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08" r:id="rId2"/>
    <p:sldMasterId id="2147483720" r:id="rId3"/>
  </p:sldMasterIdLst>
  <p:notesMasterIdLst>
    <p:notesMasterId r:id="rId32"/>
  </p:notesMasterIdLst>
  <p:sldIdLst>
    <p:sldId id="258" r:id="rId4"/>
    <p:sldId id="257" r:id="rId5"/>
    <p:sldId id="259" r:id="rId6"/>
    <p:sldId id="260"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323"/>
    <p:restoredTop sz="84508" autoAdjust="0"/>
  </p:normalViewPr>
  <p:slideViewPr>
    <p:cSldViewPr>
      <p:cViewPr varScale="1">
        <p:scale>
          <a:sx n="83" d="100"/>
          <a:sy n="83" d="100"/>
        </p:scale>
        <p:origin x="1992" y="19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heme" Target="theme/theme1.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6FE167-639F-6941-91F8-135A902E71D2}" type="datetimeFigureOut">
              <a:rPr lang="en-US" smtClean="0"/>
              <a:t>1/24/22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151E2C-8311-F34B-91E6-0749CA1470CB}" type="slidenum">
              <a:rPr lang="en-US" smtClean="0"/>
              <a:t>‹#›</a:t>
            </a:fld>
            <a:endParaRPr lang="en-US"/>
          </a:p>
        </p:txBody>
      </p:sp>
    </p:spTree>
    <p:extLst>
      <p:ext uri="{BB962C8B-B14F-4D97-AF65-F5344CB8AC3E}">
        <p14:creationId xmlns:p14="http://schemas.microsoft.com/office/powerpoint/2010/main" val="20246294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9688" eaLnBrk="1" hangingPunct="1">
              <a:spcBef>
                <a:spcPts val="475"/>
              </a:spcBef>
            </a:pPr>
            <a:r>
              <a:rPr lang="en-US" altLang="en-US" sz="1200" dirty="0">
                <a:solidFill>
                  <a:srgbClr val="000000"/>
                </a:solidFill>
                <a:latin typeface="Arial Bold" charset="0"/>
                <a:ea typeface="ＭＳ Ｐゴシック" charset="-128"/>
                <a:sym typeface="Arial Bold" charset="0"/>
              </a:rPr>
              <a:t>Qs/</a:t>
            </a:r>
            <a:r>
              <a:rPr lang="en-US" altLang="en-US" sz="1200" dirty="0" err="1">
                <a:solidFill>
                  <a:srgbClr val="000000"/>
                </a:solidFill>
                <a:latin typeface="Arial Bold" charset="0"/>
                <a:ea typeface="ＭＳ Ｐゴシック" charset="-128"/>
                <a:sym typeface="Arial Bold" charset="0"/>
              </a:rPr>
              <a:t>Qt</a:t>
            </a:r>
            <a:r>
              <a:rPr lang="en-US" altLang="en-US" sz="1200" dirty="0">
                <a:solidFill>
                  <a:srgbClr val="000000"/>
                </a:solidFill>
                <a:latin typeface="Arial Bold" charset="0"/>
                <a:ea typeface="ＭＳ Ｐゴシック" charset="-128"/>
                <a:sym typeface="Arial Bold" charset="0"/>
              </a:rPr>
              <a:t> </a:t>
            </a:r>
            <a:r>
              <a:rPr lang="en-US" altLang="en-US" sz="1200" dirty="0">
                <a:solidFill>
                  <a:srgbClr val="000000"/>
                </a:solidFill>
                <a:ea typeface="ＭＳ Ｐゴシック" charset="-128"/>
                <a:sym typeface="Arial" charset="0"/>
              </a:rPr>
              <a:t>is the intrapulmonary shunt fraction and refers to the blood flow that does not get oxygenated because of pulmonary pathology (Q shunt or Qs).  Divided by the total pulmonary blood flow (</a:t>
            </a:r>
            <a:r>
              <a:rPr lang="en-US" altLang="en-US" sz="1200" dirty="0" err="1">
                <a:solidFill>
                  <a:srgbClr val="000000"/>
                </a:solidFill>
                <a:ea typeface="ＭＳ Ｐゴシック" charset="-128"/>
                <a:sym typeface="Arial" charset="0"/>
              </a:rPr>
              <a:t>Qt</a:t>
            </a:r>
            <a:r>
              <a:rPr lang="en-US" altLang="en-US" sz="1200" dirty="0">
                <a:solidFill>
                  <a:srgbClr val="000000"/>
                </a:solidFill>
                <a:ea typeface="ＭＳ Ｐゴシック" charset="-128"/>
                <a:sym typeface="Arial" charset="0"/>
              </a:rPr>
              <a:t>).  Qs/</a:t>
            </a:r>
            <a:r>
              <a:rPr lang="en-US" altLang="en-US" sz="1200" dirty="0" err="1">
                <a:solidFill>
                  <a:srgbClr val="000000"/>
                </a:solidFill>
                <a:ea typeface="ＭＳ Ｐゴシック" charset="-128"/>
                <a:sym typeface="Arial" charset="0"/>
              </a:rPr>
              <a:t>Qt</a:t>
            </a:r>
            <a:r>
              <a:rPr lang="en-US" altLang="en-US" sz="1200" dirty="0">
                <a:solidFill>
                  <a:srgbClr val="000000"/>
                </a:solidFill>
                <a:ea typeface="ＭＳ Ｐゴシック" charset="-128"/>
                <a:sym typeface="Arial" charset="0"/>
              </a:rPr>
              <a:t> is a result of lung disease and has nothing to do with cardiac disease. The low pulmonary venous saturation results in a decreased arterial SaO</a:t>
            </a:r>
            <a:r>
              <a:rPr lang="en-US" altLang="en-US" sz="1200" baseline="-25000" dirty="0">
                <a:solidFill>
                  <a:srgbClr val="000000"/>
                </a:solidFill>
                <a:ea typeface="ＭＳ Ｐゴシック" charset="-128"/>
                <a:sym typeface="Arial" charset="0"/>
              </a:rPr>
              <a:t>2</a:t>
            </a:r>
            <a:r>
              <a:rPr lang="en-US" altLang="en-US" sz="1200" dirty="0">
                <a:solidFill>
                  <a:srgbClr val="000000"/>
                </a:solidFill>
                <a:ea typeface="ＭＳ Ｐゴシック" charset="-128"/>
                <a:sym typeface="Arial" charset="0"/>
              </a:rPr>
              <a:t>.</a:t>
            </a:r>
          </a:p>
          <a:p>
            <a:pPr marL="39688" eaLnBrk="1" hangingPunct="1">
              <a:spcBef>
                <a:spcPts val="475"/>
              </a:spcBef>
            </a:pPr>
            <a:r>
              <a:rPr lang="en-US" altLang="en-US" sz="1200" dirty="0" err="1">
                <a:solidFill>
                  <a:srgbClr val="000000"/>
                </a:solidFill>
                <a:ea typeface="ＭＳ Ｐゴシック" charset="-128"/>
                <a:sym typeface="Arial" charset="0"/>
              </a:rPr>
              <a:t>Qp</a:t>
            </a:r>
            <a:r>
              <a:rPr lang="en-US" altLang="en-US" sz="1200" dirty="0">
                <a:solidFill>
                  <a:srgbClr val="000000"/>
                </a:solidFill>
                <a:ea typeface="ＭＳ Ｐゴシック" charset="-128"/>
                <a:sym typeface="Arial" charset="0"/>
              </a:rPr>
              <a:t>/Qs is the ratio of pulmonary to systemic blood flow (Q=flow). A normal </a:t>
            </a:r>
            <a:r>
              <a:rPr lang="en-US" altLang="en-US" sz="1200" dirty="0" err="1">
                <a:solidFill>
                  <a:srgbClr val="000000"/>
                </a:solidFill>
                <a:ea typeface="ＭＳ Ｐゴシック" charset="-128"/>
                <a:sym typeface="Arial" charset="0"/>
              </a:rPr>
              <a:t>Qp</a:t>
            </a:r>
            <a:r>
              <a:rPr lang="en-US" altLang="en-US" sz="1200" dirty="0">
                <a:solidFill>
                  <a:srgbClr val="000000"/>
                </a:solidFill>
                <a:ea typeface="ＭＳ Ｐゴシック" charset="-128"/>
                <a:sym typeface="Arial" charset="0"/>
              </a:rPr>
              <a:t>/Qs is close to 1:1. Blood flows ”in series” from the pulmonary artery (PA) to the aorta. </a:t>
            </a:r>
            <a:endParaRPr lang="en-US" altLang="en-US" sz="2000" dirty="0">
              <a:latin typeface="Lucida Grande" charset="0"/>
              <a:ea typeface="ＭＳ Ｐゴシック" charset="-128"/>
              <a:sym typeface="Lucida Grande" charset="0"/>
            </a:endParaRPr>
          </a:p>
          <a:p>
            <a:pPr marL="39688" eaLnBrk="1" hangingPunct="1">
              <a:spcBef>
                <a:spcPts val="475"/>
              </a:spcBef>
            </a:pPr>
            <a:r>
              <a:rPr lang="en-US" altLang="en-US" sz="1200" dirty="0">
                <a:solidFill>
                  <a:srgbClr val="000000"/>
                </a:solidFill>
                <a:ea typeface="ＭＳ Ｐゴシック" charset="-128"/>
                <a:sym typeface="Arial" charset="0"/>
              </a:rPr>
              <a:t>In patients </a:t>
            </a:r>
            <a:r>
              <a:rPr lang="en-US" altLang="en-US" sz="1200" dirty="0">
                <a:solidFill>
                  <a:srgbClr val="000000"/>
                </a:solidFill>
                <a:latin typeface="Arial Bold Italic" charset="0"/>
                <a:ea typeface="ＭＳ Ｐゴシック" charset="-128"/>
                <a:sym typeface="Arial Bold Italic" charset="0"/>
              </a:rPr>
              <a:t>with</a:t>
            </a:r>
            <a:r>
              <a:rPr lang="en-US" altLang="en-US" sz="1200" dirty="0">
                <a:solidFill>
                  <a:srgbClr val="000000"/>
                </a:solidFill>
                <a:ea typeface="ＭＳ Ｐゴシック" charset="-128"/>
                <a:sym typeface="Arial" charset="0"/>
              </a:rPr>
              <a:t> cyanotic CHD an abnormal Qs/</a:t>
            </a:r>
            <a:r>
              <a:rPr lang="en-US" altLang="en-US" sz="1200" dirty="0" err="1">
                <a:solidFill>
                  <a:srgbClr val="000000"/>
                </a:solidFill>
                <a:ea typeface="ＭＳ Ｐゴシック" charset="-128"/>
                <a:sym typeface="Arial" charset="0"/>
              </a:rPr>
              <a:t>Qt</a:t>
            </a:r>
            <a:r>
              <a:rPr lang="en-US" altLang="en-US" sz="1200" dirty="0">
                <a:solidFill>
                  <a:srgbClr val="000000"/>
                </a:solidFill>
                <a:ea typeface="ＭＳ Ｐゴシック" charset="-128"/>
                <a:sym typeface="Arial" charset="0"/>
              </a:rPr>
              <a:t> can only be demonstrated if the saturation in the pulmonary veins is not normal.  In other words, in patients with cyanotic CHD, it is impossible to tell the contribution of </a:t>
            </a:r>
            <a:r>
              <a:rPr lang="en-US" altLang="en-US" sz="1200" dirty="0" err="1">
                <a:solidFill>
                  <a:srgbClr val="000000"/>
                </a:solidFill>
                <a:ea typeface="ＭＳ Ｐゴシック" charset="-128"/>
                <a:sym typeface="Arial" charset="0"/>
              </a:rPr>
              <a:t>intracardiac</a:t>
            </a:r>
            <a:r>
              <a:rPr lang="en-US" altLang="en-US" sz="1200" dirty="0">
                <a:solidFill>
                  <a:srgbClr val="000000"/>
                </a:solidFill>
                <a:ea typeface="ＭＳ Ｐゴシック" charset="-128"/>
                <a:sym typeface="Arial" charset="0"/>
              </a:rPr>
              <a:t> or intrapulmonary shunt to arterial desaturation without knowing the pulmonary venous saturation.</a:t>
            </a:r>
          </a:p>
          <a:p>
            <a:pPr marL="39688" eaLnBrk="1" hangingPunct="1">
              <a:spcBef>
                <a:spcPts val="475"/>
              </a:spcBef>
            </a:pPr>
            <a:r>
              <a:rPr lang="en-US" altLang="en-US" sz="1200" dirty="0">
                <a:solidFill>
                  <a:srgbClr val="000000"/>
                </a:solidFill>
                <a:ea typeface="ＭＳ Ｐゴシック" charset="-128"/>
                <a:sym typeface="Arial" charset="0"/>
              </a:rPr>
              <a:t>Not all sources of cardiac shunting are from </a:t>
            </a:r>
            <a:r>
              <a:rPr lang="en-US" altLang="en-US" sz="1200" dirty="0" err="1">
                <a:solidFill>
                  <a:srgbClr val="000000"/>
                </a:solidFill>
                <a:ea typeface="ＭＳ Ｐゴシック" charset="-128"/>
                <a:sym typeface="Arial" charset="0"/>
              </a:rPr>
              <a:t>intracardiac</a:t>
            </a:r>
            <a:r>
              <a:rPr lang="en-US" altLang="en-US" sz="1200" dirty="0">
                <a:solidFill>
                  <a:srgbClr val="000000"/>
                </a:solidFill>
                <a:ea typeface="ＭＳ Ｐゴシック" charset="-128"/>
                <a:sym typeface="Arial" charset="0"/>
              </a:rPr>
              <a:t> communications. For example, lesions such as patent ductus arteriosus, and </a:t>
            </a:r>
            <a:r>
              <a:rPr lang="en-US" altLang="en-US" sz="1200" dirty="0" err="1">
                <a:solidFill>
                  <a:srgbClr val="000000"/>
                </a:solidFill>
                <a:ea typeface="ＭＳ Ｐゴシック" charset="-128"/>
                <a:sym typeface="Arial" charset="0"/>
              </a:rPr>
              <a:t>aortopulmonary</a:t>
            </a:r>
            <a:r>
              <a:rPr lang="en-US" altLang="en-US" sz="1200" dirty="0">
                <a:solidFill>
                  <a:srgbClr val="000000"/>
                </a:solidFill>
                <a:ea typeface="ＭＳ Ｐゴシック" charset="-128"/>
                <a:sym typeface="Arial" charset="0"/>
              </a:rPr>
              <a:t> collaterals, cause shunting but are NOT the result of </a:t>
            </a:r>
            <a:r>
              <a:rPr lang="en-US" altLang="en-US" sz="1200" dirty="0" err="1">
                <a:solidFill>
                  <a:srgbClr val="000000"/>
                </a:solidFill>
                <a:ea typeface="ＭＳ Ｐゴシック" charset="-128"/>
                <a:sym typeface="Arial" charset="0"/>
              </a:rPr>
              <a:t>intracardiac</a:t>
            </a:r>
            <a:r>
              <a:rPr lang="en-US" altLang="en-US" sz="1200" dirty="0">
                <a:solidFill>
                  <a:srgbClr val="000000"/>
                </a:solidFill>
                <a:ea typeface="ＭＳ Ｐゴシック" charset="-128"/>
                <a:sym typeface="Arial" charset="0"/>
              </a:rPr>
              <a:t> shunting since the mixing occurs outside the heart.</a:t>
            </a:r>
          </a:p>
        </p:txBody>
      </p:sp>
      <p:sp>
        <p:nvSpPr>
          <p:cNvPr id="4" name="Slide Number Placeholder 3"/>
          <p:cNvSpPr>
            <a:spLocks noGrp="1"/>
          </p:cNvSpPr>
          <p:nvPr>
            <p:ph type="sldNum" sz="quarter" idx="10"/>
          </p:nvPr>
        </p:nvSpPr>
        <p:spPr/>
        <p:txBody>
          <a:bodyPr/>
          <a:lstStyle/>
          <a:p>
            <a:fld id="{93151E2C-8311-F34B-91E6-0749CA1470CB}" type="slidenum">
              <a:rPr lang="en-US" smtClean="0"/>
              <a:t>4</a:t>
            </a:fld>
            <a:endParaRPr lang="en-US"/>
          </a:p>
        </p:txBody>
      </p:sp>
    </p:spTree>
    <p:extLst>
      <p:ext uri="{BB962C8B-B14F-4D97-AF65-F5344CB8AC3E}">
        <p14:creationId xmlns:p14="http://schemas.microsoft.com/office/powerpoint/2010/main" val="10684432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9688" eaLnBrk="1" hangingPunct="1">
              <a:spcBef>
                <a:spcPts val="413"/>
              </a:spcBef>
              <a:defRPr/>
            </a:pPr>
            <a:r>
              <a:rPr lang="en-US" sz="1200" dirty="0">
                <a:solidFill>
                  <a:srgbClr val="000000"/>
                </a:solidFill>
                <a:cs typeface="Arial" charset="0"/>
                <a:sym typeface="Calibri" charset="0"/>
              </a:rPr>
              <a:t>In patients with an ASD or VSD, there may be a small R</a:t>
            </a:r>
            <a:r>
              <a:rPr lang="en-US" sz="1200" dirty="0">
                <a:solidFill>
                  <a:srgbClr val="000000"/>
                </a:solidFill>
                <a:cs typeface="Arial" charset="0"/>
                <a:sym typeface="ＭＳ Ｐゴシック" charset="0"/>
              </a:rPr>
              <a:t>➔</a:t>
            </a:r>
            <a:r>
              <a:rPr lang="en-US" sz="1200" dirty="0">
                <a:solidFill>
                  <a:srgbClr val="000000"/>
                </a:solidFill>
                <a:cs typeface="Arial" charset="0"/>
                <a:sym typeface="Calibri" charset="0"/>
              </a:rPr>
              <a:t>L shunt during part of the cardiac cycle but the predominant direction is L</a:t>
            </a:r>
            <a:r>
              <a:rPr lang="en-US" sz="1200" dirty="0">
                <a:solidFill>
                  <a:srgbClr val="000000"/>
                </a:solidFill>
                <a:cs typeface="Arial" charset="0"/>
                <a:sym typeface="ＭＳ Ｐゴシック" charset="0"/>
              </a:rPr>
              <a:t>➔</a:t>
            </a:r>
            <a:r>
              <a:rPr lang="en-US" sz="1200" dirty="0">
                <a:solidFill>
                  <a:srgbClr val="000000"/>
                </a:solidFill>
                <a:cs typeface="Arial" charset="0"/>
                <a:sym typeface="Calibri" charset="0"/>
              </a:rPr>
              <a:t>R.</a:t>
            </a:r>
          </a:p>
          <a:p>
            <a:pPr marL="39688" eaLnBrk="1" hangingPunct="1">
              <a:spcBef>
                <a:spcPts val="413"/>
              </a:spcBef>
              <a:defRPr/>
            </a:pPr>
            <a:r>
              <a:rPr lang="en-US" sz="1200" dirty="0">
                <a:solidFill>
                  <a:srgbClr val="000000"/>
                </a:solidFill>
                <a:cs typeface="Arial" charset="0"/>
                <a:sym typeface="Calibri" charset="0"/>
              </a:rPr>
              <a:t>There are very few lesions with simple R</a:t>
            </a:r>
            <a:r>
              <a:rPr lang="en-US" sz="1200" dirty="0">
                <a:solidFill>
                  <a:srgbClr val="000000"/>
                </a:solidFill>
                <a:cs typeface="Arial" charset="0"/>
                <a:sym typeface="ＭＳ Ｐゴシック" charset="0"/>
              </a:rPr>
              <a:t>➔</a:t>
            </a:r>
            <a:r>
              <a:rPr lang="en-US" sz="1200" dirty="0">
                <a:solidFill>
                  <a:srgbClr val="000000"/>
                </a:solidFill>
                <a:cs typeface="Arial" charset="0"/>
                <a:sym typeface="Calibri" charset="0"/>
              </a:rPr>
              <a:t>L shunts </a:t>
            </a:r>
            <a:r>
              <a:rPr lang="en-US" sz="1200" dirty="0" err="1">
                <a:solidFill>
                  <a:srgbClr val="000000"/>
                </a:solidFill>
                <a:cs typeface="Arial" charset="0"/>
                <a:sym typeface="Calibri" charset="0"/>
              </a:rPr>
              <a:t>eg</a:t>
            </a:r>
            <a:r>
              <a:rPr lang="en-US" sz="1200" dirty="0">
                <a:solidFill>
                  <a:srgbClr val="000000"/>
                </a:solidFill>
                <a:cs typeface="Arial" charset="0"/>
                <a:sym typeface="Calibri" charset="0"/>
              </a:rPr>
              <a:t> TOF or single ventricle patients with a Glenn. Most lesions have either a L</a:t>
            </a:r>
            <a:r>
              <a:rPr lang="en-US" sz="1200" dirty="0">
                <a:solidFill>
                  <a:srgbClr val="000000"/>
                </a:solidFill>
                <a:cs typeface="Arial" charset="0"/>
                <a:sym typeface="ＭＳ Ｐゴシック" charset="0"/>
              </a:rPr>
              <a:t>➔</a:t>
            </a:r>
            <a:r>
              <a:rPr lang="en-US" sz="1200" dirty="0">
                <a:solidFill>
                  <a:srgbClr val="000000"/>
                </a:solidFill>
                <a:cs typeface="Arial" charset="0"/>
                <a:sym typeface="Calibri" charset="0"/>
              </a:rPr>
              <a:t>R shunt (ASD, VSD, AVC, PDA) or bidirectional shunting (</a:t>
            </a:r>
            <a:r>
              <a:rPr lang="en-US" sz="1200" dirty="0" err="1">
                <a:solidFill>
                  <a:srgbClr val="000000"/>
                </a:solidFill>
                <a:cs typeface="Arial" charset="0"/>
                <a:sym typeface="Calibri" charset="0"/>
              </a:rPr>
              <a:t>eg</a:t>
            </a:r>
            <a:r>
              <a:rPr lang="en-US" sz="1200" dirty="0">
                <a:solidFill>
                  <a:srgbClr val="000000"/>
                </a:solidFill>
                <a:cs typeface="Arial" charset="0"/>
                <a:sym typeface="Calibri" charset="0"/>
              </a:rPr>
              <a:t>. transposition of the great arteries (TGA), total anomalous pulmonary venous return, truncus arteriosus, and stage 1 of single ventricle physiology)</a:t>
            </a:r>
          </a:p>
          <a:p>
            <a:endParaRPr lang="en-US" dirty="0"/>
          </a:p>
        </p:txBody>
      </p:sp>
      <p:sp>
        <p:nvSpPr>
          <p:cNvPr id="4" name="Slide Number Placeholder 3"/>
          <p:cNvSpPr>
            <a:spLocks noGrp="1"/>
          </p:cNvSpPr>
          <p:nvPr>
            <p:ph type="sldNum" sz="quarter" idx="10"/>
          </p:nvPr>
        </p:nvSpPr>
        <p:spPr/>
        <p:txBody>
          <a:bodyPr/>
          <a:lstStyle/>
          <a:p>
            <a:fld id="{93151E2C-8311-F34B-91E6-0749CA1470CB}" type="slidenum">
              <a:rPr lang="en-US" smtClean="0"/>
              <a:t>5</a:t>
            </a:fld>
            <a:endParaRPr lang="en-US"/>
          </a:p>
        </p:txBody>
      </p:sp>
    </p:spTree>
    <p:extLst>
      <p:ext uri="{BB962C8B-B14F-4D97-AF65-F5344CB8AC3E}">
        <p14:creationId xmlns:p14="http://schemas.microsoft.com/office/powerpoint/2010/main" val="3028127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9688" eaLnBrk="1" hangingPunct="1">
              <a:spcBef>
                <a:spcPts val="475"/>
              </a:spcBef>
            </a:pPr>
            <a:r>
              <a:rPr lang="en-US" altLang="en-US" sz="1200" dirty="0">
                <a:solidFill>
                  <a:srgbClr val="000000"/>
                </a:solidFill>
                <a:ea typeface="ＭＳ Ｐゴシック" charset="-128"/>
                <a:sym typeface="Arial" charset="0"/>
              </a:rPr>
              <a:t>In normal patients </a:t>
            </a:r>
            <a:r>
              <a:rPr lang="en-US" altLang="en-US" sz="1200" dirty="0">
                <a:solidFill>
                  <a:srgbClr val="1A1A1A"/>
                </a:solidFill>
                <a:ea typeface="ＭＳ Ｐゴシック" charset="-128"/>
                <a:sym typeface="Arial" charset="0"/>
              </a:rPr>
              <a:t>all deoxygenated systemic venous blood from the superior vena cava (SVC) and inferior vena cava (IVC) (blue arrows) goes out the pulmonary artery (PA) to the lungs (</a:t>
            </a:r>
            <a:r>
              <a:rPr lang="en-US" altLang="en-US" sz="1200" dirty="0" err="1">
                <a:solidFill>
                  <a:srgbClr val="1A1A1A"/>
                </a:solidFill>
                <a:ea typeface="ＭＳ Ｐゴシック" charset="-128"/>
                <a:sym typeface="Arial" charset="0"/>
              </a:rPr>
              <a:t>Qp</a:t>
            </a:r>
            <a:r>
              <a:rPr lang="en-US" altLang="en-US" sz="1200" dirty="0">
                <a:solidFill>
                  <a:srgbClr val="1A1A1A"/>
                </a:solidFill>
                <a:ea typeface="ＭＳ Ｐゴシック" charset="-128"/>
                <a:sym typeface="Arial" charset="0"/>
              </a:rPr>
              <a:t>), and all oxygenated pulmonary venous blood (red arrow) goes out the aorta (Qs).  PA blood is the same saturation as the </a:t>
            </a:r>
            <a:r>
              <a:rPr lang="en-US" altLang="en-US" sz="1200" dirty="0" err="1">
                <a:solidFill>
                  <a:srgbClr val="1A1A1A"/>
                </a:solidFill>
                <a:ea typeface="ＭＳ Ｐゴシック" charset="-128"/>
                <a:sym typeface="Arial" charset="0"/>
              </a:rPr>
              <a:t>cavae</a:t>
            </a:r>
            <a:r>
              <a:rPr lang="en-US" altLang="en-US" sz="1200" dirty="0">
                <a:solidFill>
                  <a:srgbClr val="1A1A1A"/>
                </a:solidFill>
                <a:ea typeface="ＭＳ Ｐゴシック" charset="-128"/>
                <a:sym typeface="Arial" charset="0"/>
              </a:rPr>
              <a:t> blood and aortic saturation is the same as the pulmonary venous saturation. If the PA saturation is higher then the </a:t>
            </a:r>
            <a:r>
              <a:rPr lang="en-US" altLang="en-US" sz="1200" dirty="0" err="1">
                <a:solidFill>
                  <a:srgbClr val="1A1A1A"/>
                </a:solidFill>
                <a:ea typeface="ＭＳ Ｐゴシック" charset="-128"/>
                <a:sym typeface="Arial" charset="0"/>
              </a:rPr>
              <a:t>cavae</a:t>
            </a:r>
            <a:r>
              <a:rPr lang="en-US" altLang="en-US" sz="1200" dirty="0">
                <a:solidFill>
                  <a:srgbClr val="1A1A1A"/>
                </a:solidFill>
                <a:ea typeface="ＭＳ Ｐゴシック" charset="-128"/>
                <a:sym typeface="Arial" charset="0"/>
              </a:rPr>
              <a:t> saturation (by more than 5% ) , there is a left to right shunt. If the aortic saturation is lower than the pulmonary venous saturation there is a right to left shunt.  There must be cross over of blood in the heart if the PA and aortic saturation are not what they should be. In addition, both the PA and aortic arrows are the same size, meaning that the flows are equal i.e. </a:t>
            </a:r>
            <a:r>
              <a:rPr lang="en-US" altLang="en-US" sz="1200" dirty="0" err="1">
                <a:solidFill>
                  <a:srgbClr val="1A1A1A"/>
                </a:solidFill>
                <a:ea typeface="ＭＳ Ｐゴシック" charset="-128"/>
                <a:sym typeface="Arial" charset="0"/>
              </a:rPr>
              <a:t>Qp</a:t>
            </a:r>
            <a:r>
              <a:rPr lang="en-US" altLang="en-US" sz="1200" dirty="0">
                <a:solidFill>
                  <a:srgbClr val="1A1A1A"/>
                </a:solidFill>
                <a:ea typeface="ＭＳ Ｐゴシック" charset="-128"/>
                <a:sym typeface="Arial" charset="0"/>
              </a:rPr>
              <a:t>=Qs.   This is usually not the case in patients with cardiac communications.  In most, but not all cases of cardiac shunting the </a:t>
            </a:r>
            <a:r>
              <a:rPr lang="en-US" altLang="en-US" sz="1200" dirty="0" err="1">
                <a:solidFill>
                  <a:srgbClr val="1A1A1A"/>
                </a:solidFill>
                <a:ea typeface="ＭＳ Ｐゴシック" charset="-128"/>
                <a:sym typeface="Arial" charset="0"/>
              </a:rPr>
              <a:t>Qp</a:t>
            </a:r>
            <a:r>
              <a:rPr lang="en-US" altLang="en-US" sz="1200" dirty="0">
                <a:solidFill>
                  <a:srgbClr val="1A1A1A"/>
                </a:solidFill>
                <a:ea typeface="ＭＳ Ｐゴシック" charset="-128"/>
                <a:sym typeface="Arial" charset="0"/>
              </a:rPr>
              <a:t> does not equal the Qs.  </a:t>
            </a:r>
          </a:p>
          <a:p>
            <a:pPr marL="39688" eaLnBrk="1" hangingPunct="1">
              <a:spcBef>
                <a:spcPts val="475"/>
              </a:spcBef>
            </a:pPr>
            <a:r>
              <a:rPr lang="en-US" altLang="en-US" sz="1200" dirty="0" err="1">
                <a:solidFill>
                  <a:srgbClr val="1A1A1A"/>
                </a:solidFill>
                <a:latin typeface="Arial Bold" charset="0"/>
                <a:ea typeface="ＭＳ Ｐゴシック" charset="-128"/>
                <a:sym typeface="Arial Bold" charset="0"/>
              </a:rPr>
              <a:t>QsSVC</a:t>
            </a:r>
            <a:r>
              <a:rPr lang="en-US" altLang="en-US" sz="1200" dirty="0">
                <a:solidFill>
                  <a:srgbClr val="1A1A1A"/>
                </a:solidFill>
                <a:latin typeface="Arial Bold" charset="0"/>
                <a:ea typeface="ＭＳ Ｐゴシック" charset="-128"/>
                <a:sym typeface="Arial Bold" charset="0"/>
              </a:rPr>
              <a:t>, </a:t>
            </a:r>
            <a:r>
              <a:rPr lang="en-US" altLang="en-US" sz="1200" dirty="0" err="1">
                <a:solidFill>
                  <a:srgbClr val="1A1A1A"/>
                </a:solidFill>
                <a:latin typeface="Arial Bold" charset="0"/>
                <a:ea typeface="ＭＳ Ｐゴシック" charset="-128"/>
                <a:sym typeface="Arial Bold" charset="0"/>
              </a:rPr>
              <a:t>QsIVC</a:t>
            </a:r>
            <a:r>
              <a:rPr lang="en-US" altLang="en-US" sz="1200" dirty="0">
                <a:solidFill>
                  <a:srgbClr val="1A1A1A"/>
                </a:solidFill>
                <a:ea typeface="ＭＳ Ｐゴシック" charset="-128"/>
                <a:sym typeface="Arial" charset="0"/>
              </a:rPr>
              <a:t>-systemic venous blood flow from the superior and inferior vena cava, </a:t>
            </a:r>
            <a:r>
              <a:rPr lang="en-US" altLang="en-US" sz="1200" dirty="0" err="1">
                <a:solidFill>
                  <a:srgbClr val="1A1A1A"/>
                </a:solidFill>
                <a:latin typeface="Arial Bold" charset="0"/>
                <a:ea typeface="ＭＳ Ｐゴシック" charset="-128"/>
                <a:sym typeface="Arial Bold" charset="0"/>
              </a:rPr>
              <a:t>Qpv</a:t>
            </a:r>
            <a:r>
              <a:rPr lang="en-US" altLang="en-US" sz="1200" dirty="0">
                <a:solidFill>
                  <a:srgbClr val="1A1A1A"/>
                </a:solidFill>
                <a:ea typeface="ＭＳ Ｐゴシック" charset="-128"/>
                <a:sym typeface="Arial" charset="0"/>
              </a:rPr>
              <a:t>-pulmonary venous blood flow, </a:t>
            </a:r>
            <a:r>
              <a:rPr lang="en-US" altLang="en-US" sz="1200" dirty="0">
                <a:solidFill>
                  <a:srgbClr val="1A1A1A"/>
                </a:solidFill>
                <a:latin typeface="Arial Bold" charset="0"/>
                <a:ea typeface="ＭＳ Ｐゴシック" charset="-128"/>
                <a:sym typeface="Arial Bold" charset="0"/>
              </a:rPr>
              <a:t>RA</a:t>
            </a:r>
            <a:r>
              <a:rPr lang="en-US" altLang="en-US" sz="1200" dirty="0">
                <a:solidFill>
                  <a:srgbClr val="1A1A1A"/>
                </a:solidFill>
                <a:ea typeface="ＭＳ Ｐゴシック" charset="-128"/>
                <a:sym typeface="Arial" charset="0"/>
              </a:rPr>
              <a:t>-right atrium, </a:t>
            </a:r>
            <a:r>
              <a:rPr lang="en-US" altLang="en-US" sz="1200" dirty="0">
                <a:solidFill>
                  <a:srgbClr val="1A1A1A"/>
                </a:solidFill>
                <a:latin typeface="Arial Bold" charset="0"/>
                <a:ea typeface="ＭＳ Ｐゴシック" charset="-128"/>
                <a:sym typeface="Arial Bold" charset="0"/>
              </a:rPr>
              <a:t>RV</a:t>
            </a:r>
            <a:r>
              <a:rPr lang="en-US" altLang="en-US" sz="1200" dirty="0">
                <a:solidFill>
                  <a:srgbClr val="1A1A1A"/>
                </a:solidFill>
                <a:ea typeface="ＭＳ Ｐゴシック" charset="-128"/>
                <a:sym typeface="Arial" charset="0"/>
              </a:rPr>
              <a:t>-right ventricle,</a:t>
            </a:r>
            <a:r>
              <a:rPr lang="en-US" altLang="en-US" sz="1200" dirty="0">
                <a:solidFill>
                  <a:srgbClr val="1A1A1A"/>
                </a:solidFill>
                <a:latin typeface="Arial Bold" charset="0"/>
                <a:ea typeface="ＭＳ Ｐゴシック" charset="-128"/>
                <a:sym typeface="Arial Bold" charset="0"/>
              </a:rPr>
              <a:t> LA</a:t>
            </a:r>
            <a:r>
              <a:rPr lang="en-US" altLang="en-US" sz="1200" dirty="0">
                <a:solidFill>
                  <a:srgbClr val="1A1A1A"/>
                </a:solidFill>
                <a:ea typeface="ＭＳ Ｐゴシック" charset="-128"/>
                <a:sym typeface="Arial" charset="0"/>
              </a:rPr>
              <a:t>-left atrium, </a:t>
            </a:r>
            <a:r>
              <a:rPr lang="en-US" altLang="en-US" sz="1200" dirty="0">
                <a:solidFill>
                  <a:srgbClr val="1A1A1A"/>
                </a:solidFill>
                <a:latin typeface="Arial Bold" charset="0"/>
                <a:ea typeface="ＭＳ Ｐゴシック" charset="-128"/>
                <a:sym typeface="Arial Bold" charset="0"/>
              </a:rPr>
              <a:t>LV</a:t>
            </a:r>
            <a:r>
              <a:rPr lang="en-US" altLang="en-US" sz="1200" dirty="0">
                <a:solidFill>
                  <a:srgbClr val="1A1A1A"/>
                </a:solidFill>
                <a:ea typeface="ＭＳ Ｐゴシック" charset="-128"/>
                <a:sym typeface="Arial" charset="0"/>
              </a:rPr>
              <a:t>-left ventricle, </a:t>
            </a:r>
            <a:r>
              <a:rPr lang="en-US" altLang="en-US" sz="1200" dirty="0" err="1">
                <a:solidFill>
                  <a:srgbClr val="1A1A1A"/>
                </a:solidFill>
                <a:latin typeface="Arial Bold" charset="0"/>
                <a:ea typeface="ＭＳ Ｐゴシック" charset="-128"/>
                <a:sym typeface="Arial Bold" charset="0"/>
              </a:rPr>
              <a:t>Ao</a:t>
            </a:r>
            <a:r>
              <a:rPr lang="en-US" altLang="en-US" sz="1200" dirty="0">
                <a:solidFill>
                  <a:srgbClr val="1A1A1A"/>
                </a:solidFill>
                <a:ea typeface="ＭＳ Ｐゴシック" charset="-128"/>
                <a:sym typeface="Arial" charset="0"/>
              </a:rPr>
              <a:t>-aorta, </a:t>
            </a:r>
            <a:r>
              <a:rPr lang="en-US" altLang="en-US" sz="1200" b="1" dirty="0" err="1">
                <a:solidFill>
                  <a:srgbClr val="1A1A1A"/>
                </a:solidFill>
                <a:ea typeface="ＭＳ Ｐゴシック" charset="-128"/>
                <a:sym typeface="Arial" charset="0"/>
              </a:rPr>
              <a:t>Qp</a:t>
            </a:r>
            <a:r>
              <a:rPr lang="en-US" altLang="en-US" sz="1200" dirty="0">
                <a:solidFill>
                  <a:srgbClr val="1A1A1A"/>
                </a:solidFill>
                <a:ea typeface="ＭＳ Ｐゴシック" charset="-128"/>
                <a:sym typeface="Arial" charset="0"/>
              </a:rPr>
              <a:t>- pulmonary blood flow, </a:t>
            </a:r>
            <a:r>
              <a:rPr lang="en-US" altLang="en-US" sz="1200" b="1" dirty="0">
                <a:solidFill>
                  <a:srgbClr val="1A1A1A"/>
                </a:solidFill>
                <a:ea typeface="ＭＳ Ｐゴシック" charset="-128"/>
                <a:sym typeface="Arial" charset="0"/>
              </a:rPr>
              <a:t>Qs</a:t>
            </a:r>
            <a:r>
              <a:rPr lang="en-US" altLang="en-US" sz="1200" dirty="0">
                <a:solidFill>
                  <a:srgbClr val="1A1A1A"/>
                </a:solidFill>
                <a:ea typeface="ＭＳ Ｐゴシック" charset="-128"/>
                <a:sym typeface="Arial" charset="0"/>
              </a:rPr>
              <a:t>- systemic blood flow</a:t>
            </a:r>
          </a:p>
          <a:p>
            <a:endParaRPr lang="en-US" dirty="0"/>
          </a:p>
        </p:txBody>
      </p:sp>
      <p:sp>
        <p:nvSpPr>
          <p:cNvPr id="4" name="Slide Number Placeholder 3"/>
          <p:cNvSpPr>
            <a:spLocks noGrp="1"/>
          </p:cNvSpPr>
          <p:nvPr>
            <p:ph type="sldNum" sz="quarter" idx="10"/>
          </p:nvPr>
        </p:nvSpPr>
        <p:spPr/>
        <p:txBody>
          <a:bodyPr/>
          <a:lstStyle/>
          <a:p>
            <a:fld id="{93151E2C-8311-F34B-91E6-0749CA1470CB}" type="slidenum">
              <a:rPr lang="en-US" smtClean="0"/>
              <a:t>7</a:t>
            </a:fld>
            <a:endParaRPr lang="en-US"/>
          </a:p>
        </p:txBody>
      </p:sp>
    </p:spTree>
    <p:extLst>
      <p:ext uri="{BB962C8B-B14F-4D97-AF65-F5344CB8AC3E}">
        <p14:creationId xmlns:p14="http://schemas.microsoft.com/office/powerpoint/2010/main" val="3224938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9688" eaLnBrk="1" hangingPunct="1">
              <a:spcBef>
                <a:spcPts val="475"/>
              </a:spcBef>
            </a:pPr>
            <a:r>
              <a:rPr lang="en-US" altLang="en-US" sz="1200" dirty="0">
                <a:solidFill>
                  <a:srgbClr val="000000"/>
                </a:solidFill>
                <a:ea typeface="ＭＳ Ｐゴシック" charset="-128"/>
                <a:sym typeface="Arial" charset="0"/>
              </a:rPr>
              <a:t>The communication is in the atrial septum (ASD) allowing an almost exclusively left to right shunt. In this case red blood from the LA returns to the RA.</a:t>
            </a:r>
          </a:p>
          <a:p>
            <a:pPr marL="39688" eaLnBrk="1" hangingPunct="1">
              <a:spcBef>
                <a:spcPts val="475"/>
              </a:spcBef>
            </a:pPr>
            <a:endParaRPr lang="en-US" altLang="en-US" sz="1200" dirty="0">
              <a:solidFill>
                <a:srgbClr val="000000"/>
              </a:solidFill>
              <a:ea typeface="ＭＳ Ｐゴシック" charset="-128"/>
              <a:sym typeface="Arial" charset="0"/>
            </a:endParaRPr>
          </a:p>
          <a:p>
            <a:pPr marL="39688" eaLnBrk="1" hangingPunct="1">
              <a:spcBef>
                <a:spcPts val="475"/>
              </a:spcBef>
            </a:pPr>
            <a:r>
              <a:rPr lang="en-US" altLang="en-US" sz="1200" dirty="0">
                <a:solidFill>
                  <a:srgbClr val="000000"/>
                </a:solidFill>
                <a:ea typeface="ＭＳ Ｐゴシック" charset="-128"/>
                <a:sym typeface="Arial" charset="0"/>
              </a:rPr>
              <a:t>The amount of shunting through an ASD is complicated and depends on the difference in ventricular compliance which in turn is dependent on a complex variety of factors including ventricular muscle mass, pulmonary outflow resistance versus systemic outflow resistance, preload, heart rate etc. </a:t>
            </a:r>
          </a:p>
          <a:p>
            <a:endParaRPr lang="en-US" dirty="0"/>
          </a:p>
        </p:txBody>
      </p:sp>
      <p:sp>
        <p:nvSpPr>
          <p:cNvPr id="4" name="Slide Number Placeholder 3"/>
          <p:cNvSpPr>
            <a:spLocks noGrp="1"/>
          </p:cNvSpPr>
          <p:nvPr>
            <p:ph type="sldNum" sz="quarter" idx="10"/>
          </p:nvPr>
        </p:nvSpPr>
        <p:spPr/>
        <p:txBody>
          <a:bodyPr/>
          <a:lstStyle/>
          <a:p>
            <a:fld id="{93151E2C-8311-F34B-91E6-0749CA1470CB}" type="slidenum">
              <a:rPr lang="en-US" smtClean="0"/>
              <a:t>8</a:t>
            </a:fld>
            <a:endParaRPr lang="en-US"/>
          </a:p>
        </p:txBody>
      </p:sp>
    </p:spTree>
    <p:extLst>
      <p:ext uri="{BB962C8B-B14F-4D97-AF65-F5344CB8AC3E}">
        <p14:creationId xmlns:p14="http://schemas.microsoft.com/office/powerpoint/2010/main" val="6239863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1200" dirty="0">
                <a:solidFill>
                  <a:srgbClr val="000000"/>
                </a:solidFill>
                <a:ea typeface="ＭＳ Ｐゴシック" charset="-128"/>
                <a:sym typeface="Arial" charset="0"/>
              </a:rPr>
              <a:t>Note the size discrepancies in the arrows, </a:t>
            </a:r>
            <a:r>
              <a:rPr lang="en-US" altLang="en-US" sz="1200" dirty="0" err="1">
                <a:solidFill>
                  <a:srgbClr val="000000"/>
                </a:solidFill>
                <a:ea typeface="ＭＳ Ｐゴシック" charset="-128"/>
                <a:sym typeface="Arial" charset="0"/>
              </a:rPr>
              <a:t>Qp</a:t>
            </a:r>
            <a:r>
              <a:rPr lang="en-US" altLang="en-US" sz="1200" dirty="0">
                <a:solidFill>
                  <a:srgbClr val="000000"/>
                </a:solidFill>
                <a:ea typeface="ＭＳ Ｐゴシック" charset="-128"/>
                <a:sym typeface="Arial" charset="0"/>
              </a:rPr>
              <a:t>&gt;&gt;Qs (purple arrow or </a:t>
            </a:r>
            <a:r>
              <a:rPr lang="en-US" altLang="en-US" sz="1200" dirty="0" err="1">
                <a:solidFill>
                  <a:srgbClr val="000000"/>
                </a:solidFill>
                <a:ea typeface="ＭＳ Ｐゴシック" charset="-128"/>
                <a:sym typeface="Arial" charset="0"/>
              </a:rPr>
              <a:t>Qp</a:t>
            </a:r>
            <a:r>
              <a:rPr lang="en-US" altLang="en-US" sz="1200" dirty="0">
                <a:solidFill>
                  <a:srgbClr val="000000"/>
                </a:solidFill>
                <a:ea typeface="ＭＳ Ｐゴシック" charset="-128"/>
                <a:sym typeface="Arial" charset="0"/>
              </a:rPr>
              <a:t>) is the sum of the blue arrow (venous blood) and the flow through the ASD (shunt).  Also, PA saturation is purple but it should be blue. Aortic saturation is red and it should be red, so it is a simple left to right shunt.</a:t>
            </a:r>
          </a:p>
          <a:p>
            <a:endParaRPr lang="en-US" dirty="0"/>
          </a:p>
        </p:txBody>
      </p:sp>
      <p:sp>
        <p:nvSpPr>
          <p:cNvPr id="4" name="Slide Number Placeholder 3"/>
          <p:cNvSpPr>
            <a:spLocks noGrp="1"/>
          </p:cNvSpPr>
          <p:nvPr>
            <p:ph type="sldNum" sz="quarter" idx="10"/>
          </p:nvPr>
        </p:nvSpPr>
        <p:spPr/>
        <p:txBody>
          <a:bodyPr/>
          <a:lstStyle/>
          <a:p>
            <a:fld id="{93151E2C-8311-F34B-91E6-0749CA1470CB}" type="slidenum">
              <a:rPr lang="en-US" smtClean="0"/>
              <a:t>9</a:t>
            </a:fld>
            <a:endParaRPr lang="en-US"/>
          </a:p>
        </p:txBody>
      </p:sp>
    </p:spTree>
    <p:extLst>
      <p:ext uri="{BB962C8B-B14F-4D97-AF65-F5344CB8AC3E}">
        <p14:creationId xmlns:p14="http://schemas.microsoft.com/office/powerpoint/2010/main" val="11468107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9688" eaLnBrk="1" hangingPunct="1">
              <a:spcBef>
                <a:spcPts val="475"/>
              </a:spcBef>
            </a:pPr>
            <a:r>
              <a:rPr lang="en-US" altLang="en-US" sz="1200" dirty="0">
                <a:solidFill>
                  <a:srgbClr val="000000"/>
                </a:solidFill>
                <a:ea typeface="ＭＳ Ｐゴシック" charset="-128"/>
                <a:sym typeface="Arial" charset="0"/>
              </a:rPr>
              <a:t>The length of the arrows are simply added or subtracted together depending on the direction of the shunts.  </a:t>
            </a:r>
          </a:p>
          <a:p>
            <a:pPr marL="39688" eaLnBrk="1" hangingPunct="1">
              <a:spcBef>
                <a:spcPts val="475"/>
              </a:spcBef>
            </a:pPr>
            <a:r>
              <a:rPr lang="en-US" altLang="en-US" sz="1200" dirty="0">
                <a:solidFill>
                  <a:srgbClr val="000000"/>
                </a:solidFill>
                <a:ea typeface="ＭＳ Ｐゴシック" charset="-128"/>
                <a:sym typeface="Arial" charset="0"/>
              </a:rPr>
              <a:t>With few exceptions the amount of flow returning to the heart from the pulmonary veins (</a:t>
            </a:r>
            <a:r>
              <a:rPr lang="en-US" altLang="en-US" sz="1200" dirty="0" err="1">
                <a:solidFill>
                  <a:srgbClr val="000000"/>
                </a:solidFill>
                <a:ea typeface="ＭＳ Ｐゴシック" charset="-128"/>
                <a:sym typeface="Arial" charset="0"/>
              </a:rPr>
              <a:t>Qpv</a:t>
            </a:r>
            <a:r>
              <a:rPr lang="en-US" altLang="en-US" sz="1200" dirty="0">
                <a:solidFill>
                  <a:srgbClr val="000000"/>
                </a:solidFill>
                <a:ea typeface="ＭＳ Ｐゴシック" charset="-128"/>
                <a:sym typeface="Arial" charset="0"/>
              </a:rPr>
              <a:t>) is the same as the amount entering the lungs (</a:t>
            </a:r>
            <a:r>
              <a:rPr lang="en-US" altLang="en-US" sz="1200" dirty="0" err="1">
                <a:solidFill>
                  <a:srgbClr val="000000"/>
                </a:solidFill>
                <a:ea typeface="ＭＳ Ｐゴシック" charset="-128"/>
                <a:sym typeface="Arial" charset="0"/>
              </a:rPr>
              <a:t>Qp</a:t>
            </a:r>
            <a:r>
              <a:rPr lang="en-US" altLang="en-US" sz="1200" dirty="0">
                <a:solidFill>
                  <a:srgbClr val="000000"/>
                </a:solidFill>
                <a:ea typeface="ＭＳ Ｐゴシック" charset="-128"/>
                <a:sym typeface="Arial" charset="0"/>
              </a:rPr>
              <a:t>)  so the size of the </a:t>
            </a:r>
            <a:r>
              <a:rPr lang="en-US" altLang="en-US" sz="1200" dirty="0" err="1">
                <a:solidFill>
                  <a:srgbClr val="000000"/>
                </a:solidFill>
                <a:ea typeface="ＭＳ Ｐゴシック" charset="-128"/>
                <a:sym typeface="Arial" charset="0"/>
              </a:rPr>
              <a:t>Qpv</a:t>
            </a:r>
            <a:r>
              <a:rPr lang="en-US" altLang="en-US" sz="1200" dirty="0">
                <a:solidFill>
                  <a:srgbClr val="000000"/>
                </a:solidFill>
                <a:ea typeface="ＭＳ Ｐゴシック" charset="-128"/>
                <a:sym typeface="Arial" charset="0"/>
              </a:rPr>
              <a:t> and </a:t>
            </a:r>
            <a:r>
              <a:rPr lang="en-US" altLang="en-US" sz="1200" dirty="0" err="1">
                <a:solidFill>
                  <a:srgbClr val="000000"/>
                </a:solidFill>
                <a:ea typeface="ＭＳ Ｐゴシック" charset="-128"/>
                <a:sym typeface="Arial" charset="0"/>
              </a:rPr>
              <a:t>Qp</a:t>
            </a:r>
            <a:r>
              <a:rPr lang="en-US" altLang="en-US" sz="1200" dirty="0">
                <a:solidFill>
                  <a:srgbClr val="000000"/>
                </a:solidFill>
                <a:ea typeface="ＭＳ Ｐゴシック" charset="-128"/>
                <a:sym typeface="Arial" charset="0"/>
              </a:rPr>
              <a:t> arrows are usually equal.</a:t>
            </a:r>
          </a:p>
          <a:p>
            <a:pPr marL="39688" eaLnBrk="1" hangingPunct="1">
              <a:spcBef>
                <a:spcPts val="475"/>
              </a:spcBef>
            </a:pPr>
            <a:r>
              <a:rPr lang="en-US" altLang="en-US" sz="1200" dirty="0">
                <a:solidFill>
                  <a:srgbClr val="000000"/>
                </a:solidFill>
                <a:ea typeface="ＭＳ Ｐゴシック" charset="-128"/>
                <a:sym typeface="Arial" charset="0"/>
              </a:rPr>
              <a:t>Two new terms are introduced. Effective PBF is that part of the blue blood that goes to the lungs. In this case all the systemic flow (blue blood) goes to the lungs so the effective flow is equal to the systemic blood flow (blue arrow). Recirculated PBF is the shunt i.e. the red blood that goes back to the lungs ( in this case, the flow through the ASD). The total PBF is made up of both arrows. </a:t>
            </a:r>
          </a:p>
          <a:p>
            <a:endParaRPr lang="en-US" dirty="0"/>
          </a:p>
        </p:txBody>
      </p:sp>
      <p:sp>
        <p:nvSpPr>
          <p:cNvPr id="4" name="Slide Number Placeholder 3"/>
          <p:cNvSpPr>
            <a:spLocks noGrp="1"/>
          </p:cNvSpPr>
          <p:nvPr>
            <p:ph type="sldNum" sz="quarter" idx="10"/>
          </p:nvPr>
        </p:nvSpPr>
        <p:spPr/>
        <p:txBody>
          <a:bodyPr/>
          <a:lstStyle/>
          <a:p>
            <a:fld id="{93151E2C-8311-F34B-91E6-0749CA1470CB}" type="slidenum">
              <a:rPr lang="en-US" smtClean="0"/>
              <a:t>10</a:t>
            </a:fld>
            <a:endParaRPr lang="en-US"/>
          </a:p>
        </p:txBody>
      </p:sp>
    </p:spTree>
    <p:extLst>
      <p:ext uri="{BB962C8B-B14F-4D97-AF65-F5344CB8AC3E}">
        <p14:creationId xmlns:p14="http://schemas.microsoft.com/office/powerpoint/2010/main" val="20540524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9688" eaLnBrk="1" hangingPunct="1">
              <a:spcBef>
                <a:spcPts val="475"/>
              </a:spcBef>
            </a:pPr>
            <a:r>
              <a:rPr lang="en-US" altLang="en-US" sz="1200" dirty="0">
                <a:solidFill>
                  <a:srgbClr val="000000"/>
                </a:solidFill>
                <a:ea typeface="ＭＳ Ｐゴシック" charset="-128"/>
                <a:sym typeface="Arial" charset="0"/>
              </a:rPr>
              <a:t>This is a schematic of a patient with tetralogy of </a:t>
            </a:r>
            <a:r>
              <a:rPr lang="en-US" altLang="en-US" sz="1200" dirty="0" err="1">
                <a:solidFill>
                  <a:srgbClr val="000000"/>
                </a:solidFill>
                <a:ea typeface="ＭＳ Ｐゴシック" charset="-128"/>
                <a:sym typeface="Arial" charset="0"/>
              </a:rPr>
              <a:t>Fallot</a:t>
            </a:r>
            <a:r>
              <a:rPr lang="en-US" altLang="en-US" sz="1200" dirty="0">
                <a:solidFill>
                  <a:srgbClr val="000000"/>
                </a:solidFill>
                <a:ea typeface="ＭＳ Ｐゴシック" charset="-128"/>
                <a:sym typeface="Arial" charset="0"/>
              </a:rPr>
              <a:t> (TOF) which consists of right ventricular outflow tract obstruction (demonstrated by the small PA orifice), right ventricular hypertrophy, a VSD, and an overriding aorta.  </a:t>
            </a:r>
          </a:p>
          <a:p>
            <a:pPr marL="39688" eaLnBrk="1" hangingPunct="1">
              <a:spcBef>
                <a:spcPts val="475"/>
              </a:spcBef>
            </a:pPr>
            <a:endParaRPr lang="en-US" altLang="en-US" sz="1200" dirty="0">
              <a:solidFill>
                <a:srgbClr val="000000"/>
              </a:solidFill>
              <a:ea typeface="ＭＳ Ｐゴシック" charset="-128"/>
              <a:sym typeface="Arial" charset="0"/>
            </a:endParaRPr>
          </a:p>
          <a:p>
            <a:pPr marL="39688" eaLnBrk="1" hangingPunct="1">
              <a:spcBef>
                <a:spcPts val="475"/>
              </a:spcBef>
            </a:pPr>
            <a:r>
              <a:rPr lang="en-US" altLang="en-US" sz="1200" dirty="0">
                <a:solidFill>
                  <a:srgbClr val="000000"/>
                </a:solidFill>
                <a:ea typeface="ＭＳ Ｐゴシック" charset="-128"/>
                <a:sym typeface="Arial" charset="0"/>
              </a:rPr>
              <a:t>Note that the amount of </a:t>
            </a:r>
            <a:r>
              <a:rPr lang="en-US" altLang="en-US" sz="1200" dirty="0" err="1">
                <a:solidFill>
                  <a:srgbClr val="000000"/>
                </a:solidFill>
                <a:ea typeface="ＭＳ Ｐゴシック" charset="-128"/>
                <a:sym typeface="Arial" charset="0"/>
              </a:rPr>
              <a:t>intracardiac</a:t>
            </a:r>
            <a:r>
              <a:rPr lang="en-US" altLang="en-US" sz="1200" dirty="0">
                <a:solidFill>
                  <a:srgbClr val="000000"/>
                </a:solidFill>
                <a:ea typeface="ＭＳ Ｐゴシック" charset="-128"/>
                <a:sym typeface="Arial" charset="0"/>
              </a:rPr>
              <a:t> shunting depends on the outflow tract resistance from the obstruction to PA flow compared to the resistance from the </a:t>
            </a:r>
            <a:r>
              <a:rPr lang="en-US" altLang="en-US" sz="1200" dirty="0" err="1">
                <a:solidFill>
                  <a:srgbClr val="000000"/>
                </a:solidFill>
                <a:ea typeface="ＭＳ Ｐゴシック" charset="-128"/>
                <a:sym typeface="Arial" charset="0"/>
              </a:rPr>
              <a:t>Ao</a:t>
            </a:r>
            <a:r>
              <a:rPr lang="en-US" altLang="en-US" sz="1200" dirty="0">
                <a:solidFill>
                  <a:srgbClr val="000000"/>
                </a:solidFill>
                <a:ea typeface="ＭＳ Ｐゴシック" charset="-128"/>
                <a:sym typeface="Arial" charset="0"/>
              </a:rPr>
              <a:t> (systemic vascular resistance).  In this case, the pulmonary vascular resistance is usually low BUT the RV outflow resistance is high because of obstruction from a combination of </a:t>
            </a:r>
            <a:r>
              <a:rPr lang="en-US" altLang="en-US" sz="1200" dirty="0" err="1">
                <a:solidFill>
                  <a:srgbClr val="000000"/>
                </a:solidFill>
                <a:ea typeface="ＭＳ Ｐゴシック" charset="-128"/>
                <a:sym typeface="Arial" charset="0"/>
              </a:rPr>
              <a:t>subpulmonary</a:t>
            </a:r>
            <a:r>
              <a:rPr lang="en-US" altLang="en-US" sz="1200" dirty="0">
                <a:solidFill>
                  <a:srgbClr val="000000"/>
                </a:solidFill>
                <a:ea typeface="ＭＳ Ｐゴシック" charset="-128"/>
                <a:sym typeface="Arial" charset="0"/>
              </a:rPr>
              <a:t> (RV) muscular hypertrophy, </a:t>
            </a:r>
            <a:r>
              <a:rPr lang="en-US" altLang="en-US" sz="1200" dirty="0" err="1">
                <a:solidFill>
                  <a:srgbClr val="000000"/>
                </a:solidFill>
                <a:ea typeface="ＭＳ Ｐゴシック" charset="-128"/>
                <a:sym typeface="Arial" charset="0"/>
              </a:rPr>
              <a:t>hypoplastic</a:t>
            </a:r>
            <a:r>
              <a:rPr lang="en-US" altLang="en-US" sz="1200" dirty="0">
                <a:solidFill>
                  <a:srgbClr val="000000"/>
                </a:solidFill>
                <a:ea typeface="ＭＳ Ｐゴシック" charset="-128"/>
                <a:sym typeface="Arial" charset="0"/>
              </a:rPr>
              <a:t> pulmonary annulus and/or valve or small pulmonary arteries. The increased resistance to egress of RV flow results in right to left shunting of blood.</a:t>
            </a:r>
          </a:p>
          <a:p>
            <a:endParaRPr lang="en-US" dirty="0"/>
          </a:p>
        </p:txBody>
      </p:sp>
      <p:sp>
        <p:nvSpPr>
          <p:cNvPr id="4" name="Slide Number Placeholder 3"/>
          <p:cNvSpPr>
            <a:spLocks noGrp="1"/>
          </p:cNvSpPr>
          <p:nvPr>
            <p:ph type="sldNum" sz="quarter" idx="10"/>
          </p:nvPr>
        </p:nvSpPr>
        <p:spPr/>
        <p:txBody>
          <a:bodyPr/>
          <a:lstStyle/>
          <a:p>
            <a:fld id="{93151E2C-8311-F34B-91E6-0749CA1470CB}" type="slidenum">
              <a:rPr lang="en-US" smtClean="0"/>
              <a:t>11</a:t>
            </a:fld>
            <a:endParaRPr lang="en-US"/>
          </a:p>
        </p:txBody>
      </p:sp>
    </p:spTree>
    <p:extLst>
      <p:ext uri="{BB962C8B-B14F-4D97-AF65-F5344CB8AC3E}">
        <p14:creationId xmlns:p14="http://schemas.microsoft.com/office/powerpoint/2010/main" val="20537792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ea typeface="+mn-ea"/>
              </a:rPr>
              <a:t> Less blood goes out the PA resulting in a </a:t>
            </a:r>
            <a:r>
              <a:rPr lang="en-US" sz="1200" dirty="0" err="1">
                <a:ea typeface="+mn-ea"/>
              </a:rPr>
              <a:t>Qp:Qs</a:t>
            </a:r>
            <a:r>
              <a:rPr lang="en-US" sz="1200" dirty="0">
                <a:ea typeface="+mn-ea"/>
              </a:rPr>
              <a:t> &lt;1.  The PA saturation is blue and it should be blue and the aortic saturation is purple but it should be red.  Therefore, this is a simple right to left shunt.</a:t>
            </a:r>
          </a:p>
          <a:p>
            <a:endParaRPr lang="en-US" dirty="0"/>
          </a:p>
        </p:txBody>
      </p:sp>
      <p:sp>
        <p:nvSpPr>
          <p:cNvPr id="4" name="Slide Number Placeholder 3"/>
          <p:cNvSpPr>
            <a:spLocks noGrp="1"/>
          </p:cNvSpPr>
          <p:nvPr>
            <p:ph type="sldNum" sz="quarter" idx="10"/>
          </p:nvPr>
        </p:nvSpPr>
        <p:spPr/>
        <p:txBody>
          <a:bodyPr/>
          <a:lstStyle/>
          <a:p>
            <a:fld id="{93151E2C-8311-F34B-91E6-0749CA1470CB}" type="slidenum">
              <a:rPr lang="en-US" smtClean="0"/>
              <a:t>12</a:t>
            </a:fld>
            <a:endParaRPr lang="en-US"/>
          </a:p>
        </p:txBody>
      </p:sp>
    </p:spTree>
    <p:extLst>
      <p:ext uri="{BB962C8B-B14F-4D97-AF65-F5344CB8AC3E}">
        <p14:creationId xmlns:p14="http://schemas.microsoft.com/office/powerpoint/2010/main" val="14230733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9688" eaLnBrk="1" hangingPunct="1">
              <a:spcBef>
                <a:spcPts val="413"/>
              </a:spcBef>
            </a:pPr>
            <a:r>
              <a:rPr lang="en-US" altLang="en-US" sz="1200" dirty="0">
                <a:solidFill>
                  <a:srgbClr val="000000"/>
                </a:solidFill>
                <a:ea typeface="ＭＳ Ｐゴシック" charset="-128"/>
                <a:sym typeface="Calibri" charset="0"/>
              </a:rPr>
              <a:t>The effective systemic blood flow describes that fraction of the pulmonary venous blood (high in oxygen) that goes out the systemic circulation (aorta). Therefore, Qs is made up of effective SBF and recirculated SBF (i.e. shunt). The shunt component of the flow has no more oxygen to unload. In this example, the effective systemic flow is equal to the pulmonary venous flow.</a:t>
            </a:r>
          </a:p>
        </p:txBody>
      </p:sp>
      <p:sp>
        <p:nvSpPr>
          <p:cNvPr id="4" name="Slide Number Placeholder 3"/>
          <p:cNvSpPr>
            <a:spLocks noGrp="1"/>
          </p:cNvSpPr>
          <p:nvPr>
            <p:ph type="sldNum" sz="quarter" idx="10"/>
          </p:nvPr>
        </p:nvSpPr>
        <p:spPr/>
        <p:txBody>
          <a:bodyPr/>
          <a:lstStyle/>
          <a:p>
            <a:fld id="{93151E2C-8311-F34B-91E6-0749CA1470CB}" type="slidenum">
              <a:rPr lang="en-US" smtClean="0"/>
              <a:t>13</a:t>
            </a:fld>
            <a:endParaRPr lang="en-US"/>
          </a:p>
        </p:txBody>
      </p:sp>
    </p:spTree>
    <p:extLst>
      <p:ext uri="{BB962C8B-B14F-4D97-AF65-F5344CB8AC3E}">
        <p14:creationId xmlns:p14="http://schemas.microsoft.com/office/powerpoint/2010/main" val="10942550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ea typeface="+mn-ea"/>
              </a:rPr>
              <a:t>Single ventricle physiology will be used to explain bidirectional shunting.</a:t>
            </a:r>
          </a:p>
          <a:p>
            <a:endParaRPr lang="en-US" dirty="0"/>
          </a:p>
        </p:txBody>
      </p:sp>
      <p:sp>
        <p:nvSpPr>
          <p:cNvPr id="4" name="Slide Number Placeholder 3"/>
          <p:cNvSpPr>
            <a:spLocks noGrp="1"/>
          </p:cNvSpPr>
          <p:nvPr>
            <p:ph type="sldNum" sz="quarter" idx="10"/>
          </p:nvPr>
        </p:nvSpPr>
        <p:spPr/>
        <p:txBody>
          <a:bodyPr/>
          <a:lstStyle/>
          <a:p>
            <a:fld id="{93151E2C-8311-F34B-91E6-0749CA1470CB}" type="slidenum">
              <a:rPr lang="en-US" smtClean="0"/>
              <a:t>14</a:t>
            </a:fld>
            <a:endParaRPr lang="en-US"/>
          </a:p>
        </p:txBody>
      </p:sp>
    </p:spTree>
    <p:extLst>
      <p:ext uri="{BB962C8B-B14F-4D97-AF65-F5344CB8AC3E}">
        <p14:creationId xmlns:p14="http://schemas.microsoft.com/office/powerpoint/2010/main" val="16603624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1200" dirty="0">
                <a:solidFill>
                  <a:srgbClr val="000000"/>
                </a:solidFill>
                <a:latin typeface="Helvetica" charset="0"/>
                <a:ea typeface="ＭＳ Ｐゴシック" charset="-128"/>
                <a:sym typeface="Helvetica" charset="0"/>
              </a:rPr>
              <a:t>This diagram represents a heart with a </a:t>
            </a:r>
            <a:r>
              <a:rPr lang="en-US" altLang="en-US" sz="1200" dirty="0">
                <a:solidFill>
                  <a:srgbClr val="000000"/>
                </a:solidFill>
                <a:ea typeface="ＭＳ Ｐゴシック" charset="-128"/>
                <a:sym typeface="Arial" charset="0"/>
              </a:rPr>
              <a:t>“</a:t>
            </a:r>
            <a:r>
              <a:rPr lang="en-US" altLang="ja-JP" sz="1200" dirty="0">
                <a:solidFill>
                  <a:srgbClr val="000000"/>
                </a:solidFill>
                <a:latin typeface="Helvetica" charset="0"/>
                <a:ea typeface="ＭＳ Ｐゴシック" charset="-128"/>
                <a:sym typeface="Helvetica" charset="0"/>
              </a:rPr>
              <a:t>generic</a:t>
            </a:r>
            <a:r>
              <a:rPr lang="en-US" altLang="en-US" sz="1200" dirty="0">
                <a:solidFill>
                  <a:srgbClr val="000000"/>
                </a:solidFill>
                <a:ea typeface="ＭＳ Ｐゴシック" charset="-128"/>
                <a:sym typeface="Arial" charset="0"/>
              </a:rPr>
              <a:t>”</a:t>
            </a:r>
            <a:r>
              <a:rPr lang="en-US" altLang="ja-JP" sz="1200" dirty="0">
                <a:solidFill>
                  <a:srgbClr val="000000"/>
                </a:solidFill>
                <a:latin typeface="Helvetica" charset="0"/>
                <a:ea typeface="ＭＳ Ｐゴシック" charset="-128"/>
                <a:sym typeface="Helvetica" charset="0"/>
              </a:rPr>
              <a:t> single ventricle (SV) and single atrium.  The most common SV lesions include </a:t>
            </a:r>
            <a:r>
              <a:rPr lang="en-US" altLang="ja-JP" sz="1200" dirty="0" err="1">
                <a:solidFill>
                  <a:srgbClr val="000000"/>
                </a:solidFill>
                <a:latin typeface="Helvetica" charset="0"/>
                <a:ea typeface="ＭＳ Ｐゴシック" charset="-128"/>
                <a:sym typeface="Helvetica" charset="0"/>
              </a:rPr>
              <a:t>hypoplastic</a:t>
            </a:r>
            <a:r>
              <a:rPr lang="en-US" altLang="ja-JP" sz="1200" dirty="0">
                <a:solidFill>
                  <a:srgbClr val="000000"/>
                </a:solidFill>
                <a:latin typeface="Helvetica" charset="0"/>
                <a:ea typeface="ＭＳ Ｐゴシック" charset="-128"/>
                <a:sym typeface="Helvetica" charset="0"/>
              </a:rPr>
              <a:t> left heart syndrome, double inlet left ventricle, tricuspid atresia and pulmonary atresia.  There are other lesions and there are also patients who may have two normal size ventricles but because of other </a:t>
            </a:r>
            <a:r>
              <a:rPr lang="en-US" altLang="ja-JP" sz="1200" dirty="0" err="1">
                <a:solidFill>
                  <a:srgbClr val="000000"/>
                </a:solidFill>
                <a:latin typeface="Helvetica" charset="0"/>
                <a:ea typeface="ＭＳ Ｐゴシック" charset="-128"/>
                <a:sym typeface="Helvetica" charset="0"/>
              </a:rPr>
              <a:t>intracardiac</a:t>
            </a:r>
            <a:r>
              <a:rPr lang="en-US" altLang="ja-JP" sz="1200" dirty="0">
                <a:solidFill>
                  <a:srgbClr val="000000"/>
                </a:solidFill>
                <a:latin typeface="Helvetica" charset="0"/>
                <a:ea typeface="ＭＳ Ｐゴシック" charset="-128"/>
                <a:sym typeface="Helvetica" charset="0"/>
              </a:rPr>
              <a:t> pathology have SV physiology.</a:t>
            </a:r>
            <a:endParaRPr lang="en-US" altLang="en-US" sz="1200" dirty="0">
              <a:solidFill>
                <a:srgbClr val="000000"/>
              </a:solidFill>
              <a:latin typeface="Helvetica" charset="0"/>
              <a:ea typeface="ＭＳ Ｐゴシック" charset="-128"/>
              <a:sym typeface="Helvetica" charset="0"/>
            </a:endParaRPr>
          </a:p>
          <a:p>
            <a:endParaRPr lang="en-US" dirty="0"/>
          </a:p>
        </p:txBody>
      </p:sp>
      <p:sp>
        <p:nvSpPr>
          <p:cNvPr id="4" name="Slide Number Placeholder 3"/>
          <p:cNvSpPr>
            <a:spLocks noGrp="1"/>
          </p:cNvSpPr>
          <p:nvPr>
            <p:ph type="sldNum" sz="quarter" idx="10"/>
          </p:nvPr>
        </p:nvSpPr>
        <p:spPr/>
        <p:txBody>
          <a:bodyPr/>
          <a:lstStyle/>
          <a:p>
            <a:fld id="{93151E2C-8311-F34B-91E6-0749CA1470CB}" type="slidenum">
              <a:rPr lang="en-US" smtClean="0"/>
              <a:t>15</a:t>
            </a:fld>
            <a:endParaRPr lang="en-US"/>
          </a:p>
        </p:txBody>
      </p:sp>
    </p:spTree>
    <p:extLst>
      <p:ext uri="{BB962C8B-B14F-4D97-AF65-F5344CB8AC3E}">
        <p14:creationId xmlns:p14="http://schemas.microsoft.com/office/powerpoint/2010/main" val="549023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9688" eaLnBrk="1" hangingPunct="1">
              <a:spcBef>
                <a:spcPts val="413"/>
              </a:spcBef>
            </a:pPr>
            <a:r>
              <a:rPr lang="en-US" altLang="en-US" sz="1200" dirty="0">
                <a:solidFill>
                  <a:srgbClr val="000000"/>
                </a:solidFill>
                <a:ea typeface="ＭＳ Ｐゴシック" charset="-128"/>
                <a:sym typeface="Calibri" charset="0"/>
              </a:rPr>
              <a:t>Systemic venous blood mixes with pulmonary venous blood so that by the time blood gets to the ventricle it is usually reasonably well mixed and the saturations in both great vessels are almost equal.  </a:t>
            </a:r>
          </a:p>
          <a:p>
            <a:pPr marL="39688" eaLnBrk="1" hangingPunct="1">
              <a:spcBef>
                <a:spcPts val="413"/>
              </a:spcBef>
            </a:pPr>
            <a:r>
              <a:rPr lang="en-US" altLang="en-US" sz="1200" dirty="0">
                <a:solidFill>
                  <a:srgbClr val="000000"/>
                </a:solidFill>
                <a:ea typeface="ＭＳ Ｐゴシック" charset="-128"/>
                <a:sym typeface="Calibri" charset="0"/>
              </a:rPr>
              <a:t>The amount of PA versus </a:t>
            </a:r>
            <a:r>
              <a:rPr lang="en-US" altLang="en-US" sz="1200" dirty="0" err="1">
                <a:solidFill>
                  <a:srgbClr val="000000"/>
                </a:solidFill>
                <a:ea typeface="ＭＳ Ｐゴシック" charset="-128"/>
                <a:sym typeface="Calibri" charset="0"/>
              </a:rPr>
              <a:t>Ao</a:t>
            </a:r>
            <a:r>
              <a:rPr lang="en-US" altLang="en-US" sz="1200" dirty="0">
                <a:solidFill>
                  <a:srgbClr val="000000"/>
                </a:solidFill>
                <a:ea typeface="ＭＳ Ｐゴシック" charset="-128"/>
                <a:sym typeface="Calibri" charset="0"/>
              </a:rPr>
              <a:t> flow depends on the outflow resistance of each vessel.  Assuming there is unobstructed flow from each vessel, the amount of </a:t>
            </a:r>
            <a:r>
              <a:rPr lang="en-US" altLang="en-US" sz="1200" dirty="0" err="1">
                <a:solidFill>
                  <a:srgbClr val="000000"/>
                </a:solidFill>
                <a:ea typeface="ＭＳ Ｐゴシック" charset="-128"/>
                <a:sym typeface="Calibri" charset="0"/>
              </a:rPr>
              <a:t>Qp</a:t>
            </a:r>
            <a:r>
              <a:rPr lang="en-US" altLang="en-US" sz="1200" dirty="0">
                <a:solidFill>
                  <a:srgbClr val="000000"/>
                </a:solidFill>
                <a:ea typeface="ＭＳ Ｐゴシック" charset="-128"/>
                <a:sym typeface="Calibri" charset="0"/>
              </a:rPr>
              <a:t> will progressively increase after the first hours of life as pulmonary vascular resistance (PVR) falls.  This explains why it is not ideal to have a high saturation (&gt;85% or so)  in this type of physiology because it implies there is too much PA flow compared to </a:t>
            </a:r>
            <a:r>
              <a:rPr lang="en-US" altLang="en-US" sz="1200" dirty="0" err="1">
                <a:solidFill>
                  <a:srgbClr val="000000"/>
                </a:solidFill>
                <a:ea typeface="ＭＳ Ｐゴシック" charset="-128"/>
                <a:sym typeface="Calibri" charset="0"/>
              </a:rPr>
              <a:t>Ao</a:t>
            </a:r>
            <a:r>
              <a:rPr lang="en-US" altLang="en-US" sz="1200" dirty="0">
                <a:solidFill>
                  <a:srgbClr val="000000"/>
                </a:solidFill>
                <a:ea typeface="ＭＳ Ｐゴシック" charset="-128"/>
                <a:sym typeface="Calibri" charset="0"/>
              </a:rPr>
              <a:t> flow.  The heart is simply pumping red blood back and forth to the lungs markedly increasing the volume work of the heart. This will eventually lead to complications (see consequences of shunts).</a:t>
            </a:r>
          </a:p>
        </p:txBody>
      </p:sp>
      <p:sp>
        <p:nvSpPr>
          <p:cNvPr id="4" name="Slide Number Placeholder 3"/>
          <p:cNvSpPr>
            <a:spLocks noGrp="1"/>
          </p:cNvSpPr>
          <p:nvPr>
            <p:ph type="sldNum" sz="quarter" idx="10"/>
          </p:nvPr>
        </p:nvSpPr>
        <p:spPr/>
        <p:txBody>
          <a:bodyPr/>
          <a:lstStyle/>
          <a:p>
            <a:fld id="{93151E2C-8311-F34B-91E6-0749CA1470CB}" type="slidenum">
              <a:rPr lang="en-US" smtClean="0"/>
              <a:t>16</a:t>
            </a:fld>
            <a:endParaRPr lang="en-US"/>
          </a:p>
        </p:txBody>
      </p:sp>
    </p:spTree>
    <p:extLst>
      <p:ext uri="{BB962C8B-B14F-4D97-AF65-F5344CB8AC3E}">
        <p14:creationId xmlns:p14="http://schemas.microsoft.com/office/powerpoint/2010/main" val="8552499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9688" eaLnBrk="1" hangingPunct="1">
              <a:spcBef>
                <a:spcPts val="413"/>
              </a:spcBef>
              <a:defRPr/>
            </a:pPr>
            <a:r>
              <a:rPr lang="en-US" altLang="en-US" sz="1200" dirty="0">
                <a:solidFill>
                  <a:srgbClr val="000000"/>
                </a:solidFill>
                <a:ea typeface="Arial" charset="0"/>
                <a:cs typeface="Arial" charset="0"/>
                <a:sym typeface="Calibri" charset="0"/>
              </a:rPr>
              <a:t>Basically the heart is working to recirculate blood.  Eventually the effects of decreased oxygen delivery and/or pulmonary </a:t>
            </a:r>
            <a:r>
              <a:rPr lang="en-US" altLang="en-US" sz="1200" dirty="0" err="1">
                <a:solidFill>
                  <a:srgbClr val="000000"/>
                </a:solidFill>
                <a:ea typeface="Arial" charset="0"/>
                <a:cs typeface="Arial" charset="0"/>
                <a:sym typeface="Calibri" charset="0"/>
              </a:rPr>
              <a:t>overcirculation</a:t>
            </a:r>
            <a:r>
              <a:rPr lang="en-US" altLang="en-US" sz="1200" dirty="0">
                <a:solidFill>
                  <a:srgbClr val="000000"/>
                </a:solidFill>
                <a:ea typeface="Arial" charset="0"/>
                <a:cs typeface="Arial" charset="0"/>
                <a:sym typeface="Calibri" charset="0"/>
              </a:rPr>
              <a:t> causes systemic effects resulting in </a:t>
            </a:r>
            <a:r>
              <a:rPr lang="en-US" altLang="en-US" sz="1200" dirty="0" err="1">
                <a:solidFill>
                  <a:srgbClr val="000000"/>
                </a:solidFill>
                <a:ea typeface="Arial" charset="0"/>
                <a:cs typeface="Arial" charset="0"/>
                <a:sym typeface="Calibri" charset="0"/>
              </a:rPr>
              <a:t>multisystemic</a:t>
            </a:r>
            <a:r>
              <a:rPr lang="en-US" altLang="en-US" sz="1200" dirty="0">
                <a:solidFill>
                  <a:srgbClr val="000000"/>
                </a:solidFill>
                <a:ea typeface="Arial" charset="0"/>
                <a:cs typeface="Arial" charset="0"/>
                <a:sym typeface="Calibri" charset="0"/>
              </a:rPr>
              <a:t> organ failure in addition to cardiac failure..</a:t>
            </a:r>
          </a:p>
        </p:txBody>
      </p:sp>
      <p:sp>
        <p:nvSpPr>
          <p:cNvPr id="4" name="Slide Number Placeholder 3"/>
          <p:cNvSpPr>
            <a:spLocks noGrp="1"/>
          </p:cNvSpPr>
          <p:nvPr>
            <p:ph type="sldNum" sz="quarter" idx="10"/>
          </p:nvPr>
        </p:nvSpPr>
        <p:spPr/>
        <p:txBody>
          <a:bodyPr/>
          <a:lstStyle/>
          <a:p>
            <a:fld id="{93151E2C-8311-F34B-91E6-0749CA1470CB}" type="slidenum">
              <a:rPr lang="en-US" smtClean="0"/>
              <a:t>17</a:t>
            </a:fld>
            <a:endParaRPr lang="en-US"/>
          </a:p>
        </p:txBody>
      </p:sp>
    </p:spTree>
    <p:extLst>
      <p:ext uri="{BB962C8B-B14F-4D97-AF65-F5344CB8AC3E}">
        <p14:creationId xmlns:p14="http://schemas.microsoft.com/office/powerpoint/2010/main" val="5759044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9688" eaLnBrk="1" hangingPunct="1">
              <a:spcBef>
                <a:spcPts val="413"/>
              </a:spcBef>
            </a:pPr>
            <a:r>
              <a:rPr lang="en-US" altLang="en-US" sz="1200" dirty="0">
                <a:solidFill>
                  <a:srgbClr val="000000"/>
                </a:solidFill>
                <a:ea typeface="ＭＳ Ｐゴシック" charset="-128"/>
                <a:sym typeface="Calibri" charset="0"/>
              </a:rPr>
              <a:t>Medication and ventilation strategies can be used to alter the PVR/SVR and attempt to “balance “ the circulations (i.e. </a:t>
            </a:r>
            <a:r>
              <a:rPr lang="en-US" altLang="en-US" sz="1200" dirty="0" err="1">
                <a:solidFill>
                  <a:srgbClr val="000000"/>
                </a:solidFill>
                <a:ea typeface="ＭＳ Ｐゴシック" charset="-128"/>
                <a:sym typeface="Calibri" charset="0"/>
              </a:rPr>
              <a:t>Qp</a:t>
            </a:r>
            <a:r>
              <a:rPr lang="en-US" altLang="en-US" sz="1200" dirty="0">
                <a:solidFill>
                  <a:srgbClr val="000000"/>
                </a:solidFill>
                <a:ea typeface="ＭＳ Ｐゴシック" charset="-128"/>
                <a:sym typeface="Calibri" charset="0"/>
              </a:rPr>
              <a:t>/Qs ♒1).</a:t>
            </a:r>
            <a:endParaRPr lang="en-US" altLang="en-US" sz="1200" dirty="0">
              <a:ea typeface="ＭＳ Ｐゴシック" charset="-128"/>
              <a:sym typeface="Lucida Grande" charset="0"/>
            </a:endParaRPr>
          </a:p>
          <a:p>
            <a:pPr marL="39688" eaLnBrk="1" hangingPunct="1">
              <a:spcBef>
                <a:spcPts val="413"/>
              </a:spcBef>
            </a:pPr>
            <a:r>
              <a:rPr lang="en-US" altLang="en-US" sz="1200" dirty="0">
                <a:solidFill>
                  <a:srgbClr val="000000"/>
                </a:solidFill>
                <a:ea typeface="ＭＳ Ｐゴシック" charset="-128"/>
                <a:sym typeface="Calibri" charset="0"/>
              </a:rPr>
              <a:t>In the presence of a L</a:t>
            </a:r>
            <a:r>
              <a:rPr lang="en-US" altLang="en-US" sz="1200" dirty="0">
                <a:solidFill>
                  <a:srgbClr val="000000"/>
                </a:solidFill>
                <a:ea typeface="ＭＳ Ｐゴシック" charset="-128"/>
                <a:sym typeface="Wingdings" charset="2"/>
              </a:rPr>
              <a:t></a:t>
            </a:r>
            <a:r>
              <a:rPr lang="en-US" altLang="en-US" sz="1200" dirty="0">
                <a:solidFill>
                  <a:srgbClr val="000000"/>
                </a:solidFill>
                <a:ea typeface="ＭＳ Ｐゴシック" charset="-128"/>
                <a:sym typeface="Calibri" charset="0"/>
              </a:rPr>
              <a:t>R shunt, maneuvers that decrease PVR such as over ventilation or oxygen therapy will usually increase the shunt which is often undesirable.  However, in the presence of increases in PVR those same maneuvers can improve PBF.</a:t>
            </a:r>
          </a:p>
          <a:p>
            <a:pPr marL="39688" eaLnBrk="1" hangingPunct="1">
              <a:spcBef>
                <a:spcPts val="413"/>
              </a:spcBef>
            </a:pPr>
            <a:r>
              <a:rPr lang="en-US" altLang="en-US" sz="1200" dirty="0">
                <a:solidFill>
                  <a:srgbClr val="000000"/>
                </a:solidFill>
                <a:ea typeface="ＭＳ Ｐゴシック" charset="-128"/>
                <a:sym typeface="Calibri" charset="0"/>
              </a:rPr>
              <a:t>When trying to decrease PBF in patients with single ventricle physiology the addition of pCO2 or </a:t>
            </a:r>
            <a:r>
              <a:rPr lang="en-US" altLang="en-US" sz="1200" dirty="0" err="1">
                <a:solidFill>
                  <a:srgbClr val="000000"/>
                </a:solidFill>
                <a:ea typeface="ＭＳ Ｐゴシック" charset="-128"/>
                <a:sym typeface="Calibri" charset="0"/>
              </a:rPr>
              <a:t>subambient</a:t>
            </a:r>
            <a:r>
              <a:rPr lang="en-US" altLang="en-US" sz="1200" dirty="0">
                <a:solidFill>
                  <a:srgbClr val="000000"/>
                </a:solidFill>
                <a:ea typeface="ＭＳ Ｐゴシック" charset="-128"/>
                <a:sym typeface="Calibri" charset="0"/>
              </a:rPr>
              <a:t> oxygen therapy has been used to help increase PVR and help “balance” the circulations. However, because the “natural” decrease in PVR in the first days of life is so great, pharmacologic and other maneuvers are often ineffective. However, it is </a:t>
            </a:r>
            <a:r>
              <a:rPr lang="en-US" altLang="en-US" sz="1200" dirty="0">
                <a:solidFill>
                  <a:srgbClr val="000000"/>
                </a:solidFill>
                <a:ea typeface="ＭＳ Ｐゴシック" charset="-128"/>
                <a:sym typeface="Calibri Bold Italic" charset="0"/>
              </a:rPr>
              <a:t>CRUCIAL</a:t>
            </a:r>
            <a:r>
              <a:rPr lang="en-US" altLang="en-US" sz="1200" dirty="0">
                <a:solidFill>
                  <a:srgbClr val="000000"/>
                </a:solidFill>
                <a:ea typeface="ＭＳ Ｐゴシック" charset="-128"/>
                <a:sym typeface="Calibri" charset="0"/>
              </a:rPr>
              <a:t> not to decrease PVR any further with poor ventilation techniques.  Decreasing SVR has also been used to help balance flow in patients with SV physiology.</a:t>
            </a:r>
          </a:p>
        </p:txBody>
      </p:sp>
      <p:sp>
        <p:nvSpPr>
          <p:cNvPr id="4" name="Slide Number Placeholder 3"/>
          <p:cNvSpPr>
            <a:spLocks noGrp="1"/>
          </p:cNvSpPr>
          <p:nvPr>
            <p:ph type="sldNum" sz="quarter" idx="10"/>
          </p:nvPr>
        </p:nvSpPr>
        <p:spPr/>
        <p:txBody>
          <a:bodyPr/>
          <a:lstStyle/>
          <a:p>
            <a:fld id="{93151E2C-8311-F34B-91E6-0749CA1470CB}" type="slidenum">
              <a:rPr lang="en-US" smtClean="0"/>
              <a:t>18</a:t>
            </a:fld>
            <a:endParaRPr lang="en-US"/>
          </a:p>
        </p:txBody>
      </p:sp>
    </p:spTree>
    <p:extLst>
      <p:ext uri="{BB962C8B-B14F-4D97-AF65-F5344CB8AC3E}">
        <p14:creationId xmlns:p14="http://schemas.microsoft.com/office/powerpoint/2010/main" val="13576173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9688" eaLnBrk="1" hangingPunct="1">
              <a:spcBef>
                <a:spcPts val="475"/>
              </a:spcBef>
              <a:defRPr/>
            </a:pPr>
            <a:r>
              <a:rPr lang="en-US" sz="1200" dirty="0">
                <a:solidFill>
                  <a:srgbClr val="000000"/>
                </a:solidFill>
                <a:cs typeface="Arial" charset="0"/>
                <a:sym typeface="Arial" charset="0"/>
              </a:rPr>
              <a:t>VO</a:t>
            </a:r>
            <a:r>
              <a:rPr lang="en-US" sz="1200" baseline="-6000" dirty="0">
                <a:solidFill>
                  <a:srgbClr val="000000"/>
                </a:solidFill>
                <a:cs typeface="Arial" charset="0"/>
                <a:sym typeface="Arial" charset="0"/>
              </a:rPr>
              <a:t>2</a:t>
            </a:r>
            <a:r>
              <a:rPr lang="en-US" sz="1200" dirty="0">
                <a:solidFill>
                  <a:srgbClr val="000000"/>
                </a:solidFill>
                <a:cs typeface="Arial" charset="0"/>
                <a:sym typeface="Arial" charset="0"/>
              </a:rPr>
              <a:t> is oxygen consumption.  In anesthesia we simplify the number to about 2-6 ml of O</a:t>
            </a:r>
            <a:r>
              <a:rPr lang="en-US" sz="1200" baseline="-25000" dirty="0">
                <a:solidFill>
                  <a:srgbClr val="000000"/>
                </a:solidFill>
                <a:cs typeface="Arial" charset="0"/>
                <a:sym typeface="Arial" charset="0"/>
              </a:rPr>
              <a:t>2</a:t>
            </a:r>
            <a:r>
              <a:rPr lang="en-US" sz="1200" dirty="0">
                <a:solidFill>
                  <a:srgbClr val="000000"/>
                </a:solidFill>
                <a:cs typeface="Arial" charset="0"/>
                <a:sym typeface="Arial" charset="0"/>
              </a:rPr>
              <a:t>/kg/min.  In the </a:t>
            </a:r>
            <a:r>
              <a:rPr lang="en-US" sz="1200" dirty="0" err="1">
                <a:solidFill>
                  <a:srgbClr val="000000"/>
                </a:solidFill>
                <a:cs typeface="Arial" charset="0"/>
                <a:sym typeface="Arial" charset="0"/>
              </a:rPr>
              <a:t>cath</a:t>
            </a:r>
            <a:r>
              <a:rPr lang="en-US" sz="1200" dirty="0">
                <a:solidFill>
                  <a:srgbClr val="000000"/>
                </a:solidFill>
                <a:cs typeface="Arial" charset="0"/>
                <a:sym typeface="Arial" charset="0"/>
              </a:rPr>
              <a:t> lab a nomogram table is usually used to estimate VO</a:t>
            </a:r>
            <a:r>
              <a:rPr lang="en-US" sz="1200" baseline="-6000" dirty="0">
                <a:solidFill>
                  <a:srgbClr val="000000"/>
                </a:solidFill>
                <a:cs typeface="Arial" charset="0"/>
                <a:sym typeface="Arial" charset="0"/>
              </a:rPr>
              <a:t>2</a:t>
            </a:r>
            <a:r>
              <a:rPr lang="en-US" sz="1200" dirty="0">
                <a:solidFill>
                  <a:srgbClr val="000000"/>
                </a:solidFill>
                <a:cs typeface="Arial" charset="0"/>
                <a:sym typeface="Arial" charset="0"/>
              </a:rPr>
              <a:t>.  </a:t>
            </a:r>
            <a:endParaRPr lang="en-US" sz="2000" dirty="0">
              <a:latin typeface="Lucida Grande" charset="0"/>
              <a:cs typeface="Lucida Grande" charset="0"/>
              <a:sym typeface="Lucida Grande" charset="0"/>
            </a:endParaRPr>
          </a:p>
          <a:p>
            <a:pPr marL="39688" eaLnBrk="1" hangingPunct="1">
              <a:spcBef>
                <a:spcPts val="475"/>
              </a:spcBef>
              <a:defRPr/>
            </a:pPr>
            <a:r>
              <a:rPr lang="en-US" sz="1200" dirty="0">
                <a:solidFill>
                  <a:srgbClr val="000000"/>
                </a:solidFill>
                <a:cs typeface="Arial" charset="0"/>
                <a:sym typeface="Arial" charset="0"/>
              </a:rPr>
              <a:t>The dissolved oxygen is ignored if the patient is on room air during measurement. </a:t>
            </a:r>
          </a:p>
        </p:txBody>
      </p:sp>
      <p:sp>
        <p:nvSpPr>
          <p:cNvPr id="4" name="Slide Number Placeholder 3"/>
          <p:cNvSpPr>
            <a:spLocks noGrp="1"/>
          </p:cNvSpPr>
          <p:nvPr>
            <p:ph type="sldNum" sz="quarter" idx="10"/>
          </p:nvPr>
        </p:nvSpPr>
        <p:spPr/>
        <p:txBody>
          <a:bodyPr/>
          <a:lstStyle/>
          <a:p>
            <a:fld id="{93151E2C-8311-F34B-91E6-0749CA1470CB}" type="slidenum">
              <a:rPr lang="en-US" smtClean="0"/>
              <a:t>20</a:t>
            </a:fld>
            <a:endParaRPr lang="en-US"/>
          </a:p>
        </p:txBody>
      </p:sp>
    </p:spTree>
    <p:extLst>
      <p:ext uri="{BB962C8B-B14F-4D97-AF65-F5344CB8AC3E}">
        <p14:creationId xmlns:p14="http://schemas.microsoft.com/office/powerpoint/2010/main" val="9158844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1200" dirty="0">
                <a:solidFill>
                  <a:srgbClr val="000000"/>
                </a:solidFill>
                <a:ea typeface="ＭＳ Ｐゴシック" charset="-128"/>
                <a:sym typeface="Lucida Grande" charset="0"/>
              </a:rPr>
              <a:t>The “simplified” </a:t>
            </a:r>
            <a:r>
              <a:rPr lang="en-US" altLang="en-US" sz="1200" dirty="0" err="1">
                <a:solidFill>
                  <a:srgbClr val="000000"/>
                </a:solidFill>
                <a:ea typeface="ＭＳ Ｐゴシック" charset="-128"/>
                <a:sym typeface="Lucida Grande" charset="0"/>
              </a:rPr>
              <a:t>Qp</a:t>
            </a:r>
            <a:r>
              <a:rPr lang="en-US" altLang="en-US" sz="1200" dirty="0">
                <a:solidFill>
                  <a:srgbClr val="000000"/>
                </a:solidFill>
                <a:ea typeface="ＭＳ Ｐゴシック" charset="-128"/>
                <a:sym typeface="Lucida Grande" charset="0"/>
              </a:rPr>
              <a:t>/Qs formula is extremely helpful in the cardiac OR when you want to see if there is a residual shunt. The surgeon can draw a gas from the SVC and PA . The arterial saturation is known and the pulmonary venous saturations is estimated to be around 97%.</a:t>
            </a:r>
          </a:p>
          <a:p>
            <a:endParaRPr lang="en-US" dirty="0"/>
          </a:p>
        </p:txBody>
      </p:sp>
      <p:sp>
        <p:nvSpPr>
          <p:cNvPr id="4" name="Slide Number Placeholder 3"/>
          <p:cNvSpPr>
            <a:spLocks noGrp="1"/>
          </p:cNvSpPr>
          <p:nvPr>
            <p:ph type="sldNum" sz="quarter" idx="10"/>
          </p:nvPr>
        </p:nvSpPr>
        <p:spPr/>
        <p:txBody>
          <a:bodyPr/>
          <a:lstStyle/>
          <a:p>
            <a:fld id="{93151E2C-8311-F34B-91E6-0749CA1470CB}" type="slidenum">
              <a:rPr lang="en-US" smtClean="0"/>
              <a:t>21</a:t>
            </a:fld>
            <a:endParaRPr lang="en-US"/>
          </a:p>
        </p:txBody>
      </p:sp>
    </p:spTree>
    <p:extLst>
      <p:ext uri="{BB962C8B-B14F-4D97-AF65-F5344CB8AC3E}">
        <p14:creationId xmlns:p14="http://schemas.microsoft.com/office/powerpoint/2010/main" val="20468227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9688" eaLnBrk="1" hangingPunct="1">
              <a:spcBef>
                <a:spcPts val="775"/>
              </a:spcBef>
            </a:pPr>
            <a:r>
              <a:rPr lang="en-US" altLang="en-US" sz="1200" dirty="0">
                <a:solidFill>
                  <a:srgbClr val="000000"/>
                </a:solidFill>
                <a:latin typeface="Lucida Grande" charset="0"/>
                <a:ea typeface="ＭＳ Ｐゴシック" charset="-128"/>
                <a:sym typeface="Lucida Grande" charset="0"/>
              </a:rPr>
              <a:t>Qs={75÷11 x 1.36 x (99-70) }x10</a:t>
            </a:r>
          </a:p>
          <a:p>
            <a:pPr marL="39688" eaLnBrk="1" hangingPunct="1">
              <a:spcBef>
                <a:spcPts val="775"/>
              </a:spcBef>
            </a:pPr>
            <a:endParaRPr lang="en-US" altLang="en-US" sz="1200" dirty="0">
              <a:solidFill>
                <a:srgbClr val="000000"/>
              </a:solidFill>
              <a:latin typeface="Lucida Grande" charset="0"/>
              <a:ea typeface="ＭＳ Ｐゴシック" charset="-128"/>
              <a:sym typeface="Lucida Grande" charset="0"/>
            </a:endParaRPr>
          </a:p>
          <a:p>
            <a:pPr marL="39688" eaLnBrk="1" hangingPunct="1">
              <a:spcBef>
                <a:spcPts val="775"/>
              </a:spcBef>
            </a:pPr>
            <a:r>
              <a:rPr lang="en-US" altLang="en-US" sz="1200" dirty="0" err="1">
                <a:solidFill>
                  <a:srgbClr val="000000"/>
                </a:solidFill>
                <a:latin typeface="Lucida Grande" charset="0"/>
                <a:ea typeface="ＭＳ Ｐゴシック" charset="-128"/>
                <a:sym typeface="Lucida Grande" charset="0"/>
              </a:rPr>
              <a:t>Qp</a:t>
            </a:r>
            <a:r>
              <a:rPr lang="en-US" altLang="en-US" sz="1200" dirty="0">
                <a:solidFill>
                  <a:srgbClr val="000000"/>
                </a:solidFill>
                <a:latin typeface="Lucida Grande" charset="0"/>
                <a:ea typeface="ＭＳ Ｐゴシック" charset="-128"/>
                <a:sym typeface="Lucida Grande" charset="0"/>
              </a:rPr>
              <a:t>={75÷11 x 1.36 x (99-87) }x10</a:t>
            </a:r>
          </a:p>
          <a:p>
            <a:endParaRPr lang="en-US" dirty="0"/>
          </a:p>
        </p:txBody>
      </p:sp>
      <p:sp>
        <p:nvSpPr>
          <p:cNvPr id="4" name="Slide Number Placeholder 3"/>
          <p:cNvSpPr>
            <a:spLocks noGrp="1"/>
          </p:cNvSpPr>
          <p:nvPr>
            <p:ph type="sldNum" sz="quarter" idx="10"/>
          </p:nvPr>
        </p:nvSpPr>
        <p:spPr/>
        <p:txBody>
          <a:bodyPr/>
          <a:lstStyle/>
          <a:p>
            <a:fld id="{93151E2C-8311-F34B-91E6-0749CA1470CB}" type="slidenum">
              <a:rPr lang="en-US" smtClean="0"/>
              <a:t>22</a:t>
            </a:fld>
            <a:endParaRPr lang="en-US"/>
          </a:p>
        </p:txBody>
      </p:sp>
    </p:spTree>
    <p:extLst>
      <p:ext uri="{BB962C8B-B14F-4D97-AF65-F5344CB8AC3E}">
        <p14:creationId xmlns:p14="http://schemas.microsoft.com/office/powerpoint/2010/main" val="17648449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9375" eaLnBrk="1" hangingPunct="1">
              <a:spcBef>
                <a:spcPts val="500"/>
              </a:spcBef>
              <a:defRPr/>
            </a:pPr>
            <a:r>
              <a:rPr lang="en-US" sz="1200" dirty="0">
                <a:solidFill>
                  <a:srgbClr val="1A1A1A"/>
                </a:solidFill>
                <a:latin typeface="Calibri" charset="0"/>
                <a:cs typeface="Calibri" charset="0"/>
                <a:sym typeface="Calibri" charset="0"/>
              </a:rPr>
              <a:t>The data for </a:t>
            </a:r>
            <a:r>
              <a:rPr lang="en-US" sz="1200" dirty="0" err="1">
                <a:solidFill>
                  <a:srgbClr val="1A1A1A"/>
                </a:solidFill>
                <a:latin typeface="Calibri" charset="0"/>
                <a:cs typeface="Calibri" charset="0"/>
                <a:sym typeface="Calibri" charset="0"/>
              </a:rPr>
              <a:t>Qp</a:t>
            </a:r>
            <a:r>
              <a:rPr lang="en-US" sz="1200" dirty="0">
                <a:solidFill>
                  <a:srgbClr val="1A1A1A"/>
                </a:solidFill>
                <a:latin typeface="Calibri" charset="0"/>
                <a:cs typeface="Calibri" charset="0"/>
                <a:sym typeface="Calibri" charset="0"/>
              </a:rPr>
              <a:t> and Qs are noted and arrows are placed to indicate the shunt and the direction of flows.  In reality it would be rare to perform a cardiac </a:t>
            </a:r>
            <a:r>
              <a:rPr lang="en-US" sz="1200" dirty="0" err="1">
                <a:solidFill>
                  <a:srgbClr val="1A1A1A"/>
                </a:solidFill>
                <a:latin typeface="Calibri" charset="0"/>
                <a:cs typeface="Calibri" charset="0"/>
                <a:sym typeface="Calibri" charset="0"/>
              </a:rPr>
              <a:t>cath</a:t>
            </a:r>
            <a:r>
              <a:rPr lang="en-US" sz="1200" dirty="0">
                <a:solidFill>
                  <a:srgbClr val="1A1A1A"/>
                </a:solidFill>
                <a:latin typeface="Calibri" charset="0"/>
                <a:cs typeface="Calibri" charset="0"/>
                <a:sym typeface="Calibri" charset="0"/>
              </a:rPr>
              <a:t> on a patient with a simple VSD. </a:t>
            </a:r>
          </a:p>
          <a:p>
            <a:pPr marL="79375" eaLnBrk="1" hangingPunct="1">
              <a:spcBef>
                <a:spcPts val="500"/>
              </a:spcBef>
              <a:defRPr/>
            </a:pPr>
            <a:endParaRPr lang="en-US" sz="1200" dirty="0">
              <a:solidFill>
                <a:srgbClr val="1A1A1A"/>
              </a:solidFill>
              <a:latin typeface="Calibri" charset="0"/>
              <a:cs typeface="Calibri" charset="0"/>
              <a:sym typeface="Calibri" charset="0"/>
            </a:endParaRPr>
          </a:p>
          <a:p>
            <a:pPr marL="79375" eaLnBrk="1" hangingPunct="1">
              <a:spcBef>
                <a:spcPts val="500"/>
              </a:spcBef>
              <a:defRPr/>
            </a:pPr>
            <a:r>
              <a:rPr lang="en-US" sz="1200" dirty="0">
                <a:solidFill>
                  <a:srgbClr val="1A1A1A"/>
                </a:solidFill>
                <a:latin typeface="Calibri" charset="0"/>
                <a:cs typeface="Calibri" charset="0"/>
                <a:sym typeface="Calibri" charset="0"/>
              </a:rPr>
              <a:t>The simplified formula yields:  </a:t>
            </a:r>
          </a:p>
          <a:p>
            <a:pPr marL="79375" eaLnBrk="1" hangingPunct="1">
              <a:spcBef>
                <a:spcPts val="500"/>
              </a:spcBef>
              <a:defRPr/>
            </a:pPr>
            <a:endParaRPr lang="en-US" sz="1200" b="1" dirty="0">
              <a:solidFill>
                <a:srgbClr val="1A1A1A"/>
              </a:solidFill>
              <a:latin typeface="Calibri" charset="0"/>
              <a:cs typeface="Calibri" charset="0"/>
              <a:sym typeface="Calibri" charset="0"/>
            </a:endParaRPr>
          </a:p>
          <a:p>
            <a:pPr marL="79375" eaLnBrk="1" hangingPunct="1">
              <a:spcBef>
                <a:spcPts val="500"/>
              </a:spcBef>
              <a:defRPr/>
            </a:pPr>
            <a:r>
              <a:rPr lang="en-US" sz="1200" b="1" dirty="0">
                <a:solidFill>
                  <a:srgbClr val="000000"/>
                </a:solidFill>
                <a:latin typeface="Lucida Grande" charset="0"/>
                <a:cs typeface="Lucida Grande" charset="0"/>
                <a:sym typeface="Lucida Grande" charset="0"/>
              </a:rPr>
              <a:t>SaO</a:t>
            </a:r>
            <a:r>
              <a:rPr lang="en-US" sz="1200" b="1" baseline="-6000" dirty="0">
                <a:solidFill>
                  <a:srgbClr val="000000"/>
                </a:solidFill>
                <a:latin typeface="Lucida Grande" charset="0"/>
                <a:cs typeface="Lucida Grande" charset="0"/>
                <a:sym typeface="Lucida Grande" charset="0"/>
              </a:rPr>
              <a:t>2</a:t>
            </a:r>
            <a:r>
              <a:rPr lang="en-US" sz="1200" b="1" dirty="0">
                <a:solidFill>
                  <a:srgbClr val="000000"/>
                </a:solidFill>
                <a:latin typeface="Lucida Grande" charset="0"/>
                <a:cs typeface="Lucida Grande" charset="0"/>
                <a:sym typeface="Lucida Grande" charset="0"/>
              </a:rPr>
              <a:t>-SvO</a:t>
            </a:r>
            <a:r>
              <a:rPr lang="en-US" sz="1200" b="1" baseline="-6000" dirty="0">
                <a:solidFill>
                  <a:srgbClr val="000000"/>
                </a:solidFill>
                <a:latin typeface="Lucida Grande" charset="0"/>
                <a:cs typeface="Lucida Grande" charset="0"/>
                <a:sym typeface="Lucida Grande" charset="0"/>
              </a:rPr>
              <a:t>2</a:t>
            </a:r>
            <a:r>
              <a:rPr lang="en-US" sz="1200" b="1" dirty="0">
                <a:solidFill>
                  <a:srgbClr val="000000"/>
                </a:solidFill>
                <a:latin typeface="Lucida Grande" charset="0"/>
                <a:cs typeface="Lucida Grande" charset="0"/>
                <a:sym typeface="Lucida Grande" charset="0"/>
              </a:rPr>
              <a:t> / SpvO</a:t>
            </a:r>
            <a:r>
              <a:rPr lang="en-US" sz="1200" b="1" baseline="-6000" dirty="0">
                <a:solidFill>
                  <a:srgbClr val="000000"/>
                </a:solidFill>
                <a:latin typeface="Lucida Grande" charset="0"/>
                <a:cs typeface="Lucida Grande" charset="0"/>
                <a:sym typeface="Lucida Grande" charset="0"/>
              </a:rPr>
              <a:t>2</a:t>
            </a:r>
            <a:r>
              <a:rPr lang="en-US" sz="1200" b="1" dirty="0">
                <a:solidFill>
                  <a:srgbClr val="000000"/>
                </a:solidFill>
                <a:latin typeface="Lucida Grande" charset="0"/>
                <a:cs typeface="Lucida Grande" charset="0"/>
                <a:sym typeface="Lucida Grande" charset="0"/>
              </a:rPr>
              <a:t> -SpaO</a:t>
            </a:r>
            <a:r>
              <a:rPr lang="en-US" sz="1200" b="1" baseline="-25000" dirty="0">
                <a:solidFill>
                  <a:srgbClr val="000000"/>
                </a:solidFill>
                <a:latin typeface="Lucida Grande" charset="0"/>
                <a:cs typeface="Lucida Grande" charset="0"/>
                <a:sym typeface="Lucida Grande" charset="0"/>
              </a:rPr>
              <a:t>2</a:t>
            </a:r>
            <a:r>
              <a:rPr lang="en-US" sz="1200" b="1" dirty="0">
                <a:solidFill>
                  <a:srgbClr val="000000"/>
                </a:solidFill>
                <a:latin typeface="Lucida Grande" charset="0"/>
                <a:cs typeface="Lucida Grande" charset="0"/>
                <a:sym typeface="Lucida Grande" charset="0"/>
              </a:rPr>
              <a:t> </a:t>
            </a:r>
          </a:p>
          <a:p>
            <a:pPr marL="79375" eaLnBrk="1" hangingPunct="1">
              <a:spcBef>
                <a:spcPts val="500"/>
              </a:spcBef>
              <a:defRPr/>
            </a:pPr>
            <a:r>
              <a:rPr lang="en-US" sz="1200" dirty="0">
                <a:solidFill>
                  <a:srgbClr val="000000"/>
                </a:solidFill>
                <a:latin typeface="Lucida Grande" charset="0"/>
                <a:cs typeface="Lucida Grande" charset="0"/>
                <a:sym typeface="Lucida Grande" charset="0"/>
              </a:rPr>
              <a:t>99-70/99-87 or 29/12 =2.4:1.  </a:t>
            </a:r>
          </a:p>
          <a:p>
            <a:pPr marL="79375" eaLnBrk="1" hangingPunct="1">
              <a:spcBef>
                <a:spcPts val="500"/>
              </a:spcBef>
              <a:defRPr/>
            </a:pPr>
            <a:endParaRPr lang="en-US" sz="1200" dirty="0">
              <a:solidFill>
                <a:srgbClr val="000000"/>
              </a:solidFill>
              <a:latin typeface="Lucida Grande" charset="0"/>
              <a:cs typeface="Lucida Grande" charset="0"/>
              <a:sym typeface="Lucida Grande" charset="0"/>
            </a:endParaRPr>
          </a:p>
          <a:p>
            <a:pPr marL="79375" eaLnBrk="1" hangingPunct="1">
              <a:spcBef>
                <a:spcPts val="500"/>
              </a:spcBef>
              <a:defRPr/>
            </a:pPr>
            <a:r>
              <a:rPr lang="en-US" sz="1200" dirty="0">
                <a:solidFill>
                  <a:srgbClr val="000000"/>
                </a:solidFill>
                <a:latin typeface="Lucida Grande" charset="0"/>
                <a:cs typeface="Lucida Grande" charset="0"/>
                <a:sym typeface="Lucida Grande" charset="0"/>
              </a:rPr>
              <a:t>A significant shunt is usually considered when the </a:t>
            </a:r>
            <a:r>
              <a:rPr lang="en-US" sz="1200" dirty="0" err="1">
                <a:solidFill>
                  <a:srgbClr val="000000"/>
                </a:solidFill>
                <a:latin typeface="Lucida Grande" charset="0"/>
                <a:cs typeface="Lucida Grande" charset="0"/>
                <a:sym typeface="Lucida Grande" charset="0"/>
              </a:rPr>
              <a:t>Qp:Qs</a:t>
            </a:r>
            <a:r>
              <a:rPr lang="en-US" sz="1200" dirty="0">
                <a:solidFill>
                  <a:srgbClr val="000000"/>
                </a:solidFill>
                <a:latin typeface="Lucida Grande" charset="0"/>
                <a:cs typeface="Lucida Grande" charset="0"/>
                <a:sym typeface="Lucida Grande" charset="0"/>
              </a:rPr>
              <a:t> is &gt;2:1</a:t>
            </a:r>
          </a:p>
          <a:p>
            <a:endParaRPr lang="en-US" dirty="0"/>
          </a:p>
        </p:txBody>
      </p:sp>
      <p:sp>
        <p:nvSpPr>
          <p:cNvPr id="4" name="Slide Number Placeholder 3"/>
          <p:cNvSpPr>
            <a:spLocks noGrp="1"/>
          </p:cNvSpPr>
          <p:nvPr>
            <p:ph type="sldNum" sz="quarter" idx="10"/>
          </p:nvPr>
        </p:nvSpPr>
        <p:spPr/>
        <p:txBody>
          <a:bodyPr/>
          <a:lstStyle/>
          <a:p>
            <a:fld id="{93151E2C-8311-F34B-91E6-0749CA1470CB}" type="slidenum">
              <a:rPr lang="en-US" smtClean="0"/>
              <a:t>23</a:t>
            </a:fld>
            <a:endParaRPr lang="en-US"/>
          </a:p>
        </p:txBody>
      </p:sp>
    </p:spTree>
    <p:extLst>
      <p:ext uri="{BB962C8B-B14F-4D97-AF65-F5344CB8AC3E}">
        <p14:creationId xmlns:p14="http://schemas.microsoft.com/office/powerpoint/2010/main" val="12424522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9375" eaLnBrk="1" hangingPunct="1">
              <a:spcBef>
                <a:spcPts val="500"/>
              </a:spcBef>
              <a:defRPr/>
            </a:pPr>
            <a:r>
              <a:rPr lang="en-US" sz="1200" dirty="0">
                <a:solidFill>
                  <a:srgbClr val="1A1A1A"/>
                </a:solidFill>
                <a:cs typeface="Arial" charset="0"/>
                <a:sym typeface="Calibri" charset="0"/>
              </a:rPr>
              <a:t>The LV is pumping 4.2L/min but only 1.7L/min is going to the body.  The rest of the volume work is being performed to pump red blood back to the lungs.  (Wasted work).  </a:t>
            </a:r>
          </a:p>
          <a:p>
            <a:pPr marL="79375" eaLnBrk="1" hangingPunct="1">
              <a:spcBef>
                <a:spcPts val="500"/>
              </a:spcBef>
              <a:defRPr/>
            </a:pPr>
            <a:endParaRPr lang="en-US" sz="1200" dirty="0">
              <a:solidFill>
                <a:srgbClr val="1A1A1A"/>
              </a:solidFill>
              <a:cs typeface="Arial" charset="0"/>
              <a:sym typeface="Calibri" charset="0"/>
            </a:endParaRPr>
          </a:p>
          <a:p>
            <a:pPr marL="79375" eaLnBrk="1" hangingPunct="1">
              <a:spcBef>
                <a:spcPts val="500"/>
              </a:spcBef>
              <a:defRPr/>
            </a:pPr>
            <a:r>
              <a:rPr lang="en-US" sz="1200" dirty="0">
                <a:solidFill>
                  <a:srgbClr val="1A1A1A"/>
                </a:solidFill>
                <a:cs typeface="Arial" charset="0"/>
                <a:sym typeface="Calibri" charset="0"/>
              </a:rPr>
              <a:t>The effective systemic blood flow is 1.7 L/min (all the blue blood goes to the lungs) and the effective pulmonary blood flow is also 1.7 L/min.  Note they are equal.</a:t>
            </a:r>
          </a:p>
          <a:p>
            <a:pPr marL="79375" eaLnBrk="1" hangingPunct="1">
              <a:spcBef>
                <a:spcPts val="500"/>
              </a:spcBef>
              <a:defRPr/>
            </a:pPr>
            <a:endParaRPr lang="en-US" sz="1200" dirty="0">
              <a:solidFill>
                <a:srgbClr val="1A1A1A"/>
              </a:solidFill>
              <a:cs typeface="Arial" charset="0"/>
              <a:sym typeface="Calibri" charset="0"/>
            </a:endParaRPr>
          </a:p>
          <a:p>
            <a:pPr marL="79375" eaLnBrk="1" hangingPunct="1">
              <a:spcBef>
                <a:spcPts val="500"/>
              </a:spcBef>
              <a:defRPr/>
            </a:pPr>
            <a:r>
              <a:rPr lang="en-US" sz="1200" dirty="0">
                <a:solidFill>
                  <a:srgbClr val="1A1A1A"/>
                </a:solidFill>
                <a:cs typeface="Arial" charset="0"/>
                <a:sym typeface="Calibri" charset="0"/>
              </a:rPr>
              <a:t>The recirculated PBF (L to R shunt)  is 2.5 L/min.  The total PBF (</a:t>
            </a:r>
            <a:r>
              <a:rPr lang="en-US" sz="1200" dirty="0" err="1">
                <a:solidFill>
                  <a:srgbClr val="1A1A1A"/>
                </a:solidFill>
                <a:cs typeface="Arial" charset="0"/>
                <a:sym typeface="Calibri" charset="0"/>
              </a:rPr>
              <a:t>Qp</a:t>
            </a:r>
            <a:r>
              <a:rPr lang="en-US" sz="1200" dirty="0">
                <a:solidFill>
                  <a:srgbClr val="1A1A1A"/>
                </a:solidFill>
                <a:cs typeface="Arial" charset="0"/>
                <a:sym typeface="Calibri" charset="0"/>
              </a:rPr>
              <a:t>) and the total systemic blood flow (Qs) are NOT equal!!</a:t>
            </a:r>
          </a:p>
          <a:p>
            <a:endParaRPr lang="en-US" dirty="0"/>
          </a:p>
        </p:txBody>
      </p:sp>
      <p:sp>
        <p:nvSpPr>
          <p:cNvPr id="4" name="Slide Number Placeholder 3"/>
          <p:cNvSpPr>
            <a:spLocks noGrp="1"/>
          </p:cNvSpPr>
          <p:nvPr>
            <p:ph type="sldNum" sz="quarter" idx="10"/>
          </p:nvPr>
        </p:nvSpPr>
        <p:spPr/>
        <p:txBody>
          <a:bodyPr/>
          <a:lstStyle/>
          <a:p>
            <a:fld id="{93151E2C-8311-F34B-91E6-0749CA1470CB}" type="slidenum">
              <a:rPr lang="en-US" smtClean="0"/>
              <a:t>24</a:t>
            </a:fld>
            <a:endParaRPr lang="en-US"/>
          </a:p>
        </p:txBody>
      </p:sp>
    </p:spTree>
    <p:extLst>
      <p:ext uri="{BB962C8B-B14F-4D97-AF65-F5344CB8AC3E}">
        <p14:creationId xmlns:p14="http://schemas.microsoft.com/office/powerpoint/2010/main" val="4767982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9688" eaLnBrk="1" hangingPunct="1">
              <a:spcBef>
                <a:spcPts val="775"/>
              </a:spcBef>
            </a:pPr>
            <a:r>
              <a:rPr lang="en-US" altLang="en-US" sz="1200" dirty="0">
                <a:solidFill>
                  <a:srgbClr val="000000"/>
                </a:solidFill>
                <a:ea typeface="ＭＳ Ｐゴシック" charset="-128"/>
                <a:sym typeface="Arial" charset="0"/>
              </a:rPr>
              <a:t>Qs={50÷13 x 1.36 x (87-65)} x 10</a:t>
            </a:r>
          </a:p>
          <a:p>
            <a:pPr marL="39688" eaLnBrk="1" hangingPunct="1">
              <a:spcBef>
                <a:spcPts val="775"/>
              </a:spcBef>
            </a:pPr>
            <a:endParaRPr lang="en-US" altLang="en-US" sz="1200" dirty="0">
              <a:solidFill>
                <a:srgbClr val="000000"/>
              </a:solidFill>
              <a:ea typeface="ＭＳ Ｐゴシック" charset="-128"/>
              <a:sym typeface="Arial" charset="0"/>
            </a:endParaRPr>
          </a:p>
          <a:p>
            <a:pPr marL="39688" eaLnBrk="1" hangingPunct="1">
              <a:spcBef>
                <a:spcPts val="775"/>
              </a:spcBef>
            </a:pPr>
            <a:r>
              <a:rPr lang="en-US" altLang="en-US" sz="1200" dirty="0" err="1">
                <a:solidFill>
                  <a:srgbClr val="000000"/>
                </a:solidFill>
                <a:ea typeface="ＭＳ Ｐゴシック" charset="-128"/>
                <a:sym typeface="Arial" charset="0"/>
              </a:rPr>
              <a:t>Qp</a:t>
            </a:r>
            <a:r>
              <a:rPr lang="en-US" altLang="en-US" sz="1200" dirty="0">
                <a:solidFill>
                  <a:srgbClr val="000000"/>
                </a:solidFill>
                <a:ea typeface="ＭＳ Ｐゴシック" charset="-128"/>
                <a:sym typeface="Arial" charset="0"/>
              </a:rPr>
              <a:t>={50÷13 x 1.36 x (100-87)} x 10</a:t>
            </a:r>
          </a:p>
          <a:p>
            <a:endParaRPr lang="en-US" dirty="0"/>
          </a:p>
        </p:txBody>
      </p:sp>
      <p:sp>
        <p:nvSpPr>
          <p:cNvPr id="4" name="Slide Number Placeholder 3"/>
          <p:cNvSpPr>
            <a:spLocks noGrp="1"/>
          </p:cNvSpPr>
          <p:nvPr>
            <p:ph type="sldNum" sz="quarter" idx="10"/>
          </p:nvPr>
        </p:nvSpPr>
        <p:spPr/>
        <p:txBody>
          <a:bodyPr/>
          <a:lstStyle/>
          <a:p>
            <a:fld id="{93151E2C-8311-F34B-91E6-0749CA1470CB}" type="slidenum">
              <a:rPr lang="en-US" smtClean="0"/>
              <a:t>25</a:t>
            </a:fld>
            <a:endParaRPr lang="en-US"/>
          </a:p>
        </p:txBody>
      </p:sp>
    </p:spTree>
    <p:extLst>
      <p:ext uri="{BB962C8B-B14F-4D97-AF65-F5344CB8AC3E}">
        <p14:creationId xmlns:p14="http://schemas.microsoft.com/office/powerpoint/2010/main" val="13066638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9375" eaLnBrk="1" hangingPunct="1">
              <a:spcBef>
                <a:spcPts val="950"/>
              </a:spcBef>
            </a:pPr>
            <a:r>
              <a:rPr lang="en-US" altLang="en-US" sz="1200" dirty="0">
                <a:solidFill>
                  <a:srgbClr val="1A1A1A"/>
                </a:solidFill>
                <a:ea typeface="ＭＳ Ｐゴシック" charset="-128"/>
                <a:sym typeface="Arial" charset="0"/>
              </a:rPr>
              <a:t>Q PBF effective  = {50</a:t>
            </a:r>
            <a:r>
              <a:rPr lang="en-US" altLang="en-US" sz="1200" dirty="0">
                <a:solidFill>
                  <a:srgbClr val="000000"/>
                </a:solidFill>
                <a:ea typeface="ＭＳ Ｐゴシック" charset="-128"/>
                <a:sym typeface="Arial" charset="0"/>
              </a:rPr>
              <a:t>÷</a:t>
            </a:r>
            <a:r>
              <a:rPr lang="en-US" altLang="en-US" sz="1200" dirty="0">
                <a:solidFill>
                  <a:srgbClr val="1A1A1A"/>
                </a:solidFill>
                <a:ea typeface="ＭＳ Ｐゴシック" charset="-128"/>
                <a:sym typeface="Arial" charset="0"/>
              </a:rPr>
              <a:t>13 x 1.36 x (100-65)} x 10 = 0.8 L/min. This is the amount of blue blood going to the lungs. The rest of the systemic venous blood (1.3-0.8) 0.5 L/min is shunted  R➔L. </a:t>
            </a:r>
          </a:p>
          <a:p>
            <a:pPr marL="79375" eaLnBrk="1" hangingPunct="1">
              <a:spcBef>
                <a:spcPts val="1050"/>
              </a:spcBef>
            </a:pPr>
            <a:r>
              <a:rPr lang="en-US" altLang="en-US" sz="1200" dirty="0">
                <a:solidFill>
                  <a:srgbClr val="1A1A1A"/>
                </a:solidFill>
                <a:ea typeface="ＭＳ Ｐゴシック" charset="-128"/>
                <a:sym typeface="Calibri" charset="0"/>
              </a:rPr>
              <a:t>The data for </a:t>
            </a:r>
            <a:r>
              <a:rPr lang="en-US" altLang="en-US" sz="1200" dirty="0" err="1">
                <a:solidFill>
                  <a:srgbClr val="1A1A1A"/>
                </a:solidFill>
                <a:ea typeface="ＭＳ Ｐゴシック" charset="-128"/>
                <a:sym typeface="Calibri" charset="0"/>
              </a:rPr>
              <a:t>Qp</a:t>
            </a:r>
            <a:r>
              <a:rPr lang="en-US" altLang="en-US" sz="1200" dirty="0">
                <a:solidFill>
                  <a:srgbClr val="1A1A1A"/>
                </a:solidFill>
                <a:ea typeface="ＭＳ Ｐゴシック" charset="-128"/>
                <a:sym typeface="Calibri" charset="0"/>
              </a:rPr>
              <a:t>, Qs and Q PBF effective are noted and arrows are placed to indicate the </a:t>
            </a:r>
            <a:r>
              <a:rPr lang="en-US" altLang="en-US" sz="1200" dirty="0">
                <a:solidFill>
                  <a:srgbClr val="1A1A1A"/>
                </a:solidFill>
                <a:ea typeface="ＭＳ Ｐゴシック" charset="-128"/>
                <a:sym typeface="Arial" charset="0"/>
              </a:rPr>
              <a:t>R➔L</a:t>
            </a:r>
            <a:r>
              <a:rPr lang="en-US" altLang="en-US" sz="1200" dirty="0">
                <a:solidFill>
                  <a:srgbClr val="1A1A1A"/>
                </a:solidFill>
                <a:ea typeface="ＭＳ Ｐゴシック" charset="-128"/>
                <a:sym typeface="Calibri" charset="0"/>
              </a:rPr>
              <a:t> shunt and the direction of systemic flows</a:t>
            </a:r>
            <a:endParaRPr lang="en-US" dirty="0"/>
          </a:p>
        </p:txBody>
      </p:sp>
      <p:sp>
        <p:nvSpPr>
          <p:cNvPr id="4" name="Slide Number Placeholder 3"/>
          <p:cNvSpPr>
            <a:spLocks noGrp="1"/>
          </p:cNvSpPr>
          <p:nvPr>
            <p:ph type="sldNum" sz="quarter" idx="10"/>
          </p:nvPr>
        </p:nvSpPr>
        <p:spPr/>
        <p:txBody>
          <a:bodyPr/>
          <a:lstStyle/>
          <a:p>
            <a:fld id="{93151E2C-8311-F34B-91E6-0749CA1470CB}" type="slidenum">
              <a:rPr lang="en-US" smtClean="0"/>
              <a:t>26</a:t>
            </a:fld>
            <a:endParaRPr lang="en-US"/>
          </a:p>
        </p:txBody>
      </p:sp>
    </p:spTree>
    <p:extLst>
      <p:ext uri="{BB962C8B-B14F-4D97-AF65-F5344CB8AC3E}">
        <p14:creationId xmlns:p14="http://schemas.microsoft.com/office/powerpoint/2010/main" val="13073409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9688" eaLnBrk="1" hangingPunct="1">
              <a:spcBef>
                <a:spcPts val="500"/>
              </a:spcBef>
              <a:defRPr/>
            </a:pPr>
            <a:r>
              <a:rPr lang="en-US" sz="1200" dirty="0">
                <a:solidFill>
                  <a:srgbClr val="000000"/>
                </a:solidFill>
                <a:latin typeface="Helvetica" charset="0"/>
                <a:cs typeface="Helvetica" charset="0"/>
                <a:sym typeface="Helvetica" charset="0"/>
              </a:rPr>
              <a:t>Next, mark the arrows for PV flow.  A little less than half of red PV blood goes out the aorta as effective SBF (0.8L/min), the rest is shunted back to the lungs (L</a:t>
            </a:r>
            <a:r>
              <a:rPr lang="en-US" sz="1200" dirty="0">
                <a:solidFill>
                  <a:srgbClr val="1A1A1A"/>
                </a:solidFill>
                <a:cs typeface="Zapf Dingbats" charset="0"/>
                <a:sym typeface="Arial" charset="0"/>
              </a:rPr>
              <a:t>➔R-1.4L/min)).</a:t>
            </a:r>
          </a:p>
          <a:p>
            <a:pPr marL="39688" eaLnBrk="1" hangingPunct="1">
              <a:spcBef>
                <a:spcPts val="500"/>
              </a:spcBef>
              <a:defRPr/>
            </a:pPr>
            <a:endParaRPr lang="en-US" sz="1200" dirty="0">
              <a:solidFill>
                <a:srgbClr val="1A1A1A"/>
              </a:solidFill>
              <a:cs typeface="Zapf Dingbats" charset="0"/>
              <a:sym typeface="Arial" charset="0"/>
            </a:endParaRPr>
          </a:p>
          <a:p>
            <a:pPr marL="39688" eaLnBrk="1" hangingPunct="1">
              <a:spcBef>
                <a:spcPts val="500"/>
              </a:spcBef>
              <a:defRPr/>
            </a:pPr>
            <a:r>
              <a:rPr lang="en-US" sz="1200" dirty="0">
                <a:solidFill>
                  <a:srgbClr val="1A1A1A"/>
                </a:solidFill>
                <a:cs typeface="Zapf Dingbats" charset="0"/>
                <a:sym typeface="Arial" charset="0"/>
              </a:rPr>
              <a:t>Note the effective pulmonary and systemic flows are equal.</a:t>
            </a:r>
          </a:p>
          <a:p>
            <a:endParaRPr lang="en-US" dirty="0"/>
          </a:p>
        </p:txBody>
      </p:sp>
      <p:sp>
        <p:nvSpPr>
          <p:cNvPr id="4" name="Slide Number Placeholder 3"/>
          <p:cNvSpPr>
            <a:spLocks noGrp="1"/>
          </p:cNvSpPr>
          <p:nvPr>
            <p:ph type="sldNum" sz="quarter" idx="10"/>
          </p:nvPr>
        </p:nvSpPr>
        <p:spPr/>
        <p:txBody>
          <a:bodyPr/>
          <a:lstStyle/>
          <a:p>
            <a:fld id="{93151E2C-8311-F34B-91E6-0749CA1470CB}" type="slidenum">
              <a:rPr lang="en-US" smtClean="0"/>
              <a:t>27</a:t>
            </a:fld>
            <a:endParaRPr lang="en-US"/>
          </a:p>
        </p:txBody>
      </p:sp>
    </p:spTree>
    <p:extLst>
      <p:ext uri="{BB962C8B-B14F-4D97-AF65-F5344CB8AC3E}">
        <p14:creationId xmlns:p14="http://schemas.microsoft.com/office/powerpoint/2010/main" val="1901745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dirty="0">
                <a:solidFill>
                  <a:srgbClr val="000000"/>
                </a:solidFill>
                <a:latin typeface="Calibri" charset="0"/>
                <a:ea typeface="Calibri" charset="0"/>
                <a:cs typeface="Calibri" charset="0"/>
                <a:sym typeface="Calibri" charset="0"/>
              </a:rPr>
              <a:t>Combine the pictures to get a complete idea of flows.</a:t>
            </a:r>
          </a:p>
          <a:p>
            <a:endParaRPr lang="en-US" dirty="0"/>
          </a:p>
        </p:txBody>
      </p:sp>
      <p:sp>
        <p:nvSpPr>
          <p:cNvPr id="4" name="Slide Number Placeholder 3"/>
          <p:cNvSpPr>
            <a:spLocks noGrp="1"/>
          </p:cNvSpPr>
          <p:nvPr>
            <p:ph type="sldNum" sz="quarter" idx="10"/>
          </p:nvPr>
        </p:nvSpPr>
        <p:spPr/>
        <p:txBody>
          <a:bodyPr/>
          <a:lstStyle/>
          <a:p>
            <a:fld id="{93151E2C-8311-F34B-91E6-0749CA1470CB}" type="slidenum">
              <a:rPr lang="en-US" smtClean="0"/>
              <a:t>28</a:t>
            </a:fld>
            <a:endParaRPr lang="en-US"/>
          </a:p>
        </p:txBody>
      </p:sp>
    </p:spTree>
    <p:extLst>
      <p:ext uri="{BB962C8B-B14F-4D97-AF65-F5344CB8AC3E}">
        <p14:creationId xmlns:p14="http://schemas.microsoft.com/office/powerpoint/2010/main" val="14813960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5.tiff"/></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pic>
        <p:nvPicPr>
          <p:cNvPr id="9" name="Picture 2" descr="http://images.clipartpanda.com/world-clipart-png-globe-hi.png"/>
          <p:cNvPicPr>
            <a:picLocks noChangeAspect="1" noChangeArrowheads="1"/>
          </p:cNvPicPr>
          <p:nvPr userDrawn="1"/>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23812" y="157162"/>
            <a:ext cx="3733800" cy="3708908"/>
          </a:xfrm>
          <a:prstGeom prst="rect">
            <a:avLst/>
          </a:prstGeom>
          <a:noFill/>
          <a:extLst>
            <a:ext uri="{909E8E84-426E-40dd-AFC4-6F175D3DCCD1}">
              <a14:hiddenFill xmlns:a14="http://schemas.microsoft.com/office/drawing/2010/main" xmlns="">
                <a:solidFill>
                  <a:srgbClr val="FFFFFF"/>
                </a:solidFill>
              </a14:hiddenFill>
            </a:ext>
          </a:extLst>
        </p:spPr>
      </p:pic>
      <p:sp>
        <p:nvSpPr>
          <p:cNvPr id="12" name="Rectangle 4"/>
          <p:cNvSpPr/>
          <p:nvPr userDrawn="1"/>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rotWithShape="1">
          <a:blip r:embed="rId3" cstate="print">
            <a:extLst>
              <a:ext uri="{28A0092B-C50C-407E-A947-70E740481C1C}">
                <a14:useLocalDpi xmlns:a14="http://schemas.microsoft.com/office/drawing/2010/main" val="0"/>
              </a:ext>
            </a:extLst>
          </a:blip>
          <a:srcRect l="6351" t="16883" r="8327"/>
          <a:stretch/>
        </p:blipFill>
        <p:spPr>
          <a:xfrm>
            <a:off x="4572000" y="4953000"/>
            <a:ext cx="3368163" cy="1600200"/>
          </a:xfrm>
          <a:prstGeom prst="rect">
            <a:avLst/>
          </a:prstGeom>
          <a:ln>
            <a:solidFill>
              <a:schemeClr val="tx2">
                <a:lumMod val="50000"/>
              </a:schemeClr>
            </a:solidFill>
          </a:ln>
        </p:spPr>
      </p:pic>
    </p:spTree>
    <p:extLst>
      <p:ext uri="{BB962C8B-B14F-4D97-AF65-F5344CB8AC3E}">
        <p14:creationId xmlns:p14="http://schemas.microsoft.com/office/powerpoint/2010/main" val="2032237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93517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9390177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006728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1/24/22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69303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1/24/22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851603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1/24/22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060849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081237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1410369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78294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4461672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9FEC0F12-96E8-2D40-891E-1D6C34DA46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74A35003-EB6B-0646-848A-F915C5954CC7}"/>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13B5F59-955C-554E-8BE9-6151993B5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0D6C718C-17C8-C749-AA2A-4D7DC560A8E5}"/>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pic>
        <p:nvPicPr>
          <p:cNvPr id="10" name="Picture 2" descr="http://images.clipartpanda.com/world-clipart-png-globe-hi.png">
            <a:extLst>
              <a:ext uri="{FF2B5EF4-FFF2-40B4-BE49-F238E27FC236}">
                <a16:creationId xmlns:a16="http://schemas.microsoft.com/office/drawing/2014/main" id="{794543BF-3181-FF4C-B243-7326FB72706C}"/>
              </a:ext>
            </a:extLst>
          </p:cNvPr>
          <p:cNvPicPr>
            <a:picLocks noChangeAspect="1" noChangeArrowheads="1"/>
          </p:cNvPicPr>
          <p:nvPr userDrawn="1"/>
        </p:nvPicPr>
        <p:blipFill>
          <a:blip r:embed="rId5">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23812" y="157162"/>
            <a:ext cx="3733800" cy="3708908"/>
          </a:xfrm>
          <a:prstGeom prst="rect">
            <a:avLst/>
          </a:prstGeom>
          <a:noFill/>
          <a:extLst>
            <a:ext uri="{909E8E84-426E-40dd-AFC4-6F175D3DCCD1}">
              <a14:hiddenFill xmlns:a14="http://schemas.microsoft.com/office/drawing/2010/main" xmlns="">
                <a:solidFill>
                  <a:srgbClr val="FFFFFF"/>
                </a:solidFill>
              </a14:hiddenFill>
            </a:ext>
          </a:extLst>
        </p:spPr>
      </p:pic>
      <p:sp>
        <p:nvSpPr>
          <p:cNvPr id="11" name="Rectangle 4">
            <a:extLst>
              <a:ext uri="{FF2B5EF4-FFF2-40B4-BE49-F238E27FC236}">
                <a16:creationId xmlns:a16="http://schemas.microsoft.com/office/drawing/2014/main" id="{DFA23B6A-6530-754D-B5EA-F3927CEB08A7}"/>
              </a:ext>
            </a:extLst>
          </p:cNvPr>
          <p:cNvSpPr/>
          <p:nvPr userDrawn="1"/>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C8136824-CD6E-3342-B15E-EF4897A009D0}"/>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l="6351" t="16883" r="8327"/>
          <a:stretch/>
        </p:blipFill>
        <p:spPr>
          <a:xfrm>
            <a:off x="4572000" y="4953000"/>
            <a:ext cx="3368163" cy="1600200"/>
          </a:xfrm>
          <a:prstGeom prst="rect">
            <a:avLst/>
          </a:prstGeom>
          <a:ln>
            <a:solidFill>
              <a:schemeClr val="tx2">
                <a:lumMod val="50000"/>
              </a:schemeClr>
            </a:solidFill>
          </a:ln>
        </p:spPr>
      </p:pic>
    </p:spTree>
    <p:extLst>
      <p:ext uri="{BB962C8B-B14F-4D97-AF65-F5344CB8AC3E}">
        <p14:creationId xmlns:p14="http://schemas.microsoft.com/office/powerpoint/2010/main" val="2910303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6DD03537-5D3B-084F-9ACA-980068C4F8B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79D7561B-8C8B-AA41-9F65-298F29E7114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50503EAC-90E6-B74A-8903-C646A41F50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D97A1E1E-D3A0-B843-A3BB-572BDF547D0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F519AB70-8E63-0A4D-AE62-185931E1916E}"/>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805170AF-67ED-3644-82F5-AC74CF9C39F7}"/>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353656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91973F7D-AFD4-C94B-9603-A89BBEC884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B439D3B3-EAF5-CB46-B8E2-0A7CD137C6F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94CA958E-5E5C-CF41-87FD-199DFB0DCF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088C881-544F-B447-BB88-16DFEE264551}"/>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06E32516-F8A1-8246-9706-96BB89FA9C27}"/>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70FAA23B-0540-374F-996D-541ABAF36640}"/>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40336405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43E1211-3800-2144-9E1D-D516119FECE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CEC8B029-6A7D-E04C-A06D-C08CCDA5805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47BB58C8-50DD-684D-A14D-C3FCAAACB0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1" name="Picture 10">
            <a:extLst>
              <a:ext uri="{FF2B5EF4-FFF2-40B4-BE49-F238E27FC236}">
                <a16:creationId xmlns:a16="http://schemas.microsoft.com/office/drawing/2014/main" id="{A7164831-6257-4A49-815B-5BB6F0B3149A}"/>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2" name="Rectangle 4">
            <a:extLst>
              <a:ext uri="{FF2B5EF4-FFF2-40B4-BE49-F238E27FC236}">
                <a16:creationId xmlns:a16="http://schemas.microsoft.com/office/drawing/2014/main" id="{555A87D2-AD2C-134E-8C38-49C9CAE7D608}"/>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http://images.clipartpanda.com/world-clipart-png-globe-hi.png">
            <a:extLst>
              <a:ext uri="{FF2B5EF4-FFF2-40B4-BE49-F238E27FC236}">
                <a16:creationId xmlns:a16="http://schemas.microsoft.com/office/drawing/2014/main" id="{BB806F9A-1A5D-ED43-A024-FD2FDEEE6B75}"/>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3368666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1/24/22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E6EDB465-2467-054B-B55A-CD526D44844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5C79E1B9-E2AD-D34E-97DA-3C951C9413E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67CBD49-39D4-524F-BE59-195E33917F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730BC334-D912-5841-9866-18DD1A7925A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40EBEB90-2DB6-0342-A132-DE0C25CBA31E}"/>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3C765CF0-4B5F-B344-B57D-AAAF1C487AEC}"/>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4411780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1/24/22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996C0522-3F3C-E24F-9955-1760990633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B8CA9676-2D77-2545-A0C7-0E996B1E9F6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F7D8941-024F-4D49-9D17-5497A0FD71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A8012A41-E544-CC4D-9133-68C12F3B833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0" name="Rectangle 4">
            <a:extLst>
              <a:ext uri="{FF2B5EF4-FFF2-40B4-BE49-F238E27FC236}">
                <a16:creationId xmlns:a16="http://schemas.microsoft.com/office/drawing/2014/main" id="{26ECE791-6181-9F45-996D-560A0185BFEE}"/>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a:extLst>
              <a:ext uri="{FF2B5EF4-FFF2-40B4-BE49-F238E27FC236}">
                <a16:creationId xmlns:a16="http://schemas.microsoft.com/office/drawing/2014/main" id="{BF59B28C-AE13-3041-9E1D-D5920057742B}"/>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8336749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1/24/22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AEBA01C7-C849-8A4E-B16E-F4F2336E5A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C6044732-A71A-904A-9B16-C36E308703C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9BD7DA4-AF38-6F48-992D-76F0751BEB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A22E972-B705-BD4A-A0EE-CA3551F35C40}"/>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DFAD2500-C70F-E34D-8241-A89CCACC7FD3}"/>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BE5A9F11-793B-6C43-9A1E-3AAF674D5B8A}"/>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7105506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0702B10-ED6D-274E-9B39-70FC0519D9CC}"/>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0838F5F2-46C3-8A4D-A384-1318E50EDAC5}"/>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55FCFB7A-C349-964A-8BBC-2C958F1347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1094789C-51CA-D442-9DF5-C2FFCD5B2AF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A86829C0-4353-D24C-871A-FBB6C6A1DD2D}"/>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94F2B53C-3A8E-2F43-AEAF-F51EEBC9E423}"/>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5808764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40C65DCC-E2EE-CC41-BCDF-AAAB1F47C0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A7C2A32-84BE-574B-8B5D-2DE9CF6471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290C0D1A-12FB-F644-8C90-E4915CEEF9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6FE78160-214A-BE47-B369-38EED4A13616}"/>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7CE46542-D06D-CB44-9BA1-FFA273D75CE7}"/>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3D15997B-C267-804A-9E43-FF31ED2022F1}"/>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40485006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9" name="Rectangle 4">
            <a:extLst>
              <a:ext uri="{FF2B5EF4-FFF2-40B4-BE49-F238E27FC236}">
                <a16:creationId xmlns:a16="http://schemas.microsoft.com/office/drawing/2014/main" id="{2BC4B6C0-8C66-2444-AAF0-2A33AB36165F}"/>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50D8B939-EFE7-C743-B9FD-275322064CB0}"/>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79EFA401-C3AB-2B47-961D-7893943887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2209A10B-B005-B94F-81BE-C2B45C258488}"/>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3" name="Rectangle 4">
            <a:extLst>
              <a:ext uri="{FF2B5EF4-FFF2-40B4-BE49-F238E27FC236}">
                <a16:creationId xmlns:a16="http://schemas.microsoft.com/office/drawing/2014/main" id="{733CB786-5994-D140-A41A-EDDA09F6B57A}"/>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http://images.clipartpanda.com/world-clipart-png-globe-hi.png">
            <a:extLst>
              <a:ext uri="{FF2B5EF4-FFF2-40B4-BE49-F238E27FC236}">
                <a16:creationId xmlns:a16="http://schemas.microsoft.com/office/drawing/2014/main" id="{50E07DF3-523F-A14B-B672-FD8213F751F5}"/>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2930411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9" name="Rectangle 4">
            <a:extLst>
              <a:ext uri="{FF2B5EF4-FFF2-40B4-BE49-F238E27FC236}">
                <a16:creationId xmlns:a16="http://schemas.microsoft.com/office/drawing/2014/main" id="{51B1416A-1521-8141-8F9A-E70C16D5621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286E42F3-CFD5-C749-8922-4535DFC617D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6BE858DF-7BE5-C74B-82A1-EE5EFB5A86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B82BE0AB-CC02-EA47-BC29-C35005E78F0D}"/>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3" name="Rectangle 4">
            <a:extLst>
              <a:ext uri="{FF2B5EF4-FFF2-40B4-BE49-F238E27FC236}">
                <a16:creationId xmlns:a16="http://schemas.microsoft.com/office/drawing/2014/main" id="{86F610C1-C0F6-6B49-B4E8-9D7ED790655A}"/>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http://images.clipartpanda.com/world-clipart-png-globe-hi.png">
            <a:extLst>
              <a:ext uri="{FF2B5EF4-FFF2-40B4-BE49-F238E27FC236}">
                <a16:creationId xmlns:a16="http://schemas.microsoft.com/office/drawing/2014/main" id="{185D604D-6C1C-614B-A8B9-37869646DA30}"/>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41544256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75864" y="672812"/>
            <a:ext cx="5087471" cy="2966643"/>
          </a:xfrm>
        </p:spPr>
        <p:txBody>
          <a:bodyPr/>
          <a:lstStyle/>
          <a:p>
            <a:r>
              <a:rPr lang="en-US"/>
              <a:t>Click to edit Master title style</a:t>
            </a:r>
            <a:endParaRPr lang="en-US" dirty="0"/>
          </a:p>
        </p:txBody>
      </p:sp>
      <p:sp>
        <p:nvSpPr>
          <p:cNvPr id="3" name="Subtitle 2"/>
          <p:cNvSpPr>
            <a:spLocks noGrp="1"/>
          </p:cNvSpPr>
          <p:nvPr>
            <p:ph type="subTitle" idx="1"/>
          </p:nvPr>
        </p:nvSpPr>
        <p:spPr>
          <a:xfrm>
            <a:off x="2362199" y="3870660"/>
            <a:ext cx="4114800" cy="1681557"/>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3352799" y="5862449"/>
            <a:ext cx="2133600" cy="365125"/>
          </a:xfrm>
        </p:spPr>
        <p:txBody>
          <a:bodyPr/>
          <a:lstStyle/>
          <a:p>
            <a:endParaRPr lang="en-US" dirty="0"/>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AD4DC13-CB22-0444-82ED-0E92BC8B64C8}"/>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A4CEA9B8-871C-574E-B07A-5CE6F6819FE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B2BD08D-096A-0C45-8A9B-FC61E9F973E6}"/>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4972750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261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4B67F9-3F82-9547-B0B1-20921D53352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7A37902-F2BE-6345-9933-7DF527E53D32}"/>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D956D69-2C89-4F49-A703-832F0C3B90A1}"/>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pic>
        <p:nvPicPr>
          <p:cNvPr id="11" name="Picture 10">
            <a:extLst>
              <a:ext uri="{FF2B5EF4-FFF2-40B4-BE49-F238E27FC236}">
                <a16:creationId xmlns:a16="http://schemas.microsoft.com/office/drawing/2014/main" id="{BD15186B-EEE7-3A42-888E-4DB281C0BE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78230652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235A013-1E8D-0246-B663-B1D6ACFA73D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4880A14E-AD0F-284E-9579-0CA2AD1EA3F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38AC953D-2578-5F49-B3B3-DB03E414D5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25556666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9037054-11C5-1B45-8233-6C029D8D9F3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867D553F-83CD-DA41-9794-AB496808A7B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C805CF3-02E2-F74B-82BB-ED65B92782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7360214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1/24/22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2D72C44D-D8CD-C243-AF11-2D9386813798}"/>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2" descr="http://images.clipartpanda.com/world-clipart-png-globe-hi.png">
            <a:extLst>
              <a:ext uri="{FF2B5EF4-FFF2-40B4-BE49-F238E27FC236}">
                <a16:creationId xmlns:a16="http://schemas.microsoft.com/office/drawing/2014/main" id="{CE768094-8A20-0146-87F8-95D6972A7BB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0ACF7A3E-6B07-114E-8668-61639DC2C7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48611893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1/24/22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38917EA9-3DAE-A447-94B0-12B5BE3D6087}"/>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11E8AC70-9C19-9F42-A367-FF504FA54B9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4253DA1-8087-6E43-AB21-4C8FF7AB15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26892395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1/24/22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CE2EFC7A-C51D-7D47-8C3A-71327A33762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1523259E-0A06-9440-83C2-29FE4A77EA9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3FF18C97-104B-3B40-85A2-B10860472D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4561649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4D04C349-4CBD-B744-A5A5-85956F3C8F82}"/>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http://images.clipartpanda.com/world-clipart-png-globe-hi.png">
            <a:extLst>
              <a:ext uri="{FF2B5EF4-FFF2-40B4-BE49-F238E27FC236}">
                <a16:creationId xmlns:a16="http://schemas.microsoft.com/office/drawing/2014/main" id="{67799209-E2F8-5F4F-9F3D-1A083B796F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B360653D-FDB0-4140-A9A5-A8865BAF0F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35976471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9244A521-8E5D-5F41-9136-BF0A41BD7D5F}"/>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descr="http://images.clipartpanda.com/world-clipart-png-globe-hi.png">
            <a:extLst>
              <a:ext uri="{FF2B5EF4-FFF2-40B4-BE49-F238E27FC236}">
                <a16:creationId xmlns:a16="http://schemas.microsoft.com/office/drawing/2014/main" id="{64BDB9A2-216E-064C-B75B-38613F845431}"/>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10254950-A11A-814E-B568-F9231D9565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083351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9C03C8F-CD1B-B549-A641-D2E205DBCB8E}"/>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CB93ED5C-B205-2E41-9A3B-77AC9746CF1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43965182-3A88-A746-B141-6C25DFBDBC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60415363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0986BFC-535A-F14A-8A77-D98464B2B285}"/>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F95ABDA-1D2A-EE41-AB28-5C3E0CE5B58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715B5346-0872-2042-BC4A-2C5E1D0A46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5063142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5.tiff"/><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5.tiff"/><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1/24/22</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Tree>
    <p:extLst>
      <p:ext uri="{BB962C8B-B14F-4D97-AF65-F5344CB8AC3E}">
        <p14:creationId xmlns:p14="http://schemas.microsoft.com/office/powerpoint/2010/main" val="205586342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Calibri"/>
          <a:ea typeface="+mj-ea"/>
          <a:cs typeface="Calibri"/>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Calibri"/>
          <a:ea typeface="+mn-ea"/>
          <a:cs typeface="Calibri"/>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Calibri"/>
          <a:ea typeface="+mn-ea"/>
          <a:cs typeface="Calibri"/>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Calibri"/>
          <a:ea typeface="+mn-ea"/>
          <a:cs typeface="Calibri"/>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Calibri"/>
          <a:ea typeface="+mn-ea"/>
          <a:cs typeface="Calibri"/>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Calibri"/>
          <a:ea typeface="+mn-ea"/>
          <a:cs typeface="Calibri"/>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1/24/22</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C36C88-2C41-764A-8EC1-865346645B5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D102373-A2BF-924A-9801-58B85EAA79D8}"/>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E75419BF-3887-C749-9988-2A2240A38F9F}"/>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BA148BFF-6C21-5242-88C1-17CD39D29F41}"/>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1407144780"/>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1/24/22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C4BCFC8A-EBED-1941-A425-732F0F4B23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D627BE51-0ADD-AD49-AC0F-B53148BC470D}"/>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2A6756E-5D5D-074A-B886-B73EC95885C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4C4C8FD4-5B68-6948-B576-FA7CA9A26236}"/>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322825433"/>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4.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4.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4.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4.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3.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672812"/>
            <a:ext cx="7620000" cy="2966643"/>
          </a:xfrm>
        </p:spPr>
        <p:txBody>
          <a:bodyPr>
            <a:noAutofit/>
          </a:bodyPr>
          <a:lstStyle/>
          <a:p>
            <a:r>
              <a:rPr lang="en-US" sz="4400" dirty="0">
                <a:sym typeface="Arial" charset="0"/>
              </a:rPr>
              <a:t>Understanding </a:t>
            </a:r>
            <a:r>
              <a:rPr lang="en-US" sz="4400" dirty="0" err="1">
                <a:sym typeface="Arial" charset="0"/>
              </a:rPr>
              <a:t>Intracardiac</a:t>
            </a:r>
            <a:r>
              <a:rPr lang="en-US" sz="4400" dirty="0">
                <a:sym typeface="Arial" charset="0"/>
              </a:rPr>
              <a:t> Shunts</a:t>
            </a:r>
            <a:endParaRPr lang="en-US" sz="4400" dirty="0"/>
          </a:p>
        </p:txBody>
      </p:sp>
      <p:sp>
        <p:nvSpPr>
          <p:cNvPr id="3" name="Subtitle 2"/>
          <p:cNvSpPr>
            <a:spLocks noGrp="1"/>
          </p:cNvSpPr>
          <p:nvPr>
            <p:ph type="subTitle" idx="1"/>
          </p:nvPr>
        </p:nvSpPr>
        <p:spPr>
          <a:xfrm>
            <a:off x="2590800" y="3639455"/>
            <a:ext cx="4114800" cy="1681557"/>
          </a:xfrm>
        </p:spPr>
        <p:txBody>
          <a:bodyPr>
            <a:normAutofit/>
          </a:bodyPr>
          <a:lstStyle/>
          <a:p>
            <a:pPr marL="39688">
              <a:defRPr/>
            </a:pPr>
            <a:r>
              <a:rPr lang="en-US" sz="4000" dirty="0">
                <a:solidFill>
                  <a:schemeClr val="tx1"/>
                </a:solidFill>
                <a:sym typeface="Arial" charset="0"/>
              </a:rPr>
              <a:t>Denise </a:t>
            </a:r>
            <a:r>
              <a:rPr lang="en-US" sz="4000" dirty="0" err="1">
                <a:solidFill>
                  <a:schemeClr val="tx1"/>
                </a:solidFill>
                <a:sym typeface="Arial" charset="0"/>
              </a:rPr>
              <a:t>Joffe</a:t>
            </a:r>
            <a:r>
              <a:rPr lang="en-US" sz="4000" dirty="0">
                <a:solidFill>
                  <a:schemeClr val="tx1"/>
                </a:solidFill>
                <a:sym typeface="Arial" charset="0"/>
              </a:rPr>
              <a:t>, MD</a:t>
            </a:r>
          </a:p>
        </p:txBody>
      </p:sp>
    </p:spTree>
    <p:extLst>
      <p:ext uri="{BB962C8B-B14F-4D97-AF65-F5344CB8AC3E}">
        <p14:creationId xmlns:p14="http://schemas.microsoft.com/office/powerpoint/2010/main" val="16859043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lstStyle/>
          <a:p>
            <a:pPr algn="l"/>
            <a:r>
              <a:rPr lang="en-US" dirty="0">
                <a:sym typeface="Arial" charset="0"/>
              </a:rPr>
              <a:t>Learning Objectives</a:t>
            </a:r>
            <a:endParaRPr lang="en-US" dirty="0"/>
          </a:p>
        </p:txBody>
      </p:sp>
      <p:sp>
        <p:nvSpPr>
          <p:cNvPr id="3" name="Content Placeholder 2"/>
          <p:cNvSpPr>
            <a:spLocks noGrp="1"/>
          </p:cNvSpPr>
          <p:nvPr>
            <p:ph idx="1"/>
          </p:nvPr>
        </p:nvSpPr>
        <p:spPr/>
        <p:txBody>
          <a:bodyPr/>
          <a:lstStyle/>
          <a:p>
            <a:pPr>
              <a:buClr>
                <a:srgbClr val="000000"/>
              </a:buClr>
              <a:buSzPct val="100000"/>
              <a:buFont typeface="Arial" charset="0"/>
              <a:buChar char="•"/>
              <a:defRPr/>
            </a:pPr>
            <a:r>
              <a:rPr lang="en-US" dirty="0">
                <a:sym typeface="Arial" charset="0"/>
              </a:rPr>
              <a:t>To explain intra-cardiac shunting using illustrations</a:t>
            </a:r>
          </a:p>
          <a:p>
            <a:pPr>
              <a:buClr>
                <a:srgbClr val="000000"/>
              </a:buClr>
              <a:buSzPct val="100000"/>
              <a:buFont typeface="Arial" charset="0"/>
              <a:buChar char="•"/>
              <a:defRPr/>
            </a:pPr>
            <a:r>
              <a:rPr lang="en-US" dirty="0">
                <a:sym typeface="Arial" charset="0"/>
              </a:rPr>
              <a:t>To describe the hemodynamic and physiologic consequences of intra-cardiac shunting</a:t>
            </a:r>
          </a:p>
        </p:txBody>
      </p:sp>
    </p:spTree>
    <p:extLst>
      <p:ext uri="{BB962C8B-B14F-4D97-AF65-F5344CB8AC3E}">
        <p14:creationId xmlns:p14="http://schemas.microsoft.com/office/powerpoint/2010/main" val="32693222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8077200" cy="1143000"/>
          </a:xfrm>
        </p:spPr>
        <p:txBody>
          <a:bodyPr/>
          <a:lstStyle/>
          <a:p>
            <a:pPr algn="l"/>
            <a:r>
              <a:rPr lang="en-US" dirty="0">
                <a:sym typeface="Arial" charset="0"/>
              </a:rPr>
              <a:t>Outline</a:t>
            </a:r>
            <a:endParaRPr lang="en-US" dirty="0"/>
          </a:p>
        </p:txBody>
      </p:sp>
      <p:sp>
        <p:nvSpPr>
          <p:cNvPr id="3" name="Content Placeholder 2"/>
          <p:cNvSpPr>
            <a:spLocks noGrp="1"/>
          </p:cNvSpPr>
          <p:nvPr>
            <p:ph idx="1"/>
          </p:nvPr>
        </p:nvSpPr>
        <p:spPr>
          <a:xfrm>
            <a:off x="609600" y="1600200"/>
            <a:ext cx="7886700" cy="4351338"/>
          </a:xfrm>
        </p:spPr>
        <p:txBody>
          <a:bodyPr>
            <a:normAutofit/>
          </a:bodyPr>
          <a:lstStyle/>
          <a:p>
            <a:pPr>
              <a:buClr>
                <a:srgbClr val="000000"/>
              </a:buClr>
              <a:buSzPct val="100000"/>
              <a:buFont typeface="Arial" charset="0"/>
              <a:buChar char="•"/>
              <a:defRPr/>
            </a:pPr>
            <a:r>
              <a:rPr lang="en-US" dirty="0">
                <a:sym typeface="Arial" charset="0"/>
              </a:rPr>
              <a:t>Describe simple (unidirectional) shunts</a:t>
            </a:r>
          </a:p>
          <a:p>
            <a:pPr>
              <a:buClr>
                <a:srgbClr val="000000"/>
              </a:buClr>
              <a:buSzPct val="100000"/>
              <a:buFont typeface="Arial" charset="0"/>
              <a:buChar char="•"/>
              <a:defRPr/>
            </a:pPr>
            <a:r>
              <a:rPr lang="en-US" dirty="0">
                <a:sym typeface="Arial" charset="0"/>
              </a:rPr>
              <a:t>Describe complex (bidirectional) shunts</a:t>
            </a:r>
          </a:p>
          <a:p>
            <a:pPr>
              <a:spcBef>
                <a:spcPts val="0"/>
              </a:spcBef>
              <a:buClr>
                <a:srgbClr val="000000"/>
              </a:buClr>
              <a:buSzPct val="100000"/>
              <a:buFont typeface="Arial" charset="0"/>
              <a:buChar char="•"/>
              <a:defRPr/>
            </a:pPr>
            <a:r>
              <a:rPr lang="en-US" dirty="0">
                <a:sym typeface="Arial" charset="0"/>
              </a:rPr>
              <a:t>Describe the pathological consequences of shunting</a:t>
            </a:r>
          </a:p>
          <a:p>
            <a:pPr>
              <a:buClr>
                <a:srgbClr val="000000"/>
              </a:buClr>
              <a:buSzPct val="100000"/>
              <a:buFont typeface="Arial" charset="0"/>
              <a:buChar char="•"/>
              <a:defRPr/>
            </a:pPr>
            <a:r>
              <a:rPr lang="en-US" dirty="0">
                <a:sym typeface="Arial" charset="0"/>
              </a:rPr>
              <a:t>Describe how anesthetic management is affected by intracardiac shunts</a:t>
            </a:r>
          </a:p>
          <a:p>
            <a:pPr>
              <a:buClr>
                <a:srgbClr val="000000"/>
              </a:buClr>
              <a:buSzPct val="100000"/>
              <a:buFont typeface="Arial" charset="0"/>
              <a:buChar char="•"/>
              <a:defRPr/>
            </a:pPr>
            <a:r>
              <a:rPr lang="en-US" dirty="0">
                <a:sym typeface="Arial" charset="0"/>
              </a:rPr>
              <a:t>Case presentations</a:t>
            </a:r>
          </a:p>
        </p:txBody>
      </p:sp>
    </p:spTree>
    <p:extLst>
      <p:ext uri="{BB962C8B-B14F-4D97-AF65-F5344CB8AC3E}">
        <p14:creationId xmlns:p14="http://schemas.microsoft.com/office/powerpoint/2010/main" val="3076253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74638"/>
            <a:ext cx="7924800" cy="1143000"/>
          </a:xfrm>
        </p:spPr>
        <p:txBody>
          <a:bodyPr/>
          <a:lstStyle/>
          <a:p>
            <a:pPr algn="l"/>
            <a:r>
              <a:rPr lang="en-US" dirty="0" err="1">
                <a:sym typeface="Arial" charset="0"/>
              </a:rPr>
              <a:t>Qp</a:t>
            </a:r>
            <a:r>
              <a:rPr lang="en-US" dirty="0">
                <a:sym typeface="Arial" charset="0"/>
              </a:rPr>
              <a:t>/Qs</a:t>
            </a:r>
            <a:endParaRPr lang="en-US" dirty="0"/>
          </a:p>
        </p:txBody>
      </p:sp>
      <p:sp>
        <p:nvSpPr>
          <p:cNvPr id="3" name="Content Placeholder 2"/>
          <p:cNvSpPr>
            <a:spLocks noGrp="1"/>
          </p:cNvSpPr>
          <p:nvPr>
            <p:ph idx="1"/>
          </p:nvPr>
        </p:nvSpPr>
        <p:spPr>
          <a:xfrm>
            <a:off x="762000" y="1600200"/>
            <a:ext cx="7924800" cy="4261073"/>
          </a:xfrm>
        </p:spPr>
        <p:txBody>
          <a:bodyPr/>
          <a:lstStyle/>
          <a:p>
            <a:pPr marL="350838" indent="-336550">
              <a:buClr>
                <a:srgbClr val="0D0D0D"/>
              </a:buClr>
            </a:pPr>
            <a:r>
              <a:rPr lang="en-US" altLang="en-US" dirty="0">
                <a:sym typeface="Arial" charset="0"/>
              </a:rPr>
              <a:t>Differs from Qs/Qt (intrapulmonary shunt)</a:t>
            </a:r>
          </a:p>
          <a:p>
            <a:pPr marL="350838" indent="-336550">
              <a:buClr>
                <a:srgbClr val="000000"/>
              </a:buClr>
            </a:pPr>
            <a:r>
              <a:rPr lang="en-US" altLang="en-US" dirty="0">
                <a:sym typeface="Arial" charset="0"/>
              </a:rPr>
              <a:t>Is a result of abnormal intracardiac communications </a:t>
            </a:r>
          </a:p>
          <a:p>
            <a:pPr marL="350838" indent="-336550">
              <a:buClr>
                <a:srgbClr val="000000"/>
              </a:buClr>
            </a:pPr>
            <a:endParaRPr lang="en-US" altLang="en-US" dirty="0">
              <a:sym typeface="Arial" charset="0"/>
            </a:endParaRPr>
          </a:p>
          <a:p>
            <a:pPr marL="0" lvl="0" indent="0">
              <a:spcBef>
                <a:spcPts val="0"/>
              </a:spcBef>
              <a:buNone/>
            </a:pPr>
            <a:r>
              <a:rPr lang="en-US" i="1" dirty="0">
                <a:sym typeface="Arial" charset="0"/>
              </a:rPr>
              <a:t>In order to understand intracardiac shunts you must understand </a:t>
            </a:r>
            <a:r>
              <a:rPr lang="en-US" i="1" dirty="0" err="1">
                <a:solidFill>
                  <a:srgbClr val="000090"/>
                </a:solidFill>
                <a:sym typeface="Arial" charset="0"/>
              </a:rPr>
              <a:t>Qp</a:t>
            </a:r>
            <a:r>
              <a:rPr lang="en-US" i="1" dirty="0">
                <a:solidFill>
                  <a:srgbClr val="000090"/>
                </a:solidFill>
                <a:sym typeface="Arial" charset="0"/>
              </a:rPr>
              <a:t>/Qs </a:t>
            </a:r>
            <a:r>
              <a:rPr lang="en-US" i="1" dirty="0">
                <a:sym typeface="Arial" charset="0"/>
              </a:rPr>
              <a:t>(ratio of pulmonary to systemic blood flow)</a:t>
            </a:r>
            <a:r>
              <a:rPr lang="mr-IN" i="1" dirty="0">
                <a:sym typeface="Arial" charset="0"/>
              </a:rPr>
              <a:t>…</a:t>
            </a:r>
            <a:endParaRPr lang="en-US" i="1" dirty="0"/>
          </a:p>
          <a:p>
            <a:pPr marL="0" indent="0">
              <a:buNone/>
            </a:pPr>
            <a:endParaRPr lang="en-US" dirty="0"/>
          </a:p>
        </p:txBody>
      </p:sp>
    </p:spTree>
    <p:extLst>
      <p:ext uri="{BB962C8B-B14F-4D97-AF65-F5344CB8AC3E}">
        <p14:creationId xmlns:p14="http://schemas.microsoft.com/office/powerpoint/2010/main" val="8320707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6934200" cy="1143000"/>
          </a:xfrm>
        </p:spPr>
        <p:txBody>
          <a:bodyPr>
            <a:normAutofit fontScale="90000"/>
          </a:bodyPr>
          <a:lstStyle/>
          <a:p>
            <a:pPr algn="l"/>
            <a:r>
              <a:rPr lang="en-US" dirty="0">
                <a:sym typeface="Arial" charset="0"/>
              </a:rPr>
              <a:t>Understanding </a:t>
            </a:r>
            <a:r>
              <a:rPr lang="en-US" dirty="0">
                <a:sym typeface="Arial Italic" charset="0"/>
              </a:rPr>
              <a:t>Simple</a:t>
            </a:r>
            <a:r>
              <a:rPr lang="en-US" dirty="0">
                <a:sym typeface="Arial" charset="0"/>
              </a:rPr>
              <a:t> </a:t>
            </a:r>
            <a:r>
              <a:rPr lang="en-US" dirty="0" err="1">
                <a:sym typeface="Arial" charset="0"/>
              </a:rPr>
              <a:t>Intracardiac</a:t>
            </a:r>
            <a:r>
              <a:rPr lang="en-US" dirty="0">
                <a:sym typeface="Arial" charset="0"/>
              </a:rPr>
              <a:t> Shunts</a:t>
            </a:r>
            <a:endParaRPr lang="en-US" dirty="0"/>
          </a:p>
        </p:txBody>
      </p:sp>
      <p:sp>
        <p:nvSpPr>
          <p:cNvPr id="3" name="Content Placeholder 2"/>
          <p:cNvSpPr>
            <a:spLocks noGrp="1"/>
          </p:cNvSpPr>
          <p:nvPr>
            <p:ph idx="1"/>
          </p:nvPr>
        </p:nvSpPr>
        <p:spPr>
          <a:xfrm>
            <a:off x="685800" y="1600200"/>
            <a:ext cx="8001000" cy="4261073"/>
          </a:xfrm>
        </p:spPr>
        <p:txBody>
          <a:bodyPr>
            <a:normAutofit/>
          </a:bodyPr>
          <a:lstStyle/>
          <a:p>
            <a:pPr marL="0" indent="0">
              <a:lnSpc>
                <a:spcPct val="150000"/>
              </a:lnSpc>
              <a:buClr>
                <a:srgbClr val="000000"/>
              </a:buClr>
              <a:buSzPct val="100000"/>
              <a:buNone/>
              <a:defRPr/>
            </a:pPr>
            <a:r>
              <a:rPr lang="en-US" i="1" dirty="0">
                <a:sym typeface="Arial" charset="0"/>
              </a:rPr>
              <a:t>Lesions with isolated L →R </a:t>
            </a:r>
            <a:r>
              <a:rPr lang="en-US" i="1" dirty="0">
                <a:sym typeface="Arial Bold Italic" charset="0"/>
              </a:rPr>
              <a:t>or</a:t>
            </a:r>
            <a:r>
              <a:rPr lang="en-US" i="1" dirty="0">
                <a:sym typeface="Arial" charset="0"/>
              </a:rPr>
              <a:t> R →L shunts</a:t>
            </a:r>
          </a:p>
          <a:p>
            <a:pPr marL="290513" indent="-290513">
              <a:spcBef>
                <a:spcPts val="600"/>
              </a:spcBef>
              <a:buClr>
                <a:srgbClr val="000000"/>
              </a:buClr>
              <a:buSzPct val="100000"/>
              <a:buFont typeface="Arial" charset="0"/>
              <a:buChar char="•"/>
              <a:defRPr/>
            </a:pPr>
            <a:r>
              <a:rPr lang="en-US" sz="3000" dirty="0">
                <a:sym typeface="Arial" charset="0"/>
              </a:rPr>
              <a:t>Atrial septal defect (ASD)</a:t>
            </a:r>
          </a:p>
          <a:p>
            <a:pPr marL="290513" indent="-290513">
              <a:spcBef>
                <a:spcPts val="600"/>
              </a:spcBef>
              <a:buClr>
                <a:srgbClr val="000000"/>
              </a:buClr>
              <a:buSzPct val="100000"/>
              <a:buFont typeface="Arial" charset="0"/>
              <a:buChar char="•"/>
              <a:defRPr/>
            </a:pPr>
            <a:r>
              <a:rPr lang="en-US" sz="3000" dirty="0">
                <a:sym typeface="Arial" charset="0"/>
              </a:rPr>
              <a:t>Ventricular septal defect (VSD)</a:t>
            </a:r>
          </a:p>
          <a:p>
            <a:pPr marL="290513" indent="-290513">
              <a:spcBef>
                <a:spcPts val="600"/>
              </a:spcBef>
              <a:buClr>
                <a:srgbClr val="000000"/>
              </a:buClr>
              <a:buSzPct val="100000"/>
              <a:buFont typeface="Arial" charset="0"/>
              <a:buChar char="•"/>
              <a:defRPr/>
            </a:pPr>
            <a:r>
              <a:rPr lang="en-US" sz="3000" dirty="0">
                <a:sym typeface="Arial" charset="0"/>
              </a:rPr>
              <a:t>Atrioventricular canal (AVC)</a:t>
            </a:r>
          </a:p>
          <a:p>
            <a:pPr marL="290513" indent="-290513">
              <a:spcBef>
                <a:spcPts val="600"/>
              </a:spcBef>
              <a:buClr>
                <a:srgbClr val="000000"/>
              </a:buClr>
              <a:buSzPct val="100000"/>
              <a:buFont typeface="Arial" charset="0"/>
              <a:buChar char="•"/>
              <a:defRPr/>
            </a:pPr>
            <a:r>
              <a:rPr lang="en-US" sz="3000" dirty="0">
                <a:sym typeface="Arial" charset="0"/>
              </a:rPr>
              <a:t>Patent ductus arteriosus (PDA) </a:t>
            </a:r>
          </a:p>
          <a:p>
            <a:pPr marL="290513" indent="-290513">
              <a:spcBef>
                <a:spcPts val="600"/>
              </a:spcBef>
              <a:buClr>
                <a:srgbClr val="000000"/>
              </a:buClr>
              <a:buSzPct val="100000"/>
              <a:buFont typeface="Arial" charset="0"/>
              <a:buChar char="•"/>
              <a:defRPr/>
            </a:pPr>
            <a:r>
              <a:rPr lang="en-US" sz="3000" dirty="0">
                <a:sym typeface="Arial" charset="0"/>
              </a:rPr>
              <a:t>Tetralogy of Fallot (TOF)</a:t>
            </a:r>
          </a:p>
          <a:p>
            <a:endParaRPr lang="en-US" dirty="0"/>
          </a:p>
        </p:txBody>
      </p:sp>
    </p:spTree>
    <p:extLst>
      <p:ext uri="{BB962C8B-B14F-4D97-AF65-F5344CB8AC3E}">
        <p14:creationId xmlns:p14="http://schemas.microsoft.com/office/powerpoint/2010/main" val="14754610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998538"/>
            <a:ext cx="7886700" cy="4879975"/>
          </a:xfrm>
        </p:spPr>
        <p:txBody>
          <a:bodyPr>
            <a:normAutofit fontScale="85000" lnSpcReduction="10000"/>
          </a:bodyPr>
          <a:lstStyle/>
          <a:p>
            <a:pPr marL="14288" indent="0">
              <a:buNone/>
              <a:defRPr/>
            </a:pPr>
            <a:r>
              <a:rPr lang="en-US" sz="3800" i="1" dirty="0">
                <a:sym typeface="Arial" charset="0"/>
              </a:rPr>
              <a:t>In the following diagrams the arrows represents blood flow</a:t>
            </a:r>
          </a:p>
          <a:p>
            <a:pPr marL="350838" indent="-336550">
              <a:buClr>
                <a:srgbClr val="000000"/>
              </a:buClr>
              <a:defRPr/>
            </a:pPr>
            <a:r>
              <a:rPr lang="en-US" dirty="0">
                <a:sym typeface="Arial" charset="0"/>
              </a:rPr>
              <a:t>          represents deoxygenated systemic venous blood flow (normal saturation </a:t>
            </a:r>
            <a:r>
              <a:rPr lang="en-US" i="1" dirty="0">
                <a:sym typeface="Arial" charset="0"/>
              </a:rPr>
              <a:t>about</a:t>
            </a:r>
            <a:r>
              <a:rPr lang="en-US" dirty="0">
                <a:sym typeface="Arial" charset="0"/>
              </a:rPr>
              <a:t> 65-75%)</a:t>
            </a:r>
          </a:p>
          <a:p>
            <a:pPr marL="350838" indent="-336550">
              <a:buClr>
                <a:srgbClr val="000000"/>
              </a:buClr>
              <a:defRPr/>
            </a:pPr>
            <a:r>
              <a:rPr lang="en-US" dirty="0">
                <a:sym typeface="Arial" charset="0"/>
              </a:rPr>
              <a:t>          represents oxygenated pulmonary venous blood flow (normal saturation </a:t>
            </a:r>
            <a:r>
              <a:rPr lang="en-US" i="1" dirty="0">
                <a:sym typeface="Arial" charset="0"/>
              </a:rPr>
              <a:t>about</a:t>
            </a:r>
            <a:r>
              <a:rPr lang="en-US" dirty="0">
                <a:sym typeface="Arial" charset="0"/>
              </a:rPr>
              <a:t> 97-100%)</a:t>
            </a:r>
          </a:p>
          <a:p>
            <a:pPr marL="350838" indent="-336550">
              <a:buClr>
                <a:srgbClr val="000000"/>
              </a:buClr>
              <a:defRPr/>
            </a:pPr>
            <a:r>
              <a:rPr lang="en-US" dirty="0">
                <a:sym typeface="Arial" charset="0"/>
              </a:rPr>
              <a:t>          represents an admixture of deoxygenated and oxygenated blood flow (saturation about 80-95%)</a:t>
            </a:r>
          </a:p>
          <a:p>
            <a:pPr marL="14288" indent="0">
              <a:buClr>
                <a:srgbClr val="000000"/>
              </a:buClr>
              <a:buNone/>
              <a:defRPr/>
            </a:pPr>
            <a:r>
              <a:rPr lang="en-US" i="1" dirty="0">
                <a:sym typeface="Arial" charset="0"/>
              </a:rPr>
              <a:t>The size of the arrow represents the relative amount of flow in (Liters/min)</a:t>
            </a:r>
          </a:p>
          <a:p>
            <a:endParaRPr lang="en-US" dirty="0"/>
          </a:p>
        </p:txBody>
      </p:sp>
      <p:sp>
        <p:nvSpPr>
          <p:cNvPr id="4" name="Line 8"/>
          <p:cNvSpPr>
            <a:spLocks noChangeShapeType="1"/>
          </p:cNvSpPr>
          <p:nvPr/>
        </p:nvSpPr>
        <p:spPr bwMode="auto">
          <a:xfrm rot="10800000">
            <a:off x="1143001" y="2209800"/>
            <a:ext cx="588963" cy="9525"/>
          </a:xfrm>
          <a:prstGeom prst="line">
            <a:avLst/>
          </a:prstGeom>
          <a:noFill/>
          <a:ln w="76200">
            <a:solidFill>
              <a:srgbClr val="000080"/>
            </a:solidFill>
            <a:round/>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p>
        </p:txBody>
      </p:sp>
      <p:sp>
        <p:nvSpPr>
          <p:cNvPr id="5" name="Line 9"/>
          <p:cNvSpPr>
            <a:spLocks noChangeShapeType="1"/>
          </p:cNvSpPr>
          <p:nvPr/>
        </p:nvSpPr>
        <p:spPr bwMode="auto">
          <a:xfrm rot="10800000">
            <a:off x="1143000" y="2971800"/>
            <a:ext cx="588963" cy="9525"/>
          </a:xfrm>
          <a:prstGeom prst="line">
            <a:avLst/>
          </a:prstGeom>
          <a:noFill/>
          <a:ln w="76200">
            <a:solidFill>
              <a:srgbClr val="FF0000"/>
            </a:solidFill>
            <a:round/>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p>
        </p:txBody>
      </p:sp>
      <p:sp>
        <p:nvSpPr>
          <p:cNvPr id="6" name="Line 10"/>
          <p:cNvSpPr>
            <a:spLocks noChangeShapeType="1"/>
          </p:cNvSpPr>
          <p:nvPr/>
        </p:nvSpPr>
        <p:spPr bwMode="auto">
          <a:xfrm rot="10800000">
            <a:off x="1143000" y="3810000"/>
            <a:ext cx="588963" cy="9525"/>
          </a:xfrm>
          <a:prstGeom prst="line">
            <a:avLst/>
          </a:prstGeom>
          <a:noFill/>
          <a:ln w="76200">
            <a:solidFill>
              <a:srgbClr val="8000FF"/>
            </a:solidFill>
            <a:round/>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p>
        </p:txBody>
      </p:sp>
    </p:spTree>
    <p:extLst>
      <p:ext uri="{BB962C8B-B14F-4D97-AF65-F5344CB8AC3E}">
        <p14:creationId xmlns:p14="http://schemas.microsoft.com/office/powerpoint/2010/main" val="19843563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
            <a:ext cx="7886700" cy="1325563"/>
          </a:xfrm>
        </p:spPr>
        <p:txBody>
          <a:bodyPr/>
          <a:lstStyle/>
          <a:p>
            <a:pPr algn="l"/>
            <a:r>
              <a:rPr lang="en-US" dirty="0">
                <a:sym typeface="Arial" charset="0"/>
              </a:rPr>
              <a:t>Normal Heart</a:t>
            </a:r>
            <a:endParaRPr lang="en-US" dirty="0"/>
          </a:p>
        </p:txBody>
      </p:sp>
      <p:pic>
        <p:nvPicPr>
          <p:cNvPr id="4" name="Picture 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1066800"/>
            <a:ext cx="3124200" cy="449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chemeClr val="tx1"/>
                </a:solidFill>
                <a:round/>
                <a:headEnd/>
                <a:tailEnd/>
              </a14:hiddenLine>
            </a:ext>
          </a:extLst>
        </p:spPr>
      </p:pic>
      <p:pic>
        <p:nvPicPr>
          <p:cNvPr id="5" name="Picture 8"/>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1346200"/>
            <a:ext cx="5103813" cy="4368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chemeClr val="tx1"/>
                </a:solidFill>
                <a:round/>
                <a:headEnd/>
                <a:tailEnd/>
              </a14:hiddenLine>
            </a:ext>
          </a:extLst>
        </p:spPr>
      </p:pic>
    </p:spTree>
    <p:extLst>
      <p:ext uri="{BB962C8B-B14F-4D97-AF65-F5344CB8AC3E}">
        <p14:creationId xmlns:p14="http://schemas.microsoft.com/office/powerpoint/2010/main" val="16758195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sym typeface="Arial" charset="0"/>
              </a:rPr>
              <a:t>L </a:t>
            </a:r>
            <a:r>
              <a:rPr lang="en-US" dirty="0">
                <a:sym typeface="Wingdings" pitchFamily="2" charset="2"/>
              </a:rPr>
              <a:t> </a:t>
            </a:r>
            <a:r>
              <a:rPr lang="en-US" dirty="0">
                <a:sym typeface="Arial" charset="0"/>
              </a:rPr>
              <a:t>R Shunts (ASD)</a:t>
            </a:r>
            <a:endParaRPr lang="en-US" dirty="0"/>
          </a:p>
        </p:txBody>
      </p:sp>
      <p:sp>
        <p:nvSpPr>
          <p:cNvPr id="5" name="Rectangle 8"/>
          <p:cNvSpPr>
            <a:spLocks/>
          </p:cNvSpPr>
          <p:nvPr/>
        </p:nvSpPr>
        <p:spPr bwMode="auto">
          <a:xfrm>
            <a:off x="2795588" y="2990850"/>
            <a:ext cx="3187700" cy="1920875"/>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6" name="Rectangle 9"/>
          <p:cNvSpPr>
            <a:spLocks/>
          </p:cNvSpPr>
          <p:nvPr/>
        </p:nvSpPr>
        <p:spPr bwMode="auto">
          <a:xfrm>
            <a:off x="2795588" y="2197100"/>
            <a:ext cx="293687" cy="892175"/>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7" name="Rectangle 10"/>
          <p:cNvSpPr>
            <a:spLocks/>
          </p:cNvSpPr>
          <p:nvPr/>
        </p:nvSpPr>
        <p:spPr bwMode="auto">
          <a:xfrm>
            <a:off x="5357813" y="2224088"/>
            <a:ext cx="258762" cy="830262"/>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8" name="Rectangle 11"/>
          <p:cNvSpPr>
            <a:spLocks/>
          </p:cNvSpPr>
          <p:nvPr/>
        </p:nvSpPr>
        <p:spPr bwMode="auto">
          <a:xfrm>
            <a:off x="5715000" y="2224088"/>
            <a:ext cx="258763" cy="830262"/>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9" name="Rectangle 13"/>
          <p:cNvSpPr>
            <a:spLocks/>
          </p:cNvSpPr>
          <p:nvPr/>
        </p:nvSpPr>
        <p:spPr bwMode="auto">
          <a:xfrm>
            <a:off x="2336800" y="1704975"/>
            <a:ext cx="1231900" cy="41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dirty="0" err="1">
                <a:solidFill>
                  <a:schemeClr val="tx1"/>
                </a:solidFill>
                <a:latin typeface="Calibri"/>
                <a:cs typeface="Calibri"/>
              </a:rPr>
              <a:t>Qs</a:t>
            </a:r>
            <a:r>
              <a:rPr lang="en-US" altLang="en-US" sz="3000" baseline="-6000" dirty="0" err="1">
                <a:solidFill>
                  <a:schemeClr val="tx1"/>
                </a:solidFill>
                <a:latin typeface="Calibri"/>
                <a:cs typeface="Calibri"/>
              </a:rPr>
              <a:t>SVC</a:t>
            </a:r>
            <a:endParaRPr lang="en-US" altLang="en-US" sz="3000" baseline="-6000" dirty="0">
              <a:solidFill>
                <a:schemeClr val="tx1"/>
              </a:solidFill>
              <a:latin typeface="Calibri"/>
              <a:cs typeface="Calibri"/>
            </a:endParaRPr>
          </a:p>
        </p:txBody>
      </p:sp>
      <p:sp>
        <p:nvSpPr>
          <p:cNvPr id="10" name="Rectangle 14"/>
          <p:cNvSpPr>
            <a:spLocks/>
          </p:cNvSpPr>
          <p:nvPr/>
        </p:nvSpPr>
        <p:spPr bwMode="auto">
          <a:xfrm>
            <a:off x="5381340" y="1764656"/>
            <a:ext cx="551433"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Q</a:t>
            </a:r>
            <a:r>
              <a:rPr lang="en-US" altLang="en-US" sz="3000" baseline="-6000">
                <a:solidFill>
                  <a:schemeClr val="tx1"/>
                </a:solidFill>
                <a:latin typeface="Calibri"/>
                <a:cs typeface="Calibri"/>
              </a:rPr>
              <a:t>PV</a:t>
            </a:r>
          </a:p>
        </p:txBody>
      </p:sp>
      <p:sp>
        <p:nvSpPr>
          <p:cNvPr id="11" name="Rectangle 16"/>
          <p:cNvSpPr>
            <a:spLocks/>
          </p:cNvSpPr>
          <p:nvPr/>
        </p:nvSpPr>
        <p:spPr bwMode="auto">
          <a:xfrm>
            <a:off x="3634249" y="5112693"/>
            <a:ext cx="421352"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PA</a:t>
            </a:r>
          </a:p>
        </p:txBody>
      </p:sp>
      <p:sp>
        <p:nvSpPr>
          <p:cNvPr id="12" name="Line 18"/>
          <p:cNvSpPr>
            <a:spLocks noChangeShapeType="1"/>
          </p:cNvSpPr>
          <p:nvPr/>
        </p:nvSpPr>
        <p:spPr bwMode="auto">
          <a:xfrm rot="10800000" flipH="1">
            <a:off x="5724525" y="3660775"/>
            <a:ext cx="239713" cy="303213"/>
          </a:xfrm>
          <a:prstGeom prst="line">
            <a:avLst/>
          </a:prstGeom>
          <a:noFill/>
          <a:ln w="25400">
            <a:solidFill>
              <a:schemeClr val="tx1"/>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13" name="Rectangle 19"/>
          <p:cNvSpPr>
            <a:spLocks/>
          </p:cNvSpPr>
          <p:nvPr/>
        </p:nvSpPr>
        <p:spPr bwMode="auto">
          <a:xfrm>
            <a:off x="4795838" y="4724400"/>
            <a:ext cx="606425" cy="1239838"/>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14" name="Line 20"/>
          <p:cNvSpPr>
            <a:spLocks noChangeShapeType="1"/>
          </p:cNvSpPr>
          <p:nvPr/>
        </p:nvSpPr>
        <p:spPr bwMode="auto">
          <a:xfrm rot="10800000">
            <a:off x="2786063" y="3678238"/>
            <a:ext cx="295275" cy="322262"/>
          </a:xfrm>
          <a:prstGeom prst="line">
            <a:avLst/>
          </a:prstGeom>
          <a:noFill/>
          <a:ln w="25400">
            <a:solidFill>
              <a:schemeClr val="tx1"/>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15" name="Rectangle 21"/>
          <p:cNvSpPr>
            <a:spLocks/>
          </p:cNvSpPr>
          <p:nvPr/>
        </p:nvSpPr>
        <p:spPr bwMode="auto">
          <a:xfrm>
            <a:off x="4891070" y="5112693"/>
            <a:ext cx="425485"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Ao</a:t>
            </a:r>
          </a:p>
        </p:txBody>
      </p:sp>
      <p:sp>
        <p:nvSpPr>
          <p:cNvPr id="16" name="Line 22"/>
          <p:cNvSpPr>
            <a:spLocks noChangeShapeType="1"/>
          </p:cNvSpPr>
          <p:nvPr/>
        </p:nvSpPr>
        <p:spPr bwMode="auto">
          <a:xfrm>
            <a:off x="4384675" y="3027363"/>
            <a:ext cx="1588" cy="177800"/>
          </a:xfrm>
          <a:prstGeom prst="line">
            <a:avLst/>
          </a:prstGeom>
          <a:noFill/>
          <a:ln w="25400">
            <a:solidFill>
              <a:schemeClr val="tx1"/>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17" name="Line 23"/>
          <p:cNvSpPr>
            <a:spLocks noChangeShapeType="1"/>
          </p:cNvSpPr>
          <p:nvPr/>
        </p:nvSpPr>
        <p:spPr bwMode="auto">
          <a:xfrm>
            <a:off x="4384675" y="3598863"/>
            <a:ext cx="1588" cy="1312862"/>
          </a:xfrm>
          <a:prstGeom prst="line">
            <a:avLst/>
          </a:prstGeom>
          <a:noFill/>
          <a:ln w="25400">
            <a:solidFill>
              <a:schemeClr val="tx1"/>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18" name="Line 24"/>
          <p:cNvSpPr>
            <a:spLocks noChangeShapeType="1"/>
          </p:cNvSpPr>
          <p:nvPr/>
        </p:nvSpPr>
        <p:spPr bwMode="auto">
          <a:xfrm flipH="1">
            <a:off x="4116388" y="3581400"/>
            <a:ext cx="285750" cy="446088"/>
          </a:xfrm>
          <a:prstGeom prst="line">
            <a:avLst/>
          </a:prstGeom>
          <a:noFill/>
          <a:ln w="25400">
            <a:solidFill>
              <a:schemeClr val="tx1"/>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19" name="Line 25"/>
          <p:cNvSpPr>
            <a:spLocks noChangeShapeType="1"/>
          </p:cNvSpPr>
          <p:nvPr/>
        </p:nvSpPr>
        <p:spPr bwMode="auto">
          <a:xfrm>
            <a:off x="4384675" y="3581400"/>
            <a:ext cx="330200" cy="374650"/>
          </a:xfrm>
          <a:prstGeom prst="line">
            <a:avLst/>
          </a:prstGeom>
          <a:noFill/>
          <a:ln w="25400">
            <a:solidFill>
              <a:schemeClr val="tx1"/>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20" name="Rectangle 26"/>
          <p:cNvSpPr>
            <a:spLocks/>
          </p:cNvSpPr>
          <p:nvPr/>
        </p:nvSpPr>
        <p:spPr bwMode="auto">
          <a:xfrm>
            <a:off x="3133725" y="3214688"/>
            <a:ext cx="762000" cy="41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RA</a:t>
            </a:r>
          </a:p>
        </p:txBody>
      </p:sp>
      <p:sp>
        <p:nvSpPr>
          <p:cNvPr id="21" name="Rectangle 27"/>
          <p:cNvSpPr>
            <a:spLocks/>
          </p:cNvSpPr>
          <p:nvPr/>
        </p:nvSpPr>
        <p:spPr bwMode="auto">
          <a:xfrm>
            <a:off x="3305106" y="4250681"/>
            <a:ext cx="427175"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RV</a:t>
            </a:r>
          </a:p>
        </p:txBody>
      </p:sp>
      <p:sp>
        <p:nvSpPr>
          <p:cNvPr id="22" name="Rectangle 28"/>
          <p:cNvSpPr>
            <a:spLocks/>
          </p:cNvSpPr>
          <p:nvPr/>
        </p:nvSpPr>
        <p:spPr bwMode="auto">
          <a:xfrm>
            <a:off x="5033690" y="3220393"/>
            <a:ext cx="384721"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LA</a:t>
            </a:r>
          </a:p>
        </p:txBody>
      </p:sp>
      <p:sp>
        <p:nvSpPr>
          <p:cNvPr id="23" name="Rectangle 29"/>
          <p:cNvSpPr>
            <a:spLocks/>
          </p:cNvSpPr>
          <p:nvPr/>
        </p:nvSpPr>
        <p:spPr bwMode="auto">
          <a:xfrm>
            <a:off x="5051152" y="4095106"/>
            <a:ext cx="384721"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LV</a:t>
            </a:r>
          </a:p>
        </p:txBody>
      </p:sp>
      <p:sp>
        <p:nvSpPr>
          <p:cNvPr id="24" name="Line 30"/>
          <p:cNvSpPr>
            <a:spLocks noChangeShapeType="1"/>
          </p:cNvSpPr>
          <p:nvPr/>
        </p:nvSpPr>
        <p:spPr bwMode="auto">
          <a:xfrm rot="10800000" flipH="1">
            <a:off x="3919538" y="3481388"/>
            <a:ext cx="839787" cy="1587"/>
          </a:xfrm>
          <a:prstGeom prst="line">
            <a:avLst/>
          </a:prstGeom>
          <a:noFill/>
          <a:ln w="50800">
            <a:solidFill>
              <a:srgbClr val="FF2712"/>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25" name="Rectangle 31"/>
          <p:cNvSpPr>
            <a:spLocks/>
          </p:cNvSpPr>
          <p:nvPr/>
        </p:nvSpPr>
        <p:spPr bwMode="auto">
          <a:xfrm>
            <a:off x="1687513" y="2759075"/>
            <a:ext cx="1214437" cy="330200"/>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26" name="Rectangle 32"/>
          <p:cNvSpPr>
            <a:spLocks/>
          </p:cNvSpPr>
          <p:nvPr/>
        </p:nvSpPr>
        <p:spPr bwMode="auto">
          <a:xfrm>
            <a:off x="633413" y="2616200"/>
            <a:ext cx="78508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28572" bIns="0">
            <a:spAutoFit/>
          </a:bodyPr>
          <a:lstStyle>
            <a:lvl1pPr marL="26988">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r>
              <a:rPr lang="en-US" altLang="en-US" sz="3000">
                <a:solidFill>
                  <a:schemeClr val="tx1"/>
                </a:solidFill>
                <a:latin typeface="Calibri"/>
                <a:cs typeface="Calibri"/>
              </a:rPr>
              <a:t>Qs</a:t>
            </a:r>
            <a:r>
              <a:rPr lang="en-US" altLang="en-US" sz="3000" baseline="-6000">
                <a:solidFill>
                  <a:schemeClr val="tx1"/>
                </a:solidFill>
                <a:latin typeface="Calibri"/>
                <a:cs typeface="Calibri"/>
              </a:rPr>
              <a:t>IVC</a:t>
            </a:r>
          </a:p>
        </p:txBody>
      </p:sp>
      <p:sp>
        <p:nvSpPr>
          <p:cNvPr id="27" name="Rectangle 34"/>
          <p:cNvSpPr>
            <a:spLocks/>
          </p:cNvSpPr>
          <p:nvPr/>
        </p:nvSpPr>
        <p:spPr bwMode="auto">
          <a:xfrm>
            <a:off x="4081463" y="2714625"/>
            <a:ext cx="38928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28572" bIns="0">
            <a:spAutoFit/>
          </a:bodyPr>
          <a:lstStyle>
            <a:lvl1pPr marL="26988">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r>
              <a:rPr lang="en-US" altLang="en-US" sz="1700">
                <a:solidFill>
                  <a:schemeClr val="tx1"/>
                </a:solidFill>
                <a:latin typeface="Calibri"/>
                <a:cs typeface="Calibri"/>
              </a:rPr>
              <a:t>ASD</a:t>
            </a:r>
          </a:p>
        </p:txBody>
      </p:sp>
      <p:sp>
        <p:nvSpPr>
          <p:cNvPr id="28" name="Rectangle 35"/>
          <p:cNvSpPr>
            <a:spLocks/>
          </p:cNvSpPr>
          <p:nvPr/>
        </p:nvSpPr>
        <p:spPr bwMode="auto">
          <a:xfrm>
            <a:off x="2834968" y="5249863"/>
            <a:ext cx="460989"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Qp</a:t>
            </a:r>
          </a:p>
        </p:txBody>
      </p:sp>
      <p:sp>
        <p:nvSpPr>
          <p:cNvPr id="29" name="Rectangle 36"/>
          <p:cNvSpPr>
            <a:spLocks/>
          </p:cNvSpPr>
          <p:nvPr/>
        </p:nvSpPr>
        <p:spPr bwMode="auto">
          <a:xfrm>
            <a:off x="5565898" y="5241925"/>
            <a:ext cx="409329"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Qs</a:t>
            </a:r>
          </a:p>
        </p:txBody>
      </p:sp>
    </p:spTree>
    <p:extLst>
      <p:ext uri="{BB962C8B-B14F-4D97-AF65-F5344CB8AC3E}">
        <p14:creationId xmlns:p14="http://schemas.microsoft.com/office/powerpoint/2010/main" val="20536014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2261"/>
            <a:ext cx="8229600" cy="1029347"/>
          </a:xfrm>
        </p:spPr>
        <p:txBody>
          <a:bodyPr/>
          <a:lstStyle/>
          <a:p>
            <a:pPr algn="l"/>
            <a:r>
              <a:rPr lang="en-US" dirty="0">
                <a:sym typeface="Arial" charset="0"/>
              </a:rPr>
              <a:t>L </a:t>
            </a:r>
            <a:r>
              <a:rPr lang="en-US" dirty="0">
                <a:sym typeface="Wingdings" pitchFamily="2" charset="2"/>
              </a:rPr>
              <a:t></a:t>
            </a:r>
            <a:r>
              <a:rPr lang="en-US" dirty="0">
                <a:sym typeface="Arial" charset="0"/>
              </a:rPr>
              <a:t> R Shunts</a:t>
            </a:r>
            <a:endParaRPr lang="en-US" dirty="0"/>
          </a:p>
        </p:txBody>
      </p:sp>
      <p:grpSp>
        <p:nvGrpSpPr>
          <p:cNvPr id="5" name="Group 4"/>
          <p:cNvGrpSpPr/>
          <p:nvPr/>
        </p:nvGrpSpPr>
        <p:grpSpPr>
          <a:xfrm>
            <a:off x="544513" y="1697038"/>
            <a:ext cx="5438775" cy="4267200"/>
            <a:chOff x="544513" y="1697038"/>
            <a:chExt cx="5438775" cy="4267200"/>
          </a:xfrm>
        </p:grpSpPr>
        <p:sp>
          <p:nvSpPr>
            <p:cNvPr id="6" name="Rectangle 8"/>
            <p:cNvSpPr>
              <a:spLocks/>
            </p:cNvSpPr>
            <p:nvPr/>
          </p:nvSpPr>
          <p:spPr bwMode="auto">
            <a:xfrm>
              <a:off x="2795588" y="2990850"/>
              <a:ext cx="3187700" cy="1920875"/>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7" name="Rectangle 9"/>
            <p:cNvSpPr>
              <a:spLocks/>
            </p:cNvSpPr>
            <p:nvPr/>
          </p:nvSpPr>
          <p:spPr bwMode="auto">
            <a:xfrm>
              <a:off x="2795588" y="2197100"/>
              <a:ext cx="293687" cy="892175"/>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8" name="Rectangle 10"/>
            <p:cNvSpPr>
              <a:spLocks/>
            </p:cNvSpPr>
            <p:nvPr/>
          </p:nvSpPr>
          <p:spPr bwMode="auto">
            <a:xfrm>
              <a:off x="5357813" y="2224088"/>
              <a:ext cx="258762" cy="830262"/>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9" name="Rectangle 11"/>
            <p:cNvSpPr>
              <a:spLocks/>
            </p:cNvSpPr>
            <p:nvPr/>
          </p:nvSpPr>
          <p:spPr bwMode="auto">
            <a:xfrm>
              <a:off x="5715000" y="2224088"/>
              <a:ext cx="258763" cy="830262"/>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10" name="Rectangle 13"/>
            <p:cNvSpPr>
              <a:spLocks/>
            </p:cNvSpPr>
            <p:nvPr/>
          </p:nvSpPr>
          <p:spPr bwMode="auto">
            <a:xfrm>
              <a:off x="2336800" y="1697038"/>
              <a:ext cx="1231900" cy="41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dirty="0" err="1">
                  <a:solidFill>
                    <a:schemeClr val="tx1"/>
                  </a:solidFill>
                  <a:latin typeface="Calibri"/>
                  <a:cs typeface="Calibri"/>
                </a:rPr>
                <a:t>Qs</a:t>
              </a:r>
              <a:r>
                <a:rPr lang="en-US" altLang="en-US" sz="3000" baseline="-6000" dirty="0" err="1">
                  <a:solidFill>
                    <a:schemeClr val="tx1"/>
                  </a:solidFill>
                  <a:latin typeface="Calibri"/>
                  <a:cs typeface="Calibri"/>
                </a:rPr>
                <a:t>SVC</a:t>
              </a:r>
              <a:endParaRPr lang="en-US" altLang="en-US" sz="3000" baseline="-6000" dirty="0">
                <a:solidFill>
                  <a:schemeClr val="tx1"/>
                </a:solidFill>
                <a:latin typeface="Calibri"/>
                <a:cs typeface="Calibri"/>
              </a:endParaRPr>
            </a:p>
          </p:txBody>
        </p:sp>
        <p:sp>
          <p:nvSpPr>
            <p:cNvPr id="11" name="Rectangle 14"/>
            <p:cNvSpPr>
              <a:spLocks/>
            </p:cNvSpPr>
            <p:nvPr/>
          </p:nvSpPr>
          <p:spPr bwMode="auto">
            <a:xfrm>
              <a:off x="5390865" y="1764656"/>
              <a:ext cx="551433"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Q</a:t>
              </a:r>
              <a:r>
                <a:rPr lang="en-US" altLang="en-US" sz="3000" baseline="-6000">
                  <a:solidFill>
                    <a:schemeClr val="tx1"/>
                  </a:solidFill>
                  <a:latin typeface="Calibri"/>
                  <a:cs typeface="Calibri"/>
                </a:rPr>
                <a:t>PV</a:t>
              </a:r>
            </a:p>
          </p:txBody>
        </p:sp>
        <p:sp>
          <p:nvSpPr>
            <p:cNvPr id="12" name="Rectangle 15"/>
            <p:cNvSpPr>
              <a:spLocks/>
            </p:cNvSpPr>
            <p:nvPr/>
          </p:nvSpPr>
          <p:spPr bwMode="auto">
            <a:xfrm>
              <a:off x="3535363" y="4724400"/>
              <a:ext cx="608012" cy="1239838"/>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13" name="Rectangle 16"/>
            <p:cNvSpPr>
              <a:spLocks/>
            </p:cNvSpPr>
            <p:nvPr/>
          </p:nvSpPr>
          <p:spPr bwMode="auto">
            <a:xfrm>
              <a:off x="3634249" y="5112693"/>
              <a:ext cx="421352"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PA</a:t>
              </a:r>
            </a:p>
          </p:txBody>
        </p:sp>
        <p:sp>
          <p:nvSpPr>
            <p:cNvPr id="14" name="Line 18"/>
            <p:cNvSpPr>
              <a:spLocks noChangeShapeType="1"/>
            </p:cNvSpPr>
            <p:nvPr/>
          </p:nvSpPr>
          <p:spPr bwMode="auto">
            <a:xfrm rot="10800000" flipH="1">
              <a:off x="5724525" y="3660775"/>
              <a:ext cx="239713" cy="303213"/>
            </a:xfrm>
            <a:prstGeom prst="line">
              <a:avLst/>
            </a:prstGeom>
            <a:noFill/>
            <a:ln w="25400">
              <a:solidFill>
                <a:schemeClr val="tx1"/>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15" name="Rectangle 19"/>
            <p:cNvSpPr>
              <a:spLocks/>
            </p:cNvSpPr>
            <p:nvPr/>
          </p:nvSpPr>
          <p:spPr bwMode="auto">
            <a:xfrm>
              <a:off x="4795838" y="4724400"/>
              <a:ext cx="606425" cy="1239838"/>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16" name="Line 20"/>
            <p:cNvSpPr>
              <a:spLocks noChangeShapeType="1"/>
            </p:cNvSpPr>
            <p:nvPr/>
          </p:nvSpPr>
          <p:spPr bwMode="auto">
            <a:xfrm rot="10800000">
              <a:off x="2786063" y="3678238"/>
              <a:ext cx="295275" cy="322262"/>
            </a:xfrm>
            <a:prstGeom prst="line">
              <a:avLst/>
            </a:prstGeom>
            <a:noFill/>
            <a:ln w="25400">
              <a:solidFill>
                <a:schemeClr val="tx1"/>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17" name="Line 23"/>
            <p:cNvSpPr>
              <a:spLocks noChangeShapeType="1"/>
            </p:cNvSpPr>
            <p:nvPr/>
          </p:nvSpPr>
          <p:spPr bwMode="auto">
            <a:xfrm>
              <a:off x="4384675" y="3598863"/>
              <a:ext cx="1588" cy="1312862"/>
            </a:xfrm>
            <a:prstGeom prst="line">
              <a:avLst/>
            </a:prstGeom>
            <a:noFill/>
            <a:ln w="25400">
              <a:solidFill>
                <a:schemeClr val="tx1"/>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18" name="Line 24"/>
            <p:cNvSpPr>
              <a:spLocks noChangeShapeType="1"/>
            </p:cNvSpPr>
            <p:nvPr/>
          </p:nvSpPr>
          <p:spPr bwMode="auto">
            <a:xfrm flipH="1">
              <a:off x="4116388" y="3581400"/>
              <a:ext cx="285750" cy="446088"/>
            </a:xfrm>
            <a:prstGeom prst="line">
              <a:avLst/>
            </a:prstGeom>
            <a:noFill/>
            <a:ln w="25400">
              <a:solidFill>
                <a:schemeClr val="tx1"/>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19" name="Line 25"/>
            <p:cNvSpPr>
              <a:spLocks noChangeShapeType="1"/>
            </p:cNvSpPr>
            <p:nvPr/>
          </p:nvSpPr>
          <p:spPr bwMode="auto">
            <a:xfrm>
              <a:off x="4384675" y="3581400"/>
              <a:ext cx="330200" cy="374650"/>
            </a:xfrm>
            <a:prstGeom prst="line">
              <a:avLst/>
            </a:prstGeom>
            <a:noFill/>
            <a:ln w="25400">
              <a:solidFill>
                <a:schemeClr val="tx1"/>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20" name="Rectangle 26"/>
            <p:cNvSpPr>
              <a:spLocks/>
            </p:cNvSpPr>
            <p:nvPr/>
          </p:nvSpPr>
          <p:spPr bwMode="auto">
            <a:xfrm>
              <a:off x="3133725" y="3214688"/>
              <a:ext cx="762000" cy="41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RA</a:t>
              </a:r>
            </a:p>
          </p:txBody>
        </p:sp>
        <p:sp>
          <p:nvSpPr>
            <p:cNvPr id="21" name="Rectangle 27"/>
            <p:cNvSpPr>
              <a:spLocks/>
            </p:cNvSpPr>
            <p:nvPr/>
          </p:nvSpPr>
          <p:spPr bwMode="auto">
            <a:xfrm>
              <a:off x="3305106" y="4250681"/>
              <a:ext cx="427175"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RV</a:t>
              </a:r>
            </a:p>
          </p:txBody>
        </p:sp>
        <p:sp>
          <p:nvSpPr>
            <p:cNvPr id="22" name="Rectangle 28"/>
            <p:cNvSpPr>
              <a:spLocks/>
            </p:cNvSpPr>
            <p:nvPr/>
          </p:nvSpPr>
          <p:spPr bwMode="auto">
            <a:xfrm>
              <a:off x="5033690" y="3220393"/>
              <a:ext cx="384721"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LA</a:t>
              </a:r>
            </a:p>
          </p:txBody>
        </p:sp>
        <p:sp>
          <p:nvSpPr>
            <p:cNvPr id="23" name="Rectangle 29"/>
            <p:cNvSpPr>
              <a:spLocks/>
            </p:cNvSpPr>
            <p:nvPr/>
          </p:nvSpPr>
          <p:spPr bwMode="auto">
            <a:xfrm>
              <a:off x="5051152" y="4095106"/>
              <a:ext cx="384721"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LV</a:t>
              </a:r>
            </a:p>
          </p:txBody>
        </p:sp>
        <p:sp>
          <p:nvSpPr>
            <p:cNvPr id="24" name="Line 30"/>
            <p:cNvSpPr>
              <a:spLocks noChangeShapeType="1"/>
            </p:cNvSpPr>
            <p:nvPr/>
          </p:nvSpPr>
          <p:spPr bwMode="auto">
            <a:xfrm rot="10800000" flipH="1">
              <a:off x="3919538" y="3481388"/>
              <a:ext cx="839787" cy="1587"/>
            </a:xfrm>
            <a:prstGeom prst="line">
              <a:avLst/>
            </a:prstGeom>
            <a:noFill/>
            <a:ln w="50800">
              <a:solidFill>
                <a:srgbClr val="FF2712"/>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25" name="Line 31"/>
            <p:cNvSpPr>
              <a:spLocks noChangeShapeType="1"/>
            </p:cNvSpPr>
            <p:nvPr/>
          </p:nvSpPr>
          <p:spPr bwMode="auto">
            <a:xfrm rot="10800000" flipH="1">
              <a:off x="2938463" y="2384425"/>
              <a:ext cx="1587" cy="384175"/>
            </a:xfrm>
            <a:prstGeom prst="line">
              <a:avLst/>
            </a:prstGeom>
            <a:noFill/>
            <a:ln w="50800">
              <a:solidFill>
                <a:srgbClr val="003DCC"/>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26" name="Line 32"/>
            <p:cNvSpPr>
              <a:spLocks noChangeShapeType="1"/>
            </p:cNvSpPr>
            <p:nvPr/>
          </p:nvSpPr>
          <p:spPr bwMode="auto">
            <a:xfrm rot="10800000">
              <a:off x="3795713" y="4340225"/>
              <a:ext cx="17462" cy="1624013"/>
            </a:xfrm>
            <a:prstGeom prst="line">
              <a:avLst/>
            </a:prstGeom>
            <a:noFill/>
            <a:ln w="50800">
              <a:solidFill>
                <a:srgbClr val="8500AF"/>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27" name="Line 33"/>
            <p:cNvSpPr>
              <a:spLocks noChangeShapeType="1"/>
            </p:cNvSpPr>
            <p:nvPr/>
          </p:nvSpPr>
          <p:spPr bwMode="auto">
            <a:xfrm rot="10800000">
              <a:off x="5126038" y="4867275"/>
              <a:ext cx="7937" cy="785813"/>
            </a:xfrm>
            <a:prstGeom prst="line">
              <a:avLst/>
            </a:prstGeom>
            <a:noFill/>
            <a:ln w="50800">
              <a:solidFill>
                <a:srgbClr val="FF2712"/>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28" name="Line 35"/>
            <p:cNvSpPr>
              <a:spLocks noChangeShapeType="1"/>
            </p:cNvSpPr>
            <p:nvPr/>
          </p:nvSpPr>
          <p:spPr bwMode="auto">
            <a:xfrm rot="10800000" flipH="1">
              <a:off x="5848350" y="2224088"/>
              <a:ext cx="1588" cy="1535112"/>
            </a:xfrm>
            <a:prstGeom prst="line">
              <a:avLst/>
            </a:prstGeom>
            <a:noFill/>
            <a:ln w="50800">
              <a:solidFill>
                <a:srgbClr val="FF2712"/>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29" name="Rectangle 36"/>
            <p:cNvSpPr>
              <a:spLocks/>
            </p:cNvSpPr>
            <p:nvPr/>
          </p:nvSpPr>
          <p:spPr bwMode="auto">
            <a:xfrm>
              <a:off x="1687513" y="2759075"/>
              <a:ext cx="1214437" cy="330200"/>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30" name="Line 37"/>
            <p:cNvSpPr>
              <a:spLocks noChangeShapeType="1"/>
            </p:cNvSpPr>
            <p:nvPr/>
          </p:nvSpPr>
          <p:spPr bwMode="auto">
            <a:xfrm rot="10800000">
              <a:off x="2214563" y="2928938"/>
              <a:ext cx="401637" cy="9525"/>
            </a:xfrm>
            <a:prstGeom prst="line">
              <a:avLst/>
            </a:prstGeom>
            <a:noFill/>
            <a:ln w="50800">
              <a:solidFill>
                <a:srgbClr val="003DCC"/>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31" name="Rectangle 38"/>
            <p:cNvSpPr>
              <a:spLocks/>
            </p:cNvSpPr>
            <p:nvPr/>
          </p:nvSpPr>
          <p:spPr bwMode="auto">
            <a:xfrm>
              <a:off x="544513" y="2616200"/>
              <a:ext cx="78508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28572" bIns="0">
              <a:spAutoFit/>
            </a:bodyPr>
            <a:lstStyle>
              <a:lvl1pPr marL="26988">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r>
                <a:rPr lang="en-US" altLang="en-US" sz="3000">
                  <a:solidFill>
                    <a:schemeClr val="tx1"/>
                  </a:solidFill>
                  <a:latin typeface="Calibri"/>
                  <a:cs typeface="Calibri"/>
                </a:rPr>
                <a:t>Qs</a:t>
              </a:r>
              <a:r>
                <a:rPr lang="en-US" altLang="en-US" sz="3000" baseline="-6000">
                  <a:solidFill>
                    <a:schemeClr val="tx1"/>
                  </a:solidFill>
                  <a:latin typeface="Calibri"/>
                  <a:cs typeface="Calibri"/>
                </a:rPr>
                <a:t>IVC</a:t>
              </a:r>
            </a:p>
          </p:txBody>
        </p:sp>
        <p:sp>
          <p:nvSpPr>
            <p:cNvPr id="32" name="Rectangle 40"/>
            <p:cNvSpPr>
              <a:spLocks/>
            </p:cNvSpPr>
            <p:nvPr/>
          </p:nvSpPr>
          <p:spPr bwMode="auto">
            <a:xfrm>
              <a:off x="4081463" y="2714625"/>
              <a:ext cx="38928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28572" bIns="0">
              <a:spAutoFit/>
            </a:bodyPr>
            <a:lstStyle>
              <a:lvl1pPr marL="26988">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r>
                <a:rPr lang="en-US" altLang="en-US" sz="1700">
                  <a:solidFill>
                    <a:schemeClr val="tx1"/>
                  </a:solidFill>
                  <a:latin typeface="Calibri"/>
                  <a:cs typeface="Calibri"/>
                </a:rPr>
                <a:t>ASD</a:t>
              </a:r>
            </a:p>
          </p:txBody>
        </p:sp>
        <p:sp>
          <p:nvSpPr>
            <p:cNvPr id="33" name="Line 41"/>
            <p:cNvSpPr>
              <a:spLocks noChangeShapeType="1"/>
            </p:cNvSpPr>
            <p:nvPr/>
          </p:nvSpPr>
          <p:spPr bwMode="auto">
            <a:xfrm rot="10800000" flipH="1">
              <a:off x="3071813" y="3062288"/>
              <a:ext cx="1587" cy="714375"/>
            </a:xfrm>
            <a:prstGeom prst="line">
              <a:avLst/>
            </a:prstGeom>
            <a:noFill/>
            <a:ln w="50800">
              <a:solidFill>
                <a:srgbClr val="003DCC"/>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34" name="Rectangle 42"/>
            <p:cNvSpPr>
              <a:spLocks/>
            </p:cNvSpPr>
            <p:nvPr/>
          </p:nvSpPr>
          <p:spPr bwMode="auto">
            <a:xfrm>
              <a:off x="3012768" y="5143500"/>
              <a:ext cx="460989"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Qp</a:t>
              </a:r>
            </a:p>
          </p:txBody>
        </p:sp>
        <p:sp>
          <p:nvSpPr>
            <p:cNvPr id="35" name="Rectangle 43"/>
            <p:cNvSpPr>
              <a:spLocks/>
            </p:cNvSpPr>
            <p:nvPr/>
          </p:nvSpPr>
          <p:spPr bwMode="auto">
            <a:xfrm>
              <a:off x="5458742" y="5143500"/>
              <a:ext cx="409329"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Qs</a:t>
              </a:r>
            </a:p>
          </p:txBody>
        </p:sp>
      </p:grpSp>
      <p:sp>
        <p:nvSpPr>
          <p:cNvPr id="36" name="Rectangle 34"/>
          <p:cNvSpPr>
            <a:spLocks/>
          </p:cNvSpPr>
          <p:nvPr/>
        </p:nvSpPr>
        <p:spPr bwMode="auto">
          <a:xfrm>
            <a:off x="6206556" y="3163887"/>
            <a:ext cx="2882900" cy="1703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2800" dirty="0" err="1">
                <a:solidFill>
                  <a:schemeClr val="tx1"/>
                </a:solidFill>
                <a:latin typeface="Calibri"/>
                <a:cs typeface="Calibri"/>
              </a:rPr>
              <a:t>Qp</a:t>
            </a:r>
            <a:r>
              <a:rPr lang="en-US" altLang="en-US" sz="2800" dirty="0">
                <a:solidFill>
                  <a:schemeClr val="tx1"/>
                </a:solidFill>
                <a:latin typeface="Calibri"/>
                <a:cs typeface="Calibri"/>
              </a:rPr>
              <a:t>&gt;&gt;Qs and </a:t>
            </a:r>
            <a:r>
              <a:rPr lang="en-US" altLang="en-US" sz="2800" dirty="0" err="1">
                <a:solidFill>
                  <a:schemeClr val="tx1"/>
                </a:solidFill>
                <a:latin typeface="Calibri"/>
                <a:cs typeface="Calibri"/>
              </a:rPr>
              <a:t>Qp</a:t>
            </a:r>
            <a:r>
              <a:rPr lang="en-US" altLang="en-US" sz="2800" dirty="0">
                <a:solidFill>
                  <a:schemeClr val="tx1"/>
                </a:solidFill>
                <a:latin typeface="Calibri"/>
                <a:cs typeface="Calibri"/>
              </a:rPr>
              <a:t> is more oxygenated than normal.  </a:t>
            </a:r>
          </a:p>
        </p:txBody>
      </p:sp>
    </p:spTree>
    <p:extLst>
      <p:ext uri="{BB962C8B-B14F-4D97-AF65-F5344CB8AC3E}">
        <p14:creationId xmlns:p14="http://schemas.microsoft.com/office/powerpoint/2010/main" val="6178430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7315200" cy="1325563"/>
          </a:xfrm>
        </p:spPr>
        <p:txBody>
          <a:bodyPr>
            <a:normAutofit fontScale="90000"/>
          </a:bodyPr>
          <a:lstStyle/>
          <a:p>
            <a:pPr algn="l"/>
            <a:r>
              <a:rPr lang="en-US" altLang="en-US" dirty="0"/>
              <a:t>Effective PBF, Recirculated PBF and Total PBF</a:t>
            </a:r>
            <a:endParaRPr lang="en-US" dirty="0"/>
          </a:p>
        </p:txBody>
      </p:sp>
      <p:grpSp>
        <p:nvGrpSpPr>
          <p:cNvPr id="4" name="Group 3"/>
          <p:cNvGrpSpPr/>
          <p:nvPr/>
        </p:nvGrpSpPr>
        <p:grpSpPr>
          <a:xfrm>
            <a:off x="685800" y="1600200"/>
            <a:ext cx="5322888" cy="5118100"/>
            <a:chOff x="660400" y="1737071"/>
            <a:chExt cx="5322888" cy="5118100"/>
          </a:xfrm>
        </p:grpSpPr>
        <p:sp>
          <p:nvSpPr>
            <p:cNvPr id="5" name="Rectangle 8"/>
            <p:cNvSpPr>
              <a:spLocks/>
            </p:cNvSpPr>
            <p:nvPr/>
          </p:nvSpPr>
          <p:spPr bwMode="auto">
            <a:xfrm>
              <a:off x="2795588" y="3022946"/>
              <a:ext cx="3187700" cy="1920875"/>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6" name="Rectangle 9"/>
            <p:cNvSpPr>
              <a:spLocks/>
            </p:cNvSpPr>
            <p:nvPr/>
          </p:nvSpPr>
          <p:spPr bwMode="auto">
            <a:xfrm>
              <a:off x="2795588" y="2229196"/>
              <a:ext cx="293687" cy="892175"/>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7" name="Rectangle 10"/>
            <p:cNvSpPr>
              <a:spLocks/>
            </p:cNvSpPr>
            <p:nvPr/>
          </p:nvSpPr>
          <p:spPr bwMode="auto">
            <a:xfrm>
              <a:off x="5357813" y="2224088"/>
              <a:ext cx="258762" cy="830262"/>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8" name="Rectangle 11"/>
            <p:cNvSpPr>
              <a:spLocks/>
            </p:cNvSpPr>
            <p:nvPr/>
          </p:nvSpPr>
          <p:spPr bwMode="auto">
            <a:xfrm>
              <a:off x="5715000" y="2224088"/>
              <a:ext cx="258763" cy="830262"/>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9" name="Rectangle 13"/>
            <p:cNvSpPr>
              <a:spLocks/>
            </p:cNvSpPr>
            <p:nvPr/>
          </p:nvSpPr>
          <p:spPr bwMode="auto">
            <a:xfrm>
              <a:off x="2247900" y="1737071"/>
              <a:ext cx="1231900" cy="41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dirty="0" err="1">
                  <a:solidFill>
                    <a:schemeClr val="tx1"/>
                  </a:solidFill>
                  <a:latin typeface="Calibri"/>
                  <a:cs typeface="Calibri"/>
                </a:rPr>
                <a:t>Qs</a:t>
              </a:r>
              <a:r>
                <a:rPr lang="en-US" altLang="en-US" sz="3000" baseline="-6000" dirty="0" err="1">
                  <a:solidFill>
                    <a:schemeClr val="tx1"/>
                  </a:solidFill>
                  <a:latin typeface="Calibri"/>
                  <a:cs typeface="Calibri"/>
                </a:rPr>
                <a:t>SVC</a:t>
              </a:r>
              <a:endParaRPr lang="en-US" altLang="en-US" sz="3000" baseline="-6000" dirty="0">
                <a:solidFill>
                  <a:schemeClr val="tx1"/>
                </a:solidFill>
                <a:latin typeface="Calibri"/>
                <a:cs typeface="Calibri"/>
              </a:endParaRPr>
            </a:p>
          </p:txBody>
        </p:sp>
        <p:sp>
          <p:nvSpPr>
            <p:cNvPr id="10" name="Rectangle 14"/>
            <p:cNvSpPr>
              <a:spLocks/>
            </p:cNvSpPr>
            <p:nvPr/>
          </p:nvSpPr>
          <p:spPr bwMode="auto">
            <a:xfrm>
              <a:off x="5417852" y="1755131"/>
              <a:ext cx="551433"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dirty="0">
                  <a:solidFill>
                    <a:schemeClr val="tx1"/>
                  </a:solidFill>
                  <a:latin typeface="Calibri"/>
                  <a:cs typeface="Calibri"/>
                </a:rPr>
                <a:t>Q</a:t>
              </a:r>
              <a:r>
                <a:rPr lang="en-US" altLang="en-US" sz="3000" baseline="-6000" dirty="0">
                  <a:solidFill>
                    <a:schemeClr val="tx1"/>
                  </a:solidFill>
                  <a:latin typeface="Calibri"/>
                  <a:cs typeface="Calibri"/>
                </a:rPr>
                <a:t>PV</a:t>
              </a:r>
            </a:p>
          </p:txBody>
        </p:sp>
        <p:sp>
          <p:nvSpPr>
            <p:cNvPr id="11" name="Rectangle 15"/>
            <p:cNvSpPr>
              <a:spLocks/>
            </p:cNvSpPr>
            <p:nvPr/>
          </p:nvSpPr>
          <p:spPr bwMode="auto">
            <a:xfrm>
              <a:off x="3535363" y="4756496"/>
              <a:ext cx="608012" cy="1239838"/>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12" name="Rectangle 16"/>
            <p:cNvSpPr>
              <a:spLocks/>
            </p:cNvSpPr>
            <p:nvPr/>
          </p:nvSpPr>
          <p:spPr bwMode="auto">
            <a:xfrm>
              <a:off x="3634249" y="5144789"/>
              <a:ext cx="421352"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PA</a:t>
              </a:r>
            </a:p>
          </p:txBody>
        </p:sp>
        <p:sp>
          <p:nvSpPr>
            <p:cNvPr id="13" name="Line 18"/>
            <p:cNvSpPr>
              <a:spLocks noChangeShapeType="1"/>
            </p:cNvSpPr>
            <p:nvPr/>
          </p:nvSpPr>
          <p:spPr bwMode="auto">
            <a:xfrm rot="10800000" flipH="1">
              <a:off x="5724525" y="3660775"/>
              <a:ext cx="239713" cy="303213"/>
            </a:xfrm>
            <a:prstGeom prst="line">
              <a:avLst/>
            </a:prstGeom>
            <a:noFill/>
            <a:ln w="25400">
              <a:solidFill>
                <a:schemeClr val="tx1"/>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14" name="Rectangle 19"/>
            <p:cNvSpPr>
              <a:spLocks/>
            </p:cNvSpPr>
            <p:nvPr/>
          </p:nvSpPr>
          <p:spPr bwMode="auto">
            <a:xfrm>
              <a:off x="4795838" y="4756496"/>
              <a:ext cx="606425" cy="1239838"/>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15" name="Line 20"/>
            <p:cNvSpPr>
              <a:spLocks noChangeShapeType="1"/>
            </p:cNvSpPr>
            <p:nvPr/>
          </p:nvSpPr>
          <p:spPr bwMode="auto">
            <a:xfrm rot="10800000">
              <a:off x="2786063" y="3710334"/>
              <a:ext cx="295275" cy="322262"/>
            </a:xfrm>
            <a:prstGeom prst="line">
              <a:avLst/>
            </a:prstGeom>
            <a:noFill/>
            <a:ln w="25400">
              <a:solidFill>
                <a:schemeClr val="tx1"/>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16" name="Rectangle 21"/>
            <p:cNvSpPr>
              <a:spLocks/>
            </p:cNvSpPr>
            <p:nvPr/>
          </p:nvSpPr>
          <p:spPr bwMode="auto">
            <a:xfrm>
              <a:off x="4891070" y="5144789"/>
              <a:ext cx="425485"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Ao</a:t>
              </a:r>
            </a:p>
          </p:txBody>
        </p:sp>
        <p:sp>
          <p:nvSpPr>
            <p:cNvPr id="17" name="Line 23"/>
            <p:cNvSpPr>
              <a:spLocks noChangeShapeType="1"/>
            </p:cNvSpPr>
            <p:nvPr/>
          </p:nvSpPr>
          <p:spPr bwMode="auto">
            <a:xfrm>
              <a:off x="4384675" y="3630959"/>
              <a:ext cx="1588" cy="1312862"/>
            </a:xfrm>
            <a:prstGeom prst="line">
              <a:avLst/>
            </a:prstGeom>
            <a:noFill/>
            <a:ln w="25400">
              <a:solidFill>
                <a:schemeClr val="tx1"/>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18" name="Line 24"/>
            <p:cNvSpPr>
              <a:spLocks noChangeShapeType="1"/>
            </p:cNvSpPr>
            <p:nvPr/>
          </p:nvSpPr>
          <p:spPr bwMode="auto">
            <a:xfrm flipH="1">
              <a:off x="4116388" y="3613496"/>
              <a:ext cx="285750" cy="446088"/>
            </a:xfrm>
            <a:prstGeom prst="line">
              <a:avLst/>
            </a:prstGeom>
            <a:noFill/>
            <a:ln w="25400">
              <a:solidFill>
                <a:schemeClr val="tx1"/>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19" name="Line 25"/>
            <p:cNvSpPr>
              <a:spLocks noChangeShapeType="1"/>
            </p:cNvSpPr>
            <p:nvPr/>
          </p:nvSpPr>
          <p:spPr bwMode="auto">
            <a:xfrm>
              <a:off x="4384675" y="3613496"/>
              <a:ext cx="330200" cy="374650"/>
            </a:xfrm>
            <a:prstGeom prst="line">
              <a:avLst/>
            </a:prstGeom>
            <a:noFill/>
            <a:ln w="25400">
              <a:solidFill>
                <a:schemeClr val="tx1"/>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20" name="Rectangle 26"/>
            <p:cNvSpPr>
              <a:spLocks/>
            </p:cNvSpPr>
            <p:nvPr/>
          </p:nvSpPr>
          <p:spPr bwMode="auto">
            <a:xfrm>
              <a:off x="3133725" y="3246784"/>
              <a:ext cx="762000" cy="41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RA</a:t>
              </a:r>
            </a:p>
          </p:txBody>
        </p:sp>
        <p:sp>
          <p:nvSpPr>
            <p:cNvPr id="21" name="Rectangle 27"/>
            <p:cNvSpPr>
              <a:spLocks/>
            </p:cNvSpPr>
            <p:nvPr/>
          </p:nvSpPr>
          <p:spPr bwMode="auto">
            <a:xfrm>
              <a:off x="2895600" y="4243734"/>
              <a:ext cx="571500" cy="41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RV</a:t>
              </a:r>
            </a:p>
          </p:txBody>
        </p:sp>
        <p:sp>
          <p:nvSpPr>
            <p:cNvPr id="22" name="Rectangle 28"/>
            <p:cNvSpPr>
              <a:spLocks/>
            </p:cNvSpPr>
            <p:nvPr/>
          </p:nvSpPr>
          <p:spPr bwMode="auto">
            <a:xfrm>
              <a:off x="5033690" y="3220393"/>
              <a:ext cx="384721"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LA</a:t>
              </a:r>
            </a:p>
          </p:txBody>
        </p:sp>
        <p:sp>
          <p:nvSpPr>
            <p:cNvPr id="23" name="Line 30"/>
            <p:cNvSpPr>
              <a:spLocks noChangeShapeType="1"/>
            </p:cNvSpPr>
            <p:nvPr/>
          </p:nvSpPr>
          <p:spPr bwMode="auto">
            <a:xfrm rot="10800000" flipH="1">
              <a:off x="3919538" y="3481388"/>
              <a:ext cx="839787" cy="1587"/>
            </a:xfrm>
            <a:prstGeom prst="line">
              <a:avLst/>
            </a:prstGeom>
            <a:noFill/>
            <a:ln w="50800">
              <a:solidFill>
                <a:srgbClr val="FF2712"/>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24" name="Line 31"/>
            <p:cNvSpPr>
              <a:spLocks noChangeShapeType="1"/>
            </p:cNvSpPr>
            <p:nvPr/>
          </p:nvSpPr>
          <p:spPr bwMode="auto">
            <a:xfrm rot="10800000" flipH="1">
              <a:off x="2938463" y="2443509"/>
              <a:ext cx="1587" cy="357187"/>
            </a:xfrm>
            <a:prstGeom prst="line">
              <a:avLst/>
            </a:prstGeom>
            <a:noFill/>
            <a:ln w="50800">
              <a:solidFill>
                <a:srgbClr val="003DCC"/>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25" name="Line 33"/>
            <p:cNvSpPr>
              <a:spLocks noChangeShapeType="1"/>
            </p:cNvSpPr>
            <p:nvPr/>
          </p:nvSpPr>
          <p:spPr bwMode="auto">
            <a:xfrm rot="10800000">
              <a:off x="3810000" y="4527896"/>
              <a:ext cx="3175" cy="1470025"/>
            </a:xfrm>
            <a:prstGeom prst="line">
              <a:avLst/>
            </a:prstGeom>
            <a:noFill/>
            <a:ln w="50800">
              <a:solidFill>
                <a:srgbClr val="8500AF"/>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26" name="Line 34"/>
            <p:cNvSpPr>
              <a:spLocks noChangeShapeType="1"/>
            </p:cNvSpPr>
            <p:nvPr/>
          </p:nvSpPr>
          <p:spPr bwMode="auto">
            <a:xfrm rot="10800000">
              <a:off x="5126038" y="4899371"/>
              <a:ext cx="7937" cy="785813"/>
            </a:xfrm>
            <a:prstGeom prst="line">
              <a:avLst/>
            </a:prstGeom>
            <a:noFill/>
            <a:ln w="50800">
              <a:solidFill>
                <a:srgbClr val="FF2712"/>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27" name="Rectangle 35"/>
            <p:cNvSpPr>
              <a:spLocks/>
            </p:cNvSpPr>
            <p:nvPr/>
          </p:nvSpPr>
          <p:spPr bwMode="auto">
            <a:xfrm>
              <a:off x="3044825" y="6436071"/>
              <a:ext cx="2857500" cy="41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Qp&gt;&gt;&gt;Qs</a:t>
              </a:r>
            </a:p>
          </p:txBody>
        </p:sp>
        <p:sp>
          <p:nvSpPr>
            <p:cNvPr id="28" name="Line 36"/>
            <p:cNvSpPr>
              <a:spLocks noChangeShapeType="1"/>
            </p:cNvSpPr>
            <p:nvPr/>
          </p:nvSpPr>
          <p:spPr bwMode="auto">
            <a:xfrm rot="10800000">
              <a:off x="5840413" y="2259013"/>
              <a:ext cx="7937" cy="1465262"/>
            </a:xfrm>
            <a:prstGeom prst="line">
              <a:avLst/>
            </a:prstGeom>
            <a:noFill/>
            <a:ln w="50800">
              <a:solidFill>
                <a:srgbClr val="FF2712"/>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29" name="Rectangle 37"/>
            <p:cNvSpPr>
              <a:spLocks/>
            </p:cNvSpPr>
            <p:nvPr/>
          </p:nvSpPr>
          <p:spPr bwMode="auto">
            <a:xfrm>
              <a:off x="1687513" y="2791171"/>
              <a:ext cx="1214437" cy="330200"/>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30" name="Line 38"/>
            <p:cNvSpPr>
              <a:spLocks noChangeShapeType="1"/>
            </p:cNvSpPr>
            <p:nvPr/>
          </p:nvSpPr>
          <p:spPr bwMode="auto">
            <a:xfrm flipH="1">
              <a:off x="2241550" y="2970559"/>
              <a:ext cx="374650" cy="1587"/>
            </a:xfrm>
            <a:prstGeom prst="line">
              <a:avLst/>
            </a:prstGeom>
            <a:noFill/>
            <a:ln w="50800">
              <a:solidFill>
                <a:srgbClr val="003DCC"/>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31" name="Rectangle 39"/>
            <p:cNvSpPr>
              <a:spLocks/>
            </p:cNvSpPr>
            <p:nvPr/>
          </p:nvSpPr>
          <p:spPr bwMode="auto">
            <a:xfrm>
              <a:off x="660400" y="2613371"/>
              <a:ext cx="78508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28572" bIns="0">
              <a:spAutoFit/>
            </a:bodyPr>
            <a:lstStyle>
              <a:lvl1pPr marL="26988">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r>
                <a:rPr lang="en-US" altLang="en-US" sz="3000">
                  <a:solidFill>
                    <a:schemeClr val="tx1"/>
                  </a:solidFill>
                  <a:latin typeface="Calibri"/>
                  <a:cs typeface="Calibri"/>
                </a:rPr>
                <a:t>Qs</a:t>
              </a:r>
              <a:r>
                <a:rPr lang="en-US" altLang="en-US" sz="3000" baseline="-6000">
                  <a:solidFill>
                    <a:schemeClr val="tx1"/>
                  </a:solidFill>
                  <a:latin typeface="Calibri"/>
                  <a:cs typeface="Calibri"/>
                </a:rPr>
                <a:t>IVC</a:t>
              </a:r>
            </a:p>
          </p:txBody>
        </p:sp>
        <p:sp>
          <p:nvSpPr>
            <p:cNvPr id="32" name="Rectangle 45"/>
            <p:cNvSpPr>
              <a:spLocks/>
            </p:cNvSpPr>
            <p:nvPr/>
          </p:nvSpPr>
          <p:spPr bwMode="auto">
            <a:xfrm>
              <a:off x="3848100" y="4389784"/>
              <a:ext cx="375663"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28572" bIns="0">
              <a:spAutoFit/>
            </a:bodyPr>
            <a:lstStyle>
              <a:lvl1pPr marL="26988">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r>
                <a:rPr lang="en-US" altLang="en-US" sz="1800">
                  <a:solidFill>
                    <a:schemeClr val="tx1"/>
                  </a:solidFill>
                  <a:latin typeface="Calibri"/>
                  <a:cs typeface="Calibri"/>
                </a:rPr>
                <a:t>a+b</a:t>
              </a:r>
            </a:p>
          </p:txBody>
        </p:sp>
        <p:sp>
          <p:nvSpPr>
            <p:cNvPr id="33" name="Rectangle 46"/>
            <p:cNvSpPr>
              <a:spLocks/>
            </p:cNvSpPr>
            <p:nvPr/>
          </p:nvSpPr>
          <p:spPr bwMode="auto">
            <a:xfrm>
              <a:off x="4313238" y="3268663"/>
              <a:ext cx="150128"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28572" bIns="0">
              <a:spAutoFit/>
            </a:bodyPr>
            <a:lstStyle>
              <a:lvl1pPr marL="26988">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r>
                <a:rPr lang="en-US" altLang="en-US" sz="1800">
                  <a:solidFill>
                    <a:schemeClr val="tx1"/>
                  </a:solidFill>
                  <a:latin typeface="Calibri"/>
                  <a:cs typeface="Calibri"/>
                </a:rPr>
                <a:t>b</a:t>
              </a:r>
            </a:p>
          </p:txBody>
        </p:sp>
        <p:sp>
          <p:nvSpPr>
            <p:cNvPr id="34" name="Line 48"/>
            <p:cNvSpPr>
              <a:spLocks noChangeShapeType="1"/>
            </p:cNvSpPr>
            <p:nvPr/>
          </p:nvSpPr>
          <p:spPr bwMode="auto">
            <a:xfrm rot="10800000">
              <a:off x="3000375" y="3041996"/>
              <a:ext cx="9525" cy="623888"/>
            </a:xfrm>
            <a:prstGeom prst="line">
              <a:avLst/>
            </a:prstGeom>
            <a:noFill/>
            <a:ln w="50800">
              <a:solidFill>
                <a:srgbClr val="003DCC"/>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35" name="Rectangle 49"/>
            <p:cNvSpPr>
              <a:spLocks/>
            </p:cNvSpPr>
            <p:nvPr/>
          </p:nvSpPr>
          <p:spPr bwMode="auto">
            <a:xfrm>
              <a:off x="3646974" y="5880446"/>
              <a:ext cx="460989"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Qp</a:t>
              </a:r>
            </a:p>
          </p:txBody>
        </p:sp>
        <p:sp>
          <p:nvSpPr>
            <p:cNvPr id="36" name="Rectangle 50"/>
            <p:cNvSpPr>
              <a:spLocks/>
            </p:cNvSpPr>
            <p:nvPr/>
          </p:nvSpPr>
          <p:spPr bwMode="auto">
            <a:xfrm>
              <a:off x="4905498" y="5880446"/>
              <a:ext cx="409329"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Qs</a:t>
              </a:r>
            </a:p>
          </p:txBody>
        </p:sp>
      </p:grpSp>
      <p:sp>
        <p:nvSpPr>
          <p:cNvPr id="37" name="Rectangle 32"/>
          <p:cNvSpPr>
            <a:spLocks/>
          </p:cNvSpPr>
          <p:nvPr/>
        </p:nvSpPr>
        <p:spPr bwMode="auto">
          <a:xfrm>
            <a:off x="152400" y="4657725"/>
            <a:ext cx="2717800" cy="1155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r>
              <a:rPr lang="en-US" altLang="en-US" sz="2000" dirty="0" err="1">
                <a:solidFill>
                  <a:srgbClr val="000090"/>
                </a:solidFill>
                <a:latin typeface="Calibri"/>
                <a:cs typeface="Calibri"/>
              </a:rPr>
              <a:t>Recirculated</a:t>
            </a:r>
            <a:r>
              <a:rPr lang="en-US" altLang="en-US" sz="2000" dirty="0">
                <a:solidFill>
                  <a:srgbClr val="000090"/>
                </a:solidFill>
                <a:latin typeface="Calibri"/>
                <a:cs typeface="Calibri"/>
              </a:rPr>
              <a:t> PBF</a:t>
            </a:r>
            <a:r>
              <a:rPr lang="en-US" altLang="en-US" sz="2000" dirty="0">
                <a:solidFill>
                  <a:schemeClr val="tx1"/>
                </a:solidFill>
                <a:latin typeface="Calibri"/>
                <a:cs typeface="Calibri"/>
              </a:rPr>
              <a:t>=</a:t>
            </a:r>
            <a:r>
              <a:rPr lang="en-US" altLang="en-US" sz="2000" dirty="0">
                <a:solidFill>
                  <a:srgbClr val="FFFF00"/>
                </a:solidFill>
                <a:latin typeface="Calibri"/>
                <a:cs typeface="Calibri"/>
              </a:rPr>
              <a:t> </a:t>
            </a:r>
            <a:r>
              <a:rPr lang="en-US" altLang="en-US" sz="2000" dirty="0">
                <a:solidFill>
                  <a:schemeClr val="tx1"/>
                </a:solidFill>
                <a:latin typeface="Calibri"/>
                <a:cs typeface="Calibri"/>
              </a:rPr>
              <a:t>PV (red) blood that goes back to the lungs i.e. L -&gt; R shunt (b)</a:t>
            </a:r>
          </a:p>
        </p:txBody>
      </p:sp>
      <p:sp>
        <p:nvSpPr>
          <p:cNvPr id="38" name="Rectangle 40"/>
          <p:cNvSpPr>
            <a:spLocks/>
          </p:cNvSpPr>
          <p:nvPr/>
        </p:nvSpPr>
        <p:spPr bwMode="auto">
          <a:xfrm>
            <a:off x="5638800" y="5029200"/>
            <a:ext cx="2914256"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28572" bIns="0">
            <a:spAutoFit/>
          </a:bodyPr>
          <a:lstStyle>
            <a:lvl1pPr marL="26988">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r>
              <a:rPr lang="en-US" altLang="en-US" sz="2000" dirty="0" err="1">
                <a:solidFill>
                  <a:srgbClr val="000090"/>
                </a:solidFill>
                <a:latin typeface="Calibri"/>
                <a:cs typeface="Calibri"/>
              </a:rPr>
              <a:t>Qp</a:t>
            </a:r>
            <a:r>
              <a:rPr lang="en-US" altLang="en-US" sz="2000" dirty="0">
                <a:solidFill>
                  <a:srgbClr val="000090"/>
                </a:solidFill>
                <a:latin typeface="Calibri"/>
                <a:cs typeface="Calibri"/>
              </a:rPr>
              <a:t> total</a:t>
            </a:r>
            <a:r>
              <a:rPr lang="en-US" altLang="en-US" sz="2000" dirty="0">
                <a:solidFill>
                  <a:schemeClr val="tx1"/>
                </a:solidFill>
                <a:latin typeface="Calibri"/>
                <a:cs typeface="Calibri"/>
              </a:rPr>
              <a:t>=</a:t>
            </a:r>
            <a:r>
              <a:rPr lang="en-US" altLang="en-US" sz="2000" dirty="0" err="1">
                <a:solidFill>
                  <a:schemeClr val="tx1"/>
                </a:solidFill>
                <a:latin typeface="Calibri"/>
                <a:cs typeface="Calibri"/>
              </a:rPr>
              <a:t>PBF</a:t>
            </a:r>
            <a:r>
              <a:rPr lang="en-US" altLang="en-US" sz="2000" baseline="-6000" dirty="0" err="1">
                <a:solidFill>
                  <a:schemeClr val="tx1"/>
                </a:solidFill>
                <a:latin typeface="Calibri"/>
                <a:cs typeface="Calibri"/>
              </a:rPr>
              <a:t>effective</a:t>
            </a:r>
            <a:r>
              <a:rPr lang="en-US" altLang="en-US" sz="2000" dirty="0" err="1">
                <a:solidFill>
                  <a:schemeClr val="tx1"/>
                </a:solidFill>
                <a:latin typeface="Calibri"/>
                <a:cs typeface="Calibri"/>
              </a:rPr>
              <a:t>+PBF</a:t>
            </a:r>
            <a:r>
              <a:rPr lang="en-US" altLang="en-US" sz="2000" baseline="-6000" dirty="0" err="1">
                <a:solidFill>
                  <a:schemeClr val="tx1"/>
                </a:solidFill>
                <a:latin typeface="Calibri"/>
                <a:cs typeface="Calibri"/>
              </a:rPr>
              <a:t>recirc</a:t>
            </a:r>
            <a:endParaRPr lang="en-US" altLang="en-US" sz="2000" baseline="-6000" dirty="0">
              <a:solidFill>
                <a:schemeClr val="tx1"/>
              </a:solidFill>
              <a:latin typeface="Calibri"/>
              <a:cs typeface="Calibri"/>
            </a:endParaRPr>
          </a:p>
        </p:txBody>
      </p:sp>
      <p:sp>
        <p:nvSpPr>
          <p:cNvPr id="39" name="Rectangle 42"/>
          <p:cNvSpPr>
            <a:spLocks/>
          </p:cNvSpPr>
          <p:nvPr/>
        </p:nvSpPr>
        <p:spPr bwMode="auto">
          <a:xfrm>
            <a:off x="152400" y="3249613"/>
            <a:ext cx="2743200" cy="1155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28572" bIns="0"/>
          <a:lstStyle>
            <a:lvl1pPr marL="26988">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r>
              <a:rPr lang="en-US" altLang="en-US" sz="2000" dirty="0">
                <a:solidFill>
                  <a:srgbClr val="000090"/>
                </a:solidFill>
                <a:latin typeface="Calibri"/>
                <a:cs typeface="Calibri"/>
              </a:rPr>
              <a:t>Effective PBF </a:t>
            </a:r>
            <a:r>
              <a:rPr lang="en-US" altLang="en-US" sz="2000" dirty="0">
                <a:solidFill>
                  <a:schemeClr val="tx1"/>
                </a:solidFill>
                <a:latin typeface="Calibri"/>
                <a:cs typeface="Calibri"/>
              </a:rPr>
              <a:t>= systemic (blue) blood that goes to the lungs (a)</a:t>
            </a:r>
          </a:p>
        </p:txBody>
      </p:sp>
      <p:sp>
        <p:nvSpPr>
          <p:cNvPr id="40" name="Rectangle 43"/>
          <p:cNvSpPr>
            <a:spLocks/>
          </p:cNvSpPr>
          <p:nvPr/>
        </p:nvSpPr>
        <p:spPr bwMode="auto">
          <a:xfrm>
            <a:off x="5638800" y="5638800"/>
            <a:ext cx="314902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28572" bIns="0">
            <a:spAutoFit/>
          </a:bodyPr>
          <a:lstStyle>
            <a:lvl1pPr marL="26988">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r>
              <a:rPr lang="en-US" altLang="en-US" sz="2000" dirty="0" err="1">
                <a:solidFill>
                  <a:srgbClr val="000090"/>
                </a:solidFill>
                <a:latin typeface="Calibri"/>
                <a:cs typeface="Calibri"/>
              </a:rPr>
              <a:t>Qp</a:t>
            </a:r>
            <a:r>
              <a:rPr lang="en-US" altLang="en-US" sz="2000" dirty="0">
                <a:solidFill>
                  <a:srgbClr val="000090"/>
                </a:solidFill>
                <a:latin typeface="Calibri"/>
                <a:cs typeface="Calibri"/>
              </a:rPr>
              <a:t> total</a:t>
            </a:r>
            <a:r>
              <a:rPr lang="en-US" altLang="en-US" sz="2000" dirty="0">
                <a:solidFill>
                  <a:schemeClr val="tx1"/>
                </a:solidFill>
                <a:latin typeface="Calibri"/>
                <a:cs typeface="Calibri"/>
              </a:rPr>
              <a:t>=</a:t>
            </a:r>
            <a:r>
              <a:rPr lang="en-US" altLang="en-US" sz="2000" dirty="0" err="1">
                <a:solidFill>
                  <a:schemeClr val="tx1"/>
                </a:solidFill>
                <a:latin typeface="Calibri"/>
                <a:cs typeface="Calibri"/>
              </a:rPr>
              <a:t>PBF</a:t>
            </a:r>
            <a:r>
              <a:rPr lang="en-US" altLang="en-US" sz="2000" baseline="-6000" dirty="0" err="1">
                <a:solidFill>
                  <a:schemeClr val="tx1"/>
                </a:solidFill>
                <a:latin typeface="Calibri"/>
                <a:cs typeface="Calibri"/>
              </a:rPr>
              <a:t>effective</a:t>
            </a:r>
            <a:r>
              <a:rPr lang="en-US" altLang="en-US" sz="2000" dirty="0" err="1">
                <a:solidFill>
                  <a:schemeClr val="tx1"/>
                </a:solidFill>
                <a:latin typeface="Calibri"/>
                <a:cs typeface="Calibri"/>
              </a:rPr>
              <a:t>+L</a:t>
            </a:r>
            <a:r>
              <a:rPr lang="en-US" altLang="en-US" sz="2000" dirty="0">
                <a:solidFill>
                  <a:schemeClr val="tx1"/>
                </a:solidFill>
                <a:latin typeface="Calibri"/>
                <a:cs typeface="Calibri"/>
              </a:rPr>
              <a:t> -&gt; R </a:t>
            </a:r>
            <a:r>
              <a:rPr lang="en-US" altLang="en-US" sz="2000" baseline="-6000" dirty="0">
                <a:solidFill>
                  <a:schemeClr val="tx1"/>
                </a:solidFill>
                <a:latin typeface="Calibri"/>
                <a:cs typeface="Calibri"/>
              </a:rPr>
              <a:t>shunt</a:t>
            </a:r>
          </a:p>
        </p:txBody>
      </p:sp>
      <p:sp>
        <p:nvSpPr>
          <p:cNvPr id="41" name="Rectangle 47"/>
          <p:cNvSpPr>
            <a:spLocks/>
          </p:cNvSpPr>
          <p:nvPr/>
        </p:nvSpPr>
        <p:spPr bwMode="auto">
          <a:xfrm>
            <a:off x="6553200" y="5334000"/>
            <a:ext cx="571500" cy="241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28572" bIns="0"/>
          <a:lstStyle>
            <a:lvl1pPr marL="26988">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r>
              <a:rPr lang="en-US" altLang="en-US" sz="1700">
                <a:solidFill>
                  <a:schemeClr val="tx1"/>
                </a:solidFill>
                <a:latin typeface="Calibri"/>
                <a:cs typeface="Calibri"/>
              </a:rPr>
              <a:t>OR</a:t>
            </a:r>
          </a:p>
        </p:txBody>
      </p:sp>
    </p:spTree>
    <p:extLst>
      <p:ext uri="{BB962C8B-B14F-4D97-AF65-F5344CB8AC3E}">
        <p14:creationId xmlns:p14="http://schemas.microsoft.com/office/powerpoint/2010/main" val="4291352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sym typeface="Arial" charset="0"/>
              </a:rPr>
              <a:t>R </a:t>
            </a:r>
            <a:r>
              <a:rPr lang="en-US" dirty="0">
                <a:sym typeface="Wingdings" pitchFamily="2" charset="2"/>
              </a:rPr>
              <a:t></a:t>
            </a:r>
            <a:r>
              <a:rPr lang="en-US" dirty="0">
                <a:sym typeface="Arial" charset="0"/>
              </a:rPr>
              <a:t> L Shunts</a:t>
            </a:r>
            <a:endParaRPr lang="en-US" dirty="0"/>
          </a:p>
        </p:txBody>
      </p:sp>
      <p:grpSp>
        <p:nvGrpSpPr>
          <p:cNvPr id="5" name="Group 4"/>
          <p:cNvGrpSpPr/>
          <p:nvPr/>
        </p:nvGrpSpPr>
        <p:grpSpPr>
          <a:xfrm>
            <a:off x="506413" y="1687512"/>
            <a:ext cx="5467350" cy="4721225"/>
            <a:chOff x="506413" y="1687512"/>
            <a:chExt cx="5467350" cy="4721225"/>
          </a:xfrm>
        </p:grpSpPr>
        <p:sp>
          <p:nvSpPr>
            <p:cNvPr id="6" name="Rectangle 8"/>
            <p:cNvSpPr>
              <a:spLocks/>
            </p:cNvSpPr>
            <p:nvPr/>
          </p:nvSpPr>
          <p:spPr bwMode="auto">
            <a:xfrm>
              <a:off x="2786063" y="3035300"/>
              <a:ext cx="3187700" cy="1938337"/>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7" name="Rectangle 9"/>
            <p:cNvSpPr>
              <a:spLocks/>
            </p:cNvSpPr>
            <p:nvPr/>
          </p:nvSpPr>
          <p:spPr bwMode="auto">
            <a:xfrm>
              <a:off x="2795588" y="2214562"/>
              <a:ext cx="347662" cy="892175"/>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8" name="Rectangle 10"/>
            <p:cNvSpPr>
              <a:spLocks/>
            </p:cNvSpPr>
            <p:nvPr/>
          </p:nvSpPr>
          <p:spPr bwMode="auto">
            <a:xfrm>
              <a:off x="5357813" y="2241550"/>
              <a:ext cx="258762" cy="830262"/>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9" name="Rectangle 11"/>
            <p:cNvSpPr>
              <a:spLocks/>
            </p:cNvSpPr>
            <p:nvPr/>
          </p:nvSpPr>
          <p:spPr bwMode="auto">
            <a:xfrm>
              <a:off x="5715000" y="2241550"/>
              <a:ext cx="258763" cy="830262"/>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10" name="Rectangle 12"/>
            <p:cNvSpPr>
              <a:spLocks/>
            </p:cNvSpPr>
            <p:nvPr/>
          </p:nvSpPr>
          <p:spPr bwMode="auto">
            <a:xfrm>
              <a:off x="4249738" y="4759325"/>
              <a:ext cx="608012" cy="1241425"/>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11" name="Rectangle 13"/>
            <p:cNvSpPr>
              <a:spLocks/>
            </p:cNvSpPr>
            <p:nvPr/>
          </p:nvSpPr>
          <p:spPr bwMode="auto">
            <a:xfrm>
              <a:off x="2232025" y="1687512"/>
              <a:ext cx="1244600" cy="41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Qs</a:t>
              </a:r>
              <a:r>
                <a:rPr lang="en-US" altLang="en-US" sz="3000" baseline="-6000">
                  <a:solidFill>
                    <a:schemeClr val="tx1"/>
                  </a:solidFill>
                  <a:latin typeface="Calibri"/>
                  <a:cs typeface="Calibri"/>
                </a:rPr>
                <a:t>SVC</a:t>
              </a:r>
            </a:p>
          </p:txBody>
        </p:sp>
        <p:sp>
          <p:nvSpPr>
            <p:cNvPr id="12" name="Rectangle 14"/>
            <p:cNvSpPr>
              <a:spLocks/>
            </p:cNvSpPr>
            <p:nvPr/>
          </p:nvSpPr>
          <p:spPr bwMode="auto">
            <a:xfrm>
              <a:off x="5381340" y="1799580"/>
              <a:ext cx="551433"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Q</a:t>
              </a:r>
              <a:r>
                <a:rPr lang="en-US" altLang="en-US" sz="3000" baseline="-6000">
                  <a:solidFill>
                    <a:schemeClr val="tx1"/>
                  </a:solidFill>
                  <a:latin typeface="Calibri"/>
                  <a:cs typeface="Calibri"/>
                </a:rPr>
                <a:t>PV</a:t>
              </a:r>
            </a:p>
          </p:txBody>
        </p:sp>
        <p:sp>
          <p:nvSpPr>
            <p:cNvPr id="13" name="Rectangle 15"/>
            <p:cNvSpPr>
              <a:spLocks/>
            </p:cNvSpPr>
            <p:nvPr/>
          </p:nvSpPr>
          <p:spPr bwMode="auto">
            <a:xfrm>
              <a:off x="3276600" y="4749800"/>
              <a:ext cx="608013" cy="1241425"/>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14" name="Rectangle 16"/>
            <p:cNvSpPr>
              <a:spLocks/>
            </p:cNvSpPr>
            <p:nvPr/>
          </p:nvSpPr>
          <p:spPr bwMode="auto">
            <a:xfrm>
              <a:off x="3276600" y="5962650"/>
              <a:ext cx="698500" cy="41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PA</a:t>
              </a:r>
            </a:p>
          </p:txBody>
        </p:sp>
        <p:sp>
          <p:nvSpPr>
            <p:cNvPr id="15" name="Line 17"/>
            <p:cNvSpPr>
              <a:spLocks noChangeShapeType="1"/>
            </p:cNvSpPr>
            <p:nvPr/>
          </p:nvSpPr>
          <p:spPr bwMode="auto">
            <a:xfrm rot="10800000" flipH="1">
              <a:off x="5670550" y="3678238"/>
              <a:ext cx="241300" cy="304800"/>
            </a:xfrm>
            <a:prstGeom prst="line">
              <a:avLst/>
            </a:prstGeom>
            <a:noFill/>
            <a:ln w="25400">
              <a:solidFill>
                <a:schemeClr val="tx1"/>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16" name="Line 18"/>
            <p:cNvSpPr>
              <a:spLocks noChangeShapeType="1"/>
            </p:cNvSpPr>
            <p:nvPr/>
          </p:nvSpPr>
          <p:spPr bwMode="auto">
            <a:xfrm rot="10800000">
              <a:off x="2786063" y="3695700"/>
              <a:ext cx="295275" cy="322262"/>
            </a:xfrm>
            <a:prstGeom prst="line">
              <a:avLst/>
            </a:prstGeom>
            <a:noFill/>
            <a:ln w="25400">
              <a:solidFill>
                <a:schemeClr val="tx1"/>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17" name="Rectangle 19"/>
            <p:cNvSpPr>
              <a:spLocks/>
            </p:cNvSpPr>
            <p:nvPr/>
          </p:nvSpPr>
          <p:spPr bwMode="auto">
            <a:xfrm>
              <a:off x="4329113" y="5989637"/>
              <a:ext cx="558800" cy="41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Ao</a:t>
              </a:r>
            </a:p>
          </p:txBody>
        </p:sp>
        <p:sp>
          <p:nvSpPr>
            <p:cNvPr id="18" name="Rectangle 23"/>
            <p:cNvSpPr>
              <a:spLocks/>
            </p:cNvSpPr>
            <p:nvPr/>
          </p:nvSpPr>
          <p:spPr bwMode="auto">
            <a:xfrm>
              <a:off x="3133725" y="3232150"/>
              <a:ext cx="762000" cy="41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RA</a:t>
              </a:r>
            </a:p>
          </p:txBody>
        </p:sp>
        <p:sp>
          <p:nvSpPr>
            <p:cNvPr id="19" name="Rectangle 24"/>
            <p:cNvSpPr>
              <a:spLocks/>
            </p:cNvSpPr>
            <p:nvPr/>
          </p:nvSpPr>
          <p:spPr bwMode="auto">
            <a:xfrm>
              <a:off x="3305106" y="4268143"/>
              <a:ext cx="427175"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RV</a:t>
              </a:r>
            </a:p>
          </p:txBody>
        </p:sp>
        <p:sp>
          <p:nvSpPr>
            <p:cNvPr id="20" name="Rectangle 25"/>
            <p:cNvSpPr>
              <a:spLocks/>
            </p:cNvSpPr>
            <p:nvPr/>
          </p:nvSpPr>
          <p:spPr bwMode="auto">
            <a:xfrm>
              <a:off x="5033690" y="3237855"/>
              <a:ext cx="384721"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LA</a:t>
              </a:r>
            </a:p>
          </p:txBody>
        </p:sp>
        <p:sp>
          <p:nvSpPr>
            <p:cNvPr id="21" name="Rectangle 26"/>
            <p:cNvSpPr>
              <a:spLocks/>
            </p:cNvSpPr>
            <p:nvPr/>
          </p:nvSpPr>
          <p:spPr bwMode="auto">
            <a:xfrm>
              <a:off x="5032896" y="4041131"/>
              <a:ext cx="384721"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LV</a:t>
              </a:r>
            </a:p>
          </p:txBody>
        </p:sp>
        <p:sp>
          <p:nvSpPr>
            <p:cNvPr id="22" name="Rectangle 28"/>
            <p:cNvSpPr>
              <a:spLocks/>
            </p:cNvSpPr>
            <p:nvPr/>
          </p:nvSpPr>
          <p:spPr bwMode="auto">
            <a:xfrm>
              <a:off x="3268663" y="4973637"/>
              <a:ext cx="241300" cy="436563"/>
            </a:xfrm>
            <a:prstGeom prst="rect">
              <a:avLst/>
            </a:prstGeom>
            <a:blipFill dpi="0" rotWithShape="0">
              <a:blip r:embed="rId4"/>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23" name="Rectangle 29"/>
            <p:cNvSpPr>
              <a:spLocks/>
            </p:cNvSpPr>
            <p:nvPr/>
          </p:nvSpPr>
          <p:spPr bwMode="auto">
            <a:xfrm>
              <a:off x="3652838" y="4973637"/>
              <a:ext cx="231775" cy="455613"/>
            </a:xfrm>
            <a:prstGeom prst="rect">
              <a:avLst/>
            </a:prstGeom>
            <a:blipFill dpi="0" rotWithShape="0">
              <a:blip r:embed="rId4"/>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24" name="Line 30"/>
            <p:cNvSpPr>
              <a:spLocks noChangeShapeType="1"/>
            </p:cNvSpPr>
            <p:nvPr/>
          </p:nvSpPr>
          <p:spPr bwMode="auto">
            <a:xfrm flipH="1">
              <a:off x="4037013" y="3838575"/>
              <a:ext cx="331787" cy="268287"/>
            </a:xfrm>
            <a:prstGeom prst="line">
              <a:avLst/>
            </a:prstGeom>
            <a:noFill/>
            <a:ln w="25400">
              <a:solidFill>
                <a:schemeClr val="tx1"/>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25" name="Line 32"/>
            <p:cNvSpPr>
              <a:spLocks noChangeShapeType="1"/>
            </p:cNvSpPr>
            <p:nvPr/>
          </p:nvSpPr>
          <p:spPr bwMode="auto">
            <a:xfrm rot="10800000">
              <a:off x="4375150" y="3830637"/>
              <a:ext cx="411163" cy="211138"/>
            </a:xfrm>
            <a:prstGeom prst="line">
              <a:avLst/>
            </a:prstGeom>
            <a:noFill/>
            <a:ln w="25400">
              <a:solidFill>
                <a:schemeClr val="tx1"/>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26" name="Line 33"/>
            <p:cNvSpPr>
              <a:spLocks noChangeShapeType="1"/>
            </p:cNvSpPr>
            <p:nvPr/>
          </p:nvSpPr>
          <p:spPr bwMode="auto">
            <a:xfrm>
              <a:off x="4392613" y="3911600"/>
              <a:ext cx="1587" cy="522287"/>
            </a:xfrm>
            <a:prstGeom prst="line">
              <a:avLst/>
            </a:prstGeom>
            <a:noFill/>
            <a:ln w="25400">
              <a:solidFill>
                <a:schemeClr val="tx1"/>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27" name="Line 34"/>
            <p:cNvSpPr>
              <a:spLocks noChangeShapeType="1"/>
            </p:cNvSpPr>
            <p:nvPr/>
          </p:nvSpPr>
          <p:spPr bwMode="auto">
            <a:xfrm flipH="1">
              <a:off x="4000500" y="4562475"/>
              <a:ext cx="776288" cy="1587"/>
            </a:xfrm>
            <a:prstGeom prst="line">
              <a:avLst/>
            </a:prstGeom>
            <a:noFill/>
            <a:ln w="50800">
              <a:solidFill>
                <a:srgbClr val="003DCC"/>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28" name="Rectangle 35"/>
            <p:cNvSpPr>
              <a:spLocks/>
            </p:cNvSpPr>
            <p:nvPr/>
          </p:nvSpPr>
          <p:spPr bwMode="auto">
            <a:xfrm>
              <a:off x="1509713" y="2813050"/>
              <a:ext cx="1293812" cy="401637"/>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29" name="Rectangle 36"/>
            <p:cNvSpPr>
              <a:spLocks/>
            </p:cNvSpPr>
            <p:nvPr/>
          </p:nvSpPr>
          <p:spPr bwMode="auto">
            <a:xfrm>
              <a:off x="506413" y="2695575"/>
              <a:ext cx="78508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28572" bIns="0">
              <a:spAutoFit/>
            </a:bodyPr>
            <a:lstStyle>
              <a:lvl1pPr marL="26988">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r>
                <a:rPr lang="en-US" altLang="en-US" sz="3000" dirty="0" err="1">
                  <a:solidFill>
                    <a:schemeClr val="tx1"/>
                  </a:solidFill>
                  <a:latin typeface="Calibri"/>
                  <a:cs typeface="Calibri"/>
                </a:rPr>
                <a:t>Qs</a:t>
              </a:r>
              <a:r>
                <a:rPr lang="en-US" altLang="en-US" sz="3000" baseline="-6000" dirty="0" err="1">
                  <a:solidFill>
                    <a:schemeClr val="tx1"/>
                  </a:solidFill>
                  <a:latin typeface="Calibri"/>
                  <a:cs typeface="Calibri"/>
                </a:rPr>
                <a:t>IVC</a:t>
              </a:r>
              <a:endParaRPr lang="en-US" altLang="en-US" sz="3000" baseline="-6000" dirty="0">
                <a:solidFill>
                  <a:schemeClr val="tx1"/>
                </a:solidFill>
                <a:latin typeface="Calibri"/>
                <a:cs typeface="Calibri"/>
              </a:endParaRPr>
            </a:p>
          </p:txBody>
        </p:sp>
        <p:sp>
          <p:nvSpPr>
            <p:cNvPr id="30" name="Rectangle 38"/>
            <p:cNvSpPr>
              <a:spLocks/>
            </p:cNvSpPr>
            <p:nvPr/>
          </p:nvSpPr>
          <p:spPr bwMode="auto">
            <a:xfrm>
              <a:off x="3886200" y="2455862"/>
              <a:ext cx="977900" cy="393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28572" bIns="0"/>
            <a:lstStyle>
              <a:lvl1pPr marL="26988">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r>
                <a:rPr lang="en-US" altLang="en-US" sz="2800">
                  <a:solidFill>
                    <a:schemeClr val="tx1"/>
                  </a:solidFill>
                  <a:latin typeface="Calibri"/>
                  <a:cs typeface="Calibri"/>
                </a:rPr>
                <a:t>TOF</a:t>
              </a:r>
            </a:p>
          </p:txBody>
        </p:sp>
        <p:sp>
          <p:nvSpPr>
            <p:cNvPr id="31" name="Rectangle 39"/>
            <p:cNvSpPr>
              <a:spLocks/>
            </p:cNvSpPr>
            <p:nvPr/>
          </p:nvSpPr>
          <p:spPr bwMode="auto">
            <a:xfrm>
              <a:off x="2709555" y="5276850"/>
              <a:ext cx="460989"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Qp</a:t>
              </a:r>
            </a:p>
          </p:txBody>
        </p:sp>
        <p:sp>
          <p:nvSpPr>
            <p:cNvPr id="32" name="Rectangle 40"/>
            <p:cNvSpPr>
              <a:spLocks/>
            </p:cNvSpPr>
            <p:nvPr/>
          </p:nvSpPr>
          <p:spPr bwMode="auto">
            <a:xfrm>
              <a:off x="4976936" y="5276850"/>
              <a:ext cx="409329"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Qs</a:t>
              </a:r>
            </a:p>
          </p:txBody>
        </p:sp>
      </p:grpSp>
    </p:spTree>
    <p:extLst>
      <p:ext uri="{BB962C8B-B14F-4D97-AF65-F5344CB8AC3E}">
        <p14:creationId xmlns:p14="http://schemas.microsoft.com/office/powerpoint/2010/main" val="16595654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sym typeface="Arial" charset="0"/>
              </a:rPr>
              <a:t>R </a:t>
            </a:r>
            <a:r>
              <a:rPr lang="en-US" dirty="0">
                <a:sym typeface="Wingdings" pitchFamily="2" charset="2"/>
              </a:rPr>
              <a:t></a:t>
            </a:r>
            <a:r>
              <a:rPr lang="en-US" dirty="0">
                <a:sym typeface="Arial" charset="0"/>
              </a:rPr>
              <a:t> L Shunts</a:t>
            </a:r>
            <a:endParaRPr lang="en-US" dirty="0"/>
          </a:p>
        </p:txBody>
      </p:sp>
      <p:grpSp>
        <p:nvGrpSpPr>
          <p:cNvPr id="5" name="Group 4"/>
          <p:cNvGrpSpPr/>
          <p:nvPr/>
        </p:nvGrpSpPr>
        <p:grpSpPr>
          <a:xfrm>
            <a:off x="506413" y="1670050"/>
            <a:ext cx="5467350" cy="4369446"/>
            <a:chOff x="506413" y="1670050"/>
            <a:chExt cx="5467350" cy="4369446"/>
          </a:xfrm>
        </p:grpSpPr>
        <p:sp>
          <p:nvSpPr>
            <p:cNvPr id="6" name="Rectangle 8"/>
            <p:cNvSpPr>
              <a:spLocks/>
            </p:cNvSpPr>
            <p:nvPr/>
          </p:nvSpPr>
          <p:spPr bwMode="auto">
            <a:xfrm>
              <a:off x="2786063" y="3017838"/>
              <a:ext cx="3187700" cy="1938337"/>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7" name="Rectangle 9"/>
            <p:cNvSpPr>
              <a:spLocks/>
            </p:cNvSpPr>
            <p:nvPr/>
          </p:nvSpPr>
          <p:spPr bwMode="auto">
            <a:xfrm>
              <a:off x="2795588" y="2197100"/>
              <a:ext cx="347662" cy="892175"/>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8" name="Rectangle 10"/>
            <p:cNvSpPr>
              <a:spLocks/>
            </p:cNvSpPr>
            <p:nvPr/>
          </p:nvSpPr>
          <p:spPr bwMode="auto">
            <a:xfrm>
              <a:off x="5357813" y="2224088"/>
              <a:ext cx="258762" cy="830262"/>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9" name="Rectangle 11"/>
            <p:cNvSpPr>
              <a:spLocks/>
            </p:cNvSpPr>
            <p:nvPr/>
          </p:nvSpPr>
          <p:spPr bwMode="auto">
            <a:xfrm>
              <a:off x="5715000" y="2224088"/>
              <a:ext cx="258763" cy="830262"/>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10" name="Rectangle 12"/>
            <p:cNvSpPr>
              <a:spLocks/>
            </p:cNvSpPr>
            <p:nvPr/>
          </p:nvSpPr>
          <p:spPr bwMode="auto">
            <a:xfrm>
              <a:off x="4249738" y="4741863"/>
              <a:ext cx="608012" cy="1241425"/>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11" name="Rectangle 13"/>
            <p:cNvSpPr>
              <a:spLocks/>
            </p:cNvSpPr>
            <p:nvPr/>
          </p:nvSpPr>
          <p:spPr bwMode="auto">
            <a:xfrm>
              <a:off x="2232025" y="1670050"/>
              <a:ext cx="1244600" cy="41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dirty="0" err="1">
                  <a:solidFill>
                    <a:schemeClr val="tx1"/>
                  </a:solidFill>
                  <a:latin typeface="Calibri"/>
                  <a:cs typeface="Calibri"/>
                </a:rPr>
                <a:t>Qs</a:t>
              </a:r>
              <a:r>
                <a:rPr lang="en-US" altLang="en-US" sz="3000" baseline="-6000" dirty="0" err="1">
                  <a:solidFill>
                    <a:schemeClr val="tx1"/>
                  </a:solidFill>
                  <a:latin typeface="Calibri"/>
                  <a:cs typeface="Calibri"/>
                </a:rPr>
                <a:t>SVC</a:t>
              </a:r>
              <a:endParaRPr lang="en-US" altLang="en-US" sz="3000" baseline="-6000" dirty="0">
                <a:solidFill>
                  <a:schemeClr val="tx1"/>
                </a:solidFill>
                <a:latin typeface="Calibri"/>
                <a:cs typeface="Calibri"/>
              </a:endParaRPr>
            </a:p>
          </p:txBody>
        </p:sp>
        <p:sp>
          <p:nvSpPr>
            <p:cNvPr id="12" name="Rectangle 14"/>
            <p:cNvSpPr>
              <a:spLocks/>
            </p:cNvSpPr>
            <p:nvPr/>
          </p:nvSpPr>
          <p:spPr bwMode="auto">
            <a:xfrm>
              <a:off x="5381340" y="1782118"/>
              <a:ext cx="551433"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Q</a:t>
              </a:r>
              <a:r>
                <a:rPr lang="en-US" altLang="en-US" sz="3000" baseline="-6000">
                  <a:solidFill>
                    <a:schemeClr val="tx1"/>
                  </a:solidFill>
                  <a:latin typeface="Calibri"/>
                  <a:cs typeface="Calibri"/>
                </a:rPr>
                <a:t>PV</a:t>
              </a:r>
            </a:p>
          </p:txBody>
        </p:sp>
        <p:sp>
          <p:nvSpPr>
            <p:cNvPr id="13" name="Rectangle 15"/>
            <p:cNvSpPr>
              <a:spLocks/>
            </p:cNvSpPr>
            <p:nvPr/>
          </p:nvSpPr>
          <p:spPr bwMode="auto">
            <a:xfrm>
              <a:off x="3276600" y="4732338"/>
              <a:ext cx="608013" cy="1241425"/>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14" name="Rectangle 16"/>
            <p:cNvSpPr>
              <a:spLocks/>
            </p:cNvSpPr>
            <p:nvPr/>
          </p:nvSpPr>
          <p:spPr bwMode="auto">
            <a:xfrm>
              <a:off x="3375486" y="5577831"/>
              <a:ext cx="421352"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PA</a:t>
              </a:r>
            </a:p>
          </p:txBody>
        </p:sp>
        <p:sp>
          <p:nvSpPr>
            <p:cNvPr id="15" name="Line 17"/>
            <p:cNvSpPr>
              <a:spLocks noChangeShapeType="1"/>
            </p:cNvSpPr>
            <p:nvPr/>
          </p:nvSpPr>
          <p:spPr bwMode="auto">
            <a:xfrm rot="10800000" flipH="1">
              <a:off x="5670550" y="3678238"/>
              <a:ext cx="241300" cy="304800"/>
            </a:xfrm>
            <a:prstGeom prst="line">
              <a:avLst/>
            </a:prstGeom>
            <a:noFill/>
            <a:ln w="25400">
              <a:solidFill>
                <a:schemeClr val="tx1"/>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16" name="Rectangle 19"/>
            <p:cNvSpPr>
              <a:spLocks/>
            </p:cNvSpPr>
            <p:nvPr/>
          </p:nvSpPr>
          <p:spPr bwMode="auto">
            <a:xfrm>
              <a:off x="4364020" y="5201593"/>
              <a:ext cx="425485"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Ao</a:t>
              </a:r>
            </a:p>
          </p:txBody>
        </p:sp>
        <p:sp>
          <p:nvSpPr>
            <p:cNvPr id="17" name="Rectangle 23"/>
            <p:cNvSpPr>
              <a:spLocks/>
            </p:cNvSpPr>
            <p:nvPr/>
          </p:nvSpPr>
          <p:spPr bwMode="auto">
            <a:xfrm>
              <a:off x="3133725" y="3214688"/>
              <a:ext cx="762000" cy="41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RA</a:t>
              </a:r>
            </a:p>
          </p:txBody>
        </p:sp>
        <p:sp>
          <p:nvSpPr>
            <p:cNvPr id="18" name="Rectangle 24"/>
            <p:cNvSpPr>
              <a:spLocks/>
            </p:cNvSpPr>
            <p:nvPr/>
          </p:nvSpPr>
          <p:spPr bwMode="auto">
            <a:xfrm>
              <a:off x="3305106" y="4250681"/>
              <a:ext cx="427175"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RV</a:t>
              </a:r>
            </a:p>
          </p:txBody>
        </p:sp>
        <p:sp>
          <p:nvSpPr>
            <p:cNvPr id="19" name="Rectangle 25"/>
            <p:cNvSpPr>
              <a:spLocks/>
            </p:cNvSpPr>
            <p:nvPr/>
          </p:nvSpPr>
          <p:spPr bwMode="auto">
            <a:xfrm>
              <a:off x="5033690" y="3220393"/>
              <a:ext cx="384721"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LA</a:t>
              </a:r>
            </a:p>
          </p:txBody>
        </p:sp>
        <p:sp>
          <p:nvSpPr>
            <p:cNvPr id="20" name="Rectangle 26"/>
            <p:cNvSpPr>
              <a:spLocks/>
            </p:cNvSpPr>
            <p:nvPr/>
          </p:nvSpPr>
          <p:spPr bwMode="auto">
            <a:xfrm>
              <a:off x="5301183" y="3925243"/>
              <a:ext cx="384721"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LV</a:t>
              </a:r>
            </a:p>
          </p:txBody>
        </p:sp>
        <p:sp>
          <p:nvSpPr>
            <p:cNvPr id="21" name="Line 27"/>
            <p:cNvSpPr>
              <a:spLocks noChangeShapeType="1"/>
            </p:cNvSpPr>
            <p:nvPr/>
          </p:nvSpPr>
          <p:spPr bwMode="auto">
            <a:xfrm rot="10800000">
              <a:off x="5840413" y="2598738"/>
              <a:ext cx="7937" cy="384175"/>
            </a:xfrm>
            <a:prstGeom prst="line">
              <a:avLst/>
            </a:prstGeom>
            <a:noFill/>
            <a:ln w="50800">
              <a:solidFill>
                <a:srgbClr val="FF2712"/>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22" name="Line 28"/>
            <p:cNvSpPr>
              <a:spLocks noChangeShapeType="1"/>
            </p:cNvSpPr>
            <p:nvPr/>
          </p:nvSpPr>
          <p:spPr bwMode="auto">
            <a:xfrm rot="10800000">
              <a:off x="4598988" y="4956175"/>
              <a:ext cx="9525" cy="963613"/>
            </a:xfrm>
            <a:prstGeom prst="line">
              <a:avLst/>
            </a:prstGeom>
            <a:noFill/>
            <a:ln w="50800">
              <a:solidFill>
                <a:srgbClr val="8500AF"/>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23" name="Rectangle 30"/>
            <p:cNvSpPr>
              <a:spLocks/>
            </p:cNvSpPr>
            <p:nvPr/>
          </p:nvSpPr>
          <p:spPr bwMode="auto">
            <a:xfrm>
              <a:off x="3268663" y="4956175"/>
              <a:ext cx="241300" cy="436563"/>
            </a:xfrm>
            <a:prstGeom prst="rect">
              <a:avLst/>
            </a:prstGeom>
            <a:blipFill dpi="0" rotWithShape="0">
              <a:blip r:embed="rId4"/>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24" name="Rectangle 31"/>
            <p:cNvSpPr>
              <a:spLocks/>
            </p:cNvSpPr>
            <p:nvPr/>
          </p:nvSpPr>
          <p:spPr bwMode="auto">
            <a:xfrm>
              <a:off x="3652838" y="4956175"/>
              <a:ext cx="231775" cy="455613"/>
            </a:xfrm>
            <a:prstGeom prst="rect">
              <a:avLst/>
            </a:prstGeom>
            <a:blipFill dpi="0" rotWithShape="0">
              <a:blip r:embed="rId4"/>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25" name="Line 32"/>
            <p:cNvSpPr>
              <a:spLocks noChangeShapeType="1"/>
            </p:cNvSpPr>
            <p:nvPr/>
          </p:nvSpPr>
          <p:spPr bwMode="auto">
            <a:xfrm flipH="1">
              <a:off x="4037013" y="3821113"/>
              <a:ext cx="331787" cy="268287"/>
            </a:xfrm>
            <a:prstGeom prst="line">
              <a:avLst/>
            </a:prstGeom>
            <a:noFill/>
            <a:ln w="25400">
              <a:solidFill>
                <a:schemeClr val="tx1"/>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26" name="Line 33"/>
            <p:cNvSpPr>
              <a:spLocks noChangeShapeType="1"/>
            </p:cNvSpPr>
            <p:nvPr/>
          </p:nvSpPr>
          <p:spPr bwMode="auto">
            <a:xfrm>
              <a:off x="4367213" y="3017838"/>
              <a:ext cx="22225" cy="865187"/>
            </a:xfrm>
            <a:prstGeom prst="line">
              <a:avLst/>
            </a:prstGeom>
            <a:noFill/>
            <a:ln w="25400">
              <a:solidFill>
                <a:schemeClr val="tx1"/>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27" name="Line 34"/>
            <p:cNvSpPr>
              <a:spLocks noChangeShapeType="1"/>
            </p:cNvSpPr>
            <p:nvPr/>
          </p:nvSpPr>
          <p:spPr bwMode="auto">
            <a:xfrm rot="10800000">
              <a:off x="4375150" y="3813175"/>
              <a:ext cx="411163" cy="211138"/>
            </a:xfrm>
            <a:prstGeom prst="line">
              <a:avLst/>
            </a:prstGeom>
            <a:noFill/>
            <a:ln w="25400">
              <a:solidFill>
                <a:schemeClr val="tx1"/>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28" name="Line 35"/>
            <p:cNvSpPr>
              <a:spLocks noChangeShapeType="1"/>
            </p:cNvSpPr>
            <p:nvPr/>
          </p:nvSpPr>
          <p:spPr bwMode="auto">
            <a:xfrm>
              <a:off x="4392613" y="3894138"/>
              <a:ext cx="1587" cy="522287"/>
            </a:xfrm>
            <a:prstGeom prst="line">
              <a:avLst/>
            </a:prstGeom>
            <a:noFill/>
            <a:ln w="25400">
              <a:solidFill>
                <a:schemeClr val="tx1"/>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29" name="Line 36"/>
            <p:cNvSpPr>
              <a:spLocks noChangeShapeType="1"/>
            </p:cNvSpPr>
            <p:nvPr/>
          </p:nvSpPr>
          <p:spPr bwMode="auto">
            <a:xfrm flipH="1">
              <a:off x="4000500" y="4545013"/>
              <a:ext cx="776288" cy="1587"/>
            </a:xfrm>
            <a:prstGeom prst="line">
              <a:avLst/>
            </a:prstGeom>
            <a:noFill/>
            <a:ln w="50800">
              <a:solidFill>
                <a:srgbClr val="003DCC"/>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30" name="Line 38"/>
            <p:cNvSpPr>
              <a:spLocks noChangeShapeType="1"/>
            </p:cNvSpPr>
            <p:nvPr/>
          </p:nvSpPr>
          <p:spPr bwMode="auto">
            <a:xfrm rot="10800000" flipH="1">
              <a:off x="2963863" y="2214563"/>
              <a:ext cx="1587" cy="517525"/>
            </a:xfrm>
            <a:prstGeom prst="line">
              <a:avLst/>
            </a:prstGeom>
            <a:noFill/>
            <a:ln w="50800">
              <a:solidFill>
                <a:srgbClr val="003DCC"/>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31" name="Line 39"/>
            <p:cNvSpPr>
              <a:spLocks noChangeShapeType="1"/>
            </p:cNvSpPr>
            <p:nvPr/>
          </p:nvSpPr>
          <p:spPr bwMode="auto">
            <a:xfrm rot="10800000" flipH="1">
              <a:off x="3581400" y="4867275"/>
              <a:ext cx="1588" cy="338138"/>
            </a:xfrm>
            <a:prstGeom prst="line">
              <a:avLst/>
            </a:prstGeom>
            <a:noFill/>
            <a:ln w="50800">
              <a:solidFill>
                <a:srgbClr val="003DCC"/>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32" name="Rectangle 40"/>
            <p:cNvSpPr>
              <a:spLocks/>
            </p:cNvSpPr>
            <p:nvPr/>
          </p:nvSpPr>
          <p:spPr bwMode="auto">
            <a:xfrm>
              <a:off x="1509713" y="2795588"/>
              <a:ext cx="1293812" cy="401637"/>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33" name="Rectangle 41"/>
            <p:cNvSpPr>
              <a:spLocks/>
            </p:cNvSpPr>
            <p:nvPr/>
          </p:nvSpPr>
          <p:spPr bwMode="auto">
            <a:xfrm>
              <a:off x="506413" y="2678113"/>
              <a:ext cx="78508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28572" bIns="0">
              <a:spAutoFit/>
            </a:bodyPr>
            <a:lstStyle>
              <a:lvl1pPr marL="26988">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r>
                <a:rPr lang="en-US" altLang="en-US" sz="3000">
                  <a:solidFill>
                    <a:schemeClr val="tx1"/>
                  </a:solidFill>
                  <a:latin typeface="Calibri"/>
                  <a:cs typeface="Calibri"/>
                </a:rPr>
                <a:t>Qs</a:t>
              </a:r>
              <a:r>
                <a:rPr lang="en-US" altLang="en-US" sz="3000" baseline="-6000">
                  <a:solidFill>
                    <a:schemeClr val="tx1"/>
                  </a:solidFill>
                  <a:latin typeface="Calibri"/>
                  <a:cs typeface="Calibri"/>
                </a:rPr>
                <a:t>IVC</a:t>
              </a:r>
            </a:p>
          </p:txBody>
        </p:sp>
        <p:sp>
          <p:nvSpPr>
            <p:cNvPr id="34" name="Line 42"/>
            <p:cNvSpPr>
              <a:spLocks noChangeShapeType="1"/>
            </p:cNvSpPr>
            <p:nvPr/>
          </p:nvSpPr>
          <p:spPr bwMode="auto">
            <a:xfrm flipH="1">
              <a:off x="1946275" y="3027363"/>
              <a:ext cx="500063" cy="7937"/>
            </a:xfrm>
            <a:prstGeom prst="line">
              <a:avLst/>
            </a:prstGeom>
            <a:noFill/>
            <a:ln w="50800">
              <a:solidFill>
                <a:srgbClr val="003DCC"/>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35" name="Rectangle 44"/>
            <p:cNvSpPr>
              <a:spLocks/>
            </p:cNvSpPr>
            <p:nvPr/>
          </p:nvSpPr>
          <p:spPr bwMode="auto">
            <a:xfrm>
              <a:off x="4106863" y="2544763"/>
              <a:ext cx="606558"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28572" bIns="0">
              <a:spAutoFit/>
            </a:bodyPr>
            <a:lstStyle>
              <a:lvl1pPr marL="26988">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r>
                <a:rPr lang="en-US" altLang="en-US" sz="2800">
                  <a:solidFill>
                    <a:schemeClr val="tx1"/>
                  </a:solidFill>
                  <a:latin typeface="Calibri"/>
                  <a:cs typeface="Calibri"/>
                </a:rPr>
                <a:t>TOF</a:t>
              </a:r>
            </a:p>
          </p:txBody>
        </p:sp>
        <p:sp>
          <p:nvSpPr>
            <p:cNvPr id="36" name="Line 45"/>
            <p:cNvSpPr>
              <a:spLocks noChangeShapeType="1"/>
            </p:cNvSpPr>
            <p:nvPr/>
          </p:nvSpPr>
          <p:spPr bwMode="auto">
            <a:xfrm rot="10800000">
              <a:off x="3081338" y="3000375"/>
              <a:ext cx="15875" cy="901700"/>
            </a:xfrm>
            <a:prstGeom prst="line">
              <a:avLst/>
            </a:prstGeom>
            <a:noFill/>
            <a:ln w="50800">
              <a:solidFill>
                <a:srgbClr val="003DCC"/>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37" name="Rectangle 46"/>
            <p:cNvSpPr>
              <a:spLocks/>
            </p:cNvSpPr>
            <p:nvPr/>
          </p:nvSpPr>
          <p:spPr bwMode="auto">
            <a:xfrm>
              <a:off x="2620655" y="5241925"/>
              <a:ext cx="460989"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Qp</a:t>
              </a:r>
            </a:p>
          </p:txBody>
        </p:sp>
        <p:sp>
          <p:nvSpPr>
            <p:cNvPr id="38" name="Rectangle 47"/>
            <p:cNvSpPr>
              <a:spLocks/>
            </p:cNvSpPr>
            <p:nvPr/>
          </p:nvSpPr>
          <p:spPr bwMode="auto">
            <a:xfrm>
              <a:off x="4958679" y="5313363"/>
              <a:ext cx="409329"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Qs</a:t>
              </a:r>
            </a:p>
          </p:txBody>
        </p:sp>
      </p:grpSp>
      <p:sp>
        <p:nvSpPr>
          <p:cNvPr id="39" name="Rectangle 37"/>
          <p:cNvSpPr>
            <a:spLocks/>
          </p:cNvSpPr>
          <p:nvPr/>
        </p:nvSpPr>
        <p:spPr bwMode="auto">
          <a:xfrm>
            <a:off x="6069348" y="3108111"/>
            <a:ext cx="2987981" cy="19615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2800" dirty="0" err="1">
                <a:solidFill>
                  <a:schemeClr val="tx1"/>
                </a:solidFill>
                <a:latin typeface="Calibri"/>
                <a:cs typeface="Calibri"/>
              </a:rPr>
              <a:t>Qp</a:t>
            </a:r>
            <a:r>
              <a:rPr lang="en-US" altLang="en-US" sz="2800" dirty="0">
                <a:solidFill>
                  <a:schemeClr val="tx1"/>
                </a:solidFill>
                <a:latin typeface="Calibri"/>
                <a:cs typeface="Calibri"/>
              </a:rPr>
              <a:t>&lt;&lt;Qs and Qs is less oxygenated than it should be</a:t>
            </a:r>
          </a:p>
        </p:txBody>
      </p:sp>
    </p:spTree>
    <p:extLst>
      <p:ext uri="{BB962C8B-B14F-4D97-AF65-F5344CB8AC3E}">
        <p14:creationId xmlns:p14="http://schemas.microsoft.com/office/powerpoint/2010/main" val="13629612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7162800" cy="1325563"/>
          </a:xfrm>
        </p:spPr>
        <p:txBody>
          <a:bodyPr>
            <a:normAutofit fontScale="90000"/>
          </a:bodyPr>
          <a:lstStyle/>
          <a:p>
            <a:pPr algn="l"/>
            <a:r>
              <a:rPr lang="en-US" altLang="en-US" dirty="0"/>
              <a:t>Effective SBF, Recirculated SBF and Total SBF</a:t>
            </a:r>
            <a:endParaRPr lang="en-US" dirty="0"/>
          </a:p>
        </p:txBody>
      </p:sp>
      <p:grpSp>
        <p:nvGrpSpPr>
          <p:cNvPr id="4" name="Group 3"/>
          <p:cNvGrpSpPr/>
          <p:nvPr/>
        </p:nvGrpSpPr>
        <p:grpSpPr>
          <a:xfrm>
            <a:off x="541338" y="1670050"/>
            <a:ext cx="5432425" cy="4887615"/>
            <a:chOff x="541338" y="1670050"/>
            <a:chExt cx="5432425" cy="4887615"/>
          </a:xfrm>
        </p:grpSpPr>
        <p:sp>
          <p:nvSpPr>
            <p:cNvPr id="5" name="Rectangle 8"/>
            <p:cNvSpPr>
              <a:spLocks/>
            </p:cNvSpPr>
            <p:nvPr/>
          </p:nvSpPr>
          <p:spPr bwMode="auto">
            <a:xfrm>
              <a:off x="2786063" y="3017838"/>
              <a:ext cx="3187700" cy="1938337"/>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6" name="Rectangle 9"/>
            <p:cNvSpPr>
              <a:spLocks/>
            </p:cNvSpPr>
            <p:nvPr/>
          </p:nvSpPr>
          <p:spPr bwMode="auto">
            <a:xfrm>
              <a:off x="2795588" y="2197100"/>
              <a:ext cx="347662" cy="892175"/>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7" name="Rectangle 10"/>
            <p:cNvSpPr>
              <a:spLocks/>
            </p:cNvSpPr>
            <p:nvPr/>
          </p:nvSpPr>
          <p:spPr bwMode="auto">
            <a:xfrm>
              <a:off x="5357813" y="2224088"/>
              <a:ext cx="258762" cy="830262"/>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8" name="Rectangle 11"/>
            <p:cNvSpPr>
              <a:spLocks/>
            </p:cNvSpPr>
            <p:nvPr/>
          </p:nvSpPr>
          <p:spPr bwMode="auto">
            <a:xfrm>
              <a:off x="5715000" y="2224088"/>
              <a:ext cx="258763" cy="830262"/>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9" name="Rectangle 12"/>
            <p:cNvSpPr>
              <a:spLocks/>
            </p:cNvSpPr>
            <p:nvPr/>
          </p:nvSpPr>
          <p:spPr bwMode="auto">
            <a:xfrm>
              <a:off x="4249738" y="4741863"/>
              <a:ext cx="608012" cy="1241425"/>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10" name="Rectangle 13"/>
            <p:cNvSpPr>
              <a:spLocks/>
            </p:cNvSpPr>
            <p:nvPr/>
          </p:nvSpPr>
          <p:spPr bwMode="auto">
            <a:xfrm>
              <a:off x="2232025" y="1670050"/>
              <a:ext cx="1244600" cy="41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dirty="0" err="1">
                  <a:solidFill>
                    <a:schemeClr val="tx1"/>
                  </a:solidFill>
                  <a:latin typeface="Calibri"/>
                  <a:cs typeface="Calibri"/>
                </a:rPr>
                <a:t>Qs</a:t>
              </a:r>
              <a:r>
                <a:rPr lang="en-US" altLang="en-US" sz="3000" baseline="-6000" dirty="0" err="1">
                  <a:solidFill>
                    <a:schemeClr val="tx1"/>
                  </a:solidFill>
                  <a:latin typeface="Calibri"/>
                  <a:cs typeface="Calibri"/>
                </a:rPr>
                <a:t>SVC</a:t>
              </a:r>
              <a:endParaRPr lang="en-US" altLang="en-US" sz="3000" baseline="-6000" dirty="0">
                <a:solidFill>
                  <a:schemeClr val="tx1"/>
                </a:solidFill>
                <a:latin typeface="Calibri"/>
                <a:cs typeface="Calibri"/>
              </a:endParaRPr>
            </a:p>
          </p:txBody>
        </p:sp>
        <p:sp>
          <p:nvSpPr>
            <p:cNvPr id="11" name="Rectangle 14"/>
            <p:cNvSpPr>
              <a:spLocks/>
            </p:cNvSpPr>
            <p:nvPr/>
          </p:nvSpPr>
          <p:spPr bwMode="auto">
            <a:xfrm>
              <a:off x="5408327" y="1737668"/>
              <a:ext cx="551433"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Q</a:t>
              </a:r>
              <a:r>
                <a:rPr lang="en-US" altLang="en-US" sz="3000" baseline="-6000">
                  <a:solidFill>
                    <a:schemeClr val="tx1"/>
                  </a:solidFill>
                  <a:latin typeface="Calibri"/>
                  <a:cs typeface="Calibri"/>
                </a:rPr>
                <a:t>PV</a:t>
              </a:r>
            </a:p>
          </p:txBody>
        </p:sp>
        <p:sp>
          <p:nvSpPr>
            <p:cNvPr id="12" name="Rectangle 15"/>
            <p:cNvSpPr>
              <a:spLocks/>
            </p:cNvSpPr>
            <p:nvPr/>
          </p:nvSpPr>
          <p:spPr bwMode="auto">
            <a:xfrm>
              <a:off x="3276600" y="4732338"/>
              <a:ext cx="608013" cy="1241425"/>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13" name="Rectangle 16"/>
            <p:cNvSpPr>
              <a:spLocks/>
            </p:cNvSpPr>
            <p:nvPr/>
          </p:nvSpPr>
          <p:spPr bwMode="auto">
            <a:xfrm>
              <a:off x="3375486" y="5577831"/>
              <a:ext cx="421352"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PA</a:t>
              </a:r>
            </a:p>
          </p:txBody>
        </p:sp>
        <p:sp>
          <p:nvSpPr>
            <p:cNvPr id="14" name="Line 17"/>
            <p:cNvSpPr>
              <a:spLocks noChangeShapeType="1"/>
            </p:cNvSpPr>
            <p:nvPr/>
          </p:nvSpPr>
          <p:spPr bwMode="auto">
            <a:xfrm rot="10800000" flipH="1">
              <a:off x="5670550" y="3678238"/>
              <a:ext cx="241300" cy="304800"/>
            </a:xfrm>
            <a:prstGeom prst="line">
              <a:avLst/>
            </a:prstGeom>
            <a:noFill/>
            <a:ln w="25400">
              <a:solidFill>
                <a:schemeClr val="tx1"/>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15" name="Line 18"/>
            <p:cNvSpPr>
              <a:spLocks noChangeShapeType="1"/>
            </p:cNvSpPr>
            <p:nvPr/>
          </p:nvSpPr>
          <p:spPr bwMode="auto">
            <a:xfrm rot="10800000">
              <a:off x="2786063" y="3678238"/>
              <a:ext cx="295275" cy="322262"/>
            </a:xfrm>
            <a:prstGeom prst="line">
              <a:avLst/>
            </a:prstGeom>
            <a:noFill/>
            <a:ln w="25400">
              <a:solidFill>
                <a:schemeClr val="tx1"/>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16" name="Rectangle 19"/>
            <p:cNvSpPr>
              <a:spLocks/>
            </p:cNvSpPr>
            <p:nvPr/>
          </p:nvSpPr>
          <p:spPr bwMode="auto">
            <a:xfrm>
              <a:off x="4364020" y="5201593"/>
              <a:ext cx="425485"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Ao</a:t>
              </a:r>
            </a:p>
          </p:txBody>
        </p:sp>
        <p:sp>
          <p:nvSpPr>
            <p:cNvPr id="17" name="Rectangle 23"/>
            <p:cNvSpPr>
              <a:spLocks/>
            </p:cNvSpPr>
            <p:nvPr/>
          </p:nvSpPr>
          <p:spPr bwMode="auto">
            <a:xfrm>
              <a:off x="3505200" y="3295650"/>
              <a:ext cx="622300" cy="41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RA</a:t>
              </a:r>
            </a:p>
          </p:txBody>
        </p:sp>
        <p:sp>
          <p:nvSpPr>
            <p:cNvPr id="18" name="Rectangle 24"/>
            <p:cNvSpPr>
              <a:spLocks/>
            </p:cNvSpPr>
            <p:nvPr/>
          </p:nvSpPr>
          <p:spPr bwMode="auto">
            <a:xfrm>
              <a:off x="2951094" y="4114156"/>
              <a:ext cx="427175"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RV</a:t>
              </a:r>
            </a:p>
          </p:txBody>
        </p:sp>
        <p:sp>
          <p:nvSpPr>
            <p:cNvPr id="19" name="Rectangle 25"/>
            <p:cNvSpPr>
              <a:spLocks/>
            </p:cNvSpPr>
            <p:nvPr/>
          </p:nvSpPr>
          <p:spPr bwMode="auto">
            <a:xfrm>
              <a:off x="5033690" y="3220393"/>
              <a:ext cx="384721"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LA</a:t>
              </a:r>
            </a:p>
          </p:txBody>
        </p:sp>
        <p:sp>
          <p:nvSpPr>
            <p:cNvPr id="20" name="Rectangle 26"/>
            <p:cNvSpPr>
              <a:spLocks/>
            </p:cNvSpPr>
            <p:nvPr/>
          </p:nvSpPr>
          <p:spPr bwMode="auto">
            <a:xfrm>
              <a:off x="5444058" y="4190356"/>
              <a:ext cx="384721"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LV</a:t>
              </a:r>
            </a:p>
          </p:txBody>
        </p:sp>
        <p:sp>
          <p:nvSpPr>
            <p:cNvPr id="21" name="Line 27"/>
            <p:cNvSpPr>
              <a:spLocks noChangeShapeType="1"/>
            </p:cNvSpPr>
            <p:nvPr/>
          </p:nvSpPr>
          <p:spPr bwMode="auto">
            <a:xfrm rot="10800000">
              <a:off x="5840413" y="2598738"/>
              <a:ext cx="7937" cy="384175"/>
            </a:xfrm>
            <a:prstGeom prst="line">
              <a:avLst/>
            </a:prstGeom>
            <a:noFill/>
            <a:ln w="50800">
              <a:solidFill>
                <a:srgbClr val="FF2712"/>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22" name="Line 28"/>
            <p:cNvSpPr>
              <a:spLocks noChangeShapeType="1"/>
            </p:cNvSpPr>
            <p:nvPr/>
          </p:nvSpPr>
          <p:spPr bwMode="auto">
            <a:xfrm rot="10800000">
              <a:off x="4572000" y="4964113"/>
              <a:ext cx="17463" cy="992187"/>
            </a:xfrm>
            <a:prstGeom prst="line">
              <a:avLst/>
            </a:prstGeom>
            <a:noFill/>
            <a:ln w="50800">
              <a:solidFill>
                <a:srgbClr val="8500AF"/>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23" name="Rectangle 30"/>
            <p:cNvSpPr>
              <a:spLocks/>
            </p:cNvSpPr>
            <p:nvPr/>
          </p:nvSpPr>
          <p:spPr bwMode="auto">
            <a:xfrm>
              <a:off x="3268663" y="4956175"/>
              <a:ext cx="241300" cy="436563"/>
            </a:xfrm>
            <a:prstGeom prst="rect">
              <a:avLst/>
            </a:prstGeom>
            <a:blipFill dpi="0" rotWithShape="0">
              <a:blip r:embed="rId4"/>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24" name="Rectangle 31"/>
            <p:cNvSpPr>
              <a:spLocks/>
            </p:cNvSpPr>
            <p:nvPr/>
          </p:nvSpPr>
          <p:spPr bwMode="auto">
            <a:xfrm>
              <a:off x="3652838" y="4956175"/>
              <a:ext cx="231775" cy="455613"/>
            </a:xfrm>
            <a:prstGeom prst="rect">
              <a:avLst/>
            </a:prstGeom>
            <a:blipFill dpi="0" rotWithShape="0">
              <a:blip r:embed="rId4"/>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25" name="Line 32"/>
            <p:cNvSpPr>
              <a:spLocks noChangeShapeType="1"/>
            </p:cNvSpPr>
            <p:nvPr/>
          </p:nvSpPr>
          <p:spPr bwMode="auto">
            <a:xfrm flipH="1">
              <a:off x="4037013" y="3821113"/>
              <a:ext cx="331787" cy="268287"/>
            </a:xfrm>
            <a:prstGeom prst="line">
              <a:avLst/>
            </a:prstGeom>
            <a:noFill/>
            <a:ln w="25400">
              <a:solidFill>
                <a:schemeClr val="tx1"/>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26" name="Line 34"/>
            <p:cNvSpPr>
              <a:spLocks noChangeShapeType="1"/>
            </p:cNvSpPr>
            <p:nvPr/>
          </p:nvSpPr>
          <p:spPr bwMode="auto">
            <a:xfrm rot="10800000">
              <a:off x="4375150" y="3813175"/>
              <a:ext cx="411163" cy="211138"/>
            </a:xfrm>
            <a:prstGeom prst="line">
              <a:avLst/>
            </a:prstGeom>
            <a:noFill/>
            <a:ln w="25400">
              <a:solidFill>
                <a:schemeClr val="tx1"/>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27" name="Line 35"/>
            <p:cNvSpPr>
              <a:spLocks noChangeShapeType="1"/>
            </p:cNvSpPr>
            <p:nvPr/>
          </p:nvSpPr>
          <p:spPr bwMode="auto">
            <a:xfrm>
              <a:off x="4392613" y="3894138"/>
              <a:ext cx="1587" cy="522287"/>
            </a:xfrm>
            <a:prstGeom prst="line">
              <a:avLst/>
            </a:prstGeom>
            <a:noFill/>
            <a:ln w="25400">
              <a:solidFill>
                <a:schemeClr val="tx1"/>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28" name="Line 36"/>
            <p:cNvSpPr>
              <a:spLocks noChangeShapeType="1"/>
            </p:cNvSpPr>
            <p:nvPr/>
          </p:nvSpPr>
          <p:spPr bwMode="auto">
            <a:xfrm flipH="1">
              <a:off x="4000500" y="4545013"/>
              <a:ext cx="776288" cy="1587"/>
            </a:xfrm>
            <a:prstGeom prst="line">
              <a:avLst/>
            </a:prstGeom>
            <a:noFill/>
            <a:ln w="50800">
              <a:solidFill>
                <a:srgbClr val="003DCC"/>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29" name="Line 37"/>
            <p:cNvSpPr>
              <a:spLocks noChangeShapeType="1"/>
            </p:cNvSpPr>
            <p:nvPr/>
          </p:nvSpPr>
          <p:spPr bwMode="auto">
            <a:xfrm rot="10800000">
              <a:off x="2955925" y="2312988"/>
              <a:ext cx="7938" cy="419100"/>
            </a:xfrm>
            <a:prstGeom prst="line">
              <a:avLst/>
            </a:prstGeom>
            <a:noFill/>
            <a:ln w="50800">
              <a:solidFill>
                <a:srgbClr val="003DCC"/>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30" name="Line 38"/>
            <p:cNvSpPr>
              <a:spLocks noChangeShapeType="1"/>
            </p:cNvSpPr>
            <p:nvPr/>
          </p:nvSpPr>
          <p:spPr bwMode="auto">
            <a:xfrm rot="10800000" flipH="1">
              <a:off x="3581400" y="4867275"/>
              <a:ext cx="1588" cy="338138"/>
            </a:xfrm>
            <a:prstGeom prst="line">
              <a:avLst/>
            </a:prstGeom>
            <a:noFill/>
            <a:ln w="50800">
              <a:solidFill>
                <a:srgbClr val="003DCC"/>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31" name="Rectangle 39"/>
            <p:cNvSpPr>
              <a:spLocks/>
            </p:cNvSpPr>
            <p:nvPr/>
          </p:nvSpPr>
          <p:spPr bwMode="auto">
            <a:xfrm>
              <a:off x="1509713" y="2795588"/>
              <a:ext cx="1293812" cy="401637"/>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32" name="Rectangle 40"/>
            <p:cNvSpPr>
              <a:spLocks/>
            </p:cNvSpPr>
            <p:nvPr/>
          </p:nvSpPr>
          <p:spPr bwMode="auto">
            <a:xfrm>
              <a:off x="541338" y="2616200"/>
              <a:ext cx="78508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28572" bIns="0">
              <a:spAutoFit/>
            </a:bodyPr>
            <a:lstStyle>
              <a:lvl1pPr marL="26988">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r>
                <a:rPr lang="en-US" altLang="en-US" sz="3000">
                  <a:solidFill>
                    <a:schemeClr val="tx1"/>
                  </a:solidFill>
                  <a:latin typeface="Calibri"/>
                  <a:cs typeface="Calibri"/>
                </a:rPr>
                <a:t>Qs</a:t>
              </a:r>
              <a:r>
                <a:rPr lang="en-US" altLang="en-US" sz="3000" baseline="-6000">
                  <a:solidFill>
                    <a:schemeClr val="tx1"/>
                  </a:solidFill>
                  <a:latin typeface="Calibri"/>
                  <a:cs typeface="Calibri"/>
                </a:rPr>
                <a:t>IVC</a:t>
              </a:r>
            </a:p>
          </p:txBody>
        </p:sp>
        <p:sp>
          <p:nvSpPr>
            <p:cNvPr id="33" name="Line 41"/>
            <p:cNvSpPr>
              <a:spLocks noChangeShapeType="1"/>
            </p:cNvSpPr>
            <p:nvPr/>
          </p:nvSpPr>
          <p:spPr bwMode="auto">
            <a:xfrm flipH="1">
              <a:off x="2036763" y="3027363"/>
              <a:ext cx="409575" cy="1587"/>
            </a:xfrm>
            <a:prstGeom prst="line">
              <a:avLst/>
            </a:prstGeom>
            <a:noFill/>
            <a:ln w="50800">
              <a:solidFill>
                <a:srgbClr val="003DCC"/>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34" name="Rectangle 43"/>
            <p:cNvSpPr>
              <a:spLocks/>
            </p:cNvSpPr>
            <p:nvPr/>
          </p:nvSpPr>
          <p:spPr bwMode="auto">
            <a:xfrm>
              <a:off x="3108325" y="3106738"/>
              <a:ext cx="139421"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28572" bIns="0">
              <a:spAutoFit/>
            </a:bodyPr>
            <a:lstStyle>
              <a:lvl1pPr marL="26988">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r>
                <a:rPr lang="en-US" altLang="en-US" sz="1800">
                  <a:solidFill>
                    <a:schemeClr val="tx1"/>
                  </a:solidFill>
                  <a:latin typeface="Calibri"/>
                  <a:cs typeface="Calibri"/>
                </a:rPr>
                <a:t>a</a:t>
              </a:r>
            </a:p>
          </p:txBody>
        </p:sp>
        <p:sp>
          <p:nvSpPr>
            <p:cNvPr id="35" name="Rectangle 44"/>
            <p:cNvSpPr>
              <a:spLocks/>
            </p:cNvSpPr>
            <p:nvPr/>
          </p:nvSpPr>
          <p:spPr bwMode="auto">
            <a:xfrm>
              <a:off x="4313238" y="4572000"/>
              <a:ext cx="150128"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28572" bIns="0">
              <a:spAutoFit/>
            </a:bodyPr>
            <a:lstStyle>
              <a:lvl1pPr marL="26988">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r>
                <a:rPr lang="en-US" altLang="en-US" sz="1800">
                  <a:solidFill>
                    <a:schemeClr val="tx1"/>
                  </a:solidFill>
                  <a:latin typeface="Calibri"/>
                  <a:cs typeface="Calibri"/>
                </a:rPr>
                <a:t>b</a:t>
              </a:r>
            </a:p>
          </p:txBody>
        </p:sp>
        <p:sp>
          <p:nvSpPr>
            <p:cNvPr id="36" name="Rectangle 45"/>
            <p:cNvSpPr>
              <a:spLocks/>
            </p:cNvSpPr>
            <p:nvPr/>
          </p:nvSpPr>
          <p:spPr bwMode="auto">
            <a:xfrm>
              <a:off x="3455988" y="4660900"/>
              <a:ext cx="331368"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28572" bIns="0">
              <a:spAutoFit/>
            </a:bodyPr>
            <a:lstStyle>
              <a:lvl1pPr marL="26988">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r>
                <a:rPr lang="en-US" altLang="en-US" sz="1800">
                  <a:solidFill>
                    <a:schemeClr val="tx1"/>
                  </a:solidFill>
                  <a:latin typeface="Calibri"/>
                  <a:cs typeface="Calibri"/>
                </a:rPr>
                <a:t>a-b</a:t>
              </a:r>
            </a:p>
          </p:txBody>
        </p:sp>
        <p:sp>
          <p:nvSpPr>
            <p:cNvPr id="37" name="Line 50"/>
            <p:cNvSpPr>
              <a:spLocks noChangeShapeType="1"/>
            </p:cNvSpPr>
            <p:nvPr/>
          </p:nvSpPr>
          <p:spPr bwMode="auto">
            <a:xfrm rot="10800000">
              <a:off x="3048000" y="2971800"/>
              <a:ext cx="50800" cy="885825"/>
            </a:xfrm>
            <a:prstGeom prst="line">
              <a:avLst/>
            </a:prstGeom>
            <a:noFill/>
            <a:ln w="50800">
              <a:solidFill>
                <a:srgbClr val="003DCC"/>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38" name="Rectangle 52"/>
            <p:cNvSpPr>
              <a:spLocks/>
            </p:cNvSpPr>
            <p:nvPr/>
          </p:nvSpPr>
          <p:spPr bwMode="auto">
            <a:xfrm>
              <a:off x="3308043" y="6096000"/>
              <a:ext cx="460989"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Qp</a:t>
              </a:r>
            </a:p>
          </p:txBody>
        </p:sp>
        <p:sp>
          <p:nvSpPr>
            <p:cNvPr id="39" name="Rectangle 53"/>
            <p:cNvSpPr>
              <a:spLocks/>
            </p:cNvSpPr>
            <p:nvPr/>
          </p:nvSpPr>
          <p:spPr bwMode="auto">
            <a:xfrm>
              <a:off x="4405436" y="5964238"/>
              <a:ext cx="409329"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Qs</a:t>
              </a:r>
            </a:p>
          </p:txBody>
        </p:sp>
      </p:grpSp>
      <p:sp>
        <p:nvSpPr>
          <p:cNvPr id="41" name="Rectangle 42"/>
          <p:cNvSpPr>
            <a:spLocks/>
          </p:cNvSpPr>
          <p:nvPr/>
        </p:nvSpPr>
        <p:spPr bwMode="auto">
          <a:xfrm>
            <a:off x="6186488" y="2044700"/>
            <a:ext cx="2425700" cy="2616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28572" bIns="0"/>
          <a:lstStyle>
            <a:lvl1pPr marL="26988">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r>
              <a:rPr lang="en-US" altLang="en-US" sz="2000" dirty="0">
                <a:solidFill>
                  <a:srgbClr val="000090"/>
                </a:solidFill>
                <a:latin typeface="Calibri"/>
                <a:cs typeface="Calibri"/>
              </a:rPr>
              <a:t>Effective SBF</a:t>
            </a:r>
            <a:r>
              <a:rPr lang="en-US" altLang="en-US" sz="2000" dirty="0">
                <a:solidFill>
                  <a:schemeClr val="tx1"/>
                </a:solidFill>
                <a:latin typeface="Calibri"/>
                <a:cs typeface="Calibri"/>
              </a:rPr>
              <a:t>= pulmonary venous blood (red) that goes out the aorta (a-b)</a:t>
            </a:r>
            <a:endParaRPr lang="en-US" altLang="en-US" dirty="0">
              <a:solidFill>
                <a:schemeClr val="tx1"/>
              </a:solidFill>
              <a:latin typeface="Calibri"/>
              <a:cs typeface="Calibri"/>
            </a:endParaRPr>
          </a:p>
          <a:p>
            <a:pPr eaLnBrk="1" hangingPunct="1"/>
            <a:endParaRPr lang="en-US" altLang="en-US" sz="2000" dirty="0">
              <a:solidFill>
                <a:schemeClr val="tx1"/>
              </a:solidFill>
              <a:latin typeface="Calibri"/>
              <a:cs typeface="Calibri"/>
            </a:endParaRPr>
          </a:p>
          <a:p>
            <a:pPr eaLnBrk="1" hangingPunct="1"/>
            <a:r>
              <a:rPr lang="en-US" altLang="en-US" sz="2000" dirty="0">
                <a:solidFill>
                  <a:srgbClr val="000090"/>
                </a:solidFill>
                <a:latin typeface="Calibri"/>
                <a:cs typeface="Calibri"/>
              </a:rPr>
              <a:t>Recirculated SBF </a:t>
            </a:r>
            <a:r>
              <a:rPr lang="en-US" altLang="en-US" sz="2000" dirty="0">
                <a:solidFill>
                  <a:schemeClr val="tx1"/>
                </a:solidFill>
                <a:latin typeface="Calibri"/>
                <a:cs typeface="Calibri"/>
              </a:rPr>
              <a:t>= blue blood that goes out the aorta </a:t>
            </a:r>
            <a:r>
              <a:rPr lang="en-US" altLang="en-US" sz="2000" dirty="0" err="1">
                <a:solidFill>
                  <a:schemeClr val="tx1"/>
                </a:solidFill>
                <a:latin typeface="Calibri"/>
                <a:cs typeface="Calibri"/>
              </a:rPr>
              <a:t>i.e.R</a:t>
            </a:r>
            <a:r>
              <a:rPr lang="en-US" altLang="en-US" sz="2000" dirty="0">
                <a:solidFill>
                  <a:schemeClr val="tx1"/>
                </a:solidFill>
                <a:latin typeface="Calibri"/>
                <a:cs typeface="Calibri"/>
              </a:rPr>
              <a:t> -&gt; L shunt (b)</a:t>
            </a:r>
          </a:p>
        </p:txBody>
      </p:sp>
      <p:sp>
        <p:nvSpPr>
          <p:cNvPr id="42" name="Rectangle 46"/>
          <p:cNvSpPr>
            <a:spLocks/>
          </p:cNvSpPr>
          <p:nvPr/>
        </p:nvSpPr>
        <p:spPr bwMode="auto">
          <a:xfrm>
            <a:off x="5408327" y="5856188"/>
            <a:ext cx="3331871"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28572" bIns="0">
            <a:spAutoFit/>
          </a:bodyPr>
          <a:lstStyle>
            <a:lvl1pPr marL="26988">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r>
              <a:rPr lang="en-US" altLang="en-US" sz="2000" dirty="0">
                <a:solidFill>
                  <a:srgbClr val="000090"/>
                </a:solidFill>
                <a:latin typeface="Calibri"/>
                <a:cs typeface="Calibri"/>
              </a:rPr>
              <a:t>Qs total</a:t>
            </a:r>
            <a:r>
              <a:rPr lang="en-US" altLang="en-US" sz="2000" dirty="0">
                <a:solidFill>
                  <a:schemeClr val="tx1"/>
                </a:solidFill>
                <a:latin typeface="Calibri"/>
                <a:cs typeface="Calibri"/>
              </a:rPr>
              <a:t>= SBF </a:t>
            </a:r>
            <a:r>
              <a:rPr lang="en-US" altLang="en-US" sz="2000" baseline="-6000" dirty="0">
                <a:solidFill>
                  <a:schemeClr val="tx1"/>
                </a:solidFill>
                <a:latin typeface="Calibri"/>
                <a:cs typeface="Calibri"/>
              </a:rPr>
              <a:t>effective</a:t>
            </a:r>
            <a:r>
              <a:rPr lang="en-US" altLang="en-US" sz="2000" dirty="0">
                <a:solidFill>
                  <a:schemeClr val="tx1"/>
                </a:solidFill>
                <a:latin typeface="Calibri"/>
                <a:cs typeface="Calibri"/>
              </a:rPr>
              <a:t> + R -&gt; L </a:t>
            </a:r>
            <a:r>
              <a:rPr lang="en-US" altLang="en-US" sz="2000" baseline="-6000" dirty="0">
                <a:solidFill>
                  <a:schemeClr val="tx1"/>
                </a:solidFill>
                <a:latin typeface="Calibri"/>
                <a:cs typeface="Calibri"/>
              </a:rPr>
              <a:t>shunt</a:t>
            </a:r>
          </a:p>
        </p:txBody>
      </p:sp>
      <p:sp>
        <p:nvSpPr>
          <p:cNvPr id="43" name="Rectangle 48"/>
          <p:cNvSpPr>
            <a:spLocks/>
          </p:cNvSpPr>
          <p:nvPr/>
        </p:nvSpPr>
        <p:spPr bwMode="auto">
          <a:xfrm>
            <a:off x="5352126" y="5300761"/>
            <a:ext cx="3080969"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28572" bIns="0">
            <a:spAutoFit/>
          </a:bodyPr>
          <a:lstStyle>
            <a:lvl1pPr marL="26988">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r>
              <a:rPr lang="en-US" altLang="en-US" sz="2000" dirty="0">
                <a:solidFill>
                  <a:srgbClr val="000090"/>
                </a:solidFill>
                <a:latin typeface="Calibri"/>
                <a:cs typeface="Calibri"/>
              </a:rPr>
              <a:t>Qs total</a:t>
            </a:r>
            <a:r>
              <a:rPr lang="en-US" altLang="en-US" sz="2000" dirty="0">
                <a:solidFill>
                  <a:schemeClr val="tx1"/>
                </a:solidFill>
                <a:latin typeface="Calibri"/>
                <a:cs typeface="Calibri"/>
              </a:rPr>
              <a:t>= SBF </a:t>
            </a:r>
            <a:r>
              <a:rPr lang="en-US" altLang="en-US" sz="2000" baseline="-6000" dirty="0">
                <a:solidFill>
                  <a:schemeClr val="tx1"/>
                </a:solidFill>
                <a:latin typeface="Calibri"/>
                <a:cs typeface="Calibri"/>
              </a:rPr>
              <a:t>effective</a:t>
            </a:r>
            <a:r>
              <a:rPr lang="en-US" altLang="en-US" sz="2000" dirty="0">
                <a:solidFill>
                  <a:schemeClr val="tx1"/>
                </a:solidFill>
                <a:latin typeface="Calibri"/>
                <a:cs typeface="Calibri"/>
              </a:rPr>
              <a:t> +SBF </a:t>
            </a:r>
            <a:r>
              <a:rPr lang="en-US" altLang="en-US" sz="2000" baseline="-6000" dirty="0">
                <a:solidFill>
                  <a:schemeClr val="tx1"/>
                </a:solidFill>
                <a:latin typeface="Calibri"/>
                <a:cs typeface="Calibri"/>
              </a:rPr>
              <a:t>recirc</a:t>
            </a:r>
          </a:p>
        </p:txBody>
      </p:sp>
      <p:sp>
        <p:nvSpPr>
          <p:cNvPr id="44" name="Rectangle 49"/>
          <p:cNvSpPr>
            <a:spLocks/>
          </p:cNvSpPr>
          <p:nvPr/>
        </p:nvSpPr>
        <p:spPr bwMode="auto">
          <a:xfrm>
            <a:off x="6477000" y="5562600"/>
            <a:ext cx="31098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28572" bIns="0">
            <a:spAutoFit/>
          </a:bodyPr>
          <a:lstStyle>
            <a:lvl1pPr marL="26988">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r>
              <a:rPr lang="en-US" altLang="en-US" sz="1800">
                <a:solidFill>
                  <a:schemeClr val="tx1"/>
                </a:solidFill>
                <a:latin typeface="Calibri"/>
                <a:cs typeface="Calibri"/>
              </a:rPr>
              <a:t>OR</a:t>
            </a:r>
          </a:p>
        </p:txBody>
      </p:sp>
    </p:spTree>
    <p:extLst>
      <p:ext uri="{BB962C8B-B14F-4D97-AF65-F5344CB8AC3E}">
        <p14:creationId xmlns:p14="http://schemas.microsoft.com/office/powerpoint/2010/main" val="10681310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7924800" cy="1143000"/>
          </a:xfrm>
        </p:spPr>
        <p:txBody>
          <a:bodyPr>
            <a:normAutofit fontScale="90000"/>
          </a:bodyPr>
          <a:lstStyle/>
          <a:p>
            <a:pPr algn="l"/>
            <a:r>
              <a:rPr lang="en-US" dirty="0">
                <a:sym typeface="Arial" charset="0"/>
              </a:rPr>
              <a:t>Understanding </a:t>
            </a:r>
            <a:r>
              <a:rPr lang="en-US" dirty="0">
                <a:sym typeface="Arial Italic" charset="0"/>
              </a:rPr>
              <a:t>Complex</a:t>
            </a:r>
            <a:r>
              <a:rPr lang="en-US" dirty="0">
                <a:sym typeface="Arial" charset="0"/>
              </a:rPr>
              <a:t> (Bidirectional) Intra-cardiac Shunts</a:t>
            </a:r>
            <a:endParaRPr lang="en-US" dirty="0"/>
          </a:p>
        </p:txBody>
      </p:sp>
      <p:sp>
        <p:nvSpPr>
          <p:cNvPr id="3" name="Content Placeholder 2"/>
          <p:cNvSpPr>
            <a:spLocks noGrp="1"/>
          </p:cNvSpPr>
          <p:nvPr>
            <p:ph idx="1"/>
          </p:nvPr>
        </p:nvSpPr>
        <p:spPr>
          <a:xfrm>
            <a:off x="304800" y="1600200"/>
            <a:ext cx="8382000" cy="4261073"/>
          </a:xfrm>
        </p:spPr>
        <p:txBody>
          <a:bodyPr/>
          <a:lstStyle/>
          <a:p>
            <a:pPr marL="350838" indent="-336550">
              <a:buClr>
                <a:srgbClr val="000000"/>
              </a:buClr>
            </a:pPr>
            <a:r>
              <a:rPr lang="en-US" altLang="en-US" dirty="0">
                <a:sym typeface="Arial" charset="0"/>
              </a:rPr>
              <a:t>Due to “crossover” of flow, SaO</a:t>
            </a:r>
            <a:r>
              <a:rPr lang="en-US" altLang="en-US" baseline="-6000" dirty="0">
                <a:sym typeface="Arial" charset="0"/>
              </a:rPr>
              <a:t>2</a:t>
            </a:r>
            <a:r>
              <a:rPr lang="en-US" altLang="en-US" dirty="0">
                <a:sym typeface="Arial" charset="0"/>
              </a:rPr>
              <a:t> is lower than expected and SpaO</a:t>
            </a:r>
            <a:r>
              <a:rPr lang="en-US" altLang="en-US" baseline="-6000" dirty="0">
                <a:sym typeface="Arial" charset="0"/>
              </a:rPr>
              <a:t>2</a:t>
            </a:r>
            <a:r>
              <a:rPr lang="en-US" altLang="en-US" dirty="0">
                <a:sym typeface="Arial" charset="0"/>
              </a:rPr>
              <a:t> is higher than expected</a:t>
            </a:r>
          </a:p>
          <a:p>
            <a:pPr marL="350838" indent="-336550">
              <a:buClr>
                <a:srgbClr val="000000"/>
              </a:buClr>
            </a:pPr>
            <a:r>
              <a:rPr lang="en-US" altLang="en-US" dirty="0">
                <a:sym typeface="Arial" charset="0"/>
              </a:rPr>
              <a:t>E.g., transposition of the great arteries (TGA), single ventricle, total anomalous pulmonary venous drainage (TAPVD), truncus arteriosus</a:t>
            </a:r>
          </a:p>
          <a:p>
            <a:endParaRPr lang="en-US" dirty="0"/>
          </a:p>
        </p:txBody>
      </p:sp>
    </p:spTree>
    <p:extLst>
      <p:ext uri="{BB962C8B-B14F-4D97-AF65-F5344CB8AC3E}">
        <p14:creationId xmlns:p14="http://schemas.microsoft.com/office/powerpoint/2010/main" val="947732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dirty="0">
                <a:sym typeface="Arial" charset="0"/>
              </a:rPr>
              <a:t>Bidirectional Shunting</a:t>
            </a:r>
            <a:br>
              <a:rPr lang="en-US" dirty="0">
                <a:sym typeface="Arial" charset="0"/>
              </a:rPr>
            </a:br>
            <a:r>
              <a:rPr lang="en-US" dirty="0">
                <a:sym typeface="Arial" charset="0"/>
              </a:rPr>
              <a:t>(S</a:t>
            </a:r>
            <a:r>
              <a:rPr lang="en-US" dirty="0"/>
              <a:t>ingle Ventricle)</a:t>
            </a:r>
          </a:p>
        </p:txBody>
      </p:sp>
      <p:grpSp>
        <p:nvGrpSpPr>
          <p:cNvPr id="4" name="Group 3"/>
          <p:cNvGrpSpPr/>
          <p:nvPr/>
        </p:nvGrpSpPr>
        <p:grpSpPr>
          <a:xfrm>
            <a:off x="1066800" y="2011087"/>
            <a:ext cx="5105409" cy="4313652"/>
            <a:chOff x="1066800" y="2011087"/>
            <a:chExt cx="5105409" cy="4313652"/>
          </a:xfrm>
        </p:grpSpPr>
        <p:grpSp>
          <p:nvGrpSpPr>
            <p:cNvPr id="5" name="Group 23"/>
            <p:cNvGrpSpPr>
              <a:grpSpLocks/>
            </p:cNvGrpSpPr>
            <p:nvPr/>
          </p:nvGrpSpPr>
          <p:grpSpPr bwMode="auto">
            <a:xfrm>
              <a:off x="2982914" y="2035307"/>
              <a:ext cx="3189295" cy="4289432"/>
              <a:chOff x="192" y="225"/>
              <a:chExt cx="2009" cy="2701"/>
            </a:xfrm>
          </p:grpSpPr>
          <p:sp>
            <p:nvSpPr>
              <p:cNvPr id="9" name="Rectangle 8"/>
              <p:cNvSpPr>
                <a:spLocks/>
              </p:cNvSpPr>
              <p:nvPr/>
            </p:nvSpPr>
            <p:spPr bwMode="auto">
              <a:xfrm>
                <a:off x="192" y="980"/>
                <a:ext cx="2008" cy="1209"/>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10" name="Rectangle 9"/>
              <p:cNvSpPr>
                <a:spLocks/>
              </p:cNvSpPr>
              <p:nvPr/>
            </p:nvSpPr>
            <p:spPr bwMode="auto">
              <a:xfrm>
                <a:off x="197" y="552"/>
                <a:ext cx="220" cy="563"/>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11" name="Rectangle 10"/>
              <p:cNvSpPr>
                <a:spLocks/>
              </p:cNvSpPr>
              <p:nvPr/>
            </p:nvSpPr>
            <p:spPr bwMode="auto">
              <a:xfrm>
                <a:off x="1812" y="569"/>
                <a:ext cx="163" cy="523"/>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12" name="Rectangle 11"/>
              <p:cNvSpPr>
                <a:spLocks/>
              </p:cNvSpPr>
              <p:nvPr/>
            </p:nvSpPr>
            <p:spPr bwMode="auto">
              <a:xfrm>
                <a:off x="2015" y="569"/>
                <a:ext cx="163" cy="523"/>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14" name="Rectangle 13"/>
              <p:cNvSpPr>
                <a:spLocks/>
              </p:cNvSpPr>
              <p:nvPr/>
            </p:nvSpPr>
            <p:spPr bwMode="auto">
              <a:xfrm>
                <a:off x="1817" y="225"/>
                <a:ext cx="347" cy="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dirty="0">
                    <a:solidFill>
                      <a:schemeClr val="tx1"/>
                    </a:solidFill>
                    <a:latin typeface="Calibri"/>
                    <a:cs typeface="Calibri"/>
                  </a:rPr>
                  <a:t>Q</a:t>
                </a:r>
                <a:r>
                  <a:rPr lang="en-US" altLang="en-US" sz="3000" baseline="-6000" dirty="0">
                    <a:solidFill>
                      <a:schemeClr val="tx1"/>
                    </a:solidFill>
                    <a:latin typeface="Calibri"/>
                    <a:cs typeface="Calibri"/>
                  </a:rPr>
                  <a:t>PV</a:t>
                </a:r>
              </a:p>
            </p:txBody>
          </p:sp>
          <p:sp>
            <p:nvSpPr>
              <p:cNvPr id="15" name="Rectangle 14"/>
              <p:cNvSpPr>
                <a:spLocks/>
              </p:cNvSpPr>
              <p:nvPr/>
            </p:nvSpPr>
            <p:spPr bwMode="auto">
              <a:xfrm>
                <a:off x="665" y="2144"/>
                <a:ext cx="383" cy="782"/>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16" name="Rectangle 15"/>
              <p:cNvSpPr>
                <a:spLocks/>
              </p:cNvSpPr>
              <p:nvPr/>
            </p:nvSpPr>
            <p:spPr bwMode="auto">
              <a:xfrm>
                <a:off x="726" y="2390"/>
                <a:ext cx="265" cy="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dirty="0">
                    <a:solidFill>
                      <a:schemeClr val="tx1"/>
                    </a:solidFill>
                    <a:latin typeface="Calibri"/>
                    <a:cs typeface="Calibri"/>
                  </a:rPr>
                  <a:t>PA</a:t>
                </a:r>
              </a:p>
            </p:txBody>
          </p:sp>
          <p:sp>
            <p:nvSpPr>
              <p:cNvPr id="18" name="Line 17"/>
              <p:cNvSpPr>
                <a:spLocks noChangeShapeType="1"/>
              </p:cNvSpPr>
              <p:nvPr/>
            </p:nvSpPr>
            <p:spPr bwMode="auto">
              <a:xfrm rot="10800000" flipH="1">
                <a:off x="1734" y="1475"/>
                <a:ext cx="467" cy="320"/>
              </a:xfrm>
              <a:prstGeom prst="line">
                <a:avLst/>
              </a:prstGeom>
              <a:noFill/>
              <a:ln w="25400">
                <a:solidFill>
                  <a:schemeClr val="tx1"/>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19" name="Rectangle 18"/>
              <p:cNvSpPr>
                <a:spLocks/>
              </p:cNvSpPr>
              <p:nvPr/>
            </p:nvSpPr>
            <p:spPr bwMode="auto">
              <a:xfrm>
                <a:off x="1529" y="2144"/>
                <a:ext cx="382" cy="782"/>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20" name="Line 19"/>
              <p:cNvSpPr>
                <a:spLocks noChangeShapeType="1"/>
              </p:cNvSpPr>
              <p:nvPr/>
            </p:nvSpPr>
            <p:spPr bwMode="auto">
              <a:xfrm rot="10800000">
                <a:off x="198" y="1486"/>
                <a:ext cx="579" cy="287"/>
              </a:xfrm>
              <a:prstGeom prst="line">
                <a:avLst/>
              </a:prstGeom>
              <a:noFill/>
              <a:ln w="25400">
                <a:solidFill>
                  <a:schemeClr val="tx1"/>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21" name="Rectangle 20"/>
              <p:cNvSpPr>
                <a:spLocks/>
              </p:cNvSpPr>
              <p:nvPr/>
            </p:nvSpPr>
            <p:spPr bwMode="auto">
              <a:xfrm>
                <a:off x="1577" y="2390"/>
                <a:ext cx="268" cy="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dirty="0" err="1">
                    <a:solidFill>
                      <a:schemeClr val="tx1"/>
                    </a:solidFill>
                    <a:latin typeface="Calibri"/>
                    <a:cs typeface="Calibri"/>
                  </a:rPr>
                  <a:t>Ao</a:t>
                </a:r>
                <a:endParaRPr lang="en-US" altLang="en-US" sz="3000" dirty="0">
                  <a:solidFill>
                    <a:schemeClr val="tx1"/>
                  </a:solidFill>
                  <a:latin typeface="Calibri"/>
                  <a:cs typeface="Calibri"/>
                </a:endParaRPr>
              </a:p>
            </p:txBody>
          </p:sp>
          <p:sp>
            <p:nvSpPr>
              <p:cNvPr id="22" name="Rectangle 21"/>
              <p:cNvSpPr>
                <a:spLocks/>
              </p:cNvSpPr>
              <p:nvPr/>
            </p:nvSpPr>
            <p:spPr bwMode="auto">
              <a:xfrm>
                <a:off x="1332" y="1884"/>
                <a:ext cx="250" cy="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SV</a:t>
                </a:r>
              </a:p>
            </p:txBody>
          </p:sp>
          <p:sp>
            <p:nvSpPr>
              <p:cNvPr id="23" name="Rectangle 22"/>
              <p:cNvSpPr>
                <a:spLocks/>
              </p:cNvSpPr>
              <p:nvPr/>
            </p:nvSpPr>
            <p:spPr bwMode="auto">
              <a:xfrm>
                <a:off x="813" y="1166"/>
                <a:ext cx="1176" cy="2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atrium</a:t>
                </a:r>
              </a:p>
            </p:txBody>
          </p:sp>
        </p:grpSp>
        <p:sp>
          <p:nvSpPr>
            <p:cNvPr id="6" name="Rectangle 24"/>
            <p:cNvSpPr>
              <a:spLocks/>
            </p:cNvSpPr>
            <p:nvPr/>
          </p:nvSpPr>
          <p:spPr bwMode="auto">
            <a:xfrm>
              <a:off x="1992291" y="3038199"/>
              <a:ext cx="1295400" cy="384175"/>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7" name="Rectangle 25"/>
            <p:cNvSpPr>
              <a:spLocks/>
            </p:cNvSpPr>
            <p:nvPr/>
          </p:nvSpPr>
          <p:spPr bwMode="auto">
            <a:xfrm>
              <a:off x="1066800" y="2976287"/>
              <a:ext cx="78508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28572" bIns="0">
              <a:spAutoFit/>
            </a:bodyPr>
            <a:lstStyle>
              <a:lvl1pPr marL="26988">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r>
                <a:rPr lang="en-US" altLang="en-US" sz="3000" dirty="0" err="1">
                  <a:solidFill>
                    <a:schemeClr val="tx1"/>
                  </a:solidFill>
                  <a:latin typeface="Calibri"/>
                  <a:cs typeface="Calibri"/>
                </a:rPr>
                <a:t>Qs</a:t>
              </a:r>
              <a:r>
                <a:rPr lang="en-US" altLang="en-US" sz="3000" baseline="-6000" dirty="0" err="1">
                  <a:solidFill>
                    <a:schemeClr val="tx1"/>
                  </a:solidFill>
                  <a:latin typeface="Calibri"/>
                  <a:cs typeface="Calibri"/>
                </a:rPr>
                <a:t>IVC</a:t>
              </a:r>
              <a:endParaRPr lang="en-US" altLang="en-US" sz="3000" baseline="-6000" dirty="0">
                <a:solidFill>
                  <a:schemeClr val="tx1"/>
                </a:solidFill>
                <a:latin typeface="Calibri"/>
                <a:cs typeface="Calibri"/>
              </a:endParaRPr>
            </a:p>
          </p:txBody>
        </p:sp>
        <p:sp>
          <p:nvSpPr>
            <p:cNvPr id="8" name="Rectangle 26"/>
            <p:cNvSpPr>
              <a:spLocks/>
            </p:cNvSpPr>
            <p:nvPr/>
          </p:nvSpPr>
          <p:spPr bwMode="auto">
            <a:xfrm>
              <a:off x="2743200" y="2011087"/>
              <a:ext cx="80945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dirty="0" err="1">
                  <a:solidFill>
                    <a:schemeClr val="tx1"/>
                  </a:solidFill>
                  <a:latin typeface="Calibri"/>
                  <a:cs typeface="Calibri"/>
                </a:rPr>
                <a:t>Qs</a:t>
              </a:r>
              <a:r>
                <a:rPr lang="en-US" altLang="en-US" sz="3000" baseline="-6000" dirty="0" err="1">
                  <a:solidFill>
                    <a:schemeClr val="tx1"/>
                  </a:solidFill>
                  <a:latin typeface="Calibri"/>
                  <a:cs typeface="Calibri"/>
                </a:rPr>
                <a:t>SVC</a:t>
              </a:r>
              <a:endParaRPr lang="en-US" altLang="en-US" sz="3000" baseline="-6000" dirty="0">
                <a:solidFill>
                  <a:schemeClr val="tx1"/>
                </a:solidFill>
                <a:latin typeface="Calibri"/>
                <a:cs typeface="Calibri"/>
              </a:endParaRPr>
            </a:p>
          </p:txBody>
        </p:sp>
      </p:grpSp>
    </p:spTree>
    <p:extLst>
      <p:ext uri="{BB962C8B-B14F-4D97-AF65-F5344CB8AC3E}">
        <p14:creationId xmlns:p14="http://schemas.microsoft.com/office/powerpoint/2010/main" val="13085493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7886700" cy="1325563"/>
          </a:xfrm>
        </p:spPr>
        <p:txBody>
          <a:bodyPr/>
          <a:lstStyle/>
          <a:p>
            <a:pPr algn="l"/>
            <a:r>
              <a:rPr lang="en-US" dirty="0">
                <a:sym typeface="Arial" charset="0"/>
              </a:rPr>
              <a:t>Bidirectional Shunting</a:t>
            </a:r>
            <a:endParaRPr lang="en-US" dirty="0"/>
          </a:p>
        </p:txBody>
      </p:sp>
      <p:grpSp>
        <p:nvGrpSpPr>
          <p:cNvPr id="4" name="Group 3"/>
          <p:cNvGrpSpPr/>
          <p:nvPr/>
        </p:nvGrpSpPr>
        <p:grpSpPr>
          <a:xfrm>
            <a:off x="533400" y="1676400"/>
            <a:ext cx="8156576" cy="4271609"/>
            <a:chOff x="773113" y="968374"/>
            <a:chExt cx="8156576" cy="4271609"/>
          </a:xfrm>
        </p:grpSpPr>
        <p:grpSp>
          <p:nvGrpSpPr>
            <p:cNvPr id="5" name="Group 30"/>
            <p:cNvGrpSpPr>
              <a:grpSpLocks/>
            </p:cNvGrpSpPr>
            <p:nvPr/>
          </p:nvGrpSpPr>
          <p:grpSpPr bwMode="auto">
            <a:xfrm>
              <a:off x="2487613" y="968374"/>
              <a:ext cx="6442076" cy="4271609"/>
              <a:chOff x="1441" y="-2"/>
              <a:chExt cx="4058" cy="2690"/>
            </a:xfrm>
          </p:grpSpPr>
          <p:sp>
            <p:nvSpPr>
              <p:cNvPr id="10" name="Rectangle 8"/>
              <p:cNvSpPr>
                <a:spLocks/>
              </p:cNvSpPr>
              <p:nvPr/>
            </p:nvSpPr>
            <p:spPr bwMode="auto">
              <a:xfrm>
                <a:off x="1752" y="742"/>
                <a:ext cx="2008" cy="1209"/>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11" name="Rectangle 9"/>
              <p:cNvSpPr>
                <a:spLocks/>
              </p:cNvSpPr>
              <p:nvPr/>
            </p:nvSpPr>
            <p:spPr bwMode="auto">
              <a:xfrm>
                <a:off x="1758" y="314"/>
                <a:ext cx="219" cy="563"/>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12" name="Rectangle 10"/>
              <p:cNvSpPr>
                <a:spLocks/>
              </p:cNvSpPr>
              <p:nvPr/>
            </p:nvSpPr>
            <p:spPr bwMode="auto">
              <a:xfrm>
                <a:off x="3372" y="331"/>
                <a:ext cx="163" cy="523"/>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13" name="Rectangle 11"/>
              <p:cNvSpPr>
                <a:spLocks/>
              </p:cNvSpPr>
              <p:nvPr/>
            </p:nvSpPr>
            <p:spPr bwMode="auto">
              <a:xfrm>
                <a:off x="3575" y="331"/>
                <a:ext cx="163" cy="523"/>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14" name="Rectangle 12"/>
              <p:cNvSpPr>
                <a:spLocks/>
              </p:cNvSpPr>
              <p:nvPr/>
            </p:nvSpPr>
            <p:spPr bwMode="auto">
              <a:xfrm>
                <a:off x="3018" y="1906"/>
                <a:ext cx="382" cy="782"/>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15" name="Rectangle 13"/>
              <p:cNvSpPr>
                <a:spLocks/>
              </p:cNvSpPr>
              <p:nvPr/>
            </p:nvSpPr>
            <p:spPr bwMode="auto">
              <a:xfrm>
                <a:off x="1441" y="0"/>
                <a:ext cx="760" cy="2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dirty="0" err="1">
                    <a:solidFill>
                      <a:schemeClr val="tx1"/>
                    </a:solidFill>
                    <a:latin typeface="Calibri"/>
                    <a:cs typeface="Calibri"/>
                  </a:rPr>
                  <a:t>Qs</a:t>
                </a:r>
                <a:r>
                  <a:rPr lang="en-US" altLang="en-US" sz="3000" baseline="-6000" dirty="0" err="1">
                    <a:solidFill>
                      <a:schemeClr val="tx1"/>
                    </a:solidFill>
                    <a:latin typeface="Calibri"/>
                    <a:cs typeface="Calibri"/>
                  </a:rPr>
                  <a:t>SVC</a:t>
                </a:r>
                <a:endParaRPr lang="en-US" altLang="en-US" sz="3000" baseline="-6000" dirty="0">
                  <a:solidFill>
                    <a:schemeClr val="tx1"/>
                  </a:solidFill>
                  <a:latin typeface="Calibri"/>
                  <a:cs typeface="Calibri"/>
                </a:endParaRPr>
              </a:p>
            </p:txBody>
          </p:sp>
          <p:sp>
            <p:nvSpPr>
              <p:cNvPr id="16" name="Rectangle 14"/>
              <p:cNvSpPr>
                <a:spLocks/>
              </p:cNvSpPr>
              <p:nvPr/>
            </p:nvSpPr>
            <p:spPr bwMode="auto">
              <a:xfrm>
                <a:off x="3416" y="-2"/>
                <a:ext cx="347" cy="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Q</a:t>
                </a:r>
                <a:r>
                  <a:rPr lang="en-US" altLang="en-US" sz="3000" baseline="-6000">
                    <a:solidFill>
                      <a:schemeClr val="tx1"/>
                    </a:solidFill>
                    <a:latin typeface="Calibri"/>
                    <a:cs typeface="Calibri"/>
                  </a:rPr>
                  <a:t>PV</a:t>
                </a:r>
              </a:p>
            </p:txBody>
          </p:sp>
          <p:sp>
            <p:nvSpPr>
              <p:cNvPr id="17" name="Rectangle 15"/>
              <p:cNvSpPr>
                <a:spLocks/>
              </p:cNvSpPr>
              <p:nvPr/>
            </p:nvSpPr>
            <p:spPr bwMode="auto">
              <a:xfrm>
                <a:off x="2225" y="1906"/>
                <a:ext cx="382" cy="782"/>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18" name="Rectangle 16"/>
              <p:cNvSpPr>
                <a:spLocks/>
              </p:cNvSpPr>
              <p:nvPr/>
            </p:nvSpPr>
            <p:spPr bwMode="auto">
              <a:xfrm>
                <a:off x="2287" y="2152"/>
                <a:ext cx="265" cy="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PA</a:t>
                </a:r>
              </a:p>
            </p:txBody>
          </p:sp>
          <p:sp>
            <p:nvSpPr>
              <p:cNvPr id="19" name="Rectangle 17"/>
              <p:cNvSpPr>
                <a:spLocks/>
              </p:cNvSpPr>
              <p:nvPr/>
            </p:nvSpPr>
            <p:spPr bwMode="auto">
              <a:xfrm>
                <a:off x="3084" y="2152"/>
                <a:ext cx="268" cy="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Ao</a:t>
                </a:r>
              </a:p>
            </p:txBody>
          </p:sp>
          <p:sp>
            <p:nvSpPr>
              <p:cNvPr id="20" name="Rectangle 18"/>
              <p:cNvSpPr>
                <a:spLocks/>
              </p:cNvSpPr>
              <p:nvPr/>
            </p:nvSpPr>
            <p:spPr bwMode="auto">
              <a:xfrm>
                <a:off x="3924" y="837"/>
                <a:ext cx="1575" cy="172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r>
                  <a:rPr lang="en-US" altLang="en-US" sz="2300" dirty="0">
                    <a:solidFill>
                      <a:schemeClr val="tx1"/>
                    </a:solidFill>
                    <a:latin typeface="Calibri"/>
                    <a:cs typeface="Calibri"/>
                  </a:rPr>
                  <a:t> </a:t>
                </a:r>
                <a:r>
                  <a:rPr lang="en-US" altLang="en-US" sz="2300" dirty="0" err="1">
                    <a:solidFill>
                      <a:schemeClr val="tx1"/>
                    </a:solidFill>
                    <a:latin typeface="Calibri"/>
                    <a:cs typeface="Calibri"/>
                  </a:rPr>
                  <a:t>Qp</a:t>
                </a:r>
                <a:r>
                  <a:rPr lang="en-US" altLang="en-US" sz="2300" dirty="0">
                    <a:solidFill>
                      <a:schemeClr val="tx1"/>
                    </a:solidFill>
                    <a:latin typeface="Calibri"/>
                    <a:cs typeface="Calibri"/>
                  </a:rPr>
                  <a:t> is redder than it should be and Qs is bluer than it should be.  Therefore this is a complex bidirectional shunt. Also, note </a:t>
                </a:r>
                <a:r>
                  <a:rPr lang="en-US" altLang="en-US" sz="2300" dirty="0" err="1">
                    <a:solidFill>
                      <a:schemeClr val="tx1"/>
                    </a:solidFill>
                    <a:latin typeface="Calibri"/>
                    <a:cs typeface="Calibri"/>
                  </a:rPr>
                  <a:t>Qp</a:t>
                </a:r>
                <a:r>
                  <a:rPr lang="en-US" altLang="en-US" sz="2300" dirty="0">
                    <a:solidFill>
                      <a:schemeClr val="tx1"/>
                    </a:solidFill>
                    <a:latin typeface="Calibri"/>
                    <a:cs typeface="Calibri"/>
                  </a:rPr>
                  <a:t>&gt;&gt;Qs.</a:t>
                </a:r>
              </a:p>
            </p:txBody>
          </p:sp>
          <p:sp>
            <p:nvSpPr>
              <p:cNvPr id="21" name="Line 19"/>
              <p:cNvSpPr>
                <a:spLocks noChangeShapeType="1"/>
              </p:cNvSpPr>
              <p:nvPr/>
            </p:nvSpPr>
            <p:spPr bwMode="auto">
              <a:xfrm rot="10800000" flipH="1">
                <a:off x="3288" y="1237"/>
                <a:ext cx="467" cy="321"/>
              </a:xfrm>
              <a:prstGeom prst="line">
                <a:avLst/>
              </a:prstGeom>
              <a:noFill/>
              <a:ln w="25400">
                <a:solidFill>
                  <a:schemeClr val="tx1"/>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22" name="Rectangle 20"/>
              <p:cNvSpPr>
                <a:spLocks/>
              </p:cNvSpPr>
              <p:nvPr/>
            </p:nvSpPr>
            <p:spPr bwMode="auto">
              <a:xfrm>
                <a:off x="3018" y="1906"/>
                <a:ext cx="382" cy="782"/>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23" name="Line 21"/>
              <p:cNvSpPr>
                <a:spLocks noChangeShapeType="1"/>
              </p:cNvSpPr>
              <p:nvPr/>
            </p:nvSpPr>
            <p:spPr bwMode="auto">
              <a:xfrm rot="10800000">
                <a:off x="1752" y="1248"/>
                <a:ext cx="580" cy="287"/>
              </a:xfrm>
              <a:prstGeom prst="line">
                <a:avLst/>
              </a:prstGeom>
              <a:noFill/>
              <a:ln w="25400">
                <a:solidFill>
                  <a:schemeClr val="tx1"/>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24" name="Rectangle 22"/>
              <p:cNvSpPr>
                <a:spLocks/>
              </p:cNvSpPr>
              <p:nvPr/>
            </p:nvSpPr>
            <p:spPr bwMode="auto">
              <a:xfrm>
                <a:off x="3079" y="2152"/>
                <a:ext cx="268" cy="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Ao</a:t>
                </a:r>
              </a:p>
            </p:txBody>
          </p:sp>
          <p:sp>
            <p:nvSpPr>
              <p:cNvPr id="25" name="Rectangle 23"/>
              <p:cNvSpPr>
                <a:spLocks/>
              </p:cNvSpPr>
              <p:nvPr/>
            </p:nvSpPr>
            <p:spPr bwMode="auto">
              <a:xfrm>
                <a:off x="2694" y="1646"/>
                <a:ext cx="250" cy="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SV</a:t>
                </a:r>
              </a:p>
            </p:txBody>
          </p:sp>
          <p:sp>
            <p:nvSpPr>
              <p:cNvPr id="26" name="Rectangle 24"/>
              <p:cNvSpPr>
                <a:spLocks/>
              </p:cNvSpPr>
              <p:nvPr/>
            </p:nvSpPr>
            <p:spPr bwMode="auto">
              <a:xfrm>
                <a:off x="2176" y="928"/>
                <a:ext cx="1176" cy="2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atrium</a:t>
                </a:r>
              </a:p>
            </p:txBody>
          </p:sp>
          <p:sp>
            <p:nvSpPr>
              <p:cNvPr id="27" name="Line 25"/>
              <p:cNvSpPr>
                <a:spLocks noChangeShapeType="1"/>
              </p:cNvSpPr>
              <p:nvPr/>
            </p:nvSpPr>
            <p:spPr bwMode="auto">
              <a:xfrm rot="10800000" flipH="1">
                <a:off x="1887" y="337"/>
                <a:ext cx="1" cy="298"/>
              </a:xfrm>
              <a:prstGeom prst="line">
                <a:avLst/>
              </a:prstGeom>
              <a:noFill/>
              <a:ln w="50800">
                <a:solidFill>
                  <a:srgbClr val="003DCC"/>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28" name="Line 26"/>
              <p:cNvSpPr>
                <a:spLocks noChangeShapeType="1"/>
              </p:cNvSpPr>
              <p:nvPr/>
            </p:nvSpPr>
            <p:spPr bwMode="auto">
              <a:xfrm rot="10800000" flipH="1">
                <a:off x="3496" y="759"/>
                <a:ext cx="1" cy="804"/>
              </a:xfrm>
              <a:prstGeom prst="line">
                <a:avLst/>
              </a:prstGeom>
              <a:noFill/>
              <a:ln w="50800">
                <a:solidFill>
                  <a:srgbClr val="D90B00"/>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29" name="Line 27"/>
              <p:cNvSpPr>
                <a:spLocks noChangeShapeType="1"/>
              </p:cNvSpPr>
              <p:nvPr/>
            </p:nvSpPr>
            <p:spPr bwMode="auto">
              <a:xfrm rot="10800000">
                <a:off x="2799" y="781"/>
                <a:ext cx="11" cy="1317"/>
              </a:xfrm>
              <a:prstGeom prst="line">
                <a:avLst/>
              </a:prstGeom>
              <a:noFill/>
              <a:ln w="50800">
                <a:solidFill>
                  <a:srgbClr val="AE00F0"/>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30" name="Line 28"/>
              <p:cNvSpPr>
                <a:spLocks noChangeShapeType="1"/>
              </p:cNvSpPr>
              <p:nvPr/>
            </p:nvSpPr>
            <p:spPr bwMode="auto">
              <a:xfrm rot="10800000">
                <a:off x="2384" y="1816"/>
                <a:ext cx="4" cy="822"/>
              </a:xfrm>
              <a:prstGeom prst="line">
                <a:avLst/>
              </a:prstGeom>
              <a:noFill/>
              <a:ln w="50800">
                <a:solidFill>
                  <a:srgbClr val="AE00F0"/>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31" name="Line 29"/>
              <p:cNvSpPr>
                <a:spLocks noChangeShapeType="1"/>
              </p:cNvSpPr>
              <p:nvPr/>
            </p:nvSpPr>
            <p:spPr bwMode="auto">
              <a:xfrm rot="10800000" flipH="1">
                <a:off x="3239" y="2062"/>
                <a:ext cx="0" cy="465"/>
              </a:xfrm>
              <a:prstGeom prst="line">
                <a:avLst/>
              </a:prstGeom>
              <a:noFill/>
              <a:ln w="50800">
                <a:solidFill>
                  <a:srgbClr val="AE00F0"/>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grpSp>
        <p:sp>
          <p:nvSpPr>
            <p:cNvPr id="6" name="Rectangle 31"/>
            <p:cNvSpPr>
              <a:spLocks/>
            </p:cNvSpPr>
            <p:nvPr/>
          </p:nvSpPr>
          <p:spPr bwMode="auto">
            <a:xfrm>
              <a:off x="1768475" y="2366963"/>
              <a:ext cx="1293813" cy="384175"/>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7" name="Rectangle 32"/>
            <p:cNvSpPr>
              <a:spLocks/>
            </p:cNvSpPr>
            <p:nvPr/>
          </p:nvSpPr>
          <p:spPr bwMode="auto">
            <a:xfrm>
              <a:off x="773113" y="2232025"/>
              <a:ext cx="78508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28572" bIns="0">
              <a:spAutoFit/>
            </a:bodyPr>
            <a:lstStyle>
              <a:lvl1pPr marL="26988">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r>
                <a:rPr lang="en-US" altLang="en-US" sz="3000">
                  <a:solidFill>
                    <a:schemeClr val="tx1"/>
                  </a:solidFill>
                  <a:latin typeface="Calibri"/>
                  <a:cs typeface="Calibri"/>
                </a:rPr>
                <a:t>Qs</a:t>
              </a:r>
              <a:r>
                <a:rPr lang="en-US" altLang="en-US" sz="3000" baseline="-6000">
                  <a:solidFill>
                    <a:schemeClr val="tx1"/>
                  </a:solidFill>
                  <a:latin typeface="Calibri"/>
                  <a:cs typeface="Calibri"/>
                </a:rPr>
                <a:t>IVC</a:t>
              </a:r>
            </a:p>
          </p:txBody>
        </p:sp>
        <p:sp>
          <p:nvSpPr>
            <p:cNvPr id="8" name="Line 33"/>
            <p:cNvSpPr>
              <a:spLocks noChangeShapeType="1"/>
            </p:cNvSpPr>
            <p:nvPr/>
          </p:nvSpPr>
          <p:spPr bwMode="auto">
            <a:xfrm rot="10800000">
              <a:off x="2187575" y="2554288"/>
              <a:ext cx="455613" cy="7937"/>
            </a:xfrm>
            <a:prstGeom prst="line">
              <a:avLst/>
            </a:prstGeom>
            <a:noFill/>
            <a:ln w="50800">
              <a:solidFill>
                <a:srgbClr val="003DCC"/>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9" name="Rectangle 34"/>
            <p:cNvSpPr>
              <a:spLocks/>
            </p:cNvSpPr>
            <p:nvPr/>
          </p:nvSpPr>
          <p:spPr bwMode="auto">
            <a:xfrm>
              <a:off x="3194853" y="4276725"/>
              <a:ext cx="384157" cy="3847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2500">
                  <a:solidFill>
                    <a:schemeClr val="tx1"/>
                  </a:solidFill>
                  <a:latin typeface="Calibri"/>
                  <a:cs typeface="Calibri"/>
                </a:rPr>
                <a:t>Qp</a:t>
              </a:r>
            </a:p>
          </p:txBody>
        </p:sp>
      </p:grpSp>
    </p:spTree>
    <p:extLst>
      <p:ext uri="{BB962C8B-B14F-4D97-AF65-F5344CB8AC3E}">
        <p14:creationId xmlns:p14="http://schemas.microsoft.com/office/powerpoint/2010/main" val="14730597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sym typeface="Arial" charset="0"/>
              </a:rPr>
              <a:t>Consequences of Shunts</a:t>
            </a:r>
            <a:endParaRPr lang="en-US" dirty="0"/>
          </a:p>
        </p:txBody>
      </p:sp>
      <p:sp>
        <p:nvSpPr>
          <p:cNvPr id="3" name="Content Placeholder 2"/>
          <p:cNvSpPr>
            <a:spLocks noGrp="1"/>
          </p:cNvSpPr>
          <p:nvPr>
            <p:ph idx="1"/>
          </p:nvPr>
        </p:nvSpPr>
        <p:spPr/>
        <p:txBody>
          <a:bodyPr>
            <a:normAutofit lnSpcReduction="10000"/>
          </a:bodyPr>
          <a:lstStyle/>
          <a:p>
            <a:pPr marL="39688" indent="0">
              <a:buNone/>
              <a:defRPr/>
            </a:pPr>
            <a:r>
              <a:rPr lang="en-US" sz="3500" i="1" dirty="0">
                <a:sym typeface="Arial" charset="0"/>
              </a:rPr>
              <a:t>Depending on the direction and amount of the shunt:  </a:t>
            </a:r>
          </a:p>
          <a:p>
            <a:pPr marL="290513" indent="-276225">
              <a:buFont typeface="Arial" charset="0"/>
              <a:buChar char="•"/>
              <a:defRPr/>
            </a:pPr>
            <a:r>
              <a:rPr lang="en-US" sz="2800" dirty="0">
                <a:sym typeface="Arial" charset="0"/>
              </a:rPr>
              <a:t>Pulmon</a:t>
            </a:r>
            <a:r>
              <a:rPr lang="en-US" sz="3000" dirty="0">
                <a:sym typeface="Arial" charset="0"/>
              </a:rPr>
              <a:t>ary </a:t>
            </a:r>
            <a:r>
              <a:rPr lang="en-US" sz="3000" dirty="0" err="1">
                <a:sym typeface="Arial" charset="0"/>
              </a:rPr>
              <a:t>overcirculation</a:t>
            </a:r>
            <a:r>
              <a:rPr lang="en-US" sz="3000" dirty="0">
                <a:sym typeface="Arial" charset="0"/>
              </a:rPr>
              <a:t> resulting in CHF, pulmonary hypertension, pulmonary vascular disease</a:t>
            </a:r>
          </a:p>
          <a:p>
            <a:pPr marL="290513" indent="-276225">
              <a:buFont typeface="Arial" charset="0"/>
              <a:buChar char="•"/>
              <a:defRPr/>
            </a:pPr>
            <a:r>
              <a:rPr lang="en-US" sz="3000" dirty="0">
                <a:sym typeface="Arial" charset="0"/>
              </a:rPr>
              <a:t>Ventricular volume overload and increased myocardial work which can lead to cardiogenic shock</a:t>
            </a:r>
          </a:p>
          <a:p>
            <a:pPr marL="290513" indent="-276225">
              <a:buFont typeface="Arial" charset="0"/>
              <a:buChar char="•"/>
              <a:defRPr/>
            </a:pPr>
            <a:r>
              <a:rPr lang="en-US" sz="3000" dirty="0">
                <a:sym typeface="Arial" charset="0"/>
              </a:rPr>
              <a:t>Hypoxia</a:t>
            </a:r>
          </a:p>
          <a:p>
            <a:endParaRPr lang="en-US" dirty="0"/>
          </a:p>
        </p:txBody>
      </p:sp>
    </p:spTree>
    <p:extLst>
      <p:ext uri="{BB962C8B-B14F-4D97-AF65-F5344CB8AC3E}">
        <p14:creationId xmlns:p14="http://schemas.microsoft.com/office/powerpoint/2010/main" val="10780115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7467600" cy="1325563"/>
          </a:xfrm>
        </p:spPr>
        <p:txBody>
          <a:bodyPr>
            <a:normAutofit fontScale="90000"/>
          </a:bodyPr>
          <a:lstStyle/>
          <a:p>
            <a:pPr algn="l"/>
            <a:r>
              <a:rPr lang="en-US" altLang="en-US" dirty="0"/>
              <a:t>Anesthesia and Cardiac Shunting</a:t>
            </a:r>
            <a:endParaRPr lang="en-US" dirty="0"/>
          </a:p>
        </p:txBody>
      </p:sp>
      <p:sp>
        <p:nvSpPr>
          <p:cNvPr id="3" name="Content Placeholder 2"/>
          <p:cNvSpPr>
            <a:spLocks noGrp="1"/>
          </p:cNvSpPr>
          <p:nvPr>
            <p:ph idx="1"/>
          </p:nvPr>
        </p:nvSpPr>
        <p:spPr/>
        <p:txBody>
          <a:bodyPr>
            <a:normAutofit fontScale="92500" lnSpcReduction="10000"/>
          </a:bodyPr>
          <a:lstStyle/>
          <a:p>
            <a:pPr>
              <a:buClr>
                <a:srgbClr val="000000"/>
              </a:buClr>
              <a:buSzPct val="99000"/>
              <a:buFont typeface="Arial" charset="0"/>
              <a:buChar char="•"/>
              <a:defRPr/>
            </a:pPr>
            <a:r>
              <a:rPr lang="en-US" dirty="0">
                <a:sym typeface="Arial" charset="0"/>
              </a:rPr>
              <a:t>Ventilation and acid/base management can alter PVR and increase or decrease PBF</a:t>
            </a:r>
          </a:p>
          <a:p>
            <a:pPr>
              <a:buClr>
                <a:srgbClr val="000000"/>
              </a:buClr>
              <a:buSzPct val="99000"/>
              <a:buFont typeface="Arial" charset="0"/>
              <a:buChar char="•"/>
              <a:defRPr/>
            </a:pPr>
            <a:r>
              <a:rPr lang="en-US" dirty="0">
                <a:sym typeface="Arial" charset="0"/>
              </a:rPr>
              <a:t>In the OR, FiO2, pH (via pCO2), and medication (narcotic, Milrinone, nitric oxide) are used most frequently to alter PVR</a:t>
            </a:r>
          </a:p>
          <a:p>
            <a:pPr>
              <a:buClr>
                <a:srgbClr val="000000"/>
              </a:buClr>
              <a:buSzPct val="99000"/>
              <a:buFont typeface="Arial" charset="0"/>
              <a:buChar char="•"/>
              <a:defRPr/>
            </a:pPr>
            <a:r>
              <a:rPr lang="en-US" dirty="0">
                <a:sym typeface="Arial" charset="0"/>
              </a:rPr>
              <a:t>SVR can be altered with vasopressors/vasodilators</a:t>
            </a:r>
          </a:p>
          <a:p>
            <a:pPr>
              <a:buClr>
                <a:srgbClr val="000000"/>
              </a:buClr>
              <a:buSzPct val="99000"/>
              <a:buFont typeface="Arial" charset="0"/>
              <a:buChar char="•"/>
              <a:defRPr/>
            </a:pPr>
            <a:r>
              <a:rPr lang="en-US" dirty="0">
                <a:sym typeface="Arial" charset="0"/>
              </a:rPr>
              <a:t>It is crucial to de-air lines and be vigilant for emboli in the presence of </a:t>
            </a:r>
            <a:r>
              <a:rPr lang="en-US" dirty="0">
                <a:sym typeface="Arial Bold Italic" charset="0"/>
              </a:rPr>
              <a:t>any</a:t>
            </a:r>
            <a:r>
              <a:rPr lang="en-US" dirty="0">
                <a:sym typeface="Arial" charset="0"/>
              </a:rPr>
              <a:t> shunt</a:t>
            </a:r>
          </a:p>
          <a:p>
            <a:endParaRPr lang="en-US" dirty="0"/>
          </a:p>
        </p:txBody>
      </p:sp>
    </p:spTree>
    <p:extLst>
      <p:ext uri="{BB962C8B-B14F-4D97-AF65-F5344CB8AC3E}">
        <p14:creationId xmlns:p14="http://schemas.microsoft.com/office/powerpoint/2010/main" val="5167058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sym typeface="Arial" charset="0"/>
              </a:rPr>
              <a:t>Ready for some numbers?</a:t>
            </a:r>
            <a:endParaRPr lang="en-US" dirty="0"/>
          </a:p>
        </p:txBody>
      </p:sp>
      <p:sp>
        <p:nvSpPr>
          <p:cNvPr id="3" name="Content Placeholder 2"/>
          <p:cNvSpPr>
            <a:spLocks noGrp="1"/>
          </p:cNvSpPr>
          <p:nvPr>
            <p:ph idx="1"/>
          </p:nvPr>
        </p:nvSpPr>
        <p:spPr/>
        <p:txBody>
          <a:bodyPr>
            <a:normAutofit/>
          </a:bodyPr>
          <a:lstStyle/>
          <a:p>
            <a:pPr marL="350838" indent="-336550">
              <a:buClr>
                <a:srgbClr val="000000"/>
              </a:buClr>
              <a:defRPr/>
            </a:pPr>
            <a:r>
              <a:rPr lang="en-US" dirty="0">
                <a:sym typeface="Arial" charset="0"/>
              </a:rPr>
              <a:t>Due to intra-cardiac shunts, systemic and pulmonary flows cannot be calculated with thermodilution techniques</a:t>
            </a:r>
          </a:p>
          <a:p>
            <a:pPr marL="350838" indent="-336550">
              <a:buClr>
                <a:srgbClr val="000000"/>
              </a:buClr>
              <a:defRPr/>
            </a:pPr>
            <a:r>
              <a:rPr lang="en-US" dirty="0">
                <a:sym typeface="Arial" charset="0"/>
              </a:rPr>
              <a:t>Systemic and pulmonary cardiac outputs are calculated with the Fick equation: </a:t>
            </a:r>
          </a:p>
          <a:p>
            <a:pPr marL="628650" algn="ctr">
              <a:buNone/>
              <a:defRPr/>
            </a:pPr>
            <a:endParaRPr lang="en-US" sz="1600" dirty="0">
              <a:sym typeface="Arial Bold" charset="0"/>
            </a:endParaRPr>
          </a:p>
          <a:p>
            <a:pPr marL="628650" algn="ctr">
              <a:buNone/>
              <a:defRPr/>
            </a:pPr>
            <a:r>
              <a:rPr lang="en-US" dirty="0">
                <a:sym typeface="Arial Bold" charset="0"/>
              </a:rPr>
              <a:t>Qs=VO</a:t>
            </a:r>
            <a:r>
              <a:rPr lang="en-US" baseline="-6000" dirty="0">
                <a:sym typeface="Arial Bold" charset="0"/>
              </a:rPr>
              <a:t>2</a:t>
            </a:r>
            <a:r>
              <a:rPr lang="en-US" dirty="0">
                <a:sym typeface="Arial Bold" charset="0"/>
              </a:rPr>
              <a:t>/CaO</a:t>
            </a:r>
            <a:r>
              <a:rPr lang="en-US" baseline="-6000" dirty="0">
                <a:sym typeface="Arial Bold" charset="0"/>
              </a:rPr>
              <a:t>2</a:t>
            </a:r>
            <a:r>
              <a:rPr lang="en-US" dirty="0">
                <a:sym typeface="Arial Bold" charset="0"/>
              </a:rPr>
              <a:t>-CvO</a:t>
            </a:r>
            <a:r>
              <a:rPr lang="en-US" baseline="-6000" dirty="0">
                <a:sym typeface="Arial Bold" charset="0"/>
              </a:rPr>
              <a:t>2</a:t>
            </a:r>
            <a:endParaRPr lang="en-US" baseline="-6000" dirty="0">
              <a:ea typeface="ヒラギノ角ゴ ProN W6" charset="0"/>
              <a:sym typeface="Arial Bold" charset="0"/>
            </a:endParaRPr>
          </a:p>
          <a:p>
            <a:pPr marL="628650" algn="ctr">
              <a:buNone/>
              <a:defRPr/>
            </a:pPr>
            <a:r>
              <a:rPr lang="en-US" dirty="0" err="1">
                <a:sym typeface="Arial Bold" charset="0"/>
              </a:rPr>
              <a:t>Qp</a:t>
            </a:r>
            <a:r>
              <a:rPr lang="en-US" dirty="0">
                <a:sym typeface="Arial Bold" charset="0"/>
              </a:rPr>
              <a:t>=VO</a:t>
            </a:r>
            <a:r>
              <a:rPr lang="en-US" baseline="-6000" dirty="0">
                <a:sym typeface="Arial Bold" charset="0"/>
              </a:rPr>
              <a:t>2</a:t>
            </a:r>
            <a:r>
              <a:rPr lang="en-US" dirty="0">
                <a:sym typeface="Arial Bold" charset="0"/>
              </a:rPr>
              <a:t>/CpvO</a:t>
            </a:r>
            <a:r>
              <a:rPr lang="en-US" baseline="-6000" dirty="0">
                <a:sym typeface="Arial Bold" charset="0"/>
              </a:rPr>
              <a:t>2</a:t>
            </a:r>
            <a:r>
              <a:rPr lang="en-US" dirty="0">
                <a:sym typeface="Arial Bold" charset="0"/>
              </a:rPr>
              <a:t>-CpaO</a:t>
            </a:r>
            <a:r>
              <a:rPr lang="en-US" baseline="-6000" dirty="0">
                <a:sym typeface="Arial Bold" charset="0"/>
              </a:rPr>
              <a:t>2</a:t>
            </a:r>
            <a:endParaRPr lang="en-US" baseline="-6000" dirty="0">
              <a:ea typeface="ヒラギノ角ゴ ProN W6" charset="0"/>
              <a:sym typeface="Arial Bold" charset="0"/>
            </a:endParaRPr>
          </a:p>
          <a:p>
            <a:endParaRPr lang="en-US" dirty="0"/>
          </a:p>
        </p:txBody>
      </p:sp>
    </p:spTree>
    <p:extLst>
      <p:ext uri="{BB962C8B-B14F-4D97-AF65-F5344CB8AC3E}">
        <p14:creationId xmlns:p14="http://schemas.microsoft.com/office/powerpoint/2010/main" val="4615730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524000"/>
            <a:ext cx="7886700" cy="4351338"/>
          </a:xfrm>
        </p:spPr>
        <p:txBody>
          <a:bodyPr>
            <a:normAutofit/>
          </a:bodyPr>
          <a:lstStyle/>
          <a:p>
            <a:pPr marL="290513" indent="-276225">
              <a:spcBef>
                <a:spcPts val="475"/>
              </a:spcBef>
              <a:defRPr/>
            </a:pPr>
            <a:r>
              <a:rPr lang="en-US" dirty="0">
                <a:solidFill>
                  <a:srgbClr val="000000"/>
                </a:solidFill>
                <a:sym typeface="Arial" charset="0"/>
              </a:rPr>
              <a:t>VO</a:t>
            </a:r>
            <a:r>
              <a:rPr lang="en-US" baseline="-6000" dirty="0">
                <a:solidFill>
                  <a:srgbClr val="000000"/>
                </a:solidFill>
                <a:sym typeface="Arial" charset="0"/>
              </a:rPr>
              <a:t>2</a:t>
            </a:r>
            <a:r>
              <a:rPr lang="en-US" dirty="0">
                <a:solidFill>
                  <a:srgbClr val="000000"/>
                </a:solidFill>
                <a:sym typeface="Arial" charset="0"/>
              </a:rPr>
              <a:t> is oxygen consumption</a:t>
            </a:r>
            <a:endParaRPr lang="en-US" sz="4400" dirty="0">
              <a:sym typeface="Lucida Grande" charset="0"/>
            </a:endParaRPr>
          </a:p>
          <a:p>
            <a:pPr marL="290513" indent="-276225">
              <a:spcBef>
                <a:spcPts val="475"/>
              </a:spcBef>
              <a:defRPr/>
            </a:pPr>
            <a:r>
              <a:rPr lang="en-US" dirty="0">
                <a:solidFill>
                  <a:srgbClr val="000000"/>
                </a:solidFill>
                <a:sym typeface="Arial" charset="0"/>
              </a:rPr>
              <a:t>CaO</a:t>
            </a:r>
            <a:r>
              <a:rPr lang="en-US" baseline="-6000" dirty="0">
                <a:solidFill>
                  <a:srgbClr val="000000"/>
                </a:solidFill>
                <a:sym typeface="Arial" charset="0"/>
              </a:rPr>
              <a:t>2</a:t>
            </a:r>
            <a:r>
              <a:rPr lang="en-US" dirty="0">
                <a:solidFill>
                  <a:srgbClr val="000000"/>
                </a:solidFill>
                <a:sym typeface="Arial" charset="0"/>
              </a:rPr>
              <a:t> is the oxygen content of arterial blood</a:t>
            </a:r>
            <a:r>
              <a:rPr lang="en-US" dirty="0">
                <a:solidFill>
                  <a:srgbClr val="000000"/>
                </a:solidFill>
                <a:sym typeface="Arial Bold" charset="0"/>
              </a:rPr>
              <a:t>: Hg (gm) X 1.36 (ml O</a:t>
            </a:r>
            <a:r>
              <a:rPr lang="en-US" baseline="-6000" dirty="0">
                <a:solidFill>
                  <a:srgbClr val="000000"/>
                </a:solidFill>
                <a:sym typeface="Arial Bold" charset="0"/>
              </a:rPr>
              <a:t>2</a:t>
            </a:r>
            <a:r>
              <a:rPr lang="en-US" dirty="0">
                <a:solidFill>
                  <a:srgbClr val="000000"/>
                </a:solidFill>
                <a:sym typeface="Arial Bold" charset="0"/>
              </a:rPr>
              <a:t>/gm Hg) X arterial saturation + dissolved oxygen </a:t>
            </a:r>
          </a:p>
          <a:p>
            <a:pPr marL="290513" indent="-276225">
              <a:spcBef>
                <a:spcPts val="475"/>
              </a:spcBef>
              <a:defRPr/>
            </a:pPr>
            <a:r>
              <a:rPr lang="en-US" dirty="0">
                <a:solidFill>
                  <a:srgbClr val="000000"/>
                </a:solidFill>
                <a:sym typeface="Arial Bold" charset="0"/>
              </a:rPr>
              <a:t>Use the same formula to calculate </a:t>
            </a:r>
            <a:r>
              <a:rPr lang="en-US" dirty="0">
                <a:solidFill>
                  <a:srgbClr val="000000"/>
                </a:solidFill>
                <a:sym typeface="Arial" charset="0"/>
              </a:rPr>
              <a:t>mixed venous, pulmonary venous and pulmonary artery oxygen contents, by substituting their saturation value</a:t>
            </a:r>
          </a:p>
          <a:p>
            <a:endParaRPr lang="en-US" dirty="0"/>
          </a:p>
        </p:txBody>
      </p:sp>
    </p:spTree>
    <p:extLst>
      <p:ext uri="{BB962C8B-B14F-4D97-AF65-F5344CB8AC3E}">
        <p14:creationId xmlns:p14="http://schemas.microsoft.com/office/powerpoint/2010/main" val="14071618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447800"/>
            <a:ext cx="7886700" cy="4579938"/>
          </a:xfrm>
        </p:spPr>
        <p:txBody>
          <a:bodyPr>
            <a:normAutofit fontScale="92500" lnSpcReduction="20000"/>
          </a:bodyPr>
          <a:lstStyle/>
          <a:p>
            <a:pPr marL="350838" indent="-336550">
              <a:spcBef>
                <a:spcPts val="775"/>
              </a:spcBef>
              <a:defRPr/>
            </a:pPr>
            <a:r>
              <a:rPr lang="en-US" dirty="0">
                <a:solidFill>
                  <a:srgbClr val="000000"/>
                </a:solidFill>
                <a:sym typeface="Lucida Grande" charset="0"/>
              </a:rPr>
              <a:t>Qs=VO</a:t>
            </a:r>
            <a:r>
              <a:rPr lang="en-US" baseline="-6000" dirty="0">
                <a:solidFill>
                  <a:srgbClr val="000000"/>
                </a:solidFill>
                <a:sym typeface="Lucida Grande" charset="0"/>
              </a:rPr>
              <a:t>2</a:t>
            </a:r>
            <a:r>
              <a:rPr lang="en-US" dirty="0">
                <a:solidFill>
                  <a:srgbClr val="000000"/>
                </a:solidFill>
                <a:sym typeface="Lucida Grande" charset="0"/>
              </a:rPr>
              <a:t> / Hg X 1.36 X {(SaO</a:t>
            </a:r>
            <a:r>
              <a:rPr lang="en-US" baseline="-6000" dirty="0">
                <a:solidFill>
                  <a:srgbClr val="000000"/>
                </a:solidFill>
                <a:sym typeface="Lucida Grande" charset="0"/>
              </a:rPr>
              <a:t>2</a:t>
            </a:r>
            <a:r>
              <a:rPr lang="en-US" dirty="0">
                <a:solidFill>
                  <a:srgbClr val="000000"/>
                </a:solidFill>
                <a:sym typeface="Lucida Grande" charset="0"/>
              </a:rPr>
              <a:t>-SvO</a:t>
            </a:r>
            <a:r>
              <a:rPr lang="en-US" baseline="-6000" dirty="0">
                <a:solidFill>
                  <a:srgbClr val="000000"/>
                </a:solidFill>
                <a:sym typeface="Lucida Grande" charset="0"/>
              </a:rPr>
              <a:t>2</a:t>
            </a:r>
            <a:r>
              <a:rPr lang="en-US" dirty="0">
                <a:solidFill>
                  <a:srgbClr val="000000"/>
                </a:solidFill>
                <a:sym typeface="Lucida Grande" charset="0"/>
              </a:rPr>
              <a:t>)} X10 (factor to correct for units)</a:t>
            </a:r>
          </a:p>
          <a:p>
            <a:pPr marL="350838" indent="-336550">
              <a:spcBef>
                <a:spcPts val="775"/>
              </a:spcBef>
              <a:defRPr/>
            </a:pPr>
            <a:r>
              <a:rPr lang="en-US" dirty="0" err="1">
                <a:solidFill>
                  <a:srgbClr val="000000"/>
                </a:solidFill>
                <a:sym typeface="Lucida Grande" charset="0"/>
              </a:rPr>
              <a:t>Qp</a:t>
            </a:r>
            <a:r>
              <a:rPr lang="en-US" dirty="0">
                <a:solidFill>
                  <a:srgbClr val="000000"/>
                </a:solidFill>
                <a:sym typeface="Lucida Grande" charset="0"/>
              </a:rPr>
              <a:t>=VO</a:t>
            </a:r>
            <a:r>
              <a:rPr lang="en-US" baseline="-6000" dirty="0">
                <a:solidFill>
                  <a:srgbClr val="000000"/>
                </a:solidFill>
                <a:sym typeface="Lucida Grande" charset="0"/>
              </a:rPr>
              <a:t>2</a:t>
            </a:r>
            <a:r>
              <a:rPr lang="en-US" dirty="0">
                <a:solidFill>
                  <a:srgbClr val="000000"/>
                </a:solidFill>
                <a:sym typeface="Lucida Grande" charset="0"/>
              </a:rPr>
              <a:t> / Hg X 1.36 X {(SpvO</a:t>
            </a:r>
            <a:r>
              <a:rPr lang="en-US" baseline="-6000" dirty="0">
                <a:solidFill>
                  <a:srgbClr val="000000"/>
                </a:solidFill>
                <a:sym typeface="Lucida Grande" charset="0"/>
              </a:rPr>
              <a:t>2</a:t>
            </a:r>
            <a:r>
              <a:rPr lang="en-US" dirty="0">
                <a:solidFill>
                  <a:srgbClr val="000000"/>
                </a:solidFill>
                <a:sym typeface="Lucida Grande" charset="0"/>
              </a:rPr>
              <a:t> -SpaO</a:t>
            </a:r>
            <a:r>
              <a:rPr lang="en-US" baseline="-6000" dirty="0">
                <a:solidFill>
                  <a:srgbClr val="000000"/>
                </a:solidFill>
                <a:sym typeface="Lucida Grande" charset="0"/>
              </a:rPr>
              <a:t>2</a:t>
            </a:r>
            <a:r>
              <a:rPr lang="en-US" dirty="0">
                <a:solidFill>
                  <a:srgbClr val="000000"/>
                </a:solidFill>
                <a:sym typeface="Lucida Grande" charset="0"/>
              </a:rPr>
              <a:t>)} X10</a:t>
            </a:r>
          </a:p>
          <a:p>
            <a:pPr marL="350838" indent="-336550">
              <a:spcBef>
                <a:spcPts val="775"/>
              </a:spcBef>
              <a:defRPr/>
            </a:pPr>
            <a:r>
              <a:rPr lang="en-US" dirty="0">
                <a:solidFill>
                  <a:srgbClr val="000000"/>
                </a:solidFill>
                <a:sym typeface="Lucida Grande" charset="0"/>
              </a:rPr>
              <a:t>With some simple algebra the above equation can be re-written</a:t>
            </a:r>
            <a:br>
              <a:rPr lang="en-US" dirty="0">
                <a:solidFill>
                  <a:srgbClr val="000000"/>
                </a:solidFill>
                <a:sym typeface="Lucida Grande" charset="0"/>
              </a:rPr>
            </a:br>
            <a:endParaRPr lang="en-US" dirty="0">
              <a:solidFill>
                <a:srgbClr val="000000"/>
              </a:solidFill>
              <a:sym typeface="Lucida Grande" charset="0"/>
            </a:endParaRPr>
          </a:p>
          <a:p>
            <a:pPr marL="350838" indent="-336550" algn="ctr">
              <a:spcBef>
                <a:spcPts val="775"/>
              </a:spcBef>
              <a:buNone/>
              <a:defRPr/>
            </a:pPr>
            <a:r>
              <a:rPr lang="en-US" dirty="0" err="1">
                <a:solidFill>
                  <a:srgbClr val="000000"/>
                </a:solidFill>
                <a:sym typeface="Lucida Grande" charset="0"/>
              </a:rPr>
              <a:t>Qp</a:t>
            </a:r>
            <a:r>
              <a:rPr lang="en-US" dirty="0">
                <a:solidFill>
                  <a:srgbClr val="000000"/>
                </a:solidFill>
                <a:sym typeface="Lucida Grande" charset="0"/>
              </a:rPr>
              <a:t>/Qs=SaO</a:t>
            </a:r>
            <a:r>
              <a:rPr lang="en-US" baseline="-6000" dirty="0">
                <a:solidFill>
                  <a:srgbClr val="000000"/>
                </a:solidFill>
                <a:sym typeface="Lucida Grande" charset="0"/>
              </a:rPr>
              <a:t>2</a:t>
            </a:r>
            <a:r>
              <a:rPr lang="en-US" dirty="0">
                <a:solidFill>
                  <a:srgbClr val="000000"/>
                </a:solidFill>
                <a:sym typeface="Lucida Grande" charset="0"/>
              </a:rPr>
              <a:t>-SvO</a:t>
            </a:r>
            <a:r>
              <a:rPr lang="en-US" baseline="-6000" dirty="0">
                <a:solidFill>
                  <a:srgbClr val="000000"/>
                </a:solidFill>
                <a:sym typeface="Lucida Grande" charset="0"/>
              </a:rPr>
              <a:t>2</a:t>
            </a:r>
            <a:r>
              <a:rPr lang="en-US" dirty="0">
                <a:solidFill>
                  <a:srgbClr val="000000"/>
                </a:solidFill>
                <a:sym typeface="Lucida Grande" charset="0"/>
              </a:rPr>
              <a:t> / SpvO</a:t>
            </a:r>
            <a:r>
              <a:rPr lang="en-US" baseline="-6000" dirty="0">
                <a:solidFill>
                  <a:srgbClr val="000000"/>
                </a:solidFill>
                <a:sym typeface="Lucida Grande" charset="0"/>
              </a:rPr>
              <a:t>2</a:t>
            </a:r>
            <a:r>
              <a:rPr lang="en-US" dirty="0">
                <a:solidFill>
                  <a:srgbClr val="000000"/>
                </a:solidFill>
                <a:sym typeface="Lucida Grande" charset="0"/>
              </a:rPr>
              <a:t> -SpaO</a:t>
            </a:r>
            <a:r>
              <a:rPr lang="en-US" baseline="-25000" dirty="0">
                <a:solidFill>
                  <a:srgbClr val="000000"/>
                </a:solidFill>
                <a:sym typeface="Lucida Grande" charset="0"/>
              </a:rPr>
              <a:t>2</a:t>
            </a:r>
            <a:r>
              <a:rPr lang="en-US" dirty="0">
                <a:solidFill>
                  <a:srgbClr val="000000"/>
                </a:solidFill>
                <a:sym typeface="Lucida Grande" charset="0"/>
              </a:rPr>
              <a:t> </a:t>
            </a:r>
            <a:br>
              <a:rPr lang="en-US" b="1" dirty="0">
                <a:solidFill>
                  <a:srgbClr val="000000"/>
                </a:solidFill>
                <a:sym typeface="Lucida Grande" charset="0"/>
              </a:rPr>
            </a:br>
            <a:endParaRPr lang="en-US" b="1" dirty="0">
              <a:solidFill>
                <a:srgbClr val="000000"/>
              </a:solidFill>
              <a:sym typeface="Lucida Grande" charset="0"/>
            </a:endParaRPr>
          </a:p>
          <a:p>
            <a:pPr marL="350838" indent="-336550">
              <a:spcBef>
                <a:spcPts val="775"/>
              </a:spcBef>
              <a:defRPr/>
            </a:pPr>
            <a:r>
              <a:rPr lang="en-US" dirty="0">
                <a:solidFill>
                  <a:srgbClr val="000000"/>
                </a:solidFill>
                <a:sym typeface="Lucida Grande" charset="0"/>
              </a:rPr>
              <a:t>The SpvO</a:t>
            </a:r>
            <a:r>
              <a:rPr lang="en-US" baseline="-6000" dirty="0">
                <a:solidFill>
                  <a:srgbClr val="000000"/>
                </a:solidFill>
                <a:sym typeface="Lucida Grande" charset="0"/>
              </a:rPr>
              <a:t>2</a:t>
            </a:r>
            <a:r>
              <a:rPr lang="en-US" dirty="0">
                <a:solidFill>
                  <a:srgbClr val="000000"/>
                </a:solidFill>
                <a:sym typeface="Lucida Grande" charset="0"/>
              </a:rPr>
              <a:t> is usually estimated to be about 97% in the absence of lung disease.  A mixed venous, PA and </a:t>
            </a:r>
            <a:r>
              <a:rPr lang="en-US" dirty="0" err="1">
                <a:solidFill>
                  <a:srgbClr val="000000"/>
                </a:solidFill>
                <a:sym typeface="Lucida Grande" charset="0"/>
              </a:rPr>
              <a:t>Ao</a:t>
            </a:r>
            <a:r>
              <a:rPr lang="en-US" dirty="0">
                <a:solidFill>
                  <a:srgbClr val="000000"/>
                </a:solidFill>
                <a:sym typeface="Lucida Grande" charset="0"/>
              </a:rPr>
              <a:t> saturation are necessary</a:t>
            </a:r>
          </a:p>
          <a:p>
            <a:endParaRPr lang="en-US" dirty="0"/>
          </a:p>
        </p:txBody>
      </p:sp>
    </p:spTree>
    <p:extLst>
      <p:ext uri="{BB962C8B-B14F-4D97-AF65-F5344CB8AC3E}">
        <p14:creationId xmlns:p14="http://schemas.microsoft.com/office/powerpoint/2010/main" val="1070349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8077200" cy="1143000"/>
          </a:xfrm>
        </p:spPr>
        <p:txBody>
          <a:bodyPr/>
          <a:lstStyle/>
          <a:p>
            <a:pPr algn="l"/>
            <a:r>
              <a:rPr lang="en-US" altLang="en-US" dirty="0">
                <a:sym typeface="Arial" charset="0"/>
              </a:rPr>
              <a:t>Example #1: Simple shunt</a:t>
            </a:r>
            <a:endParaRPr lang="en-US" dirty="0"/>
          </a:p>
        </p:txBody>
      </p:sp>
      <p:sp>
        <p:nvSpPr>
          <p:cNvPr id="3" name="Content Placeholder 2"/>
          <p:cNvSpPr>
            <a:spLocks noGrp="1"/>
          </p:cNvSpPr>
          <p:nvPr>
            <p:ph idx="1"/>
          </p:nvPr>
        </p:nvSpPr>
        <p:spPr/>
        <p:txBody>
          <a:bodyPr/>
          <a:lstStyle/>
          <a:p>
            <a:pPr marL="350838" indent="-336550">
              <a:buClr>
                <a:srgbClr val="000000"/>
              </a:buClr>
              <a:buFont typeface="Arial" charset="0"/>
              <a:buChar char="•"/>
            </a:pPr>
            <a:r>
              <a:rPr lang="en-US" altLang="en-US" dirty="0">
                <a:sym typeface="Arial" charset="0"/>
              </a:rPr>
              <a:t>6-month-old male with a VSD, VO2 75 ml/min, SVC 70%, IVC 70%, PA 87%, </a:t>
            </a:r>
            <a:r>
              <a:rPr lang="en-US" altLang="en-US" dirty="0" err="1">
                <a:sym typeface="Arial" charset="0"/>
              </a:rPr>
              <a:t>Ao</a:t>
            </a:r>
            <a:r>
              <a:rPr lang="en-US" altLang="en-US" dirty="0">
                <a:sym typeface="Arial" charset="0"/>
              </a:rPr>
              <a:t> 99%, PV 99%, Hg 11 g/dl</a:t>
            </a:r>
            <a:br>
              <a:rPr lang="en-US" altLang="en-US" dirty="0">
                <a:sym typeface="Arial" charset="0"/>
              </a:rPr>
            </a:br>
            <a:endParaRPr lang="en-US" altLang="en-US" dirty="0">
              <a:sym typeface="Arial" charset="0"/>
            </a:endParaRPr>
          </a:p>
          <a:p>
            <a:pPr marL="350838" indent="-336550">
              <a:buClr>
                <a:srgbClr val="000000"/>
              </a:buClr>
              <a:buFont typeface="Arial" charset="0"/>
              <a:buChar char="•"/>
            </a:pPr>
            <a:r>
              <a:rPr lang="en-US" altLang="en-US" dirty="0">
                <a:sym typeface="Arial" charset="0"/>
              </a:rPr>
              <a:t>Qs=1.7 L/min; </a:t>
            </a:r>
            <a:r>
              <a:rPr lang="en-US" altLang="en-US" dirty="0" err="1">
                <a:sym typeface="Arial" charset="0"/>
              </a:rPr>
              <a:t>Qp</a:t>
            </a:r>
            <a:r>
              <a:rPr lang="en-US" altLang="en-US" dirty="0">
                <a:sym typeface="Arial" charset="0"/>
              </a:rPr>
              <a:t>=4.2 L/min</a:t>
            </a:r>
          </a:p>
          <a:p>
            <a:endParaRPr lang="en-US" dirty="0"/>
          </a:p>
        </p:txBody>
      </p:sp>
    </p:spTree>
    <p:extLst>
      <p:ext uri="{BB962C8B-B14F-4D97-AF65-F5344CB8AC3E}">
        <p14:creationId xmlns:p14="http://schemas.microsoft.com/office/powerpoint/2010/main" val="4099053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sym typeface="Arial" charset="0"/>
              </a:rPr>
              <a:t>L </a:t>
            </a:r>
            <a:r>
              <a:rPr lang="en-US" dirty="0">
                <a:sym typeface="Wingdings" pitchFamily="2" charset="2"/>
              </a:rPr>
              <a:t></a:t>
            </a:r>
            <a:r>
              <a:rPr lang="en-US" dirty="0">
                <a:sym typeface="Arial" charset="0"/>
              </a:rPr>
              <a:t> R Shunts</a:t>
            </a:r>
            <a:endParaRPr lang="en-US" dirty="0"/>
          </a:p>
        </p:txBody>
      </p:sp>
      <p:grpSp>
        <p:nvGrpSpPr>
          <p:cNvPr id="5" name="Group 4"/>
          <p:cNvGrpSpPr/>
          <p:nvPr/>
        </p:nvGrpSpPr>
        <p:grpSpPr>
          <a:xfrm>
            <a:off x="544513" y="1709738"/>
            <a:ext cx="6280524" cy="4660572"/>
            <a:chOff x="544513" y="1709738"/>
            <a:chExt cx="6280524" cy="4660572"/>
          </a:xfrm>
        </p:grpSpPr>
        <p:sp>
          <p:nvSpPr>
            <p:cNvPr id="6" name="Rectangle 8"/>
            <p:cNvSpPr>
              <a:spLocks/>
            </p:cNvSpPr>
            <p:nvPr/>
          </p:nvSpPr>
          <p:spPr bwMode="auto">
            <a:xfrm>
              <a:off x="2795588" y="3003550"/>
              <a:ext cx="3187700" cy="1920875"/>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7" name="Rectangle 9"/>
            <p:cNvSpPr>
              <a:spLocks/>
            </p:cNvSpPr>
            <p:nvPr/>
          </p:nvSpPr>
          <p:spPr bwMode="auto">
            <a:xfrm>
              <a:off x="2795588" y="2209800"/>
              <a:ext cx="293687" cy="892175"/>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8" name="Rectangle 10"/>
            <p:cNvSpPr>
              <a:spLocks/>
            </p:cNvSpPr>
            <p:nvPr/>
          </p:nvSpPr>
          <p:spPr bwMode="auto">
            <a:xfrm>
              <a:off x="5357813" y="2236788"/>
              <a:ext cx="258762" cy="830262"/>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9" name="Rectangle 11"/>
            <p:cNvSpPr>
              <a:spLocks/>
            </p:cNvSpPr>
            <p:nvPr/>
          </p:nvSpPr>
          <p:spPr bwMode="auto">
            <a:xfrm>
              <a:off x="5715000" y="2236788"/>
              <a:ext cx="258763" cy="830262"/>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10" name="Rectangle 13"/>
            <p:cNvSpPr>
              <a:spLocks/>
            </p:cNvSpPr>
            <p:nvPr/>
          </p:nvSpPr>
          <p:spPr bwMode="auto">
            <a:xfrm>
              <a:off x="2336800" y="1709738"/>
              <a:ext cx="1231900" cy="41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dirty="0" err="1">
                  <a:solidFill>
                    <a:schemeClr val="tx1"/>
                  </a:solidFill>
                  <a:latin typeface="Calibri"/>
                  <a:cs typeface="Calibri"/>
                </a:rPr>
                <a:t>Qs</a:t>
              </a:r>
              <a:r>
                <a:rPr lang="en-US" altLang="en-US" sz="3000" baseline="-6000" dirty="0" err="1">
                  <a:solidFill>
                    <a:schemeClr val="tx1"/>
                  </a:solidFill>
                  <a:latin typeface="Calibri"/>
                  <a:cs typeface="Calibri"/>
                </a:rPr>
                <a:t>SVC</a:t>
              </a:r>
              <a:endParaRPr lang="en-US" altLang="en-US" sz="3000" baseline="-6000" dirty="0">
                <a:solidFill>
                  <a:schemeClr val="tx1"/>
                </a:solidFill>
                <a:latin typeface="Calibri"/>
                <a:cs typeface="Calibri"/>
              </a:endParaRPr>
            </a:p>
          </p:txBody>
        </p:sp>
        <p:sp>
          <p:nvSpPr>
            <p:cNvPr id="11" name="Rectangle 14"/>
            <p:cNvSpPr>
              <a:spLocks/>
            </p:cNvSpPr>
            <p:nvPr/>
          </p:nvSpPr>
          <p:spPr bwMode="auto">
            <a:xfrm>
              <a:off x="5390865" y="1777356"/>
              <a:ext cx="551433"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Q</a:t>
              </a:r>
              <a:r>
                <a:rPr lang="en-US" altLang="en-US" sz="3000" baseline="-6000">
                  <a:solidFill>
                    <a:schemeClr val="tx1"/>
                  </a:solidFill>
                  <a:latin typeface="Calibri"/>
                  <a:cs typeface="Calibri"/>
                </a:rPr>
                <a:t>PV</a:t>
              </a:r>
            </a:p>
          </p:txBody>
        </p:sp>
        <p:sp>
          <p:nvSpPr>
            <p:cNvPr id="12" name="Rectangle 15"/>
            <p:cNvSpPr>
              <a:spLocks/>
            </p:cNvSpPr>
            <p:nvPr/>
          </p:nvSpPr>
          <p:spPr bwMode="auto">
            <a:xfrm>
              <a:off x="3535363" y="4737100"/>
              <a:ext cx="608012" cy="1239838"/>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13" name="Rectangle 16"/>
            <p:cNvSpPr>
              <a:spLocks/>
            </p:cNvSpPr>
            <p:nvPr/>
          </p:nvSpPr>
          <p:spPr bwMode="auto">
            <a:xfrm>
              <a:off x="3634249" y="5125393"/>
              <a:ext cx="421352"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PA</a:t>
              </a:r>
            </a:p>
          </p:txBody>
        </p:sp>
        <p:sp>
          <p:nvSpPr>
            <p:cNvPr id="14" name="Line 18"/>
            <p:cNvSpPr>
              <a:spLocks noChangeShapeType="1"/>
            </p:cNvSpPr>
            <p:nvPr/>
          </p:nvSpPr>
          <p:spPr bwMode="auto">
            <a:xfrm rot="10800000" flipH="1">
              <a:off x="5724525" y="3673475"/>
              <a:ext cx="239713" cy="303213"/>
            </a:xfrm>
            <a:prstGeom prst="line">
              <a:avLst/>
            </a:prstGeom>
            <a:noFill/>
            <a:ln w="25400">
              <a:solidFill>
                <a:schemeClr val="tx1"/>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15" name="Rectangle 19"/>
            <p:cNvSpPr>
              <a:spLocks/>
            </p:cNvSpPr>
            <p:nvPr/>
          </p:nvSpPr>
          <p:spPr bwMode="auto">
            <a:xfrm>
              <a:off x="4795838" y="4737100"/>
              <a:ext cx="606425" cy="1239838"/>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16" name="Line 20"/>
            <p:cNvSpPr>
              <a:spLocks noChangeShapeType="1"/>
            </p:cNvSpPr>
            <p:nvPr/>
          </p:nvSpPr>
          <p:spPr bwMode="auto">
            <a:xfrm rot="10800000">
              <a:off x="2786063" y="3690938"/>
              <a:ext cx="295275" cy="322262"/>
            </a:xfrm>
            <a:prstGeom prst="line">
              <a:avLst/>
            </a:prstGeom>
            <a:noFill/>
            <a:ln w="25400">
              <a:solidFill>
                <a:schemeClr val="tx1"/>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17" name="Rectangle 21"/>
            <p:cNvSpPr>
              <a:spLocks/>
            </p:cNvSpPr>
            <p:nvPr/>
          </p:nvSpPr>
          <p:spPr bwMode="auto">
            <a:xfrm>
              <a:off x="4891070" y="5125393"/>
              <a:ext cx="425485"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Ao</a:t>
              </a:r>
            </a:p>
          </p:txBody>
        </p:sp>
        <p:sp>
          <p:nvSpPr>
            <p:cNvPr id="18" name="Line 22"/>
            <p:cNvSpPr>
              <a:spLocks noChangeShapeType="1"/>
            </p:cNvSpPr>
            <p:nvPr/>
          </p:nvSpPr>
          <p:spPr bwMode="auto">
            <a:xfrm>
              <a:off x="4375150" y="3030538"/>
              <a:ext cx="9525" cy="581025"/>
            </a:xfrm>
            <a:prstGeom prst="line">
              <a:avLst/>
            </a:prstGeom>
            <a:noFill/>
            <a:ln w="25400">
              <a:solidFill>
                <a:schemeClr val="tx1"/>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19" name="Line 23"/>
            <p:cNvSpPr>
              <a:spLocks noChangeShapeType="1"/>
            </p:cNvSpPr>
            <p:nvPr/>
          </p:nvSpPr>
          <p:spPr bwMode="auto">
            <a:xfrm>
              <a:off x="4384675" y="3611563"/>
              <a:ext cx="7938" cy="660400"/>
            </a:xfrm>
            <a:prstGeom prst="line">
              <a:avLst/>
            </a:prstGeom>
            <a:noFill/>
            <a:ln w="25400">
              <a:solidFill>
                <a:schemeClr val="tx1"/>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20" name="Line 24"/>
            <p:cNvSpPr>
              <a:spLocks noChangeShapeType="1"/>
            </p:cNvSpPr>
            <p:nvPr/>
          </p:nvSpPr>
          <p:spPr bwMode="auto">
            <a:xfrm flipH="1">
              <a:off x="4116388" y="3594100"/>
              <a:ext cx="285750" cy="446088"/>
            </a:xfrm>
            <a:prstGeom prst="line">
              <a:avLst/>
            </a:prstGeom>
            <a:noFill/>
            <a:ln w="25400">
              <a:solidFill>
                <a:schemeClr val="tx1"/>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21" name="Line 25"/>
            <p:cNvSpPr>
              <a:spLocks noChangeShapeType="1"/>
            </p:cNvSpPr>
            <p:nvPr/>
          </p:nvSpPr>
          <p:spPr bwMode="auto">
            <a:xfrm>
              <a:off x="4384675" y="3594100"/>
              <a:ext cx="330200" cy="374650"/>
            </a:xfrm>
            <a:prstGeom prst="line">
              <a:avLst/>
            </a:prstGeom>
            <a:noFill/>
            <a:ln w="25400">
              <a:solidFill>
                <a:schemeClr val="tx1"/>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22" name="Rectangle 26"/>
            <p:cNvSpPr>
              <a:spLocks/>
            </p:cNvSpPr>
            <p:nvPr/>
          </p:nvSpPr>
          <p:spPr bwMode="auto">
            <a:xfrm>
              <a:off x="3133725" y="3227388"/>
              <a:ext cx="762000" cy="41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RA</a:t>
              </a:r>
            </a:p>
          </p:txBody>
        </p:sp>
        <p:sp>
          <p:nvSpPr>
            <p:cNvPr id="23" name="Rectangle 27"/>
            <p:cNvSpPr>
              <a:spLocks/>
            </p:cNvSpPr>
            <p:nvPr/>
          </p:nvSpPr>
          <p:spPr bwMode="auto">
            <a:xfrm>
              <a:off x="3305106" y="4263381"/>
              <a:ext cx="427175"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RV</a:t>
              </a:r>
            </a:p>
          </p:txBody>
        </p:sp>
        <p:sp>
          <p:nvSpPr>
            <p:cNvPr id="24" name="Rectangle 28"/>
            <p:cNvSpPr>
              <a:spLocks/>
            </p:cNvSpPr>
            <p:nvPr/>
          </p:nvSpPr>
          <p:spPr bwMode="auto">
            <a:xfrm>
              <a:off x="5033690" y="3233093"/>
              <a:ext cx="384721"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LA</a:t>
              </a:r>
            </a:p>
          </p:txBody>
        </p:sp>
        <p:sp>
          <p:nvSpPr>
            <p:cNvPr id="25" name="Rectangle 29"/>
            <p:cNvSpPr>
              <a:spLocks/>
            </p:cNvSpPr>
            <p:nvPr/>
          </p:nvSpPr>
          <p:spPr bwMode="auto">
            <a:xfrm>
              <a:off x="5051152" y="4107806"/>
              <a:ext cx="384721"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LV</a:t>
              </a:r>
            </a:p>
          </p:txBody>
        </p:sp>
        <p:sp>
          <p:nvSpPr>
            <p:cNvPr id="26" name="Line 30"/>
            <p:cNvSpPr>
              <a:spLocks noChangeShapeType="1"/>
            </p:cNvSpPr>
            <p:nvPr/>
          </p:nvSpPr>
          <p:spPr bwMode="auto">
            <a:xfrm rot="10800000" flipH="1">
              <a:off x="3973513" y="4565650"/>
              <a:ext cx="839787" cy="1588"/>
            </a:xfrm>
            <a:prstGeom prst="line">
              <a:avLst/>
            </a:prstGeom>
            <a:noFill/>
            <a:ln w="50800">
              <a:solidFill>
                <a:srgbClr val="FF2712"/>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27" name="Line 31"/>
            <p:cNvSpPr>
              <a:spLocks noChangeShapeType="1"/>
            </p:cNvSpPr>
            <p:nvPr/>
          </p:nvSpPr>
          <p:spPr bwMode="auto">
            <a:xfrm rot="10800000" flipH="1">
              <a:off x="2938463" y="2397125"/>
              <a:ext cx="1587" cy="384175"/>
            </a:xfrm>
            <a:prstGeom prst="line">
              <a:avLst/>
            </a:prstGeom>
            <a:noFill/>
            <a:ln w="50800">
              <a:solidFill>
                <a:srgbClr val="003DCC"/>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28" name="Line 32"/>
            <p:cNvSpPr>
              <a:spLocks noChangeShapeType="1"/>
            </p:cNvSpPr>
            <p:nvPr/>
          </p:nvSpPr>
          <p:spPr bwMode="auto">
            <a:xfrm rot="10800000">
              <a:off x="3795713" y="4352925"/>
              <a:ext cx="17462" cy="1624013"/>
            </a:xfrm>
            <a:prstGeom prst="line">
              <a:avLst/>
            </a:prstGeom>
            <a:noFill/>
            <a:ln w="50800">
              <a:solidFill>
                <a:srgbClr val="8500AF"/>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29" name="Line 33"/>
            <p:cNvSpPr>
              <a:spLocks noChangeShapeType="1"/>
            </p:cNvSpPr>
            <p:nvPr/>
          </p:nvSpPr>
          <p:spPr bwMode="auto">
            <a:xfrm rot="10800000">
              <a:off x="5126038" y="4879975"/>
              <a:ext cx="7937" cy="785813"/>
            </a:xfrm>
            <a:prstGeom prst="line">
              <a:avLst/>
            </a:prstGeom>
            <a:noFill/>
            <a:ln w="50800">
              <a:solidFill>
                <a:srgbClr val="FF2712"/>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30" name="Line 34"/>
            <p:cNvSpPr>
              <a:spLocks noChangeShapeType="1"/>
            </p:cNvSpPr>
            <p:nvPr/>
          </p:nvSpPr>
          <p:spPr bwMode="auto">
            <a:xfrm rot="10800000" flipH="1">
              <a:off x="5848350" y="2236788"/>
              <a:ext cx="1588" cy="1535112"/>
            </a:xfrm>
            <a:prstGeom prst="line">
              <a:avLst/>
            </a:prstGeom>
            <a:noFill/>
            <a:ln w="50800">
              <a:solidFill>
                <a:srgbClr val="FF2712"/>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31" name="Rectangle 35"/>
            <p:cNvSpPr>
              <a:spLocks/>
            </p:cNvSpPr>
            <p:nvPr/>
          </p:nvSpPr>
          <p:spPr bwMode="auto">
            <a:xfrm>
              <a:off x="1687513" y="2771775"/>
              <a:ext cx="1214437" cy="330200"/>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32" name="Line 36"/>
            <p:cNvSpPr>
              <a:spLocks noChangeShapeType="1"/>
            </p:cNvSpPr>
            <p:nvPr/>
          </p:nvSpPr>
          <p:spPr bwMode="auto">
            <a:xfrm rot="10800000">
              <a:off x="2214563" y="2941638"/>
              <a:ext cx="401637" cy="9525"/>
            </a:xfrm>
            <a:prstGeom prst="line">
              <a:avLst/>
            </a:prstGeom>
            <a:noFill/>
            <a:ln w="50800">
              <a:solidFill>
                <a:srgbClr val="003DCC"/>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33" name="Rectangle 37"/>
            <p:cNvSpPr>
              <a:spLocks/>
            </p:cNvSpPr>
            <p:nvPr/>
          </p:nvSpPr>
          <p:spPr bwMode="auto">
            <a:xfrm>
              <a:off x="544513" y="2628900"/>
              <a:ext cx="78508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28572" bIns="0">
              <a:spAutoFit/>
            </a:bodyPr>
            <a:lstStyle>
              <a:lvl1pPr marL="26988">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r>
                <a:rPr lang="en-US" altLang="en-US" sz="3000">
                  <a:solidFill>
                    <a:schemeClr val="tx1"/>
                  </a:solidFill>
                  <a:latin typeface="Calibri"/>
                  <a:cs typeface="Calibri"/>
                </a:rPr>
                <a:t>Qs</a:t>
              </a:r>
              <a:r>
                <a:rPr lang="en-US" altLang="en-US" sz="3000" baseline="-6000">
                  <a:solidFill>
                    <a:schemeClr val="tx1"/>
                  </a:solidFill>
                  <a:latin typeface="Calibri"/>
                  <a:cs typeface="Calibri"/>
                </a:rPr>
                <a:t>IVC</a:t>
              </a:r>
            </a:p>
          </p:txBody>
        </p:sp>
        <p:sp>
          <p:nvSpPr>
            <p:cNvPr id="34" name="Rectangle 39"/>
            <p:cNvSpPr>
              <a:spLocks/>
            </p:cNvSpPr>
            <p:nvPr/>
          </p:nvSpPr>
          <p:spPr bwMode="auto">
            <a:xfrm>
              <a:off x="4179888" y="4986338"/>
              <a:ext cx="386840"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28572" bIns="0">
              <a:spAutoFit/>
            </a:bodyPr>
            <a:lstStyle>
              <a:lvl1pPr marL="26988">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r>
                <a:rPr lang="en-US" altLang="en-US" sz="1700">
                  <a:solidFill>
                    <a:schemeClr val="tx1"/>
                  </a:solidFill>
                  <a:latin typeface="Calibri"/>
                  <a:cs typeface="Calibri"/>
                </a:rPr>
                <a:t>VSD</a:t>
              </a:r>
            </a:p>
          </p:txBody>
        </p:sp>
        <p:sp>
          <p:nvSpPr>
            <p:cNvPr id="35" name="Line 40"/>
            <p:cNvSpPr>
              <a:spLocks noChangeShapeType="1"/>
            </p:cNvSpPr>
            <p:nvPr/>
          </p:nvSpPr>
          <p:spPr bwMode="auto">
            <a:xfrm rot="10800000" flipH="1">
              <a:off x="3071813" y="3074988"/>
              <a:ext cx="1587" cy="714375"/>
            </a:xfrm>
            <a:prstGeom prst="line">
              <a:avLst/>
            </a:prstGeom>
            <a:noFill/>
            <a:ln w="50800">
              <a:solidFill>
                <a:srgbClr val="003DCC"/>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36" name="Rectangle 41"/>
            <p:cNvSpPr>
              <a:spLocks/>
            </p:cNvSpPr>
            <p:nvPr/>
          </p:nvSpPr>
          <p:spPr bwMode="auto">
            <a:xfrm>
              <a:off x="3012768" y="5156200"/>
              <a:ext cx="460989"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Qp</a:t>
              </a:r>
            </a:p>
          </p:txBody>
        </p:sp>
        <p:sp>
          <p:nvSpPr>
            <p:cNvPr id="37" name="Rectangle 42"/>
            <p:cNvSpPr>
              <a:spLocks/>
            </p:cNvSpPr>
            <p:nvPr/>
          </p:nvSpPr>
          <p:spPr bwMode="auto">
            <a:xfrm>
              <a:off x="5458742" y="5156200"/>
              <a:ext cx="409329"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Qs</a:t>
              </a:r>
            </a:p>
          </p:txBody>
        </p:sp>
        <p:sp>
          <p:nvSpPr>
            <p:cNvPr id="38" name="Rectangle 43"/>
            <p:cNvSpPr>
              <a:spLocks/>
            </p:cNvSpPr>
            <p:nvPr/>
          </p:nvSpPr>
          <p:spPr bwMode="auto">
            <a:xfrm>
              <a:off x="3276600" y="6108700"/>
              <a:ext cx="868737"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28572" bIns="0">
              <a:spAutoFit/>
            </a:bodyPr>
            <a:lstStyle>
              <a:lvl1pPr marL="26988">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r>
                <a:rPr lang="en-US" altLang="en-US" sz="1700">
                  <a:solidFill>
                    <a:schemeClr val="tx1"/>
                  </a:solidFill>
                  <a:latin typeface="Calibri"/>
                  <a:cs typeface="Calibri"/>
                </a:rPr>
                <a:t>4.2 L/min</a:t>
              </a:r>
            </a:p>
          </p:txBody>
        </p:sp>
        <p:sp>
          <p:nvSpPr>
            <p:cNvPr id="39" name="Rectangle 44"/>
            <p:cNvSpPr>
              <a:spLocks/>
            </p:cNvSpPr>
            <p:nvPr/>
          </p:nvSpPr>
          <p:spPr bwMode="auto">
            <a:xfrm>
              <a:off x="5500688" y="5656263"/>
              <a:ext cx="868737"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28572" bIns="0">
              <a:spAutoFit/>
            </a:bodyPr>
            <a:lstStyle>
              <a:lvl1pPr marL="26988">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r>
                <a:rPr lang="en-US" altLang="en-US" sz="1700">
                  <a:solidFill>
                    <a:schemeClr val="tx1"/>
                  </a:solidFill>
                  <a:latin typeface="Calibri"/>
                  <a:cs typeface="Calibri"/>
                </a:rPr>
                <a:t>1.7 L/min</a:t>
              </a:r>
            </a:p>
          </p:txBody>
        </p:sp>
        <p:sp>
          <p:nvSpPr>
            <p:cNvPr id="40" name="Rectangle 45"/>
            <p:cNvSpPr>
              <a:spLocks/>
            </p:cNvSpPr>
            <p:nvPr/>
          </p:nvSpPr>
          <p:spPr bwMode="auto">
            <a:xfrm>
              <a:off x="3000375" y="2709863"/>
              <a:ext cx="868737"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28572" bIns="0">
              <a:spAutoFit/>
            </a:bodyPr>
            <a:lstStyle>
              <a:lvl1pPr marL="26988">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r>
                <a:rPr lang="en-US" altLang="en-US" sz="1700">
                  <a:solidFill>
                    <a:schemeClr val="tx1"/>
                  </a:solidFill>
                  <a:latin typeface="Calibri"/>
                  <a:cs typeface="Calibri"/>
                </a:rPr>
                <a:t>1.7 L/min</a:t>
              </a:r>
            </a:p>
          </p:txBody>
        </p:sp>
        <p:sp>
          <p:nvSpPr>
            <p:cNvPr id="41" name="Rectangle 46"/>
            <p:cNvSpPr>
              <a:spLocks/>
            </p:cNvSpPr>
            <p:nvPr/>
          </p:nvSpPr>
          <p:spPr bwMode="auto">
            <a:xfrm>
              <a:off x="5956300" y="2744788"/>
              <a:ext cx="868737"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28572" bIns="0">
              <a:spAutoFit/>
            </a:bodyPr>
            <a:lstStyle>
              <a:lvl1pPr marL="26988">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r>
                <a:rPr lang="en-US" altLang="en-US" sz="1700">
                  <a:solidFill>
                    <a:schemeClr val="tx1"/>
                  </a:solidFill>
                  <a:latin typeface="Calibri"/>
                  <a:cs typeface="Calibri"/>
                </a:rPr>
                <a:t>4.2 L/min</a:t>
              </a:r>
            </a:p>
          </p:txBody>
        </p:sp>
      </p:grpSp>
      <p:sp>
        <p:nvSpPr>
          <p:cNvPr id="42" name="TextBox 41"/>
          <p:cNvSpPr txBox="1">
            <a:spLocks noChangeArrowheads="1"/>
          </p:cNvSpPr>
          <p:nvPr/>
        </p:nvSpPr>
        <p:spPr bwMode="auto">
          <a:xfrm>
            <a:off x="174625" y="6096000"/>
            <a:ext cx="1814169"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r>
              <a:rPr lang="en-US" altLang="en-US">
                <a:latin typeface="Calibri"/>
                <a:cs typeface="Calibri"/>
              </a:rPr>
              <a:t>Qp:Qs= 2.5:1</a:t>
            </a:r>
          </a:p>
        </p:txBody>
      </p:sp>
    </p:spTree>
    <p:extLst>
      <p:ext uri="{BB962C8B-B14F-4D97-AF65-F5344CB8AC3E}">
        <p14:creationId xmlns:p14="http://schemas.microsoft.com/office/powerpoint/2010/main" val="7055473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sym typeface="Arial" charset="0"/>
              </a:rPr>
              <a:t>L </a:t>
            </a:r>
            <a:r>
              <a:rPr lang="en-US" dirty="0">
                <a:sym typeface="Wingdings" pitchFamily="2" charset="2"/>
              </a:rPr>
              <a:t></a:t>
            </a:r>
            <a:r>
              <a:rPr lang="en-US" dirty="0">
                <a:sym typeface="Arial" charset="0"/>
              </a:rPr>
              <a:t> R Shunts</a:t>
            </a:r>
            <a:endParaRPr lang="en-US" dirty="0"/>
          </a:p>
        </p:txBody>
      </p:sp>
      <p:grpSp>
        <p:nvGrpSpPr>
          <p:cNvPr id="5" name="Group 4"/>
          <p:cNvGrpSpPr/>
          <p:nvPr/>
        </p:nvGrpSpPr>
        <p:grpSpPr>
          <a:xfrm>
            <a:off x="671513" y="1600200"/>
            <a:ext cx="8472487" cy="4660572"/>
            <a:chOff x="544513" y="1697038"/>
            <a:chExt cx="8472487" cy="4660572"/>
          </a:xfrm>
        </p:grpSpPr>
        <p:sp>
          <p:nvSpPr>
            <p:cNvPr id="6" name="Rectangle 8"/>
            <p:cNvSpPr>
              <a:spLocks/>
            </p:cNvSpPr>
            <p:nvPr/>
          </p:nvSpPr>
          <p:spPr bwMode="auto">
            <a:xfrm>
              <a:off x="2795588" y="2990850"/>
              <a:ext cx="3187700" cy="1920875"/>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7" name="Rectangle 9"/>
            <p:cNvSpPr>
              <a:spLocks/>
            </p:cNvSpPr>
            <p:nvPr/>
          </p:nvSpPr>
          <p:spPr bwMode="auto">
            <a:xfrm>
              <a:off x="2795588" y="2197100"/>
              <a:ext cx="293687" cy="892175"/>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8" name="Rectangle 10"/>
            <p:cNvSpPr>
              <a:spLocks/>
            </p:cNvSpPr>
            <p:nvPr/>
          </p:nvSpPr>
          <p:spPr bwMode="auto">
            <a:xfrm>
              <a:off x="5357813" y="2224088"/>
              <a:ext cx="258762" cy="830262"/>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9" name="Rectangle 11"/>
            <p:cNvSpPr>
              <a:spLocks/>
            </p:cNvSpPr>
            <p:nvPr/>
          </p:nvSpPr>
          <p:spPr bwMode="auto">
            <a:xfrm>
              <a:off x="5715000" y="2224088"/>
              <a:ext cx="258763" cy="830262"/>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10" name="Rectangle 13"/>
            <p:cNvSpPr>
              <a:spLocks/>
            </p:cNvSpPr>
            <p:nvPr/>
          </p:nvSpPr>
          <p:spPr bwMode="auto">
            <a:xfrm>
              <a:off x="2336800" y="1697038"/>
              <a:ext cx="1231900" cy="41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dirty="0" err="1">
                  <a:solidFill>
                    <a:schemeClr val="tx1"/>
                  </a:solidFill>
                  <a:latin typeface="Calibri"/>
                  <a:cs typeface="Calibri"/>
                </a:rPr>
                <a:t>Qs</a:t>
              </a:r>
              <a:r>
                <a:rPr lang="en-US" altLang="en-US" sz="3000" baseline="-6000" dirty="0" err="1">
                  <a:solidFill>
                    <a:schemeClr val="tx1"/>
                  </a:solidFill>
                  <a:latin typeface="Calibri"/>
                  <a:cs typeface="Calibri"/>
                </a:rPr>
                <a:t>SVC</a:t>
              </a:r>
              <a:endParaRPr lang="en-US" altLang="en-US" sz="3000" baseline="-6000" dirty="0">
                <a:solidFill>
                  <a:schemeClr val="tx1"/>
                </a:solidFill>
                <a:latin typeface="Calibri"/>
                <a:cs typeface="Calibri"/>
              </a:endParaRPr>
            </a:p>
          </p:txBody>
        </p:sp>
        <p:sp>
          <p:nvSpPr>
            <p:cNvPr id="11" name="Rectangle 14"/>
            <p:cNvSpPr>
              <a:spLocks/>
            </p:cNvSpPr>
            <p:nvPr/>
          </p:nvSpPr>
          <p:spPr bwMode="auto">
            <a:xfrm>
              <a:off x="5390865" y="1764656"/>
              <a:ext cx="551433"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Q</a:t>
              </a:r>
              <a:r>
                <a:rPr lang="en-US" altLang="en-US" sz="3000" baseline="-6000">
                  <a:solidFill>
                    <a:schemeClr val="tx1"/>
                  </a:solidFill>
                  <a:latin typeface="Calibri"/>
                  <a:cs typeface="Calibri"/>
                </a:rPr>
                <a:t>PV</a:t>
              </a:r>
            </a:p>
          </p:txBody>
        </p:sp>
        <p:sp>
          <p:nvSpPr>
            <p:cNvPr id="12" name="Rectangle 15"/>
            <p:cNvSpPr>
              <a:spLocks/>
            </p:cNvSpPr>
            <p:nvPr/>
          </p:nvSpPr>
          <p:spPr bwMode="auto">
            <a:xfrm>
              <a:off x="3535363" y="4724400"/>
              <a:ext cx="608012" cy="1239838"/>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13" name="Rectangle 16"/>
            <p:cNvSpPr>
              <a:spLocks/>
            </p:cNvSpPr>
            <p:nvPr/>
          </p:nvSpPr>
          <p:spPr bwMode="auto">
            <a:xfrm>
              <a:off x="3634249" y="5112693"/>
              <a:ext cx="421352"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PA</a:t>
              </a:r>
            </a:p>
          </p:txBody>
        </p:sp>
        <p:sp>
          <p:nvSpPr>
            <p:cNvPr id="14" name="Line 18"/>
            <p:cNvSpPr>
              <a:spLocks noChangeShapeType="1"/>
            </p:cNvSpPr>
            <p:nvPr/>
          </p:nvSpPr>
          <p:spPr bwMode="auto">
            <a:xfrm rot="10800000" flipH="1">
              <a:off x="5724525" y="3660775"/>
              <a:ext cx="239713" cy="303213"/>
            </a:xfrm>
            <a:prstGeom prst="line">
              <a:avLst/>
            </a:prstGeom>
            <a:noFill/>
            <a:ln w="25400">
              <a:solidFill>
                <a:schemeClr val="tx1"/>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15" name="Rectangle 19"/>
            <p:cNvSpPr>
              <a:spLocks/>
            </p:cNvSpPr>
            <p:nvPr/>
          </p:nvSpPr>
          <p:spPr bwMode="auto">
            <a:xfrm>
              <a:off x="4795838" y="4724400"/>
              <a:ext cx="606425" cy="1239838"/>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16" name="Line 20"/>
            <p:cNvSpPr>
              <a:spLocks noChangeShapeType="1"/>
            </p:cNvSpPr>
            <p:nvPr/>
          </p:nvSpPr>
          <p:spPr bwMode="auto">
            <a:xfrm rot="10800000">
              <a:off x="2786063" y="3678238"/>
              <a:ext cx="295275" cy="322262"/>
            </a:xfrm>
            <a:prstGeom prst="line">
              <a:avLst/>
            </a:prstGeom>
            <a:noFill/>
            <a:ln w="25400">
              <a:solidFill>
                <a:schemeClr val="tx1"/>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17" name="Rectangle 21"/>
            <p:cNvSpPr>
              <a:spLocks/>
            </p:cNvSpPr>
            <p:nvPr/>
          </p:nvSpPr>
          <p:spPr bwMode="auto">
            <a:xfrm>
              <a:off x="4891070" y="5112693"/>
              <a:ext cx="425485"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Ao</a:t>
              </a:r>
            </a:p>
          </p:txBody>
        </p:sp>
        <p:sp>
          <p:nvSpPr>
            <p:cNvPr id="18" name="Line 22"/>
            <p:cNvSpPr>
              <a:spLocks noChangeShapeType="1"/>
            </p:cNvSpPr>
            <p:nvPr/>
          </p:nvSpPr>
          <p:spPr bwMode="auto">
            <a:xfrm>
              <a:off x="4375150" y="3017838"/>
              <a:ext cx="9525" cy="581025"/>
            </a:xfrm>
            <a:prstGeom prst="line">
              <a:avLst/>
            </a:prstGeom>
            <a:noFill/>
            <a:ln w="25400">
              <a:solidFill>
                <a:schemeClr val="tx1"/>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19" name="Line 23"/>
            <p:cNvSpPr>
              <a:spLocks noChangeShapeType="1"/>
            </p:cNvSpPr>
            <p:nvPr/>
          </p:nvSpPr>
          <p:spPr bwMode="auto">
            <a:xfrm>
              <a:off x="4384675" y="3598863"/>
              <a:ext cx="7938" cy="660400"/>
            </a:xfrm>
            <a:prstGeom prst="line">
              <a:avLst/>
            </a:prstGeom>
            <a:noFill/>
            <a:ln w="25400">
              <a:solidFill>
                <a:schemeClr val="tx1"/>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20" name="Line 24"/>
            <p:cNvSpPr>
              <a:spLocks noChangeShapeType="1"/>
            </p:cNvSpPr>
            <p:nvPr/>
          </p:nvSpPr>
          <p:spPr bwMode="auto">
            <a:xfrm flipH="1">
              <a:off x="4116388" y="3581400"/>
              <a:ext cx="285750" cy="446088"/>
            </a:xfrm>
            <a:prstGeom prst="line">
              <a:avLst/>
            </a:prstGeom>
            <a:noFill/>
            <a:ln w="25400">
              <a:solidFill>
                <a:schemeClr val="tx1"/>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21" name="Line 25"/>
            <p:cNvSpPr>
              <a:spLocks noChangeShapeType="1"/>
            </p:cNvSpPr>
            <p:nvPr/>
          </p:nvSpPr>
          <p:spPr bwMode="auto">
            <a:xfrm>
              <a:off x="4384675" y="3581400"/>
              <a:ext cx="330200" cy="374650"/>
            </a:xfrm>
            <a:prstGeom prst="line">
              <a:avLst/>
            </a:prstGeom>
            <a:noFill/>
            <a:ln w="25400">
              <a:solidFill>
                <a:schemeClr val="tx1"/>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22" name="Rectangle 26"/>
            <p:cNvSpPr>
              <a:spLocks/>
            </p:cNvSpPr>
            <p:nvPr/>
          </p:nvSpPr>
          <p:spPr bwMode="auto">
            <a:xfrm>
              <a:off x="3133725" y="3214688"/>
              <a:ext cx="762000" cy="41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RA</a:t>
              </a:r>
            </a:p>
          </p:txBody>
        </p:sp>
        <p:sp>
          <p:nvSpPr>
            <p:cNvPr id="23" name="Rectangle 27"/>
            <p:cNvSpPr>
              <a:spLocks/>
            </p:cNvSpPr>
            <p:nvPr/>
          </p:nvSpPr>
          <p:spPr bwMode="auto">
            <a:xfrm>
              <a:off x="3305106" y="4250681"/>
              <a:ext cx="427175"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RV</a:t>
              </a:r>
            </a:p>
          </p:txBody>
        </p:sp>
        <p:sp>
          <p:nvSpPr>
            <p:cNvPr id="24" name="Rectangle 28"/>
            <p:cNvSpPr>
              <a:spLocks/>
            </p:cNvSpPr>
            <p:nvPr/>
          </p:nvSpPr>
          <p:spPr bwMode="auto">
            <a:xfrm>
              <a:off x="5033690" y="3220393"/>
              <a:ext cx="384721"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LA</a:t>
              </a:r>
            </a:p>
          </p:txBody>
        </p:sp>
        <p:sp>
          <p:nvSpPr>
            <p:cNvPr id="25" name="Rectangle 29"/>
            <p:cNvSpPr>
              <a:spLocks/>
            </p:cNvSpPr>
            <p:nvPr/>
          </p:nvSpPr>
          <p:spPr bwMode="auto">
            <a:xfrm>
              <a:off x="5051152" y="4095106"/>
              <a:ext cx="384721"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LV</a:t>
              </a:r>
            </a:p>
          </p:txBody>
        </p:sp>
        <p:sp>
          <p:nvSpPr>
            <p:cNvPr id="26" name="Line 30"/>
            <p:cNvSpPr>
              <a:spLocks noChangeShapeType="1"/>
            </p:cNvSpPr>
            <p:nvPr/>
          </p:nvSpPr>
          <p:spPr bwMode="auto">
            <a:xfrm rot="10800000" flipH="1">
              <a:off x="3973513" y="4552950"/>
              <a:ext cx="839787" cy="1588"/>
            </a:xfrm>
            <a:prstGeom prst="line">
              <a:avLst/>
            </a:prstGeom>
            <a:noFill/>
            <a:ln w="50800">
              <a:solidFill>
                <a:srgbClr val="FF2712"/>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27" name="Line 31"/>
            <p:cNvSpPr>
              <a:spLocks noChangeShapeType="1"/>
            </p:cNvSpPr>
            <p:nvPr/>
          </p:nvSpPr>
          <p:spPr bwMode="auto">
            <a:xfrm rot="10800000" flipH="1">
              <a:off x="2938463" y="2384425"/>
              <a:ext cx="1587" cy="384175"/>
            </a:xfrm>
            <a:prstGeom prst="line">
              <a:avLst/>
            </a:prstGeom>
            <a:noFill/>
            <a:ln w="50800">
              <a:solidFill>
                <a:srgbClr val="003DCC"/>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28" name="Line 32"/>
            <p:cNvSpPr>
              <a:spLocks noChangeShapeType="1"/>
            </p:cNvSpPr>
            <p:nvPr/>
          </p:nvSpPr>
          <p:spPr bwMode="auto">
            <a:xfrm rot="10800000">
              <a:off x="3795713" y="4340225"/>
              <a:ext cx="17462" cy="1624013"/>
            </a:xfrm>
            <a:prstGeom prst="line">
              <a:avLst/>
            </a:prstGeom>
            <a:noFill/>
            <a:ln w="50800">
              <a:solidFill>
                <a:srgbClr val="8500AF"/>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29" name="Line 33"/>
            <p:cNvSpPr>
              <a:spLocks noChangeShapeType="1"/>
            </p:cNvSpPr>
            <p:nvPr/>
          </p:nvSpPr>
          <p:spPr bwMode="auto">
            <a:xfrm rot="10800000">
              <a:off x="5126038" y="4867275"/>
              <a:ext cx="7937" cy="785813"/>
            </a:xfrm>
            <a:prstGeom prst="line">
              <a:avLst/>
            </a:prstGeom>
            <a:noFill/>
            <a:ln w="50800">
              <a:solidFill>
                <a:srgbClr val="FF2712"/>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30" name="Line 34"/>
            <p:cNvSpPr>
              <a:spLocks noChangeShapeType="1"/>
            </p:cNvSpPr>
            <p:nvPr/>
          </p:nvSpPr>
          <p:spPr bwMode="auto">
            <a:xfrm rot="10800000" flipH="1">
              <a:off x="5848350" y="2224088"/>
              <a:ext cx="1588" cy="1535112"/>
            </a:xfrm>
            <a:prstGeom prst="line">
              <a:avLst/>
            </a:prstGeom>
            <a:noFill/>
            <a:ln w="50800">
              <a:solidFill>
                <a:srgbClr val="FF2712"/>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31" name="Rectangle 35"/>
            <p:cNvSpPr>
              <a:spLocks/>
            </p:cNvSpPr>
            <p:nvPr/>
          </p:nvSpPr>
          <p:spPr bwMode="auto">
            <a:xfrm>
              <a:off x="1687513" y="2759075"/>
              <a:ext cx="1214437" cy="330200"/>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32" name="Line 36"/>
            <p:cNvSpPr>
              <a:spLocks noChangeShapeType="1"/>
            </p:cNvSpPr>
            <p:nvPr/>
          </p:nvSpPr>
          <p:spPr bwMode="auto">
            <a:xfrm rot="10800000">
              <a:off x="2214563" y="2928938"/>
              <a:ext cx="401637" cy="9525"/>
            </a:xfrm>
            <a:prstGeom prst="line">
              <a:avLst/>
            </a:prstGeom>
            <a:noFill/>
            <a:ln w="50800">
              <a:solidFill>
                <a:srgbClr val="003DCC"/>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33" name="Rectangle 37"/>
            <p:cNvSpPr>
              <a:spLocks/>
            </p:cNvSpPr>
            <p:nvPr/>
          </p:nvSpPr>
          <p:spPr bwMode="auto">
            <a:xfrm>
              <a:off x="544513" y="2616200"/>
              <a:ext cx="78508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28572" bIns="0">
              <a:spAutoFit/>
            </a:bodyPr>
            <a:lstStyle>
              <a:lvl1pPr marL="26988">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r>
                <a:rPr lang="en-US" altLang="en-US" sz="3000" dirty="0" err="1">
                  <a:solidFill>
                    <a:schemeClr val="tx1"/>
                  </a:solidFill>
                  <a:latin typeface="Calibri"/>
                  <a:cs typeface="Calibri"/>
                </a:rPr>
                <a:t>Qs</a:t>
              </a:r>
              <a:r>
                <a:rPr lang="en-US" altLang="en-US" sz="3000" baseline="-6000" dirty="0" err="1">
                  <a:solidFill>
                    <a:schemeClr val="tx1"/>
                  </a:solidFill>
                  <a:latin typeface="Calibri"/>
                  <a:cs typeface="Calibri"/>
                </a:rPr>
                <a:t>IVC</a:t>
              </a:r>
              <a:endParaRPr lang="en-US" altLang="en-US" sz="3000" baseline="-6000" dirty="0">
                <a:solidFill>
                  <a:schemeClr val="tx1"/>
                </a:solidFill>
                <a:latin typeface="Calibri"/>
                <a:cs typeface="Calibri"/>
              </a:endParaRPr>
            </a:p>
          </p:txBody>
        </p:sp>
        <p:sp>
          <p:nvSpPr>
            <p:cNvPr id="34" name="Rectangle 39"/>
            <p:cNvSpPr>
              <a:spLocks/>
            </p:cNvSpPr>
            <p:nvPr/>
          </p:nvSpPr>
          <p:spPr bwMode="auto">
            <a:xfrm>
              <a:off x="4179888" y="4973638"/>
              <a:ext cx="386840"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28572" bIns="0">
              <a:spAutoFit/>
            </a:bodyPr>
            <a:lstStyle>
              <a:lvl1pPr marL="26988">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r>
                <a:rPr lang="en-US" altLang="en-US" sz="1700">
                  <a:solidFill>
                    <a:schemeClr val="tx1"/>
                  </a:solidFill>
                  <a:latin typeface="Calibri"/>
                  <a:cs typeface="Calibri"/>
                </a:rPr>
                <a:t>VSD</a:t>
              </a:r>
            </a:p>
          </p:txBody>
        </p:sp>
        <p:sp>
          <p:nvSpPr>
            <p:cNvPr id="35" name="Line 40"/>
            <p:cNvSpPr>
              <a:spLocks noChangeShapeType="1"/>
            </p:cNvSpPr>
            <p:nvPr/>
          </p:nvSpPr>
          <p:spPr bwMode="auto">
            <a:xfrm rot="10800000" flipH="1">
              <a:off x="3071813" y="3062288"/>
              <a:ext cx="1587" cy="714375"/>
            </a:xfrm>
            <a:prstGeom prst="line">
              <a:avLst/>
            </a:prstGeom>
            <a:noFill/>
            <a:ln w="50800">
              <a:solidFill>
                <a:srgbClr val="003DCC"/>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36" name="Rectangle 41"/>
            <p:cNvSpPr>
              <a:spLocks/>
            </p:cNvSpPr>
            <p:nvPr/>
          </p:nvSpPr>
          <p:spPr bwMode="auto">
            <a:xfrm>
              <a:off x="3012768" y="5143500"/>
              <a:ext cx="460989"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Qp</a:t>
              </a:r>
            </a:p>
          </p:txBody>
        </p:sp>
        <p:sp>
          <p:nvSpPr>
            <p:cNvPr id="37" name="Rectangle 42"/>
            <p:cNvSpPr>
              <a:spLocks/>
            </p:cNvSpPr>
            <p:nvPr/>
          </p:nvSpPr>
          <p:spPr bwMode="auto">
            <a:xfrm>
              <a:off x="5458742" y="5143500"/>
              <a:ext cx="409329"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Qs</a:t>
              </a:r>
            </a:p>
          </p:txBody>
        </p:sp>
        <p:sp>
          <p:nvSpPr>
            <p:cNvPr id="38" name="Rectangle 43"/>
            <p:cNvSpPr>
              <a:spLocks/>
            </p:cNvSpPr>
            <p:nvPr/>
          </p:nvSpPr>
          <p:spPr bwMode="auto">
            <a:xfrm>
              <a:off x="3276600" y="6096000"/>
              <a:ext cx="868737"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28572" bIns="0">
              <a:spAutoFit/>
            </a:bodyPr>
            <a:lstStyle>
              <a:lvl1pPr marL="26988">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r>
                <a:rPr lang="en-US" altLang="en-US" sz="1700">
                  <a:solidFill>
                    <a:schemeClr val="tx1"/>
                  </a:solidFill>
                  <a:latin typeface="Calibri"/>
                  <a:cs typeface="Calibri"/>
                </a:rPr>
                <a:t>4.2 L/min</a:t>
              </a:r>
            </a:p>
          </p:txBody>
        </p:sp>
        <p:sp>
          <p:nvSpPr>
            <p:cNvPr id="39" name="Rectangle 44"/>
            <p:cNvSpPr>
              <a:spLocks/>
            </p:cNvSpPr>
            <p:nvPr/>
          </p:nvSpPr>
          <p:spPr bwMode="auto">
            <a:xfrm>
              <a:off x="5500688" y="5643563"/>
              <a:ext cx="868737"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28572" bIns="0">
              <a:spAutoFit/>
            </a:bodyPr>
            <a:lstStyle>
              <a:lvl1pPr marL="26988">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r>
                <a:rPr lang="en-US" altLang="en-US" sz="1700">
                  <a:solidFill>
                    <a:schemeClr val="tx1"/>
                  </a:solidFill>
                  <a:latin typeface="Calibri"/>
                  <a:cs typeface="Calibri"/>
                </a:rPr>
                <a:t>1.7 L/min</a:t>
              </a:r>
            </a:p>
          </p:txBody>
        </p:sp>
        <p:sp>
          <p:nvSpPr>
            <p:cNvPr id="40" name="Rectangle 45"/>
            <p:cNvSpPr>
              <a:spLocks/>
            </p:cNvSpPr>
            <p:nvPr/>
          </p:nvSpPr>
          <p:spPr bwMode="auto">
            <a:xfrm>
              <a:off x="3000375" y="2697163"/>
              <a:ext cx="868737"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28572" bIns="0">
              <a:spAutoFit/>
            </a:bodyPr>
            <a:lstStyle>
              <a:lvl1pPr marL="26988">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r>
                <a:rPr lang="en-US" altLang="en-US" sz="1700" dirty="0">
                  <a:solidFill>
                    <a:schemeClr val="tx1"/>
                  </a:solidFill>
                  <a:latin typeface="Calibri"/>
                  <a:cs typeface="Calibri"/>
                </a:rPr>
                <a:t>1.7 L/min</a:t>
              </a:r>
            </a:p>
          </p:txBody>
        </p:sp>
        <p:sp>
          <p:nvSpPr>
            <p:cNvPr id="41" name="Rectangle 46"/>
            <p:cNvSpPr>
              <a:spLocks/>
            </p:cNvSpPr>
            <p:nvPr/>
          </p:nvSpPr>
          <p:spPr bwMode="auto">
            <a:xfrm>
              <a:off x="5956300" y="2732088"/>
              <a:ext cx="868737"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28572" bIns="0">
              <a:spAutoFit/>
            </a:bodyPr>
            <a:lstStyle>
              <a:lvl1pPr marL="26988">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r>
                <a:rPr lang="en-US" altLang="en-US" sz="1700">
                  <a:solidFill>
                    <a:schemeClr val="tx1"/>
                  </a:solidFill>
                  <a:latin typeface="Calibri"/>
                  <a:cs typeface="Calibri"/>
                </a:rPr>
                <a:t>4.2 L/min</a:t>
              </a:r>
            </a:p>
          </p:txBody>
        </p:sp>
        <p:sp>
          <p:nvSpPr>
            <p:cNvPr id="42" name="Rectangle 55"/>
            <p:cNvSpPr>
              <a:spLocks/>
            </p:cNvSpPr>
            <p:nvPr/>
          </p:nvSpPr>
          <p:spPr bwMode="auto">
            <a:xfrm>
              <a:off x="4017963" y="4554538"/>
              <a:ext cx="868737"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28572" bIns="0">
              <a:spAutoFit/>
            </a:bodyPr>
            <a:lstStyle>
              <a:lvl1pPr marL="26988">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r>
                <a:rPr lang="en-US" altLang="en-US" sz="1700">
                  <a:solidFill>
                    <a:schemeClr val="tx1"/>
                  </a:solidFill>
                  <a:latin typeface="Calibri"/>
                  <a:cs typeface="Calibri"/>
                </a:rPr>
                <a:t>2.5 L/min</a:t>
              </a:r>
            </a:p>
          </p:txBody>
        </p:sp>
        <p:sp>
          <p:nvSpPr>
            <p:cNvPr id="43" name="Rectangle 56"/>
            <p:cNvSpPr>
              <a:spLocks/>
            </p:cNvSpPr>
            <p:nvPr/>
          </p:nvSpPr>
          <p:spPr bwMode="auto">
            <a:xfrm>
              <a:off x="6477000" y="3581400"/>
              <a:ext cx="2540000" cy="279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28572" bIns="0"/>
            <a:lstStyle>
              <a:lvl1pPr marL="26988">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r>
                <a:rPr lang="en-US" altLang="en-US" sz="2000">
                  <a:solidFill>
                    <a:srgbClr val="000090"/>
                  </a:solidFill>
                  <a:latin typeface="Calibri"/>
                  <a:cs typeface="Calibri"/>
                </a:rPr>
                <a:t>Qp/Qs</a:t>
              </a:r>
              <a:r>
                <a:rPr lang="en-US" altLang="en-US" sz="2000">
                  <a:solidFill>
                    <a:schemeClr val="tx1"/>
                  </a:solidFill>
                  <a:latin typeface="Calibri"/>
                  <a:cs typeface="Calibri"/>
                </a:rPr>
                <a:t>=4.2/1.7=2.5:1</a:t>
              </a:r>
            </a:p>
          </p:txBody>
        </p:sp>
      </p:grpSp>
      <p:sp>
        <p:nvSpPr>
          <p:cNvPr id="44" name="Rectangle 47"/>
          <p:cNvSpPr>
            <a:spLocks/>
          </p:cNvSpPr>
          <p:nvPr/>
        </p:nvSpPr>
        <p:spPr bwMode="auto">
          <a:xfrm>
            <a:off x="177800" y="4343400"/>
            <a:ext cx="2540000" cy="571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28572" bIns="0"/>
          <a:lstStyle>
            <a:lvl1pPr marL="26988">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r>
              <a:rPr lang="en-US" altLang="en-US" sz="2000" dirty="0">
                <a:solidFill>
                  <a:srgbClr val="000090"/>
                </a:solidFill>
                <a:latin typeface="Calibri"/>
                <a:cs typeface="Calibri"/>
              </a:rPr>
              <a:t>L -&gt; R shunt</a:t>
            </a:r>
            <a:r>
              <a:rPr lang="en-US" altLang="en-US" sz="2000" dirty="0">
                <a:solidFill>
                  <a:schemeClr val="tx1"/>
                </a:solidFill>
                <a:latin typeface="Calibri"/>
                <a:cs typeface="Calibri"/>
              </a:rPr>
              <a:t>= </a:t>
            </a:r>
            <a:r>
              <a:rPr lang="en-US" altLang="en-US" sz="2000" dirty="0" err="1">
                <a:solidFill>
                  <a:schemeClr val="tx1"/>
                </a:solidFill>
                <a:latin typeface="Calibri"/>
                <a:cs typeface="Calibri"/>
              </a:rPr>
              <a:t>Qp-PBF</a:t>
            </a:r>
            <a:r>
              <a:rPr lang="en-US" altLang="en-US" sz="2000" baseline="-6000" dirty="0" err="1">
                <a:solidFill>
                  <a:schemeClr val="tx1"/>
                </a:solidFill>
                <a:latin typeface="Calibri"/>
                <a:cs typeface="Calibri"/>
              </a:rPr>
              <a:t>effective</a:t>
            </a:r>
            <a:endParaRPr lang="en-US" altLang="en-US" sz="2000" baseline="-6000" dirty="0">
              <a:solidFill>
                <a:schemeClr val="tx1"/>
              </a:solidFill>
              <a:latin typeface="Calibri"/>
              <a:cs typeface="Calibri"/>
            </a:endParaRPr>
          </a:p>
        </p:txBody>
      </p:sp>
      <p:sp>
        <p:nvSpPr>
          <p:cNvPr id="45" name="Rectangle 48"/>
          <p:cNvSpPr>
            <a:spLocks/>
          </p:cNvSpPr>
          <p:nvPr/>
        </p:nvSpPr>
        <p:spPr bwMode="auto">
          <a:xfrm>
            <a:off x="152400" y="3581400"/>
            <a:ext cx="2755900" cy="571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28572" bIns="0"/>
          <a:lstStyle>
            <a:lvl1pPr marL="26988">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r>
              <a:rPr lang="en-US" altLang="en-US" sz="2000" dirty="0" err="1">
                <a:solidFill>
                  <a:schemeClr val="tx1"/>
                </a:solidFill>
                <a:latin typeface="Calibri"/>
                <a:cs typeface="Calibri"/>
              </a:rPr>
              <a:t>Qp</a:t>
            </a:r>
            <a:r>
              <a:rPr lang="en-US" altLang="en-US" sz="2000" dirty="0">
                <a:solidFill>
                  <a:schemeClr val="tx1"/>
                </a:solidFill>
                <a:latin typeface="Calibri"/>
                <a:cs typeface="Calibri"/>
              </a:rPr>
              <a:t> total=</a:t>
            </a:r>
            <a:r>
              <a:rPr lang="en-US" altLang="en-US" sz="2000" dirty="0" err="1">
                <a:solidFill>
                  <a:schemeClr val="tx1"/>
                </a:solidFill>
                <a:latin typeface="Calibri"/>
                <a:cs typeface="Calibri"/>
              </a:rPr>
              <a:t>PBF</a:t>
            </a:r>
            <a:r>
              <a:rPr lang="en-US" altLang="en-US" sz="2000" baseline="-6000" dirty="0" err="1">
                <a:solidFill>
                  <a:schemeClr val="tx1"/>
                </a:solidFill>
                <a:latin typeface="Calibri"/>
                <a:cs typeface="Calibri"/>
              </a:rPr>
              <a:t>effective</a:t>
            </a:r>
            <a:r>
              <a:rPr lang="en-US" altLang="en-US" sz="2000" dirty="0" err="1">
                <a:solidFill>
                  <a:schemeClr val="tx1"/>
                </a:solidFill>
                <a:latin typeface="Calibri"/>
                <a:cs typeface="Calibri"/>
              </a:rPr>
              <a:t>+</a:t>
            </a:r>
            <a:r>
              <a:rPr lang="en-US" altLang="en-US" sz="2000" dirty="0" err="1">
                <a:solidFill>
                  <a:srgbClr val="000090"/>
                </a:solidFill>
                <a:latin typeface="Calibri"/>
                <a:cs typeface="Calibri"/>
              </a:rPr>
              <a:t>L</a:t>
            </a:r>
            <a:r>
              <a:rPr lang="en-US" altLang="en-US" sz="2000" dirty="0">
                <a:latin typeface="Calibri"/>
                <a:cs typeface="Calibri"/>
              </a:rPr>
              <a:t>    </a:t>
            </a:r>
            <a:r>
              <a:rPr lang="en-US" altLang="en-US" sz="2000" dirty="0">
                <a:solidFill>
                  <a:srgbClr val="000090"/>
                </a:solidFill>
                <a:latin typeface="Calibri"/>
                <a:cs typeface="Calibri"/>
              </a:rPr>
              <a:t>R </a:t>
            </a:r>
            <a:r>
              <a:rPr lang="en-US" altLang="en-US" sz="2000" baseline="-6000" dirty="0">
                <a:solidFill>
                  <a:srgbClr val="000090"/>
                </a:solidFill>
                <a:latin typeface="Calibri"/>
                <a:cs typeface="Calibri"/>
              </a:rPr>
              <a:t>shunt</a:t>
            </a:r>
          </a:p>
        </p:txBody>
      </p:sp>
      <p:sp>
        <p:nvSpPr>
          <p:cNvPr id="46" name="Rectangle 51"/>
          <p:cNvSpPr>
            <a:spLocks/>
          </p:cNvSpPr>
          <p:nvPr/>
        </p:nvSpPr>
        <p:spPr bwMode="auto">
          <a:xfrm>
            <a:off x="179388" y="5105400"/>
            <a:ext cx="2946400" cy="279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28572" bIns="0"/>
          <a:lstStyle>
            <a:lvl1pPr marL="26988">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r>
              <a:rPr lang="en-US" altLang="en-US" sz="2000" dirty="0">
                <a:solidFill>
                  <a:srgbClr val="000090"/>
                </a:solidFill>
                <a:latin typeface="Calibri"/>
                <a:cs typeface="Calibri"/>
              </a:rPr>
              <a:t>L -&gt; R shunt</a:t>
            </a:r>
            <a:r>
              <a:rPr lang="en-US" altLang="en-US" sz="2000" dirty="0">
                <a:solidFill>
                  <a:schemeClr val="tx1"/>
                </a:solidFill>
                <a:latin typeface="Calibri"/>
                <a:cs typeface="Calibri"/>
              </a:rPr>
              <a:t>= 4.2-1.7</a:t>
            </a:r>
          </a:p>
        </p:txBody>
      </p:sp>
      <p:sp>
        <p:nvSpPr>
          <p:cNvPr id="47" name="Rectangle 53"/>
          <p:cNvSpPr>
            <a:spLocks/>
          </p:cNvSpPr>
          <p:nvPr/>
        </p:nvSpPr>
        <p:spPr bwMode="auto">
          <a:xfrm>
            <a:off x="165100" y="5562600"/>
            <a:ext cx="2420456"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28572" bIns="0">
            <a:spAutoFit/>
          </a:bodyPr>
          <a:lstStyle>
            <a:lvl1pPr marL="26988">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r>
              <a:rPr lang="en-US" altLang="en-US" sz="2000" dirty="0">
                <a:solidFill>
                  <a:srgbClr val="000090"/>
                </a:solidFill>
                <a:latin typeface="Calibri"/>
                <a:cs typeface="Calibri"/>
              </a:rPr>
              <a:t>L -&gt; R shunt </a:t>
            </a:r>
            <a:r>
              <a:rPr lang="en-US" altLang="en-US" sz="2000" dirty="0">
                <a:solidFill>
                  <a:schemeClr val="tx1"/>
                </a:solidFill>
                <a:latin typeface="Calibri"/>
                <a:cs typeface="Calibri"/>
              </a:rPr>
              <a:t>= 2.5L/min</a:t>
            </a:r>
          </a:p>
        </p:txBody>
      </p:sp>
      <p:sp>
        <p:nvSpPr>
          <p:cNvPr id="48" name="Line 38"/>
          <p:cNvSpPr>
            <a:spLocks noChangeShapeType="1"/>
          </p:cNvSpPr>
          <p:nvPr/>
        </p:nvSpPr>
        <p:spPr bwMode="auto">
          <a:xfrm flipH="1">
            <a:off x="2438400" y="3733800"/>
            <a:ext cx="152400" cy="0"/>
          </a:xfrm>
          <a:prstGeom prst="line">
            <a:avLst/>
          </a:prstGeom>
          <a:noFill/>
          <a:ln w="28575">
            <a:solidFill>
              <a:schemeClr val="tx1"/>
            </a:solidFill>
            <a:round/>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p>
        </p:txBody>
      </p:sp>
    </p:spTree>
    <p:extLst>
      <p:ext uri="{BB962C8B-B14F-4D97-AF65-F5344CB8AC3E}">
        <p14:creationId xmlns:p14="http://schemas.microsoft.com/office/powerpoint/2010/main" val="15840994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22237"/>
            <a:ext cx="7505700" cy="1325563"/>
          </a:xfrm>
        </p:spPr>
        <p:txBody>
          <a:bodyPr/>
          <a:lstStyle/>
          <a:p>
            <a:pPr algn="l"/>
            <a:r>
              <a:rPr lang="en-US" dirty="0">
                <a:sym typeface="Arial" charset="0"/>
              </a:rPr>
              <a:t>Example #2: Bidirectional Shunt</a:t>
            </a:r>
            <a:endParaRPr lang="en-US" dirty="0"/>
          </a:p>
        </p:txBody>
      </p:sp>
      <p:sp>
        <p:nvSpPr>
          <p:cNvPr id="3" name="Content Placeholder 2"/>
          <p:cNvSpPr>
            <a:spLocks noGrp="1"/>
          </p:cNvSpPr>
          <p:nvPr>
            <p:ph idx="1"/>
          </p:nvPr>
        </p:nvSpPr>
        <p:spPr>
          <a:xfrm>
            <a:off x="304800" y="1841500"/>
            <a:ext cx="7886700" cy="4351338"/>
          </a:xfrm>
        </p:spPr>
        <p:txBody>
          <a:bodyPr/>
          <a:lstStyle/>
          <a:p>
            <a:pPr marL="350838" indent="-336550">
              <a:buClr>
                <a:srgbClr val="000000"/>
              </a:buClr>
              <a:defRPr/>
            </a:pPr>
            <a:r>
              <a:rPr lang="en-US" dirty="0">
                <a:sym typeface="Arial" charset="0"/>
              </a:rPr>
              <a:t>3-day-old baby with hypoplastic left heart syndrome.  VO2 50 ml/min, SVC 65%, IVC 65%, PA 87%, </a:t>
            </a:r>
            <a:r>
              <a:rPr lang="en-US" dirty="0" err="1">
                <a:sym typeface="Arial" charset="0"/>
              </a:rPr>
              <a:t>Ao</a:t>
            </a:r>
            <a:r>
              <a:rPr lang="en-US" dirty="0">
                <a:sym typeface="Arial" charset="0"/>
              </a:rPr>
              <a:t> 87%, PV 100%, Hg 13 g/dl</a:t>
            </a:r>
          </a:p>
          <a:p>
            <a:pPr marL="350838" indent="-336550">
              <a:buClr>
                <a:srgbClr val="000000"/>
              </a:buClr>
              <a:defRPr/>
            </a:pPr>
            <a:endParaRPr lang="en-US" dirty="0">
              <a:sym typeface="Arial" charset="0"/>
            </a:endParaRPr>
          </a:p>
          <a:p>
            <a:pPr marL="350838" indent="-336550">
              <a:buClr>
                <a:srgbClr val="000000"/>
              </a:buClr>
              <a:defRPr/>
            </a:pPr>
            <a:r>
              <a:rPr lang="en-US" dirty="0">
                <a:sym typeface="Arial" charset="0"/>
              </a:rPr>
              <a:t>Qs=1.3 L/min; </a:t>
            </a:r>
            <a:r>
              <a:rPr lang="en-US" dirty="0" err="1">
                <a:sym typeface="Arial" charset="0"/>
              </a:rPr>
              <a:t>Qp</a:t>
            </a:r>
            <a:r>
              <a:rPr lang="en-US" dirty="0">
                <a:sym typeface="Arial" charset="0"/>
              </a:rPr>
              <a:t>=2.2 L/min</a:t>
            </a:r>
          </a:p>
          <a:p>
            <a:endParaRPr lang="en-US" dirty="0"/>
          </a:p>
        </p:txBody>
      </p:sp>
    </p:spTree>
    <p:extLst>
      <p:ext uri="{BB962C8B-B14F-4D97-AF65-F5344CB8AC3E}">
        <p14:creationId xmlns:p14="http://schemas.microsoft.com/office/powerpoint/2010/main" val="12861797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0999" y="316012"/>
            <a:ext cx="7859713" cy="1143000"/>
          </a:xfrm>
        </p:spPr>
        <p:txBody>
          <a:bodyPr>
            <a:normAutofit fontScale="90000"/>
          </a:bodyPr>
          <a:lstStyle/>
          <a:p>
            <a:pPr algn="l"/>
            <a:r>
              <a:rPr lang="en-US" altLang="en-US" dirty="0"/>
              <a:t>Bidirectional Shunting: Calculating Effective PBF and R </a:t>
            </a:r>
            <a:r>
              <a:rPr lang="en-US" altLang="en-US" dirty="0">
                <a:sym typeface="Wingdings" pitchFamily="2" charset="2"/>
              </a:rPr>
              <a:t> </a:t>
            </a:r>
            <a:r>
              <a:rPr lang="en-US" altLang="en-US" dirty="0"/>
              <a:t>L Shunt</a:t>
            </a:r>
            <a:endParaRPr lang="en-US" dirty="0"/>
          </a:p>
        </p:txBody>
      </p:sp>
      <p:grpSp>
        <p:nvGrpSpPr>
          <p:cNvPr id="4" name="Group 28"/>
          <p:cNvGrpSpPr>
            <a:grpSpLocks/>
          </p:cNvGrpSpPr>
          <p:nvPr/>
        </p:nvGrpSpPr>
        <p:grpSpPr bwMode="auto">
          <a:xfrm>
            <a:off x="2362200" y="1524000"/>
            <a:ext cx="3686175" cy="4273551"/>
            <a:chOff x="0" y="-2"/>
            <a:chExt cx="2322" cy="2691"/>
          </a:xfrm>
        </p:grpSpPr>
        <p:sp>
          <p:nvSpPr>
            <p:cNvPr id="5" name="Rectangle 8"/>
            <p:cNvSpPr>
              <a:spLocks/>
            </p:cNvSpPr>
            <p:nvPr/>
          </p:nvSpPr>
          <p:spPr bwMode="auto">
            <a:xfrm>
              <a:off x="311" y="742"/>
              <a:ext cx="2009" cy="1210"/>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6" name="Rectangle 9"/>
            <p:cNvSpPr>
              <a:spLocks/>
            </p:cNvSpPr>
            <p:nvPr/>
          </p:nvSpPr>
          <p:spPr bwMode="auto">
            <a:xfrm>
              <a:off x="316" y="314"/>
              <a:ext cx="220" cy="563"/>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7" name="Rectangle 10"/>
            <p:cNvSpPr>
              <a:spLocks/>
            </p:cNvSpPr>
            <p:nvPr/>
          </p:nvSpPr>
          <p:spPr bwMode="auto">
            <a:xfrm>
              <a:off x="1931" y="331"/>
              <a:ext cx="164" cy="523"/>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8" name="Rectangle 11"/>
            <p:cNvSpPr>
              <a:spLocks/>
            </p:cNvSpPr>
            <p:nvPr/>
          </p:nvSpPr>
          <p:spPr bwMode="auto">
            <a:xfrm>
              <a:off x="2134" y="331"/>
              <a:ext cx="163" cy="523"/>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9" name="Rectangle 12"/>
            <p:cNvSpPr>
              <a:spLocks/>
            </p:cNvSpPr>
            <p:nvPr/>
          </p:nvSpPr>
          <p:spPr bwMode="auto">
            <a:xfrm>
              <a:off x="1577" y="1907"/>
              <a:ext cx="383" cy="782"/>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10" name="Rectangle 13"/>
            <p:cNvSpPr>
              <a:spLocks/>
            </p:cNvSpPr>
            <p:nvPr/>
          </p:nvSpPr>
          <p:spPr bwMode="auto">
            <a:xfrm>
              <a:off x="0" y="0"/>
              <a:ext cx="760" cy="2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dirty="0" err="1">
                  <a:solidFill>
                    <a:schemeClr val="tx1"/>
                  </a:solidFill>
                  <a:latin typeface="Calibri"/>
                  <a:cs typeface="Calibri"/>
                </a:rPr>
                <a:t>Qs</a:t>
              </a:r>
              <a:r>
                <a:rPr lang="en-US" altLang="en-US" sz="3000" baseline="-6000" dirty="0" err="1">
                  <a:solidFill>
                    <a:schemeClr val="tx1"/>
                  </a:solidFill>
                  <a:latin typeface="Calibri"/>
                  <a:cs typeface="Calibri"/>
                </a:rPr>
                <a:t>SVC</a:t>
              </a:r>
              <a:endParaRPr lang="en-US" altLang="en-US" sz="3000" baseline="-6000" dirty="0">
                <a:solidFill>
                  <a:schemeClr val="tx1"/>
                </a:solidFill>
                <a:latin typeface="Calibri"/>
                <a:cs typeface="Calibri"/>
              </a:endParaRPr>
            </a:p>
          </p:txBody>
        </p:sp>
        <p:sp>
          <p:nvSpPr>
            <p:cNvPr id="11" name="Rectangle 14"/>
            <p:cNvSpPr>
              <a:spLocks/>
            </p:cNvSpPr>
            <p:nvPr/>
          </p:nvSpPr>
          <p:spPr bwMode="auto">
            <a:xfrm>
              <a:off x="1975" y="-2"/>
              <a:ext cx="347" cy="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Q</a:t>
              </a:r>
              <a:r>
                <a:rPr lang="en-US" altLang="en-US" sz="3000" baseline="-6000">
                  <a:solidFill>
                    <a:schemeClr val="tx1"/>
                  </a:solidFill>
                  <a:latin typeface="Calibri"/>
                  <a:cs typeface="Calibri"/>
                </a:rPr>
                <a:t>PV</a:t>
              </a:r>
            </a:p>
          </p:txBody>
        </p:sp>
        <p:sp>
          <p:nvSpPr>
            <p:cNvPr id="12" name="Rectangle 15"/>
            <p:cNvSpPr>
              <a:spLocks/>
            </p:cNvSpPr>
            <p:nvPr/>
          </p:nvSpPr>
          <p:spPr bwMode="auto">
            <a:xfrm>
              <a:off x="783" y="1907"/>
              <a:ext cx="383" cy="782"/>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13" name="Rectangle 16"/>
            <p:cNvSpPr>
              <a:spLocks/>
            </p:cNvSpPr>
            <p:nvPr/>
          </p:nvSpPr>
          <p:spPr bwMode="auto">
            <a:xfrm>
              <a:off x="846" y="2153"/>
              <a:ext cx="265" cy="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PA</a:t>
              </a:r>
            </a:p>
          </p:txBody>
        </p:sp>
        <p:sp>
          <p:nvSpPr>
            <p:cNvPr id="14" name="Rectangle 17"/>
            <p:cNvSpPr>
              <a:spLocks/>
            </p:cNvSpPr>
            <p:nvPr/>
          </p:nvSpPr>
          <p:spPr bwMode="auto">
            <a:xfrm>
              <a:off x="1643" y="2153"/>
              <a:ext cx="268" cy="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Ao</a:t>
              </a:r>
            </a:p>
          </p:txBody>
        </p:sp>
        <p:sp>
          <p:nvSpPr>
            <p:cNvPr id="15" name="Line 18"/>
            <p:cNvSpPr>
              <a:spLocks noChangeShapeType="1"/>
            </p:cNvSpPr>
            <p:nvPr/>
          </p:nvSpPr>
          <p:spPr bwMode="auto">
            <a:xfrm rot="10800000" flipH="1">
              <a:off x="1847" y="1237"/>
              <a:ext cx="467" cy="321"/>
            </a:xfrm>
            <a:prstGeom prst="line">
              <a:avLst/>
            </a:prstGeom>
            <a:noFill/>
            <a:ln w="25400">
              <a:solidFill>
                <a:schemeClr val="tx1"/>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16" name="Rectangle 19"/>
            <p:cNvSpPr>
              <a:spLocks/>
            </p:cNvSpPr>
            <p:nvPr/>
          </p:nvSpPr>
          <p:spPr bwMode="auto">
            <a:xfrm>
              <a:off x="1577" y="1907"/>
              <a:ext cx="383" cy="782"/>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17" name="Line 20"/>
            <p:cNvSpPr>
              <a:spLocks noChangeShapeType="1"/>
            </p:cNvSpPr>
            <p:nvPr/>
          </p:nvSpPr>
          <p:spPr bwMode="auto">
            <a:xfrm rot="10800000">
              <a:off x="311" y="1248"/>
              <a:ext cx="579" cy="287"/>
            </a:xfrm>
            <a:prstGeom prst="line">
              <a:avLst/>
            </a:prstGeom>
            <a:noFill/>
            <a:ln w="25400">
              <a:solidFill>
                <a:schemeClr val="tx1"/>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18" name="Rectangle 21"/>
            <p:cNvSpPr>
              <a:spLocks/>
            </p:cNvSpPr>
            <p:nvPr/>
          </p:nvSpPr>
          <p:spPr bwMode="auto">
            <a:xfrm>
              <a:off x="1638" y="2153"/>
              <a:ext cx="268" cy="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Ao</a:t>
              </a:r>
            </a:p>
          </p:txBody>
        </p:sp>
        <p:sp>
          <p:nvSpPr>
            <p:cNvPr id="19" name="Rectangle 22"/>
            <p:cNvSpPr>
              <a:spLocks/>
            </p:cNvSpPr>
            <p:nvPr/>
          </p:nvSpPr>
          <p:spPr bwMode="auto">
            <a:xfrm>
              <a:off x="1253" y="1646"/>
              <a:ext cx="250" cy="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SV</a:t>
              </a:r>
            </a:p>
          </p:txBody>
        </p:sp>
        <p:sp>
          <p:nvSpPr>
            <p:cNvPr id="20" name="Rectangle 23"/>
            <p:cNvSpPr>
              <a:spLocks/>
            </p:cNvSpPr>
            <p:nvPr/>
          </p:nvSpPr>
          <p:spPr bwMode="auto">
            <a:xfrm>
              <a:off x="735" y="928"/>
              <a:ext cx="1176" cy="2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atrium</a:t>
              </a:r>
            </a:p>
          </p:txBody>
        </p:sp>
        <p:sp>
          <p:nvSpPr>
            <p:cNvPr id="21" name="Line 24"/>
            <p:cNvSpPr>
              <a:spLocks noChangeShapeType="1"/>
            </p:cNvSpPr>
            <p:nvPr/>
          </p:nvSpPr>
          <p:spPr bwMode="auto">
            <a:xfrm rot="10800000">
              <a:off x="440" y="449"/>
              <a:ext cx="6" cy="186"/>
            </a:xfrm>
            <a:prstGeom prst="line">
              <a:avLst/>
            </a:prstGeom>
            <a:noFill/>
            <a:ln w="50800">
              <a:solidFill>
                <a:srgbClr val="003DCC"/>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22" name="Line 25"/>
            <p:cNvSpPr>
              <a:spLocks noChangeShapeType="1"/>
            </p:cNvSpPr>
            <p:nvPr/>
          </p:nvSpPr>
          <p:spPr bwMode="auto">
            <a:xfrm rot="10800000">
              <a:off x="1329" y="1113"/>
              <a:ext cx="6" cy="872"/>
            </a:xfrm>
            <a:prstGeom prst="line">
              <a:avLst/>
            </a:prstGeom>
            <a:noFill/>
            <a:ln w="50800">
              <a:solidFill>
                <a:srgbClr val="AE00F0"/>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23" name="Line 26"/>
            <p:cNvSpPr>
              <a:spLocks noChangeShapeType="1"/>
            </p:cNvSpPr>
            <p:nvPr/>
          </p:nvSpPr>
          <p:spPr bwMode="auto">
            <a:xfrm rot="10800000">
              <a:off x="947" y="2008"/>
              <a:ext cx="1" cy="630"/>
            </a:xfrm>
            <a:prstGeom prst="line">
              <a:avLst/>
            </a:prstGeom>
            <a:noFill/>
            <a:ln w="50800">
              <a:solidFill>
                <a:srgbClr val="AE00F0"/>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24" name="Line 27"/>
            <p:cNvSpPr>
              <a:spLocks noChangeShapeType="1"/>
            </p:cNvSpPr>
            <p:nvPr/>
          </p:nvSpPr>
          <p:spPr bwMode="auto">
            <a:xfrm rot="10800000">
              <a:off x="1796" y="2132"/>
              <a:ext cx="2" cy="395"/>
            </a:xfrm>
            <a:prstGeom prst="line">
              <a:avLst/>
            </a:prstGeom>
            <a:noFill/>
            <a:ln w="50800">
              <a:solidFill>
                <a:srgbClr val="AE00F0"/>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grpSp>
      <p:sp>
        <p:nvSpPr>
          <p:cNvPr id="25" name="Rectangle 29"/>
          <p:cNvSpPr>
            <a:spLocks/>
          </p:cNvSpPr>
          <p:nvPr/>
        </p:nvSpPr>
        <p:spPr bwMode="auto">
          <a:xfrm>
            <a:off x="1643062" y="2922589"/>
            <a:ext cx="1293813" cy="384175"/>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26" name="Rectangle 30"/>
          <p:cNvSpPr>
            <a:spLocks/>
          </p:cNvSpPr>
          <p:nvPr/>
        </p:nvSpPr>
        <p:spPr bwMode="auto">
          <a:xfrm>
            <a:off x="647700" y="2787651"/>
            <a:ext cx="78508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28572" bIns="0">
            <a:spAutoFit/>
          </a:bodyPr>
          <a:lstStyle>
            <a:lvl1pPr marL="26988">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r>
              <a:rPr lang="en-US" altLang="en-US" sz="3000">
                <a:solidFill>
                  <a:schemeClr val="tx1"/>
                </a:solidFill>
                <a:latin typeface="Calibri"/>
                <a:cs typeface="Calibri"/>
              </a:rPr>
              <a:t>Qs</a:t>
            </a:r>
            <a:r>
              <a:rPr lang="en-US" altLang="en-US" sz="3000" baseline="-6000">
                <a:solidFill>
                  <a:schemeClr val="tx1"/>
                </a:solidFill>
                <a:latin typeface="Calibri"/>
                <a:cs typeface="Calibri"/>
              </a:rPr>
              <a:t>IVC</a:t>
            </a:r>
          </a:p>
        </p:txBody>
      </p:sp>
      <p:sp>
        <p:nvSpPr>
          <p:cNvPr id="27" name="Line 31"/>
          <p:cNvSpPr>
            <a:spLocks noChangeShapeType="1"/>
          </p:cNvSpPr>
          <p:nvPr/>
        </p:nvSpPr>
        <p:spPr bwMode="auto">
          <a:xfrm rot="10800000">
            <a:off x="2249487" y="3109914"/>
            <a:ext cx="268288" cy="7937"/>
          </a:xfrm>
          <a:prstGeom prst="line">
            <a:avLst/>
          </a:prstGeom>
          <a:noFill/>
          <a:ln w="50800">
            <a:solidFill>
              <a:srgbClr val="003DCC"/>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28" name="Rectangle 34"/>
          <p:cNvSpPr>
            <a:spLocks/>
          </p:cNvSpPr>
          <p:nvPr/>
        </p:nvSpPr>
        <p:spPr bwMode="auto">
          <a:xfrm>
            <a:off x="5575795" y="5314951"/>
            <a:ext cx="1162647" cy="3847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2500">
                <a:solidFill>
                  <a:schemeClr val="tx1"/>
                </a:solidFill>
                <a:latin typeface="Calibri"/>
                <a:cs typeface="Calibri"/>
              </a:rPr>
              <a:t>1.3L/min</a:t>
            </a:r>
          </a:p>
        </p:txBody>
      </p:sp>
      <p:sp>
        <p:nvSpPr>
          <p:cNvPr id="29" name="Rectangle 35"/>
          <p:cNvSpPr>
            <a:spLocks/>
          </p:cNvSpPr>
          <p:nvPr/>
        </p:nvSpPr>
        <p:spPr bwMode="auto">
          <a:xfrm>
            <a:off x="2208980" y="5314951"/>
            <a:ext cx="1235126" cy="3847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2500">
                <a:solidFill>
                  <a:schemeClr val="tx1"/>
                </a:solidFill>
                <a:latin typeface="Calibri"/>
                <a:cs typeface="Calibri"/>
              </a:rPr>
              <a:t>2.2 L/min</a:t>
            </a:r>
          </a:p>
        </p:txBody>
      </p:sp>
      <p:sp>
        <p:nvSpPr>
          <p:cNvPr id="30" name="Rectangle 36"/>
          <p:cNvSpPr>
            <a:spLocks/>
          </p:cNvSpPr>
          <p:nvPr/>
        </p:nvSpPr>
        <p:spPr bwMode="auto">
          <a:xfrm>
            <a:off x="1718170" y="2163764"/>
            <a:ext cx="1162647" cy="3847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2500">
                <a:solidFill>
                  <a:schemeClr val="tx1"/>
                </a:solidFill>
                <a:latin typeface="Calibri"/>
                <a:cs typeface="Calibri"/>
              </a:rPr>
              <a:t>1.3L/min</a:t>
            </a:r>
          </a:p>
        </p:txBody>
      </p:sp>
      <p:sp>
        <p:nvSpPr>
          <p:cNvPr id="31" name="Rectangle 40"/>
          <p:cNvSpPr>
            <a:spLocks/>
          </p:cNvSpPr>
          <p:nvPr/>
        </p:nvSpPr>
        <p:spPr bwMode="auto">
          <a:xfrm>
            <a:off x="1444625" y="3698876"/>
            <a:ext cx="1138282"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28572" bIns="0">
            <a:spAutoFit/>
          </a:bodyPr>
          <a:lstStyle>
            <a:lvl1pPr marL="26988">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r>
              <a:rPr lang="en-US" altLang="en-US" sz="3000">
                <a:solidFill>
                  <a:schemeClr val="tx1"/>
                </a:solidFill>
                <a:latin typeface="Calibri"/>
                <a:cs typeface="Calibri"/>
              </a:rPr>
              <a:t>Q </a:t>
            </a:r>
            <a:r>
              <a:rPr lang="en-US" altLang="en-US" sz="1700" baseline="-6000">
                <a:solidFill>
                  <a:schemeClr val="tx1"/>
                </a:solidFill>
                <a:latin typeface="Calibri"/>
                <a:cs typeface="Calibri"/>
              </a:rPr>
              <a:t>PBF effective</a:t>
            </a:r>
          </a:p>
        </p:txBody>
      </p:sp>
      <p:sp>
        <p:nvSpPr>
          <p:cNvPr id="32" name="Rectangle 41"/>
          <p:cNvSpPr>
            <a:spLocks/>
          </p:cNvSpPr>
          <p:nvPr/>
        </p:nvSpPr>
        <p:spPr bwMode="auto">
          <a:xfrm>
            <a:off x="1566043" y="4090989"/>
            <a:ext cx="1235126" cy="3847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2500">
                <a:solidFill>
                  <a:schemeClr val="tx1"/>
                </a:solidFill>
                <a:latin typeface="Calibri"/>
                <a:cs typeface="Calibri"/>
              </a:rPr>
              <a:t>0.8 L/min</a:t>
            </a:r>
          </a:p>
        </p:txBody>
      </p:sp>
      <p:sp>
        <p:nvSpPr>
          <p:cNvPr id="33" name="Rectangle 42"/>
          <p:cNvSpPr>
            <a:spLocks/>
          </p:cNvSpPr>
          <p:nvPr/>
        </p:nvSpPr>
        <p:spPr bwMode="auto">
          <a:xfrm>
            <a:off x="6172200" y="2590800"/>
            <a:ext cx="2302776"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28572" bIns="0">
            <a:spAutoFit/>
          </a:bodyPr>
          <a:lstStyle>
            <a:lvl1pPr marL="26988">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r>
              <a:rPr lang="en-US" altLang="en-US" sz="2000" dirty="0">
                <a:solidFill>
                  <a:srgbClr val="000090"/>
                </a:solidFill>
                <a:latin typeface="Calibri"/>
                <a:cs typeface="Calibri"/>
              </a:rPr>
              <a:t>Q </a:t>
            </a:r>
            <a:r>
              <a:rPr lang="en-US" altLang="en-US" sz="2000" baseline="-25000" dirty="0">
                <a:solidFill>
                  <a:srgbClr val="000090"/>
                </a:solidFill>
                <a:latin typeface="Calibri"/>
                <a:cs typeface="Calibri"/>
              </a:rPr>
              <a:t>R    </a:t>
            </a:r>
            <a:r>
              <a:rPr lang="en-US" altLang="en-US" sz="2000" dirty="0">
                <a:solidFill>
                  <a:srgbClr val="000090"/>
                </a:solidFill>
                <a:latin typeface="Calibri"/>
                <a:cs typeface="Calibri"/>
              </a:rPr>
              <a:t> </a:t>
            </a:r>
            <a:r>
              <a:rPr lang="en-US" altLang="en-US" sz="2000" baseline="-25000" dirty="0">
                <a:solidFill>
                  <a:srgbClr val="000090"/>
                </a:solidFill>
                <a:latin typeface="Calibri"/>
                <a:cs typeface="Calibri"/>
              </a:rPr>
              <a:t>L</a:t>
            </a:r>
            <a:r>
              <a:rPr lang="en-US" altLang="en-US" sz="2000" dirty="0">
                <a:solidFill>
                  <a:srgbClr val="000090"/>
                </a:solidFill>
                <a:latin typeface="Calibri"/>
                <a:cs typeface="Calibri"/>
              </a:rPr>
              <a:t> </a:t>
            </a:r>
            <a:r>
              <a:rPr lang="en-US" altLang="en-US" sz="2000" dirty="0">
                <a:solidFill>
                  <a:schemeClr val="tx1"/>
                </a:solidFill>
                <a:latin typeface="Calibri"/>
                <a:cs typeface="Calibri"/>
              </a:rPr>
              <a:t>= Qs-Q</a:t>
            </a:r>
            <a:r>
              <a:rPr lang="en-US" altLang="en-US" sz="2000" baseline="-6000" dirty="0">
                <a:solidFill>
                  <a:schemeClr val="tx1"/>
                </a:solidFill>
                <a:latin typeface="Calibri"/>
                <a:cs typeface="Calibri"/>
              </a:rPr>
              <a:t>PBF effective</a:t>
            </a:r>
            <a:endParaRPr lang="en-US" altLang="en-US" dirty="0">
              <a:solidFill>
                <a:schemeClr val="tx1"/>
              </a:solidFill>
              <a:latin typeface="Calibri"/>
              <a:cs typeface="Calibri"/>
            </a:endParaRPr>
          </a:p>
          <a:p>
            <a:pPr eaLnBrk="1" hangingPunct="1"/>
            <a:r>
              <a:rPr lang="en-US" altLang="en-US" sz="2000" dirty="0">
                <a:solidFill>
                  <a:srgbClr val="000090"/>
                </a:solidFill>
                <a:latin typeface="Calibri"/>
                <a:cs typeface="Calibri"/>
              </a:rPr>
              <a:t>Q </a:t>
            </a:r>
            <a:r>
              <a:rPr lang="en-US" altLang="en-US" sz="2000" baseline="-25000" dirty="0">
                <a:solidFill>
                  <a:srgbClr val="000090"/>
                </a:solidFill>
                <a:latin typeface="Calibri"/>
                <a:cs typeface="Calibri"/>
              </a:rPr>
              <a:t>R      L</a:t>
            </a:r>
            <a:r>
              <a:rPr lang="en-US" altLang="en-US" sz="2000" dirty="0">
                <a:solidFill>
                  <a:srgbClr val="000090"/>
                </a:solidFill>
                <a:latin typeface="Calibri"/>
                <a:cs typeface="Calibri"/>
              </a:rPr>
              <a:t> </a:t>
            </a:r>
            <a:r>
              <a:rPr lang="en-US" altLang="en-US" sz="2000" dirty="0">
                <a:solidFill>
                  <a:schemeClr val="tx1"/>
                </a:solidFill>
                <a:latin typeface="Calibri"/>
                <a:cs typeface="Calibri"/>
              </a:rPr>
              <a:t>=1.3-0.8</a:t>
            </a:r>
            <a:endParaRPr lang="en-US" altLang="en-US" dirty="0">
              <a:solidFill>
                <a:schemeClr val="tx1"/>
              </a:solidFill>
              <a:latin typeface="Calibri"/>
              <a:cs typeface="Calibri"/>
            </a:endParaRPr>
          </a:p>
          <a:p>
            <a:pPr eaLnBrk="1" hangingPunct="1"/>
            <a:r>
              <a:rPr lang="en-US" altLang="en-US" sz="2000" dirty="0">
                <a:solidFill>
                  <a:srgbClr val="000090"/>
                </a:solidFill>
                <a:latin typeface="Calibri"/>
                <a:cs typeface="Calibri"/>
              </a:rPr>
              <a:t>Q </a:t>
            </a:r>
            <a:r>
              <a:rPr lang="en-US" altLang="en-US" sz="2000" baseline="-25000" dirty="0">
                <a:solidFill>
                  <a:srgbClr val="000090"/>
                </a:solidFill>
                <a:latin typeface="Calibri"/>
                <a:cs typeface="Calibri"/>
              </a:rPr>
              <a:t>R      L</a:t>
            </a:r>
            <a:r>
              <a:rPr lang="en-US" altLang="en-US" sz="2000" dirty="0">
                <a:solidFill>
                  <a:srgbClr val="000090"/>
                </a:solidFill>
                <a:latin typeface="Calibri"/>
                <a:cs typeface="Calibri"/>
              </a:rPr>
              <a:t> </a:t>
            </a:r>
            <a:r>
              <a:rPr lang="en-US" altLang="en-US" sz="2000" dirty="0">
                <a:solidFill>
                  <a:schemeClr val="tx1"/>
                </a:solidFill>
                <a:latin typeface="Calibri"/>
                <a:cs typeface="Calibri"/>
              </a:rPr>
              <a:t>=0.5L/min</a:t>
            </a:r>
          </a:p>
        </p:txBody>
      </p:sp>
      <p:sp>
        <p:nvSpPr>
          <p:cNvPr id="34" name="Line 44"/>
          <p:cNvSpPr>
            <a:spLocks noChangeShapeType="1"/>
          </p:cNvSpPr>
          <p:nvPr/>
        </p:nvSpPr>
        <p:spPr bwMode="auto">
          <a:xfrm flipH="1">
            <a:off x="6553200" y="3157538"/>
            <a:ext cx="152400" cy="1588"/>
          </a:xfrm>
          <a:prstGeom prst="line">
            <a:avLst/>
          </a:prstGeom>
          <a:noFill/>
          <a:ln w="12700">
            <a:solidFill>
              <a:srgbClr val="000090"/>
            </a:solidFill>
            <a:round/>
            <a:headEnd type="arrow" w="med" len="me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35" name="Line 47"/>
          <p:cNvSpPr>
            <a:spLocks noChangeShapeType="1"/>
          </p:cNvSpPr>
          <p:nvPr/>
        </p:nvSpPr>
        <p:spPr bwMode="auto">
          <a:xfrm flipH="1">
            <a:off x="6553200" y="2819400"/>
            <a:ext cx="152400" cy="1588"/>
          </a:xfrm>
          <a:prstGeom prst="line">
            <a:avLst/>
          </a:prstGeom>
          <a:noFill/>
          <a:ln w="12700">
            <a:solidFill>
              <a:srgbClr val="000090"/>
            </a:solidFill>
            <a:round/>
            <a:headEnd type="arrow" w="med" len="me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36" name="Line 48"/>
          <p:cNvSpPr>
            <a:spLocks noChangeShapeType="1"/>
          </p:cNvSpPr>
          <p:nvPr/>
        </p:nvSpPr>
        <p:spPr bwMode="auto">
          <a:xfrm flipH="1">
            <a:off x="6553200" y="3462338"/>
            <a:ext cx="152400" cy="1588"/>
          </a:xfrm>
          <a:prstGeom prst="line">
            <a:avLst/>
          </a:prstGeom>
          <a:noFill/>
          <a:ln w="12700">
            <a:solidFill>
              <a:srgbClr val="000090"/>
            </a:solidFill>
            <a:round/>
            <a:headEnd type="arrow" w="med" len="me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37" name="Rectangle 36"/>
          <p:cNvSpPr/>
          <p:nvPr/>
        </p:nvSpPr>
        <p:spPr>
          <a:xfrm>
            <a:off x="6629400" y="3666124"/>
            <a:ext cx="2505472" cy="2246769"/>
          </a:xfrm>
          <a:prstGeom prst="rect">
            <a:avLst/>
          </a:prstGeom>
        </p:spPr>
        <p:txBody>
          <a:bodyPr wrap="square">
            <a:spAutoFit/>
          </a:bodyPr>
          <a:lstStyle/>
          <a:p>
            <a:r>
              <a:rPr lang="en-US" altLang="en-US" sz="2000" dirty="0">
                <a:latin typeface="Calibri"/>
                <a:cs typeface="Calibri"/>
              </a:rPr>
              <a:t>A new equation is used to calculate effective PBF in patients with bidirectional shunting.  </a:t>
            </a:r>
          </a:p>
          <a:p>
            <a:pPr algn="ctr"/>
            <a:r>
              <a:rPr lang="en-US" altLang="en-US" sz="2000" dirty="0">
                <a:latin typeface="Calibri"/>
                <a:cs typeface="Calibri"/>
                <a:sym typeface="Arial Bold" charset="0"/>
              </a:rPr>
              <a:t>Q </a:t>
            </a:r>
            <a:r>
              <a:rPr lang="en-US" altLang="en-US" sz="2000" baseline="-6000" dirty="0">
                <a:latin typeface="Calibri"/>
                <a:cs typeface="Calibri"/>
                <a:sym typeface="Arial Bold" charset="0"/>
              </a:rPr>
              <a:t>PBF effective</a:t>
            </a:r>
            <a:r>
              <a:rPr lang="en-US" altLang="en-US" sz="2000" dirty="0">
                <a:latin typeface="Calibri"/>
                <a:cs typeface="Calibri"/>
                <a:sym typeface="Arial Bold" charset="0"/>
              </a:rPr>
              <a:t> = VO</a:t>
            </a:r>
            <a:r>
              <a:rPr lang="en-US" altLang="en-US" sz="2000" baseline="-6000" dirty="0">
                <a:latin typeface="Calibri"/>
                <a:cs typeface="Calibri"/>
                <a:sym typeface="Arial Bold" charset="0"/>
              </a:rPr>
              <a:t>2</a:t>
            </a:r>
            <a:r>
              <a:rPr lang="en-US" altLang="en-US" sz="2000" dirty="0">
                <a:latin typeface="Calibri"/>
                <a:cs typeface="Calibri"/>
                <a:sym typeface="Arial Bold" charset="0"/>
              </a:rPr>
              <a:t>/CpvO</a:t>
            </a:r>
            <a:r>
              <a:rPr lang="en-US" altLang="en-US" sz="2000" baseline="-6000" dirty="0">
                <a:latin typeface="Calibri"/>
                <a:cs typeface="Calibri"/>
                <a:sym typeface="Arial Bold" charset="0"/>
              </a:rPr>
              <a:t>2</a:t>
            </a:r>
            <a:r>
              <a:rPr lang="en-US" altLang="en-US" sz="2000" dirty="0">
                <a:latin typeface="Calibri"/>
                <a:cs typeface="Calibri"/>
                <a:sym typeface="Arial Bold" charset="0"/>
              </a:rPr>
              <a:t>-CvO</a:t>
            </a:r>
            <a:r>
              <a:rPr lang="en-US" altLang="en-US" sz="2000" baseline="-6000" dirty="0">
                <a:latin typeface="Calibri"/>
                <a:cs typeface="Calibri"/>
                <a:sym typeface="Arial Bold" charset="0"/>
              </a:rPr>
              <a:t>2</a:t>
            </a:r>
            <a:r>
              <a:rPr lang="en-US" altLang="en-US" sz="2000" dirty="0">
                <a:latin typeface="Calibri"/>
                <a:cs typeface="Calibri"/>
                <a:sym typeface="Arial Bold" charset="0"/>
              </a:rPr>
              <a:t> </a:t>
            </a:r>
          </a:p>
        </p:txBody>
      </p:sp>
    </p:spTree>
    <p:extLst>
      <p:ext uri="{BB962C8B-B14F-4D97-AF65-F5344CB8AC3E}">
        <p14:creationId xmlns:p14="http://schemas.microsoft.com/office/powerpoint/2010/main" val="9312670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7886700" cy="1325563"/>
          </a:xfrm>
        </p:spPr>
        <p:txBody>
          <a:bodyPr>
            <a:normAutofit fontScale="90000"/>
          </a:bodyPr>
          <a:lstStyle/>
          <a:p>
            <a:pPr algn="l"/>
            <a:r>
              <a:rPr lang="en-US" dirty="0"/>
              <a:t>Bidirectional Shunting: Calculating Effective SBF and L </a:t>
            </a:r>
            <a:r>
              <a:rPr lang="en-US" dirty="0">
                <a:sym typeface="Wingdings" pitchFamily="2" charset="2"/>
              </a:rPr>
              <a:t></a:t>
            </a:r>
            <a:r>
              <a:rPr lang="en-US" dirty="0"/>
              <a:t> R shunt</a:t>
            </a:r>
          </a:p>
        </p:txBody>
      </p:sp>
      <p:grpSp>
        <p:nvGrpSpPr>
          <p:cNvPr id="5" name="Group 4"/>
          <p:cNvGrpSpPr/>
          <p:nvPr/>
        </p:nvGrpSpPr>
        <p:grpSpPr>
          <a:xfrm>
            <a:off x="990600" y="1687512"/>
            <a:ext cx="6805637" cy="4273551"/>
            <a:chOff x="773113" y="968374"/>
            <a:chExt cx="6805637" cy="4273551"/>
          </a:xfrm>
        </p:grpSpPr>
        <p:grpSp>
          <p:nvGrpSpPr>
            <p:cNvPr id="6" name="Group 29"/>
            <p:cNvGrpSpPr>
              <a:grpSpLocks/>
            </p:cNvGrpSpPr>
            <p:nvPr/>
          </p:nvGrpSpPr>
          <p:grpSpPr bwMode="auto">
            <a:xfrm>
              <a:off x="2487613" y="968374"/>
              <a:ext cx="3686175" cy="4273551"/>
              <a:chOff x="0" y="-2"/>
              <a:chExt cx="2322" cy="2691"/>
            </a:xfrm>
          </p:grpSpPr>
          <p:sp>
            <p:nvSpPr>
              <p:cNvPr id="14" name="Rectangle 8"/>
              <p:cNvSpPr>
                <a:spLocks/>
              </p:cNvSpPr>
              <p:nvPr/>
            </p:nvSpPr>
            <p:spPr bwMode="auto">
              <a:xfrm>
                <a:off x="311" y="742"/>
                <a:ext cx="2009" cy="1210"/>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15" name="Rectangle 9"/>
              <p:cNvSpPr>
                <a:spLocks/>
              </p:cNvSpPr>
              <p:nvPr/>
            </p:nvSpPr>
            <p:spPr bwMode="auto">
              <a:xfrm>
                <a:off x="316" y="314"/>
                <a:ext cx="220" cy="563"/>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16" name="Rectangle 10"/>
              <p:cNvSpPr>
                <a:spLocks/>
              </p:cNvSpPr>
              <p:nvPr/>
            </p:nvSpPr>
            <p:spPr bwMode="auto">
              <a:xfrm>
                <a:off x="1931" y="331"/>
                <a:ext cx="164" cy="523"/>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17" name="Rectangle 11"/>
              <p:cNvSpPr>
                <a:spLocks/>
              </p:cNvSpPr>
              <p:nvPr/>
            </p:nvSpPr>
            <p:spPr bwMode="auto">
              <a:xfrm>
                <a:off x="2134" y="331"/>
                <a:ext cx="163" cy="523"/>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18" name="Rectangle 12"/>
              <p:cNvSpPr>
                <a:spLocks/>
              </p:cNvSpPr>
              <p:nvPr/>
            </p:nvSpPr>
            <p:spPr bwMode="auto">
              <a:xfrm>
                <a:off x="1577" y="1907"/>
                <a:ext cx="383" cy="782"/>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19" name="Rectangle 13"/>
              <p:cNvSpPr>
                <a:spLocks/>
              </p:cNvSpPr>
              <p:nvPr/>
            </p:nvSpPr>
            <p:spPr bwMode="auto">
              <a:xfrm>
                <a:off x="0" y="0"/>
                <a:ext cx="760" cy="2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Qs</a:t>
                </a:r>
                <a:r>
                  <a:rPr lang="en-US" altLang="en-US" sz="3000" baseline="-6000">
                    <a:solidFill>
                      <a:schemeClr val="tx1"/>
                    </a:solidFill>
                    <a:latin typeface="Calibri"/>
                    <a:cs typeface="Calibri"/>
                  </a:rPr>
                  <a:t>SVC</a:t>
                </a:r>
              </a:p>
            </p:txBody>
          </p:sp>
          <p:sp>
            <p:nvSpPr>
              <p:cNvPr id="20" name="Rectangle 14"/>
              <p:cNvSpPr>
                <a:spLocks/>
              </p:cNvSpPr>
              <p:nvPr/>
            </p:nvSpPr>
            <p:spPr bwMode="auto">
              <a:xfrm>
                <a:off x="1975" y="-2"/>
                <a:ext cx="347" cy="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Q</a:t>
                </a:r>
                <a:r>
                  <a:rPr lang="en-US" altLang="en-US" sz="3000" baseline="-6000">
                    <a:solidFill>
                      <a:schemeClr val="tx1"/>
                    </a:solidFill>
                    <a:latin typeface="Calibri"/>
                    <a:cs typeface="Calibri"/>
                  </a:rPr>
                  <a:t>PV</a:t>
                </a:r>
              </a:p>
            </p:txBody>
          </p:sp>
          <p:sp>
            <p:nvSpPr>
              <p:cNvPr id="21" name="Rectangle 15"/>
              <p:cNvSpPr>
                <a:spLocks/>
              </p:cNvSpPr>
              <p:nvPr/>
            </p:nvSpPr>
            <p:spPr bwMode="auto">
              <a:xfrm>
                <a:off x="783" y="1907"/>
                <a:ext cx="383" cy="782"/>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22" name="Rectangle 16"/>
              <p:cNvSpPr>
                <a:spLocks/>
              </p:cNvSpPr>
              <p:nvPr/>
            </p:nvSpPr>
            <p:spPr bwMode="auto">
              <a:xfrm>
                <a:off x="846" y="2153"/>
                <a:ext cx="265" cy="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PA</a:t>
                </a:r>
              </a:p>
            </p:txBody>
          </p:sp>
          <p:sp>
            <p:nvSpPr>
              <p:cNvPr id="23" name="Rectangle 17"/>
              <p:cNvSpPr>
                <a:spLocks/>
              </p:cNvSpPr>
              <p:nvPr/>
            </p:nvSpPr>
            <p:spPr bwMode="auto">
              <a:xfrm>
                <a:off x="1643" y="2153"/>
                <a:ext cx="268" cy="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Ao</a:t>
                </a:r>
              </a:p>
            </p:txBody>
          </p:sp>
          <p:sp>
            <p:nvSpPr>
              <p:cNvPr id="24" name="Line 18"/>
              <p:cNvSpPr>
                <a:spLocks noChangeShapeType="1"/>
              </p:cNvSpPr>
              <p:nvPr/>
            </p:nvSpPr>
            <p:spPr bwMode="auto">
              <a:xfrm rot="10800000" flipH="1">
                <a:off x="1847" y="1237"/>
                <a:ext cx="467" cy="321"/>
              </a:xfrm>
              <a:prstGeom prst="line">
                <a:avLst/>
              </a:prstGeom>
              <a:noFill/>
              <a:ln w="25400">
                <a:solidFill>
                  <a:schemeClr val="tx1"/>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25" name="Rectangle 19"/>
              <p:cNvSpPr>
                <a:spLocks/>
              </p:cNvSpPr>
              <p:nvPr/>
            </p:nvSpPr>
            <p:spPr bwMode="auto">
              <a:xfrm>
                <a:off x="1577" y="1907"/>
                <a:ext cx="383" cy="782"/>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26" name="Line 20"/>
              <p:cNvSpPr>
                <a:spLocks noChangeShapeType="1"/>
              </p:cNvSpPr>
              <p:nvPr/>
            </p:nvSpPr>
            <p:spPr bwMode="auto">
              <a:xfrm rot="10800000">
                <a:off x="311" y="1248"/>
                <a:ext cx="579" cy="287"/>
              </a:xfrm>
              <a:prstGeom prst="line">
                <a:avLst/>
              </a:prstGeom>
              <a:noFill/>
              <a:ln w="25400">
                <a:solidFill>
                  <a:schemeClr val="tx1"/>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27" name="Rectangle 21"/>
              <p:cNvSpPr>
                <a:spLocks/>
              </p:cNvSpPr>
              <p:nvPr/>
            </p:nvSpPr>
            <p:spPr bwMode="auto">
              <a:xfrm>
                <a:off x="1638" y="2153"/>
                <a:ext cx="268" cy="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Ao</a:t>
                </a:r>
              </a:p>
            </p:txBody>
          </p:sp>
          <p:sp>
            <p:nvSpPr>
              <p:cNvPr id="28" name="Rectangle 22"/>
              <p:cNvSpPr>
                <a:spLocks/>
              </p:cNvSpPr>
              <p:nvPr/>
            </p:nvSpPr>
            <p:spPr bwMode="auto">
              <a:xfrm>
                <a:off x="1253" y="1646"/>
                <a:ext cx="250" cy="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SV</a:t>
                </a:r>
              </a:p>
            </p:txBody>
          </p:sp>
          <p:sp>
            <p:nvSpPr>
              <p:cNvPr id="29" name="Rectangle 23"/>
              <p:cNvSpPr>
                <a:spLocks/>
              </p:cNvSpPr>
              <p:nvPr/>
            </p:nvSpPr>
            <p:spPr bwMode="auto">
              <a:xfrm>
                <a:off x="735" y="928"/>
                <a:ext cx="1176" cy="2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atrium</a:t>
                </a:r>
              </a:p>
            </p:txBody>
          </p:sp>
          <p:sp>
            <p:nvSpPr>
              <p:cNvPr id="30" name="Line 24"/>
              <p:cNvSpPr>
                <a:spLocks noChangeShapeType="1"/>
              </p:cNvSpPr>
              <p:nvPr/>
            </p:nvSpPr>
            <p:spPr bwMode="auto">
              <a:xfrm rot="10800000">
                <a:off x="440" y="449"/>
                <a:ext cx="6" cy="186"/>
              </a:xfrm>
              <a:prstGeom prst="line">
                <a:avLst/>
              </a:prstGeom>
              <a:noFill/>
              <a:ln w="50800">
                <a:solidFill>
                  <a:srgbClr val="003DCC"/>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31" name="Line 25"/>
              <p:cNvSpPr>
                <a:spLocks noChangeShapeType="1"/>
              </p:cNvSpPr>
              <p:nvPr/>
            </p:nvSpPr>
            <p:spPr bwMode="auto">
              <a:xfrm rot="10800000" flipH="1">
                <a:off x="2224" y="365"/>
                <a:ext cx="1" cy="625"/>
              </a:xfrm>
              <a:prstGeom prst="line">
                <a:avLst/>
              </a:prstGeom>
              <a:noFill/>
              <a:ln w="50800">
                <a:solidFill>
                  <a:srgbClr val="D90B00"/>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32" name="Line 26"/>
              <p:cNvSpPr>
                <a:spLocks noChangeShapeType="1"/>
              </p:cNvSpPr>
              <p:nvPr/>
            </p:nvSpPr>
            <p:spPr bwMode="auto">
              <a:xfrm rot="10800000">
                <a:off x="1329" y="1113"/>
                <a:ext cx="6" cy="872"/>
              </a:xfrm>
              <a:prstGeom prst="line">
                <a:avLst/>
              </a:prstGeom>
              <a:noFill/>
              <a:ln w="50800">
                <a:solidFill>
                  <a:srgbClr val="AE00F0"/>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33" name="Line 27"/>
              <p:cNvSpPr>
                <a:spLocks noChangeShapeType="1"/>
              </p:cNvSpPr>
              <p:nvPr/>
            </p:nvSpPr>
            <p:spPr bwMode="auto">
              <a:xfrm rot="10800000">
                <a:off x="947" y="2064"/>
                <a:ext cx="1" cy="574"/>
              </a:xfrm>
              <a:prstGeom prst="line">
                <a:avLst/>
              </a:prstGeom>
              <a:noFill/>
              <a:ln w="50800">
                <a:solidFill>
                  <a:srgbClr val="AE00F0"/>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34" name="Line 28"/>
              <p:cNvSpPr>
                <a:spLocks noChangeShapeType="1"/>
              </p:cNvSpPr>
              <p:nvPr/>
            </p:nvSpPr>
            <p:spPr bwMode="auto">
              <a:xfrm rot="10800000">
                <a:off x="1796" y="2132"/>
                <a:ext cx="2" cy="395"/>
              </a:xfrm>
              <a:prstGeom prst="line">
                <a:avLst/>
              </a:prstGeom>
              <a:noFill/>
              <a:ln w="50800">
                <a:solidFill>
                  <a:srgbClr val="AE00F0"/>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grpSp>
        <p:sp>
          <p:nvSpPr>
            <p:cNvPr id="7" name="Rectangle 31"/>
            <p:cNvSpPr>
              <a:spLocks/>
            </p:cNvSpPr>
            <p:nvPr/>
          </p:nvSpPr>
          <p:spPr bwMode="auto">
            <a:xfrm>
              <a:off x="773113" y="2232025"/>
              <a:ext cx="78508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28572" bIns="0">
              <a:spAutoFit/>
            </a:bodyPr>
            <a:lstStyle>
              <a:lvl1pPr marL="26988">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r>
                <a:rPr lang="en-US" altLang="en-US" sz="3000">
                  <a:solidFill>
                    <a:schemeClr val="tx1"/>
                  </a:solidFill>
                  <a:latin typeface="Calibri"/>
                  <a:cs typeface="Calibri"/>
                </a:rPr>
                <a:t>Qs</a:t>
              </a:r>
              <a:r>
                <a:rPr lang="en-US" altLang="en-US" sz="3000" baseline="-6000">
                  <a:solidFill>
                    <a:schemeClr val="tx1"/>
                  </a:solidFill>
                  <a:latin typeface="Calibri"/>
                  <a:cs typeface="Calibri"/>
                </a:rPr>
                <a:t>IVC</a:t>
              </a:r>
            </a:p>
          </p:txBody>
        </p:sp>
        <p:sp>
          <p:nvSpPr>
            <p:cNvPr id="8" name="Rectangle 35"/>
            <p:cNvSpPr>
              <a:spLocks/>
            </p:cNvSpPr>
            <p:nvPr/>
          </p:nvSpPr>
          <p:spPr bwMode="auto">
            <a:xfrm>
              <a:off x="5701208" y="4759325"/>
              <a:ext cx="1162647" cy="3847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2500">
                  <a:solidFill>
                    <a:schemeClr val="tx1"/>
                  </a:solidFill>
                  <a:latin typeface="Calibri"/>
                  <a:cs typeface="Calibri"/>
                </a:rPr>
                <a:t>1.3L/min</a:t>
              </a:r>
            </a:p>
          </p:txBody>
        </p:sp>
        <p:sp>
          <p:nvSpPr>
            <p:cNvPr id="9" name="Rectangle 36"/>
            <p:cNvSpPr>
              <a:spLocks/>
            </p:cNvSpPr>
            <p:nvPr/>
          </p:nvSpPr>
          <p:spPr bwMode="auto">
            <a:xfrm>
              <a:off x="2334393" y="4759325"/>
              <a:ext cx="1235126" cy="3847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2500">
                  <a:solidFill>
                    <a:schemeClr val="tx1"/>
                  </a:solidFill>
                  <a:latin typeface="Calibri"/>
                  <a:cs typeface="Calibri"/>
                </a:rPr>
                <a:t>2.2 L/min</a:t>
              </a:r>
            </a:p>
          </p:txBody>
        </p:sp>
        <p:sp>
          <p:nvSpPr>
            <p:cNvPr id="10" name="Rectangle 37"/>
            <p:cNvSpPr>
              <a:spLocks/>
            </p:cNvSpPr>
            <p:nvPr/>
          </p:nvSpPr>
          <p:spPr bwMode="auto">
            <a:xfrm>
              <a:off x="1843583" y="1608138"/>
              <a:ext cx="1162647" cy="3847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2500">
                  <a:solidFill>
                    <a:schemeClr val="tx1"/>
                  </a:solidFill>
                  <a:latin typeface="Calibri"/>
                  <a:cs typeface="Calibri"/>
                </a:rPr>
                <a:t>1.3L/min</a:t>
              </a:r>
            </a:p>
          </p:txBody>
        </p:sp>
        <p:sp>
          <p:nvSpPr>
            <p:cNvPr id="11" name="Rectangle 38"/>
            <p:cNvSpPr>
              <a:spLocks/>
            </p:cNvSpPr>
            <p:nvPr/>
          </p:nvSpPr>
          <p:spPr bwMode="auto">
            <a:xfrm>
              <a:off x="6274295" y="1608138"/>
              <a:ext cx="1162647" cy="3847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2500">
                  <a:solidFill>
                    <a:schemeClr val="tx1"/>
                  </a:solidFill>
                  <a:latin typeface="Calibri"/>
                  <a:cs typeface="Calibri"/>
                </a:rPr>
                <a:t>2.2L/min</a:t>
              </a:r>
            </a:p>
          </p:txBody>
        </p:sp>
        <p:sp>
          <p:nvSpPr>
            <p:cNvPr id="12" name="Rectangle 43"/>
            <p:cNvSpPr>
              <a:spLocks/>
            </p:cNvSpPr>
            <p:nvPr/>
          </p:nvSpPr>
          <p:spPr bwMode="auto">
            <a:xfrm>
              <a:off x="6313488" y="3295650"/>
              <a:ext cx="1129979"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28572" bIns="0">
              <a:spAutoFit/>
            </a:bodyPr>
            <a:lstStyle>
              <a:lvl1pPr marL="26988">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r>
                <a:rPr lang="en-US" altLang="en-US" sz="3000">
                  <a:solidFill>
                    <a:schemeClr val="tx1"/>
                  </a:solidFill>
                  <a:latin typeface="Calibri"/>
                  <a:cs typeface="Calibri"/>
                </a:rPr>
                <a:t>Q </a:t>
              </a:r>
              <a:r>
                <a:rPr lang="en-US" altLang="en-US" sz="1700" baseline="-6000">
                  <a:solidFill>
                    <a:schemeClr val="tx1"/>
                  </a:solidFill>
                  <a:latin typeface="Calibri"/>
                  <a:cs typeface="Calibri"/>
                </a:rPr>
                <a:t>SBF effective</a:t>
              </a:r>
            </a:p>
          </p:txBody>
        </p:sp>
        <p:sp>
          <p:nvSpPr>
            <p:cNvPr id="13" name="Rectangle 44"/>
            <p:cNvSpPr>
              <a:spLocks/>
            </p:cNvSpPr>
            <p:nvPr/>
          </p:nvSpPr>
          <p:spPr bwMode="auto">
            <a:xfrm>
              <a:off x="6343624" y="3652838"/>
              <a:ext cx="1235126" cy="3847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2500">
                  <a:solidFill>
                    <a:schemeClr val="tx1"/>
                  </a:solidFill>
                  <a:latin typeface="Calibri"/>
                  <a:cs typeface="Calibri"/>
                </a:rPr>
                <a:t>0.8 L/min</a:t>
              </a:r>
            </a:p>
          </p:txBody>
        </p:sp>
      </p:grpSp>
      <p:sp>
        <p:nvSpPr>
          <p:cNvPr id="35" name="Rectangle 39"/>
          <p:cNvSpPr>
            <a:spLocks/>
          </p:cNvSpPr>
          <p:nvPr/>
        </p:nvSpPr>
        <p:spPr bwMode="auto">
          <a:xfrm>
            <a:off x="223044" y="4677264"/>
            <a:ext cx="2416739"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28572" bIns="0">
            <a:spAutoFit/>
          </a:bodyPr>
          <a:lstStyle>
            <a:lvl1pPr marL="26988">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r>
              <a:rPr lang="en-US" altLang="en-US" sz="2000" dirty="0">
                <a:solidFill>
                  <a:srgbClr val="000090"/>
                </a:solidFill>
                <a:latin typeface="Calibri"/>
                <a:cs typeface="Calibri"/>
              </a:rPr>
              <a:t>Q </a:t>
            </a:r>
            <a:r>
              <a:rPr lang="en-US" altLang="en-US" sz="2000" baseline="-25000" dirty="0">
                <a:solidFill>
                  <a:srgbClr val="000090"/>
                </a:solidFill>
                <a:latin typeface="Calibri"/>
                <a:cs typeface="Calibri"/>
              </a:rPr>
              <a:t>L -&gt; R</a:t>
            </a:r>
            <a:r>
              <a:rPr lang="en-US" altLang="en-US" sz="2000" dirty="0">
                <a:solidFill>
                  <a:srgbClr val="000090"/>
                </a:solidFill>
                <a:latin typeface="Calibri"/>
                <a:cs typeface="Calibri"/>
              </a:rPr>
              <a:t> </a:t>
            </a:r>
            <a:r>
              <a:rPr lang="en-US" altLang="en-US" sz="2000" dirty="0">
                <a:solidFill>
                  <a:schemeClr val="tx1"/>
                </a:solidFill>
                <a:latin typeface="Calibri"/>
                <a:cs typeface="Calibri"/>
              </a:rPr>
              <a:t>= </a:t>
            </a:r>
            <a:r>
              <a:rPr lang="en-US" altLang="en-US" sz="2000" dirty="0" err="1">
                <a:solidFill>
                  <a:schemeClr val="tx1"/>
                </a:solidFill>
                <a:latin typeface="Calibri"/>
                <a:cs typeface="Calibri"/>
              </a:rPr>
              <a:t>Qp</a:t>
            </a:r>
            <a:r>
              <a:rPr lang="en-US" altLang="en-US" sz="2000" dirty="0">
                <a:solidFill>
                  <a:schemeClr val="tx1"/>
                </a:solidFill>
                <a:latin typeface="Calibri"/>
                <a:cs typeface="Calibri"/>
              </a:rPr>
              <a:t>-Q</a:t>
            </a:r>
            <a:r>
              <a:rPr lang="en-US" altLang="en-US" sz="2000" baseline="-6000" dirty="0">
                <a:solidFill>
                  <a:schemeClr val="tx1"/>
                </a:solidFill>
                <a:latin typeface="Calibri"/>
                <a:cs typeface="Calibri"/>
              </a:rPr>
              <a:t>PBF effective</a:t>
            </a:r>
            <a:endParaRPr lang="en-US" altLang="en-US" dirty="0">
              <a:solidFill>
                <a:schemeClr val="tx1"/>
              </a:solidFill>
              <a:latin typeface="Calibri"/>
              <a:cs typeface="Calibri"/>
            </a:endParaRPr>
          </a:p>
          <a:p>
            <a:pPr eaLnBrk="1" hangingPunct="1"/>
            <a:r>
              <a:rPr lang="en-US" altLang="en-US" sz="2000" dirty="0">
                <a:solidFill>
                  <a:srgbClr val="000090"/>
                </a:solidFill>
                <a:latin typeface="Calibri"/>
                <a:cs typeface="Calibri"/>
              </a:rPr>
              <a:t>Q </a:t>
            </a:r>
            <a:r>
              <a:rPr lang="en-US" altLang="en-US" sz="2000" baseline="-25000" dirty="0">
                <a:solidFill>
                  <a:srgbClr val="000090"/>
                </a:solidFill>
                <a:latin typeface="Calibri"/>
                <a:cs typeface="Calibri"/>
              </a:rPr>
              <a:t>L -&gt; R</a:t>
            </a:r>
            <a:r>
              <a:rPr lang="en-US" altLang="en-US" sz="2000" dirty="0">
                <a:solidFill>
                  <a:schemeClr val="tx1"/>
                </a:solidFill>
                <a:latin typeface="Calibri"/>
                <a:cs typeface="Calibri"/>
              </a:rPr>
              <a:t>=2.2-0.8</a:t>
            </a:r>
            <a:endParaRPr lang="en-US" altLang="en-US" dirty="0">
              <a:solidFill>
                <a:schemeClr val="tx1"/>
              </a:solidFill>
              <a:latin typeface="Calibri"/>
              <a:cs typeface="Calibri"/>
            </a:endParaRPr>
          </a:p>
          <a:p>
            <a:pPr eaLnBrk="1" hangingPunct="1"/>
            <a:r>
              <a:rPr lang="en-US" altLang="en-US" sz="2000" dirty="0">
                <a:solidFill>
                  <a:srgbClr val="000090"/>
                </a:solidFill>
                <a:latin typeface="Calibri"/>
                <a:cs typeface="Calibri"/>
              </a:rPr>
              <a:t>Q </a:t>
            </a:r>
            <a:r>
              <a:rPr lang="en-US" altLang="en-US" sz="2000" baseline="-25000" dirty="0">
                <a:solidFill>
                  <a:srgbClr val="000090"/>
                </a:solidFill>
                <a:latin typeface="Calibri"/>
                <a:cs typeface="Calibri"/>
              </a:rPr>
              <a:t>L -&gt; R</a:t>
            </a:r>
            <a:r>
              <a:rPr lang="en-US" altLang="en-US" sz="2000" dirty="0">
                <a:solidFill>
                  <a:srgbClr val="000090"/>
                </a:solidFill>
                <a:latin typeface="Calibri"/>
                <a:cs typeface="Calibri"/>
              </a:rPr>
              <a:t> </a:t>
            </a:r>
            <a:r>
              <a:rPr lang="en-US" altLang="en-US" sz="2000" dirty="0">
                <a:solidFill>
                  <a:schemeClr val="tx1"/>
                </a:solidFill>
                <a:latin typeface="Calibri"/>
                <a:cs typeface="Calibri"/>
              </a:rPr>
              <a:t>=1.4L/min</a:t>
            </a:r>
          </a:p>
        </p:txBody>
      </p:sp>
    </p:spTree>
    <p:extLst>
      <p:ext uri="{BB962C8B-B14F-4D97-AF65-F5344CB8AC3E}">
        <p14:creationId xmlns:p14="http://schemas.microsoft.com/office/powerpoint/2010/main" val="15736163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76200"/>
            <a:ext cx="7886700" cy="1325563"/>
          </a:xfrm>
        </p:spPr>
        <p:txBody>
          <a:bodyPr/>
          <a:lstStyle/>
          <a:p>
            <a:pPr algn="l"/>
            <a:r>
              <a:rPr lang="en-US" dirty="0">
                <a:sym typeface="Arial" charset="0"/>
              </a:rPr>
              <a:t>Bidirectional Shunting</a:t>
            </a:r>
            <a:endParaRPr lang="en-US" dirty="0"/>
          </a:p>
        </p:txBody>
      </p:sp>
      <p:grpSp>
        <p:nvGrpSpPr>
          <p:cNvPr id="4" name="Group 3"/>
          <p:cNvGrpSpPr/>
          <p:nvPr/>
        </p:nvGrpSpPr>
        <p:grpSpPr>
          <a:xfrm>
            <a:off x="762000" y="1295400"/>
            <a:ext cx="7399043" cy="4273551"/>
            <a:chOff x="773113" y="968374"/>
            <a:chExt cx="7399043" cy="4273551"/>
          </a:xfrm>
        </p:grpSpPr>
        <p:grpSp>
          <p:nvGrpSpPr>
            <p:cNvPr id="5" name="Group 29"/>
            <p:cNvGrpSpPr>
              <a:grpSpLocks/>
            </p:cNvGrpSpPr>
            <p:nvPr/>
          </p:nvGrpSpPr>
          <p:grpSpPr bwMode="auto">
            <a:xfrm>
              <a:off x="2487613" y="968374"/>
              <a:ext cx="3686175" cy="4273551"/>
              <a:chOff x="0" y="-2"/>
              <a:chExt cx="2322" cy="2691"/>
            </a:xfrm>
          </p:grpSpPr>
          <p:sp>
            <p:nvSpPr>
              <p:cNvPr id="20" name="Rectangle 8"/>
              <p:cNvSpPr>
                <a:spLocks/>
              </p:cNvSpPr>
              <p:nvPr/>
            </p:nvSpPr>
            <p:spPr bwMode="auto">
              <a:xfrm>
                <a:off x="311" y="742"/>
                <a:ext cx="2009" cy="1210"/>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21" name="Rectangle 9"/>
              <p:cNvSpPr>
                <a:spLocks/>
              </p:cNvSpPr>
              <p:nvPr/>
            </p:nvSpPr>
            <p:spPr bwMode="auto">
              <a:xfrm>
                <a:off x="316" y="314"/>
                <a:ext cx="220" cy="563"/>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22" name="Rectangle 10"/>
              <p:cNvSpPr>
                <a:spLocks/>
              </p:cNvSpPr>
              <p:nvPr/>
            </p:nvSpPr>
            <p:spPr bwMode="auto">
              <a:xfrm>
                <a:off x="1931" y="331"/>
                <a:ext cx="164" cy="523"/>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23" name="Rectangle 11"/>
              <p:cNvSpPr>
                <a:spLocks/>
              </p:cNvSpPr>
              <p:nvPr/>
            </p:nvSpPr>
            <p:spPr bwMode="auto">
              <a:xfrm>
                <a:off x="2134" y="331"/>
                <a:ext cx="163" cy="523"/>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24" name="Rectangle 12"/>
              <p:cNvSpPr>
                <a:spLocks/>
              </p:cNvSpPr>
              <p:nvPr/>
            </p:nvSpPr>
            <p:spPr bwMode="auto">
              <a:xfrm>
                <a:off x="1577" y="1907"/>
                <a:ext cx="383" cy="782"/>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25" name="Rectangle 13"/>
              <p:cNvSpPr>
                <a:spLocks/>
              </p:cNvSpPr>
              <p:nvPr/>
            </p:nvSpPr>
            <p:spPr bwMode="auto">
              <a:xfrm>
                <a:off x="0" y="0"/>
                <a:ext cx="760" cy="2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dirty="0" err="1">
                    <a:solidFill>
                      <a:schemeClr val="tx1"/>
                    </a:solidFill>
                    <a:latin typeface="Calibri"/>
                    <a:cs typeface="Calibri"/>
                  </a:rPr>
                  <a:t>Qs</a:t>
                </a:r>
                <a:r>
                  <a:rPr lang="en-US" altLang="en-US" sz="3000" baseline="-6000" dirty="0" err="1">
                    <a:solidFill>
                      <a:schemeClr val="tx1"/>
                    </a:solidFill>
                    <a:latin typeface="Calibri"/>
                    <a:cs typeface="Calibri"/>
                  </a:rPr>
                  <a:t>SVC</a:t>
                </a:r>
                <a:endParaRPr lang="en-US" altLang="en-US" sz="3000" baseline="-6000" dirty="0">
                  <a:solidFill>
                    <a:schemeClr val="tx1"/>
                  </a:solidFill>
                  <a:latin typeface="Calibri"/>
                  <a:cs typeface="Calibri"/>
                </a:endParaRPr>
              </a:p>
            </p:txBody>
          </p:sp>
          <p:sp>
            <p:nvSpPr>
              <p:cNvPr id="26" name="Rectangle 14"/>
              <p:cNvSpPr>
                <a:spLocks/>
              </p:cNvSpPr>
              <p:nvPr/>
            </p:nvSpPr>
            <p:spPr bwMode="auto">
              <a:xfrm>
                <a:off x="1975" y="-2"/>
                <a:ext cx="347" cy="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Q</a:t>
                </a:r>
                <a:r>
                  <a:rPr lang="en-US" altLang="en-US" sz="3000" baseline="-6000">
                    <a:solidFill>
                      <a:schemeClr val="tx1"/>
                    </a:solidFill>
                    <a:latin typeface="Calibri"/>
                    <a:cs typeface="Calibri"/>
                  </a:rPr>
                  <a:t>PV</a:t>
                </a:r>
              </a:p>
            </p:txBody>
          </p:sp>
          <p:sp>
            <p:nvSpPr>
              <p:cNvPr id="27" name="Rectangle 15"/>
              <p:cNvSpPr>
                <a:spLocks/>
              </p:cNvSpPr>
              <p:nvPr/>
            </p:nvSpPr>
            <p:spPr bwMode="auto">
              <a:xfrm>
                <a:off x="783" y="1907"/>
                <a:ext cx="383" cy="782"/>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28" name="Rectangle 16"/>
              <p:cNvSpPr>
                <a:spLocks/>
              </p:cNvSpPr>
              <p:nvPr/>
            </p:nvSpPr>
            <p:spPr bwMode="auto">
              <a:xfrm>
                <a:off x="846" y="2153"/>
                <a:ext cx="265" cy="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PA</a:t>
                </a:r>
              </a:p>
            </p:txBody>
          </p:sp>
          <p:sp>
            <p:nvSpPr>
              <p:cNvPr id="29" name="Rectangle 17"/>
              <p:cNvSpPr>
                <a:spLocks/>
              </p:cNvSpPr>
              <p:nvPr/>
            </p:nvSpPr>
            <p:spPr bwMode="auto">
              <a:xfrm>
                <a:off x="1643" y="2153"/>
                <a:ext cx="268" cy="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Ao</a:t>
                </a:r>
              </a:p>
            </p:txBody>
          </p:sp>
          <p:sp>
            <p:nvSpPr>
              <p:cNvPr id="30" name="Line 18"/>
              <p:cNvSpPr>
                <a:spLocks noChangeShapeType="1"/>
              </p:cNvSpPr>
              <p:nvPr/>
            </p:nvSpPr>
            <p:spPr bwMode="auto">
              <a:xfrm rot="10800000" flipH="1">
                <a:off x="1847" y="1237"/>
                <a:ext cx="467" cy="321"/>
              </a:xfrm>
              <a:prstGeom prst="line">
                <a:avLst/>
              </a:prstGeom>
              <a:noFill/>
              <a:ln w="25400">
                <a:solidFill>
                  <a:schemeClr val="tx1"/>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31" name="Rectangle 19"/>
              <p:cNvSpPr>
                <a:spLocks/>
              </p:cNvSpPr>
              <p:nvPr/>
            </p:nvSpPr>
            <p:spPr bwMode="auto">
              <a:xfrm>
                <a:off x="1577" y="1907"/>
                <a:ext cx="383" cy="782"/>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chemeClr val="tx1"/>
                    </a:solidFill>
                    <a:round/>
                    <a:headEnd/>
                    <a:tailEnd/>
                  </a14:hiddenLine>
                </a:ext>
              </a:extLst>
            </p:spPr>
            <p:txBody>
              <a:bodyPr lIns="0" tIns="0" rIns="0" bIns="0"/>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endParaRPr lang="en-US" altLang="en-US">
                  <a:latin typeface="Calibri"/>
                  <a:cs typeface="Calibri"/>
                </a:endParaRPr>
              </a:p>
            </p:txBody>
          </p:sp>
          <p:sp>
            <p:nvSpPr>
              <p:cNvPr id="32" name="Line 20"/>
              <p:cNvSpPr>
                <a:spLocks noChangeShapeType="1"/>
              </p:cNvSpPr>
              <p:nvPr/>
            </p:nvSpPr>
            <p:spPr bwMode="auto">
              <a:xfrm rot="10800000">
                <a:off x="311" y="1248"/>
                <a:ext cx="579" cy="287"/>
              </a:xfrm>
              <a:prstGeom prst="line">
                <a:avLst/>
              </a:prstGeom>
              <a:noFill/>
              <a:ln w="25400">
                <a:solidFill>
                  <a:schemeClr val="tx1"/>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33" name="Rectangle 21"/>
              <p:cNvSpPr>
                <a:spLocks/>
              </p:cNvSpPr>
              <p:nvPr/>
            </p:nvSpPr>
            <p:spPr bwMode="auto">
              <a:xfrm>
                <a:off x="1638" y="2153"/>
                <a:ext cx="268" cy="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Ao</a:t>
                </a:r>
              </a:p>
            </p:txBody>
          </p:sp>
          <p:sp>
            <p:nvSpPr>
              <p:cNvPr id="34" name="Rectangle 22"/>
              <p:cNvSpPr>
                <a:spLocks/>
              </p:cNvSpPr>
              <p:nvPr/>
            </p:nvSpPr>
            <p:spPr bwMode="auto">
              <a:xfrm>
                <a:off x="1253" y="1646"/>
                <a:ext cx="250" cy="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SV</a:t>
                </a:r>
              </a:p>
            </p:txBody>
          </p:sp>
          <p:sp>
            <p:nvSpPr>
              <p:cNvPr id="35" name="Rectangle 23"/>
              <p:cNvSpPr>
                <a:spLocks/>
              </p:cNvSpPr>
              <p:nvPr/>
            </p:nvSpPr>
            <p:spPr bwMode="auto">
              <a:xfrm>
                <a:off x="735" y="928"/>
                <a:ext cx="1176" cy="2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3000">
                    <a:solidFill>
                      <a:schemeClr val="tx1"/>
                    </a:solidFill>
                    <a:latin typeface="Calibri"/>
                    <a:cs typeface="Calibri"/>
                  </a:rPr>
                  <a:t>atrium</a:t>
                </a:r>
              </a:p>
            </p:txBody>
          </p:sp>
          <p:sp>
            <p:nvSpPr>
              <p:cNvPr id="36" name="Line 24"/>
              <p:cNvSpPr>
                <a:spLocks noChangeShapeType="1"/>
              </p:cNvSpPr>
              <p:nvPr/>
            </p:nvSpPr>
            <p:spPr bwMode="auto">
              <a:xfrm rot="10800000">
                <a:off x="440" y="449"/>
                <a:ext cx="6" cy="186"/>
              </a:xfrm>
              <a:prstGeom prst="line">
                <a:avLst/>
              </a:prstGeom>
              <a:noFill/>
              <a:ln w="50800">
                <a:solidFill>
                  <a:srgbClr val="003DCC"/>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37" name="Line 25"/>
              <p:cNvSpPr>
                <a:spLocks noChangeShapeType="1"/>
              </p:cNvSpPr>
              <p:nvPr/>
            </p:nvSpPr>
            <p:spPr bwMode="auto">
              <a:xfrm rot="10800000" flipH="1">
                <a:off x="2224" y="365"/>
                <a:ext cx="1" cy="625"/>
              </a:xfrm>
              <a:prstGeom prst="line">
                <a:avLst/>
              </a:prstGeom>
              <a:noFill/>
              <a:ln w="50800">
                <a:solidFill>
                  <a:srgbClr val="D90B00"/>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38" name="Line 26"/>
              <p:cNvSpPr>
                <a:spLocks noChangeShapeType="1"/>
              </p:cNvSpPr>
              <p:nvPr/>
            </p:nvSpPr>
            <p:spPr bwMode="auto">
              <a:xfrm rot="10800000">
                <a:off x="1329" y="1113"/>
                <a:ext cx="6" cy="872"/>
              </a:xfrm>
              <a:prstGeom prst="line">
                <a:avLst/>
              </a:prstGeom>
              <a:noFill/>
              <a:ln w="50800">
                <a:solidFill>
                  <a:srgbClr val="AE00F0"/>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39" name="Line 27"/>
              <p:cNvSpPr>
                <a:spLocks noChangeShapeType="1"/>
              </p:cNvSpPr>
              <p:nvPr/>
            </p:nvSpPr>
            <p:spPr bwMode="auto">
              <a:xfrm rot="10800000">
                <a:off x="947" y="2008"/>
                <a:ext cx="1" cy="630"/>
              </a:xfrm>
              <a:prstGeom prst="line">
                <a:avLst/>
              </a:prstGeom>
              <a:noFill/>
              <a:ln w="50800">
                <a:solidFill>
                  <a:srgbClr val="AE00F0"/>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40" name="Line 28"/>
              <p:cNvSpPr>
                <a:spLocks noChangeShapeType="1"/>
              </p:cNvSpPr>
              <p:nvPr/>
            </p:nvSpPr>
            <p:spPr bwMode="auto">
              <a:xfrm rot="10800000">
                <a:off x="1796" y="2132"/>
                <a:ext cx="2" cy="395"/>
              </a:xfrm>
              <a:prstGeom prst="line">
                <a:avLst/>
              </a:prstGeom>
              <a:noFill/>
              <a:ln w="50800">
                <a:solidFill>
                  <a:srgbClr val="AE00F0"/>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grpSp>
        <p:sp>
          <p:nvSpPr>
            <p:cNvPr id="6" name="Rectangle 31"/>
            <p:cNvSpPr>
              <a:spLocks/>
            </p:cNvSpPr>
            <p:nvPr/>
          </p:nvSpPr>
          <p:spPr bwMode="auto">
            <a:xfrm>
              <a:off x="773113" y="2232025"/>
              <a:ext cx="78508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28572" bIns="0">
              <a:spAutoFit/>
            </a:bodyPr>
            <a:lstStyle>
              <a:lvl1pPr marL="26988">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r>
                <a:rPr lang="en-US" altLang="en-US" sz="3000">
                  <a:solidFill>
                    <a:schemeClr val="tx1"/>
                  </a:solidFill>
                  <a:latin typeface="Calibri"/>
                  <a:cs typeface="Calibri"/>
                </a:rPr>
                <a:t>Qs</a:t>
              </a:r>
              <a:r>
                <a:rPr lang="en-US" altLang="en-US" sz="3000" baseline="-6000">
                  <a:solidFill>
                    <a:schemeClr val="tx1"/>
                  </a:solidFill>
                  <a:latin typeface="Calibri"/>
                  <a:cs typeface="Calibri"/>
                </a:rPr>
                <a:t>IVC</a:t>
              </a:r>
            </a:p>
          </p:txBody>
        </p:sp>
        <p:sp>
          <p:nvSpPr>
            <p:cNvPr id="7" name="Rectangle 35"/>
            <p:cNvSpPr>
              <a:spLocks/>
            </p:cNvSpPr>
            <p:nvPr/>
          </p:nvSpPr>
          <p:spPr bwMode="auto">
            <a:xfrm>
              <a:off x="5701208" y="4759325"/>
              <a:ext cx="1162647" cy="3847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2500">
                  <a:solidFill>
                    <a:schemeClr val="tx1"/>
                  </a:solidFill>
                  <a:latin typeface="Calibri"/>
                  <a:cs typeface="Calibri"/>
                </a:rPr>
                <a:t>1.3L/min</a:t>
              </a:r>
            </a:p>
          </p:txBody>
        </p:sp>
        <p:sp>
          <p:nvSpPr>
            <p:cNvPr id="8" name="Rectangle 36"/>
            <p:cNvSpPr>
              <a:spLocks/>
            </p:cNvSpPr>
            <p:nvPr/>
          </p:nvSpPr>
          <p:spPr bwMode="auto">
            <a:xfrm>
              <a:off x="2334393" y="4759325"/>
              <a:ext cx="1235126" cy="3847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2500">
                  <a:solidFill>
                    <a:schemeClr val="tx1"/>
                  </a:solidFill>
                  <a:latin typeface="Calibri"/>
                  <a:cs typeface="Calibri"/>
                </a:rPr>
                <a:t>2.2 L/min</a:t>
              </a:r>
            </a:p>
          </p:txBody>
        </p:sp>
        <p:sp>
          <p:nvSpPr>
            <p:cNvPr id="9" name="Rectangle 37"/>
            <p:cNvSpPr>
              <a:spLocks/>
            </p:cNvSpPr>
            <p:nvPr/>
          </p:nvSpPr>
          <p:spPr bwMode="auto">
            <a:xfrm>
              <a:off x="1843583" y="1608138"/>
              <a:ext cx="1162647" cy="3847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2500">
                  <a:solidFill>
                    <a:schemeClr val="tx1"/>
                  </a:solidFill>
                  <a:latin typeface="Calibri"/>
                  <a:cs typeface="Calibri"/>
                </a:rPr>
                <a:t>1.3L/min</a:t>
              </a:r>
            </a:p>
          </p:txBody>
        </p:sp>
        <p:sp>
          <p:nvSpPr>
            <p:cNvPr id="10" name="Rectangle 38"/>
            <p:cNvSpPr>
              <a:spLocks/>
            </p:cNvSpPr>
            <p:nvPr/>
          </p:nvSpPr>
          <p:spPr bwMode="auto">
            <a:xfrm>
              <a:off x="6274295" y="1608138"/>
              <a:ext cx="1162647" cy="3847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2500">
                  <a:solidFill>
                    <a:schemeClr val="tx1"/>
                  </a:solidFill>
                  <a:latin typeface="Calibri"/>
                  <a:cs typeface="Calibri"/>
                </a:rPr>
                <a:t>2.2L/min</a:t>
              </a:r>
            </a:p>
          </p:txBody>
        </p:sp>
        <p:sp>
          <p:nvSpPr>
            <p:cNvPr id="11" name="Rectangle 42"/>
            <p:cNvSpPr>
              <a:spLocks/>
            </p:cNvSpPr>
            <p:nvPr/>
          </p:nvSpPr>
          <p:spPr bwMode="auto">
            <a:xfrm>
              <a:off x="1570038" y="3143250"/>
              <a:ext cx="1138282"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28572" bIns="0">
              <a:spAutoFit/>
            </a:bodyPr>
            <a:lstStyle>
              <a:lvl1pPr marL="26988">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r>
                <a:rPr lang="en-US" altLang="en-US" sz="3000">
                  <a:solidFill>
                    <a:schemeClr val="tx1"/>
                  </a:solidFill>
                  <a:latin typeface="Calibri"/>
                  <a:cs typeface="Calibri"/>
                </a:rPr>
                <a:t>Q </a:t>
              </a:r>
              <a:r>
                <a:rPr lang="en-US" altLang="en-US" sz="1700" baseline="-6000">
                  <a:solidFill>
                    <a:schemeClr val="tx1"/>
                  </a:solidFill>
                  <a:latin typeface="Calibri"/>
                  <a:cs typeface="Calibri"/>
                </a:rPr>
                <a:t>PBF effective</a:t>
              </a:r>
            </a:p>
          </p:txBody>
        </p:sp>
        <p:sp>
          <p:nvSpPr>
            <p:cNvPr id="12" name="Rectangle 43"/>
            <p:cNvSpPr>
              <a:spLocks/>
            </p:cNvSpPr>
            <p:nvPr/>
          </p:nvSpPr>
          <p:spPr bwMode="auto">
            <a:xfrm>
              <a:off x="1691456" y="3535363"/>
              <a:ext cx="1235126" cy="3847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2500">
                  <a:solidFill>
                    <a:schemeClr val="tx1"/>
                  </a:solidFill>
                  <a:latin typeface="Calibri"/>
                  <a:cs typeface="Calibri"/>
                </a:rPr>
                <a:t>0.8 L/min</a:t>
              </a:r>
            </a:p>
          </p:txBody>
        </p:sp>
        <p:sp>
          <p:nvSpPr>
            <p:cNvPr id="13" name="Rectangle 44"/>
            <p:cNvSpPr>
              <a:spLocks/>
            </p:cNvSpPr>
            <p:nvPr/>
          </p:nvSpPr>
          <p:spPr bwMode="auto">
            <a:xfrm>
              <a:off x="3352800" y="1447800"/>
              <a:ext cx="1894377" cy="7386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28572" bIns="0">
              <a:spAutoFit/>
            </a:bodyPr>
            <a:lstStyle>
              <a:lvl1pPr marL="26988">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r>
                <a:rPr lang="en-US" altLang="en-US" sz="1600" dirty="0">
                  <a:solidFill>
                    <a:srgbClr val="000090"/>
                  </a:solidFill>
                  <a:latin typeface="Calibri"/>
                  <a:cs typeface="Calibri"/>
                </a:rPr>
                <a:t>Q </a:t>
              </a:r>
              <a:r>
                <a:rPr lang="en-US" altLang="en-US" sz="1600" baseline="-25000" dirty="0">
                  <a:solidFill>
                    <a:srgbClr val="000090"/>
                  </a:solidFill>
                  <a:latin typeface="Calibri"/>
                  <a:cs typeface="Calibri"/>
                </a:rPr>
                <a:t>R       L</a:t>
              </a:r>
              <a:r>
                <a:rPr lang="en-US" altLang="en-US" sz="1600" dirty="0">
                  <a:solidFill>
                    <a:srgbClr val="000090"/>
                  </a:solidFill>
                  <a:latin typeface="Calibri"/>
                  <a:cs typeface="Calibri"/>
                </a:rPr>
                <a:t> </a:t>
              </a:r>
              <a:r>
                <a:rPr lang="en-US" altLang="en-US" sz="1600" dirty="0">
                  <a:solidFill>
                    <a:schemeClr val="tx1"/>
                  </a:solidFill>
                  <a:latin typeface="Calibri"/>
                  <a:cs typeface="Calibri"/>
                </a:rPr>
                <a:t>= Qs-Q</a:t>
              </a:r>
              <a:r>
                <a:rPr lang="en-US" altLang="en-US" sz="1600" baseline="-6000" dirty="0">
                  <a:solidFill>
                    <a:schemeClr val="tx1"/>
                  </a:solidFill>
                  <a:latin typeface="Calibri"/>
                  <a:cs typeface="Calibri"/>
                </a:rPr>
                <a:t>PBF effective</a:t>
              </a:r>
              <a:endParaRPr lang="en-US" altLang="en-US" dirty="0">
                <a:solidFill>
                  <a:schemeClr val="tx1"/>
                </a:solidFill>
                <a:latin typeface="Calibri"/>
                <a:cs typeface="Calibri"/>
              </a:endParaRPr>
            </a:p>
            <a:p>
              <a:pPr eaLnBrk="1" hangingPunct="1"/>
              <a:r>
                <a:rPr lang="en-US" altLang="en-US" sz="1600" dirty="0">
                  <a:solidFill>
                    <a:srgbClr val="000090"/>
                  </a:solidFill>
                  <a:latin typeface="Calibri"/>
                  <a:cs typeface="Calibri"/>
                </a:rPr>
                <a:t>Q </a:t>
              </a:r>
              <a:r>
                <a:rPr lang="en-US" altLang="en-US" sz="1600" baseline="-25000" dirty="0">
                  <a:solidFill>
                    <a:srgbClr val="000090"/>
                  </a:solidFill>
                  <a:latin typeface="Calibri"/>
                  <a:cs typeface="Calibri"/>
                </a:rPr>
                <a:t>R       L</a:t>
              </a:r>
              <a:r>
                <a:rPr lang="en-US" altLang="en-US" sz="1600" dirty="0">
                  <a:solidFill>
                    <a:srgbClr val="000090"/>
                  </a:solidFill>
                  <a:latin typeface="Calibri"/>
                  <a:cs typeface="Calibri"/>
                </a:rPr>
                <a:t> </a:t>
              </a:r>
              <a:r>
                <a:rPr lang="en-US" altLang="en-US" sz="1600" dirty="0">
                  <a:solidFill>
                    <a:schemeClr val="tx1"/>
                  </a:solidFill>
                  <a:latin typeface="Calibri"/>
                  <a:cs typeface="Calibri"/>
                </a:rPr>
                <a:t>=1.3-0.8</a:t>
              </a:r>
              <a:endParaRPr lang="en-US" altLang="en-US" dirty="0">
                <a:solidFill>
                  <a:schemeClr val="tx1"/>
                </a:solidFill>
                <a:latin typeface="Calibri"/>
                <a:cs typeface="Calibri"/>
              </a:endParaRPr>
            </a:p>
            <a:p>
              <a:pPr eaLnBrk="1" hangingPunct="1"/>
              <a:r>
                <a:rPr lang="en-US" altLang="en-US" sz="1600" dirty="0">
                  <a:solidFill>
                    <a:srgbClr val="000090"/>
                  </a:solidFill>
                  <a:latin typeface="Calibri"/>
                  <a:cs typeface="Calibri"/>
                </a:rPr>
                <a:t>Q </a:t>
              </a:r>
              <a:r>
                <a:rPr lang="en-US" altLang="en-US" sz="1600" baseline="-25000" dirty="0">
                  <a:solidFill>
                    <a:srgbClr val="000090"/>
                  </a:solidFill>
                  <a:latin typeface="Calibri"/>
                  <a:cs typeface="Calibri"/>
                </a:rPr>
                <a:t>R       L</a:t>
              </a:r>
              <a:r>
                <a:rPr lang="en-US" altLang="en-US" sz="1600" dirty="0">
                  <a:solidFill>
                    <a:srgbClr val="000090"/>
                  </a:solidFill>
                  <a:latin typeface="Calibri"/>
                  <a:cs typeface="Calibri"/>
                </a:rPr>
                <a:t> </a:t>
              </a:r>
              <a:r>
                <a:rPr lang="en-US" altLang="en-US" sz="1600" dirty="0">
                  <a:solidFill>
                    <a:schemeClr val="tx1"/>
                  </a:solidFill>
                  <a:latin typeface="Calibri"/>
                  <a:cs typeface="Calibri"/>
                </a:rPr>
                <a:t>=0.5L/min</a:t>
              </a:r>
            </a:p>
          </p:txBody>
        </p:sp>
        <p:sp>
          <p:nvSpPr>
            <p:cNvPr id="14" name="Line 45"/>
            <p:cNvSpPr>
              <a:spLocks noChangeShapeType="1"/>
            </p:cNvSpPr>
            <p:nvPr/>
          </p:nvSpPr>
          <p:spPr bwMode="auto">
            <a:xfrm rot="10800000">
              <a:off x="3657600" y="1676400"/>
              <a:ext cx="152400" cy="1588"/>
            </a:xfrm>
            <a:prstGeom prst="line">
              <a:avLst/>
            </a:prstGeom>
            <a:noFill/>
            <a:ln w="12700">
              <a:solidFill>
                <a:srgbClr val="000090"/>
              </a:solidFill>
              <a:round/>
              <a:headEnd type="arrow" w="med" len="me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15" name="Line 46"/>
            <p:cNvSpPr>
              <a:spLocks noChangeShapeType="1"/>
            </p:cNvSpPr>
            <p:nvPr/>
          </p:nvSpPr>
          <p:spPr bwMode="auto">
            <a:xfrm rot="10800000">
              <a:off x="3657600" y="1905000"/>
              <a:ext cx="182563" cy="9525"/>
            </a:xfrm>
            <a:prstGeom prst="line">
              <a:avLst/>
            </a:prstGeom>
            <a:noFill/>
            <a:ln w="12700">
              <a:solidFill>
                <a:srgbClr val="000090"/>
              </a:solidFill>
              <a:round/>
              <a:headEnd type="arrow" w="med" len="me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16" name="Line 47"/>
            <p:cNvSpPr>
              <a:spLocks noChangeShapeType="1"/>
            </p:cNvSpPr>
            <p:nvPr/>
          </p:nvSpPr>
          <p:spPr bwMode="auto">
            <a:xfrm rot="10800000">
              <a:off x="3657600" y="2133600"/>
              <a:ext cx="182563" cy="9525"/>
            </a:xfrm>
            <a:prstGeom prst="line">
              <a:avLst/>
            </a:prstGeom>
            <a:noFill/>
            <a:ln w="12700">
              <a:solidFill>
                <a:srgbClr val="000090"/>
              </a:solidFill>
              <a:round/>
              <a:headEnd type="arrow" w="med" len="med"/>
              <a:tailEnd/>
            </a:ln>
            <a:extLst>
              <a:ext uri="{909E8E84-426E-40dd-AFC4-6F175D3DCCD1}">
                <a14:hiddenFill xmlns:a14="http://schemas.microsoft.com/office/drawing/2010/main" xmlns="">
                  <a:noFill/>
                </a14:hiddenFill>
              </a:ext>
            </a:extLst>
          </p:spPr>
          <p:txBody>
            <a:bodyPr lIns="0" tIns="0" rIns="0" bIns="0"/>
            <a:lstStyle/>
            <a:p>
              <a:endParaRPr lang="en-US">
                <a:latin typeface="Calibri"/>
                <a:cs typeface="Calibri"/>
              </a:endParaRPr>
            </a:p>
          </p:txBody>
        </p:sp>
        <p:sp>
          <p:nvSpPr>
            <p:cNvPr id="17" name="Rectangle 48"/>
            <p:cNvSpPr>
              <a:spLocks/>
            </p:cNvSpPr>
            <p:nvPr/>
          </p:nvSpPr>
          <p:spPr bwMode="auto">
            <a:xfrm>
              <a:off x="6232525" y="2312988"/>
              <a:ext cx="1939631" cy="7386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28572" bIns="0">
              <a:spAutoFit/>
            </a:bodyPr>
            <a:lstStyle>
              <a:lvl1pPr marL="26988">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r>
                <a:rPr lang="en-US" altLang="en-US" sz="1600" dirty="0">
                  <a:solidFill>
                    <a:srgbClr val="000090"/>
                  </a:solidFill>
                  <a:latin typeface="Calibri"/>
                  <a:cs typeface="Calibri"/>
                </a:rPr>
                <a:t>Q </a:t>
              </a:r>
              <a:r>
                <a:rPr lang="en-US" altLang="en-US" sz="1600" baseline="-25000" dirty="0">
                  <a:solidFill>
                    <a:srgbClr val="000090"/>
                  </a:solidFill>
                  <a:latin typeface="Calibri"/>
                  <a:cs typeface="Calibri"/>
                </a:rPr>
                <a:t>L -&gt; R</a:t>
              </a:r>
              <a:r>
                <a:rPr lang="en-US" altLang="en-US" sz="1600" dirty="0">
                  <a:solidFill>
                    <a:srgbClr val="000090"/>
                  </a:solidFill>
                  <a:latin typeface="Calibri"/>
                  <a:cs typeface="Calibri"/>
                </a:rPr>
                <a:t> </a:t>
              </a:r>
              <a:r>
                <a:rPr lang="en-US" altLang="en-US" sz="1600" dirty="0">
                  <a:solidFill>
                    <a:schemeClr val="tx1"/>
                  </a:solidFill>
                  <a:latin typeface="Calibri"/>
                  <a:cs typeface="Calibri"/>
                </a:rPr>
                <a:t>= </a:t>
              </a:r>
              <a:r>
                <a:rPr lang="en-US" altLang="en-US" sz="1600" dirty="0" err="1">
                  <a:solidFill>
                    <a:schemeClr val="tx1"/>
                  </a:solidFill>
                  <a:latin typeface="Calibri"/>
                  <a:cs typeface="Calibri"/>
                </a:rPr>
                <a:t>Qp</a:t>
              </a:r>
              <a:r>
                <a:rPr lang="en-US" altLang="en-US" sz="1600" dirty="0">
                  <a:solidFill>
                    <a:schemeClr val="tx1"/>
                  </a:solidFill>
                  <a:latin typeface="Calibri"/>
                  <a:cs typeface="Calibri"/>
                </a:rPr>
                <a:t>-Q</a:t>
              </a:r>
              <a:r>
                <a:rPr lang="en-US" altLang="en-US" sz="1600" baseline="-6000" dirty="0">
                  <a:solidFill>
                    <a:schemeClr val="tx1"/>
                  </a:solidFill>
                  <a:latin typeface="Calibri"/>
                  <a:cs typeface="Calibri"/>
                </a:rPr>
                <a:t>PBF effective</a:t>
              </a:r>
              <a:endParaRPr lang="en-US" altLang="en-US" dirty="0">
                <a:solidFill>
                  <a:schemeClr val="tx1"/>
                </a:solidFill>
                <a:latin typeface="Calibri"/>
                <a:cs typeface="Calibri"/>
              </a:endParaRPr>
            </a:p>
            <a:p>
              <a:pPr eaLnBrk="1" hangingPunct="1"/>
              <a:r>
                <a:rPr lang="en-US" altLang="en-US" sz="1600" dirty="0">
                  <a:solidFill>
                    <a:srgbClr val="000090"/>
                  </a:solidFill>
                  <a:latin typeface="Calibri"/>
                  <a:cs typeface="Calibri"/>
                </a:rPr>
                <a:t>Q </a:t>
              </a:r>
              <a:r>
                <a:rPr lang="en-US" altLang="en-US" sz="1600" baseline="-25000" dirty="0">
                  <a:solidFill>
                    <a:srgbClr val="000090"/>
                  </a:solidFill>
                  <a:latin typeface="Calibri"/>
                  <a:cs typeface="Calibri"/>
                </a:rPr>
                <a:t>L -&gt; R</a:t>
              </a:r>
              <a:r>
                <a:rPr lang="en-US" altLang="en-US" sz="1600" dirty="0">
                  <a:solidFill>
                    <a:schemeClr val="tx1"/>
                  </a:solidFill>
                  <a:latin typeface="Calibri"/>
                  <a:cs typeface="Calibri"/>
                </a:rPr>
                <a:t>=2.2-0.8</a:t>
              </a:r>
              <a:endParaRPr lang="en-US" altLang="en-US" dirty="0">
                <a:solidFill>
                  <a:schemeClr val="tx1"/>
                </a:solidFill>
                <a:latin typeface="Calibri"/>
                <a:cs typeface="Calibri"/>
              </a:endParaRPr>
            </a:p>
            <a:p>
              <a:pPr eaLnBrk="1" hangingPunct="1"/>
              <a:r>
                <a:rPr lang="en-US" altLang="en-US" sz="1600" dirty="0">
                  <a:solidFill>
                    <a:srgbClr val="000090"/>
                  </a:solidFill>
                  <a:latin typeface="Calibri"/>
                  <a:cs typeface="Calibri"/>
                </a:rPr>
                <a:t>Q</a:t>
              </a:r>
              <a:r>
                <a:rPr lang="en-US" altLang="en-US" sz="1600" baseline="-25000" dirty="0">
                  <a:solidFill>
                    <a:srgbClr val="000090"/>
                  </a:solidFill>
                  <a:latin typeface="Calibri"/>
                  <a:cs typeface="Calibri"/>
                </a:rPr>
                <a:t> L  -&gt;</a:t>
              </a:r>
              <a:r>
                <a:rPr lang="en-US" altLang="en-US" sz="1600" dirty="0">
                  <a:solidFill>
                    <a:srgbClr val="000090"/>
                  </a:solidFill>
                  <a:latin typeface="Calibri"/>
                  <a:cs typeface="Calibri"/>
                </a:rPr>
                <a:t> </a:t>
              </a:r>
              <a:r>
                <a:rPr lang="en-US" altLang="en-US" sz="1600" baseline="-25000" dirty="0">
                  <a:solidFill>
                    <a:srgbClr val="000090"/>
                  </a:solidFill>
                  <a:latin typeface="Calibri"/>
                  <a:cs typeface="Calibri"/>
                </a:rPr>
                <a:t>R </a:t>
              </a:r>
              <a:r>
                <a:rPr lang="en-US" altLang="en-US" sz="1600" dirty="0">
                  <a:solidFill>
                    <a:schemeClr val="tx1"/>
                  </a:solidFill>
                  <a:latin typeface="Calibri"/>
                  <a:cs typeface="Calibri"/>
                </a:rPr>
                <a:t>=1.4L/min</a:t>
              </a:r>
            </a:p>
          </p:txBody>
        </p:sp>
        <p:sp>
          <p:nvSpPr>
            <p:cNvPr id="18" name="Rectangle 51"/>
            <p:cNvSpPr>
              <a:spLocks/>
            </p:cNvSpPr>
            <p:nvPr/>
          </p:nvSpPr>
          <p:spPr bwMode="auto">
            <a:xfrm>
              <a:off x="6313488" y="3295650"/>
              <a:ext cx="1129979"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28572" bIns="0">
              <a:spAutoFit/>
            </a:bodyPr>
            <a:lstStyle>
              <a:lvl1pPr marL="26988">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r>
                <a:rPr lang="en-US" altLang="en-US" sz="3000">
                  <a:solidFill>
                    <a:schemeClr val="tx1"/>
                  </a:solidFill>
                  <a:latin typeface="Calibri"/>
                  <a:cs typeface="Calibri"/>
                </a:rPr>
                <a:t>Q </a:t>
              </a:r>
              <a:r>
                <a:rPr lang="en-US" altLang="en-US" sz="1700" baseline="-6000">
                  <a:solidFill>
                    <a:schemeClr val="tx1"/>
                  </a:solidFill>
                  <a:latin typeface="Calibri"/>
                  <a:cs typeface="Calibri"/>
                </a:rPr>
                <a:t>SBF effective</a:t>
              </a:r>
            </a:p>
          </p:txBody>
        </p:sp>
        <p:sp>
          <p:nvSpPr>
            <p:cNvPr id="19" name="Rectangle 52"/>
            <p:cNvSpPr>
              <a:spLocks/>
            </p:cNvSpPr>
            <p:nvPr/>
          </p:nvSpPr>
          <p:spPr bwMode="auto">
            <a:xfrm>
              <a:off x="6343624" y="3652838"/>
              <a:ext cx="1235126" cy="3847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spAutoFit/>
            </a:bodyPr>
            <a:lstStyle>
              <a:lvl1pPr>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algn="ctr" eaLnBrk="1" hangingPunct="1"/>
              <a:r>
                <a:rPr lang="en-US" altLang="en-US" sz="2500">
                  <a:solidFill>
                    <a:schemeClr val="tx1"/>
                  </a:solidFill>
                  <a:latin typeface="Calibri"/>
                  <a:cs typeface="Calibri"/>
                </a:rPr>
                <a:t>0.8 L/min</a:t>
              </a:r>
            </a:p>
          </p:txBody>
        </p:sp>
      </p:grpSp>
      <p:sp>
        <p:nvSpPr>
          <p:cNvPr id="41" name="Rectangle 39"/>
          <p:cNvSpPr>
            <a:spLocks/>
          </p:cNvSpPr>
          <p:nvPr/>
        </p:nvSpPr>
        <p:spPr bwMode="auto">
          <a:xfrm>
            <a:off x="2158450" y="5737703"/>
            <a:ext cx="4260850" cy="1325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28572" bIns="0"/>
          <a:lstStyle>
            <a:lvl1pPr marL="26988">
              <a:defRPr sz="2400">
                <a:solidFill>
                  <a:srgbClr val="000000"/>
                </a:solidFill>
                <a:latin typeface="Arial" charset="0"/>
                <a:ea typeface="ヒラギノ角ゴ ProN W3" charset="-128"/>
                <a:sym typeface="Arial" charset="0"/>
              </a:defRPr>
            </a:lvl1pPr>
            <a:lvl2pPr marL="742950" indent="-285750">
              <a:defRPr sz="2400">
                <a:solidFill>
                  <a:srgbClr val="000000"/>
                </a:solidFill>
                <a:latin typeface="Arial" charset="0"/>
                <a:ea typeface="ヒラギノ角ゴ ProN W3" charset="-128"/>
                <a:sym typeface="Arial" charset="0"/>
              </a:defRPr>
            </a:lvl2pPr>
            <a:lvl3pPr marL="1143000" indent="-228600">
              <a:defRPr sz="2400">
                <a:solidFill>
                  <a:srgbClr val="000000"/>
                </a:solidFill>
                <a:latin typeface="Arial" charset="0"/>
                <a:ea typeface="ヒラギノ角ゴ ProN W3" charset="-128"/>
                <a:sym typeface="Arial" charset="0"/>
              </a:defRPr>
            </a:lvl3pPr>
            <a:lvl4pPr marL="1600200" indent="-228600">
              <a:defRPr sz="2400">
                <a:solidFill>
                  <a:srgbClr val="000000"/>
                </a:solidFill>
                <a:latin typeface="Arial" charset="0"/>
                <a:ea typeface="ヒラギノ角ゴ ProN W3" charset="-128"/>
                <a:sym typeface="Arial" charset="0"/>
              </a:defRPr>
            </a:lvl4pPr>
            <a:lvl5pPr marL="2057400" indent="-228600">
              <a:defRPr sz="2400">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sz="2400">
                <a:solidFill>
                  <a:srgbClr val="000000"/>
                </a:solidFill>
                <a:latin typeface="Arial" charset="0"/>
                <a:ea typeface="ヒラギノ角ゴ ProN W3" charset="-128"/>
                <a:sym typeface="Arial" charset="0"/>
              </a:defRPr>
            </a:lvl9pPr>
          </a:lstStyle>
          <a:p>
            <a:pPr eaLnBrk="1" hangingPunct="1"/>
            <a:r>
              <a:rPr lang="en-US" altLang="en-US" sz="1500" dirty="0">
                <a:solidFill>
                  <a:schemeClr val="tx1"/>
                </a:solidFill>
                <a:latin typeface="Calibri"/>
                <a:cs typeface="Calibri"/>
              </a:rPr>
              <a:t>Note that Q </a:t>
            </a:r>
            <a:r>
              <a:rPr lang="en-US" altLang="en-US" sz="1500" baseline="-6000" dirty="0">
                <a:solidFill>
                  <a:schemeClr val="tx1"/>
                </a:solidFill>
                <a:latin typeface="Calibri"/>
                <a:cs typeface="Calibri"/>
              </a:rPr>
              <a:t>PBF effective</a:t>
            </a:r>
            <a:r>
              <a:rPr lang="en-US" altLang="en-US" sz="1500" dirty="0">
                <a:solidFill>
                  <a:schemeClr val="tx1"/>
                </a:solidFill>
                <a:latin typeface="Calibri"/>
                <a:cs typeface="Calibri"/>
              </a:rPr>
              <a:t> always equals Q </a:t>
            </a:r>
            <a:r>
              <a:rPr lang="en-US" altLang="en-US" sz="1500" baseline="-6000" dirty="0">
                <a:solidFill>
                  <a:schemeClr val="tx1"/>
                </a:solidFill>
                <a:latin typeface="Calibri"/>
                <a:cs typeface="Calibri"/>
              </a:rPr>
              <a:t>SBF effective .  </a:t>
            </a:r>
            <a:r>
              <a:rPr lang="en-US" altLang="en-US" sz="1500" dirty="0">
                <a:solidFill>
                  <a:schemeClr val="tx1"/>
                </a:solidFill>
                <a:latin typeface="Calibri"/>
                <a:cs typeface="Calibri"/>
              </a:rPr>
              <a:t>The SV has a cardiac output 3.5L/min (</a:t>
            </a:r>
            <a:r>
              <a:rPr lang="en-US" altLang="en-US" sz="1500" dirty="0" err="1">
                <a:solidFill>
                  <a:schemeClr val="tx1"/>
                </a:solidFill>
                <a:latin typeface="Calibri"/>
                <a:cs typeface="Calibri"/>
              </a:rPr>
              <a:t>Qp+Qs</a:t>
            </a:r>
            <a:r>
              <a:rPr lang="en-US" altLang="en-US" sz="1500" dirty="0">
                <a:solidFill>
                  <a:schemeClr val="tx1"/>
                </a:solidFill>
                <a:latin typeface="Calibri"/>
                <a:cs typeface="Calibri"/>
              </a:rPr>
              <a:t>) but only 1.6L/min is going to the correct place (effective blood flows)</a:t>
            </a:r>
          </a:p>
        </p:txBody>
      </p:sp>
    </p:spTree>
    <p:extLst>
      <p:ext uri="{BB962C8B-B14F-4D97-AF65-F5344CB8AC3E}">
        <p14:creationId xmlns:p14="http://schemas.microsoft.com/office/powerpoint/2010/main" val="1315033753"/>
      </p:ext>
    </p:extLst>
  </p:cSld>
  <p:clrMapOvr>
    <a:masterClrMapping/>
  </p:clrMapOvr>
</p:sld>
</file>

<file path=ppt/theme/theme1.xml><?xml version="1.0" encoding="utf-8"?>
<a:theme xmlns:a="http://schemas.openxmlformats.org/drawingml/2006/main" name="SPACI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ACIES template" id="{08E77739-BA49-7541-9F01-AB17D13A949B}" vid="{B8AF7D1D-38EE-6947-9E86-D4BE6FA9EBD2}"/>
    </a:ext>
  </a:extLst>
</a:theme>
</file>

<file path=ppt/theme/theme2.xml><?xml version="1.0" encoding="utf-8"?>
<a:theme xmlns:a="http://schemas.openxmlformats.org/drawingml/2006/main" name="Theme1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1" id="{EDE4B4D5-EB08-5E49-9696-ACD328DDD5D7}" vid="{18C21DA7-C39A-E945-81FF-7C92EF0BB30E}"/>
    </a:ext>
  </a:extLst>
</a:theme>
</file>

<file path=ppt/theme/theme3.xml><?xml version="1.0" encoding="utf-8"?>
<a:theme xmlns:a="http://schemas.openxmlformats.org/drawingml/2006/main" name="Theme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9" id="{3A12B99E-B387-7245-9DA1-AD0B2B47D3C9}" vid="{884E25A6-75A6-1548-9E64-FD81D5694369}"/>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SPACIES template</Template>
  <TotalTime>139</TotalTime>
  <Words>3382</Words>
  <Application>Microsoft Macintosh PowerPoint</Application>
  <PresentationFormat>On-screen Show (4:3)</PresentationFormat>
  <Paragraphs>356</Paragraphs>
  <Slides>28</Slides>
  <Notes>23</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28</vt:i4>
      </vt:variant>
    </vt:vector>
  </HeadingPairs>
  <TitlesOfParts>
    <vt:vector size="38" baseType="lpstr">
      <vt:lpstr>Arial Bold</vt:lpstr>
      <vt:lpstr>Arial Bold Italic</vt:lpstr>
      <vt:lpstr>Arial</vt:lpstr>
      <vt:lpstr>Calibri</vt:lpstr>
      <vt:lpstr>Calibri Light</vt:lpstr>
      <vt:lpstr>Helvetica</vt:lpstr>
      <vt:lpstr>Lucida Grande</vt:lpstr>
      <vt:lpstr>SPACIES</vt:lpstr>
      <vt:lpstr>Theme11</vt:lpstr>
      <vt:lpstr>Theme9</vt:lpstr>
      <vt:lpstr>Understanding Intracardiac Shunts</vt:lpstr>
      <vt:lpstr>Learning Objectives</vt:lpstr>
      <vt:lpstr>Outline</vt:lpstr>
      <vt:lpstr>Qp/Qs</vt:lpstr>
      <vt:lpstr>Understanding Simple Intracardiac Shunts</vt:lpstr>
      <vt:lpstr>PowerPoint Presentation</vt:lpstr>
      <vt:lpstr>Normal Heart</vt:lpstr>
      <vt:lpstr>L  R Shunts (ASD)</vt:lpstr>
      <vt:lpstr>L  R Shunts</vt:lpstr>
      <vt:lpstr>Effective PBF, Recirculated PBF and Total PBF</vt:lpstr>
      <vt:lpstr>R  L Shunts</vt:lpstr>
      <vt:lpstr>R  L Shunts</vt:lpstr>
      <vt:lpstr>Effective SBF, Recirculated SBF and Total SBF</vt:lpstr>
      <vt:lpstr>Understanding Complex (Bidirectional) Intra-cardiac Shunts</vt:lpstr>
      <vt:lpstr>Bidirectional Shunting (Single Ventricle)</vt:lpstr>
      <vt:lpstr>Bidirectional Shunting</vt:lpstr>
      <vt:lpstr>Consequences of Shunts</vt:lpstr>
      <vt:lpstr>Anesthesia and Cardiac Shunting</vt:lpstr>
      <vt:lpstr>Ready for some numbers?</vt:lpstr>
      <vt:lpstr>PowerPoint Presentation</vt:lpstr>
      <vt:lpstr>PowerPoint Presentation</vt:lpstr>
      <vt:lpstr>Example #1: Simple shunt</vt:lpstr>
      <vt:lpstr>L  R Shunts</vt:lpstr>
      <vt:lpstr>L  R Shunts</vt:lpstr>
      <vt:lpstr>Example #2: Bidirectional Shunt</vt:lpstr>
      <vt:lpstr>Bidirectional Shunting: Calculating Effective PBF and R  L Shunt</vt:lpstr>
      <vt:lpstr>Bidirectional Shunting: Calculating Effective SBF and L  R shunt</vt:lpstr>
      <vt:lpstr>Bidirectional Shunting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Understanding Intracardiac Shunts</dc:title>
  <dc:creator>J. Matthew Kynes</dc:creator>
  <cp:lastModifiedBy>Infosino, Andrew</cp:lastModifiedBy>
  <cp:revision>11</cp:revision>
  <dcterms:created xsi:type="dcterms:W3CDTF">2017-03-03T22:17:21Z</dcterms:created>
  <dcterms:modified xsi:type="dcterms:W3CDTF">2022-01-25T03:20:18Z</dcterms:modified>
</cp:coreProperties>
</file>