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20" r:id="rId3"/>
    <p:sldMasterId id="2147483732" r:id="rId4"/>
  </p:sldMasterIdLst>
  <p:notesMasterIdLst>
    <p:notesMasterId r:id="rId51"/>
  </p:notesMasterIdLst>
  <p:sldIdLst>
    <p:sldId id="258" r:id="rId5"/>
    <p:sldId id="259" r:id="rId6"/>
    <p:sldId id="261" r:id="rId7"/>
    <p:sldId id="303" r:id="rId8"/>
    <p:sldId id="270" r:id="rId9"/>
    <p:sldId id="271" r:id="rId10"/>
    <p:sldId id="273" r:id="rId11"/>
    <p:sldId id="310" r:id="rId12"/>
    <p:sldId id="278" r:id="rId13"/>
    <p:sldId id="288" r:id="rId14"/>
    <p:sldId id="267" r:id="rId15"/>
    <p:sldId id="266" r:id="rId16"/>
    <p:sldId id="304" r:id="rId17"/>
    <p:sldId id="280" r:id="rId18"/>
    <p:sldId id="281" r:id="rId19"/>
    <p:sldId id="282" r:id="rId20"/>
    <p:sldId id="302" r:id="rId21"/>
    <p:sldId id="272" r:id="rId22"/>
    <p:sldId id="305" r:id="rId23"/>
    <p:sldId id="283" r:id="rId24"/>
    <p:sldId id="284" r:id="rId25"/>
    <p:sldId id="285" r:id="rId26"/>
    <p:sldId id="297" r:id="rId27"/>
    <p:sldId id="298" r:id="rId28"/>
    <p:sldId id="286" r:id="rId29"/>
    <p:sldId id="306" r:id="rId30"/>
    <p:sldId id="279" r:id="rId31"/>
    <p:sldId id="290" r:id="rId32"/>
    <p:sldId id="307" r:id="rId33"/>
    <p:sldId id="296" r:id="rId34"/>
    <p:sldId id="294" r:id="rId35"/>
    <p:sldId id="295" r:id="rId36"/>
    <p:sldId id="311" r:id="rId37"/>
    <p:sldId id="308" r:id="rId38"/>
    <p:sldId id="287" r:id="rId39"/>
    <p:sldId id="291" r:id="rId40"/>
    <p:sldId id="292" r:id="rId41"/>
    <p:sldId id="293" r:id="rId42"/>
    <p:sldId id="309" r:id="rId43"/>
    <p:sldId id="274" r:id="rId44"/>
    <p:sldId id="299" r:id="rId45"/>
    <p:sldId id="300" r:id="rId46"/>
    <p:sldId id="262" r:id="rId47"/>
    <p:sldId id="301" r:id="rId48"/>
    <p:sldId id="277" r:id="rId49"/>
    <p:sldId id="263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56A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39" autoAdjust="0"/>
    <p:restoredTop sz="86418"/>
  </p:normalViewPr>
  <p:slideViewPr>
    <p:cSldViewPr>
      <p:cViewPr varScale="1">
        <p:scale>
          <a:sx n="101" d="100"/>
          <a:sy n="101" d="100"/>
        </p:scale>
        <p:origin x="112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8ED550-39B0-7F46-B0F3-934D709CB35F}" type="datetimeFigureOut">
              <a:rPr lang="en-US" smtClean="0"/>
              <a:t>1/5/22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182E3F-DFCE-054A-B200-2DA5C650B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74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Orr et al found unplanned adverse events were far more common in non-specialized teams (61% vs 1.5%), including airway events, cardiopulmonary arrest, loss of crucial IV access, and sustained hypotension.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182E3F-DFCE-054A-B200-2DA5C650B93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617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5.tif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/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32237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 marL="1371600" indent="0">
              <a:buNone/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2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517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9017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728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303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603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849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23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036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94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167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/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429555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781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0152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6260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551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392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2996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0481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9837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07253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9407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EC0F12-96E8-2D40-891E-1D6C34DA466D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74A35003-EB6B-0646-848A-F915C5954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3B5F59-955C-554E-8BE9-6151993B5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6C718C-17C8-C749-AA2A-4D7DC560A8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82E8BD7-88FB-B448-A330-5E97AF2CBE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9F9F6907-1561-C345-B07A-F98EE01D932D}"/>
              </a:ext>
            </a:extLst>
          </p:cNvPr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83E79AB-AFE7-1D44-B08D-0B3E00D1D8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289635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DD03537-5D3B-084F-9ACA-980068C4F8B0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79D7561B-8C8B-AA41-9F65-298F29E71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503EAC-90E6-B74A-8903-C646A41F50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7A1E1E-D3A0-B843-A3BB-572BDF547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E2CD0EE1-BE23-E849-9FFD-20D22CF4D137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4AEAF980-03E6-1C45-8190-A49E60D4532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30573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1973F7D-AFD4-C94B-9603-A89BBEC88463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439D3B3-EAF5-CB46-B8E2-0A7CD137C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CA958E-5E5C-CF41-87FD-199DFB0DCF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88C881-544F-B447-BB88-16DFEE2645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AE02788A-5D19-5B4E-B014-69ED093D40CC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008A326D-1FDA-3341-A47A-1E879CF3DE5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50961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43E1211-3800-2144-9E1D-D516119FECE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EC8B029-6A7D-E04C-A06D-C08CCDA58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BB58C8-50DD-684D-A14D-C3FCAAACB0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7164831-6257-4A49-815B-5BB6F0B31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2" name="Rectangle 4">
            <a:extLst>
              <a:ext uri="{FF2B5EF4-FFF2-40B4-BE49-F238E27FC236}">
                <a16:creationId xmlns:a16="http://schemas.microsoft.com/office/drawing/2014/main" id="{D45936E4-3E45-8849-996E-EE3E57E59037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http://images.clipartpanda.com/world-clipart-png-globe-hi.png">
            <a:extLst>
              <a:ext uri="{FF2B5EF4-FFF2-40B4-BE49-F238E27FC236}">
                <a16:creationId xmlns:a16="http://schemas.microsoft.com/office/drawing/2014/main" id="{3304454D-5B62-9F49-B163-3B151B109F2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08102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E6EDB465-2467-054B-B55A-CD526D448445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5C79E1B9-E2AD-D34E-97DA-3C951C941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7CBD49-39D4-524F-BE59-195E33917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30BC334-D912-5841-9866-18DD1A792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15C69940-1BFF-7146-8C71-CE7647231B93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9287A951-1AFE-E34E-B11C-BAE28036CD5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2131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96C0522-3F3C-E24F-9955-17609906334A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8CA9676-2D77-2545-A0C7-0E996B1E9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7D8941-024F-4D49-9D17-5497A0FD71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012A41-E544-CC4D-9133-68C12F3B83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93983571-3E3B-924C-9EB1-D285941EF409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>
            <a:extLst>
              <a:ext uri="{FF2B5EF4-FFF2-40B4-BE49-F238E27FC236}">
                <a16:creationId xmlns:a16="http://schemas.microsoft.com/office/drawing/2014/main" id="{02288618-A603-1A4D-A72D-E152C2BD81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85126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BA01C7-C849-8A4E-B16E-F4F2336E5A63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6044732-A71A-904A-9B16-C36E30870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BD7DA4-AF38-6F48-992D-76F0751BEB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22E972-B705-BD4A-A0EE-CA3551F35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B2C628F1-145B-8D4E-B006-B964CCE81CDD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30D94C4C-4ACF-4D4A-A24A-BACF407FA4F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2269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0702B10-ED6D-274E-9B39-70FC0519D9CC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0838F5F2-46C3-8A4D-A384-1318E50ED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FCFB7A-C349-964A-8BBC-2C958F134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94789C-51CA-D442-9DF5-C2FFCD5B2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E314A3D9-B9BF-CC4D-90D1-66CB3D774298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9EB26E23-423C-E940-B03C-BDBFD46BC5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14964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40C65DCC-E2EE-CC41-BCDF-AAAB1F47C04A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A7C2A32-84BE-574B-8B5D-2DE9CF647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0C0D1A-12FB-F644-8C90-E4915CEEF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E78160-214A-BE47-B369-38EED4A13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859EB657-1BC5-784C-8219-A3D65122842B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6238F037-724E-744C-A551-F5D4BB4073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89032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2BC4B6C0-8C66-2444-AAF0-2A33AB36165F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50D8B939-EFE7-C743-B9FD-275322064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EFA401-C3AB-2B47-961D-789394388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09A10B-B005-B94F-81BE-C2B45C258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3A950952-7978-2B46-B914-3BEC8313E158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http://images.clipartpanda.com/world-clipart-png-globe-hi.png">
            <a:extLst>
              <a:ext uri="{FF2B5EF4-FFF2-40B4-BE49-F238E27FC236}">
                <a16:creationId xmlns:a16="http://schemas.microsoft.com/office/drawing/2014/main" id="{323A8AAB-47FB-004A-9777-DB8CE74E65D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77038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51B1416A-1521-8141-8F9A-E70C16D5621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286E42F3-CFD5-C749-8922-4535DFC61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E858DF-7BE5-C74B-82A1-EE5EFB5A8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2BE0AB-CC02-EA47-BC29-C35005E78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38A4F47D-B57C-2243-BF9B-AA0AB421EC5F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http://images.clipartpanda.com/world-clipart-png-globe-hi.png">
            <a:extLst>
              <a:ext uri="{FF2B5EF4-FFF2-40B4-BE49-F238E27FC236}">
                <a16:creationId xmlns:a16="http://schemas.microsoft.com/office/drawing/2014/main" id="{3B148FE2-B209-4940-B130-01010FF657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02013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5864" y="672812"/>
            <a:ext cx="5087471" cy="2966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199" y="3870660"/>
            <a:ext cx="4114800" cy="16815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2799" y="5862449"/>
            <a:ext cx="2133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AD4DC13-CB22-0444-82ED-0E92BC8B64C8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A4CEA9B8-871C-574E-B07A-5CE6F6819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2BD08D-096A-0C45-8A9B-FC61E9F97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40023265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610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4B67F9-3F82-9547-B0B1-20921D533520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7A37902-F2BE-6345-9933-7DF527E53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956D69-2C89-4F49-A703-832F0C3B9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15186B-EEE7-3A42-888E-4DB281C0BE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7270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235A013-1E8D-0246-B663-B1D6ACFA73D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4880A14E-AD0F-284E-9579-0CA2AD1EA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AC953D-2578-5F49-B3B3-DB03E414D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8229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9037054-11C5-1B45-8233-6C029D8D9F3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867D553F-83CD-DA41-9794-AB496808A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C805CF3-02E2-F74B-82BB-ED65B9278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8069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2D72C44D-D8CD-C243-AF11-2D9386813798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E768094-8A20-0146-87F8-95D6972A7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ACF7A3E-6B07-114E-8668-61639DC2C7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0824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8917EA9-3DAE-A447-94B0-12B5BE3D6087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11E8AC70-9C19-9F42-A367-FF504FA54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253DA1-8087-6E43-AB21-4C8FF7AB15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0983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2EFC7A-C51D-7D47-8C3A-71327A33762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1523259E-0A06-9440-83C2-29FE4A77E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F18C97-104B-3B40-85A2-B10860472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29227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4D04C349-4CBD-B744-A5A5-85956F3C8F82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7799209-E2F8-5F4F-9F3D-1A083B796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360653D-FDB0-4140-A9A5-A8865BAF0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5530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9244A521-8E5D-5F41-9136-BF0A41BD7D5F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4BDB9A2-216E-064C-B75B-38613F845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254950-A11A-814E-B568-F9231D9565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6424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9C03C8F-CD1B-B549-A641-D2E205DBCB8E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B93ED5C-B205-2E41-9A3B-77AC9746C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965182-3A88-A746-B141-6C25DFBDB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939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0986BFC-535A-F14A-8A77-D98464B2B285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F95ABDA-1D2A-EE41-AB28-5C3E0CE5B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5B5346-0872-2042-BC4A-2C5E1D0A4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71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5.tiff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5.tiff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86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107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C36C88-2C41-764A-8EC1-865346645B55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D102373-A2BF-924A-9801-58B85EAA7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5419BF-3887-C749-9988-2A2240A38F9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148BFF-6C21-5242-88C1-17CD39D29F4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2968743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4BCFC8A-EBED-1941-A425-732F0F4B236D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D627BE51-0ADD-AD49-AC0F-B53148BC4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A6756E-5D5D-074A-B886-B73EC95885C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4C8FD4-5B68-6948-B576-FA7CA9A2623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3211857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ho.int/medicines/publications/essentialmedicines/en/" TargetMode="Externa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heffieldchildrens.nhs.uk/download/454/clinical-guidelines/4725/preparing-a-paediatric-patient-for-emergency-transfer.pdf" TargetMode="Externa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3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wts.nhs.uk/clinicalguidelines" TargetMode="Externa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609600"/>
            <a:ext cx="6934200" cy="2971800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+mn-lt"/>
              </a:rPr>
              <a:t>Transport of Critically Ill Infants and Children</a:t>
            </a:r>
            <a:endParaRPr lang="en-US" sz="53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276600"/>
            <a:ext cx="6705600" cy="2286000"/>
          </a:xfrm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Matthew Desmond, MD</a:t>
            </a:r>
          </a:p>
          <a:p>
            <a:r>
              <a:rPr lang="en-US" sz="1900" dirty="0"/>
              <a:t>University of Southern California</a:t>
            </a:r>
          </a:p>
          <a:p>
            <a:r>
              <a:rPr lang="en-US" sz="3600" dirty="0">
                <a:solidFill>
                  <a:schemeClr val="tx1"/>
                </a:solidFill>
              </a:rPr>
              <a:t>Neeraj Srivastava, MD, MHA</a:t>
            </a:r>
          </a:p>
          <a:p>
            <a:r>
              <a:rPr lang="en-US" sz="1900" dirty="0"/>
              <a:t>University of California, Los Angeles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3086100" y="21145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904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+mn-lt"/>
              </a:rPr>
              <a:t>Disclosures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6999"/>
            <a:ext cx="8058150" cy="2057401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ea typeface="MS PGothic" charset="0"/>
              </a:rPr>
              <a:t>No relevant financial relationships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564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7"/>
            <a:ext cx="8058150" cy="1325563"/>
          </a:xfrm>
        </p:spPr>
        <p:txBody>
          <a:bodyPr/>
          <a:lstStyle/>
          <a:p>
            <a:pPr algn="l"/>
            <a:r>
              <a:rPr lang="en-US" dirty="0">
                <a:latin typeface="+mn-lt"/>
              </a:rPr>
              <a:t>Learning Objectives: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765" y="1524000"/>
            <a:ext cx="8213035" cy="4724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Recognize that pediatric medical transport teams can improve patient outcomes</a:t>
            </a:r>
          </a:p>
          <a:p>
            <a:r>
              <a:rPr lang="en-US" dirty="0"/>
              <a:t>Describe how a transport team functions within a larger healthcare context</a:t>
            </a:r>
          </a:p>
          <a:p>
            <a:r>
              <a:rPr lang="en-US" dirty="0"/>
              <a:t>Review how to prepare a pediatric patient for transport  </a:t>
            </a:r>
          </a:p>
          <a:p>
            <a:r>
              <a:rPr lang="en-US" dirty="0"/>
              <a:t>Assess the challenges and complications associated with the medical transport of sick and injured infants and children</a:t>
            </a:r>
          </a:p>
        </p:txBody>
      </p:sp>
    </p:spTree>
    <p:extLst>
      <p:ext uri="{BB962C8B-B14F-4D97-AF65-F5344CB8AC3E}">
        <p14:creationId xmlns:p14="http://schemas.microsoft.com/office/powerpoint/2010/main" val="1228597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6ABD4-5256-154D-AE0C-AC0D2149E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7640665" cy="1325563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Why Have Pediatric </a:t>
            </a:r>
            <a:br>
              <a:rPr lang="en-US" dirty="0"/>
            </a:br>
            <a:r>
              <a:rPr lang="en-US" dirty="0"/>
              <a:t>Transport Teams?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3ADBC9-28CA-A242-9007-AA7762687438}"/>
              </a:ext>
            </a:extLst>
          </p:cNvPr>
          <p:cNvSpPr txBox="1"/>
          <p:nvPr/>
        </p:nvSpPr>
        <p:spPr>
          <a:xfrm>
            <a:off x="2400300" y="6096000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Nepal; air transport in the Khumbu, 1986. Credit: Carole Reeves. Attribution 4.0 International (CC BY 4.0) </a:t>
            </a:r>
          </a:p>
          <a:p>
            <a:r>
              <a:rPr lang="en-US" sz="1200" dirty="0"/>
              <a:t>https://</a:t>
            </a:r>
            <a:r>
              <a:rPr lang="en-US" sz="1200" dirty="0" err="1"/>
              <a:t>wellcomecollection.org</a:t>
            </a:r>
            <a:r>
              <a:rPr lang="en-US" sz="1200" dirty="0"/>
              <a:t>/works/pwu5zjbf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38768F-1B21-6E4D-9030-255E756DF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300" y="1706563"/>
            <a:ext cx="4343400" cy="389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489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559B1-220F-E345-A982-AB1A88DD1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46037"/>
            <a:ext cx="7810500" cy="1325563"/>
          </a:xfrm>
        </p:spPr>
        <p:txBody>
          <a:bodyPr/>
          <a:lstStyle/>
          <a:p>
            <a:pPr algn="l"/>
            <a:r>
              <a:rPr lang="en-US" dirty="0"/>
              <a:t>Evolution of Pediatric Transport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7E448-D71E-CB49-B158-489110258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77963"/>
            <a:ext cx="8610600" cy="4699000"/>
          </a:xfrm>
        </p:spPr>
        <p:txBody>
          <a:bodyPr>
            <a:normAutofit fontScale="92500"/>
          </a:bodyPr>
          <a:lstStyle/>
          <a:p>
            <a:pPr marL="296863" indent="-296863"/>
            <a:r>
              <a:rPr lang="en-US" dirty="0"/>
              <a:t>Pediatric transport teams are associated with fewer adverse events than non-specialized teams: </a:t>
            </a:r>
          </a:p>
          <a:p>
            <a:pPr marL="579438" lvl="1" indent="-234950">
              <a:buFont typeface="System Font Regular"/>
              <a:buChar char="-"/>
            </a:pPr>
            <a:r>
              <a:rPr lang="en-US" dirty="0"/>
              <a:t>Adverse airway events </a:t>
            </a:r>
          </a:p>
          <a:p>
            <a:pPr marL="579438" lvl="1" indent="-234950">
              <a:buFont typeface="System Font Regular"/>
              <a:buChar char="-"/>
            </a:pPr>
            <a:r>
              <a:rPr lang="en-US" dirty="0"/>
              <a:t>Cardiopulmonary arrest </a:t>
            </a:r>
          </a:p>
          <a:p>
            <a:pPr marL="579438" lvl="1" indent="-234950">
              <a:buFont typeface="System Font Regular"/>
              <a:buChar char="-"/>
            </a:pPr>
            <a:r>
              <a:rPr lang="en-US" dirty="0"/>
              <a:t>Loss of crucial IV access</a:t>
            </a:r>
          </a:p>
          <a:p>
            <a:pPr marL="579438" lvl="1" indent="-234950">
              <a:buFont typeface="System Font Regular"/>
              <a:buChar char="-"/>
            </a:pPr>
            <a:r>
              <a:rPr lang="en-US" dirty="0"/>
              <a:t>Sustained hypotension</a:t>
            </a:r>
          </a:p>
          <a:p>
            <a:pPr marL="296863" indent="-296863"/>
            <a:r>
              <a:rPr lang="en-US" dirty="0"/>
              <a:t>Non-specialized teams responsible for infants and children should have regularly simulated training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6C394E-02F5-8E49-8007-640B0C9EBA6D}"/>
              </a:ext>
            </a:extLst>
          </p:cNvPr>
          <p:cNvSpPr txBox="1"/>
          <p:nvPr/>
        </p:nvSpPr>
        <p:spPr>
          <a:xfrm>
            <a:off x="2552700" y="609600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Orr RA et al. Pediatric specialized transport teams are associated with improved outcomes. Pediatrics. 2009 Jul;124(1):40-8.</a:t>
            </a:r>
          </a:p>
        </p:txBody>
      </p:sp>
    </p:spTree>
    <p:extLst>
      <p:ext uri="{BB962C8B-B14F-4D97-AF65-F5344CB8AC3E}">
        <p14:creationId xmlns:p14="http://schemas.microsoft.com/office/powerpoint/2010/main" val="4017908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332C9-6685-F94E-BE78-CFE98FD22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0"/>
            <a:ext cx="7734300" cy="1325563"/>
          </a:xfrm>
        </p:spPr>
        <p:txBody>
          <a:bodyPr/>
          <a:lstStyle/>
          <a:p>
            <a:pPr algn="l"/>
            <a:r>
              <a:rPr lang="en-US" dirty="0"/>
              <a:t>The Value of Pediatric Transport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BCFDD-BD73-7945-B9D7-F1E8B5061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77962"/>
            <a:ext cx="8382000" cy="4541837"/>
          </a:xfrm>
        </p:spPr>
        <p:txBody>
          <a:bodyPr>
            <a:normAutofit/>
          </a:bodyPr>
          <a:lstStyle/>
          <a:p>
            <a:pPr marL="290513" indent="-290513"/>
            <a:r>
              <a:rPr lang="en-US" dirty="0"/>
              <a:t>Regionalization of care</a:t>
            </a:r>
          </a:p>
          <a:p>
            <a:pPr marL="290513" indent="-290513"/>
            <a:r>
              <a:rPr lang="en-US" dirty="0"/>
              <a:t>Allows more children to receive specialty care</a:t>
            </a:r>
          </a:p>
          <a:p>
            <a:pPr marL="290513" indent="-290513"/>
            <a:r>
              <a:rPr lang="en-US" dirty="0"/>
              <a:t>“Reverse transports” can decrease overall resource utilization and free much-needed space in specialized hospitals</a:t>
            </a:r>
          </a:p>
          <a:p>
            <a:pPr marL="290513" indent="-290513"/>
            <a:r>
              <a:rPr lang="en-US" dirty="0"/>
              <a:t>Care coordinators and consultants for the referring location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0BA239-BAFC-8A45-9C3F-F0F95893F2B5}"/>
              </a:ext>
            </a:extLst>
          </p:cNvPr>
          <p:cNvSpPr txBox="1"/>
          <p:nvPr/>
        </p:nvSpPr>
        <p:spPr>
          <a:xfrm>
            <a:off x="2590800" y="6045199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Lee SH et al. From the street to the ICU: a review of pediatric emergency medical services and critical care transport. </a:t>
            </a:r>
            <a:r>
              <a:rPr lang="en-US" sz="1200" dirty="0" err="1"/>
              <a:t>Transl</a:t>
            </a:r>
            <a:r>
              <a:rPr lang="en-US" sz="1200" dirty="0"/>
              <a:t> Pediatr. 2018 Oct;7(4):284-290. </a:t>
            </a:r>
          </a:p>
        </p:txBody>
      </p:sp>
    </p:spTree>
    <p:extLst>
      <p:ext uri="{BB962C8B-B14F-4D97-AF65-F5344CB8AC3E}">
        <p14:creationId xmlns:p14="http://schemas.microsoft.com/office/powerpoint/2010/main" val="275146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27D1A-11BD-5F40-9C8A-B6C9F1B58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60960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Requirements to Establish a Transport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E700FF-9E6E-0948-A31D-D87852E50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001000" cy="3810000"/>
          </a:xfrm>
        </p:spPr>
        <p:txBody>
          <a:bodyPr>
            <a:noAutofit/>
          </a:bodyPr>
          <a:lstStyle/>
          <a:p>
            <a:pPr marL="287338" indent="-287338"/>
            <a:r>
              <a:rPr lang="en-US" sz="2500" dirty="0"/>
              <a:t>Program director/medical director</a:t>
            </a:r>
          </a:p>
          <a:p>
            <a:pPr marL="574675" lvl="1" indent="-287338">
              <a:buFont typeface="System Font Regular"/>
              <a:buChar char="-"/>
            </a:pPr>
            <a:r>
              <a:rPr lang="en-US" sz="2200" dirty="0"/>
              <a:t>Administration</a:t>
            </a:r>
          </a:p>
          <a:p>
            <a:pPr marL="574675" lvl="1" indent="-287338">
              <a:buFont typeface="System Font Regular"/>
              <a:buChar char="-"/>
            </a:pPr>
            <a:r>
              <a:rPr lang="en-US" sz="2200" dirty="0"/>
              <a:t>Education </a:t>
            </a:r>
          </a:p>
          <a:p>
            <a:pPr marL="574675" lvl="1" indent="-287338">
              <a:buFont typeface="System Font Regular"/>
              <a:buChar char="-"/>
            </a:pPr>
            <a:r>
              <a:rPr lang="en-US" sz="2200" dirty="0"/>
              <a:t>Safety (quality assessment and improvement)</a:t>
            </a:r>
          </a:p>
          <a:p>
            <a:pPr marL="574675" lvl="1" indent="-287338">
              <a:buFont typeface="System Font Regular"/>
              <a:buChar char="-"/>
            </a:pPr>
            <a:r>
              <a:rPr lang="en-US" sz="2200" dirty="0"/>
              <a:t>Operations</a:t>
            </a:r>
          </a:p>
          <a:p>
            <a:pPr marL="287338" indent="-287338"/>
            <a:r>
              <a:rPr lang="en-US" sz="2500" dirty="0"/>
              <a:t>Compliance with government requirements</a:t>
            </a:r>
          </a:p>
          <a:p>
            <a:pPr marL="287338" indent="-287338"/>
            <a:r>
              <a:rPr lang="en-US" sz="2500" dirty="0"/>
              <a:t>Communication systems: referring facilities, home institution, and transport vehicles</a:t>
            </a:r>
          </a:p>
          <a:p>
            <a:pPr marL="287338" indent="-287338"/>
            <a:r>
              <a:rPr lang="en-US" sz="2500" dirty="0"/>
              <a:t>Guidelines: indications, transport mode, personnel training, and quality assurance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1E6291-6E06-C14D-A0B4-E3CD81211E0E}"/>
              </a:ext>
            </a:extLst>
          </p:cNvPr>
          <p:cNvSpPr txBox="1"/>
          <p:nvPr/>
        </p:nvSpPr>
        <p:spPr>
          <a:xfrm>
            <a:off x="2590800" y="5943600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Stroud MH. Pediatric and neonatal interfacility transport: results from a national consensus conference. Pediatrics. 2013 Aug;132(2):359-66.</a:t>
            </a:r>
          </a:p>
        </p:txBody>
      </p:sp>
    </p:spTree>
    <p:extLst>
      <p:ext uri="{BB962C8B-B14F-4D97-AF65-F5344CB8AC3E}">
        <p14:creationId xmlns:p14="http://schemas.microsoft.com/office/powerpoint/2010/main" val="4132037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363E2-E37D-194B-A2FD-00D4735A2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6229350" cy="854075"/>
          </a:xfrm>
        </p:spPr>
        <p:txBody>
          <a:bodyPr/>
          <a:lstStyle/>
          <a:p>
            <a:pPr algn="l"/>
            <a:r>
              <a:rPr lang="en-US" dirty="0"/>
              <a:t>Time Critical Scenarios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0FA48-A8F7-2549-8D49-739A9387C7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05815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 particular consideration is children at a non-pediatric facility who require a truly emergent procedure </a:t>
            </a:r>
          </a:p>
          <a:p>
            <a:r>
              <a:rPr lang="en-US" dirty="0"/>
              <a:t>For neurosurgical catastrophes, British societies generally advise transfer by the referring center’s (adult) transport team or treatment by the adult team to avoid delay-related harm</a:t>
            </a:r>
          </a:p>
          <a:p>
            <a:r>
              <a:rPr lang="en-US" dirty="0"/>
              <a:t>Have a plan before these difficult scenarios arise!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B744B6-75B8-D04B-9499-920032502B7D}"/>
              </a:ext>
            </a:extLst>
          </p:cNvPr>
          <p:cNvSpPr txBox="1"/>
          <p:nvPr/>
        </p:nvSpPr>
        <p:spPr>
          <a:xfrm>
            <a:off x="2162175" y="5634038"/>
            <a:ext cx="45243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Joint statement from Society of British Neurological Surgeons and the Royal College of </a:t>
            </a:r>
            <a:r>
              <a:rPr lang="en-US" sz="1200" dirty="0" err="1"/>
              <a:t>Anaesthetists</a:t>
            </a:r>
            <a:r>
              <a:rPr lang="en-US" sz="1200" dirty="0"/>
              <a:t> regarding the provision of emergency </a:t>
            </a:r>
            <a:r>
              <a:rPr lang="en-US" sz="1200" dirty="0" err="1"/>
              <a:t>paediatric</a:t>
            </a:r>
            <a:r>
              <a:rPr lang="en-US" sz="1200" dirty="0"/>
              <a:t> neurosurgical services. </a:t>
            </a:r>
            <a:r>
              <a:rPr lang="en-US" sz="1200" dirty="0" err="1"/>
              <a:t>RCoA</a:t>
            </a:r>
            <a:r>
              <a:rPr lang="en-US" sz="1200" dirty="0"/>
              <a:t>, 2010. https://www.accs.ac.uk/news-and-bulletin/rcoa-news-and-statements/statement-provision-of-emergency-paediatric-neurosurgical Accessed April 5, 2020</a:t>
            </a:r>
          </a:p>
        </p:txBody>
      </p:sp>
    </p:spTree>
    <p:extLst>
      <p:ext uri="{BB962C8B-B14F-4D97-AF65-F5344CB8AC3E}">
        <p14:creationId xmlns:p14="http://schemas.microsoft.com/office/powerpoint/2010/main" val="1316475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E9C45-DFA2-F041-A0F6-ED8239EBD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330" y="304800"/>
            <a:ext cx="5867400" cy="838200"/>
          </a:xfrm>
        </p:spPr>
        <p:txBody>
          <a:bodyPr/>
          <a:lstStyle/>
          <a:p>
            <a:pPr algn="l"/>
            <a:r>
              <a:rPr lang="en-US" dirty="0"/>
              <a:t>Personnel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D2F869-942B-CA49-A0F3-69E06E784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330" y="1524000"/>
            <a:ext cx="8272670" cy="4495800"/>
          </a:xfrm>
        </p:spPr>
        <p:txBody>
          <a:bodyPr>
            <a:normAutofit fontScale="77500" lnSpcReduction="20000"/>
          </a:bodyPr>
          <a:lstStyle/>
          <a:p>
            <a:pPr marL="287338" indent="-287338"/>
            <a:r>
              <a:rPr lang="en-US" sz="3800" dirty="0"/>
              <a:t>Team composition varies widely around the globe</a:t>
            </a:r>
          </a:p>
          <a:p>
            <a:pPr marL="522288" indent="-234950">
              <a:buFont typeface="System Font Regular"/>
              <a:buChar char="-"/>
            </a:pPr>
            <a:r>
              <a:rPr lang="en-US" sz="3300" dirty="0"/>
              <a:t>Physicians: Emergency Medicine, Anesthesia, Intensive Care</a:t>
            </a:r>
          </a:p>
          <a:p>
            <a:pPr marL="522288" indent="-234950">
              <a:buFont typeface="System Font Regular"/>
              <a:buChar char="-"/>
            </a:pPr>
            <a:r>
              <a:rPr lang="en-US" sz="3300" dirty="0"/>
              <a:t>Paramedics or emergency medical technicians (EMTs)</a:t>
            </a:r>
          </a:p>
          <a:p>
            <a:pPr marL="522288" indent="-234950">
              <a:buFont typeface="System Font Regular"/>
              <a:buChar char="-"/>
            </a:pPr>
            <a:r>
              <a:rPr lang="en-US" sz="3300" dirty="0"/>
              <a:t>Nurses: ICU, Emergency, Transport</a:t>
            </a:r>
          </a:p>
          <a:p>
            <a:pPr marL="522288" indent="-234950">
              <a:buFont typeface="System Font Regular"/>
              <a:buChar char="-"/>
            </a:pPr>
            <a:r>
              <a:rPr lang="en-US" sz="3300" dirty="0"/>
              <a:t>Respiratory therapists</a:t>
            </a:r>
          </a:p>
          <a:p>
            <a:pPr marL="522288" indent="-234950">
              <a:buFont typeface="System Font Regular"/>
              <a:buChar char="-"/>
            </a:pPr>
            <a:r>
              <a:rPr lang="en-US" sz="3300" dirty="0"/>
              <a:t>Non-medical porters</a:t>
            </a:r>
          </a:p>
          <a:p>
            <a:pPr marL="522288" indent="-234950">
              <a:buFont typeface="System Font Regular"/>
              <a:buChar char="-"/>
            </a:pPr>
            <a:r>
              <a:rPr lang="en-US" sz="3300" dirty="0"/>
              <a:t>Pilots, drivers</a:t>
            </a:r>
          </a:p>
          <a:p>
            <a:pPr marL="234950" indent="-234950"/>
            <a:r>
              <a:rPr lang="en-US" sz="3800" dirty="0"/>
              <a:t>Ideally, transport personnel should be experienced in the care of infants and children </a:t>
            </a:r>
          </a:p>
        </p:txBody>
      </p:sp>
    </p:spTree>
    <p:extLst>
      <p:ext uri="{BB962C8B-B14F-4D97-AF65-F5344CB8AC3E}">
        <p14:creationId xmlns:p14="http://schemas.microsoft.com/office/powerpoint/2010/main" val="1857400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2AB60-A956-974C-A871-0DA2C49DB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6629400" cy="930275"/>
          </a:xfrm>
        </p:spPr>
        <p:txBody>
          <a:bodyPr/>
          <a:lstStyle/>
          <a:p>
            <a:pPr algn="l"/>
            <a:r>
              <a:rPr lang="en-US" dirty="0"/>
              <a:t>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43446-B103-854C-816A-BB686F2247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143000"/>
            <a:ext cx="8153400" cy="4729163"/>
          </a:xfrm>
        </p:spPr>
        <p:txBody>
          <a:bodyPr>
            <a:normAutofit lnSpcReduction="10000"/>
          </a:bodyPr>
          <a:lstStyle/>
          <a:p>
            <a:pPr marL="287338" indent="-287338"/>
            <a:r>
              <a:rPr lang="en-US" sz="2800" dirty="0"/>
              <a:t>Medical director is responsible for ensuring all team members are appropriately trained</a:t>
            </a:r>
          </a:p>
          <a:p>
            <a:pPr marL="287338" indent="-287338"/>
            <a:r>
              <a:rPr lang="en-US" sz="2800" dirty="0"/>
              <a:t>Certification of training can include</a:t>
            </a:r>
          </a:p>
          <a:p>
            <a:pPr marL="574675" indent="-287338">
              <a:buFont typeface="System Font Regular"/>
              <a:buChar char="-"/>
            </a:pPr>
            <a:r>
              <a:rPr lang="en-US" sz="2400" dirty="0"/>
              <a:t>Advanced Pediatric Life Support (APLS)</a:t>
            </a:r>
          </a:p>
          <a:p>
            <a:pPr marL="574675" indent="-287338">
              <a:buFont typeface="System Font Regular"/>
              <a:buChar char="-"/>
            </a:pPr>
            <a:r>
              <a:rPr lang="en-US" sz="2400" dirty="0"/>
              <a:t>Pediatric Advanced Life Support (PALS)</a:t>
            </a:r>
          </a:p>
          <a:p>
            <a:pPr marL="574675" indent="-287338">
              <a:buFont typeface="System Font Regular"/>
              <a:buChar char="-"/>
            </a:pPr>
            <a:r>
              <a:rPr lang="en-US" sz="2400" dirty="0"/>
              <a:t>Neonatal Resuscitation Program (NRP)</a:t>
            </a:r>
          </a:p>
          <a:p>
            <a:pPr marL="287338" indent="-287338"/>
            <a:r>
              <a:rPr lang="en-US" sz="2800" dirty="0"/>
              <a:t>Role-playing simulation scenarios are valuable to improve teamwork and should include post simulation review </a:t>
            </a:r>
          </a:p>
          <a:p>
            <a:pPr marL="287338" indent="-287338"/>
            <a:r>
              <a:rPr lang="en-US" sz="2800" dirty="0"/>
              <a:t>Inventorying and reviewing functionality of pediatric equipment is important</a:t>
            </a:r>
          </a:p>
        </p:txBody>
      </p:sp>
    </p:spTree>
    <p:extLst>
      <p:ext uri="{BB962C8B-B14F-4D97-AF65-F5344CB8AC3E}">
        <p14:creationId xmlns:p14="http://schemas.microsoft.com/office/powerpoint/2010/main" val="2381174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086600" cy="914400"/>
          </a:xfrm>
        </p:spPr>
        <p:txBody>
          <a:bodyPr/>
          <a:lstStyle/>
          <a:p>
            <a:pPr algn="l"/>
            <a:r>
              <a:rPr lang="en-US" dirty="0">
                <a:latin typeface="+mn-lt"/>
              </a:rPr>
              <a:t>Quality Assurance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4351338"/>
          </a:xfrm>
        </p:spPr>
        <p:txBody>
          <a:bodyPr>
            <a:normAutofit fontScale="92500" lnSpcReduction="10000"/>
          </a:bodyPr>
          <a:lstStyle/>
          <a:p>
            <a:pPr marL="287338" indent="-287338"/>
            <a:r>
              <a:rPr lang="en-US" dirty="0"/>
              <a:t>All members of the transport team should participate in quality improvement conferences </a:t>
            </a:r>
          </a:p>
          <a:p>
            <a:pPr marL="574675" indent="-287338">
              <a:buFont typeface="System Font Regular"/>
              <a:buChar char="-"/>
            </a:pPr>
            <a:r>
              <a:rPr lang="en-US" dirty="0"/>
              <a:t>Review complications </a:t>
            </a:r>
          </a:p>
          <a:p>
            <a:pPr marL="574675" indent="-287338">
              <a:buFont typeface="System Font Regular"/>
              <a:buChar char="-"/>
            </a:pPr>
            <a:r>
              <a:rPr lang="en-US" dirty="0"/>
              <a:t>Identify problems</a:t>
            </a:r>
          </a:p>
          <a:p>
            <a:pPr marL="574675" indent="-287338">
              <a:buFont typeface="System Font Regular"/>
              <a:buChar char="-"/>
            </a:pPr>
            <a:r>
              <a:rPr lang="en-US" dirty="0"/>
              <a:t>Improve systems</a:t>
            </a:r>
          </a:p>
          <a:p>
            <a:pPr marL="287338" indent="-287338"/>
            <a:r>
              <a:rPr lang="en-US" dirty="0"/>
              <a:t>Consensus quality indicators for pediatric transport have been developed by the American Academy of Pediatrics (AAP) Section on Transport Medicine (SOTM)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B8C9FF-A368-FE40-9CC7-0CA00AEA6464}"/>
              </a:ext>
            </a:extLst>
          </p:cNvPr>
          <p:cNvSpPr txBox="1"/>
          <p:nvPr/>
        </p:nvSpPr>
        <p:spPr>
          <a:xfrm>
            <a:off x="2933680" y="6167735"/>
            <a:ext cx="3276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Guidelines for trauma quality improvement </a:t>
            </a:r>
            <a:r>
              <a:rPr lang="en-US" sz="1200" dirty="0" err="1"/>
              <a:t>programmes</a:t>
            </a:r>
            <a:r>
              <a:rPr lang="en-US" sz="1200" dirty="0"/>
              <a:t>. World Health Organization. 2009.</a:t>
            </a:r>
          </a:p>
        </p:txBody>
      </p:sp>
    </p:spTree>
    <p:extLst>
      <p:ext uri="{BB962C8B-B14F-4D97-AF65-F5344CB8AC3E}">
        <p14:creationId xmlns:p14="http://schemas.microsoft.com/office/powerpoint/2010/main" val="2530858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7239000" cy="106680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+mn-lt"/>
              </a:rPr>
              <a:t>The AAP SOTM Quality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534400" cy="4572000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2000" dirty="0"/>
              <a:t>Unplanned dislodgement of therapeutic devices </a:t>
            </a:r>
          </a:p>
          <a:p>
            <a:pPr marL="457200" indent="-45720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2000" dirty="0"/>
              <a:t>Verification of tracheal tube placement (confirmatory techniques)</a:t>
            </a:r>
          </a:p>
          <a:p>
            <a:pPr marL="457200" indent="-45720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2000" dirty="0"/>
              <a:t>Average mobilization time of the transport team</a:t>
            </a:r>
          </a:p>
          <a:p>
            <a:pPr marL="457200" indent="-45720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2000" dirty="0"/>
              <a:t>Tracheal tube placement success</a:t>
            </a:r>
          </a:p>
          <a:p>
            <a:pPr marL="457200" indent="-45720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2000" dirty="0"/>
              <a:t>Rate of transport-related patient injuries</a:t>
            </a:r>
          </a:p>
          <a:p>
            <a:pPr marL="457200" indent="-45720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2000" dirty="0"/>
              <a:t>Rate of medication administration errors</a:t>
            </a:r>
          </a:p>
          <a:p>
            <a:pPr marL="457200" indent="-45720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2000" dirty="0"/>
              <a:t>Rate of patient medical equipment failure during transport</a:t>
            </a:r>
          </a:p>
          <a:p>
            <a:pPr marL="457200" indent="-45720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2000" dirty="0"/>
              <a:t>Rate of CPR performed during transport</a:t>
            </a:r>
          </a:p>
          <a:p>
            <a:pPr marL="457200" indent="-45720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2000" dirty="0"/>
              <a:t>Rate of serious reportable events</a:t>
            </a:r>
          </a:p>
          <a:p>
            <a:pPr marL="457200" indent="-45720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2000" dirty="0"/>
              <a:t>Unintended neonatal hypothermia upon arrival to destination</a:t>
            </a:r>
          </a:p>
          <a:p>
            <a:pPr marL="457200" indent="-45720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2000" dirty="0"/>
              <a:t>Rate of transport-related crew injury</a:t>
            </a:r>
          </a:p>
          <a:p>
            <a:pPr marL="457200" indent="-457200">
              <a:lnSpc>
                <a:spcPct val="100000"/>
              </a:lnSpc>
              <a:spcBef>
                <a:spcPts val="400"/>
              </a:spcBef>
              <a:buFont typeface="+mj-lt"/>
              <a:buAutoNum type="arabicPeriod"/>
            </a:pPr>
            <a:r>
              <a:rPr lang="en-US" sz="2000" dirty="0"/>
              <a:t>Use of a standardized patient care hand-off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B0614D-2500-1B47-B92E-E434D350384B}"/>
              </a:ext>
            </a:extLst>
          </p:cNvPr>
          <p:cNvSpPr txBox="1"/>
          <p:nvPr/>
        </p:nvSpPr>
        <p:spPr>
          <a:xfrm>
            <a:off x="2362200" y="6105436"/>
            <a:ext cx="40767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Schwartz HP et al. Quality Metrics in Neonatal and Pediatric Critical Care Transport: A National Delphi Project. </a:t>
            </a:r>
            <a:r>
              <a:rPr lang="en-US" sz="1100" dirty="0" err="1"/>
              <a:t>Pediatr</a:t>
            </a:r>
            <a:r>
              <a:rPr lang="en-US" sz="1100" dirty="0"/>
              <a:t> Crit Care Med. 2015 Oct;16(8):711-7.</a:t>
            </a:r>
          </a:p>
        </p:txBody>
      </p:sp>
    </p:spTree>
    <p:extLst>
      <p:ext uri="{BB962C8B-B14F-4D97-AF65-F5344CB8AC3E}">
        <p14:creationId xmlns:p14="http://schemas.microsoft.com/office/powerpoint/2010/main" val="2043520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6ABD4-5256-154D-AE0C-AC0D2149E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28601"/>
            <a:ext cx="5467350" cy="1066800"/>
          </a:xfrm>
        </p:spPr>
        <p:txBody>
          <a:bodyPr>
            <a:noAutofit/>
          </a:bodyPr>
          <a:lstStyle/>
          <a:p>
            <a:pPr algn="l"/>
            <a:r>
              <a:rPr lang="en-US" sz="5400" dirty="0"/>
              <a:t>Transport Modes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FFAA8D-D88E-144E-A017-F2DBA88E7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295400"/>
            <a:ext cx="7010400" cy="42138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74EC1DE-0CD5-2048-908C-8693DE2CEB20}"/>
              </a:ext>
            </a:extLst>
          </p:cNvPr>
          <p:cNvSpPr txBox="1"/>
          <p:nvPr/>
        </p:nvSpPr>
        <p:spPr>
          <a:xfrm>
            <a:off x="2743200" y="5943600"/>
            <a:ext cx="33029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Native American baby transport; Travois at Lake Windemere.. Credit: Wellcome Collection. </a:t>
            </a:r>
          </a:p>
          <a:p>
            <a:r>
              <a:rPr lang="en-US" sz="1200" dirty="0"/>
              <a:t>Attribution 4.0 International (CC BY 4.0). https://</a:t>
            </a:r>
            <a:r>
              <a:rPr lang="en-US" sz="1200" dirty="0" err="1"/>
              <a:t>wellcomecollection.org</a:t>
            </a:r>
            <a:r>
              <a:rPr lang="en-US" sz="1200" dirty="0"/>
              <a:t>/works/ukhynmz9</a:t>
            </a:r>
          </a:p>
        </p:txBody>
      </p:sp>
    </p:spTree>
    <p:extLst>
      <p:ext uri="{BB962C8B-B14F-4D97-AF65-F5344CB8AC3E}">
        <p14:creationId xmlns:p14="http://schemas.microsoft.com/office/powerpoint/2010/main" val="771966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3FF61-1F09-FC40-93CB-D37141943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058150" cy="1082675"/>
          </a:xfrm>
        </p:spPr>
        <p:txBody>
          <a:bodyPr/>
          <a:lstStyle/>
          <a:p>
            <a:pPr algn="l"/>
            <a:r>
              <a:rPr lang="en-US" dirty="0"/>
              <a:t>Transport Mode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F48A2-C8A2-0745-B726-5AC277409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305800" cy="4729163"/>
          </a:xfrm>
        </p:spPr>
        <p:txBody>
          <a:bodyPr>
            <a:normAutofit lnSpcReduction="10000"/>
          </a:bodyPr>
          <a:lstStyle/>
          <a:p>
            <a:pPr marL="287338" indent="-287338"/>
            <a:r>
              <a:rPr lang="en-US" dirty="0"/>
              <a:t>Most common and least expensive is transport by motorcycle, rickshaw, car or van without medical accompaniment</a:t>
            </a:r>
          </a:p>
          <a:p>
            <a:pPr marL="287338" indent="-287338"/>
            <a:r>
              <a:rPr lang="en-US" dirty="0"/>
              <a:t>Ambulance with medical personnel</a:t>
            </a:r>
          </a:p>
          <a:p>
            <a:pPr marL="287338" indent="-287338"/>
            <a:r>
              <a:rPr lang="en-US" dirty="0"/>
              <a:t>Airplane transport: covers large distances</a:t>
            </a:r>
          </a:p>
          <a:p>
            <a:pPr marL="287338" indent="-287338"/>
            <a:r>
              <a:rPr lang="en-US" dirty="0"/>
              <a:t>Helicopter emergency medical service (HEMS) </a:t>
            </a:r>
          </a:p>
          <a:p>
            <a:pPr marL="574675" lvl="1" indent="-287338">
              <a:buFont typeface="System Font Regular"/>
              <a:buChar char="-"/>
            </a:pPr>
            <a:r>
              <a:rPr lang="en-US" dirty="0"/>
              <a:t>No runway needed</a:t>
            </a:r>
          </a:p>
          <a:p>
            <a:pPr marL="574675" lvl="1" indent="-287338">
              <a:buFont typeface="System Font Regular"/>
              <a:buChar char="-"/>
            </a:pPr>
            <a:r>
              <a:rPr lang="en-US" dirty="0"/>
              <a:t>No ground vehicle access generally needed</a:t>
            </a:r>
          </a:p>
          <a:p>
            <a:pPr marL="574675" lvl="1" indent="-287338">
              <a:buFont typeface="System Font Regular"/>
              <a:buChar char="-"/>
            </a:pPr>
            <a:r>
              <a:rPr lang="en-US" dirty="0"/>
              <a:t>Heliport at destination hospital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2E7024-B488-F744-9A28-807035172477}"/>
              </a:ext>
            </a:extLst>
          </p:cNvPr>
          <p:cNvSpPr txBox="1"/>
          <p:nvPr/>
        </p:nvSpPr>
        <p:spPr>
          <a:xfrm>
            <a:off x="2514600" y="5867400"/>
            <a:ext cx="365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Sankar J et al. Prehospital transport practices prevalent among patients presenting to the pediatric emergency of a tertiary care hospital.</a:t>
            </a:r>
          </a:p>
          <a:p>
            <a:r>
              <a:rPr lang="en-US" sz="1200" dirty="0"/>
              <a:t>Indian J Crit Care Med. 2015 Aug;19(8):474-8. </a:t>
            </a:r>
          </a:p>
        </p:txBody>
      </p:sp>
    </p:spTree>
    <p:extLst>
      <p:ext uri="{BB962C8B-B14F-4D97-AF65-F5344CB8AC3E}">
        <p14:creationId xmlns:p14="http://schemas.microsoft.com/office/powerpoint/2010/main" val="3443553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1BEB5-0291-7D43-8060-3FE9BE9AD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381000"/>
            <a:ext cx="7620000" cy="990600"/>
          </a:xfrm>
        </p:spPr>
        <p:txBody>
          <a:bodyPr>
            <a:normAutofit/>
          </a:bodyPr>
          <a:lstStyle/>
          <a:p>
            <a:pPr algn="l"/>
            <a:r>
              <a:rPr lang="en-US" sz="4000" dirty="0"/>
              <a:t>Airplane (Fixed-Wing) Transport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8F1A8-4072-ED44-8005-8247C752B5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1524000"/>
            <a:ext cx="8020050" cy="4652963"/>
          </a:xfrm>
        </p:spPr>
        <p:txBody>
          <a:bodyPr>
            <a:normAutofit lnSpcReduction="10000"/>
          </a:bodyPr>
          <a:lstStyle/>
          <a:p>
            <a:pPr marL="287338" indent="-287338"/>
            <a:r>
              <a:rPr lang="en-US" dirty="0"/>
              <a:t>Airplanes have higher speeds and longer ranges than helicopters</a:t>
            </a:r>
          </a:p>
          <a:p>
            <a:pPr marL="287338" indent="-287338"/>
            <a:r>
              <a:rPr lang="en-US" dirty="0"/>
              <a:t>Planes are less restricted by inclement weather than helicopters</a:t>
            </a:r>
          </a:p>
          <a:p>
            <a:pPr marL="287338" indent="-287338"/>
            <a:r>
              <a:rPr lang="en-US" dirty="0"/>
              <a:t>Planes are safer than helicopter transport for the transport team and the patient</a:t>
            </a:r>
          </a:p>
          <a:p>
            <a:pPr marL="287338" indent="-287338"/>
            <a:r>
              <a:rPr lang="en-US" dirty="0"/>
              <a:t>Ambulance is generally required at both ends of the trip, requiring additional coordination, expense, and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4981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CE1CF-5831-A847-857D-9A164C15F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52400"/>
            <a:ext cx="7981950" cy="1151671"/>
          </a:xfrm>
        </p:spPr>
        <p:txBody>
          <a:bodyPr>
            <a:normAutofit/>
          </a:bodyPr>
          <a:lstStyle/>
          <a:p>
            <a:pPr algn="l"/>
            <a:r>
              <a:rPr lang="en-US" sz="4800" dirty="0"/>
              <a:t>Helicopter Transport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A0396-555C-2B4C-A487-FA050482F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600199"/>
            <a:ext cx="8534400" cy="4267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Advantages:</a:t>
            </a:r>
          </a:p>
          <a:p>
            <a:r>
              <a:rPr lang="en-US" sz="3300" dirty="0"/>
              <a:t>Can land in small clearings</a:t>
            </a:r>
          </a:p>
          <a:p>
            <a:r>
              <a:rPr lang="en-US" sz="3300" dirty="0"/>
              <a:t>Faster than ground transport</a:t>
            </a:r>
          </a:p>
          <a:p>
            <a:r>
              <a:rPr lang="en-US" sz="3300" dirty="0"/>
              <a:t>Can avoid traffic congestion in urban areas, saving time for even short transports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C042A2-AD05-E141-998B-043847D7E91B}"/>
              </a:ext>
            </a:extLst>
          </p:cNvPr>
          <p:cNvSpPr txBox="1"/>
          <p:nvPr/>
        </p:nvSpPr>
        <p:spPr>
          <a:xfrm>
            <a:off x="2286000" y="5161341"/>
            <a:ext cx="41052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Roberts I. China takes to the roads. BMJ. 1995 May 20;310(6990):1311-3.</a:t>
            </a:r>
          </a:p>
          <a:p>
            <a:r>
              <a:rPr lang="en-US" sz="1200" dirty="0"/>
              <a:t>Ruskin KJ. Helicopter air ambulance services. </a:t>
            </a:r>
            <a:r>
              <a:rPr lang="en-US" sz="1200" dirty="0" err="1"/>
              <a:t>Curr</a:t>
            </a:r>
            <a:r>
              <a:rPr lang="en-US" sz="1200" dirty="0"/>
              <a:t> Opin Anaesthesiol. 2019 Apr;32(2):252-256.</a:t>
            </a:r>
          </a:p>
          <a:p>
            <a:r>
              <a:rPr lang="en-US" sz="1200" dirty="0" err="1"/>
              <a:t>Sumwalt</a:t>
            </a:r>
            <a:r>
              <a:rPr lang="en-US" sz="1200" dirty="0"/>
              <a:t> RL. Current issues with air medical transportation: EMS helicopter safety. https://www.ntsb.gov/news/speeches/RSumwalt/Documents/Sumwalt_050411.pdf accessed September 2, 2019.</a:t>
            </a:r>
          </a:p>
        </p:txBody>
      </p:sp>
    </p:spTree>
    <p:extLst>
      <p:ext uri="{BB962C8B-B14F-4D97-AF65-F5344CB8AC3E}">
        <p14:creationId xmlns:p14="http://schemas.microsoft.com/office/powerpoint/2010/main" val="11556633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CE1CF-5831-A847-857D-9A164C15F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28600"/>
            <a:ext cx="7981950" cy="999274"/>
          </a:xfrm>
        </p:spPr>
        <p:txBody>
          <a:bodyPr/>
          <a:lstStyle/>
          <a:p>
            <a:pPr algn="l"/>
            <a:r>
              <a:rPr lang="en-US" dirty="0"/>
              <a:t>Helicopter Transport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A0396-555C-2B4C-A487-FA050482F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156" y="1219200"/>
            <a:ext cx="8534400" cy="4419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D</a:t>
            </a:r>
            <a:r>
              <a:rPr lang="en-US" sz="3400" dirty="0"/>
              <a:t>isadvantages:</a:t>
            </a:r>
          </a:p>
          <a:p>
            <a:pPr marL="287338" indent="-287338"/>
            <a:r>
              <a:rPr lang="en-US" sz="3300" dirty="0"/>
              <a:t>High crew fatality rate</a:t>
            </a:r>
          </a:p>
          <a:p>
            <a:pPr marL="287338" indent="-287338"/>
            <a:r>
              <a:rPr lang="en-US" sz="3300" dirty="0"/>
              <a:t>Higher cost than ground transport.</a:t>
            </a:r>
          </a:p>
          <a:p>
            <a:pPr marL="287338" indent="-287338"/>
            <a:r>
              <a:rPr lang="en-US" sz="3300" dirty="0"/>
              <a:t>Additional personnel needed (pilots, mechanics, etc.)</a:t>
            </a:r>
          </a:p>
          <a:p>
            <a:pPr marL="287338" indent="-287338"/>
            <a:r>
              <a:rPr lang="en-US" sz="3300" dirty="0"/>
              <a:t>Weather limitations (wind, fog, visibility)</a:t>
            </a:r>
          </a:p>
          <a:p>
            <a:pPr marL="287338" indent="-287338"/>
            <a:r>
              <a:rPr lang="en-US" sz="3300" dirty="0"/>
              <a:t>Increased accident rate for night flights, single engines, and single pilots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C042A2-AD05-E141-998B-043847D7E91B}"/>
              </a:ext>
            </a:extLst>
          </p:cNvPr>
          <p:cNvSpPr txBox="1"/>
          <p:nvPr/>
        </p:nvSpPr>
        <p:spPr>
          <a:xfrm>
            <a:off x="2219325" y="5505271"/>
            <a:ext cx="39528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Ruskin KJ. Helicopter air ambulance services. </a:t>
            </a:r>
            <a:r>
              <a:rPr lang="en-US" sz="1200" dirty="0" err="1"/>
              <a:t>Curr</a:t>
            </a:r>
            <a:r>
              <a:rPr lang="en-US" sz="1200" dirty="0"/>
              <a:t> Opin Anaesthesiol. 2019 Apr;32(2):252-256.</a:t>
            </a:r>
          </a:p>
          <a:p>
            <a:r>
              <a:rPr lang="en-US" sz="1200" dirty="0" err="1"/>
              <a:t>Sumwalt</a:t>
            </a:r>
            <a:r>
              <a:rPr lang="en-US" sz="1200" dirty="0"/>
              <a:t> RL. Current issues with air medical transportation: EMS helicopter safety. https://www.ntsb.gov/news/speeches/RSumwalt/Documents/Sumwalt_050411.pdf accessed September 2, 2019.</a:t>
            </a:r>
          </a:p>
        </p:txBody>
      </p:sp>
    </p:spTree>
    <p:extLst>
      <p:ext uri="{BB962C8B-B14F-4D97-AF65-F5344CB8AC3E}">
        <p14:creationId xmlns:p14="http://schemas.microsoft.com/office/powerpoint/2010/main" val="34918115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875EE-BBDA-DC4E-A103-89C60F540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12725"/>
            <a:ext cx="8134350" cy="1006475"/>
          </a:xfrm>
        </p:spPr>
        <p:txBody>
          <a:bodyPr/>
          <a:lstStyle/>
          <a:p>
            <a:pPr algn="l"/>
            <a:r>
              <a:rPr lang="en-US" dirty="0"/>
              <a:t>Transport Mode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70C18-DFB0-0D40-89F3-4FA951C4E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467" y="1524000"/>
            <a:ext cx="8221133" cy="4191000"/>
          </a:xfrm>
        </p:spPr>
        <p:txBody>
          <a:bodyPr>
            <a:normAutofit/>
          </a:bodyPr>
          <a:lstStyle/>
          <a:p>
            <a:pPr marL="287338" indent="-287338"/>
            <a:r>
              <a:rPr lang="en-US" sz="2800" dirty="0"/>
              <a:t>Helicopter transport increases survival rate in pediatric patients compared with ground transport</a:t>
            </a:r>
          </a:p>
          <a:p>
            <a:pPr marL="287338" indent="-287338"/>
            <a:r>
              <a:rPr lang="en-US" sz="2800" dirty="0"/>
              <a:t>Transport mode selection is based on availability, resources, geography, and weather</a:t>
            </a:r>
          </a:p>
          <a:p>
            <a:pPr marL="287338" indent="-287338"/>
            <a:r>
              <a:rPr lang="en-US" sz="2800" dirty="0"/>
              <a:t>Referring clinicians should be involved in the transport mode decision as they can most accurately assess the patient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149548-9CA4-8A42-9023-B986309177E8}"/>
              </a:ext>
            </a:extLst>
          </p:cNvPr>
          <p:cNvSpPr/>
          <p:nvPr/>
        </p:nvSpPr>
        <p:spPr>
          <a:xfrm>
            <a:off x="2514600" y="5410200"/>
            <a:ext cx="396522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Brown JB et al. Helicopters and injured kids: Improved survival with scene air medical transport in the pediatric trauma population. J Trauma Acute Care Surg. 2016 May;80(5):702-10.</a:t>
            </a:r>
          </a:p>
          <a:p>
            <a:r>
              <a:rPr lang="en-US" sz="1200" dirty="0"/>
              <a:t>Polites SF et al. Mortality following helicopter versus ground transport of injured children. Injury. 2017 May;48(5):1000-1005. </a:t>
            </a:r>
          </a:p>
        </p:txBody>
      </p:sp>
    </p:spTree>
    <p:extLst>
      <p:ext uri="{BB962C8B-B14F-4D97-AF65-F5344CB8AC3E}">
        <p14:creationId xmlns:p14="http://schemas.microsoft.com/office/powerpoint/2010/main" val="40761399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6ABD4-5256-154D-AE0C-AC0D2149E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050" y="76200"/>
            <a:ext cx="5492750" cy="1325563"/>
          </a:xfrm>
        </p:spPr>
        <p:txBody>
          <a:bodyPr>
            <a:noAutofit/>
          </a:bodyPr>
          <a:lstStyle/>
          <a:p>
            <a:pPr algn="l"/>
            <a:r>
              <a:rPr lang="en-US" sz="5400" dirty="0"/>
              <a:t>Equipment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469E1A-6143-7542-8802-A91FF5108EC6}"/>
              </a:ext>
            </a:extLst>
          </p:cNvPr>
          <p:cNvSpPr txBox="1"/>
          <p:nvPr/>
        </p:nvSpPr>
        <p:spPr>
          <a:xfrm>
            <a:off x="2590800" y="6248400"/>
            <a:ext cx="33835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Public domain. Accessed on </a:t>
            </a:r>
            <a:r>
              <a:rPr lang="en-US" sz="1200" dirty="0" err="1"/>
              <a:t>flickr.com</a:t>
            </a:r>
            <a:r>
              <a:rPr lang="en-US" sz="1200" dirty="0"/>
              <a:t> April 5, 2020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868B27-75D0-3D4E-85AE-BCC8A8B481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846"/>
          <a:stretch/>
        </p:blipFill>
        <p:spPr>
          <a:xfrm>
            <a:off x="984250" y="1419687"/>
            <a:ext cx="7175499" cy="452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4975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C92E5-D0C4-5A46-9E17-FFAD3E80E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5"/>
            <a:ext cx="8134350" cy="930275"/>
          </a:xfrm>
        </p:spPr>
        <p:txBody>
          <a:bodyPr>
            <a:normAutofit/>
          </a:bodyPr>
          <a:lstStyle/>
          <a:p>
            <a:pPr algn="l"/>
            <a:r>
              <a:rPr lang="en-US" sz="4800" dirty="0"/>
              <a:t>Equipment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DB371-4D40-1A47-9BEF-B90F079DB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933" y="1355725"/>
            <a:ext cx="8534400" cy="4892675"/>
          </a:xfrm>
        </p:spPr>
        <p:txBody>
          <a:bodyPr>
            <a:normAutofit/>
          </a:bodyPr>
          <a:lstStyle/>
          <a:p>
            <a:r>
              <a:rPr lang="en-US" dirty="0"/>
              <a:t>C</a:t>
            </a:r>
            <a:r>
              <a:rPr lang="en-US" sz="2800" dirty="0"/>
              <a:t>ommunication equipment between referring, transporting and receiving teams, such as:</a:t>
            </a:r>
          </a:p>
          <a:p>
            <a:pPr marL="574675" lvl="1" indent="-287338">
              <a:buFont typeface="System Font Regular"/>
              <a:buChar char="-"/>
            </a:pPr>
            <a:r>
              <a:rPr lang="en-US" sz="2400" dirty="0"/>
              <a:t>Cell phones </a:t>
            </a:r>
          </a:p>
          <a:p>
            <a:pPr marL="574675" lvl="1" indent="-287338">
              <a:buFont typeface="System Font Regular"/>
              <a:buChar char="-"/>
            </a:pPr>
            <a:r>
              <a:rPr lang="en-US" sz="2400" dirty="0"/>
              <a:t>Satellite phones</a:t>
            </a:r>
          </a:p>
          <a:p>
            <a:pPr marL="574675" lvl="1" indent="-287338">
              <a:buFont typeface="System Font Regular"/>
              <a:buChar char="-"/>
            </a:pPr>
            <a:r>
              <a:rPr lang="en-US" sz="2400" dirty="0"/>
              <a:t>Long range radios</a:t>
            </a:r>
          </a:p>
          <a:p>
            <a:r>
              <a:rPr lang="en-US" sz="2800" dirty="0"/>
              <a:t>Basic life support equipment for all transports</a:t>
            </a:r>
          </a:p>
          <a:p>
            <a:r>
              <a:rPr lang="en-US" sz="2800" dirty="0"/>
              <a:t>Pediatric equipment in a range of sizes </a:t>
            </a:r>
          </a:p>
          <a:p>
            <a:r>
              <a:rPr lang="en-US" sz="2800" dirty="0"/>
              <a:t>Advanced equipment depends on space and weight constraints, and team composition</a:t>
            </a:r>
          </a:p>
        </p:txBody>
      </p:sp>
    </p:spTree>
    <p:extLst>
      <p:ext uri="{BB962C8B-B14F-4D97-AF65-F5344CB8AC3E}">
        <p14:creationId xmlns:p14="http://schemas.microsoft.com/office/powerpoint/2010/main" val="39612711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378B1-913E-FA40-860D-A61948E38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5"/>
            <a:ext cx="8134350" cy="1006475"/>
          </a:xfrm>
        </p:spPr>
        <p:txBody>
          <a:bodyPr>
            <a:normAutofit/>
          </a:bodyPr>
          <a:lstStyle/>
          <a:p>
            <a:r>
              <a:rPr lang="en-US" sz="4800" dirty="0"/>
              <a:t>Airway Equipment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D08A02-C3D9-F341-B411-B5DA49F164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066800"/>
            <a:ext cx="8458200" cy="4724400"/>
          </a:xfrm>
        </p:spPr>
        <p:txBody>
          <a:bodyPr>
            <a:normAutofit fontScale="55000" lnSpcReduction="20000"/>
          </a:bodyPr>
          <a:lstStyle/>
          <a:p>
            <a:pPr marL="287338" indent="-287338"/>
            <a:r>
              <a:rPr lang="en-US" sz="5100" dirty="0"/>
              <a:t>Suction</a:t>
            </a:r>
            <a:r>
              <a:rPr lang="en-US" sz="5900" dirty="0"/>
              <a:t> </a:t>
            </a:r>
          </a:p>
          <a:p>
            <a:pPr marL="522288" lvl="1" indent="-234950">
              <a:buFont typeface="System Font Regular"/>
              <a:buChar char="-"/>
            </a:pPr>
            <a:r>
              <a:rPr lang="en-US" sz="4400" dirty="0"/>
              <a:t>Bulb suction</a:t>
            </a:r>
          </a:p>
          <a:p>
            <a:pPr marL="522288" lvl="1" indent="-234950">
              <a:buFont typeface="System Font Regular"/>
              <a:buChar char="-"/>
            </a:pPr>
            <a:r>
              <a:rPr lang="en-US" sz="4400" dirty="0"/>
              <a:t>Battery powered/electric suction devices </a:t>
            </a:r>
          </a:p>
          <a:p>
            <a:pPr marL="522288" lvl="1" indent="-234950">
              <a:buFont typeface="System Font Regular"/>
              <a:buChar char="-"/>
            </a:pPr>
            <a:r>
              <a:rPr lang="en-US" sz="4400" dirty="0"/>
              <a:t>Suction catheters, especially for intubated patients</a:t>
            </a:r>
          </a:p>
          <a:p>
            <a:pPr marL="287338" indent="-274638">
              <a:buFont typeface="Arial" panose="020B0604020202020204" pitchFamily="34" charset="0"/>
              <a:buChar char="•"/>
            </a:pPr>
            <a:r>
              <a:rPr lang="en-US" sz="5100" dirty="0"/>
              <a:t>Nasal cannulae and face masks for delivering oxygen</a:t>
            </a:r>
          </a:p>
          <a:p>
            <a:pPr marL="287338" indent="-287338"/>
            <a:r>
              <a:rPr lang="en-US" sz="5100" dirty="0"/>
              <a:t>Self-inflating resuscitation bag (bag valve mask)</a:t>
            </a:r>
          </a:p>
          <a:p>
            <a:pPr marL="287338" indent="-287338"/>
            <a:r>
              <a:rPr lang="en-US" sz="5100" dirty="0"/>
              <a:t>Oropharyngeal and nasopharyngeal airways</a:t>
            </a:r>
          </a:p>
          <a:p>
            <a:pPr marL="287338" indent="-287338"/>
            <a:r>
              <a:rPr lang="en-US" sz="5100" dirty="0"/>
              <a:t>Supraglottic airway devices</a:t>
            </a:r>
          </a:p>
          <a:p>
            <a:pPr marL="287338" indent="-287338"/>
            <a:r>
              <a:rPr lang="en-US" sz="5100" dirty="0"/>
              <a:t>Endotracheal tubes and laryngoscopes</a:t>
            </a:r>
          </a:p>
          <a:p>
            <a:pPr marL="287338" indent="-287338"/>
            <a:r>
              <a:rPr lang="en-US" sz="5100" dirty="0"/>
              <a:t>Adequate oxygen supply </a:t>
            </a:r>
          </a:p>
          <a:p>
            <a:pPr marL="287338" indent="-287338"/>
            <a:r>
              <a:rPr lang="en-US" sz="5100" dirty="0"/>
              <a:t>Surgical emergency airway kits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6D6A96-7B67-D242-8536-5E76BE9DA5E1}"/>
              </a:ext>
            </a:extLst>
          </p:cNvPr>
          <p:cNvSpPr txBox="1"/>
          <p:nvPr/>
        </p:nvSpPr>
        <p:spPr>
          <a:xfrm>
            <a:off x="2209800" y="6172200"/>
            <a:ext cx="419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El-</a:t>
            </a:r>
            <a:r>
              <a:rPr lang="en-US" sz="1200" dirty="0" err="1"/>
              <a:t>Orbany</a:t>
            </a:r>
            <a:r>
              <a:rPr lang="en-US" sz="1200" dirty="0"/>
              <a:t> MI et al. The Eschmann tracheal tube introducer is not gum, elastic, or a bougie. Anesthesiology. 2004 Nov;101(5):1240</a:t>
            </a:r>
          </a:p>
        </p:txBody>
      </p:sp>
    </p:spTree>
    <p:extLst>
      <p:ext uri="{BB962C8B-B14F-4D97-AF65-F5344CB8AC3E}">
        <p14:creationId xmlns:p14="http://schemas.microsoft.com/office/powerpoint/2010/main" val="39820629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6738F-DDE0-5240-BF52-825DE574C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6457950" cy="777875"/>
          </a:xfrm>
        </p:spPr>
        <p:txBody>
          <a:bodyPr/>
          <a:lstStyle/>
          <a:p>
            <a:pPr algn="l"/>
            <a:r>
              <a:rPr lang="en-US" dirty="0"/>
              <a:t>Monitoring Equipment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68118-3061-A24B-945D-2B9A3E9BB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47800"/>
            <a:ext cx="7886700" cy="4729163"/>
          </a:xfrm>
        </p:spPr>
        <p:txBody>
          <a:bodyPr>
            <a:normAutofit/>
          </a:bodyPr>
          <a:lstStyle/>
          <a:p>
            <a:pPr marL="287338" indent="-287338"/>
            <a:r>
              <a:rPr lang="en-US" dirty="0"/>
              <a:t>Pulse oximeter</a:t>
            </a:r>
          </a:p>
          <a:p>
            <a:pPr marL="287338" indent="-287338"/>
            <a:r>
              <a:rPr lang="en-US" dirty="0"/>
              <a:t>Electrocardiogram </a:t>
            </a:r>
          </a:p>
          <a:p>
            <a:pPr marL="287338" indent="-287338"/>
            <a:r>
              <a:rPr lang="en-US" dirty="0"/>
              <a:t>Blood pressure monitor</a:t>
            </a:r>
          </a:p>
          <a:p>
            <a:pPr marL="287338" indent="-287338"/>
            <a:r>
              <a:rPr lang="en-US" dirty="0"/>
              <a:t>Thermometer </a:t>
            </a:r>
          </a:p>
          <a:p>
            <a:pPr marL="287338" indent="-287338"/>
            <a:r>
              <a:rPr lang="en-US" dirty="0"/>
              <a:t>Glucometer</a:t>
            </a:r>
          </a:p>
        </p:txBody>
      </p:sp>
    </p:spTree>
    <p:extLst>
      <p:ext uri="{BB962C8B-B14F-4D97-AF65-F5344CB8AC3E}">
        <p14:creationId xmlns:p14="http://schemas.microsoft.com/office/powerpoint/2010/main" val="26861906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29ED3-A2BB-8C4C-8CE0-6CCC2BC58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800"/>
            <a:ext cx="6686550" cy="930275"/>
          </a:xfrm>
        </p:spPr>
        <p:txBody>
          <a:bodyPr/>
          <a:lstStyle/>
          <a:p>
            <a:pPr algn="l"/>
            <a:r>
              <a:rPr lang="en-US" dirty="0"/>
              <a:t>Vascular Access Equipment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A84E7-2EBD-9B49-8C8D-7C29286EEF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1600"/>
            <a:ext cx="8134350" cy="4652963"/>
          </a:xfrm>
        </p:spPr>
        <p:txBody>
          <a:bodyPr>
            <a:normAutofit lnSpcReduction="10000"/>
          </a:bodyPr>
          <a:lstStyle/>
          <a:p>
            <a:pPr marL="287338" indent="-287338"/>
            <a:r>
              <a:rPr lang="en-US" dirty="0"/>
              <a:t>Standard peripheral IV access equipment</a:t>
            </a:r>
          </a:p>
          <a:p>
            <a:pPr marL="287338" indent="-287338"/>
            <a:r>
              <a:rPr lang="en-US" dirty="0"/>
              <a:t>Intraosseous (IO) access supplies</a:t>
            </a:r>
          </a:p>
          <a:p>
            <a:pPr marL="574675" lvl="1" indent="-287338">
              <a:buFont typeface="System Font Regular"/>
              <a:buChar char="-"/>
            </a:pPr>
            <a:r>
              <a:rPr lang="en-US" dirty="0"/>
              <a:t>Faster and easier than central lines </a:t>
            </a:r>
          </a:p>
          <a:p>
            <a:pPr marL="574675" lvl="1" indent="-287338">
              <a:buFont typeface="System Font Regular"/>
              <a:buChar char="-"/>
            </a:pPr>
            <a:r>
              <a:rPr lang="en-US" dirty="0"/>
              <a:t>Pediatric-sized IO needles</a:t>
            </a:r>
          </a:p>
          <a:p>
            <a:pPr marL="574675" lvl="1" indent="-287338">
              <a:buFont typeface="System Font Regular"/>
              <a:buChar char="-"/>
            </a:pPr>
            <a:r>
              <a:rPr lang="en-US" dirty="0"/>
              <a:t>Manual or spring-loaded IO kits do not need batteries, unlike electric ones</a:t>
            </a:r>
          </a:p>
          <a:p>
            <a:pPr marL="287338" indent="-287338"/>
            <a:r>
              <a:rPr lang="en-US" dirty="0"/>
              <a:t>Arterial line supplies</a:t>
            </a:r>
          </a:p>
          <a:p>
            <a:pPr marL="287338" indent="-287338"/>
            <a:r>
              <a:rPr lang="en-US" dirty="0"/>
              <a:t>Central line supplies</a:t>
            </a:r>
          </a:p>
          <a:p>
            <a:pPr marL="287338" indent="-287338"/>
            <a:r>
              <a:rPr lang="en-US" dirty="0"/>
              <a:t>Appropriate tubing, stopcocks, etc.</a:t>
            </a:r>
          </a:p>
        </p:txBody>
      </p:sp>
    </p:spTree>
    <p:extLst>
      <p:ext uri="{BB962C8B-B14F-4D97-AF65-F5344CB8AC3E}">
        <p14:creationId xmlns:p14="http://schemas.microsoft.com/office/powerpoint/2010/main" val="25098304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51146-5BF7-354B-A3CC-CEB276227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5238750" cy="982133"/>
          </a:xfrm>
        </p:spPr>
        <p:txBody>
          <a:bodyPr>
            <a:normAutofit/>
          </a:bodyPr>
          <a:lstStyle/>
          <a:p>
            <a:pPr algn="l"/>
            <a:r>
              <a:rPr lang="en-US" sz="4800" dirty="0"/>
              <a:t>Medications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EF418-A707-244B-B62F-69FBB1965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58333"/>
            <a:ext cx="8534400" cy="5410200"/>
          </a:xfrm>
        </p:spPr>
        <p:txBody>
          <a:bodyPr>
            <a:normAutofit fontScale="85000" lnSpcReduction="20000"/>
          </a:bodyPr>
          <a:lstStyle/>
          <a:p>
            <a:pPr marL="287338" indent="-287338"/>
            <a:r>
              <a:rPr lang="en-US" sz="3300" dirty="0"/>
              <a:t>Periodically review and inventory by class, </a:t>
            </a:r>
          </a:p>
          <a:p>
            <a:pPr marL="0" indent="0">
              <a:buNone/>
            </a:pPr>
            <a:r>
              <a:rPr lang="en-US" sz="3300" dirty="0"/>
              <a:t>   for example:</a:t>
            </a:r>
          </a:p>
          <a:p>
            <a:pPr marL="522288" lvl="1" indent="-234950">
              <a:buFont typeface="System Font Regular"/>
              <a:buChar char="-"/>
            </a:pPr>
            <a:r>
              <a:rPr lang="en-US" sz="2700" dirty="0"/>
              <a:t>Respiratory medications: oxygen, surfactant, </a:t>
            </a:r>
          </a:p>
          <a:p>
            <a:pPr marL="287338" lvl="1" indent="0">
              <a:buNone/>
            </a:pPr>
            <a:r>
              <a:rPr lang="en-US" sz="2700" dirty="0"/>
              <a:t>    caffeine, albuterol, etc.</a:t>
            </a:r>
          </a:p>
          <a:p>
            <a:pPr marL="522288" lvl="1" indent="-234950">
              <a:buFont typeface="System Font Regular"/>
              <a:buChar char="-"/>
            </a:pPr>
            <a:r>
              <a:rPr lang="en-US" sz="2700" dirty="0"/>
              <a:t>Cardiovascular medications: epinephrine, phenylephrine, prostaglandin E</a:t>
            </a:r>
          </a:p>
          <a:p>
            <a:pPr marL="522288" lvl="1" indent="-234950">
              <a:buFont typeface="System Font Regular"/>
              <a:buChar char="-"/>
            </a:pPr>
            <a:r>
              <a:rPr lang="en-US" sz="2700" dirty="0"/>
              <a:t>General anesthetics: propofol, ketamine </a:t>
            </a:r>
          </a:p>
          <a:p>
            <a:pPr marL="522288" lvl="1" indent="-234950">
              <a:buFont typeface="System Font Regular"/>
              <a:buChar char="-"/>
            </a:pPr>
            <a:r>
              <a:rPr lang="en-US" sz="2700" dirty="0"/>
              <a:t>Paralytics: succinylcholine, rocuronium</a:t>
            </a:r>
          </a:p>
          <a:p>
            <a:pPr marL="522288" lvl="1" indent="-234950">
              <a:buFont typeface="System Font Regular"/>
              <a:buChar char="-"/>
            </a:pPr>
            <a:r>
              <a:rPr lang="en-US" sz="2700" dirty="0"/>
              <a:t>Antidotes: atropine, naloxone</a:t>
            </a:r>
          </a:p>
          <a:p>
            <a:pPr marL="522288" lvl="1" indent="-234950">
              <a:buFont typeface="System Font Regular"/>
              <a:buChar char="-"/>
            </a:pPr>
            <a:r>
              <a:rPr lang="en-US" sz="2700" dirty="0"/>
              <a:t>Metabolic stabilizers: sodium bicarbonate, calcium, </a:t>
            </a:r>
          </a:p>
          <a:p>
            <a:pPr marL="287338" lvl="1" indent="0">
              <a:buNone/>
            </a:pPr>
            <a:r>
              <a:rPr lang="en-US" sz="2700" dirty="0"/>
              <a:t>    insulin, dextrose</a:t>
            </a:r>
          </a:p>
          <a:p>
            <a:pPr marL="287338" indent="-287338"/>
            <a:r>
              <a:rPr lang="en-US" sz="3300" dirty="0"/>
              <a:t>WHO Model List of Essential Medicines for Children is an excellent free resource:</a:t>
            </a:r>
            <a:r>
              <a:rPr lang="en-US" sz="3500" dirty="0"/>
              <a:t> </a:t>
            </a:r>
            <a:r>
              <a:rPr lang="en-US" sz="1900" dirty="0">
                <a:hlinkClick r:id="rId2"/>
              </a:rPr>
              <a:t>https://www.who.int/medicines/publications/essentialmedicines/en/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5454010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12E8F-80A5-6C46-A19E-52B2CA39C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5"/>
            <a:ext cx="7010400" cy="854075"/>
          </a:xfrm>
        </p:spPr>
        <p:txBody>
          <a:bodyPr/>
          <a:lstStyle/>
          <a:p>
            <a:pPr algn="l"/>
            <a:r>
              <a:rPr lang="en-US" dirty="0"/>
              <a:t>Miscellaneous Equipment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CB044-A672-6344-A8A6-9682773F9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524000"/>
            <a:ext cx="8134350" cy="4652963"/>
          </a:xfrm>
        </p:spPr>
        <p:txBody>
          <a:bodyPr>
            <a:normAutofit fontScale="62500" lnSpcReduction="20000"/>
          </a:bodyPr>
          <a:lstStyle/>
          <a:p>
            <a:pPr marL="287338" indent="-287338"/>
            <a:r>
              <a:rPr lang="en-US" sz="4600" dirty="0"/>
              <a:t>External pacer/defibrillator with both pediatric and adult sized pads</a:t>
            </a:r>
          </a:p>
          <a:p>
            <a:pPr marL="287338" indent="-287338"/>
            <a:r>
              <a:rPr lang="en-US" sz="4600" dirty="0"/>
              <a:t>Trauma shears</a:t>
            </a:r>
          </a:p>
          <a:p>
            <a:pPr marL="287338" indent="-287338"/>
            <a:r>
              <a:rPr lang="en-US" sz="4600" dirty="0"/>
              <a:t>Tourniquets</a:t>
            </a:r>
          </a:p>
          <a:p>
            <a:pPr marL="287338" indent="-287338"/>
            <a:r>
              <a:rPr lang="en-US" sz="4600" dirty="0"/>
              <a:t>Antiseptic solution and gauze</a:t>
            </a:r>
          </a:p>
          <a:p>
            <a:pPr marL="287338" indent="-287338"/>
            <a:r>
              <a:rPr lang="en-US" sz="4600" dirty="0"/>
              <a:t>Cervical collars, transportation board and tape</a:t>
            </a:r>
          </a:p>
          <a:p>
            <a:pPr marL="287338" indent="-287338"/>
            <a:r>
              <a:rPr lang="en-US" sz="4600" dirty="0"/>
              <a:t>Equipment to treat pneumothorax</a:t>
            </a:r>
            <a:endParaRPr lang="en-US" sz="4400" dirty="0"/>
          </a:p>
          <a:p>
            <a:pPr marL="522288" lvl="1" indent="-234950">
              <a:buFont typeface="System Font Regular"/>
              <a:buChar char="-"/>
            </a:pPr>
            <a:r>
              <a:rPr lang="en-US" sz="3400" dirty="0"/>
              <a:t>Scalpel and large-bore needles of varying sizes</a:t>
            </a:r>
          </a:p>
          <a:p>
            <a:pPr marL="522288" lvl="1" indent="-234950">
              <a:buFont typeface="System Font Regular"/>
              <a:buChar char="-"/>
            </a:pPr>
            <a:r>
              <a:rPr lang="en-US" sz="3400" dirty="0"/>
              <a:t>Chest tubes (an ETT can be used in an emergency, with the inflated cuff securing it inside chest)</a:t>
            </a:r>
          </a:p>
          <a:p>
            <a:pPr marL="522288" lvl="1" indent="-234950">
              <a:buFont typeface="System Font Regular"/>
              <a:buChar char="-"/>
            </a:pPr>
            <a:r>
              <a:rPr lang="en-US" sz="3400" dirty="0"/>
              <a:t>Heimlich valve and pleural drainage system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9760EE-E7D9-7546-AA48-E20BE8F0704B}"/>
              </a:ext>
            </a:extLst>
          </p:cNvPr>
          <p:cNvSpPr txBox="1"/>
          <p:nvPr/>
        </p:nvSpPr>
        <p:spPr>
          <a:xfrm>
            <a:off x="2371725" y="5867400"/>
            <a:ext cx="38766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Jardiolin</a:t>
            </a:r>
            <a:r>
              <a:rPr lang="en-US" sz="1200" dirty="0"/>
              <a:t> JM. In response to EMA December 2010 -'appraisal of the endotracheal tube as an alternative to the intercostal catheter' by </a:t>
            </a:r>
            <a:r>
              <a:rPr lang="en-US" sz="1200" dirty="0" err="1"/>
              <a:t>Dr</a:t>
            </a:r>
            <a:r>
              <a:rPr lang="en-US" sz="1200" dirty="0"/>
              <a:t> RG Beer and colleagues. </a:t>
            </a:r>
            <a:r>
              <a:rPr lang="en-US" sz="1200" dirty="0" err="1"/>
              <a:t>Emerg</a:t>
            </a:r>
            <a:r>
              <a:rPr lang="en-US" sz="1200" dirty="0"/>
              <a:t> Med Australas. 2011 Apr;23(2):230.</a:t>
            </a:r>
          </a:p>
        </p:txBody>
      </p:sp>
    </p:spTree>
    <p:extLst>
      <p:ext uri="{BB962C8B-B14F-4D97-AF65-F5344CB8AC3E}">
        <p14:creationId xmlns:p14="http://schemas.microsoft.com/office/powerpoint/2010/main" val="32322794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6ABD4-5256-154D-AE0C-AC0D2149E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81000"/>
            <a:ext cx="7215204" cy="1325563"/>
          </a:xfrm>
        </p:spPr>
        <p:txBody>
          <a:bodyPr>
            <a:noAutofit/>
          </a:bodyPr>
          <a:lstStyle/>
          <a:p>
            <a:pPr algn="l"/>
            <a:r>
              <a:rPr lang="en-US" sz="4800" dirty="0"/>
              <a:t>Transport Team Interaction and Preparation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F4FDD2-A3CF-5746-8211-84458FDDCE82}"/>
              </a:ext>
            </a:extLst>
          </p:cNvPr>
          <p:cNvSpPr txBox="1"/>
          <p:nvPr/>
        </p:nvSpPr>
        <p:spPr>
          <a:xfrm>
            <a:off x="2590800" y="6276201"/>
            <a:ext cx="33835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Public domain. Accessed on </a:t>
            </a:r>
            <a:r>
              <a:rPr lang="en-US" sz="1200" dirty="0" err="1"/>
              <a:t>flickr.com</a:t>
            </a:r>
            <a:r>
              <a:rPr lang="en-US" sz="1200" dirty="0"/>
              <a:t> April 5, 2020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AEEC52-4AD7-7E41-8B9F-EB9836B9F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338589"/>
            <a:ext cx="7772400" cy="272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8376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764ED-974C-E943-B0C2-11B965985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04800"/>
            <a:ext cx="8134350" cy="854075"/>
          </a:xfrm>
        </p:spPr>
        <p:txBody>
          <a:bodyPr/>
          <a:lstStyle/>
          <a:p>
            <a:pPr algn="l"/>
            <a:r>
              <a:rPr lang="en-US" dirty="0"/>
              <a:t>General Patient Intake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6E9C7D-47BB-9D4F-AB9F-1C7B5106D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822" y="1371600"/>
            <a:ext cx="7921978" cy="5105400"/>
          </a:xfrm>
        </p:spPr>
        <p:txBody>
          <a:bodyPr>
            <a:normAutofit/>
          </a:bodyPr>
          <a:lstStyle/>
          <a:p>
            <a:pPr marL="287338" indent="-287338"/>
            <a:r>
              <a:rPr lang="en-US" sz="2800" dirty="0"/>
              <a:t>Active resuscitation should be initiated or continued  </a:t>
            </a:r>
          </a:p>
          <a:p>
            <a:pPr marL="287338" indent="-287338"/>
            <a:r>
              <a:rPr lang="en-US" sz="2800" dirty="0"/>
              <a:t>Transport team obtains full sign-out from referring team</a:t>
            </a:r>
          </a:p>
          <a:p>
            <a:pPr marL="287338" indent="-287338"/>
            <a:r>
              <a:rPr lang="en-US" sz="2800" dirty="0"/>
              <a:t>Transport team performs a comprehensive patient assessment and reviews labs and diagnostic studies</a:t>
            </a:r>
          </a:p>
          <a:p>
            <a:pPr marL="287338" indent="-287338"/>
            <a:r>
              <a:rPr lang="en-US" sz="2800" dirty="0"/>
              <a:t>Transport team completes an intake form with patient and transport information</a:t>
            </a:r>
          </a:p>
          <a:p>
            <a:pPr marL="287338" indent="-287338"/>
            <a:r>
              <a:rPr lang="en-US" sz="2800" dirty="0"/>
              <a:t>Bring a medical record copy with the patient</a:t>
            </a:r>
          </a:p>
        </p:txBody>
      </p:sp>
    </p:spTree>
    <p:extLst>
      <p:ext uri="{BB962C8B-B14F-4D97-AF65-F5344CB8AC3E}">
        <p14:creationId xmlns:p14="http://schemas.microsoft.com/office/powerpoint/2010/main" val="41127957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F1A64-8DA8-C94C-8023-19582EEC1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365125"/>
            <a:ext cx="8096250" cy="1158875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Patient Preparation Prior to Transport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87095-01E1-3C4A-9271-0B53DE5EF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600200"/>
            <a:ext cx="8305800" cy="4664075"/>
          </a:xfrm>
        </p:spPr>
        <p:txBody>
          <a:bodyPr>
            <a:normAutofit fontScale="92500"/>
          </a:bodyPr>
          <a:lstStyle/>
          <a:p>
            <a:pPr marL="287338" indent="-287338">
              <a:spcBef>
                <a:spcPts val="0"/>
              </a:spcBef>
            </a:pPr>
            <a:r>
              <a:rPr lang="en-US" dirty="0"/>
              <a:t>Confirm that endotracheal tubes and intravascular access are well-secured to the patient</a:t>
            </a:r>
          </a:p>
          <a:p>
            <a:pPr marL="287338" indent="-287338">
              <a:spcBef>
                <a:spcPts val="0"/>
              </a:spcBef>
            </a:pPr>
            <a:r>
              <a:rPr lang="en-US" dirty="0"/>
              <a:t>Place additional vascular access if it might become necessary </a:t>
            </a:r>
          </a:p>
          <a:p>
            <a:pPr marL="287338" indent="-287338">
              <a:spcBef>
                <a:spcPts val="0"/>
              </a:spcBef>
            </a:pPr>
            <a:r>
              <a:rPr lang="en-US" dirty="0"/>
              <a:t>Consider obtaining a chest x-ray if patients are intubated or have central venous access to rule out pneumothorax</a:t>
            </a:r>
          </a:p>
          <a:p>
            <a:pPr marL="287338" indent="-287338">
              <a:spcBef>
                <a:spcPts val="0"/>
              </a:spcBef>
            </a:pPr>
            <a:r>
              <a:rPr lang="en-US" dirty="0"/>
              <a:t>For more detail see: </a:t>
            </a:r>
            <a:r>
              <a:rPr lang="en-US" sz="2200" u="sng" dirty="0">
                <a:hlinkClick r:id="rId2"/>
              </a:rPr>
              <a:t>https://www.sheffieldchildrens.nhs.uk/download/454/clinical-guidelines/4725/preparing-a-paediatric-patient-for-emergency-transfer.pdf</a:t>
            </a:r>
            <a:r>
              <a:rPr lang="en-US" sz="2200" dirty="0"/>
              <a:t> </a:t>
            </a: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13221859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6ABD4-5256-154D-AE0C-AC0D2149E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 anchor="ctr">
            <a:normAutofit fontScale="90000"/>
          </a:bodyPr>
          <a:lstStyle/>
          <a:p>
            <a:pPr algn="l"/>
            <a:r>
              <a:rPr lang="en-US" dirty="0"/>
              <a:t>Transport Considerations and Common Pediatric Diseases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C9D2B6-44F4-E44D-A343-03A2C3CCB098}"/>
              </a:ext>
            </a:extLst>
          </p:cNvPr>
          <p:cNvSpPr txBox="1"/>
          <p:nvPr/>
        </p:nvSpPr>
        <p:spPr>
          <a:xfrm>
            <a:off x="2895600" y="6492875"/>
            <a:ext cx="3867150" cy="30797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200" dirty="0"/>
              <a:t>Public domain. Accessed on </a:t>
            </a:r>
            <a:r>
              <a:rPr lang="en-US" sz="1200" dirty="0" err="1"/>
              <a:t>flickr.com</a:t>
            </a:r>
            <a:r>
              <a:rPr lang="en-US" sz="1200" dirty="0"/>
              <a:t> April 5, 2020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A62E16-3F84-5641-B2DB-983F5B391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752600"/>
            <a:ext cx="79248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0807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3EC5C-9933-D741-A988-B61E7BD68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6934200" cy="9144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Airway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80CE8-8B02-204E-ADBE-E2FC6548A8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1"/>
            <a:ext cx="8496300" cy="4419599"/>
          </a:xfrm>
        </p:spPr>
        <p:txBody>
          <a:bodyPr>
            <a:noAutofit/>
          </a:bodyPr>
          <a:lstStyle/>
          <a:p>
            <a:pPr marL="287338" indent="-287338"/>
            <a:r>
              <a:rPr lang="en-US" sz="2500" dirty="0"/>
              <a:t>Place a shoulder roll for infant and toddler intubation</a:t>
            </a:r>
          </a:p>
          <a:p>
            <a:pPr marL="287338" indent="-287338"/>
            <a:r>
              <a:rPr lang="en-US" sz="2500" dirty="0"/>
              <a:t>A pediatric bougie is a helpful adjunct</a:t>
            </a:r>
          </a:p>
          <a:p>
            <a:pPr marL="287338" indent="-287338"/>
            <a:r>
              <a:rPr lang="en-US" sz="2500" dirty="0"/>
              <a:t>As with adults, infants and children airways can usually be rescued with supraglottic airway devices </a:t>
            </a:r>
          </a:p>
          <a:p>
            <a:pPr marL="287338" indent="-287338"/>
            <a:r>
              <a:rPr lang="en-US" sz="2500" dirty="0"/>
              <a:t>Percutaneous cricothyrotomy is generally contraindicated under 5 years of age due to a high complication risk</a:t>
            </a:r>
          </a:p>
          <a:p>
            <a:pPr marL="287338" indent="-287338"/>
            <a:r>
              <a:rPr lang="en-US" sz="2500" dirty="0"/>
              <a:t>Neonatal cricothyroid membranes are too small to accommodate even 2.0mm ETTs, so surgical access to the membrane followed by cannula placement may be necessary as a rescue maneuver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6687F3-254D-B545-9C01-A8B288F1D3D5}"/>
              </a:ext>
            </a:extLst>
          </p:cNvPr>
          <p:cNvSpPr txBox="1"/>
          <p:nvPr/>
        </p:nvSpPr>
        <p:spPr>
          <a:xfrm>
            <a:off x="2133600" y="5581471"/>
            <a:ext cx="426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Navsa</a:t>
            </a:r>
            <a:r>
              <a:rPr lang="en-US" sz="1200" dirty="0"/>
              <a:t> N et al. Dimensions of the neonatal cricothyroid membrane - how feasible is a surgical cricothyroidotomy? </a:t>
            </a:r>
            <a:r>
              <a:rPr lang="en-US" sz="1200" dirty="0" err="1"/>
              <a:t>Paediatr</a:t>
            </a:r>
            <a:r>
              <a:rPr lang="en-US" sz="1200" dirty="0"/>
              <a:t> Anaesth. 2005 May;15(5):402-6.</a:t>
            </a:r>
          </a:p>
          <a:p>
            <a:r>
              <a:rPr lang="en-US" sz="1200" dirty="0"/>
              <a:t>Weiss M et al. Proposal for the management of the unexpected difficult pediatric airway. </a:t>
            </a:r>
            <a:r>
              <a:rPr lang="en-US" sz="1200" dirty="0" err="1"/>
              <a:t>Paediatr</a:t>
            </a:r>
            <a:r>
              <a:rPr lang="en-US" sz="1200" dirty="0"/>
              <a:t> Anaesth. 2010 May;20(5):454-64.</a:t>
            </a:r>
          </a:p>
        </p:txBody>
      </p:sp>
    </p:spTree>
    <p:extLst>
      <p:ext uri="{BB962C8B-B14F-4D97-AF65-F5344CB8AC3E}">
        <p14:creationId xmlns:p14="http://schemas.microsoft.com/office/powerpoint/2010/main" val="29683495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32038-BFF7-B94E-B04F-6D2A0B996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7543800" cy="965201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Asthma, Epiglottitis, and Croup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40B9B-FE7B-564F-A383-B0EEDB68D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562100"/>
            <a:ext cx="8310081" cy="4610100"/>
          </a:xfrm>
        </p:spPr>
        <p:txBody>
          <a:bodyPr>
            <a:normAutofit/>
          </a:bodyPr>
          <a:lstStyle/>
          <a:p>
            <a:pPr marL="287338" indent="-287338"/>
            <a:r>
              <a:rPr lang="en-US" sz="2500" dirty="0"/>
              <a:t>As epiglottitis can rapidly progress to complete airway obstruction, the patient should be intubated at the referring site prior to transport</a:t>
            </a:r>
          </a:p>
          <a:p>
            <a:pPr marL="287338" indent="-287338"/>
            <a:r>
              <a:rPr lang="en-US" sz="2500" dirty="0"/>
              <a:t>Treatment with antibiotics for epiglottitis and inhaled epinephrine for croup should be initiated prior to transport</a:t>
            </a:r>
          </a:p>
          <a:p>
            <a:pPr marL="287338" indent="-287338"/>
            <a:r>
              <a:rPr lang="en-US" sz="2500" dirty="0"/>
              <a:t>Glucocorticoids for asthma should be initiated prior to transport</a:t>
            </a:r>
          </a:p>
          <a:p>
            <a:pPr marL="287338" indent="-287338"/>
            <a:r>
              <a:rPr lang="en-US" sz="2500" dirty="0"/>
              <a:t>For guidance on additional clinical scenarios see: </a:t>
            </a:r>
            <a:r>
              <a:rPr lang="en-US" sz="2500" dirty="0">
                <a:hlinkClick r:id="rId2"/>
              </a:rPr>
              <a:t>https://www.nwts.nhs.uk/clinicalguidelines</a:t>
            </a:r>
            <a:endParaRPr lang="en-US" sz="25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157E18-A6A6-F147-97FD-1CEDA48CD9BA}"/>
              </a:ext>
            </a:extLst>
          </p:cNvPr>
          <p:cNvSpPr txBox="1"/>
          <p:nvPr/>
        </p:nvSpPr>
        <p:spPr>
          <a:xfrm>
            <a:off x="2362200" y="6096000"/>
            <a:ext cx="398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Nassif A et al. Implementation of a Prehospital Protocol Change For Asthmatic Children. </a:t>
            </a:r>
            <a:r>
              <a:rPr lang="en-US" sz="1200" dirty="0" err="1"/>
              <a:t>Prehosp</a:t>
            </a:r>
            <a:r>
              <a:rPr lang="en-US" sz="1200" dirty="0"/>
              <a:t> </a:t>
            </a:r>
            <a:r>
              <a:rPr lang="en-US" sz="1200" dirty="0" err="1"/>
              <a:t>Emerg</a:t>
            </a:r>
            <a:r>
              <a:rPr lang="en-US" sz="1200" dirty="0"/>
              <a:t> Care. 2018 Jul-Aug;22(4):457-465.</a:t>
            </a:r>
          </a:p>
        </p:txBody>
      </p:sp>
    </p:spTree>
    <p:extLst>
      <p:ext uri="{BB962C8B-B14F-4D97-AF65-F5344CB8AC3E}">
        <p14:creationId xmlns:p14="http://schemas.microsoft.com/office/powerpoint/2010/main" val="20427566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7916F-6BDA-D548-B9B9-659346502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04800"/>
            <a:ext cx="6781800" cy="930275"/>
          </a:xfrm>
        </p:spPr>
        <p:txBody>
          <a:bodyPr>
            <a:normAutofit/>
          </a:bodyPr>
          <a:lstStyle/>
          <a:p>
            <a:pPr algn="l"/>
            <a:r>
              <a:rPr lang="en-US" sz="4800" dirty="0"/>
              <a:t>Diarrheal Disease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D30B3-AD9E-A74A-A8F2-DF1DBA7058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38" y="1447801"/>
            <a:ext cx="8480461" cy="4763868"/>
          </a:xfrm>
        </p:spPr>
        <p:txBody>
          <a:bodyPr>
            <a:noAutofit/>
          </a:bodyPr>
          <a:lstStyle/>
          <a:p>
            <a:pPr marL="287338" indent="-287338"/>
            <a:r>
              <a:rPr lang="en-US" sz="2500" dirty="0"/>
              <a:t>Diarrhea is the second largest cause of death worldwide in children under 5 years of age </a:t>
            </a:r>
          </a:p>
          <a:p>
            <a:pPr marL="287338" indent="-287338"/>
            <a:r>
              <a:rPr lang="en-US" sz="2500" dirty="0"/>
              <a:t>Transport teams should assess volume and electrolyte status prior to transport and use intravenous resuscitation if oral rehydration is not adequate</a:t>
            </a:r>
          </a:p>
          <a:p>
            <a:pPr marL="287338" indent="-287338"/>
            <a:r>
              <a:rPr lang="en-US" sz="2500" dirty="0"/>
              <a:t>Ongoing resuscitation during transport may be necessary for cholera, which causes rapid and massive fluid losses</a:t>
            </a:r>
          </a:p>
          <a:p>
            <a:pPr marL="287338" indent="-287338"/>
            <a:r>
              <a:rPr lang="en-US" sz="2500" dirty="0"/>
              <a:t>Initiate antibiotic therapy for children with cholera (tetracycline, doxycycline, or azithromycin)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681280-68ED-284A-8B09-D4DFD386CADE}"/>
              </a:ext>
            </a:extLst>
          </p:cNvPr>
          <p:cNvSpPr txBox="1"/>
          <p:nvPr/>
        </p:nvSpPr>
        <p:spPr>
          <a:xfrm>
            <a:off x="2438400" y="5422898"/>
            <a:ext cx="3962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Ganesan D et al. Cholera surveillance and estimation of burden of cholera. Vaccine. 2019 Jul 17. </a:t>
            </a:r>
            <a:r>
              <a:rPr lang="en-US" sz="1200" dirty="0" err="1"/>
              <a:t>pii</a:t>
            </a:r>
            <a:r>
              <a:rPr lang="en-US" sz="1200" dirty="0"/>
              <a:t>: S0264-410X(19)30927-2.</a:t>
            </a:r>
          </a:p>
          <a:p>
            <a:r>
              <a:rPr lang="en-US" sz="1200" dirty="0" err="1"/>
              <a:t>Lazzerini</a:t>
            </a:r>
            <a:r>
              <a:rPr lang="en-US" sz="1200" dirty="0"/>
              <a:t> M et al. Oral zinc for treating </a:t>
            </a:r>
            <a:r>
              <a:rPr lang="en-US" sz="1200" dirty="0" err="1"/>
              <a:t>diarrhoea</a:t>
            </a:r>
            <a:r>
              <a:rPr lang="en-US" sz="1200" dirty="0"/>
              <a:t> in children. Cochrane Database Syst Rev. 2016 Dec 20;12:CD005436.</a:t>
            </a:r>
          </a:p>
          <a:p>
            <a:r>
              <a:rPr lang="en-US" sz="1200" dirty="0" err="1"/>
              <a:t>Husueh</a:t>
            </a:r>
            <a:r>
              <a:rPr lang="en-US" sz="1200" dirty="0"/>
              <a:t> BY et al. Combating Cholera. F1000Res. 2019 Apr 30;8. </a:t>
            </a:r>
            <a:r>
              <a:rPr lang="en-US" sz="1200" dirty="0" err="1"/>
              <a:t>pii</a:t>
            </a:r>
            <a:r>
              <a:rPr lang="en-US" sz="1200" dirty="0"/>
              <a:t>: F1000 Faculty Rev-589.</a:t>
            </a:r>
          </a:p>
        </p:txBody>
      </p:sp>
    </p:spTree>
    <p:extLst>
      <p:ext uri="{BB962C8B-B14F-4D97-AF65-F5344CB8AC3E}">
        <p14:creationId xmlns:p14="http://schemas.microsoft.com/office/powerpoint/2010/main" val="2172937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98786-30C8-3F4B-8984-7DFBD821C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4095750" cy="1158875"/>
          </a:xfrm>
        </p:spPr>
        <p:txBody>
          <a:bodyPr>
            <a:normAutofit/>
          </a:bodyPr>
          <a:lstStyle/>
          <a:p>
            <a:pPr algn="l"/>
            <a:r>
              <a:rPr lang="en-US" sz="4800" dirty="0"/>
              <a:t>Trauma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D3BA7-C213-9940-8C9A-7CCEEFCC6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458200" cy="5105400"/>
          </a:xfrm>
        </p:spPr>
        <p:txBody>
          <a:bodyPr>
            <a:normAutofit fontScale="55000" lnSpcReduction="20000"/>
          </a:bodyPr>
          <a:lstStyle/>
          <a:p>
            <a:pPr marL="287338" indent="-287338">
              <a:lnSpc>
                <a:spcPct val="120000"/>
              </a:lnSpc>
            </a:pPr>
            <a:r>
              <a:rPr lang="en-US" sz="4500" dirty="0"/>
              <a:t>Trauma is the leading worldwide cause of death for children </a:t>
            </a:r>
          </a:p>
          <a:p>
            <a:pPr marL="287338" indent="-287338">
              <a:lnSpc>
                <a:spcPct val="120000"/>
              </a:lnSpc>
            </a:pPr>
            <a:r>
              <a:rPr lang="en-US" sz="4500" dirty="0"/>
              <a:t>A pediatric emergency tape is especially helpful for those without ample pediatric experience</a:t>
            </a:r>
          </a:p>
          <a:p>
            <a:pPr marL="287338" indent="-287338">
              <a:lnSpc>
                <a:spcPct val="120000"/>
              </a:lnSpc>
            </a:pPr>
            <a:r>
              <a:rPr lang="en-US" sz="4500" dirty="0"/>
              <a:t>Due to a relatively larger head, blunt head injury is more common than in adults</a:t>
            </a:r>
          </a:p>
          <a:p>
            <a:pPr marL="287338" indent="-287338">
              <a:lnSpc>
                <a:spcPct val="120000"/>
              </a:lnSpc>
            </a:pPr>
            <a:r>
              <a:rPr lang="en-US" sz="4500" dirty="0"/>
              <a:t>Immature bones leads to decreased fractures but increased visceral injuries</a:t>
            </a:r>
          </a:p>
          <a:p>
            <a:pPr marL="287338" indent="-287338">
              <a:lnSpc>
                <a:spcPct val="120000"/>
              </a:lnSpc>
            </a:pPr>
            <a:r>
              <a:rPr lang="en-US" sz="4500" dirty="0"/>
              <a:t>Significant trauma or unknown injuries requires ample IV access </a:t>
            </a:r>
          </a:p>
          <a:p>
            <a:pPr marL="522288" lvl="1" indent="-234950">
              <a:lnSpc>
                <a:spcPct val="120000"/>
              </a:lnSpc>
              <a:buFont typeface="System Font Regular"/>
              <a:buChar char="-"/>
            </a:pPr>
            <a:r>
              <a:rPr lang="en-US" sz="3800" dirty="0"/>
              <a:t>This is often more difficult in children, especially if hypovolemic</a:t>
            </a:r>
          </a:p>
          <a:p>
            <a:pPr marL="522288" lvl="1" indent="-234950">
              <a:lnSpc>
                <a:spcPct val="120000"/>
              </a:lnSpc>
              <a:buFont typeface="System Font Regular"/>
              <a:buChar char="-"/>
            </a:pPr>
            <a:r>
              <a:rPr lang="en-US" sz="3800" dirty="0"/>
              <a:t>Consider IO access if unable to efficiently obtain IV access</a:t>
            </a:r>
          </a:p>
        </p:txBody>
      </p:sp>
    </p:spTree>
    <p:extLst>
      <p:ext uri="{BB962C8B-B14F-4D97-AF65-F5344CB8AC3E}">
        <p14:creationId xmlns:p14="http://schemas.microsoft.com/office/powerpoint/2010/main" val="22791948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6ABD4-5256-154D-AE0C-AC0D2149E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371600"/>
            <a:ext cx="4348910" cy="2514600"/>
          </a:xfrm>
        </p:spPr>
        <p:txBody>
          <a:bodyPr>
            <a:noAutofit/>
          </a:bodyPr>
          <a:lstStyle/>
          <a:p>
            <a:pPr algn="l"/>
            <a:r>
              <a:rPr lang="en-US" sz="5400" dirty="0"/>
              <a:t>Neonatal and </a:t>
            </a:r>
            <a:br>
              <a:rPr lang="en-US" sz="5400" dirty="0"/>
            </a:br>
            <a:r>
              <a:rPr lang="en-US" sz="5400" dirty="0"/>
              <a:t>Infantile </a:t>
            </a:r>
            <a:br>
              <a:rPr lang="en-US" sz="5400" dirty="0"/>
            </a:br>
            <a:r>
              <a:rPr lang="en-US" sz="5400" dirty="0"/>
              <a:t>Considerations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C8FF22-9381-7E48-B9FB-2F7D72DE95B7}"/>
              </a:ext>
            </a:extLst>
          </p:cNvPr>
          <p:cNvSpPr/>
          <p:nvPr/>
        </p:nvSpPr>
        <p:spPr>
          <a:xfrm>
            <a:off x="2514600" y="6096000"/>
            <a:ext cx="381551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121212"/>
                </a:solidFill>
              </a:rPr>
              <a:t>An Indian papoose in a baby carrier. Photographic postcard, 1903. Credit: </a:t>
            </a:r>
            <a:r>
              <a:rPr lang="en-US" sz="1100" dirty="0"/>
              <a:t>Wellcome Collection</a:t>
            </a:r>
            <a:r>
              <a:rPr lang="en-US" sz="1100" dirty="0">
                <a:solidFill>
                  <a:srgbClr val="121212"/>
                </a:solidFill>
              </a:rPr>
              <a:t>. </a:t>
            </a:r>
            <a:r>
              <a:rPr lang="en-US" sz="1100" dirty="0"/>
              <a:t>Attribution 4.0 International (CC BY 4.0). https://</a:t>
            </a:r>
            <a:r>
              <a:rPr lang="en-US" sz="1100" dirty="0" err="1"/>
              <a:t>wellcomecollection.org</a:t>
            </a:r>
            <a:r>
              <a:rPr lang="en-US" sz="1100" dirty="0"/>
              <a:t>/works/cw4vebs2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F814C7-1AC5-2F4F-B8A0-48CF83DD6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1371600"/>
            <a:ext cx="2661490" cy="458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3638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AB568-FC08-1747-93B2-2E1C7B48D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4"/>
            <a:ext cx="8058150" cy="1230313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Neonatal Transport </a:t>
            </a:r>
            <a:br>
              <a:rPr lang="en-US" dirty="0"/>
            </a:br>
            <a:r>
              <a:rPr lang="en-US" dirty="0"/>
              <a:t>is Dangerous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8AD91-2DB8-6246-8A8D-23A9B2D73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791589"/>
            <a:ext cx="8496300" cy="4957762"/>
          </a:xfrm>
        </p:spPr>
        <p:txBody>
          <a:bodyPr>
            <a:noAutofit/>
          </a:bodyPr>
          <a:lstStyle/>
          <a:p>
            <a:pPr marL="287338" indent="-287338"/>
            <a:r>
              <a:rPr lang="en-US" sz="2300" dirty="0"/>
              <a:t>A study of 401 neonates transported to a Nigerian referral hospital found about 1 in 20 neonates arriving had died during transport</a:t>
            </a:r>
          </a:p>
          <a:p>
            <a:pPr marL="287338" indent="-287338"/>
            <a:r>
              <a:rPr lang="en-US" sz="2300" dirty="0"/>
              <a:t>Neonates should be monitored for hypoglycemia and hypothermia during transport</a:t>
            </a:r>
          </a:p>
          <a:p>
            <a:pPr marL="287338" indent="-287338"/>
            <a:r>
              <a:rPr lang="en-US" sz="2300" dirty="0"/>
              <a:t>Maternal blood sample should be taken prior to transporting those under 3 months of age</a:t>
            </a:r>
          </a:p>
          <a:p>
            <a:pPr marL="287338" indent="-287338"/>
            <a:r>
              <a:rPr lang="en-US" sz="2300" dirty="0"/>
              <a:t>The small endotracheal tubes can be easily plugged or kinked in transport </a:t>
            </a:r>
          </a:p>
          <a:p>
            <a:pPr marL="287338" indent="-287338"/>
            <a:r>
              <a:rPr lang="en-US" sz="2300" dirty="0"/>
              <a:t>Pneumothorax can be diagnosed with transillumination if no ultrasound or X-ray is immediately available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9F18BE-6B44-DD48-BD40-6907CD4EFB7E}"/>
              </a:ext>
            </a:extLst>
          </p:cNvPr>
          <p:cNvSpPr txBox="1"/>
          <p:nvPr/>
        </p:nvSpPr>
        <p:spPr>
          <a:xfrm>
            <a:off x="2657025" y="6269738"/>
            <a:ext cx="417285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/>
              <a:t>Abdulraheem</a:t>
            </a:r>
            <a:r>
              <a:rPr lang="en-US" sz="1100" dirty="0"/>
              <a:t> MA et al. Neonatal transport practices in Ibadan, Nigeria</a:t>
            </a:r>
            <a:r>
              <a:rPr lang="en-US" sz="1100" b="1" dirty="0"/>
              <a:t>. </a:t>
            </a:r>
            <a:r>
              <a:rPr lang="en-US" sz="1100" dirty="0"/>
              <a:t>Pan </a:t>
            </a:r>
            <a:r>
              <a:rPr lang="en-US" sz="1100" dirty="0" err="1"/>
              <a:t>Afr</a:t>
            </a:r>
            <a:r>
              <a:rPr lang="en-US" sz="1100" dirty="0"/>
              <a:t> Med J. 2016 Jul 12;24:216</a:t>
            </a:r>
            <a:r>
              <a:rPr lang="en-US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05201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4089C-572F-EF4E-AA3F-426ECE429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8134350" cy="14478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Infants with Respiratory </a:t>
            </a:r>
            <a:br>
              <a:rPr lang="en-US" dirty="0"/>
            </a:br>
            <a:r>
              <a:rPr lang="en-US" dirty="0"/>
              <a:t>Distress Syndrome (RDS)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B5349-AFFF-A04B-BD02-E1D7EDF38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777132"/>
            <a:ext cx="8648700" cy="4740965"/>
          </a:xfrm>
        </p:spPr>
        <p:txBody>
          <a:bodyPr>
            <a:noAutofit/>
          </a:bodyPr>
          <a:lstStyle/>
          <a:p>
            <a:pPr marL="287338" indent="-287338"/>
            <a:r>
              <a:rPr lang="en-US" sz="2800" dirty="0"/>
              <a:t>Consider treating preterm infants in respiratory distress with surfactant prior to transport </a:t>
            </a:r>
          </a:p>
          <a:p>
            <a:pPr marL="287338" indent="-287338"/>
            <a:r>
              <a:rPr lang="en-US" sz="2800" dirty="0"/>
              <a:t>Infants with meconium aspiration and respiratory distress can also be treated with surfactant prior to transport</a:t>
            </a:r>
          </a:p>
          <a:p>
            <a:pPr marL="287338" indent="-287338"/>
            <a:r>
              <a:rPr lang="en-US" sz="2800" dirty="0"/>
              <a:t>RDS and meconium aspiration increase the risk of pulmonary air leak (pneumothorax, pneumomediastinum, pulmonary interstitial emphysema, and pneumopericardium)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62F5EC-FFE7-D148-9364-A62932663D12}"/>
              </a:ext>
            </a:extLst>
          </p:cNvPr>
          <p:cNvSpPr txBox="1"/>
          <p:nvPr/>
        </p:nvSpPr>
        <p:spPr>
          <a:xfrm>
            <a:off x="2543175" y="61722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Jobe</a:t>
            </a:r>
            <a:r>
              <a:rPr lang="en-US" sz="1200" dirty="0"/>
              <a:t> A. Surfactant for respiratory distress syndrome. </a:t>
            </a:r>
            <a:r>
              <a:rPr lang="en-US" sz="1200" dirty="0" err="1"/>
              <a:t>Neoreviews</a:t>
            </a:r>
            <a:r>
              <a:rPr lang="en-US" sz="1200" dirty="0"/>
              <a:t> 2014;15;e236. </a:t>
            </a:r>
          </a:p>
        </p:txBody>
      </p:sp>
    </p:spTree>
    <p:extLst>
      <p:ext uri="{BB962C8B-B14F-4D97-AF65-F5344CB8AC3E}">
        <p14:creationId xmlns:p14="http://schemas.microsoft.com/office/powerpoint/2010/main" val="32591758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86D35-27B4-A64B-8A28-1920B25A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90500"/>
            <a:ext cx="6935698" cy="1143000"/>
          </a:xfrm>
        </p:spPr>
        <p:txBody>
          <a:bodyPr>
            <a:normAutofit/>
          </a:bodyPr>
          <a:lstStyle/>
          <a:p>
            <a:pPr algn="l"/>
            <a:r>
              <a:rPr lang="en-US" sz="4800" dirty="0"/>
              <a:t>Infant GI Disease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D17EE-41C2-E944-853C-999505B284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371600"/>
            <a:ext cx="8305800" cy="4724400"/>
          </a:xfrm>
        </p:spPr>
        <p:txBody>
          <a:bodyPr>
            <a:normAutofit/>
          </a:bodyPr>
          <a:lstStyle/>
          <a:p>
            <a:pPr marL="287338" indent="-287338"/>
            <a:r>
              <a:rPr lang="en-US" dirty="0"/>
              <a:t>OG or NG tube is important for GI obstruction, congenital atresia, volvulus or congenital diaphragmatic hernia (CDH)</a:t>
            </a:r>
          </a:p>
          <a:p>
            <a:pPr marL="287338" indent="-287338"/>
            <a:r>
              <a:rPr lang="en-US" dirty="0"/>
              <a:t>Intubation is generally recommended for patients with CDH prior to transport as patient access is limited and pulmonary hypertension often co-exists</a:t>
            </a:r>
          </a:p>
          <a:p>
            <a:pPr marL="287337" lvl="1" indent="0">
              <a:buNone/>
            </a:pPr>
            <a:r>
              <a:rPr lang="en-US" sz="2800" i="1" dirty="0"/>
              <a:t>Watch for contralateral pneumothorax, especially with altitude change</a:t>
            </a:r>
          </a:p>
        </p:txBody>
      </p:sp>
    </p:spTree>
    <p:extLst>
      <p:ext uri="{BB962C8B-B14F-4D97-AF65-F5344CB8AC3E}">
        <p14:creationId xmlns:p14="http://schemas.microsoft.com/office/powerpoint/2010/main" val="23232336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A399B-31F3-CF40-BC4C-2A8FA6330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7734300" cy="1371599"/>
          </a:xfrm>
        </p:spPr>
        <p:txBody>
          <a:bodyPr/>
          <a:lstStyle/>
          <a:p>
            <a:pPr algn="l"/>
            <a:r>
              <a:rPr lang="en-US" dirty="0"/>
              <a:t>Omphalocele and Gastroschisis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7092C-5EEF-F54F-9CE5-116ACB61D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371601"/>
            <a:ext cx="8610600" cy="5105399"/>
          </a:xfrm>
        </p:spPr>
        <p:txBody>
          <a:bodyPr>
            <a:noAutofit/>
          </a:bodyPr>
          <a:lstStyle/>
          <a:p>
            <a:pPr marL="287338" indent="-287338"/>
            <a:r>
              <a:rPr lang="en-US" sz="2600" dirty="0"/>
              <a:t>Heat and fluid loss from exposed gastrointestinal contents can be substantial</a:t>
            </a:r>
          </a:p>
          <a:p>
            <a:pPr marL="287338" indent="-287338"/>
            <a:r>
              <a:rPr lang="en-US" sz="2600" dirty="0"/>
              <a:t>Exposed GI contents should be moistened and placed in a silicone silo </a:t>
            </a:r>
          </a:p>
          <a:p>
            <a:pPr marL="287338" indent="-287338"/>
            <a:r>
              <a:rPr lang="en-US" sz="2600" dirty="0"/>
              <a:t>The silo should be carefully suspended to prevent blood vessel kinking  </a:t>
            </a:r>
          </a:p>
          <a:p>
            <a:pPr marL="287338" indent="-287338"/>
            <a:r>
              <a:rPr lang="en-US" sz="2600" dirty="0"/>
              <a:t>Plastic bowel bags can also be used for transport and allow inspection of the GI tract (to assess perfusion) during transport </a:t>
            </a:r>
          </a:p>
          <a:p>
            <a:pPr marL="287338" indent="-287338"/>
            <a:r>
              <a:rPr lang="en-US" sz="2600" dirty="0"/>
              <a:t>Fluid resuscitation may be required during transport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82D4D2-4C82-7641-95B8-757532DB1A9E}"/>
              </a:ext>
            </a:extLst>
          </p:cNvPr>
          <p:cNvSpPr txBox="1"/>
          <p:nvPr/>
        </p:nvSpPr>
        <p:spPr>
          <a:xfrm>
            <a:off x="2362200" y="61677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Petrosyan</a:t>
            </a:r>
            <a:r>
              <a:rPr lang="en-US" sz="1200" dirty="0"/>
              <a:t> M et al. Closure methods in gastroschisis. Semin Pediatr Surg. 2018 Oct;27(5):304-308.</a:t>
            </a:r>
          </a:p>
        </p:txBody>
      </p:sp>
    </p:spTree>
    <p:extLst>
      <p:ext uri="{BB962C8B-B14F-4D97-AF65-F5344CB8AC3E}">
        <p14:creationId xmlns:p14="http://schemas.microsoft.com/office/powerpoint/2010/main" val="3550189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6ABD4-5256-154D-AE0C-AC0D2149E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6629400" cy="1325563"/>
          </a:xfrm>
        </p:spPr>
        <p:txBody>
          <a:bodyPr>
            <a:noAutofit/>
          </a:bodyPr>
          <a:lstStyle/>
          <a:p>
            <a:r>
              <a:rPr lang="en-US" sz="5400" dirty="0"/>
              <a:t>Other Transport Issues</a:t>
            </a:r>
          </a:p>
        </p:txBody>
      </p:sp>
    </p:spTree>
    <p:extLst>
      <p:ext uri="{BB962C8B-B14F-4D97-AF65-F5344CB8AC3E}">
        <p14:creationId xmlns:p14="http://schemas.microsoft.com/office/powerpoint/2010/main" val="18543822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96B87-2213-634B-A802-73B5B57B1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54000"/>
            <a:ext cx="8039100" cy="1066800"/>
          </a:xfrm>
        </p:spPr>
        <p:txBody>
          <a:bodyPr>
            <a:normAutofit/>
          </a:bodyPr>
          <a:lstStyle/>
          <a:p>
            <a:pPr algn="l"/>
            <a:r>
              <a:rPr lang="en-US" sz="4800" dirty="0"/>
              <a:t>Transport Preparation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9FD80-0BA8-7546-984D-D207DB065D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95400"/>
            <a:ext cx="84582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sz="3000" dirty="0"/>
              <a:t>Informed consent should be obtained from parents or guardians for medical transport</a:t>
            </a:r>
          </a:p>
          <a:p>
            <a:r>
              <a:rPr lang="en-US" sz="3000" dirty="0"/>
              <a:t>One parent/guardian may travel with the patient, depending on factors such as space and policy</a:t>
            </a:r>
          </a:p>
          <a:p>
            <a:r>
              <a:rPr lang="en-US" sz="3000" dirty="0"/>
              <a:t>Noise, vibration, impaired patient access and poor lighting during transport can impair the ability to communicate and monitor the patient</a:t>
            </a:r>
          </a:p>
          <a:p>
            <a:pPr marL="574675" lvl="1" indent="-287338">
              <a:buFont typeface="System Font Regular"/>
              <a:buChar char="-"/>
            </a:pPr>
            <a:r>
              <a:rPr lang="en-US" dirty="0"/>
              <a:t>Secure equipment, endotracheal tubes and vascular access</a:t>
            </a:r>
          </a:p>
          <a:p>
            <a:pPr marL="574675" lvl="1" indent="-287338">
              <a:buFont typeface="System Font Regular"/>
              <a:buChar char="-"/>
            </a:pPr>
            <a:r>
              <a:rPr lang="en-US" dirty="0"/>
              <a:t>Have a back-up plan if critical devices become displaced or non-functional</a:t>
            </a:r>
          </a:p>
        </p:txBody>
      </p:sp>
    </p:spTree>
    <p:extLst>
      <p:ext uri="{BB962C8B-B14F-4D97-AF65-F5344CB8AC3E}">
        <p14:creationId xmlns:p14="http://schemas.microsoft.com/office/powerpoint/2010/main" val="42522839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94F80-F066-0C43-ABD8-06C61341C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65125"/>
            <a:ext cx="7981950" cy="1158875"/>
          </a:xfrm>
        </p:spPr>
        <p:txBody>
          <a:bodyPr>
            <a:normAutofit/>
          </a:bodyPr>
          <a:lstStyle/>
          <a:p>
            <a:pPr algn="l"/>
            <a:r>
              <a:rPr lang="en-US" sz="4800" dirty="0"/>
              <a:t>Altitude-Related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FD134-BE82-C14B-8C2A-C1565013D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676400"/>
            <a:ext cx="7981950" cy="4351338"/>
          </a:xfrm>
        </p:spPr>
        <p:txBody>
          <a:bodyPr>
            <a:normAutofit/>
          </a:bodyPr>
          <a:lstStyle/>
          <a:p>
            <a:pPr marL="234950" indent="-234950"/>
            <a:r>
              <a:rPr lang="en-US" dirty="0"/>
              <a:t>With significant altitude change, the ETT or urinary bladder catheter cuff may need adjustment (unless water is used)</a:t>
            </a:r>
          </a:p>
          <a:p>
            <a:pPr marL="234950" indent="-234950"/>
            <a:r>
              <a:rPr lang="en-US" dirty="0"/>
              <a:t>Patients requiring supplemental oxygen may need a higher FiO2 at altitude as the  barometric pressure is decreased</a:t>
            </a:r>
          </a:p>
        </p:txBody>
      </p:sp>
    </p:spTree>
    <p:extLst>
      <p:ext uri="{BB962C8B-B14F-4D97-AF65-F5344CB8AC3E}">
        <p14:creationId xmlns:p14="http://schemas.microsoft.com/office/powerpoint/2010/main" val="20184268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BDFF5-6E99-9C40-9688-D5A9BD153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" y="152401"/>
            <a:ext cx="8039100" cy="1074282"/>
          </a:xfrm>
        </p:spPr>
        <p:txBody>
          <a:bodyPr>
            <a:normAutofit/>
          </a:bodyPr>
          <a:lstStyle/>
          <a:p>
            <a:pPr algn="l"/>
            <a:r>
              <a:rPr lang="en-US" sz="4800" dirty="0"/>
              <a:t>Barotitis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27F42-CA65-C34B-A758-634D10CDA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4" y="1371600"/>
            <a:ext cx="8086725" cy="4351338"/>
          </a:xfrm>
        </p:spPr>
        <p:txBody>
          <a:bodyPr>
            <a:normAutofit fontScale="92500"/>
          </a:bodyPr>
          <a:lstStyle/>
          <a:p>
            <a:pPr marL="287338" indent="-287338"/>
            <a:r>
              <a:rPr lang="en-US" dirty="0"/>
              <a:t>Otitis media and upper respiratory infections are relative contraindications to air transport due to the risk of barotitis (ear injury due to pressure change) or tympanic membrane perforation</a:t>
            </a:r>
          </a:p>
          <a:p>
            <a:pPr marL="287338" indent="-287338"/>
            <a:r>
              <a:rPr lang="en-US" dirty="0"/>
              <a:t>Consider otoscopy before flying young children</a:t>
            </a:r>
          </a:p>
          <a:p>
            <a:pPr marL="287338" indent="-287338"/>
            <a:r>
              <a:rPr lang="en-US" dirty="0"/>
              <a:t>Awake and cooperative children can prevent/treat barotitis by swallowing, yawning or blowing through a straw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FE828D-9FE7-8447-AC2E-6417DC5E8527}"/>
              </a:ext>
            </a:extLst>
          </p:cNvPr>
          <p:cNvSpPr txBox="1"/>
          <p:nvPr/>
        </p:nvSpPr>
        <p:spPr>
          <a:xfrm>
            <a:off x="2466975" y="6096000"/>
            <a:ext cx="39624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Carvalho A et al. So you think you can fly? Determining if your emergency department patient is fit for air travel. </a:t>
            </a:r>
          </a:p>
          <a:p>
            <a:r>
              <a:rPr lang="en-US" sz="1100" dirty="0"/>
              <a:t>Can Fam Physician. 2009 Oct; 55(10): 992–995.</a:t>
            </a:r>
          </a:p>
        </p:txBody>
      </p:sp>
    </p:spTree>
    <p:extLst>
      <p:ext uri="{BB962C8B-B14F-4D97-AF65-F5344CB8AC3E}">
        <p14:creationId xmlns:p14="http://schemas.microsoft.com/office/powerpoint/2010/main" val="42162303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9373" y="365125"/>
            <a:ext cx="7886700" cy="1006477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Lights and Sirens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447801"/>
            <a:ext cx="8506061" cy="4419599"/>
          </a:xfrm>
        </p:spPr>
        <p:txBody>
          <a:bodyPr>
            <a:normAutofit fontScale="70000" lnSpcReduction="20000"/>
          </a:bodyPr>
          <a:lstStyle/>
          <a:p>
            <a:pPr marL="287338" indent="-287338"/>
            <a:r>
              <a:rPr lang="en-US" sz="4100" dirty="0"/>
              <a:t>In a US study, ambulance lights and sirens save minimal time (about 1-3 minutes) and </a:t>
            </a:r>
            <a:r>
              <a:rPr lang="en-US" sz="4100" i="1" dirty="0"/>
              <a:t>increase</a:t>
            </a:r>
            <a:r>
              <a:rPr lang="en-US" sz="4100" dirty="0"/>
              <a:t> collision risk about 50% during the response phase and 190% during the patient transport phase</a:t>
            </a:r>
          </a:p>
          <a:p>
            <a:pPr marL="287338" indent="-287338"/>
            <a:r>
              <a:rPr lang="en-US" sz="4100" dirty="0"/>
              <a:t>Delivering trained EMS personnel who can provide life-saving interventions (e.g. airway rescue) to the scene is often more time-sensitive than transporting patients to the hospital</a:t>
            </a:r>
          </a:p>
          <a:p>
            <a:pPr marL="287338" indent="-287338"/>
            <a:r>
              <a:rPr lang="en-US" sz="4100" dirty="0"/>
              <a:t>CPR quality often decreases during transport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36A5F7-3C92-0F40-B10A-9F7664767EFE}"/>
              </a:ext>
            </a:extLst>
          </p:cNvPr>
          <p:cNvSpPr txBox="1"/>
          <p:nvPr/>
        </p:nvSpPr>
        <p:spPr>
          <a:xfrm>
            <a:off x="2362200" y="5555327"/>
            <a:ext cx="419100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Watanabe BL et al. Is Use of  Warning Lights and Sirens Associated With Increased Risk of Ambulance Crashes? A Contemporary Analysis </a:t>
            </a:r>
          </a:p>
          <a:p>
            <a:r>
              <a:rPr lang="en-US" sz="1100" dirty="0"/>
              <a:t>Using National EMS Information System (NEMSIS) Data. Ann </a:t>
            </a:r>
            <a:r>
              <a:rPr lang="en-US" sz="1100" dirty="0" err="1"/>
              <a:t>Emerg</a:t>
            </a:r>
            <a:r>
              <a:rPr lang="en-US" sz="1100" dirty="0"/>
              <a:t> Med. 2019 Jul;74(1):101-109.</a:t>
            </a:r>
          </a:p>
          <a:p>
            <a:r>
              <a:rPr lang="en-US" sz="1100" dirty="0" err="1"/>
              <a:t>Olasveengen</a:t>
            </a:r>
            <a:r>
              <a:rPr lang="en-US" sz="1100" dirty="0"/>
              <a:t> TM et al. Quality of cardiopulmonary resuscitation before and during transport in out-of-hospital cardiac arrest.</a:t>
            </a:r>
          </a:p>
        </p:txBody>
      </p:sp>
    </p:spTree>
    <p:extLst>
      <p:ext uri="{BB962C8B-B14F-4D97-AF65-F5344CB8AC3E}">
        <p14:creationId xmlns:p14="http://schemas.microsoft.com/office/powerpoint/2010/main" val="38816065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9C7EE-4B25-D44B-8D8C-6074FE24D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058150" cy="1082675"/>
          </a:xfrm>
        </p:spPr>
        <p:txBody>
          <a:bodyPr>
            <a:normAutofit/>
          </a:bodyPr>
          <a:lstStyle/>
          <a:p>
            <a:pPr algn="l"/>
            <a:r>
              <a:rPr lang="en-US" sz="4800" dirty="0"/>
              <a:t>Restraints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CDB19E-4BF5-FB48-BBA9-BDDBCC452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801"/>
            <a:ext cx="8305800" cy="4648200"/>
          </a:xfrm>
        </p:spPr>
        <p:txBody>
          <a:bodyPr>
            <a:noAutofit/>
          </a:bodyPr>
          <a:lstStyle/>
          <a:p>
            <a:pPr marL="287338" indent="-287338"/>
            <a:r>
              <a:rPr lang="en-US" sz="3200" dirty="0"/>
              <a:t>Patients, parents, and transport personnel should use appropriate restraints during travel</a:t>
            </a:r>
          </a:p>
          <a:p>
            <a:pPr marL="287338" indent="-287338"/>
            <a:r>
              <a:rPr lang="en-US" sz="3200" dirty="0"/>
              <a:t>Appropriately sized restraint systems should be utilized for infants and children</a:t>
            </a:r>
          </a:p>
          <a:p>
            <a:pPr marL="574675" lvl="1" indent="-287338">
              <a:lnSpc>
                <a:spcPct val="80000"/>
              </a:lnSpc>
              <a:buFont typeface="System Font Regular"/>
              <a:buChar char="-"/>
            </a:pPr>
            <a:r>
              <a:rPr lang="en-US" sz="2700" dirty="0"/>
              <a:t>Infants should not be transported in someone’s arms or lap</a:t>
            </a:r>
          </a:p>
          <a:p>
            <a:pPr marL="287338" indent="-287338"/>
            <a:r>
              <a:rPr lang="en-US" sz="3200" dirty="0"/>
              <a:t>Restraints should be removed as needed for care, then immediately replaced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372C76-9EC1-8145-87AB-E71CEB343EB2}"/>
              </a:ext>
            </a:extLst>
          </p:cNvPr>
          <p:cNvSpPr txBox="1"/>
          <p:nvPr/>
        </p:nvSpPr>
        <p:spPr>
          <a:xfrm>
            <a:off x="2400300" y="5791200"/>
            <a:ext cx="43434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National Highway Traffic Safety Administration. Working group best practice recommendations for the safe transportation of children in emergency ground ambulances. Washington, DC: National Highway Traffic Safety Administration; 2012. </a:t>
            </a:r>
          </a:p>
          <a:p>
            <a:r>
              <a:rPr lang="en-US" sz="1100" dirty="0"/>
              <a:t>https://www.nhtsa.gov/staticfiles/nti/pdf/811677.pdf</a:t>
            </a:r>
          </a:p>
        </p:txBody>
      </p:sp>
    </p:spTree>
    <p:extLst>
      <p:ext uri="{BB962C8B-B14F-4D97-AF65-F5344CB8AC3E}">
        <p14:creationId xmlns:p14="http://schemas.microsoft.com/office/powerpoint/2010/main" val="19001473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8E94A-74BA-9040-82A9-8949EA863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52400"/>
            <a:ext cx="6534150" cy="1158875"/>
          </a:xfrm>
        </p:spPr>
        <p:txBody>
          <a:bodyPr>
            <a:normAutofit/>
          </a:bodyPr>
          <a:lstStyle/>
          <a:p>
            <a:pPr algn="l"/>
            <a:r>
              <a:rPr lang="en-US" sz="4800" dirty="0"/>
              <a:t>Transportation Obstacles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4F3A5-5024-0D4B-9724-FA7D03562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752600"/>
            <a:ext cx="8305800" cy="4740275"/>
          </a:xfrm>
        </p:spPr>
        <p:txBody>
          <a:bodyPr>
            <a:normAutofit/>
          </a:bodyPr>
          <a:lstStyle/>
          <a:p>
            <a:pPr marL="287338" indent="-287338"/>
            <a:r>
              <a:rPr lang="en-US" sz="3200" dirty="0"/>
              <a:t>Bad weather and inadequate visibility can increase the risk of air transport</a:t>
            </a:r>
          </a:p>
          <a:p>
            <a:pPr marL="287338" indent="-287338"/>
            <a:r>
              <a:rPr lang="en-US" sz="3200" dirty="0"/>
              <a:t>The pilot must make the final determination of safety</a:t>
            </a:r>
          </a:p>
          <a:p>
            <a:pPr marL="287338" indent="-287338"/>
            <a:r>
              <a:rPr lang="en-US" sz="3200" dirty="0"/>
              <a:t>Flooding, mudslides, avalanches, fires, and other natural disasters can make humanitarian transport more challenging</a:t>
            </a:r>
          </a:p>
        </p:txBody>
      </p:sp>
    </p:spTree>
    <p:extLst>
      <p:ext uri="{BB962C8B-B14F-4D97-AF65-F5344CB8AC3E}">
        <p14:creationId xmlns:p14="http://schemas.microsoft.com/office/powerpoint/2010/main" val="6352512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7886700" cy="1325563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Conclusions: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5625"/>
            <a:ext cx="8534400" cy="4351338"/>
          </a:xfrm>
        </p:spPr>
        <p:txBody>
          <a:bodyPr>
            <a:normAutofit/>
          </a:bodyPr>
          <a:lstStyle/>
          <a:p>
            <a:pPr marL="234950" indent="-234950"/>
            <a:r>
              <a:rPr lang="en-US" sz="3200" dirty="0"/>
              <a:t>A pediatric transport team can improve patient outcome</a:t>
            </a:r>
          </a:p>
          <a:p>
            <a:pPr marL="234950" indent="-234950"/>
            <a:r>
              <a:rPr lang="en-US" sz="3200" dirty="0"/>
              <a:t>All teams that transport pediatric patients should have appropriate pediatric equipment and training</a:t>
            </a:r>
          </a:p>
          <a:p>
            <a:pPr marL="234950" indent="-234950"/>
            <a:r>
              <a:rPr lang="en-US" sz="3200" dirty="0"/>
              <a:t>Retrieval has unique challenges, especially if air transport is used</a:t>
            </a:r>
          </a:p>
        </p:txBody>
      </p:sp>
    </p:spTree>
    <p:extLst>
      <p:ext uri="{BB962C8B-B14F-4D97-AF65-F5344CB8AC3E}">
        <p14:creationId xmlns:p14="http://schemas.microsoft.com/office/powerpoint/2010/main" val="2146314702"/>
      </p:ext>
    </p:extLst>
  </p:cSld>
  <p:clrMapOvr>
    <a:masterClrMapping/>
  </p:clrMapOvr>
</p:sld>
</file>

<file path=ppt/theme/theme1.xml><?xml version="1.0" encoding="utf-8"?>
<a:theme xmlns:a="http://schemas.openxmlformats.org/drawingml/2006/main" name="SPAC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A GLOBAL PPT template 03-11-2019" id="{A79F18FC-84E4-5A4A-8694-B0D6C91A4E78}" vid="{5F839F61-D0BC-E348-983B-C9437D920991}"/>
    </a:ext>
  </a:extLst>
</a:theme>
</file>

<file path=ppt/theme/theme2.xml><?xml version="1.0" encoding="utf-8"?>
<a:theme xmlns:a="http://schemas.openxmlformats.org/drawingml/2006/main" name="1_SPAC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A GLOBAL PPT template 03-11-2019" id="{A79F18FC-84E4-5A4A-8694-B0D6C91A4E78}" vid="{2E6B72E7-DBDD-634C-B43C-3EFB7A32A8A9}"/>
    </a:ext>
  </a:extLst>
</a:theme>
</file>

<file path=ppt/theme/theme3.xml><?xml version="1.0" encoding="utf-8"?>
<a:theme xmlns:a="http://schemas.openxmlformats.org/drawingml/2006/main" name="Theme1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1" id="{EDE4B4D5-EB08-5E49-9696-ACD328DDD5D7}" vid="{18C21DA7-C39A-E945-81FF-7C92EF0BB30E}"/>
    </a:ext>
  </a:extLst>
</a:theme>
</file>

<file path=ppt/theme/theme4.xml><?xml version="1.0" encoding="utf-8"?>
<a:theme xmlns:a="http://schemas.openxmlformats.org/drawingml/2006/main" name="Theme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9" id="{3A12B99E-B387-7245-9DA1-AD0B2B47D3C9}" vid="{884E25A6-75A6-1548-9E64-FD81D5694369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3127</Words>
  <Application>Microsoft Macintosh PowerPoint</Application>
  <PresentationFormat>On-screen Show (4:3)</PresentationFormat>
  <Paragraphs>294</Paragraphs>
  <Slides>46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46</vt:i4>
      </vt:variant>
    </vt:vector>
  </HeadingPairs>
  <TitlesOfParts>
    <vt:vector size="54" baseType="lpstr">
      <vt:lpstr>System Font Regular</vt:lpstr>
      <vt:lpstr>Arial</vt:lpstr>
      <vt:lpstr>Calibri</vt:lpstr>
      <vt:lpstr>Calibri Light</vt:lpstr>
      <vt:lpstr>SPACIES</vt:lpstr>
      <vt:lpstr>1_SPACIES</vt:lpstr>
      <vt:lpstr>Theme11</vt:lpstr>
      <vt:lpstr>Theme9</vt:lpstr>
      <vt:lpstr>Transport of Critically Ill Infants and Children</vt:lpstr>
      <vt:lpstr>Disclosures</vt:lpstr>
      <vt:lpstr>Learning Objectives:</vt:lpstr>
      <vt:lpstr>Why Have Pediatric  Transport Teams?</vt:lpstr>
      <vt:lpstr>Evolution of Pediatric Transport</vt:lpstr>
      <vt:lpstr>The Value of Pediatric Transport</vt:lpstr>
      <vt:lpstr>Requirements to Establish a Transport System</vt:lpstr>
      <vt:lpstr>Time Critical Scenarios</vt:lpstr>
      <vt:lpstr>Personnel</vt:lpstr>
      <vt:lpstr>Training</vt:lpstr>
      <vt:lpstr>Quality Assurance</vt:lpstr>
      <vt:lpstr>The AAP SOTM Quality Metrics</vt:lpstr>
      <vt:lpstr>Transport Modes</vt:lpstr>
      <vt:lpstr>Transport Mode</vt:lpstr>
      <vt:lpstr>Airplane (Fixed-Wing) Transport</vt:lpstr>
      <vt:lpstr>Helicopter Transport</vt:lpstr>
      <vt:lpstr>Helicopter Transport</vt:lpstr>
      <vt:lpstr>Transport Mode Summary</vt:lpstr>
      <vt:lpstr>Equipment</vt:lpstr>
      <vt:lpstr>Equipment Overview</vt:lpstr>
      <vt:lpstr>Airway Equipment</vt:lpstr>
      <vt:lpstr>Monitoring Equipment</vt:lpstr>
      <vt:lpstr>Vascular Access Equipment</vt:lpstr>
      <vt:lpstr>Medications</vt:lpstr>
      <vt:lpstr>Miscellaneous Equipment</vt:lpstr>
      <vt:lpstr>Transport Team Interaction and Preparation</vt:lpstr>
      <vt:lpstr>General Patient Intake</vt:lpstr>
      <vt:lpstr>Patient Preparation Prior to Transport</vt:lpstr>
      <vt:lpstr>Transport Considerations and Common Pediatric Diseases </vt:lpstr>
      <vt:lpstr>Airway Management</vt:lpstr>
      <vt:lpstr>Asthma, Epiglottitis, and Croup</vt:lpstr>
      <vt:lpstr>Diarrheal Disease</vt:lpstr>
      <vt:lpstr>Trauma</vt:lpstr>
      <vt:lpstr>Neonatal and  Infantile  Considerations</vt:lpstr>
      <vt:lpstr>Neonatal Transport  is Dangerous</vt:lpstr>
      <vt:lpstr>Infants with Respiratory  Distress Syndrome (RDS)</vt:lpstr>
      <vt:lpstr>Infant GI Disease</vt:lpstr>
      <vt:lpstr>Omphalocele and Gastroschisis</vt:lpstr>
      <vt:lpstr>Other Transport Issues</vt:lpstr>
      <vt:lpstr>Transport Preparation</vt:lpstr>
      <vt:lpstr>Altitude-Related Changes</vt:lpstr>
      <vt:lpstr>Barotitis</vt:lpstr>
      <vt:lpstr>Lights and Sirens</vt:lpstr>
      <vt:lpstr>Restraints</vt:lpstr>
      <vt:lpstr>Transportation Obstacles</vt:lpstr>
      <vt:lpstr>Conclusions: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Transport of Critically Ill Infants and Children</dc:title>
  <dc:creator>Matthew Desmond</dc:creator>
  <cp:lastModifiedBy>Infosino, Andrew</cp:lastModifiedBy>
  <cp:revision>15</cp:revision>
  <dcterms:created xsi:type="dcterms:W3CDTF">2020-04-17T18:27:33Z</dcterms:created>
  <dcterms:modified xsi:type="dcterms:W3CDTF">2022-01-05T17:46:14Z</dcterms:modified>
</cp:coreProperties>
</file>