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08" r:id="rId2"/>
    <p:sldMasterId id="2147483720" r:id="rId3"/>
    <p:sldMasterId id="2147483732" r:id="rId4"/>
  </p:sldMasterIdLst>
  <p:notesMasterIdLst>
    <p:notesMasterId r:id="rId50"/>
  </p:notesMasterIdLst>
  <p:sldIdLst>
    <p:sldId id="258" r:id="rId5"/>
    <p:sldId id="259" r:id="rId6"/>
    <p:sldId id="261" r:id="rId7"/>
    <p:sldId id="308" r:id="rId8"/>
    <p:sldId id="260" r:id="rId9"/>
    <p:sldId id="309" r:id="rId10"/>
    <p:sldId id="310" r:id="rId11"/>
    <p:sldId id="311" r:id="rId12"/>
    <p:sldId id="264" r:id="rId13"/>
    <p:sldId id="312" r:id="rId14"/>
    <p:sldId id="313" r:id="rId15"/>
    <p:sldId id="314" r:id="rId16"/>
    <p:sldId id="315" r:id="rId17"/>
    <p:sldId id="316" r:id="rId18"/>
    <p:sldId id="317" r:id="rId19"/>
    <p:sldId id="318" r:id="rId20"/>
    <p:sldId id="319" r:id="rId21"/>
    <p:sldId id="320" r:id="rId22"/>
    <p:sldId id="298" r:id="rId23"/>
    <p:sldId id="321" r:id="rId24"/>
    <p:sldId id="322" r:id="rId25"/>
    <p:sldId id="306" r:id="rId26"/>
    <p:sldId id="307" r:id="rId27"/>
    <p:sldId id="323" r:id="rId28"/>
    <p:sldId id="304" r:id="rId29"/>
    <p:sldId id="324" r:id="rId30"/>
    <p:sldId id="325" r:id="rId31"/>
    <p:sldId id="326" r:id="rId32"/>
    <p:sldId id="327" r:id="rId33"/>
    <p:sldId id="328" r:id="rId34"/>
    <p:sldId id="329" r:id="rId35"/>
    <p:sldId id="300" r:id="rId36"/>
    <p:sldId id="330" r:id="rId37"/>
    <p:sldId id="331" r:id="rId38"/>
    <p:sldId id="332" r:id="rId39"/>
    <p:sldId id="333" r:id="rId40"/>
    <p:sldId id="334" r:id="rId41"/>
    <p:sldId id="335" r:id="rId42"/>
    <p:sldId id="336" r:id="rId43"/>
    <p:sldId id="337" r:id="rId44"/>
    <p:sldId id="338" r:id="rId45"/>
    <p:sldId id="339" r:id="rId46"/>
    <p:sldId id="340" r:id="rId47"/>
    <p:sldId id="292" r:id="rId48"/>
    <p:sldId id="293" r:id="rId4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A5CC"/>
    <a:srgbClr val="006699"/>
    <a:srgbClr val="F94949"/>
    <a:srgbClr val="FF5050"/>
    <a:srgbClr val="00556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2419" autoAdjust="0"/>
    <p:restoredTop sz="77951" autoAdjust="0"/>
  </p:normalViewPr>
  <p:slideViewPr>
    <p:cSldViewPr>
      <p:cViewPr varScale="1">
        <p:scale>
          <a:sx n="76" d="100"/>
          <a:sy n="76" d="100"/>
        </p:scale>
        <p:origin x="1096" y="18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notesMaster" Target="notesMasters/notesMaster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58B750-2933-4BC4-8697-843199CB5D5E}" type="datetimeFigureOut">
              <a:rPr lang="en-US" smtClean="0"/>
              <a:t>12/27/21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F59000-B199-4783-934E-F22924F8FB27}" type="slidenum">
              <a:rPr lang="en-US" smtClean="0"/>
              <a:t>‹#›</a:t>
            </a:fld>
            <a:endParaRPr lang="en-US"/>
          </a:p>
        </p:txBody>
      </p:sp>
    </p:spTree>
    <p:extLst>
      <p:ext uri="{BB962C8B-B14F-4D97-AF65-F5344CB8AC3E}">
        <p14:creationId xmlns:p14="http://schemas.microsoft.com/office/powerpoint/2010/main" val="18658679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a:extLst>
              <a:ext uri="{FF2B5EF4-FFF2-40B4-BE49-F238E27FC236}">
                <a16:creationId xmlns:a16="http://schemas.microsoft.com/office/drawing/2014/main" id="{776E22F6-91E1-904B-9D59-BB30426541B9}"/>
              </a:ext>
            </a:extLst>
          </p:cNvPr>
          <p:cNvSpPr>
            <a:spLocks noGrp="1" noRot="1" noChangeAspect="1" noChangeArrowheads="1" noTextEdit="1"/>
          </p:cNvSpPr>
          <p:nvPr>
            <p:ph type="sldImg"/>
          </p:nvPr>
        </p:nvSpPr>
        <p:spPr>
          <a:ln/>
        </p:spPr>
      </p:sp>
      <p:sp>
        <p:nvSpPr>
          <p:cNvPr id="43010" name="Rectangle 3">
            <a:extLst>
              <a:ext uri="{FF2B5EF4-FFF2-40B4-BE49-F238E27FC236}">
                <a16:creationId xmlns:a16="http://schemas.microsoft.com/office/drawing/2014/main" id="{D6CB1E9B-F5C4-B24F-886D-BCA3220133B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400">
                <a:latin typeface="Times New Roman" panose="02020603050405020304" pitchFamily="18" charset="0"/>
                <a:ea typeface="ＭＳ Ｐゴシック" panose="020B0600070205080204" pitchFamily="34" charset="-128"/>
              </a:rPr>
              <a:t>Trachea is circular in cross section in infants but ovoid in adults. The anterior posterior diameter of the trachea is the limiting factor in selection of the size of the tube. The trachea bifurcates into right &amp; left main bronchi. Right tracheobronchial angle is more acute than left and hence right  main  stem intubation is easier than left.  </a:t>
            </a:r>
          </a:p>
          <a:p>
            <a:pPr eaLnBrk="1" hangingPunct="1"/>
            <a:r>
              <a:rPr lang="en-US" altLang="en-US" sz="1400">
                <a:latin typeface="Times New Roman" panose="02020603050405020304" pitchFamily="18" charset="0"/>
                <a:ea typeface="ＭＳ Ｐゴシック" panose="020B0600070205080204" pitchFamily="34" charset="-128"/>
              </a:rPr>
              <a:t>Right main stem bronchus is shorter &amp; wider and the right upper lobe bronchus arises at much higher level than the left side. So the right  DLT  has a slot on its cuff for ventilating the upper lobe.</a:t>
            </a:r>
          </a:p>
          <a:p>
            <a:pPr eaLnBrk="1" hangingPunct="1"/>
            <a:r>
              <a:rPr lang="en-US" altLang="en-US" sz="1400">
                <a:latin typeface="Times New Roman" panose="02020603050405020304" pitchFamily="18" charset="0"/>
                <a:ea typeface="ＭＳ Ｐゴシック" panose="020B0600070205080204" pitchFamily="34" charset="-128"/>
              </a:rPr>
              <a:t>  Chest x-ray and CT Scan of the chest can be used to measure the airway  so as to choose the correct size tube . Brodsky JB devised a formula to calculate the width of the left bronchus from the tracheal width. Left bronchial width = (0.4xTracheal width)+3.3mm. (Adults).</a:t>
            </a:r>
          </a:p>
          <a:p>
            <a:pPr eaLnBrk="1" hangingPunct="1"/>
            <a:endParaRPr lang="en-US" altLang="en-US" sz="1400">
              <a:latin typeface="Times New Roman" panose="02020603050405020304" pitchFamily="18" charset="0"/>
              <a:ea typeface="ＭＳ Ｐゴシック" panose="020B0600070205080204" pitchFamily="34" charset="-128"/>
            </a:endParaRPr>
          </a:p>
          <a:p>
            <a:pPr eaLnBrk="1" hangingPunct="1"/>
            <a:r>
              <a:rPr lang="en-US" altLang="en-US" sz="1400">
                <a:latin typeface="Times New Roman" panose="02020603050405020304" pitchFamily="18" charset="0"/>
                <a:ea typeface="ＭＳ Ｐゴシック" panose="020B0600070205080204" pitchFamily="34" charset="-128"/>
              </a:rPr>
              <a:t>In children if the tracheal diameter is known, the bronchial diameter can be calculated using the  bronchial :tracheal ratio of 0.86 for the right bronchus and 0.66 for the left one.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a:extLst>
              <a:ext uri="{FF2B5EF4-FFF2-40B4-BE49-F238E27FC236}">
                <a16:creationId xmlns:a16="http://schemas.microsoft.com/office/drawing/2014/main" id="{CBAD15F2-0DE6-DE4A-917F-EAB72CB6B8CB}"/>
              </a:ext>
            </a:extLst>
          </p:cNvPr>
          <p:cNvSpPr>
            <a:spLocks noGrp="1" noRot="1" noChangeAspect="1" noChangeArrowheads="1" noTextEdit="1"/>
          </p:cNvSpPr>
          <p:nvPr>
            <p:ph type="sldImg"/>
          </p:nvPr>
        </p:nvSpPr>
        <p:spPr>
          <a:ln/>
        </p:spPr>
      </p:sp>
      <p:sp>
        <p:nvSpPr>
          <p:cNvPr id="45058" name="Rectangle 3">
            <a:extLst>
              <a:ext uri="{FF2B5EF4-FFF2-40B4-BE49-F238E27FC236}">
                <a16:creationId xmlns:a16="http://schemas.microsoft.com/office/drawing/2014/main" id="{13602D4E-CDBA-8642-AE05-EFAD46B4387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400">
                <a:latin typeface="Times New Roman" panose="02020603050405020304" pitchFamily="18" charset="0"/>
                <a:ea typeface="ＭＳ Ｐゴシック" panose="020B0600070205080204" pitchFamily="34" charset="-128"/>
              </a:rPr>
              <a:t>Right lung has better ventilation than left due to the larger size . Ventilation is preferential to the dependent areas in lateral, supine or erect posture. But in the anesthetized patient, the upper lung is better ventilated. </a:t>
            </a:r>
          </a:p>
          <a:p>
            <a:pPr eaLnBrk="1" hangingPunct="1"/>
            <a:r>
              <a:rPr lang="en-US" altLang="en-US" sz="1400">
                <a:latin typeface="Times New Roman" panose="02020603050405020304" pitchFamily="18" charset="0"/>
                <a:ea typeface="ＭＳ Ｐゴシック" panose="020B0600070205080204" pitchFamily="34" charset="-128"/>
              </a:rPr>
              <a:t>Perfusion in a normal lung is matched to ventilation that is pulmonary perfusion per alveoli is fairly uniform. At FRC, the dependent lung has a larger number of alveoli and hence better perfusion than the apical areas. But it has been shown that regional flow is also dependent on the structure / branching pattern of the pulmonary vasculature.</a:t>
            </a:r>
          </a:p>
          <a:p>
            <a:pPr eaLnBrk="1" hangingPunct="1"/>
            <a:r>
              <a:rPr lang="en-US" altLang="en-US" sz="1400">
                <a:latin typeface="Times New Roman" panose="02020603050405020304" pitchFamily="18" charset="0"/>
                <a:ea typeface="ＭＳ Ｐゴシック" panose="020B0600070205080204" pitchFamily="34" charset="-128"/>
              </a:rPr>
              <a:t>Studies show that although gravity may play a role in the distribution of ventilation and perfusion, it is much smaller (25%) compared to the non-symmetrical branching architecture of airway and pulmonary vasculature (75%).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a:extLst>
              <a:ext uri="{FF2B5EF4-FFF2-40B4-BE49-F238E27FC236}">
                <a16:creationId xmlns:a16="http://schemas.microsoft.com/office/drawing/2014/main" id="{45AE2327-DC4E-594D-A330-C6AF88DDDC89}"/>
              </a:ext>
            </a:extLst>
          </p:cNvPr>
          <p:cNvSpPr>
            <a:spLocks noGrp="1" noRot="1" noChangeAspect="1" noChangeArrowheads="1" noTextEdit="1"/>
          </p:cNvSpPr>
          <p:nvPr>
            <p:ph type="sldImg"/>
          </p:nvPr>
        </p:nvSpPr>
        <p:spPr>
          <a:ln/>
        </p:spPr>
      </p:sp>
      <p:sp>
        <p:nvSpPr>
          <p:cNvPr id="47106" name="Rectangle 3">
            <a:extLst>
              <a:ext uri="{FF2B5EF4-FFF2-40B4-BE49-F238E27FC236}">
                <a16:creationId xmlns:a16="http://schemas.microsoft.com/office/drawing/2014/main" id="{EFD0651E-D2FC-3045-A46D-AB2A77CF785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400">
                <a:latin typeface="Times New Roman" panose="02020603050405020304" pitchFamily="18" charset="0"/>
                <a:ea typeface="ＭＳ Ｐゴシック" panose="020B0600070205080204" pitchFamily="34" charset="-128"/>
              </a:rPr>
              <a:t>In adults, ventilation &amp; perfusion are better in the dependent lung in the awake patient. The reasons for this are the difference in hydrostatic pressure and the improved contractility of the dependent portion of the diaphragm.</a:t>
            </a:r>
          </a:p>
          <a:p>
            <a:pPr eaLnBrk="1" hangingPunct="1"/>
            <a:r>
              <a:rPr lang="en-US" altLang="en-US" sz="1400">
                <a:latin typeface="Times New Roman" panose="02020603050405020304" pitchFamily="18" charset="0"/>
                <a:ea typeface="ＭＳ Ｐゴシック" panose="020B0600070205080204" pitchFamily="34" charset="-128"/>
              </a:rPr>
              <a:t>Contractility is proportional to the resting length, which in turn is influenced by the abdominal contents pressure on the diaphragm</a:t>
            </a:r>
            <a:r>
              <a:rPr lang="en-US" altLang="en-US">
                <a:ea typeface="ＭＳ Ｐゴシック" panose="020B0600070205080204" pitchFamily="34" charset="-128"/>
              </a:rPr>
              <a:t>.</a:t>
            </a:r>
          </a:p>
          <a:p>
            <a:pPr eaLnBrk="1" hangingPunct="1"/>
            <a:r>
              <a:rPr lang="en-US" altLang="en-US" sz="1400">
                <a:latin typeface="Times New Roman" panose="02020603050405020304" pitchFamily="18" charset="0"/>
                <a:ea typeface="ＭＳ Ｐゴシック" panose="020B0600070205080204" pitchFamily="34" charset="-128"/>
              </a:rPr>
              <a:t>In unilateral lung disease it has been shown that, having the healthy lung dependent  makes oxygenation optimal</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a:extLst>
              <a:ext uri="{FF2B5EF4-FFF2-40B4-BE49-F238E27FC236}">
                <a16:creationId xmlns:a16="http://schemas.microsoft.com/office/drawing/2014/main" id="{CCD58F7C-5D7B-2745-8772-AE86F87F3E3D}"/>
              </a:ext>
            </a:extLst>
          </p:cNvPr>
          <p:cNvSpPr>
            <a:spLocks noGrp="1" noRot="1" noChangeAspect="1" noChangeArrowheads="1" noTextEdit="1"/>
          </p:cNvSpPr>
          <p:nvPr>
            <p:ph type="sldImg"/>
          </p:nvPr>
        </p:nvSpPr>
        <p:spPr>
          <a:ln/>
        </p:spPr>
      </p:sp>
      <p:sp>
        <p:nvSpPr>
          <p:cNvPr id="49154" name="Rectangle 3">
            <a:extLst>
              <a:ext uri="{FF2B5EF4-FFF2-40B4-BE49-F238E27FC236}">
                <a16:creationId xmlns:a16="http://schemas.microsoft.com/office/drawing/2014/main" id="{6C0F8B7A-D066-0743-8B1D-746C7AB4E8C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400">
                <a:latin typeface="Times New Roman" panose="02020603050405020304" pitchFamily="18" charset="0"/>
                <a:ea typeface="ＭＳ Ｐゴシック" panose="020B0600070205080204" pitchFamily="34" charset="-128"/>
              </a:rPr>
              <a:t>Unlike adults, in infants it has been shown that the non dependent lung has better ventilation than the dependent one. The reason being that the chest in infants are floppy and easily compressed and so the  dependent lung gets compressed in the lateral position. The  contractility of the diaphragm is not affected much by the abdominal contents due to smaller abdominal size compared to an adults. The difference in hydrostatic pressure is also reduced. Perfusion gradient is less due to the reduced hydrostatic pressure. FRC is closer to residual volume  resulting in airway closure even during tidal volume. This is because the chest is not able to support the dependent lung.</a:t>
            </a:r>
          </a:p>
          <a:p>
            <a:pPr eaLnBrk="1" hangingPunct="1"/>
            <a:r>
              <a:rPr lang="en-US" altLang="en-US" sz="1400">
                <a:latin typeface="Times New Roman" panose="02020603050405020304" pitchFamily="18" charset="0"/>
                <a:ea typeface="ＭＳ Ｐゴシック" panose="020B0600070205080204" pitchFamily="34" charset="-128"/>
              </a:rPr>
              <a:t>In unilateral lung disease involving an infant, the oxygenation is better with the diseased lung dependent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a:extLst>
              <a:ext uri="{FF2B5EF4-FFF2-40B4-BE49-F238E27FC236}">
                <a16:creationId xmlns:a16="http://schemas.microsoft.com/office/drawing/2014/main" id="{A7898A8F-7710-F149-9C83-F0920E0F8FF2}"/>
              </a:ext>
            </a:extLst>
          </p:cNvPr>
          <p:cNvSpPr>
            <a:spLocks noGrp="1" noRot="1" noChangeAspect="1" noChangeArrowheads="1" noTextEdit="1"/>
          </p:cNvSpPr>
          <p:nvPr>
            <p:ph type="sldImg"/>
          </p:nvPr>
        </p:nvSpPr>
        <p:spPr>
          <a:ln/>
        </p:spPr>
      </p:sp>
      <p:sp>
        <p:nvSpPr>
          <p:cNvPr id="51202" name="Rectangle 3">
            <a:extLst>
              <a:ext uri="{FF2B5EF4-FFF2-40B4-BE49-F238E27FC236}">
                <a16:creationId xmlns:a16="http://schemas.microsoft.com/office/drawing/2014/main" id="{9E9393E9-5973-8C44-B3B3-FD15483B9BB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400">
                <a:latin typeface="Times New Roman" panose="02020603050405020304" pitchFamily="18" charset="0"/>
                <a:ea typeface="ＭＳ Ｐゴシック" panose="020B0600070205080204" pitchFamily="34" charset="-128"/>
              </a:rPr>
              <a:t>Ventilation  Perfusion  ratio ( V/Q) is affected in any surgery involving anesthesia. Much more in thoracic surgeries. Anesthesia and neuromuscular block alters  the normal V/Q ratio. The range of V/Q ratio is much broader than normal. Mechanical ventilation cause an increase in ventilation even in the less perfused areas, thus causing increased V/Q ratio. Under anesthesia, ventilation is preferentially delivered to the ventral areas and perfusion to the dorsal areas. Single lung ventilation causes a larger shunt and lower V/Q ratio.</a:t>
            </a:r>
          </a:p>
          <a:p>
            <a:pPr eaLnBrk="1" hangingPunct="1"/>
            <a:r>
              <a:rPr lang="en-US" altLang="en-US" sz="1400">
                <a:latin typeface="Times New Roman" panose="02020603050405020304" pitchFamily="18" charset="0"/>
                <a:ea typeface="ＭＳ Ｐゴシック" panose="020B0600070205080204" pitchFamily="34" charset="-128"/>
              </a:rPr>
              <a:t>Hypoxic pulmonary vasoconstriction ( HPV)  attempts to maintain normal V/Q ratio by reducing perfusion to underventilated areas. Inhalational agents  depresses HPV and is said to be dose dependent ( 30%  decrease at a MAC 1.3) Intravenous agents </a:t>
            </a:r>
            <a:r>
              <a:rPr lang="en-US" altLang="en-US" sz="1400">
                <a:ea typeface="ＭＳ Ｐゴシック" panose="020B0600070205080204" pitchFamily="34" charset="-128"/>
              </a:rPr>
              <a:t>–</a:t>
            </a:r>
            <a:r>
              <a:rPr lang="en-US" altLang="en-US" sz="1400">
                <a:latin typeface="Times New Roman" panose="02020603050405020304" pitchFamily="18" charset="0"/>
                <a:ea typeface="ＭＳ Ｐゴシック" panose="020B0600070205080204" pitchFamily="34" charset="-128"/>
              </a:rPr>
              <a:t> no effect. Vasodilator drugs inhibit the HPV.</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a:extLst>
              <a:ext uri="{FF2B5EF4-FFF2-40B4-BE49-F238E27FC236}">
                <a16:creationId xmlns:a16="http://schemas.microsoft.com/office/drawing/2014/main" id="{1A65E507-1010-9140-A64A-A7DF86F35586}"/>
              </a:ext>
            </a:extLst>
          </p:cNvPr>
          <p:cNvSpPr>
            <a:spLocks noGrp="1" noRot="1" noChangeAspect="1" noChangeArrowheads="1" noTextEdit="1"/>
          </p:cNvSpPr>
          <p:nvPr>
            <p:ph type="sldImg"/>
          </p:nvPr>
        </p:nvSpPr>
        <p:spPr>
          <a:ln/>
        </p:spPr>
      </p:sp>
      <p:sp>
        <p:nvSpPr>
          <p:cNvPr id="53250" name="Rectangle 3">
            <a:extLst>
              <a:ext uri="{FF2B5EF4-FFF2-40B4-BE49-F238E27FC236}">
                <a16:creationId xmlns:a16="http://schemas.microsoft.com/office/drawing/2014/main" id="{24A29AFA-842C-474D-93FF-21FF2850E6F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400">
                <a:latin typeface="Times New Roman" panose="02020603050405020304" pitchFamily="18" charset="0"/>
                <a:ea typeface="ＭＳ Ｐゴシック" panose="020B0600070205080204" pitchFamily="34" charset="-128"/>
              </a:rPr>
              <a:t>Indications for SLV are isolation or protection of the lung, better visualization and differential lung ventilation.</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a:extLst>
              <a:ext uri="{FF2B5EF4-FFF2-40B4-BE49-F238E27FC236}">
                <a16:creationId xmlns:a16="http://schemas.microsoft.com/office/drawing/2014/main" id="{76D4D03B-24F3-864B-BF3E-10DC212D90E9}"/>
              </a:ext>
            </a:extLst>
          </p:cNvPr>
          <p:cNvSpPr>
            <a:spLocks noGrp="1" noRot="1" noChangeAspect="1" noChangeArrowheads="1" noTextEdit="1"/>
          </p:cNvSpPr>
          <p:nvPr>
            <p:ph type="sldImg"/>
          </p:nvPr>
        </p:nvSpPr>
        <p:spPr>
          <a:ln/>
        </p:spPr>
      </p:sp>
      <p:sp>
        <p:nvSpPr>
          <p:cNvPr id="55298" name="Rectangle 3">
            <a:extLst>
              <a:ext uri="{FF2B5EF4-FFF2-40B4-BE49-F238E27FC236}">
                <a16:creationId xmlns:a16="http://schemas.microsoft.com/office/drawing/2014/main" id="{69818D26-6652-1C40-B00E-D0B26AE0B5E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400">
                <a:latin typeface="Times New Roman" panose="02020603050405020304" pitchFamily="18" charset="0"/>
                <a:ea typeface="ＭＳ Ｐゴシック" panose="020B0600070205080204" pitchFamily="34" charset="-128"/>
              </a:rPr>
              <a:t>The only contraindications are</a:t>
            </a:r>
          </a:p>
          <a:p>
            <a:pPr eaLnBrk="1" hangingPunct="1"/>
            <a:r>
              <a:rPr lang="en-US" altLang="en-US" sz="1400">
                <a:latin typeface="Times New Roman" panose="02020603050405020304" pitchFamily="18" charset="0"/>
                <a:ea typeface="ＭＳ Ｐゴシック" panose="020B0600070205080204" pitchFamily="34" charset="-128"/>
              </a:rPr>
              <a:t> 1. Inability to isolate a lung either due to anatomical anomalies or unavailability of  the necessary  equipment . </a:t>
            </a:r>
          </a:p>
          <a:p>
            <a:pPr eaLnBrk="1" hangingPunct="1"/>
            <a:r>
              <a:rPr lang="en-US" altLang="en-US" sz="1400">
                <a:latin typeface="Times New Roman" panose="02020603050405020304" pitchFamily="18" charset="0"/>
                <a:ea typeface="ＭＳ Ｐゴシック" panose="020B0600070205080204" pitchFamily="34" charset="-128"/>
              </a:rPr>
              <a:t>2. Severe ventilation perfusion mismatch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a:extLst>
              <a:ext uri="{FF2B5EF4-FFF2-40B4-BE49-F238E27FC236}">
                <a16:creationId xmlns:a16="http://schemas.microsoft.com/office/drawing/2014/main" id="{0E09BF66-F3FA-424B-A0F9-2FB92995CFCA}"/>
              </a:ext>
            </a:extLst>
          </p:cNvPr>
          <p:cNvSpPr>
            <a:spLocks noGrp="1" noRot="1" noChangeAspect="1" noChangeArrowheads="1" noTextEdit="1"/>
          </p:cNvSpPr>
          <p:nvPr>
            <p:ph type="sldImg"/>
          </p:nvPr>
        </p:nvSpPr>
        <p:spPr>
          <a:ln/>
        </p:spPr>
      </p:sp>
      <p:sp>
        <p:nvSpPr>
          <p:cNvPr id="57346" name="Rectangle 3">
            <a:extLst>
              <a:ext uri="{FF2B5EF4-FFF2-40B4-BE49-F238E27FC236}">
                <a16:creationId xmlns:a16="http://schemas.microsoft.com/office/drawing/2014/main" id="{34E34A92-56B0-0F4E-A413-3C327B87F93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400">
                <a:latin typeface="Times New Roman" panose="02020603050405020304" pitchFamily="18" charset="0"/>
                <a:ea typeface="ＭＳ Ｐゴシック" panose="020B0600070205080204" pitchFamily="34" charset="-128"/>
              </a:rPr>
              <a:t>Available techniques are as in slide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a:extLst>
              <a:ext uri="{FF2B5EF4-FFF2-40B4-BE49-F238E27FC236}">
                <a16:creationId xmlns:a16="http://schemas.microsoft.com/office/drawing/2014/main" id="{7E7BC09F-6C17-414F-B546-25616AFAD1D7}"/>
              </a:ext>
            </a:extLst>
          </p:cNvPr>
          <p:cNvSpPr>
            <a:spLocks noGrp="1" noRot="1" noChangeAspect="1" noChangeArrowheads="1" noTextEdit="1"/>
          </p:cNvSpPr>
          <p:nvPr>
            <p:ph type="sldImg"/>
          </p:nvPr>
        </p:nvSpPr>
        <p:spPr>
          <a:ln/>
        </p:spPr>
      </p:sp>
      <p:sp>
        <p:nvSpPr>
          <p:cNvPr id="59394" name="Rectangle 3">
            <a:extLst>
              <a:ext uri="{FF2B5EF4-FFF2-40B4-BE49-F238E27FC236}">
                <a16:creationId xmlns:a16="http://schemas.microsoft.com/office/drawing/2014/main" id="{0358DBD2-F5D6-3047-86E5-3E67E8A0BE6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400">
                <a:latin typeface="Times New Roman" panose="02020603050405020304" pitchFamily="18" charset="0"/>
                <a:ea typeface="ＭＳ Ｐゴシック" panose="020B0600070205080204" pitchFamily="34" charset="-128"/>
              </a:rPr>
              <a:t> The right &amp; left tubes are shown with the connector and stylet in place. The bronchial cuffs are different in shape. The left inflates equally all round. The right is shaped different to accommodate the lumen for ventilating the right upper lobe. </a:t>
            </a:r>
          </a:p>
          <a:p>
            <a:pPr eaLnBrk="1" hangingPunct="1"/>
            <a:r>
              <a:rPr lang="en-US" altLang="en-US" sz="1400">
                <a:latin typeface="Times New Roman" panose="02020603050405020304" pitchFamily="18" charset="0"/>
                <a:ea typeface="ＭＳ Ｐゴシック" panose="020B0600070205080204" pitchFamily="34" charset="-128"/>
              </a:rPr>
              <a:t>The connector has an opening for both tracheal and bronchial lumens in order to insert the fiber optic scope or the suction catheters provided with the tubes. Smaller syringe (3ml) used for inflating bronchial cuff and a bigger syringe (10 ml) for inflating the tracheal cuff. The arrow points to the site where the clamp can be applied for lung isolation. The opening in the connector shows the port for inserting the fiber optic scope or for suction catheters.</a:t>
            </a:r>
            <a:r>
              <a:rPr lang="en-US" altLang="en-US">
                <a:latin typeface="Times New Roman" panose="02020603050405020304" pitchFamily="18" charset="0"/>
                <a:ea typeface="ＭＳ Ｐゴシック" panose="020B0600070205080204" pitchFamily="34" charset="-128"/>
              </a:rPr>
              <a:t>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a:extLst>
              <a:ext uri="{FF2B5EF4-FFF2-40B4-BE49-F238E27FC236}">
                <a16:creationId xmlns:a16="http://schemas.microsoft.com/office/drawing/2014/main" id="{4B430969-69FA-DE42-A010-2D6FA7A3BBC8}"/>
              </a:ext>
            </a:extLst>
          </p:cNvPr>
          <p:cNvSpPr>
            <a:spLocks noGrp="1" noRot="1" noChangeAspect="1" noChangeArrowheads="1" noTextEdit="1"/>
          </p:cNvSpPr>
          <p:nvPr>
            <p:ph type="sldImg"/>
          </p:nvPr>
        </p:nvSpPr>
        <p:spPr>
          <a:ln/>
        </p:spPr>
      </p:sp>
      <p:sp>
        <p:nvSpPr>
          <p:cNvPr id="61442" name="Rectangle 3">
            <a:extLst>
              <a:ext uri="{FF2B5EF4-FFF2-40B4-BE49-F238E27FC236}">
                <a16:creationId xmlns:a16="http://schemas.microsoft.com/office/drawing/2014/main" id="{7B467CE5-BC5C-9A4F-B9DE-8575BE55917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400">
                <a:latin typeface="Times New Roman" panose="02020603050405020304" pitchFamily="18" charset="0"/>
                <a:ea typeface="ＭＳ Ｐゴシック" panose="020B0600070205080204" pitchFamily="34" charset="-128"/>
              </a:rPr>
              <a:t> The left bronchial cuff inflates equally all round. The right is shaped different to accommodate the lumen for ventilating the right upper lobe. The radiographic markers help in confirming proper position. </a:t>
            </a:r>
          </a:p>
          <a:p>
            <a:pPr eaLnBrk="1" hangingPunct="1"/>
            <a:r>
              <a:rPr lang="en-US" altLang="en-US" sz="1400">
                <a:latin typeface="Times New Roman" panose="02020603050405020304" pitchFamily="18" charset="0"/>
                <a:ea typeface="ＭＳ Ｐゴシック" panose="020B0600070205080204" pitchFamily="34" charset="-128"/>
              </a:rPr>
              <a:t>The connector has an opening for both tracheal and bronchial lumens in order to insert the fiber optic scope or the suction catheters provided with the tubes. The arrow points to the site where the clamp can be applied for lung isolation. The opening in the connector shows the port for inserting the fiber optic scope or for suction catheters.</a:t>
            </a:r>
            <a:r>
              <a:rPr lang="en-US" altLang="en-US">
                <a:latin typeface="Times New Roman" panose="02020603050405020304" pitchFamily="18" charset="0"/>
                <a:ea typeface="ＭＳ Ｐゴシック" panose="020B0600070205080204" pitchFamily="34" charset="-128"/>
              </a:rPr>
              <a:t>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a:extLst>
              <a:ext uri="{FF2B5EF4-FFF2-40B4-BE49-F238E27FC236}">
                <a16:creationId xmlns:a16="http://schemas.microsoft.com/office/drawing/2014/main" id="{FBA451CB-A14F-F146-8166-6C489B1AA7B3}"/>
              </a:ext>
            </a:extLst>
          </p:cNvPr>
          <p:cNvSpPr>
            <a:spLocks noGrp="1" noRot="1" noChangeAspect="1" noChangeArrowheads="1" noTextEdit="1"/>
          </p:cNvSpPr>
          <p:nvPr>
            <p:ph type="sldImg"/>
          </p:nvPr>
        </p:nvSpPr>
        <p:spPr>
          <a:ln/>
        </p:spPr>
      </p:sp>
      <p:sp>
        <p:nvSpPr>
          <p:cNvPr id="63490" name="Rectangle 3">
            <a:extLst>
              <a:ext uri="{FF2B5EF4-FFF2-40B4-BE49-F238E27FC236}">
                <a16:creationId xmlns:a16="http://schemas.microsoft.com/office/drawing/2014/main" id="{70A33B37-7F40-4F45-8439-595F41018AE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400">
                <a:latin typeface="Times New Roman" panose="02020603050405020304" pitchFamily="18" charset="0"/>
                <a:ea typeface="ＭＳ Ｐゴシック" panose="020B0600070205080204" pitchFamily="34" charset="-128"/>
              </a:rPr>
              <a:t>DLT  is provided with long suction catheters for both sides and a clamp is necessary for checking position clinically and for  single lung ventilation. When the tracheal cuff is inflated there should be air entry both sides. When the bronchial cuff is inflated and the tracheal side clamped there should  be air entry only on the bronchial side and vice versa. The bronchial cuff should be inflated only during single lung ventilation unless it is being used for differential lung ventilation.</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a:extLst>
              <a:ext uri="{FF2B5EF4-FFF2-40B4-BE49-F238E27FC236}">
                <a16:creationId xmlns:a16="http://schemas.microsoft.com/office/drawing/2014/main" id="{FE7FFC5B-5E43-A047-9192-5D3B632C3759}"/>
              </a:ext>
            </a:extLst>
          </p:cNvPr>
          <p:cNvSpPr>
            <a:spLocks noGrp="1" noRot="1" noChangeAspect="1" noChangeArrowheads="1" noTextEdit="1"/>
          </p:cNvSpPr>
          <p:nvPr>
            <p:ph type="sldImg"/>
          </p:nvPr>
        </p:nvSpPr>
        <p:spPr>
          <a:ln/>
        </p:spPr>
      </p:sp>
      <p:sp>
        <p:nvSpPr>
          <p:cNvPr id="65538" name="Rectangle 3">
            <a:extLst>
              <a:ext uri="{FF2B5EF4-FFF2-40B4-BE49-F238E27FC236}">
                <a16:creationId xmlns:a16="http://schemas.microsoft.com/office/drawing/2014/main" id="{5C9E753B-07E3-D24F-A5B6-059B66FB9D3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400">
                <a:latin typeface="Times New Roman" panose="02020603050405020304" pitchFamily="18" charset="0"/>
                <a:ea typeface="ＭＳ Ｐゴシック" panose="020B0600070205080204" pitchFamily="34" charset="-128"/>
              </a:rPr>
              <a:t> The smallest DLT is 26FR produced by RUSCH . It takes only a 2.2 mm scope </a:t>
            </a:r>
          </a:p>
          <a:p>
            <a:pPr eaLnBrk="1" hangingPunct="1"/>
            <a:r>
              <a:rPr lang="en-US" altLang="en-US" sz="1400">
                <a:latin typeface="Times New Roman" panose="02020603050405020304" pitchFamily="18" charset="0"/>
                <a:ea typeface="ＭＳ Ｐゴシック" panose="020B0600070205080204" pitchFamily="34" charset="-128"/>
              </a:rPr>
              <a:t>Proper selection of a DLT for a particular patient is not easy. To help with selection, the anatomy of the airway can be assessed from Chest X-ray and CT Scans of the chest. Measure the bronchial diameter, there will be a 10% increase of diameter on chest x-ray due to air bronchogram. This helps in assessing the size to be used . Prior to using the DLT, make sure your bronchoscope goes through the lumen. A 4mm fiberoptic scope can be used in all except the 26Fr.</a:t>
            </a:r>
            <a:endParaRPr lang="en-US" altLang="en-US">
              <a:ea typeface="ＭＳ Ｐゴシック" panose="020B0600070205080204" pitchFamily="34"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a:extLst>
              <a:ext uri="{FF2B5EF4-FFF2-40B4-BE49-F238E27FC236}">
                <a16:creationId xmlns:a16="http://schemas.microsoft.com/office/drawing/2014/main" id="{55E92080-A2D7-D440-909E-757B62FA65AE}"/>
              </a:ext>
            </a:extLst>
          </p:cNvPr>
          <p:cNvSpPr>
            <a:spLocks noGrp="1" noRot="1" noChangeAspect="1" noChangeArrowheads="1" noTextEdit="1"/>
          </p:cNvSpPr>
          <p:nvPr>
            <p:ph type="sldImg"/>
          </p:nvPr>
        </p:nvSpPr>
        <p:spPr>
          <a:ln/>
        </p:spPr>
      </p:sp>
      <p:sp>
        <p:nvSpPr>
          <p:cNvPr id="67586" name="Rectangle 3">
            <a:extLst>
              <a:ext uri="{FF2B5EF4-FFF2-40B4-BE49-F238E27FC236}">
                <a16:creationId xmlns:a16="http://schemas.microsoft.com/office/drawing/2014/main" id="{D3D54C18-97CC-364E-ADBD-CF1611470DA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400">
                <a:latin typeface="Times" pitchFamily="2" charset="0"/>
                <a:ea typeface="ＭＳ Ｐゴシック" panose="020B0600070205080204" pitchFamily="34" charset="-128"/>
              </a:rPr>
              <a:t>Advantages of DLT  as in slide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a:extLst>
              <a:ext uri="{FF2B5EF4-FFF2-40B4-BE49-F238E27FC236}">
                <a16:creationId xmlns:a16="http://schemas.microsoft.com/office/drawing/2014/main" id="{74224BFA-5205-054E-A5F1-4442CDDE31FD}"/>
              </a:ext>
            </a:extLst>
          </p:cNvPr>
          <p:cNvSpPr>
            <a:spLocks noGrp="1" noRot="1" noChangeAspect="1" noChangeArrowheads="1" noTextEdit="1"/>
          </p:cNvSpPr>
          <p:nvPr>
            <p:ph type="sldImg"/>
          </p:nvPr>
        </p:nvSpPr>
        <p:spPr>
          <a:ln/>
        </p:spPr>
      </p:sp>
      <p:sp>
        <p:nvSpPr>
          <p:cNvPr id="69634" name="Rectangle 3">
            <a:extLst>
              <a:ext uri="{FF2B5EF4-FFF2-40B4-BE49-F238E27FC236}">
                <a16:creationId xmlns:a16="http://schemas.microsoft.com/office/drawing/2014/main" id="{D62A6E9C-2540-6F42-A3E1-3B2EE8C5779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400">
                <a:latin typeface="Times New Roman" panose="02020603050405020304" pitchFamily="18" charset="0"/>
                <a:ea typeface="ＭＳ Ｐゴシック" panose="020B0600070205080204" pitchFamily="34" charset="-128"/>
              </a:rPr>
              <a:t>Disadvantages </a:t>
            </a:r>
          </a:p>
          <a:p>
            <a:pPr eaLnBrk="1" hangingPunct="1"/>
            <a:r>
              <a:rPr lang="en-US" altLang="en-US" sz="1400">
                <a:latin typeface="Times New Roman" panose="02020603050405020304" pitchFamily="18" charset="0"/>
                <a:ea typeface="ＭＳ Ｐゴシック" panose="020B0600070205080204" pitchFamily="34" charset="-128"/>
              </a:rPr>
              <a:t>Potential for airway trauma while insertion or from the bronchial cuff inflation.</a:t>
            </a:r>
          </a:p>
          <a:p>
            <a:pPr eaLnBrk="1" hangingPunct="1"/>
            <a:r>
              <a:rPr lang="en-US" altLang="en-US" sz="1400">
                <a:latin typeface="Times New Roman" panose="02020603050405020304" pitchFamily="18" charset="0"/>
                <a:ea typeface="ＭＳ Ｐゴシック" panose="020B0600070205080204" pitchFamily="34" charset="-128"/>
              </a:rPr>
              <a:t>Most often require conversion to single lumen endotracheal tube if the patient has to remain intubated. ICU staff may not be comfortable</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a:extLst>
              <a:ext uri="{FF2B5EF4-FFF2-40B4-BE49-F238E27FC236}">
                <a16:creationId xmlns:a16="http://schemas.microsoft.com/office/drawing/2014/main" id="{7E8FC142-0162-4E44-9DAA-D84CF2AAAAEA}"/>
              </a:ext>
            </a:extLst>
          </p:cNvPr>
          <p:cNvSpPr>
            <a:spLocks noGrp="1" noRot="1" noChangeAspect="1" noChangeArrowheads="1" noTextEdit="1"/>
          </p:cNvSpPr>
          <p:nvPr>
            <p:ph type="sldImg"/>
          </p:nvPr>
        </p:nvSpPr>
        <p:spPr>
          <a:ln/>
        </p:spPr>
      </p:sp>
      <p:sp>
        <p:nvSpPr>
          <p:cNvPr id="71682" name="Rectangle 3">
            <a:extLst>
              <a:ext uri="{FF2B5EF4-FFF2-40B4-BE49-F238E27FC236}">
                <a16:creationId xmlns:a16="http://schemas.microsoft.com/office/drawing/2014/main" id="{A387C9A3-3A67-2A4B-A00F-0B250AC003C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400">
                <a:latin typeface="Times New Roman" panose="02020603050405020304" pitchFamily="18" charset="0"/>
                <a:ea typeface="ＭＳ Ｐゴシック" panose="020B0600070205080204" pitchFamily="34" charset="-128"/>
              </a:rPr>
              <a:t>This is a pediatric double lumen tube developed in 1984 by Dr.Marrarro. It is not available in USA. It consists of 2 uncuffed tubes attached laterally. Shorter tracheal and a longer bronchial tube with a Murphy eye. Both tubes end in a lip shape with the opening facing outwards. The bronchial end is bend at 5  degrees to facilitate bronchial intubation. The tubes unlike the usual double lumen tube, maybe of different caliber.</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a:extLst>
              <a:ext uri="{FF2B5EF4-FFF2-40B4-BE49-F238E27FC236}">
                <a16:creationId xmlns:a16="http://schemas.microsoft.com/office/drawing/2014/main" id="{322732E6-175D-A449-826B-B2A16C88BBFF}"/>
              </a:ext>
            </a:extLst>
          </p:cNvPr>
          <p:cNvSpPr>
            <a:spLocks noGrp="1" noRot="1" noChangeAspect="1" noChangeArrowheads="1" noTextEdit="1"/>
          </p:cNvSpPr>
          <p:nvPr>
            <p:ph type="sldImg"/>
          </p:nvPr>
        </p:nvSpPr>
        <p:spPr>
          <a:ln/>
        </p:spPr>
      </p:sp>
      <p:sp>
        <p:nvSpPr>
          <p:cNvPr id="73730" name="Rectangle 3">
            <a:extLst>
              <a:ext uri="{FF2B5EF4-FFF2-40B4-BE49-F238E27FC236}">
                <a16:creationId xmlns:a16="http://schemas.microsoft.com/office/drawing/2014/main" id="{7A503828-B192-3041-BF47-45E618FB659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400">
                <a:latin typeface="Times New Roman" panose="02020603050405020304" pitchFamily="18" charset="0"/>
                <a:ea typeface="ＭＳ Ｐゴシック" panose="020B0600070205080204" pitchFamily="34" charset="-128"/>
              </a:rPr>
              <a:t>The picture shows the bilumen tube with radio opaque lines, for confirming positions on X-ray. A flexible stylet is used in the longer bronchial lumen for insertion. The Murphy eye helps in ventilating the upper lobe in case the tube is inserted on the right side. The tube can be used with a single connector as for double lumen tubes or individual connectors for selective ventilation of each lung.</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a:extLst>
              <a:ext uri="{FF2B5EF4-FFF2-40B4-BE49-F238E27FC236}">
                <a16:creationId xmlns:a16="http://schemas.microsoft.com/office/drawing/2014/main" id="{08639E21-4BFD-C241-8CB0-9957B57FB43E}"/>
              </a:ext>
            </a:extLst>
          </p:cNvPr>
          <p:cNvSpPr>
            <a:spLocks noGrp="1" noRot="1" noChangeAspect="1" noChangeArrowheads="1" noTextEdit="1"/>
          </p:cNvSpPr>
          <p:nvPr>
            <p:ph type="sldImg"/>
          </p:nvPr>
        </p:nvSpPr>
        <p:spPr>
          <a:ln/>
        </p:spPr>
      </p:sp>
      <p:sp>
        <p:nvSpPr>
          <p:cNvPr id="75778" name="Rectangle 3">
            <a:extLst>
              <a:ext uri="{FF2B5EF4-FFF2-40B4-BE49-F238E27FC236}">
                <a16:creationId xmlns:a16="http://schemas.microsoft.com/office/drawing/2014/main" id="{A0C38995-6580-C346-B51B-B52B666F5EA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400" dirty="0">
                <a:latin typeface="Times New Roman" panose="02020603050405020304" pitchFamily="18" charset="0"/>
                <a:ea typeface="ＭＳ Ｐゴシック" panose="020B0600070205080204" pitchFamily="34" charset="-128"/>
              </a:rPr>
              <a:t>This table shows the various calibers of tubes available for the different age groups from birth to infancy by Dr. </a:t>
            </a:r>
            <a:r>
              <a:rPr lang="en-US" altLang="en-US" sz="1400" dirty="0" err="1">
                <a:latin typeface="Times New Roman" panose="02020603050405020304" pitchFamily="18" charset="0"/>
                <a:ea typeface="ＭＳ Ｐゴシック" panose="020B0600070205080204" pitchFamily="34" charset="-128"/>
              </a:rPr>
              <a:t>Marraro</a:t>
            </a:r>
            <a:r>
              <a:rPr lang="en-US" altLang="en-US" sz="1400" dirty="0">
                <a:latin typeface="Times New Roman" panose="02020603050405020304" pitchFamily="18" charset="0"/>
                <a:ea typeface="ＭＳ Ｐゴシック" panose="020B0600070205080204" pitchFamily="34" charset="-128"/>
              </a:rPr>
              <a:t>. Remember the longer bronchial tube has the larger internal diameter. The tube has been used in children 3 years and under. </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a:extLst>
              <a:ext uri="{FF2B5EF4-FFF2-40B4-BE49-F238E27FC236}">
                <a16:creationId xmlns:a16="http://schemas.microsoft.com/office/drawing/2014/main" id="{3C152D71-6634-9A44-B1C6-3A6937ED2FAE}"/>
              </a:ext>
            </a:extLst>
          </p:cNvPr>
          <p:cNvSpPr>
            <a:spLocks noGrp="1" noRot="1" noChangeAspect="1" noChangeArrowheads="1" noTextEdit="1"/>
          </p:cNvSpPr>
          <p:nvPr>
            <p:ph type="sldImg"/>
          </p:nvPr>
        </p:nvSpPr>
        <p:spPr>
          <a:ln/>
        </p:spPr>
      </p:sp>
      <p:sp>
        <p:nvSpPr>
          <p:cNvPr id="77826" name="Rectangle 3">
            <a:extLst>
              <a:ext uri="{FF2B5EF4-FFF2-40B4-BE49-F238E27FC236}">
                <a16:creationId xmlns:a16="http://schemas.microsoft.com/office/drawing/2014/main" id="{7C32EA3E-EB2D-6A46-B6D0-35E1E220DA75}"/>
              </a:ext>
            </a:extLst>
          </p:cNvPr>
          <p:cNvSpPr>
            <a:spLocks noGrp="1" noChangeArrowheads="1"/>
          </p:cNvSpPr>
          <p:nvPr>
            <p:ph type="body" idx="1"/>
          </p:nvPr>
        </p:nvSpPr>
        <p:spPr>
          <a:xfrm>
            <a:off x="685800" y="4267200"/>
            <a:ext cx="5486400" cy="4191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400">
                <a:latin typeface="Times New Roman" panose="02020603050405020304" pitchFamily="18" charset="0"/>
                <a:ea typeface="ＭＳ Ｐゴシック" panose="020B0600070205080204" pitchFamily="34" charset="-128"/>
              </a:rPr>
              <a:t>The Marraro tube is inserted under direct laryngoscopic view. Once both tubes are below the cords, the bronchial tube is rotated 90 degrees to the appropriate bronchus. The tube is pushed till resistance is met ( tracheal lumen at carina). Then the tube is pulled back a few mm. Although right bronchial insertion is easier, the left is preferred as  rt.  side upper lobe bronchus may be obstructed. Unlike the normal double lumen tube there is no special slot for the upper right lobe bronchus although the Murphy's eye on the tube is used for this purpose. The bronchial lumen is larger than the tracheal so it fits the bronchus better and reduces leak. Proper anchoring of the tube is crucial to prevent dislodgement. The lumen can easily become obstructed  due to secretions due to the small calibers. Position is confirmed</a:t>
            </a:r>
          </a:p>
          <a:p>
            <a:pPr eaLnBrk="1" hangingPunct="1"/>
            <a:r>
              <a:rPr lang="en-US" altLang="en-US" sz="1400">
                <a:latin typeface="Times New Roman" panose="02020603050405020304" pitchFamily="18" charset="0"/>
                <a:ea typeface="ＭＳ Ｐゴシック" panose="020B0600070205080204" pitchFamily="34" charset="-128"/>
              </a:rPr>
              <a:t>1. Clinically </a:t>
            </a:r>
            <a:r>
              <a:rPr lang="en-US" altLang="en-US" sz="1400">
                <a:ea typeface="ＭＳ Ｐゴシック" panose="020B0600070205080204" pitchFamily="34" charset="-128"/>
              </a:rPr>
              <a:t>–</a:t>
            </a:r>
            <a:r>
              <a:rPr lang="en-US" altLang="en-US" sz="1400">
                <a:latin typeface="Times New Roman" panose="02020603050405020304" pitchFamily="18" charset="0"/>
                <a:ea typeface="ＭＳ Ｐゴシック" panose="020B0600070205080204" pitchFamily="34" charset="-128"/>
              </a:rPr>
              <a:t> by auscultation  for air entry and clamping individual tube ( just like any double lumen tube)</a:t>
            </a:r>
          </a:p>
          <a:p>
            <a:pPr eaLnBrk="1" hangingPunct="1"/>
            <a:r>
              <a:rPr lang="en-US" altLang="en-US" sz="1400">
                <a:latin typeface="Times New Roman" panose="02020603050405020304" pitchFamily="18" charset="0"/>
                <a:ea typeface="ＭＳ Ｐゴシック" panose="020B0600070205080204" pitchFamily="34" charset="-128"/>
              </a:rPr>
              <a:t>2. Radiologically (tube has a radiopaque  blue line) </a:t>
            </a:r>
          </a:p>
          <a:p>
            <a:pPr eaLnBrk="1" hangingPunct="1"/>
            <a:r>
              <a:rPr lang="en-US" altLang="en-US" sz="1400">
                <a:latin typeface="Times New Roman" panose="02020603050405020304" pitchFamily="18" charset="0"/>
                <a:ea typeface="ＭＳ Ｐゴシック" panose="020B0600070205080204" pitchFamily="34" charset="-128"/>
              </a:rPr>
              <a:t>3. Use of FOB </a:t>
            </a:r>
            <a:r>
              <a:rPr lang="en-US" altLang="en-US" sz="1400">
                <a:ea typeface="ＭＳ Ｐゴシック" panose="020B0600070205080204" pitchFamily="34" charset="-128"/>
              </a:rPr>
              <a:t>–</a:t>
            </a:r>
            <a:r>
              <a:rPr lang="en-US" altLang="en-US" sz="1400">
                <a:latin typeface="Times New Roman" panose="02020603050405020304" pitchFamily="18" charset="0"/>
                <a:ea typeface="ＭＳ Ｐゴシック" panose="020B0600070205080204" pitchFamily="34" charset="-128"/>
              </a:rPr>
              <a:t>the smaller tubes require a 1.8mm scope.</a:t>
            </a:r>
          </a:p>
          <a:p>
            <a:pPr eaLnBrk="1" hangingPunct="1"/>
            <a:r>
              <a:rPr lang="en-US" altLang="en-US" sz="1400">
                <a:latin typeface="Times New Roman" panose="02020603050405020304" pitchFamily="18" charset="0"/>
                <a:ea typeface="ＭＳ Ｐゴシック" panose="020B0600070205080204" pitchFamily="34" charset="-128"/>
              </a:rPr>
              <a:t>Once in place, the tubes position in such a way that  the tubes lie one above the other instead of side by side.( personal communication </a:t>
            </a:r>
            <a:r>
              <a:rPr lang="en-US" altLang="en-US" sz="1400">
                <a:ea typeface="ＭＳ Ｐゴシック" panose="020B0600070205080204" pitchFamily="34" charset="-128"/>
              </a:rPr>
              <a:t>–</a:t>
            </a:r>
            <a:r>
              <a:rPr lang="en-US" altLang="en-US" sz="1400">
                <a:latin typeface="Times New Roman" panose="02020603050405020304" pitchFamily="18" charset="0"/>
                <a:ea typeface="ＭＳ Ｐゴシック" panose="020B0600070205080204" pitchFamily="34" charset="-128"/>
              </a:rPr>
              <a:t>Dr.Marraro) as indicated in the schematic diagram of the glottic opening with the cross section of the tubes in yellow.  </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a:extLst>
              <a:ext uri="{FF2B5EF4-FFF2-40B4-BE49-F238E27FC236}">
                <a16:creationId xmlns:a16="http://schemas.microsoft.com/office/drawing/2014/main" id="{A5308B9C-E1EE-5F4E-ABD2-69D7DD5B4779}"/>
              </a:ext>
            </a:extLst>
          </p:cNvPr>
          <p:cNvSpPr>
            <a:spLocks noGrp="1" noRot="1" noChangeAspect="1" noChangeArrowheads="1" noTextEdit="1"/>
          </p:cNvSpPr>
          <p:nvPr>
            <p:ph type="sldImg"/>
          </p:nvPr>
        </p:nvSpPr>
        <p:spPr>
          <a:ln/>
        </p:spPr>
      </p:sp>
      <p:sp>
        <p:nvSpPr>
          <p:cNvPr id="79874" name="Rectangle 3">
            <a:extLst>
              <a:ext uri="{FF2B5EF4-FFF2-40B4-BE49-F238E27FC236}">
                <a16:creationId xmlns:a16="http://schemas.microsoft.com/office/drawing/2014/main" id="{09E3EDCD-4849-5F48-8BF7-31ECADE1721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400">
                <a:latin typeface="Times New Roman" panose="02020603050405020304" pitchFamily="18" charset="0"/>
                <a:ea typeface="ＭＳ Ｐゴシック" panose="020B0600070205080204" pitchFamily="34" charset="-128"/>
              </a:rPr>
              <a:t>The tube is useful in children 3 years and below. Because of the small size and length of the tube, resistance of air flow is increased and hence beware of higher pressures required for pressure mode ventilation. Obstruction  also contributes to high pressures and hence good humidification and warming is required for loosening the secretions and suctioning. The suction catheters should be marked so that they do not go beyond the tube</a:t>
            </a:r>
            <a:r>
              <a:rPr lang="ja-JP" altLang="en-US" sz="1400">
                <a:ea typeface="ＭＳ Ｐゴシック" panose="020B0600070205080204" pitchFamily="34" charset="-128"/>
              </a:rPr>
              <a:t>’</a:t>
            </a:r>
            <a:r>
              <a:rPr lang="en-US" altLang="ja-JP" sz="1400">
                <a:latin typeface="Times New Roman" panose="02020603050405020304" pitchFamily="18" charset="0"/>
                <a:ea typeface="ＭＳ Ｐゴシック" panose="020B0600070205080204" pitchFamily="34" charset="-128"/>
              </a:rPr>
              <a:t>s  length.</a:t>
            </a:r>
          </a:p>
          <a:p>
            <a:pPr eaLnBrk="1" hangingPunct="1"/>
            <a:r>
              <a:rPr lang="en-US" altLang="en-US" sz="1400">
                <a:latin typeface="Times New Roman" panose="02020603050405020304" pitchFamily="18" charset="0"/>
                <a:ea typeface="ＭＳ Ｐゴシック" panose="020B0600070205080204" pitchFamily="34" charset="-128"/>
              </a:rPr>
              <a:t>Dr. Marraro recommends the following PEEP &lt;10 cm of water for tracheal &amp; &lt; 15  cm of water for bronchial. The tube wall is very thin and hence the accommodation of the 2 tubes </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a:extLst>
              <a:ext uri="{FF2B5EF4-FFF2-40B4-BE49-F238E27FC236}">
                <a16:creationId xmlns:a16="http://schemas.microsoft.com/office/drawing/2014/main" id="{E9E2989E-CE3A-9F44-A064-70D5CBD09F8F}"/>
              </a:ext>
            </a:extLst>
          </p:cNvPr>
          <p:cNvSpPr>
            <a:spLocks noGrp="1" noRot="1" noChangeAspect="1" noChangeArrowheads="1" noTextEdit="1"/>
          </p:cNvSpPr>
          <p:nvPr>
            <p:ph type="sldImg"/>
          </p:nvPr>
        </p:nvSpPr>
        <p:spPr>
          <a:ln/>
        </p:spPr>
      </p:sp>
      <p:sp>
        <p:nvSpPr>
          <p:cNvPr id="81922" name="Rectangle 3">
            <a:extLst>
              <a:ext uri="{FF2B5EF4-FFF2-40B4-BE49-F238E27FC236}">
                <a16:creationId xmlns:a16="http://schemas.microsoft.com/office/drawing/2014/main" id="{A4E2EBC6-65EE-8A44-A100-9EEC1B0004E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400">
                <a:latin typeface="Times New Roman" panose="02020603050405020304" pitchFamily="18" charset="0"/>
                <a:ea typeface="ＭＳ Ｐゴシック" panose="020B0600070205080204" pitchFamily="34" charset="-128"/>
              </a:rPr>
              <a:t>All the advantages and disadvantages  of a double lumen tube in an adult is applicable to the pediatric marraro bilumen tube</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a:extLst>
              <a:ext uri="{FF2B5EF4-FFF2-40B4-BE49-F238E27FC236}">
                <a16:creationId xmlns:a16="http://schemas.microsoft.com/office/drawing/2014/main" id="{E8175E2F-1680-C14C-A516-07EE18F0AECE}"/>
              </a:ext>
            </a:extLst>
          </p:cNvPr>
          <p:cNvSpPr>
            <a:spLocks noGrp="1" noRot="1" noChangeAspect="1" noChangeArrowheads="1" noTextEdit="1"/>
          </p:cNvSpPr>
          <p:nvPr>
            <p:ph type="sldImg"/>
          </p:nvPr>
        </p:nvSpPr>
        <p:spPr>
          <a:ln/>
        </p:spPr>
      </p:sp>
      <p:sp>
        <p:nvSpPr>
          <p:cNvPr id="83970" name="Rectangle 3">
            <a:extLst>
              <a:ext uri="{FF2B5EF4-FFF2-40B4-BE49-F238E27FC236}">
                <a16:creationId xmlns:a16="http://schemas.microsoft.com/office/drawing/2014/main" id="{C0E4FEA7-9383-E247-A3AF-DD06ED6CB13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400">
                <a:latin typeface="Times New Roman" panose="02020603050405020304" pitchFamily="18" charset="0"/>
                <a:ea typeface="ＭＳ Ｐゴシック" panose="020B0600070205080204" pitchFamily="34" charset="-128"/>
              </a:rPr>
              <a:t>The Univent tube is produced by Fuji System Corporation in Japan. It is a single lumen endotracheal tube with a blocker enclosed. The blocker can be directed into the right or left bronchus and can be fully retracted into its enclosed channel. It can also be locked in position. The 2 pediatric sizes are internal diameter of 3.5 mm uncuffed and a cuffed 4.5 mm tube But the outer diameter corresponds to conventional endotracheal tube with an internal diameter of 6mm and 6.5 respectively. A fiberoptic scope is necessary for positioning. The cross section is ovoid and most of  the lumen is occupied by the blocker.</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a:extLst>
              <a:ext uri="{FF2B5EF4-FFF2-40B4-BE49-F238E27FC236}">
                <a16:creationId xmlns:a16="http://schemas.microsoft.com/office/drawing/2014/main" id="{8A127A90-0D0B-E049-9473-A2152E3531BE}"/>
              </a:ext>
            </a:extLst>
          </p:cNvPr>
          <p:cNvSpPr>
            <a:spLocks noGrp="1" noRot="1" noChangeAspect="1" noChangeArrowheads="1" noTextEdit="1"/>
          </p:cNvSpPr>
          <p:nvPr>
            <p:ph type="sldImg"/>
          </p:nvPr>
        </p:nvSpPr>
        <p:spPr>
          <a:ln/>
        </p:spPr>
      </p:sp>
      <p:sp>
        <p:nvSpPr>
          <p:cNvPr id="86018" name="Rectangle 3">
            <a:extLst>
              <a:ext uri="{FF2B5EF4-FFF2-40B4-BE49-F238E27FC236}">
                <a16:creationId xmlns:a16="http://schemas.microsoft.com/office/drawing/2014/main" id="{78541CB1-D6DA-7640-A41E-902ABA0605E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400">
                <a:latin typeface="Times New Roman" panose="02020603050405020304" pitchFamily="18" charset="0"/>
                <a:ea typeface="ＭＳ Ｐゴシック" panose="020B0600070205080204" pitchFamily="34" charset="-128"/>
              </a:rPr>
              <a:t>Adult size univent tubes  has a cuff unlike the 3.5 mm which does not and a lumen in the blocker for providing oxygen and suction</a:t>
            </a:r>
            <a:r>
              <a:rPr lang="en-US" altLang="en-US">
                <a:ea typeface="ＭＳ Ｐゴシック" panose="020B0600070205080204" pitchFamily="34" charset="-128"/>
              </a:rPr>
              <a: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a:extLst>
              <a:ext uri="{FF2B5EF4-FFF2-40B4-BE49-F238E27FC236}">
                <a16:creationId xmlns:a16="http://schemas.microsoft.com/office/drawing/2014/main" id="{A656CBFB-D733-BF4A-993C-BDCC09FDE7DE}"/>
              </a:ext>
            </a:extLst>
          </p:cNvPr>
          <p:cNvSpPr>
            <a:spLocks noGrp="1" noRot="1" noChangeAspect="1" noChangeArrowheads="1" noTextEdit="1"/>
          </p:cNvSpPr>
          <p:nvPr>
            <p:ph type="sldImg"/>
          </p:nvPr>
        </p:nvSpPr>
        <p:spPr>
          <a:xfrm>
            <a:off x="990600" y="685800"/>
            <a:ext cx="4572000" cy="3429000"/>
          </a:xfrm>
          <a:ln/>
        </p:spPr>
      </p:sp>
      <p:sp>
        <p:nvSpPr>
          <p:cNvPr id="88066" name="Rectangle 3">
            <a:extLst>
              <a:ext uri="{FF2B5EF4-FFF2-40B4-BE49-F238E27FC236}">
                <a16:creationId xmlns:a16="http://schemas.microsoft.com/office/drawing/2014/main" id="{391171C7-012D-C541-9BEA-E5931E3FD4B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eaLnBrk="1" hangingPunct="1"/>
            <a:r>
              <a:rPr lang="en-US" altLang="en-US" sz="1400">
                <a:latin typeface="Times New Roman" panose="02020603050405020304" pitchFamily="18" charset="0"/>
                <a:ea typeface="ＭＳ Ｐゴシック" panose="020B0600070205080204" pitchFamily="34" charset="-128"/>
              </a:rPr>
              <a:t>Advantages are</a:t>
            </a:r>
          </a:p>
          <a:p>
            <a:pPr marL="228600" indent="-228600" eaLnBrk="1" hangingPunct="1"/>
            <a:r>
              <a:rPr lang="en-US" altLang="en-US" sz="1400">
                <a:latin typeface="Times New Roman" panose="02020603050405020304" pitchFamily="18" charset="0"/>
                <a:ea typeface="ＭＳ Ｐゴシック" panose="020B0600070205080204" pitchFamily="34" charset="-128"/>
              </a:rPr>
              <a:t>-Since the blocker is attached to the tube ,the chances of dislodgement is minimal.</a:t>
            </a:r>
          </a:p>
          <a:p>
            <a:pPr marL="228600" indent="-228600" eaLnBrk="1" hangingPunct="1"/>
            <a:r>
              <a:rPr lang="en-US" altLang="en-US" sz="1400">
                <a:latin typeface="Times New Roman" panose="02020603050405020304" pitchFamily="18" charset="0"/>
                <a:ea typeface="ＭＳ Ｐゴシック" panose="020B0600070205080204" pitchFamily="34" charset="-128"/>
              </a:rPr>
              <a:t>-A change of the tube is not required as the blocker can be retracted back.</a:t>
            </a:r>
          </a:p>
          <a:p>
            <a:pPr marL="228600" indent="-228600" eaLnBrk="1" hangingPunct="1"/>
            <a:r>
              <a:rPr lang="en-US" altLang="en-US" sz="1400">
                <a:latin typeface="Times New Roman" panose="02020603050405020304" pitchFamily="18" charset="0"/>
                <a:ea typeface="ＭＳ Ｐゴシック" panose="020B0600070205080204" pitchFamily="34" charset="-128"/>
              </a:rPr>
              <a:t>Disadvantages are </a:t>
            </a:r>
          </a:p>
          <a:p>
            <a:pPr marL="228600" indent="-228600" eaLnBrk="1" hangingPunct="1"/>
            <a:r>
              <a:rPr lang="en-US" altLang="en-US" sz="1400">
                <a:latin typeface="Times New Roman" panose="02020603050405020304" pitchFamily="18" charset="0"/>
                <a:ea typeface="ＭＳ Ｐゴシック" panose="020B0600070205080204" pitchFamily="34" charset="-128"/>
              </a:rPr>
              <a:t>-The low volume high pressure cuff .</a:t>
            </a:r>
          </a:p>
          <a:p>
            <a:pPr marL="228600" indent="-228600" eaLnBrk="1" hangingPunct="1"/>
            <a:r>
              <a:rPr lang="en-US" altLang="en-US" sz="1400">
                <a:latin typeface="Times New Roman" panose="02020603050405020304" pitchFamily="18" charset="0"/>
                <a:ea typeface="ＭＳ Ｐゴシック" panose="020B0600070205080204" pitchFamily="34" charset="-128"/>
              </a:rPr>
              <a:t>-The high resistance to air flow.</a:t>
            </a:r>
          </a:p>
          <a:p>
            <a:pPr marL="228600" indent="-228600" eaLnBrk="1" hangingPunct="1"/>
            <a:r>
              <a:rPr lang="en-US" altLang="en-US" sz="1400">
                <a:latin typeface="Times New Roman" panose="02020603050405020304" pitchFamily="18" charset="0"/>
                <a:ea typeface="ＭＳ Ｐゴシック" panose="020B0600070205080204" pitchFamily="34" charset="-128"/>
              </a:rPr>
              <a:t>-Collapsing the lung slow.</a:t>
            </a:r>
          </a:p>
          <a:p>
            <a:pPr marL="228600" indent="-228600" eaLnBrk="1" hangingPunct="1"/>
            <a:r>
              <a:rPr lang="en-US" altLang="en-US" sz="1400">
                <a:latin typeface="Times New Roman" panose="02020603050405020304" pitchFamily="18" charset="0"/>
                <a:ea typeface="ＭＳ Ｐゴシック" panose="020B0600070205080204" pitchFamily="34" charset="-128"/>
              </a:rPr>
              <a:t>-Suction ,oxygen and CPAP is not possible.</a:t>
            </a:r>
          </a:p>
          <a:p>
            <a:pPr marL="228600" indent="-228600" eaLnBrk="1" hangingPunct="1"/>
            <a:r>
              <a:rPr lang="en-US" altLang="en-US" sz="1400">
                <a:latin typeface="Times New Roman" panose="02020603050405020304" pitchFamily="18" charset="0"/>
                <a:ea typeface="ＭＳ Ｐゴシック" panose="020B0600070205080204" pitchFamily="34" charset="-128"/>
              </a:rPr>
              <a:t>-Cannot be used in less than 6 years of age.</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2">
            <a:extLst>
              <a:ext uri="{FF2B5EF4-FFF2-40B4-BE49-F238E27FC236}">
                <a16:creationId xmlns:a16="http://schemas.microsoft.com/office/drawing/2014/main" id="{CFE665AE-A487-BD49-966E-E70E3B92CA00}"/>
              </a:ext>
            </a:extLst>
          </p:cNvPr>
          <p:cNvSpPr>
            <a:spLocks noGrp="1" noRot="1" noChangeAspect="1" noChangeArrowheads="1" noTextEdit="1"/>
          </p:cNvSpPr>
          <p:nvPr>
            <p:ph type="sldImg"/>
          </p:nvPr>
        </p:nvSpPr>
        <p:spPr>
          <a:ln/>
        </p:spPr>
      </p:sp>
      <p:sp>
        <p:nvSpPr>
          <p:cNvPr id="90114" name="Rectangle 3">
            <a:extLst>
              <a:ext uri="{FF2B5EF4-FFF2-40B4-BE49-F238E27FC236}">
                <a16:creationId xmlns:a16="http://schemas.microsoft.com/office/drawing/2014/main" id="{950E2BA8-FEE6-3D49-B6D6-AB38EB6386A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400">
                <a:latin typeface="Times New Roman" panose="02020603050405020304" pitchFamily="18" charset="0"/>
                <a:ea typeface="ＭＳ Ｐゴシック" panose="020B0600070205080204" pitchFamily="34" charset="-128"/>
              </a:rPr>
              <a:t>This table shows the various sizes of Univent tube and you can appreciate the small internal diameter and the large external diameter . If a 6 mm ET tube is very tight in a 6 year old than 3.5mm may not be ideal .</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2">
            <a:extLst>
              <a:ext uri="{FF2B5EF4-FFF2-40B4-BE49-F238E27FC236}">
                <a16:creationId xmlns:a16="http://schemas.microsoft.com/office/drawing/2014/main" id="{65671CA6-EF4D-6645-BF8D-B6E8F21FC5F7}"/>
              </a:ext>
            </a:extLst>
          </p:cNvPr>
          <p:cNvSpPr>
            <a:spLocks noGrp="1" noRot="1" noChangeAspect="1" noChangeArrowheads="1" noTextEdit="1"/>
          </p:cNvSpPr>
          <p:nvPr>
            <p:ph type="sldImg"/>
          </p:nvPr>
        </p:nvSpPr>
        <p:spPr>
          <a:ln/>
        </p:spPr>
      </p:sp>
      <p:sp>
        <p:nvSpPr>
          <p:cNvPr id="92162" name="Rectangle 3">
            <a:extLst>
              <a:ext uri="{FF2B5EF4-FFF2-40B4-BE49-F238E27FC236}">
                <a16:creationId xmlns:a16="http://schemas.microsoft.com/office/drawing/2014/main" id="{2A9C94B1-0AB2-0343-833F-0B2EC5CFE57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400">
                <a:latin typeface="Times New Roman" panose="02020603050405020304" pitchFamily="18" charset="0"/>
                <a:ea typeface="ＭＳ Ｐゴシック" panose="020B0600070205080204" pitchFamily="34" charset="-128"/>
              </a:rPr>
              <a:t>An ideal endobronchial blocker should have a high volume and low pressure cuff and a shape that would retain it in the bronchus. It should be easy to manipulate it into the bronchus. Ability  to suction, provide oxygen /CPAP  to the  collapsed lung should be possible.</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a:extLst>
              <a:ext uri="{FF2B5EF4-FFF2-40B4-BE49-F238E27FC236}">
                <a16:creationId xmlns:a16="http://schemas.microsoft.com/office/drawing/2014/main" id="{D8FA0A8D-21DF-F74D-8BC3-92B256FDBCD3}"/>
              </a:ext>
            </a:extLst>
          </p:cNvPr>
          <p:cNvSpPr>
            <a:spLocks noGrp="1" noRot="1" noChangeAspect="1" noChangeArrowheads="1" noTextEdit="1"/>
          </p:cNvSpPr>
          <p:nvPr>
            <p:ph type="sldImg"/>
          </p:nvPr>
        </p:nvSpPr>
        <p:spPr>
          <a:ln/>
        </p:spPr>
      </p:sp>
      <p:sp>
        <p:nvSpPr>
          <p:cNvPr id="94210" name="Rectangle 3">
            <a:extLst>
              <a:ext uri="{FF2B5EF4-FFF2-40B4-BE49-F238E27FC236}">
                <a16:creationId xmlns:a16="http://schemas.microsoft.com/office/drawing/2014/main" id="{512C7715-4501-1647-AF41-E75F491AB4E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400">
                <a:latin typeface="Times New Roman" panose="02020603050405020304" pitchFamily="18" charset="0"/>
                <a:ea typeface="ＭＳ Ｐゴシック" panose="020B0600070205080204" pitchFamily="34" charset="-128"/>
              </a:rPr>
              <a:t>The different types of blockers that have been used in blocking the bronchus are the Fogarty embolectomy catheters, balloon wedge catheters (Swan Ganz &amp; Atrioseptostomy ) and the Arndt Cook bronchial blockers. Some have an end hole ( Arndt Cook ) and  others are blinded (Fogarty). The 4Fr embolectomy catheter is kept inflated with a 1 ml syringe using a 3 way stopcock.</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2">
            <a:extLst>
              <a:ext uri="{FF2B5EF4-FFF2-40B4-BE49-F238E27FC236}">
                <a16:creationId xmlns:a16="http://schemas.microsoft.com/office/drawing/2014/main" id="{22AF0295-8712-6346-BFCE-746DE3332B32}"/>
              </a:ext>
            </a:extLst>
          </p:cNvPr>
          <p:cNvSpPr>
            <a:spLocks noGrp="1" noRot="1" noChangeAspect="1" noChangeArrowheads="1" noTextEdit="1"/>
          </p:cNvSpPr>
          <p:nvPr>
            <p:ph type="sldImg"/>
          </p:nvPr>
        </p:nvSpPr>
        <p:spPr>
          <a:ln/>
        </p:spPr>
      </p:sp>
      <p:sp>
        <p:nvSpPr>
          <p:cNvPr id="96258" name="Rectangle 3">
            <a:extLst>
              <a:ext uri="{FF2B5EF4-FFF2-40B4-BE49-F238E27FC236}">
                <a16:creationId xmlns:a16="http://schemas.microsoft.com/office/drawing/2014/main" id="{139E33A7-C073-034E-B5C7-7FF9B113759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400">
                <a:latin typeface="Times New Roman" panose="02020603050405020304" pitchFamily="18" charset="0"/>
                <a:ea typeface="ＭＳ Ｐゴシック" panose="020B0600070205080204" pitchFamily="34" charset="-128"/>
              </a:rPr>
              <a:t>Fogarty catheters are embolectomy catheters designed for use in vessels and not bronchi. But they are useful in the younger age group to block the bronchus. They can be placed outside or inside the endotracheal tube.  They are placed in the bronchus through an endotracheal tube using endobronchial intubation and the ET may then be pulled back into trachea and the final position confirmed by fiber optic scope. The endotracheal tube is removed and reinserted if the blocker is preferred outside the tube.</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a:extLst>
              <a:ext uri="{FF2B5EF4-FFF2-40B4-BE49-F238E27FC236}">
                <a16:creationId xmlns:a16="http://schemas.microsoft.com/office/drawing/2014/main" id="{EA49EBE1-BEC0-9947-BF54-9F83E2B8E569}"/>
              </a:ext>
            </a:extLst>
          </p:cNvPr>
          <p:cNvSpPr>
            <a:spLocks noGrp="1" noRot="1" noChangeAspect="1" noChangeArrowheads="1" noTextEdit="1"/>
          </p:cNvSpPr>
          <p:nvPr>
            <p:ph type="sldImg"/>
          </p:nvPr>
        </p:nvSpPr>
        <p:spPr>
          <a:ln/>
        </p:spPr>
      </p:sp>
      <p:sp>
        <p:nvSpPr>
          <p:cNvPr id="98306" name="Rectangle 3">
            <a:extLst>
              <a:ext uri="{FF2B5EF4-FFF2-40B4-BE49-F238E27FC236}">
                <a16:creationId xmlns:a16="http://schemas.microsoft.com/office/drawing/2014/main" id="{4EA59F28-058B-1D45-93F9-F583721B8CA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400">
                <a:latin typeface="Times New Roman" panose="02020603050405020304" pitchFamily="18" charset="0"/>
                <a:ea typeface="ＭＳ Ｐゴシック" panose="020B0600070205080204" pitchFamily="34" charset="-128"/>
              </a:rPr>
              <a:t>Arndt Cook catheters are designed for the bronchus. It comes in 3 sizes. It is   recommended for children above 2 years of age . It comes with a multiport adapter (scope, blocker and the anesthesia circuit) so ventilation need not be interrupted when the blocker is placed.</a:t>
            </a:r>
          </a:p>
          <a:p>
            <a:pPr eaLnBrk="1" hangingPunct="1"/>
            <a:r>
              <a:rPr lang="en-US" altLang="en-US" sz="1400">
                <a:latin typeface="Times New Roman" panose="02020603050405020304" pitchFamily="18" charset="0"/>
                <a:ea typeface="ＭＳ Ｐゴシック" panose="020B0600070205080204" pitchFamily="34" charset="-128"/>
              </a:rPr>
              <a:t>The scope and the blocker can be inserted through the ports prior to attaching it to the tube .</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2">
            <a:extLst>
              <a:ext uri="{FF2B5EF4-FFF2-40B4-BE49-F238E27FC236}">
                <a16:creationId xmlns:a16="http://schemas.microsoft.com/office/drawing/2014/main" id="{19EB42CE-72E4-244C-9C4F-7008BD83C5A3}"/>
              </a:ext>
            </a:extLst>
          </p:cNvPr>
          <p:cNvSpPr>
            <a:spLocks noGrp="1" noRot="1" noChangeAspect="1" noChangeArrowheads="1" noTextEdit="1"/>
          </p:cNvSpPr>
          <p:nvPr>
            <p:ph type="sldImg"/>
          </p:nvPr>
        </p:nvSpPr>
        <p:spPr>
          <a:ln/>
        </p:spPr>
      </p:sp>
      <p:sp>
        <p:nvSpPr>
          <p:cNvPr id="100354" name="Rectangle 3">
            <a:extLst>
              <a:ext uri="{FF2B5EF4-FFF2-40B4-BE49-F238E27FC236}">
                <a16:creationId xmlns:a16="http://schemas.microsoft.com/office/drawing/2014/main" id="{D7BC17D7-F739-2E44-91E6-4DFE7018E7C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ea typeface="ＭＳ Ｐゴシック" panose="020B0600070205080204" pitchFamily="34" charset="-128"/>
              </a:rPr>
              <a:t>Arndt Cook catheter in its package with the universal port and adapter for CPAP .The blocker has a wire loop to accommodate the FOS. The balloons are usually spherical but the 9 Fr is available also in the elliptical form.</a:t>
            </a:r>
          </a:p>
          <a:p>
            <a:pPr eaLnBrk="1" hangingPunct="1"/>
            <a:r>
              <a:rPr lang="en-US" altLang="en-US">
                <a:ea typeface="ＭＳ Ｐゴシック" panose="020B0600070205080204" pitchFamily="34" charset="-128"/>
              </a:rPr>
              <a:t>The multi port adapter has ports to insert the scope and the blocker without any interruption in ventilation during placement.</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2">
            <a:extLst>
              <a:ext uri="{FF2B5EF4-FFF2-40B4-BE49-F238E27FC236}">
                <a16:creationId xmlns:a16="http://schemas.microsoft.com/office/drawing/2014/main" id="{19DFDE07-4D40-FE44-A9DD-125CE4CCD7FB}"/>
              </a:ext>
            </a:extLst>
          </p:cNvPr>
          <p:cNvSpPr>
            <a:spLocks noGrp="1" noRot="1" noChangeAspect="1" noChangeArrowheads="1" noTextEdit="1"/>
          </p:cNvSpPr>
          <p:nvPr>
            <p:ph type="sldImg"/>
          </p:nvPr>
        </p:nvSpPr>
        <p:spPr>
          <a:ln/>
        </p:spPr>
      </p:sp>
      <p:sp>
        <p:nvSpPr>
          <p:cNvPr id="102402" name="Rectangle 3">
            <a:extLst>
              <a:ext uri="{FF2B5EF4-FFF2-40B4-BE49-F238E27FC236}">
                <a16:creationId xmlns:a16="http://schemas.microsoft.com/office/drawing/2014/main" id="{ABEC1F57-2A02-314C-AB59-6D148506D04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400">
                <a:latin typeface="Times New Roman" panose="02020603050405020304" pitchFamily="18" charset="0"/>
                <a:ea typeface="ＭＳ Ｐゴシック" panose="020B0600070205080204" pitchFamily="34" charset="-128"/>
              </a:rPr>
              <a:t>This table shows the size of the blocker ,the shape of the balloon, the smallest internal diameter of the endotracheal tube that would accommodate the blocker and the size of scope to be used. The nylon wire in the 9 Fr can removed and reinserted but the others it may be difficult to reinsert once removed.</a:t>
            </a:r>
          </a:p>
          <a:p>
            <a:pPr eaLnBrk="1" hangingPunct="1"/>
            <a:r>
              <a:rPr lang="en-US" altLang="en-US" sz="1400">
                <a:latin typeface="Times New Roman" panose="02020603050405020304" pitchFamily="18" charset="0"/>
                <a:ea typeface="ＭＳ Ｐゴシック" panose="020B0600070205080204" pitchFamily="34" charset="-128"/>
              </a:rPr>
              <a:t>If a 5 Fr blocker is used with a 4.5mm endotracheal tube ,only a 2mm bronchoscope can be used as the maximum diameter of the blocker  is 2.5mm. A larger fiberoptic bronchoscope (2.2-2.8) can be used with a 5mm or bigger endotracheal tube . </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2">
            <a:extLst>
              <a:ext uri="{FF2B5EF4-FFF2-40B4-BE49-F238E27FC236}">
                <a16:creationId xmlns:a16="http://schemas.microsoft.com/office/drawing/2014/main" id="{85ECB71F-7B6B-2344-BCE8-292738F40BC7}"/>
              </a:ext>
            </a:extLst>
          </p:cNvPr>
          <p:cNvSpPr>
            <a:spLocks noGrp="1" noRot="1" noChangeAspect="1" noChangeArrowheads="1" noTextEdit="1"/>
          </p:cNvSpPr>
          <p:nvPr>
            <p:ph type="sldImg"/>
          </p:nvPr>
        </p:nvSpPr>
        <p:spPr>
          <a:ln/>
        </p:spPr>
      </p:sp>
      <p:sp>
        <p:nvSpPr>
          <p:cNvPr id="104450" name="Rectangle 3">
            <a:extLst>
              <a:ext uri="{FF2B5EF4-FFF2-40B4-BE49-F238E27FC236}">
                <a16:creationId xmlns:a16="http://schemas.microsoft.com/office/drawing/2014/main" id="{565985F6-B347-5241-92BE-93B47E8F5F1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400">
                <a:latin typeface="Times New Roman" panose="02020603050405020304" pitchFamily="18" charset="0"/>
                <a:ea typeface="ＭＳ Ｐゴシック" panose="020B0600070205080204" pitchFamily="34" charset="-128"/>
              </a:rPr>
              <a:t>5 Fr is the commonest blocker used in the pediatric age group. Although recommended for use in &gt;2 years of age, it has been used in children &lt;2 years of age .In these cases the blocker is placed outside the endotracheal  tube. Smaller endotracheal tubes can be used if the blocker is placed outside the endotracheal tube.</a:t>
            </a:r>
          </a:p>
          <a:p>
            <a:pPr eaLnBrk="1" hangingPunct="1"/>
            <a:endParaRPr lang="en-US" altLang="en-US" sz="1400">
              <a:latin typeface="Times New Roman" panose="02020603050405020304" pitchFamily="18" charset="0"/>
              <a:ea typeface="ＭＳ Ｐゴシック" panose="020B0600070205080204" pitchFamily="34" charset="-128"/>
            </a:endParaRPr>
          </a:p>
          <a:p>
            <a:pPr eaLnBrk="1" hangingPunct="1"/>
            <a:r>
              <a:rPr lang="en-US" altLang="en-US" sz="1400">
                <a:latin typeface="Times New Roman" panose="02020603050405020304" pitchFamily="18" charset="0"/>
                <a:ea typeface="ＭＳ Ｐゴシック" panose="020B0600070205080204" pitchFamily="34" charset="-128"/>
              </a:rPr>
              <a:t> </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2">
            <a:extLst>
              <a:ext uri="{FF2B5EF4-FFF2-40B4-BE49-F238E27FC236}">
                <a16:creationId xmlns:a16="http://schemas.microsoft.com/office/drawing/2014/main" id="{D0507BCC-B6AD-F64A-8F1F-8FBFC11E85B1}"/>
              </a:ext>
            </a:extLst>
          </p:cNvPr>
          <p:cNvSpPr>
            <a:spLocks noGrp="1" noRot="1" noChangeAspect="1" noChangeArrowheads="1" noTextEdit="1"/>
          </p:cNvSpPr>
          <p:nvPr>
            <p:ph type="sldImg"/>
          </p:nvPr>
        </p:nvSpPr>
        <p:spPr>
          <a:ln/>
        </p:spPr>
      </p:sp>
      <p:sp>
        <p:nvSpPr>
          <p:cNvPr id="106498" name="Rectangle 3">
            <a:extLst>
              <a:ext uri="{FF2B5EF4-FFF2-40B4-BE49-F238E27FC236}">
                <a16:creationId xmlns:a16="http://schemas.microsoft.com/office/drawing/2014/main" id="{090D6E0C-217D-8741-97B3-A0A2CF6B75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400">
                <a:latin typeface="Times New Roman" panose="02020603050405020304" pitchFamily="18" charset="0"/>
                <a:ea typeface="ＭＳ Ｐゴシック" panose="020B0600070205080204" pitchFamily="34" charset="-128"/>
              </a:rPr>
              <a:t>Advantages</a:t>
            </a:r>
          </a:p>
          <a:p>
            <a:pPr eaLnBrk="1" hangingPunct="1"/>
            <a:r>
              <a:rPr lang="en-US" altLang="en-US" sz="1400">
                <a:latin typeface="Times New Roman" panose="02020603050405020304" pitchFamily="18" charset="0"/>
                <a:ea typeface="ＭＳ Ｐゴシック" panose="020B0600070205080204" pitchFamily="34" charset="-128"/>
              </a:rPr>
              <a:t> Ventilation possible during placement  due to the multiport. Used with an endotracheal tube. Blocker can be locked in position . Suction, CPAP possible .</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2">
            <a:extLst>
              <a:ext uri="{FF2B5EF4-FFF2-40B4-BE49-F238E27FC236}">
                <a16:creationId xmlns:a16="http://schemas.microsoft.com/office/drawing/2014/main" id="{B03FE4EB-B062-414A-978F-6D8A469D87EE}"/>
              </a:ext>
            </a:extLst>
          </p:cNvPr>
          <p:cNvSpPr>
            <a:spLocks noGrp="1" noRot="1" noChangeAspect="1" noChangeArrowheads="1" noTextEdit="1"/>
          </p:cNvSpPr>
          <p:nvPr>
            <p:ph type="sldImg"/>
          </p:nvPr>
        </p:nvSpPr>
        <p:spPr>
          <a:ln/>
        </p:spPr>
      </p:sp>
      <p:sp>
        <p:nvSpPr>
          <p:cNvPr id="108546" name="Rectangle 3">
            <a:extLst>
              <a:ext uri="{FF2B5EF4-FFF2-40B4-BE49-F238E27FC236}">
                <a16:creationId xmlns:a16="http://schemas.microsoft.com/office/drawing/2014/main" id="{721BA4E4-AAB3-FB44-BF78-669881AC30B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400">
                <a:latin typeface="Times New Roman" panose="02020603050405020304" pitchFamily="18" charset="0"/>
                <a:ea typeface="ＭＳ Ｐゴシック" panose="020B0600070205080204" pitchFamily="34" charset="-128"/>
              </a:rPr>
              <a:t>Disadvantages</a:t>
            </a:r>
          </a:p>
          <a:p>
            <a:pPr eaLnBrk="1" hangingPunct="1"/>
            <a:r>
              <a:rPr lang="en-US" altLang="en-US" sz="1400">
                <a:latin typeface="Times New Roman" panose="02020603050405020304" pitchFamily="18" charset="0"/>
                <a:ea typeface="ＭＳ Ｐゴシック" panose="020B0600070205080204" pitchFamily="34" charset="-128"/>
              </a:rPr>
              <a:t>Collapse slower if the nylon wire is left in place .Suggestion is to ventilate lungs with 100% oxygen prior to blockade and rely on absorption</a:t>
            </a:r>
            <a:r>
              <a:rPr lang="en-US" altLang="en-US">
                <a:ea typeface="ＭＳ Ｐゴシック" panose="020B0600070205080204" pitchFamily="34" charset="-128"/>
              </a:rPr>
              <a:t> </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a:extLst>
              <a:ext uri="{FF2B5EF4-FFF2-40B4-BE49-F238E27FC236}">
                <a16:creationId xmlns:a16="http://schemas.microsoft.com/office/drawing/2014/main" id="{5F1EC143-D798-AA4B-B1CE-528D149635D5}"/>
              </a:ext>
            </a:extLst>
          </p:cNvPr>
          <p:cNvSpPr>
            <a:spLocks noGrp="1" noRot="1" noChangeAspect="1" noChangeArrowheads="1" noTextEdit="1"/>
          </p:cNvSpPr>
          <p:nvPr>
            <p:ph type="sldImg"/>
          </p:nvPr>
        </p:nvSpPr>
        <p:spPr>
          <a:ln/>
        </p:spPr>
      </p:sp>
      <p:sp>
        <p:nvSpPr>
          <p:cNvPr id="110594" name="Rectangle 3">
            <a:extLst>
              <a:ext uri="{FF2B5EF4-FFF2-40B4-BE49-F238E27FC236}">
                <a16:creationId xmlns:a16="http://schemas.microsoft.com/office/drawing/2014/main" id="{EAB5DEE4-E929-2D49-9479-94F1CDC6D63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400">
                <a:latin typeface="Times New Roman" panose="02020603050405020304" pitchFamily="18" charset="0"/>
                <a:ea typeface="ＭＳ Ｐゴシック" panose="020B0600070205080204" pitchFamily="34" charset="-128"/>
              </a:rPr>
              <a:t>The blocker can be placed within the endotracheal tube or outside the tube. Another technique suggested for preventing dislodgement of the blocker was to insert it through the Murphy eye prior to intubating and then positioning with a fiberoptic scope. When the blocker is placed outside the tube,  the pediatric FOS is placed through the port for the blocker on the multiport adapter so as to prevent leak around the small scope when placed through the port intended for the scope. </a:t>
            </a:r>
          </a:p>
          <a:p>
            <a:pPr eaLnBrk="1" hangingPunct="1"/>
            <a:endParaRPr lang="en-US" altLang="en-US" sz="1400">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a:extLst>
              <a:ext uri="{FF2B5EF4-FFF2-40B4-BE49-F238E27FC236}">
                <a16:creationId xmlns:a16="http://schemas.microsoft.com/office/drawing/2014/main" id="{0E5F1122-4C17-C844-A30D-7285B410784B}"/>
              </a:ext>
            </a:extLst>
          </p:cNvPr>
          <p:cNvSpPr>
            <a:spLocks noGrp="1" noRot="1" noChangeAspect="1" noChangeArrowheads="1" noTextEdit="1"/>
          </p:cNvSpPr>
          <p:nvPr>
            <p:ph type="sldImg"/>
          </p:nvPr>
        </p:nvSpPr>
        <p:spPr>
          <a:ln/>
        </p:spPr>
      </p:sp>
      <p:sp>
        <p:nvSpPr>
          <p:cNvPr id="112642" name="Rectangle 3">
            <a:extLst>
              <a:ext uri="{FF2B5EF4-FFF2-40B4-BE49-F238E27FC236}">
                <a16:creationId xmlns:a16="http://schemas.microsoft.com/office/drawing/2014/main" id="{30774723-5E0B-1346-88F7-E410F9E0900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400">
                <a:latin typeface="Times New Roman" panose="02020603050405020304" pitchFamily="18" charset="0"/>
                <a:ea typeface="ＭＳ Ｐゴシック" panose="020B0600070205080204" pitchFamily="34" charset="-128"/>
              </a:rPr>
              <a:t>This is one of the oldest method of lung isolation and was used often in pediatric patients when endobronchial blockers were unavailable. A smaller caliber tube may be required for insertion into the bronchus</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2">
            <a:extLst>
              <a:ext uri="{FF2B5EF4-FFF2-40B4-BE49-F238E27FC236}">
                <a16:creationId xmlns:a16="http://schemas.microsoft.com/office/drawing/2014/main" id="{15E2497F-EA1D-B448-B6C5-1DB9B9C779EA}"/>
              </a:ext>
            </a:extLst>
          </p:cNvPr>
          <p:cNvSpPr>
            <a:spLocks noGrp="1" noRot="1" noChangeAspect="1" noChangeArrowheads="1" noTextEdit="1"/>
          </p:cNvSpPr>
          <p:nvPr>
            <p:ph type="sldImg"/>
          </p:nvPr>
        </p:nvSpPr>
        <p:spPr>
          <a:ln/>
        </p:spPr>
      </p:sp>
      <p:sp>
        <p:nvSpPr>
          <p:cNvPr id="114690" name="Rectangle 3">
            <a:extLst>
              <a:ext uri="{FF2B5EF4-FFF2-40B4-BE49-F238E27FC236}">
                <a16:creationId xmlns:a16="http://schemas.microsoft.com/office/drawing/2014/main" id="{C3154802-32D2-6541-AC05-94D6C48A3189}"/>
              </a:ext>
            </a:extLst>
          </p:cNvPr>
          <p:cNvSpPr>
            <a:spLocks noGrp="1" noChangeArrowheads="1"/>
          </p:cNvSpPr>
          <p:nvPr>
            <p:ph type="body" idx="1"/>
          </p:nvPr>
        </p:nvSpPr>
        <p:spPr>
          <a:xfrm>
            <a:off x="685800" y="44958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400">
                <a:latin typeface="Times New Roman" panose="02020603050405020304" pitchFamily="18" charset="0"/>
                <a:ea typeface="ＭＳ Ｐゴシック" panose="020B0600070205080204" pitchFamily="34" charset="-128"/>
              </a:rPr>
              <a:t>The disadvantages of using a single lumen endotracheal tube for lung isolation are as in slide </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2">
            <a:extLst>
              <a:ext uri="{FF2B5EF4-FFF2-40B4-BE49-F238E27FC236}">
                <a16:creationId xmlns:a16="http://schemas.microsoft.com/office/drawing/2014/main" id="{39B7E3BC-41F3-B247-87CA-C40132206C69}"/>
              </a:ext>
            </a:extLst>
          </p:cNvPr>
          <p:cNvSpPr>
            <a:spLocks noGrp="1" noRot="1" noChangeAspect="1" noChangeArrowheads="1" noTextEdit="1"/>
          </p:cNvSpPr>
          <p:nvPr>
            <p:ph type="sldImg"/>
          </p:nvPr>
        </p:nvSpPr>
        <p:spPr>
          <a:ln/>
        </p:spPr>
      </p:sp>
      <p:sp>
        <p:nvSpPr>
          <p:cNvPr id="116738" name="Rectangle 3">
            <a:extLst>
              <a:ext uri="{FF2B5EF4-FFF2-40B4-BE49-F238E27FC236}">
                <a16:creationId xmlns:a16="http://schemas.microsoft.com/office/drawing/2014/main" id="{633325F6-66C8-F341-B0C6-1FD6E5A0E65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400">
                <a:latin typeface="Times New Roman" panose="02020603050405020304" pitchFamily="18" charset="0"/>
                <a:ea typeface="ＭＳ Ｐゴシック" panose="020B0600070205080204" pitchFamily="34" charset="-128"/>
              </a:rPr>
              <a:t>Selection of a particular technique will depend on the age and size of the patient. The anatomy will help in deciding the type and the size required. Skill and experience of the provider and availability of equipment  will also influence the selection . The type of surgery also influences the decision.</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2">
            <a:extLst>
              <a:ext uri="{FF2B5EF4-FFF2-40B4-BE49-F238E27FC236}">
                <a16:creationId xmlns:a16="http://schemas.microsoft.com/office/drawing/2014/main" id="{A120BF30-8CFF-7B4A-BDDC-B35F6EBD129A}"/>
              </a:ext>
            </a:extLst>
          </p:cNvPr>
          <p:cNvSpPr>
            <a:spLocks noGrp="1" noRot="1" noChangeAspect="1" noChangeArrowheads="1" noTextEdit="1"/>
          </p:cNvSpPr>
          <p:nvPr>
            <p:ph type="sldImg"/>
          </p:nvPr>
        </p:nvSpPr>
        <p:spPr>
          <a:ln/>
        </p:spPr>
      </p:sp>
      <p:sp>
        <p:nvSpPr>
          <p:cNvPr id="118786" name="Rectangle 3">
            <a:extLst>
              <a:ext uri="{FF2B5EF4-FFF2-40B4-BE49-F238E27FC236}">
                <a16:creationId xmlns:a16="http://schemas.microsoft.com/office/drawing/2014/main" id="{C9687252-67E6-9749-BE83-B602E24767B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400">
                <a:latin typeface="Times New Roman" panose="02020603050405020304" pitchFamily="18" charset="0"/>
                <a:ea typeface="ＭＳ Ｐゴシック" panose="020B0600070205080204" pitchFamily="34" charset="-128"/>
              </a:rPr>
              <a:t>This table gives an idea what are the selection that can be used in different age groups. When choosing an endotracheal tube it is important to make sure the size is not too big for the particular bronchus of the lung to be ventilated . The size can be determined by the measuring the diameter of trachea from chest x-ray and/or CTScan . The ratio of trachea and bronchus is 0.86 for the right side and 0.66 for the left. The answer will be the</a:t>
            </a:r>
            <a:r>
              <a:rPr lang="en-US" altLang="en-US" sz="1400" b="1">
                <a:latin typeface="Times New Roman" panose="02020603050405020304" pitchFamily="18" charset="0"/>
                <a:ea typeface="ＭＳ Ｐゴシック" panose="020B0600070205080204" pitchFamily="34" charset="-128"/>
              </a:rPr>
              <a:t> outer </a:t>
            </a:r>
            <a:r>
              <a:rPr lang="en-US" altLang="en-US" sz="1400">
                <a:latin typeface="Times New Roman" panose="02020603050405020304" pitchFamily="18" charset="0"/>
                <a:ea typeface="ＭＳ Ｐゴシック" panose="020B0600070205080204" pitchFamily="34" charset="-128"/>
              </a:rPr>
              <a:t>diameter of the endotracheal tube to be used. </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2">
            <a:extLst>
              <a:ext uri="{FF2B5EF4-FFF2-40B4-BE49-F238E27FC236}">
                <a16:creationId xmlns:a16="http://schemas.microsoft.com/office/drawing/2014/main" id="{A74BBC38-5A62-FC43-AE38-44C3B4E2BC46}"/>
              </a:ext>
            </a:extLst>
          </p:cNvPr>
          <p:cNvSpPr>
            <a:spLocks noGrp="1" noRot="1" noChangeAspect="1" noChangeArrowheads="1" noTextEdit="1"/>
          </p:cNvSpPr>
          <p:nvPr>
            <p:ph type="sldImg"/>
          </p:nvPr>
        </p:nvSpPr>
        <p:spPr>
          <a:ln/>
        </p:spPr>
      </p:sp>
      <p:sp>
        <p:nvSpPr>
          <p:cNvPr id="120834" name="Rectangle 3">
            <a:extLst>
              <a:ext uri="{FF2B5EF4-FFF2-40B4-BE49-F238E27FC236}">
                <a16:creationId xmlns:a16="http://schemas.microsoft.com/office/drawing/2014/main" id="{E3571680-520F-8D43-BB4F-875E280726D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400">
                <a:latin typeface="Times New Roman" panose="02020603050405020304" pitchFamily="18" charset="0"/>
                <a:ea typeface="ＭＳ Ｐゴシック" panose="020B0600070205080204" pitchFamily="34" charset="-128"/>
              </a:rPr>
              <a:t>Lung isolation in a patient with tracheostomy can be challenging. A blocker could be used co-axially or along the tracheostomy tube. Another technique is to inserted a flexible /armoured tube into the main stem bronchus. </a:t>
            </a:r>
          </a:p>
          <a:p>
            <a:pPr eaLnBrk="1" hangingPunct="1"/>
            <a:endParaRPr lang="en-US" altLang="en-US">
              <a:ea typeface="ＭＳ Ｐゴシック" panose="020B0600070205080204" pitchFamily="34" charset="-128"/>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2">
            <a:extLst>
              <a:ext uri="{FF2B5EF4-FFF2-40B4-BE49-F238E27FC236}">
                <a16:creationId xmlns:a16="http://schemas.microsoft.com/office/drawing/2014/main" id="{B16328D7-137D-3844-BD7C-C2D6DF48C19F}"/>
              </a:ext>
            </a:extLst>
          </p:cNvPr>
          <p:cNvSpPr>
            <a:spLocks noGrp="1" noRot="1" noChangeAspect="1" noChangeArrowheads="1" noTextEdit="1"/>
          </p:cNvSpPr>
          <p:nvPr>
            <p:ph type="sldImg"/>
          </p:nvPr>
        </p:nvSpPr>
        <p:spPr>
          <a:ln/>
        </p:spPr>
      </p:sp>
      <p:sp>
        <p:nvSpPr>
          <p:cNvPr id="122882" name="Rectangle 3">
            <a:extLst>
              <a:ext uri="{FF2B5EF4-FFF2-40B4-BE49-F238E27FC236}">
                <a16:creationId xmlns:a16="http://schemas.microsoft.com/office/drawing/2014/main" id="{A5A9B64F-A558-E048-9F9B-0DD455782A6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400">
                <a:latin typeface="Times New Roman" panose="02020603050405020304" pitchFamily="18" charset="0"/>
                <a:ea typeface="ＭＳ Ｐゴシック" panose="020B0600070205080204" pitchFamily="34" charset="-128"/>
              </a:rPr>
              <a:t>Hypoxemia is not uncommon during single lung ventilation. Some of the methods to improve oxygenation are to maintain 2 lung ventilation as far as possible. Adding PEEP to the dependent ventilated lung The amount of PEEP should be such that it does not cause compression of the alveolar vessels, normally 5- 10 cm of water .Providing oxygen and CPAP to the collapsed lung will further improve the oxygenation. Care should be taken not to inflate the lung. Fi O</a:t>
            </a:r>
            <a:r>
              <a:rPr lang="en-US" altLang="en-US" sz="1400" baseline="-25000">
                <a:latin typeface="Times New Roman" panose="02020603050405020304" pitchFamily="18" charset="0"/>
                <a:ea typeface="ＭＳ Ｐゴシック" panose="020B0600070205080204" pitchFamily="34" charset="-128"/>
              </a:rPr>
              <a:t>2</a:t>
            </a:r>
            <a:r>
              <a:rPr lang="en-US" altLang="en-US" sz="1400">
                <a:latin typeface="Times New Roman" panose="02020603050405020304" pitchFamily="18" charset="0"/>
                <a:ea typeface="ＭＳ Ｐゴシック" panose="020B0600070205080204" pitchFamily="34" charset="-128"/>
              </a:rPr>
              <a:t> can be increased. If there is no improvement, check the patency &amp; position of the tube. Hypotension can increase the shunt .Maintain normocapnia  by using tidal volume of 8-10 ml /kg and increasing respiratory rate as required. Hypocapnia should be avoided as it can dilate the pulmonary vessels and interfere with HPV in non dependent lung . The last resort is clamping the pulmonary artery to the collapsed lung.</a:t>
            </a:r>
          </a:p>
          <a:p>
            <a:pPr eaLnBrk="1" hangingPunct="1"/>
            <a:r>
              <a:rPr lang="en-US" altLang="en-US" sz="1400">
                <a:latin typeface="Times New Roman" panose="02020603050405020304" pitchFamily="18" charset="0"/>
                <a:ea typeface="ＭＳ Ｐゴシック" panose="020B0600070205080204" pitchFamily="34" charset="-128"/>
              </a:rPr>
              <a:t>Clamping of the pulmonary artery ASAP in Pneumonectomy cases  helps </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2">
            <a:extLst>
              <a:ext uri="{FF2B5EF4-FFF2-40B4-BE49-F238E27FC236}">
                <a16:creationId xmlns:a16="http://schemas.microsoft.com/office/drawing/2014/main" id="{5F539B1E-D4BA-9544-ACA4-18348AF5293D}"/>
              </a:ext>
            </a:extLst>
          </p:cNvPr>
          <p:cNvSpPr>
            <a:spLocks noGrp="1" noRot="1" noChangeAspect="1" noChangeArrowheads="1" noTextEdit="1"/>
          </p:cNvSpPr>
          <p:nvPr>
            <p:ph type="sldImg"/>
          </p:nvPr>
        </p:nvSpPr>
        <p:spPr>
          <a:ln/>
        </p:spPr>
      </p:sp>
      <p:sp>
        <p:nvSpPr>
          <p:cNvPr id="124930" name="Rectangle 3">
            <a:extLst>
              <a:ext uri="{FF2B5EF4-FFF2-40B4-BE49-F238E27FC236}">
                <a16:creationId xmlns:a16="http://schemas.microsoft.com/office/drawing/2014/main" id="{9A0F103F-B93B-BD44-98FF-BC4065BC2DB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400">
                <a:latin typeface="Times New Roman" panose="02020603050405020304" pitchFamily="18" charset="0"/>
                <a:ea typeface="ＭＳ Ｐゴシック" panose="020B0600070205080204" pitchFamily="34" charset="-128"/>
              </a:rPr>
              <a:t>To summarize, in order to achieve one lung ventilation knowledge of the airway anatomy and physiology of single lung ventilation is useful. The details of the surgery helps in making the proper technique selection. Always check the equipments especially the fiberoptic scope. It is always good to have more than 2 hands when you have a scope &amp;  a blocker to manipulate.</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2">
            <a:extLst>
              <a:ext uri="{FF2B5EF4-FFF2-40B4-BE49-F238E27FC236}">
                <a16:creationId xmlns:a16="http://schemas.microsoft.com/office/drawing/2014/main" id="{2F08E120-0C6D-6C47-8927-E9C07A7FE1F0}"/>
              </a:ext>
            </a:extLst>
          </p:cNvPr>
          <p:cNvSpPr>
            <a:spLocks noGrp="1" noRot="1" noChangeAspect="1" noChangeArrowheads="1" noTextEdit="1"/>
          </p:cNvSpPr>
          <p:nvPr>
            <p:ph type="sldImg"/>
          </p:nvPr>
        </p:nvSpPr>
        <p:spPr>
          <a:ln/>
        </p:spPr>
      </p:sp>
      <p:sp>
        <p:nvSpPr>
          <p:cNvPr id="126978" name="Rectangle 3">
            <a:extLst>
              <a:ext uri="{FF2B5EF4-FFF2-40B4-BE49-F238E27FC236}">
                <a16:creationId xmlns:a16="http://schemas.microsoft.com/office/drawing/2014/main" id="{8EE1FBCA-25F0-3F41-9257-3235CBD6714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ea typeface="ＭＳ Ｐゴシック" panose="020B0600070205080204"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3.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7.tiff"/></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3.xml"/><Relationship Id="rId5" Type="http://schemas.openxmlformats.org/officeDocument/2006/relationships/image" Target="../media/image4.png"/><Relationship Id="rId4" Type="http://schemas.openxmlformats.org/officeDocument/2006/relationships/image" Target="../media/image7.tiff"/></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7.tif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7.tiff"/></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7.tiff"/></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7.tiff"/></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7.tiff"/></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7.tiff"/></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7.tiff"/></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7.tiff"/></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7.tiff"/></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6.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pic>
        <p:nvPicPr>
          <p:cNvPr id="9" name="Picture 2" descr="http://images.clipartpanda.com/world-clipart-png-globe-hi.png"/>
          <p:cNvPicPr>
            <a:picLocks noChangeAspect="1" noChangeArrowheads="1"/>
          </p:cNvPicPr>
          <p:nvPr userDrawn="1"/>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23812" y="157162"/>
            <a:ext cx="3733800" cy="3708908"/>
          </a:xfrm>
          <a:prstGeom prst="rect">
            <a:avLst/>
          </a:prstGeom>
          <a:noFill/>
          <a:extLst>
            <a:ext uri="{909E8E84-426E-40dd-AFC4-6F175D3DCCD1}">
              <a14:hiddenFill xmlns="" xmlns:a14="http://schemas.microsoft.com/office/drawing/2010/main">
                <a:solidFill>
                  <a:srgbClr val="FFFFFF"/>
                </a:solidFill>
              </a14:hiddenFill>
            </a:ext>
          </a:extLst>
        </p:spPr>
      </p:pic>
      <p:sp>
        <p:nvSpPr>
          <p:cNvPr id="12" name="Rectangle 4"/>
          <p:cNvSpPr/>
          <p:nvPr userDrawn="1"/>
        </p:nvSpPr>
        <p:spPr>
          <a:xfrm flipV="1">
            <a:off x="0" y="3048000"/>
            <a:ext cx="9144000" cy="3810000"/>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53251191-C511-8B48-B0D5-9E2C912AA3C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200650" y="5046510"/>
            <a:ext cx="3314700" cy="1282700"/>
          </a:xfrm>
          <a:prstGeom prst="rect">
            <a:avLst/>
          </a:prstGeom>
        </p:spPr>
      </p:pic>
    </p:spTree>
    <p:extLst>
      <p:ext uri="{BB962C8B-B14F-4D97-AF65-F5344CB8AC3E}">
        <p14:creationId xmlns:p14="http://schemas.microsoft.com/office/powerpoint/2010/main" val="20322378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n-lt"/>
              </a:defRPr>
            </a:lvl1pPr>
          </a:lstStyle>
          <a:p>
            <a:r>
              <a:rPr lang="en-US"/>
              <a:t>Click to edit Master title style</a:t>
            </a:r>
            <a:endParaRPr lang="en-US" dirty="0"/>
          </a:p>
        </p:txBody>
      </p:sp>
      <p:sp>
        <p:nvSpPr>
          <p:cNvPr id="3" name="Content Placeholder 2"/>
          <p:cNvSpPr>
            <a:spLocks noGrp="1"/>
          </p:cNvSpPr>
          <p:nvPr>
            <p:ph idx="1" hasCustomPrompt="1"/>
          </p:nvPr>
        </p:nvSpPr>
        <p:spPr/>
        <p:txBody>
          <a:bodyPr/>
          <a:lstStyle>
            <a:lvl1pPr>
              <a:defRPr sz="3600"/>
            </a:lvl1pPr>
            <a:lvl2pPr>
              <a:defRPr sz="3200"/>
            </a:lvl2pPr>
            <a:lvl3pPr>
              <a:defRPr sz="2800"/>
            </a:lvl3pPr>
            <a:lvl4pPr marL="1371600" indent="0">
              <a:buNone/>
              <a:defRPr sz="2400"/>
            </a:lvl4pPr>
          </a:lstStyle>
          <a:p>
            <a:pPr lvl="0"/>
            <a:r>
              <a:rPr lang="en-US" dirty="0"/>
              <a:t>Click to edit Master text styles</a:t>
            </a:r>
          </a:p>
          <a:p>
            <a:pPr lvl="1"/>
            <a:r>
              <a:rPr lang="en-US" dirty="0"/>
              <a:t>Second level</a:t>
            </a:r>
          </a:p>
          <a:p>
            <a:pPr lvl="2"/>
            <a:r>
              <a:rPr lang="en-US" dirty="0"/>
              <a:t>Third level</a:t>
            </a:r>
          </a:p>
          <a:p>
            <a:pPr lvl="2"/>
            <a:endParaRPr lang="en-US" dirty="0"/>
          </a:p>
        </p:txBody>
      </p:sp>
      <p:sp>
        <p:nvSpPr>
          <p:cNvPr id="4" name="Date Placeholder 3"/>
          <p:cNvSpPr>
            <a:spLocks noGrp="1"/>
          </p:cNvSpPr>
          <p:nvPr>
            <p:ph type="dt" sz="half" idx="10"/>
          </p:nvPr>
        </p:nvSpPr>
        <p:spPr/>
        <p:txBody>
          <a:bodyPr/>
          <a:lstStyle/>
          <a:p>
            <a:fld id="{75754632-50C4-6042-BF0D-689D8DA2E976}" type="datetimeFigureOut">
              <a:rPr lang="en-US" smtClean="0"/>
              <a:t>12/27/21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EF052E29-0E68-A74E-A059-405ACCF745B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273308" y="6538912"/>
            <a:ext cx="799564" cy="309410"/>
          </a:xfrm>
          <a:prstGeom prst="rect">
            <a:avLst/>
          </a:prstGeom>
        </p:spPr>
      </p:pic>
    </p:spTree>
    <p:extLst>
      <p:ext uri="{BB962C8B-B14F-4D97-AF65-F5344CB8AC3E}">
        <p14:creationId xmlns:p14="http://schemas.microsoft.com/office/powerpoint/2010/main" val="935175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9390177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12/27/21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0067289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12/27/21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693037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12/27/21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8516030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12/27/21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0608494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0812372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1410369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782946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4461672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pic>
        <p:nvPicPr>
          <p:cNvPr id="9" name="Picture 2" descr="http://images.clipartpanda.com/world-clipart-png-globe-hi.png"/>
          <p:cNvPicPr>
            <a:picLocks noChangeAspect="1" noChangeArrowheads="1"/>
          </p:cNvPicPr>
          <p:nvPr userDrawn="1"/>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23812" y="157162"/>
            <a:ext cx="3733800" cy="3708908"/>
          </a:xfrm>
          <a:prstGeom prst="rect">
            <a:avLst/>
          </a:prstGeom>
          <a:noFill/>
          <a:extLst>
            <a:ext uri="{909E8E84-426E-40dd-AFC4-6F175D3DCCD1}">
              <a14:hiddenFill xmlns="" xmlns:a14="http://schemas.microsoft.com/office/drawing/2010/main">
                <a:solidFill>
                  <a:srgbClr val="FFFFFF"/>
                </a:solidFill>
              </a14:hiddenFill>
            </a:ext>
          </a:extLst>
        </p:spPr>
      </p:pic>
      <p:sp>
        <p:nvSpPr>
          <p:cNvPr id="12" name="Rectangle 4"/>
          <p:cNvSpPr/>
          <p:nvPr userDrawn="1"/>
        </p:nvSpPr>
        <p:spPr>
          <a:xfrm flipV="1">
            <a:off x="0" y="3048000"/>
            <a:ext cx="9144000" cy="3810000"/>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userDrawn="1"/>
        </p:nvPicPr>
        <p:blipFill rotWithShape="1">
          <a:blip r:embed="rId3" cstate="print">
            <a:extLst>
              <a:ext uri="{28A0092B-C50C-407E-A947-70E740481C1C}">
                <a14:useLocalDpi xmlns:a14="http://schemas.microsoft.com/office/drawing/2010/main" val="0"/>
              </a:ext>
            </a:extLst>
          </a:blip>
          <a:srcRect l="6351" t="16883" r="8327"/>
          <a:stretch/>
        </p:blipFill>
        <p:spPr>
          <a:xfrm>
            <a:off x="4572000" y="4953000"/>
            <a:ext cx="3368163" cy="1600200"/>
          </a:xfrm>
          <a:prstGeom prst="rect">
            <a:avLst/>
          </a:prstGeom>
          <a:ln>
            <a:solidFill>
              <a:schemeClr val="tx2">
                <a:lumMod val="50000"/>
              </a:schemeClr>
            </a:solidFill>
          </a:ln>
        </p:spPr>
      </p:pic>
    </p:spTree>
    <p:extLst>
      <p:ext uri="{BB962C8B-B14F-4D97-AF65-F5344CB8AC3E}">
        <p14:creationId xmlns:p14="http://schemas.microsoft.com/office/powerpoint/2010/main" val="40429555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6497814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0501527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12/27/21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0386260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12/27/21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4685519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12/27/21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4033929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12/27/21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7229967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4804812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9999837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9007253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3119407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a:extLst>
              <a:ext uri="{FF2B5EF4-FFF2-40B4-BE49-F238E27FC236}">
                <a16:creationId xmlns:a16="http://schemas.microsoft.com/office/drawing/2014/main" id="{9FEC0F12-96E8-2D40-891E-1D6C34DA466D}"/>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74A35003-EB6B-0646-848A-F915C5954CC7}"/>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13B5F59-955C-554E-8BE9-6151993B5F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9" name="Picture 8">
            <a:extLst>
              <a:ext uri="{FF2B5EF4-FFF2-40B4-BE49-F238E27FC236}">
                <a16:creationId xmlns:a16="http://schemas.microsoft.com/office/drawing/2014/main" id="{0D6C718C-17C8-C749-AA2A-4D7DC560A8E5}"/>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pic>
        <p:nvPicPr>
          <p:cNvPr id="10" name="Picture 2" descr="http://images.clipartpanda.com/world-clipart-png-globe-hi.png">
            <a:extLst>
              <a:ext uri="{FF2B5EF4-FFF2-40B4-BE49-F238E27FC236}">
                <a16:creationId xmlns:a16="http://schemas.microsoft.com/office/drawing/2014/main" id="{3B81A547-A8C6-6A48-BA93-92697C602201}"/>
              </a:ext>
            </a:extLst>
          </p:cNvPr>
          <p:cNvPicPr>
            <a:picLocks noChangeAspect="1" noChangeArrowheads="1"/>
          </p:cNvPicPr>
          <p:nvPr userDrawn="1"/>
        </p:nvPicPr>
        <p:blipFill>
          <a:blip r:embed="rId5">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23812" y="157162"/>
            <a:ext cx="3733800" cy="3708908"/>
          </a:xfrm>
          <a:prstGeom prst="rect">
            <a:avLst/>
          </a:prstGeom>
          <a:noFill/>
          <a:extLst>
            <a:ext uri="{909E8E84-426E-40dd-AFC4-6F175D3DCCD1}">
              <a14:hiddenFill xmlns="" xmlns:a14="http://schemas.microsoft.com/office/drawing/2010/main">
                <a:solidFill>
                  <a:srgbClr val="FFFFFF"/>
                </a:solidFill>
              </a14:hiddenFill>
            </a:ext>
          </a:extLst>
        </p:spPr>
      </p:pic>
      <p:sp>
        <p:nvSpPr>
          <p:cNvPr id="11" name="Rectangle 4">
            <a:extLst>
              <a:ext uri="{FF2B5EF4-FFF2-40B4-BE49-F238E27FC236}">
                <a16:creationId xmlns:a16="http://schemas.microsoft.com/office/drawing/2014/main" id="{372862FC-23B6-DF4F-9994-1781EA9066AB}"/>
              </a:ext>
            </a:extLst>
          </p:cNvPr>
          <p:cNvSpPr/>
          <p:nvPr userDrawn="1"/>
        </p:nvSpPr>
        <p:spPr>
          <a:xfrm flipV="1">
            <a:off x="0" y="3048000"/>
            <a:ext cx="9144000" cy="3810000"/>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AB3D88C5-E21E-A84E-8E28-7302EC45A50A}"/>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5200650" y="5046510"/>
            <a:ext cx="3314700" cy="1282700"/>
          </a:xfrm>
          <a:prstGeom prst="rect">
            <a:avLst/>
          </a:prstGeom>
        </p:spPr>
      </p:pic>
    </p:spTree>
    <p:extLst>
      <p:ext uri="{BB962C8B-B14F-4D97-AF65-F5344CB8AC3E}">
        <p14:creationId xmlns:p14="http://schemas.microsoft.com/office/powerpoint/2010/main" val="64659743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6DD03537-5D3B-084F-9ACA-980068C4F8B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79D7561B-8C8B-AA41-9F65-298F29E7114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50503EAC-90E6-B74A-8903-C646A41F50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D97A1E1E-D3A0-B843-A3BB-572BDF547D02}"/>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1" name="Rectangle 4">
            <a:extLst>
              <a:ext uri="{FF2B5EF4-FFF2-40B4-BE49-F238E27FC236}">
                <a16:creationId xmlns:a16="http://schemas.microsoft.com/office/drawing/2014/main" id="{6715CEB1-F902-1A43-8EA3-61E07FD21467}"/>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http://images.clipartpanda.com/world-clipart-png-globe-hi.png">
            <a:extLst>
              <a:ext uri="{FF2B5EF4-FFF2-40B4-BE49-F238E27FC236}">
                <a16:creationId xmlns:a16="http://schemas.microsoft.com/office/drawing/2014/main" id="{24BE8B89-0F15-8542-B1AD-F2C3232EB8AA}"/>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FB26D368-DA85-7F4E-A173-AD88BB8EA5AA}"/>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8273308" y="6538912"/>
            <a:ext cx="799564" cy="309410"/>
          </a:xfrm>
          <a:prstGeom prst="rect">
            <a:avLst/>
          </a:prstGeom>
        </p:spPr>
      </p:pic>
    </p:spTree>
    <p:extLst>
      <p:ext uri="{BB962C8B-B14F-4D97-AF65-F5344CB8AC3E}">
        <p14:creationId xmlns:p14="http://schemas.microsoft.com/office/powerpoint/2010/main" val="30935452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91973F7D-AFD4-C94B-9603-A89BBEC88463}"/>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B439D3B3-EAF5-CB46-B8E2-0A7CD137C6F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94CA958E-5E5C-CF41-87FD-199DFB0DCF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1088C881-544F-B447-BB88-16DFEE264551}"/>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1" name="Rectangle 4">
            <a:extLst>
              <a:ext uri="{FF2B5EF4-FFF2-40B4-BE49-F238E27FC236}">
                <a16:creationId xmlns:a16="http://schemas.microsoft.com/office/drawing/2014/main" id="{B4955B85-6F8F-8B4D-A7D3-C4765B2E80ED}"/>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http://images.clipartpanda.com/world-clipart-png-globe-hi.png">
            <a:extLst>
              <a:ext uri="{FF2B5EF4-FFF2-40B4-BE49-F238E27FC236}">
                <a16:creationId xmlns:a16="http://schemas.microsoft.com/office/drawing/2014/main" id="{FAC002E6-C2CD-8D4D-85BD-0D5DA1A6EFD5}"/>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68911977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12/27/21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43E1211-3800-2144-9E1D-D516119FECE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CEC8B029-6A7D-E04C-A06D-C08CCDA5805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47BB58C8-50DD-684D-A14D-C3FCAAACB0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1" name="Picture 10">
            <a:extLst>
              <a:ext uri="{FF2B5EF4-FFF2-40B4-BE49-F238E27FC236}">
                <a16:creationId xmlns:a16="http://schemas.microsoft.com/office/drawing/2014/main" id="{A7164831-6257-4A49-815B-5BB6F0B3149A}"/>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2" name="Rectangle 4">
            <a:extLst>
              <a:ext uri="{FF2B5EF4-FFF2-40B4-BE49-F238E27FC236}">
                <a16:creationId xmlns:a16="http://schemas.microsoft.com/office/drawing/2014/main" id="{9959DC23-3568-F44A-A355-8F9323A6D757}"/>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http://images.clipartpanda.com/world-clipart-png-globe-hi.png">
            <a:extLst>
              <a:ext uri="{FF2B5EF4-FFF2-40B4-BE49-F238E27FC236}">
                <a16:creationId xmlns:a16="http://schemas.microsoft.com/office/drawing/2014/main" id="{D9966C70-A808-DD44-9CD6-D442337F45C9}"/>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31479142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12/27/21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E6EDB465-2467-054B-B55A-CD526D448445}"/>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5C79E1B9-E2AD-D34E-97DA-3C951C9413E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67CBD49-39D4-524F-BE59-195E33917F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730BC334-D912-5841-9866-18DD1A7925A2}"/>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4" name="Rectangle 4">
            <a:extLst>
              <a:ext uri="{FF2B5EF4-FFF2-40B4-BE49-F238E27FC236}">
                <a16:creationId xmlns:a16="http://schemas.microsoft.com/office/drawing/2014/main" id="{AA6F601B-FC75-A34F-9707-1B6EBBD57C85}"/>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http://images.clipartpanda.com/world-clipart-png-globe-hi.png">
            <a:extLst>
              <a:ext uri="{FF2B5EF4-FFF2-40B4-BE49-F238E27FC236}">
                <a16:creationId xmlns:a16="http://schemas.microsoft.com/office/drawing/2014/main" id="{49A16F49-DEAF-CA48-B28C-3FF7373580A8}"/>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48064651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12/27/21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a:extLst>
              <a:ext uri="{FF2B5EF4-FFF2-40B4-BE49-F238E27FC236}">
                <a16:creationId xmlns:a16="http://schemas.microsoft.com/office/drawing/2014/main" id="{996C0522-3F3C-E24F-9955-17609906334A}"/>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B8CA9676-2D77-2545-A0C7-0E996B1E9F6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F7D8941-024F-4D49-9D17-5497A0FD71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9" name="Picture 8">
            <a:extLst>
              <a:ext uri="{FF2B5EF4-FFF2-40B4-BE49-F238E27FC236}">
                <a16:creationId xmlns:a16="http://schemas.microsoft.com/office/drawing/2014/main" id="{A8012A41-E544-CC4D-9133-68C12F3B8334}"/>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0" name="Rectangle 4">
            <a:extLst>
              <a:ext uri="{FF2B5EF4-FFF2-40B4-BE49-F238E27FC236}">
                <a16:creationId xmlns:a16="http://schemas.microsoft.com/office/drawing/2014/main" id="{2E9CA035-CF22-1E4C-951E-1EEB4461038A}"/>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http://images.clipartpanda.com/world-clipart-png-globe-hi.png">
            <a:extLst>
              <a:ext uri="{FF2B5EF4-FFF2-40B4-BE49-F238E27FC236}">
                <a16:creationId xmlns:a16="http://schemas.microsoft.com/office/drawing/2014/main" id="{9CF44566-2108-D949-8D8D-54C93DC5E514}"/>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36821588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12/27/21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AEBA01C7-C849-8A4E-B16E-F4F2336E5A63}"/>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C6044732-A71A-904A-9B16-C36E308703C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9BD7DA4-AF38-6F48-992D-76F0751BEB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1A22E972-B705-BD4A-A0EE-CA3551F35C40}"/>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1" name="Rectangle 4">
            <a:extLst>
              <a:ext uri="{FF2B5EF4-FFF2-40B4-BE49-F238E27FC236}">
                <a16:creationId xmlns:a16="http://schemas.microsoft.com/office/drawing/2014/main" id="{26473A8A-C39D-6B46-B60E-384CC0C38DB0}"/>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http://images.clipartpanda.com/world-clipart-png-globe-hi.png">
            <a:extLst>
              <a:ext uri="{FF2B5EF4-FFF2-40B4-BE49-F238E27FC236}">
                <a16:creationId xmlns:a16="http://schemas.microsoft.com/office/drawing/2014/main" id="{0C51C1E5-3042-3740-827C-2AE89BE13ACC}"/>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7218781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C0702B10-ED6D-274E-9B39-70FC0519D9CC}"/>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0838F5F2-46C3-8A4D-A384-1318E50EDAC5}"/>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55FCFB7A-C349-964A-8BBC-2C958F1347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1094789C-51CA-D442-9DF5-C2FFCD5B2AF4}"/>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4" name="Rectangle 4">
            <a:extLst>
              <a:ext uri="{FF2B5EF4-FFF2-40B4-BE49-F238E27FC236}">
                <a16:creationId xmlns:a16="http://schemas.microsoft.com/office/drawing/2014/main" id="{70FA19A9-D7AC-0A44-9EE4-6C478CADAC0E}"/>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http://images.clipartpanda.com/world-clipart-png-globe-hi.png">
            <a:extLst>
              <a:ext uri="{FF2B5EF4-FFF2-40B4-BE49-F238E27FC236}">
                <a16:creationId xmlns:a16="http://schemas.microsoft.com/office/drawing/2014/main" id="{C6C910E0-5E3F-9546-8508-960428D882A5}"/>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414000869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40C65DCC-E2EE-CC41-BCDF-AAAB1F47C04A}"/>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BA7C2A32-84BE-574B-8B5D-2DE9CF6471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290C0D1A-12FB-F644-8C90-E4915CEEF9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6FE78160-214A-BE47-B369-38EED4A13616}"/>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4" name="Rectangle 4">
            <a:extLst>
              <a:ext uri="{FF2B5EF4-FFF2-40B4-BE49-F238E27FC236}">
                <a16:creationId xmlns:a16="http://schemas.microsoft.com/office/drawing/2014/main" id="{E6F092BB-D4C3-A441-8AFD-14430A2A2517}"/>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http://images.clipartpanda.com/world-clipart-png-globe-hi.png">
            <a:extLst>
              <a:ext uri="{FF2B5EF4-FFF2-40B4-BE49-F238E27FC236}">
                <a16:creationId xmlns:a16="http://schemas.microsoft.com/office/drawing/2014/main" id="{69D47F64-CEC8-D24D-AC5C-94276ECC2699}"/>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57135861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9" name="Rectangle 4">
            <a:extLst>
              <a:ext uri="{FF2B5EF4-FFF2-40B4-BE49-F238E27FC236}">
                <a16:creationId xmlns:a16="http://schemas.microsoft.com/office/drawing/2014/main" id="{2BC4B6C0-8C66-2444-AAF0-2A33AB36165F}"/>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50D8B939-EFE7-C743-B9FD-275322064CB0}"/>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79EFA401-C3AB-2B47-961D-7893943887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2" name="Picture 11">
            <a:extLst>
              <a:ext uri="{FF2B5EF4-FFF2-40B4-BE49-F238E27FC236}">
                <a16:creationId xmlns:a16="http://schemas.microsoft.com/office/drawing/2014/main" id="{2209A10B-B005-B94F-81BE-C2B45C258488}"/>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3" name="Rectangle 4">
            <a:extLst>
              <a:ext uri="{FF2B5EF4-FFF2-40B4-BE49-F238E27FC236}">
                <a16:creationId xmlns:a16="http://schemas.microsoft.com/office/drawing/2014/main" id="{E590A570-8B3E-CF45-81E8-E63900A277A4}"/>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http://images.clipartpanda.com/world-clipart-png-globe-hi.png">
            <a:extLst>
              <a:ext uri="{FF2B5EF4-FFF2-40B4-BE49-F238E27FC236}">
                <a16:creationId xmlns:a16="http://schemas.microsoft.com/office/drawing/2014/main" id="{9A78653A-D04F-DB42-9BA0-5B5DEA4E7374}"/>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71226939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9" name="Rectangle 4">
            <a:extLst>
              <a:ext uri="{FF2B5EF4-FFF2-40B4-BE49-F238E27FC236}">
                <a16:creationId xmlns:a16="http://schemas.microsoft.com/office/drawing/2014/main" id="{51B1416A-1521-8141-8F9A-E70C16D5621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286E42F3-CFD5-C749-8922-4535DFC617D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6BE858DF-7BE5-C74B-82A1-EE5EFB5A86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2" name="Picture 11">
            <a:extLst>
              <a:ext uri="{FF2B5EF4-FFF2-40B4-BE49-F238E27FC236}">
                <a16:creationId xmlns:a16="http://schemas.microsoft.com/office/drawing/2014/main" id="{B82BE0AB-CC02-EA47-BC29-C35005E78F0D}"/>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3" name="Rectangle 4">
            <a:extLst>
              <a:ext uri="{FF2B5EF4-FFF2-40B4-BE49-F238E27FC236}">
                <a16:creationId xmlns:a16="http://schemas.microsoft.com/office/drawing/2014/main" id="{C5505FF2-6306-834D-8BAE-F695F3222993}"/>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http://images.clipartpanda.com/world-clipart-png-globe-hi.png">
            <a:extLst>
              <a:ext uri="{FF2B5EF4-FFF2-40B4-BE49-F238E27FC236}">
                <a16:creationId xmlns:a16="http://schemas.microsoft.com/office/drawing/2014/main" id="{6EA42E00-11E4-ED47-86DC-513C2881D424}"/>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03686518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75864" y="672812"/>
            <a:ext cx="5087471" cy="2966643"/>
          </a:xfrm>
        </p:spPr>
        <p:txBody>
          <a:bodyPr/>
          <a:lstStyle/>
          <a:p>
            <a:r>
              <a:rPr lang="en-US"/>
              <a:t>Click to edit Master title style</a:t>
            </a:r>
            <a:endParaRPr lang="en-US" dirty="0"/>
          </a:p>
        </p:txBody>
      </p:sp>
      <p:sp>
        <p:nvSpPr>
          <p:cNvPr id="3" name="Subtitle 2"/>
          <p:cNvSpPr>
            <a:spLocks noGrp="1"/>
          </p:cNvSpPr>
          <p:nvPr>
            <p:ph type="subTitle" idx="1"/>
          </p:nvPr>
        </p:nvSpPr>
        <p:spPr>
          <a:xfrm>
            <a:off x="2362199" y="3870660"/>
            <a:ext cx="4114800" cy="1681557"/>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3352799" y="5862449"/>
            <a:ext cx="2133600" cy="365125"/>
          </a:xfrm>
        </p:spPr>
        <p:txBody>
          <a:bodyPr/>
          <a:lstStyle/>
          <a:p>
            <a:endParaRPr lang="en-US" dirty="0"/>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CAD4DC13-CB22-0444-82ED-0E92BC8B64C8}"/>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A4CEA9B8-871C-574E-B07A-5CE6F6819FE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B2BD08D-096A-0C45-8A9B-FC61E9F973E6}"/>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410938351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4261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BA4B67F9-3F82-9547-B0B1-20921D53352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7A37902-F2BE-6345-9933-7DF527E53D32}"/>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D956D69-2C89-4F49-A703-832F0C3B90A1}"/>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pic>
        <p:nvPicPr>
          <p:cNvPr id="11" name="Picture 10">
            <a:extLst>
              <a:ext uri="{FF2B5EF4-FFF2-40B4-BE49-F238E27FC236}">
                <a16:creationId xmlns:a16="http://schemas.microsoft.com/office/drawing/2014/main" id="{BD15186B-EEE7-3A42-888E-4DB281C0BE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68165657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235A013-1E8D-0246-B663-B1D6ACFA73D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4880A14E-AD0F-284E-9579-0CA2AD1EA3F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38AC953D-2578-5F49-B3B3-DB03E414D5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60109336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12/27/21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9037054-11C5-1B45-8233-6C029D8D9F3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867D553F-83CD-DA41-9794-AB496808A7B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C805CF3-02E2-F74B-82BB-ED65B92782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61258431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12/27/21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2D72C44D-D8CD-C243-AF11-2D9386813798}"/>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2" descr="http://images.clipartpanda.com/world-clipart-png-globe-hi.png">
            <a:extLst>
              <a:ext uri="{FF2B5EF4-FFF2-40B4-BE49-F238E27FC236}">
                <a16:creationId xmlns:a16="http://schemas.microsoft.com/office/drawing/2014/main" id="{CE768094-8A20-0146-87F8-95D6972A7BB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0ACF7A3E-6B07-114E-8668-61639DC2C7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55931235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12/27/21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a:extLst>
              <a:ext uri="{FF2B5EF4-FFF2-40B4-BE49-F238E27FC236}">
                <a16:creationId xmlns:a16="http://schemas.microsoft.com/office/drawing/2014/main" id="{38917EA9-3DAE-A447-94B0-12B5BE3D6087}"/>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11E8AC70-9C19-9F42-A367-FF504FA54B9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4253DA1-8087-6E43-AB21-4C8FF7AB15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12717489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12/27/21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a:extLst>
              <a:ext uri="{FF2B5EF4-FFF2-40B4-BE49-F238E27FC236}">
                <a16:creationId xmlns:a16="http://schemas.microsoft.com/office/drawing/2014/main" id="{CE2EFC7A-C51D-7D47-8C3A-71327A33762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1523259E-0A06-9440-83C2-29FE4A77EA9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3FF18C97-104B-3B40-85A2-B10860472D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26763878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4D04C349-4CBD-B744-A5A5-85956F3C8F82}"/>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http://images.clipartpanda.com/world-clipart-png-globe-hi.png">
            <a:extLst>
              <a:ext uri="{FF2B5EF4-FFF2-40B4-BE49-F238E27FC236}">
                <a16:creationId xmlns:a16="http://schemas.microsoft.com/office/drawing/2014/main" id="{67799209-E2F8-5F4F-9F3D-1A083B796F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B360653D-FDB0-4140-A9A5-A8865BAF0F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27480738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9244A521-8E5D-5F41-9136-BF0A41BD7D5F}"/>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2" descr="http://images.clipartpanda.com/world-clipart-png-globe-hi.png">
            <a:extLst>
              <a:ext uri="{FF2B5EF4-FFF2-40B4-BE49-F238E27FC236}">
                <a16:creationId xmlns:a16="http://schemas.microsoft.com/office/drawing/2014/main" id="{64BDB9A2-216E-064C-B75B-38613F845431}"/>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10254950-A11A-814E-B568-F9231D9565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93092641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9C03C8F-CD1B-B549-A641-D2E205DBCB8E}"/>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CB93ED5C-B205-2E41-9A3B-77AC9746CF1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43965182-3A88-A746-B141-6C25DFBDBC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22896037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0986BFC-535A-F14A-8A77-D98464B2B285}"/>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BF95ABDA-1D2A-EE41-AB28-5C3E0CE5B58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715B5346-0872-2042-BC4A-2C5E1D0A46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5475475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7.tiff"/><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6.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3.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image" Target="../media/image7.tiff"/><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12/27/21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Tree>
    <p:extLst>
      <p:ext uri="{BB962C8B-B14F-4D97-AF65-F5344CB8AC3E}">
        <p14:creationId xmlns:p14="http://schemas.microsoft.com/office/powerpoint/2010/main" val="205586342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12/27/21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Tree>
    <p:extLst>
      <p:ext uri="{BB962C8B-B14F-4D97-AF65-F5344CB8AC3E}">
        <p14:creationId xmlns:p14="http://schemas.microsoft.com/office/powerpoint/2010/main" val="2234107520"/>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12/27/21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BAC36C88-2C41-764A-8EC1-865346645B55}"/>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D102373-A2BF-924A-9801-58B85EAA79D8}"/>
              </a:ext>
            </a:extLst>
          </p:cNvPr>
          <p:cNvPicPr>
            <a:picLocks noChangeAspect="1" noChangeArrowheads="1"/>
          </p:cNvPicPr>
          <p:nvPr/>
        </p:nvPicPr>
        <p:blipFill>
          <a:blip r:embed="rId13"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E75419BF-3887-C749-9988-2A2240A38F9F}"/>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BA148BFF-6C21-5242-88C1-17CD39D29F41}"/>
              </a:ext>
            </a:extLst>
          </p:cNvPr>
          <p:cNvPicPr>
            <a:picLocks noChangeAspect="1"/>
          </p:cNvPicPr>
          <p:nvPr/>
        </p:nvPicPr>
        <p:blipFill>
          <a:blip r:embed="rId15"/>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2278645468"/>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12/27/21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C4BCFC8A-EBED-1941-A425-732F0F4B236D}"/>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D627BE51-0ADD-AD49-AC0F-B53148BC470D}"/>
              </a:ext>
            </a:extLst>
          </p:cNvPr>
          <p:cNvPicPr>
            <a:picLocks noChangeAspect="1" noChangeArrowheads="1"/>
          </p:cNvPicPr>
          <p:nvPr/>
        </p:nvPicPr>
        <p:blipFill>
          <a:blip r:embed="rId13"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2A6756E-5D5D-074A-B886-B73EC95885C4}"/>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4C4C8FD4-5B68-6948-B576-FA7CA9A26236}"/>
              </a:ext>
            </a:extLst>
          </p:cNvPr>
          <p:cNvPicPr>
            <a:picLocks noChangeAspect="1"/>
          </p:cNvPicPr>
          <p:nvPr/>
        </p:nvPicPr>
        <p:blipFill>
          <a:blip r:embed="rId15"/>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2749914163"/>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4.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41.xml"/><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35.xml"/><Relationship Id="rId6" Type="http://schemas.microsoft.com/office/2007/relationships/hdphoto" Target="../media/hdphoto3.wdp"/><Relationship Id="rId5" Type="http://schemas.openxmlformats.org/officeDocument/2006/relationships/image" Target="../media/image10.png"/><Relationship Id="rId4" Type="http://schemas.microsoft.com/office/2007/relationships/hdphoto" Target="../media/hdphoto2.wdp"/></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4.xml"/></Relationships>
</file>

<file path=ppt/slides/_rels/slide19.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1.png"/><Relationship Id="rId7"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34.xml"/><Relationship Id="rId6" Type="http://schemas.microsoft.com/office/2007/relationships/hdphoto" Target="../media/hdphoto5.wdp"/><Relationship Id="rId5" Type="http://schemas.openxmlformats.org/officeDocument/2006/relationships/image" Target="../media/image12.png"/><Relationship Id="rId4" Type="http://schemas.microsoft.com/office/2007/relationships/hdphoto" Target="../media/hdphoto4.wdp"/></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4.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34.xml"/><Relationship Id="rId4" Type="http://schemas.microsoft.com/office/2007/relationships/hdphoto" Target="../media/hdphoto7.wdp"/></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4.xml"/></Relationships>
</file>

<file path=ppt/slides/_rels/slide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6.xml"/><Relationship Id="rId1" Type="http://schemas.openxmlformats.org/officeDocument/2006/relationships/slideLayout" Target="../slideLayouts/slideLayout34.xml"/><Relationship Id="rId6" Type="http://schemas.microsoft.com/office/2007/relationships/hdphoto" Target="../media/hdphoto9.wdp"/><Relationship Id="rId5" Type="http://schemas.openxmlformats.org/officeDocument/2006/relationships/image" Target="../media/image16.png"/><Relationship Id="rId4" Type="http://schemas.microsoft.com/office/2007/relationships/hdphoto" Target="../media/hdphoto8.wdp"/></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4.xml"/></Relationships>
</file>

<file path=ppt/slides/_rels/slide3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9.xml"/><Relationship Id="rId1" Type="http://schemas.openxmlformats.org/officeDocument/2006/relationships/slideLayout" Target="../slideLayouts/slideLayout34.xml"/><Relationship Id="rId5" Type="http://schemas.openxmlformats.org/officeDocument/2006/relationships/image" Target="../media/image19.jpeg"/><Relationship Id="rId4" Type="http://schemas.openxmlformats.org/officeDocument/2006/relationships/image" Target="../media/image18.jpe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609600"/>
            <a:ext cx="8229600" cy="2971800"/>
          </a:xfrm>
        </p:spPr>
        <p:txBody>
          <a:bodyPr anchor="ctr">
            <a:normAutofit/>
          </a:bodyPr>
          <a:lstStyle/>
          <a:p>
            <a:r>
              <a:rPr lang="en-US" sz="5400" dirty="0">
                <a:latin typeface="+mn-lt"/>
              </a:rPr>
              <a:t>Single Lung Ventilation</a:t>
            </a:r>
          </a:p>
        </p:txBody>
      </p:sp>
      <p:sp>
        <p:nvSpPr>
          <p:cNvPr id="3" name="Subtitle 2"/>
          <p:cNvSpPr>
            <a:spLocks noGrp="1"/>
          </p:cNvSpPr>
          <p:nvPr>
            <p:ph type="subTitle" idx="1"/>
          </p:nvPr>
        </p:nvSpPr>
        <p:spPr>
          <a:xfrm>
            <a:off x="685800" y="3411166"/>
            <a:ext cx="7772400" cy="1828800"/>
          </a:xfrm>
        </p:spPr>
        <p:txBody>
          <a:bodyPr anchor="ctr">
            <a:normAutofit/>
          </a:bodyPr>
          <a:lstStyle/>
          <a:p>
            <a:r>
              <a:rPr lang="en-US" altLang="en-US" dirty="0" err="1">
                <a:solidFill>
                  <a:srgbClr val="000000"/>
                </a:solidFill>
                <a:ea typeface="ＭＳ Ｐゴシック" panose="020B0600070205080204" pitchFamily="34" charset="-128"/>
              </a:rPr>
              <a:t>Somaletha</a:t>
            </a:r>
            <a:r>
              <a:rPr lang="en-US" altLang="en-US" dirty="0">
                <a:solidFill>
                  <a:srgbClr val="000000"/>
                </a:solidFill>
                <a:ea typeface="ＭＳ Ｐゴシック" panose="020B0600070205080204" pitchFamily="34" charset="-128"/>
              </a:rPr>
              <a:t> T. Bhattacharya, MD,  FFARCSI </a:t>
            </a:r>
            <a:r>
              <a:rPr lang="en-US" dirty="0"/>
              <a:t> </a:t>
            </a:r>
          </a:p>
          <a:p>
            <a:r>
              <a:rPr lang="en-US" dirty="0" err="1"/>
              <a:t>Massachussets</a:t>
            </a:r>
            <a:r>
              <a:rPr lang="en-US" dirty="0"/>
              <a:t> General Hospital</a:t>
            </a:r>
          </a:p>
        </p:txBody>
      </p:sp>
      <p:sp>
        <p:nvSpPr>
          <p:cNvPr id="4" name="TextBox 3"/>
          <p:cNvSpPr txBox="1"/>
          <p:nvPr/>
        </p:nvSpPr>
        <p:spPr>
          <a:xfrm>
            <a:off x="-3086100" y="2114550"/>
            <a:ext cx="184731" cy="369332"/>
          </a:xfrm>
          <a:prstGeom prst="rect">
            <a:avLst/>
          </a:prstGeom>
          <a:noFill/>
        </p:spPr>
        <p:txBody>
          <a:bodyPr wrap="none" rtlCol="0">
            <a:spAutoFit/>
          </a:bodyPr>
          <a:lstStyle/>
          <a:p>
            <a:endParaRPr lang="en-US" dirty="0"/>
          </a:p>
        </p:txBody>
      </p:sp>
      <p:sp>
        <p:nvSpPr>
          <p:cNvPr id="5" name="TextBox 4">
            <a:extLst>
              <a:ext uri="{FF2B5EF4-FFF2-40B4-BE49-F238E27FC236}">
                <a16:creationId xmlns:a16="http://schemas.microsoft.com/office/drawing/2014/main" id="{C937778E-90A9-914A-B944-3D7A07AE1509}"/>
              </a:ext>
            </a:extLst>
          </p:cNvPr>
          <p:cNvSpPr txBox="1"/>
          <p:nvPr/>
        </p:nvSpPr>
        <p:spPr>
          <a:xfrm>
            <a:off x="304800" y="5486400"/>
            <a:ext cx="1723742" cy="369332"/>
          </a:xfrm>
          <a:prstGeom prst="rect">
            <a:avLst/>
          </a:prstGeom>
          <a:noFill/>
        </p:spPr>
        <p:txBody>
          <a:bodyPr wrap="none" rtlCol="0">
            <a:spAutoFit/>
          </a:bodyPr>
          <a:lstStyle/>
          <a:p>
            <a:r>
              <a:rPr lang="en-US" dirty="0"/>
              <a:t>Updated 9/2019</a:t>
            </a:r>
          </a:p>
        </p:txBody>
      </p:sp>
    </p:spTree>
    <p:extLst>
      <p:ext uri="{BB962C8B-B14F-4D97-AF65-F5344CB8AC3E}">
        <p14:creationId xmlns:p14="http://schemas.microsoft.com/office/powerpoint/2010/main" val="16859043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latin typeface="+mn-lt"/>
              </a:rPr>
              <a:t>Disclosures</a:t>
            </a:r>
          </a:p>
        </p:txBody>
      </p:sp>
      <p:sp>
        <p:nvSpPr>
          <p:cNvPr id="3" name="Content Placeholder 2"/>
          <p:cNvSpPr>
            <a:spLocks noGrp="1"/>
          </p:cNvSpPr>
          <p:nvPr>
            <p:ph idx="1"/>
          </p:nvPr>
        </p:nvSpPr>
        <p:spPr>
          <a:xfrm>
            <a:off x="457200" y="2666999"/>
            <a:ext cx="8058150" cy="2057401"/>
          </a:xfrm>
        </p:spPr>
        <p:txBody>
          <a:bodyPr/>
          <a:lstStyle/>
          <a:p>
            <a:pPr marL="0" indent="0">
              <a:buNone/>
            </a:pPr>
            <a:r>
              <a:rPr lang="en-US" dirty="0">
                <a:ea typeface="MS PGothic" charset="0"/>
              </a:rPr>
              <a:t>No relevant financial relationships to report</a:t>
            </a:r>
          </a:p>
          <a:p>
            <a:pPr marL="0" indent="0">
              <a:buNone/>
            </a:pPr>
            <a:endParaRPr lang="en-US" dirty="0"/>
          </a:p>
        </p:txBody>
      </p:sp>
    </p:spTree>
    <p:extLst>
      <p:ext uri="{BB962C8B-B14F-4D97-AF65-F5344CB8AC3E}">
        <p14:creationId xmlns:p14="http://schemas.microsoft.com/office/powerpoint/2010/main" val="20885645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74638"/>
            <a:ext cx="8058150" cy="1143000"/>
          </a:xfrm>
        </p:spPr>
        <p:txBody>
          <a:bodyPr/>
          <a:lstStyle/>
          <a:p>
            <a:pPr algn="l"/>
            <a:r>
              <a:rPr lang="en-US" sz="4800" dirty="0">
                <a:latin typeface="+mn-lt"/>
              </a:rPr>
              <a:t>Learning</a:t>
            </a:r>
            <a:r>
              <a:rPr lang="en-US" dirty="0">
                <a:latin typeface="+mn-lt"/>
              </a:rPr>
              <a:t> Objectives:</a:t>
            </a:r>
          </a:p>
        </p:txBody>
      </p:sp>
      <p:sp>
        <p:nvSpPr>
          <p:cNvPr id="3" name="Content Placeholder 2"/>
          <p:cNvSpPr>
            <a:spLocks noGrp="1"/>
          </p:cNvSpPr>
          <p:nvPr>
            <p:ph idx="1"/>
          </p:nvPr>
        </p:nvSpPr>
        <p:spPr>
          <a:xfrm>
            <a:off x="628650" y="1676400"/>
            <a:ext cx="7886700" cy="4392613"/>
          </a:xfrm>
        </p:spPr>
        <p:txBody>
          <a:bodyPr>
            <a:normAutofit/>
          </a:bodyPr>
          <a:lstStyle/>
          <a:p>
            <a:r>
              <a:rPr lang="en-US" altLang="en-US" dirty="0">
                <a:ea typeface="ＭＳ Ｐゴシック" panose="020B0600070205080204" pitchFamily="34" charset="-128"/>
              </a:rPr>
              <a:t>Anatomy of the airway  </a:t>
            </a:r>
          </a:p>
          <a:p>
            <a:r>
              <a:rPr lang="en-US" altLang="en-US" dirty="0">
                <a:ea typeface="ＭＳ Ｐゴシック" panose="020B0600070205080204" pitchFamily="34" charset="-128"/>
              </a:rPr>
              <a:t>Physiology of single lung ventilation  </a:t>
            </a:r>
          </a:p>
          <a:p>
            <a:r>
              <a:rPr lang="en-US" altLang="en-US" dirty="0">
                <a:ea typeface="ＭＳ Ｐゴシック" panose="020B0600070205080204" pitchFamily="34" charset="-128"/>
              </a:rPr>
              <a:t>Indications and contraindications  </a:t>
            </a:r>
          </a:p>
          <a:p>
            <a:r>
              <a:rPr lang="en-US" altLang="en-US" dirty="0">
                <a:ea typeface="ＭＳ Ｐゴシック" panose="020B0600070205080204" pitchFamily="34" charset="-128"/>
              </a:rPr>
              <a:t>Techniques: advantages and disadvantages</a:t>
            </a:r>
          </a:p>
          <a:p>
            <a:r>
              <a:rPr lang="en-US" altLang="en-US" dirty="0">
                <a:ea typeface="ＭＳ Ｐゴシック" panose="020B0600070205080204" pitchFamily="34" charset="-128"/>
              </a:rPr>
              <a:t>Choosing a particular single lung ventilation technique</a:t>
            </a:r>
            <a:endParaRPr lang="en-US" dirty="0"/>
          </a:p>
          <a:p>
            <a:endParaRPr lang="en-US" dirty="0"/>
          </a:p>
        </p:txBody>
      </p:sp>
    </p:spTree>
    <p:extLst>
      <p:ext uri="{BB962C8B-B14F-4D97-AF65-F5344CB8AC3E}">
        <p14:creationId xmlns:p14="http://schemas.microsoft.com/office/powerpoint/2010/main" val="12285973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a:extLst>
              <a:ext uri="{FF2B5EF4-FFF2-40B4-BE49-F238E27FC236}">
                <a16:creationId xmlns:a16="http://schemas.microsoft.com/office/drawing/2014/main" id="{77D7DB79-98B2-8E41-92C7-0EEE02D9D7FA}"/>
              </a:ext>
            </a:extLst>
          </p:cNvPr>
          <p:cNvSpPr>
            <a:spLocks noGrp="1"/>
          </p:cNvSpPr>
          <p:nvPr>
            <p:ph type="title" idx="4294967295"/>
          </p:nvPr>
        </p:nvSpPr>
        <p:spPr>
          <a:xfrm>
            <a:off x="457200" y="274638"/>
            <a:ext cx="7086600" cy="1143000"/>
          </a:xfrm>
        </p:spPr>
        <p:txBody>
          <a:bodyPr>
            <a:normAutofit/>
          </a:bodyPr>
          <a:lstStyle/>
          <a:p>
            <a:pPr algn="l" eaLnBrk="1" hangingPunct="1"/>
            <a:r>
              <a:rPr lang="en-US" altLang="en-US" sz="5400" dirty="0">
                <a:latin typeface="+mn-lt"/>
                <a:ea typeface="ＭＳ Ｐゴシック" panose="020B0600070205080204" pitchFamily="34" charset="-128"/>
              </a:rPr>
              <a:t>Anatomy of the Trachea</a:t>
            </a:r>
          </a:p>
        </p:txBody>
      </p:sp>
      <p:sp>
        <p:nvSpPr>
          <p:cNvPr id="41986" name="Rectangle 3">
            <a:extLst>
              <a:ext uri="{FF2B5EF4-FFF2-40B4-BE49-F238E27FC236}">
                <a16:creationId xmlns:a16="http://schemas.microsoft.com/office/drawing/2014/main" id="{0F7255E3-76A4-934C-B43A-3FCD39B4DC6F}"/>
              </a:ext>
            </a:extLst>
          </p:cNvPr>
          <p:cNvSpPr>
            <a:spLocks noGrp="1"/>
          </p:cNvSpPr>
          <p:nvPr>
            <p:ph type="body" idx="4294967295"/>
          </p:nvPr>
        </p:nvSpPr>
        <p:spPr>
          <a:xfrm>
            <a:off x="496957" y="1600200"/>
            <a:ext cx="8458200" cy="4648200"/>
          </a:xfrm>
        </p:spPr>
        <p:txBody>
          <a:bodyPr>
            <a:normAutofit/>
          </a:bodyPr>
          <a:lstStyle/>
          <a:p>
            <a:pPr eaLnBrk="1" hangingPunct="1">
              <a:spcBef>
                <a:spcPts val="400"/>
              </a:spcBef>
            </a:pPr>
            <a:r>
              <a:rPr lang="en-US" altLang="en-US" sz="2800" dirty="0">
                <a:ea typeface="ＭＳ Ｐゴシック" panose="020B0600070205080204" pitchFamily="34" charset="-128"/>
              </a:rPr>
              <a:t>Tracheal cross-section circular in infants and ovoid in adults</a:t>
            </a:r>
          </a:p>
          <a:p>
            <a:pPr eaLnBrk="1" hangingPunct="1">
              <a:spcBef>
                <a:spcPts val="400"/>
              </a:spcBef>
            </a:pPr>
            <a:r>
              <a:rPr lang="en-US" altLang="en-US" sz="2800" dirty="0">
                <a:ea typeface="ＭＳ Ｐゴシック" panose="020B0600070205080204" pitchFamily="34" charset="-128"/>
              </a:rPr>
              <a:t>A-P diameter limits the size of tube </a:t>
            </a:r>
          </a:p>
          <a:p>
            <a:pPr eaLnBrk="1" hangingPunct="1">
              <a:spcBef>
                <a:spcPts val="400"/>
              </a:spcBef>
            </a:pPr>
            <a:r>
              <a:rPr lang="en-US" altLang="en-US" sz="2800" dirty="0">
                <a:ea typeface="ＭＳ Ｐゴシック" panose="020B0600070205080204" pitchFamily="34" charset="-128"/>
              </a:rPr>
              <a:t>Right tracheobronchial angle is more acute than left</a:t>
            </a:r>
          </a:p>
          <a:p>
            <a:pPr eaLnBrk="1" hangingPunct="1">
              <a:spcBef>
                <a:spcPts val="400"/>
              </a:spcBef>
            </a:pPr>
            <a:r>
              <a:rPr lang="en-US" altLang="en-US" sz="2800" dirty="0">
                <a:ea typeface="ＭＳ Ｐゴシック" panose="020B0600070205080204" pitchFamily="34" charset="-128"/>
              </a:rPr>
              <a:t>Right main stem bronchus: shorter &amp; wider</a:t>
            </a:r>
          </a:p>
          <a:p>
            <a:pPr eaLnBrk="1" hangingPunct="1">
              <a:spcBef>
                <a:spcPts val="400"/>
              </a:spcBef>
            </a:pPr>
            <a:r>
              <a:rPr lang="en-US" altLang="en-US" sz="2800" dirty="0">
                <a:ea typeface="ＭＳ Ｐゴシック" panose="020B0600070205080204" pitchFamily="34" charset="-128"/>
              </a:rPr>
              <a:t>Left main stem bronchus: longer &amp; narrower</a:t>
            </a:r>
          </a:p>
          <a:p>
            <a:pPr eaLnBrk="1" hangingPunct="1">
              <a:spcBef>
                <a:spcPts val="400"/>
              </a:spcBef>
            </a:pPr>
            <a:r>
              <a:rPr lang="en-US" altLang="en-US" sz="2800" dirty="0" err="1">
                <a:ea typeface="ＭＳ Ｐゴシック" panose="020B0600070205080204" pitchFamily="34" charset="-128"/>
              </a:rPr>
              <a:t>Bronchial:tracheal</a:t>
            </a:r>
            <a:r>
              <a:rPr lang="en-US" altLang="en-US" sz="2800" dirty="0">
                <a:ea typeface="ＭＳ Ｐゴシック" panose="020B0600070205080204" pitchFamily="34" charset="-128"/>
              </a:rPr>
              <a:t> diameters: </a:t>
            </a:r>
          </a:p>
          <a:p>
            <a:pPr marL="644525" lvl="1" indent="-293688">
              <a:buFont typeface="System Font Regular"/>
              <a:buChar char="-"/>
            </a:pPr>
            <a:r>
              <a:rPr lang="en-US" altLang="en-US" sz="2400" dirty="0">
                <a:ea typeface="ＭＳ Ｐゴシック" panose="020B0600070205080204" pitchFamily="34" charset="-128"/>
              </a:rPr>
              <a:t>Right: 0.86 </a:t>
            </a:r>
          </a:p>
          <a:p>
            <a:pPr marL="644525" lvl="1" indent="-293688">
              <a:buFont typeface="System Font Regular"/>
              <a:buChar char="-"/>
            </a:pPr>
            <a:r>
              <a:rPr lang="en-US" altLang="en-US" sz="2400" dirty="0">
                <a:ea typeface="ＭＳ Ｐゴシック" panose="020B0600070205080204" pitchFamily="34" charset="-128"/>
              </a:rPr>
              <a:t>Left: 0.66 </a:t>
            </a:r>
          </a:p>
          <a:p>
            <a:pPr eaLnBrk="1" hangingPunct="1"/>
            <a:endParaRPr lang="en-US" altLang="en-US" sz="2800" dirty="0">
              <a:ea typeface="ＭＳ Ｐゴシック" panose="020B0600070205080204" pitchFamily="34" charset="-128"/>
            </a:endParaRPr>
          </a:p>
          <a:p>
            <a:pPr eaLnBrk="1" hangingPunct="1"/>
            <a:endParaRPr lang="en-US" altLang="en-US" sz="2800" dirty="0">
              <a:ea typeface="ＭＳ Ｐゴシック" panose="020B0600070205080204" pitchFamily="34" charset="-128"/>
            </a:endParaRPr>
          </a:p>
          <a:p>
            <a:pPr eaLnBrk="1" hangingPunct="1"/>
            <a:endParaRPr lang="en-US" altLang="en-US" sz="2800" dirty="0">
              <a:ea typeface="ＭＳ Ｐゴシック" panose="020B0600070205080204" pitchFamily="34" charset="-128"/>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a:extLst>
              <a:ext uri="{FF2B5EF4-FFF2-40B4-BE49-F238E27FC236}">
                <a16:creationId xmlns:a16="http://schemas.microsoft.com/office/drawing/2014/main" id="{FE3CDB57-4A06-BE4A-8D1F-F0565F5C5CDD}"/>
              </a:ext>
            </a:extLst>
          </p:cNvPr>
          <p:cNvSpPr>
            <a:spLocks noGrp="1"/>
          </p:cNvSpPr>
          <p:nvPr>
            <p:ph type="title" idx="4294967295"/>
          </p:nvPr>
        </p:nvSpPr>
        <p:spPr/>
        <p:txBody>
          <a:bodyPr>
            <a:normAutofit/>
          </a:bodyPr>
          <a:lstStyle/>
          <a:p>
            <a:pPr algn="l" eaLnBrk="1" hangingPunct="1"/>
            <a:r>
              <a:rPr lang="en-US" altLang="en-US" sz="5400" dirty="0">
                <a:latin typeface="+mn-lt"/>
                <a:ea typeface="ＭＳ Ｐゴシック" panose="020B0600070205080204" pitchFamily="34" charset="-128"/>
              </a:rPr>
              <a:t>Physiology</a:t>
            </a:r>
          </a:p>
        </p:txBody>
      </p:sp>
      <p:sp>
        <p:nvSpPr>
          <p:cNvPr id="44034" name="Rectangle 3">
            <a:extLst>
              <a:ext uri="{FF2B5EF4-FFF2-40B4-BE49-F238E27FC236}">
                <a16:creationId xmlns:a16="http://schemas.microsoft.com/office/drawing/2014/main" id="{F34FFE1D-9391-D543-9568-26A4A8FE17BA}"/>
              </a:ext>
            </a:extLst>
          </p:cNvPr>
          <p:cNvSpPr>
            <a:spLocks noGrp="1"/>
          </p:cNvSpPr>
          <p:nvPr>
            <p:ph type="body" idx="4294967295"/>
          </p:nvPr>
        </p:nvSpPr>
        <p:spPr>
          <a:xfrm>
            <a:off x="457200" y="1600201"/>
            <a:ext cx="8229600" cy="4343400"/>
          </a:xfrm>
        </p:spPr>
        <p:txBody>
          <a:bodyPr>
            <a:normAutofit/>
          </a:bodyPr>
          <a:lstStyle/>
          <a:p>
            <a:pPr marL="19050" indent="-19050" eaLnBrk="1" hangingPunct="1">
              <a:buFont typeface="Wingdings 2" pitchFamily="2" charset="2"/>
              <a:buNone/>
            </a:pPr>
            <a:r>
              <a:rPr lang="en-US" altLang="en-US" sz="4000" dirty="0">
                <a:ea typeface="ＭＳ Ｐゴシック" panose="020B0600070205080204" pitchFamily="34" charset="-128"/>
              </a:rPr>
              <a:t>Ventilation &amp; perfusion distribution:</a:t>
            </a:r>
          </a:p>
          <a:p>
            <a:pPr eaLnBrk="1" hangingPunct="1"/>
            <a:r>
              <a:rPr lang="en-US" altLang="en-US" dirty="0">
                <a:ea typeface="ＭＳ Ｐゴシック" panose="020B0600070205080204" pitchFamily="34" charset="-128"/>
              </a:rPr>
              <a:t>Preferentially to non-dependent areas of lung</a:t>
            </a:r>
          </a:p>
          <a:p>
            <a:pPr eaLnBrk="1" hangingPunct="1"/>
            <a:r>
              <a:rPr lang="en-US" altLang="en-US" dirty="0">
                <a:ea typeface="ＭＳ Ｐゴシック" panose="020B0600070205080204" pitchFamily="34" charset="-128"/>
              </a:rPr>
              <a:t>V/Q  ratio best at the base in upright position</a:t>
            </a:r>
          </a:p>
          <a:p>
            <a:pPr eaLnBrk="1" hangingPunct="1"/>
            <a:r>
              <a:rPr lang="en-US" altLang="en-US" dirty="0">
                <a:ea typeface="ＭＳ Ｐゴシック" panose="020B0600070205080204" pitchFamily="34" charset="-128"/>
              </a:rPr>
              <a:t>Non-symmetrical branching nature of airways &amp; pulmonary vasculature accounts for 75% of ventilation perfusion distribution</a:t>
            </a:r>
          </a:p>
          <a:p>
            <a:pPr eaLnBrk="1" hangingPunct="1"/>
            <a:r>
              <a:rPr lang="en-US" altLang="en-US" dirty="0">
                <a:ea typeface="ＭＳ Ｐゴシック" panose="020B0600070205080204" pitchFamily="34" charset="-128"/>
              </a:rPr>
              <a:t>Gravity (25%)</a:t>
            </a:r>
          </a:p>
          <a:p>
            <a:pPr eaLnBrk="1" hangingPunct="1">
              <a:buFont typeface="Wingdings 2" pitchFamily="2" charset="2"/>
              <a:buNone/>
            </a:pPr>
            <a:endParaRPr lang="en-US" altLang="en-US" sz="2800" dirty="0">
              <a:ea typeface="ＭＳ Ｐゴシック" panose="020B0600070205080204" pitchFamily="34" charset="-128"/>
            </a:endParaRPr>
          </a:p>
          <a:p>
            <a:pPr eaLnBrk="1" hangingPunct="1">
              <a:buFont typeface="Wingdings 2" pitchFamily="2" charset="2"/>
              <a:buNone/>
            </a:pPr>
            <a:endParaRPr lang="en-US" altLang="en-US" dirty="0">
              <a:ea typeface="ＭＳ Ｐゴシック" panose="020B0600070205080204" pitchFamily="34" charset="-128"/>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a:extLst>
              <a:ext uri="{FF2B5EF4-FFF2-40B4-BE49-F238E27FC236}">
                <a16:creationId xmlns:a16="http://schemas.microsoft.com/office/drawing/2014/main" id="{74E62483-22BC-2441-9F8E-D9FB406617CC}"/>
              </a:ext>
            </a:extLst>
          </p:cNvPr>
          <p:cNvSpPr>
            <a:spLocks noGrp="1"/>
          </p:cNvSpPr>
          <p:nvPr>
            <p:ph type="title" idx="4294967295"/>
          </p:nvPr>
        </p:nvSpPr>
        <p:spPr/>
        <p:txBody>
          <a:bodyPr>
            <a:normAutofit/>
          </a:bodyPr>
          <a:lstStyle/>
          <a:p>
            <a:pPr algn="l" eaLnBrk="1" hangingPunct="1"/>
            <a:r>
              <a:rPr lang="en-US" altLang="en-US" sz="4800" dirty="0">
                <a:latin typeface="+mn-lt"/>
                <a:ea typeface="ＭＳ Ｐゴシック" panose="020B0600070205080204" pitchFamily="34" charset="-128"/>
              </a:rPr>
              <a:t>Lateral Decubitus in Adults</a:t>
            </a:r>
          </a:p>
        </p:txBody>
      </p:sp>
      <p:sp>
        <p:nvSpPr>
          <p:cNvPr id="46082" name="Rectangle 3">
            <a:extLst>
              <a:ext uri="{FF2B5EF4-FFF2-40B4-BE49-F238E27FC236}">
                <a16:creationId xmlns:a16="http://schemas.microsoft.com/office/drawing/2014/main" id="{5139FD97-45C2-5E44-86F6-4209CD1CB1F0}"/>
              </a:ext>
            </a:extLst>
          </p:cNvPr>
          <p:cNvSpPr>
            <a:spLocks noGrp="1"/>
          </p:cNvSpPr>
          <p:nvPr>
            <p:ph type="body" idx="4294967295"/>
          </p:nvPr>
        </p:nvSpPr>
        <p:spPr>
          <a:xfrm>
            <a:off x="457200" y="1600201"/>
            <a:ext cx="8229600" cy="4267200"/>
          </a:xfrm>
        </p:spPr>
        <p:txBody>
          <a:bodyPr>
            <a:normAutofit fontScale="92500"/>
          </a:bodyPr>
          <a:lstStyle/>
          <a:p>
            <a:pPr eaLnBrk="1" hangingPunct="1"/>
            <a:r>
              <a:rPr lang="en-US" altLang="en-US" dirty="0">
                <a:ea typeface="ＭＳ Ｐゴシック" panose="020B0600070205080204" pitchFamily="34" charset="-128"/>
              </a:rPr>
              <a:t>Dependent lung: better ventilation &amp; perfusion</a:t>
            </a:r>
          </a:p>
          <a:p>
            <a:pPr eaLnBrk="1" hangingPunct="1"/>
            <a:r>
              <a:rPr lang="en-US" altLang="en-US" dirty="0">
                <a:ea typeface="ＭＳ Ｐゴシック" panose="020B0600070205080204" pitchFamily="34" charset="-128"/>
              </a:rPr>
              <a:t>Hydrostatic pressure gradient</a:t>
            </a:r>
          </a:p>
          <a:p>
            <a:pPr eaLnBrk="1" hangingPunct="1"/>
            <a:r>
              <a:rPr lang="en-US" altLang="en-US" dirty="0">
                <a:ea typeface="ＭＳ Ｐゴシック" panose="020B0600070205080204" pitchFamily="34" charset="-128"/>
              </a:rPr>
              <a:t>Diaphragmatic contractility proportional to resting length of muscle  </a:t>
            </a:r>
          </a:p>
          <a:p>
            <a:pPr eaLnBrk="1" hangingPunct="1"/>
            <a:r>
              <a:rPr lang="en-US" altLang="en-US" dirty="0">
                <a:ea typeface="ＭＳ Ｐゴシック" panose="020B0600070205080204" pitchFamily="34" charset="-128"/>
              </a:rPr>
              <a:t>Greater contractility = Greater ventilation</a:t>
            </a:r>
          </a:p>
          <a:p>
            <a:pPr eaLnBrk="1" hangingPunct="1"/>
            <a:r>
              <a:rPr lang="en-US" altLang="en-US" dirty="0">
                <a:ea typeface="ＭＳ Ｐゴシック" panose="020B0600070205080204" pitchFamily="34" charset="-128"/>
              </a:rPr>
              <a:t>Resting length: Pressure of abdominal contents</a:t>
            </a:r>
          </a:p>
          <a:p>
            <a:pPr eaLnBrk="1" hangingPunct="1"/>
            <a:r>
              <a:rPr lang="en-US" altLang="en-US" dirty="0">
                <a:ea typeface="ＭＳ Ｐゴシック" panose="020B0600070205080204" pitchFamily="34" charset="-128"/>
              </a:rPr>
              <a:t>Oxygen consumption: 3 ml/kg/min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a:extLst>
              <a:ext uri="{FF2B5EF4-FFF2-40B4-BE49-F238E27FC236}">
                <a16:creationId xmlns:a16="http://schemas.microsoft.com/office/drawing/2014/main" id="{7C7D8BE2-531C-F743-9C6D-1D884E5C3E5B}"/>
              </a:ext>
            </a:extLst>
          </p:cNvPr>
          <p:cNvSpPr>
            <a:spLocks noGrp="1"/>
          </p:cNvSpPr>
          <p:nvPr>
            <p:ph type="title" idx="4294967295"/>
          </p:nvPr>
        </p:nvSpPr>
        <p:spPr/>
        <p:txBody>
          <a:bodyPr>
            <a:normAutofit/>
          </a:bodyPr>
          <a:lstStyle/>
          <a:p>
            <a:pPr algn="l"/>
            <a:r>
              <a:rPr lang="en-US" altLang="en-US" sz="4800" dirty="0">
                <a:ea typeface="ＭＳ Ｐゴシック" panose="020B0600070205080204" pitchFamily="34" charset="-128"/>
              </a:rPr>
              <a:t>Lateral Decubitus in Infants</a:t>
            </a:r>
            <a:endParaRPr lang="en-US" altLang="en-US" dirty="0">
              <a:latin typeface="Times New Roman" panose="02020603050405020304" pitchFamily="18" charset="0"/>
              <a:ea typeface="ＭＳ Ｐゴシック" panose="020B0600070205080204" pitchFamily="34" charset="-128"/>
            </a:endParaRPr>
          </a:p>
        </p:txBody>
      </p:sp>
      <p:sp>
        <p:nvSpPr>
          <p:cNvPr id="48130" name="Rectangle 3">
            <a:extLst>
              <a:ext uri="{FF2B5EF4-FFF2-40B4-BE49-F238E27FC236}">
                <a16:creationId xmlns:a16="http://schemas.microsoft.com/office/drawing/2014/main" id="{1F8CF9D6-C8E9-2B45-BB06-F3FF1D9EBFDA}"/>
              </a:ext>
            </a:extLst>
          </p:cNvPr>
          <p:cNvSpPr>
            <a:spLocks noGrp="1"/>
          </p:cNvSpPr>
          <p:nvPr>
            <p:ph type="body" idx="4294967295"/>
          </p:nvPr>
        </p:nvSpPr>
        <p:spPr/>
        <p:txBody>
          <a:bodyPr>
            <a:normAutofit/>
          </a:bodyPr>
          <a:lstStyle/>
          <a:p>
            <a:pPr eaLnBrk="1" hangingPunct="1"/>
            <a:r>
              <a:rPr lang="en-US" altLang="en-US" dirty="0">
                <a:ea typeface="ＭＳ Ｐゴシック" panose="020B0600070205080204" pitchFamily="34" charset="-128"/>
              </a:rPr>
              <a:t>Non-dependent lung: better ventilation</a:t>
            </a:r>
          </a:p>
          <a:p>
            <a:pPr eaLnBrk="1" hangingPunct="1"/>
            <a:r>
              <a:rPr lang="en-US" altLang="en-US" dirty="0">
                <a:ea typeface="ＭＳ Ｐゴシック" panose="020B0600070205080204" pitchFamily="34" charset="-128"/>
              </a:rPr>
              <a:t>Chest floppy &amp; compressible</a:t>
            </a:r>
          </a:p>
          <a:p>
            <a:pPr eaLnBrk="1" hangingPunct="1"/>
            <a:r>
              <a:rPr lang="en-US" altLang="en-US" dirty="0">
                <a:ea typeface="ＭＳ Ｐゴシック" panose="020B0600070205080204" pitchFamily="34" charset="-128"/>
              </a:rPr>
              <a:t>Dependent lung compressed</a:t>
            </a:r>
          </a:p>
          <a:p>
            <a:pPr eaLnBrk="1" hangingPunct="1"/>
            <a:r>
              <a:rPr lang="en-US" altLang="en-US" dirty="0">
                <a:ea typeface="ＭＳ Ｐゴシック" panose="020B0600070205080204" pitchFamily="34" charset="-128"/>
              </a:rPr>
              <a:t>FRC closer to residual volume </a:t>
            </a:r>
          </a:p>
          <a:p>
            <a:pPr eaLnBrk="1" hangingPunct="1"/>
            <a:r>
              <a:rPr lang="en-US" altLang="en-US" dirty="0">
                <a:ea typeface="ＭＳ Ｐゴシック" panose="020B0600070205080204" pitchFamily="34" charset="-128"/>
              </a:rPr>
              <a:t>Diaphragmatic contractility less significant </a:t>
            </a:r>
          </a:p>
          <a:p>
            <a:pPr eaLnBrk="1" hangingPunct="1"/>
            <a:r>
              <a:rPr lang="en-US" altLang="en-US" dirty="0">
                <a:ea typeface="ＭＳ Ｐゴシック" panose="020B0600070205080204" pitchFamily="34" charset="-128"/>
              </a:rPr>
              <a:t>Reduced hydrostatic pressure gradient </a:t>
            </a:r>
          </a:p>
          <a:p>
            <a:pPr eaLnBrk="1" hangingPunct="1"/>
            <a:r>
              <a:rPr lang="en-US" altLang="en-US" dirty="0">
                <a:ea typeface="ＭＳ Ｐゴシック" panose="020B0600070205080204" pitchFamily="34" charset="-128"/>
              </a:rPr>
              <a:t>Oxygen consumption: 6-8 ml/kg/min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a:extLst>
              <a:ext uri="{FF2B5EF4-FFF2-40B4-BE49-F238E27FC236}">
                <a16:creationId xmlns:a16="http://schemas.microsoft.com/office/drawing/2014/main" id="{92FD2235-F018-E941-8BB5-87FBF721B999}"/>
              </a:ext>
            </a:extLst>
          </p:cNvPr>
          <p:cNvSpPr>
            <a:spLocks noGrp="1"/>
          </p:cNvSpPr>
          <p:nvPr>
            <p:ph type="title" idx="4294967295"/>
          </p:nvPr>
        </p:nvSpPr>
        <p:spPr/>
        <p:txBody>
          <a:bodyPr>
            <a:normAutofit/>
          </a:bodyPr>
          <a:lstStyle/>
          <a:p>
            <a:pPr algn="l" eaLnBrk="1" hangingPunct="1"/>
            <a:r>
              <a:rPr lang="en-US" altLang="en-US" sz="5400" dirty="0">
                <a:latin typeface="+mn-lt"/>
                <a:ea typeface="ＭＳ Ｐゴシック" panose="020B0600070205080204" pitchFamily="34" charset="-128"/>
              </a:rPr>
              <a:t>Thoracic Surgery</a:t>
            </a:r>
          </a:p>
        </p:txBody>
      </p:sp>
      <p:sp>
        <p:nvSpPr>
          <p:cNvPr id="50178" name="Rectangle 3">
            <a:extLst>
              <a:ext uri="{FF2B5EF4-FFF2-40B4-BE49-F238E27FC236}">
                <a16:creationId xmlns:a16="http://schemas.microsoft.com/office/drawing/2014/main" id="{83925B46-362D-114F-AEB8-502E9D410842}"/>
              </a:ext>
            </a:extLst>
          </p:cNvPr>
          <p:cNvSpPr>
            <a:spLocks noGrp="1"/>
          </p:cNvSpPr>
          <p:nvPr>
            <p:ph type="body" idx="4294967295"/>
          </p:nvPr>
        </p:nvSpPr>
        <p:spPr/>
        <p:txBody>
          <a:bodyPr/>
          <a:lstStyle/>
          <a:p>
            <a:pPr marL="0" indent="0" eaLnBrk="1" hangingPunct="1">
              <a:buNone/>
            </a:pPr>
            <a:r>
              <a:rPr lang="en-US" altLang="en-US" sz="3600" dirty="0">
                <a:ea typeface="ＭＳ Ｐゴシック" panose="020B0600070205080204" pitchFamily="34" charset="-128"/>
              </a:rPr>
              <a:t>V/Q mismatch occurs</a:t>
            </a:r>
          </a:p>
          <a:p>
            <a:pPr eaLnBrk="1" hangingPunct="1"/>
            <a:r>
              <a:rPr lang="en-US" altLang="en-US" dirty="0">
                <a:ea typeface="ＭＳ Ｐゴシック" panose="020B0600070205080204" pitchFamily="34" charset="-128"/>
              </a:rPr>
              <a:t>General anesthesia</a:t>
            </a:r>
          </a:p>
          <a:p>
            <a:pPr eaLnBrk="1" hangingPunct="1"/>
            <a:r>
              <a:rPr lang="en-US" altLang="en-US" dirty="0">
                <a:ea typeface="ＭＳ Ｐゴシック" panose="020B0600070205080204" pitchFamily="34" charset="-128"/>
              </a:rPr>
              <a:t>Neuromuscular block</a:t>
            </a:r>
          </a:p>
          <a:p>
            <a:pPr eaLnBrk="1" hangingPunct="1"/>
            <a:r>
              <a:rPr lang="en-US" altLang="en-US" dirty="0">
                <a:ea typeface="ＭＳ Ｐゴシック" panose="020B0600070205080204" pitchFamily="34" charset="-128"/>
              </a:rPr>
              <a:t>Mechanical ventilation</a:t>
            </a:r>
          </a:p>
          <a:p>
            <a:pPr eaLnBrk="1" hangingPunct="1"/>
            <a:r>
              <a:rPr lang="en-US" altLang="en-US" dirty="0">
                <a:ea typeface="ＭＳ Ｐゴシック" panose="020B0600070205080204" pitchFamily="34" charset="-128"/>
              </a:rPr>
              <a:t>Single lung ventilation</a:t>
            </a:r>
          </a:p>
          <a:p>
            <a:pPr eaLnBrk="1" hangingPunct="1"/>
            <a:r>
              <a:rPr lang="en-US" altLang="en-US" dirty="0">
                <a:ea typeface="ＭＳ Ｐゴシック" panose="020B0600070205080204" pitchFamily="34" charset="-128"/>
              </a:rPr>
              <a:t>Surgical retraction of lung</a:t>
            </a:r>
          </a:p>
          <a:p>
            <a:pPr eaLnBrk="1" hangingPunct="1"/>
            <a:r>
              <a:rPr lang="en-US" altLang="en-US" dirty="0">
                <a:ea typeface="ＭＳ Ｐゴシック" panose="020B0600070205080204" pitchFamily="34" charset="-128"/>
              </a:rPr>
              <a:t>HPV (due to inhalational agents/vasodilators)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a:extLst>
              <a:ext uri="{FF2B5EF4-FFF2-40B4-BE49-F238E27FC236}">
                <a16:creationId xmlns:a16="http://schemas.microsoft.com/office/drawing/2014/main" id="{49F64441-4EDE-C24E-A903-059804A204DA}"/>
              </a:ext>
            </a:extLst>
          </p:cNvPr>
          <p:cNvSpPr>
            <a:spLocks noGrp="1"/>
          </p:cNvSpPr>
          <p:nvPr>
            <p:ph type="title" idx="4294967295"/>
          </p:nvPr>
        </p:nvSpPr>
        <p:spPr>
          <a:xfrm>
            <a:off x="457200" y="381000"/>
            <a:ext cx="8229600" cy="762000"/>
          </a:xfrm>
        </p:spPr>
        <p:txBody>
          <a:bodyPr>
            <a:normAutofit fontScale="90000"/>
          </a:bodyPr>
          <a:lstStyle/>
          <a:p>
            <a:pPr algn="l" eaLnBrk="1" hangingPunct="1"/>
            <a:r>
              <a:rPr lang="en-US" altLang="en-US" sz="5400" dirty="0">
                <a:latin typeface="+mn-lt"/>
                <a:ea typeface="ＭＳ Ｐゴシック" panose="020B0600070205080204" pitchFamily="34" charset="-128"/>
              </a:rPr>
              <a:t> Indications for SLV</a:t>
            </a:r>
          </a:p>
        </p:txBody>
      </p:sp>
      <p:sp>
        <p:nvSpPr>
          <p:cNvPr id="52226" name="Rectangle 3">
            <a:extLst>
              <a:ext uri="{FF2B5EF4-FFF2-40B4-BE49-F238E27FC236}">
                <a16:creationId xmlns:a16="http://schemas.microsoft.com/office/drawing/2014/main" id="{E448FC43-EF82-354E-BB4A-280ADF35DBCB}"/>
              </a:ext>
            </a:extLst>
          </p:cNvPr>
          <p:cNvSpPr>
            <a:spLocks noGrp="1"/>
          </p:cNvSpPr>
          <p:nvPr>
            <p:ph type="body" idx="4294967295"/>
          </p:nvPr>
        </p:nvSpPr>
        <p:spPr>
          <a:xfrm>
            <a:off x="609600" y="1143000"/>
            <a:ext cx="8229600" cy="4876800"/>
          </a:xfrm>
        </p:spPr>
        <p:txBody>
          <a:bodyPr>
            <a:normAutofit lnSpcReduction="10000"/>
          </a:bodyPr>
          <a:lstStyle/>
          <a:p>
            <a:pPr marL="292100" indent="-292100" eaLnBrk="1" hangingPunct="1">
              <a:lnSpc>
                <a:spcPct val="120000"/>
              </a:lnSpc>
              <a:spcBef>
                <a:spcPts val="0"/>
              </a:spcBef>
            </a:pPr>
            <a:r>
              <a:rPr lang="en-US" altLang="en-US" sz="2800" dirty="0">
                <a:ea typeface="ＭＳ Ｐゴシック" panose="020B0600070205080204" pitchFamily="34" charset="-128"/>
              </a:rPr>
              <a:t>Isolation/Lung Protection </a:t>
            </a:r>
          </a:p>
          <a:p>
            <a:pPr marL="585788" lvl="1" indent="-293688">
              <a:lnSpc>
                <a:spcPct val="120000"/>
              </a:lnSpc>
              <a:spcBef>
                <a:spcPts val="0"/>
              </a:spcBef>
              <a:buFont typeface="System Font Regular"/>
              <a:buChar char="-"/>
            </a:pPr>
            <a:r>
              <a:rPr lang="en-US" altLang="en-US" sz="2000" dirty="0">
                <a:ea typeface="ＭＳ Ｐゴシック" panose="020B0600070205080204" pitchFamily="34" charset="-128"/>
              </a:rPr>
              <a:t>Hemorrhage</a:t>
            </a:r>
          </a:p>
          <a:p>
            <a:pPr marL="585788" lvl="1" indent="-293688">
              <a:lnSpc>
                <a:spcPct val="120000"/>
              </a:lnSpc>
              <a:spcBef>
                <a:spcPts val="0"/>
              </a:spcBef>
              <a:buFont typeface="System Font Regular"/>
              <a:buChar char="-"/>
            </a:pPr>
            <a:r>
              <a:rPr lang="en-US" altLang="en-US" sz="2000" dirty="0">
                <a:ea typeface="ＭＳ Ｐゴシック" panose="020B0600070205080204" pitchFamily="34" charset="-128"/>
              </a:rPr>
              <a:t>Infective secretions – Pus</a:t>
            </a:r>
          </a:p>
          <a:p>
            <a:pPr marL="585788" lvl="1" indent="-293688">
              <a:lnSpc>
                <a:spcPct val="120000"/>
              </a:lnSpc>
              <a:spcBef>
                <a:spcPts val="0"/>
              </a:spcBef>
              <a:buClr>
                <a:schemeClr val="tx1"/>
              </a:buClr>
              <a:buFont typeface="System Font Regular"/>
              <a:buChar char="-"/>
            </a:pPr>
            <a:r>
              <a:rPr lang="en-US" altLang="en-US" sz="2000" dirty="0">
                <a:ea typeface="ＭＳ Ｐゴシック" panose="020B0600070205080204" pitchFamily="34" charset="-128"/>
              </a:rPr>
              <a:t>Pulmonary lavage</a:t>
            </a:r>
          </a:p>
          <a:p>
            <a:pPr marL="292100" indent="-273050">
              <a:lnSpc>
                <a:spcPct val="120000"/>
              </a:lnSpc>
              <a:spcBef>
                <a:spcPts val="0"/>
              </a:spcBef>
              <a:buClr>
                <a:schemeClr val="tx1"/>
              </a:buClr>
            </a:pPr>
            <a:r>
              <a:rPr lang="en-US" altLang="en-US" sz="2800" dirty="0">
                <a:ea typeface="ＭＳ Ｐゴシック" panose="020B0600070205080204" pitchFamily="34" charset="-128"/>
              </a:rPr>
              <a:t>Collapse of a lung: better visualization</a:t>
            </a:r>
          </a:p>
          <a:p>
            <a:pPr marL="585788" indent="-293688">
              <a:lnSpc>
                <a:spcPct val="120000"/>
              </a:lnSpc>
              <a:spcBef>
                <a:spcPts val="0"/>
              </a:spcBef>
              <a:buClr>
                <a:schemeClr val="tx1"/>
              </a:buClr>
              <a:buFont typeface="System Font Regular"/>
              <a:buChar char="-"/>
            </a:pPr>
            <a:r>
              <a:rPr lang="en-US" altLang="en-US" sz="1800" dirty="0">
                <a:ea typeface="ＭＳ Ｐゴシック" panose="020B0600070205080204" pitchFamily="34" charset="-128"/>
              </a:rPr>
              <a:t>Video Assisted Thoracoscopic Surgery (VATS) Pneumonectomy, Lobectomy </a:t>
            </a:r>
          </a:p>
          <a:p>
            <a:pPr marL="585788" indent="-293688">
              <a:lnSpc>
                <a:spcPct val="120000"/>
              </a:lnSpc>
              <a:spcBef>
                <a:spcPts val="0"/>
              </a:spcBef>
              <a:buClr>
                <a:schemeClr val="tx1"/>
              </a:buClr>
              <a:buFont typeface="System Font Regular"/>
              <a:buChar char="-"/>
            </a:pPr>
            <a:r>
              <a:rPr lang="en-US" altLang="en-US" sz="1800" dirty="0">
                <a:ea typeface="ＭＳ Ｐゴシック" panose="020B0600070205080204" pitchFamily="34" charset="-128"/>
              </a:rPr>
              <a:t>Intrathoracic  non-pulmonary surgeries</a:t>
            </a:r>
          </a:p>
          <a:p>
            <a:pPr lvl="2">
              <a:lnSpc>
                <a:spcPct val="120000"/>
              </a:lnSpc>
              <a:spcBef>
                <a:spcPts val="0"/>
              </a:spcBef>
              <a:buClr>
                <a:schemeClr val="tx1"/>
              </a:buClr>
            </a:pPr>
            <a:r>
              <a:rPr lang="en-US" altLang="en-US" sz="1400" dirty="0">
                <a:ea typeface="ＭＳ Ｐゴシック" panose="020B0600070205080204" pitchFamily="34" charset="-128"/>
              </a:rPr>
              <a:t> Vascular: PDA, Coarctation of aorta</a:t>
            </a:r>
          </a:p>
          <a:p>
            <a:pPr lvl="2">
              <a:lnSpc>
                <a:spcPct val="120000"/>
              </a:lnSpc>
              <a:spcBef>
                <a:spcPts val="0"/>
              </a:spcBef>
              <a:buClr>
                <a:schemeClr val="tx1"/>
              </a:buClr>
            </a:pPr>
            <a:r>
              <a:rPr lang="en-US" altLang="en-US" sz="1400" dirty="0">
                <a:ea typeface="ＭＳ Ｐゴシック" panose="020B0600070205080204" pitchFamily="34" charset="-128"/>
              </a:rPr>
              <a:t> Vertebral: Anterior spinal fusion  </a:t>
            </a:r>
          </a:p>
          <a:p>
            <a:pPr lvl="2">
              <a:lnSpc>
                <a:spcPct val="120000"/>
              </a:lnSpc>
              <a:spcBef>
                <a:spcPts val="0"/>
              </a:spcBef>
              <a:buClr>
                <a:schemeClr val="tx1"/>
              </a:buClr>
            </a:pPr>
            <a:r>
              <a:rPr lang="en-US" altLang="en-US" sz="1400" dirty="0">
                <a:ea typeface="ＭＳ Ｐゴシック" panose="020B0600070205080204" pitchFamily="34" charset="-128"/>
              </a:rPr>
              <a:t> Esophageal: Hiatal hernia, </a:t>
            </a:r>
            <a:r>
              <a:rPr lang="en-US" altLang="en-US" sz="1400" dirty="0" err="1">
                <a:ea typeface="ＭＳ Ｐゴシック" panose="020B0600070205080204" pitchFamily="34" charset="-128"/>
              </a:rPr>
              <a:t>Tracheo</a:t>
            </a:r>
            <a:r>
              <a:rPr lang="en-US" altLang="en-US" sz="1400" dirty="0">
                <a:ea typeface="ＭＳ Ｐゴシック" panose="020B0600070205080204" pitchFamily="34" charset="-128"/>
              </a:rPr>
              <a:t>-esophageal fistula </a:t>
            </a:r>
          </a:p>
          <a:p>
            <a:pPr lvl="2">
              <a:lnSpc>
                <a:spcPct val="120000"/>
              </a:lnSpc>
              <a:spcBef>
                <a:spcPts val="0"/>
              </a:spcBef>
              <a:buClr>
                <a:schemeClr val="tx1"/>
              </a:buClr>
            </a:pPr>
            <a:r>
              <a:rPr lang="en-US" altLang="en-US" sz="1400" dirty="0">
                <a:ea typeface="ＭＳ Ｐゴシック" panose="020B0600070205080204" pitchFamily="34" charset="-128"/>
              </a:rPr>
              <a:t> Tumors: Mediastinal mass           </a:t>
            </a:r>
          </a:p>
          <a:p>
            <a:pPr marL="292100" indent="-292100">
              <a:lnSpc>
                <a:spcPct val="120000"/>
              </a:lnSpc>
              <a:spcBef>
                <a:spcPts val="0"/>
              </a:spcBef>
              <a:buClr>
                <a:schemeClr val="tx1"/>
              </a:buClr>
            </a:pPr>
            <a:r>
              <a:rPr lang="en-US" altLang="en-US" sz="2800" dirty="0">
                <a:ea typeface="ＭＳ Ｐゴシック" panose="020B0600070205080204" pitchFamily="34" charset="-128"/>
              </a:rPr>
              <a:t>Differential Lung Ventilation</a:t>
            </a:r>
          </a:p>
          <a:p>
            <a:pPr marL="585788" indent="-293688" eaLnBrk="1" hangingPunct="1">
              <a:lnSpc>
                <a:spcPct val="120000"/>
              </a:lnSpc>
              <a:spcBef>
                <a:spcPts val="0"/>
              </a:spcBef>
              <a:buClr>
                <a:schemeClr val="tx1"/>
              </a:buClr>
              <a:buFont typeface="System Font Regular"/>
              <a:buChar char="-"/>
            </a:pPr>
            <a:r>
              <a:rPr lang="en-US" altLang="en-US" sz="1800" dirty="0">
                <a:ea typeface="ＭＳ Ｐゴシック" panose="020B0600070205080204" pitchFamily="34" charset="-128"/>
              </a:rPr>
              <a:t>Bronchopleural fistula</a:t>
            </a:r>
          </a:p>
          <a:p>
            <a:pPr marL="585788" indent="-293688" eaLnBrk="1" hangingPunct="1">
              <a:lnSpc>
                <a:spcPct val="120000"/>
              </a:lnSpc>
              <a:spcBef>
                <a:spcPts val="0"/>
              </a:spcBef>
              <a:buClr>
                <a:schemeClr val="accent2"/>
              </a:buClr>
              <a:buFont typeface="System Font Regular"/>
              <a:buChar char="-"/>
            </a:pPr>
            <a:r>
              <a:rPr lang="en-US" altLang="en-US" sz="1800" dirty="0">
                <a:ea typeface="ＭＳ Ｐゴシック" panose="020B0600070205080204" pitchFamily="34" charset="-128"/>
              </a:rPr>
              <a:t>Unilateral lung cyst</a:t>
            </a:r>
            <a:endParaRPr lang="en-US" altLang="en-US" sz="500" dirty="0">
              <a:ea typeface="ＭＳ Ｐゴシック" panose="020B0600070205080204" pitchFamily="34" charset="-12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a:extLst>
              <a:ext uri="{FF2B5EF4-FFF2-40B4-BE49-F238E27FC236}">
                <a16:creationId xmlns:a16="http://schemas.microsoft.com/office/drawing/2014/main" id="{BC4F69BA-B424-E94B-AD1A-52CBC3AD8104}"/>
              </a:ext>
            </a:extLst>
          </p:cNvPr>
          <p:cNvSpPr>
            <a:spLocks noGrp="1"/>
          </p:cNvSpPr>
          <p:nvPr>
            <p:ph type="title" idx="4294967295"/>
          </p:nvPr>
        </p:nvSpPr>
        <p:spPr/>
        <p:txBody>
          <a:bodyPr>
            <a:normAutofit/>
          </a:bodyPr>
          <a:lstStyle/>
          <a:p>
            <a:pPr algn="l" eaLnBrk="1" hangingPunct="1"/>
            <a:r>
              <a:rPr lang="en-US" altLang="en-US" sz="4800" dirty="0">
                <a:latin typeface="+mn-lt"/>
                <a:ea typeface="ＭＳ Ｐゴシック" panose="020B0600070205080204" pitchFamily="34" charset="-128"/>
              </a:rPr>
              <a:t>Contraindications to SLV</a:t>
            </a:r>
          </a:p>
        </p:txBody>
      </p:sp>
      <p:sp>
        <p:nvSpPr>
          <p:cNvPr id="54274" name="Rectangle 3">
            <a:extLst>
              <a:ext uri="{FF2B5EF4-FFF2-40B4-BE49-F238E27FC236}">
                <a16:creationId xmlns:a16="http://schemas.microsoft.com/office/drawing/2014/main" id="{1C46F1B9-51D7-7A41-806B-562086D12994}"/>
              </a:ext>
            </a:extLst>
          </p:cNvPr>
          <p:cNvSpPr>
            <a:spLocks noGrp="1"/>
          </p:cNvSpPr>
          <p:nvPr>
            <p:ph type="body" idx="4294967295"/>
          </p:nvPr>
        </p:nvSpPr>
        <p:spPr>
          <a:xfrm>
            <a:off x="457200" y="1752600"/>
            <a:ext cx="8229600" cy="3886200"/>
          </a:xfrm>
        </p:spPr>
        <p:txBody>
          <a:bodyPr>
            <a:normAutofit/>
          </a:bodyPr>
          <a:lstStyle/>
          <a:p>
            <a:pPr eaLnBrk="1" hangingPunct="1"/>
            <a:r>
              <a:rPr lang="en-US" altLang="en-US" sz="3600" dirty="0">
                <a:ea typeface="ＭＳ Ｐゴシック" panose="020B0600070205080204" pitchFamily="34" charset="-128"/>
              </a:rPr>
              <a:t>Inability to place a device</a:t>
            </a:r>
          </a:p>
          <a:p>
            <a:pPr eaLnBrk="1" hangingPunct="1"/>
            <a:r>
              <a:rPr lang="en-US" altLang="en-US" sz="3600" dirty="0">
                <a:ea typeface="ＭＳ Ｐゴシック" panose="020B0600070205080204" pitchFamily="34" charset="-128"/>
              </a:rPr>
              <a:t>Severe ventilation perfusion mismatch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7">
            <a:extLst>
              <a:ext uri="{FF2B5EF4-FFF2-40B4-BE49-F238E27FC236}">
                <a16:creationId xmlns:a16="http://schemas.microsoft.com/office/drawing/2014/main" id="{CAD5A460-8803-E44A-9DF5-E3D7237DF78B}"/>
              </a:ext>
            </a:extLst>
          </p:cNvPr>
          <p:cNvSpPr>
            <a:spLocks noGrp="1"/>
          </p:cNvSpPr>
          <p:nvPr>
            <p:ph type="title" idx="4294967295"/>
          </p:nvPr>
        </p:nvSpPr>
        <p:spPr>
          <a:xfrm>
            <a:off x="381000" y="304800"/>
            <a:ext cx="8229600" cy="1143000"/>
          </a:xfrm>
        </p:spPr>
        <p:txBody>
          <a:bodyPr>
            <a:normAutofit/>
          </a:bodyPr>
          <a:lstStyle/>
          <a:p>
            <a:pPr algn="l" eaLnBrk="1" hangingPunct="1"/>
            <a:r>
              <a:rPr lang="en-US" altLang="en-US" sz="5400" dirty="0">
                <a:latin typeface="+mn-lt"/>
                <a:ea typeface="ＭＳ Ｐゴシック" panose="020B0600070205080204" pitchFamily="34" charset="-128"/>
              </a:rPr>
              <a:t>SLV: Techniques </a:t>
            </a:r>
          </a:p>
        </p:txBody>
      </p:sp>
      <p:sp>
        <p:nvSpPr>
          <p:cNvPr id="56322" name="Rectangle 8">
            <a:extLst>
              <a:ext uri="{FF2B5EF4-FFF2-40B4-BE49-F238E27FC236}">
                <a16:creationId xmlns:a16="http://schemas.microsoft.com/office/drawing/2014/main" id="{D5908AE1-A962-9041-BBFD-6D45C8BD40C5}"/>
              </a:ext>
            </a:extLst>
          </p:cNvPr>
          <p:cNvSpPr>
            <a:spLocks noGrp="1"/>
          </p:cNvSpPr>
          <p:nvPr>
            <p:ph type="body" idx="4294967295"/>
          </p:nvPr>
        </p:nvSpPr>
        <p:spPr/>
        <p:txBody>
          <a:bodyPr/>
          <a:lstStyle/>
          <a:p>
            <a:pPr eaLnBrk="1" hangingPunct="1"/>
            <a:r>
              <a:rPr lang="en-US" altLang="en-US" sz="4000" dirty="0">
                <a:ea typeface="ＭＳ Ｐゴシック" panose="020B0600070205080204" pitchFamily="34" charset="-128"/>
              </a:rPr>
              <a:t>Double lumen tubes: right &amp; left sided</a:t>
            </a:r>
          </a:p>
          <a:p>
            <a:pPr eaLnBrk="1" hangingPunct="1"/>
            <a:r>
              <a:rPr lang="en-US" altLang="en-US" sz="4000" dirty="0" err="1">
                <a:ea typeface="ＭＳ Ｐゴシック" panose="020B0600070205080204" pitchFamily="34" charset="-128"/>
              </a:rPr>
              <a:t>Univent</a:t>
            </a:r>
            <a:r>
              <a:rPr lang="en-US" altLang="en-US" sz="4000" dirty="0">
                <a:ea typeface="ＭＳ Ｐゴシック" panose="020B0600070205080204" pitchFamily="34" charset="-128"/>
              </a:rPr>
              <a:t>  tubes</a:t>
            </a:r>
          </a:p>
          <a:p>
            <a:pPr eaLnBrk="1" hangingPunct="1"/>
            <a:r>
              <a:rPr lang="en-US" altLang="en-US" sz="4000" dirty="0">
                <a:ea typeface="ＭＳ Ｐゴシック" panose="020B0600070205080204" pitchFamily="34" charset="-128"/>
              </a:rPr>
              <a:t>Endobronchial blockers</a:t>
            </a:r>
          </a:p>
          <a:p>
            <a:pPr eaLnBrk="1" hangingPunct="1"/>
            <a:r>
              <a:rPr lang="en-US" altLang="en-US" sz="4000" dirty="0">
                <a:ea typeface="ＭＳ Ｐゴシック" panose="020B0600070205080204" pitchFamily="34" charset="-128"/>
              </a:rPr>
              <a:t>Endotracheal tubes</a:t>
            </a:r>
          </a:p>
          <a:p>
            <a:pPr eaLnBrk="1" hangingPunct="1"/>
            <a:endParaRPr lang="en-US" altLang="en-US" sz="3600" dirty="0">
              <a:ea typeface="ＭＳ Ｐゴシック" panose="020B0600070205080204" pitchFamily="34" charset="-128"/>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4">
            <a:extLst>
              <a:ext uri="{FF2B5EF4-FFF2-40B4-BE49-F238E27FC236}">
                <a16:creationId xmlns:a16="http://schemas.microsoft.com/office/drawing/2014/main" id="{13830188-007E-3D4D-A181-DCEFF218AB65}"/>
              </a:ext>
            </a:extLst>
          </p:cNvPr>
          <p:cNvSpPr>
            <a:spLocks noGrp="1"/>
          </p:cNvSpPr>
          <p:nvPr>
            <p:ph type="title"/>
          </p:nvPr>
        </p:nvSpPr>
        <p:spPr>
          <a:xfrm>
            <a:off x="457200" y="457200"/>
            <a:ext cx="7924800" cy="914400"/>
          </a:xfrm>
        </p:spPr>
        <p:txBody>
          <a:bodyPr anchor="ctr">
            <a:normAutofit/>
          </a:bodyPr>
          <a:lstStyle/>
          <a:p>
            <a:pPr eaLnBrk="1" hangingPunct="1"/>
            <a:r>
              <a:rPr lang="en-US" altLang="en-US" sz="4800" b="0" dirty="0">
                <a:latin typeface="+mn-lt"/>
                <a:ea typeface="ＭＳ Ｐゴシック" panose="020B0600070205080204" pitchFamily="34" charset="-128"/>
              </a:rPr>
              <a:t>Double Lumen Tubes (DLT)</a:t>
            </a:r>
          </a:p>
        </p:txBody>
      </p:sp>
      <p:sp>
        <p:nvSpPr>
          <p:cNvPr id="58370" name="Text Placeholder 18">
            <a:extLst>
              <a:ext uri="{FF2B5EF4-FFF2-40B4-BE49-F238E27FC236}">
                <a16:creationId xmlns:a16="http://schemas.microsoft.com/office/drawing/2014/main" id="{49B8776A-4D26-0F4B-8626-2C27499B0E78}"/>
              </a:ext>
            </a:extLst>
          </p:cNvPr>
          <p:cNvSpPr>
            <a:spLocks noGrp="1"/>
          </p:cNvSpPr>
          <p:nvPr>
            <p:ph type="body" idx="2"/>
          </p:nvPr>
        </p:nvSpPr>
        <p:spPr>
          <a:xfrm>
            <a:off x="457200" y="1752600"/>
            <a:ext cx="4648200" cy="4267200"/>
          </a:xfrm>
        </p:spPr>
        <p:txBody>
          <a:bodyPr>
            <a:normAutofit lnSpcReduction="10000"/>
          </a:bodyPr>
          <a:lstStyle/>
          <a:p>
            <a:pPr marL="292100" indent="-292100" eaLnBrk="1" hangingPunct="1">
              <a:buFont typeface="Arial" panose="020B0604020202020204" pitchFamily="34" charset="0"/>
              <a:buChar char="•"/>
            </a:pPr>
            <a:r>
              <a:rPr lang="en-US" altLang="en-US" sz="3200" dirty="0">
                <a:ea typeface="ＭＳ Ｐゴシック" panose="020B0600070205080204" pitchFamily="34" charset="-128"/>
              </a:rPr>
              <a:t>Two tubes molded together </a:t>
            </a:r>
          </a:p>
          <a:p>
            <a:pPr marL="292100" indent="-292100" eaLnBrk="1" hangingPunct="1">
              <a:buFont typeface="Arial" panose="020B0604020202020204" pitchFamily="34" charset="0"/>
              <a:buChar char="•"/>
            </a:pPr>
            <a:r>
              <a:rPr lang="en-US" altLang="en-US" sz="3200" dirty="0">
                <a:ea typeface="ＭＳ Ｐゴシック" panose="020B0600070205080204" pitchFamily="34" charset="-128"/>
              </a:rPr>
              <a:t>Shorter tracheal &amp; longer bronchial tubes</a:t>
            </a:r>
          </a:p>
          <a:p>
            <a:pPr marL="292100" indent="-292100" eaLnBrk="1" hangingPunct="1">
              <a:buFont typeface="Arial" panose="020B0604020202020204" pitchFamily="34" charset="0"/>
              <a:buChar char="•"/>
            </a:pPr>
            <a:r>
              <a:rPr lang="en-US" altLang="en-US" sz="3200" dirty="0">
                <a:ea typeface="ＭＳ Ｐゴシック" panose="020B0600070205080204" pitchFamily="34" charset="-128"/>
              </a:rPr>
              <a:t>Two curves at almost 90°- proximal &amp; distal</a:t>
            </a:r>
          </a:p>
          <a:p>
            <a:pPr marL="292100" indent="-292100" eaLnBrk="1" hangingPunct="1">
              <a:buFont typeface="Arial" panose="020B0604020202020204" pitchFamily="34" charset="0"/>
              <a:buChar char="•"/>
            </a:pPr>
            <a:r>
              <a:rPr lang="en-US" altLang="en-US" sz="3200" dirty="0">
                <a:ea typeface="ＭＳ Ｐゴシック" panose="020B0600070205080204" pitchFamily="34" charset="-128"/>
              </a:rPr>
              <a:t>Cross section of tube is D shaped</a:t>
            </a:r>
          </a:p>
        </p:txBody>
      </p:sp>
      <p:pic>
        <p:nvPicPr>
          <p:cNvPr id="58371" name="Picture 43" descr="IMG_2395">
            <a:extLst>
              <a:ext uri="{FF2B5EF4-FFF2-40B4-BE49-F238E27FC236}">
                <a16:creationId xmlns:a16="http://schemas.microsoft.com/office/drawing/2014/main" id="{466EFA3D-A141-E546-9EAB-D1241417D0AB}"/>
              </a:ext>
            </a:extLst>
          </p:cNvPr>
          <p:cNvPicPr>
            <a:picLocks noGrp="1" noChangeAspect="1" noChangeArrowheads="1"/>
          </p:cNvPicPr>
          <p:nvPr>
            <p:ph sz="half" idx="1"/>
          </p:nvPr>
        </p:nvPicPr>
        <p:blipFill rotWithShape="1">
          <a:blip r:embed="rId3">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val="0"/>
              </a:ext>
            </a:extLst>
          </a:blip>
          <a:srcRect l="6818" r="6818"/>
          <a:stretch/>
        </p:blipFill>
        <p:spPr>
          <a:xfrm>
            <a:off x="5638800" y="1676400"/>
            <a:ext cx="2895600" cy="4389438"/>
          </a:xfrm>
        </p:spPr>
      </p:pic>
      <p:sp>
        <p:nvSpPr>
          <p:cNvPr id="58372" name="Text Box 18">
            <a:extLst>
              <a:ext uri="{FF2B5EF4-FFF2-40B4-BE49-F238E27FC236}">
                <a16:creationId xmlns:a16="http://schemas.microsoft.com/office/drawing/2014/main" id="{E9D3D360-CB18-6E45-B079-DB4DB6522CBF}"/>
              </a:ext>
            </a:extLst>
          </p:cNvPr>
          <p:cNvSpPr txBox="1">
            <a:spLocks noChangeArrowheads="1"/>
          </p:cNvSpPr>
          <p:nvPr/>
        </p:nvSpPr>
        <p:spPr bwMode="auto">
          <a:xfrm>
            <a:off x="5410200" y="1905000"/>
            <a:ext cx="990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itchFamily="2" charset="2"/>
              <a:buChar char=""/>
              <a:defRPr sz="26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lr>
                <a:schemeClr val="accent1"/>
              </a:buClr>
              <a:buSzPct val="85000"/>
              <a:buFont typeface="Wingdings 2" pitchFamily="2" charset="2"/>
              <a:buChar char=""/>
              <a:defRPr sz="24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lr>
                <a:schemeClr val="accent2"/>
              </a:buClr>
              <a:buSzPct val="70000"/>
              <a:buFont typeface="Wingdings 2" pitchFamily="2" charset="2"/>
              <a:buChar char=""/>
              <a:defRPr sz="21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lr>
                <a:srgbClr val="0BD0D9"/>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50000"/>
              </a:spcBef>
              <a:buClrTx/>
              <a:buSzTx/>
              <a:buFontTx/>
              <a:buNone/>
            </a:pPr>
            <a:endParaRPr lang="en-US" altLang="en-US" sz="1600"/>
          </a:p>
        </p:txBody>
      </p:sp>
      <p:sp>
        <p:nvSpPr>
          <p:cNvPr id="58373" name="Text Box 27">
            <a:extLst>
              <a:ext uri="{FF2B5EF4-FFF2-40B4-BE49-F238E27FC236}">
                <a16:creationId xmlns:a16="http://schemas.microsoft.com/office/drawing/2014/main" id="{A378555A-6472-6444-B416-B77FDBD95384}"/>
              </a:ext>
            </a:extLst>
          </p:cNvPr>
          <p:cNvSpPr txBox="1">
            <a:spLocks noChangeArrowheads="1"/>
          </p:cNvSpPr>
          <p:nvPr/>
        </p:nvSpPr>
        <p:spPr bwMode="auto">
          <a:xfrm>
            <a:off x="6324600" y="5791200"/>
            <a:ext cx="2362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itchFamily="2" charset="2"/>
              <a:buChar char=""/>
              <a:defRPr sz="26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lr>
                <a:schemeClr val="accent1"/>
              </a:buClr>
              <a:buSzPct val="85000"/>
              <a:buFont typeface="Wingdings 2" pitchFamily="2" charset="2"/>
              <a:buChar char=""/>
              <a:defRPr sz="24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lr>
                <a:schemeClr val="accent2"/>
              </a:buClr>
              <a:buSzPct val="70000"/>
              <a:buFont typeface="Wingdings 2" pitchFamily="2" charset="2"/>
              <a:buChar char=""/>
              <a:defRPr sz="21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lr>
                <a:srgbClr val="0BD0D9"/>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50000"/>
              </a:spcBef>
              <a:buClrTx/>
              <a:buSzTx/>
              <a:buFontTx/>
              <a:buNone/>
            </a:pPr>
            <a:endParaRPr lang="en-US" altLang="en-US" sz="1400"/>
          </a:p>
        </p:txBody>
      </p:sp>
      <p:sp>
        <p:nvSpPr>
          <p:cNvPr id="58374" name="Line 32">
            <a:extLst>
              <a:ext uri="{FF2B5EF4-FFF2-40B4-BE49-F238E27FC236}">
                <a16:creationId xmlns:a16="http://schemas.microsoft.com/office/drawing/2014/main" id="{BF971D43-5310-F64D-9DDE-B478D514BCB2}"/>
              </a:ext>
            </a:extLst>
          </p:cNvPr>
          <p:cNvSpPr>
            <a:spLocks noChangeShapeType="1"/>
          </p:cNvSpPr>
          <p:nvPr/>
        </p:nvSpPr>
        <p:spPr bwMode="auto">
          <a:xfrm>
            <a:off x="1524000" y="4038600"/>
            <a:ext cx="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8375" name="Rectangle 42">
            <a:extLst>
              <a:ext uri="{FF2B5EF4-FFF2-40B4-BE49-F238E27FC236}">
                <a16:creationId xmlns:a16="http://schemas.microsoft.com/office/drawing/2014/main" id="{F5B7231F-5D2A-1945-A25B-25C246780013}"/>
              </a:ext>
            </a:extLst>
          </p:cNvPr>
          <p:cNvSpPr>
            <a:spLocks/>
          </p:cNvSpPr>
          <p:nvPr/>
        </p:nvSpPr>
        <p:spPr bwMode="auto">
          <a:xfrm>
            <a:off x="457200" y="1676400"/>
            <a:ext cx="4038600" cy="438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73050" indent="-273050">
              <a:spcBef>
                <a:spcPct val="20000"/>
              </a:spcBef>
              <a:buClr>
                <a:srgbClr val="0BD0D9"/>
              </a:buClr>
              <a:buSzPct val="95000"/>
              <a:buFont typeface="Wingdings 2" pitchFamily="2" charset="2"/>
              <a:buChar char=""/>
              <a:defRPr sz="26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lr>
                <a:schemeClr val="accent1"/>
              </a:buClr>
              <a:buSzPct val="85000"/>
              <a:buFont typeface="Wingdings 2" pitchFamily="2" charset="2"/>
              <a:buChar char=""/>
              <a:defRPr sz="24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lr>
                <a:schemeClr val="accent2"/>
              </a:buClr>
              <a:buSzPct val="70000"/>
              <a:buFont typeface="Wingdings 2" pitchFamily="2" charset="2"/>
              <a:buChar char=""/>
              <a:defRPr sz="21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lr>
                <a:srgbClr val="0BD0D9"/>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sz="2200">
              <a:latin typeface="Constantia" panose="02030602050306030303" pitchFamily="18" charset="0"/>
            </a:endParaRPr>
          </a:p>
        </p:txBody>
      </p:sp>
      <p:sp>
        <p:nvSpPr>
          <p:cNvPr id="58376" name="Text Box 44">
            <a:extLst>
              <a:ext uri="{FF2B5EF4-FFF2-40B4-BE49-F238E27FC236}">
                <a16:creationId xmlns:a16="http://schemas.microsoft.com/office/drawing/2014/main" id="{CA00494E-40AD-0045-8B6E-947D061BDA7B}"/>
              </a:ext>
            </a:extLst>
          </p:cNvPr>
          <p:cNvSpPr txBox="1">
            <a:spLocks noChangeArrowheads="1"/>
          </p:cNvSpPr>
          <p:nvPr/>
        </p:nvSpPr>
        <p:spPr bwMode="auto">
          <a:xfrm flipH="1">
            <a:off x="7543800" y="5638800"/>
            <a:ext cx="7620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itchFamily="2" charset="2"/>
              <a:buChar char=""/>
              <a:defRPr sz="26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lr>
                <a:schemeClr val="accent1"/>
              </a:buClr>
              <a:buSzPct val="85000"/>
              <a:buFont typeface="Wingdings 2" pitchFamily="2" charset="2"/>
              <a:buChar char=""/>
              <a:defRPr sz="24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lr>
                <a:schemeClr val="accent2"/>
              </a:buClr>
              <a:buSzPct val="70000"/>
              <a:buFont typeface="Wingdings 2" pitchFamily="2" charset="2"/>
              <a:buChar char=""/>
              <a:defRPr sz="21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lr>
                <a:srgbClr val="0BD0D9"/>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50000"/>
              </a:spcBef>
              <a:buClrTx/>
              <a:buSzTx/>
              <a:buFontTx/>
              <a:buNone/>
            </a:pPr>
            <a:r>
              <a:rPr lang="en-US" altLang="en-US" sz="1600" dirty="0"/>
              <a:t>LEFT</a:t>
            </a:r>
          </a:p>
        </p:txBody>
      </p:sp>
      <p:sp>
        <p:nvSpPr>
          <p:cNvPr id="58377" name="Text Box 45">
            <a:extLst>
              <a:ext uri="{FF2B5EF4-FFF2-40B4-BE49-F238E27FC236}">
                <a16:creationId xmlns:a16="http://schemas.microsoft.com/office/drawing/2014/main" id="{7669F1AA-0FF8-4740-8205-29E16AD3BD43}"/>
              </a:ext>
            </a:extLst>
          </p:cNvPr>
          <p:cNvSpPr txBox="1">
            <a:spLocks noChangeArrowheads="1"/>
          </p:cNvSpPr>
          <p:nvPr/>
        </p:nvSpPr>
        <p:spPr bwMode="auto">
          <a:xfrm>
            <a:off x="5562600" y="5638800"/>
            <a:ext cx="990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itchFamily="2" charset="2"/>
              <a:buChar char=""/>
              <a:defRPr sz="26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lr>
                <a:schemeClr val="accent1"/>
              </a:buClr>
              <a:buSzPct val="85000"/>
              <a:buFont typeface="Wingdings 2" pitchFamily="2" charset="2"/>
              <a:buChar char=""/>
              <a:defRPr sz="24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lr>
                <a:schemeClr val="accent2"/>
              </a:buClr>
              <a:buSzPct val="70000"/>
              <a:buFont typeface="Wingdings 2" pitchFamily="2" charset="2"/>
              <a:buChar char=""/>
              <a:defRPr sz="21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lr>
                <a:srgbClr val="0BD0D9"/>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50000"/>
              </a:spcBef>
              <a:buClrTx/>
              <a:buSzTx/>
              <a:buFontTx/>
              <a:buNone/>
            </a:pPr>
            <a:r>
              <a:rPr lang="en-US" altLang="en-US" sz="1600" dirty="0"/>
              <a:t>RIGHT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4">
            <a:extLst>
              <a:ext uri="{FF2B5EF4-FFF2-40B4-BE49-F238E27FC236}">
                <a16:creationId xmlns:a16="http://schemas.microsoft.com/office/drawing/2014/main" id="{D64A1E62-C6A5-7F43-8E53-2ABB8153377F}"/>
              </a:ext>
            </a:extLst>
          </p:cNvPr>
          <p:cNvSpPr>
            <a:spLocks noGrp="1"/>
          </p:cNvSpPr>
          <p:nvPr>
            <p:ph type="title"/>
          </p:nvPr>
        </p:nvSpPr>
        <p:spPr>
          <a:xfrm>
            <a:off x="457200" y="381000"/>
            <a:ext cx="8229600" cy="914400"/>
          </a:xfrm>
        </p:spPr>
        <p:txBody>
          <a:bodyPr/>
          <a:lstStyle/>
          <a:p>
            <a:pPr algn="l"/>
            <a:r>
              <a:rPr lang="en-US" altLang="en-US" dirty="0">
                <a:ea typeface="ＭＳ Ｐゴシック" panose="020B0600070205080204" pitchFamily="34" charset="-128"/>
              </a:rPr>
              <a:t>Double Lumen Tubes (DLT)</a:t>
            </a:r>
            <a:endParaRPr lang="en-US" altLang="en-US" sz="4200" dirty="0">
              <a:latin typeface="Times New Roman" panose="02020603050405020304" pitchFamily="18" charset="0"/>
              <a:ea typeface="ＭＳ Ｐゴシック" panose="020B0600070205080204" pitchFamily="34" charset="-128"/>
            </a:endParaRPr>
          </a:p>
        </p:txBody>
      </p:sp>
      <p:pic>
        <p:nvPicPr>
          <p:cNvPr id="60418" name="Picture 8" descr="IMG_2390">
            <a:extLst>
              <a:ext uri="{FF2B5EF4-FFF2-40B4-BE49-F238E27FC236}">
                <a16:creationId xmlns:a16="http://schemas.microsoft.com/office/drawing/2014/main" id="{40CE02AC-D0CE-E943-9ABB-8B0E33B08492}"/>
              </a:ext>
            </a:extLst>
          </p:cNvPr>
          <p:cNvPicPr>
            <a:picLocks noGrp="1" noChangeAspect="1" noChangeArrowheads="1"/>
          </p:cNvPicPr>
          <p:nvPr>
            <p:ph idx="1"/>
          </p:nvPr>
        </p:nvPicPr>
        <p:blipFill>
          <a:blip r:embed="rId3">
            <a:extLst>
              <a:ext uri="{BEBA8EAE-BF5A-486C-A8C5-ECC9F3942E4B}">
                <a14:imgProps xmlns:a14="http://schemas.microsoft.com/office/drawing/2010/main">
                  <a14:imgLayer r:embed="rId4">
                    <a14:imgEffect>
                      <a14:brightnessContrast bright="40000" contrast="-20000"/>
                    </a14:imgEffect>
                  </a14:imgLayer>
                </a14:imgProps>
              </a:ext>
              <a:ext uri="{28A0092B-C50C-407E-A947-70E740481C1C}">
                <a14:useLocalDpi xmlns:a14="http://schemas.microsoft.com/office/drawing/2010/main" val="0"/>
              </a:ext>
            </a:extLst>
          </a:blip>
          <a:srcRect/>
          <a:stretch>
            <a:fillRect/>
          </a:stretch>
        </p:blipFill>
        <p:spPr>
          <a:xfrm>
            <a:off x="914400" y="3733800"/>
            <a:ext cx="2947988" cy="2209800"/>
          </a:xfrm>
        </p:spPr>
      </p:pic>
      <p:pic>
        <p:nvPicPr>
          <p:cNvPr id="60419" name="Picture 9" descr="IMG_2388">
            <a:extLst>
              <a:ext uri="{FF2B5EF4-FFF2-40B4-BE49-F238E27FC236}">
                <a16:creationId xmlns:a16="http://schemas.microsoft.com/office/drawing/2014/main" id="{94B95349-C3E0-6545-A458-F3909ADF6F53}"/>
              </a:ext>
            </a:extLst>
          </p:cNvPr>
          <p:cNvPicPr>
            <a:picLocks noGrp="1" noChangeAspect="1" noChangeArrowheads="1"/>
          </p:cNvPicPr>
          <p:nvPr>
            <p:ph sz="quarter" idx="4294967295"/>
          </p:nvPr>
        </p:nvPicPr>
        <p:blipFill>
          <a:blip r:embed="rId5">
            <a:extLst>
              <a:ext uri="{BEBA8EAE-BF5A-486C-A8C5-ECC9F3942E4B}">
                <a14:imgProps xmlns:a14="http://schemas.microsoft.com/office/drawing/2010/main">
                  <a14:imgLayer r:embed="rId6">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a:xfrm>
            <a:off x="5257800" y="3764984"/>
            <a:ext cx="2947988" cy="2178616"/>
          </a:xfrm>
        </p:spPr>
      </p:pic>
      <p:sp>
        <p:nvSpPr>
          <p:cNvPr id="60420" name="Line 17">
            <a:extLst>
              <a:ext uri="{FF2B5EF4-FFF2-40B4-BE49-F238E27FC236}">
                <a16:creationId xmlns:a16="http://schemas.microsoft.com/office/drawing/2014/main" id="{A34DBBE1-D130-C04C-9D93-CD3A935501CD}"/>
              </a:ext>
            </a:extLst>
          </p:cNvPr>
          <p:cNvSpPr>
            <a:spLocks noChangeShapeType="1"/>
          </p:cNvSpPr>
          <p:nvPr/>
        </p:nvSpPr>
        <p:spPr bwMode="auto">
          <a:xfrm flipH="1" flipV="1">
            <a:off x="2514600" y="4572000"/>
            <a:ext cx="381000" cy="3810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0421" name="Text Box 18">
            <a:extLst>
              <a:ext uri="{FF2B5EF4-FFF2-40B4-BE49-F238E27FC236}">
                <a16:creationId xmlns:a16="http://schemas.microsoft.com/office/drawing/2014/main" id="{DDC66F18-5707-5446-B0B7-91E6B86478F6}"/>
              </a:ext>
            </a:extLst>
          </p:cNvPr>
          <p:cNvSpPr txBox="1">
            <a:spLocks noChangeArrowheads="1"/>
          </p:cNvSpPr>
          <p:nvPr/>
        </p:nvSpPr>
        <p:spPr bwMode="auto">
          <a:xfrm>
            <a:off x="5410200" y="1905000"/>
            <a:ext cx="990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itchFamily="2" charset="2"/>
              <a:buChar char=""/>
              <a:defRPr sz="26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lr>
                <a:schemeClr val="accent1"/>
              </a:buClr>
              <a:buSzPct val="85000"/>
              <a:buFont typeface="Wingdings 2" pitchFamily="2" charset="2"/>
              <a:buChar char=""/>
              <a:defRPr sz="24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lr>
                <a:schemeClr val="accent2"/>
              </a:buClr>
              <a:buSzPct val="70000"/>
              <a:buFont typeface="Wingdings 2" pitchFamily="2" charset="2"/>
              <a:buChar char=""/>
              <a:defRPr sz="21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lr>
                <a:srgbClr val="0BD0D9"/>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50000"/>
              </a:spcBef>
              <a:buClrTx/>
              <a:buSzTx/>
              <a:buFontTx/>
              <a:buNone/>
            </a:pPr>
            <a:endParaRPr lang="en-US" altLang="en-US" sz="1600"/>
          </a:p>
        </p:txBody>
      </p:sp>
      <p:sp>
        <p:nvSpPr>
          <p:cNvPr id="60422" name="Text Box 19">
            <a:extLst>
              <a:ext uri="{FF2B5EF4-FFF2-40B4-BE49-F238E27FC236}">
                <a16:creationId xmlns:a16="http://schemas.microsoft.com/office/drawing/2014/main" id="{C7592794-61E7-024A-B498-15877D1EFDE0}"/>
              </a:ext>
            </a:extLst>
          </p:cNvPr>
          <p:cNvSpPr txBox="1">
            <a:spLocks noChangeArrowheads="1"/>
          </p:cNvSpPr>
          <p:nvPr/>
        </p:nvSpPr>
        <p:spPr bwMode="auto">
          <a:xfrm>
            <a:off x="3048000" y="4267200"/>
            <a:ext cx="9144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itchFamily="2" charset="2"/>
              <a:buChar char=""/>
              <a:defRPr sz="26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lr>
                <a:schemeClr val="accent1"/>
              </a:buClr>
              <a:buSzPct val="85000"/>
              <a:buFont typeface="Wingdings 2" pitchFamily="2" charset="2"/>
              <a:buChar char=""/>
              <a:defRPr sz="24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lr>
                <a:schemeClr val="accent2"/>
              </a:buClr>
              <a:buSzPct val="70000"/>
              <a:buFont typeface="Wingdings 2" pitchFamily="2" charset="2"/>
              <a:buChar char=""/>
              <a:defRPr sz="21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lr>
                <a:srgbClr val="0BD0D9"/>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50000"/>
              </a:spcBef>
              <a:buClrTx/>
              <a:buSzTx/>
              <a:buFontTx/>
              <a:buNone/>
            </a:pPr>
            <a:r>
              <a:rPr lang="en-US" altLang="en-US" sz="1600"/>
              <a:t>Lumen for right upper lobe </a:t>
            </a:r>
          </a:p>
        </p:txBody>
      </p:sp>
      <p:sp>
        <p:nvSpPr>
          <p:cNvPr id="60423" name="Text Box 20">
            <a:extLst>
              <a:ext uri="{FF2B5EF4-FFF2-40B4-BE49-F238E27FC236}">
                <a16:creationId xmlns:a16="http://schemas.microsoft.com/office/drawing/2014/main" id="{A7F55C3D-E095-044E-9037-A5BED66FE26C}"/>
              </a:ext>
            </a:extLst>
          </p:cNvPr>
          <p:cNvSpPr txBox="1">
            <a:spLocks noChangeArrowheads="1"/>
          </p:cNvSpPr>
          <p:nvPr/>
        </p:nvSpPr>
        <p:spPr bwMode="auto">
          <a:xfrm>
            <a:off x="5638800" y="3886200"/>
            <a:ext cx="19050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itchFamily="2" charset="2"/>
              <a:buChar char=""/>
              <a:defRPr sz="26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lr>
                <a:schemeClr val="accent1"/>
              </a:buClr>
              <a:buSzPct val="85000"/>
              <a:buFont typeface="Wingdings 2" pitchFamily="2" charset="2"/>
              <a:buChar char=""/>
              <a:defRPr sz="24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lr>
                <a:schemeClr val="accent2"/>
              </a:buClr>
              <a:buSzPct val="70000"/>
              <a:buFont typeface="Wingdings 2" pitchFamily="2" charset="2"/>
              <a:buChar char=""/>
              <a:defRPr sz="21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lr>
                <a:srgbClr val="0BD0D9"/>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50000"/>
              </a:spcBef>
              <a:buClrTx/>
              <a:buSzTx/>
              <a:buFontTx/>
              <a:buNone/>
            </a:pPr>
            <a:r>
              <a:rPr lang="en-US" altLang="en-US" sz="1600" dirty="0"/>
              <a:t>Connector</a:t>
            </a:r>
          </a:p>
        </p:txBody>
      </p:sp>
      <p:sp>
        <p:nvSpPr>
          <p:cNvPr id="60424" name="Text Box 22">
            <a:extLst>
              <a:ext uri="{FF2B5EF4-FFF2-40B4-BE49-F238E27FC236}">
                <a16:creationId xmlns:a16="http://schemas.microsoft.com/office/drawing/2014/main" id="{67070C74-8851-5E44-8A1E-AFE1338933D3}"/>
              </a:ext>
            </a:extLst>
          </p:cNvPr>
          <p:cNvSpPr txBox="1">
            <a:spLocks noChangeArrowheads="1"/>
          </p:cNvSpPr>
          <p:nvPr/>
        </p:nvSpPr>
        <p:spPr bwMode="auto">
          <a:xfrm>
            <a:off x="7086600" y="4343400"/>
            <a:ext cx="990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itchFamily="2" charset="2"/>
              <a:buChar char=""/>
              <a:defRPr sz="26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lr>
                <a:schemeClr val="accent1"/>
              </a:buClr>
              <a:buSzPct val="85000"/>
              <a:buFont typeface="Wingdings 2" pitchFamily="2" charset="2"/>
              <a:buChar char=""/>
              <a:defRPr sz="24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lr>
                <a:schemeClr val="accent2"/>
              </a:buClr>
              <a:buSzPct val="70000"/>
              <a:buFont typeface="Wingdings 2" pitchFamily="2" charset="2"/>
              <a:buChar char=""/>
              <a:defRPr sz="21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lr>
                <a:srgbClr val="0BD0D9"/>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50000"/>
              </a:spcBef>
              <a:buClrTx/>
              <a:buSzTx/>
              <a:buFontTx/>
              <a:buNone/>
            </a:pPr>
            <a:r>
              <a:rPr lang="en-US" altLang="en-US" sz="1600" dirty="0"/>
              <a:t>Site for clamp</a:t>
            </a:r>
          </a:p>
        </p:txBody>
      </p:sp>
      <p:sp>
        <p:nvSpPr>
          <p:cNvPr id="60425" name="Text Box 27">
            <a:extLst>
              <a:ext uri="{FF2B5EF4-FFF2-40B4-BE49-F238E27FC236}">
                <a16:creationId xmlns:a16="http://schemas.microsoft.com/office/drawing/2014/main" id="{18C046CA-D3B6-5E40-8414-598F265EDBF2}"/>
              </a:ext>
            </a:extLst>
          </p:cNvPr>
          <p:cNvSpPr txBox="1">
            <a:spLocks noChangeArrowheads="1"/>
          </p:cNvSpPr>
          <p:nvPr/>
        </p:nvSpPr>
        <p:spPr bwMode="auto">
          <a:xfrm>
            <a:off x="6324600" y="5791200"/>
            <a:ext cx="2362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itchFamily="2" charset="2"/>
              <a:buChar char=""/>
              <a:defRPr sz="26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lr>
                <a:schemeClr val="accent1"/>
              </a:buClr>
              <a:buSzPct val="85000"/>
              <a:buFont typeface="Wingdings 2" pitchFamily="2" charset="2"/>
              <a:buChar char=""/>
              <a:defRPr sz="24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lr>
                <a:schemeClr val="accent2"/>
              </a:buClr>
              <a:buSzPct val="70000"/>
              <a:buFont typeface="Wingdings 2" pitchFamily="2" charset="2"/>
              <a:buChar char=""/>
              <a:defRPr sz="21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lr>
                <a:srgbClr val="0BD0D9"/>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50000"/>
              </a:spcBef>
              <a:buClrTx/>
              <a:buSzTx/>
              <a:buFontTx/>
              <a:buNone/>
            </a:pPr>
            <a:endParaRPr lang="en-US" altLang="en-US" sz="1400"/>
          </a:p>
        </p:txBody>
      </p:sp>
      <p:sp>
        <p:nvSpPr>
          <p:cNvPr id="60426" name="Text Box 29">
            <a:extLst>
              <a:ext uri="{FF2B5EF4-FFF2-40B4-BE49-F238E27FC236}">
                <a16:creationId xmlns:a16="http://schemas.microsoft.com/office/drawing/2014/main" id="{1AA24300-2E7F-CA48-A6E6-D417898B756D}"/>
              </a:ext>
            </a:extLst>
          </p:cNvPr>
          <p:cNvSpPr txBox="1">
            <a:spLocks noChangeArrowheads="1"/>
          </p:cNvSpPr>
          <p:nvPr/>
        </p:nvSpPr>
        <p:spPr bwMode="auto">
          <a:xfrm>
            <a:off x="7239000" y="4953000"/>
            <a:ext cx="1143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itchFamily="2" charset="2"/>
              <a:buChar char=""/>
              <a:defRPr sz="26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lr>
                <a:schemeClr val="accent1"/>
              </a:buClr>
              <a:buSzPct val="85000"/>
              <a:buFont typeface="Wingdings 2" pitchFamily="2" charset="2"/>
              <a:buChar char=""/>
              <a:defRPr sz="24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lr>
                <a:schemeClr val="accent2"/>
              </a:buClr>
              <a:buSzPct val="70000"/>
              <a:buFont typeface="Wingdings 2" pitchFamily="2" charset="2"/>
              <a:buChar char=""/>
              <a:defRPr sz="21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lr>
                <a:srgbClr val="0BD0D9"/>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50000"/>
              </a:spcBef>
              <a:buClrTx/>
              <a:buSzTx/>
              <a:buFontTx/>
              <a:buNone/>
            </a:pPr>
            <a:r>
              <a:rPr lang="en-US" altLang="en-US" sz="1600"/>
              <a:t>Fiberoptic scope or Suction</a:t>
            </a:r>
          </a:p>
        </p:txBody>
      </p:sp>
      <p:sp>
        <p:nvSpPr>
          <p:cNvPr id="60427" name="Line 30">
            <a:extLst>
              <a:ext uri="{FF2B5EF4-FFF2-40B4-BE49-F238E27FC236}">
                <a16:creationId xmlns:a16="http://schemas.microsoft.com/office/drawing/2014/main" id="{3ADFB861-3E79-F249-8E24-8206D1C592A8}"/>
              </a:ext>
            </a:extLst>
          </p:cNvPr>
          <p:cNvSpPr>
            <a:spLocks noChangeShapeType="1"/>
          </p:cNvSpPr>
          <p:nvPr/>
        </p:nvSpPr>
        <p:spPr bwMode="auto">
          <a:xfrm flipH="1">
            <a:off x="7239000" y="4800600"/>
            <a:ext cx="228600" cy="304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0428" name="Line 31">
            <a:extLst>
              <a:ext uri="{FF2B5EF4-FFF2-40B4-BE49-F238E27FC236}">
                <a16:creationId xmlns:a16="http://schemas.microsoft.com/office/drawing/2014/main" id="{1CE75CB9-6FD1-B941-8BDD-14246AC2A949}"/>
              </a:ext>
            </a:extLst>
          </p:cNvPr>
          <p:cNvSpPr>
            <a:spLocks noChangeShapeType="1"/>
          </p:cNvSpPr>
          <p:nvPr/>
        </p:nvSpPr>
        <p:spPr bwMode="auto">
          <a:xfrm flipH="1" flipV="1">
            <a:off x="7239000" y="5486400"/>
            <a:ext cx="381000" cy="76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0429" name="Line 32">
            <a:extLst>
              <a:ext uri="{FF2B5EF4-FFF2-40B4-BE49-F238E27FC236}">
                <a16:creationId xmlns:a16="http://schemas.microsoft.com/office/drawing/2014/main" id="{849BEF9D-7251-BC4E-A5FD-9E954242E9E4}"/>
              </a:ext>
            </a:extLst>
          </p:cNvPr>
          <p:cNvSpPr>
            <a:spLocks noChangeShapeType="1"/>
          </p:cNvSpPr>
          <p:nvPr/>
        </p:nvSpPr>
        <p:spPr bwMode="auto">
          <a:xfrm>
            <a:off x="1524000" y="4038600"/>
            <a:ext cx="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0430" name="Rectangle 42">
            <a:extLst>
              <a:ext uri="{FF2B5EF4-FFF2-40B4-BE49-F238E27FC236}">
                <a16:creationId xmlns:a16="http://schemas.microsoft.com/office/drawing/2014/main" id="{94B644FB-F7FD-3A4B-8217-E90436FD610B}"/>
              </a:ext>
            </a:extLst>
          </p:cNvPr>
          <p:cNvSpPr>
            <a:spLocks/>
          </p:cNvSpPr>
          <p:nvPr/>
        </p:nvSpPr>
        <p:spPr bwMode="auto">
          <a:xfrm>
            <a:off x="457200" y="1905000"/>
            <a:ext cx="4038600" cy="438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73050" indent="-273050">
              <a:spcBef>
                <a:spcPct val="20000"/>
              </a:spcBef>
              <a:buClr>
                <a:srgbClr val="0BD0D9"/>
              </a:buClr>
              <a:buSzPct val="95000"/>
              <a:buFont typeface="Wingdings 2" pitchFamily="2" charset="2"/>
              <a:buChar char=""/>
              <a:defRPr sz="26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lr>
                <a:schemeClr val="accent1"/>
              </a:buClr>
              <a:buSzPct val="85000"/>
              <a:buFont typeface="Wingdings 2" pitchFamily="2" charset="2"/>
              <a:buChar char=""/>
              <a:defRPr sz="24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lr>
                <a:schemeClr val="accent2"/>
              </a:buClr>
              <a:buSzPct val="70000"/>
              <a:buFont typeface="Wingdings 2" pitchFamily="2" charset="2"/>
              <a:buChar char=""/>
              <a:defRPr sz="21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lr>
                <a:srgbClr val="0BD0D9"/>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sz="2200">
              <a:latin typeface="Constantia" panose="02030602050306030303" pitchFamily="18" charset="0"/>
            </a:endParaRPr>
          </a:p>
        </p:txBody>
      </p:sp>
      <p:sp>
        <p:nvSpPr>
          <p:cNvPr id="60431" name="Text Box 18">
            <a:extLst>
              <a:ext uri="{FF2B5EF4-FFF2-40B4-BE49-F238E27FC236}">
                <a16:creationId xmlns:a16="http://schemas.microsoft.com/office/drawing/2014/main" id="{5F4221A2-6874-CA4C-8763-5F56CD733C2A}"/>
              </a:ext>
            </a:extLst>
          </p:cNvPr>
          <p:cNvSpPr txBox="1">
            <a:spLocks noChangeArrowheads="1"/>
          </p:cNvSpPr>
          <p:nvPr/>
        </p:nvSpPr>
        <p:spPr bwMode="auto">
          <a:xfrm>
            <a:off x="5410200" y="1828800"/>
            <a:ext cx="990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itchFamily="2" charset="2"/>
              <a:buChar char=""/>
              <a:defRPr sz="26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lr>
                <a:schemeClr val="accent1"/>
              </a:buClr>
              <a:buSzPct val="85000"/>
              <a:buFont typeface="Wingdings 2" pitchFamily="2" charset="2"/>
              <a:buChar char=""/>
              <a:defRPr sz="24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lr>
                <a:schemeClr val="accent2"/>
              </a:buClr>
              <a:buSzPct val="70000"/>
              <a:buFont typeface="Wingdings 2" pitchFamily="2" charset="2"/>
              <a:buChar char=""/>
              <a:defRPr sz="21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lr>
                <a:srgbClr val="0BD0D9"/>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50000"/>
              </a:spcBef>
              <a:buClrTx/>
              <a:buSzTx/>
              <a:buFontTx/>
              <a:buNone/>
            </a:pPr>
            <a:endParaRPr lang="en-US" altLang="en-US" sz="1600"/>
          </a:p>
        </p:txBody>
      </p:sp>
      <p:sp>
        <p:nvSpPr>
          <p:cNvPr id="20" name="TextBox 19">
            <a:extLst>
              <a:ext uri="{FF2B5EF4-FFF2-40B4-BE49-F238E27FC236}">
                <a16:creationId xmlns:a16="http://schemas.microsoft.com/office/drawing/2014/main" id="{9B352D89-9F4C-764B-B09A-D3C7A8BBF660}"/>
              </a:ext>
            </a:extLst>
          </p:cNvPr>
          <p:cNvSpPr txBox="1"/>
          <p:nvPr/>
        </p:nvSpPr>
        <p:spPr>
          <a:xfrm>
            <a:off x="990600" y="3810000"/>
            <a:ext cx="1143000" cy="584200"/>
          </a:xfrm>
          <a:prstGeom prst="rect">
            <a:avLst/>
          </a:prstGeom>
          <a:noFill/>
        </p:spPr>
        <p:txBody>
          <a:bodyPr>
            <a:spAutoFit/>
          </a:bodyPr>
          <a:lstStyle/>
          <a:p>
            <a:pPr algn="ctr" eaLnBrk="1" hangingPunct="1">
              <a:defRPr/>
            </a:pPr>
            <a:r>
              <a:rPr lang="en-US" dirty="0">
                <a:solidFill>
                  <a:schemeClr val="accent1">
                    <a:lumMod val="75000"/>
                  </a:schemeClr>
                </a:solidFill>
                <a:ea typeface="+mn-ea"/>
                <a:cs typeface="Arial" charset="0"/>
              </a:rPr>
              <a:t>Bronchial cuff</a:t>
            </a:r>
          </a:p>
        </p:txBody>
      </p:sp>
      <p:sp>
        <p:nvSpPr>
          <p:cNvPr id="60433" name="TextBox 21">
            <a:extLst>
              <a:ext uri="{FF2B5EF4-FFF2-40B4-BE49-F238E27FC236}">
                <a16:creationId xmlns:a16="http://schemas.microsoft.com/office/drawing/2014/main" id="{D8EDC4ED-FEA0-A245-91C3-403FBAD73447}"/>
              </a:ext>
            </a:extLst>
          </p:cNvPr>
          <p:cNvSpPr txBox="1">
            <a:spLocks noChangeArrowheads="1"/>
          </p:cNvSpPr>
          <p:nvPr/>
        </p:nvSpPr>
        <p:spPr bwMode="auto">
          <a:xfrm>
            <a:off x="990600" y="5105400"/>
            <a:ext cx="1066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itchFamily="2" charset="2"/>
              <a:buChar char=""/>
              <a:defRPr sz="26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lr>
                <a:schemeClr val="accent1"/>
              </a:buClr>
              <a:buSzPct val="85000"/>
              <a:buFont typeface="Wingdings 2" pitchFamily="2" charset="2"/>
              <a:buChar char=""/>
              <a:defRPr sz="24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lr>
                <a:schemeClr val="accent2"/>
              </a:buClr>
              <a:buSzPct val="70000"/>
              <a:buFont typeface="Wingdings 2" pitchFamily="2" charset="2"/>
              <a:buChar char=""/>
              <a:defRPr sz="21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lr>
                <a:srgbClr val="0BD0D9"/>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0"/>
              </a:spcBef>
              <a:buClrTx/>
              <a:buSzTx/>
              <a:buFontTx/>
              <a:buNone/>
            </a:pPr>
            <a:r>
              <a:rPr lang="en-US" altLang="en-US" sz="1600" dirty="0"/>
              <a:t>Tracheal  cuff</a:t>
            </a:r>
          </a:p>
        </p:txBody>
      </p:sp>
      <p:sp>
        <p:nvSpPr>
          <p:cNvPr id="60434" name="TextBox 24">
            <a:extLst>
              <a:ext uri="{FF2B5EF4-FFF2-40B4-BE49-F238E27FC236}">
                <a16:creationId xmlns:a16="http://schemas.microsoft.com/office/drawing/2014/main" id="{CB1C1E83-5A33-0D42-8763-EE68ABEF3ED7}"/>
              </a:ext>
            </a:extLst>
          </p:cNvPr>
          <p:cNvSpPr txBox="1">
            <a:spLocks noChangeArrowheads="1"/>
          </p:cNvSpPr>
          <p:nvPr/>
        </p:nvSpPr>
        <p:spPr bwMode="auto">
          <a:xfrm>
            <a:off x="846483" y="4483652"/>
            <a:ext cx="1295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itchFamily="2" charset="2"/>
              <a:buChar char=""/>
              <a:defRPr sz="26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lr>
                <a:schemeClr val="accent1"/>
              </a:buClr>
              <a:buSzPct val="85000"/>
              <a:buFont typeface="Wingdings 2" pitchFamily="2" charset="2"/>
              <a:buChar char=""/>
              <a:defRPr sz="24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lr>
                <a:schemeClr val="accent2"/>
              </a:buClr>
              <a:buSzPct val="70000"/>
              <a:buFont typeface="Wingdings 2" pitchFamily="2" charset="2"/>
              <a:buChar char=""/>
              <a:defRPr sz="21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lr>
                <a:srgbClr val="0BD0D9"/>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0"/>
              </a:spcBef>
              <a:buClrTx/>
              <a:buSzTx/>
              <a:buFontTx/>
              <a:buNone/>
            </a:pPr>
            <a:r>
              <a:rPr lang="en-US" altLang="en-US" sz="1600" dirty="0"/>
              <a:t>Radiographic </a:t>
            </a:r>
            <a:r>
              <a:rPr lang="en-US" altLang="en-US" sz="1600" dirty="0" err="1"/>
              <a:t>markersd</a:t>
            </a:r>
            <a:endParaRPr lang="en-US" altLang="en-US" sz="1600" dirty="0"/>
          </a:p>
        </p:txBody>
      </p:sp>
      <p:cxnSp>
        <p:nvCxnSpPr>
          <p:cNvPr id="33" name="Straight Arrow Connector 32">
            <a:extLst>
              <a:ext uri="{FF2B5EF4-FFF2-40B4-BE49-F238E27FC236}">
                <a16:creationId xmlns:a16="http://schemas.microsoft.com/office/drawing/2014/main" id="{D308A83D-F4CA-5A49-8751-60C15F2321BA}"/>
              </a:ext>
            </a:extLst>
          </p:cNvPr>
          <p:cNvCxnSpPr/>
          <p:nvPr/>
        </p:nvCxnSpPr>
        <p:spPr>
          <a:xfrm flipH="1">
            <a:off x="2057400" y="5029200"/>
            <a:ext cx="228600" cy="152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050F9EC7-F3F6-3C44-9E2B-26D4EED946EE}"/>
              </a:ext>
            </a:extLst>
          </p:cNvPr>
          <p:cNvCxnSpPr/>
          <p:nvPr/>
        </p:nvCxnSpPr>
        <p:spPr>
          <a:xfrm flipH="1">
            <a:off x="1905000" y="5791200"/>
            <a:ext cx="2286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0437" name="Rectangle 39">
            <a:extLst>
              <a:ext uri="{FF2B5EF4-FFF2-40B4-BE49-F238E27FC236}">
                <a16:creationId xmlns:a16="http://schemas.microsoft.com/office/drawing/2014/main" id="{7558F1A1-008F-4E48-8155-2407F0D8FD25}"/>
              </a:ext>
            </a:extLst>
          </p:cNvPr>
          <p:cNvSpPr>
            <a:spLocks noChangeArrowheads="1"/>
          </p:cNvSpPr>
          <p:nvPr/>
        </p:nvSpPr>
        <p:spPr bwMode="auto">
          <a:xfrm>
            <a:off x="457200" y="1447800"/>
            <a:ext cx="8458200"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Clr>
                <a:srgbClr val="0BD0D9"/>
              </a:buClr>
              <a:buSzPct val="95000"/>
              <a:buFont typeface="Wingdings 2" pitchFamily="2" charset="2"/>
              <a:buChar char=""/>
              <a:defRPr sz="2600">
                <a:solidFill>
                  <a:schemeClr val="tx1"/>
                </a:solidFill>
                <a:latin typeface="Times New Roman" panose="02020603050405020304" pitchFamily="18" charset="0"/>
                <a:ea typeface="ＭＳ Ｐゴシック" panose="020B0600070205080204" pitchFamily="34" charset="-128"/>
              </a:defRPr>
            </a:lvl1pPr>
            <a:lvl2pPr>
              <a:spcBef>
                <a:spcPct val="20000"/>
              </a:spcBef>
              <a:buClr>
                <a:schemeClr val="accent1"/>
              </a:buClr>
              <a:buSzPct val="85000"/>
              <a:buFont typeface="Wingdings 2" pitchFamily="2" charset="2"/>
              <a:buChar char=""/>
              <a:defRPr sz="24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lr>
                <a:schemeClr val="accent2"/>
              </a:buClr>
              <a:buSzPct val="70000"/>
              <a:buFont typeface="Wingdings 2" pitchFamily="2" charset="2"/>
              <a:buChar char=""/>
              <a:defRPr sz="21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lr>
                <a:srgbClr val="0BD0D9"/>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9pPr>
          </a:lstStyle>
          <a:p>
            <a:pPr marL="292100" lvl="1" indent="-273050" eaLnBrk="1" hangingPunct="1">
              <a:spcBef>
                <a:spcPct val="0"/>
              </a:spcBef>
              <a:buClrTx/>
              <a:buSzTx/>
              <a:buFont typeface="Arial" panose="020B0604020202020204" pitchFamily="34" charset="0"/>
              <a:buChar char="•"/>
            </a:pPr>
            <a:r>
              <a:rPr lang="en-US" altLang="en-US" sz="2800" dirty="0">
                <a:latin typeface="+mn-lt"/>
              </a:rPr>
              <a:t>Proximal tracheal and distal bronchial cuff</a:t>
            </a:r>
          </a:p>
          <a:p>
            <a:pPr marL="292100" lvl="1" indent="-273050" eaLnBrk="1" hangingPunct="1">
              <a:spcBef>
                <a:spcPct val="0"/>
              </a:spcBef>
              <a:buClrTx/>
              <a:buSzTx/>
              <a:buFont typeface="Arial" panose="020B0604020202020204" pitchFamily="34" charset="0"/>
              <a:buChar char="•"/>
            </a:pPr>
            <a:r>
              <a:rPr lang="en-US" altLang="en-US" sz="2800" dirty="0">
                <a:latin typeface="+mn-lt"/>
              </a:rPr>
              <a:t>High volume/low pressure cuffs</a:t>
            </a:r>
            <a:endParaRPr lang="en-US" altLang="ja-JP" sz="2800" dirty="0">
              <a:latin typeface="+mn-lt"/>
            </a:endParaRPr>
          </a:p>
          <a:p>
            <a:pPr marL="292100" lvl="1" indent="-273050" eaLnBrk="1" hangingPunct="1">
              <a:spcBef>
                <a:spcPct val="0"/>
              </a:spcBef>
              <a:buClrTx/>
              <a:buSzTx/>
              <a:buFont typeface="Arial" panose="020B0604020202020204" pitchFamily="34" charset="0"/>
              <a:buChar char="•"/>
            </a:pPr>
            <a:r>
              <a:rPr lang="en-US" altLang="en-US" sz="2800" dirty="0">
                <a:latin typeface="+mn-lt"/>
              </a:rPr>
              <a:t>Right endobronchial cuff slot for right upper lobe bronchus)</a:t>
            </a:r>
          </a:p>
          <a:p>
            <a:pPr marL="292100" lvl="1" indent="-273050" eaLnBrk="1" hangingPunct="1">
              <a:spcBef>
                <a:spcPct val="0"/>
              </a:spcBef>
              <a:buClrTx/>
              <a:buSzTx/>
              <a:buFont typeface="Arial" panose="020B0604020202020204" pitchFamily="34" charset="0"/>
              <a:buChar char="•"/>
            </a:pPr>
            <a:r>
              <a:rPr lang="en-US" altLang="en-US" sz="2800" dirty="0">
                <a:latin typeface="+mn-lt"/>
              </a:rPr>
              <a:t>Radiographic markers near cuffs and slot</a:t>
            </a:r>
          </a:p>
        </p:txBody>
      </p:sp>
      <p:cxnSp>
        <p:nvCxnSpPr>
          <p:cNvPr id="42" name="Straight Arrow Connector 41">
            <a:extLst>
              <a:ext uri="{FF2B5EF4-FFF2-40B4-BE49-F238E27FC236}">
                <a16:creationId xmlns:a16="http://schemas.microsoft.com/office/drawing/2014/main" id="{78C0D815-5401-AC47-9E4B-BB6AD8CA204C}"/>
              </a:ext>
            </a:extLst>
          </p:cNvPr>
          <p:cNvCxnSpPr/>
          <p:nvPr/>
        </p:nvCxnSpPr>
        <p:spPr>
          <a:xfrm>
            <a:off x="2057400" y="4495800"/>
            <a:ext cx="228600" cy="152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a:extLst>
              <a:ext uri="{FF2B5EF4-FFF2-40B4-BE49-F238E27FC236}">
                <a16:creationId xmlns:a16="http://schemas.microsoft.com/office/drawing/2014/main" id="{FBC61329-EBEF-6F4C-905C-CEC034932276}"/>
              </a:ext>
            </a:extLst>
          </p:cNvPr>
          <p:cNvSpPr>
            <a:spLocks noGrp="1"/>
          </p:cNvSpPr>
          <p:nvPr>
            <p:ph type="title" idx="4294967295"/>
          </p:nvPr>
        </p:nvSpPr>
        <p:spPr>
          <a:xfrm>
            <a:off x="457200" y="457200"/>
            <a:ext cx="8229600" cy="590550"/>
          </a:xfrm>
        </p:spPr>
        <p:txBody>
          <a:bodyPr>
            <a:noAutofit/>
          </a:bodyPr>
          <a:lstStyle/>
          <a:p>
            <a:pPr algn="l"/>
            <a:r>
              <a:rPr lang="en-US" altLang="en-US" sz="4800" dirty="0">
                <a:ea typeface="ＭＳ Ｐゴシック" panose="020B0600070205080204" pitchFamily="34" charset="-128"/>
              </a:rPr>
              <a:t>Double Lumen Tubes (DLT)</a:t>
            </a:r>
            <a:endParaRPr lang="en-US" altLang="en-US" dirty="0">
              <a:latin typeface="Times New Roman" panose="02020603050405020304" pitchFamily="18" charset="0"/>
              <a:ea typeface="ＭＳ Ｐゴシック" panose="020B0600070205080204" pitchFamily="34" charset="-128"/>
            </a:endParaRPr>
          </a:p>
        </p:txBody>
      </p:sp>
      <p:sp>
        <p:nvSpPr>
          <p:cNvPr id="62466" name="Rectangle 3">
            <a:extLst>
              <a:ext uri="{FF2B5EF4-FFF2-40B4-BE49-F238E27FC236}">
                <a16:creationId xmlns:a16="http://schemas.microsoft.com/office/drawing/2014/main" id="{B96FDBFD-ED23-D74C-BDEF-2D116FCE144B}"/>
              </a:ext>
            </a:extLst>
          </p:cNvPr>
          <p:cNvSpPr>
            <a:spLocks noGrp="1"/>
          </p:cNvSpPr>
          <p:nvPr>
            <p:ph type="body" idx="4294967295"/>
          </p:nvPr>
        </p:nvSpPr>
        <p:spPr>
          <a:xfrm>
            <a:off x="457200" y="1371600"/>
            <a:ext cx="8229600" cy="4953000"/>
          </a:xfrm>
        </p:spPr>
        <p:txBody>
          <a:bodyPr>
            <a:normAutofit lnSpcReduction="10000"/>
          </a:bodyPr>
          <a:lstStyle/>
          <a:p>
            <a:pPr eaLnBrk="1" hangingPunct="1"/>
            <a:r>
              <a:rPr lang="en-US" altLang="en-US" dirty="0">
                <a:ea typeface="ＭＳ Ｐゴシック" panose="020B0600070205080204" pitchFamily="34" charset="-128"/>
              </a:rPr>
              <a:t>Inserted under direct </a:t>
            </a:r>
            <a:r>
              <a:rPr lang="en-US" altLang="en-US" dirty="0" err="1">
                <a:ea typeface="ＭＳ Ｐゴシック" panose="020B0600070205080204" pitchFamily="34" charset="-128"/>
              </a:rPr>
              <a:t>laryngoscopic</a:t>
            </a:r>
            <a:r>
              <a:rPr lang="en-US" altLang="en-US" dirty="0">
                <a:ea typeface="ＭＳ Ｐゴシック" panose="020B0600070205080204" pitchFamily="34" charset="-128"/>
              </a:rPr>
              <a:t> view</a:t>
            </a:r>
          </a:p>
          <a:p>
            <a:pPr eaLnBrk="1" hangingPunct="1"/>
            <a:r>
              <a:rPr lang="en-US" altLang="en-US" dirty="0">
                <a:ea typeface="ＭＳ Ｐゴシック" panose="020B0600070205080204" pitchFamily="34" charset="-128"/>
              </a:rPr>
              <a:t>Utilize stylet </a:t>
            </a:r>
          </a:p>
          <a:p>
            <a:pPr eaLnBrk="1" hangingPunct="1"/>
            <a:r>
              <a:rPr lang="en-US" altLang="en-US" dirty="0">
                <a:ea typeface="ＭＳ Ｐゴシック" panose="020B0600070205080204" pitchFamily="34" charset="-128"/>
              </a:rPr>
              <a:t>Insert with distal curve concave anteriorly</a:t>
            </a:r>
          </a:p>
          <a:p>
            <a:pPr eaLnBrk="1" hangingPunct="1"/>
            <a:r>
              <a:rPr lang="en-US" altLang="en-US" dirty="0">
                <a:ea typeface="ＭＳ Ｐゴシック" panose="020B0600070205080204" pitchFamily="34" charset="-128"/>
              </a:rPr>
              <a:t>Remove stylet when tip is beyond larynx</a:t>
            </a:r>
          </a:p>
          <a:p>
            <a:pPr eaLnBrk="1" hangingPunct="1"/>
            <a:r>
              <a:rPr lang="en-US" altLang="en-US" dirty="0">
                <a:ea typeface="ＭＳ Ｐゴシック" panose="020B0600070205080204" pitchFamily="34" charset="-128"/>
              </a:rPr>
              <a:t>Rotate 90</a:t>
            </a:r>
            <a:r>
              <a:rPr lang="en-US" altLang="en-US" baseline="30000" dirty="0">
                <a:ea typeface="ＭＳ Ｐゴシック" panose="020B0600070205080204" pitchFamily="34" charset="-128"/>
              </a:rPr>
              <a:t>°</a:t>
            </a:r>
            <a:r>
              <a:rPr lang="en-US" altLang="en-US" dirty="0">
                <a:ea typeface="ＭＳ Ｐゴシック" panose="020B0600070205080204" pitchFamily="34" charset="-128"/>
              </a:rPr>
              <a:t>to the bronchial side </a:t>
            </a:r>
          </a:p>
          <a:p>
            <a:pPr eaLnBrk="1" hangingPunct="1"/>
            <a:r>
              <a:rPr lang="en-US" altLang="en-US" dirty="0">
                <a:ea typeface="ＭＳ Ｐゴシック" panose="020B0600070205080204" pitchFamily="34" charset="-128"/>
              </a:rPr>
              <a:t>Proximal curve concave anteriorly (final position)</a:t>
            </a:r>
          </a:p>
          <a:p>
            <a:pPr eaLnBrk="1" hangingPunct="1"/>
            <a:r>
              <a:rPr lang="en-US" altLang="en-US" dirty="0">
                <a:ea typeface="ＭＳ Ｐゴシック" panose="020B0600070205080204" pitchFamily="34" charset="-128"/>
              </a:rPr>
              <a:t>Confirm </a:t>
            </a:r>
            <a:r>
              <a:rPr lang="en-US" altLang="en-US" dirty="0" err="1">
                <a:ea typeface="ＭＳ Ｐゴシック" panose="020B0600070205080204" pitchFamily="34" charset="-128"/>
              </a:rPr>
              <a:t>postion</a:t>
            </a:r>
            <a:r>
              <a:rPr lang="en-US" altLang="en-US" dirty="0">
                <a:ea typeface="ＭＳ Ｐゴシック" panose="020B0600070205080204" pitchFamily="34" charset="-128"/>
              </a:rPr>
              <a:t> via auscultation and visual examination via fiberoptic bronchoscope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a:extLst>
              <a:ext uri="{FF2B5EF4-FFF2-40B4-BE49-F238E27FC236}">
                <a16:creationId xmlns:a16="http://schemas.microsoft.com/office/drawing/2014/main" id="{9B3279C9-6AA4-C944-90DE-388865E0F744}"/>
              </a:ext>
            </a:extLst>
          </p:cNvPr>
          <p:cNvSpPr>
            <a:spLocks noGrp="1"/>
          </p:cNvSpPr>
          <p:nvPr>
            <p:ph type="title" idx="4294967295"/>
          </p:nvPr>
        </p:nvSpPr>
        <p:spPr/>
        <p:txBody>
          <a:bodyPr>
            <a:normAutofit/>
          </a:bodyPr>
          <a:lstStyle/>
          <a:p>
            <a:pPr algn="l"/>
            <a:r>
              <a:rPr lang="en-US" altLang="en-US" sz="4000" dirty="0">
                <a:latin typeface="Times New Roman" panose="02020603050405020304" pitchFamily="18" charset="0"/>
                <a:ea typeface="ＭＳ Ｐゴシック" panose="020B0600070205080204" pitchFamily="34" charset="-128"/>
              </a:rPr>
              <a:t> </a:t>
            </a:r>
            <a:r>
              <a:rPr lang="en-US" altLang="en-US" sz="4000" dirty="0">
                <a:ea typeface="ＭＳ Ｐゴシック" panose="020B0600070205080204" pitchFamily="34" charset="-128"/>
              </a:rPr>
              <a:t>Double Lumen Tubes (DLT)</a:t>
            </a:r>
            <a:endParaRPr lang="en-US" altLang="en-US" sz="4000" dirty="0">
              <a:latin typeface="Times New Roman" panose="02020603050405020304" pitchFamily="18" charset="0"/>
              <a:ea typeface="ＭＳ Ｐゴシック" panose="020B0600070205080204" pitchFamily="34" charset="-128"/>
            </a:endParaRPr>
          </a:p>
        </p:txBody>
      </p:sp>
      <p:sp>
        <p:nvSpPr>
          <p:cNvPr id="64514" name="Rectangle 3">
            <a:extLst>
              <a:ext uri="{FF2B5EF4-FFF2-40B4-BE49-F238E27FC236}">
                <a16:creationId xmlns:a16="http://schemas.microsoft.com/office/drawing/2014/main" id="{B5F118EA-0455-EE4A-8B89-6EF07B411E77}"/>
              </a:ext>
            </a:extLst>
          </p:cNvPr>
          <p:cNvSpPr>
            <a:spLocks noGrp="1"/>
          </p:cNvSpPr>
          <p:nvPr>
            <p:ph type="body" idx="4294967295"/>
          </p:nvPr>
        </p:nvSpPr>
        <p:spPr>
          <a:xfrm>
            <a:off x="457200" y="1417638"/>
            <a:ext cx="8229600" cy="4708525"/>
          </a:xfrm>
        </p:spPr>
        <p:txBody>
          <a:bodyPr/>
          <a:lstStyle/>
          <a:p>
            <a:pPr eaLnBrk="1" hangingPunct="1"/>
            <a:r>
              <a:rPr lang="en-US" altLang="en-US" sz="2800" dirty="0">
                <a:ea typeface="ＭＳ Ｐゴシック" panose="020B0600070205080204" pitchFamily="34" charset="-128"/>
              </a:rPr>
              <a:t>Available sizes: 26, 28, 32, 35, 37, 39 &amp; 41Fr </a:t>
            </a:r>
          </a:p>
          <a:p>
            <a:pPr eaLnBrk="1" hangingPunct="1"/>
            <a:r>
              <a:rPr lang="en-US" altLang="en-US" sz="2800" dirty="0">
                <a:ea typeface="ＭＳ Ｐゴシック" panose="020B0600070205080204" pitchFamily="34" charset="-128"/>
              </a:rPr>
              <a:t>Chest X-Ray &amp; CT Scan can measure the bronchial diameter for DLT selection</a:t>
            </a:r>
          </a:p>
          <a:p>
            <a:pPr eaLnBrk="1" hangingPunct="1"/>
            <a:r>
              <a:rPr lang="en-US" altLang="en-US" sz="2800" dirty="0">
                <a:ea typeface="ＭＳ Ｐゴシック" panose="020B0600070205080204" pitchFamily="34" charset="-128"/>
              </a:rPr>
              <a:t>Proper size: deflated bronchial part &lt; 1-2 mm of main stem bronchial lumen</a:t>
            </a:r>
          </a:p>
          <a:p>
            <a:pPr eaLnBrk="1" hangingPunct="1"/>
            <a:r>
              <a:rPr lang="en-US" altLang="en-US" sz="2800" dirty="0">
                <a:ea typeface="ＭＳ Ｐゴシック" panose="020B0600070205080204" pitchFamily="34" charset="-128"/>
              </a:rPr>
              <a:t>E.g.: 8-year-old (26Fr ), 10-year-old (28Fr)</a:t>
            </a:r>
          </a:p>
          <a:p>
            <a:pPr eaLnBrk="1" hangingPunct="1"/>
            <a:r>
              <a:rPr lang="en-US" altLang="en-US" sz="2800" dirty="0">
                <a:ea typeface="ＭＳ Ｐゴシック" panose="020B0600070205080204" pitchFamily="34" charset="-128"/>
              </a:rPr>
              <a:t>Size in Fr = 4 x ID of endotracheal tube + 2</a:t>
            </a:r>
          </a:p>
          <a:p>
            <a:pPr eaLnBrk="1" hangingPunct="1"/>
            <a:r>
              <a:rPr lang="en-US" altLang="en-US" sz="2800" dirty="0">
                <a:ea typeface="ＭＳ Ｐゴシック" panose="020B0600070205080204" pitchFamily="34" charset="-128"/>
              </a:rPr>
              <a:t>Proper size and length fiberoptic scope </a:t>
            </a:r>
          </a:p>
          <a:p>
            <a:pPr eaLnBrk="1" hangingPunct="1"/>
            <a:r>
              <a:rPr lang="en-US" altLang="en-US" sz="2800" dirty="0">
                <a:ea typeface="ＭＳ Ｐゴシック" panose="020B0600070205080204" pitchFamily="34" charset="-128"/>
              </a:rPr>
              <a:t>Left sided easier to place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a:extLst>
              <a:ext uri="{FF2B5EF4-FFF2-40B4-BE49-F238E27FC236}">
                <a16:creationId xmlns:a16="http://schemas.microsoft.com/office/drawing/2014/main" id="{B454BE42-55E1-C542-90DA-4D316E952846}"/>
              </a:ext>
            </a:extLst>
          </p:cNvPr>
          <p:cNvSpPr>
            <a:spLocks noGrp="1"/>
          </p:cNvSpPr>
          <p:nvPr>
            <p:ph type="title" idx="4294967295"/>
          </p:nvPr>
        </p:nvSpPr>
        <p:spPr/>
        <p:txBody>
          <a:bodyPr>
            <a:normAutofit/>
          </a:bodyPr>
          <a:lstStyle/>
          <a:p>
            <a:pPr algn="l"/>
            <a:r>
              <a:rPr lang="en-US" altLang="en-US" dirty="0">
                <a:ea typeface="ＭＳ Ｐゴシック" panose="020B0600070205080204" pitchFamily="34" charset="-128"/>
              </a:rPr>
              <a:t>Double Lumen Tubes (DLT)</a:t>
            </a:r>
            <a:endParaRPr lang="en-US" altLang="en-US" sz="4000" dirty="0">
              <a:latin typeface="Times New Roman" panose="02020603050405020304" pitchFamily="18" charset="0"/>
              <a:ea typeface="ＭＳ Ｐゴシック" panose="020B0600070205080204" pitchFamily="34" charset="-128"/>
            </a:endParaRPr>
          </a:p>
        </p:txBody>
      </p:sp>
      <p:sp>
        <p:nvSpPr>
          <p:cNvPr id="66562" name="Rectangle 3">
            <a:extLst>
              <a:ext uri="{FF2B5EF4-FFF2-40B4-BE49-F238E27FC236}">
                <a16:creationId xmlns:a16="http://schemas.microsoft.com/office/drawing/2014/main" id="{7B37A980-C8B1-4948-A34B-9AAC4FC9C229}"/>
              </a:ext>
            </a:extLst>
          </p:cNvPr>
          <p:cNvSpPr>
            <a:spLocks noGrp="1"/>
          </p:cNvSpPr>
          <p:nvPr>
            <p:ph type="body" idx="4294967295"/>
          </p:nvPr>
        </p:nvSpPr>
        <p:spPr/>
        <p:txBody>
          <a:bodyPr/>
          <a:lstStyle/>
          <a:p>
            <a:pPr eaLnBrk="1" hangingPunct="1"/>
            <a:r>
              <a:rPr lang="en-US" altLang="en-US" sz="2800" dirty="0">
                <a:ea typeface="ＭＳ Ｐゴシック" panose="020B0600070205080204" pitchFamily="34" charset="-128"/>
              </a:rPr>
              <a:t>Rapidity &amp; ease of insertion</a:t>
            </a:r>
          </a:p>
          <a:p>
            <a:pPr eaLnBrk="1" hangingPunct="1"/>
            <a:r>
              <a:rPr lang="en-US" altLang="en-US" sz="2800" dirty="0">
                <a:ea typeface="ＭＳ Ｐゴシック" panose="020B0600070205080204" pitchFamily="34" charset="-128"/>
              </a:rPr>
              <a:t>Suctioning of individual lung </a:t>
            </a:r>
          </a:p>
          <a:p>
            <a:pPr eaLnBrk="1" hangingPunct="1"/>
            <a:r>
              <a:rPr lang="en-US" altLang="en-US" sz="2800" dirty="0">
                <a:ea typeface="ＭＳ Ｐゴシック" panose="020B0600070205080204" pitchFamily="34" charset="-128"/>
              </a:rPr>
              <a:t>Complete separation of lungs</a:t>
            </a:r>
          </a:p>
          <a:p>
            <a:pPr eaLnBrk="1" hangingPunct="1"/>
            <a:r>
              <a:rPr lang="en-US" altLang="en-US" sz="2800" dirty="0">
                <a:ea typeface="ＭＳ Ｐゴシック" panose="020B0600070205080204" pitchFamily="34" charset="-128"/>
              </a:rPr>
              <a:t>Ventilation of individual lung</a:t>
            </a:r>
          </a:p>
          <a:p>
            <a:pPr eaLnBrk="1" hangingPunct="1"/>
            <a:r>
              <a:rPr lang="en-US" altLang="en-US" sz="2800" dirty="0">
                <a:ea typeface="ＭＳ Ｐゴシック" panose="020B0600070205080204" pitchFamily="34" charset="-128"/>
              </a:rPr>
              <a:t>CPAP or Oxygen to the collapsed lung </a:t>
            </a:r>
          </a:p>
          <a:p>
            <a:pPr eaLnBrk="1" hangingPunct="1"/>
            <a:r>
              <a:rPr lang="en-US" altLang="en-US" sz="2800" dirty="0">
                <a:ea typeface="ＭＳ Ｐゴシック" panose="020B0600070205080204" pitchFamily="34" charset="-128"/>
              </a:rPr>
              <a:t>Placement possible in absence of fiberoptic scope</a:t>
            </a:r>
          </a:p>
          <a:p>
            <a:pPr eaLnBrk="1" hangingPunct="1"/>
            <a:r>
              <a:rPr lang="en-US" altLang="en-US" sz="2800" dirty="0">
                <a:ea typeface="ＭＳ Ｐゴシック" panose="020B0600070205080204" pitchFamily="34" charset="-128"/>
              </a:rPr>
              <a:t>Easy to convert from 2 lungs to SLV</a:t>
            </a:r>
          </a:p>
          <a:p>
            <a:pPr eaLnBrk="1" hangingPunct="1"/>
            <a:endParaRPr lang="en-US" altLang="en-US" sz="2800" dirty="0">
              <a:ea typeface="ＭＳ Ｐゴシック" panose="020B0600070205080204" pitchFamily="34" charset="-128"/>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5">
            <a:extLst>
              <a:ext uri="{FF2B5EF4-FFF2-40B4-BE49-F238E27FC236}">
                <a16:creationId xmlns:a16="http://schemas.microsoft.com/office/drawing/2014/main" id="{98A9AF12-812D-3A45-8DAA-7270F9CEC89F}"/>
              </a:ext>
            </a:extLst>
          </p:cNvPr>
          <p:cNvSpPr>
            <a:spLocks noGrp="1"/>
          </p:cNvSpPr>
          <p:nvPr>
            <p:ph type="title" idx="4294967295"/>
          </p:nvPr>
        </p:nvSpPr>
        <p:spPr>
          <a:xfrm>
            <a:off x="304800" y="274638"/>
            <a:ext cx="7543800" cy="1401762"/>
          </a:xfrm>
        </p:spPr>
        <p:txBody>
          <a:bodyPr>
            <a:normAutofit/>
          </a:bodyPr>
          <a:lstStyle/>
          <a:p>
            <a:pPr algn="l"/>
            <a:r>
              <a:rPr lang="en-US" altLang="en-US" sz="4000" dirty="0">
                <a:ea typeface="ＭＳ Ｐゴシック" panose="020B0600070205080204" pitchFamily="34" charset="-128"/>
              </a:rPr>
              <a:t>Double Lumen Tubes: Disadvantages</a:t>
            </a:r>
            <a:endParaRPr lang="en-US" altLang="en-US" sz="3800" dirty="0">
              <a:latin typeface="Times New Roman" panose="02020603050405020304" pitchFamily="18" charset="0"/>
              <a:ea typeface="ＭＳ Ｐゴシック" panose="020B0600070205080204" pitchFamily="34" charset="-128"/>
            </a:endParaRPr>
          </a:p>
        </p:txBody>
      </p:sp>
      <p:sp>
        <p:nvSpPr>
          <p:cNvPr id="68610" name="Rectangle 3">
            <a:extLst>
              <a:ext uri="{FF2B5EF4-FFF2-40B4-BE49-F238E27FC236}">
                <a16:creationId xmlns:a16="http://schemas.microsoft.com/office/drawing/2014/main" id="{2C4B5DFF-B099-554E-9A55-A19F0C6FACC8}"/>
              </a:ext>
            </a:extLst>
          </p:cNvPr>
          <p:cNvSpPr>
            <a:spLocks noGrp="1"/>
          </p:cNvSpPr>
          <p:nvPr>
            <p:ph type="body" idx="4294967295"/>
          </p:nvPr>
        </p:nvSpPr>
        <p:spPr>
          <a:xfrm>
            <a:off x="381000" y="1981200"/>
            <a:ext cx="8382000" cy="4084637"/>
          </a:xfrm>
        </p:spPr>
        <p:txBody>
          <a:bodyPr>
            <a:normAutofit/>
          </a:bodyPr>
          <a:lstStyle/>
          <a:p>
            <a:pPr marL="292100" indent="-292100" eaLnBrk="1" hangingPunct="1">
              <a:lnSpc>
                <a:spcPct val="90000"/>
              </a:lnSpc>
            </a:pPr>
            <a:r>
              <a:rPr lang="en-US" altLang="en-US" dirty="0">
                <a:ea typeface="ＭＳ Ｐゴシック" panose="020B0600070205080204" pitchFamily="34" charset="-128"/>
              </a:rPr>
              <a:t>Cannot be used in children &lt; less 8 years old</a:t>
            </a:r>
          </a:p>
          <a:p>
            <a:pPr marL="292100" indent="-292100" eaLnBrk="1" hangingPunct="1">
              <a:lnSpc>
                <a:spcPct val="90000"/>
              </a:lnSpc>
            </a:pPr>
            <a:r>
              <a:rPr lang="en-US" altLang="en-US" dirty="0">
                <a:ea typeface="ＭＳ Ｐゴシック" panose="020B0600070205080204" pitchFamily="34" charset="-128"/>
              </a:rPr>
              <a:t>Selection of proper size can be challenging</a:t>
            </a:r>
          </a:p>
          <a:p>
            <a:pPr marL="292100" indent="-292100" eaLnBrk="1" hangingPunct="1">
              <a:lnSpc>
                <a:spcPct val="90000"/>
              </a:lnSpc>
            </a:pPr>
            <a:r>
              <a:rPr lang="en-US" altLang="en-US" dirty="0">
                <a:ea typeface="ＭＳ Ｐゴシック" panose="020B0600070205080204" pitchFamily="34" charset="-128"/>
              </a:rPr>
              <a:t>Difficult to place in abnormal airway</a:t>
            </a:r>
          </a:p>
          <a:p>
            <a:pPr marL="292100" indent="-292100" eaLnBrk="1" hangingPunct="1">
              <a:lnSpc>
                <a:spcPct val="90000"/>
              </a:lnSpc>
            </a:pPr>
            <a:r>
              <a:rPr lang="en-US" altLang="en-US" dirty="0">
                <a:ea typeface="ＭＳ Ｐゴシック" panose="020B0600070205080204" pitchFamily="34" charset="-128"/>
              </a:rPr>
              <a:t>Potential for airway trauma</a:t>
            </a:r>
          </a:p>
          <a:p>
            <a:pPr marL="292100" indent="-292100" eaLnBrk="1" hangingPunct="1">
              <a:lnSpc>
                <a:spcPct val="90000"/>
              </a:lnSpc>
            </a:pPr>
            <a:r>
              <a:rPr lang="en-US" altLang="en-US" dirty="0">
                <a:ea typeface="ＭＳ Ｐゴシック" panose="020B0600070205080204" pitchFamily="34" charset="-128"/>
              </a:rPr>
              <a:t>Requires conversion to single lumen ETT post operatively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a:extLst>
              <a:ext uri="{FF2B5EF4-FFF2-40B4-BE49-F238E27FC236}">
                <a16:creationId xmlns:a16="http://schemas.microsoft.com/office/drawing/2014/main" id="{9C69B3F9-B816-FC4F-ACCE-259EE083801E}"/>
              </a:ext>
            </a:extLst>
          </p:cNvPr>
          <p:cNvSpPr>
            <a:spLocks noGrp="1"/>
          </p:cNvSpPr>
          <p:nvPr>
            <p:ph type="title" idx="4294967295"/>
          </p:nvPr>
        </p:nvSpPr>
        <p:spPr/>
        <p:txBody>
          <a:bodyPr>
            <a:normAutofit/>
          </a:bodyPr>
          <a:lstStyle/>
          <a:p>
            <a:pPr algn="l" eaLnBrk="1" hangingPunct="1"/>
            <a:r>
              <a:rPr lang="en-US" altLang="en-US" sz="4800" dirty="0" err="1">
                <a:latin typeface="+mn-lt"/>
                <a:ea typeface="ＭＳ Ｐゴシック" panose="020B0600070205080204" pitchFamily="34" charset="-128"/>
              </a:rPr>
              <a:t>Marraro</a:t>
            </a:r>
            <a:r>
              <a:rPr lang="en-US" altLang="en-US" sz="4800" dirty="0">
                <a:latin typeface="+mn-lt"/>
                <a:ea typeface="ＭＳ Ｐゴシック" panose="020B0600070205080204" pitchFamily="34" charset="-128"/>
              </a:rPr>
              <a:t> </a:t>
            </a:r>
            <a:r>
              <a:rPr lang="en-US" altLang="en-US" sz="4800" dirty="0" err="1">
                <a:latin typeface="+mn-lt"/>
                <a:ea typeface="ＭＳ Ｐゴシック" panose="020B0600070205080204" pitchFamily="34" charset="-128"/>
              </a:rPr>
              <a:t>Bilumen</a:t>
            </a:r>
            <a:r>
              <a:rPr lang="en-US" altLang="en-US" sz="4800" dirty="0">
                <a:latin typeface="+mn-lt"/>
                <a:ea typeface="ＭＳ Ｐゴシック" panose="020B0600070205080204" pitchFamily="34" charset="-128"/>
              </a:rPr>
              <a:t> Tube</a:t>
            </a:r>
          </a:p>
        </p:txBody>
      </p:sp>
      <p:sp>
        <p:nvSpPr>
          <p:cNvPr id="70658" name="Rectangle 3">
            <a:extLst>
              <a:ext uri="{FF2B5EF4-FFF2-40B4-BE49-F238E27FC236}">
                <a16:creationId xmlns:a16="http://schemas.microsoft.com/office/drawing/2014/main" id="{CB2ACC03-5483-E242-811A-655180D39767}"/>
              </a:ext>
            </a:extLst>
          </p:cNvPr>
          <p:cNvSpPr>
            <a:spLocks noGrp="1"/>
          </p:cNvSpPr>
          <p:nvPr>
            <p:ph type="body" idx="4294967295"/>
          </p:nvPr>
        </p:nvSpPr>
        <p:spPr/>
        <p:txBody>
          <a:bodyPr>
            <a:normAutofit fontScale="92500" lnSpcReduction="20000"/>
          </a:bodyPr>
          <a:lstStyle/>
          <a:p>
            <a:pPr eaLnBrk="1" hangingPunct="1"/>
            <a:r>
              <a:rPr lang="en-US" altLang="en-US" dirty="0">
                <a:ea typeface="ＭＳ Ｐゴシック" panose="020B0600070205080204" pitchFamily="34" charset="-128"/>
              </a:rPr>
              <a:t>Two uncuffed tubes attached laterally</a:t>
            </a:r>
          </a:p>
          <a:p>
            <a:pPr eaLnBrk="1" hangingPunct="1"/>
            <a:r>
              <a:rPr lang="en-US" altLang="en-US" dirty="0">
                <a:ea typeface="ＭＳ Ｐゴシック" panose="020B0600070205080204" pitchFamily="34" charset="-128"/>
              </a:rPr>
              <a:t>PVC tubes with radiopaque line (</a:t>
            </a:r>
            <a:r>
              <a:rPr lang="en-US" altLang="en-US" dirty="0" err="1">
                <a:ea typeface="ＭＳ Ｐゴシック" panose="020B0600070205080204" pitchFamily="34" charset="-128"/>
              </a:rPr>
              <a:t>Portex</a:t>
            </a:r>
            <a:r>
              <a:rPr lang="en-US" altLang="en-US" dirty="0">
                <a:ea typeface="ＭＳ Ｐゴシック" panose="020B0600070205080204" pitchFamily="34" charset="-128"/>
              </a:rPr>
              <a:t> -U.K)</a:t>
            </a:r>
          </a:p>
          <a:p>
            <a:pPr eaLnBrk="1" hangingPunct="1"/>
            <a:r>
              <a:rPr lang="en-US" altLang="en-US" dirty="0">
                <a:ea typeface="ＭＳ Ｐゴシック" panose="020B0600070205080204" pitchFamily="34" charset="-128"/>
              </a:rPr>
              <a:t>Shorter tracheal tube attached to whole length of bronchial tube except a short part of the beginning</a:t>
            </a:r>
          </a:p>
          <a:p>
            <a:pPr eaLnBrk="1" hangingPunct="1"/>
            <a:r>
              <a:rPr lang="en-US" altLang="en-US" dirty="0">
                <a:ea typeface="ＭＳ Ｐゴシック" panose="020B0600070205080204" pitchFamily="34" charset="-128"/>
              </a:rPr>
              <a:t>Longer bronchial tube –Murphy eye. Bent at 5</a:t>
            </a:r>
            <a:r>
              <a:rPr lang="en-US" altLang="en-US" baseline="30000" dirty="0">
                <a:ea typeface="ＭＳ Ｐゴシック" panose="020B0600070205080204" pitchFamily="34" charset="-128"/>
              </a:rPr>
              <a:t>°</a:t>
            </a:r>
            <a:r>
              <a:rPr lang="en-US" altLang="en-US" dirty="0">
                <a:ea typeface="ＭＳ Ｐゴシック" panose="020B0600070205080204" pitchFamily="34" charset="-128"/>
              </a:rPr>
              <a:t> angle before the eye</a:t>
            </a:r>
          </a:p>
          <a:p>
            <a:pPr eaLnBrk="1" hangingPunct="1"/>
            <a:r>
              <a:rPr lang="en-US" altLang="en-US" dirty="0">
                <a:ea typeface="ＭＳ Ｐゴシック" panose="020B0600070205080204" pitchFamily="34" charset="-128"/>
              </a:rPr>
              <a:t>Tubes end in lip shape facing outwards</a:t>
            </a:r>
          </a:p>
          <a:p>
            <a:pPr eaLnBrk="1" hangingPunct="1"/>
            <a:r>
              <a:rPr lang="en-US" altLang="en-US" dirty="0">
                <a:ea typeface="ＭＳ Ｐゴシック" panose="020B0600070205080204" pitchFamily="34" charset="-128"/>
              </a:rPr>
              <a:t>No spur for anchoring</a:t>
            </a:r>
          </a:p>
          <a:p>
            <a:pPr eaLnBrk="1" hangingPunct="1"/>
            <a:r>
              <a:rPr lang="en-US" altLang="en-US" dirty="0">
                <a:ea typeface="ＭＳ Ｐゴシック" panose="020B0600070205080204" pitchFamily="34" charset="-128"/>
              </a:rPr>
              <a:t>Bronchial lumen larger: different caliber tubes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12">
            <a:extLst>
              <a:ext uri="{FF2B5EF4-FFF2-40B4-BE49-F238E27FC236}">
                <a16:creationId xmlns:a16="http://schemas.microsoft.com/office/drawing/2014/main" id="{64B860DC-913B-FE41-942A-268C2DAB835C}"/>
              </a:ext>
            </a:extLst>
          </p:cNvPr>
          <p:cNvSpPr>
            <a:spLocks/>
          </p:cNvSpPr>
          <p:nvPr/>
        </p:nvSpPr>
        <p:spPr bwMode="auto">
          <a:xfrm>
            <a:off x="457200" y="1905000"/>
            <a:ext cx="4038600" cy="211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73050" indent="-273050">
              <a:spcBef>
                <a:spcPct val="20000"/>
              </a:spcBef>
              <a:buClr>
                <a:srgbClr val="0BD0D9"/>
              </a:buClr>
              <a:buSzPct val="95000"/>
              <a:buFont typeface="Wingdings 2" pitchFamily="2" charset="2"/>
              <a:buChar char=""/>
              <a:defRPr sz="26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lr>
                <a:schemeClr val="accent1"/>
              </a:buClr>
              <a:buSzPct val="85000"/>
              <a:buFont typeface="Wingdings 2" pitchFamily="2" charset="2"/>
              <a:buChar char=""/>
              <a:defRPr sz="24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lr>
                <a:schemeClr val="accent2"/>
              </a:buClr>
              <a:buSzPct val="70000"/>
              <a:buFont typeface="Wingdings 2" pitchFamily="2" charset="2"/>
              <a:buChar char=""/>
              <a:defRPr sz="21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lr>
                <a:srgbClr val="0BD0D9"/>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sz="2000">
              <a:latin typeface="Constantia" panose="02030602050306030303" pitchFamily="18" charset="0"/>
            </a:endParaRPr>
          </a:p>
        </p:txBody>
      </p:sp>
      <p:sp>
        <p:nvSpPr>
          <p:cNvPr id="72706" name="Rectangle 15">
            <a:extLst>
              <a:ext uri="{FF2B5EF4-FFF2-40B4-BE49-F238E27FC236}">
                <a16:creationId xmlns:a16="http://schemas.microsoft.com/office/drawing/2014/main" id="{4A936F1F-39B4-F546-B772-95B36FFDBFE8}"/>
              </a:ext>
            </a:extLst>
          </p:cNvPr>
          <p:cNvSpPr>
            <a:spLocks/>
          </p:cNvSpPr>
          <p:nvPr/>
        </p:nvSpPr>
        <p:spPr bwMode="auto">
          <a:xfrm>
            <a:off x="457200" y="1905000"/>
            <a:ext cx="8229600" cy="438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73050" indent="-273050">
              <a:spcBef>
                <a:spcPct val="20000"/>
              </a:spcBef>
              <a:buClr>
                <a:srgbClr val="0BD0D9"/>
              </a:buClr>
              <a:buSzPct val="95000"/>
              <a:buFont typeface="Wingdings 2" pitchFamily="2" charset="2"/>
              <a:buChar char=""/>
              <a:defRPr sz="26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lr>
                <a:schemeClr val="accent1"/>
              </a:buClr>
              <a:buSzPct val="85000"/>
              <a:buFont typeface="Wingdings 2" pitchFamily="2" charset="2"/>
              <a:buChar char=""/>
              <a:defRPr sz="24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lr>
                <a:schemeClr val="accent2"/>
              </a:buClr>
              <a:buSzPct val="70000"/>
              <a:buFont typeface="Wingdings 2" pitchFamily="2" charset="2"/>
              <a:buChar char=""/>
              <a:defRPr sz="21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lr>
                <a:srgbClr val="0BD0D9"/>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latin typeface="Constantia" panose="02030602050306030303" pitchFamily="18" charset="0"/>
            </a:endParaRPr>
          </a:p>
        </p:txBody>
      </p:sp>
      <p:sp>
        <p:nvSpPr>
          <p:cNvPr id="72707" name="Rectangle 16">
            <a:extLst>
              <a:ext uri="{FF2B5EF4-FFF2-40B4-BE49-F238E27FC236}">
                <a16:creationId xmlns:a16="http://schemas.microsoft.com/office/drawing/2014/main" id="{545D2928-D278-CB45-88C6-4010E364BAB9}"/>
              </a:ext>
            </a:extLst>
          </p:cNvPr>
          <p:cNvSpPr>
            <a:spLocks/>
          </p:cNvSpPr>
          <p:nvPr/>
        </p:nvSpPr>
        <p:spPr bwMode="auto">
          <a:xfrm>
            <a:off x="457200" y="1905000"/>
            <a:ext cx="8229600" cy="438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73050" indent="-273050">
              <a:spcBef>
                <a:spcPct val="20000"/>
              </a:spcBef>
              <a:buClr>
                <a:srgbClr val="0BD0D9"/>
              </a:buClr>
              <a:buSzPct val="95000"/>
              <a:buFont typeface="Wingdings 2" pitchFamily="2" charset="2"/>
              <a:buChar char=""/>
              <a:defRPr sz="26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lr>
                <a:schemeClr val="accent1"/>
              </a:buClr>
              <a:buSzPct val="85000"/>
              <a:buFont typeface="Wingdings 2" pitchFamily="2" charset="2"/>
              <a:buChar char=""/>
              <a:defRPr sz="24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lr>
                <a:schemeClr val="accent2"/>
              </a:buClr>
              <a:buSzPct val="70000"/>
              <a:buFont typeface="Wingdings 2" pitchFamily="2" charset="2"/>
              <a:buChar char=""/>
              <a:defRPr sz="21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lr>
                <a:srgbClr val="0BD0D9"/>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latin typeface="Constantia" panose="02030602050306030303" pitchFamily="18" charset="0"/>
            </a:endParaRPr>
          </a:p>
        </p:txBody>
      </p:sp>
      <p:sp>
        <p:nvSpPr>
          <p:cNvPr id="72708" name="Rectangle 18">
            <a:extLst>
              <a:ext uri="{FF2B5EF4-FFF2-40B4-BE49-F238E27FC236}">
                <a16:creationId xmlns:a16="http://schemas.microsoft.com/office/drawing/2014/main" id="{018875AE-E52C-7E44-86E2-D2C410110B68}"/>
              </a:ext>
            </a:extLst>
          </p:cNvPr>
          <p:cNvSpPr>
            <a:spLocks noGrp="1"/>
          </p:cNvSpPr>
          <p:nvPr>
            <p:ph type="title" sz="quarter" idx="4294967295"/>
          </p:nvPr>
        </p:nvSpPr>
        <p:spPr>
          <a:xfrm>
            <a:off x="457200" y="381000"/>
            <a:ext cx="8229600" cy="838200"/>
          </a:xfrm>
        </p:spPr>
        <p:txBody>
          <a:bodyPr>
            <a:normAutofit/>
          </a:bodyPr>
          <a:lstStyle/>
          <a:p>
            <a:pPr algn="l"/>
            <a:r>
              <a:rPr lang="en-US" altLang="en-US" sz="4800" dirty="0" err="1">
                <a:ea typeface="ＭＳ Ｐゴシック" panose="020B0600070205080204" pitchFamily="34" charset="-128"/>
              </a:rPr>
              <a:t>Marraro</a:t>
            </a:r>
            <a:r>
              <a:rPr lang="en-US" altLang="en-US" sz="4800" dirty="0">
                <a:ea typeface="ＭＳ Ｐゴシック" panose="020B0600070205080204" pitchFamily="34" charset="-128"/>
              </a:rPr>
              <a:t> </a:t>
            </a:r>
            <a:r>
              <a:rPr lang="en-US" altLang="en-US" sz="4800" dirty="0" err="1">
                <a:ea typeface="ＭＳ Ｐゴシック" panose="020B0600070205080204" pitchFamily="34" charset="-128"/>
              </a:rPr>
              <a:t>Bilumen</a:t>
            </a:r>
            <a:r>
              <a:rPr lang="en-US" altLang="en-US" sz="4800" dirty="0">
                <a:ea typeface="ＭＳ Ｐゴシック" panose="020B0600070205080204" pitchFamily="34" charset="-128"/>
              </a:rPr>
              <a:t> Tube</a:t>
            </a:r>
            <a:endParaRPr lang="en-US" altLang="en-US" dirty="0">
              <a:latin typeface="Times New Roman" panose="02020603050405020304" pitchFamily="18" charset="0"/>
              <a:ea typeface="ＭＳ Ｐゴシック" panose="020B0600070205080204" pitchFamily="34" charset="-128"/>
            </a:endParaRPr>
          </a:p>
        </p:txBody>
      </p:sp>
      <p:pic>
        <p:nvPicPr>
          <p:cNvPr id="72709" name="Picture 39" descr="Marraro tube with connector">
            <a:extLst>
              <a:ext uri="{FF2B5EF4-FFF2-40B4-BE49-F238E27FC236}">
                <a16:creationId xmlns:a16="http://schemas.microsoft.com/office/drawing/2014/main" id="{2D6B105F-DB1B-E840-ACD4-494A9E6887C0}"/>
              </a:ext>
            </a:extLst>
          </p:cNvPr>
          <p:cNvPicPr>
            <a:picLocks noGrp="1" noChangeAspect="1" noChangeArrowheads="1"/>
          </p:cNvPicPr>
          <p:nvPr>
            <p:ph sz="quarter" idx="4294967295"/>
          </p:nvPr>
        </p:nvPicPr>
        <p:blipFill>
          <a:blip r:embed="rId3">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val="0"/>
              </a:ext>
            </a:extLst>
          </a:blip>
          <a:srcRect/>
          <a:stretch>
            <a:fillRect/>
          </a:stretch>
        </p:blipFill>
        <p:spPr>
          <a:xfrm>
            <a:off x="609600" y="1981200"/>
            <a:ext cx="4343400" cy="1089025"/>
          </a:xfrm>
        </p:spPr>
      </p:pic>
      <p:sp>
        <p:nvSpPr>
          <p:cNvPr id="72710" name="Text Box 36">
            <a:extLst>
              <a:ext uri="{FF2B5EF4-FFF2-40B4-BE49-F238E27FC236}">
                <a16:creationId xmlns:a16="http://schemas.microsoft.com/office/drawing/2014/main" id="{F077A878-C231-8D4D-A3BA-03CE48384C54}"/>
              </a:ext>
            </a:extLst>
          </p:cNvPr>
          <p:cNvSpPr txBox="1">
            <a:spLocks noChangeArrowheads="1"/>
          </p:cNvSpPr>
          <p:nvPr/>
        </p:nvSpPr>
        <p:spPr bwMode="auto">
          <a:xfrm>
            <a:off x="0" y="6553200"/>
            <a:ext cx="61722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itchFamily="2" charset="2"/>
              <a:buChar char=""/>
              <a:defRPr sz="26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lr>
                <a:schemeClr val="accent1"/>
              </a:buClr>
              <a:buSzPct val="85000"/>
              <a:buFont typeface="Wingdings 2" pitchFamily="2" charset="2"/>
              <a:buChar char=""/>
              <a:defRPr sz="24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lr>
                <a:schemeClr val="accent2"/>
              </a:buClr>
              <a:buSzPct val="70000"/>
              <a:buFont typeface="Wingdings 2" pitchFamily="2" charset="2"/>
              <a:buChar char=""/>
              <a:defRPr sz="21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lr>
                <a:srgbClr val="0BD0D9"/>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50000"/>
              </a:spcBef>
              <a:buClrTx/>
              <a:buSzTx/>
              <a:buFontTx/>
              <a:buNone/>
            </a:pPr>
            <a:r>
              <a:rPr lang="en-US" altLang="en-US" sz="1600">
                <a:solidFill>
                  <a:srgbClr val="000000"/>
                </a:solidFill>
              </a:rPr>
              <a:t>Photographs – Courtesy of Dr. Marraro</a:t>
            </a:r>
          </a:p>
        </p:txBody>
      </p:sp>
      <p:pic>
        <p:nvPicPr>
          <p:cNvPr id="72711" name="Picture 46" descr="marraro bilumen tube">
            <a:extLst>
              <a:ext uri="{FF2B5EF4-FFF2-40B4-BE49-F238E27FC236}">
                <a16:creationId xmlns:a16="http://schemas.microsoft.com/office/drawing/2014/main" id="{7470A72B-50E9-714F-9C8F-0F0DAB610B4B}"/>
              </a:ext>
            </a:extLst>
          </p:cNvPr>
          <p:cNvPicPr>
            <a:picLocks noGrp="1" noChangeAspect="1" noChangeArrowheads="1"/>
          </p:cNvPicPr>
          <p:nvPr>
            <p:ph sz="quarter" idx="4294967295"/>
          </p:nvPr>
        </p:nvPicPr>
        <p:blipFill>
          <a:blip r:embed="rId5">
            <a:extLst>
              <a:ext uri="{BEBA8EAE-BF5A-486C-A8C5-ECC9F3942E4B}">
                <a14:imgProps xmlns:a14="http://schemas.microsoft.com/office/drawing/2010/main">
                  <a14:imgLayer r:embed="rId6">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a:xfrm>
            <a:off x="6553200" y="1676400"/>
            <a:ext cx="1168884" cy="4267196"/>
          </a:xfrm>
        </p:spPr>
      </p:pic>
      <p:pic>
        <p:nvPicPr>
          <p:cNvPr id="72712" name="Picture 48" descr="m tube +2 connectors">
            <a:extLst>
              <a:ext uri="{FF2B5EF4-FFF2-40B4-BE49-F238E27FC236}">
                <a16:creationId xmlns:a16="http://schemas.microsoft.com/office/drawing/2014/main" id="{F4B6962F-6A29-9F43-8615-4E0D5AC789ED}"/>
              </a:ext>
            </a:extLst>
          </p:cNvPr>
          <p:cNvPicPr>
            <a:picLocks noGrp="1" noChangeAspect="1" noChangeArrowheads="1"/>
          </p:cNvPicPr>
          <p:nvPr>
            <p:ph sz="quarter" idx="4294967295"/>
          </p:nvPr>
        </p:nvPicPr>
        <p:blipFill>
          <a:blip r:embed="rId7">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a:xfrm>
            <a:off x="1319212" y="3848100"/>
            <a:ext cx="2924175" cy="1790700"/>
          </a:xfrm>
        </p:spPr>
      </p:pic>
      <p:sp>
        <p:nvSpPr>
          <p:cNvPr id="72715" name="Text Box 52">
            <a:extLst>
              <a:ext uri="{FF2B5EF4-FFF2-40B4-BE49-F238E27FC236}">
                <a16:creationId xmlns:a16="http://schemas.microsoft.com/office/drawing/2014/main" id="{3FA14C3A-4188-2F41-B05B-71187A301363}"/>
              </a:ext>
            </a:extLst>
          </p:cNvPr>
          <p:cNvSpPr txBox="1">
            <a:spLocks noChangeArrowheads="1"/>
          </p:cNvSpPr>
          <p:nvPr/>
        </p:nvSpPr>
        <p:spPr bwMode="auto">
          <a:xfrm>
            <a:off x="2537068" y="5927758"/>
            <a:ext cx="20349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BD0D9"/>
              </a:buClr>
              <a:buSzPct val="95000"/>
              <a:buFont typeface="Wingdings 2" pitchFamily="2" charset="2"/>
              <a:buChar char=""/>
              <a:defRPr sz="26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lr>
                <a:schemeClr val="accent1"/>
              </a:buClr>
              <a:buSzPct val="85000"/>
              <a:buFont typeface="Wingdings 2" pitchFamily="2" charset="2"/>
              <a:buChar char=""/>
              <a:defRPr sz="24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lr>
                <a:schemeClr val="accent2"/>
              </a:buClr>
              <a:buSzPct val="70000"/>
              <a:buFont typeface="Wingdings 2" pitchFamily="2" charset="2"/>
              <a:buChar char=""/>
              <a:defRPr sz="21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lr>
                <a:srgbClr val="0BD0D9"/>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50000"/>
              </a:spcBef>
              <a:buClrTx/>
              <a:buSzTx/>
              <a:buFontTx/>
              <a:buNone/>
            </a:pPr>
            <a:r>
              <a:rPr lang="en-US" altLang="en-US" sz="1600" dirty="0"/>
              <a:t>Radio Opaque Lines</a:t>
            </a:r>
          </a:p>
        </p:txBody>
      </p:sp>
      <p:sp>
        <p:nvSpPr>
          <p:cNvPr id="72716" name="Line 53">
            <a:extLst>
              <a:ext uri="{FF2B5EF4-FFF2-40B4-BE49-F238E27FC236}">
                <a16:creationId xmlns:a16="http://schemas.microsoft.com/office/drawing/2014/main" id="{362D5DE1-40EC-9445-8D08-064D28F0C889}"/>
              </a:ext>
            </a:extLst>
          </p:cNvPr>
          <p:cNvSpPr>
            <a:spLocks noChangeShapeType="1"/>
          </p:cNvSpPr>
          <p:nvPr/>
        </p:nvSpPr>
        <p:spPr bwMode="auto">
          <a:xfrm flipH="1" flipV="1">
            <a:off x="2819400" y="5257800"/>
            <a:ext cx="152400" cy="685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72717" name="Line 54">
            <a:extLst>
              <a:ext uri="{FF2B5EF4-FFF2-40B4-BE49-F238E27FC236}">
                <a16:creationId xmlns:a16="http://schemas.microsoft.com/office/drawing/2014/main" id="{AE864C47-BC9F-D04B-97CA-89EE858DAD67}"/>
              </a:ext>
            </a:extLst>
          </p:cNvPr>
          <p:cNvSpPr>
            <a:spLocks noChangeShapeType="1"/>
          </p:cNvSpPr>
          <p:nvPr/>
        </p:nvSpPr>
        <p:spPr bwMode="auto">
          <a:xfrm flipH="1" flipV="1">
            <a:off x="3429000" y="5105400"/>
            <a:ext cx="76200" cy="685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72718" name="Text Box 56">
            <a:extLst>
              <a:ext uri="{FF2B5EF4-FFF2-40B4-BE49-F238E27FC236}">
                <a16:creationId xmlns:a16="http://schemas.microsoft.com/office/drawing/2014/main" id="{38E0D495-53C4-1F41-95BE-F56D4F70A918}"/>
              </a:ext>
            </a:extLst>
          </p:cNvPr>
          <p:cNvSpPr txBox="1">
            <a:spLocks noChangeArrowheads="1"/>
          </p:cNvSpPr>
          <p:nvPr/>
        </p:nvSpPr>
        <p:spPr bwMode="auto">
          <a:xfrm>
            <a:off x="7848600" y="1828800"/>
            <a:ext cx="888516"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BD0D9"/>
              </a:buClr>
              <a:buSzPct val="95000"/>
              <a:buFont typeface="Wingdings 2" pitchFamily="2" charset="2"/>
              <a:buChar char=""/>
              <a:defRPr sz="26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lr>
                <a:schemeClr val="accent1"/>
              </a:buClr>
              <a:buSzPct val="85000"/>
              <a:buFont typeface="Wingdings 2" pitchFamily="2" charset="2"/>
              <a:buChar char=""/>
              <a:defRPr sz="24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lr>
                <a:schemeClr val="accent2"/>
              </a:buClr>
              <a:buSzPct val="70000"/>
              <a:buFont typeface="Wingdings 2" pitchFamily="2" charset="2"/>
              <a:buChar char=""/>
              <a:defRPr sz="21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lr>
                <a:srgbClr val="0BD0D9"/>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50000"/>
              </a:spcBef>
              <a:buClrTx/>
              <a:buSzTx/>
              <a:buFontTx/>
              <a:buNone/>
            </a:pPr>
            <a:r>
              <a:rPr lang="en-US" altLang="en-US" sz="1600" dirty="0">
                <a:latin typeface="+mn-lt"/>
              </a:rPr>
              <a:t>Tracheal</a:t>
            </a:r>
          </a:p>
        </p:txBody>
      </p:sp>
      <p:sp>
        <p:nvSpPr>
          <p:cNvPr id="72719" name="Text Box 57">
            <a:extLst>
              <a:ext uri="{FF2B5EF4-FFF2-40B4-BE49-F238E27FC236}">
                <a16:creationId xmlns:a16="http://schemas.microsoft.com/office/drawing/2014/main" id="{5029E9A0-0820-EC4D-BB75-7737480706C0}"/>
              </a:ext>
            </a:extLst>
          </p:cNvPr>
          <p:cNvSpPr txBox="1">
            <a:spLocks noChangeArrowheads="1"/>
          </p:cNvSpPr>
          <p:nvPr/>
        </p:nvSpPr>
        <p:spPr bwMode="auto">
          <a:xfrm>
            <a:off x="5410200" y="5300246"/>
            <a:ext cx="1143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BD0D9"/>
              </a:buClr>
              <a:buSzPct val="95000"/>
              <a:buFont typeface="Wingdings 2" pitchFamily="2" charset="2"/>
              <a:buChar char=""/>
              <a:defRPr sz="26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lr>
                <a:schemeClr val="accent1"/>
              </a:buClr>
              <a:buSzPct val="85000"/>
              <a:buFont typeface="Wingdings 2" pitchFamily="2" charset="2"/>
              <a:buChar char=""/>
              <a:defRPr sz="24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lr>
                <a:schemeClr val="accent2"/>
              </a:buClr>
              <a:buSzPct val="70000"/>
              <a:buFont typeface="Wingdings 2" pitchFamily="2" charset="2"/>
              <a:buChar char=""/>
              <a:defRPr sz="21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lr>
                <a:srgbClr val="0BD0D9"/>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50000"/>
              </a:spcBef>
              <a:buClrTx/>
              <a:buSzTx/>
              <a:buFontTx/>
              <a:buNone/>
            </a:pPr>
            <a:r>
              <a:rPr lang="en-US" altLang="en-US" sz="1600" dirty="0">
                <a:latin typeface="+mn-lt"/>
              </a:rPr>
              <a:t>Bronchial</a:t>
            </a:r>
          </a:p>
        </p:txBody>
      </p:sp>
      <p:sp>
        <p:nvSpPr>
          <p:cNvPr id="72720" name="Line 58">
            <a:extLst>
              <a:ext uri="{FF2B5EF4-FFF2-40B4-BE49-F238E27FC236}">
                <a16:creationId xmlns:a16="http://schemas.microsoft.com/office/drawing/2014/main" id="{3EEAADB8-43F9-5844-99CB-9D09AC945417}"/>
              </a:ext>
            </a:extLst>
          </p:cNvPr>
          <p:cNvSpPr>
            <a:spLocks noChangeShapeType="1"/>
          </p:cNvSpPr>
          <p:nvPr/>
        </p:nvSpPr>
        <p:spPr bwMode="auto">
          <a:xfrm>
            <a:off x="6350484" y="5452646"/>
            <a:ext cx="431316"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72721" name="Line 59">
            <a:extLst>
              <a:ext uri="{FF2B5EF4-FFF2-40B4-BE49-F238E27FC236}">
                <a16:creationId xmlns:a16="http://schemas.microsoft.com/office/drawing/2014/main" id="{D652D2A3-B79B-E448-BFA1-DAC21E2B5449}"/>
              </a:ext>
            </a:extLst>
          </p:cNvPr>
          <p:cNvSpPr>
            <a:spLocks noChangeShapeType="1"/>
          </p:cNvSpPr>
          <p:nvPr/>
        </p:nvSpPr>
        <p:spPr bwMode="auto">
          <a:xfrm flipH="1">
            <a:off x="7493484" y="2064235"/>
            <a:ext cx="404812" cy="336551"/>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 name="TextBox 1">
            <a:extLst>
              <a:ext uri="{FF2B5EF4-FFF2-40B4-BE49-F238E27FC236}">
                <a16:creationId xmlns:a16="http://schemas.microsoft.com/office/drawing/2014/main" id="{1C34098B-FB0A-B14E-9E94-046ADCB2C52D}"/>
              </a:ext>
            </a:extLst>
          </p:cNvPr>
          <p:cNvSpPr txBox="1"/>
          <p:nvPr/>
        </p:nvSpPr>
        <p:spPr>
          <a:xfrm>
            <a:off x="1426036" y="3397018"/>
            <a:ext cx="2842509" cy="461665"/>
          </a:xfrm>
          <a:prstGeom prst="rect">
            <a:avLst/>
          </a:prstGeom>
          <a:noFill/>
        </p:spPr>
        <p:txBody>
          <a:bodyPr wrap="none" rtlCol="0">
            <a:spAutoFit/>
          </a:bodyPr>
          <a:lstStyle/>
          <a:p>
            <a:r>
              <a:rPr lang="en-US" sz="2400" dirty="0"/>
              <a:t>Separate Connectors </a:t>
            </a:r>
          </a:p>
        </p:txBody>
      </p:sp>
      <p:sp>
        <p:nvSpPr>
          <p:cNvPr id="3" name="TextBox 2">
            <a:extLst>
              <a:ext uri="{FF2B5EF4-FFF2-40B4-BE49-F238E27FC236}">
                <a16:creationId xmlns:a16="http://schemas.microsoft.com/office/drawing/2014/main" id="{FE7806B5-63CF-7C4E-8256-6638C799CA92}"/>
              </a:ext>
            </a:extLst>
          </p:cNvPr>
          <p:cNvSpPr txBox="1"/>
          <p:nvPr/>
        </p:nvSpPr>
        <p:spPr>
          <a:xfrm>
            <a:off x="1582775" y="1430636"/>
            <a:ext cx="2297617" cy="461665"/>
          </a:xfrm>
          <a:prstGeom prst="rect">
            <a:avLst/>
          </a:prstGeom>
          <a:noFill/>
        </p:spPr>
        <p:txBody>
          <a:bodyPr wrap="none" rtlCol="0">
            <a:spAutoFit/>
          </a:bodyPr>
          <a:lstStyle/>
          <a:p>
            <a:r>
              <a:rPr lang="en-US" sz="2400" dirty="0"/>
              <a:t>Single Connector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a:extLst>
              <a:ext uri="{FF2B5EF4-FFF2-40B4-BE49-F238E27FC236}">
                <a16:creationId xmlns:a16="http://schemas.microsoft.com/office/drawing/2014/main" id="{2BAD7479-A504-544C-9F54-404E1B3D0DEE}"/>
              </a:ext>
            </a:extLst>
          </p:cNvPr>
          <p:cNvSpPr>
            <a:spLocks noGrp="1"/>
          </p:cNvSpPr>
          <p:nvPr>
            <p:ph type="title" idx="4294967295"/>
          </p:nvPr>
        </p:nvSpPr>
        <p:spPr/>
        <p:txBody>
          <a:bodyPr>
            <a:normAutofit/>
          </a:bodyPr>
          <a:lstStyle/>
          <a:p>
            <a:pPr algn="l"/>
            <a:r>
              <a:rPr lang="en-US" altLang="en-US" sz="4800" dirty="0" err="1">
                <a:ea typeface="ＭＳ Ｐゴシック" panose="020B0600070205080204" pitchFamily="34" charset="-128"/>
              </a:rPr>
              <a:t>Marraro</a:t>
            </a:r>
            <a:r>
              <a:rPr lang="en-US" altLang="en-US" sz="4800" dirty="0">
                <a:ea typeface="ＭＳ Ｐゴシック" panose="020B0600070205080204" pitchFamily="34" charset="-128"/>
              </a:rPr>
              <a:t> </a:t>
            </a:r>
            <a:r>
              <a:rPr lang="en-US" altLang="en-US" sz="4800" dirty="0" err="1">
                <a:ea typeface="ＭＳ Ｐゴシック" panose="020B0600070205080204" pitchFamily="34" charset="-128"/>
              </a:rPr>
              <a:t>Bilumen</a:t>
            </a:r>
            <a:r>
              <a:rPr lang="en-US" altLang="en-US" sz="4800" dirty="0">
                <a:ea typeface="ＭＳ Ｐゴシック" panose="020B0600070205080204" pitchFamily="34" charset="-128"/>
              </a:rPr>
              <a:t> Tube</a:t>
            </a:r>
            <a:endParaRPr lang="en-US" altLang="en-US" dirty="0">
              <a:latin typeface="Times New Roman" panose="02020603050405020304" pitchFamily="18" charset="0"/>
              <a:ea typeface="ＭＳ Ｐゴシック" panose="020B0600070205080204" pitchFamily="34" charset="-128"/>
            </a:endParaRPr>
          </a:p>
        </p:txBody>
      </p:sp>
      <p:graphicFrame>
        <p:nvGraphicFramePr>
          <p:cNvPr id="70697" name="Group 41">
            <a:extLst>
              <a:ext uri="{FF2B5EF4-FFF2-40B4-BE49-F238E27FC236}">
                <a16:creationId xmlns:a16="http://schemas.microsoft.com/office/drawing/2014/main" id="{A08CF855-FE76-7440-B712-EC9D93B373B9}"/>
              </a:ext>
            </a:extLst>
          </p:cNvPr>
          <p:cNvGraphicFramePr>
            <a:graphicFrameLocks noGrp="1"/>
          </p:cNvGraphicFramePr>
          <p:nvPr>
            <p:ph type="tbl" idx="4294967295"/>
            <p:extLst>
              <p:ext uri="{D42A27DB-BD31-4B8C-83A1-F6EECF244321}">
                <p14:modId xmlns:p14="http://schemas.microsoft.com/office/powerpoint/2010/main" val="3670901952"/>
              </p:ext>
            </p:extLst>
          </p:nvPr>
        </p:nvGraphicFramePr>
        <p:xfrm>
          <a:off x="533400" y="1437516"/>
          <a:ext cx="8077200" cy="4480560"/>
        </p:xfrm>
        <a:graphic>
          <a:graphicData uri="http://schemas.openxmlformats.org/drawingml/2006/table">
            <a:tbl>
              <a:tblPr/>
              <a:tblGrid>
                <a:gridCol w="3623416">
                  <a:extLst>
                    <a:ext uri="{9D8B030D-6E8A-4147-A177-3AD203B41FA5}">
                      <a16:colId xmlns:a16="http://schemas.microsoft.com/office/drawing/2014/main" val="1435442697"/>
                    </a:ext>
                  </a:extLst>
                </a:gridCol>
                <a:gridCol w="4453784">
                  <a:extLst>
                    <a:ext uri="{9D8B030D-6E8A-4147-A177-3AD203B41FA5}">
                      <a16:colId xmlns:a16="http://schemas.microsoft.com/office/drawing/2014/main" val="3894926494"/>
                    </a:ext>
                  </a:extLst>
                </a:gridCol>
              </a:tblGrid>
              <a:tr h="822960">
                <a:tc>
                  <a:txBody>
                    <a:bodyPr/>
                    <a:lstStyle>
                      <a:lvl1pPr algn="l" eaLnBrk="0" hangingPunct="0">
                        <a:spcBef>
                          <a:spcPct val="20000"/>
                        </a:spcBef>
                        <a:buClr>
                          <a:srgbClr val="0BD0D9"/>
                        </a:buClr>
                        <a:buSzPct val="95000"/>
                        <a:buFont typeface="Wingdings 2" pitchFamily="2" charset="2"/>
                        <a:defRPr sz="2200">
                          <a:solidFill>
                            <a:schemeClr val="tx1"/>
                          </a:solidFill>
                          <a:latin typeface="Times New Roman" panose="02020603050405020304" pitchFamily="18" charset="0"/>
                          <a:ea typeface="ＭＳ Ｐゴシック" panose="020B0600070205080204" pitchFamily="34" charset="-128"/>
                        </a:defRPr>
                      </a:lvl1pPr>
                      <a:lvl2pPr marL="742950" indent="-285750" algn="l" eaLnBrk="0" hangingPunct="0">
                        <a:spcBef>
                          <a:spcPct val="20000"/>
                        </a:spcBef>
                        <a:buClr>
                          <a:schemeClr val="accent1"/>
                        </a:buClr>
                        <a:buSzPct val="85000"/>
                        <a:buFont typeface="Wingdings 2" pitchFamily="2" charset="2"/>
                        <a:defRPr sz="2000">
                          <a:solidFill>
                            <a:schemeClr val="tx1"/>
                          </a:solidFill>
                          <a:latin typeface="Times New Roman" panose="02020603050405020304" pitchFamily="18" charset="0"/>
                          <a:ea typeface="ＭＳ Ｐゴシック" panose="020B0600070205080204" pitchFamily="34" charset="-128"/>
                        </a:defRPr>
                      </a:lvl2pPr>
                      <a:lvl3pPr marL="1143000" indent="-228600" algn="l" eaLnBrk="0" hangingPunct="0">
                        <a:spcBef>
                          <a:spcPct val="20000"/>
                        </a:spcBef>
                        <a:buClr>
                          <a:schemeClr val="accent2"/>
                        </a:buClr>
                        <a:buSzPct val="70000"/>
                        <a:buFont typeface="Wingdings 2" pitchFamily="2" charset="2"/>
                        <a:defRPr sz="1900">
                          <a:solidFill>
                            <a:schemeClr val="tx1"/>
                          </a:solidFill>
                          <a:latin typeface="Times New Roman" panose="02020603050405020304" pitchFamily="18" charset="0"/>
                          <a:ea typeface="ＭＳ Ｐゴシック" panose="020B0600070205080204" pitchFamily="34" charset="-128"/>
                        </a:defRPr>
                      </a:lvl3pPr>
                      <a:lvl4pPr marL="1600200" indent="-228600" algn="l" eaLnBrk="0" hangingPunct="0">
                        <a:spcBef>
                          <a:spcPct val="20000"/>
                        </a:spcBef>
                        <a:buClr>
                          <a:srgbClr val="0BD0D9"/>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4pPr>
                      <a:lvl5pPr marL="2057400" indent="-228600" algn="l" eaLnBrk="0" hangingPunct="0">
                        <a:spcBef>
                          <a:spcPct val="20000"/>
                        </a:spcBef>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2" charset="2"/>
                        <a:buNone/>
                        <a:tabLst/>
                      </a:pPr>
                      <a:r>
                        <a:rPr kumimoji="0" lang="en-US" altLang="en-US" sz="3200" b="0" i="0" u="none" strike="noStrike" cap="none" normalizeH="0" baseline="0" dirty="0">
                          <a:ln>
                            <a:noFill/>
                          </a:ln>
                          <a:solidFill>
                            <a:schemeClr val="tx1"/>
                          </a:solidFill>
                          <a:effectLst/>
                          <a:latin typeface="+mn-lt"/>
                          <a:ea typeface="ＭＳ Ｐゴシック" panose="020B0600070205080204" pitchFamily="34" charset="-128"/>
                        </a:rPr>
                        <a:t>Age</a:t>
                      </a:r>
                    </a:p>
                  </a:txBody>
                  <a:tcPr marL="91117" marR="91117" marT="45549" marB="45549"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20000"/>
                        <a:lumOff val="80000"/>
                        <a:alpha val="52000"/>
                      </a:schemeClr>
                    </a:solidFill>
                  </a:tcPr>
                </a:tc>
                <a:tc>
                  <a:txBody>
                    <a:bodyPr/>
                    <a:lstStyle>
                      <a:lvl1pPr algn="l" eaLnBrk="0" hangingPunct="0">
                        <a:spcBef>
                          <a:spcPct val="20000"/>
                        </a:spcBef>
                        <a:buClr>
                          <a:srgbClr val="0BD0D9"/>
                        </a:buClr>
                        <a:buSzPct val="95000"/>
                        <a:buFont typeface="Wingdings 2" pitchFamily="2" charset="2"/>
                        <a:defRPr sz="2200">
                          <a:solidFill>
                            <a:schemeClr val="tx1"/>
                          </a:solidFill>
                          <a:latin typeface="Times New Roman" panose="02020603050405020304" pitchFamily="18" charset="0"/>
                          <a:ea typeface="ＭＳ Ｐゴシック" panose="020B0600070205080204" pitchFamily="34" charset="-128"/>
                        </a:defRPr>
                      </a:lvl1pPr>
                      <a:lvl2pPr marL="742950" indent="-285750" algn="l" eaLnBrk="0" hangingPunct="0">
                        <a:spcBef>
                          <a:spcPct val="20000"/>
                        </a:spcBef>
                        <a:buClr>
                          <a:schemeClr val="accent1"/>
                        </a:buClr>
                        <a:buSzPct val="85000"/>
                        <a:buFont typeface="Wingdings 2" pitchFamily="2" charset="2"/>
                        <a:defRPr sz="2000">
                          <a:solidFill>
                            <a:schemeClr val="tx1"/>
                          </a:solidFill>
                          <a:latin typeface="Times New Roman" panose="02020603050405020304" pitchFamily="18" charset="0"/>
                          <a:ea typeface="ＭＳ Ｐゴシック" panose="020B0600070205080204" pitchFamily="34" charset="-128"/>
                        </a:defRPr>
                      </a:lvl2pPr>
                      <a:lvl3pPr marL="1143000" indent="-228600" algn="l" eaLnBrk="0" hangingPunct="0">
                        <a:spcBef>
                          <a:spcPct val="20000"/>
                        </a:spcBef>
                        <a:buClr>
                          <a:schemeClr val="accent2"/>
                        </a:buClr>
                        <a:buSzPct val="70000"/>
                        <a:buFont typeface="Wingdings 2" pitchFamily="2" charset="2"/>
                        <a:defRPr sz="1900">
                          <a:solidFill>
                            <a:schemeClr val="tx1"/>
                          </a:solidFill>
                          <a:latin typeface="Times New Roman" panose="02020603050405020304" pitchFamily="18" charset="0"/>
                          <a:ea typeface="ＭＳ Ｐゴシック" panose="020B0600070205080204" pitchFamily="34" charset="-128"/>
                        </a:defRPr>
                      </a:lvl3pPr>
                      <a:lvl4pPr marL="1600200" indent="-228600" algn="l" eaLnBrk="0" hangingPunct="0">
                        <a:spcBef>
                          <a:spcPct val="20000"/>
                        </a:spcBef>
                        <a:buClr>
                          <a:srgbClr val="0BD0D9"/>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4pPr>
                      <a:lvl5pPr marL="2057400" indent="-228600" algn="l" eaLnBrk="0" hangingPunct="0">
                        <a:spcBef>
                          <a:spcPct val="20000"/>
                        </a:spcBef>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2" charset="2"/>
                        <a:buNone/>
                        <a:tabLst/>
                      </a:pPr>
                      <a:r>
                        <a:rPr kumimoji="0" lang="en-US" altLang="en-US" sz="3200" b="0" i="0" u="none" strike="noStrike" cap="none" normalizeH="0" baseline="0" dirty="0">
                          <a:ln>
                            <a:noFill/>
                          </a:ln>
                          <a:solidFill>
                            <a:schemeClr val="tx1"/>
                          </a:solidFill>
                          <a:effectLst/>
                          <a:latin typeface="+mn-lt"/>
                          <a:ea typeface="ＭＳ Ｐゴシック" panose="020B0600070205080204" pitchFamily="34" charset="-128"/>
                        </a:rPr>
                        <a:t>Suggested Caliber (mm)</a:t>
                      </a:r>
                    </a:p>
                  </a:txBody>
                  <a:tcPr marL="91117" marR="91117" marT="45549" marB="45549"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20000"/>
                        <a:lumOff val="80000"/>
                        <a:alpha val="52000"/>
                      </a:schemeClr>
                    </a:solidFill>
                  </a:tcPr>
                </a:tc>
                <a:extLst>
                  <a:ext uri="{0D108BD9-81ED-4DB2-BD59-A6C34878D82A}">
                    <a16:rowId xmlns:a16="http://schemas.microsoft.com/office/drawing/2014/main" val="1260697031"/>
                  </a:ext>
                </a:extLst>
              </a:tr>
              <a:tr h="731520">
                <a:tc>
                  <a:txBody>
                    <a:bodyPr/>
                    <a:lstStyle>
                      <a:lvl1pPr algn="l" eaLnBrk="0" hangingPunct="0">
                        <a:spcBef>
                          <a:spcPct val="20000"/>
                        </a:spcBef>
                        <a:buClr>
                          <a:srgbClr val="0BD0D9"/>
                        </a:buClr>
                        <a:buSzPct val="95000"/>
                        <a:buFont typeface="Wingdings 2" pitchFamily="2" charset="2"/>
                        <a:defRPr sz="2200">
                          <a:solidFill>
                            <a:schemeClr val="tx1"/>
                          </a:solidFill>
                          <a:latin typeface="Times New Roman" panose="02020603050405020304" pitchFamily="18" charset="0"/>
                          <a:ea typeface="ＭＳ Ｐゴシック" panose="020B0600070205080204" pitchFamily="34" charset="-128"/>
                        </a:defRPr>
                      </a:lvl1pPr>
                      <a:lvl2pPr marL="742950" indent="-285750" algn="l" eaLnBrk="0" hangingPunct="0">
                        <a:spcBef>
                          <a:spcPct val="20000"/>
                        </a:spcBef>
                        <a:buClr>
                          <a:schemeClr val="accent1"/>
                        </a:buClr>
                        <a:buSzPct val="85000"/>
                        <a:buFont typeface="Wingdings 2" pitchFamily="2" charset="2"/>
                        <a:defRPr sz="2000">
                          <a:solidFill>
                            <a:schemeClr val="tx1"/>
                          </a:solidFill>
                          <a:latin typeface="Times New Roman" panose="02020603050405020304" pitchFamily="18" charset="0"/>
                          <a:ea typeface="ＭＳ Ｐゴシック" panose="020B0600070205080204" pitchFamily="34" charset="-128"/>
                        </a:defRPr>
                      </a:lvl2pPr>
                      <a:lvl3pPr marL="1143000" indent="-228600" algn="l" eaLnBrk="0" hangingPunct="0">
                        <a:spcBef>
                          <a:spcPct val="20000"/>
                        </a:spcBef>
                        <a:buClr>
                          <a:schemeClr val="accent2"/>
                        </a:buClr>
                        <a:buSzPct val="70000"/>
                        <a:buFont typeface="Wingdings 2" pitchFamily="2" charset="2"/>
                        <a:defRPr sz="1900">
                          <a:solidFill>
                            <a:schemeClr val="tx1"/>
                          </a:solidFill>
                          <a:latin typeface="Times New Roman" panose="02020603050405020304" pitchFamily="18" charset="0"/>
                          <a:ea typeface="ＭＳ Ｐゴシック" panose="020B0600070205080204" pitchFamily="34" charset="-128"/>
                        </a:defRPr>
                      </a:lvl3pPr>
                      <a:lvl4pPr marL="1600200" indent="-228600" algn="l" eaLnBrk="0" hangingPunct="0">
                        <a:spcBef>
                          <a:spcPct val="20000"/>
                        </a:spcBef>
                        <a:buClr>
                          <a:srgbClr val="0BD0D9"/>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4pPr>
                      <a:lvl5pPr marL="2057400" indent="-228600" algn="l" eaLnBrk="0" hangingPunct="0">
                        <a:spcBef>
                          <a:spcPct val="20000"/>
                        </a:spcBef>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2" charset="2"/>
                        <a:buNone/>
                        <a:tabLst/>
                      </a:pPr>
                      <a:r>
                        <a:rPr kumimoji="0" lang="en-US" altLang="en-US" sz="2400" b="0" i="0" u="none" strike="noStrike" cap="none" normalizeH="0" baseline="0" dirty="0">
                          <a:ln>
                            <a:noFill/>
                          </a:ln>
                          <a:solidFill>
                            <a:schemeClr val="tx1"/>
                          </a:solidFill>
                          <a:effectLst/>
                          <a:latin typeface="+mn-lt"/>
                          <a:ea typeface="ＭＳ Ｐゴシック" panose="020B0600070205080204" pitchFamily="34" charset="-128"/>
                        </a:rPr>
                        <a:t>Premature (1400-2500 g)</a:t>
                      </a:r>
                    </a:p>
                  </a:txBody>
                  <a:tcPr marL="91117" marR="91117" marT="45549" marB="45549"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rgbClr val="0BD0D9"/>
                        </a:buClr>
                        <a:buSzPct val="95000"/>
                        <a:buFont typeface="Wingdings 2" pitchFamily="2" charset="2"/>
                        <a:defRPr sz="2200">
                          <a:solidFill>
                            <a:schemeClr val="tx1"/>
                          </a:solidFill>
                          <a:latin typeface="Times New Roman" panose="02020603050405020304" pitchFamily="18" charset="0"/>
                          <a:ea typeface="ＭＳ Ｐゴシック" panose="020B0600070205080204" pitchFamily="34" charset="-128"/>
                        </a:defRPr>
                      </a:lvl1pPr>
                      <a:lvl2pPr marL="742950" indent="-285750" algn="l" eaLnBrk="0" hangingPunct="0">
                        <a:spcBef>
                          <a:spcPct val="20000"/>
                        </a:spcBef>
                        <a:buClr>
                          <a:schemeClr val="accent1"/>
                        </a:buClr>
                        <a:buSzPct val="85000"/>
                        <a:buFont typeface="Wingdings 2" pitchFamily="2" charset="2"/>
                        <a:defRPr sz="2000">
                          <a:solidFill>
                            <a:schemeClr val="tx1"/>
                          </a:solidFill>
                          <a:latin typeface="Times New Roman" panose="02020603050405020304" pitchFamily="18" charset="0"/>
                          <a:ea typeface="ＭＳ Ｐゴシック" panose="020B0600070205080204" pitchFamily="34" charset="-128"/>
                        </a:defRPr>
                      </a:lvl2pPr>
                      <a:lvl3pPr marL="1143000" indent="-228600" algn="l" eaLnBrk="0" hangingPunct="0">
                        <a:spcBef>
                          <a:spcPct val="20000"/>
                        </a:spcBef>
                        <a:buClr>
                          <a:schemeClr val="accent2"/>
                        </a:buClr>
                        <a:buSzPct val="70000"/>
                        <a:buFont typeface="Wingdings 2" pitchFamily="2" charset="2"/>
                        <a:defRPr sz="1900">
                          <a:solidFill>
                            <a:schemeClr val="tx1"/>
                          </a:solidFill>
                          <a:latin typeface="Times New Roman" panose="02020603050405020304" pitchFamily="18" charset="0"/>
                          <a:ea typeface="ＭＳ Ｐゴシック" panose="020B0600070205080204" pitchFamily="34" charset="-128"/>
                        </a:defRPr>
                      </a:lvl3pPr>
                      <a:lvl4pPr marL="1600200" indent="-228600" algn="l" eaLnBrk="0" hangingPunct="0">
                        <a:spcBef>
                          <a:spcPct val="20000"/>
                        </a:spcBef>
                        <a:buClr>
                          <a:srgbClr val="0BD0D9"/>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4pPr>
                      <a:lvl5pPr marL="2057400" indent="-228600" algn="l" eaLnBrk="0" hangingPunct="0">
                        <a:spcBef>
                          <a:spcPct val="20000"/>
                        </a:spcBef>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2" charset="2"/>
                        <a:buNone/>
                        <a:tabLst/>
                      </a:pPr>
                      <a:r>
                        <a:rPr kumimoji="0" lang="en-US" altLang="en-US" sz="2400" b="0" i="0" u="none" strike="noStrike" cap="none" normalizeH="0" baseline="0" dirty="0">
                          <a:ln>
                            <a:noFill/>
                          </a:ln>
                          <a:solidFill>
                            <a:schemeClr val="tx1"/>
                          </a:solidFill>
                          <a:effectLst/>
                          <a:latin typeface="+mn-lt"/>
                          <a:ea typeface="ＭＳ Ｐゴシック" panose="020B0600070205080204" pitchFamily="34" charset="-128"/>
                        </a:rPr>
                        <a:t>2 + 2</a:t>
                      </a:r>
                    </a:p>
                  </a:txBody>
                  <a:tcPr marL="91117" marR="91117" marT="45549" marB="45549"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958529202"/>
                  </a:ext>
                </a:extLst>
              </a:tr>
              <a:tr h="731520">
                <a:tc>
                  <a:txBody>
                    <a:bodyPr/>
                    <a:lstStyle>
                      <a:lvl1pPr algn="l" eaLnBrk="0" hangingPunct="0">
                        <a:spcBef>
                          <a:spcPct val="20000"/>
                        </a:spcBef>
                        <a:buClr>
                          <a:srgbClr val="0BD0D9"/>
                        </a:buClr>
                        <a:buSzPct val="95000"/>
                        <a:buFont typeface="Wingdings 2" pitchFamily="2" charset="2"/>
                        <a:defRPr sz="2200">
                          <a:solidFill>
                            <a:schemeClr val="tx1"/>
                          </a:solidFill>
                          <a:latin typeface="Times New Roman" panose="02020603050405020304" pitchFamily="18" charset="0"/>
                          <a:ea typeface="ＭＳ Ｐゴシック" panose="020B0600070205080204" pitchFamily="34" charset="-128"/>
                        </a:defRPr>
                      </a:lvl1pPr>
                      <a:lvl2pPr marL="742950" indent="-285750" algn="l" eaLnBrk="0" hangingPunct="0">
                        <a:spcBef>
                          <a:spcPct val="20000"/>
                        </a:spcBef>
                        <a:buClr>
                          <a:schemeClr val="accent1"/>
                        </a:buClr>
                        <a:buSzPct val="85000"/>
                        <a:buFont typeface="Wingdings 2" pitchFamily="2" charset="2"/>
                        <a:defRPr sz="2000">
                          <a:solidFill>
                            <a:schemeClr val="tx1"/>
                          </a:solidFill>
                          <a:latin typeface="Times New Roman" panose="02020603050405020304" pitchFamily="18" charset="0"/>
                          <a:ea typeface="ＭＳ Ｐゴシック" panose="020B0600070205080204" pitchFamily="34" charset="-128"/>
                        </a:defRPr>
                      </a:lvl2pPr>
                      <a:lvl3pPr marL="1143000" indent="-228600" algn="l" eaLnBrk="0" hangingPunct="0">
                        <a:spcBef>
                          <a:spcPct val="20000"/>
                        </a:spcBef>
                        <a:buClr>
                          <a:schemeClr val="accent2"/>
                        </a:buClr>
                        <a:buSzPct val="70000"/>
                        <a:buFont typeface="Wingdings 2" pitchFamily="2" charset="2"/>
                        <a:defRPr sz="1900">
                          <a:solidFill>
                            <a:schemeClr val="tx1"/>
                          </a:solidFill>
                          <a:latin typeface="Times New Roman" panose="02020603050405020304" pitchFamily="18" charset="0"/>
                          <a:ea typeface="ＭＳ Ｐゴシック" panose="020B0600070205080204" pitchFamily="34" charset="-128"/>
                        </a:defRPr>
                      </a:lvl3pPr>
                      <a:lvl4pPr marL="1600200" indent="-228600" algn="l" eaLnBrk="0" hangingPunct="0">
                        <a:spcBef>
                          <a:spcPct val="20000"/>
                        </a:spcBef>
                        <a:buClr>
                          <a:srgbClr val="0BD0D9"/>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4pPr>
                      <a:lvl5pPr marL="2057400" indent="-228600" algn="l" eaLnBrk="0" hangingPunct="0">
                        <a:spcBef>
                          <a:spcPct val="20000"/>
                        </a:spcBef>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2" charset="2"/>
                        <a:buNone/>
                        <a:tabLst/>
                      </a:pPr>
                      <a:r>
                        <a:rPr kumimoji="0" lang="en-US" altLang="en-US" sz="2400" b="0" i="0" u="none" strike="noStrike" cap="none" normalizeH="0" baseline="0" dirty="0">
                          <a:ln>
                            <a:noFill/>
                          </a:ln>
                          <a:solidFill>
                            <a:schemeClr val="tx1"/>
                          </a:solidFill>
                          <a:effectLst/>
                          <a:latin typeface="+mn-lt"/>
                          <a:ea typeface="ＭＳ Ｐゴシック" panose="020B0600070205080204" pitchFamily="34" charset="-128"/>
                        </a:rPr>
                        <a:t>Newborn</a:t>
                      </a:r>
                    </a:p>
                  </a:txBody>
                  <a:tcPr marL="91117" marR="91117" marT="45549" marB="45549"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rgbClr val="0BD0D9"/>
                        </a:buClr>
                        <a:buSzPct val="95000"/>
                        <a:buFont typeface="Wingdings 2" pitchFamily="2" charset="2"/>
                        <a:defRPr sz="2200">
                          <a:solidFill>
                            <a:schemeClr val="tx1"/>
                          </a:solidFill>
                          <a:latin typeface="Times New Roman" panose="02020603050405020304" pitchFamily="18" charset="0"/>
                          <a:ea typeface="ＭＳ Ｐゴシック" panose="020B0600070205080204" pitchFamily="34" charset="-128"/>
                        </a:defRPr>
                      </a:lvl1pPr>
                      <a:lvl2pPr marL="742950" indent="-285750" algn="l" eaLnBrk="0" hangingPunct="0">
                        <a:spcBef>
                          <a:spcPct val="20000"/>
                        </a:spcBef>
                        <a:buClr>
                          <a:schemeClr val="accent1"/>
                        </a:buClr>
                        <a:buSzPct val="85000"/>
                        <a:buFont typeface="Wingdings 2" pitchFamily="2" charset="2"/>
                        <a:defRPr sz="2000">
                          <a:solidFill>
                            <a:schemeClr val="tx1"/>
                          </a:solidFill>
                          <a:latin typeface="Times New Roman" panose="02020603050405020304" pitchFamily="18" charset="0"/>
                          <a:ea typeface="ＭＳ Ｐゴシック" panose="020B0600070205080204" pitchFamily="34" charset="-128"/>
                        </a:defRPr>
                      </a:lvl2pPr>
                      <a:lvl3pPr marL="1143000" indent="-228600" algn="l" eaLnBrk="0" hangingPunct="0">
                        <a:spcBef>
                          <a:spcPct val="20000"/>
                        </a:spcBef>
                        <a:buClr>
                          <a:schemeClr val="accent2"/>
                        </a:buClr>
                        <a:buSzPct val="70000"/>
                        <a:buFont typeface="Wingdings 2" pitchFamily="2" charset="2"/>
                        <a:defRPr sz="1900">
                          <a:solidFill>
                            <a:schemeClr val="tx1"/>
                          </a:solidFill>
                          <a:latin typeface="Times New Roman" panose="02020603050405020304" pitchFamily="18" charset="0"/>
                          <a:ea typeface="ＭＳ Ｐゴシック" panose="020B0600070205080204" pitchFamily="34" charset="-128"/>
                        </a:defRPr>
                      </a:lvl3pPr>
                      <a:lvl4pPr marL="1600200" indent="-228600" algn="l" eaLnBrk="0" hangingPunct="0">
                        <a:spcBef>
                          <a:spcPct val="20000"/>
                        </a:spcBef>
                        <a:buClr>
                          <a:srgbClr val="0BD0D9"/>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4pPr>
                      <a:lvl5pPr marL="2057400" indent="-228600" algn="l" eaLnBrk="0" hangingPunct="0">
                        <a:spcBef>
                          <a:spcPct val="20000"/>
                        </a:spcBef>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2" charset="2"/>
                        <a:buNone/>
                        <a:tabLst/>
                      </a:pPr>
                      <a:r>
                        <a:rPr kumimoji="0" lang="en-US" altLang="en-US" sz="2400" b="0" i="0" u="none" strike="noStrike" cap="none" normalizeH="0" baseline="0" dirty="0">
                          <a:ln>
                            <a:noFill/>
                          </a:ln>
                          <a:solidFill>
                            <a:schemeClr val="tx1"/>
                          </a:solidFill>
                          <a:effectLst/>
                          <a:latin typeface="+mn-lt"/>
                          <a:ea typeface="ＭＳ Ｐゴシック" panose="020B0600070205080204" pitchFamily="34" charset="-128"/>
                        </a:rPr>
                        <a:t>2.5 + 2 or 2.5 + 2.5</a:t>
                      </a:r>
                    </a:p>
                  </a:txBody>
                  <a:tcPr marL="91117" marR="91117" marT="45549" marB="45549"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777310333"/>
                  </a:ext>
                </a:extLst>
              </a:tr>
              <a:tr h="731520">
                <a:tc>
                  <a:txBody>
                    <a:bodyPr/>
                    <a:lstStyle>
                      <a:lvl1pPr algn="l" eaLnBrk="0" hangingPunct="0">
                        <a:spcBef>
                          <a:spcPct val="20000"/>
                        </a:spcBef>
                        <a:buClr>
                          <a:srgbClr val="0BD0D9"/>
                        </a:buClr>
                        <a:buSzPct val="95000"/>
                        <a:buFont typeface="Wingdings 2" pitchFamily="2" charset="2"/>
                        <a:defRPr sz="2200">
                          <a:solidFill>
                            <a:schemeClr val="tx1"/>
                          </a:solidFill>
                          <a:latin typeface="Times New Roman" panose="02020603050405020304" pitchFamily="18" charset="0"/>
                          <a:ea typeface="ＭＳ Ｐゴシック" panose="020B0600070205080204" pitchFamily="34" charset="-128"/>
                        </a:defRPr>
                      </a:lvl1pPr>
                      <a:lvl2pPr marL="742950" indent="-285750" algn="l" eaLnBrk="0" hangingPunct="0">
                        <a:spcBef>
                          <a:spcPct val="20000"/>
                        </a:spcBef>
                        <a:buClr>
                          <a:schemeClr val="accent1"/>
                        </a:buClr>
                        <a:buSzPct val="85000"/>
                        <a:buFont typeface="Wingdings 2" pitchFamily="2" charset="2"/>
                        <a:defRPr sz="2000">
                          <a:solidFill>
                            <a:schemeClr val="tx1"/>
                          </a:solidFill>
                          <a:latin typeface="Times New Roman" panose="02020603050405020304" pitchFamily="18" charset="0"/>
                          <a:ea typeface="ＭＳ Ｐゴシック" panose="020B0600070205080204" pitchFamily="34" charset="-128"/>
                        </a:defRPr>
                      </a:lvl2pPr>
                      <a:lvl3pPr marL="1143000" indent="-228600" algn="l" eaLnBrk="0" hangingPunct="0">
                        <a:spcBef>
                          <a:spcPct val="20000"/>
                        </a:spcBef>
                        <a:buClr>
                          <a:schemeClr val="accent2"/>
                        </a:buClr>
                        <a:buSzPct val="70000"/>
                        <a:buFont typeface="Wingdings 2" pitchFamily="2" charset="2"/>
                        <a:defRPr sz="1900">
                          <a:solidFill>
                            <a:schemeClr val="tx1"/>
                          </a:solidFill>
                          <a:latin typeface="Times New Roman" panose="02020603050405020304" pitchFamily="18" charset="0"/>
                          <a:ea typeface="ＭＳ Ｐゴシック" panose="020B0600070205080204" pitchFamily="34" charset="-128"/>
                        </a:defRPr>
                      </a:lvl3pPr>
                      <a:lvl4pPr marL="1600200" indent="-228600" algn="l" eaLnBrk="0" hangingPunct="0">
                        <a:spcBef>
                          <a:spcPct val="20000"/>
                        </a:spcBef>
                        <a:buClr>
                          <a:srgbClr val="0BD0D9"/>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4pPr>
                      <a:lvl5pPr marL="2057400" indent="-228600" algn="l" eaLnBrk="0" hangingPunct="0">
                        <a:spcBef>
                          <a:spcPct val="20000"/>
                        </a:spcBef>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2" charset="2"/>
                        <a:buNone/>
                        <a:tabLst/>
                      </a:pPr>
                      <a:r>
                        <a:rPr kumimoji="0" lang="en-US" altLang="en-US" sz="2400" b="0" i="0" u="none" strike="noStrike" cap="none" normalizeH="0" baseline="0" dirty="0">
                          <a:ln>
                            <a:noFill/>
                          </a:ln>
                          <a:solidFill>
                            <a:schemeClr val="tx1"/>
                          </a:solidFill>
                          <a:effectLst/>
                          <a:latin typeface="+mn-lt"/>
                          <a:ea typeface="ＭＳ Ｐゴシック" panose="020B0600070205080204" pitchFamily="34" charset="-128"/>
                        </a:rPr>
                        <a:t>1 Month</a:t>
                      </a:r>
                    </a:p>
                  </a:txBody>
                  <a:tcPr marL="91117" marR="91117" marT="45549" marB="45549"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rgbClr val="0BD0D9"/>
                        </a:buClr>
                        <a:buSzPct val="95000"/>
                        <a:buFont typeface="Wingdings 2" pitchFamily="2" charset="2"/>
                        <a:defRPr sz="2200">
                          <a:solidFill>
                            <a:schemeClr val="tx1"/>
                          </a:solidFill>
                          <a:latin typeface="Times New Roman" panose="02020603050405020304" pitchFamily="18" charset="0"/>
                          <a:ea typeface="ＭＳ Ｐゴシック" panose="020B0600070205080204" pitchFamily="34" charset="-128"/>
                        </a:defRPr>
                      </a:lvl1pPr>
                      <a:lvl2pPr marL="742950" indent="-285750" algn="l" eaLnBrk="0" hangingPunct="0">
                        <a:spcBef>
                          <a:spcPct val="20000"/>
                        </a:spcBef>
                        <a:buClr>
                          <a:schemeClr val="accent1"/>
                        </a:buClr>
                        <a:buSzPct val="85000"/>
                        <a:buFont typeface="Wingdings 2" pitchFamily="2" charset="2"/>
                        <a:defRPr sz="2000">
                          <a:solidFill>
                            <a:schemeClr val="tx1"/>
                          </a:solidFill>
                          <a:latin typeface="Times New Roman" panose="02020603050405020304" pitchFamily="18" charset="0"/>
                          <a:ea typeface="ＭＳ Ｐゴシック" panose="020B0600070205080204" pitchFamily="34" charset="-128"/>
                        </a:defRPr>
                      </a:lvl2pPr>
                      <a:lvl3pPr marL="1143000" indent="-228600" algn="l" eaLnBrk="0" hangingPunct="0">
                        <a:spcBef>
                          <a:spcPct val="20000"/>
                        </a:spcBef>
                        <a:buClr>
                          <a:schemeClr val="accent2"/>
                        </a:buClr>
                        <a:buSzPct val="70000"/>
                        <a:buFont typeface="Wingdings 2" pitchFamily="2" charset="2"/>
                        <a:defRPr sz="1900">
                          <a:solidFill>
                            <a:schemeClr val="tx1"/>
                          </a:solidFill>
                          <a:latin typeface="Times New Roman" panose="02020603050405020304" pitchFamily="18" charset="0"/>
                          <a:ea typeface="ＭＳ Ｐゴシック" panose="020B0600070205080204" pitchFamily="34" charset="-128"/>
                        </a:defRPr>
                      </a:lvl3pPr>
                      <a:lvl4pPr marL="1600200" indent="-228600" algn="l" eaLnBrk="0" hangingPunct="0">
                        <a:spcBef>
                          <a:spcPct val="20000"/>
                        </a:spcBef>
                        <a:buClr>
                          <a:srgbClr val="0BD0D9"/>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4pPr>
                      <a:lvl5pPr marL="2057400" indent="-228600" algn="l" eaLnBrk="0" hangingPunct="0">
                        <a:spcBef>
                          <a:spcPct val="20000"/>
                        </a:spcBef>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2" charset="2"/>
                        <a:buNone/>
                        <a:tabLst/>
                      </a:pPr>
                      <a:r>
                        <a:rPr kumimoji="0" lang="en-US" altLang="en-US" sz="2400" b="0" i="0" u="none" strike="noStrike" cap="none" normalizeH="0" baseline="0" dirty="0">
                          <a:ln>
                            <a:noFill/>
                          </a:ln>
                          <a:solidFill>
                            <a:schemeClr val="tx1"/>
                          </a:solidFill>
                          <a:effectLst/>
                          <a:latin typeface="+mn-lt"/>
                          <a:ea typeface="ＭＳ Ｐゴシック" panose="020B0600070205080204" pitchFamily="34" charset="-128"/>
                        </a:rPr>
                        <a:t>2.5 + 2.5</a:t>
                      </a:r>
                    </a:p>
                  </a:txBody>
                  <a:tcPr marL="91117" marR="91117" marT="45549" marB="45549"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507325103"/>
                  </a:ext>
                </a:extLst>
              </a:tr>
              <a:tr h="731520">
                <a:tc>
                  <a:txBody>
                    <a:bodyPr/>
                    <a:lstStyle>
                      <a:lvl1pPr algn="l" eaLnBrk="0" hangingPunct="0">
                        <a:spcBef>
                          <a:spcPct val="20000"/>
                        </a:spcBef>
                        <a:buClr>
                          <a:srgbClr val="0BD0D9"/>
                        </a:buClr>
                        <a:buSzPct val="95000"/>
                        <a:buFont typeface="Wingdings 2" pitchFamily="2" charset="2"/>
                        <a:defRPr sz="2200">
                          <a:solidFill>
                            <a:schemeClr val="tx1"/>
                          </a:solidFill>
                          <a:latin typeface="Times New Roman" panose="02020603050405020304" pitchFamily="18" charset="0"/>
                          <a:ea typeface="ＭＳ Ｐゴシック" panose="020B0600070205080204" pitchFamily="34" charset="-128"/>
                        </a:defRPr>
                      </a:lvl1pPr>
                      <a:lvl2pPr marL="742950" indent="-285750" algn="l" eaLnBrk="0" hangingPunct="0">
                        <a:spcBef>
                          <a:spcPct val="20000"/>
                        </a:spcBef>
                        <a:buClr>
                          <a:schemeClr val="accent1"/>
                        </a:buClr>
                        <a:buSzPct val="85000"/>
                        <a:buFont typeface="Wingdings 2" pitchFamily="2" charset="2"/>
                        <a:defRPr sz="2000">
                          <a:solidFill>
                            <a:schemeClr val="tx1"/>
                          </a:solidFill>
                          <a:latin typeface="Times New Roman" panose="02020603050405020304" pitchFamily="18" charset="0"/>
                          <a:ea typeface="ＭＳ Ｐゴシック" panose="020B0600070205080204" pitchFamily="34" charset="-128"/>
                        </a:defRPr>
                      </a:lvl2pPr>
                      <a:lvl3pPr marL="1143000" indent="-228600" algn="l" eaLnBrk="0" hangingPunct="0">
                        <a:spcBef>
                          <a:spcPct val="20000"/>
                        </a:spcBef>
                        <a:buClr>
                          <a:schemeClr val="accent2"/>
                        </a:buClr>
                        <a:buSzPct val="70000"/>
                        <a:buFont typeface="Wingdings 2" pitchFamily="2" charset="2"/>
                        <a:defRPr sz="1900">
                          <a:solidFill>
                            <a:schemeClr val="tx1"/>
                          </a:solidFill>
                          <a:latin typeface="Times New Roman" panose="02020603050405020304" pitchFamily="18" charset="0"/>
                          <a:ea typeface="ＭＳ Ｐゴシック" panose="020B0600070205080204" pitchFamily="34" charset="-128"/>
                        </a:defRPr>
                      </a:lvl3pPr>
                      <a:lvl4pPr marL="1600200" indent="-228600" algn="l" eaLnBrk="0" hangingPunct="0">
                        <a:spcBef>
                          <a:spcPct val="20000"/>
                        </a:spcBef>
                        <a:buClr>
                          <a:srgbClr val="0BD0D9"/>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4pPr>
                      <a:lvl5pPr marL="2057400" indent="-228600" algn="l" eaLnBrk="0" hangingPunct="0">
                        <a:spcBef>
                          <a:spcPct val="20000"/>
                        </a:spcBef>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2" charset="2"/>
                        <a:buNone/>
                        <a:tabLst/>
                      </a:pPr>
                      <a:r>
                        <a:rPr kumimoji="0" lang="en-US" altLang="en-US" sz="2400" b="0" i="0" u="none" strike="noStrike" cap="none" normalizeH="0" baseline="0" dirty="0">
                          <a:ln>
                            <a:noFill/>
                          </a:ln>
                          <a:solidFill>
                            <a:schemeClr val="tx1"/>
                          </a:solidFill>
                          <a:effectLst/>
                          <a:latin typeface="+mn-lt"/>
                          <a:ea typeface="ＭＳ Ｐゴシック" panose="020B0600070205080204" pitchFamily="34" charset="-128"/>
                        </a:rPr>
                        <a:t>6 Months</a:t>
                      </a:r>
                    </a:p>
                  </a:txBody>
                  <a:tcPr marL="91117" marR="91117" marT="45549" marB="45549"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rgbClr val="0BD0D9"/>
                        </a:buClr>
                        <a:buSzPct val="95000"/>
                        <a:buFont typeface="Wingdings 2" pitchFamily="2" charset="2"/>
                        <a:defRPr sz="2200">
                          <a:solidFill>
                            <a:schemeClr val="tx1"/>
                          </a:solidFill>
                          <a:latin typeface="Times New Roman" panose="02020603050405020304" pitchFamily="18" charset="0"/>
                          <a:ea typeface="ＭＳ Ｐゴシック" panose="020B0600070205080204" pitchFamily="34" charset="-128"/>
                        </a:defRPr>
                      </a:lvl1pPr>
                      <a:lvl2pPr marL="742950" indent="-285750" algn="l" eaLnBrk="0" hangingPunct="0">
                        <a:spcBef>
                          <a:spcPct val="20000"/>
                        </a:spcBef>
                        <a:buClr>
                          <a:schemeClr val="accent1"/>
                        </a:buClr>
                        <a:buSzPct val="85000"/>
                        <a:buFont typeface="Wingdings 2" pitchFamily="2" charset="2"/>
                        <a:defRPr sz="2000">
                          <a:solidFill>
                            <a:schemeClr val="tx1"/>
                          </a:solidFill>
                          <a:latin typeface="Times New Roman" panose="02020603050405020304" pitchFamily="18" charset="0"/>
                          <a:ea typeface="ＭＳ Ｐゴシック" panose="020B0600070205080204" pitchFamily="34" charset="-128"/>
                        </a:defRPr>
                      </a:lvl2pPr>
                      <a:lvl3pPr marL="1143000" indent="-228600" algn="l" eaLnBrk="0" hangingPunct="0">
                        <a:spcBef>
                          <a:spcPct val="20000"/>
                        </a:spcBef>
                        <a:buClr>
                          <a:schemeClr val="accent2"/>
                        </a:buClr>
                        <a:buSzPct val="70000"/>
                        <a:buFont typeface="Wingdings 2" pitchFamily="2" charset="2"/>
                        <a:defRPr sz="1900">
                          <a:solidFill>
                            <a:schemeClr val="tx1"/>
                          </a:solidFill>
                          <a:latin typeface="Times New Roman" panose="02020603050405020304" pitchFamily="18" charset="0"/>
                          <a:ea typeface="ＭＳ Ｐゴシック" panose="020B0600070205080204" pitchFamily="34" charset="-128"/>
                        </a:defRPr>
                      </a:lvl3pPr>
                      <a:lvl4pPr marL="1600200" indent="-228600" algn="l" eaLnBrk="0" hangingPunct="0">
                        <a:spcBef>
                          <a:spcPct val="20000"/>
                        </a:spcBef>
                        <a:buClr>
                          <a:srgbClr val="0BD0D9"/>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4pPr>
                      <a:lvl5pPr marL="2057400" indent="-228600" algn="l" eaLnBrk="0" hangingPunct="0">
                        <a:spcBef>
                          <a:spcPct val="20000"/>
                        </a:spcBef>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2" charset="2"/>
                        <a:buNone/>
                        <a:tabLst/>
                      </a:pPr>
                      <a:r>
                        <a:rPr kumimoji="0" lang="en-US" altLang="en-US" sz="2400" b="0" i="0" u="none" strike="noStrike" cap="none" normalizeH="0" baseline="0" dirty="0">
                          <a:ln>
                            <a:noFill/>
                          </a:ln>
                          <a:solidFill>
                            <a:schemeClr val="tx1"/>
                          </a:solidFill>
                          <a:effectLst/>
                          <a:latin typeface="+mn-lt"/>
                          <a:ea typeface="ＭＳ Ｐゴシック" panose="020B0600070205080204" pitchFamily="34" charset="-128"/>
                        </a:rPr>
                        <a:t>3 + 2.5</a:t>
                      </a:r>
                    </a:p>
                  </a:txBody>
                  <a:tcPr marL="91117" marR="91117" marT="45549" marB="45549"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950657527"/>
                  </a:ext>
                </a:extLst>
              </a:tr>
              <a:tr h="731520">
                <a:tc>
                  <a:txBody>
                    <a:bodyPr/>
                    <a:lstStyle>
                      <a:lvl1pPr algn="l" eaLnBrk="0" hangingPunct="0">
                        <a:spcBef>
                          <a:spcPct val="20000"/>
                        </a:spcBef>
                        <a:buClr>
                          <a:srgbClr val="0BD0D9"/>
                        </a:buClr>
                        <a:buSzPct val="95000"/>
                        <a:buFont typeface="Wingdings 2" pitchFamily="2" charset="2"/>
                        <a:defRPr sz="2200">
                          <a:solidFill>
                            <a:schemeClr val="tx1"/>
                          </a:solidFill>
                          <a:latin typeface="Times New Roman" panose="02020603050405020304" pitchFamily="18" charset="0"/>
                          <a:ea typeface="ＭＳ Ｐゴシック" panose="020B0600070205080204" pitchFamily="34" charset="-128"/>
                        </a:defRPr>
                      </a:lvl1pPr>
                      <a:lvl2pPr marL="742950" indent="-285750" algn="l" eaLnBrk="0" hangingPunct="0">
                        <a:spcBef>
                          <a:spcPct val="20000"/>
                        </a:spcBef>
                        <a:buClr>
                          <a:schemeClr val="accent1"/>
                        </a:buClr>
                        <a:buSzPct val="85000"/>
                        <a:buFont typeface="Wingdings 2" pitchFamily="2" charset="2"/>
                        <a:defRPr sz="2000">
                          <a:solidFill>
                            <a:schemeClr val="tx1"/>
                          </a:solidFill>
                          <a:latin typeface="Times New Roman" panose="02020603050405020304" pitchFamily="18" charset="0"/>
                          <a:ea typeface="ＭＳ Ｐゴシック" panose="020B0600070205080204" pitchFamily="34" charset="-128"/>
                        </a:defRPr>
                      </a:lvl2pPr>
                      <a:lvl3pPr marL="1143000" indent="-228600" algn="l" eaLnBrk="0" hangingPunct="0">
                        <a:spcBef>
                          <a:spcPct val="20000"/>
                        </a:spcBef>
                        <a:buClr>
                          <a:schemeClr val="accent2"/>
                        </a:buClr>
                        <a:buSzPct val="70000"/>
                        <a:buFont typeface="Wingdings 2" pitchFamily="2" charset="2"/>
                        <a:defRPr sz="1900">
                          <a:solidFill>
                            <a:schemeClr val="tx1"/>
                          </a:solidFill>
                          <a:latin typeface="Times New Roman" panose="02020603050405020304" pitchFamily="18" charset="0"/>
                          <a:ea typeface="ＭＳ Ｐゴシック" panose="020B0600070205080204" pitchFamily="34" charset="-128"/>
                        </a:defRPr>
                      </a:lvl3pPr>
                      <a:lvl4pPr marL="1600200" indent="-228600" algn="l" eaLnBrk="0" hangingPunct="0">
                        <a:spcBef>
                          <a:spcPct val="20000"/>
                        </a:spcBef>
                        <a:buClr>
                          <a:srgbClr val="0BD0D9"/>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4pPr>
                      <a:lvl5pPr marL="2057400" indent="-228600" algn="l" eaLnBrk="0" hangingPunct="0">
                        <a:spcBef>
                          <a:spcPct val="20000"/>
                        </a:spcBef>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2" charset="2"/>
                        <a:buNone/>
                        <a:tabLst/>
                      </a:pPr>
                      <a:r>
                        <a:rPr kumimoji="0" lang="en-US" altLang="en-US" sz="2400" b="0" i="0" u="none" strike="noStrike" cap="none" normalizeH="0" baseline="0" dirty="0">
                          <a:ln>
                            <a:noFill/>
                          </a:ln>
                          <a:solidFill>
                            <a:schemeClr val="tx1"/>
                          </a:solidFill>
                          <a:effectLst/>
                          <a:latin typeface="+mn-lt"/>
                          <a:ea typeface="ＭＳ Ｐゴシック" panose="020B0600070205080204" pitchFamily="34" charset="-128"/>
                        </a:rPr>
                        <a:t>12 Months</a:t>
                      </a:r>
                    </a:p>
                  </a:txBody>
                  <a:tcPr marL="91117" marR="91117" marT="45549" marB="45549"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rgbClr val="0BD0D9"/>
                        </a:buClr>
                        <a:buSzPct val="95000"/>
                        <a:buFont typeface="Wingdings 2" pitchFamily="2" charset="2"/>
                        <a:defRPr sz="2200">
                          <a:solidFill>
                            <a:schemeClr val="tx1"/>
                          </a:solidFill>
                          <a:latin typeface="Times New Roman" panose="02020603050405020304" pitchFamily="18" charset="0"/>
                          <a:ea typeface="ＭＳ Ｐゴシック" panose="020B0600070205080204" pitchFamily="34" charset="-128"/>
                        </a:defRPr>
                      </a:lvl1pPr>
                      <a:lvl2pPr marL="742950" indent="-285750" algn="l" eaLnBrk="0" hangingPunct="0">
                        <a:spcBef>
                          <a:spcPct val="20000"/>
                        </a:spcBef>
                        <a:buClr>
                          <a:schemeClr val="accent1"/>
                        </a:buClr>
                        <a:buSzPct val="85000"/>
                        <a:buFont typeface="Wingdings 2" pitchFamily="2" charset="2"/>
                        <a:defRPr sz="2000">
                          <a:solidFill>
                            <a:schemeClr val="tx1"/>
                          </a:solidFill>
                          <a:latin typeface="Times New Roman" panose="02020603050405020304" pitchFamily="18" charset="0"/>
                          <a:ea typeface="ＭＳ Ｐゴシック" panose="020B0600070205080204" pitchFamily="34" charset="-128"/>
                        </a:defRPr>
                      </a:lvl2pPr>
                      <a:lvl3pPr marL="1143000" indent="-228600" algn="l" eaLnBrk="0" hangingPunct="0">
                        <a:spcBef>
                          <a:spcPct val="20000"/>
                        </a:spcBef>
                        <a:buClr>
                          <a:schemeClr val="accent2"/>
                        </a:buClr>
                        <a:buSzPct val="70000"/>
                        <a:buFont typeface="Wingdings 2" pitchFamily="2" charset="2"/>
                        <a:defRPr sz="1900">
                          <a:solidFill>
                            <a:schemeClr val="tx1"/>
                          </a:solidFill>
                          <a:latin typeface="Times New Roman" panose="02020603050405020304" pitchFamily="18" charset="0"/>
                          <a:ea typeface="ＭＳ Ｐゴシック" panose="020B0600070205080204" pitchFamily="34" charset="-128"/>
                        </a:defRPr>
                      </a:lvl3pPr>
                      <a:lvl4pPr marL="1600200" indent="-228600" algn="l" eaLnBrk="0" hangingPunct="0">
                        <a:spcBef>
                          <a:spcPct val="20000"/>
                        </a:spcBef>
                        <a:buClr>
                          <a:srgbClr val="0BD0D9"/>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4pPr>
                      <a:lvl5pPr marL="2057400" indent="-228600" algn="l" eaLnBrk="0" hangingPunct="0">
                        <a:spcBef>
                          <a:spcPct val="20000"/>
                        </a:spcBef>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2" charset="2"/>
                        <a:buNone/>
                        <a:tabLst/>
                      </a:pPr>
                      <a:r>
                        <a:rPr kumimoji="0" lang="en-US" altLang="en-US" sz="2400" b="0" i="0" u="none" strike="noStrike" cap="none" normalizeH="0" baseline="0" dirty="0">
                          <a:ln>
                            <a:noFill/>
                          </a:ln>
                          <a:solidFill>
                            <a:schemeClr val="tx1"/>
                          </a:solidFill>
                          <a:effectLst/>
                          <a:latin typeface="+mn-lt"/>
                          <a:ea typeface="ＭＳ Ｐゴシック" panose="020B0600070205080204" pitchFamily="34" charset="-128"/>
                        </a:rPr>
                        <a:t>3.5 +3</a:t>
                      </a:r>
                    </a:p>
                  </a:txBody>
                  <a:tcPr marL="91117" marR="91117" marT="45549" marB="45549"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49796103"/>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a:extLst>
              <a:ext uri="{FF2B5EF4-FFF2-40B4-BE49-F238E27FC236}">
                <a16:creationId xmlns:a16="http://schemas.microsoft.com/office/drawing/2014/main" id="{4D6708CE-0397-124F-9459-387D6EDB7D41}"/>
              </a:ext>
            </a:extLst>
          </p:cNvPr>
          <p:cNvSpPr>
            <a:spLocks noGrp="1"/>
          </p:cNvSpPr>
          <p:nvPr>
            <p:ph type="title" idx="4294967295"/>
          </p:nvPr>
        </p:nvSpPr>
        <p:spPr>
          <a:xfrm>
            <a:off x="457200" y="304800"/>
            <a:ext cx="8229600" cy="1066800"/>
          </a:xfrm>
        </p:spPr>
        <p:txBody>
          <a:bodyPr>
            <a:normAutofit/>
          </a:bodyPr>
          <a:lstStyle/>
          <a:p>
            <a:pPr algn="l"/>
            <a:r>
              <a:rPr lang="en-US" altLang="en-US" sz="4800" dirty="0" err="1">
                <a:ea typeface="ＭＳ Ｐゴシック" panose="020B0600070205080204" pitchFamily="34" charset="-128"/>
              </a:rPr>
              <a:t>Marraro</a:t>
            </a:r>
            <a:r>
              <a:rPr lang="en-US" altLang="en-US" sz="4800" dirty="0">
                <a:ea typeface="ＭＳ Ｐゴシック" panose="020B0600070205080204" pitchFamily="34" charset="-128"/>
              </a:rPr>
              <a:t> </a:t>
            </a:r>
            <a:r>
              <a:rPr lang="en-US" altLang="en-US" sz="4800" dirty="0" err="1">
                <a:ea typeface="ＭＳ Ｐゴシック" panose="020B0600070205080204" pitchFamily="34" charset="-128"/>
              </a:rPr>
              <a:t>Bilumen</a:t>
            </a:r>
            <a:r>
              <a:rPr lang="en-US" altLang="en-US" sz="4800" dirty="0">
                <a:ea typeface="ＭＳ Ｐゴシック" panose="020B0600070205080204" pitchFamily="34" charset="-128"/>
              </a:rPr>
              <a:t> Tube</a:t>
            </a:r>
            <a:endParaRPr lang="en-US" altLang="en-US" dirty="0">
              <a:latin typeface="+mn-lt"/>
              <a:ea typeface="ＭＳ Ｐゴシック" panose="020B0600070205080204" pitchFamily="34" charset="-128"/>
            </a:endParaRPr>
          </a:p>
        </p:txBody>
      </p:sp>
      <p:sp>
        <p:nvSpPr>
          <p:cNvPr id="76802" name="Rectangle 3">
            <a:extLst>
              <a:ext uri="{FF2B5EF4-FFF2-40B4-BE49-F238E27FC236}">
                <a16:creationId xmlns:a16="http://schemas.microsoft.com/office/drawing/2014/main" id="{8ACFF44E-F4A2-1445-8929-2869A0884465}"/>
              </a:ext>
            </a:extLst>
          </p:cNvPr>
          <p:cNvSpPr>
            <a:spLocks noGrp="1"/>
          </p:cNvSpPr>
          <p:nvPr>
            <p:ph type="body" idx="4294967295"/>
          </p:nvPr>
        </p:nvSpPr>
        <p:spPr>
          <a:xfrm>
            <a:off x="457200" y="1371600"/>
            <a:ext cx="8382000" cy="4648200"/>
          </a:xfrm>
        </p:spPr>
        <p:txBody>
          <a:bodyPr>
            <a:normAutofit fontScale="47500" lnSpcReduction="20000"/>
          </a:bodyPr>
          <a:lstStyle/>
          <a:p>
            <a:pPr eaLnBrk="1" hangingPunct="1">
              <a:lnSpc>
                <a:spcPct val="120000"/>
              </a:lnSpc>
            </a:pPr>
            <a:r>
              <a:rPr lang="en-US" altLang="en-US" sz="5100" dirty="0">
                <a:ea typeface="ＭＳ Ｐゴシック" panose="020B0600070205080204" pitchFamily="34" charset="-128"/>
              </a:rPr>
              <a:t>Placed via laryngoscopy view</a:t>
            </a:r>
          </a:p>
          <a:p>
            <a:pPr eaLnBrk="1" hangingPunct="1">
              <a:lnSpc>
                <a:spcPct val="120000"/>
              </a:lnSpc>
            </a:pPr>
            <a:r>
              <a:rPr lang="en-US" altLang="en-US" sz="5100" dirty="0">
                <a:ea typeface="ＭＳ Ｐゴシック" panose="020B0600070205080204" pitchFamily="34" charset="-128"/>
              </a:rPr>
              <a:t>Rotate to required bronchus after both tubes are below the cords</a:t>
            </a:r>
          </a:p>
          <a:p>
            <a:pPr eaLnBrk="1" hangingPunct="1">
              <a:lnSpc>
                <a:spcPct val="120000"/>
              </a:lnSpc>
            </a:pPr>
            <a:r>
              <a:rPr lang="en-US" altLang="en-US" sz="5100" dirty="0">
                <a:ea typeface="ＭＳ Ｐゴシック" panose="020B0600070205080204" pitchFamily="34" charset="-128"/>
              </a:rPr>
              <a:t>Confirm correct position</a:t>
            </a:r>
          </a:p>
          <a:p>
            <a:pPr marL="585788" indent="-234950" eaLnBrk="1" hangingPunct="1">
              <a:lnSpc>
                <a:spcPct val="120000"/>
              </a:lnSpc>
              <a:buFont typeface="System Font Regular"/>
              <a:buChar char="-"/>
            </a:pPr>
            <a:r>
              <a:rPr lang="en-US" altLang="en-US" sz="4200" dirty="0">
                <a:ea typeface="ＭＳ Ｐゴシック" panose="020B0600070205080204" pitchFamily="34" charset="-128"/>
              </a:rPr>
              <a:t>Auscultation</a:t>
            </a:r>
          </a:p>
          <a:p>
            <a:pPr marL="585788" indent="-234950" eaLnBrk="1" hangingPunct="1">
              <a:lnSpc>
                <a:spcPct val="120000"/>
              </a:lnSpc>
              <a:buFont typeface="System Font Regular"/>
              <a:buChar char="-"/>
            </a:pPr>
            <a:r>
              <a:rPr lang="en-US" altLang="en-US" sz="4200" dirty="0">
                <a:ea typeface="ＭＳ Ｐゴシック" panose="020B0600070205080204" pitchFamily="34" charset="-128"/>
              </a:rPr>
              <a:t>Chest X – Ray</a:t>
            </a:r>
          </a:p>
          <a:p>
            <a:pPr marL="585788" indent="-234950" eaLnBrk="1" hangingPunct="1">
              <a:lnSpc>
                <a:spcPct val="120000"/>
              </a:lnSpc>
              <a:buFont typeface="System Font Regular"/>
              <a:buChar char="-"/>
            </a:pPr>
            <a:r>
              <a:rPr lang="en-US" altLang="en-US" sz="4200" dirty="0">
                <a:ea typeface="ＭＳ Ｐゴシック" panose="020B0600070205080204" pitchFamily="34" charset="-128"/>
              </a:rPr>
              <a:t>Fiber optic scope  -1.8 mm</a:t>
            </a:r>
          </a:p>
          <a:p>
            <a:pPr eaLnBrk="1" hangingPunct="1">
              <a:lnSpc>
                <a:spcPct val="120000"/>
              </a:lnSpc>
            </a:pPr>
            <a:r>
              <a:rPr lang="en-US" altLang="en-US" sz="5100" dirty="0">
                <a:ea typeface="ＭＳ Ｐゴシック" panose="020B0600070205080204" pitchFamily="34" charset="-128"/>
              </a:rPr>
              <a:t>Right bronchial intubation easier</a:t>
            </a:r>
          </a:p>
          <a:p>
            <a:pPr eaLnBrk="1" hangingPunct="1">
              <a:lnSpc>
                <a:spcPct val="120000"/>
              </a:lnSpc>
            </a:pPr>
            <a:r>
              <a:rPr lang="en-US" altLang="en-US" sz="5100" dirty="0">
                <a:ea typeface="ＭＳ Ｐゴシック" panose="020B0600070205080204" pitchFamily="34" charset="-128"/>
              </a:rPr>
              <a:t>Left bronchial intubation preferred</a:t>
            </a:r>
          </a:p>
          <a:p>
            <a:pPr eaLnBrk="1" hangingPunct="1">
              <a:lnSpc>
                <a:spcPct val="120000"/>
              </a:lnSpc>
            </a:pPr>
            <a:r>
              <a:rPr lang="en-US" altLang="en-US" sz="5100" dirty="0">
                <a:ea typeface="ＭＳ Ｐゴシック" panose="020B0600070205080204" pitchFamily="34" charset="-128"/>
              </a:rPr>
              <a:t>Bronchial lumen larger: better fit &amp; reduces leak</a:t>
            </a:r>
          </a:p>
          <a:p>
            <a:pPr eaLnBrk="1" hangingPunct="1">
              <a:lnSpc>
                <a:spcPct val="120000"/>
              </a:lnSpc>
            </a:pPr>
            <a:r>
              <a:rPr lang="en-US" altLang="en-US" sz="5100" dirty="0">
                <a:ea typeface="ＭＳ Ｐゴシック" panose="020B0600070205080204" pitchFamily="34" charset="-128"/>
              </a:rPr>
              <a:t>Tube position at level of cords - one above the other</a:t>
            </a:r>
          </a:p>
        </p:txBody>
      </p:sp>
      <p:sp>
        <p:nvSpPr>
          <p:cNvPr id="76803" name="Oval 5">
            <a:extLst>
              <a:ext uri="{FF2B5EF4-FFF2-40B4-BE49-F238E27FC236}">
                <a16:creationId xmlns:a16="http://schemas.microsoft.com/office/drawing/2014/main" id="{EE0671DE-7B8F-7146-8B30-0A09A75983D1}"/>
              </a:ext>
            </a:extLst>
          </p:cNvPr>
          <p:cNvSpPr>
            <a:spLocks noChangeArrowheads="1"/>
          </p:cNvSpPr>
          <p:nvPr/>
        </p:nvSpPr>
        <p:spPr bwMode="auto">
          <a:xfrm>
            <a:off x="7162800" y="3505200"/>
            <a:ext cx="914400" cy="838200"/>
          </a:xfrm>
          <a:prstGeom prst="ellipse">
            <a:avLst/>
          </a:prstGeom>
          <a:solidFill>
            <a:srgbClr val="F59DC5"/>
          </a:solidFill>
          <a:ln w="9525">
            <a:solidFill>
              <a:schemeClr val="tx1"/>
            </a:solidFill>
            <a:round/>
            <a:headEnd/>
            <a:tailEnd/>
          </a:ln>
        </p:spPr>
        <p:txBody>
          <a:bodyPr wrap="none" anchor="ctr"/>
          <a:lstStyle>
            <a:lvl1pPr>
              <a:spcBef>
                <a:spcPct val="20000"/>
              </a:spcBef>
              <a:buClr>
                <a:srgbClr val="0BD0D9"/>
              </a:buClr>
              <a:buSzPct val="95000"/>
              <a:buFont typeface="Wingdings 2" pitchFamily="2" charset="2"/>
              <a:buChar char=""/>
              <a:defRPr sz="26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lr>
                <a:schemeClr val="accent1"/>
              </a:buClr>
              <a:buSzPct val="85000"/>
              <a:buFont typeface="Wingdings 2" pitchFamily="2" charset="2"/>
              <a:buChar char=""/>
              <a:defRPr sz="24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lr>
                <a:schemeClr val="accent2"/>
              </a:buClr>
              <a:buSzPct val="70000"/>
              <a:buFont typeface="Wingdings 2" pitchFamily="2" charset="2"/>
              <a:buChar char=""/>
              <a:defRPr sz="21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lr>
                <a:srgbClr val="0BD0D9"/>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0"/>
              </a:spcBef>
              <a:buClrTx/>
              <a:buSzTx/>
              <a:buFontTx/>
              <a:buNone/>
            </a:pPr>
            <a:endParaRPr lang="en-US" altLang="en-US" sz="1600"/>
          </a:p>
        </p:txBody>
      </p:sp>
      <p:sp>
        <p:nvSpPr>
          <p:cNvPr id="76804" name="Line 6">
            <a:extLst>
              <a:ext uri="{FF2B5EF4-FFF2-40B4-BE49-F238E27FC236}">
                <a16:creationId xmlns:a16="http://schemas.microsoft.com/office/drawing/2014/main" id="{74F9CA8E-A990-A34A-B5AF-6459A5049369}"/>
              </a:ext>
            </a:extLst>
          </p:cNvPr>
          <p:cNvSpPr>
            <a:spLocks noChangeShapeType="1"/>
          </p:cNvSpPr>
          <p:nvPr/>
        </p:nvSpPr>
        <p:spPr bwMode="auto">
          <a:xfrm flipH="1">
            <a:off x="7391400" y="3505200"/>
            <a:ext cx="228600" cy="685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6805" name="Line 7">
            <a:extLst>
              <a:ext uri="{FF2B5EF4-FFF2-40B4-BE49-F238E27FC236}">
                <a16:creationId xmlns:a16="http://schemas.microsoft.com/office/drawing/2014/main" id="{3DDF0211-6F73-6D41-B848-23A4667AB05B}"/>
              </a:ext>
            </a:extLst>
          </p:cNvPr>
          <p:cNvSpPr>
            <a:spLocks noChangeShapeType="1"/>
          </p:cNvSpPr>
          <p:nvPr/>
        </p:nvSpPr>
        <p:spPr bwMode="auto">
          <a:xfrm>
            <a:off x="7620000" y="3505200"/>
            <a:ext cx="228600" cy="762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6806" name="Line 8">
            <a:extLst>
              <a:ext uri="{FF2B5EF4-FFF2-40B4-BE49-F238E27FC236}">
                <a16:creationId xmlns:a16="http://schemas.microsoft.com/office/drawing/2014/main" id="{E6E9FFB8-BD2F-534C-855A-277F9F0B9336}"/>
              </a:ext>
            </a:extLst>
          </p:cNvPr>
          <p:cNvSpPr>
            <a:spLocks noChangeShapeType="1"/>
          </p:cNvSpPr>
          <p:nvPr/>
        </p:nvSpPr>
        <p:spPr bwMode="auto">
          <a:xfrm>
            <a:off x="7391400" y="4191000"/>
            <a:ext cx="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6807" name="Line 9">
            <a:extLst>
              <a:ext uri="{FF2B5EF4-FFF2-40B4-BE49-F238E27FC236}">
                <a16:creationId xmlns:a16="http://schemas.microsoft.com/office/drawing/2014/main" id="{04C52C12-DFB4-C64E-9A47-B917737B9102}"/>
              </a:ext>
            </a:extLst>
          </p:cNvPr>
          <p:cNvSpPr>
            <a:spLocks noChangeShapeType="1"/>
          </p:cNvSpPr>
          <p:nvPr/>
        </p:nvSpPr>
        <p:spPr bwMode="auto">
          <a:xfrm flipV="1">
            <a:off x="7391400" y="3505200"/>
            <a:ext cx="228600" cy="76200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6808" name="Line 13">
            <a:extLst>
              <a:ext uri="{FF2B5EF4-FFF2-40B4-BE49-F238E27FC236}">
                <a16:creationId xmlns:a16="http://schemas.microsoft.com/office/drawing/2014/main" id="{A1557431-3CEC-AB43-8F21-33E800D12975}"/>
              </a:ext>
            </a:extLst>
          </p:cNvPr>
          <p:cNvSpPr>
            <a:spLocks noChangeShapeType="1"/>
          </p:cNvSpPr>
          <p:nvPr/>
        </p:nvSpPr>
        <p:spPr bwMode="auto">
          <a:xfrm>
            <a:off x="7467600" y="4191000"/>
            <a:ext cx="0" cy="0"/>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6809" name="Line 15">
            <a:extLst>
              <a:ext uri="{FF2B5EF4-FFF2-40B4-BE49-F238E27FC236}">
                <a16:creationId xmlns:a16="http://schemas.microsoft.com/office/drawing/2014/main" id="{330F59FC-2AA8-E043-9949-B89E6F2A0674}"/>
              </a:ext>
            </a:extLst>
          </p:cNvPr>
          <p:cNvSpPr>
            <a:spLocks noChangeShapeType="1"/>
          </p:cNvSpPr>
          <p:nvPr/>
        </p:nvSpPr>
        <p:spPr bwMode="auto">
          <a:xfrm flipV="1">
            <a:off x="7391400" y="3733800"/>
            <a:ext cx="152400" cy="53340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6810" name="Line 18">
            <a:extLst>
              <a:ext uri="{FF2B5EF4-FFF2-40B4-BE49-F238E27FC236}">
                <a16:creationId xmlns:a16="http://schemas.microsoft.com/office/drawing/2014/main" id="{CFE99663-F8FD-DF46-980B-B2072F3E59BF}"/>
              </a:ext>
            </a:extLst>
          </p:cNvPr>
          <p:cNvSpPr>
            <a:spLocks noChangeShapeType="1"/>
          </p:cNvSpPr>
          <p:nvPr/>
        </p:nvSpPr>
        <p:spPr bwMode="auto">
          <a:xfrm flipH="1" flipV="1">
            <a:off x="7620000" y="3505200"/>
            <a:ext cx="228600" cy="76200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6811" name="Text Box 39">
            <a:extLst>
              <a:ext uri="{FF2B5EF4-FFF2-40B4-BE49-F238E27FC236}">
                <a16:creationId xmlns:a16="http://schemas.microsoft.com/office/drawing/2014/main" id="{D5122A18-D601-5140-ABE5-4B3504C43984}"/>
              </a:ext>
            </a:extLst>
          </p:cNvPr>
          <p:cNvSpPr txBox="1">
            <a:spLocks noChangeArrowheads="1"/>
          </p:cNvSpPr>
          <p:nvPr/>
        </p:nvSpPr>
        <p:spPr bwMode="auto">
          <a:xfrm rot="10969041" flipV="1">
            <a:off x="7385050" y="3132799"/>
            <a:ext cx="381000" cy="1265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itchFamily="2" charset="2"/>
              <a:buChar char=""/>
              <a:defRPr sz="26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lr>
                <a:schemeClr val="accent1"/>
              </a:buClr>
              <a:buSzPct val="85000"/>
              <a:buFont typeface="Wingdings 2" pitchFamily="2" charset="2"/>
              <a:buChar char=""/>
              <a:defRPr sz="24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lr>
                <a:schemeClr val="accent2"/>
              </a:buClr>
              <a:buSzPct val="70000"/>
              <a:buFont typeface="Wingdings 2" pitchFamily="2" charset="2"/>
              <a:buChar char=""/>
              <a:defRPr sz="21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lr>
                <a:srgbClr val="0BD0D9"/>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50000"/>
              </a:spcBef>
              <a:buClrTx/>
              <a:buSzTx/>
              <a:buFontTx/>
              <a:buNone/>
            </a:pPr>
            <a:endParaRPr lang="en-US" altLang="en-US" sz="3200" b="1" dirty="0">
              <a:solidFill>
                <a:schemeClr val="hlink"/>
              </a:solidFill>
            </a:endParaRPr>
          </a:p>
          <a:p>
            <a:pPr eaLnBrk="1" hangingPunct="1">
              <a:spcBef>
                <a:spcPct val="50000"/>
              </a:spcBef>
              <a:buClrTx/>
              <a:buSzTx/>
              <a:buFontTx/>
              <a:buNone/>
            </a:pPr>
            <a:r>
              <a:rPr lang="en-US" altLang="en-US" sz="3000" b="1" dirty="0">
                <a:solidFill>
                  <a:schemeClr val="hlink"/>
                </a:solidFill>
              </a:rPr>
              <a:t>O</a:t>
            </a:r>
          </a:p>
        </p:txBody>
      </p:sp>
      <p:sp>
        <p:nvSpPr>
          <p:cNvPr id="76812" name="Text Box 42">
            <a:extLst>
              <a:ext uri="{FF2B5EF4-FFF2-40B4-BE49-F238E27FC236}">
                <a16:creationId xmlns:a16="http://schemas.microsoft.com/office/drawing/2014/main" id="{1488D102-14B3-5441-B0D3-E2EA395A405F}"/>
              </a:ext>
            </a:extLst>
          </p:cNvPr>
          <p:cNvSpPr txBox="1">
            <a:spLocks noChangeArrowheads="1"/>
          </p:cNvSpPr>
          <p:nvPr/>
        </p:nvSpPr>
        <p:spPr bwMode="auto">
          <a:xfrm>
            <a:off x="7391400" y="3594761"/>
            <a:ext cx="72072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itchFamily="2" charset="2"/>
              <a:buChar char=""/>
              <a:defRPr sz="26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lr>
                <a:schemeClr val="accent1"/>
              </a:buClr>
              <a:buSzPct val="85000"/>
              <a:buFont typeface="Wingdings 2" pitchFamily="2" charset="2"/>
              <a:buChar char=""/>
              <a:defRPr sz="24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lr>
                <a:schemeClr val="accent2"/>
              </a:buClr>
              <a:buSzPct val="70000"/>
              <a:buFont typeface="Wingdings 2" pitchFamily="2" charset="2"/>
              <a:buChar char=""/>
              <a:defRPr sz="21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lr>
                <a:srgbClr val="0BD0D9"/>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50000"/>
              </a:spcBef>
              <a:buClrTx/>
              <a:buSzTx/>
              <a:buFontTx/>
              <a:buNone/>
            </a:pPr>
            <a:r>
              <a:rPr lang="en-US" altLang="en-US" sz="3000" b="1" dirty="0">
                <a:solidFill>
                  <a:schemeClr val="hlink"/>
                </a:solidFill>
              </a:rPr>
              <a:t>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a:extLst>
              <a:ext uri="{FF2B5EF4-FFF2-40B4-BE49-F238E27FC236}">
                <a16:creationId xmlns:a16="http://schemas.microsoft.com/office/drawing/2014/main" id="{FA927666-329B-F743-AA77-AF5A2B8EB7BB}"/>
              </a:ext>
            </a:extLst>
          </p:cNvPr>
          <p:cNvSpPr>
            <a:spLocks noGrp="1"/>
          </p:cNvSpPr>
          <p:nvPr>
            <p:ph type="title" idx="4294967295"/>
          </p:nvPr>
        </p:nvSpPr>
        <p:spPr>
          <a:xfrm>
            <a:off x="457200" y="381000"/>
            <a:ext cx="8229600" cy="1066800"/>
          </a:xfrm>
        </p:spPr>
        <p:txBody>
          <a:bodyPr>
            <a:normAutofit/>
          </a:bodyPr>
          <a:lstStyle/>
          <a:p>
            <a:pPr algn="l"/>
            <a:r>
              <a:rPr lang="en-US" altLang="en-US" sz="4800" dirty="0" err="1">
                <a:ea typeface="ＭＳ Ｐゴシック" panose="020B0600070205080204" pitchFamily="34" charset="-128"/>
              </a:rPr>
              <a:t>Marraro</a:t>
            </a:r>
            <a:r>
              <a:rPr lang="en-US" altLang="en-US" sz="4800" dirty="0">
                <a:ea typeface="ＭＳ Ｐゴシック" panose="020B0600070205080204" pitchFamily="34" charset="-128"/>
              </a:rPr>
              <a:t> </a:t>
            </a:r>
            <a:r>
              <a:rPr lang="en-US" altLang="en-US" sz="4800" dirty="0" err="1">
                <a:ea typeface="ＭＳ Ｐゴシック" panose="020B0600070205080204" pitchFamily="34" charset="-128"/>
              </a:rPr>
              <a:t>Bilumen</a:t>
            </a:r>
            <a:r>
              <a:rPr lang="en-US" altLang="en-US" sz="4800" dirty="0">
                <a:ea typeface="ＭＳ Ｐゴシック" panose="020B0600070205080204" pitchFamily="34" charset="-128"/>
              </a:rPr>
              <a:t> Tube</a:t>
            </a:r>
            <a:endParaRPr lang="en-US" altLang="en-US" dirty="0">
              <a:latin typeface="Times New Roman" panose="02020603050405020304" pitchFamily="18" charset="0"/>
              <a:ea typeface="ＭＳ Ｐゴシック" panose="020B0600070205080204" pitchFamily="34" charset="-128"/>
            </a:endParaRPr>
          </a:p>
        </p:txBody>
      </p:sp>
      <p:sp>
        <p:nvSpPr>
          <p:cNvPr id="78850" name="Rectangle 3">
            <a:extLst>
              <a:ext uri="{FF2B5EF4-FFF2-40B4-BE49-F238E27FC236}">
                <a16:creationId xmlns:a16="http://schemas.microsoft.com/office/drawing/2014/main" id="{83CA3E3A-8CE0-544C-887F-154D04413D82}"/>
              </a:ext>
            </a:extLst>
          </p:cNvPr>
          <p:cNvSpPr>
            <a:spLocks noGrp="1"/>
          </p:cNvSpPr>
          <p:nvPr>
            <p:ph type="body" idx="4294967295"/>
          </p:nvPr>
        </p:nvSpPr>
        <p:spPr>
          <a:xfrm>
            <a:off x="457200" y="1457739"/>
            <a:ext cx="8229600" cy="4525963"/>
          </a:xfrm>
        </p:spPr>
        <p:txBody>
          <a:bodyPr>
            <a:normAutofit/>
          </a:bodyPr>
          <a:lstStyle/>
          <a:p>
            <a:pPr eaLnBrk="1" hangingPunct="1"/>
            <a:r>
              <a:rPr lang="en-US" altLang="en-US" sz="2800" dirty="0">
                <a:ea typeface="ＭＳ Ｐゴシック" panose="020B0600070205080204" pitchFamily="34" charset="-128"/>
              </a:rPr>
              <a:t>Useful in children less than 3 years of age</a:t>
            </a:r>
          </a:p>
          <a:p>
            <a:pPr eaLnBrk="1" hangingPunct="1"/>
            <a:r>
              <a:rPr lang="en-US" altLang="en-US" sz="2800" dirty="0">
                <a:ea typeface="ＭＳ Ｐゴシック" panose="020B0600070205080204" pitchFamily="34" charset="-128"/>
              </a:rPr>
              <a:t>Humidification and warming of gases</a:t>
            </a:r>
          </a:p>
          <a:p>
            <a:pPr eaLnBrk="1" hangingPunct="1"/>
            <a:r>
              <a:rPr lang="en-US" altLang="en-US" sz="2800" dirty="0">
                <a:ea typeface="ＭＳ Ｐゴシック" panose="020B0600070205080204" pitchFamily="34" charset="-128"/>
              </a:rPr>
              <a:t>Increased resistance to air flow –small calibers</a:t>
            </a:r>
          </a:p>
          <a:p>
            <a:pPr eaLnBrk="1" hangingPunct="1"/>
            <a:r>
              <a:rPr lang="en-US" altLang="en-US" sz="2800" dirty="0">
                <a:ea typeface="ＭＳ Ｐゴシック" panose="020B0600070205080204" pitchFamily="34" charset="-128"/>
              </a:rPr>
              <a:t>Suction catheters marked</a:t>
            </a:r>
          </a:p>
          <a:p>
            <a:pPr eaLnBrk="1" hangingPunct="1"/>
            <a:r>
              <a:rPr lang="en-US" altLang="en-US" sz="2800" dirty="0">
                <a:ea typeface="ＭＳ Ｐゴシック" panose="020B0600070205080204" pitchFamily="34" charset="-128"/>
              </a:rPr>
              <a:t>Recommended PEEP: &lt; 10 cm H</a:t>
            </a:r>
            <a:r>
              <a:rPr lang="en-US" altLang="en-US" sz="2800" baseline="-25000" dirty="0">
                <a:ea typeface="ＭＳ Ｐゴシック" panose="020B0600070205080204" pitchFamily="34" charset="-128"/>
              </a:rPr>
              <a:t>2</a:t>
            </a:r>
            <a:r>
              <a:rPr lang="en-US" altLang="en-US" sz="2800" dirty="0">
                <a:ea typeface="ＭＳ Ｐゴシック" panose="020B0600070205080204" pitchFamily="34" charset="-128"/>
              </a:rPr>
              <a:t>O for tracheal, &lt; 15 cm H</a:t>
            </a:r>
            <a:r>
              <a:rPr lang="en-US" altLang="en-US" sz="2800" baseline="-25000" dirty="0">
                <a:ea typeface="ＭＳ Ｐゴシック" panose="020B0600070205080204" pitchFamily="34" charset="-128"/>
              </a:rPr>
              <a:t>2</a:t>
            </a:r>
            <a:r>
              <a:rPr lang="en-US" altLang="en-US" sz="2800" dirty="0">
                <a:ea typeface="ＭＳ Ｐゴシック" panose="020B0600070205080204" pitchFamily="34" charset="-128"/>
              </a:rPr>
              <a:t>O for bronchial</a:t>
            </a:r>
          </a:p>
          <a:p>
            <a:pPr eaLnBrk="1" hangingPunct="1"/>
            <a:r>
              <a:rPr lang="en-US" altLang="en-US" sz="2800" dirty="0">
                <a:ea typeface="ＭＳ Ｐゴシック" panose="020B0600070205080204" pitchFamily="34" charset="-128"/>
              </a:rPr>
              <a:t>External diameter = sum of internal diameters of both tubes + 0.4 mm. (2.5/3 caliber tube = 5.9 </a:t>
            </a:r>
            <a:r>
              <a:rPr lang="en-US" altLang="en-US" sz="2800" dirty="0" err="1">
                <a:ea typeface="ＭＳ Ｐゴシック" panose="020B0600070205080204" pitchFamily="34" charset="-128"/>
              </a:rPr>
              <a:t>ext</a:t>
            </a:r>
            <a:r>
              <a:rPr lang="en-US" altLang="en-US" sz="2800" dirty="0">
                <a:ea typeface="ＭＳ Ｐゴシック" panose="020B0600070205080204" pitchFamily="34" charset="-128"/>
              </a:rPr>
              <a:t> diameter)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a:extLst>
              <a:ext uri="{FF2B5EF4-FFF2-40B4-BE49-F238E27FC236}">
                <a16:creationId xmlns:a16="http://schemas.microsoft.com/office/drawing/2014/main" id="{7C01590D-03C8-2F43-8762-0C444B31F9FC}"/>
              </a:ext>
            </a:extLst>
          </p:cNvPr>
          <p:cNvSpPr>
            <a:spLocks noGrp="1"/>
          </p:cNvSpPr>
          <p:nvPr>
            <p:ph type="title" idx="4294967295"/>
          </p:nvPr>
        </p:nvSpPr>
        <p:spPr>
          <a:xfrm>
            <a:off x="457200" y="457200"/>
            <a:ext cx="8229600" cy="838200"/>
          </a:xfrm>
        </p:spPr>
        <p:txBody>
          <a:bodyPr>
            <a:normAutofit/>
          </a:bodyPr>
          <a:lstStyle/>
          <a:p>
            <a:pPr algn="l"/>
            <a:r>
              <a:rPr lang="en-US" altLang="en-US" sz="4800" dirty="0" err="1">
                <a:ea typeface="ＭＳ Ｐゴシック" panose="020B0600070205080204" pitchFamily="34" charset="-128"/>
              </a:rPr>
              <a:t>Marraro</a:t>
            </a:r>
            <a:r>
              <a:rPr lang="en-US" altLang="en-US" sz="4800" dirty="0">
                <a:ea typeface="ＭＳ Ｐゴシック" panose="020B0600070205080204" pitchFamily="34" charset="-128"/>
              </a:rPr>
              <a:t> </a:t>
            </a:r>
            <a:r>
              <a:rPr lang="en-US" altLang="en-US" sz="4800" dirty="0" err="1">
                <a:ea typeface="ＭＳ Ｐゴシック" panose="020B0600070205080204" pitchFamily="34" charset="-128"/>
              </a:rPr>
              <a:t>Bilumen</a:t>
            </a:r>
            <a:r>
              <a:rPr lang="en-US" altLang="en-US" sz="4800" dirty="0">
                <a:ea typeface="ＭＳ Ｐゴシック" panose="020B0600070205080204" pitchFamily="34" charset="-128"/>
              </a:rPr>
              <a:t> Tube</a:t>
            </a:r>
            <a:endParaRPr lang="en-US" altLang="en-US" dirty="0">
              <a:latin typeface="Times New Roman" panose="02020603050405020304" pitchFamily="18" charset="0"/>
              <a:ea typeface="ＭＳ Ｐゴシック" panose="020B0600070205080204" pitchFamily="34" charset="-128"/>
            </a:endParaRPr>
          </a:p>
        </p:txBody>
      </p:sp>
      <p:sp>
        <p:nvSpPr>
          <p:cNvPr id="80898" name="Rectangle 3">
            <a:extLst>
              <a:ext uri="{FF2B5EF4-FFF2-40B4-BE49-F238E27FC236}">
                <a16:creationId xmlns:a16="http://schemas.microsoft.com/office/drawing/2014/main" id="{22EC0D8F-0746-0440-BCC6-C1223E04F6BD}"/>
              </a:ext>
            </a:extLst>
          </p:cNvPr>
          <p:cNvSpPr>
            <a:spLocks noGrp="1"/>
          </p:cNvSpPr>
          <p:nvPr>
            <p:ph type="body" idx="4294967295"/>
          </p:nvPr>
        </p:nvSpPr>
        <p:spPr>
          <a:xfrm>
            <a:off x="457200" y="1524000"/>
            <a:ext cx="8229600" cy="4800600"/>
          </a:xfrm>
        </p:spPr>
        <p:txBody>
          <a:bodyPr>
            <a:normAutofit fontScale="85000" lnSpcReduction="10000"/>
          </a:bodyPr>
          <a:lstStyle/>
          <a:p>
            <a:pPr eaLnBrk="1" hangingPunct="1">
              <a:buFontTx/>
              <a:buNone/>
            </a:pPr>
            <a:r>
              <a:rPr lang="en-US" altLang="en-US" sz="3800" dirty="0">
                <a:ea typeface="ＭＳ Ｐゴシック" panose="020B0600070205080204" pitchFamily="34" charset="-128"/>
              </a:rPr>
              <a:t>Advantages</a:t>
            </a:r>
          </a:p>
          <a:p>
            <a:pPr eaLnBrk="1" hangingPunct="1"/>
            <a:r>
              <a:rPr lang="en-US" altLang="en-US" dirty="0">
                <a:ea typeface="ＭＳ Ｐゴシック" panose="020B0600070205080204" pitchFamily="34" charset="-128"/>
              </a:rPr>
              <a:t>All the advantages of a double lumen tube in &lt; 3yrs age</a:t>
            </a:r>
          </a:p>
          <a:p>
            <a:pPr eaLnBrk="1" hangingPunct="1"/>
            <a:r>
              <a:rPr lang="en-US" altLang="en-US" dirty="0">
                <a:ea typeface="ＭＳ Ｐゴシック" panose="020B0600070205080204" pitchFamily="34" charset="-128"/>
              </a:rPr>
              <a:t>Fiberoptic scope is not needed to confirm position</a:t>
            </a:r>
          </a:p>
          <a:p>
            <a:pPr eaLnBrk="1" hangingPunct="1"/>
            <a:r>
              <a:rPr lang="en-US" altLang="en-US" dirty="0">
                <a:ea typeface="ＭＳ Ｐゴシック" panose="020B0600070205080204" pitchFamily="34" charset="-128"/>
              </a:rPr>
              <a:t>Delivery of drugs (surfactant) to specific areas of lung</a:t>
            </a:r>
          </a:p>
          <a:p>
            <a:pPr eaLnBrk="1" hangingPunct="1">
              <a:buFont typeface="Wingdings" pitchFamily="2" charset="2"/>
              <a:buNone/>
            </a:pPr>
            <a:r>
              <a:rPr lang="en-US" altLang="en-US" sz="3800" dirty="0">
                <a:ea typeface="ＭＳ Ｐゴシック" panose="020B0600070205080204" pitchFamily="34" charset="-128"/>
              </a:rPr>
              <a:t>Disadvantages</a:t>
            </a:r>
          </a:p>
          <a:p>
            <a:pPr eaLnBrk="1" hangingPunct="1"/>
            <a:r>
              <a:rPr lang="en-US" altLang="en-US" dirty="0">
                <a:ea typeface="ＭＳ Ｐゴシック" panose="020B0600070205080204" pitchFamily="34" charset="-128"/>
              </a:rPr>
              <a:t>Experience &amp; training required</a:t>
            </a:r>
          </a:p>
          <a:p>
            <a:pPr eaLnBrk="1" hangingPunct="1"/>
            <a:r>
              <a:rPr lang="en-US" altLang="en-US" dirty="0">
                <a:ea typeface="ＭＳ Ｐゴシック" panose="020B0600070205080204" pitchFamily="34" charset="-128"/>
              </a:rPr>
              <a:t>Dislodgement /obstruction of the tubes</a:t>
            </a:r>
          </a:p>
          <a:p>
            <a:pPr eaLnBrk="1" hangingPunct="1"/>
            <a:r>
              <a:rPr lang="en-US" altLang="en-US" dirty="0">
                <a:ea typeface="ＭＳ Ｐゴシック" panose="020B0600070205080204" pitchFamily="34" charset="-128"/>
              </a:rPr>
              <a:t>Trauma to larynx, trachea and bronchus</a:t>
            </a:r>
          </a:p>
          <a:p>
            <a:pPr eaLnBrk="1" hangingPunct="1"/>
            <a:r>
              <a:rPr lang="en-US" altLang="en-US" dirty="0">
                <a:ea typeface="ＭＳ Ｐゴシック" panose="020B0600070205080204" pitchFamily="34" charset="-128"/>
              </a:rPr>
              <a:t>Size chosen is empirical &amp; arbitrary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a:extLst>
              <a:ext uri="{FF2B5EF4-FFF2-40B4-BE49-F238E27FC236}">
                <a16:creationId xmlns:a16="http://schemas.microsoft.com/office/drawing/2014/main" id="{709F5C15-A670-EA45-91F9-7F320CA56D2F}"/>
              </a:ext>
            </a:extLst>
          </p:cNvPr>
          <p:cNvSpPr>
            <a:spLocks noGrp="1"/>
          </p:cNvSpPr>
          <p:nvPr>
            <p:ph type="title" idx="4294967295"/>
          </p:nvPr>
        </p:nvSpPr>
        <p:spPr>
          <a:xfrm>
            <a:off x="457200" y="304800"/>
            <a:ext cx="8229600" cy="1066800"/>
          </a:xfrm>
        </p:spPr>
        <p:txBody>
          <a:bodyPr>
            <a:normAutofit/>
          </a:bodyPr>
          <a:lstStyle/>
          <a:p>
            <a:pPr algn="l" eaLnBrk="1" hangingPunct="1"/>
            <a:r>
              <a:rPr lang="en-US" altLang="en-US" sz="4800" dirty="0" err="1">
                <a:latin typeface="+mn-lt"/>
                <a:ea typeface="ＭＳ Ｐゴシック" panose="020B0600070205080204" pitchFamily="34" charset="-128"/>
              </a:rPr>
              <a:t>Univent</a:t>
            </a:r>
            <a:r>
              <a:rPr lang="en-US" altLang="en-US" sz="4800" dirty="0">
                <a:latin typeface="+mn-lt"/>
                <a:ea typeface="ＭＳ Ｐゴシック" panose="020B0600070205080204" pitchFamily="34" charset="-128"/>
              </a:rPr>
              <a:t> Tubes</a:t>
            </a:r>
          </a:p>
        </p:txBody>
      </p:sp>
      <p:sp>
        <p:nvSpPr>
          <p:cNvPr id="82946" name="Rectangle 3">
            <a:extLst>
              <a:ext uri="{FF2B5EF4-FFF2-40B4-BE49-F238E27FC236}">
                <a16:creationId xmlns:a16="http://schemas.microsoft.com/office/drawing/2014/main" id="{F9E80BC4-B899-E44E-9527-2E39EF05D05F}"/>
              </a:ext>
            </a:extLst>
          </p:cNvPr>
          <p:cNvSpPr>
            <a:spLocks noGrp="1"/>
          </p:cNvSpPr>
          <p:nvPr>
            <p:ph type="body" idx="4294967295"/>
          </p:nvPr>
        </p:nvSpPr>
        <p:spPr>
          <a:xfrm>
            <a:off x="457200" y="1219200"/>
            <a:ext cx="8229600" cy="4800600"/>
          </a:xfrm>
        </p:spPr>
        <p:txBody>
          <a:bodyPr/>
          <a:lstStyle/>
          <a:p>
            <a:pPr eaLnBrk="1" hangingPunct="1"/>
            <a:r>
              <a:rPr lang="en-US" altLang="en-US" sz="2800" dirty="0">
                <a:ea typeface="ＭＳ Ｐゴシック" panose="020B0600070205080204" pitchFamily="34" charset="-128"/>
              </a:rPr>
              <a:t>Single lumen tube with an enclosed blocker</a:t>
            </a:r>
          </a:p>
          <a:p>
            <a:pPr eaLnBrk="1" hangingPunct="1"/>
            <a:r>
              <a:rPr lang="en-US" altLang="en-US" sz="2800" dirty="0">
                <a:ea typeface="ＭＳ Ｐゴシック" panose="020B0600070205080204" pitchFamily="34" charset="-128"/>
              </a:rPr>
              <a:t>Endobronchial blocker –separate channel</a:t>
            </a:r>
          </a:p>
          <a:p>
            <a:pPr eaLnBrk="1" hangingPunct="1"/>
            <a:r>
              <a:rPr lang="en-US" altLang="en-US" sz="2800" dirty="0">
                <a:ea typeface="ＭＳ Ｐゴシック" panose="020B0600070205080204" pitchFamily="34" charset="-128"/>
              </a:rPr>
              <a:t>Blocker is long  &amp; can be locked in position</a:t>
            </a:r>
          </a:p>
          <a:p>
            <a:pPr eaLnBrk="1" hangingPunct="1"/>
            <a:r>
              <a:rPr lang="en-US" altLang="en-US" sz="2800" dirty="0">
                <a:ea typeface="ＭＳ Ｐゴシック" panose="020B0600070205080204" pitchFamily="34" charset="-128"/>
              </a:rPr>
              <a:t>Blocks right / left bronchus</a:t>
            </a:r>
          </a:p>
          <a:p>
            <a:pPr eaLnBrk="1" hangingPunct="1"/>
            <a:r>
              <a:rPr lang="en-US" altLang="en-US" sz="2800" dirty="0">
                <a:ea typeface="ＭＳ Ｐゴシック" panose="020B0600070205080204" pitchFamily="34" charset="-128"/>
              </a:rPr>
              <a:t>Fiberoptic scope required for placement</a:t>
            </a:r>
          </a:p>
          <a:p>
            <a:pPr eaLnBrk="1" hangingPunct="1"/>
            <a:r>
              <a:rPr lang="en-US" altLang="en-US" sz="2800" dirty="0">
                <a:ea typeface="ＭＳ Ｐゴシック" panose="020B0600070205080204" pitchFamily="34" charset="-128"/>
              </a:rPr>
              <a:t>Pediatric sizes: 3.5 mm uncuffed, 4.5 mm cuffed</a:t>
            </a:r>
          </a:p>
          <a:p>
            <a:pPr eaLnBrk="1" hangingPunct="1"/>
            <a:r>
              <a:rPr lang="en-US" altLang="en-US" sz="2800" dirty="0">
                <a:ea typeface="ＭＳ Ｐゴシック" panose="020B0600070205080204" pitchFamily="34" charset="-128"/>
              </a:rPr>
              <a:t>Lumen in blocker (not in 3.5mm)</a:t>
            </a:r>
          </a:p>
          <a:p>
            <a:pPr eaLnBrk="1" hangingPunct="1"/>
            <a:r>
              <a:rPr lang="en-US" altLang="en-US" sz="2800" dirty="0">
                <a:ea typeface="ＭＳ Ｐゴシック" panose="020B0600070205080204" pitchFamily="34" charset="-128"/>
              </a:rPr>
              <a:t>Pediatric age 6 years and above</a:t>
            </a:r>
          </a:p>
          <a:p>
            <a:pPr eaLnBrk="1" hangingPunct="1"/>
            <a:endParaRPr lang="en-US" altLang="en-US" sz="2800" dirty="0">
              <a:solidFill>
                <a:srgbClr val="FF0000"/>
              </a:solidFill>
              <a:ea typeface="ＭＳ Ｐゴシック" panose="020B0600070205080204" pitchFamily="34" charset="-128"/>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3" name="Picture 5" descr="IMG_2364">
            <a:extLst>
              <a:ext uri="{FF2B5EF4-FFF2-40B4-BE49-F238E27FC236}">
                <a16:creationId xmlns:a16="http://schemas.microsoft.com/office/drawing/2014/main" id="{110C0705-E196-2947-AD42-12F4AA574630}"/>
              </a:ext>
            </a:extLst>
          </p:cNvPr>
          <p:cNvPicPr>
            <a:picLocks noGrp="1" noChangeAspect="1" noChangeArrowheads="1"/>
          </p:cNvPicPr>
          <p:nvPr>
            <p:ph idx="4294967295"/>
          </p:nvPr>
        </p:nvPicPr>
        <p:blipFill>
          <a:blip r:embed="rId3">
            <a:extLst>
              <a:ext uri="{BEBA8EAE-BF5A-486C-A8C5-ECC9F3942E4B}">
                <a14:imgProps xmlns:a14="http://schemas.microsoft.com/office/drawing/2010/main">
                  <a14:imgLayer r:embed="rId4">
                    <a14:imgEffect>
                      <a14:brightnessContrast bright="40000" contrast="20000"/>
                    </a14:imgEffect>
                  </a14:imgLayer>
                </a14:imgProps>
              </a:ext>
              <a:ext uri="{28A0092B-C50C-407E-A947-70E740481C1C}">
                <a14:useLocalDpi xmlns:a14="http://schemas.microsoft.com/office/drawing/2010/main" val="0"/>
              </a:ext>
            </a:extLst>
          </a:blip>
          <a:srcRect/>
          <a:stretch>
            <a:fillRect/>
          </a:stretch>
        </p:blipFill>
        <p:spPr>
          <a:xfrm>
            <a:off x="762000" y="1524000"/>
            <a:ext cx="7620000" cy="4267200"/>
          </a:xfrm>
        </p:spPr>
      </p:pic>
      <p:sp>
        <p:nvSpPr>
          <p:cNvPr id="84994" name="Rectangle 2">
            <a:extLst>
              <a:ext uri="{FF2B5EF4-FFF2-40B4-BE49-F238E27FC236}">
                <a16:creationId xmlns:a16="http://schemas.microsoft.com/office/drawing/2014/main" id="{F4B3D1FA-27FC-2847-AC81-2191C9E61AD7}"/>
              </a:ext>
            </a:extLst>
          </p:cNvPr>
          <p:cNvSpPr>
            <a:spLocks noGrp="1"/>
          </p:cNvSpPr>
          <p:nvPr>
            <p:ph type="title" idx="4294967295"/>
          </p:nvPr>
        </p:nvSpPr>
        <p:spPr>
          <a:xfrm>
            <a:off x="762000" y="381000"/>
            <a:ext cx="7467600" cy="762000"/>
          </a:xfrm>
        </p:spPr>
        <p:txBody>
          <a:bodyPr>
            <a:normAutofit/>
          </a:bodyPr>
          <a:lstStyle/>
          <a:p>
            <a:pPr algn="l" eaLnBrk="1" hangingPunct="1"/>
            <a:r>
              <a:rPr lang="en-US" altLang="en-US" dirty="0" err="1">
                <a:latin typeface="+mn-lt"/>
                <a:ea typeface="ＭＳ Ｐゴシック" panose="020B0600070205080204" pitchFamily="34" charset="-128"/>
              </a:rPr>
              <a:t>Univent</a:t>
            </a:r>
            <a:r>
              <a:rPr lang="en-US" altLang="en-US" dirty="0">
                <a:latin typeface="+mn-lt"/>
                <a:ea typeface="ＭＳ Ｐゴシック" panose="020B0600070205080204" pitchFamily="34" charset="-128"/>
              </a:rPr>
              <a:t> Tube: Adult Size</a:t>
            </a:r>
          </a:p>
        </p:txBody>
      </p:sp>
      <p:sp>
        <p:nvSpPr>
          <p:cNvPr id="84995" name="Text Box 12">
            <a:extLst>
              <a:ext uri="{FF2B5EF4-FFF2-40B4-BE49-F238E27FC236}">
                <a16:creationId xmlns:a16="http://schemas.microsoft.com/office/drawing/2014/main" id="{2086EC7D-3F03-4046-A5A0-4B816991B9D6}"/>
              </a:ext>
            </a:extLst>
          </p:cNvPr>
          <p:cNvSpPr txBox="1">
            <a:spLocks noChangeArrowheads="1"/>
          </p:cNvSpPr>
          <p:nvPr/>
        </p:nvSpPr>
        <p:spPr bwMode="auto">
          <a:xfrm>
            <a:off x="3733800" y="4876800"/>
            <a:ext cx="3810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itchFamily="2" charset="2"/>
              <a:buChar char=""/>
              <a:defRPr sz="26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lr>
                <a:schemeClr val="accent1"/>
              </a:buClr>
              <a:buSzPct val="85000"/>
              <a:buFont typeface="Wingdings 2" pitchFamily="2" charset="2"/>
              <a:buChar char=""/>
              <a:defRPr sz="24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lr>
                <a:schemeClr val="accent2"/>
              </a:buClr>
              <a:buSzPct val="70000"/>
              <a:buFont typeface="Wingdings 2" pitchFamily="2" charset="2"/>
              <a:buChar char=""/>
              <a:defRPr sz="21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lr>
                <a:srgbClr val="0BD0D9"/>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50000"/>
              </a:spcBef>
              <a:buClrTx/>
              <a:buSzTx/>
              <a:buFontTx/>
              <a:buNone/>
            </a:pPr>
            <a:r>
              <a:rPr lang="en-US" altLang="en-US" sz="2000" dirty="0">
                <a:latin typeface="+mn-lt"/>
              </a:rPr>
              <a:t>To Attach Blocker in Place</a:t>
            </a:r>
          </a:p>
        </p:txBody>
      </p:sp>
      <p:sp>
        <p:nvSpPr>
          <p:cNvPr id="84996" name="Text Box 14">
            <a:extLst>
              <a:ext uri="{FF2B5EF4-FFF2-40B4-BE49-F238E27FC236}">
                <a16:creationId xmlns:a16="http://schemas.microsoft.com/office/drawing/2014/main" id="{73B3380F-E782-FE4C-9E57-E6875F590024}"/>
              </a:ext>
            </a:extLst>
          </p:cNvPr>
          <p:cNvSpPr txBox="1">
            <a:spLocks noChangeArrowheads="1"/>
          </p:cNvSpPr>
          <p:nvPr/>
        </p:nvSpPr>
        <p:spPr bwMode="auto">
          <a:xfrm>
            <a:off x="2667000" y="3016250"/>
            <a:ext cx="2133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itchFamily="2" charset="2"/>
              <a:buChar char=""/>
              <a:defRPr sz="26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lr>
                <a:schemeClr val="accent1"/>
              </a:buClr>
              <a:buSzPct val="85000"/>
              <a:buFont typeface="Wingdings 2" pitchFamily="2" charset="2"/>
              <a:buChar char=""/>
              <a:defRPr sz="24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lr>
                <a:schemeClr val="accent2"/>
              </a:buClr>
              <a:buSzPct val="70000"/>
              <a:buFont typeface="Wingdings 2" pitchFamily="2" charset="2"/>
              <a:buChar char=""/>
              <a:defRPr sz="21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lr>
                <a:srgbClr val="0BD0D9"/>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50000"/>
              </a:spcBef>
              <a:buClrTx/>
              <a:buSzTx/>
              <a:buFontTx/>
              <a:buNone/>
            </a:pPr>
            <a:r>
              <a:rPr lang="en-US" altLang="en-US" sz="2000" dirty="0">
                <a:latin typeface="+mn-lt"/>
              </a:rPr>
              <a:t>To Lock Blocker</a:t>
            </a:r>
          </a:p>
        </p:txBody>
      </p:sp>
      <p:sp>
        <p:nvSpPr>
          <p:cNvPr id="84997" name="Line 15">
            <a:extLst>
              <a:ext uri="{FF2B5EF4-FFF2-40B4-BE49-F238E27FC236}">
                <a16:creationId xmlns:a16="http://schemas.microsoft.com/office/drawing/2014/main" id="{8099ECAB-EA7A-2A46-BCE3-A8BD147942D6}"/>
              </a:ext>
            </a:extLst>
          </p:cNvPr>
          <p:cNvSpPr>
            <a:spLocks noChangeShapeType="1"/>
          </p:cNvSpPr>
          <p:nvPr/>
        </p:nvSpPr>
        <p:spPr bwMode="auto">
          <a:xfrm>
            <a:off x="7162800" y="2438400"/>
            <a:ext cx="152400" cy="304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84998" name="Text Box 17">
            <a:extLst>
              <a:ext uri="{FF2B5EF4-FFF2-40B4-BE49-F238E27FC236}">
                <a16:creationId xmlns:a16="http://schemas.microsoft.com/office/drawing/2014/main" id="{69A66030-CA50-704E-9D4B-B4C5FA515BFF}"/>
              </a:ext>
            </a:extLst>
          </p:cNvPr>
          <p:cNvSpPr txBox="1">
            <a:spLocks noChangeArrowheads="1"/>
          </p:cNvSpPr>
          <p:nvPr/>
        </p:nvSpPr>
        <p:spPr bwMode="auto">
          <a:xfrm>
            <a:off x="4267200" y="1981200"/>
            <a:ext cx="3429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itchFamily="2" charset="2"/>
              <a:buChar char=""/>
              <a:defRPr sz="26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lr>
                <a:schemeClr val="accent1"/>
              </a:buClr>
              <a:buSzPct val="85000"/>
              <a:buFont typeface="Wingdings 2" pitchFamily="2" charset="2"/>
              <a:buChar char=""/>
              <a:defRPr sz="24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lr>
                <a:schemeClr val="accent2"/>
              </a:buClr>
              <a:buSzPct val="70000"/>
              <a:buFont typeface="Wingdings 2" pitchFamily="2" charset="2"/>
              <a:buChar char=""/>
              <a:defRPr sz="21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lr>
                <a:srgbClr val="0BD0D9"/>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50000"/>
              </a:spcBef>
              <a:buClrTx/>
              <a:buSzTx/>
              <a:buFontTx/>
              <a:buNone/>
            </a:pPr>
            <a:r>
              <a:rPr lang="en-US" altLang="en-US" sz="2000" dirty="0">
                <a:latin typeface="+mn-lt"/>
              </a:rPr>
              <a:t>Provide Oxygen/Suction</a:t>
            </a:r>
          </a:p>
        </p:txBody>
      </p:sp>
      <p:sp>
        <p:nvSpPr>
          <p:cNvPr id="84999" name="Line 37">
            <a:extLst>
              <a:ext uri="{FF2B5EF4-FFF2-40B4-BE49-F238E27FC236}">
                <a16:creationId xmlns:a16="http://schemas.microsoft.com/office/drawing/2014/main" id="{9399E620-49B5-8644-9D4B-6AE5E3AF84E3}"/>
              </a:ext>
            </a:extLst>
          </p:cNvPr>
          <p:cNvSpPr>
            <a:spLocks noChangeShapeType="1"/>
          </p:cNvSpPr>
          <p:nvPr/>
        </p:nvSpPr>
        <p:spPr bwMode="auto">
          <a:xfrm>
            <a:off x="4495800" y="3505200"/>
            <a:ext cx="838200" cy="457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85000" name="Line 39">
            <a:extLst>
              <a:ext uri="{FF2B5EF4-FFF2-40B4-BE49-F238E27FC236}">
                <a16:creationId xmlns:a16="http://schemas.microsoft.com/office/drawing/2014/main" id="{DD89BC59-5F6D-624A-B98E-07B9B93A1419}"/>
              </a:ext>
            </a:extLst>
          </p:cNvPr>
          <p:cNvSpPr>
            <a:spLocks noChangeShapeType="1"/>
          </p:cNvSpPr>
          <p:nvPr/>
        </p:nvSpPr>
        <p:spPr bwMode="auto">
          <a:xfrm flipV="1">
            <a:off x="5791200" y="4191000"/>
            <a:ext cx="76200" cy="685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85001" name="Text Box 40">
            <a:extLst>
              <a:ext uri="{FF2B5EF4-FFF2-40B4-BE49-F238E27FC236}">
                <a16:creationId xmlns:a16="http://schemas.microsoft.com/office/drawing/2014/main" id="{FA6544E3-BD91-7F42-9A12-B7C16FBB9374}"/>
              </a:ext>
            </a:extLst>
          </p:cNvPr>
          <p:cNvSpPr txBox="1">
            <a:spLocks noChangeArrowheads="1"/>
          </p:cNvSpPr>
          <p:nvPr/>
        </p:nvSpPr>
        <p:spPr bwMode="auto">
          <a:xfrm>
            <a:off x="1219200" y="2590800"/>
            <a:ext cx="12192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itchFamily="2" charset="2"/>
              <a:buChar char=""/>
              <a:defRPr sz="26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lr>
                <a:schemeClr val="accent1"/>
              </a:buClr>
              <a:buSzPct val="85000"/>
              <a:buFont typeface="Wingdings 2" pitchFamily="2" charset="2"/>
              <a:buChar char=""/>
              <a:defRPr sz="24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lr>
                <a:schemeClr val="accent2"/>
              </a:buClr>
              <a:buSzPct val="70000"/>
              <a:buFont typeface="Wingdings 2" pitchFamily="2" charset="2"/>
              <a:buChar char=""/>
              <a:defRPr sz="21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lr>
                <a:srgbClr val="0BD0D9"/>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50000"/>
              </a:spcBef>
              <a:buClrTx/>
              <a:buSzTx/>
              <a:buFontTx/>
              <a:buNone/>
            </a:pPr>
            <a:r>
              <a:rPr lang="en-US" altLang="en-US" sz="2000" dirty="0">
                <a:latin typeface="+mn-lt"/>
              </a:rPr>
              <a:t>Blocker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a:extLst>
              <a:ext uri="{FF2B5EF4-FFF2-40B4-BE49-F238E27FC236}">
                <a16:creationId xmlns:a16="http://schemas.microsoft.com/office/drawing/2014/main" id="{9FA7CDAB-1277-E549-8F5F-416828B74BF1}"/>
              </a:ext>
            </a:extLst>
          </p:cNvPr>
          <p:cNvSpPr>
            <a:spLocks noGrp="1"/>
          </p:cNvSpPr>
          <p:nvPr>
            <p:ph type="title" idx="4294967295"/>
          </p:nvPr>
        </p:nvSpPr>
        <p:spPr>
          <a:xfrm>
            <a:off x="304800" y="152400"/>
            <a:ext cx="8229600" cy="1066800"/>
          </a:xfrm>
        </p:spPr>
        <p:txBody>
          <a:bodyPr>
            <a:normAutofit/>
          </a:bodyPr>
          <a:lstStyle/>
          <a:p>
            <a:pPr algn="l" eaLnBrk="1" hangingPunct="1"/>
            <a:r>
              <a:rPr lang="en-US" altLang="en-US" sz="4800" dirty="0">
                <a:ea typeface="ＭＳ Ｐゴシック" panose="020B0600070205080204" pitchFamily="34" charset="-128"/>
              </a:rPr>
              <a:t>  </a:t>
            </a:r>
            <a:r>
              <a:rPr lang="en-US" altLang="en-US" sz="4800" dirty="0" err="1">
                <a:latin typeface="+mn-lt"/>
                <a:ea typeface="ＭＳ Ｐゴシック" panose="020B0600070205080204" pitchFamily="34" charset="-128"/>
              </a:rPr>
              <a:t>Univent</a:t>
            </a:r>
            <a:r>
              <a:rPr lang="en-US" altLang="en-US" sz="4800" dirty="0">
                <a:latin typeface="+mn-lt"/>
                <a:ea typeface="ＭＳ Ｐゴシック" panose="020B0600070205080204" pitchFamily="34" charset="-128"/>
              </a:rPr>
              <a:t> Tubes</a:t>
            </a:r>
          </a:p>
        </p:txBody>
      </p:sp>
      <p:sp>
        <p:nvSpPr>
          <p:cNvPr id="87042" name="Rectangle 3">
            <a:extLst>
              <a:ext uri="{FF2B5EF4-FFF2-40B4-BE49-F238E27FC236}">
                <a16:creationId xmlns:a16="http://schemas.microsoft.com/office/drawing/2014/main" id="{9C2CC52F-90FE-0E44-9FDA-8C2DD3C70989}"/>
              </a:ext>
            </a:extLst>
          </p:cNvPr>
          <p:cNvSpPr>
            <a:spLocks noGrp="1"/>
          </p:cNvSpPr>
          <p:nvPr>
            <p:ph type="body" idx="4294967295"/>
          </p:nvPr>
        </p:nvSpPr>
        <p:spPr>
          <a:xfrm>
            <a:off x="609600" y="1143000"/>
            <a:ext cx="8229600" cy="4922838"/>
          </a:xfrm>
        </p:spPr>
        <p:txBody>
          <a:bodyPr>
            <a:normAutofit/>
          </a:bodyPr>
          <a:lstStyle/>
          <a:p>
            <a:pPr eaLnBrk="1" hangingPunct="1">
              <a:buFont typeface="Wingdings 2" pitchFamily="2" charset="2"/>
              <a:buNone/>
            </a:pPr>
            <a:r>
              <a:rPr lang="en-US" altLang="en-US" sz="3600" dirty="0">
                <a:ea typeface="ＭＳ Ｐゴシック" panose="020B0600070205080204" pitchFamily="34" charset="-128"/>
              </a:rPr>
              <a:t>Advantages</a:t>
            </a:r>
          </a:p>
          <a:p>
            <a:pPr marL="292100" indent="-292100" eaLnBrk="1" hangingPunct="1"/>
            <a:r>
              <a:rPr lang="en-US" altLang="en-US" sz="2800" dirty="0">
                <a:ea typeface="ＭＳ Ｐゴシック" panose="020B0600070205080204" pitchFamily="34" charset="-128"/>
              </a:rPr>
              <a:t>Displacement less since it is attached to the tube</a:t>
            </a:r>
          </a:p>
          <a:p>
            <a:pPr marL="292100" indent="-292100" eaLnBrk="1" hangingPunct="1"/>
            <a:r>
              <a:rPr lang="en-US" altLang="en-US" sz="2800" dirty="0">
                <a:ea typeface="ＭＳ Ｐゴシック" panose="020B0600070205080204" pitchFamily="34" charset="-128"/>
              </a:rPr>
              <a:t>No need to change tube – postoperative period</a:t>
            </a:r>
            <a:endParaRPr lang="en-US" altLang="en-US" sz="2400" dirty="0">
              <a:ea typeface="ＭＳ Ｐゴシック" panose="020B0600070205080204" pitchFamily="34" charset="-128"/>
            </a:endParaRPr>
          </a:p>
          <a:p>
            <a:pPr eaLnBrk="1" hangingPunct="1">
              <a:buFont typeface="Wingdings 2" pitchFamily="2" charset="2"/>
              <a:buNone/>
            </a:pPr>
            <a:r>
              <a:rPr lang="en-US" altLang="en-US" sz="3600" dirty="0">
                <a:ea typeface="ＭＳ Ｐゴシック" panose="020B0600070205080204" pitchFamily="34" charset="-128"/>
              </a:rPr>
              <a:t>Disadvantages</a:t>
            </a:r>
          </a:p>
          <a:p>
            <a:pPr marL="292100" indent="-292100" eaLnBrk="1" hangingPunct="1"/>
            <a:r>
              <a:rPr lang="en-US" altLang="en-US" sz="2800" dirty="0">
                <a:ea typeface="ＭＳ Ｐゴシック" panose="020B0600070205080204" pitchFamily="34" charset="-128"/>
              </a:rPr>
              <a:t>Low volume high pressure cuff</a:t>
            </a:r>
          </a:p>
          <a:p>
            <a:pPr marL="292100" indent="-292100" eaLnBrk="1" hangingPunct="1"/>
            <a:r>
              <a:rPr lang="en-US" altLang="en-US" sz="2800" dirty="0">
                <a:ea typeface="ＭＳ Ｐゴシック" panose="020B0600070205080204" pitchFamily="34" charset="-128"/>
              </a:rPr>
              <a:t>High resistance to gas flow</a:t>
            </a:r>
          </a:p>
          <a:p>
            <a:pPr marL="292100" indent="-292100" eaLnBrk="1" hangingPunct="1"/>
            <a:r>
              <a:rPr lang="en-US" altLang="en-US" sz="2800" dirty="0">
                <a:ea typeface="ＭＳ Ｐゴシック" panose="020B0600070205080204" pitchFamily="34" charset="-128"/>
              </a:rPr>
              <a:t>Cannot use in &lt; 6 years of age</a:t>
            </a:r>
          </a:p>
          <a:p>
            <a:pPr marL="292100" indent="-292100" eaLnBrk="1" hangingPunct="1"/>
            <a:r>
              <a:rPr lang="en-US" altLang="en-US" sz="2800" dirty="0">
                <a:ea typeface="ＭＳ Ｐゴシック" panose="020B0600070205080204" pitchFamily="34" charset="-128"/>
              </a:rPr>
              <a:t>No suction, oxygen or CPAP to collapsed lung</a:t>
            </a:r>
          </a:p>
          <a:p>
            <a:pPr marL="292100" indent="-292100" eaLnBrk="1" hangingPunct="1"/>
            <a:r>
              <a:rPr lang="en-US" altLang="en-US" sz="2800" dirty="0">
                <a:ea typeface="ＭＳ Ｐゴシック" panose="020B0600070205080204" pitchFamily="34" charset="-128"/>
              </a:rPr>
              <a:t>Lung collapse slow</a:t>
            </a:r>
          </a:p>
          <a:p>
            <a:pPr eaLnBrk="1" hangingPunct="1">
              <a:buFont typeface="Wingdings 2" pitchFamily="2" charset="2"/>
              <a:buNone/>
            </a:pPr>
            <a:endParaRPr lang="en-US" altLang="en-US" sz="2800" dirty="0">
              <a:ea typeface="ＭＳ Ｐゴシック" panose="020B0600070205080204" pitchFamily="34" charset="-128"/>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a:extLst>
              <a:ext uri="{FF2B5EF4-FFF2-40B4-BE49-F238E27FC236}">
                <a16:creationId xmlns:a16="http://schemas.microsoft.com/office/drawing/2014/main" id="{C150D124-A002-8B48-AEB8-EF896250D90C}"/>
              </a:ext>
            </a:extLst>
          </p:cNvPr>
          <p:cNvSpPr>
            <a:spLocks noGrp="1"/>
          </p:cNvSpPr>
          <p:nvPr>
            <p:ph type="title" idx="4294967295"/>
          </p:nvPr>
        </p:nvSpPr>
        <p:spPr>
          <a:xfrm>
            <a:off x="457200" y="228600"/>
            <a:ext cx="8229600" cy="935416"/>
          </a:xfrm>
        </p:spPr>
        <p:txBody>
          <a:bodyPr>
            <a:normAutofit/>
          </a:bodyPr>
          <a:lstStyle/>
          <a:p>
            <a:pPr algn="l"/>
            <a:r>
              <a:rPr lang="en-US" altLang="en-US" sz="5400" dirty="0" err="1">
                <a:ea typeface="ＭＳ Ｐゴシック" panose="020B0600070205080204" pitchFamily="34" charset="-128"/>
              </a:rPr>
              <a:t>Univent</a:t>
            </a:r>
            <a:r>
              <a:rPr lang="en-US" altLang="en-US" sz="5400" dirty="0">
                <a:ea typeface="ＭＳ Ｐゴシック" panose="020B0600070205080204" pitchFamily="34" charset="-128"/>
              </a:rPr>
              <a:t> Tubes</a:t>
            </a:r>
            <a:endParaRPr lang="en-US" altLang="en-US" sz="4800" dirty="0">
              <a:latin typeface="Times New Roman" panose="02020603050405020304" pitchFamily="18" charset="0"/>
              <a:ea typeface="ＭＳ Ｐゴシック" panose="020B0600070205080204" pitchFamily="34" charset="-128"/>
            </a:endParaRPr>
          </a:p>
        </p:txBody>
      </p:sp>
      <p:graphicFrame>
        <p:nvGraphicFramePr>
          <p:cNvPr id="82019" name="Group 99">
            <a:extLst>
              <a:ext uri="{FF2B5EF4-FFF2-40B4-BE49-F238E27FC236}">
                <a16:creationId xmlns:a16="http://schemas.microsoft.com/office/drawing/2014/main" id="{83FF5BFF-D0B3-3545-9C58-2B0A05F1FBFF}"/>
              </a:ext>
            </a:extLst>
          </p:cNvPr>
          <p:cNvGraphicFramePr>
            <a:graphicFrameLocks noGrp="1"/>
          </p:cNvGraphicFramePr>
          <p:nvPr>
            <p:ph type="tbl" idx="4294967295"/>
            <p:extLst>
              <p:ext uri="{D42A27DB-BD31-4B8C-83A1-F6EECF244321}">
                <p14:modId xmlns:p14="http://schemas.microsoft.com/office/powerpoint/2010/main" val="2450816924"/>
              </p:ext>
            </p:extLst>
          </p:nvPr>
        </p:nvGraphicFramePr>
        <p:xfrm>
          <a:off x="457200" y="1295473"/>
          <a:ext cx="8382000" cy="4641464"/>
        </p:xfrm>
        <a:graphic>
          <a:graphicData uri="http://schemas.openxmlformats.org/drawingml/2006/table">
            <a:tbl>
              <a:tblPr/>
              <a:tblGrid>
                <a:gridCol w="2767013">
                  <a:extLst>
                    <a:ext uri="{9D8B030D-6E8A-4147-A177-3AD203B41FA5}">
                      <a16:colId xmlns:a16="http://schemas.microsoft.com/office/drawing/2014/main" val="20000"/>
                    </a:ext>
                  </a:extLst>
                </a:gridCol>
                <a:gridCol w="2770187">
                  <a:extLst>
                    <a:ext uri="{9D8B030D-6E8A-4147-A177-3AD203B41FA5}">
                      <a16:colId xmlns:a16="http://schemas.microsoft.com/office/drawing/2014/main" val="20001"/>
                    </a:ext>
                  </a:extLst>
                </a:gridCol>
                <a:gridCol w="2844800">
                  <a:extLst>
                    <a:ext uri="{9D8B030D-6E8A-4147-A177-3AD203B41FA5}">
                      <a16:colId xmlns:a16="http://schemas.microsoft.com/office/drawing/2014/main" val="20002"/>
                    </a:ext>
                  </a:extLst>
                </a:gridCol>
              </a:tblGrid>
              <a:tr h="1022288">
                <a:tc>
                  <a:txBody>
                    <a:bodyPr/>
                    <a:lstStyle/>
                    <a:p>
                      <a:pPr marL="0" marR="0" lvl="0" indent="0" algn="ctr" defTabSz="914400" rtl="0" eaLnBrk="1" fontAlgn="base" latinLnBrk="0" hangingPunct="1">
                        <a:lnSpc>
                          <a:spcPct val="100000"/>
                        </a:lnSpc>
                        <a:spcBef>
                          <a:spcPts val="0"/>
                        </a:spcBef>
                        <a:spcAft>
                          <a:spcPct val="0"/>
                        </a:spcAft>
                        <a:buClr>
                          <a:srgbClr val="0BD0D9"/>
                        </a:buClr>
                        <a:buSzPct val="95000"/>
                        <a:buFont typeface="Wingdings 2" pitchFamily="18" charset="2"/>
                        <a:buNone/>
                        <a:tabLst/>
                      </a:pPr>
                      <a:r>
                        <a:rPr kumimoji="0" lang="en-US" sz="2400" b="0" i="0" u="none" strike="noStrike" cap="none" normalizeH="0" baseline="0" dirty="0">
                          <a:ln>
                            <a:noFill/>
                          </a:ln>
                          <a:solidFill>
                            <a:schemeClr val="bg1"/>
                          </a:solidFill>
                          <a:effectLst/>
                          <a:latin typeface="+mn-lt"/>
                        </a:rPr>
                        <a:t>Internal Diameter      (mm)</a:t>
                      </a:r>
                    </a:p>
                  </a:txBody>
                  <a:tcPr marT="45704" marB="45704"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FA5CC"/>
                    </a:solidFill>
                  </a:tcPr>
                </a:tc>
                <a:tc>
                  <a:txBody>
                    <a:bodyPr/>
                    <a:lstStyle/>
                    <a:p>
                      <a:pPr marL="0" marR="0" lvl="0" indent="0" algn="ctr" defTabSz="914400" rtl="0" eaLnBrk="1" fontAlgn="base" latinLnBrk="0" hangingPunct="1">
                        <a:lnSpc>
                          <a:spcPct val="100000"/>
                        </a:lnSpc>
                        <a:spcBef>
                          <a:spcPts val="0"/>
                        </a:spcBef>
                        <a:spcAft>
                          <a:spcPct val="0"/>
                        </a:spcAft>
                        <a:buClr>
                          <a:srgbClr val="0BD0D9"/>
                        </a:buClr>
                        <a:buSzPct val="95000"/>
                        <a:buFont typeface="Wingdings 2" pitchFamily="18" charset="2"/>
                        <a:buNone/>
                        <a:tabLst/>
                      </a:pPr>
                      <a:r>
                        <a:rPr kumimoji="0" lang="en-US" sz="2400" b="0" i="0" u="none" strike="noStrike" cap="none" normalizeH="0" baseline="0" dirty="0">
                          <a:ln>
                            <a:noFill/>
                          </a:ln>
                          <a:solidFill>
                            <a:schemeClr val="bg1"/>
                          </a:solidFill>
                          <a:effectLst/>
                          <a:latin typeface="+mn-lt"/>
                        </a:rPr>
                        <a:t>Outer Diameter </a:t>
                      </a:r>
                    </a:p>
                    <a:p>
                      <a:pPr marL="0" marR="0" lvl="0" indent="0" algn="ctr" defTabSz="914400" rtl="0" eaLnBrk="1" fontAlgn="base" latinLnBrk="0" hangingPunct="1">
                        <a:lnSpc>
                          <a:spcPct val="100000"/>
                        </a:lnSpc>
                        <a:spcBef>
                          <a:spcPts val="0"/>
                        </a:spcBef>
                        <a:spcAft>
                          <a:spcPct val="0"/>
                        </a:spcAft>
                        <a:buClr>
                          <a:srgbClr val="0BD0D9"/>
                        </a:buClr>
                        <a:buSzPct val="95000"/>
                        <a:buFont typeface="Wingdings 2" pitchFamily="18" charset="2"/>
                        <a:buNone/>
                        <a:tabLst/>
                      </a:pPr>
                      <a:r>
                        <a:rPr kumimoji="0" lang="en-US" sz="2400" b="0" i="0" u="none" strike="noStrike" cap="none" normalizeH="0" baseline="0" dirty="0">
                          <a:ln>
                            <a:noFill/>
                          </a:ln>
                          <a:solidFill>
                            <a:schemeClr val="bg1"/>
                          </a:solidFill>
                          <a:effectLst/>
                          <a:latin typeface="+mn-lt"/>
                        </a:rPr>
                        <a:t> (mm) </a:t>
                      </a:r>
                    </a:p>
                  </a:txBody>
                  <a:tcPr marT="45704" marB="457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FA5CC"/>
                    </a:solidFill>
                  </a:tcPr>
                </a:tc>
                <a:tc>
                  <a:txBody>
                    <a:bodyPr/>
                    <a:lstStyle/>
                    <a:p>
                      <a:pPr marL="0" marR="0" lvl="0" indent="0" algn="ctr" defTabSz="914400" rtl="0" eaLnBrk="1" fontAlgn="base" latinLnBrk="0" hangingPunct="1">
                        <a:lnSpc>
                          <a:spcPct val="100000"/>
                        </a:lnSpc>
                        <a:spcBef>
                          <a:spcPts val="0"/>
                        </a:spcBef>
                        <a:spcAft>
                          <a:spcPct val="0"/>
                        </a:spcAft>
                        <a:buClr>
                          <a:srgbClr val="0BD0D9"/>
                        </a:buClr>
                        <a:buSzPct val="95000"/>
                        <a:buFont typeface="Wingdings 2" pitchFamily="18" charset="2"/>
                        <a:buNone/>
                        <a:tabLst/>
                      </a:pPr>
                      <a:r>
                        <a:rPr kumimoji="0" lang="en-US" sz="2400" b="0" i="0" u="none" strike="noStrike" cap="none" normalizeH="0" baseline="0" dirty="0">
                          <a:ln>
                            <a:noFill/>
                          </a:ln>
                          <a:solidFill>
                            <a:schemeClr val="bg1"/>
                          </a:solidFill>
                          <a:effectLst/>
                          <a:latin typeface="+mn-lt"/>
                        </a:rPr>
                        <a:t>Equivalent Standard Endotracheal Tube  </a:t>
                      </a:r>
                    </a:p>
                  </a:txBody>
                  <a:tcPr marT="45704" marB="45704"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FA5CC"/>
                    </a:solidFill>
                  </a:tcPr>
                </a:tc>
                <a:extLst>
                  <a:ext uri="{0D108BD9-81ED-4DB2-BD59-A6C34878D82A}">
                    <a16:rowId xmlns:a16="http://schemas.microsoft.com/office/drawing/2014/main" val="10000"/>
                  </a:ext>
                </a:extLst>
              </a:tr>
              <a:tr h="402871">
                <a:tc>
                  <a:txBody>
                    <a:body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18" charset="2"/>
                        <a:buNone/>
                        <a:tabLst/>
                      </a:pPr>
                      <a:r>
                        <a:rPr kumimoji="0" lang="en-US" sz="2000" b="0" i="0" u="none" strike="noStrike" cap="none" normalizeH="0" baseline="0" dirty="0">
                          <a:ln>
                            <a:noFill/>
                          </a:ln>
                          <a:solidFill>
                            <a:schemeClr val="tx1"/>
                          </a:solidFill>
                          <a:effectLst/>
                          <a:latin typeface="+mn-lt"/>
                        </a:rPr>
                        <a:t>3.5 uncuffed</a:t>
                      </a:r>
                    </a:p>
                  </a:txBody>
                  <a:tcPr marT="45704" marB="45704"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18" charset="2"/>
                        <a:buNone/>
                        <a:tabLst/>
                      </a:pPr>
                      <a:r>
                        <a:rPr kumimoji="0" lang="en-US" sz="2000" b="0" i="0" u="none" strike="noStrike" cap="none" normalizeH="0" baseline="0" dirty="0">
                          <a:ln>
                            <a:noFill/>
                          </a:ln>
                          <a:solidFill>
                            <a:schemeClr val="tx1"/>
                          </a:solidFill>
                          <a:effectLst/>
                          <a:latin typeface="+mn-lt"/>
                        </a:rPr>
                        <a:t>7.5 / 8</a:t>
                      </a:r>
                    </a:p>
                  </a:txBody>
                  <a:tcPr marT="45704" marB="457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18" charset="2"/>
                        <a:buNone/>
                        <a:tabLst/>
                      </a:pPr>
                      <a:r>
                        <a:rPr kumimoji="0" lang="en-US" sz="2000" b="0" i="0" u="none" strike="noStrike" cap="none" normalizeH="0" baseline="0" dirty="0">
                          <a:ln>
                            <a:noFill/>
                          </a:ln>
                          <a:solidFill>
                            <a:schemeClr val="tx1"/>
                          </a:solidFill>
                          <a:effectLst/>
                          <a:latin typeface="+mn-lt"/>
                        </a:rPr>
                        <a:t>6</a:t>
                      </a:r>
                    </a:p>
                  </a:txBody>
                  <a:tcPr marT="45704" marB="45704"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02871">
                <a:tc>
                  <a:txBody>
                    <a:body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18" charset="2"/>
                        <a:buNone/>
                        <a:tabLst/>
                      </a:pPr>
                      <a:r>
                        <a:rPr kumimoji="0" lang="en-US" sz="2000" b="0" i="0" u="none" strike="noStrike" cap="none" normalizeH="0" baseline="0" dirty="0">
                          <a:ln>
                            <a:noFill/>
                          </a:ln>
                          <a:solidFill>
                            <a:schemeClr val="tx1"/>
                          </a:solidFill>
                          <a:effectLst/>
                          <a:latin typeface="+mn-lt"/>
                        </a:rPr>
                        <a:t>4.5</a:t>
                      </a:r>
                    </a:p>
                  </a:txBody>
                  <a:tcPr marT="45704" marB="45704"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18" charset="2"/>
                        <a:buNone/>
                        <a:tabLst/>
                      </a:pPr>
                      <a:r>
                        <a:rPr kumimoji="0" lang="en-US" sz="2000" b="0" i="0" u="none" strike="noStrike" cap="none" normalizeH="0" baseline="0" dirty="0">
                          <a:ln>
                            <a:noFill/>
                          </a:ln>
                          <a:solidFill>
                            <a:schemeClr val="tx1"/>
                          </a:solidFill>
                          <a:effectLst/>
                          <a:latin typeface="+mn-lt"/>
                        </a:rPr>
                        <a:t>8.5 / 9 </a:t>
                      </a:r>
                    </a:p>
                  </a:txBody>
                  <a:tcPr marT="45704" marB="457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18" charset="2"/>
                        <a:buNone/>
                        <a:tabLst/>
                      </a:pPr>
                      <a:r>
                        <a:rPr kumimoji="0" lang="en-US" sz="2000" b="0" i="0" u="none" strike="noStrike" cap="none" normalizeH="0" baseline="0" dirty="0">
                          <a:ln>
                            <a:noFill/>
                          </a:ln>
                          <a:solidFill>
                            <a:schemeClr val="tx1"/>
                          </a:solidFill>
                          <a:effectLst/>
                          <a:latin typeface="+mn-lt"/>
                        </a:rPr>
                        <a:t>6.5</a:t>
                      </a:r>
                    </a:p>
                  </a:txBody>
                  <a:tcPr marT="45704" marB="45704"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02871">
                <a:tc>
                  <a:txBody>
                    <a:body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18" charset="2"/>
                        <a:buNone/>
                        <a:tabLst/>
                      </a:pPr>
                      <a:r>
                        <a:rPr kumimoji="0" lang="en-US" sz="2000" b="0" i="0" u="none" strike="noStrike" cap="none" normalizeH="0" baseline="0" dirty="0">
                          <a:ln>
                            <a:noFill/>
                          </a:ln>
                          <a:solidFill>
                            <a:schemeClr val="tx1"/>
                          </a:solidFill>
                          <a:effectLst/>
                          <a:latin typeface="+mn-lt"/>
                        </a:rPr>
                        <a:t>6</a:t>
                      </a:r>
                    </a:p>
                  </a:txBody>
                  <a:tcPr marT="45704" marB="45704"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18" charset="2"/>
                        <a:buNone/>
                        <a:tabLst/>
                      </a:pPr>
                      <a:r>
                        <a:rPr kumimoji="0" lang="en-US" sz="2000" b="0" i="0" u="none" strike="noStrike" cap="none" normalizeH="0" baseline="0" dirty="0">
                          <a:ln>
                            <a:noFill/>
                          </a:ln>
                          <a:solidFill>
                            <a:schemeClr val="tx1"/>
                          </a:solidFill>
                          <a:effectLst/>
                          <a:latin typeface="+mn-lt"/>
                        </a:rPr>
                        <a:t>10 / 11</a:t>
                      </a:r>
                    </a:p>
                  </a:txBody>
                  <a:tcPr marT="45704" marB="457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18" charset="2"/>
                        <a:buNone/>
                        <a:tabLst/>
                      </a:pPr>
                      <a:endParaRPr kumimoji="0" lang="en-US" sz="2000" b="0" i="0" u="none" strike="noStrike" cap="none" normalizeH="0" baseline="0" dirty="0">
                        <a:ln>
                          <a:noFill/>
                        </a:ln>
                        <a:solidFill>
                          <a:schemeClr val="tx1"/>
                        </a:solidFill>
                        <a:effectLst/>
                        <a:latin typeface="+mn-lt"/>
                      </a:endParaRPr>
                    </a:p>
                  </a:txBody>
                  <a:tcPr marT="45704" marB="45704"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02871">
                <a:tc>
                  <a:txBody>
                    <a:body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18" charset="2"/>
                        <a:buNone/>
                        <a:tabLst/>
                      </a:pPr>
                      <a:r>
                        <a:rPr kumimoji="0" lang="en-US" sz="2000" b="0" i="0" u="none" strike="noStrike" cap="none" normalizeH="0" baseline="0" dirty="0">
                          <a:ln>
                            <a:noFill/>
                          </a:ln>
                          <a:solidFill>
                            <a:schemeClr val="tx1"/>
                          </a:solidFill>
                          <a:effectLst/>
                          <a:latin typeface="+mn-lt"/>
                        </a:rPr>
                        <a:t>6.5</a:t>
                      </a:r>
                    </a:p>
                  </a:txBody>
                  <a:tcPr marT="45704" marB="45704"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18" charset="2"/>
                        <a:buNone/>
                        <a:tabLst/>
                      </a:pPr>
                      <a:r>
                        <a:rPr kumimoji="0" lang="en-US" sz="2000" b="0" i="0" u="none" strike="noStrike" cap="none" normalizeH="0" baseline="0" dirty="0">
                          <a:ln>
                            <a:noFill/>
                          </a:ln>
                          <a:solidFill>
                            <a:schemeClr val="tx1"/>
                          </a:solidFill>
                          <a:effectLst/>
                          <a:latin typeface="+mn-lt"/>
                        </a:rPr>
                        <a:t>10.5  / 11.5 </a:t>
                      </a:r>
                    </a:p>
                  </a:txBody>
                  <a:tcPr marT="45704" marB="457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18" charset="2"/>
                        <a:buNone/>
                        <a:tabLst/>
                      </a:pPr>
                      <a:endParaRPr kumimoji="0" lang="en-US" sz="2000" b="0" i="0" u="none" strike="noStrike" cap="none" normalizeH="0" baseline="0" dirty="0">
                        <a:ln>
                          <a:noFill/>
                        </a:ln>
                        <a:solidFill>
                          <a:schemeClr val="tx1"/>
                        </a:solidFill>
                        <a:effectLst/>
                        <a:latin typeface="+mn-lt"/>
                      </a:endParaRPr>
                    </a:p>
                  </a:txBody>
                  <a:tcPr marT="45704" marB="45704"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02871">
                <a:tc>
                  <a:txBody>
                    <a:body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18" charset="2"/>
                        <a:buNone/>
                        <a:tabLst/>
                      </a:pPr>
                      <a:r>
                        <a:rPr kumimoji="0" lang="en-US" sz="2000" b="0" i="0" u="none" strike="noStrike" cap="none" normalizeH="0" baseline="0" dirty="0">
                          <a:ln>
                            <a:noFill/>
                          </a:ln>
                          <a:solidFill>
                            <a:schemeClr val="tx1"/>
                          </a:solidFill>
                          <a:effectLst/>
                          <a:latin typeface="+mn-lt"/>
                        </a:rPr>
                        <a:t>7</a:t>
                      </a:r>
                    </a:p>
                  </a:txBody>
                  <a:tcPr marT="45704" marB="45704"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18" charset="2"/>
                        <a:buNone/>
                        <a:tabLst/>
                      </a:pPr>
                      <a:r>
                        <a:rPr kumimoji="0" lang="en-US" sz="2000" b="0" i="0" u="none" strike="noStrike" cap="none" normalizeH="0" baseline="0" dirty="0">
                          <a:ln>
                            <a:noFill/>
                          </a:ln>
                          <a:solidFill>
                            <a:schemeClr val="tx1"/>
                          </a:solidFill>
                          <a:effectLst/>
                          <a:latin typeface="+mn-lt"/>
                        </a:rPr>
                        <a:t>11 / 12</a:t>
                      </a:r>
                    </a:p>
                  </a:txBody>
                  <a:tcPr marT="45704" marB="457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18" charset="2"/>
                        <a:buNone/>
                        <a:tabLst/>
                      </a:pPr>
                      <a:endParaRPr kumimoji="0" lang="en-US" sz="2000" b="0" i="0" u="none" strike="noStrike" cap="none" normalizeH="0" baseline="0" dirty="0">
                        <a:ln>
                          <a:noFill/>
                        </a:ln>
                        <a:solidFill>
                          <a:schemeClr val="tx1"/>
                        </a:solidFill>
                        <a:effectLst/>
                        <a:latin typeface="+mn-lt"/>
                      </a:endParaRPr>
                    </a:p>
                  </a:txBody>
                  <a:tcPr marT="45704" marB="45704"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402871">
                <a:tc>
                  <a:txBody>
                    <a:body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18" charset="2"/>
                        <a:buNone/>
                        <a:tabLst/>
                      </a:pPr>
                      <a:r>
                        <a:rPr kumimoji="0" lang="en-US" sz="2000" b="0" i="0" u="none" strike="noStrike" cap="none" normalizeH="0" baseline="0" dirty="0">
                          <a:ln>
                            <a:noFill/>
                          </a:ln>
                          <a:solidFill>
                            <a:schemeClr val="tx1"/>
                          </a:solidFill>
                          <a:effectLst/>
                          <a:latin typeface="+mn-lt"/>
                        </a:rPr>
                        <a:t>7.5</a:t>
                      </a:r>
                    </a:p>
                  </a:txBody>
                  <a:tcPr marT="45704" marB="45704"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18" charset="2"/>
                        <a:buNone/>
                        <a:tabLst/>
                      </a:pPr>
                      <a:r>
                        <a:rPr kumimoji="0" lang="en-US" sz="2000" b="0" i="0" u="none" strike="noStrike" cap="none" normalizeH="0" baseline="0" dirty="0">
                          <a:ln>
                            <a:noFill/>
                          </a:ln>
                          <a:solidFill>
                            <a:schemeClr val="tx1"/>
                          </a:solidFill>
                          <a:effectLst/>
                          <a:latin typeface="+mn-lt"/>
                        </a:rPr>
                        <a:t>11.5 / 12.5</a:t>
                      </a:r>
                    </a:p>
                  </a:txBody>
                  <a:tcPr marT="45704" marB="457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18" charset="2"/>
                        <a:buNone/>
                        <a:tabLst/>
                      </a:pPr>
                      <a:endParaRPr kumimoji="0" lang="en-US" sz="2000" b="0" i="0" u="none" strike="noStrike" cap="none" normalizeH="0" baseline="0" dirty="0">
                        <a:ln>
                          <a:noFill/>
                        </a:ln>
                        <a:solidFill>
                          <a:schemeClr val="tx1"/>
                        </a:solidFill>
                        <a:effectLst/>
                        <a:latin typeface="+mn-lt"/>
                      </a:endParaRPr>
                    </a:p>
                  </a:txBody>
                  <a:tcPr marT="45704" marB="45704"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402871">
                <a:tc>
                  <a:txBody>
                    <a:body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18" charset="2"/>
                        <a:buNone/>
                        <a:tabLst/>
                      </a:pPr>
                      <a:r>
                        <a:rPr kumimoji="0" lang="en-US" sz="2000" b="0" i="0" u="none" strike="noStrike" cap="none" normalizeH="0" baseline="0" dirty="0">
                          <a:ln>
                            <a:noFill/>
                          </a:ln>
                          <a:solidFill>
                            <a:schemeClr val="tx1"/>
                          </a:solidFill>
                          <a:effectLst/>
                          <a:latin typeface="+mn-lt"/>
                        </a:rPr>
                        <a:t>8</a:t>
                      </a:r>
                    </a:p>
                  </a:txBody>
                  <a:tcPr marT="45704" marB="45704"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18" charset="2"/>
                        <a:buNone/>
                        <a:tabLst/>
                      </a:pPr>
                      <a:r>
                        <a:rPr kumimoji="0" lang="en-US" sz="2000" b="0" i="0" u="none" strike="noStrike" cap="none" normalizeH="0" baseline="0" dirty="0">
                          <a:ln>
                            <a:noFill/>
                          </a:ln>
                          <a:solidFill>
                            <a:schemeClr val="tx1"/>
                          </a:solidFill>
                          <a:effectLst/>
                          <a:latin typeface="+mn-lt"/>
                        </a:rPr>
                        <a:t>12 / 13</a:t>
                      </a:r>
                    </a:p>
                  </a:txBody>
                  <a:tcPr marT="45704" marB="457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18" charset="2"/>
                        <a:buNone/>
                        <a:tabLst/>
                      </a:pPr>
                      <a:endParaRPr kumimoji="0" lang="en-US" sz="2000" b="0" i="0" u="none" strike="noStrike" cap="none" normalizeH="0" baseline="0" dirty="0">
                        <a:ln>
                          <a:noFill/>
                        </a:ln>
                        <a:solidFill>
                          <a:schemeClr val="tx1"/>
                        </a:solidFill>
                        <a:effectLst/>
                        <a:latin typeface="+mn-lt"/>
                      </a:endParaRPr>
                    </a:p>
                  </a:txBody>
                  <a:tcPr marT="45704" marB="45704"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0">
                <a:tc>
                  <a:txBody>
                    <a:body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18" charset="2"/>
                        <a:buNone/>
                        <a:tabLst/>
                      </a:pPr>
                      <a:r>
                        <a:rPr kumimoji="0" lang="en-US" sz="2000" b="0" i="0" u="none" strike="noStrike" cap="none" normalizeH="0" baseline="0" dirty="0">
                          <a:ln>
                            <a:noFill/>
                          </a:ln>
                          <a:solidFill>
                            <a:schemeClr val="tx1"/>
                          </a:solidFill>
                          <a:effectLst/>
                          <a:latin typeface="+mn-lt"/>
                        </a:rPr>
                        <a:t>8.5 </a:t>
                      </a:r>
                    </a:p>
                  </a:txBody>
                  <a:tcPr marT="45704" marB="45704"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18" charset="2"/>
                        <a:buNone/>
                        <a:tabLst/>
                      </a:pPr>
                      <a:r>
                        <a:rPr kumimoji="0" lang="en-US" sz="2000" b="0" i="0" u="none" strike="noStrike" cap="none" normalizeH="0" baseline="0" dirty="0">
                          <a:ln>
                            <a:noFill/>
                          </a:ln>
                          <a:solidFill>
                            <a:schemeClr val="tx1"/>
                          </a:solidFill>
                          <a:effectLst/>
                          <a:latin typeface="+mn-lt"/>
                        </a:rPr>
                        <a:t>12.5 / 13.5</a:t>
                      </a:r>
                    </a:p>
                  </a:txBody>
                  <a:tcPr marT="45704" marB="457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18" charset="2"/>
                        <a:buNone/>
                        <a:tabLst/>
                      </a:pPr>
                      <a:endParaRPr kumimoji="0" lang="en-US" sz="2000" b="0" i="0" u="none" strike="noStrike" cap="none" normalizeH="0" baseline="0" dirty="0">
                        <a:ln>
                          <a:noFill/>
                        </a:ln>
                        <a:solidFill>
                          <a:schemeClr val="tx1"/>
                        </a:solidFill>
                        <a:effectLst/>
                        <a:latin typeface="+mn-lt"/>
                      </a:endParaRPr>
                    </a:p>
                  </a:txBody>
                  <a:tcPr marT="45704" marB="45704"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402871">
                <a:tc>
                  <a:txBody>
                    <a:body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18" charset="2"/>
                        <a:buNone/>
                        <a:tabLst/>
                      </a:pPr>
                      <a:r>
                        <a:rPr kumimoji="0" lang="en-US" sz="2000" b="0" i="0" u="none" strike="noStrike" cap="none" normalizeH="0" baseline="0" dirty="0">
                          <a:ln>
                            <a:noFill/>
                          </a:ln>
                          <a:solidFill>
                            <a:schemeClr val="tx1"/>
                          </a:solidFill>
                          <a:effectLst/>
                          <a:latin typeface="+mn-lt"/>
                        </a:rPr>
                        <a:t>9</a:t>
                      </a:r>
                    </a:p>
                  </a:txBody>
                  <a:tcPr marT="45704" marB="45704"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18" charset="2"/>
                        <a:buNone/>
                        <a:tabLst/>
                      </a:pPr>
                      <a:r>
                        <a:rPr kumimoji="0" lang="en-US" sz="2000" b="0" i="0" u="none" strike="noStrike" cap="none" normalizeH="0" baseline="0" dirty="0">
                          <a:ln>
                            <a:noFill/>
                          </a:ln>
                          <a:solidFill>
                            <a:schemeClr val="tx1"/>
                          </a:solidFill>
                          <a:effectLst/>
                          <a:latin typeface="+mn-lt"/>
                        </a:rPr>
                        <a:t>13 / 14</a:t>
                      </a:r>
                    </a:p>
                  </a:txBody>
                  <a:tcPr marT="45704" marB="457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18" charset="2"/>
                        <a:buNone/>
                        <a:tabLst/>
                      </a:pPr>
                      <a:endParaRPr kumimoji="0" lang="en-US" sz="2000" b="0" i="0" u="none" strike="noStrike" cap="none" normalizeH="0" baseline="0" dirty="0">
                        <a:ln>
                          <a:noFill/>
                        </a:ln>
                        <a:solidFill>
                          <a:schemeClr val="tx1"/>
                        </a:solidFill>
                        <a:effectLst/>
                        <a:latin typeface="+mn-lt"/>
                      </a:endParaRPr>
                    </a:p>
                  </a:txBody>
                  <a:tcPr marT="45704" marB="45704"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a:extLst>
              <a:ext uri="{FF2B5EF4-FFF2-40B4-BE49-F238E27FC236}">
                <a16:creationId xmlns:a16="http://schemas.microsoft.com/office/drawing/2014/main" id="{226ED874-2CE2-F846-A20B-A964040217E3}"/>
              </a:ext>
            </a:extLst>
          </p:cNvPr>
          <p:cNvSpPr>
            <a:spLocks noGrp="1"/>
          </p:cNvSpPr>
          <p:nvPr>
            <p:ph type="title" idx="4294967295"/>
          </p:nvPr>
        </p:nvSpPr>
        <p:spPr>
          <a:xfrm>
            <a:off x="228600" y="284162"/>
            <a:ext cx="7391400" cy="895350"/>
          </a:xfrm>
        </p:spPr>
        <p:txBody>
          <a:bodyPr>
            <a:normAutofit fontScale="90000"/>
          </a:bodyPr>
          <a:lstStyle/>
          <a:p>
            <a:pPr algn="ctr" eaLnBrk="1" hangingPunct="1"/>
            <a:r>
              <a:rPr lang="en-US" altLang="en-US" sz="4800" dirty="0">
                <a:latin typeface="+mn-lt"/>
                <a:ea typeface="ＭＳ Ｐゴシック" panose="020B0600070205080204" pitchFamily="34" charset="-128"/>
              </a:rPr>
              <a:t>The Ideal Endobronchial Blocker</a:t>
            </a:r>
          </a:p>
        </p:txBody>
      </p:sp>
      <p:sp>
        <p:nvSpPr>
          <p:cNvPr id="91138" name="Rectangle 3">
            <a:extLst>
              <a:ext uri="{FF2B5EF4-FFF2-40B4-BE49-F238E27FC236}">
                <a16:creationId xmlns:a16="http://schemas.microsoft.com/office/drawing/2014/main" id="{52915698-B507-F443-A9E0-6BA0850925A1}"/>
              </a:ext>
            </a:extLst>
          </p:cNvPr>
          <p:cNvSpPr>
            <a:spLocks noGrp="1"/>
          </p:cNvSpPr>
          <p:nvPr>
            <p:ph type="body" idx="4294967295"/>
          </p:nvPr>
        </p:nvSpPr>
        <p:spPr>
          <a:xfrm>
            <a:off x="228600" y="1600200"/>
            <a:ext cx="8458200" cy="4525963"/>
          </a:xfrm>
        </p:spPr>
        <p:txBody>
          <a:bodyPr/>
          <a:lstStyle/>
          <a:p>
            <a:pPr eaLnBrk="1" hangingPunct="1"/>
            <a:r>
              <a:rPr lang="en-US" altLang="en-US" sz="2800" dirty="0">
                <a:ea typeface="ＭＳ Ｐゴシック" panose="020B0600070205080204" pitchFamily="34" charset="-128"/>
              </a:rPr>
              <a:t>Shaped to fit securely in the bronchus</a:t>
            </a:r>
          </a:p>
          <a:p>
            <a:pPr eaLnBrk="1" hangingPunct="1"/>
            <a:r>
              <a:rPr lang="en-US" altLang="en-US" sz="2800" dirty="0">
                <a:ea typeface="ＭＳ Ｐゴシック" panose="020B0600070205080204" pitchFamily="34" charset="-128"/>
              </a:rPr>
              <a:t>High volume/low pressure cuffs </a:t>
            </a:r>
          </a:p>
          <a:p>
            <a:pPr eaLnBrk="1" hangingPunct="1"/>
            <a:r>
              <a:rPr lang="en-US" altLang="en-US" sz="2800" dirty="0">
                <a:ea typeface="ＭＳ Ｐゴシック" panose="020B0600070205080204" pitchFamily="34" charset="-128"/>
              </a:rPr>
              <a:t>Flexible &amp; easy to manipulate</a:t>
            </a:r>
          </a:p>
          <a:p>
            <a:pPr eaLnBrk="1" hangingPunct="1"/>
            <a:r>
              <a:rPr lang="en-US" altLang="en-US" sz="2800" dirty="0">
                <a:ea typeface="ＭＳ Ｐゴシック" panose="020B0600070205080204" pitchFamily="34" charset="-128"/>
              </a:rPr>
              <a:t>Channel for deflation &amp; suction</a:t>
            </a:r>
          </a:p>
          <a:p>
            <a:pPr eaLnBrk="1" hangingPunct="1"/>
            <a:r>
              <a:rPr lang="en-US" altLang="en-US" sz="2800" dirty="0">
                <a:ea typeface="ＭＳ Ｐゴシック" panose="020B0600070205080204" pitchFamily="34" charset="-128"/>
              </a:rPr>
              <a:t>Used external /internal to an endotracheal tube</a:t>
            </a:r>
          </a:p>
          <a:p>
            <a:pPr eaLnBrk="1" hangingPunct="1"/>
            <a:r>
              <a:rPr lang="en-US" altLang="en-US" sz="2800" dirty="0">
                <a:ea typeface="ＭＳ Ｐゴシック" panose="020B0600070205080204" pitchFamily="34" charset="-128"/>
              </a:rPr>
              <a:t>Available in adult &amp; pediatric sizes</a:t>
            </a:r>
          </a:p>
          <a:p>
            <a:pPr eaLnBrk="1" hangingPunct="1"/>
            <a:endParaRPr lang="en-US" altLang="en-US" sz="2800" dirty="0">
              <a:ea typeface="ＭＳ Ｐゴシック" panose="020B0600070205080204" pitchFamily="34" charset="-128"/>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2">
            <a:extLst>
              <a:ext uri="{FF2B5EF4-FFF2-40B4-BE49-F238E27FC236}">
                <a16:creationId xmlns:a16="http://schemas.microsoft.com/office/drawing/2014/main" id="{D90C1B86-125E-C84C-B70C-20B670A25BDB}"/>
              </a:ext>
            </a:extLst>
          </p:cNvPr>
          <p:cNvSpPr>
            <a:spLocks noGrp="1"/>
          </p:cNvSpPr>
          <p:nvPr>
            <p:ph type="title" idx="4294967295"/>
          </p:nvPr>
        </p:nvSpPr>
        <p:spPr>
          <a:xfrm>
            <a:off x="228600" y="107950"/>
            <a:ext cx="8915400" cy="1263650"/>
          </a:xfrm>
        </p:spPr>
        <p:txBody>
          <a:bodyPr>
            <a:normAutofit/>
          </a:bodyPr>
          <a:lstStyle/>
          <a:p>
            <a:pPr algn="l" eaLnBrk="1" hangingPunct="1"/>
            <a:r>
              <a:rPr lang="en-US" altLang="en-US" dirty="0">
                <a:latin typeface="+mn-lt"/>
                <a:ea typeface="ＭＳ Ｐゴシック" panose="020B0600070205080204" pitchFamily="34" charset="-128"/>
              </a:rPr>
              <a:t>Endobronchial Blockers: Types</a:t>
            </a:r>
          </a:p>
        </p:txBody>
      </p:sp>
      <p:sp>
        <p:nvSpPr>
          <p:cNvPr id="93186" name="Rectangle 3">
            <a:extLst>
              <a:ext uri="{FF2B5EF4-FFF2-40B4-BE49-F238E27FC236}">
                <a16:creationId xmlns:a16="http://schemas.microsoft.com/office/drawing/2014/main" id="{546154D1-EB76-F84C-AE9A-845282784D5B}"/>
              </a:ext>
            </a:extLst>
          </p:cNvPr>
          <p:cNvSpPr>
            <a:spLocks noGrp="1"/>
          </p:cNvSpPr>
          <p:nvPr>
            <p:ph type="body" sz="half" idx="4294967295"/>
          </p:nvPr>
        </p:nvSpPr>
        <p:spPr>
          <a:xfrm>
            <a:off x="457200" y="1528465"/>
            <a:ext cx="4646612" cy="4583084"/>
          </a:xfrm>
        </p:spPr>
        <p:txBody>
          <a:bodyPr>
            <a:normAutofit fontScale="92500"/>
          </a:bodyPr>
          <a:lstStyle/>
          <a:p>
            <a:pPr eaLnBrk="1" hangingPunct="1"/>
            <a:r>
              <a:rPr lang="en-US" altLang="en-US" dirty="0">
                <a:ea typeface="ＭＳ Ｐゴシック" panose="020B0600070205080204" pitchFamily="34" charset="-128"/>
              </a:rPr>
              <a:t>Fogarty catheters –vascular embolectomy  catheters</a:t>
            </a:r>
          </a:p>
          <a:p>
            <a:pPr eaLnBrk="1" hangingPunct="1"/>
            <a:r>
              <a:rPr lang="en-US" altLang="en-US" dirty="0">
                <a:ea typeface="ＭＳ Ｐゴシック" panose="020B0600070205080204" pitchFamily="34" charset="-128"/>
              </a:rPr>
              <a:t>Balloon wedge catheters: Swan Ganz catheters</a:t>
            </a:r>
          </a:p>
          <a:p>
            <a:r>
              <a:rPr lang="en-US" altLang="en-US" dirty="0" err="1">
                <a:ea typeface="ＭＳ Ｐゴシック" panose="020B0600070205080204" pitchFamily="34" charset="-128"/>
              </a:rPr>
              <a:t>Atrioseptostomy</a:t>
            </a:r>
            <a:r>
              <a:rPr lang="en-US" altLang="en-US" dirty="0">
                <a:ea typeface="ＭＳ Ｐゴシック" panose="020B0600070205080204" pitchFamily="34" charset="-128"/>
              </a:rPr>
              <a:t> catheters</a:t>
            </a:r>
          </a:p>
          <a:p>
            <a:pPr eaLnBrk="1" hangingPunct="1"/>
            <a:r>
              <a:rPr lang="en-US" altLang="en-US" dirty="0">
                <a:ea typeface="ＭＳ Ｐゴシック" panose="020B0600070205080204" pitchFamily="34" charset="-128"/>
              </a:rPr>
              <a:t>Arndt Cook bronchial blockers – specifically designed for bronchi</a:t>
            </a:r>
          </a:p>
          <a:p>
            <a:pPr eaLnBrk="1" hangingPunct="1">
              <a:buFont typeface="Wingdings 2" pitchFamily="2" charset="2"/>
              <a:buNone/>
            </a:pPr>
            <a:endParaRPr lang="en-US" altLang="en-US" sz="2400" dirty="0">
              <a:ea typeface="ＭＳ Ｐゴシック" panose="020B0600070205080204" pitchFamily="34" charset="-128"/>
            </a:endParaRPr>
          </a:p>
        </p:txBody>
      </p:sp>
      <p:pic>
        <p:nvPicPr>
          <p:cNvPr id="93187" name="Picture 8" descr="IMG_2385">
            <a:extLst>
              <a:ext uri="{FF2B5EF4-FFF2-40B4-BE49-F238E27FC236}">
                <a16:creationId xmlns:a16="http://schemas.microsoft.com/office/drawing/2014/main" id="{FE55DA4C-25A2-5948-B2E2-4305E4FF0C5A}"/>
              </a:ext>
            </a:extLst>
          </p:cNvPr>
          <p:cNvPicPr>
            <a:picLocks noGrp="1" noChangeAspect="1" noChangeArrowheads="1"/>
          </p:cNvPicPr>
          <p:nvPr>
            <p:ph sz="quarter" idx="4294967295"/>
          </p:nvPr>
        </p:nvPicPr>
        <p:blipFill>
          <a:blip r:embed="rId3">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a:xfrm>
            <a:off x="5334000" y="1510194"/>
            <a:ext cx="2744788" cy="2309813"/>
          </a:xfrm>
        </p:spPr>
      </p:pic>
      <p:pic>
        <p:nvPicPr>
          <p:cNvPr id="93188" name="Picture 13" descr="IMG_2397">
            <a:extLst>
              <a:ext uri="{FF2B5EF4-FFF2-40B4-BE49-F238E27FC236}">
                <a16:creationId xmlns:a16="http://schemas.microsoft.com/office/drawing/2014/main" id="{ACBE7852-8AB7-524D-9E48-05EA696952FE}"/>
              </a:ext>
            </a:extLst>
          </p:cNvPr>
          <p:cNvPicPr>
            <a:picLocks noGrp="1" noChangeAspect="1" noChangeArrowheads="1"/>
          </p:cNvPicPr>
          <p:nvPr>
            <p:ph sz="quarter" idx="4294967295"/>
          </p:nvPr>
        </p:nvPicPr>
        <p:blipFill>
          <a:blip r:embed="rId5">
            <a:extLst>
              <a:ext uri="{BEBA8EAE-BF5A-486C-A8C5-ECC9F3942E4B}">
                <a14:imgProps xmlns:a14="http://schemas.microsoft.com/office/drawing/2010/main">
                  <a14:imgLayer r:embed="rId6">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a:xfrm>
            <a:off x="5334000" y="3820007"/>
            <a:ext cx="2744788" cy="2291542"/>
          </a:xfrm>
        </p:spPr>
      </p:pic>
      <p:sp>
        <p:nvSpPr>
          <p:cNvPr id="93190" name="Text Box 16">
            <a:extLst>
              <a:ext uri="{FF2B5EF4-FFF2-40B4-BE49-F238E27FC236}">
                <a16:creationId xmlns:a16="http://schemas.microsoft.com/office/drawing/2014/main" id="{C77AFCA8-49A8-434B-86D0-138A14A3CDB9}"/>
              </a:ext>
            </a:extLst>
          </p:cNvPr>
          <p:cNvSpPr txBox="1">
            <a:spLocks noChangeArrowheads="1"/>
          </p:cNvSpPr>
          <p:nvPr/>
        </p:nvSpPr>
        <p:spPr bwMode="auto">
          <a:xfrm>
            <a:off x="5791200" y="3948594"/>
            <a:ext cx="2057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itchFamily="2" charset="2"/>
              <a:buChar char=""/>
              <a:defRPr sz="26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lr>
                <a:schemeClr val="accent1"/>
              </a:buClr>
              <a:buSzPct val="85000"/>
              <a:buFont typeface="Wingdings 2" pitchFamily="2" charset="2"/>
              <a:buChar char=""/>
              <a:defRPr sz="24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lr>
                <a:schemeClr val="accent2"/>
              </a:buClr>
              <a:buSzPct val="70000"/>
              <a:buFont typeface="Wingdings 2" pitchFamily="2" charset="2"/>
              <a:buChar char=""/>
              <a:defRPr sz="21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lr>
                <a:srgbClr val="0BD0D9"/>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50000"/>
              </a:spcBef>
              <a:buClrTx/>
              <a:buSzTx/>
              <a:buFontTx/>
              <a:buNone/>
            </a:pPr>
            <a:r>
              <a:rPr lang="en-US" altLang="en-US" sz="1600" dirty="0">
                <a:latin typeface="+mn-lt"/>
              </a:rPr>
              <a:t>Blind End</a:t>
            </a:r>
          </a:p>
        </p:txBody>
      </p:sp>
      <p:sp>
        <p:nvSpPr>
          <p:cNvPr id="2" name="TextBox 1">
            <a:extLst>
              <a:ext uri="{FF2B5EF4-FFF2-40B4-BE49-F238E27FC236}">
                <a16:creationId xmlns:a16="http://schemas.microsoft.com/office/drawing/2014/main" id="{E1F231A9-999C-8E4F-AD68-2B25A793DF66}"/>
              </a:ext>
            </a:extLst>
          </p:cNvPr>
          <p:cNvSpPr txBox="1"/>
          <p:nvPr/>
        </p:nvSpPr>
        <p:spPr>
          <a:xfrm>
            <a:off x="5512318" y="1066800"/>
            <a:ext cx="2388154" cy="461665"/>
          </a:xfrm>
          <a:prstGeom prst="rect">
            <a:avLst/>
          </a:prstGeom>
          <a:noFill/>
        </p:spPr>
        <p:txBody>
          <a:bodyPr wrap="none" rtlCol="0">
            <a:spAutoFit/>
          </a:bodyPr>
          <a:lstStyle/>
          <a:p>
            <a:pPr algn="ctr"/>
            <a:r>
              <a:rPr lang="en-US" sz="2400" dirty="0"/>
              <a:t>Fogarty Catheters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a:extLst>
              <a:ext uri="{FF2B5EF4-FFF2-40B4-BE49-F238E27FC236}">
                <a16:creationId xmlns:a16="http://schemas.microsoft.com/office/drawing/2014/main" id="{59309B03-2C17-A945-B680-3949BED0987F}"/>
              </a:ext>
            </a:extLst>
          </p:cNvPr>
          <p:cNvSpPr>
            <a:spLocks noGrp="1"/>
          </p:cNvSpPr>
          <p:nvPr>
            <p:ph type="title" idx="4294967295"/>
          </p:nvPr>
        </p:nvSpPr>
        <p:spPr>
          <a:xfrm>
            <a:off x="381000" y="228600"/>
            <a:ext cx="7467600" cy="1066800"/>
          </a:xfrm>
        </p:spPr>
        <p:txBody>
          <a:bodyPr>
            <a:normAutofit/>
          </a:bodyPr>
          <a:lstStyle/>
          <a:p>
            <a:pPr algn="l" eaLnBrk="1" hangingPunct="1"/>
            <a:r>
              <a:rPr lang="en-US" altLang="en-US" sz="5400" dirty="0">
                <a:latin typeface="+mn-lt"/>
                <a:ea typeface="ＭＳ Ｐゴシック" panose="020B0600070205080204" pitchFamily="34" charset="-128"/>
              </a:rPr>
              <a:t>Fogarty Catheters</a:t>
            </a:r>
          </a:p>
        </p:txBody>
      </p:sp>
      <p:sp>
        <p:nvSpPr>
          <p:cNvPr id="95234" name="Rectangle 3">
            <a:extLst>
              <a:ext uri="{FF2B5EF4-FFF2-40B4-BE49-F238E27FC236}">
                <a16:creationId xmlns:a16="http://schemas.microsoft.com/office/drawing/2014/main" id="{9E43A606-09AF-F141-AC08-7A03B38CE51B}"/>
              </a:ext>
            </a:extLst>
          </p:cNvPr>
          <p:cNvSpPr>
            <a:spLocks noGrp="1"/>
          </p:cNvSpPr>
          <p:nvPr>
            <p:ph type="body" idx="4294967295"/>
          </p:nvPr>
        </p:nvSpPr>
        <p:spPr>
          <a:xfrm>
            <a:off x="381000" y="1295400"/>
            <a:ext cx="8382000" cy="4724400"/>
          </a:xfrm>
        </p:spPr>
        <p:txBody>
          <a:bodyPr>
            <a:normAutofit fontScale="92500" lnSpcReduction="20000"/>
          </a:bodyPr>
          <a:lstStyle/>
          <a:p>
            <a:pPr eaLnBrk="1" hangingPunct="1">
              <a:lnSpc>
                <a:spcPct val="120000"/>
              </a:lnSpc>
              <a:spcBef>
                <a:spcPts val="0"/>
              </a:spcBef>
            </a:pPr>
            <a:r>
              <a:rPr lang="en-US" altLang="en-US" dirty="0">
                <a:ea typeface="ＭＳ Ｐゴシック" panose="020B0600070205080204" pitchFamily="34" charset="-128"/>
              </a:rPr>
              <a:t>Embolectomy catheter</a:t>
            </a:r>
          </a:p>
          <a:p>
            <a:pPr eaLnBrk="1" hangingPunct="1">
              <a:lnSpc>
                <a:spcPct val="120000"/>
              </a:lnSpc>
              <a:spcBef>
                <a:spcPts val="0"/>
              </a:spcBef>
            </a:pPr>
            <a:r>
              <a:rPr lang="en-US" altLang="en-US" dirty="0">
                <a:ea typeface="ＭＳ Ｐゴシック" panose="020B0600070205080204" pitchFamily="34" charset="-128"/>
              </a:rPr>
              <a:t>Placed within /outside of endotracheal tube</a:t>
            </a:r>
          </a:p>
          <a:p>
            <a:pPr eaLnBrk="1" hangingPunct="1">
              <a:lnSpc>
                <a:spcPct val="120000"/>
              </a:lnSpc>
              <a:spcBef>
                <a:spcPts val="0"/>
              </a:spcBef>
            </a:pPr>
            <a:r>
              <a:rPr lang="en-US" altLang="en-US" dirty="0">
                <a:ea typeface="ＭＳ Ｐゴシック" panose="020B0600070205080204" pitchFamily="34" charset="-128"/>
              </a:rPr>
              <a:t>Endobronchial intubation - for placement</a:t>
            </a:r>
          </a:p>
          <a:p>
            <a:pPr eaLnBrk="1" hangingPunct="1">
              <a:lnSpc>
                <a:spcPct val="120000"/>
              </a:lnSpc>
              <a:spcBef>
                <a:spcPts val="0"/>
              </a:spcBef>
            </a:pPr>
            <a:r>
              <a:rPr lang="en-US" altLang="en-US" dirty="0">
                <a:ea typeface="ＭＳ Ｐゴシック" panose="020B0600070205080204" pitchFamily="34" charset="-128"/>
              </a:rPr>
              <a:t>FOB – reposition &amp; confirmation of placement</a:t>
            </a:r>
          </a:p>
          <a:p>
            <a:pPr eaLnBrk="1" hangingPunct="1">
              <a:lnSpc>
                <a:spcPct val="120000"/>
              </a:lnSpc>
              <a:spcBef>
                <a:spcPts val="0"/>
              </a:spcBef>
            </a:pPr>
            <a:r>
              <a:rPr lang="en-US" altLang="en-US" dirty="0">
                <a:ea typeface="ＭＳ Ｐゴシック" panose="020B0600070205080204" pitchFamily="34" charset="-128"/>
              </a:rPr>
              <a:t>Fluoroscopy: placement confirmation</a:t>
            </a:r>
          </a:p>
          <a:p>
            <a:pPr eaLnBrk="1" hangingPunct="1">
              <a:lnSpc>
                <a:spcPct val="120000"/>
              </a:lnSpc>
              <a:spcBef>
                <a:spcPts val="0"/>
              </a:spcBef>
            </a:pPr>
            <a:r>
              <a:rPr lang="en-US" altLang="en-US" dirty="0">
                <a:ea typeface="ＭＳ Ｐゴシック" panose="020B0600070205080204" pitchFamily="34" charset="-128"/>
              </a:rPr>
              <a:t>Sizes (Pediatric): 3Fr, 4 Fr, 5 Fr</a:t>
            </a:r>
          </a:p>
          <a:p>
            <a:pPr eaLnBrk="1" hangingPunct="1">
              <a:lnSpc>
                <a:spcPct val="120000"/>
              </a:lnSpc>
              <a:spcBef>
                <a:spcPts val="0"/>
              </a:spcBef>
            </a:pPr>
            <a:r>
              <a:rPr lang="en-US" altLang="en-US" dirty="0">
                <a:ea typeface="ＭＳ Ｐゴシック" panose="020B0600070205080204" pitchFamily="34" charset="-128"/>
              </a:rPr>
              <a:t>Potential problem: dislodgement &amp; difficulty in maintaining position</a:t>
            </a:r>
          </a:p>
          <a:p>
            <a:pPr eaLnBrk="1" hangingPunct="1">
              <a:lnSpc>
                <a:spcPct val="120000"/>
              </a:lnSpc>
              <a:spcBef>
                <a:spcPts val="0"/>
              </a:spcBef>
            </a:pPr>
            <a:r>
              <a:rPr lang="en-US" altLang="en-US" dirty="0">
                <a:ea typeface="ＭＳ Ｐゴシック" panose="020B0600070205080204" pitchFamily="34" charset="-128"/>
              </a:rPr>
              <a:t>Stylet removed &amp; inflation maintained using a stopcock</a:t>
            </a:r>
            <a:endParaRPr lang="en-US" altLang="en-US" sz="1000" dirty="0">
              <a:ea typeface="ＭＳ Ｐゴシック" panose="020B0600070205080204" pitchFamily="34" charset="-128"/>
            </a:endParaRPr>
          </a:p>
          <a:p>
            <a:pPr eaLnBrk="1" hangingPunct="1">
              <a:lnSpc>
                <a:spcPct val="80000"/>
              </a:lnSpc>
              <a:buFont typeface="Wingdings 2" pitchFamily="2" charset="2"/>
              <a:buNone/>
            </a:pPr>
            <a:endParaRPr lang="en-US" altLang="en-US" sz="500" dirty="0">
              <a:ea typeface="ＭＳ Ｐゴシック" panose="020B0600070205080204" pitchFamily="34" charset="-128"/>
            </a:endParaRPr>
          </a:p>
          <a:p>
            <a:pPr eaLnBrk="1" hangingPunct="1">
              <a:lnSpc>
                <a:spcPct val="80000"/>
              </a:lnSpc>
              <a:buFont typeface="Wingdings 2" pitchFamily="2" charset="2"/>
              <a:buNone/>
            </a:pPr>
            <a:endParaRPr lang="en-US" altLang="en-US" sz="900" dirty="0">
              <a:ea typeface="ＭＳ Ｐゴシック" panose="020B0600070205080204" pitchFamily="34" charset="-128"/>
            </a:endParaRPr>
          </a:p>
          <a:p>
            <a:pPr eaLnBrk="1" hangingPunct="1">
              <a:lnSpc>
                <a:spcPct val="80000"/>
              </a:lnSpc>
              <a:buFont typeface="Wingdings 2" pitchFamily="2" charset="2"/>
              <a:buNone/>
            </a:pPr>
            <a:endParaRPr lang="en-US" altLang="en-US" sz="900" dirty="0">
              <a:ea typeface="ＭＳ Ｐゴシック" panose="020B0600070205080204" pitchFamily="34" charset="-128"/>
            </a:endParaRPr>
          </a:p>
          <a:p>
            <a:pPr eaLnBrk="1" hangingPunct="1">
              <a:lnSpc>
                <a:spcPct val="80000"/>
              </a:lnSpc>
              <a:buFont typeface="Wingdings 2" pitchFamily="2" charset="2"/>
              <a:buNone/>
            </a:pPr>
            <a:endParaRPr lang="en-US" altLang="en-US" sz="900" dirty="0">
              <a:ea typeface="ＭＳ Ｐゴシック" panose="020B0600070205080204" pitchFamily="34" charset="-128"/>
            </a:endParaRPr>
          </a:p>
          <a:p>
            <a:pPr eaLnBrk="1" hangingPunct="1">
              <a:lnSpc>
                <a:spcPct val="80000"/>
              </a:lnSpc>
              <a:buFont typeface="Wingdings 2" pitchFamily="2" charset="2"/>
              <a:buNone/>
            </a:pPr>
            <a:endParaRPr lang="en-US" altLang="en-US" sz="900" dirty="0">
              <a:ea typeface="ＭＳ Ｐゴシック" panose="020B0600070205080204" pitchFamily="34" charset="-128"/>
            </a:endParaRPr>
          </a:p>
          <a:p>
            <a:pPr eaLnBrk="1" hangingPunct="1">
              <a:lnSpc>
                <a:spcPct val="80000"/>
              </a:lnSpc>
              <a:buFont typeface="Wingdings 2" pitchFamily="2" charset="2"/>
              <a:buNone/>
            </a:pPr>
            <a:endParaRPr lang="en-US" altLang="en-US" sz="900" dirty="0">
              <a:ea typeface="ＭＳ Ｐゴシック" panose="020B0600070205080204" pitchFamily="34" charset="-128"/>
            </a:endParaRPr>
          </a:p>
          <a:p>
            <a:pPr eaLnBrk="1" hangingPunct="1">
              <a:lnSpc>
                <a:spcPct val="80000"/>
              </a:lnSpc>
              <a:buFont typeface="Wingdings 2" pitchFamily="2" charset="2"/>
              <a:buNone/>
            </a:pPr>
            <a:endParaRPr lang="en-US" altLang="en-US" sz="900" dirty="0">
              <a:ea typeface="ＭＳ Ｐゴシック" panose="020B0600070205080204" pitchFamily="34" charset="-128"/>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a:extLst>
              <a:ext uri="{FF2B5EF4-FFF2-40B4-BE49-F238E27FC236}">
                <a16:creationId xmlns:a16="http://schemas.microsoft.com/office/drawing/2014/main" id="{41C55715-A082-6B49-AEC9-DCCDE5EBF7F2}"/>
              </a:ext>
            </a:extLst>
          </p:cNvPr>
          <p:cNvSpPr>
            <a:spLocks noGrp="1"/>
          </p:cNvSpPr>
          <p:nvPr>
            <p:ph type="title" idx="4294967295"/>
          </p:nvPr>
        </p:nvSpPr>
        <p:spPr>
          <a:xfrm>
            <a:off x="381000" y="304800"/>
            <a:ext cx="8382000" cy="1219200"/>
          </a:xfrm>
        </p:spPr>
        <p:txBody>
          <a:bodyPr>
            <a:normAutofit/>
          </a:bodyPr>
          <a:lstStyle/>
          <a:p>
            <a:pPr algn="l"/>
            <a:r>
              <a:rPr lang="en-US" altLang="en-US" sz="4800" dirty="0">
                <a:latin typeface="Calibri" panose="020F0502020204030204" pitchFamily="34" charset="0"/>
                <a:ea typeface="ＭＳ Ｐゴシック" panose="020B0600070205080204" pitchFamily="34" charset="-128"/>
                <a:cs typeface="Calibri" panose="020F0502020204030204" pitchFamily="34" charset="0"/>
              </a:rPr>
              <a:t>Arndt Endobronchial Blocker</a:t>
            </a:r>
            <a:endParaRPr lang="en-US" altLang="en-US" sz="4800" dirty="0">
              <a:latin typeface="Times New Roman" panose="02020603050405020304" pitchFamily="18" charset="0"/>
              <a:ea typeface="ＭＳ Ｐゴシック" panose="020B0600070205080204" pitchFamily="34" charset="-128"/>
            </a:endParaRPr>
          </a:p>
        </p:txBody>
      </p:sp>
      <p:sp>
        <p:nvSpPr>
          <p:cNvPr id="97282" name="Rectangle 3">
            <a:extLst>
              <a:ext uri="{FF2B5EF4-FFF2-40B4-BE49-F238E27FC236}">
                <a16:creationId xmlns:a16="http://schemas.microsoft.com/office/drawing/2014/main" id="{6DE630C0-4146-1541-AECA-6285ECEB63FA}"/>
              </a:ext>
            </a:extLst>
          </p:cNvPr>
          <p:cNvSpPr>
            <a:spLocks noGrp="1"/>
          </p:cNvSpPr>
          <p:nvPr>
            <p:ph type="body" idx="4294967295"/>
          </p:nvPr>
        </p:nvSpPr>
        <p:spPr/>
        <p:txBody>
          <a:bodyPr>
            <a:normAutofit/>
          </a:bodyPr>
          <a:lstStyle/>
          <a:p>
            <a:pPr eaLnBrk="1" hangingPunct="1">
              <a:spcBef>
                <a:spcPts val="400"/>
              </a:spcBef>
            </a:pPr>
            <a:r>
              <a:rPr lang="en-US" altLang="en-US" dirty="0">
                <a:ea typeface="ＭＳ Ｐゴシック" panose="020B0600070205080204" pitchFamily="34" charset="-128"/>
              </a:rPr>
              <a:t>Specifically designed for bronchus</a:t>
            </a:r>
          </a:p>
          <a:p>
            <a:pPr eaLnBrk="1" hangingPunct="1">
              <a:spcBef>
                <a:spcPts val="400"/>
              </a:spcBef>
            </a:pPr>
            <a:r>
              <a:rPr lang="en-US" altLang="en-US" dirty="0">
                <a:ea typeface="ＭＳ Ｐゴシック" panose="020B0600070205080204" pitchFamily="34" charset="-128"/>
              </a:rPr>
              <a:t>Sizes: 5Fr, 7Fr &amp; 9Fr (adult)</a:t>
            </a:r>
          </a:p>
          <a:p>
            <a:pPr eaLnBrk="1" hangingPunct="1">
              <a:spcBef>
                <a:spcPts val="400"/>
              </a:spcBef>
            </a:pPr>
            <a:r>
              <a:rPr lang="en-US" altLang="en-US" dirty="0">
                <a:ea typeface="ＭＳ Ｐゴシック" panose="020B0600070205080204" pitchFamily="34" charset="-128"/>
              </a:rPr>
              <a:t>Spherical/elliptical (9Fr) balloon</a:t>
            </a:r>
          </a:p>
          <a:p>
            <a:pPr eaLnBrk="1" hangingPunct="1">
              <a:spcBef>
                <a:spcPts val="400"/>
              </a:spcBef>
            </a:pPr>
            <a:r>
              <a:rPr lang="en-US" altLang="en-US" dirty="0">
                <a:ea typeface="ＭＳ Ｐゴシック" panose="020B0600070205080204" pitchFamily="34" charset="-128"/>
              </a:rPr>
              <a:t>Used in children 2 </a:t>
            </a:r>
            <a:r>
              <a:rPr lang="en-US" altLang="en-US" dirty="0" err="1">
                <a:ea typeface="ＭＳ Ｐゴシック" panose="020B0600070205080204" pitchFamily="34" charset="-128"/>
              </a:rPr>
              <a:t>yrs</a:t>
            </a:r>
            <a:r>
              <a:rPr lang="en-US" altLang="en-US" dirty="0">
                <a:ea typeface="ＭＳ Ｐゴシック" panose="020B0600070205080204" pitchFamily="34" charset="-128"/>
              </a:rPr>
              <a:t> and above</a:t>
            </a:r>
          </a:p>
          <a:p>
            <a:pPr eaLnBrk="1" hangingPunct="1">
              <a:spcBef>
                <a:spcPts val="400"/>
              </a:spcBef>
            </a:pPr>
            <a:r>
              <a:rPr lang="en-US" altLang="en-US" dirty="0">
                <a:ea typeface="ＭＳ Ｐゴシック" panose="020B0600070205080204" pitchFamily="34" charset="-128"/>
              </a:rPr>
              <a:t>Multiport adapter &amp; FOB for placement</a:t>
            </a:r>
          </a:p>
          <a:p>
            <a:pPr eaLnBrk="1" hangingPunct="1">
              <a:spcBef>
                <a:spcPts val="400"/>
              </a:spcBef>
            </a:pPr>
            <a:r>
              <a:rPr lang="en-US" altLang="en-US" dirty="0">
                <a:ea typeface="ＭＳ Ｐゴシック" panose="020B0600070205080204" pitchFamily="34" charset="-128"/>
              </a:rPr>
              <a:t>Adjustable guide loop (nylon ) </a:t>
            </a:r>
          </a:p>
          <a:p>
            <a:pPr eaLnBrk="1" hangingPunct="1">
              <a:spcBef>
                <a:spcPts val="400"/>
              </a:spcBef>
            </a:pPr>
            <a:r>
              <a:rPr lang="en-US" altLang="en-US" dirty="0">
                <a:ea typeface="ＭＳ Ｐゴシック" panose="020B0600070205080204" pitchFamily="34" charset="-128"/>
              </a:rPr>
              <a:t>Central channel -Nylon wire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4">
            <a:extLst>
              <a:ext uri="{FF2B5EF4-FFF2-40B4-BE49-F238E27FC236}">
                <a16:creationId xmlns:a16="http://schemas.microsoft.com/office/drawing/2014/main" id="{6D0D76AA-3E02-5740-8E45-A14FE7A1C84A}"/>
              </a:ext>
            </a:extLst>
          </p:cNvPr>
          <p:cNvSpPr>
            <a:spLocks noGrp="1"/>
          </p:cNvSpPr>
          <p:nvPr>
            <p:ph type="title" idx="4294967295"/>
          </p:nvPr>
        </p:nvSpPr>
        <p:spPr>
          <a:xfrm>
            <a:off x="233363" y="188649"/>
            <a:ext cx="8610600" cy="762000"/>
          </a:xfrm>
        </p:spPr>
        <p:txBody>
          <a:bodyPr>
            <a:normAutofit/>
          </a:bodyPr>
          <a:lstStyle/>
          <a:p>
            <a:pPr algn="l" eaLnBrk="1" hangingPunct="1"/>
            <a:r>
              <a:rPr lang="en-US" altLang="en-US" dirty="0">
                <a:latin typeface="+mn-lt"/>
                <a:ea typeface="ＭＳ Ｐゴシック" panose="020B0600070205080204" pitchFamily="34" charset="-128"/>
              </a:rPr>
              <a:t>Arndt Bronchial Blockers</a:t>
            </a:r>
          </a:p>
        </p:txBody>
      </p:sp>
      <p:pic>
        <p:nvPicPr>
          <p:cNvPr id="99330" name="Picture 16" descr="IMG_2401">
            <a:extLst>
              <a:ext uri="{FF2B5EF4-FFF2-40B4-BE49-F238E27FC236}">
                <a16:creationId xmlns:a16="http://schemas.microsoft.com/office/drawing/2014/main" id="{A5FFB6BE-8CC6-2F45-9A55-E583B50BE64C}"/>
              </a:ext>
            </a:extLst>
          </p:cNvPr>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533400" y="2057400"/>
            <a:ext cx="4343400" cy="3257550"/>
          </a:xfrm>
        </p:spPr>
      </p:pic>
      <p:sp>
        <p:nvSpPr>
          <p:cNvPr id="99332" name="Text Box 14">
            <a:extLst>
              <a:ext uri="{FF2B5EF4-FFF2-40B4-BE49-F238E27FC236}">
                <a16:creationId xmlns:a16="http://schemas.microsoft.com/office/drawing/2014/main" id="{35EA4769-EA3D-294F-A17A-0414AC6E8FE8}"/>
              </a:ext>
            </a:extLst>
          </p:cNvPr>
          <p:cNvSpPr txBox="1">
            <a:spLocks noChangeArrowheads="1"/>
          </p:cNvSpPr>
          <p:nvPr/>
        </p:nvSpPr>
        <p:spPr bwMode="auto">
          <a:xfrm>
            <a:off x="7924800" y="4191000"/>
            <a:ext cx="838200"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itchFamily="2" charset="2"/>
              <a:buChar char=""/>
              <a:defRPr sz="26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lr>
                <a:schemeClr val="accent1"/>
              </a:buClr>
              <a:buSzPct val="85000"/>
              <a:buFont typeface="Wingdings 2" pitchFamily="2" charset="2"/>
              <a:buChar char=""/>
              <a:defRPr sz="24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lr>
                <a:schemeClr val="accent2"/>
              </a:buClr>
              <a:buSzPct val="70000"/>
              <a:buFont typeface="Wingdings 2" pitchFamily="2" charset="2"/>
              <a:buChar char=""/>
              <a:defRPr sz="21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lr>
                <a:srgbClr val="0BD0D9"/>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50000"/>
              </a:spcBef>
              <a:buClrTx/>
              <a:buSzTx/>
              <a:buFontTx/>
              <a:buNone/>
            </a:pPr>
            <a:r>
              <a:rPr lang="en-US" altLang="en-US" sz="1600" dirty="0">
                <a:latin typeface="+mn-lt"/>
              </a:rPr>
              <a:t>Nylon loop for scope</a:t>
            </a:r>
          </a:p>
        </p:txBody>
      </p:sp>
      <p:pic>
        <p:nvPicPr>
          <p:cNvPr id="99333" name="Picture 18" descr="a">
            <a:extLst>
              <a:ext uri="{FF2B5EF4-FFF2-40B4-BE49-F238E27FC236}">
                <a16:creationId xmlns:a16="http://schemas.microsoft.com/office/drawing/2014/main" id="{9786F96D-E81A-1545-94E4-733DEF738C93}"/>
              </a:ext>
            </a:extLst>
          </p:cNvPr>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867400" y="4038600"/>
            <a:ext cx="1968500" cy="2057400"/>
          </a:xfrm>
        </p:spPr>
      </p:pic>
      <p:sp>
        <p:nvSpPr>
          <p:cNvPr id="99334" name="Rectangle 20">
            <a:extLst>
              <a:ext uri="{FF2B5EF4-FFF2-40B4-BE49-F238E27FC236}">
                <a16:creationId xmlns:a16="http://schemas.microsoft.com/office/drawing/2014/main" id="{39BCBEA4-1453-CD43-A32D-A25635DC227D}"/>
              </a:ext>
            </a:extLst>
          </p:cNvPr>
          <p:cNvSpPr>
            <a:spLocks noChangeArrowheads="1"/>
          </p:cNvSpPr>
          <p:nvPr/>
        </p:nvSpPr>
        <p:spPr bwMode="auto">
          <a:xfrm>
            <a:off x="533400" y="2057400"/>
            <a:ext cx="4343400" cy="304800"/>
          </a:xfrm>
          <a:prstGeom prst="rect">
            <a:avLst/>
          </a:prstGeom>
          <a:solidFill>
            <a:srgbClr val="0FA5CC"/>
          </a:solidFill>
          <a:ln w="9525">
            <a:solidFill>
              <a:schemeClr val="tx1"/>
            </a:solidFill>
            <a:miter lim="800000"/>
            <a:headEnd/>
            <a:tailEnd/>
          </a:ln>
        </p:spPr>
        <p:txBody>
          <a:bodyPr wrap="none" anchor="ctr"/>
          <a:lstStyle>
            <a:lvl1pPr>
              <a:spcBef>
                <a:spcPct val="20000"/>
              </a:spcBef>
              <a:buClr>
                <a:srgbClr val="0BD0D9"/>
              </a:buClr>
              <a:buSzPct val="95000"/>
              <a:buFont typeface="Wingdings 2" pitchFamily="2" charset="2"/>
              <a:buChar char=""/>
              <a:defRPr sz="26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lr>
                <a:schemeClr val="accent1"/>
              </a:buClr>
              <a:buSzPct val="85000"/>
              <a:buFont typeface="Wingdings 2" pitchFamily="2" charset="2"/>
              <a:buChar char=""/>
              <a:defRPr sz="24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lr>
                <a:schemeClr val="accent2"/>
              </a:buClr>
              <a:buSzPct val="70000"/>
              <a:buFont typeface="Wingdings 2" pitchFamily="2" charset="2"/>
              <a:buChar char=""/>
              <a:defRPr sz="21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lr>
                <a:srgbClr val="0BD0D9"/>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0"/>
              </a:spcBef>
              <a:buClrTx/>
              <a:buSzTx/>
              <a:buFontTx/>
              <a:buNone/>
            </a:pPr>
            <a:r>
              <a:rPr lang="en-US" altLang="en-US" sz="2000" dirty="0">
                <a:solidFill>
                  <a:schemeClr val="bg1"/>
                </a:solidFill>
                <a:latin typeface="+mn-lt"/>
              </a:rPr>
              <a:t>5 Fr Arndt Cook Bronchial Blocker</a:t>
            </a:r>
          </a:p>
        </p:txBody>
      </p:sp>
      <p:sp>
        <p:nvSpPr>
          <p:cNvPr id="99335" name="Line 23">
            <a:extLst>
              <a:ext uri="{FF2B5EF4-FFF2-40B4-BE49-F238E27FC236}">
                <a16:creationId xmlns:a16="http://schemas.microsoft.com/office/drawing/2014/main" id="{25E2E9B2-1C90-A845-86C1-E5C336C502EC}"/>
              </a:ext>
            </a:extLst>
          </p:cNvPr>
          <p:cNvSpPr>
            <a:spLocks noChangeShapeType="1"/>
          </p:cNvSpPr>
          <p:nvPr/>
        </p:nvSpPr>
        <p:spPr bwMode="auto">
          <a:xfrm flipH="1" flipV="1">
            <a:off x="7848600" y="3048000"/>
            <a:ext cx="152400" cy="304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9336" name="Line 24">
            <a:extLst>
              <a:ext uri="{FF2B5EF4-FFF2-40B4-BE49-F238E27FC236}">
                <a16:creationId xmlns:a16="http://schemas.microsoft.com/office/drawing/2014/main" id="{DB2ECC9F-B74C-A949-82E6-894ABE50E1BD}"/>
              </a:ext>
            </a:extLst>
          </p:cNvPr>
          <p:cNvSpPr>
            <a:spLocks noChangeShapeType="1"/>
          </p:cNvSpPr>
          <p:nvPr/>
        </p:nvSpPr>
        <p:spPr bwMode="auto">
          <a:xfrm flipH="1" flipV="1">
            <a:off x="7620000" y="4343400"/>
            <a:ext cx="304800" cy="152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9337" name="Rectangle 26">
            <a:extLst>
              <a:ext uri="{FF2B5EF4-FFF2-40B4-BE49-F238E27FC236}">
                <a16:creationId xmlns:a16="http://schemas.microsoft.com/office/drawing/2014/main" id="{5AA7998B-B544-CB42-88AC-E5ADBE16B8D3}"/>
              </a:ext>
            </a:extLst>
          </p:cNvPr>
          <p:cNvSpPr>
            <a:spLocks noChangeArrowheads="1"/>
          </p:cNvSpPr>
          <p:nvPr/>
        </p:nvSpPr>
        <p:spPr bwMode="auto">
          <a:xfrm>
            <a:off x="1295400" y="5562600"/>
            <a:ext cx="4572000" cy="304800"/>
          </a:xfrm>
          <a:prstGeom prst="rect">
            <a:avLst/>
          </a:prstGeom>
          <a:solidFill>
            <a:srgbClr val="0FA5CC"/>
          </a:solidFill>
          <a:ln w="9525">
            <a:solidFill>
              <a:schemeClr val="tx1"/>
            </a:solidFill>
            <a:miter lim="800000"/>
            <a:headEnd/>
            <a:tailEnd/>
          </a:ln>
        </p:spPr>
        <p:txBody>
          <a:bodyPr wrap="none" anchor="ctr"/>
          <a:lstStyle>
            <a:lvl1pPr>
              <a:spcBef>
                <a:spcPct val="20000"/>
              </a:spcBef>
              <a:buClr>
                <a:srgbClr val="0BD0D9"/>
              </a:buClr>
              <a:buSzPct val="95000"/>
              <a:buFont typeface="Wingdings 2" pitchFamily="2" charset="2"/>
              <a:buChar char=""/>
              <a:defRPr sz="26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lr>
                <a:schemeClr val="accent1"/>
              </a:buClr>
              <a:buSzPct val="85000"/>
              <a:buFont typeface="Wingdings 2" pitchFamily="2" charset="2"/>
              <a:buChar char=""/>
              <a:defRPr sz="24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lr>
                <a:schemeClr val="accent2"/>
              </a:buClr>
              <a:buSzPct val="70000"/>
              <a:buFont typeface="Wingdings 2" pitchFamily="2" charset="2"/>
              <a:buChar char=""/>
              <a:defRPr sz="21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lr>
                <a:srgbClr val="0BD0D9"/>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0"/>
              </a:spcBef>
              <a:buClrTx/>
              <a:buSzTx/>
              <a:buFontTx/>
              <a:buNone/>
            </a:pPr>
            <a:r>
              <a:rPr lang="en-US" altLang="en-US" sz="1600" dirty="0">
                <a:solidFill>
                  <a:schemeClr val="bg1"/>
                </a:solidFill>
                <a:latin typeface="+mn-lt"/>
              </a:rPr>
              <a:t>Spherical &amp; Elliptical  Balloons of Blocker</a:t>
            </a:r>
          </a:p>
        </p:txBody>
      </p:sp>
      <p:pic>
        <p:nvPicPr>
          <p:cNvPr id="99339" name="Picture 29" descr="IMG_2367">
            <a:extLst>
              <a:ext uri="{FF2B5EF4-FFF2-40B4-BE49-F238E27FC236}">
                <a16:creationId xmlns:a16="http://schemas.microsoft.com/office/drawing/2014/main" id="{58B070A1-0803-E743-8DFF-6F8598C6CC8F}"/>
              </a:ext>
            </a:extLst>
          </p:cNvPr>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5105400" y="1066800"/>
            <a:ext cx="3738563" cy="2925763"/>
          </a:xfrm>
        </p:spPr>
      </p:pic>
      <p:sp>
        <p:nvSpPr>
          <p:cNvPr id="99340" name="Text Box 31">
            <a:extLst>
              <a:ext uri="{FF2B5EF4-FFF2-40B4-BE49-F238E27FC236}">
                <a16:creationId xmlns:a16="http://schemas.microsoft.com/office/drawing/2014/main" id="{80E1A607-8ECF-EC44-BF09-16742DBCD25D}"/>
              </a:ext>
            </a:extLst>
          </p:cNvPr>
          <p:cNvSpPr txBox="1">
            <a:spLocks noChangeArrowheads="1"/>
          </p:cNvSpPr>
          <p:nvPr/>
        </p:nvSpPr>
        <p:spPr bwMode="auto">
          <a:xfrm>
            <a:off x="6934200" y="1371600"/>
            <a:ext cx="1295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itchFamily="2" charset="2"/>
              <a:buChar char=""/>
              <a:defRPr sz="26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lr>
                <a:schemeClr val="accent1"/>
              </a:buClr>
              <a:buSzPct val="85000"/>
              <a:buFont typeface="Wingdings 2" pitchFamily="2" charset="2"/>
              <a:buChar char=""/>
              <a:defRPr sz="24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lr>
                <a:schemeClr val="accent2"/>
              </a:buClr>
              <a:buSzPct val="70000"/>
              <a:buFont typeface="Wingdings 2" pitchFamily="2" charset="2"/>
              <a:buChar char=""/>
              <a:defRPr sz="21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lr>
                <a:srgbClr val="0BD0D9"/>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50000"/>
              </a:spcBef>
              <a:buClrTx/>
              <a:buSzTx/>
              <a:buFontTx/>
              <a:buNone/>
            </a:pPr>
            <a:r>
              <a:rPr lang="en-US" altLang="en-US" sz="1600" dirty="0">
                <a:latin typeface="+mn-lt"/>
              </a:rPr>
              <a:t>Circuit</a:t>
            </a:r>
          </a:p>
        </p:txBody>
      </p:sp>
      <p:sp>
        <p:nvSpPr>
          <p:cNvPr id="99341" name="Rectangle 32">
            <a:extLst>
              <a:ext uri="{FF2B5EF4-FFF2-40B4-BE49-F238E27FC236}">
                <a16:creationId xmlns:a16="http://schemas.microsoft.com/office/drawing/2014/main" id="{157C4354-7290-304F-938C-5F3A6C7795AC}"/>
              </a:ext>
            </a:extLst>
          </p:cNvPr>
          <p:cNvSpPr>
            <a:spLocks noChangeArrowheads="1"/>
          </p:cNvSpPr>
          <p:nvPr/>
        </p:nvSpPr>
        <p:spPr bwMode="auto">
          <a:xfrm>
            <a:off x="1752600" y="1219200"/>
            <a:ext cx="3352800" cy="304800"/>
          </a:xfrm>
          <a:prstGeom prst="rect">
            <a:avLst/>
          </a:prstGeom>
          <a:solidFill>
            <a:srgbClr val="0FA5CC"/>
          </a:solidFill>
          <a:ln w="9525">
            <a:solidFill>
              <a:schemeClr val="tx1"/>
            </a:solidFill>
            <a:miter lim="800000"/>
            <a:headEnd/>
            <a:tailEnd/>
          </a:ln>
        </p:spPr>
        <p:txBody>
          <a:bodyPr wrap="none" anchor="ctr"/>
          <a:lstStyle>
            <a:lvl1pPr>
              <a:spcBef>
                <a:spcPct val="20000"/>
              </a:spcBef>
              <a:buClr>
                <a:srgbClr val="0BD0D9"/>
              </a:buClr>
              <a:buSzPct val="95000"/>
              <a:buFont typeface="Wingdings 2" pitchFamily="2" charset="2"/>
              <a:buChar char=""/>
              <a:defRPr sz="26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lr>
                <a:schemeClr val="accent1"/>
              </a:buClr>
              <a:buSzPct val="85000"/>
              <a:buFont typeface="Wingdings 2" pitchFamily="2" charset="2"/>
              <a:buChar char=""/>
              <a:defRPr sz="24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lr>
                <a:schemeClr val="accent2"/>
              </a:buClr>
              <a:buSzPct val="70000"/>
              <a:buFont typeface="Wingdings 2" pitchFamily="2" charset="2"/>
              <a:buChar char=""/>
              <a:defRPr sz="21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lr>
                <a:srgbClr val="0BD0D9"/>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0"/>
              </a:spcBef>
              <a:buClrTx/>
              <a:buSzTx/>
              <a:buFontTx/>
              <a:buNone/>
            </a:pPr>
            <a:r>
              <a:rPr lang="en-US" altLang="en-US" sz="2000" dirty="0">
                <a:solidFill>
                  <a:schemeClr val="bg1"/>
                </a:solidFill>
                <a:latin typeface="+mn-lt"/>
              </a:rPr>
              <a:t>Multi-Port Adapter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2">
            <a:extLst>
              <a:ext uri="{FF2B5EF4-FFF2-40B4-BE49-F238E27FC236}">
                <a16:creationId xmlns:a16="http://schemas.microsoft.com/office/drawing/2014/main" id="{20DB7D66-A436-4A47-B18C-A943762FD81C}"/>
              </a:ext>
            </a:extLst>
          </p:cNvPr>
          <p:cNvSpPr>
            <a:spLocks noGrp="1"/>
          </p:cNvSpPr>
          <p:nvPr>
            <p:ph type="title" idx="4294967295"/>
          </p:nvPr>
        </p:nvSpPr>
        <p:spPr>
          <a:xfrm>
            <a:off x="381000" y="76200"/>
            <a:ext cx="8534400" cy="1219200"/>
          </a:xfrm>
        </p:spPr>
        <p:txBody>
          <a:bodyPr>
            <a:normAutofit/>
          </a:bodyPr>
          <a:lstStyle/>
          <a:p>
            <a:pPr algn="l"/>
            <a:r>
              <a:rPr lang="en-US" altLang="en-US" dirty="0">
                <a:latin typeface="Calibri" panose="020F0502020204030204" pitchFamily="34" charset="0"/>
                <a:ea typeface="ＭＳ Ｐゴシック" panose="020B0600070205080204" pitchFamily="34" charset="-128"/>
                <a:cs typeface="Calibri" panose="020F0502020204030204" pitchFamily="34" charset="0"/>
              </a:rPr>
              <a:t>Arndt Endobronchial Blocker</a:t>
            </a:r>
            <a:endParaRPr lang="en-US" altLang="en-US" dirty="0">
              <a:latin typeface="Times New Roman" panose="02020603050405020304" pitchFamily="18" charset="0"/>
              <a:ea typeface="ＭＳ Ｐゴシック" panose="020B0600070205080204" pitchFamily="34" charset="-128"/>
            </a:endParaRPr>
          </a:p>
        </p:txBody>
      </p:sp>
      <p:graphicFrame>
        <p:nvGraphicFramePr>
          <p:cNvPr id="98355" name="Group 51">
            <a:extLst>
              <a:ext uri="{FF2B5EF4-FFF2-40B4-BE49-F238E27FC236}">
                <a16:creationId xmlns:a16="http://schemas.microsoft.com/office/drawing/2014/main" id="{C425CBC4-EDEF-2D4C-9531-ECD74F62CB91}"/>
              </a:ext>
            </a:extLst>
          </p:cNvPr>
          <p:cNvGraphicFramePr>
            <a:graphicFrameLocks noGrp="1"/>
          </p:cNvGraphicFramePr>
          <p:nvPr>
            <p:ph type="tbl" idx="4294967295"/>
            <p:extLst>
              <p:ext uri="{D42A27DB-BD31-4B8C-83A1-F6EECF244321}">
                <p14:modId xmlns:p14="http://schemas.microsoft.com/office/powerpoint/2010/main" val="1835122131"/>
              </p:ext>
            </p:extLst>
          </p:nvPr>
        </p:nvGraphicFramePr>
        <p:xfrm>
          <a:off x="457200" y="1371601"/>
          <a:ext cx="8229600" cy="4571998"/>
        </p:xfrm>
        <a:graphic>
          <a:graphicData uri="http://schemas.openxmlformats.org/drawingml/2006/table">
            <a:tbl>
              <a:tblPr/>
              <a:tblGrid>
                <a:gridCol w="2057400">
                  <a:extLst>
                    <a:ext uri="{9D8B030D-6E8A-4147-A177-3AD203B41FA5}">
                      <a16:colId xmlns:a16="http://schemas.microsoft.com/office/drawing/2014/main" val="271358482"/>
                    </a:ext>
                  </a:extLst>
                </a:gridCol>
                <a:gridCol w="2057400">
                  <a:extLst>
                    <a:ext uri="{9D8B030D-6E8A-4147-A177-3AD203B41FA5}">
                      <a16:colId xmlns:a16="http://schemas.microsoft.com/office/drawing/2014/main" val="2375660606"/>
                    </a:ext>
                  </a:extLst>
                </a:gridCol>
                <a:gridCol w="2057400">
                  <a:extLst>
                    <a:ext uri="{9D8B030D-6E8A-4147-A177-3AD203B41FA5}">
                      <a16:colId xmlns:a16="http://schemas.microsoft.com/office/drawing/2014/main" val="910522084"/>
                    </a:ext>
                  </a:extLst>
                </a:gridCol>
                <a:gridCol w="2057400">
                  <a:extLst>
                    <a:ext uri="{9D8B030D-6E8A-4147-A177-3AD203B41FA5}">
                      <a16:colId xmlns:a16="http://schemas.microsoft.com/office/drawing/2014/main" val="3814171605"/>
                    </a:ext>
                  </a:extLst>
                </a:gridCol>
              </a:tblGrid>
              <a:tr h="1110581">
                <a:tc>
                  <a:txBody>
                    <a:bodyPr/>
                    <a:lstStyle>
                      <a:lvl1pPr algn="l" eaLnBrk="0" hangingPunct="0">
                        <a:spcBef>
                          <a:spcPct val="20000"/>
                        </a:spcBef>
                        <a:buClr>
                          <a:srgbClr val="0BD0D9"/>
                        </a:buClr>
                        <a:buSzPct val="95000"/>
                        <a:buFont typeface="Wingdings 2" pitchFamily="2" charset="2"/>
                        <a:defRPr sz="2200">
                          <a:solidFill>
                            <a:schemeClr val="tx1"/>
                          </a:solidFill>
                          <a:latin typeface="Times New Roman" panose="02020603050405020304" pitchFamily="18" charset="0"/>
                          <a:ea typeface="ＭＳ Ｐゴシック" panose="020B0600070205080204" pitchFamily="34" charset="-128"/>
                        </a:defRPr>
                      </a:lvl1pPr>
                      <a:lvl2pPr marL="742950" indent="-285750" algn="l" eaLnBrk="0" hangingPunct="0">
                        <a:spcBef>
                          <a:spcPct val="20000"/>
                        </a:spcBef>
                        <a:buClr>
                          <a:schemeClr val="accent1"/>
                        </a:buClr>
                        <a:buSzPct val="85000"/>
                        <a:buFont typeface="Wingdings 2" pitchFamily="2" charset="2"/>
                        <a:defRPr sz="2000">
                          <a:solidFill>
                            <a:schemeClr val="tx1"/>
                          </a:solidFill>
                          <a:latin typeface="Times New Roman" panose="02020603050405020304" pitchFamily="18" charset="0"/>
                          <a:ea typeface="ＭＳ Ｐゴシック" panose="020B0600070205080204" pitchFamily="34" charset="-128"/>
                        </a:defRPr>
                      </a:lvl2pPr>
                      <a:lvl3pPr marL="1143000" indent="-228600" algn="l" eaLnBrk="0" hangingPunct="0">
                        <a:spcBef>
                          <a:spcPct val="20000"/>
                        </a:spcBef>
                        <a:buClr>
                          <a:schemeClr val="accent2"/>
                        </a:buClr>
                        <a:buSzPct val="70000"/>
                        <a:buFont typeface="Wingdings 2" pitchFamily="2" charset="2"/>
                        <a:defRPr sz="1900">
                          <a:solidFill>
                            <a:schemeClr val="tx1"/>
                          </a:solidFill>
                          <a:latin typeface="Times New Roman" panose="02020603050405020304" pitchFamily="18" charset="0"/>
                          <a:ea typeface="ＭＳ Ｐゴシック" panose="020B0600070205080204" pitchFamily="34" charset="-128"/>
                        </a:defRPr>
                      </a:lvl3pPr>
                      <a:lvl4pPr marL="1600200" indent="-228600" algn="l" eaLnBrk="0" hangingPunct="0">
                        <a:spcBef>
                          <a:spcPct val="20000"/>
                        </a:spcBef>
                        <a:buClr>
                          <a:srgbClr val="0BD0D9"/>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4pPr>
                      <a:lvl5pPr marL="2057400" indent="-228600" algn="l" eaLnBrk="0" hangingPunct="0">
                        <a:spcBef>
                          <a:spcPct val="20000"/>
                        </a:spcBef>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2" charset="2"/>
                        <a:buNone/>
                        <a:tabLst/>
                      </a:pPr>
                      <a:r>
                        <a:rPr kumimoji="0" lang="en-US" altLang="en-US" sz="3200" b="0" i="0" u="none" strike="noStrike" cap="none" normalizeH="0" baseline="0" dirty="0">
                          <a:ln>
                            <a:noFill/>
                          </a:ln>
                          <a:solidFill>
                            <a:schemeClr val="bg1"/>
                          </a:solidFill>
                          <a:effectLst/>
                          <a:latin typeface="+mn-lt"/>
                          <a:ea typeface="ＭＳ Ｐゴシック" panose="020B0600070205080204" pitchFamily="34" charset="-128"/>
                        </a:rPr>
                        <a:t>Size</a:t>
                      </a:r>
                    </a:p>
                  </a:txBody>
                  <a:tcPr marT="45717" marB="45717"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FA5CC"/>
                    </a:solidFill>
                  </a:tcPr>
                </a:tc>
                <a:tc>
                  <a:txBody>
                    <a:bodyPr/>
                    <a:lstStyle>
                      <a:lvl1pPr algn="l" eaLnBrk="0" hangingPunct="0">
                        <a:spcBef>
                          <a:spcPct val="20000"/>
                        </a:spcBef>
                        <a:buClr>
                          <a:srgbClr val="0BD0D9"/>
                        </a:buClr>
                        <a:buSzPct val="95000"/>
                        <a:buFont typeface="Wingdings 2" pitchFamily="2" charset="2"/>
                        <a:defRPr sz="2200">
                          <a:solidFill>
                            <a:schemeClr val="tx1"/>
                          </a:solidFill>
                          <a:latin typeface="Times New Roman" panose="02020603050405020304" pitchFamily="18" charset="0"/>
                          <a:ea typeface="ＭＳ Ｐゴシック" panose="020B0600070205080204" pitchFamily="34" charset="-128"/>
                        </a:defRPr>
                      </a:lvl1pPr>
                      <a:lvl2pPr marL="742950" indent="-285750" algn="l" eaLnBrk="0" hangingPunct="0">
                        <a:spcBef>
                          <a:spcPct val="20000"/>
                        </a:spcBef>
                        <a:buClr>
                          <a:schemeClr val="accent1"/>
                        </a:buClr>
                        <a:buSzPct val="85000"/>
                        <a:buFont typeface="Wingdings 2" pitchFamily="2" charset="2"/>
                        <a:defRPr sz="2000">
                          <a:solidFill>
                            <a:schemeClr val="tx1"/>
                          </a:solidFill>
                          <a:latin typeface="Times New Roman" panose="02020603050405020304" pitchFamily="18" charset="0"/>
                          <a:ea typeface="ＭＳ Ｐゴシック" panose="020B0600070205080204" pitchFamily="34" charset="-128"/>
                        </a:defRPr>
                      </a:lvl2pPr>
                      <a:lvl3pPr marL="1143000" indent="-228600" algn="l" eaLnBrk="0" hangingPunct="0">
                        <a:spcBef>
                          <a:spcPct val="20000"/>
                        </a:spcBef>
                        <a:buClr>
                          <a:schemeClr val="accent2"/>
                        </a:buClr>
                        <a:buSzPct val="70000"/>
                        <a:buFont typeface="Wingdings 2" pitchFamily="2" charset="2"/>
                        <a:defRPr sz="1900">
                          <a:solidFill>
                            <a:schemeClr val="tx1"/>
                          </a:solidFill>
                          <a:latin typeface="Times New Roman" panose="02020603050405020304" pitchFamily="18" charset="0"/>
                          <a:ea typeface="ＭＳ Ｐゴシック" panose="020B0600070205080204" pitchFamily="34" charset="-128"/>
                        </a:defRPr>
                      </a:lvl3pPr>
                      <a:lvl4pPr marL="1600200" indent="-228600" algn="l" eaLnBrk="0" hangingPunct="0">
                        <a:spcBef>
                          <a:spcPct val="20000"/>
                        </a:spcBef>
                        <a:buClr>
                          <a:srgbClr val="0BD0D9"/>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4pPr>
                      <a:lvl5pPr marL="2057400" indent="-228600" algn="l" eaLnBrk="0" hangingPunct="0">
                        <a:spcBef>
                          <a:spcPct val="20000"/>
                        </a:spcBef>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2" charset="2"/>
                        <a:buNone/>
                        <a:tabLst/>
                      </a:pPr>
                      <a:r>
                        <a:rPr kumimoji="0" lang="en-US" altLang="en-US" sz="3200" b="0" i="0" u="none" strike="noStrike" cap="none" normalizeH="0" baseline="0" dirty="0">
                          <a:ln>
                            <a:noFill/>
                          </a:ln>
                          <a:solidFill>
                            <a:schemeClr val="bg1"/>
                          </a:solidFill>
                          <a:effectLst/>
                          <a:latin typeface="+mn-lt"/>
                          <a:ea typeface="ＭＳ Ｐゴシック" panose="020B0600070205080204" pitchFamily="34" charset="-128"/>
                        </a:rPr>
                        <a:t>Balloon Shape</a:t>
                      </a: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FA5CC"/>
                    </a:solidFill>
                  </a:tcPr>
                </a:tc>
                <a:tc>
                  <a:txBody>
                    <a:bodyPr/>
                    <a:lstStyle>
                      <a:lvl1pPr algn="l" eaLnBrk="0" hangingPunct="0">
                        <a:spcBef>
                          <a:spcPct val="20000"/>
                        </a:spcBef>
                        <a:buClr>
                          <a:srgbClr val="0BD0D9"/>
                        </a:buClr>
                        <a:buSzPct val="95000"/>
                        <a:buFont typeface="Wingdings 2" pitchFamily="2" charset="2"/>
                        <a:defRPr sz="2200">
                          <a:solidFill>
                            <a:schemeClr val="tx1"/>
                          </a:solidFill>
                          <a:latin typeface="Times New Roman" panose="02020603050405020304" pitchFamily="18" charset="0"/>
                          <a:ea typeface="ＭＳ Ｐゴシック" panose="020B0600070205080204" pitchFamily="34" charset="-128"/>
                        </a:defRPr>
                      </a:lvl1pPr>
                      <a:lvl2pPr marL="742950" indent="-285750" algn="l" eaLnBrk="0" hangingPunct="0">
                        <a:spcBef>
                          <a:spcPct val="20000"/>
                        </a:spcBef>
                        <a:buClr>
                          <a:schemeClr val="accent1"/>
                        </a:buClr>
                        <a:buSzPct val="85000"/>
                        <a:buFont typeface="Wingdings 2" pitchFamily="2" charset="2"/>
                        <a:defRPr sz="2000">
                          <a:solidFill>
                            <a:schemeClr val="tx1"/>
                          </a:solidFill>
                          <a:latin typeface="Times New Roman" panose="02020603050405020304" pitchFamily="18" charset="0"/>
                          <a:ea typeface="ＭＳ Ｐゴシック" panose="020B0600070205080204" pitchFamily="34" charset="-128"/>
                        </a:defRPr>
                      </a:lvl2pPr>
                      <a:lvl3pPr marL="1143000" indent="-228600" algn="l" eaLnBrk="0" hangingPunct="0">
                        <a:spcBef>
                          <a:spcPct val="20000"/>
                        </a:spcBef>
                        <a:buClr>
                          <a:schemeClr val="accent2"/>
                        </a:buClr>
                        <a:buSzPct val="70000"/>
                        <a:buFont typeface="Wingdings 2" pitchFamily="2" charset="2"/>
                        <a:defRPr sz="1900">
                          <a:solidFill>
                            <a:schemeClr val="tx1"/>
                          </a:solidFill>
                          <a:latin typeface="Times New Roman" panose="02020603050405020304" pitchFamily="18" charset="0"/>
                          <a:ea typeface="ＭＳ Ｐゴシック" panose="020B0600070205080204" pitchFamily="34" charset="-128"/>
                        </a:defRPr>
                      </a:lvl3pPr>
                      <a:lvl4pPr marL="1600200" indent="-228600" algn="l" eaLnBrk="0" hangingPunct="0">
                        <a:spcBef>
                          <a:spcPct val="20000"/>
                        </a:spcBef>
                        <a:buClr>
                          <a:srgbClr val="0BD0D9"/>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4pPr>
                      <a:lvl5pPr marL="2057400" indent="-228600" algn="l" eaLnBrk="0" hangingPunct="0">
                        <a:spcBef>
                          <a:spcPct val="20000"/>
                        </a:spcBef>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2" charset="2"/>
                        <a:buNone/>
                        <a:tabLst/>
                      </a:pPr>
                      <a:r>
                        <a:rPr kumimoji="0" lang="en-US" altLang="en-US" sz="3200" b="0" i="0" u="none" strike="noStrike" cap="none" normalizeH="0" baseline="0" dirty="0">
                          <a:ln>
                            <a:noFill/>
                          </a:ln>
                          <a:solidFill>
                            <a:schemeClr val="bg1"/>
                          </a:solidFill>
                          <a:effectLst/>
                          <a:latin typeface="+mn-lt"/>
                          <a:ea typeface="ＭＳ Ｐゴシック" panose="020B0600070205080204" pitchFamily="34" charset="-128"/>
                        </a:rPr>
                        <a:t>Smallest ETT</a:t>
                      </a: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FA5CC"/>
                    </a:solidFill>
                  </a:tcPr>
                </a:tc>
                <a:tc>
                  <a:txBody>
                    <a:bodyPr/>
                    <a:lstStyle>
                      <a:lvl1pPr algn="l" eaLnBrk="0" hangingPunct="0">
                        <a:spcBef>
                          <a:spcPct val="20000"/>
                        </a:spcBef>
                        <a:buClr>
                          <a:srgbClr val="0BD0D9"/>
                        </a:buClr>
                        <a:buSzPct val="95000"/>
                        <a:buFont typeface="Wingdings 2" pitchFamily="2" charset="2"/>
                        <a:defRPr sz="2200">
                          <a:solidFill>
                            <a:schemeClr val="tx1"/>
                          </a:solidFill>
                          <a:latin typeface="Times New Roman" panose="02020603050405020304" pitchFamily="18" charset="0"/>
                          <a:ea typeface="ＭＳ Ｐゴシック" panose="020B0600070205080204" pitchFamily="34" charset="-128"/>
                        </a:defRPr>
                      </a:lvl1pPr>
                      <a:lvl2pPr marL="742950" indent="-285750" algn="l" eaLnBrk="0" hangingPunct="0">
                        <a:spcBef>
                          <a:spcPct val="20000"/>
                        </a:spcBef>
                        <a:buClr>
                          <a:schemeClr val="accent1"/>
                        </a:buClr>
                        <a:buSzPct val="85000"/>
                        <a:buFont typeface="Wingdings 2" pitchFamily="2" charset="2"/>
                        <a:defRPr sz="2000">
                          <a:solidFill>
                            <a:schemeClr val="tx1"/>
                          </a:solidFill>
                          <a:latin typeface="Times New Roman" panose="02020603050405020304" pitchFamily="18" charset="0"/>
                          <a:ea typeface="ＭＳ Ｐゴシック" panose="020B0600070205080204" pitchFamily="34" charset="-128"/>
                        </a:defRPr>
                      </a:lvl2pPr>
                      <a:lvl3pPr marL="1143000" indent="-228600" algn="l" eaLnBrk="0" hangingPunct="0">
                        <a:spcBef>
                          <a:spcPct val="20000"/>
                        </a:spcBef>
                        <a:buClr>
                          <a:schemeClr val="accent2"/>
                        </a:buClr>
                        <a:buSzPct val="70000"/>
                        <a:buFont typeface="Wingdings 2" pitchFamily="2" charset="2"/>
                        <a:defRPr sz="1900">
                          <a:solidFill>
                            <a:schemeClr val="tx1"/>
                          </a:solidFill>
                          <a:latin typeface="Times New Roman" panose="02020603050405020304" pitchFamily="18" charset="0"/>
                          <a:ea typeface="ＭＳ Ｐゴシック" panose="020B0600070205080204" pitchFamily="34" charset="-128"/>
                        </a:defRPr>
                      </a:lvl3pPr>
                      <a:lvl4pPr marL="1600200" indent="-228600" algn="l" eaLnBrk="0" hangingPunct="0">
                        <a:spcBef>
                          <a:spcPct val="20000"/>
                        </a:spcBef>
                        <a:buClr>
                          <a:srgbClr val="0BD0D9"/>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4pPr>
                      <a:lvl5pPr marL="2057400" indent="-228600" algn="l" eaLnBrk="0" hangingPunct="0">
                        <a:spcBef>
                          <a:spcPct val="20000"/>
                        </a:spcBef>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2" charset="2"/>
                        <a:buNone/>
                        <a:tabLst/>
                      </a:pPr>
                      <a:r>
                        <a:rPr kumimoji="0" lang="en-US" altLang="en-US" sz="3200" b="0" i="0" u="none" strike="noStrike" cap="none" normalizeH="0" baseline="0" dirty="0">
                          <a:ln>
                            <a:noFill/>
                          </a:ln>
                          <a:solidFill>
                            <a:schemeClr val="bg1"/>
                          </a:solidFill>
                          <a:effectLst/>
                          <a:latin typeface="+mn-lt"/>
                          <a:ea typeface="ＭＳ Ｐゴシック" panose="020B0600070205080204" pitchFamily="34" charset="-128"/>
                        </a:rPr>
                        <a:t> FOB size</a:t>
                      </a:r>
                    </a:p>
                  </a:txBody>
                  <a:tcPr marT="45717" marB="45717"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FA5CC"/>
                    </a:solidFill>
                  </a:tcPr>
                </a:tc>
                <a:extLst>
                  <a:ext uri="{0D108BD9-81ED-4DB2-BD59-A6C34878D82A}">
                    <a16:rowId xmlns:a16="http://schemas.microsoft.com/office/drawing/2014/main" val="1513186974"/>
                  </a:ext>
                </a:extLst>
              </a:tr>
              <a:tr h="750175">
                <a:tc>
                  <a:txBody>
                    <a:bodyPr/>
                    <a:lstStyle>
                      <a:lvl1pPr algn="l" eaLnBrk="0" hangingPunct="0">
                        <a:spcBef>
                          <a:spcPct val="20000"/>
                        </a:spcBef>
                        <a:buClr>
                          <a:srgbClr val="0BD0D9"/>
                        </a:buClr>
                        <a:buSzPct val="95000"/>
                        <a:buFont typeface="Wingdings 2" pitchFamily="2" charset="2"/>
                        <a:defRPr sz="2200">
                          <a:solidFill>
                            <a:schemeClr val="tx1"/>
                          </a:solidFill>
                          <a:latin typeface="Times New Roman" panose="02020603050405020304" pitchFamily="18" charset="0"/>
                          <a:ea typeface="ＭＳ Ｐゴシック" panose="020B0600070205080204" pitchFamily="34" charset="-128"/>
                        </a:defRPr>
                      </a:lvl1pPr>
                      <a:lvl2pPr marL="742950" indent="-285750" algn="l" eaLnBrk="0" hangingPunct="0">
                        <a:spcBef>
                          <a:spcPct val="20000"/>
                        </a:spcBef>
                        <a:buClr>
                          <a:schemeClr val="accent1"/>
                        </a:buClr>
                        <a:buSzPct val="85000"/>
                        <a:buFont typeface="Wingdings 2" pitchFamily="2" charset="2"/>
                        <a:defRPr sz="2000">
                          <a:solidFill>
                            <a:schemeClr val="tx1"/>
                          </a:solidFill>
                          <a:latin typeface="Times New Roman" panose="02020603050405020304" pitchFamily="18" charset="0"/>
                          <a:ea typeface="ＭＳ Ｐゴシック" panose="020B0600070205080204" pitchFamily="34" charset="-128"/>
                        </a:defRPr>
                      </a:lvl2pPr>
                      <a:lvl3pPr marL="1143000" indent="-228600" algn="l" eaLnBrk="0" hangingPunct="0">
                        <a:spcBef>
                          <a:spcPct val="20000"/>
                        </a:spcBef>
                        <a:buClr>
                          <a:schemeClr val="accent2"/>
                        </a:buClr>
                        <a:buSzPct val="70000"/>
                        <a:buFont typeface="Wingdings 2" pitchFamily="2" charset="2"/>
                        <a:defRPr sz="1900">
                          <a:solidFill>
                            <a:schemeClr val="tx1"/>
                          </a:solidFill>
                          <a:latin typeface="Times New Roman" panose="02020603050405020304" pitchFamily="18" charset="0"/>
                          <a:ea typeface="ＭＳ Ｐゴシック" panose="020B0600070205080204" pitchFamily="34" charset="-128"/>
                        </a:defRPr>
                      </a:lvl3pPr>
                      <a:lvl4pPr marL="1600200" indent="-228600" algn="l" eaLnBrk="0" hangingPunct="0">
                        <a:spcBef>
                          <a:spcPct val="20000"/>
                        </a:spcBef>
                        <a:buClr>
                          <a:srgbClr val="0BD0D9"/>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4pPr>
                      <a:lvl5pPr marL="2057400" indent="-228600" algn="l" eaLnBrk="0" hangingPunct="0">
                        <a:spcBef>
                          <a:spcPct val="20000"/>
                        </a:spcBef>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2" charset="2"/>
                        <a:buNone/>
                        <a:tabLst/>
                      </a:pPr>
                      <a:r>
                        <a:rPr kumimoji="0" lang="en-US" altLang="en-US" sz="2800" b="0" i="0" u="none" strike="noStrike" cap="none" normalizeH="0" baseline="0" dirty="0">
                          <a:ln>
                            <a:noFill/>
                          </a:ln>
                          <a:solidFill>
                            <a:schemeClr val="tx1"/>
                          </a:solidFill>
                          <a:effectLst/>
                          <a:latin typeface="+mn-lt"/>
                          <a:ea typeface="ＭＳ Ｐゴシック" panose="020B0600070205080204" pitchFamily="34" charset="-128"/>
                        </a:rPr>
                        <a:t>5 Fr  </a:t>
                      </a:r>
                    </a:p>
                  </a:txBody>
                  <a:tcPr marT="45717" marB="45717"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rgbClr val="0BD0D9"/>
                        </a:buClr>
                        <a:buSzPct val="95000"/>
                        <a:buFont typeface="Wingdings 2" pitchFamily="2" charset="2"/>
                        <a:defRPr sz="2200">
                          <a:solidFill>
                            <a:schemeClr val="tx1"/>
                          </a:solidFill>
                          <a:latin typeface="Times New Roman" panose="02020603050405020304" pitchFamily="18" charset="0"/>
                          <a:ea typeface="ＭＳ Ｐゴシック" panose="020B0600070205080204" pitchFamily="34" charset="-128"/>
                        </a:defRPr>
                      </a:lvl1pPr>
                      <a:lvl2pPr marL="742950" indent="-285750" algn="l" eaLnBrk="0" hangingPunct="0">
                        <a:spcBef>
                          <a:spcPct val="20000"/>
                        </a:spcBef>
                        <a:buClr>
                          <a:schemeClr val="accent1"/>
                        </a:buClr>
                        <a:buSzPct val="85000"/>
                        <a:buFont typeface="Wingdings 2" pitchFamily="2" charset="2"/>
                        <a:defRPr sz="2000">
                          <a:solidFill>
                            <a:schemeClr val="tx1"/>
                          </a:solidFill>
                          <a:latin typeface="Times New Roman" panose="02020603050405020304" pitchFamily="18" charset="0"/>
                          <a:ea typeface="ＭＳ Ｐゴシック" panose="020B0600070205080204" pitchFamily="34" charset="-128"/>
                        </a:defRPr>
                      </a:lvl2pPr>
                      <a:lvl3pPr marL="1143000" indent="-228600" algn="l" eaLnBrk="0" hangingPunct="0">
                        <a:spcBef>
                          <a:spcPct val="20000"/>
                        </a:spcBef>
                        <a:buClr>
                          <a:schemeClr val="accent2"/>
                        </a:buClr>
                        <a:buSzPct val="70000"/>
                        <a:buFont typeface="Wingdings 2" pitchFamily="2" charset="2"/>
                        <a:defRPr sz="1900">
                          <a:solidFill>
                            <a:schemeClr val="tx1"/>
                          </a:solidFill>
                          <a:latin typeface="Times New Roman" panose="02020603050405020304" pitchFamily="18" charset="0"/>
                          <a:ea typeface="ＭＳ Ｐゴシック" panose="020B0600070205080204" pitchFamily="34" charset="-128"/>
                        </a:defRPr>
                      </a:lvl3pPr>
                      <a:lvl4pPr marL="1600200" indent="-228600" algn="l" eaLnBrk="0" hangingPunct="0">
                        <a:spcBef>
                          <a:spcPct val="20000"/>
                        </a:spcBef>
                        <a:buClr>
                          <a:srgbClr val="0BD0D9"/>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4pPr>
                      <a:lvl5pPr marL="2057400" indent="-228600" algn="l" eaLnBrk="0" hangingPunct="0">
                        <a:spcBef>
                          <a:spcPct val="20000"/>
                        </a:spcBef>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2" charset="2"/>
                        <a:buNone/>
                        <a:tabLst/>
                      </a:pPr>
                      <a:r>
                        <a:rPr kumimoji="0" lang="en-US" altLang="en-US" sz="2800" b="0" i="0" u="none" strike="noStrike" cap="none" normalizeH="0" baseline="0" dirty="0">
                          <a:ln>
                            <a:noFill/>
                          </a:ln>
                          <a:solidFill>
                            <a:schemeClr val="tx1"/>
                          </a:solidFill>
                          <a:effectLst/>
                          <a:latin typeface="+mn-lt"/>
                          <a:ea typeface="ＭＳ Ｐゴシック" panose="020B0600070205080204" pitchFamily="34" charset="-128"/>
                        </a:rPr>
                        <a:t>Spherical</a:t>
                      </a: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rgbClr val="0BD0D9"/>
                        </a:buClr>
                        <a:buSzPct val="95000"/>
                        <a:buFont typeface="Wingdings 2" pitchFamily="2" charset="2"/>
                        <a:defRPr sz="2200">
                          <a:solidFill>
                            <a:schemeClr val="tx1"/>
                          </a:solidFill>
                          <a:latin typeface="Times New Roman" panose="02020603050405020304" pitchFamily="18" charset="0"/>
                          <a:ea typeface="ＭＳ Ｐゴシック" panose="020B0600070205080204" pitchFamily="34" charset="-128"/>
                        </a:defRPr>
                      </a:lvl1pPr>
                      <a:lvl2pPr marL="742950" indent="-285750" algn="l" eaLnBrk="0" hangingPunct="0">
                        <a:spcBef>
                          <a:spcPct val="20000"/>
                        </a:spcBef>
                        <a:buClr>
                          <a:schemeClr val="accent1"/>
                        </a:buClr>
                        <a:buSzPct val="85000"/>
                        <a:buFont typeface="Wingdings 2" pitchFamily="2" charset="2"/>
                        <a:defRPr sz="2000">
                          <a:solidFill>
                            <a:schemeClr val="tx1"/>
                          </a:solidFill>
                          <a:latin typeface="Times New Roman" panose="02020603050405020304" pitchFamily="18" charset="0"/>
                          <a:ea typeface="ＭＳ Ｐゴシック" panose="020B0600070205080204" pitchFamily="34" charset="-128"/>
                        </a:defRPr>
                      </a:lvl2pPr>
                      <a:lvl3pPr marL="1143000" indent="-228600" algn="l" eaLnBrk="0" hangingPunct="0">
                        <a:spcBef>
                          <a:spcPct val="20000"/>
                        </a:spcBef>
                        <a:buClr>
                          <a:schemeClr val="accent2"/>
                        </a:buClr>
                        <a:buSzPct val="70000"/>
                        <a:buFont typeface="Wingdings 2" pitchFamily="2" charset="2"/>
                        <a:defRPr sz="1900">
                          <a:solidFill>
                            <a:schemeClr val="tx1"/>
                          </a:solidFill>
                          <a:latin typeface="Times New Roman" panose="02020603050405020304" pitchFamily="18" charset="0"/>
                          <a:ea typeface="ＭＳ Ｐゴシック" panose="020B0600070205080204" pitchFamily="34" charset="-128"/>
                        </a:defRPr>
                      </a:lvl3pPr>
                      <a:lvl4pPr marL="1600200" indent="-228600" algn="l" eaLnBrk="0" hangingPunct="0">
                        <a:spcBef>
                          <a:spcPct val="20000"/>
                        </a:spcBef>
                        <a:buClr>
                          <a:srgbClr val="0BD0D9"/>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4pPr>
                      <a:lvl5pPr marL="2057400" indent="-228600" algn="l" eaLnBrk="0" hangingPunct="0">
                        <a:spcBef>
                          <a:spcPct val="20000"/>
                        </a:spcBef>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2" charset="2"/>
                        <a:buNone/>
                        <a:tabLst/>
                      </a:pPr>
                      <a:r>
                        <a:rPr kumimoji="0" lang="en-US" altLang="en-US" sz="2800" b="0" i="0" u="none" strike="noStrike" cap="none" normalizeH="0" baseline="0" dirty="0">
                          <a:ln>
                            <a:noFill/>
                          </a:ln>
                          <a:solidFill>
                            <a:schemeClr val="tx1"/>
                          </a:solidFill>
                          <a:effectLst/>
                          <a:latin typeface="+mn-lt"/>
                          <a:ea typeface="ＭＳ Ｐゴシック" panose="020B0600070205080204" pitchFamily="34" charset="-128"/>
                        </a:rPr>
                        <a:t>4.5 mm</a:t>
                      </a: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rgbClr val="0BD0D9"/>
                        </a:buClr>
                        <a:buSzPct val="95000"/>
                        <a:buFont typeface="Wingdings 2" pitchFamily="2" charset="2"/>
                        <a:defRPr sz="2200">
                          <a:solidFill>
                            <a:schemeClr val="tx1"/>
                          </a:solidFill>
                          <a:latin typeface="Times New Roman" panose="02020603050405020304" pitchFamily="18" charset="0"/>
                          <a:ea typeface="ＭＳ Ｐゴシック" panose="020B0600070205080204" pitchFamily="34" charset="-128"/>
                        </a:defRPr>
                      </a:lvl1pPr>
                      <a:lvl2pPr marL="742950" indent="-285750" algn="l" eaLnBrk="0" hangingPunct="0">
                        <a:spcBef>
                          <a:spcPct val="20000"/>
                        </a:spcBef>
                        <a:buClr>
                          <a:schemeClr val="accent1"/>
                        </a:buClr>
                        <a:buSzPct val="85000"/>
                        <a:buFont typeface="Wingdings 2" pitchFamily="2" charset="2"/>
                        <a:defRPr sz="2000">
                          <a:solidFill>
                            <a:schemeClr val="tx1"/>
                          </a:solidFill>
                          <a:latin typeface="Times New Roman" panose="02020603050405020304" pitchFamily="18" charset="0"/>
                          <a:ea typeface="ＭＳ Ｐゴシック" panose="020B0600070205080204" pitchFamily="34" charset="-128"/>
                        </a:defRPr>
                      </a:lvl2pPr>
                      <a:lvl3pPr marL="1143000" indent="-228600" algn="l" eaLnBrk="0" hangingPunct="0">
                        <a:spcBef>
                          <a:spcPct val="20000"/>
                        </a:spcBef>
                        <a:buClr>
                          <a:schemeClr val="accent2"/>
                        </a:buClr>
                        <a:buSzPct val="70000"/>
                        <a:buFont typeface="Wingdings 2" pitchFamily="2" charset="2"/>
                        <a:defRPr sz="1900">
                          <a:solidFill>
                            <a:schemeClr val="tx1"/>
                          </a:solidFill>
                          <a:latin typeface="Times New Roman" panose="02020603050405020304" pitchFamily="18" charset="0"/>
                          <a:ea typeface="ＭＳ Ｐゴシック" panose="020B0600070205080204" pitchFamily="34" charset="-128"/>
                        </a:defRPr>
                      </a:lvl3pPr>
                      <a:lvl4pPr marL="1600200" indent="-228600" algn="l" eaLnBrk="0" hangingPunct="0">
                        <a:spcBef>
                          <a:spcPct val="20000"/>
                        </a:spcBef>
                        <a:buClr>
                          <a:srgbClr val="0BD0D9"/>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4pPr>
                      <a:lvl5pPr marL="2057400" indent="-228600" algn="l" eaLnBrk="0" hangingPunct="0">
                        <a:spcBef>
                          <a:spcPct val="20000"/>
                        </a:spcBef>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2" charset="2"/>
                        <a:buNone/>
                        <a:tabLst/>
                      </a:pPr>
                      <a:r>
                        <a:rPr kumimoji="0" lang="en-US" altLang="en-US" sz="2800" b="0" i="0" u="none" strike="noStrike" cap="none" normalizeH="0" baseline="0" dirty="0">
                          <a:ln>
                            <a:noFill/>
                          </a:ln>
                          <a:solidFill>
                            <a:schemeClr val="tx1"/>
                          </a:solidFill>
                          <a:effectLst/>
                          <a:latin typeface="+mn-lt"/>
                          <a:ea typeface="ＭＳ Ｐゴシック" panose="020B0600070205080204" pitchFamily="34" charset="-128"/>
                        </a:rPr>
                        <a:t>2 mm</a:t>
                      </a:r>
                    </a:p>
                  </a:txBody>
                  <a:tcPr marT="45717" marB="45717"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304398260"/>
                  </a:ext>
                </a:extLst>
              </a:tr>
              <a:tr h="750175">
                <a:tc>
                  <a:txBody>
                    <a:bodyPr/>
                    <a:lstStyle>
                      <a:lvl1pPr algn="l" eaLnBrk="0" hangingPunct="0">
                        <a:spcBef>
                          <a:spcPct val="20000"/>
                        </a:spcBef>
                        <a:buClr>
                          <a:srgbClr val="0BD0D9"/>
                        </a:buClr>
                        <a:buSzPct val="95000"/>
                        <a:buFont typeface="Wingdings 2" pitchFamily="2" charset="2"/>
                        <a:defRPr sz="2200">
                          <a:solidFill>
                            <a:schemeClr val="tx1"/>
                          </a:solidFill>
                          <a:latin typeface="Times New Roman" panose="02020603050405020304" pitchFamily="18" charset="0"/>
                          <a:ea typeface="ＭＳ Ｐゴシック" panose="020B0600070205080204" pitchFamily="34" charset="-128"/>
                        </a:defRPr>
                      </a:lvl1pPr>
                      <a:lvl2pPr marL="742950" indent="-285750" algn="l" eaLnBrk="0" hangingPunct="0">
                        <a:spcBef>
                          <a:spcPct val="20000"/>
                        </a:spcBef>
                        <a:buClr>
                          <a:schemeClr val="accent1"/>
                        </a:buClr>
                        <a:buSzPct val="85000"/>
                        <a:buFont typeface="Wingdings 2" pitchFamily="2" charset="2"/>
                        <a:defRPr sz="2000">
                          <a:solidFill>
                            <a:schemeClr val="tx1"/>
                          </a:solidFill>
                          <a:latin typeface="Times New Roman" panose="02020603050405020304" pitchFamily="18" charset="0"/>
                          <a:ea typeface="ＭＳ Ｐゴシック" panose="020B0600070205080204" pitchFamily="34" charset="-128"/>
                        </a:defRPr>
                      </a:lvl2pPr>
                      <a:lvl3pPr marL="1143000" indent="-228600" algn="l" eaLnBrk="0" hangingPunct="0">
                        <a:spcBef>
                          <a:spcPct val="20000"/>
                        </a:spcBef>
                        <a:buClr>
                          <a:schemeClr val="accent2"/>
                        </a:buClr>
                        <a:buSzPct val="70000"/>
                        <a:buFont typeface="Wingdings 2" pitchFamily="2" charset="2"/>
                        <a:defRPr sz="1900">
                          <a:solidFill>
                            <a:schemeClr val="tx1"/>
                          </a:solidFill>
                          <a:latin typeface="Times New Roman" panose="02020603050405020304" pitchFamily="18" charset="0"/>
                          <a:ea typeface="ＭＳ Ｐゴシック" panose="020B0600070205080204" pitchFamily="34" charset="-128"/>
                        </a:defRPr>
                      </a:lvl3pPr>
                      <a:lvl4pPr marL="1600200" indent="-228600" algn="l" eaLnBrk="0" hangingPunct="0">
                        <a:spcBef>
                          <a:spcPct val="20000"/>
                        </a:spcBef>
                        <a:buClr>
                          <a:srgbClr val="0BD0D9"/>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4pPr>
                      <a:lvl5pPr marL="2057400" indent="-228600" algn="l" eaLnBrk="0" hangingPunct="0">
                        <a:spcBef>
                          <a:spcPct val="20000"/>
                        </a:spcBef>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2" charset="2"/>
                        <a:buNone/>
                        <a:tabLst/>
                      </a:pPr>
                      <a:r>
                        <a:rPr kumimoji="0" lang="en-US" altLang="en-US" sz="2800" b="0" i="0" u="none" strike="noStrike" cap="none" normalizeH="0" baseline="0" dirty="0">
                          <a:ln>
                            <a:noFill/>
                          </a:ln>
                          <a:solidFill>
                            <a:schemeClr val="tx1"/>
                          </a:solidFill>
                          <a:effectLst/>
                          <a:latin typeface="+mn-lt"/>
                          <a:ea typeface="ＭＳ Ｐゴシック" panose="020B0600070205080204" pitchFamily="34" charset="-128"/>
                        </a:rPr>
                        <a:t>5 Fr</a:t>
                      </a:r>
                    </a:p>
                  </a:txBody>
                  <a:tcPr marT="45717" marB="45717"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rgbClr val="0BD0D9"/>
                        </a:buClr>
                        <a:buSzPct val="95000"/>
                        <a:buFont typeface="Wingdings 2" pitchFamily="2" charset="2"/>
                        <a:defRPr sz="2200">
                          <a:solidFill>
                            <a:schemeClr val="tx1"/>
                          </a:solidFill>
                          <a:latin typeface="Times New Roman" panose="02020603050405020304" pitchFamily="18" charset="0"/>
                          <a:ea typeface="ＭＳ Ｐゴシック" panose="020B0600070205080204" pitchFamily="34" charset="-128"/>
                        </a:defRPr>
                      </a:lvl1pPr>
                      <a:lvl2pPr marL="742950" indent="-285750" algn="l" eaLnBrk="0" hangingPunct="0">
                        <a:spcBef>
                          <a:spcPct val="20000"/>
                        </a:spcBef>
                        <a:buClr>
                          <a:schemeClr val="accent1"/>
                        </a:buClr>
                        <a:buSzPct val="85000"/>
                        <a:buFont typeface="Wingdings 2" pitchFamily="2" charset="2"/>
                        <a:defRPr sz="2000">
                          <a:solidFill>
                            <a:schemeClr val="tx1"/>
                          </a:solidFill>
                          <a:latin typeface="Times New Roman" panose="02020603050405020304" pitchFamily="18" charset="0"/>
                          <a:ea typeface="ＭＳ Ｐゴシック" panose="020B0600070205080204" pitchFamily="34" charset="-128"/>
                        </a:defRPr>
                      </a:lvl2pPr>
                      <a:lvl3pPr marL="1143000" indent="-228600" algn="l" eaLnBrk="0" hangingPunct="0">
                        <a:spcBef>
                          <a:spcPct val="20000"/>
                        </a:spcBef>
                        <a:buClr>
                          <a:schemeClr val="accent2"/>
                        </a:buClr>
                        <a:buSzPct val="70000"/>
                        <a:buFont typeface="Wingdings 2" pitchFamily="2" charset="2"/>
                        <a:defRPr sz="1900">
                          <a:solidFill>
                            <a:schemeClr val="tx1"/>
                          </a:solidFill>
                          <a:latin typeface="Times New Roman" panose="02020603050405020304" pitchFamily="18" charset="0"/>
                          <a:ea typeface="ＭＳ Ｐゴシック" panose="020B0600070205080204" pitchFamily="34" charset="-128"/>
                        </a:defRPr>
                      </a:lvl3pPr>
                      <a:lvl4pPr marL="1600200" indent="-228600" algn="l" eaLnBrk="0" hangingPunct="0">
                        <a:spcBef>
                          <a:spcPct val="20000"/>
                        </a:spcBef>
                        <a:buClr>
                          <a:srgbClr val="0BD0D9"/>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4pPr>
                      <a:lvl5pPr marL="2057400" indent="-228600" algn="l" eaLnBrk="0" hangingPunct="0">
                        <a:spcBef>
                          <a:spcPct val="20000"/>
                        </a:spcBef>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2" charset="2"/>
                        <a:buNone/>
                        <a:tabLst/>
                      </a:pPr>
                      <a:r>
                        <a:rPr kumimoji="0" lang="en-US" altLang="en-US" sz="2800" b="0" i="0" u="none" strike="noStrike" cap="none" normalizeH="0" baseline="0" dirty="0">
                          <a:ln>
                            <a:noFill/>
                          </a:ln>
                          <a:solidFill>
                            <a:schemeClr val="tx1"/>
                          </a:solidFill>
                          <a:effectLst/>
                          <a:latin typeface="+mn-lt"/>
                          <a:ea typeface="ＭＳ Ｐゴシック" panose="020B0600070205080204" pitchFamily="34" charset="-128"/>
                        </a:rPr>
                        <a:t>Spherical</a:t>
                      </a: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rgbClr val="0BD0D9"/>
                        </a:buClr>
                        <a:buSzPct val="95000"/>
                        <a:buFont typeface="Wingdings 2" pitchFamily="2" charset="2"/>
                        <a:defRPr sz="2200">
                          <a:solidFill>
                            <a:schemeClr val="tx1"/>
                          </a:solidFill>
                          <a:latin typeface="Times New Roman" panose="02020603050405020304" pitchFamily="18" charset="0"/>
                          <a:ea typeface="ＭＳ Ｐゴシック" panose="020B0600070205080204" pitchFamily="34" charset="-128"/>
                        </a:defRPr>
                      </a:lvl1pPr>
                      <a:lvl2pPr marL="742950" indent="-285750" algn="l" eaLnBrk="0" hangingPunct="0">
                        <a:spcBef>
                          <a:spcPct val="20000"/>
                        </a:spcBef>
                        <a:buClr>
                          <a:schemeClr val="accent1"/>
                        </a:buClr>
                        <a:buSzPct val="85000"/>
                        <a:buFont typeface="Wingdings 2" pitchFamily="2" charset="2"/>
                        <a:defRPr sz="2000">
                          <a:solidFill>
                            <a:schemeClr val="tx1"/>
                          </a:solidFill>
                          <a:latin typeface="Times New Roman" panose="02020603050405020304" pitchFamily="18" charset="0"/>
                          <a:ea typeface="ＭＳ Ｐゴシック" panose="020B0600070205080204" pitchFamily="34" charset="-128"/>
                        </a:defRPr>
                      </a:lvl2pPr>
                      <a:lvl3pPr marL="1143000" indent="-228600" algn="l" eaLnBrk="0" hangingPunct="0">
                        <a:spcBef>
                          <a:spcPct val="20000"/>
                        </a:spcBef>
                        <a:buClr>
                          <a:schemeClr val="accent2"/>
                        </a:buClr>
                        <a:buSzPct val="70000"/>
                        <a:buFont typeface="Wingdings 2" pitchFamily="2" charset="2"/>
                        <a:defRPr sz="1900">
                          <a:solidFill>
                            <a:schemeClr val="tx1"/>
                          </a:solidFill>
                          <a:latin typeface="Times New Roman" panose="02020603050405020304" pitchFamily="18" charset="0"/>
                          <a:ea typeface="ＭＳ Ｐゴシック" panose="020B0600070205080204" pitchFamily="34" charset="-128"/>
                        </a:defRPr>
                      </a:lvl3pPr>
                      <a:lvl4pPr marL="1600200" indent="-228600" algn="l" eaLnBrk="0" hangingPunct="0">
                        <a:spcBef>
                          <a:spcPct val="20000"/>
                        </a:spcBef>
                        <a:buClr>
                          <a:srgbClr val="0BD0D9"/>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4pPr>
                      <a:lvl5pPr marL="2057400" indent="-228600" algn="l" eaLnBrk="0" hangingPunct="0">
                        <a:spcBef>
                          <a:spcPct val="20000"/>
                        </a:spcBef>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2" charset="2"/>
                        <a:buNone/>
                        <a:tabLst/>
                      </a:pPr>
                      <a:r>
                        <a:rPr kumimoji="0" lang="en-US" altLang="en-US" sz="2800" b="0" i="0" u="none" strike="noStrike" cap="none" normalizeH="0" baseline="0" dirty="0">
                          <a:ln>
                            <a:noFill/>
                          </a:ln>
                          <a:solidFill>
                            <a:schemeClr val="tx1"/>
                          </a:solidFill>
                          <a:effectLst/>
                          <a:latin typeface="+mn-lt"/>
                          <a:ea typeface="ＭＳ Ｐゴシック" panose="020B0600070205080204" pitchFamily="34" charset="-128"/>
                        </a:rPr>
                        <a:t>5 mm</a:t>
                      </a: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rgbClr val="0BD0D9"/>
                        </a:buClr>
                        <a:buSzPct val="95000"/>
                        <a:buFont typeface="Wingdings 2" pitchFamily="2" charset="2"/>
                        <a:defRPr sz="2200">
                          <a:solidFill>
                            <a:schemeClr val="tx1"/>
                          </a:solidFill>
                          <a:latin typeface="Times New Roman" panose="02020603050405020304" pitchFamily="18" charset="0"/>
                          <a:ea typeface="ＭＳ Ｐゴシック" panose="020B0600070205080204" pitchFamily="34" charset="-128"/>
                        </a:defRPr>
                      </a:lvl1pPr>
                      <a:lvl2pPr marL="742950" indent="-285750" algn="l" eaLnBrk="0" hangingPunct="0">
                        <a:spcBef>
                          <a:spcPct val="20000"/>
                        </a:spcBef>
                        <a:buClr>
                          <a:schemeClr val="accent1"/>
                        </a:buClr>
                        <a:buSzPct val="85000"/>
                        <a:buFont typeface="Wingdings 2" pitchFamily="2" charset="2"/>
                        <a:defRPr sz="2000">
                          <a:solidFill>
                            <a:schemeClr val="tx1"/>
                          </a:solidFill>
                          <a:latin typeface="Times New Roman" panose="02020603050405020304" pitchFamily="18" charset="0"/>
                          <a:ea typeface="ＭＳ Ｐゴシック" panose="020B0600070205080204" pitchFamily="34" charset="-128"/>
                        </a:defRPr>
                      </a:lvl2pPr>
                      <a:lvl3pPr marL="1143000" indent="-228600" algn="l" eaLnBrk="0" hangingPunct="0">
                        <a:spcBef>
                          <a:spcPct val="20000"/>
                        </a:spcBef>
                        <a:buClr>
                          <a:schemeClr val="accent2"/>
                        </a:buClr>
                        <a:buSzPct val="70000"/>
                        <a:buFont typeface="Wingdings 2" pitchFamily="2" charset="2"/>
                        <a:defRPr sz="1900">
                          <a:solidFill>
                            <a:schemeClr val="tx1"/>
                          </a:solidFill>
                          <a:latin typeface="Times New Roman" panose="02020603050405020304" pitchFamily="18" charset="0"/>
                          <a:ea typeface="ＭＳ Ｐゴシック" panose="020B0600070205080204" pitchFamily="34" charset="-128"/>
                        </a:defRPr>
                      </a:lvl3pPr>
                      <a:lvl4pPr marL="1600200" indent="-228600" algn="l" eaLnBrk="0" hangingPunct="0">
                        <a:spcBef>
                          <a:spcPct val="20000"/>
                        </a:spcBef>
                        <a:buClr>
                          <a:srgbClr val="0BD0D9"/>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4pPr>
                      <a:lvl5pPr marL="2057400" indent="-228600" algn="l" eaLnBrk="0" hangingPunct="0">
                        <a:spcBef>
                          <a:spcPct val="20000"/>
                        </a:spcBef>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2" charset="2"/>
                        <a:buNone/>
                        <a:tabLst/>
                      </a:pPr>
                      <a:r>
                        <a:rPr kumimoji="0" lang="en-US" altLang="en-US" sz="2800" b="0" i="0" u="none" strike="noStrike" cap="none" normalizeH="0" baseline="0" dirty="0">
                          <a:ln>
                            <a:noFill/>
                          </a:ln>
                          <a:solidFill>
                            <a:schemeClr val="tx1"/>
                          </a:solidFill>
                          <a:effectLst/>
                          <a:latin typeface="+mn-lt"/>
                          <a:ea typeface="ＭＳ Ｐゴシック" panose="020B0600070205080204" pitchFamily="34" charset="-128"/>
                        </a:rPr>
                        <a:t>2.2 - 2.8 mm</a:t>
                      </a:r>
                    </a:p>
                  </a:txBody>
                  <a:tcPr marT="45717" marB="45717"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685163"/>
                  </a:ext>
                </a:extLst>
              </a:tr>
              <a:tr h="750175">
                <a:tc>
                  <a:txBody>
                    <a:bodyPr/>
                    <a:lstStyle>
                      <a:lvl1pPr algn="l" eaLnBrk="0" hangingPunct="0">
                        <a:spcBef>
                          <a:spcPct val="20000"/>
                        </a:spcBef>
                        <a:buClr>
                          <a:srgbClr val="0BD0D9"/>
                        </a:buClr>
                        <a:buSzPct val="95000"/>
                        <a:buFont typeface="Wingdings 2" pitchFamily="2" charset="2"/>
                        <a:defRPr sz="2200">
                          <a:solidFill>
                            <a:schemeClr val="tx1"/>
                          </a:solidFill>
                          <a:latin typeface="Times New Roman" panose="02020603050405020304" pitchFamily="18" charset="0"/>
                          <a:ea typeface="ＭＳ Ｐゴシック" panose="020B0600070205080204" pitchFamily="34" charset="-128"/>
                        </a:defRPr>
                      </a:lvl1pPr>
                      <a:lvl2pPr marL="742950" indent="-285750" algn="l" eaLnBrk="0" hangingPunct="0">
                        <a:spcBef>
                          <a:spcPct val="20000"/>
                        </a:spcBef>
                        <a:buClr>
                          <a:schemeClr val="accent1"/>
                        </a:buClr>
                        <a:buSzPct val="85000"/>
                        <a:buFont typeface="Wingdings 2" pitchFamily="2" charset="2"/>
                        <a:defRPr sz="2000">
                          <a:solidFill>
                            <a:schemeClr val="tx1"/>
                          </a:solidFill>
                          <a:latin typeface="Times New Roman" panose="02020603050405020304" pitchFamily="18" charset="0"/>
                          <a:ea typeface="ＭＳ Ｐゴシック" panose="020B0600070205080204" pitchFamily="34" charset="-128"/>
                        </a:defRPr>
                      </a:lvl2pPr>
                      <a:lvl3pPr marL="1143000" indent="-228600" algn="l" eaLnBrk="0" hangingPunct="0">
                        <a:spcBef>
                          <a:spcPct val="20000"/>
                        </a:spcBef>
                        <a:buClr>
                          <a:schemeClr val="accent2"/>
                        </a:buClr>
                        <a:buSzPct val="70000"/>
                        <a:buFont typeface="Wingdings 2" pitchFamily="2" charset="2"/>
                        <a:defRPr sz="1900">
                          <a:solidFill>
                            <a:schemeClr val="tx1"/>
                          </a:solidFill>
                          <a:latin typeface="Times New Roman" panose="02020603050405020304" pitchFamily="18" charset="0"/>
                          <a:ea typeface="ＭＳ Ｐゴシック" panose="020B0600070205080204" pitchFamily="34" charset="-128"/>
                        </a:defRPr>
                      </a:lvl3pPr>
                      <a:lvl4pPr marL="1600200" indent="-228600" algn="l" eaLnBrk="0" hangingPunct="0">
                        <a:spcBef>
                          <a:spcPct val="20000"/>
                        </a:spcBef>
                        <a:buClr>
                          <a:srgbClr val="0BD0D9"/>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4pPr>
                      <a:lvl5pPr marL="2057400" indent="-228600" algn="l" eaLnBrk="0" hangingPunct="0">
                        <a:spcBef>
                          <a:spcPct val="20000"/>
                        </a:spcBef>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2" charset="2"/>
                        <a:buNone/>
                        <a:tabLst/>
                      </a:pPr>
                      <a:r>
                        <a:rPr kumimoji="0" lang="en-US" altLang="en-US" sz="2800" b="0" i="0" u="none" strike="noStrike" cap="none" normalizeH="0" baseline="0" dirty="0">
                          <a:ln>
                            <a:noFill/>
                          </a:ln>
                          <a:solidFill>
                            <a:schemeClr val="tx1"/>
                          </a:solidFill>
                          <a:effectLst/>
                          <a:latin typeface="+mn-lt"/>
                          <a:ea typeface="ＭＳ Ｐゴシック" panose="020B0600070205080204" pitchFamily="34" charset="-128"/>
                        </a:rPr>
                        <a:t>7 Fr</a:t>
                      </a:r>
                    </a:p>
                  </a:txBody>
                  <a:tcPr marT="45717" marB="45717"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rgbClr val="0BD0D9"/>
                        </a:buClr>
                        <a:buSzPct val="95000"/>
                        <a:buFont typeface="Wingdings 2" pitchFamily="2" charset="2"/>
                        <a:defRPr sz="2200">
                          <a:solidFill>
                            <a:schemeClr val="tx1"/>
                          </a:solidFill>
                          <a:latin typeface="Times New Roman" panose="02020603050405020304" pitchFamily="18" charset="0"/>
                          <a:ea typeface="ＭＳ Ｐゴシック" panose="020B0600070205080204" pitchFamily="34" charset="-128"/>
                        </a:defRPr>
                      </a:lvl1pPr>
                      <a:lvl2pPr marL="742950" indent="-285750" algn="l" eaLnBrk="0" hangingPunct="0">
                        <a:spcBef>
                          <a:spcPct val="20000"/>
                        </a:spcBef>
                        <a:buClr>
                          <a:schemeClr val="accent1"/>
                        </a:buClr>
                        <a:buSzPct val="85000"/>
                        <a:buFont typeface="Wingdings 2" pitchFamily="2" charset="2"/>
                        <a:defRPr sz="2000">
                          <a:solidFill>
                            <a:schemeClr val="tx1"/>
                          </a:solidFill>
                          <a:latin typeface="Times New Roman" panose="02020603050405020304" pitchFamily="18" charset="0"/>
                          <a:ea typeface="ＭＳ Ｐゴシック" panose="020B0600070205080204" pitchFamily="34" charset="-128"/>
                        </a:defRPr>
                      </a:lvl2pPr>
                      <a:lvl3pPr marL="1143000" indent="-228600" algn="l" eaLnBrk="0" hangingPunct="0">
                        <a:spcBef>
                          <a:spcPct val="20000"/>
                        </a:spcBef>
                        <a:buClr>
                          <a:schemeClr val="accent2"/>
                        </a:buClr>
                        <a:buSzPct val="70000"/>
                        <a:buFont typeface="Wingdings 2" pitchFamily="2" charset="2"/>
                        <a:defRPr sz="1900">
                          <a:solidFill>
                            <a:schemeClr val="tx1"/>
                          </a:solidFill>
                          <a:latin typeface="Times New Roman" panose="02020603050405020304" pitchFamily="18" charset="0"/>
                          <a:ea typeface="ＭＳ Ｐゴシック" panose="020B0600070205080204" pitchFamily="34" charset="-128"/>
                        </a:defRPr>
                      </a:lvl3pPr>
                      <a:lvl4pPr marL="1600200" indent="-228600" algn="l" eaLnBrk="0" hangingPunct="0">
                        <a:spcBef>
                          <a:spcPct val="20000"/>
                        </a:spcBef>
                        <a:buClr>
                          <a:srgbClr val="0BD0D9"/>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4pPr>
                      <a:lvl5pPr marL="2057400" indent="-228600" algn="l" eaLnBrk="0" hangingPunct="0">
                        <a:spcBef>
                          <a:spcPct val="20000"/>
                        </a:spcBef>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2" charset="2"/>
                        <a:buNone/>
                        <a:tabLst/>
                      </a:pPr>
                      <a:r>
                        <a:rPr kumimoji="0" lang="en-US" altLang="en-US" sz="2800" b="0" i="0" u="none" strike="noStrike" cap="none" normalizeH="0" baseline="0" dirty="0">
                          <a:ln>
                            <a:noFill/>
                          </a:ln>
                          <a:solidFill>
                            <a:schemeClr val="tx1"/>
                          </a:solidFill>
                          <a:effectLst/>
                          <a:latin typeface="+mn-lt"/>
                          <a:ea typeface="ＭＳ Ｐゴシック" panose="020B0600070205080204" pitchFamily="34" charset="-128"/>
                        </a:rPr>
                        <a:t>Spherical</a:t>
                      </a: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rgbClr val="0BD0D9"/>
                        </a:buClr>
                        <a:buSzPct val="95000"/>
                        <a:buFont typeface="Wingdings 2" pitchFamily="2" charset="2"/>
                        <a:defRPr sz="2200">
                          <a:solidFill>
                            <a:schemeClr val="tx1"/>
                          </a:solidFill>
                          <a:latin typeface="Times New Roman" panose="02020603050405020304" pitchFamily="18" charset="0"/>
                          <a:ea typeface="ＭＳ Ｐゴシック" panose="020B0600070205080204" pitchFamily="34" charset="-128"/>
                        </a:defRPr>
                      </a:lvl1pPr>
                      <a:lvl2pPr marL="742950" indent="-285750" algn="l" eaLnBrk="0" hangingPunct="0">
                        <a:spcBef>
                          <a:spcPct val="20000"/>
                        </a:spcBef>
                        <a:buClr>
                          <a:schemeClr val="accent1"/>
                        </a:buClr>
                        <a:buSzPct val="85000"/>
                        <a:buFont typeface="Wingdings 2" pitchFamily="2" charset="2"/>
                        <a:defRPr sz="2000">
                          <a:solidFill>
                            <a:schemeClr val="tx1"/>
                          </a:solidFill>
                          <a:latin typeface="Times New Roman" panose="02020603050405020304" pitchFamily="18" charset="0"/>
                          <a:ea typeface="ＭＳ Ｐゴシック" panose="020B0600070205080204" pitchFamily="34" charset="-128"/>
                        </a:defRPr>
                      </a:lvl2pPr>
                      <a:lvl3pPr marL="1143000" indent="-228600" algn="l" eaLnBrk="0" hangingPunct="0">
                        <a:spcBef>
                          <a:spcPct val="20000"/>
                        </a:spcBef>
                        <a:buClr>
                          <a:schemeClr val="accent2"/>
                        </a:buClr>
                        <a:buSzPct val="70000"/>
                        <a:buFont typeface="Wingdings 2" pitchFamily="2" charset="2"/>
                        <a:defRPr sz="1900">
                          <a:solidFill>
                            <a:schemeClr val="tx1"/>
                          </a:solidFill>
                          <a:latin typeface="Times New Roman" panose="02020603050405020304" pitchFamily="18" charset="0"/>
                          <a:ea typeface="ＭＳ Ｐゴシック" panose="020B0600070205080204" pitchFamily="34" charset="-128"/>
                        </a:defRPr>
                      </a:lvl3pPr>
                      <a:lvl4pPr marL="1600200" indent="-228600" algn="l" eaLnBrk="0" hangingPunct="0">
                        <a:spcBef>
                          <a:spcPct val="20000"/>
                        </a:spcBef>
                        <a:buClr>
                          <a:srgbClr val="0BD0D9"/>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4pPr>
                      <a:lvl5pPr marL="2057400" indent="-228600" algn="l" eaLnBrk="0" hangingPunct="0">
                        <a:spcBef>
                          <a:spcPct val="20000"/>
                        </a:spcBef>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2" charset="2"/>
                        <a:buNone/>
                        <a:tabLst/>
                      </a:pPr>
                      <a:r>
                        <a:rPr kumimoji="0" lang="en-US" altLang="en-US" sz="2800" b="0" i="0" u="none" strike="noStrike" cap="none" normalizeH="0" baseline="0" dirty="0">
                          <a:ln>
                            <a:noFill/>
                          </a:ln>
                          <a:solidFill>
                            <a:schemeClr val="tx1"/>
                          </a:solidFill>
                          <a:effectLst/>
                          <a:latin typeface="+mn-lt"/>
                          <a:ea typeface="ＭＳ Ｐゴシック" panose="020B0600070205080204" pitchFamily="34" charset="-128"/>
                        </a:rPr>
                        <a:t>6 mm</a:t>
                      </a: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rgbClr val="0BD0D9"/>
                        </a:buClr>
                        <a:buSzPct val="95000"/>
                        <a:buFont typeface="Wingdings 2" pitchFamily="2" charset="2"/>
                        <a:defRPr sz="2200">
                          <a:solidFill>
                            <a:schemeClr val="tx1"/>
                          </a:solidFill>
                          <a:latin typeface="Times New Roman" panose="02020603050405020304" pitchFamily="18" charset="0"/>
                          <a:ea typeface="ＭＳ Ｐゴシック" panose="020B0600070205080204" pitchFamily="34" charset="-128"/>
                        </a:defRPr>
                      </a:lvl1pPr>
                      <a:lvl2pPr marL="742950" indent="-285750" algn="l" eaLnBrk="0" hangingPunct="0">
                        <a:spcBef>
                          <a:spcPct val="20000"/>
                        </a:spcBef>
                        <a:buClr>
                          <a:schemeClr val="accent1"/>
                        </a:buClr>
                        <a:buSzPct val="85000"/>
                        <a:buFont typeface="Wingdings 2" pitchFamily="2" charset="2"/>
                        <a:defRPr sz="2000">
                          <a:solidFill>
                            <a:schemeClr val="tx1"/>
                          </a:solidFill>
                          <a:latin typeface="Times New Roman" panose="02020603050405020304" pitchFamily="18" charset="0"/>
                          <a:ea typeface="ＭＳ Ｐゴシック" panose="020B0600070205080204" pitchFamily="34" charset="-128"/>
                        </a:defRPr>
                      </a:lvl2pPr>
                      <a:lvl3pPr marL="1143000" indent="-228600" algn="l" eaLnBrk="0" hangingPunct="0">
                        <a:spcBef>
                          <a:spcPct val="20000"/>
                        </a:spcBef>
                        <a:buClr>
                          <a:schemeClr val="accent2"/>
                        </a:buClr>
                        <a:buSzPct val="70000"/>
                        <a:buFont typeface="Wingdings 2" pitchFamily="2" charset="2"/>
                        <a:defRPr sz="1900">
                          <a:solidFill>
                            <a:schemeClr val="tx1"/>
                          </a:solidFill>
                          <a:latin typeface="Times New Roman" panose="02020603050405020304" pitchFamily="18" charset="0"/>
                          <a:ea typeface="ＭＳ Ｐゴシック" panose="020B0600070205080204" pitchFamily="34" charset="-128"/>
                        </a:defRPr>
                      </a:lvl3pPr>
                      <a:lvl4pPr marL="1600200" indent="-228600" algn="l" eaLnBrk="0" hangingPunct="0">
                        <a:spcBef>
                          <a:spcPct val="20000"/>
                        </a:spcBef>
                        <a:buClr>
                          <a:srgbClr val="0BD0D9"/>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4pPr>
                      <a:lvl5pPr marL="2057400" indent="-228600" algn="l" eaLnBrk="0" hangingPunct="0">
                        <a:spcBef>
                          <a:spcPct val="20000"/>
                        </a:spcBef>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2" charset="2"/>
                        <a:buNone/>
                        <a:tabLst/>
                      </a:pPr>
                      <a:r>
                        <a:rPr kumimoji="0" lang="en-US" altLang="en-US" sz="2800" b="0" i="0" u="none" strike="noStrike" cap="none" normalizeH="0" baseline="0" dirty="0">
                          <a:ln>
                            <a:noFill/>
                          </a:ln>
                          <a:solidFill>
                            <a:schemeClr val="tx1"/>
                          </a:solidFill>
                          <a:effectLst/>
                          <a:latin typeface="+mn-lt"/>
                          <a:ea typeface="ＭＳ Ｐゴシック" panose="020B0600070205080204" pitchFamily="34" charset="-128"/>
                        </a:rPr>
                        <a:t>2.2 - 2.8 mm</a:t>
                      </a:r>
                    </a:p>
                  </a:txBody>
                  <a:tcPr marT="45717" marB="45717"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703783860"/>
                  </a:ext>
                </a:extLst>
              </a:tr>
              <a:tr h="1210892">
                <a:tc>
                  <a:txBody>
                    <a:bodyPr/>
                    <a:lstStyle>
                      <a:lvl1pPr algn="l" eaLnBrk="0" hangingPunct="0">
                        <a:spcBef>
                          <a:spcPct val="20000"/>
                        </a:spcBef>
                        <a:buClr>
                          <a:srgbClr val="0BD0D9"/>
                        </a:buClr>
                        <a:buSzPct val="95000"/>
                        <a:buFont typeface="Wingdings 2" pitchFamily="2" charset="2"/>
                        <a:defRPr sz="2200">
                          <a:solidFill>
                            <a:schemeClr val="tx1"/>
                          </a:solidFill>
                          <a:latin typeface="Times New Roman" panose="02020603050405020304" pitchFamily="18" charset="0"/>
                          <a:ea typeface="ＭＳ Ｐゴシック" panose="020B0600070205080204" pitchFamily="34" charset="-128"/>
                        </a:defRPr>
                      </a:lvl1pPr>
                      <a:lvl2pPr marL="742950" indent="-285750" algn="l" eaLnBrk="0" hangingPunct="0">
                        <a:spcBef>
                          <a:spcPct val="20000"/>
                        </a:spcBef>
                        <a:buClr>
                          <a:schemeClr val="accent1"/>
                        </a:buClr>
                        <a:buSzPct val="85000"/>
                        <a:buFont typeface="Wingdings 2" pitchFamily="2" charset="2"/>
                        <a:defRPr sz="2000">
                          <a:solidFill>
                            <a:schemeClr val="tx1"/>
                          </a:solidFill>
                          <a:latin typeface="Times New Roman" panose="02020603050405020304" pitchFamily="18" charset="0"/>
                          <a:ea typeface="ＭＳ Ｐゴシック" panose="020B0600070205080204" pitchFamily="34" charset="-128"/>
                        </a:defRPr>
                      </a:lvl2pPr>
                      <a:lvl3pPr marL="1143000" indent="-228600" algn="l" eaLnBrk="0" hangingPunct="0">
                        <a:spcBef>
                          <a:spcPct val="20000"/>
                        </a:spcBef>
                        <a:buClr>
                          <a:schemeClr val="accent2"/>
                        </a:buClr>
                        <a:buSzPct val="70000"/>
                        <a:buFont typeface="Wingdings 2" pitchFamily="2" charset="2"/>
                        <a:defRPr sz="1900">
                          <a:solidFill>
                            <a:schemeClr val="tx1"/>
                          </a:solidFill>
                          <a:latin typeface="Times New Roman" panose="02020603050405020304" pitchFamily="18" charset="0"/>
                          <a:ea typeface="ＭＳ Ｐゴシック" panose="020B0600070205080204" pitchFamily="34" charset="-128"/>
                        </a:defRPr>
                      </a:lvl3pPr>
                      <a:lvl4pPr marL="1600200" indent="-228600" algn="l" eaLnBrk="0" hangingPunct="0">
                        <a:spcBef>
                          <a:spcPct val="20000"/>
                        </a:spcBef>
                        <a:buClr>
                          <a:srgbClr val="0BD0D9"/>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4pPr>
                      <a:lvl5pPr marL="2057400" indent="-228600" algn="l" eaLnBrk="0" hangingPunct="0">
                        <a:spcBef>
                          <a:spcPct val="20000"/>
                        </a:spcBef>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2" charset="2"/>
                        <a:buNone/>
                        <a:tabLst/>
                      </a:pPr>
                      <a:r>
                        <a:rPr kumimoji="0" lang="en-US" altLang="en-US" sz="2800" b="0" i="0" u="none" strike="noStrike" cap="none" normalizeH="0" baseline="0">
                          <a:ln>
                            <a:noFill/>
                          </a:ln>
                          <a:solidFill>
                            <a:schemeClr val="tx1"/>
                          </a:solidFill>
                          <a:effectLst/>
                          <a:latin typeface="+mn-lt"/>
                          <a:ea typeface="ＭＳ Ｐゴシック" panose="020B0600070205080204" pitchFamily="34" charset="-128"/>
                        </a:rPr>
                        <a:t>9 Fr</a:t>
                      </a:r>
                    </a:p>
                  </a:txBody>
                  <a:tcPr marT="45717" marB="45717"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rgbClr val="0BD0D9"/>
                        </a:buClr>
                        <a:buSzPct val="95000"/>
                        <a:buFont typeface="Wingdings 2" pitchFamily="2" charset="2"/>
                        <a:defRPr sz="2200">
                          <a:solidFill>
                            <a:schemeClr val="tx1"/>
                          </a:solidFill>
                          <a:latin typeface="Times New Roman" panose="02020603050405020304" pitchFamily="18" charset="0"/>
                          <a:ea typeface="ＭＳ Ｐゴシック" panose="020B0600070205080204" pitchFamily="34" charset="-128"/>
                        </a:defRPr>
                      </a:lvl1pPr>
                      <a:lvl2pPr marL="742950" indent="-285750" algn="l" eaLnBrk="0" hangingPunct="0">
                        <a:spcBef>
                          <a:spcPct val="20000"/>
                        </a:spcBef>
                        <a:buClr>
                          <a:schemeClr val="accent1"/>
                        </a:buClr>
                        <a:buSzPct val="85000"/>
                        <a:buFont typeface="Wingdings 2" pitchFamily="2" charset="2"/>
                        <a:defRPr sz="2000">
                          <a:solidFill>
                            <a:schemeClr val="tx1"/>
                          </a:solidFill>
                          <a:latin typeface="Times New Roman" panose="02020603050405020304" pitchFamily="18" charset="0"/>
                          <a:ea typeface="ＭＳ Ｐゴシック" panose="020B0600070205080204" pitchFamily="34" charset="-128"/>
                        </a:defRPr>
                      </a:lvl2pPr>
                      <a:lvl3pPr marL="1143000" indent="-228600" algn="l" eaLnBrk="0" hangingPunct="0">
                        <a:spcBef>
                          <a:spcPct val="20000"/>
                        </a:spcBef>
                        <a:buClr>
                          <a:schemeClr val="accent2"/>
                        </a:buClr>
                        <a:buSzPct val="70000"/>
                        <a:buFont typeface="Wingdings 2" pitchFamily="2" charset="2"/>
                        <a:defRPr sz="1900">
                          <a:solidFill>
                            <a:schemeClr val="tx1"/>
                          </a:solidFill>
                          <a:latin typeface="Times New Roman" panose="02020603050405020304" pitchFamily="18" charset="0"/>
                          <a:ea typeface="ＭＳ Ｐゴシック" panose="020B0600070205080204" pitchFamily="34" charset="-128"/>
                        </a:defRPr>
                      </a:lvl3pPr>
                      <a:lvl4pPr marL="1600200" indent="-228600" algn="l" eaLnBrk="0" hangingPunct="0">
                        <a:spcBef>
                          <a:spcPct val="20000"/>
                        </a:spcBef>
                        <a:buClr>
                          <a:srgbClr val="0BD0D9"/>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4pPr>
                      <a:lvl5pPr marL="2057400" indent="-228600" algn="l" eaLnBrk="0" hangingPunct="0">
                        <a:spcBef>
                          <a:spcPct val="20000"/>
                        </a:spcBef>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2" charset="2"/>
                        <a:buNone/>
                        <a:tabLst/>
                      </a:pPr>
                      <a:r>
                        <a:rPr kumimoji="0" lang="en-US" altLang="en-US" sz="2800" b="0" i="0" u="none" strike="noStrike" cap="none" normalizeH="0" baseline="0">
                          <a:ln>
                            <a:noFill/>
                          </a:ln>
                          <a:solidFill>
                            <a:schemeClr val="tx1"/>
                          </a:solidFill>
                          <a:effectLst/>
                          <a:latin typeface="+mn-lt"/>
                          <a:ea typeface="ＭＳ Ｐゴシック" panose="020B0600070205080204" pitchFamily="34" charset="-128"/>
                        </a:rPr>
                        <a:t>Elliptical</a:t>
                      </a:r>
                    </a:p>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2" charset="2"/>
                        <a:buNone/>
                        <a:tabLst/>
                      </a:pPr>
                      <a:r>
                        <a:rPr kumimoji="0" lang="en-US" altLang="en-US" sz="2800" b="0" i="0" u="none" strike="noStrike" cap="none" normalizeH="0" baseline="0">
                          <a:ln>
                            <a:noFill/>
                          </a:ln>
                          <a:solidFill>
                            <a:schemeClr val="tx1"/>
                          </a:solidFill>
                          <a:effectLst/>
                          <a:latin typeface="+mn-lt"/>
                          <a:ea typeface="ＭＳ Ｐゴシック" panose="020B0600070205080204" pitchFamily="34" charset="-128"/>
                        </a:rPr>
                        <a:t>Spherical</a:t>
                      </a: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rgbClr val="0BD0D9"/>
                        </a:buClr>
                        <a:buSzPct val="95000"/>
                        <a:buFont typeface="Wingdings 2" pitchFamily="2" charset="2"/>
                        <a:defRPr sz="2200">
                          <a:solidFill>
                            <a:schemeClr val="tx1"/>
                          </a:solidFill>
                          <a:latin typeface="Times New Roman" panose="02020603050405020304" pitchFamily="18" charset="0"/>
                          <a:ea typeface="ＭＳ Ｐゴシック" panose="020B0600070205080204" pitchFamily="34" charset="-128"/>
                        </a:defRPr>
                      </a:lvl1pPr>
                      <a:lvl2pPr marL="742950" indent="-285750" algn="l" eaLnBrk="0" hangingPunct="0">
                        <a:spcBef>
                          <a:spcPct val="20000"/>
                        </a:spcBef>
                        <a:buClr>
                          <a:schemeClr val="accent1"/>
                        </a:buClr>
                        <a:buSzPct val="85000"/>
                        <a:buFont typeface="Wingdings 2" pitchFamily="2" charset="2"/>
                        <a:defRPr sz="2000">
                          <a:solidFill>
                            <a:schemeClr val="tx1"/>
                          </a:solidFill>
                          <a:latin typeface="Times New Roman" panose="02020603050405020304" pitchFamily="18" charset="0"/>
                          <a:ea typeface="ＭＳ Ｐゴシック" panose="020B0600070205080204" pitchFamily="34" charset="-128"/>
                        </a:defRPr>
                      </a:lvl2pPr>
                      <a:lvl3pPr marL="1143000" indent="-228600" algn="l" eaLnBrk="0" hangingPunct="0">
                        <a:spcBef>
                          <a:spcPct val="20000"/>
                        </a:spcBef>
                        <a:buClr>
                          <a:schemeClr val="accent2"/>
                        </a:buClr>
                        <a:buSzPct val="70000"/>
                        <a:buFont typeface="Wingdings 2" pitchFamily="2" charset="2"/>
                        <a:defRPr sz="1900">
                          <a:solidFill>
                            <a:schemeClr val="tx1"/>
                          </a:solidFill>
                          <a:latin typeface="Times New Roman" panose="02020603050405020304" pitchFamily="18" charset="0"/>
                          <a:ea typeface="ＭＳ Ｐゴシック" panose="020B0600070205080204" pitchFamily="34" charset="-128"/>
                        </a:defRPr>
                      </a:lvl3pPr>
                      <a:lvl4pPr marL="1600200" indent="-228600" algn="l" eaLnBrk="0" hangingPunct="0">
                        <a:spcBef>
                          <a:spcPct val="20000"/>
                        </a:spcBef>
                        <a:buClr>
                          <a:srgbClr val="0BD0D9"/>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4pPr>
                      <a:lvl5pPr marL="2057400" indent="-228600" algn="l" eaLnBrk="0" hangingPunct="0">
                        <a:spcBef>
                          <a:spcPct val="20000"/>
                        </a:spcBef>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2" charset="2"/>
                        <a:buNone/>
                        <a:tabLst/>
                      </a:pPr>
                      <a:r>
                        <a:rPr kumimoji="0" lang="en-US" altLang="en-US" sz="2800" b="0" i="0" u="none" strike="noStrike" cap="none" normalizeH="0" baseline="0" dirty="0">
                          <a:ln>
                            <a:noFill/>
                          </a:ln>
                          <a:solidFill>
                            <a:schemeClr val="tx1"/>
                          </a:solidFill>
                          <a:effectLst/>
                          <a:latin typeface="+mn-lt"/>
                          <a:ea typeface="ＭＳ Ｐゴシック" panose="020B0600070205080204" pitchFamily="34" charset="-128"/>
                        </a:rPr>
                        <a:t>7 mm</a:t>
                      </a: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rgbClr val="0BD0D9"/>
                        </a:buClr>
                        <a:buSzPct val="95000"/>
                        <a:buFont typeface="Wingdings 2" pitchFamily="2" charset="2"/>
                        <a:defRPr sz="2200">
                          <a:solidFill>
                            <a:schemeClr val="tx1"/>
                          </a:solidFill>
                          <a:latin typeface="Times New Roman" panose="02020603050405020304" pitchFamily="18" charset="0"/>
                          <a:ea typeface="ＭＳ Ｐゴシック" panose="020B0600070205080204" pitchFamily="34" charset="-128"/>
                        </a:defRPr>
                      </a:lvl1pPr>
                      <a:lvl2pPr marL="742950" indent="-285750" algn="l" eaLnBrk="0" hangingPunct="0">
                        <a:spcBef>
                          <a:spcPct val="20000"/>
                        </a:spcBef>
                        <a:buClr>
                          <a:schemeClr val="accent1"/>
                        </a:buClr>
                        <a:buSzPct val="85000"/>
                        <a:buFont typeface="Wingdings 2" pitchFamily="2" charset="2"/>
                        <a:defRPr sz="2000">
                          <a:solidFill>
                            <a:schemeClr val="tx1"/>
                          </a:solidFill>
                          <a:latin typeface="Times New Roman" panose="02020603050405020304" pitchFamily="18" charset="0"/>
                          <a:ea typeface="ＭＳ Ｐゴシック" panose="020B0600070205080204" pitchFamily="34" charset="-128"/>
                        </a:defRPr>
                      </a:lvl2pPr>
                      <a:lvl3pPr marL="1143000" indent="-228600" algn="l" eaLnBrk="0" hangingPunct="0">
                        <a:spcBef>
                          <a:spcPct val="20000"/>
                        </a:spcBef>
                        <a:buClr>
                          <a:schemeClr val="accent2"/>
                        </a:buClr>
                        <a:buSzPct val="70000"/>
                        <a:buFont typeface="Wingdings 2" pitchFamily="2" charset="2"/>
                        <a:defRPr sz="1900">
                          <a:solidFill>
                            <a:schemeClr val="tx1"/>
                          </a:solidFill>
                          <a:latin typeface="Times New Roman" panose="02020603050405020304" pitchFamily="18" charset="0"/>
                          <a:ea typeface="ＭＳ Ｐゴシック" panose="020B0600070205080204" pitchFamily="34" charset="-128"/>
                        </a:defRPr>
                      </a:lvl3pPr>
                      <a:lvl4pPr marL="1600200" indent="-228600" algn="l" eaLnBrk="0" hangingPunct="0">
                        <a:spcBef>
                          <a:spcPct val="20000"/>
                        </a:spcBef>
                        <a:buClr>
                          <a:srgbClr val="0BD0D9"/>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4pPr>
                      <a:lvl5pPr marL="2057400" indent="-228600" algn="l" eaLnBrk="0" hangingPunct="0">
                        <a:spcBef>
                          <a:spcPct val="20000"/>
                        </a:spcBef>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itchFamily="2" charset="2"/>
                        <a:buNone/>
                        <a:tabLst/>
                      </a:pPr>
                      <a:r>
                        <a:rPr kumimoji="0" lang="en-US" altLang="en-US" sz="2800" b="0" i="0" u="none" strike="noStrike" cap="none" normalizeH="0" baseline="0" dirty="0">
                          <a:ln>
                            <a:noFill/>
                          </a:ln>
                          <a:solidFill>
                            <a:schemeClr val="tx1"/>
                          </a:solidFill>
                          <a:effectLst/>
                          <a:latin typeface="+mn-lt"/>
                          <a:ea typeface="ＭＳ Ｐゴシック" panose="020B0600070205080204" pitchFamily="34" charset="-128"/>
                        </a:rPr>
                        <a:t>3.4 mm</a:t>
                      </a:r>
                    </a:p>
                  </a:txBody>
                  <a:tcPr marT="45717" marB="45717"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190122407"/>
                  </a:ext>
                </a:extLst>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2">
            <a:extLst>
              <a:ext uri="{FF2B5EF4-FFF2-40B4-BE49-F238E27FC236}">
                <a16:creationId xmlns:a16="http://schemas.microsoft.com/office/drawing/2014/main" id="{8BD5E74C-3028-4049-BE91-248AF0BC4B0A}"/>
              </a:ext>
            </a:extLst>
          </p:cNvPr>
          <p:cNvSpPr>
            <a:spLocks noGrp="1"/>
          </p:cNvSpPr>
          <p:nvPr>
            <p:ph type="title" idx="4294967295"/>
          </p:nvPr>
        </p:nvSpPr>
        <p:spPr>
          <a:xfrm>
            <a:off x="457200" y="381000"/>
            <a:ext cx="8229600" cy="914400"/>
          </a:xfrm>
        </p:spPr>
        <p:txBody>
          <a:bodyPr>
            <a:noAutofit/>
          </a:bodyPr>
          <a:lstStyle/>
          <a:p>
            <a:pPr algn="l"/>
            <a:r>
              <a:rPr lang="en-US" altLang="en-US" dirty="0">
                <a:latin typeface="Calibri" panose="020F0502020204030204" pitchFamily="34" charset="0"/>
                <a:ea typeface="ＭＳ Ｐゴシック" panose="020B0600070205080204" pitchFamily="34" charset="-128"/>
                <a:cs typeface="Calibri" panose="020F0502020204030204" pitchFamily="34" charset="0"/>
              </a:rPr>
              <a:t>Arndt Endobronchial Blocker</a:t>
            </a:r>
            <a:endParaRPr lang="en-US" altLang="en-US" sz="4000" dirty="0">
              <a:latin typeface="Times New Roman" panose="02020603050405020304" pitchFamily="18" charset="0"/>
              <a:ea typeface="ＭＳ Ｐゴシック" panose="020B0600070205080204" pitchFamily="34" charset="-128"/>
            </a:endParaRPr>
          </a:p>
        </p:txBody>
      </p:sp>
      <p:sp>
        <p:nvSpPr>
          <p:cNvPr id="103426" name="Rectangle 3">
            <a:extLst>
              <a:ext uri="{FF2B5EF4-FFF2-40B4-BE49-F238E27FC236}">
                <a16:creationId xmlns:a16="http://schemas.microsoft.com/office/drawing/2014/main" id="{ADB6CCE0-BCDD-9B4A-A9EA-2E16DDB8DB1C}"/>
              </a:ext>
            </a:extLst>
          </p:cNvPr>
          <p:cNvSpPr>
            <a:spLocks noGrp="1"/>
          </p:cNvSpPr>
          <p:nvPr>
            <p:ph type="body" idx="4294967295"/>
          </p:nvPr>
        </p:nvSpPr>
        <p:spPr>
          <a:xfrm>
            <a:off x="457200" y="1295400"/>
            <a:ext cx="8229600" cy="4572000"/>
          </a:xfrm>
        </p:spPr>
        <p:txBody>
          <a:bodyPr>
            <a:normAutofit/>
          </a:bodyPr>
          <a:lstStyle/>
          <a:p>
            <a:pPr eaLnBrk="1" hangingPunct="1"/>
            <a:r>
              <a:rPr lang="en-US" altLang="en-US" sz="2800" dirty="0">
                <a:ea typeface="ＭＳ Ｐゴシック" panose="020B0600070205080204" pitchFamily="34" charset="-128"/>
              </a:rPr>
              <a:t>Most commonly used in children</a:t>
            </a:r>
          </a:p>
          <a:p>
            <a:pPr eaLnBrk="1" hangingPunct="1"/>
            <a:r>
              <a:rPr lang="en-US" altLang="en-US" sz="2800" dirty="0">
                <a:ea typeface="ＭＳ Ｐゴシック" panose="020B0600070205080204" pitchFamily="34" charset="-128"/>
              </a:rPr>
              <a:t>Placed outside the ETT in children &lt; 2 years or with ETT &lt; 4.5 mm</a:t>
            </a:r>
          </a:p>
          <a:p>
            <a:pPr eaLnBrk="1" hangingPunct="1"/>
            <a:r>
              <a:rPr lang="en-US" altLang="en-US" sz="2800" dirty="0">
                <a:ea typeface="ＭＳ Ｐゴシック" panose="020B0600070205080204" pitchFamily="34" charset="-128"/>
              </a:rPr>
              <a:t>Guide wire loop left in place for repositioning</a:t>
            </a:r>
          </a:p>
          <a:p>
            <a:pPr eaLnBrk="1" hangingPunct="1"/>
            <a:r>
              <a:rPr lang="en-US" altLang="en-US" sz="2800" dirty="0">
                <a:ea typeface="ＭＳ Ｐゴシック" panose="020B0600070205080204" pitchFamily="34" charset="-128"/>
              </a:rPr>
              <a:t>Max diameter of blocker = 2.5 mm</a:t>
            </a:r>
          </a:p>
          <a:p>
            <a:pPr eaLnBrk="1" hangingPunct="1"/>
            <a:r>
              <a:rPr lang="en-US" altLang="en-US" sz="2800" dirty="0">
                <a:ea typeface="ＭＳ Ｐゴシック" panose="020B0600070205080204" pitchFamily="34" charset="-128"/>
              </a:rPr>
              <a:t>Central lumen diameter = 0.7 mm</a:t>
            </a:r>
          </a:p>
          <a:p>
            <a:pPr eaLnBrk="1" hangingPunct="1"/>
            <a:r>
              <a:rPr lang="en-US" altLang="en-US" sz="2800" dirty="0">
                <a:ea typeface="ＭＳ Ｐゴシック" panose="020B0600070205080204" pitchFamily="34" charset="-128"/>
              </a:rPr>
              <a:t>Balloon length = 1 cm &amp; capacity = 1 - 3 ml</a:t>
            </a:r>
          </a:p>
          <a:p>
            <a:pPr eaLnBrk="1" hangingPunct="1"/>
            <a:r>
              <a:rPr lang="en-US" altLang="en-US" sz="2800" dirty="0">
                <a:ea typeface="ＭＳ Ｐゴシック" panose="020B0600070205080204" pitchFamily="34" charset="-128"/>
              </a:rPr>
              <a:t>Confirm correct placement with FOB and auscultation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2">
            <a:extLst>
              <a:ext uri="{FF2B5EF4-FFF2-40B4-BE49-F238E27FC236}">
                <a16:creationId xmlns:a16="http://schemas.microsoft.com/office/drawing/2014/main" id="{018E01B4-883D-1E45-95D4-A8074BAAE9F5}"/>
              </a:ext>
            </a:extLst>
          </p:cNvPr>
          <p:cNvSpPr>
            <a:spLocks noGrp="1"/>
          </p:cNvSpPr>
          <p:nvPr>
            <p:ph type="title" idx="4294967295"/>
          </p:nvPr>
        </p:nvSpPr>
        <p:spPr>
          <a:xfrm>
            <a:off x="457200" y="380999"/>
            <a:ext cx="8077200" cy="1219201"/>
          </a:xfrm>
        </p:spPr>
        <p:txBody>
          <a:bodyPr>
            <a:normAutofit/>
          </a:bodyPr>
          <a:lstStyle/>
          <a:p>
            <a:pPr algn="l" eaLnBrk="1" hangingPunct="1"/>
            <a:r>
              <a:rPr lang="en-US" altLang="en-US" sz="5400" dirty="0">
                <a:latin typeface="+mn-lt"/>
                <a:ea typeface="ＭＳ Ｐゴシック" panose="020B0600070205080204" pitchFamily="34" charset="-128"/>
              </a:rPr>
              <a:t>Advantages</a:t>
            </a:r>
          </a:p>
        </p:txBody>
      </p:sp>
      <p:sp>
        <p:nvSpPr>
          <p:cNvPr id="105474" name="Rectangle 3">
            <a:extLst>
              <a:ext uri="{FF2B5EF4-FFF2-40B4-BE49-F238E27FC236}">
                <a16:creationId xmlns:a16="http://schemas.microsoft.com/office/drawing/2014/main" id="{2CB876BC-5FA2-6F45-8E08-3E782F7B3ACB}"/>
              </a:ext>
            </a:extLst>
          </p:cNvPr>
          <p:cNvSpPr>
            <a:spLocks noGrp="1"/>
          </p:cNvSpPr>
          <p:nvPr>
            <p:ph type="body" idx="4294967295"/>
          </p:nvPr>
        </p:nvSpPr>
        <p:spPr/>
        <p:txBody>
          <a:bodyPr/>
          <a:lstStyle/>
          <a:p>
            <a:pPr eaLnBrk="1" hangingPunct="1"/>
            <a:r>
              <a:rPr lang="en-US" altLang="en-US" sz="2800" dirty="0">
                <a:ea typeface="ＭＳ Ｐゴシック" panose="020B0600070205080204" pitchFamily="34" charset="-128"/>
              </a:rPr>
              <a:t>Able to block right or left or bronchus </a:t>
            </a:r>
          </a:p>
          <a:p>
            <a:pPr eaLnBrk="1" hangingPunct="1"/>
            <a:r>
              <a:rPr lang="en-US" altLang="en-US" sz="2800" dirty="0">
                <a:ea typeface="ＭＳ Ｐゴシック" panose="020B0600070205080204" pitchFamily="34" charset="-128"/>
              </a:rPr>
              <a:t>Ventilation possible during placement</a:t>
            </a:r>
          </a:p>
          <a:p>
            <a:pPr eaLnBrk="1" hangingPunct="1"/>
            <a:r>
              <a:rPr lang="en-US" altLang="en-US" sz="2800" dirty="0">
                <a:ea typeface="ＭＳ Ｐゴシック" panose="020B0600070205080204" pitchFamily="34" charset="-128"/>
              </a:rPr>
              <a:t>Used with an endotracheal tube</a:t>
            </a:r>
          </a:p>
          <a:p>
            <a:pPr eaLnBrk="1" hangingPunct="1"/>
            <a:r>
              <a:rPr lang="en-US" altLang="en-US" sz="2800" dirty="0">
                <a:ea typeface="ＭＳ Ｐゴシック" panose="020B0600070205080204" pitchFamily="34" charset="-128"/>
              </a:rPr>
              <a:t>Connecter locks blocker at correct depth </a:t>
            </a:r>
          </a:p>
          <a:p>
            <a:pPr eaLnBrk="1" hangingPunct="1"/>
            <a:r>
              <a:rPr lang="en-US" altLang="en-US" sz="2800" dirty="0">
                <a:ea typeface="ＭＳ Ｐゴシック" panose="020B0600070205080204" pitchFamily="34" charset="-128"/>
              </a:rPr>
              <a:t>Suction possible </a:t>
            </a:r>
          </a:p>
          <a:p>
            <a:pPr eaLnBrk="1" hangingPunct="1"/>
            <a:r>
              <a:rPr lang="en-US" altLang="en-US" sz="2800" dirty="0">
                <a:ea typeface="ＭＳ Ｐゴシック" panose="020B0600070205080204" pitchFamily="34" charset="-128"/>
              </a:rPr>
              <a:t>CPAP possible</a:t>
            </a:r>
          </a:p>
          <a:p>
            <a:pPr eaLnBrk="1" hangingPunct="1"/>
            <a:r>
              <a:rPr lang="en-US" altLang="en-US" sz="2800" dirty="0">
                <a:ea typeface="ＭＳ Ｐゴシック" panose="020B0600070205080204" pitchFamily="34" charset="-128"/>
              </a:rPr>
              <a:t>Ease of 2 lung ventilation from single lung ventilation </a:t>
            </a:r>
          </a:p>
          <a:p>
            <a:pPr eaLnBrk="1" hangingPunct="1"/>
            <a:endParaRPr lang="en-US" altLang="en-US" sz="2800" dirty="0">
              <a:ea typeface="ＭＳ Ｐゴシック" panose="020B0600070205080204" pitchFamily="34" charset="-128"/>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a:extLst>
              <a:ext uri="{FF2B5EF4-FFF2-40B4-BE49-F238E27FC236}">
                <a16:creationId xmlns:a16="http://schemas.microsoft.com/office/drawing/2014/main" id="{465F8E93-EBEF-BA4B-8BBF-DA3A4B993728}"/>
              </a:ext>
            </a:extLst>
          </p:cNvPr>
          <p:cNvSpPr>
            <a:spLocks noGrp="1"/>
          </p:cNvSpPr>
          <p:nvPr>
            <p:ph type="title" idx="4294967295"/>
          </p:nvPr>
        </p:nvSpPr>
        <p:spPr>
          <a:xfrm>
            <a:off x="457200" y="228600"/>
            <a:ext cx="6629400" cy="1143000"/>
          </a:xfrm>
        </p:spPr>
        <p:txBody>
          <a:bodyPr>
            <a:normAutofit/>
          </a:bodyPr>
          <a:lstStyle/>
          <a:p>
            <a:pPr algn="l" eaLnBrk="1" hangingPunct="1"/>
            <a:r>
              <a:rPr lang="en-US" altLang="en-US" sz="5400" dirty="0">
                <a:latin typeface="Calibri" panose="020F0502020204030204" pitchFamily="34" charset="0"/>
                <a:ea typeface="ＭＳ Ｐゴシック" panose="020B0600070205080204" pitchFamily="34" charset="-128"/>
                <a:cs typeface="Calibri" panose="020F0502020204030204" pitchFamily="34" charset="0"/>
              </a:rPr>
              <a:t>Disadvantages</a:t>
            </a:r>
          </a:p>
        </p:txBody>
      </p:sp>
      <p:sp>
        <p:nvSpPr>
          <p:cNvPr id="107522" name="Rectangle 3">
            <a:extLst>
              <a:ext uri="{FF2B5EF4-FFF2-40B4-BE49-F238E27FC236}">
                <a16:creationId xmlns:a16="http://schemas.microsoft.com/office/drawing/2014/main" id="{D63C646A-971E-D449-86A6-DDF31FE56B74}"/>
              </a:ext>
            </a:extLst>
          </p:cNvPr>
          <p:cNvSpPr>
            <a:spLocks noGrp="1"/>
          </p:cNvSpPr>
          <p:nvPr>
            <p:ph type="body" idx="4294967295"/>
          </p:nvPr>
        </p:nvSpPr>
        <p:spPr>
          <a:xfrm>
            <a:off x="457200" y="1524000"/>
            <a:ext cx="8229600" cy="4343400"/>
          </a:xfrm>
        </p:spPr>
        <p:txBody>
          <a:bodyPr>
            <a:normAutofit/>
          </a:bodyPr>
          <a:lstStyle/>
          <a:p>
            <a:pPr eaLnBrk="1" hangingPunct="1">
              <a:lnSpc>
                <a:spcPct val="90000"/>
              </a:lnSpc>
            </a:pPr>
            <a:r>
              <a:rPr lang="en-US" altLang="en-US" dirty="0">
                <a:ea typeface="ＭＳ Ｐゴシック" panose="020B0600070205080204" pitchFamily="34" charset="-128"/>
              </a:rPr>
              <a:t>Dislodgement</a:t>
            </a:r>
          </a:p>
          <a:p>
            <a:pPr eaLnBrk="1" hangingPunct="1">
              <a:lnSpc>
                <a:spcPct val="90000"/>
              </a:lnSpc>
            </a:pPr>
            <a:r>
              <a:rPr lang="en-US" altLang="en-US" dirty="0">
                <a:ea typeface="ＭＳ Ｐゴシック" panose="020B0600070205080204" pitchFamily="34" charset="-128"/>
              </a:rPr>
              <a:t>Frequent repositioning</a:t>
            </a:r>
          </a:p>
          <a:p>
            <a:pPr eaLnBrk="1" hangingPunct="1">
              <a:lnSpc>
                <a:spcPct val="90000"/>
              </a:lnSpc>
            </a:pPr>
            <a:r>
              <a:rPr lang="en-US" altLang="en-US" dirty="0">
                <a:ea typeface="ＭＳ Ｐゴシック" panose="020B0600070205080204" pitchFamily="34" charset="-128"/>
              </a:rPr>
              <a:t>Non optimal rt. lung isolation</a:t>
            </a:r>
          </a:p>
          <a:p>
            <a:pPr eaLnBrk="1" hangingPunct="1">
              <a:lnSpc>
                <a:spcPct val="90000"/>
              </a:lnSpc>
            </a:pPr>
            <a:r>
              <a:rPr lang="en-US" altLang="en-US" dirty="0">
                <a:ea typeface="ＭＳ Ｐゴシック" panose="020B0600070205080204" pitchFamily="34" charset="-128"/>
              </a:rPr>
              <a:t>Collapse of lung slower with smaller blockers</a:t>
            </a:r>
          </a:p>
          <a:p>
            <a:pPr eaLnBrk="1" hangingPunct="1">
              <a:lnSpc>
                <a:spcPct val="90000"/>
              </a:lnSpc>
            </a:pPr>
            <a:r>
              <a:rPr lang="en-US" altLang="en-US" dirty="0">
                <a:ea typeface="ＭＳ Ｐゴシック" panose="020B0600070205080204" pitchFamily="34" charset="-128"/>
              </a:rPr>
              <a:t>Guide wire required for proper placement </a:t>
            </a:r>
          </a:p>
          <a:p>
            <a:pPr eaLnBrk="1" hangingPunct="1">
              <a:lnSpc>
                <a:spcPct val="90000"/>
              </a:lnSpc>
            </a:pPr>
            <a:r>
              <a:rPr lang="en-US" altLang="en-US" dirty="0">
                <a:ea typeface="ＭＳ Ｐゴシック" panose="020B0600070205080204" pitchFamily="34" charset="-128"/>
              </a:rPr>
              <a:t>Pediatric FOB required</a:t>
            </a:r>
          </a:p>
          <a:p>
            <a:pPr eaLnBrk="1" hangingPunct="1">
              <a:lnSpc>
                <a:spcPct val="90000"/>
              </a:lnSpc>
            </a:pPr>
            <a:r>
              <a:rPr lang="en-US" altLang="en-US" dirty="0">
                <a:ea typeface="ＭＳ Ｐゴシック" panose="020B0600070205080204" pitchFamily="34" charset="-128"/>
              </a:rPr>
              <a:t>Airway injury</a:t>
            </a:r>
          </a:p>
          <a:p>
            <a:pPr eaLnBrk="1" hangingPunct="1">
              <a:lnSpc>
                <a:spcPct val="90000"/>
              </a:lnSpc>
            </a:pPr>
            <a:r>
              <a:rPr lang="en-US" altLang="en-US" dirty="0">
                <a:ea typeface="ＭＳ Ｐゴシック" panose="020B0600070205080204" pitchFamily="34" charset="-128"/>
              </a:rPr>
              <a:t>Bronchoscopy of isolated lung - impossible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a:extLst>
              <a:ext uri="{FF2B5EF4-FFF2-40B4-BE49-F238E27FC236}">
                <a16:creationId xmlns:a16="http://schemas.microsoft.com/office/drawing/2014/main" id="{4351AF26-81C9-7D4F-87CD-32F3DEFACA85}"/>
              </a:ext>
            </a:extLst>
          </p:cNvPr>
          <p:cNvSpPr>
            <a:spLocks noGrp="1"/>
          </p:cNvSpPr>
          <p:nvPr>
            <p:ph type="title" idx="4294967295"/>
          </p:nvPr>
        </p:nvSpPr>
        <p:spPr>
          <a:xfrm>
            <a:off x="304800" y="457200"/>
            <a:ext cx="8382000" cy="990600"/>
          </a:xfrm>
        </p:spPr>
        <p:txBody>
          <a:bodyPr>
            <a:noAutofit/>
          </a:bodyPr>
          <a:lstStyle/>
          <a:p>
            <a:pPr algn="l" eaLnBrk="1" hangingPunct="1"/>
            <a:r>
              <a:rPr lang="en-US" altLang="en-US" dirty="0">
                <a:latin typeface="Calibri" panose="020F0502020204030204" pitchFamily="34" charset="0"/>
                <a:ea typeface="ＭＳ Ｐゴシック" panose="020B0600070205080204" pitchFamily="34" charset="-128"/>
                <a:cs typeface="Calibri" panose="020F0502020204030204" pitchFamily="34" charset="0"/>
              </a:rPr>
              <a:t>Arndt Endobronchial Blocker: Insertion Techniques</a:t>
            </a:r>
          </a:p>
        </p:txBody>
      </p:sp>
      <p:sp>
        <p:nvSpPr>
          <p:cNvPr id="109572" name="Rectangle 6">
            <a:extLst>
              <a:ext uri="{FF2B5EF4-FFF2-40B4-BE49-F238E27FC236}">
                <a16:creationId xmlns:a16="http://schemas.microsoft.com/office/drawing/2014/main" id="{98A8CFBC-0E57-364D-A158-5D75E02E8BAE}"/>
              </a:ext>
            </a:extLst>
          </p:cNvPr>
          <p:cNvSpPr>
            <a:spLocks noGrp="1"/>
          </p:cNvSpPr>
          <p:nvPr>
            <p:ph type="body" sz="half" idx="4294967295"/>
          </p:nvPr>
        </p:nvSpPr>
        <p:spPr>
          <a:xfrm>
            <a:off x="304800" y="1752600"/>
            <a:ext cx="8229600" cy="4343400"/>
          </a:xfrm>
        </p:spPr>
        <p:txBody>
          <a:bodyPr>
            <a:normAutofit fontScale="70000" lnSpcReduction="20000"/>
          </a:bodyPr>
          <a:lstStyle/>
          <a:p>
            <a:pPr>
              <a:lnSpc>
                <a:spcPct val="120000"/>
              </a:lnSpc>
            </a:pPr>
            <a:r>
              <a:rPr lang="en-US" sz="4000" b="1" dirty="0"/>
              <a:t>Coaxial</a:t>
            </a:r>
            <a:r>
              <a:rPr lang="en-US" sz="4000" dirty="0"/>
              <a:t> placement through the lumen of the ETT is recommended for endotracheal tubes sizes 4.5 ID and over</a:t>
            </a:r>
          </a:p>
          <a:p>
            <a:pPr>
              <a:lnSpc>
                <a:spcPct val="120000"/>
              </a:lnSpc>
            </a:pPr>
            <a:r>
              <a:rPr lang="en-US" sz="4000" b="1" dirty="0"/>
              <a:t>Extra-luminal</a:t>
            </a:r>
            <a:r>
              <a:rPr lang="en-US" sz="4000" dirty="0"/>
              <a:t> placement parallel to ETT is recommended for endotracheal tubes &lt; 4.5 ID</a:t>
            </a:r>
          </a:p>
          <a:p>
            <a:pPr marL="644525" lvl="1" indent="-293688">
              <a:lnSpc>
                <a:spcPct val="120000"/>
              </a:lnSpc>
              <a:buFont typeface="System Font Regular"/>
              <a:buChar char="-"/>
            </a:pPr>
            <a:r>
              <a:rPr lang="en-US" altLang="en-US" sz="3400" dirty="0">
                <a:ea typeface="ＭＳ Ｐゴシック" panose="020B0600070205080204" pitchFamily="34" charset="-128"/>
              </a:rPr>
              <a:t>Place bronchial blocker into trachea with laryngoscope</a:t>
            </a:r>
          </a:p>
          <a:p>
            <a:pPr marL="644525" lvl="1" indent="-293688">
              <a:lnSpc>
                <a:spcPct val="120000"/>
              </a:lnSpc>
              <a:buFont typeface="System Font Regular"/>
              <a:buChar char="-"/>
            </a:pPr>
            <a:r>
              <a:rPr lang="en-US" altLang="en-US" sz="3400" dirty="0">
                <a:ea typeface="ＭＳ Ｐゴシック" panose="020B0600070205080204" pitchFamily="34" charset="-128"/>
              </a:rPr>
              <a:t>Intubate with ETT</a:t>
            </a:r>
          </a:p>
          <a:p>
            <a:pPr marL="644525" lvl="1" indent="-293688">
              <a:lnSpc>
                <a:spcPct val="120000"/>
              </a:lnSpc>
              <a:buFont typeface="System Font Regular"/>
              <a:buChar char="-"/>
            </a:pPr>
            <a:r>
              <a:rPr lang="en-US" altLang="en-US" sz="3400" dirty="0">
                <a:ea typeface="ＭＳ Ｐゴシック" panose="020B0600070205080204" pitchFamily="34" charset="-128"/>
              </a:rPr>
              <a:t>Utilize fiberoptic bronchoscope to advance endobronchial blocker into right or left bronchus and inflate cuff </a:t>
            </a:r>
          </a:p>
          <a:p>
            <a:pPr marL="644525" lvl="1" indent="-293688">
              <a:lnSpc>
                <a:spcPct val="120000"/>
              </a:lnSpc>
              <a:buFont typeface="System Font Regular"/>
              <a:buChar char="-"/>
            </a:pPr>
            <a:endParaRPr lang="en-US" altLang="en-US" sz="3200" dirty="0">
              <a:ea typeface="ＭＳ Ｐゴシック" panose="020B0600070205080204" pitchFamily="34" charset="-128"/>
            </a:endParaRPr>
          </a:p>
          <a:p>
            <a:pPr marL="644525" lvl="1" indent="-293688">
              <a:lnSpc>
                <a:spcPct val="120000"/>
              </a:lnSpc>
              <a:buFont typeface="System Font Regular"/>
              <a:buChar char="-"/>
            </a:pPr>
            <a:endParaRPr lang="en-US" altLang="en-US" sz="3200" dirty="0">
              <a:ea typeface="ＭＳ Ｐゴシック" panose="020B0600070205080204" pitchFamily="34" charset="-128"/>
            </a:endParaRPr>
          </a:p>
          <a:p>
            <a:pPr eaLnBrk="1" hangingPunct="1">
              <a:lnSpc>
                <a:spcPct val="120000"/>
              </a:lnSpc>
              <a:buFont typeface="Wingdings 2" pitchFamily="2" charset="2"/>
              <a:buNone/>
            </a:pPr>
            <a:endParaRPr lang="en-US" altLang="en-US" sz="3400" dirty="0">
              <a:ea typeface="ＭＳ Ｐゴシック" panose="020B0600070205080204" pitchFamily="34" charset="-128"/>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2">
            <a:extLst>
              <a:ext uri="{FF2B5EF4-FFF2-40B4-BE49-F238E27FC236}">
                <a16:creationId xmlns:a16="http://schemas.microsoft.com/office/drawing/2014/main" id="{3182B074-9261-8F4D-B81A-40F8AA49E8E7}"/>
              </a:ext>
            </a:extLst>
          </p:cNvPr>
          <p:cNvSpPr>
            <a:spLocks noGrp="1"/>
          </p:cNvSpPr>
          <p:nvPr>
            <p:ph type="title" idx="4294967295"/>
          </p:nvPr>
        </p:nvSpPr>
        <p:spPr>
          <a:xfrm>
            <a:off x="304800" y="411162"/>
            <a:ext cx="7239000" cy="884238"/>
          </a:xfrm>
        </p:spPr>
        <p:txBody>
          <a:bodyPr>
            <a:normAutofit/>
          </a:bodyPr>
          <a:lstStyle/>
          <a:p>
            <a:pPr algn="ctr" eaLnBrk="1" hangingPunct="1"/>
            <a:r>
              <a:rPr lang="en-US" altLang="en-US" sz="4800" dirty="0">
                <a:latin typeface="+mn-lt"/>
                <a:ea typeface="ＭＳ Ｐゴシック" panose="020B0600070205080204" pitchFamily="34" charset="-128"/>
              </a:rPr>
              <a:t>Standard Endotracheal Tube</a:t>
            </a:r>
          </a:p>
        </p:txBody>
      </p:sp>
      <p:sp>
        <p:nvSpPr>
          <p:cNvPr id="111618" name="Rectangle 3">
            <a:extLst>
              <a:ext uri="{FF2B5EF4-FFF2-40B4-BE49-F238E27FC236}">
                <a16:creationId xmlns:a16="http://schemas.microsoft.com/office/drawing/2014/main" id="{5F22DA1D-447D-E44E-9DEA-F3FD6EAC87A5}"/>
              </a:ext>
            </a:extLst>
          </p:cNvPr>
          <p:cNvSpPr>
            <a:spLocks noGrp="1"/>
          </p:cNvSpPr>
          <p:nvPr>
            <p:ph type="body" idx="4294967295"/>
          </p:nvPr>
        </p:nvSpPr>
        <p:spPr>
          <a:xfrm>
            <a:off x="304800" y="1676400"/>
            <a:ext cx="8382000" cy="4389438"/>
          </a:xfrm>
        </p:spPr>
        <p:txBody>
          <a:bodyPr>
            <a:normAutofit fontScale="92500" lnSpcReduction="10000"/>
          </a:bodyPr>
          <a:lstStyle/>
          <a:p>
            <a:pPr eaLnBrk="1" hangingPunct="1"/>
            <a:r>
              <a:rPr lang="en-US" altLang="en-US" sz="4200" dirty="0">
                <a:ea typeface="ＭＳ Ｐゴシック" panose="020B0600070205080204" pitchFamily="34" charset="-128"/>
              </a:rPr>
              <a:t>Endotracheal tube is advanced into the main stem bronchus opposite to the site of surgery</a:t>
            </a:r>
          </a:p>
          <a:p>
            <a:pPr eaLnBrk="1" hangingPunct="1"/>
            <a:r>
              <a:rPr lang="en-US" altLang="en-US" sz="4200" dirty="0">
                <a:ea typeface="ＭＳ Ｐゴシック" panose="020B0600070205080204" pitchFamily="34" charset="-128"/>
              </a:rPr>
              <a:t>Collapse of lung in surgical area is by absorption atelectasis</a:t>
            </a:r>
          </a:p>
          <a:p>
            <a:r>
              <a:rPr lang="en-US" altLang="en-US" sz="4200" dirty="0">
                <a:ea typeface="ＭＳ Ｐゴシック" panose="020B0600070205080204" pitchFamily="34" charset="-128"/>
              </a:rPr>
              <a:t>Turn head to right to advance tube into left bronchus</a:t>
            </a:r>
          </a:p>
          <a:p>
            <a:pPr eaLnBrk="1" hangingPunct="1">
              <a:buFont typeface="Wingdings 2" pitchFamily="2" charset="2"/>
              <a:buNone/>
            </a:pPr>
            <a:endParaRPr lang="en-US" altLang="en-US" dirty="0">
              <a:ea typeface="ＭＳ Ｐゴシック" panose="020B0600070205080204" pitchFamily="34" charset="-128"/>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a:extLst>
              <a:ext uri="{FF2B5EF4-FFF2-40B4-BE49-F238E27FC236}">
                <a16:creationId xmlns:a16="http://schemas.microsoft.com/office/drawing/2014/main" id="{6B92B7AE-38F8-7445-88B4-D9BBF8FFEC85}"/>
              </a:ext>
            </a:extLst>
          </p:cNvPr>
          <p:cNvSpPr>
            <a:spLocks noGrp="1"/>
          </p:cNvSpPr>
          <p:nvPr>
            <p:ph type="title" idx="4294967295"/>
          </p:nvPr>
        </p:nvSpPr>
        <p:spPr>
          <a:xfrm>
            <a:off x="457200" y="152400"/>
            <a:ext cx="6858000" cy="1295400"/>
          </a:xfrm>
        </p:spPr>
        <p:txBody>
          <a:bodyPr>
            <a:normAutofit/>
          </a:bodyPr>
          <a:lstStyle/>
          <a:p>
            <a:pPr algn="l" eaLnBrk="1" hangingPunct="1"/>
            <a:r>
              <a:rPr lang="en-US" altLang="en-US" sz="5400" dirty="0">
                <a:latin typeface="+mn-lt"/>
                <a:ea typeface="ＭＳ Ｐゴシック" panose="020B0600070205080204" pitchFamily="34" charset="-128"/>
              </a:rPr>
              <a:t>Disadvantages</a:t>
            </a:r>
          </a:p>
        </p:txBody>
      </p:sp>
      <p:sp>
        <p:nvSpPr>
          <p:cNvPr id="113666" name="Rectangle 3">
            <a:extLst>
              <a:ext uri="{FF2B5EF4-FFF2-40B4-BE49-F238E27FC236}">
                <a16:creationId xmlns:a16="http://schemas.microsoft.com/office/drawing/2014/main" id="{8678AB62-E397-9044-B62B-864E56F80259}"/>
              </a:ext>
            </a:extLst>
          </p:cNvPr>
          <p:cNvSpPr>
            <a:spLocks noGrp="1"/>
          </p:cNvSpPr>
          <p:nvPr>
            <p:ph type="body" idx="4294967295"/>
          </p:nvPr>
        </p:nvSpPr>
        <p:spPr/>
        <p:txBody>
          <a:bodyPr/>
          <a:lstStyle/>
          <a:p>
            <a:pPr eaLnBrk="1" hangingPunct="1"/>
            <a:r>
              <a:rPr lang="en-US" altLang="en-US" sz="2800" dirty="0">
                <a:ea typeface="ＭＳ Ｐゴシック" panose="020B0600070205080204" pitchFamily="34" charset="-128"/>
              </a:rPr>
              <a:t>Inadequate seal of the bronchus</a:t>
            </a:r>
          </a:p>
          <a:p>
            <a:pPr eaLnBrk="1" hangingPunct="1"/>
            <a:r>
              <a:rPr lang="en-US" altLang="en-US" sz="2800" dirty="0">
                <a:ea typeface="ＭＳ Ｐゴシック" panose="020B0600070205080204" pitchFamily="34" charset="-128"/>
              </a:rPr>
              <a:t>Inadequate lung collapse on the operative side</a:t>
            </a:r>
          </a:p>
          <a:p>
            <a:pPr eaLnBrk="1" hangingPunct="1"/>
            <a:r>
              <a:rPr lang="en-US" altLang="en-US" sz="2800" dirty="0">
                <a:ea typeface="ＭＳ Ｐゴシック" panose="020B0600070205080204" pitchFamily="34" charset="-128"/>
              </a:rPr>
              <a:t>Failure of complete protection of ventilated lung from contaminants</a:t>
            </a:r>
          </a:p>
          <a:p>
            <a:pPr eaLnBrk="1" hangingPunct="1"/>
            <a:r>
              <a:rPr lang="en-US" altLang="en-US" sz="2800" dirty="0">
                <a:ea typeface="ＭＳ Ｐゴシック" panose="020B0600070205080204" pitchFamily="34" charset="-128"/>
              </a:rPr>
              <a:t>Inability to suction  the non ventilated lung</a:t>
            </a:r>
          </a:p>
          <a:p>
            <a:pPr eaLnBrk="1" hangingPunct="1"/>
            <a:r>
              <a:rPr lang="en-US" altLang="en-US" sz="2800" dirty="0">
                <a:ea typeface="ＭＳ Ｐゴシック" panose="020B0600070205080204" pitchFamily="34" charset="-128"/>
              </a:rPr>
              <a:t>Inability to provide oxygen: CPAP to non-ventilated lung</a:t>
            </a:r>
          </a:p>
          <a:p>
            <a:pPr eaLnBrk="1" hangingPunct="1"/>
            <a:r>
              <a:rPr lang="en-US" altLang="en-US" sz="2800" dirty="0">
                <a:ea typeface="ＭＳ Ｐゴシック" panose="020B0600070205080204" pitchFamily="34" charset="-128"/>
              </a:rPr>
              <a:t>Hypoxemia: blockade of upper lobe bronchus</a:t>
            </a:r>
          </a:p>
          <a:p>
            <a:pPr eaLnBrk="1" hangingPunct="1">
              <a:buFont typeface="Wingdings 2" pitchFamily="2" charset="2"/>
              <a:buNone/>
            </a:pPr>
            <a:endParaRPr lang="en-US" altLang="en-US" dirty="0">
              <a:ea typeface="ＭＳ Ｐゴシック" panose="020B0600070205080204" pitchFamily="34" charset="-128"/>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a:extLst>
              <a:ext uri="{FF2B5EF4-FFF2-40B4-BE49-F238E27FC236}">
                <a16:creationId xmlns:a16="http://schemas.microsoft.com/office/drawing/2014/main" id="{4C3BC5D9-EED1-5440-8637-250C66F4C90D}"/>
              </a:ext>
            </a:extLst>
          </p:cNvPr>
          <p:cNvSpPr>
            <a:spLocks noGrp="1"/>
          </p:cNvSpPr>
          <p:nvPr>
            <p:ph type="title" idx="4294967295"/>
          </p:nvPr>
        </p:nvSpPr>
        <p:spPr>
          <a:xfrm>
            <a:off x="762000" y="274638"/>
            <a:ext cx="6934200" cy="1143000"/>
          </a:xfrm>
        </p:spPr>
        <p:txBody>
          <a:bodyPr>
            <a:normAutofit/>
          </a:bodyPr>
          <a:lstStyle/>
          <a:p>
            <a:pPr algn="l" eaLnBrk="1" hangingPunct="1"/>
            <a:r>
              <a:rPr lang="en-US" altLang="en-US" sz="4800" dirty="0">
                <a:latin typeface="+mn-lt"/>
                <a:ea typeface="ＭＳ Ｐゴシック" panose="020B0600070205080204" pitchFamily="34" charset="-128"/>
              </a:rPr>
              <a:t>Selection For a Patient  </a:t>
            </a:r>
          </a:p>
        </p:txBody>
      </p:sp>
      <p:sp>
        <p:nvSpPr>
          <p:cNvPr id="115714" name="Rectangle 3">
            <a:extLst>
              <a:ext uri="{FF2B5EF4-FFF2-40B4-BE49-F238E27FC236}">
                <a16:creationId xmlns:a16="http://schemas.microsoft.com/office/drawing/2014/main" id="{2F64314A-EF7C-5F45-8443-9CF497AB6BD3}"/>
              </a:ext>
            </a:extLst>
          </p:cNvPr>
          <p:cNvSpPr>
            <a:spLocks noGrp="1"/>
          </p:cNvSpPr>
          <p:nvPr>
            <p:ph type="body" idx="4294967295"/>
          </p:nvPr>
        </p:nvSpPr>
        <p:spPr>
          <a:xfrm>
            <a:off x="762000" y="1600200"/>
            <a:ext cx="7924800" cy="4525963"/>
          </a:xfrm>
        </p:spPr>
        <p:txBody>
          <a:bodyPr>
            <a:normAutofit/>
          </a:bodyPr>
          <a:lstStyle/>
          <a:p>
            <a:pPr eaLnBrk="1" hangingPunct="1">
              <a:buClr>
                <a:schemeClr val="tx1"/>
              </a:buClr>
            </a:pPr>
            <a:r>
              <a:rPr lang="en-US" altLang="en-US" sz="3600" dirty="0">
                <a:ea typeface="ＭＳ Ｐゴシック" panose="020B0600070205080204" pitchFamily="34" charset="-128"/>
              </a:rPr>
              <a:t>Age of the patient</a:t>
            </a:r>
          </a:p>
          <a:p>
            <a:pPr eaLnBrk="1" hangingPunct="1">
              <a:buClr>
                <a:schemeClr val="tx1"/>
              </a:buClr>
            </a:pPr>
            <a:r>
              <a:rPr lang="en-US" altLang="en-US" sz="3600" dirty="0">
                <a:ea typeface="ＭＳ Ｐゴシック" panose="020B0600070205080204" pitchFamily="34" charset="-128"/>
              </a:rPr>
              <a:t>Size of the patient </a:t>
            </a:r>
          </a:p>
          <a:p>
            <a:pPr eaLnBrk="1" hangingPunct="1">
              <a:buClr>
                <a:schemeClr val="tx1"/>
              </a:buClr>
            </a:pPr>
            <a:r>
              <a:rPr lang="en-US" altLang="en-US" sz="3600" dirty="0">
                <a:ea typeface="ＭＳ Ｐゴシック" panose="020B0600070205080204" pitchFamily="34" charset="-128"/>
              </a:rPr>
              <a:t>Anatomy of the airway</a:t>
            </a:r>
          </a:p>
          <a:p>
            <a:pPr eaLnBrk="1" hangingPunct="1">
              <a:buClr>
                <a:schemeClr val="tx1"/>
              </a:buClr>
            </a:pPr>
            <a:r>
              <a:rPr lang="en-US" altLang="en-US" sz="3600" dirty="0">
                <a:ea typeface="ＭＳ Ｐゴシック" panose="020B0600070205080204" pitchFamily="34" charset="-128"/>
              </a:rPr>
              <a:t>Skill &amp; experience of the provider</a:t>
            </a:r>
          </a:p>
          <a:p>
            <a:pPr eaLnBrk="1" hangingPunct="1">
              <a:buClr>
                <a:schemeClr val="tx1"/>
              </a:buClr>
            </a:pPr>
            <a:r>
              <a:rPr lang="en-US" altLang="en-US" sz="3600" dirty="0">
                <a:ea typeface="ＭＳ Ｐゴシック" panose="020B0600070205080204" pitchFamily="34" charset="-128"/>
              </a:rPr>
              <a:t>Availability of equipment </a:t>
            </a:r>
          </a:p>
          <a:p>
            <a:pPr eaLnBrk="1" hangingPunct="1">
              <a:buClr>
                <a:schemeClr val="tx1"/>
              </a:buClr>
            </a:pPr>
            <a:r>
              <a:rPr lang="en-US" altLang="en-US" sz="3600" dirty="0">
                <a:ea typeface="ＭＳ Ｐゴシック" panose="020B0600070205080204" pitchFamily="34" charset="-128"/>
              </a:rPr>
              <a:t>Type of surgery</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32">
            <a:extLst>
              <a:ext uri="{FF2B5EF4-FFF2-40B4-BE49-F238E27FC236}">
                <a16:creationId xmlns:a16="http://schemas.microsoft.com/office/drawing/2014/main" id="{72917609-905C-AC47-AC2B-B8656758FB5B}"/>
              </a:ext>
            </a:extLst>
          </p:cNvPr>
          <p:cNvSpPr>
            <a:spLocks noGrp="1"/>
          </p:cNvSpPr>
          <p:nvPr>
            <p:ph type="title" idx="4294967295"/>
          </p:nvPr>
        </p:nvSpPr>
        <p:spPr>
          <a:xfrm>
            <a:off x="457200" y="228600"/>
            <a:ext cx="7239000" cy="914400"/>
          </a:xfrm>
        </p:spPr>
        <p:txBody>
          <a:bodyPr>
            <a:normAutofit/>
          </a:bodyPr>
          <a:lstStyle/>
          <a:p>
            <a:pPr algn="l" eaLnBrk="1" hangingPunct="1"/>
            <a:r>
              <a:rPr lang="en-US" altLang="en-US" dirty="0">
                <a:latin typeface="+mn-lt"/>
                <a:ea typeface="ＭＳ Ｐゴシック" panose="020B0600070205080204" pitchFamily="34" charset="-128"/>
              </a:rPr>
              <a:t>Age Based Selection</a:t>
            </a:r>
          </a:p>
        </p:txBody>
      </p:sp>
      <p:graphicFrame>
        <p:nvGraphicFramePr>
          <p:cNvPr id="123989" name="Group 85">
            <a:extLst>
              <a:ext uri="{FF2B5EF4-FFF2-40B4-BE49-F238E27FC236}">
                <a16:creationId xmlns:a16="http://schemas.microsoft.com/office/drawing/2014/main" id="{9F30767A-1995-3D4F-82FC-C48EEDC18A75}"/>
              </a:ext>
            </a:extLst>
          </p:cNvPr>
          <p:cNvGraphicFramePr>
            <a:graphicFrameLocks noGrp="1"/>
          </p:cNvGraphicFramePr>
          <p:nvPr>
            <p:ph type="tbl" idx="4294967295"/>
            <p:extLst>
              <p:ext uri="{D42A27DB-BD31-4B8C-83A1-F6EECF244321}">
                <p14:modId xmlns:p14="http://schemas.microsoft.com/office/powerpoint/2010/main" val="2351193433"/>
              </p:ext>
            </p:extLst>
          </p:nvPr>
        </p:nvGraphicFramePr>
        <p:xfrm>
          <a:off x="304800" y="1236980"/>
          <a:ext cx="8534400" cy="4782820"/>
        </p:xfrm>
        <a:graphic>
          <a:graphicData uri="http://schemas.openxmlformats.org/drawingml/2006/table">
            <a:tbl>
              <a:tblPr bandRow="1">
                <a:tableStyleId>{5FD0F851-EC5A-4D38-B0AD-8093EC10F338}</a:tableStyleId>
              </a:tblPr>
              <a:tblGrid>
                <a:gridCol w="3124200">
                  <a:extLst>
                    <a:ext uri="{9D8B030D-6E8A-4147-A177-3AD203B41FA5}">
                      <a16:colId xmlns:a16="http://schemas.microsoft.com/office/drawing/2014/main" val="2420104874"/>
                    </a:ext>
                  </a:extLst>
                </a:gridCol>
                <a:gridCol w="5410200">
                  <a:extLst>
                    <a:ext uri="{9D8B030D-6E8A-4147-A177-3AD203B41FA5}">
                      <a16:colId xmlns:a16="http://schemas.microsoft.com/office/drawing/2014/main" val="2221067910"/>
                    </a:ext>
                  </a:extLst>
                </a:gridCol>
              </a:tblGrid>
              <a:tr h="1143000">
                <a:tc>
                  <a:txBody>
                    <a:bodyPr/>
                    <a:lstStyle>
                      <a:lvl1pPr algn="l" eaLnBrk="0" hangingPunct="0">
                        <a:spcBef>
                          <a:spcPct val="20000"/>
                        </a:spcBef>
                        <a:buClr>
                          <a:srgbClr val="0BD0D9"/>
                        </a:buClr>
                        <a:buSzPct val="95000"/>
                        <a:buFont typeface="Wingdings 2" pitchFamily="2" charset="2"/>
                        <a:defRPr sz="2200">
                          <a:solidFill>
                            <a:schemeClr val="tx1"/>
                          </a:solidFill>
                          <a:latin typeface="Times New Roman" panose="02020603050405020304" pitchFamily="18" charset="0"/>
                          <a:ea typeface="ＭＳ Ｐゴシック" panose="020B0600070205080204" pitchFamily="34" charset="-128"/>
                        </a:defRPr>
                      </a:lvl1pPr>
                      <a:lvl2pPr marL="742950" indent="-285750" algn="l" eaLnBrk="0" hangingPunct="0">
                        <a:spcBef>
                          <a:spcPct val="20000"/>
                        </a:spcBef>
                        <a:buClr>
                          <a:schemeClr val="accent1"/>
                        </a:buClr>
                        <a:buSzPct val="85000"/>
                        <a:buFont typeface="Wingdings 2" pitchFamily="2" charset="2"/>
                        <a:defRPr sz="2000">
                          <a:solidFill>
                            <a:schemeClr val="tx1"/>
                          </a:solidFill>
                          <a:latin typeface="Times New Roman" panose="02020603050405020304" pitchFamily="18" charset="0"/>
                          <a:ea typeface="ＭＳ Ｐゴシック" panose="020B0600070205080204" pitchFamily="34" charset="-128"/>
                        </a:defRPr>
                      </a:lvl2pPr>
                      <a:lvl3pPr marL="1143000" indent="-228600" algn="l" eaLnBrk="0" hangingPunct="0">
                        <a:spcBef>
                          <a:spcPct val="20000"/>
                        </a:spcBef>
                        <a:buClr>
                          <a:schemeClr val="accent2"/>
                        </a:buClr>
                        <a:buSzPct val="70000"/>
                        <a:buFont typeface="Wingdings 2" pitchFamily="2" charset="2"/>
                        <a:defRPr sz="1900">
                          <a:solidFill>
                            <a:schemeClr val="tx1"/>
                          </a:solidFill>
                          <a:latin typeface="Times New Roman" panose="02020603050405020304" pitchFamily="18" charset="0"/>
                          <a:ea typeface="ＭＳ Ｐゴシック" panose="020B0600070205080204" pitchFamily="34" charset="-128"/>
                        </a:defRPr>
                      </a:lvl3pPr>
                      <a:lvl4pPr marL="1600200" indent="-228600" algn="l" eaLnBrk="0" hangingPunct="0">
                        <a:spcBef>
                          <a:spcPct val="20000"/>
                        </a:spcBef>
                        <a:buClr>
                          <a:srgbClr val="0BD0D9"/>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4pPr>
                      <a:lvl5pPr marL="2057400" indent="-228600" algn="l" eaLnBrk="0" hangingPunct="0">
                        <a:spcBef>
                          <a:spcPct val="20000"/>
                        </a:spcBef>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
                          <a:srgbClr val="0BD0D9"/>
                        </a:buClr>
                        <a:buSzPct val="95000"/>
                        <a:buFont typeface="Wingdings 2" pitchFamily="2" charset="2"/>
                        <a:buNone/>
                        <a:tabLst/>
                      </a:pPr>
                      <a:r>
                        <a:rPr kumimoji="0" lang="en-US" altLang="en-US" sz="2800" b="0" u="none" strike="noStrike" cap="none" normalizeH="0" baseline="0" dirty="0">
                          <a:ln>
                            <a:noFill/>
                          </a:ln>
                          <a:solidFill>
                            <a:schemeClr val="tx1"/>
                          </a:solidFill>
                          <a:effectLst/>
                        </a:rPr>
                        <a:t>&lt; 6 months</a:t>
                      </a:r>
                      <a:endParaRPr kumimoji="0" lang="en-US" altLang="en-US" sz="2800" b="0" i="0" u="none" strike="noStrike" cap="none" normalizeH="0" baseline="0" dirty="0">
                        <a:ln>
                          <a:noFill/>
                        </a:ln>
                        <a:solidFill>
                          <a:schemeClr val="tx1"/>
                        </a:solidFill>
                        <a:effectLst/>
                        <a:latin typeface="+mn-lt"/>
                        <a:ea typeface="ＭＳ Ｐゴシック" panose="020B0600070205080204" pitchFamily="34" charset="-128"/>
                      </a:endParaRPr>
                    </a:p>
                  </a:txBody>
                  <a:tcPr anchor="ctr" horzOverflow="overflow"/>
                </a:tc>
                <a:tc>
                  <a:txBody>
                    <a:bodyPr/>
                    <a:lstStyle>
                      <a:lvl1pPr algn="l" eaLnBrk="0" hangingPunct="0">
                        <a:spcBef>
                          <a:spcPct val="20000"/>
                        </a:spcBef>
                        <a:buClr>
                          <a:srgbClr val="0BD0D9"/>
                        </a:buClr>
                        <a:buSzPct val="95000"/>
                        <a:buFont typeface="Wingdings 2" pitchFamily="2" charset="2"/>
                        <a:defRPr sz="2200">
                          <a:solidFill>
                            <a:schemeClr val="tx1"/>
                          </a:solidFill>
                          <a:latin typeface="Times New Roman" panose="02020603050405020304" pitchFamily="18" charset="0"/>
                          <a:ea typeface="ＭＳ Ｐゴシック" panose="020B0600070205080204" pitchFamily="34" charset="-128"/>
                        </a:defRPr>
                      </a:lvl1pPr>
                      <a:lvl2pPr marL="742950" indent="-285750" algn="l" eaLnBrk="0" hangingPunct="0">
                        <a:spcBef>
                          <a:spcPct val="20000"/>
                        </a:spcBef>
                        <a:buClr>
                          <a:schemeClr val="accent1"/>
                        </a:buClr>
                        <a:buSzPct val="85000"/>
                        <a:buFont typeface="Wingdings 2" pitchFamily="2" charset="2"/>
                        <a:defRPr sz="2000">
                          <a:solidFill>
                            <a:schemeClr val="tx1"/>
                          </a:solidFill>
                          <a:latin typeface="Times New Roman" panose="02020603050405020304" pitchFamily="18" charset="0"/>
                          <a:ea typeface="ＭＳ Ｐゴシック" panose="020B0600070205080204" pitchFamily="34" charset="-128"/>
                        </a:defRPr>
                      </a:lvl2pPr>
                      <a:lvl3pPr marL="1143000" indent="-228600" algn="l" eaLnBrk="0" hangingPunct="0">
                        <a:spcBef>
                          <a:spcPct val="20000"/>
                        </a:spcBef>
                        <a:buClr>
                          <a:schemeClr val="accent2"/>
                        </a:buClr>
                        <a:buSzPct val="70000"/>
                        <a:buFont typeface="Wingdings 2" pitchFamily="2" charset="2"/>
                        <a:defRPr sz="1900">
                          <a:solidFill>
                            <a:schemeClr val="tx1"/>
                          </a:solidFill>
                          <a:latin typeface="Times New Roman" panose="02020603050405020304" pitchFamily="18" charset="0"/>
                          <a:ea typeface="ＭＳ Ｐゴシック" panose="020B0600070205080204" pitchFamily="34" charset="-128"/>
                        </a:defRPr>
                      </a:lvl3pPr>
                      <a:lvl4pPr marL="1600200" indent="-228600" algn="l" eaLnBrk="0" hangingPunct="0">
                        <a:spcBef>
                          <a:spcPct val="20000"/>
                        </a:spcBef>
                        <a:buClr>
                          <a:srgbClr val="0BD0D9"/>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4pPr>
                      <a:lvl5pPr marL="2057400" indent="-228600" algn="l" eaLnBrk="0" hangingPunct="0">
                        <a:spcBef>
                          <a:spcPct val="20000"/>
                        </a:spcBef>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ts val="0"/>
                        </a:spcBef>
                        <a:spcAft>
                          <a:spcPct val="0"/>
                        </a:spcAft>
                        <a:buClr>
                          <a:srgbClr val="0BD0D9"/>
                        </a:buClr>
                        <a:buSzPct val="95000"/>
                        <a:buFont typeface="Wingdings 2" pitchFamily="2" charset="2"/>
                        <a:buNone/>
                        <a:tabLst/>
                      </a:pPr>
                      <a:r>
                        <a:rPr kumimoji="0" lang="en-US" altLang="en-US" sz="2400" b="0" u="none" strike="noStrike" cap="none" normalizeH="0" baseline="0" dirty="0">
                          <a:ln>
                            <a:noFill/>
                          </a:ln>
                          <a:solidFill>
                            <a:schemeClr val="tx1"/>
                          </a:solidFill>
                          <a:effectLst/>
                        </a:rPr>
                        <a:t>Fogarty catheter</a:t>
                      </a:r>
                    </a:p>
                    <a:p>
                      <a:pPr marL="0" marR="0" lvl="0" indent="0" algn="l" defTabSz="914400" rtl="0" eaLnBrk="1" fontAlgn="base" latinLnBrk="0" hangingPunct="1">
                        <a:lnSpc>
                          <a:spcPct val="100000"/>
                        </a:lnSpc>
                        <a:spcBef>
                          <a:spcPts val="0"/>
                        </a:spcBef>
                        <a:spcAft>
                          <a:spcPct val="0"/>
                        </a:spcAft>
                        <a:buClr>
                          <a:srgbClr val="0BD0D9"/>
                        </a:buClr>
                        <a:buSzPct val="95000"/>
                        <a:buFont typeface="Wingdings 2" pitchFamily="2" charset="2"/>
                        <a:buNone/>
                        <a:tabLst/>
                      </a:pPr>
                      <a:r>
                        <a:rPr kumimoji="0" lang="en-US" altLang="en-US" sz="2400" b="0" u="none" strike="noStrike" cap="none" normalizeH="0" baseline="0" dirty="0" err="1">
                          <a:ln>
                            <a:noFill/>
                          </a:ln>
                          <a:solidFill>
                            <a:schemeClr val="tx1"/>
                          </a:solidFill>
                          <a:effectLst/>
                        </a:rPr>
                        <a:t>Marraro</a:t>
                      </a:r>
                      <a:r>
                        <a:rPr kumimoji="0" lang="en-US" altLang="en-US" sz="2400" b="0" u="none" strike="noStrike" cap="none" normalizeH="0" baseline="0" dirty="0">
                          <a:ln>
                            <a:noFill/>
                          </a:ln>
                          <a:solidFill>
                            <a:schemeClr val="tx1"/>
                          </a:solidFill>
                          <a:effectLst/>
                        </a:rPr>
                        <a:t> </a:t>
                      </a:r>
                      <a:r>
                        <a:rPr kumimoji="0" lang="en-US" altLang="en-US" sz="2400" b="0" u="none" strike="noStrike" cap="none" normalizeH="0" baseline="0" dirty="0" err="1">
                          <a:ln>
                            <a:noFill/>
                          </a:ln>
                          <a:solidFill>
                            <a:schemeClr val="tx1"/>
                          </a:solidFill>
                          <a:effectLst/>
                        </a:rPr>
                        <a:t>bilumen</a:t>
                      </a:r>
                      <a:r>
                        <a:rPr kumimoji="0" lang="en-US" altLang="en-US" sz="2400" b="0" u="none" strike="noStrike" cap="none" normalizeH="0" baseline="0" dirty="0">
                          <a:ln>
                            <a:noFill/>
                          </a:ln>
                          <a:solidFill>
                            <a:schemeClr val="tx1"/>
                          </a:solidFill>
                          <a:effectLst/>
                        </a:rPr>
                        <a:t> tube</a:t>
                      </a:r>
                    </a:p>
                    <a:p>
                      <a:pPr marL="0" marR="0" lvl="0" indent="0" algn="l" defTabSz="914400" rtl="0" eaLnBrk="1" fontAlgn="base" latinLnBrk="0" hangingPunct="1">
                        <a:lnSpc>
                          <a:spcPct val="100000"/>
                        </a:lnSpc>
                        <a:spcBef>
                          <a:spcPts val="0"/>
                        </a:spcBef>
                        <a:spcAft>
                          <a:spcPct val="0"/>
                        </a:spcAft>
                        <a:buClr>
                          <a:srgbClr val="0BD0D9"/>
                        </a:buClr>
                        <a:buSzPct val="95000"/>
                        <a:buFont typeface="Wingdings 2" pitchFamily="2" charset="2"/>
                        <a:buNone/>
                        <a:tabLst/>
                      </a:pPr>
                      <a:r>
                        <a:rPr kumimoji="0" lang="en-US" altLang="en-US" sz="2400" b="0" u="none" strike="noStrike" cap="none" normalizeH="0" baseline="0" dirty="0">
                          <a:ln>
                            <a:noFill/>
                          </a:ln>
                          <a:solidFill>
                            <a:schemeClr val="tx1"/>
                          </a:solidFill>
                          <a:effectLst/>
                        </a:rPr>
                        <a:t>Endotracheal tube</a:t>
                      </a:r>
                      <a:endParaRPr kumimoji="0" lang="en-US" altLang="en-US" sz="2400" b="0" i="0" u="none" strike="noStrike" cap="none" normalizeH="0" baseline="0" dirty="0">
                        <a:ln>
                          <a:noFill/>
                        </a:ln>
                        <a:solidFill>
                          <a:schemeClr val="tx1"/>
                        </a:solidFill>
                        <a:effectLst/>
                        <a:latin typeface="+mn-lt"/>
                        <a:ea typeface="ＭＳ Ｐゴシック" panose="020B0600070205080204" pitchFamily="34" charset="-128"/>
                      </a:endParaRPr>
                    </a:p>
                  </a:txBody>
                  <a:tcPr anchor="ctr" horzOverflow="overflow"/>
                </a:tc>
                <a:extLst>
                  <a:ext uri="{0D108BD9-81ED-4DB2-BD59-A6C34878D82A}">
                    <a16:rowId xmlns:a16="http://schemas.microsoft.com/office/drawing/2014/main" val="2139494527"/>
                  </a:ext>
                </a:extLst>
              </a:tr>
              <a:tr h="1478280">
                <a:tc>
                  <a:txBody>
                    <a:bodyPr/>
                    <a:lstStyle>
                      <a:lvl1pPr algn="l" eaLnBrk="0" hangingPunct="0">
                        <a:spcBef>
                          <a:spcPct val="20000"/>
                        </a:spcBef>
                        <a:buClr>
                          <a:srgbClr val="0BD0D9"/>
                        </a:buClr>
                        <a:buSzPct val="95000"/>
                        <a:buFont typeface="Wingdings 2" pitchFamily="2" charset="2"/>
                        <a:defRPr sz="2200">
                          <a:solidFill>
                            <a:schemeClr val="tx1"/>
                          </a:solidFill>
                          <a:latin typeface="Times New Roman" panose="02020603050405020304" pitchFamily="18" charset="0"/>
                          <a:ea typeface="ＭＳ Ｐゴシック" panose="020B0600070205080204" pitchFamily="34" charset="-128"/>
                        </a:defRPr>
                      </a:lvl1pPr>
                      <a:lvl2pPr marL="742950" indent="-285750" algn="l" eaLnBrk="0" hangingPunct="0">
                        <a:spcBef>
                          <a:spcPct val="20000"/>
                        </a:spcBef>
                        <a:buClr>
                          <a:schemeClr val="accent1"/>
                        </a:buClr>
                        <a:buSzPct val="85000"/>
                        <a:buFont typeface="Wingdings 2" pitchFamily="2" charset="2"/>
                        <a:defRPr sz="2000">
                          <a:solidFill>
                            <a:schemeClr val="tx1"/>
                          </a:solidFill>
                          <a:latin typeface="Times New Roman" panose="02020603050405020304" pitchFamily="18" charset="0"/>
                          <a:ea typeface="ＭＳ Ｐゴシック" panose="020B0600070205080204" pitchFamily="34" charset="-128"/>
                        </a:defRPr>
                      </a:lvl2pPr>
                      <a:lvl3pPr marL="1143000" indent="-228600" algn="l" eaLnBrk="0" hangingPunct="0">
                        <a:spcBef>
                          <a:spcPct val="20000"/>
                        </a:spcBef>
                        <a:buClr>
                          <a:schemeClr val="accent2"/>
                        </a:buClr>
                        <a:buSzPct val="70000"/>
                        <a:buFont typeface="Wingdings 2" pitchFamily="2" charset="2"/>
                        <a:defRPr sz="1900">
                          <a:solidFill>
                            <a:schemeClr val="tx1"/>
                          </a:solidFill>
                          <a:latin typeface="Times New Roman" panose="02020603050405020304" pitchFamily="18" charset="0"/>
                          <a:ea typeface="ＭＳ Ｐゴシック" panose="020B0600070205080204" pitchFamily="34" charset="-128"/>
                        </a:defRPr>
                      </a:lvl3pPr>
                      <a:lvl4pPr marL="1600200" indent="-228600" algn="l" eaLnBrk="0" hangingPunct="0">
                        <a:spcBef>
                          <a:spcPct val="20000"/>
                        </a:spcBef>
                        <a:buClr>
                          <a:srgbClr val="0BD0D9"/>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4pPr>
                      <a:lvl5pPr marL="2057400" indent="-228600" algn="l" eaLnBrk="0" hangingPunct="0">
                        <a:spcBef>
                          <a:spcPct val="20000"/>
                        </a:spcBef>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
                          <a:srgbClr val="0BD0D9"/>
                        </a:buClr>
                        <a:buSzPct val="95000"/>
                        <a:buFont typeface="Wingdings 2" pitchFamily="2" charset="2"/>
                        <a:buNone/>
                        <a:tabLst/>
                      </a:pPr>
                      <a:r>
                        <a:rPr kumimoji="0" lang="en-US" altLang="en-US" sz="2800" b="0" u="none" strike="noStrike" cap="none" normalizeH="0" baseline="0" dirty="0">
                          <a:ln>
                            <a:noFill/>
                          </a:ln>
                          <a:solidFill>
                            <a:schemeClr val="tx1"/>
                          </a:solidFill>
                          <a:effectLst/>
                        </a:rPr>
                        <a:t>6 months - 6 years</a:t>
                      </a:r>
                      <a:endParaRPr kumimoji="0" lang="en-US" altLang="en-US" sz="2800" b="0" i="0" u="none" strike="noStrike" cap="none" normalizeH="0" baseline="0" dirty="0">
                        <a:ln>
                          <a:noFill/>
                        </a:ln>
                        <a:solidFill>
                          <a:schemeClr val="tx1"/>
                        </a:solidFill>
                        <a:effectLst/>
                        <a:latin typeface="+mn-lt"/>
                        <a:ea typeface="ＭＳ Ｐゴシック" panose="020B0600070205080204" pitchFamily="34" charset="-128"/>
                      </a:endParaRPr>
                    </a:p>
                  </a:txBody>
                  <a:tcPr anchor="ctr" horzOverflow="overflow"/>
                </a:tc>
                <a:tc>
                  <a:txBody>
                    <a:bodyPr/>
                    <a:lstStyle>
                      <a:lvl1pPr algn="l" eaLnBrk="0" hangingPunct="0">
                        <a:spcBef>
                          <a:spcPct val="20000"/>
                        </a:spcBef>
                        <a:buClr>
                          <a:srgbClr val="0BD0D9"/>
                        </a:buClr>
                        <a:buSzPct val="95000"/>
                        <a:buFont typeface="Wingdings 2" pitchFamily="2" charset="2"/>
                        <a:defRPr sz="2200">
                          <a:solidFill>
                            <a:schemeClr val="tx1"/>
                          </a:solidFill>
                          <a:latin typeface="Times New Roman" panose="02020603050405020304" pitchFamily="18" charset="0"/>
                          <a:ea typeface="ＭＳ Ｐゴシック" panose="020B0600070205080204" pitchFamily="34" charset="-128"/>
                        </a:defRPr>
                      </a:lvl1pPr>
                      <a:lvl2pPr marL="742950" indent="-285750" algn="l" eaLnBrk="0" hangingPunct="0">
                        <a:spcBef>
                          <a:spcPct val="20000"/>
                        </a:spcBef>
                        <a:buClr>
                          <a:schemeClr val="accent1"/>
                        </a:buClr>
                        <a:buSzPct val="85000"/>
                        <a:buFont typeface="Wingdings 2" pitchFamily="2" charset="2"/>
                        <a:defRPr sz="2000">
                          <a:solidFill>
                            <a:schemeClr val="tx1"/>
                          </a:solidFill>
                          <a:latin typeface="Times New Roman" panose="02020603050405020304" pitchFamily="18" charset="0"/>
                          <a:ea typeface="ＭＳ Ｐゴシック" panose="020B0600070205080204" pitchFamily="34" charset="-128"/>
                        </a:defRPr>
                      </a:lvl2pPr>
                      <a:lvl3pPr marL="1143000" indent="-228600" algn="l" eaLnBrk="0" hangingPunct="0">
                        <a:spcBef>
                          <a:spcPct val="20000"/>
                        </a:spcBef>
                        <a:buClr>
                          <a:schemeClr val="accent2"/>
                        </a:buClr>
                        <a:buSzPct val="70000"/>
                        <a:buFont typeface="Wingdings 2" pitchFamily="2" charset="2"/>
                        <a:defRPr sz="1900">
                          <a:solidFill>
                            <a:schemeClr val="tx1"/>
                          </a:solidFill>
                          <a:latin typeface="Times New Roman" panose="02020603050405020304" pitchFamily="18" charset="0"/>
                          <a:ea typeface="ＭＳ Ｐゴシック" panose="020B0600070205080204" pitchFamily="34" charset="-128"/>
                        </a:defRPr>
                      </a:lvl3pPr>
                      <a:lvl4pPr marL="1600200" indent="-228600" algn="l" eaLnBrk="0" hangingPunct="0">
                        <a:spcBef>
                          <a:spcPct val="20000"/>
                        </a:spcBef>
                        <a:buClr>
                          <a:srgbClr val="0BD0D9"/>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4pPr>
                      <a:lvl5pPr marL="2057400" indent="-228600" algn="l" eaLnBrk="0" hangingPunct="0">
                        <a:spcBef>
                          <a:spcPct val="20000"/>
                        </a:spcBef>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ts val="0"/>
                        </a:spcBef>
                        <a:spcAft>
                          <a:spcPct val="0"/>
                        </a:spcAft>
                        <a:buClr>
                          <a:srgbClr val="0BD0D9"/>
                        </a:buClr>
                        <a:buSzPct val="95000"/>
                        <a:buFont typeface="Wingdings 2" pitchFamily="2" charset="2"/>
                        <a:buNone/>
                        <a:tabLst/>
                      </a:pPr>
                      <a:r>
                        <a:rPr kumimoji="0" lang="en-US" altLang="en-US" sz="2400" b="0" u="none" strike="noStrike" kern="1200" cap="none" normalizeH="0" baseline="0" dirty="0">
                          <a:ln>
                            <a:noFill/>
                          </a:ln>
                          <a:solidFill>
                            <a:schemeClr val="tx1"/>
                          </a:solidFill>
                          <a:effectLst/>
                        </a:rPr>
                        <a:t>Fogarty catheter</a:t>
                      </a:r>
                    </a:p>
                    <a:p>
                      <a:pPr marL="0" marR="0" lvl="0" indent="0" algn="l" defTabSz="914400" rtl="0" eaLnBrk="1" fontAlgn="base" latinLnBrk="0" hangingPunct="1">
                        <a:lnSpc>
                          <a:spcPct val="100000"/>
                        </a:lnSpc>
                        <a:spcBef>
                          <a:spcPts val="0"/>
                        </a:spcBef>
                        <a:spcAft>
                          <a:spcPct val="0"/>
                        </a:spcAft>
                        <a:buClr>
                          <a:srgbClr val="0BD0D9"/>
                        </a:buClr>
                        <a:buSzPct val="95000"/>
                        <a:buFont typeface="Wingdings 2" pitchFamily="2" charset="2"/>
                        <a:buNone/>
                        <a:tabLst/>
                      </a:pPr>
                      <a:r>
                        <a:rPr kumimoji="0" lang="en-US" altLang="en-US" sz="2400" b="0" u="none" strike="noStrike" kern="1200" cap="none" normalizeH="0" baseline="0" dirty="0">
                          <a:ln>
                            <a:noFill/>
                          </a:ln>
                          <a:solidFill>
                            <a:schemeClr val="tx1"/>
                          </a:solidFill>
                          <a:effectLst/>
                        </a:rPr>
                        <a:t>Endotracheal tube</a:t>
                      </a:r>
                    </a:p>
                    <a:p>
                      <a:pPr marL="0" marR="0" lvl="0" indent="0" algn="l" defTabSz="914400" rtl="0" eaLnBrk="1" fontAlgn="base" latinLnBrk="0" hangingPunct="1">
                        <a:lnSpc>
                          <a:spcPct val="100000"/>
                        </a:lnSpc>
                        <a:spcBef>
                          <a:spcPts val="0"/>
                        </a:spcBef>
                        <a:spcAft>
                          <a:spcPct val="0"/>
                        </a:spcAft>
                        <a:buClr>
                          <a:srgbClr val="0BD0D9"/>
                        </a:buClr>
                        <a:buSzPct val="95000"/>
                        <a:buFont typeface="Wingdings 2" pitchFamily="2" charset="2"/>
                        <a:buNone/>
                        <a:tabLst/>
                        <a:defRPr/>
                      </a:pPr>
                      <a:r>
                        <a:rPr kumimoji="0" lang="en-US" altLang="en-US" sz="2400" b="0" u="none" strike="noStrike" kern="1200" cap="none" normalizeH="0" baseline="0" dirty="0" err="1">
                          <a:ln>
                            <a:noFill/>
                          </a:ln>
                          <a:solidFill>
                            <a:schemeClr val="tx1"/>
                          </a:solidFill>
                          <a:effectLst/>
                        </a:rPr>
                        <a:t>Marraro</a:t>
                      </a:r>
                      <a:r>
                        <a:rPr kumimoji="0" lang="en-US" altLang="en-US" sz="2400" b="0" u="none" strike="noStrike" kern="1200" cap="none" normalizeH="0" baseline="0" dirty="0">
                          <a:ln>
                            <a:noFill/>
                          </a:ln>
                          <a:solidFill>
                            <a:schemeClr val="tx1"/>
                          </a:solidFill>
                          <a:effectLst/>
                        </a:rPr>
                        <a:t> </a:t>
                      </a:r>
                      <a:r>
                        <a:rPr kumimoji="0" lang="en-US" altLang="en-US" sz="2400" b="0" u="none" strike="noStrike" kern="1200" cap="none" normalizeH="0" baseline="0" dirty="0" err="1">
                          <a:ln>
                            <a:noFill/>
                          </a:ln>
                          <a:solidFill>
                            <a:schemeClr val="tx1"/>
                          </a:solidFill>
                          <a:effectLst/>
                        </a:rPr>
                        <a:t>bilumen</a:t>
                      </a:r>
                      <a:r>
                        <a:rPr kumimoji="0" lang="en-US" altLang="en-US" sz="2400" b="0" u="none" strike="noStrike" kern="1200" cap="none" normalizeH="0" baseline="0" dirty="0">
                          <a:ln>
                            <a:noFill/>
                          </a:ln>
                          <a:solidFill>
                            <a:schemeClr val="tx1"/>
                          </a:solidFill>
                          <a:effectLst/>
                        </a:rPr>
                        <a:t> tube </a:t>
                      </a:r>
                      <a:r>
                        <a:rPr kumimoji="0" lang="en-US" altLang="en-US" sz="2400" b="0" u="none" strike="noStrike" cap="none" normalizeH="0" baseline="0" dirty="0">
                          <a:ln>
                            <a:noFill/>
                          </a:ln>
                          <a:solidFill>
                            <a:schemeClr val="tx1"/>
                          </a:solidFill>
                          <a:effectLst/>
                        </a:rPr>
                        <a:t>(&lt; 3 </a:t>
                      </a:r>
                      <a:r>
                        <a:rPr kumimoji="0" lang="en-US" altLang="en-US" sz="2400" b="0" u="none" strike="noStrike" cap="none" normalizeH="0" baseline="0" dirty="0" err="1">
                          <a:ln>
                            <a:noFill/>
                          </a:ln>
                          <a:solidFill>
                            <a:schemeClr val="tx1"/>
                          </a:solidFill>
                          <a:effectLst/>
                        </a:rPr>
                        <a:t>yrs</a:t>
                      </a:r>
                      <a:r>
                        <a:rPr kumimoji="0" lang="en-US" altLang="en-US" sz="2400" b="0" u="none" strike="noStrike" cap="none" normalizeH="0" baseline="0" dirty="0">
                          <a:ln>
                            <a:noFill/>
                          </a:ln>
                          <a:solidFill>
                            <a:schemeClr val="tx1"/>
                          </a:solidFill>
                          <a:effectLst/>
                        </a:rPr>
                        <a:t>)</a:t>
                      </a:r>
                    </a:p>
                    <a:p>
                      <a:pPr marL="0" marR="0" lvl="0" indent="0" algn="l" defTabSz="914400" rtl="0" eaLnBrk="1" fontAlgn="base" latinLnBrk="0" hangingPunct="1">
                        <a:lnSpc>
                          <a:spcPct val="100000"/>
                        </a:lnSpc>
                        <a:spcBef>
                          <a:spcPts val="0"/>
                        </a:spcBef>
                        <a:spcAft>
                          <a:spcPct val="0"/>
                        </a:spcAft>
                        <a:buClr>
                          <a:srgbClr val="0BD0D9"/>
                        </a:buClr>
                        <a:buSzPct val="95000"/>
                        <a:buFont typeface="Wingdings 2" pitchFamily="2" charset="2"/>
                        <a:buNone/>
                        <a:tabLst/>
                      </a:pPr>
                      <a:r>
                        <a:rPr kumimoji="0" lang="en-US" altLang="en-US" sz="2400" b="0" u="none" strike="noStrike" kern="1200" cap="none" normalizeH="0" baseline="0" dirty="0">
                          <a:ln>
                            <a:noFill/>
                          </a:ln>
                          <a:solidFill>
                            <a:schemeClr val="tx1"/>
                          </a:solidFill>
                          <a:effectLst/>
                        </a:rPr>
                        <a:t>5 Fr  Arndt endobronchial blocker</a:t>
                      </a:r>
                      <a:endParaRPr kumimoji="0" lang="en-US" altLang="en-US" sz="2400" b="0" i="0" u="none" strike="noStrike" kern="1200" cap="none" normalizeH="0" baseline="0" dirty="0">
                        <a:ln>
                          <a:noFill/>
                        </a:ln>
                        <a:solidFill>
                          <a:schemeClr val="tx1"/>
                        </a:solidFill>
                        <a:effectLst/>
                        <a:latin typeface="+mn-lt"/>
                        <a:ea typeface="ＭＳ Ｐゴシック" panose="020B0600070205080204" pitchFamily="34" charset="-128"/>
                        <a:cs typeface="+mn-cs"/>
                      </a:endParaRPr>
                    </a:p>
                  </a:txBody>
                  <a:tcPr anchor="ctr" horzOverflow="overflow"/>
                </a:tc>
                <a:extLst>
                  <a:ext uri="{0D108BD9-81ED-4DB2-BD59-A6C34878D82A}">
                    <a16:rowId xmlns:a16="http://schemas.microsoft.com/office/drawing/2014/main" val="4085756194"/>
                  </a:ext>
                </a:extLst>
              </a:tr>
              <a:tr h="850900">
                <a:tc>
                  <a:txBody>
                    <a:bodyPr/>
                    <a:lstStyle>
                      <a:lvl1pPr algn="l" eaLnBrk="0" hangingPunct="0">
                        <a:spcBef>
                          <a:spcPct val="20000"/>
                        </a:spcBef>
                        <a:buClr>
                          <a:srgbClr val="0BD0D9"/>
                        </a:buClr>
                        <a:buSzPct val="95000"/>
                        <a:buFont typeface="Wingdings 2" pitchFamily="2" charset="2"/>
                        <a:defRPr sz="2200">
                          <a:solidFill>
                            <a:schemeClr val="tx1"/>
                          </a:solidFill>
                          <a:latin typeface="Times New Roman" panose="02020603050405020304" pitchFamily="18" charset="0"/>
                          <a:ea typeface="ＭＳ Ｐゴシック" panose="020B0600070205080204" pitchFamily="34" charset="-128"/>
                        </a:defRPr>
                      </a:lvl1pPr>
                      <a:lvl2pPr marL="742950" indent="-285750" algn="l" eaLnBrk="0" hangingPunct="0">
                        <a:spcBef>
                          <a:spcPct val="20000"/>
                        </a:spcBef>
                        <a:buClr>
                          <a:schemeClr val="accent1"/>
                        </a:buClr>
                        <a:buSzPct val="85000"/>
                        <a:buFont typeface="Wingdings 2" pitchFamily="2" charset="2"/>
                        <a:defRPr sz="2000">
                          <a:solidFill>
                            <a:schemeClr val="tx1"/>
                          </a:solidFill>
                          <a:latin typeface="Times New Roman" panose="02020603050405020304" pitchFamily="18" charset="0"/>
                          <a:ea typeface="ＭＳ Ｐゴシック" panose="020B0600070205080204" pitchFamily="34" charset="-128"/>
                        </a:defRPr>
                      </a:lvl2pPr>
                      <a:lvl3pPr marL="1143000" indent="-228600" algn="l" eaLnBrk="0" hangingPunct="0">
                        <a:spcBef>
                          <a:spcPct val="20000"/>
                        </a:spcBef>
                        <a:buClr>
                          <a:schemeClr val="accent2"/>
                        </a:buClr>
                        <a:buSzPct val="70000"/>
                        <a:buFont typeface="Wingdings 2" pitchFamily="2" charset="2"/>
                        <a:defRPr sz="1900">
                          <a:solidFill>
                            <a:schemeClr val="tx1"/>
                          </a:solidFill>
                          <a:latin typeface="Times New Roman" panose="02020603050405020304" pitchFamily="18" charset="0"/>
                          <a:ea typeface="ＭＳ Ｐゴシック" panose="020B0600070205080204" pitchFamily="34" charset="-128"/>
                        </a:defRPr>
                      </a:lvl3pPr>
                      <a:lvl4pPr marL="1600200" indent="-228600" algn="l" eaLnBrk="0" hangingPunct="0">
                        <a:spcBef>
                          <a:spcPct val="20000"/>
                        </a:spcBef>
                        <a:buClr>
                          <a:srgbClr val="0BD0D9"/>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4pPr>
                      <a:lvl5pPr marL="2057400" indent="-228600" algn="l" eaLnBrk="0" hangingPunct="0">
                        <a:spcBef>
                          <a:spcPct val="20000"/>
                        </a:spcBef>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
                          <a:srgbClr val="0BD0D9"/>
                        </a:buClr>
                        <a:buSzPct val="95000"/>
                        <a:buFont typeface="Wingdings 2" pitchFamily="2" charset="2"/>
                        <a:buNone/>
                        <a:tabLst/>
                      </a:pPr>
                      <a:r>
                        <a:rPr kumimoji="0" lang="en-US" altLang="en-US" sz="2800" b="0" u="none" strike="noStrike" cap="none" normalizeH="0" baseline="0" dirty="0">
                          <a:ln>
                            <a:noFill/>
                          </a:ln>
                          <a:solidFill>
                            <a:schemeClr val="tx1"/>
                          </a:solidFill>
                          <a:effectLst/>
                        </a:rPr>
                        <a:t>6 – 8 years</a:t>
                      </a:r>
                      <a:endParaRPr kumimoji="0" lang="en-US" altLang="en-US" sz="2800" b="0" i="0" u="none" strike="noStrike" cap="none" normalizeH="0" baseline="0" dirty="0">
                        <a:ln>
                          <a:noFill/>
                        </a:ln>
                        <a:solidFill>
                          <a:schemeClr val="tx1"/>
                        </a:solidFill>
                        <a:effectLst/>
                        <a:latin typeface="+mn-lt"/>
                        <a:ea typeface="ＭＳ Ｐゴシック" panose="020B0600070205080204" pitchFamily="34" charset="-128"/>
                      </a:endParaRPr>
                    </a:p>
                  </a:txBody>
                  <a:tcPr anchor="ctr" horzOverflow="overflow"/>
                </a:tc>
                <a:tc>
                  <a:txBody>
                    <a:bodyPr/>
                    <a:lstStyle>
                      <a:lvl1pPr algn="l" eaLnBrk="0" hangingPunct="0">
                        <a:spcBef>
                          <a:spcPct val="20000"/>
                        </a:spcBef>
                        <a:buClr>
                          <a:srgbClr val="0BD0D9"/>
                        </a:buClr>
                        <a:buSzPct val="95000"/>
                        <a:buFont typeface="Wingdings 2" pitchFamily="2" charset="2"/>
                        <a:defRPr sz="2200">
                          <a:solidFill>
                            <a:schemeClr val="tx1"/>
                          </a:solidFill>
                          <a:latin typeface="Times New Roman" panose="02020603050405020304" pitchFamily="18" charset="0"/>
                          <a:ea typeface="ＭＳ Ｐゴシック" panose="020B0600070205080204" pitchFamily="34" charset="-128"/>
                        </a:defRPr>
                      </a:lvl1pPr>
                      <a:lvl2pPr marL="742950" indent="-285750" algn="l" eaLnBrk="0" hangingPunct="0">
                        <a:spcBef>
                          <a:spcPct val="20000"/>
                        </a:spcBef>
                        <a:buClr>
                          <a:schemeClr val="accent1"/>
                        </a:buClr>
                        <a:buSzPct val="85000"/>
                        <a:buFont typeface="Wingdings 2" pitchFamily="2" charset="2"/>
                        <a:defRPr sz="2000">
                          <a:solidFill>
                            <a:schemeClr val="tx1"/>
                          </a:solidFill>
                          <a:latin typeface="Times New Roman" panose="02020603050405020304" pitchFamily="18" charset="0"/>
                          <a:ea typeface="ＭＳ Ｐゴシック" panose="020B0600070205080204" pitchFamily="34" charset="-128"/>
                        </a:defRPr>
                      </a:lvl2pPr>
                      <a:lvl3pPr marL="1143000" indent="-228600" algn="l" eaLnBrk="0" hangingPunct="0">
                        <a:spcBef>
                          <a:spcPct val="20000"/>
                        </a:spcBef>
                        <a:buClr>
                          <a:schemeClr val="accent2"/>
                        </a:buClr>
                        <a:buSzPct val="70000"/>
                        <a:buFont typeface="Wingdings 2" pitchFamily="2" charset="2"/>
                        <a:defRPr sz="1900">
                          <a:solidFill>
                            <a:schemeClr val="tx1"/>
                          </a:solidFill>
                          <a:latin typeface="Times New Roman" panose="02020603050405020304" pitchFamily="18" charset="0"/>
                          <a:ea typeface="ＭＳ Ｐゴシック" panose="020B0600070205080204" pitchFamily="34" charset="-128"/>
                        </a:defRPr>
                      </a:lvl3pPr>
                      <a:lvl4pPr marL="1600200" indent="-228600" algn="l" eaLnBrk="0" hangingPunct="0">
                        <a:spcBef>
                          <a:spcPct val="20000"/>
                        </a:spcBef>
                        <a:buClr>
                          <a:srgbClr val="0BD0D9"/>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4pPr>
                      <a:lvl5pPr marL="2057400" indent="-228600" algn="l" eaLnBrk="0" hangingPunct="0">
                        <a:spcBef>
                          <a:spcPct val="20000"/>
                        </a:spcBef>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ts val="0"/>
                        </a:spcBef>
                        <a:spcAft>
                          <a:spcPct val="0"/>
                        </a:spcAft>
                        <a:buClr>
                          <a:srgbClr val="0BD0D9"/>
                        </a:buClr>
                        <a:buSzPct val="95000"/>
                        <a:buFont typeface="Wingdings 2" pitchFamily="2" charset="2"/>
                        <a:buNone/>
                        <a:tabLst/>
                      </a:pPr>
                      <a:r>
                        <a:rPr kumimoji="0" lang="en-US" altLang="en-US" sz="2400" b="0" u="none" strike="noStrike" cap="none" normalizeH="0" baseline="0" dirty="0" err="1">
                          <a:ln>
                            <a:noFill/>
                          </a:ln>
                          <a:solidFill>
                            <a:schemeClr val="tx1"/>
                          </a:solidFill>
                          <a:effectLst/>
                        </a:rPr>
                        <a:t>Univent</a:t>
                      </a:r>
                      <a:r>
                        <a:rPr kumimoji="0" lang="en-US" altLang="en-US" sz="2400" b="0" u="none" strike="noStrike" cap="none" normalizeH="0" baseline="0" dirty="0">
                          <a:ln>
                            <a:noFill/>
                          </a:ln>
                          <a:solidFill>
                            <a:schemeClr val="tx1"/>
                          </a:solidFill>
                          <a:effectLst/>
                        </a:rPr>
                        <a:t> tube</a:t>
                      </a:r>
                    </a:p>
                    <a:p>
                      <a:pPr marL="0" marR="0" lvl="0" indent="0" algn="l" defTabSz="914400" rtl="0" eaLnBrk="1" fontAlgn="base" latinLnBrk="0" hangingPunct="1">
                        <a:lnSpc>
                          <a:spcPct val="100000"/>
                        </a:lnSpc>
                        <a:spcBef>
                          <a:spcPts val="0"/>
                        </a:spcBef>
                        <a:spcAft>
                          <a:spcPct val="0"/>
                        </a:spcAft>
                        <a:buClr>
                          <a:srgbClr val="0BD0D9"/>
                        </a:buClr>
                        <a:buSzPct val="95000"/>
                        <a:buFont typeface="Wingdings 2" pitchFamily="2" charset="2"/>
                        <a:buNone/>
                        <a:tabLst/>
                      </a:pPr>
                      <a:r>
                        <a:rPr kumimoji="0" lang="en-US" altLang="en-US" sz="2400" b="0" u="none" strike="noStrike" cap="none" normalizeH="0" baseline="0" dirty="0">
                          <a:ln>
                            <a:noFill/>
                          </a:ln>
                          <a:solidFill>
                            <a:schemeClr val="tx1"/>
                          </a:solidFill>
                          <a:effectLst/>
                        </a:rPr>
                        <a:t>5 Fr  Arndt endobronchial blocker</a:t>
                      </a:r>
                      <a:endParaRPr kumimoji="0" lang="en-US" altLang="en-US" sz="2400" b="0" i="0" u="none" strike="noStrike" cap="none" normalizeH="0" baseline="0" dirty="0">
                        <a:ln>
                          <a:noFill/>
                        </a:ln>
                        <a:solidFill>
                          <a:schemeClr val="tx1"/>
                        </a:solidFill>
                        <a:effectLst/>
                        <a:latin typeface="+mn-lt"/>
                        <a:ea typeface="ＭＳ Ｐゴシック" panose="020B0600070205080204" pitchFamily="34" charset="-128"/>
                      </a:endParaRPr>
                    </a:p>
                  </a:txBody>
                  <a:tcPr anchor="ctr" horzOverflow="overflow"/>
                </a:tc>
                <a:extLst>
                  <a:ext uri="{0D108BD9-81ED-4DB2-BD59-A6C34878D82A}">
                    <a16:rowId xmlns:a16="http://schemas.microsoft.com/office/drawing/2014/main" val="2505947020"/>
                  </a:ext>
                </a:extLst>
              </a:tr>
              <a:tr h="1127125">
                <a:tc>
                  <a:txBody>
                    <a:bodyPr/>
                    <a:lstStyle>
                      <a:lvl1pPr algn="l" eaLnBrk="0" hangingPunct="0">
                        <a:spcBef>
                          <a:spcPct val="20000"/>
                        </a:spcBef>
                        <a:buClr>
                          <a:srgbClr val="0BD0D9"/>
                        </a:buClr>
                        <a:buSzPct val="95000"/>
                        <a:buFont typeface="Wingdings 2" pitchFamily="2" charset="2"/>
                        <a:defRPr sz="2200">
                          <a:solidFill>
                            <a:schemeClr val="tx1"/>
                          </a:solidFill>
                          <a:latin typeface="Times New Roman" panose="02020603050405020304" pitchFamily="18" charset="0"/>
                          <a:ea typeface="ＭＳ Ｐゴシック" panose="020B0600070205080204" pitchFamily="34" charset="-128"/>
                        </a:defRPr>
                      </a:lvl1pPr>
                      <a:lvl2pPr marL="742950" indent="-285750" algn="l" eaLnBrk="0" hangingPunct="0">
                        <a:spcBef>
                          <a:spcPct val="20000"/>
                        </a:spcBef>
                        <a:buClr>
                          <a:schemeClr val="accent1"/>
                        </a:buClr>
                        <a:buSzPct val="85000"/>
                        <a:buFont typeface="Wingdings 2" pitchFamily="2" charset="2"/>
                        <a:defRPr sz="2000">
                          <a:solidFill>
                            <a:schemeClr val="tx1"/>
                          </a:solidFill>
                          <a:latin typeface="Times New Roman" panose="02020603050405020304" pitchFamily="18" charset="0"/>
                          <a:ea typeface="ＭＳ Ｐゴシック" panose="020B0600070205080204" pitchFamily="34" charset="-128"/>
                        </a:defRPr>
                      </a:lvl2pPr>
                      <a:lvl3pPr marL="1143000" indent="-228600" algn="l" eaLnBrk="0" hangingPunct="0">
                        <a:spcBef>
                          <a:spcPct val="20000"/>
                        </a:spcBef>
                        <a:buClr>
                          <a:schemeClr val="accent2"/>
                        </a:buClr>
                        <a:buSzPct val="70000"/>
                        <a:buFont typeface="Wingdings 2" pitchFamily="2" charset="2"/>
                        <a:defRPr sz="1900">
                          <a:solidFill>
                            <a:schemeClr val="tx1"/>
                          </a:solidFill>
                          <a:latin typeface="Times New Roman" panose="02020603050405020304" pitchFamily="18" charset="0"/>
                          <a:ea typeface="ＭＳ Ｐゴシック" panose="020B0600070205080204" pitchFamily="34" charset="-128"/>
                        </a:defRPr>
                      </a:lvl3pPr>
                      <a:lvl4pPr marL="1600200" indent="-228600" algn="l" eaLnBrk="0" hangingPunct="0">
                        <a:spcBef>
                          <a:spcPct val="20000"/>
                        </a:spcBef>
                        <a:buClr>
                          <a:srgbClr val="0BD0D9"/>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4pPr>
                      <a:lvl5pPr marL="2057400" indent="-228600" algn="l" eaLnBrk="0" hangingPunct="0">
                        <a:spcBef>
                          <a:spcPct val="20000"/>
                        </a:spcBef>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
                          <a:srgbClr val="0BD0D9"/>
                        </a:buClr>
                        <a:buSzPct val="95000"/>
                        <a:buFont typeface="Wingdings 2" pitchFamily="2" charset="2"/>
                        <a:buNone/>
                        <a:tabLst/>
                      </a:pPr>
                      <a:r>
                        <a:rPr kumimoji="0" lang="en-US" altLang="en-US" sz="2800" b="0" u="none" strike="noStrike" cap="none" normalizeH="0" baseline="0" dirty="0">
                          <a:ln>
                            <a:noFill/>
                          </a:ln>
                          <a:solidFill>
                            <a:schemeClr val="tx1"/>
                          </a:solidFill>
                          <a:effectLst/>
                        </a:rPr>
                        <a:t>8 – 18 years</a:t>
                      </a:r>
                      <a:endParaRPr kumimoji="0" lang="en-US" altLang="en-US" sz="2800" b="0" i="0" u="none" strike="noStrike" cap="none" normalizeH="0" baseline="0" dirty="0">
                        <a:ln>
                          <a:noFill/>
                        </a:ln>
                        <a:solidFill>
                          <a:schemeClr val="tx1"/>
                        </a:solidFill>
                        <a:effectLst/>
                        <a:latin typeface="+mn-lt"/>
                        <a:ea typeface="ＭＳ Ｐゴシック" panose="020B0600070205080204" pitchFamily="34" charset="-128"/>
                      </a:endParaRPr>
                    </a:p>
                  </a:txBody>
                  <a:tcPr anchor="ctr" horzOverflow="overflow"/>
                </a:tc>
                <a:tc>
                  <a:txBody>
                    <a:bodyPr/>
                    <a:lstStyle>
                      <a:lvl1pPr algn="l" eaLnBrk="0" hangingPunct="0">
                        <a:spcBef>
                          <a:spcPct val="20000"/>
                        </a:spcBef>
                        <a:buClr>
                          <a:srgbClr val="0BD0D9"/>
                        </a:buClr>
                        <a:buSzPct val="95000"/>
                        <a:buFont typeface="Wingdings 2" pitchFamily="2" charset="2"/>
                        <a:defRPr sz="2200">
                          <a:solidFill>
                            <a:schemeClr val="tx1"/>
                          </a:solidFill>
                          <a:latin typeface="Times New Roman" panose="02020603050405020304" pitchFamily="18" charset="0"/>
                          <a:ea typeface="ＭＳ Ｐゴシック" panose="020B0600070205080204" pitchFamily="34" charset="-128"/>
                        </a:defRPr>
                      </a:lvl1pPr>
                      <a:lvl2pPr marL="742950" indent="-285750" algn="l" eaLnBrk="0" hangingPunct="0">
                        <a:spcBef>
                          <a:spcPct val="20000"/>
                        </a:spcBef>
                        <a:buClr>
                          <a:schemeClr val="accent1"/>
                        </a:buClr>
                        <a:buSzPct val="85000"/>
                        <a:buFont typeface="Wingdings 2" pitchFamily="2" charset="2"/>
                        <a:defRPr sz="2000">
                          <a:solidFill>
                            <a:schemeClr val="tx1"/>
                          </a:solidFill>
                          <a:latin typeface="Times New Roman" panose="02020603050405020304" pitchFamily="18" charset="0"/>
                          <a:ea typeface="ＭＳ Ｐゴシック" panose="020B0600070205080204" pitchFamily="34" charset="-128"/>
                        </a:defRPr>
                      </a:lvl2pPr>
                      <a:lvl3pPr marL="1143000" indent="-228600" algn="l" eaLnBrk="0" hangingPunct="0">
                        <a:spcBef>
                          <a:spcPct val="20000"/>
                        </a:spcBef>
                        <a:buClr>
                          <a:schemeClr val="accent2"/>
                        </a:buClr>
                        <a:buSzPct val="70000"/>
                        <a:buFont typeface="Wingdings 2" pitchFamily="2" charset="2"/>
                        <a:defRPr sz="1900">
                          <a:solidFill>
                            <a:schemeClr val="tx1"/>
                          </a:solidFill>
                          <a:latin typeface="Times New Roman" panose="02020603050405020304" pitchFamily="18" charset="0"/>
                          <a:ea typeface="ＭＳ Ｐゴシック" panose="020B0600070205080204" pitchFamily="34" charset="-128"/>
                        </a:defRPr>
                      </a:lvl3pPr>
                      <a:lvl4pPr marL="1600200" indent="-228600" algn="l" eaLnBrk="0" hangingPunct="0">
                        <a:spcBef>
                          <a:spcPct val="20000"/>
                        </a:spcBef>
                        <a:buClr>
                          <a:srgbClr val="0BD0D9"/>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4pPr>
                      <a:lvl5pPr marL="2057400" indent="-228600" algn="l" eaLnBrk="0" hangingPunct="0">
                        <a:spcBef>
                          <a:spcPct val="20000"/>
                        </a:spcBef>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lr>
                          <a:srgbClr val="10CF9B"/>
                        </a:buClr>
                        <a:buSzPct val="65000"/>
                        <a:buFont typeface="Wingdings 2" pitchFamily="2" charset="2"/>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ts val="0"/>
                        </a:spcBef>
                        <a:spcAft>
                          <a:spcPct val="0"/>
                        </a:spcAft>
                        <a:buClr>
                          <a:srgbClr val="0BD0D9"/>
                        </a:buClr>
                        <a:buSzPct val="95000"/>
                        <a:buFont typeface="Wingdings 2" pitchFamily="2" charset="2"/>
                        <a:buNone/>
                        <a:tabLst/>
                      </a:pPr>
                      <a:r>
                        <a:rPr kumimoji="0" lang="en-US" altLang="en-US" sz="2400" b="0" u="none" strike="noStrike" kern="1200" cap="none" normalizeH="0" baseline="0" dirty="0" err="1">
                          <a:ln>
                            <a:noFill/>
                          </a:ln>
                          <a:solidFill>
                            <a:schemeClr val="tx1"/>
                          </a:solidFill>
                          <a:effectLst/>
                        </a:rPr>
                        <a:t>Univent</a:t>
                      </a:r>
                      <a:r>
                        <a:rPr kumimoji="0" lang="en-US" altLang="en-US" sz="2400" b="0" u="none" strike="noStrike" kern="1200" cap="none" normalizeH="0" baseline="0" dirty="0">
                          <a:ln>
                            <a:noFill/>
                          </a:ln>
                          <a:solidFill>
                            <a:schemeClr val="tx1"/>
                          </a:solidFill>
                          <a:effectLst/>
                        </a:rPr>
                        <a:t> tube</a:t>
                      </a:r>
                    </a:p>
                    <a:p>
                      <a:pPr marL="0" marR="0" lvl="0" indent="0" algn="l" defTabSz="914400" rtl="0" eaLnBrk="1" fontAlgn="base" latinLnBrk="0" hangingPunct="1">
                        <a:lnSpc>
                          <a:spcPct val="100000"/>
                        </a:lnSpc>
                        <a:spcBef>
                          <a:spcPts val="0"/>
                        </a:spcBef>
                        <a:spcAft>
                          <a:spcPct val="0"/>
                        </a:spcAft>
                        <a:buClr>
                          <a:srgbClr val="0BD0D9"/>
                        </a:buClr>
                        <a:buSzPct val="95000"/>
                        <a:buFont typeface="Wingdings 2" pitchFamily="2" charset="2"/>
                        <a:buNone/>
                        <a:tabLst/>
                      </a:pPr>
                      <a:r>
                        <a:rPr kumimoji="0" lang="en-US" altLang="en-US" sz="2400" b="0" u="none" strike="noStrike" kern="1200" cap="none" normalizeH="0" baseline="0" dirty="0">
                          <a:ln>
                            <a:noFill/>
                          </a:ln>
                          <a:solidFill>
                            <a:schemeClr val="tx1"/>
                          </a:solidFill>
                          <a:effectLst/>
                        </a:rPr>
                        <a:t>5-7 Fr  Arndt endobronchial blocker</a:t>
                      </a:r>
                    </a:p>
                    <a:p>
                      <a:pPr marL="0" marR="0" lvl="0" indent="0" algn="l" defTabSz="914400" rtl="0" eaLnBrk="1" fontAlgn="base" latinLnBrk="0" hangingPunct="1">
                        <a:lnSpc>
                          <a:spcPct val="100000"/>
                        </a:lnSpc>
                        <a:spcBef>
                          <a:spcPts val="0"/>
                        </a:spcBef>
                        <a:spcAft>
                          <a:spcPct val="0"/>
                        </a:spcAft>
                        <a:buClr>
                          <a:srgbClr val="0BD0D9"/>
                        </a:buClr>
                        <a:buSzPct val="95000"/>
                        <a:buFont typeface="Wingdings 2" pitchFamily="2" charset="2"/>
                        <a:buNone/>
                        <a:tabLst/>
                      </a:pPr>
                      <a:r>
                        <a:rPr kumimoji="0" lang="en-US" altLang="en-US" sz="2400" b="0" u="none" strike="noStrike" cap="none" normalizeH="0" baseline="0" dirty="0">
                          <a:ln>
                            <a:noFill/>
                          </a:ln>
                          <a:solidFill>
                            <a:schemeClr val="tx1"/>
                          </a:solidFill>
                          <a:effectLst/>
                        </a:rPr>
                        <a:t>Double lumen tubes</a:t>
                      </a:r>
                      <a:endParaRPr kumimoji="0" lang="en-US" altLang="en-US" sz="2400" b="0" i="0" u="none" strike="noStrike" cap="none" normalizeH="0" baseline="0" dirty="0">
                        <a:ln>
                          <a:noFill/>
                        </a:ln>
                        <a:solidFill>
                          <a:schemeClr val="tx1"/>
                        </a:solidFill>
                        <a:effectLst/>
                        <a:latin typeface="+mn-lt"/>
                        <a:ea typeface="ＭＳ Ｐゴシック" panose="020B0600070205080204" pitchFamily="34" charset="-128"/>
                      </a:endParaRPr>
                    </a:p>
                  </a:txBody>
                  <a:tcPr anchor="ctr" horzOverflow="overflow"/>
                </a:tc>
                <a:extLst>
                  <a:ext uri="{0D108BD9-81ED-4DB2-BD59-A6C34878D82A}">
                    <a16:rowId xmlns:a16="http://schemas.microsoft.com/office/drawing/2014/main" val="4028236138"/>
                  </a:ext>
                </a:extLst>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a:extLst>
              <a:ext uri="{FF2B5EF4-FFF2-40B4-BE49-F238E27FC236}">
                <a16:creationId xmlns:a16="http://schemas.microsoft.com/office/drawing/2014/main" id="{245CC821-11FA-7B45-BE51-37D35B2EFE0F}"/>
              </a:ext>
            </a:extLst>
          </p:cNvPr>
          <p:cNvSpPr>
            <a:spLocks noGrp="1"/>
          </p:cNvSpPr>
          <p:nvPr>
            <p:ph type="title" idx="4294967295"/>
          </p:nvPr>
        </p:nvSpPr>
        <p:spPr>
          <a:xfrm>
            <a:off x="457200" y="274638"/>
            <a:ext cx="7467600" cy="1143000"/>
          </a:xfrm>
        </p:spPr>
        <p:txBody>
          <a:bodyPr>
            <a:normAutofit/>
          </a:bodyPr>
          <a:lstStyle/>
          <a:p>
            <a:pPr algn="l" eaLnBrk="1" hangingPunct="1"/>
            <a:r>
              <a:rPr lang="en-US" altLang="en-US" sz="4800" dirty="0">
                <a:latin typeface="+mn-lt"/>
                <a:ea typeface="ＭＳ Ｐゴシック" panose="020B0600070205080204" pitchFamily="34" charset="-128"/>
              </a:rPr>
              <a:t>SLV: Tracheostomy</a:t>
            </a:r>
          </a:p>
        </p:txBody>
      </p:sp>
      <p:sp>
        <p:nvSpPr>
          <p:cNvPr id="119810" name="Rectangle 3">
            <a:extLst>
              <a:ext uri="{FF2B5EF4-FFF2-40B4-BE49-F238E27FC236}">
                <a16:creationId xmlns:a16="http://schemas.microsoft.com/office/drawing/2014/main" id="{705B9890-200C-2448-85CC-BDD8AAB3AC32}"/>
              </a:ext>
            </a:extLst>
          </p:cNvPr>
          <p:cNvSpPr>
            <a:spLocks noGrp="1"/>
          </p:cNvSpPr>
          <p:nvPr>
            <p:ph type="body" idx="4294967295"/>
          </p:nvPr>
        </p:nvSpPr>
        <p:spPr/>
        <p:txBody>
          <a:bodyPr/>
          <a:lstStyle/>
          <a:p>
            <a:pPr marL="0" indent="0" eaLnBrk="1" hangingPunct="1">
              <a:buNone/>
            </a:pPr>
            <a:r>
              <a:rPr lang="en-US" altLang="en-US" sz="4000" dirty="0">
                <a:ea typeface="ＭＳ Ｐゴシック" panose="020B0600070205080204" pitchFamily="34" charset="-128"/>
              </a:rPr>
              <a:t>Depends on age and size of tracheostomy</a:t>
            </a:r>
          </a:p>
          <a:p>
            <a:r>
              <a:rPr lang="en-US" altLang="en-US" sz="3600" dirty="0">
                <a:ea typeface="ＭＳ Ｐゴシック" panose="020B0600070205080204" pitchFamily="34" charset="-128"/>
              </a:rPr>
              <a:t>Endobronchial blocker  -  Fogarty or Arndt  (co-axial or extraluminal)</a:t>
            </a:r>
          </a:p>
          <a:p>
            <a:r>
              <a:rPr lang="en-US" altLang="en-US" sz="3600" dirty="0">
                <a:ea typeface="ＭＳ Ｐゴシック" panose="020B0600070205080204" pitchFamily="34" charset="-128"/>
              </a:rPr>
              <a:t>Single lumen endotracheal tube directed to main stem bronchus via the stoma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2">
            <a:extLst>
              <a:ext uri="{FF2B5EF4-FFF2-40B4-BE49-F238E27FC236}">
                <a16:creationId xmlns:a16="http://schemas.microsoft.com/office/drawing/2014/main" id="{11B4959C-1A3B-2145-901C-34F4C4C09997}"/>
              </a:ext>
            </a:extLst>
          </p:cNvPr>
          <p:cNvSpPr>
            <a:spLocks noGrp="1"/>
          </p:cNvSpPr>
          <p:nvPr>
            <p:ph type="title" idx="4294967295"/>
          </p:nvPr>
        </p:nvSpPr>
        <p:spPr>
          <a:xfrm>
            <a:off x="457200" y="274638"/>
            <a:ext cx="7543800" cy="1143000"/>
          </a:xfrm>
        </p:spPr>
        <p:txBody>
          <a:bodyPr>
            <a:normAutofit/>
          </a:bodyPr>
          <a:lstStyle/>
          <a:p>
            <a:pPr algn="l" eaLnBrk="1" hangingPunct="1"/>
            <a:r>
              <a:rPr lang="en-US" altLang="en-US" sz="4800" dirty="0">
                <a:latin typeface="+mn-lt"/>
                <a:ea typeface="ＭＳ Ｐゴシック" panose="020B0600070205080204" pitchFamily="34" charset="-128"/>
              </a:rPr>
              <a:t>Tips: Avoiding Hypoxemia</a:t>
            </a:r>
          </a:p>
        </p:txBody>
      </p:sp>
      <p:sp>
        <p:nvSpPr>
          <p:cNvPr id="121858" name="Rectangle 3">
            <a:extLst>
              <a:ext uri="{FF2B5EF4-FFF2-40B4-BE49-F238E27FC236}">
                <a16:creationId xmlns:a16="http://schemas.microsoft.com/office/drawing/2014/main" id="{6F66213A-433C-2F42-8E47-3F03E7B41D75}"/>
              </a:ext>
            </a:extLst>
          </p:cNvPr>
          <p:cNvSpPr>
            <a:spLocks noGrp="1"/>
          </p:cNvSpPr>
          <p:nvPr>
            <p:ph type="body" idx="4294967295"/>
          </p:nvPr>
        </p:nvSpPr>
        <p:spPr/>
        <p:txBody>
          <a:bodyPr/>
          <a:lstStyle/>
          <a:p>
            <a:pPr eaLnBrk="1" hangingPunct="1"/>
            <a:r>
              <a:rPr lang="en-US" altLang="en-US" sz="2800" dirty="0">
                <a:ea typeface="ＭＳ Ｐゴシック" panose="020B0600070205080204" pitchFamily="34" charset="-128"/>
              </a:rPr>
              <a:t>Single lung ventilation only when needed</a:t>
            </a:r>
          </a:p>
          <a:p>
            <a:pPr eaLnBrk="1" hangingPunct="1"/>
            <a:r>
              <a:rPr lang="en-US" altLang="en-US" sz="2800" dirty="0">
                <a:ea typeface="ＭＳ Ｐゴシック" panose="020B0600070205080204" pitchFamily="34" charset="-128"/>
              </a:rPr>
              <a:t>PEEP to the dependent lung </a:t>
            </a:r>
          </a:p>
          <a:p>
            <a:pPr eaLnBrk="1" hangingPunct="1"/>
            <a:r>
              <a:rPr lang="en-US" altLang="en-US" sz="2800" dirty="0">
                <a:ea typeface="ＭＳ Ｐゴシック" panose="020B0600070205080204" pitchFamily="34" charset="-128"/>
              </a:rPr>
              <a:t>Oxygen &amp; CPAP to the collapsed lung</a:t>
            </a:r>
          </a:p>
          <a:p>
            <a:pPr eaLnBrk="1" hangingPunct="1"/>
            <a:r>
              <a:rPr lang="en-US" altLang="en-US" sz="2800" dirty="0">
                <a:ea typeface="ＭＳ Ｐゴシック" panose="020B0600070205080204" pitchFamily="34" charset="-128"/>
              </a:rPr>
              <a:t>Increasing Fi O</a:t>
            </a:r>
            <a:r>
              <a:rPr lang="en-US" altLang="en-US" sz="2800" baseline="-25000" dirty="0">
                <a:ea typeface="ＭＳ Ｐゴシック" panose="020B0600070205080204" pitchFamily="34" charset="-128"/>
              </a:rPr>
              <a:t>2</a:t>
            </a:r>
          </a:p>
          <a:p>
            <a:pPr eaLnBrk="1" hangingPunct="1"/>
            <a:r>
              <a:rPr lang="en-US" altLang="en-US" sz="2800" dirty="0">
                <a:ea typeface="ＭＳ Ｐゴシック" panose="020B0600070205080204" pitchFamily="34" charset="-128"/>
              </a:rPr>
              <a:t>Check the tube </a:t>
            </a:r>
          </a:p>
          <a:p>
            <a:pPr eaLnBrk="1" hangingPunct="1"/>
            <a:r>
              <a:rPr lang="en-US" altLang="en-US" sz="2800" dirty="0">
                <a:ea typeface="ＭＳ Ｐゴシック" panose="020B0600070205080204" pitchFamily="34" charset="-128"/>
              </a:rPr>
              <a:t>Treat any hemodynamic instability</a:t>
            </a:r>
          </a:p>
          <a:p>
            <a:pPr eaLnBrk="1" hangingPunct="1"/>
            <a:r>
              <a:rPr lang="en-US" altLang="en-US" sz="2800" dirty="0">
                <a:ea typeface="ＭＳ Ｐゴシック" panose="020B0600070205080204" pitchFamily="34" charset="-128"/>
              </a:rPr>
              <a:t>Maintain CO</a:t>
            </a:r>
            <a:r>
              <a:rPr lang="en-US" altLang="en-US" sz="2800" baseline="-25000" dirty="0">
                <a:ea typeface="ＭＳ Ｐゴシック" panose="020B0600070205080204" pitchFamily="34" charset="-128"/>
              </a:rPr>
              <a:t>2</a:t>
            </a:r>
            <a:r>
              <a:rPr lang="en-US" altLang="en-US" sz="2800" dirty="0">
                <a:ea typeface="ＭＳ Ｐゴシック" panose="020B0600070205080204" pitchFamily="34" charset="-128"/>
              </a:rPr>
              <a:t> within normal limits</a:t>
            </a:r>
          </a:p>
          <a:p>
            <a:pPr eaLnBrk="1" hangingPunct="1"/>
            <a:r>
              <a:rPr lang="en-US" altLang="en-US" sz="2800" dirty="0">
                <a:ea typeface="ＭＳ Ｐゴシック" panose="020B0600070205080204" pitchFamily="34" charset="-128"/>
              </a:rPr>
              <a:t>Clamp pulmonary artery (Pneumonectomy)</a:t>
            </a:r>
          </a:p>
          <a:p>
            <a:pPr eaLnBrk="1" hangingPunct="1"/>
            <a:endParaRPr lang="en-US" altLang="en-US" dirty="0">
              <a:ea typeface="ＭＳ Ｐゴシック" panose="020B0600070205080204" pitchFamily="34" charset="-128"/>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2">
            <a:extLst>
              <a:ext uri="{FF2B5EF4-FFF2-40B4-BE49-F238E27FC236}">
                <a16:creationId xmlns:a16="http://schemas.microsoft.com/office/drawing/2014/main" id="{38332101-C5A8-DA4E-B5C8-43A0023A5E25}"/>
              </a:ext>
            </a:extLst>
          </p:cNvPr>
          <p:cNvSpPr>
            <a:spLocks noGrp="1"/>
          </p:cNvSpPr>
          <p:nvPr>
            <p:ph type="title" idx="4294967295"/>
          </p:nvPr>
        </p:nvSpPr>
        <p:spPr>
          <a:xfrm>
            <a:off x="457200" y="152400"/>
            <a:ext cx="7391400" cy="1143000"/>
          </a:xfrm>
        </p:spPr>
        <p:txBody>
          <a:bodyPr>
            <a:normAutofit/>
          </a:bodyPr>
          <a:lstStyle/>
          <a:p>
            <a:pPr algn="l" eaLnBrk="1" hangingPunct="1"/>
            <a:r>
              <a:rPr lang="en-US" altLang="en-US" sz="5400" dirty="0">
                <a:latin typeface="+mn-lt"/>
                <a:ea typeface="ＭＳ Ｐゴシック" panose="020B0600070205080204" pitchFamily="34" charset="-128"/>
              </a:rPr>
              <a:t>Summary</a:t>
            </a:r>
          </a:p>
        </p:txBody>
      </p:sp>
      <p:sp>
        <p:nvSpPr>
          <p:cNvPr id="123906" name="Rectangle 3">
            <a:extLst>
              <a:ext uri="{FF2B5EF4-FFF2-40B4-BE49-F238E27FC236}">
                <a16:creationId xmlns:a16="http://schemas.microsoft.com/office/drawing/2014/main" id="{D113D197-9E31-2E41-8562-EE663E7B8B88}"/>
              </a:ext>
            </a:extLst>
          </p:cNvPr>
          <p:cNvSpPr>
            <a:spLocks noGrp="1"/>
          </p:cNvSpPr>
          <p:nvPr>
            <p:ph type="body" idx="4294967295"/>
          </p:nvPr>
        </p:nvSpPr>
        <p:spPr/>
        <p:txBody>
          <a:bodyPr/>
          <a:lstStyle/>
          <a:p>
            <a:pPr eaLnBrk="1" hangingPunct="1"/>
            <a:r>
              <a:rPr lang="en-US" altLang="en-US" dirty="0">
                <a:ea typeface="ＭＳ Ｐゴシック" panose="020B0600070205080204" pitchFamily="34" charset="-128"/>
              </a:rPr>
              <a:t>Knowledge of patient’</a:t>
            </a:r>
            <a:r>
              <a:rPr lang="en-US" altLang="ja-JP" dirty="0">
                <a:ea typeface="ＭＳ Ｐゴシック" panose="020B0600070205080204" pitchFamily="34" charset="-128"/>
              </a:rPr>
              <a:t>s airway anatomy</a:t>
            </a:r>
          </a:p>
          <a:p>
            <a:pPr eaLnBrk="1" hangingPunct="1"/>
            <a:r>
              <a:rPr lang="en-US" altLang="en-US" dirty="0">
                <a:ea typeface="ＭＳ Ｐゴシック" panose="020B0600070205080204" pitchFamily="34" charset="-128"/>
              </a:rPr>
              <a:t>Physiology of single lung ventilation </a:t>
            </a:r>
          </a:p>
          <a:p>
            <a:pPr eaLnBrk="1" hangingPunct="1"/>
            <a:r>
              <a:rPr lang="en-US" altLang="en-US" dirty="0">
                <a:ea typeface="ＭＳ Ｐゴシック" panose="020B0600070205080204" pitchFamily="34" charset="-128"/>
              </a:rPr>
              <a:t>Details of surgical procedure  </a:t>
            </a:r>
          </a:p>
          <a:p>
            <a:pPr eaLnBrk="1" hangingPunct="1"/>
            <a:r>
              <a:rPr lang="en-US" altLang="en-US" dirty="0">
                <a:ea typeface="ＭＳ Ｐゴシック" panose="020B0600070205080204" pitchFamily="34" charset="-128"/>
              </a:rPr>
              <a:t>Proper selection</a:t>
            </a:r>
          </a:p>
          <a:p>
            <a:pPr eaLnBrk="1" hangingPunct="1"/>
            <a:r>
              <a:rPr lang="en-US" altLang="en-US" dirty="0">
                <a:ea typeface="ＭＳ Ｐゴシック" panose="020B0600070205080204" pitchFamily="34" charset="-128"/>
              </a:rPr>
              <a:t>Check all equipment before use   </a:t>
            </a:r>
          </a:p>
          <a:p>
            <a:pPr eaLnBrk="1" hangingPunct="1"/>
            <a:r>
              <a:rPr lang="en-US" altLang="en-US" dirty="0">
                <a:ea typeface="ＭＳ Ｐゴシック" panose="020B0600070205080204" pitchFamily="34" charset="-128"/>
              </a:rPr>
              <a:t>Recruit help if needed</a:t>
            </a:r>
          </a:p>
          <a:p>
            <a:pPr eaLnBrk="1" hangingPunct="1">
              <a:buFont typeface="Wingdings 2" pitchFamily="2" charset="2"/>
              <a:buNone/>
            </a:pPr>
            <a:endParaRPr lang="en-US" altLang="en-US" dirty="0">
              <a:ea typeface="ＭＳ Ｐゴシック" panose="020B0600070205080204" pitchFamily="34" charset="-128"/>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Rectangle 2">
            <a:extLst>
              <a:ext uri="{FF2B5EF4-FFF2-40B4-BE49-F238E27FC236}">
                <a16:creationId xmlns:a16="http://schemas.microsoft.com/office/drawing/2014/main" id="{A9AAC2D9-B7B7-074B-825B-EA37BB0C631E}"/>
              </a:ext>
            </a:extLst>
          </p:cNvPr>
          <p:cNvSpPr>
            <a:spLocks noGrp="1"/>
          </p:cNvSpPr>
          <p:nvPr>
            <p:ph type="title" idx="4294967295"/>
          </p:nvPr>
        </p:nvSpPr>
        <p:spPr>
          <a:xfrm>
            <a:off x="457200" y="228600"/>
            <a:ext cx="7391400" cy="1143000"/>
          </a:xfrm>
        </p:spPr>
        <p:txBody>
          <a:bodyPr>
            <a:normAutofit/>
          </a:bodyPr>
          <a:lstStyle/>
          <a:p>
            <a:pPr algn="l" eaLnBrk="1" hangingPunct="1"/>
            <a:r>
              <a:rPr lang="en-US" altLang="en-US" sz="5400" dirty="0">
                <a:latin typeface="+mn-lt"/>
                <a:ea typeface="ＭＳ Ｐゴシック" panose="020B0600070205080204" pitchFamily="34" charset="-128"/>
              </a:rPr>
              <a:t>References</a:t>
            </a:r>
          </a:p>
        </p:txBody>
      </p:sp>
      <p:sp>
        <p:nvSpPr>
          <p:cNvPr id="125954" name="Rectangle 3">
            <a:extLst>
              <a:ext uri="{FF2B5EF4-FFF2-40B4-BE49-F238E27FC236}">
                <a16:creationId xmlns:a16="http://schemas.microsoft.com/office/drawing/2014/main" id="{A0149677-3EB5-0046-875B-25BABB52DC26}"/>
              </a:ext>
            </a:extLst>
          </p:cNvPr>
          <p:cNvSpPr>
            <a:spLocks noGrp="1"/>
          </p:cNvSpPr>
          <p:nvPr>
            <p:ph type="body" idx="4294967295"/>
          </p:nvPr>
        </p:nvSpPr>
        <p:spPr>
          <a:xfrm>
            <a:off x="457200" y="1371600"/>
            <a:ext cx="8458200" cy="4953000"/>
          </a:xfrm>
        </p:spPr>
        <p:txBody>
          <a:bodyPr>
            <a:normAutofit lnSpcReduction="10000"/>
          </a:bodyPr>
          <a:lstStyle/>
          <a:p>
            <a:pPr marL="350838" indent="-350838" eaLnBrk="1" hangingPunct="1">
              <a:lnSpc>
                <a:spcPct val="80000"/>
              </a:lnSpc>
              <a:spcBef>
                <a:spcPts val="900"/>
              </a:spcBef>
              <a:buClr>
                <a:schemeClr val="tx1"/>
              </a:buClr>
              <a:buFont typeface="Wingdings 2" pitchFamily="2" charset="2"/>
              <a:buAutoNum type="arabicPeriod"/>
            </a:pPr>
            <a:r>
              <a:rPr lang="en-US" altLang="en-US" sz="1600" dirty="0" err="1">
                <a:ea typeface="ＭＳ Ｐゴシック" panose="020B0600070205080204" pitchFamily="34" charset="-128"/>
              </a:rPr>
              <a:t>Remolina</a:t>
            </a:r>
            <a:r>
              <a:rPr lang="en-US" altLang="en-US" sz="1600" dirty="0">
                <a:ea typeface="ＭＳ Ｐゴシック" panose="020B0600070205080204" pitchFamily="34" charset="-128"/>
              </a:rPr>
              <a:t> C, Khan AU, Santiago TV, Edelman NH: Positional hypoxemia in unilateral lung disease. N </a:t>
            </a:r>
            <a:r>
              <a:rPr lang="en-US" altLang="en-US" sz="1600" dirty="0" err="1">
                <a:ea typeface="ＭＳ Ｐゴシック" panose="020B0600070205080204" pitchFamily="34" charset="-128"/>
              </a:rPr>
              <a:t>Engl</a:t>
            </a:r>
            <a:r>
              <a:rPr lang="en-US" altLang="en-US" sz="1600" dirty="0">
                <a:ea typeface="ＭＳ Ｐゴシック" panose="020B0600070205080204" pitchFamily="34" charset="-128"/>
              </a:rPr>
              <a:t> J Med 1981;304: 523-5.</a:t>
            </a:r>
          </a:p>
          <a:p>
            <a:pPr marL="350838" indent="-350838" eaLnBrk="1" hangingPunct="1">
              <a:lnSpc>
                <a:spcPct val="80000"/>
              </a:lnSpc>
              <a:spcBef>
                <a:spcPts val="900"/>
              </a:spcBef>
              <a:buClr>
                <a:schemeClr val="tx1"/>
              </a:buClr>
              <a:buFont typeface="Wingdings 2" pitchFamily="2" charset="2"/>
              <a:buAutoNum type="arabicPeriod"/>
            </a:pPr>
            <a:r>
              <a:rPr lang="en-US" altLang="en-US" sz="1600" dirty="0" err="1">
                <a:ea typeface="ＭＳ Ｐゴシック" panose="020B0600070205080204" pitchFamily="34" charset="-128"/>
              </a:rPr>
              <a:t>Heaf</a:t>
            </a:r>
            <a:r>
              <a:rPr lang="en-US" altLang="en-US" sz="1600" dirty="0">
                <a:ea typeface="ＭＳ Ｐゴシック" panose="020B0600070205080204" pitchFamily="34" charset="-128"/>
              </a:rPr>
              <a:t> DP, Helms P, Gordon I, Turner HM: Postural effects on gas exchange in infants. N </a:t>
            </a:r>
            <a:r>
              <a:rPr lang="en-US" altLang="en-US" sz="1600" dirty="0" err="1">
                <a:ea typeface="ＭＳ Ｐゴシック" panose="020B0600070205080204" pitchFamily="34" charset="-128"/>
              </a:rPr>
              <a:t>Engl</a:t>
            </a:r>
            <a:r>
              <a:rPr lang="en-US" altLang="en-US" sz="1600" dirty="0">
                <a:ea typeface="ＭＳ Ｐゴシック" panose="020B0600070205080204" pitchFamily="34" charset="-128"/>
              </a:rPr>
              <a:t> J Med 1983;308: 1505-8.</a:t>
            </a:r>
          </a:p>
          <a:p>
            <a:pPr marL="350838" indent="-350838">
              <a:lnSpc>
                <a:spcPct val="80000"/>
              </a:lnSpc>
              <a:spcBef>
                <a:spcPts val="900"/>
              </a:spcBef>
              <a:buClr>
                <a:schemeClr val="tx1"/>
              </a:buClr>
              <a:buFont typeface="Wingdings 2" pitchFamily="2" charset="2"/>
              <a:buAutoNum type="arabicPeriod"/>
            </a:pPr>
            <a:r>
              <a:rPr lang="en-US" altLang="en-US" sz="1600" dirty="0">
                <a:ea typeface="ＭＳ Ｐゴシック" panose="020B0600070205080204" pitchFamily="34" charset="-128"/>
              </a:rPr>
              <a:t>Galvin L , Drummond GB, </a:t>
            </a:r>
            <a:r>
              <a:rPr lang="en-US" altLang="en-US" sz="1600" dirty="0" err="1">
                <a:ea typeface="ＭＳ Ｐゴシック" panose="020B0600070205080204" pitchFamily="34" charset="-128"/>
              </a:rPr>
              <a:t>Nirmalan</a:t>
            </a:r>
            <a:r>
              <a:rPr lang="en-US" altLang="en-US" sz="1600" dirty="0">
                <a:ea typeface="ＭＳ Ｐゴシック" panose="020B0600070205080204" pitchFamily="34" charset="-128"/>
              </a:rPr>
              <a:t> M. Distribution of blood flow and  ventilation  in the lung :- gravity is not the only factor. British J. </a:t>
            </a:r>
            <a:r>
              <a:rPr lang="en-US" altLang="en-US" sz="1600" dirty="0" err="1">
                <a:ea typeface="ＭＳ Ｐゴシック" panose="020B0600070205080204" pitchFamily="34" charset="-128"/>
              </a:rPr>
              <a:t>Anaesth</a:t>
            </a:r>
            <a:r>
              <a:rPr lang="en-US" altLang="en-US" sz="1600" dirty="0">
                <a:ea typeface="ＭＳ Ｐゴシック" panose="020B0600070205080204" pitchFamily="34" charset="-128"/>
              </a:rPr>
              <a:t>. 2007; 98: 420-428.</a:t>
            </a:r>
          </a:p>
          <a:p>
            <a:pPr marL="350838" indent="-350838">
              <a:lnSpc>
                <a:spcPct val="80000"/>
              </a:lnSpc>
              <a:spcBef>
                <a:spcPts val="900"/>
              </a:spcBef>
              <a:buClr>
                <a:schemeClr val="tx1"/>
              </a:buClr>
              <a:buFont typeface="Wingdings 2" pitchFamily="2" charset="2"/>
              <a:buAutoNum type="arabicPeriod"/>
            </a:pPr>
            <a:r>
              <a:rPr lang="en-US" sz="1600" dirty="0"/>
              <a:t>Hammer GB. Pediatric thoracic anesthesia. </a:t>
            </a:r>
            <a:r>
              <a:rPr lang="en-US" sz="1600" dirty="0" err="1"/>
              <a:t>Anesth</a:t>
            </a:r>
            <a:r>
              <a:rPr lang="en-US" sz="1600" dirty="0"/>
              <a:t> </a:t>
            </a:r>
            <a:r>
              <a:rPr lang="en-US" sz="1600" dirty="0" err="1"/>
              <a:t>Analg</a:t>
            </a:r>
            <a:r>
              <a:rPr lang="en-US" sz="1600" dirty="0"/>
              <a:t>. 2001 Jun;92(6):1449-64. </a:t>
            </a:r>
          </a:p>
          <a:p>
            <a:pPr marL="350838" indent="-350838">
              <a:lnSpc>
                <a:spcPct val="80000"/>
              </a:lnSpc>
              <a:spcBef>
                <a:spcPts val="900"/>
              </a:spcBef>
              <a:buClr>
                <a:schemeClr val="tx1"/>
              </a:buClr>
              <a:buFont typeface="Wingdings 2" pitchFamily="2" charset="2"/>
              <a:buAutoNum type="arabicPeriod"/>
            </a:pPr>
            <a:r>
              <a:rPr lang="en-US" sz="1600" dirty="0"/>
              <a:t>Hammer GB, Fitzmaurice BG, Brodsky JB. Methods for single-lung ventilation in pediatric patients. </a:t>
            </a:r>
            <a:r>
              <a:rPr lang="en-US" sz="1600" dirty="0" err="1"/>
              <a:t>Anesth</a:t>
            </a:r>
            <a:r>
              <a:rPr lang="en-US" sz="1600" dirty="0"/>
              <a:t> </a:t>
            </a:r>
            <a:r>
              <a:rPr lang="en-US" sz="1600" dirty="0" err="1"/>
              <a:t>Analg</a:t>
            </a:r>
            <a:r>
              <a:rPr lang="en-US" sz="1600" dirty="0"/>
              <a:t>. 1999 Dec;89(6):1426-9. </a:t>
            </a:r>
          </a:p>
          <a:p>
            <a:pPr marL="350838" indent="-350838">
              <a:lnSpc>
                <a:spcPct val="80000"/>
              </a:lnSpc>
              <a:spcBef>
                <a:spcPts val="900"/>
              </a:spcBef>
              <a:buClr>
                <a:schemeClr val="tx1"/>
              </a:buClr>
              <a:buFont typeface="Wingdings 2" pitchFamily="2" charset="2"/>
              <a:buAutoNum type="arabicPeriod"/>
            </a:pPr>
            <a:r>
              <a:rPr lang="en-US" altLang="en-US" sz="1600" dirty="0">
                <a:ea typeface="ＭＳ Ｐゴシック" panose="020B0600070205080204" pitchFamily="34" charset="-128"/>
              </a:rPr>
              <a:t>Oliver Bagshaw, Steven Cray. Anesthesia for Thoracic Surgery. In: </a:t>
            </a:r>
            <a:r>
              <a:rPr lang="en-US" altLang="en-US" sz="1600" dirty="0" err="1">
                <a:ea typeface="ＭＳ Ｐゴシック" panose="020B0600070205080204" pitchFamily="34" charset="-128"/>
              </a:rPr>
              <a:t>Dakshesh</a:t>
            </a:r>
            <a:r>
              <a:rPr lang="en-US" altLang="en-US" sz="1600" dirty="0">
                <a:ea typeface="ＭＳ Ｐゴシック" panose="020B0600070205080204" pitchFamily="34" charset="-128"/>
              </a:rPr>
              <a:t> H. Parikh, David C.G. Crabbe, Alexander W. </a:t>
            </a:r>
            <a:r>
              <a:rPr lang="en-US" altLang="en-US" sz="1600" dirty="0" err="1">
                <a:ea typeface="ＭＳ Ｐゴシック" panose="020B0600070205080204" pitchFamily="34" charset="-128"/>
              </a:rPr>
              <a:t>Auldist</a:t>
            </a:r>
            <a:r>
              <a:rPr lang="en-US" altLang="en-US" sz="1600" dirty="0">
                <a:ea typeface="ＭＳ Ｐゴシック" panose="020B0600070205080204" pitchFamily="34" charset="-128"/>
              </a:rPr>
              <a:t>, Steven S. Rothenberg. Editors, Pediatric Thoracic Surgery , Springer. London 2009 : 57-74.</a:t>
            </a:r>
          </a:p>
          <a:p>
            <a:pPr marL="350838" indent="-350838">
              <a:lnSpc>
                <a:spcPct val="80000"/>
              </a:lnSpc>
              <a:spcBef>
                <a:spcPts val="900"/>
              </a:spcBef>
              <a:buClr>
                <a:schemeClr val="tx1"/>
              </a:buClr>
              <a:buFont typeface="Wingdings 2" pitchFamily="2" charset="2"/>
              <a:buAutoNum type="arabicPeriod"/>
            </a:pPr>
            <a:r>
              <a:rPr lang="en-US" sz="1600" dirty="0"/>
              <a:t>Choudhry DK. Single-lung ventilation in pediatric anesthesia. </a:t>
            </a:r>
            <a:r>
              <a:rPr lang="en-US" sz="1600" dirty="0" err="1"/>
              <a:t>Anesthesiol</a:t>
            </a:r>
            <a:r>
              <a:rPr lang="en-US" sz="1600" dirty="0"/>
              <a:t> Clin North Am. 2005 Dec;23(4):693-708, ix.</a:t>
            </a:r>
          </a:p>
          <a:p>
            <a:pPr marL="350838" indent="-350838">
              <a:lnSpc>
                <a:spcPct val="80000"/>
              </a:lnSpc>
              <a:spcBef>
                <a:spcPts val="900"/>
              </a:spcBef>
              <a:buClr>
                <a:schemeClr val="tx1"/>
              </a:buClr>
              <a:buFont typeface="Wingdings 2" pitchFamily="2" charset="2"/>
              <a:buAutoNum type="arabicPeriod"/>
            </a:pPr>
            <a:r>
              <a:rPr lang="en-US" sz="1600" dirty="0"/>
              <a:t>MARRARO G. Selective endobronchial intubation in </a:t>
            </a:r>
            <a:r>
              <a:rPr lang="en-US" sz="1600" dirty="0" err="1"/>
              <a:t>paediatrics</a:t>
            </a:r>
            <a:r>
              <a:rPr lang="en-US" sz="1600" dirty="0"/>
              <a:t>: the </a:t>
            </a:r>
            <a:r>
              <a:rPr lang="en-US" sz="1600" dirty="0" err="1"/>
              <a:t>Marraro</a:t>
            </a:r>
            <a:r>
              <a:rPr lang="en-US" sz="1600" dirty="0"/>
              <a:t> </a:t>
            </a:r>
            <a:r>
              <a:rPr lang="en-US" sz="1600" dirty="0" err="1"/>
              <a:t>Paediatric</a:t>
            </a:r>
            <a:r>
              <a:rPr lang="en-US" sz="1600" dirty="0"/>
              <a:t> </a:t>
            </a:r>
            <a:r>
              <a:rPr lang="en-US" sz="1600" dirty="0" err="1"/>
              <a:t>Bilumen</a:t>
            </a:r>
            <a:r>
              <a:rPr lang="en-US" sz="1600" dirty="0"/>
              <a:t> Tube. Pediatric Anesthesia. 1994 Jul;4(4):255-8.</a:t>
            </a:r>
          </a:p>
          <a:p>
            <a:pPr marL="350838" indent="-350838">
              <a:lnSpc>
                <a:spcPct val="80000"/>
              </a:lnSpc>
              <a:spcBef>
                <a:spcPts val="900"/>
              </a:spcBef>
              <a:buClr>
                <a:schemeClr val="tx1"/>
              </a:buClr>
              <a:buFont typeface="Wingdings 2" pitchFamily="2" charset="2"/>
              <a:buAutoNum type="arabicPeriod"/>
            </a:pPr>
            <a:r>
              <a:rPr lang="en-US" sz="1700" dirty="0"/>
              <a:t>Tan GM, Tan-Kendrick AP. Bronchial diameters in children--use of the Fogarty catheter for lung isolation in children. </a:t>
            </a:r>
            <a:r>
              <a:rPr lang="en-US" sz="1700" dirty="0" err="1"/>
              <a:t>Anaesth</a:t>
            </a:r>
            <a:r>
              <a:rPr lang="en-US" sz="1700" dirty="0"/>
              <a:t> Intensive Care. 2002 Oct;30(5):615-8. </a:t>
            </a:r>
          </a:p>
          <a:p>
            <a:pPr marL="350838" indent="-350838">
              <a:lnSpc>
                <a:spcPct val="80000"/>
              </a:lnSpc>
              <a:spcBef>
                <a:spcPts val="900"/>
              </a:spcBef>
              <a:buClr>
                <a:schemeClr val="tx1"/>
              </a:buClr>
              <a:buFont typeface="Wingdings 2" pitchFamily="2" charset="2"/>
              <a:buAutoNum type="arabicPeriod"/>
            </a:pPr>
            <a:r>
              <a:rPr lang="en-US" sz="1600" dirty="0"/>
              <a:t>Stephenson LL, </a:t>
            </a:r>
            <a:r>
              <a:rPr lang="en-US" sz="1600" dirty="0" err="1"/>
              <a:t>Seefelder</a:t>
            </a:r>
            <a:r>
              <a:rPr lang="en-US" sz="1600" dirty="0"/>
              <a:t> C. Routine extraluminal use of the 5F Arndt Endobronchial Blocker for one-lung ventilation in children up to 24 months of age. J </a:t>
            </a:r>
            <a:r>
              <a:rPr lang="en-US" sz="1600" dirty="0" err="1"/>
              <a:t>Cardiothorac</a:t>
            </a:r>
            <a:r>
              <a:rPr lang="en-US" sz="1600" dirty="0"/>
              <a:t> </a:t>
            </a:r>
            <a:r>
              <a:rPr lang="en-US" sz="1600" dirty="0" err="1"/>
              <a:t>Vasc</a:t>
            </a:r>
            <a:r>
              <a:rPr lang="en-US" sz="1600" dirty="0"/>
              <a:t> </a:t>
            </a:r>
            <a:r>
              <a:rPr lang="en-US" sz="1600" dirty="0" err="1"/>
              <a:t>Anesth</a:t>
            </a:r>
            <a:r>
              <a:rPr lang="en-US" sz="1600" dirty="0"/>
              <a:t>. 2011 Aug;25(4):683-6. </a:t>
            </a:r>
            <a:endParaRPr lang="en-US" altLang="en-US" sz="1600" dirty="0">
              <a:ea typeface="ＭＳ Ｐゴシック" panose="020B0600070205080204" pitchFamily="34" charset="-128"/>
            </a:endParaRPr>
          </a:p>
        </p:txBody>
      </p:sp>
    </p:spTree>
  </p:cSld>
  <p:clrMapOvr>
    <a:masterClrMapping/>
  </p:clrMapOvr>
</p:sld>
</file>

<file path=ppt/theme/theme1.xml><?xml version="1.0" encoding="utf-8"?>
<a:theme xmlns:a="http://schemas.openxmlformats.org/drawingml/2006/main" name="SPACI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PA GLOBAL PPT template 03-11-2019" id="{A79F18FC-84E4-5A4A-8694-B0D6C91A4E78}" vid="{5F839F61-D0BC-E348-983B-C9437D920991}"/>
    </a:ext>
  </a:extLst>
</a:theme>
</file>

<file path=ppt/theme/theme2.xml><?xml version="1.0" encoding="utf-8"?>
<a:theme xmlns:a="http://schemas.openxmlformats.org/drawingml/2006/main" name="1_SPACI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PA GLOBAL PPT template 03-11-2019" id="{A79F18FC-84E4-5A4A-8694-B0D6C91A4E78}" vid="{2E6B72E7-DBDD-634C-B43C-3EFB7A32A8A9}"/>
    </a:ext>
  </a:extLst>
</a:theme>
</file>

<file path=ppt/theme/theme3.xml><?xml version="1.0" encoding="utf-8"?>
<a:theme xmlns:a="http://schemas.openxmlformats.org/drawingml/2006/main" name="Theme1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1" id="{EDE4B4D5-EB08-5E49-9696-ACD328DDD5D7}" vid="{18C21DA7-C39A-E945-81FF-7C92EF0BB30E}"/>
    </a:ext>
  </a:extLst>
</a:theme>
</file>

<file path=ppt/theme/theme4.xml><?xml version="1.0" encoding="utf-8"?>
<a:theme xmlns:a="http://schemas.openxmlformats.org/drawingml/2006/main" name="Theme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9" id="{3A12B99E-B387-7245-9DA1-AD0B2B47D3C9}" vid="{884E25A6-75A6-1548-9E64-FD81D5694369}"/>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SPACIES</Template>
  <TotalTime>1169</TotalTime>
  <Words>5405</Words>
  <Application>Microsoft Macintosh PowerPoint</Application>
  <PresentationFormat>On-screen Show (4:3)</PresentationFormat>
  <Paragraphs>472</Paragraphs>
  <Slides>45</Slides>
  <Notes>42</Notes>
  <HiddenSlides>0</HiddenSlides>
  <MMClips>0</MMClips>
  <ScaleCrop>false</ScaleCrop>
  <HeadingPairs>
    <vt:vector size="6" baseType="variant">
      <vt:variant>
        <vt:lpstr>Fonts Used</vt:lpstr>
      </vt:variant>
      <vt:variant>
        <vt:i4>9</vt:i4>
      </vt:variant>
      <vt:variant>
        <vt:lpstr>Theme</vt:lpstr>
      </vt:variant>
      <vt:variant>
        <vt:i4>4</vt:i4>
      </vt:variant>
      <vt:variant>
        <vt:lpstr>Slide Titles</vt:lpstr>
      </vt:variant>
      <vt:variant>
        <vt:i4>45</vt:i4>
      </vt:variant>
    </vt:vector>
  </HeadingPairs>
  <TitlesOfParts>
    <vt:vector size="58" baseType="lpstr">
      <vt:lpstr>System Font Regular</vt:lpstr>
      <vt:lpstr>Arial</vt:lpstr>
      <vt:lpstr>Calibri</vt:lpstr>
      <vt:lpstr>Calibri Light</vt:lpstr>
      <vt:lpstr>Constantia</vt:lpstr>
      <vt:lpstr>Times</vt:lpstr>
      <vt:lpstr>Times New Roman</vt:lpstr>
      <vt:lpstr>Wingdings</vt:lpstr>
      <vt:lpstr>Wingdings 2</vt:lpstr>
      <vt:lpstr>SPACIES</vt:lpstr>
      <vt:lpstr>1_SPACIES</vt:lpstr>
      <vt:lpstr>Theme11</vt:lpstr>
      <vt:lpstr>Theme9</vt:lpstr>
      <vt:lpstr>Single Lung Ventilation</vt:lpstr>
      <vt:lpstr>Disclosures</vt:lpstr>
      <vt:lpstr>Learning Objectives:</vt:lpstr>
      <vt:lpstr>Anatomy of the Trachea</vt:lpstr>
      <vt:lpstr>Physiology</vt:lpstr>
      <vt:lpstr>Lateral Decubitus in Adults</vt:lpstr>
      <vt:lpstr>Lateral Decubitus in Infants</vt:lpstr>
      <vt:lpstr>Thoracic Surgery</vt:lpstr>
      <vt:lpstr> Indications for SLV</vt:lpstr>
      <vt:lpstr>Contraindications to SLV</vt:lpstr>
      <vt:lpstr>SLV: Techniques </vt:lpstr>
      <vt:lpstr>Double Lumen Tubes (DLT)</vt:lpstr>
      <vt:lpstr>Double Lumen Tubes (DLT)</vt:lpstr>
      <vt:lpstr>Double Lumen Tubes (DLT)</vt:lpstr>
      <vt:lpstr> Double Lumen Tubes (DLT)</vt:lpstr>
      <vt:lpstr>Double Lumen Tubes (DLT)</vt:lpstr>
      <vt:lpstr>Double Lumen Tubes: Disadvantages</vt:lpstr>
      <vt:lpstr>Marraro Bilumen Tube</vt:lpstr>
      <vt:lpstr>Marraro Bilumen Tube</vt:lpstr>
      <vt:lpstr>Marraro Bilumen Tube</vt:lpstr>
      <vt:lpstr>Marraro Bilumen Tube</vt:lpstr>
      <vt:lpstr>Marraro Bilumen Tube</vt:lpstr>
      <vt:lpstr>Marraro Bilumen Tube</vt:lpstr>
      <vt:lpstr>Univent Tubes</vt:lpstr>
      <vt:lpstr>Univent Tube: Adult Size</vt:lpstr>
      <vt:lpstr>  Univent Tubes</vt:lpstr>
      <vt:lpstr>Univent Tubes</vt:lpstr>
      <vt:lpstr>The Ideal Endobronchial Blocker</vt:lpstr>
      <vt:lpstr>Endobronchial Blockers: Types</vt:lpstr>
      <vt:lpstr>Fogarty Catheters</vt:lpstr>
      <vt:lpstr>Arndt Endobronchial Blocker</vt:lpstr>
      <vt:lpstr>Arndt Bronchial Blockers</vt:lpstr>
      <vt:lpstr>Arndt Endobronchial Blocker</vt:lpstr>
      <vt:lpstr>Arndt Endobronchial Blocker</vt:lpstr>
      <vt:lpstr>Advantages</vt:lpstr>
      <vt:lpstr>Disadvantages</vt:lpstr>
      <vt:lpstr>Arndt Endobronchial Blocker: Insertion Techniques</vt:lpstr>
      <vt:lpstr>Standard Endotracheal Tube</vt:lpstr>
      <vt:lpstr>Disadvantages</vt:lpstr>
      <vt:lpstr>Selection For a Patient  </vt:lpstr>
      <vt:lpstr>Age Based Selection</vt:lpstr>
      <vt:lpstr>SLV: Tracheostomy</vt:lpstr>
      <vt:lpstr>Tips: Avoiding Hypoxemia</vt:lpstr>
      <vt:lpstr>Summary</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Infosino, Andrew</dc:creator>
  <cp:lastModifiedBy>Infosino, Andrew</cp:lastModifiedBy>
  <cp:revision>85</cp:revision>
  <dcterms:created xsi:type="dcterms:W3CDTF">2019-04-09T15:21:04Z</dcterms:created>
  <dcterms:modified xsi:type="dcterms:W3CDTF">2021-12-27T21:07:35Z</dcterms:modified>
</cp:coreProperties>
</file>