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 id="2147483698" r:id="rId2"/>
    <p:sldMasterId id="2147483710" r:id="rId3"/>
  </p:sldMasterIdLst>
  <p:notesMasterIdLst>
    <p:notesMasterId r:id="rId39"/>
  </p:notesMasterIdLst>
  <p:sldIdLst>
    <p:sldId id="256" r:id="rId4"/>
    <p:sldId id="257" r:id="rId5"/>
    <p:sldId id="258" r:id="rId6"/>
    <p:sldId id="259" r:id="rId7"/>
    <p:sldId id="260" r:id="rId8"/>
    <p:sldId id="261" r:id="rId9"/>
    <p:sldId id="262" r:id="rId10"/>
    <p:sldId id="263" r:id="rId11"/>
    <p:sldId id="264"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9" r:id="rId35"/>
    <p:sldId id="290" r:id="rId36"/>
    <p:sldId id="291" r:id="rId37"/>
    <p:sldId id="292" r:id="rId38"/>
  </p:sldIdLst>
  <p:sldSz cx="9144000" cy="6858000" type="screen4x3"/>
  <p:notesSz cx="6858000" cy="9144000"/>
  <p:defaultTex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FFBC00"/>
        </a:solidFill>
        <a:effectLst/>
        <a:uFillTx/>
        <a:latin typeface="+mn-lt"/>
        <a:ea typeface="+mn-ea"/>
        <a:cs typeface="+mn-cs"/>
        <a:sym typeface="Helvetica Neue Light"/>
      </a:defRPr>
    </a:lvl1pPr>
    <a:lvl2pPr marL="0" marR="0" indent="114300" algn="l" defTabSz="41275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FFBC00"/>
        </a:solidFill>
        <a:effectLst/>
        <a:uFillTx/>
        <a:latin typeface="+mn-lt"/>
        <a:ea typeface="+mn-ea"/>
        <a:cs typeface="+mn-cs"/>
        <a:sym typeface="Helvetica Neue Light"/>
      </a:defRPr>
    </a:lvl2pPr>
    <a:lvl3pPr marL="0" marR="0" indent="228600" algn="l" defTabSz="41275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FFBC00"/>
        </a:solidFill>
        <a:effectLst/>
        <a:uFillTx/>
        <a:latin typeface="+mn-lt"/>
        <a:ea typeface="+mn-ea"/>
        <a:cs typeface="+mn-cs"/>
        <a:sym typeface="Helvetica Neue Light"/>
      </a:defRPr>
    </a:lvl3pPr>
    <a:lvl4pPr marL="0" marR="0" indent="342900" algn="l" defTabSz="41275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FFBC00"/>
        </a:solidFill>
        <a:effectLst/>
        <a:uFillTx/>
        <a:latin typeface="+mn-lt"/>
        <a:ea typeface="+mn-ea"/>
        <a:cs typeface="+mn-cs"/>
        <a:sym typeface="Helvetica Neue Light"/>
      </a:defRPr>
    </a:lvl4pPr>
    <a:lvl5pPr marL="0" marR="0" indent="457200" algn="l" defTabSz="41275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FFBC00"/>
        </a:solidFill>
        <a:effectLst/>
        <a:uFillTx/>
        <a:latin typeface="+mn-lt"/>
        <a:ea typeface="+mn-ea"/>
        <a:cs typeface="+mn-cs"/>
        <a:sym typeface="Helvetica Neue Light"/>
      </a:defRPr>
    </a:lvl5pPr>
    <a:lvl6pPr marL="0" marR="0" indent="571500" algn="l" defTabSz="41275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FFBC00"/>
        </a:solidFill>
        <a:effectLst/>
        <a:uFillTx/>
        <a:latin typeface="+mn-lt"/>
        <a:ea typeface="+mn-ea"/>
        <a:cs typeface="+mn-cs"/>
        <a:sym typeface="Helvetica Neue Light"/>
      </a:defRPr>
    </a:lvl6pPr>
    <a:lvl7pPr marL="0" marR="0" indent="685800" algn="l" defTabSz="41275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FFBC00"/>
        </a:solidFill>
        <a:effectLst/>
        <a:uFillTx/>
        <a:latin typeface="+mn-lt"/>
        <a:ea typeface="+mn-ea"/>
        <a:cs typeface="+mn-cs"/>
        <a:sym typeface="Helvetica Neue Light"/>
      </a:defRPr>
    </a:lvl7pPr>
    <a:lvl8pPr marL="0" marR="0" indent="800100" algn="l" defTabSz="41275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FFBC00"/>
        </a:solidFill>
        <a:effectLst/>
        <a:uFillTx/>
        <a:latin typeface="+mn-lt"/>
        <a:ea typeface="+mn-ea"/>
        <a:cs typeface="+mn-cs"/>
        <a:sym typeface="Helvetica Neue Light"/>
      </a:defRPr>
    </a:lvl8pPr>
    <a:lvl9pPr marL="0" marR="0" indent="914400" algn="l" defTabSz="41275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FFBC00"/>
        </a:solidFill>
        <a:effectLst/>
        <a:uFillTx/>
        <a:latin typeface="+mn-lt"/>
        <a:ea typeface="+mn-ea"/>
        <a:cs typeface="+mn-cs"/>
        <a:sym typeface="Helvetica Neue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D65187C-4D55-4F24-B171-2C56E73A0D38}" styleName="">
    <a:tblBg/>
    <a:wholeTbl>
      <a:tcTxStyle b="off" i="off">
        <a:fontRef idx="minor">
          <a:srgbClr val="FFFFFF"/>
        </a:fontRef>
        <a:srgbClr val="FFFFFF"/>
      </a:tcTxStyle>
      <a:tcStyle>
        <a:tcBdr>
          <a:left>
            <a:ln w="12700" cap="flat">
              <a:solidFill>
                <a:srgbClr val="74818B">
                  <a:alpha val="40000"/>
                </a:srgbClr>
              </a:solidFill>
              <a:prstDash val="solid"/>
              <a:miter lim="400000"/>
            </a:ln>
          </a:left>
          <a:right>
            <a:ln w="12700" cap="flat">
              <a:solidFill>
                <a:srgbClr val="74818B">
                  <a:alpha val="40000"/>
                </a:srgbClr>
              </a:solidFill>
              <a:prstDash val="solid"/>
              <a:miter lim="400000"/>
            </a:ln>
          </a:right>
          <a:top>
            <a:ln w="12700" cap="flat">
              <a:solidFill>
                <a:srgbClr val="74818B">
                  <a:alpha val="40000"/>
                </a:srgbClr>
              </a:solidFill>
              <a:prstDash val="solid"/>
              <a:miter lim="400000"/>
            </a:ln>
          </a:top>
          <a:bottom>
            <a:ln w="12700" cap="flat">
              <a:solidFill>
                <a:srgbClr val="74818B">
                  <a:alpha val="40000"/>
                </a:srgbClr>
              </a:solidFill>
              <a:prstDash val="solid"/>
              <a:miter lim="400000"/>
            </a:ln>
          </a:bottom>
          <a:insideH>
            <a:ln w="12700" cap="flat">
              <a:solidFill>
                <a:srgbClr val="74818B">
                  <a:alpha val="40000"/>
                </a:srgbClr>
              </a:solidFill>
              <a:prstDash val="solid"/>
              <a:miter lim="400000"/>
            </a:ln>
          </a:insideH>
          <a:insideV>
            <a:ln w="12700" cap="flat">
              <a:solidFill>
                <a:srgbClr val="74818B">
                  <a:alpha val="40000"/>
                </a:srgbClr>
              </a:solidFill>
              <a:prstDash val="solid"/>
              <a:miter lim="400000"/>
            </a:ln>
          </a:insideV>
        </a:tcBdr>
        <a:fill>
          <a:noFill/>
        </a:fill>
      </a:tcStyle>
    </a:wholeTbl>
    <a:band2H>
      <a:tcTxStyle/>
      <a:tcStyle>
        <a:tcBdr/>
        <a:fill>
          <a:solidFill>
            <a:srgbClr val="74818B">
              <a:alpha val="20000"/>
            </a:srgbClr>
          </a:solidFill>
        </a:fill>
      </a:tcStyle>
    </a:band2H>
    <a:firstCol>
      <a:tcTxStyle b="off" i="off">
        <a:fontRef idx="minor">
          <a:srgbClr val="FFFFFF"/>
        </a:fontRef>
        <a:srgbClr val="FFFFFF"/>
      </a:tcTxStyle>
      <a:tcStyle>
        <a:tcBdr>
          <a:left>
            <a:ln w="12700" cap="flat">
              <a:noFill/>
              <a:miter lim="400000"/>
            </a:ln>
          </a:left>
          <a:right>
            <a:ln w="12700" cap="flat">
              <a:solidFill>
                <a:srgbClr val="74818B">
                  <a:alpha val="40000"/>
                </a:srgbClr>
              </a:solidFill>
              <a:prstDash val="solid"/>
              <a:miter lim="400000"/>
            </a:ln>
          </a:right>
          <a:top>
            <a:ln w="12700" cap="flat">
              <a:solidFill>
                <a:srgbClr val="74818B">
                  <a:alpha val="40000"/>
                </a:srgbClr>
              </a:solidFill>
              <a:prstDash val="solid"/>
              <a:miter lim="400000"/>
            </a:ln>
          </a:top>
          <a:bottom>
            <a:ln w="12700" cap="flat">
              <a:solidFill>
                <a:srgbClr val="74818B">
                  <a:alpha val="40000"/>
                </a:srgbClr>
              </a:solidFill>
              <a:prstDash val="solid"/>
              <a:miter lim="400000"/>
            </a:ln>
          </a:bottom>
          <a:insideH>
            <a:ln w="12700" cap="flat">
              <a:solidFill>
                <a:srgbClr val="74818B">
                  <a:alpha val="40000"/>
                </a:srgbClr>
              </a:solidFill>
              <a:prstDash val="solid"/>
              <a:miter lim="400000"/>
            </a:ln>
          </a:insideH>
          <a:insideV>
            <a:ln w="12700" cap="flat">
              <a:noFill/>
              <a:miter lim="400000"/>
            </a:ln>
          </a:insideV>
        </a:tcBdr>
        <a:fill>
          <a:solidFill>
            <a:srgbClr val="74818B">
              <a:alpha val="20000"/>
            </a:srgbClr>
          </a:solidFill>
        </a:fill>
      </a:tcStyle>
    </a:firstCol>
    <a:lastRow>
      <a:tcTxStyle b="off" i="off">
        <a:fontRef idx="minor">
          <a:srgbClr val="FFFFFF"/>
        </a:fontRef>
        <a:srgbClr val="FFFFFF"/>
      </a:tcTxStyle>
      <a:tcStyle>
        <a:tcBdr>
          <a:left>
            <a:ln w="12700" cap="flat">
              <a:solidFill>
                <a:srgbClr val="74818B">
                  <a:alpha val="40000"/>
                </a:srgbClr>
              </a:solidFill>
              <a:prstDash val="solid"/>
              <a:miter lim="400000"/>
            </a:ln>
          </a:left>
          <a:right>
            <a:ln w="12700" cap="flat">
              <a:solidFill>
                <a:srgbClr val="74818B">
                  <a:alpha val="40000"/>
                </a:srgbClr>
              </a:solidFill>
              <a:prstDash val="solid"/>
              <a:miter lim="400000"/>
            </a:ln>
          </a:right>
          <a:top>
            <a:ln w="12700" cap="flat">
              <a:solidFill>
                <a:srgbClr val="74818B">
                  <a:alpha val="40000"/>
                </a:srgbClr>
              </a:solidFill>
              <a:prstDash val="solid"/>
              <a:miter lim="400000"/>
            </a:ln>
          </a:top>
          <a:bottom>
            <a:ln w="12700" cap="flat">
              <a:noFill/>
              <a:miter lim="400000"/>
            </a:ln>
          </a:bottom>
          <a:insideH>
            <a:ln w="12700" cap="flat">
              <a:noFill/>
              <a:miter lim="400000"/>
            </a:ln>
          </a:insideH>
          <a:insideV>
            <a:ln w="12700" cap="flat">
              <a:solidFill>
                <a:srgbClr val="74818B">
                  <a:alpha val="40000"/>
                </a:srgbClr>
              </a:solidFill>
              <a:prstDash val="solid"/>
              <a:miter lim="400000"/>
            </a:ln>
          </a:insideV>
        </a:tcBdr>
        <a:fill>
          <a:solidFill>
            <a:srgbClr val="74818B">
              <a:alpha val="20000"/>
            </a:srgbClr>
          </a:solidFill>
        </a:fill>
      </a:tcStyle>
    </a:lastRow>
    <a:firstRow>
      <a:tcTxStyle b="off" i="off">
        <a:fontRef idx="minor">
          <a:srgbClr val="FFFFFF"/>
        </a:fontRef>
        <a:srgbClr val="FFFFFF"/>
      </a:tcTxStyle>
      <a:tcStyle>
        <a:tcBdr>
          <a:left>
            <a:ln w="12700" cap="flat">
              <a:solidFill>
                <a:srgbClr val="74818B">
                  <a:alpha val="60000"/>
                </a:srgbClr>
              </a:solidFill>
              <a:prstDash val="solid"/>
              <a:miter lim="400000"/>
            </a:ln>
          </a:left>
          <a:right>
            <a:ln w="12700" cap="flat">
              <a:solidFill>
                <a:srgbClr val="74818B">
                  <a:alpha val="60000"/>
                </a:srgbClr>
              </a:solidFill>
              <a:prstDash val="solid"/>
              <a:miter lim="400000"/>
            </a:ln>
          </a:right>
          <a:top>
            <a:ln w="12700" cap="flat">
              <a:noFill/>
              <a:miter lim="400000"/>
            </a:ln>
          </a:top>
          <a:bottom>
            <a:ln w="12700" cap="flat">
              <a:solidFill>
                <a:srgbClr val="74818B">
                  <a:alpha val="40000"/>
                </a:srgbClr>
              </a:solidFill>
              <a:prstDash val="solid"/>
              <a:miter lim="400000"/>
            </a:ln>
          </a:bottom>
          <a:insideH>
            <a:ln w="12700" cap="flat">
              <a:noFill/>
              <a:miter lim="400000"/>
            </a:ln>
          </a:insideH>
          <a:insideV>
            <a:ln w="12700" cap="flat">
              <a:solidFill>
                <a:srgbClr val="74818B">
                  <a:alpha val="60000"/>
                </a:srgbClr>
              </a:solidFill>
              <a:prstDash val="solid"/>
              <a:miter lim="400000"/>
            </a:ln>
          </a:insideV>
        </a:tcBdr>
        <a:fill>
          <a:solidFill>
            <a:srgbClr val="74818B">
              <a:alpha val="40000"/>
            </a:srgbClr>
          </a:solidFill>
        </a:fill>
      </a:tcStyle>
    </a:firstRow>
  </a:tblStyle>
  <a:tblStyle styleId="{A48D539F-F034-453F-BC4D-534F9F162227}" styleName="">
    <a:tblBg/>
    <a:wholeTbl>
      <a:tcTxStyle b="off" i="off">
        <a:fontRef idx="minor">
          <a:srgbClr val="FFFFFF"/>
        </a:fontRef>
        <a:srgbClr val="FFFFFF"/>
      </a:tcTxStyle>
      <a:tcStyle>
        <a:tcBdr>
          <a:left>
            <a:ln w="12700" cap="flat">
              <a:solidFill>
                <a:srgbClr val="74818B">
                  <a:alpha val="60000"/>
                </a:srgbClr>
              </a:solidFill>
              <a:prstDash val="solid"/>
              <a:miter lim="400000"/>
            </a:ln>
          </a:left>
          <a:right>
            <a:ln w="12700" cap="flat">
              <a:solidFill>
                <a:srgbClr val="74818B">
                  <a:alpha val="60000"/>
                </a:srgbClr>
              </a:solidFill>
              <a:prstDash val="solid"/>
              <a:miter lim="400000"/>
            </a:ln>
          </a:right>
          <a:top>
            <a:ln w="12700" cap="flat">
              <a:solidFill>
                <a:srgbClr val="74818B">
                  <a:alpha val="60000"/>
                </a:srgbClr>
              </a:solidFill>
              <a:prstDash val="solid"/>
              <a:miter lim="400000"/>
            </a:ln>
          </a:top>
          <a:bottom>
            <a:ln w="12700" cap="flat">
              <a:solidFill>
                <a:srgbClr val="74818B">
                  <a:alpha val="60000"/>
                </a:srgbClr>
              </a:solidFill>
              <a:prstDash val="solid"/>
              <a:miter lim="400000"/>
            </a:ln>
          </a:bottom>
          <a:insideH>
            <a:ln w="12700" cap="flat">
              <a:solidFill>
                <a:srgbClr val="74818B">
                  <a:alpha val="60000"/>
                </a:srgbClr>
              </a:solidFill>
              <a:prstDash val="solid"/>
              <a:miter lim="400000"/>
            </a:ln>
          </a:insideH>
          <a:insideV>
            <a:ln w="12700" cap="flat">
              <a:solidFill>
                <a:srgbClr val="74818B">
                  <a:alpha val="60000"/>
                </a:srgbClr>
              </a:solidFill>
              <a:prstDash val="solid"/>
              <a:miter lim="400000"/>
            </a:ln>
          </a:insideV>
        </a:tcBdr>
        <a:fill>
          <a:noFill/>
        </a:fill>
      </a:tcStyle>
    </a:wholeTbl>
    <a:band2H>
      <a:tcTxStyle/>
      <a:tcStyle>
        <a:tcBdr/>
        <a:fill>
          <a:solidFill>
            <a:srgbClr val="74818B">
              <a:alpha val="20000"/>
            </a:srgbClr>
          </a:solidFill>
        </a:fill>
      </a:tcStyle>
    </a:band2H>
    <a:firstCol>
      <a:tcTxStyle b="off" i="off">
        <a:fontRef idx="minor">
          <a:srgbClr val="FFBC00"/>
        </a:fontRef>
        <a:srgbClr val="FFBC00"/>
      </a:tcTxStyle>
      <a:tcStyle>
        <a:tcBdr>
          <a:left>
            <a:ln w="12700" cap="flat">
              <a:noFill/>
              <a:miter lim="400000"/>
            </a:ln>
          </a:left>
          <a:right>
            <a:ln w="12700" cap="flat">
              <a:solidFill>
                <a:srgbClr val="74818B">
                  <a:alpha val="60000"/>
                </a:srgbClr>
              </a:solidFill>
              <a:prstDash val="solid"/>
              <a:miter lim="400000"/>
            </a:ln>
          </a:right>
          <a:top>
            <a:ln w="12700" cap="flat">
              <a:solidFill>
                <a:srgbClr val="74818B">
                  <a:alpha val="60000"/>
                </a:srgbClr>
              </a:solidFill>
              <a:prstDash val="solid"/>
              <a:miter lim="400000"/>
            </a:ln>
          </a:top>
          <a:bottom>
            <a:ln w="12700" cap="flat">
              <a:solidFill>
                <a:srgbClr val="74818B">
                  <a:alpha val="60000"/>
                </a:srgbClr>
              </a:solidFill>
              <a:prstDash val="solid"/>
              <a:miter lim="400000"/>
            </a:ln>
          </a:bottom>
          <a:insideH>
            <a:ln w="12700" cap="flat">
              <a:solidFill>
                <a:srgbClr val="74818B">
                  <a:alpha val="60000"/>
                </a:srgbClr>
              </a:solidFill>
              <a:prstDash val="solid"/>
              <a:miter lim="400000"/>
            </a:ln>
          </a:insideH>
          <a:insideV>
            <a:ln w="12700" cap="flat">
              <a:noFill/>
              <a:miter lim="400000"/>
            </a:ln>
          </a:insideV>
        </a:tcBdr>
        <a:fill>
          <a:noFill/>
        </a:fill>
      </a:tcStyle>
    </a:firstCol>
    <a:lastRow>
      <a:tcTxStyle b="off" i="off">
        <a:fontRef idx="minor">
          <a:srgbClr val="FFBC00"/>
        </a:fontRef>
        <a:srgbClr val="FFBC00"/>
      </a:tcTxStyle>
      <a:tcStyle>
        <a:tcBdr>
          <a:left>
            <a:ln w="12700" cap="flat">
              <a:solidFill>
                <a:srgbClr val="74818B">
                  <a:alpha val="60000"/>
                </a:srgbClr>
              </a:solidFill>
              <a:prstDash val="solid"/>
              <a:miter lim="400000"/>
            </a:ln>
          </a:left>
          <a:right>
            <a:ln w="12700" cap="flat">
              <a:solidFill>
                <a:srgbClr val="74818B">
                  <a:alpha val="60000"/>
                </a:srgbClr>
              </a:solidFill>
              <a:prstDash val="solid"/>
              <a:miter lim="400000"/>
            </a:ln>
          </a:right>
          <a:top>
            <a:ln w="12700" cap="flat">
              <a:solidFill>
                <a:srgbClr val="74818B">
                  <a:alpha val="60000"/>
                </a:srgbClr>
              </a:solidFill>
              <a:prstDash val="solid"/>
              <a:miter lim="400000"/>
            </a:ln>
          </a:top>
          <a:bottom>
            <a:ln w="12700" cap="flat">
              <a:noFill/>
              <a:miter lim="400000"/>
            </a:ln>
          </a:bottom>
          <a:insideH>
            <a:ln w="12700" cap="flat">
              <a:noFill/>
              <a:miter lim="400000"/>
            </a:ln>
          </a:insideH>
          <a:insideV>
            <a:ln w="12700" cap="flat">
              <a:solidFill>
                <a:srgbClr val="74818B">
                  <a:alpha val="60000"/>
                </a:srgbClr>
              </a:solidFill>
              <a:prstDash val="solid"/>
              <a:miter lim="400000"/>
            </a:ln>
          </a:insideV>
        </a:tcBdr>
        <a:fill>
          <a:noFill/>
        </a:fill>
      </a:tcStyle>
    </a:lastRow>
    <a:firstRow>
      <a:tcTxStyle b="off" i="off">
        <a:fontRef idx="minor">
          <a:srgbClr val="FFBC00"/>
        </a:fontRef>
        <a:srgbClr val="FFBC00"/>
      </a:tcTxStyle>
      <a:tcStyle>
        <a:tcBdr>
          <a:left>
            <a:ln w="12700" cap="flat">
              <a:solidFill>
                <a:srgbClr val="74818B">
                  <a:alpha val="60000"/>
                </a:srgbClr>
              </a:solidFill>
              <a:prstDash val="solid"/>
              <a:miter lim="400000"/>
            </a:ln>
          </a:left>
          <a:right>
            <a:ln w="12700" cap="flat">
              <a:solidFill>
                <a:srgbClr val="74818B">
                  <a:alpha val="60000"/>
                </a:srgbClr>
              </a:solidFill>
              <a:prstDash val="solid"/>
              <a:miter lim="400000"/>
            </a:ln>
          </a:right>
          <a:top>
            <a:ln w="12700" cap="flat">
              <a:noFill/>
              <a:miter lim="400000"/>
            </a:ln>
          </a:top>
          <a:bottom>
            <a:ln w="12700" cap="flat">
              <a:solidFill>
                <a:srgbClr val="74818B">
                  <a:alpha val="60000"/>
                </a:srgbClr>
              </a:solidFill>
              <a:prstDash val="solid"/>
              <a:miter lim="400000"/>
            </a:ln>
          </a:bottom>
          <a:insideH>
            <a:ln w="12700" cap="flat">
              <a:noFill/>
              <a:miter lim="400000"/>
            </a:ln>
          </a:insideH>
          <a:insideV>
            <a:ln w="12700" cap="flat">
              <a:solidFill>
                <a:srgbClr val="74818B">
                  <a:alpha val="60000"/>
                </a:srgbClr>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35"/>
    <p:restoredTop sz="94672"/>
  </p:normalViewPr>
  <p:slideViewPr>
    <p:cSldViewPr snapToGrid="0" snapToObjects="1">
      <p:cViewPr>
        <p:scale>
          <a:sx n="80" d="100"/>
          <a:sy n="80" d="100"/>
        </p:scale>
        <p:origin x="1992"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1" name="Shape 391"/>
          <p:cNvSpPr>
            <a:spLocks noGrp="1" noRot="1" noChangeAspect="1"/>
          </p:cNvSpPr>
          <p:nvPr>
            <p:ph type="sldImg"/>
          </p:nvPr>
        </p:nvSpPr>
        <p:spPr>
          <a:xfrm>
            <a:off x="1143000" y="685800"/>
            <a:ext cx="4572000" cy="3429000"/>
          </a:xfrm>
          <a:prstGeom prst="rect">
            <a:avLst/>
          </a:prstGeom>
        </p:spPr>
        <p:txBody>
          <a:bodyPr/>
          <a:lstStyle/>
          <a:p>
            <a:endParaRPr/>
          </a:p>
        </p:txBody>
      </p:sp>
      <p:sp>
        <p:nvSpPr>
          <p:cNvPr id="392" name="Shape 39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42292953"/>
      </p:ext>
    </p:extLst>
  </p:cSld>
  <p:clrMap bg1="lt1" tx1="dk1" bg2="lt2" tx2="dk2" accent1="accent1" accent2="accent2" accent3="accent3" accent4="accent4" accent5="accent5" accent6="accent6" hlink="hlink" folHlink="folHlink"/>
  <p:notesStyle>
    <a:lvl1pPr defTabSz="228600" latinLnBrk="0">
      <a:lnSpc>
        <a:spcPct val="125000"/>
      </a:lnSpc>
      <a:defRPr sz="1200">
        <a:latin typeface="Avenir"/>
        <a:ea typeface="Avenir"/>
        <a:cs typeface="Avenir"/>
        <a:sym typeface="Avenir Roman"/>
      </a:defRPr>
    </a:lvl1pPr>
    <a:lvl2pPr indent="114300" defTabSz="228600" latinLnBrk="0">
      <a:lnSpc>
        <a:spcPct val="125000"/>
      </a:lnSpc>
      <a:defRPr sz="1200">
        <a:latin typeface="Avenir"/>
        <a:ea typeface="Avenir"/>
        <a:cs typeface="Avenir"/>
        <a:sym typeface="Avenir Roman"/>
      </a:defRPr>
    </a:lvl2pPr>
    <a:lvl3pPr indent="228600" defTabSz="228600" latinLnBrk="0">
      <a:lnSpc>
        <a:spcPct val="125000"/>
      </a:lnSpc>
      <a:defRPr sz="1200">
        <a:latin typeface="Avenir"/>
        <a:ea typeface="Avenir"/>
        <a:cs typeface="Avenir"/>
        <a:sym typeface="Avenir Roman"/>
      </a:defRPr>
    </a:lvl3pPr>
    <a:lvl4pPr indent="342900" defTabSz="228600" latinLnBrk="0">
      <a:lnSpc>
        <a:spcPct val="125000"/>
      </a:lnSpc>
      <a:defRPr sz="1200">
        <a:latin typeface="Avenir"/>
        <a:ea typeface="Avenir"/>
        <a:cs typeface="Avenir"/>
        <a:sym typeface="Avenir Roman"/>
      </a:defRPr>
    </a:lvl4pPr>
    <a:lvl5pPr indent="457200" defTabSz="228600" latinLnBrk="0">
      <a:lnSpc>
        <a:spcPct val="125000"/>
      </a:lnSpc>
      <a:defRPr sz="1200">
        <a:latin typeface="Avenir"/>
        <a:ea typeface="Avenir"/>
        <a:cs typeface="Avenir"/>
        <a:sym typeface="Avenir Roman"/>
      </a:defRPr>
    </a:lvl5pPr>
    <a:lvl6pPr indent="571500" defTabSz="228600" latinLnBrk="0">
      <a:lnSpc>
        <a:spcPct val="125000"/>
      </a:lnSpc>
      <a:defRPr sz="1200">
        <a:latin typeface="Avenir"/>
        <a:ea typeface="Avenir"/>
        <a:cs typeface="Avenir"/>
        <a:sym typeface="Avenir Roman"/>
      </a:defRPr>
    </a:lvl6pPr>
    <a:lvl7pPr indent="685800" defTabSz="228600" latinLnBrk="0">
      <a:lnSpc>
        <a:spcPct val="125000"/>
      </a:lnSpc>
      <a:defRPr sz="1200">
        <a:latin typeface="Avenir"/>
        <a:ea typeface="Avenir"/>
        <a:cs typeface="Avenir"/>
        <a:sym typeface="Avenir Roman"/>
      </a:defRPr>
    </a:lvl7pPr>
    <a:lvl8pPr indent="800100" defTabSz="228600" latinLnBrk="0">
      <a:lnSpc>
        <a:spcPct val="125000"/>
      </a:lnSpc>
      <a:defRPr sz="1200">
        <a:latin typeface="Avenir"/>
        <a:ea typeface="Avenir"/>
        <a:cs typeface="Avenir"/>
        <a:sym typeface="Avenir Roman"/>
      </a:defRPr>
    </a:lvl8pPr>
    <a:lvl9pPr indent="914400" defTabSz="228600" latinLnBrk="0">
      <a:lnSpc>
        <a:spcPct val="125000"/>
      </a:lnSpc>
      <a:defRPr sz="1200">
        <a:latin typeface="Avenir"/>
        <a:ea typeface="Avenir"/>
        <a:cs typeface="Avenir"/>
        <a:sym typeface="Avenir Roman"/>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4"/>
            <a:ext cx="4219576" cy="162083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86CB4B4D-7CA3-9044-876B-883B54F8677D}" type="slidenum">
              <a:rPr lang="uk-UA" smtClean="0"/>
              <a:t>‹#›</a:t>
            </a:fld>
            <a:endParaRPr lang="uk-UA"/>
          </a:p>
        </p:txBody>
      </p:sp>
      <p:pic>
        <p:nvPicPr>
          <p:cNvPr id="9" name="Picture 2" descr="http://images.clipartpanda.com/world-clipart-png-globe-hi.png"/>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6351" t="16883" r="8327"/>
          <a:stretch/>
        </p:blipFill>
        <p:spPr>
          <a:xfrm>
            <a:off x="4572001"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180913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uk-UA" smtClean="0"/>
              <a:t>‹#›</a:t>
            </a:fld>
            <a:endParaRPr lang="uk-UA"/>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1" y="149337"/>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5411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uk-UA" smtClean="0"/>
              <a:t>‹#›</a:t>
            </a:fld>
            <a:endParaRPr lang="uk-UA"/>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1" y="149337"/>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857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uk-UA" smtClean="0"/>
              <a:t>‹#›</a:t>
            </a:fld>
            <a:endParaRPr lang="uk-UA"/>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1" y="149337"/>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33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B4B4D-7CA3-9044-876B-883B54F8677D}" type="slidenum">
              <a:rPr lang="uk-UA" smtClean="0"/>
              <a:t>‹#›</a:t>
            </a:fld>
            <a:endParaRPr lang="uk-UA"/>
          </a:p>
        </p:txBody>
      </p:sp>
      <p:sp>
        <p:nvSpPr>
          <p:cNvPr id="10"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10"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1" y="149337"/>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088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uk-UA" smtClean="0"/>
              <a:t>‹#›</a:t>
            </a:fld>
            <a:endParaRPr lang="uk-UA"/>
          </a:p>
        </p:txBody>
      </p:sp>
      <p:sp>
        <p:nvSpPr>
          <p:cNvPr id="6"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7" name="Picture 6"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1" y="149337"/>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27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1/13/22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uk-UA" smtClean="0"/>
              <a:t>‹#›</a:t>
            </a:fld>
            <a:endParaRPr lang="uk-UA"/>
          </a:p>
        </p:txBody>
      </p:sp>
      <p:sp>
        <p:nvSpPr>
          <p:cNvPr id="5"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6" name="Picture 5"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1" y="149337"/>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481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788"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uk-UA" smtClean="0"/>
              <a:t>‹#›</a:t>
            </a:fld>
            <a:endParaRPr lang="uk-UA"/>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1" y="149337"/>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23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788"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uk-UA" smtClean="0"/>
              <a:t>‹#›</a:t>
            </a:fld>
            <a:endParaRPr lang="uk-UA"/>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1" y="149337"/>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591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uk-UA" smtClean="0"/>
              <a:t>‹#›</a:t>
            </a:fld>
            <a:endParaRPr lang="uk-UA"/>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1" y="149337"/>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376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uk-UA" smtClean="0"/>
              <a:t>‹#›</a:t>
            </a:fld>
            <a:endParaRPr lang="uk-UA"/>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1" y="149337"/>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712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7" name="Title Text"/>
          <p:cNvSpPr txBox="1">
            <a:spLocks noGrp="1"/>
          </p:cNvSpPr>
          <p:nvPr>
            <p:ph type="title"/>
          </p:nvPr>
        </p:nvSpPr>
        <p:spPr>
          <a:xfrm>
            <a:off x="642939" y="857251"/>
            <a:ext cx="6914933" cy="1089243"/>
          </a:xfrm>
          <a:prstGeom prst="rect">
            <a:avLst/>
          </a:prstGeom>
        </p:spPr>
        <p:txBody>
          <a:bodyPr anchor="b"/>
          <a:lstStyle/>
          <a:p>
            <a:r>
              <a:t>Title Text</a:t>
            </a:r>
          </a:p>
        </p:txBody>
      </p:sp>
      <p:sp>
        <p:nvSpPr>
          <p:cNvPr id="78" name="Body Level One…"/>
          <p:cNvSpPr txBox="1">
            <a:spLocks noGrp="1"/>
          </p:cNvSpPr>
          <p:nvPr>
            <p:ph type="body" idx="1"/>
          </p:nvPr>
        </p:nvSpPr>
        <p:spPr>
          <a:xfrm>
            <a:off x="642939" y="2175092"/>
            <a:ext cx="6914932" cy="3825658"/>
          </a:xfrm>
          <a:prstGeom prst="rect">
            <a:avLst/>
          </a:prstGeom>
        </p:spPr>
        <p:txBody>
          <a:bodyPr anchor="t"/>
          <a:lstStyle/>
          <a:p>
            <a:r>
              <a:t>Body Level One</a:t>
            </a:r>
          </a:p>
          <a:p>
            <a:pPr lvl="1"/>
            <a:r>
              <a:t>Body Level Two</a:t>
            </a:r>
          </a:p>
          <a:p>
            <a:pPr lvl="2"/>
            <a:r>
              <a:t>Body Level Three</a:t>
            </a:r>
          </a:p>
          <a:p>
            <a:pPr lvl="3"/>
            <a:r>
              <a:t>Body Level Four</a:t>
            </a:r>
          </a:p>
          <a:p>
            <a:pPr lvl="4"/>
            <a:r>
              <a:t>Body Level Five</a:t>
            </a:r>
          </a:p>
        </p:txBody>
      </p:sp>
      <p:sp>
        <p:nvSpPr>
          <p:cNvPr id="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840515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112" name="placeholder-base--neutralHD.jpg"/>
          <p:cNvSpPr>
            <a:spLocks noGrp="1"/>
          </p:cNvSpPr>
          <p:nvPr>
            <p:ph type="pic" sz="half" idx="13"/>
          </p:nvPr>
        </p:nvSpPr>
        <p:spPr>
          <a:xfrm>
            <a:off x="5802939" y="342900"/>
            <a:ext cx="3086080" cy="6172159"/>
          </a:xfrm>
          <a:prstGeom prst="rect">
            <a:avLst/>
          </a:prstGeom>
        </p:spPr>
        <p:txBody>
          <a:bodyPr lIns="91439" tIns="45719" rIns="91439" bIns="45719" anchor="t">
            <a:noAutofit/>
          </a:bodyPr>
          <a:lstStyle/>
          <a:p>
            <a:endParaRPr/>
          </a:p>
        </p:txBody>
      </p:sp>
      <p:sp>
        <p:nvSpPr>
          <p:cNvPr id="114" name="Title Text"/>
          <p:cNvSpPr txBox="1">
            <a:spLocks noGrp="1"/>
          </p:cNvSpPr>
          <p:nvPr>
            <p:ph type="title"/>
          </p:nvPr>
        </p:nvSpPr>
        <p:spPr>
          <a:xfrm>
            <a:off x="642939" y="1638653"/>
            <a:ext cx="4678937" cy="1913819"/>
          </a:xfrm>
          <a:prstGeom prst="rect">
            <a:avLst/>
          </a:prstGeom>
        </p:spPr>
        <p:txBody>
          <a:bodyPr anchor="b"/>
          <a:lstStyle/>
          <a:p>
            <a:r>
              <a:t>Title Text</a:t>
            </a:r>
          </a:p>
        </p:txBody>
      </p:sp>
      <p:sp>
        <p:nvSpPr>
          <p:cNvPr id="115" name="Body Level One…"/>
          <p:cNvSpPr txBox="1">
            <a:spLocks noGrp="1"/>
          </p:cNvSpPr>
          <p:nvPr>
            <p:ph type="body" sz="quarter" idx="1"/>
          </p:nvPr>
        </p:nvSpPr>
        <p:spPr>
          <a:xfrm>
            <a:off x="642939" y="3552472"/>
            <a:ext cx="4678937" cy="2448279"/>
          </a:xfrm>
          <a:prstGeom prst="rect">
            <a:avLst/>
          </a:prstGeom>
        </p:spPr>
        <p:txBody>
          <a:bodyPr anchor="t"/>
          <a:lstStyle>
            <a:lvl1pPr marL="0" indent="0">
              <a:buClrTx/>
              <a:buSzTx/>
              <a:buNone/>
            </a:lvl1pPr>
            <a:lvl2pPr marL="0" indent="85725">
              <a:buClrTx/>
              <a:buSzTx/>
              <a:buNone/>
            </a:lvl2pPr>
            <a:lvl3pPr marL="0" indent="171450">
              <a:buClrTx/>
              <a:buSzTx/>
              <a:buNone/>
            </a:lvl3pPr>
            <a:lvl4pPr marL="0" indent="257175">
              <a:buClrTx/>
              <a:buSzTx/>
              <a:buNone/>
            </a:lvl4pPr>
            <a:lvl5pPr marL="0" indent="342900">
              <a:buClrTx/>
              <a:buSzTx/>
              <a:buNone/>
            </a:lvl5pPr>
          </a:lstStyle>
          <a:p>
            <a:r>
              <a:t>Body Level One</a:t>
            </a:r>
          </a:p>
          <a:p>
            <a:pPr lvl="1"/>
            <a:r>
              <a:t>Body Level Two</a:t>
            </a:r>
          </a:p>
          <a:p>
            <a:pPr lvl="2"/>
            <a:r>
              <a:t>Body Level Three</a:t>
            </a:r>
          </a:p>
          <a:p>
            <a:pPr lvl="3"/>
            <a:r>
              <a:t>Body Level Four</a:t>
            </a:r>
          </a:p>
          <a:p>
            <a:pPr lvl="4"/>
            <a:r>
              <a:t>Body Level Five</a:t>
            </a:r>
          </a:p>
        </p:txBody>
      </p:sp>
      <p:sp>
        <p:nvSpPr>
          <p:cNvPr id="116" name="Slide Number"/>
          <p:cNvSpPr txBox="1">
            <a:spLocks noGrp="1"/>
          </p:cNvSpPr>
          <p:nvPr>
            <p:ph type="sldNum" sz="quarter" idx="2"/>
          </p:nvPr>
        </p:nvSpPr>
        <p:spPr>
          <a:xfrm>
            <a:off x="7977740" y="6020081"/>
            <a:ext cx="780498" cy="323570"/>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0498474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Photo - Vertical - 2 Up">
    <p:spTree>
      <p:nvGrpSpPr>
        <p:cNvPr id="1" name=""/>
        <p:cNvGrpSpPr/>
        <p:nvPr/>
      </p:nvGrpSpPr>
      <p:grpSpPr>
        <a:xfrm>
          <a:off x="0" y="0"/>
          <a:ext cx="0" cy="0"/>
          <a:chOff x="0" y="0"/>
          <a:chExt cx="0" cy="0"/>
        </a:xfrm>
      </p:grpSpPr>
      <p:sp>
        <p:nvSpPr>
          <p:cNvPr id="133" name="placeholder-base--neutralHD.jpg"/>
          <p:cNvSpPr>
            <a:spLocks noGrp="1"/>
          </p:cNvSpPr>
          <p:nvPr>
            <p:ph type="pic" sz="quarter" idx="13"/>
          </p:nvPr>
        </p:nvSpPr>
        <p:spPr>
          <a:xfrm>
            <a:off x="5802939" y="3492500"/>
            <a:ext cx="3086080" cy="3022659"/>
          </a:xfrm>
          <a:prstGeom prst="rect">
            <a:avLst/>
          </a:prstGeom>
        </p:spPr>
        <p:txBody>
          <a:bodyPr lIns="91439" tIns="45719" rIns="91439" bIns="45719" anchor="t">
            <a:noAutofit/>
          </a:bodyPr>
          <a:lstStyle/>
          <a:p>
            <a:endParaRPr/>
          </a:p>
        </p:txBody>
      </p:sp>
      <p:sp>
        <p:nvSpPr>
          <p:cNvPr id="134" name="placeholder-base--neutralHD.jpg"/>
          <p:cNvSpPr>
            <a:spLocks noGrp="1"/>
          </p:cNvSpPr>
          <p:nvPr>
            <p:ph type="pic" sz="quarter" idx="14"/>
          </p:nvPr>
        </p:nvSpPr>
        <p:spPr>
          <a:xfrm>
            <a:off x="5802939" y="342901"/>
            <a:ext cx="3086080" cy="3022659"/>
          </a:xfrm>
          <a:prstGeom prst="rect">
            <a:avLst/>
          </a:prstGeom>
        </p:spPr>
        <p:txBody>
          <a:bodyPr lIns="91439" tIns="45719" rIns="91439" bIns="45719" anchor="t">
            <a:noAutofit/>
          </a:bodyPr>
          <a:lstStyle/>
          <a:p>
            <a:endParaRPr/>
          </a:p>
        </p:txBody>
      </p:sp>
      <p:sp>
        <p:nvSpPr>
          <p:cNvPr id="136" name="Title Text"/>
          <p:cNvSpPr txBox="1">
            <a:spLocks noGrp="1"/>
          </p:cNvSpPr>
          <p:nvPr>
            <p:ph type="title"/>
          </p:nvPr>
        </p:nvSpPr>
        <p:spPr>
          <a:xfrm>
            <a:off x="642939" y="1638653"/>
            <a:ext cx="4678937" cy="1913819"/>
          </a:xfrm>
          <a:prstGeom prst="rect">
            <a:avLst/>
          </a:prstGeom>
        </p:spPr>
        <p:txBody>
          <a:bodyPr anchor="b"/>
          <a:lstStyle/>
          <a:p>
            <a:r>
              <a:t>Title Text</a:t>
            </a:r>
          </a:p>
        </p:txBody>
      </p:sp>
      <p:sp>
        <p:nvSpPr>
          <p:cNvPr id="137" name="Body Level One…"/>
          <p:cNvSpPr txBox="1">
            <a:spLocks noGrp="1"/>
          </p:cNvSpPr>
          <p:nvPr>
            <p:ph type="body" sz="quarter" idx="1"/>
          </p:nvPr>
        </p:nvSpPr>
        <p:spPr>
          <a:xfrm>
            <a:off x="642939" y="3552472"/>
            <a:ext cx="4678937" cy="2448279"/>
          </a:xfrm>
          <a:prstGeom prst="rect">
            <a:avLst/>
          </a:prstGeom>
        </p:spPr>
        <p:txBody>
          <a:bodyPr anchor="t"/>
          <a:lstStyle>
            <a:lvl1pPr marL="0" indent="0">
              <a:buClrTx/>
              <a:buSzTx/>
              <a:buNone/>
            </a:lvl1pPr>
            <a:lvl2pPr marL="0" indent="85725">
              <a:buClrTx/>
              <a:buSzTx/>
              <a:buNone/>
            </a:lvl2pPr>
            <a:lvl3pPr marL="0" indent="171450">
              <a:buClrTx/>
              <a:buSzTx/>
              <a:buNone/>
            </a:lvl3pPr>
            <a:lvl4pPr marL="0" indent="257175">
              <a:buClrTx/>
              <a:buSzTx/>
              <a:buNone/>
            </a:lvl4pPr>
            <a:lvl5pPr marL="0" indent="342900">
              <a:buClrTx/>
              <a:buSzTx/>
              <a:buNone/>
            </a:lvl5pPr>
          </a:lstStyle>
          <a:p>
            <a:r>
              <a:t>Body Level One</a:t>
            </a:r>
          </a:p>
          <a:p>
            <a:pPr lvl="1"/>
            <a:r>
              <a:t>Body Level Two</a:t>
            </a:r>
          </a:p>
          <a:p>
            <a:pPr lvl="2"/>
            <a:r>
              <a:t>Body Level Three</a:t>
            </a:r>
          </a:p>
          <a:p>
            <a:pPr lvl="3"/>
            <a:r>
              <a:t>Body Level Four</a:t>
            </a:r>
          </a:p>
          <a:p>
            <a:pPr lvl="4"/>
            <a:r>
              <a:t>Body Level Five</a:t>
            </a:r>
          </a:p>
        </p:txBody>
      </p:sp>
      <p:sp>
        <p:nvSpPr>
          <p:cNvPr id="138" name="Slide Number"/>
          <p:cNvSpPr txBox="1">
            <a:spLocks noGrp="1"/>
          </p:cNvSpPr>
          <p:nvPr>
            <p:ph type="sldNum" sz="quarter" idx="2"/>
          </p:nvPr>
        </p:nvSpPr>
        <p:spPr>
          <a:xfrm>
            <a:off x="7977740" y="6020081"/>
            <a:ext cx="780498" cy="323570"/>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36586476"/>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4"/>
            <a:ext cx="4219576" cy="162083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86CB4B4D-7CA3-9044-876B-883B54F8677D}" type="slidenum">
              <a:rPr lang="uk-UA" smtClean="0"/>
              <a:t>‹#›</a:t>
            </a:fld>
            <a:endParaRPr lang="uk-UA"/>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11544088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uk-UA" smtClean="0"/>
              <a:t>‹#›</a:t>
            </a:fld>
            <a:endParaRPr lang="uk-UA"/>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596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uk-UA" smtClean="0"/>
              <a:t>‹#›</a:t>
            </a:fld>
            <a:endParaRPr lang="uk-UA"/>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1747845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uk-UA" smtClean="0"/>
              <a:t>‹#›</a:t>
            </a:fld>
            <a:endParaRPr lang="uk-UA"/>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3966247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CB4B4D-7CA3-9044-876B-883B54F8677D}" type="slidenum">
              <a:rPr lang="uk-UA" smtClean="0"/>
              <a:t>‹#›</a:t>
            </a:fld>
            <a:endParaRPr lang="uk-UA"/>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26840826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CB4B4D-7CA3-9044-876B-883B54F8677D}" type="slidenum">
              <a:rPr lang="uk-UA" smtClean="0"/>
              <a:t>‹#›</a:t>
            </a:fld>
            <a:endParaRPr lang="uk-UA"/>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29651140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1/13/22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CB4B4D-7CA3-9044-876B-883B54F8677D}" type="slidenum">
              <a:rPr lang="uk-UA" smtClean="0"/>
              <a:t>‹#›</a:t>
            </a:fld>
            <a:endParaRPr lang="uk-UA"/>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717852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788"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uk-UA" smtClean="0"/>
              <a:t>‹#›</a:t>
            </a:fld>
            <a:endParaRPr lang="uk-UA"/>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38435373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788"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CB4B4D-7CA3-9044-876B-883B54F8677D}" type="slidenum">
              <a:rPr lang="uk-UA" smtClean="0"/>
              <a:t>‹#›</a:t>
            </a:fld>
            <a:endParaRPr lang="uk-UA"/>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19932085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uk-UA" smtClean="0"/>
              <a:t>‹#›</a:t>
            </a:fld>
            <a:endParaRPr lang="uk-UA"/>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40190171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CB4B4D-7CA3-9044-876B-883B54F8677D}" type="slidenum">
              <a:rPr lang="uk-UA" smtClean="0"/>
              <a:t>‹#›</a:t>
            </a:fld>
            <a:endParaRPr lang="uk-UA"/>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24817993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5" y="672813"/>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1"/>
            <a:ext cx="4114800" cy="1681557"/>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50"/>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33428727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9"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spTree>
    <p:extLst>
      <p:ext uri="{BB962C8B-B14F-4D97-AF65-F5344CB8AC3E}">
        <p14:creationId xmlns:p14="http://schemas.microsoft.com/office/powerpoint/2010/main" val="2894955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spTree>
    <p:extLst>
      <p:ext uri="{BB962C8B-B14F-4D97-AF65-F5344CB8AC3E}">
        <p14:creationId xmlns:p14="http://schemas.microsoft.com/office/powerpoint/2010/main" val="31399269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spTree>
    <p:extLst>
      <p:ext uri="{BB962C8B-B14F-4D97-AF65-F5344CB8AC3E}">
        <p14:creationId xmlns:p14="http://schemas.microsoft.com/office/powerpoint/2010/main" val="37399218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spTree>
    <p:extLst>
      <p:ext uri="{BB962C8B-B14F-4D97-AF65-F5344CB8AC3E}">
        <p14:creationId xmlns:p14="http://schemas.microsoft.com/office/powerpoint/2010/main" val="16593258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spTree>
    <p:extLst>
      <p:ext uri="{BB962C8B-B14F-4D97-AF65-F5344CB8AC3E}">
        <p14:creationId xmlns:p14="http://schemas.microsoft.com/office/powerpoint/2010/main" val="4097256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1/13/22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spTree>
    <p:extLst>
      <p:ext uri="{BB962C8B-B14F-4D97-AF65-F5344CB8AC3E}">
        <p14:creationId xmlns:p14="http://schemas.microsoft.com/office/powerpoint/2010/main" val="7023910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1" y="273051"/>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spTree>
    <p:extLst>
      <p:ext uri="{BB962C8B-B14F-4D97-AF65-F5344CB8AC3E}">
        <p14:creationId xmlns:p14="http://schemas.microsoft.com/office/powerpoint/2010/main" val="3198347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spTree>
    <p:extLst>
      <p:ext uri="{BB962C8B-B14F-4D97-AF65-F5344CB8AC3E}">
        <p14:creationId xmlns:p14="http://schemas.microsoft.com/office/powerpoint/2010/main" val="11432568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spTree>
    <p:extLst>
      <p:ext uri="{BB962C8B-B14F-4D97-AF65-F5344CB8AC3E}">
        <p14:creationId xmlns:p14="http://schemas.microsoft.com/office/powerpoint/2010/main" val="19228801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spTree>
    <p:extLst>
      <p:ext uri="{BB962C8B-B14F-4D97-AF65-F5344CB8AC3E}">
        <p14:creationId xmlns:p14="http://schemas.microsoft.com/office/powerpoint/2010/main" val="491881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3.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5.tiff"/><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3.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5.tiff"/><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5754632-50C4-6042-BF0D-689D8DA2E976}" type="datetimeFigureOut">
              <a:rPr lang="en-US" smtClean="0"/>
              <a:t>1/13/22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6CB4B4D-7CA3-9044-876B-883B54F8677D}" type="slidenum">
              <a:rPr lang="uk-UA" smtClean="0"/>
              <a:t>‹#›</a:t>
            </a:fld>
            <a:endParaRPr lang="uk-UA"/>
          </a:p>
        </p:txBody>
      </p:sp>
      <p:pic>
        <p:nvPicPr>
          <p:cNvPr id="7" name="Picture 6">
            <a:extLst>
              <a:ext uri="{FF2B5EF4-FFF2-40B4-BE49-F238E27FC236}">
                <a16:creationId xmlns:a16="http://schemas.microsoft.com/office/drawing/2014/main" id="{9CEF921F-D7BB-8841-9C59-1F6965E4A5E8}"/>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6351" t="16883" r="8327"/>
          <a:stretch/>
        </p:blipFill>
        <p:spPr>
          <a:xfrm>
            <a:off x="8346730" y="6311900"/>
            <a:ext cx="716850" cy="454027"/>
          </a:xfrm>
          <a:prstGeom prst="rect">
            <a:avLst/>
          </a:prstGeom>
          <a:ln>
            <a:solidFill>
              <a:schemeClr val="tx2">
                <a:lumMod val="50000"/>
              </a:schemeClr>
            </a:solidFill>
          </a:ln>
        </p:spPr>
      </p:pic>
    </p:spTree>
    <p:extLst>
      <p:ext uri="{BB962C8B-B14F-4D97-AF65-F5344CB8AC3E}">
        <p14:creationId xmlns:p14="http://schemas.microsoft.com/office/powerpoint/2010/main" val="16991818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5754632-50C4-6042-BF0D-689D8DA2E976}" type="datetimeFigureOut">
              <a:rPr lang="en-US" smtClean="0"/>
              <a:t>1/13/22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6CB4B4D-7CA3-9044-876B-883B54F8677D}" type="slidenum">
              <a:rPr lang="uk-UA" smtClean="0"/>
              <a:t>‹#›</a:t>
            </a:fld>
            <a:endParaRPr lang="uk-UA"/>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9"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EADE37AA-3712-6C48-A492-7E627010B327}"/>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6351" t="16883" r="8327"/>
          <a:stretch/>
        </p:blipFill>
        <p:spPr>
          <a:xfrm>
            <a:off x="8346730" y="6311900"/>
            <a:ext cx="716850" cy="454027"/>
          </a:xfrm>
          <a:prstGeom prst="rect">
            <a:avLst/>
          </a:prstGeom>
          <a:ln>
            <a:solidFill>
              <a:schemeClr val="tx2">
                <a:lumMod val="50000"/>
              </a:schemeClr>
            </a:solidFill>
          </a:ln>
        </p:spPr>
      </p:pic>
    </p:spTree>
    <p:extLst>
      <p:ext uri="{BB962C8B-B14F-4D97-AF65-F5344CB8AC3E}">
        <p14:creationId xmlns:p14="http://schemas.microsoft.com/office/powerpoint/2010/main" val="330896281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5754632-50C4-6042-BF0D-689D8DA2E976}" type="datetimeFigureOut">
              <a:rPr lang="en-US" smtClean="0"/>
              <a:t>1/13/22</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1" y="149337"/>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6"/>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9" y="6043835"/>
            <a:ext cx="2466485" cy="803530"/>
          </a:xfrm>
          <a:prstGeom prst="rect">
            <a:avLst/>
          </a:prstGeom>
          <a:solidFill>
            <a:srgbClr val="10A5CC"/>
          </a:solidFill>
        </p:spPr>
      </p:pic>
    </p:spTree>
    <p:extLst>
      <p:ext uri="{BB962C8B-B14F-4D97-AF65-F5344CB8AC3E}">
        <p14:creationId xmlns:p14="http://schemas.microsoft.com/office/powerpoint/2010/main" val="57512465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0.tif"/><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Single Injection (non-catheter) Caudal Blocks for Pediatric Anesthesia"/>
          <p:cNvSpPr txBox="1">
            <a:spLocks noGrp="1"/>
          </p:cNvSpPr>
          <p:nvPr>
            <p:ph type="ctrTitle"/>
          </p:nvPr>
        </p:nvSpPr>
        <p:spPr>
          <a:xfrm>
            <a:off x="986590" y="457200"/>
            <a:ext cx="7170821" cy="2677946"/>
          </a:xfrm>
          <a:prstGeom prst="rect">
            <a:avLst/>
          </a:prstGeom>
        </p:spPr>
        <p:txBody>
          <a:bodyPr anchor="ctr">
            <a:normAutofit/>
          </a:bodyPr>
          <a:lstStyle/>
          <a:p>
            <a:r>
              <a:rPr dirty="0"/>
              <a:t>Single Injection (non-catheter) Caudal Blocks for Pediatric Anesthesia</a:t>
            </a:r>
          </a:p>
        </p:txBody>
      </p:sp>
      <p:sp>
        <p:nvSpPr>
          <p:cNvPr id="395" name="James Ko, M.D., M.P.H.…"/>
          <p:cNvSpPr txBox="1">
            <a:spLocks noGrp="1"/>
          </p:cNvSpPr>
          <p:nvPr>
            <p:ph type="subTitle" idx="1"/>
          </p:nvPr>
        </p:nvSpPr>
        <p:spPr>
          <a:xfrm>
            <a:off x="1669472" y="3268598"/>
            <a:ext cx="5805055" cy="2933146"/>
          </a:xfrm>
          <a:prstGeom prst="rect">
            <a:avLst/>
          </a:prstGeom>
        </p:spPr>
        <p:txBody>
          <a:bodyPr anchor="ctr">
            <a:normAutofit/>
          </a:bodyPr>
          <a:lstStyle/>
          <a:p>
            <a:pPr>
              <a:defRPr sz="5200"/>
            </a:pPr>
            <a:r>
              <a:rPr sz="3600" dirty="0"/>
              <a:t>James Ko, M.D., M.P.H.</a:t>
            </a:r>
          </a:p>
          <a:p>
            <a:pPr>
              <a:defRPr sz="5200"/>
            </a:pPr>
            <a:r>
              <a:rPr sz="3600" dirty="0"/>
              <a:t>Elliot Krane, M.D.</a:t>
            </a:r>
            <a:endParaRPr dirty="0">
              <a:solidFill>
                <a:schemeClr val="bg1">
                  <a:lumMod val="50000"/>
                </a:schemeClr>
              </a:solidFill>
            </a:endParaRPr>
          </a:p>
          <a:p>
            <a:pPr>
              <a:defRPr sz="5200"/>
            </a:pPr>
            <a:r>
              <a:rPr sz="2400" dirty="0">
                <a:solidFill>
                  <a:schemeClr val="bg1">
                    <a:lumMod val="50000"/>
                  </a:schemeClr>
                </a:solidFill>
              </a:rPr>
              <a:t>Stanford Children’s Health, </a:t>
            </a:r>
            <a:endParaRPr lang="en-US" sz="2400" dirty="0">
              <a:solidFill>
                <a:schemeClr val="bg1">
                  <a:lumMod val="50000"/>
                </a:schemeClr>
              </a:solidFill>
            </a:endParaRPr>
          </a:p>
          <a:p>
            <a:pPr>
              <a:defRPr sz="5200"/>
            </a:pPr>
            <a:r>
              <a:rPr sz="2400" dirty="0">
                <a:solidFill>
                  <a:schemeClr val="bg1">
                    <a:lumMod val="50000"/>
                  </a:schemeClr>
                </a:solidFill>
              </a:rPr>
              <a:t>Stanford University</a:t>
            </a:r>
          </a:p>
        </p:txBody>
      </p:sp>
      <p:sp>
        <p:nvSpPr>
          <p:cNvPr id="2" name="TextBox 1">
            <a:extLst>
              <a:ext uri="{FF2B5EF4-FFF2-40B4-BE49-F238E27FC236}">
                <a16:creationId xmlns:a16="http://schemas.microsoft.com/office/drawing/2014/main" id="{349CF4B1-8771-1E48-8707-9E3947320338}"/>
              </a:ext>
            </a:extLst>
          </p:cNvPr>
          <p:cNvSpPr txBox="1"/>
          <p:nvPr/>
        </p:nvSpPr>
        <p:spPr>
          <a:xfrm>
            <a:off x="3570350" y="6335077"/>
            <a:ext cx="1343638" cy="300082"/>
          </a:xfrm>
          <a:prstGeom prst="rect">
            <a:avLst/>
          </a:prstGeom>
          <a:noFill/>
        </p:spPr>
        <p:txBody>
          <a:bodyPr wrap="none" rtlCol="0">
            <a:spAutoFit/>
          </a:bodyPr>
          <a:lstStyle/>
          <a:p>
            <a:r>
              <a:rPr lang="en-US" sz="1350" dirty="0">
                <a:solidFill>
                  <a:schemeClr val="tx1"/>
                </a:solidFill>
              </a:rPr>
              <a:t>Updated 7/2017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Overview"/>
          <p:cNvSpPr txBox="1">
            <a:spLocks noGrp="1"/>
          </p:cNvSpPr>
          <p:nvPr>
            <p:ph type="title"/>
          </p:nvPr>
        </p:nvSpPr>
        <p:spPr>
          <a:prstGeom prst="rect">
            <a:avLst/>
          </a:prstGeom>
        </p:spPr>
        <p:txBody>
          <a:bodyPr>
            <a:normAutofit/>
          </a:bodyPr>
          <a:lstStyle/>
          <a:p>
            <a:r>
              <a:rPr sz="4800" dirty="0">
                <a:latin typeface="+mn-lt"/>
              </a:rPr>
              <a:t>Overview</a:t>
            </a:r>
          </a:p>
        </p:txBody>
      </p:sp>
      <p:sp>
        <p:nvSpPr>
          <p:cNvPr id="398" name="Indications…"/>
          <p:cNvSpPr txBox="1">
            <a:spLocks noGrp="1"/>
          </p:cNvSpPr>
          <p:nvPr>
            <p:ph idx="1"/>
          </p:nvPr>
        </p:nvSpPr>
        <p:spPr>
          <a:xfrm>
            <a:off x="628650" y="1690689"/>
            <a:ext cx="7886700" cy="4486274"/>
          </a:xfrm>
          <a:prstGeom prst="rect">
            <a:avLst/>
          </a:prstGeom>
        </p:spPr>
        <p:txBody>
          <a:bodyPr>
            <a:normAutofit/>
          </a:bodyPr>
          <a:lstStyle/>
          <a:p>
            <a:pPr marL="414338" indent="-342900" defTabSz="256937">
              <a:spcBef>
                <a:spcPts val="863"/>
              </a:spcBef>
              <a:defRPr sz="5312"/>
            </a:pPr>
            <a:r>
              <a:rPr sz="3600" dirty="0"/>
              <a:t>Indications</a:t>
            </a:r>
          </a:p>
          <a:p>
            <a:pPr marL="414338" indent="-342900" defTabSz="256937">
              <a:spcBef>
                <a:spcPts val="863"/>
              </a:spcBef>
              <a:defRPr sz="5312"/>
            </a:pPr>
            <a:r>
              <a:rPr sz="3600" dirty="0"/>
              <a:t>Special considerations</a:t>
            </a:r>
          </a:p>
          <a:p>
            <a:pPr marL="414338" indent="-342900" defTabSz="256937">
              <a:spcBef>
                <a:spcPts val="863"/>
              </a:spcBef>
              <a:defRPr sz="5312"/>
            </a:pPr>
            <a:r>
              <a:rPr sz="3600" dirty="0"/>
              <a:t>Technique</a:t>
            </a:r>
          </a:p>
          <a:p>
            <a:pPr marL="414338" indent="-342900" defTabSz="256937">
              <a:spcBef>
                <a:spcPts val="863"/>
              </a:spcBef>
              <a:defRPr sz="5312"/>
            </a:pPr>
            <a:r>
              <a:rPr sz="3600" dirty="0"/>
              <a:t>Local anesthesia options</a:t>
            </a:r>
          </a:p>
          <a:p>
            <a:pPr marL="414338" indent="-342900" defTabSz="256937">
              <a:spcBef>
                <a:spcPts val="863"/>
              </a:spcBef>
              <a:defRPr sz="5312"/>
            </a:pPr>
            <a:r>
              <a:rPr sz="3600" dirty="0"/>
              <a:t>Adjuncts to local anesthetics</a:t>
            </a:r>
          </a:p>
          <a:p>
            <a:pPr marL="414338" indent="-342900" defTabSz="256937">
              <a:spcBef>
                <a:spcPts val="863"/>
              </a:spcBef>
              <a:defRPr sz="5312"/>
            </a:pPr>
            <a:r>
              <a:rPr sz="3600" dirty="0"/>
              <a:t>Possible complications</a:t>
            </a:r>
          </a:p>
          <a:p>
            <a:pPr marL="414338" indent="-342900" defTabSz="256937">
              <a:spcBef>
                <a:spcPts val="863"/>
              </a:spcBef>
              <a:defRPr sz="5312"/>
            </a:pPr>
            <a:r>
              <a:rPr sz="3600" dirty="0"/>
              <a:t>Summary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Scope"/>
          <p:cNvSpPr txBox="1">
            <a:spLocks noGrp="1"/>
          </p:cNvSpPr>
          <p:nvPr>
            <p:ph type="title"/>
          </p:nvPr>
        </p:nvSpPr>
        <p:spPr>
          <a:prstGeom prst="rect">
            <a:avLst/>
          </a:prstGeom>
        </p:spPr>
        <p:txBody>
          <a:bodyPr>
            <a:normAutofit/>
          </a:bodyPr>
          <a:lstStyle/>
          <a:p>
            <a:r>
              <a:rPr sz="4400" dirty="0">
                <a:latin typeface="+mn-lt"/>
              </a:rPr>
              <a:t>Scope</a:t>
            </a:r>
          </a:p>
        </p:txBody>
      </p:sp>
      <p:sp>
        <p:nvSpPr>
          <p:cNvPr id="401" name="Single “shot” caudal epidural injection is a frequently utilized regional anesthetic technique in children.…"/>
          <p:cNvSpPr txBox="1">
            <a:spLocks noGrp="1"/>
          </p:cNvSpPr>
          <p:nvPr>
            <p:ph idx="1"/>
          </p:nvPr>
        </p:nvSpPr>
        <p:spPr>
          <a:prstGeom prst="rect">
            <a:avLst/>
          </a:prstGeom>
        </p:spPr>
        <p:txBody>
          <a:bodyPr>
            <a:normAutofit/>
          </a:bodyPr>
          <a:lstStyle/>
          <a:p>
            <a:pPr marL="309563" indent="-309563">
              <a:lnSpc>
                <a:spcPct val="100000"/>
              </a:lnSpc>
              <a:defRPr sz="6400"/>
            </a:pPr>
            <a:r>
              <a:rPr sz="3600" dirty="0"/>
              <a:t>Single “shot” caudal epidural injection is a frequently utilized regional anesthetic technique in children.</a:t>
            </a:r>
          </a:p>
          <a:p>
            <a:pPr marL="309563" indent="-309563">
              <a:lnSpc>
                <a:spcPct val="100000"/>
              </a:lnSpc>
              <a:defRPr sz="6400"/>
            </a:pPr>
            <a:r>
              <a:rPr sz="3600" dirty="0"/>
              <a:t>There is over 50 years of experience and safety data available for review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Indications for a Single “Shot” Caudal"/>
          <p:cNvSpPr txBox="1">
            <a:spLocks noGrp="1"/>
          </p:cNvSpPr>
          <p:nvPr>
            <p:ph type="title"/>
          </p:nvPr>
        </p:nvSpPr>
        <p:spPr>
          <a:xfrm>
            <a:off x="326572" y="73026"/>
            <a:ext cx="8188779" cy="1325563"/>
          </a:xfrm>
          <a:prstGeom prst="rect">
            <a:avLst/>
          </a:prstGeom>
        </p:spPr>
        <p:txBody>
          <a:bodyPr>
            <a:normAutofit/>
          </a:bodyPr>
          <a:lstStyle/>
          <a:p>
            <a:r>
              <a:rPr sz="3600" dirty="0">
                <a:latin typeface="+mn-lt"/>
              </a:rPr>
              <a:t>Indications for a Single “Shot” Caudal</a:t>
            </a:r>
          </a:p>
        </p:txBody>
      </p:sp>
      <p:sp>
        <p:nvSpPr>
          <p:cNvPr id="404" name="Surgery involving dermatomes below T10:…"/>
          <p:cNvSpPr txBox="1">
            <a:spLocks noGrp="1"/>
          </p:cNvSpPr>
          <p:nvPr>
            <p:ph idx="1"/>
          </p:nvPr>
        </p:nvSpPr>
        <p:spPr>
          <a:xfrm>
            <a:off x="326572" y="1398589"/>
            <a:ext cx="8188779" cy="4778375"/>
          </a:xfrm>
          <a:prstGeom prst="rect">
            <a:avLst/>
          </a:prstGeom>
        </p:spPr>
        <p:txBody>
          <a:bodyPr/>
          <a:lstStyle/>
          <a:p>
            <a:pPr marL="62579" indent="0" defTabSz="225981">
              <a:lnSpc>
                <a:spcPct val="100000"/>
              </a:lnSpc>
              <a:buNone/>
              <a:defRPr sz="4672"/>
            </a:pPr>
            <a:r>
              <a:rPr sz="3200" i="1" dirty="0"/>
              <a:t>Surgery involving dermatomes below T10:</a:t>
            </a:r>
          </a:p>
          <a:p>
            <a:pPr marL="93550" indent="-213946" defTabSz="225981">
              <a:lnSpc>
                <a:spcPct val="100000"/>
              </a:lnSpc>
              <a:defRPr sz="4672"/>
            </a:pPr>
            <a:r>
              <a:rPr sz="2400" dirty="0"/>
              <a:t>Urologic procedures</a:t>
            </a:r>
          </a:p>
          <a:p>
            <a:pPr marL="93550" indent="-213946" defTabSz="225981">
              <a:lnSpc>
                <a:spcPct val="100000"/>
              </a:lnSpc>
              <a:defRPr sz="4672"/>
            </a:pPr>
            <a:r>
              <a:rPr sz="2400" dirty="0"/>
              <a:t>Lower abdominal surgery</a:t>
            </a:r>
          </a:p>
          <a:p>
            <a:pPr marL="93550" indent="-213946" defTabSz="225981">
              <a:lnSpc>
                <a:spcPct val="100000"/>
              </a:lnSpc>
              <a:defRPr sz="4672"/>
            </a:pPr>
            <a:r>
              <a:rPr sz="2400" dirty="0"/>
              <a:t>Pelvic and lower extremity surgery</a:t>
            </a:r>
            <a:endParaRPr lang="en-US" sz="2400" dirty="0"/>
          </a:p>
          <a:p>
            <a:pPr marL="0" indent="0" defTabSz="225981">
              <a:lnSpc>
                <a:spcPct val="100000"/>
              </a:lnSpc>
              <a:buNone/>
              <a:defRPr sz="4672"/>
            </a:pPr>
            <a:r>
              <a:rPr lang="en-US" sz="3200" i="1" dirty="0"/>
              <a:t>I</a:t>
            </a:r>
            <a:r>
              <a:rPr sz="3200" i="1" dirty="0"/>
              <a:t>f performed prior to incision, caudal block </a:t>
            </a:r>
            <a:r>
              <a:rPr lang="en-US" sz="3200" i="1" dirty="0"/>
              <a:t>can</a:t>
            </a:r>
            <a:endParaRPr sz="3200" i="1" dirty="0"/>
          </a:p>
          <a:p>
            <a:pPr marL="93550" indent="-213946" defTabSz="225981">
              <a:lnSpc>
                <a:spcPct val="100000"/>
              </a:lnSpc>
              <a:defRPr sz="4672"/>
            </a:pPr>
            <a:r>
              <a:rPr lang="en-US" sz="2400" dirty="0"/>
              <a:t>D</a:t>
            </a:r>
            <a:r>
              <a:rPr sz="2400" dirty="0"/>
              <a:t>ecrease maintenance anesthetic requirement</a:t>
            </a:r>
          </a:p>
          <a:p>
            <a:pPr marL="93550" indent="-213946" defTabSz="225981">
              <a:lnSpc>
                <a:spcPct val="100000"/>
              </a:lnSpc>
              <a:defRPr sz="4672"/>
            </a:pPr>
            <a:r>
              <a:rPr lang="en-US" sz="2400" dirty="0"/>
              <a:t>F</a:t>
            </a:r>
            <a:r>
              <a:rPr sz="2400" dirty="0"/>
              <a:t>acilitate earlier extubation</a:t>
            </a:r>
          </a:p>
          <a:p>
            <a:pPr marL="93550" indent="-213946" defTabSz="225981">
              <a:lnSpc>
                <a:spcPct val="100000"/>
              </a:lnSpc>
              <a:defRPr sz="4672"/>
            </a:pPr>
            <a:r>
              <a:rPr lang="en-US" sz="2400" dirty="0"/>
              <a:t>P</a:t>
            </a:r>
            <a:r>
              <a:rPr sz="2400" dirty="0"/>
              <a:t>rovide early postoperative pain control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Age Parameters"/>
          <p:cNvSpPr txBox="1">
            <a:spLocks noGrp="1"/>
          </p:cNvSpPr>
          <p:nvPr>
            <p:ph type="title"/>
          </p:nvPr>
        </p:nvSpPr>
        <p:spPr>
          <a:prstGeom prst="rect">
            <a:avLst/>
          </a:prstGeom>
        </p:spPr>
        <p:txBody>
          <a:bodyPr>
            <a:normAutofit/>
          </a:bodyPr>
          <a:lstStyle/>
          <a:p>
            <a:r>
              <a:rPr sz="4400" dirty="0">
                <a:latin typeface="+mn-lt"/>
              </a:rPr>
              <a:t>Age Parameters</a:t>
            </a:r>
          </a:p>
        </p:txBody>
      </p:sp>
      <p:sp>
        <p:nvSpPr>
          <p:cNvPr id="407" name="There is no literature definitively establishing upper or lower age limits for caudal blocks.…"/>
          <p:cNvSpPr txBox="1">
            <a:spLocks noGrp="1"/>
          </p:cNvSpPr>
          <p:nvPr>
            <p:ph idx="1"/>
          </p:nvPr>
        </p:nvSpPr>
        <p:spPr>
          <a:prstGeom prst="rect">
            <a:avLst/>
          </a:prstGeom>
        </p:spPr>
        <p:txBody>
          <a:bodyPr>
            <a:normAutofit/>
          </a:bodyPr>
          <a:lstStyle/>
          <a:p>
            <a:pPr marL="297657" indent="-297657">
              <a:lnSpc>
                <a:spcPct val="100000"/>
              </a:lnSpc>
              <a:spcBef>
                <a:spcPts val="600"/>
              </a:spcBef>
              <a:defRPr sz="6400"/>
            </a:pPr>
            <a:r>
              <a:rPr sz="3200" dirty="0"/>
              <a:t>There is no literature definitively establishing upper or lower age limits for caudal blocks.</a:t>
            </a:r>
          </a:p>
          <a:p>
            <a:pPr marL="297657" indent="-297657">
              <a:lnSpc>
                <a:spcPct val="100000"/>
              </a:lnSpc>
              <a:spcBef>
                <a:spcPts val="600"/>
              </a:spcBef>
              <a:defRPr sz="6400"/>
            </a:pPr>
            <a:r>
              <a:rPr sz="3200" dirty="0"/>
              <a:t>The decision is based  upon a risk/benefit analysis and ease of use analysis individualized to each patient, situation, and anesthesia provider.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Special Considerations: Contraindications"/>
          <p:cNvSpPr txBox="1">
            <a:spLocks noGrp="1"/>
          </p:cNvSpPr>
          <p:nvPr>
            <p:ph type="title"/>
          </p:nvPr>
        </p:nvSpPr>
        <p:spPr>
          <a:xfrm>
            <a:off x="628650" y="208548"/>
            <a:ext cx="6686550" cy="1518893"/>
          </a:xfrm>
          <a:prstGeom prst="rect">
            <a:avLst/>
          </a:prstGeom>
        </p:spPr>
        <p:txBody>
          <a:bodyPr>
            <a:normAutofit/>
          </a:bodyPr>
          <a:lstStyle/>
          <a:p>
            <a:r>
              <a:rPr sz="4400" dirty="0">
                <a:latin typeface="+mn-lt"/>
              </a:rPr>
              <a:t>Special Considerations: Contraindications</a:t>
            </a:r>
          </a:p>
        </p:txBody>
      </p:sp>
      <p:sp>
        <p:nvSpPr>
          <p:cNvPr id="411" name="Sacral deformities…"/>
          <p:cNvSpPr txBox="1">
            <a:spLocks noGrp="1"/>
          </p:cNvSpPr>
          <p:nvPr>
            <p:ph idx="1"/>
          </p:nvPr>
        </p:nvSpPr>
        <p:spPr>
          <a:xfrm>
            <a:off x="628650" y="1727440"/>
            <a:ext cx="5429250" cy="4015633"/>
          </a:xfrm>
          <a:prstGeom prst="rect">
            <a:avLst/>
          </a:prstGeom>
        </p:spPr>
        <p:txBody>
          <a:bodyPr>
            <a:normAutofit fontScale="62500" lnSpcReduction="20000"/>
          </a:bodyPr>
          <a:lstStyle/>
          <a:p>
            <a:pPr marL="15875" indent="0" defTabSz="179547">
              <a:lnSpc>
                <a:spcPct val="120000"/>
              </a:lnSpc>
              <a:spcBef>
                <a:spcPts val="600"/>
              </a:spcBef>
              <a:buClr>
                <a:schemeClr val="tx1"/>
              </a:buClr>
              <a:buSzPct val="100000"/>
              <a:buNone/>
              <a:defRPr sz="3712"/>
            </a:pPr>
            <a:r>
              <a:rPr sz="5900" i="1" dirty="0"/>
              <a:t>Sacral deformities</a:t>
            </a:r>
            <a:r>
              <a:rPr lang="en-US" sz="5900" i="1" dirty="0"/>
              <a:t> or sacral dimples</a:t>
            </a:r>
            <a:endParaRPr sz="5900" i="1" dirty="0"/>
          </a:p>
          <a:p>
            <a:pPr marL="301625" lvl="2" indent="-285750" defTabSz="179547">
              <a:lnSpc>
                <a:spcPct val="120000"/>
              </a:lnSpc>
              <a:spcBef>
                <a:spcPts val="600"/>
              </a:spcBef>
              <a:buClr>
                <a:schemeClr val="tx1"/>
              </a:buClr>
              <a:buSzPct val="100000"/>
              <a:defRPr sz="3712"/>
            </a:pPr>
            <a:r>
              <a:rPr dirty="0"/>
              <a:t>May overlie spinal dysraphism, spina bifida occulta or tethered cord</a:t>
            </a:r>
          </a:p>
          <a:p>
            <a:pPr marL="301625" lvl="2" indent="-285750" defTabSz="179547">
              <a:lnSpc>
                <a:spcPct val="120000"/>
              </a:lnSpc>
              <a:spcBef>
                <a:spcPts val="600"/>
              </a:spcBef>
              <a:buClr>
                <a:schemeClr val="tx1"/>
              </a:buClr>
              <a:buSzPct val="100000"/>
              <a:defRPr sz="3712"/>
            </a:pPr>
            <a:r>
              <a:rPr lang="en-US" dirty="0"/>
              <a:t>Consider MRI to evaluate</a:t>
            </a:r>
            <a:endParaRPr dirty="0"/>
          </a:p>
          <a:p>
            <a:pPr marL="301625" lvl="2" indent="-285750" defTabSz="179547">
              <a:lnSpc>
                <a:spcPct val="120000"/>
              </a:lnSpc>
              <a:spcBef>
                <a:spcPts val="600"/>
              </a:spcBef>
              <a:buClr>
                <a:schemeClr val="tx1"/>
              </a:buClr>
              <a:buSzPct val="100000"/>
              <a:defRPr sz="3712"/>
            </a:pPr>
            <a:r>
              <a:rPr dirty="0"/>
              <a:t>Ultrasound e</a:t>
            </a:r>
            <a:r>
              <a:rPr lang="en-US" dirty="0"/>
              <a:t>xam </a:t>
            </a:r>
            <a:r>
              <a:rPr dirty="0"/>
              <a:t>of the sacrum </a:t>
            </a:r>
            <a:r>
              <a:rPr lang="en-US" dirty="0"/>
              <a:t>may</a:t>
            </a:r>
            <a:r>
              <a:rPr dirty="0"/>
              <a:t> rule out anomalies and allow visualization of the thecal sac and spinal cord</a:t>
            </a:r>
          </a:p>
        </p:txBody>
      </p:sp>
      <p:pic>
        <p:nvPicPr>
          <p:cNvPr id="409" name="Sacrums.gif" descr="Sacrums.gif"/>
          <p:cNvPicPr>
            <a:picLocks noGrp="1" noChangeAspect="1"/>
          </p:cNvPicPr>
          <p:nvPr>
            <p:ph type="pic" sz="half" idx="4294967295"/>
          </p:nvPr>
        </p:nvPicPr>
        <p:blipFill>
          <a:blip r:embed="rId2"/>
          <a:srcRect l="2317" r="2317"/>
          <a:stretch>
            <a:fillRect/>
          </a:stretch>
        </p:blipFill>
        <p:spPr>
          <a:xfrm>
            <a:off x="6208295" y="1727441"/>
            <a:ext cx="2731168" cy="36861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Special Considerations: Contraindications"/>
          <p:cNvSpPr txBox="1">
            <a:spLocks noGrp="1"/>
          </p:cNvSpPr>
          <p:nvPr>
            <p:ph type="title"/>
          </p:nvPr>
        </p:nvSpPr>
        <p:spPr>
          <a:prstGeom prst="rect">
            <a:avLst/>
          </a:prstGeom>
        </p:spPr>
        <p:txBody>
          <a:bodyPr>
            <a:normAutofit/>
          </a:bodyPr>
          <a:lstStyle/>
          <a:p>
            <a:r>
              <a:rPr sz="4400" dirty="0">
                <a:latin typeface="+mn-lt"/>
              </a:rPr>
              <a:t>Special Considerations: Contraindications</a:t>
            </a:r>
          </a:p>
        </p:txBody>
      </p:sp>
      <p:sp>
        <p:nvSpPr>
          <p:cNvPr id="413" name="Neurologic abnormalities of the spinal cord or peripheral nervous system…"/>
          <p:cNvSpPr txBox="1">
            <a:spLocks noGrp="1"/>
          </p:cNvSpPr>
          <p:nvPr>
            <p:ph idx="1"/>
          </p:nvPr>
        </p:nvSpPr>
        <p:spPr>
          <a:prstGeom prst="rect">
            <a:avLst/>
          </a:prstGeom>
        </p:spPr>
        <p:txBody>
          <a:bodyPr>
            <a:normAutofit fontScale="47500" lnSpcReduction="20000"/>
          </a:bodyPr>
          <a:lstStyle/>
          <a:p>
            <a:pPr marL="64294" indent="0" defTabSz="232172">
              <a:lnSpc>
                <a:spcPct val="120000"/>
              </a:lnSpc>
              <a:spcBef>
                <a:spcPts val="788"/>
              </a:spcBef>
              <a:buNone/>
              <a:defRPr sz="4800"/>
            </a:pPr>
            <a:r>
              <a:rPr dirty="0"/>
              <a:t>Neurologic abnormalities of the spinal cord or peripheral nervous system</a:t>
            </a:r>
          </a:p>
          <a:p>
            <a:pPr marL="238125" lvl="1" indent="-222250" defTabSz="232172">
              <a:lnSpc>
                <a:spcPct val="120000"/>
              </a:lnSpc>
              <a:spcBef>
                <a:spcPts val="788"/>
              </a:spcBef>
              <a:defRPr sz="4800"/>
            </a:pPr>
            <a:r>
              <a:rPr dirty="0"/>
              <a:t>Postoperative progression of neuropathy often occurs after a surgical procedure, and may implicate the caudal block if performed</a:t>
            </a:r>
          </a:p>
          <a:p>
            <a:pPr marL="238125" lvl="1" indent="-222250" defTabSz="232172">
              <a:lnSpc>
                <a:spcPct val="120000"/>
              </a:lnSpc>
              <a:spcBef>
                <a:spcPts val="788"/>
              </a:spcBef>
              <a:defRPr sz="4800"/>
            </a:pPr>
            <a:r>
              <a:rPr dirty="0"/>
              <a:t>Local anesthetics are neurotoxic, and neuropathic peripheral nerves are at increased risk of expression of neurotoxicity</a:t>
            </a:r>
          </a:p>
          <a:p>
            <a:pPr marL="238125" lvl="1" indent="-222250" defTabSz="232172">
              <a:lnSpc>
                <a:spcPct val="120000"/>
              </a:lnSpc>
              <a:spcBef>
                <a:spcPts val="788"/>
              </a:spcBef>
              <a:defRPr sz="4800"/>
            </a:pPr>
            <a:r>
              <a:rPr dirty="0"/>
              <a:t>New postoperative neurologic deficits will require imaging to rule out complications of an epidural injection or needle insertion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Special Considerations: Contraindications"/>
          <p:cNvSpPr txBox="1">
            <a:spLocks noGrp="1"/>
          </p:cNvSpPr>
          <p:nvPr>
            <p:ph type="title"/>
          </p:nvPr>
        </p:nvSpPr>
        <p:spPr>
          <a:prstGeom prst="rect">
            <a:avLst/>
          </a:prstGeom>
        </p:spPr>
        <p:txBody>
          <a:bodyPr>
            <a:normAutofit/>
          </a:bodyPr>
          <a:lstStyle/>
          <a:p>
            <a:r>
              <a:rPr sz="4400" dirty="0">
                <a:latin typeface="+mn-lt"/>
              </a:rPr>
              <a:t>Special Considerations: Contraindications</a:t>
            </a:r>
          </a:p>
        </p:txBody>
      </p:sp>
      <p:sp>
        <p:nvSpPr>
          <p:cNvPr id="416" name="Increased risk of infection…"/>
          <p:cNvSpPr txBox="1">
            <a:spLocks noGrp="1"/>
          </p:cNvSpPr>
          <p:nvPr>
            <p:ph idx="1"/>
          </p:nvPr>
        </p:nvSpPr>
        <p:spPr>
          <a:prstGeom prst="rect">
            <a:avLst/>
          </a:prstGeom>
        </p:spPr>
        <p:txBody>
          <a:bodyPr>
            <a:normAutofit/>
          </a:bodyPr>
          <a:lstStyle/>
          <a:p>
            <a:pPr marL="0" indent="0">
              <a:buNone/>
              <a:defRPr sz="6400"/>
            </a:pPr>
            <a:r>
              <a:rPr sz="4000" i="1" dirty="0"/>
              <a:t>Increased risk of infection</a:t>
            </a:r>
          </a:p>
          <a:p>
            <a:pPr marL="301625" lvl="1" indent="-285750">
              <a:defRPr sz="6400"/>
            </a:pPr>
            <a:r>
              <a:rPr sz="3600" dirty="0"/>
              <a:t>Skin infection in region of caudal needle insertion</a:t>
            </a:r>
          </a:p>
          <a:p>
            <a:pPr marL="301625" lvl="1" indent="-285750">
              <a:defRPr sz="6400"/>
            </a:pPr>
            <a:r>
              <a:rPr sz="3600" dirty="0"/>
              <a:t>Bacteremia, sepsis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 name="Technique:  Equipment and Supplies"/>
          <p:cNvSpPr txBox="1">
            <a:spLocks noGrp="1"/>
          </p:cNvSpPr>
          <p:nvPr>
            <p:ph type="title"/>
          </p:nvPr>
        </p:nvSpPr>
        <p:spPr>
          <a:prstGeom prst="rect">
            <a:avLst/>
          </a:prstGeom>
        </p:spPr>
        <p:txBody>
          <a:bodyPr>
            <a:normAutofit/>
          </a:bodyPr>
          <a:lstStyle/>
          <a:p>
            <a:r>
              <a:rPr sz="4400" dirty="0">
                <a:latin typeface="+mn-lt"/>
              </a:rPr>
              <a:t>Technique:  Equipment and Supplies</a:t>
            </a:r>
          </a:p>
        </p:txBody>
      </p:sp>
      <p:sp>
        <p:nvSpPr>
          <p:cNvPr id="420" name="Needles…"/>
          <p:cNvSpPr txBox="1">
            <a:spLocks noGrp="1"/>
          </p:cNvSpPr>
          <p:nvPr>
            <p:ph idx="1"/>
          </p:nvPr>
        </p:nvSpPr>
        <p:spPr>
          <a:prstGeom prst="rect">
            <a:avLst/>
          </a:prstGeom>
        </p:spPr>
        <p:txBody>
          <a:bodyPr>
            <a:normAutofit/>
          </a:bodyPr>
          <a:lstStyle/>
          <a:p>
            <a:pPr marL="0" indent="0">
              <a:buNone/>
              <a:defRPr sz="6400"/>
            </a:pPr>
            <a:r>
              <a:rPr sz="4000" i="1" dirty="0"/>
              <a:t>Needles</a:t>
            </a:r>
            <a:r>
              <a:rPr lang="en-US" sz="4000" i="1" dirty="0"/>
              <a:t>:</a:t>
            </a:r>
            <a:endParaRPr sz="4000" i="1" dirty="0"/>
          </a:p>
          <a:p>
            <a:pPr marL="301625" lvl="1" indent="-285750">
              <a:defRPr sz="6400"/>
            </a:pPr>
            <a:r>
              <a:rPr sz="3600" dirty="0"/>
              <a:t>23G “butterfly” needle (infants)</a:t>
            </a:r>
            <a:endParaRPr lang="en-US" sz="3600" dirty="0"/>
          </a:p>
          <a:p>
            <a:pPr marL="301625" lvl="1" indent="-285750">
              <a:defRPr sz="6400"/>
            </a:pPr>
            <a:r>
              <a:rPr lang="en-US" sz="3600" dirty="0"/>
              <a:t>22 G SB (short bevel) needles</a:t>
            </a:r>
            <a:endParaRPr sz="3600" dirty="0"/>
          </a:p>
          <a:p>
            <a:pPr marL="301625" lvl="1" indent="-285750">
              <a:defRPr sz="6400"/>
            </a:pPr>
            <a:r>
              <a:rPr sz="3600" dirty="0"/>
              <a:t>22G IV cannula (older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Supples"/>
          <p:cNvSpPr txBox="1">
            <a:spLocks noGrp="1"/>
          </p:cNvSpPr>
          <p:nvPr>
            <p:ph type="title"/>
          </p:nvPr>
        </p:nvSpPr>
        <p:spPr>
          <a:prstGeom prst="rect">
            <a:avLst/>
          </a:prstGeom>
        </p:spPr>
        <p:txBody>
          <a:bodyPr>
            <a:normAutofit/>
          </a:bodyPr>
          <a:lstStyle/>
          <a:p>
            <a:r>
              <a:rPr sz="4400" dirty="0">
                <a:latin typeface="+mn-lt"/>
              </a:rPr>
              <a:t>Suppl</a:t>
            </a:r>
            <a:r>
              <a:rPr lang="en-US" sz="4400" dirty="0">
                <a:latin typeface="+mn-lt"/>
              </a:rPr>
              <a:t>i</a:t>
            </a:r>
            <a:r>
              <a:rPr sz="4400" dirty="0">
                <a:latin typeface="+mn-lt"/>
              </a:rPr>
              <a:t>es</a:t>
            </a:r>
          </a:p>
        </p:txBody>
      </p:sp>
      <p:sp>
        <p:nvSpPr>
          <p:cNvPr id="426" name="Sterile gloves…"/>
          <p:cNvSpPr txBox="1">
            <a:spLocks noGrp="1"/>
          </p:cNvSpPr>
          <p:nvPr>
            <p:ph idx="1"/>
          </p:nvPr>
        </p:nvSpPr>
        <p:spPr>
          <a:xfrm>
            <a:off x="628649" y="1584662"/>
            <a:ext cx="8306803" cy="3468601"/>
          </a:xfrm>
          <a:prstGeom prst="rect">
            <a:avLst/>
          </a:prstGeom>
        </p:spPr>
        <p:txBody>
          <a:bodyPr>
            <a:normAutofit lnSpcReduction="10000"/>
          </a:bodyPr>
          <a:lstStyle/>
          <a:p>
            <a:pPr marL="301625" indent="-285750" defTabSz="232172">
              <a:spcBef>
                <a:spcPts val="788"/>
              </a:spcBef>
              <a:defRPr sz="4800"/>
            </a:pPr>
            <a:r>
              <a:rPr sz="3600" dirty="0"/>
              <a:t>Sterile gloves</a:t>
            </a:r>
          </a:p>
          <a:p>
            <a:pPr marL="301625" indent="-285750" defTabSz="232172">
              <a:spcBef>
                <a:spcPts val="788"/>
              </a:spcBef>
              <a:defRPr sz="4800"/>
            </a:pPr>
            <a:r>
              <a:rPr sz="3600" dirty="0"/>
              <a:t>Skin preparation solution</a:t>
            </a:r>
          </a:p>
          <a:p>
            <a:pPr marL="635000" lvl="2" indent="-333375" defTabSz="232172">
              <a:spcBef>
                <a:spcPts val="788"/>
              </a:spcBef>
              <a:buFont typeface="System Font Regular"/>
              <a:buChar char="-"/>
              <a:defRPr sz="4800"/>
            </a:pPr>
            <a:r>
              <a:rPr sz="3600" dirty="0"/>
              <a:t>Chlorhexidine </a:t>
            </a:r>
          </a:p>
          <a:p>
            <a:pPr marL="635000" lvl="2" indent="-333375" defTabSz="232172">
              <a:spcBef>
                <a:spcPts val="788"/>
              </a:spcBef>
              <a:buFont typeface="System Font Regular"/>
              <a:buChar char="-"/>
              <a:defRPr sz="4800"/>
            </a:pPr>
            <a:r>
              <a:rPr sz="3600" dirty="0"/>
              <a:t>Povidone iodine</a:t>
            </a:r>
          </a:p>
          <a:p>
            <a:pPr marL="301625" indent="-285750" defTabSz="232172">
              <a:spcBef>
                <a:spcPts val="788"/>
              </a:spcBef>
              <a:defRPr sz="4800"/>
            </a:pPr>
            <a:r>
              <a:rPr sz="3600" dirty="0"/>
              <a:t>Sterile towels to drape area</a:t>
            </a:r>
          </a:p>
          <a:p>
            <a:pPr marL="301625" indent="-285750" defTabSz="232172">
              <a:spcBef>
                <a:spcPts val="788"/>
              </a:spcBef>
              <a:defRPr sz="4800"/>
            </a:pPr>
            <a:r>
              <a:rPr sz="3600" dirty="0"/>
              <a:t>Syringe containing injectate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Technique"/>
          <p:cNvSpPr txBox="1">
            <a:spLocks noGrp="1"/>
          </p:cNvSpPr>
          <p:nvPr>
            <p:ph type="title"/>
          </p:nvPr>
        </p:nvSpPr>
        <p:spPr>
          <a:prstGeom prst="rect">
            <a:avLst/>
          </a:prstGeom>
        </p:spPr>
        <p:txBody>
          <a:bodyPr>
            <a:normAutofit/>
          </a:bodyPr>
          <a:lstStyle/>
          <a:p>
            <a:r>
              <a:rPr sz="4400" dirty="0">
                <a:latin typeface="+mn-lt"/>
              </a:rPr>
              <a:t>Technique</a:t>
            </a:r>
          </a:p>
        </p:txBody>
      </p:sp>
      <p:sp>
        <p:nvSpPr>
          <p:cNvPr id="429" name="Position: prone, or lateral decubitus with knees to chest…"/>
          <p:cNvSpPr txBox="1">
            <a:spLocks noGrp="1"/>
          </p:cNvSpPr>
          <p:nvPr>
            <p:ph idx="1"/>
          </p:nvPr>
        </p:nvSpPr>
        <p:spPr>
          <a:prstGeom prst="rect">
            <a:avLst/>
          </a:prstGeom>
        </p:spPr>
        <p:txBody>
          <a:bodyPr>
            <a:normAutofit/>
          </a:bodyPr>
          <a:lstStyle/>
          <a:p>
            <a:pPr>
              <a:defRPr sz="6400"/>
            </a:pPr>
            <a:r>
              <a:rPr sz="3600" dirty="0"/>
              <a:t>Position: prone, or lateral decubitus with knees to chest</a:t>
            </a:r>
          </a:p>
          <a:p>
            <a:pPr>
              <a:defRPr sz="6400"/>
            </a:pPr>
            <a:r>
              <a:rPr sz="3600" dirty="0"/>
              <a:t>Cleanse skin and drape area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Identify the sacral hiatus using"/>
          <p:cNvSpPr txBox="1">
            <a:spLocks noGrp="1"/>
          </p:cNvSpPr>
          <p:nvPr>
            <p:ph type="title"/>
          </p:nvPr>
        </p:nvSpPr>
        <p:spPr>
          <a:xfrm>
            <a:off x="401054" y="373854"/>
            <a:ext cx="6737684" cy="994173"/>
          </a:xfrm>
          <a:prstGeom prst="rect">
            <a:avLst/>
          </a:prstGeom>
        </p:spPr>
        <p:txBody>
          <a:bodyPr>
            <a:normAutofit/>
          </a:bodyPr>
          <a:lstStyle/>
          <a:p>
            <a:r>
              <a:rPr sz="4400" dirty="0">
                <a:latin typeface="+mn-lt"/>
              </a:rPr>
              <a:t>Identify</a:t>
            </a:r>
            <a:r>
              <a:rPr sz="4000" dirty="0">
                <a:latin typeface="+mn-lt"/>
              </a:rPr>
              <a:t> the </a:t>
            </a:r>
            <a:r>
              <a:rPr lang="en-US" sz="4000" dirty="0">
                <a:latin typeface="+mn-lt"/>
              </a:rPr>
              <a:t>S</a:t>
            </a:r>
            <a:r>
              <a:rPr sz="4000" dirty="0">
                <a:latin typeface="+mn-lt"/>
              </a:rPr>
              <a:t>acral </a:t>
            </a:r>
            <a:r>
              <a:rPr lang="en-US" sz="4000" dirty="0">
                <a:latin typeface="+mn-lt"/>
              </a:rPr>
              <a:t>H</a:t>
            </a:r>
            <a:r>
              <a:rPr sz="4000" dirty="0">
                <a:latin typeface="+mn-lt"/>
              </a:rPr>
              <a:t>iatus</a:t>
            </a:r>
          </a:p>
        </p:txBody>
      </p:sp>
      <p:sp>
        <p:nvSpPr>
          <p:cNvPr id="434" name="Palpation and Surface Anatomy…"/>
          <p:cNvSpPr txBox="1">
            <a:spLocks noGrp="1"/>
          </p:cNvSpPr>
          <p:nvPr>
            <p:ph idx="1"/>
          </p:nvPr>
        </p:nvSpPr>
        <p:spPr>
          <a:xfrm>
            <a:off x="401054" y="1588168"/>
            <a:ext cx="5604459" cy="3901805"/>
          </a:xfrm>
          <a:prstGeom prst="rect">
            <a:avLst/>
          </a:prstGeom>
        </p:spPr>
        <p:txBody>
          <a:bodyPr>
            <a:normAutofit fontScale="47500" lnSpcReduction="20000"/>
          </a:bodyPr>
          <a:lstStyle/>
          <a:p>
            <a:pPr marL="67723" indent="0" defTabSz="244555">
              <a:spcBef>
                <a:spcPts val="825"/>
              </a:spcBef>
              <a:buClr>
                <a:srgbClr val="FFBC00"/>
              </a:buClr>
              <a:buSzPct val="75000"/>
              <a:buNone/>
              <a:defRPr sz="5056"/>
            </a:pPr>
            <a:r>
              <a:rPr sz="6700" dirty="0">
                <a:ea typeface="Helvetica Neue"/>
                <a:cs typeface="Helvetica Neue"/>
                <a:sym typeface="Helvetica Neue"/>
              </a:rPr>
              <a:t>Palpation and Surface Anatomy</a:t>
            </a:r>
            <a:r>
              <a:rPr sz="6700" dirty="0"/>
              <a:t> </a:t>
            </a:r>
            <a:endParaRPr sz="6700" dirty="0">
              <a:ea typeface="Helvetica Neue"/>
              <a:cs typeface="Helvetica Neue"/>
              <a:sym typeface="Helvetica Neue"/>
            </a:endParaRPr>
          </a:p>
          <a:p>
            <a:pPr marL="301625" indent="-285750" defTabSz="244555">
              <a:spcBef>
                <a:spcPts val="825"/>
              </a:spcBef>
              <a:buClr>
                <a:schemeClr val="tx1"/>
              </a:buClr>
              <a:defRPr sz="5056"/>
            </a:pPr>
            <a:r>
              <a:rPr lang="en-US" dirty="0"/>
              <a:t>P</a:t>
            </a:r>
            <a:r>
              <a:rPr dirty="0"/>
              <a:t>alpat</a:t>
            </a:r>
            <a:r>
              <a:rPr lang="en-US" dirty="0"/>
              <a:t>e</a:t>
            </a:r>
            <a:r>
              <a:rPr dirty="0"/>
              <a:t> the posterior superior iliac spines</a:t>
            </a:r>
            <a:r>
              <a:rPr lang="en-US" dirty="0"/>
              <a:t> (PSIS)</a:t>
            </a:r>
            <a:r>
              <a:rPr dirty="0"/>
              <a:t> </a:t>
            </a:r>
            <a:endParaRPr lang="en-US" dirty="0"/>
          </a:p>
          <a:p>
            <a:pPr marL="301625" indent="-285750" defTabSz="244555">
              <a:spcBef>
                <a:spcPts val="825"/>
              </a:spcBef>
              <a:buClr>
                <a:schemeClr val="tx1"/>
              </a:buClr>
              <a:defRPr sz="5056"/>
            </a:pPr>
            <a:r>
              <a:rPr lang="en-US" dirty="0"/>
              <a:t>V</a:t>
            </a:r>
            <a:r>
              <a:rPr dirty="0"/>
              <a:t>isualize an equilateral triangle defined by the two PSIS’s</a:t>
            </a:r>
            <a:endParaRPr lang="en-US" dirty="0"/>
          </a:p>
          <a:p>
            <a:pPr marL="301625" indent="-285750" defTabSz="244555">
              <a:spcBef>
                <a:spcPts val="825"/>
              </a:spcBef>
              <a:buClr>
                <a:schemeClr val="tx1"/>
              </a:buClr>
              <a:defRPr sz="5056"/>
            </a:pPr>
            <a:r>
              <a:rPr dirty="0"/>
              <a:t>The 3rd angle will overlie the sacral hiatus in most children</a:t>
            </a:r>
            <a:endParaRPr lang="en-US" dirty="0"/>
          </a:p>
          <a:p>
            <a:pPr marL="301625" indent="-285750" defTabSz="244555">
              <a:spcBef>
                <a:spcPts val="825"/>
              </a:spcBef>
              <a:buClr>
                <a:schemeClr val="tx1"/>
              </a:buClr>
              <a:defRPr sz="5056"/>
            </a:pPr>
            <a:r>
              <a:rPr dirty="0"/>
              <a:t>Palpate the two sacral cornuae at this location </a:t>
            </a:r>
            <a:endParaRPr lang="en-US" dirty="0"/>
          </a:p>
          <a:p>
            <a:pPr marL="301625" indent="-285750" defTabSz="244555">
              <a:spcBef>
                <a:spcPts val="825"/>
              </a:spcBef>
              <a:buClr>
                <a:schemeClr val="tx1"/>
              </a:buClr>
              <a:defRPr sz="5056"/>
            </a:pPr>
            <a:r>
              <a:rPr lang="en-US" dirty="0"/>
              <a:t>The i</a:t>
            </a:r>
            <a:r>
              <a:rPr dirty="0"/>
              <a:t>ndentation betwe</a:t>
            </a:r>
            <a:r>
              <a:rPr lang="en-US" dirty="0"/>
              <a:t>en the </a:t>
            </a:r>
            <a:r>
              <a:rPr lang="en-US" dirty="0" err="1"/>
              <a:t>cornuae</a:t>
            </a:r>
            <a:r>
              <a:rPr lang="en-US" dirty="0"/>
              <a:t> </a:t>
            </a:r>
            <a:r>
              <a:rPr dirty="0"/>
              <a:t>will be the sacral ligament and sacral hiatus</a:t>
            </a:r>
          </a:p>
        </p:txBody>
      </p:sp>
      <p:pic>
        <p:nvPicPr>
          <p:cNvPr id="431" name="caudal2.jpg" descr="caudal2.jpg"/>
          <p:cNvPicPr>
            <a:picLocks noGrp="1" noChangeAspect="1"/>
          </p:cNvPicPr>
          <p:nvPr>
            <p:ph type="pic" sz="quarter" idx="4294967295"/>
          </p:nvPr>
        </p:nvPicPr>
        <p:blipFill>
          <a:blip r:embed="rId2"/>
          <a:srcRect t="12576" r="4329" b="5823"/>
          <a:stretch>
            <a:fillRect/>
          </a:stretch>
        </p:blipFill>
        <p:spPr>
          <a:xfrm>
            <a:off x="6057901" y="3570090"/>
            <a:ext cx="2047258" cy="1713686"/>
          </a:xfrm>
          <a:prstGeom prst="rect">
            <a:avLst/>
          </a:prstGeom>
        </p:spPr>
      </p:pic>
      <p:pic>
        <p:nvPicPr>
          <p:cNvPr id="432" name="sacrum.gif" descr="sacrum.gif"/>
          <p:cNvPicPr>
            <a:picLocks noGrp="1" noChangeAspect="1"/>
          </p:cNvPicPr>
          <p:nvPr>
            <p:ph type="pic" sz="quarter" idx="4294967295"/>
          </p:nvPr>
        </p:nvPicPr>
        <p:blipFill>
          <a:blip r:embed="rId3"/>
          <a:srcRect t="24196" b="24196"/>
          <a:stretch>
            <a:fillRect/>
          </a:stretch>
        </p:blipFill>
        <p:spPr>
          <a:xfrm>
            <a:off x="6057901" y="1777666"/>
            <a:ext cx="2055964" cy="151024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6" name="pasted-image.tiff" descr="pasted-image.tiff"/>
          <p:cNvPicPr>
            <a:picLocks noChangeAspect="1"/>
          </p:cNvPicPr>
          <p:nvPr/>
        </p:nvPicPr>
        <p:blipFill>
          <a:blip r:embed="rId2"/>
          <a:stretch>
            <a:fillRect/>
          </a:stretch>
        </p:blipFill>
        <p:spPr>
          <a:xfrm>
            <a:off x="5662863" y="1732548"/>
            <a:ext cx="2852487" cy="2120574"/>
          </a:xfrm>
          <a:prstGeom prst="rect">
            <a:avLst/>
          </a:prstGeom>
          <a:ln w="12700">
            <a:miter lim="400000"/>
          </a:ln>
        </p:spPr>
      </p:pic>
      <p:sp>
        <p:nvSpPr>
          <p:cNvPr id="437" name="D:  Dura (ventral and dorsal) ES: Termination of thecae sac…"/>
          <p:cNvSpPr txBox="1"/>
          <p:nvPr/>
        </p:nvSpPr>
        <p:spPr>
          <a:xfrm>
            <a:off x="5662864" y="3903721"/>
            <a:ext cx="2852488" cy="1423467"/>
          </a:xfrm>
          <a:prstGeom prst="rect">
            <a:avLst/>
          </a:prstGeom>
          <a:ln w="12700">
            <a:miter lim="400000"/>
          </a:ln>
          <a:extLst>
            <a:ext uri="{C572A759-6A51-4108-AA02-DFA0A04FC94B}">
              <ma14:wrappingTextBoxFlag xmlns:ma14="http://schemas.microsoft.com/office/mac/drawingml/2011/main" xmlns="" val="1"/>
            </a:ext>
          </a:extLst>
        </p:spPr>
        <p:txBody>
          <a:bodyPr wrap="square" lIns="19050" tIns="19050" rIns="19050" bIns="19050" anchor="ctr">
            <a:spAutoFit/>
          </a:bodyPr>
          <a:lstStyle/>
          <a:p>
            <a:pPr>
              <a:defRPr sz="4800">
                <a:solidFill>
                  <a:srgbClr val="000000"/>
                </a:solidFill>
              </a:defRPr>
            </a:pPr>
            <a:r>
              <a:rPr sz="1500" dirty="0"/>
              <a:t>D:  Dura (ventral and dorsal)</a:t>
            </a:r>
            <a:br>
              <a:rPr sz="1500" dirty="0"/>
            </a:br>
            <a:r>
              <a:rPr sz="1500" dirty="0"/>
              <a:t>ES: Termination of thecae sac</a:t>
            </a:r>
          </a:p>
          <a:p>
            <a:pPr>
              <a:defRPr sz="4800">
                <a:solidFill>
                  <a:srgbClr val="000000"/>
                </a:solidFill>
              </a:defRPr>
            </a:pPr>
            <a:r>
              <a:rPr sz="1500" dirty="0"/>
              <a:t>SCM:  Sacral membrane.  Note the hiatus as the space between the ventral table of bone and the posterior elements. </a:t>
            </a:r>
          </a:p>
        </p:txBody>
      </p:sp>
      <p:sp>
        <p:nvSpPr>
          <p:cNvPr id="438" name="Identify the sacral hiatus using"/>
          <p:cNvSpPr txBox="1">
            <a:spLocks noGrp="1"/>
          </p:cNvSpPr>
          <p:nvPr>
            <p:ph type="title"/>
          </p:nvPr>
        </p:nvSpPr>
        <p:spPr>
          <a:xfrm>
            <a:off x="468229" y="404855"/>
            <a:ext cx="6846971" cy="994173"/>
          </a:xfrm>
          <a:prstGeom prst="rect">
            <a:avLst/>
          </a:prstGeom>
        </p:spPr>
        <p:txBody>
          <a:bodyPr>
            <a:normAutofit/>
          </a:bodyPr>
          <a:lstStyle/>
          <a:p>
            <a:r>
              <a:rPr sz="4400" dirty="0">
                <a:latin typeface="+mn-lt"/>
              </a:rPr>
              <a:t>Identify the </a:t>
            </a:r>
            <a:r>
              <a:rPr lang="en-US" sz="4400" dirty="0">
                <a:latin typeface="+mn-lt"/>
              </a:rPr>
              <a:t>S</a:t>
            </a:r>
            <a:r>
              <a:rPr sz="4400" dirty="0">
                <a:latin typeface="+mn-lt"/>
              </a:rPr>
              <a:t>acral </a:t>
            </a:r>
            <a:r>
              <a:rPr lang="en-US" sz="4400" dirty="0">
                <a:latin typeface="+mn-lt"/>
              </a:rPr>
              <a:t>H</a:t>
            </a:r>
            <a:r>
              <a:rPr sz="4400" dirty="0">
                <a:latin typeface="+mn-lt"/>
              </a:rPr>
              <a:t>iatus</a:t>
            </a:r>
          </a:p>
        </p:txBody>
      </p:sp>
      <p:sp>
        <p:nvSpPr>
          <p:cNvPr id="439" name="Ultrasound…"/>
          <p:cNvSpPr txBox="1">
            <a:spLocks noGrp="1"/>
          </p:cNvSpPr>
          <p:nvPr>
            <p:ph idx="1"/>
          </p:nvPr>
        </p:nvSpPr>
        <p:spPr>
          <a:xfrm>
            <a:off x="628651" y="1732548"/>
            <a:ext cx="4905876" cy="3757425"/>
          </a:xfrm>
          <a:prstGeom prst="rect">
            <a:avLst/>
          </a:prstGeom>
        </p:spPr>
        <p:txBody>
          <a:bodyPr>
            <a:normAutofit fontScale="40000" lnSpcReduction="20000"/>
          </a:bodyPr>
          <a:lstStyle/>
          <a:p>
            <a:pPr marL="81438" indent="0" defTabSz="294085">
              <a:spcBef>
                <a:spcPts val="975"/>
              </a:spcBef>
              <a:buClr>
                <a:srgbClr val="FFBC00"/>
              </a:buClr>
              <a:buSzPct val="75000"/>
              <a:buNone/>
              <a:defRPr sz="6080"/>
            </a:pPr>
            <a:r>
              <a:rPr sz="9000" dirty="0">
                <a:ea typeface="Helvetica Neue"/>
                <a:cs typeface="Helvetica Neue"/>
                <a:sym typeface="Helvetica Neue"/>
              </a:rPr>
              <a:t>Ultrasound</a:t>
            </a:r>
            <a:r>
              <a:rPr sz="9000" dirty="0"/>
              <a:t> </a:t>
            </a:r>
            <a:endParaRPr sz="9000" dirty="0">
              <a:ea typeface="Helvetica Neue"/>
              <a:cs typeface="Helvetica Neue"/>
              <a:sym typeface="Helvetica Neue"/>
            </a:endParaRPr>
          </a:p>
          <a:p>
            <a:pPr marL="301625" indent="-285750" defTabSz="294085">
              <a:spcBef>
                <a:spcPts val="975"/>
              </a:spcBef>
              <a:buClr>
                <a:schemeClr val="tx1"/>
              </a:buClr>
              <a:defRPr sz="6080"/>
            </a:pPr>
            <a:r>
              <a:rPr sz="7000" dirty="0"/>
              <a:t>Linear high</a:t>
            </a:r>
            <a:r>
              <a:rPr lang="en-US" sz="7000" dirty="0"/>
              <a:t>-</a:t>
            </a:r>
            <a:r>
              <a:rPr sz="7000" dirty="0"/>
              <a:t>resolution transducer in sagittal plane, midline</a:t>
            </a:r>
            <a:endParaRPr lang="en-US" sz="7000" dirty="0"/>
          </a:p>
          <a:p>
            <a:pPr marL="301625" indent="-285750" defTabSz="294085">
              <a:spcBef>
                <a:spcPts val="975"/>
              </a:spcBef>
              <a:buClr>
                <a:schemeClr val="tx1"/>
              </a:buClr>
              <a:defRPr sz="6080"/>
            </a:pPr>
            <a:r>
              <a:rPr sz="7000" dirty="0"/>
              <a:t>Start at L5 and scan caudally until the sacrum and the sacral hiatus are visible</a:t>
            </a:r>
            <a:endParaRPr lang="en-US" sz="7000" dirty="0"/>
          </a:p>
          <a:p>
            <a:pPr marL="301625" indent="-285750" defTabSz="294085">
              <a:spcBef>
                <a:spcPts val="975"/>
              </a:spcBef>
              <a:buClr>
                <a:schemeClr val="tx1"/>
              </a:buClr>
              <a:defRPr sz="6080"/>
            </a:pPr>
            <a:r>
              <a:rPr lang="en-US" sz="7000" dirty="0"/>
              <a:t>Insert the</a:t>
            </a:r>
            <a:r>
              <a:rPr sz="7000" dirty="0"/>
              <a:t> needle </a:t>
            </a:r>
            <a:r>
              <a:rPr lang="en-US" sz="7000" dirty="0"/>
              <a:t>under ultrasound </a:t>
            </a:r>
            <a:r>
              <a:rPr sz="7000" dirty="0"/>
              <a:t> under visualization</a:t>
            </a:r>
            <a:r>
              <a:rPr lang="en-US" sz="7000" dirty="0"/>
              <a:t> (</a:t>
            </a:r>
            <a:r>
              <a:rPr sz="7000" dirty="0"/>
              <a:t>in-plane</a:t>
            </a:r>
            <a:r>
              <a:rPr lang="en-US" dirty="0"/>
              <a:t>)</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Needle Insertion"/>
          <p:cNvSpPr txBox="1">
            <a:spLocks noGrp="1"/>
          </p:cNvSpPr>
          <p:nvPr>
            <p:ph type="title"/>
          </p:nvPr>
        </p:nvSpPr>
        <p:spPr>
          <a:prstGeom prst="rect">
            <a:avLst/>
          </a:prstGeom>
        </p:spPr>
        <p:txBody>
          <a:bodyPr>
            <a:normAutofit/>
          </a:bodyPr>
          <a:lstStyle/>
          <a:p>
            <a:r>
              <a:rPr sz="4400" dirty="0">
                <a:latin typeface="+mn-lt"/>
              </a:rPr>
              <a:t>Needle Insertion</a:t>
            </a:r>
          </a:p>
        </p:txBody>
      </p:sp>
      <p:sp>
        <p:nvSpPr>
          <p:cNvPr id="443" name="Needle is inserted 45° to skin in midline over sacral hiatus.…"/>
          <p:cNvSpPr txBox="1">
            <a:spLocks noGrp="1"/>
          </p:cNvSpPr>
          <p:nvPr>
            <p:ph idx="1"/>
          </p:nvPr>
        </p:nvSpPr>
        <p:spPr>
          <a:xfrm>
            <a:off x="628650" y="1660955"/>
            <a:ext cx="4825666" cy="4152555"/>
          </a:xfrm>
          <a:prstGeom prst="rect">
            <a:avLst/>
          </a:prstGeom>
        </p:spPr>
        <p:txBody>
          <a:bodyPr>
            <a:normAutofit fontScale="47500" lnSpcReduction="20000"/>
          </a:bodyPr>
          <a:lstStyle/>
          <a:p>
            <a:pPr marL="301625" indent="-285750" defTabSz="287893">
              <a:lnSpc>
                <a:spcPct val="120000"/>
              </a:lnSpc>
              <a:spcBef>
                <a:spcPts val="975"/>
              </a:spcBef>
              <a:defRPr sz="5952"/>
            </a:pPr>
            <a:r>
              <a:rPr dirty="0"/>
              <a:t>Needle is inserted 45° to skin in midline over sacral hiatus</a:t>
            </a:r>
          </a:p>
          <a:p>
            <a:pPr marL="301625" indent="-285750" defTabSz="287893">
              <a:lnSpc>
                <a:spcPct val="120000"/>
              </a:lnSpc>
              <a:spcBef>
                <a:spcPts val="975"/>
              </a:spcBef>
              <a:defRPr sz="5952"/>
            </a:pPr>
            <a:r>
              <a:rPr dirty="0"/>
              <a:t>Advance slowly until a distinct “pop” or “give” is felt as the sacrococcygeal ligament is pierced</a:t>
            </a:r>
          </a:p>
          <a:p>
            <a:pPr marL="301625" indent="-285750" defTabSz="287893">
              <a:lnSpc>
                <a:spcPct val="120000"/>
              </a:lnSpc>
              <a:spcBef>
                <a:spcPts val="975"/>
              </a:spcBef>
              <a:defRPr sz="5952"/>
            </a:pPr>
            <a:r>
              <a:rPr dirty="0"/>
              <a:t>Needle angle is flattened and advanced a 1cm, not further</a:t>
            </a:r>
          </a:p>
        </p:txBody>
      </p:sp>
      <p:pic>
        <p:nvPicPr>
          <p:cNvPr id="441" name="Caudal2.tif" descr="Caudal2.tif"/>
          <p:cNvPicPr>
            <a:picLocks noGrp="1" noChangeAspect="1"/>
          </p:cNvPicPr>
          <p:nvPr>
            <p:ph type="pic" sz="half" idx="4294967295"/>
          </p:nvPr>
        </p:nvPicPr>
        <p:blipFill>
          <a:blip r:embed="rId2"/>
          <a:srcRect b="56196"/>
          <a:stretch>
            <a:fillRect/>
          </a:stretch>
        </p:blipFill>
        <p:spPr>
          <a:xfrm>
            <a:off x="5454316" y="2180332"/>
            <a:ext cx="3086100" cy="249733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 name="Avoiding an Intravascular Injection"/>
          <p:cNvSpPr txBox="1">
            <a:spLocks noGrp="1"/>
          </p:cNvSpPr>
          <p:nvPr>
            <p:ph type="title"/>
          </p:nvPr>
        </p:nvSpPr>
        <p:spPr>
          <a:xfrm>
            <a:off x="452186" y="140537"/>
            <a:ext cx="7886700" cy="1325563"/>
          </a:xfrm>
          <a:prstGeom prst="rect">
            <a:avLst/>
          </a:prstGeom>
        </p:spPr>
        <p:txBody>
          <a:bodyPr>
            <a:normAutofit/>
          </a:bodyPr>
          <a:lstStyle/>
          <a:p>
            <a:r>
              <a:rPr sz="4000" dirty="0">
                <a:latin typeface="+mn-lt"/>
              </a:rPr>
              <a:t>Avoiding an Intravascular Injection</a:t>
            </a:r>
          </a:p>
        </p:txBody>
      </p:sp>
      <p:sp>
        <p:nvSpPr>
          <p:cNvPr id="446" name="Aspirate to rule out vascular or CSF placement…"/>
          <p:cNvSpPr txBox="1">
            <a:spLocks noGrp="1"/>
          </p:cNvSpPr>
          <p:nvPr>
            <p:ph idx="1"/>
          </p:nvPr>
        </p:nvSpPr>
        <p:spPr>
          <a:prstGeom prst="rect">
            <a:avLst/>
          </a:prstGeom>
        </p:spPr>
        <p:txBody>
          <a:bodyPr>
            <a:normAutofit/>
          </a:bodyPr>
          <a:lstStyle/>
          <a:p>
            <a:pPr marL="349250" indent="-333375">
              <a:defRPr sz="6400"/>
            </a:pPr>
            <a:r>
              <a:rPr sz="3200" dirty="0"/>
              <a:t>Aspirate to rule out vascular or CSF placement</a:t>
            </a:r>
          </a:p>
          <a:p>
            <a:pPr marL="349250" indent="-333375">
              <a:defRPr sz="6400"/>
            </a:pPr>
            <a:r>
              <a:rPr sz="3200" dirty="0"/>
              <a:t>Test dose to rule out intravascular placement</a:t>
            </a:r>
          </a:p>
          <a:p>
            <a:pPr marL="349250" lvl="1" indent="-333375">
              <a:defRPr sz="6400"/>
            </a:pPr>
            <a:r>
              <a:rPr sz="3200" dirty="0"/>
              <a:t>0.1ml/kg of 1:200,000 epinephrine (0.5µg/kg)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Avoiding an Intravascular Injection"/>
          <p:cNvSpPr txBox="1">
            <a:spLocks noGrp="1"/>
          </p:cNvSpPr>
          <p:nvPr>
            <p:ph type="title"/>
          </p:nvPr>
        </p:nvSpPr>
        <p:spPr>
          <a:xfrm>
            <a:off x="433136" y="140538"/>
            <a:ext cx="8194508" cy="1325563"/>
          </a:xfrm>
          <a:prstGeom prst="rect">
            <a:avLst/>
          </a:prstGeom>
        </p:spPr>
        <p:txBody>
          <a:bodyPr>
            <a:normAutofit/>
          </a:bodyPr>
          <a:lstStyle/>
          <a:p>
            <a:r>
              <a:rPr sz="4000" dirty="0">
                <a:latin typeface="+mn-lt"/>
              </a:rPr>
              <a:t>Avoiding an Intravascular Injection</a:t>
            </a:r>
          </a:p>
        </p:txBody>
      </p:sp>
      <p:sp>
        <p:nvSpPr>
          <p:cNvPr id="449" name="Observe for:…"/>
          <p:cNvSpPr txBox="1">
            <a:spLocks noGrp="1"/>
          </p:cNvSpPr>
          <p:nvPr>
            <p:ph idx="1"/>
          </p:nvPr>
        </p:nvSpPr>
        <p:spPr>
          <a:xfrm>
            <a:off x="433136" y="1546311"/>
            <a:ext cx="7684169" cy="4351338"/>
          </a:xfrm>
          <a:prstGeom prst="rect">
            <a:avLst/>
          </a:prstGeom>
        </p:spPr>
        <p:txBody>
          <a:bodyPr>
            <a:normAutofit/>
          </a:bodyPr>
          <a:lstStyle/>
          <a:p>
            <a:pPr marL="0" indent="0">
              <a:buNone/>
              <a:defRPr sz="6400"/>
            </a:pPr>
            <a:r>
              <a:rPr sz="3600" dirty="0"/>
              <a:t>Observe for:</a:t>
            </a:r>
          </a:p>
          <a:p>
            <a:pPr marL="349250" lvl="1" indent="-333375">
              <a:defRPr sz="6400"/>
            </a:pPr>
            <a:r>
              <a:rPr sz="3200" dirty="0"/>
              <a:t>Heart rate increase &gt; 10 ppm</a:t>
            </a:r>
          </a:p>
          <a:p>
            <a:pPr marL="349250" lvl="1" indent="-333375">
              <a:defRPr sz="6400"/>
            </a:pPr>
            <a:r>
              <a:rPr sz="3200" dirty="0"/>
              <a:t>Systolic blood pressure increase &gt; 15 mm Hg</a:t>
            </a:r>
          </a:p>
          <a:p>
            <a:pPr marL="349250" lvl="1" indent="-333375">
              <a:defRPr sz="6400"/>
            </a:pPr>
            <a:r>
              <a:rPr sz="3200" dirty="0"/>
              <a:t>T-wave amplitude increase &gt; 25%</a:t>
            </a:r>
          </a:p>
          <a:p>
            <a:pPr marL="349250" lvl="1" indent="-333375">
              <a:defRPr sz="6400"/>
            </a:pPr>
            <a:r>
              <a:rPr sz="3200" dirty="0"/>
              <a:t>Within 90sec of test dose administration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Pitfalls of Epinephrine Test Doses"/>
          <p:cNvSpPr txBox="1">
            <a:spLocks noGrp="1"/>
          </p:cNvSpPr>
          <p:nvPr>
            <p:ph type="title"/>
          </p:nvPr>
        </p:nvSpPr>
        <p:spPr>
          <a:xfrm>
            <a:off x="516356" y="76370"/>
            <a:ext cx="7886700" cy="1325563"/>
          </a:xfrm>
          <a:prstGeom prst="rect">
            <a:avLst/>
          </a:prstGeom>
        </p:spPr>
        <p:txBody>
          <a:bodyPr>
            <a:normAutofit/>
          </a:bodyPr>
          <a:lstStyle/>
          <a:p>
            <a:r>
              <a:rPr sz="4000" dirty="0">
                <a:latin typeface="+mn-lt"/>
              </a:rPr>
              <a:t>Pitfalls of Epinephrine Test Doses</a:t>
            </a:r>
          </a:p>
        </p:txBody>
      </p:sp>
      <p:sp>
        <p:nvSpPr>
          <p:cNvPr id="452" name="Concomitant administration of inhalation anesthetics during epinephrine test dosing may yield false negatives…"/>
          <p:cNvSpPr txBox="1">
            <a:spLocks noGrp="1"/>
          </p:cNvSpPr>
          <p:nvPr>
            <p:ph idx="1"/>
          </p:nvPr>
        </p:nvSpPr>
        <p:spPr>
          <a:prstGeom prst="rect">
            <a:avLst/>
          </a:prstGeom>
        </p:spPr>
        <p:txBody>
          <a:bodyPr>
            <a:normAutofit/>
          </a:bodyPr>
          <a:lstStyle/>
          <a:p>
            <a:pPr marL="301625" indent="-301625">
              <a:defRPr sz="6400"/>
            </a:pPr>
            <a:r>
              <a:rPr sz="3200" dirty="0"/>
              <a:t>Concomitant administration of inhalation anesthetics during epinephrine test dosing may yield false negatives</a:t>
            </a:r>
          </a:p>
          <a:p>
            <a:pPr marL="301625" indent="-301625">
              <a:defRPr sz="6400"/>
            </a:pPr>
            <a:r>
              <a:rPr sz="3200" dirty="0"/>
              <a:t>Since the sensitivity of this test is not 100%, incremental injection of local anesthetic (while observing for signs of LAST) should be done</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Injection of Local Anesthetic"/>
          <p:cNvSpPr txBox="1">
            <a:spLocks noGrp="1"/>
          </p:cNvSpPr>
          <p:nvPr>
            <p:ph type="title"/>
          </p:nvPr>
        </p:nvSpPr>
        <p:spPr>
          <a:xfrm>
            <a:off x="564482" y="156580"/>
            <a:ext cx="7886700" cy="1325563"/>
          </a:xfrm>
          <a:prstGeom prst="rect">
            <a:avLst/>
          </a:prstGeom>
        </p:spPr>
        <p:txBody>
          <a:bodyPr>
            <a:normAutofit/>
          </a:bodyPr>
          <a:lstStyle/>
          <a:p>
            <a:r>
              <a:rPr sz="4400" dirty="0">
                <a:latin typeface="+mn-lt"/>
              </a:rPr>
              <a:t>Injection of Local Anesthetic</a:t>
            </a:r>
          </a:p>
        </p:txBody>
      </p:sp>
      <p:sp>
        <p:nvSpPr>
          <p:cNvPr id="455" name="Inject full dose in 25% fractions over several minutes…"/>
          <p:cNvSpPr txBox="1">
            <a:spLocks noGrp="1"/>
          </p:cNvSpPr>
          <p:nvPr>
            <p:ph idx="1"/>
          </p:nvPr>
        </p:nvSpPr>
        <p:spPr>
          <a:xfrm>
            <a:off x="628650" y="1482143"/>
            <a:ext cx="7886700" cy="4351338"/>
          </a:xfrm>
          <a:prstGeom prst="rect">
            <a:avLst/>
          </a:prstGeom>
        </p:spPr>
        <p:txBody>
          <a:bodyPr>
            <a:normAutofit/>
          </a:bodyPr>
          <a:lstStyle/>
          <a:p>
            <a:pPr marL="301625" indent="-285750" defTabSz="297180">
              <a:spcBef>
                <a:spcPts val="975"/>
              </a:spcBef>
              <a:defRPr sz="6144"/>
            </a:pPr>
            <a:r>
              <a:rPr sz="3200" dirty="0"/>
              <a:t>Inject full dose in 25% fractions over several minutes</a:t>
            </a:r>
          </a:p>
          <a:p>
            <a:pPr marL="301625" indent="-285750" defTabSz="297180">
              <a:spcBef>
                <a:spcPts val="975"/>
              </a:spcBef>
              <a:defRPr sz="6144"/>
            </a:pPr>
            <a:r>
              <a:rPr sz="3200" dirty="0"/>
              <a:t>Bulging of skin over sacrum indicates misplaced needle</a:t>
            </a:r>
          </a:p>
          <a:p>
            <a:pPr marL="301625" indent="-285750" defTabSz="297180">
              <a:spcBef>
                <a:spcPts val="975"/>
              </a:spcBef>
              <a:defRPr sz="6144"/>
            </a:pPr>
            <a:r>
              <a:rPr sz="3200" dirty="0"/>
              <a:t>Ultrasound may be used at L5/S1 in transverse or sagit</a:t>
            </a:r>
            <a:r>
              <a:rPr lang="en-US" sz="3200" dirty="0"/>
              <a:t>t</a:t>
            </a:r>
            <a:r>
              <a:rPr sz="3200" dirty="0"/>
              <a:t>al planes to observe local anesthetic in the epidural space</a:t>
            </a:r>
            <a:r>
              <a:rPr lang="en-US" sz="3200" dirty="0"/>
              <a:t>;</a:t>
            </a:r>
            <a:r>
              <a:rPr sz="3200" dirty="0"/>
              <a:t> Usually will see compression of dura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 name="Dosing of Local Anesthetic"/>
          <p:cNvSpPr txBox="1">
            <a:spLocks noGrp="1"/>
          </p:cNvSpPr>
          <p:nvPr>
            <p:ph type="title"/>
          </p:nvPr>
        </p:nvSpPr>
        <p:spPr>
          <a:xfrm>
            <a:off x="532398" y="252832"/>
            <a:ext cx="7087602" cy="1325563"/>
          </a:xfrm>
          <a:prstGeom prst="rect">
            <a:avLst/>
          </a:prstGeom>
        </p:spPr>
        <p:txBody>
          <a:bodyPr>
            <a:normAutofit/>
          </a:bodyPr>
          <a:lstStyle/>
          <a:p>
            <a:r>
              <a:rPr sz="4400" dirty="0">
                <a:latin typeface="+mn-lt"/>
              </a:rPr>
              <a:t>Dosing of Local Anesthetic</a:t>
            </a:r>
          </a:p>
        </p:txBody>
      </p:sp>
      <p:sp>
        <p:nvSpPr>
          <p:cNvPr id="458" name="Block level depends upon volume of local anesthetic injected…"/>
          <p:cNvSpPr txBox="1">
            <a:spLocks noGrp="1"/>
          </p:cNvSpPr>
          <p:nvPr>
            <p:ph idx="1"/>
          </p:nvPr>
        </p:nvSpPr>
        <p:spPr>
          <a:prstGeom prst="rect">
            <a:avLst/>
          </a:prstGeom>
        </p:spPr>
        <p:txBody>
          <a:bodyPr>
            <a:normAutofit/>
          </a:bodyPr>
          <a:lstStyle/>
          <a:p>
            <a:pPr marL="301625" indent="-301625">
              <a:defRPr sz="6400"/>
            </a:pPr>
            <a:r>
              <a:rPr sz="3200" dirty="0"/>
              <a:t>Block level depends upon volume of local anesthetic injected</a:t>
            </a:r>
          </a:p>
          <a:p>
            <a:pPr marL="301625" indent="-301625">
              <a:defRPr sz="6400"/>
            </a:pPr>
            <a:r>
              <a:rPr sz="3200" dirty="0"/>
              <a:t>ml = 0.05 ml/kg/#dermatomes to be blocked</a:t>
            </a:r>
          </a:p>
          <a:p>
            <a:pPr marL="301625" indent="-301625">
              <a:defRPr sz="6400"/>
            </a:pPr>
            <a:r>
              <a:rPr sz="3200" dirty="0"/>
              <a:t>Rule of thumb:  0.5 ml/kg produces a T10 sensory level; 1 ml/kg produces a T6 sensor</a:t>
            </a:r>
            <a:r>
              <a:rPr lang="en-US" sz="3200" dirty="0"/>
              <a:t>y </a:t>
            </a:r>
            <a:r>
              <a:rPr sz="3200" dirty="0"/>
              <a:t>block</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Choice of Local Anesthetic"/>
          <p:cNvSpPr txBox="1">
            <a:spLocks noGrp="1"/>
          </p:cNvSpPr>
          <p:nvPr>
            <p:ph type="title"/>
          </p:nvPr>
        </p:nvSpPr>
        <p:spPr>
          <a:prstGeom prst="rect">
            <a:avLst/>
          </a:prstGeom>
        </p:spPr>
        <p:txBody>
          <a:bodyPr>
            <a:normAutofit/>
          </a:bodyPr>
          <a:lstStyle/>
          <a:p>
            <a:r>
              <a:rPr sz="4400" dirty="0">
                <a:latin typeface="+mn-lt"/>
              </a:rPr>
              <a:t>Choice of Local Anesthetic</a:t>
            </a:r>
          </a:p>
        </p:txBody>
      </p:sp>
      <p:sp>
        <p:nvSpPr>
          <p:cNvPr id="461" name="Bupivacaine…"/>
          <p:cNvSpPr txBox="1">
            <a:spLocks noGrp="1"/>
          </p:cNvSpPr>
          <p:nvPr>
            <p:ph idx="1"/>
          </p:nvPr>
        </p:nvSpPr>
        <p:spPr>
          <a:prstGeom prst="rect">
            <a:avLst/>
          </a:prstGeom>
        </p:spPr>
        <p:txBody>
          <a:bodyPr>
            <a:normAutofit/>
          </a:bodyPr>
          <a:lstStyle/>
          <a:p>
            <a:pPr marL="301625" indent="-301625">
              <a:defRPr sz="6400"/>
            </a:pPr>
            <a:r>
              <a:rPr sz="3600" dirty="0"/>
              <a:t>Bupivacaine</a:t>
            </a:r>
          </a:p>
          <a:p>
            <a:pPr marL="301625" indent="-301625">
              <a:defRPr sz="6400"/>
            </a:pPr>
            <a:r>
              <a:rPr sz="3600" dirty="0" err="1"/>
              <a:t>Levo</a:t>
            </a:r>
            <a:r>
              <a:rPr sz="3600" dirty="0"/>
              <a:t>-Bupivacaine (in Europe)</a:t>
            </a:r>
          </a:p>
          <a:p>
            <a:pPr marL="301625" indent="-301625">
              <a:defRPr sz="6400"/>
            </a:pPr>
            <a:r>
              <a:rPr sz="3600" dirty="0"/>
              <a:t>Ropivacaine</a:t>
            </a:r>
          </a:p>
          <a:p>
            <a:pPr marL="301625" indent="-301625">
              <a:defRPr sz="6400"/>
            </a:pPr>
            <a:r>
              <a:rPr sz="3600" dirty="0"/>
              <a:t>Lidocaine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Dosing of Local Anesthetic"/>
          <p:cNvSpPr txBox="1">
            <a:spLocks noGrp="1"/>
          </p:cNvSpPr>
          <p:nvPr>
            <p:ph type="title"/>
          </p:nvPr>
        </p:nvSpPr>
        <p:spPr>
          <a:prstGeom prst="rect">
            <a:avLst/>
          </a:prstGeom>
        </p:spPr>
        <p:txBody>
          <a:bodyPr>
            <a:normAutofit/>
          </a:bodyPr>
          <a:lstStyle/>
          <a:p>
            <a:r>
              <a:rPr sz="4400" dirty="0">
                <a:latin typeface="+mn-lt"/>
              </a:rPr>
              <a:t>Dosing of Local Anesthetic</a:t>
            </a:r>
          </a:p>
        </p:txBody>
      </p:sp>
      <p:sp>
        <p:nvSpPr>
          <p:cNvPr id="464" name="Reduce dose 50% if newborn &lt; 6 weeks…"/>
          <p:cNvSpPr txBox="1">
            <a:spLocks noGrp="1"/>
          </p:cNvSpPr>
          <p:nvPr>
            <p:ph idx="1"/>
          </p:nvPr>
        </p:nvSpPr>
        <p:spPr>
          <a:prstGeom prst="rect">
            <a:avLst/>
          </a:prstGeom>
        </p:spPr>
        <p:txBody>
          <a:bodyPr>
            <a:normAutofit/>
          </a:bodyPr>
          <a:lstStyle/>
          <a:p>
            <a:pPr marL="349250" indent="-349250">
              <a:defRPr sz="6400"/>
            </a:pPr>
            <a:r>
              <a:rPr sz="3200" dirty="0"/>
              <a:t>Reduce dose 50% if newborn &lt; 6 weeks</a:t>
            </a:r>
          </a:p>
          <a:p>
            <a:pPr marL="349250" indent="-349250">
              <a:defRPr sz="6400"/>
            </a:pPr>
            <a:r>
              <a:rPr sz="3200" dirty="0"/>
              <a:t>Reduce dose by 25% – 50% in presence of hepatic dysfunction, cardiac dysfunction, volume contraction, hypoproteinemia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 name="Bupivacaine"/>
          <p:cNvSpPr txBox="1">
            <a:spLocks noGrp="1"/>
          </p:cNvSpPr>
          <p:nvPr>
            <p:ph type="title"/>
          </p:nvPr>
        </p:nvSpPr>
        <p:spPr>
          <a:prstGeom prst="rect">
            <a:avLst/>
          </a:prstGeom>
        </p:spPr>
        <p:txBody>
          <a:bodyPr>
            <a:normAutofit/>
          </a:bodyPr>
          <a:lstStyle/>
          <a:p>
            <a:r>
              <a:rPr sz="4400" dirty="0">
                <a:latin typeface="+mn-lt"/>
              </a:rPr>
              <a:t>Bupivacaine</a:t>
            </a:r>
          </a:p>
        </p:txBody>
      </p:sp>
      <p:sp>
        <p:nvSpPr>
          <p:cNvPr id="467" name="The most cardiotoxic of choices…"/>
          <p:cNvSpPr txBox="1">
            <a:spLocks noGrp="1"/>
          </p:cNvSpPr>
          <p:nvPr>
            <p:ph idx="1"/>
          </p:nvPr>
        </p:nvSpPr>
        <p:spPr>
          <a:prstGeom prst="rect">
            <a:avLst/>
          </a:prstGeom>
        </p:spPr>
        <p:txBody>
          <a:bodyPr>
            <a:normAutofit/>
          </a:bodyPr>
          <a:lstStyle/>
          <a:p>
            <a:pPr marL="301625" indent="-301625">
              <a:defRPr sz="6400"/>
            </a:pPr>
            <a:r>
              <a:rPr sz="3200" dirty="0"/>
              <a:t>The most cardiotoxic of choices</a:t>
            </a:r>
          </a:p>
          <a:p>
            <a:pPr marL="301625" indent="-301625">
              <a:defRPr sz="6400"/>
            </a:pPr>
            <a:r>
              <a:rPr sz="3200" dirty="0"/>
              <a:t>Maximum dose = 3 mg/kg in an otherwise healthy child</a:t>
            </a:r>
          </a:p>
          <a:p>
            <a:pPr marL="301625" indent="-301625">
              <a:defRPr sz="6400"/>
            </a:pPr>
            <a:r>
              <a:rPr sz="3200" dirty="0"/>
              <a:t>Duration of action 2 – 6 hours (with or without epinephrine)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Levo-bupivacaine"/>
          <p:cNvSpPr txBox="1">
            <a:spLocks noGrp="1"/>
          </p:cNvSpPr>
          <p:nvPr>
            <p:ph type="title"/>
          </p:nvPr>
        </p:nvSpPr>
        <p:spPr>
          <a:prstGeom prst="rect">
            <a:avLst/>
          </a:prstGeom>
        </p:spPr>
        <p:txBody>
          <a:bodyPr>
            <a:normAutofit/>
          </a:bodyPr>
          <a:lstStyle/>
          <a:p>
            <a:r>
              <a:rPr sz="4400" dirty="0" err="1">
                <a:latin typeface="+mn-lt"/>
              </a:rPr>
              <a:t>Levo</a:t>
            </a:r>
            <a:r>
              <a:rPr sz="4400" dirty="0">
                <a:latin typeface="+mn-lt"/>
              </a:rPr>
              <a:t>-bupivacaine</a:t>
            </a:r>
          </a:p>
        </p:txBody>
      </p:sp>
      <p:sp>
        <p:nvSpPr>
          <p:cNvPr id="470" name="Maximum dose = 3 mg/kg…"/>
          <p:cNvSpPr txBox="1">
            <a:spLocks noGrp="1"/>
          </p:cNvSpPr>
          <p:nvPr>
            <p:ph idx="1"/>
          </p:nvPr>
        </p:nvSpPr>
        <p:spPr>
          <a:prstGeom prst="rect">
            <a:avLst/>
          </a:prstGeom>
        </p:spPr>
        <p:txBody>
          <a:bodyPr>
            <a:normAutofit/>
          </a:bodyPr>
          <a:lstStyle/>
          <a:p>
            <a:pPr marL="238125" indent="-238125">
              <a:defRPr sz="6400"/>
            </a:pPr>
            <a:r>
              <a:rPr sz="3200" dirty="0"/>
              <a:t>Maximum dose = 3 mg/kg</a:t>
            </a:r>
          </a:p>
          <a:p>
            <a:pPr marL="238125" indent="-238125">
              <a:defRPr sz="6400"/>
            </a:pPr>
            <a:r>
              <a:rPr sz="3200" dirty="0"/>
              <a:t>Levo enantiomer has similar duration as bupivacaine</a:t>
            </a:r>
          </a:p>
          <a:p>
            <a:pPr marL="238125" indent="-238125">
              <a:defRPr sz="6400"/>
            </a:pPr>
            <a:r>
              <a:rPr sz="3200" dirty="0"/>
              <a:t>Levo enantiomer reduces cardio and CNS toxicity</a:t>
            </a:r>
          </a:p>
          <a:p>
            <a:pPr marL="238125" indent="-238125">
              <a:defRPr sz="6400"/>
            </a:pPr>
            <a:r>
              <a:rPr sz="3200" dirty="0"/>
              <a:t>Not mark</a:t>
            </a:r>
            <a:r>
              <a:rPr lang="en-US" sz="3200" dirty="0"/>
              <a:t>et</a:t>
            </a:r>
            <a:r>
              <a:rPr sz="3200" dirty="0"/>
              <a:t>ed in the U.S. or Canada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Ropivacaine"/>
          <p:cNvSpPr txBox="1">
            <a:spLocks noGrp="1"/>
          </p:cNvSpPr>
          <p:nvPr>
            <p:ph type="title"/>
          </p:nvPr>
        </p:nvSpPr>
        <p:spPr>
          <a:prstGeom prst="rect">
            <a:avLst/>
          </a:prstGeom>
        </p:spPr>
        <p:txBody>
          <a:bodyPr>
            <a:normAutofit/>
          </a:bodyPr>
          <a:lstStyle/>
          <a:p>
            <a:r>
              <a:rPr sz="4400" dirty="0">
                <a:latin typeface="+mn-lt"/>
              </a:rPr>
              <a:t>Ropivacaine</a:t>
            </a:r>
          </a:p>
        </p:txBody>
      </p:sp>
      <p:sp>
        <p:nvSpPr>
          <p:cNvPr id="473" name="Maximum dose = 3 - 4 mg/kg…"/>
          <p:cNvSpPr txBox="1">
            <a:spLocks noGrp="1"/>
          </p:cNvSpPr>
          <p:nvPr>
            <p:ph idx="1"/>
          </p:nvPr>
        </p:nvSpPr>
        <p:spPr>
          <a:prstGeom prst="rect">
            <a:avLst/>
          </a:prstGeom>
        </p:spPr>
        <p:txBody>
          <a:bodyPr>
            <a:normAutofit/>
          </a:bodyPr>
          <a:lstStyle/>
          <a:p>
            <a:pPr marL="301625" indent="-285750">
              <a:defRPr sz="6400"/>
            </a:pPr>
            <a:r>
              <a:rPr sz="3200" dirty="0"/>
              <a:t>Maximum dose = 3 - 4 mg/kg</a:t>
            </a:r>
          </a:p>
          <a:p>
            <a:pPr marL="301625" indent="-285750">
              <a:defRPr sz="6400"/>
            </a:pPr>
            <a:r>
              <a:rPr sz="3200" dirty="0"/>
              <a:t>Provides similar duration as bupivacaine</a:t>
            </a:r>
          </a:p>
          <a:p>
            <a:pPr marL="301625" indent="-285750">
              <a:defRPr sz="6400"/>
            </a:pPr>
            <a:r>
              <a:rPr sz="3200" dirty="0"/>
              <a:t>Compared with bupivacaine:</a:t>
            </a:r>
          </a:p>
          <a:p>
            <a:pPr marL="301625" lvl="1" indent="-285750">
              <a:defRPr sz="6400"/>
            </a:pPr>
            <a:r>
              <a:rPr sz="3200" dirty="0"/>
              <a:t>Reduced cardio and CNS toxicity</a:t>
            </a:r>
          </a:p>
          <a:p>
            <a:pPr marL="301625" lvl="1" indent="-285750">
              <a:defRPr sz="6400"/>
            </a:pPr>
            <a:r>
              <a:rPr sz="3200" dirty="0"/>
              <a:t>Reduced motor block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Lidocaine"/>
          <p:cNvSpPr txBox="1">
            <a:spLocks noGrp="1"/>
          </p:cNvSpPr>
          <p:nvPr>
            <p:ph type="title"/>
          </p:nvPr>
        </p:nvSpPr>
        <p:spPr>
          <a:prstGeom prst="rect">
            <a:avLst/>
          </a:prstGeom>
        </p:spPr>
        <p:txBody>
          <a:bodyPr>
            <a:normAutofit/>
          </a:bodyPr>
          <a:lstStyle/>
          <a:p>
            <a:r>
              <a:rPr sz="4400" dirty="0">
                <a:latin typeface="+mn-lt"/>
              </a:rPr>
              <a:t>Lidocaine</a:t>
            </a:r>
          </a:p>
        </p:txBody>
      </p:sp>
      <p:sp>
        <p:nvSpPr>
          <p:cNvPr id="476" name="Maximum dose = 5 mg/kg…"/>
          <p:cNvSpPr txBox="1">
            <a:spLocks noGrp="1"/>
          </p:cNvSpPr>
          <p:nvPr>
            <p:ph idx="1"/>
          </p:nvPr>
        </p:nvSpPr>
        <p:spPr>
          <a:prstGeom prst="rect">
            <a:avLst/>
          </a:prstGeom>
        </p:spPr>
        <p:txBody>
          <a:bodyPr>
            <a:normAutofit/>
          </a:bodyPr>
          <a:lstStyle/>
          <a:p>
            <a:pPr marL="301625" indent="-301625">
              <a:defRPr sz="6400"/>
            </a:pPr>
            <a:r>
              <a:rPr sz="3200" dirty="0"/>
              <a:t>Maximum dose = 5 mg/kg</a:t>
            </a:r>
          </a:p>
          <a:p>
            <a:pPr marL="301625" indent="-301625">
              <a:defRPr sz="6400"/>
            </a:pPr>
            <a:r>
              <a:rPr sz="3200" dirty="0"/>
              <a:t>Provides very short duration of action</a:t>
            </a:r>
          </a:p>
          <a:p>
            <a:pPr marL="301625" indent="-301625">
              <a:defRPr sz="6400"/>
            </a:pPr>
            <a:r>
              <a:rPr sz="3200" dirty="0"/>
              <a:t>Advantage: ability to monitor blood levels during continuous infusions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Adjuvants: Opioids"/>
          <p:cNvSpPr txBox="1">
            <a:spLocks noGrp="1"/>
          </p:cNvSpPr>
          <p:nvPr>
            <p:ph type="title"/>
          </p:nvPr>
        </p:nvSpPr>
        <p:spPr>
          <a:prstGeom prst="rect">
            <a:avLst/>
          </a:prstGeom>
        </p:spPr>
        <p:txBody>
          <a:bodyPr>
            <a:normAutofit/>
          </a:bodyPr>
          <a:lstStyle/>
          <a:p>
            <a:r>
              <a:rPr sz="4400" dirty="0">
                <a:latin typeface="+mn-lt"/>
              </a:rPr>
              <a:t>Adjuvants: Opioids</a:t>
            </a:r>
          </a:p>
        </p:txBody>
      </p:sp>
      <p:sp>
        <p:nvSpPr>
          <p:cNvPr id="479" name="Options:…"/>
          <p:cNvSpPr txBox="1">
            <a:spLocks noGrp="1"/>
          </p:cNvSpPr>
          <p:nvPr>
            <p:ph idx="1"/>
          </p:nvPr>
        </p:nvSpPr>
        <p:spPr>
          <a:prstGeom prst="rect">
            <a:avLst/>
          </a:prstGeom>
        </p:spPr>
        <p:txBody>
          <a:bodyPr>
            <a:normAutofit fontScale="70000" lnSpcReduction="20000"/>
          </a:bodyPr>
          <a:lstStyle/>
          <a:p>
            <a:pPr marL="301625" indent="-285750" defTabSz="266224">
              <a:spcBef>
                <a:spcPts val="900"/>
              </a:spcBef>
              <a:defRPr sz="5504"/>
            </a:pPr>
            <a:r>
              <a:rPr sz="5100" dirty="0"/>
              <a:t>Options:</a:t>
            </a:r>
          </a:p>
          <a:p>
            <a:pPr marL="635000" lvl="1" indent="-285750" defTabSz="266224">
              <a:spcBef>
                <a:spcPts val="900"/>
              </a:spcBef>
              <a:buFont typeface="System Font Regular"/>
              <a:buChar char="-"/>
              <a:defRPr sz="5504"/>
            </a:pPr>
            <a:r>
              <a:rPr sz="4600" dirty="0"/>
              <a:t>Preservative free morphine, 30 - 50 µg/kg</a:t>
            </a:r>
          </a:p>
          <a:p>
            <a:pPr marL="635000" lvl="1" indent="-285750" defTabSz="266224">
              <a:spcBef>
                <a:spcPts val="900"/>
              </a:spcBef>
              <a:buFont typeface="System Font Regular"/>
              <a:buChar char="-"/>
              <a:defRPr sz="5504"/>
            </a:pPr>
            <a:r>
              <a:rPr sz="4600" dirty="0" err="1"/>
              <a:t>Hyrdomorphone</a:t>
            </a:r>
            <a:r>
              <a:rPr sz="4600" dirty="0"/>
              <a:t> 10 – 20 µg/kg</a:t>
            </a:r>
          </a:p>
          <a:p>
            <a:pPr marL="635000" lvl="1" indent="-285750" defTabSz="266224">
              <a:spcBef>
                <a:spcPts val="900"/>
              </a:spcBef>
              <a:buFont typeface="System Font Regular"/>
              <a:buChar char="-"/>
              <a:defRPr sz="5504"/>
            </a:pPr>
            <a:r>
              <a:rPr sz="4600" dirty="0"/>
              <a:t>Fentanyl 0.25 – 0.5 µg/kg</a:t>
            </a:r>
          </a:p>
          <a:p>
            <a:pPr marL="301625" indent="-285750" defTabSz="266224">
              <a:spcBef>
                <a:spcPts val="900"/>
              </a:spcBef>
              <a:defRPr sz="5504"/>
            </a:pPr>
            <a:r>
              <a:rPr sz="5100" dirty="0"/>
              <a:t>Enhanced analgesia due to spinal and central analgesia</a:t>
            </a:r>
          </a:p>
          <a:p>
            <a:pPr marL="301625" indent="-285750" defTabSz="266224">
              <a:spcBef>
                <a:spcPts val="900"/>
              </a:spcBef>
              <a:defRPr sz="5504"/>
            </a:pPr>
            <a:r>
              <a:rPr sz="5100" dirty="0"/>
              <a:t>Risk</a:t>
            </a:r>
            <a:r>
              <a:rPr lang="en-US" sz="5100" dirty="0"/>
              <a:t>s</a:t>
            </a:r>
            <a:r>
              <a:rPr sz="5100" dirty="0"/>
              <a:t>: delayed respiratory depression, nausea, pruritus</a:t>
            </a:r>
            <a:r>
              <a:rPr dirty="0"/>
              <a:t>, urinary retention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 name="Adjuvants: Opioids"/>
          <p:cNvSpPr txBox="1">
            <a:spLocks noGrp="1"/>
          </p:cNvSpPr>
          <p:nvPr>
            <p:ph type="title"/>
          </p:nvPr>
        </p:nvSpPr>
        <p:spPr>
          <a:xfrm>
            <a:off x="628650" y="188664"/>
            <a:ext cx="7886700" cy="1325563"/>
          </a:xfrm>
          <a:prstGeom prst="rect">
            <a:avLst/>
          </a:prstGeom>
        </p:spPr>
        <p:txBody>
          <a:bodyPr>
            <a:normAutofit/>
          </a:bodyPr>
          <a:lstStyle/>
          <a:p>
            <a:r>
              <a:rPr sz="4400" dirty="0">
                <a:latin typeface="+mn-lt"/>
              </a:rPr>
              <a:t>Adjuvants: Opioids</a:t>
            </a:r>
          </a:p>
        </p:txBody>
      </p:sp>
      <p:sp>
        <p:nvSpPr>
          <p:cNvPr id="482" name="Fentanyl exerts most or all of its effects via systemic absorption from epidural space and not through selective spinal analgesia…"/>
          <p:cNvSpPr txBox="1">
            <a:spLocks noGrp="1"/>
          </p:cNvSpPr>
          <p:nvPr>
            <p:ph idx="1"/>
          </p:nvPr>
        </p:nvSpPr>
        <p:spPr>
          <a:xfrm>
            <a:off x="612608" y="1552911"/>
            <a:ext cx="7729287" cy="4351338"/>
          </a:xfrm>
          <a:prstGeom prst="rect">
            <a:avLst/>
          </a:prstGeom>
        </p:spPr>
        <p:txBody>
          <a:bodyPr>
            <a:normAutofit/>
          </a:bodyPr>
          <a:lstStyle/>
          <a:p>
            <a:pPr marL="301625" indent="-285750" defTabSz="306467">
              <a:spcBef>
                <a:spcPts val="1013"/>
              </a:spcBef>
              <a:defRPr sz="6336"/>
            </a:pPr>
            <a:r>
              <a:rPr sz="3200" dirty="0"/>
              <a:t>Fentanyl exerts most or all of its effects via systemic absorption from epidural space and not through selective spinal analgesia</a:t>
            </a:r>
          </a:p>
          <a:p>
            <a:pPr marL="301625" indent="-285750" defTabSz="306467">
              <a:spcBef>
                <a:spcPts val="1013"/>
              </a:spcBef>
              <a:defRPr sz="6336"/>
            </a:pPr>
            <a:r>
              <a:rPr sz="3200" dirty="0"/>
              <a:t>Hydromorphone, more lipophilic than morphine, causes less nausea and vomiting than morphine</a:t>
            </a:r>
          </a:p>
          <a:p>
            <a:pPr marL="301625" indent="-285750" defTabSz="306467">
              <a:spcBef>
                <a:spcPts val="1013"/>
              </a:spcBef>
              <a:defRPr sz="6336"/>
            </a:pPr>
            <a:r>
              <a:rPr sz="3200" dirty="0"/>
              <a:t>Risk of delayed respiratory depression mandates observation &amp; monitoring for &gt;12 hours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Adjuvants: Clonidine"/>
          <p:cNvSpPr txBox="1">
            <a:spLocks noGrp="1"/>
          </p:cNvSpPr>
          <p:nvPr>
            <p:ph type="title"/>
          </p:nvPr>
        </p:nvSpPr>
        <p:spPr>
          <a:xfrm>
            <a:off x="564482" y="220748"/>
            <a:ext cx="7886700" cy="1325563"/>
          </a:xfrm>
          <a:prstGeom prst="rect">
            <a:avLst/>
          </a:prstGeom>
        </p:spPr>
        <p:txBody>
          <a:bodyPr>
            <a:normAutofit/>
          </a:bodyPr>
          <a:lstStyle/>
          <a:p>
            <a:r>
              <a:rPr sz="4400" dirty="0">
                <a:latin typeface="+mn-lt"/>
              </a:rPr>
              <a:t>Adjuvants: Clonidine</a:t>
            </a:r>
          </a:p>
        </p:txBody>
      </p:sp>
      <p:sp>
        <p:nvSpPr>
          <p:cNvPr id="485" name="Enhanced analgesia by direct stimulation of alpha-2 receptors and mu opioid receptors in spinal cord…"/>
          <p:cNvSpPr txBox="1">
            <a:spLocks noGrp="1"/>
          </p:cNvSpPr>
          <p:nvPr>
            <p:ph idx="1"/>
          </p:nvPr>
        </p:nvSpPr>
        <p:spPr>
          <a:xfrm>
            <a:off x="564483" y="1729373"/>
            <a:ext cx="8403054" cy="4351338"/>
          </a:xfrm>
          <a:prstGeom prst="rect">
            <a:avLst/>
          </a:prstGeom>
        </p:spPr>
        <p:txBody>
          <a:bodyPr>
            <a:normAutofit/>
          </a:bodyPr>
          <a:lstStyle/>
          <a:p>
            <a:pPr marL="301625" indent="-301625">
              <a:defRPr sz="6400"/>
            </a:pPr>
            <a:r>
              <a:rPr sz="3200" dirty="0"/>
              <a:t>Enhanced analgesia by direct stimulation of alpha-2 receptors and mu opioid receptors in spinal cord</a:t>
            </a:r>
          </a:p>
          <a:p>
            <a:pPr marL="301625" indent="-301625">
              <a:defRPr sz="6400"/>
            </a:pPr>
            <a:r>
              <a:rPr sz="3200" dirty="0"/>
              <a:t>Benefits: lengthens duration of opioid analgesia</a:t>
            </a:r>
          </a:p>
          <a:p>
            <a:pPr marL="301625" indent="-301625">
              <a:defRPr sz="6400"/>
            </a:pPr>
            <a:r>
              <a:rPr sz="3200" dirty="0"/>
              <a:t>No respiratory depression, pruritus, urinary effect</a:t>
            </a:r>
          </a:p>
          <a:p>
            <a:pPr marL="301625" indent="-301625">
              <a:defRPr sz="6400"/>
            </a:pPr>
            <a:r>
              <a:rPr sz="3200" dirty="0"/>
              <a:t>Dose 1 – 2 µg/kg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 name="Adjuvants: Other"/>
          <p:cNvSpPr txBox="1">
            <a:spLocks noGrp="1"/>
          </p:cNvSpPr>
          <p:nvPr>
            <p:ph type="title"/>
          </p:nvPr>
        </p:nvSpPr>
        <p:spPr>
          <a:prstGeom prst="rect">
            <a:avLst/>
          </a:prstGeom>
        </p:spPr>
        <p:txBody>
          <a:bodyPr>
            <a:normAutofit/>
          </a:bodyPr>
          <a:lstStyle/>
          <a:p>
            <a:r>
              <a:rPr sz="4400" dirty="0">
                <a:latin typeface="+mn-lt"/>
              </a:rPr>
              <a:t>Adjuvants: Other</a:t>
            </a:r>
          </a:p>
        </p:txBody>
      </p:sp>
      <p:sp>
        <p:nvSpPr>
          <p:cNvPr id="488" name="There have been other adjuvants reported (ketamine, diazepam, neostigmine, dexamethasone, dexmedetomidine for example) but none have been proven to not be neurotoxic in vitro or in vivo and should not be used.…"/>
          <p:cNvSpPr txBox="1">
            <a:spLocks noGrp="1"/>
          </p:cNvSpPr>
          <p:nvPr>
            <p:ph idx="1"/>
          </p:nvPr>
        </p:nvSpPr>
        <p:spPr>
          <a:prstGeom prst="rect">
            <a:avLst/>
          </a:prstGeom>
        </p:spPr>
        <p:txBody>
          <a:bodyPr>
            <a:normAutofit fontScale="70000" lnSpcReduction="20000"/>
          </a:bodyPr>
          <a:lstStyle/>
          <a:p>
            <a:pPr marL="301625" indent="-285750" defTabSz="260032">
              <a:spcBef>
                <a:spcPts val="863"/>
              </a:spcBef>
              <a:defRPr sz="5376"/>
            </a:pPr>
            <a:r>
              <a:rPr sz="5100" dirty="0"/>
              <a:t>There have been other adjuvants reported (</a:t>
            </a:r>
            <a:r>
              <a:rPr lang="en-US" sz="5100" dirty="0"/>
              <a:t>e.g., </a:t>
            </a:r>
            <a:r>
              <a:rPr sz="5100" dirty="0"/>
              <a:t>ketamine, diazepam, neostigmine, dexamethasone, dexmedetomidine) but none have been proven to not be neurotoxic in vitro or in vivo and should not be used</a:t>
            </a:r>
          </a:p>
          <a:p>
            <a:pPr marL="301625" indent="-285750" defTabSz="260032">
              <a:spcBef>
                <a:spcPts val="863"/>
              </a:spcBef>
              <a:defRPr sz="5376"/>
            </a:pPr>
            <a:r>
              <a:rPr sz="5100" dirty="0"/>
              <a:t>In fact, ketamine is indeed neurotoxic in the rabbit epidural model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Postoperative Management"/>
          <p:cNvSpPr txBox="1">
            <a:spLocks noGrp="1"/>
          </p:cNvSpPr>
          <p:nvPr>
            <p:ph type="title"/>
          </p:nvPr>
        </p:nvSpPr>
        <p:spPr>
          <a:xfrm>
            <a:off x="596566" y="284916"/>
            <a:ext cx="7886700" cy="1325563"/>
          </a:xfrm>
          <a:prstGeom prst="rect">
            <a:avLst/>
          </a:prstGeom>
        </p:spPr>
        <p:txBody>
          <a:bodyPr>
            <a:normAutofit/>
          </a:bodyPr>
          <a:lstStyle/>
          <a:p>
            <a:r>
              <a:rPr sz="4400" dirty="0">
                <a:latin typeface="+mn-lt"/>
              </a:rPr>
              <a:t>Postoperative Management</a:t>
            </a:r>
          </a:p>
        </p:txBody>
      </p:sp>
      <p:sp>
        <p:nvSpPr>
          <p:cNvPr id="491" name="A clear plan should address pain once caudal block recedes and should be communicated to caregivers and parents…"/>
          <p:cNvSpPr txBox="1">
            <a:spLocks noGrp="1"/>
          </p:cNvSpPr>
          <p:nvPr>
            <p:ph idx="1"/>
          </p:nvPr>
        </p:nvSpPr>
        <p:spPr>
          <a:prstGeom prst="rect">
            <a:avLst/>
          </a:prstGeom>
        </p:spPr>
        <p:txBody>
          <a:bodyPr>
            <a:normAutofit/>
          </a:bodyPr>
          <a:lstStyle/>
          <a:p>
            <a:pPr marL="301625" indent="-301625">
              <a:defRPr sz="6400"/>
            </a:pPr>
            <a:r>
              <a:rPr sz="3200" dirty="0"/>
              <a:t>A clear plan should address pain once caudal block recedes and should be communicated to caregivers and parents</a:t>
            </a:r>
          </a:p>
          <a:p>
            <a:pPr marL="301625" indent="-301625">
              <a:defRPr sz="6400"/>
            </a:pPr>
            <a:r>
              <a:rPr sz="3200" dirty="0"/>
              <a:t>Some patients may have distress over lower extremity numbness and weakness.  This is usually alleviated with small doses of benzodiazepines.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Complications"/>
          <p:cNvSpPr txBox="1">
            <a:spLocks noGrp="1"/>
          </p:cNvSpPr>
          <p:nvPr>
            <p:ph type="title"/>
          </p:nvPr>
        </p:nvSpPr>
        <p:spPr>
          <a:prstGeom prst="rect">
            <a:avLst/>
          </a:prstGeom>
        </p:spPr>
        <p:txBody>
          <a:bodyPr>
            <a:normAutofit/>
          </a:bodyPr>
          <a:lstStyle/>
          <a:p>
            <a:r>
              <a:rPr sz="4400" dirty="0">
                <a:latin typeface="+mn-lt"/>
              </a:rPr>
              <a:t>Complications</a:t>
            </a:r>
          </a:p>
        </p:txBody>
      </p:sp>
      <p:sp>
        <p:nvSpPr>
          <p:cNvPr id="494" name="Intravascular / intraosseous injection        local anesthetic systemic toxicity (LAST)…"/>
          <p:cNvSpPr txBox="1">
            <a:spLocks noGrp="1"/>
          </p:cNvSpPr>
          <p:nvPr>
            <p:ph idx="1"/>
          </p:nvPr>
        </p:nvSpPr>
        <p:spPr>
          <a:prstGeom prst="rect">
            <a:avLst/>
          </a:prstGeom>
        </p:spPr>
        <p:txBody>
          <a:bodyPr>
            <a:normAutofit/>
          </a:bodyPr>
          <a:lstStyle/>
          <a:p>
            <a:pPr marL="301625" indent="-301625">
              <a:defRPr sz="6400"/>
            </a:pPr>
            <a:r>
              <a:rPr sz="3200" dirty="0"/>
              <a:t>Intravascular/intraosseous injection        </a:t>
            </a:r>
            <a:r>
              <a:rPr lang="en-US" sz="3200" dirty="0"/>
              <a:t>	</a:t>
            </a:r>
          </a:p>
          <a:p>
            <a:pPr marL="301625" indent="-301625">
              <a:defRPr sz="6400"/>
            </a:pPr>
            <a:r>
              <a:rPr lang="en-US" sz="3200" dirty="0"/>
              <a:t>L</a:t>
            </a:r>
            <a:r>
              <a:rPr sz="3200" dirty="0"/>
              <a:t>ocal anesthetic systemic toxicity (LAST)</a:t>
            </a:r>
          </a:p>
          <a:p>
            <a:pPr marL="301625" indent="-301625">
              <a:defRPr sz="6400"/>
            </a:pPr>
            <a:r>
              <a:rPr sz="3200" dirty="0"/>
              <a:t>Infection/epidural abscess</a:t>
            </a:r>
          </a:p>
          <a:p>
            <a:pPr marL="301625" indent="-301625">
              <a:defRPr sz="6400"/>
            </a:pPr>
            <a:r>
              <a:rPr sz="3200" dirty="0"/>
              <a:t>Bleeding/epidural hematoma</a:t>
            </a:r>
          </a:p>
          <a:p>
            <a:pPr marL="301625" indent="-301625">
              <a:defRPr sz="6400"/>
            </a:pPr>
            <a:r>
              <a:rPr sz="3200" dirty="0"/>
              <a:t>Neuronal injury</a:t>
            </a:r>
          </a:p>
          <a:p>
            <a:pPr marL="301625" indent="-301625">
              <a:defRPr sz="6400"/>
            </a:pPr>
            <a:r>
              <a:rPr sz="3200" dirty="0"/>
              <a:t>Bowel perforation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Keys to Success"/>
          <p:cNvSpPr txBox="1">
            <a:spLocks noGrp="1"/>
          </p:cNvSpPr>
          <p:nvPr>
            <p:ph type="title"/>
          </p:nvPr>
        </p:nvSpPr>
        <p:spPr>
          <a:prstGeom prst="rect">
            <a:avLst/>
          </a:prstGeom>
        </p:spPr>
        <p:txBody>
          <a:bodyPr>
            <a:normAutofit/>
          </a:bodyPr>
          <a:lstStyle/>
          <a:p>
            <a:r>
              <a:rPr sz="4400" dirty="0">
                <a:latin typeface="+mn-lt"/>
              </a:rPr>
              <a:t>Keys to Success</a:t>
            </a:r>
          </a:p>
        </p:txBody>
      </p:sp>
      <p:sp>
        <p:nvSpPr>
          <p:cNvPr id="501" name="Equilateral triangle method is most reliable method of locating the sacral hiatus.  Most technique failures are due to needle placement that is too caudad.…"/>
          <p:cNvSpPr txBox="1">
            <a:spLocks noGrp="1"/>
          </p:cNvSpPr>
          <p:nvPr>
            <p:ph idx="1"/>
          </p:nvPr>
        </p:nvSpPr>
        <p:spPr>
          <a:prstGeom prst="rect">
            <a:avLst/>
          </a:prstGeom>
        </p:spPr>
        <p:txBody>
          <a:bodyPr>
            <a:normAutofit/>
          </a:bodyPr>
          <a:lstStyle/>
          <a:p>
            <a:pPr marL="301625" indent="-301625">
              <a:defRPr sz="6400"/>
            </a:pPr>
            <a:r>
              <a:rPr sz="3200" dirty="0"/>
              <a:t>Equilateral triangle method is most reliable method of locating the sacral hiatus</a:t>
            </a:r>
            <a:endParaRPr lang="en-US" sz="3200" dirty="0"/>
          </a:p>
          <a:p>
            <a:pPr marL="301625" indent="-301625">
              <a:defRPr sz="6400"/>
            </a:pPr>
            <a:r>
              <a:rPr sz="3200" dirty="0"/>
              <a:t>Most technique failures are due to needle placement that is too caudad  </a:t>
            </a:r>
          </a:p>
          <a:p>
            <a:pPr marL="301625" indent="-301625">
              <a:defRPr sz="6400"/>
            </a:pPr>
            <a:r>
              <a:rPr sz="3200" dirty="0"/>
              <a:t>Test dose</a:t>
            </a:r>
          </a:p>
          <a:p>
            <a:pPr marL="301625" indent="-301625">
              <a:defRPr sz="6400"/>
            </a:pPr>
            <a:r>
              <a:rPr sz="3200" dirty="0"/>
              <a:t>Clonidine to lengthen duration of analgesia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 name="Keys to Success"/>
          <p:cNvSpPr txBox="1">
            <a:spLocks noGrp="1"/>
          </p:cNvSpPr>
          <p:nvPr>
            <p:ph type="title"/>
          </p:nvPr>
        </p:nvSpPr>
        <p:spPr>
          <a:prstGeom prst="rect">
            <a:avLst/>
          </a:prstGeom>
        </p:spPr>
        <p:txBody>
          <a:bodyPr>
            <a:normAutofit/>
          </a:bodyPr>
          <a:lstStyle/>
          <a:p>
            <a:r>
              <a:rPr sz="4400" dirty="0">
                <a:latin typeface="+mn-lt"/>
              </a:rPr>
              <a:t>Keys to Success</a:t>
            </a:r>
          </a:p>
        </p:txBody>
      </p:sp>
      <p:sp>
        <p:nvSpPr>
          <p:cNvPr id="504" name="If surgery or pain is located above the umbilicus, a lumbar epidural (with or without catheter) will provide more reliable and effective analgesia.…"/>
          <p:cNvSpPr txBox="1">
            <a:spLocks noGrp="1"/>
          </p:cNvSpPr>
          <p:nvPr>
            <p:ph idx="1"/>
          </p:nvPr>
        </p:nvSpPr>
        <p:spPr>
          <a:prstGeom prst="rect">
            <a:avLst/>
          </a:prstGeom>
        </p:spPr>
        <p:txBody>
          <a:bodyPr>
            <a:normAutofit/>
          </a:bodyPr>
          <a:lstStyle/>
          <a:p>
            <a:pPr marL="301625" indent="-301625">
              <a:defRPr sz="6400"/>
            </a:pPr>
            <a:r>
              <a:rPr sz="3200" dirty="0"/>
              <a:t>If surgery or pain is located above the umbilicus, a lumbar epidural (with or without catheter) will provide more reliable and effective analgesia.</a:t>
            </a:r>
          </a:p>
          <a:p>
            <a:pPr marL="301625" indent="-301625">
              <a:defRPr sz="6400"/>
            </a:pPr>
            <a:r>
              <a:rPr sz="3200" dirty="0"/>
              <a:t>The success rate will be enhanced with the use of ultrasound to confirm epidural drug injection if there is any doubt about the anatomy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 name="Summary"/>
          <p:cNvSpPr txBox="1">
            <a:spLocks noGrp="1"/>
          </p:cNvSpPr>
          <p:nvPr>
            <p:ph type="title"/>
          </p:nvPr>
        </p:nvSpPr>
        <p:spPr>
          <a:prstGeom prst="rect">
            <a:avLst/>
          </a:prstGeom>
        </p:spPr>
        <p:txBody>
          <a:bodyPr>
            <a:normAutofit/>
          </a:bodyPr>
          <a:lstStyle/>
          <a:p>
            <a:r>
              <a:rPr sz="4400" dirty="0">
                <a:latin typeface="+mn-lt"/>
              </a:rPr>
              <a:t>Summary</a:t>
            </a:r>
          </a:p>
        </p:txBody>
      </p:sp>
      <p:sp>
        <p:nvSpPr>
          <p:cNvPr id="507" name="Caudal analgesia/anesthesia is safe and effective for pediatric patients…"/>
          <p:cNvSpPr txBox="1">
            <a:spLocks noGrp="1"/>
          </p:cNvSpPr>
          <p:nvPr>
            <p:ph idx="1"/>
          </p:nvPr>
        </p:nvSpPr>
        <p:spPr>
          <a:prstGeom prst="rect">
            <a:avLst/>
          </a:prstGeom>
        </p:spPr>
        <p:txBody>
          <a:bodyPr>
            <a:normAutofit/>
          </a:bodyPr>
          <a:lstStyle/>
          <a:p>
            <a:pPr marL="301625" indent="-285750" defTabSz="306467">
              <a:spcBef>
                <a:spcPts val="1013"/>
              </a:spcBef>
              <a:defRPr sz="6336"/>
            </a:pPr>
            <a:r>
              <a:rPr sz="3200" dirty="0"/>
              <a:t>Caudal analgesia/anesthesia is safe and effective for pediatric patients</a:t>
            </a:r>
          </a:p>
          <a:p>
            <a:pPr marL="301625" indent="-285750" defTabSz="306467">
              <a:spcBef>
                <a:spcPts val="1013"/>
              </a:spcBef>
              <a:defRPr sz="6336"/>
            </a:pPr>
            <a:r>
              <a:rPr sz="3200" dirty="0"/>
              <a:t>Complications and failures are minimized by close attention to anatomic landmarks, sterile technique, and ultrasound guidance in some cases</a:t>
            </a:r>
          </a:p>
          <a:p>
            <a:pPr marL="301625" indent="-285750" defTabSz="306467">
              <a:spcBef>
                <a:spcPts val="1013"/>
              </a:spcBef>
              <a:defRPr sz="6336"/>
            </a:pPr>
            <a:r>
              <a:rPr sz="3200" dirty="0"/>
              <a:t>Medication choice should be individualized to patient and surgery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 name="Bibliography"/>
          <p:cNvSpPr txBox="1">
            <a:spLocks noGrp="1"/>
          </p:cNvSpPr>
          <p:nvPr>
            <p:ph type="title"/>
          </p:nvPr>
        </p:nvSpPr>
        <p:spPr>
          <a:prstGeom prst="rect">
            <a:avLst/>
          </a:prstGeom>
        </p:spPr>
        <p:txBody>
          <a:bodyPr anchor="t">
            <a:normAutofit/>
          </a:bodyPr>
          <a:lstStyle/>
          <a:p>
            <a:r>
              <a:rPr lang="en-US" sz="4400" dirty="0">
                <a:latin typeface="+mn-lt"/>
              </a:rPr>
              <a:t>References</a:t>
            </a:r>
            <a:endParaRPr sz="4400" dirty="0">
              <a:latin typeface="+mn-lt"/>
            </a:endParaRPr>
          </a:p>
        </p:txBody>
      </p:sp>
      <p:sp>
        <p:nvSpPr>
          <p:cNvPr id="510" name="Baird R, et al. A systematic review and meta-analysis of caudal blockade versus alternative analgesic strategies for pediatric inguinal hernia repair. J Ped Surg 2013;48:1077…"/>
          <p:cNvSpPr txBox="1">
            <a:spLocks noGrp="1"/>
          </p:cNvSpPr>
          <p:nvPr>
            <p:ph idx="1"/>
          </p:nvPr>
        </p:nvSpPr>
        <p:spPr>
          <a:xfrm>
            <a:off x="628650" y="1331495"/>
            <a:ext cx="7886700" cy="4273174"/>
          </a:xfrm>
          <a:prstGeom prst="rect">
            <a:avLst/>
          </a:prstGeom>
        </p:spPr>
        <p:txBody>
          <a:bodyPr>
            <a:normAutofit fontScale="47500" lnSpcReduction="20000"/>
          </a:bodyPr>
          <a:lstStyle/>
          <a:p>
            <a:pPr marL="349250" indent="-349250" defTabSz="151686">
              <a:spcBef>
                <a:spcPts val="600"/>
              </a:spcBef>
              <a:buFont typeface="+mj-lt"/>
              <a:buAutoNum type="arabicPeriod"/>
              <a:defRPr sz="3136"/>
            </a:pPr>
            <a:r>
              <a:rPr dirty="0"/>
              <a:t>Baird R, et al. A systematic review and meta-analysis of caudal blockade versus alternative analgesic strategies for pediatric inguinal hernia repair. J Ped Surg 2013;48:1077</a:t>
            </a:r>
          </a:p>
          <a:p>
            <a:pPr marL="349250" indent="-349250" defTabSz="151686">
              <a:spcBef>
                <a:spcPts val="600"/>
              </a:spcBef>
              <a:buFont typeface="+mj-lt"/>
              <a:buAutoNum type="arabicPeriod"/>
              <a:defRPr sz="3136"/>
            </a:pPr>
            <a:r>
              <a:rPr dirty="0"/>
              <a:t>Cook B, et al. Comparison of adrenaline, clonidine and ketamine on the duration of caudal analgesia produced by bupivacaine in children. BJA 1995;75:698</a:t>
            </a:r>
          </a:p>
          <a:p>
            <a:pPr marL="349250" indent="-349250" defTabSz="151686">
              <a:spcBef>
                <a:spcPts val="600"/>
              </a:spcBef>
              <a:buFont typeface="+mj-lt"/>
              <a:buAutoNum type="arabicPeriod"/>
              <a:defRPr sz="3136"/>
            </a:pPr>
            <a:r>
              <a:rPr dirty="0" err="1"/>
              <a:t>Dobereiner</a:t>
            </a:r>
            <a:r>
              <a:rPr dirty="0"/>
              <a:t> E, et al: Evidence-based clinical update: which local anesthetic drug for pediatric caudal block provides optimal efficacy with the fewest side effects? Can J </a:t>
            </a:r>
            <a:r>
              <a:rPr dirty="0" err="1"/>
              <a:t>Anesth</a:t>
            </a:r>
            <a:r>
              <a:rPr dirty="0"/>
              <a:t> 2010;57:1102</a:t>
            </a:r>
          </a:p>
          <a:p>
            <a:pPr marL="349250" indent="-349250" defTabSz="151686">
              <a:spcBef>
                <a:spcPts val="600"/>
              </a:spcBef>
              <a:buFont typeface="+mj-lt"/>
              <a:buAutoNum type="arabicPeriod"/>
              <a:defRPr sz="3136"/>
            </a:pPr>
            <a:r>
              <a:rPr dirty="0"/>
              <a:t>Krane E. Spinal epidermoid tumors: will a forgotten complication rise again? [editorial]. Reg </a:t>
            </a:r>
            <a:r>
              <a:rPr dirty="0" err="1"/>
              <a:t>Anes</a:t>
            </a:r>
            <a:r>
              <a:rPr dirty="0"/>
              <a:t> Pain Med 1999;24:494</a:t>
            </a:r>
          </a:p>
          <a:p>
            <a:pPr marL="349250" indent="-349250" defTabSz="151686">
              <a:spcBef>
                <a:spcPts val="600"/>
              </a:spcBef>
              <a:buFont typeface="+mj-lt"/>
              <a:buAutoNum type="arabicPeriod"/>
              <a:defRPr sz="3136"/>
            </a:pPr>
            <a:r>
              <a:rPr dirty="0"/>
              <a:t>Menzies R, et al. A survey of pediatric caudal extradural anesthesia practice  Ped </a:t>
            </a:r>
            <a:r>
              <a:rPr dirty="0" err="1"/>
              <a:t>Anesth</a:t>
            </a:r>
            <a:r>
              <a:rPr dirty="0"/>
              <a:t> 2009;19:829</a:t>
            </a:r>
          </a:p>
          <a:p>
            <a:pPr marL="349250" indent="-349250" defTabSz="151686">
              <a:spcBef>
                <a:spcPts val="600"/>
              </a:spcBef>
              <a:buFont typeface="+mj-lt"/>
              <a:buAutoNum type="arabicPeriod"/>
              <a:defRPr sz="3136"/>
            </a:pPr>
            <a:r>
              <a:rPr dirty="0"/>
              <a:t>Polaner DM, et al. Pediatric Regional Anesthesia Network (PRAN): a multi-institutional study of the use and incidence of complications of pediatric regional anesthesia. </a:t>
            </a:r>
            <a:r>
              <a:rPr dirty="0" err="1"/>
              <a:t>Anes</a:t>
            </a:r>
            <a:r>
              <a:rPr dirty="0"/>
              <a:t> </a:t>
            </a:r>
            <a:r>
              <a:rPr dirty="0" err="1"/>
              <a:t>Analg</a:t>
            </a:r>
            <a:r>
              <a:rPr dirty="0"/>
              <a:t> 2012;115:1353</a:t>
            </a:r>
          </a:p>
          <a:p>
            <a:pPr marL="349250" indent="-349250" defTabSz="151686">
              <a:spcBef>
                <a:spcPts val="600"/>
              </a:spcBef>
              <a:buFont typeface="+mj-lt"/>
              <a:buAutoNum type="arabicPeriod"/>
              <a:defRPr sz="3136"/>
            </a:pPr>
            <a:r>
              <a:rPr dirty="0"/>
              <a:t>Roberts S.  Ultrasonographic guidance in pediatric regional anesthesia.  Part 2: techniques.  Pet </a:t>
            </a:r>
            <a:r>
              <a:rPr dirty="0" err="1"/>
              <a:t>Anes</a:t>
            </a:r>
            <a:r>
              <a:rPr dirty="0"/>
              <a:t> 2006;16:1112</a:t>
            </a:r>
          </a:p>
          <a:p>
            <a:pPr marL="349250" indent="-349250" defTabSz="151686">
              <a:spcBef>
                <a:spcPts val="600"/>
              </a:spcBef>
              <a:buFont typeface="+mj-lt"/>
              <a:buAutoNum type="arabicPeriod"/>
              <a:defRPr sz="3136"/>
            </a:pPr>
            <a:r>
              <a:rPr dirty="0"/>
              <a:t>Tobias J  Caudal epidural block: a review of test dosing and recognition of systemic injection in children.  </a:t>
            </a:r>
            <a:r>
              <a:rPr dirty="0" err="1"/>
              <a:t>Anes</a:t>
            </a:r>
            <a:r>
              <a:rPr dirty="0"/>
              <a:t> </a:t>
            </a:r>
            <a:r>
              <a:rPr dirty="0" err="1"/>
              <a:t>Analg</a:t>
            </a:r>
            <a:r>
              <a:rPr dirty="0"/>
              <a:t> 2001;93:1156</a:t>
            </a:r>
          </a:p>
          <a:p>
            <a:pPr marL="349250" indent="-349250" defTabSz="151686">
              <a:spcBef>
                <a:spcPts val="600"/>
              </a:spcBef>
              <a:buFont typeface="+mj-lt"/>
              <a:buAutoNum type="arabicPeriod"/>
              <a:defRPr sz="3136"/>
            </a:pPr>
            <a:r>
              <a:rPr dirty="0" err="1"/>
              <a:t>Tsui</a:t>
            </a:r>
            <a:r>
              <a:rPr dirty="0"/>
              <a:t> B, et al. Color flow Doppler ultrasonography can distinguish caudal epidural injection from intrathecal injection. </a:t>
            </a:r>
            <a:r>
              <a:rPr dirty="0" err="1"/>
              <a:t>Anes</a:t>
            </a:r>
            <a:r>
              <a:rPr dirty="0"/>
              <a:t> </a:t>
            </a:r>
            <a:r>
              <a:rPr dirty="0" err="1"/>
              <a:t>Analg</a:t>
            </a:r>
            <a:r>
              <a:rPr dirty="0"/>
              <a:t> 2013;116:1376</a:t>
            </a:r>
          </a:p>
        </p:txBody>
      </p:sp>
    </p:spTree>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Light"/>
        <a:ea typeface="Helvetica Neue Light"/>
        <a:cs typeface="Helvetica Neue Light"/>
      </a:majorFont>
      <a:minorFont>
        <a:latin typeface="Helvetica Neue Light"/>
        <a:ea typeface="Helvetica Neue Light"/>
        <a:cs typeface="Helvetica Neue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79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FF79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BC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SPACIES template</Template>
  <TotalTime>829</TotalTime>
  <Words>1544</Words>
  <Application>Microsoft Macintosh PowerPoint</Application>
  <PresentationFormat>On-screen Show (4:3)</PresentationFormat>
  <Paragraphs>175</Paragraphs>
  <Slides>35</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35</vt:i4>
      </vt:variant>
    </vt:vector>
  </HeadingPairs>
  <TitlesOfParts>
    <vt:vector size="43" baseType="lpstr">
      <vt:lpstr>System Font Regular</vt:lpstr>
      <vt:lpstr>Arial</vt:lpstr>
      <vt:lpstr>Avenir</vt:lpstr>
      <vt:lpstr>Calibri</vt:lpstr>
      <vt:lpstr>Calibri Light</vt:lpstr>
      <vt:lpstr>SPACIES</vt:lpstr>
      <vt:lpstr>Theme11</vt:lpstr>
      <vt:lpstr>Theme9</vt:lpstr>
      <vt:lpstr>Single Injection (non-catheter) Caudal Blocks for Pediatric Anesthesia</vt:lpstr>
      <vt:lpstr>Overview</vt:lpstr>
      <vt:lpstr>Scope</vt:lpstr>
      <vt:lpstr>Indications for a Single “Shot” Caudal</vt:lpstr>
      <vt:lpstr>Age Parameters</vt:lpstr>
      <vt:lpstr>Special Considerations: Contraindications</vt:lpstr>
      <vt:lpstr>Special Considerations: Contraindications</vt:lpstr>
      <vt:lpstr>Special Considerations: Contraindications</vt:lpstr>
      <vt:lpstr>Technique:  Equipment and Supplies</vt:lpstr>
      <vt:lpstr>Supplies</vt:lpstr>
      <vt:lpstr>Technique</vt:lpstr>
      <vt:lpstr>Identify the Sacral Hiatus</vt:lpstr>
      <vt:lpstr>Identify the Sacral Hiatus</vt:lpstr>
      <vt:lpstr>Needle Insertion</vt:lpstr>
      <vt:lpstr>Avoiding an Intravascular Injection</vt:lpstr>
      <vt:lpstr>Avoiding an Intravascular Injection</vt:lpstr>
      <vt:lpstr>Pitfalls of Epinephrine Test Doses</vt:lpstr>
      <vt:lpstr>Injection of Local Anesthetic</vt:lpstr>
      <vt:lpstr>Dosing of Local Anesthetic</vt:lpstr>
      <vt:lpstr>Choice of Local Anesthetic</vt:lpstr>
      <vt:lpstr>Dosing of Local Anesthetic</vt:lpstr>
      <vt:lpstr>Bupivacaine</vt:lpstr>
      <vt:lpstr>Levo-bupivacaine</vt:lpstr>
      <vt:lpstr>Ropivacaine</vt:lpstr>
      <vt:lpstr>Lidocaine</vt:lpstr>
      <vt:lpstr>Adjuvants: Opioids</vt:lpstr>
      <vt:lpstr>Adjuvants: Opioids</vt:lpstr>
      <vt:lpstr>Adjuvants: Clonidine</vt:lpstr>
      <vt:lpstr>Adjuvants: Other</vt:lpstr>
      <vt:lpstr>Postoperative Management</vt:lpstr>
      <vt:lpstr>Complications</vt:lpstr>
      <vt:lpstr>Keys to Success</vt:lpstr>
      <vt:lpstr>Keys to Success</vt:lpstr>
      <vt:lpstr>Summary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Single Injection (non-catheter) Caudal Blocks for Pediatric Anesthesia</dc:title>
  <cp:lastModifiedBy>Infosino, Andrew</cp:lastModifiedBy>
  <cp:revision>4</cp:revision>
  <dcterms:modified xsi:type="dcterms:W3CDTF">2022-01-14T19:27:08Z</dcterms:modified>
</cp:coreProperties>
</file>