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2.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3.xml" ContentType="application/vnd.openxmlformats-officedocument.presentationml.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888" r:id="rId2"/>
  </p:sldMasterIdLst>
  <p:notesMasterIdLst>
    <p:notesMasterId r:id="rId39"/>
  </p:notesMasterIdLst>
  <p:sldIdLst>
    <p:sldId id="256" r:id="rId3"/>
    <p:sldId id="257" r:id="rId4"/>
    <p:sldId id="258" r:id="rId5"/>
    <p:sldId id="259" r:id="rId6"/>
    <p:sldId id="263" r:id="rId7"/>
    <p:sldId id="264" r:id="rId8"/>
    <p:sldId id="265" r:id="rId9"/>
    <p:sldId id="290" r:id="rId10"/>
    <p:sldId id="291" r:id="rId11"/>
    <p:sldId id="292" r:id="rId12"/>
    <p:sldId id="293" r:id="rId13"/>
    <p:sldId id="294" r:id="rId14"/>
    <p:sldId id="295" r:id="rId15"/>
    <p:sldId id="296" r:id="rId16"/>
    <p:sldId id="260" r:id="rId17"/>
    <p:sldId id="261" r:id="rId18"/>
    <p:sldId id="262" r:id="rId19"/>
    <p:sldId id="274" r:id="rId20"/>
    <p:sldId id="297" r:id="rId21"/>
    <p:sldId id="275" r:id="rId22"/>
    <p:sldId id="276" r:id="rId23"/>
    <p:sldId id="277" r:id="rId24"/>
    <p:sldId id="278" r:id="rId25"/>
    <p:sldId id="279" r:id="rId26"/>
    <p:sldId id="283" r:id="rId27"/>
    <p:sldId id="280" r:id="rId28"/>
    <p:sldId id="299" r:id="rId29"/>
    <p:sldId id="281" r:id="rId30"/>
    <p:sldId id="289" r:id="rId31"/>
    <p:sldId id="282" r:id="rId32"/>
    <p:sldId id="284" r:id="rId33"/>
    <p:sldId id="285" r:id="rId34"/>
    <p:sldId id="286" r:id="rId35"/>
    <p:sldId id="287" r:id="rId36"/>
    <p:sldId id="288" r:id="rId37"/>
    <p:sldId id="29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fosino, Andrew" initials="IA" lastIdx="8" clrIdx="0">
    <p:extLst>
      <p:ext uri="{19B8F6BF-5375-455C-9EA6-DF929625EA0E}">
        <p15:presenceInfo xmlns:p15="http://schemas.microsoft.com/office/powerpoint/2012/main" userId="S::andrew.infosino@ucsf.edu::e209ede4-2d35-4514-af51-a89753698f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8C4EA"/>
    <a:srgbClr val="1CADE4"/>
    <a:srgbClr val="006699"/>
    <a:srgbClr val="0055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79"/>
    <p:restoredTop sz="94695"/>
  </p:normalViewPr>
  <p:slideViewPr>
    <p:cSldViewPr>
      <p:cViewPr varScale="1">
        <p:scale>
          <a:sx n="101" d="100"/>
          <a:sy n="101" d="100"/>
        </p:scale>
        <p:origin x="141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4-15T22:14:01.456" idx="4">
    <p:pos x="10" y="10"/>
    <p:text>Not clear what your references are referencing?    </p:text>
    <p:extLst>
      <p:ext uri="{C676402C-5697-4E1C-873F-D02D1690AC5C}">
        <p15:threadingInfo xmlns:p15="http://schemas.microsoft.com/office/powerpoint/2012/main" timeZoneBias="420"/>
      </p:ext>
    </p:extLst>
  </p:cm>
  <p:cm authorId="1" dt="2021-04-15T22:14:48.899" idx="5">
    <p:pos x="106" y="106"/>
    <p:text>ALSO: The point about 1 hour for clears probably deserves more than an asterisk as more and more centers are moving to shorten NPO for clears time to 1 hour.  Recommend a separate slide to discuss this topic and provide some references.</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4-16T15:15:43.555" idx="7">
    <p:pos x="10" y="10"/>
    <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4-16T15:13:30.959" idx="8">
    <p:pos x="4978" y="3425"/>
    <p:text>There is a inconsistency in that on slide 29 you discuss Dextrose 1-2% in maintenance fluids at the "4-2-1" rule rate.  Yet most neonates come to the OR from the NICU on D10 at maintenance.  Please clarify.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31BAD-4294-364A-A805-7CB6B1B1E3C3}" type="datetimeFigureOut">
              <a:rPr lang="en-US" smtClean="0"/>
              <a:t>9/21/21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4197A9-16E6-6545-9EDC-6DA70ECDFDC3}" type="slidenum">
              <a:rPr lang="en-US" smtClean="0"/>
              <a:t>‹#›</a:t>
            </a:fld>
            <a:endParaRPr lang="en-US"/>
          </a:p>
        </p:txBody>
      </p:sp>
    </p:spTree>
    <p:extLst>
      <p:ext uri="{BB962C8B-B14F-4D97-AF65-F5344CB8AC3E}">
        <p14:creationId xmlns:p14="http://schemas.microsoft.com/office/powerpoint/2010/main" val="758851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 name="Google Shape;10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i="1" dirty="0"/>
          </a:p>
        </p:txBody>
      </p:sp>
      <p:sp>
        <p:nvSpPr>
          <p:cNvPr id="116" name="Google Shape;11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c4254f8bb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Calibri"/>
              <a:ea typeface="Calibri"/>
              <a:cs typeface="Calibri"/>
              <a:sym typeface="Calibri"/>
            </a:endParaRPr>
          </a:p>
        </p:txBody>
      </p:sp>
      <p:sp>
        <p:nvSpPr>
          <p:cNvPr id="122" name="Google Shape;122;gc4254f8bb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decfa0aa1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NOTE: </a:t>
            </a:r>
            <a:r>
              <a:rPr lang="en-US" sz="1100" dirty="0"/>
              <a:t>Highest in neonates and decreases with age</a:t>
            </a:r>
          </a:p>
        </p:txBody>
      </p:sp>
      <p:sp>
        <p:nvSpPr>
          <p:cNvPr id="145" name="Google Shape;145;gbdecfa0aa1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bdecfa0aa1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a:solidFill>
                  <a:srgbClr val="222222"/>
                </a:solidFill>
                <a:latin typeface="Calibri"/>
                <a:ea typeface="Calibri"/>
                <a:cs typeface="Calibri"/>
                <a:sym typeface="Calibri"/>
              </a:rPr>
              <a:t>Sümpelmann R, Becke K, Brenner S, et al. Perioperative intravenous fluid therapy in children: guidelines from the Association of the Scientific Medical Societies in Germany. </a:t>
            </a:r>
            <a:r>
              <a:rPr lang="en-US" sz="1200" i="1">
                <a:solidFill>
                  <a:srgbClr val="222222"/>
                </a:solidFill>
                <a:latin typeface="Calibri"/>
                <a:ea typeface="Calibri"/>
                <a:cs typeface="Calibri"/>
                <a:sym typeface="Calibri"/>
              </a:rPr>
              <a:t>Paediatr Anaesth</a:t>
            </a:r>
            <a:r>
              <a:rPr lang="en-US" sz="1200">
                <a:solidFill>
                  <a:srgbClr val="222222"/>
                </a:solidFill>
                <a:latin typeface="Calibri"/>
                <a:ea typeface="Calibri"/>
                <a:cs typeface="Calibri"/>
                <a:sym typeface="Calibri"/>
              </a:rPr>
              <a:t>. 2017;27(1):10-18.</a:t>
            </a:r>
            <a:endParaRPr sz="120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p:txBody>
      </p:sp>
      <p:sp>
        <p:nvSpPr>
          <p:cNvPr id="152" name="Google Shape;152;gbdecfa0aa1_0_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9d812b4d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t>NOTE: Small children have larger ECF percentage than adults</a:t>
            </a:r>
          </a:p>
          <a:p>
            <a:pPr marL="0" lvl="0" indent="0" algn="l" rtl="0">
              <a:spcBef>
                <a:spcPts val="0"/>
              </a:spcBef>
              <a:spcAft>
                <a:spcPts val="0"/>
              </a:spcAft>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err="1">
                <a:solidFill>
                  <a:srgbClr val="222222"/>
                </a:solidFill>
                <a:latin typeface="Calibri"/>
                <a:ea typeface="Calibri"/>
                <a:cs typeface="Calibri"/>
                <a:sym typeface="Calibri"/>
              </a:rPr>
              <a:t>Lerman</a:t>
            </a:r>
            <a:r>
              <a:rPr lang="en-US" sz="1200" dirty="0">
                <a:solidFill>
                  <a:srgbClr val="222222"/>
                </a:solidFill>
                <a:latin typeface="Calibri"/>
                <a:ea typeface="Calibri"/>
                <a:cs typeface="Calibri"/>
                <a:sym typeface="Calibri"/>
              </a:rPr>
              <a:t> J, Coté CJ, Steward DJ. </a:t>
            </a:r>
            <a:r>
              <a:rPr lang="en-US" sz="1200" i="1" dirty="0">
                <a:solidFill>
                  <a:srgbClr val="222222"/>
                </a:solidFill>
                <a:latin typeface="Calibri"/>
                <a:ea typeface="Calibri"/>
                <a:cs typeface="Calibri"/>
                <a:sym typeface="Calibri"/>
              </a:rPr>
              <a:t>Manual of Pediatric Anesthesia: With an Index of Pediatric Syndromes</a:t>
            </a:r>
            <a:r>
              <a:rPr lang="en-US" sz="1200" dirty="0">
                <a:solidFill>
                  <a:srgbClr val="222222"/>
                </a:solidFill>
                <a:latin typeface="Calibri"/>
                <a:ea typeface="Calibri"/>
                <a:cs typeface="Calibri"/>
                <a:sym typeface="Calibri"/>
              </a:rPr>
              <a:t>.; 2016.</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
        <p:nvSpPr>
          <p:cNvPr id="158" name="Google Shape;158;g79d812b4d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NOTE: Intracellular calcium regulation is less developed in neonates due to the immaturity of the sarcoplasmic reticulum and thus neonates depend more on extracellular ionized calcium for cardiac function.</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err="1"/>
              <a:t>Brightyellowjeans</a:t>
            </a:r>
            <a:r>
              <a:rPr lang="en-US" dirty="0"/>
              <a:t>, CC BY-SA 4.0 &lt;https://</a:t>
            </a:r>
            <a:r>
              <a:rPr lang="en-US" dirty="0" err="1"/>
              <a:t>creativecommons.org</a:t>
            </a:r>
            <a:r>
              <a:rPr lang="en-US" dirty="0"/>
              <a:t>/licenses/by-</a:t>
            </a:r>
            <a:r>
              <a:rPr lang="en-US" dirty="0" err="1"/>
              <a:t>sa</a:t>
            </a:r>
            <a:r>
              <a:rPr lang="en-US" dirty="0"/>
              <a:t>/4.0&gt;, via Wikimedia Commons</a:t>
            </a:r>
          </a:p>
          <a:p>
            <a:pPr marL="0" lvl="0" indent="0" algn="l" rtl="0">
              <a:lnSpc>
                <a:spcPct val="100000"/>
              </a:lnSpc>
              <a:spcBef>
                <a:spcPts val="0"/>
              </a:spcBef>
              <a:spcAft>
                <a:spcPts val="0"/>
              </a:spcAft>
              <a:buSzPts val="1100"/>
              <a:buNone/>
            </a:pPr>
            <a:r>
              <a:rPr lang="en-US" dirty="0"/>
              <a:t>Albedo-</a:t>
            </a:r>
            <a:r>
              <a:rPr lang="en-US" dirty="0" err="1"/>
              <a:t>ukr</a:t>
            </a:r>
            <a:r>
              <a:rPr lang="en-US" dirty="0"/>
              <a:t>, CC BY-SA 2.5 &lt;https://</a:t>
            </a:r>
            <a:r>
              <a:rPr lang="en-US" dirty="0" err="1"/>
              <a:t>creativecommons.org</a:t>
            </a:r>
            <a:r>
              <a:rPr lang="en-US" dirty="0"/>
              <a:t>/licenses/by-</a:t>
            </a:r>
            <a:r>
              <a:rPr lang="en-US" dirty="0" err="1"/>
              <a:t>sa</a:t>
            </a:r>
            <a:r>
              <a:rPr lang="en-US" dirty="0"/>
              <a:t>/2.5&gt;, via Wikimedia Commons</a:t>
            </a:r>
          </a:p>
          <a:p>
            <a:pPr marL="0" lvl="0" indent="0" algn="l" rtl="0">
              <a:lnSpc>
                <a:spcPct val="100000"/>
              </a:lnSpc>
              <a:spcBef>
                <a:spcPts val="0"/>
              </a:spcBef>
              <a:spcAft>
                <a:spcPts val="0"/>
              </a:spcAft>
              <a:buSzPts val="1100"/>
              <a:buNone/>
            </a:pPr>
            <a:r>
              <a:rPr lang="en-US" dirty="0"/>
              <a:t>https://</a:t>
            </a:r>
            <a:r>
              <a:rPr lang="en-US" dirty="0" err="1"/>
              <a:t>commons.wikimedia.org</a:t>
            </a:r>
            <a:r>
              <a:rPr lang="en-US" dirty="0"/>
              <a:t>/wiki/</a:t>
            </a:r>
            <a:r>
              <a:rPr lang="en-US" dirty="0" err="1"/>
              <a:t>File:Calcium.svg</a:t>
            </a:r>
            <a:endParaRPr lang="en-US" dirty="0"/>
          </a:p>
          <a:p>
            <a:pPr marL="0" lvl="0" indent="0" algn="l" rtl="0">
              <a:lnSpc>
                <a:spcPct val="100000"/>
              </a:lnSpc>
              <a:spcBef>
                <a:spcPts val="0"/>
              </a:spcBef>
              <a:spcAft>
                <a:spcPts val="0"/>
              </a:spcAft>
              <a:buSzPts val="1100"/>
              <a:buNone/>
            </a:pPr>
            <a:endParaRPr dirty="0"/>
          </a:p>
        </p:txBody>
      </p:sp>
      <p:sp>
        <p:nvSpPr>
          <p:cNvPr id="165" name="Google Shape;16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decfa0aa1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milliosmoles</a:t>
            </a:r>
            <a:endParaRPr dirty="0"/>
          </a:p>
        </p:txBody>
      </p:sp>
      <p:sp>
        <p:nvSpPr>
          <p:cNvPr id="171" name="Google Shape;171;gbdecfa0aa1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dirty="0">
                <a:solidFill>
                  <a:srgbClr val="222222"/>
                </a:solidFill>
                <a:highlight>
                  <a:srgbClr val="EFF3F8"/>
                </a:highlight>
                <a:latin typeface="Calibri"/>
                <a:ea typeface="Calibri"/>
                <a:cs typeface="Calibri"/>
                <a:sym typeface="Calibri"/>
              </a:rPr>
              <a:t>NOTE: The fetus has the same number of nephrons in the kidney by 35 weeks of gestational age, but their function is limited by immature renal tubules. The immature kidneys are able to excrete dilute urine, but are unable to concentrate urine to retain fluid in the setting of dehydration. Postnatally -</a:t>
            </a:r>
            <a:r>
              <a:rPr lang="en-US" sz="1200" b="0" i="0" u="none" strike="noStrike" cap="none" dirty="0">
                <a:solidFill>
                  <a:srgbClr val="000000"/>
                </a:solidFill>
                <a:effectLst/>
                <a:highlight>
                  <a:srgbClr val="EFF3F8"/>
                </a:highlight>
                <a:latin typeface="Arial"/>
                <a:ea typeface="Arial"/>
                <a:cs typeface="Arial"/>
                <a:sym typeface="Arial"/>
              </a:rPr>
              <a:t> renal function reaches adult levels</a:t>
            </a:r>
            <a:r>
              <a:rPr lang="en-US" sz="1400" dirty="0">
                <a:effectLst/>
                <a:highlight>
                  <a:srgbClr val="EFF3F8"/>
                </a:highlight>
              </a:rPr>
              <a:t> between age 1 and 2. </a:t>
            </a:r>
            <a:r>
              <a:rPr lang="en-US" sz="1200" b="0" i="0" u="none" strike="noStrike" cap="none" dirty="0">
                <a:solidFill>
                  <a:srgbClr val="000000"/>
                </a:solidFill>
                <a:effectLst/>
                <a:highlight>
                  <a:srgbClr val="EFF3F8"/>
                </a:highlight>
                <a:latin typeface="Arial"/>
                <a:ea typeface="Arial"/>
                <a:cs typeface="Arial"/>
                <a:sym typeface="Arial"/>
              </a:rPr>
              <a:t>Older infants are at less risk of dehydration than neonates, but higher risk than older children.</a:t>
            </a:r>
            <a:r>
              <a:rPr lang="en-US" sz="1400" dirty="0">
                <a:effectLst/>
                <a:highlight>
                  <a:srgbClr val="EFF3F8"/>
                </a:highlight>
              </a:rPr>
              <a:t> </a:t>
            </a:r>
            <a:endParaRPr lang="en-US" sz="14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Murat I, </a:t>
            </a:r>
            <a:r>
              <a:rPr lang="en-US" sz="1200" dirty="0" err="1">
                <a:solidFill>
                  <a:srgbClr val="222222"/>
                </a:solidFill>
                <a:latin typeface="Calibri"/>
                <a:ea typeface="Calibri"/>
                <a:cs typeface="Calibri"/>
                <a:sym typeface="Calibri"/>
              </a:rPr>
              <a:t>Humblot</a:t>
            </a:r>
            <a:r>
              <a:rPr lang="en-US" sz="1200" dirty="0">
                <a:solidFill>
                  <a:srgbClr val="222222"/>
                </a:solidFill>
                <a:latin typeface="Calibri"/>
                <a:ea typeface="Calibri"/>
                <a:cs typeface="Calibri"/>
                <a:sym typeface="Calibri"/>
              </a:rPr>
              <a:t> A, </a:t>
            </a:r>
            <a:r>
              <a:rPr lang="en-US" sz="1200" dirty="0" err="1">
                <a:solidFill>
                  <a:srgbClr val="222222"/>
                </a:solidFill>
                <a:latin typeface="Calibri"/>
                <a:ea typeface="Calibri"/>
                <a:cs typeface="Calibri"/>
                <a:sym typeface="Calibri"/>
              </a:rPr>
              <a:t>Girault</a:t>
            </a:r>
            <a:r>
              <a:rPr lang="en-US" sz="1200" dirty="0">
                <a:solidFill>
                  <a:srgbClr val="222222"/>
                </a:solidFill>
                <a:latin typeface="Calibri"/>
                <a:ea typeface="Calibri"/>
                <a:cs typeface="Calibri"/>
                <a:sym typeface="Calibri"/>
              </a:rPr>
              <a:t> L, </a:t>
            </a:r>
            <a:r>
              <a:rPr lang="en-US" sz="1200" dirty="0" err="1">
                <a:solidFill>
                  <a:srgbClr val="222222"/>
                </a:solidFill>
                <a:latin typeface="Calibri"/>
                <a:ea typeface="Calibri"/>
                <a:cs typeface="Calibri"/>
                <a:sym typeface="Calibri"/>
              </a:rPr>
              <a:t>Piana</a:t>
            </a:r>
            <a:r>
              <a:rPr lang="en-US" sz="1200" dirty="0">
                <a:solidFill>
                  <a:srgbClr val="222222"/>
                </a:solidFill>
                <a:latin typeface="Calibri"/>
                <a:ea typeface="Calibri"/>
                <a:cs typeface="Calibri"/>
                <a:sym typeface="Calibri"/>
              </a:rPr>
              <a:t> F. Neonatal fluid management. </a:t>
            </a:r>
            <a:r>
              <a:rPr lang="en-US" sz="1200" i="1" dirty="0">
                <a:solidFill>
                  <a:srgbClr val="222222"/>
                </a:solidFill>
                <a:latin typeface="Calibri"/>
                <a:ea typeface="Calibri"/>
                <a:cs typeface="Calibri"/>
                <a:sym typeface="Calibri"/>
              </a:rPr>
              <a:t>Best </a:t>
            </a:r>
            <a:r>
              <a:rPr lang="en-US" sz="1200" i="1" dirty="0" err="1">
                <a:solidFill>
                  <a:srgbClr val="222222"/>
                </a:solidFill>
                <a:latin typeface="Calibri"/>
                <a:ea typeface="Calibri"/>
                <a:cs typeface="Calibri"/>
                <a:sym typeface="Calibri"/>
              </a:rPr>
              <a:t>Pract</a:t>
            </a:r>
            <a:r>
              <a:rPr lang="en-US" sz="1200" i="1" dirty="0">
                <a:solidFill>
                  <a:srgbClr val="222222"/>
                </a:solidFill>
                <a:latin typeface="Calibri"/>
                <a:ea typeface="Calibri"/>
                <a:cs typeface="Calibri"/>
                <a:sym typeface="Calibri"/>
              </a:rPr>
              <a:t> Res Clin </a:t>
            </a:r>
            <a:r>
              <a:rPr lang="en-US" sz="1200" i="1" dirty="0" err="1">
                <a:solidFill>
                  <a:srgbClr val="222222"/>
                </a:solidFill>
                <a:latin typeface="Calibri"/>
                <a:ea typeface="Calibri"/>
                <a:cs typeface="Calibri"/>
                <a:sym typeface="Calibri"/>
              </a:rPr>
              <a:t>Anaesthesiol</a:t>
            </a:r>
            <a:r>
              <a:rPr lang="en-US" sz="1200" dirty="0">
                <a:solidFill>
                  <a:srgbClr val="222222"/>
                </a:solidFill>
                <a:latin typeface="Calibri"/>
                <a:ea typeface="Calibri"/>
                <a:cs typeface="Calibri"/>
                <a:sym typeface="Calibri"/>
              </a:rPr>
              <a:t>. 2010;24(3):365-374.</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O’Brien F, Walker IA. Fluid homeostasis in the neonate. </a:t>
            </a:r>
            <a:r>
              <a:rPr lang="en-US" sz="1100" b="0" i="1" u="none" strike="noStrike" cap="none" dirty="0" err="1">
                <a:solidFill>
                  <a:srgbClr val="000000"/>
                </a:solidFill>
                <a:effectLst/>
                <a:latin typeface="Arial"/>
                <a:ea typeface="Arial"/>
                <a:cs typeface="Arial"/>
                <a:sym typeface="Arial"/>
              </a:rPr>
              <a:t>Paediatr</a:t>
            </a:r>
            <a:r>
              <a:rPr lang="en-US" sz="1100" b="0" i="1" u="none" strike="noStrike" cap="none" dirty="0">
                <a:solidFill>
                  <a:srgbClr val="000000"/>
                </a:solidFill>
                <a:effectLst/>
                <a:latin typeface="Arial"/>
                <a:ea typeface="Arial"/>
                <a:cs typeface="Arial"/>
                <a:sym typeface="Arial"/>
              </a:rPr>
              <a:t> </a:t>
            </a:r>
            <a:r>
              <a:rPr lang="en-US" sz="1100" b="0" i="1" u="none" strike="noStrike" cap="none" dirty="0" err="1">
                <a:solidFill>
                  <a:srgbClr val="000000"/>
                </a:solidFill>
                <a:effectLst/>
                <a:latin typeface="Arial"/>
                <a:ea typeface="Arial"/>
                <a:cs typeface="Arial"/>
                <a:sym typeface="Arial"/>
              </a:rPr>
              <a:t>Anaesth</a:t>
            </a:r>
            <a:r>
              <a:rPr lang="en-US" sz="1100" b="0" i="0" u="none" strike="noStrike" cap="none" dirty="0">
                <a:solidFill>
                  <a:srgbClr val="000000"/>
                </a:solidFill>
                <a:effectLst/>
                <a:latin typeface="Arial"/>
                <a:ea typeface="Arial"/>
                <a:cs typeface="Arial"/>
                <a:sym typeface="Arial"/>
              </a:rPr>
              <a:t>. 2014;24(1):49-59.</a:t>
            </a:r>
            <a:endParaRPr lang="en-US"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https://</a:t>
            </a:r>
            <a:r>
              <a:rPr lang="en-US" sz="1200" dirty="0" err="1">
                <a:solidFill>
                  <a:srgbClr val="222222"/>
                </a:solidFill>
                <a:latin typeface="Calibri"/>
                <a:ea typeface="Calibri"/>
                <a:cs typeface="Calibri"/>
                <a:sym typeface="Calibri"/>
              </a:rPr>
              <a:t>www.needpix.com</a:t>
            </a:r>
            <a:r>
              <a:rPr lang="en-US" sz="1200" dirty="0">
                <a:solidFill>
                  <a:srgbClr val="222222"/>
                </a:solidFill>
                <a:latin typeface="Calibri"/>
                <a:ea typeface="Calibri"/>
                <a:cs typeface="Calibri"/>
                <a:sym typeface="Calibri"/>
              </a:rPr>
              <a:t>/photo/download/99851/anatomy-kidney-organ-human-body-biology-human-free-vector-graphics-free-pictures-free-photos</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p:txBody>
      </p:sp>
      <p:sp>
        <p:nvSpPr>
          <p:cNvPr id="177" name="Google Shape;17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c8fc595199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err="1">
                <a:solidFill>
                  <a:srgbClr val="222222"/>
                </a:solidFill>
                <a:latin typeface="Calibri"/>
                <a:ea typeface="Calibri"/>
                <a:cs typeface="Calibri"/>
                <a:sym typeface="Calibri"/>
              </a:rPr>
              <a:t>Sümpelmann</a:t>
            </a:r>
            <a:r>
              <a:rPr lang="en-US" sz="1200" dirty="0">
                <a:solidFill>
                  <a:srgbClr val="222222"/>
                </a:solidFill>
                <a:latin typeface="Calibri"/>
                <a:ea typeface="Calibri"/>
                <a:cs typeface="Calibri"/>
                <a:sym typeface="Calibri"/>
              </a:rPr>
              <a:t> R, </a:t>
            </a:r>
            <a:r>
              <a:rPr lang="en-US" sz="1200" dirty="0" err="1">
                <a:solidFill>
                  <a:srgbClr val="222222"/>
                </a:solidFill>
                <a:latin typeface="Calibri"/>
                <a:ea typeface="Calibri"/>
                <a:cs typeface="Calibri"/>
                <a:sym typeface="Calibri"/>
              </a:rPr>
              <a:t>Becke</a:t>
            </a:r>
            <a:r>
              <a:rPr lang="en-US" sz="1200" dirty="0">
                <a:solidFill>
                  <a:srgbClr val="222222"/>
                </a:solidFill>
                <a:latin typeface="Calibri"/>
                <a:ea typeface="Calibri"/>
                <a:cs typeface="Calibri"/>
                <a:sym typeface="Calibri"/>
              </a:rPr>
              <a:t> K, Zander R, Witt L. Perioperative fluid management in children: can we sum it all up now? </a:t>
            </a:r>
            <a:r>
              <a:rPr lang="en-US" sz="1200" dirty="0" err="1">
                <a:solidFill>
                  <a:srgbClr val="222222"/>
                </a:solidFill>
                <a:latin typeface="Calibri"/>
                <a:ea typeface="Calibri"/>
                <a:cs typeface="Calibri"/>
                <a:sym typeface="Calibri"/>
              </a:rPr>
              <a:t>Curr</a:t>
            </a:r>
            <a:r>
              <a:rPr lang="en-US" sz="1200" dirty="0">
                <a:solidFill>
                  <a:srgbClr val="222222"/>
                </a:solidFill>
                <a:latin typeface="Calibri"/>
                <a:ea typeface="Calibri"/>
                <a:cs typeface="Calibri"/>
                <a:sym typeface="Calibri"/>
              </a:rPr>
              <a:t> </a:t>
            </a:r>
            <a:r>
              <a:rPr lang="en-US" sz="1200" dirty="0" err="1">
                <a:solidFill>
                  <a:srgbClr val="222222"/>
                </a:solidFill>
                <a:latin typeface="Calibri"/>
                <a:ea typeface="Calibri"/>
                <a:cs typeface="Calibri"/>
                <a:sym typeface="Calibri"/>
              </a:rPr>
              <a:t>Opin</a:t>
            </a:r>
            <a:r>
              <a:rPr lang="en-US" sz="1200" dirty="0">
                <a:solidFill>
                  <a:srgbClr val="222222"/>
                </a:solidFill>
                <a:latin typeface="Calibri"/>
                <a:ea typeface="Calibri"/>
                <a:cs typeface="Calibri"/>
                <a:sym typeface="Calibri"/>
              </a:rPr>
              <a:t> </a:t>
            </a:r>
            <a:r>
              <a:rPr lang="en-US" sz="1200" dirty="0" err="1">
                <a:solidFill>
                  <a:srgbClr val="222222"/>
                </a:solidFill>
                <a:latin typeface="Calibri"/>
                <a:ea typeface="Calibri"/>
                <a:cs typeface="Calibri"/>
                <a:sym typeface="Calibri"/>
              </a:rPr>
              <a:t>Anaesthesiol</a:t>
            </a:r>
            <a:r>
              <a:rPr lang="en-US" sz="1200" dirty="0">
                <a:solidFill>
                  <a:srgbClr val="222222"/>
                </a:solidFill>
                <a:latin typeface="Calibri"/>
                <a:ea typeface="Calibri"/>
                <a:cs typeface="Calibri"/>
                <a:sym typeface="Calibri"/>
              </a:rPr>
              <a:t>. 2019;32(3):384-391.</a:t>
            </a:r>
            <a:endParaRPr sz="1000" dirty="0">
              <a:solidFill>
                <a:schemeClr val="dk1"/>
              </a:solidFill>
              <a:latin typeface="Calibri"/>
              <a:ea typeface="Calibri"/>
              <a:cs typeface="Calibri"/>
              <a:sym typeface="Calibri"/>
            </a:endParaRPr>
          </a:p>
          <a:p>
            <a:pPr marL="0" lvl="0" indent="0" algn="l" rtl="0">
              <a:spcBef>
                <a:spcPts val="0"/>
              </a:spcBef>
              <a:spcAft>
                <a:spcPts val="0"/>
              </a:spcAft>
              <a:buNone/>
            </a:pPr>
            <a:endParaRPr sz="10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highlight>
                  <a:srgbClr val="EFF3F8"/>
                </a:highlight>
                <a:latin typeface="Calibri"/>
                <a:ea typeface="Calibri"/>
                <a:cs typeface="Calibri"/>
                <a:sym typeface="Calibri"/>
              </a:rPr>
              <a:t>Normal Saline</a:t>
            </a:r>
          </a:p>
          <a:p>
            <a:pPr marL="346075" indent="-333375">
              <a:lnSpc>
                <a:spcPct val="100000"/>
              </a:lnSpc>
              <a:spcBef>
                <a:spcPts val="0"/>
              </a:spcBef>
              <a:buSzPct val="100000"/>
            </a:pPr>
            <a:r>
              <a:rPr lang="en-US" sz="1200" dirty="0"/>
              <a:t>Osmolality of 308 </a:t>
            </a:r>
            <a:r>
              <a:rPr lang="en-US" sz="1200" dirty="0" err="1"/>
              <a:t>mOsm</a:t>
            </a:r>
            <a:r>
              <a:rPr lang="en-US" sz="1200" dirty="0"/>
              <a:t>/L </a:t>
            </a:r>
          </a:p>
          <a:p>
            <a:pPr marL="346075" indent="-333375">
              <a:lnSpc>
                <a:spcPct val="100000"/>
              </a:lnSpc>
              <a:spcBef>
                <a:spcPts val="0"/>
              </a:spcBef>
              <a:buSzPct val="100000"/>
            </a:pPr>
            <a:r>
              <a:rPr lang="en-US" sz="1200" dirty="0"/>
              <a:t>Hypertonic compared to plasma</a:t>
            </a:r>
          </a:p>
          <a:p>
            <a:pPr marL="346075" indent="-333375">
              <a:lnSpc>
                <a:spcPct val="100000"/>
              </a:lnSpc>
              <a:spcBef>
                <a:spcPts val="0"/>
              </a:spcBef>
              <a:buSzPct val="100000"/>
            </a:pPr>
            <a:r>
              <a:rPr lang="en-US" sz="1200" dirty="0"/>
              <a:t>Made of equal parts sodium and chloride (154 mmol/L Na</a:t>
            </a:r>
            <a:r>
              <a:rPr lang="en-US" sz="1200" baseline="30000" dirty="0"/>
              <a:t>+</a:t>
            </a:r>
            <a:r>
              <a:rPr lang="en-US" sz="1200" dirty="0"/>
              <a:t> and 154 mmol/L Cl</a:t>
            </a:r>
            <a:r>
              <a:rPr lang="en-US" sz="1200" baseline="30000" dirty="0"/>
              <a:t>-</a:t>
            </a:r>
            <a:r>
              <a:rPr lang="en-US" sz="1200" dirty="0"/>
              <a:t>)</a:t>
            </a:r>
          </a:p>
          <a:p>
            <a:pPr marL="346075" marR="0" lvl="0" indent="-333375" algn="l" defTabSz="914400" rtl="0" eaLnBrk="1" fontAlgn="auto" latinLnBrk="0" hangingPunct="1">
              <a:lnSpc>
                <a:spcPct val="100000"/>
              </a:lnSpc>
              <a:spcBef>
                <a:spcPts val="0"/>
              </a:spcBef>
              <a:spcAft>
                <a:spcPts val="0"/>
              </a:spcAft>
              <a:buClr>
                <a:srgbClr val="000000"/>
              </a:buClr>
              <a:buSzPct val="100000"/>
              <a:buFont typeface="Arial"/>
              <a:buChar char="●"/>
              <a:tabLst/>
              <a:defRPr/>
            </a:pPr>
            <a:r>
              <a:rPr lang="en-US" sz="1200" dirty="0"/>
              <a:t>Does not contain potassium, calcium, or lactate</a:t>
            </a:r>
          </a:p>
          <a:p>
            <a:pPr marL="0" lvl="0" indent="0" algn="l" rtl="0">
              <a:spcBef>
                <a:spcPts val="0"/>
              </a:spcBef>
              <a:spcAft>
                <a:spcPts val="0"/>
              </a:spcAft>
              <a:buNone/>
            </a:pPr>
            <a:endParaRPr lang="en-US" sz="1200" dirty="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highlight>
                  <a:srgbClr val="EFF3F8"/>
                </a:highlight>
                <a:latin typeface="Calibri"/>
                <a:ea typeface="Calibri"/>
                <a:cs typeface="Calibri"/>
                <a:sym typeface="Calibri"/>
              </a:rPr>
              <a:t>Lactate Ringer’s</a:t>
            </a:r>
          </a:p>
          <a:p>
            <a:pPr indent="-381000">
              <a:lnSpc>
                <a:spcPct val="100000"/>
              </a:lnSpc>
              <a:spcBef>
                <a:spcPts val="0"/>
              </a:spcBef>
              <a:buSzPct val="100000"/>
            </a:pPr>
            <a:r>
              <a:rPr lang="en-US" sz="1200" dirty="0"/>
              <a:t>Osmolality of 276 </a:t>
            </a:r>
            <a:r>
              <a:rPr lang="en-US" sz="1200" dirty="0" err="1"/>
              <a:t>mOsm</a:t>
            </a:r>
            <a:r>
              <a:rPr lang="en-US" sz="1200" dirty="0"/>
              <a:t>/L</a:t>
            </a:r>
          </a:p>
          <a:p>
            <a:pPr indent="-381000">
              <a:lnSpc>
                <a:spcPct val="100000"/>
              </a:lnSpc>
              <a:spcBef>
                <a:spcPts val="0"/>
              </a:spcBef>
              <a:buSzPct val="100000"/>
            </a:pPr>
            <a:r>
              <a:rPr lang="en-US" sz="1200" dirty="0"/>
              <a:t>Made of sodium, chloride, potassium, calcium, and lactate</a:t>
            </a:r>
          </a:p>
          <a:p>
            <a:pPr indent="-381000">
              <a:lnSpc>
                <a:spcPct val="100000"/>
              </a:lnSpc>
              <a:spcBef>
                <a:spcPts val="0"/>
              </a:spcBef>
              <a:buSzPct val="100000"/>
            </a:pPr>
            <a:r>
              <a:rPr lang="en-US" sz="1200" dirty="0"/>
              <a:t>Due to the potassium in this fluid it should be administered with caution to patient’s with hyperkalemia</a:t>
            </a:r>
          </a:p>
          <a:p>
            <a:pPr indent="-381000">
              <a:lnSpc>
                <a:spcPct val="100000"/>
              </a:lnSpc>
              <a:spcBef>
                <a:spcPts val="0"/>
              </a:spcBef>
              <a:buSzPct val="100000"/>
            </a:pPr>
            <a:r>
              <a:rPr lang="en-US" sz="1200" dirty="0"/>
              <a:t>Contains lower concentrations of sodium (130mmol/L) and chloride (112 mmol/L)</a:t>
            </a:r>
          </a:p>
          <a:p>
            <a:pPr marL="0" lvl="0" indent="0" algn="l" rtl="0">
              <a:spcBef>
                <a:spcPts val="0"/>
              </a:spcBef>
              <a:spcAft>
                <a:spcPts val="0"/>
              </a:spcAft>
              <a:buNone/>
            </a:pPr>
            <a:endParaRPr sz="1200" dirty="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None/>
            </a:pPr>
            <a:endParaRPr sz="1000" dirty="0">
              <a:solidFill>
                <a:schemeClr val="dk1"/>
              </a:solidFill>
              <a:latin typeface="Calibri"/>
              <a:ea typeface="Calibri"/>
              <a:cs typeface="Calibri"/>
              <a:sym typeface="Calibri"/>
            </a:endParaRPr>
          </a:p>
        </p:txBody>
      </p:sp>
      <p:sp>
        <p:nvSpPr>
          <p:cNvPr id="195" name="Google Shape;195;gc8fc595199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79d812b4d8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The recommendation is to avoid administration of lactated ringer’s with blood products due to potential for calcium to bind to citrate in the stored blood increasing the chance of clot formation, </a:t>
            </a:r>
            <a:r>
              <a:rPr lang="en-US"/>
              <a:t>however several </a:t>
            </a:r>
            <a:r>
              <a:rPr lang="en-US" dirty="0"/>
              <a:t>studies have found no clot formation with the use of  packed red blood cells and lactated ringers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Albert K, van </a:t>
            </a:r>
            <a:r>
              <a:rPr lang="en-US" sz="1100" b="0" i="0" u="none" strike="noStrike" cap="none" dirty="0" err="1">
                <a:solidFill>
                  <a:srgbClr val="000000"/>
                </a:solidFill>
                <a:effectLst/>
                <a:latin typeface="Arial"/>
                <a:ea typeface="Arial"/>
                <a:cs typeface="Arial"/>
                <a:sym typeface="Arial"/>
              </a:rPr>
              <a:t>Vlymen</a:t>
            </a:r>
            <a:r>
              <a:rPr lang="en-US" sz="1100" b="0" i="0" u="none" strike="noStrike" cap="none" dirty="0">
                <a:solidFill>
                  <a:srgbClr val="000000"/>
                </a:solidFill>
                <a:effectLst/>
                <a:latin typeface="Arial"/>
                <a:ea typeface="Arial"/>
                <a:cs typeface="Arial"/>
                <a:sym typeface="Arial"/>
              </a:rPr>
              <a:t> J, James P, </a:t>
            </a:r>
            <a:r>
              <a:rPr lang="en-US" sz="1100" b="0" i="0" u="none" strike="noStrike" cap="none" dirty="0" err="1">
                <a:solidFill>
                  <a:srgbClr val="000000"/>
                </a:solidFill>
                <a:effectLst/>
                <a:latin typeface="Arial"/>
                <a:ea typeface="Arial"/>
                <a:cs typeface="Arial"/>
                <a:sym typeface="Arial"/>
              </a:rPr>
              <a:t>Parlow</a:t>
            </a:r>
            <a:r>
              <a:rPr lang="en-US" sz="1100" b="0" i="0" u="none" strike="noStrike" cap="none" dirty="0">
                <a:solidFill>
                  <a:srgbClr val="000000"/>
                </a:solidFill>
                <a:effectLst/>
                <a:latin typeface="Arial"/>
                <a:ea typeface="Arial"/>
                <a:cs typeface="Arial"/>
                <a:sym typeface="Arial"/>
              </a:rPr>
              <a:t> J. Ringer’s lactate is compatible with the rapid infusion of AS-3 preserved packed red blood cells. </a:t>
            </a:r>
            <a:r>
              <a:rPr lang="en-US" sz="1100" b="0" i="1" u="none" strike="noStrike" cap="none" dirty="0">
                <a:solidFill>
                  <a:srgbClr val="000000"/>
                </a:solidFill>
                <a:effectLst/>
                <a:latin typeface="Arial"/>
                <a:ea typeface="Arial"/>
                <a:cs typeface="Arial"/>
                <a:sym typeface="Arial"/>
              </a:rPr>
              <a:t>Can J </a:t>
            </a:r>
            <a:r>
              <a:rPr lang="en-US" sz="1100" b="0" i="1" u="none" strike="noStrike" cap="none" dirty="0" err="1">
                <a:solidFill>
                  <a:srgbClr val="000000"/>
                </a:solidFill>
                <a:effectLst/>
                <a:latin typeface="Arial"/>
                <a:ea typeface="Arial"/>
                <a:cs typeface="Arial"/>
                <a:sym typeface="Arial"/>
              </a:rPr>
              <a:t>Anaesth</a:t>
            </a:r>
            <a:r>
              <a:rPr lang="en-US" sz="1100" b="0" i="0" u="none" strike="noStrike" cap="none" dirty="0">
                <a:solidFill>
                  <a:srgbClr val="000000"/>
                </a:solidFill>
                <a:effectLst/>
                <a:latin typeface="Arial"/>
                <a:ea typeface="Arial"/>
                <a:cs typeface="Arial"/>
                <a:sym typeface="Arial"/>
              </a:rPr>
              <a:t>. 2009;56(5):352-356</a:t>
            </a:r>
          </a:p>
          <a:p>
            <a:pPr marL="0" lvl="0" indent="0" algn="l" rtl="0">
              <a:lnSpc>
                <a:spcPct val="100000"/>
              </a:lnSpc>
              <a:spcBef>
                <a:spcPts val="0"/>
              </a:spcBef>
              <a:spcAft>
                <a:spcPts val="0"/>
              </a:spcAft>
              <a:buSzPts val="1100"/>
              <a:buNone/>
            </a:pPr>
            <a:endParaRPr lang="en-US" sz="1100" b="0" i="0" u="none" strike="noStrike" cap="none" dirty="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Lorenzo M, Davis JW, </a:t>
            </a:r>
            <a:r>
              <a:rPr lang="en-US" sz="1100" b="0" i="0" u="none" strike="noStrike" cap="none" dirty="0" err="1">
                <a:solidFill>
                  <a:srgbClr val="000000"/>
                </a:solidFill>
                <a:effectLst/>
                <a:latin typeface="Arial"/>
                <a:ea typeface="Arial"/>
                <a:cs typeface="Arial"/>
                <a:sym typeface="Arial"/>
              </a:rPr>
              <a:t>Negin</a:t>
            </a:r>
            <a:r>
              <a:rPr lang="en-US" sz="1100" b="0" i="0" u="none" strike="noStrike" cap="none" dirty="0">
                <a:solidFill>
                  <a:srgbClr val="000000"/>
                </a:solidFill>
                <a:effectLst/>
                <a:latin typeface="Arial"/>
                <a:ea typeface="Arial"/>
                <a:cs typeface="Arial"/>
                <a:sym typeface="Arial"/>
              </a:rPr>
              <a:t> S, et al. Can Ringer’s lactate be used safely with blood transfusions? </a:t>
            </a:r>
            <a:r>
              <a:rPr lang="en-US" sz="1100" b="0" i="1" u="none" strike="noStrike" cap="none" dirty="0">
                <a:solidFill>
                  <a:srgbClr val="000000"/>
                </a:solidFill>
                <a:effectLst/>
                <a:latin typeface="Arial"/>
                <a:ea typeface="Arial"/>
                <a:cs typeface="Arial"/>
                <a:sym typeface="Arial"/>
              </a:rPr>
              <a:t>Am J Surg</a:t>
            </a:r>
            <a:r>
              <a:rPr lang="en-US" sz="1100" b="0" i="0" u="none" strike="noStrike" cap="none" dirty="0">
                <a:solidFill>
                  <a:srgbClr val="000000"/>
                </a:solidFill>
                <a:effectLst/>
                <a:latin typeface="Arial"/>
                <a:ea typeface="Arial"/>
                <a:cs typeface="Arial"/>
                <a:sym typeface="Arial"/>
              </a:rPr>
              <a:t>. 1998;175(4):308-310.</a:t>
            </a:r>
          </a:p>
          <a:p>
            <a:pPr marL="0" lvl="0" indent="0" algn="l" rtl="0">
              <a:lnSpc>
                <a:spcPct val="100000"/>
              </a:lnSpc>
              <a:spcBef>
                <a:spcPts val="0"/>
              </a:spcBef>
              <a:spcAft>
                <a:spcPts val="0"/>
              </a:spcAft>
              <a:buSzPts val="1100"/>
              <a:buNone/>
            </a:pPr>
            <a:endParaRPr lang="en-US" sz="1100" b="0" i="0" u="none" strike="noStrike" cap="none" dirty="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Cull DL, </a:t>
            </a:r>
            <a:r>
              <a:rPr lang="en-US" sz="1100" b="0" i="0" u="none" strike="noStrike" cap="none" dirty="0" err="1">
                <a:solidFill>
                  <a:srgbClr val="000000"/>
                </a:solidFill>
                <a:effectLst/>
                <a:latin typeface="Arial"/>
                <a:ea typeface="Arial"/>
                <a:cs typeface="Arial"/>
                <a:sym typeface="Arial"/>
              </a:rPr>
              <a:t>Lally</a:t>
            </a:r>
            <a:r>
              <a:rPr lang="en-US" sz="1100" b="0" i="0" u="none" strike="noStrike" cap="none" dirty="0">
                <a:solidFill>
                  <a:srgbClr val="000000"/>
                </a:solidFill>
                <a:effectLst/>
                <a:latin typeface="Arial"/>
                <a:ea typeface="Arial"/>
                <a:cs typeface="Arial"/>
                <a:sym typeface="Arial"/>
              </a:rPr>
              <a:t> KP, Murphy KD. Compatibility of packed erythrocytes and Ringer’s lactate solution. </a:t>
            </a:r>
            <a:r>
              <a:rPr lang="en-US" sz="1100" b="0" i="1" u="none" strike="noStrike" cap="none" dirty="0">
                <a:solidFill>
                  <a:srgbClr val="000000"/>
                </a:solidFill>
                <a:effectLst/>
                <a:latin typeface="Arial"/>
                <a:ea typeface="Arial"/>
                <a:cs typeface="Arial"/>
                <a:sym typeface="Arial"/>
              </a:rPr>
              <a:t>Surg </a:t>
            </a:r>
            <a:r>
              <a:rPr lang="en-US" sz="1100" b="0" i="1" u="none" strike="noStrike" cap="none" dirty="0" err="1">
                <a:solidFill>
                  <a:srgbClr val="000000"/>
                </a:solidFill>
                <a:effectLst/>
                <a:latin typeface="Arial"/>
                <a:ea typeface="Arial"/>
                <a:cs typeface="Arial"/>
                <a:sym typeface="Arial"/>
              </a:rPr>
              <a:t>Gynecol</a:t>
            </a:r>
            <a:r>
              <a:rPr lang="en-US" sz="1100" b="0" i="1" u="none" strike="noStrike" cap="none" dirty="0">
                <a:solidFill>
                  <a:srgbClr val="000000"/>
                </a:solidFill>
                <a:effectLst/>
                <a:latin typeface="Arial"/>
                <a:ea typeface="Arial"/>
                <a:cs typeface="Arial"/>
                <a:sym typeface="Arial"/>
              </a:rPr>
              <a:t> Obstet</a:t>
            </a:r>
            <a:r>
              <a:rPr lang="en-US" sz="1100" b="0" i="0" u="none" strike="noStrike" cap="none" dirty="0">
                <a:solidFill>
                  <a:srgbClr val="000000"/>
                </a:solidFill>
                <a:effectLst/>
                <a:latin typeface="Arial"/>
                <a:ea typeface="Arial"/>
                <a:cs typeface="Arial"/>
                <a:sym typeface="Arial"/>
              </a:rPr>
              <a:t>. 1991;173(1):9-12.</a:t>
            </a:r>
            <a:endParaRPr dirty="0"/>
          </a:p>
        </p:txBody>
      </p:sp>
      <p:sp>
        <p:nvSpPr>
          <p:cNvPr id="183" name="Google Shape;183;g79d812b4d8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bdecfa0aa1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a:solidFill>
                  <a:srgbClr val="222222"/>
                </a:solidFill>
                <a:latin typeface="Calibri"/>
                <a:ea typeface="Calibri"/>
                <a:cs typeface="Calibri"/>
                <a:sym typeface="Calibri"/>
              </a:rPr>
              <a:t>Van der Linden P, De Villé A, Hofer A, Heschl M, Gombotz H. Six percent hydroxyethyl starch 130/0.4 (Voluven®) versus 5% human serum albumin for volume replacement therapy during elective open-heart surgery in pediatric patients. </a:t>
            </a:r>
            <a:r>
              <a:rPr lang="en-US" sz="1200" i="1">
                <a:solidFill>
                  <a:srgbClr val="222222"/>
                </a:solidFill>
                <a:latin typeface="Calibri"/>
                <a:ea typeface="Calibri"/>
                <a:cs typeface="Calibri"/>
                <a:sym typeface="Calibri"/>
              </a:rPr>
              <a:t>Anesthesiology</a:t>
            </a:r>
            <a:r>
              <a:rPr lang="en-US" sz="1200">
                <a:solidFill>
                  <a:srgbClr val="222222"/>
                </a:solidFill>
                <a:latin typeface="Calibri"/>
                <a:ea typeface="Calibri"/>
                <a:cs typeface="Calibri"/>
                <a:sym typeface="Calibri"/>
              </a:rPr>
              <a:t>. 2013;119(6):1296-1309.</a:t>
            </a:r>
            <a:endParaRPr sz="120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222222"/>
              </a:solidFill>
              <a:highlight>
                <a:srgbClr val="EFF3F8"/>
              </a:highlight>
              <a:latin typeface="Calibri"/>
              <a:ea typeface="Calibri"/>
              <a:cs typeface="Calibri"/>
              <a:sym typeface="Calibri"/>
            </a:endParaRPr>
          </a:p>
        </p:txBody>
      </p:sp>
      <p:sp>
        <p:nvSpPr>
          <p:cNvPr id="201" name="Google Shape;201;gbdecfa0aa1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c4254f8bb8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350">
                <a:solidFill>
                  <a:srgbClr val="222222"/>
                </a:solidFill>
                <a:highlight>
                  <a:srgbClr val="EFF3F8"/>
                </a:highlight>
                <a:latin typeface="Calibri"/>
                <a:ea typeface="Calibri"/>
                <a:cs typeface="Calibri"/>
                <a:sym typeface="Calibri"/>
              </a:rPr>
              <a:t>Sümpelmann R, Becke K, Brenner S, et al. Perioperative intravenous fluid therapy in children: guidelines from the Association of the Scientific Medical Societies in Germany. </a:t>
            </a:r>
            <a:r>
              <a:rPr lang="en-US" sz="1350" i="1">
                <a:solidFill>
                  <a:srgbClr val="222222"/>
                </a:solidFill>
                <a:latin typeface="Calibri"/>
                <a:ea typeface="Calibri"/>
                <a:cs typeface="Calibri"/>
                <a:sym typeface="Calibri"/>
              </a:rPr>
              <a:t>Paediatr Anaesth</a:t>
            </a:r>
            <a:r>
              <a:rPr lang="en-US" sz="1350">
                <a:solidFill>
                  <a:srgbClr val="222222"/>
                </a:solidFill>
                <a:highlight>
                  <a:srgbClr val="EFF3F8"/>
                </a:highlight>
                <a:latin typeface="Calibri"/>
                <a:ea typeface="Calibri"/>
                <a:cs typeface="Calibri"/>
                <a:sym typeface="Calibri"/>
              </a:rPr>
              <a:t>. 2017;27(1):10-18.</a:t>
            </a:r>
            <a:endParaRPr>
              <a:latin typeface="Calibri"/>
              <a:ea typeface="Calibri"/>
              <a:cs typeface="Calibri"/>
              <a:sym typeface="Calibri"/>
            </a:endParaRPr>
          </a:p>
        </p:txBody>
      </p:sp>
      <p:sp>
        <p:nvSpPr>
          <p:cNvPr id="207" name="Google Shape;207;gc4254f8bb8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a:solidFill>
                  <a:srgbClr val="222222"/>
                </a:solidFill>
                <a:latin typeface="Calibri"/>
                <a:ea typeface="Calibri"/>
                <a:cs typeface="Calibri"/>
                <a:sym typeface="Calibri"/>
              </a:rPr>
              <a:t>Sümpelmann R, Becke K, Brenner S, et al. Perioperative intravenous fluid therapy in children: guidelines from the Association of the Scientific Medical Societies in Germany. </a:t>
            </a:r>
            <a:r>
              <a:rPr lang="en-US" sz="1200" i="1">
                <a:solidFill>
                  <a:srgbClr val="222222"/>
                </a:solidFill>
                <a:latin typeface="Calibri"/>
                <a:ea typeface="Calibri"/>
                <a:cs typeface="Calibri"/>
                <a:sym typeface="Calibri"/>
              </a:rPr>
              <a:t>Paediatr Anaesth</a:t>
            </a:r>
            <a:r>
              <a:rPr lang="en-US" sz="1200">
                <a:solidFill>
                  <a:srgbClr val="222222"/>
                </a:solidFill>
                <a:latin typeface="Calibri"/>
                <a:ea typeface="Calibri"/>
                <a:cs typeface="Calibri"/>
                <a:sym typeface="Calibri"/>
              </a:rPr>
              <a:t>. 2017;27(1):10-18.</a:t>
            </a:r>
            <a:endParaRPr sz="120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35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1350">
              <a:solidFill>
                <a:srgbClr val="222222"/>
              </a:solidFill>
              <a:highlight>
                <a:srgbClr val="EFF3F8"/>
              </a:highlight>
              <a:latin typeface="Calibri"/>
              <a:ea typeface="Calibri"/>
              <a:cs typeface="Calibri"/>
              <a:sym typeface="Calibri"/>
            </a:endParaRPr>
          </a:p>
        </p:txBody>
      </p:sp>
      <p:sp>
        <p:nvSpPr>
          <p:cNvPr id="127" name="Google Shape;12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3312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decfa0aa1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Decreased urine output would be seen as a result of hypovolemia. Increased urine output due to diuretic administration or hyperglycemia could precipitate hypovolemia</a:t>
            </a:r>
            <a:endParaRPr dirty="0"/>
          </a:p>
        </p:txBody>
      </p:sp>
      <p:sp>
        <p:nvSpPr>
          <p:cNvPr id="133" name="Google Shape;133;gbdecfa0aa1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24191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bdecfa0aa1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err="1">
                <a:solidFill>
                  <a:srgbClr val="222222"/>
                </a:solidFill>
              </a:rPr>
              <a:t>Lerman</a:t>
            </a:r>
            <a:r>
              <a:rPr lang="en-US" sz="1100" dirty="0">
                <a:solidFill>
                  <a:srgbClr val="222222"/>
                </a:solidFill>
              </a:rPr>
              <a:t> J, Coté CJ, Steward DJ. Manual of Pediatric Anesthesia: With an Index of Pediatric Syndromes.; 2016. P. 128.</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Butterworth JF. </a:t>
            </a:r>
            <a:r>
              <a:rPr lang="en-US" sz="1100" b="0" i="1" u="none" strike="noStrike" cap="none" dirty="0">
                <a:solidFill>
                  <a:srgbClr val="000000"/>
                </a:solidFill>
                <a:effectLst/>
                <a:latin typeface="Arial"/>
                <a:ea typeface="Arial"/>
                <a:cs typeface="Arial"/>
                <a:sym typeface="Arial"/>
              </a:rPr>
              <a:t>Morgan &amp; Mikhail’s Clinical Anesthesiology</a:t>
            </a:r>
            <a:r>
              <a:rPr lang="en-US" sz="1100" b="0" i="0" u="none" strike="noStrike" cap="none" dirty="0">
                <a:solidFill>
                  <a:srgbClr val="000000"/>
                </a:solidFill>
                <a:effectLst/>
                <a:latin typeface="Arial"/>
                <a:ea typeface="Arial"/>
                <a:cs typeface="Arial"/>
                <a:sym typeface="Arial"/>
              </a:rPr>
              <a:t>. Sixth edition. (Mackey DC, </a:t>
            </a:r>
            <a:r>
              <a:rPr lang="en-US" sz="1100" b="0" i="0" u="none" strike="noStrike" cap="none" dirty="0" err="1">
                <a:solidFill>
                  <a:srgbClr val="000000"/>
                </a:solidFill>
                <a:effectLst/>
                <a:latin typeface="Arial"/>
                <a:ea typeface="Arial"/>
                <a:cs typeface="Arial"/>
                <a:sym typeface="Arial"/>
              </a:rPr>
              <a:t>Wasnick</a:t>
            </a:r>
            <a:r>
              <a:rPr lang="en-US" sz="1100" b="0" i="0" u="none" strike="noStrike" cap="none" dirty="0">
                <a:solidFill>
                  <a:srgbClr val="000000"/>
                </a:solidFill>
                <a:effectLst/>
                <a:latin typeface="Arial"/>
                <a:ea typeface="Arial"/>
                <a:cs typeface="Arial"/>
                <a:sym typeface="Arial"/>
              </a:rPr>
              <a:t> JD, Morgan GE, Mikhail MS, eds.). McGraw-Hill; 2018. P. 1162</a:t>
            </a:r>
            <a:endParaRPr lang="en-US" sz="1100" dirty="0">
              <a:solidFill>
                <a:srgbClr val="222222"/>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139" name="Google Shape;139;gbdecfa0aa1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8253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c8fc595199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a:solidFill>
                  <a:srgbClr val="222222"/>
                </a:solidFill>
                <a:highlight>
                  <a:srgbClr val="EFF3F8"/>
                </a:highlight>
                <a:latin typeface="Calibri"/>
                <a:ea typeface="Calibri"/>
                <a:cs typeface="Calibri"/>
                <a:sym typeface="Calibri"/>
              </a:rPr>
              <a:t>* Longer fasting time and additional aspiration precautions (suction stomach, rapid </a:t>
            </a:r>
            <a:r>
              <a:rPr lang="en-US" sz="1200">
                <a:solidFill>
                  <a:srgbClr val="222222"/>
                </a:solidFill>
                <a:highlight>
                  <a:srgbClr val="EFF3F8"/>
                </a:highlight>
                <a:latin typeface="Calibri"/>
                <a:ea typeface="Calibri"/>
                <a:cs typeface="Calibri"/>
                <a:sym typeface="Calibri"/>
              </a:rPr>
              <a:t>sequence induction) may be </a:t>
            </a:r>
            <a:r>
              <a:rPr lang="en-US" sz="1200" dirty="0">
                <a:solidFill>
                  <a:srgbClr val="222222"/>
                </a:solidFill>
                <a:highlight>
                  <a:srgbClr val="EFF3F8"/>
                </a:highlight>
                <a:latin typeface="Calibri"/>
                <a:ea typeface="Calibri"/>
                <a:cs typeface="Calibri"/>
                <a:sym typeface="Calibri"/>
              </a:rPr>
              <a:t>indicated for patients with specific conditions affecting gastric emptying, for example those with short bowel syndrome, gastroparesis, small bowel obstruction, pyloric stenosis, etc. </a:t>
            </a:r>
          </a:p>
          <a:p>
            <a:pPr marL="0" lvl="0" indent="0" algn="l" rtl="0">
              <a:lnSpc>
                <a:spcPct val="100000"/>
              </a:lnSpc>
              <a:spcBef>
                <a:spcPts val="0"/>
              </a:spcBef>
              <a:spcAft>
                <a:spcPts val="0"/>
              </a:spcAft>
              <a:buSzPts val="1100"/>
              <a:buNone/>
            </a:pPr>
            <a:endParaRPr lang="en-US"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err="1">
                <a:solidFill>
                  <a:srgbClr val="222222"/>
                </a:solidFill>
                <a:highlight>
                  <a:srgbClr val="EFF3F8"/>
                </a:highlight>
                <a:latin typeface="Calibri"/>
                <a:ea typeface="Calibri"/>
                <a:cs typeface="Calibri"/>
                <a:sym typeface="Calibri"/>
              </a:rPr>
              <a:t>Sümpelmann</a:t>
            </a:r>
            <a:r>
              <a:rPr lang="en-US" sz="1200" dirty="0">
                <a:solidFill>
                  <a:srgbClr val="222222"/>
                </a:solidFill>
                <a:highlight>
                  <a:srgbClr val="EFF3F8"/>
                </a:highlight>
                <a:latin typeface="Calibri"/>
                <a:ea typeface="Calibri"/>
                <a:cs typeface="Calibri"/>
                <a:sym typeface="Calibri"/>
              </a:rPr>
              <a:t> R, </a:t>
            </a:r>
            <a:r>
              <a:rPr lang="en-US" sz="1200" dirty="0" err="1">
                <a:solidFill>
                  <a:srgbClr val="222222"/>
                </a:solidFill>
                <a:highlight>
                  <a:srgbClr val="EFF3F8"/>
                </a:highlight>
                <a:latin typeface="Calibri"/>
                <a:ea typeface="Calibri"/>
                <a:cs typeface="Calibri"/>
                <a:sym typeface="Calibri"/>
              </a:rPr>
              <a:t>Becke</a:t>
            </a:r>
            <a:r>
              <a:rPr lang="en-US" sz="1200" dirty="0">
                <a:solidFill>
                  <a:srgbClr val="222222"/>
                </a:solidFill>
                <a:highlight>
                  <a:srgbClr val="EFF3F8"/>
                </a:highlight>
                <a:latin typeface="Calibri"/>
                <a:ea typeface="Calibri"/>
                <a:cs typeface="Calibri"/>
                <a:sym typeface="Calibri"/>
              </a:rPr>
              <a:t> K, Brenner S, et al. Perioperative intravenous fluid therapy in children: guidelines from the Association of the Scientific Medical Societies in Germany. </a:t>
            </a:r>
            <a:r>
              <a:rPr lang="en-US" sz="1200" i="1" dirty="0" err="1">
                <a:solidFill>
                  <a:srgbClr val="222222"/>
                </a:solidFill>
                <a:latin typeface="Calibri"/>
                <a:ea typeface="Calibri"/>
                <a:cs typeface="Calibri"/>
                <a:sym typeface="Calibri"/>
              </a:rPr>
              <a:t>Paediatr</a:t>
            </a:r>
            <a:r>
              <a:rPr lang="en-US" sz="1200" i="1" dirty="0">
                <a:solidFill>
                  <a:srgbClr val="222222"/>
                </a:solidFill>
                <a:latin typeface="Calibri"/>
                <a:ea typeface="Calibri"/>
                <a:cs typeface="Calibri"/>
                <a:sym typeface="Calibri"/>
              </a:rPr>
              <a:t> </a:t>
            </a:r>
            <a:r>
              <a:rPr lang="en-US" sz="1200" i="1" dirty="0" err="1">
                <a:solidFill>
                  <a:srgbClr val="222222"/>
                </a:solidFill>
                <a:latin typeface="Calibri"/>
                <a:ea typeface="Calibri"/>
                <a:cs typeface="Calibri"/>
                <a:sym typeface="Calibri"/>
              </a:rPr>
              <a:t>Anaesth</a:t>
            </a:r>
            <a:r>
              <a:rPr lang="en-US" sz="1200" dirty="0">
                <a:solidFill>
                  <a:srgbClr val="222222"/>
                </a:solidFill>
                <a:highlight>
                  <a:srgbClr val="EFF3F8"/>
                </a:highlight>
                <a:latin typeface="Calibri"/>
                <a:ea typeface="Calibri"/>
                <a:cs typeface="Calibri"/>
                <a:sym typeface="Calibri"/>
              </a:rPr>
              <a:t>. 2017;27(1):10-18.</a:t>
            </a: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https://</a:t>
            </a:r>
            <a:r>
              <a:rPr lang="en-US" sz="1100" b="0" i="0" u="none" strike="noStrike" cap="none" dirty="0" err="1">
                <a:solidFill>
                  <a:srgbClr val="000000"/>
                </a:solidFill>
                <a:effectLst/>
                <a:latin typeface="Arial"/>
                <a:ea typeface="Arial"/>
                <a:cs typeface="Arial"/>
                <a:sym typeface="Arial"/>
              </a:rPr>
              <a:t>freesvg.org</a:t>
            </a:r>
            <a:r>
              <a:rPr lang="en-US" sz="1100" b="0" i="0" u="none" strike="noStrike" cap="none" dirty="0">
                <a:solidFill>
                  <a:srgbClr val="000000"/>
                </a:solidFill>
                <a:effectLst/>
                <a:latin typeface="Arial"/>
                <a:ea typeface="Arial"/>
                <a:cs typeface="Arial"/>
                <a:sym typeface="Arial"/>
              </a:rPr>
              <a:t>/no-food-or-drink-sign</a:t>
            </a:r>
          </a:p>
          <a:p>
            <a:pPr marL="0" lvl="0" indent="0" algn="l" rtl="0">
              <a:lnSpc>
                <a:spcPct val="100000"/>
              </a:lnSpc>
              <a:spcBef>
                <a:spcPts val="0"/>
              </a:spcBef>
              <a:spcAft>
                <a:spcPts val="0"/>
              </a:spcAft>
              <a:buSzPts val="1100"/>
              <a:buNone/>
            </a:pPr>
            <a:r>
              <a:rPr lang="en-US" sz="1100" b="0" i="0" u="none" strike="noStrike" cap="none" dirty="0" err="1">
                <a:solidFill>
                  <a:srgbClr val="000000"/>
                </a:solidFill>
                <a:effectLst/>
                <a:highlight>
                  <a:srgbClr val="EFF3F8"/>
                </a:highlight>
                <a:latin typeface="Arial"/>
                <a:ea typeface="Arial"/>
                <a:cs typeface="Arial"/>
                <a:sym typeface="Arial"/>
              </a:rPr>
              <a:t>FreeSVG.org</a:t>
            </a:r>
            <a:r>
              <a:rPr lang="en-US" sz="1100" b="0" i="0" u="none" strike="noStrike" cap="none" dirty="0">
                <a:solidFill>
                  <a:srgbClr val="000000"/>
                </a:solidFill>
                <a:effectLst/>
                <a:highlight>
                  <a:srgbClr val="EFF3F8"/>
                </a:highlight>
                <a:latin typeface="Arial"/>
                <a:ea typeface="Arial"/>
                <a:cs typeface="Arial"/>
                <a:sym typeface="Arial"/>
              </a:rPr>
              <a:t> offers free vector images in SVG format with Creative Commons 0 license (public domain). You can copy, modify, distribute and perform the work, even for commercial purposes, all without asking permission.</a:t>
            </a:r>
            <a:endParaRPr sz="1200" dirty="0">
              <a:solidFill>
                <a:srgbClr val="222222"/>
              </a:solidFill>
              <a:highlight>
                <a:srgbClr val="EFF3F8"/>
              </a:highlight>
              <a:latin typeface="Calibri"/>
              <a:ea typeface="Calibri"/>
              <a:cs typeface="Calibri"/>
              <a:sym typeface="Calibri"/>
            </a:endParaRPr>
          </a:p>
        </p:txBody>
      </p:sp>
      <p:sp>
        <p:nvSpPr>
          <p:cNvPr id="212" name="Google Shape;212;gc8fc595199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9d812b4d8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4. Schmidt AR, Buehler P, </a:t>
            </a:r>
            <a:r>
              <a:rPr lang="en-US" sz="1200" dirty="0" err="1">
                <a:solidFill>
                  <a:srgbClr val="222222"/>
                </a:solidFill>
                <a:latin typeface="Calibri"/>
                <a:ea typeface="Calibri"/>
                <a:cs typeface="Calibri"/>
                <a:sym typeface="Calibri"/>
              </a:rPr>
              <a:t>Seglias</a:t>
            </a:r>
            <a:r>
              <a:rPr lang="en-US" sz="1200" dirty="0">
                <a:solidFill>
                  <a:srgbClr val="222222"/>
                </a:solidFill>
                <a:latin typeface="Calibri"/>
                <a:ea typeface="Calibri"/>
                <a:cs typeface="Calibri"/>
                <a:sym typeface="Calibri"/>
              </a:rPr>
              <a:t> L, et al. Gastric pH and residual volume after 1 and 2 h fasting time for clear fluids in children†. </a:t>
            </a:r>
            <a:r>
              <a:rPr lang="en-US" sz="1200" i="1" dirty="0">
                <a:solidFill>
                  <a:srgbClr val="222222"/>
                </a:solidFill>
                <a:latin typeface="Calibri"/>
                <a:ea typeface="Calibri"/>
                <a:cs typeface="Calibri"/>
                <a:sym typeface="Calibri"/>
              </a:rPr>
              <a:t>Br J </a:t>
            </a:r>
            <a:r>
              <a:rPr lang="en-US" sz="1200" i="1" dirty="0" err="1">
                <a:solidFill>
                  <a:srgbClr val="222222"/>
                </a:solidFill>
                <a:latin typeface="Calibri"/>
                <a:ea typeface="Calibri"/>
                <a:cs typeface="Calibri"/>
                <a:sym typeface="Calibri"/>
              </a:rPr>
              <a:t>Anaesth</a:t>
            </a:r>
            <a:r>
              <a:rPr lang="en-US" sz="1200" dirty="0">
                <a:solidFill>
                  <a:srgbClr val="222222"/>
                </a:solidFill>
                <a:latin typeface="Calibri"/>
                <a:ea typeface="Calibri"/>
                <a:cs typeface="Calibri"/>
                <a:sym typeface="Calibri"/>
              </a:rPr>
              <a:t>. 2015;114(3):477-482.</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5. Andersson H, </a:t>
            </a:r>
            <a:r>
              <a:rPr lang="en-US" sz="1100" b="0" i="0" u="none" strike="noStrike" cap="none" dirty="0" err="1">
                <a:solidFill>
                  <a:srgbClr val="000000"/>
                </a:solidFill>
                <a:effectLst/>
                <a:latin typeface="Arial"/>
                <a:ea typeface="Arial"/>
                <a:cs typeface="Arial"/>
                <a:sym typeface="Arial"/>
              </a:rPr>
              <a:t>Zarén</a:t>
            </a:r>
            <a:r>
              <a:rPr lang="en-US" sz="1100" b="0" i="0" u="none" strike="noStrike" cap="none" dirty="0">
                <a:solidFill>
                  <a:srgbClr val="000000"/>
                </a:solidFill>
                <a:effectLst/>
                <a:latin typeface="Arial"/>
                <a:ea typeface="Arial"/>
                <a:cs typeface="Arial"/>
                <a:sym typeface="Arial"/>
              </a:rPr>
              <a:t> B, </a:t>
            </a:r>
            <a:r>
              <a:rPr lang="en-US" sz="1100" b="0" i="0" u="none" strike="noStrike" cap="none" dirty="0" err="1">
                <a:solidFill>
                  <a:srgbClr val="000000"/>
                </a:solidFill>
                <a:effectLst/>
                <a:latin typeface="Arial"/>
                <a:ea typeface="Arial"/>
                <a:cs typeface="Arial"/>
                <a:sym typeface="Arial"/>
              </a:rPr>
              <a:t>Frykholm</a:t>
            </a:r>
            <a:r>
              <a:rPr lang="en-US" sz="1100" b="0" i="0" u="none" strike="noStrike" cap="none" dirty="0">
                <a:solidFill>
                  <a:srgbClr val="000000"/>
                </a:solidFill>
                <a:effectLst/>
                <a:latin typeface="Arial"/>
                <a:ea typeface="Arial"/>
                <a:cs typeface="Arial"/>
                <a:sym typeface="Arial"/>
              </a:rPr>
              <a:t> P. Low incidence of pulmonary aspiration in children allowed intake of clear fluids until called to the operating suite. </a:t>
            </a:r>
            <a:r>
              <a:rPr lang="en-US" sz="1100" b="0" i="1" u="none" strike="noStrike" cap="none" dirty="0" err="1">
                <a:solidFill>
                  <a:srgbClr val="000000"/>
                </a:solidFill>
                <a:effectLst/>
                <a:latin typeface="Arial"/>
                <a:ea typeface="Arial"/>
                <a:cs typeface="Arial"/>
                <a:sym typeface="Arial"/>
              </a:rPr>
              <a:t>Paediatr</a:t>
            </a:r>
            <a:r>
              <a:rPr lang="en-US" sz="1100" b="0" i="1" u="none" strike="noStrike" cap="none" dirty="0">
                <a:solidFill>
                  <a:srgbClr val="000000"/>
                </a:solidFill>
                <a:effectLst/>
                <a:latin typeface="Arial"/>
                <a:ea typeface="Arial"/>
                <a:cs typeface="Arial"/>
                <a:sym typeface="Arial"/>
              </a:rPr>
              <a:t> </a:t>
            </a:r>
            <a:r>
              <a:rPr lang="en-US" sz="1100" b="0" i="1" u="none" strike="noStrike" cap="none" dirty="0" err="1">
                <a:solidFill>
                  <a:srgbClr val="000000"/>
                </a:solidFill>
                <a:effectLst/>
                <a:latin typeface="Arial"/>
                <a:ea typeface="Arial"/>
                <a:cs typeface="Arial"/>
                <a:sym typeface="Arial"/>
              </a:rPr>
              <a:t>Anaesth</a:t>
            </a:r>
            <a:r>
              <a:rPr lang="en-US" sz="1100" b="0" i="0" u="none" strike="noStrike" cap="none" dirty="0">
                <a:solidFill>
                  <a:srgbClr val="000000"/>
                </a:solidFill>
                <a:effectLst/>
                <a:latin typeface="Arial"/>
                <a:ea typeface="Arial"/>
                <a:cs typeface="Arial"/>
                <a:sym typeface="Arial"/>
              </a:rPr>
              <a:t>. 2015;25(8):770-777.</a:t>
            </a:r>
            <a:endParaRPr sz="1200" dirty="0">
              <a:solidFill>
                <a:srgbClr val="222222"/>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rgbClr val="222222"/>
                </a:solidFill>
                <a:highlight>
                  <a:srgbClr val="EFF3F8"/>
                </a:highlight>
                <a:latin typeface="Calibri"/>
                <a:ea typeface="Calibri"/>
                <a:cs typeface="Calibri"/>
                <a:sym typeface="Calibri"/>
              </a:rPr>
              <a:t>6. Thomas M, Morrison C, Newton R, Schindler E. Consensus statement on clear fluids fasting for elective pediatric general anesthesia. </a:t>
            </a:r>
            <a:r>
              <a:rPr lang="en-US" sz="1200" i="1" dirty="0" err="1">
                <a:solidFill>
                  <a:srgbClr val="222222"/>
                </a:solidFill>
                <a:highlight>
                  <a:srgbClr val="EFF3F8"/>
                </a:highlight>
                <a:latin typeface="Calibri"/>
                <a:ea typeface="Calibri"/>
                <a:cs typeface="Calibri"/>
                <a:sym typeface="Calibri"/>
              </a:rPr>
              <a:t>Paediatr</a:t>
            </a:r>
            <a:r>
              <a:rPr lang="en-US" sz="1200" i="1" dirty="0">
                <a:solidFill>
                  <a:srgbClr val="222222"/>
                </a:solidFill>
                <a:highlight>
                  <a:srgbClr val="EFF3F8"/>
                </a:highlight>
                <a:latin typeface="Calibri"/>
                <a:ea typeface="Calibri"/>
                <a:cs typeface="Calibri"/>
                <a:sym typeface="Calibri"/>
              </a:rPr>
              <a:t> </a:t>
            </a:r>
            <a:r>
              <a:rPr lang="en-US" sz="1200" i="1" dirty="0" err="1">
                <a:solidFill>
                  <a:srgbClr val="222222"/>
                </a:solidFill>
                <a:highlight>
                  <a:srgbClr val="EFF3F8"/>
                </a:highlight>
                <a:latin typeface="Calibri"/>
                <a:ea typeface="Calibri"/>
                <a:cs typeface="Calibri"/>
                <a:sym typeface="Calibri"/>
              </a:rPr>
              <a:t>Anaesth</a:t>
            </a:r>
            <a:r>
              <a:rPr lang="en-US" sz="1200" dirty="0">
                <a:solidFill>
                  <a:srgbClr val="222222"/>
                </a:solidFill>
                <a:highlight>
                  <a:srgbClr val="EFF3F8"/>
                </a:highlight>
                <a:latin typeface="Calibri"/>
                <a:ea typeface="Calibri"/>
                <a:cs typeface="Calibri"/>
                <a:sym typeface="Calibri"/>
              </a:rPr>
              <a:t>. 2018;28(5):411-414.</a:t>
            </a: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p:txBody>
      </p:sp>
      <p:sp>
        <p:nvSpPr>
          <p:cNvPr id="218" name="Google Shape;218;g79d812b4d8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70140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9d812b4d8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u="sng" dirty="0">
                <a:solidFill>
                  <a:srgbClr val="222222"/>
                </a:solidFill>
                <a:highlight>
                  <a:srgbClr val="EFF3F8"/>
                </a:highlight>
                <a:latin typeface="Calibri"/>
                <a:ea typeface="Calibri"/>
                <a:cs typeface="Calibri"/>
                <a:sym typeface="Calibri"/>
              </a:rPr>
              <a:t>ASA Perioperative fasting guidelines examples of each category:</a:t>
            </a:r>
          </a:p>
          <a:p>
            <a:pPr marL="0" lvl="0" indent="0" algn="l" rtl="0">
              <a:lnSpc>
                <a:spcPct val="100000"/>
              </a:lnSpc>
              <a:spcBef>
                <a:spcPts val="0"/>
              </a:spcBef>
              <a:spcAft>
                <a:spcPts val="0"/>
              </a:spcAft>
              <a:buSzPts val="1100"/>
              <a:buNone/>
            </a:pPr>
            <a:r>
              <a:rPr lang="en-US" sz="1200" dirty="0">
                <a:solidFill>
                  <a:srgbClr val="222222"/>
                </a:solidFill>
                <a:highlight>
                  <a:srgbClr val="EFF3F8"/>
                </a:highlight>
                <a:latin typeface="Calibri"/>
                <a:ea typeface="Calibri"/>
                <a:cs typeface="Calibri"/>
                <a:sym typeface="Calibri"/>
              </a:rPr>
              <a:t>Clear liquid: </a:t>
            </a:r>
            <a:r>
              <a:rPr lang="en-US" sz="1100" b="0" i="0" u="none" strike="noStrike" cap="none" dirty="0">
                <a:solidFill>
                  <a:srgbClr val="000000"/>
                </a:solidFill>
                <a:effectLst/>
                <a:highlight>
                  <a:srgbClr val="EFF3F8"/>
                </a:highlight>
                <a:latin typeface="Arial"/>
                <a:ea typeface="Arial"/>
                <a:cs typeface="Arial"/>
                <a:sym typeface="Arial"/>
              </a:rPr>
              <a:t>Water, fruit juices without pulp, carbonated beverages, carbohydrate-rich nutritional drinks, clear tea, and black coffee</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highlight>
                  <a:srgbClr val="EFF3F8"/>
                </a:highlight>
                <a:latin typeface="Arial"/>
                <a:ea typeface="Arial"/>
                <a:cs typeface="Arial"/>
                <a:sym typeface="Arial"/>
              </a:rPr>
              <a:t>Breast milk: Unfortified human milk. Non-human milk has slower gastric transit time and is considered in the light meal category</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highlight>
                  <a:srgbClr val="EFF3F8"/>
                </a:highlight>
                <a:latin typeface="Arial"/>
                <a:ea typeface="Calibri"/>
                <a:cs typeface="Arial"/>
                <a:sym typeface="Arial"/>
              </a:rPr>
              <a:t>Light meal: Toast, low-fat, low protein</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highlight>
                  <a:srgbClr val="EFF3F8"/>
                </a:highlight>
                <a:latin typeface="Arial"/>
                <a:ea typeface="Calibri"/>
                <a:cs typeface="Arial"/>
                <a:sym typeface="Arial"/>
              </a:rPr>
              <a:t>Heavy meal: Fried food, fatty food, or meat</a:t>
            </a: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Practice guidelines for preoperative fasting and the use of pharmacologic agents to reduce the risk of pulmonary aspiration: application to healthy patients undergoing elective procedures: an updated report by the </a:t>
            </a:r>
            <a:r>
              <a:rPr lang="en-US" sz="1100" b="0" i="0" u="none" strike="noStrike" cap="none" dirty="0" err="1">
                <a:solidFill>
                  <a:srgbClr val="000000"/>
                </a:solidFill>
                <a:effectLst/>
                <a:latin typeface="Arial"/>
                <a:ea typeface="Arial"/>
                <a:cs typeface="Arial"/>
                <a:sym typeface="Arial"/>
              </a:rPr>
              <a:t>american</a:t>
            </a:r>
            <a:r>
              <a:rPr lang="en-US" sz="1100" b="0" i="0" u="none" strike="noStrike" cap="none" dirty="0">
                <a:solidFill>
                  <a:srgbClr val="000000"/>
                </a:solidFill>
                <a:effectLst/>
                <a:latin typeface="Arial"/>
                <a:ea typeface="Arial"/>
                <a:cs typeface="Arial"/>
                <a:sym typeface="Arial"/>
              </a:rPr>
              <a:t> society of anesthesiologists task force on preoperative fasting and the use of pharmacologic agents to reduce the risk of pulmonary aspiration. </a:t>
            </a:r>
            <a:r>
              <a:rPr lang="en-US" sz="1100" b="0" i="1" u="none" strike="noStrike" cap="none" dirty="0">
                <a:solidFill>
                  <a:srgbClr val="000000"/>
                </a:solidFill>
                <a:effectLst/>
                <a:latin typeface="Arial"/>
                <a:ea typeface="Arial"/>
                <a:cs typeface="Arial"/>
                <a:sym typeface="Arial"/>
              </a:rPr>
              <a:t>Anesthesiology</a:t>
            </a:r>
            <a:r>
              <a:rPr lang="en-US" sz="1100" b="0" i="0" u="none" strike="noStrike" cap="none" dirty="0">
                <a:solidFill>
                  <a:srgbClr val="000000"/>
                </a:solidFill>
                <a:effectLst/>
                <a:latin typeface="Arial"/>
                <a:ea typeface="Arial"/>
                <a:cs typeface="Arial"/>
                <a:sym typeface="Arial"/>
              </a:rPr>
              <a:t>. 2017;126(3):376-393.</a:t>
            </a:r>
          </a:p>
          <a:p>
            <a:pPr marL="0" lvl="0" indent="0" algn="l" rtl="0">
              <a:lnSpc>
                <a:spcPct val="100000"/>
              </a:lnSpc>
              <a:spcBef>
                <a:spcPts val="0"/>
              </a:spcBef>
              <a:spcAft>
                <a:spcPts val="0"/>
              </a:spcAft>
              <a:buSzPts val="1100"/>
              <a:buNone/>
            </a:pPr>
            <a:endParaRPr lang="en-US" sz="1100" b="0" i="0" u="none" strike="noStrike" cap="none" dirty="0">
              <a:solidFill>
                <a:srgbClr val="000000"/>
              </a:solidFill>
              <a:effectLst/>
              <a:highlight>
                <a:srgbClr val="EFF3F8"/>
              </a:highlight>
              <a:latin typeface="Arial"/>
              <a:ea typeface="Calibri"/>
              <a:cs typeface="Arial"/>
              <a:sym typeface="Arial"/>
            </a:endParaRPr>
          </a:p>
          <a:p>
            <a:pPr marL="0" lvl="0" indent="0" algn="l" rtl="0">
              <a:lnSpc>
                <a:spcPct val="100000"/>
              </a:lnSpc>
              <a:spcBef>
                <a:spcPts val="0"/>
              </a:spcBef>
              <a:spcAft>
                <a:spcPts val="0"/>
              </a:spcAft>
              <a:buSzPts val="1100"/>
              <a:buNone/>
            </a:pPr>
            <a:r>
              <a:rPr lang="en-US" sz="1100" b="0" i="0" u="sng" strike="noStrike" cap="none" dirty="0">
                <a:solidFill>
                  <a:srgbClr val="000000"/>
                </a:solidFill>
                <a:effectLst/>
                <a:highlight>
                  <a:srgbClr val="EFF3F8"/>
                </a:highlight>
                <a:latin typeface="Arial"/>
                <a:ea typeface="Calibri"/>
                <a:cs typeface="Arial"/>
                <a:sym typeface="Arial"/>
              </a:rPr>
              <a:t>The European Consensus Statement on clear fluids fasting defines clear liquids:</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Clear fluids are defined as water, clear (nonopaque) fruit juice or squash/cordial, ready diluted drinks, and non-fizzy sports drinks. Non-thickened, non-carbonated. </a:t>
            </a:r>
          </a:p>
          <a:p>
            <a:pPr marL="0" lvl="0" indent="0" algn="l" rtl="0">
              <a:lnSpc>
                <a:spcPct val="100000"/>
              </a:lnSpc>
              <a:spcBef>
                <a:spcPts val="0"/>
              </a:spcBef>
              <a:spcAft>
                <a:spcPts val="0"/>
              </a:spcAft>
              <a:buSzPts val="1100"/>
              <a:buNone/>
            </a:pPr>
            <a:endParaRPr lang="en-US" sz="1100" b="0" i="0" u="none" strike="noStrike" cap="none" dirty="0">
              <a:solidFill>
                <a:srgbClr val="000000"/>
              </a:solidFill>
              <a:effectLst/>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rgbClr val="222222"/>
                </a:solidFill>
              </a:rPr>
              <a:t>Thomas M, Morrison C, Newton R, Schindler E. Consensus statement on clear fluids fasting for elective pediatric general anesthesia. </a:t>
            </a:r>
            <a:r>
              <a:rPr lang="en-US" sz="1200" i="1" dirty="0" err="1">
                <a:solidFill>
                  <a:srgbClr val="222222"/>
                </a:solidFill>
              </a:rPr>
              <a:t>Paediatr</a:t>
            </a:r>
            <a:r>
              <a:rPr lang="en-US" sz="1200" i="1" dirty="0">
                <a:solidFill>
                  <a:srgbClr val="222222"/>
                </a:solidFill>
              </a:rPr>
              <a:t> </a:t>
            </a:r>
            <a:r>
              <a:rPr lang="en-US" sz="1200" i="1" dirty="0" err="1">
                <a:solidFill>
                  <a:srgbClr val="222222"/>
                </a:solidFill>
              </a:rPr>
              <a:t>Anaesth</a:t>
            </a:r>
            <a:r>
              <a:rPr lang="en-US" sz="1200" dirty="0">
                <a:solidFill>
                  <a:srgbClr val="222222"/>
                </a:solidFill>
              </a:rPr>
              <a:t>. 2018;28(5):411-414.</a:t>
            </a:r>
          </a:p>
          <a:p>
            <a:pPr marL="0" lvl="0" indent="0" algn="l" rtl="0">
              <a:lnSpc>
                <a:spcPct val="100000"/>
              </a:lnSpc>
              <a:spcBef>
                <a:spcPts val="0"/>
              </a:spcBef>
              <a:spcAft>
                <a:spcPts val="0"/>
              </a:spcAft>
              <a:buSzPts val="1100"/>
              <a:buNone/>
            </a:pPr>
            <a:endParaRPr lang="en-US" sz="1200" dirty="0"/>
          </a:p>
          <a:p>
            <a:pPr marL="0" lvl="0" indent="0" algn="l" rtl="0">
              <a:lnSpc>
                <a:spcPct val="100000"/>
              </a:lnSpc>
              <a:spcBef>
                <a:spcPts val="0"/>
              </a:spcBef>
              <a:spcAft>
                <a:spcPts val="0"/>
              </a:spcAft>
              <a:buSzPts val="1100"/>
              <a:buNone/>
            </a:pPr>
            <a:endParaRPr sz="1200" b="1" dirty="0">
              <a:solidFill>
                <a:srgbClr val="222222"/>
              </a:solidFill>
              <a:highlight>
                <a:srgbClr val="EFF3F8"/>
              </a:highlight>
              <a:latin typeface="Calibri"/>
              <a:ea typeface="Calibri"/>
              <a:cs typeface="Calibri"/>
              <a:sym typeface="Calibri"/>
            </a:endParaRPr>
          </a:p>
        </p:txBody>
      </p:sp>
      <p:sp>
        <p:nvSpPr>
          <p:cNvPr id="218" name="Google Shape;218;g79d812b4d8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79d812b4d8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endParaRPr dirty="0"/>
          </a:p>
        </p:txBody>
      </p:sp>
      <p:sp>
        <p:nvSpPr>
          <p:cNvPr id="226" name="Google Shape;226;g79d812b4d8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bdecfa0aa1_0_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rgbClr val="222222"/>
                </a:solidFill>
                <a:latin typeface="Calibri"/>
                <a:ea typeface="Calibri"/>
                <a:cs typeface="Calibri"/>
                <a:sym typeface="Calibri"/>
              </a:rPr>
              <a:t>7. Holliday MA, Segar WE. The maintenance need for water in parenteral fluid therapy. </a:t>
            </a:r>
            <a:r>
              <a:rPr lang="en-US" sz="1200" i="1" dirty="0">
                <a:solidFill>
                  <a:srgbClr val="222222"/>
                </a:solidFill>
                <a:latin typeface="Calibri"/>
                <a:ea typeface="Calibri"/>
                <a:cs typeface="Calibri"/>
                <a:sym typeface="Calibri"/>
              </a:rPr>
              <a:t>Pediatrics</a:t>
            </a:r>
            <a:r>
              <a:rPr lang="en-US" sz="1200" dirty="0">
                <a:solidFill>
                  <a:srgbClr val="222222"/>
                </a:solidFill>
                <a:latin typeface="Calibri"/>
                <a:ea typeface="Calibri"/>
                <a:cs typeface="Calibri"/>
                <a:sym typeface="Calibri"/>
              </a:rPr>
              <a:t>. 1957;19(5):823-832.</a:t>
            </a:r>
          </a:p>
          <a:p>
            <a:pPr marL="0" lvl="0" indent="0" algn="l" rtl="0">
              <a:lnSpc>
                <a:spcPct val="100000"/>
              </a:lnSpc>
              <a:spcBef>
                <a:spcPts val="0"/>
              </a:spcBef>
              <a:spcAft>
                <a:spcPts val="0"/>
              </a:spcAft>
              <a:buSzPts val="1100"/>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p:txBody>
      </p:sp>
      <p:sp>
        <p:nvSpPr>
          <p:cNvPr id="232" name="Google Shape;232;gbdecfa0aa1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79d812b4d8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8. Furman EB, Roman DG, Lemmer LA, </a:t>
            </a:r>
            <a:r>
              <a:rPr lang="en-US" sz="1200" dirty="0" err="1">
                <a:solidFill>
                  <a:srgbClr val="222222"/>
                </a:solidFill>
                <a:latin typeface="Calibri"/>
                <a:ea typeface="Calibri"/>
                <a:cs typeface="Calibri"/>
                <a:sym typeface="Calibri"/>
              </a:rPr>
              <a:t>Hairabet</a:t>
            </a:r>
            <a:r>
              <a:rPr lang="en-US" sz="1200" dirty="0">
                <a:solidFill>
                  <a:srgbClr val="222222"/>
                </a:solidFill>
                <a:latin typeface="Calibri"/>
                <a:ea typeface="Calibri"/>
                <a:cs typeface="Calibri"/>
                <a:sym typeface="Calibri"/>
              </a:rPr>
              <a:t> J, </a:t>
            </a:r>
            <a:r>
              <a:rPr lang="en-US" sz="1200" dirty="0" err="1">
                <a:solidFill>
                  <a:srgbClr val="222222"/>
                </a:solidFill>
                <a:latin typeface="Calibri"/>
                <a:ea typeface="Calibri"/>
                <a:cs typeface="Calibri"/>
                <a:sym typeface="Calibri"/>
              </a:rPr>
              <a:t>Jasinska</a:t>
            </a:r>
            <a:r>
              <a:rPr lang="en-US" sz="1200" dirty="0">
                <a:solidFill>
                  <a:srgbClr val="222222"/>
                </a:solidFill>
                <a:latin typeface="Calibri"/>
                <a:ea typeface="Calibri"/>
                <a:cs typeface="Calibri"/>
                <a:sym typeface="Calibri"/>
              </a:rPr>
              <a:t> M, Laver MB. Specific therapy in water, electrolyte and blood-volume replacement during pediatric surgery. </a:t>
            </a:r>
            <a:r>
              <a:rPr lang="en-US" sz="1200" i="1" dirty="0">
                <a:solidFill>
                  <a:srgbClr val="222222"/>
                </a:solidFill>
                <a:latin typeface="Calibri"/>
                <a:ea typeface="Calibri"/>
                <a:cs typeface="Calibri"/>
                <a:sym typeface="Calibri"/>
              </a:rPr>
              <a:t>Anesthesiology</a:t>
            </a:r>
            <a:r>
              <a:rPr lang="en-US" sz="1200" dirty="0">
                <a:solidFill>
                  <a:srgbClr val="222222"/>
                </a:solidFill>
                <a:latin typeface="Calibri"/>
                <a:ea typeface="Calibri"/>
                <a:cs typeface="Calibri"/>
                <a:sym typeface="Calibri"/>
              </a:rPr>
              <a:t>. 1975;42(2):187-193.</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a:p>
            <a:pPr marL="0" lvl="0" indent="0" algn="l" rtl="0">
              <a:lnSpc>
                <a:spcPct val="90000"/>
              </a:lnSpc>
              <a:spcBef>
                <a:spcPts val="0"/>
              </a:spcBef>
              <a:spcAft>
                <a:spcPts val="0"/>
              </a:spcAft>
              <a:buNone/>
            </a:pPr>
            <a:r>
              <a:rPr lang="en-US" sz="1200" dirty="0">
                <a:solidFill>
                  <a:schemeClr val="dk1"/>
                </a:solidFill>
                <a:latin typeface="Calibri"/>
                <a:ea typeface="Calibri"/>
                <a:cs typeface="Calibri"/>
                <a:sym typeface="Calibri"/>
              </a:rPr>
              <a:t>1986 Berry: Fluid deficit replacement simplification</a:t>
            </a:r>
            <a:endParaRPr sz="1200" dirty="0">
              <a:solidFill>
                <a:schemeClr val="dk1"/>
              </a:solidFill>
              <a:latin typeface="Calibri"/>
              <a:ea typeface="Calibri"/>
              <a:cs typeface="Calibri"/>
              <a:sym typeface="Calibri"/>
            </a:endParaRPr>
          </a:p>
          <a:p>
            <a:pPr marL="457200" lvl="0" indent="-304800" algn="l" rtl="0">
              <a:lnSpc>
                <a:spcPct val="90000"/>
              </a:lnSpc>
              <a:spcBef>
                <a:spcPts val="1000"/>
              </a:spcBef>
              <a:spcAft>
                <a:spcPts val="0"/>
              </a:spcAft>
              <a:buClr>
                <a:schemeClr val="dk1"/>
              </a:buClr>
              <a:buSzPts val="1200"/>
              <a:buChar char="•"/>
            </a:pPr>
            <a:r>
              <a:rPr lang="en-US" sz="1200" dirty="0">
                <a:solidFill>
                  <a:schemeClr val="dk1"/>
                </a:solidFill>
                <a:latin typeface="Calibri"/>
                <a:ea typeface="Calibri"/>
                <a:cs typeface="Calibri"/>
                <a:sym typeface="Calibri"/>
              </a:rPr>
              <a:t>Less than 3 years old: 25 mL/kg fluid bolus </a:t>
            </a:r>
            <a:endParaRPr sz="1200" dirty="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Older than 3 years old: 15 ml/kg fluid bolus  </a:t>
            </a:r>
            <a:endParaRPr sz="1200" dirty="0">
              <a:solidFill>
                <a:srgbClr val="222222"/>
              </a:solidFill>
              <a:highlight>
                <a:srgbClr val="EFF3F8"/>
              </a:highlight>
              <a:latin typeface="Calibri"/>
              <a:ea typeface="Calibri"/>
              <a:cs typeface="Calibri"/>
              <a:sym typeface="Calibri"/>
            </a:endParaRPr>
          </a:p>
        </p:txBody>
      </p:sp>
      <p:sp>
        <p:nvSpPr>
          <p:cNvPr id="238" name="Google Shape;238;g79d812b4d8_0_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79d812b4d8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lang="en-US" sz="1200" dirty="0">
              <a:solidFill>
                <a:srgbClr val="222222"/>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rgbClr val="222222"/>
                </a:solidFill>
                <a:highlight>
                  <a:srgbClr val="EFF3F8"/>
                </a:highlight>
                <a:latin typeface="Calibri"/>
                <a:ea typeface="Calibri"/>
                <a:cs typeface="Calibri"/>
                <a:sym typeface="Calibri"/>
              </a:rPr>
              <a:t>NOTE: 10 mL/Kg/</a:t>
            </a:r>
            <a:r>
              <a:rPr lang="en-US" sz="1200" dirty="0" err="1">
                <a:solidFill>
                  <a:srgbClr val="222222"/>
                </a:solidFill>
                <a:highlight>
                  <a:srgbClr val="EFF3F8"/>
                </a:highlight>
                <a:latin typeface="Calibri"/>
                <a:ea typeface="Calibri"/>
                <a:cs typeface="Calibri"/>
                <a:sym typeface="Calibri"/>
              </a:rPr>
              <a:t>hr</a:t>
            </a:r>
            <a:r>
              <a:rPr lang="en-US" sz="1200" dirty="0">
                <a:solidFill>
                  <a:srgbClr val="222222"/>
                </a:solidFill>
                <a:highlight>
                  <a:srgbClr val="EFF3F8"/>
                </a:highlight>
                <a:latin typeface="Calibri"/>
                <a:ea typeface="Calibri"/>
                <a:cs typeface="Calibri"/>
                <a:sym typeface="Calibri"/>
              </a:rPr>
              <a:t> is greater than the maintenance rate calculated by the 4-2-1 rule, but it is thought to take the fasted deficit into account. The rate should be adjusted given the assessment of fluid status in a given patient. </a:t>
            </a:r>
          </a:p>
          <a:p>
            <a:pPr marL="0" lvl="0" indent="0" algn="l" rtl="0">
              <a:lnSpc>
                <a:spcPct val="100000"/>
              </a:lnSpc>
              <a:spcBef>
                <a:spcPts val="0"/>
              </a:spcBef>
              <a:spcAft>
                <a:spcPts val="0"/>
              </a:spcAft>
              <a:buSzPts val="1100"/>
              <a:buNone/>
            </a:pPr>
            <a:endParaRPr lang="en-US" sz="1200" dirty="0">
              <a:solidFill>
                <a:srgbClr val="222222"/>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rgbClr val="222222"/>
                </a:solidFill>
                <a:latin typeface="Calibri"/>
                <a:ea typeface="Calibri"/>
                <a:cs typeface="Calibri"/>
                <a:sym typeface="Calibri"/>
              </a:rPr>
              <a:t>1. </a:t>
            </a:r>
            <a:r>
              <a:rPr lang="en-US" sz="1200" dirty="0" err="1">
                <a:solidFill>
                  <a:srgbClr val="222222"/>
                </a:solidFill>
                <a:latin typeface="Calibri"/>
                <a:ea typeface="Calibri"/>
                <a:cs typeface="Calibri"/>
                <a:sym typeface="Calibri"/>
              </a:rPr>
              <a:t>Sümpelmann</a:t>
            </a:r>
            <a:r>
              <a:rPr lang="en-US" sz="1200" dirty="0">
                <a:solidFill>
                  <a:srgbClr val="222222"/>
                </a:solidFill>
                <a:latin typeface="Calibri"/>
                <a:ea typeface="Calibri"/>
                <a:cs typeface="Calibri"/>
                <a:sym typeface="Calibri"/>
              </a:rPr>
              <a:t> R, </a:t>
            </a:r>
            <a:r>
              <a:rPr lang="en-US" sz="1200" dirty="0" err="1">
                <a:solidFill>
                  <a:srgbClr val="222222"/>
                </a:solidFill>
                <a:latin typeface="Calibri"/>
                <a:ea typeface="Calibri"/>
                <a:cs typeface="Calibri"/>
                <a:sym typeface="Calibri"/>
              </a:rPr>
              <a:t>Becke</a:t>
            </a:r>
            <a:r>
              <a:rPr lang="en-US" sz="1200" dirty="0">
                <a:solidFill>
                  <a:srgbClr val="222222"/>
                </a:solidFill>
                <a:latin typeface="Calibri"/>
                <a:ea typeface="Calibri"/>
                <a:cs typeface="Calibri"/>
                <a:sym typeface="Calibri"/>
              </a:rPr>
              <a:t> K, Brenner S, et al. Perioperative intravenous fluid therapy in children: guidelines from the Association of the Scientific Medical Societies in Germany. </a:t>
            </a:r>
            <a:r>
              <a:rPr lang="en-US" sz="1200" i="1" dirty="0" err="1">
                <a:solidFill>
                  <a:srgbClr val="222222"/>
                </a:solidFill>
                <a:latin typeface="Calibri"/>
                <a:ea typeface="Calibri"/>
                <a:cs typeface="Calibri"/>
                <a:sym typeface="Calibri"/>
              </a:rPr>
              <a:t>Paediatr</a:t>
            </a:r>
            <a:r>
              <a:rPr lang="en-US" sz="1200" i="1" dirty="0">
                <a:solidFill>
                  <a:srgbClr val="222222"/>
                </a:solidFill>
                <a:latin typeface="Calibri"/>
                <a:ea typeface="Calibri"/>
                <a:cs typeface="Calibri"/>
                <a:sym typeface="Calibri"/>
              </a:rPr>
              <a:t> </a:t>
            </a:r>
            <a:r>
              <a:rPr lang="en-US" sz="1200" i="1" dirty="0" err="1">
                <a:solidFill>
                  <a:srgbClr val="222222"/>
                </a:solidFill>
                <a:latin typeface="Calibri"/>
                <a:ea typeface="Calibri"/>
                <a:cs typeface="Calibri"/>
                <a:sym typeface="Calibri"/>
              </a:rPr>
              <a:t>Anaesth</a:t>
            </a:r>
            <a:r>
              <a:rPr lang="en-US" sz="1200" dirty="0">
                <a:solidFill>
                  <a:srgbClr val="222222"/>
                </a:solidFill>
                <a:latin typeface="Calibri"/>
                <a:ea typeface="Calibri"/>
                <a:cs typeface="Calibri"/>
                <a:sym typeface="Calibri"/>
              </a:rPr>
              <a:t>. 2017;27(1):10-18.</a:t>
            </a: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	</a:t>
            </a:r>
          </a:p>
        </p:txBody>
      </p:sp>
      <p:sp>
        <p:nvSpPr>
          <p:cNvPr id="244" name="Google Shape;244;g79d812b4d8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bdecfa0aa1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Note: Glucose is rapidly taken up into the cells of the body. Prolonged hypoglycemia is associated with poor neurological outcomes and increased morbidity and mortality in the pediatric ICU population.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15. </a:t>
            </a:r>
            <a:r>
              <a:rPr lang="en-US" sz="1100" b="0" i="0" u="none" strike="noStrike" cap="none" dirty="0" err="1">
                <a:solidFill>
                  <a:srgbClr val="000000"/>
                </a:solidFill>
                <a:effectLst/>
                <a:latin typeface="Arial"/>
                <a:ea typeface="Arial"/>
                <a:cs typeface="Arial"/>
                <a:sym typeface="Arial"/>
              </a:rPr>
              <a:t>Kolesky</a:t>
            </a:r>
            <a:r>
              <a:rPr lang="en-US" sz="1100" b="0" i="0" u="none" strike="noStrike" cap="none" dirty="0">
                <a:solidFill>
                  <a:srgbClr val="000000"/>
                </a:solidFill>
                <a:effectLst/>
                <a:latin typeface="Arial"/>
                <a:ea typeface="Arial"/>
                <a:cs typeface="Arial"/>
                <a:sym typeface="Arial"/>
              </a:rPr>
              <a:t> 2020. Pediatric Anesthesia. 2021;31:197–204.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highlight>
                  <a:srgbClr val="FFFF00"/>
                </a:highlight>
                <a:latin typeface="Arial"/>
                <a:cs typeface="Arial"/>
                <a:sym typeface="Arial"/>
              </a:rPr>
              <a:t>Note: </a:t>
            </a:r>
            <a:r>
              <a:rPr lang="en-US" sz="1100" dirty="0">
                <a:highlight>
                  <a:srgbClr val="FFFF00"/>
                </a:highlight>
              </a:rPr>
              <a:t>Halving preoperative dextrose rates intraoperatively was associated with a decreased risk of hyperglycemia, without increasing hypoglycemia occurrence.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16. Datta 2016. </a:t>
            </a:r>
            <a:r>
              <a:rPr lang="en-US" dirty="0"/>
              <a:t>Pediatric Anesthesia 26 (2016) 599–607. </a:t>
            </a: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7.</a:t>
            </a:r>
            <a:r>
              <a:rPr lang="en-US" sz="1100" dirty="0">
                <a:solidFill>
                  <a:srgbClr val="222222"/>
                </a:solidFill>
              </a:rPr>
              <a:t> Holliday MA, Segar WE. The maintenance need for water in parenteral fluid therapy. </a:t>
            </a:r>
            <a:r>
              <a:rPr lang="en-US" sz="1100" i="1" dirty="0">
                <a:solidFill>
                  <a:srgbClr val="222222"/>
                </a:solidFill>
              </a:rPr>
              <a:t>Pediatrics</a:t>
            </a:r>
            <a:r>
              <a:rPr lang="en-US" sz="1100" dirty="0">
                <a:solidFill>
                  <a:srgbClr val="222222"/>
                </a:solidFill>
              </a:rPr>
              <a:t>. 1957;19(5):823-832.</a:t>
            </a:r>
            <a:endParaRPr lang="en-US" sz="1100" b="0" i="0" u="none" strike="noStrike" cap="none" dirty="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12. Welborn LG, McGill WA, </a:t>
            </a:r>
            <a:r>
              <a:rPr lang="en-US" sz="1100" b="0" i="0" u="none" strike="noStrike" cap="none" dirty="0" err="1">
                <a:solidFill>
                  <a:srgbClr val="000000"/>
                </a:solidFill>
                <a:effectLst/>
                <a:latin typeface="Arial"/>
                <a:ea typeface="Arial"/>
                <a:cs typeface="Arial"/>
                <a:sym typeface="Arial"/>
              </a:rPr>
              <a:t>Hannallah</a:t>
            </a:r>
            <a:r>
              <a:rPr lang="en-US" sz="1100" b="0" i="0" u="none" strike="noStrike" cap="none" dirty="0">
                <a:solidFill>
                  <a:srgbClr val="000000"/>
                </a:solidFill>
                <a:effectLst/>
                <a:latin typeface="Arial"/>
                <a:ea typeface="Arial"/>
                <a:cs typeface="Arial"/>
                <a:sym typeface="Arial"/>
              </a:rPr>
              <a:t> RS, </a:t>
            </a:r>
            <a:r>
              <a:rPr lang="en-US" sz="1100" b="0" i="0" u="none" strike="noStrike" cap="none" dirty="0" err="1">
                <a:solidFill>
                  <a:srgbClr val="000000"/>
                </a:solidFill>
                <a:effectLst/>
                <a:latin typeface="Arial"/>
                <a:ea typeface="Arial"/>
                <a:cs typeface="Arial"/>
                <a:sym typeface="Arial"/>
              </a:rPr>
              <a:t>Nisselson</a:t>
            </a:r>
            <a:r>
              <a:rPr lang="en-US" sz="1100" b="0" i="0" u="none" strike="noStrike" cap="none" dirty="0">
                <a:solidFill>
                  <a:srgbClr val="000000"/>
                </a:solidFill>
                <a:effectLst/>
                <a:latin typeface="Arial"/>
                <a:ea typeface="Arial"/>
                <a:cs typeface="Arial"/>
                <a:sym typeface="Arial"/>
              </a:rPr>
              <a:t> CL, </a:t>
            </a:r>
            <a:r>
              <a:rPr lang="en-US" sz="1100" b="0" i="0" u="none" strike="noStrike" cap="none" dirty="0" err="1">
                <a:solidFill>
                  <a:srgbClr val="000000"/>
                </a:solidFill>
                <a:effectLst/>
                <a:latin typeface="Arial"/>
                <a:ea typeface="Arial"/>
                <a:cs typeface="Arial"/>
                <a:sym typeface="Arial"/>
              </a:rPr>
              <a:t>Ruttimann</a:t>
            </a:r>
            <a:r>
              <a:rPr lang="en-US" sz="1100" b="0" i="0" u="none" strike="noStrike" cap="none" dirty="0">
                <a:solidFill>
                  <a:srgbClr val="000000"/>
                </a:solidFill>
                <a:effectLst/>
                <a:latin typeface="Arial"/>
                <a:ea typeface="Arial"/>
                <a:cs typeface="Arial"/>
                <a:sym typeface="Arial"/>
              </a:rPr>
              <a:t> UE, Hicks JM. Perioperative blood glucose concentrations in pediatric outpatients. </a:t>
            </a:r>
            <a:r>
              <a:rPr lang="en-US" sz="1100" b="0" i="1" u="none" strike="noStrike" cap="none" dirty="0">
                <a:solidFill>
                  <a:srgbClr val="000000"/>
                </a:solidFill>
                <a:effectLst/>
                <a:latin typeface="Arial"/>
                <a:ea typeface="Arial"/>
                <a:cs typeface="Arial"/>
                <a:sym typeface="Arial"/>
              </a:rPr>
              <a:t>Anesthesiology</a:t>
            </a:r>
            <a:r>
              <a:rPr lang="en-US" sz="1100" b="0" i="0" u="none" strike="noStrike" cap="none" dirty="0">
                <a:solidFill>
                  <a:srgbClr val="000000"/>
                </a:solidFill>
                <a:effectLst/>
                <a:latin typeface="Arial"/>
                <a:ea typeface="Arial"/>
                <a:cs typeface="Arial"/>
                <a:sym typeface="Arial"/>
              </a:rPr>
              <a:t>. 1986;65(5):543-547.</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	446 patients, age 1 month to 6 years old, at a single institution scheduled for outpatient elective surgery, randomized to LR or D5LR. A statistically significant increase in glucose concentration was found in both groups (85mg/dL to 111mg/dl in LR, and 83mg/dl to 244mg/dL in D5LR group).</a:t>
            </a: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13. </a:t>
            </a:r>
            <a:r>
              <a:rPr lang="en-US" sz="1100" b="0" i="0" u="none" strike="noStrike" cap="none" dirty="0" err="1">
                <a:solidFill>
                  <a:srgbClr val="000000"/>
                </a:solidFill>
                <a:effectLst/>
                <a:latin typeface="Arial"/>
                <a:ea typeface="Arial"/>
                <a:cs typeface="Arial"/>
                <a:sym typeface="Arial"/>
              </a:rPr>
              <a:t>Mikawa</a:t>
            </a:r>
            <a:r>
              <a:rPr lang="en-US" sz="1100" b="0" i="0" u="none" strike="noStrike" cap="none" dirty="0">
                <a:solidFill>
                  <a:srgbClr val="000000"/>
                </a:solidFill>
                <a:effectLst/>
                <a:latin typeface="Arial"/>
                <a:ea typeface="Arial"/>
                <a:cs typeface="Arial"/>
                <a:sym typeface="Arial"/>
              </a:rPr>
              <a:t> K, Maekawa N, </a:t>
            </a:r>
            <a:r>
              <a:rPr lang="en-US" sz="1100" b="0" i="0" u="none" strike="noStrike" cap="none" dirty="0" err="1">
                <a:solidFill>
                  <a:srgbClr val="000000"/>
                </a:solidFill>
                <a:effectLst/>
                <a:latin typeface="Arial"/>
                <a:ea typeface="Arial"/>
                <a:cs typeface="Arial"/>
                <a:sym typeface="Arial"/>
              </a:rPr>
              <a:t>Goto</a:t>
            </a:r>
            <a:r>
              <a:rPr lang="en-US" sz="1100" b="0" i="0" u="none" strike="noStrike" cap="none" dirty="0">
                <a:solidFill>
                  <a:srgbClr val="000000"/>
                </a:solidFill>
                <a:effectLst/>
                <a:latin typeface="Arial"/>
                <a:ea typeface="Arial"/>
                <a:cs typeface="Arial"/>
                <a:sym typeface="Arial"/>
              </a:rPr>
              <a:t> R, Tanaka O, </a:t>
            </a:r>
            <a:r>
              <a:rPr lang="en-US" sz="1100" b="0" i="0" u="none" strike="noStrike" cap="none" dirty="0" err="1">
                <a:solidFill>
                  <a:srgbClr val="000000"/>
                </a:solidFill>
                <a:effectLst/>
                <a:latin typeface="Arial"/>
                <a:ea typeface="Arial"/>
                <a:cs typeface="Arial"/>
                <a:sym typeface="Arial"/>
              </a:rPr>
              <a:t>Yaku</a:t>
            </a:r>
            <a:r>
              <a:rPr lang="en-US" sz="1100" b="0" i="0" u="none" strike="noStrike" cap="none" dirty="0">
                <a:solidFill>
                  <a:srgbClr val="000000"/>
                </a:solidFill>
                <a:effectLst/>
                <a:latin typeface="Arial"/>
                <a:ea typeface="Arial"/>
                <a:cs typeface="Arial"/>
                <a:sym typeface="Arial"/>
              </a:rPr>
              <a:t> H, </a:t>
            </a:r>
            <a:r>
              <a:rPr lang="en-US" sz="1100" b="0" i="0" u="none" strike="noStrike" cap="none" dirty="0" err="1">
                <a:solidFill>
                  <a:srgbClr val="000000"/>
                </a:solidFill>
                <a:effectLst/>
                <a:latin typeface="Arial"/>
                <a:ea typeface="Arial"/>
                <a:cs typeface="Arial"/>
                <a:sym typeface="Arial"/>
              </a:rPr>
              <a:t>Obara</a:t>
            </a:r>
            <a:r>
              <a:rPr lang="en-US" sz="1100" b="0" i="0" u="none" strike="noStrike" cap="none" dirty="0">
                <a:solidFill>
                  <a:srgbClr val="000000"/>
                </a:solidFill>
                <a:effectLst/>
                <a:latin typeface="Arial"/>
                <a:ea typeface="Arial"/>
                <a:cs typeface="Arial"/>
                <a:sym typeface="Arial"/>
              </a:rPr>
              <a:t> H. Effects of exogenous intravenous glucose on plasma glucose and lipid homeostasis in anesthetized children. </a:t>
            </a:r>
            <a:r>
              <a:rPr lang="en-US" sz="1100" b="0" i="1" u="none" strike="noStrike" cap="none" dirty="0">
                <a:solidFill>
                  <a:srgbClr val="000000"/>
                </a:solidFill>
                <a:effectLst/>
                <a:latin typeface="Arial"/>
                <a:ea typeface="Arial"/>
                <a:cs typeface="Arial"/>
                <a:sym typeface="Arial"/>
              </a:rPr>
              <a:t>Anesthesiology</a:t>
            </a:r>
            <a:r>
              <a:rPr lang="en-US" sz="1100" b="0" i="0" u="none" strike="noStrike" cap="none" dirty="0">
                <a:solidFill>
                  <a:srgbClr val="000000"/>
                </a:solidFill>
                <a:effectLst/>
                <a:latin typeface="Arial"/>
                <a:ea typeface="Arial"/>
                <a:cs typeface="Arial"/>
                <a:sym typeface="Arial"/>
              </a:rPr>
              <a:t>. 1991;74(6):1017-1022.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rgbClr val="222222"/>
                </a:solidFill>
              </a:rPr>
              <a:t>1. </a:t>
            </a:r>
            <a:r>
              <a:rPr lang="en-US" sz="1100" dirty="0" err="1">
                <a:solidFill>
                  <a:srgbClr val="222222"/>
                </a:solidFill>
              </a:rPr>
              <a:t>Sümpelmann</a:t>
            </a:r>
            <a:r>
              <a:rPr lang="en-US" sz="1100" dirty="0">
                <a:solidFill>
                  <a:srgbClr val="222222"/>
                </a:solidFill>
              </a:rPr>
              <a:t> R, </a:t>
            </a:r>
            <a:r>
              <a:rPr lang="en-US" sz="1100" dirty="0" err="1">
                <a:solidFill>
                  <a:srgbClr val="222222"/>
                </a:solidFill>
              </a:rPr>
              <a:t>Becke</a:t>
            </a:r>
            <a:r>
              <a:rPr lang="en-US" sz="1100" dirty="0">
                <a:solidFill>
                  <a:srgbClr val="222222"/>
                </a:solidFill>
              </a:rPr>
              <a:t> K, Brenner S, et al. Perioperative intravenous fluid therapy in children: guidelines from the Association of the Scientific Medical Societies in Germany. </a:t>
            </a:r>
            <a:r>
              <a:rPr lang="en-US" sz="1100" i="1" dirty="0" err="1">
                <a:solidFill>
                  <a:srgbClr val="222222"/>
                </a:solidFill>
              </a:rPr>
              <a:t>Paediatr</a:t>
            </a:r>
            <a:r>
              <a:rPr lang="en-US" sz="1100" i="1" dirty="0">
                <a:solidFill>
                  <a:srgbClr val="222222"/>
                </a:solidFill>
              </a:rPr>
              <a:t> </a:t>
            </a:r>
            <a:r>
              <a:rPr lang="en-US" sz="1100" i="1" dirty="0" err="1">
                <a:solidFill>
                  <a:srgbClr val="222222"/>
                </a:solidFill>
              </a:rPr>
              <a:t>Anaesth</a:t>
            </a:r>
            <a:r>
              <a:rPr lang="en-US" sz="1100" dirty="0">
                <a:solidFill>
                  <a:srgbClr val="222222"/>
                </a:solidFill>
              </a:rPr>
              <a:t>. 2017;27(1):10-18.</a:t>
            </a:r>
          </a:p>
          <a:p>
            <a:pPr marL="0" lvl="0" indent="0" algn="l" rtl="0">
              <a:lnSpc>
                <a:spcPct val="100000"/>
              </a:lnSpc>
              <a:spcBef>
                <a:spcPts val="0"/>
              </a:spcBef>
              <a:spcAft>
                <a:spcPts val="0"/>
              </a:spcAft>
              <a:buSzPts val="1100"/>
              <a:buNone/>
            </a:pPr>
            <a:endParaRPr dirty="0"/>
          </a:p>
        </p:txBody>
      </p:sp>
      <p:sp>
        <p:nvSpPr>
          <p:cNvPr id="268" name="Google Shape;268;gbdecfa0aa1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bdecfa0aa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Fluid deficits or hypovolemia should be treated with a balanced isotonic solution without glucose. A fluid bolus of 10 - 20 ml/kg should be given up to three times, but caution should be used to avoid volume overload. </a:t>
            </a:r>
            <a:endParaRPr dirty="0"/>
          </a:p>
          <a:p>
            <a:pPr marL="0" lvl="0" indent="0" algn="l" rtl="0">
              <a:lnSpc>
                <a:spcPct val="100000"/>
              </a:lnSpc>
              <a:spcBef>
                <a:spcPts val="0"/>
              </a:spcBef>
              <a:spcAft>
                <a:spcPts val="0"/>
              </a:spcAft>
              <a:buSzPts val="1100"/>
              <a:buNone/>
            </a:pPr>
            <a:endParaRPr lang="en-US" sz="2800" dirty="0">
              <a:solidFill>
                <a:schemeClr val="dk1"/>
              </a:solidFill>
              <a:latin typeface="Calibri"/>
              <a:cs typeface="Calibri"/>
              <a:sym typeface="Calibri"/>
            </a:endParaRPr>
          </a:p>
          <a:p>
            <a:pPr marL="0" lvl="0" indent="0" algn="l" rtl="0">
              <a:lnSpc>
                <a:spcPct val="100000"/>
              </a:lnSpc>
              <a:spcBef>
                <a:spcPts val="0"/>
              </a:spcBef>
              <a:spcAft>
                <a:spcPts val="0"/>
              </a:spcAft>
              <a:buSzPts val="1100"/>
              <a:buNone/>
            </a:pPr>
            <a:r>
              <a:rPr lang="en-US" dirty="0"/>
              <a:t>https://</a:t>
            </a:r>
            <a:r>
              <a:rPr lang="en-US" dirty="0" err="1"/>
              <a:t>commons.wikimedia.org</a:t>
            </a:r>
            <a:r>
              <a:rPr lang="en-US" dirty="0"/>
              <a:t>/wiki/File:Blausen_0086_Blood_Bag.png</a:t>
            </a:r>
            <a:endParaRPr dirty="0"/>
          </a:p>
        </p:txBody>
      </p:sp>
      <p:sp>
        <p:nvSpPr>
          <p:cNvPr id="250" name="Google Shape;250;gbdecfa0aa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bdecfa0aa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Fluid deficits or hypovolemia should be treated with a balanced isotonic solution without glucose. A fluid bolus of 10 - 20 ml/kg should be given up to three times, but caution should be used to avoid volume overload. </a:t>
            </a:r>
            <a:endParaRPr dirty="0"/>
          </a:p>
          <a:p>
            <a:pPr marL="0" lvl="0" indent="0" algn="l" rtl="0">
              <a:lnSpc>
                <a:spcPct val="100000"/>
              </a:lnSpc>
              <a:spcBef>
                <a:spcPts val="0"/>
              </a:spcBef>
              <a:spcAft>
                <a:spcPts val="0"/>
              </a:spcAft>
              <a:buSzPts val="1100"/>
              <a:buNone/>
            </a:pPr>
            <a:endParaRPr lang="en-US" sz="2800" dirty="0">
              <a:solidFill>
                <a:schemeClr val="dk1"/>
              </a:solidFill>
              <a:latin typeface="Calibri"/>
              <a:cs typeface="Calibri"/>
              <a:sym typeface="Calibri"/>
            </a:endParaRPr>
          </a:p>
          <a:p>
            <a:pPr marL="0" lvl="0" indent="0" algn="l" rtl="0">
              <a:lnSpc>
                <a:spcPct val="100000"/>
              </a:lnSpc>
              <a:spcBef>
                <a:spcPts val="0"/>
              </a:spcBef>
              <a:spcAft>
                <a:spcPts val="0"/>
              </a:spcAft>
              <a:buSzPts val="1100"/>
              <a:buNone/>
            </a:pPr>
            <a:r>
              <a:rPr lang="en-US" dirty="0"/>
              <a:t>https://</a:t>
            </a:r>
            <a:r>
              <a:rPr lang="en-US" dirty="0" err="1"/>
              <a:t>commons.wikimedia.org</a:t>
            </a:r>
            <a:r>
              <a:rPr lang="en-US" dirty="0"/>
              <a:t>/wiki/File:Blausen_0086_Blood_Bag.png</a:t>
            </a:r>
            <a:endParaRPr dirty="0"/>
          </a:p>
        </p:txBody>
      </p:sp>
      <p:sp>
        <p:nvSpPr>
          <p:cNvPr id="250" name="Google Shape;250;gbdecfa0aa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6952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bdecfa0aa1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p:txBody>
      </p:sp>
      <p:sp>
        <p:nvSpPr>
          <p:cNvPr id="256" name="Google Shape;256;gbdecfa0aa1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bdecfa0aa1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Shires T, Williams J, Brown F. Acute change in extracellular fluids associated with major surgical procedures. </a:t>
            </a:r>
            <a:r>
              <a:rPr lang="en-US" sz="1200" i="1" dirty="0">
                <a:solidFill>
                  <a:srgbClr val="222222"/>
                </a:solidFill>
                <a:latin typeface="Calibri"/>
                <a:ea typeface="Calibri"/>
                <a:cs typeface="Calibri"/>
                <a:sym typeface="Calibri"/>
              </a:rPr>
              <a:t>Ann Surg</a:t>
            </a:r>
            <a:r>
              <a:rPr lang="en-US" sz="1200" dirty="0">
                <a:solidFill>
                  <a:srgbClr val="222222"/>
                </a:solidFill>
                <a:latin typeface="Calibri"/>
                <a:ea typeface="Calibri"/>
                <a:cs typeface="Calibri"/>
                <a:sym typeface="Calibri"/>
              </a:rPr>
              <a:t>. 1961;154:803-810.</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err="1">
                <a:solidFill>
                  <a:srgbClr val="222222"/>
                </a:solidFill>
                <a:latin typeface="Calibri"/>
                <a:ea typeface="Calibri"/>
                <a:cs typeface="Calibri"/>
                <a:sym typeface="Calibri"/>
              </a:rPr>
              <a:t>Brandstrup</a:t>
            </a:r>
            <a:r>
              <a:rPr lang="en-US" sz="1200" dirty="0">
                <a:solidFill>
                  <a:srgbClr val="222222"/>
                </a:solidFill>
                <a:latin typeface="Calibri"/>
                <a:ea typeface="Calibri"/>
                <a:cs typeface="Calibri"/>
                <a:sym typeface="Calibri"/>
              </a:rPr>
              <a:t> B, </a:t>
            </a:r>
            <a:r>
              <a:rPr lang="en-US" sz="1200" dirty="0" err="1">
                <a:solidFill>
                  <a:srgbClr val="222222"/>
                </a:solidFill>
                <a:latin typeface="Calibri"/>
                <a:ea typeface="Calibri"/>
                <a:cs typeface="Calibri"/>
                <a:sym typeface="Calibri"/>
              </a:rPr>
              <a:t>Svensen</a:t>
            </a:r>
            <a:r>
              <a:rPr lang="en-US" sz="1200" dirty="0">
                <a:solidFill>
                  <a:srgbClr val="222222"/>
                </a:solidFill>
                <a:latin typeface="Calibri"/>
                <a:ea typeface="Calibri"/>
                <a:cs typeface="Calibri"/>
                <a:sym typeface="Calibri"/>
              </a:rPr>
              <a:t> C, </a:t>
            </a:r>
            <a:r>
              <a:rPr lang="en-US" sz="1200" dirty="0" err="1">
                <a:solidFill>
                  <a:srgbClr val="222222"/>
                </a:solidFill>
                <a:latin typeface="Calibri"/>
                <a:ea typeface="Calibri"/>
                <a:cs typeface="Calibri"/>
                <a:sym typeface="Calibri"/>
              </a:rPr>
              <a:t>Engquist</a:t>
            </a:r>
            <a:r>
              <a:rPr lang="en-US" sz="1200" dirty="0">
                <a:solidFill>
                  <a:srgbClr val="222222"/>
                </a:solidFill>
                <a:latin typeface="Calibri"/>
                <a:ea typeface="Calibri"/>
                <a:cs typeface="Calibri"/>
                <a:sym typeface="Calibri"/>
              </a:rPr>
              <a:t> A. Hemorrhage and operation cause a contraction of the extracellular space needing replacement--evidence and implications? A systematic review. </a:t>
            </a:r>
            <a:r>
              <a:rPr lang="en-US" sz="1200" i="1" dirty="0">
                <a:solidFill>
                  <a:srgbClr val="222222"/>
                </a:solidFill>
                <a:latin typeface="Calibri"/>
                <a:ea typeface="Calibri"/>
                <a:cs typeface="Calibri"/>
                <a:sym typeface="Calibri"/>
              </a:rPr>
              <a:t>Surgery</a:t>
            </a:r>
            <a:r>
              <a:rPr lang="en-US" sz="1200" dirty="0">
                <a:solidFill>
                  <a:srgbClr val="222222"/>
                </a:solidFill>
                <a:latin typeface="Calibri"/>
                <a:ea typeface="Calibri"/>
                <a:cs typeface="Calibri"/>
                <a:sym typeface="Calibri"/>
              </a:rPr>
              <a:t>. 2006;139(3):419-432.</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Chappell D, Jacob M, Hofmann-Kiefer K, </a:t>
            </a:r>
            <a:r>
              <a:rPr lang="en-US" sz="1200" dirty="0" err="1">
                <a:solidFill>
                  <a:srgbClr val="222222"/>
                </a:solidFill>
                <a:latin typeface="Calibri"/>
                <a:ea typeface="Calibri"/>
                <a:cs typeface="Calibri"/>
                <a:sym typeface="Calibri"/>
              </a:rPr>
              <a:t>Conzen</a:t>
            </a:r>
            <a:r>
              <a:rPr lang="en-US" sz="1200" dirty="0">
                <a:solidFill>
                  <a:srgbClr val="222222"/>
                </a:solidFill>
                <a:latin typeface="Calibri"/>
                <a:ea typeface="Calibri"/>
                <a:cs typeface="Calibri"/>
                <a:sym typeface="Calibri"/>
              </a:rPr>
              <a:t> P, Rehm M. A rational approach to perioperative fluid management. </a:t>
            </a:r>
            <a:r>
              <a:rPr lang="en-US" sz="1200" i="1" dirty="0">
                <a:solidFill>
                  <a:srgbClr val="222222"/>
                </a:solidFill>
                <a:latin typeface="Calibri"/>
                <a:ea typeface="Calibri"/>
                <a:cs typeface="Calibri"/>
                <a:sym typeface="Calibri"/>
              </a:rPr>
              <a:t>Anesthesiology</a:t>
            </a:r>
            <a:r>
              <a:rPr lang="en-US" sz="1200" dirty="0">
                <a:solidFill>
                  <a:srgbClr val="222222"/>
                </a:solidFill>
                <a:latin typeface="Calibri"/>
                <a:ea typeface="Calibri"/>
                <a:cs typeface="Calibri"/>
                <a:sym typeface="Calibri"/>
              </a:rPr>
              <a:t>. 2008;109(4):723-740.</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highlight>
                <a:srgbClr val="EFF3F8"/>
              </a:highlight>
              <a:latin typeface="Calibri"/>
              <a:ea typeface="Calibri"/>
              <a:cs typeface="Calibri"/>
              <a:sym typeface="Calibri"/>
            </a:endParaRPr>
          </a:p>
        </p:txBody>
      </p:sp>
      <p:sp>
        <p:nvSpPr>
          <p:cNvPr id="256" name="Google Shape;256;gbdecfa0aa1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5942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bdecfa0aa1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2" name="Google Shape;262;gbdecfa0aa1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bdecfa0aa1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err="1">
                <a:solidFill>
                  <a:srgbClr val="222222"/>
                </a:solidFill>
                <a:latin typeface="Calibri"/>
                <a:ea typeface="Calibri"/>
                <a:cs typeface="Calibri"/>
                <a:sym typeface="Calibri"/>
              </a:rPr>
              <a:t>Lerman</a:t>
            </a:r>
            <a:r>
              <a:rPr lang="en-US" sz="1200" dirty="0">
                <a:solidFill>
                  <a:srgbClr val="222222"/>
                </a:solidFill>
                <a:latin typeface="Calibri"/>
                <a:ea typeface="Calibri"/>
                <a:cs typeface="Calibri"/>
                <a:sym typeface="Calibri"/>
              </a:rPr>
              <a:t> J, Coté CJ, Steward DJ. </a:t>
            </a:r>
            <a:r>
              <a:rPr lang="en-US" sz="1200" i="1" dirty="0">
                <a:solidFill>
                  <a:srgbClr val="222222"/>
                </a:solidFill>
                <a:latin typeface="Calibri"/>
                <a:ea typeface="Calibri"/>
                <a:cs typeface="Calibri"/>
                <a:sym typeface="Calibri"/>
              </a:rPr>
              <a:t>Manual of Pediatric Anesthesia: With an Index of Pediatric Syndromes</a:t>
            </a:r>
            <a:r>
              <a:rPr lang="en-US" sz="1200" dirty="0">
                <a:solidFill>
                  <a:srgbClr val="222222"/>
                </a:solidFill>
                <a:latin typeface="Calibri"/>
                <a:ea typeface="Calibri"/>
                <a:cs typeface="Calibri"/>
                <a:sym typeface="Calibri"/>
              </a:rPr>
              <a:t>.; 2016.</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Murat I, </a:t>
            </a:r>
            <a:r>
              <a:rPr lang="en-US" sz="1200" dirty="0" err="1">
                <a:solidFill>
                  <a:srgbClr val="222222"/>
                </a:solidFill>
                <a:latin typeface="Calibri"/>
                <a:ea typeface="Calibri"/>
                <a:cs typeface="Calibri"/>
                <a:sym typeface="Calibri"/>
              </a:rPr>
              <a:t>Humblot</a:t>
            </a:r>
            <a:r>
              <a:rPr lang="en-US" sz="1200" dirty="0">
                <a:solidFill>
                  <a:srgbClr val="222222"/>
                </a:solidFill>
                <a:latin typeface="Calibri"/>
                <a:ea typeface="Calibri"/>
                <a:cs typeface="Calibri"/>
                <a:sym typeface="Calibri"/>
              </a:rPr>
              <a:t> A, </a:t>
            </a:r>
            <a:r>
              <a:rPr lang="en-US" sz="1200" dirty="0" err="1">
                <a:solidFill>
                  <a:srgbClr val="222222"/>
                </a:solidFill>
                <a:latin typeface="Calibri"/>
                <a:ea typeface="Calibri"/>
                <a:cs typeface="Calibri"/>
                <a:sym typeface="Calibri"/>
              </a:rPr>
              <a:t>Girault</a:t>
            </a:r>
            <a:r>
              <a:rPr lang="en-US" sz="1200" dirty="0">
                <a:solidFill>
                  <a:srgbClr val="222222"/>
                </a:solidFill>
                <a:latin typeface="Calibri"/>
                <a:ea typeface="Calibri"/>
                <a:cs typeface="Calibri"/>
                <a:sym typeface="Calibri"/>
              </a:rPr>
              <a:t> L, </a:t>
            </a:r>
            <a:r>
              <a:rPr lang="en-US" sz="1200" dirty="0" err="1">
                <a:solidFill>
                  <a:srgbClr val="222222"/>
                </a:solidFill>
                <a:latin typeface="Calibri"/>
                <a:ea typeface="Calibri"/>
                <a:cs typeface="Calibri"/>
                <a:sym typeface="Calibri"/>
              </a:rPr>
              <a:t>Piana</a:t>
            </a:r>
            <a:r>
              <a:rPr lang="en-US" sz="1200" dirty="0">
                <a:solidFill>
                  <a:srgbClr val="222222"/>
                </a:solidFill>
                <a:latin typeface="Calibri"/>
                <a:ea typeface="Calibri"/>
                <a:cs typeface="Calibri"/>
                <a:sym typeface="Calibri"/>
              </a:rPr>
              <a:t> F. Neonatal fluid management. </a:t>
            </a:r>
            <a:r>
              <a:rPr lang="en-US" sz="1200" i="1" dirty="0">
                <a:solidFill>
                  <a:srgbClr val="222222"/>
                </a:solidFill>
                <a:latin typeface="Calibri"/>
                <a:ea typeface="Calibri"/>
                <a:cs typeface="Calibri"/>
                <a:sym typeface="Calibri"/>
              </a:rPr>
              <a:t>Best </a:t>
            </a:r>
            <a:r>
              <a:rPr lang="en-US" sz="1200" i="1" dirty="0" err="1">
                <a:solidFill>
                  <a:srgbClr val="222222"/>
                </a:solidFill>
                <a:latin typeface="Calibri"/>
                <a:ea typeface="Calibri"/>
                <a:cs typeface="Calibri"/>
                <a:sym typeface="Calibri"/>
              </a:rPr>
              <a:t>Pract</a:t>
            </a:r>
            <a:r>
              <a:rPr lang="en-US" sz="1200" i="1" dirty="0">
                <a:solidFill>
                  <a:srgbClr val="222222"/>
                </a:solidFill>
                <a:latin typeface="Calibri"/>
                <a:ea typeface="Calibri"/>
                <a:cs typeface="Calibri"/>
                <a:sym typeface="Calibri"/>
              </a:rPr>
              <a:t> Res Clin </a:t>
            </a:r>
            <a:r>
              <a:rPr lang="en-US" sz="1200" i="1" dirty="0" err="1">
                <a:solidFill>
                  <a:srgbClr val="222222"/>
                </a:solidFill>
                <a:latin typeface="Calibri"/>
                <a:ea typeface="Calibri"/>
                <a:cs typeface="Calibri"/>
                <a:sym typeface="Calibri"/>
              </a:rPr>
              <a:t>Anaesthesiol</a:t>
            </a:r>
            <a:r>
              <a:rPr lang="en-US" sz="1200" dirty="0">
                <a:solidFill>
                  <a:srgbClr val="222222"/>
                </a:solidFill>
                <a:latin typeface="Calibri"/>
                <a:ea typeface="Calibri"/>
                <a:cs typeface="Calibri"/>
                <a:sym typeface="Calibri"/>
              </a:rPr>
              <a:t>. 2010;24(3):365-374.</a:t>
            </a:r>
            <a:endParaRPr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222222"/>
              </a:solidFill>
              <a:latin typeface="Calibri"/>
              <a:ea typeface="Calibri"/>
              <a:cs typeface="Calibri"/>
              <a:sym typeface="Calibri"/>
            </a:endParaRPr>
          </a:p>
        </p:txBody>
      </p:sp>
      <p:sp>
        <p:nvSpPr>
          <p:cNvPr id="274" name="Google Shape;274;gbdecfa0aa1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c8fc595199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10. </a:t>
            </a:r>
            <a:r>
              <a:rPr lang="en-US" sz="1200" dirty="0" err="1">
                <a:solidFill>
                  <a:srgbClr val="222222"/>
                </a:solidFill>
                <a:latin typeface="Calibri"/>
                <a:ea typeface="Calibri"/>
                <a:cs typeface="Calibri"/>
                <a:sym typeface="Calibri"/>
              </a:rPr>
              <a:t>Lerman</a:t>
            </a:r>
            <a:r>
              <a:rPr lang="en-US" sz="1200" dirty="0">
                <a:solidFill>
                  <a:srgbClr val="222222"/>
                </a:solidFill>
                <a:latin typeface="Calibri"/>
                <a:ea typeface="Calibri"/>
                <a:cs typeface="Calibri"/>
                <a:sym typeface="Calibri"/>
              </a:rPr>
              <a:t> J, Coté CJ, Steward DJ. </a:t>
            </a:r>
            <a:r>
              <a:rPr lang="en-US" sz="1200" i="1" dirty="0">
                <a:solidFill>
                  <a:srgbClr val="222222"/>
                </a:solidFill>
                <a:latin typeface="Calibri"/>
                <a:ea typeface="Calibri"/>
                <a:cs typeface="Calibri"/>
                <a:sym typeface="Calibri"/>
              </a:rPr>
              <a:t>Manual of Pediatric Anesthesia: With an Index of Pediatric Syndromes</a:t>
            </a:r>
            <a:r>
              <a:rPr lang="en-US" sz="1200" dirty="0">
                <a:solidFill>
                  <a:srgbClr val="222222"/>
                </a:solidFill>
                <a:latin typeface="Calibri"/>
                <a:ea typeface="Calibri"/>
                <a:cs typeface="Calibri"/>
                <a:sym typeface="Calibri"/>
              </a:rPr>
              <a:t>.; 2016.</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rgbClr val="222222"/>
                </a:solidFill>
                <a:latin typeface="Calibri"/>
                <a:ea typeface="Calibri"/>
                <a:cs typeface="Calibri"/>
                <a:sym typeface="Calibri"/>
              </a:rPr>
              <a:t>Murat I, </a:t>
            </a:r>
            <a:r>
              <a:rPr lang="en-US" sz="1200" dirty="0" err="1">
                <a:solidFill>
                  <a:srgbClr val="222222"/>
                </a:solidFill>
                <a:latin typeface="Calibri"/>
                <a:ea typeface="Calibri"/>
                <a:cs typeface="Calibri"/>
                <a:sym typeface="Calibri"/>
              </a:rPr>
              <a:t>Humblot</a:t>
            </a:r>
            <a:r>
              <a:rPr lang="en-US" sz="1200" dirty="0">
                <a:solidFill>
                  <a:srgbClr val="222222"/>
                </a:solidFill>
                <a:latin typeface="Calibri"/>
                <a:ea typeface="Calibri"/>
                <a:cs typeface="Calibri"/>
                <a:sym typeface="Calibri"/>
              </a:rPr>
              <a:t> A, </a:t>
            </a:r>
            <a:r>
              <a:rPr lang="en-US" sz="1200" dirty="0" err="1">
                <a:solidFill>
                  <a:srgbClr val="222222"/>
                </a:solidFill>
                <a:latin typeface="Calibri"/>
                <a:ea typeface="Calibri"/>
                <a:cs typeface="Calibri"/>
                <a:sym typeface="Calibri"/>
              </a:rPr>
              <a:t>Girault</a:t>
            </a:r>
            <a:r>
              <a:rPr lang="en-US" sz="1200" dirty="0">
                <a:solidFill>
                  <a:srgbClr val="222222"/>
                </a:solidFill>
                <a:latin typeface="Calibri"/>
                <a:ea typeface="Calibri"/>
                <a:cs typeface="Calibri"/>
                <a:sym typeface="Calibri"/>
              </a:rPr>
              <a:t> L, </a:t>
            </a:r>
            <a:r>
              <a:rPr lang="en-US" sz="1200" dirty="0" err="1">
                <a:solidFill>
                  <a:srgbClr val="222222"/>
                </a:solidFill>
                <a:latin typeface="Calibri"/>
                <a:ea typeface="Calibri"/>
                <a:cs typeface="Calibri"/>
                <a:sym typeface="Calibri"/>
              </a:rPr>
              <a:t>Piana</a:t>
            </a:r>
            <a:r>
              <a:rPr lang="en-US" sz="1200" dirty="0">
                <a:solidFill>
                  <a:srgbClr val="222222"/>
                </a:solidFill>
                <a:latin typeface="Calibri"/>
                <a:ea typeface="Calibri"/>
                <a:cs typeface="Calibri"/>
                <a:sym typeface="Calibri"/>
              </a:rPr>
              <a:t> F. Neonatal fluid management. </a:t>
            </a:r>
            <a:r>
              <a:rPr lang="en-US" sz="1200" i="1" dirty="0">
                <a:solidFill>
                  <a:srgbClr val="222222"/>
                </a:solidFill>
                <a:latin typeface="Calibri"/>
                <a:ea typeface="Calibri"/>
                <a:cs typeface="Calibri"/>
                <a:sym typeface="Calibri"/>
              </a:rPr>
              <a:t>Best </a:t>
            </a:r>
            <a:r>
              <a:rPr lang="en-US" sz="1200" i="1" dirty="0" err="1">
                <a:solidFill>
                  <a:srgbClr val="222222"/>
                </a:solidFill>
                <a:latin typeface="Calibri"/>
                <a:ea typeface="Calibri"/>
                <a:cs typeface="Calibri"/>
                <a:sym typeface="Calibri"/>
              </a:rPr>
              <a:t>Pract</a:t>
            </a:r>
            <a:r>
              <a:rPr lang="en-US" sz="1200" i="1" dirty="0">
                <a:solidFill>
                  <a:srgbClr val="222222"/>
                </a:solidFill>
                <a:latin typeface="Calibri"/>
                <a:ea typeface="Calibri"/>
                <a:cs typeface="Calibri"/>
                <a:sym typeface="Calibri"/>
              </a:rPr>
              <a:t> Res Clin </a:t>
            </a:r>
            <a:r>
              <a:rPr lang="en-US" sz="1200" i="1" dirty="0" err="1">
                <a:solidFill>
                  <a:srgbClr val="222222"/>
                </a:solidFill>
                <a:latin typeface="Calibri"/>
                <a:ea typeface="Calibri"/>
                <a:cs typeface="Calibri"/>
                <a:sym typeface="Calibri"/>
              </a:rPr>
              <a:t>Anaesthesiol</a:t>
            </a:r>
            <a:r>
              <a:rPr lang="en-US" sz="1200" dirty="0">
                <a:solidFill>
                  <a:srgbClr val="222222"/>
                </a:solidFill>
                <a:latin typeface="Calibri"/>
                <a:ea typeface="Calibri"/>
                <a:cs typeface="Calibri"/>
                <a:sym typeface="Calibri"/>
              </a:rPr>
              <a:t>. 2010;24(3):365-374.</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222222"/>
              </a:solidFill>
              <a:latin typeface="Calibri"/>
              <a:ea typeface="Calibri"/>
              <a:cs typeface="Calibri"/>
              <a:sym typeface="Calibri"/>
            </a:endParaRPr>
          </a:p>
        </p:txBody>
      </p:sp>
      <p:sp>
        <p:nvSpPr>
          <p:cNvPr id="280" name="Google Shape;280;gc8fc595199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a:solidFill>
                  <a:srgbClr val="222222"/>
                </a:solidFill>
                <a:latin typeface="Calibri"/>
                <a:ea typeface="Calibri"/>
                <a:cs typeface="Calibri"/>
                <a:sym typeface="Calibri"/>
              </a:rPr>
              <a:t>Adding a summary slide </a:t>
            </a:r>
            <a:endParaRPr sz="1200">
              <a:solidFill>
                <a:srgbClr val="222222"/>
              </a:solidFill>
              <a:latin typeface="Calibri"/>
              <a:ea typeface="Calibri"/>
              <a:cs typeface="Calibri"/>
              <a:sym typeface="Calibri"/>
            </a:endParaRPr>
          </a:p>
        </p:txBody>
      </p:sp>
      <p:sp>
        <p:nvSpPr>
          <p:cNvPr id="286" name="Google Shape;28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cbdb0802b4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a:solidFill>
                <a:srgbClr val="222222"/>
              </a:solidFill>
              <a:latin typeface="Calibri"/>
              <a:ea typeface="Calibri"/>
              <a:cs typeface="Calibri"/>
              <a:sym typeface="Calibri"/>
            </a:endParaRPr>
          </a:p>
        </p:txBody>
      </p:sp>
      <p:sp>
        <p:nvSpPr>
          <p:cNvPr id="292" name="Google Shape;292;gcbdb0802b4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8" name="Google Shape;29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98" name="Google Shape;29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63877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9/21/21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9/21/21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9/21/21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672812"/>
            <a:ext cx="6248400" cy="2966643"/>
          </a:xfrm>
        </p:spPr>
        <p:txBody>
          <a:bodyPr/>
          <a:lstStyle/>
          <a:p>
            <a:r>
              <a:rPr lang="en-US" dirty="0"/>
              <a:t>Click to edit Master title style</a:t>
            </a:r>
          </a:p>
        </p:txBody>
      </p:sp>
      <p:sp>
        <p:nvSpPr>
          <p:cNvPr id="3" name="Subtitle 2"/>
          <p:cNvSpPr>
            <a:spLocks noGrp="1"/>
          </p:cNvSpPr>
          <p:nvPr>
            <p:ph type="subTitle" idx="1"/>
          </p:nvPr>
        </p:nvSpPr>
        <p:spPr>
          <a:xfrm>
            <a:off x="1905000" y="3870660"/>
            <a:ext cx="4876799" cy="1681557"/>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3352799" y="5862449"/>
            <a:ext cx="2133600" cy="365125"/>
          </a:xfrm>
        </p:spPr>
        <p:txBody>
          <a:bodyPr/>
          <a:lstStyle/>
          <a:p>
            <a:r>
              <a:rPr lang="en-US" dirty="0"/>
              <a:t>Published </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38C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EE11E6D-3C96-D64C-8D81-3780B809D24E}"/>
              </a:ext>
            </a:extLst>
          </p:cNvPr>
          <p:cNvPicPr>
            <a:picLocks noChangeAspect="1"/>
          </p:cNvPicPr>
          <p:nvPr userDrawn="1"/>
        </p:nvPicPr>
        <p:blipFill>
          <a:blip r:embed="rId2"/>
          <a:stretch>
            <a:fillRect/>
          </a:stretch>
        </p:blipFill>
        <p:spPr>
          <a:xfrm>
            <a:off x="6296525" y="5862449"/>
            <a:ext cx="2466485" cy="803530"/>
          </a:xfrm>
          <a:prstGeom prst="rect">
            <a:avLst/>
          </a:prstGeom>
          <a:solidFill>
            <a:srgbClr val="10A5CC"/>
          </a:solidFill>
        </p:spPr>
      </p:pic>
      <p:pic>
        <p:nvPicPr>
          <p:cNvPr id="14" name="Picture 13">
            <a:extLst>
              <a:ext uri="{FF2B5EF4-FFF2-40B4-BE49-F238E27FC236}">
                <a16:creationId xmlns:a16="http://schemas.microsoft.com/office/drawing/2014/main" id="{BA543BA0-80E4-204E-AD70-CDDF4BB5BE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5897086"/>
            <a:ext cx="1700292" cy="734255"/>
          </a:xfrm>
          <a:prstGeom prst="rect">
            <a:avLst/>
          </a:prstGeom>
        </p:spPr>
      </p:pic>
      <p:pic>
        <p:nvPicPr>
          <p:cNvPr id="12" name="Picture 11">
            <a:extLst>
              <a:ext uri="{FF2B5EF4-FFF2-40B4-BE49-F238E27FC236}">
                <a16:creationId xmlns:a16="http://schemas.microsoft.com/office/drawing/2014/main" id="{822CC9F0-B1A5-2449-994E-1D246B47D23F}"/>
              </a:ext>
            </a:extLst>
          </p:cNvPr>
          <p:cNvPicPr>
            <a:picLocks noChangeAspect="1"/>
          </p:cNvPicPr>
          <p:nvPr userDrawn="1"/>
        </p:nvPicPr>
        <p:blipFill rotWithShape="1">
          <a:blip r:embed="rId2"/>
          <a:srcRect l="10118" t="17499" r="67975" b="19283"/>
          <a:stretch/>
        </p:blipFill>
        <p:spPr>
          <a:xfrm>
            <a:off x="8077200" y="148898"/>
            <a:ext cx="838199" cy="838199"/>
          </a:xfrm>
          <a:prstGeom prst="ellipse">
            <a:avLst/>
          </a:prstGeom>
          <a:solidFill>
            <a:srgbClr val="10A5CC"/>
          </a:solidFill>
        </p:spPr>
      </p:pic>
    </p:spTree>
    <p:extLst>
      <p:ext uri="{BB962C8B-B14F-4D97-AF65-F5344CB8AC3E}">
        <p14:creationId xmlns:p14="http://schemas.microsoft.com/office/powerpoint/2010/main" val="1274849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dirty="0"/>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2"/>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8437" y="6078472"/>
            <a:ext cx="1700292" cy="734255"/>
          </a:xfrm>
          <a:prstGeom prst="rect">
            <a:avLst/>
          </a:prstGeom>
        </p:spPr>
      </p:pic>
      <p:sp>
        <p:nvSpPr>
          <p:cNvPr id="12" name="Rectangle 4">
            <a:extLst>
              <a:ext uri="{FF2B5EF4-FFF2-40B4-BE49-F238E27FC236}">
                <a16:creationId xmlns:a16="http://schemas.microsoft.com/office/drawing/2014/main" id="{B683319E-1FCE-3044-9B08-CDAF8C87F423}"/>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38C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9BAE895-91F6-6C4C-8B1D-FEF617FA05A8}"/>
              </a:ext>
            </a:extLst>
          </p:cNvPr>
          <p:cNvPicPr>
            <a:picLocks noChangeAspect="1"/>
          </p:cNvPicPr>
          <p:nvPr userDrawn="1"/>
        </p:nvPicPr>
        <p:blipFill rotWithShape="1">
          <a:blip r:embed="rId2"/>
          <a:srcRect l="10118" t="17499" r="67975" b="19283"/>
          <a:stretch/>
        </p:blipFill>
        <p:spPr>
          <a:xfrm>
            <a:off x="8077200" y="148898"/>
            <a:ext cx="838199" cy="838199"/>
          </a:xfrm>
          <a:prstGeom prst="ellipse">
            <a:avLst/>
          </a:prstGeom>
          <a:solidFill>
            <a:srgbClr val="10A5CC"/>
          </a:solidFill>
        </p:spPr>
      </p:pic>
    </p:spTree>
    <p:extLst>
      <p:ext uri="{BB962C8B-B14F-4D97-AF65-F5344CB8AC3E}">
        <p14:creationId xmlns:p14="http://schemas.microsoft.com/office/powerpoint/2010/main" val="3092934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17F112C3-5DB8-CC4B-A674-7457F3C9FCAE}"/>
              </a:ext>
            </a:extLst>
          </p:cNvPr>
          <p:cNvPicPr>
            <a:picLocks noChangeAspect="1"/>
          </p:cNvPicPr>
          <p:nvPr/>
        </p:nvPicPr>
        <p:blipFill>
          <a:blip r:embed="rId2"/>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4164141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2E09604D-AAE3-174A-8177-97E35C01C5A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5A7AC6E-F25E-9141-8E90-71071A084E83}"/>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868716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9/21/21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B00A1AF-6C53-6C43-9F16-E8A4FC02CF2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BD336AA-52E1-D44D-84CB-0180B1E3E61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3" name="Rectangle 4">
            <a:extLst>
              <a:ext uri="{FF2B5EF4-FFF2-40B4-BE49-F238E27FC236}">
                <a16:creationId xmlns:a16="http://schemas.microsoft.com/office/drawing/2014/main" id="{42AFF25E-9303-4749-9D4B-6A44AE02BCB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FF17FBB-8210-0A49-8470-F600D0944C5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686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9/21/21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B20ACFD-8821-004D-99BF-491CE970BC26}"/>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5A18934-04AD-FD48-BA16-DAB61BFD515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9" name="Rectangle 4">
            <a:extLst>
              <a:ext uri="{FF2B5EF4-FFF2-40B4-BE49-F238E27FC236}">
                <a16:creationId xmlns:a16="http://schemas.microsoft.com/office/drawing/2014/main" id="{81C3CDA2-B333-1B42-9459-8CC963D2EE4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C5ACDABD-1DC7-254A-B733-0127621B272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389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9/21/21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http://images.clipartpanda.com/world-clipart-png-globe-hi.png">
            <a:extLst>
              <a:ext uri="{FF2B5EF4-FFF2-40B4-BE49-F238E27FC236}">
                <a16:creationId xmlns:a16="http://schemas.microsoft.com/office/drawing/2014/main" id="{25E6E573-7C66-5143-88E0-A24725ACC30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6228D4-1264-2D47-8CD9-ABF318E926A8}"/>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8" name="Rectangle 4">
            <a:extLst>
              <a:ext uri="{FF2B5EF4-FFF2-40B4-BE49-F238E27FC236}">
                <a16:creationId xmlns:a16="http://schemas.microsoft.com/office/drawing/2014/main" id="{3AA0B583-0D59-B84E-9B55-C748A95343C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a:extLst>
              <a:ext uri="{FF2B5EF4-FFF2-40B4-BE49-F238E27FC236}">
                <a16:creationId xmlns:a16="http://schemas.microsoft.com/office/drawing/2014/main" id="{994F4ACA-8097-8144-AE3D-324F9864DCD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905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6803D357-F091-3747-956E-03E5062DC9F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C9AF280-15BE-A641-990F-2CCADD43585A}"/>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1" name="Rectangle 4">
            <a:extLst>
              <a:ext uri="{FF2B5EF4-FFF2-40B4-BE49-F238E27FC236}">
                <a16:creationId xmlns:a16="http://schemas.microsoft.com/office/drawing/2014/main" id="{25B77987-3EAC-4E41-8A50-EEB439818E6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BB9A31E-C23A-F440-A411-BF2411993B2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748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9/21/21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34BFAA12-4F7E-894D-8A06-EEDFC4FBE15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a:extLst>
              <a:ext uri="{FF2B5EF4-FFF2-40B4-BE49-F238E27FC236}">
                <a16:creationId xmlns:a16="http://schemas.microsoft.com/office/drawing/2014/main" id="{51E08792-A731-5249-A0C7-1E1554FBDB0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540544C4-B602-2B44-8BCE-C696B0CDE09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187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0DF74228-93F3-A74F-9AE2-BDBB971137D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FD6F1D31-BF7F-8243-BD9E-94A64D1A888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19B1738F-25B4-0C40-AB3F-90FF67B723E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805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9/21/21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FA494F3D-A33E-1B49-8622-83972FAF6AD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7D0C7A8D-B19F-9B4B-92A2-40A1F88CFCA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8C532A05-5EE6-E64B-8DC4-0710989D98C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37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9/21/21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9/21/21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126484108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comments" Target="../comments/commen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s://wfsahq.org/wp-content/uploads/anaesthesia-handbook.pdf"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hyperlink" Target="https://resources.wfsahq.org/atotw/preoperative-fasting-in-children/" TargetMode="External"/><Relationship Id="rId4" Type="http://schemas.openxmlformats.org/officeDocument/2006/relationships/hyperlink" Target="https://resources.wfsahq.org/atotw/paediatric-flui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1485900" y="609600"/>
            <a:ext cx="6172200" cy="2971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6000"/>
              <a:buFont typeface="Calibri"/>
              <a:buNone/>
            </a:pPr>
            <a:r>
              <a:rPr lang="en-US" sz="4800" b="1" dirty="0">
                <a:latin typeface="+mn-lt"/>
              </a:rPr>
              <a:t>Fluid Management in Pediatric Patients</a:t>
            </a:r>
            <a:endParaRPr sz="4800" b="1" dirty="0">
              <a:latin typeface="+mn-lt"/>
            </a:endParaRPr>
          </a:p>
        </p:txBody>
      </p:sp>
      <p:sp>
        <p:nvSpPr>
          <p:cNvPr id="106" name="Google Shape;106;p1"/>
          <p:cNvSpPr txBox="1">
            <a:spLocks noGrp="1"/>
          </p:cNvSpPr>
          <p:nvPr>
            <p:ph type="subTitle" idx="1"/>
          </p:nvPr>
        </p:nvSpPr>
        <p:spPr>
          <a:xfrm>
            <a:off x="1906656" y="3048001"/>
            <a:ext cx="5002696" cy="2133600"/>
          </a:xfrm>
          <a:prstGeom prst="rect">
            <a:avLst/>
          </a:prstGeom>
          <a:noFill/>
          <a:ln>
            <a:noFill/>
          </a:ln>
        </p:spPr>
        <p:txBody>
          <a:bodyPr spcFirstLastPara="1" wrap="square" lIns="91425" tIns="45700" rIns="91425" bIns="45700" anchor="ctr" anchorCtr="0">
            <a:normAutofit fontScale="92500" lnSpcReduction="20000"/>
          </a:bodyPr>
          <a:lstStyle/>
          <a:p>
            <a:pPr marL="0" lvl="0" indent="0" rtl="0">
              <a:lnSpc>
                <a:spcPct val="120000"/>
              </a:lnSpc>
              <a:spcBef>
                <a:spcPts val="0"/>
              </a:spcBef>
              <a:spcAft>
                <a:spcPts val="0"/>
              </a:spcAft>
              <a:buClr>
                <a:schemeClr val="dk1"/>
              </a:buClr>
              <a:buSzPts val="2800"/>
              <a:buNone/>
            </a:pPr>
            <a:r>
              <a:rPr lang="en-US" sz="3900" dirty="0"/>
              <a:t>Graeme Segal, MD </a:t>
            </a:r>
          </a:p>
          <a:p>
            <a:pPr marL="0" lvl="0" indent="0" rtl="0">
              <a:lnSpc>
                <a:spcPct val="120000"/>
              </a:lnSpc>
              <a:spcBef>
                <a:spcPts val="0"/>
              </a:spcBef>
              <a:spcAft>
                <a:spcPts val="0"/>
              </a:spcAft>
              <a:buClr>
                <a:schemeClr val="dk1"/>
              </a:buClr>
              <a:buSzPts val="2800"/>
              <a:buNone/>
            </a:pPr>
            <a:r>
              <a:rPr lang="en-US" sz="3900" dirty="0" err="1"/>
              <a:t>Aruna</a:t>
            </a:r>
            <a:r>
              <a:rPr lang="en-US" sz="3900" dirty="0"/>
              <a:t> Kamath, MD, MPH</a:t>
            </a:r>
            <a:endParaRPr sz="3900" dirty="0"/>
          </a:p>
          <a:p>
            <a:pPr marL="0" lvl="0" indent="0" rtl="0">
              <a:lnSpc>
                <a:spcPct val="90000"/>
              </a:lnSpc>
              <a:spcBef>
                <a:spcPts val="1000"/>
              </a:spcBef>
              <a:spcAft>
                <a:spcPts val="0"/>
              </a:spcAft>
              <a:buClr>
                <a:schemeClr val="dk1"/>
              </a:buClr>
              <a:buSzPts val="2400"/>
              <a:buNone/>
            </a:pPr>
            <a:r>
              <a:rPr lang="en-US" dirty="0"/>
              <a:t>Seattle Children’s Hospital</a:t>
            </a:r>
            <a:endParaRPr dirty="0"/>
          </a:p>
          <a:p>
            <a:pPr marL="0" lvl="0" indent="0" rtl="0">
              <a:lnSpc>
                <a:spcPct val="90000"/>
              </a:lnSpc>
              <a:spcBef>
                <a:spcPts val="1000"/>
              </a:spcBef>
              <a:spcAft>
                <a:spcPts val="0"/>
              </a:spcAft>
              <a:buClr>
                <a:schemeClr val="dk1"/>
              </a:buClr>
              <a:buSzPts val="2400"/>
              <a:buNone/>
            </a:pPr>
            <a:r>
              <a:rPr lang="en-US" dirty="0"/>
              <a:t>University of Washington</a:t>
            </a:r>
            <a:endParaRPr dirty="0"/>
          </a:p>
        </p:txBody>
      </p:sp>
      <p:sp>
        <p:nvSpPr>
          <p:cNvPr id="107" name="Google Shape;107;p1"/>
          <p:cNvSpPr txBox="1"/>
          <p:nvPr/>
        </p:nvSpPr>
        <p:spPr>
          <a:xfrm>
            <a:off x="-3086100" y="2114550"/>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3D563889-697E-0944-AA4D-ED408FE4F44C}"/>
              </a:ext>
            </a:extLst>
          </p:cNvPr>
          <p:cNvSpPr txBox="1"/>
          <p:nvPr/>
        </p:nvSpPr>
        <p:spPr>
          <a:xfrm>
            <a:off x="3063533" y="5422900"/>
            <a:ext cx="2688942" cy="369332"/>
          </a:xfrm>
          <a:prstGeom prst="rect">
            <a:avLst/>
          </a:prstGeom>
          <a:noFill/>
        </p:spPr>
        <p:txBody>
          <a:bodyPr wrap="square" rtlCol="0">
            <a:spAutoFit/>
          </a:bodyPr>
          <a:lstStyle/>
          <a:p>
            <a:pPr algn="ctr"/>
            <a:r>
              <a:rPr lang="en-US" dirty="0"/>
              <a:t>Published 9/2021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sz="4800" b="1" dirty="0">
                <a:latin typeface="Calibri"/>
                <a:ea typeface="Calibri"/>
                <a:cs typeface="Calibri"/>
                <a:sym typeface="Calibri"/>
              </a:rPr>
              <a:t>Disclosures</a:t>
            </a:r>
            <a:endParaRPr sz="4800" b="1" dirty="0"/>
          </a:p>
        </p:txBody>
      </p:sp>
      <p:sp>
        <p:nvSpPr>
          <p:cNvPr id="113" name="Google Shape;113;p3"/>
          <p:cNvSpPr txBox="1">
            <a:spLocks noGrp="1"/>
          </p:cNvSpPr>
          <p:nvPr>
            <p:ph idx="1"/>
          </p:nvPr>
        </p:nvSpPr>
        <p:spPr>
          <a:xfrm>
            <a:off x="628650" y="2666999"/>
            <a:ext cx="7886700" cy="20574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None/>
            </a:pPr>
            <a:r>
              <a:rPr lang="en-US" sz="2800" dirty="0"/>
              <a:t>No relevant financial relationships</a:t>
            </a:r>
            <a:endParaRPr sz="2800" dirty="0"/>
          </a:p>
          <a:p>
            <a:pPr marL="0" lvl="0" indent="0" algn="l" rtl="0">
              <a:lnSpc>
                <a:spcPct val="90000"/>
              </a:lnSpc>
              <a:spcBef>
                <a:spcPts val="1000"/>
              </a:spcBef>
              <a:spcAft>
                <a:spcPts val="0"/>
              </a:spcAft>
              <a:buClr>
                <a:schemeClr val="dk1"/>
              </a:buClr>
              <a:buSzPts val="3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628650" y="365125"/>
            <a:ext cx="7448550" cy="1325563"/>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sz="4800" b="1" dirty="0">
                <a:latin typeface="Calibri"/>
                <a:ea typeface="Calibri"/>
                <a:cs typeface="Calibri"/>
                <a:sym typeface="Calibri"/>
              </a:rPr>
              <a:t>Learning Objectives:</a:t>
            </a:r>
            <a:endParaRPr sz="4800" b="1" dirty="0"/>
          </a:p>
        </p:txBody>
      </p:sp>
      <p:sp>
        <p:nvSpPr>
          <p:cNvPr id="119" name="Google Shape;119;p4"/>
          <p:cNvSpPr txBox="1">
            <a:spLocks noGrp="1"/>
          </p:cNvSpPr>
          <p:nvPr>
            <p:ph idx="1"/>
          </p:nvPr>
        </p:nvSpPr>
        <p:spPr>
          <a:xfrm>
            <a:off x="628649" y="1825625"/>
            <a:ext cx="8231145" cy="4351338"/>
          </a:xfrm>
          <a:prstGeom prst="rect">
            <a:avLst/>
          </a:prstGeom>
          <a:noFill/>
          <a:ln>
            <a:noFill/>
          </a:ln>
        </p:spPr>
        <p:txBody>
          <a:bodyPr spcFirstLastPara="1" wrap="square" lIns="91425" tIns="45700" rIns="91425" bIns="45700" anchor="t" anchorCtr="0">
            <a:normAutofit fontScale="92500"/>
          </a:bodyPr>
          <a:lstStyle/>
          <a:p>
            <a:pPr marL="11113" lvl="0" indent="0">
              <a:lnSpc>
                <a:spcPct val="100000"/>
              </a:lnSpc>
              <a:spcBef>
                <a:spcPts val="0"/>
              </a:spcBef>
              <a:buSzPts val="2800"/>
              <a:buNone/>
            </a:pPr>
            <a:r>
              <a:rPr lang="en-US" sz="2800" dirty="0"/>
              <a:t>Fundamentals:</a:t>
            </a:r>
          </a:p>
          <a:p>
            <a:pPr marL="350838" lvl="0" indent="-288925">
              <a:lnSpc>
                <a:spcPct val="110000"/>
              </a:lnSpc>
              <a:spcBef>
                <a:spcPts val="0"/>
              </a:spcBef>
              <a:buSzPts val="2400"/>
            </a:pPr>
            <a:r>
              <a:rPr lang="en-US" sz="2600" dirty="0"/>
              <a:t>Describe distribution of fluid and electrolytes at different ages</a:t>
            </a:r>
          </a:p>
          <a:p>
            <a:pPr marL="350838" lvl="0" indent="-288925">
              <a:lnSpc>
                <a:spcPct val="110000"/>
              </a:lnSpc>
              <a:spcBef>
                <a:spcPts val="0"/>
              </a:spcBef>
              <a:buSzPts val="2400"/>
            </a:pPr>
            <a:r>
              <a:rPr lang="en-US" sz="2600" dirty="0"/>
              <a:t>Compare types of IV fluids</a:t>
            </a:r>
          </a:p>
          <a:p>
            <a:pPr marL="50800" lvl="0" indent="0">
              <a:lnSpc>
                <a:spcPct val="100000"/>
              </a:lnSpc>
              <a:spcBef>
                <a:spcPts val="0"/>
              </a:spcBef>
              <a:buSzPts val="2800"/>
              <a:buNone/>
            </a:pPr>
            <a:endParaRPr lang="en-US" sz="2800" dirty="0"/>
          </a:p>
          <a:p>
            <a:pPr marL="50800" lvl="0" indent="0">
              <a:lnSpc>
                <a:spcPct val="100000"/>
              </a:lnSpc>
              <a:spcBef>
                <a:spcPts val="0"/>
              </a:spcBef>
              <a:buSzPts val="2800"/>
              <a:buNone/>
            </a:pPr>
            <a:r>
              <a:rPr lang="en-US" sz="2800" dirty="0"/>
              <a:t>Clinical Application:</a:t>
            </a:r>
          </a:p>
          <a:p>
            <a:pPr indent="-280988">
              <a:lnSpc>
                <a:spcPct val="110000"/>
              </a:lnSpc>
              <a:spcBef>
                <a:spcPts val="0"/>
              </a:spcBef>
              <a:buSzPts val="2400"/>
            </a:pPr>
            <a:r>
              <a:rPr lang="en-US" sz="2600" dirty="0"/>
              <a:t>Identify risk factors and exam signs for hypovolemia </a:t>
            </a:r>
          </a:p>
          <a:p>
            <a:pPr lvl="0" indent="-280988">
              <a:lnSpc>
                <a:spcPct val="110000"/>
              </a:lnSpc>
              <a:spcBef>
                <a:spcPts val="0"/>
              </a:spcBef>
              <a:buSzPts val="2400"/>
            </a:pPr>
            <a:r>
              <a:rPr lang="en-US" sz="2600" dirty="0"/>
              <a:t>Explain rationale of optimized fasting time</a:t>
            </a:r>
          </a:p>
          <a:p>
            <a:pPr lvl="0" indent="-280988">
              <a:lnSpc>
                <a:spcPct val="110000"/>
              </a:lnSpc>
              <a:spcBef>
                <a:spcPts val="0"/>
              </a:spcBef>
              <a:buSzPts val="2400"/>
            </a:pPr>
            <a:r>
              <a:rPr lang="en-US" sz="2600" dirty="0"/>
              <a:t>Calculate maintenance fluid rates</a:t>
            </a:r>
          </a:p>
          <a:p>
            <a:pPr lvl="0" indent="-280988">
              <a:lnSpc>
                <a:spcPct val="110000"/>
              </a:lnSpc>
              <a:spcBef>
                <a:spcPts val="0"/>
              </a:spcBef>
              <a:buSzPts val="2400"/>
            </a:pPr>
            <a:r>
              <a:rPr lang="en-US" sz="2600" dirty="0"/>
              <a:t>Recognize different mechanisms of intraoperative fluid losses and develop appropriate replacement strategies </a:t>
            </a:r>
          </a:p>
          <a:p>
            <a:pPr lvl="0" indent="-280988">
              <a:lnSpc>
                <a:spcPct val="100000"/>
              </a:lnSpc>
              <a:spcBef>
                <a:spcPts val="0"/>
              </a:spcBef>
              <a:buSzPts val="1100"/>
            </a:pPr>
            <a:endParaRPr lang="en-US" sz="2800" dirty="0">
              <a:highlight>
                <a:srgbClr val="FFFF00"/>
              </a:highlight>
            </a:endParaRPr>
          </a:p>
          <a:p>
            <a:pPr marL="457200" lvl="0" indent="-406400" algn="l" rtl="0">
              <a:lnSpc>
                <a:spcPct val="100000"/>
              </a:lnSpc>
              <a:spcBef>
                <a:spcPts val="0"/>
              </a:spcBef>
              <a:spcAft>
                <a:spcPts val="0"/>
              </a:spcAft>
              <a:buSzPts val="2800"/>
              <a:buChar char="•"/>
            </a:pPr>
            <a:endParaRPr sz="2800" dirty="0">
              <a:highlight>
                <a:srgbClr val="FFFF00"/>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c4254f8bb8_0_0"/>
          <p:cNvSpPr txBox="1">
            <a:spLocks noGrp="1"/>
          </p:cNvSpPr>
          <p:nvPr>
            <p:ph type="title"/>
          </p:nvPr>
        </p:nvSpPr>
        <p:spPr>
          <a:xfrm>
            <a:off x="628650" y="2766150"/>
            <a:ext cx="7886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800" b="1" dirty="0"/>
              <a:t>Fundamentals</a:t>
            </a:r>
            <a:endParaRPr sz="4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bdecfa0aa1_0_45"/>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p>
            <a:pPr marL="50800" lvl="0">
              <a:lnSpc>
                <a:spcPct val="100000"/>
              </a:lnSpc>
              <a:buSzPts val="2800"/>
            </a:pPr>
            <a:r>
              <a:rPr lang="en-US" b="1" dirty="0"/>
              <a:t>Total Body Water (TBW)</a:t>
            </a:r>
          </a:p>
        </p:txBody>
      </p:sp>
      <p:graphicFrame>
        <p:nvGraphicFramePr>
          <p:cNvPr id="149" name="Google Shape;149;gbdecfa0aa1_0_45"/>
          <p:cNvGraphicFramePr/>
          <p:nvPr>
            <p:extLst>
              <p:ext uri="{D42A27DB-BD31-4B8C-83A1-F6EECF244321}">
                <p14:modId xmlns:p14="http://schemas.microsoft.com/office/powerpoint/2010/main" val="1715453319"/>
              </p:ext>
            </p:extLst>
          </p:nvPr>
        </p:nvGraphicFramePr>
        <p:xfrm>
          <a:off x="822198" y="1690825"/>
          <a:ext cx="7499604" cy="4100377"/>
        </p:xfrm>
        <a:graphic>
          <a:graphicData uri="http://schemas.openxmlformats.org/drawingml/2006/table">
            <a:tbl>
              <a:tblPr firstRow="1">
                <a:tableStyleId>{5C22544A-7EE6-4342-B048-85BDC9FD1C3A}</a:tableStyleId>
              </a:tblPr>
              <a:tblGrid>
                <a:gridCol w="3445002">
                  <a:extLst>
                    <a:ext uri="{9D8B030D-6E8A-4147-A177-3AD203B41FA5}">
                      <a16:colId xmlns:a16="http://schemas.microsoft.com/office/drawing/2014/main" val="20000"/>
                    </a:ext>
                  </a:extLst>
                </a:gridCol>
                <a:gridCol w="4054602">
                  <a:extLst>
                    <a:ext uri="{9D8B030D-6E8A-4147-A177-3AD203B41FA5}">
                      <a16:colId xmlns:a16="http://schemas.microsoft.com/office/drawing/2014/main" val="20001"/>
                    </a:ext>
                  </a:extLst>
                </a:gridCol>
              </a:tblGrid>
              <a:tr h="890177">
                <a:tc>
                  <a:txBody>
                    <a:bodyPr/>
                    <a:lstStyle/>
                    <a:p>
                      <a:pPr marL="0" lvl="0" indent="0" algn="ctr" rtl="0">
                        <a:spcBef>
                          <a:spcPts val="0"/>
                        </a:spcBef>
                        <a:spcAft>
                          <a:spcPts val="0"/>
                        </a:spcAft>
                        <a:buNone/>
                      </a:pPr>
                      <a:r>
                        <a:rPr lang="en-US" sz="3600" b="0" dirty="0">
                          <a:sym typeface="Calibri"/>
                        </a:rPr>
                        <a:t>Age</a:t>
                      </a:r>
                      <a:endParaRPr sz="3600" b="0"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3600" b="0" dirty="0">
                          <a:sym typeface="Calibri"/>
                        </a:rPr>
                        <a:t>TBW (% of weight)</a:t>
                      </a:r>
                      <a:endParaRPr sz="3600" b="0" dirty="0">
                        <a:latin typeface="Calibri"/>
                        <a:ea typeface="Calibri"/>
                        <a:cs typeface="Calibri"/>
                        <a:sym typeface="Calibri"/>
                      </a:endParaRPr>
                    </a:p>
                  </a:txBody>
                  <a:tcPr marL="91425" marR="91425" marT="91425" marB="91425" anchor="ctr">
                    <a:solidFill>
                      <a:srgbClr val="38C4EA"/>
                    </a:solidFill>
                  </a:tcPr>
                </a:tc>
                <a:extLst>
                  <a:ext uri="{0D108BD9-81ED-4DB2-BD59-A6C34878D82A}">
                    <a16:rowId xmlns:a16="http://schemas.microsoft.com/office/drawing/2014/main" val="10000"/>
                  </a:ext>
                </a:extLst>
              </a:tr>
              <a:tr h="802550">
                <a:tc>
                  <a:txBody>
                    <a:bodyPr/>
                    <a:lstStyle/>
                    <a:p>
                      <a:pPr marL="0" lvl="0" indent="0" algn="ctr" rtl="0">
                        <a:spcBef>
                          <a:spcPts val="0"/>
                        </a:spcBef>
                        <a:spcAft>
                          <a:spcPts val="0"/>
                        </a:spcAft>
                        <a:buNone/>
                      </a:pPr>
                      <a:r>
                        <a:rPr lang="en-US" sz="2800" dirty="0">
                          <a:sym typeface="Calibri"/>
                        </a:rPr>
                        <a:t>Term Neonate</a:t>
                      </a:r>
                      <a:endParaRPr sz="28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800" dirty="0">
                          <a:sym typeface="Calibri"/>
                        </a:rPr>
                        <a:t>80 %</a:t>
                      </a:r>
                      <a:endParaRPr sz="28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802550">
                <a:tc>
                  <a:txBody>
                    <a:bodyPr/>
                    <a:lstStyle/>
                    <a:p>
                      <a:pPr marL="0" lvl="0" indent="0" algn="ctr" rtl="0">
                        <a:spcBef>
                          <a:spcPts val="0"/>
                        </a:spcBef>
                        <a:spcAft>
                          <a:spcPts val="0"/>
                        </a:spcAft>
                        <a:buNone/>
                      </a:pPr>
                      <a:r>
                        <a:rPr lang="en-US" sz="2800" dirty="0">
                          <a:sym typeface="Calibri"/>
                        </a:rPr>
                        <a:t>6 months</a:t>
                      </a:r>
                      <a:endParaRPr sz="28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800" dirty="0">
                          <a:sym typeface="Calibri"/>
                        </a:rPr>
                        <a:t>70 %</a:t>
                      </a:r>
                      <a:endParaRPr sz="28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802550">
                <a:tc>
                  <a:txBody>
                    <a:bodyPr/>
                    <a:lstStyle/>
                    <a:p>
                      <a:pPr marL="0" lvl="0" indent="0" algn="ctr" rtl="0">
                        <a:spcBef>
                          <a:spcPts val="0"/>
                        </a:spcBef>
                        <a:spcAft>
                          <a:spcPts val="0"/>
                        </a:spcAft>
                        <a:buNone/>
                      </a:pPr>
                      <a:r>
                        <a:rPr lang="en-US" sz="2800" dirty="0">
                          <a:sym typeface="Calibri"/>
                        </a:rPr>
                        <a:t>1 year</a:t>
                      </a:r>
                      <a:endParaRPr sz="28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800" dirty="0">
                          <a:sym typeface="Calibri"/>
                        </a:rPr>
                        <a:t>60 %</a:t>
                      </a:r>
                      <a:endParaRPr sz="28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802550">
                <a:tc>
                  <a:txBody>
                    <a:bodyPr/>
                    <a:lstStyle/>
                    <a:p>
                      <a:pPr marL="0" lvl="0" indent="0" algn="ctr" rtl="0">
                        <a:spcBef>
                          <a:spcPts val="0"/>
                        </a:spcBef>
                        <a:spcAft>
                          <a:spcPts val="0"/>
                        </a:spcAft>
                        <a:buNone/>
                      </a:pPr>
                      <a:r>
                        <a:rPr lang="en-US" sz="2800" dirty="0">
                          <a:sym typeface="Calibri"/>
                        </a:rPr>
                        <a:t>Adult</a:t>
                      </a:r>
                      <a:endParaRPr sz="28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800" dirty="0">
                          <a:sym typeface="Calibri"/>
                        </a:rPr>
                        <a:t>60 %</a:t>
                      </a:r>
                      <a:endParaRPr sz="28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bdecfa0aa1_0_66"/>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Fluid Compartments</a:t>
            </a:r>
            <a:endParaRPr b="1" dirty="0"/>
          </a:p>
        </p:txBody>
      </p:sp>
      <p:sp>
        <p:nvSpPr>
          <p:cNvPr id="155" name="Google Shape;155;gbdecfa0aa1_0_66"/>
          <p:cNvSpPr txBox="1">
            <a:spLocks noGrp="1"/>
          </p:cNvSpPr>
          <p:nvPr>
            <p:ph idx="1"/>
          </p:nvPr>
        </p:nvSpPr>
        <p:spPr>
          <a:xfrm>
            <a:off x="628649" y="1825625"/>
            <a:ext cx="8017809" cy="4041775"/>
          </a:xfrm>
          <a:prstGeom prst="rect">
            <a:avLst/>
          </a:prstGeom>
          <a:noFill/>
          <a:ln>
            <a:noFill/>
          </a:ln>
        </p:spPr>
        <p:txBody>
          <a:bodyPr spcFirstLastPara="1" wrap="square" lIns="91425" tIns="45700" rIns="91425" bIns="45700" anchor="t" anchorCtr="0">
            <a:noAutofit/>
          </a:bodyPr>
          <a:lstStyle/>
          <a:p>
            <a:pPr marL="346075" lvl="0" indent="-333375" algn="l" rtl="0">
              <a:lnSpc>
                <a:spcPct val="100000"/>
              </a:lnSpc>
              <a:spcBef>
                <a:spcPts val="0"/>
              </a:spcBef>
              <a:spcAft>
                <a:spcPts val="0"/>
              </a:spcAft>
              <a:buSzPts val="2800"/>
              <a:buChar char="•"/>
            </a:pPr>
            <a:r>
              <a:rPr lang="en-US" sz="3200" dirty="0"/>
              <a:t>Intracellular Fluid (ICF): the fluid located inside cells</a:t>
            </a:r>
            <a:endParaRPr sz="3200" dirty="0"/>
          </a:p>
          <a:p>
            <a:pPr marL="346075" lvl="0" indent="-333375" algn="l" rtl="0">
              <a:lnSpc>
                <a:spcPct val="100000"/>
              </a:lnSpc>
              <a:spcBef>
                <a:spcPts val="0"/>
              </a:spcBef>
              <a:spcAft>
                <a:spcPts val="0"/>
              </a:spcAft>
              <a:buSzPts val="2400"/>
              <a:buChar char="•"/>
            </a:pPr>
            <a:r>
              <a:rPr lang="en-US" sz="3200" dirty="0"/>
              <a:t>Extracellular Fluid (ECF): Intravascular + interstitial fluid</a:t>
            </a:r>
            <a:endParaRPr sz="3200" dirty="0"/>
          </a:p>
          <a:p>
            <a:pPr marL="693738" lvl="2" indent="-347663" algn="l" rtl="0">
              <a:lnSpc>
                <a:spcPct val="100000"/>
              </a:lnSpc>
              <a:spcBef>
                <a:spcPts val="0"/>
              </a:spcBef>
              <a:spcAft>
                <a:spcPts val="0"/>
              </a:spcAft>
              <a:buSzPts val="2400"/>
              <a:buFont typeface="System Font Regular"/>
              <a:buChar char="-"/>
            </a:pPr>
            <a:r>
              <a:rPr lang="en-US" sz="2800" dirty="0"/>
              <a:t>Intravascular: the fluid in blood vessels</a:t>
            </a:r>
            <a:endParaRPr sz="2800" dirty="0"/>
          </a:p>
          <a:p>
            <a:pPr marL="693738" lvl="2" indent="-347663" algn="l" rtl="0">
              <a:lnSpc>
                <a:spcPct val="100000"/>
              </a:lnSpc>
              <a:spcBef>
                <a:spcPts val="0"/>
              </a:spcBef>
              <a:spcAft>
                <a:spcPts val="0"/>
              </a:spcAft>
              <a:buSzPts val="2400"/>
              <a:buFont typeface="System Font Regular"/>
              <a:buChar char="-"/>
            </a:pPr>
            <a:r>
              <a:rPr lang="en-US" sz="2800" dirty="0"/>
              <a:t>Interstitial: the fluid around the cells</a:t>
            </a:r>
            <a:endParaRPr sz="2800" dirty="0"/>
          </a:p>
          <a:p>
            <a:pPr marL="693738" lvl="1" indent="-347663" algn="l" rtl="0">
              <a:lnSpc>
                <a:spcPct val="100000"/>
              </a:lnSpc>
              <a:spcBef>
                <a:spcPts val="0"/>
              </a:spcBef>
              <a:spcAft>
                <a:spcPts val="0"/>
              </a:spcAft>
              <a:buSzPts val="2400"/>
              <a:buFont typeface="System Font Regular"/>
              <a:buChar char="-"/>
            </a:pPr>
            <a:r>
              <a:rPr lang="en-US" dirty="0"/>
              <a:t>ECF electrolyte concentrations do not change with age</a:t>
            </a:r>
            <a:endParaRPr dirty="0"/>
          </a:p>
          <a:p>
            <a:pPr marL="0" lvl="0" indent="0" algn="l" rtl="0">
              <a:lnSpc>
                <a:spcPct val="90000"/>
              </a:lnSpc>
              <a:spcBef>
                <a:spcPts val="1000"/>
              </a:spcBef>
              <a:spcAft>
                <a:spcPts val="0"/>
              </a:spcAft>
              <a:buNone/>
            </a:pPr>
            <a:endParaRPr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79d812b4d8_0_0"/>
          <p:cNvSpPr txBox="1">
            <a:spLocks noGrp="1"/>
          </p:cNvSpPr>
          <p:nvPr>
            <p:ph type="title"/>
          </p:nvPr>
        </p:nvSpPr>
        <p:spPr>
          <a:xfrm>
            <a:off x="147850" y="365125"/>
            <a:ext cx="7886700" cy="7778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Fluid Compartments</a:t>
            </a:r>
            <a:endParaRPr b="1" dirty="0"/>
          </a:p>
        </p:txBody>
      </p:sp>
      <p:graphicFrame>
        <p:nvGraphicFramePr>
          <p:cNvPr id="162" name="Google Shape;162;g79d812b4d8_0_0"/>
          <p:cNvGraphicFramePr/>
          <p:nvPr>
            <p:extLst>
              <p:ext uri="{D42A27DB-BD31-4B8C-83A1-F6EECF244321}">
                <p14:modId xmlns:p14="http://schemas.microsoft.com/office/powerpoint/2010/main" val="4136049274"/>
              </p:ext>
            </p:extLst>
          </p:nvPr>
        </p:nvGraphicFramePr>
        <p:xfrm>
          <a:off x="147850" y="1344706"/>
          <a:ext cx="8848300" cy="4591556"/>
        </p:xfrm>
        <a:graphic>
          <a:graphicData uri="http://schemas.openxmlformats.org/drawingml/2006/table">
            <a:tbl>
              <a:tblPr firstRow="1">
                <a:tableStyleId>{5C22544A-7EE6-4342-B048-85BDC9FD1C3A}</a:tableStyleId>
              </a:tblPr>
              <a:tblGrid>
                <a:gridCol w="3094575">
                  <a:extLst>
                    <a:ext uri="{9D8B030D-6E8A-4147-A177-3AD203B41FA5}">
                      <a16:colId xmlns:a16="http://schemas.microsoft.com/office/drawing/2014/main" val="20000"/>
                    </a:ext>
                  </a:extLst>
                </a:gridCol>
                <a:gridCol w="2870325">
                  <a:extLst>
                    <a:ext uri="{9D8B030D-6E8A-4147-A177-3AD203B41FA5}">
                      <a16:colId xmlns:a16="http://schemas.microsoft.com/office/drawing/2014/main" val="20001"/>
                    </a:ext>
                  </a:extLst>
                </a:gridCol>
                <a:gridCol w="2883400">
                  <a:extLst>
                    <a:ext uri="{9D8B030D-6E8A-4147-A177-3AD203B41FA5}">
                      <a16:colId xmlns:a16="http://schemas.microsoft.com/office/drawing/2014/main" val="20002"/>
                    </a:ext>
                  </a:extLst>
                </a:gridCol>
              </a:tblGrid>
              <a:tr h="1627094">
                <a:tc>
                  <a:txBody>
                    <a:bodyPr/>
                    <a:lstStyle/>
                    <a:p>
                      <a:pPr marL="0" lvl="0" indent="0" algn="ctr" rtl="0">
                        <a:spcBef>
                          <a:spcPts val="0"/>
                        </a:spcBef>
                        <a:spcAft>
                          <a:spcPts val="0"/>
                        </a:spcAft>
                        <a:buNone/>
                      </a:pPr>
                      <a:r>
                        <a:rPr lang="en-US" sz="2600" b="1" dirty="0">
                          <a:sym typeface="Calibri"/>
                        </a:rPr>
                        <a:t>Age</a:t>
                      </a:r>
                      <a:endParaRPr sz="2600" b="1"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2600" b="1" dirty="0">
                          <a:sym typeface="Calibri"/>
                        </a:rPr>
                        <a:t>Extracellular Fluid Volume </a:t>
                      </a:r>
                      <a:endParaRPr sz="2600" b="1" dirty="0">
                        <a:sym typeface="Calibri"/>
                      </a:endParaRPr>
                    </a:p>
                    <a:p>
                      <a:pPr marL="0" lvl="0" indent="0" algn="ctr" rtl="0">
                        <a:spcBef>
                          <a:spcPts val="0"/>
                        </a:spcBef>
                        <a:spcAft>
                          <a:spcPts val="0"/>
                        </a:spcAft>
                        <a:buNone/>
                      </a:pPr>
                      <a:r>
                        <a:rPr lang="en-US" sz="2600" b="1" dirty="0">
                          <a:sym typeface="Calibri"/>
                        </a:rPr>
                        <a:t>(% of body weight)</a:t>
                      </a:r>
                      <a:endParaRPr sz="2600" b="1"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2600" b="1" dirty="0">
                          <a:sym typeface="Calibri"/>
                        </a:rPr>
                        <a:t>Intracellular Fluid Volume </a:t>
                      </a:r>
                      <a:endParaRPr sz="2600" b="1" dirty="0">
                        <a:sym typeface="Calibri"/>
                      </a:endParaRPr>
                    </a:p>
                    <a:p>
                      <a:pPr marL="0" lvl="0" indent="0" algn="ctr" rtl="0">
                        <a:spcBef>
                          <a:spcPts val="0"/>
                        </a:spcBef>
                        <a:spcAft>
                          <a:spcPts val="0"/>
                        </a:spcAft>
                        <a:buClr>
                          <a:schemeClr val="dk1"/>
                        </a:buClr>
                        <a:buSzPts val="1100"/>
                        <a:buFont typeface="Arial"/>
                        <a:buNone/>
                      </a:pPr>
                      <a:r>
                        <a:rPr lang="en-US" sz="2600" b="1" dirty="0">
                          <a:solidFill>
                            <a:schemeClr val="bg1"/>
                          </a:solidFill>
                          <a:sym typeface="Calibri"/>
                        </a:rPr>
                        <a:t>(% of body weight)</a:t>
                      </a:r>
                      <a:endParaRPr sz="2600" b="1" dirty="0">
                        <a:solidFill>
                          <a:schemeClr val="bg1"/>
                        </a:solidFill>
                        <a:latin typeface="Calibri"/>
                        <a:ea typeface="Calibri"/>
                        <a:cs typeface="Calibri"/>
                        <a:sym typeface="Calibri"/>
                      </a:endParaRPr>
                    </a:p>
                  </a:txBody>
                  <a:tcPr marL="91425" marR="91425" marT="91425" marB="91425" anchor="ctr">
                    <a:solidFill>
                      <a:srgbClr val="38C4EA"/>
                    </a:solidFill>
                  </a:tcPr>
                </a:tc>
                <a:extLst>
                  <a:ext uri="{0D108BD9-81ED-4DB2-BD59-A6C34878D82A}">
                    <a16:rowId xmlns:a16="http://schemas.microsoft.com/office/drawing/2014/main" val="10000"/>
                  </a:ext>
                </a:extLst>
              </a:tr>
              <a:tr h="780135">
                <a:tc>
                  <a:txBody>
                    <a:bodyPr/>
                    <a:lstStyle/>
                    <a:p>
                      <a:pPr marL="0" lvl="0" indent="0" algn="ctr" rtl="0">
                        <a:spcBef>
                          <a:spcPts val="0"/>
                        </a:spcBef>
                        <a:spcAft>
                          <a:spcPts val="0"/>
                        </a:spcAft>
                        <a:buNone/>
                      </a:pPr>
                      <a:r>
                        <a:rPr lang="en-US" sz="2600">
                          <a:sym typeface="Calibri"/>
                        </a:rPr>
                        <a:t>Premature Neonate</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50%</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30%</a:t>
                      </a:r>
                      <a:endParaRPr sz="26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728109">
                <a:tc>
                  <a:txBody>
                    <a:bodyPr/>
                    <a:lstStyle/>
                    <a:p>
                      <a:pPr marL="0" lvl="0" indent="0" algn="ctr" rtl="0">
                        <a:spcBef>
                          <a:spcPts val="0"/>
                        </a:spcBef>
                        <a:spcAft>
                          <a:spcPts val="0"/>
                        </a:spcAft>
                        <a:buNone/>
                      </a:pPr>
                      <a:r>
                        <a:rPr lang="en-US" sz="2600">
                          <a:sym typeface="Calibri"/>
                        </a:rPr>
                        <a:t>Term Neonate</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en-US" sz="2600">
                          <a:solidFill>
                            <a:schemeClr val="dk1"/>
                          </a:solidFill>
                          <a:sym typeface="Calibri"/>
                        </a:rPr>
                        <a:t>35-40%</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35-40%</a:t>
                      </a:r>
                      <a:endParaRPr sz="26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728109">
                <a:tc>
                  <a:txBody>
                    <a:bodyPr/>
                    <a:lstStyle/>
                    <a:p>
                      <a:pPr marL="0" lvl="0" indent="0" algn="ctr" rtl="0">
                        <a:spcBef>
                          <a:spcPts val="0"/>
                        </a:spcBef>
                        <a:spcAft>
                          <a:spcPts val="0"/>
                        </a:spcAft>
                        <a:buNone/>
                      </a:pPr>
                      <a:r>
                        <a:rPr lang="en-US" sz="2600">
                          <a:sym typeface="Calibri"/>
                        </a:rPr>
                        <a:t>Infant</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30%</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35%</a:t>
                      </a:r>
                      <a:endParaRPr sz="26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728109">
                <a:tc>
                  <a:txBody>
                    <a:bodyPr/>
                    <a:lstStyle/>
                    <a:p>
                      <a:pPr marL="0" lvl="0" indent="0" algn="ctr" rtl="0">
                        <a:spcBef>
                          <a:spcPts val="0"/>
                        </a:spcBef>
                        <a:spcAft>
                          <a:spcPts val="0"/>
                        </a:spcAft>
                        <a:buNone/>
                      </a:pPr>
                      <a:r>
                        <a:rPr lang="en-US" sz="2600">
                          <a:sym typeface="Calibri"/>
                        </a:rPr>
                        <a:t>Adult</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a:sym typeface="Calibri"/>
                        </a:rPr>
                        <a:t>20%</a:t>
                      </a:r>
                      <a:endParaRPr sz="26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600" dirty="0">
                          <a:sym typeface="Calibri"/>
                        </a:rPr>
                        <a:t>45%</a:t>
                      </a:r>
                      <a:endParaRPr sz="26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6"/>
          <p:cNvSpPr txBox="1">
            <a:spLocks noGrp="1"/>
          </p:cNvSpPr>
          <p:nvPr>
            <p:ph type="title"/>
          </p:nvPr>
        </p:nvSpPr>
        <p:spPr>
          <a:xfrm>
            <a:off x="628650" y="365125"/>
            <a:ext cx="7372350" cy="7778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Electrolytes</a:t>
            </a:r>
            <a:endParaRPr b="1" dirty="0"/>
          </a:p>
        </p:txBody>
      </p:sp>
      <p:sp>
        <p:nvSpPr>
          <p:cNvPr id="168" name="Google Shape;168;p6"/>
          <p:cNvSpPr txBox="1">
            <a:spLocks noGrp="1"/>
          </p:cNvSpPr>
          <p:nvPr>
            <p:ph type="body" idx="1"/>
          </p:nvPr>
        </p:nvSpPr>
        <p:spPr>
          <a:xfrm>
            <a:off x="1710465" y="990600"/>
            <a:ext cx="7126942" cy="5148169"/>
          </a:xfrm>
          <a:prstGeom prst="rect">
            <a:avLst/>
          </a:prstGeom>
          <a:noFill/>
          <a:ln>
            <a:noFill/>
          </a:ln>
        </p:spPr>
        <p:txBody>
          <a:bodyPr spcFirstLastPara="1" wrap="square" lIns="91425" tIns="45700" rIns="91425" bIns="45700" anchor="t" anchorCtr="0">
            <a:noAutofit/>
          </a:bodyPr>
          <a:lstStyle/>
          <a:p>
            <a:pPr marL="12700" lvl="0" indent="0" algn="l" rtl="0">
              <a:lnSpc>
                <a:spcPct val="100000"/>
              </a:lnSpc>
              <a:spcBef>
                <a:spcPts val="0"/>
              </a:spcBef>
              <a:spcAft>
                <a:spcPts val="0"/>
              </a:spcAft>
              <a:buSzPts val="2800"/>
              <a:buNone/>
            </a:pPr>
            <a:r>
              <a:rPr lang="en-US" dirty="0"/>
              <a:t>Sodium</a:t>
            </a:r>
            <a:endParaRPr dirty="0"/>
          </a:p>
          <a:p>
            <a:pPr marL="401638" lvl="1" indent="-339725" algn="l" rtl="0">
              <a:lnSpc>
                <a:spcPct val="100000"/>
              </a:lnSpc>
              <a:spcBef>
                <a:spcPts val="0"/>
              </a:spcBef>
              <a:spcAft>
                <a:spcPts val="0"/>
              </a:spcAft>
              <a:buSzPts val="2400"/>
              <a:buFont typeface="Arial" panose="020B0604020202020204" pitchFamily="34" charset="0"/>
              <a:buChar char="•"/>
            </a:pPr>
            <a:r>
              <a:rPr lang="en-US" sz="2400" dirty="0"/>
              <a:t>Primary extracellular positively charged ion (cation)</a:t>
            </a:r>
            <a:endParaRPr sz="2400" dirty="0"/>
          </a:p>
          <a:p>
            <a:pPr marL="401638" lvl="1" indent="-339725" algn="l" rtl="0">
              <a:lnSpc>
                <a:spcPct val="100000"/>
              </a:lnSpc>
              <a:spcBef>
                <a:spcPts val="0"/>
              </a:spcBef>
              <a:spcAft>
                <a:spcPts val="0"/>
              </a:spcAft>
              <a:buSzPts val="2400"/>
              <a:buFont typeface="Arial" panose="020B0604020202020204" pitchFamily="34" charset="0"/>
              <a:buChar char="•"/>
            </a:pPr>
            <a:r>
              <a:rPr lang="en-US" sz="2400" dirty="0"/>
              <a:t>Water moves to areas of high Na</a:t>
            </a:r>
            <a:r>
              <a:rPr lang="en-US" sz="2400" baseline="30000" dirty="0"/>
              <a:t>+ </a:t>
            </a:r>
            <a:r>
              <a:rPr lang="en-US" sz="2400" dirty="0"/>
              <a:t>concentration</a:t>
            </a:r>
            <a:endParaRPr sz="2400" dirty="0"/>
          </a:p>
          <a:p>
            <a:pPr marL="401638" lvl="1" indent="-339725" algn="l" rtl="0">
              <a:lnSpc>
                <a:spcPct val="100000"/>
              </a:lnSpc>
              <a:spcBef>
                <a:spcPts val="0"/>
              </a:spcBef>
              <a:spcAft>
                <a:spcPts val="0"/>
              </a:spcAft>
              <a:buSzPts val="2400"/>
              <a:buFont typeface="Arial" panose="020B0604020202020204" pitchFamily="34" charset="0"/>
              <a:buChar char="•"/>
            </a:pPr>
            <a:r>
              <a:rPr lang="en-US" sz="2400" dirty="0"/>
              <a:t>Hyponatremia (low Na</a:t>
            </a:r>
            <a:r>
              <a:rPr lang="en-US" sz="2400" baseline="30000" dirty="0"/>
              <a:t>+</a:t>
            </a:r>
            <a:r>
              <a:rPr lang="en-US" sz="2400" dirty="0"/>
              <a:t>) can cause </a:t>
            </a:r>
            <a:r>
              <a:rPr lang="en-US" sz="2400" b="1" dirty="0"/>
              <a:t>cerebral edema and encephalopathy </a:t>
            </a:r>
          </a:p>
          <a:p>
            <a:pPr marL="401638" lvl="1" indent="-339725" algn="l" rtl="0">
              <a:lnSpc>
                <a:spcPct val="100000"/>
              </a:lnSpc>
              <a:spcBef>
                <a:spcPts val="0"/>
              </a:spcBef>
              <a:spcAft>
                <a:spcPts val="0"/>
              </a:spcAft>
              <a:buSzPts val="2400"/>
              <a:buFont typeface="Arial" panose="020B0604020202020204" pitchFamily="34" charset="0"/>
              <a:buChar char="•"/>
            </a:pPr>
            <a:r>
              <a:rPr lang="en-US" sz="2400" dirty="0"/>
              <a:t>Rapid correction of hyponatremia can cause </a:t>
            </a:r>
            <a:r>
              <a:rPr lang="en-US" sz="2400" b="1" dirty="0"/>
              <a:t>central pontine myelinolysis</a:t>
            </a:r>
            <a:r>
              <a:rPr lang="en-US" sz="2400" dirty="0"/>
              <a:t> </a:t>
            </a:r>
            <a:endParaRPr sz="2400" dirty="0"/>
          </a:p>
          <a:p>
            <a:pPr marL="12700" lvl="0" indent="0" algn="l" rtl="0">
              <a:lnSpc>
                <a:spcPct val="100000"/>
              </a:lnSpc>
              <a:spcBef>
                <a:spcPts val="0"/>
              </a:spcBef>
              <a:spcAft>
                <a:spcPts val="0"/>
              </a:spcAft>
              <a:buSzPts val="2800"/>
              <a:buNone/>
            </a:pPr>
            <a:r>
              <a:rPr lang="en-US" sz="3200" dirty="0"/>
              <a:t>Potassium </a:t>
            </a:r>
            <a:endParaRPr sz="2800" dirty="0"/>
          </a:p>
          <a:p>
            <a:pPr marL="401638" lvl="1" indent="-339725" algn="l" rtl="0">
              <a:lnSpc>
                <a:spcPct val="100000"/>
              </a:lnSpc>
              <a:spcBef>
                <a:spcPts val="0"/>
              </a:spcBef>
              <a:spcAft>
                <a:spcPts val="0"/>
              </a:spcAft>
              <a:buSzPct val="100000"/>
              <a:buFont typeface="Arial" panose="020B0604020202020204" pitchFamily="34" charset="0"/>
              <a:buChar char="•"/>
            </a:pPr>
            <a:r>
              <a:rPr lang="en-US" sz="2400" dirty="0"/>
              <a:t>Primary intracellular cation</a:t>
            </a:r>
            <a:endParaRPr sz="2400" dirty="0"/>
          </a:p>
          <a:p>
            <a:pPr marL="401638" lvl="1" indent="-339725" algn="l" rtl="0">
              <a:lnSpc>
                <a:spcPct val="100000"/>
              </a:lnSpc>
              <a:spcBef>
                <a:spcPts val="0"/>
              </a:spcBef>
              <a:spcAft>
                <a:spcPts val="0"/>
              </a:spcAft>
              <a:buSzPct val="100000"/>
              <a:buFont typeface="Arial" panose="020B0604020202020204" pitchFamily="34" charset="0"/>
              <a:buChar char="•"/>
            </a:pPr>
            <a:r>
              <a:rPr lang="en-US" sz="2400" dirty="0"/>
              <a:t>Hypo/hyperkalemia can cause </a:t>
            </a:r>
            <a:r>
              <a:rPr lang="en-US" sz="2400" b="1" dirty="0"/>
              <a:t>arrhythmia</a:t>
            </a:r>
            <a:endParaRPr sz="2400" b="1" dirty="0"/>
          </a:p>
          <a:p>
            <a:pPr marL="12700" lvl="0" indent="0" algn="l" rtl="0">
              <a:lnSpc>
                <a:spcPct val="100000"/>
              </a:lnSpc>
              <a:spcBef>
                <a:spcPts val="0"/>
              </a:spcBef>
              <a:spcAft>
                <a:spcPts val="0"/>
              </a:spcAft>
              <a:buSzPts val="2800"/>
              <a:buNone/>
            </a:pPr>
            <a:r>
              <a:rPr lang="en-US" sz="3200" dirty="0"/>
              <a:t>Calcium </a:t>
            </a:r>
            <a:endParaRPr sz="2800" dirty="0"/>
          </a:p>
          <a:p>
            <a:pPr marL="401638" lvl="1" indent="-339725" algn="l" rtl="0">
              <a:lnSpc>
                <a:spcPct val="100000"/>
              </a:lnSpc>
              <a:spcBef>
                <a:spcPts val="0"/>
              </a:spcBef>
              <a:spcAft>
                <a:spcPts val="0"/>
              </a:spcAft>
              <a:buSzPct val="100000"/>
              <a:buFont typeface="Arial" panose="020B0604020202020204" pitchFamily="34" charset="0"/>
              <a:buChar char="•"/>
            </a:pPr>
            <a:r>
              <a:rPr lang="en-US" sz="2400" dirty="0"/>
              <a:t>Important for muscle and cardiac contraction</a:t>
            </a:r>
            <a:endParaRPr sz="2400" dirty="0"/>
          </a:p>
          <a:p>
            <a:pPr marL="401638" lvl="1" indent="-339725" algn="l" rtl="0">
              <a:lnSpc>
                <a:spcPct val="100000"/>
              </a:lnSpc>
              <a:spcBef>
                <a:spcPts val="0"/>
              </a:spcBef>
              <a:spcAft>
                <a:spcPts val="0"/>
              </a:spcAft>
              <a:buSzPct val="100000"/>
              <a:buFont typeface="Arial" panose="020B0604020202020204" pitchFamily="34" charset="0"/>
              <a:buChar char="•"/>
            </a:pPr>
            <a:r>
              <a:rPr lang="en-US" sz="2400" b="1" dirty="0"/>
              <a:t>Must be replaced during blood transfusion</a:t>
            </a:r>
            <a:endParaRPr sz="2400" b="1" dirty="0"/>
          </a:p>
        </p:txBody>
      </p:sp>
      <p:pic>
        <p:nvPicPr>
          <p:cNvPr id="3" name="Picture 2" descr="A picture containing text&#10;&#10;Description automatically generated">
            <a:extLst>
              <a:ext uri="{FF2B5EF4-FFF2-40B4-BE49-F238E27FC236}">
                <a16:creationId xmlns:a16="http://schemas.microsoft.com/office/drawing/2014/main" id="{D5540396-8A7C-3544-99F3-2E1EA0ACF6DA}"/>
              </a:ext>
            </a:extLst>
          </p:cNvPr>
          <p:cNvPicPr>
            <a:picLocks noChangeAspect="1"/>
          </p:cNvPicPr>
          <p:nvPr/>
        </p:nvPicPr>
        <p:blipFill rotWithShape="1">
          <a:blip r:embed="rId3"/>
          <a:srcRect l="12753" t="19608" r="23900" b="22941"/>
          <a:stretch/>
        </p:blipFill>
        <p:spPr>
          <a:xfrm>
            <a:off x="680335" y="1066800"/>
            <a:ext cx="816910" cy="1129553"/>
          </a:xfrm>
          <a:prstGeom prst="rect">
            <a:avLst/>
          </a:prstGeom>
        </p:spPr>
      </p:pic>
      <p:pic>
        <p:nvPicPr>
          <p:cNvPr id="5" name="Picture 4" descr="Icon&#10;&#10;Description automatically generated">
            <a:extLst>
              <a:ext uri="{FF2B5EF4-FFF2-40B4-BE49-F238E27FC236}">
                <a16:creationId xmlns:a16="http://schemas.microsoft.com/office/drawing/2014/main" id="{F2A3106F-DE19-F740-B1F0-B54125C72E3B}"/>
              </a:ext>
            </a:extLst>
          </p:cNvPr>
          <p:cNvPicPr>
            <a:picLocks noChangeAspect="1"/>
          </p:cNvPicPr>
          <p:nvPr/>
        </p:nvPicPr>
        <p:blipFill>
          <a:blip r:embed="rId4"/>
          <a:stretch>
            <a:fillRect/>
          </a:stretch>
        </p:blipFill>
        <p:spPr>
          <a:xfrm>
            <a:off x="804909" y="3810000"/>
            <a:ext cx="692336" cy="979582"/>
          </a:xfrm>
          <a:prstGeom prst="rect">
            <a:avLst/>
          </a:prstGeom>
        </p:spPr>
      </p:pic>
      <p:pic>
        <p:nvPicPr>
          <p:cNvPr id="7" name="Picture 6" descr="Icon&#10;&#10;Description automatically generated with medium confidence">
            <a:extLst>
              <a:ext uri="{FF2B5EF4-FFF2-40B4-BE49-F238E27FC236}">
                <a16:creationId xmlns:a16="http://schemas.microsoft.com/office/drawing/2014/main" id="{4361B6C0-A5D7-8048-93B6-442E45CEFD5D}"/>
              </a:ext>
            </a:extLst>
          </p:cNvPr>
          <p:cNvPicPr>
            <a:picLocks noChangeAspect="1"/>
          </p:cNvPicPr>
          <p:nvPr/>
        </p:nvPicPr>
        <p:blipFill>
          <a:blip r:embed="rId5"/>
          <a:stretch>
            <a:fillRect/>
          </a:stretch>
        </p:blipFill>
        <p:spPr>
          <a:xfrm>
            <a:off x="804909" y="5029200"/>
            <a:ext cx="692336" cy="9795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bdecfa0aa1_0_72"/>
          <p:cNvSpPr txBox="1">
            <a:spLocks noGrp="1"/>
          </p:cNvSpPr>
          <p:nvPr>
            <p:ph type="title"/>
          </p:nvPr>
        </p:nvSpPr>
        <p:spPr>
          <a:xfrm>
            <a:off x="628650" y="365125"/>
            <a:ext cx="7372350" cy="912346"/>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Osmolality and Tonicity</a:t>
            </a:r>
            <a:endParaRPr b="1" dirty="0"/>
          </a:p>
        </p:txBody>
      </p:sp>
      <p:sp>
        <p:nvSpPr>
          <p:cNvPr id="174" name="Google Shape;174;gbdecfa0aa1_0_72"/>
          <p:cNvSpPr txBox="1">
            <a:spLocks noGrp="1"/>
          </p:cNvSpPr>
          <p:nvPr>
            <p:ph type="body" idx="1"/>
          </p:nvPr>
        </p:nvSpPr>
        <p:spPr>
          <a:xfrm>
            <a:off x="628650" y="1277471"/>
            <a:ext cx="7886700" cy="4988858"/>
          </a:xfrm>
          <a:prstGeom prst="rect">
            <a:avLst/>
          </a:prstGeom>
          <a:noFill/>
          <a:ln>
            <a:noFill/>
          </a:ln>
        </p:spPr>
        <p:txBody>
          <a:bodyPr spcFirstLastPara="1" wrap="square" lIns="91425" tIns="45700" rIns="91425" bIns="45700" anchor="t" anchorCtr="0">
            <a:noAutofit/>
          </a:bodyPr>
          <a:lstStyle/>
          <a:p>
            <a:pPr marL="12700" lvl="0" indent="0" algn="l" rtl="0">
              <a:lnSpc>
                <a:spcPct val="100000"/>
              </a:lnSpc>
              <a:spcBef>
                <a:spcPts val="1000"/>
              </a:spcBef>
              <a:spcAft>
                <a:spcPts val="0"/>
              </a:spcAft>
              <a:buSzPts val="2800"/>
              <a:buNone/>
            </a:pPr>
            <a:r>
              <a:rPr lang="en-US" dirty="0"/>
              <a:t>Osmolality</a:t>
            </a:r>
            <a:endParaRPr dirty="0"/>
          </a:p>
          <a:p>
            <a:pPr marL="754063" lvl="1" indent="-354013" algn="l" rtl="0">
              <a:lnSpc>
                <a:spcPct val="100000"/>
              </a:lnSpc>
              <a:spcBef>
                <a:spcPts val="0"/>
              </a:spcBef>
              <a:spcAft>
                <a:spcPts val="0"/>
              </a:spcAft>
              <a:buSzPts val="2400"/>
              <a:buFont typeface="Arial" panose="020B0604020202020204" pitchFamily="34" charset="0"/>
              <a:buChar char="•"/>
            </a:pPr>
            <a:r>
              <a:rPr lang="en-US" dirty="0"/>
              <a:t>Measure of how many particles are dissolved in a solution</a:t>
            </a:r>
            <a:endParaRPr dirty="0"/>
          </a:p>
          <a:p>
            <a:pPr marL="754063" lvl="1" indent="-354013" algn="l" rtl="0">
              <a:lnSpc>
                <a:spcPct val="100000"/>
              </a:lnSpc>
              <a:spcBef>
                <a:spcPts val="0"/>
              </a:spcBef>
              <a:spcAft>
                <a:spcPts val="0"/>
              </a:spcAft>
              <a:buSzPts val="2400"/>
              <a:buFont typeface="Arial" panose="020B0604020202020204" pitchFamily="34" charset="0"/>
              <a:buChar char="•"/>
            </a:pPr>
            <a:r>
              <a:rPr lang="en-US" dirty="0"/>
              <a:t>Units are milliosmoles/kilogram </a:t>
            </a:r>
            <a:endParaRPr dirty="0"/>
          </a:p>
          <a:p>
            <a:pPr marL="754063" lvl="1" indent="-354013" algn="l" rtl="0">
              <a:lnSpc>
                <a:spcPct val="100000"/>
              </a:lnSpc>
              <a:spcBef>
                <a:spcPts val="0"/>
              </a:spcBef>
              <a:spcAft>
                <a:spcPts val="0"/>
              </a:spcAft>
              <a:buSzPts val="2400"/>
              <a:buFont typeface="Arial" panose="020B0604020202020204" pitchFamily="34" charset="0"/>
              <a:buChar char="•"/>
            </a:pPr>
            <a:r>
              <a:rPr lang="en-US" dirty="0"/>
              <a:t>Normal plasma osmolality = 288 </a:t>
            </a:r>
            <a:r>
              <a:rPr lang="en-US" dirty="0" err="1"/>
              <a:t>mOsmol</a:t>
            </a:r>
            <a:r>
              <a:rPr lang="en-US" dirty="0"/>
              <a:t>/kg</a:t>
            </a:r>
            <a:endParaRPr dirty="0"/>
          </a:p>
          <a:p>
            <a:pPr marL="12700" lvl="0" indent="0" algn="l" rtl="0">
              <a:lnSpc>
                <a:spcPct val="100000"/>
              </a:lnSpc>
              <a:spcBef>
                <a:spcPts val="0"/>
              </a:spcBef>
              <a:spcAft>
                <a:spcPts val="0"/>
              </a:spcAft>
              <a:buSzPts val="2800"/>
              <a:buNone/>
            </a:pPr>
            <a:r>
              <a:rPr lang="en-US" dirty="0"/>
              <a:t>Tonicity</a:t>
            </a:r>
            <a:endParaRPr dirty="0"/>
          </a:p>
          <a:p>
            <a:pPr marL="742950" lvl="2" indent="-342900" algn="l" rtl="0">
              <a:lnSpc>
                <a:spcPct val="100000"/>
              </a:lnSpc>
              <a:spcBef>
                <a:spcPts val="500"/>
              </a:spcBef>
              <a:spcAft>
                <a:spcPts val="0"/>
              </a:spcAft>
              <a:buSzPts val="2400"/>
            </a:pPr>
            <a:r>
              <a:rPr lang="en-US" sz="2800" dirty="0"/>
              <a:t>Hypertonic: higher concentration</a:t>
            </a:r>
            <a:endParaRPr sz="2800" dirty="0"/>
          </a:p>
          <a:p>
            <a:pPr marL="742950" lvl="2" indent="-342900" algn="l" rtl="0">
              <a:lnSpc>
                <a:spcPct val="100000"/>
              </a:lnSpc>
              <a:spcBef>
                <a:spcPts val="500"/>
              </a:spcBef>
              <a:spcAft>
                <a:spcPts val="0"/>
              </a:spcAft>
              <a:buSzPts val="2400"/>
            </a:pPr>
            <a:r>
              <a:rPr lang="en-US" sz="2800" dirty="0"/>
              <a:t>Isotonic: equal concentration</a:t>
            </a:r>
            <a:endParaRPr sz="2800" dirty="0"/>
          </a:p>
          <a:p>
            <a:pPr marL="742950" lvl="2" indent="-342900" algn="l" rtl="0">
              <a:lnSpc>
                <a:spcPct val="100000"/>
              </a:lnSpc>
              <a:spcBef>
                <a:spcPts val="500"/>
              </a:spcBef>
              <a:spcAft>
                <a:spcPts val="0"/>
              </a:spcAft>
              <a:buSzPts val="2400"/>
            </a:pPr>
            <a:r>
              <a:rPr lang="en-US" sz="2800" dirty="0"/>
              <a:t>Hypotonic: lower concentration</a:t>
            </a:r>
            <a:endParaRPr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7"/>
          <p:cNvSpPr txBox="1">
            <a:spLocks noGrp="1"/>
          </p:cNvSpPr>
          <p:nvPr>
            <p:ph type="title"/>
          </p:nvPr>
        </p:nvSpPr>
        <p:spPr>
          <a:xfrm>
            <a:off x="376518" y="365125"/>
            <a:ext cx="7548282" cy="7016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Renal Function</a:t>
            </a:r>
            <a:endParaRPr b="1" dirty="0"/>
          </a:p>
        </p:txBody>
      </p:sp>
      <p:sp>
        <p:nvSpPr>
          <p:cNvPr id="180" name="Google Shape;180;p7"/>
          <p:cNvSpPr txBox="1">
            <a:spLocks noGrp="1"/>
          </p:cNvSpPr>
          <p:nvPr>
            <p:ph type="body" idx="1"/>
          </p:nvPr>
        </p:nvSpPr>
        <p:spPr>
          <a:xfrm>
            <a:off x="376518" y="1196788"/>
            <a:ext cx="8390963" cy="5661337"/>
          </a:xfrm>
          <a:prstGeom prst="rect">
            <a:avLst/>
          </a:prstGeom>
          <a:noFill/>
          <a:ln>
            <a:noFill/>
          </a:ln>
        </p:spPr>
        <p:txBody>
          <a:bodyPr spcFirstLastPara="1" wrap="square" lIns="91425" tIns="45700" rIns="91425" bIns="45700" anchor="t" anchorCtr="0">
            <a:normAutofit/>
          </a:bodyPr>
          <a:lstStyle/>
          <a:p>
            <a:pPr marL="346075" lvl="0" indent="-333375" algn="l" rtl="0">
              <a:lnSpc>
                <a:spcPct val="100000"/>
              </a:lnSpc>
              <a:spcBef>
                <a:spcPts val="0"/>
              </a:spcBef>
              <a:spcAft>
                <a:spcPts val="0"/>
              </a:spcAft>
              <a:buSzPts val="2800"/>
              <a:buChar char="•"/>
            </a:pPr>
            <a:r>
              <a:rPr lang="en-US" sz="2800" dirty="0"/>
              <a:t>The kidney regulates fluid and electrolytes via renin-angiotensin-aldosterone and ADH </a:t>
            </a:r>
          </a:p>
          <a:p>
            <a:pPr marL="346075" lvl="0" indent="-333375" algn="l" rtl="0">
              <a:lnSpc>
                <a:spcPct val="100000"/>
              </a:lnSpc>
              <a:spcBef>
                <a:spcPts val="0"/>
              </a:spcBef>
              <a:spcAft>
                <a:spcPts val="0"/>
              </a:spcAft>
              <a:buSzPts val="2800"/>
              <a:buChar char="•"/>
            </a:pPr>
            <a:r>
              <a:rPr lang="en-US" sz="2800" dirty="0"/>
              <a:t>Renal function matures postnatally:</a:t>
            </a:r>
            <a:endParaRPr sz="2400" dirty="0"/>
          </a:p>
          <a:p>
            <a:pPr marL="2114550" lvl="1" indent="-282575" algn="l" rtl="0">
              <a:lnSpc>
                <a:spcPct val="100000"/>
              </a:lnSpc>
              <a:spcBef>
                <a:spcPts val="0"/>
              </a:spcBef>
              <a:spcAft>
                <a:spcPts val="0"/>
              </a:spcAft>
              <a:buSzPct val="100000"/>
              <a:buFont typeface="System Font Regular"/>
              <a:buChar char="-"/>
            </a:pPr>
            <a:r>
              <a:rPr lang="en-US" sz="2400" dirty="0"/>
              <a:t>Renal vascular resistance decreases after birth, increasing flow through kidneys and GFR</a:t>
            </a:r>
            <a:endParaRPr sz="2400" dirty="0"/>
          </a:p>
          <a:p>
            <a:pPr marL="2114550" lvl="1" indent="-282575" algn="l" rtl="0">
              <a:lnSpc>
                <a:spcPct val="100000"/>
              </a:lnSpc>
              <a:spcBef>
                <a:spcPts val="0"/>
              </a:spcBef>
              <a:spcAft>
                <a:spcPts val="0"/>
              </a:spcAft>
              <a:buSzPct val="100000"/>
              <a:buFont typeface="System Font Regular"/>
              <a:buChar char="-"/>
            </a:pPr>
            <a:r>
              <a:rPr lang="en-US" sz="2400" dirty="0"/>
              <a:t>Immature kidney is unable to concentrate urine</a:t>
            </a:r>
            <a:endParaRPr sz="2400" dirty="0"/>
          </a:p>
          <a:p>
            <a:pPr marL="2114550" lvl="1" indent="-282575" algn="l" rtl="0">
              <a:lnSpc>
                <a:spcPct val="100000"/>
              </a:lnSpc>
              <a:spcBef>
                <a:spcPts val="0"/>
              </a:spcBef>
              <a:spcAft>
                <a:spcPts val="0"/>
              </a:spcAft>
              <a:buSzPct val="100000"/>
              <a:buFont typeface="System Font Regular"/>
              <a:buChar char="-"/>
            </a:pPr>
            <a:r>
              <a:rPr lang="en-US" sz="2400" dirty="0"/>
              <a:t>Limited ability to reabsorb sodium and bicarbonate</a:t>
            </a:r>
            <a:endParaRPr sz="2400" dirty="0"/>
          </a:p>
          <a:p>
            <a:pPr marL="2114550" lvl="1" indent="-282575" algn="l" rtl="0">
              <a:lnSpc>
                <a:spcPct val="100000"/>
              </a:lnSpc>
              <a:spcBef>
                <a:spcPts val="0"/>
              </a:spcBef>
              <a:spcAft>
                <a:spcPts val="0"/>
              </a:spcAft>
              <a:buSzPct val="100000"/>
              <a:buFont typeface="System Font Regular"/>
              <a:buChar char="-"/>
            </a:pPr>
            <a:r>
              <a:rPr lang="en-US" sz="2400" dirty="0"/>
              <a:t>Limited ability to excrete potassium</a:t>
            </a:r>
            <a:endParaRPr sz="2400" dirty="0"/>
          </a:p>
          <a:p>
            <a:pPr marL="346075" lvl="0" indent="-333375" algn="l" rtl="0">
              <a:lnSpc>
                <a:spcPct val="100000"/>
              </a:lnSpc>
              <a:spcBef>
                <a:spcPts val="0"/>
              </a:spcBef>
              <a:spcAft>
                <a:spcPts val="0"/>
              </a:spcAft>
              <a:buSzPts val="2800"/>
              <a:buChar char="•"/>
            </a:pPr>
            <a:r>
              <a:rPr lang="en-US" sz="2800" dirty="0"/>
              <a:t>Immature renal function places neonates</a:t>
            </a:r>
            <a:r>
              <a:rPr lang="en-US" sz="2800" b="1" dirty="0"/>
              <a:t> </a:t>
            </a:r>
            <a:r>
              <a:rPr lang="en-US" sz="2800" i="1" dirty="0"/>
              <a:t>at risk of dehydration, hyponatremia, hyperkalemia, and hypervolemia</a:t>
            </a:r>
            <a:endParaRPr sz="2800" i="1" dirty="0"/>
          </a:p>
        </p:txBody>
      </p:sp>
      <p:pic>
        <p:nvPicPr>
          <p:cNvPr id="3" name="Picture 2" descr="A picture containing diagram&#10;&#10;Description automatically generated">
            <a:extLst>
              <a:ext uri="{FF2B5EF4-FFF2-40B4-BE49-F238E27FC236}">
                <a16:creationId xmlns:a16="http://schemas.microsoft.com/office/drawing/2014/main" id="{4C84BB1D-5FB7-D448-BCD8-C81B723D9C25}"/>
              </a:ext>
            </a:extLst>
          </p:cNvPr>
          <p:cNvPicPr>
            <a:picLocks noChangeAspect="1"/>
          </p:cNvPicPr>
          <p:nvPr/>
        </p:nvPicPr>
        <p:blipFill>
          <a:blip r:embed="rId3"/>
          <a:stretch>
            <a:fillRect/>
          </a:stretch>
        </p:blipFill>
        <p:spPr>
          <a:xfrm>
            <a:off x="685800" y="2662519"/>
            <a:ext cx="1315561" cy="198568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c8fc595199_0_7"/>
          <p:cNvSpPr txBox="1">
            <a:spLocks noGrp="1"/>
          </p:cNvSpPr>
          <p:nvPr>
            <p:ph type="title"/>
          </p:nvPr>
        </p:nvSpPr>
        <p:spPr>
          <a:xfrm>
            <a:off x="182263" y="228600"/>
            <a:ext cx="7818737" cy="941161"/>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Types of Fluids: Crystalloids</a:t>
            </a:r>
            <a:endParaRPr b="1" dirty="0"/>
          </a:p>
        </p:txBody>
      </p:sp>
      <p:graphicFrame>
        <p:nvGraphicFramePr>
          <p:cNvPr id="198" name="Google Shape;198;gc8fc595199_0_7"/>
          <p:cNvGraphicFramePr/>
          <p:nvPr>
            <p:extLst>
              <p:ext uri="{D42A27DB-BD31-4B8C-83A1-F6EECF244321}">
                <p14:modId xmlns:p14="http://schemas.microsoft.com/office/powerpoint/2010/main" val="2709685326"/>
              </p:ext>
            </p:extLst>
          </p:nvPr>
        </p:nvGraphicFramePr>
        <p:xfrm>
          <a:off x="182263" y="1199157"/>
          <a:ext cx="8779450" cy="4820643"/>
        </p:xfrm>
        <a:graphic>
          <a:graphicData uri="http://schemas.openxmlformats.org/drawingml/2006/table">
            <a:tbl>
              <a:tblPr firstRow="1">
                <a:tableStyleId>{5C22544A-7EE6-4342-B048-85BDC9FD1C3A}</a:tableStyleId>
              </a:tblPr>
              <a:tblGrid>
                <a:gridCol w="2696750">
                  <a:extLst>
                    <a:ext uri="{9D8B030D-6E8A-4147-A177-3AD203B41FA5}">
                      <a16:colId xmlns:a16="http://schemas.microsoft.com/office/drawing/2014/main" val="20000"/>
                    </a:ext>
                  </a:extLst>
                </a:gridCol>
                <a:gridCol w="1286675">
                  <a:extLst>
                    <a:ext uri="{9D8B030D-6E8A-4147-A177-3AD203B41FA5}">
                      <a16:colId xmlns:a16="http://schemas.microsoft.com/office/drawing/2014/main" val="20001"/>
                    </a:ext>
                  </a:extLst>
                </a:gridCol>
                <a:gridCol w="1598675">
                  <a:extLst>
                    <a:ext uri="{9D8B030D-6E8A-4147-A177-3AD203B41FA5}">
                      <a16:colId xmlns:a16="http://schemas.microsoft.com/office/drawing/2014/main" val="20002"/>
                    </a:ext>
                  </a:extLst>
                </a:gridCol>
                <a:gridCol w="1598675">
                  <a:extLst>
                    <a:ext uri="{9D8B030D-6E8A-4147-A177-3AD203B41FA5}">
                      <a16:colId xmlns:a16="http://schemas.microsoft.com/office/drawing/2014/main" val="20003"/>
                    </a:ext>
                  </a:extLst>
                </a:gridCol>
                <a:gridCol w="1598675">
                  <a:extLst>
                    <a:ext uri="{9D8B030D-6E8A-4147-A177-3AD203B41FA5}">
                      <a16:colId xmlns:a16="http://schemas.microsoft.com/office/drawing/2014/main" val="20004"/>
                    </a:ext>
                  </a:extLst>
                </a:gridCol>
              </a:tblGrid>
              <a:tr h="775822">
                <a:tc>
                  <a:txBody>
                    <a:bodyPr/>
                    <a:lstStyle/>
                    <a:p>
                      <a:pPr marL="0" lvl="0" indent="0" algn="l" rtl="0">
                        <a:spcBef>
                          <a:spcPts val="0"/>
                        </a:spcBef>
                        <a:spcAft>
                          <a:spcPts val="0"/>
                        </a:spcAft>
                        <a:buNone/>
                      </a:pPr>
                      <a:endParaRPr sz="2000" dirty="0">
                        <a:latin typeface="Calibri"/>
                        <a:ea typeface="Calibri"/>
                        <a:cs typeface="Calibri"/>
                        <a:sym typeface="Calibri"/>
                      </a:endParaRPr>
                    </a:p>
                  </a:txBody>
                  <a:tcPr marL="91425" marR="91425" marT="91425" marB="91425">
                    <a:solidFill>
                      <a:srgbClr val="38C4EA"/>
                    </a:solidFill>
                  </a:tcPr>
                </a:tc>
                <a:tc>
                  <a:txBody>
                    <a:bodyPr/>
                    <a:lstStyle/>
                    <a:p>
                      <a:pPr marL="0" lvl="0" indent="0" algn="ctr" rtl="0">
                        <a:spcBef>
                          <a:spcPts val="0"/>
                        </a:spcBef>
                        <a:spcAft>
                          <a:spcPts val="0"/>
                        </a:spcAft>
                        <a:buNone/>
                      </a:pPr>
                      <a:r>
                        <a:rPr lang="en-US" sz="2000" b="1" dirty="0">
                          <a:sym typeface="Calibri"/>
                        </a:rPr>
                        <a:t>Human Plasma</a:t>
                      </a:r>
                      <a:endParaRPr sz="2000" b="1"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2000" b="1" dirty="0">
                          <a:sym typeface="Calibri"/>
                        </a:rPr>
                        <a:t>Normal Saline</a:t>
                      </a:r>
                      <a:endParaRPr sz="2000" b="1"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2000" b="1" dirty="0">
                          <a:sym typeface="Calibri"/>
                        </a:rPr>
                        <a:t>Lactated Ringer’s </a:t>
                      </a:r>
                      <a:endParaRPr sz="2000" b="1" dirty="0">
                        <a:latin typeface="Calibri"/>
                        <a:ea typeface="Calibri"/>
                        <a:cs typeface="Calibri"/>
                        <a:sym typeface="Calibri"/>
                      </a:endParaRPr>
                    </a:p>
                  </a:txBody>
                  <a:tcPr marL="91425" marR="91425" marT="91425" marB="91425" anchor="ctr">
                    <a:solidFill>
                      <a:srgbClr val="38C4EA"/>
                    </a:solidFill>
                  </a:tcPr>
                </a:tc>
                <a:tc>
                  <a:txBody>
                    <a:bodyPr/>
                    <a:lstStyle/>
                    <a:p>
                      <a:pPr marL="0" lvl="0" indent="0" algn="ctr" rtl="0">
                        <a:spcBef>
                          <a:spcPts val="0"/>
                        </a:spcBef>
                        <a:spcAft>
                          <a:spcPts val="0"/>
                        </a:spcAft>
                        <a:buNone/>
                      </a:pPr>
                      <a:r>
                        <a:rPr lang="en-US" sz="2000" b="1" dirty="0" err="1">
                          <a:sym typeface="Calibri"/>
                        </a:rPr>
                        <a:t>Normosol</a:t>
                      </a:r>
                      <a:r>
                        <a:rPr lang="en-US" sz="2000" b="1" dirty="0">
                          <a:sym typeface="Calibri"/>
                        </a:rPr>
                        <a:t> or </a:t>
                      </a:r>
                      <a:r>
                        <a:rPr lang="en-US" sz="2000" b="1" dirty="0" err="1">
                          <a:sym typeface="Calibri"/>
                        </a:rPr>
                        <a:t>Plasmalyte</a:t>
                      </a:r>
                      <a:endParaRPr sz="2000" b="1" dirty="0">
                        <a:latin typeface="Calibri"/>
                        <a:ea typeface="Calibri"/>
                        <a:cs typeface="Calibri"/>
                        <a:sym typeface="Calibri"/>
                      </a:endParaRPr>
                    </a:p>
                  </a:txBody>
                  <a:tcPr marL="91425" marR="91425" marT="91425" marB="91425" anchor="ctr">
                    <a:solidFill>
                      <a:srgbClr val="38C4EA"/>
                    </a:solidFill>
                  </a:tcPr>
                </a:tc>
                <a:extLst>
                  <a:ext uri="{0D108BD9-81ED-4DB2-BD59-A6C34878D82A}">
                    <a16:rowId xmlns:a16="http://schemas.microsoft.com/office/drawing/2014/main" val="10000"/>
                  </a:ext>
                </a:extLst>
              </a:tr>
              <a:tr h="447577">
                <a:tc>
                  <a:txBody>
                    <a:bodyPr/>
                    <a:lstStyle/>
                    <a:p>
                      <a:pPr marL="0" lvl="0" indent="0" algn="l" rtl="0">
                        <a:spcBef>
                          <a:spcPts val="0"/>
                        </a:spcBef>
                        <a:spcAft>
                          <a:spcPts val="0"/>
                        </a:spcAft>
                        <a:buNone/>
                      </a:pPr>
                      <a:r>
                        <a:rPr lang="en-US" sz="1700">
                          <a:sym typeface="Calibri"/>
                        </a:rPr>
                        <a:t>Na</a:t>
                      </a:r>
                      <a:r>
                        <a:rPr lang="en-US" sz="1700" baseline="30000">
                          <a:sym typeface="Calibri"/>
                        </a:rPr>
                        <a:t>+ </a:t>
                      </a:r>
                      <a:r>
                        <a:rPr lang="en-US" sz="1700">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142</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154</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130</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145</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447577">
                <a:tc>
                  <a:txBody>
                    <a:bodyPr/>
                    <a:lstStyle/>
                    <a:p>
                      <a:pPr marL="0" lvl="0" indent="0" algn="l" rtl="0">
                        <a:spcBef>
                          <a:spcPts val="0"/>
                        </a:spcBef>
                        <a:spcAft>
                          <a:spcPts val="0"/>
                        </a:spcAft>
                        <a:buNone/>
                      </a:pPr>
                      <a:r>
                        <a:rPr lang="en-US" sz="1700">
                          <a:sym typeface="Calibri"/>
                        </a:rPr>
                        <a:t>K</a:t>
                      </a:r>
                      <a:r>
                        <a:rPr lang="en-US" sz="1700" baseline="30000">
                          <a:sym typeface="Calibri"/>
                        </a:rPr>
                        <a:t>+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4.5</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4</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4</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447577">
                <a:tc>
                  <a:txBody>
                    <a:bodyPr/>
                    <a:lstStyle/>
                    <a:p>
                      <a:pPr marL="0" lvl="0" indent="0" algn="l" rtl="0">
                        <a:spcBef>
                          <a:spcPts val="0"/>
                        </a:spcBef>
                        <a:spcAft>
                          <a:spcPts val="0"/>
                        </a:spcAft>
                        <a:buNone/>
                      </a:pPr>
                      <a:r>
                        <a:rPr lang="en-US" sz="1700">
                          <a:sym typeface="Calibri"/>
                        </a:rPr>
                        <a:t>Ca</a:t>
                      </a:r>
                      <a:r>
                        <a:rPr lang="en-US" sz="1700" baseline="30000">
                          <a:sym typeface="Calibri"/>
                        </a:rPr>
                        <a:t>2+</a:t>
                      </a:r>
                      <a:r>
                        <a:rPr lang="en-US" sz="1700">
                          <a:sym typeface="Calibri"/>
                        </a:rPr>
                        <a:t>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2.5</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3</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447577">
                <a:tc>
                  <a:txBody>
                    <a:bodyPr/>
                    <a:lstStyle/>
                    <a:p>
                      <a:pPr marL="0" lvl="0" indent="0" algn="l" rtl="0">
                        <a:spcBef>
                          <a:spcPts val="0"/>
                        </a:spcBef>
                        <a:spcAft>
                          <a:spcPts val="0"/>
                        </a:spcAft>
                        <a:buNone/>
                      </a:pPr>
                      <a:r>
                        <a:rPr lang="en-US" sz="1700">
                          <a:sym typeface="Calibri"/>
                        </a:rPr>
                        <a:t>Mg</a:t>
                      </a:r>
                      <a:r>
                        <a:rPr lang="en-US" sz="1700" baseline="30000">
                          <a:sym typeface="Calibri"/>
                        </a:rPr>
                        <a:t>2+</a:t>
                      </a:r>
                      <a:r>
                        <a:rPr lang="en-US" sz="1700">
                          <a:sym typeface="Calibri"/>
                        </a:rPr>
                        <a:t>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1.25</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3</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447577">
                <a:tc>
                  <a:txBody>
                    <a:bodyPr/>
                    <a:lstStyle/>
                    <a:p>
                      <a:pPr marL="0" lvl="0" indent="0" algn="l" rtl="0">
                        <a:spcBef>
                          <a:spcPts val="0"/>
                        </a:spcBef>
                        <a:spcAft>
                          <a:spcPts val="0"/>
                        </a:spcAft>
                        <a:buNone/>
                      </a:pPr>
                      <a:r>
                        <a:rPr lang="en-US" sz="1700">
                          <a:sym typeface="Calibri"/>
                        </a:rPr>
                        <a:t>Cl</a:t>
                      </a:r>
                      <a:r>
                        <a:rPr lang="en-US" sz="1700" baseline="30000">
                          <a:sym typeface="Calibri"/>
                        </a:rPr>
                        <a:t>-</a:t>
                      </a:r>
                      <a:r>
                        <a:rPr lang="en-US" sz="1700">
                          <a:sym typeface="Calibri"/>
                        </a:rPr>
                        <a:t>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103</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154</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112</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98</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447577">
                <a:tc>
                  <a:txBody>
                    <a:bodyPr/>
                    <a:lstStyle/>
                    <a:p>
                      <a:pPr marL="0" lvl="0" indent="0" algn="l" rtl="0">
                        <a:spcBef>
                          <a:spcPts val="0"/>
                        </a:spcBef>
                        <a:spcAft>
                          <a:spcPts val="0"/>
                        </a:spcAft>
                        <a:buNone/>
                      </a:pPr>
                      <a:r>
                        <a:rPr lang="en-US" sz="1700">
                          <a:sym typeface="Calibri"/>
                        </a:rPr>
                        <a:t>HCO</a:t>
                      </a:r>
                      <a:r>
                        <a:rPr lang="en-US" sz="1700" baseline="-25000">
                          <a:sym typeface="Calibri"/>
                        </a:rPr>
                        <a:t>3</a:t>
                      </a:r>
                      <a:r>
                        <a:rPr lang="en-US" sz="1700" baseline="30000">
                          <a:sym typeface="Calibri"/>
                        </a:rPr>
                        <a:t>-</a:t>
                      </a:r>
                      <a:r>
                        <a:rPr lang="en-US" sz="1700">
                          <a:sym typeface="Calibri"/>
                        </a:rPr>
                        <a:t>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dirty="0">
                          <a:sym typeface="Calibri"/>
                        </a:rPr>
                        <a:t>24</a:t>
                      </a:r>
                      <a:endParaRPr sz="1700" dirty="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r h="447577">
                <a:tc>
                  <a:txBody>
                    <a:bodyPr/>
                    <a:lstStyle/>
                    <a:p>
                      <a:pPr marL="0" lvl="0" indent="0" algn="l" rtl="0">
                        <a:spcBef>
                          <a:spcPts val="0"/>
                        </a:spcBef>
                        <a:spcAft>
                          <a:spcPts val="0"/>
                        </a:spcAft>
                        <a:buNone/>
                      </a:pPr>
                      <a:r>
                        <a:rPr lang="en-US" sz="1700">
                          <a:sym typeface="Calibri"/>
                        </a:rPr>
                        <a:t>Lactate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1.5</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28</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7"/>
                  </a:ext>
                </a:extLst>
              </a:tr>
              <a:tr h="447577">
                <a:tc>
                  <a:txBody>
                    <a:bodyPr/>
                    <a:lstStyle/>
                    <a:p>
                      <a:pPr marL="0" lvl="0" indent="0" algn="l" rtl="0">
                        <a:spcBef>
                          <a:spcPts val="0"/>
                        </a:spcBef>
                        <a:spcAft>
                          <a:spcPts val="0"/>
                        </a:spcAft>
                        <a:buNone/>
                      </a:pPr>
                      <a:r>
                        <a:rPr lang="en-US" sz="1700">
                          <a:sym typeface="Calibri"/>
                        </a:rPr>
                        <a:t>Acetate </a:t>
                      </a:r>
                      <a:r>
                        <a:rPr lang="en-US" sz="1700">
                          <a:solidFill>
                            <a:schemeClr val="dk1"/>
                          </a:solidFill>
                          <a:sym typeface="Calibri"/>
                        </a:rPr>
                        <a:t>(mmol/L)</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a:t>
                      </a:r>
                      <a:endParaRPr sz="170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a:sym typeface="Calibri"/>
                        </a:rPr>
                        <a:t>27</a:t>
                      </a:r>
                      <a:endParaRPr sz="1700">
                        <a:latin typeface="Calibri"/>
                        <a:ea typeface="Calibri"/>
                        <a:cs typeface="Calibri"/>
                        <a:sym typeface="Calibri"/>
                      </a:endParaRPr>
                    </a:p>
                  </a:txBody>
                  <a:tcPr marL="91425" marR="91425" marT="91425" marB="91425"/>
                </a:tc>
                <a:extLst>
                  <a:ext uri="{0D108BD9-81ED-4DB2-BD59-A6C34878D82A}">
                    <a16:rowId xmlns:a16="http://schemas.microsoft.com/office/drawing/2014/main" val="10008"/>
                  </a:ext>
                </a:extLst>
              </a:tr>
              <a:tr h="447577">
                <a:tc>
                  <a:txBody>
                    <a:bodyPr/>
                    <a:lstStyle/>
                    <a:p>
                      <a:pPr marL="0" lvl="0" indent="0" algn="l" rtl="0">
                        <a:spcBef>
                          <a:spcPts val="0"/>
                        </a:spcBef>
                        <a:spcAft>
                          <a:spcPts val="0"/>
                        </a:spcAft>
                        <a:buNone/>
                      </a:pPr>
                      <a:r>
                        <a:rPr lang="en-US" sz="1700" b="0">
                          <a:sym typeface="Calibri"/>
                        </a:rPr>
                        <a:t>Osmolarity (mOsmol/L)</a:t>
                      </a:r>
                      <a:endParaRPr sz="1700" b="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b="0">
                          <a:sym typeface="Calibri"/>
                        </a:rPr>
                        <a:t>290</a:t>
                      </a:r>
                      <a:endParaRPr sz="1700" b="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b="0">
                          <a:sym typeface="Calibri"/>
                        </a:rPr>
                        <a:t>308</a:t>
                      </a:r>
                      <a:endParaRPr sz="1700" b="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b="0">
                          <a:sym typeface="Calibri"/>
                        </a:rPr>
                        <a:t>276</a:t>
                      </a:r>
                      <a:endParaRPr sz="1700" b="0">
                        <a:latin typeface="Calibri"/>
                        <a:ea typeface="Calibri"/>
                        <a:cs typeface="Calibri"/>
                        <a:sym typeface="Calibri"/>
                      </a:endParaRPr>
                    </a:p>
                  </a:txBody>
                  <a:tcPr marL="91425" marR="91425" marT="91425" marB="91425"/>
                </a:tc>
                <a:tc>
                  <a:txBody>
                    <a:bodyPr/>
                    <a:lstStyle/>
                    <a:p>
                      <a:pPr marL="0" lvl="0" indent="0" algn="ctr" rtl="0">
                        <a:spcBef>
                          <a:spcPts val="0"/>
                        </a:spcBef>
                        <a:spcAft>
                          <a:spcPts val="0"/>
                        </a:spcAft>
                        <a:buNone/>
                      </a:pPr>
                      <a:r>
                        <a:rPr lang="en-US" sz="1700" b="0" dirty="0">
                          <a:sym typeface="Calibri"/>
                        </a:rPr>
                        <a:t>294</a:t>
                      </a:r>
                      <a:endParaRPr sz="1700" b="0"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79d812b4d8_0_6"/>
          <p:cNvSpPr txBox="1">
            <a:spLocks noGrp="1"/>
          </p:cNvSpPr>
          <p:nvPr>
            <p:ph type="title"/>
          </p:nvPr>
        </p:nvSpPr>
        <p:spPr>
          <a:xfrm>
            <a:off x="628650" y="365125"/>
            <a:ext cx="7296150" cy="10064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Types of Fluids: Crystalloids</a:t>
            </a:r>
            <a:endParaRPr b="1" dirty="0"/>
          </a:p>
        </p:txBody>
      </p:sp>
      <p:sp>
        <p:nvSpPr>
          <p:cNvPr id="186" name="Google Shape;186;g79d812b4d8_0_6"/>
          <p:cNvSpPr txBox="1">
            <a:spLocks noGrp="1"/>
          </p:cNvSpPr>
          <p:nvPr>
            <p:ph type="body" idx="1"/>
          </p:nvPr>
        </p:nvSpPr>
        <p:spPr>
          <a:xfrm>
            <a:off x="628649" y="1447800"/>
            <a:ext cx="8017809" cy="4667250"/>
          </a:xfrm>
          <a:prstGeom prst="rect">
            <a:avLst/>
          </a:prstGeom>
          <a:noFill/>
          <a:ln>
            <a:noFill/>
          </a:ln>
        </p:spPr>
        <p:txBody>
          <a:bodyPr spcFirstLastPara="1" wrap="square" lIns="91425" tIns="45700" rIns="91425" bIns="45700" anchor="t" anchorCtr="0">
            <a:normAutofit lnSpcReduction="10000"/>
          </a:bodyPr>
          <a:lstStyle/>
          <a:p>
            <a:pPr marL="12700" indent="0">
              <a:lnSpc>
                <a:spcPct val="100000"/>
              </a:lnSpc>
              <a:spcBef>
                <a:spcPts val="0"/>
              </a:spcBef>
              <a:buSzPct val="100000"/>
              <a:buNone/>
            </a:pPr>
            <a:r>
              <a:rPr lang="en-US" sz="3200" dirty="0"/>
              <a:t>Normal Saline:</a:t>
            </a:r>
          </a:p>
          <a:p>
            <a:pPr marL="695325" lvl="1" indent="-342900">
              <a:lnSpc>
                <a:spcPct val="110000"/>
              </a:lnSpc>
              <a:spcBef>
                <a:spcPts val="0"/>
              </a:spcBef>
              <a:buSzPts val="2400"/>
              <a:buFont typeface="Arial" panose="020B0604020202020204" pitchFamily="34" charset="0"/>
              <a:buChar char="•"/>
            </a:pPr>
            <a:r>
              <a:rPr lang="en-US" sz="2400" dirty="0"/>
              <a:t>Hypertonic compared to plasma</a:t>
            </a:r>
            <a:endParaRPr sz="2400" dirty="0"/>
          </a:p>
          <a:p>
            <a:pPr marL="695325" lvl="1" indent="-342900">
              <a:lnSpc>
                <a:spcPct val="110000"/>
              </a:lnSpc>
              <a:spcBef>
                <a:spcPts val="0"/>
              </a:spcBef>
              <a:buSzPts val="2400"/>
              <a:buFont typeface="Arial" panose="020B0604020202020204" pitchFamily="34" charset="0"/>
              <a:buChar char="•"/>
            </a:pPr>
            <a:r>
              <a:rPr lang="en-US" sz="2400" dirty="0"/>
              <a:t>High level of chloride can result in hyperchloremic metabolic acidosis when given in large volumes </a:t>
            </a:r>
            <a:endParaRPr sz="2400" dirty="0"/>
          </a:p>
          <a:p>
            <a:pPr marL="695325" lvl="1" indent="-342900">
              <a:lnSpc>
                <a:spcPct val="110000"/>
              </a:lnSpc>
              <a:spcBef>
                <a:spcPts val="0"/>
              </a:spcBef>
              <a:buSzPts val="2400"/>
              <a:buFont typeface="Arial" panose="020B0604020202020204" pitchFamily="34" charset="0"/>
              <a:buChar char="•"/>
            </a:pPr>
            <a:r>
              <a:rPr lang="en-US" sz="2400" dirty="0"/>
              <a:t>Compatible with blood products</a:t>
            </a:r>
          </a:p>
          <a:p>
            <a:pPr marL="12700" indent="0">
              <a:lnSpc>
                <a:spcPct val="100000"/>
              </a:lnSpc>
              <a:spcBef>
                <a:spcPts val="0"/>
              </a:spcBef>
              <a:buSzPct val="100000"/>
              <a:buNone/>
            </a:pPr>
            <a:r>
              <a:rPr lang="en-US" sz="3200" dirty="0"/>
              <a:t>Lactated Ringers (Hartmann’s Solution):</a:t>
            </a:r>
          </a:p>
          <a:p>
            <a:pPr marL="695325" lvl="1" indent="-342900">
              <a:lnSpc>
                <a:spcPct val="120000"/>
              </a:lnSpc>
              <a:spcBef>
                <a:spcPts val="0"/>
              </a:spcBef>
              <a:buSzPts val="2400"/>
              <a:buFont typeface="Arial" panose="020B0604020202020204" pitchFamily="34" charset="0"/>
              <a:buChar char="•"/>
            </a:pPr>
            <a:r>
              <a:rPr lang="en-US" sz="2400" dirty="0"/>
              <a:t>Lactate metabolized to bicarbonate by liver, lowering risk of metabolic acidosis</a:t>
            </a:r>
          </a:p>
          <a:p>
            <a:pPr marL="695325" lvl="1" indent="-342900">
              <a:lnSpc>
                <a:spcPct val="120000"/>
              </a:lnSpc>
              <a:spcBef>
                <a:spcPts val="0"/>
              </a:spcBef>
              <a:buSzPts val="2400"/>
              <a:buFont typeface="Arial" panose="020B0604020202020204" pitchFamily="34" charset="0"/>
              <a:buChar char="•"/>
            </a:pPr>
            <a:r>
              <a:rPr lang="en-US" sz="2400" dirty="0"/>
              <a:t>Clot formation possible with blood administration</a:t>
            </a:r>
          </a:p>
          <a:p>
            <a:pPr marL="12700" indent="0">
              <a:lnSpc>
                <a:spcPct val="100000"/>
              </a:lnSpc>
              <a:spcBef>
                <a:spcPts val="0"/>
              </a:spcBef>
              <a:buSzPct val="100000"/>
              <a:buNone/>
            </a:pPr>
            <a:r>
              <a:rPr lang="en-US" sz="3200" dirty="0" err="1"/>
              <a:t>Plasmalyte</a:t>
            </a:r>
            <a:r>
              <a:rPr lang="en-US" sz="3200" dirty="0"/>
              <a:t>/</a:t>
            </a:r>
            <a:r>
              <a:rPr lang="en-US" sz="3200" dirty="0" err="1"/>
              <a:t>Normosol</a:t>
            </a:r>
            <a:r>
              <a:rPr lang="en-US" sz="3200" dirty="0"/>
              <a:t>:</a:t>
            </a:r>
          </a:p>
          <a:p>
            <a:pPr marL="695325" lvl="1" indent="-342900">
              <a:lnSpc>
                <a:spcPct val="130000"/>
              </a:lnSpc>
              <a:spcBef>
                <a:spcPts val="0"/>
              </a:spcBef>
              <a:buSzPts val="2400"/>
              <a:buFont typeface="Arial" panose="020B0604020202020204" pitchFamily="34" charset="0"/>
              <a:buChar char="•"/>
            </a:pPr>
            <a:r>
              <a:rPr lang="en-US" sz="2400" dirty="0"/>
              <a:t>Acetate metabolized to bicarbonate by liver</a:t>
            </a:r>
          </a:p>
          <a:p>
            <a:pPr marL="803275" lvl="1" indent="-333375">
              <a:lnSpc>
                <a:spcPct val="100000"/>
              </a:lnSpc>
              <a:spcBef>
                <a:spcPts val="0"/>
              </a:spcBef>
              <a:buSzPct val="100000"/>
            </a:pPr>
            <a:endParaRPr lang="en-US" sz="2800" dirty="0"/>
          </a:p>
          <a:p>
            <a:pPr marL="469900" lvl="1" indent="0">
              <a:lnSpc>
                <a:spcPct val="100000"/>
              </a:lnSpc>
              <a:spcBef>
                <a:spcPts val="0"/>
              </a:spcBef>
              <a:buSzPct val="100000"/>
              <a:buNone/>
            </a:pPr>
            <a:endParaRPr sz="2800" dirty="0"/>
          </a:p>
          <a:p>
            <a:pPr marL="0" lvl="0" indent="0" algn="l" rtl="0">
              <a:lnSpc>
                <a:spcPct val="100000"/>
              </a:lnSpc>
              <a:spcBef>
                <a:spcPts val="1000"/>
              </a:spcBef>
              <a:spcAft>
                <a:spcPts val="1000"/>
              </a:spcAft>
              <a:buNone/>
            </a:pPr>
            <a:endParaRP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bdecfa0aa1_0_35"/>
          <p:cNvSpPr txBox="1">
            <a:spLocks noGrp="1"/>
          </p:cNvSpPr>
          <p:nvPr>
            <p:ph type="title"/>
          </p:nvPr>
        </p:nvSpPr>
        <p:spPr>
          <a:xfrm>
            <a:off x="628650" y="365125"/>
            <a:ext cx="72199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Types of Fluids: Colloids</a:t>
            </a:r>
            <a:endParaRPr b="1" dirty="0"/>
          </a:p>
        </p:txBody>
      </p:sp>
      <p:sp>
        <p:nvSpPr>
          <p:cNvPr id="204" name="Google Shape;204;gbdecfa0aa1_0_35"/>
          <p:cNvSpPr txBox="1">
            <a:spLocks noGrp="1"/>
          </p:cNvSpPr>
          <p:nvPr>
            <p:ph type="body" idx="1"/>
          </p:nvPr>
        </p:nvSpPr>
        <p:spPr>
          <a:xfrm>
            <a:off x="628650" y="1295400"/>
            <a:ext cx="8263200" cy="5317672"/>
          </a:xfrm>
          <a:prstGeom prst="rect">
            <a:avLst/>
          </a:prstGeom>
          <a:noFill/>
          <a:ln>
            <a:noFill/>
          </a:ln>
        </p:spPr>
        <p:txBody>
          <a:bodyPr spcFirstLastPara="1" wrap="square" lIns="91425" tIns="45700" rIns="91425" bIns="45700" anchor="t" anchorCtr="0">
            <a:normAutofit/>
          </a:bodyPr>
          <a:lstStyle/>
          <a:p>
            <a:pPr marL="15875" lvl="0" indent="0" algn="l" rtl="0">
              <a:lnSpc>
                <a:spcPct val="100000"/>
              </a:lnSpc>
              <a:spcBef>
                <a:spcPts val="0"/>
              </a:spcBef>
              <a:spcAft>
                <a:spcPts val="0"/>
              </a:spcAft>
              <a:buSzPts val="2800"/>
              <a:buNone/>
            </a:pPr>
            <a:r>
              <a:rPr lang="en-US" sz="3200" dirty="0"/>
              <a:t>Albumin</a:t>
            </a:r>
            <a:endParaRPr sz="3200" dirty="0"/>
          </a:p>
          <a:p>
            <a:pPr marL="695325" lvl="1" indent="-342900" algn="l" rtl="0">
              <a:lnSpc>
                <a:spcPct val="100000"/>
              </a:lnSpc>
              <a:spcBef>
                <a:spcPts val="0"/>
              </a:spcBef>
              <a:spcAft>
                <a:spcPts val="0"/>
              </a:spcAft>
              <a:buClr>
                <a:schemeClr val="dk1"/>
              </a:buClr>
              <a:buSzPts val="2400"/>
              <a:buFont typeface="Arial" panose="020B0604020202020204" pitchFamily="34" charset="0"/>
              <a:buChar char="•"/>
            </a:pPr>
            <a:r>
              <a:rPr lang="en-US" sz="2400" dirty="0"/>
              <a:t>Natural colloid</a:t>
            </a:r>
          </a:p>
          <a:p>
            <a:pPr marL="695325" lvl="1" indent="-342900" algn="l" rtl="0">
              <a:lnSpc>
                <a:spcPct val="100000"/>
              </a:lnSpc>
              <a:spcBef>
                <a:spcPts val="0"/>
              </a:spcBef>
              <a:spcAft>
                <a:spcPts val="0"/>
              </a:spcAft>
              <a:buClr>
                <a:schemeClr val="dk1"/>
              </a:buClr>
              <a:buSzPts val="2400"/>
              <a:buFont typeface="Arial" panose="020B0604020202020204" pitchFamily="34" charset="0"/>
              <a:buChar char="•"/>
            </a:pPr>
            <a:r>
              <a:rPr lang="en-US" sz="2400" dirty="0"/>
              <a:t>High cost</a:t>
            </a:r>
            <a:endParaRPr sz="2400" dirty="0"/>
          </a:p>
          <a:p>
            <a:pPr marL="15875" lvl="0" indent="0" algn="l" rtl="0">
              <a:lnSpc>
                <a:spcPct val="100000"/>
              </a:lnSpc>
              <a:spcBef>
                <a:spcPts val="0"/>
              </a:spcBef>
              <a:spcAft>
                <a:spcPts val="0"/>
              </a:spcAft>
              <a:buSzPts val="2800"/>
              <a:buNone/>
            </a:pPr>
            <a:r>
              <a:rPr lang="en-US" sz="3200" dirty="0"/>
              <a:t>Hydroxyethyl starch (HES)</a:t>
            </a:r>
            <a:endParaRPr sz="3200" dirty="0"/>
          </a:p>
          <a:p>
            <a:pPr marL="695325" lvl="1" indent="-342900" algn="l" rtl="0">
              <a:lnSpc>
                <a:spcPct val="100000"/>
              </a:lnSpc>
              <a:spcBef>
                <a:spcPts val="0"/>
              </a:spcBef>
              <a:spcAft>
                <a:spcPts val="0"/>
              </a:spcAft>
              <a:buSzPts val="2400"/>
              <a:buFont typeface="Arial" panose="020B0604020202020204" pitchFamily="34" charset="0"/>
              <a:buChar char="•"/>
            </a:pPr>
            <a:r>
              <a:rPr lang="en-US" sz="2400" dirty="0"/>
              <a:t>Synthetic colloid</a:t>
            </a:r>
            <a:endParaRPr sz="2400" dirty="0"/>
          </a:p>
          <a:p>
            <a:pPr marL="695325" lvl="1" indent="-342900" algn="l" rtl="0">
              <a:lnSpc>
                <a:spcPct val="100000"/>
              </a:lnSpc>
              <a:spcBef>
                <a:spcPts val="0"/>
              </a:spcBef>
              <a:spcAft>
                <a:spcPts val="0"/>
              </a:spcAft>
              <a:buSzPts val="2400"/>
              <a:buFont typeface="Arial" panose="020B0604020202020204" pitchFamily="34" charset="0"/>
              <a:buChar char="•"/>
            </a:pPr>
            <a:r>
              <a:rPr lang="en-US" sz="2400" dirty="0"/>
              <a:t>Early formulations associated with coagulopathy and renal impairment</a:t>
            </a:r>
            <a:endParaRPr sz="2400" dirty="0"/>
          </a:p>
          <a:p>
            <a:pPr marL="695325" lvl="1" indent="-342900" algn="l" rtl="0">
              <a:lnSpc>
                <a:spcPct val="100000"/>
              </a:lnSpc>
              <a:spcBef>
                <a:spcPts val="0"/>
              </a:spcBef>
              <a:spcAft>
                <a:spcPts val="0"/>
              </a:spcAft>
              <a:buSzPts val="2400"/>
              <a:buFont typeface="Arial" panose="020B0604020202020204" pitchFamily="34" charset="0"/>
              <a:buChar char="•"/>
            </a:pPr>
            <a:r>
              <a:rPr lang="en-US" sz="2400" dirty="0"/>
              <a:t>Lower cost, similar outcomes to albumin</a:t>
            </a:r>
            <a:endParaRPr sz="2400" dirty="0"/>
          </a:p>
          <a:p>
            <a:pPr marL="15875" lvl="0" indent="0" algn="l" rtl="0">
              <a:lnSpc>
                <a:spcPct val="100000"/>
              </a:lnSpc>
              <a:spcBef>
                <a:spcPts val="0"/>
              </a:spcBef>
              <a:spcAft>
                <a:spcPts val="0"/>
              </a:spcAft>
              <a:buSzPts val="2800"/>
              <a:buNone/>
            </a:pPr>
            <a:r>
              <a:rPr lang="en-US" sz="3200" dirty="0"/>
              <a:t>Gelatin (GEL)</a:t>
            </a:r>
            <a:endParaRPr sz="3200" dirty="0"/>
          </a:p>
          <a:p>
            <a:pPr marL="695325" lvl="1" indent="-342900" algn="l" rtl="0">
              <a:lnSpc>
                <a:spcPct val="100000"/>
              </a:lnSpc>
              <a:spcBef>
                <a:spcPts val="0"/>
              </a:spcBef>
              <a:spcAft>
                <a:spcPts val="0"/>
              </a:spcAft>
              <a:buSzPts val="2400"/>
              <a:buFont typeface="Arial" panose="020B0604020202020204" pitchFamily="34" charset="0"/>
              <a:buChar char="•"/>
            </a:pPr>
            <a:r>
              <a:rPr lang="en-US" sz="2400" dirty="0"/>
              <a:t>Synthetic colloid</a:t>
            </a:r>
            <a:endParaRPr sz="2400" dirty="0"/>
          </a:p>
          <a:p>
            <a:pPr marL="695325" lvl="1" indent="-342900" algn="l" rtl="0">
              <a:lnSpc>
                <a:spcPct val="100000"/>
              </a:lnSpc>
              <a:spcBef>
                <a:spcPts val="0"/>
              </a:spcBef>
              <a:spcAft>
                <a:spcPts val="0"/>
              </a:spcAft>
              <a:buSzPts val="2400"/>
              <a:buFont typeface="Arial" panose="020B0604020202020204" pitchFamily="34" charset="0"/>
              <a:buChar char="•"/>
            </a:pPr>
            <a:r>
              <a:rPr lang="en-US" sz="2400" dirty="0"/>
              <a:t>More allergic reaction in adults than HES</a:t>
            </a:r>
            <a:endParaRP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c4254f8bb8_0_5"/>
          <p:cNvSpPr txBox="1">
            <a:spLocks noGrp="1"/>
          </p:cNvSpPr>
          <p:nvPr>
            <p:ph type="title"/>
          </p:nvPr>
        </p:nvSpPr>
        <p:spPr>
          <a:xfrm>
            <a:off x="628650" y="2766150"/>
            <a:ext cx="7886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a:t>Clinical Applications</a:t>
            </a:r>
            <a:endParaRPr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5"/>
          <p:cNvSpPr txBox="1">
            <a:spLocks noGrp="1"/>
          </p:cNvSpPr>
          <p:nvPr>
            <p:ph type="title"/>
          </p:nvPr>
        </p:nvSpPr>
        <p:spPr>
          <a:xfrm>
            <a:off x="628650" y="365125"/>
            <a:ext cx="7448550" cy="11588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Goals of Fluid Management</a:t>
            </a:r>
            <a:endParaRPr b="1" dirty="0"/>
          </a:p>
        </p:txBody>
      </p:sp>
      <p:sp>
        <p:nvSpPr>
          <p:cNvPr id="130" name="Google Shape;130;p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457200" lvl="0" indent="-406400" algn="l" rtl="0">
              <a:lnSpc>
                <a:spcPct val="100000"/>
              </a:lnSpc>
              <a:spcBef>
                <a:spcPts val="0"/>
              </a:spcBef>
              <a:spcAft>
                <a:spcPts val="0"/>
              </a:spcAft>
              <a:buSzPts val="2800"/>
              <a:buChar char="•"/>
            </a:pPr>
            <a:r>
              <a:rPr lang="en-US" sz="3200" dirty="0"/>
              <a:t>Support and maintain normal physiological state</a:t>
            </a:r>
            <a:endParaRPr sz="3200" dirty="0"/>
          </a:p>
          <a:p>
            <a:pPr marL="457200" lvl="0" indent="-406400" algn="l" rtl="0">
              <a:lnSpc>
                <a:spcPct val="100000"/>
              </a:lnSpc>
              <a:spcBef>
                <a:spcPts val="0"/>
              </a:spcBef>
              <a:spcAft>
                <a:spcPts val="0"/>
              </a:spcAft>
              <a:buSzPts val="2800"/>
              <a:buChar char="•"/>
            </a:pPr>
            <a:r>
              <a:rPr lang="en-US" sz="3200" dirty="0"/>
              <a:t>Maintain:</a:t>
            </a:r>
            <a:endParaRPr sz="3200" dirty="0"/>
          </a:p>
          <a:p>
            <a:pPr marL="914400" marR="0" lvl="1" indent="-381000" algn="l" rtl="0">
              <a:lnSpc>
                <a:spcPct val="100000"/>
              </a:lnSpc>
              <a:spcBef>
                <a:spcPts val="0"/>
              </a:spcBef>
              <a:spcAft>
                <a:spcPts val="0"/>
              </a:spcAft>
              <a:buSzPts val="2400"/>
              <a:buFont typeface="System Font Regular"/>
              <a:buChar char="-"/>
            </a:pPr>
            <a:r>
              <a:rPr lang="en-US" dirty="0"/>
              <a:t>Cardiac preload</a:t>
            </a:r>
            <a:endParaRPr dirty="0"/>
          </a:p>
          <a:p>
            <a:pPr marL="914400" marR="0" lvl="1" indent="-381000" algn="l" rtl="0">
              <a:lnSpc>
                <a:spcPct val="100000"/>
              </a:lnSpc>
              <a:spcBef>
                <a:spcPts val="0"/>
              </a:spcBef>
              <a:spcAft>
                <a:spcPts val="0"/>
              </a:spcAft>
              <a:buSzPts val="2400"/>
              <a:buFont typeface="System Font Regular"/>
              <a:buChar char="-"/>
            </a:pPr>
            <a:r>
              <a:rPr lang="en-US" dirty="0"/>
              <a:t>Intravascular volume</a:t>
            </a:r>
            <a:endParaRPr dirty="0"/>
          </a:p>
          <a:p>
            <a:pPr marL="914400" marR="0" lvl="1" indent="-381000" algn="l" rtl="0">
              <a:lnSpc>
                <a:spcPct val="100000"/>
              </a:lnSpc>
              <a:spcBef>
                <a:spcPts val="0"/>
              </a:spcBef>
              <a:spcAft>
                <a:spcPts val="0"/>
              </a:spcAft>
              <a:buSzPts val="2400"/>
              <a:buFont typeface="System Font Regular"/>
              <a:buChar char="-"/>
            </a:pPr>
            <a:r>
              <a:rPr lang="en-US" dirty="0"/>
              <a:t>Oxygen carrying capacity</a:t>
            </a:r>
            <a:endParaRPr dirty="0"/>
          </a:p>
          <a:p>
            <a:pPr marL="914400" marR="0" lvl="1" indent="-381000" algn="l" rtl="0">
              <a:lnSpc>
                <a:spcPct val="100000"/>
              </a:lnSpc>
              <a:spcBef>
                <a:spcPts val="0"/>
              </a:spcBef>
              <a:spcAft>
                <a:spcPts val="0"/>
              </a:spcAft>
              <a:buSzPts val="2400"/>
              <a:buFont typeface="System Font Regular"/>
              <a:buChar char="-"/>
            </a:pPr>
            <a:r>
              <a:rPr lang="en-US" dirty="0"/>
              <a:t>Organ perfusion</a:t>
            </a:r>
            <a:endParaRPr dirty="0"/>
          </a:p>
          <a:p>
            <a:pPr marL="914400" marR="0" lvl="1" indent="-381000" algn="l" rtl="0">
              <a:lnSpc>
                <a:spcPct val="100000"/>
              </a:lnSpc>
              <a:spcBef>
                <a:spcPts val="0"/>
              </a:spcBef>
              <a:spcAft>
                <a:spcPts val="0"/>
              </a:spcAft>
              <a:buSzPts val="2400"/>
              <a:buFont typeface="System Font Regular"/>
              <a:buChar char="-"/>
            </a:pPr>
            <a:r>
              <a:rPr lang="en-US" dirty="0"/>
              <a:t>Electrolyte balance</a:t>
            </a:r>
            <a:endParaRPr dirty="0"/>
          </a:p>
          <a:p>
            <a:pPr marL="457200" lvl="0" indent="0" algn="l" rtl="0">
              <a:lnSpc>
                <a:spcPct val="90000"/>
              </a:lnSpc>
              <a:spcBef>
                <a:spcPts val="0"/>
              </a:spcBef>
              <a:spcAft>
                <a:spcPts val="0"/>
              </a:spcAft>
              <a:buNone/>
            </a:pPr>
            <a:endParaRPr sz="2800" dirty="0"/>
          </a:p>
          <a:p>
            <a:pPr marL="914400" lvl="0" indent="0" algn="l" rtl="0">
              <a:lnSpc>
                <a:spcPct val="90000"/>
              </a:lnSpc>
              <a:spcBef>
                <a:spcPts val="500"/>
              </a:spcBef>
              <a:spcAft>
                <a:spcPts val="0"/>
              </a:spcAft>
              <a:buNone/>
            </a:pPr>
            <a:endParaRPr sz="2800" dirty="0"/>
          </a:p>
        </p:txBody>
      </p:sp>
    </p:spTree>
    <p:extLst>
      <p:ext uri="{BB962C8B-B14F-4D97-AF65-F5344CB8AC3E}">
        <p14:creationId xmlns:p14="http://schemas.microsoft.com/office/powerpoint/2010/main" val="838135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bdecfa0aa1_0_60"/>
          <p:cNvSpPr txBox="1">
            <a:spLocks noGrp="1"/>
          </p:cNvSpPr>
          <p:nvPr>
            <p:ph type="title"/>
          </p:nvPr>
        </p:nvSpPr>
        <p:spPr>
          <a:xfrm>
            <a:off x="628650" y="228600"/>
            <a:ext cx="7296150" cy="13257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Assessment of Volume Status</a:t>
            </a:r>
            <a:endParaRPr b="1" dirty="0"/>
          </a:p>
        </p:txBody>
      </p:sp>
      <p:sp>
        <p:nvSpPr>
          <p:cNvPr id="136" name="Google Shape;136;gbdecfa0aa1_0_60"/>
          <p:cNvSpPr txBox="1">
            <a:spLocks noGrp="1"/>
          </p:cNvSpPr>
          <p:nvPr>
            <p:ph type="body" idx="1"/>
          </p:nvPr>
        </p:nvSpPr>
        <p:spPr>
          <a:xfrm>
            <a:off x="628649" y="1825625"/>
            <a:ext cx="8382615" cy="4899640"/>
          </a:xfrm>
          <a:prstGeom prst="rect">
            <a:avLst/>
          </a:prstGeom>
          <a:noFill/>
          <a:ln>
            <a:noFill/>
          </a:ln>
        </p:spPr>
        <p:txBody>
          <a:bodyPr spcFirstLastPara="1" wrap="square" lIns="91425" tIns="45700" rIns="91425" bIns="45700" anchor="t" anchorCtr="0">
            <a:normAutofit/>
          </a:bodyPr>
          <a:lstStyle/>
          <a:p>
            <a:pPr marL="50800" lvl="0" indent="0" algn="l" rtl="0">
              <a:lnSpc>
                <a:spcPct val="100000"/>
              </a:lnSpc>
              <a:spcBef>
                <a:spcPts val="0"/>
              </a:spcBef>
              <a:spcAft>
                <a:spcPts val="0"/>
              </a:spcAft>
              <a:buSzPts val="2800"/>
              <a:buNone/>
            </a:pPr>
            <a:r>
              <a:rPr lang="en-US" sz="3200" i="1" dirty="0"/>
              <a:t>History concerning for hypovolemia:</a:t>
            </a:r>
            <a:endParaRPr sz="3200" i="1" dirty="0"/>
          </a:p>
          <a:p>
            <a:pPr marL="465138" lvl="1" indent="-339725">
              <a:spcBef>
                <a:spcPts val="0"/>
              </a:spcBef>
              <a:buSzPts val="2400"/>
              <a:buFont typeface="Arial" panose="020B0604020202020204" pitchFamily="34" charset="0"/>
              <a:buChar char="•"/>
            </a:pPr>
            <a:r>
              <a:rPr lang="en-US" dirty="0"/>
              <a:t>Prolonged fasting</a:t>
            </a:r>
            <a:endParaRPr dirty="0"/>
          </a:p>
          <a:p>
            <a:pPr marL="465138" lvl="1" indent="-339725">
              <a:spcBef>
                <a:spcPts val="0"/>
              </a:spcBef>
              <a:buSzPts val="2400"/>
              <a:buFont typeface="Arial" panose="020B0604020202020204" pitchFamily="34" charset="0"/>
              <a:buChar char="•"/>
            </a:pPr>
            <a:r>
              <a:rPr lang="en-US" dirty="0"/>
              <a:t>Vomiting</a:t>
            </a:r>
            <a:endParaRPr dirty="0"/>
          </a:p>
          <a:p>
            <a:pPr marL="465138" lvl="1" indent="-339725">
              <a:spcBef>
                <a:spcPts val="0"/>
              </a:spcBef>
              <a:buSzPts val="2400"/>
              <a:buFont typeface="Arial" panose="020B0604020202020204" pitchFamily="34" charset="0"/>
              <a:buChar char="•"/>
            </a:pPr>
            <a:r>
              <a:rPr lang="en-US" dirty="0"/>
              <a:t>Diarrhea</a:t>
            </a:r>
          </a:p>
          <a:p>
            <a:pPr marL="465138" lvl="1" indent="-339725">
              <a:spcBef>
                <a:spcPts val="0"/>
              </a:spcBef>
              <a:buSzPts val="2400"/>
              <a:buFont typeface="Arial" panose="020B0604020202020204" pitchFamily="34" charset="0"/>
              <a:buChar char="•"/>
            </a:pPr>
            <a:r>
              <a:rPr lang="en-US" dirty="0"/>
              <a:t>Sweating</a:t>
            </a:r>
            <a:endParaRPr dirty="0"/>
          </a:p>
          <a:p>
            <a:pPr marL="465138" lvl="1" indent="-339725">
              <a:spcBef>
                <a:spcPts val="0"/>
              </a:spcBef>
              <a:buSzPts val="2400"/>
              <a:buFont typeface="Arial" panose="020B0604020202020204" pitchFamily="34" charset="0"/>
              <a:buChar char="•"/>
            </a:pPr>
            <a:r>
              <a:rPr lang="en-US" dirty="0"/>
              <a:t>Fever</a:t>
            </a:r>
          </a:p>
          <a:p>
            <a:pPr marL="465138" lvl="1" indent="-339725">
              <a:spcBef>
                <a:spcPts val="0"/>
              </a:spcBef>
              <a:buSzPts val="2400"/>
              <a:buFont typeface="Arial" panose="020B0604020202020204" pitchFamily="34" charset="0"/>
              <a:buChar char="•"/>
            </a:pPr>
            <a:r>
              <a:rPr lang="en-US" dirty="0"/>
              <a:t>Hemorrhage</a:t>
            </a:r>
          </a:p>
          <a:p>
            <a:pPr marL="465138" lvl="1" indent="-339725">
              <a:spcBef>
                <a:spcPts val="0"/>
              </a:spcBef>
              <a:buSzPts val="2400"/>
              <a:buFont typeface="Arial" panose="020B0604020202020204" pitchFamily="34" charset="0"/>
              <a:buChar char="•"/>
            </a:pPr>
            <a:r>
              <a:rPr lang="en-US" dirty="0"/>
              <a:t>Increased urination (diuretics or hyperglycemia)</a:t>
            </a:r>
            <a:endParaRPr dirty="0"/>
          </a:p>
          <a:p>
            <a:pPr marL="0" lvl="0" indent="0" algn="l" rtl="0">
              <a:lnSpc>
                <a:spcPct val="90000"/>
              </a:lnSpc>
              <a:spcBef>
                <a:spcPts val="1000"/>
              </a:spcBef>
              <a:spcAft>
                <a:spcPts val="0"/>
              </a:spcAft>
              <a:buNone/>
            </a:pPr>
            <a:endParaRPr sz="3400" dirty="0"/>
          </a:p>
          <a:p>
            <a:pPr marL="0" lvl="0" indent="0" algn="l" rtl="0">
              <a:lnSpc>
                <a:spcPct val="90000"/>
              </a:lnSpc>
              <a:spcBef>
                <a:spcPts val="1000"/>
              </a:spcBef>
              <a:spcAft>
                <a:spcPts val="0"/>
              </a:spcAft>
              <a:buNone/>
            </a:pPr>
            <a:endParaRPr dirty="0"/>
          </a:p>
        </p:txBody>
      </p:sp>
    </p:spTree>
    <p:extLst>
      <p:ext uri="{BB962C8B-B14F-4D97-AF65-F5344CB8AC3E}">
        <p14:creationId xmlns:p14="http://schemas.microsoft.com/office/powerpoint/2010/main" val="121651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bdecfa0aa1_0_55"/>
          <p:cNvSpPr txBox="1">
            <a:spLocks noGrp="1"/>
          </p:cNvSpPr>
          <p:nvPr>
            <p:ph type="title"/>
          </p:nvPr>
        </p:nvSpPr>
        <p:spPr>
          <a:xfrm>
            <a:off x="322729" y="311337"/>
            <a:ext cx="7073153" cy="1325700"/>
          </a:xfrm>
          <a:prstGeom prst="rect">
            <a:avLst/>
          </a:prstGeom>
          <a:noFill/>
          <a:ln>
            <a:noFill/>
          </a:ln>
        </p:spPr>
        <p:txBody>
          <a:bodyPr spcFirstLastPara="1" wrap="square" lIns="91425" tIns="45700" rIns="91425" bIns="45700" anchor="ctr" anchorCtr="0">
            <a:noAutofit/>
          </a:bodyPr>
          <a:lstStyle/>
          <a:p>
            <a:pPr marL="50800" lvl="0">
              <a:lnSpc>
                <a:spcPct val="100000"/>
              </a:lnSpc>
              <a:buSzPts val="2800"/>
            </a:pPr>
            <a:r>
              <a:rPr lang="en-US" sz="4000" b="1" dirty="0"/>
              <a:t>Signs of Hypovolemia in Infants and Children</a:t>
            </a:r>
          </a:p>
        </p:txBody>
      </p:sp>
      <p:sp>
        <p:nvSpPr>
          <p:cNvPr id="142" name="Google Shape;142;gbdecfa0aa1_0_55"/>
          <p:cNvSpPr txBox="1">
            <a:spLocks noGrp="1"/>
          </p:cNvSpPr>
          <p:nvPr>
            <p:ph type="body" idx="1"/>
          </p:nvPr>
        </p:nvSpPr>
        <p:spPr>
          <a:xfrm>
            <a:off x="549648" y="1637037"/>
            <a:ext cx="8044703" cy="4535163"/>
          </a:xfrm>
          <a:prstGeom prst="rect">
            <a:avLst/>
          </a:prstGeom>
          <a:noFill/>
          <a:ln>
            <a:noFill/>
          </a:ln>
        </p:spPr>
        <p:txBody>
          <a:bodyPr spcFirstLastPara="1" wrap="square" lIns="91425" tIns="45700" rIns="91425" bIns="45700" anchor="t" anchorCtr="0">
            <a:normAutofit fontScale="92500" lnSpcReduction="20000"/>
          </a:bodyPr>
          <a:lstStyle/>
          <a:p>
            <a:pPr marL="12700" lvl="0" indent="0">
              <a:lnSpc>
                <a:spcPct val="100000"/>
              </a:lnSpc>
              <a:spcBef>
                <a:spcPts val="0"/>
              </a:spcBef>
              <a:buSzPts val="2800"/>
              <a:buNone/>
            </a:pPr>
            <a:r>
              <a:rPr lang="en-US" sz="3000" dirty="0"/>
              <a:t>Mild</a:t>
            </a:r>
            <a:r>
              <a:rPr lang="en-US" sz="3000" baseline="30000" dirty="0"/>
              <a:t> </a:t>
            </a:r>
            <a:r>
              <a:rPr lang="en-US" sz="3000" dirty="0"/>
              <a:t>(5% of body weight - 50 mL/kg):</a:t>
            </a:r>
            <a:r>
              <a:rPr lang="en-US" sz="3000" baseline="30000" dirty="0"/>
              <a:t>10</a:t>
            </a:r>
            <a:endParaRPr lang="en-US" sz="3000" b="1" dirty="0"/>
          </a:p>
          <a:p>
            <a:pPr marL="693738" lvl="1" indent="-347663">
              <a:lnSpc>
                <a:spcPct val="100000"/>
              </a:lnSpc>
              <a:spcBef>
                <a:spcPts val="0"/>
              </a:spcBef>
              <a:buSzPts val="2400"/>
              <a:buFont typeface="System Font Regular"/>
              <a:buChar char="-"/>
            </a:pPr>
            <a:r>
              <a:rPr lang="en-US" sz="2600" dirty="0"/>
              <a:t>Increased thirst</a:t>
            </a:r>
          </a:p>
          <a:p>
            <a:pPr marL="693738" lvl="1" indent="-347663">
              <a:lnSpc>
                <a:spcPct val="100000"/>
              </a:lnSpc>
              <a:spcBef>
                <a:spcPts val="0"/>
              </a:spcBef>
              <a:buSzPts val="2400"/>
              <a:buFont typeface="System Font Regular"/>
              <a:buChar char="-"/>
            </a:pPr>
            <a:r>
              <a:rPr lang="en-US" sz="2600" dirty="0"/>
              <a:t>Flat fontanelle</a:t>
            </a:r>
          </a:p>
          <a:p>
            <a:pPr marL="12700" indent="0">
              <a:lnSpc>
                <a:spcPct val="100000"/>
              </a:lnSpc>
              <a:spcBef>
                <a:spcPts val="0"/>
              </a:spcBef>
              <a:buSzPts val="2400"/>
              <a:buNone/>
            </a:pPr>
            <a:r>
              <a:rPr lang="en-US" sz="3000" dirty="0"/>
              <a:t>Moderate (10% of body weight - 100 mL/Kg):</a:t>
            </a:r>
            <a:endParaRPr sz="3000" dirty="0"/>
          </a:p>
          <a:p>
            <a:pPr marL="693738" lvl="1" indent="-347663">
              <a:lnSpc>
                <a:spcPct val="100000"/>
              </a:lnSpc>
              <a:spcBef>
                <a:spcPts val="0"/>
              </a:spcBef>
              <a:buSzPts val="2400"/>
              <a:buFont typeface="System Font Regular"/>
              <a:buChar char="-"/>
            </a:pPr>
            <a:r>
              <a:rPr lang="en-US" sz="2600" dirty="0"/>
              <a:t>Irritable</a:t>
            </a:r>
            <a:endParaRPr sz="2600" dirty="0"/>
          </a:p>
          <a:p>
            <a:pPr marL="693738" lvl="1" indent="-347663">
              <a:lnSpc>
                <a:spcPct val="100000"/>
              </a:lnSpc>
              <a:spcBef>
                <a:spcPts val="0"/>
              </a:spcBef>
              <a:buSzPts val="2400"/>
              <a:buFont typeface="System Font Regular"/>
              <a:buChar char="-"/>
            </a:pPr>
            <a:r>
              <a:rPr lang="en-US" sz="2600" dirty="0"/>
              <a:t>Dry mouth, slight skin turgor, reduced tears</a:t>
            </a:r>
            <a:endParaRPr sz="2600" dirty="0"/>
          </a:p>
          <a:p>
            <a:pPr marL="693738" lvl="1" indent="-347663">
              <a:lnSpc>
                <a:spcPct val="100000"/>
              </a:lnSpc>
              <a:spcBef>
                <a:spcPts val="0"/>
              </a:spcBef>
              <a:buSzPts val="2400"/>
              <a:buFont typeface="System Font Regular"/>
              <a:buChar char="-"/>
            </a:pPr>
            <a:r>
              <a:rPr lang="en-US" sz="2600" dirty="0"/>
              <a:t>Tachycardia, delayed capillary refill</a:t>
            </a:r>
            <a:endParaRPr sz="2600" dirty="0"/>
          </a:p>
          <a:p>
            <a:pPr marL="693738" lvl="1" indent="-347663">
              <a:lnSpc>
                <a:spcPct val="100000"/>
              </a:lnSpc>
              <a:spcBef>
                <a:spcPts val="0"/>
              </a:spcBef>
              <a:buSzPts val="2400"/>
              <a:buFont typeface="System Font Regular"/>
              <a:buChar char="-"/>
            </a:pPr>
            <a:r>
              <a:rPr lang="en-US" sz="2600" dirty="0"/>
              <a:t>Urine output &lt; 0.5 ml/kg/</a:t>
            </a:r>
            <a:r>
              <a:rPr lang="en-US" sz="2600" dirty="0" err="1"/>
              <a:t>hr</a:t>
            </a:r>
            <a:endParaRPr sz="2600" dirty="0"/>
          </a:p>
          <a:p>
            <a:pPr marL="12700" indent="0">
              <a:lnSpc>
                <a:spcPct val="100000"/>
              </a:lnSpc>
              <a:spcBef>
                <a:spcPts val="0"/>
              </a:spcBef>
              <a:buSzPts val="2400"/>
              <a:buNone/>
            </a:pPr>
            <a:r>
              <a:rPr lang="en-US" sz="3000" dirty="0"/>
              <a:t>Severe (15% of body weight - 150 mL/Kg):</a:t>
            </a:r>
            <a:endParaRPr sz="3000" dirty="0"/>
          </a:p>
          <a:p>
            <a:pPr marL="693738" lvl="1" indent="-347663">
              <a:lnSpc>
                <a:spcPct val="100000"/>
              </a:lnSpc>
              <a:spcBef>
                <a:spcPts val="0"/>
              </a:spcBef>
              <a:buSzPts val="2400"/>
              <a:buFont typeface="System Font Regular"/>
              <a:buChar char="-"/>
            </a:pPr>
            <a:r>
              <a:rPr lang="en-US" sz="2600" dirty="0"/>
              <a:t>Lethargy</a:t>
            </a:r>
            <a:endParaRPr sz="2600" dirty="0"/>
          </a:p>
          <a:p>
            <a:pPr marL="693738" lvl="1" indent="-347663">
              <a:lnSpc>
                <a:spcPct val="100000"/>
              </a:lnSpc>
              <a:spcBef>
                <a:spcPts val="0"/>
              </a:spcBef>
              <a:buSzPts val="2400"/>
              <a:buFont typeface="System Font Regular"/>
              <a:buChar char="-"/>
            </a:pPr>
            <a:r>
              <a:rPr lang="en-US" sz="2600" dirty="0"/>
              <a:t>Parched mouth, increased skin turgor, absent tears</a:t>
            </a:r>
            <a:endParaRPr sz="2600" dirty="0"/>
          </a:p>
          <a:p>
            <a:pPr marL="693738" lvl="1" indent="-347663">
              <a:lnSpc>
                <a:spcPct val="100000"/>
              </a:lnSpc>
              <a:spcBef>
                <a:spcPts val="0"/>
              </a:spcBef>
              <a:buSzPts val="2400"/>
              <a:buFont typeface="System Font Regular"/>
              <a:buChar char="-"/>
            </a:pPr>
            <a:r>
              <a:rPr lang="en-US" sz="2600" dirty="0"/>
              <a:t>Sunken fontanelle</a:t>
            </a:r>
            <a:endParaRPr sz="2600" dirty="0"/>
          </a:p>
          <a:p>
            <a:pPr marL="693738" lvl="1" indent="-347663">
              <a:lnSpc>
                <a:spcPct val="100000"/>
              </a:lnSpc>
              <a:spcBef>
                <a:spcPts val="0"/>
              </a:spcBef>
              <a:buSzPts val="2400"/>
              <a:buFont typeface="System Font Regular"/>
              <a:buChar char="-"/>
            </a:pPr>
            <a:r>
              <a:rPr lang="en-US" sz="2600" dirty="0"/>
              <a:t>Hypotension (may be a late sign of hypovolemia)</a:t>
            </a:r>
            <a:endParaRPr sz="2600" dirty="0"/>
          </a:p>
          <a:p>
            <a:pPr marL="693738" lvl="1" indent="-347663">
              <a:lnSpc>
                <a:spcPct val="100000"/>
              </a:lnSpc>
              <a:spcBef>
                <a:spcPts val="0"/>
              </a:spcBef>
              <a:buSzPts val="2400"/>
              <a:buFont typeface="System Font Regular"/>
              <a:buChar char="-"/>
            </a:pPr>
            <a:r>
              <a:rPr lang="en-US" sz="2600" dirty="0"/>
              <a:t>Anuria</a:t>
            </a:r>
            <a:endParaRPr sz="2600" dirty="0"/>
          </a:p>
        </p:txBody>
      </p:sp>
    </p:spTree>
    <p:extLst>
      <p:ext uri="{BB962C8B-B14F-4D97-AF65-F5344CB8AC3E}">
        <p14:creationId xmlns:p14="http://schemas.microsoft.com/office/powerpoint/2010/main" val="3995641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c8fc595199_0_26"/>
          <p:cNvSpPr txBox="1">
            <a:spLocks noGrp="1"/>
          </p:cNvSpPr>
          <p:nvPr>
            <p:ph type="title"/>
          </p:nvPr>
        </p:nvSpPr>
        <p:spPr>
          <a:xfrm>
            <a:off x="628650" y="172278"/>
            <a:ext cx="7886700" cy="13257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Fasting Time</a:t>
            </a:r>
            <a:endParaRPr b="1" dirty="0"/>
          </a:p>
        </p:txBody>
      </p:sp>
      <p:sp>
        <p:nvSpPr>
          <p:cNvPr id="215" name="Google Shape;215;gc8fc595199_0_26"/>
          <p:cNvSpPr txBox="1">
            <a:spLocks noGrp="1"/>
          </p:cNvSpPr>
          <p:nvPr>
            <p:ph type="body" idx="1"/>
          </p:nvPr>
        </p:nvSpPr>
        <p:spPr>
          <a:xfrm>
            <a:off x="628649" y="1497978"/>
            <a:ext cx="8139793" cy="4678847"/>
          </a:xfrm>
          <a:prstGeom prst="rect">
            <a:avLst/>
          </a:prstGeom>
          <a:noFill/>
          <a:ln>
            <a:noFill/>
          </a:ln>
        </p:spPr>
        <p:txBody>
          <a:bodyPr spcFirstLastPara="1" wrap="square" lIns="91425" tIns="45700" rIns="91425" bIns="45700" anchor="t" anchorCtr="0">
            <a:normAutofit/>
          </a:bodyPr>
          <a:lstStyle/>
          <a:p>
            <a:pPr marL="457200" lvl="0" indent="-419100" algn="l" rtl="0">
              <a:lnSpc>
                <a:spcPct val="100000"/>
              </a:lnSpc>
              <a:spcBef>
                <a:spcPts val="0"/>
              </a:spcBef>
              <a:spcAft>
                <a:spcPts val="0"/>
              </a:spcAft>
              <a:buSzPts val="3000"/>
              <a:buChar char="•"/>
            </a:pPr>
            <a:r>
              <a:rPr lang="en-US" sz="3200" dirty="0"/>
              <a:t>Fasting time required to </a:t>
            </a:r>
            <a:r>
              <a:rPr lang="en-US" sz="3200" b="1" dirty="0"/>
              <a:t>avoid aspiration</a:t>
            </a:r>
            <a:endParaRPr sz="3200" b="1" dirty="0"/>
          </a:p>
          <a:p>
            <a:pPr lvl="0" indent="-419100">
              <a:lnSpc>
                <a:spcPct val="100000"/>
              </a:lnSpc>
              <a:spcBef>
                <a:spcPts val="0"/>
              </a:spcBef>
              <a:buSzPts val="3000"/>
            </a:pPr>
            <a:r>
              <a:rPr lang="en-US" sz="3200" dirty="0"/>
              <a:t>Prolonged fasting before surgery leads to</a:t>
            </a:r>
            <a:r>
              <a:rPr lang="en-US" sz="3200" baseline="30000" dirty="0"/>
              <a:t>5</a:t>
            </a:r>
            <a:endParaRPr sz="3200" dirty="0"/>
          </a:p>
          <a:p>
            <a:pPr marL="693738" lvl="1" indent="-347663">
              <a:spcBef>
                <a:spcPts val="0"/>
              </a:spcBef>
              <a:buSzPts val="2400"/>
              <a:buFont typeface="System Font Regular"/>
              <a:buChar char="-"/>
            </a:pPr>
            <a:r>
              <a:rPr lang="en-US" sz="2400" dirty="0"/>
              <a:t>Discomfort</a:t>
            </a:r>
            <a:endParaRPr sz="2400" dirty="0"/>
          </a:p>
          <a:p>
            <a:pPr marL="693738" lvl="1" indent="-347663">
              <a:spcBef>
                <a:spcPts val="0"/>
              </a:spcBef>
              <a:buSzPts val="2400"/>
              <a:buFont typeface="System Font Regular"/>
              <a:buChar char="-"/>
            </a:pPr>
            <a:r>
              <a:rPr lang="en-US" sz="2400" dirty="0"/>
              <a:t>Dehydration</a:t>
            </a:r>
            <a:endParaRPr sz="2400" dirty="0"/>
          </a:p>
          <a:p>
            <a:pPr marL="693738" lvl="1" indent="-347663">
              <a:spcBef>
                <a:spcPts val="0"/>
              </a:spcBef>
              <a:buSzPts val="2400"/>
              <a:buFont typeface="System Font Regular"/>
              <a:buChar char="-"/>
            </a:pPr>
            <a:r>
              <a:rPr lang="en-US" sz="2400" dirty="0"/>
              <a:t>Hypotension with induction </a:t>
            </a:r>
          </a:p>
          <a:p>
            <a:pPr marL="693738" lvl="1" indent="-347663">
              <a:spcBef>
                <a:spcPts val="0"/>
              </a:spcBef>
              <a:buSzPts val="2400"/>
              <a:buFont typeface="System Font Regular"/>
              <a:buChar char="-"/>
            </a:pPr>
            <a:r>
              <a:rPr lang="en-US" sz="2400" dirty="0"/>
              <a:t>Ketoacidosis</a:t>
            </a:r>
          </a:p>
          <a:p>
            <a:pPr marL="38100" lvl="0" indent="0" algn="l" rtl="0">
              <a:lnSpc>
                <a:spcPct val="100000"/>
              </a:lnSpc>
              <a:spcBef>
                <a:spcPts val="1000"/>
              </a:spcBef>
              <a:spcAft>
                <a:spcPts val="0"/>
              </a:spcAft>
              <a:buSzPts val="3000"/>
              <a:buNone/>
            </a:pPr>
            <a:r>
              <a:rPr lang="en-US" sz="2800" b="1" i="1" dirty="0"/>
              <a:t>Keep fasting time as short as possible*!</a:t>
            </a:r>
            <a:endParaRPr sz="2800" b="1" i="1" dirty="0"/>
          </a:p>
        </p:txBody>
      </p:sp>
      <p:pic>
        <p:nvPicPr>
          <p:cNvPr id="3" name="Picture 2" descr="Logo, company name&#10;&#10;Description automatically generated">
            <a:extLst>
              <a:ext uri="{FF2B5EF4-FFF2-40B4-BE49-F238E27FC236}">
                <a16:creationId xmlns:a16="http://schemas.microsoft.com/office/drawing/2014/main" id="{0E6116EA-67DB-7F41-997F-8FA4D3EFBE9B}"/>
              </a:ext>
            </a:extLst>
          </p:cNvPr>
          <p:cNvPicPr>
            <a:picLocks noChangeAspect="1"/>
          </p:cNvPicPr>
          <p:nvPr/>
        </p:nvPicPr>
        <p:blipFill rotWithShape="1">
          <a:blip r:embed="rId3"/>
          <a:srcRect t="21667" b="25238"/>
          <a:stretch/>
        </p:blipFill>
        <p:spPr>
          <a:xfrm>
            <a:off x="2620735" y="4572000"/>
            <a:ext cx="3399065" cy="180474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1026" name="Picture 2" descr="Person Pouring Water on Glass">
            <a:extLst>
              <a:ext uri="{FF2B5EF4-FFF2-40B4-BE49-F238E27FC236}">
                <a16:creationId xmlns:a16="http://schemas.microsoft.com/office/drawing/2014/main" id="{1BC8CC41-AC8D-7C42-9EB1-94A1DFE97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7494" y="1347787"/>
            <a:ext cx="2433738" cy="3492321"/>
          </a:xfrm>
          <a:prstGeom prst="rect">
            <a:avLst/>
          </a:prstGeom>
          <a:noFill/>
          <a:extLst>
            <a:ext uri="{909E8E84-426E-40DD-AFC4-6F175D3DCCD1}">
              <a14:hiddenFill xmlns:a14="http://schemas.microsoft.com/office/drawing/2010/main">
                <a:solidFill>
                  <a:srgbClr val="FFFFFF"/>
                </a:solidFill>
              </a14:hiddenFill>
            </a:ext>
          </a:extLst>
        </p:spPr>
      </p:pic>
      <p:sp>
        <p:nvSpPr>
          <p:cNvPr id="220" name="Google Shape;220;g79d812b4d8_0_14"/>
          <p:cNvSpPr txBox="1">
            <a:spLocks noGrp="1"/>
          </p:cNvSpPr>
          <p:nvPr>
            <p:ph type="title"/>
          </p:nvPr>
        </p:nvSpPr>
        <p:spPr>
          <a:xfrm>
            <a:off x="628650" y="365125"/>
            <a:ext cx="7886700" cy="957262"/>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Clear Liquids</a:t>
            </a:r>
            <a:endParaRPr b="1" dirty="0"/>
          </a:p>
        </p:txBody>
      </p:sp>
      <p:sp>
        <p:nvSpPr>
          <p:cNvPr id="3" name="Text Placeholder 2">
            <a:extLst>
              <a:ext uri="{FF2B5EF4-FFF2-40B4-BE49-F238E27FC236}">
                <a16:creationId xmlns:a16="http://schemas.microsoft.com/office/drawing/2014/main" id="{56DA8226-BCE5-C24A-9E54-1414335553B5}"/>
              </a:ext>
            </a:extLst>
          </p:cNvPr>
          <p:cNvSpPr>
            <a:spLocks noGrp="1"/>
          </p:cNvSpPr>
          <p:nvPr>
            <p:ph type="body" idx="1"/>
          </p:nvPr>
        </p:nvSpPr>
        <p:spPr>
          <a:xfrm>
            <a:off x="0" y="1219200"/>
            <a:ext cx="6096000" cy="3964839"/>
          </a:xfrm>
        </p:spPr>
        <p:txBody>
          <a:bodyPr>
            <a:noAutofit/>
          </a:bodyPr>
          <a:lstStyle/>
          <a:p>
            <a:pPr lvl="1">
              <a:buFont typeface="Arial" panose="020B0604020202020204" pitchFamily="34" charset="0"/>
              <a:buChar char="•"/>
            </a:pPr>
            <a:r>
              <a:rPr lang="en-US" sz="2500" dirty="0"/>
              <a:t>Many centers are reducing clear liquid                               fasting time to 1 hour for elective cases</a:t>
            </a:r>
          </a:p>
          <a:p>
            <a:pPr lvl="1">
              <a:buFont typeface="Arial" panose="020B0604020202020204" pitchFamily="34" charset="0"/>
              <a:buChar char="•"/>
            </a:pPr>
            <a:r>
              <a:rPr lang="en-US" sz="2500" dirty="0"/>
              <a:t>Gastric pH and gastric residual volume is unchanged with 1 hour vs 2 hour clear fluid fasting</a:t>
            </a:r>
            <a:r>
              <a:rPr lang="en-US" sz="2500" baseline="30000" dirty="0"/>
              <a:t>4</a:t>
            </a:r>
          </a:p>
          <a:p>
            <a:pPr lvl="1">
              <a:buFont typeface="Arial" panose="020B0604020202020204" pitchFamily="34" charset="0"/>
              <a:buChar char="•"/>
            </a:pPr>
            <a:r>
              <a:rPr lang="en-US" sz="2500" dirty="0"/>
              <a:t>1 hour clear liquid fasting has a similar risk of pulmonary aspiration</a:t>
            </a:r>
            <a:r>
              <a:rPr lang="en-US" sz="2500" baseline="30000" dirty="0"/>
              <a:t>5</a:t>
            </a:r>
          </a:p>
          <a:p>
            <a:pPr lvl="1">
              <a:buFont typeface="Arial" panose="020B0604020202020204" pitchFamily="34" charset="0"/>
              <a:buChar char="•"/>
            </a:pPr>
            <a:r>
              <a:rPr lang="en-US" sz="2500" dirty="0"/>
              <a:t>Fasting time is often prolonged due to surgical delay or long travel</a:t>
            </a:r>
          </a:p>
        </p:txBody>
      </p:sp>
      <p:sp>
        <p:nvSpPr>
          <p:cNvPr id="4" name="Rectangle 3">
            <a:extLst>
              <a:ext uri="{FF2B5EF4-FFF2-40B4-BE49-F238E27FC236}">
                <a16:creationId xmlns:a16="http://schemas.microsoft.com/office/drawing/2014/main" id="{1A359D8A-7B27-6A4F-A953-05EB70DCD98D}"/>
              </a:ext>
            </a:extLst>
          </p:cNvPr>
          <p:cNvSpPr/>
          <p:nvPr/>
        </p:nvSpPr>
        <p:spPr>
          <a:xfrm>
            <a:off x="457200" y="4953000"/>
            <a:ext cx="8210550" cy="846386"/>
          </a:xfrm>
          <a:prstGeom prst="rect">
            <a:avLst/>
          </a:prstGeom>
        </p:spPr>
        <p:txBody>
          <a:bodyPr wrap="square">
            <a:spAutoFit/>
          </a:bodyPr>
          <a:lstStyle/>
          <a:p>
            <a:pPr marL="288925" lvl="1" indent="-288925">
              <a:buFont typeface="Arial" panose="020B0604020202020204" pitchFamily="34" charset="0"/>
              <a:buChar char="•"/>
            </a:pPr>
            <a:r>
              <a:rPr lang="en-US" sz="2400" dirty="0"/>
              <a:t>European </a:t>
            </a:r>
            <a:r>
              <a:rPr lang="en-US" sz="2500" dirty="0"/>
              <a:t>consensus</a:t>
            </a:r>
            <a:r>
              <a:rPr lang="en-US" sz="2400" dirty="0"/>
              <a:t> statement recommends offering 3 ml/kg clear liquid up to 1 hour prior to induction of anesthesia</a:t>
            </a:r>
            <a:r>
              <a:rPr lang="en-US" sz="2400" baseline="30000" dirty="0"/>
              <a:t>6</a:t>
            </a:r>
            <a:endParaRPr lang="en-US" sz="2400" dirty="0"/>
          </a:p>
        </p:txBody>
      </p:sp>
    </p:spTree>
    <p:extLst>
      <p:ext uri="{BB962C8B-B14F-4D97-AF65-F5344CB8AC3E}">
        <p14:creationId xmlns:p14="http://schemas.microsoft.com/office/powerpoint/2010/main" val="1959896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79d812b4d8_0_14"/>
          <p:cNvSpPr txBox="1">
            <a:spLocks noGrp="1"/>
          </p:cNvSpPr>
          <p:nvPr>
            <p:ph type="title"/>
          </p:nvPr>
        </p:nvSpPr>
        <p:spPr>
          <a:xfrm>
            <a:off x="628649" y="216896"/>
            <a:ext cx="7886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dirty="0"/>
              <a:t>Fasting Time</a:t>
            </a:r>
            <a:endParaRPr b="1" dirty="0"/>
          </a:p>
        </p:txBody>
      </p:sp>
      <p:sp>
        <p:nvSpPr>
          <p:cNvPr id="221" name="Google Shape;221;g79d812b4d8_0_14"/>
          <p:cNvSpPr txBox="1">
            <a:spLocks noGrp="1"/>
          </p:cNvSpPr>
          <p:nvPr>
            <p:ph type="body" idx="1"/>
          </p:nvPr>
        </p:nvSpPr>
        <p:spPr>
          <a:xfrm>
            <a:off x="2133600" y="5889933"/>
            <a:ext cx="4267200" cy="636663"/>
          </a:xfrm>
          <a:prstGeom prst="rect">
            <a:avLst/>
          </a:prstGeom>
          <a:noFill/>
          <a:ln>
            <a:noFill/>
          </a:ln>
        </p:spPr>
        <p:txBody>
          <a:bodyPr spcFirstLastPara="1" wrap="square" lIns="91425" tIns="45700" rIns="91425" bIns="45700" anchor="ctr" anchorCtr="0">
            <a:normAutofit fontScale="47500" lnSpcReduction="20000"/>
          </a:bodyPr>
          <a:lstStyle/>
          <a:p>
            <a:pPr marL="0" lvl="0" indent="0" algn="ctr" rtl="0">
              <a:lnSpc>
                <a:spcPct val="100000"/>
              </a:lnSpc>
              <a:spcBef>
                <a:spcPts val="1000"/>
              </a:spcBef>
              <a:spcAft>
                <a:spcPts val="1000"/>
              </a:spcAft>
              <a:buNone/>
            </a:pPr>
            <a:r>
              <a:rPr lang="en-US" sz="2400" dirty="0"/>
              <a:t>*ASA recommends 2 hours for clear liquids, while the 2018 European consensus statement recommends 1 hour for clear liquids</a:t>
            </a:r>
            <a:endParaRPr sz="2400" dirty="0"/>
          </a:p>
        </p:txBody>
      </p:sp>
      <p:graphicFrame>
        <p:nvGraphicFramePr>
          <p:cNvPr id="222" name="Google Shape;222;g79d812b4d8_0_14"/>
          <p:cNvGraphicFramePr/>
          <p:nvPr>
            <p:extLst>
              <p:ext uri="{D42A27DB-BD31-4B8C-83A1-F6EECF244321}">
                <p14:modId xmlns:p14="http://schemas.microsoft.com/office/powerpoint/2010/main" val="3307809668"/>
              </p:ext>
            </p:extLst>
          </p:nvPr>
        </p:nvGraphicFramePr>
        <p:xfrm>
          <a:off x="457201" y="1600200"/>
          <a:ext cx="8229599" cy="4302176"/>
        </p:xfrm>
        <a:graphic>
          <a:graphicData uri="http://schemas.openxmlformats.org/drawingml/2006/table">
            <a:tbl>
              <a:tblPr firstRow="1">
                <a:tableStyleId>{5C22544A-7EE6-4342-B048-85BDC9FD1C3A}</a:tableStyleId>
              </a:tblPr>
              <a:tblGrid>
                <a:gridCol w="4265410">
                  <a:extLst>
                    <a:ext uri="{9D8B030D-6E8A-4147-A177-3AD203B41FA5}">
                      <a16:colId xmlns:a16="http://schemas.microsoft.com/office/drawing/2014/main" val="20000"/>
                    </a:ext>
                  </a:extLst>
                </a:gridCol>
                <a:gridCol w="3964189">
                  <a:extLst>
                    <a:ext uri="{9D8B030D-6E8A-4147-A177-3AD203B41FA5}">
                      <a16:colId xmlns:a16="http://schemas.microsoft.com/office/drawing/2014/main" val="20001"/>
                    </a:ext>
                  </a:extLst>
                </a:gridCol>
              </a:tblGrid>
              <a:tr h="841288">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4000" b="0" dirty="0">
                          <a:sym typeface="Calibri"/>
                        </a:rPr>
                        <a:t>NPO Guidelines</a:t>
                      </a:r>
                      <a:endParaRPr lang="en-US" sz="4000" b="0" dirty="0">
                        <a:latin typeface="Calibri"/>
                        <a:ea typeface="Calibri"/>
                        <a:cs typeface="Calibri"/>
                        <a:sym typeface="Calibri"/>
                      </a:endParaRPr>
                    </a:p>
                  </a:txBody>
                  <a:tcPr marL="91425" marR="91425" marT="91425" marB="91425" anchor="ctr">
                    <a:solidFill>
                      <a:srgbClr val="38C4EA"/>
                    </a:solidFill>
                  </a:tcPr>
                </a:tc>
                <a:tc hMerge="1">
                  <a:txBody>
                    <a:bodyPr/>
                    <a:lstStyle/>
                    <a:p>
                      <a:pPr marL="0" lvl="0" indent="0" algn="ctr" rtl="0">
                        <a:spcBef>
                          <a:spcPts val="0"/>
                        </a:spcBef>
                        <a:spcAft>
                          <a:spcPts val="0"/>
                        </a:spcAft>
                        <a:buNone/>
                      </a:pPr>
                      <a:endParaRPr sz="2000" b="1"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59144866"/>
                  </a:ext>
                </a:extLst>
              </a:tr>
              <a:tr h="937573">
                <a:tc>
                  <a:txBody>
                    <a:bodyPr/>
                    <a:lstStyle/>
                    <a:p>
                      <a:pPr marL="0" lvl="0" indent="0" algn="ctr" rtl="0">
                        <a:spcBef>
                          <a:spcPts val="0"/>
                        </a:spcBef>
                        <a:spcAft>
                          <a:spcPts val="0"/>
                        </a:spcAft>
                        <a:buNone/>
                      </a:pPr>
                      <a:r>
                        <a:rPr lang="en-US" sz="2000" b="1" dirty="0">
                          <a:sym typeface="Calibri"/>
                        </a:rPr>
                        <a:t>Type of food/drink</a:t>
                      </a:r>
                      <a:endParaRPr sz="2000" b="1"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000" b="1">
                          <a:sym typeface="Calibri"/>
                        </a:rPr>
                        <a:t>Last intake prior to anesthesia induction</a:t>
                      </a:r>
                      <a:endParaRPr sz="2000" b="1">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0"/>
                  </a:ext>
                </a:extLst>
              </a:tr>
              <a:tr h="576955">
                <a:tc>
                  <a:txBody>
                    <a:bodyPr/>
                    <a:lstStyle/>
                    <a:p>
                      <a:pPr marL="0" lvl="0" indent="0" algn="ctr" rtl="0">
                        <a:spcBef>
                          <a:spcPts val="0"/>
                        </a:spcBef>
                        <a:spcAft>
                          <a:spcPts val="0"/>
                        </a:spcAft>
                        <a:buNone/>
                      </a:pPr>
                      <a:r>
                        <a:rPr lang="en-US" sz="2000" dirty="0">
                          <a:sym typeface="Calibri"/>
                        </a:rPr>
                        <a:t>Clear Liquids</a:t>
                      </a:r>
                      <a:endParaRPr sz="20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000" dirty="0">
                          <a:sym typeface="Calibri"/>
                        </a:rPr>
                        <a:t>1-2 hours*</a:t>
                      </a:r>
                      <a:endParaRPr sz="20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576955">
                <a:tc>
                  <a:txBody>
                    <a:bodyPr/>
                    <a:lstStyle/>
                    <a:p>
                      <a:pPr marL="0" lvl="0" indent="0" algn="ctr" rtl="0">
                        <a:spcBef>
                          <a:spcPts val="0"/>
                        </a:spcBef>
                        <a:spcAft>
                          <a:spcPts val="0"/>
                        </a:spcAft>
                        <a:buNone/>
                      </a:pPr>
                      <a:r>
                        <a:rPr lang="en-US" sz="2000" dirty="0">
                          <a:sym typeface="Calibri"/>
                        </a:rPr>
                        <a:t>Breast Milk</a:t>
                      </a:r>
                      <a:endParaRPr sz="20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000">
                          <a:sym typeface="Calibri"/>
                        </a:rPr>
                        <a:t>4 hours</a:t>
                      </a:r>
                      <a:endParaRPr sz="200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601547">
                <a:tc>
                  <a:txBody>
                    <a:bodyPr/>
                    <a:lstStyle/>
                    <a:p>
                      <a:pPr marL="0" lvl="0" indent="0" algn="ctr" rtl="0">
                        <a:spcBef>
                          <a:spcPts val="0"/>
                        </a:spcBef>
                        <a:spcAft>
                          <a:spcPts val="0"/>
                        </a:spcAft>
                        <a:buNone/>
                      </a:pPr>
                      <a:r>
                        <a:rPr lang="en-US" sz="2000" dirty="0">
                          <a:sym typeface="Calibri"/>
                        </a:rPr>
                        <a:t>Infant formula, non-human milk, or light meal</a:t>
                      </a:r>
                      <a:endParaRPr sz="2000" dirty="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000" dirty="0">
                          <a:sym typeface="Calibri"/>
                        </a:rPr>
                        <a:t>6 hours</a:t>
                      </a:r>
                      <a:endParaRPr sz="20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576955">
                <a:tc>
                  <a:txBody>
                    <a:bodyPr/>
                    <a:lstStyle/>
                    <a:p>
                      <a:pPr marL="0" lvl="0" indent="0" algn="ctr" rtl="0">
                        <a:spcBef>
                          <a:spcPts val="0"/>
                        </a:spcBef>
                        <a:spcAft>
                          <a:spcPts val="0"/>
                        </a:spcAft>
                        <a:buNone/>
                      </a:pPr>
                      <a:r>
                        <a:rPr lang="en-US" sz="2000">
                          <a:sym typeface="Calibri"/>
                        </a:rPr>
                        <a:t>Heavy meal</a:t>
                      </a:r>
                      <a:endParaRPr sz="2000">
                        <a:latin typeface="Calibri"/>
                        <a:ea typeface="Calibri"/>
                        <a:cs typeface="Calibri"/>
                        <a:sym typeface="Calibri"/>
                      </a:endParaRPr>
                    </a:p>
                  </a:txBody>
                  <a:tcPr marL="91425" marR="91425" marT="91425" marB="91425" anchor="ctr"/>
                </a:tc>
                <a:tc>
                  <a:txBody>
                    <a:bodyPr/>
                    <a:lstStyle/>
                    <a:p>
                      <a:pPr marL="0" lvl="0" indent="0" algn="ctr" rtl="0">
                        <a:spcBef>
                          <a:spcPts val="0"/>
                        </a:spcBef>
                        <a:spcAft>
                          <a:spcPts val="0"/>
                        </a:spcAft>
                        <a:buNone/>
                      </a:pPr>
                      <a:r>
                        <a:rPr lang="en-US" sz="2000" dirty="0">
                          <a:sym typeface="Calibri"/>
                        </a:rPr>
                        <a:t>8 hours</a:t>
                      </a:r>
                      <a:endParaRPr sz="2000"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bl>
          </a:graphicData>
        </a:graphic>
      </p:graphicFrame>
      <p:sp>
        <p:nvSpPr>
          <p:cNvPr id="223" name="Google Shape;223;g79d812b4d8_0_14"/>
          <p:cNvSpPr txBox="1"/>
          <p:nvPr/>
        </p:nvSpPr>
        <p:spPr>
          <a:xfrm>
            <a:off x="917106" y="1278799"/>
            <a:ext cx="6879400" cy="58474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2600">
              <a:latin typeface="Calibri"/>
              <a:ea typeface="Calibri"/>
              <a:cs typeface="Calibri"/>
              <a:sym typeface="Calibri"/>
            </a:endParaRPr>
          </a:p>
        </p:txBody>
      </p:sp>
      <p:pic>
        <p:nvPicPr>
          <p:cNvPr id="6" name="Picture 5" descr="Logo, company name&#10;&#10;Description automatically generated">
            <a:extLst>
              <a:ext uri="{FF2B5EF4-FFF2-40B4-BE49-F238E27FC236}">
                <a16:creationId xmlns:a16="http://schemas.microsoft.com/office/drawing/2014/main" id="{A6761697-1718-7D41-B760-5D3B137E0A81}"/>
              </a:ext>
            </a:extLst>
          </p:cNvPr>
          <p:cNvPicPr>
            <a:picLocks noChangeAspect="1"/>
          </p:cNvPicPr>
          <p:nvPr/>
        </p:nvPicPr>
        <p:blipFill rotWithShape="1">
          <a:blip r:embed="rId3"/>
          <a:srcRect t="21667" b="25238"/>
          <a:stretch/>
        </p:blipFill>
        <p:spPr>
          <a:xfrm>
            <a:off x="4724400" y="296771"/>
            <a:ext cx="2195957" cy="116594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79d812b4d8_0_50"/>
          <p:cNvSpPr txBox="1">
            <a:spLocks noGrp="1"/>
          </p:cNvSpPr>
          <p:nvPr>
            <p:ph type="title"/>
          </p:nvPr>
        </p:nvSpPr>
        <p:spPr>
          <a:xfrm>
            <a:off x="628650" y="365125"/>
            <a:ext cx="73723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Effects of Surgical Stress</a:t>
            </a:r>
            <a:endParaRPr b="1" dirty="0"/>
          </a:p>
        </p:txBody>
      </p:sp>
      <p:sp>
        <p:nvSpPr>
          <p:cNvPr id="229" name="Google Shape;229;g79d812b4d8_0_50"/>
          <p:cNvSpPr txBox="1">
            <a:spLocks noGrp="1"/>
          </p:cNvSpPr>
          <p:nvPr>
            <p:ph type="body" idx="1"/>
          </p:nvPr>
        </p:nvSpPr>
        <p:spPr>
          <a:xfrm>
            <a:off x="628650" y="1825625"/>
            <a:ext cx="7886700" cy="4091081"/>
          </a:xfrm>
          <a:prstGeom prst="rect">
            <a:avLst/>
          </a:prstGeom>
          <a:noFill/>
          <a:ln>
            <a:noFill/>
          </a:ln>
        </p:spPr>
        <p:txBody>
          <a:bodyPr spcFirstLastPara="1" wrap="square" lIns="91425" tIns="45700" rIns="91425" bIns="45700" anchor="t" anchorCtr="0">
            <a:normAutofit/>
          </a:bodyPr>
          <a:lstStyle/>
          <a:p>
            <a:pPr marL="401638" lvl="0" indent="-331788" algn="l" rtl="0">
              <a:lnSpc>
                <a:spcPct val="100000"/>
              </a:lnSpc>
              <a:spcBef>
                <a:spcPts val="0"/>
              </a:spcBef>
              <a:spcAft>
                <a:spcPts val="0"/>
              </a:spcAft>
              <a:buSzPts val="2500"/>
              <a:buChar char="•"/>
            </a:pPr>
            <a:r>
              <a:rPr lang="en-US" dirty="0"/>
              <a:t>Release of antidiuretic hormone </a:t>
            </a:r>
            <a:r>
              <a:rPr lang="en-US" b="1" dirty="0"/>
              <a:t>(ADH) </a:t>
            </a:r>
            <a:r>
              <a:rPr lang="en-US" dirty="0">
                <a:sym typeface="Wingdings" pitchFamily="2" charset="2"/>
              </a:rPr>
              <a:t> </a:t>
            </a:r>
            <a:r>
              <a:rPr lang="en-US" dirty="0"/>
              <a:t>Results in retention of water by the kidneys and excretion of concentrated urine</a:t>
            </a:r>
            <a:endParaRPr dirty="0"/>
          </a:p>
          <a:p>
            <a:pPr marL="401638" lvl="0" indent="-331788" algn="l" rtl="0">
              <a:lnSpc>
                <a:spcPct val="100000"/>
              </a:lnSpc>
              <a:spcBef>
                <a:spcPts val="0"/>
              </a:spcBef>
              <a:spcAft>
                <a:spcPts val="0"/>
              </a:spcAft>
              <a:buSzPts val="2500"/>
              <a:buChar char="•"/>
            </a:pPr>
            <a:r>
              <a:rPr lang="en-US" b="1" dirty="0"/>
              <a:t>Permeability</a:t>
            </a:r>
            <a:r>
              <a:rPr lang="en-US" dirty="0"/>
              <a:t> of the vascular endothelium due to direct injury, inflammation</a:t>
            </a:r>
            <a:r>
              <a:rPr lang="en-US" sz="2800" dirty="0"/>
              <a:t>, and  ischemia</a:t>
            </a:r>
            <a:endParaRPr sz="2800" dirty="0"/>
          </a:p>
          <a:p>
            <a:pPr marL="0" lvl="0" indent="0" algn="l" rtl="0">
              <a:lnSpc>
                <a:spcPct val="90000"/>
              </a:lnSpc>
              <a:spcBef>
                <a:spcPts val="1000"/>
              </a:spcBef>
              <a:spcAft>
                <a:spcPts val="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bdecfa0aa1_0_40"/>
          <p:cNvSpPr txBox="1">
            <a:spLocks noGrp="1"/>
          </p:cNvSpPr>
          <p:nvPr>
            <p:ph type="title"/>
          </p:nvPr>
        </p:nvSpPr>
        <p:spPr>
          <a:xfrm>
            <a:off x="628650" y="365125"/>
            <a:ext cx="7372350" cy="10064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Maintenance Fluid</a:t>
            </a:r>
            <a:endParaRPr b="1" dirty="0"/>
          </a:p>
        </p:txBody>
      </p:sp>
      <p:sp>
        <p:nvSpPr>
          <p:cNvPr id="235" name="Google Shape;235;gbdecfa0aa1_0_40"/>
          <p:cNvSpPr txBox="1">
            <a:spLocks noGrp="1"/>
          </p:cNvSpPr>
          <p:nvPr>
            <p:ph type="body" idx="1"/>
          </p:nvPr>
        </p:nvSpPr>
        <p:spPr>
          <a:xfrm>
            <a:off x="457200" y="1447800"/>
            <a:ext cx="8369576" cy="4935900"/>
          </a:xfrm>
          <a:prstGeom prst="rect">
            <a:avLst/>
          </a:prstGeom>
          <a:noFill/>
          <a:ln>
            <a:noFill/>
          </a:ln>
        </p:spPr>
        <p:txBody>
          <a:bodyPr spcFirstLastPara="1" wrap="square" lIns="91425" tIns="45700" rIns="91425" bIns="45700" anchor="t" anchorCtr="0">
            <a:normAutofit/>
          </a:bodyPr>
          <a:lstStyle/>
          <a:p>
            <a:pPr marL="401638" lvl="0" indent="-390525" algn="l" rtl="0">
              <a:lnSpc>
                <a:spcPct val="100000"/>
              </a:lnSpc>
              <a:spcBef>
                <a:spcPts val="0"/>
              </a:spcBef>
              <a:spcAft>
                <a:spcPts val="0"/>
              </a:spcAft>
              <a:buSzPts val="2800"/>
              <a:buChar char="•"/>
            </a:pPr>
            <a:r>
              <a:rPr lang="en-US" sz="2800" dirty="0"/>
              <a:t>The fluid and electrolytes needed to meet basic metabolic needs of the pediatric patient while they are not eating or drinking</a:t>
            </a:r>
            <a:endParaRPr sz="2800" dirty="0"/>
          </a:p>
          <a:p>
            <a:pPr marL="401638" lvl="0" indent="-390525" algn="l" rtl="0">
              <a:lnSpc>
                <a:spcPct val="100000"/>
              </a:lnSpc>
              <a:spcBef>
                <a:spcPts val="0"/>
              </a:spcBef>
              <a:spcAft>
                <a:spcPts val="0"/>
              </a:spcAft>
              <a:buSzPts val="2800"/>
              <a:buChar char="•"/>
            </a:pPr>
            <a:r>
              <a:rPr lang="en-US" sz="2800" dirty="0"/>
              <a:t>1957 Holliday and Segar</a:t>
            </a:r>
            <a:r>
              <a:rPr lang="en-US" sz="2800" baseline="30000" dirty="0"/>
              <a:t>7</a:t>
            </a:r>
            <a:r>
              <a:rPr lang="en-US" sz="2800" dirty="0"/>
              <a:t>: </a:t>
            </a:r>
            <a:r>
              <a:rPr lang="en-US" sz="2800" b="1" dirty="0">
                <a:solidFill>
                  <a:schemeClr val="tx1"/>
                </a:solidFill>
              </a:rPr>
              <a:t>“4-2-1 Rule”</a:t>
            </a:r>
            <a:endParaRPr sz="2400" b="1" dirty="0">
              <a:solidFill>
                <a:schemeClr val="tx1"/>
              </a:solidFill>
            </a:endParaRPr>
          </a:p>
          <a:p>
            <a:pPr marL="803275" lvl="1" indent="-338138" algn="l" rtl="0">
              <a:lnSpc>
                <a:spcPct val="100000"/>
              </a:lnSpc>
              <a:spcBef>
                <a:spcPts val="0"/>
              </a:spcBef>
              <a:spcAft>
                <a:spcPts val="0"/>
              </a:spcAft>
              <a:buSzPts val="2800"/>
              <a:buFont typeface="System Font Regular"/>
              <a:buChar char="-"/>
            </a:pPr>
            <a:r>
              <a:rPr lang="en-US" sz="2400" dirty="0"/>
              <a:t>Based on metabolic rate (1 mL water needed for each kcal of energy expended)</a:t>
            </a:r>
            <a:endParaRPr sz="2400" dirty="0"/>
          </a:p>
          <a:p>
            <a:pPr marL="803275" lvl="1" indent="-338138" algn="l" rtl="0">
              <a:lnSpc>
                <a:spcPct val="100000"/>
              </a:lnSpc>
              <a:spcBef>
                <a:spcPts val="0"/>
              </a:spcBef>
              <a:spcAft>
                <a:spcPts val="0"/>
              </a:spcAft>
              <a:buSzPts val="2400"/>
              <a:buFont typeface="System Font Regular"/>
              <a:buChar char="-"/>
            </a:pPr>
            <a:r>
              <a:rPr lang="en-US" sz="2400" b="1" dirty="0">
                <a:solidFill>
                  <a:schemeClr val="tx1"/>
                </a:solidFill>
              </a:rPr>
              <a:t>4</a:t>
            </a:r>
            <a:r>
              <a:rPr lang="en-US" sz="2400" b="1" dirty="0"/>
              <a:t> </a:t>
            </a:r>
            <a:r>
              <a:rPr lang="en-US" sz="2400" dirty="0"/>
              <a:t>ml/kg/hr (first 10kg) + </a:t>
            </a:r>
            <a:r>
              <a:rPr lang="en-US" sz="2400" b="1" dirty="0">
                <a:solidFill>
                  <a:schemeClr val="tx1"/>
                </a:solidFill>
              </a:rPr>
              <a:t>2</a:t>
            </a:r>
            <a:r>
              <a:rPr lang="en-US" sz="2400" b="1" dirty="0"/>
              <a:t> </a:t>
            </a:r>
            <a:r>
              <a:rPr lang="en-US" sz="2400" dirty="0"/>
              <a:t>ml/kg/hr (second 10kg) + </a:t>
            </a:r>
            <a:r>
              <a:rPr lang="en-US" sz="2400" b="1" dirty="0">
                <a:solidFill>
                  <a:schemeClr val="tx1"/>
                </a:solidFill>
              </a:rPr>
              <a:t>1 </a:t>
            </a:r>
            <a:r>
              <a:rPr lang="en-US" sz="2400" dirty="0"/>
              <a:t>ml/kg/hr for each additional kg</a:t>
            </a:r>
            <a:endParaRPr sz="2400" dirty="0"/>
          </a:p>
          <a:p>
            <a:pPr marL="803275" lvl="1" indent="-338138" algn="l" rtl="0">
              <a:lnSpc>
                <a:spcPct val="100000"/>
              </a:lnSpc>
              <a:spcBef>
                <a:spcPts val="0"/>
              </a:spcBef>
              <a:spcAft>
                <a:spcPts val="0"/>
              </a:spcAft>
              <a:buSzPts val="2400"/>
              <a:buFont typeface="System Font Regular"/>
              <a:buChar char="-"/>
            </a:pPr>
            <a:r>
              <a:rPr lang="en-US" sz="2400" dirty="0"/>
              <a:t>Historically D5 0.2% NS  hypotonic fluids was used for pediatric patients. This is no longer recommended due to hyponatremia and hyperglycemia concerns. </a:t>
            </a:r>
            <a:endParaRP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79d812b4d8_0_44"/>
          <p:cNvSpPr txBox="1">
            <a:spLocks noGrp="1"/>
          </p:cNvSpPr>
          <p:nvPr>
            <p:ph type="title"/>
          </p:nvPr>
        </p:nvSpPr>
        <p:spPr>
          <a:xfrm>
            <a:off x="628650" y="365125"/>
            <a:ext cx="7372350" cy="10826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Fluid Deficit</a:t>
            </a:r>
            <a:endParaRPr b="1" dirty="0"/>
          </a:p>
        </p:txBody>
      </p:sp>
      <p:sp>
        <p:nvSpPr>
          <p:cNvPr id="241" name="Google Shape;241;g79d812b4d8_0_44"/>
          <p:cNvSpPr txBox="1">
            <a:spLocks noGrp="1"/>
          </p:cNvSpPr>
          <p:nvPr>
            <p:ph type="body" idx="1"/>
          </p:nvPr>
        </p:nvSpPr>
        <p:spPr>
          <a:xfrm>
            <a:off x="628650" y="1690825"/>
            <a:ext cx="8033436" cy="4815900"/>
          </a:xfrm>
          <a:prstGeom prst="rect">
            <a:avLst/>
          </a:prstGeom>
          <a:noFill/>
          <a:ln>
            <a:noFill/>
          </a:ln>
        </p:spPr>
        <p:txBody>
          <a:bodyPr spcFirstLastPara="1" wrap="square" lIns="91425" tIns="45700" rIns="91425" bIns="45700" anchor="t" anchorCtr="0">
            <a:normAutofit/>
          </a:bodyPr>
          <a:lstStyle/>
          <a:p>
            <a:pPr marL="50800" lvl="0" indent="0" algn="l" rtl="0">
              <a:lnSpc>
                <a:spcPct val="100000"/>
              </a:lnSpc>
              <a:spcBef>
                <a:spcPts val="0"/>
              </a:spcBef>
              <a:spcAft>
                <a:spcPts val="0"/>
              </a:spcAft>
              <a:buSzPts val="2800"/>
              <a:buNone/>
            </a:pPr>
            <a:r>
              <a:rPr lang="en-US" sz="3200" dirty="0"/>
              <a:t>1975 Furman et al</a:t>
            </a:r>
            <a:r>
              <a:rPr lang="en-US" sz="3200" baseline="30000" dirty="0"/>
              <a:t>8</a:t>
            </a:r>
            <a:r>
              <a:rPr lang="en-US" sz="3200" dirty="0"/>
              <a:t>: Pre-operative fluid deficit</a:t>
            </a:r>
            <a:endParaRPr sz="2800" b="1" dirty="0"/>
          </a:p>
          <a:p>
            <a:pPr marL="465138" lvl="1" indent="-339725">
              <a:lnSpc>
                <a:spcPct val="100000"/>
              </a:lnSpc>
              <a:spcBef>
                <a:spcPts val="0"/>
              </a:spcBef>
              <a:buSzPts val="2400"/>
              <a:buFont typeface="Arial" panose="020B0604020202020204" pitchFamily="34" charset="0"/>
              <a:buChar char="•"/>
            </a:pPr>
            <a:r>
              <a:rPr lang="en-US" sz="2400" dirty="0"/>
              <a:t>Amount of dehydration due to fasted period</a:t>
            </a:r>
            <a:endParaRPr sz="2400" dirty="0"/>
          </a:p>
          <a:p>
            <a:pPr marL="465138" lvl="1" indent="-339725">
              <a:lnSpc>
                <a:spcPct val="100000"/>
              </a:lnSpc>
              <a:spcBef>
                <a:spcPts val="0"/>
              </a:spcBef>
              <a:buSzPts val="2400"/>
              <a:buFont typeface="Arial" panose="020B0604020202020204" pitchFamily="34" charset="0"/>
              <a:buChar char="•"/>
            </a:pPr>
            <a:r>
              <a:rPr lang="en-US" sz="2400" dirty="0"/>
              <a:t>Pre-operative fluid deficit = Maintenance rate (4-2-1 rule) x hours NPO </a:t>
            </a:r>
            <a:endParaRPr sz="2400" dirty="0"/>
          </a:p>
          <a:p>
            <a:pPr marL="465138" lvl="1" indent="-339725">
              <a:lnSpc>
                <a:spcPct val="100000"/>
              </a:lnSpc>
              <a:spcBef>
                <a:spcPts val="0"/>
              </a:spcBef>
              <a:buSzPts val="2400"/>
              <a:buFont typeface="Arial" panose="020B0604020202020204" pitchFamily="34" charset="0"/>
              <a:buChar char="•"/>
            </a:pPr>
            <a:r>
              <a:rPr lang="en-US" sz="2400" dirty="0"/>
              <a:t>Recommended giving half the deficit in the 1st hour of surgery and the other half over 2 hours</a:t>
            </a:r>
            <a:endParaRPr sz="2400" dirty="0"/>
          </a:p>
          <a:p>
            <a:pPr marL="465138" lvl="1" indent="-339725">
              <a:lnSpc>
                <a:spcPct val="100000"/>
              </a:lnSpc>
              <a:spcBef>
                <a:spcPts val="0"/>
              </a:spcBef>
              <a:buSzPts val="2400"/>
              <a:buFont typeface="Arial" panose="020B0604020202020204" pitchFamily="34" charset="0"/>
              <a:buChar char="•"/>
            </a:pPr>
            <a:r>
              <a:rPr lang="en-US" sz="2400" dirty="0"/>
              <a:t>Assumes 6-8 hours of complete NPO</a:t>
            </a:r>
            <a:endParaRPr sz="2400" dirty="0"/>
          </a:p>
          <a:p>
            <a:pPr marL="465138" lvl="1" indent="-339725">
              <a:lnSpc>
                <a:spcPct val="100000"/>
              </a:lnSpc>
              <a:spcBef>
                <a:spcPts val="0"/>
              </a:spcBef>
              <a:buSzPts val="2400"/>
              <a:buFont typeface="Arial" panose="020B0604020202020204" pitchFamily="34" charset="0"/>
              <a:buChar char="•"/>
            </a:pPr>
            <a:r>
              <a:rPr lang="en-US" sz="2400" dirty="0"/>
              <a:t>Less significant with updated/shorter fasting guidelines</a:t>
            </a:r>
            <a:endParaRPr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79d812b4d8_0_38"/>
          <p:cNvSpPr txBox="1">
            <a:spLocks noGrp="1"/>
          </p:cNvSpPr>
          <p:nvPr>
            <p:ph type="title"/>
          </p:nvPr>
        </p:nvSpPr>
        <p:spPr>
          <a:xfrm>
            <a:off x="628650" y="365125"/>
            <a:ext cx="7372350" cy="7778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Maintenance Fluids</a:t>
            </a:r>
            <a:endParaRPr b="1" dirty="0"/>
          </a:p>
        </p:txBody>
      </p:sp>
      <p:sp>
        <p:nvSpPr>
          <p:cNvPr id="247" name="Google Shape;247;g79d812b4d8_0_38"/>
          <p:cNvSpPr txBox="1">
            <a:spLocks noGrp="1"/>
          </p:cNvSpPr>
          <p:nvPr>
            <p:ph type="body" idx="1"/>
          </p:nvPr>
        </p:nvSpPr>
        <p:spPr>
          <a:xfrm>
            <a:off x="381000" y="1356852"/>
            <a:ext cx="8534400" cy="5364673"/>
          </a:xfrm>
          <a:prstGeom prst="rect">
            <a:avLst/>
          </a:prstGeom>
          <a:noFill/>
          <a:ln>
            <a:noFill/>
          </a:ln>
        </p:spPr>
        <p:txBody>
          <a:bodyPr spcFirstLastPara="1" wrap="square" lIns="91425" tIns="45700" rIns="91425" bIns="45700" anchor="t" anchorCtr="0">
            <a:normAutofit/>
          </a:bodyPr>
          <a:lstStyle/>
          <a:p>
            <a:pPr marL="50800" lvl="0" indent="0" algn="l" rtl="0">
              <a:lnSpc>
                <a:spcPct val="100000"/>
              </a:lnSpc>
              <a:spcBef>
                <a:spcPts val="0"/>
              </a:spcBef>
              <a:spcAft>
                <a:spcPts val="0"/>
              </a:spcAft>
              <a:buSzPts val="2800"/>
              <a:buNone/>
            </a:pPr>
            <a:r>
              <a:rPr lang="en-US" sz="3900" dirty="0"/>
              <a:t>Current practices and recommendations:</a:t>
            </a:r>
          </a:p>
          <a:p>
            <a:pPr marL="50800" lvl="0" indent="0" algn="l" rtl="0">
              <a:lnSpc>
                <a:spcPct val="100000"/>
              </a:lnSpc>
              <a:spcBef>
                <a:spcPts val="0"/>
              </a:spcBef>
              <a:spcAft>
                <a:spcPts val="0"/>
              </a:spcAft>
              <a:buSzPts val="2800"/>
              <a:buNone/>
            </a:pPr>
            <a:endParaRPr sz="2800" dirty="0"/>
          </a:p>
          <a:p>
            <a:pPr marL="50800" indent="0">
              <a:lnSpc>
                <a:spcPct val="100000"/>
              </a:lnSpc>
              <a:spcBef>
                <a:spcPts val="0"/>
              </a:spcBef>
              <a:buSzPts val="2800"/>
              <a:buNone/>
            </a:pPr>
            <a:r>
              <a:rPr lang="en-US" sz="3200" dirty="0"/>
              <a:t>Use balanced isotonic electrolyte solution</a:t>
            </a:r>
            <a:r>
              <a:rPr lang="en-US" sz="3200" baseline="30000" dirty="0"/>
              <a:t>1</a:t>
            </a:r>
            <a:r>
              <a:rPr lang="en-US" sz="3200" dirty="0"/>
              <a:t> </a:t>
            </a:r>
            <a:endParaRPr lang="en-US" sz="2800" dirty="0"/>
          </a:p>
          <a:p>
            <a:pPr marL="401638" lvl="1" indent="-339725">
              <a:lnSpc>
                <a:spcPct val="100000"/>
              </a:lnSpc>
              <a:spcBef>
                <a:spcPts val="0"/>
              </a:spcBef>
              <a:buSzPts val="2400"/>
              <a:buFont typeface="Arial" panose="020B0604020202020204" pitchFamily="34" charset="0"/>
              <a:buChar char="•"/>
            </a:pPr>
            <a:r>
              <a:rPr lang="en-US" sz="2400" dirty="0"/>
              <a:t>Recommended to avoid hyponatremia, hyperchloremia</a:t>
            </a:r>
          </a:p>
          <a:p>
            <a:pPr marL="401638" lvl="1" indent="-339725">
              <a:lnSpc>
                <a:spcPct val="100000"/>
              </a:lnSpc>
              <a:spcBef>
                <a:spcPts val="0"/>
              </a:spcBef>
              <a:buSzPts val="2400"/>
              <a:buFont typeface="Arial" panose="020B0604020202020204" pitchFamily="34" charset="0"/>
              <a:buChar char="•"/>
            </a:pPr>
            <a:r>
              <a:rPr lang="en-US" sz="2400" dirty="0"/>
              <a:t>Hypotonic fluids (half normal or quarter NS) may lead to low plasma sodium concentration </a:t>
            </a:r>
          </a:p>
          <a:p>
            <a:pPr marL="401638" lvl="1" indent="-339725">
              <a:lnSpc>
                <a:spcPct val="100000"/>
              </a:lnSpc>
              <a:spcBef>
                <a:spcPts val="0"/>
              </a:spcBef>
              <a:buSzPts val="2400"/>
              <a:buFont typeface="Arial" panose="020B0604020202020204" pitchFamily="34" charset="0"/>
              <a:buChar char="•"/>
            </a:pPr>
            <a:r>
              <a:rPr lang="en-US" sz="2400" b="1" dirty="0"/>
              <a:t>4-2-1 Rule</a:t>
            </a:r>
            <a:r>
              <a:rPr lang="en-US" sz="2400" b="1" baseline="30000" dirty="0"/>
              <a:t>7</a:t>
            </a:r>
            <a:r>
              <a:rPr lang="en-US" sz="2400" b="1" dirty="0"/>
              <a:t> </a:t>
            </a:r>
            <a:r>
              <a:rPr lang="en-US" sz="2400" dirty="0"/>
              <a:t>or </a:t>
            </a:r>
            <a:r>
              <a:rPr lang="en-US" sz="2400" b="1" dirty="0"/>
              <a:t>10 mL/Kg/hr</a:t>
            </a:r>
            <a:r>
              <a:rPr lang="en-US" sz="2400" b="1" baseline="30000" dirty="0"/>
              <a:t>1 </a:t>
            </a:r>
            <a:r>
              <a:rPr lang="en-US" sz="2400" dirty="0"/>
              <a:t>(includes deficit) to calculate initial maintenance fluid rate </a:t>
            </a:r>
            <a:endParaRPr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bdecfa0aa1_0_25"/>
          <p:cNvSpPr txBox="1">
            <a:spLocks noGrp="1"/>
          </p:cNvSpPr>
          <p:nvPr>
            <p:ph type="title"/>
          </p:nvPr>
        </p:nvSpPr>
        <p:spPr>
          <a:xfrm>
            <a:off x="628650" y="365125"/>
            <a:ext cx="7143750" cy="8540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Glucose Management</a:t>
            </a:r>
            <a:endParaRPr b="1" dirty="0"/>
          </a:p>
        </p:txBody>
      </p:sp>
      <p:sp>
        <p:nvSpPr>
          <p:cNvPr id="271" name="Google Shape;271;gbdecfa0aa1_0_25"/>
          <p:cNvSpPr txBox="1">
            <a:spLocks noGrp="1"/>
          </p:cNvSpPr>
          <p:nvPr>
            <p:ph type="body" idx="1"/>
          </p:nvPr>
        </p:nvSpPr>
        <p:spPr>
          <a:xfrm>
            <a:off x="304800" y="1219200"/>
            <a:ext cx="8686800" cy="5208435"/>
          </a:xfrm>
          <a:prstGeom prst="rect">
            <a:avLst/>
          </a:prstGeom>
          <a:noFill/>
          <a:ln>
            <a:noFill/>
          </a:ln>
        </p:spPr>
        <p:txBody>
          <a:bodyPr spcFirstLastPara="1" wrap="square" lIns="91425" tIns="45700" rIns="91425" bIns="45700" anchor="t" anchorCtr="0">
            <a:normAutofit fontScale="92500" lnSpcReduction="10000"/>
          </a:bodyPr>
          <a:lstStyle/>
          <a:p>
            <a:pPr marL="457200" lvl="0" indent="-406400" algn="l" rtl="0">
              <a:lnSpc>
                <a:spcPct val="100000"/>
              </a:lnSpc>
              <a:spcBef>
                <a:spcPts val="0"/>
              </a:spcBef>
              <a:spcAft>
                <a:spcPts val="0"/>
              </a:spcAft>
              <a:buSzPts val="2800"/>
              <a:buChar char="•"/>
            </a:pPr>
            <a:r>
              <a:rPr lang="en-US" sz="2800" b="1" dirty="0"/>
              <a:t>Patients at risk </a:t>
            </a:r>
            <a:r>
              <a:rPr lang="en-US" sz="2800" dirty="0"/>
              <a:t>of developing hypoglycemia:</a:t>
            </a:r>
            <a:endParaRPr sz="2800" dirty="0"/>
          </a:p>
          <a:p>
            <a:pPr marL="803275" lvl="1" indent="-338138" algn="l" rtl="0">
              <a:lnSpc>
                <a:spcPct val="100000"/>
              </a:lnSpc>
              <a:spcBef>
                <a:spcPts val="0"/>
              </a:spcBef>
              <a:spcAft>
                <a:spcPts val="0"/>
              </a:spcAft>
              <a:buSzPts val="2400"/>
              <a:buFont typeface="System Font Regular"/>
              <a:buChar char="-"/>
            </a:pPr>
            <a:r>
              <a:rPr lang="en-US" sz="2400" dirty="0"/>
              <a:t>Children less than 6 months old</a:t>
            </a:r>
            <a:endParaRPr sz="2400" dirty="0"/>
          </a:p>
          <a:p>
            <a:pPr marL="803275" lvl="1" indent="-338138" algn="l" rtl="0">
              <a:lnSpc>
                <a:spcPct val="100000"/>
              </a:lnSpc>
              <a:spcBef>
                <a:spcPts val="0"/>
              </a:spcBef>
              <a:spcAft>
                <a:spcPts val="0"/>
              </a:spcAft>
              <a:buSzPts val="2400"/>
              <a:buFont typeface="System Font Regular"/>
              <a:buChar char="-"/>
            </a:pPr>
            <a:r>
              <a:rPr lang="en-US" sz="2400" dirty="0"/>
              <a:t>Patients in whom parenteral nutrition is held, chronically undernourished, or with endocrinopathies</a:t>
            </a:r>
          </a:p>
          <a:p>
            <a:pPr marL="803275" lvl="1" indent="-338138" algn="l" rtl="0">
              <a:lnSpc>
                <a:spcPct val="100000"/>
              </a:lnSpc>
              <a:spcBef>
                <a:spcPts val="0"/>
              </a:spcBef>
              <a:spcAft>
                <a:spcPts val="0"/>
              </a:spcAft>
              <a:buSzPts val="2400"/>
              <a:buFont typeface="System Font Regular"/>
              <a:buChar char="-"/>
            </a:pPr>
            <a:r>
              <a:rPr lang="en-US" sz="2400" dirty="0"/>
              <a:t>Monitor glucose frequently</a:t>
            </a:r>
          </a:p>
          <a:p>
            <a:pPr marL="457200" lvl="0" indent="-406400" algn="l" rtl="0">
              <a:lnSpc>
                <a:spcPct val="100000"/>
              </a:lnSpc>
              <a:spcBef>
                <a:spcPts val="0"/>
              </a:spcBef>
              <a:spcAft>
                <a:spcPts val="0"/>
              </a:spcAft>
              <a:buSzPts val="2800"/>
              <a:buChar char="•"/>
            </a:pPr>
            <a:r>
              <a:rPr lang="en-US" sz="2800" dirty="0"/>
              <a:t>Dextrose 2%</a:t>
            </a:r>
          </a:p>
          <a:p>
            <a:pPr marL="803275" lvl="1" indent="-338138">
              <a:lnSpc>
                <a:spcPct val="100000"/>
              </a:lnSpc>
              <a:spcBef>
                <a:spcPts val="0"/>
              </a:spcBef>
              <a:buSzPts val="2400"/>
              <a:buFont typeface="System Font Regular"/>
              <a:buChar char="-"/>
            </a:pPr>
            <a:r>
              <a:rPr lang="en-US" sz="2400" dirty="0"/>
              <a:t>Recommended to be </a:t>
            </a:r>
            <a:r>
              <a:rPr lang="en-US" sz="2400" b="1" dirty="0"/>
              <a:t>added to maintenance fluids </a:t>
            </a:r>
            <a:r>
              <a:rPr lang="en-US" sz="2400" dirty="0"/>
              <a:t>to avoid hypoglycemia and hyperglycemia</a:t>
            </a:r>
            <a:r>
              <a:rPr lang="en-US" sz="2400" baseline="30000" dirty="0"/>
              <a:t>1</a:t>
            </a:r>
            <a:r>
              <a:rPr lang="en-US" sz="2400" dirty="0"/>
              <a:t> for at risk patients</a:t>
            </a:r>
            <a:endParaRPr lang="en-US" sz="2400" baseline="30000" dirty="0"/>
          </a:p>
          <a:p>
            <a:pPr marL="803275" lvl="1" indent="-338138">
              <a:lnSpc>
                <a:spcPct val="100000"/>
              </a:lnSpc>
              <a:spcBef>
                <a:spcPts val="0"/>
              </a:spcBef>
              <a:buSzPts val="2400"/>
              <a:buFont typeface="System Font Regular"/>
              <a:buChar char="-"/>
            </a:pPr>
            <a:r>
              <a:rPr lang="en-US" sz="2400" b="1" dirty="0"/>
              <a:t>Add of 2 mL of D50 added to 48 mL LR </a:t>
            </a:r>
            <a:r>
              <a:rPr lang="en-US" sz="2400" b="1" dirty="0">
                <a:sym typeface="Wingdings" pitchFamily="2" charset="2"/>
              </a:rPr>
              <a:t></a:t>
            </a:r>
            <a:r>
              <a:rPr lang="en-US" sz="2400" b="1" dirty="0"/>
              <a:t> 50 mL D2LR</a:t>
            </a:r>
          </a:p>
          <a:p>
            <a:pPr marL="803275" lvl="1" indent="-338138">
              <a:lnSpc>
                <a:spcPct val="100000"/>
              </a:lnSpc>
              <a:spcBef>
                <a:spcPts val="0"/>
              </a:spcBef>
              <a:buSzPts val="2400"/>
              <a:buFont typeface="System Font Regular"/>
              <a:buChar char="-"/>
            </a:pPr>
            <a:r>
              <a:rPr lang="en-US" sz="2400" dirty="0"/>
              <a:t>Sterile technique and pharmacy-prepared solutions, if possible, to minimize infection risk from contamination</a:t>
            </a:r>
            <a:endParaRPr lang="en-US" sz="2800" dirty="0"/>
          </a:p>
          <a:p>
            <a:pPr marL="457200" lvl="0" indent="-406400" algn="l" rtl="0">
              <a:lnSpc>
                <a:spcPct val="100000"/>
              </a:lnSpc>
              <a:spcBef>
                <a:spcPts val="0"/>
              </a:spcBef>
              <a:spcAft>
                <a:spcPts val="0"/>
              </a:spcAft>
              <a:buSzPts val="2800"/>
              <a:buChar char="•"/>
            </a:pPr>
            <a:r>
              <a:rPr lang="en-US" sz="2800" dirty="0"/>
              <a:t>Neonatal patients</a:t>
            </a:r>
          </a:p>
          <a:p>
            <a:pPr marL="803275" lvl="1" indent="-338138">
              <a:lnSpc>
                <a:spcPct val="100000"/>
              </a:lnSpc>
              <a:spcBef>
                <a:spcPts val="0"/>
              </a:spcBef>
              <a:buSzPts val="2400"/>
              <a:buFont typeface="System Font Regular"/>
              <a:buChar char="-"/>
            </a:pPr>
            <a:r>
              <a:rPr lang="en-US" sz="2400" dirty="0"/>
              <a:t>Dextrose need is reduced with stress-induced glucose mobilization.</a:t>
            </a:r>
          </a:p>
          <a:p>
            <a:pPr marL="803275" lvl="1" indent="-338138">
              <a:lnSpc>
                <a:spcPct val="100000"/>
              </a:lnSpc>
              <a:spcBef>
                <a:spcPts val="0"/>
              </a:spcBef>
              <a:buSzPts val="2400"/>
              <a:buFont typeface="System Font Regular"/>
              <a:buChar char="-"/>
            </a:pPr>
            <a:r>
              <a:rPr lang="en-US" sz="2400" dirty="0"/>
              <a:t>When comparing D1% vs D2-4% vs D10%,</a:t>
            </a:r>
            <a:r>
              <a:rPr lang="en-US" sz="2400" baseline="30000" dirty="0"/>
              <a:t>16</a:t>
            </a:r>
            <a:r>
              <a:rPr lang="en-US" sz="2400" dirty="0"/>
              <a:t> D2-4% was most suitable in a recent RCT trial</a:t>
            </a:r>
            <a:r>
              <a:rPr lang="en-US" sz="2400" baseline="30000" dirty="0"/>
              <a:t>16</a:t>
            </a:r>
            <a:endParaRPr sz="2400" baseline="30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bdecfa0aa1_0_0"/>
          <p:cNvSpPr txBox="1">
            <a:spLocks noGrp="1"/>
          </p:cNvSpPr>
          <p:nvPr>
            <p:ph type="title"/>
          </p:nvPr>
        </p:nvSpPr>
        <p:spPr>
          <a:xfrm>
            <a:off x="628650" y="365125"/>
            <a:ext cx="74485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Fluids for Resuscitation</a:t>
            </a:r>
            <a:endParaRPr b="1" dirty="0"/>
          </a:p>
        </p:txBody>
      </p:sp>
      <p:sp>
        <p:nvSpPr>
          <p:cNvPr id="253" name="Google Shape;253;gbdecfa0aa1_0_0"/>
          <p:cNvSpPr txBox="1">
            <a:spLocks noGrp="1"/>
          </p:cNvSpPr>
          <p:nvPr>
            <p:ph type="body" idx="1"/>
          </p:nvPr>
        </p:nvSpPr>
        <p:spPr>
          <a:xfrm>
            <a:off x="628650" y="1474839"/>
            <a:ext cx="7886700" cy="5288486"/>
          </a:xfrm>
          <a:prstGeom prst="rect">
            <a:avLst/>
          </a:prstGeom>
          <a:noFill/>
          <a:ln>
            <a:noFill/>
          </a:ln>
        </p:spPr>
        <p:txBody>
          <a:bodyPr spcFirstLastPara="1" wrap="square" lIns="91425" tIns="45700" rIns="91425" bIns="45700" anchor="t" anchorCtr="0">
            <a:normAutofit/>
          </a:bodyPr>
          <a:lstStyle/>
          <a:p>
            <a:pPr marL="349250" lvl="0" indent="-298450" algn="l" rtl="0">
              <a:lnSpc>
                <a:spcPct val="100000"/>
              </a:lnSpc>
              <a:spcBef>
                <a:spcPts val="0"/>
              </a:spcBef>
              <a:spcAft>
                <a:spcPts val="0"/>
              </a:spcAft>
              <a:buSzPts val="2800"/>
              <a:buChar char="•"/>
            </a:pPr>
            <a:r>
              <a:rPr lang="en-US" sz="2800" dirty="0"/>
              <a:t>Balanced isotonic electrolyte solution without glucose </a:t>
            </a:r>
            <a:endParaRPr sz="2800" dirty="0"/>
          </a:p>
          <a:p>
            <a:pPr marL="692150" lvl="1" indent="-342900" algn="l" rtl="0">
              <a:lnSpc>
                <a:spcPct val="100000"/>
              </a:lnSpc>
              <a:spcBef>
                <a:spcPts val="0"/>
              </a:spcBef>
              <a:spcAft>
                <a:spcPts val="0"/>
              </a:spcAft>
              <a:buSzPts val="2400"/>
              <a:buFont typeface="System Font Regular"/>
              <a:buChar char="-"/>
            </a:pPr>
            <a:r>
              <a:rPr lang="en-US" sz="2400" dirty="0"/>
              <a:t>Used to correct hypovolemia, or compensate for anesthesia related vasodilation</a:t>
            </a:r>
            <a:endParaRPr sz="2400" dirty="0"/>
          </a:p>
          <a:p>
            <a:pPr marL="692150" lvl="1" indent="-342900" algn="l" rtl="0">
              <a:lnSpc>
                <a:spcPct val="100000"/>
              </a:lnSpc>
              <a:spcBef>
                <a:spcPts val="0"/>
              </a:spcBef>
              <a:spcAft>
                <a:spcPts val="0"/>
              </a:spcAft>
              <a:buSzPts val="2400"/>
              <a:buFont typeface="System Font Regular"/>
              <a:buChar char="-"/>
            </a:pPr>
            <a:r>
              <a:rPr lang="en-US" sz="2400" b="1" dirty="0"/>
              <a:t>10 - 20 mL/kg bolus (up to 3 doses)</a:t>
            </a:r>
          </a:p>
          <a:p>
            <a:pPr marL="692150" lvl="1" indent="-342900" algn="l" rtl="0">
              <a:lnSpc>
                <a:spcPct val="100000"/>
              </a:lnSpc>
              <a:spcBef>
                <a:spcPts val="0"/>
              </a:spcBef>
              <a:spcAft>
                <a:spcPts val="0"/>
              </a:spcAft>
              <a:buSzPts val="2400"/>
              <a:buFont typeface="System Font Regular"/>
              <a:buChar char="-"/>
            </a:pPr>
            <a:r>
              <a:rPr lang="en-US" sz="2400" b="1" dirty="0"/>
              <a:t>Boluses should NOT include glucose</a:t>
            </a:r>
            <a:endParaRPr sz="2400" b="1" dirty="0"/>
          </a:p>
          <a:p>
            <a:pPr marL="692150" lvl="1" indent="-342900" algn="l" rtl="0">
              <a:lnSpc>
                <a:spcPct val="100000"/>
              </a:lnSpc>
              <a:spcBef>
                <a:spcPts val="0"/>
              </a:spcBef>
              <a:spcAft>
                <a:spcPts val="0"/>
              </a:spcAft>
              <a:buSzPts val="2400"/>
              <a:buFont typeface="System Font Regular"/>
              <a:buChar char="-"/>
            </a:pPr>
            <a:r>
              <a:rPr lang="en-US" sz="2400" dirty="0"/>
              <a:t>Large volumes may cause hemodilution</a:t>
            </a:r>
            <a:endParaRPr sz="2400" dirty="0"/>
          </a:p>
          <a:p>
            <a:pPr marL="349250" lvl="0" indent="-298450" algn="l" rtl="0">
              <a:lnSpc>
                <a:spcPct val="100000"/>
              </a:lnSpc>
              <a:spcBef>
                <a:spcPts val="0"/>
              </a:spcBef>
              <a:spcAft>
                <a:spcPts val="0"/>
              </a:spcAft>
              <a:buSzPts val="2800"/>
              <a:buChar char="•"/>
            </a:pPr>
            <a:r>
              <a:rPr lang="en-US" sz="2800" dirty="0"/>
              <a:t>Colloid</a:t>
            </a:r>
            <a:endParaRPr sz="2800" dirty="0"/>
          </a:p>
          <a:p>
            <a:pPr marL="685800" lvl="1" indent="-336550" algn="l" rtl="0">
              <a:lnSpc>
                <a:spcPct val="100000"/>
              </a:lnSpc>
              <a:spcBef>
                <a:spcPts val="0"/>
              </a:spcBef>
              <a:spcAft>
                <a:spcPts val="0"/>
              </a:spcAft>
              <a:buSzPts val="2400"/>
              <a:buFont typeface="System Font Regular"/>
              <a:buChar char="-"/>
            </a:pPr>
            <a:r>
              <a:rPr lang="en-US" sz="2400" dirty="0"/>
              <a:t>R</a:t>
            </a:r>
            <a:r>
              <a:rPr lang="en-US" sz="2500" dirty="0"/>
              <a:t>ecommended if a balanced crystalloid administration is insufficient to normalize circulation or hypoalbuminemia is present</a:t>
            </a:r>
            <a:endParaRPr sz="2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bdecfa0aa1_0_0"/>
          <p:cNvSpPr txBox="1">
            <a:spLocks noGrp="1"/>
          </p:cNvSpPr>
          <p:nvPr>
            <p:ph type="title"/>
          </p:nvPr>
        </p:nvSpPr>
        <p:spPr>
          <a:xfrm>
            <a:off x="628650" y="365125"/>
            <a:ext cx="74485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Fluids for Resuscitation</a:t>
            </a:r>
            <a:endParaRPr b="1" dirty="0"/>
          </a:p>
        </p:txBody>
      </p:sp>
      <p:sp>
        <p:nvSpPr>
          <p:cNvPr id="253" name="Google Shape;253;gbdecfa0aa1_0_0"/>
          <p:cNvSpPr txBox="1">
            <a:spLocks noGrp="1"/>
          </p:cNvSpPr>
          <p:nvPr>
            <p:ph type="body" idx="1"/>
          </p:nvPr>
        </p:nvSpPr>
        <p:spPr>
          <a:xfrm>
            <a:off x="628650" y="1474839"/>
            <a:ext cx="7886700" cy="5288486"/>
          </a:xfrm>
          <a:prstGeom prst="rect">
            <a:avLst/>
          </a:prstGeom>
          <a:noFill/>
          <a:ln>
            <a:noFill/>
          </a:ln>
        </p:spPr>
        <p:txBody>
          <a:bodyPr spcFirstLastPara="1" wrap="square" lIns="91425" tIns="45700" rIns="91425" bIns="45700" anchor="t" anchorCtr="0">
            <a:normAutofit/>
          </a:bodyPr>
          <a:lstStyle/>
          <a:p>
            <a:pPr marL="349250" lvl="0" indent="-298450" algn="l" rtl="0">
              <a:lnSpc>
                <a:spcPct val="100000"/>
              </a:lnSpc>
              <a:spcBef>
                <a:spcPts val="0"/>
              </a:spcBef>
              <a:spcAft>
                <a:spcPts val="0"/>
              </a:spcAft>
              <a:buSzPts val="2800"/>
              <a:buChar char="•"/>
            </a:pPr>
            <a:r>
              <a:rPr lang="en-US" dirty="0"/>
              <a:t>Blood transfusion (RBC, FFP, PLT)</a:t>
            </a:r>
            <a:endParaRPr dirty="0"/>
          </a:p>
          <a:p>
            <a:pPr marL="685800" lvl="1" indent="-336550" algn="l" rtl="0">
              <a:lnSpc>
                <a:spcPct val="100000"/>
              </a:lnSpc>
              <a:spcBef>
                <a:spcPts val="0"/>
              </a:spcBef>
              <a:spcAft>
                <a:spcPts val="0"/>
              </a:spcAft>
              <a:buSzPts val="2400"/>
              <a:buFont typeface="System Font Regular"/>
              <a:buChar char="-"/>
            </a:pPr>
            <a:r>
              <a:rPr lang="en-US" dirty="0"/>
              <a:t>Large volume blood loss</a:t>
            </a:r>
            <a:endParaRPr dirty="0"/>
          </a:p>
          <a:p>
            <a:pPr marL="685800" lvl="1" indent="-336550" algn="l" rtl="0">
              <a:lnSpc>
                <a:spcPct val="100000"/>
              </a:lnSpc>
              <a:spcBef>
                <a:spcPts val="0"/>
              </a:spcBef>
              <a:spcAft>
                <a:spcPts val="0"/>
              </a:spcAft>
              <a:buSzPts val="2400"/>
              <a:buFont typeface="System Font Regular"/>
              <a:buChar char="-"/>
            </a:pPr>
            <a:r>
              <a:rPr lang="en-US" dirty="0"/>
              <a:t>10 - 20 mL/kg doses for RBC, FFP</a:t>
            </a:r>
          </a:p>
          <a:p>
            <a:pPr marL="685800" lvl="1" indent="-336550" algn="l" rtl="0">
              <a:lnSpc>
                <a:spcPct val="100000"/>
              </a:lnSpc>
              <a:spcBef>
                <a:spcPts val="0"/>
              </a:spcBef>
              <a:spcAft>
                <a:spcPts val="0"/>
              </a:spcAft>
              <a:buSzPts val="2400"/>
              <a:buFont typeface="System Font Regular"/>
              <a:buChar char="-"/>
            </a:pPr>
            <a:r>
              <a:rPr lang="en-US" dirty="0"/>
              <a:t>5 - 10 mL/Kg doses for platelets</a:t>
            </a:r>
            <a:endParaRPr dirty="0"/>
          </a:p>
          <a:p>
            <a:pPr marL="349250" lvl="0" indent="-298450" algn="l" rtl="0">
              <a:lnSpc>
                <a:spcPct val="100000"/>
              </a:lnSpc>
              <a:spcBef>
                <a:spcPts val="0"/>
              </a:spcBef>
              <a:spcAft>
                <a:spcPts val="0"/>
              </a:spcAft>
              <a:buSzPts val="2800"/>
              <a:buChar char="•"/>
            </a:pPr>
            <a:r>
              <a:rPr lang="en-US" dirty="0"/>
              <a:t>Refer to lectures on blood management, shock, trauma, burns for advanced applications</a:t>
            </a:r>
            <a:endParaRPr sz="2800" dirty="0"/>
          </a:p>
        </p:txBody>
      </p:sp>
      <p:pic>
        <p:nvPicPr>
          <p:cNvPr id="3" name="Picture 2" descr="Diagram&#10;&#10;Description automatically generated">
            <a:extLst>
              <a:ext uri="{FF2B5EF4-FFF2-40B4-BE49-F238E27FC236}">
                <a16:creationId xmlns:a16="http://schemas.microsoft.com/office/drawing/2014/main" id="{64F7E1E1-127C-8E4D-8589-C300C52B84A4}"/>
              </a:ext>
            </a:extLst>
          </p:cNvPr>
          <p:cNvPicPr>
            <a:picLocks noChangeAspect="1"/>
          </p:cNvPicPr>
          <p:nvPr/>
        </p:nvPicPr>
        <p:blipFill>
          <a:blip r:embed="rId3"/>
          <a:stretch>
            <a:fillRect/>
          </a:stretch>
        </p:blipFill>
        <p:spPr>
          <a:xfrm>
            <a:off x="6705600" y="1600200"/>
            <a:ext cx="1615258" cy="1615258"/>
          </a:xfrm>
          <a:prstGeom prst="rect">
            <a:avLst/>
          </a:prstGeom>
        </p:spPr>
      </p:pic>
    </p:spTree>
    <p:extLst>
      <p:ext uri="{BB962C8B-B14F-4D97-AF65-F5344CB8AC3E}">
        <p14:creationId xmlns:p14="http://schemas.microsoft.com/office/powerpoint/2010/main" val="2454630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bdecfa0aa1_0_5"/>
          <p:cNvSpPr txBox="1">
            <a:spLocks noGrp="1"/>
          </p:cNvSpPr>
          <p:nvPr>
            <p:ph type="body" idx="1"/>
          </p:nvPr>
        </p:nvSpPr>
        <p:spPr>
          <a:xfrm>
            <a:off x="533401" y="1371600"/>
            <a:ext cx="8077200" cy="5197538"/>
          </a:xfrm>
          <a:prstGeom prst="rect">
            <a:avLst/>
          </a:prstGeom>
          <a:noFill/>
          <a:ln>
            <a:noFill/>
          </a:ln>
        </p:spPr>
        <p:txBody>
          <a:bodyPr spcFirstLastPara="1" wrap="square" lIns="91425" tIns="45700" rIns="91425" bIns="45700" anchor="t" anchorCtr="0">
            <a:normAutofit/>
          </a:bodyPr>
          <a:lstStyle/>
          <a:p>
            <a:pPr indent="-381000">
              <a:lnSpc>
                <a:spcPct val="100000"/>
              </a:lnSpc>
              <a:spcBef>
                <a:spcPts val="0"/>
              </a:spcBef>
              <a:buSzPts val="2400"/>
            </a:pPr>
            <a:r>
              <a:rPr lang="en-US" sz="3200" dirty="0"/>
              <a:t>Losses related to evaporation, sweat, respiratory loss</a:t>
            </a:r>
            <a:endParaRPr sz="3200" dirty="0"/>
          </a:p>
          <a:p>
            <a:pPr indent="-381000">
              <a:lnSpc>
                <a:spcPct val="100000"/>
              </a:lnSpc>
              <a:spcBef>
                <a:spcPts val="0"/>
              </a:spcBef>
              <a:buSzPts val="2400"/>
            </a:pPr>
            <a:r>
              <a:rPr lang="en-US" sz="3200" dirty="0"/>
              <a:t>Proportional to amount of exposed bowel or viscera</a:t>
            </a:r>
            <a:endParaRPr sz="3200" dirty="0"/>
          </a:p>
          <a:p>
            <a:pPr indent="-381000">
              <a:lnSpc>
                <a:spcPct val="100000"/>
              </a:lnSpc>
              <a:spcBef>
                <a:spcPts val="0"/>
              </a:spcBef>
              <a:buSzPts val="2400"/>
            </a:pPr>
            <a:r>
              <a:rPr lang="en-US" sz="3200" dirty="0"/>
              <a:t>Neonates prone to evaporative loss due to high skin surface area to weight ratio</a:t>
            </a:r>
            <a:endParaRPr sz="3200" dirty="0"/>
          </a:p>
          <a:p>
            <a:pPr indent="-381000">
              <a:lnSpc>
                <a:spcPct val="100000"/>
              </a:lnSpc>
              <a:spcBef>
                <a:spcPts val="0"/>
              </a:spcBef>
              <a:buSzPts val="2400"/>
            </a:pPr>
            <a:r>
              <a:rPr lang="en-US" sz="3200" dirty="0"/>
              <a:t>Consider adding </a:t>
            </a:r>
            <a:r>
              <a:rPr lang="en-US" sz="3200" b="1" dirty="0"/>
              <a:t>humidification filter</a:t>
            </a:r>
            <a:r>
              <a:rPr lang="en-US" sz="3200" dirty="0"/>
              <a:t>, if available, to reduce respiratory losses in small infants</a:t>
            </a:r>
            <a:endParaRPr sz="3200" dirty="0"/>
          </a:p>
        </p:txBody>
      </p:sp>
      <p:sp>
        <p:nvSpPr>
          <p:cNvPr id="259" name="Google Shape;259;gbdecfa0aa1_0_5"/>
          <p:cNvSpPr txBox="1">
            <a:spLocks noGrp="1"/>
          </p:cNvSpPr>
          <p:nvPr>
            <p:ph type="title"/>
          </p:nvPr>
        </p:nvSpPr>
        <p:spPr>
          <a:xfrm>
            <a:off x="628650" y="365125"/>
            <a:ext cx="71437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Insensible Losses</a:t>
            </a:r>
            <a:endParaRPr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bdecfa0aa1_0_5"/>
          <p:cNvSpPr txBox="1">
            <a:spLocks noGrp="1"/>
          </p:cNvSpPr>
          <p:nvPr>
            <p:ph type="body" idx="1"/>
          </p:nvPr>
        </p:nvSpPr>
        <p:spPr>
          <a:xfrm>
            <a:off x="457200" y="1539300"/>
            <a:ext cx="8001000" cy="4937700"/>
          </a:xfrm>
          <a:prstGeom prst="rect">
            <a:avLst/>
          </a:prstGeom>
          <a:noFill/>
          <a:ln>
            <a:noFill/>
          </a:ln>
        </p:spPr>
        <p:txBody>
          <a:bodyPr spcFirstLastPara="1" wrap="square" lIns="91425" tIns="45700" rIns="91425" bIns="45700" anchor="t" anchorCtr="0">
            <a:normAutofit/>
          </a:bodyPr>
          <a:lstStyle/>
          <a:p>
            <a:pPr marL="349250" indent="-334963">
              <a:lnSpc>
                <a:spcPct val="100000"/>
              </a:lnSpc>
              <a:spcBef>
                <a:spcPts val="0"/>
              </a:spcBef>
              <a:buSzPts val="2400"/>
            </a:pPr>
            <a:r>
              <a:rPr lang="en-US" sz="3200" dirty="0"/>
              <a:t>Movement of fluid from blood vessels into other parts of the body (ascites, edema, </a:t>
            </a:r>
            <a:r>
              <a:rPr lang="en-US" sz="3200" dirty="0" err="1"/>
              <a:t>etc</a:t>
            </a:r>
            <a:r>
              <a:rPr lang="en-US" sz="3200" dirty="0"/>
              <a:t>).</a:t>
            </a:r>
          </a:p>
          <a:p>
            <a:pPr marL="349250" indent="-334963">
              <a:lnSpc>
                <a:spcPct val="100000"/>
              </a:lnSpc>
              <a:spcBef>
                <a:spcPts val="0"/>
              </a:spcBef>
              <a:buSzPts val="2400"/>
            </a:pPr>
            <a:r>
              <a:rPr lang="en-US" sz="3200" dirty="0"/>
              <a:t>The amount of fluid redistribution is related to the degree tissue trauma</a:t>
            </a:r>
            <a:endParaRPr sz="3200" dirty="0"/>
          </a:p>
          <a:p>
            <a:pPr marL="685800" lvl="1" indent="-336550">
              <a:lnSpc>
                <a:spcPct val="100000"/>
              </a:lnSpc>
              <a:spcBef>
                <a:spcPts val="0"/>
              </a:spcBef>
              <a:buSzPts val="2400"/>
              <a:buFont typeface="System Font Regular"/>
              <a:buChar char="-"/>
            </a:pPr>
            <a:r>
              <a:rPr lang="en-US" b="1" dirty="0"/>
              <a:t>Minimal</a:t>
            </a:r>
            <a:r>
              <a:rPr lang="en-US" dirty="0"/>
              <a:t>: 3-4 mL/kg/</a:t>
            </a:r>
            <a:r>
              <a:rPr lang="en-US" dirty="0" err="1"/>
              <a:t>hr</a:t>
            </a:r>
            <a:endParaRPr dirty="0"/>
          </a:p>
          <a:p>
            <a:pPr marL="685800" lvl="1" indent="-336550">
              <a:lnSpc>
                <a:spcPct val="100000"/>
              </a:lnSpc>
              <a:spcBef>
                <a:spcPts val="0"/>
              </a:spcBef>
              <a:buSzPts val="2400"/>
              <a:buFont typeface="System Font Regular"/>
              <a:buChar char="-"/>
            </a:pPr>
            <a:r>
              <a:rPr lang="en-US" b="1" dirty="0"/>
              <a:t>Moderate</a:t>
            </a:r>
            <a:r>
              <a:rPr lang="en-US" dirty="0"/>
              <a:t>: 5-7 mL/kg/</a:t>
            </a:r>
            <a:r>
              <a:rPr lang="en-US" dirty="0" err="1"/>
              <a:t>hr</a:t>
            </a:r>
            <a:endParaRPr dirty="0"/>
          </a:p>
          <a:p>
            <a:pPr marL="685800" lvl="1" indent="-336550">
              <a:lnSpc>
                <a:spcPct val="100000"/>
              </a:lnSpc>
              <a:spcBef>
                <a:spcPts val="0"/>
              </a:spcBef>
              <a:buSzPts val="2400"/>
              <a:buFont typeface="System Font Regular"/>
              <a:buChar char="-"/>
            </a:pPr>
            <a:r>
              <a:rPr lang="en-US" b="1" dirty="0"/>
              <a:t>Severe</a:t>
            </a:r>
            <a:r>
              <a:rPr lang="en-US" dirty="0"/>
              <a:t>: 10 mL/kg/</a:t>
            </a:r>
            <a:r>
              <a:rPr lang="en-US" dirty="0" err="1"/>
              <a:t>hr</a:t>
            </a:r>
            <a:endParaRPr dirty="0"/>
          </a:p>
        </p:txBody>
      </p:sp>
      <p:sp>
        <p:nvSpPr>
          <p:cNvPr id="259" name="Google Shape;259;gbdecfa0aa1_0_5"/>
          <p:cNvSpPr txBox="1">
            <a:spLocks noGrp="1"/>
          </p:cNvSpPr>
          <p:nvPr>
            <p:ph type="title"/>
          </p:nvPr>
        </p:nvSpPr>
        <p:spPr>
          <a:xfrm>
            <a:off x="228600" y="288925"/>
            <a:ext cx="7654413" cy="1006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dirty="0"/>
              <a:t>Internal Redistribution of Fluids</a:t>
            </a:r>
            <a:endParaRPr b="1" dirty="0"/>
          </a:p>
        </p:txBody>
      </p:sp>
    </p:spTree>
    <p:extLst>
      <p:ext uri="{BB962C8B-B14F-4D97-AF65-F5344CB8AC3E}">
        <p14:creationId xmlns:p14="http://schemas.microsoft.com/office/powerpoint/2010/main" val="1422063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gbdecfa0aa1_0_10"/>
          <p:cNvSpPr txBox="1">
            <a:spLocks noGrp="1"/>
          </p:cNvSpPr>
          <p:nvPr>
            <p:ph type="title"/>
          </p:nvPr>
        </p:nvSpPr>
        <p:spPr>
          <a:xfrm>
            <a:off x="516194" y="365126"/>
            <a:ext cx="7408606" cy="854074"/>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Goal Directed Therapy</a:t>
            </a:r>
            <a:endParaRPr b="1" dirty="0"/>
          </a:p>
        </p:txBody>
      </p:sp>
      <p:sp>
        <p:nvSpPr>
          <p:cNvPr id="265" name="Google Shape;265;gbdecfa0aa1_0_10"/>
          <p:cNvSpPr txBox="1">
            <a:spLocks noGrp="1"/>
          </p:cNvSpPr>
          <p:nvPr>
            <p:ph type="body" idx="1"/>
          </p:nvPr>
        </p:nvSpPr>
        <p:spPr>
          <a:xfrm>
            <a:off x="516194" y="1460090"/>
            <a:ext cx="7999156" cy="5303235"/>
          </a:xfrm>
          <a:prstGeom prst="rect">
            <a:avLst/>
          </a:prstGeom>
          <a:noFill/>
          <a:ln>
            <a:noFill/>
          </a:ln>
        </p:spPr>
        <p:txBody>
          <a:bodyPr spcFirstLastPara="1" wrap="square" lIns="91425" tIns="45700" rIns="91425" bIns="45700" anchor="t" anchorCtr="0">
            <a:normAutofit/>
          </a:bodyPr>
          <a:lstStyle/>
          <a:p>
            <a:pPr marL="350838" lvl="0" indent="-339725" algn="l" rtl="0">
              <a:lnSpc>
                <a:spcPct val="100000"/>
              </a:lnSpc>
              <a:spcBef>
                <a:spcPts val="0"/>
              </a:spcBef>
              <a:spcAft>
                <a:spcPts val="0"/>
              </a:spcAft>
              <a:buSzPts val="2800"/>
              <a:buChar char="•"/>
            </a:pPr>
            <a:r>
              <a:rPr lang="en-US" sz="3200" dirty="0"/>
              <a:t>Fluid therapy is ideally targeted to a </a:t>
            </a:r>
            <a:r>
              <a:rPr lang="en-US" sz="3200" b="1" dirty="0"/>
              <a:t>measurable outcome</a:t>
            </a:r>
            <a:r>
              <a:rPr lang="en-US" sz="3200" dirty="0"/>
              <a:t>: </a:t>
            </a:r>
          </a:p>
          <a:p>
            <a:pPr lvl="1" indent="-341313">
              <a:lnSpc>
                <a:spcPct val="100000"/>
              </a:lnSpc>
              <a:spcBef>
                <a:spcPts val="0"/>
              </a:spcBef>
              <a:buSzPts val="2400"/>
              <a:buFont typeface="System Font Regular"/>
              <a:buChar char="-"/>
            </a:pPr>
            <a:r>
              <a:rPr lang="en-US" sz="2400" dirty="0"/>
              <a:t>Heart rate, capillary refill, blood pressure, urine output, pulse pressure variation, cardiac output, lactate, pulse pressure variation</a:t>
            </a:r>
            <a:endParaRPr sz="2400" dirty="0"/>
          </a:p>
          <a:p>
            <a:pPr marL="350838" lvl="0" indent="-339725" algn="l" rtl="0">
              <a:lnSpc>
                <a:spcPct val="100000"/>
              </a:lnSpc>
              <a:spcBef>
                <a:spcPts val="0"/>
              </a:spcBef>
              <a:spcAft>
                <a:spcPts val="0"/>
              </a:spcAft>
              <a:buSzPts val="2800"/>
              <a:buChar char="•"/>
            </a:pPr>
            <a:r>
              <a:rPr lang="en-US" sz="3200" dirty="0"/>
              <a:t>Fluid </a:t>
            </a:r>
            <a:r>
              <a:rPr lang="en-US" sz="3200" b="1" dirty="0"/>
              <a:t>responsiveness</a:t>
            </a:r>
            <a:endParaRPr sz="3200" b="1" dirty="0"/>
          </a:p>
          <a:p>
            <a:pPr marL="754063" lvl="1" indent="-352425" algn="l" rtl="0">
              <a:lnSpc>
                <a:spcPct val="100000"/>
              </a:lnSpc>
              <a:spcBef>
                <a:spcPts val="0"/>
              </a:spcBef>
              <a:spcAft>
                <a:spcPts val="0"/>
              </a:spcAft>
              <a:buSzPts val="2400"/>
              <a:buFont typeface="System Font Regular"/>
              <a:buChar char="-"/>
            </a:pPr>
            <a:r>
              <a:rPr lang="en-US" sz="2400" dirty="0"/>
              <a:t>Determine if a patient’s cardiac output will increase with an increase in pre-load </a:t>
            </a:r>
            <a:endParaRPr sz="2400" baseline="-25000" dirty="0"/>
          </a:p>
          <a:p>
            <a:pPr marL="754063" lvl="1" indent="-352425" algn="l" rtl="0">
              <a:lnSpc>
                <a:spcPct val="100000"/>
              </a:lnSpc>
              <a:spcBef>
                <a:spcPts val="0"/>
              </a:spcBef>
              <a:spcAft>
                <a:spcPts val="0"/>
              </a:spcAft>
              <a:buSzPts val="2400"/>
              <a:buFont typeface="System Font Regular"/>
              <a:buChar char="-"/>
            </a:pPr>
            <a:r>
              <a:rPr lang="en-US" sz="2400" dirty="0"/>
              <a:t>Larger children: Passive leg raise or Trendelenburg positioning</a:t>
            </a:r>
          </a:p>
          <a:p>
            <a:pPr marL="754063" lvl="1" indent="-352425" algn="l" rtl="0">
              <a:lnSpc>
                <a:spcPct val="100000"/>
              </a:lnSpc>
              <a:spcBef>
                <a:spcPts val="0"/>
              </a:spcBef>
              <a:spcAft>
                <a:spcPts val="0"/>
              </a:spcAft>
              <a:buSzPts val="2400"/>
              <a:buFont typeface="System Font Regular"/>
              <a:buChar char="-"/>
            </a:pPr>
            <a:r>
              <a:rPr lang="en-US" sz="2400" dirty="0"/>
              <a:t>Smaller children and infants: external pressure on liver</a:t>
            </a:r>
            <a:endParaRPr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bdecfa0aa1_0_30"/>
          <p:cNvSpPr txBox="1">
            <a:spLocks noGrp="1"/>
          </p:cNvSpPr>
          <p:nvPr>
            <p:ph type="title"/>
          </p:nvPr>
        </p:nvSpPr>
        <p:spPr>
          <a:xfrm>
            <a:off x="628650" y="304800"/>
            <a:ext cx="7296150" cy="9144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Neonatal Summary</a:t>
            </a:r>
            <a:endParaRPr b="1" dirty="0"/>
          </a:p>
        </p:txBody>
      </p:sp>
      <p:sp>
        <p:nvSpPr>
          <p:cNvPr id="277" name="Google Shape;277;gbdecfa0aa1_0_30"/>
          <p:cNvSpPr txBox="1">
            <a:spLocks noGrp="1"/>
          </p:cNvSpPr>
          <p:nvPr>
            <p:ph type="body" idx="1"/>
          </p:nvPr>
        </p:nvSpPr>
        <p:spPr>
          <a:xfrm>
            <a:off x="304800" y="1257300"/>
            <a:ext cx="8686800" cy="5427300"/>
          </a:xfrm>
          <a:prstGeom prst="rect">
            <a:avLst/>
          </a:prstGeom>
          <a:noFill/>
          <a:ln>
            <a:noFill/>
          </a:ln>
        </p:spPr>
        <p:txBody>
          <a:bodyPr spcFirstLastPara="1" wrap="square" lIns="91425" tIns="45700" rIns="91425" bIns="45700" anchor="t" anchorCtr="0">
            <a:normAutofit/>
          </a:bodyPr>
          <a:lstStyle/>
          <a:p>
            <a:pPr marL="352425" lvl="0" indent="-301625">
              <a:spcBef>
                <a:spcPts val="0"/>
              </a:spcBef>
              <a:buSzPts val="2800"/>
            </a:pPr>
            <a:r>
              <a:rPr lang="en-US" sz="2900" dirty="0"/>
              <a:t>Fluid distribution:     total body water and     ECF</a:t>
            </a:r>
            <a:endParaRPr sz="2900" dirty="0"/>
          </a:p>
          <a:p>
            <a:pPr marL="352425" lvl="0" indent="-301625" algn="l" rtl="0">
              <a:lnSpc>
                <a:spcPct val="100000"/>
              </a:lnSpc>
              <a:spcBef>
                <a:spcPts val="0"/>
              </a:spcBef>
              <a:spcAft>
                <a:spcPts val="0"/>
              </a:spcAft>
              <a:buSzPts val="2800"/>
              <a:buChar char="•"/>
            </a:pPr>
            <a:r>
              <a:rPr lang="en-US" sz="2900" dirty="0"/>
              <a:t>High insensible fluid losses due to high alveolar ventilation, thin skin, radiant heat use</a:t>
            </a:r>
            <a:endParaRPr sz="2900" dirty="0"/>
          </a:p>
          <a:p>
            <a:pPr marL="352425" lvl="0" indent="-301625" algn="l" rtl="0">
              <a:lnSpc>
                <a:spcPct val="100000"/>
              </a:lnSpc>
              <a:spcBef>
                <a:spcPts val="0"/>
              </a:spcBef>
              <a:spcAft>
                <a:spcPts val="0"/>
              </a:spcAft>
              <a:buSzPts val="2800"/>
              <a:buChar char="•"/>
            </a:pPr>
            <a:r>
              <a:rPr lang="en-US" sz="2900" b="1" dirty="0"/>
              <a:t>Neonates are unable to compensate for blood loss</a:t>
            </a:r>
            <a:endParaRPr sz="2900" b="1" dirty="0"/>
          </a:p>
          <a:p>
            <a:pPr marL="695325" lvl="1" indent="-342900" algn="l" rtl="0">
              <a:lnSpc>
                <a:spcPct val="100000"/>
              </a:lnSpc>
              <a:spcBef>
                <a:spcPts val="0"/>
              </a:spcBef>
              <a:spcAft>
                <a:spcPts val="0"/>
              </a:spcAft>
              <a:buSzPts val="2500"/>
              <a:buFont typeface="System Font Regular"/>
              <a:buChar char="-"/>
            </a:pPr>
            <a:r>
              <a:rPr lang="en-US" sz="2400" dirty="0"/>
              <a:t>Due to immature intracellular calcium regulation, less developed left ventricle stroke volume, parasympathetic dominance, and impaired baroreceptor reflex to hypovolemia</a:t>
            </a:r>
          </a:p>
          <a:p>
            <a:pPr marL="695325" lvl="1" indent="-342900" algn="l" rtl="0">
              <a:lnSpc>
                <a:spcPct val="100000"/>
              </a:lnSpc>
              <a:spcBef>
                <a:spcPts val="0"/>
              </a:spcBef>
              <a:spcAft>
                <a:spcPts val="0"/>
              </a:spcAft>
              <a:buSzPts val="2500"/>
              <a:buFont typeface="System Font Regular"/>
              <a:buChar char="-"/>
            </a:pPr>
            <a:r>
              <a:rPr lang="en-US" sz="2400" dirty="0"/>
              <a:t>As blood loss increases, cardiac output and blood pressure will decrease</a:t>
            </a:r>
            <a:endParaRPr sz="2400" dirty="0"/>
          </a:p>
          <a:p>
            <a:pPr marL="695325" lvl="1" indent="-342900" algn="l" rtl="0">
              <a:lnSpc>
                <a:spcPct val="100000"/>
              </a:lnSpc>
              <a:spcBef>
                <a:spcPts val="0"/>
              </a:spcBef>
              <a:spcAft>
                <a:spcPts val="0"/>
              </a:spcAft>
              <a:buSzPts val="2500"/>
              <a:buFont typeface="System Font Regular"/>
              <a:buChar char="-"/>
            </a:pPr>
            <a:r>
              <a:rPr lang="en-US" sz="2400" dirty="0"/>
              <a:t>Blood pressure is a good end point for fluid resuscitation</a:t>
            </a:r>
            <a:endParaRPr sz="2400" dirty="0"/>
          </a:p>
          <a:p>
            <a:pPr marL="695325" lvl="1" indent="-342900" algn="l" rtl="0">
              <a:lnSpc>
                <a:spcPct val="100000"/>
              </a:lnSpc>
              <a:spcBef>
                <a:spcPts val="0"/>
              </a:spcBef>
              <a:spcAft>
                <a:spcPts val="0"/>
              </a:spcAft>
              <a:buSzPts val="2500"/>
              <a:buFont typeface="System Font Regular"/>
              <a:buChar char="-"/>
            </a:pPr>
            <a:r>
              <a:rPr lang="en-US" sz="2400" dirty="0"/>
              <a:t>Significant blood loss may occur before it is evident in suction canisters/sponges</a:t>
            </a:r>
            <a:endParaRPr sz="2400" dirty="0"/>
          </a:p>
        </p:txBody>
      </p:sp>
      <p:sp>
        <p:nvSpPr>
          <p:cNvPr id="2" name="Up Arrow 1">
            <a:extLst>
              <a:ext uri="{FF2B5EF4-FFF2-40B4-BE49-F238E27FC236}">
                <a16:creationId xmlns:a16="http://schemas.microsoft.com/office/drawing/2014/main" id="{068F68B3-06B7-4C43-8588-E7EBD5618566}"/>
              </a:ext>
            </a:extLst>
          </p:cNvPr>
          <p:cNvSpPr/>
          <p:nvPr/>
        </p:nvSpPr>
        <p:spPr>
          <a:xfrm>
            <a:off x="3505200" y="1320800"/>
            <a:ext cx="228600" cy="3556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5" name="Up Arrow 4">
            <a:extLst>
              <a:ext uri="{FF2B5EF4-FFF2-40B4-BE49-F238E27FC236}">
                <a16:creationId xmlns:a16="http://schemas.microsoft.com/office/drawing/2014/main" id="{2B13449C-4FA3-364C-9545-9796AB8D223D}"/>
              </a:ext>
            </a:extLst>
          </p:cNvPr>
          <p:cNvSpPr/>
          <p:nvPr/>
        </p:nvSpPr>
        <p:spPr>
          <a:xfrm>
            <a:off x="7010400" y="1320800"/>
            <a:ext cx="228600" cy="3556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c8fc595199_0_32"/>
          <p:cNvSpPr txBox="1">
            <a:spLocks noGrp="1"/>
          </p:cNvSpPr>
          <p:nvPr>
            <p:ph type="title"/>
          </p:nvPr>
        </p:nvSpPr>
        <p:spPr>
          <a:xfrm>
            <a:off x="628650" y="365125"/>
            <a:ext cx="7372350" cy="930275"/>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Neonatal Summary</a:t>
            </a:r>
            <a:endParaRPr b="1" dirty="0"/>
          </a:p>
        </p:txBody>
      </p:sp>
      <p:sp>
        <p:nvSpPr>
          <p:cNvPr id="283" name="Google Shape;283;gc8fc595199_0_32"/>
          <p:cNvSpPr txBox="1">
            <a:spLocks noGrp="1"/>
          </p:cNvSpPr>
          <p:nvPr>
            <p:ph type="body" idx="1"/>
          </p:nvPr>
        </p:nvSpPr>
        <p:spPr>
          <a:xfrm>
            <a:off x="438237" y="1430700"/>
            <a:ext cx="8324763" cy="5427300"/>
          </a:xfrm>
          <a:prstGeom prst="rect">
            <a:avLst/>
          </a:prstGeom>
          <a:noFill/>
          <a:ln>
            <a:noFill/>
          </a:ln>
        </p:spPr>
        <p:txBody>
          <a:bodyPr spcFirstLastPara="1" wrap="square" lIns="91425" tIns="45700" rIns="91425" bIns="45700" anchor="t" anchorCtr="0">
            <a:normAutofit/>
          </a:bodyPr>
          <a:lstStyle/>
          <a:p>
            <a:pPr marL="352425" lvl="0" indent="-301625" algn="l" rtl="0">
              <a:lnSpc>
                <a:spcPct val="100000"/>
              </a:lnSpc>
              <a:spcBef>
                <a:spcPts val="0"/>
              </a:spcBef>
              <a:spcAft>
                <a:spcPts val="0"/>
              </a:spcAft>
              <a:buSzPts val="2800"/>
              <a:buChar char="•"/>
            </a:pPr>
            <a:r>
              <a:rPr lang="en-US" sz="3200" dirty="0"/>
              <a:t>Renal function in neonates is immature</a:t>
            </a:r>
            <a:r>
              <a:rPr lang="en-US" sz="3200" baseline="30000" dirty="0"/>
              <a:t>10</a:t>
            </a:r>
            <a:endParaRPr sz="3200" dirty="0"/>
          </a:p>
          <a:p>
            <a:pPr marL="695325" lvl="1" indent="-342900" algn="l" rtl="0">
              <a:lnSpc>
                <a:spcPct val="100000"/>
              </a:lnSpc>
              <a:spcBef>
                <a:spcPts val="0"/>
              </a:spcBef>
              <a:spcAft>
                <a:spcPts val="0"/>
              </a:spcAft>
              <a:buSzPts val="2400"/>
              <a:buFont typeface="System Font Regular"/>
              <a:buChar char="-"/>
            </a:pPr>
            <a:r>
              <a:rPr lang="en-US" sz="2400" dirty="0"/>
              <a:t>Reduced renal blood flow and glomerular filtration rate</a:t>
            </a:r>
            <a:endParaRPr sz="2400" dirty="0"/>
          </a:p>
          <a:p>
            <a:pPr marL="695325" lvl="1" indent="-342900" algn="l" rtl="0">
              <a:lnSpc>
                <a:spcPct val="100000"/>
              </a:lnSpc>
              <a:spcBef>
                <a:spcPts val="0"/>
              </a:spcBef>
              <a:spcAft>
                <a:spcPts val="0"/>
              </a:spcAft>
              <a:buSzPts val="2400"/>
              <a:buFont typeface="System Font Regular"/>
              <a:buChar char="-"/>
            </a:pPr>
            <a:r>
              <a:rPr lang="en-US" sz="2400" dirty="0"/>
              <a:t>Poor regulation of fluid or electrolytes</a:t>
            </a:r>
            <a:endParaRPr sz="2400" dirty="0"/>
          </a:p>
          <a:p>
            <a:pPr marL="695325" lvl="1" indent="-342900" algn="l" rtl="0">
              <a:lnSpc>
                <a:spcPct val="100000"/>
              </a:lnSpc>
              <a:spcBef>
                <a:spcPts val="0"/>
              </a:spcBef>
              <a:spcAft>
                <a:spcPts val="0"/>
              </a:spcAft>
              <a:buSzPts val="2400"/>
              <a:buFont typeface="System Font Regular"/>
              <a:buChar char="-"/>
            </a:pPr>
            <a:r>
              <a:rPr lang="en-US" sz="2400" dirty="0"/>
              <a:t>Sodium (Na</a:t>
            </a:r>
            <a:r>
              <a:rPr lang="en-US" sz="2400" baseline="30000" dirty="0"/>
              <a:t>+</a:t>
            </a:r>
            <a:r>
              <a:rPr lang="en-US" sz="2400" dirty="0"/>
              <a:t>) and glucose losses may be high</a:t>
            </a:r>
            <a:endParaRPr sz="2400" dirty="0"/>
          </a:p>
          <a:p>
            <a:pPr marL="352425" lvl="0" indent="-301625" algn="l" rtl="0">
              <a:lnSpc>
                <a:spcPct val="100000"/>
              </a:lnSpc>
              <a:spcBef>
                <a:spcPts val="0"/>
              </a:spcBef>
              <a:spcAft>
                <a:spcPts val="0"/>
              </a:spcAft>
              <a:buSzPts val="2800"/>
              <a:buChar char="•"/>
            </a:pPr>
            <a:r>
              <a:rPr lang="en-US" sz="3200" dirty="0"/>
              <a:t>Glucose Metabolism</a:t>
            </a:r>
            <a:endParaRPr sz="3200" dirty="0"/>
          </a:p>
          <a:p>
            <a:pPr marL="695325" lvl="1" indent="-342900" algn="l" rtl="0">
              <a:lnSpc>
                <a:spcPct val="100000"/>
              </a:lnSpc>
              <a:spcBef>
                <a:spcPts val="0"/>
              </a:spcBef>
              <a:spcAft>
                <a:spcPts val="0"/>
              </a:spcAft>
              <a:buSzPts val="2400"/>
              <a:buFont typeface="System Font Regular"/>
              <a:buChar char="-"/>
            </a:pPr>
            <a:r>
              <a:rPr lang="en-US" sz="2400" dirty="0"/>
              <a:t>Glucose metabolism is twice as high as adults</a:t>
            </a:r>
            <a:endParaRPr sz="2400" dirty="0"/>
          </a:p>
          <a:p>
            <a:pPr marL="695325" lvl="1" indent="-342900" algn="l" rtl="0">
              <a:lnSpc>
                <a:spcPct val="100000"/>
              </a:lnSpc>
              <a:spcBef>
                <a:spcPts val="0"/>
              </a:spcBef>
              <a:spcAft>
                <a:spcPts val="0"/>
              </a:spcAft>
              <a:buSzPts val="2400"/>
              <a:buFont typeface="System Font Regular"/>
              <a:buChar char="-"/>
            </a:pPr>
            <a:r>
              <a:rPr lang="en-US" sz="2400" dirty="0"/>
              <a:t>Glycogen stores are small and gluconeogenesis is immature</a:t>
            </a:r>
          </a:p>
          <a:p>
            <a:pPr marL="695325" lvl="1" indent="-342900" algn="l" rtl="0">
              <a:lnSpc>
                <a:spcPct val="100000"/>
              </a:lnSpc>
              <a:spcBef>
                <a:spcPts val="0"/>
              </a:spcBef>
              <a:spcAft>
                <a:spcPts val="0"/>
              </a:spcAft>
              <a:buSzPts val="2400"/>
              <a:buFont typeface="System Font Regular"/>
              <a:buChar char="-"/>
            </a:pPr>
            <a:r>
              <a:rPr lang="en-US" sz="2400" b="1" dirty="0"/>
              <a:t>Keep fasting times as short as possible </a:t>
            </a:r>
            <a:r>
              <a:rPr lang="en-US" sz="2400" dirty="0"/>
              <a:t>for neonates</a:t>
            </a:r>
          </a:p>
          <a:p>
            <a:pPr marL="695325" lvl="1" indent="-342900" algn="l" rtl="0">
              <a:lnSpc>
                <a:spcPct val="100000"/>
              </a:lnSpc>
              <a:spcBef>
                <a:spcPts val="0"/>
              </a:spcBef>
              <a:spcAft>
                <a:spcPts val="0"/>
              </a:spcAft>
              <a:buSzPts val="2400"/>
              <a:buFont typeface="System Font Regular"/>
              <a:buChar char="-"/>
            </a:pPr>
            <a:r>
              <a:rPr lang="en-US" sz="2400" b="1" dirty="0"/>
              <a:t>Add dextrose to maintenance fluids </a:t>
            </a:r>
            <a:r>
              <a:rPr lang="en-US" sz="2400" dirty="0"/>
              <a:t>to avoid hypoglycemia</a:t>
            </a:r>
            <a:endParaRPr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8"/>
          <p:cNvSpPr txBox="1">
            <a:spLocks noGrp="1"/>
          </p:cNvSpPr>
          <p:nvPr>
            <p:ph type="title"/>
          </p:nvPr>
        </p:nvSpPr>
        <p:spPr>
          <a:xfrm>
            <a:off x="228600" y="261712"/>
            <a:ext cx="7707085" cy="957488"/>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Intraoperative Fluids Summary</a:t>
            </a:r>
            <a:endParaRPr b="1" dirty="0"/>
          </a:p>
        </p:txBody>
      </p:sp>
      <p:sp>
        <p:nvSpPr>
          <p:cNvPr id="289" name="Google Shape;289;p8"/>
          <p:cNvSpPr txBox="1">
            <a:spLocks noGrp="1"/>
          </p:cNvSpPr>
          <p:nvPr>
            <p:ph type="body" idx="1"/>
          </p:nvPr>
        </p:nvSpPr>
        <p:spPr>
          <a:xfrm>
            <a:off x="381000" y="1143000"/>
            <a:ext cx="8221436" cy="5380382"/>
          </a:xfrm>
          <a:prstGeom prst="rect">
            <a:avLst/>
          </a:prstGeom>
          <a:noFill/>
          <a:ln>
            <a:noFill/>
          </a:ln>
        </p:spPr>
        <p:txBody>
          <a:bodyPr spcFirstLastPara="1" wrap="square" lIns="91425" tIns="45700" rIns="91425" bIns="45700" anchor="t" anchorCtr="0">
            <a:noAutofit/>
          </a:bodyPr>
          <a:lstStyle/>
          <a:p>
            <a:pPr marL="15875" lvl="0" indent="0" algn="l" rtl="0">
              <a:lnSpc>
                <a:spcPct val="100000"/>
              </a:lnSpc>
              <a:spcBef>
                <a:spcPts val="0"/>
              </a:spcBef>
              <a:spcAft>
                <a:spcPts val="0"/>
              </a:spcAft>
              <a:buSzPts val="2800"/>
              <a:buNone/>
            </a:pPr>
            <a:r>
              <a:rPr lang="en-US" sz="3200" dirty="0"/>
              <a:t>Minimize fasting time </a:t>
            </a:r>
          </a:p>
          <a:p>
            <a:pPr marL="690563" lvl="1" indent="-288925">
              <a:lnSpc>
                <a:spcPct val="100000"/>
              </a:lnSpc>
              <a:spcBef>
                <a:spcPts val="0"/>
              </a:spcBef>
              <a:buSzPts val="2400"/>
              <a:buFont typeface="System Font Regular"/>
              <a:buChar char="-"/>
            </a:pPr>
            <a:r>
              <a:rPr lang="en-US" sz="2400" dirty="0"/>
              <a:t>to reduce fluid deficit and metabolic abnormalities</a:t>
            </a:r>
          </a:p>
          <a:p>
            <a:pPr marL="690563" lvl="1" indent="-288925">
              <a:lnSpc>
                <a:spcPct val="100000"/>
              </a:lnSpc>
              <a:spcBef>
                <a:spcPts val="0"/>
              </a:spcBef>
              <a:buSzPts val="2400"/>
              <a:buFont typeface="System Font Regular"/>
              <a:buChar char="-"/>
            </a:pPr>
            <a:r>
              <a:rPr lang="en-US" sz="2400" dirty="0"/>
              <a:t>Clears (1-2 </a:t>
            </a:r>
            <a:r>
              <a:rPr lang="en-US" sz="2400" dirty="0" err="1"/>
              <a:t>hrs</a:t>
            </a:r>
            <a:r>
              <a:rPr lang="en-US" sz="2400" dirty="0"/>
              <a:t>); breast milk (4 </a:t>
            </a:r>
            <a:r>
              <a:rPr lang="en-US" sz="2400" dirty="0" err="1"/>
              <a:t>hrs</a:t>
            </a:r>
            <a:r>
              <a:rPr lang="en-US" sz="2400" dirty="0"/>
              <a:t>); formula/light meal (6 </a:t>
            </a:r>
            <a:r>
              <a:rPr lang="en-US" sz="2400" dirty="0" err="1"/>
              <a:t>hrs</a:t>
            </a:r>
            <a:r>
              <a:rPr lang="en-US" sz="2400" dirty="0"/>
              <a:t>); heavy meal (8 </a:t>
            </a:r>
            <a:r>
              <a:rPr lang="en-US" sz="2400" dirty="0" err="1"/>
              <a:t>hrs</a:t>
            </a:r>
            <a:r>
              <a:rPr lang="en-US" sz="2400" dirty="0"/>
              <a:t>)</a:t>
            </a:r>
          </a:p>
          <a:p>
            <a:pPr marL="50800" lvl="0" indent="0" algn="l" rtl="0">
              <a:lnSpc>
                <a:spcPct val="100000"/>
              </a:lnSpc>
              <a:spcBef>
                <a:spcPts val="0"/>
              </a:spcBef>
              <a:spcAft>
                <a:spcPts val="0"/>
              </a:spcAft>
              <a:buSzPts val="2800"/>
              <a:buNone/>
            </a:pPr>
            <a:r>
              <a:rPr lang="en-US" sz="3200" dirty="0"/>
              <a:t>Maintenance fluids </a:t>
            </a:r>
          </a:p>
          <a:p>
            <a:pPr marL="690563" lvl="1" indent="-288925" algn="l" rtl="0">
              <a:lnSpc>
                <a:spcPct val="100000"/>
              </a:lnSpc>
              <a:spcBef>
                <a:spcPts val="0"/>
              </a:spcBef>
              <a:spcAft>
                <a:spcPts val="0"/>
              </a:spcAft>
              <a:buSzPts val="2400"/>
              <a:buFont typeface="System Font Regular"/>
              <a:buChar char="-"/>
            </a:pPr>
            <a:r>
              <a:rPr lang="en-US" sz="2400" dirty="0"/>
              <a:t>4-2-1 calculation</a:t>
            </a:r>
            <a:endParaRPr sz="2400" dirty="0"/>
          </a:p>
          <a:p>
            <a:pPr marL="690563" lvl="1" indent="-288925" algn="l" rtl="0">
              <a:lnSpc>
                <a:spcPct val="100000"/>
              </a:lnSpc>
              <a:spcBef>
                <a:spcPts val="0"/>
              </a:spcBef>
              <a:spcAft>
                <a:spcPts val="0"/>
              </a:spcAft>
              <a:buSzPts val="2400"/>
              <a:buFont typeface="System Font Regular"/>
              <a:buChar char="-"/>
            </a:pPr>
            <a:r>
              <a:rPr lang="en-US" sz="2400" dirty="0"/>
              <a:t>1-2% dextrose if needed (i.e. &lt; 6 months old, TPN dependent, malnutrition, endocrinopathies)</a:t>
            </a:r>
            <a:endParaRPr sz="2400" dirty="0"/>
          </a:p>
          <a:p>
            <a:pPr marL="15875" lvl="0" indent="0" algn="l" rtl="0">
              <a:lnSpc>
                <a:spcPct val="100000"/>
              </a:lnSpc>
              <a:spcBef>
                <a:spcPts val="0"/>
              </a:spcBef>
              <a:spcAft>
                <a:spcPts val="0"/>
              </a:spcAft>
              <a:buSzPts val="2800"/>
              <a:buNone/>
            </a:pPr>
            <a:r>
              <a:rPr lang="en-US" sz="3200" dirty="0"/>
              <a:t>Resuscitation</a:t>
            </a:r>
            <a:endParaRPr sz="3200" dirty="0"/>
          </a:p>
          <a:p>
            <a:pPr marL="695325" lvl="1" indent="-342900" algn="l" rtl="0">
              <a:lnSpc>
                <a:spcPct val="100000"/>
              </a:lnSpc>
              <a:spcBef>
                <a:spcPts val="0"/>
              </a:spcBef>
              <a:spcAft>
                <a:spcPts val="0"/>
              </a:spcAft>
              <a:buSzPts val="2400"/>
              <a:buFont typeface="System Font Regular"/>
              <a:buChar char="-"/>
            </a:pPr>
            <a:r>
              <a:rPr lang="en-US" sz="2400" dirty="0"/>
              <a:t>Crystalloid 10 - 20 mL/Kg (up to 3 boluses)</a:t>
            </a:r>
            <a:endParaRPr sz="2400" dirty="0"/>
          </a:p>
          <a:p>
            <a:pPr marL="695325" lvl="1" indent="-342900" algn="l" rtl="0">
              <a:lnSpc>
                <a:spcPct val="100000"/>
              </a:lnSpc>
              <a:spcBef>
                <a:spcPts val="0"/>
              </a:spcBef>
              <a:spcAft>
                <a:spcPts val="0"/>
              </a:spcAft>
              <a:buSzPts val="2400"/>
              <a:buFont typeface="System Font Regular"/>
              <a:buChar char="-"/>
            </a:pPr>
            <a:r>
              <a:rPr lang="en-US" sz="2400" dirty="0"/>
              <a:t>Colloid 20 mL/Kg</a:t>
            </a:r>
          </a:p>
          <a:p>
            <a:pPr marL="685800" lvl="1" indent="-336550">
              <a:lnSpc>
                <a:spcPct val="100000"/>
              </a:lnSpc>
              <a:spcBef>
                <a:spcPts val="0"/>
              </a:spcBef>
              <a:buSzPts val="2400"/>
              <a:buFont typeface="System Font Regular"/>
              <a:buChar char="-"/>
            </a:pPr>
            <a:r>
              <a:rPr lang="en-US" sz="2400" dirty="0"/>
              <a:t>RBC or FFP 10 - 20 mL/Kg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cbdb0802b4_1_0"/>
          <p:cNvSpPr txBox="1">
            <a:spLocks noGrp="1"/>
          </p:cNvSpPr>
          <p:nvPr>
            <p:ph type="title"/>
          </p:nvPr>
        </p:nvSpPr>
        <p:spPr>
          <a:xfrm>
            <a:off x="628650" y="365125"/>
            <a:ext cx="7886700" cy="1055461"/>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Calibri"/>
              <a:buNone/>
            </a:pPr>
            <a:r>
              <a:rPr lang="en-US" b="1" dirty="0"/>
              <a:t>Conclusions</a:t>
            </a:r>
            <a:endParaRPr b="1" dirty="0"/>
          </a:p>
        </p:txBody>
      </p:sp>
      <p:sp>
        <p:nvSpPr>
          <p:cNvPr id="295" name="Google Shape;295;gcbdb0802b4_1_0"/>
          <p:cNvSpPr txBox="1">
            <a:spLocks noGrp="1"/>
          </p:cNvSpPr>
          <p:nvPr>
            <p:ph type="body" idx="1"/>
          </p:nvPr>
        </p:nvSpPr>
        <p:spPr>
          <a:xfrm>
            <a:off x="428625" y="1524000"/>
            <a:ext cx="8286750" cy="4229100"/>
          </a:xfrm>
          <a:prstGeom prst="rect">
            <a:avLst/>
          </a:prstGeom>
          <a:noFill/>
          <a:ln>
            <a:noFill/>
          </a:ln>
        </p:spPr>
        <p:txBody>
          <a:bodyPr spcFirstLastPara="1" wrap="square" lIns="91425" tIns="45700" rIns="91425" bIns="45700" anchor="t" anchorCtr="0">
            <a:noAutofit/>
          </a:bodyPr>
          <a:lstStyle/>
          <a:p>
            <a:pPr marL="352425" lvl="0" indent="-301625" rtl="0">
              <a:lnSpc>
                <a:spcPct val="100000"/>
              </a:lnSpc>
              <a:spcBef>
                <a:spcPts val="0"/>
              </a:spcBef>
              <a:spcAft>
                <a:spcPts val="0"/>
              </a:spcAft>
              <a:buSzPts val="2800"/>
              <a:buChar char="•"/>
            </a:pPr>
            <a:r>
              <a:rPr lang="en-US" sz="2800" dirty="0"/>
              <a:t>Fluid distribution and renal function change with age</a:t>
            </a:r>
            <a:endParaRPr sz="2800" dirty="0"/>
          </a:p>
          <a:p>
            <a:pPr marL="352425" lvl="0" indent="-301625" rtl="0">
              <a:lnSpc>
                <a:spcPct val="100000"/>
              </a:lnSpc>
              <a:spcBef>
                <a:spcPts val="0"/>
              </a:spcBef>
              <a:spcAft>
                <a:spcPts val="0"/>
              </a:spcAft>
              <a:buSzPts val="2800"/>
              <a:buChar char="•"/>
            </a:pPr>
            <a:r>
              <a:rPr lang="en-US" sz="2800" dirty="0"/>
              <a:t>Use of isotonic fluids can help avoid hyponatremia </a:t>
            </a:r>
          </a:p>
          <a:p>
            <a:pPr marL="352425" indent="-301625">
              <a:lnSpc>
                <a:spcPct val="100000"/>
              </a:lnSpc>
              <a:spcBef>
                <a:spcPts val="0"/>
              </a:spcBef>
              <a:buSzPts val="2800"/>
            </a:pPr>
            <a:r>
              <a:rPr lang="en-US" sz="2800" dirty="0"/>
              <a:t>Estimate volume status using history and physical exam </a:t>
            </a:r>
            <a:endParaRPr sz="2800" dirty="0"/>
          </a:p>
          <a:p>
            <a:pPr marL="352425" lvl="0" indent="-301625" rtl="0">
              <a:lnSpc>
                <a:spcPct val="100000"/>
              </a:lnSpc>
              <a:spcBef>
                <a:spcPts val="0"/>
              </a:spcBef>
              <a:spcAft>
                <a:spcPts val="0"/>
              </a:spcAft>
              <a:buSzPts val="2400"/>
              <a:buChar char="•"/>
            </a:pPr>
            <a:r>
              <a:rPr lang="en-US" sz="2800" dirty="0"/>
              <a:t>Minimize fasting time to reduce pre-operative fluid deficit and metabolic abnormalities</a:t>
            </a:r>
            <a:endParaRPr sz="2800" dirty="0"/>
          </a:p>
          <a:p>
            <a:pPr marL="352425" lvl="0" indent="-301625" rtl="0">
              <a:lnSpc>
                <a:spcPct val="100000"/>
              </a:lnSpc>
              <a:spcBef>
                <a:spcPts val="0"/>
              </a:spcBef>
              <a:spcAft>
                <a:spcPts val="0"/>
              </a:spcAft>
              <a:buSzPts val="2400"/>
              <a:buChar char="•"/>
            </a:pPr>
            <a:r>
              <a:rPr lang="en-US" sz="2800" dirty="0"/>
              <a:t>Administer glucose selectively to patients at risk of hypoglycemia</a:t>
            </a:r>
            <a:endParaRPr sz="2800" dirty="0"/>
          </a:p>
          <a:p>
            <a:pPr marL="352425" lvl="0" indent="-301625" rtl="0">
              <a:lnSpc>
                <a:spcPct val="100000"/>
              </a:lnSpc>
              <a:spcBef>
                <a:spcPts val="0"/>
              </a:spcBef>
              <a:spcAft>
                <a:spcPts val="0"/>
              </a:spcAft>
              <a:buSzPts val="2400"/>
              <a:buChar char="•"/>
            </a:pPr>
            <a:r>
              <a:rPr lang="en-US" sz="2800" dirty="0"/>
              <a:t>Target a measurable outcome when administering fluids</a:t>
            </a:r>
            <a:endParaRPr sz="2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0"/>
          <p:cNvSpPr txBox="1">
            <a:spLocks noGrp="1"/>
          </p:cNvSpPr>
          <p:nvPr>
            <p:ph type="title"/>
          </p:nvPr>
        </p:nvSpPr>
        <p:spPr>
          <a:xfrm>
            <a:off x="628650" y="365126"/>
            <a:ext cx="7886700" cy="859518"/>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800"/>
              <a:buFont typeface="Calibri"/>
              <a:buNone/>
            </a:pPr>
            <a:r>
              <a:rPr lang="en-US" sz="4800" b="1" dirty="0">
                <a:latin typeface="Calibri"/>
                <a:ea typeface="Calibri"/>
                <a:cs typeface="Calibri"/>
                <a:sym typeface="Calibri"/>
              </a:rPr>
              <a:t>References:</a:t>
            </a:r>
            <a:endParaRPr b="1" dirty="0"/>
          </a:p>
        </p:txBody>
      </p:sp>
      <p:sp>
        <p:nvSpPr>
          <p:cNvPr id="301" name="Google Shape;301;p10"/>
          <p:cNvSpPr txBox="1">
            <a:spLocks noGrp="1"/>
          </p:cNvSpPr>
          <p:nvPr>
            <p:ph type="body" idx="1"/>
          </p:nvPr>
        </p:nvSpPr>
        <p:spPr>
          <a:xfrm>
            <a:off x="628650" y="1359244"/>
            <a:ext cx="7886699" cy="5387540"/>
          </a:xfrm>
          <a:prstGeom prst="rect">
            <a:avLst/>
          </a:prstGeom>
          <a:noFill/>
          <a:ln>
            <a:noFill/>
          </a:ln>
        </p:spPr>
        <p:txBody>
          <a:bodyPr spcFirstLastPara="1" wrap="square" lIns="91425" tIns="45700" rIns="91425" bIns="45700" anchor="t" anchorCtr="0">
            <a:noAutofit/>
          </a:bodyPr>
          <a:lstStyle/>
          <a:p>
            <a:pPr marL="352425" lvl="0" indent="-336550" algn="l" rtl="0">
              <a:lnSpc>
                <a:spcPct val="100000"/>
              </a:lnSpc>
              <a:spcBef>
                <a:spcPts val="0"/>
              </a:spcBef>
              <a:spcAft>
                <a:spcPts val="0"/>
              </a:spcAft>
              <a:buSzPts val="1200"/>
              <a:buFont typeface="Calibri"/>
              <a:buAutoNum type="arabicPeriod"/>
            </a:pPr>
            <a:r>
              <a:rPr lang="en-US" sz="1260" dirty="0" err="1">
                <a:solidFill>
                  <a:srgbClr val="222222"/>
                </a:solidFill>
              </a:rPr>
              <a:t>Sümpelmann</a:t>
            </a:r>
            <a:r>
              <a:rPr lang="en-US" sz="1260" dirty="0">
                <a:solidFill>
                  <a:srgbClr val="222222"/>
                </a:solidFill>
              </a:rPr>
              <a:t> R, </a:t>
            </a:r>
            <a:r>
              <a:rPr lang="en-US" sz="1260" dirty="0" err="1">
                <a:solidFill>
                  <a:srgbClr val="222222"/>
                </a:solidFill>
              </a:rPr>
              <a:t>Becke</a:t>
            </a:r>
            <a:r>
              <a:rPr lang="en-US" sz="1260" dirty="0">
                <a:solidFill>
                  <a:srgbClr val="222222"/>
                </a:solidFill>
              </a:rPr>
              <a:t> K, Brenner S, et al. Perioperative intravenous fluid therapy in children: guidelines from the Association of the Scientific Medical Societies in Germany. </a:t>
            </a:r>
            <a:r>
              <a:rPr lang="en-US" sz="1260" i="1" dirty="0" err="1">
                <a:solidFill>
                  <a:srgbClr val="222222"/>
                </a:solidFill>
              </a:rPr>
              <a:t>Paediatr</a:t>
            </a:r>
            <a:r>
              <a:rPr lang="en-US" sz="1260" i="1" dirty="0">
                <a:solidFill>
                  <a:srgbClr val="222222"/>
                </a:solidFill>
              </a:rPr>
              <a:t> </a:t>
            </a:r>
            <a:r>
              <a:rPr lang="en-US" sz="1260" i="1" dirty="0" err="1">
                <a:solidFill>
                  <a:srgbClr val="222222"/>
                </a:solidFill>
              </a:rPr>
              <a:t>Anaesth</a:t>
            </a:r>
            <a:r>
              <a:rPr lang="en-US" sz="1260" dirty="0">
                <a:solidFill>
                  <a:srgbClr val="222222"/>
                </a:solidFill>
              </a:rPr>
              <a:t>. 2017;27(1):10-18.</a:t>
            </a:r>
            <a:endParaRPr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Murat I, </a:t>
            </a:r>
            <a:r>
              <a:rPr lang="en-US" sz="1260" dirty="0" err="1">
                <a:solidFill>
                  <a:srgbClr val="222222"/>
                </a:solidFill>
              </a:rPr>
              <a:t>Humblot</a:t>
            </a:r>
            <a:r>
              <a:rPr lang="en-US" sz="1260" dirty="0">
                <a:solidFill>
                  <a:srgbClr val="222222"/>
                </a:solidFill>
              </a:rPr>
              <a:t> A, </a:t>
            </a:r>
            <a:r>
              <a:rPr lang="en-US" sz="1260" dirty="0" err="1">
                <a:solidFill>
                  <a:srgbClr val="222222"/>
                </a:solidFill>
              </a:rPr>
              <a:t>Girault</a:t>
            </a:r>
            <a:r>
              <a:rPr lang="en-US" sz="1260" dirty="0">
                <a:solidFill>
                  <a:srgbClr val="222222"/>
                </a:solidFill>
              </a:rPr>
              <a:t> L, </a:t>
            </a:r>
            <a:r>
              <a:rPr lang="en-US" sz="1260" dirty="0" err="1">
                <a:solidFill>
                  <a:srgbClr val="222222"/>
                </a:solidFill>
              </a:rPr>
              <a:t>Piana</a:t>
            </a:r>
            <a:r>
              <a:rPr lang="en-US" sz="1260" dirty="0">
                <a:solidFill>
                  <a:srgbClr val="222222"/>
                </a:solidFill>
              </a:rPr>
              <a:t> F. Neonatal fluid management. </a:t>
            </a:r>
            <a:r>
              <a:rPr lang="en-US" sz="1260" i="1" dirty="0">
                <a:solidFill>
                  <a:srgbClr val="222222"/>
                </a:solidFill>
              </a:rPr>
              <a:t>Best </a:t>
            </a:r>
            <a:r>
              <a:rPr lang="en-US" sz="1260" i="1" dirty="0" err="1">
                <a:solidFill>
                  <a:srgbClr val="222222"/>
                </a:solidFill>
              </a:rPr>
              <a:t>Pract</a:t>
            </a:r>
            <a:r>
              <a:rPr lang="en-US" sz="1260" i="1" dirty="0">
                <a:solidFill>
                  <a:srgbClr val="222222"/>
                </a:solidFill>
              </a:rPr>
              <a:t> Res Clin </a:t>
            </a:r>
            <a:r>
              <a:rPr lang="en-US" sz="1260" i="1" dirty="0" err="1">
                <a:solidFill>
                  <a:srgbClr val="222222"/>
                </a:solidFill>
              </a:rPr>
              <a:t>Anaesthesiol</a:t>
            </a:r>
            <a:r>
              <a:rPr lang="en-US" sz="1260" dirty="0">
                <a:solidFill>
                  <a:srgbClr val="222222"/>
                </a:solidFill>
              </a:rPr>
              <a:t>. 2010;24(3):365-374.</a:t>
            </a:r>
            <a:endParaRPr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Van der Linden P, De </a:t>
            </a:r>
            <a:r>
              <a:rPr lang="en-US" sz="1260" dirty="0" err="1">
                <a:solidFill>
                  <a:srgbClr val="222222"/>
                </a:solidFill>
              </a:rPr>
              <a:t>Villé</a:t>
            </a:r>
            <a:r>
              <a:rPr lang="en-US" sz="1260" dirty="0">
                <a:solidFill>
                  <a:srgbClr val="222222"/>
                </a:solidFill>
              </a:rPr>
              <a:t> A, Hofer A, </a:t>
            </a:r>
            <a:r>
              <a:rPr lang="en-US" sz="1260" dirty="0" err="1">
                <a:solidFill>
                  <a:srgbClr val="222222"/>
                </a:solidFill>
              </a:rPr>
              <a:t>Heschl</a:t>
            </a:r>
            <a:r>
              <a:rPr lang="en-US" sz="1260" dirty="0">
                <a:solidFill>
                  <a:srgbClr val="222222"/>
                </a:solidFill>
              </a:rPr>
              <a:t> M, </a:t>
            </a:r>
            <a:r>
              <a:rPr lang="en-US" sz="1260" dirty="0" err="1">
                <a:solidFill>
                  <a:srgbClr val="222222"/>
                </a:solidFill>
              </a:rPr>
              <a:t>Gombotz</a:t>
            </a:r>
            <a:r>
              <a:rPr lang="en-US" sz="1260" dirty="0">
                <a:solidFill>
                  <a:srgbClr val="222222"/>
                </a:solidFill>
              </a:rPr>
              <a:t> H. Six percent hydroxyethyl starch 130/0.4 (</a:t>
            </a:r>
            <a:r>
              <a:rPr lang="en-US" sz="1260" dirty="0" err="1">
                <a:solidFill>
                  <a:srgbClr val="222222"/>
                </a:solidFill>
              </a:rPr>
              <a:t>Voluven</a:t>
            </a:r>
            <a:r>
              <a:rPr lang="en-US" sz="1260" dirty="0">
                <a:solidFill>
                  <a:srgbClr val="222222"/>
                </a:solidFill>
              </a:rPr>
              <a:t>®) versus 5% human serum albumin for volume replacement therapy during elective open-heart surgery in pediatric patients. </a:t>
            </a:r>
            <a:r>
              <a:rPr lang="en-US" sz="1260" i="1" dirty="0">
                <a:solidFill>
                  <a:srgbClr val="222222"/>
                </a:solidFill>
              </a:rPr>
              <a:t>Anesthesiology</a:t>
            </a:r>
            <a:r>
              <a:rPr lang="en-US" sz="1260" dirty="0">
                <a:solidFill>
                  <a:srgbClr val="222222"/>
                </a:solidFill>
              </a:rPr>
              <a:t>. 2013;119(6):1296-1309.</a:t>
            </a:r>
            <a:endParaRPr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Schmidt AR, Buehler P, </a:t>
            </a:r>
            <a:r>
              <a:rPr lang="en-US" sz="1260" dirty="0" err="1">
                <a:solidFill>
                  <a:srgbClr val="222222"/>
                </a:solidFill>
              </a:rPr>
              <a:t>Seglias</a:t>
            </a:r>
            <a:r>
              <a:rPr lang="en-US" sz="1260" dirty="0">
                <a:solidFill>
                  <a:srgbClr val="222222"/>
                </a:solidFill>
              </a:rPr>
              <a:t> L, et al. Gastric pH and residual volume after 1 and 2 h fasting time for clear fluids in children†. </a:t>
            </a:r>
            <a:r>
              <a:rPr lang="en-US" sz="1260" i="1" dirty="0">
                <a:solidFill>
                  <a:srgbClr val="222222"/>
                </a:solidFill>
              </a:rPr>
              <a:t>Br J </a:t>
            </a:r>
            <a:r>
              <a:rPr lang="en-US" sz="1260" i="1" dirty="0" err="1">
                <a:solidFill>
                  <a:srgbClr val="222222"/>
                </a:solidFill>
              </a:rPr>
              <a:t>Anaesth</a:t>
            </a:r>
            <a:r>
              <a:rPr lang="en-US" sz="1260" dirty="0">
                <a:solidFill>
                  <a:srgbClr val="222222"/>
                </a:solidFill>
              </a:rPr>
              <a:t>. 2015;114(3):477-482.</a:t>
            </a:r>
            <a:endParaRPr sz="1260" dirty="0">
              <a:solidFill>
                <a:srgbClr val="222222"/>
              </a:solidFill>
            </a:endParaRPr>
          </a:p>
          <a:p>
            <a:pPr marL="352425" indent="-336550">
              <a:lnSpc>
                <a:spcPct val="100000"/>
              </a:lnSpc>
              <a:spcBef>
                <a:spcPts val="0"/>
              </a:spcBef>
              <a:buClr>
                <a:srgbClr val="222222"/>
              </a:buClr>
              <a:buSzPts val="1200"/>
              <a:buFont typeface="Arial"/>
              <a:buAutoNum type="arabicPeriod"/>
            </a:pPr>
            <a:r>
              <a:rPr lang="en-US" sz="1260" dirty="0">
                <a:solidFill>
                  <a:srgbClr val="222222"/>
                </a:solidFill>
              </a:rPr>
              <a:t>Andersson H, </a:t>
            </a:r>
            <a:r>
              <a:rPr lang="en-US" sz="1260" dirty="0" err="1">
                <a:solidFill>
                  <a:srgbClr val="222222"/>
                </a:solidFill>
              </a:rPr>
              <a:t>Zarén</a:t>
            </a:r>
            <a:r>
              <a:rPr lang="en-US" sz="1260" dirty="0">
                <a:solidFill>
                  <a:srgbClr val="222222"/>
                </a:solidFill>
              </a:rPr>
              <a:t> B, </a:t>
            </a:r>
            <a:r>
              <a:rPr lang="en-US" sz="1260" dirty="0" err="1">
                <a:solidFill>
                  <a:srgbClr val="222222"/>
                </a:solidFill>
              </a:rPr>
              <a:t>Frykholm</a:t>
            </a:r>
            <a:r>
              <a:rPr lang="en-US" sz="1260" dirty="0">
                <a:solidFill>
                  <a:srgbClr val="222222"/>
                </a:solidFill>
              </a:rPr>
              <a:t> P. Low incidence of pulmonary aspiration in children allowed intake of clear fluids until called to the operating suite. </a:t>
            </a:r>
            <a:r>
              <a:rPr lang="en-US" sz="1260" dirty="0" err="1">
                <a:solidFill>
                  <a:srgbClr val="222222"/>
                </a:solidFill>
              </a:rPr>
              <a:t>Paediatr</a:t>
            </a:r>
            <a:r>
              <a:rPr lang="en-US" sz="1260" dirty="0">
                <a:solidFill>
                  <a:srgbClr val="222222"/>
                </a:solidFill>
              </a:rPr>
              <a:t> </a:t>
            </a:r>
            <a:r>
              <a:rPr lang="en-US" sz="1260" dirty="0" err="1">
                <a:solidFill>
                  <a:srgbClr val="222222"/>
                </a:solidFill>
              </a:rPr>
              <a:t>Anaesth</a:t>
            </a:r>
            <a:r>
              <a:rPr lang="en-US" sz="1260" dirty="0">
                <a:solidFill>
                  <a:srgbClr val="222222"/>
                </a:solidFill>
              </a:rPr>
              <a:t>. 2015;25(8):770-777.</a:t>
            </a:r>
          </a:p>
          <a:p>
            <a:pPr marL="352425" indent="-336550">
              <a:lnSpc>
                <a:spcPct val="100000"/>
              </a:lnSpc>
              <a:spcBef>
                <a:spcPts val="0"/>
              </a:spcBef>
              <a:buClr>
                <a:srgbClr val="222222"/>
              </a:buClr>
              <a:buSzPts val="1200"/>
              <a:buFont typeface="Arial"/>
              <a:buAutoNum type="arabicPeriod"/>
            </a:pPr>
            <a:r>
              <a:rPr lang="en-US" sz="1260" dirty="0">
                <a:solidFill>
                  <a:srgbClr val="222222"/>
                </a:solidFill>
              </a:rPr>
              <a:t>Thomas M, Morrison C, Newton R, Schindler E. Consensus statement on clear fluids fasting for elective pediatric general anesthesia. </a:t>
            </a:r>
            <a:r>
              <a:rPr lang="en-US" sz="1260" i="1" dirty="0" err="1">
                <a:solidFill>
                  <a:srgbClr val="222222"/>
                </a:solidFill>
              </a:rPr>
              <a:t>Paediatr</a:t>
            </a:r>
            <a:r>
              <a:rPr lang="en-US" sz="1260" i="1" dirty="0">
                <a:solidFill>
                  <a:srgbClr val="222222"/>
                </a:solidFill>
              </a:rPr>
              <a:t> </a:t>
            </a:r>
            <a:r>
              <a:rPr lang="en-US" sz="1260" i="1" dirty="0" err="1">
                <a:solidFill>
                  <a:srgbClr val="222222"/>
                </a:solidFill>
              </a:rPr>
              <a:t>Anaesth</a:t>
            </a:r>
            <a:r>
              <a:rPr lang="en-US" sz="1260" dirty="0">
                <a:solidFill>
                  <a:srgbClr val="222222"/>
                </a:solidFill>
              </a:rPr>
              <a:t>. 2018;28(5):411-414.</a:t>
            </a:r>
            <a:endParaRPr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Holliday MA, Segar WE. The maintenance need for water in parenteral fluid therapy. </a:t>
            </a:r>
            <a:r>
              <a:rPr lang="en-US" sz="1260" i="1" dirty="0">
                <a:solidFill>
                  <a:srgbClr val="222222"/>
                </a:solidFill>
              </a:rPr>
              <a:t>Pediatrics</a:t>
            </a:r>
            <a:r>
              <a:rPr lang="en-US" sz="1260" dirty="0">
                <a:solidFill>
                  <a:srgbClr val="222222"/>
                </a:solidFill>
              </a:rPr>
              <a:t>. 1957;19(5):823-832.</a:t>
            </a:r>
            <a:endParaRPr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Furman EB, Roman DG, Lemmer LA, </a:t>
            </a:r>
            <a:r>
              <a:rPr lang="en-US" sz="1260" dirty="0" err="1">
                <a:solidFill>
                  <a:srgbClr val="222222"/>
                </a:solidFill>
              </a:rPr>
              <a:t>Hairabet</a:t>
            </a:r>
            <a:r>
              <a:rPr lang="en-US" sz="1260" dirty="0">
                <a:solidFill>
                  <a:srgbClr val="222222"/>
                </a:solidFill>
              </a:rPr>
              <a:t> J, </a:t>
            </a:r>
            <a:r>
              <a:rPr lang="en-US" sz="1260" dirty="0" err="1">
                <a:solidFill>
                  <a:srgbClr val="222222"/>
                </a:solidFill>
              </a:rPr>
              <a:t>Jasinska</a:t>
            </a:r>
            <a:r>
              <a:rPr lang="en-US" sz="1260" dirty="0">
                <a:solidFill>
                  <a:srgbClr val="222222"/>
                </a:solidFill>
              </a:rPr>
              <a:t> M, Laver MB. Specific therapy in water, electrolyte and blood-volume replacement during pediatric surgery. </a:t>
            </a:r>
            <a:r>
              <a:rPr lang="en-US" sz="1260" i="1" dirty="0">
                <a:solidFill>
                  <a:srgbClr val="222222"/>
                </a:solidFill>
              </a:rPr>
              <a:t>Anesthesiology</a:t>
            </a:r>
            <a:r>
              <a:rPr lang="en-US" sz="1260" dirty="0">
                <a:solidFill>
                  <a:srgbClr val="222222"/>
                </a:solidFill>
              </a:rPr>
              <a:t>. 1975;42(2):187-193.</a:t>
            </a:r>
          </a:p>
          <a:p>
            <a:pPr marL="352425" lvl="0" indent="-336550" algn="l" rtl="0">
              <a:lnSpc>
                <a:spcPct val="100000"/>
              </a:lnSpc>
              <a:spcBef>
                <a:spcPts val="0"/>
              </a:spcBef>
              <a:spcAft>
                <a:spcPts val="0"/>
              </a:spcAft>
              <a:buClr>
                <a:srgbClr val="222222"/>
              </a:buClr>
              <a:buSzPts val="1200"/>
              <a:buAutoNum type="arabicPeriod"/>
            </a:pPr>
            <a:r>
              <a:rPr lang="en-US" sz="1260" dirty="0">
                <a:solidFill>
                  <a:srgbClr val="222222"/>
                </a:solidFill>
              </a:rPr>
              <a:t>Chappell D, Jacob M, Hofmann-Kiefer K, </a:t>
            </a:r>
            <a:r>
              <a:rPr lang="en-US" sz="1260" dirty="0" err="1">
                <a:solidFill>
                  <a:srgbClr val="222222"/>
                </a:solidFill>
              </a:rPr>
              <a:t>Conzen</a:t>
            </a:r>
            <a:r>
              <a:rPr lang="en-US" sz="1260" dirty="0">
                <a:solidFill>
                  <a:srgbClr val="222222"/>
                </a:solidFill>
              </a:rPr>
              <a:t> P, Rehm M. A rational approach to perioperative fluid management. Anesthesiology. 2008;109(4):723-740.</a:t>
            </a:r>
          </a:p>
          <a:p>
            <a:pPr marL="352425" lvl="0" indent="-336550" algn="l" rtl="0">
              <a:lnSpc>
                <a:spcPct val="100000"/>
              </a:lnSpc>
              <a:spcBef>
                <a:spcPts val="0"/>
              </a:spcBef>
              <a:spcAft>
                <a:spcPts val="0"/>
              </a:spcAft>
              <a:buClr>
                <a:srgbClr val="222222"/>
              </a:buClr>
              <a:buSzPts val="1200"/>
              <a:buAutoNum type="arabicPeriod"/>
            </a:pPr>
            <a:r>
              <a:rPr lang="en-US" sz="1260" dirty="0" err="1">
                <a:solidFill>
                  <a:srgbClr val="222222"/>
                </a:solidFill>
              </a:rPr>
              <a:t>Lerman</a:t>
            </a:r>
            <a:r>
              <a:rPr lang="en-US" sz="1260" dirty="0">
                <a:solidFill>
                  <a:srgbClr val="222222"/>
                </a:solidFill>
              </a:rPr>
              <a:t> J, Coté CJ, Steward DJ. Manual of Pediatric Anesthesia: With an Index of Pediatric Syndromes.; 2016.</a:t>
            </a:r>
          </a:p>
          <a:p>
            <a:pPr marL="352425" lvl="0" indent="-336550">
              <a:lnSpc>
                <a:spcPct val="100000"/>
              </a:lnSpc>
              <a:spcBef>
                <a:spcPts val="0"/>
              </a:spcBef>
              <a:buClr>
                <a:srgbClr val="222222"/>
              </a:buClr>
              <a:buSzPts val="1200"/>
              <a:buAutoNum type="arabicPeriod" startAt="11"/>
            </a:pPr>
            <a:r>
              <a:rPr lang="en-US" sz="1260" dirty="0" err="1">
                <a:solidFill>
                  <a:srgbClr val="222222"/>
                </a:solidFill>
              </a:rPr>
              <a:t>Sümpelmann</a:t>
            </a:r>
            <a:r>
              <a:rPr lang="en-US" sz="1260" dirty="0">
                <a:solidFill>
                  <a:srgbClr val="222222"/>
                </a:solidFill>
              </a:rPr>
              <a:t> R, </a:t>
            </a:r>
            <a:r>
              <a:rPr lang="en-US" sz="1260" dirty="0" err="1">
                <a:solidFill>
                  <a:srgbClr val="222222"/>
                </a:solidFill>
              </a:rPr>
              <a:t>Becke</a:t>
            </a:r>
            <a:r>
              <a:rPr lang="en-US" sz="1260" dirty="0">
                <a:solidFill>
                  <a:srgbClr val="222222"/>
                </a:solidFill>
              </a:rPr>
              <a:t> K, Zander R, Witt L. Perioperative fluid management in children: can we sum it all up now? </a:t>
            </a:r>
            <a:r>
              <a:rPr lang="en-US" sz="1260" dirty="0" err="1">
                <a:solidFill>
                  <a:srgbClr val="222222"/>
                </a:solidFill>
              </a:rPr>
              <a:t>Curr</a:t>
            </a:r>
            <a:r>
              <a:rPr lang="en-US" sz="1260" dirty="0">
                <a:solidFill>
                  <a:srgbClr val="222222"/>
                </a:solidFill>
              </a:rPr>
              <a:t> </a:t>
            </a:r>
            <a:r>
              <a:rPr lang="en-US" sz="1260" dirty="0" err="1">
                <a:solidFill>
                  <a:srgbClr val="222222"/>
                </a:solidFill>
              </a:rPr>
              <a:t>Opin</a:t>
            </a:r>
            <a:r>
              <a:rPr lang="en-US" sz="1260" dirty="0">
                <a:solidFill>
                  <a:srgbClr val="222222"/>
                </a:solidFill>
              </a:rPr>
              <a:t> </a:t>
            </a:r>
            <a:r>
              <a:rPr lang="en-US" sz="1260" dirty="0" err="1">
                <a:solidFill>
                  <a:srgbClr val="222222"/>
                </a:solidFill>
              </a:rPr>
              <a:t>Anaesthesiol</a:t>
            </a:r>
            <a:r>
              <a:rPr lang="en-US" sz="1260" dirty="0">
                <a:solidFill>
                  <a:srgbClr val="222222"/>
                </a:solidFill>
              </a:rPr>
              <a:t>. 2019;32(3):384-391.</a:t>
            </a:r>
          </a:p>
          <a:p>
            <a:pPr marL="352425" lvl="0" indent="-336550" algn="l" rtl="0">
              <a:lnSpc>
                <a:spcPct val="100000"/>
              </a:lnSpc>
              <a:spcBef>
                <a:spcPts val="0"/>
              </a:spcBef>
              <a:spcAft>
                <a:spcPts val="0"/>
              </a:spcAft>
              <a:buClr>
                <a:srgbClr val="222222"/>
              </a:buClr>
              <a:buSzPts val="1200"/>
              <a:buAutoNum type="arabicPeriod"/>
            </a:pPr>
            <a:endParaRPr sz="1260" dirty="0">
              <a:solidFill>
                <a:srgbClr val="222222"/>
              </a:solidFill>
            </a:endParaRPr>
          </a:p>
          <a:p>
            <a:pPr marL="15875" marR="0" lvl="0" indent="0" algn="l" rtl="0">
              <a:lnSpc>
                <a:spcPct val="100000"/>
              </a:lnSpc>
              <a:spcBef>
                <a:spcPts val="0"/>
              </a:spcBef>
              <a:spcAft>
                <a:spcPts val="0"/>
              </a:spcAft>
              <a:buClr>
                <a:srgbClr val="222222"/>
              </a:buClr>
              <a:buSzPts val="1200"/>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0"/>
          <p:cNvSpPr txBox="1">
            <a:spLocks noGrp="1"/>
          </p:cNvSpPr>
          <p:nvPr>
            <p:ph type="title"/>
          </p:nvPr>
        </p:nvSpPr>
        <p:spPr>
          <a:xfrm>
            <a:off x="628650" y="365126"/>
            <a:ext cx="7886700" cy="859518"/>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800"/>
              <a:buFont typeface="Calibri"/>
              <a:buNone/>
            </a:pPr>
            <a:r>
              <a:rPr lang="en-US" sz="4800" b="1" dirty="0">
                <a:latin typeface="Calibri"/>
                <a:ea typeface="Calibri"/>
                <a:cs typeface="Calibri"/>
                <a:sym typeface="Calibri"/>
              </a:rPr>
              <a:t>References:</a:t>
            </a:r>
            <a:endParaRPr b="1" dirty="0"/>
          </a:p>
        </p:txBody>
      </p:sp>
      <p:sp>
        <p:nvSpPr>
          <p:cNvPr id="301" name="Google Shape;301;p10"/>
          <p:cNvSpPr txBox="1">
            <a:spLocks noGrp="1"/>
          </p:cNvSpPr>
          <p:nvPr>
            <p:ph type="body" idx="1"/>
          </p:nvPr>
        </p:nvSpPr>
        <p:spPr>
          <a:xfrm>
            <a:off x="628651" y="1359244"/>
            <a:ext cx="8058150" cy="5387540"/>
          </a:xfrm>
          <a:prstGeom prst="rect">
            <a:avLst/>
          </a:prstGeom>
          <a:noFill/>
          <a:ln>
            <a:noFill/>
          </a:ln>
        </p:spPr>
        <p:txBody>
          <a:bodyPr spcFirstLastPara="1" wrap="square" lIns="91425" tIns="45700" rIns="91425" bIns="45700" anchor="t" anchorCtr="0">
            <a:noAutofit/>
          </a:bodyPr>
          <a:lstStyle/>
          <a:p>
            <a:pPr marL="358775">
              <a:lnSpc>
                <a:spcPct val="100000"/>
              </a:lnSpc>
              <a:spcBef>
                <a:spcPts val="0"/>
              </a:spcBef>
              <a:buClr>
                <a:srgbClr val="222222"/>
              </a:buClr>
              <a:buSzPts val="1200"/>
              <a:buFont typeface="+mj-lt"/>
              <a:buAutoNum type="arabicPeriod" startAt="12"/>
            </a:pPr>
            <a:r>
              <a:rPr lang="en-US" sz="1260" dirty="0">
                <a:solidFill>
                  <a:srgbClr val="222222"/>
                </a:solidFill>
              </a:rPr>
              <a:t>Welborn LG, McGill WA, </a:t>
            </a:r>
            <a:r>
              <a:rPr lang="en-US" sz="1260" dirty="0" err="1">
                <a:solidFill>
                  <a:srgbClr val="222222"/>
                </a:solidFill>
              </a:rPr>
              <a:t>Hannallah</a:t>
            </a:r>
            <a:r>
              <a:rPr lang="en-US" sz="1260" dirty="0">
                <a:solidFill>
                  <a:srgbClr val="222222"/>
                </a:solidFill>
              </a:rPr>
              <a:t> RS, </a:t>
            </a:r>
            <a:r>
              <a:rPr lang="en-US" sz="1260" dirty="0" err="1">
                <a:solidFill>
                  <a:srgbClr val="222222"/>
                </a:solidFill>
              </a:rPr>
              <a:t>Nisselson</a:t>
            </a:r>
            <a:r>
              <a:rPr lang="en-US" sz="1260" dirty="0">
                <a:solidFill>
                  <a:srgbClr val="222222"/>
                </a:solidFill>
              </a:rPr>
              <a:t> CL, </a:t>
            </a:r>
            <a:r>
              <a:rPr lang="en-US" sz="1260" dirty="0" err="1">
                <a:solidFill>
                  <a:srgbClr val="222222"/>
                </a:solidFill>
              </a:rPr>
              <a:t>Ruttimann</a:t>
            </a:r>
            <a:r>
              <a:rPr lang="en-US" sz="1260" dirty="0">
                <a:solidFill>
                  <a:srgbClr val="222222"/>
                </a:solidFill>
              </a:rPr>
              <a:t> UE, Hicks JM. Perioperative blood glucose concentrations in pediatric outpatients. Anesthesiology. 1986;65(5):543-547.</a:t>
            </a:r>
          </a:p>
          <a:p>
            <a:pPr marL="358775">
              <a:lnSpc>
                <a:spcPct val="100000"/>
              </a:lnSpc>
              <a:spcBef>
                <a:spcPts val="0"/>
              </a:spcBef>
              <a:buClr>
                <a:srgbClr val="222222"/>
              </a:buClr>
              <a:buSzPts val="1200"/>
              <a:buFont typeface="+mj-lt"/>
              <a:buAutoNum type="arabicPeriod" startAt="12"/>
            </a:pPr>
            <a:r>
              <a:rPr lang="en-US" sz="1260" dirty="0" err="1">
                <a:solidFill>
                  <a:srgbClr val="222222"/>
                </a:solidFill>
              </a:rPr>
              <a:t>Mikawa</a:t>
            </a:r>
            <a:r>
              <a:rPr lang="en-US" sz="1260" dirty="0">
                <a:solidFill>
                  <a:srgbClr val="222222"/>
                </a:solidFill>
              </a:rPr>
              <a:t> K, Maekawa N, </a:t>
            </a:r>
            <a:r>
              <a:rPr lang="en-US" sz="1260" dirty="0" err="1">
                <a:solidFill>
                  <a:srgbClr val="222222"/>
                </a:solidFill>
              </a:rPr>
              <a:t>Goto</a:t>
            </a:r>
            <a:r>
              <a:rPr lang="en-US" sz="1260" dirty="0">
                <a:solidFill>
                  <a:srgbClr val="222222"/>
                </a:solidFill>
              </a:rPr>
              <a:t> R, Tanaka O, </a:t>
            </a:r>
            <a:r>
              <a:rPr lang="en-US" sz="1260" dirty="0" err="1">
                <a:solidFill>
                  <a:srgbClr val="222222"/>
                </a:solidFill>
              </a:rPr>
              <a:t>Yaku</a:t>
            </a:r>
            <a:r>
              <a:rPr lang="en-US" sz="1260" dirty="0">
                <a:solidFill>
                  <a:srgbClr val="222222"/>
                </a:solidFill>
              </a:rPr>
              <a:t> H, </a:t>
            </a:r>
            <a:r>
              <a:rPr lang="en-US" sz="1260" dirty="0" err="1">
                <a:solidFill>
                  <a:srgbClr val="222222"/>
                </a:solidFill>
              </a:rPr>
              <a:t>Obara</a:t>
            </a:r>
            <a:r>
              <a:rPr lang="en-US" sz="1260" dirty="0">
                <a:solidFill>
                  <a:srgbClr val="222222"/>
                </a:solidFill>
              </a:rPr>
              <a:t> H. Effects of exogenous intravenous glucose on plasma glucose and lipid homeostasis in anesthetized children. Anesthesiology. 1991;74(6):1017-1022.</a:t>
            </a:r>
          </a:p>
          <a:p>
            <a:pPr marL="358775" indent="-342900">
              <a:lnSpc>
                <a:spcPct val="100000"/>
              </a:lnSpc>
              <a:spcBef>
                <a:spcPts val="0"/>
              </a:spcBef>
              <a:buClr>
                <a:srgbClr val="222222"/>
              </a:buClr>
              <a:buSzPts val="1200"/>
              <a:buFont typeface="+mj-lt"/>
              <a:buAutoNum type="arabicPeriod" startAt="12"/>
            </a:pPr>
            <a:r>
              <a:rPr lang="en-US" sz="1260" dirty="0" err="1">
                <a:solidFill>
                  <a:srgbClr val="222222"/>
                </a:solidFill>
              </a:rPr>
              <a:t>Riegger</a:t>
            </a:r>
            <a:r>
              <a:rPr lang="en-US" sz="1260" dirty="0">
                <a:solidFill>
                  <a:srgbClr val="222222"/>
                </a:solidFill>
              </a:rPr>
              <a:t> LQ, Leis AM, Golmirzaie KH, Malviya S. Risk factors for intraoperative hypoglycemia in children: a multicenter retrospective cohort study. Anesth Analg. 2021;132(4):1075-1083.</a:t>
            </a:r>
          </a:p>
          <a:p>
            <a:pPr marL="358775" lvl="0" indent="-342900">
              <a:lnSpc>
                <a:spcPct val="100000"/>
              </a:lnSpc>
              <a:spcBef>
                <a:spcPts val="0"/>
              </a:spcBef>
              <a:buClr>
                <a:srgbClr val="222222"/>
              </a:buClr>
              <a:buSzPts val="1200"/>
              <a:buFont typeface="+mj-lt"/>
              <a:buAutoNum type="arabicPeriod" startAt="12"/>
            </a:pPr>
            <a:r>
              <a:rPr lang="en-US" sz="1260" dirty="0">
                <a:solidFill>
                  <a:srgbClr val="222222"/>
                </a:solidFill>
              </a:rPr>
              <a:t>Welborn LG, McGill WA, Hannallah RS, Nisselson CL, Ruttimann UE, Hicks JM. Perioperative blood glucose concentrations in pediatric outpatients. Anesthesiology. 1986;65(5):543-547.</a:t>
            </a:r>
          </a:p>
          <a:p>
            <a:pPr marL="358775" lvl="0" indent="-342900">
              <a:lnSpc>
                <a:spcPct val="100000"/>
              </a:lnSpc>
              <a:spcBef>
                <a:spcPts val="0"/>
              </a:spcBef>
              <a:buClr>
                <a:srgbClr val="222222"/>
              </a:buClr>
              <a:buSzPts val="1200"/>
              <a:buFont typeface="+mj-lt"/>
              <a:buAutoNum type="arabicPeriod" startAt="12"/>
            </a:pPr>
            <a:r>
              <a:rPr lang="en-US" sz="1260" dirty="0">
                <a:solidFill>
                  <a:srgbClr val="222222"/>
                </a:solidFill>
              </a:rPr>
              <a:t>Mikawa K, Maekawa N, Goto R, Tanaka O, Yaku H, Obara H. Effects of exogenous intravenous glucose on plasma glucose and lipid homeostasis in anesthetized children. Anesthesiology. 1991;74(6):1017-1022.</a:t>
            </a:r>
          </a:p>
          <a:p>
            <a:pPr marL="358775" lvl="0" indent="-342900">
              <a:lnSpc>
                <a:spcPct val="100000"/>
              </a:lnSpc>
              <a:spcBef>
                <a:spcPts val="0"/>
              </a:spcBef>
              <a:buClr>
                <a:srgbClr val="222222"/>
              </a:buClr>
              <a:buSzPts val="1200"/>
              <a:buFont typeface="+mj-lt"/>
              <a:buAutoNum type="arabicPeriod" startAt="12"/>
            </a:pPr>
            <a:r>
              <a:rPr lang="en-US" sz="1260" dirty="0">
                <a:solidFill>
                  <a:srgbClr val="222222"/>
                </a:solidFill>
              </a:rPr>
              <a:t>Kolesky SE, Nyshadham S, Williams HO, et al. Intraoperative dextrose rate during exploratory laparotomies in neonates and the incidence of postoperative hyperglycemia: A retrospective observational study. Paediatr Anaesth. 2021;31(2):197-204.</a:t>
            </a:r>
          </a:p>
          <a:p>
            <a:pPr marL="358775" lvl="0" indent="-342900">
              <a:lnSpc>
                <a:spcPct val="100000"/>
              </a:lnSpc>
              <a:spcBef>
                <a:spcPts val="0"/>
              </a:spcBef>
              <a:buClr>
                <a:srgbClr val="222222"/>
              </a:buClr>
              <a:buSzPts val="1200"/>
              <a:buFont typeface="+mj-lt"/>
              <a:buAutoNum type="arabicPeriod" startAt="12"/>
            </a:pPr>
            <a:r>
              <a:rPr lang="en-US" sz="1260" dirty="0">
                <a:solidFill>
                  <a:srgbClr val="222222"/>
                </a:solidFill>
              </a:rPr>
              <a:t>Datta PK, Pawar DK, Baidya DK, et al. Dextrose-containing intraoperative fluid in neonates: a randomized controlled trial. Paediatr Anaesth. 2016;26(6):599-607.</a:t>
            </a:r>
          </a:p>
          <a:p>
            <a:pPr marL="358775" lvl="0" indent="-342900">
              <a:lnSpc>
                <a:spcPct val="100000"/>
              </a:lnSpc>
              <a:spcBef>
                <a:spcPts val="0"/>
              </a:spcBef>
              <a:buClr>
                <a:srgbClr val="222222"/>
              </a:buClr>
              <a:buSzPts val="1200"/>
              <a:buFont typeface="+mj-lt"/>
              <a:buAutoNum type="arabicPeriod" startAt="12"/>
            </a:pPr>
            <a:endParaRPr lang="en-US" sz="1260" dirty="0">
              <a:solidFill>
                <a:srgbClr val="222222"/>
              </a:solidFill>
            </a:endParaRPr>
          </a:p>
          <a:p>
            <a:pPr marL="15875" lvl="0" indent="0">
              <a:lnSpc>
                <a:spcPct val="100000"/>
              </a:lnSpc>
              <a:spcBef>
                <a:spcPts val="0"/>
              </a:spcBef>
              <a:buClr>
                <a:srgbClr val="222222"/>
              </a:buClr>
              <a:buSzPts val="1200"/>
              <a:buNone/>
            </a:pPr>
            <a:r>
              <a:rPr lang="en-US" sz="1260" b="1" dirty="0">
                <a:solidFill>
                  <a:srgbClr val="222222"/>
                </a:solidFill>
              </a:rPr>
              <a:t>Free resources:</a:t>
            </a:r>
          </a:p>
          <a:p>
            <a:pPr marL="15875" lvl="0" indent="0">
              <a:lnSpc>
                <a:spcPct val="100000"/>
              </a:lnSpc>
              <a:spcBef>
                <a:spcPts val="0"/>
              </a:spcBef>
              <a:buClr>
                <a:srgbClr val="222222"/>
              </a:buClr>
              <a:buSzPts val="1200"/>
              <a:buNone/>
            </a:pPr>
            <a:r>
              <a:rPr lang="en-US" sz="1260" dirty="0">
                <a:solidFill>
                  <a:srgbClr val="222222"/>
                </a:solidFill>
              </a:rPr>
              <a:t>WFSA Handbook - </a:t>
            </a:r>
            <a:r>
              <a:rPr lang="en-US" sz="1260" dirty="0">
                <a:solidFill>
                  <a:srgbClr val="222222"/>
                </a:solidFill>
                <a:hlinkClick r:id="rId3"/>
              </a:rPr>
              <a:t>https://wfsahq.org/wp-content/uploads/anaesthesia-handbook.pdf</a:t>
            </a:r>
            <a:endParaRPr lang="en-US" sz="1260" dirty="0">
              <a:solidFill>
                <a:srgbClr val="222222"/>
              </a:solidFill>
            </a:endParaRPr>
          </a:p>
          <a:p>
            <a:pPr marL="15875" lvl="0" indent="0">
              <a:lnSpc>
                <a:spcPct val="100000"/>
              </a:lnSpc>
              <a:spcBef>
                <a:spcPts val="0"/>
              </a:spcBef>
              <a:buClr>
                <a:srgbClr val="222222"/>
              </a:buClr>
              <a:buSzPts val="1200"/>
              <a:buNone/>
            </a:pPr>
            <a:r>
              <a:rPr lang="en-US" sz="1260" dirty="0">
                <a:solidFill>
                  <a:srgbClr val="222222"/>
                </a:solidFill>
              </a:rPr>
              <a:t>WFSA Tutorial: Pediatric Fluids - </a:t>
            </a:r>
            <a:r>
              <a:rPr lang="en-US" sz="1260" dirty="0">
                <a:solidFill>
                  <a:srgbClr val="222222"/>
                </a:solidFill>
                <a:hlinkClick r:id="rId4"/>
              </a:rPr>
              <a:t>https://resources.wfsahq.org/atotw/paediatric-fluids/</a:t>
            </a:r>
            <a:endParaRPr lang="en-US" sz="1260" dirty="0">
              <a:solidFill>
                <a:srgbClr val="222222"/>
              </a:solidFill>
            </a:endParaRPr>
          </a:p>
          <a:p>
            <a:pPr marL="15875" lvl="0" indent="0">
              <a:lnSpc>
                <a:spcPct val="100000"/>
              </a:lnSpc>
              <a:spcBef>
                <a:spcPts val="0"/>
              </a:spcBef>
              <a:buClr>
                <a:srgbClr val="222222"/>
              </a:buClr>
              <a:buSzPts val="1200"/>
              <a:buNone/>
            </a:pPr>
            <a:r>
              <a:rPr lang="en-US" sz="1260" dirty="0">
                <a:solidFill>
                  <a:srgbClr val="222222"/>
                </a:solidFill>
              </a:rPr>
              <a:t>WFSA Tutorial: Perioperative Fasting in Children - </a:t>
            </a:r>
            <a:r>
              <a:rPr lang="en-US" sz="1260" dirty="0">
                <a:solidFill>
                  <a:srgbClr val="222222"/>
                </a:solidFill>
                <a:hlinkClick r:id="rId5"/>
              </a:rPr>
              <a:t>https://resources.wfsahq.org/atotw/preoperative-fasting-in-children/</a:t>
            </a:r>
            <a:endParaRPr lang="en-US" sz="1260" dirty="0">
              <a:solidFill>
                <a:srgbClr val="222222"/>
              </a:solidFill>
            </a:endParaRPr>
          </a:p>
          <a:p>
            <a:pPr marL="15875" lvl="0" indent="0">
              <a:lnSpc>
                <a:spcPct val="100000"/>
              </a:lnSpc>
              <a:spcBef>
                <a:spcPts val="0"/>
              </a:spcBef>
              <a:buClr>
                <a:srgbClr val="222222"/>
              </a:buClr>
              <a:buSzPts val="1200"/>
              <a:buNone/>
            </a:pPr>
            <a:endParaRPr lang="en-US" sz="1260" dirty="0">
              <a:solidFill>
                <a:srgbClr val="222222"/>
              </a:solidFill>
            </a:endParaRPr>
          </a:p>
          <a:p>
            <a:pPr marL="352425" lvl="0" indent="-336550">
              <a:lnSpc>
                <a:spcPct val="100000"/>
              </a:lnSpc>
              <a:spcBef>
                <a:spcPts val="0"/>
              </a:spcBef>
              <a:buClr>
                <a:srgbClr val="222222"/>
              </a:buClr>
              <a:buSzPts val="1200"/>
              <a:buAutoNum type="arabicPeriod" startAt="12"/>
            </a:pPr>
            <a:endParaRPr lang="en-US" sz="1260" dirty="0">
              <a:solidFill>
                <a:srgbClr val="222222"/>
              </a:solidFill>
            </a:endParaRPr>
          </a:p>
          <a:p>
            <a:pPr marL="352425" lvl="0" indent="-336550">
              <a:lnSpc>
                <a:spcPct val="100000"/>
              </a:lnSpc>
              <a:spcBef>
                <a:spcPts val="0"/>
              </a:spcBef>
              <a:buClr>
                <a:srgbClr val="222222"/>
              </a:buClr>
              <a:buSzPts val="1200"/>
              <a:buAutoNum type="arabicPeriod" startAt="12"/>
            </a:pPr>
            <a:endParaRPr lang="en-US" sz="1260" dirty="0">
              <a:solidFill>
                <a:srgbClr val="222222"/>
              </a:solidFill>
            </a:endParaRPr>
          </a:p>
          <a:p>
            <a:pPr marL="352425" lvl="0" indent="-336550" algn="l" rtl="0">
              <a:lnSpc>
                <a:spcPct val="100000"/>
              </a:lnSpc>
              <a:spcBef>
                <a:spcPts val="0"/>
              </a:spcBef>
              <a:spcAft>
                <a:spcPts val="0"/>
              </a:spcAft>
              <a:buClr>
                <a:srgbClr val="222222"/>
              </a:buClr>
              <a:buSzPts val="1200"/>
              <a:buAutoNum type="arabicPeriod"/>
            </a:pPr>
            <a:endParaRPr sz="1260" dirty="0">
              <a:solidFill>
                <a:srgbClr val="222222"/>
              </a:solidFill>
            </a:endParaRPr>
          </a:p>
          <a:p>
            <a:pPr marL="15875" marR="0" lvl="0" indent="0" algn="l" rtl="0">
              <a:lnSpc>
                <a:spcPct val="100000"/>
              </a:lnSpc>
              <a:spcBef>
                <a:spcPts val="0"/>
              </a:spcBef>
              <a:spcAft>
                <a:spcPts val="0"/>
              </a:spcAft>
              <a:buClr>
                <a:srgbClr val="222222"/>
              </a:buClr>
              <a:buSzPts val="1200"/>
              <a:buNone/>
            </a:pPr>
            <a:endParaRPr dirty="0"/>
          </a:p>
        </p:txBody>
      </p:sp>
    </p:spTree>
    <p:extLst>
      <p:ext uri="{BB962C8B-B14F-4D97-AF65-F5344CB8AC3E}">
        <p14:creationId xmlns:p14="http://schemas.microsoft.com/office/powerpoint/2010/main" val="2844421194"/>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9">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1426</TotalTime>
  <Words>4555</Words>
  <Application>Microsoft Macintosh PowerPoint</Application>
  <PresentationFormat>On-screen Show (4:3)</PresentationFormat>
  <Paragraphs>456</Paragraphs>
  <Slides>36</Slides>
  <Notes>36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36</vt:i4>
      </vt:variant>
    </vt:vector>
  </HeadingPairs>
  <TitlesOfParts>
    <vt:vector size="42" baseType="lpstr">
      <vt:lpstr>System Font Regular</vt:lpstr>
      <vt:lpstr>Arial</vt:lpstr>
      <vt:lpstr>Calibri</vt:lpstr>
      <vt:lpstr>Calibri Light</vt:lpstr>
      <vt:lpstr>SPACIES</vt:lpstr>
      <vt:lpstr>Theme9</vt:lpstr>
      <vt:lpstr>Fluid Management in Pediatric Patients</vt:lpstr>
      <vt:lpstr>Disclosures</vt:lpstr>
      <vt:lpstr>Learning Objectives:</vt:lpstr>
      <vt:lpstr>Fundamentals</vt:lpstr>
      <vt:lpstr>Total Body Water (TBW)</vt:lpstr>
      <vt:lpstr>Fluid Compartments</vt:lpstr>
      <vt:lpstr>Fluid Compartments</vt:lpstr>
      <vt:lpstr>Electrolytes</vt:lpstr>
      <vt:lpstr>Osmolality and Tonicity</vt:lpstr>
      <vt:lpstr>Renal Function</vt:lpstr>
      <vt:lpstr>Types of Fluids: Crystalloids</vt:lpstr>
      <vt:lpstr>Types of Fluids: Crystalloids</vt:lpstr>
      <vt:lpstr>Types of Fluids: Colloids</vt:lpstr>
      <vt:lpstr>Clinical Applications</vt:lpstr>
      <vt:lpstr>Goals of Fluid Management</vt:lpstr>
      <vt:lpstr>Assessment of Volume Status</vt:lpstr>
      <vt:lpstr>Signs of Hypovolemia in Infants and Children</vt:lpstr>
      <vt:lpstr>Fasting Time</vt:lpstr>
      <vt:lpstr>Clear Liquids</vt:lpstr>
      <vt:lpstr>Fasting Time</vt:lpstr>
      <vt:lpstr>Effects of Surgical Stress</vt:lpstr>
      <vt:lpstr>Maintenance Fluid</vt:lpstr>
      <vt:lpstr>Fluid Deficit</vt:lpstr>
      <vt:lpstr>Maintenance Fluids</vt:lpstr>
      <vt:lpstr>Glucose Management</vt:lpstr>
      <vt:lpstr>Fluids for Resuscitation</vt:lpstr>
      <vt:lpstr>Fluids for Resuscitation</vt:lpstr>
      <vt:lpstr>Insensible Losses</vt:lpstr>
      <vt:lpstr>Internal Redistribution of Fluids</vt:lpstr>
      <vt:lpstr>Goal Directed Therapy</vt:lpstr>
      <vt:lpstr>Neonatal Summary</vt:lpstr>
      <vt:lpstr>Neonatal Summary</vt:lpstr>
      <vt:lpstr>Intraoperative Fluids Summary</vt:lpstr>
      <vt:lpstr>Conclusions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Matthew Kynes</dc:creator>
  <cp:lastModifiedBy>Infosino, Andrew</cp:lastModifiedBy>
  <cp:revision>17</cp:revision>
  <dcterms:created xsi:type="dcterms:W3CDTF">2017-02-04T18:19:40Z</dcterms:created>
  <dcterms:modified xsi:type="dcterms:W3CDTF">2021-09-21T17:49:10Z</dcterms:modified>
</cp:coreProperties>
</file>