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4.xml" ContentType="application/vnd.openxmlformats-officedocument.presentationml.tag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notesMasterIdLst>
    <p:notesMasterId r:id="rId31"/>
  </p:notesMasterIdLst>
  <p:sldIdLst>
    <p:sldId id="269" r:id="rId5"/>
    <p:sldId id="311" r:id="rId6"/>
    <p:sldId id="312" r:id="rId7"/>
    <p:sldId id="271" r:id="rId8"/>
    <p:sldId id="315" r:id="rId9"/>
    <p:sldId id="272" r:id="rId10"/>
    <p:sldId id="273" r:id="rId11"/>
    <p:sldId id="276" r:id="rId12"/>
    <p:sldId id="277" r:id="rId13"/>
    <p:sldId id="278" r:id="rId14"/>
    <p:sldId id="280" r:id="rId15"/>
    <p:sldId id="282" r:id="rId16"/>
    <p:sldId id="283" r:id="rId17"/>
    <p:sldId id="284" r:id="rId18"/>
    <p:sldId id="286" r:id="rId19"/>
    <p:sldId id="287" r:id="rId20"/>
    <p:sldId id="288" r:id="rId21"/>
    <p:sldId id="289" r:id="rId22"/>
    <p:sldId id="290" r:id="rId23"/>
    <p:sldId id="304" r:id="rId24"/>
    <p:sldId id="305" r:id="rId25"/>
    <p:sldId id="308" r:id="rId26"/>
    <p:sldId id="309" r:id="rId27"/>
    <p:sldId id="316" r:id="rId28"/>
    <p:sldId id="314" r:id="rId29"/>
    <p:sldId id="31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A5CC"/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8"/>
    <p:restoredTop sz="92459"/>
  </p:normalViewPr>
  <p:slideViewPr>
    <p:cSldViewPr>
      <p:cViewPr varScale="1">
        <p:scale>
          <a:sx n="92" d="100"/>
          <a:sy n="92" d="100"/>
        </p:scale>
        <p:origin x="148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Attendings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2 hours</c:v>
                </c:pt>
                <c:pt idx="1">
                  <c:v>4 hours</c:v>
                </c:pt>
                <c:pt idx="2">
                  <c:v>6 hours</c:v>
                </c:pt>
                <c:pt idx="3">
                  <c:v>8 hours</c:v>
                </c:pt>
                <c:pt idx="4">
                  <c:v>negligible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0.61099999999999999</c:v>
                </c:pt>
                <c:pt idx="1">
                  <c:v>0.111</c:v>
                </c:pt>
                <c:pt idx="2">
                  <c:v>0.16700000000000001</c:v>
                </c:pt>
                <c:pt idx="3">
                  <c:v>5.6000000000000001E-2</c:v>
                </c:pt>
                <c:pt idx="4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D-3249-8BB5-615C40938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46711696"/>
        <c:axId val="-2067635328"/>
        <c:axId val="0"/>
      </c:bar3DChart>
      <c:catAx>
        <c:axId val="214671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67635328"/>
        <c:crosses val="autoZero"/>
        <c:auto val="1"/>
        <c:lblAlgn val="ctr"/>
        <c:lblOffset val="100"/>
        <c:noMultiLvlLbl val="0"/>
      </c:catAx>
      <c:valAx>
        <c:axId val="-206763532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2146711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Attendings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2 hours</c:v>
                </c:pt>
                <c:pt idx="1">
                  <c:v>4 hours</c:v>
                </c:pt>
                <c:pt idx="2">
                  <c:v>6 hours</c:v>
                </c:pt>
                <c:pt idx="3">
                  <c:v>8 hours</c:v>
                </c:pt>
                <c:pt idx="4">
                  <c:v>negligible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0.61099999999999999</c:v>
                </c:pt>
                <c:pt idx="1">
                  <c:v>5.6000000000000001E-2</c:v>
                </c:pt>
                <c:pt idx="2">
                  <c:v>0.222</c:v>
                </c:pt>
                <c:pt idx="3" formatCode="0%">
                  <c:v>0</c:v>
                </c:pt>
                <c:pt idx="4">
                  <c:v>0.111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7C-A04C-99FF-0E16EE21A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094561760"/>
        <c:axId val="-2060908608"/>
        <c:axId val="0"/>
      </c:bar3DChart>
      <c:catAx>
        <c:axId val="-2094561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60908608"/>
        <c:crosses val="autoZero"/>
        <c:auto val="1"/>
        <c:lblAlgn val="ctr"/>
        <c:lblOffset val="100"/>
        <c:noMultiLvlLbl val="0"/>
      </c:catAx>
      <c:valAx>
        <c:axId val="-2060908608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-2094561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>
        <c:manualLayout>
          <c:xMode val="edge"/>
          <c:yMode val="edge"/>
          <c:x val="0.24328461286089201"/>
          <c:y val="0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Reasons for fasting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Aspiration</c:v>
                </c:pt>
                <c:pt idx="1">
                  <c:v>N &amp; V</c:v>
                </c:pt>
                <c:pt idx="2">
                  <c:v>Efficacy of Anesthesia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0.09</c:v>
                </c:pt>
                <c:pt idx="1">
                  <c:v>0.51</c:v>
                </c:pt>
                <c:pt idx="2" formatCode="0.00%">
                  <c:v>0.125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E-CA46-9E31-4FCAD2F11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Advised fasting times (median)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clears</c:v>
                </c:pt>
                <c:pt idx="1">
                  <c:v>solids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4C-0542-83A3-9D127B19FA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 fasting times (median)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clears</c:v>
                </c:pt>
                <c:pt idx="1">
                  <c:v>solids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4C-0542-83A3-9D127B19F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2060530384"/>
        <c:axId val="-2060897984"/>
        <c:axId val="-2060655312"/>
      </c:bar3DChart>
      <c:catAx>
        <c:axId val="-2060530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060897984"/>
        <c:crosses val="autoZero"/>
        <c:auto val="1"/>
        <c:lblAlgn val="ctr"/>
        <c:lblOffset val="100"/>
        <c:noMultiLvlLbl val="0"/>
      </c:catAx>
      <c:valAx>
        <c:axId val="-2060897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0530384"/>
        <c:crosses val="autoZero"/>
        <c:crossBetween val="between"/>
      </c:valAx>
      <c:serAx>
        <c:axId val="-2060655312"/>
        <c:scaling>
          <c:orientation val="minMax"/>
        </c:scaling>
        <c:delete val="1"/>
        <c:axPos val="b"/>
        <c:majorTickMark val="out"/>
        <c:minorTickMark val="none"/>
        <c:tickLblPos val="nextTo"/>
        <c:crossAx val="-2060897984"/>
        <c:crosses val="autoZero"/>
      </c:ser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C35BE-2588-E548-BE1F-AE747B245372}" type="doc">
      <dgm:prSet loTypeId="urn:microsoft.com/office/officeart/2005/8/layout/vList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D8C27E-04D5-0246-8C6C-9CD985ECF04D}">
      <dgm:prSet phldrT="[Text]" custT="1"/>
      <dgm:spPr/>
      <dgm:t>
        <a:bodyPr/>
        <a:lstStyle/>
        <a:p>
          <a:r>
            <a:rPr lang="en-US" sz="2400" dirty="0"/>
            <a:t>1862</a:t>
          </a:r>
        </a:p>
      </dgm:t>
    </dgm:pt>
    <dgm:pt modelId="{E3B80099-A7F6-9343-93A1-C511911E03CE}" type="parTrans" cxnId="{D9F3744B-8937-9C41-A7C7-F6BED202F5F7}">
      <dgm:prSet/>
      <dgm:spPr/>
      <dgm:t>
        <a:bodyPr/>
        <a:lstStyle/>
        <a:p>
          <a:endParaRPr lang="en-US"/>
        </a:p>
      </dgm:t>
    </dgm:pt>
    <dgm:pt modelId="{134C626A-1F7F-5445-B15E-9B78BAA3961B}" type="sibTrans" cxnId="{D9F3744B-8937-9C41-A7C7-F6BED202F5F7}">
      <dgm:prSet/>
      <dgm:spPr/>
      <dgm:t>
        <a:bodyPr/>
        <a:lstStyle/>
        <a:p>
          <a:endParaRPr lang="en-US"/>
        </a:p>
      </dgm:t>
    </dgm:pt>
    <dgm:pt modelId="{768407E4-D18B-1141-9DEE-35C5E0A5C133}">
      <dgm:prSet phldrT="[Text]"/>
      <dgm:spPr/>
      <dgm:t>
        <a:bodyPr/>
        <a:lstStyle/>
        <a:p>
          <a:r>
            <a:rPr lang="en-US" dirty="0"/>
            <a:t>1</a:t>
          </a:r>
          <a:r>
            <a:rPr lang="en-US" baseline="30000" dirty="0"/>
            <a:t>st</a:t>
          </a:r>
          <a:r>
            <a:rPr lang="en-US" dirty="0"/>
            <a:t> case</a:t>
          </a:r>
          <a:r>
            <a:rPr lang="en-US" baseline="0" dirty="0"/>
            <a:t> report</a:t>
          </a:r>
          <a:r>
            <a:rPr lang="en-US" dirty="0"/>
            <a:t> of death during anesthesia from inhalation of gastric contents</a:t>
          </a:r>
        </a:p>
      </dgm:t>
    </dgm:pt>
    <dgm:pt modelId="{F7E936F4-8601-D64E-8838-00F59E35E43B}" type="parTrans" cxnId="{36A5B418-3032-2845-B949-D51218897D6C}">
      <dgm:prSet/>
      <dgm:spPr/>
      <dgm:t>
        <a:bodyPr/>
        <a:lstStyle/>
        <a:p>
          <a:endParaRPr lang="en-US"/>
        </a:p>
      </dgm:t>
    </dgm:pt>
    <dgm:pt modelId="{B101ECC5-B059-674B-A0D1-764394D82983}" type="sibTrans" cxnId="{36A5B418-3032-2845-B949-D51218897D6C}">
      <dgm:prSet/>
      <dgm:spPr/>
      <dgm:t>
        <a:bodyPr/>
        <a:lstStyle/>
        <a:p>
          <a:endParaRPr lang="en-US"/>
        </a:p>
      </dgm:t>
    </dgm:pt>
    <dgm:pt modelId="{932C1AC1-4CDD-6A4D-9668-BAAE16AEA90F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1940</a:t>
          </a:r>
        </a:p>
      </dgm:t>
    </dgm:pt>
    <dgm:pt modelId="{1A1D8D79-71DB-1E42-9FD6-15A60C658339}" type="parTrans" cxnId="{DF3982E4-A89F-3842-8886-9D3569840E7C}">
      <dgm:prSet/>
      <dgm:spPr/>
      <dgm:t>
        <a:bodyPr/>
        <a:lstStyle/>
        <a:p>
          <a:endParaRPr lang="en-US"/>
        </a:p>
      </dgm:t>
    </dgm:pt>
    <dgm:pt modelId="{1A5EF7DD-41B5-BC47-8FA1-9A27EE8991C3}" type="sibTrans" cxnId="{DF3982E4-A89F-3842-8886-9D3569840E7C}">
      <dgm:prSet/>
      <dgm:spPr/>
      <dgm:t>
        <a:bodyPr/>
        <a:lstStyle/>
        <a:p>
          <a:endParaRPr lang="en-US"/>
        </a:p>
      </dgm:t>
    </dgm:pt>
    <dgm:pt modelId="{94CF161E-7418-A64F-A67E-C37F2935C533}">
      <dgm:prSet phldrT="[Text]"/>
      <dgm:spPr/>
      <dgm:t>
        <a:bodyPr/>
        <a:lstStyle/>
        <a:p>
          <a:r>
            <a:rPr lang="en-US" dirty="0"/>
            <a:t>Charles Hall described 15 cases of aspiration in obstetric patients</a:t>
          </a:r>
        </a:p>
      </dgm:t>
    </dgm:pt>
    <dgm:pt modelId="{32422EE2-F15E-9C42-BE48-8AB57604A48C}" type="parTrans" cxnId="{CDC0BC05-17BA-374F-AED4-E0EFCA9724D5}">
      <dgm:prSet/>
      <dgm:spPr/>
      <dgm:t>
        <a:bodyPr/>
        <a:lstStyle/>
        <a:p>
          <a:endParaRPr lang="en-US"/>
        </a:p>
      </dgm:t>
    </dgm:pt>
    <dgm:pt modelId="{867431DD-3E62-CC4A-B761-6AF2F5C8DE7E}" type="sibTrans" cxnId="{CDC0BC05-17BA-374F-AED4-E0EFCA9724D5}">
      <dgm:prSet/>
      <dgm:spPr/>
      <dgm:t>
        <a:bodyPr/>
        <a:lstStyle/>
        <a:p>
          <a:endParaRPr lang="en-US"/>
        </a:p>
      </dgm:t>
    </dgm:pt>
    <dgm:pt modelId="{B70F556A-B83B-8A42-9464-A58050EC4E86}">
      <dgm:prSet phldrT="[Text]"/>
      <dgm:spPr/>
      <dgm:t>
        <a:bodyPr/>
        <a:lstStyle/>
        <a:p>
          <a:r>
            <a:rPr lang="en-US" dirty="0"/>
            <a:t>5 of the 15 patients died</a:t>
          </a:r>
        </a:p>
      </dgm:t>
    </dgm:pt>
    <dgm:pt modelId="{DA98A3F6-21FC-5246-8DC1-E3052430BB8B}" type="parTrans" cxnId="{9592EA3D-5126-EA4C-BB5D-AA1B09DC7531}">
      <dgm:prSet/>
      <dgm:spPr/>
      <dgm:t>
        <a:bodyPr/>
        <a:lstStyle/>
        <a:p>
          <a:endParaRPr lang="en-US"/>
        </a:p>
      </dgm:t>
    </dgm:pt>
    <dgm:pt modelId="{FEA3789B-63EF-CF4F-9B60-71DAF074DC69}" type="sibTrans" cxnId="{9592EA3D-5126-EA4C-BB5D-AA1B09DC7531}">
      <dgm:prSet/>
      <dgm:spPr/>
      <dgm:t>
        <a:bodyPr/>
        <a:lstStyle/>
        <a:p>
          <a:endParaRPr lang="en-US"/>
        </a:p>
      </dgm:t>
    </dgm:pt>
    <dgm:pt modelId="{34683582-641A-4F47-B48A-34704ABC3D37}">
      <dgm:prSet phldrT="[Text]" custT="1"/>
      <dgm:spPr/>
      <dgm:t>
        <a:bodyPr/>
        <a:lstStyle/>
        <a:p>
          <a:r>
            <a:rPr lang="en-US" sz="2400" dirty="0"/>
            <a:t>1945</a:t>
          </a:r>
        </a:p>
      </dgm:t>
    </dgm:pt>
    <dgm:pt modelId="{A9B11C07-F9E3-2049-B685-D59453C3B25B}" type="parTrans" cxnId="{B9F81368-BC12-9246-A3B2-65C699C12D61}">
      <dgm:prSet/>
      <dgm:spPr/>
      <dgm:t>
        <a:bodyPr/>
        <a:lstStyle/>
        <a:p>
          <a:endParaRPr lang="en-US"/>
        </a:p>
      </dgm:t>
    </dgm:pt>
    <dgm:pt modelId="{D7C86BA2-0F2F-504D-843B-B1EE7D1C0EA5}" type="sibTrans" cxnId="{B9F81368-BC12-9246-A3B2-65C699C12D61}">
      <dgm:prSet/>
      <dgm:spPr/>
      <dgm:t>
        <a:bodyPr/>
        <a:lstStyle/>
        <a:p>
          <a:endParaRPr lang="en-US"/>
        </a:p>
      </dgm:t>
    </dgm:pt>
    <dgm:pt modelId="{395AAA86-7738-C940-8041-887D7FA3EFB0}">
      <dgm:prSet phldrT="[Text]"/>
      <dgm:spPr/>
      <dgm:t>
        <a:bodyPr/>
        <a:lstStyle/>
        <a:p>
          <a:r>
            <a:rPr lang="en-US" dirty="0"/>
            <a:t>Curtis </a:t>
          </a:r>
          <a:r>
            <a:rPr lang="en-US" dirty="0" err="1"/>
            <a:t>Mendelson</a:t>
          </a:r>
          <a:r>
            <a:rPr lang="en-US" dirty="0"/>
            <a:t> describes 66 cases of aspiration of stomach contents out of 44,016 obstetric cases</a:t>
          </a:r>
        </a:p>
      </dgm:t>
    </dgm:pt>
    <dgm:pt modelId="{9A6EFD02-9A26-A548-BCDC-5E6A7E94364E}" type="parTrans" cxnId="{55832EA3-6EB6-C34F-9673-9F65726A233A}">
      <dgm:prSet/>
      <dgm:spPr/>
      <dgm:t>
        <a:bodyPr/>
        <a:lstStyle/>
        <a:p>
          <a:endParaRPr lang="en-US"/>
        </a:p>
      </dgm:t>
    </dgm:pt>
    <dgm:pt modelId="{A9372ACF-2AAF-6B40-94EB-FCA705D4592D}" type="sibTrans" cxnId="{55832EA3-6EB6-C34F-9673-9F65726A233A}">
      <dgm:prSet/>
      <dgm:spPr/>
      <dgm:t>
        <a:bodyPr/>
        <a:lstStyle/>
        <a:p>
          <a:endParaRPr lang="en-US"/>
        </a:p>
      </dgm:t>
    </dgm:pt>
    <dgm:pt modelId="{46EDE141-55FB-A548-A8CE-7A41D6D5F040}">
      <dgm:prSet phldrT="[Text]" custT="1"/>
      <dgm:spPr>
        <a:solidFill>
          <a:srgbClr val="0FA5CC"/>
        </a:solidFill>
      </dgm:spPr>
      <dgm:t>
        <a:bodyPr/>
        <a:lstStyle/>
        <a:p>
          <a:r>
            <a:rPr lang="en-US" sz="2400" dirty="0"/>
            <a:t>1853</a:t>
          </a:r>
        </a:p>
      </dgm:t>
    </dgm:pt>
    <dgm:pt modelId="{808DF92D-4486-614B-943B-44D5AA4983B0}" type="parTrans" cxnId="{09196709-38B7-8B4D-84E1-EE7F8AFD6937}">
      <dgm:prSet/>
      <dgm:spPr/>
      <dgm:t>
        <a:bodyPr/>
        <a:lstStyle/>
        <a:p>
          <a:endParaRPr lang="en-US"/>
        </a:p>
      </dgm:t>
    </dgm:pt>
    <dgm:pt modelId="{481EB3AE-7E2B-1847-86F6-1E20AABE63A2}" type="sibTrans" cxnId="{09196709-38B7-8B4D-84E1-EE7F8AFD6937}">
      <dgm:prSet/>
      <dgm:spPr/>
      <dgm:t>
        <a:bodyPr/>
        <a:lstStyle/>
        <a:p>
          <a:endParaRPr lang="en-US"/>
        </a:p>
      </dgm:t>
    </dgm:pt>
    <dgm:pt modelId="{55A1533F-FE3A-A04D-B373-4FEA63F73ECF}">
      <dgm:prSet phldrT="[Text]"/>
      <dgm:spPr/>
      <dgm:t>
        <a:bodyPr/>
        <a:lstStyle/>
        <a:p>
          <a:r>
            <a:rPr lang="en-US" dirty="0"/>
            <a:t>Soldier in Burma vomited during surgery for a gunshot wound to the thigh</a:t>
          </a:r>
        </a:p>
      </dgm:t>
    </dgm:pt>
    <dgm:pt modelId="{B66E228A-F7E4-524D-AA30-995CCBD2E980}" type="parTrans" cxnId="{4CC8FC48-BDC2-4F41-80E0-607566DA2E6B}">
      <dgm:prSet/>
      <dgm:spPr/>
      <dgm:t>
        <a:bodyPr/>
        <a:lstStyle/>
        <a:p>
          <a:endParaRPr lang="en-US"/>
        </a:p>
      </dgm:t>
    </dgm:pt>
    <dgm:pt modelId="{43CBCC15-C00B-1B4E-88EB-F49618BBB04C}" type="sibTrans" cxnId="{4CC8FC48-BDC2-4F41-80E0-607566DA2E6B}">
      <dgm:prSet/>
      <dgm:spPr/>
      <dgm:t>
        <a:bodyPr/>
        <a:lstStyle/>
        <a:p>
          <a:endParaRPr lang="en-US"/>
        </a:p>
      </dgm:t>
    </dgm:pt>
    <dgm:pt modelId="{888CE939-9754-064F-98F6-223D20444C3B}">
      <dgm:prSet phldrT="[Text]"/>
      <dgm:spPr/>
      <dgm:t>
        <a:bodyPr/>
        <a:lstStyle/>
        <a:p>
          <a:r>
            <a:rPr lang="en-US" dirty="0"/>
            <a:t>Autopsy showed that trachea was “filled with vomited matters”</a:t>
          </a:r>
        </a:p>
      </dgm:t>
    </dgm:pt>
    <dgm:pt modelId="{C12FD740-8BDE-8F41-BDA5-C33FA5A2E15C}" type="parTrans" cxnId="{7F8E38EB-1C15-F144-9A40-C455D0B4810E}">
      <dgm:prSet/>
      <dgm:spPr/>
      <dgm:t>
        <a:bodyPr/>
        <a:lstStyle/>
        <a:p>
          <a:endParaRPr lang="en-US"/>
        </a:p>
      </dgm:t>
    </dgm:pt>
    <dgm:pt modelId="{8F75912E-AE24-3F44-950F-CF4952CB8FB9}" type="sibTrans" cxnId="{7F8E38EB-1C15-F144-9A40-C455D0B4810E}">
      <dgm:prSet/>
      <dgm:spPr/>
      <dgm:t>
        <a:bodyPr/>
        <a:lstStyle/>
        <a:p>
          <a:endParaRPr lang="en-US"/>
        </a:p>
      </dgm:t>
    </dgm:pt>
    <dgm:pt modelId="{21F15F52-2BEF-194C-A1D7-992544F1A431}" type="pres">
      <dgm:prSet presAssocID="{A80C35BE-2588-E548-BE1F-AE747B245372}" presName="linear" presStyleCnt="0">
        <dgm:presLayoutVars>
          <dgm:animLvl val="lvl"/>
          <dgm:resizeHandles val="exact"/>
        </dgm:presLayoutVars>
      </dgm:prSet>
      <dgm:spPr/>
    </dgm:pt>
    <dgm:pt modelId="{2137281B-226A-9B48-BFAB-42BD98708BBF}" type="pres">
      <dgm:prSet presAssocID="{46EDE141-55FB-A548-A8CE-7A41D6D5F04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7297A51-E8DB-B245-8797-027C4F474342}" type="pres">
      <dgm:prSet presAssocID="{46EDE141-55FB-A548-A8CE-7A41D6D5F040}" presName="childText" presStyleLbl="revTx" presStyleIdx="0" presStyleCnt="4">
        <dgm:presLayoutVars>
          <dgm:bulletEnabled val="1"/>
        </dgm:presLayoutVars>
      </dgm:prSet>
      <dgm:spPr/>
    </dgm:pt>
    <dgm:pt modelId="{76FB1557-7918-8D4D-A602-4140B203CC4F}" type="pres">
      <dgm:prSet presAssocID="{EDD8C27E-04D5-0246-8C6C-9CD985ECF04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E613132-D845-8246-9A07-8E8C7A80D291}" type="pres">
      <dgm:prSet presAssocID="{EDD8C27E-04D5-0246-8C6C-9CD985ECF04D}" presName="childText" presStyleLbl="revTx" presStyleIdx="1" presStyleCnt="4">
        <dgm:presLayoutVars>
          <dgm:bulletEnabled val="1"/>
        </dgm:presLayoutVars>
      </dgm:prSet>
      <dgm:spPr/>
    </dgm:pt>
    <dgm:pt modelId="{670EB32F-30FC-D34F-8790-970AAC5F9207}" type="pres">
      <dgm:prSet presAssocID="{932C1AC1-4CDD-6A4D-9668-BAAE16AEA90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DD17CDD-8FF2-F94B-9B0A-5E8FBD02CEDD}" type="pres">
      <dgm:prSet presAssocID="{932C1AC1-4CDD-6A4D-9668-BAAE16AEA90F}" presName="childText" presStyleLbl="revTx" presStyleIdx="2" presStyleCnt="4">
        <dgm:presLayoutVars>
          <dgm:bulletEnabled val="1"/>
        </dgm:presLayoutVars>
      </dgm:prSet>
      <dgm:spPr/>
    </dgm:pt>
    <dgm:pt modelId="{B0D2CDA4-0B05-E84B-B47F-C8B9A6FD76F9}" type="pres">
      <dgm:prSet presAssocID="{34683582-641A-4F47-B48A-34704ABC3D3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F45C88C-77DC-B947-BC61-3EDDFCCB585D}" type="pres">
      <dgm:prSet presAssocID="{34683582-641A-4F47-B48A-34704ABC3D37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CDC0BC05-17BA-374F-AED4-E0EFCA9724D5}" srcId="{932C1AC1-4CDD-6A4D-9668-BAAE16AEA90F}" destId="{94CF161E-7418-A64F-A67E-C37F2935C533}" srcOrd="0" destOrd="0" parTransId="{32422EE2-F15E-9C42-BE48-8AB57604A48C}" sibTransId="{867431DD-3E62-CC4A-B761-6AF2F5C8DE7E}"/>
    <dgm:cxn modelId="{09196709-38B7-8B4D-84E1-EE7F8AFD6937}" srcId="{A80C35BE-2588-E548-BE1F-AE747B245372}" destId="{46EDE141-55FB-A548-A8CE-7A41D6D5F040}" srcOrd="0" destOrd="0" parTransId="{808DF92D-4486-614B-943B-44D5AA4983B0}" sibTransId="{481EB3AE-7E2B-1847-86F6-1E20AABE63A2}"/>
    <dgm:cxn modelId="{00FBAE12-8450-6647-81A3-5EE0B51C559A}" type="presOf" srcId="{395AAA86-7738-C940-8041-887D7FA3EFB0}" destId="{7F45C88C-77DC-B947-BC61-3EDDFCCB585D}" srcOrd="0" destOrd="0" presId="urn:microsoft.com/office/officeart/2005/8/layout/vList2"/>
    <dgm:cxn modelId="{36A5B418-3032-2845-B949-D51218897D6C}" srcId="{EDD8C27E-04D5-0246-8C6C-9CD985ECF04D}" destId="{768407E4-D18B-1141-9DEE-35C5E0A5C133}" srcOrd="0" destOrd="0" parTransId="{F7E936F4-8601-D64E-8838-00F59E35E43B}" sibTransId="{B101ECC5-B059-674B-A0D1-764394D82983}"/>
    <dgm:cxn modelId="{79DAE92E-6E67-2A49-82D9-E5FBDC465327}" type="presOf" srcId="{B70F556A-B83B-8A42-9464-A58050EC4E86}" destId="{2DD17CDD-8FF2-F94B-9B0A-5E8FBD02CEDD}" srcOrd="0" destOrd="1" presId="urn:microsoft.com/office/officeart/2005/8/layout/vList2"/>
    <dgm:cxn modelId="{9592EA3D-5126-EA4C-BB5D-AA1B09DC7531}" srcId="{932C1AC1-4CDD-6A4D-9668-BAAE16AEA90F}" destId="{B70F556A-B83B-8A42-9464-A58050EC4E86}" srcOrd="1" destOrd="0" parTransId="{DA98A3F6-21FC-5246-8DC1-E3052430BB8B}" sibTransId="{FEA3789B-63EF-CF4F-9B60-71DAF074DC69}"/>
    <dgm:cxn modelId="{4CC8FC48-BDC2-4F41-80E0-607566DA2E6B}" srcId="{46EDE141-55FB-A548-A8CE-7A41D6D5F040}" destId="{55A1533F-FE3A-A04D-B373-4FEA63F73ECF}" srcOrd="0" destOrd="0" parTransId="{B66E228A-F7E4-524D-AA30-995CCBD2E980}" sibTransId="{43CBCC15-C00B-1B4E-88EB-F49618BBB04C}"/>
    <dgm:cxn modelId="{D9F3744B-8937-9C41-A7C7-F6BED202F5F7}" srcId="{A80C35BE-2588-E548-BE1F-AE747B245372}" destId="{EDD8C27E-04D5-0246-8C6C-9CD985ECF04D}" srcOrd="1" destOrd="0" parTransId="{E3B80099-A7F6-9343-93A1-C511911E03CE}" sibTransId="{134C626A-1F7F-5445-B15E-9B78BAA3961B}"/>
    <dgm:cxn modelId="{8BD05563-C7FE-744C-A37E-FECBC5B75DB8}" type="presOf" srcId="{55A1533F-FE3A-A04D-B373-4FEA63F73ECF}" destId="{37297A51-E8DB-B245-8797-027C4F474342}" srcOrd="0" destOrd="0" presId="urn:microsoft.com/office/officeart/2005/8/layout/vList2"/>
    <dgm:cxn modelId="{B9F81368-BC12-9246-A3B2-65C699C12D61}" srcId="{A80C35BE-2588-E548-BE1F-AE747B245372}" destId="{34683582-641A-4F47-B48A-34704ABC3D37}" srcOrd="3" destOrd="0" parTransId="{A9B11C07-F9E3-2049-B685-D59453C3B25B}" sibTransId="{D7C86BA2-0F2F-504D-843B-B1EE7D1C0EA5}"/>
    <dgm:cxn modelId="{8050366E-2DEF-3045-A9B8-0538F9D485FE}" type="presOf" srcId="{EDD8C27E-04D5-0246-8C6C-9CD985ECF04D}" destId="{76FB1557-7918-8D4D-A602-4140B203CC4F}" srcOrd="0" destOrd="0" presId="urn:microsoft.com/office/officeart/2005/8/layout/vList2"/>
    <dgm:cxn modelId="{BFF83C75-BDDA-EC46-B48F-C33CA1418298}" type="presOf" srcId="{46EDE141-55FB-A548-A8CE-7A41D6D5F040}" destId="{2137281B-226A-9B48-BFAB-42BD98708BBF}" srcOrd="0" destOrd="0" presId="urn:microsoft.com/office/officeart/2005/8/layout/vList2"/>
    <dgm:cxn modelId="{E01A5E8B-1D14-004A-BB38-AD3DAA368462}" type="presOf" srcId="{888CE939-9754-064F-98F6-223D20444C3B}" destId="{37297A51-E8DB-B245-8797-027C4F474342}" srcOrd="0" destOrd="1" presId="urn:microsoft.com/office/officeart/2005/8/layout/vList2"/>
    <dgm:cxn modelId="{A223CF94-A4D1-EA42-8B3B-1248B082F11D}" type="presOf" srcId="{94CF161E-7418-A64F-A67E-C37F2935C533}" destId="{2DD17CDD-8FF2-F94B-9B0A-5E8FBD02CEDD}" srcOrd="0" destOrd="0" presId="urn:microsoft.com/office/officeart/2005/8/layout/vList2"/>
    <dgm:cxn modelId="{55832EA3-6EB6-C34F-9673-9F65726A233A}" srcId="{34683582-641A-4F47-B48A-34704ABC3D37}" destId="{395AAA86-7738-C940-8041-887D7FA3EFB0}" srcOrd="0" destOrd="0" parTransId="{9A6EFD02-9A26-A548-BCDC-5E6A7E94364E}" sibTransId="{A9372ACF-2AAF-6B40-94EB-FCA705D4592D}"/>
    <dgm:cxn modelId="{FBD74EC9-68B8-C143-996C-CAA5073FC9F8}" type="presOf" srcId="{768407E4-D18B-1141-9DEE-35C5E0A5C133}" destId="{6E613132-D845-8246-9A07-8E8C7A80D291}" srcOrd="0" destOrd="0" presId="urn:microsoft.com/office/officeart/2005/8/layout/vList2"/>
    <dgm:cxn modelId="{D85475CC-8C26-3043-BDCC-FAC9BB1F41E2}" type="presOf" srcId="{932C1AC1-4CDD-6A4D-9668-BAAE16AEA90F}" destId="{670EB32F-30FC-D34F-8790-970AAC5F9207}" srcOrd="0" destOrd="0" presId="urn:microsoft.com/office/officeart/2005/8/layout/vList2"/>
    <dgm:cxn modelId="{094B27D1-4BB3-BB44-8BA7-0284E5AC70CB}" type="presOf" srcId="{A80C35BE-2588-E548-BE1F-AE747B245372}" destId="{21F15F52-2BEF-194C-A1D7-992544F1A431}" srcOrd="0" destOrd="0" presId="urn:microsoft.com/office/officeart/2005/8/layout/vList2"/>
    <dgm:cxn modelId="{DF3982E4-A89F-3842-8886-9D3569840E7C}" srcId="{A80C35BE-2588-E548-BE1F-AE747B245372}" destId="{932C1AC1-4CDD-6A4D-9668-BAAE16AEA90F}" srcOrd="2" destOrd="0" parTransId="{1A1D8D79-71DB-1E42-9FD6-15A60C658339}" sibTransId="{1A5EF7DD-41B5-BC47-8FA1-9A27EE8991C3}"/>
    <dgm:cxn modelId="{7F8E38EB-1C15-F144-9A40-C455D0B4810E}" srcId="{46EDE141-55FB-A548-A8CE-7A41D6D5F040}" destId="{888CE939-9754-064F-98F6-223D20444C3B}" srcOrd="1" destOrd="0" parTransId="{C12FD740-8BDE-8F41-BDA5-C33FA5A2E15C}" sibTransId="{8F75912E-AE24-3F44-950F-CF4952CB8FB9}"/>
    <dgm:cxn modelId="{015564FE-7AF6-7B4B-B33F-C28E704523AE}" type="presOf" srcId="{34683582-641A-4F47-B48A-34704ABC3D37}" destId="{B0D2CDA4-0B05-E84B-B47F-C8B9A6FD76F9}" srcOrd="0" destOrd="0" presId="urn:microsoft.com/office/officeart/2005/8/layout/vList2"/>
    <dgm:cxn modelId="{0BE390C4-612E-B74F-AEAA-FBEDA1BB4A85}" type="presParOf" srcId="{21F15F52-2BEF-194C-A1D7-992544F1A431}" destId="{2137281B-226A-9B48-BFAB-42BD98708BBF}" srcOrd="0" destOrd="0" presId="urn:microsoft.com/office/officeart/2005/8/layout/vList2"/>
    <dgm:cxn modelId="{9E176B57-2494-F141-BC32-1E157117715B}" type="presParOf" srcId="{21F15F52-2BEF-194C-A1D7-992544F1A431}" destId="{37297A51-E8DB-B245-8797-027C4F474342}" srcOrd="1" destOrd="0" presId="urn:microsoft.com/office/officeart/2005/8/layout/vList2"/>
    <dgm:cxn modelId="{CE2C62D1-A2E8-2C42-9A96-2BC5A85A0A58}" type="presParOf" srcId="{21F15F52-2BEF-194C-A1D7-992544F1A431}" destId="{76FB1557-7918-8D4D-A602-4140B203CC4F}" srcOrd="2" destOrd="0" presId="urn:microsoft.com/office/officeart/2005/8/layout/vList2"/>
    <dgm:cxn modelId="{56C469B7-FC34-DA4D-9C1F-4918D7A8DEC9}" type="presParOf" srcId="{21F15F52-2BEF-194C-A1D7-992544F1A431}" destId="{6E613132-D845-8246-9A07-8E8C7A80D291}" srcOrd="3" destOrd="0" presId="urn:microsoft.com/office/officeart/2005/8/layout/vList2"/>
    <dgm:cxn modelId="{BA949A7A-0DE9-EB47-8B4C-F058FE7A5504}" type="presParOf" srcId="{21F15F52-2BEF-194C-A1D7-992544F1A431}" destId="{670EB32F-30FC-D34F-8790-970AAC5F9207}" srcOrd="4" destOrd="0" presId="urn:microsoft.com/office/officeart/2005/8/layout/vList2"/>
    <dgm:cxn modelId="{A9F527FA-E30C-CF4C-ADE7-046AC9EB4651}" type="presParOf" srcId="{21F15F52-2BEF-194C-A1D7-992544F1A431}" destId="{2DD17CDD-8FF2-F94B-9B0A-5E8FBD02CEDD}" srcOrd="5" destOrd="0" presId="urn:microsoft.com/office/officeart/2005/8/layout/vList2"/>
    <dgm:cxn modelId="{E9CBA90A-5FE0-9548-9AD9-2128D941D1D5}" type="presParOf" srcId="{21F15F52-2BEF-194C-A1D7-992544F1A431}" destId="{B0D2CDA4-0B05-E84B-B47F-C8B9A6FD76F9}" srcOrd="6" destOrd="0" presId="urn:microsoft.com/office/officeart/2005/8/layout/vList2"/>
    <dgm:cxn modelId="{DAD8C1FB-A4AE-C846-AED6-C7ECC7017C73}" type="presParOf" srcId="{21F15F52-2BEF-194C-A1D7-992544F1A431}" destId="{7F45C88C-77DC-B947-BC61-3EDDFCCB585D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68B63B-A229-CD46-A3F4-448B7E114F43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B0B66E-D7E3-3B4A-8804-D461B722373E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1847</a:t>
          </a:r>
        </a:p>
      </dgm:t>
    </dgm:pt>
    <dgm:pt modelId="{7B8B7EF0-3E08-A24C-9B3B-B3B840BFBCF7}" type="parTrans" cxnId="{E52105F0-E4FD-8C43-9016-4A1663820108}">
      <dgm:prSet/>
      <dgm:spPr/>
      <dgm:t>
        <a:bodyPr/>
        <a:lstStyle/>
        <a:p>
          <a:endParaRPr lang="en-US"/>
        </a:p>
      </dgm:t>
    </dgm:pt>
    <dgm:pt modelId="{7967DE2A-E4C9-924C-BC27-6F7849399BB1}" type="sibTrans" cxnId="{E52105F0-E4FD-8C43-9016-4A1663820108}">
      <dgm:prSet/>
      <dgm:spPr/>
      <dgm:t>
        <a:bodyPr/>
        <a:lstStyle/>
        <a:p>
          <a:endParaRPr lang="en-US"/>
        </a:p>
      </dgm:t>
    </dgm:pt>
    <dgm:pt modelId="{54FFA281-6595-5647-9C8A-2D58B00CCE08}">
      <dgm:prSet phldrT="[Text]" custT="1"/>
      <dgm:spPr/>
      <dgm:t>
        <a:bodyPr/>
        <a:lstStyle/>
        <a:p>
          <a:r>
            <a:rPr lang="en-US" sz="1600" dirty="0"/>
            <a:t>1</a:t>
          </a:r>
          <a:r>
            <a:rPr lang="en-US" sz="1600" baseline="30000" dirty="0"/>
            <a:t>st</a:t>
          </a:r>
          <a:r>
            <a:rPr lang="en-US" sz="1600" dirty="0"/>
            <a:t> book on anesthesia did not mention fasting</a:t>
          </a:r>
        </a:p>
      </dgm:t>
    </dgm:pt>
    <dgm:pt modelId="{3729054F-5080-AE4C-97B7-853C9D0DEC3F}" type="parTrans" cxnId="{AC8E36E2-612F-1E4C-B3E9-0DC2A3776431}">
      <dgm:prSet/>
      <dgm:spPr/>
      <dgm:t>
        <a:bodyPr/>
        <a:lstStyle/>
        <a:p>
          <a:endParaRPr lang="en-US"/>
        </a:p>
      </dgm:t>
    </dgm:pt>
    <dgm:pt modelId="{7D1691AF-773F-0845-945D-7E81EA770F51}" type="sibTrans" cxnId="{AC8E36E2-612F-1E4C-B3E9-0DC2A3776431}">
      <dgm:prSet/>
      <dgm:spPr/>
      <dgm:t>
        <a:bodyPr/>
        <a:lstStyle/>
        <a:p>
          <a:endParaRPr lang="en-US"/>
        </a:p>
      </dgm:t>
    </dgm:pt>
    <dgm:pt modelId="{8F532630-C8BD-4B4F-BCA2-84405EDB4EA3}">
      <dgm:prSet phldrT="[Text]" custT="1"/>
      <dgm:spPr/>
      <dgm:t>
        <a:bodyPr/>
        <a:lstStyle/>
        <a:p>
          <a:r>
            <a:rPr lang="en-US" sz="1600" dirty="0"/>
            <a:t>Fasting was to minimize unpleasantness of emesis</a:t>
          </a:r>
        </a:p>
      </dgm:t>
    </dgm:pt>
    <dgm:pt modelId="{6C142EB4-4C1C-8E41-835C-20BD428030E2}" type="parTrans" cxnId="{C253CBAA-4C21-B644-9B5A-E1954B825E0F}">
      <dgm:prSet/>
      <dgm:spPr/>
      <dgm:t>
        <a:bodyPr/>
        <a:lstStyle/>
        <a:p>
          <a:endParaRPr lang="en-US"/>
        </a:p>
      </dgm:t>
    </dgm:pt>
    <dgm:pt modelId="{DD30ABBE-20E4-444F-A940-389DBB36708F}" type="sibTrans" cxnId="{C253CBAA-4C21-B644-9B5A-E1954B825E0F}">
      <dgm:prSet/>
      <dgm:spPr/>
      <dgm:t>
        <a:bodyPr/>
        <a:lstStyle/>
        <a:p>
          <a:endParaRPr lang="en-US"/>
        </a:p>
      </dgm:t>
    </dgm:pt>
    <dgm:pt modelId="{BCF271A7-2A4F-7349-9CB4-C9C7570CA620}">
      <dgm:prSet phldrT="[Text]"/>
      <dgm:spPr/>
      <dgm:t>
        <a:bodyPr/>
        <a:lstStyle/>
        <a:p>
          <a:r>
            <a:rPr lang="en-US" dirty="0"/>
            <a:t>1883</a:t>
          </a:r>
        </a:p>
      </dgm:t>
    </dgm:pt>
    <dgm:pt modelId="{3DF8D1DF-CDC6-F94B-90D4-2233E42126E3}" type="parTrans" cxnId="{498FBA33-65DC-E34E-8582-5E65A08FCF7E}">
      <dgm:prSet/>
      <dgm:spPr/>
      <dgm:t>
        <a:bodyPr/>
        <a:lstStyle/>
        <a:p>
          <a:endParaRPr lang="en-US"/>
        </a:p>
      </dgm:t>
    </dgm:pt>
    <dgm:pt modelId="{F5F3B864-638E-E944-9A67-2588D83BFF0C}" type="sibTrans" cxnId="{498FBA33-65DC-E34E-8582-5E65A08FCF7E}">
      <dgm:prSet/>
      <dgm:spPr/>
      <dgm:t>
        <a:bodyPr/>
        <a:lstStyle/>
        <a:p>
          <a:endParaRPr lang="en-US"/>
        </a:p>
      </dgm:t>
    </dgm:pt>
    <dgm:pt modelId="{69D83461-C79C-CB4E-ABEA-4A4CA8823A5B}">
      <dgm:prSet phldrT="[Text]" custT="1"/>
      <dgm:spPr/>
      <dgm:t>
        <a:bodyPr/>
        <a:lstStyle/>
        <a:p>
          <a:r>
            <a:rPr lang="en-US" sz="1600" dirty="0"/>
            <a:t>Sir Joseph Lister published fasting guidelines</a:t>
          </a:r>
        </a:p>
      </dgm:t>
    </dgm:pt>
    <dgm:pt modelId="{EAF36A24-519E-6B41-A425-3B652150EB61}" type="parTrans" cxnId="{1E123C1C-D48A-1248-8AFC-D6E9503D661F}">
      <dgm:prSet/>
      <dgm:spPr/>
      <dgm:t>
        <a:bodyPr/>
        <a:lstStyle/>
        <a:p>
          <a:endParaRPr lang="en-US"/>
        </a:p>
      </dgm:t>
    </dgm:pt>
    <dgm:pt modelId="{4C5A8373-9284-A540-8819-D5B32E4E29EA}" type="sibTrans" cxnId="{1E123C1C-D48A-1248-8AFC-D6E9503D661F}">
      <dgm:prSet/>
      <dgm:spPr/>
      <dgm:t>
        <a:bodyPr/>
        <a:lstStyle/>
        <a:p>
          <a:endParaRPr lang="en-US"/>
        </a:p>
      </dgm:t>
    </dgm:pt>
    <dgm:pt modelId="{F7EB73AE-F4B8-E344-9D5A-2B01B8772178}">
      <dgm:prSet phldrT="[Text]" custT="1"/>
      <dgm:spPr/>
      <dgm:t>
        <a:bodyPr/>
        <a:lstStyle/>
        <a:p>
          <a:r>
            <a:rPr lang="en-US" sz="1600" dirty="0"/>
            <a:t>Distinguished between solid meals and liquid</a:t>
          </a:r>
        </a:p>
      </dgm:t>
    </dgm:pt>
    <dgm:pt modelId="{FFD3F978-D2B3-3646-9AF9-FD2DA5417D79}" type="parTrans" cxnId="{74EC1FC2-4DAE-E94D-8430-7286B96B0AB6}">
      <dgm:prSet/>
      <dgm:spPr/>
      <dgm:t>
        <a:bodyPr/>
        <a:lstStyle/>
        <a:p>
          <a:endParaRPr lang="en-US"/>
        </a:p>
      </dgm:t>
    </dgm:pt>
    <dgm:pt modelId="{DC17AC10-078B-E34F-A13F-761B52F684AA}" type="sibTrans" cxnId="{74EC1FC2-4DAE-E94D-8430-7286B96B0AB6}">
      <dgm:prSet/>
      <dgm:spPr/>
      <dgm:t>
        <a:bodyPr/>
        <a:lstStyle/>
        <a:p>
          <a:endParaRPr lang="en-US"/>
        </a:p>
      </dgm:t>
    </dgm:pt>
    <dgm:pt modelId="{B39E552F-40F1-2643-8173-AB822F4B67FA}">
      <dgm:prSet phldrT="[Text]"/>
      <dgm:spPr>
        <a:solidFill>
          <a:srgbClr val="0FA5CC"/>
        </a:solidFill>
      </dgm:spPr>
      <dgm:t>
        <a:bodyPr/>
        <a:lstStyle/>
        <a:p>
          <a:r>
            <a:rPr lang="en-US" dirty="0"/>
            <a:t>1947</a:t>
          </a:r>
        </a:p>
      </dgm:t>
    </dgm:pt>
    <dgm:pt modelId="{EE459742-3F02-EC44-8EC0-96D0E4664AD6}" type="parTrans" cxnId="{551808FF-8165-8D44-A712-DE01062E30CF}">
      <dgm:prSet/>
      <dgm:spPr/>
      <dgm:t>
        <a:bodyPr/>
        <a:lstStyle/>
        <a:p>
          <a:endParaRPr lang="en-US"/>
        </a:p>
      </dgm:t>
    </dgm:pt>
    <dgm:pt modelId="{5F7D1C15-8A6F-C740-A6CF-20DFB3D0DFD9}" type="sibTrans" cxnId="{551808FF-8165-8D44-A712-DE01062E30CF}">
      <dgm:prSet/>
      <dgm:spPr/>
      <dgm:t>
        <a:bodyPr/>
        <a:lstStyle/>
        <a:p>
          <a:endParaRPr lang="en-US"/>
        </a:p>
      </dgm:t>
    </dgm:pt>
    <dgm:pt modelId="{5C91DE3D-BB7F-C649-9F39-631829D53911}">
      <dgm:prSet phldrT="[Text]" custT="1"/>
      <dgm:spPr/>
      <dgm:t>
        <a:bodyPr/>
        <a:lstStyle/>
        <a:p>
          <a:r>
            <a:rPr lang="en-US" sz="1600" i="1" dirty="0"/>
            <a:t>Synopsis of </a:t>
          </a:r>
          <a:r>
            <a:rPr lang="en-US" sz="1600" i="1" dirty="0" err="1"/>
            <a:t>Anaesthesia</a:t>
          </a:r>
          <a:r>
            <a:rPr lang="en-US" sz="1600" i="1" dirty="0"/>
            <a:t> </a:t>
          </a:r>
          <a:r>
            <a:rPr lang="en-US" sz="1600" dirty="0"/>
            <a:t>advocated for no food within 6 hours of anesthesia</a:t>
          </a:r>
        </a:p>
      </dgm:t>
    </dgm:pt>
    <dgm:pt modelId="{CD416323-992B-964E-A4B3-13CFEBFBBCE1}" type="parTrans" cxnId="{B082E00D-6FA4-5447-A244-DCB9DFD10CDA}">
      <dgm:prSet/>
      <dgm:spPr/>
      <dgm:t>
        <a:bodyPr/>
        <a:lstStyle/>
        <a:p>
          <a:endParaRPr lang="en-US"/>
        </a:p>
      </dgm:t>
    </dgm:pt>
    <dgm:pt modelId="{377B2E34-1C48-6C41-935D-61B19BED1E25}" type="sibTrans" cxnId="{B082E00D-6FA4-5447-A244-DCB9DFD10CDA}">
      <dgm:prSet/>
      <dgm:spPr/>
      <dgm:t>
        <a:bodyPr/>
        <a:lstStyle/>
        <a:p>
          <a:endParaRPr lang="en-US"/>
        </a:p>
      </dgm:t>
    </dgm:pt>
    <dgm:pt modelId="{A5EC767D-15C6-9B48-940E-59B83289826C}">
      <dgm:prSet phldrT="[Text]"/>
      <dgm:spPr/>
      <dgm:t>
        <a:bodyPr/>
        <a:lstStyle/>
        <a:p>
          <a:r>
            <a:rPr lang="en-US" dirty="0"/>
            <a:t>1960</a:t>
          </a:r>
        </a:p>
      </dgm:t>
    </dgm:pt>
    <dgm:pt modelId="{8025B46B-058C-9D42-A658-62BD6531435C}" type="parTrans" cxnId="{D3AC9D1E-B495-C740-B3CB-AC969B41715D}">
      <dgm:prSet/>
      <dgm:spPr/>
      <dgm:t>
        <a:bodyPr/>
        <a:lstStyle/>
        <a:p>
          <a:endParaRPr lang="en-US"/>
        </a:p>
      </dgm:t>
    </dgm:pt>
    <dgm:pt modelId="{DA534DE5-715A-C644-BA50-0DF63B3AD51B}" type="sibTrans" cxnId="{D3AC9D1E-B495-C740-B3CB-AC969B41715D}">
      <dgm:prSet/>
      <dgm:spPr/>
      <dgm:t>
        <a:bodyPr/>
        <a:lstStyle/>
        <a:p>
          <a:endParaRPr lang="en-US"/>
        </a:p>
      </dgm:t>
    </dgm:pt>
    <dgm:pt modelId="{6135DCFF-3D36-3440-80D8-AFD0CD2CC91D}">
      <dgm:prSet custT="1"/>
      <dgm:spPr/>
      <dgm:t>
        <a:bodyPr/>
        <a:lstStyle/>
        <a:p>
          <a:r>
            <a:rPr lang="en-US" sz="1600" dirty="0"/>
            <a:t>NPO after midnight</a:t>
          </a:r>
        </a:p>
      </dgm:t>
    </dgm:pt>
    <dgm:pt modelId="{F767E68D-5BC0-8746-9D01-496645C9445B}" type="parTrans" cxnId="{7F5FF825-4FCC-1749-94B9-54FA8CE1CCE3}">
      <dgm:prSet/>
      <dgm:spPr/>
      <dgm:t>
        <a:bodyPr/>
        <a:lstStyle/>
        <a:p>
          <a:endParaRPr lang="en-US"/>
        </a:p>
      </dgm:t>
    </dgm:pt>
    <dgm:pt modelId="{2C227948-2ED3-924A-96F8-DE01F87ACFCB}" type="sibTrans" cxnId="{7F5FF825-4FCC-1749-94B9-54FA8CE1CCE3}">
      <dgm:prSet/>
      <dgm:spPr/>
      <dgm:t>
        <a:bodyPr/>
        <a:lstStyle/>
        <a:p>
          <a:endParaRPr lang="en-US"/>
        </a:p>
      </dgm:t>
    </dgm:pt>
    <dgm:pt modelId="{9BE50D9D-335E-2A48-9E84-1B3A4E01DFE6}">
      <dgm:prSet custT="1"/>
      <dgm:spPr/>
      <dgm:t>
        <a:bodyPr/>
        <a:lstStyle/>
        <a:p>
          <a:r>
            <a:rPr lang="en-US" sz="1600" dirty="0"/>
            <a:t>Children NPO solid and milk for 6 hours, liquids for 2 hours (Cohen 1970)</a:t>
          </a:r>
        </a:p>
      </dgm:t>
    </dgm:pt>
    <dgm:pt modelId="{15B92557-752F-D74E-BC05-90E69DA0D3EC}" type="parTrans" cxnId="{BA907786-9BF9-E84E-9320-36A7A17A2115}">
      <dgm:prSet/>
      <dgm:spPr/>
      <dgm:t>
        <a:bodyPr/>
        <a:lstStyle/>
        <a:p>
          <a:endParaRPr lang="en-US"/>
        </a:p>
      </dgm:t>
    </dgm:pt>
    <dgm:pt modelId="{36A52037-87A2-2343-96C3-367041BF2536}" type="sibTrans" cxnId="{BA907786-9BF9-E84E-9320-36A7A17A2115}">
      <dgm:prSet/>
      <dgm:spPr/>
      <dgm:t>
        <a:bodyPr/>
        <a:lstStyle/>
        <a:p>
          <a:endParaRPr lang="en-US"/>
        </a:p>
      </dgm:t>
    </dgm:pt>
    <dgm:pt modelId="{6CE3EDD7-FFB4-574C-973C-0DF7563A0FEA}">
      <dgm:prSet/>
      <dgm:spPr>
        <a:solidFill>
          <a:srgbClr val="0FA5CC"/>
        </a:solidFill>
      </dgm:spPr>
      <dgm:t>
        <a:bodyPr/>
        <a:lstStyle/>
        <a:p>
          <a:r>
            <a:rPr lang="en-US" dirty="0"/>
            <a:t>1985</a:t>
          </a:r>
        </a:p>
      </dgm:t>
    </dgm:pt>
    <dgm:pt modelId="{DD1D1DC5-89A0-4D44-A736-F3B54E2D948D}" type="parTrans" cxnId="{92C92EAA-CDD4-F647-B1B0-C674CB662549}">
      <dgm:prSet/>
      <dgm:spPr/>
      <dgm:t>
        <a:bodyPr/>
        <a:lstStyle/>
        <a:p>
          <a:endParaRPr lang="en-US"/>
        </a:p>
      </dgm:t>
    </dgm:pt>
    <dgm:pt modelId="{098DEAAB-0E71-1E44-9A30-C695B11627E8}" type="sibTrans" cxnId="{92C92EAA-CDD4-F647-B1B0-C674CB662549}">
      <dgm:prSet/>
      <dgm:spPr/>
      <dgm:t>
        <a:bodyPr/>
        <a:lstStyle/>
        <a:p>
          <a:endParaRPr lang="en-US"/>
        </a:p>
      </dgm:t>
    </dgm:pt>
    <dgm:pt modelId="{E6CE07E5-BC9B-C441-9D19-3859A43082CC}">
      <dgm:prSet custT="1"/>
      <dgm:spPr/>
      <dgm:t>
        <a:bodyPr/>
        <a:lstStyle/>
        <a:p>
          <a:r>
            <a:rPr lang="en-US" sz="1600" dirty="0"/>
            <a:t>Roger Maltby, University of Calgary:</a:t>
          </a:r>
          <a:r>
            <a:rPr lang="en-US" sz="1600" baseline="0" dirty="0"/>
            <a:t> randomized controlled trials </a:t>
          </a:r>
          <a:r>
            <a:rPr lang="en-US" sz="1600" dirty="0"/>
            <a:t>to determine residual gastric volume (RGV)</a:t>
          </a:r>
        </a:p>
      </dgm:t>
    </dgm:pt>
    <dgm:pt modelId="{25C4257E-215E-354D-81F0-CC5245588184}" type="parTrans" cxnId="{FD1D54A9-3CCB-8F49-8E1B-ADF7EF25B0BE}">
      <dgm:prSet/>
      <dgm:spPr/>
      <dgm:t>
        <a:bodyPr/>
        <a:lstStyle/>
        <a:p>
          <a:endParaRPr lang="en-US"/>
        </a:p>
      </dgm:t>
    </dgm:pt>
    <dgm:pt modelId="{6B00DA2A-6ECB-5A43-AA09-7A2FF3C6D01E}" type="sibTrans" cxnId="{FD1D54A9-3CCB-8F49-8E1B-ADF7EF25B0BE}">
      <dgm:prSet/>
      <dgm:spPr/>
      <dgm:t>
        <a:bodyPr/>
        <a:lstStyle/>
        <a:p>
          <a:endParaRPr lang="en-US"/>
        </a:p>
      </dgm:t>
    </dgm:pt>
    <dgm:pt modelId="{8066556A-2F8E-674D-8F43-8556A2C387BF}">
      <dgm:prSet custT="1"/>
      <dgm:spPr/>
      <dgm:t>
        <a:bodyPr/>
        <a:lstStyle/>
        <a:p>
          <a:r>
            <a:rPr lang="en-US" sz="1600" dirty="0"/>
            <a:t>Reduction of RGV in drinking groups (clears up to 3 hours) vs fasted groups (solids)</a:t>
          </a:r>
        </a:p>
      </dgm:t>
    </dgm:pt>
    <dgm:pt modelId="{F27D1085-B3FA-254E-8A9D-DEB32705E693}" type="parTrans" cxnId="{D8AF5032-2BDA-4348-A3E6-4CB0A3B75018}">
      <dgm:prSet/>
      <dgm:spPr/>
      <dgm:t>
        <a:bodyPr/>
        <a:lstStyle/>
        <a:p>
          <a:endParaRPr lang="en-US"/>
        </a:p>
      </dgm:t>
    </dgm:pt>
    <dgm:pt modelId="{31ACA21A-7423-DA46-A6E4-0610459CE0FC}" type="sibTrans" cxnId="{D8AF5032-2BDA-4348-A3E6-4CB0A3B75018}">
      <dgm:prSet/>
      <dgm:spPr/>
      <dgm:t>
        <a:bodyPr/>
        <a:lstStyle/>
        <a:p>
          <a:endParaRPr lang="en-US"/>
        </a:p>
      </dgm:t>
    </dgm:pt>
    <dgm:pt modelId="{1A0B6DA6-3A10-344A-B99B-8B6E077C419E}">
      <dgm:prSet/>
      <dgm:spPr/>
      <dgm:t>
        <a:bodyPr/>
        <a:lstStyle/>
        <a:p>
          <a:r>
            <a:rPr lang="en-US" dirty="0"/>
            <a:t>1990</a:t>
          </a:r>
        </a:p>
      </dgm:t>
    </dgm:pt>
    <dgm:pt modelId="{13E484F2-EFC3-264C-B972-E0A3E8FB983B}" type="parTrans" cxnId="{27063784-02AD-A542-9C97-1C251EDCCA15}">
      <dgm:prSet/>
      <dgm:spPr/>
      <dgm:t>
        <a:bodyPr/>
        <a:lstStyle/>
        <a:p>
          <a:endParaRPr lang="en-US"/>
        </a:p>
      </dgm:t>
    </dgm:pt>
    <dgm:pt modelId="{883C7F6C-178A-624D-A660-7A05B069E43E}" type="sibTrans" cxnId="{27063784-02AD-A542-9C97-1C251EDCCA15}">
      <dgm:prSet/>
      <dgm:spPr/>
      <dgm:t>
        <a:bodyPr/>
        <a:lstStyle/>
        <a:p>
          <a:endParaRPr lang="en-US"/>
        </a:p>
      </dgm:t>
    </dgm:pt>
    <dgm:pt modelId="{5919C63C-E0ED-D641-9200-6241AF930AE8}">
      <dgm:prSet custT="1"/>
      <dgm:spPr/>
      <dgm:t>
        <a:bodyPr/>
        <a:lstStyle/>
        <a:p>
          <a:r>
            <a:rPr lang="en-US" sz="1600" dirty="0"/>
            <a:t>ASA NPO guidelines</a:t>
          </a:r>
        </a:p>
      </dgm:t>
    </dgm:pt>
    <dgm:pt modelId="{6EF4999E-8148-8947-A0DA-C5AD43FB479E}" type="parTrans" cxnId="{0155147F-1BED-2045-8174-0ED39004B4B6}">
      <dgm:prSet/>
      <dgm:spPr/>
      <dgm:t>
        <a:bodyPr/>
        <a:lstStyle/>
        <a:p>
          <a:endParaRPr lang="en-US"/>
        </a:p>
      </dgm:t>
    </dgm:pt>
    <dgm:pt modelId="{EA72F7F3-BCC1-E84E-B024-25BBF0BBE21D}" type="sibTrans" cxnId="{0155147F-1BED-2045-8174-0ED39004B4B6}">
      <dgm:prSet/>
      <dgm:spPr/>
      <dgm:t>
        <a:bodyPr/>
        <a:lstStyle/>
        <a:p>
          <a:endParaRPr lang="en-US"/>
        </a:p>
      </dgm:t>
    </dgm:pt>
    <dgm:pt modelId="{92F11801-3592-0149-A529-A4E2E32A653E}" type="pres">
      <dgm:prSet presAssocID="{9C68B63B-A229-CD46-A3F4-448B7E114F43}" presName="linearFlow" presStyleCnt="0">
        <dgm:presLayoutVars>
          <dgm:dir/>
          <dgm:animLvl val="lvl"/>
          <dgm:resizeHandles val="exact"/>
        </dgm:presLayoutVars>
      </dgm:prSet>
      <dgm:spPr/>
    </dgm:pt>
    <dgm:pt modelId="{A4CBDC65-73C4-D249-9614-D25CDA94E291}" type="pres">
      <dgm:prSet presAssocID="{83B0B66E-D7E3-3B4A-8804-D461B722373E}" presName="composite" presStyleCnt="0"/>
      <dgm:spPr/>
    </dgm:pt>
    <dgm:pt modelId="{39A9D05B-4F39-5541-A3F5-5801B3E7EDD8}" type="pres">
      <dgm:prSet presAssocID="{83B0B66E-D7E3-3B4A-8804-D461B722373E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EC96B171-DE00-7F4F-919A-2D490B32881A}" type="pres">
      <dgm:prSet presAssocID="{83B0B66E-D7E3-3B4A-8804-D461B722373E}" presName="descendantText" presStyleLbl="alignAcc1" presStyleIdx="0" presStyleCnt="6" custScaleY="100000">
        <dgm:presLayoutVars>
          <dgm:bulletEnabled val="1"/>
        </dgm:presLayoutVars>
      </dgm:prSet>
      <dgm:spPr/>
    </dgm:pt>
    <dgm:pt modelId="{756B93BE-A792-4945-AFE4-CE9F8446567E}" type="pres">
      <dgm:prSet presAssocID="{7967DE2A-E4C9-924C-BC27-6F7849399BB1}" presName="sp" presStyleCnt="0"/>
      <dgm:spPr/>
    </dgm:pt>
    <dgm:pt modelId="{4E9579F5-523B-2848-B59A-2EDED33C39AA}" type="pres">
      <dgm:prSet presAssocID="{BCF271A7-2A4F-7349-9CB4-C9C7570CA620}" presName="composite" presStyleCnt="0"/>
      <dgm:spPr/>
    </dgm:pt>
    <dgm:pt modelId="{CE836BDF-0521-704D-8EA1-A8EC8B8195A6}" type="pres">
      <dgm:prSet presAssocID="{BCF271A7-2A4F-7349-9CB4-C9C7570CA620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D00D36A7-CE12-924B-AEF0-58D92CC86BE9}" type="pres">
      <dgm:prSet presAssocID="{BCF271A7-2A4F-7349-9CB4-C9C7570CA620}" presName="descendantText" presStyleLbl="alignAcc1" presStyleIdx="1" presStyleCnt="6">
        <dgm:presLayoutVars>
          <dgm:bulletEnabled val="1"/>
        </dgm:presLayoutVars>
      </dgm:prSet>
      <dgm:spPr/>
    </dgm:pt>
    <dgm:pt modelId="{26D90439-025D-F64A-B153-10B3A6B1DA9C}" type="pres">
      <dgm:prSet presAssocID="{F5F3B864-638E-E944-9A67-2588D83BFF0C}" presName="sp" presStyleCnt="0"/>
      <dgm:spPr/>
    </dgm:pt>
    <dgm:pt modelId="{FD2F1037-53C0-6F4C-B05A-B9B8049093AD}" type="pres">
      <dgm:prSet presAssocID="{B39E552F-40F1-2643-8173-AB822F4B67FA}" presName="composite" presStyleCnt="0"/>
      <dgm:spPr/>
    </dgm:pt>
    <dgm:pt modelId="{EADE88E7-D237-4648-9103-1D0FE36C84B4}" type="pres">
      <dgm:prSet presAssocID="{B39E552F-40F1-2643-8173-AB822F4B67FA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CDF70062-9A71-4644-B991-1882E0BA4A2F}" type="pres">
      <dgm:prSet presAssocID="{B39E552F-40F1-2643-8173-AB822F4B67FA}" presName="descendantText" presStyleLbl="alignAcc1" presStyleIdx="2" presStyleCnt="6" custScaleY="78999">
        <dgm:presLayoutVars>
          <dgm:bulletEnabled val="1"/>
        </dgm:presLayoutVars>
      </dgm:prSet>
      <dgm:spPr/>
    </dgm:pt>
    <dgm:pt modelId="{C8F05771-8F63-B34B-A96D-EADDF5C038DB}" type="pres">
      <dgm:prSet presAssocID="{5F7D1C15-8A6F-C740-A6CF-20DFB3D0DFD9}" presName="sp" presStyleCnt="0"/>
      <dgm:spPr/>
    </dgm:pt>
    <dgm:pt modelId="{0C6C2999-3828-7445-81C5-BE75560B7029}" type="pres">
      <dgm:prSet presAssocID="{A5EC767D-15C6-9B48-940E-59B83289826C}" presName="composite" presStyleCnt="0"/>
      <dgm:spPr/>
    </dgm:pt>
    <dgm:pt modelId="{1EC0F8E2-6B63-3944-A89E-D868139AB4E9}" type="pres">
      <dgm:prSet presAssocID="{A5EC767D-15C6-9B48-940E-59B83289826C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22CBF34F-D375-E54E-82C4-42EC24A5B712}" type="pres">
      <dgm:prSet presAssocID="{A5EC767D-15C6-9B48-940E-59B83289826C}" presName="descendantText" presStyleLbl="alignAcc1" presStyleIdx="3" presStyleCnt="6">
        <dgm:presLayoutVars>
          <dgm:bulletEnabled val="1"/>
        </dgm:presLayoutVars>
      </dgm:prSet>
      <dgm:spPr/>
    </dgm:pt>
    <dgm:pt modelId="{0C315A22-6650-AD4B-940C-349F5A923C94}" type="pres">
      <dgm:prSet presAssocID="{DA534DE5-715A-C644-BA50-0DF63B3AD51B}" presName="sp" presStyleCnt="0"/>
      <dgm:spPr/>
    </dgm:pt>
    <dgm:pt modelId="{A3D4AC26-3566-0044-9BB0-6DFC222E7D5A}" type="pres">
      <dgm:prSet presAssocID="{6CE3EDD7-FFB4-574C-973C-0DF7563A0FEA}" presName="composite" presStyleCnt="0"/>
      <dgm:spPr/>
    </dgm:pt>
    <dgm:pt modelId="{ADE03CC1-58CB-314D-AE89-ABC20AA69B17}" type="pres">
      <dgm:prSet presAssocID="{6CE3EDD7-FFB4-574C-973C-0DF7563A0FEA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2DFB69F2-95C1-0045-ADCB-A3FBFCAE1120}" type="pres">
      <dgm:prSet presAssocID="{6CE3EDD7-FFB4-574C-973C-0DF7563A0FEA}" presName="descendantText" presStyleLbl="alignAcc1" presStyleIdx="4" presStyleCnt="6" custScaleY="144908">
        <dgm:presLayoutVars>
          <dgm:bulletEnabled val="1"/>
        </dgm:presLayoutVars>
      </dgm:prSet>
      <dgm:spPr/>
    </dgm:pt>
    <dgm:pt modelId="{7608E280-ECB1-7848-8D23-A1544D9BB39F}" type="pres">
      <dgm:prSet presAssocID="{098DEAAB-0E71-1E44-9A30-C695B11627E8}" presName="sp" presStyleCnt="0"/>
      <dgm:spPr/>
    </dgm:pt>
    <dgm:pt modelId="{15209BAB-6A7A-8E40-80C4-28808981A500}" type="pres">
      <dgm:prSet presAssocID="{1A0B6DA6-3A10-344A-B99B-8B6E077C419E}" presName="composite" presStyleCnt="0"/>
      <dgm:spPr/>
    </dgm:pt>
    <dgm:pt modelId="{C251EEA7-1686-FE47-955C-552045E252A3}" type="pres">
      <dgm:prSet presAssocID="{1A0B6DA6-3A10-344A-B99B-8B6E077C419E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71D716D8-7B76-FB4E-A2C1-0025BE458541}" type="pres">
      <dgm:prSet presAssocID="{1A0B6DA6-3A10-344A-B99B-8B6E077C419E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B082E00D-6FA4-5447-A244-DCB9DFD10CDA}" srcId="{B39E552F-40F1-2643-8173-AB822F4B67FA}" destId="{5C91DE3D-BB7F-C649-9F39-631829D53911}" srcOrd="0" destOrd="0" parTransId="{CD416323-992B-964E-A4B3-13CFEBFBBCE1}" sibTransId="{377B2E34-1C48-6C41-935D-61B19BED1E25}"/>
    <dgm:cxn modelId="{DF0AF30F-1E0F-3E4D-92CE-3FF396312FA3}" type="presOf" srcId="{8066556A-2F8E-674D-8F43-8556A2C387BF}" destId="{2DFB69F2-95C1-0045-ADCB-A3FBFCAE1120}" srcOrd="0" destOrd="1" presId="urn:microsoft.com/office/officeart/2005/8/layout/chevron2"/>
    <dgm:cxn modelId="{EF509710-509B-7A43-B508-C99CF78E008E}" type="presOf" srcId="{5C91DE3D-BB7F-C649-9F39-631829D53911}" destId="{CDF70062-9A71-4644-B991-1882E0BA4A2F}" srcOrd="0" destOrd="0" presId="urn:microsoft.com/office/officeart/2005/8/layout/chevron2"/>
    <dgm:cxn modelId="{3388331A-2295-FA49-ADD9-00295AB1BBC3}" type="presOf" srcId="{E6CE07E5-BC9B-C441-9D19-3859A43082CC}" destId="{2DFB69F2-95C1-0045-ADCB-A3FBFCAE1120}" srcOrd="0" destOrd="0" presId="urn:microsoft.com/office/officeart/2005/8/layout/chevron2"/>
    <dgm:cxn modelId="{1E123C1C-D48A-1248-8AFC-D6E9503D661F}" srcId="{BCF271A7-2A4F-7349-9CB4-C9C7570CA620}" destId="{69D83461-C79C-CB4E-ABEA-4A4CA8823A5B}" srcOrd="0" destOrd="0" parTransId="{EAF36A24-519E-6B41-A425-3B652150EB61}" sibTransId="{4C5A8373-9284-A540-8819-D5B32E4E29EA}"/>
    <dgm:cxn modelId="{D3AC9D1E-B495-C740-B3CB-AC969B41715D}" srcId="{9C68B63B-A229-CD46-A3F4-448B7E114F43}" destId="{A5EC767D-15C6-9B48-940E-59B83289826C}" srcOrd="3" destOrd="0" parTransId="{8025B46B-058C-9D42-A658-62BD6531435C}" sibTransId="{DA534DE5-715A-C644-BA50-0DF63B3AD51B}"/>
    <dgm:cxn modelId="{ABC8E021-1AE3-B340-9CF7-A178076E998B}" type="presOf" srcId="{8F532630-C8BD-4B4F-BCA2-84405EDB4EA3}" destId="{EC96B171-DE00-7F4F-919A-2D490B32881A}" srcOrd="0" destOrd="1" presId="urn:microsoft.com/office/officeart/2005/8/layout/chevron2"/>
    <dgm:cxn modelId="{C4061E23-F16A-C64C-9525-FF65D16384F7}" type="presOf" srcId="{6CE3EDD7-FFB4-574C-973C-0DF7563A0FEA}" destId="{ADE03CC1-58CB-314D-AE89-ABC20AA69B17}" srcOrd="0" destOrd="0" presId="urn:microsoft.com/office/officeart/2005/8/layout/chevron2"/>
    <dgm:cxn modelId="{7F5FF825-4FCC-1749-94B9-54FA8CE1CCE3}" srcId="{A5EC767D-15C6-9B48-940E-59B83289826C}" destId="{6135DCFF-3D36-3440-80D8-AFD0CD2CC91D}" srcOrd="0" destOrd="0" parTransId="{F767E68D-5BC0-8746-9D01-496645C9445B}" sibTransId="{2C227948-2ED3-924A-96F8-DE01F87ACFCB}"/>
    <dgm:cxn modelId="{3BC1BF28-786C-0C44-B5A6-23E4056C0EE2}" type="presOf" srcId="{9BE50D9D-335E-2A48-9E84-1B3A4E01DFE6}" destId="{22CBF34F-D375-E54E-82C4-42EC24A5B712}" srcOrd="0" destOrd="1" presId="urn:microsoft.com/office/officeart/2005/8/layout/chevron2"/>
    <dgm:cxn modelId="{A2705630-292C-2745-A7D3-DFCA949042D3}" type="presOf" srcId="{F7EB73AE-F4B8-E344-9D5A-2B01B8772178}" destId="{D00D36A7-CE12-924B-AEF0-58D92CC86BE9}" srcOrd="0" destOrd="1" presId="urn:microsoft.com/office/officeart/2005/8/layout/chevron2"/>
    <dgm:cxn modelId="{F7991F31-C043-3F4E-896A-75FB6E2E4303}" type="presOf" srcId="{5919C63C-E0ED-D641-9200-6241AF930AE8}" destId="{71D716D8-7B76-FB4E-A2C1-0025BE458541}" srcOrd="0" destOrd="0" presId="urn:microsoft.com/office/officeart/2005/8/layout/chevron2"/>
    <dgm:cxn modelId="{D8AF5032-2BDA-4348-A3E6-4CB0A3B75018}" srcId="{6CE3EDD7-FFB4-574C-973C-0DF7563A0FEA}" destId="{8066556A-2F8E-674D-8F43-8556A2C387BF}" srcOrd="1" destOrd="0" parTransId="{F27D1085-B3FA-254E-8A9D-DEB32705E693}" sibTransId="{31ACA21A-7423-DA46-A6E4-0610459CE0FC}"/>
    <dgm:cxn modelId="{498FBA33-65DC-E34E-8582-5E65A08FCF7E}" srcId="{9C68B63B-A229-CD46-A3F4-448B7E114F43}" destId="{BCF271A7-2A4F-7349-9CB4-C9C7570CA620}" srcOrd="1" destOrd="0" parTransId="{3DF8D1DF-CDC6-F94B-90D4-2233E42126E3}" sibTransId="{F5F3B864-638E-E944-9A67-2588D83BFF0C}"/>
    <dgm:cxn modelId="{1744AA36-95D8-684A-806D-7F84C46B277C}" type="presOf" srcId="{A5EC767D-15C6-9B48-940E-59B83289826C}" destId="{1EC0F8E2-6B63-3944-A89E-D868139AB4E9}" srcOrd="0" destOrd="0" presId="urn:microsoft.com/office/officeart/2005/8/layout/chevron2"/>
    <dgm:cxn modelId="{B54DCC38-7E4C-8A4E-9F12-06037602F1E1}" type="presOf" srcId="{6135DCFF-3D36-3440-80D8-AFD0CD2CC91D}" destId="{22CBF34F-D375-E54E-82C4-42EC24A5B712}" srcOrd="0" destOrd="0" presId="urn:microsoft.com/office/officeart/2005/8/layout/chevron2"/>
    <dgm:cxn modelId="{D639CA71-7CA5-594C-903E-5388ED395DA9}" type="presOf" srcId="{B39E552F-40F1-2643-8173-AB822F4B67FA}" destId="{EADE88E7-D237-4648-9103-1D0FE36C84B4}" srcOrd="0" destOrd="0" presId="urn:microsoft.com/office/officeart/2005/8/layout/chevron2"/>
    <dgm:cxn modelId="{B94B0777-CC96-6B46-A97D-BFDFED355A24}" type="presOf" srcId="{83B0B66E-D7E3-3B4A-8804-D461B722373E}" destId="{39A9D05B-4F39-5541-A3F5-5801B3E7EDD8}" srcOrd="0" destOrd="0" presId="urn:microsoft.com/office/officeart/2005/8/layout/chevron2"/>
    <dgm:cxn modelId="{3A735277-E0DA-D84B-B82B-728288930F0B}" type="presOf" srcId="{BCF271A7-2A4F-7349-9CB4-C9C7570CA620}" destId="{CE836BDF-0521-704D-8EA1-A8EC8B8195A6}" srcOrd="0" destOrd="0" presId="urn:microsoft.com/office/officeart/2005/8/layout/chevron2"/>
    <dgm:cxn modelId="{0155147F-1BED-2045-8174-0ED39004B4B6}" srcId="{1A0B6DA6-3A10-344A-B99B-8B6E077C419E}" destId="{5919C63C-E0ED-D641-9200-6241AF930AE8}" srcOrd="0" destOrd="0" parTransId="{6EF4999E-8148-8947-A0DA-C5AD43FB479E}" sibTransId="{EA72F7F3-BCC1-E84E-B024-25BBF0BBE21D}"/>
    <dgm:cxn modelId="{27063784-02AD-A542-9C97-1C251EDCCA15}" srcId="{9C68B63B-A229-CD46-A3F4-448B7E114F43}" destId="{1A0B6DA6-3A10-344A-B99B-8B6E077C419E}" srcOrd="5" destOrd="0" parTransId="{13E484F2-EFC3-264C-B972-E0A3E8FB983B}" sibTransId="{883C7F6C-178A-624D-A660-7A05B069E43E}"/>
    <dgm:cxn modelId="{6138B785-B92C-2C49-8E1A-E06615E40253}" type="presOf" srcId="{1A0B6DA6-3A10-344A-B99B-8B6E077C419E}" destId="{C251EEA7-1686-FE47-955C-552045E252A3}" srcOrd="0" destOrd="0" presId="urn:microsoft.com/office/officeart/2005/8/layout/chevron2"/>
    <dgm:cxn modelId="{BA907786-9BF9-E84E-9320-36A7A17A2115}" srcId="{A5EC767D-15C6-9B48-940E-59B83289826C}" destId="{9BE50D9D-335E-2A48-9E84-1B3A4E01DFE6}" srcOrd="1" destOrd="0" parTransId="{15B92557-752F-D74E-BC05-90E69DA0D3EC}" sibTransId="{36A52037-87A2-2343-96C3-367041BF2536}"/>
    <dgm:cxn modelId="{D96DC49C-9BB8-9A4A-871D-9BDD307B670B}" type="presOf" srcId="{69D83461-C79C-CB4E-ABEA-4A4CA8823A5B}" destId="{D00D36A7-CE12-924B-AEF0-58D92CC86BE9}" srcOrd="0" destOrd="0" presId="urn:microsoft.com/office/officeart/2005/8/layout/chevron2"/>
    <dgm:cxn modelId="{FD1D54A9-3CCB-8F49-8E1B-ADF7EF25B0BE}" srcId="{6CE3EDD7-FFB4-574C-973C-0DF7563A0FEA}" destId="{E6CE07E5-BC9B-C441-9D19-3859A43082CC}" srcOrd="0" destOrd="0" parTransId="{25C4257E-215E-354D-81F0-CC5245588184}" sibTransId="{6B00DA2A-6ECB-5A43-AA09-7A2FF3C6D01E}"/>
    <dgm:cxn modelId="{92C92EAA-CDD4-F647-B1B0-C674CB662549}" srcId="{9C68B63B-A229-CD46-A3F4-448B7E114F43}" destId="{6CE3EDD7-FFB4-574C-973C-0DF7563A0FEA}" srcOrd="4" destOrd="0" parTransId="{DD1D1DC5-89A0-4D44-A736-F3B54E2D948D}" sibTransId="{098DEAAB-0E71-1E44-9A30-C695B11627E8}"/>
    <dgm:cxn modelId="{C253CBAA-4C21-B644-9B5A-E1954B825E0F}" srcId="{83B0B66E-D7E3-3B4A-8804-D461B722373E}" destId="{8F532630-C8BD-4B4F-BCA2-84405EDB4EA3}" srcOrd="1" destOrd="0" parTransId="{6C142EB4-4C1C-8E41-835C-20BD428030E2}" sibTransId="{DD30ABBE-20E4-444F-A940-389DBB36708F}"/>
    <dgm:cxn modelId="{74EC1FC2-4DAE-E94D-8430-7286B96B0AB6}" srcId="{BCF271A7-2A4F-7349-9CB4-C9C7570CA620}" destId="{F7EB73AE-F4B8-E344-9D5A-2B01B8772178}" srcOrd="1" destOrd="0" parTransId="{FFD3F978-D2B3-3646-9AF9-FD2DA5417D79}" sibTransId="{DC17AC10-078B-E34F-A13F-761B52F684AA}"/>
    <dgm:cxn modelId="{701F89CE-CBE3-7B48-8BF1-A088387D8821}" type="presOf" srcId="{54FFA281-6595-5647-9C8A-2D58B00CCE08}" destId="{EC96B171-DE00-7F4F-919A-2D490B32881A}" srcOrd="0" destOrd="0" presId="urn:microsoft.com/office/officeart/2005/8/layout/chevron2"/>
    <dgm:cxn modelId="{FFEE1FD3-C66C-374F-88AD-EF13D0153DBB}" type="presOf" srcId="{9C68B63B-A229-CD46-A3F4-448B7E114F43}" destId="{92F11801-3592-0149-A529-A4E2E32A653E}" srcOrd="0" destOrd="0" presId="urn:microsoft.com/office/officeart/2005/8/layout/chevron2"/>
    <dgm:cxn modelId="{AC8E36E2-612F-1E4C-B3E9-0DC2A3776431}" srcId="{83B0B66E-D7E3-3B4A-8804-D461B722373E}" destId="{54FFA281-6595-5647-9C8A-2D58B00CCE08}" srcOrd="0" destOrd="0" parTransId="{3729054F-5080-AE4C-97B7-853C9D0DEC3F}" sibTransId="{7D1691AF-773F-0845-945D-7E81EA770F51}"/>
    <dgm:cxn modelId="{E52105F0-E4FD-8C43-9016-4A1663820108}" srcId="{9C68B63B-A229-CD46-A3F4-448B7E114F43}" destId="{83B0B66E-D7E3-3B4A-8804-D461B722373E}" srcOrd="0" destOrd="0" parTransId="{7B8B7EF0-3E08-A24C-9B3B-B3B840BFBCF7}" sibTransId="{7967DE2A-E4C9-924C-BC27-6F7849399BB1}"/>
    <dgm:cxn modelId="{551808FF-8165-8D44-A712-DE01062E30CF}" srcId="{9C68B63B-A229-CD46-A3F4-448B7E114F43}" destId="{B39E552F-40F1-2643-8173-AB822F4B67FA}" srcOrd="2" destOrd="0" parTransId="{EE459742-3F02-EC44-8EC0-96D0E4664AD6}" sibTransId="{5F7D1C15-8A6F-C740-A6CF-20DFB3D0DFD9}"/>
    <dgm:cxn modelId="{4D5D0D7A-CD2C-2144-88C1-5123BB04C35F}" type="presParOf" srcId="{92F11801-3592-0149-A529-A4E2E32A653E}" destId="{A4CBDC65-73C4-D249-9614-D25CDA94E291}" srcOrd="0" destOrd="0" presId="urn:microsoft.com/office/officeart/2005/8/layout/chevron2"/>
    <dgm:cxn modelId="{DDA618D1-32B5-1B4E-9CD5-7256233D4BBD}" type="presParOf" srcId="{A4CBDC65-73C4-D249-9614-D25CDA94E291}" destId="{39A9D05B-4F39-5541-A3F5-5801B3E7EDD8}" srcOrd="0" destOrd="0" presId="urn:microsoft.com/office/officeart/2005/8/layout/chevron2"/>
    <dgm:cxn modelId="{B071A5B7-0593-D841-AA2C-F1F19AD8F6E7}" type="presParOf" srcId="{A4CBDC65-73C4-D249-9614-D25CDA94E291}" destId="{EC96B171-DE00-7F4F-919A-2D490B32881A}" srcOrd="1" destOrd="0" presId="urn:microsoft.com/office/officeart/2005/8/layout/chevron2"/>
    <dgm:cxn modelId="{2540765C-54D8-8C4A-9E1C-CE882B8B6E0F}" type="presParOf" srcId="{92F11801-3592-0149-A529-A4E2E32A653E}" destId="{756B93BE-A792-4945-AFE4-CE9F8446567E}" srcOrd="1" destOrd="0" presId="urn:microsoft.com/office/officeart/2005/8/layout/chevron2"/>
    <dgm:cxn modelId="{D731B3DB-7B2A-6D49-AD22-0FBE53570C47}" type="presParOf" srcId="{92F11801-3592-0149-A529-A4E2E32A653E}" destId="{4E9579F5-523B-2848-B59A-2EDED33C39AA}" srcOrd="2" destOrd="0" presId="urn:microsoft.com/office/officeart/2005/8/layout/chevron2"/>
    <dgm:cxn modelId="{45FCEB2B-C625-5745-8517-645AEC6E0FB1}" type="presParOf" srcId="{4E9579F5-523B-2848-B59A-2EDED33C39AA}" destId="{CE836BDF-0521-704D-8EA1-A8EC8B8195A6}" srcOrd="0" destOrd="0" presId="urn:microsoft.com/office/officeart/2005/8/layout/chevron2"/>
    <dgm:cxn modelId="{FF11FEC3-F0DB-0E48-A3BE-72D2206B03DC}" type="presParOf" srcId="{4E9579F5-523B-2848-B59A-2EDED33C39AA}" destId="{D00D36A7-CE12-924B-AEF0-58D92CC86BE9}" srcOrd="1" destOrd="0" presId="urn:microsoft.com/office/officeart/2005/8/layout/chevron2"/>
    <dgm:cxn modelId="{157E9449-53A4-F04E-8370-238401D8A290}" type="presParOf" srcId="{92F11801-3592-0149-A529-A4E2E32A653E}" destId="{26D90439-025D-F64A-B153-10B3A6B1DA9C}" srcOrd="3" destOrd="0" presId="urn:microsoft.com/office/officeart/2005/8/layout/chevron2"/>
    <dgm:cxn modelId="{4374C56F-04A7-844C-A889-45E10F7A3B6F}" type="presParOf" srcId="{92F11801-3592-0149-A529-A4E2E32A653E}" destId="{FD2F1037-53C0-6F4C-B05A-B9B8049093AD}" srcOrd="4" destOrd="0" presId="urn:microsoft.com/office/officeart/2005/8/layout/chevron2"/>
    <dgm:cxn modelId="{8E543DAC-A554-FC42-B014-27C6D043929D}" type="presParOf" srcId="{FD2F1037-53C0-6F4C-B05A-B9B8049093AD}" destId="{EADE88E7-D237-4648-9103-1D0FE36C84B4}" srcOrd="0" destOrd="0" presId="urn:microsoft.com/office/officeart/2005/8/layout/chevron2"/>
    <dgm:cxn modelId="{EED5C095-41AD-BD45-B186-F5CA5D4A875F}" type="presParOf" srcId="{FD2F1037-53C0-6F4C-B05A-B9B8049093AD}" destId="{CDF70062-9A71-4644-B991-1882E0BA4A2F}" srcOrd="1" destOrd="0" presId="urn:microsoft.com/office/officeart/2005/8/layout/chevron2"/>
    <dgm:cxn modelId="{3F948C84-9970-B446-A64D-F3DDA6483A4B}" type="presParOf" srcId="{92F11801-3592-0149-A529-A4E2E32A653E}" destId="{C8F05771-8F63-B34B-A96D-EADDF5C038DB}" srcOrd="5" destOrd="0" presId="urn:microsoft.com/office/officeart/2005/8/layout/chevron2"/>
    <dgm:cxn modelId="{152530E7-F81B-934A-93FE-83FFDA5FFBA6}" type="presParOf" srcId="{92F11801-3592-0149-A529-A4E2E32A653E}" destId="{0C6C2999-3828-7445-81C5-BE75560B7029}" srcOrd="6" destOrd="0" presId="urn:microsoft.com/office/officeart/2005/8/layout/chevron2"/>
    <dgm:cxn modelId="{9A1527DF-5693-C445-9F2B-01F5687CB41C}" type="presParOf" srcId="{0C6C2999-3828-7445-81C5-BE75560B7029}" destId="{1EC0F8E2-6B63-3944-A89E-D868139AB4E9}" srcOrd="0" destOrd="0" presId="urn:microsoft.com/office/officeart/2005/8/layout/chevron2"/>
    <dgm:cxn modelId="{B39DD15D-2E25-F947-9DDF-499BBA728670}" type="presParOf" srcId="{0C6C2999-3828-7445-81C5-BE75560B7029}" destId="{22CBF34F-D375-E54E-82C4-42EC24A5B712}" srcOrd="1" destOrd="0" presId="urn:microsoft.com/office/officeart/2005/8/layout/chevron2"/>
    <dgm:cxn modelId="{B3B870C2-EA7D-7141-B6A1-88556E1AAD22}" type="presParOf" srcId="{92F11801-3592-0149-A529-A4E2E32A653E}" destId="{0C315A22-6650-AD4B-940C-349F5A923C94}" srcOrd="7" destOrd="0" presId="urn:microsoft.com/office/officeart/2005/8/layout/chevron2"/>
    <dgm:cxn modelId="{D35C2EDB-F38E-A94D-8504-E9616D8CDE6A}" type="presParOf" srcId="{92F11801-3592-0149-A529-A4E2E32A653E}" destId="{A3D4AC26-3566-0044-9BB0-6DFC222E7D5A}" srcOrd="8" destOrd="0" presId="urn:microsoft.com/office/officeart/2005/8/layout/chevron2"/>
    <dgm:cxn modelId="{A580C2CB-4622-504F-9312-A7D78FE24AB0}" type="presParOf" srcId="{A3D4AC26-3566-0044-9BB0-6DFC222E7D5A}" destId="{ADE03CC1-58CB-314D-AE89-ABC20AA69B17}" srcOrd="0" destOrd="0" presId="urn:microsoft.com/office/officeart/2005/8/layout/chevron2"/>
    <dgm:cxn modelId="{3220EB57-B4F1-3042-92DA-069B455DCD11}" type="presParOf" srcId="{A3D4AC26-3566-0044-9BB0-6DFC222E7D5A}" destId="{2DFB69F2-95C1-0045-ADCB-A3FBFCAE1120}" srcOrd="1" destOrd="0" presId="urn:microsoft.com/office/officeart/2005/8/layout/chevron2"/>
    <dgm:cxn modelId="{BF03FEE3-8869-8644-BACB-055C78B982C4}" type="presParOf" srcId="{92F11801-3592-0149-A529-A4E2E32A653E}" destId="{7608E280-ECB1-7848-8D23-A1544D9BB39F}" srcOrd="9" destOrd="0" presId="urn:microsoft.com/office/officeart/2005/8/layout/chevron2"/>
    <dgm:cxn modelId="{04284F5D-97E8-994F-8AF5-1C5A52A5B28A}" type="presParOf" srcId="{92F11801-3592-0149-A529-A4E2E32A653E}" destId="{15209BAB-6A7A-8E40-80C4-28808981A500}" srcOrd="10" destOrd="0" presId="urn:microsoft.com/office/officeart/2005/8/layout/chevron2"/>
    <dgm:cxn modelId="{D9CE0D34-D275-7D4A-8EC5-77E14F0A5886}" type="presParOf" srcId="{15209BAB-6A7A-8E40-80C4-28808981A500}" destId="{C251EEA7-1686-FE47-955C-552045E252A3}" srcOrd="0" destOrd="0" presId="urn:microsoft.com/office/officeart/2005/8/layout/chevron2"/>
    <dgm:cxn modelId="{FDCE40A1-7765-5849-BC0D-8F8D7D813785}" type="presParOf" srcId="{15209BAB-6A7A-8E40-80C4-28808981A500}" destId="{71D716D8-7B76-FB4E-A2C1-0025BE45854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7281B-226A-9B48-BFAB-42BD98708BBF}">
      <dsp:nvSpPr>
        <dsp:cNvPr id="0" name=""/>
        <dsp:cNvSpPr/>
      </dsp:nvSpPr>
      <dsp:spPr>
        <a:xfrm>
          <a:off x="0" y="9344"/>
          <a:ext cx="9034256" cy="578565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1853</a:t>
          </a:r>
        </a:p>
      </dsp:txBody>
      <dsp:txXfrm>
        <a:off x="28243" y="37587"/>
        <a:ext cx="8977770" cy="522079"/>
      </dsp:txXfrm>
    </dsp:sp>
    <dsp:sp modelId="{37297A51-E8DB-B245-8797-027C4F474342}">
      <dsp:nvSpPr>
        <dsp:cNvPr id="0" name=""/>
        <dsp:cNvSpPr/>
      </dsp:nvSpPr>
      <dsp:spPr>
        <a:xfrm>
          <a:off x="0" y="587909"/>
          <a:ext cx="9034256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83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Soldier in Burma vomited during surgery for a gunshot wound to the thigh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Autopsy showed that trachea was “filled with vomited matters”</a:t>
          </a:r>
        </a:p>
      </dsp:txBody>
      <dsp:txXfrm>
        <a:off x="0" y="587909"/>
        <a:ext cx="9034256" cy="618930"/>
      </dsp:txXfrm>
    </dsp:sp>
    <dsp:sp modelId="{76FB1557-7918-8D4D-A602-4140B203CC4F}">
      <dsp:nvSpPr>
        <dsp:cNvPr id="0" name=""/>
        <dsp:cNvSpPr/>
      </dsp:nvSpPr>
      <dsp:spPr>
        <a:xfrm>
          <a:off x="0" y="1206840"/>
          <a:ext cx="9034256" cy="5785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1862</a:t>
          </a:r>
        </a:p>
      </dsp:txBody>
      <dsp:txXfrm>
        <a:off x="28243" y="1235083"/>
        <a:ext cx="8977770" cy="522079"/>
      </dsp:txXfrm>
    </dsp:sp>
    <dsp:sp modelId="{6E613132-D845-8246-9A07-8E8C7A80D291}">
      <dsp:nvSpPr>
        <dsp:cNvPr id="0" name=""/>
        <dsp:cNvSpPr/>
      </dsp:nvSpPr>
      <dsp:spPr>
        <a:xfrm>
          <a:off x="0" y="1785405"/>
          <a:ext cx="9034256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83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1</a:t>
          </a:r>
          <a:r>
            <a:rPr lang="en-US" sz="1800" kern="1200" baseline="30000" dirty="0"/>
            <a:t>st</a:t>
          </a:r>
          <a:r>
            <a:rPr lang="en-US" sz="1800" kern="1200" dirty="0"/>
            <a:t> case</a:t>
          </a:r>
          <a:r>
            <a:rPr lang="en-US" sz="1800" kern="1200" baseline="0" dirty="0"/>
            <a:t> report</a:t>
          </a:r>
          <a:r>
            <a:rPr lang="en-US" sz="1800" kern="1200" dirty="0"/>
            <a:t> of death during anesthesia from inhalation of gastric contents</a:t>
          </a:r>
        </a:p>
      </dsp:txBody>
      <dsp:txXfrm>
        <a:off x="0" y="1785405"/>
        <a:ext cx="9034256" cy="380880"/>
      </dsp:txXfrm>
    </dsp:sp>
    <dsp:sp modelId="{670EB32F-30FC-D34F-8790-970AAC5F9207}">
      <dsp:nvSpPr>
        <dsp:cNvPr id="0" name=""/>
        <dsp:cNvSpPr/>
      </dsp:nvSpPr>
      <dsp:spPr>
        <a:xfrm>
          <a:off x="0" y="2166285"/>
          <a:ext cx="9034256" cy="578565"/>
        </a:xfrm>
        <a:prstGeom prst="roundRect">
          <a:avLst/>
        </a:prstGeom>
        <a:solidFill>
          <a:srgbClr val="0FA5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1940</a:t>
          </a:r>
        </a:p>
      </dsp:txBody>
      <dsp:txXfrm>
        <a:off x="28243" y="2194528"/>
        <a:ext cx="8977770" cy="522079"/>
      </dsp:txXfrm>
    </dsp:sp>
    <dsp:sp modelId="{2DD17CDD-8FF2-F94B-9B0A-5E8FBD02CEDD}">
      <dsp:nvSpPr>
        <dsp:cNvPr id="0" name=""/>
        <dsp:cNvSpPr/>
      </dsp:nvSpPr>
      <dsp:spPr>
        <a:xfrm>
          <a:off x="0" y="2744850"/>
          <a:ext cx="9034256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83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Charles Hall described 15 cases of aspiration in obstetric patients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5 of the 15 patients died</a:t>
          </a:r>
        </a:p>
      </dsp:txBody>
      <dsp:txXfrm>
        <a:off x="0" y="2744850"/>
        <a:ext cx="9034256" cy="618930"/>
      </dsp:txXfrm>
    </dsp:sp>
    <dsp:sp modelId="{B0D2CDA4-0B05-E84B-B47F-C8B9A6FD76F9}">
      <dsp:nvSpPr>
        <dsp:cNvPr id="0" name=""/>
        <dsp:cNvSpPr/>
      </dsp:nvSpPr>
      <dsp:spPr>
        <a:xfrm>
          <a:off x="0" y="3363780"/>
          <a:ext cx="9034256" cy="5785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1945</a:t>
          </a:r>
        </a:p>
      </dsp:txBody>
      <dsp:txXfrm>
        <a:off x="28243" y="3392023"/>
        <a:ext cx="8977770" cy="522079"/>
      </dsp:txXfrm>
    </dsp:sp>
    <dsp:sp modelId="{7F45C88C-77DC-B947-BC61-3EDDFCCB585D}">
      <dsp:nvSpPr>
        <dsp:cNvPr id="0" name=""/>
        <dsp:cNvSpPr/>
      </dsp:nvSpPr>
      <dsp:spPr>
        <a:xfrm>
          <a:off x="0" y="3942345"/>
          <a:ext cx="9034256" cy="57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683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Curtis </a:t>
          </a:r>
          <a:r>
            <a:rPr lang="en-US" sz="1800" kern="1200" dirty="0" err="1"/>
            <a:t>Mendelson</a:t>
          </a:r>
          <a:r>
            <a:rPr lang="en-US" sz="1800" kern="1200" dirty="0"/>
            <a:t> describes 66 cases of aspiration of stomach contents out of 44,016 obstetric cases</a:t>
          </a:r>
        </a:p>
      </dsp:txBody>
      <dsp:txXfrm>
        <a:off x="0" y="3942345"/>
        <a:ext cx="9034256" cy="571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9D05B-4F39-5541-A3F5-5801B3E7EDD8}">
      <dsp:nvSpPr>
        <dsp:cNvPr id="0" name=""/>
        <dsp:cNvSpPr/>
      </dsp:nvSpPr>
      <dsp:spPr>
        <a:xfrm rot="5400000">
          <a:off x="-126371" y="130179"/>
          <a:ext cx="842474" cy="589732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1847</a:t>
          </a:r>
        </a:p>
      </dsp:txBody>
      <dsp:txXfrm rot="-5400000">
        <a:off x="0" y="298674"/>
        <a:ext cx="589732" cy="252742"/>
      </dsp:txXfrm>
    </dsp:sp>
    <dsp:sp modelId="{EC96B171-DE00-7F4F-919A-2D490B32881A}">
      <dsp:nvSpPr>
        <dsp:cNvPr id="0" name=""/>
        <dsp:cNvSpPr/>
      </dsp:nvSpPr>
      <dsp:spPr>
        <a:xfrm rot="5400000">
          <a:off x="4173961" y="-3580421"/>
          <a:ext cx="547608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1</a:t>
          </a:r>
          <a:r>
            <a:rPr lang="en-US" sz="1600" kern="1200" baseline="30000" dirty="0"/>
            <a:t>st</a:t>
          </a:r>
          <a:r>
            <a:rPr lang="en-US" sz="1600" kern="1200" dirty="0"/>
            <a:t> book on anesthesia did not mention fasting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Fasting was to minimize unpleasantness of emesis</a:t>
          </a:r>
        </a:p>
      </dsp:txBody>
      <dsp:txXfrm rot="-5400000">
        <a:off x="589732" y="30540"/>
        <a:ext cx="7689335" cy="494144"/>
      </dsp:txXfrm>
    </dsp:sp>
    <dsp:sp modelId="{CE836BDF-0521-704D-8EA1-A8EC8B8195A6}">
      <dsp:nvSpPr>
        <dsp:cNvPr id="0" name=""/>
        <dsp:cNvSpPr/>
      </dsp:nvSpPr>
      <dsp:spPr>
        <a:xfrm rot="5400000">
          <a:off x="-126371" y="876754"/>
          <a:ext cx="842474" cy="5897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1883</a:t>
          </a:r>
        </a:p>
      </dsp:txBody>
      <dsp:txXfrm rot="-5400000">
        <a:off x="0" y="1045249"/>
        <a:ext cx="589732" cy="252742"/>
      </dsp:txXfrm>
    </dsp:sp>
    <dsp:sp modelId="{D00D36A7-CE12-924B-AEF0-58D92CC86BE9}">
      <dsp:nvSpPr>
        <dsp:cNvPr id="0" name=""/>
        <dsp:cNvSpPr/>
      </dsp:nvSpPr>
      <dsp:spPr>
        <a:xfrm rot="5400000">
          <a:off x="4173961" y="-2833846"/>
          <a:ext cx="547608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Sir Joseph Lister published fasting guidelines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Distinguished between solid meals and liquid</a:t>
          </a:r>
        </a:p>
      </dsp:txBody>
      <dsp:txXfrm rot="-5400000">
        <a:off x="589732" y="777115"/>
        <a:ext cx="7689335" cy="494144"/>
      </dsp:txXfrm>
    </dsp:sp>
    <dsp:sp modelId="{EADE88E7-D237-4648-9103-1D0FE36C84B4}">
      <dsp:nvSpPr>
        <dsp:cNvPr id="0" name=""/>
        <dsp:cNvSpPr/>
      </dsp:nvSpPr>
      <dsp:spPr>
        <a:xfrm rot="5400000">
          <a:off x="-126371" y="1623328"/>
          <a:ext cx="842474" cy="589732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1947</a:t>
          </a:r>
        </a:p>
      </dsp:txBody>
      <dsp:txXfrm rot="-5400000">
        <a:off x="0" y="1791823"/>
        <a:ext cx="589732" cy="252742"/>
      </dsp:txXfrm>
    </dsp:sp>
    <dsp:sp modelId="{CDF70062-9A71-4644-B991-1882E0BA4A2F}">
      <dsp:nvSpPr>
        <dsp:cNvPr id="0" name=""/>
        <dsp:cNvSpPr/>
      </dsp:nvSpPr>
      <dsp:spPr>
        <a:xfrm rot="5400000">
          <a:off x="4231463" y="-2087271"/>
          <a:ext cx="432605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i="1" kern="1200" dirty="0"/>
            <a:t>Synopsis of </a:t>
          </a:r>
          <a:r>
            <a:rPr lang="en-US" sz="1600" i="1" kern="1200" dirty="0" err="1"/>
            <a:t>Anaesthesia</a:t>
          </a:r>
          <a:r>
            <a:rPr lang="en-US" sz="1600" i="1" kern="1200" dirty="0"/>
            <a:t> </a:t>
          </a:r>
          <a:r>
            <a:rPr lang="en-US" sz="1600" kern="1200" dirty="0"/>
            <a:t>advocated for no food within 6 hours of anesthesia</a:t>
          </a:r>
        </a:p>
      </dsp:txBody>
      <dsp:txXfrm rot="-5400000">
        <a:off x="589732" y="1575578"/>
        <a:ext cx="7694949" cy="390369"/>
      </dsp:txXfrm>
    </dsp:sp>
    <dsp:sp modelId="{1EC0F8E2-6B63-3944-A89E-D868139AB4E9}">
      <dsp:nvSpPr>
        <dsp:cNvPr id="0" name=""/>
        <dsp:cNvSpPr/>
      </dsp:nvSpPr>
      <dsp:spPr>
        <a:xfrm rot="5400000">
          <a:off x="-126371" y="2369903"/>
          <a:ext cx="842474" cy="5897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1960</a:t>
          </a:r>
        </a:p>
      </dsp:txBody>
      <dsp:txXfrm rot="-5400000">
        <a:off x="0" y="2538398"/>
        <a:ext cx="589732" cy="252742"/>
      </dsp:txXfrm>
    </dsp:sp>
    <dsp:sp modelId="{22CBF34F-D375-E54E-82C4-42EC24A5B712}">
      <dsp:nvSpPr>
        <dsp:cNvPr id="0" name=""/>
        <dsp:cNvSpPr/>
      </dsp:nvSpPr>
      <dsp:spPr>
        <a:xfrm rot="5400000">
          <a:off x="4173961" y="-1340697"/>
          <a:ext cx="547608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NPO after midnight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Children NPO solid and milk for 6 hours, liquids for 2 hours (Cohen 1970)</a:t>
          </a:r>
        </a:p>
      </dsp:txBody>
      <dsp:txXfrm rot="-5400000">
        <a:off x="589732" y="2270264"/>
        <a:ext cx="7689335" cy="494144"/>
      </dsp:txXfrm>
    </dsp:sp>
    <dsp:sp modelId="{ADE03CC1-58CB-314D-AE89-ABC20AA69B17}">
      <dsp:nvSpPr>
        <dsp:cNvPr id="0" name=""/>
        <dsp:cNvSpPr/>
      </dsp:nvSpPr>
      <dsp:spPr>
        <a:xfrm rot="5400000">
          <a:off x="-126371" y="3239438"/>
          <a:ext cx="842474" cy="589732"/>
        </a:xfrm>
        <a:prstGeom prst="chevron">
          <a:avLst/>
        </a:prstGeom>
        <a:solidFill>
          <a:srgbClr val="0FA5CC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1985</a:t>
          </a:r>
        </a:p>
      </dsp:txBody>
      <dsp:txXfrm rot="-5400000">
        <a:off x="0" y="3407933"/>
        <a:ext cx="589732" cy="252742"/>
      </dsp:txXfrm>
    </dsp:sp>
    <dsp:sp modelId="{2DFB69F2-95C1-0045-ADCB-A3FBFCAE1120}">
      <dsp:nvSpPr>
        <dsp:cNvPr id="0" name=""/>
        <dsp:cNvSpPr/>
      </dsp:nvSpPr>
      <dsp:spPr>
        <a:xfrm rot="5400000">
          <a:off x="4051001" y="-471162"/>
          <a:ext cx="793528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Roger Maltby, University of Calgary:</a:t>
          </a:r>
          <a:r>
            <a:rPr lang="en-US" sz="1600" kern="1200" baseline="0" dirty="0"/>
            <a:t> randomized controlled trials </a:t>
          </a:r>
          <a:r>
            <a:rPr lang="en-US" sz="1600" kern="1200" dirty="0"/>
            <a:t>to determine residual gastric volume (RGV)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Reduction of RGV in drinking groups (clears up to 3 hours) vs fasted groups (solids)</a:t>
          </a:r>
        </a:p>
      </dsp:txBody>
      <dsp:txXfrm rot="-5400000">
        <a:off x="589732" y="3028844"/>
        <a:ext cx="7677330" cy="716054"/>
      </dsp:txXfrm>
    </dsp:sp>
    <dsp:sp modelId="{C251EEA7-1686-FE47-955C-552045E252A3}">
      <dsp:nvSpPr>
        <dsp:cNvPr id="0" name=""/>
        <dsp:cNvSpPr/>
      </dsp:nvSpPr>
      <dsp:spPr>
        <a:xfrm rot="5400000">
          <a:off x="-126371" y="3986013"/>
          <a:ext cx="842474" cy="58973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1990</a:t>
          </a:r>
        </a:p>
      </dsp:txBody>
      <dsp:txXfrm rot="-5400000">
        <a:off x="0" y="4154508"/>
        <a:ext cx="589732" cy="252742"/>
      </dsp:txXfrm>
    </dsp:sp>
    <dsp:sp modelId="{71D716D8-7B76-FB4E-A2C1-0025BE458541}">
      <dsp:nvSpPr>
        <dsp:cNvPr id="0" name=""/>
        <dsp:cNvSpPr/>
      </dsp:nvSpPr>
      <dsp:spPr>
        <a:xfrm rot="5400000">
          <a:off x="4173961" y="275412"/>
          <a:ext cx="547608" cy="77160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ASA NPO guidelines</a:t>
          </a:r>
        </a:p>
      </dsp:txBody>
      <dsp:txXfrm rot="-5400000">
        <a:off x="589732" y="3886373"/>
        <a:ext cx="7689335" cy="494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329B9-6B80-A345-9325-FAE71AFB343F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4CFCA-00CD-C941-BD33-478727ABF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6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04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study from Warner</a:t>
            </a:r>
            <a:r>
              <a:rPr lang="en-US" baseline="0" dirty="0"/>
              <a:t> found incidence in </a:t>
            </a:r>
            <a:r>
              <a:rPr lang="en-US" baseline="0" dirty="0" err="1"/>
              <a:t>ped</a:t>
            </a:r>
            <a:r>
              <a:rPr lang="en-US" baseline="0" dirty="0"/>
              <a:t> (&lt;18yo) 1/2632 incidence out of 63,180 anesthetics 1999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5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Aspiration was defined as an event where emesis was noted or food material was found in the oral/pharyngeal cavity-</a:t>
            </a:r>
            <a:r>
              <a:rPr lang="en-US" baseline="0" dirty="0"/>
              <a:t> associated with any of the following- </a:t>
            </a:r>
          </a:p>
          <a:p>
            <a:r>
              <a:rPr lang="en-US" baseline="0" dirty="0"/>
              <a:t>New cough, wheeze, </a:t>
            </a:r>
            <a:r>
              <a:rPr lang="en-US" baseline="0" dirty="0" err="1"/>
              <a:t>inc</a:t>
            </a:r>
            <a:r>
              <a:rPr lang="en-US" baseline="0" dirty="0"/>
              <a:t> </a:t>
            </a:r>
            <a:r>
              <a:rPr lang="en-US" baseline="0" dirty="0" err="1"/>
              <a:t>resp</a:t>
            </a:r>
            <a:r>
              <a:rPr lang="en-US" baseline="0" dirty="0"/>
              <a:t> effort, change in Chest X-ray, or new need for O2 therapy</a:t>
            </a:r>
          </a:p>
          <a:p>
            <a:r>
              <a:rPr lang="en-US" baseline="0" dirty="0"/>
              <a:t>5 of the patients were not NPO &gt;8 hours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57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240mg/ml </a:t>
            </a:r>
            <a:r>
              <a:rPr lang="en-US" dirty="0" err="1"/>
              <a:t>isohexol</a:t>
            </a:r>
            <a:r>
              <a:rPr lang="en-US" dirty="0"/>
              <a:t> (organically bound iodine)</a:t>
            </a:r>
          </a:p>
          <a:p>
            <a:r>
              <a:rPr lang="en-US" dirty="0"/>
              <a:t>1.2mg/ml</a:t>
            </a:r>
            <a:r>
              <a:rPr lang="en-US" baseline="0" dirty="0"/>
              <a:t> </a:t>
            </a:r>
            <a:r>
              <a:rPr lang="en-US" baseline="0" dirty="0" err="1"/>
              <a:t>triomethamine</a:t>
            </a:r>
            <a:endParaRPr lang="en-US" baseline="0" dirty="0"/>
          </a:p>
          <a:p>
            <a:r>
              <a:rPr lang="en-US" baseline="0" dirty="0"/>
              <a:t>0/1mg/ml EDTA</a:t>
            </a:r>
          </a:p>
          <a:p>
            <a:endParaRPr lang="en-US" baseline="0" dirty="0"/>
          </a:p>
          <a:p>
            <a:r>
              <a:rPr lang="en-US" baseline="0" dirty="0" err="1"/>
              <a:t>Pt</a:t>
            </a:r>
            <a:r>
              <a:rPr lang="en-US" baseline="0" dirty="0"/>
              <a:t> </a:t>
            </a:r>
            <a:r>
              <a:rPr lang="en-US" baseline="0" dirty="0" err="1"/>
              <a:t>wt</a:t>
            </a:r>
            <a:r>
              <a:rPr lang="en-US" baseline="0" dirty="0"/>
              <a:t> </a:t>
            </a:r>
            <a:r>
              <a:rPr lang="en-US" baseline="0" dirty="0" err="1"/>
              <a:t>lbs</a:t>
            </a:r>
            <a:r>
              <a:rPr lang="en-US" baseline="0" dirty="0"/>
              <a:t> (x) 10= ml to mix with contrast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35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fr-F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b="1" dirty="0"/>
              <a:t> 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61.10%</a:t>
            </a:r>
            <a:r>
              <a:rPr lang="fr-FR" b="1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11.10%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16.70%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5.60%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negligible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5.60%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2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fr-F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b="1" dirty="0"/>
              <a:t> </a:t>
            </a:r>
            <a:r>
              <a:rPr lang="fr-F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61.10%</a:t>
            </a:r>
            <a:r>
              <a:rPr lang="fr-FR" b="1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5.60%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22.20%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 </a:t>
            </a:r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0%</a:t>
            </a:r>
            <a:r>
              <a:rPr lang="fr-FR" dirty="0"/>
              <a:t> </a:t>
            </a:r>
          </a:p>
          <a:p>
            <a:r>
              <a:rPr lang="fr-F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negligible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11.10%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B1896-AA0C-6243-9C9C-797084B16DD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4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B25544C-DBC5-C546-81F7-E1FA75A36E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DDC5BA57-80F5-3743-9017-D22D9D709F10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689DB5-C7C5-4A46-A0E1-0E27CCD8D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4962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163DCE1B-03C2-1F4C-9EC5-9924C53B0A0E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D5CC3C05-7F88-D847-92D1-FD2F344E64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123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2A337D5-F4D3-5B4C-9A1B-2C6EBC2DF0C2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319C6736-1ED9-B94F-9ADA-B922DF15DE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161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8D111838-C8D1-2846-90E0-32201A6E856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2488BE4B-5D7D-214A-BF0F-3A4C779205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452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0B4C2CF0-4944-3E44-AF31-3D8C0E876E2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E4FDB22B-7B90-194A-9957-078F13359E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3650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5900C921-FB44-4349-BBE5-1D9D771DB5F7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7113C914-6D0D-F447-8D85-DFE7DF71DC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4924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097CB768-BCBD-004F-ABEC-5E97FC3B0E4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5278CDF9-2DD0-724F-9824-B383F66D05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5454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FEAD030B-ADA9-B641-B898-1C69B3D532D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AF14BD3C-CF00-7847-8789-EE7D24A31A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040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4589580D-0716-3B4A-85B9-7CF974C477E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4E4A1C02-3B1C-3E43-9FFD-37217702CB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6861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FDFDEAE6-0D64-B54B-82BE-06891C9AA65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C29E2E8D-37F7-1944-A0BC-DE5AE9EB68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83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09DAAC2B-F9B5-7D44-9A6B-D921FA7D3B63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538E9E15-08A3-6B40-AFB7-A14E7A8557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47672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99264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215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53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609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205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890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097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178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965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79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6414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1/27/22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90393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762000"/>
            <a:ext cx="6705600" cy="2536825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+mn-lt"/>
              </a:rPr>
              <a:t>Preoperative Fasting in Infants and Children</a:t>
            </a:r>
            <a:endParaRPr lang="en-US" sz="5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581400"/>
            <a:ext cx="6324599" cy="1828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Janey Phelps, MD, FAAP</a:t>
            </a:r>
          </a:p>
          <a:p>
            <a:r>
              <a:rPr lang="en-US" sz="2800" dirty="0"/>
              <a:t>University of North Carolina, Chapel Hill Children’s Hospital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2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2"/>
    </mc:Choice>
    <mc:Fallback xmlns="">
      <p:transition spd="slow" advTm="1374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66999"/>
            <a:ext cx="788670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17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8058150" cy="11430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62201"/>
            <a:ext cx="7886700" cy="3814762"/>
          </a:xfrm>
        </p:spPr>
        <p:txBody>
          <a:bodyPr/>
          <a:lstStyle/>
          <a:p>
            <a:pPr marL="287338" indent="-287338"/>
            <a:r>
              <a:rPr lang="en-US" dirty="0"/>
              <a:t>Review history of NPO guidelines</a:t>
            </a:r>
          </a:p>
          <a:p>
            <a:pPr marL="287338" indent="-287338"/>
            <a:r>
              <a:rPr lang="en-US" dirty="0"/>
              <a:t>Review current ASA NPO guidelines</a:t>
            </a:r>
          </a:p>
          <a:p>
            <a:pPr marL="287338" indent="-287338"/>
            <a:r>
              <a:rPr lang="en-US" dirty="0"/>
              <a:t>Review controversial cases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20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82914" cy="9906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History of Aspiration During Anesthesia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65149905"/>
              </p:ext>
            </p:extLst>
          </p:nvPr>
        </p:nvGraphicFramePr>
        <p:xfrm>
          <a:off x="109744" y="1338264"/>
          <a:ext cx="9034256" cy="4523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477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99"/>
    </mc:Choice>
    <mc:Fallback xmlns="">
      <p:transition spd="slow" advTm="4399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8058150" cy="1158875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/>
              <a:t>Mendelson</a:t>
            </a:r>
            <a:r>
              <a:rPr lang="en-US" sz="4800" dirty="0"/>
              <a:t>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7338" indent="-287338"/>
            <a:r>
              <a:rPr lang="en-US" dirty="0"/>
              <a:t>In addition to the case series, </a:t>
            </a:r>
            <a:r>
              <a:rPr lang="en-US" dirty="0" err="1"/>
              <a:t>Mendelson</a:t>
            </a:r>
            <a:r>
              <a:rPr lang="en-US" dirty="0"/>
              <a:t> conducted research on adult rabbits </a:t>
            </a:r>
          </a:p>
          <a:p>
            <a:pPr marL="287338" indent="-287338"/>
            <a:r>
              <a:rPr lang="en-US" dirty="0"/>
              <a:t>2 distinct Syndromes</a:t>
            </a:r>
          </a:p>
          <a:p>
            <a:pPr marL="635000" lvl="1" indent="-288925">
              <a:buFont typeface="System Font Regular"/>
              <a:buChar char="-"/>
            </a:pPr>
            <a:r>
              <a:rPr lang="en-US" dirty="0"/>
              <a:t>Aspiration of solid material </a:t>
            </a:r>
          </a:p>
          <a:p>
            <a:pPr marL="635000" lvl="1" indent="-288925">
              <a:buFont typeface="System Font Regular"/>
              <a:buChar char="-"/>
            </a:pPr>
            <a:r>
              <a:rPr lang="en-US" dirty="0"/>
              <a:t>Aspiration of liquid material </a:t>
            </a:r>
          </a:p>
        </p:txBody>
      </p:sp>
    </p:spTree>
    <p:extLst>
      <p:ext uri="{BB962C8B-B14F-4D97-AF65-F5344CB8AC3E}">
        <p14:creationId xmlns:p14="http://schemas.microsoft.com/office/powerpoint/2010/main" val="13444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10"/>
    </mc:Choice>
    <mc:Fallback xmlns="">
      <p:transition spd="slow" advTm="4011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886700" cy="1325563"/>
          </a:xfrm>
        </p:spPr>
        <p:txBody>
          <a:bodyPr/>
          <a:lstStyle/>
          <a:p>
            <a:pPr algn="l"/>
            <a:r>
              <a:rPr lang="en-US" dirty="0"/>
              <a:t>Mendelson Syndrome (</a:t>
            </a:r>
            <a:r>
              <a:rPr lang="en-US" dirty="0" err="1"/>
              <a:t>con’t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Recommendations to prevent aspiration</a:t>
            </a:r>
          </a:p>
          <a:p>
            <a:pPr marL="287338" indent="-287338"/>
            <a:r>
              <a:rPr lang="en-US" dirty="0"/>
              <a:t>NPO</a:t>
            </a:r>
          </a:p>
          <a:p>
            <a:pPr marL="287338" indent="-287338"/>
            <a:r>
              <a:rPr lang="en-US" dirty="0"/>
              <a:t>Regional versus general anesthesia</a:t>
            </a:r>
          </a:p>
          <a:p>
            <a:pPr marL="287338" indent="-287338"/>
            <a:r>
              <a:rPr lang="en-US" dirty="0"/>
              <a:t>Alkalinizing the stomach contents</a:t>
            </a:r>
          </a:p>
          <a:p>
            <a:pPr marL="287338" indent="-287338"/>
            <a:r>
              <a:rPr lang="en-US" dirty="0"/>
              <a:t>Competent administration of anesthesia</a:t>
            </a:r>
          </a:p>
          <a:p>
            <a:pPr marL="287338" indent="-287338"/>
            <a:r>
              <a:rPr lang="en-US" dirty="0"/>
              <a:t>Adequate equipment</a:t>
            </a:r>
          </a:p>
        </p:txBody>
      </p:sp>
    </p:spTree>
    <p:extLst>
      <p:ext uri="{BB962C8B-B14F-4D97-AF65-F5344CB8AC3E}">
        <p14:creationId xmlns:p14="http://schemas.microsoft.com/office/powerpoint/2010/main" val="2095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10"/>
    </mc:Choice>
    <mc:Fallback xmlns="">
      <p:transition spd="slow" advTm="4011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algn="l"/>
            <a:r>
              <a:rPr lang="en-US" dirty="0"/>
              <a:t>History of NPO Orders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876757"/>
              </p:ext>
            </p:extLst>
          </p:nvPr>
        </p:nvGraphicFramePr>
        <p:xfrm>
          <a:off x="457201" y="1237675"/>
          <a:ext cx="8305800" cy="4705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6068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49"/>
    </mc:Choice>
    <mc:Fallback xmlns="">
      <p:transition spd="slow" advTm="1014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125"/>
            <a:ext cx="8058150" cy="1082675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Critical Gastric 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0157"/>
            <a:ext cx="8058150" cy="4351338"/>
          </a:xfrm>
        </p:spPr>
        <p:txBody>
          <a:bodyPr>
            <a:normAutofit fontScale="77500" lnSpcReduction="20000"/>
          </a:bodyPr>
          <a:lstStyle/>
          <a:p>
            <a:pPr marL="287338" indent="-287338">
              <a:lnSpc>
                <a:spcPct val="120000"/>
              </a:lnSpc>
            </a:pPr>
            <a:r>
              <a:rPr lang="en-US" sz="3600" dirty="0"/>
              <a:t>Gastric volume exceeds 25 ml with pH &lt; 2.5 in 40-80% of healthy patients who fasted for at least 8 hours</a:t>
            </a:r>
          </a:p>
          <a:p>
            <a:pPr marL="287338" indent="-287338">
              <a:lnSpc>
                <a:spcPct val="120000"/>
              </a:lnSpc>
            </a:pPr>
            <a:r>
              <a:rPr lang="en-US" sz="3600" dirty="0"/>
              <a:t>Human stomach is very distensible and can accommodate up to 1000 ml before intra-gastric pressure increases</a:t>
            </a:r>
          </a:p>
          <a:p>
            <a:pPr marL="287338" indent="-287338">
              <a:lnSpc>
                <a:spcPct val="120000"/>
              </a:lnSpc>
            </a:pPr>
            <a:r>
              <a:rPr lang="en-US" sz="3600" dirty="0"/>
              <a:t>1986 Plourde and Hardy demonstrated in cats that gastric volume &gt; 21 ml/kg was required to produce regurgitation while under ketamine anesthesia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3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21"/>
    </mc:Choice>
    <mc:Fallback xmlns="">
      <p:transition spd="slow" advTm="3932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Pulmonary Aspiration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153400" cy="4759325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2800" dirty="0"/>
              <a:t>1985-1992:  215,488 general anesthetics reviewed for pulmonary aspiration</a:t>
            </a:r>
          </a:p>
          <a:p>
            <a:pPr marL="635000" lvl="2" indent="-288925">
              <a:buFont typeface="System Font Regular"/>
              <a:buChar char="-"/>
            </a:pPr>
            <a:r>
              <a:rPr lang="en-US" dirty="0"/>
              <a:t>Bilious secretions or solid matter in tracheobronchial tree</a:t>
            </a:r>
          </a:p>
          <a:p>
            <a:pPr marL="635000" lvl="2" indent="-288925">
              <a:buFont typeface="System Font Regular"/>
              <a:buChar char="-"/>
            </a:pPr>
            <a:r>
              <a:rPr lang="en-US" dirty="0"/>
              <a:t>Presence of new infiltrate on postop chest X-ray</a:t>
            </a:r>
          </a:p>
          <a:p>
            <a:pPr marL="287338" indent="-287338"/>
            <a:r>
              <a:rPr lang="en-US" sz="2800" dirty="0"/>
              <a:t>ASA 1 &amp; 2 Elective surgeries: 1/8000</a:t>
            </a:r>
          </a:p>
          <a:p>
            <a:pPr marL="287338" indent="-287338"/>
            <a:r>
              <a:rPr lang="en-US" sz="2800" dirty="0"/>
              <a:t>ASA 4 &amp; 5 Emergency surgeries: 1/343</a:t>
            </a:r>
          </a:p>
          <a:p>
            <a:pPr marL="287338" indent="-287338"/>
            <a:r>
              <a:rPr lang="en-US" sz="2800" dirty="0"/>
              <a:t>~ 75 - 80% occurred during induction</a:t>
            </a:r>
          </a:p>
          <a:p>
            <a:pPr marL="287338" indent="-287338"/>
            <a:r>
              <a:rPr lang="en-US" sz="2800" dirty="0"/>
              <a:t>Mortality was 1/71,829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6561" y="5807631"/>
            <a:ext cx="335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Warner </a:t>
            </a:r>
            <a:r>
              <a:rPr lang="en-US" i="1" dirty="0" err="1"/>
              <a:t>etal</a:t>
            </a:r>
            <a:r>
              <a:rPr lang="en-US" dirty="0"/>
              <a:t>, Anesthesiology 1993</a:t>
            </a:r>
          </a:p>
        </p:txBody>
      </p:sp>
    </p:spTree>
    <p:extLst>
      <p:ext uri="{BB962C8B-B14F-4D97-AF65-F5344CB8AC3E}">
        <p14:creationId xmlns:p14="http://schemas.microsoft.com/office/powerpoint/2010/main" val="95876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38"/>
    </mc:Choice>
    <mc:Fallback xmlns="">
      <p:transition spd="slow" advTm="5123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077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Pulmonary Aspiration and Pediatrics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03312"/>
            <a:ext cx="8286750" cy="46513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800" i="1" dirty="0"/>
              <a:t>Pediatric Sedation Research Consortium (PSRC) database </a:t>
            </a:r>
          </a:p>
          <a:p>
            <a:pPr marL="287338" indent="-287338"/>
            <a:r>
              <a:rPr lang="en-US" sz="3100" dirty="0"/>
              <a:t>42 participating institutes</a:t>
            </a:r>
          </a:p>
          <a:p>
            <a:pPr marL="287338" indent="-287338"/>
            <a:r>
              <a:rPr lang="en-US" sz="3100" dirty="0"/>
              <a:t>Reviewed 139,142 sedation/anesthesia encounters from 2007 - 2011</a:t>
            </a:r>
          </a:p>
          <a:p>
            <a:pPr marL="287338" indent="-287338"/>
            <a:r>
              <a:rPr lang="en-US" sz="3100" dirty="0"/>
              <a:t>10 cases of aspiration (8 of these patients were appropriately NPO (&gt;2 hours for clears, &gt;6 hours for solids)</a:t>
            </a:r>
          </a:p>
          <a:p>
            <a:pPr marL="287338" indent="-287338"/>
            <a:r>
              <a:rPr lang="en-US" sz="3100" i="1" dirty="0"/>
              <a:t> No relationship </a:t>
            </a:r>
            <a:r>
              <a:rPr lang="en-US" sz="3100" dirty="0"/>
              <a:t>between NPO interval and adverse pulmonary events</a:t>
            </a:r>
          </a:p>
          <a:p>
            <a:pPr marL="287338" indent="-287338"/>
            <a:r>
              <a:rPr lang="en-US" sz="3100" dirty="0"/>
              <a:t>Positive correlation between ASA status &gt; 2, emergency sedation status, and young 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99109" y="6248400"/>
            <a:ext cx="374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Beach ML, </a:t>
            </a:r>
            <a:r>
              <a:rPr lang="en-US" i="1" dirty="0" err="1"/>
              <a:t>etal</a:t>
            </a:r>
            <a:r>
              <a:rPr lang="en-US" i="1" dirty="0"/>
              <a:t>. Anesthesiology 2012.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83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824"/>
    </mc:Choice>
    <mc:Fallback xmlns="">
      <p:transition spd="slow" advTm="9682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69151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Analysis of Aspiration Event Versus NPO for Solids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092488"/>
              </p:ext>
            </p:extLst>
          </p:nvPr>
        </p:nvGraphicFramePr>
        <p:xfrm>
          <a:off x="483973" y="1591507"/>
          <a:ext cx="8229600" cy="3793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Duration of NPO (solids)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Total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Aspiration Events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2 </a:t>
                      </a:r>
                      <a:r>
                        <a:rPr lang="en-US" dirty="0" err="1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</a:t>
                      </a:r>
                      <a:r>
                        <a:rPr lang="en-US" dirty="0" err="1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</a:t>
                      </a:r>
                      <a:r>
                        <a:rPr lang="en-US" dirty="0" err="1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4,208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</a:t>
                      </a:r>
                      <a:r>
                        <a:rPr lang="en-US" dirty="0" err="1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23,421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&gt;8 </a:t>
                      </a:r>
                      <a:r>
                        <a:rPr lang="en-US" dirty="0" err="1"/>
                        <a:t>hrs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100,559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2,127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211"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131,772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385195"/>
            <a:ext cx="82296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5,665 NPO 4 hours or less for solids with no aspiration event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2590800" y="6260068"/>
            <a:ext cx="36695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Beach ML, </a:t>
            </a:r>
            <a:r>
              <a:rPr lang="en-US" i="1" dirty="0" err="1"/>
              <a:t>etal</a:t>
            </a:r>
            <a:r>
              <a:rPr lang="en-US" i="1" dirty="0"/>
              <a:t>. Anesthesiology 2012.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076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21"/>
    </mc:Choice>
    <mc:Fallback xmlns="">
      <p:transition spd="slow" advTm="40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ASA Guidelines for Preoperative Fasting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30188" indent="-230188">
              <a:lnSpc>
                <a:spcPct val="110000"/>
              </a:lnSpc>
            </a:pPr>
            <a:r>
              <a:rPr lang="en-US" sz="2800" dirty="0"/>
              <a:t>Revised in 2011</a:t>
            </a:r>
          </a:p>
          <a:p>
            <a:pPr marL="230188" indent="-230188">
              <a:lnSpc>
                <a:spcPct val="110000"/>
              </a:lnSpc>
            </a:pPr>
            <a:r>
              <a:rPr lang="en-US" sz="2800" dirty="0"/>
              <a:t>Intended patient population for these guidelines are limited to healthy patients of all ages undergoing elective procedures</a:t>
            </a:r>
          </a:p>
          <a:p>
            <a:pPr marL="230188" indent="-230188">
              <a:lnSpc>
                <a:spcPct val="110000"/>
              </a:lnSpc>
            </a:pPr>
            <a:r>
              <a:rPr lang="en-US" sz="2800" dirty="0"/>
              <a:t>Not intended for women in labor</a:t>
            </a:r>
          </a:p>
          <a:p>
            <a:pPr marL="230188" indent="-230188">
              <a:lnSpc>
                <a:spcPct val="110000"/>
              </a:lnSpc>
            </a:pPr>
            <a:r>
              <a:rPr lang="en-US" sz="2800" dirty="0"/>
              <a:t>Intended for general anesthesia, regional anesthesia, or sedation/analgesia (MAC)</a:t>
            </a:r>
          </a:p>
          <a:p>
            <a:pPr marL="230188" indent="-230188">
              <a:lnSpc>
                <a:spcPct val="110000"/>
              </a:lnSpc>
            </a:pPr>
            <a:r>
              <a:rPr lang="en-US" sz="2800" dirty="0"/>
              <a:t>Following guidelines does not guarantee complete gastric emptying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74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16"/>
    </mc:Choice>
    <mc:Fallback xmlns="">
      <p:transition spd="slow" advTm="3261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0675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ASA Guidelines for Preoperative Fasting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7338" indent="-287338"/>
            <a:r>
              <a:rPr lang="en-US" sz="3000" dirty="0"/>
              <a:t>Clear liquids 2 hours</a:t>
            </a:r>
          </a:p>
          <a:p>
            <a:pPr marL="635000" lvl="2" indent="-288925">
              <a:buFont typeface="System Font Regular"/>
              <a:buChar char="-"/>
            </a:pPr>
            <a:r>
              <a:rPr lang="en-US" dirty="0"/>
              <a:t>Examples water, fruit juices without pulp, carbonated beverages, clear tea, and black coffee</a:t>
            </a:r>
          </a:p>
          <a:p>
            <a:pPr marL="635000" lvl="2" indent="-288925">
              <a:buFont typeface="System Font Regular"/>
              <a:buChar char="-"/>
            </a:pPr>
            <a:r>
              <a:rPr lang="en-US" dirty="0"/>
              <a:t>No alcohol</a:t>
            </a:r>
          </a:p>
          <a:p>
            <a:pPr marL="635000" lvl="2" indent="-288925">
              <a:buFont typeface="System Font Regular"/>
              <a:buChar char="-"/>
            </a:pPr>
            <a:r>
              <a:rPr lang="en-US" dirty="0"/>
              <a:t>Volume is less important than type</a:t>
            </a:r>
          </a:p>
          <a:p>
            <a:pPr marL="287338" indent="-287338"/>
            <a:r>
              <a:rPr lang="en-US" sz="3000" dirty="0"/>
              <a:t>Breast milk 4 hours</a:t>
            </a:r>
          </a:p>
          <a:p>
            <a:pPr marL="287338" indent="-287338"/>
            <a:r>
              <a:rPr lang="en-US" sz="3000" dirty="0"/>
              <a:t>Infant formula 6 hours</a:t>
            </a:r>
          </a:p>
          <a:p>
            <a:pPr marL="287338" indent="-287338"/>
            <a:r>
              <a:rPr lang="en-US" sz="3000" dirty="0"/>
              <a:t>Light meal and nonhuman milk 6 hours</a:t>
            </a:r>
          </a:p>
          <a:p>
            <a:pPr marL="287338" indent="-287338"/>
            <a:r>
              <a:rPr lang="en-US" sz="3000" dirty="0"/>
              <a:t>Fried or fatty foods 8 hours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303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16"/>
    </mc:Choice>
    <mc:Fallback xmlns="">
      <p:transition spd="slow" advTm="5671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33400"/>
            <a:ext cx="66103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How many hours are required for NPO status requiring Oral contrast for CT scan?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86000"/>
            <a:ext cx="7886700" cy="4351338"/>
          </a:xfrm>
        </p:spPr>
        <p:txBody>
          <a:bodyPr/>
          <a:lstStyle/>
          <a:p>
            <a:pPr marL="742950" indent="-742950">
              <a:buFont typeface="+mj-lt"/>
              <a:buAutoNum type="arabicParenR"/>
            </a:pPr>
            <a:r>
              <a:rPr lang="en-US" dirty="0"/>
              <a:t>2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4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6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8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negligible</a:t>
            </a:r>
          </a:p>
        </p:txBody>
      </p:sp>
    </p:spTree>
    <p:extLst>
      <p:ext uri="{BB962C8B-B14F-4D97-AF65-F5344CB8AC3E}">
        <p14:creationId xmlns:p14="http://schemas.microsoft.com/office/powerpoint/2010/main" val="15244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75"/>
    </mc:Choice>
    <mc:Fallback xmlns="">
      <p:transition spd="slow" advTm="45375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Oral Contrast: Current Practices and Controversies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71884"/>
          </a:xfrm>
        </p:spPr>
        <p:txBody>
          <a:bodyPr>
            <a:noAutofit/>
          </a:bodyPr>
          <a:lstStyle/>
          <a:p>
            <a:pPr marL="287338" indent="-287338"/>
            <a:r>
              <a:rPr lang="en-US" dirty="0"/>
              <a:t>Goal is to obtain CT scan within 1 hour of contrast</a:t>
            </a:r>
          </a:p>
          <a:p>
            <a:pPr marL="287338" indent="-287338"/>
            <a:r>
              <a:rPr lang="en-US" dirty="0"/>
              <a:t>Emptying of clear liquids is proportional to the volume present</a:t>
            </a:r>
          </a:p>
          <a:p>
            <a:pPr marL="287338" indent="-287338"/>
            <a:r>
              <a:rPr lang="en-US" dirty="0"/>
              <a:t>Small bowel transit time </a:t>
            </a:r>
          </a:p>
          <a:p>
            <a:pPr marL="635000" lvl="1" indent="-288925">
              <a:buFont typeface="System Font Regular"/>
              <a:buChar char="-"/>
            </a:pPr>
            <a:r>
              <a:rPr lang="en-US" dirty="0"/>
              <a:t>As fast as 15 minutes</a:t>
            </a:r>
          </a:p>
          <a:p>
            <a:pPr marL="635000" lvl="1" indent="-288925">
              <a:buFont typeface="System Font Regular"/>
              <a:buChar char="-"/>
            </a:pPr>
            <a:r>
              <a:rPr lang="en-US" dirty="0"/>
              <a:t>Average 84 minutes</a:t>
            </a:r>
          </a:p>
          <a:p>
            <a:pPr marL="635000" lvl="1" indent="-288925">
              <a:buFont typeface="System Font Regular"/>
              <a:buChar char="-"/>
            </a:pPr>
            <a:r>
              <a:rPr lang="en-US" dirty="0"/>
              <a:t>83% is &lt; 120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90535" y="57150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Mahmoud M </a:t>
            </a:r>
            <a:r>
              <a:rPr lang="en-US" i="1" dirty="0" err="1"/>
              <a:t>etal</a:t>
            </a:r>
            <a:r>
              <a:rPr lang="en-US" dirty="0"/>
              <a:t>, Pediatric Radiology 2011.</a:t>
            </a:r>
          </a:p>
        </p:txBody>
      </p:sp>
    </p:spTree>
    <p:extLst>
      <p:ext uri="{BB962C8B-B14F-4D97-AF65-F5344CB8AC3E}">
        <p14:creationId xmlns:p14="http://schemas.microsoft.com/office/powerpoint/2010/main" val="22410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06"/>
    </mc:Choice>
    <mc:Fallback xmlns="">
      <p:transition spd="slow" advTm="3110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080" y="274638"/>
            <a:ext cx="7395519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Gastric Emptying Time of Oral Contrast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81" y="1758727"/>
            <a:ext cx="8229600" cy="4261073"/>
          </a:xfrm>
        </p:spPr>
        <p:txBody>
          <a:bodyPr>
            <a:normAutofit lnSpcReduction="10000"/>
          </a:bodyPr>
          <a:lstStyle/>
          <a:p>
            <a:pPr marL="287338" indent="-273050"/>
            <a:r>
              <a:rPr lang="en-US" sz="2800" dirty="0"/>
              <a:t>101 patients, 3 – 18 years of age</a:t>
            </a:r>
          </a:p>
          <a:p>
            <a:pPr marL="287338" indent="-273050"/>
            <a:r>
              <a:rPr lang="en-US" sz="2800" dirty="0"/>
              <a:t>Contrast enhanced abdominal CT</a:t>
            </a:r>
          </a:p>
          <a:p>
            <a:pPr marL="576263" lvl="2" indent="-244475">
              <a:buFont typeface="System Font Regular"/>
              <a:buChar char="-"/>
            </a:pPr>
            <a:r>
              <a:rPr lang="en-US" dirty="0"/>
              <a:t>Acute appendicitis n=90</a:t>
            </a:r>
          </a:p>
          <a:p>
            <a:pPr marL="576263" lvl="2" indent="-244475">
              <a:buFont typeface="System Font Regular"/>
              <a:buChar char="-"/>
            </a:pPr>
            <a:r>
              <a:rPr lang="en-US" dirty="0"/>
              <a:t>Abdominal trauma n=10</a:t>
            </a:r>
          </a:p>
          <a:p>
            <a:pPr marL="576263" lvl="2" indent="-244475">
              <a:buFont typeface="System Font Regular"/>
              <a:buChar char="-"/>
            </a:pPr>
            <a:r>
              <a:rPr lang="en-US" dirty="0"/>
              <a:t>Suspected ileus n=1</a:t>
            </a:r>
          </a:p>
          <a:p>
            <a:pPr marL="287338" indent="-273050"/>
            <a:r>
              <a:rPr lang="en-US" sz="2800" dirty="0"/>
              <a:t>&lt; 40 kg: 500ml of contrast</a:t>
            </a:r>
          </a:p>
          <a:p>
            <a:pPr marL="287338" indent="-273050"/>
            <a:r>
              <a:rPr lang="en-US" sz="2800" dirty="0"/>
              <a:t>&gt; 40 kg: 750ml of contrast</a:t>
            </a:r>
          </a:p>
          <a:p>
            <a:pPr marL="287338" indent="-273050"/>
            <a:r>
              <a:rPr lang="en-US" sz="2800" dirty="0"/>
              <a:t>Senior radiologist reviewed scans to estimate gastric emptying times (GET)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6352401"/>
            <a:ext cx="3581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Berger-</a:t>
            </a:r>
            <a:r>
              <a:rPr lang="en-US" sz="1200" dirty="0" err="1"/>
              <a:t>Achituv</a:t>
            </a:r>
            <a:r>
              <a:rPr lang="en-US" sz="1200" dirty="0"/>
              <a:t> S </a:t>
            </a:r>
            <a:r>
              <a:rPr lang="en-US" sz="1200" i="1" dirty="0" err="1"/>
              <a:t>etal</a:t>
            </a:r>
            <a:r>
              <a:rPr lang="en-US" sz="1200" dirty="0"/>
              <a:t>, Gastroenterology 2010.</a:t>
            </a:r>
          </a:p>
        </p:txBody>
      </p:sp>
    </p:spTree>
    <p:extLst>
      <p:ext uri="{BB962C8B-B14F-4D97-AF65-F5344CB8AC3E}">
        <p14:creationId xmlns:p14="http://schemas.microsoft.com/office/powerpoint/2010/main" val="114709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66"/>
    </mc:Choice>
    <mc:Fallback xmlns="">
      <p:transition spd="slow" advTm="5396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23" y="365125"/>
            <a:ext cx="7694277" cy="115887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Gastric emptying time of Oral Contrast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923" y="1690688"/>
            <a:ext cx="4532811" cy="4710112"/>
          </a:xfrm>
        </p:spPr>
        <p:txBody>
          <a:bodyPr>
            <a:normAutofit/>
          </a:bodyPr>
          <a:lstStyle/>
          <a:p>
            <a:pPr marL="287338" indent="-287338"/>
            <a:r>
              <a:rPr lang="en-US" sz="2800" dirty="0"/>
              <a:t>Results of OCM in stomach</a:t>
            </a:r>
          </a:p>
          <a:p>
            <a:pPr marL="576263" lvl="1" indent="-288925">
              <a:buFont typeface="System Font Regular"/>
              <a:buChar char="-"/>
            </a:pPr>
            <a:r>
              <a:rPr lang="en-US" sz="2400" dirty="0"/>
              <a:t>75% at 48 +/- 5.2 minutes</a:t>
            </a:r>
          </a:p>
          <a:p>
            <a:pPr marL="576263" lvl="1" indent="-288925">
              <a:buFont typeface="System Font Regular"/>
              <a:buChar char="-"/>
            </a:pPr>
            <a:r>
              <a:rPr lang="en-US" sz="2400" dirty="0"/>
              <a:t>50% at 74 +/- 7.5 minutes</a:t>
            </a:r>
          </a:p>
          <a:p>
            <a:pPr marL="576263" lvl="1" indent="-288925">
              <a:buFont typeface="System Font Regular"/>
              <a:buChar char="-"/>
            </a:pPr>
            <a:r>
              <a:rPr lang="en-US" sz="2400" dirty="0"/>
              <a:t>25% at 135 +/- 32.5 minutes</a:t>
            </a:r>
          </a:p>
          <a:p>
            <a:pPr marL="287338" indent="-287338"/>
            <a:r>
              <a:rPr lang="en-US" sz="2800" dirty="0"/>
              <a:t>Mean time to drink OCM: 105.1 +/- 27.9 minutes</a:t>
            </a:r>
          </a:p>
          <a:p>
            <a:pPr marL="0" indent="0">
              <a:buNone/>
            </a:pPr>
            <a:r>
              <a:rPr lang="en-US" sz="2800" i="1" dirty="0"/>
              <a:t>Conclusion: advocate waiting minimum 3 hours after ingestion of OCM and GA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 descr="contrast grap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58" y="1524000"/>
            <a:ext cx="3777145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8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41"/>
    </mc:Choice>
    <mc:Fallback xmlns="">
      <p:transition spd="slow" advTm="8504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/>
              <a:t>Ask the Experts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18 pediatric anesthesiologists: 5 Bowman Gray, 5 Duke and 8 UNC</a:t>
            </a:r>
          </a:p>
          <a:p>
            <a:pPr marL="346075" indent="-346075">
              <a:buFont typeface="Arial" panose="020B0604020202020204" pitchFamily="34" charset="0"/>
              <a:buChar char="•"/>
            </a:pPr>
            <a:r>
              <a:rPr lang="en-US" dirty="0"/>
              <a:t>27.8% have practiced &lt; 5 years</a:t>
            </a:r>
          </a:p>
          <a:p>
            <a:pPr marL="346075" indent="-346075"/>
            <a:r>
              <a:rPr lang="en-US" dirty="0"/>
              <a:t>16.6% have practiced 5 - 10 years</a:t>
            </a:r>
          </a:p>
          <a:p>
            <a:pPr marL="346075" indent="-346075"/>
            <a:r>
              <a:rPr lang="en-US" dirty="0"/>
              <a:t>55.6% have practiced &gt; 10 years</a:t>
            </a:r>
          </a:p>
          <a:p>
            <a:pPr marL="346075" indent="-346075"/>
            <a:r>
              <a:rPr lang="en-US" dirty="0"/>
              <a:t>72.2% have &gt; 5 years experience as a pediatric anesthesiologists</a:t>
            </a:r>
          </a:p>
          <a:p>
            <a:pPr marL="287338" indent="-287338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229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03"/>
    </mc:Choice>
    <mc:Fallback xmlns="">
      <p:transition spd="slow" advTm="418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65125"/>
            <a:ext cx="7010401" cy="161607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How Many Hours are Required for NPO Status Requiring PO Contrast for CT Scan?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90526870"/>
              </p:ext>
            </p:extLst>
          </p:nvPr>
        </p:nvGraphicFramePr>
        <p:xfrm>
          <a:off x="457199" y="2133600"/>
          <a:ext cx="8001001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4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46"/>
    </mc:Choice>
    <mc:Fallback xmlns="">
      <p:transition spd="slow" advTm="4334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99135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How many hours are required to meet NPO status for hard candy?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7400"/>
            <a:ext cx="7886700" cy="4351338"/>
          </a:xfrm>
        </p:spPr>
        <p:txBody>
          <a:bodyPr/>
          <a:lstStyle/>
          <a:p>
            <a:pPr marL="742950" indent="-742950">
              <a:buFont typeface="+mj-lt"/>
              <a:buAutoNum type="arabicParenR"/>
            </a:pPr>
            <a:r>
              <a:rPr lang="en-US" dirty="0"/>
              <a:t>2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4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6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8 hours</a:t>
            </a:r>
          </a:p>
          <a:p>
            <a:pPr marL="742950" indent="-742950">
              <a:buFont typeface="+mj-lt"/>
              <a:buAutoNum type="arabicParenR"/>
            </a:pPr>
            <a:r>
              <a:rPr lang="en-US" dirty="0"/>
              <a:t>negligible</a:t>
            </a:r>
          </a:p>
        </p:txBody>
      </p:sp>
    </p:spTree>
    <p:extLst>
      <p:ext uri="{BB962C8B-B14F-4D97-AF65-F5344CB8AC3E}">
        <p14:creationId xmlns:p14="http://schemas.microsoft.com/office/powerpoint/2010/main" val="30219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14"/>
    </mc:Choice>
    <mc:Fallback xmlns="">
      <p:transition spd="slow" advTm="3191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69151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How Many Hours are Required to Meet NPO Status for Hard Candy?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4958"/>
              </p:ext>
            </p:extLst>
          </p:nvPr>
        </p:nvGraphicFramePr>
        <p:xfrm>
          <a:off x="457200" y="1524000"/>
          <a:ext cx="8229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32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48"/>
    </mc:Choice>
    <mc:Fallback xmlns="">
      <p:transition spd="slow" advTm="19048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7"/>
            <a:ext cx="7613307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Parent’s Compliance with NPO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5625"/>
            <a:ext cx="8058150" cy="4351338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120 Parents completed a survey after outpatient surgery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63662255"/>
              </p:ext>
            </p:extLst>
          </p:nvPr>
        </p:nvGraphicFramePr>
        <p:xfrm>
          <a:off x="1828800" y="2812133"/>
          <a:ext cx="5839433" cy="346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28816" y="6281008"/>
            <a:ext cx="3914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Cantellow</a:t>
            </a:r>
            <a:r>
              <a:rPr lang="en-US" sz="1600" dirty="0"/>
              <a:t> S </a:t>
            </a:r>
            <a:r>
              <a:rPr lang="en-US" sz="1600" i="1" dirty="0"/>
              <a:t>et al</a:t>
            </a:r>
            <a:r>
              <a:rPr lang="en-US" sz="1600" dirty="0"/>
              <a:t>. Pediatric Anesthesia 2012.</a:t>
            </a:r>
          </a:p>
        </p:txBody>
      </p:sp>
    </p:spTree>
    <p:extLst>
      <p:ext uri="{BB962C8B-B14F-4D97-AF65-F5344CB8AC3E}">
        <p14:creationId xmlns:p14="http://schemas.microsoft.com/office/powerpoint/2010/main" val="198786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73"/>
    </mc:Choice>
    <mc:Fallback xmlns="">
      <p:transition spd="slow" advTm="5117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683895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Parent’s Compliance with NPO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003988808"/>
              </p:ext>
            </p:extLst>
          </p:nvPr>
        </p:nvGraphicFramePr>
        <p:xfrm>
          <a:off x="238125" y="1457325"/>
          <a:ext cx="76200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32473" y="4419600"/>
            <a:ext cx="3654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charset="0"/>
              <a:buChar char="•"/>
            </a:pPr>
            <a:r>
              <a:rPr lang="en-US" sz="1600" b="1" dirty="0"/>
              <a:t>13.5% were out of compliance based on survey results</a:t>
            </a:r>
          </a:p>
          <a:p>
            <a:pPr marL="179388" indent="-179388">
              <a:buFont typeface="Arial" charset="0"/>
              <a:buChar char="•"/>
            </a:pPr>
            <a:r>
              <a:rPr lang="en-US" sz="1600" b="1" dirty="0"/>
              <a:t>Increased fasting times places patients at risk for dehydration, especially if surgery is delayed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626006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400" dirty="0" err="1"/>
              <a:t>Cantellow</a:t>
            </a:r>
            <a:r>
              <a:rPr lang="en-US" sz="1400" dirty="0"/>
              <a:t> S </a:t>
            </a:r>
            <a:r>
              <a:rPr lang="en-US" sz="1400" i="1" dirty="0" err="1"/>
              <a:t>etal</a:t>
            </a:r>
            <a:r>
              <a:rPr lang="en-US" sz="1400" dirty="0"/>
              <a:t>,. Pediatric Anesthesia 2012.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214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36"/>
    </mc:Choice>
    <mc:Fallback xmlns="">
      <p:transition spd="slow" advTm="17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7338" indent="-287338"/>
            <a:r>
              <a:rPr lang="en-US" dirty="0"/>
              <a:t>Some institutions in US are using 1 hour NPO for clears in children even though ASA recommendations are currently 2 hours</a:t>
            </a:r>
          </a:p>
          <a:p>
            <a:pPr marL="287338" indent="-287338"/>
            <a:r>
              <a:rPr lang="en-US" dirty="0"/>
              <a:t>Point of Care Ultrasound (POCUS) can be used to determine gastric volume and may change how NPO guidelines are viewed in the future</a:t>
            </a:r>
          </a:p>
        </p:txBody>
      </p:sp>
    </p:spTree>
    <p:extLst>
      <p:ext uri="{BB962C8B-B14F-4D97-AF65-F5344CB8AC3E}">
        <p14:creationId xmlns:p14="http://schemas.microsoft.com/office/powerpoint/2010/main" val="1184636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3000"/>
            <a:ext cx="7886700" cy="5105399"/>
          </a:xfrm>
        </p:spPr>
        <p:txBody>
          <a:bodyPr>
            <a:normAutofit fontScale="85000" lnSpcReduction="10000"/>
          </a:bodyPr>
          <a:lstStyle/>
          <a:p>
            <a:pPr marL="287338" indent="-287338"/>
            <a:r>
              <a:rPr lang="en-US" sz="3200" dirty="0"/>
              <a:t>Although rare, aspiration pneumonia can lead to death</a:t>
            </a:r>
          </a:p>
          <a:p>
            <a:pPr marL="287338" indent="-287338"/>
            <a:r>
              <a:rPr lang="en-US" sz="3200" dirty="0"/>
              <a:t>Adhering to NPO guidelines does not always prevent aspirations</a:t>
            </a:r>
          </a:p>
          <a:p>
            <a:pPr marL="287338" indent="-287338"/>
            <a:r>
              <a:rPr lang="en-US" sz="3200" dirty="0"/>
              <a:t>All elective cases should adhere to ASA NPO guidelines</a:t>
            </a:r>
          </a:p>
          <a:p>
            <a:pPr marL="519113" lvl="1" indent="-231775">
              <a:buFont typeface="System Font Regular"/>
              <a:buChar char="-"/>
            </a:pPr>
            <a:r>
              <a:rPr lang="en-US" sz="2800" dirty="0"/>
              <a:t>2 hours clears</a:t>
            </a:r>
          </a:p>
          <a:p>
            <a:pPr marL="519113" lvl="1" indent="-231775">
              <a:buFont typeface="System Font Regular"/>
              <a:buChar char="-"/>
            </a:pPr>
            <a:r>
              <a:rPr lang="en-US" sz="2800" dirty="0"/>
              <a:t>4 hours breast milk</a:t>
            </a:r>
          </a:p>
          <a:p>
            <a:pPr marL="519113" lvl="1" indent="-231775">
              <a:buFont typeface="System Font Regular"/>
              <a:buChar char="-"/>
            </a:pPr>
            <a:r>
              <a:rPr lang="en-US" sz="2800" dirty="0"/>
              <a:t>6 hours formula/light meal</a:t>
            </a:r>
          </a:p>
          <a:p>
            <a:pPr marL="519113" lvl="1" indent="-231775">
              <a:buFont typeface="System Font Regular"/>
              <a:buChar char="-"/>
            </a:pPr>
            <a:r>
              <a:rPr lang="en-US" sz="2800" dirty="0"/>
              <a:t>8 hours fatty or full meals</a:t>
            </a:r>
          </a:p>
          <a:p>
            <a:pPr marL="287338" indent="-287338"/>
            <a:r>
              <a:rPr lang="en-US" sz="3200" dirty="0"/>
              <a:t>If patient has a full stomach and it is an emergency, perform a rapid sequence intubation</a:t>
            </a:r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00904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Roberts and Shirley. Reducing the risk of gastric aspiration during cesarean section. Anesthesia and Analgesia. 1974; 53: 859-868.</a:t>
            </a:r>
          </a:p>
          <a:p>
            <a:pPr>
              <a:lnSpc>
                <a:spcPct val="120000"/>
              </a:lnSpc>
            </a:pPr>
            <a:r>
              <a:rPr lang="en-US" dirty="0"/>
              <a:t>Warner MA, Warner ME, Weber JG. Clinical significance of pulmonary aspiration during the perioperative period. Anesthesiology. 1993; 78: 56-62.</a:t>
            </a:r>
          </a:p>
          <a:p>
            <a:pPr>
              <a:lnSpc>
                <a:spcPct val="120000"/>
              </a:lnSpc>
            </a:pPr>
            <a:r>
              <a:rPr lang="en-US" dirty="0"/>
              <a:t>Beach ML, Cohen DM, Gallagher SM, </a:t>
            </a:r>
            <a:r>
              <a:rPr lang="en-US" dirty="0" err="1"/>
              <a:t>Cravero</a:t>
            </a:r>
            <a:r>
              <a:rPr lang="en-US" dirty="0"/>
              <a:t> JP. Major Adverse Events and Relationship to Nil per </a:t>
            </a:r>
            <a:r>
              <a:rPr lang="en-US" dirty="0" err="1"/>
              <a:t>Os</a:t>
            </a:r>
            <a:r>
              <a:rPr lang="en-US" dirty="0"/>
              <a:t> Status in Pediatric Sedation/Anesthesia Outside the Operating Room: A Report of the Pediatric Sedation Research Consortium. Anesthesiology. 2016 Jan;124(1):80-8. 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Keeter</a:t>
            </a:r>
            <a:r>
              <a:rPr lang="en-US" dirty="0"/>
              <a:t> S, </a:t>
            </a:r>
            <a:r>
              <a:rPr lang="en-US" dirty="0" err="1"/>
              <a:t>Benator</a:t>
            </a:r>
            <a:r>
              <a:rPr lang="en-US" dirty="0"/>
              <a:t> RM, Weinberg SM </a:t>
            </a:r>
            <a:r>
              <a:rPr lang="en-US" i="1" dirty="0" err="1"/>
              <a:t>etal</a:t>
            </a:r>
            <a:r>
              <a:rPr lang="en-US" dirty="0"/>
              <a:t>. Sedation in pediatric CT: National survey of current practice. Radiology. 1990; 175: 745-752.</a:t>
            </a:r>
          </a:p>
          <a:p>
            <a:pPr>
              <a:lnSpc>
                <a:spcPct val="120000"/>
              </a:lnSpc>
            </a:pPr>
            <a:r>
              <a:rPr lang="en-US" dirty="0"/>
              <a:t>Mahmoud M, McAuliffe J, Donnelly L. Administration of enteric contrast material before abdominal CT in children: current practices and controversies. Pediatric Radiology. 2011; 41: 409-412.</a:t>
            </a:r>
          </a:p>
          <a:p>
            <a:pPr>
              <a:lnSpc>
                <a:spcPct val="120000"/>
              </a:lnSpc>
            </a:pPr>
            <a:r>
              <a:rPr lang="en-US" dirty="0"/>
              <a:t>Berger-</a:t>
            </a:r>
            <a:r>
              <a:rPr lang="en-US" dirty="0" err="1"/>
              <a:t>Achituv</a:t>
            </a:r>
            <a:r>
              <a:rPr lang="en-US" dirty="0"/>
              <a:t> S, </a:t>
            </a:r>
            <a:r>
              <a:rPr lang="en-US" dirty="0" err="1"/>
              <a:t>Zissin</a:t>
            </a:r>
            <a:r>
              <a:rPr lang="en-US" dirty="0"/>
              <a:t> R, </a:t>
            </a:r>
            <a:r>
              <a:rPr lang="en-US" dirty="0" err="1"/>
              <a:t>Shenkman</a:t>
            </a:r>
            <a:r>
              <a:rPr lang="en-US" dirty="0"/>
              <a:t> Z, </a:t>
            </a:r>
            <a:r>
              <a:rPr lang="en-US" i="1" dirty="0"/>
              <a:t>et al. </a:t>
            </a:r>
            <a:r>
              <a:rPr lang="en-US" dirty="0"/>
              <a:t>Gastric emptying time of oral contrast material in children and adolescents undergoing abdominal computed tomography. Gastroenterology. 2010; 51: 31-34.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Cantellow</a:t>
            </a:r>
            <a:r>
              <a:rPr lang="en-US" dirty="0"/>
              <a:t> S, Lightfoot J, </a:t>
            </a:r>
            <a:r>
              <a:rPr lang="en-US" dirty="0" err="1"/>
              <a:t>Bould</a:t>
            </a:r>
            <a:r>
              <a:rPr lang="en-US" dirty="0"/>
              <a:t> H, </a:t>
            </a:r>
            <a:r>
              <a:rPr lang="en-US" dirty="0" err="1"/>
              <a:t>Beringer</a:t>
            </a:r>
            <a:r>
              <a:rPr lang="en-US" dirty="0"/>
              <a:t> R. Parents’ understanding of and compliance with fasting instructions for pediatric day case surgery. </a:t>
            </a:r>
            <a:r>
              <a:rPr lang="en-US"/>
              <a:t>Pediatric Anesthesia. </a:t>
            </a:r>
            <a:r>
              <a:rPr lang="en-US" dirty="0"/>
              <a:t>2012; 22: 897-890.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023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 GLOBAL PPT template 03-11-2019</Template>
  <TotalTime>228</TotalTime>
  <Words>1521</Words>
  <Application>Microsoft Macintosh PowerPoint</Application>
  <PresentationFormat>On-screen Show (4:3)</PresentationFormat>
  <Paragraphs>224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System Font Regular</vt:lpstr>
      <vt:lpstr>Arial</vt:lpstr>
      <vt:lpstr>Calibri</vt:lpstr>
      <vt:lpstr>Calibri Light</vt:lpstr>
      <vt:lpstr>SPACIES</vt:lpstr>
      <vt:lpstr>1_SPACIES</vt:lpstr>
      <vt:lpstr>Theme11</vt:lpstr>
      <vt:lpstr>Theme9</vt:lpstr>
      <vt:lpstr>Preoperative Fasting in Infants and Children</vt:lpstr>
      <vt:lpstr>Disclosures</vt:lpstr>
      <vt:lpstr>Learning Objectives:</vt:lpstr>
      <vt:lpstr>History of Aspiration During Anesthesia</vt:lpstr>
      <vt:lpstr>Mendelson Syndrome</vt:lpstr>
      <vt:lpstr>Mendelson Syndrome (con’t)</vt:lpstr>
      <vt:lpstr>History of NPO Orders</vt:lpstr>
      <vt:lpstr>Critical Gastric Volume</vt:lpstr>
      <vt:lpstr>Pulmonary Aspiration</vt:lpstr>
      <vt:lpstr>Pulmonary Aspiration and Pediatrics</vt:lpstr>
      <vt:lpstr>Analysis of Aspiration Event Versus NPO for Solids</vt:lpstr>
      <vt:lpstr>ASA Guidelines for Preoperative Fasting</vt:lpstr>
      <vt:lpstr>ASA Guidelines for Preoperative Fasting</vt:lpstr>
      <vt:lpstr>How many hours are required for NPO status requiring Oral contrast for CT scan?</vt:lpstr>
      <vt:lpstr>Oral Contrast: Current Practices and Controversies</vt:lpstr>
      <vt:lpstr>Gastric Emptying Time of Oral Contrast</vt:lpstr>
      <vt:lpstr>Gastric emptying time of Oral Contrast</vt:lpstr>
      <vt:lpstr>Ask the Experts</vt:lpstr>
      <vt:lpstr>How Many Hours are Required for NPO Status Requiring PO Contrast for CT Scan?</vt:lpstr>
      <vt:lpstr>How many hours are required to meet NPO status for hard candy?</vt:lpstr>
      <vt:lpstr>How Many Hours are Required to Meet NPO Status for Hard Candy?</vt:lpstr>
      <vt:lpstr>Parent’s Compliance with NPO Orders</vt:lpstr>
      <vt:lpstr>Parent’s Compliance with NPO Orders</vt:lpstr>
      <vt:lpstr>Considerations</vt:lpstr>
      <vt:lpstr>Conclusions: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Microsoft Office User</dc:creator>
  <cp:lastModifiedBy>Infosino, Andrew</cp:lastModifiedBy>
  <cp:revision>21</cp:revision>
  <dcterms:created xsi:type="dcterms:W3CDTF">2019-03-23T01:02:57Z</dcterms:created>
  <dcterms:modified xsi:type="dcterms:W3CDTF">2022-01-27T20:27:42Z</dcterms:modified>
</cp:coreProperties>
</file>