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35"/>
  </p:notesMasterIdLst>
  <p:sldIdLst>
    <p:sldId id="280" r:id="rId5"/>
    <p:sldId id="281" r:id="rId6"/>
    <p:sldId id="314" r:id="rId7"/>
    <p:sldId id="317" r:id="rId8"/>
    <p:sldId id="315" r:id="rId9"/>
    <p:sldId id="302" r:id="rId10"/>
    <p:sldId id="283" r:id="rId11"/>
    <p:sldId id="303" r:id="rId12"/>
    <p:sldId id="304" r:id="rId13"/>
    <p:sldId id="323" r:id="rId14"/>
    <p:sldId id="322" r:id="rId15"/>
    <p:sldId id="305" r:id="rId16"/>
    <p:sldId id="316" r:id="rId17"/>
    <p:sldId id="268" r:id="rId18"/>
    <p:sldId id="319" r:id="rId19"/>
    <p:sldId id="284" r:id="rId20"/>
    <p:sldId id="271" r:id="rId21"/>
    <p:sldId id="308" r:id="rId22"/>
    <p:sldId id="321" r:id="rId23"/>
    <p:sldId id="309" r:id="rId24"/>
    <p:sldId id="320" r:id="rId25"/>
    <p:sldId id="272" r:id="rId26"/>
    <p:sldId id="310" r:id="rId27"/>
    <p:sldId id="311" r:id="rId28"/>
    <p:sldId id="298" r:id="rId29"/>
    <p:sldId id="318" r:id="rId30"/>
    <p:sldId id="312" r:id="rId31"/>
    <p:sldId id="324" r:id="rId32"/>
    <p:sldId id="263" r:id="rId33"/>
    <p:sldId id="27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5CC"/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7"/>
    <p:restoredTop sz="87213"/>
  </p:normalViewPr>
  <p:slideViewPr>
    <p:cSldViewPr>
      <p:cViewPr varScale="1">
        <p:scale>
          <a:sx n="86" d="100"/>
          <a:sy n="86" d="100"/>
        </p:scale>
        <p:origin x="448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1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C0B95-7722-DB44-B79F-65140D979F54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</dgm:pt>
    <dgm:pt modelId="{B3FD3809-68D0-6F4E-98C1-FB10DF9E5084}">
      <dgm:prSet phldrT="[Text]" custT="1"/>
      <dgm:spPr>
        <a:solidFill>
          <a:srgbClr val="0FA5CC"/>
        </a:solidFill>
      </dgm:spPr>
      <dgm:t>
        <a:bodyPr/>
        <a:lstStyle/>
        <a:p>
          <a:pPr algn="ctr"/>
          <a:r>
            <a:rPr lang="en-GB" sz="2000" dirty="0"/>
            <a:t>Humidified oxygen </a:t>
          </a:r>
          <a:endParaRPr lang="en-US" sz="2000" dirty="0"/>
        </a:p>
      </dgm:t>
    </dgm:pt>
    <dgm:pt modelId="{A35E4439-91F6-B143-B796-1FDBEF2E4D4A}" type="parTrans" cxnId="{23932E43-C01B-704B-B663-8952DECF84B0}">
      <dgm:prSet/>
      <dgm:spPr/>
      <dgm:t>
        <a:bodyPr/>
        <a:lstStyle/>
        <a:p>
          <a:endParaRPr lang="en-US"/>
        </a:p>
      </dgm:t>
    </dgm:pt>
    <dgm:pt modelId="{029EA04D-F275-3E47-A246-0EF8D4B53573}" type="sibTrans" cxnId="{23932E43-C01B-704B-B663-8952DECF84B0}">
      <dgm:prSet/>
      <dgm:spPr/>
      <dgm:t>
        <a:bodyPr/>
        <a:lstStyle/>
        <a:p>
          <a:endParaRPr lang="en-US"/>
        </a:p>
      </dgm:t>
    </dgm:pt>
    <dgm:pt modelId="{4373FB6C-E680-ED47-AEB0-1C2EE41CC21B}">
      <dgm:prSet phldrT="[Text]" custT="1"/>
      <dgm:spPr/>
      <dgm:t>
        <a:bodyPr/>
        <a:lstStyle/>
        <a:p>
          <a:r>
            <a:rPr lang="en-GB" sz="2000" dirty="0"/>
            <a:t>Sit child up</a:t>
          </a:r>
          <a:endParaRPr lang="en-US" sz="2000" dirty="0"/>
        </a:p>
      </dgm:t>
    </dgm:pt>
    <dgm:pt modelId="{4429662A-AE26-A14C-A01C-7414B7737F90}" type="parTrans" cxnId="{094D6B5F-B619-5F4F-8347-7C4A05934BEC}">
      <dgm:prSet/>
      <dgm:spPr/>
      <dgm:t>
        <a:bodyPr/>
        <a:lstStyle/>
        <a:p>
          <a:endParaRPr lang="en-US"/>
        </a:p>
      </dgm:t>
    </dgm:pt>
    <dgm:pt modelId="{31018CBA-CB20-5740-A36C-76C46EA67184}" type="sibTrans" cxnId="{094D6B5F-B619-5F4F-8347-7C4A05934BEC}">
      <dgm:prSet/>
      <dgm:spPr/>
      <dgm:t>
        <a:bodyPr/>
        <a:lstStyle/>
        <a:p>
          <a:endParaRPr lang="en-US"/>
        </a:p>
      </dgm:t>
    </dgm:pt>
    <dgm:pt modelId="{13B064CF-6912-D949-B181-159DF7ABAF73}">
      <dgm:prSet phldrT="[Text]" custT="1"/>
      <dgm:spPr/>
      <dgm:t>
        <a:bodyPr/>
        <a:lstStyle/>
        <a:p>
          <a:r>
            <a:rPr lang="en-GB" sz="2000" dirty="0"/>
            <a:t>Epinephrine nebulizer </a:t>
          </a:r>
          <a:endParaRPr lang="en-US" sz="2000" dirty="0"/>
        </a:p>
      </dgm:t>
    </dgm:pt>
    <dgm:pt modelId="{09B01946-085F-CB44-B9E0-FB428D297298}" type="parTrans" cxnId="{D265C9DB-182E-C841-BEC5-D3F15164FFB3}">
      <dgm:prSet/>
      <dgm:spPr/>
      <dgm:t>
        <a:bodyPr/>
        <a:lstStyle/>
        <a:p>
          <a:endParaRPr lang="en-US"/>
        </a:p>
      </dgm:t>
    </dgm:pt>
    <dgm:pt modelId="{3A227C5F-DE88-AB40-A141-C121B0D85A2D}" type="sibTrans" cxnId="{D265C9DB-182E-C841-BEC5-D3F15164FFB3}">
      <dgm:prSet/>
      <dgm:spPr/>
      <dgm:t>
        <a:bodyPr/>
        <a:lstStyle/>
        <a:p>
          <a:endParaRPr lang="en-US"/>
        </a:p>
      </dgm:t>
    </dgm:pt>
    <dgm:pt modelId="{39D74E54-11A4-5842-BDD8-4815DCBFAF15}">
      <dgm:prSet custT="1"/>
      <dgm:spPr>
        <a:solidFill>
          <a:srgbClr val="0FA5CC"/>
        </a:solidFill>
      </dgm:spPr>
      <dgm:t>
        <a:bodyPr/>
        <a:lstStyle/>
        <a:p>
          <a:r>
            <a:rPr lang="en-GB" sz="2000" dirty="0"/>
            <a:t>Re-intubate</a:t>
          </a:r>
        </a:p>
      </dgm:t>
    </dgm:pt>
    <dgm:pt modelId="{20D24026-513A-B344-A2A6-4CC181C80F9B}" type="parTrans" cxnId="{B1537452-2BE5-1448-96F9-C1443735315B}">
      <dgm:prSet/>
      <dgm:spPr/>
      <dgm:t>
        <a:bodyPr/>
        <a:lstStyle/>
        <a:p>
          <a:endParaRPr lang="en-US"/>
        </a:p>
      </dgm:t>
    </dgm:pt>
    <dgm:pt modelId="{72FB14B2-CB6E-BC48-984A-5F0081F651D9}" type="sibTrans" cxnId="{B1537452-2BE5-1448-96F9-C1443735315B}">
      <dgm:prSet/>
      <dgm:spPr/>
      <dgm:t>
        <a:bodyPr/>
        <a:lstStyle/>
        <a:p>
          <a:endParaRPr lang="en-US"/>
        </a:p>
      </dgm:t>
    </dgm:pt>
    <dgm:pt modelId="{66620857-54C8-514D-9120-D93BBFF4B66C}">
      <dgm:prSet phldrT="[Text]" custT="1"/>
      <dgm:spPr>
        <a:solidFill>
          <a:srgbClr val="0FA5CC"/>
        </a:solidFill>
      </dgm:spPr>
      <dgm:t>
        <a:bodyPr/>
        <a:lstStyle/>
        <a:p>
          <a:r>
            <a:rPr lang="en-GB" sz="2000" dirty="0"/>
            <a:t>Steroids</a:t>
          </a:r>
          <a:endParaRPr lang="en-US" sz="2000" dirty="0"/>
        </a:p>
      </dgm:t>
    </dgm:pt>
    <dgm:pt modelId="{98598318-7364-E74E-92C9-FA307FFD82BE}" type="sibTrans" cxnId="{0C9F9E53-6C23-3E4F-B5E5-C7F1C85FFB37}">
      <dgm:prSet/>
      <dgm:spPr/>
      <dgm:t>
        <a:bodyPr/>
        <a:lstStyle/>
        <a:p>
          <a:endParaRPr lang="en-US"/>
        </a:p>
      </dgm:t>
    </dgm:pt>
    <dgm:pt modelId="{714CC8C6-7EC4-3A4A-A050-A264D6EB93E5}" type="parTrans" cxnId="{0C9F9E53-6C23-3E4F-B5E5-C7F1C85FFB37}">
      <dgm:prSet/>
      <dgm:spPr/>
      <dgm:t>
        <a:bodyPr/>
        <a:lstStyle/>
        <a:p>
          <a:endParaRPr lang="en-US"/>
        </a:p>
      </dgm:t>
    </dgm:pt>
    <dgm:pt modelId="{3CE7B412-937C-CF4F-84E0-54492C3B105E}" type="pres">
      <dgm:prSet presAssocID="{DB4C0B95-7722-DB44-B79F-65140D979F54}" presName="linearFlow" presStyleCnt="0">
        <dgm:presLayoutVars>
          <dgm:resizeHandles val="exact"/>
        </dgm:presLayoutVars>
      </dgm:prSet>
      <dgm:spPr/>
    </dgm:pt>
    <dgm:pt modelId="{7125A598-FEC0-F94C-9CD2-06C8D3AA19A2}" type="pres">
      <dgm:prSet presAssocID="{B3FD3809-68D0-6F4E-98C1-FB10DF9E5084}" presName="node" presStyleLbl="node1" presStyleIdx="0" presStyleCnt="5" custScaleX="101748" custLinFactNeighborY="-171">
        <dgm:presLayoutVars>
          <dgm:bulletEnabled val="1"/>
        </dgm:presLayoutVars>
      </dgm:prSet>
      <dgm:spPr/>
    </dgm:pt>
    <dgm:pt modelId="{4B53C575-EDE9-0A4F-8A76-E79B26D9E814}" type="pres">
      <dgm:prSet presAssocID="{029EA04D-F275-3E47-A246-0EF8D4B53573}" presName="sibTrans" presStyleLbl="sibTrans2D1" presStyleIdx="0" presStyleCnt="4"/>
      <dgm:spPr/>
    </dgm:pt>
    <dgm:pt modelId="{E1C65774-A13A-904E-BDC0-16499528D7D1}" type="pres">
      <dgm:prSet presAssocID="{029EA04D-F275-3E47-A246-0EF8D4B53573}" presName="connectorText" presStyleLbl="sibTrans2D1" presStyleIdx="0" presStyleCnt="4"/>
      <dgm:spPr/>
    </dgm:pt>
    <dgm:pt modelId="{92EE1EED-0C8C-4E49-8505-E9DBC2F7C001}" type="pres">
      <dgm:prSet presAssocID="{4373FB6C-E680-ED47-AEB0-1C2EE41CC21B}" presName="node" presStyleLbl="node1" presStyleIdx="1" presStyleCnt="5" custScaleX="101748">
        <dgm:presLayoutVars>
          <dgm:bulletEnabled val="1"/>
        </dgm:presLayoutVars>
      </dgm:prSet>
      <dgm:spPr/>
    </dgm:pt>
    <dgm:pt modelId="{20FBFDAE-15F0-A840-8A5B-099148118F2C}" type="pres">
      <dgm:prSet presAssocID="{31018CBA-CB20-5740-A36C-76C46EA67184}" presName="sibTrans" presStyleLbl="sibTrans2D1" presStyleIdx="1" presStyleCnt="4"/>
      <dgm:spPr/>
    </dgm:pt>
    <dgm:pt modelId="{AEAB680C-286A-3045-B562-2C1D5055C913}" type="pres">
      <dgm:prSet presAssocID="{31018CBA-CB20-5740-A36C-76C46EA67184}" presName="connectorText" presStyleLbl="sibTrans2D1" presStyleIdx="1" presStyleCnt="4"/>
      <dgm:spPr/>
    </dgm:pt>
    <dgm:pt modelId="{87117C8B-9EF8-DB41-899E-630DCCA6FDBA}" type="pres">
      <dgm:prSet presAssocID="{66620857-54C8-514D-9120-D93BBFF4B66C}" presName="node" presStyleLbl="node1" presStyleIdx="2" presStyleCnt="5" custScaleX="58554">
        <dgm:presLayoutVars>
          <dgm:bulletEnabled val="1"/>
        </dgm:presLayoutVars>
      </dgm:prSet>
      <dgm:spPr>
        <a:prstGeom prst="flowChartProcess">
          <a:avLst/>
        </a:prstGeom>
      </dgm:spPr>
    </dgm:pt>
    <dgm:pt modelId="{2B5E99DF-A07F-7A42-808D-18FE17BD09E9}" type="pres">
      <dgm:prSet presAssocID="{98598318-7364-E74E-92C9-FA307FFD82BE}" presName="sibTrans" presStyleLbl="sibTrans2D1" presStyleIdx="2" presStyleCnt="4"/>
      <dgm:spPr/>
    </dgm:pt>
    <dgm:pt modelId="{CB46A1BE-0ABD-054A-8BFA-D2C65B4BA2F7}" type="pres">
      <dgm:prSet presAssocID="{98598318-7364-E74E-92C9-FA307FFD82BE}" presName="connectorText" presStyleLbl="sibTrans2D1" presStyleIdx="2" presStyleCnt="4"/>
      <dgm:spPr/>
    </dgm:pt>
    <dgm:pt modelId="{56E6E44F-3BBC-3141-89D0-0A4ABF6AF6B9}" type="pres">
      <dgm:prSet presAssocID="{13B064CF-6912-D949-B181-159DF7ABAF73}" presName="node" presStyleLbl="node1" presStyleIdx="3" presStyleCnt="5" custScaleX="72714">
        <dgm:presLayoutVars>
          <dgm:bulletEnabled val="1"/>
        </dgm:presLayoutVars>
      </dgm:prSet>
      <dgm:spPr/>
    </dgm:pt>
    <dgm:pt modelId="{C5A551B5-40A6-2E4F-B678-6D166B7BDC7D}" type="pres">
      <dgm:prSet presAssocID="{3A227C5F-DE88-AB40-A141-C121B0D85A2D}" presName="sibTrans" presStyleLbl="sibTrans2D1" presStyleIdx="3" presStyleCnt="4"/>
      <dgm:spPr/>
    </dgm:pt>
    <dgm:pt modelId="{F187C341-FFB8-3E43-AFD7-1AFED8C67A0E}" type="pres">
      <dgm:prSet presAssocID="{3A227C5F-DE88-AB40-A141-C121B0D85A2D}" presName="connectorText" presStyleLbl="sibTrans2D1" presStyleIdx="3" presStyleCnt="4"/>
      <dgm:spPr/>
    </dgm:pt>
    <dgm:pt modelId="{70A3A176-C84C-0240-8E1A-F23E31B3AAD9}" type="pres">
      <dgm:prSet presAssocID="{39D74E54-11A4-5842-BDD8-4815DCBFAF15}" presName="node" presStyleLbl="node1" presStyleIdx="4" presStyleCnt="5" custScaleX="62145">
        <dgm:presLayoutVars>
          <dgm:bulletEnabled val="1"/>
        </dgm:presLayoutVars>
      </dgm:prSet>
      <dgm:spPr/>
    </dgm:pt>
  </dgm:ptLst>
  <dgm:cxnLst>
    <dgm:cxn modelId="{6941C502-18E7-1349-9EDB-1E485293C6D5}" type="presOf" srcId="{029EA04D-F275-3E47-A246-0EF8D4B53573}" destId="{4B53C575-EDE9-0A4F-8A76-E79B26D9E814}" srcOrd="0" destOrd="0" presId="urn:microsoft.com/office/officeart/2005/8/layout/process2"/>
    <dgm:cxn modelId="{CD17891D-6362-0E45-840F-4A7454EDBFC5}" type="presOf" srcId="{31018CBA-CB20-5740-A36C-76C46EA67184}" destId="{AEAB680C-286A-3045-B562-2C1D5055C913}" srcOrd="1" destOrd="0" presId="urn:microsoft.com/office/officeart/2005/8/layout/process2"/>
    <dgm:cxn modelId="{062B8930-D756-8347-9331-9AB23167F4B0}" type="presOf" srcId="{4373FB6C-E680-ED47-AEB0-1C2EE41CC21B}" destId="{92EE1EED-0C8C-4E49-8505-E9DBC2F7C001}" srcOrd="0" destOrd="0" presId="urn:microsoft.com/office/officeart/2005/8/layout/process2"/>
    <dgm:cxn modelId="{8E5F6C33-28B8-C44D-B4CD-939A91C551C8}" type="presOf" srcId="{98598318-7364-E74E-92C9-FA307FFD82BE}" destId="{2B5E99DF-A07F-7A42-808D-18FE17BD09E9}" srcOrd="0" destOrd="0" presId="urn:microsoft.com/office/officeart/2005/8/layout/process2"/>
    <dgm:cxn modelId="{AEAA5F3A-DFA7-734C-8B29-4AA9E0A38E26}" type="presOf" srcId="{66620857-54C8-514D-9120-D93BBFF4B66C}" destId="{87117C8B-9EF8-DB41-899E-630DCCA6FDBA}" srcOrd="0" destOrd="0" presId="urn:microsoft.com/office/officeart/2005/8/layout/process2"/>
    <dgm:cxn modelId="{067B383E-1D77-1249-8AE8-7715144FA1F2}" type="presOf" srcId="{3A227C5F-DE88-AB40-A141-C121B0D85A2D}" destId="{C5A551B5-40A6-2E4F-B678-6D166B7BDC7D}" srcOrd="0" destOrd="0" presId="urn:microsoft.com/office/officeart/2005/8/layout/process2"/>
    <dgm:cxn modelId="{23932E43-C01B-704B-B663-8952DECF84B0}" srcId="{DB4C0B95-7722-DB44-B79F-65140D979F54}" destId="{B3FD3809-68D0-6F4E-98C1-FB10DF9E5084}" srcOrd="0" destOrd="0" parTransId="{A35E4439-91F6-B143-B796-1FDBEF2E4D4A}" sibTransId="{029EA04D-F275-3E47-A246-0EF8D4B53573}"/>
    <dgm:cxn modelId="{CD567443-9609-9647-B6B6-D8AAF419D2A9}" type="presOf" srcId="{31018CBA-CB20-5740-A36C-76C46EA67184}" destId="{20FBFDAE-15F0-A840-8A5B-099148118F2C}" srcOrd="0" destOrd="0" presId="urn:microsoft.com/office/officeart/2005/8/layout/process2"/>
    <dgm:cxn modelId="{B1537452-2BE5-1448-96F9-C1443735315B}" srcId="{DB4C0B95-7722-DB44-B79F-65140D979F54}" destId="{39D74E54-11A4-5842-BDD8-4815DCBFAF15}" srcOrd="4" destOrd="0" parTransId="{20D24026-513A-B344-A2A6-4CC181C80F9B}" sibTransId="{72FB14B2-CB6E-BC48-984A-5F0081F651D9}"/>
    <dgm:cxn modelId="{0C9F9E53-6C23-3E4F-B5E5-C7F1C85FFB37}" srcId="{DB4C0B95-7722-DB44-B79F-65140D979F54}" destId="{66620857-54C8-514D-9120-D93BBFF4B66C}" srcOrd="2" destOrd="0" parTransId="{714CC8C6-7EC4-3A4A-A050-A264D6EB93E5}" sibTransId="{98598318-7364-E74E-92C9-FA307FFD82BE}"/>
    <dgm:cxn modelId="{0680935B-FCFF-A34F-8022-1C2BBA4007A9}" type="presOf" srcId="{B3FD3809-68D0-6F4E-98C1-FB10DF9E5084}" destId="{7125A598-FEC0-F94C-9CD2-06C8D3AA19A2}" srcOrd="0" destOrd="0" presId="urn:microsoft.com/office/officeart/2005/8/layout/process2"/>
    <dgm:cxn modelId="{094D6B5F-B619-5F4F-8347-7C4A05934BEC}" srcId="{DB4C0B95-7722-DB44-B79F-65140D979F54}" destId="{4373FB6C-E680-ED47-AEB0-1C2EE41CC21B}" srcOrd="1" destOrd="0" parTransId="{4429662A-AE26-A14C-A01C-7414B7737F90}" sibTransId="{31018CBA-CB20-5740-A36C-76C46EA67184}"/>
    <dgm:cxn modelId="{D62EA769-A7F6-3246-AFCC-7F244D90AA7A}" type="presOf" srcId="{98598318-7364-E74E-92C9-FA307FFD82BE}" destId="{CB46A1BE-0ABD-054A-8BFA-D2C65B4BA2F7}" srcOrd="1" destOrd="0" presId="urn:microsoft.com/office/officeart/2005/8/layout/process2"/>
    <dgm:cxn modelId="{17317886-3442-E948-A318-109986CB70D8}" type="presOf" srcId="{DB4C0B95-7722-DB44-B79F-65140D979F54}" destId="{3CE7B412-937C-CF4F-84E0-54492C3B105E}" srcOrd="0" destOrd="0" presId="urn:microsoft.com/office/officeart/2005/8/layout/process2"/>
    <dgm:cxn modelId="{74D20FA8-2ABF-6149-9ADD-025C8D8DCADC}" type="presOf" srcId="{39D74E54-11A4-5842-BDD8-4815DCBFAF15}" destId="{70A3A176-C84C-0240-8E1A-F23E31B3AAD9}" srcOrd="0" destOrd="0" presId="urn:microsoft.com/office/officeart/2005/8/layout/process2"/>
    <dgm:cxn modelId="{8C657DA8-A8D6-4F44-93E4-BAFFDD8D03BA}" type="presOf" srcId="{029EA04D-F275-3E47-A246-0EF8D4B53573}" destId="{E1C65774-A13A-904E-BDC0-16499528D7D1}" srcOrd="1" destOrd="0" presId="urn:microsoft.com/office/officeart/2005/8/layout/process2"/>
    <dgm:cxn modelId="{133293D2-879F-874F-BF26-C6411718E370}" type="presOf" srcId="{13B064CF-6912-D949-B181-159DF7ABAF73}" destId="{56E6E44F-3BBC-3141-89D0-0A4ABF6AF6B9}" srcOrd="0" destOrd="0" presId="urn:microsoft.com/office/officeart/2005/8/layout/process2"/>
    <dgm:cxn modelId="{D265C9DB-182E-C841-BEC5-D3F15164FFB3}" srcId="{DB4C0B95-7722-DB44-B79F-65140D979F54}" destId="{13B064CF-6912-D949-B181-159DF7ABAF73}" srcOrd="3" destOrd="0" parTransId="{09B01946-085F-CB44-B9E0-FB428D297298}" sibTransId="{3A227C5F-DE88-AB40-A141-C121B0D85A2D}"/>
    <dgm:cxn modelId="{B99ED2F6-A3A2-9B4B-A799-66540D5D697B}" type="presOf" srcId="{3A227C5F-DE88-AB40-A141-C121B0D85A2D}" destId="{F187C341-FFB8-3E43-AFD7-1AFED8C67A0E}" srcOrd="1" destOrd="0" presId="urn:microsoft.com/office/officeart/2005/8/layout/process2"/>
    <dgm:cxn modelId="{5978242D-4A6A-8349-9F44-E739F7E2B63F}" type="presParOf" srcId="{3CE7B412-937C-CF4F-84E0-54492C3B105E}" destId="{7125A598-FEC0-F94C-9CD2-06C8D3AA19A2}" srcOrd="0" destOrd="0" presId="urn:microsoft.com/office/officeart/2005/8/layout/process2"/>
    <dgm:cxn modelId="{C31B56DB-9073-F041-8505-DABE16C1DAE8}" type="presParOf" srcId="{3CE7B412-937C-CF4F-84E0-54492C3B105E}" destId="{4B53C575-EDE9-0A4F-8A76-E79B26D9E814}" srcOrd="1" destOrd="0" presId="urn:microsoft.com/office/officeart/2005/8/layout/process2"/>
    <dgm:cxn modelId="{AFACA406-8CCA-4A48-BE16-3F971816BC7C}" type="presParOf" srcId="{4B53C575-EDE9-0A4F-8A76-E79B26D9E814}" destId="{E1C65774-A13A-904E-BDC0-16499528D7D1}" srcOrd="0" destOrd="0" presId="urn:microsoft.com/office/officeart/2005/8/layout/process2"/>
    <dgm:cxn modelId="{7A2A306C-74E7-6C4C-8B10-723970D18993}" type="presParOf" srcId="{3CE7B412-937C-CF4F-84E0-54492C3B105E}" destId="{92EE1EED-0C8C-4E49-8505-E9DBC2F7C001}" srcOrd="2" destOrd="0" presId="urn:microsoft.com/office/officeart/2005/8/layout/process2"/>
    <dgm:cxn modelId="{31E023D5-CE6A-DF46-9080-8A5FFA9666CE}" type="presParOf" srcId="{3CE7B412-937C-CF4F-84E0-54492C3B105E}" destId="{20FBFDAE-15F0-A840-8A5B-099148118F2C}" srcOrd="3" destOrd="0" presId="urn:microsoft.com/office/officeart/2005/8/layout/process2"/>
    <dgm:cxn modelId="{7087F7B4-3925-B247-900D-AF894C9A0113}" type="presParOf" srcId="{20FBFDAE-15F0-A840-8A5B-099148118F2C}" destId="{AEAB680C-286A-3045-B562-2C1D5055C913}" srcOrd="0" destOrd="0" presId="urn:microsoft.com/office/officeart/2005/8/layout/process2"/>
    <dgm:cxn modelId="{785875E6-7E16-5147-BD93-A12871DF47B1}" type="presParOf" srcId="{3CE7B412-937C-CF4F-84E0-54492C3B105E}" destId="{87117C8B-9EF8-DB41-899E-630DCCA6FDBA}" srcOrd="4" destOrd="0" presId="urn:microsoft.com/office/officeart/2005/8/layout/process2"/>
    <dgm:cxn modelId="{5737164A-AAF4-F945-8BAF-623F55F072D2}" type="presParOf" srcId="{3CE7B412-937C-CF4F-84E0-54492C3B105E}" destId="{2B5E99DF-A07F-7A42-808D-18FE17BD09E9}" srcOrd="5" destOrd="0" presId="urn:microsoft.com/office/officeart/2005/8/layout/process2"/>
    <dgm:cxn modelId="{6C444E85-1D0E-7C4D-888A-D4AFD0620B88}" type="presParOf" srcId="{2B5E99DF-A07F-7A42-808D-18FE17BD09E9}" destId="{CB46A1BE-0ABD-054A-8BFA-D2C65B4BA2F7}" srcOrd="0" destOrd="0" presId="urn:microsoft.com/office/officeart/2005/8/layout/process2"/>
    <dgm:cxn modelId="{5006077F-216D-A741-88A5-EE1C4B215D86}" type="presParOf" srcId="{3CE7B412-937C-CF4F-84E0-54492C3B105E}" destId="{56E6E44F-3BBC-3141-89D0-0A4ABF6AF6B9}" srcOrd="6" destOrd="0" presId="urn:microsoft.com/office/officeart/2005/8/layout/process2"/>
    <dgm:cxn modelId="{697512C4-FB58-3644-8E42-F6259053F6EC}" type="presParOf" srcId="{3CE7B412-937C-CF4F-84E0-54492C3B105E}" destId="{C5A551B5-40A6-2E4F-B678-6D166B7BDC7D}" srcOrd="7" destOrd="0" presId="urn:microsoft.com/office/officeart/2005/8/layout/process2"/>
    <dgm:cxn modelId="{8E42A289-36E6-D947-B039-84FA6A0EDEFC}" type="presParOf" srcId="{C5A551B5-40A6-2E4F-B678-6D166B7BDC7D}" destId="{F187C341-FFB8-3E43-AFD7-1AFED8C67A0E}" srcOrd="0" destOrd="0" presId="urn:microsoft.com/office/officeart/2005/8/layout/process2"/>
    <dgm:cxn modelId="{19252174-C731-BE48-BA95-05CD6A0C18B4}" type="presParOf" srcId="{3CE7B412-937C-CF4F-84E0-54492C3B105E}" destId="{70A3A176-C84C-0240-8E1A-F23E31B3AAD9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5A598-FEC0-F94C-9CD2-06C8D3AA19A2}">
      <dsp:nvSpPr>
        <dsp:cNvPr id="0" name=""/>
        <dsp:cNvSpPr/>
      </dsp:nvSpPr>
      <dsp:spPr>
        <a:xfrm>
          <a:off x="374587" y="1981"/>
          <a:ext cx="2356359" cy="578969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Humidified oxygen </a:t>
          </a:r>
          <a:endParaRPr lang="en-US" sz="2000" kern="1200" dirty="0"/>
        </a:p>
      </dsp:txBody>
      <dsp:txXfrm>
        <a:off x="391544" y="18938"/>
        <a:ext cx="2322445" cy="545055"/>
      </dsp:txXfrm>
    </dsp:sp>
    <dsp:sp modelId="{4B53C575-EDE9-0A4F-8A76-E79B26D9E814}">
      <dsp:nvSpPr>
        <dsp:cNvPr id="0" name=""/>
        <dsp:cNvSpPr/>
      </dsp:nvSpPr>
      <dsp:spPr>
        <a:xfrm rot="5400000">
          <a:off x="1444025" y="595672"/>
          <a:ext cx="217484" cy="2605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1474607" y="617198"/>
        <a:ext cx="156322" cy="152239"/>
      </dsp:txXfrm>
    </dsp:sp>
    <dsp:sp modelId="{92EE1EED-0C8C-4E49-8505-E9DBC2F7C001}">
      <dsp:nvSpPr>
        <dsp:cNvPr id="0" name=""/>
        <dsp:cNvSpPr/>
      </dsp:nvSpPr>
      <dsp:spPr>
        <a:xfrm>
          <a:off x="374587" y="870930"/>
          <a:ext cx="2356359" cy="578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Sit child up</a:t>
          </a:r>
          <a:endParaRPr lang="en-US" sz="2000" kern="1200" dirty="0"/>
        </a:p>
      </dsp:txBody>
      <dsp:txXfrm>
        <a:off x="391544" y="887887"/>
        <a:ext cx="2322445" cy="545055"/>
      </dsp:txXfrm>
    </dsp:sp>
    <dsp:sp modelId="{20FBFDAE-15F0-A840-8A5B-099148118F2C}">
      <dsp:nvSpPr>
        <dsp:cNvPr id="0" name=""/>
        <dsp:cNvSpPr/>
      </dsp:nvSpPr>
      <dsp:spPr>
        <a:xfrm rot="5400000">
          <a:off x="1444210" y="1464374"/>
          <a:ext cx="217113" cy="2605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1474606" y="1486085"/>
        <a:ext cx="156322" cy="151979"/>
      </dsp:txXfrm>
    </dsp:sp>
    <dsp:sp modelId="{87117C8B-9EF8-DB41-899E-630DCCA6FDBA}">
      <dsp:nvSpPr>
        <dsp:cNvPr id="0" name=""/>
        <dsp:cNvSpPr/>
      </dsp:nvSpPr>
      <dsp:spPr>
        <a:xfrm>
          <a:off x="874747" y="1739384"/>
          <a:ext cx="1356039" cy="578969"/>
        </a:xfrm>
        <a:prstGeom prst="flowChartProcess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Steroids</a:t>
          </a:r>
          <a:endParaRPr lang="en-US" sz="2000" kern="1200" dirty="0"/>
        </a:p>
      </dsp:txBody>
      <dsp:txXfrm>
        <a:off x="874747" y="1739384"/>
        <a:ext cx="1356039" cy="578969"/>
      </dsp:txXfrm>
    </dsp:sp>
    <dsp:sp modelId="{2B5E99DF-A07F-7A42-808D-18FE17BD09E9}">
      <dsp:nvSpPr>
        <dsp:cNvPr id="0" name=""/>
        <dsp:cNvSpPr/>
      </dsp:nvSpPr>
      <dsp:spPr>
        <a:xfrm rot="5400000">
          <a:off x="1444210" y="2332828"/>
          <a:ext cx="217113" cy="2605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1474606" y="2354539"/>
        <a:ext cx="156322" cy="151979"/>
      </dsp:txXfrm>
    </dsp:sp>
    <dsp:sp modelId="{56E6E44F-3BBC-3141-89D0-0A4ABF6AF6B9}">
      <dsp:nvSpPr>
        <dsp:cNvPr id="0" name=""/>
        <dsp:cNvSpPr/>
      </dsp:nvSpPr>
      <dsp:spPr>
        <a:xfrm>
          <a:off x="710783" y="2607839"/>
          <a:ext cx="1683967" cy="578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Epinephrine nebulizer </a:t>
          </a:r>
          <a:endParaRPr lang="en-US" sz="2000" kern="1200" dirty="0"/>
        </a:p>
      </dsp:txBody>
      <dsp:txXfrm>
        <a:off x="727740" y="2624796"/>
        <a:ext cx="1650053" cy="545055"/>
      </dsp:txXfrm>
    </dsp:sp>
    <dsp:sp modelId="{C5A551B5-40A6-2E4F-B678-6D166B7BDC7D}">
      <dsp:nvSpPr>
        <dsp:cNvPr id="0" name=""/>
        <dsp:cNvSpPr/>
      </dsp:nvSpPr>
      <dsp:spPr>
        <a:xfrm rot="5400000">
          <a:off x="1444210" y="3201282"/>
          <a:ext cx="217113" cy="2605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1474606" y="3222993"/>
        <a:ext cx="156322" cy="151979"/>
      </dsp:txXfrm>
    </dsp:sp>
    <dsp:sp modelId="{70A3A176-C84C-0240-8E1A-F23E31B3AAD9}">
      <dsp:nvSpPr>
        <dsp:cNvPr id="0" name=""/>
        <dsp:cNvSpPr/>
      </dsp:nvSpPr>
      <dsp:spPr>
        <a:xfrm>
          <a:off x="833166" y="3476293"/>
          <a:ext cx="1439202" cy="578969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Re-intubate</a:t>
          </a:r>
        </a:p>
      </dsp:txBody>
      <dsp:txXfrm>
        <a:off x="850123" y="3493250"/>
        <a:ext cx="1405288" cy="545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B9999-E8ED-3B42-9628-8F5B62FFB619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9798B-15A2-1942-BE32-3F7F7A00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5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6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1731" indent="-281435" defTabSz="91466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5741" indent="-225148" defTabSz="91466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6037" indent="-225148" defTabSz="91466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6333" indent="-225148" defTabSz="91466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6630" indent="-225148" defTabSz="91466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6926" indent="-225148" defTabSz="91466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77222" indent="-225148" defTabSz="91466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27518" indent="-225148" defTabSz="91466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84F28C5-4C1D-CB4B-BEBD-32176737BC46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26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459EB-13D0-A943-BE82-4F9EA8164C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2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42900">
              <a:spcBef>
                <a:spcPts val="0"/>
              </a:spcBef>
              <a:spcAft>
                <a:spcPts val="1200"/>
              </a:spcAft>
            </a:pPr>
            <a:r>
              <a:rPr lang="en-US" sz="1200" dirty="0">
                <a:latin typeface="Futura Medium" charset="0"/>
                <a:ea typeface="Futura Medium" charset="0"/>
                <a:cs typeface="Futura Medium" charset="0"/>
              </a:rPr>
              <a:t>Velocity</a:t>
            </a:r>
            <a:r>
              <a:rPr lang="en-US" sz="1200" baseline="0" dirty="0">
                <a:latin typeface="Futura Medium" charset="0"/>
                <a:ea typeface="Futura Medium" charset="0"/>
                <a:cs typeface="Futura Medium" charset="0"/>
              </a:rPr>
              <a:t> will increase in a system when there is a narrowing of a passage</a:t>
            </a:r>
            <a:endParaRPr lang="en-US" sz="1200" dirty="0">
              <a:latin typeface="Futura Medium" charset="0"/>
              <a:ea typeface="Futura Medium" charset="0"/>
              <a:cs typeface="Futura Medium" charset="0"/>
            </a:endParaRPr>
          </a:p>
          <a:p>
            <a:pPr indent="-342900">
              <a:spcBef>
                <a:spcPts val="0"/>
              </a:spcBef>
              <a:spcAft>
                <a:spcPts val="1200"/>
              </a:spcAft>
            </a:pPr>
            <a:r>
              <a:rPr lang="en-US" sz="1200" dirty="0">
                <a:latin typeface="Futura Medium" charset="0"/>
                <a:ea typeface="Futura Medium" charset="0"/>
                <a:cs typeface="Futura Medium" charset="0"/>
              </a:rPr>
              <a:t>Pediatric airway more flexible</a:t>
            </a:r>
          </a:p>
          <a:p>
            <a:pPr indent="-342900">
              <a:spcBef>
                <a:spcPts val="0"/>
              </a:spcBef>
              <a:spcAft>
                <a:spcPts val="1200"/>
              </a:spcAft>
            </a:pPr>
            <a:endParaRPr lang="en-US" sz="1200" dirty="0">
              <a:latin typeface="Futura Medium" charset="0"/>
              <a:ea typeface="Futura Medium" charset="0"/>
              <a:cs typeface="Futura Medium" charset="0"/>
            </a:endParaRPr>
          </a:p>
          <a:p>
            <a:pPr indent="-342900">
              <a:spcBef>
                <a:spcPts val="0"/>
              </a:spcBef>
              <a:spcAft>
                <a:spcPts val="1200"/>
              </a:spcAft>
            </a:pPr>
            <a:r>
              <a:rPr lang="en-US" sz="1200" dirty="0">
                <a:latin typeface="Futura Medium" charset="0"/>
                <a:ea typeface="Futura Medium" charset="0"/>
                <a:cs typeface="Futura Medium" charset="0"/>
              </a:rPr>
              <a:t>Forces exerted by </a:t>
            </a:r>
            <a:r>
              <a:rPr lang="en-US" sz="1200" dirty="0" err="1">
                <a:latin typeface="Futura Medium" charset="0"/>
                <a:ea typeface="Futura Medium" charset="0"/>
                <a:cs typeface="Futura Medium" charset="0"/>
              </a:rPr>
              <a:t>Venturi</a:t>
            </a:r>
            <a:r>
              <a:rPr lang="en-US" sz="1200" dirty="0">
                <a:latin typeface="Futura Medium" charset="0"/>
                <a:ea typeface="Futura Medium" charset="0"/>
                <a:cs typeface="Futura Medium" charset="0"/>
              </a:rPr>
              <a:t> effect cause the narrowed, flexible airway to be momentarily closed </a:t>
            </a:r>
          </a:p>
          <a:p>
            <a:pPr indent="-342900">
              <a:spcBef>
                <a:spcPts val="0"/>
              </a:spcBef>
              <a:spcAft>
                <a:spcPts val="1200"/>
              </a:spcAft>
            </a:pPr>
            <a:r>
              <a:rPr lang="en-US" sz="1200" dirty="0">
                <a:latin typeface="Futura Medium" charset="0"/>
                <a:ea typeface="Futura Medium" charset="0"/>
                <a:cs typeface="Futura Medium" charset="0"/>
              </a:rPr>
              <a:t>Pattern of intermittent flow creates pattern of vibrations yielding audible sounds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459EB-13D0-A943-BE82-4F9EA8164C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459EB-13D0-A943-BE82-4F9EA8164CD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71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Apricot defined stridor (post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anaesthetic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 Is defined as a severe inspiratory flow limitation with sternal retraction,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intrathoracic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pressure swing and potentially cyanosis occurring in the PACU and necessitating the administration of oxygen, intravenous steroids and/or epinephrine (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nebulisation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or tracheal intubation which may be why the results are lower than expected (in PACU not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OR)</a:t>
            </a:r>
            <a:endParaRPr lang="en-US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1731" indent="-281435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5741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6037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6333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6630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6926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77222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27518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2D8405E-7E62-B14D-94EB-4D3E8FE7FE70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57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459EB-13D0-A943-BE82-4F9EA8164C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26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>
                <a:ea typeface="ＭＳ Ｐゴシック" charset="0"/>
                <a:cs typeface="ＭＳ Ｐゴシック" charset="0"/>
              </a:rPr>
              <a:t>5- </a:t>
            </a:r>
            <a:r>
              <a:rPr lang="en-US" b="1" dirty="0" err="1">
                <a:ea typeface="ＭＳ Ｐゴシック" charset="0"/>
                <a:cs typeface="ＭＳ Ｐゴシック" charset="0"/>
              </a:rPr>
              <a:t>Picu</a:t>
            </a:r>
            <a:r>
              <a:rPr lang="en-US" b="1" dirty="0">
                <a:ea typeface="ＭＳ Ｐゴシック" charset="0"/>
                <a:cs typeface="ＭＳ Ｐゴシック" charset="0"/>
              </a:rPr>
              <a:t> patients </a:t>
            </a:r>
            <a:r>
              <a:rPr lang="en-US" b="0" dirty="0">
                <a:ea typeface="ＭＳ Ｐゴシック" charset="0"/>
                <a:cs typeface="ＭＳ Ｐゴシック" charset="0"/>
              </a:rPr>
              <a:t>found</a:t>
            </a:r>
            <a:r>
              <a:rPr lang="en-US" b="0" baseline="0" dirty="0">
                <a:ea typeface="ＭＳ Ｐゴシック" charset="0"/>
                <a:cs typeface="ＭＳ Ｐゴシック" charset="0"/>
              </a:rPr>
              <a:t> to be at higher risk if intubated for more than 72 hours in this study as an independent risk factor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 factors for post-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extubation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stridor in children: the role of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orotracheal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cannula 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Nascimento,M.S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., Prado, C.,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Troster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E.J.,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Valério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 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Alith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M.B. , de Almeida JFL Einstein. 2015;13(2):226-31</a:t>
            </a:r>
            <a:endParaRPr lang="en-US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1731" indent="-281435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5741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6037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6333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6630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6926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77222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27518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2D8405E-7E62-B14D-94EB-4D3E8FE7FE70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12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1222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1731" indent="-281435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5741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6037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6333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6630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6926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77222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27518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2D8405E-7E62-B14D-94EB-4D3E8FE7FE70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63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important factors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 two in bold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Cochrane review 2008 [3] noted fewer re-intubations in neonates and adults pre-treated with steroids. More pronounced in high risk patients but not statistically significant.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Observed in various studies and meta-analyses that starting IV steroids before and up to 24 hours reduces laryngeal oedema.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Hyperlinked to the APAGBI (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uk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SPA) and DAS (difficult airway society)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guideline to unexpected difficult intubation </a:t>
            </a:r>
            <a:r>
              <a:rPr lang="mr-IN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note in the first box it suggests using an indirect (</a:t>
            </a:r>
            <a:r>
              <a:rPr lang="en-GB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videlaryngoscope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if not possible to intubate with a direct laryngoscope. Since most research has a time lag there is little out there suggesting that inexperienced </a:t>
            </a:r>
            <a:r>
              <a:rPr lang="en-GB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practioners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more ‘successful’ in paediatric intubation with </a:t>
            </a:r>
            <a:r>
              <a:rPr lang="en-GB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videolaryngoscopy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but this may be a situation where the literature does not reflect practice (i.e. if you have learned/regularly use a video laryngoscope on an adult then your skill levels are better than  a video novice which most of the literature focuses on.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Recently 0.2mg/kg dexamethasone dose is being commonly use, quoted in UK hospital PICU guidelines [2]</a:t>
            </a:r>
          </a:p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1731" indent="-281435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5741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6037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6333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6630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6926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77222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27518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2D8405E-7E62-B14D-94EB-4D3E8FE7FE70}" type="slidenum">
              <a:rPr lang="en-US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27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459EB-13D0-A943-BE82-4F9EA8164CD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12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>
                <a:solidFill>
                  <a:srgbClr val="000000"/>
                </a:solidFill>
              </a:rPr>
              <a:t>Not advised</a:t>
            </a:r>
            <a:r>
              <a:rPr lang="en-GB" sz="1200" dirty="0"/>
              <a:t>- Non invasive ventilation and/or </a:t>
            </a:r>
            <a:r>
              <a:rPr lang="en-GB" sz="1200" dirty="0" err="1"/>
              <a:t>Heliox</a:t>
            </a:r>
            <a:r>
              <a:rPr lang="en-GB" sz="1200" dirty="0"/>
              <a:t> </a:t>
            </a:r>
          </a:p>
          <a:p>
            <a:r>
              <a:rPr lang="en-GB" sz="1200" dirty="0"/>
              <a:t>Does not improve outcome and delays intubation </a:t>
            </a:r>
          </a:p>
          <a:p>
            <a:r>
              <a:rPr lang="en-GB" sz="1200" dirty="0"/>
              <a:t>Can be used a bridging therapy whilst preparing for intubation </a:t>
            </a:r>
            <a:r>
              <a:rPr lang="en-GB" sz="1200" baseline="30000" dirty="0"/>
              <a:t>1,2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459EB-13D0-A943-BE82-4F9EA8164CD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28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="1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31731" indent="-281435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5741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6037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26333" indent="-225148" defTabSz="914665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76630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6926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77222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27518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2D8405E-7E62-B14D-94EB-4D3E8FE7FE70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996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C281A1D-57BC-FE4A-B59E-E8F87B665B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12ED932-6B42-6D40-9C13-CB397203A1FC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7737B5-070A-FB44-BA84-6BCF72E97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81509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C2C46E55-1736-884E-ACEC-6EB1025C5972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78D802A7-8DF7-5E4B-A48E-CDC10C806F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299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22A0892E-4285-934F-B46E-2C2C22FDF2C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6FB39332-11AC-7E4F-BB4F-2A803507EB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7125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37A23580-01F1-D243-A56A-A51C08521997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48F86B94-AADE-AE42-8FCF-C850B04D7A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190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DE7395E4-DAC9-834C-895A-16A165B4985A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7D09F242-FAEE-3A4A-8884-CB183BC8B1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1729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5FB2AA58-0369-2441-A739-3A31F8BD01CA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A88AE9A0-BB5D-2145-A62D-858C3C402F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2652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3281A8B4-A0EE-8648-948D-6F48EDDB970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C4F6F923-C0CF-3640-9B55-91EDCD55ED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214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CD9EF5E9-6624-E04B-BE06-426F892261B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53C0301B-F74A-ED48-950C-734B449527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596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47424F07-36B2-CF44-BEEE-36C9B2583FD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92FAD925-1FA3-7848-BE2E-BC7242C73C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0150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ECD357F9-EB04-D34D-A5BA-870D3CA78AB5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C9EF65CE-D0C1-0943-B44D-63DC27EAE72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449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620F6831-C4F7-0641-B1DF-3DA80890873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D347F047-7D91-DF4D-8D52-EA87A55A69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0667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8431182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654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561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759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06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61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56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494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975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154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60917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40663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lww.com/pccmjournal/toc/2017/05000" TargetMode="Externa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9.tif"/><Relationship Id="rId5" Type="http://schemas.openxmlformats.org/officeDocument/2006/relationships/image" Target="../media/image8.tif"/><Relationship Id="rId4" Type="http://schemas.openxmlformats.org/officeDocument/2006/relationships/image" Target="../media/image7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rary.leicestershospitals.nhs.uk/PAGL/Shared%20Documents/Post%20Extubation%20Stridor%20UHL%20Childrens%20Intensive%20Care%20Guideline.pdf" TargetMode="External"/><Relationship Id="rId2" Type="http://schemas.openxmlformats.org/officeDocument/2006/relationships/hyperlink" Target="https://journals.lww.com/pccmjournal/toc/2017/05000" TargetMode="Externa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lww.com/pccmjournal/toc/2017/0500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4" Type="http://schemas.openxmlformats.org/officeDocument/2006/relationships/hyperlink" Target="http://www.library.leicestershospitals.nhs.uk/PAGL/Shared%20Documents/Post%20Extubation%20Stridor%20UHL%20Childrens%20Intensive%20Care%20Guideline.pdf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rary.leicestershospitals.nhs.uk/PAGL/Shared%20Documents/Post%20Extubation%20Stridor%20UHL%20Childrens%20Intensive%20Care%20Guideline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journals.lww.com/pccmjournal/toc/2017/05000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hyperlink" Target="http://www.library.leicestershospitals.nhs.uk/PAGL/Shared%20Documents/Post%20Extubation%20Stridor%20UHL%20Childrens%20Intensive%20Care%20Guideline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lww.com/pccmjournal/toc/2017/0500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://www.library.leicestershospitals.nhs.uk/PAGL/Shared%20Documents/Post%20Extubation%20Stridor%20UHL%20Childrens%20Intensive%20Care%20Guidelin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829994"/>
            <a:ext cx="8256564" cy="2025747"/>
          </a:xfrm>
        </p:spPr>
        <p:txBody>
          <a:bodyPr/>
          <a:lstStyle/>
          <a:p>
            <a:pPr eaLnBrk="1" hangingPunct="1"/>
            <a:r>
              <a:rPr lang="en-US" sz="5400" dirty="0">
                <a:latin typeface="+mn-lt"/>
              </a:rPr>
              <a:t>Post </a:t>
            </a:r>
            <a:r>
              <a:rPr lang="en-US" sz="5400" dirty="0" err="1">
                <a:latin typeface="+mn-lt"/>
              </a:rPr>
              <a:t>Extubation</a:t>
            </a:r>
            <a:r>
              <a:rPr lang="en-US" sz="5400" dirty="0">
                <a:latin typeface="+mn-lt"/>
              </a:rPr>
              <a:t> Stridor</a:t>
            </a:r>
            <a:endParaRPr lang="en-US" sz="4800" b="1" dirty="0">
              <a:latin typeface="+mn-lt"/>
              <a:cs typeface="ＭＳ Ｐゴシック" charset="0"/>
            </a:endParaRP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E344B7E4-2C6A-1D4C-942B-190EEE9A241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2855741"/>
            <a:ext cx="6019800" cy="2180491"/>
          </a:xfrm>
        </p:spPr>
        <p:txBody>
          <a:bodyPr rtlCol="0" anchor="ctr">
            <a:normAutofit fontScale="85000" lnSpcReduction="10000"/>
          </a:bodyPr>
          <a:lstStyle/>
          <a:p>
            <a:pPr defTabSz="914354" eaLnBrk="1" fontAlgn="auto" hangingPunct="1">
              <a:spcAft>
                <a:spcPts val="0"/>
              </a:spcAft>
              <a:defRPr/>
            </a:pPr>
            <a:r>
              <a:rPr lang="en-US" altLang="en-US" sz="42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Emilie Nicholls, FRCA</a:t>
            </a:r>
          </a:p>
          <a:p>
            <a:pPr defTabSz="914354" eaLnBrk="1" fontAlgn="auto" hangingPunct="1">
              <a:spcAft>
                <a:spcPts val="0"/>
              </a:spcAft>
              <a:defRPr/>
            </a:pPr>
            <a:r>
              <a:rPr lang="en-US" altLang="en-US" sz="39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Rosalind Morley, BM, FRCA, MA</a:t>
            </a:r>
          </a:p>
          <a:p>
            <a:pPr defTabSz="914354" eaLnBrk="1" fontAlgn="auto" hangingPunct="1">
              <a:spcAft>
                <a:spcPts val="0"/>
              </a:spcAft>
              <a:defRPr/>
            </a:pPr>
            <a:r>
              <a:rPr lang="en-US" altLang="en-US" sz="3000" dirty="0">
                <a:ea typeface="ＭＳ Ｐゴシック" panose="020B0600070205080204" pitchFamily="34" charset="-128"/>
              </a:rPr>
              <a:t>Royal Manchester Children’s Hospital, UK</a:t>
            </a:r>
          </a:p>
        </p:txBody>
      </p:sp>
    </p:spTree>
    <p:extLst>
      <p:ext uri="{BB962C8B-B14F-4D97-AF65-F5344CB8AC3E}">
        <p14:creationId xmlns:p14="http://schemas.microsoft.com/office/powerpoint/2010/main" val="38714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5"/>
          <p:cNvSpPr>
            <a:spLocks noGrp="1" noChangeArrowheads="1"/>
          </p:cNvSpPr>
          <p:nvPr>
            <p:ph type="title"/>
          </p:nvPr>
        </p:nvSpPr>
        <p:spPr>
          <a:xfrm>
            <a:off x="379828" y="152400"/>
            <a:ext cx="8135522" cy="1325563"/>
          </a:xfrm>
        </p:spPr>
        <p:txBody>
          <a:bodyPr/>
          <a:lstStyle/>
          <a:p>
            <a:pPr algn="l" eaLnBrk="1" hangingPunct="1"/>
            <a:r>
              <a:rPr lang="en-US" sz="4800" dirty="0">
                <a:latin typeface="+mn-lt"/>
                <a:cs typeface="ＭＳ Ｐゴシック" charset="0"/>
              </a:rPr>
              <a:t>Learning Objectives:</a:t>
            </a:r>
          </a:p>
        </p:txBody>
      </p:sp>
      <p:sp>
        <p:nvSpPr>
          <p:cNvPr id="17410" name="Content Placeholder 6"/>
          <p:cNvSpPr>
            <a:spLocks noGrp="1" noChangeArrowheads="1"/>
          </p:cNvSpPr>
          <p:nvPr>
            <p:ph idx="1"/>
          </p:nvPr>
        </p:nvSpPr>
        <p:spPr>
          <a:xfrm>
            <a:off x="456028" y="1447800"/>
            <a:ext cx="7773572" cy="4419600"/>
          </a:xfrm>
        </p:spPr>
        <p:txBody>
          <a:bodyPr>
            <a:normAutofit fontScale="92500" lnSpcReduction="20000"/>
          </a:bodyPr>
          <a:lstStyle/>
          <a:p>
            <a:pPr marL="407988" indent="-407988" eaLnBrk="1" hangingPunct="1"/>
            <a:r>
              <a:rPr lang="en-US" dirty="0">
                <a:latin typeface="Calibri" charset="0"/>
                <a:cs typeface="ＭＳ Ｐゴシック" charset="0"/>
              </a:rPr>
              <a:t>Define stridor and describe a child in the recovery room with </a:t>
            </a:r>
            <a:r>
              <a:rPr lang="en-US" sz="3600" dirty="0">
                <a:latin typeface="Calibri" charset="0"/>
                <a:cs typeface="ＭＳ Ｐゴシック" charset="0"/>
              </a:rPr>
              <a:t>post </a:t>
            </a:r>
            <a:r>
              <a:rPr lang="en-US" sz="3600" dirty="0" err="1">
                <a:latin typeface="Calibri" charset="0"/>
                <a:cs typeface="ＭＳ Ｐゴシック" charset="0"/>
              </a:rPr>
              <a:t>extubation</a:t>
            </a:r>
            <a:r>
              <a:rPr lang="en-US" sz="3600" dirty="0">
                <a:latin typeface="Calibri" charset="0"/>
                <a:cs typeface="ＭＳ Ｐゴシック" charset="0"/>
              </a:rPr>
              <a:t> stridor</a:t>
            </a:r>
          </a:p>
          <a:p>
            <a:pPr marL="407988" indent="-407988" eaLnBrk="1" hangingPunct="1"/>
            <a:r>
              <a:rPr lang="en-US" sz="3600" dirty="0">
                <a:latin typeface="Calibri" charset="0"/>
                <a:cs typeface="ＭＳ Ｐゴシック" charset="0"/>
              </a:rPr>
              <a:t>Review the risk factors for </a:t>
            </a:r>
            <a:r>
              <a:rPr lang="en-US" dirty="0">
                <a:latin typeface="Calibri" charset="0"/>
                <a:cs typeface="ＭＳ Ｐゴシック" charset="0"/>
              </a:rPr>
              <a:t>post </a:t>
            </a:r>
            <a:r>
              <a:rPr lang="en-US" sz="3600" dirty="0" err="1">
                <a:latin typeface="Calibri" charset="0"/>
                <a:cs typeface="ＭＳ Ｐゴシック" charset="0"/>
              </a:rPr>
              <a:t>extubation</a:t>
            </a:r>
            <a:r>
              <a:rPr lang="en-US" sz="3600" dirty="0">
                <a:latin typeface="Calibri" charset="0"/>
                <a:cs typeface="ＭＳ Ｐゴシック" charset="0"/>
              </a:rPr>
              <a:t> stridor in pediatric patients</a:t>
            </a:r>
          </a:p>
          <a:p>
            <a:pPr marL="407988" indent="-407988" eaLnBrk="1" hangingPunct="1"/>
            <a:r>
              <a:rPr lang="en-US" sz="3600" dirty="0">
                <a:latin typeface="Calibri" charset="0"/>
                <a:cs typeface="ＭＳ Ｐゴシック" charset="0"/>
              </a:rPr>
              <a:t>Identify pediatric patients at high risk for post </a:t>
            </a:r>
            <a:r>
              <a:rPr lang="en-US" sz="3600" dirty="0" err="1">
                <a:latin typeface="Calibri" charset="0"/>
                <a:cs typeface="ＭＳ Ｐゴシック" charset="0"/>
              </a:rPr>
              <a:t>extubation</a:t>
            </a:r>
            <a:r>
              <a:rPr lang="en-US" sz="3600" dirty="0">
                <a:latin typeface="Calibri" charset="0"/>
                <a:cs typeface="ＭＳ Ｐゴシック" charset="0"/>
              </a:rPr>
              <a:t> stridor and prevention strategies</a:t>
            </a:r>
          </a:p>
          <a:p>
            <a:pPr marL="407988" indent="-407988" eaLnBrk="1" hangingPunct="1"/>
            <a:r>
              <a:rPr lang="en-US" sz="3600" dirty="0">
                <a:latin typeface="Calibri" charset="0"/>
                <a:cs typeface="ＭＳ Ｐゴシック" charset="0"/>
              </a:rPr>
              <a:t>Formulate a treatment plan for a pediatric patient with post </a:t>
            </a:r>
            <a:r>
              <a:rPr lang="en-US" sz="3600" dirty="0" err="1">
                <a:latin typeface="Calibri" charset="0"/>
                <a:cs typeface="ＭＳ Ｐゴシック" charset="0"/>
              </a:rPr>
              <a:t>extubation</a:t>
            </a:r>
            <a:r>
              <a:rPr lang="en-US" sz="3600" dirty="0">
                <a:latin typeface="Calibri" charset="0"/>
                <a:cs typeface="ＭＳ Ｐゴシック" charset="0"/>
              </a:rPr>
              <a:t> stridor in the PACU</a:t>
            </a:r>
          </a:p>
        </p:txBody>
      </p:sp>
    </p:spTree>
    <p:extLst>
      <p:ext uri="{BB962C8B-B14F-4D97-AF65-F5344CB8AC3E}">
        <p14:creationId xmlns:p14="http://schemas.microsoft.com/office/powerpoint/2010/main" val="155864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9250" indent="-349250"/>
            <a:r>
              <a:rPr lang="en-GB" dirty="0"/>
              <a:t>Definition</a:t>
            </a:r>
          </a:p>
          <a:p>
            <a:pPr marL="349250" indent="-349250"/>
            <a:r>
              <a:rPr lang="en-GB" dirty="0"/>
              <a:t>Incidence </a:t>
            </a:r>
          </a:p>
          <a:p>
            <a:pPr marL="349250" indent="-349250"/>
            <a:r>
              <a:rPr lang="en-GB" dirty="0"/>
              <a:t>Risk Factors</a:t>
            </a:r>
          </a:p>
          <a:p>
            <a:pPr marL="349250" indent="-349250"/>
            <a:r>
              <a:rPr lang="en-GB" dirty="0"/>
              <a:t>Morbidity</a:t>
            </a:r>
          </a:p>
          <a:p>
            <a:pPr marL="349250" indent="-349250"/>
            <a:r>
              <a:rPr lang="en-GB" dirty="0"/>
              <a:t>Prevention </a:t>
            </a:r>
          </a:p>
          <a:p>
            <a:pPr marL="349250" indent="-349250"/>
            <a:r>
              <a:rPr lang="en-GB" dirty="0"/>
              <a:t>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996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5F3BE5-A7A6-F34C-B8B1-BCA31C4136C8}"/>
              </a:ext>
            </a:extLst>
          </p:cNvPr>
          <p:cNvSpPr txBox="1"/>
          <p:nvPr/>
        </p:nvSpPr>
        <p:spPr>
          <a:xfrm>
            <a:off x="609600" y="2438400"/>
            <a:ext cx="5511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Definition of Post </a:t>
            </a:r>
            <a:r>
              <a:rPr lang="en-US" sz="3200" dirty="0" err="1"/>
              <a:t>Extubation</a:t>
            </a:r>
            <a:r>
              <a:rPr lang="en-US" sz="3200" dirty="0"/>
              <a:t> Stridor and Why It is a Problem in Pediatric Anesthesia</a:t>
            </a:r>
          </a:p>
        </p:txBody>
      </p:sp>
    </p:spTree>
    <p:extLst>
      <p:ext uri="{BB962C8B-B14F-4D97-AF65-F5344CB8AC3E}">
        <p14:creationId xmlns:p14="http://schemas.microsoft.com/office/powerpoint/2010/main" val="2751308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/>
              <a:t>Post </a:t>
            </a:r>
            <a:r>
              <a:rPr lang="en-US" dirty="0" err="1"/>
              <a:t>Extubation</a:t>
            </a:r>
            <a:r>
              <a:rPr lang="en-US" dirty="0"/>
              <a:t> Stridor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2522538"/>
          </a:xfrm>
        </p:spPr>
        <p:txBody>
          <a:bodyPr/>
          <a:lstStyle/>
          <a:p>
            <a:pPr marL="0" lvl="0" indent="0">
              <a:buNone/>
            </a:pPr>
            <a:r>
              <a:rPr lang="en-GB" dirty="0"/>
              <a:t>Extra-thoracic airway obstruction from laryngeal or subglottic edema</a:t>
            </a:r>
            <a:r>
              <a:rPr lang="en-GB" baseline="30000" dirty="0"/>
              <a:t>1</a:t>
            </a:r>
            <a:endParaRPr lang="en-GB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6104483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+mj-lt"/>
              <a:buAutoNum type="arabicPeriod"/>
            </a:pPr>
            <a:r>
              <a:rPr lang="en-GB" sz="1000" dirty="0"/>
              <a:t>Post </a:t>
            </a:r>
            <a:r>
              <a:rPr lang="en-GB" sz="1000" dirty="0" err="1"/>
              <a:t>extubation</a:t>
            </a:r>
            <a:r>
              <a:rPr lang="en-GB" sz="1000" dirty="0"/>
              <a:t> Stridor: What’s All That Beyond the Noise? </a:t>
            </a:r>
            <a:r>
              <a:rPr lang="en-GB" sz="1000" dirty="0" err="1"/>
              <a:t>Chiwane</a:t>
            </a:r>
            <a:r>
              <a:rPr lang="en-GB" sz="1000" dirty="0"/>
              <a:t>, </a:t>
            </a:r>
            <a:r>
              <a:rPr lang="en-GB" sz="1000" dirty="0" err="1"/>
              <a:t>Saurabh</a:t>
            </a:r>
            <a:r>
              <a:rPr lang="en-GB" sz="1000" dirty="0"/>
              <a:t> S. </a:t>
            </a:r>
            <a:r>
              <a:rPr lang="en-GB" sz="1000" dirty="0" err="1"/>
              <a:t>Sarnaik</a:t>
            </a:r>
            <a:r>
              <a:rPr lang="en-GB" sz="1000" dirty="0"/>
              <a:t>, Ashok P. </a:t>
            </a:r>
            <a:r>
              <a:rPr lang="en-GB" sz="1000" dirty="0" err="1"/>
              <a:t>Pediatric</a:t>
            </a:r>
            <a:r>
              <a:rPr lang="en-GB" sz="1000" dirty="0"/>
              <a:t> Critical Care Medicine: </a:t>
            </a:r>
            <a:r>
              <a:rPr lang="en-GB" sz="1000" u="sng" dirty="0">
                <a:hlinkClick r:id="rId2"/>
              </a:rPr>
              <a:t>May 2017 - Volume 18 - Issue 5 - p 492-494</a:t>
            </a:r>
            <a:endParaRPr lang="en-GB" sz="1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78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Adult vs Pediatric Airway</a:t>
            </a:r>
          </a:p>
        </p:txBody>
      </p:sp>
      <p:pic>
        <p:nvPicPr>
          <p:cNvPr id="7" name="Content Placeholder 6" descr="trachea1.tif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57200" y="2736584"/>
            <a:ext cx="4038600" cy="2253195"/>
          </a:xfrm>
        </p:spPr>
      </p:pic>
      <p:pic>
        <p:nvPicPr>
          <p:cNvPr id="8" name="Content Placeholder 7" descr="trachea2.tif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8" t="29569" r="36873" b="14830"/>
          <a:stretch/>
        </p:blipFill>
        <p:spPr>
          <a:xfrm flipH="1">
            <a:off x="4032437" y="3708486"/>
            <a:ext cx="1983146" cy="1906205"/>
          </a:xfrm>
        </p:spPr>
      </p:pic>
      <p:pic>
        <p:nvPicPr>
          <p:cNvPr id="10" name="Picture 9" descr="trachea4.t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11428" r="23812" b="8634"/>
          <a:stretch/>
        </p:blipFill>
        <p:spPr>
          <a:xfrm>
            <a:off x="5826126" y="2238453"/>
            <a:ext cx="3143249" cy="3233687"/>
          </a:xfrm>
          <a:prstGeom prst="rect">
            <a:avLst/>
          </a:prstGeom>
        </p:spPr>
      </p:pic>
      <p:pic>
        <p:nvPicPr>
          <p:cNvPr id="9" name="Picture 8" descr="trachea3.tif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6" t="17036" r="37735" b="11344"/>
          <a:stretch/>
        </p:blipFill>
        <p:spPr>
          <a:xfrm>
            <a:off x="278606" y="2238453"/>
            <a:ext cx="3180278" cy="30792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8295" y="1600200"/>
            <a:ext cx="182630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Adult Airway</a:t>
            </a:r>
          </a:p>
          <a:p>
            <a:r>
              <a:rPr lang="en-US" dirty="0"/>
              <a:t>Larynx is C4-5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1842" y="1600200"/>
            <a:ext cx="29038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Pediatric Airway</a:t>
            </a:r>
          </a:p>
          <a:p>
            <a:r>
              <a:rPr lang="en-US" dirty="0"/>
              <a:t>Larynx is more anterior and higher (C2-3)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0625" y="5214937"/>
            <a:ext cx="8572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Anterior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4234" y="3417705"/>
            <a:ext cx="682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Tongue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97688" y="3611563"/>
            <a:ext cx="550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Larger </a:t>
            </a:r>
            <a:r>
              <a:rPr lang="en-US" sz="900" b="1" dirty="0"/>
              <a:t>Tongue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5011" y="3581400"/>
            <a:ext cx="1106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Cylindrical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0989" y="3581400"/>
            <a:ext cx="1465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Funnel shaped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8844" y="3998952"/>
            <a:ext cx="1230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Vocal cords</a:t>
            </a:r>
          </a:p>
          <a:p>
            <a:r>
              <a:rPr lang="en-US" sz="1050" dirty="0"/>
              <a:t>(Narrowest)</a:t>
            </a:r>
            <a:endParaRPr lang="en-US" sz="1050" b="1" dirty="0"/>
          </a:p>
          <a:p>
            <a:endParaRPr lang="en-US" sz="105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-23812" y="3711104"/>
            <a:ext cx="8016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Epiglottis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3687" y="3984236"/>
            <a:ext cx="11419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 higher </a:t>
            </a:r>
            <a:r>
              <a:rPr lang="en-US" sz="900" b="1" dirty="0"/>
              <a:t>Hyoid bone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16856" y="4430756"/>
            <a:ext cx="1150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Thyroid Cartilage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6438" y="3169690"/>
            <a:ext cx="920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Smaller space in </a:t>
            </a:r>
            <a:r>
              <a:rPr lang="en-US" sz="900" b="1" dirty="0"/>
              <a:t>pharynx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4023" y="5202332"/>
            <a:ext cx="7540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Trachea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50074" y="4839395"/>
            <a:ext cx="10161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Cricoid ring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69751" y="3770525"/>
            <a:ext cx="73609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b="1" dirty="0"/>
              <a:t>Hyoid bone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1714500" y="3922796"/>
            <a:ext cx="0" cy="11541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056438" y="4191985"/>
            <a:ext cx="87313" cy="7706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2" idx="1"/>
          </p:cNvCxnSpPr>
          <p:nvPr/>
        </p:nvCxnSpPr>
        <p:spPr>
          <a:xfrm flipH="1">
            <a:off x="8064501" y="3354356"/>
            <a:ext cx="261937" cy="41616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223250" y="4191985"/>
            <a:ext cx="801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Epiglottis</a:t>
            </a:r>
            <a:r>
              <a:rPr lang="en-US" sz="1050" dirty="0"/>
              <a:t> </a:t>
            </a:r>
            <a:r>
              <a:rPr lang="mr-IN" sz="1050" dirty="0"/>
              <a:t>–</a:t>
            </a:r>
            <a:r>
              <a:rPr lang="en-US" sz="1050" dirty="0"/>
              <a:t>floppier </a:t>
            </a:r>
          </a:p>
          <a:p>
            <a:r>
              <a:rPr lang="en-US" sz="1050" dirty="0"/>
              <a:t>u-shaped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H="1" flipV="1">
            <a:off x="8064501" y="3984236"/>
            <a:ext cx="158749" cy="28480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28650" y="3842396"/>
            <a:ext cx="35771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786439" y="4430756"/>
            <a:ext cx="1150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Thyroid Cartilage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02641" y="4038211"/>
            <a:ext cx="12303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Vocal cords</a:t>
            </a:r>
          </a:p>
          <a:p>
            <a:r>
              <a:rPr lang="en-US" sz="1050" dirty="0"/>
              <a:t>(angled)</a:t>
            </a:r>
            <a:endParaRPr lang="en-US" sz="900" dirty="0"/>
          </a:p>
        </p:txBody>
      </p:sp>
      <p:sp>
        <p:nvSpPr>
          <p:cNvPr id="51" name="Rectangle 50"/>
          <p:cNvSpPr/>
          <p:nvPr/>
        </p:nvSpPr>
        <p:spPr>
          <a:xfrm>
            <a:off x="5931164" y="4839395"/>
            <a:ext cx="150554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Cricoid ring </a:t>
            </a:r>
            <a:r>
              <a:rPr lang="en-US" sz="1050" dirty="0"/>
              <a:t>(Narrowest)</a:t>
            </a:r>
            <a:endParaRPr lang="en-US" sz="105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6302375" y="5201215"/>
            <a:ext cx="12461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Trachea </a:t>
            </a:r>
          </a:p>
          <a:p>
            <a:r>
              <a:rPr lang="en-US" sz="1050" dirty="0"/>
              <a:t>More flexible</a:t>
            </a:r>
            <a:endParaRPr lang="en-US" sz="1050" b="1" dirty="0"/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1231900" y="4191985"/>
            <a:ext cx="774701" cy="17469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666262" y="4191985"/>
            <a:ext cx="720406" cy="33133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1" idx="1"/>
          </p:cNvCxnSpPr>
          <p:nvPr/>
        </p:nvCxnSpPr>
        <p:spPr>
          <a:xfrm flipH="1" flipV="1">
            <a:off x="1583268" y="4552950"/>
            <a:ext cx="233588" cy="476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868309" y="4552950"/>
            <a:ext cx="198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23" idx="1"/>
          </p:cNvCxnSpPr>
          <p:nvPr/>
        </p:nvCxnSpPr>
        <p:spPr>
          <a:xfrm flipH="1" flipV="1">
            <a:off x="860779" y="4942419"/>
            <a:ext cx="193244" cy="38687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2384778" y="4893028"/>
            <a:ext cx="583015" cy="4939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24" idx="1"/>
          </p:cNvCxnSpPr>
          <p:nvPr/>
        </p:nvCxnSpPr>
        <p:spPr>
          <a:xfrm flipH="1" flipV="1">
            <a:off x="1340556" y="4745984"/>
            <a:ext cx="309518" cy="22036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910168" y="4661589"/>
            <a:ext cx="739907" cy="29322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5298722" y="4366684"/>
            <a:ext cx="527403" cy="29490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6194778" y="4269045"/>
            <a:ext cx="1353785" cy="28390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5429251" y="4561683"/>
            <a:ext cx="404813" cy="19981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813726" y="4546173"/>
            <a:ext cx="485422" cy="10863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1" idx="1"/>
          </p:cNvCxnSpPr>
          <p:nvPr/>
        </p:nvCxnSpPr>
        <p:spPr>
          <a:xfrm flipH="1">
            <a:off x="5381627" y="4966353"/>
            <a:ext cx="549537" cy="10387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51" idx="3"/>
          </p:cNvCxnSpPr>
          <p:nvPr/>
        </p:nvCxnSpPr>
        <p:spPr>
          <a:xfrm flipV="1">
            <a:off x="7436704" y="4942418"/>
            <a:ext cx="111859" cy="23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7143750" y="5070228"/>
            <a:ext cx="641895" cy="36293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51" idx="3"/>
          </p:cNvCxnSpPr>
          <p:nvPr/>
        </p:nvCxnSpPr>
        <p:spPr>
          <a:xfrm flipV="1">
            <a:off x="7436704" y="4745984"/>
            <a:ext cx="416130" cy="22036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23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875"/>
            <a:ext cx="8121455" cy="1325563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Post </a:t>
            </a:r>
            <a:r>
              <a:rPr lang="en-US" dirty="0" err="1">
                <a:latin typeface="+mn-lt"/>
              </a:rPr>
              <a:t>Extubation</a:t>
            </a:r>
            <a:r>
              <a:rPr lang="en-US" dirty="0">
                <a:latin typeface="+mn-lt"/>
              </a:rPr>
              <a:t> Stridor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1"/>
            <a:ext cx="8058150" cy="46482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en-GB" sz="3300" i="1" dirty="0"/>
              <a:t>Well recognised complication from intubation</a:t>
            </a:r>
          </a:p>
          <a:p>
            <a:pPr marL="292100" indent="-292100">
              <a:lnSpc>
                <a:spcPct val="120000"/>
              </a:lnSpc>
              <a:buFont typeface="Arial"/>
              <a:buChar char="•"/>
            </a:pPr>
            <a:r>
              <a:rPr lang="en-GB" sz="2800" dirty="0"/>
              <a:t>Associated with laryngeal subglottic </a:t>
            </a:r>
            <a:r>
              <a:rPr lang="en-GB" sz="2800" dirty="0" err="1"/>
              <a:t>edema</a:t>
            </a:r>
            <a:r>
              <a:rPr lang="en-GB" sz="2800" dirty="0"/>
              <a:t> and inflammation caused by pressure of ETT</a:t>
            </a:r>
            <a:r>
              <a:rPr lang="en-GB" sz="2800" baseline="30000" dirty="0"/>
              <a:t>2</a:t>
            </a:r>
            <a:endParaRPr lang="en-GB" sz="2800" dirty="0"/>
          </a:p>
          <a:p>
            <a:pPr marL="292100" indent="-292100">
              <a:lnSpc>
                <a:spcPct val="120000"/>
              </a:lnSpc>
              <a:buFont typeface="Arial"/>
              <a:buChar char="•"/>
            </a:pPr>
            <a:r>
              <a:rPr lang="en-GB" sz="2800" dirty="0" err="1"/>
              <a:t>Edema</a:t>
            </a:r>
            <a:r>
              <a:rPr lang="en-GB" sz="2800" dirty="0"/>
              <a:t> results in a decreased size of laryngeal lumen which can cause stridor and/or respiratory distress</a:t>
            </a:r>
            <a:r>
              <a:rPr lang="en-GB" sz="2800" baseline="30000" dirty="0"/>
              <a:t>1</a:t>
            </a:r>
            <a:endParaRPr lang="en-GB" sz="2800" dirty="0"/>
          </a:p>
          <a:p>
            <a:pPr marL="292100" indent="-292100">
              <a:lnSpc>
                <a:spcPct val="120000"/>
              </a:lnSpc>
              <a:buFont typeface="Arial"/>
              <a:buChar char="•"/>
            </a:pPr>
            <a:r>
              <a:rPr lang="en-GB" sz="2800" dirty="0"/>
              <a:t>Respiratory distress and stridor reflects lumen narrowing of &gt;50%</a:t>
            </a:r>
            <a:r>
              <a:rPr lang="en-GB" sz="2800" baseline="30000" dirty="0"/>
              <a:t>1</a:t>
            </a:r>
          </a:p>
          <a:p>
            <a:pPr marL="292100" indent="-292100">
              <a:lnSpc>
                <a:spcPct val="120000"/>
              </a:lnSpc>
              <a:buFont typeface="Arial"/>
              <a:buChar char="•"/>
            </a:pPr>
            <a:r>
              <a:rPr lang="en-GB" sz="2800" dirty="0"/>
              <a:t>More relevant in small children</a:t>
            </a:r>
          </a:p>
          <a:p>
            <a:pPr marL="292100" indent="-292100">
              <a:lnSpc>
                <a:spcPct val="120000"/>
              </a:lnSpc>
              <a:buFont typeface="Arial"/>
              <a:buChar char="•"/>
            </a:pPr>
            <a:r>
              <a:rPr lang="en-GB" sz="2800" dirty="0"/>
              <a:t>When present often requires acute intervention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61126-280F-C04F-A35B-83443A6D8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24075" y="6019800"/>
            <a:ext cx="4200525" cy="762000"/>
          </a:xfrm>
        </p:spPr>
        <p:txBody>
          <a:bodyPr/>
          <a:lstStyle/>
          <a:p>
            <a:pPr marL="174625" indent="-174625" algn="l">
              <a:buFont typeface="+mj-lt"/>
              <a:buAutoNum type="arabicPeriod"/>
            </a:pPr>
            <a:r>
              <a:rPr lang="en-GB" sz="900" dirty="0">
                <a:solidFill>
                  <a:schemeClr val="tx1"/>
                </a:solidFill>
              </a:rPr>
              <a:t>Post </a:t>
            </a:r>
            <a:r>
              <a:rPr lang="en-GB" sz="900" dirty="0" err="1">
                <a:solidFill>
                  <a:schemeClr val="tx1"/>
                </a:solidFill>
              </a:rPr>
              <a:t>extubation</a:t>
            </a:r>
            <a:r>
              <a:rPr lang="en-GB" sz="900" dirty="0">
                <a:solidFill>
                  <a:schemeClr val="tx1"/>
                </a:solidFill>
              </a:rPr>
              <a:t> Stridor: What’s All That Beyond the Noise? </a:t>
            </a:r>
            <a:r>
              <a:rPr lang="en-GB" sz="900" dirty="0" err="1">
                <a:solidFill>
                  <a:schemeClr val="tx1"/>
                </a:solidFill>
              </a:rPr>
              <a:t>Chiwane</a:t>
            </a:r>
            <a:r>
              <a:rPr lang="en-GB" sz="900" dirty="0">
                <a:solidFill>
                  <a:schemeClr val="tx1"/>
                </a:solidFill>
              </a:rPr>
              <a:t>, Saurabh S. </a:t>
            </a:r>
            <a:r>
              <a:rPr lang="en-GB" sz="900" dirty="0" err="1">
                <a:solidFill>
                  <a:schemeClr val="tx1"/>
                </a:solidFill>
              </a:rPr>
              <a:t>Sarnaik</a:t>
            </a:r>
            <a:r>
              <a:rPr lang="en-GB" sz="900" dirty="0">
                <a:solidFill>
                  <a:schemeClr val="tx1"/>
                </a:solidFill>
              </a:rPr>
              <a:t>, Ashok P. </a:t>
            </a:r>
            <a:r>
              <a:rPr lang="en-GB" sz="900" dirty="0" err="1">
                <a:solidFill>
                  <a:schemeClr val="tx1"/>
                </a:solidFill>
              </a:rPr>
              <a:t>Pediatric</a:t>
            </a:r>
            <a:r>
              <a:rPr lang="en-GB" sz="900" dirty="0">
                <a:solidFill>
                  <a:schemeClr val="tx1"/>
                </a:solidFill>
              </a:rPr>
              <a:t> Critical Care Medicine:</a:t>
            </a:r>
            <a:r>
              <a:rPr lang="en-GB" sz="900" u="sng" dirty="0">
                <a:solidFill>
                  <a:schemeClr val="tx1"/>
                </a:solidFill>
              </a:rPr>
              <a:t> </a:t>
            </a:r>
            <a:r>
              <a:rPr lang="en-GB" sz="9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May 2017 - Volume 18 - Issue 5 - p 492-494</a:t>
            </a:r>
            <a:endParaRPr lang="en-GB" sz="900" dirty="0">
              <a:solidFill>
                <a:schemeClr val="tx1"/>
              </a:solidFill>
            </a:endParaRPr>
          </a:p>
          <a:p>
            <a:pPr marL="174625" indent="-174625" algn="l">
              <a:buFont typeface="+mj-lt"/>
              <a:buAutoNum type="arabicPeriod"/>
            </a:pPr>
            <a:r>
              <a:rPr lang="en-GB" sz="900" dirty="0">
                <a:solidFill>
                  <a:schemeClr val="tx1"/>
                </a:solidFill>
              </a:rPr>
              <a:t>University of Leicester NHS Trust Prevention and management of post </a:t>
            </a:r>
            <a:r>
              <a:rPr lang="en-GB" sz="900" dirty="0" err="1">
                <a:solidFill>
                  <a:schemeClr val="tx1"/>
                </a:solidFill>
              </a:rPr>
              <a:t>extubation</a:t>
            </a:r>
            <a:r>
              <a:rPr lang="en-GB" sz="900" dirty="0">
                <a:solidFill>
                  <a:schemeClr val="tx1"/>
                </a:solidFill>
              </a:rPr>
              <a:t> </a:t>
            </a:r>
            <a:r>
              <a:rPr lang="en-GB" sz="900" dirty="0" err="1">
                <a:solidFill>
                  <a:schemeClr val="tx1"/>
                </a:solidFill>
              </a:rPr>
              <a:t>stridor.</a:t>
            </a:r>
            <a:r>
              <a:rPr lang="en-GB" sz="900" dirty="0" err="1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lang="en-GB" sz="9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://www.library.leicestershospitals.nhs.uk/PAGL/Shared%20Documents/Post%20Extubation%20Stridor%20UHL%20Childrens%20Intensive%20Care%20Guideline.pdf</a:t>
            </a:r>
            <a:endParaRPr lang="en-GB" sz="900" dirty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00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87052"/>
              </p:ext>
            </p:extLst>
          </p:nvPr>
        </p:nvGraphicFramePr>
        <p:xfrm>
          <a:off x="419100" y="1752600"/>
          <a:ext cx="8305800" cy="40338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73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3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6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81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8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56335">
                <a:tc gridSpan="2">
                  <a:txBody>
                    <a:bodyPr/>
                    <a:lstStyle/>
                    <a:p>
                      <a:pPr algn="l"/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bg1"/>
                          </a:solidFill>
                        </a:rPr>
                        <a:t>With 1 mm of </a:t>
                      </a:r>
                      <a:r>
                        <a:rPr lang="en-GB" sz="3600" b="0" dirty="0" err="1">
                          <a:solidFill>
                            <a:schemeClr val="bg1"/>
                          </a:solidFill>
                        </a:rPr>
                        <a:t>Edema</a:t>
                      </a:r>
                      <a:endParaRPr lang="en-GB" sz="3600" b="0" dirty="0">
                        <a:solidFill>
                          <a:schemeClr val="bg1"/>
                        </a:solidFill>
                      </a:endParaRPr>
                    </a:p>
                  </a:txBody>
                  <a:tcPr marT="34290" marB="3429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271156"/>
                  </a:ext>
                </a:extLst>
              </a:tr>
              <a:tr h="1174039">
                <a:tc>
                  <a:txBody>
                    <a:bodyPr/>
                    <a:lstStyle/>
                    <a:p>
                      <a:pPr algn="l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Normal Airway Diameter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baseline="0" dirty="0">
                          <a:solidFill>
                            <a:schemeClr val="tx1"/>
                          </a:solidFill>
                        </a:rPr>
                        <a:t>Diameter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Cross Sectional</a:t>
                      </a:r>
                      <a:r>
                        <a:rPr lang="en-GB" sz="2000" b="0" baseline="0" dirty="0">
                          <a:solidFill>
                            <a:schemeClr val="tx1"/>
                          </a:solidFill>
                        </a:rPr>
                        <a:t> Area</a:t>
                      </a:r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Resistance To laminar Flow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(R a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1/radius)</a:t>
                      </a:r>
                      <a:endParaRPr lang="en-GB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Resistance To Turbulent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Flow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(R a 1/radius</a:t>
                      </a:r>
                      <a:r>
                        <a:rPr lang="en-GB" sz="1400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787">
                <a:tc>
                  <a:txBody>
                    <a:bodyPr/>
                    <a:lstStyle/>
                    <a:p>
                      <a:r>
                        <a:rPr lang="en-GB" sz="2800" dirty="0"/>
                        <a:t>Infant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4mm</a:t>
                      </a:r>
                    </a:p>
                    <a:p>
                      <a:endParaRPr lang="en-GB" sz="10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2 mm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75%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x16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x32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3424">
                <a:tc>
                  <a:txBody>
                    <a:bodyPr/>
                    <a:lstStyle/>
                    <a:p>
                      <a:r>
                        <a:rPr lang="en-GB" sz="2800" dirty="0"/>
                        <a:t>Adult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44%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x3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x5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1697"/>
            <a:ext cx="7239000" cy="1325563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4000" dirty="0"/>
              <a:t>Infants and Children Have Narrower Upper Airways</a:t>
            </a:r>
            <a:endParaRPr lang="en-GB" sz="4000" dirty="0">
              <a:latin typeface="Symbol" panose="05050102010706020507" pitchFamily="18" charset="2"/>
              <a:ea typeface="Segoe UI Symbol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1090464" cy="3994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350" dirty="0"/>
              <a:t> </a:t>
            </a:r>
          </a:p>
        </p:txBody>
      </p:sp>
      <p:sp>
        <p:nvSpPr>
          <p:cNvPr id="4" name="Oval 3"/>
          <p:cNvSpPr/>
          <p:nvPr/>
        </p:nvSpPr>
        <p:spPr>
          <a:xfrm>
            <a:off x="2014736" y="4292352"/>
            <a:ext cx="576064" cy="43204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" name="Oval 4"/>
          <p:cNvSpPr/>
          <p:nvPr/>
        </p:nvSpPr>
        <p:spPr>
          <a:xfrm>
            <a:off x="3462536" y="4292352"/>
            <a:ext cx="576064" cy="432048"/>
          </a:xfrm>
          <a:prstGeom prst="ellipse">
            <a:avLst/>
          </a:prstGeom>
          <a:solidFill>
            <a:schemeClr val="bg1"/>
          </a:solidFill>
          <a:ln w="152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Oval 5"/>
          <p:cNvSpPr/>
          <p:nvPr/>
        </p:nvSpPr>
        <p:spPr>
          <a:xfrm>
            <a:off x="1752600" y="4904910"/>
            <a:ext cx="1080120" cy="81009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Oval 6"/>
          <p:cNvSpPr/>
          <p:nvPr/>
        </p:nvSpPr>
        <p:spPr>
          <a:xfrm>
            <a:off x="3200400" y="4904910"/>
            <a:ext cx="1080120" cy="810090"/>
          </a:xfrm>
          <a:prstGeom prst="ellipse">
            <a:avLst/>
          </a:prstGeom>
          <a:solidFill>
            <a:schemeClr val="bg1"/>
          </a:solidFill>
          <a:ln w="152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00"/>
                </a:solidFill>
              </a:rPr>
              <a:t>6 mm</a:t>
            </a:r>
            <a:endParaRPr lang="en-GB" sz="1600" dirty="0">
              <a:latin typeface="Arial"/>
            </a:endParaRPr>
          </a:p>
          <a:p>
            <a:pPr algn="ctr"/>
            <a:endParaRPr lang="en-GB" sz="135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14736" y="4467847"/>
            <a:ext cx="57606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1752600" y="5334000"/>
            <a:ext cx="108012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71198" y="4981110"/>
            <a:ext cx="756084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8 mm</a:t>
            </a:r>
          </a:p>
          <a:p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3149437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151819"/>
          </a:xfrm>
        </p:spPr>
        <p:txBody>
          <a:bodyPr>
            <a:normAutofit/>
          </a:bodyPr>
          <a:lstStyle/>
          <a:p>
            <a:pPr algn="l"/>
            <a:r>
              <a:rPr lang="en-GB" sz="4800" dirty="0"/>
              <a:t>Pathophysiology of Stridor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807884"/>
            <a:ext cx="8134350" cy="2486889"/>
          </a:xfrm>
        </p:spPr>
        <p:txBody>
          <a:bodyPr anchor="ctr">
            <a:normAutofit/>
          </a:bodyPr>
          <a:lstStyle/>
          <a:p>
            <a:pPr marL="234950" indent="-234950">
              <a:lnSpc>
                <a:spcPct val="120000"/>
              </a:lnSpc>
            </a:pPr>
            <a:r>
              <a:rPr lang="en-US" sz="2000" dirty="0"/>
              <a:t>Energy within a system must be constant combination of potential energy (pressure) and kinetic energy (velocity)</a:t>
            </a:r>
          </a:p>
          <a:p>
            <a:pPr marL="234950" indent="-234950">
              <a:lnSpc>
                <a:spcPct val="120000"/>
              </a:lnSpc>
            </a:pPr>
            <a:r>
              <a:rPr lang="en-US" sz="2000" dirty="0"/>
              <a:t>P</a:t>
            </a:r>
            <a:r>
              <a:rPr lang="en-US" sz="2000" baseline="-25000" dirty="0"/>
              <a:t>1</a:t>
            </a:r>
            <a:r>
              <a:rPr lang="en-US" sz="2000" dirty="0"/>
              <a:t>Vel</a:t>
            </a:r>
            <a:r>
              <a:rPr lang="en-US" sz="2000" baseline="-25000" dirty="0"/>
              <a:t>1</a:t>
            </a:r>
            <a:r>
              <a:rPr lang="en-US" sz="2000" dirty="0"/>
              <a:t> = P</a:t>
            </a:r>
            <a:r>
              <a:rPr lang="en-US" sz="2000" baseline="-25000" dirty="0"/>
              <a:t>2</a:t>
            </a:r>
            <a:r>
              <a:rPr lang="en-US" sz="2000" dirty="0"/>
              <a:t>Vel</a:t>
            </a:r>
            <a:r>
              <a:rPr lang="en-US" sz="2000" baseline="-25000" dirty="0"/>
              <a:t>2 </a:t>
            </a:r>
            <a:r>
              <a:rPr lang="en-US" sz="2000" dirty="0"/>
              <a:t> therefore ↑ Velocity ⍺ ↓ Pressure</a:t>
            </a:r>
          </a:p>
          <a:p>
            <a:pPr marL="234950" indent="-234950">
              <a:lnSpc>
                <a:spcPct val="120000"/>
              </a:lnSpc>
            </a:pPr>
            <a:r>
              <a:rPr lang="en-US" sz="2000" dirty="0"/>
              <a:t>↓ pressure holding the lumen open can drop very quickly </a:t>
            </a:r>
          </a:p>
          <a:p>
            <a:pPr marL="234950" indent="-234950">
              <a:lnSpc>
                <a:spcPct val="120000"/>
              </a:lnSpc>
            </a:pPr>
            <a:r>
              <a:rPr lang="en-US" sz="2000" dirty="0"/>
              <a:t>Can cause the (more flexible) lumen to close</a:t>
            </a:r>
            <a:endParaRPr lang="en-GB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28611" y="2868083"/>
            <a:ext cx="1241778" cy="705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659967" y="2876164"/>
            <a:ext cx="1241778" cy="705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59967" y="3858684"/>
            <a:ext cx="1241778" cy="705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39535" y="3856392"/>
            <a:ext cx="1241778" cy="705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88456" y="3122084"/>
            <a:ext cx="127282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640666" y="3617383"/>
            <a:ext cx="1220612" cy="1411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70389" y="2875139"/>
            <a:ext cx="618068" cy="24482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861279" y="2875139"/>
            <a:ext cx="798689" cy="24694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881313" y="3617383"/>
            <a:ext cx="759354" cy="24835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4861279" y="3631495"/>
            <a:ext cx="798689" cy="22718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728611" y="3010958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728611" y="3125258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728611" y="3257550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728611" y="3395133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728611" y="3538008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728611" y="3675592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811411" y="3252258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816703" y="3400425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811411" y="3546476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991578" y="3119966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991578" y="3005666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991578" y="3262842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991578" y="3392487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5991578" y="3540654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5991578" y="3670300"/>
            <a:ext cx="763764" cy="52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28650" y="1410887"/>
            <a:ext cx="7886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indent="-234950">
              <a:buFont typeface="Arial"/>
              <a:buChar char="•"/>
            </a:pPr>
            <a:endParaRPr lang="en-US" sz="2000" dirty="0"/>
          </a:p>
          <a:p>
            <a:pPr marL="234950" indent="-234950">
              <a:buFont typeface="Arial"/>
              <a:buChar char="•"/>
            </a:pPr>
            <a:endParaRPr lang="en-US" sz="2000" dirty="0"/>
          </a:p>
          <a:p>
            <a:pPr marL="234950" indent="-234950">
              <a:buFont typeface="Arial"/>
              <a:buChar char="•"/>
            </a:pPr>
            <a:r>
              <a:rPr lang="en-US" sz="2000" dirty="0"/>
              <a:t>Based on Venturi effect of gas flowing through a tube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3738518"/>
            <a:ext cx="652705" cy="3000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350" b="1" dirty="0">
                <a:solidFill>
                  <a:srgbClr val="FF0000"/>
                </a:solidFill>
              </a:rPr>
              <a:t>P</a:t>
            </a:r>
            <a:r>
              <a:rPr lang="en-GB" sz="1350" b="1" baseline="-25000" dirty="0">
                <a:solidFill>
                  <a:srgbClr val="FF0000"/>
                </a:solidFill>
              </a:rPr>
              <a:t>1</a:t>
            </a:r>
            <a:r>
              <a:rPr lang="en-GB" sz="1350" b="1" dirty="0">
                <a:solidFill>
                  <a:srgbClr val="FF0000"/>
                </a:solidFill>
              </a:rPr>
              <a:t>Vel</a:t>
            </a:r>
            <a:r>
              <a:rPr lang="en-GB" sz="1350" b="1" baseline="-25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12988" y="3738518"/>
            <a:ext cx="801436" cy="3000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350" b="1" dirty="0">
                <a:solidFill>
                  <a:srgbClr val="FF0000"/>
                </a:solidFill>
              </a:rPr>
              <a:t>P</a:t>
            </a:r>
            <a:r>
              <a:rPr lang="en-GB" sz="1350" b="1" baseline="-25000" dirty="0">
                <a:solidFill>
                  <a:srgbClr val="FF0000"/>
                </a:solidFill>
              </a:rPr>
              <a:t>2</a:t>
            </a:r>
            <a:r>
              <a:rPr lang="en-GB" sz="1350" b="1" dirty="0">
                <a:solidFill>
                  <a:srgbClr val="FF0000"/>
                </a:solidFill>
              </a:rPr>
              <a:t>Vel</a:t>
            </a:r>
            <a:r>
              <a:rPr lang="en-GB" sz="1350" b="1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254023" y="2744720"/>
            <a:ext cx="189088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57175" algn="ctr">
              <a:spcAft>
                <a:spcPts val="900"/>
              </a:spcAft>
            </a:pPr>
            <a:r>
              <a:rPr lang="en-US" sz="1350" b="1" dirty="0">
                <a:solidFill>
                  <a:srgbClr val="FF0000"/>
                </a:solidFill>
                <a:latin typeface="Calibri"/>
                <a:ea typeface="Futura Medium" charset="0"/>
                <a:cs typeface="Calibri"/>
              </a:rPr>
              <a:t>Cross section decreases</a:t>
            </a:r>
            <a:endParaRPr lang="en-US" sz="135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3400" y="2692569"/>
            <a:ext cx="1348493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  <a:ea typeface="Futura Medium" charset="0"/>
                <a:cs typeface="Calibri"/>
              </a:rPr>
              <a:t>Initial velocity</a:t>
            </a:r>
          </a:p>
          <a:p>
            <a:endParaRPr lang="en-US" sz="1350" dirty="0"/>
          </a:p>
        </p:txBody>
      </p:sp>
      <p:sp>
        <p:nvSpPr>
          <p:cNvPr id="59" name="TextBox 58"/>
          <p:cNvSpPr txBox="1"/>
          <p:nvPr/>
        </p:nvSpPr>
        <p:spPr>
          <a:xfrm>
            <a:off x="3372556" y="2598940"/>
            <a:ext cx="16439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rgbClr val="FF0000"/>
                </a:solidFill>
                <a:ea typeface="Futura Medium" charset="0"/>
                <a:cs typeface="Calibri"/>
              </a:rPr>
              <a:t>Velocity increases</a:t>
            </a:r>
          </a:p>
          <a:p>
            <a:endParaRPr lang="en-US" sz="1350" dirty="0"/>
          </a:p>
        </p:txBody>
      </p:sp>
      <p:sp>
        <p:nvSpPr>
          <p:cNvPr id="60" name="TextBox 59"/>
          <p:cNvSpPr txBox="1"/>
          <p:nvPr/>
        </p:nvSpPr>
        <p:spPr>
          <a:xfrm>
            <a:off x="5659967" y="2602984"/>
            <a:ext cx="165805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  <a:ea typeface="Futura Medium" charset="0"/>
                <a:cs typeface="Calibri"/>
              </a:rPr>
              <a:t>Velocity decreases</a:t>
            </a:r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580677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3962-7E38-7249-A0F3-AD614092A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Pathophysiology of Stridor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3934D-8ACE-7A42-A17D-3377E77F6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0513" indent="-290513"/>
            <a:r>
              <a:rPr lang="en-US" dirty="0"/>
              <a:t>Air is forced through a narrow tube.</a:t>
            </a:r>
          </a:p>
          <a:p>
            <a:pPr marL="290513" indent="-290513"/>
            <a:r>
              <a:rPr lang="en-US" dirty="0"/>
              <a:t>Undergoes a decrease in pressure due to </a:t>
            </a:r>
            <a:r>
              <a:rPr lang="en-US" dirty="0" err="1"/>
              <a:t>Venturi</a:t>
            </a:r>
            <a:r>
              <a:rPr lang="en-US" dirty="0"/>
              <a:t> effect.</a:t>
            </a:r>
          </a:p>
          <a:p>
            <a:pPr marL="290513" indent="-290513"/>
            <a:r>
              <a:rPr lang="en-US" dirty="0"/>
              <a:t>Decrease in pressure causes airway walls to collapse and vibrate.</a:t>
            </a:r>
          </a:p>
          <a:p>
            <a:pPr marL="290513" indent="-290513"/>
            <a:r>
              <a:rPr lang="en-US" dirty="0"/>
              <a:t>This generates stridor.</a:t>
            </a:r>
          </a:p>
        </p:txBody>
      </p:sp>
    </p:spTree>
    <p:extLst>
      <p:ext uri="{BB962C8B-B14F-4D97-AF65-F5344CB8AC3E}">
        <p14:creationId xmlns:p14="http://schemas.microsoft.com/office/powerpoint/2010/main" val="371879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67509-7A35-8149-86D0-6248AC8E5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17" y="313385"/>
            <a:ext cx="731551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Practical Example of Venturi Effect: Venturi Mask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C6AE6-D3DB-044F-BBB7-B6EEFD775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00200"/>
            <a:ext cx="4229101" cy="45751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/>
              <a:t>Mask contains </a:t>
            </a:r>
            <a:r>
              <a:rPr lang="en-US" sz="3000" dirty="0" err="1"/>
              <a:t>Venturi</a:t>
            </a:r>
            <a:r>
              <a:rPr lang="en-US" sz="3000" dirty="0"/>
              <a:t> valve</a:t>
            </a:r>
          </a:p>
          <a:p>
            <a:pPr marL="354013" lvl="1" indent="-296863">
              <a:buFont typeface="Arial" panose="020B0604020202020204" pitchFamily="34" charset="0"/>
              <a:buChar char="•"/>
            </a:pPr>
            <a:r>
              <a:rPr lang="en-US" sz="2200" dirty="0"/>
              <a:t>Oxygen is supplied to the valve and passes through a constriction</a:t>
            </a:r>
          </a:p>
          <a:p>
            <a:pPr marL="354013" lvl="1" indent="-296863">
              <a:buFont typeface="Arial" panose="020B0604020202020204" pitchFamily="34" charset="0"/>
              <a:buChar char="•"/>
            </a:pPr>
            <a:r>
              <a:rPr lang="en-US" sz="2200" dirty="0"/>
              <a:t>Velocity increases at constriction</a:t>
            </a:r>
          </a:p>
          <a:p>
            <a:pPr marL="354013" lvl="1" indent="-296863">
              <a:buFont typeface="Arial" panose="020B0604020202020204" pitchFamily="34" charset="0"/>
              <a:buChar char="•"/>
            </a:pPr>
            <a:r>
              <a:rPr lang="en-US" sz="2200" dirty="0"/>
              <a:t>This causes a pressure reduction inside the valve</a:t>
            </a:r>
          </a:p>
          <a:p>
            <a:pPr marL="354013" lvl="1" indent="-296863">
              <a:buFont typeface="Arial" panose="020B0604020202020204" pitchFamily="34" charset="0"/>
              <a:buChar char="•"/>
            </a:pPr>
            <a:r>
              <a:rPr lang="en-US" sz="2200" dirty="0"/>
              <a:t>This pressure reduction allows air to be entrained through holes in the side of the valve </a:t>
            </a:r>
          </a:p>
          <a:p>
            <a:pPr marL="354013" lvl="1" indent="-296863">
              <a:buFont typeface="Arial" panose="020B0604020202020204" pitchFamily="34" charset="0"/>
              <a:buChar char="•"/>
            </a:pPr>
            <a:r>
              <a:rPr lang="en-US" sz="2200" dirty="0"/>
              <a:t>Percentage of oxygen delivered is determined by size of holes in valve and rate of flow of oxygen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C71CF7-30AE-214C-A5D1-AE1079F7E14B}"/>
              </a:ext>
            </a:extLst>
          </p:cNvPr>
          <p:cNvCxnSpPr/>
          <p:nvPr/>
        </p:nvCxnSpPr>
        <p:spPr>
          <a:xfrm>
            <a:off x="5770357" y="2429438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C88CCF-6928-2E44-AAD1-1831A8E663B8}"/>
              </a:ext>
            </a:extLst>
          </p:cNvPr>
          <p:cNvCxnSpPr/>
          <p:nvPr/>
        </p:nvCxnSpPr>
        <p:spPr>
          <a:xfrm>
            <a:off x="7294357" y="2429438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66E5CE2-0AFF-E547-B8AD-BDD571342B1F}"/>
              </a:ext>
            </a:extLst>
          </p:cNvPr>
          <p:cNvCxnSpPr/>
          <p:nvPr/>
        </p:nvCxnSpPr>
        <p:spPr>
          <a:xfrm>
            <a:off x="5770357" y="3343838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710D81-C13F-7F4C-98C3-5D5D77F705A8}"/>
              </a:ext>
            </a:extLst>
          </p:cNvPr>
          <p:cNvCxnSpPr/>
          <p:nvPr/>
        </p:nvCxnSpPr>
        <p:spPr>
          <a:xfrm>
            <a:off x="7065757" y="3343838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CCECC9D-656B-1849-AC5B-8BE282432D96}"/>
              </a:ext>
            </a:extLst>
          </p:cNvPr>
          <p:cNvCxnSpPr>
            <a:cxnSpLocks/>
          </p:cNvCxnSpPr>
          <p:nvPr/>
        </p:nvCxnSpPr>
        <p:spPr>
          <a:xfrm>
            <a:off x="5998957" y="3343838"/>
            <a:ext cx="152399" cy="155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437E55D-C33C-4341-AAA8-DA0870C1EA6C}"/>
              </a:ext>
            </a:extLst>
          </p:cNvPr>
          <p:cNvCxnSpPr>
            <a:cxnSpLocks/>
          </p:cNvCxnSpPr>
          <p:nvPr/>
        </p:nvCxnSpPr>
        <p:spPr>
          <a:xfrm flipH="1">
            <a:off x="6913359" y="3343838"/>
            <a:ext cx="152399" cy="155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50E00A-73CB-4149-9600-0EA32A9BE609}"/>
              </a:ext>
            </a:extLst>
          </p:cNvPr>
          <p:cNvCxnSpPr/>
          <p:nvPr/>
        </p:nvCxnSpPr>
        <p:spPr>
          <a:xfrm>
            <a:off x="6303757" y="3804213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8C97CAE-C4A9-0347-B031-6D1C4F461EAC}"/>
              </a:ext>
            </a:extLst>
          </p:cNvPr>
          <p:cNvCxnSpPr/>
          <p:nvPr/>
        </p:nvCxnSpPr>
        <p:spPr>
          <a:xfrm>
            <a:off x="6858000" y="3810000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A0D0A83-F8F1-5A48-9266-7D9BB58713F4}"/>
              </a:ext>
            </a:extLst>
          </p:cNvPr>
          <p:cNvCxnSpPr>
            <a:cxnSpLocks/>
          </p:cNvCxnSpPr>
          <p:nvPr/>
        </p:nvCxnSpPr>
        <p:spPr>
          <a:xfrm flipV="1">
            <a:off x="6303757" y="3651813"/>
            <a:ext cx="152401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164B77-EF9E-5E45-86E8-7B80652D6505}"/>
              </a:ext>
            </a:extLst>
          </p:cNvPr>
          <p:cNvCxnSpPr>
            <a:cxnSpLocks/>
          </p:cNvCxnSpPr>
          <p:nvPr/>
        </p:nvCxnSpPr>
        <p:spPr>
          <a:xfrm flipH="1" flipV="1">
            <a:off x="6703806" y="3664550"/>
            <a:ext cx="152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43B6C63-5E93-5F44-82E0-C228A9628F5C}"/>
              </a:ext>
            </a:extLst>
          </p:cNvPr>
          <p:cNvCxnSpPr/>
          <p:nvPr/>
        </p:nvCxnSpPr>
        <p:spPr>
          <a:xfrm flipV="1">
            <a:off x="5884657" y="3343838"/>
            <a:ext cx="495300" cy="460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A2045D3-4481-7B47-AE18-6B57759F28D0}"/>
              </a:ext>
            </a:extLst>
          </p:cNvPr>
          <p:cNvCxnSpPr>
            <a:cxnSpLocks/>
          </p:cNvCxnSpPr>
          <p:nvPr/>
        </p:nvCxnSpPr>
        <p:spPr>
          <a:xfrm flipV="1">
            <a:off x="5922757" y="3534338"/>
            <a:ext cx="457200" cy="422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1F62D1C-BA11-5443-9C16-CEE1C9656E55}"/>
              </a:ext>
            </a:extLst>
          </p:cNvPr>
          <p:cNvCxnSpPr>
            <a:cxnSpLocks/>
          </p:cNvCxnSpPr>
          <p:nvPr/>
        </p:nvCxnSpPr>
        <p:spPr>
          <a:xfrm flipH="1" flipV="1">
            <a:off x="6684757" y="3534339"/>
            <a:ext cx="419100" cy="422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0AA357F-306C-4743-A9D2-F9B6AE8A8663}"/>
              </a:ext>
            </a:extLst>
          </p:cNvPr>
          <p:cNvCxnSpPr>
            <a:cxnSpLocks/>
          </p:cNvCxnSpPr>
          <p:nvPr/>
        </p:nvCxnSpPr>
        <p:spPr>
          <a:xfrm flipH="1" flipV="1">
            <a:off x="6726443" y="3364476"/>
            <a:ext cx="419100" cy="422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E06DB01-0808-8F44-96B4-DCC8078F1BC8}"/>
              </a:ext>
            </a:extLst>
          </p:cNvPr>
          <p:cNvSpPr txBox="1"/>
          <p:nvPr/>
        </p:nvSpPr>
        <p:spPr>
          <a:xfrm>
            <a:off x="5560809" y="3786750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air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DE0BBFB-8AAA-5A41-9E16-27BD256D4BDE}"/>
              </a:ext>
            </a:extLst>
          </p:cNvPr>
          <p:cNvSpPr txBox="1"/>
          <p:nvPr/>
        </p:nvSpPr>
        <p:spPr>
          <a:xfrm>
            <a:off x="7086600" y="3810000"/>
            <a:ext cx="495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air</a:t>
            </a:r>
          </a:p>
        </p:txBody>
      </p:sp>
      <p:sp>
        <p:nvSpPr>
          <p:cNvPr id="52" name="Up Arrow 51">
            <a:extLst>
              <a:ext uri="{FF2B5EF4-FFF2-40B4-BE49-F238E27FC236}">
                <a16:creationId xmlns:a16="http://schemas.microsoft.com/office/drawing/2014/main" id="{B3948C18-D451-F847-BE97-BB7884BA2944}"/>
              </a:ext>
            </a:extLst>
          </p:cNvPr>
          <p:cNvSpPr/>
          <p:nvPr/>
        </p:nvSpPr>
        <p:spPr>
          <a:xfrm>
            <a:off x="6608558" y="3748212"/>
            <a:ext cx="45719" cy="5776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Up Arrow 52">
            <a:extLst>
              <a:ext uri="{FF2B5EF4-FFF2-40B4-BE49-F238E27FC236}">
                <a16:creationId xmlns:a16="http://schemas.microsoft.com/office/drawing/2014/main" id="{76C68A93-2C93-414E-BFFE-81B375E06963}"/>
              </a:ext>
            </a:extLst>
          </p:cNvPr>
          <p:cNvSpPr/>
          <p:nvPr/>
        </p:nvSpPr>
        <p:spPr>
          <a:xfrm>
            <a:off x="6479019" y="3749742"/>
            <a:ext cx="45719" cy="5776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Up Arrow 53">
            <a:extLst>
              <a:ext uri="{FF2B5EF4-FFF2-40B4-BE49-F238E27FC236}">
                <a16:creationId xmlns:a16="http://schemas.microsoft.com/office/drawing/2014/main" id="{01964F4B-02E8-344E-9DF6-017A6F3D2477}"/>
              </a:ext>
            </a:extLst>
          </p:cNvPr>
          <p:cNvSpPr/>
          <p:nvPr/>
        </p:nvSpPr>
        <p:spPr>
          <a:xfrm>
            <a:off x="6391390" y="4064673"/>
            <a:ext cx="45719" cy="5776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Up Arrow 54">
            <a:extLst>
              <a:ext uri="{FF2B5EF4-FFF2-40B4-BE49-F238E27FC236}">
                <a16:creationId xmlns:a16="http://schemas.microsoft.com/office/drawing/2014/main" id="{10991C30-815A-9B4F-8035-49A64D83FEBA}"/>
              </a:ext>
            </a:extLst>
          </p:cNvPr>
          <p:cNvSpPr/>
          <p:nvPr/>
        </p:nvSpPr>
        <p:spPr>
          <a:xfrm>
            <a:off x="6713332" y="4084739"/>
            <a:ext cx="45719" cy="5776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4B89B0-F9E9-5645-A5C2-242BC1704FF6}"/>
              </a:ext>
            </a:extLst>
          </p:cNvPr>
          <p:cNvSpPr txBox="1"/>
          <p:nvPr/>
        </p:nvSpPr>
        <p:spPr>
          <a:xfrm>
            <a:off x="6417834" y="4432424"/>
            <a:ext cx="438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</a:t>
            </a:r>
            <a:r>
              <a:rPr lang="en-US" sz="1400" baseline="-25000" dirty="0"/>
              <a:t>2</a:t>
            </a:r>
            <a:endParaRPr lang="en-US" sz="1400" dirty="0"/>
          </a:p>
        </p:txBody>
      </p:sp>
      <p:sp>
        <p:nvSpPr>
          <p:cNvPr id="57" name="Up Arrow 56">
            <a:extLst>
              <a:ext uri="{FF2B5EF4-FFF2-40B4-BE49-F238E27FC236}">
                <a16:creationId xmlns:a16="http://schemas.microsoft.com/office/drawing/2014/main" id="{BAF9FF65-F029-FF44-A992-434D947B31EE}"/>
              </a:ext>
            </a:extLst>
          </p:cNvPr>
          <p:cNvSpPr/>
          <p:nvPr/>
        </p:nvSpPr>
        <p:spPr>
          <a:xfrm>
            <a:off x="6075156" y="2508813"/>
            <a:ext cx="57151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Up Arrow 57">
            <a:extLst>
              <a:ext uri="{FF2B5EF4-FFF2-40B4-BE49-F238E27FC236}">
                <a16:creationId xmlns:a16="http://schemas.microsoft.com/office/drawing/2014/main" id="{E294D714-8BD8-0F4D-912E-5D9267CB94B3}"/>
              </a:ext>
            </a:extLst>
          </p:cNvPr>
          <p:cNvSpPr/>
          <p:nvPr/>
        </p:nvSpPr>
        <p:spPr>
          <a:xfrm>
            <a:off x="6408529" y="2642186"/>
            <a:ext cx="57151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Up Arrow 58">
            <a:extLst>
              <a:ext uri="{FF2B5EF4-FFF2-40B4-BE49-F238E27FC236}">
                <a16:creationId xmlns:a16="http://schemas.microsoft.com/office/drawing/2014/main" id="{28197109-F8F3-0649-BCF8-C84C29D1FE5E}"/>
              </a:ext>
            </a:extLst>
          </p:cNvPr>
          <p:cNvSpPr/>
          <p:nvPr/>
        </p:nvSpPr>
        <p:spPr>
          <a:xfrm>
            <a:off x="6711979" y="2535008"/>
            <a:ext cx="57151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Up Arrow 59">
            <a:extLst>
              <a:ext uri="{FF2B5EF4-FFF2-40B4-BE49-F238E27FC236}">
                <a16:creationId xmlns:a16="http://schemas.microsoft.com/office/drawing/2014/main" id="{CCEC1D60-F3A9-944D-8D4B-78AA14CFAF61}"/>
              </a:ext>
            </a:extLst>
          </p:cNvPr>
          <p:cNvSpPr/>
          <p:nvPr/>
        </p:nvSpPr>
        <p:spPr>
          <a:xfrm>
            <a:off x="7065757" y="2640449"/>
            <a:ext cx="57151" cy="609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744F014-BFA6-3341-A6A7-95D0F6342601}"/>
              </a:ext>
            </a:extLst>
          </p:cNvPr>
          <p:cNvCxnSpPr/>
          <p:nvPr/>
        </p:nvCxnSpPr>
        <p:spPr>
          <a:xfrm flipV="1">
            <a:off x="5922757" y="2640449"/>
            <a:ext cx="0" cy="401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4BF5ED3-68CF-9E4A-A97C-3D3B9B79E356}"/>
              </a:ext>
            </a:extLst>
          </p:cNvPr>
          <p:cNvCxnSpPr>
            <a:cxnSpLocks/>
          </p:cNvCxnSpPr>
          <p:nvPr/>
        </p:nvCxnSpPr>
        <p:spPr>
          <a:xfrm flipV="1">
            <a:off x="6303757" y="2508813"/>
            <a:ext cx="0" cy="635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38974C1-75A9-EA48-A1DA-27CEC558C43A}"/>
              </a:ext>
            </a:extLst>
          </p:cNvPr>
          <p:cNvCxnSpPr/>
          <p:nvPr/>
        </p:nvCxnSpPr>
        <p:spPr>
          <a:xfrm flipV="1">
            <a:off x="6608558" y="2625828"/>
            <a:ext cx="0" cy="401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AEFDD7A-D5CA-F54C-A025-5F2080ECCAFF}"/>
              </a:ext>
            </a:extLst>
          </p:cNvPr>
          <p:cNvCxnSpPr>
            <a:cxnSpLocks/>
          </p:cNvCxnSpPr>
          <p:nvPr/>
        </p:nvCxnSpPr>
        <p:spPr>
          <a:xfrm flipV="1">
            <a:off x="6931511" y="2535008"/>
            <a:ext cx="0" cy="635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CC980C5-8F98-7A4E-BF95-9C4F9905179B}"/>
              </a:ext>
            </a:extLst>
          </p:cNvPr>
          <p:cNvSpPr txBox="1"/>
          <p:nvPr/>
        </p:nvSpPr>
        <p:spPr>
          <a:xfrm>
            <a:off x="5853224" y="2159759"/>
            <a:ext cx="134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Oxygen/air mix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AFD19D6-D7D2-A549-A190-BF33445275F2}"/>
              </a:ext>
            </a:extLst>
          </p:cNvPr>
          <p:cNvCxnSpPr/>
          <p:nvPr/>
        </p:nvCxnSpPr>
        <p:spPr>
          <a:xfrm>
            <a:off x="6608558" y="3651813"/>
            <a:ext cx="457199" cy="674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F4078498-BF05-AD4E-962C-68BFDECAE185}"/>
              </a:ext>
            </a:extLst>
          </p:cNvPr>
          <p:cNvSpPr txBox="1"/>
          <p:nvPr/>
        </p:nvSpPr>
        <p:spPr>
          <a:xfrm>
            <a:off x="7114728" y="4164449"/>
            <a:ext cx="16958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Small orifice creates a lower pressure zone than atmospheric pressure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4AF4C09-4729-F746-988E-4778747885EE}"/>
              </a:ext>
            </a:extLst>
          </p:cNvPr>
          <p:cNvCxnSpPr/>
          <p:nvPr/>
        </p:nvCxnSpPr>
        <p:spPr>
          <a:xfrm flipH="1">
            <a:off x="5824819" y="3652583"/>
            <a:ext cx="533400" cy="704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7E01EA97-3B57-E041-8DC9-F5B11CBCB224}"/>
              </a:ext>
            </a:extLst>
          </p:cNvPr>
          <p:cNvSpPr txBox="1"/>
          <p:nvPr/>
        </p:nvSpPr>
        <p:spPr>
          <a:xfrm>
            <a:off x="5029200" y="4278319"/>
            <a:ext cx="1150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Hole at side of valve 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545D128-B70F-834C-AA66-28883EA0774F}"/>
              </a:ext>
            </a:extLst>
          </p:cNvPr>
          <p:cNvCxnSpPr>
            <a:cxnSpLocks/>
          </p:cNvCxnSpPr>
          <p:nvPr/>
        </p:nvCxnSpPr>
        <p:spPr>
          <a:xfrm flipV="1">
            <a:off x="7294357" y="3499413"/>
            <a:ext cx="152400" cy="2574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300D7B0-8664-C140-B57D-E09327A0C3D2}"/>
              </a:ext>
            </a:extLst>
          </p:cNvPr>
          <p:cNvCxnSpPr>
            <a:cxnSpLocks/>
          </p:cNvCxnSpPr>
          <p:nvPr/>
        </p:nvCxnSpPr>
        <p:spPr>
          <a:xfrm>
            <a:off x="7433084" y="3505200"/>
            <a:ext cx="1869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9D675F68-3663-3544-9578-33E3F568C632}"/>
              </a:ext>
            </a:extLst>
          </p:cNvPr>
          <p:cNvSpPr txBox="1"/>
          <p:nvPr/>
        </p:nvSpPr>
        <p:spPr>
          <a:xfrm>
            <a:off x="7620000" y="2804812"/>
            <a:ext cx="9870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Air moves from higher to lower pressure</a:t>
            </a:r>
          </a:p>
        </p:txBody>
      </p:sp>
    </p:spTree>
    <p:extLst>
      <p:ext uri="{BB962C8B-B14F-4D97-AF65-F5344CB8AC3E}">
        <p14:creationId xmlns:p14="http://schemas.microsoft.com/office/powerpoint/2010/main" val="183589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Stridor</a:t>
            </a:r>
          </a:p>
        </p:txBody>
      </p:sp>
      <p:pic>
        <p:nvPicPr>
          <p:cNvPr id="4" name="Content Placeholder 3" descr="trachea5.tif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76200" y="2209800"/>
            <a:ext cx="4419600" cy="3124199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Inspiratory </a:t>
            </a:r>
          </a:p>
          <a:p>
            <a:pPr marL="574675" lvl="1" indent="-287338">
              <a:lnSpc>
                <a:spcPct val="100000"/>
              </a:lnSpc>
              <a:spcBef>
                <a:spcPts val="0"/>
              </a:spcBef>
              <a:buFont typeface="System Font Regular"/>
              <a:buChar char="-"/>
            </a:pPr>
            <a:r>
              <a:rPr lang="en-GB" dirty="0" err="1"/>
              <a:t>Supraglottic</a:t>
            </a:r>
            <a:r>
              <a:rPr lang="en-GB" dirty="0"/>
              <a:t>/</a:t>
            </a:r>
            <a:r>
              <a:rPr lang="en-GB" dirty="0" err="1"/>
              <a:t>epiglottic</a:t>
            </a:r>
            <a:endParaRPr lang="en-GB" dirty="0"/>
          </a:p>
          <a:p>
            <a:pPr marL="574675" lvl="1" indent="-287338">
              <a:lnSpc>
                <a:spcPct val="100000"/>
              </a:lnSpc>
              <a:spcBef>
                <a:spcPts val="0"/>
              </a:spcBef>
              <a:buFont typeface="System Font Regular"/>
              <a:buChar char="-"/>
            </a:pPr>
            <a:r>
              <a:rPr lang="en-GB" dirty="0"/>
              <a:t>Vocal cords/</a:t>
            </a:r>
            <a:r>
              <a:rPr lang="en-GB" dirty="0" err="1"/>
              <a:t>glottic</a:t>
            </a:r>
            <a:endParaRPr lang="en-GB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Biphasic</a:t>
            </a:r>
          </a:p>
          <a:p>
            <a:pPr marL="574675" lvl="1" indent="-287338">
              <a:lnSpc>
                <a:spcPct val="100000"/>
              </a:lnSpc>
              <a:spcBef>
                <a:spcPts val="0"/>
              </a:spcBef>
              <a:buFont typeface="System Font Regular"/>
              <a:buChar char="-"/>
            </a:pPr>
            <a:r>
              <a:rPr lang="en-GB" dirty="0" err="1"/>
              <a:t>Glottic</a:t>
            </a:r>
            <a:endParaRPr lang="en-GB" dirty="0"/>
          </a:p>
          <a:p>
            <a:pPr marL="574675" lvl="1" indent="-287338">
              <a:lnSpc>
                <a:spcPct val="100000"/>
              </a:lnSpc>
              <a:spcBef>
                <a:spcPts val="0"/>
              </a:spcBef>
              <a:buFont typeface="System Font Regular"/>
              <a:buChar char="-"/>
            </a:pPr>
            <a:r>
              <a:rPr lang="en-GB" dirty="0"/>
              <a:t>Subglottic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GB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Expiratory (wheeze)</a:t>
            </a:r>
          </a:p>
          <a:p>
            <a:pPr marL="574675" lvl="1" indent="-287338">
              <a:lnSpc>
                <a:spcPct val="100000"/>
              </a:lnSpc>
              <a:spcBef>
                <a:spcPts val="0"/>
              </a:spcBef>
              <a:buFont typeface="System Font Regular"/>
              <a:buChar char="-"/>
            </a:pPr>
            <a:r>
              <a:rPr lang="en-GB" dirty="0"/>
              <a:t>Tracheal</a:t>
            </a:r>
          </a:p>
          <a:p>
            <a:pPr marL="574675" lvl="1" indent="-287338">
              <a:lnSpc>
                <a:spcPct val="100000"/>
              </a:lnSpc>
              <a:spcBef>
                <a:spcPts val="0"/>
              </a:spcBef>
              <a:buFont typeface="System Font Regular"/>
              <a:buChar char="-"/>
            </a:pPr>
            <a:r>
              <a:rPr lang="en-GB" dirty="0"/>
              <a:t>Bronchial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2893218" y="2686535"/>
            <a:ext cx="1912938" cy="50323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H="1" flipV="1">
            <a:off x="2873375" y="3913187"/>
            <a:ext cx="1952625" cy="460377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 flipH="1" flipV="1">
            <a:off x="2817812" y="4373564"/>
            <a:ext cx="1830388" cy="960435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913062" y="3616325"/>
            <a:ext cx="1912938" cy="296862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47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DB25FC-D2E2-754A-9772-6370CC0DCDD3}"/>
              </a:ext>
            </a:extLst>
          </p:cNvPr>
          <p:cNvSpPr txBox="1"/>
          <p:nvPr/>
        </p:nvSpPr>
        <p:spPr>
          <a:xfrm>
            <a:off x="838200" y="2967335"/>
            <a:ext cx="28857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Incidence</a:t>
            </a:r>
          </a:p>
        </p:txBody>
      </p:sp>
    </p:spTree>
    <p:extLst>
      <p:ext uri="{BB962C8B-B14F-4D97-AF65-F5344CB8AC3E}">
        <p14:creationId xmlns:p14="http://schemas.microsoft.com/office/powerpoint/2010/main" val="1125015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7696200" cy="137159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Incidence of Post </a:t>
            </a:r>
            <a:r>
              <a:rPr lang="en-US" dirty="0" err="1"/>
              <a:t>Extubation</a:t>
            </a:r>
            <a:r>
              <a:rPr lang="en-US" dirty="0"/>
              <a:t> Stridor</a:t>
            </a:r>
            <a:endParaRPr lang="en-US" dirty="0">
              <a:latin typeface="Calibri Light" charset="0"/>
              <a:cs typeface="ＭＳ Ｐゴシック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F6B75-E9BE-C443-A502-DD7BC9E15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43150"/>
            <a:ext cx="7886700" cy="3263504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ea typeface="+mn-ea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0109E9-13C1-464F-9488-194FD3065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5486400"/>
            <a:ext cx="4114800" cy="1371600"/>
          </a:xfrm>
        </p:spPr>
        <p:txBody>
          <a:bodyPr/>
          <a:lstStyle/>
          <a:p>
            <a:pPr marL="176213" indent="-176213" algn="l">
              <a:buFont typeface="+mj-lt"/>
              <a:buAutoNum type="arabicPeriod"/>
            </a:pPr>
            <a:r>
              <a:rPr lang="en-GB" sz="800" dirty="0">
                <a:solidFill>
                  <a:schemeClr val="tx1"/>
                </a:solidFill>
              </a:rPr>
              <a:t>Post extubation Stridor: What’s All That Beyond the Noise? </a:t>
            </a:r>
            <a:r>
              <a:rPr lang="en-GB" sz="800" dirty="0" err="1">
                <a:solidFill>
                  <a:schemeClr val="tx1"/>
                </a:solidFill>
              </a:rPr>
              <a:t>Chiwane</a:t>
            </a:r>
            <a:r>
              <a:rPr lang="en-GB" sz="800" dirty="0">
                <a:solidFill>
                  <a:schemeClr val="tx1"/>
                </a:solidFill>
              </a:rPr>
              <a:t>, Saurabh S. </a:t>
            </a:r>
            <a:r>
              <a:rPr lang="en-GB" sz="800" dirty="0" err="1">
                <a:solidFill>
                  <a:schemeClr val="tx1"/>
                </a:solidFill>
              </a:rPr>
              <a:t>Sarnaik</a:t>
            </a:r>
            <a:r>
              <a:rPr lang="en-GB" sz="800" dirty="0">
                <a:solidFill>
                  <a:schemeClr val="tx1"/>
                </a:solidFill>
              </a:rPr>
              <a:t>, Ashok P. </a:t>
            </a:r>
            <a:r>
              <a:rPr lang="en-GB" sz="800" dirty="0" err="1">
                <a:solidFill>
                  <a:schemeClr val="tx1"/>
                </a:solidFill>
              </a:rPr>
              <a:t>Pediatric</a:t>
            </a:r>
            <a:r>
              <a:rPr lang="en-GB" sz="800" dirty="0">
                <a:solidFill>
                  <a:schemeClr val="tx1"/>
                </a:solidFill>
              </a:rPr>
              <a:t> Critical Care Medicine: </a:t>
            </a:r>
            <a:r>
              <a:rPr lang="en-GB" sz="800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May 2017 - Volume 18 - Issue 5 - p 492-494</a:t>
            </a:r>
            <a:endParaRPr lang="en-GB" sz="800" u="sng" dirty="0">
              <a:solidFill>
                <a:schemeClr val="tx1"/>
              </a:solidFill>
            </a:endParaRPr>
          </a:p>
          <a:p>
            <a:pPr marL="176213" indent="-176213" algn="l">
              <a:buFont typeface="+mj-lt"/>
              <a:buAutoNum type="arabicPeriod" startAt="3"/>
            </a:pPr>
            <a:r>
              <a:rPr lang="en-GB" sz="800" dirty="0" err="1">
                <a:solidFill>
                  <a:schemeClr val="tx1"/>
                </a:solidFill>
              </a:rPr>
              <a:t>Habre</a:t>
            </a:r>
            <a:r>
              <a:rPr lang="en-GB" sz="800" dirty="0">
                <a:solidFill>
                  <a:schemeClr val="tx1"/>
                </a:solidFill>
              </a:rPr>
              <a:t> W, </a:t>
            </a:r>
            <a:r>
              <a:rPr lang="en-GB" sz="800" dirty="0" err="1">
                <a:solidFill>
                  <a:schemeClr val="tx1"/>
                </a:solidFill>
              </a:rPr>
              <a:t>Disma</a:t>
            </a:r>
            <a:r>
              <a:rPr lang="en-GB" sz="800" dirty="0">
                <a:solidFill>
                  <a:schemeClr val="tx1"/>
                </a:solidFill>
              </a:rPr>
              <a:t> N, </a:t>
            </a:r>
            <a:r>
              <a:rPr lang="en-GB" sz="800" dirty="0" err="1">
                <a:solidFill>
                  <a:schemeClr val="tx1"/>
                </a:solidFill>
              </a:rPr>
              <a:t>Virag</a:t>
            </a:r>
            <a:r>
              <a:rPr lang="en-GB" sz="800" dirty="0">
                <a:solidFill>
                  <a:schemeClr val="tx1"/>
                </a:solidFill>
              </a:rPr>
              <a:t> K, et al. Incidence of severe critical events in paediatric anaesthesia (APRICOT): a prospective multicentre observational study in 261 hospitals in Europe. Lancet Respiratory Medicine 2017; 5: 412–25. </a:t>
            </a:r>
          </a:p>
          <a:p>
            <a:pPr marL="176213" indent="-176213" algn="l">
              <a:buFont typeface="+mj-lt"/>
              <a:buAutoNum type="arabicPeriod" startAt="3"/>
            </a:pPr>
            <a:r>
              <a:rPr lang="en-US" sz="800" dirty="0">
                <a:solidFill>
                  <a:schemeClr val="tx1"/>
                </a:solidFill>
              </a:rPr>
              <a:t>Engelhardt TE, </a:t>
            </a:r>
            <a:r>
              <a:rPr lang="en-US" sz="800" dirty="0" err="1">
                <a:solidFill>
                  <a:schemeClr val="tx1"/>
                </a:solidFill>
              </a:rPr>
              <a:t>Ayansina</a:t>
            </a:r>
            <a:r>
              <a:rPr lang="en-US" sz="800" dirty="0">
                <a:solidFill>
                  <a:schemeClr val="tx1"/>
                </a:solidFill>
              </a:rPr>
              <a:t> D, Bell G. T. , </a:t>
            </a:r>
            <a:r>
              <a:rPr lang="en-US" sz="800" dirty="0" err="1">
                <a:solidFill>
                  <a:schemeClr val="tx1"/>
                </a:solidFill>
              </a:rPr>
              <a:t>Oshan</a:t>
            </a:r>
            <a:r>
              <a:rPr lang="en-US" sz="800" dirty="0">
                <a:solidFill>
                  <a:schemeClr val="tx1"/>
                </a:solidFill>
              </a:rPr>
              <a:t> V, Rutherford J.S. and Morton N. S.  </a:t>
            </a:r>
            <a:r>
              <a:rPr lang="en-US" sz="800" dirty="0">
                <a:solidFill>
                  <a:schemeClr val="tx1"/>
                </a:solidFill>
                <a:cs typeface="Arial"/>
              </a:rPr>
              <a:t>Incidence of severe critical events in </a:t>
            </a:r>
            <a:r>
              <a:rPr lang="en-US" sz="800" dirty="0" err="1">
                <a:solidFill>
                  <a:schemeClr val="tx1"/>
                </a:solidFill>
                <a:cs typeface="Arial"/>
              </a:rPr>
              <a:t>paediatric</a:t>
            </a:r>
            <a:r>
              <a:rPr lang="en-US" sz="800" dirty="0">
                <a:solidFill>
                  <a:schemeClr val="tx1"/>
                </a:solidFill>
                <a:cs typeface="Arial"/>
              </a:rPr>
              <a:t> anaesthesia in the United Kingdom: secondary analysis of the anaesthesia practice in children observational trial (APRICOT study). Anaesthesia 2019 Vo74;3</a:t>
            </a:r>
            <a:r>
              <a:rPr lang="en-GB" sz="800" dirty="0">
                <a:solidFill>
                  <a:schemeClr val="tx1"/>
                </a:solidFill>
                <a:cs typeface="Arial"/>
              </a:rPr>
              <a:t>:</a:t>
            </a:r>
            <a:r>
              <a:rPr lang="mr-IN" sz="800" dirty="0">
                <a:solidFill>
                  <a:schemeClr val="tx1"/>
                </a:solidFill>
                <a:cs typeface="Arial"/>
              </a:rPr>
              <a:t>300-311</a:t>
            </a:r>
            <a:r>
              <a:rPr lang="en-US" sz="800" dirty="0">
                <a:solidFill>
                  <a:schemeClr val="tx1"/>
                </a:solidFill>
                <a:cs typeface="Arial"/>
              </a:rPr>
              <a:t> </a:t>
            </a: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A3C7D7-31DC-4C41-8B38-208C5C301459}"/>
              </a:ext>
            </a:extLst>
          </p:cNvPr>
          <p:cNvSpPr txBox="1">
            <a:spLocks/>
          </p:cNvSpPr>
          <p:nvPr/>
        </p:nvSpPr>
        <p:spPr bwMode="auto">
          <a:xfrm>
            <a:off x="304800" y="1219200"/>
            <a:ext cx="8245384" cy="410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/>
              <a:t>Traditionally the quoted incidence varies between widely from 3.5 - 30% </a:t>
            </a:r>
            <a:r>
              <a:rPr lang="en-GB" baseline="30000" dirty="0"/>
              <a:t>1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GB" dirty="0"/>
              <a:t>APRICOT study (2017) looked  at peri-operative complications for a rate of 0.7% (</a:t>
            </a:r>
            <a:r>
              <a:rPr lang="fi-FI" dirty="0"/>
              <a:t>208/31,127)</a:t>
            </a:r>
            <a:r>
              <a:rPr lang="fi-FI" baseline="30000" dirty="0"/>
              <a:t>3</a:t>
            </a:r>
            <a:r>
              <a:rPr lang="en-GB" dirty="0"/>
              <a:t> </a:t>
            </a:r>
          </a:p>
          <a:p>
            <a:pPr marL="522288" lvl="1" indent="-287338">
              <a:lnSpc>
                <a:spcPct val="100000"/>
              </a:lnSpc>
              <a:buFont typeface="System Font Regular"/>
              <a:buChar char="-"/>
            </a:pPr>
            <a:r>
              <a:rPr lang="en-GB" dirty="0"/>
              <a:t>UK practice 0.2%</a:t>
            </a:r>
            <a:r>
              <a:rPr lang="en-GB" baseline="30000" dirty="0"/>
              <a:t>4</a:t>
            </a:r>
            <a:endParaRPr lang="en-GB" dirty="0"/>
          </a:p>
          <a:p>
            <a:pPr marL="522288" lvl="1" indent="-287338">
              <a:lnSpc>
                <a:spcPct val="100000"/>
              </a:lnSpc>
              <a:buFont typeface="System Font Regular"/>
              <a:buChar char="-"/>
            </a:pPr>
            <a:r>
              <a:rPr lang="en-GB" dirty="0"/>
              <a:t>Found all severe respiratory complications more common in younger children</a:t>
            </a:r>
          </a:p>
          <a:p>
            <a:pPr marL="522288" lvl="1" indent="-287338">
              <a:lnSpc>
                <a:spcPct val="100000"/>
              </a:lnSpc>
              <a:buFont typeface="System Font Regular"/>
              <a:buChar char="-"/>
            </a:pPr>
            <a:r>
              <a:rPr lang="en-GB" dirty="0"/>
              <a:t>Lower in those who are used to doing kids?</a:t>
            </a:r>
            <a:r>
              <a:rPr lang="en-GB" baseline="30000" dirty="0"/>
              <a:t>3,4</a:t>
            </a:r>
            <a:endParaRPr lang="en-GB" dirty="0"/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557267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517110-5365-CD4D-99C1-EF3036372D24}"/>
              </a:ext>
            </a:extLst>
          </p:cNvPr>
          <p:cNvSpPr txBox="1"/>
          <p:nvPr/>
        </p:nvSpPr>
        <p:spPr>
          <a:xfrm>
            <a:off x="702326" y="3400269"/>
            <a:ext cx="34785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Risk Factors</a:t>
            </a:r>
          </a:p>
        </p:txBody>
      </p:sp>
    </p:spTree>
    <p:extLst>
      <p:ext uri="{BB962C8B-B14F-4D97-AF65-F5344CB8AC3E}">
        <p14:creationId xmlns:p14="http://schemas.microsoft.com/office/powerpoint/2010/main" val="987894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30638"/>
            <a:ext cx="8153400" cy="1325563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latin typeface="+mn-lt"/>
              </a:rPr>
              <a:t>Post </a:t>
            </a:r>
            <a:r>
              <a:rPr lang="en-US" sz="4000" dirty="0" err="1">
                <a:latin typeface="+mn-lt"/>
              </a:rPr>
              <a:t>Extubation</a:t>
            </a:r>
            <a:r>
              <a:rPr lang="en-US" sz="4000" dirty="0">
                <a:latin typeface="+mn-lt"/>
              </a:rPr>
              <a:t> Stridor Risk Factors</a:t>
            </a:r>
            <a:r>
              <a:rPr lang="en-US" sz="4000" baseline="30000" dirty="0">
                <a:latin typeface="+mn-lt"/>
              </a:rPr>
              <a:t>2</a:t>
            </a:r>
            <a:r>
              <a:rPr lang="en-US" sz="4000" dirty="0">
                <a:latin typeface="+mn-lt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1131" y="1301945"/>
            <a:ext cx="5181600" cy="451266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4400" dirty="0"/>
              <a:t>Most Significant risk factors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3200" dirty="0"/>
              <a:t>Age 1-4 years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3200" dirty="0"/>
              <a:t>Incorrect ETT size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3200" dirty="0"/>
              <a:t>Cuff pressure &gt; 25 cm H</a:t>
            </a:r>
            <a:r>
              <a:rPr lang="en-GB" sz="3200" baseline="-25000" dirty="0"/>
              <a:t>2</a:t>
            </a:r>
            <a:r>
              <a:rPr lang="en-GB" sz="3200" dirty="0"/>
              <a:t>0</a:t>
            </a:r>
            <a:endParaRPr lang="en-GB" sz="3200" b="1" dirty="0"/>
          </a:p>
          <a:p>
            <a:pPr marL="0" indent="0">
              <a:lnSpc>
                <a:spcPct val="120000"/>
              </a:lnSpc>
              <a:buNone/>
            </a:pPr>
            <a:r>
              <a:rPr lang="en-GB" sz="3800" dirty="0"/>
              <a:t>Patient related factors:</a:t>
            </a:r>
          </a:p>
          <a:p>
            <a:pPr marL="234950" lvl="1" indent="-222250">
              <a:lnSpc>
                <a:spcPct val="120000"/>
              </a:lnSpc>
              <a:spcBef>
                <a:spcPts val="600"/>
              </a:spcBef>
            </a:pPr>
            <a:r>
              <a:rPr lang="en-GB" sz="3200" dirty="0"/>
              <a:t>Neurological impairment</a:t>
            </a:r>
          </a:p>
          <a:p>
            <a:pPr marL="234950" lvl="1" indent="-222250">
              <a:lnSpc>
                <a:spcPct val="120000"/>
              </a:lnSpc>
              <a:spcBef>
                <a:spcPts val="600"/>
              </a:spcBef>
            </a:pPr>
            <a:r>
              <a:rPr lang="en-GB" sz="3200" dirty="0"/>
              <a:t>Pre-existing tracheal irritation (reflux/GERD)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800" dirty="0"/>
              <a:t>Surgery related factors</a:t>
            </a:r>
          </a:p>
          <a:p>
            <a:pPr marL="234950" lvl="1" indent="-222250"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Changes in position during surgery </a:t>
            </a:r>
          </a:p>
          <a:p>
            <a:pPr marL="234950" lvl="1" indent="-222250">
              <a:lnSpc>
                <a:spcPct val="120000"/>
              </a:lnSpc>
              <a:spcBef>
                <a:spcPts val="600"/>
              </a:spcBef>
            </a:pPr>
            <a:r>
              <a:rPr lang="en-US" sz="3200" dirty="0"/>
              <a:t>Patient position other than supine </a:t>
            </a:r>
          </a:p>
          <a:p>
            <a:pPr marL="0" indent="0">
              <a:buNone/>
            </a:pPr>
            <a:endParaRPr lang="en-GB" sz="3400" b="1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261" y="1301945"/>
            <a:ext cx="3267739" cy="3865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ED6ED1-8DFB-E84E-ACE0-743424268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1200" y="6097932"/>
            <a:ext cx="4343400" cy="681037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2"/>
            </a:pPr>
            <a:r>
              <a:rPr lang="en-GB" sz="1000" u="sng" dirty="0">
                <a:solidFill>
                  <a:schemeClr val="tx1"/>
                </a:solidFill>
              </a:rPr>
              <a:t>University of Leicester NHS Trust Prevention and management of post extubation stridor. </a:t>
            </a:r>
            <a:r>
              <a:rPr lang="en-GB" sz="10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http://www.library.leicestershospitals.nhs.uk/PAGL/Shared%20Documents/Post%20Extubation%20Stridor%20UHL%20Childrens%20Intensive%20Care%20Guideline.pdf</a:t>
            </a:r>
            <a:endParaRPr lang="en-GB" sz="1000" dirty="0">
              <a:solidFill>
                <a:schemeClr val="tx1"/>
              </a:solidFill>
            </a:endParaRPr>
          </a:p>
          <a:p>
            <a:pPr algn="l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91200" y="545473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Example of Manometer</a:t>
            </a:r>
          </a:p>
        </p:txBody>
      </p:sp>
    </p:spTree>
    <p:extLst>
      <p:ext uri="{BB962C8B-B14F-4D97-AF65-F5344CB8AC3E}">
        <p14:creationId xmlns:p14="http://schemas.microsoft.com/office/powerpoint/2010/main" val="4151716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7772400" cy="9906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Post </a:t>
            </a:r>
            <a:r>
              <a:rPr lang="en-US" sz="4000" dirty="0" err="1">
                <a:latin typeface="+mn-lt"/>
              </a:rPr>
              <a:t>Extubation</a:t>
            </a:r>
            <a:r>
              <a:rPr lang="en-US" sz="4000" dirty="0">
                <a:latin typeface="+mn-lt"/>
              </a:rPr>
              <a:t> Stridor Risk Factors</a:t>
            </a:r>
            <a:endParaRPr lang="en-US" sz="4000" dirty="0">
              <a:latin typeface="+mn-lt"/>
              <a:cs typeface="ＭＳ Ｐゴシック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F6B75-E9BE-C443-A502-DD7BC9E150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ea typeface="+mn-ea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91CA7-99F5-E345-8126-02A4D828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3600" y="5603149"/>
            <a:ext cx="4191000" cy="1609680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5"/>
            </a:pPr>
            <a:r>
              <a:rPr lang="en-US" sz="1000" dirty="0" err="1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Picu</a:t>
            </a:r>
            <a:r>
              <a:rPr lang="en-US" sz="10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patients found to be at higher risk if intubated for more than 72 hours in this study as an independent risk factor </a:t>
            </a:r>
            <a:r>
              <a:rPr lang="en-US" sz="1000" dirty="0">
                <a:solidFill>
                  <a:schemeClr val="tx1"/>
                </a:solidFill>
              </a:rPr>
              <a:t> Risk factors for post-extubation stridor in children: the role of orotracheal cannula  </a:t>
            </a:r>
            <a:r>
              <a:rPr lang="en-US" sz="1000" dirty="0" err="1">
                <a:solidFill>
                  <a:schemeClr val="tx1"/>
                </a:solidFill>
              </a:rPr>
              <a:t>Nascimento,M.S</a:t>
            </a:r>
            <a:r>
              <a:rPr lang="en-US" sz="1000" dirty="0">
                <a:solidFill>
                  <a:schemeClr val="tx1"/>
                </a:solidFill>
              </a:rPr>
              <a:t>., Prado, C., </a:t>
            </a:r>
            <a:r>
              <a:rPr lang="en-US" sz="1000" dirty="0" err="1">
                <a:solidFill>
                  <a:schemeClr val="tx1"/>
                </a:solidFill>
              </a:rPr>
              <a:t>Troster</a:t>
            </a:r>
            <a:r>
              <a:rPr lang="en-US" sz="1000" dirty="0">
                <a:solidFill>
                  <a:schemeClr val="tx1"/>
                </a:solidFill>
              </a:rPr>
              <a:t>, E.J., </a:t>
            </a:r>
            <a:r>
              <a:rPr lang="en-US" sz="1000" dirty="0" err="1">
                <a:solidFill>
                  <a:schemeClr val="tx1"/>
                </a:solidFill>
              </a:rPr>
              <a:t>Valério</a:t>
            </a:r>
            <a:r>
              <a:rPr lang="en-US" sz="1000" dirty="0">
                <a:solidFill>
                  <a:schemeClr val="tx1"/>
                </a:solidFill>
              </a:rPr>
              <a:t>, N , </a:t>
            </a:r>
            <a:r>
              <a:rPr lang="en-US" sz="1000" dirty="0" err="1">
                <a:solidFill>
                  <a:schemeClr val="tx1"/>
                </a:solidFill>
              </a:rPr>
              <a:t>Alith</a:t>
            </a:r>
            <a:r>
              <a:rPr lang="en-US" sz="1000" dirty="0">
                <a:solidFill>
                  <a:schemeClr val="tx1"/>
                </a:solidFill>
              </a:rPr>
              <a:t> M.B. , de Almeida JFL Einstein. 2015;13(2):226-31</a:t>
            </a:r>
            <a:endParaRPr lang="en-US" sz="1000" b="1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E615A7-150D-C343-B00B-98551FD43BD6}"/>
              </a:ext>
            </a:extLst>
          </p:cNvPr>
          <p:cNvSpPr txBox="1">
            <a:spLocks/>
          </p:cNvSpPr>
          <p:nvPr/>
        </p:nvSpPr>
        <p:spPr bwMode="auto">
          <a:xfrm>
            <a:off x="457200" y="1381236"/>
            <a:ext cx="7772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 fontScale="77500" lnSpcReduction="20000"/>
          </a:bodyPr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GB" sz="3600" dirty="0"/>
              <a:t>Airway/ETT related factors:</a:t>
            </a:r>
          </a:p>
          <a:p>
            <a:pPr>
              <a:lnSpc>
                <a:spcPct val="110000"/>
              </a:lnSpc>
            </a:pPr>
            <a:r>
              <a:rPr lang="en-GB" sz="2900" dirty="0"/>
              <a:t>Difficult/ traumatic intubation (multiple attempts)</a:t>
            </a:r>
          </a:p>
          <a:p>
            <a:pPr>
              <a:lnSpc>
                <a:spcPct val="110000"/>
              </a:lnSpc>
            </a:pPr>
            <a:r>
              <a:rPr lang="en-GB" sz="2900" dirty="0"/>
              <a:t>Pre-existing airway pathology (</a:t>
            </a:r>
            <a:r>
              <a:rPr lang="en-GB" sz="2900" dirty="0" err="1"/>
              <a:t>tracheomalacia</a:t>
            </a:r>
            <a:r>
              <a:rPr lang="en-GB" sz="2900" dirty="0"/>
              <a:t>)</a:t>
            </a:r>
          </a:p>
          <a:p>
            <a:pPr>
              <a:lnSpc>
                <a:spcPct val="110000"/>
              </a:lnSpc>
            </a:pPr>
            <a:r>
              <a:rPr lang="en-GB" sz="2900" dirty="0"/>
              <a:t>Airway injury</a:t>
            </a:r>
            <a:endParaRPr lang="en-GB" sz="2900" b="1" dirty="0"/>
          </a:p>
          <a:p>
            <a:pPr>
              <a:lnSpc>
                <a:spcPct val="110000"/>
              </a:lnSpc>
            </a:pPr>
            <a:r>
              <a:rPr lang="en-GB" sz="2900" dirty="0"/>
              <a:t>Longer duration of intubated  (</a:t>
            </a:r>
            <a:r>
              <a:rPr lang="en-GB" sz="2900" i="1" dirty="0"/>
              <a:t>higher risk for PICU patients)</a:t>
            </a:r>
            <a:r>
              <a:rPr lang="en-GB" sz="2900" i="1" baseline="30000" dirty="0"/>
              <a:t>5</a:t>
            </a:r>
            <a:endParaRPr lang="en-GB" sz="2900" i="1" dirty="0"/>
          </a:p>
          <a:p>
            <a:pPr marL="0" indent="0">
              <a:lnSpc>
                <a:spcPct val="120000"/>
              </a:lnSpc>
              <a:buNone/>
            </a:pPr>
            <a:r>
              <a:rPr lang="en-GB" sz="3600" dirty="0"/>
              <a:t>Care related factors:</a:t>
            </a:r>
          </a:p>
          <a:p>
            <a:pPr marL="234950" lvl="1" indent="-222250">
              <a:lnSpc>
                <a:spcPct val="120000"/>
              </a:lnSpc>
            </a:pPr>
            <a:r>
              <a:rPr lang="en-GB" sz="2900" dirty="0"/>
              <a:t>Aggressive tracheal suctioning </a:t>
            </a:r>
          </a:p>
          <a:p>
            <a:pPr marL="234950" lvl="1" indent="-222250">
              <a:lnSpc>
                <a:spcPct val="120000"/>
              </a:lnSpc>
            </a:pPr>
            <a:r>
              <a:rPr lang="en-GB" sz="2900" dirty="0"/>
              <a:t>Self-</a:t>
            </a:r>
            <a:r>
              <a:rPr lang="en-GB" sz="2900" dirty="0" err="1"/>
              <a:t>extubation</a:t>
            </a:r>
            <a:r>
              <a:rPr lang="en-GB" sz="2900" dirty="0"/>
              <a:t> </a:t>
            </a:r>
          </a:p>
          <a:p>
            <a:pPr marL="234950" lvl="1" indent="-222250">
              <a:lnSpc>
                <a:spcPct val="120000"/>
              </a:lnSpc>
            </a:pPr>
            <a:r>
              <a:rPr lang="en-GB" sz="2900" dirty="0"/>
              <a:t>Excessive coughing with ETT</a:t>
            </a:r>
          </a:p>
          <a:p>
            <a:pPr marL="234950" lvl="1" indent="-222250">
              <a:lnSpc>
                <a:spcPct val="120000"/>
              </a:lnSpc>
            </a:pPr>
            <a:r>
              <a:rPr lang="en-GB" sz="2900" dirty="0"/>
              <a:t>Excessive movement of tube in trachea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704475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7086600" cy="140874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 lvl="0" algn="l">
              <a:buSzPct val="25000"/>
            </a:pPr>
            <a:r>
              <a:rPr lang="en-US" sz="3600" dirty="0">
                <a:latin typeface="+mn-lt"/>
                <a:ea typeface="Cooper Black" charset="0"/>
                <a:cs typeface="Cooper Black" charset="0"/>
              </a:rPr>
              <a:t>Physical Exam Signs of Impending Respiratory Failure After </a:t>
            </a:r>
            <a:r>
              <a:rPr lang="en-US" sz="3600" dirty="0" err="1">
                <a:ea typeface="Cooper Black" charset="0"/>
                <a:cs typeface="Cooper Black" charset="0"/>
              </a:rPr>
              <a:t>E</a:t>
            </a:r>
            <a:r>
              <a:rPr lang="en-US" sz="3600" dirty="0" err="1">
                <a:latin typeface="+mn-lt"/>
                <a:ea typeface="Cooper Black" charset="0"/>
                <a:cs typeface="Cooper Black" charset="0"/>
              </a:rPr>
              <a:t>xtubation</a:t>
            </a:r>
            <a:endParaRPr lang="bs-Latn-BA" sz="3600" b="1" dirty="0">
              <a:solidFill>
                <a:srgbClr val="894900"/>
              </a:solidFill>
              <a:latin typeface="+mn-lt"/>
              <a:ea typeface="Cooper Black" charset="0"/>
              <a:cs typeface="Cooper Black" charset="0"/>
              <a:sym typeface="Arial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idx="1"/>
          </p:nvPr>
        </p:nvSpPr>
        <p:spPr>
          <a:xfrm>
            <a:off x="590238" y="3650517"/>
            <a:ext cx="3429000" cy="1551800"/>
          </a:xfrm>
          <a:prstGeom prst="rect">
            <a:avLst/>
          </a:prstGeom>
          <a:noFill/>
          <a:ln>
            <a:noFill/>
          </a:ln>
        </p:spPr>
        <p:txBody>
          <a:bodyPr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ea typeface="Futura Medium" charset="0"/>
                <a:cs typeface="Futura Medium" charset="0"/>
              </a:rPr>
              <a:t>Use of accessory muscles, retraction of muscles</a:t>
            </a:r>
          </a:p>
          <a:p>
            <a:pPr marL="234950" indent="-23495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a typeface="Futura Medium" charset="0"/>
                <a:cs typeface="Futura Medium" charset="0"/>
              </a:rPr>
              <a:t>Subcostal</a:t>
            </a:r>
          </a:p>
          <a:p>
            <a:pPr marL="234950" indent="-234950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ea typeface="Futura Medium" charset="0"/>
                <a:cs typeface="Futura Medium" charset="0"/>
              </a:rPr>
              <a:t>Intracostal</a:t>
            </a:r>
            <a:endParaRPr lang="en-US" sz="2000" dirty="0">
              <a:ea typeface="Futura Medium" charset="0"/>
              <a:cs typeface="Futura Medium" charset="0"/>
            </a:endParaRPr>
          </a:p>
        </p:txBody>
      </p:sp>
      <p:pic>
        <p:nvPicPr>
          <p:cNvPr id="3" name="Picture 2" descr="distress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0" t="2874" r="26385" b="44885"/>
          <a:stretch/>
        </p:blipFill>
        <p:spPr>
          <a:xfrm>
            <a:off x="3657600" y="1831803"/>
            <a:ext cx="2286000" cy="37385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0" y="1733673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a typeface="Futura Medium" charset="0"/>
                <a:cs typeface="Futura Medium" charset="0"/>
              </a:rPr>
              <a:t>Increase work of breathing</a:t>
            </a:r>
          </a:p>
          <a:p>
            <a:pPr marL="234950" indent="-234950">
              <a:buFont typeface="Arial" panose="020B0604020202020204" pitchFamily="34" charset="0"/>
              <a:buChar char="•"/>
            </a:pPr>
            <a:r>
              <a:rPr lang="en-US" sz="2000" dirty="0"/>
              <a:t>Head Bobbing</a:t>
            </a:r>
          </a:p>
          <a:p>
            <a:pPr marL="234950" indent="-234950">
              <a:buFont typeface="Arial" panose="020B0604020202020204" pitchFamily="34" charset="0"/>
              <a:buChar char="•"/>
            </a:pPr>
            <a:r>
              <a:rPr lang="en-US" sz="2000" dirty="0">
                <a:ea typeface="Futura Medium" charset="0"/>
                <a:cs typeface="Futura Medium" charset="0"/>
              </a:rPr>
              <a:t>Nasal flaring</a:t>
            </a:r>
          </a:p>
          <a:p>
            <a:pPr marL="234950" indent="-234950">
              <a:buFont typeface="Arial" panose="020B0604020202020204" pitchFamily="34" charset="0"/>
              <a:buChar char="•"/>
            </a:pPr>
            <a:r>
              <a:rPr lang="en-US" sz="2000" dirty="0"/>
              <a:t>Tracheal tug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1577" y="2936105"/>
            <a:ext cx="323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a typeface="Futura Medium" charset="0"/>
                <a:cs typeface="Futura Medium" charset="0"/>
              </a:rPr>
              <a:t>Tachypnea/tachycardia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97184" y="3793056"/>
            <a:ext cx="2734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Irregular breathing, apnea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1351" y="1738752"/>
            <a:ext cx="327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a typeface="Futura Medium" charset="0"/>
                <a:cs typeface="Futura Medium" charset="0"/>
              </a:rPr>
              <a:t>Altered consciousness, Agitation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25152" y="308249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a typeface="Futura Medium" charset="0"/>
                <a:cs typeface="Futura Medium" charset="0"/>
              </a:rPr>
              <a:t>Stridor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4000" y="5390257"/>
            <a:ext cx="2286000" cy="461665"/>
          </a:xfrm>
          <a:prstGeom prst="rect">
            <a:avLst/>
          </a:prstGeom>
          <a:noFill/>
          <a:ln w="9525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ea typeface="Futura Medium" charset="0"/>
                <a:cs typeface="Futura Medium" charset="0"/>
              </a:rPr>
              <a:t>Diaphoresis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7184" y="5205591"/>
            <a:ext cx="2628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a typeface="Futura Medium" charset="0"/>
                <a:cs typeface="Futura Medium" charset="0"/>
              </a:rPr>
              <a:t>Cyanosis despite oxygen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862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3E4F73-0CB0-234D-9602-253809456F51}"/>
              </a:ext>
            </a:extLst>
          </p:cNvPr>
          <p:cNvSpPr txBox="1"/>
          <p:nvPr/>
        </p:nvSpPr>
        <p:spPr>
          <a:xfrm>
            <a:off x="609600" y="2743200"/>
            <a:ext cx="66716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Morbidity from </a:t>
            </a:r>
          </a:p>
          <a:p>
            <a:r>
              <a:rPr lang="en-US" sz="5400" dirty="0"/>
              <a:t>Post </a:t>
            </a:r>
            <a:r>
              <a:rPr lang="en-US" sz="5400" dirty="0" err="1"/>
              <a:t>Extubation</a:t>
            </a:r>
            <a:r>
              <a:rPr lang="en-US" sz="5400" dirty="0"/>
              <a:t> Stridor</a:t>
            </a:r>
          </a:p>
        </p:txBody>
      </p:sp>
    </p:spTree>
    <p:extLst>
      <p:ext uri="{BB962C8B-B14F-4D97-AF65-F5344CB8AC3E}">
        <p14:creationId xmlns:p14="http://schemas.microsoft.com/office/powerpoint/2010/main" val="3931731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543800" cy="14478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4000" dirty="0"/>
              <a:t>Post </a:t>
            </a:r>
            <a:r>
              <a:rPr lang="en-US" sz="4000" dirty="0" err="1"/>
              <a:t>Extubation</a:t>
            </a:r>
            <a:r>
              <a:rPr lang="en-US" sz="4000" dirty="0"/>
              <a:t> Stridor: Morbidity</a:t>
            </a:r>
            <a:endParaRPr lang="en-US" sz="4000" dirty="0">
              <a:latin typeface="Calibri Light" charset="0"/>
              <a:cs typeface="ＭＳ Ｐゴシック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F6B75-E9BE-C443-A502-DD7BC9E15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43150"/>
            <a:ext cx="7886700" cy="3263504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ea typeface="+mn-ea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1670DC-7CE6-8E4B-881F-017664089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4600" y="6103515"/>
            <a:ext cx="3657600" cy="565545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3"/>
            </a:pPr>
            <a:r>
              <a:rPr lang="en-GB" sz="1000" dirty="0" err="1">
                <a:solidFill>
                  <a:schemeClr val="tx1"/>
                </a:solidFill>
              </a:rPr>
              <a:t>Habre</a:t>
            </a:r>
            <a:r>
              <a:rPr lang="en-GB" sz="1000" dirty="0">
                <a:solidFill>
                  <a:schemeClr val="tx1"/>
                </a:solidFill>
              </a:rPr>
              <a:t> W, </a:t>
            </a:r>
            <a:r>
              <a:rPr lang="en-GB" sz="1000" dirty="0" err="1">
                <a:solidFill>
                  <a:schemeClr val="tx1"/>
                </a:solidFill>
              </a:rPr>
              <a:t>Disma</a:t>
            </a:r>
            <a:r>
              <a:rPr lang="en-GB" sz="1000" dirty="0">
                <a:solidFill>
                  <a:schemeClr val="tx1"/>
                </a:solidFill>
              </a:rPr>
              <a:t> N, </a:t>
            </a:r>
            <a:r>
              <a:rPr lang="en-GB" sz="1000" dirty="0" err="1">
                <a:solidFill>
                  <a:schemeClr val="tx1"/>
                </a:solidFill>
              </a:rPr>
              <a:t>Virag</a:t>
            </a:r>
            <a:r>
              <a:rPr lang="en-GB" sz="1000" dirty="0">
                <a:solidFill>
                  <a:schemeClr val="tx1"/>
                </a:solidFill>
              </a:rPr>
              <a:t> K, et al. Incidence of severe critical events in paediatric anaesthesia (APRICOT): a prospective multicentre observational study in 261 hospitals in Europe. Lancet Respiratory Medicine 2017; 5: 412–25.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AD2491-79EE-F04C-85BA-735A95002DA2}"/>
              </a:ext>
            </a:extLst>
          </p:cNvPr>
          <p:cNvSpPr txBox="1">
            <a:spLocks/>
          </p:cNvSpPr>
          <p:nvPr/>
        </p:nvSpPr>
        <p:spPr bwMode="auto">
          <a:xfrm>
            <a:off x="457200" y="1430311"/>
            <a:ext cx="8058149" cy="434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Respiratory failure and requirement for re-intubation</a:t>
            </a:r>
          </a:p>
          <a:p>
            <a:pPr marL="574675" lvl="1" indent="-287338">
              <a:buFont typeface="System Font Regular"/>
              <a:buChar char="-"/>
            </a:pPr>
            <a:r>
              <a:rPr lang="en-GB" dirty="0"/>
              <a:t>Prolonged hospital stay</a:t>
            </a:r>
          </a:p>
          <a:p>
            <a:pPr marL="574675" lvl="1" indent="-287338">
              <a:buFont typeface="System Font Regular"/>
              <a:buChar char="-"/>
            </a:pPr>
            <a:r>
              <a:rPr lang="en-GB" dirty="0"/>
              <a:t>Risks of failed </a:t>
            </a:r>
            <a:r>
              <a:rPr lang="en-GB" dirty="0" err="1"/>
              <a:t>extubation</a:t>
            </a:r>
            <a:r>
              <a:rPr lang="en-GB" dirty="0"/>
              <a:t>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GB" dirty="0"/>
              <a:t>Apricot study: 10 Children required re-intubation and 1 needed a tracheostomy</a:t>
            </a:r>
            <a:r>
              <a:rPr lang="en-GB" baseline="30000" dirty="0"/>
              <a:t>3</a:t>
            </a:r>
            <a:endParaRPr lang="en-GB" dirty="0"/>
          </a:p>
          <a:p>
            <a:r>
              <a:rPr lang="en-GB" dirty="0"/>
              <a:t>Long term </a:t>
            </a:r>
            <a:r>
              <a:rPr lang="en-GB" dirty="0" err="1"/>
              <a:t>sequelae</a:t>
            </a:r>
            <a:endParaRPr lang="en-GB" dirty="0"/>
          </a:p>
          <a:p>
            <a:pPr marL="574675" lvl="1" indent="-287338">
              <a:buFont typeface="System Font Regular"/>
              <a:buChar char="-"/>
            </a:pPr>
            <a:r>
              <a:rPr lang="en-GB" dirty="0"/>
              <a:t>Most resolve spontaneously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GB" dirty="0"/>
              <a:t>Subglottic or tracheal stenosis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GB" dirty="0"/>
              <a:t>Necrotising trachea-bronchitis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GB" dirty="0"/>
              <a:t>Tracheal perforation</a:t>
            </a:r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381348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82FC64-607B-334E-9609-6493390BA59B}"/>
              </a:ext>
            </a:extLst>
          </p:cNvPr>
          <p:cNvSpPr txBox="1"/>
          <p:nvPr/>
        </p:nvSpPr>
        <p:spPr>
          <a:xfrm>
            <a:off x="733556" y="3276600"/>
            <a:ext cx="32447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Prevention</a:t>
            </a:r>
          </a:p>
        </p:txBody>
      </p:sp>
    </p:spTree>
    <p:extLst>
      <p:ext uri="{BB962C8B-B14F-4D97-AF65-F5344CB8AC3E}">
        <p14:creationId xmlns:p14="http://schemas.microsoft.com/office/powerpoint/2010/main" val="221679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007225" cy="12954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sz="4000" dirty="0"/>
              <a:t>Reducing the Incidence of Post-</a:t>
            </a:r>
            <a:r>
              <a:rPr lang="en-GB" sz="4000" dirty="0" err="1"/>
              <a:t>Extubation</a:t>
            </a:r>
            <a:r>
              <a:rPr lang="en-GB" sz="4000" dirty="0"/>
              <a:t> Stridor</a:t>
            </a:r>
            <a:endParaRPr lang="en-US" sz="4000" dirty="0">
              <a:latin typeface="Calibri Light" charset="0"/>
              <a:cs typeface="ＭＳ Ｐゴシック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F6B75-E9BE-C443-A502-DD7BC9E15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43150"/>
            <a:ext cx="7886700" cy="3263504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ea typeface="+mn-ea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6B241E-6887-A04B-8486-E0B9BAF63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3600" y="6096000"/>
            <a:ext cx="4038600" cy="552844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2"/>
            </a:pPr>
            <a:r>
              <a:rPr lang="en-GB" sz="1000" u="sng" dirty="0">
                <a:solidFill>
                  <a:schemeClr val="tx1"/>
                </a:solidFill>
              </a:rPr>
              <a:t>University of Leicester NHS Trust Prevention and management of post extubation stridor. </a:t>
            </a:r>
            <a:r>
              <a:rPr lang="en-GB" sz="1000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http://www.library.leicestershospitals.nhs.uk/PAGL/Shared%20Documents/Post%20Extubation%20Stridor%20UHL%20Childrens%20Intensive%20Care%20Guideline.pdf</a:t>
            </a:r>
            <a:endParaRPr lang="en-GB" sz="1000" u="sng" dirty="0">
              <a:solidFill>
                <a:schemeClr val="tx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BD6B57-BB53-644D-97CB-90E58230DC2C}"/>
              </a:ext>
            </a:extLst>
          </p:cNvPr>
          <p:cNvSpPr txBox="1">
            <a:spLocks/>
          </p:cNvSpPr>
          <p:nvPr/>
        </p:nvSpPr>
        <p:spPr bwMode="auto">
          <a:xfrm>
            <a:off x="381000" y="1828800"/>
            <a:ext cx="8134350" cy="377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 fontScale="92500"/>
          </a:bodyPr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Use correct size ETT</a:t>
            </a:r>
          </a:p>
          <a:p>
            <a:r>
              <a:rPr lang="en-GB" dirty="0"/>
              <a:t>Check ETT cuff pressures with manometer: &lt; 25 cm H</a:t>
            </a:r>
            <a:r>
              <a:rPr lang="en-GB" baseline="-25000" dirty="0"/>
              <a:t>2</a:t>
            </a:r>
            <a:r>
              <a:rPr lang="en-GB" dirty="0"/>
              <a:t>O</a:t>
            </a:r>
          </a:p>
          <a:p>
            <a:r>
              <a:rPr lang="en-GB" dirty="0"/>
              <a:t>Minimize intubations and prevent unplanned </a:t>
            </a:r>
            <a:r>
              <a:rPr lang="en-GB" dirty="0" err="1"/>
              <a:t>extubations</a:t>
            </a:r>
            <a:endParaRPr lang="en-GB" dirty="0"/>
          </a:p>
          <a:p>
            <a:r>
              <a:rPr lang="en-GB" dirty="0"/>
              <a:t>Consider steroids in high-risk patients: Dexamethasone 0.2mg/kg prior to </a:t>
            </a:r>
            <a:r>
              <a:rPr lang="en-GB" dirty="0" err="1"/>
              <a:t>extubation</a:t>
            </a:r>
            <a:r>
              <a:rPr lang="en-GB" dirty="0"/>
              <a:t> and every 6 hours for 24 hours for PICU at high risk of post </a:t>
            </a:r>
            <a:r>
              <a:rPr lang="en-GB" dirty="0" err="1"/>
              <a:t>extubation</a:t>
            </a:r>
            <a:r>
              <a:rPr lang="en-GB" dirty="0"/>
              <a:t> stridor </a:t>
            </a:r>
            <a:r>
              <a:rPr lang="en-GB" baseline="30000" dirty="0"/>
              <a:t>2</a:t>
            </a:r>
            <a:endParaRPr lang="en-GB" dirty="0"/>
          </a:p>
          <a:p>
            <a:pPr marL="519113" lvl="1" indent="-290513">
              <a:buFont typeface="System Font Regular"/>
              <a:buChar char="-"/>
            </a:pPr>
            <a:r>
              <a:rPr lang="en-GB" dirty="0"/>
              <a:t>multiple intubation attempts </a:t>
            </a:r>
          </a:p>
          <a:p>
            <a:pPr marL="519113" lvl="1" indent="-290513">
              <a:buFont typeface="System Font Regular"/>
              <a:buChar char="-"/>
            </a:pPr>
            <a:r>
              <a:rPr lang="en-GB" dirty="0"/>
              <a:t>previous failed </a:t>
            </a:r>
            <a:r>
              <a:rPr lang="en-GB" dirty="0" err="1"/>
              <a:t>extubations</a:t>
            </a:r>
            <a:r>
              <a:rPr lang="en-GB" dirty="0"/>
              <a:t> </a:t>
            </a:r>
          </a:p>
          <a:p>
            <a:pPr marL="519113" lvl="1" indent="-290513">
              <a:buFont typeface="System Font Regular"/>
              <a:buChar char="-"/>
            </a:pPr>
            <a:r>
              <a:rPr lang="en-GB" dirty="0"/>
              <a:t>intubated &gt; 2 weeks </a:t>
            </a:r>
          </a:p>
        </p:txBody>
      </p:sp>
    </p:spTree>
    <p:extLst>
      <p:ext uri="{BB962C8B-B14F-4D97-AF65-F5344CB8AC3E}">
        <p14:creationId xmlns:p14="http://schemas.microsoft.com/office/powerpoint/2010/main" val="3499806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GB" dirty="0"/>
              <a:t>Uncuffed Endotracheal Tubes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57980"/>
            <a:ext cx="8610600" cy="45767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500" dirty="0"/>
              <a:t>Historically, uncuffed ETTs used in infants and children &lt; 8 years of age</a:t>
            </a:r>
            <a:r>
              <a:rPr lang="en-US" sz="4500" baseline="30000" dirty="0"/>
              <a:t>6</a:t>
            </a:r>
            <a:r>
              <a:rPr lang="en-US" sz="4500" dirty="0"/>
              <a:t>   </a:t>
            </a:r>
            <a:r>
              <a:rPr lang="en-US" dirty="0"/>
              <a:t>  </a:t>
            </a:r>
          </a:p>
          <a:p>
            <a:pPr marL="288925" indent="-288925"/>
            <a:r>
              <a:rPr lang="en-US" sz="3800" dirty="0"/>
              <a:t>Allow a bigger internal diameter and less resistance to flow</a:t>
            </a:r>
          </a:p>
          <a:p>
            <a:pPr marL="288925" indent="-288925"/>
            <a:r>
              <a:rPr lang="en-US" sz="3800" dirty="0"/>
              <a:t>Less work of breathing when patients are breathing spontaneously</a:t>
            </a:r>
          </a:p>
          <a:p>
            <a:pPr marL="288925" indent="-288925"/>
            <a:r>
              <a:rPr lang="en-US" sz="3800" dirty="0"/>
              <a:t>Less resistance to flow especially if spontaneously breathing</a:t>
            </a:r>
          </a:p>
          <a:p>
            <a:pPr marL="288925" indent="-288925"/>
            <a:r>
              <a:rPr lang="en-US" sz="3800" b="1" dirty="0"/>
              <a:t>Leak pressure must be checked to insure &lt; 25 cm H</a:t>
            </a:r>
            <a:r>
              <a:rPr lang="en-US" sz="3800" b="1" baseline="-25000" dirty="0"/>
              <a:t>2</a:t>
            </a:r>
            <a:r>
              <a:rPr lang="en-US" sz="3800" b="1" dirty="0"/>
              <a:t>O</a:t>
            </a:r>
            <a:endParaRPr lang="en-US" sz="3800" dirty="0"/>
          </a:p>
          <a:p>
            <a:pPr marL="288925" indent="-288925"/>
            <a:r>
              <a:rPr lang="en-US" sz="3800" dirty="0"/>
              <a:t>May require repeat laryngoscopy to place a larger or smaller ETT</a:t>
            </a:r>
          </a:p>
          <a:p>
            <a:pPr marL="288925" indent="-288925"/>
            <a:r>
              <a:rPr lang="en-US" sz="3800" dirty="0"/>
              <a:t>May be more difficult to ventilate if large leak</a:t>
            </a:r>
          </a:p>
          <a:p>
            <a:pPr marL="0" indent="0">
              <a:buNone/>
            </a:pPr>
            <a:r>
              <a:rPr lang="en-US" sz="4500" i="1" dirty="0"/>
              <a:t>Large case series have shown that provided there is a leak at &lt; 25 cm H</a:t>
            </a:r>
            <a:r>
              <a:rPr lang="en-US" sz="4500" i="1" baseline="-25000" dirty="0"/>
              <a:t>2</a:t>
            </a:r>
            <a:r>
              <a:rPr lang="en-US" sz="4500" i="1" dirty="0"/>
              <a:t>O they do not cause subglottic stenosis</a:t>
            </a:r>
            <a:r>
              <a:rPr lang="en-US" sz="4500" i="1" baseline="30000" dirty="0"/>
              <a:t>7</a:t>
            </a:r>
            <a:r>
              <a:rPr lang="en-US" sz="4500" i="1" dirty="0"/>
              <a:t> </a:t>
            </a:r>
            <a:endParaRPr lang="en-US" sz="45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365E7-152F-904B-AC00-00E7F915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5845986"/>
            <a:ext cx="3886200" cy="914399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6"/>
            </a:pPr>
            <a:r>
              <a:rPr lang="cs-CZ" sz="900" dirty="0">
                <a:solidFill>
                  <a:schemeClr val="tx1"/>
                </a:solidFill>
              </a:rPr>
              <a:t>De Orange FA, </a:t>
            </a:r>
            <a:r>
              <a:rPr lang="cs-CZ" sz="900" dirty="0" err="1">
                <a:solidFill>
                  <a:schemeClr val="tx1"/>
                </a:solidFill>
              </a:rPr>
              <a:t>Andrade</a:t>
            </a:r>
            <a:r>
              <a:rPr lang="cs-CZ" sz="900" dirty="0">
                <a:solidFill>
                  <a:schemeClr val="tx1"/>
                </a:solidFill>
              </a:rPr>
              <a:t> RGAC, </a:t>
            </a:r>
            <a:r>
              <a:rPr lang="cs-CZ" sz="900" dirty="0" err="1">
                <a:solidFill>
                  <a:schemeClr val="tx1"/>
                </a:solidFill>
              </a:rPr>
              <a:t>Lemos</a:t>
            </a:r>
            <a:r>
              <a:rPr lang="cs-CZ" sz="900" dirty="0">
                <a:solidFill>
                  <a:schemeClr val="tx1"/>
                </a:solidFill>
              </a:rPr>
              <a:t> A, </a:t>
            </a:r>
            <a:r>
              <a:rPr lang="cs-CZ" sz="900" dirty="0" err="1">
                <a:solidFill>
                  <a:schemeClr val="tx1"/>
                </a:solidFill>
              </a:rPr>
              <a:t>Borges</a:t>
            </a:r>
            <a:r>
              <a:rPr lang="cs-CZ" sz="900" dirty="0">
                <a:solidFill>
                  <a:schemeClr val="tx1"/>
                </a:solidFill>
              </a:rPr>
              <a:t> PSGN, </a:t>
            </a:r>
            <a:r>
              <a:rPr lang="cs-CZ" sz="900" dirty="0" err="1">
                <a:solidFill>
                  <a:schemeClr val="tx1"/>
                </a:solidFill>
              </a:rPr>
              <a:t>Figueiroa</a:t>
            </a:r>
            <a:r>
              <a:rPr lang="cs-CZ" sz="900" dirty="0">
                <a:solidFill>
                  <a:schemeClr val="tx1"/>
                </a:solidFill>
              </a:rPr>
              <a:t> JN and </a:t>
            </a:r>
            <a:r>
              <a:rPr lang="cs-CZ" sz="900" dirty="0" err="1">
                <a:solidFill>
                  <a:schemeClr val="tx1"/>
                </a:solidFill>
              </a:rPr>
              <a:t>Kovatsis</a:t>
            </a:r>
            <a:r>
              <a:rPr lang="cs-CZ" sz="900" dirty="0">
                <a:solidFill>
                  <a:schemeClr val="tx1"/>
                </a:solidFill>
              </a:rPr>
              <a:t> PG. </a:t>
            </a:r>
            <a:r>
              <a:rPr lang="cs-CZ" sz="900" dirty="0" err="1">
                <a:solidFill>
                  <a:schemeClr val="tx1"/>
                </a:solidFill>
              </a:rPr>
              <a:t>Cuffed</a:t>
            </a:r>
            <a:r>
              <a:rPr lang="cs-CZ" sz="900" dirty="0">
                <a:solidFill>
                  <a:schemeClr val="tx1"/>
                </a:solidFill>
              </a:rPr>
              <a:t> versus </a:t>
            </a:r>
            <a:r>
              <a:rPr lang="cs-CZ" sz="900" dirty="0" err="1">
                <a:solidFill>
                  <a:schemeClr val="tx1"/>
                </a:solidFill>
              </a:rPr>
              <a:t>uncuffed</a:t>
            </a:r>
            <a:r>
              <a:rPr lang="cs-CZ" sz="900" dirty="0">
                <a:solidFill>
                  <a:schemeClr val="tx1"/>
                </a:solidFill>
              </a:rPr>
              <a:t> </a:t>
            </a:r>
            <a:r>
              <a:rPr lang="cs-CZ" sz="900" dirty="0" err="1">
                <a:solidFill>
                  <a:schemeClr val="tx1"/>
                </a:solidFill>
              </a:rPr>
              <a:t>endotracheal</a:t>
            </a:r>
            <a:r>
              <a:rPr lang="cs-CZ" sz="900" dirty="0">
                <a:solidFill>
                  <a:schemeClr val="tx1"/>
                </a:solidFill>
              </a:rPr>
              <a:t> </a:t>
            </a:r>
            <a:r>
              <a:rPr lang="cs-CZ" sz="900" dirty="0" err="1">
                <a:solidFill>
                  <a:schemeClr val="tx1"/>
                </a:solidFill>
              </a:rPr>
              <a:t>tubes</a:t>
            </a:r>
            <a:r>
              <a:rPr lang="cs-CZ" sz="900" dirty="0">
                <a:solidFill>
                  <a:schemeClr val="tx1"/>
                </a:solidFill>
              </a:rPr>
              <a:t> </a:t>
            </a:r>
            <a:r>
              <a:rPr lang="cs-CZ" sz="900" dirty="0" err="1">
                <a:solidFill>
                  <a:schemeClr val="tx1"/>
                </a:solidFill>
              </a:rPr>
              <a:t>for</a:t>
            </a:r>
            <a:r>
              <a:rPr lang="cs-CZ" sz="900" dirty="0">
                <a:solidFill>
                  <a:schemeClr val="tx1"/>
                </a:solidFill>
              </a:rPr>
              <a:t> </a:t>
            </a:r>
            <a:r>
              <a:rPr lang="cs-CZ" sz="900" dirty="0" err="1">
                <a:solidFill>
                  <a:schemeClr val="tx1"/>
                </a:solidFill>
              </a:rPr>
              <a:t>general</a:t>
            </a:r>
            <a:r>
              <a:rPr lang="cs-CZ" sz="900" dirty="0">
                <a:solidFill>
                  <a:schemeClr val="tx1"/>
                </a:solidFill>
              </a:rPr>
              <a:t> anaesthesia in </a:t>
            </a:r>
            <a:r>
              <a:rPr lang="cs-CZ" sz="900" dirty="0" err="1">
                <a:solidFill>
                  <a:schemeClr val="tx1"/>
                </a:solidFill>
              </a:rPr>
              <a:t>children</a:t>
            </a:r>
            <a:r>
              <a:rPr lang="cs-CZ" sz="900" dirty="0">
                <a:solidFill>
                  <a:schemeClr val="tx1"/>
                </a:solidFill>
              </a:rPr>
              <a:t> </a:t>
            </a:r>
            <a:r>
              <a:rPr lang="cs-CZ" sz="900" dirty="0" err="1">
                <a:solidFill>
                  <a:schemeClr val="tx1"/>
                </a:solidFill>
              </a:rPr>
              <a:t>aged</a:t>
            </a:r>
            <a:r>
              <a:rPr lang="cs-CZ" sz="900" dirty="0">
                <a:solidFill>
                  <a:schemeClr val="tx1"/>
                </a:solidFill>
              </a:rPr>
              <a:t> </a:t>
            </a:r>
            <a:r>
              <a:rPr lang="cs-CZ" sz="900" dirty="0" err="1">
                <a:solidFill>
                  <a:schemeClr val="tx1"/>
                </a:solidFill>
              </a:rPr>
              <a:t>eight</a:t>
            </a:r>
            <a:r>
              <a:rPr lang="cs-CZ" sz="900" dirty="0">
                <a:solidFill>
                  <a:schemeClr val="tx1"/>
                </a:solidFill>
              </a:rPr>
              <a:t> </a:t>
            </a:r>
            <a:r>
              <a:rPr lang="cs-CZ" sz="900" dirty="0" err="1">
                <a:solidFill>
                  <a:schemeClr val="tx1"/>
                </a:solidFill>
              </a:rPr>
              <a:t>years</a:t>
            </a:r>
            <a:r>
              <a:rPr lang="cs-CZ" sz="900" dirty="0">
                <a:solidFill>
                  <a:schemeClr val="tx1"/>
                </a:solidFill>
              </a:rPr>
              <a:t> and </a:t>
            </a:r>
            <a:r>
              <a:rPr lang="cs-CZ" sz="900" dirty="0" err="1">
                <a:solidFill>
                  <a:schemeClr val="tx1"/>
                </a:solidFill>
              </a:rPr>
              <a:t>under</a:t>
            </a:r>
            <a:r>
              <a:rPr lang="cs-CZ" sz="900" dirty="0">
                <a:solidFill>
                  <a:schemeClr val="tx1"/>
                </a:solidFill>
              </a:rPr>
              <a:t>. </a:t>
            </a:r>
            <a:r>
              <a:rPr lang="de-DE" sz="900" dirty="0" err="1">
                <a:solidFill>
                  <a:schemeClr val="tx1"/>
                </a:solidFill>
              </a:rPr>
              <a:t>Cochrane</a:t>
            </a:r>
            <a:r>
              <a:rPr lang="de-DE" sz="900" dirty="0">
                <a:solidFill>
                  <a:schemeClr val="tx1"/>
                </a:solidFill>
              </a:rPr>
              <a:t> Database </a:t>
            </a:r>
            <a:r>
              <a:rPr lang="de-DE" sz="900" dirty="0" err="1">
                <a:solidFill>
                  <a:schemeClr val="tx1"/>
                </a:solidFill>
              </a:rPr>
              <a:t>Syst</a:t>
            </a:r>
            <a:r>
              <a:rPr lang="de-DE" sz="900" dirty="0">
                <a:solidFill>
                  <a:schemeClr val="tx1"/>
                </a:solidFill>
              </a:rPr>
              <a:t> </a:t>
            </a:r>
            <a:r>
              <a:rPr lang="de-DE" sz="900" dirty="0" err="1">
                <a:solidFill>
                  <a:schemeClr val="tx1"/>
                </a:solidFill>
              </a:rPr>
              <a:t>Rev</a:t>
            </a:r>
            <a:r>
              <a:rPr lang="de-DE" sz="900" dirty="0">
                <a:solidFill>
                  <a:schemeClr val="tx1"/>
                </a:solidFill>
              </a:rPr>
              <a:t>. 2017 Nov; 2017(11): CD011954</a:t>
            </a:r>
          </a:p>
          <a:p>
            <a:pPr marL="228600" indent="-228600" algn="l">
              <a:buFont typeface="+mj-lt"/>
              <a:buAutoNum type="arabicPeriod" startAt="6"/>
            </a:pPr>
            <a:r>
              <a:rPr lang="en-US" sz="900" dirty="0">
                <a:solidFill>
                  <a:schemeClr val="tx1"/>
                </a:solidFill>
              </a:rPr>
              <a:t>Weiss M, </a:t>
            </a:r>
            <a:r>
              <a:rPr lang="en-US" sz="900" dirty="0" err="1">
                <a:solidFill>
                  <a:schemeClr val="tx1"/>
                </a:solidFill>
              </a:rPr>
              <a:t>Dullenkopf</a:t>
            </a:r>
            <a:r>
              <a:rPr lang="en-US" sz="900" dirty="0">
                <a:solidFill>
                  <a:schemeClr val="tx1"/>
                </a:solidFill>
              </a:rPr>
              <a:t> A, Fischer JE, Keller C, Gerber AC; European </a:t>
            </a:r>
            <a:r>
              <a:rPr lang="en-US" sz="900" dirty="0" err="1">
                <a:solidFill>
                  <a:schemeClr val="tx1"/>
                </a:solidFill>
              </a:rPr>
              <a:t>Paediatric</a:t>
            </a:r>
            <a:r>
              <a:rPr lang="en-US" sz="900" dirty="0">
                <a:solidFill>
                  <a:schemeClr val="tx1"/>
                </a:solidFill>
              </a:rPr>
              <a:t> Endotracheal Intubation Study Group. Prospective randomized controlled multi-</a:t>
            </a:r>
            <a:r>
              <a:rPr lang="en-US" sz="900" dirty="0" err="1">
                <a:solidFill>
                  <a:schemeClr val="tx1"/>
                </a:solidFill>
              </a:rPr>
              <a:t>centre</a:t>
            </a:r>
            <a:r>
              <a:rPr lang="en-US" sz="900" dirty="0">
                <a:solidFill>
                  <a:schemeClr val="tx1"/>
                </a:solidFill>
              </a:rPr>
              <a:t> trial of cuffed or uncuffed endotracheal tubes in small children. </a:t>
            </a:r>
            <a:r>
              <a:rPr lang="en-US" sz="900" i="1" dirty="0">
                <a:solidFill>
                  <a:schemeClr val="tx1"/>
                </a:solidFill>
              </a:rPr>
              <a:t>Br J </a:t>
            </a:r>
            <a:r>
              <a:rPr lang="en-US" sz="900" i="1" dirty="0" err="1">
                <a:solidFill>
                  <a:schemeClr val="tx1"/>
                </a:solidFill>
              </a:rPr>
              <a:t>Anaesth</a:t>
            </a:r>
            <a:r>
              <a:rPr lang="en-US" sz="900" dirty="0">
                <a:solidFill>
                  <a:schemeClr val="tx1"/>
                </a:solidFill>
              </a:rPr>
              <a:t>. 2009;103(6):867-873.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43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Cuffed Endotracheal Tubes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3689"/>
            <a:ext cx="81534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100" dirty="0"/>
              <a:t>Increasingly used for infants and children &gt; 1 year of age</a:t>
            </a:r>
          </a:p>
          <a:p>
            <a:r>
              <a:rPr lang="en-US" dirty="0"/>
              <a:t>Better tracheal seal, reduces risk of  	aspiration</a:t>
            </a:r>
          </a:p>
          <a:p>
            <a:r>
              <a:rPr lang="en-US" dirty="0"/>
              <a:t>Easier to ventilate as no leak</a:t>
            </a:r>
          </a:p>
          <a:p>
            <a:r>
              <a:rPr lang="en-US" dirty="0"/>
              <a:t>Decreased need for repeat laryngoscopy</a:t>
            </a:r>
          </a:p>
          <a:p>
            <a:r>
              <a:rPr lang="en-US" b="1" dirty="0"/>
              <a:t>Cuff pressure must be checked with leak test or with manometer</a:t>
            </a:r>
          </a:p>
          <a:p>
            <a:pPr marL="0" indent="0">
              <a:buNone/>
            </a:pPr>
            <a:r>
              <a:rPr lang="en-US" i="1" dirty="0"/>
              <a:t>A Cochrane review found that there was no difference in the development of post </a:t>
            </a:r>
            <a:r>
              <a:rPr lang="en-US" i="1" dirty="0" err="1"/>
              <a:t>extubation</a:t>
            </a:r>
            <a:r>
              <a:rPr lang="en-US" i="1" dirty="0"/>
              <a:t> stridor between cuffed and uncuffed ETTs</a:t>
            </a:r>
            <a:r>
              <a:rPr lang="en-US" i="1" baseline="30000" dirty="0"/>
              <a:t>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B961A-3019-464C-B5C9-F43361734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5943600"/>
            <a:ext cx="4191000" cy="838335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6"/>
            </a:pPr>
            <a:r>
              <a:rPr lang="cs-CZ" sz="1000" dirty="0">
                <a:solidFill>
                  <a:schemeClr val="tx1"/>
                </a:solidFill>
              </a:rPr>
              <a:t>De Orange FA, </a:t>
            </a:r>
            <a:r>
              <a:rPr lang="cs-CZ" sz="1000" dirty="0" err="1">
                <a:solidFill>
                  <a:schemeClr val="tx1"/>
                </a:solidFill>
              </a:rPr>
              <a:t>Andrade</a:t>
            </a:r>
            <a:r>
              <a:rPr lang="cs-CZ" sz="1000" dirty="0">
                <a:solidFill>
                  <a:schemeClr val="tx1"/>
                </a:solidFill>
              </a:rPr>
              <a:t> RGAC, </a:t>
            </a:r>
            <a:r>
              <a:rPr lang="cs-CZ" sz="1000" dirty="0" err="1">
                <a:solidFill>
                  <a:schemeClr val="tx1"/>
                </a:solidFill>
              </a:rPr>
              <a:t>Lemos</a:t>
            </a:r>
            <a:r>
              <a:rPr lang="cs-CZ" sz="1000" dirty="0">
                <a:solidFill>
                  <a:schemeClr val="tx1"/>
                </a:solidFill>
              </a:rPr>
              <a:t> A, </a:t>
            </a:r>
            <a:r>
              <a:rPr lang="cs-CZ" sz="1000" dirty="0" err="1">
                <a:solidFill>
                  <a:schemeClr val="tx1"/>
                </a:solidFill>
              </a:rPr>
              <a:t>Borges</a:t>
            </a:r>
            <a:r>
              <a:rPr lang="cs-CZ" sz="1000" dirty="0">
                <a:solidFill>
                  <a:schemeClr val="tx1"/>
                </a:solidFill>
              </a:rPr>
              <a:t> PSGN, </a:t>
            </a:r>
            <a:r>
              <a:rPr lang="cs-CZ" sz="1000" dirty="0" err="1">
                <a:solidFill>
                  <a:schemeClr val="tx1"/>
                </a:solidFill>
              </a:rPr>
              <a:t>Figueiroa</a:t>
            </a:r>
            <a:r>
              <a:rPr lang="cs-CZ" sz="1000" dirty="0">
                <a:solidFill>
                  <a:schemeClr val="tx1"/>
                </a:solidFill>
              </a:rPr>
              <a:t> JN and </a:t>
            </a:r>
            <a:r>
              <a:rPr lang="cs-CZ" sz="1000" dirty="0" err="1">
                <a:solidFill>
                  <a:schemeClr val="tx1"/>
                </a:solidFill>
              </a:rPr>
              <a:t>Kovatsis</a:t>
            </a:r>
            <a:r>
              <a:rPr lang="cs-CZ" sz="1000" dirty="0">
                <a:solidFill>
                  <a:schemeClr val="tx1"/>
                </a:solidFill>
              </a:rPr>
              <a:t> PG. </a:t>
            </a:r>
            <a:r>
              <a:rPr lang="cs-CZ" sz="1000" dirty="0" err="1">
                <a:solidFill>
                  <a:schemeClr val="tx1"/>
                </a:solidFill>
              </a:rPr>
              <a:t>Cuffed</a:t>
            </a:r>
            <a:r>
              <a:rPr lang="cs-CZ" sz="1000" dirty="0">
                <a:solidFill>
                  <a:schemeClr val="tx1"/>
                </a:solidFill>
              </a:rPr>
              <a:t> versus </a:t>
            </a:r>
            <a:r>
              <a:rPr lang="cs-CZ" sz="1000" dirty="0" err="1">
                <a:solidFill>
                  <a:schemeClr val="tx1"/>
                </a:solidFill>
              </a:rPr>
              <a:t>uncuffed</a:t>
            </a:r>
            <a:r>
              <a:rPr lang="cs-CZ" sz="1000" dirty="0">
                <a:solidFill>
                  <a:schemeClr val="tx1"/>
                </a:solidFill>
              </a:rPr>
              <a:t> </a:t>
            </a:r>
            <a:r>
              <a:rPr lang="cs-CZ" sz="1000" dirty="0" err="1">
                <a:solidFill>
                  <a:schemeClr val="tx1"/>
                </a:solidFill>
              </a:rPr>
              <a:t>endotracheal</a:t>
            </a:r>
            <a:r>
              <a:rPr lang="cs-CZ" sz="1000" dirty="0">
                <a:solidFill>
                  <a:schemeClr val="tx1"/>
                </a:solidFill>
              </a:rPr>
              <a:t> </a:t>
            </a:r>
            <a:r>
              <a:rPr lang="cs-CZ" sz="1000" dirty="0" err="1">
                <a:solidFill>
                  <a:schemeClr val="tx1"/>
                </a:solidFill>
              </a:rPr>
              <a:t>tubes</a:t>
            </a:r>
            <a:r>
              <a:rPr lang="cs-CZ" sz="1000" dirty="0">
                <a:solidFill>
                  <a:schemeClr val="tx1"/>
                </a:solidFill>
              </a:rPr>
              <a:t> </a:t>
            </a:r>
            <a:r>
              <a:rPr lang="cs-CZ" sz="1000" dirty="0" err="1">
                <a:solidFill>
                  <a:schemeClr val="tx1"/>
                </a:solidFill>
              </a:rPr>
              <a:t>for</a:t>
            </a:r>
            <a:r>
              <a:rPr lang="cs-CZ" sz="1000" dirty="0">
                <a:solidFill>
                  <a:schemeClr val="tx1"/>
                </a:solidFill>
              </a:rPr>
              <a:t> </a:t>
            </a:r>
            <a:r>
              <a:rPr lang="cs-CZ" sz="1000" dirty="0" err="1">
                <a:solidFill>
                  <a:schemeClr val="tx1"/>
                </a:solidFill>
              </a:rPr>
              <a:t>general</a:t>
            </a:r>
            <a:r>
              <a:rPr lang="cs-CZ" sz="1000" dirty="0">
                <a:solidFill>
                  <a:schemeClr val="tx1"/>
                </a:solidFill>
              </a:rPr>
              <a:t> anaesthesia in </a:t>
            </a:r>
            <a:r>
              <a:rPr lang="cs-CZ" sz="1000" dirty="0" err="1">
                <a:solidFill>
                  <a:schemeClr val="tx1"/>
                </a:solidFill>
              </a:rPr>
              <a:t>children</a:t>
            </a:r>
            <a:r>
              <a:rPr lang="cs-CZ" sz="1000" dirty="0">
                <a:solidFill>
                  <a:schemeClr val="tx1"/>
                </a:solidFill>
              </a:rPr>
              <a:t> </a:t>
            </a:r>
            <a:r>
              <a:rPr lang="cs-CZ" sz="1000" dirty="0" err="1">
                <a:solidFill>
                  <a:schemeClr val="tx1"/>
                </a:solidFill>
              </a:rPr>
              <a:t>aged</a:t>
            </a:r>
            <a:r>
              <a:rPr lang="cs-CZ" sz="1000" dirty="0">
                <a:solidFill>
                  <a:schemeClr val="tx1"/>
                </a:solidFill>
              </a:rPr>
              <a:t> </a:t>
            </a:r>
            <a:r>
              <a:rPr lang="cs-CZ" sz="1000" dirty="0" err="1">
                <a:solidFill>
                  <a:schemeClr val="tx1"/>
                </a:solidFill>
              </a:rPr>
              <a:t>eight</a:t>
            </a:r>
            <a:r>
              <a:rPr lang="cs-CZ" sz="1000" dirty="0">
                <a:solidFill>
                  <a:schemeClr val="tx1"/>
                </a:solidFill>
              </a:rPr>
              <a:t> </a:t>
            </a:r>
            <a:r>
              <a:rPr lang="cs-CZ" sz="1000" dirty="0" err="1">
                <a:solidFill>
                  <a:schemeClr val="tx1"/>
                </a:solidFill>
              </a:rPr>
              <a:t>years</a:t>
            </a:r>
            <a:r>
              <a:rPr lang="cs-CZ" sz="1000" dirty="0">
                <a:solidFill>
                  <a:schemeClr val="tx1"/>
                </a:solidFill>
              </a:rPr>
              <a:t> and </a:t>
            </a:r>
            <a:r>
              <a:rPr lang="cs-CZ" sz="1000" dirty="0" err="1">
                <a:solidFill>
                  <a:schemeClr val="tx1"/>
                </a:solidFill>
              </a:rPr>
              <a:t>under</a:t>
            </a:r>
            <a:r>
              <a:rPr lang="cs-CZ" sz="1000" dirty="0">
                <a:solidFill>
                  <a:schemeClr val="tx1"/>
                </a:solidFill>
              </a:rPr>
              <a:t>. </a:t>
            </a:r>
            <a:r>
              <a:rPr lang="de-DE" sz="1000" dirty="0" err="1">
                <a:solidFill>
                  <a:schemeClr val="tx1"/>
                </a:solidFill>
              </a:rPr>
              <a:t>Cochrane</a:t>
            </a:r>
            <a:r>
              <a:rPr lang="de-DE" sz="1000" dirty="0">
                <a:solidFill>
                  <a:schemeClr val="tx1"/>
                </a:solidFill>
              </a:rPr>
              <a:t> Database </a:t>
            </a:r>
            <a:r>
              <a:rPr lang="de-DE" sz="1000" dirty="0" err="1">
                <a:solidFill>
                  <a:schemeClr val="tx1"/>
                </a:solidFill>
              </a:rPr>
              <a:t>Syst</a:t>
            </a:r>
            <a:r>
              <a:rPr lang="de-DE" sz="1000" dirty="0">
                <a:solidFill>
                  <a:schemeClr val="tx1"/>
                </a:solidFill>
              </a:rPr>
              <a:t> </a:t>
            </a:r>
            <a:r>
              <a:rPr lang="de-DE" sz="1000" dirty="0" err="1">
                <a:solidFill>
                  <a:schemeClr val="tx1"/>
                </a:solidFill>
              </a:rPr>
              <a:t>Rev</a:t>
            </a:r>
            <a:r>
              <a:rPr lang="de-DE" sz="1000" dirty="0">
                <a:solidFill>
                  <a:schemeClr val="tx1"/>
                </a:solidFill>
              </a:rPr>
              <a:t>. 2017 Nov; 2017(11): CD011954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360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666" y="167639"/>
            <a:ext cx="8117684" cy="1051561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Leak Test in PICU patients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7666" y="1073944"/>
            <a:ext cx="8117684" cy="471011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4200" dirty="0"/>
              <a:t>Traditionally used to see if patient suitable for </a:t>
            </a:r>
            <a:r>
              <a:rPr lang="en-US" sz="4200" dirty="0" err="1"/>
              <a:t>extubation</a:t>
            </a:r>
            <a:endParaRPr lang="en-US" sz="4200" dirty="0"/>
          </a:p>
          <a:p>
            <a:pPr>
              <a:lnSpc>
                <a:spcPct val="120000"/>
              </a:lnSpc>
            </a:pPr>
            <a:r>
              <a:rPr lang="en-US" sz="4200" dirty="0"/>
              <a:t>In one series</a:t>
            </a:r>
            <a:r>
              <a:rPr lang="en-US" sz="4200" baseline="30000" dirty="0"/>
              <a:t>8</a:t>
            </a:r>
            <a:r>
              <a:rPr lang="en-US" sz="4200" dirty="0"/>
              <a:t> there were 59 observed </a:t>
            </a:r>
            <a:r>
              <a:rPr lang="en-US" sz="4200" dirty="0" err="1"/>
              <a:t>extubation</a:t>
            </a:r>
            <a:r>
              <a:rPr lang="en-US" sz="4200" dirty="0"/>
              <a:t> trials </a:t>
            </a:r>
          </a:p>
          <a:p>
            <a:pPr marL="571500" lvl="1" indent="-279400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Seven patients were treated for post-</a:t>
            </a:r>
            <a:r>
              <a:rPr lang="en-US" dirty="0" err="1"/>
              <a:t>extubation</a:t>
            </a:r>
            <a:r>
              <a:rPr lang="en-US" dirty="0"/>
              <a:t> stridor</a:t>
            </a:r>
          </a:p>
          <a:p>
            <a:pPr marL="571500" lvl="1" indent="-279400">
              <a:lnSpc>
                <a:spcPct val="120000"/>
              </a:lnSpc>
              <a:buFont typeface="System Font Regular"/>
              <a:buChar char="-"/>
            </a:pPr>
            <a:r>
              <a:rPr lang="en-US" dirty="0" err="1"/>
              <a:t>Extubation</a:t>
            </a:r>
            <a:r>
              <a:rPr lang="en-US" dirty="0"/>
              <a:t> failure rate was 15.3% (9/59).</a:t>
            </a:r>
          </a:p>
          <a:p>
            <a:pPr marL="571500" lvl="1" indent="-279400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Associated with a longer median length of ventilation, 177 vs. 78 hours, p=0.03. </a:t>
            </a:r>
          </a:p>
          <a:p>
            <a:pPr>
              <a:lnSpc>
                <a:spcPct val="120000"/>
              </a:lnSpc>
            </a:pPr>
            <a:r>
              <a:rPr lang="en-US" sz="4200" dirty="0"/>
              <a:t>PICU patients who are clinically recognized to be at the </a:t>
            </a:r>
            <a:r>
              <a:rPr lang="en-US" sz="4200" dirty="0" err="1"/>
              <a:t>extubation</a:t>
            </a:r>
            <a:r>
              <a:rPr lang="en-US" sz="4200" dirty="0"/>
              <a:t> stage but do not have an endotracheal tube air leak may successfully tolerate removal of the endotracheal tube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833A2-3F99-C748-B117-15CAC3CF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3600" y="5952944"/>
            <a:ext cx="4086497" cy="905056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8"/>
            </a:pPr>
            <a:r>
              <a:rPr lang="fi-FI" sz="1050" dirty="0" err="1">
                <a:solidFill>
                  <a:schemeClr val="tx1"/>
                </a:solidFill>
              </a:rPr>
              <a:t>Wratney</a:t>
            </a:r>
            <a:r>
              <a:rPr lang="fi-FI" sz="1050" dirty="0">
                <a:solidFill>
                  <a:schemeClr val="tx1"/>
                </a:solidFill>
              </a:rPr>
              <a:t> AT, Benjamin DK, </a:t>
            </a:r>
            <a:r>
              <a:rPr lang="fi-FI" sz="1050" dirty="0" err="1">
                <a:solidFill>
                  <a:schemeClr val="tx1"/>
                </a:solidFill>
              </a:rPr>
              <a:t>Slonim</a:t>
            </a:r>
            <a:r>
              <a:rPr lang="fi-FI" sz="1050" dirty="0">
                <a:solidFill>
                  <a:schemeClr val="tx1"/>
                </a:solidFill>
              </a:rPr>
              <a:t> AD, </a:t>
            </a:r>
            <a:r>
              <a:rPr lang="fi-FI" sz="1050" dirty="0" err="1">
                <a:solidFill>
                  <a:schemeClr val="tx1"/>
                </a:solidFill>
              </a:rPr>
              <a:t>Hamel</a:t>
            </a:r>
            <a:r>
              <a:rPr lang="fi-FI" sz="1050" dirty="0">
                <a:solidFill>
                  <a:schemeClr val="tx1"/>
                </a:solidFill>
              </a:rPr>
              <a:t> DS, and </a:t>
            </a:r>
            <a:r>
              <a:rPr lang="fi-FI" sz="1050" dirty="0" err="1">
                <a:solidFill>
                  <a:schemeClr val="tx1"/>
                </a:solidFill>
              </a:rPr>
              <a:t>Cheifetz</a:t>
            </a:r>
            <a:r>
              <a:rPr lang="fi-FI" sz="1050" dirty="0">
                <a:solidFill>
                  <a:schemeClr val="tx1"/>
                </a:solidFill>
              </a:rPr>
              <a:t> IM. </a:t>
            </a:r>
            <a:r>
              <a:rPr lang="fi-FI" sz="1050" dirty="0" err="1">
                <a:solidFill>
                  <a:schemeClr val="tx1"/>
                </a:solidFill>
              </a:rPr>
              <a:t>The</a:t>
            </a:r>
            <a:r>
              <a:rPr lang="fi-FI" sz="1050" dirty="0">
                <a:solidFill>
                  <a:schemeClr val="tx1"/>
                </a:solidFill>
              </a:rPr>
              <a:t> </a:t>
            </a:r>
            <a:r>
              <a:rPr lang="fi-FI" sz="1050" dirty="0" err="1">
                <a:solidFill>
                  <a:schemeClr val="tx1"/>
                </a:solidFill>
              </a:rPr>
              <a:t>Endotracheal</a:t>
            </a:r>
            <a:r>
              <a:rPr lang="fi-FI" sz="1050" dirty="0">
                <a:solidFill>
                  <a:schemeClr val="tx1"/>
                </a:solidFill>
              </a:rPr>
              <a:t> </a:t>
            </a:r>
            <a:r>
              <a:rPr lang="fi-FI" sz="1050" dirty="0" err="1">
                <a:solidFill>
                  <a:schemeClr val="tx1"/>
                </a:solidFill>
              </a:rPr>
              <a:t>Tube</a:t>
            </a:r>
            <a:r>
              <a:rPr lang="fi-FI" sz="1050" dirty="0">
                <a:solidFill>
                  <a:schemeClr val="tx1"/>
                </a:solidFill>
              </a:rPr>
              <a:t> Air </a:t>
            </a:r>
            <a:r>
              <a:rPr lang="fi-FI" sz="1050" dirty="0" err="1">
                <a:solidFill>
                  <a:schemeClr val="tx1"/>
                </a:solidFill>
              </a:rPr>
              <a:t>Leak</a:t>
            </a:r>
            <a:r>
              <a:rPr lang="fi-FI" sz="1050" dirty="0">
                <a:solidFill>
                  <a:schemeClr val="tx1"/>
                </a:solidFill>
              </a:rPr>
              <a:t> </a:t>
            </a:r>
            <a:r>
              <a:rPr lang="fi-FI" sz="1050" dirty="0" err="1">
                <a:solidFill>
                  <a:schemeClr val="tx1"/>
                </a:solidFill>
              </a:rPr>
              <a:t>Test</a:t>
            </a:r>
            <a:r>
              <a:rPr lang="fi-FI" sz="1050" dirty="0">
                <a:solidFill>
                  <a:schemeClr val="tx1"/>
                </a:solidFill>
              </a:rPr>
              <a:t> </a:t>
            </a:r>
            <a:r>
              <a:rPr lang="fi-FI" sz="1050" dirty="0" err="1">
                <a:solidFill>
                  <a:schemeClr val="tx1"/>
                </a:solidFill>
              </a:rPr>
              <a:t>Does</a:t>
            </a:r>
            <a:r>
              <a:rPr lang="fi-FI" sz="1050" dirty="0">
                <a:solidFill>
                  <a:schemeClr val="tx1"/>
                </a:solidFill>
              </a:rPr>
              <a:t> </a:t>
            </a:r>
            <a:r>
              <a:rPr lang="fi-FI" sz="1050" dirty="0" err="1">
                <a:solidFill>
                  <a:schemeClr val="tx1"/>
                </a:solidFill>
              </a:rPr>
              <a:t>Not</a:t>
            </a:r>
            <a:r>
              <a:rPr lang="fi-FI" sz="1050" dirty="0">
                <a:solidFill>
                  <a:schemeClr val="tx1"/>
                </a:solidFill>
              </a:rPr>
              <a:t> </a:t>
            </a:r>
            <a:r>
              <a:rPr lang="fi-FI" sz="1050" dirty="0" err="1">
                <a:solidFill>
                  <a:schemeClr val="tx1"/>
                </a:solidFill>
              </a:rPr>
              <a:t>Predict</a:t>
            </a:r>
            <a:r>
              <a:rPr lang="fi-FI" sz="1050" dirty="0">
                <a:solidFill>
                  <a:schemeClr val="tx1"/>
                </a:solidFill>
              </a:rPr>
              <a:t> Extubation </a:t>
            </a:r>
            <a:r>
              <a:rPr lang="fi-FI" sz="1050" dirty="0" err="1">
                <a:solidFill>
                  <a:schemeClr val="tx1"/>
                </a:solidFill>
              </a:rPr>
              <a:t>Outcome</a:t>
            </a:r>
            <a:r>
              <a:rPr lang="fi-FI" sz="1050" dirty="0">
                <a:solidFill>
                  <a:schemeClr val="tx1"/>
                </a:solidFill>
              </a:rPr>
              <a:t> </a:t>
            </a:r>
            <a:r>
              <a:rPr lang="fi-FI" sz="1050" dirty="0">
                <a:solidFill>
                  <a:srgbClr val="000000"/>
                </a:solidFill>
              </a:rPr>
              <a:t>in </a:t>
            </a:r>
            <a:r>
              <a:rPr lang="fi-FI" sz="1050" dirty="0" err="1">
                <a:solidFill>
                  <a:srgbClr val="000000"/>
                </a:solidFill>
              </a:rPr>
              <a:t>Critically</a:t>
            </a:r>
            <a:r>
              <a:rPr lang="fi-FI" sz="1050" dirty="0">
                <a:solidFill>
                  <a:srgbClr val="000000"/>
                </a:solidFill>
              </a:rPr>
              <a:t> </a:t>
            </a:r>
            <a:r>
              <a:rPr lang="fi-FI" sz="1050" dirty="0" err="1">
                <a:solidFill>
                  <a:srgbClr val="000000"/>
                </a:solidFill>
              </a:rPr>
              <a:t>Ill</a:t>
            </a:r>
            <a:r>
              <a:rPr lang="fi-FI" sz="1050" dirty="0">
                <a:solidFill>
                  <a:srgbClr val="000000"/>
                </a:solidFill>
              </a:rPr>
              <a:t> </a:t>
            </a:r>
            <a:r>
              <a:rPr lang="fi-FI" sz="1050" dirty="0" err="1">
                <a:solidFill>
                  <a:srgbClr val="000000"/>
                </a:solidFill>
              </a:rPr>
              <a:t>Pediatric</a:t>
            </a:r>
            <a:r>
              <a:rPr lang="fi-FI" sz="1050" dirty="0">
                <a:solidFill>
                  <a:srgbClr val="000000"/>
                </a:solidFill>
              </a:rPr>
              <a:t> </a:t>
            </a:r>
            <a:r>
              <a:rPr lang="fi-FI" sz="1050" dirty="0" err="1">
                <a:solidFill>
                  <a:srgbClr val="000000"/>
                </a:solidFill>
              </a:rPr>
              <a:t>Patients</a:t>
            </a:r>
            <a:r>
              <a:rPr lang="fi-FI" sz="1050" dirty="0">
                <a:solidFill>
                  <a:srgbClr val="000000"/>
                </a:solidFill>
              </a:rPr>
              <a:t> </a:t>
            </a:r>
            <a:r>
              <a:rPr lang="fi-FI" sz="1050" dirty="0" err="1">
                <a:solidFill>
                  <a:srgbClr val="000000"/>
                </a:solidFill>
              </a:rPr>
              <a:t>Pediatric</a:t>
            </a:r>
            <a:r>
              <a:rPr lang="fi-FI" sz="1050" dirty="0">
                <a:solidFill>
                  <a:srgbClr val="000000"/>
                </a:solidFill>
              </a:rPr>
              <a:t> Critical Care </a:t>
            </a:r>
            <a:r>
              <a:rPr lang="fi-FI" sz="1050" dirty="0" err="1">
                <a:solidFill>
                  <a:srgbClr val="000000"/>
                </a:solidFill>
              </a:rPr>
              <a:t>Medicine</a:t>
            </a:r>
            <a:r>
              <a:rPr lang="fi-FI" sz="1050" dirty="0">
                <a:solidFill>
                  <a:srgbClr val="000000"/>
                </a:solidFill>
              </a:rPr>
              <a:t> 2008 9 (5):490-496.</a:t>
            </a:r>
          </a:p>
        </p:txBody>
      </p:sp>
    </p:spTree>
    <p:extLst>
      <p:ext uri="{BB962C8B-B14F-4D97-AF65-F5344CB8AC3E}">
        <p14:creationId xmlns:p14="http://schemas.microsoft.com/office/powerpoint/2010/main" val="36285134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92F74B-5748-D845-9831-439870CA4AD8}"/>
              </a:ext>
            </a:extLst>
          </p:cNvPr>
          <p:cNvSpPr txBox="1"/>
          <p:nvPr/>
        </p:nvSpPr>
        <p:spPr>
          <a:xfrm>
            <a:off x="722313" y="3124200"/>
            <a:ext cx="39555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2626053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52400"/>
            <a:ext cx="8648699" cy="99417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Post </a:t>
            </a:r>
            <a:r>
              <a:rPr lang="en-US" dirty="0" err="1"/>
              <a:t>Extubation</a:t>
            </a:r>
            <a:r>
              <a:rPr lang="en-US" dirty="0"/>
              <a:t> Stridor: Management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7785090"/>
              </p:ext>
            </p:extLst>
          </p:nvPr>
        </p:nvGraphicFramePr>
        <p:xfrm>
          <a:off x="342900" y="1471094"/>
          <a:ext cx="3105535" cy="4057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E2F13B-F7D2-8C46-BFCA-73B16AA64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2854" y="5705630"/>
            <a:ext cx="4314146" cy="999970"/>
          </a:xfrm>
        </p:spPr>
        <p:txBody>
          <a:bodyPr anchor="ctr"/>
          <a:lstStyle/>
          <a:p>
            <a:pPr marL="234950" indent="-220663" algn="l">
              <a:buFont typeface="+mj-lt"/>
              <a:buAutoNum type="arabicPeriod"/>
            </a:pPr>
            <a:r>
              <a:rPr lang="en-GB" sz="800" dirty="0">
                <a:solidFill>
                  <a:schemeClr val="tx1"/>
                </a:solidFill>
              </a:rPr>
              <a:t>Post extubation Stridor: What’s All That Beyond the Noise? </a:t>
            </a:r>
            <a:r>
              <a:rPr lang="en-GB" sz="800" dirty="0" err="1">
                <a:solidFill>
                  <a:schemeClr val="tx1"/>
                </a:solidFill>
              </a:rPr>
              <a:t>Chiwane</a:t>
            </a:r>
            <a:r>
              <a:rPr lang="en-GB" sz="800" dirty="0">
                <a:solidFill>
                  <a:schemeClr val="tx1"/>
                </a:solidFill>
              </a:rPr>
              <a:t>, Saurabh S. </a:t>
            </a:r>
            <a:r>
              <a:rPr lang="en-GB" sz="800" dirty="0" err="1">
                <a:solidFill>
                  <a:schemeClr val="tx1"/>
                </a:solidFill>
              </a:rPr>
              <a:t>Sarnaik</a:t>
            </a:r>
            <a:r>
              <a:rPr lang="en-GB" sz="800" dirty="0">
                <a:solidFill>
                  <a:schemeClr val="tx1"/>
                </a:solidFill>
              </a:rPr>
              <a:t>, Ashok P. </a:t>
            </a:r>
            <a:r>
              <a:rPr lang="en-GB" sz="800" dirty="0" err="1">
                <a:solidFill>
                  <a:schemeClr val="tx1"/>
                </a:solidFill>
              </a:rPr>
              <a:t>Pediatric</a:t>
            </a:r>
            <a:r>
              <a:rPr lang="en-GB" sz="800" dirty="0">
                <a:solidFill>
                  <a:schemeClr val="tx1"/>
                </a:solidFill>
              </a:rPr>
              <a:t> Critical Care Medicine: </a:t>
            </a:r>
            <a:r>
              <a:rPr lang="en-GB" sz="800" u="sng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May 2017 - Volume 18 - Issue 5 - p 492-494</a:t>
            </a:r>
            <a:endParaRPr lang="en-GB" sz="800" dirty="0">
              <a:solidFill>
                <a:schemeClr val="tx1"/>
              </a:solidFill>
            </a:endParaRPr>
          </a:p>
          <a:p>
            <a:pPr marL="234950" indent="-220663" algn="l">
              <a:buFont typeface="+mj-lt"/>
              <a:buAutoNum type="arabicPeriod"/>
            </a:pPr>
            <a:r>
              <a:rPr lang="en-GB" sz="800" u="sng" dirty="0">
                <a:solidFill>
                  <a:schemeClr val="tx1"/>
                </a:solidFill>
              </a:rPr>
              <a:t>University of Leicester NHS Trust Prevention and management of post extubation stridor. </a:t>
            </a:r>
            <a:r>
              <a:rPr lang="en-GB" sz="800" dirty="0">
                <a:solidFill>
                  <a:schemeClr val="tx1"/>
                </a:solidFill>
                <a:hlinkClick r:id="rId9"/>
              </a:rPr>
              <a:t>http://www.library.leicestershospitals.nhs.uk/PAGL/Shared%20Documents/Post%20Extubation%20Stridor%20UHL%20Childrens%20Intensive%20Care%20Guideline.pdf</a:t>
            </a:r>
            <a:endParaRPr lang="en-GB" sz="800" dirty="0">
              <a:solidFill>
                <a:schemeClr val="tx1"/>
              </a:solidFill>
            </a:endParaRPr>
          </a:p>
          <a:p>
            <a:pPr marL="234950" indent="-220663" algn="l"/>
            <a:r>
              <a:rPr lang="en-GB" sz="800" dirty="0">
                <a:solidFill>
                  <a:schemeClr val="tx1"/>
                </a:solidFill>
              </a:rPr>
              <a:t>9.      The Cochrane Library 2008. Corticosteroids for the prevention and treatment of post extubation stridor in neonates, children and adults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40530" y="5137222"/>
            <a:ext cx="1643550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Use Smaller ETT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0530" y="4027964"/>
            <a:ext cx="5252887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0.4 ml/kg per dose (max 5 ml) of 1:1000</a:t>
            </a:r>
          </a:p>
          <a:p>
            <a:r>
              <a:rPr lang="en-GB" sz="1600" dirty="0"/>
              <a:t>Dilute into 2-4ml of NS via facemask</a:t>
            </a:r>
          </a:p>
          <a:p>
            <a:r>
              <a:rPr lang="en-GB" sz="1600" dirty="0"/>
              <a:t>Repeat every 15-20 mins for 3-4 doses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0531" y="3109050"/>
            <a:ext cx="525288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/>
              <a:t>Dexamethasone 0.2mg/kg IV </a:t>
            </a:r>
            <a:r>
              <a:rPr lang="en-GB" sz="1600" baseline="30000" dirty="0"/>
              <a:t>1,2,9</a:t>
            </a:r>
            <a:endParaRPr lang="en-GB" sz="1600" dirty="0"/>
          </a:p>
          <a:p>
            <a:r>
              <a:rPr lang="en-GB" sz="1600" dirty="0"/>
              <a:t>Budesonide 1 mg via nebuliser x 2 doses 30 minutes apart, then every 12 hours until clinical improvement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743200" y="3581400"/>
            <a:ext cx="406915" cy="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2819400" y="4419600"/>
            <a:ext cx="325166" cy="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737650" y="5266270"/>
            <a:ext cx="406915" cy="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377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A30A4-1003-514E-ABAB-0372AAB4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l"/>
            <a:r>
              <a:rPr lang="en-US" dirty="0"/>
              <a:t>Use of </a:t>
            </a:r>
            <a:r>
              <a:rPr lang="en-US" dirty="0" err="1"/>
              <a:t>Heliox</a:t>
            </a:r>
            <a:r>
              <a:rPr lang="en-US" dirty="0"/>
              <a:t> in Stridor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45B34-D12B-064E-B755-351D887B8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261073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5100" dirty="0" err="1"/>
              <a:t>Heliox</a:t>
            </a:r>
            <a:r>
              <a:rPr lang="en-US" sz="5100" dirty="0"/>
              <a:t> is a combination of Helium(79%) and oxygen (21%)</a:t>
            </a:r>
          </a:p>
          <a:p>
            <a:pPr>
              <a:lnSpc>
                <a:spcPct val="120000"/>
              </a:lnSpc>
            </a:pPr>
            <a:r>
              <a:rPr lang="en-US" sz="5100" dirty="0"/>
              <a:t>Helium has low density</a:t>
            </a:r>
          </a:p>
          <a:p>
            <a:pPr lvl="1">
              <a:lnSpc>
                <a:spcPct val="120000"/>
              </a:lnSpc>
            </a:pPr>
            <a:r>
              <a:rPr lang="en-US" sz="5100" dirty="0"/>
              <a:t>Low density of Helium within </a:t>
            </a:r>
            <a:r>
              <a:rPr lang="en-US" sz="5100" dirty="0" err="1"/>
              <a:t>Heliox</a:t>
            </a:r>
            <a:r>
              <a:rPr lang="en-US" sz="5100" dirty="0"/>
              <a:t> converts turbulent flow to laminar flow</a:t>
            </a:r>
          </a:p>
          <a:p>
            <a:pPr lvl="1">
              <a:lnSpc>
                <a:spcPct val="120000"/>
              </a:lnSpc>
            </a:pPr>
            <a:r>
              <a:rPr lang="en-US" sz="5100" dirty="0"/>
              <a:t>Decreases work of breathing by increasing flow rate and reducing air flow resistance </a:t>
            </a:r>
          </a:p>
          <a:p>
            <a:pPr>
              <a:lnSpc>
                <a:spcPct val="120000"/>
              </a:lnSpc>
            </a:pPr>
            <a:r>
              <a:rPr lang="en-US" sz="5100" dirty="0"/>
              <a:t>Clinical uses:</a:t>
            </a:r>
          </a:p>
          <a:p>
            <a:pPr lvl="1">
              <a:lnSpc>
                <a:spcPct val="120000"/>
              </a:lnSpc>
            </a:pPr>
            <a:r>
              <a:rPr lang="en-US" sz="5100" dirty="0"/>
              <a:t>Two case reports in adult population successfully used </a:t>
            </a:r>
            <a:r>
              <a:rPr lang="en-US" sz="5100" dirty="0" err="1"/>
              <a:t>Heliox</a:t>
            </a:r>
            <a:r>
              <a:rPr lang="en-US" sz="5100" dirty="0"/>
              <a:t> alongside BiPAP to manage post </a:t>
            </a:r>
            <a:r>
              <a:rPr lang="en-US" sz="5100" dirty="0" err="1"/>
              <a:t>extubation</a:t>
            </a:r>
            <a:r>
              <a:rPr lang="en-US" sz="5100" dirty="0"/>
              <a:t> stridor</a:t>
            </a:r>
            <a:r>
              <a:rPr lang="en-US" sz="5100" baseline="30000" dirty="0"/>
              <a:t>10</a:t>
            </a:r>
          </a:p>
          <a:p>
            <a:pPr lvl="1">
              <a:lnSpc>
                <a:spcPct val="120000"/>
              </a:lnSpc>
            </a:pPr>
            <a:r>
              <a:rPr lang="en-US" sz="5100" dirty="0"/>
              <a:t>RCT in pediatric trauma and burns patients concluded </a:t>
            </a:r>
            <a:r>
              <a:rPr lang="en-US" sz="5100" dirty="0" err="1"/>
              <a:t>heliox</a:t>
            </a:r>
            <a:r>
              <a:rPr lang="en-US" sz="5100" dirty="0"/>
              <a:t> decreases stridor score in pediatric population with post </a:t>
            </a:r>
            <a:r>
              <a:rPr lang="en-US" sz="5100" dirty="0" err="1"/>
              <a:t>extubation</a:t>
            </a:r>
            <a:r>
              <a:rPr lang="en-US" sz="5100" dirty="0"/>
              <a:t> stridor</a:t>
            </a:r>
            <a:r>
              <a:rPr lang="en-US" sz="5100" baseline="30000" dirty="0"/>
              <a:t>11, 12</a:t>
            </a:r>
            <a:endParaRPr lang="en-US" sz="5100" dirty="0"/>
          </a:p>
          <a:p>
            <a:pPr>
              <a:lnSpc>
                <a:spcPct val="120000"/>
              </a:lnSpc>
            </a:pPr>
            <a:r>
              <a:rPr lang="en-US" sz="5100" dirty="0" err="1"/>
              <a:t>Heliox</a:t>
            </a:r>
            <a:r>
              <a:rPr lang="en-US" sz="5100" dirty="0"/>
              <a:t> is theoretically useful for upper airway obstruction but often not available for use</a:t>
            </a:r>
          </a:p>
          <a:p>
            <a:pPr lvl="1">
              <a:lnSpc>
                <a:spcPct val="120000"/>
              </a:lnSpc>
            </a:pPr>
            <a:r>
              <a:rPr lang="en-US" sz="5100" dirty="0"/>
              <a:t>Practical considerations such as delivery and monitoring in departments not familiar with </a:t>
            </a:r>
            <a:r>
              <a:rPr lang="en-US" sz="5100" dirty="0" err="1"/>
              <a:t>Heliox</a:t>
            </a:r>
            <a:r>
              <a:rPr lang="en-US" sz="5100" dirty="0"/>
              <a:t> need to be planned</a:t>
            </a:r>
          </a:p>
          <a:p>
            <a:pPr lvl="1">
              <a:lnSpc>
                <a:spcPct val="120000"/>
              </a:lnSpc>
            </a:pPr>
            <a:r>
              <a:rPr lang="en-US" sz="5100" dirty="0"/>
              <a:t>Additionally, patients may require more than the 21% FiO</a:t>
            </a:r>
            <a:r>
              <a:rPr lang="en-US" sz="5100" baseline="-25000" dirty="0"/>
              <a:t>2 </a:t>
            </a:r>
            <a:r>
              <a:rPr lang="en-US" sz="5100" dirty="0"/>
              <a:t>that </a:t>
            </a:r>
            <a:r>
              <a:rPr lang="en-US" sz="5100" dirty="0" err="1"/>
              <a:t>Heliox</a:t>
            </a:r>
            <a:r>
              <a:rPr lang="en-US" sz="5100" dirty="0"/>
              <a:t> provides</a:t>
            </a:r>
          </a:p>
          <a:p>
            <a:endParaRPr lang="en-US" baseline="30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CB163-42B6-F14D-B4E4-96F2FAC55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5480273"/>
            <a:ext cx="4114800" cy="1225327"/>
          </a:xfrm>
        </p:spPr>
        <p:txBody>
          <a:bodyPr/>
          <a:lstStyle/>
          <a:p>
            <a:pPr marL="228600" indent="-228600" algn="l">
              <a:buFont typeface="+mj-lt"/>
              <a:buAutoNum type="arabicPeriod" startAt="10"/>
            </a:pPr>
            <a:r>
              <a:rPr lang="en-GB" sz="900" dirty="0" err="1">
                <a:solidFill>
                  <a:schemeClr val="tx1"/>
                </a:solidFill>
              </a:rPr>
              <a:t>Punj</a:t>
            </a:r>
            <a:r>
              <a:rPr lang="en-GB" sz="900" dirty="0">
                <a:solidFill>
                  <a:schemeClr val="tx1"/>
                </a:solidFill>
              </a:rPr>
              <a:t> P, </a:t>
            </a:r>
            <a:r>
              <a:rPr lang="en-GB" sz="900" dirty="0" err="1">
                <a:solidFill>
                  <a:schemeClr val="tx1"/>
                </a:solidFill>
              </a:rPr>
              <a:t>Nattanmai</a:t>
            </a:r>
            <a:r>
              <a:rPr lang="en-GB" sz="900" dirty="0">
                <a:solidFill>
                  <a:schemeClr val="tx1"/>
                </a:solidFill>
              </a:rPr>
              <a:t> P, George P, Newey CR. Successful Extubation Using </a:t>
            </a:r>
            <a:r>
              <a:rPr lang="en-GB" sz="900" dirty="0" err="1">
                <a:solidFill>
                  <a:schemeClr val="tx1"/>
                </a:solidFill>
              </a:rPr>
              <a:t>Heliox</a:t>
            </a:r>
            <a:r>
              <a:rPr lang="en-GB" sz="900" dirty="0">
                <a:solidFill>
                  <a:schemeClr val="tx1"/>
                </a:solidFill>
              </a:rPr>
              <a:t> BiPAP in Two Patients with </a:t>
            </a:r>
            <a:r>
              <a:rPr lang="en-GB" sz="900" dirty="0" err="1">
                <a:solidFill>
                  <a:schemeClr val="tx1"/>
                </a:solidFill>
              </a:rPr>
              <a:t>Postextubation</a:t>
            </a:r>
            <a:r>
              <a:rPr lang="en-GB" sz="900" dirty="0">
                <a:solidFill>
                  <a:schemeClr val="tx1"/>
                </a:solidFill>
              </a:rPr>
              <a:t> Stridor. Case reports in pulmonology. 2017 Mar 8;2017.</a:t>
            </a:r>
          </a:p>
          <a:p>
            <a:pPr marL="228600" indent="-228600" algn="l">
              <a:buFont typeface="+mj-lt"/>
              <a:buAutoNum type="arabicPeriod" startAt="10"/>
            </a:pPr>
            <a:r>
              <a:rPr lang="en-GB" sz="900" dirty="0">
                <a:solidFill>
                  <a:schemeClr val="tx1"/>
                </a:solidFill>
              </a:rPr>
              <a:t>Kemper KJ, Ritz RH, Benson MS, Bishop MS. Helium-oxygen mixture in the treatment of </a:t>
            </a:r>
            <a:r>
              <a:rPr lang="en-GB" sz="900" dirty="0" err="1">
                <a:solidFill>
                  <a:schemeClr val="tx1"/>
                </a:solidFill>
              </a:rPr>
              <a:t>postextubation</a:t>
            </a:r>
            <a:r>
              <a:rPr lang="en-GB" sz="900" dirty="0">
                <a:solidFill>
                  <a:schemeClr val="tx1"/>
                </a:solidFill>
              </a:rPr>
              <a:t> stridor in </a:t>
            </a:r>
            <a:r>
              <a:rPr lang="en-GB" sz="900" dirty="0" err="1">
                <a:solidFill>
                  <a:schemeClr val="tx1"/>
                </a:solidFill>
              </a:rPr>
              <a:t>pediatric</a:t>
            </a:r>
            <a:r>
              <a:rPr lang="en-GB" sz="900" dirty="0">
                <a:solidFill>
                  <a:schemeClr val="tx1"/>
                </a:solidFill>
              </a:rPr>
              <a:t> trauma patients. Critical care medicine. 1991 Mar;19(3):356-9.</a:t>
            </a:r>
          </a:p>
          <a:p>
            <a:pPr marL="228600" indent="-228600" algn="l">
              <a:buFont typeface="+mj-lt"/>
              <a:buAutoNum type="arabicPeriod" startAt="10"/>
            </a:pPr>
            <a:r>
              <a:rPr lang="en-GB" sz="900" dirty="0">
                <a:solidFill>
                  <a:schemeClr val="tx1"/>
                </a:solidFill>
              </a:rPr>
              <a:t>TR. Use of </a:t>
            </a:r>
            <a:r>
              <a:rPr lang="en-GB" sz="900" dirty="0" err="1">
                <a:solidFill>
                  <a:schemeClr val="tx1"/>
                </a:solidFill>
              </a:rPr>
              <a:t>heliox</a:t>
            </a:r>
            <a:r>
              <a:rPr lang="en-GB" sz="900" dirty="0">
                <a:solidFill>
                  <a:schemeClr val="tx1"/>
                </a:solidFill>
              </a:rPr>
              <a:t> in children. Respiratory care. 2006 Jun 1;51(6):619-31.</a:t>
            </a:r>
            <a:endParaRPr 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68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830BD-F3F5-2B43-AA02-CA40AB94A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52400"/>
            <a:ext cx="8210550" cy="1082675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Post </a:t>
            </a:r>
            <a:r>
              <a:rPr lang="en-US" sz="4000" dirty="0" err="1"/>
              <a:t>Extubation</a:t>
            </a:r>
            <a:r>
              <a:rPr lang="en-US" sz="4000" dirty="0"/>
              <a:t> Stridor: 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FEB6-723D-BF41-AF92-E577E475B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610600" cy="4724400"/>
          </a:xfrm>
        </p:spPr>
        <p:txBody>
          <a:bodyPr>
            <a:normAutofit fontScale="85000" lnSpcReduction="20000"/>
          </a:bodyPr>
          <a:lstStyle/>
          <a:p>
            <a:pPr marL="0" lvl="0" indent="0">
              <a:lnSpc>
                <a:spcPct val="120000"/>
              </a:lnSpc>
              <a:buNone/>
            </a:pPr>
            <a:r>
              <a:rPr lang="en-GB" sz="3800" i="1" dirty="0"/>
              <a:t>Prevention:</a:t>
            </a:r>
          </a:p>
          <a:p>
            <a:pPr marL="287338" indent="-287338">
              <a:lnSpc>
                <a:spcPct val="120000"/>
              </a:lnSpc>
            </a:pPr>
            <a:r>
              <a:rPr lang="en-GB" sz="3000" dirty="0"/>
              <a:t>Correct size tube</a:t>
            </a:r>
          </a:p>
          <a:p>
            <a:pPr marL="287338" indent="-287338">
              <a:lnSpc>
                <a:spcPct val="120000"/>
              </a:lnSpc>
            </a:pPr>
            <a:r>
              <a:rPr lang="en-GB" sz="3000" dirty="0"/>
              <a:t>Measure cuff pressures</a:t>
            </a:r>
          </a:p>
          <a:p>
            <a:pPr marL="287338" indent="-287338">
              <a:lnSpc>
                <a:spcPct val="120000"/>
              </a:lnSpc>
            </a:pPr>
            <a:r>
              <a:rPr lang="en-GB" sz="3000" dirty="0"/>
              <a:t>Adequate sedation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GB" sz="3800" i="1" dirty="0"/>
              <a:t>Management: </a:t>
            </a:r>
          </a:p>
          <a:p>
            <a:pPr marL="295275" lvl="1" indent="-2825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Reassuring environment </a:t>
            </a:r>
          </a:p>
          <a:p>
            <a:pPr marL="295275" lvl="1" indent="-2825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Oxygen </a:t>
            </a:r>
          </a:p>
          <a:p>
            <a:pPr marL="295275" lvl="1" indent="-2825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Aerosolized racemic epinephrine and steroids </a:t>
            </a:r>
          </a:p>
          <a:p>
            <a:pPr marL="295275" lvl="1" indent="-2825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Re-intubation with smaller tube</a:t>
            </a:r>
          </a:p>
        </p:txBody>
      </p:sp>
    </p:spTree>
    <p:extLst>
      <p:ext uri="{BB962C8B-B14F-4D97-AF65-F5344CB8AC3E}">
        <p14:creationId xmlns:p14="http://schemas.microsoft.com/office/powerpoint/2010/main" val="2164272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 noChangeArrowheads="1"/>
          </p:cNvSpPr>
          <p:nvPr>
            <p:ph type="title"/>
          </p:nvPr>
        </p:nvSpPr>
        <p:spPr>
          <a:xfrm>
            <a:off x="612775" y="76200"/>
            <a:ext cx="7886700" cy="994172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4000" dirty="0"/>
              <a:t>References</a:t>
            </a:r>
            <a:endParaRPr lang="en-US" sz="4000" dirty="0">
              <a:latin typeface="Calibri Light" charset="0"/>
              <a:cs typeface="ＭＳ Ｐゴシック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F6B75-E9BE-C443-A502-DD7BC9E15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43150"/>
            <a:ext cx="7886700" cy="3263504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altLang="en-US" dirty="0"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US" dirty="0">
              <a:ea typeface="+mn-e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FC2E85C-8976-6A41-B25B-180611518770}"/>
              </a:ext>
            </a:extLst>
          </p:cNvPr>
          <p:cNvSpPr txBox="1">
            <a:spLocks/>
          </p:cNvSpPr>
          <p:nvPr/>
        </p:nvSpPr>
        <p:spPr bwMode="auto">
          <a:xfrm>
            <a:off x="612775" y="1066800"/>
            <a:ext cx="7886700" cy="560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27013" indent="-227013" algn="l" defTabSz="9128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6842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14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5986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5813" indent="-227013" algn="l" defTabSz="912813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0513" indent="-290513">
              <a:buFont typeface="+mj-lt"/>
              <a:buAutoNum type="arabicPeriod"/>
            </a:pPr>
            <a:r>
              <a:rPr lang="en-GB" sz="1200" dirty="0"/>
              <a:t>Post </a:t>
            </a:r>
            <a:r>
              <a:rPr lang="en-GB" sz="1200" dirty="0" err="1"/>
              <a:t>extubation</a:t>
            </a:r>
            <a:r>
              <a:rPr lang="en-GB" sz="1200" dirty="0"/>
              <a:t> Stridor: What’s All That Beyond the Noise? </a:t>
            </a:r>
            <a:r>
              <a:rPr lang="en-GB" sz="1200" dirty="0" err="1"/>
              <a:t>Chiwane</a:t>
            </a:r>
            <a:r>
              <a:rPr lang="en-GB" sz="1200" dirty="0"/>
              <a:t>, </a:t>
            </a:r>
            <a:r>
              <a:rPr lang="en-GB" sz="1200" dirty="0" err="1"/>
              <a:t>Saurabh</a:t>
            </a:r>
            <a:r>
              <a:rPr lang="en-GB" sz="1200" dirty="0"/>
              <a:t> S. </a:t>
            </a:r>
            <a:r>
              <a:rPr lang="en-GB" sz="1200" dirty="0" err="1"/>
              <a:t>Sarnaik</a:t>
            </a:r>
            <a:r>
              <a:rPr lang="en-GB" sz="1200" dirty="0"/>
              <a:t>, Ashok P. </a:t>
            </a:r>
            <a:r>
              <a:rPr lang="en-GB" sz="1200" dirty="0" err="1"/>
              <a:t>Pediatric</a:t>
            </a:r>
            <a:r>
              <a:rPr lang="en-GB" sz="1200" dirty="0"/>
              <a:t> Critical Care Medicine: </a:t>
            </a:r>
            <a:r>
              <a:rPr lang="en-GB" sz="1200" u="sng" dirty="0">
                <a:hlinkClick r:id="rId3"/>
              </a:rPr>
              <a:t>May 2017 - Volume 18 - Issue 5 - p 492-494</a:t>
            </a:r>
            <a:endParaRPr lang="en-GB" sz="1200" dirty="0"/>
          </a:p>
          <a:p>
            <a:pPr marL="290513" indent="-290513">
              <a:buFont typeface="+mj-lt"/>
              <a:buAutoNum type="arabicPeriod"/>
            </a:pPr>
            <a:r>
              <a:rPr lang="en-GB" sz="1200" u="sng" dirty="0"/>
              <a:t>University of Leicester NHS Trust Prevention and management of post </a:t>
            </a:r>
            <a:r>
              <a:rPr lang="en-GB" sz="1200" u="sng" dirty="0" err="1"/>
              <a:t>extubation</a:t>
            </a:r>
            <a:r>
              <a:rPr lang="en-GB" sz="1200" u="sng" dirty="0"/>
              <a:t> stridor. </a:t>
            </a:r>
            <a:r>
              <a:rPr lang="en-GB" sz="1200" dirty="0">
                <a:hlinkClick r:id="rId4"/>
              </a:rPr>
              <a:t>http://www.library.leicestershospitals.nhs.uk/PAGL/Shared%20Documents/Post%20Extubation%20Stridor%20UHL%20Childrens%20Intensive%20Care%20Guideline.pdf</a:t>
            </a:r>
            <a:endParaRPr lang="en-GB" sz="1200" dirty="0"/>
          </a:p>
          <a:p>
            <a:pPr marL="290513" indent="-290513">
              <a:buFont typeface="+mj-lt"/>
              <a:buAutoNum type="arabicPeriod"/>
            </a:pPr>
            <a:r>
              <a:rPr lang="en-GB" sz="1200" dirty="0" err="1"/>
              <a:t>Habre</a:t>
            </a:r>
            <a:r>
              <a:rPr lang="en-GB" sz="1200" dirty="0"/>
              <a:t> W, </a:t>
            </a:r>
            <a:r>
              <a:rPr lang="en-GB" sz="1200" dirty="0" err="1"/>
              <a:t>Disma</a:t>
            </a:r>
            <a:r>
              <a:rPr lang="en-GB" sz="1200" dirty="0"/>
              <a:t> N, </a:t>
            </a:r>
            <a:r>
              <a:rPr lang="en-GB" sz="1200" dirty="0" err="1"/>
              <a:t>Virag</a:t>
            </a:r>
            <a:r>
              <a:rPr lang="en-GB" sz="1200" dirty="0"/>
              <a:t> K, et al. Incidence of severe critical events in paediatric anaesthesia (APRICOT): a prospective multicentre observational study in 261 hospitals in Europe. Lancet Respiratory Medicine 2017; 5: 412–25. </a:t>
            </a:r>
          </a:p>
          <a:p>
            <a:pPr marL="290513" indent="-290513">
              <a:buFont typeface="+mj-lt"/>
              <a:buAutoNum type="arabicPeriod"/>
            </a:pPr>
            <a:r>
              <a:rPr lang="en-US" sz="1200" dirty="0"/>
              <a:t>Engelhardt TE, </a:t>
            </a:r>
            <a:r>
              <a:rPr lang="en-US" sz="1200" dirty="0" err="1"/>
              <a:t>Ayansina</a:t>
            </a:r>
            <a:r>
              <a:rPr lang="en-US" sz="1200" dirty="0"/>
              <a:t> D, Bell G. T. , </a:t>
            </a:r>
            <a:r>
              <a:rPr lang="en-US" sz="1200" dirty="0" err="1"/>
              <a:t>Oshan</a:t>
            </a:r>
            <a:r>
              <a:rPr lang="en-US" sz="1200" dirty="0"/>
              <a:t> V, Rutherford J.S. and Morton N. S.  </a:t>
            </a:r>
            <a:r>
              <a:rPr lang="en-US" sz="1200" dirty="0">
                <a:cs typeface="Arial"/>
              </a:rPr>
              <a:t>Incidence of severe critical events in </a:t>
            </a:r>
            <a:r>
              <a:rPr lang="en-US" sz="1200" dirty="0" err="1">
                <a:cs typeface="Arial"/>
              </a:rPr>
              <a:t>paediatric</a:t>
            </a:r>
            <a:r>
              <a:rPr lang="en-US" sz="1200" dirty="0">
                <a:cs typeface="Arial"/>
              </a:rPr>
              <a:t> </a:t>
            </a:r>
            <a:r>
              <a:rPr lang="en-US" sz="1200" dirty="0" err="1">
                <a:cs typeface="Arial"/>
              </a:rPr>
              <a:t>anaesthesia</a:t>
            </a:r>
            <a:r>
              <a:rPr lang="en-US" sz="1200" dirty="0">
                <a:cs typeface="Arial"/>
              </a:rPr>
              <a:t> in the United Kingdom: secondary analysis of the </a:t>
            </a:r>
            <a:r>
              <a:rPr lang="en-US" sz="1200" dirty="0" err="1">
                <a:cs typeface="Arial"/>
              </a:rPr>
              <a:t>anaesthesia</a:t>
            </a:r>
            <a:r>
              <a:rPr lang="en-US" sz="1200" dirty="0">
                <a:cs typeface="Arial"/>
              </a:rPr>
              <a:t> practice in children observational trial (APRICOT study). </a:t>
            </a:r>
            <a:r>
              <a:rPr lang="en-US" sz="1200" dirty="0" err="1">
                <a:cs typeface="Arial"/>
              </a:rPr>
              <a:t>Anaesthesia</a:t>
            </a:r>
            <a:r>
              <a:rPr lang="en-US" sz="1200" dirty="0">
                <a:cs typeface="Arial"/>
              </a:rPr>
              <a:t> 2019 Vo74;3</a:t>
            </a:r>
            <a:r>
              <a:rPr lang="en-GB" sz="1200" dirty="0">
                <a:cs typeface="Arial"/>
              </a:rPr>
              <a:t>:</a:t>
            </a:r>
            <a:r>
              <a:rPr lang="mr-IN" sz="1200" dirty="0">
                <a:cs typeface="Arial"/>
              </a:rPr>
              <a:t>300-311</a:t>
            </a:r>
            <a:r>
              <a:rPr lang="en-GB" sz="1200" dirty="0">
                <a:cs typeface="Arial"/>
              </a:rPr>
              <a:t>.</a:t>
            </a:r>
          </a:p>
          <a:p>
            <a:pPr marL="290513" indent="-290513">
              <a:buFont typeface="+mj-lt"/>
              <a:buAutoNum type="arabicPeriod"/>
            </a:pPr>
            <a:r>
              <a:rPr lang="en-US" sz="1200" dirty="0" err="1"/>
              <a:t>Nascimento,M.S</a:t>
            </a:r>
            <a:r>
              <a:rPr lang="en-US" sz="1200" dirty="0"/>
              <a:t>., Prado, C., </a:t>
            </a:r>
            <a:r>
              <a:rPr lang="en-US" sz="1200" dirty="0" err="1"/>
              <a:t>Troster</a:t>
            </a:r>
            <a:r>
              <a:rPr lang="en-US" sz="1200" dirty="0"/>
              <a:t>, E.J., </a:t>
            </a:r>
            <a:r>
              <a:rPr lang="en-US" sz="1200" dirty="0" err="1"/>
              <a:t>Valério</a:t>
            </a:r>
            <a:r>
              <a:rPr lang="en-US" sz="1200" dirty="0"/>
              <a:t>, N , </a:t>
            </a:r>
            <a:r>
              <a:rPr lang="en-US" sz="1200" dirty="0" err="1"/>
              <a:t>Alith</a:t>
            </a:r>
            <a:r>
              <a:rPr lang="en-US" sz="1200" dirty="0"/>
              <a:t> M.B. , de Almeida JFL Risk factors for post-</a:t>
            </a:r>
            <a:r>
              <a:rPr lang="en-US" sz="1200" dirty="0" err="1"/>
              <a:t>extubation</a:t>
            </a:r>
            <a:r>
              <a:rPr lang="en-US" sz="1200" dirty="0"/>
              <a:t> stridor in children: the role of </a:t>
            </a:r>
            <a:r>
              <a:rPr lang="en-US" sz="1200" dirty="0" err="1"/>
              <a:t>orotracheal</a:t>
            </a:r>
            <a:r>
              <a:rPr lang="en-US" sz="1200" dirty="0"/>
              <a:t> cannula  Einstein. 2015;13(2):226-31.</a:t>
            </a:r>
          </a:p>
          <a:p>
            <a:pPr marL="290513" indent="-290513">
              <a:buFont typeface="+mj-lt"/>
              <a:buAutoNum type="arabicPeriod"/>
            </a:pPr>
            <a:r>
              <a:rPr lang="en-US" sz="1200" dirty="0"/>
              <a:t>De Orange FA, Andrade RGAC, </a:t>
            </a:r>
            <a:r>
              <a:rPr lang="en-US" sz="1200" dirty="0" err="1"/>
              <a:t>Lemos</a:t>
            </a:r>
            <a:r>
              <a:rPr lang="en-US" sz="1200" dirty="0"/>
              <a:t> A, Borges PSGN, </a:t>
            </a:r>
            <a:r>
              <a:rPr lang="en-US" sz="1200" dirty="0" err="1"/>
              <a:t>Figueiroa</a:t>
            </a:r>
            <a:r>
              <a:rPr lang="en-US" sz="1200" dirty="0"/>
              <a:t> JN and </a:t>
            </a:r>
            <a:r>
              <a:rPr lang="en-US" sz="1200" dirty="0" err="1"/>
              <a:t>Kovatsis</a:t>
            </a:r>
            <a:r>
              <a:rPr lang="en-US" sz="1200" dirty="0"/>
              <a:t> PG. Cuffed versus </a:t>
            </a:r>
            <a:r>
              <a:rPr lang="en-US" sz="1200" dirty="0" err="1"/>
              <a:t>uncuffed</a:t>
            </a:r>
            <a:r>
              <a:rPr lang="en-US" sz="1200" dirty="0"/>
              <a:t> endotracheal tubes for general </a:t>
            </a:r>
            <a:r>
              <a:rPr lang="en-US" sz="1200" dirty="0" err="1"/>
              <a:t>anaesthesia</a:t>
            </a:r>
            <a:r>
              <a:rPr lang="en-US" sz="1200" dirty="0"/>
              <a:t> in children aged eight years and under. Cochrane Database </a:t>
            </a:r>
            <a:r>
              <a:rPr lang="en-US" sz="1200" dirty="0" err="1"/>
              <a:t>Syst</a:t>
            </a:r>
            <a:r>
              <a:rPr lang="en-US" sz="1200" dirty="0"/>
              <a:t> Rev. 2017 Nov; 2017(11): CD011954</a:t>
            </a:r>
          </a:p>
          <a:p>
            <a:pPr marL="290513" indent="-290513">
              <a:buFont typeface="+mj-lt"/>
              <a:buAutoNum type="arabicPeriod" startAt="7"/>
            </a:pPr>
            <a:r>
              <a:rPr lang="cs-CZ" sz="1200" dirty="0"/>
              <a:t>De Orange FA, </a:t>
            </a:r>
            <a:r>
              <a:rPr lang="cs-CZ" sz="1200" dirty="0" err="1"/>
              <a:t>Andrade</a:t>
            </a:r>
            <a:r>
              <a:rPr lang="cs-CZ" sz="1200" dirty="0"/>
              <a:t> RGAC, </a:t>
            </a:r>
            <a:r>
              <a:rPr lang="cs-CZ" sz="1200" dirty="0" err="1"/>
              <a:t>Lemos</a:t>
            </a:r>
            <a:r>
              <a:rPr lang="cs-CZ" sz="1200" dirty="0"/>
              <a:t> A, </a:t>
            </a:r>
            <a:r>
              <a:rPr lang="cs-CZ" sz="1200" dirty="0" err="1"/>
              <a:t>Borges</a:t>
            </a:r>
            <a:r>
              <a:rPr lang="cs-CZ" sz="1200" dirty="0"/>
              <a:t> PSGN, </a:t>
            </a:r>
            <a:r>
              <a:rPr lang="cs-CZ" sz="1200" dirty="0" err="1"/>
              <a:t>Figueiroa</a:t>
            </a:r>
            <a:r>
              <a:rPr lang="cs-CZ" sz="1200" dirty="0"/>
              <a:t> JN and </a:t>
            </a:r>
            <a:r>
              <a:rPr lang="cs-CZ" sz="1200" dirty="0" err="1"/>
              <a:t>Kovatsis</a:t>
            </a:r>
            <a:r>
              <a:rPr lang="cs-CZ" sz="1200" dirty="0"/>
              <a:t> PG. </a:t>
            </a:r>
            <a:r>
              <a:rPr lang="cs-CZ" sz="1200" dirty="0" err="1"/>
              <a:t>Cuffed</a:t>
            </a:r>
            <a:r>
              <a:rPr lang="cs-CZ" sz="1200" dirty="0"/>
              <a:t> versus </a:t>
            </a:r>
            <a:r>
              <a:rPr lang="cs-CZ" sz="1200" dirty="0" err="1"/>
              <a:t>uncuffed</a:t>
            </a:r>
            <a:r>
              <a:rPr lang="cs-CZ" sz="1200" dirty="0"/>
              <a:t> </a:t>
            </a:r>
            <a:r>
              <a:rPr lang="cs-CZ" sz="1200" dirty="0" err="1"/>
              <a:t>endotracheal</a:t>
            </a:r>
            <a:r>
              <a:rPr lang="cs-CZ" sz="1200" dirty="0"/>
              <a:t> </a:t>
            </a:r>
            <a:r>
              <a:rPr lang="cs-CZ" sz="1200" dirty="0" err="1"/>
              <a:t>tubes</a:t>
            </a:r>
            <a:r>
              <a:rPr lang="cs-CZ" sz="1200" dirty="0"/>
              <a:t> </a:t>
            </a:r>
            <a:r>
              <a:rPr lang="cs-CZ" sz="1200" dirty="0" err="1"/>
              <a:t>for</a:t>
            </a:r>
            <a:r>
              <a:rPr lang="cs-CZ" sz="1200" dirty="0"/>
              <a:t> </a:t>
            </a:r>
            <a:r>
              <a:rPr lang="cs-CZ" sz="1200" dirty="0" err="1"/>
              <a:t>general</a:t>
            </a:r>
            <a:r>
              <a:rPr lang="cs-CZ" sz="1200" dirty="0"/>
              <a:t> </a:t>
            </a:r>
            <a:r>
              <a:rPr lang="cs-CZ" sz="1200" dirty="0" err="1"/>
              <a:t>anaesthesia</a:t>
            </a:r>
            <a:r>
              <a:rPr lang="cs-CZ" sz="1200" dirty="0"/>
              <a:t> in </a:t>
            </a:r>
            <a:r>
              <a:rPr lang="cs-CZ" sz="1200" dirty="0" err="1"/>
              <a:t>children</a:t>
            </a:r>
            <a:r>
              <a:rPr lang="cs-CZ" sz="1200" dirty="0"/>
              <a:t> </a:t>
            </a:r>
            <a:r>
              <a:rPr lang="cs-CZ" sz="1200" dirty="0" err="1"/>
              <a:t>aged</a:t>
            </a:r>
            <a:r>
              <a:rPr lang="cs-CZ" sz="1200" dirty="0"/>
              <a:t> </a:t>
            </a:r>
            <a:r>
              <a:rPr lang="cs-CZ" sz="1200" dirty="0" err="1"/>
              <a:t>eight</a:t>
            </a:r>
            <a:r>
              <a:rPr lang="cs-CZ" sz="1200" dirty="0"/>
              <a:t> </a:t>
            </a:r>
            <a:r>
              <a:rPr lang="cs-CZ" sz="1200" dirty="0" err="1"/>
              <a:t>years</a:t>
            </a:r>
            <a:r>
              <a:rPr lang="cs-CZ" sz="1200" dirty="0"/>
              <a:t> and </a:t>
            </a:r>
            <a:r>
              <a:rPr lang="cs-CZ" sz="1200" dirty="0" err="1"/>
              <a:t>under</a:t>
            </a:r>
            <a:r>
              <a:rPr lang="cs-CZ" sz="1200" dirty="0"/>
              <a:t>. </a:t>
            </a:r>
            <a:r>
              <a:rPr lang="de-DE" sz="1200" dirty="0" err="1"/>
              <a:t>Cochrane</a:t>
            </a:r>
            <a:r>
              <a:rPr lang="de-DE" sz="1200" dirty="0"/>
              <a:t> Database </a:t>
            </a:r>
            <a:r>
              <a:rPr lang="de-DE" sz="1200" dirty="0" err="1"/>
              <a:t>Syst</a:t>
            </a:r>
            <a:r>
              <a:rPr lang="de-DE" sz="1200" dirty="0"/>
              <a:t> </a:t>
            </a:r>
            <a:r>
              <a:rPr lang="de-DE" sz="1200" dirty="0" err="1"/>
              <a:t>Rev</a:t>
            </a:r>
            <a:r>
              <a:rPr lang="de-DE" sz="1200" dirty="0"/>
              <a:t>. 2017 Nov; 2017(11): CD011954</a:t>
            </a:r>
          </a:p>
          <a:p>
            <a:pPr marL="290513" indent="-290513">
              <a:buFont typeface="+mj-lt"/>
              <a:buAutoNum type="arabicPeriod" startAt="7"/>
            </a:pPr>
            <a:r>
              <a:rPr lang="fi-FI" sz="1200" dirty="0" err="1">
                <a:solidFill>
                  <a:srgbClr val="000000"/>
                </a:solidFill>
              </a:rPr>
              <a:t>Wratney</a:t>
            </a:r>
            <a:r>
              <a:rPr lang="fi-FI" sz="1200" dirty="0">
                <a:solidFill>
                  <a:srgbClr val="000000"/>
                </a:solidFill>
              </a:rPr>
              <a:t> AT, Benjamin DK, </a:t>
            </a:r>
            <a:r>
              <a:rPr lang="fi-FI" sz="1200" dirty="0" err="1">
                <a:solidFill>
                  <a:srgbClr val="000000"/>
                </a:solidFill>
              </a:rPr>
              <a:t>Slonim</a:t>
            </a:r>
            <a:r>
              <a:rPr lang="fi-FI" sz="1200" dirty="0">
                <a:solidFill>
                  <a:srgbClr val="000000"/>
                </a:solidFill>
              </a:rPr>
              <a:t> AD, </a:t>
            </a:r>
            <a:r>
              <a:rPr lang="fi-FI" sz="1200" dirty="0" err="1">
                <a:solidFill>
                  <a:srgbClr val="000000"/>
                </a:solidFill>
              </a:rPr>
              <a:t>Hamel</a:t>
            </a:r>
            <a:r>
              <a:rPr lang="fi-FI" sz="1200" dirty="0">
                <a:solidFill>
                  <a:srgbClr val="000000"/>
                </a:solidFill>
              </a:rPr>
              <a:t> DS, and </a:t>
            </a:r>
            <a:r>
              <a:rPr lang="fi-FI" sz="1200" dirty="0" err="1">
                <a:solidFill>
                  <a:srgbClr val="000000"/>
                </a:solidFill>
              </a:rPr>
              <a:t>Cheifetz</a:t>
            </a:r>
            <a:r>
              <a:rPr lang="fi-FI" sz="1200" dirty="0">
                <a:solidFill>
                  <a:srgbClr val="000000"/>
                </a:solidFill>
              </a:rPr>
              <a:t> IM. </a:t>
            </a:r>
            <a:r>
              <a:rPr lang="fi-FI" sz="1200" dirty="0" err="1">
                <a:solidFill>
                  <a:srgbClr val="000000"/>
                </a:solidFill>
              </a:rPr>
              <a:t>The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Endotracheal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Tube</a:t>
            </a:r>
            <a:r>
              <a:rPr lang="fi-FI" sz="1200" dirty="0">
                <a:solidFill>
                  <a:srgbClr val="000000"/>
                </a:solidFill>
              </a:rPr>
              <a:t> Air </a:t>
            </a:r>
            <a:r>
              <a:rPr lang="fi-FI" sz="1200" dirty="0" err="1">
                <a:solidFill>
                  <a:srgbClr val="000000"/>
                </a:solidFill>
              </a:rPr>
              <a:t>Leak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Test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Does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Not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Predict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Extubation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Outcome</a:t>
            </a:r>
            <a:r>
              <a:rPr lang="fi-FI" sz="1200" dirty="0">
                <a:solidFill>
                  <a:srgbClr val="000000"/>
                </a:solidFill>
              </a:rPr>
              <a:t> in </a:t>
            </a:r>
            <a:r>
              <a:rPr lang="fi-FI" sz="1200" dirty="0" err="1">
                <a:solidFill>
                  <a:srgbClr val="000000"/>
                </a:solidFill>
              </a:rPr>
              <a:t>Critically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Ill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Pediatric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Patients</a:t>
            </a:r>
            <a:r>
              <a:rPr lang="fi-FI" sz="1200" dirty="0">
                <a:solidFill>
                  <a:srgbClr val="000000"/>
                </a:solidFill>
              </a:rPr>
              <a:t> </a:t>
            </a:r>
            <a:r>
              <a:rPr lang="fi-FI" sz="1200" dirty="0" err="1">
                <a:solidFill>
                  <a:srgbClr val="000000"/>
                </a:solidFill>
              </a:rPr>
              <a:t>Pediatric</a:t>
            </a:r>
            <a:r>
              <a:rPr lang="fi-FI" sz="1200" dirty="0">
                <a:solidFill>
                  <a:srgbClr val="000000"/>
                </a:solidFill>
              </a:rPr>
              <a:t> Critical Care </a:t>
            </a:r>
            <a:r>
              <a:rPr lang="fi-FI" sz="1200" dirty="0" err="1">
                <a:solidFill>
                  <a:srgbClr val="000000"/>
                </a:solidFill>
              </a:rPr>
              <a:t>Medicine</a:t>
            </a:r>
            <a:r>
              <a:rPr lang="fi-FI" sz="1200" dirty="0">
                <a:solidFill>
                  <a:srgbClr val="000000"/>
                </a:solidFill>
              </a:rPr>
              <a:t> 2008 9 (5):490-496.</a:t>
            </a:r>
          </a:p>
          <a:p>
            <a:pPr marL="290513" indent="-290513">
              <a:buFont typeface="+mj-lt"/>
              <a:buAutoNum type="arabicPeriod" startAt="7"/>
            </a:pPr>
            <a:r>
              <a:rPr lang="en-US" sz="1200" dirty="0"/>
              <a:t>Weiss M, </a:t>
            </a:r>
            <a:r>
              <a:rPr lang="en-US" sz="1200" dirty="0" err="1"/>
              <a:t>Dullenkopf</a:t>
            </a:r>
            <a:r>
              <a:rPr lang="en-US" sz="1200" dirty="0"/>
              <a:t> A, Fischer JE, Keller C, Gerber AC; European </a:t>
            </a:r>
            <a:r>
              <a:rPr lang="en-US" sz="1200" dirty="0" err="1"/>
              <a:t>Paediatric</a:t>
            </a:r>
            <a:r>
              <a:rPr lang="en-US" sz="1200" dirty="0"/>
              <a:t> Endotracheal Intubation Study Group. Prospective randomized controlled multi-</a:t>
            </a:r>
            <a:r>
              <a:rPr lang="en-US" sz="1200" dirty="0" err="1"/>
              <a:t>centre</a:t>
            </a:r>
            <a:r>
              <a:rPr lang="en-US" sz="1200" dirty="0"/>
              <a:t> trial of cuffed or uncuffed endotracheal tubes in small children. </a:t>
            </a:r>
            <a:r>
              <a:rPr lang="en-US" sz="1200" i="1" dirty="0"/>
              <a:t>Br J </a:t>
            </a:r>
            <a:r>
              <a:rPr lang="en-US" sz="1200" i="1" dirty="0" err="1"/>
              <a:t>Anaesth</a:t>
            </a:r>
            <a:r>
              <a:rPr lang="en-US" sz="1200" dirty="0"/>
              <a:t>. 2009;103(6):867-873.</a:t>
            </a:r>
          </a:p>
          <a:p>
            <a:pPr marL="352425" indent="-352425">
              <a:buFont typeface="+mj-lt"/>
              <a:buAutoNum type="arabicPeriod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14476670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</Template>
  <TotalTime>8735</TotalTime>
  <Words>3006</Words>
  <Application>Microsoft Macintosh PowerPoint</Application>
  <PresentationFormat>On-screen Show (4:3)</PresentationFormat>
  <Paragraphs>300</Paragraphs>
  <Slides>30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System Font Regular</vt:lpstr>
      <vt:lpstr>Arial</vt:lpstr>
      <vt:lpstr>Calibri</vt:lpstr>
      <vt:lpstr>Calibri Light</vt:lpstr>
      <vt:lpstr>Futura Medium</vt:lpstr>
      <vt:lpstr>Symbol</vt:lpstr>
      <vt:lpstr>Times New Roman</vt:lpstr>
      <vt:lpstr>SPACIES</vt:lpstr>
      <vt:lpstr>1_SPACIES</vt:lpstr>
      <vt:lpstr>Theme11</vt:lpstr>
      <vt:lpstr>Theme9</vt:lpstr>
      <vt:lpstr>Post Extubation Stridor</vt:lpstr>
      <vt:lpstr>Learning Objectives:</vt:lpstr>
      <vt:lpstr>Introduction </vt:lpstr>
      <vt:lpstr>PowerPoint Presentation</vt:lpstr>
      <vt:lpstr>Post Extubation Stridor</vt:lpstr>
      <vt:lpstr>Adult vs Pediatric Airway</vt:lpstr>
      <vt:lpstr>Post Extubation Stridor</vt:lpstr>
      <vt:lpstr>Infants and Children Have Narrower Upper Airways</vt:lpstr>
      <vt:lpstr>Pathophysiology of Stridor</vt:lpstr>
      <vt:lpstr>Pathophysiology of Stridor</vt:lpstr>
      <vt:lpstr>Practical Example of Venturi Effect: Venturi Mask</vt:lpstr>
      <vt:lpstr>Stridor</vt:lpstr>
      <vt:lpstr>PowerPoint Presentation</vt:lpstr>
      <vt:lpstr>Incidence of Post Extubation Stridor</vt:lpstr>
      <vt:lpstr>PowerPoint Presentation</vt:lpstr>
      <vt:lpstr>Post Extubation Stridor Risk Factors2 </vt:lpstr>
      <vt:lpstr>Post Extubation Stridor Risk Factors</vt:lpstr>
      <vt:lpstr>Physical Exam Signs of Impending Respiratory Failure After Extubation</vt:lpstr>
      <vt:lpstr>PowerPoint Presentation</vt:lpstr>
      <vt:lpstr>Post Extubation Stridor: Morbidity</vt:lpstr>
      <vt:lpstr>PowerPoint Presentation</vt:lpstr>
      <vt:lpstr>Reducing the Incidence of Post-Extubation Stridor</vt:lpstr>
      <vt:lpstr>Uncuffed Endotracheal Tubes</vt:lpstr>
      <vt:lpstr>Cuffed Endotracheal Tubes</vt:lpstr>
      <vt:lpstr>Leak Test in PICU patients</vt:lpstr>
      <vt:lpstr>PowerPoint Presentation</vt:lpstr>
      <vt:lpstr>Post Extubation Stridor: Management</vt:lpstr>
      <vt:lpstr>Use of Heliox in Stridor</vt:lpstr>
      <vt:lpstr>Post Extubation Stridor: Summary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Infosino, Andrew</dc:creator>
  <cp:lastModifiedBy>Infosino, Andrew</cp:lastModifiedBy>
  <cp:revision>84</cp:revision>
  <dcterms:created xsi:type="dcterms:W3CDTF">2019-04-09T15:21:04Z</dcterms:created>
  <dcterms:modified xsi:type="dcterms:W3CDTF">2022-01-25T22:10:38Z</dcterms:modified>
</cp:coreProperties>
</file>