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686" r:id="rId2"/>
    <p:sldMasterId id="2147483698" r:id="rId3"/>
    <p:sldMasterId id="2147483711" r:id="rId4"/>
  </p:sldMasterIdLst>
  <p:notesMasterIdLst>
    <p:notesMasterId r:id="rId47"/>
  </p:notesMasterIdLst>
  <p:handoutMasterIdLst>
    <p:handoutMasterId r:id="rId48"/>
  </p:handoutMasterIdLst>
  <p:sldIdLst>
    <p:sldId id="256" r:id="rId5"/>
    <p:sldId id="257" r:id="rId6"/>
    <p:sldId id="258" r:id="rId7"/>
    <p:sldId id="272" r:id="rId8"/>
    <p:sldId id="373" r:id="rId9"/>
    <p:sldId id="323" r:id="rId10"/>
    <p:sldId id="324" r:id="rId11"/>
    <p:sldId id="381" r:id="rId12"/>
    <p:sldId id="315" r:id="rId13"/>
    <p:sldId id="314" r:id="rId14"/>
    <p:sldId id="325" r:id="rId15"/>
    <p:sldId id="375" r:id="rId16"/>
    <p:sldId id="327" r:id="rId17"/>
    <p:sldId id="288" r:id="rId18"/>
    <p:sldId id="369" r:id="rId19"/>
    <p:sldId id="368" r:id="rId20"/>
    <p:sldId id="309" r:id="rId21"/>
    <p:sldId id="379" r:id="rId22"/>
    <p:sldId id="382" r:id="rId23"/>
    <p:sldId id="366" r:id="rId24"/>
    <p:sldId id="372" r:id="rId25"/>
    <p:sldId id="365" r:id="rId26"/>
    <p:sldId id="342" r:id="rId27"/>
    <p:sldId id="367" r:id="rId28"/>
    <p:sldId id="285" r:id="rId29"/>
    <p:sldId id="364" r:id="rId30"/>
    <p:sldId id="374" r:id="rId31"/>
    <p:sldId id="371" r:id="rId32"/>
    <p:sldId id="322" r:id="rId33"/>
    <p:sldId id="291" r:id="rId34"/>
    <p:sldId id="293" r:id="rId35"/>
    <p:sldId id="307" r:id="rId36"/>
    <p:sldId id="363" r:id="rId37"/>
    <p:sldId id="370" r:id="rId38"/>
    <p:sldId id="297" r:id="rId39"/>
    <p:sldId id="311" r:id="rId40"/>
    <p:sldId id="287" r:id="rId41"/>
    <p:sldId id="290" r:id="rId42"/>
    <p:sldId id="362" r:id="rId43"/>
    <p:sldId id="286" r:id="rId44"/>
    <p:sldId id="376" r:id="rId45"/>
    <p:sldId id="380"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A5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5"/>
    <p:restoredTop sz="73115" autoAdjust="0"/>
  </p:normalViewPr>
  <p:slideViewPr>
    <p:cSldViewPr>
      <p:cViewPr varScale="1">
        <p:scale>
          <a:sx n="70" d="100"/>
          <a:sy n="70" d="100"/>
        </p:scale>
        <p:origin x="2088"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3221" y="-8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dirty="0">
                <a:latin typeface="+mn-lt"/>
              </a:defRPr>
            </a:lvl1pPr>
          </a:lstStyle>
          <a:p>
            <a:pPr>
              <a:defRPr/>
            </a:pPr>
            <a:endParaRPr lang="en-AU"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68769246-B5A6-4460-8707-CA1D786A3D0C}" type="datetimeFigureOut">
              <a:rPr lang="en-AU"/>
              <a:pPr>
                <a:defRPr/>
              </a:pPr>
              <a:t>27/1/22</a:t>
            </a:fld>
            <a:endParaRPr lang="en-AU"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dirty="0">
                <a:latin typeface="+mn-lt"/>
              </a:defRPr>
            </a:lvl1pPr>
          </a:lstStyle>
          <a:p>
            <a:pPr>
              <a:defRPr/>
            </a:pPr>
            <a:endParaRPr lang="en-AU"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0780CF19-2FF8-464D-A60C-ED7E981819C1}" type="slidenum">
              <a:rPr lang="en-AU"/>
              <a:pPr>
                <a:defRPr/>
              </a:pPr>
              <a:t>‹#›</a:t>
            </a:fld>
            <a:endParaRPr lang="en-AU" dirty="0"/>
          </a:p>
        </p:txBody>
      </p:sp>
    </p:spTree>
    <p:extLst>
      <p:ext uri="{BB962C8B-B14F-4D97-AF65-F5344CB8AC3E}">
        <p14:creationId xmlns:p14="http://schemas.microsoft.com/office/powerpoint/2010/main" val="20290503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dirty="0">
                <a:latin typeface="+mn-lt"/>
              </a:defRPr>
            </a:lvl1pPr>
          </a:lstStyle>
          <a:p>
            <a:pPr>
              <a:defRPr/>
            </a:pPr>
            <a:endParaRPr lang="en-AU"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06CBCA6D-853A-497E-8092-D9067EF21038}" type="datetimeFigureOut">
              <a:rPr lang="en-AU"/>
              <a:pPr>
                <a:defRPr/>
              </a:pPr>
              <a:t>27/1/22</a:t>
            </a:fld>
            <a:endParaRPr lang="en-AU"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AU"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dirty="0">
                <a:latin typeface="+mn-lt"/>
              </a:defRPr>
            </a:lvl1pPr>
          </a:lstStyle>
          <a:p>
            <a:pPr>
              <a:defRPr/>
            </a:pPr>
            <a:endParaRPr lang="en-AU"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1CDCE13-C914-4666-81C0-096A31777419}" type="slidenum">
              <a:rPr lang="en-AU"/>
              <a:pPr>
                <a:defRPr/>
              </a:pPr>
              <a:t>‹#›</a:t>
            </a:fld>
            <a:endParaRPr lang="en-AU" dirty="0"/>
          </a:p>
        </p:txBody>
      </p:sp>
    </p:spTree>
    <p:extLst>
      <p:ext uri="{BB962C8B-B14F-4D97-AF65-F5344CB8AC3E}">
        <p14:creationId xmlns:p14="http://schemas.microsoft.com/office/powerpoint/2010/main" val="53417705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a:bodyPr>
          <a:lstStyle/>
          <a:p>
            <a:pPr fontAlgn="auto">
              <a:spcBef>
                <a:spcPts val="0"/>
              </a:spcBef>
              <a:spcAft>
                <a:spcPts val="0"/>
              </a:spcAft>
              <a:defRPr/>
            </a:pPr>
            <a:endParaRPr lang="en-AU" dirty="0"/>
          </a:p>
        </p:txBody>
      </p:sp>
      <p:sp>
        <p:nvSpPr>
          <p:cNvPr id="163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0E53806-2B00-49CA-B512-0400CB93B5F3}" type="slidenum">
              <a:rPr lang="en-AU"/>
              <a:pPr fontAlgn="base">
                <a:spcBef>
                  <a:spcPct val="0"/>
                </a:spcBef>
                <a:spcAft>
                  <a:spcPct val="0"/>
                </a:spcAft>
              </a:pPr>
              <a:t>3</a:t>
            </a:fld>
            <a:endParaRPr lang="en-AU" dirty="0"/>
          </a:p>
        </p:txBody>
      </p:sp>
    </p:spTree>
    <p:extLst>
      <p:ext uri="{BB962C8B-B14F-4D97-AF65-F5344CB8AC3E}">
        <p14:creationId xmlns:p14="http://schemas.microsoft.com/office/powerpoint/2010/main" val="4166784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AU" dirty="0"/>
              <a:t>The pharmacokinetic, pharmacodynamic, anatomical, and physiological features of children make this population different from adults. Ontogeny describes development of individual to maturity. A physiologically based pharmacokinetic model is required for children less than 1 year of age to differentiate age related factors from size-related factors. Pharmacokinetic parameters (Vd, Clearance) can be expressed as  a product of size, maturation and  organ function. Allometric models describe the nonlinear relationship between size and function. For example, clearance is a nonlinear function of size, resulting in higher local anesthetic infusion rates in children than predicted by using a per kilogram model. </a:t>
            </a:r>
          </a:p>
        </p:txBody>
      </p:sp>
      <p:sp>
        <p:nvSpPr>
          <p:cNvPr id="184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70C74FC-E2D1-4E94-B3C1-6D19FE4DD384}" type="slidenum">
              <a:rPr lang="en-AU"/>
              <a:pPr fontAlgn="base">
                <a:spcBef>
                  <a:spcPct val="0"/>
                </a:spcBef>
                <a:spcAft>
                  <a:spcPct val="0"/>
                </a:spcAft>
              </a:pPr>
              <a:t>4</a:t>
            </a:fld>
            <a:endParaRPr lang="en-AU" dirty="0"/>
          </a:p>
        </p:txBody>
      </p:sp>
    </p:spTree>
    <p:extLst>
      <p:ext uri="{BB962C8B-B14F-4D97-AF65-F5344CB8AC3E}">
        <p14:creationId xmlns:p14="http://schemas.microsoft.com/office/powerpoint/2010/main" val="3607186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AU" dirty="0"/>
              <a:t>Pharmacokinetic parameters such as clearance and half life do not have a linear relationship with body weight. The allometric power model allows for this non linear relationship and converts measured paediatric values  to a standard 70kg person. The allometric model is expressed as X=Xstd*(W/Wstd)</a:t>
            </a:r>
            <a:r>
              <a:rPr lang="en-AU" baseline="30000" dirty="0"/>
              <a:t>PWR </a:t>
            </a:r>
            <a:r>
              <a:rPr lang="en-AU" dirty="0"/>
              <a:t>where the PWR parameter is 0.75 for clearance,1 for volume of distribution and 0.25 for half lives. The measured increased clearances associated with per kilogram models disappear when the allometric model is used.  </a:t>
            </a:r>
            <a:endParaRPr lang="en-AU" baseline="30000" dirty="0"/>
          </a:p>
          <a:p>
            <a:pPr indent="0">
              <a:buFont typeface="Wingdings 2" pitchFamily="18" charset="2"/>
              <a:buNone/>
              <a:defRPr/>
            </a:pPr>
            <a:r>
              <a:rPr lang="en-AU" sz="1200" b="1" dirty="0">
                <a:cs typeface="Arial" pitchFamily="34" charset="0"/>
              </a:rPr>
              <a:t>Mazoit JX , Dalens B. </a:t>
            </a:r>
            <a:r>
              <a:rPr lang="en-AU" sz="1200" dirty="0">
                <a:cs typeface="Arial" pitchFamily="34" charset="0"/>
              </a:rPr>
              <a:t>Pharmacokinetics of Local Anaesthetics in Infants and Children. </a:t>
            </a:r>
            <a:r>
              <a:rPr lang="fi-FI" sz="1200" dirty="0">
                <a:cs typeface="Arial" pitchFamily="34" charset="0"/>
              </a:rPr>
              <a:t>Clin Pharmacokinet 2004; 43 (1): 17-32</a:t>
            </a:r>
            <a:endParaRPr lang="en-AU" sz="1200" dirty="0">
              <a:cs typeface="Arial" pitchFamily="34" charset="0"/>
            </a:endParaRPr>
          </a:p>
          <a:p>
            <a:pPr indent="0">
              <a:buFont typeface="Wingdings 2" pitchFamily="18" charset="2"/>
              <a:buNone/>
              <a:defRPr/>
            </a:pPr>
            <a:r>
              <a:rPr lang="en-AU" sz="1200" b="1" dirty="0">
                <a:cs typeface="Arial" pitchFamily="34" charset="0"/>
              </a:rPr>
              <a:t>Anderson BJ. </a:t>
            </a:r>
            <a:r>
              <a:rPr lang="en-AU" sz="1200" dirty="0">
                <a:cs typeface="Arial" pitchFamily="34" charset="0"/>
              </a:rPr>
              <a:t>The pharmacology of anaesthetics in the neonate</a:t>
            </a:r>
            <a:r>
              <a:rPr lang="en-AU" sz="1200" b="1" dirty="0">
                <a:cs typeface="Arial" pitchFamily="34" charset="0"/>
              </a:rPr>
              <a:t>. </a:t>
            </a:r>
            <a:r>
              <a:rPr lang="en-AU" sz="1200" dirty="0">
                <a:cs typeface="Arial" pitchFamily="34" charset="0"/>
              </a:rPr>
              <a:t>Best Practice Clin Anesthesiol. 2010; 24: 419-31.</a:t>
            </a:r>
          </a:p>
          <a:p>
            <a:pPr marL="0" marR="0" indent="0" algn="l" defTabSz="914400" rtl="0" eaLnBrk="1" fontAlgn="base" latinLnBrk="0" hangingPunct="1">
              <a:lnSpc>
                <a:spcPct val="100000"/>
              </a:lnSpc>
              <a:spcBef>
                <a:spcPct val="0"/>
              </a:spcBef>
              <a:spcAft>
                <a:spcPct val="0"/>
              </a:spcAft>
              <a:buClrTx/>
              <a:buSzTx/>
              <a:buFontTx/>
              <a:buNone/>
              <a:tabLst/>
              <a:defRPr/>
            </a:pPr>
            <a:r>
              <a:rPr lang="en-AU" sz="1200" b="1" dirty="0"/>
              <a:t>Allegeart K. </a:t>
            </a:r>
            <a:r>
              <a:rPr lang="en-AU" sz="1200" dirty="0"/>
              <a:t>Clinical pharmacology in neonates: limited in their size, extensive in their interindividual variability. </a:t>
            </a:r>
          </a:p>
          <a:p>
            <a:pPr>
              <a:spcBef>
                <a:spcPct val="0"/>
              </a:spcBef>
            </a:pPr>
            <a:endParaRPr lang="en-AU" dirty="0"/>
          </a:p>
        </p:txBody>
      </p:sp>
      <p:sp>
        <p:nvSpPr>
          <p:cNvPr id="204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FF11764-E7D2-413F-8B42-8D8692B3D681}" type="slidenum">
              <a:rPr lang="en-AU"/>
              <a:pPr fontAlgn="base">
                <a:spcBef>
                  <a:spcPct val="0"/>
                </a:spcBef>
                <a:spcAft>
                  <a:spcPct val="0"/>
                </a:spcAft>
              </a:pPr>
              <a:t>5</a:t>
            </a:fld>
            <a:endParaRPr lang="en-AU" dirty="0"/>
          </a:p>
        </p:txBody>
      </p:sp>
    </p:spTree>
    <p:extLst>
      <p:ext uri="{BB962C8B-B14F-4D97-AF65-F5344CB8AC3E}">
        <p14:creationId xmlns:p14="http://schemas.microsoft.com/office/powerpoint/2010/main" val="677652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AU" dirty="0"/>
              <a:t>The maximum concentrations of LA (Tmax) are dependent on dose, speed of injection, clearance, volume of distribution and absorption half life (T</a:t>
            </a:r>
            <a:r>
              <a:rPr lang="en-AU" baseline="-25000" dirty="0"/>
              <a:t>abs</a:t>
            </a:r>
            <a:r>
              <a:rPr lang="en-AU" dirty="0"/>
              <a:t>).</a:t>
            </a:r>
            <a:r>
              <a:rPr lang="en-AU" dirty="0">
                <a:latin typeface="Arial" charset="0"/>
                <a:cs typeface="Arial" charset="0"/>
              </a:rPr>
              <a:t> </a:t>
            </a:r>
            <a:r>
              <a:rPr lang="en-AU" dirty="0"/>
              <a:t>The impact of caudal space vascularity, epidural fat or caudal absorptive surface area differences between infants and older children is undefined. Increased vascularity of the epidural space and sparse epidural fat may increase absorption in children. In neonates and infants, the blood volume is centripetally distributed so that it is likely that the epidural space is proportionately more perfused with blood as compared to older children where blood distribution increasingly becomes centrifugal. A more rapid absorption of the LA through a highly perfused epidural space may lead to higher plasma concentration in neonates. </a:t>
            </a:r>
            <a:endParaRPr lang="en-GB" b="1" dirty="0">
              <a:solidFill>
                <a:srgbClr val="000000"/>
              </a:solidFill>
              <a:latin typeface="Arial" charset="0"/>
              <a:ea typeface="msgothic"/>
              <a:cs typeface="msgothic"/>
            </a:endParaRPr>
          </a:p>
          <a:p>
            <a:pPr>
              <a:spcBef>
                <a:spcPct val="0"/>
              </a:spcBef>
            </a:pPr>
            <a:endParaRPr lang="en-AU" dirty="0"/>
          </a:p>
          <a:p>
            <a:pPr>
              <a:spcBef>
                <a:spcPct val="0"/>
              </a:spcBef>
            </a:pPr>
            <a:endParaRPr lang="en-AU" dirty="0"/>
          </a:p>
        </p:txBody>
      </p:sp>
      <p:sp>
        <p:nvSpPr>
          <p:cNvPr id="225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13FC3F9-7CE3-418C-BDCA-41DCB2FC27D0}" type="slidenum">
              <a:rPr lang="en-AU"/>
              <a:pPr fontAlgn="base">
                <a:spcBef>
                  <a:spcPct val="0"/>
                </a:spcBef>
                <a:spcAft>
                  <a:spcPct val="0"/>
                </a:spcAft>
              </a:pPr>
              <a:t>6</a:t>
            </a:fld>
            <a:endParaRPr lang="en-AU" dirty="0"/>
          </a:p>
        </p:txBody>
      </p:sp>
    </p:spTree>
    <p:extLst>
      <p:ext uri="{BB962C8B-B14F-4D97-AF65-F5344CB8AC3E}">
        <p14:creationId xmlns:p14="http://schemas.microsoft.com/office/powerpoint/2010/main" val="1037027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AU" dirty="0"/>
              <a:t>Body composition undergoes extensive change in the first few years of life, affecting the volumes of distribution. Total body water decreases from 80% of body weight at birth to 60% at 1 yr. Extracellular fluid declines from 45% at birth to 26% at 1yr. Fat content is 12% at birth and 30% of body weight at 1yr. It is unsurprising that the Vd at steady state of most local anaesthetics is higher in infants. </a:t>
            </a:r>
          </a:p>
          <a:p>
            <a:pPr>
              <a:spcBef>
                <a:spcPct val="0"/>
              </a:spcBef>
            </a:pPr>
            <a:r>
              <a:rPr lang="en-AU" dirty="0"/>
              <a:t>When local anaesthetics are delivered epidurally rather than intravenously absorption is considerably slower than disposition and </a:t>
            </a:r>
            <a:r>
              <a:rPr lang="en-AU" b="1" dirty="0"/>
              <a:t>flip flop kinetics </a:t>
            </a:r>
            <a:r>
              <a:rPr lang="en-AU" dirty="0"/>
              <a:t>apply. In flip flop kinetics k</a:t>
            </a:r>
            <a:r>
              <a:rPr lang="en-AU" baseline="-25000" dirty="0"/>
              <a:t>a</a:t>
            </a:r>
            <a:r>
              <a:rPr lang="en-AU" dirty="0"/>
              <a:t> (absorption constant) is much slower than K</a:t>
            </a:r>
            <a:r>
              <a:rPr lang="en-AU" baseline="-25000" dirty="0"/>
              <a:t>e </a:t>
            </a:r>
            <a:r>
              <a:rPr lang="en-AU" dirty="0"/>
              <a:t>(elimination constant). This difference shifts the slope of log Cp versus time curve and underestimates the Ke. The downward part of the curve represents k</a:t>
            </a:r>
            <a:r>
              <a:rPr lang="en-AU" baseline="-25000" dirty="0"/>
              <a:t>a</a:t>
            </a:r>
            <a:r>
              <a:rPr lang="en-AU" dirty="0"/>
              <a:t> and the upward part of the curve is the actual k</a:t>
            </a:r>
            <a:r>
              <a:rPr lang="en-AU" baseline="-25000" dirty="0"/>
              <a:t>e</a:t>
            </a:r>
            <a:r>
              <a:rPr lang="en-AU" dirty="0"/>
              <a:t>. </a:t>
            </a:r>
          </a:p>
          <a:p>
            <a:pPr>
              <a:spcBef>
                <a:spcPct val="0"/>
              </a:spcBef>
            </a:pPr>
            <a:endParaRPr lang="en-AU" dirty="0"/>
          </a:p>
        </p:txBody>
      </p:sp>
      <p:sp>
        <p:nvSpPr>
          <p:cNvPr id="245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6CB96D5-9F42-4961-B9C8-B70309E2E8BF}" type="slidenum">
              <a:rPr lang="en-AU"/>
              <a:pPr fontAlgn="base">
                <a:spcBef>
                  <a:spcPct val="0"/>
                </a:spcBef>
                <a:spcAft>
                  <a:spcPct val="0"/>
                </a:spcAft>
              </a:pPr>
              <a:t>7</a:t>
            </a:fld>
            <a:endParaRPr lang="en-AU" dirty="0"/>
          </a:p>
        </p:txBody>
      </p:sp>
    </p:spTree>
    <p:extLst>
      <p:ext uri="{BB962C8B-B14F-4D97-AF65-F5344CB8AC3E}">
        <p14:creationId xmlns:p14="http://schemas.microsoft.com/office/powerpoint/2010/main" val="14274547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Flip Flop Kinetics are common with extravascular injection of drugs and are most reported with epidural Ropivacaine. Drug disposition is governed by the rate of absorption rather than the rate of elimination. The slope of the terminal phase of the concentration time graph now represents delayed absorption rather than elimination. The lower Cmax could be falsely interpreted as ropivacaine having a lower potential for systemic toxicity</a:t>
            </a:r>
          </a:p>
        </p:txBody>
      </p:sp>
      <p:sp>
        <p:nvSpPr>
          <p:cNvPr id="4" name="Slide Number Placeholder 3"/>
          <p:cNvSpPr>
            <a:spLocks noGrp="1"/>
          </p:cNvSpPr>
          <p:nvPr>
            <p:ph type="sldNum" sz="quarter" idx="10"/>
          </p:nvPr>
        </p:nvSpPr>
        <p:spPr/>
        <p:txBody>
          <a:bodyPr/>
          <a:lstStyle/>
          <a:p>
            <a:pPr>
              <a:defRPr/>
            </a:pPr>
            <a:fld id="{B1CDCE13-C914-4666-81C0-096A31777419}" type="slidenum">
              <a:rPr lang="en-AU" smtClean="0"/>
              <a:pPr>
                <a:defRPr/>
              </a:pPr>
              <a:t>8</a:t>
            </a:fld>
            <a:endParaRPr lang="en-AU" dirty="0"/>
          </a:p>
        </p:txBody>
      </p:sp>
    </p:spTree>
    <p:extLst>
      <p:ext uri="{BB962C8B-B14F-4D97-AF65-F5344CB8AC3E}">
        <p14:creationId xmlns:p14="http://schemas.microsoft.com/office/powerpoint/2010/main" val="3112343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latin typeface="Times New Roman" pitchFamily="18" charset="0"/>
                <a:cs typeface="Times New Roman" pitchFamily="18" charset="0"/>
              </a:rPr>
              <a:t>Two days after surgery, near steady state is attained for unbound bupivacaine concentration in contrast to what is observed with total concentration. The continuous increase in α-1 acid glycoprotein concentration is likely responsible of the continuous increase in total concentration. </a:t>
            </a:r>
            <a:r>
              <a:rPr lang="en-AU" dirty="0"/>
              <a:t>This increase in AAG concentration may guard against toxicity however the fall in hepatic clearance due to decreased free fraction means there is no net effect. The role of bupivacaine AAG binding in neonates is contentious. Luz noted that although neonates have lower AAG concentrations than infants &gt; 4 months there was a broad scatter of values (0.32-0.92gm/l). AAG binding is pH-dependent, meaning that any episode of hypoxia or hypercapnia will increase the free fraction of local anaesthetic.</a:t>
            </a:r>
            <a:r>
              <a:rPr lang="en-AU" b="1" i="1" dirty="0">
                <a:latin typeface="Palatino-BoldItalic"/>
              </a:rPr>
              <a:t> </a:t>
            </a:r>
            <a:endParaRPr lang="en-AU" dirty="0"/>
          </a:p>
        </p:txBody>
      </p:sp>
      <p:sp>
        <p:nvSpPr>
          <p:cNvPr id="266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E4F5B4F-E24B-412C-A8EE-1F3239A4ADF7}" type="slidenum">
              <a:rPr lang="en-AU"/>
              <a:pPr fontAlgn="base">
                <a:spcBef>
                  <a:spcPct val="0"/>
                </a:spcBef>
                <a:spcAft>
                  <a:spcPct val="0"/>
                </a:spcAft>
              </a:pPr>
              <a:t>9</a:t>
            </a:fld>
            <a:endParaRPr lang="en-AU" dirty="0"/>
          </a:p>
        </p:txBody>
      </p:sp>
    </p:spTree>
    <p:extLst>
      <p:ext uri="{BB962C8B-B14F-4D97-AF65-F5344CB8AC3E}">
        <p14:creationId xmlns:p14="http://schemas.microsoft.com/office/powerpoint/2010/main" val="7873668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AU" dirty="0"/>
              <a:t>Bupivacaine is metabolised into pipecoloxylidide (PPX) by the CYP3A4  isoform</a:t>
            </a:r>
          </a:p>
          <a:p>
            <a:pPr>
              <a:spcBef>
                <a:spcPct val="0"/>
              </a:spcBef>
            </a:pPr>
            <a:r>
              <a:rPr lang="en-AU" dirty="0"/>
              <a:t>Ropivacaine is metabolised to 3 and 4 hydroxy-ropivacaine by CYP1A2 and to a minor extent to PPX by CYP3A4</a:t>
            </a:r>
          </a:p>
          <a:p>
            <a:pPr>
              <a:spcBef>
                <a:spcPct val="0"/>
              </a:spcBef>
            </a:pPr>
            <a:r>
              <a:rPr lang="en-AU" dirty="0"/>
              <a:t>The activity of the hepatic cytochrome P450 mixed function oxidases obtained from term neonates is half that of adult values.</a:t>
            </a:r>
          </a:p>
          <a:p>
            <a:pPr>
              <a:spcBef>
                <a:spcPct val="0"/>
              </a:spcBef>
            </a:pPr>
            <a:r>
              <a:rPr lang="en-AU" dirty="0"/>
              <a:t>Before birth and during the first 3-6 months of life CYP3A4 is deficient and parts of its biotransformation activities are achieved by CYP3A7 which disappears at 6 months of age. In contrast CYP1A2 is deficient during the first year of life and not fully functional before 4 years of age</a:t>
            </a:r>
          </a:p>
          <a:p>
            <a:pPr>
              <a:spcBef>
                <a:spcPct val="0"/>
              </a:spcBef>
            </a:pPr>
            <a:r>
              <a:rPr lang="en-AU" dirty="0"/>
              <a:t>CYP3A4 isoform and CYP1A2 isoform mediate the metabolism of levobupivacaine to desbutyl levobupivacaine and 3-hydroxy levobupivacaine, respectively. Metabolic inversion of levobupivacaine to R(+)-bupivacaine is not evident both in vitro and in vivo.</a:t>
            </a:r>
          </a:p>
          <a:p>
            <a:pPr>
              <a:spcBef>
                <a:spcPct val="0"/>
              </a:spcBef>
            </a:pPr>
            <a:endParaRPr lang="en-AU" dirty="0"/>
          </a:p>
        </p:txBody>
      </p:sp>
      <p:sp>
        <p:nvSpPr>
          <p:cNvPr id="286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C7C9E37-7DD2-43B8-B640-5CC909DDCBA2}" type="slidenum">
              <a:rPr lang="en-AU"/>
              <a:pPr fontAlgn="base">
                <a:spcBef>
                  <a:spcPct val="0"/>
                </a:spcBef>
                <a:spcAft>
                  <a:spcPct val="0"/>
                </a:spcAft>
              </a:pPr>
              <a:t>10</a:t>
            </a:fld>
            <a:endParaRPr lang="en-AU" dirty="0"/>
          </a:p>
        </p:txBody>
      </p:sp>
    </p:spTree>
    <p:extLst>
      <p:ext uri="{BB962C8B-B14F-4D97-AF65-F5344CB8AC3E}">
        <p14:creationId xmlns:p14="http://schemas.microsoft.com/office/powerpoint/2010/main" val="10443518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wrap="square" numCol="1" anchor="t" anchorCtr="0" compatLnSpc="1">
            <a:prstTxWarp prst="textNoShape">
              <a:avLst/>
            </a:prstTxWarp>
          </a:bodyPr>
          <a:lstStyle/>
          <a:p>
            <a:pPr>
              <a:lnSpc>
                <a:spcPct val="90000"/>
              </a:lnSpc>
              <a:spcBef>
                <a:spcPct val="0"/>
              </a:spcBef>
            </a:pPr>
            <a:endParaRPr lang="en-AU" dirty="0"/>
          </a:p>
          <a:p>
            <a:pPr>
              <a:lnSpc>
                <a:spcPct val="90000"/>
              </a:lnSpc>
              <a:spcBef>
                <a:spcPct val="0"/>
              </a:spcBef>
            </a:pPr>
            <a:endParaRPr lang="en-AU" dirty="0"/>
          </a:p>
        </p:txBody>
      </p:sp>
      <p:sp>
        <p:nvSpPr>
          <p:cNvPr id="3072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6DB0AC6-41F7-480D-92CD-17BA66D9716F}" type="slidenum">
              <a:rPr lang="en-AU"/>
              <a:pPr fontAlgn="base">
                <a:spcBef>
                  <a:spcPct val="0"/>
                </a:spcBef>
                <a:spcAft>
                  <a:spcPct val="0"/>
                </a:spcAft>
              </a:pPr>
              <a:t>11</a:t>
            </a:fld>
            <a:endParaRPr lang="en-AU" dirty="0"/>
          </a:p>
        </p:txBody>
      </p:sp>
    </p:spTree>
    <p:extLst>
      <p:ext uri="{BB962C8B-B14F-4D97-AF65-F5344CB8AC3E}">
        <p14:creationId xmlns:p14="http://schemas.microsoft.com/office/powerpoint/2010/main" val="997844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B1CDCE13-C914-4666-81C0-096A31777419}" type="slidenum">
              <a:rPr lang="en-AU" smtClean="0"/>
              <a:pPr>
                <a:defRPr/>
              </a:pPr>
              <a:t>12</a:t>
            </a:fld>
            <a:endParaRPr lang="en-AU" dirty="0"/>
          </a:p>
        </p:txBody>
      </p:sp>
    </p:spTree>
    <p:extLst>
      <p:ext uri="{BB962C8B-B14F-4D97-AF65-F5344CB8AC3E}">
        <p14:creationId xmlns:p14="http://schemas.microsoft.com/office/powerpoint/2010/main" val="1446170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AU" dirty="0"/>
              <a:t>Despite high weight based doses plasma concentrations are low and there was no clinical evidence of toxicity. </a:t>
            </a:r>
            <a:r>
              <a:rPr lang="en-AU" sz="1100" dirty="0">
                <a:cs typeface="Arial" charset="0"/>
              </a:rPr>
              <a:t>Spinal local anaesthetic doses are large compared to adults (0.8-1mg.kg-1 vs 0.17-0.2mg.kg-1) Unbound and Total bupivacaine levels are well below toxic concentrations. α1-acid glycoprotein (AAG) concentrations varied widely</a:t>
            </a:r>
          </a:p>
          <a:p>
            <a:r>
              <a:rPr lang="en-AU" sz="1100" dirty="0">
                <a:cs typeface="Arial" charset="0"/>
              </a:rPr>
              <a:t>unbound fractions varied from 4-31%  </a:t>
            </a:r>
          </a:p>
          <a:p>
            <a:pPr indent="0">
              <a:buFont typeface="Wingdings 2" pitchFamily="18" charset="2"/>
              <a:buNone/>
              <a:defRPr/>
            </a:pPr>
            <a:r>
              <a:rPr lang="en-AU" sz="1200" b="1" dirty="0">
                <a:cs typeface="Arial" pitchFamily="34" charset="0"/>
              </a:rPr>
              <a:t>Beauvoir C</a:t>
            </a:r>
            <a:r>
              <a:rPr lang="en-AU" sz="1200" dirty="0">
                <a:cs typeface="Arial" pitchFamily="34" charset="0"/>
              </a:rPr>
              <a:t>, Rochette A, D‘Athis F. Spinal anaesthesia in newborns: total and free bupivacaine plasma concentration. Pediatric Anesthesia 1996;6(3): 195–199</a:t>
            </a:r>
          </a:p>
          <a:p>
            <a:pPr>
              <a:spcBef>
                <a:spcPct val="0"/>
              </a:spcBef>
            </a:pPr>
            <a:endParaRPr lang="en-AU" dirty="0"/>
          </a:p>
          <a:p>
            <a:pPr>
              <a:spcBef>
                <a:spcPct val="0"/>
              </a:spcBef>
            </a:pPr>
            <a:endParaRPr lang="en-AU" dirty="0"/>
          </a:p>
        </p:txBody>
      </p:sp>
      <p:sp>
        <p:nvSpPr>
          <p:cNvPr id="337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C5561A0-BAB2-4480-A0F4-FF8A0C2CBD9D}" type="slidenum">
              <a:rPr lang="en-AU"/>
              <a:pPr fontAlgn="base">
                <a:spcBef>
                  <a:spcPct val="0"/>
                </a:spcBef>
                <a:spcAft>
                  <a:spcPct val="0"/>
                </a:spcAft>
              </a:pPr>
              <a:t>13</a:t>
            </a:fld>
            <a:endParaRPr lang="en-AU" dirty="0"/>
          </a:p>
        </p:txBody>
      </p:sp>
    </p:spTree>
    <p:extLst>
      <p:ext uri="{BB962C8B-B14F-4D97-AF65-F5344CB8AC3E}">
        <p14:creationId xmlns:p14="http://schemas.microsoft.com/office/powerpoint/2010/main" val="34472876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AU" b="1" dirty="0"/>
              <a:t>Adrenaline has a small impact on the maximum concentration of bupivacaine but significantly decreases ropivacaine maximum concentrations</a:t>
            </a:r>
          </a:p>
          <a:p>
            <a:pPr>
              <a:spcBef>
                <a:spcPct val="0"/>
              </a:spcBef>
            </a:pPr>
            <a:r>
              <a:rPr lang="en-AU" b="1" dirty="0"/>
              <a:t>Mazoit JX. </a:t>
            </a:r>
            <a:r>
              <a:rPr lang="en-AU" dirty="0"/>
              <a:t>Pharmacokinetics of bupivacaine following caudal anaesthesia in infants. Anesthesiology. 1988;68 : 387-91</a:t>
            </a:r>
          </a:p>
          <a:p>
            <a:pPr>
              <a:spcBef>
                <a:spcPct val="0"/>
              </a:spcBef>
            </a:pPr>
            <a:r>
              <a:rPr lang="en-AU" b="1" dirty="0"/>
              <a:t>Hansen T </a:t>
            </a:r>
            <a:r>
              <a:rPr lang="en-AU" dirty="0"/>
              <a:t>Caudal Bupivacaine Acta Anesthesiol Scand 2001 45:42-7. K</a:t>
            </a:r>
            <a:r>
              <a:rPr lang="en-AU" baseline="-25000" dirty="0"/>
              <a:t>el</a:t>
            </a:r>
            <a:r>
              <a:rPr lang="en-AU" dirty="0"/>
              <a:t> apparent terminal half time (T</a:t>
            </a:r>
            <a:r>
              <a:rPr lang="en-AU" baseline="-25000" dirty="0"/>
              <a:t>1/2</a:t>
            </a:r>
            <a:r>
              <a:rPr lang="en-AU" dirty="0"/>
              <a:t>) </a:t>
            </a:r>
          </a:p>
          <a:p>
            <a:pPr>
              <a:spcBef>
                <a:spcPct val="0"/>
              </a:spcBef>
            </a:pPr>
            <a:r>
              <a:rPr lang="en-AU" b="1" dirty="0"/>
              <a:t>Ala-Kokko</a:t>
            </a:r>
            <a:r>
              <a:rPr lang="en-AU" dirty="0"/>
              <a:t> </a:t>
            </a:r>
            <a:r>
              <a:rPr lang="en-AU" b="1" dirty="0"/>
              <a:t>TI</a:t>
            </a:r>
            <a:r>
              <a:rPr lang="en-AU" dirty="0"/>
              <a:t> Pharmacokinetics of 0.2% ropivacaine and 0.2% bupivacaine following caudal blocks in children.</a:t>
            </a:r>
            <a:r>
              <a:rPr lang="es-ES" i="1" dirty="0"/>
              <a:t> Acta Anaesthesiol Scand 2000; </a:t>
            </a:r>
            <a:r>
              <a:rPr lang="es-ES" dirty="0"/>
              <a:t>44: 1099–1102</a:t>
            </a:r>
            <a:endParaRPr lang="en-AU" dirty="0"/>
          </a:p>
          <a:p>
            <a:pPr>
              <a:spcBef>
                <a:spcPct val="0"/>
              </a:spcBef>
            </a:pPr>
            <a:r>
              <a:rPr lang="en-AU" b="1" dirty="0"/>
              <a:t>Roelants F</a:t>
            </a:r>
            <a:r>
              <a:rPr lang="en-AU" dirty="0"/>
              <a:t>, Veyckemans F, Verbeeck R. Pharmacokinetics of Caudal ropivacaine with or without epinephrine in children. 2000</a:t>
            </a:r>
          </a:p>
          <a:p>
            <a:pPr>
              <a:spcBef>
                <a:spcPct val="0"/>
              </a:spcBef>
            </a:pPr>
            <a:r>
              <a:rPr lang="en-AU" b="1" dirty="0"/>
              <a:t>G. A. Chalkiadis </a:t>
            </a:r>
            <a:r>
              <a:rPr lang="en-AU" dirty="0"/>
              <a:t>Pharmacokinetics of levobupivacaine 0.25% following caudal administration in children under 2 years of age. BJA.2004; 92 (2): 218-22.</a:t>
            </a:r>
          </a:p>
          <a:p>
            <a:pPr>
              <a:spcBef>
                <a:spcPct val="0"/>
              </a:spcBef>
            </a:pPr>
            <a:endParaRPr lang="en-AU" dirty="0"/>
          </a:p>
          <a:p>
            <a:pPr>
              <a:spcBef>
                <a:spcPct val="0"/>
              </a:spcBef>
            </a:pPr>
            <a:endParaRPr lang="en-AU" dirty="0"/>
          </a:p>
        </p:txBody>
      </p:sp>
      <p:sp>
        <p:nvSpPr>
          <p:cNvPr id="358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9A7F1D5-85A6-4236-B719-C80C65507CD6}" type="slidenum">
              <a:rPr lang="en-AU"/>
              <a:pPr fontAlgn="base">
                <a:spcBef>
                  <a:spcPct val="0"/>
                </a:spcBef>
                <a:spcAft>
                  <a:spcPct val="0"/>
                </a:spcAft>
              </a:pPr>
              <a:t>14</a:t>
            </a:fld>
            <a:endParaRPr lang="en-AU" dirty="0"/>
          </a:p>
        </p:txBody>
      </p:sp>
    </p:spTree>
    <p:extLst>
      <p:ext uri="{BB962C8B-B14F-4D97-AF65-F5344CB8AC3E}">
        <p14:creationId xmlns:p14="http://schemas.microsoft.com/office/powerpoint/2010/main" val="18120657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wrap="square" numCol="1" anchor="t" anchorCtr="0" compatLnSpc="1">
            <a:prstTxWarp prst="textNoShape">
              <a:avLst/>
            </a:prstTxWarp>
          </a:bodyPr>
          <a:lstStyle/>
          <a:p>
            <a:pPr>
              <a:spcBef>
                <a:spcPct val="0"/>
              </a:spcBef>
            </a:pPr>
            <a:r>
              <a:rPr lang="en-AU" dirty="0">
                <a:latin typeface="Arial" charset="0"/>
                <a:cs typeface="Arial" charset="0"/>
              </a:rPr>
              <a:t>Peak concentrations of ropivacaine after a single caudal injection of ropivacaine are significantly lower than levels associated with systemic toxicity (total concentrations &gt;2mg.l</a:t>
            </a:r>
            <a:r>
              <a:rPr lang="en-AU" baseline="30000" dirty="0">
                <a:latin typeface="Arial" charset="0"/>
                <a:cs typeface="Arial" charset="0"/>
              </a:rPr>
              <a:t>-1</a:t>
            </a:r>
            <a:r>
              <a:rPr lang="en-AU" dirty="0">
                <a:latin typeface="Arial" charset="0"/>
                <a:cs typeface="Arial" charset="0"/>
              </a:rPr>
              <a:t> , unbound 0.35 mg. l</a:t>
            </a:r>
            <a:r>
              <a:rPr lang="en-AU" baseline="30000" dirty="0">
                <a:latin typeface="Arial" charset="0"/>
                <a:cs typeface="Arial" charset="0"/>
              </a:rPr>
              <a:t>-1</a:t>
            </a:r>
            <a:r>
              <a:rPr lang="en-AU" dirty="0">
                <a:latin typeface="Arial" charset="0"/>
                <a:cs typeface="Arial" charset="0"/>
              </a:rPr>
              <a:t>  ). Highest values in neonates and infants with unbound ropivacaine plasma concentrations of  0.055 mg l</a:t>
            </a:r>
            <a:r>
              <a:rPr lang="en-AU" baseline="30000" dirty="0">
                <a:latin typeface="Arial" charset="0"/>
                <a:cs typeface="Arial" charset="0"/>
              </a:rPr>
              <a:t>-1</a:t>
            </a:r>
            <a:r>
              <a:rPr lang="en-AU" dirty="0">
                <a:latin typeface="Arial" charset="0"/>
                <a:cs typeface="Arial" charset="0"/>
              </a:rPr>
              <a:t> ( range: 0.012–0.091 mg.l</a:t>
            </a:r>
            <a:r>
              <a:rPr lang="en-AU" baseline="30000" dirty="0">
                <a:latin typeface="Arial" charset="0"/>
                <a:cs typeface="Arial" charset="0"/>
              </a:rPr>
              <a:t>-1</a:t>
            </a:r>
            <a:r>
              <a:rPr lang="en-AU" dirty="0">
                <a:latin typeface="Arial" charset="0"/>
                <a:cs typeface="Arial" charset="0"/>
              </a:rPr>
              <a:t>) </a:t>
            </a:r>
          </a:p>
          <a:p>
            <a:pPr>
              <a:spcBef>
                <a:spcPct val="0"/>
              </a:spcBef>
            </a:pPr>
            <a:r>
              <a:rPr lang="en-GB" b="1" dirty="0">
                <a:solidFill>
                  <a:srgbClr val="000000"/>
                </a:solidFill>
                <a:latin typeface="Arial" charset="0"/>
                <a:ea typeface="msgothic"/>
                <a:cs typeface="msgothic"/>
              </a:rPr>
              <a:t>Lönnqvist P A et al. </a:t>
            </a:r>
            <a:r>
              <a:rPr lang="en-GB" dirty="0">
                <a:solidFill>
                  <a:srgbClr val="000000"/>
                </a:solidFill>
                <a:latin typeface="Arial" charset="0"/>
                <a:ea typeface="msgothic"/>
                <a:cs typeface="msgothic"/>
              </a:rPr>
              <a:t>Plasma concentration–time profiles of ropivacaine after caudal administration of ropivacaine 2 mg kg–1 to 1–8 yr old children Br. J. Anaesth. 2000;85:506-511</a:t>
            </a:r>
          </a:p>
          <a:p>
            <a:pPr>
              <a:spcBef>
                <a:spcPct val="0"/>
              </a:spcBef>
            </a:pPr>
            <a:r>
              <a:rPr lang="en-AU" b="1" dirty="0"/>
              <a:t>Rapp HJ </a:t>
            </a:r>
            <a:r>
              <a:rPr lang="en-AU" dirty="0"/>
              <a:t>et al  Ropivacaine in neonates and infants: a population pharmacokinetic evaluation following single caudal block. Pediatric Anesthesia 2004 14: 724–732 </a:t>
            </a:r>
          </a:p>
          <a:p>
            <a:pPr>
              <a:lnSpc>
                <a:spcPct val="93000"/>
              </a:lnSpc>
              <a:spcBef>
                <a:spcPct val="0"/>
              </a:spcBef>
              <a:buSzPct val="45000"/>
            </a:pPr>
            <a:r>
              <a:rPr lang="en-AU" b="1" dirty="0"/>
              <a:t>Van Obbergh LJ</a:t>
            </a:r>
            <a:r>
              <a:rPr lang="en-AU" dirty="0"/>
              <a:t>. In children, addition of epinephrine modifies pharmacokinetics of ropivacaine injected caudally. Can J Anesth 2003 .50(6): 593–598.</a:t>
            </a:r>
          </a:p>
          <a:p>
            <a:pPr>
              <a:spcBef>
                <a:spcPct val="0"/>
              </a:spcBef>
            </a:pPr>
            <a:endParaRPr lang="en-AU" dirty="0"/>
          </a:p>
        </p:txBody>
      </p:sp>
      <p:sp>
        <p:nvSpPr>
          <p:cNvPr id="378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F0CDC01-E86D-4DEF-86C5-671B1A18DA56}" type="slidenum">
              <a:rPr lang="en-AU"/>
              <a:pPr fontAlgn="base">
                <a:spcBef>
                  <a:spcPct val="0"/>
                </a:spcBef>
                <a:spcAft>
                  <a:spcPct val="0"/>
                </a:spcAft>
              </a:pPr>
              <a:t>15</a:t>
            </a:fld>
            <a:endParaRPr lang="en-AU" dirty="0"/>
          </a:p>
        </p:txBody>
      </p:sp>
    </p:spTree>
    <p:extLst>
      <p:ext uri="{BB962C8B-B14F-4D97-AF65-F5344CB8AC3E}">
        <p14:creationId xmlns:p14="http://schemas.microsoft.com/office/powerpoint/2010/main" val="27331544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AU" dirty="0"/>
              <a:t>Higher Cmax is seen with infants with similar doses supports the need to reduce doses in the very young. The longer Tmax observed in children less than 3 months of age could be attributed to slower absorption of levobupivacaine from the epidural space (consistent with the longer absorption half-life observed in this group) and/or reduced clearance. Tmax was 10-60 min and the caudal block was performed soon after induction of anaesthesia, so potential toxic symptoms could have occurred at a time when the child was still anaesthetised. </a:t>
            </a:r>
            <a:endParaRPr lang="en-GB" dirty="0">
              <a:solidFill>
                <a:srgbClr val="000000"/>
              </a:solidFill>
              <a:latin typeface="Arial" charset="0"/>
              <a:ea typeface="msgothic"/>
              <a:cs typeface="msgothic"/>
            </a:endParaRPr>
          </a:p>
          <a:p>
            <a:pPr>
              <a:spcBef>
                <a:spcPct val="0"/>
              </a:spcBef>
            </a:pPr>
            <a:r>
              <a:rPr lang="en-GB" b="1" dirty="0">
                <a:solidFill>
                  <a:srgbClr val="000000"/>
                </a:solidFill>
                <a:latin typeface="Arial" charset="0"/>
                <a:ea typeface="msgothic"/>
                <a:cs typeface="msgothic"/>
              </a:rPr>
              <a:t>Chalkiadis</a:t>
            </a:r>
            <a:r>
              <a:rPr lang="en-GB" dirty="0">
                <a:solidFill>
                  <a:srgbClr val="000000"/>
                </a:solidFill>
                <a:latin typeface="Arial" charset="0"/>
                <a:ea typeface="msgothic"/>
                <a:cs typeface="msgothic"/>
              </a:rPr>
              <a:t> G A et al. </a:t>
            </a:r>
            <a:r>
              <a:rPr lang="en-AU" dirty="0"/>
              <a:t>Pharmacokinetics of levobupivacaine after caudal epidural administration in infants less than 3 months of age </a:t>
            </a:r>
            <a:r>
              <a:rPr lang="en-GB" dirty="0">
                <a:solidFill>
                  <a:srgbClr val="000000"/>
                </a:solidFill>
                <a:latin typeface="Arial" charset="0"/>
                <a:ea typeface="msgothic"/>
                <a:cs typeface="msgothic"/>
              </a:rPr>
              <a:t>Br. J. Anaesth. 2005;95:524-529</a:t>
            </a:r>
          </a:p>
          <a:p>
            <a:pPr>
              <a:spcBef>
                <a:spcPct val="0"/>
              </a:spcBef>
            </a:pPr>
            <a:r>
              <a:rPr lang="en-GB" b="1" dirty="0">
                <a:solidFill>
                  <a:srgbClr val="000000"/>
                </a:solidFill>
                <a:latin typeface="Arial" charset="0"/>
                <a:ea typeface="msgothic"/>
                <a:cs typeface="msgothic"/>
              </a:rPr>
              <a:t>Cortínez L </a:t>
            </a:r>
            <a:r>
              <a:rPr lang="en-GB" dirty="0">
                <a:solidFill>
                  <a:srgbClr val="000000"/>
                </a:solidFill>
                <a:latin typeface="Arial" charset="0"/>
                <a:ea typeface="msgothic"/>
                <a:cs typeface="msgothic"/>
              </a:rPr>
              <a:t>I et al. </a:t>
            </a:r>
            <a:r>
              <a:rPr lang="en-AU" dirty="0"/>
              <a:t>Pharmacokinetics of levobupivacaine (2.5 mg/kg) after caudal administration in children younger than 3 years. </a:t>
            </a:r>
            <a:r>
              <a:rPr lang="en-GB" dirty="0">
                <a:solidFill>
                  <a:srgbClr val="000000"/>
                </a:solidFill>
                <a:latin typeface="Arial" charset="0"/>
                <a:ea typeface="msgothic"/>
                <a:cs typeface="msgothic"/>
              </a:rPr>
              <a:t>Anesth Analg 2008;107:1182-1184</a:t>
            </a:r>
          </a:p>
          <a:p>
            <a:pPr>
              <a:spcBef>
                <a:spcPct val="0"/>
              </a:spcBef>
            </a:pPr>
            <a:endParaRPr lang="en-AU" dirty="0"/>
          </a:p>
          <a:p>
            <a:pPr>
              <a:spcBef>
                <a:spcPct val="0"/>
              </a:spcBef>
            </a:pPr>
            <a:endParaRPr lang="en-AU" dirty="0"/>
          </a:p>
        </p:txBody>
      </p:sp>
      <p:sp>
        <p:nvSpPr>
          <p:cNvPr id="419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4B037B3-CF45-4478-B605-F3BE7F464C9B}" type="slidenum">
              <a:rPr lang="en-AU"/>
              <a:pPr fontAlgn="base">
                <a:spcBef>
                  <a:spcPct val="0"/>
                </a:spcBef>
                <a:spcAft>
                  <a:spcPct val="0"/>
                </a:spcAft>
              </a:pPr>
              <a:t>16</a:t>
            </a:fld>
            <a:endParaRPr lang="en-AU" dirty="0"/>
          </a:p>
        </p:txBody>
      </p:sp>
    </p:spTree>
    <p:extLst>
      <p:ext uri="{BB962C8B-B14F-4D97-AF65-F5344CB8AC3E}">
        <p14:creationId xmlns:p14="http://schemas.microsoft.com/office/powerpoint/2010/main" val="21579954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Text Box 1"/>
          <p:cNvSpPr txBox="1">
            <a:spLocks noChangeArrowheads="1"/>
          </p:cNvSpPr>
          <p:nvPr/>
        </p:nvSpPr>
        <p:spPr bwMode="auto">
          <a:xfrm>
            <a:off x="1400175" y="914400"/>
            <a:ext cx="4056063" cy="3135313"/>
          </a:xfrm>
          <a:prstGeom prst="rect">
            <a:avLst/>
          </a:prstGeom>
          <a:solidFill>
            <a:srgbClr val="FFFFFF"/>
          </a:solidFill>
          <a:ln w="9525">
            <a:solidFill>
              <a:srgbClr val="000000"/>
            </a:solidFill>
            <a:miter lim="800000"/>
            <a:headEnd/>
            <a:tailEnd/>
          </a:ln>
        </p:spPr>
        <p:txBody>
          <a:bodyPr wrap="none" lIns="82058" tIns="41029" rIns="82058" bIns="41029" anchor="ctr"/>
          <a:lstStyle/>
          <a:p>
            <a:endParaRPr lang="en-AU" dirty="0">
              <a:latin typeface="Calibri" pitchFamily="34" charset="0"/>
              <a:ea typeface="msgothic"/>
              <a:cs typeface="msgothic"/>
            </a:endParaRPr>
          </a:p>
        </p:txBody>
      </p:sp>
      <p:sp>
        <p:nvSpPr>
          <p:cNvPr id="44035" name="Text Box 2"/>
          <p:cNvSpPr>
            <a:spLocks noGrp="1" noChangeArrowheads="1"/>
          </p:cNvSpPr>
          <p:nvPr>
            <p:ph type="body"/>
          </p:nvPr>
        </p:nvSpPr>
        <p:spPr bwMode="auto">
          <a:xfrm>
            <a:off x="1046163" y="4352925"/>
            <a:ext cx="4770437" cy="3478213"/>
          </a:xfrm>
          <a:noFill/>
        </p:spPr>
        <p:txBody>
          <a:bodyPr wrap="square" numCol="1" anchor="t" anchorCtr="0" compatLnSpc="1">
            <a:prstTxWarp prst="textNoShape">
              <a:avLst/>
            </a:prstTxWarp>
            <a:normAutofit lnSpcReduction="10000"/>
          </a:bodyPr>
          <a:lstStyle/>
          <a:p>
            <a:pPr>
              <a:spcBef>
                <a:spcPct val="0"/>
              </a:spcBef>
            </a:pPr>
            <a:r>
              <a:rPr lang="en-AU" b="1" dirty="0"/>
              <a:t>Hansen TG, Morton NS et al</a:t>
            </a:r>
            <a:r>
              <a:rPr lang="en-AU" dirty="0"/>
              <a:t>. Plasma concentrations and pharmacokinetics of bupivacaine with and without adrenaline following caudal anaesthesia in infants.</a:t>
            </a:r>
            <a:r>
              <a:rPr lang="es-ES" i="1" dirty="0"/>
              <a:t>Acta Anaesthesiol Scand 2001; 45: 42–47. </a:t>
            </a:r>
          </a:p>
          <a:p>
            <a:pPr>
              <a:spcBef>
                <a:spcPct val="0"/>
              </a:spcBef>
            </a:pPr>
            <a:r>
              <a:rPr lang="es-ES" dirty="0"/>
              <a:t>Prolonged systemic absorption and </a:t>
            </a:r>
            <a:r>
              <a:rPr lang="en-AU" dirty="0"/>
              <a:t>significantly higher median total plasma bupivacaine concentration at t½  360 min in the ‘‘adrenaline’’ group 742 ng/ml (range 372–1423 ng/ml) vs. 400.5 ng/ml (range 114–446 ng/ ml) in the ‘‘plain’’ group. The resulting mean ‘‘apparent’’ Terminal half-life, too, was significantly prolonged in the ‘‘adrenaline’’ group, i.e. 363 min (range 238–537 min) vs. 165 min (104–264 min) in the ‘‘plain’’ group. </a:t>
            </a:r>
          </a:p>
          <a:p>
            <a:pPr>
              <a:spcBef>
                <a:spcPct val="0"/>
              </a:spcBef>
            </a:pPr>
            <a:r>
              <a:rPr lang="en-AU" b="1" dirty="0"/>
              <a:t>Luc J. Van Obbergh </a:t>
            </a:r>
            <a:r>
              <a:rPr lang="en-AU" dirty="0"/>
              <a:t>In children, the addition of epinephrine modifies the pharmacokinetics of ropivacaine injected caudally. Can J Anesth 2003.  50(6 ): 593–598</a:t>
            </a:r>
          </a:p>
          <a:p>
            <a:pPr>
              <a:spcBef>
                <a:spcPct val="0"/>
              </a:spcBef>
            </a:pPr>
            <a:r>
              <a:rPr lang="en-AU" dirty="0"/>
              <a:t>The estimated absorption half-time of plain ropivacaine was nine minutes while the addition of epinephrine increased it up to 27 min. The slower absorption of ropivacaine from the caudal space when compared to bupivacaine has been described recently. Its absorption from the epidural space is slow and has been described as biphasic; this is related to the high partitioning of ropivacaine into fat.</a:t>
            </a:r>
          </a:p>
          <a:p>
            <a:pPr>
              <a:spcBef>
                <a:spcPct val="0"/>
              </a:spcBef>
            </a:pPr>
            <a:endParaRPr lang="en-AU" dirty="0"/>
          </a:p>
        </p:txBody>
      </p:sp>
    </p:spTree>
    <p:extLst>
      <p:ext uri="{BB962C8B-B14F-4D97-AF65-F5344CB8AC3E}">
        <p14:creationId xmlns:p14="http://schemas.microsoft.com/office/powerpoint/2010/main" val="18545686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AU" dirty="0"/>
              <a:t>Accumulation with bupivacaine may cause local anaesthetic toxicity. The new local anaesthetic agents offer significant advantages for epidural infusions in infants.</a:t>
            </a:r>
          </a:p>
          <a:p>
            <a:pPr indent="0">
              <a:buFont typeface="Wingdings 2" pitchFamily="18" charset="2"/>
              <a:buNone/>
              <a:defRPr/>
            </a:pPr>
            <a:r>
              <a:rPr lang="en-GB" sz="1200" b="1" dirty="0">
                <a:solidFill>
                  <a:srgbClr val="000000"/>
                </a:solidFill>
                <a:cs typeface="Arial" pitchFamily="34" charset="0"/>
              </a:rPr>
              <a:t>Larsson BA </a:t>
            </a:r>
            <a:r>
              <a:rPr lang="en-AU" sz="1200" dirty="0">
                <a:cs typeface="Arial" pitchFamily="34" charset="0"/>
              </a:rPr>
              <a:t>Plasma Concentrations of Bupivacaine in Neonates After  Continuous Epidural Infusion Anesth Analg 1997;84:501-5</a:t>
            </a:r>
          </a:p>
          <a:p>
            <a:pPr indent="0">
              <a:buFont typeface="Wingdings 2" pitchFamily="18" charset="2"/>
              <a:buNone/>
              <a:defRPr/>
            </a:pPr>
            <a:r>
              <a:rPr lang="en-AU" sz="1200" dirty="0">
                <a:cs typeface="Arial" pitchFamily="34" charset="0"/>
              </a:rPr>
              <a:t> </a:t>
            </a:r>
            <a:r>
              <a:rPr lang="en-AU" sz="1200" b="1" dirty="0">
                <a:cs typeface="Arial" pitchFamily="34" charset="0"/>
              </a:rPr>
              <a:t>Luz G </a:t>
            </a:r>
            <a:r>
              <a:rPr lang="en-AU" sz="1200" dirty="0">
                <a:cs typeface="Arial" pitchFamily="34" charset="0"/>
              </a:rPr>
              <a:t>Bupivacaine Plasma Concentrations During Continuous Epidural Anesthesia in Infants and Children. Anesth Analg 1996;82:231-4</a:t>
            </a:r>
          </a:p>
          <a:p>
            <a:pPr indent="0">
              <a:spcBef>
                <a:spcPts val="0"/>
              </a:spcBef>
              <a:buFont typeface="Wingdings 2" pitchFamily="18" charset="2"/>
              <a:buNone/>
              <a:defRPr/>
            </a:pPr>
            <a:r>
              <a:rPr lang="en-AU" sz="1200" b="1" dirty="0">
                <a:cs typeface="Arial" pitchFamily="34" charset="0"/>
              </a:rPr>
              <a:t>Luz G </a:t>
            </a:r>
            <a:r>
              <a:rPr lang="en-AU" sz="1200" dirty="0">
                <a:cs typeface="Arial" pitchFamily="34" charset="0"/>
              </a:rPr>
              <a:t>Pediatr Anesth 1998 Free and total bupivacaine plasma concentrations after continuous epidural anaesthesia in infants and children</a:t>
            </a:r>
          </a:p>
          <a:p>
            <a:pPr indent="0">
              <a:spcBef>
                <a:spcPts val="0"/>
              </a:spcBef>
              <a:buFont typeface="Wingdings 2" pitchFamily="18" charset="2"/>
              <a:buNone/>
              <a:defRPr/>
            </a:pPr>
            <a:r>
              <a:rPr lang="en-US" sz="1200" b="1" dirty="0">
                <a:cs typeface="Arial" pitchFamily="34" charset="0"/>
              </a:rPr>
              <a:t>Meunier J</a:t>
            </a:r>
            <a:r>
              <a:rPr lang="en-US" sz="1200" dirty="0">
                <a:cs typeface="Arial" pitchFamily="34" charset="0"/>
              </a:rPr>
              <a:t>, Goujard E, Mazoit JX. Pharmacokinetics of Bupivacaine after continuous epidural infusion in infants with and without Biliary Atresia. Anesthesiology. 95(1):87-95, July 2001.</a:t>
            </a:r>
          </a:p>
          <a:p>
            <a:pPr indent="0">
              <a:buFont typeface="Wingdings 2" pitchFamily="18" charset="2"/>
              <a:buNone/>
              <a:defRPr/>
            </a:pPr>
            <a:endParaRPr lang="en-AU" sz="1200" dirty="0">
              <a:cs typeface="Arial" pitchFamily="34" charset="0"/>
            </a:endParaRPr>
          </a:p>
        </p:txBody>
      </p:sp>
      <p:sp>
        <p:nvSpPr>
          <p:cNvPr id="460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010DB8A-E925-4EA5-B3AC-22F4765E541D}" type="slidenum">
              <a:rPr lang="en-AU"/>
              <a:pPr fontAlgn="base">
                <a:spcBef>
                  <a:spcPct val="0"/>
                </a:spcBef>
                <a:spcAft>
                  <a:spcPct val="0"/>
                </a:spcAft>
              </a:pPr>
              <a:t>18</a:t>
            </a:fld>
            <a:endParaRPr lang="en-AU" dirty="0"/>
          </a:p>
        </p:txBody>
      </p:sp>
    </p:spTree>
    <p:extLst>
      <p:ext uri="{BB962C8B-B14F-4D97-AF65-F5344CB8AC3E}">
        <p14:creationId xmlns:p14="http://schemas.microsoft.com/office/powerpoint/2010/main" val="13359200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b="1" dirty="0"/>
              <a:t>The dose of local anaesthetic delivered by epidural infusions in neonates are decreased because of the risks of systemic toxicity. The potential for toxicity is increased by low hepatic metabolic capacity and low protein binding. Most recommend lower local anaesthetic concentration solutions are infused at the same rate and total duration of infusion is decreased.</a:t>
            </a:r>
          </a:p>
          <a:p>
            <a:r>
              <a:rPr lang="en-AU" b="0" dirty="0"/>
              <a:t>Luz G, Innerhofer P, Bachmann B, et al. Bupivacaine plasma concentrations during continuous epidural anesthesia in infants and children. Anesth Analg 1996;82;231. 52. Larsson BA, Lonnqvist PA, Olsson GL. Plasma concentrations of bupivacaine in neonates after continuous epidural infusion. Anesth Analg 1997;84:501-5. </a:t>
            </a:r>
          </a:p>
          <a:p>
            <a:r>
              <a:rPr lang="en-AU" sz="1200" b="0" i="0" kern="1200" dirty="0">
                <a:solidFill>
                  <a:schemeClr val="tx1"/>
                </a:solidFill>
                <a:effectLst/>
                <a:latin typeface="+mn-lt"/>
                <a:ea typeface="+mn-ea"/>
                <a:cs typeface="+mn-cs"/>
              </a:rPr>
              <a:t>Larsson BA, Lonnqvist PA, Olsson GL. Plasma concentrations of bupivacaine in neonates after continuous epidural infusion Anesth Analg 1997;84(3):501-5</a:t>
            </a:r>
          </a:p>
          <a:p>
            <a:r>
              <a:rPr lang="en-AU" sz="1200" b="0" i="0" kern="1200" dirty="0">
                <a:solidFill>
                  <a:schemeClr val="tx1"/>
                </a:solidFill>
                <a:effectLst/>
                <a:latin typeface="+mn-lt"/>
                <a:ea typeface="+mn-ea"/>
                <a:cs typeface="+mn-cs"/>
              </a:rPr>
              <a:t>Lerman J, Nolan J, Eyres R. Efficacy, safety, and pharmacokinetics of levobupivacaine with and without fentanyl after continuous epidural infusion in children: a </a:t>
            </a:r>
            <a:r>
              <a:rPr lang="en-AU" sz="1200" b="0" i="0" kern="1200" dirty="0" err="1">
                <a:solidFill>
                  <a:schemeClr val="tx1"/>
                </a:solidFill>
                <a:effectLst/>
                <a:latin typeface="+mn-lt"/>
                <a:ea typeface="+mn-ea"/>
                <a:cs typeface="+mn-cs"/>
              </a:rPr>
              <a:t>multicenter</a:t>
            </a:r>
            <a:r>
              <a:rPr lang="en-AU" sz="1200" b="0" i="0" kern="1200" dirty="0">
                <a:solidFill>
                  <a:schemeClr val="tx1"/>
                </a:solidFill>
                <a:effectLst/>
                <a:latin typeface="+mn-lt"/>
                <a:ea typeface="+mn-ea"/>
                <a:cs typeface="+mn-cs"/>
              </a:rPr>
              <a:t> trial. Anesthesiology 2003;99(5):1165-74</a:t>
            </a:r>
          </a:p>
          <a:p>
            <a:pPr fontAlgn="base"/>
            <a:r>
              <a:rPr lang="en-AU" sz="1200" b="0" i="0" kern="1200" dirty="0">
                <a:solidFill>
                  <a:schemeClr val="tx1"/>
                </a:solidFill>
                <a:effectLst/>
                <a:latin typeface="+mn-lt"/>
                <a:ea typeface="+mn-ea"/>
                <a:cs typeface="+mn-cs"/>
              </a:rPr>
              <a:t>Berde C, Yaster M Meretoja O, McCann ME. Stable plasma concentrations of unbound ropivacaine during postoperative epidural infusion for 24–72 hours in children. Eur J Anesthesiology 2008, 25(5): 410-417</a:t>
            </a:r>
          </a:p>
          <a:p>
            <a:r>
              <a:rPr lang="en-AU" sz="1200" b="0" i="0" kern="1200" dirty="0">
                <a:solidFill>
                  <a:schemeClr val="tx1"/>
                </a:solidFill>
                <a:effectLst/>
                <a:latin typeface="+mn-lt"/>
                <a:ea typeface="+mn-ea"/>
                <a:cs typeface="+mn-cs"/>
              </a:rPr>
              <a:t>Veneziano G, Iliev P, Tobias J. Continuous chloroprocaine infusion for thoracic and caudal epidurals as a postoperative analgesia modality in neonates, infants, and children. Pediatr Anesth. 2016; 26(1): 84-91.</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AU" sz="1200" b="1" i="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pPr>
              <a:defRPr/>
            </a:pPr>
            <a:fld id="{B1CDCE13-C914-4666-81C0-096A31777419}" type="slidenum">
              <a:rPr lang="en-AU" smtClean="0"/>
              <a:pPr>
                <a:defRPr/>
              </a:pPr>
              <a:t>19</a:t>
            </a:fld>
            <a:endParaRPr lang="en-AU" dirty="0"/>
          </a:p>
        </p:txBody>
      </p:sp>
    </p:spTree>
    <p:extLst>
      <p:ext uri="{BB962C8B-B14F-4D97-AF65-F5344CB8AC3E}">
        <p14:creationId xmlns:p14="http://schemas.microsoft.com/office/powerpoint/2010/main" val="7548130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wrap="square" numCol="1" anchor="t" anchorCtr="0" compatLnSpc="1">
            <a:prstTxWarp prst="textNoShape">
              <a:avLst/>
            </a:prstTxWarp>
          </a:bodyPr>
          <a:lstStyle/>
          <a:p>
            <a:pPr>
              <a:lnSpc>
                <a:spcPct val="90000"/>
              </a:lnSpc>
              <a:spcBef>
                <a:spcPct val="0"/>
              </a:spcBef>
            </a:pPr>
            <a:r>
              <a:rPr lang="en-AU" dirty="0"/>
              <a:t>Venous Total bupivacaine plasma concentrations were measured in six neonates and infants aged 4 days to 3.9 mo (mean, 2.1 mo) and 10 infants and children aged 9 mo to 6 yr (mean, 3.1 yr) after administration of an initial bolus of 0.5 mL/kg bupivacaine 0.25%, followed by a continuous infusion of local anesthetic (0.25 mL.kg-1.h-1) over a period of 4 h (first hour: bupivacaine 0.25%, then reduced to 0.125%). </a:t>
            </a:r>
          </a:p>
          <a:p>
            <a:pPr>
              <a:lnSpc>
                <a:spcPct val="90000"/>
              </a:lnSpc>
              <a:spcBef>
                <a:spcPct val="0"/>
              </a:spcBef>
            </a:pPr>
            <a:r>
              <a:rPr lang="en-AU" b="1" dirty="0"/>
              <a:t>Luz G. </a:t>
            </a:r>
            <a:r>
              <a:rPr lang="en-AU" dirty="0"/>
              <a:t>Anesth Analg. 1996 Feb;82(2):231-4. 1996. </a:t>
            </a:r>
          </a:p>
          <a:p>
            <a:pPr>
              <a:lnSpc>
                <a:spcPct val="90000"/>
              </a:lnSpc>
              <a:spcBef>
                <a:spcPct val="0"/>
              </a:spcBef>
            </a:pPr>
            <a:r>
              <a:rPr lang="en-AU" dirty="0"/>
              <a:t>Follow up study measured Total and Free concentrations. Although total bupivacaine plasma concentrations were within acceptable limits (&lt; 1.5 micrograms.ml-1), four of the seven infants showed adverse reactions. Maximum plasma concentrations of free bupivacaine were significantly higher in infants (P &lt; 0.05) than in older children. Recommended lower bupivacaine bolus dose and concentration for continuous epidural anaesthesia in infants. </a:t>
            </a:r>
          </a:p>
          <a:p>
            <a:pPr>
              <a:lnSpc>
                <a:spcPct val="90000"/>
              </a:lnSpc>
              <a:spcBef>
                <a:spcPct val="0"/>
              </a:spcBef>
            </a:pPr>
            <a:r>
              <a:rPr lang="en-AU" b="1" dirty="0"/>
              <a:t>Luz G.</a:t>
            </a:r>
            <a:r>
              <a:rPr lang="en-AU" dirty="0"/>
              <a:t> Free and total bupivacaine plasma concentrations after continuous epidural anaesthesia in infants and children. Paediatr Anaesth. 1998;8(6):473-8. </a:t>
            </a:r>
          </a:p>
          <a:p>
            <a:pPr>
              <a:lnSpc>
                <a:spcPct val="90000"/>
              </a:lnSpc>
              <a:spcBef>
                <a:spcPct val="0"/>
              </a:spcBef>
            </a:pPr>
            <a:endParaRPr lang="en-AU" dirty="0"/>
          </a:p>
        </p:txBody>
      </p:sp>
      <p:sp>
        <p:nvSpPr>
          <p:cNvPr id="481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7C9CFF4-DF90-4648-8FFA-63E2B807CC19}" type="slidenum">
              <a:rPr lang="en-AU"/>
              <a:pPr fontAlgn="base">
                <a:spcBef>
                  <a:spcPct val="0"/>
                </a:spcBef>
                <a:spcAft>
                  <a:spcPct val="0"/>
                </a:spcAft>
              </a:pPr>
              <a:t>20</a:t>
            </a:fld>
            <a:endParaRPr lang="en-AU" dirty="0"/>
          </a:p>
        </p:txBody>
      </p:sp>
    </p:spTree>
    <p:extLst>
      <p:ext uri="{BB962C8B-B14F-4D97-AF65-F5344CB8AC3E}">
        <p14:creationId xmlns:p14="http://schemas.microsoft.com/office/powerpoint/2010/main" val="10641550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AU" dirty="0"/>
              <a:t>Markedly higher plasma level of free bupivacaine concentration in neonates and infants despite lower bolus (1.25mg.kg-1 vs 2-2.5mg.kg-1) and infusion rate (first hour 0.25 ml·kg-1·h-1 0.25%; then reduced to 0.125%) than Berde’s recommendation. Peak levels of free bupivacaine plasma concentrations were markedly higher in infants when compared to older children with a significant difference between groups after eight hrs of bupivacaine administration. Binding is pH-dependent, meaning that any episode of hypoxia or hypercapnia will increase the free fraction of local anaesthetic.</a:t>
            </a:r>
            <a:r>
              <a:rPr lang="en-AU" b="1" i="1" dirty="0">
                <a:latin typeface="Palatino-BoldItalic"/>
              </a:rPr>
              <a:t> </a:t>
            </a:r>
          </a:p>
          <a:p>
            <a:pPr>
              <a:spcBef>
                <a:spcPct val="0"/>
              </a:spcBef>
            </a:pPr>
            <a:r>
              <a:rPr lang="en-AU" b="1" dirty="0"/>
              <a:t>Luz G </a:t>
            </a:r>
            <a:r>
              <a:rPr lang="en-AU" dirty="0"/>
              <a:t>Pediatr Anesth 1998 </a:t>
            </a:r>
            <a:r>
              <a:rPr lang="en-AU" dirty="0">
                <a:latin typeface="Palatino-BoldItalic"/>
              </a:rPr>
              <a:t>Free and total bupivacaine plasma concentrations after continuous epidural anaesthesia in infants and children</a:t>
            </a:r>
            <a:endParaRPr lang="en-AU" dirty="0"/>
          </a:p>
          <a:p>
            <a:pPr>
              <a:spcBef>
                <a:spcPct val="0"/>
              </a:spcBef>
            </a:pPr>
            <a:endParaRPr lang="en-AU" dirty="0"/>
          </a:p>
        </p:txBody>
      </p:sp>
      <p:sp>
        <p:nvSpPr>
          <p:cNvPr id="501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8D44B11-5043-4B22-A89F-351DF70065B2}" type="slidenum">
              <a:rPr lang="en-AU"/>
              <a:pPr fontAlgn="base">
                <a:spcBef>
                  <a:spcPct val="0"/>
                </a:spcBef>
                <a:spcAft>
                  <a:spcPct val="0"/>
                </a:spcAft>
              </a:pPr>
              <a:t>21</a:t>
            </a:fld>
            <a:endParaRPr lang="en-AU" dirty="0"/>
          </a:p>
        </p:txBody>
      </p:sp>
    </p:spTree>
    <p:extLst>
      <p:ext uri="{BB962C8B-B14F-4D97-AF65-F5344CB8AC3E}">
        <p14:creationId xmlns:p14="http://schemas.microsoft.com/office/powerpoint/2010/main" val="26629344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AU" dirty="0"/>
              <a:t>Free fraction (</a:t>
            </a:r>
            <a:r>
              <a:rPr lang="en-AU" dirty="0" err="1"/>
              <a:t>fu</a:t>
            </a:r>
            <a:r>
              <a:rPr lang="en-AU" dirty="0"/>
              <a:t>)=</a:t>
            </a:r>
            <a:r>
              <a:rPr lang="en-AU" baseline="0" dirty="0"/>
              <a:t> C </a:t>
            </a:r>
            <a:r>
              <a:rPr lang="en-AU" baseline="-25000" dirty="0"/>
              <a:t>free</a:t>
            </a:r>
            <a:r>
              <a:rPr lang="en-AU" baseline="0" dirty="0"/>
              <a:t>/C</a:t>
            </a:r>
            <a:r>
              <a:rPr lang="en-AU" baseline="-25000" dirty="0"/>
              <a:t>total</a:t>
            </a:r>
            <a:r>
              <a:rPr lang="en-AU" baseline="0" dirty="0"/>
              <a:t> and  C Bound = (B max x C free)/ (K</a:t>
            </a:r>
            <a:r>
              <a:rPr lang="en-AU" baseline="-25000" dirty="0"/>
              <a:t>D</a:t>
            </a:r>
            <a:r>
              <a:rPr lang="en-AU" baseline="0" dirty="0"/>
              <a:t> + C free) where B max is the maximal binding capacity and K</a:t>
            </a:r>
            <a:r>
              <a:rPr lang="en-AU" baseline="-25000" dirty="0"/>
              <a:t>D</a:t>
            </a:r>
            <a:r>
              <a:rPr lang="en-AU" baseline="0" dirty="0"/>
              <a:t> is the equilibrium dissociation constant.</a:t>
            </a:r>
          </a:p>
          <a:p>
            <a:pPr>
              <a:spcBef>
                <a:spcPct val="0"/>
              </a:spcBef>
            </a:pPr>
            <a:r>
              <a:rPr lang="en-AU" baseline="0" dirty="0"/>
              <a:t>When plasma concentrations of binding proteins increase (</a:t>
            </a:r>
            <a:r>
              <a:rPr lang="el-GR" baseline="0" dirty="0"/>
              <a:t>α</a:t>
            </a:r>
            <a:r>
              <a:rPr lang="en-AU" baseline="0" dirty="0"/>
              <a:t> acid glycoprotein during inflammation) then B max increases, Free fraction decreases , C total increases and C Free remains unchanged. When drug displacement occurs there is a transient increase in C free with the amount released rapidly redistributed and eliminated.</a:t>
            </a:r>
          </a:p>
          <a:p>
            <a:pPr>
              <a:spcBef>
                <a:spcPct val="0"/>
              </a:spcBef>
            </a:pPr>
            <a:r>
              <a:rPr lang="en-AU" dirty="0"/>
              <a:t>At the end of the 48-h infusion period, the unbound bupivacaine concentration increased until pseudo–steady state at 24 h, but the total bupivacaine concentration continued to increase between 24 and 48 h. The increase in AAG observed after surgery did not fully buffer the unbound concentration and t</a:t>
            </a:r>
            <a:r>
              <a:rPr lang="en-AU" dirty="0">
                <a:latin typeface="Arial" charset="0"/>
                <a:cs typeface="Arial" charset="0"/>
              </a:rPr>
              <a:t>wo infants aged 1.8 months had unbound concentrations greater than 0.2 mg/ml. </a:t>
            </a:r>
            <a:r>
              <a:rPr lang="en-AU" dirty="0"/>
              <a:t>Effects were more marked in patients with Biliary atresia as they were operated on prior to 12 weeks of postnatal age.</a:t>
            </a:r>
          </a:p>
          <a:p>
            <a:pPr>
              <a:spcBef>
                <a:spcPct val="0"/>
              </a:spcBef>
            </a:pPr>
            <a:r>
              <a:rPr lang="en-AU" b="1" dirty="0"/>
              <a:t>Meunier</a:t>
            </a:r>
            <a:r>
              <a:rPr lang="en-AU" dirty="0"/>
              <a:t> Pharmacokinetics of Bupivacaine after Continuous Epidural Infusion in Infants with and without Biliary Atresia. Anesthesiology. 2001 Jul;95(1):87-95 </a:t>
            </a:r>
          </a:p>
          <a:p>
            <a:pPr>
              <a:spcBef>
                <a:spcPct val="0"/>
              </a:spcBef>
            </a:pPr>
            <a:r>
              <a:rPr lang="en-AU" dirty="0"/>
              <a:t> </a:t>
            </a:r>
          </a:p>
        </p:txBody>
      </p:sp>
      <p:sp>
        <p:nvSpPr>
          <p:cNvPr id="522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51E3D41-B4DE-4CD4-8A88-80D60C385555}" type="slidenum">
              <a:rPr lang="en-AU"/>
              <a:pPr fontAlgn="base">
                <a:spcBef>
                  <a:spcPct val="0"/>
                </a:spcBef>
                <a:spcAft>
                  <a:spcPct val="0"/>
                </a:spcAft>
              </a:pPr>
              <a:t>22</a:t>
            </a:fld>
            <a:endParaRPr lang="en-AU" dirty="0"/>
          </a:p>
        </p:txBody>
      </p:sp>
    </p:spTree>
    <p:extLst>
      <p:ext uri="{BB962C8B-B14F-4D97-AF65-F5344CB8AC3E}">
        <p14:creationId xmlns:p14="http://schemas.microsoft.com/office/powerpoint/2010/main" val="18038977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a:t>Ropivacaine is associated with total and free plasma concentrations below the concentrations commonly  associated with systemic toxicity but inter individual variability in LA levels is wide. </a:t>
            </a:r>
          </a:p>
          <a:p>
            <a:pPr>
              <a:spcBef>
                <a:spcPct val="0"/>
              </a:spcBef>
            </a:pPr>
            <a:r>
              <a:rPr lang="en-US" b="1" dirty="0"/>
              <a:t>Berde</a:t>
            </a:r>
            <a:r>
              <a:rPr lang="en-US" dirty="0"/>
              <a:t>, Yaster, Meretoja, McCann. </a:t>
            </a:r>
            <a:r>
              <a:rPr lang="en-AU" dirty="0"/>
              <a:t>Stable plasma concentrations of unbound ropivacaine during postoperative epidural infusion for 24–72 hours in children Eur J Anesth 2008; 25(5):410 </a:t>
            </a:r>
          </a:p>
          <a:p>
            <a:pPr>
              <a:spcBef>
                <a:spcPct val="0"/>
              </a:spcBef>
            </a:pPr>
            <a:r>
              <a:rPr lang="en-AU" b="1" dirty="0"/>
              <a:t>Bosenberg </a:t>
            </a:r>
            <a:r>
              <a:rPr lang="en-AU" dirty="0"/>
              <a:t>A et al Pharmacokinetics and efficacy of ropivacaine for continuous epidural infusion in neonates and infants. Pediatric Anesthesia 2005 15: 739–749</a:t>
            </a:r>
          </a:p>
          <a:p>
            <a:pPr>
              <a:spcBef>
                <a:spcPct val="0"/>
              </a:spcBef>
            </a:pPr>
            <a:r>
              <a:rPr lang="en-AU" dirty="0"/>
              <a:t>Epidural infusions (0.2–0.4 mg·kg</a:t>
            </a:r>
            <a:r>
              <a:rPr lang="en-AU" baseline="30000" dirty="0"/>
              <a:t>−1</a:t>
            </a:r>
            <a:r>
              <a:rPr lang="en-AU" dirty="0"/>
              <a:t>·h</a:t>
            </a:r>
            <a:r>
              <a:rPr lang="en-AU" baseline="30000" dirty="0"/>
              <a:t>−1</a:t>
            </a:r>
            <a:r>
              <a:rPr lang="en-AU" dirty="0"/>
              <a:t> ropivacaine) provided satisfactory pain relief in neonates and infants under 1 year. As plasma concentrations of unbound ropivacaine were not influenced by the duration of the infusion, ropivacaine can be safely used for postoperative epidural infusion for 48–72 h. Levels of unbound ropivacaine were higher in the neonates than in the infants, but were below threshold concentrations for CNS toxicity in adults (≥0.35 mg·l</a:t>
            </a:r>
            <a:r>
              <a:rPr lang="en-AU" baseline="30000" dirty="0"/>
              <a:t>−1</a:t>
            </a:r>
            <a:r>
              <a:rPr lang="en-AU" dirty="0"/>
              <a:t>). </a:t>
            </a:r>
          </a:p>
          <a:p>
            <a:pPr>
              <a:spcBef>
                <a:spcPct val="0"/>
              </a:spcBef>
            </a:pPr>
            <a:r>
              <a:rPr lang="en-AU" b="1" dirty="0"/>
              <a:t>Hansen</a:t>
            </a:r>
            <a:r>
              <a:rPr lang="en-AU" dirty="0"/>
              <a:t> TG, Ilett KF, Lim SI et al. Pharmacokinetics and clinical efficacy of long-term epidural ropivacaine infusion in children. Br J Anaesth 2000; 85: 347-53 </a:t>
            </a:r>
          </a:p>
          <a:p>
            <a:pPr>
              <a:spcBef>
                <a:spcPct val="0"/>
              </a:spcBef>
            </a:pPr>
            <a:r>
              <a:rPr lang="en-AU" dirty="0"/>
              <a:t>Following a 24–72 h epidural infusion of ropivacaine 0.4 mg kg</a:t>
            </a:r>
            <a:r>
              <a:rPr lang="en-AU" baseline="30000" dirty="0"/>
              <a:t>−1</a:t>
            </a:r>
            <a:r>
              <a:rPr lang="en-AU" dirty="0"/>
              <a:t> h</a:t>
            </a:r>
            <a:r>
              <a:rPr lang="en-AU" baseline="30000" dirty="0"/>
              <a:t>−1</a:t>
            </a:r>
            <a:r>
              <a:rPr lang="en-AU" dirty="0"/>
              <a:t> in 1–9-yr-old children, the plasma concentrations of unbound ropivacaine were stable over time with no age-dependency.</a:t>
            </a:r>
          </a:p>
        </p:txBody>
      </p:sp>
      <p:sp>
        <p:nvSpPr>
          <p:cNvPr id="542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0B8FB3C-B588-4FAD-BCBF-36C3F7AE8E26}" type="slidenum">
              <a:rPr lang="en-AU"/>
              <a:pPr fontAlgn="base">
                <a:spcBef>
                  <a:spcPct val="0"/>
                </a:spcBef>
                <a:spcAft>
                  <a:spcPct val="0"/>
                </a:spcAft>
              </a:pPr>
              <a:t>23</a:t>
            </a:fld>
            <a:endParaRPr lang="en-AU" dirty="0"/>
          </a:p>
        </p:txBody>
      </p:sp>
    </p:spTree>
    <p:extLst>
      <p:ext uri="{BB962C8B-B14F-4D97-AF65-F5344CB8AC3E}">
        <p14:creationId xmlns:p14="http://schemas.microsoft.com/office/powerpoint/2010/main" val="39465795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p:spPr>
      </p:sp>
      <p:sp>
        <p:nvSpPr>
          <p:cNvPr id="5632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AU" dirty="0"/>
              <a:t>Concludes that the cumulative blood concentration of Levobupivacaine after 0.125% is approximately twice that after 0.0625%, but that the blood concentrations for both are well below the threshold for toxicity in children.. These data indicate that after a 24 h continuous infusion of epidural levobupivacaine in a concentration of either 0.0625% or 0.125% in children, the blood concentrations are &lt; 1 ng/ml. </a:t>
            </a:r>
            <a:br>
              <a:rPr lang="en-AU" dirty="0"/>
            </a:br>
            <a:r>
              <a:rPr lang="en-US" b="1" dirty="0">
                <a:latin typeface="Times New Roman" pitchFamily="18" charset="0"/>
                <a:cs typeface="Times New Roman" pitchFamily="18" charset="0"/>
              </a:rPr>
              <a:t>Lerman</a:t>
            </a:r>
            <a:r>
              <a:rPr lang="en-US" dirty="0">
                <a:latin typeface="Times New Roman" pitchFamily="18" charset="0"/>
                <a:cs typeface="Times New Roman" pitchFamily="18" charset="0"/>
              </a:rPr>
              <a:t>, J; Nolan J; Eyres R; Wolf A. Efficacy, safety and pharmacokinetics of levobupivacaine with and without Fentanyl after Continuous Epidural Infusion in Children: A multicentre trial. Anesthesiology.2003; 99(5):1166-1174 </a:t>
            </a:r>
          </a:p>
          <a:p>
            <a:pPr>
              <a:spcBef>
                <a:spcPct val="0"/>
              </a:spcBef>
            </a:pPr>
            <a:endParaRPr lang="en-AU" dirty="0"/>
          </a:p>
        </p:txBody>
      </p:sp>
      <p:sp>
        <p:nvSpPr>
          <p:cNvPr id="5632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A0910DF-A0CC-4633-9E6D-28BE7701FD71}" type="slidenum">
              <a:rPr lang="en-AU"/>
              <a:pPr fontAlgn="base">
                <a:spcBef>
                  <a:spcPct val="0"/>
                </a:spcBef>
                <a:spcAft>
                  <a:spcPct val="0"/>
                </a:spcAft>
              </a:pPr>
              <a:t>24</a:t>
            </a:fld>
            <a:endParaRPr lang="en-AU" dirty="0"/>
          </a:p>
        </p:txBody>
      </p:sp>
    </p:spTree>
    <p:extLst>
      <p:ext uri="{BB962C8B-B14F-4D97-AF65-F5344CB8AC3E}">
        <p14:creationId xmlns:p14="http://schemas.microsoft.com/office/powerpoint/2010/main" val="26891290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bwMode="auto">
          <a:noFill/>
          <a:ln>
            <a:solidFill>
              <a:srgbClr val="000000"/>
            </a:solidFill>
            <a:miter lim="800000"/>
            <a:headEnd/>
            <a:tailEnd/>
          </a:ln>
        </p:spPr>
      </p:sp>
      <p:sp>
        <p:nvSpPr>
          <p:cNvPr id="5837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AU" dirty="0"/>
          </a:p>
        </p:txBody>
      </p:sp>
      <p:sp>
        <p:nvSpPr>
          <p:cNvPr id="5837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08B29B4-1D95-4785-89EB-B2E11A4A88DF}" type="slidenum">
              <a:rPr lang="en-AU"/>
              <a:pPr fontAlgn="base">
                <a:spcBef>
                  <a:spcPct val="0"/>
                </a:spcBef>
                <a:spcAft>
                  <a:spcPct val="0"/>
                </a:spcAft>
              </a:pPr>
              <a:t>25</a:t>
            </a:fld>
            <a:endParaRPr lang="en-AU" dirty="0"/>
          </a:p>
        </p:txBody>
      </p:sp>
    </p:spTree>
    <p:extLst>
      <p:ext uri="{BB962C8B-B14F-4D97-AF65-F5344CB8AC3E}">
        <p14:creationId xmlns:p14="http://schemas.microsoft.com/office/powerpoint/2010/main" val="15494153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wrap="square" numCol="1" anchor="t" anchorCtr="0" compatLnSpc="1">
            <a:prstTxWarp prst="textNoShape">
              <a:avLst/>
            </a:prstTxWarp>
          </a:bodyPr>
          <a:lstStyle/>
          <a:p>
            <a:pPr>
              <a:lnSpc>
                <a:spcPct val="90000"/>
              </a:lnSpc>
              <a:spcBef>
                <a:spcPct val="0"/>
              </a:spcBef>
            </a:pPr>
            <a:r>
              <a:rPr lang="en-AU" dirty="0"/>
              <a:t>Myelination begins in the third trimester and is incomplete at birth. </a:t>
            </a:r>
            <a:r>
              <a:rPr lang="en-AU" dirty="0">
                <a:latin typeface="Arial" charset="0"/>
                <a:cs typeface="Arial" charset="0"/>
              </a:rPr>
              <a:t>Axon diameters and myelin sheaths undergo conspicuous growth during the first two years of life, but may not be fully mature before adolescence</a:t>
            </a:r>
            <a:r>
              <a:rPr lang="en-AU" dirty="0"/>
              <a:t>. Local anaesthetics must cover a sufficient length of nerve to block conduction. This “critical length” exceeds 2 cm (more than 3 nodes of Ranvier) except at very high LA concentrations. The minimal blocking concentration decreases dramatically as the length of nerve exposed to the local anaesthetic is increased. If adult and infant nerves receive the same weight scaled dose, other factors being equal, the adult nerve will have a longer duration nerve blockade than the infant nerve.</a:t>
            </a:r>
          </a:p>
        </p:txBody>
      </p:sp>
      <p:sp>
        <p:nvSpPr>
          <p:cNvPr id="6041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68D396A-91FD-4CAD-8CA2-970BAD11C008}" type="slidenum">
              <a:rPr lang="en-AU"/>
              <a:pPr fontAlgn="base">
                <a:spcBef>
                  <a:spcPct val="0"/>
                </a:spcBef>
                <a:spcAft>
                  <a:spcPct val="0"/>
                </a:spcAft>
              </a:pPr>
              <a:t>26</a:t>
            </a:fld>
            <a:endParaRPr lang="en-AU" dirty="0"/>
          </a:p>
        </p:txBody>
      </p:sp>
    </p:spTree>
    <p:extLst>
      <p:ext uri="{BB962C8B-B14F-4D97-AF65-F5344CB8AC3E}">
        <p14:creationId xmlns:p14="http://schemas.microsoft.com/office/powerpoint/2010/main" val="10604648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bwMode="auto">
          <a:noFill/>
          <a:ln>
            <a:solidFill>
              <a:srgbClr val="000000"/>
            </a:solidFill>
            <a:miter lim="800000"/>
            <a:headEnd/>
            <a:tailEnd/>
          </a:ln>
        </p:spPr>
      </p:sp>
      <p:sp>
        <p:nvSpPr>
          <p:cNvPr id="6246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AU" dirty="0"/>
              <a:t>Differential blockade (sensory block without motor block) is proposed for the new local anaesthetics especially Ropivacaine. Small A</a:t>
            </a:r>
            <a:r>
              <a:rPr lang="el-GR" dirty="0"/>
              <a:t>δ</a:t>
            </a:r>
            <a:r>
              <a:rPr lang="en-AU" dirty="0"/>
              <a:t> lightly myelinated fibers are blocked by lower concentrations of ropivacaine than heavily myelinated fibers. Most data in infants does not report a detectable motor sensory differential but sensory block is seen at lower concentrations than seen in adults</a:t>
            </a:r>
          </a:p>
          <a:p>
            <a:pPr>
              <a:spcBef>
                <a:spcPct val="0"/>
              </a:spcBef>
            </a:pPr>
            <a:endParaRPr lang="en-AU" dirty="0"/>
          </a:p>
        </p:txBody>
      </p:sp>
      <p:sp>
        <p:nvSpPr>
          <p:cNvPr id="6246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C746B31-1D10-4FC4-9BF0-7C529102DF38}" type="slidenum">
              <a:rPr lang="en-AU"/>
              <a:pPr fontAlgn="base">
                <a:spcBef>
                  <a:spcPct val="0"/>
                </a:spcBef>
                <a:spcAft>
                  <a:spcPct val="0"/>
                </a:spcAft>
              </a:pPr>
              <a:t>27</a:t>
            </a:fld>
            <a:endParaRPr lang="en-AU" dirty="0"/>
          </a:p>
        </p:txBody>
      </p:sp>
    </p:spTree>
    <p:extLst>
      <p:ext uri="{BB962C8B-B14F-4D97-AF65-F5344CB8AC3E}">
        <p14:creationId xmlns:p14="http://schemas.microsoft.com/office/powerpoint/2010/main" val="13935024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AU" dirty="0"/>
              <a:t>Neonates have a shorter block duration and require a much larger (four fold) weight scaled dose to achieve a similar dermatomal levels when given a subarachnoid block or achieve a similar peripheral nerve block as an adult. This is not only due to a higher weight scaled volume of CSF but there may also be age related differences in pharmacodynamic responses, myelination, spacing of nodes of ranvier, tissue barrier and other factors. The pharmacokinetics of LA in CSF however is unknown particularly in paediatrics. The dural surface area is the determinant of clearance of both spinal and epidural drugs. Dural surface area is related to body surface area not weight hence clearance of LA from CSF is higher in younger patients. </a:t>
            </a:r>
          </a:p>
          <a:p>
            <a:pPr>
              <a:spcBef>
                <a:spcPct val="0"/>
              </a:spcBef>
            </a:pPr>
            <a:endParaRPr lang="en-AU" dirty="0"/>
          </a:p>
        </p:txBody>
      </p:sp>
      <p:sp>
        <p:nvSpPr>
          <p:cNvPr id="6451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82D9886-D58F-41A2-9C17-0EDDF963FA86}" type="slidenum">
              <a:rPr lang="en-AU"/>
              <a:pPr fontAlgn="base">
                <a:spcBef>
                  <a:spcPct val="0"/>
                </a:spcBef>
                <a:spcAft>
                  <a:spcPct val="0"/>
                </a:spcAft>
              </a:pPr>
              <a:t>28</a:t>
            </a:fld>
            <a:endParaRPr lang="en-AU" dirty="0"/>
          </a:p>
        </p:txBody>
      </p:sp>
    </p:spTree>
    <p:extLst>
      <p:ext uri="{BB962C8B-B14F-4D97-AF65-F5344CB8AC3E}">
        <p14:creationId xmlns:p14="http://schemas.microsoft.com/office/powerpoint/2010/main" val="25800924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p:spPr>
      </p:sp>
      <p:sp>
        <p:nvSpPr>
          <p:cNvPr id="665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AU" dirty="0"/>
              <a:t>Differences in potency between the three local anaesthetics are to be expected because of differences in formulation, lipid solubility, and intrinsic vasoconstrictor activity. Because of its formulation, levobupivacaine contains 12.6% more active molecules than bupivacaine and 11% less than ropivacaine. Levobupivacaine has 7.5% more active molecules than ropivacaine because levobupivacaine is formulated as the base not the hydrochloride salt and ropivacaine’s molecular weight is less than levobupivacaine (274 vs 288). </a:t>
            </a:r>
            <a:r>
              <a:rPr lang="en-AU" sz="1100" dirty="0">
                <a:cs typeface="Arial" charset="0"/>
              </a:rPr>
              <a:t>Levobupivacaine is 2% less potent than bupivacaine when compared using % wt/vol concentration but 13% less potent using molar concentrations</a:t>
            </a:r>
          </a:p>
          <a:p>
            <a:pPr>
              <a:spcBef>
                <a:spcPct val="0"/>
              </a:spcBef>
            </a:pPr>
            <a:endParaRPr lang="en-AU" dirty="0"/>
          </a:p>
        </p:txBody>
      </p:sp>
      <p:sp>
        <p:nvSpPr>
          <p:cNvPr id="665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0A0A658-2D22-43CD-BE34-6167BD06CE0A}" type="slidenum">
              <a:rPr lang="en-AU"/>
              <a:pPr fontAlgn="base">
                <a:spcBef>
                  <a:spcPct val="0"/>
                </a:spcBef>
                <a:spcAft>
                  <a:spcPct val="0"/>
                </a:spcAft>
              </a:pPr>
              <a:t>29</a:t>
            </a:fld>
            <a:endParaRPr lang="en-AU" dirty="0"/>
          </a:p>
        </p:txBody>
      </p:sp>
    </p:spTree>
    <p:extLst>
      <p:ext uri="{BB962C8B-B14F-4D97-AF65-F5344CB8AC3E}">
        <p14:creationId xmlns:p14="http://schemas.microsoft.com/office/powerpoint/2010/main" val="1155364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bwMode="auto">
          <a:noFill/>
          <a:ln>
            <a:solidFill>
              <a:srgbClr val="000000"/>
            </a:solidFill>
            <a:miter lim="800000"/>
            <a:headEnd/>
            <a:tailEnd/>
          </a:ln>
        </p:spPr>
      </p:sp>
      <p:sp>
        <p:nvSpPr>
          <p:cNvPr id="686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AU" b="1" dirty="0"/>
              <a:t>Deng XM </a:t>
            </a:r>
            <a:r>
              <a:rPr lang="en-AU" dirty="0"/>
              <a:t>The Minimum Local Anesthetic Concentration of Ropivacaine for Caudal Analgesia in Children Anaesth &amp; Analgesia  2002 ;94 (6 ):1465-1468 (3-10yrs old)</a:t>
            </a:r>
          </a:p>
          <a:p>
            <a:pPr>
              <a:spcBef>
                <a:spcPct val="0"/>
              </a:spcBef>
            </a:pPr>
            <a:r>
              <a:rPr lang="en-AU" b="1" dirty="0"/>
              <a:t>Ingelmo P</a:t>
            </a:r>
            <a:r>
              <a:rPr lang="en-AU" dirty="0"/>
              <a:t>, Relative analgesic potencies of levobupivacaine and ropivacaine for caudal anesthesia in children. Anesth Analg 2009; 108(3):805-13.</a:t>
            </a:r>
          </a:p>
          <a:p>
            <a:pPr>
              <a:spcBef>
                <a:spcPct val="0"/>
              </a:spcBef>
            </a:pPr>
            <a:r>
              <a:rPr lang="en-AU" b="1" dirty="0"/>
              <a:t>Deng XM</a:t>
            </a:r>
            <a:r>
              <a:rPr lang="en-AU" dirty="0"/>
              <a:t> Minimum local analgesic concentration of ropivacaine for intra-operative caudal analgesia in pre-school and school age children. Anaesthesia2010 ;65(10): 991–995, </a:t>
            </a:r>
          </a:p>
          <a:p>
            <a:pPr>
              <a:spcBef>
                <a:spcPct val="0"/>
              </a:spcBef>
            </a:pPr>
            <a:r>
              <a:rPr lang="en-AU" b="1" dirty="0"/>
              <a:t>Yao Y.-S. </a:t>
            </a:r>
            <a:r>
              <a:rPr lang="en-AU" dirty="0"/>
              <a:t>The optimum concentration of levobupivacaine for intra-operative caudal analgesia in children undergoing inguinal hernia repair at equal volumes of injectate.</a:t>
            </a:r>
            <a:r>
              <a:rPr lang="fr-FR" dirty="0"/>
              <a:t> Anaesthesia, 2009, 64, 23-6</a:t>
            </a:r>
            <a:endParaRPr lang="en-AU" dirty="0"/>
          </a:p>
        </p:txBody>
      </p:sp>
      <p:sp>
        <p:nvSpPr>
          <p:cNvPr id="686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2EF154A-91A6-4A33-A162-6C0495879746}" type="slidenum">
              <a:rPr lang="en-AU"/>
              <a:pPr fontAlgn="base">
                <a:spcBef>
                  <a:spcPct val="0"/>
                </a:spcBef>
                <a:spcAft>
                  <a:spcPct val="0"/>
                </a:spcAft>
              </a:pPr>
              <a:t>30</a:t>
            </a:fld>
            <a:endParaRPr lang="en-AU" dirty="0"/>
          </a:p>
        </p:txBody>
      </p:sp>
    </p:spTree>
    <p:extLst>
      <p:ext uri="{BB962C8B-B14F-4D97-AF65-F5344CB8AC3E}">
        <p14:creationId xmlns:p14="http://schemas.microsoft.com/office/powerpoint/2010/main" val="12142154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Text Box 1"/>
          <p:cNvSpPr txBox="1">
            <a:spLocks noChangeArrowheads="1"/>
          </p:cNvSpPr>
          <p:nvPr/>
        </p:nvSpPr>
        <p:spPr bwMode="auto">
          <a:xfrm>
            <a:off x="1400175" y="914400"/>
            <a:ext cx="4056063" cy="3135313"/>
          </a:xfrm>
          <a:prstGeom prst="rect">
            <a:avLst/>
          </a:prstGeom>
          <a:solidFill>
            <a:srgbClr val="FFFFFF"/>
          </a:solidFill>
          <a:ln w="9525">
            <a:solidFill>
              <a:srgbClr val="000000"/>
            </a:solidFill>
            <a:miter lim="800000"/>
            <a:headEnd/>
            <a:tailEnd/>
          </a:ln>
        </p:spPr>
        <p:txBody>
          <a:bodyPr wrap="none" lIns="82058" tIns="41029" rIns="82058" bIns="41029" anchor="ctr"/>
          <a:lstStyle/>
          <a:p>
            <a:endParaRPr lang="en-AU" dirty="0">
              <a:latin typeface="Calibri" pitchFamily="34" charset="0"/>
            </a:endParaRPr>
          </a:p>
        </p:txBody>
      </p:sp>
      <p:sp>
        <p:nvSpPr>
          <p:cNvPr id="70659" name="Text Box 2"/>
          <p:cNvSpPr txBox="1">
            <a:spLocks noGrp="1" noChangeArrowheads="1"/>
          </p:cNvSpPr>
          <p:nvPr>
            <p:ph type="body"/>
          </p:nvPr>
        </p:nvSpPr>
        <p:spPr bwMode="auto">
          <a:xfrm>
            <a:off x="1046163" y="4352925"/>
            <a:ext cx="4770437" cy="3478213"/>
          </a:xfrm>
          <a:noFill/>
        </p:spPr>
        <p:txBody>
          <a:bodyPr wrap="square" lIns="0" tIns="0" rIns="0" bIns="0" numCol="1" anchor="t" anchorCtr="0" compatLnSpc="1">
            <a:prstTxWarp prst="textNoShape">
              <a:avLst/>
            </a:prstTxWarp>
          </a:bodyPr>
          <a:lstStyle/>
          <a:p>
            <a:pPr marL="76200" indent="-76200">
              <a:lnSpc>
                <a:spcPct val="93000"/>
              </a:lnSpc>
              <a:spcBef>
                <a:spcPct val="0"/>
              </a:spcBef>
              <a:buSzPct val="45000"/>
              <a:tabLst>
                <a:tab pos="649288" algn="l"/>
                <a:tab pos="1298575" algn="l"/>
                <a:tab pos="1947863" algn="l"/>
                <a:tab pos="2597150" algn="l"/>
                <a:tab pos="3248025" algn="l"/>
                <a:tab pos="3897313" algn="l"/>
                <a:tab pos="4546600" algn="l"/>
              </a:tabLst>
            </a:pPr>
            <a:r>
              <a:rPr lang="en-GB" dirty="0">
                <a:latin typeface="Arial" charset="0"/>
                <a:ea typeface="msgothic"/>
                <a:cs typeface="msgothic"/>
              </a:rPr>
              <a:t>Whilst potency differences exist at ED50 the difference is much less at clinical doses ( ED95). An effective dose is 1mg.kg</a:t>
            </a:r>
            <a:r>
              <a:rPr lang="en-GB" baseline="30000" dirty="0">
                <a:latin typeface="Arial" charset="0"/>
                <a:ea typeface="msgothic"/>
                <a:cs typeface="msgothic"/>
              </a:rPr>
              <a:t>-1</a:t>
            </a:r>
            <a:r>
              <a:rPr lang="en-GB" dirty="0">
                <a:latin typeface="Arial" charset="0"/>
                <a:ea typeface="msgothic"/>
                <a:cs typeface="msgothic"/>
              </a:rPr>
              <a:t> of these local anaesthetics</a:t>
            </a:r>
          </a:p>
          <a:p>
            <a:pPr marL="76200" indent="-76200">
              <a:lnSpc>
                <a:spcPct val="93000"/>
              </a:lnSpc>
              <a:spcBef>
                <a:spcPct val="0"/>
              </a:spcBef>
              <a:buSzPct val="45000"/>
              <a:tabLst>
                <a:tab pos="649288" algn="l"/>
                <a:tab pos="1298575" algn="l"/>
                <a:tab pos="1947863" algn="l"/>
                <a:tab pos="2597150" algn="l"/>
                <a:tab pos="3248025" algn="l"/>
                <a:tab pos="3897313" algn="l"/>
                <a:tab pos="4546600" algn="l"/>
              </a:tabLst>
            </a:pPr>
            <a:r>
              <a:rPr lang="en-GB" dirty="0">
                <a:solidFill>
                  <a:srgbClr val="000000"/>
                </a:solidFill>
                <a:latin typeface="Arial" charset="0"/>
                <a:ea typeface="msgothic"/>
                <a:cs typeface="msgothic"/>
              </a:rPr>
              <a:t>Frawley G et al. Br. J. Anaesth. 2009;103:731-738 </a:t>
            </a:r>
            <a:r>
              <a:rPr lang="en-GB" dirty="0">
                <a:latin typeface="Arial" charset="0"/>
                <a:ea typeface="msgothic"/>
                <a:cs typeface="msgothic"/>
              </a:rPr>
              <a:t>Dose–response relationship generated using a probit regression model with group specific parameters for racemic bupivacaine, levobupivacaine and ropivacaine for neonatal spinal anaesthesia. </a:t>
            </a:r>
            <a:endParaRPr lang="en-GB" b="1" dirty="0">
              <a:solidFill>
                <a:srgbClr val="000000"/>
              </a:solidFill>
              <a:latin typeface="Arial" charset="0"/>
              <a:ea typeface="msgothic"/>
              <a:cs typeface="msgothic"/>
            </a:endParaRPr>
          </a:p>
          <a:p>
            <a:pPr marL="76200" indent="-76200">
              <a:lnSpc>
                <a:spcPct val="93000"/>
              </a:lnSpc>
              <a:spcBef>
                <a:spcPct val="0"/>
              </a:spcBef>
              <a:buSzPct val="45000"/>
              <a:tabLst>
                <a:tab pos="649288" algn="l"/>
                <a:tab pos="1298575" algn="l"/>
                <a:tab pos="1947863" algn="l"/>
                <a:tab pos="2597150" algn="l"/>
                <a:tab pos="3248025" algn="l"/>
                <a:tab pos="3897313" algn="l"/>
                <a:tab pos="4546600" algn="l"/>
              </a:tabLst>
            </a:pPr>
            <a:endParaRPr lang="en-GB" dirty="0">
              <a:latin typeface="Arial" charset="0"/>
              <a:ea typeface="msgothic"/>
              <a:cs typeface="msgothic"/>
            </a:endParaRPr>
          </a:p>
        </p:txBody>
      </p:sp>
    </p:spTree>
    <p:extLst>
      <p:ext uri="{BB962C8B-B14F-4D97-AF65-F5344CB8AC3E}">
        <p14:creationId xmlns:p14="http://schemas.microsoft.com/office/powerpoint/2010/main" val="30039321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p:spPr>
      </p:sp>
      <p:sp>
        <p:nvSpPr>
          <p:cNvPr id="727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AU" dirty="0">
                <a:latin typeface="Arial" charset="0"/>
                <a:cs typeface="Arial" charset="0"/>
              </a:rPr>
              <a:t>Minimum local analgesic concentration of ropivacaine caudal analgesia.</a:t>
            </a:r>
            <a:r>
              <a:rPr lang="en-GB" dirty="0">
                <a:solidFill>
                  <a:srgbClr val="000000"/>
                </a:solidFill>
                <a:latin typeface="Arial" charset="0"/>
              </a:rPr>
              <a:t>Right shifting of the dose response curve in older children. </a:t>
            </a:r>
            <a:r>
              <a:rPr lang="en-AU" dirty="0"/>
              <a:t>MLAC in school age children was 34% higher than that in pre-school age children (p &lt; 0.001).The MLAC of ropivacaine for caudal analgesia in adult patients is significantly higher than that in children.</a:t>
            </a:r>
          </a:p>
          <a:p>
            <a:pPr>
              <a:spcBef>
                <a:spcPct val="0"/>
              </a:spcBef>
            </a:pPr>
            <a:r>
              <a:rPr lang="en-AU" dirty="0"/>
              <a:t>Li et al reported that the MLAC of ropivacaine for caudal analgesia in 30–49 year-old patients undergoing anorectal surgery was 0.298% in male patients and 0.389% in female patients. </a:t>
            </a:r>
          </a:p>
        </p:txBody>
      </p:sp>
      <p:sp>
        <p:nvSpPr>
          <p:cNvPr id="727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B0B8778-8262-4907-8A7E-7980F81A96BE}" type="slidenum">
              <a:rPr lang="en-AU"/>
              <a:pPr fontAlgn="base">
                <a:spcBef>
                  <a:spcPct val="0"/>
                </a:spcBef>
                <a:spcAft>
                  <a:spcPct val="0"/>
                </a:spcAft>
              </a:pPr>
              <a:t>32</a:t>
            </a:fld>
            <a:endParaRPr lang="en-AU" dirty="0"/>
          </a:p>
        </p:txBody>
      </p:sp>
    </p:spTree>
    <p:extLst>
      <p:ext uri="{BB962C8B-B14F-4D97-AF65-F5344CB8AC3E}">
        <p14:creationId xmlns:p14="http://schemas.microsoft.com/office/powerpoint/2010/main" val="2446886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a:bodyPr>
          <a:lstStyle/>
          <a:p>
            <a:pPr fontAlgn="auto">
              <a:spcBef>
                <a:spcPts val="0"/>
              </a:spcBef>
              <a:spcAft>
                <a:spcPts val="0"/>
              </a:spcAft>
              <a:defRPr/>
            </a:pPr>
            <a:r>
              <a:rPr lang="en-AU" dirty="0"/>
              <a:t>Many studies which compare the effect of neuraxial drugs are hampered by poor study design, such as:</a:t>
            </a:r>
          </a:p>
          <a:p>
            <a:pPr fontAlgn="auto">
              <a:spcBef>
                <a:spcPts val="0"/>
              </a:spcBef>
              <a:spcAft>
                <a:spcPts val="0"/>
              </a:spcAft>
              <a:buFont typeface="Arial" pitchFamily="34" charset="0"/>
              <a:buChar char="•"/>
              <a:defRPr/>
            </a:pPr>
            <a:r>
              <a:rPr lang="en-AU" dirty="0"/>
              <a:t>Inadequate power and sample size. Small sample sizes make it is difficult to confirm any change in the incidence of uncommon side effects.</a:t>
            </a:r>
          </a:p>
          <a:p>
            <a:pPr fontAlgn="auto">
              <a:spcBef>
                <a:spcPts val="0"/>
              </a:spcBef>
              <a:spcAft>
                <a:spcPts val="0"/>
              </a:spcAft>
              <a:buFont typeface="Arial" pitchFamily="34" charset="0"/>
              <a:buChar char="•"/>
              <a:defRPr/>
            </a:pPr>
            <a:r>
              <a:rPr lang="en-AU" dirty="0"/>
              <a:t> Insensitive outcome measures. No difference may be found between two active treatments (e.g. </a:t>
            </a:r>
            <a:r>
              <a:rPr lang="fr-FR" dirty="0"/>
              <a:t>LA ± additive; different doses; different routes </a:t>
            </a:r>
            <a:r>
              <a:rPr lang="en-AU" dirty="0"/>
              <a:t>such as caudal versus systemic) if pain scores and supplemental analgesic requirements are low in both groups.</a:t>
            </a:r>
          </a:p>
          <a:p>
            <a:pPr fontAlgn="auto">
              <a:spcBef>
                <a:spcPts val="0"/>
              </a:spcBef>
              <a:spcAft>
                <a:spcPts val="0"/>
              </a:spcAft>
              <a:buFont typeface="Arial" pitchFamily="34" charset="0"/>
              <a:buChar char="•"/>
              <a:defRPr/>
            </a:pPr>
            <a:r>
              <a:rPr lang="en-AU" dirty="0"/>
              <a:t>No measure of neuraxial injury</a:t>
            </a:r>
          </a:p>
          <a:p>
            <a:pPr fontAlgn="auto">
              <a:spcBef>
                <a:spcPts val="0"/>
              </a:spcBef>
              <a:spcAft>
                <a:spcPts val="0"/>
              </a:spcAft>
              <a:buFont typeface="Arial" pitchFamily="34" charset="0"/>
              <a:buChar char="•"/>
              <a:defRPr/>
            </a:pPr>
            <a:r>
              <a:rPr lang="en-AU" dirty="0"/>
              <a:t> Insensitive or non standardized measures of side effects such as sedation and respiratory depression.</a:t>
            </a:r>
          </a:p>
          <a:p>
            <a:pPr fontAlgn="auto">
              <a:spcBef>
                <a:spcPts val="0"/>
              </a:spcBef>
              <a:spcAft>
                <a:spcPts val="0"/>
              </a:spcAft>
              <a:defRPr/>
            </a:pPr>
            <a:r>
              <a:rPr lang="en-AU" dirty="0"/>
              <a:t>Cousins MJ, Miller RD. Intrathecal midazolam: an ethical editorial dilemma.  Anesth Analg 2004; 98:1507–1508.</a:t>
            </a:r>
          </a:p>
        </p:txBody>
      </p:sp>
      <p:sp>
        <p:nvSpPr>
          <p:cNvPr id="747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0D0634B-3DF7-468F-B4CD-02424520D6C4}" type="slidenum">
              <a:rPr lang="en-AU"/>
              <a:pPr fontAlgn="base">
                <a:spcBef>
                  <a:spcPct val="0"/>
                </a:spcBef>
                <a:spcAft>
                  <a:spcPct val="0"/>
                </a:spcAft>
              </a:pPr>
              <a:t>33</a:t>
            </a:fld>
            <a:endParaRPr lang="en-AU" dirty="0"/>
          </a:p>
        </p:txBody>
      </p:sp>
    </p:spTree>
    <p:extLst>
      <p:ext uri="{BB962C8B-B14F-4D97-AF65-F5344CB8AC3E}">
        <p14:creationId xmlns:p14="http://schemas.microsoft.com/office/powerpoint/2010/main" val="27525248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bwMode="auto">
          <a:noFill/>
          <a:ln>
            <a:solidFill>
              <a:srgbClr val="000000"/>
            </a:solidFill>
            <a:miter lim="800000"/>
            <a:headEnd/>
            <a:tailEnd/>
          </a:ln>
        </p:spPr>
      </p:sp>
      <p:sp>
        <p:nvSpPr>
          <p:cNvPr id="768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AU" dirty="0"/>
              <a:t>The addition of clonidine to the local anaesthetic solution produces an increase in the duration of analgesia following caudal blockade in children (pooled weighted mean difference of 145 min).Ketamine and midazolam also increase the duration of analgesia. The routine use of adjuvants for elective outpatient surgery may improve postoperative analgesia but it is unclear if the potential for neurotoxicity outweighs clinical benefit.</a:t>
            </a:r>
          </a:p>
          <a:p>
            <a:pPr>
              <a:spcBef>
                <a:spcPct val="0"/>
              </a:spcBef>
            </a:pPr>
            <a:r>
              <a:rPr lang="en-AU" b="1" dirty="0"/>
              <a:t>Ansermino M</a:t>
            </a:r>
            <a:r>
              <a:rPr lang="en-AU" dirty="0"/>
              <a:t> et al. Nonopioid additives to local anaesthetics for caudal blockade in children: a systematic review. Paediatric Anaesthesia 2003 13: 561–573</a:t>
            </a:r>
          </a:p>
          <a:p>
            <a:pPr>
              <a:spcBef>
                <a:spcPct val="0"/>
              </a:spcBef>
            </a:pPr>
            <a:r>
              <a:rPr lang="en-AU" dirty="0"/>
              <a:t>Elia N.</a:t>
            </a:r>
            <a:r>
              <a:rPr lang="en-AU" i="1" dirty="0"/>
              <a:t> Ketamine and postoperative pain</a:t>
            </a:r>
            <a:r>
              <a:rPr lang="en-AU" dirty="0"/>
              <a:t>: a quantitative systematic review  Pain. 2005;113: 61-70. Four paediatric trials (168 children) reported on ketamine added to caudal ropivacaine, bupivacaine, or alfentanil. This review assessed the efficacy and safety of ketamine for the control of post-operative pain. The authors concluded that the role of ketamine in peri-operative analgesia remains unclear.</a:t>
            </a:r>
          </a:p>
        </p:txBody>
      </p:sp>
      <p:sp>
        <p:nvSpPr>
          <p:cNvPr id="768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AF5372D-4AA8-41CD-A5EB-6C26E062BCD4}" type="slidenum">
              <a:rPr lang="en-AU"/>
              <a:pPr fontAlgn="base">
                <a:spcBef>
                  <a:spcPct val="0"/>
                </a:spcBef>
                <a:spcAft>
                  <a:spcPct val="0"/>
                </a:spcAft>
              </a:pPr>
              <a:t>34</a:t>
            </a:fld>
            <a:endParaRPr lang="en-AU" dirty="0"/>
          </a:p>
        </p:txBody>
      </p:sp>
    </p:spTree>
    <p:extLst>
      <p:ext uri="{BB962C8B-B14F-4D97-AF65-F5344CB8AC3E}">
        <p14:creationId xmlns:p14="http://schemas.microsoft.com/office/powerpoint/2010/main" val="28370731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bwMode="auto">
          <a:noFill/>
          <a:ln>
            <a:solidFill>
              <a:srgbClr val="000000"/>
            </a:solidFill>
            <a:miter lim="800000"/>
            <a:headEnd/>
            <a:tailEnd/>
          </a:ln>
        </p:spPr>
      </p:sp>
      <p:sp>
        <p:nvSpPr>
          <p:cNvPr id="788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AU" dirty="0"/>
              <a:t>An advantage of adjuvants is that they allow lower doses of local anaesthetic to be used and the same clinical effect attained.</a:t>
            </a:r>
          </a:p>
        </p:txBody>
      </p:sp>
      <p:sp>
        <p:nvSpPr>
          <p:cNvPr id="788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EA27B7A-089B-4811-80CC-CF4E4E35F717}" type="slidenum">
              <a:rPr lang="en-AU"/>
              <a:pPr fontAlgn="base">
                <a:spcBef>
                  <a:spcPct val="0"/>
                </a:spcBef>
                <a:spcAft>
                  <a:spcPct val="0"/>
                </a:spcAft>
              </a:pPr>
              <a:t>35</a:t>
            </a:fld>
            <a:endParaRPr lang="en-AU" dirty="0"/>
          </a:p>
        </p:txBody>
      </p:sp>
    </p:spTree>
    <p:extLst>
      <p:ext uri="{BB962C8B-B14F-4D97-AF65-F5344CB8AC3E}">
        <p14:creationId xmlns:p14="http://schemas.microsoft.com/office/powerpoint/2010/main" val="39780973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bwMode="auto">
          <a:noFill/>
          <a:ln>
            <a:solidFill>
              <a:srgbClr val="000000"/>
            </a:solidFill>
            <a:miter lim="800000"/>
            <a:headEnd/>
            <a:tailEnd/>
          </a:ln>
        </p:spPr>
      </p:sp>
      <p:sp>
        <p:nvSpPr>
          <p:cNvPr id="808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AU" dirty="0"/>
          </a:p>
        </p:txBody>
      </p:sp>
      <p:sp>
        <p:nvSpPr>
          <p:cNvPr id="808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6EBDFCC-A63E-4829-A67D-12200A2BA64E}" type="slidenum">
              <a:rPr lang="en-AU"/>
              <a:pPr fontAlgn="base">
                <a:spcBef>
                  <a:spcPct val="0"/>
                </a:spcBef>
                <a:spcAft>
                  <a:spcPct val="0"/>
                </a:spcAft>
              </a:pPr>
              <a:t>36</a:t>
            </a:fld>
            <a:endParaRPr lang="en-AU" dirty="0"/>
          </a:p>
        </p:txBody>
      </p:sp>
    </p:spTree>
    <p:extLst>
      <p:ext uri="{BB962C8B-B14F-4D97-AF65-F5344CB8AC3E}">
        <p14:creationId xmlns:p14="http://schemas.microsoft.com/office/powerpoint/2010/main" val="21107940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bwMode="auto">
          <a:noFill/>
          <a:ln>
            <a:solidFill>
              <a:srgbClr val="000000"/>
            </a:solidFill>
            <a:miter lim="800000"/>
            <a:headEnd/>
            <a:tailEnd/>
          </a:ln>
        </p:spPr>
      </p:sp>
      <p:sp>
        <p:nvSpPr>
          <p:cNvPr id="829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AU" dirty="0"/>
              <a:t>The Threshold for toxicity is about 0.3mg.l-1 of unbound bupivacaine and 0.6mg.ml-1 of unbound ropivacaine or levobupivacaine in adults. In neonates and infants less than 3 months of age the free drug concentration may be at the threshold for toxicity despite total concentrations far below the threshold. Unbound concentrations are usually not reported in children with local anaesthetic toxicity.</a:t>
            </a:r>
          </a:p>
        </p:txBody>
      </p:sp>
      <p:sp>
        <p:nvSpPr>
          <p:cNvPr id="829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29BA0D-6C24-4DF7-8B3A-3EFDAA43C511}" type="slidenum">
              <a:rPr lang="en-AU"/>
              <a:pPr fontAlgn="base">
                <a:spcBef>
                  <a:spcPct val="0"/>
                </a:spcBef>
                <a:spcAft>
                  <a:spcPct val="0"/>
                </a:spcAft>
              </a:pPr>
              <a:t>37</a:t>
            </a:fld>
            <a:endParaRPr lang="en-AU" dirty="0"/>
          </a:p>
        </p:txBody>
      </p:sp>
    </p:spTree>
    <p:extLst>
      <p:ext uri="{BB962C8B-B14F-4D97-AF65-F5344CB8AC3E}">
        <p14:creationId xmlns:p14="http://schemas.microsoft.com/office/powerpoint/2010/main" val="26768016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p:cNvSpPr>
          <p:nvPr>
            <p:ph type="sldImg"/>
          </p:nvPr>
        </p:nvSpPr>
        <p:spPr bwMode="auto">
          <a:noFill/>
          <a:ln>
            <a:solidFill>
              <a:srgbClr val="000000"/>
            </a:solidFill>
            <a:miter lim="800000"/>
            <a:headEnd/>
            <a:tailEnd/>
          </a:ln>
        </p:spPr>
      </p:sp>
      <p:sp>
        <p:nvSpPr>
          <p:cNvPr id="84994" name="Notes Placeholder 2"/>
          <p:cNvSpPr>
            <a:spLocks noGrp="1"/>
          </p:cNvSpPr>
          <p:nvPr>
            <p:ph type="body" idx="1"/>
          </p:nvPr>
        </p:nvSpPr>
        <p:spPr bwMode="auto">
          <a:noFill/>
        </p:spPr>
        <p:txBody>
          <a:bodyPr wrap="square" numCol="1" anchor="t" anchorCtr="0" compatLnSpc="1">
            <a:prstTxWarp prst="textNoShape">
              <a:avLst/>
            </a:prstTxWarp>
            <a:normAutofit fontScale="70000" lnSpcReduction="20000"/>
          </a:bodyPr>
          <a:lstStyle/>
          <a:p>
            <a:pPr>
              <a:lnSpc>
                <a:spcPct val="90000"/>
              </a:lnSpc>
              <a:spcBef>
                <a:spcPct val="0"/>
              </a:spcBef>
            </a:pPr>
            <a:r>
              <a:rPr lang="en-AU" sz="2400" dirty="0">
                <a:cs typeface="Arial" charset="0"/>
              </a:rPr>
              <a:t>Successful resuscitation of bupivacaine induced cardiotoxicity in a  neonate. Lin EP, Aronson LA. (</a:t>
            </a:r>
            <a:r>
              <a:rPr lang="en-AU" dirty="0">
                <a:cs typeface="Arial" charset="0"/>
              </a:rPr>
              <a:t>20% Intralipid used)</a:t>
            </a:r>
          </a:p>
          <a:p>
            <a:pPr>
              <a:lnSpc>
                <a:spcPct val="90000"/>
              </a:lnSpc>
              <a:spcBef>
                <a:spcPct val="0"/>
              </a:spcBef>
            </a:pPr>
            <a:r>
              <a:rPr lang="en-AU" sz="2400" dirty="0">
                <a:cs typeface="Arial" charset="0"/>
              </a:rPr>
              <a:t>Successful resuscitation following ropivacaine induced systemic toxicity in a  neonate. Hubler M, (</a:t>
            </a:r>
            <a:r>
              <a:rPr lang="en-AU" dirty="0">
                <a:cs typeface="Arial" charset="0"/>
              </a:rPr>
              <a:t>10 mg.kg</a:t>
            </a:r>
            <a:r>
              <a:rPr lang="en-AU" baseline="30000" dirty="0">
                <a:cs typeface="Arial" charset="0"/>
              </a:rPr>
              <a:t>-1</a:t>
            </a:r>
            <a:r>
              <a:rPr lang="en-AU" dirty="0">
                <a:cs typeface="Arial" charset="0"/>
              </a:rPr>
              <a:t> caudal)</a:t>
            </a:r>
          </a:p>
          <a:p>
            <a:pPr indent="0">
              <a:spcBef>
                <a:spcPts val="0"/>
              </a:spcBef>
              <a:buFont typeface="Wingdings 2" pitchFamily="18" charset="2"/>
              <a:buNone/>
              <a:defRPr/>
            </a:pPr>
            <a:r>
              <a:rPr lang="en-AU" sz="2400" b="1" dirty="0">
                <a:cs typeface="Arial" pitchFamily="34" charset="0"/>
              </a:rPr>
              <a:t>Lin EP, Aronson LA </a:t>
            </a:r>
            <a:r>
              <a:rPr lang="en-AU" sz="2400" dirty="0">
                <a:cs typeface="Arial" pitchFamily="34" charset="0"/>
              </a:rPr>
              <a:t>Successful resuscitation of bupivacaine induced cardiotoxicity in a  neonate. Paediatric Anaesth. 2010; 20(10): 955-7. </a:t>
            </a:r>
          </a:p>
          <a:p>
            <a:pPr indent="0">
              <a:spcBef>
                <a:spcPts val="0"/>
              </a:spcBef>
              <a:buFont typeface="Wingdings 2" pitchFamily="18" charset="2"/>
              <a:buNone/>
              <a:defRPr/>
            </a:pPr>
            <a:r>
              <a:rPr lang="en-AU" sz="2400" b="1" dirty="0">
                <a:cs typeface="Arial" pitchFamily="34" charset="0"/>
              </a:rPr>
              <a:t>Hubler M, Gabler R, Koch T. </a:t>
            </a:r>
            <a:r>
              <a:rPr lang="en-AU" sz="2400" dirty="0">
                <a:cs typeface="Arial" pitchFamily="34" charset="0"/>
              </a:rPr>
              <a:t>Successful resuscitation following ropivacaine induced systemic toxicity in a  neonate.. Anaesthesia. 2010; 65(11): 1137-40</a:t>
            </a:r>
          </a:p>
          <a:p>
            <a:pPr indent="0">
              <a:spcBef>
                <a:spcPts val="0"/>
              </a:spcBef>
              <a:buFont typeface="Wingdings 2" pitchFamily="18" charset="2"/>
              <a:buNone/>
              <a:defRPr/>
            </a:pPr>
            <a:r>
              <a:rPr lang="en-AU" sz="2400" b="1" dirty="0">
                <a:cs typeface="Arial" pitchFamily="34" charset="0"/>
              </a:rPr>
              <a:t> Shah S, Gopalakrishnan S. </a:t>
            </a:r>
            <a:r>
              <a:rPr lang="en-AU" sz="2400" dirty="0">
                <a:cs typeface="Arial" pitchFamily="34" charset="0"/>
              </a:rPr>
              <a:t>Use of Intralipid in an infant with impending cardiovascular collapse due to local anaesthetic toxicity. J of Anesthesia 2009; 23(3):439-41.</a:t>
            </a:r>
          </a:p>
          <a:p>
            <a:pPr>
              <a:lnSpc>
                <a:spcPct val="90000"/>
              </a:lnSpc>
              <a:spcBef>
                <a:spcPct val="0"/>
              </a:spcBef>
            </a:pPr>
            <a:r>
              <a:rPr lang="en-AU" sz="2400" dirty="0">
                <a:cs typeface="Arial" charset="0"/>
              </a:rPr>
              <a:t>e of Intralipid in an infant with impending cardiovascular collapse due to bupivacaine local anaesthetic toxicity. Shah S, Gopalakrishnan S. J of Anesthesia 2009; 23(3):439-41</a:t>
            </a:r>
            <a:r>
              <a:rPr lang="en-AU" sz="2400" dirty="0"/>
              <a:t>.</a:t>
            </a:r>
          </a:p>
        </p:txBody>
      </p:sp>
      <p:sp>
        <p:nvSpPr>
          <p:cNvPr id="849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F9FDB47-09AE-42D7-A01A-875BB5B8B71E}" type="slidenum">
              <a:rPr lang="en-AU"/>
              <a:pPr fontAlgn="base">
                <a:spcBef>
                  <a:spcPct val="0"/>
                </a:spcBef>
                <a:spcAft>
                  <a:spcPct val="0"/>
                </a:spcAft>
              </a:pPr>
              <a:t>38</a:t>
            </a:fld>
            <a:endParaRPr lang="en-AU" dirty="0"/>
          </a:p>
        </p:txBody>
      </p:sp>
    </p:spTree>
    <p:extLst>
      <p:ext uri="{BB962C8B-B14F-4D97-AF65-F5344CB8AC3E}">
        <p14:creationId xmlns:p14="http://schemas.microsoft.com/office/powerpoint/2010/main" val="22110886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bwMode="auto">
          <a:noFill/>
          <a:ln>
            <a:solidFill>
              <a:srgbClr val="000000"/>
            </a:solidFill>
            <a:miter lim="800000"/>
            <a:headEnd/>
            <a:tailEnd/>
          </a:ln>
        </p:spPr>
      </p:sp>
      <p:sp>
        <p:nvSpPr>
          <p:cNvPr id="870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AU" dirty="0"/>
              <a:t>Lipid Sink theory is that lipid infusion creates a lipid plasma phase that extracts bupivacaine from the aqueous phase. The reduced free bupivacaine concentration in the plasma aqueous phase then increases the diffusion gradient between intoxicated tissue and plasma. </a:t>
            </a:r>
          </a:p>
          <a:p>
            <a:pPr>
              <a:spcBef>
                <a:spcPct val="0"/>
              </a:spcBef>
            </a:pPr>
            <a:r>
              <a:rPr lang="en-AU" dirty="0"/>
              <a:t>May be more effective with bupivacaine toxicity as Octanol/water distribution coefficient is higher than ropivacaine or levobupivacaine.</a:t>
            </a:r>
          </a:p>
          <a:p>
            <a:pPr>
              <a:spcBef>
                <a:spcPct val="0"/>
              </a:spcBef>
            </a:pPr>
            <a:r>
              <a:rPr lang="en-AU" b="1" dirty="0"/>
              <a:t>Zausig Y </a:t>
            </a:r>
            <a:r>
              <a:rPr lang="en-AU" dirty="0"/>
              <a:t>et al Lipid emulsion improves recovery from bupivacaine induced cardiac arrest but not from ropivacaine or mepivacaine induced cardiac arrest. Anesth Analg 2009;109:1323-6</a:t>
            </a:r>
          </a:p>
          <a:p>
            <a:pPr>
              <a:spcBef>
                <a:spcPct val="0"/>
              </a:spcBef>
            </a:pPr>
            <a:r>
              <a:rPr lang="en-AU" dirty="0"/>
              <a:t>Mazoit indicates that a fall in pH such as can occur in hypoxia reduces the affinity of lipid binding of both ropivacaine and bupivacaine counteracting the mechanism of action of Intralipid 20%. </a:t>
            </a:r>
            <a:r>
              <a:rPr lang="en-AU" b="1" dirty="0"/>
              <a:t>Mazoit JX</a:t>
            </a:r>
            <a:r>
              <a:rPr lang="en-AU" dirty="0"/>
              <a:t>, Le Guen R, Beloeil H, Benhamou D. Binding of long-lasting local anaesthetics to lipid emulsions. Anesthesiology 2009; 110:380 – 6 </a:t>
            </a:r>
          </a:p>
          <a:p>
            <a:pPr>
              <a:spcBef>
                <a:spcPct val="0"/>
              </a:spcBef>
            </a:pPr>
            <a:endParaRPr lang="en-AU" dirty="0"/>
          </a:p>
        </p:txBody>
      </p:sp>
      <p:sp>
        <p:nvSpPr>
          <p:cNvPr id="870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41E1DCC-D4DD-4354-911E-6B9B51C4C5DA}" type="slidenum">
              <a:rPr lang="en-AU"/>
              <a:pPr fontAlgn="base">
                <a:spcBef>
                  <a:spcPct val="0"/>
                </a:spcBef>
                <a:spcAft>
                  <a:spcPct val="0"/>
                </a:spcAft>
              </a:pPr>
              <a:t>39</a:t>
            </a:fld>
            <a:endParaRPr lang="en-AU" dirty="0"/>
          </a:p>
        </p:txBody>
      </p:sp>
    </p:spTree>
    <p:extLst>
      <p:ext uri="{BB962C8B-B14F-4D97-AF65-F5344CB8AC3E}">
        <p14:creationId xmlns:p14="http://schemas.microsoft.com/office/powerpoint/2010/main" val="42506047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bwMode="auto">
          <a:noFill/>
          <a:ln>
            <a:solidFill>
              <a:srgbClr val="000000"/>
            </a:solidFill>
            <a:miter lim="800000"/>
            <a:headEnd/>
            <a:tailEnd/>
          </a:ln>
        </p:spPr>
      </p:sp>
      <p:sp>
        <p:nvSpPr>
          <p:cNvPr id="8909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AU" dirty="0"/>
              <a:t>Polymorphisms of Cytochrome P450 isoenzymes metabolising local anaesthetics have not been reported but would produce unpredictable local anaesthetic plasma concentrations. The prevalence of CYP2D6 poor metabolizers is approximately 6–10% in white populations, but is lower in most other ethnic groups such as Asians (2%).</a:t>
            </a:r>
            <a:r>
              <a:rPr lang="en-AU" baseline="30000" dirty="0"/>
              <a:t> </a:t>
            </a:r>
            <a:r>
              <a:rPr lang="en-AU" dirty="0"/>
              <a:t>In blacks, the frequency of poor metabolizers is greater than for whites. The occurrence of CYP2D6 ultrarapid metabolisers appears to be greater among Middle Eastern and North African populations. </a:t>
            </a:r>
          </a:p>
        </p:txBody>
      </p:sp>
      <p:sp>
        <p:nvSpPr>
          <p:cNvPr id="890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0032A9-DA93-4550-9C4A-6298ABE7BC06}" type="slidenum">
              <a:rPr lang="en-AU"/>
              <a:pPr fontAlgn="base">
                <a:spcBef>
                  <a:spcPct val="0"/>
                </a:spcBef>
                <a:spcAft>
                  <a:spcPct val="0"/>
                </a:spcAft>
              </a:pPr>
              <a:t>40</a:t>
            </a:fld>
            <a:endParaRPr lang="en-AU" dirty="0"/>
          </a:p>
        </p:txBody>
      </p:sp>
    </p:spTree>
    <p:extLst>
      <p:ext uri="{BB962C8B-B14F-4D97-AF65-F5344CB8AC3E}">
        <p14:creationId xmlns:p14="http://schemas.microsoft.com/office/powerpoint/2010/main" val="580383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tif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tif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tif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tif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tif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tif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tif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tif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tif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tif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tiff"/></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pPr>
              <a:defRPr/>
            </a:pPr>
            <a:fld id="{88027E01-79AD-4388-B998-71D0C52176D7}" type="slidenum">
              <a:rPr lang="en-AU" smtClean="0"/>
              <a:pPr>
                <a:defRPr/>
              </a:pPr>
              <a:t>‹#›</a:t>
            </a:fld>
            <a:endParaRPr lang="en-AU" dirty="0"/>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024023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58BFE613-C8BA-4953-862C-6C301BA9DF93}" type="datetimeFigureOut">
              <a:rPr lang="en-AU" smtClean="0"/>
              <a:pPr>
                <a:defRPr/>
              </a:pPr>
              <a:t>27/1/22</a:t>
            </a:fld>
            <a:endParaRPr lang="en-AU" dirty="0"/>
          </a:p>
        </p:txBody>
      </p:sp>
      <p:sp>
        <p:nvSpPr>
          <p:cNvPr id="5" name="Footer Placeholder 4"/>
          <p:cNvSpPr>
            <a:spLocks noGrp="1"/>
          </p:cNvSpPr>
          <p:nvPr>
            <p:ph type="ftr" sz="quarter" idx="11"/>
          </p:nvPr>
        </p:nvSpPr>
        <p:spPr/>
        <p:txBody>
          <a:bodyPr/>
          <a:lstStyle/>
          <a:p>
            <a:pPr>
              <a:defRPr/>
            </a:pPr>
            <a:endParaRPr lang="en-AU" dirty="0"/>
          </a:p>
        </p:txBody>
      </p:sp>
      <p:sp>
        <p:nvSpPr>
          <p:cNvPr id="6" name="Slide Number Placeholder 5"/>
          <p:cNvSpPr>
            <a:spLocks noGrp="1"/>
          </p:cNvSpPr>
          <p:nvPr>
            <p:ph type="sldNum" sz="quarter" idx="12"/>
          </p:nvPr>
        </p:nvSpPr>
        <p:spPr/>
        <p:txBody>
          <a:bodyPr/>
          <a:lstStyle/>
          <a:p>
            <a:pPr>
              <a:defRPr/>
            </a:pPr>
            <a:fld id="{9721DC01-4A50-4D4C-A6D8-6B2B759F13D7}" type="slidenum">
              <a:rPr lang="en-AU" smtClean="0"/>
              <a:pPr>
                <a:defRPr/>
              </a:pPr>
              <a:t>‹#›</a:t>
            </a:fld>
            <a:endParaRPr lang="en-AU" dirty="0"/>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076602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37273D99-1C4A-4530-A639-E068E2FBC4B4}" type="datetimeFigureOut">
              <a:rPr lang="en-AU" smtClean="0"/>
              <a:pPr>
                <a:defRPr/>
              </a:pPr>
              <a:t>27/1/22</a:t>
            </a:fld>
            <a:endParaRPr lang="en-AU" dirty="0"/>
          </a:p>
        </p:txBody>
      </p:sp>
      <p:sp>
        <p:nvSpPr>
          <p:cNvPr id="5" name="Footer Placeholder 4"/>
          <p:cNvSpPr>
            <a:spLocks noGrp="1"/>
          </p:cNvSpPr>
          <p:nvPr>
            <p:ph type="ftr" sz="quarter" idx="11"/>
          </p:nvPr>
        </p:nvSpPr>
        <p:spPr/>
        <p:txBody>
          <a:bodyPr/>
          <a:lstStyle/>
          <a:p>
            <a:pPr>
              <a:defRPr/>
            </a:pPr>
            <a:endParaRPr lang="en-AU" dirty="0"/>
          </a:p>
        </p:txBody>
      </p:sp>
      <p:sp>
        <p:nvSpPr>
          <p:cNvPr id="6" name="Slide Number Placeholder 5"/>
          <p:cNvSpPr>
            <a:spLocks noGrp="1"/>
          </p:cNvSpPr>
          <p:nvPr>
            <p:ph type="sldNum" sz="quarter" idx="12"/>
          </p:nvPr>
        </p:nvSpPr>
        <p:spPr/>
        <p:txBody>
          <a:bodyPr/>
          <a:lstStyle/>
          <a:p>
            <a:pPr>
              <a:defRPr/>
            </a:pPr>
            <a:fld id="{E4F9D82C-7E56-4C7B-A1E9-45C313A79AFD}" type="slidenum">
              <a:rPr lang="en-AU" smtClean="0"/>
              <a:pPr>
                <a:defRPr/>
              </a:pPr>
              <a:t>‹#›</a:t>
            </a:fld>
            <a:endParaRPr lang="en-AU" dirty="0"/>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048350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DA233F4F-28CB-4668-8911-183771D7F0D6}" type="datetimeFigureOut">
              <a:rPr lang="en-AU" smtClean="0"/>
              <a:pPr>
                <a:defRPr/>
              </a:pPr>
              <a:t>27/1/22</a:t>
            </a:fld>
            <a:endParaRPr lang="en-AU" dirty="0"/>
          </a:p>
        </p:txBody>
      </p:sp>
      <p:sp>
        <p:nvSpPr>
          <p:cNvPr id="6" name="Footer Placeholder 5"/>
          <p:cNvSpPr>
            <a:spLocks noGrp="1"/>
          </p:cNvSpPr>
          <p:nvPr>
            <p:ph type="ftr" sz="quarter" idx="11"/>
          </p:nvPr>
        </p:nvSpPr>
        <p:spPr/>
        <p:txBody>
          <a:bodyPr/>
          <a:lstStyle/>
          <a:p>
            <a:pPr>
              <a:defRPr/>
            </a:pPr>
            <a:endParaRPr lang="en-AU" dirty="0"/>
          </a:p>
        </p:txBody>
      </p:sp>
      <p:sp>
        <p:nvSpPr>
          <p:cNvPr id="7" name="Slide Number Placeholder 6"/>
          <p:cNvSpPr>
            <a:spLocks noGrp="1"/>
          </p:cNvSpPr>
          <p:nvPr>
            <p:ph type="sldNum" sz="quarter" idx="12"/>
          </p:nvPr>
        </p:nvSpPr>
        <p:spPr/>
        <p:txBody>
          <a:bodyPr/>
          <a:lstStyle/>
          <a:p>
            <a:pPr>
              <a:defRPr/>
            </a:pPr>
            <a:fld id="{7C4CBA97-DC5C-4264-8C75-CC89AA235AF7}" type="slidenum">
              <a:rPr lang="en-AU" smtClean="0"/>
              <a:pPr>
                <a:defRPr/>
              </a:pPr>
              <a:t>‹#›</a:t>
            </a:fld>
            <a:endParaRPr lang="en-AU" dirty="0"/>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377071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759223DF-9672-4B7B-864B-FD71B2FE0174}" type="datetimeFigureOut">
              <a:rPr lang="en-AU" smtClean="0"/>
              <a:pPr>
                <a:defRPr/>
              </a:pPr>
              <a:t>27/1/22</a:t>
            </a:fld>
            <a:endParaRPr lang="en-AU" dirty="0"/>
          </a:p>
        </p:txBody>
      </p:sp>
      <p:sp>
        <p:nvSpPr>
          <p:cNvPr id="8" name="Footer Placeholder 7"/>
          <p:cNvSpPr>
            <a:spLocks noGrp="1"/>
          </p:cNvSpPr>
          <p:nvPr>
            <p:ph type="ftr" sz="quarter" idx="11"/>
          </p:nvPr>
        </p:nvSpPr>
        <p:spPr/>
        <p:txBody>
          <a:bodyPr/>
          <a:lstStyle/>
          <a:p>
            <a:pPr>
              <a:defRPr/>
            </a:pPr>
            <a:endParaRPr lang="en-AU" dirty="0"/>
          </a:p>
        </p:txBody>
      </p:sp>
      <p:sp>
        <p:nvSpPr>
          <p:cNvPr id="9" name="Slide Number Placeholder 8"/>
          <p:cNvSpPr>
            <a:spLocks noGrp="1"/>
          </p:cNvSpPr>
          <p:nvPr>
            <p:ph type="sldNum" sz="quarter" idx="12"/>
          </p:nvPr>
        </p:nvSpPr>
        <p:spPr/>
        <p:txBody>
          <a:bodyPr/>
          <a:lstStyle/>
          <a:p>
            <a:pPr>
              <a:defRPr/>
            </a:pPr>
            <a:fld id="{62BEF10D-A8F8-40AE-B15D-88F2A5E8CF23}" type="slidenum">
              <a:rPr lang="en-AU" smtClean="0"/>
              <a:pPr>
                <a:defRPr/>
              </a:pPr>
              <a:t>‹#›</a:t>
            </a:fld>
            <a:endParaRPr lang="en-AU" dirty="0"/>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172576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5E80BF37-B3B5-4816-8FC1-8A3054C07B72}" type="datetimeFigureOut">
              <a:rPr lang="en-AU" smtClean="0"/>
              <a:pPr>
                <a:defRPr/>
              </a:pPr>
              <a:t>27/1/22</a:t>
            </a:fld>
            <a:endParaRPr lang="en-AU" dirty="0"/>
          </a:p>
        </p:txBody>
      </p:sp>
      <p:sp>
        <p:nvSpPr>
          <p:cNvPr id="4" name="Footer Placeholder 3"/>
          <p:cNvSpPr>
            <a:spLocks noGrp="1"/>
          </p:cNvSpPr>
          <p:nvPr>
            <p:ph type="ftr" sz="quarter" idx="11"/>
          </p:nvPr>
        </p:nvSpPr>
        <p:spPr/>
        <p:txBody>
          <a:bodyPr/>
          <a:lstStyle/>
          <a:p>
            <a:pPr>
              <a:defRPr/>
            </a:pPr>
            <a:endParaRPr lang="en-AU" dirty="0"/>
          </a:p>
        </p:txBody>
      </p:sp>
      <p:sp>
        <p:nvSpPr>
          <p:cNvPr id="5" name="Slide Number Placeholder 4"/>
          <p:cNvSpPr>
            <a:spLocks noGrp="1"/>
          </p:cNvSpPr>
          <p:nvPr>
            <p:ph type="sldNum" sz="quarter" idx="12"/>
          </p:nvPr>
        </p:nvSpPr>
        <p:spPr/>
        <p:txBody>
          <a:bodyPr/>
          <a:lstStyle/>
          <a:p>
            <a:pPr>
              <a:defRPr/>
            </a:pPr>
            <a:fld id="{EEB219F7-2941-4D2E-8602-FCF93D8D1F32}" type="slidenum">
              <a:rPr lang="en-AU" smtClean="0"/>
              <a:pPr>
                <a:defRPr/>
              </a:pPr>
              <a:t>‹#›</a:t>
            </a:fld>
            <a:endParaRPr lang="en-AU" dirty="0"/>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316893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3EE33DFF-5837-41E1-874C-33688D904071}" type="datetimeFigureOut">
              <a:rPr lang="en-AU" smtClean="0"/>
              <a:pPr>
                <a:defRPr/>
              </a:pPr>
              <a:t>27/1/22</a:t>
            </a:fld>
            <a:endParaRPr lang="en-AU" dirty="0"/>
          </a:p>
        </p:txBody>
      </p:sp>
      <p:sp>
        <p:nvSpPr>
          <p:cNvPr id="3" name="Footer Placeholder 2"/>
          <p:cNvSpPr>
            <a:spLocks noGrp="1"/>
          </p:cNvSpPr>
          <p:nvPr>
            <p:ph type="ftr" sz="quarter" idx="11"/>
          </p:nvPr>
        </p:nvSpPr>
        <p:spPr/>
        <p:txBody>
          <a:bodyPr/>
          <a:lstStyle/>
          <a:p>
            <a:pPr>
              <a:defRPr/>
            </a:pPr>
            <a:endParaRPr lang="en-AU" dirty="0"/>
          </a:p>
        </p:txBody>
      </p:sp>
      <p:sp>
        <p:nvSpPr>
          <p:cNvPr id="4" name="Slide Number Placeholder 3"/>
          <p:cNvSpPr>
            <a:spLocks noGrp="1"/>
          </p:cNvSpPr>
          <p:nvPr>
            <p:ph type="sldNum" sz="quarter" idx="12"/>
          </p:nvPr>
        </p:nvSpPr>
        <p:spPr/>
        <p:txBody>
          <a:bodyPr/>
          <a:lstStyle/>
          <a:p>
            <a:pPr>
              <a:defRPr/>
            </a:pPr>
            <a:fld id="{224ED669-0275-410B-86F5-A7D36784F059}" type="slidenum">
              <a:rPr lang="en-AU" smtClean="0"/>
              <a:pPr>
                <a:defRPr/>
              </a:pPr>
              <a:t>‹#›</a:t>
            </a:fld>
            <a:endParaRPr lang="en-AU" dirty="0"/>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650172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588A258A-33FE-4E6F-925E-B115C9D75B79}" type="datetimeFigureOut">
              <a:rPr lang="en-AU" smtClean="0"/>
              <a:pPr>
                <a:defRPr/>
              </a:pPr>
              <a:t>27/1/22</a:t>
            </a:fld>
            <a:endParaRPr lang="en-AU" dirty="0"/>
          </a:p>
        </p:txBody>
      </p:sp>
      <p:sp>
        <p:nvSpPr>
          <p:cNvPr id="6" name="Footer Placeholder 5"/>
          <p:cNvSpPr>
            <a:spLocks noGrp="1"/>
          </p:cNvSpPr>
          <p:nvPr>
            <p:ph type="ftr" sz="quarter" idx="11"/>
          </p:nvPr>
        </p:nvSpPr>
        <p:spPr/>
        <p:txBody>
          <a:bodyPr/>
          <a:lstStyle/>
          <a:p>
            <a:pPr>
              <a:defRPr/>
            </a:pPr>
            <a:endParaRPr lang="en-AU" dirty="0"/>
          </a:p>
        </p:txBody>
      </p:sp>
      <p:sp>
        <p:nvSpPr>
          <p:cNvPr id="7" name="Slide Number Placeholder 6"/>
          <p:cNvSpPr>
            <a:spLocks noGrp="1"/>
          </p:cNvSpPr>
          <p:nvPr>
            <p:ph type="sldNum" sz="quarter" idx="12"/>
          </p:nvPr>
        </p:nvSpPr>
        <p:spPr/>
        <p:txBody>
          <a:bodyPr/>
          <a:lstStyle/>
          <a:p>
            <a:pPr>
              <a:defRPr/>
            </a:pPr>
            <a:fld id="{49DA34E6-4FE1-428A-8866-868E1D4B9A9C}" type="slidenum">
              <a:rPr lang="en-AU" smtClean="0"/>
              <a:pPr>
                <a:defRPr/>
              </a:pPr>
              <a:t>‹#›</a:t>
            </a:fld>
            <a:endParaRPr lang="en-AU" dirty="0"/>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978269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9EC2018-5F3B-496F-AC22-4A703B613745}" type="datetimeFigureOut">
              <a:rPr lang="en-AU" smtClean="0"/>
              <a:pPr>
                <a:defRPr/>
              </a:pPr>
              <a:t>27/1/22</a:t>
            </a:fld>
            <a:endParaRPr lang="en-AU" dirty="0"/>
          </a:p>
        </p:txBody>
      </p:sp>
      <p:sp>
        <p:nvSpPr>
          <p:cNvPr id="6" name="Footer Placeholder 5"/>
          <p:cNvSpPr>
            <a:spLocks noGrp="1"/>
          </p:cNvSpPr>
          <p:nvPr>
            <p:ph type="ftr" sz="quarter" idx="11"/>
          </p:nvPr>
        </p:nvSpPr>
        <p:spPr/>
        <p:txBody>
          <a:bodyPr/>
          <a:lstStyle/>
          <a:p>
            <a:pPr>
              <a:defRPr/>
            </a:pPr>
            <a:endParaRPr lang="en-AU" dirty="0"/>
          </a:p>
        </p:txBody>
      </p:sp>
      <p:sp>
        <p:nvSpPr>
          <p:cNvPr id="7" name="Slide Number Placeholder 6"/>
          <p:cNvSpPr>
            <a:spLocks noGrp="1"/>
          </p:cNvSpPr>
          <p:nvPr>
            <p:ph type="sldNum" sz="quarter" idx="12"/>
          </p:nvPr>
        </p:nvSpPr>
        <p:spPr/>
        <p:txBody>
          <a:bodyPr/>
          <a:lstStyle/>
          <a:p>
            <a:pPr>
              <a:defRPr/>
            </a:pPr>
            <a:fld id="{94565D93-E435-4C15-9FED-1EB2E2F87F07}" type="slidenum">
              <a:rPr lang="en-AU" smtClean="0"/>
              <a:pPr>
                <a:defRPr/>
              </a:pPr>
              <a:t>‹#›</a:t>
            </a:fld>
            <a:endParaRPr lang="en-AU" dirty="0"/>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746214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89EC2018-5F3B-496F-AC22-4A703B613745}" type="datetimeFigureOut">
              <a:rPr lang="en-AU" smtClean="0"/>
              <a:pPr>
                <a:defRPr/>
              </a:pPr>
              <a:t>27/1/22</a:t>
            </a:fld>
            <a:endParaRPr lang="en-AU" dirty="0"/>
          </a:p>
        </p:txBody>
      </p:sp>
      <p:sp>
        <p:nvSpPr>
          <p:cNvPr id="5" name="Footer Placeholder 4"/>
          <p:cNvSpPr>
            <a:spLocks noGrp="1"/>
          </p:cNvSpPr>
          <p:nvPr>
            <p:ph type="ftr" sz="quarter" idx="11"/>
          </p:nvPr>
        </p:nvSpPr>
        <p:spPr/>
        <p:txBody>
          <a:bodyPr/>
          <a:lstStyle/>
          <a:p>
            <a:pPr>
              <a:defRPr/>
            </a:pPr>
            <a:endParaRPr lang="en-AU" dirty="0"/>
          </a:p>
        </p:txBody>
      </p:sp>
      <p:sp>
        <p:nvSpPr>
          <p:cNvPr id="6" name="Slide Number Placeholder 5"/>
          <p:cNvSpPr>
            <a:spLocks noGrp="1"/>
          </p:cNvSpPr>
          <p:nvPr>
            <p:ph type="sldNum" sz="quarter" idx="12"/>
          </p:nvPr>
        </p:nvSpPr>
        <p:spPr/>
        <p:txBody>
          <a:bodyPr/>
          <a:lstStyle/>
          <a:p>
            <a:pPr>
              <a:defRPr/>
            </a:pPr>
            <a:fld id="{94565D93-E435-4C15-9FED-1EB2E2F87F07}" type="slidenum">
              <a:rPr lang="en-AU" smtClean="0"/>
              <a:pPr>
                <a:defRPr/>
              </a:pPr>
              <a:t>‹#›</a:t>
            </a:fld>
            <a:endParaRPr lang="en-AU" dirty="0"/>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999713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89EC2018-5F3B-496F-AC22-4A703B613745}" type="datetimeFigureOut">
              <a:rPr lang="en-AU" smtClean="0"/>
              <a:pPr>
                <a:defRPr/>
              </a:pPr>
              <a:t>27/1/22</a:t>
            </a:fld>
            <a:endParaRPr lang="en-AU" dirty="0"/>
          </a:p>
        </p:txBody>
      </p:sp>
      <p:sp>
        <p:nvSpPr>
          <p:cNvPr id="5" name="Footer Placeholder 4"/>
          <p:cNvSpPr>
            <a:spLocks noGrp="1"/>
          </p:cNvSpPr>
          <p:nvPr>
            <p:ph type="ftr" sz="quarter" idx="11"/>
          </p:nvPr>
        </p:nvSpPr>
        <p:spPr/>
        <p:txBody>
          <a:bodyPr/>
          <a:lstStyle/>
          <a:p>
            <a:pPr>
              <a:defRPr/>
            </a:pPr>
            <a:endParaRPr lang="en-AU" dirty="0"/>
          </a:p>
        </p:txBody>
      </p:sp>
      <p:sp>
        <p:nvSpPr>
          <p:cNvPr id="6" name="Slide Number Placeholder 5"/>
          <p:cNvSpPr>
            <a:spLocks noGrp="1"/>
          </p:cNvSpPr>
          <p:nvPr>
            <p:ph type="sldNum" sz="quarter" idx="12"/>
          </p:nvPr>
        </p:nvSpPr>
        <p:spPr/>
        <p:txBody>
          <a:bodyPr/>
          <a:lstStyle/>
          <a:p>
            <a:pPr>
              <a:defRPr/>
            </a:pPr>
            <a:fld id="{94565D93-E435-4C15-9FED-1EB2E2F87F07}" type="slidenum">
              <a:rPr lang="en-AU" smtClean="0"/>
              <a:pPr>
                <a:defRPr/>
              </a:pPr>
              <a:t>‹#›</a:t>
            </a:fld>
            <a:endParaRPr lang="en-AU" dirty="0"/>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789778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a:t>Click to edit Master title style</a:t>
            </a:r>
            <a:endParaRPr lang="en-AU"/>
          </a:p>
        </p:txBody>
      </p:sp>
      <p:sp>
        <p:nvSpPr>
          <p:cNvPr id="3" name="Text Placeholder 2"/>
          <p:cNvSpPr>
            <a:spLocks noGrp="1"/>
          </p:cNvSpPr>
          <p:nvPr>
            <p:ph type="body" sz="half" idx="1"/>
          </p:nvPr>
        </p:nvSpPr>
        <p:spPr>
          <a:xfrm>
            <a:off x="1182688" y="2017713"/>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5145088" y="2017713"/>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a:xfrm>
            <a:off x="1162050" y="6243638"/>
            <a:ext cx="1905000" cy="457200"/>
          </a:xfrm>
        </p:spPr>
        <p:txBody>
          <a:bodyPr/>
          <a:lstStyle>
            <a:lvl1pPr>
              <a:defRPr dirty="0"/>
            </a:lvl1pPr>
          </a:lstStyle>
          <a:p>
            <a:pPr>
              <a:defRPr/>
            </a:pPr>
            <a:endParaRPr lang="en-US" dirty="0"/>
          </a:p>
        </p:txBody>
      </p:sp>
      <p:sp>
        <p:nvSpPr>
          <p:cNvPr id="6" name="Footer Placeholder 5"/>
          <p:cNvSpPr>
            <a:spLocks noGrp="1"/>
          </p:cNvSpPr>
          <p:nvPr>
            <p:ph type="ftr" sz="quarter" idx="11"/>
          </p:nvPr>
        </p:nvSpPr>
        <p:spPr>
          <a:xfrm>
            <a:off x="3657600" y="6243638"/>
            <a:ext cx="2895600" cy="457200"/>
          </a:xfrm>
        </p:spPr>
        <p:txBody>
          <a:bodyPr/>
          <a:lstStyle>
            <a:lvl1pPr>
              <a:defRPr dirty="0"/>
            </a:lvl1pPr>
          </a:lstStyle>
          <a:p>
            <a:pPr>
              <a:defRPr/>
            </a:pPr>
            <a:endParaRPr lang="en-US" dirty="0"/>
          </a:p>
        </p:txBody>
      </p:sp>
      <p:sp>
        <p:nvSpPr>
          <p:cNvPr id="7" name="Slide Number Placeholder 6"/>
          <p:cNvSpPr>
            <a:spLocks noGrp="1"/>
          </p:cNvSpPr>
          <p:nvPr>
            <p:ph type="sldNum" sz="quarter" idx="12"/>
          </p:nvPr>
        </p:nvSpPr>
        <p:spPr>
          <a:xfrm>
            <a:off x="7042150" y="6243638"/>
            <a:ext cx="1905000" cy="457200"/>
          </a:xfrm>
        </p:spPr>
        <p:txBody>
          <a:bodyPr/>
          <a:lstStyle>
            <a:lvl1pPr>
              <a:defRPr/>
            </a:lvl1pPr>
          </a:lstStyle>
          <a:p>
            <a:pPr>
              <a:defRPr/>
            </a:pPr>
            <a:fld id="{7ECA5AED-996E-4E13-9975-9F0FBE3C6A4F}" type="slidenum">
              <a:rPr lang="en-US"/>
              <a:pPr>
                <a:defRPr/>
              </a:pPr>
              <a:t>‹#›</a:t>
            </a:fld>
            <a:endParaRPr lang="en-US" dirty="0"/>
          </a:p>
        </p:txBody>
      </p:sp>
    </p:spTree>
    <p:extLst>
      <p:ext uri="{BB962C8B-B14F-4D97-AF65-F5344CB8AC3E}">
        <p14:creationId xmlns:p14="http://schemas.microsoft.com/office/powerpoint/2010/main" val="35184169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8680684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7537016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4423918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2639745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5236699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7818496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5232319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0565773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0204094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3117020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0075617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a:t>Click to edit Master title style</a:t>
            </a:r>
            <a:endParaRPr lang="en-AU"/>
          </a:p>
        </p:txBody>
      </p:sp>
      <p:sp>
        <p:nvSpPr>
          <p:cNvPr id="3" name="Text Placeholder 2"/>
          <p:cNvSpPr>
            <a:spLocks noGrp="1"/>
          </p:cNvSpPr>
          <p:nvPr>
            <p:ph type="body" sz="half" idx="1"/>
          </p:nvPr>
        </p:nvSpPr>
        <p:spPr>
          <a:xfrm>
            <a:off x="1182688" y="2017713"/>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5145088" y="2017713"/>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a:xfrm>
            <a:off x="1162050" y="6243638"/>
            <a:ext cx="1905000" cy="457200"/>
          </a:xfrm>
        </p:spPr>
        <p:txBody>
          <a:bodyPr/>
          <a:lstStyle>
            <a:lvl1pPr>
              <a:defRPr dirty="0"/>
            </a:lvl1pPr>
          </a:lstStyle>
          <a:p>
            <a:pPr>
              <a:defRPr/>
            </a:pPr>
            <a:endParaRPr lang="en-US" dirty="0"/>
          </a:p>
        </p:txBody>
      </p:sp>
      <p:sp>
        <p:nvSpPr>
          <p:cNvPr id="6" name="Footer Placeholder 5"/>
          <p:cNvSpPr>
            <a:spLocks noGrp="1"/>
          </p:cNvSpPr>
          <p:nvPr>
            <p:ph type="ftr" sz="quarter" idx="11"/>
          </p:nvPr>
        </p:nvSpPr>
        <p:spPr>
          <a:xfrm>
            <a:off x="3657600" y="6243638"/>
            <a:ext cx="2895600" cy="457200"/>
          </a:xfrm>
        </p:spPr>
        <p:txBody>
          <a:bodyPr/>
          <a:lstStyle>
            <a:lvl1pPr>
              <a:defRPr dirty="0"/>
            </a:lvl1pPr>
          </a:lstStyle>
          <a:p>
            <a:pPr>
              <a:defRPr/>
            </a:pPr>
            <a:endParaRPr lang="en-US" dirty="0"/>
          </a:p>
        </p:txBody>
      </p:sp>
      <p:sp>
        <p:nvSpPr>
          <p:cNvPr id="7" name="Slide Number Placeholder 6"/>
          <p:cNvSpPr>
            <a:spLocks noGrp="1"/>
          </p:cNvSpPr>
          <p:nvPr>
            <p:ph type="sldNum" sz="quarter" idx="12"/>
          </p:nvPr>
        </p:nvSpPr>
        <p:spPr>
          <a:xfrm>
            <a:off x="7042150" y="6243638"/>
            <a:ext cx="1905000" cy="457200"/>
          </a:xfrm>
        </p:spPr>
        <p:txBody>
          <a:bodyPr/>
          <a:lstStyle>
            <a:lvl1pPr>
              <a:defRPr/>
            </a:lvl1pPr>
          </a:lstStyle>
          <a:p>
            <a:pPr>
              <a:defRPr/>
            </a:pPr>
            <a:fld id="{7ECA5AED-996E-4E13-9975-9F0FBE3C6A4F}" type="slidenum">
              <a:rPr lang="en-US"/>
              <a:pPr>
                <a:defRPr/>
              </a:pPr>
              <a:t>‹#›</a:t>
            </a:fld>
            <a:endParaRPr lang="en-US" dirty="0"/>
          </a:p>
        </p:txBody>
      </p:sp>
    </p:spTree>
    <p:extLst>
      <p:ext uri="{BB962C8B-B14F-4D97-AF65-F5344CB8AC3E}">
        <p14:creationId xmlns:p14="http://schemas.microsoft.com/office/powerpoint/2010/main" val="6238235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pPr>
              <a:defRPr/>
            </a:pPr>
            <a:fld id="{88027E01-79AD-4388-B998-71D0C52176D7}" type="slidenum">
              <a:rPr lang="en-AU" smtClean="0"/>
              <a:pPr>
                <a:defRPr/>
              </a:pPr>
              <a:t>‹#›</a:t>
            </a:fld>
            <a:endParaRPr lang="en-AU" dirty="0"/>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1192598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58BFE613-C8BA-4953-862C-6C301BA9DF93}" type="datetimeFigureOut">
              <a:rPr lang="en-AU" smtClean="0"/>
              <a:pPr>
                <a:defRPr/>
              </a:pPr>
              <a:t>27/1/22</a:t>
            </a:fld>
            <a:endParaRPr lang="en-AU" dirty="0"/>
          </a:p>
        </p:txBody>
      </p:sp>
      <p:sp>
        <p:nvSpPr>
          <p:cNvPr id="5" name="Footer Placeholder 4"/>
          <p:cNvSpPr>
            <a:spLocks noGrp="1"/>
          </p:cNvSpPr>
          <p:nvPr>
            <p:ph type="ftr" sz="quarter" idx="11"/>
          </p:nvPr>
        </p:nvSpPr>
        <p:spPr/>
        <p:txBody>
          <a:bodyPr/>
          <a:lstStyle/>
          <a:p>
            <a:pPr>
              <a:defRPr/>
            </a:pPr>
            <a:endParaRPr lang="en-AU" dirty="0"/>
          </a:p>
        </p:txBody>
      </p:sp>
      <p:sp>
        <p:nvSpPr>
          <p:cNvPr id="6" name="Slide Number Placeholder 5"/>
          <p:cNvSpPr>
            <a:spLocks noGrp="1"/>
          </p:cNvSpPr>
          <p:nvPr>
            <p:ph type="sldNum" sz="quarter" idx="12"/>
          </p:nvPr>
        </p:nvSpPr>
        <p:spPr/>
        <p:txBody>
          <a:bodyPr/>
          <a:lstStyle/>
          <a:p>
            <a:pPr>
              <a:defRPr/>
            </a:pPr>
            <a:fld id="{9721DC01-4A50-4D4C-A6D8-6B2B759F13D7}" type="slidenum">
              <a:rPr lang="en-AU" smtClean="0"/>
              <a:pPr>
                <a:defRPr/>
              </a:pPr>
              <a:t>‹#›</a:t>
            </a:fld>
            <a:endParaRPr lang="en-AU" dirty="0"/>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4371909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37273D99-1C4A-4530-A639-E068E2FBC4B4}" type="datetimeFigureOut">
              <a:rPr lang="en-AU" smtClean="0"/>
              <a:pPr>
                <a:defRPr/>
              </a:pPr>
              <a:t>27/1/22</a:t>
            </a:fld>
            <a:endParaRPr lang="en-AU" dirty="0"/>
          </a:p>
        </p:txBody>
      </p:sp>
      <p:sp>
        <p:nvSpPr>
          <p:cNvPr id="5" name="Footer Placeholder 4"/>
          <p:cNvSpPr>
            <a:spLocks noGrp="1"/>
          </p:cNvSpPr>
          <p:nvPr>
            <p:ph type="ftr" sz="quarter" idx="11"/>
          </p:nvPr>
        </p:nvSpPr>
        <p:spPr/>
        <p:txBody>
          <a:bodyPr/>
          <a:lstStyle/>
          <a:p>
            <a:pPr>
              <a:defRPr/>
            </a:pPr>
            <a:endParaRPr lang="en-AU" dirty="0"/>
          </a:p>
        </p:txBody>
      </p:sp>
      <p:sp>
        <p:nvSpPr>
          <p:cNvPr id="6" name="Slide Number Placeholder 5"/>
          <p:cNvSpPr>
            <a:spLocks noGrp="1"/>
          </p:cNvSpPr>
          <p:nvPr>
            <p:ph type="sldNum" sz="quarter" idx="12"/>
          </p:nvPr>
        </p:nvSpPr>
        <p:spPr/>
        <p:txBody>
          <a:bodyPr/>
          <a:lstStyle/>
          <a:p>
            <a:pPr>
              <a:defRPr/>
            </a:pPr>
            <a:fld id="{E4F9D82C-7E56-4C7B-A1E9-45C313A79AFD}" type="slidenum">
              <a:rPr lang="en-AU" smtClean="0"/>
              <a:pPr>
                <a:defRPr/>
              </a:pPr>
              <a:t>‹#›</a:t>
            </a:fld>
            <a:endParaRPr lang="en-AU" dirty="0"/>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4298147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DA233F4F-28CB-4668-8911-183771D7F0D6}" type="datetimeFigureOut">
              <a:rPr lang="en-AU" smtClean="0"/>
              <a:pPr>
                <a:defRPr/>
              </a:pPr>
              <a:t>27/1/22</a:t>
            </a:fld>
            <a:endParaRPr lang="en-AU" dirty="0"/>
          </a:p>
        </p:txBody>
      </p:sp>
      <p:sp>
        <p:nvSpPr>
          <p:cNvPr id="6" name="Footer Placeholder 5"/>
          <p:cNvSpPr>
            <a:spLocks noGrp="1"/>
          </p:cNvSpPr>
          <p:nvPr>
            <p:ph type="ftr" sz="quarter" idx="11"/>
          </p:nvPr>
        </p:nvSpPr>
        <p:spPr/>
        <p:txBody>
          <a:bodyPr/>
          <a:lstStyle/>
          <a:p>
            <a:pPr>
              <a:defRPr/>
            </a:pPr>
            <a:endParaRPr lang="en-AU" dirty="0"/>
          </a:p>
        </p:txBody>
      </p:sp>
      <p:sp>
        <p:nvSpPr>
          <p:cNvPr id="7" name="Slide Number Placeholder 6"/>
          <p:cNvSpPr>
            <a:spLocks noGrp="1"/>
          </p:cNvSpPr>
          <p:nvPr>
            <p:ph type="sldNum" sz="quarter" idx="12"/>
          </p:nvPr>
        </p:nvSpPr>
        <p:spPr/>
        <p:txBody>
          <a:bodyPr/>
          <a:lstStyle/>
          <a:p>
            <a:pPr>
              <a:defRPr/>
            </a:pPr>
            <a:fld id="{7C4CBA97-DC5C-4264-8C75-CC89AA235AF7}" type="slidenum">
              <a:rPr lang="en-AU" smtClean="0"/>
              <a:pPr>
                <a:defRPr/>
              </a:pPr>
              <a:t>‹#›</a:t>
            </a:fld>
            <a:endParaRPr lang="en-AU" dirty="0"/>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8601481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759223DF-9672-4B7B-864B-FD71B2FE0174}" type="datetimeFigureOut">
              <a:rPr lang="en-AU" smtClean="0"/>
              <a:pPr>
                <a:defRPr/>
              </a:pPr>
              <a:t>27/1/22</a:t>
            </a:fld>
            <a:endParaRPr lang="en-AU" dirty="0"/>
          </a:p>
        </p:txBody>
      </p:sp>
      <p:sp>
        <p:nvSpPr>
          <p:cNvPr id="8" name="Footer Placeholder 7"/>
          <p:cNvSpPr>
            <a:spLocks noGrp="1"/>
          </p:cNvSpPr>
          <p:nvPr>
            <p:ph type="ftr" sz="quarter" idx="11"/>
          </p:nvPr>
        </p:nvSpPr>
        <p:spPr/>
        <p:txBody>
          <a:bodyPr/>
          <a:lstStyle/>
          <a:p>
            <a:pPr>
              <a:defRPr/>
            </a:pPr>
            <a:endParaRPr lang="en-AU" dirty="0"/>
          </a:p>
        </p:txBody>
      </p:sp>
      <p:sp>
        <p:nvSpPr>
          <p:cNvPr id="9" name="Slide Number Placeholder 8"/>
          <p:cNvSpPr>
            <a:spLocks noGrp="1"/>
          </p:cNvSpPr>
          <p:nvPr>
            <p:ph type="sldNum" sz="quarter" idx="12"/>
          </p:nvPr>
        </p:nvSpPr>
        <p:spPr/>
        <p:txBody>
          <a:bodyPr/>
          <a:lstStyle/>
          <a:p>
            <a:pPr>
              <a:defRPr/>
            </a:pPr>
            <a:fld id="{62BEF10D-A8F8-40AE-B15D-88F2A5E8CF23}" type="slidenum">
              <a:rPr lang="en-AU" smtClean="0"/>
              <a:pPr>
                <a:defRPr/>
              </a:pPr>
              <a:t>‹#›</a:t>
            </a:fld>
            <a:endParaRPr lang="en-AU" dirty="0"/>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46644136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5E80BF37-B3B5-4816-8FC1-8A3054C07B72}" type="datetimeFigureOut">
              <a:rPr lang="en-AU" smtClean="0"/>
              <a:pPr>
                <a:defRPr/>
              </a:pPr>
              <a:t>27/1/22</a:t>
            </a:fld>
            <a:endParaRPr lang="en-AU" dirty="0"/>
          </a:p>
        </p:txBody>
      </p:sp>
      <p:sp>
        <p:nvSpPr>
          <p:cNvPr id="4" name="Footer Placeholder 3"/>
          <p:cNvSpPr>
            <a:spLocks noGrp="1"/>
          </p:cNvSpPr>
          <p:nvPr>
            <p:ph type="ftr" sz="quarter" idx="11"/>
          </p:nvPr>
        </p:nvSpPr>
        <p:spPr/>
        <p:txBody>
          <a:bodyPr/>
          <a:lstStyle/>
          <a:p>
            <a:pPr>
              <a:defRPr/>
            </a:pPr>
            <a:endParaRPr lang="en-AU" dirty="0"/>
          </a:p>
        </p:txBody>
      </p:sp>
      <p:sp>
        <p:nvSpPr>
          <p:cNvPr id="5" name="Slide Number Placeholder 4"/>
          <p:cNvSpPr>
            <a:spLocks noGrp="1"/>
          </p:cNvSpPr>
          <p:nvPr>
            <p:ph type="sldNum" sz="quarter" idx="12"/>
          </p:nvPr>
        </p:nvSpPr>
        <p:spPr/>
        <p:txBody>
          <a:bodyPr/>
          <a:lstStyle/>
          <a:p>
            <a:pPr>
              <a:defRPr/>
            </a:pPr>
            <a:fld id="{EEB219F7-2941-4D2E-8602-FCF93D8D1F32}" type="slidenum">
              <a:rPr lang="en-AU" smtClean="0"/>
              <a:pPr>
                <a:defRPr/>
              </a:pPr>
              <a:t>‹#›</a:t>
            </a:fld>
            <a:endParaRPr lang="en-AU" dirty="0"/>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6101343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3EE33DFF-5837-41E1-874C-33688D904071}" type="datetimeFigureOut">
              <a:rPr lang="en-AU" smtClean="0"/>
              <a:pPr>
                <a:defRPr/>
              </a:pPr>
              <a:t>27/1/22</a:t>
            </a:fld>
            <a:endParaRPr lang="en-AU" dirty="0"/>
          </a:p>
        </p:txBody>
      </p:sp>
      <p:sp>
        <p:nvSpPr>
          <p:cNvPr id="3" name="Footer Placeholder 2"/>
          <p:cNvSpPr>
            <a:spLocks noGrp="1"/>
          </p:cNvSpPr>
          <p:nvPr>
            <p:ph type="ftr" sz="quarter" idx="11"/>
          </p:nvPr>
        </p:nvSpPr>
        <p:spPr/>
        <p:txBody>
          <a:bodyPr/>
          <a:lstStyle/>
          <a:p>
            <a:pPr>
              <a:defRPr/>
            </a:pPr>
            <a:endParaRPr lang="en-AU" dirty="0"/>
          </a:p>
        </p:txBody>
      </p:sp>
      <p:sp>
        <p:nvSpPr>
          <p:cNvPr id="4" name="Slide Number Placeholder 3"/>
          <p:cNvSpPr>
            <a:spLocks noGrp="1"/>
          </p:cNvSpPr>
          <p:nvPr>
            <p:ph type="sldNum" sz="quarter" idx="12"/>
          </p:nvPr>
        </p:nvSpPr>
        <p:spPr/>
        <p:txBody>
          <a:bodyPr/>
          <a:lstStyle/>
          <a:p>
            <a:pPr>
              <a:defRPr/>
            </a:pPr>
            <a:fld id="{224ED669-0275-410B-86F5-A7D36784F059}" type="slidenum">
              <a:rPr lang="en-AU" smtClean="0"/>
              <a:pPr>
                <a:defRPr/>
              </a:pPr>
              <a:t>‹#›</a:t>
            </a:fld>
            <a:endParaRPr lang="en-AU" dirty="0"/>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869288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588A258A-33FE-4E6F-925E-B115C9D75B79}" type="datetimeFigureOut">
              <a:rPr lang="en-AU" smtClean="0"/>
              <a:pPr>
                <a:defRPr/>
              </a:pPr>
              <a:t>27/1/22</a:t>
            </a:fld>
            <a:endParaRPr lang="en-AU" dirty="0"/>
          </a:p>
        </p:txBody>
      </p:sp>
      <p:sp>
        <p:nvSpPr>
          <p:cNvPr id="6" name="Footer Placeholder 5"/>
          <p:cNvSpPr>
            <a:spLocks noGrp="1"/>
          </p:cNvSpPr>
          <p:nvPr>
            <p:ph type="ftr" sz="quarter" idx="11"/>
          </p:nvPr>
        </p:nvSpPr>
        <p:spPr/>
        <p:txBody>
          <a:bodyPr/>
          <a:lstStyle/>
          <a:p>
            <a:pPr>
              <a:defRPr/>
            </a:pPr>
            <a:endParaRPr lang="en-AU" dirty="0"/>
          </a:p>
        </p:txBody>
      </p:sp>
      <p:sp>
        <p:nvSpPr>
          <p:cNvPr id="7" name="Slide Number Placeholder 6"/>
          <p:cNvSpPr>
            <a:spLocks noGrp="1"/>
          </p:cNvSpPr>
          <p:nvPr>
            <p:ph type="sldNum" sz="quarter" idx="12"/>
          </p:nvPr>
        </p:nvSpPr>
        <p:spPr/>
        <p:txBody>
          <a:bodyPr/>
          <a:lstStyle/>
          <a:p>
            <a:pPr>
              <a:defRPr/>
            </a:pPr>
            <a:fld id="{49DA34E6-4FE1-428A-8866-868E1D4B9A9C}" type="slidenum">
              <a:rPr lang="en-AU" smtClean="0"/>
              <a:pPr>
                <a:defRPr/>
              </a:pPr>
              <a:t>‹#›</a:t>
            </a:fld>
            <a:endParaRPr lang="en-AU" dirty="0"/>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6467808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9EC2018-5F3B-496F-AC22-4A703B613745}" type="datetimeFigureOut">
              <a:rPr lang="en-AU" smtClean="0"/>
              <a:pPr>
                <a:defRPr/>
              </a:pPr>
              <a:t>27/1/22</a:t>
            </a:fld>
            <a:endParaRPr lang="en-AU" dirty="0"/>
          </a:p>
        </p:txBody>
      </p:sp>
      <p:sp>
        <p:nvSpPr>
          <p:cNvPr id="6" name="Footer Placeholder 5"/>
          <p:cNvSpPr>
            <a:spLocks noGrp="1"/>
          </p:cNvSpPr>
          <p:nvPr>
            <p:ph type="ftr" sz="quarter" idx="11"/>
          </p:nvPr>
        </p:nvSpPr>
        <p:spPr/>
        <p:txBody>
          <a:bodyPr/>
          <a:lstStyle/>
          <a:p>
            <a:pPr>
              <a:defRPr/>
            </a:pPr>
            <a:endParaRPr lang="en-AU" dirty="0"/>
          </a:p>
        </p:txBody>
      </p:sp>
      <p:sp>
        <p:nvSpPr>
          <p:cNvPr id="7" name="Slide Number Placeholder 6"/>
          <p:cNvSpPr>
            <a:spLocks noGrp="1"/>
          </p:cNvSpPr>
          <p:nvPr>
            <p:ph type="sldNum" sz="quarter" idx="12"/>
          </p:nvPr>
        </p:nvSpPr>
        <p:spPr/>
        <p:txBody>
          <a:bodyPr/>
          <a:lstStyle/>
          <a:p>
            <a:pPr>
              <a:defRPr/>
            </a:pPr>
            <a:fld id="{94565D93-E435-4C15-9FED-1EB2E2F87F07}" type="slidenum">
              <a:rPr lang="en-AU" smtClean="0"/>
              <a:pPr>
                <a:defRPr/>
              </a:pPr>
              <a:t>‹#›</a:t>
            </a:fld>
            <a:endParaRPr lang="en-AU" dirty="0"/>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9648161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89EC2018-5F3B-496F-AC22-4A703B613745}" type="datetimeFigureOut">
              <a:rPr lang="en-AU" smtClean="0"/>
              <a:pPr>
                <a:defRPr/>
              </a:pPr>
              <a:t>27/1/22</a:t>
            </a:fld>
            <a:endParaRPr lang="en-AU" dirty="0"/>
          </a:p>
        </p:txBody>
      </p:sp>
      <p:sp>
        <p:nvSpPr>
          <p:cNvPr id="5" name="Footer Placeholder 4"/>
          <p:cNvSpPr>
            <a:spLocks noGrp="1"/>
          </p:cNvSpPr>
          <p:nvPr>
            <p:ph type="ftr" sz="quarter" idx="11"/>
          </p:nvPr>
        </p:nvSpPr>
        <p:spPr/>
        <p:txBody>
          <a:bodyPr/>
          <a:lstStyle/>
          <a:p>
            <a:pPr>
              <a:defRPr/>
            </a:pPr>
            <a:endParaRPr lang="en-AU" dirty="0"/>
          </a:p>
        </p:txBody>
      </p:sp>
      <p:sp>
        <p:nvSpPr>
          <p:cNvPr id="6" name="Slide Number Placeholder 5"/>
          <p:cNvSpPr>
            <a:spLocks noGrp="1"/>
          </p:cNvSpPr>
          <p:nvPr>
            <p:ph type="sldNum" sz="quarter" idx="12"/>
          </p:nvPr>
        </p:nvSpPr>
        <p:spPr/>
        <p:txBody>
          <a:bodyPr/>
          <a:lstStyle/>
          <a:p>
            <a:pPr>
              <a:defRPr/>
            </a:pPr>
            <a:fld id="{94565D93-E435-4C15-9FED-1EB2E2F87F07}" type="slidenum">
              <a:rPr lang="en-AU" smtClean="0"/>
              <a:pPr>
                <a:defRPr/>
              </a:pPr>
              <a:t>‹#›</a:t>
            </a:fld>
            <a:endParaRPr lang="en-AU" dirty="0"/>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1043861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89EC2018-5F3B-496F-AC22-4A703B613745}" type="datetimeFigureOut">
              <a:rPr lang="en-AU" smtClean="0"/>
              <a:pPr>
                <a:defRPr/>
              </a:pPr>
              <a:t>27/1/22</a:t>
            </a:fld>
            <a:endParaRPr lang="en-AU" dirty="0"/>
          </a:p>
        </p:txBody>
      </p:sp>
      <p:sp>
        <p:nvSpPr>
          <p:cNvPr id="5" name="Footer Placeholder 4"/>
          <p:cNvSpPr>
            <a:spLocks noGrp="1"/>
          </p:cNvSpPr>
          <p:nvPr>
            <p:ph type="ftr" sz="quarter" idx="11"/>
          </p:nvPr>
        </p:nvSpPr>
        <p:spPr/>
        <p:txBody>
          <a:bodyPr/>
          <a:lstStyle/>
          <a:p>
            <a:pPr>
              <a:defRPr/>
            </a:pPr>
            <a:endParaRPr lang="en-AU" dirty="0"/>
          </a:p>
        </p:txBody>
      </p:sp>
      <p:sp>
        <p:nvSpPr>
          <p:cNvPr id="6" name="Slide Number Placeholder 5"/>
          <p:cNvSpPr>
            <a:spLocks noGrp="1"/>
          </p:cNvSpPr>
          <p:nvPr>
            <p:ph type="sldNum" sz="quarter" idx="12"/>
          </p:nvPr>
        </p:nvSpPr>
        <p:spPr/>
        <p:txBody>
          <a:bodyPr/>
          <a:lstStyle/>
          <a:p>
            <a:pPr>
              <a:defRPr/>
            </a:pPr>
            <a:fld id="{94565D93-E435-4C15-9FED-1EB2E2F87F07}" type="slidenum">
              <a:rPr lang="en-AU" smtClean="0"/>
              <a:pPr>
                <a:defRPr/>
              </a:pPr>
              <a:t>‹#›</a:t>
            </a:fld>
            <a:endParaRPr lang="en-AU" dirty="0"/>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9654363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a:t>Click to edit Master title style</a:t>
            </a:r>
            <a:endParaRPr lang="en-AU"/>
          </a:p>
        </p:txBody>
      </p:sp>
      <p:sp>
        <p:nvSpPr>
          <p:cNvPr id="3" name="Text Placeholder 2"/>
          <p:cNvSpPr>
            <a:spLocks noGrp="1"/>
          </p:cNvSpPr>
          <p:nvPr>
            <p:ph type="body" sz="half" idx="1"/>
          </p:nvPr>
        </p:nvSpPr>
        <p:spPr>
          <a:xfrm>
            <a:off x="1182688" y="2017713"/>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5145088" y="2017713"/>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a:xfrm>
            <a:off x="1162050" y="6243638"/>
            <a:ext cx="1905000" cy="457200"/>
          </a:xfrm>
        </p:spPr>
        <p:txBody>
          <a:bodyPr/>
          <a:lstStyle>
            <a:lvl1pPr>
              <a:defRPr dirty="0"/>
            </a:lvl1pPr>
          </a:lstStyle>
          <a:p>
            <a:pPr>
              <a:defRPr/>
            </a:pPr>
            <a:endParaRPr lang="en-US" dirty="0"/>
          </a:p>
        </p:txBody>
      </p:sp>
      <p:sp>
        <p:nvSpPr>
          <p:cNvPr id="6" name="Footer Placeholder 5"/>
          <p:cNvSpPr>
            <a:spLocks noGrp="1"/>
          </p:cNvSpPr>
          <p:nvPr>
            <p:ph type="ftr" sz="quarter" idx="11"/>
          </p:nvPr>
        </p:nvSpPr>
        <p:spPr>
          <a:xfrm>
            <a:off x="3657600" y="6243638"/>
            <a:ext cx="2895600" cy="457200"/>
          </a:xfrm>
        </p:spPr>
        <p:txBody>
          <a:bodyPr/>
          <a:lstStyle>
            <a:lvl1pPr>
              <a:defRPr dirty="0"/>
            </a:lvl1pPr>
          </a:lstStyle>
          <a:p>
            <a:pPr>
              <a:defRPr/>
            </a:pPr>
            <a:endParaRPr lang="en-US" dirty="0"/>
          </a:p>
        </p:txBody>
      </p:sp>
      <p:sp>
        <p:nvSpPr>
          <p:cNvPr id="7" name="Slide Number Placeholder 6"/>
          <p:cNvSpPr>
            <a:spLocks noGrp="1"/>
          </p:cNvSpPr>
          <p:nvPr>
            <p:ph type="sldNum" sz="quarter" idx="12"/>
          </p:nvPr>
        </p:nvSpPr>
        <p:spPr>
          <a:xfrm>
            <a:off x="7042150" y="6243638"/>
            <a:ext cx="1905000" cy="457200"/>
          </a:xfrm>
        </p:spPr>
        <p:txBody>
          <a:bodyPr/>
          <a:lstStyle>
            <a:lvl1pPr>
              <a:defRPr/>
            </a:lvl1pPr>
          </a:lstStyle>
          <a:p>
            <a:pPr>
              <a:defRPr/>
            </a:pPr>
            <a:fld id="{7ECA5AED-996E-4E13-9975-9F0FBE3C6A4F}" type="slidenum">
              <a:rPr lang="en-US"/>
              <a:pPr>
                <a:defRPr/>
              </a:pPr>
              <a:t>‹#›</a:t>
            </a:fld>
            <a:endParaRPr lang="en-US" dirty="0"/>
          </a:p>
        </p:txBody>
      </p:sp>
    </p:spTree>
    <p:extLst>
      <p:ext uri="{BB962C8B-B14F-4D97-AF65-F5344CB8AC3E}">
        <p14:creationId xmlns:p14="http://schemas.microsoft.com/office/powerpoint/2010/main" val="330649370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8214045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2874505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7705940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3553552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2442677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2078997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5929101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60041068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46403171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863831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9243199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a:t>Click to edit Master title style</a:t>
            </a:r>
            <a:endParaRPr lang="en-AU"/>
          </a:p>
        </p:txBody>
      </p:sp>
      <p:sp>
        <p:nvSpPr>
          <p:cNvPr id="3" name="Text Placeholder 2"/>
          <p:cNvSpPr>
            <a:spLocks noGrp="1"/>
          </p:cNvSpPr>
          <p:nvPr>
            <p:ph type="body" sz="half" idx="1"/>
          </p:nvPr>
        </p:nvSpPr>
        <p:spPr>
          <a:xfrm>
            <a:off x="1182688" y="2017713"/>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5145088" y="2017713"/>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a:xfrm>
            <a:off x="1162050" y="6243638"/>
            <a:ext cx="1905000" cy="457200"/>
          </a:xfrm>
        </p:spPr>
        <p:txBody>
          <a:bodyPr/>
          <a:lstStyle>
            <a:lvl1pPr>
              <a:defRPr dirty="0"/>
            </a:lvl1pPr>
          </a:lstStyle>
          <a:p>
            <a:pPr>
              <a:defRPr/>
            </a:pPr>
            <a:endParaRPr lang="en-US" dirty="0"/>
          </a:p>
        </p:txBody>
      </p:sp>
      <p:sp>
        <p:nvSpPr>
          <p:cNvPr id="6" name="Footer Placeholder 5"/>
          <p:cNvSpPr>
            <a:spLocks noGrp="1"/>
          </p:cNvSpPr>
          <p:nvPr>
            <p:ph type="ftr" sz="quarter" idx="11"/>
          </p:nvPr>
        </p:nvSpPr>
        <p:spPr>
          <a:xfrm>
            <a:off x="3657600" y="6243638"/>
            <a:ext cx="2895600" cy="457200"/>
          </a:xfrm>
        </p:spPr>
        <p:txBody>
          <a:bodyPr/>
          <a:lstStyle>
            <a:lvl1pPr>
              <a:defRPr dirty="0"/>
            </a:lvl1pPr>
          </a:lstStyle>
          <a:p>
            <a:pPr>
              <a:defRPr/>
            </a:pPr>
            <a:endParaRPr lang="en-US" dirty="0"/>
          </a:p>
        </p:txBody>
      </p:sp>
      <p:sp>
        <p:nvSpPr>
          <p:cNvPr id="7" name="Slide Number Placeholder 6"/>
          <p:cNvSpPr>
            <a:spLocks noGrp="1"/>
          </p:cNvSpPr>
          <p:nvPr>
            <p:ph type="sldNum" sz="quarter" idx="12"/>
          </p:nvPr>
        </p:nvSpPr>
        <p:spPr>
          <a:xfrm>
            <a:off x="7042150" y="6243638"/>
            <a:ext cx="1905000" cy="457200"/>
          </a:xfrm>
        </p:spPr>
        <p:txBody>
          <a:bodyPr/>
          <a:lstStyle>
            <a:lvl1pPr>
              <a:defRPr/>
            </a:lvl1pPr>
          </a:lstStyle>
          <a:p>
            <a:pPr>
              <a:defRPr/>
            </a:pPr>
            <a:fld id="{7ECA5AED-996E-4E13-9975-9F0FBE3C6A4F}" type="slidenum">
              <a:rPr lang="en-US"/>
              <a:pPr>
                <a:defRPr/>
              </a:pPr>
              <a:t>‹#›</a:t>
            </a:fld>
            <a:endParaRPr lang="en-US" dirty="0"/>
          </a:p>
        </p:txBody>
      </p:sp>
    </p:spTree>
    <p:extLst>
      <p:ext uri="{BB962C8B-B14F-4D97-AF65-F5344CB8AC3E}">
        <p14:creationId xmlns:p14="http://schemas.microsoft.com/office/powerpoint/2010/main" val="4291269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tif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3.tiff"/><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image" Target="../media/image3.tiff"/><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6" Type="http://schemas.openxmlformats.org/officeDocument/2006/relationships/image" Target="../media/image3.tiff"/><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2.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89EC2018-5F3B-496F-AC22-4A703B613745}" type="datetimeFigureOut">
              <a:rPr lang="en-AU" smtClean="0"/>
              <a:pPr>
                <a:defRPr/>
              </a:pPr>
              <a:t>27/1/22</a:t>
            </a:fld>
            <a:endParaRPr lang="en-AU"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AU"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94565D93-E435-4C15-9FED-1EB2E2F87F07}" type="slidenum">
              <a:rPr lang="en-AU" smtClean="0"/>
              <a:pPr>
                <a:defRPr/>
              </a:pPr>
              <a:t>‹#›</a:t>
            </a:fld>
            <a:endParaRPr lang="en-AU" dirty="0"/>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4"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6"/>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38070963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1/27/22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4"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6"/>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81657494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723"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89EC2018-5F3B-496F-AC22-4A703B613745}" type="datetimeFigureOut">
              <a:rPr lang="en-AU" smtClean="0"/>
              <a:pPr>
                <a:defRPr/>
              </a:pPr>
              <a:t>27/1/22</a:t>
            </a:fld>
            <a:endParaRPr lang="en-AU"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AU"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94565D93-E435-4C15-9FED-1EB2E2F87F07}" type="slidenum">
              <a:rPr lang="en-AU" smtClean="0"/>
              <a:pPr>
                <a:defRPr/>
              </a:pPr>
              <a:t>‹#›</a:t>
            </a:fld>
            <a:endParaRPr lang="en-AU" dirty="0"/>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4"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6"/>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174029751"/>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1/27/22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4"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6"/>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59157169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4"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0.xml"/><Relationship Id="rId1" Type="http://schemas.openxmlformats.org/officeDocument/2006/relationships/vmlDrawing" Target="../drawings/vmlDrawing1.vml"/><Relationship Id="rId5" Type="http://schemas.openxmlformats.org/officeDocument/2006/relationships/image" Target="../media/image5.png"/><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40.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48.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8.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43.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4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8.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38.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4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8338" y="871697"/>
            <a:ext cx="8147324" cy="2952328"/>
          </a:xfrm>
        </p:spPr>
        <p:txBody>
          <a:bodyPr anchor="t">
            <a:normAutofit/>
          </a:bodyPr>
          <a:lstStyle/>
          <a:p>
            <a:pPr algn="ctr">
              <a:defRPr/>
            </a:pPr>
            <a:r>
              <a:rPr lang="en-AU" sz="4400" dirty="0">
                <a:solidFill>
                  <a:srgbClr val="000000"/>
                </a:solidFill>
              </a:rPr>
              <a:t>Pharmacology of Local Anaesthetics in Children</a:t>
            </a:r>
          </a:p>
        </p:txBody>
      </p:sp>
      <p:sp>
        <p:nvSpPr>
          <p:cNvPr id="13314" name="Subtitle 2"/>
          <p:cNvSpPr>
            <a:spLocks noGrp="1"/>
          </p:cNvSpPr>
          <p:nvPr>
            <p:ph type="subTitle" idx="1"/>
          </p:nvPr>
        </p:nvSpPr>
        <p:spPr>
          <a:xfrm>
            <a:off x="1547664" y="3356992"/>
            <a:ext cx="6120680" cy="2304256"/>
          </a:xfrm>
        </p:spPr>
        <p:txBody>
          <a:bodyPr>
            <a:normAutofit fontScale="92500"/>
          </a:bodyPr>
          <a:lstStyle/>
          <a:p>
            <a:pPr marR="0"/>
            <a:r>
              <a:rPr lang="en-AU" sz="3900" dirty="0">
                <a:solidFill>
                  <a:schemeClr val="tx1"/>
                </a:solidFill>
              </a:rPr>
              <a:t>Geoff Frawley</a:t>
            </a:r>
          </a:p>
          <a:p>
            <a:pPr marR="0"/>
            <a:r>
              <a:rPr lang="en-AU" dirty="0">
                <a:solidFill>
                  <a:schemeClr val="bg1">
                    <a:lumMod val="50000"/>
                  </a:schemeClr>
                </a:solidFill>
              </a:rPr>
              <a:t>Royal Childrens Hospital </a:t>
            </a:r>
          </a:p>
          <a:p>
            <a:pPr marR="0"/>
            <a:r>
              <a:rPr lang="en-AU" dirty="0">
                <a:solidFill>
                  <a:schemeClr val="bg1">
                    <a:lumMod val="50000"/>
                  </a:schemeClr>
                </a:solidFill>
              </a:rPr>
              <a:t>Murdoch Childrens Research Institute</a:t>
            </a:r>
          </a:p>
          <a:p>
            <a:pPr marR="0"/>
            <a:r>
              <a:rPr lang="en-AU" dirty="0">
                <a:solidFill>
                  <a:schemeClr val="bg1">
                    <a:lumMod val="50000"/>
                  </a:schemeClr>
                </a:solidFill>
              </a:rPr>
              <a:t>Melbourne Australia</a:t>
            </a:r>
          </a:p>
          <a:p>
            <a:pPr marR="0"/>
            <a:endParaRPr lang="en-AU" dirty="0"/>
          </a:p>
        </p:txBody>
      </p:sp>
      <p:sp>
        <p:nvSpPr>
          <p:cNvPr id="4" name="TextBox 3">
            <a:extLst>
              <a:ext uri="{FF2B5EF4-FFF2-40B4-BE49-F238E27FC236}">
                <a16:creationId xmlns:a16="http://schemas.microsoft.com/office/drawing/2014/main" id="{C8276236-E714-BF42-9129-CA53C96660EE}"/>
              </a:ext>
            </a:extLst>
          </p:cNvPr>
          <p:cNvSpPr txBox="1"/>
          <p:nvPr/>
        </p:nvSpPr>
        <p:spPr>
          <a:xfrm>
            <a:off x="5440873" y="3427229"/>
            <a:ext cx="1826141" cy="369332"/>
          </a:xfrm>
          <a:prstGeom prst="rect">
            <a:avLst/>
          </a:prstGeom>
          <a:noFill/>
        </p:spPr>
        <p:txBody>
          <a:bodyPr wrap="none" rtlCol="0">
            <a:spAutoFit/>
          </a:bodyPr>
          <a:lstStyle/>
          <a:p>
            <a:r>
              <a:rPr lang="en-US" dirty="0">
                <a:solidFill>
                  <a:schemeClr val="bg1"/>
                </a:solidFill>
              </a:rPr>
              <a:t>Updated 5/2017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a:xfrm>
            <a:off x="827584" y="274638"/>
            <a:ext cx="7859216" cy="1143000"/>
          </a:xfrm>
        </p:spPr>
        <p:txBody>
          <a:bodyPr/>
          <a:lstStyle/>
          <a:p>
            <a:pPr algn="l"/>
            <a:r>
              <a:rPr lang="en-AU" dirty="0"/>
              <a:t>Disclosures</a:t>
            </a:r>
          </a:p>
        </p:txBody>
      </p:sp>
      <p:sp>
        <p:nvSpPr>
          <p:cNvPr id="14338" name="Content Placeholder 2"/>
          <p:cNvSpPr>
            <a:spLocks noGrp="1"/>
          </p:cNvSpPr>
          <p:nvPr>
            <p:ph idx="1"/>
          </p:nvPr>
        </p:nvSpPr>
        <p:spPr>
          <a:xfrm>
            <a:off x="827584" y="1600200"/>
            <a:ext cx="7632848" cy="4261073"/>
          </a:xfrm>
        </p:spPr>
        <p:txBody>
          <a:bodyPr/>
          <a:lstStyle/>
          <a:p>
            <a:pPr marL="17463" indent="0">
              <a:buFont typeface="Wingdings 2" pitchFamily="18" charset="2"/>
              <a:buNone/>
            </a:pPr>
            <a:r>
              <a:rPr lang="en-AU" dirty="0"/>
              <a:t>I have no financial relationship with the manufacturer of a commercial product or provider of a commercial service that may be discussed in this presentation.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normAutofit/>
          </a:bodyPr>
          <a:lstStyle/>
          <a:p>
            <a:pPr algn="l"/>
            <a:r>
              <a:rPr lang="en-AU" sz="4800" dirty="0"/>
              <a:t>Learning Objectives</a:t>
            </a:r>
          </a:p>
        </p:txBody>
      </p:sp>
      <p:sp>
        <p:nvSpPr>
          <p:cNvPr id="15362" name="Content Placeholder 2"/>
          <p:cNvSpPr>
            <a:spLocks noGrp="1"/>
          </p:cNvSpPr>
          <p:nvPr>
            <p:ph idx="1"/>
          </p:nvPr>
        </p:nvSpPr>
        <p:spPr/>
        <p:txBody>
          <a:bodyPr>
            <a:normAutofit fontScale="92500"/>
          </a:bodyPr>
          <a:lstStyle/>
          <a:p>
            <a:pPr marL="288925" indent="-288925"/>
            <a:r>
              <a:rPr lang="en-AU" dirty="0">
                <a:cs typeface="Arial" charset="0"/>
              </a:rPr>
              <a:t>Describe pharmacokinetic  data  and the influence of developmental pharmacology </a:t>
            </a:r>
          </a:p>
          <a:p>
            <a:pPr marL="288925" indent="-288925"/>
            <a:r>
              <a:rPr lang="en-AU" dirty="0">
                <a:cs typeface="Arial" charset="0"/>
              </a:rPr>
              <a:t>Discuss pharmacodynamic differences in response to local anaesthesia in infants and children</a:t>
            </a:r>
          </a:p>
          <a:p>
            <a:pPr marL="288925" indent="-288925"/>
            <a:r>
              <a:rPr lang="en-AU" dirty="0">
                <a:cs typeface="Arial" charset="0"/>
              </a:rPr>
              <a:t>Discuss modification of pharmacodynamics by additives</a:t>
            </a:r>
          </a:p>
          <a:p>
            <a:pPr marL="288925" indent="-288925"/>
            <a:r>
              <a:rPr lang="en-AU" dirty="0">
                <a:cs typeface="Arial" charset="0"/>
              </a:rPr>
              <a:t>Identify possible Pharmacogenetics effects on response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2"/>
          <p:cNvSpPr>
            <a:spLocks noGrp="1"/>
          </p:cNvSpPr>
          <p:nvPr>
            <p:ph type="title"/>
          </p:nvPr>
        </p:nvSpPr>
        <p:spPr>
          <a:xfrm>
            <a:off x="457200" y="116632"/>
            <a:ext cx="8095928" cy="1143000"/>
          </a:xfrm>
        </p:spPr>
        <p:txBody>
          <a:bodyPr/>
          <a:lstStyle/>
          <a:p>
            <a:pPr algn="l"/>
            <a:r>
              <a:rPr lang="en-AU" sz="4400" dirty="0"/>
              <a:t>Developmental Pharmacology </a:t>
            </a:r>
          </a:p>
        </p:txBody>
      </p:sp>
      <p:sp>
        <p:nvSpPr>
          <p:cNvPr id="17410" name="Content Placeholder 3"/>
          <p:cNvSpPr>
            <a:spLocks noGrp="1"/>
          </p:cNvSpPr>
          <p:nvPr>
            <p:ph idx="1"/>
          </p:nvPr>
        </p:nvSpPr>
        <p:spPr>
          <a:xfrm>
            <a:off x="457200" y="1259632"/>
            <a:ext cx="8229600" cy="4617640"/>
          </a:xfrm>
        </p:spPr>
        <p:txBody>
          <a:bodyPr>
            <a:normAutofit lnSpcReduction="10000"/>
          </a:bodyPr>
          <a:lstStyle/>
          <a:p>
            <a:pPr marL="414337"/>
            <a:r>
              <a:rPr lang="en-AU" sz="2800" dirty="0">
                <a:cs typeface="Arial" charset="0"/>
              </a:rPr>
              <a:t>Organ maturation, body composition and ontogeny of drug elimination pathways have marked effects on pharmacokinetic parameters in infants</a:t>
            </a:r>
          </a:p>
          <a:p>
            <a:pPr marL="414337" lvl="1" indent="-342900">
              <a:buFont typeface="Arial" panose="020B0604020202020204" pitchFamily="34" charset="0"/>
              <a:buChar char="•"/>
            </a:pPr>
            <a:r>
              <a:rPr lang="en-AU" dirty="0">
                <a:cs typeface="Arial" charset="0"/>
              </a:rPr>
              <a:t>Body composition affects absorption and volume of distribution </a:t>
            </a:r>
          </a:p>
          <a:p>
            <a:pPr marL="414337" lvl="1" indent="-342900">
              <a:buFont typeface="Arial" panose="020B0604020202020204" pitchFamily="34" charset="0"/>
              <a:buChar char="•"/>
            </a:pPr>
            <a:r>
              <a:rPr lang="en-AU" dirty="0">
                <a:cs typeface="Arial" charset="0"/>
              </a:rPr>
              <a:t>Immature hepatic metabolism affects maximum plasma concentrations (Cmax)</a:t>
            </a:r>
          </a:p>
          <a:p>
            <a:pPr marL="414337"/>
            <a:r>
              <a:rPr lang="en-AU" sz="2800" dirty="0">
                <a:cs typeface="Arial" charset="0"/>
              </a:rPr>
              <a:t>Scaling adult doses to infants based on body weight or surface area does not account for developmental changes that affect drug disposition or tissue/organ sensitivity </a:t>
            </a:r>
          </a:p>
          <a:p>
            <a:pPr indent="0">
              <a:buFont typeface="Wingdings 2" pitchFamily="18" charset="2"/>
              <a:buNone/>
            </a:pPr>
            <a:endParaRPr lang="en-AU"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3"/>
          <p:cNvSpPr>
            <a:spLocks noGrp="1"/>
          </p:cNvSpPr>
          <p:nvPr>
            <p:ph type="title"/>
          </p:nvPr>
        </p:nvSpPr>
        <p:spPr>
          <a:xfrm>
            <a:off x="226641" y="260648"/>
            <a:ext cx="9144000" cy="923925"/>
          </a:xfrm>
        </p:spPr>
        <p:txBody>
          <a:bodyPr/>
          <a:lstStyle/>
          <a:p>
            <a:pPr algn="l"/>
            <a:r>
              <a:rPr lang="en-AU" sz="4400" dirty="0"/>
              <a:t>Developmental Pharmacokinetics</a:t>
            </a:r>
          </a:p>
        </p:txBody>
      </p:sp>
      <p:pic>
        <p:nvPicPr>
          <p:cNvPr id="19458" name="Content Placeholder 6" descr="PK.jpg"/>
          <p:cNvPicPr>
            <a:picLocks noGrp="1" noChangeAspect="1"/>
          </p:cNvPicPr>
          <p:nvPr>
            <p:ph sz="half" idx="1"/>
          </p:nvPr>
        </p:nvPicPr>
        <p:blipFill>
          <a:blip r:embed="rId3" cstate="print"/>
          <a:srcRect/>
          <a:stretch>
            <a:fillRect/>
          </a:stretch>
        </p:blipFill>
        <p:spPr>
          <a:xfrm>
            <a:off x="153489" y="1283197"/>
            <a:ext cx="3829775" cy="4522068"/>
          </a:xfrm>
        </p:spPr>
      </p:pic>
      <p:sp>
        <p:nvSpPr>
          <p:cNvPr id="19459" name="Content Placeholder 5"/>
          <p:cNvSpPr>
            <a:spLocks noGrp="1"/>
          </p:cNvSpPr>
          <p:nvPr>
            <p:ph sz="half" idx="2"/>
          </p:nvPr>
        </p:nvSpPr>
        <p:spPr>
          <a:xfrm>
            <a:off x="4105896" y="1302653"/>
            <a:ext cx="5003800" cy="4676775"/>
          </a:xfrm>
        </p:spPr>
        <p:txBody>
          <a:bodyPr>
            <a:normAutofit lnSpcReduction="10000"/>
          </a:bodyPr>
          <a:lstStyle/>
          <a:p>
            <a:pPr marL="17463" indent="-17463">
              <a:buFont typeface="Wingdings 2" pitchFamily="18" charset="2"/>
              <a:buNone/>
            </a:pPr>
            <a:r>
              <a:rPr lang="en-AU" sz="2400" dirty="0">
                <a:cs typeface="Arial" charset="0"/>
              </a:rPr>
              <a:t>Peak plasma concentration (Cmax) depends on </a:t>
            </a:r>
          </a:p>
          <a:p>
            <a:pPr marL="288925" lvl="2" indent="-271463">
              <a:buClr>
                <a:schemeClr val="tx1"/>
              </a:buClr>
              <a:buSzPct val="95000"/>
            </a:pPr>
            <a:r>
              <a:rPr lang="en-AU" dirty="0">
                <a:cs typeface="Arial" charset="0"/>
              </a:rPr>
              <a:t>Dose</a:t>
            </a:r>
          </a:p>
          <a:p>
            <a:pPr marL="288925" lvl="2" indent="-271463">
              <a:buClr>
                <a:schemeClr val="tx1"/>
              </a:buClr>
              <a:buSzPct val="95000"/>
            </a:pPr>
            <a:r>
              <a:rPr lang="en-AU" dirty="0">
                <a:cs typeface="Arial" charset="0"/>
              </a:rPr>
              <a:t>Lipophilicity</a:t>
            </a:r>
          </a:p>
          <a:p>
            <a:pPr marL="288925" lvl="2" indent="-271463">
              <a:buClr>
                <a:schemeClr val="tx1"/>
              </a:buClr>
              <a:buSzPct val="95000"/>
            </a:pPr>
            <a:r>
              <a:rPr lang="en-AU" dirty="0">
                <a:cs typeface="Arial" charset="0"/>
              </a:rPr>
              <a:t>Absorption</a:t>
            </a:r>
          </a:p>
          <a:p>
            <a:pPr marL="288925" lvl="2" indent="-271463">
              <a:buClr>
                <a:schemeClr val="tx1"/>
              </a:buClr>
              <a:buSzPct val="95000"/>
            </a:pPr>
            <a:r>
              <a:rPr lang="en-AU" dirty="0">
                <a:cs typeface="Arial" charset="0"/>
              </a:rPr>
              <a:t>Metabolism</a:t>
            </a:r>
          </a:p>
          <a:p>
            <a:pPr marL="288925" lvl="2" indent="-271463">
              <a:buClr>
                <a:schemeClr val="tx1"/>
              </a:buClr>
              <a:buSzPct val="95000"/>
            </a:pPr>
            <a:r>
              <a:rPr lang="en-AU" dirty="0">
                <a:cs typeface="Arial" charset="0"/>
              </a:rPr>
              <a:t>Clearance</a:t>
            </a:r>
          </a:p>
          <a:p>
            <a:pPr marL="17463" indent="-17463">
              <a:buFont typeface="Wingdings 2" pitchFamily="18" charset="2"/>
              <a:buNone/>
            </a:pPr>
            <a:r>
              <a:rPr lang="en-AU" sz="2600" dirty="0">
                <a:cs typeface="Arial" charset="0"/>
              </a:rPr>
              <a:t>Free concentration depends on: </a:t>
            </a:r>
            <a:r>
              <a:rPr lang="el-GR" sz="2600" dirty="0">
                <a:cs typeface="Arial" charset="0"/>
              </a:rPr>
              <a:t>Α</a:t>
            </a:r>
            <a:r>
              <a:rPr lang="en-AU" sz="2600" dirty="0">
                <a:cs typeface="Arial" charset="0"/>
              </a:rPr>
              <a:t>1 acid glycoprotein (AAP) binding</a:t>
            </a:r>
          </a:p>
          <a:p>
            <a:pPr>
              <a:buFont typeface="Wingdings 2" pitchFamily="18" charset="2"/>
              <a:buNone/>
            </a:pPr>
            <a:r>
              <a:rPr lang="en-AU" sz="2400" dirty="0">
                <a:cs typeface="Arial" charset="0"/>
              </a:rPr>
              <a:t>Dosing interval depends on</a:t>
            </a:r>
          </a:p>
          <a:p>
            <a:pPr marL="288925" lvl="2" indent="-271463">
              <a:buClr>
                <a:schemeClr val="tx1"/>
              </a:buClr>
              <a:buSzPct val="95000"/>
            </a:pPr>
            <a:r>
              <a:rPr lang="en-AU" dirty="0">
                <a:cs typeface="Arial" charset="0"/>
              </a:rPr>
              <a:t>Elimination T1/2</a:t>
            </a:r>
          </a:p>
          <a:p>
            <a:pPr marL="288925" lvl="2" indent="-271463">
              <a:buClr>
                <a:schemeClr val="tx1"/>
              </a:buClr>
              <a:buSzPct val="95000"/>
            </a:pPr>
            <a:r>
              <a:rPr lang="en-AU" dirty="0">
                <a:cs typeface="Arial" charset="0"/>
              </a:rPr>
              <a:t>Context sensitive half life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457200" y="116632"/>
            <a:ext cx="8229600" cy="1224136"/>
          </a:xfrm>
        </p:spPr>
        <p:txBody>
          <a:bodyPr>
            <a:normAutofit/>
          </a:bodyPr>
          <a:lstStyle/>
          <a:p>
            <a:pPr algn="l"/>
            <a:r>
              <a:rPr lang="en-AU" sz="4800" dirty="0"/>
              <a:t>Absorption Factors</a:t>
            </a:r>
          </a:p>
        </p:txBody>
      </p:sp>
      <p:sp>
        <p:nvSpPr>
          <p:cNvPr id="21506" name="Content Placeholder 2"/>
          <p:cNvSpPr>
            <a:spLocks noGrp="1"/>
          </p:cNvSpPr>
          <p:nvPr>
            <p:ph idx="1"/>
          </p:nvPr>
        </p:nvSpPr>
        <p:spPr>
          <a:xfrm>
            <a:off x="457200" y="1412875"/>
            <a:ext cx="8686800" cy="4695825"/>
          </a:xfrm>
        </p:spPr>
        <p:txBody>
          <a:bodyPr>
            <a:normAutofit lnSpcReduction="10000"/>
          </a:bodyPr>
          <a:lstStyle/>
          <a:p>
            <a:pPr marL="288925" indent="-271463"/>
            <a:r>
              <a:rPr lang="en-AU" sz="2800" dirty="0">
                <a:cs typeface="Arial" charset="0"/>
              </a:rPr>
              <a:t>Site of injection</a:t>
            </a:r>
          </a:p>
          <a:p>
            <a:pPr marL="525463" lvl="2" indent="-236538">
              <a:buFont typeface="System Font Regular"/>
              <a:buChar char="-"/>
            </a:pPr>
            <a:r>
              <a:rPr lang="en-AU" sz="2000" dirty="0">
                <a:cs typeface="Arial" charset="0"/>
              </a:rPr>
              <a:t>Spinal LA distributed into CSF volume 4 times that of adult</a:t>
            </a:r>
          </a:p>
          <a:p>
            <a:pPr marL="525463" lvl="2" indent="-236538">
              <a:buFont typeface="System Font Regular"/>
              <a:buChar char="-"/>
            </a:pPr>
            <a:r>
              <a:rPr lang="en-AU" sz="2000" dirty="0">
                <a:cs typeface="Arial" charset="0"/>
              </a:rPr>
              <a:t>Epidural </a:t>
            </a:r>
            <a:r>
              <a:rPr lang="en-AU" sz="1800" dirty="0">
                <a:cs typeface="Arial" charset="0"/>
              </a:rPr>
              <a:t>LA is trapped locally with 50% absorbed at 3 hours. </a:t>
            </a:r>
          </a:p>
          <a:p>
            <a:pPr marL="288925" indent="-271463"/>
            <a:r>
              <a:rPr lang="en-AU" sz="2800" dirty="0">
                <a:cs typeface="Arial" charset="0"/>
              </a:rPr>
              <a:t>Epidural fat</a:t>
            </a:r>
          </a:p>
          <a:p>
            <a:pPr marL="525463" lvl="2" indent="-236538">
              <a:buFont typeface="System Font Regular"/>
              <a:buChar char="-"/>
            </a:pPr>
            <a:r>
              <a:rPr lang="en-AU" sz="2000" dirty="0">
                <a:cs typeface="Arial" charset="0"/>
              </a:rPr>
              <a:t>Acts as LA sink</a:t>
            </a:r>
          </a:p>
          <a:p>
            <a:pPr marL="525463" lvl="2" indent="-236538">
              <a:buFont typeface="System Font Regular"/>
              <a:buChar char="-"/>
            </a:pPr>
            <a:r>
              <a:rPr lang="en-AU" sz="2000" dirty="0">
                <a:cs typeface="Arial" charset="0"/>
              </a:rPr>
              <a:t>Reduced in neonates so Cmax is earlier than older child</a:t>
            </a:r>
          </a:p>
          <a:p>
            <a:pPr marL="288925" indent="-271463"/>
            <a:r>
              <a:rPr lang="en-AU" sz="2800" dirty="0">
                <a:cs typeface="Arial" charset="0"/>
              </a:rPr>
              <a:t>Lipophilicity of LA: Bupivacaine=Levobupivacaine&gt; Ropivacaine</a:t>
            </a:r>
          </a:p>
          <a:p>
            <a:pPr marL="288925" indent="-271463"/>
            <a:r>
              <a:rPr lang="en-AU" sz="2800" dirty="0">
                <a:cs typeface="Arial" charset="0"/>
              </a:rPr>
              <a:t>Epinephrine and Intrinsic vasoactivity of LA</a:t>
            </a:r>
          </a:p>
          <a:p>
            <a:pPr marL="288925" lvl="1" indent="-271463">
              <a:buFont typeface="Arial" panose="020B0604020202020204" pitchFamily="34" charset="0"/>
              <a:buChar char="•"/>
            </a:pPr>
            <a:r>
              <a:rPr lang="en-AU" dirty="0">
                <a:cs typeface="Arial" charset="0"/>
              </a:rPr>
              <a:t>Tmax of ropivacaine is much longer in children than adults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algn="l"/>
            <a:r>
              <a:rPr lang="en-AU" sz="4400" dirty="0"/>
              <a:t>Distribution</a:t>
            </a:r>
          </a:p>
        </p:txBody>
      </p:sp>
      <p:sp>
        <p:nvSpPr>
          <p:cNvPr id="3" name="Content Placeholder 2"/>
          <p:cNvSpPr>
            <a:spLocks noGrp="1"/>
          </p:cNvSpPr>
          <p:nvPr>
            <p:ph idx="1"/>
          </p:nvPr>
        </p:nvSpPr>
        <p:spPr>
          <a:xfrm>
            <a:off x="457200" y="1417638"/>
            <a:ext cx="8686800" cy="4389437"/>
          </a:xfrm>
        </p:spPr>
        <p:txBody>
          <a:bodyPr>
            <a:normAutofit/>
          </a:bodyPr>
          <a:lstStyle/>
          <a:p>
            <a:pPr marL="288925" indent="-271463">
              <a:defRPr/>
            </a:pPr>
            <a:r>
              <a:rPr lang="en-AU" sz="2800" dirty="0">
                <a:cs typeface="Arial" pitchFamily="34" charset="0"/>
              </a:rPr>
              <a:t>The volume of distribution of most LA’s in infants is higher than adults (1-3L)</a:t>
            </a:r>
          </a:p>
          <a:p>
            <a:pPr marL="288925" lvl="1" indent="-271463">
              <a:buFont typeface="Arial" panose="020B0604020202020204" pitchFamily="34" charset="0"/>
              <a:buChar char="•"/>
              <a:defRPr/>
            </a:pPr>
            <a:r>
              <a:rPr lang="en-AU" dirty="0">
                <a:cs typeface="Arial" pitchFamily="34" charset="0"/>
              </a:rPr>
              <a:t>Higher Vd in infants results in higher dose requirements</a:t>
            </a:r>
          </a:p>
          <a:p>
            <a:pPr marL="288925" lvl="1" indent="-271463">
              <a:buFont typeface="Arial" panose="020B0604020202020204" pitchFamily="34" charset="0"/>
              <a:buChar char="•"/>
              <a:defRPr/>
            </a:pPr>
            <a:r>
              <a:rPr lang="en-AU" dirty="0">
                <a:cs typeface="Arial" pitchFamily="34" charset="0"/>
              </a:rPr>
              <a:t>May prevent higher serum concentrations after single injection but not repeat bolus injections</a:t>
            </a:r>
          </a:p>
          <a:p>
            <a:pPr marL="288925" indent="-271463">
              <a:defRPr/>
            </a:pPr>
            <a:r>
              <a:rPr lang="en-AU" sz="2800" dirty="0">
                <a:cs typeface="Arial" pitchFamily="34" charset="0"/>
              </a:rPr>
              <a:t>Vd of ropivacaine is less than bupivacaine and Levo bupivacaine</a:t>
            </a:r>
          </a:p>
          <a:p>
            <a:pPr marL="288925" indent="-271463">
              <a:defRPr/>
            </a:pPr>
            <a:r>
              <a:rPr lang="en-AU" sz="2800" dirty="0">
                <a:cs typeface="Arial" pitchFamily="34" charset="0"/>
              </a:rPr>
              <a:t>Because absorption is delayed after injection a “flip-flop” phenomena occurs and Vd is overestimated</a:t>
            </a:r>
          </a:p>
          <a:p>
            <a:pPr indent="0">
              <a:buFont typeface="Wingdings 2" pitchFamily="18" charset="2"/>
              <a:buNone/>
              <a:defRPr/>
            </a:pPr>
            <a:endParaRPr lang="en-AU" sz="2400" dirty="0">
              <a:cs typeface="Arial" pitchFamily="34" charset="0"/>
            </a:endParaRPr>
          </a:p>
          <a:p>
            <a:pPr>
              <a:defRPr/>
            </a:pPr>
            <a:endParaRPr lang="en-A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AU" dirty="0"/>
              <a:t>Flip Flop Kinetics</a:t>
            </a:r>
          </a:p>
        </p:txBody>
      </p:sp>
      <p:sp>
        <p:nvSpPr>
          <p:cNvPr id="3" name="Content Placeholder 2"/>
          <p:cNvSpPr>
            <a:spLocks noGrp="1"/>
          </p:cNvSpPr>
          <p:nvPr>
            <p:ph idx="1"/>
          </p:nvPr>
        </p:nvSpPr>
        <p:spPr/>
        <p:txBody>
          <a:bodyPr>
            <a:normAutofit fontScale="77500" lnSpcReduction="20000"/>
          </a:bodyPr>
          <a:lstStyle/>
          <a:p>
            <a:pPr marL="288925" indent="-288925">
              <a:lnSpc>
                <a:spcPct val="120000"/>
              </a:lnSpc>
            </a:pPr>
            <a:r>
              <a:rPr lang="en-AU" dirty="0"/>
              <a:t>Binding of local anaesthetics to epidural fat determines LA systemic uptake</a:t>
            </a:r>
          </a:p>
          <a:p>
            <a:pPr marL="288925" indent="-288925">
              <a:lnSpc>
                <a:spcPct val="120000"/>
              </a:lnSpc>
            </a:pPr>
            <a:r>
              <a:rPr lang="en-AU" dirty="0"/>
              <a:t>Ropivacaine’s lipophilicity and vasoconstrictor activity contribute to prolonged biphasic absorption from epidural space</a:t>
            </a:r>
          </a:p>
          <a:p>
            <a:pPr marL="288925" indent="-288925">
              <a:lnSpc>
                <a:spcPct val="120000"/>
              </a:lnSpc>
            </a:pPr>
            <a:r>
              <a:rPr lang="en-AU" dirty="0"/>
              <a:t>After Tmax is achieved the rate of absorption (Ka) slows and becomes longer than elimination rate (K) i.e. the constants are “flipped”</a:t>
            </a:r>
          </a:p>
          <a:p>
            <a:pPr marL="288925" indent="-288925">
              <a:lnSpc>
                <a:spcPct val="120000"/>
              </a:lnSpc>
            </a:pPr>
            <a:r>
              <a:rPr lang="en-AU" dirty="0"/>
              <a:t>The result is a smaller AUC and lower Cmax in concentration time graphs</a:t>
            </a:r>
          </a:p>
        </p:txBody>
      </p:sp>
    </p:spTree>
    <p:extLst>
      <p:ext uri="{BB962C8B-B14F-4D97-AF65-F5344CB8AC3E}">
        <p14:creationId xmlns:p14="http://schemas.microsoft.com/office/powerpoint/2010/main" val="121010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457200" y="125760"/>
            <a:ext cx="8229600" cy="1143000"/>
          </a:xfrm>
        </p:spPr>
        <p:txBody>
          <a:bodyPr/>
          <a:lstStyle/>
          <a:p>
            <a:pPr algn="l"/>
            <a:r>
              <a:rPr lang="en-AU" sz="4400" dirty="0"/>
              <a:t>Protein </a:t>
            </a:r>
            <a:r>
              <a:rPr lang="en-AU" dirty="0"/>
              <a:t>Bi</a:t>
            </a:r>
            <a:r>
              <a:rPr lang="en-AU" sz="4400" dirty="0"/>
              <a:t>nding</a:t>
            </a:r>
          </a:p>
        </p:txBody>
      </p:sp>
      <p:sp>
        <p:nvSpPr>
          <p:cNvPr id="25602" name="Content Placeholder 2"/>
          <p:cNvSpPr>
            <a:spLocks noGrp="1"/>
          </p:cNvSpPr>
          <p:nvPr>
            <p:ph idx="1"/>
          </p:nvPr>
        </p:nvSpPr>
        <p:spPr>
          <a:xfrm>
            <a:off x="457200" y="1196752"/>
            <a:ext cx="8075240" cy="4896544"/>
          </a:xfrm>
        </p:spPr>
        <p:txBody>
          <a:bodyPr>
            <a:normAutofit/>
          </a:bodyPr>
          <a:lstStyle/>
          <a:p>
            <a:pPr marL="288925" indent="-271463"/>
            <a:r>
              <a:rPr lang="el-GR" sz="2800" dirty="0">
                <a:cs typeface="Arial" charset="0"/>
              </a:rPr>
              <a:t>α</a:t>
            </a:r>
            <a:r>
              <a:rPr lang="en-AU" sz="2800" dirty="0">
                <a:cs typeface="Arial" charset="0"/>
              </a:rPr>
              <a:t>1 acid glycoprotein (AAG) is the major local </a:t>
            </a:r>
            <a:r>
              <a:rPr lang="en-AU" sz="2800" dirty="0" err="1">
                <a:cs typeface="Arial" charset="0"/>
              </a:rPr>
              <a:t>anesthetic</a:t>
            </a:r>
            <a:r>
              <a:rPr lang="en-AU" sz="2800" dirty="0">
                <a:cs typeface="Arial" charset="0"/>
              </a:rPr>
              <a:t> binding protein </a:t>
            </a:r>
          </a:p>
          <a:p>
            <a:pPr marL="525463" lvl="1" indent="-236538">
              <a:buFont typeface="System Font Regular"/>
              <a:buChar char="-"/>
            </a:pPr>
            <a:r>
              <a:rPr lang="en-AU" sz="2200" dirty="0">
                <a:cs typeface="Arial" charset="0"/>
              </a:rPr>
              <a:t>low levels in plasma (&lt; 1 g/l in adults)</a:t>
            </a:r>
          </a:p>
          <a:p>
            <a:pPr marL="525463" lvl="1" indent="-236538">
              <a:buFont typeface="System Font Regular"/>
              <a:buChar char="-"/>
            </a:pPr>
            <a:r>
              <a:rPr lang="en-AU" sz="2200" dirty="0">
                <a:cs typeface="Arial" charset="0"/>
              </a:rPr>
              <a:t>AAG is very low at birth (&lt; 30% of adult values)</a:t>
            </a:r>
          </a:p>
          <a:p>
            <a:pPr marL="525463" lvl="1" indent="-236538">
              <a:buFont typeface="System Font Regular"/>
              <a:buChar char="-"/>
            </a:pPr>
            <a:r>
              <a:rPr lang="en-AU" sz="2200" dirty="0">
                <a:cs typeface="Arial" charset="0"/>
              </a:rPr>
              <a:t>AAG is an acute phase protein and its concentration increases rapidly in the post operative period. </a:t>
            </a:r>
          </a:p>
          <a:p>
            <a:pPr marL="288925" indent="-271463"/>
            <a:r>
              <a:rPr lang="en-AU" sz="2800" dirty="0"/>
              <a:t>Reduced AAG is associated with higher unbound bupivacaine levels</a:t>
            </a:r>
          </a:p>
          <a:p>
            <a:pPr marL="288925" indent="-271463"/>
            <a:r>
              <a:rPr lang="en-AU" sz="2800" dirty="0"/>
              <a:t>Clearance of bupivacaine depends on intrinsic hepatic clearance (microsomal activity)</a:t>
            </a:r>
            <a:r>
              <a:rPr lang="en-AU" sz="2800" i="1" dirty="0"/>
              <a:t>, and </a:t>
            </a:r>
            <a:r>
              <a:rPr lang="en-AU" sz="2800" dirty="0"/>
              <a:t>plasma unbound fraction</a:t>
            </a:r>
            <a:endParaRPr lang="en-AU" sz="2800" dirty="0">
              <a:cs typeface="Arial"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4"/>
          <p:cNvSpPr>
            <a:spLocks noGrp="1"/>
          </p:cNvSpPr>
          <p:nvPr>
            <p:ph type="title"/>
          </p:nvPr>
        </p:nvSpPr>
        <p:spPr>
          <a:xfrm>
            <a:off x="457200" y="260648"/>
            <a:ext cx="8229600" cy="995363"/>
          </a:xfrm>
          <a:solidFill>
            <a:schemeClr val="bg1">
              <a:alpha val="36862"/>
            </a:schemeClr>
          </a:solidFill>
        </p:spPr>
        <p:txBody>
          <a:bodyPr>
            <a:normAutofit/>
          </a:bodyPr>
          <a:lstStyle/>
          <a:p>
            <a:pPr algn="l"/>
            <a:r>
              <a:rPr lang="en-AU" sz="4800" dirty="0"/>
              <a:t>Metabolism</a:t>
            </a:r>
          </a:p>
        </p:txBody>
      </p:sp>
      <p:graphicFrame>
        <p:nvGraphicFramePr>
          <p:cNvPr id="27651" name="Content Placeholder 9"/>
          <p:cNvGraphicFramePr>
            <a:graphicFrameLocks noGrp="1"/>
          </p:cNvGraphicFramePr>
          <p:nvPr>
            <p:ph sz="half" idx="1"/>
            <p:extLst>
              <p:ext uri="{D42A27DB-BD31-4B8C-83A1-F6EECF244321}">
                <p14:modId xmlns:p14="http://schemas.microsoft.com/office/powerpoint/2010/main" val="1229045942"/>
              </p:ext>
            </p:extLst>
          </p:nvPr>
        </p:nvGraphicFramePr>
        <p:xfrm>
          <a:off x="0" y="1268760"/>
          <a:ext cx="4578350" cy="4822825"/>
        </p:xfrm>
        <a:graphic>
          <a:graphicData uri="http://schemas.openxmlformats.org/presentationml/2006/ole">
            <mc:AlternateContent xmlns:mc="http://schemas.openxmlformats.org/markup-compatibility/2006">
              <mc:Choice xmlns:v="urn:schemas-microsoft-com:vml" Requires="v">
                <p:oleObj spid="_x0000_s27675" r:id="rId4" imgW="4578493" imgH="4822354" progId="Excel.Chart.8">
                  <p:embed/>
                </p:oleObj>
              </mc:Choice>
              <mc:Fallback>
                <p:oleObj r:id="rId4" imgW="4578493" imgH="4822354" progId="Excel.Chart.8">
                  <p:embed/>
                  <p:pic>
                    <p:nvPicPr>
                      <p:cNvPr id="0" name="Content Placeholder 9"/>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68760"/>
                        <a:ext cx="4578350" cy="4822825"/>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27650" name="Content Placeholder 5"/>
          <p:cNvSpPr>
            <a:spLocks noGrp="1"/>
          </p:cNvSpPr>
          <p:nvPr>
            <p:ph sz="half" idx="2"/>
          </p:nvPr>
        </p:nvSpPr>
        <p:spPr>
          <a:xfrm>
            <a:off x="4716016" y="1268760"/>
            <a:ext cx="4104456" cy="4433888"/>
          </a:xfrm>
        </p:spPr>
        <p:txBody>
          <a:bodyPr>
            <a:normAutofit lnSpcReduction="10000"/>
          </a:bodyPr>
          <a:lstStyle/>
          <a:p>
            <a:pPr marL="288925" indent="-288925"/>
            <a:r>
              <a:rPr lang="en-AU" sz="2600" dirty="0">
                <a:cs typeface="Arial" charset="0"/>
              </a:rPr>
              <a:t>All amide LAs are metabolised in the liver by the cytochrome P450 group</a:t>
            </a:r>
          </a:p>
          <a:p>
            <a:pPr marL="525463" indent="-236538">
              <a:buFont typeface="System Font Regular"/>
              <a:buChar char="-"/>
            </a:pPr>
            <a:r>
              <a:rPr lang="en-AU" sz="2200" dirty="0">
                <a:cs typeface="Arial" charset="0"/>
              </a:rPr>
              <a:t>Bupivacaine: CYP3A4</a:t>
            </a:r>
          </a:p>
          <a:p>
            <a:pPr marL="525463" indent="-236538">
              <a:buFont typeface="System Font Regular"/>
              <a:buChar char="-"/>
            </a:pPr>
            <a:r>
              <a:rPr lang="en-AU" sz="2200" dirty="0">
                <a:cs typeface="Arial" charset="0"/>
              </a:rPr>
              <a:t>Levobupivacaine: CYP3A4</a:t>
            </a:r>
          </a:p>
          <a:p>
            <a:pPr marL="525463" indent="-236538">
              <a:buFont typeface="System Font Regular"/>
              <a:buChar char="-"/>
            </a:pPr>
            <a:r>
              <a:rPr lang="en-AU" sz="2200" dirty="0">
                <a:cs typeface="Arial" charset="0"/>
              </a:rPr>
              <a:t>Ropivacaine: CYP1A2</a:t>
            </a:r>
          </a:p>
          <a:p>
            <a:pPr marL="288925" indent="-288925"/>
            <a:r>
              <a:rPr lang="en-AU" sz="2600" dirty="0">
                <a:cs typeface="Arial" charset="0"/>
              </a:rPr>
              <a:t>CYP3A4 low in first 3-6 months of life</a:t>
            </a:r>
          </a:p>
          <a:p>
            <a:pPr marL="288925" indent="-288925"/>
            <a:r>
              <a:rPr lang="en-AU" sz="2600" dirty="0">
                <a:cs typeface="Arial" charset="0"/>
              </a:rPr>
              <a:t>CYP1A2 low in the first year of life</a:t>
            </a:r>
          </a:p>
          <a:p>
            <a:endParaRPr lang="da-DK" sz="1600" dirty="0"/>
          </a:p>
        </p:txBody>
      </p:sp>
      <p:sp>
        <p:nvSpPr>
          <p:cNvPr id="2" name="TextBox 1">
            <a:extLst>
              <a:ext uri="{FF2B5EF4-FFF2-40B4-BE49-F238E27FC236}">
                <a16:creationId xmlns:a16="http://schemas.microsoft.com/office/drawing/2014/main" id="{FCAA3D6A-817B-9D41-AA4F-9EF8DA9CA819}"/>
              </a:ext>
            </a:extLst>
          </p:cNvPr>
          <p:cNvSpPr txBox="1"/>
          <p:nvPr/>
        </p:nvSpPr>
        <p:spPr>
          <a:xfrm>
            <a:off x="2607449" y="6356249"/>
            <a:ext cx="3637534" cy="338554"/>
          </a:xfrm>
          <a:prstGeom prst="rect">
            <a:avLst/>
          </a:prstGeom>
          <a:noFill/>
        </p:spPr>
        <p:txBody>
          <a:bodyPr wrap="none" rtlCol="0">
            <a:spAutoFit/>
          </a:bodyPr>
          <a:lstStyle/>
          <a:p>
            <a:r>
              <a:rPr lang="da-DK" sz="1600" dirty="0" err="1"/>
              <a:t>Kearns</a:t>
            </a:r>
            <a:r>
              <a:rPr lang="da-DK" sz="1600" dirty="0"/>
              <a:t> GL et al. NEJM 349: 1157, 2003 </a:t>
            </a:r>
            <a:r>
              <a:rPr lang="en-AU" sz="1600" dirty="0">
                <a:cs typeface="Arial" charset="0"/>
              </a:rPr>
              <a:t>22</a:t>
            </a:r>
            <a:endParaRPr lang="da-DK"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457200" y="116632"/>
            <a:ext cx="8229600" cy="1143000"/>
          </a:xfrm>
        </p:spPr>
        <p:txBody>
          <a:bodyPr>
            <a:normAutofit/>
          </a:bodyPr>
          <a:lstStyle/>
          <a:p>
            <a:pPr algn="l"/>
            <a:r>
              <a:rPr lang="en-AU" sz="4800" dirty="0"/>
              <a:t>Clearance</a:t>
            </a:r>
          </a:p>
        </p:txBody>
      </p:sp>
      <p:sp>
        <p:nvSpPr>
          <p:cNvPr id="5" name="Content Placeholder 4"/>
          <p:cNvSpPr>
            <a:spLocks noGrp="1"/>
          </p:cNvSpPr>
          <p:nvPr>
            <p:ph idx="1"/>
          </p:nvPr>
        </p:nvSpPr>
        <p:spPr>
          <a:xfrm>
            <a:off x="457200" y="1196752"/>
            <a:ext cx="8507413" cy="4906962"/>
          </a:xfrm>
        </p:spPr>
        <p:txBody>
          <a:bodyPr>
            <a:normAutofit/>
          </a:bodyPr>
          <a:lstStyle/>
          <a:p>
            <a:pPr marL="288925" lvl="1" indent="-271463">
              <a:buFont typeface="Arial" panose="020B0604020202020204" pitchFamily="34" charset="0"/>
              <a:buChar char="•"/>
              <a:defRPr/>
            </a:pPr>
            <a:r>
              <a:rPr lang="en-AU" dirty="0"/>
              <a:t>Post Menstrual Age (PMA) is a better predictor of drug elimination than post Natal Age (PNA).</a:t>
            </a:r>
            <a:endParaRPr lang="en-AU" dirty="0">
              <a:cs typeface="Arial" pitchFamily="34" charset="0"/>
            </a:endParaRPr>
          </a:p>
          <a:p>
            <a:pPr marL="288925" indent="-271463">
              <a:defRPr/>
            </a:pPr>
            <a:r>
              <a:rPr lang="en-AU" sz="2800" dirty="0">
                <a:cs typeface="Arial" pitchFamily="34" charset="0"/>
              </a:rPr>
              <a:t>Immaturity of hepatic microsomes and cytochrome </a:t>
            </a:r>
            <a:r>
              <a:rPr lang="en-AU" sz="2800" dirty="0"/>
              <a:t>P450  enzyme isoforms </a:t>
            </a:r>
            <a:r>
              <a:rPr lang="en-AU" sz="2800" dirty="0">
                <a:cs typeface="Arial" pitchFamily="34" charset="0"/>
              </a:rPr>
              <a:t>impairs clearance of low hepatic extraction drugs clearance such as LA’s</a:t>
            </a:r>
          </a:p>
          <a:p>
            <a:pPr marL="525463" lvl="1" indent="-236538">
              <a:buFont typeface="System Font Regular"/>
              <a:buChar char="-"/>
              <a:defRPr/>
            </a:pPr>
            <a:r>
              <a:rPr lang="en-AU" sz="2400" dirty="0">
                <a:cs typeface="Arial" pitchFamily="34" charset="0"/>
              </a:rPr>
              <a:t>Bupivacaine clearance is low at birth and slightly increases during the first 6-9 months of life.</a:t>
            </a:r>
          </a:p>
          <a:p>
            <a:pPr marL="525463" lvl="1" indent="-236538">
              <a:buFont typeface="System Font Regular"/>
              <a:buChar char="-"/>
              <a:defRPr/>
            </a:pPr>
            <a:r>
              <a:rPr lang="en-AU" sz="2400" dirty="0">
                <a:cs typeface="Arial" pitchFamily="34" charset="0"/>
              </a:rPr>
              <a:t>Ropivacaine clearance is also low in neonates and infants and increases in the first 2-6 years of life</a:t>
            </a:r>
          </a:p>
          <a:p>
            <a:pPr marL="525463" lvl="1" indent="-236538">
              <a:buFont typeface="System Font Regular"/>
              <a:buChar char="-"/>
              <a:defRPr/>
            </a:pPr>
            <a:r>
              <a:rPr lang="en-AU" sz="2400" dirty="0"/>
              <a:t>Levo clearance in infants is approximately half that described in adults</a:t>
            </a:r>
            <a:endParaRPr lang="en-AU" sz="2400" dirty="0">
              <a:cs typeface="Arial" pitchFamily="34" charset="0"/>
            </a:endParaRPr>
          </a:p>
          <a:p>
            <a:pPr>
              <a:defRPr/>
            </a:pPr>
            <a:endParaRPr lang="en-A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251619" y="116632"/>
            <a:ext cx="8640762" cy="1143000"/>
          </a:xfrm>
        </p:spPr>
        <p:txBody>
          <a:bodyPr>
            <a:normAutofit/>
          </a:bodyPr>
          <a:lstStyle/>
          <a:p>
            <a:pPr algn="l"/>
            <a:r>
              <a:rPr lang="en-AU" sz="4400" dirty="0"/>
              <a:t>Common Local </a:t>
            </a:r>
            <a:r>
              <a:rPr lang="en-AU" sz="4400" dirty="0" err="1"/>
              <a:t>Anesthetics</a:t>
            </a:r>
            <a:endParaRPr lang="en-AU" sz="4400" dirty="0"/>
          </a:p>
        </p:txBody>
      </p:sp>
      <p:graphicFrame>
        <p:nvGraphicFramePr>
          <p:cNvPr id="31794" name="Group 50"/>
          <p:cNvGraphicFramePr>
            <a:graphicFrameLocks noGrp="1"/>
          </p:cNvGraphicFramePr>
          <p:nvPr>
            <p:ph idx="1"/>
            <p:extLst>
              <p:ext uri="{D42A27DB-BD31-4B8C-83A1-F6EECF244321}">
                <p14:modId xmlns:p14="http://schemas.microsoft.com/office/powerpoint/2010/main" val="3301768542"/>
              </p:ext>
            </p:extLst>
          </p:nvPr>
        </p:nvGraphicFramePr>
        <p:xfrm>
          <a:off x="179388" y="1268760"/>
          <a:ext cx="8785225" cy="4865338"/>
        </p:xfrm>
        <a:graphic>
          <a:graphicData uri="http://schemas.openxmlformats.org/drawingml/2006/table">
            <a:tbl>
              <a:tblPr/>
              <a:tblGrid>
                <a:gridCol w="1944687">
                  <a:extLst>
                    <a:ext uri="{9D8B030D-6E8A-4147-A177-3AD203B41FA5}">
                      <a16:colId xmlns:a16="http://schemas.microsoft.com/office/drawing/2014/main" val="20000"/>
                    </a:ext>
                  </a:extLst>
                </a:gridCol>
                <a:gridCol w="1189038">
                  <a:extLst>
                    <a:ext uri="{9D8B030D-6E8A-4147-A177-3AD203B41FA5}">
                      <a16:colId xmlns:a16="http://schemas.microsoft.com/office/drawing/2014/main" val="20001"/>
                    </a:ext>
                  </a:extLst>
                </a:gridCol>
                <a:gridCol w="1263650">
                  <a:extLst>
                    <a:ext uri="{9D8B030D-6E8A-4147-A177-3AD203B41FA5}">
                      <a16:colId xmlns:a16="http://schemas.microsoft.com/office/drawing/2014/main" val="20002"/>
                    </a:ext>
                  </a:extLst>
                </a:gridCol>
                <a:gridCol w="3019425">
                  <a:extLst>
                    <a:ext uri="{9D8B030D-6E8A-4147-A177-3AD203B41FA5}">
                      <a16:colId xmlns:a16="http://schemas.microsoft.com/office/drawing/2014/main" val="20003"/>
                    </a:ext>
                  </a:extLst>
                </a:gridCol>
                <a:gridCol w="1368425">
                  <a:extLst>
                    <a:ext uri="{9D8B030D-6E8A-4147-A177-3AD203B41FA5}">
                      <a16:colId xmlns:a16="http://schemas.microsoft.com/office/drawing/2014/main" val="20004"/>
                    </a:ext>
                  </a:extLst>
                </a:gridCol>
              </a:tblGrid>
              <a:tr h="87474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400" b="0" i="0" u="none" strike="noStrike" cap="none" normalizeH="0" baseline="0" dirty="0">
                          <a:ln>
                            <a:noFill/>
                          </a:ln>
                          <a:solidFill>
                            <a:schemeClr val="bg1"/>
                          </a:solidFill>
                          <a:effectLst/>
                          <a:latin typeface="+mn-lt"/>
                        </a:rPr>
                        <a:t>Local Anaesthetic</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0FA5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400" b="0" i="0" u="none" strike="noStrike" cap="none" normalizeH="0" baseline="0" dirty="0">
                          <a:ln>
                            <a:noFill/>
                          </a:ln>
                          <a:solidFill>
                            <a:schemeClr val="bg1"/>
                          </a:solidFill>
                          <a:effectLst/>
                          <a:latin typeface="+mn-lt"/>
                        </a:rPr>
                        <a:t>MW</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0FA5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400" b="0" i="0" u="none" strike="noStrike" cap="none" normalizeH="0" baseline="0" dirty="0">
                          <a:ln>
                            <a:noFill/>
                          </a:ln>
                          <a:solidFill>
                            <a:schemeClr val="bg1"/>
                          </a:solidFill>
                          <a:effectLst/>
                          <a:latin typeface="+mn-lt"/>
                        </a:rPr>
                        <a:t>pKa</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0FA5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400" b="0" i="0" u="none" strike="noStrike" cap="none" normalizeH="0" baseline="0" dirty="0" err="1">
                          <a:ln>
                            <a:noFill/>
                          </a:ln>
                          <a:solidFill>
                            <a:schemeClr val="bg1"/>
                          </a:solidFill>
                          <a:effectLst/>
                          <a:latin typeface="+mn-lt"/>
                        </a:rPr>
                        <a:t>Octanol:buffer</a:t>
                      </a:r>
                      <a:r>
                        <a:rPr kumimoji="0" lang="en-AU" sz="2400" b="0" i="0" u="none" strike="noStrike" cap="none" normalizeH="0" baseline="0" dirty="0">
                          <a:ln>
                            <a:noFill/>
                          </a:ln>
                          <a:solidFill>
                            <a:schemeClr val="bg1"/>
                          </a:solidFill>
                          <a:effectLst/>
                          <a:latin typeface="+mn-lt"/>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sz="2400" b="0" i="0" u="none" strike="noStrike" cap="none" normalizeH="0" baseline="0" dirty="0">
                          <a:ln>
                            <a:noFill/>
                          </a:ln>
                          <a:solidFill>
                            <a:schemeClr val="bg1"/>
                          </a:solidFill>
                          <a:effectLst/>
                          <a:latin typeface="+mn-lt"/>
                        </a:rPr>
                        <a:t>partition coefficient</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0FA5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400" b="0" i="0" u="none" strike="noStrike" cap="none" normalizeH="0" baseline="0" dirty="0">
                          <a:ln>
                            <a:noFill/>
                          </a:ln>
                          <a:solidFill>
                            <a:schemeClr val="bg1"/>
                          </a:solidFill>
                          <a:effectLst/>
                          <a:latin typeface="+mn-lt"/>
                        </a:rPr>
                        <a:t>Protein Binding</a:t>
                      </a: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0FA5CC"/>
                    </a:solidFill>
                  </a:tcPr>
                </a:tc>
                <a:extLst>
                  <a:ext uri="{0D108BD9-81ED-4DB2-BD59-A6C34878D82A}">
                    <a16:rowId xmlns:a16="http://schemas.microsoft.com/office/drawing/2014/main" val="10000"/>
                  </a:ext>
                </a:extLst>
              </a:tr>
              <a:tr h="55076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2800" b="0" i="0" u="none" strike="noStrike" cap="none" normalizeH="0" baseline="0" dirty="0">
                          <a:ln>
                            <a:noFill/>
                          </a:ln>
                          <a:solidFill>
                            <a:schemeClr val="tx1"/>
                          </a:solidFill>
                          <a:effectLst/>
                          <a:latin typeface="+mn-lt"/>
                        </a:rPr>
                        <a:t>Esters</a:t>
                      </a:r>
                    </a:p>
                  </a:txBody>
                  <a:tcPr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AU" sz="1800" b="0" i="0" u="none" strike="noStrike" cap="none" normalizeH="0" baseline="0" dirty="0">
                        <a:ln>
                          <a:noFill/>
                        </a:ln>
                        <a:solidFill>
                          <a:schemeClr val="tx1"/>
                        </a:solidFill>
                        <a:effectLst/>
                        <a:latin typeface="Arial"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AU" sz="1800" b="0" i="0" u="none" strike="noStrike" cap="none" normalizeH="0" baseline="0" dirty="0">
                        <a:ln>
                          <a:noFill/>
                        </a:ln>
                        <a:solidFill>
                          <a:schemeClr val="tx1"/>
                        </a:solidFill>
                        <a:effectLst/>
                        <a:latin typeface="Arial"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AU" sz="1800" b="0" i="0" u="none" strike="noStrike" cap="none" normalizeH="0" baseline="0" dirty="0">
                        <a:ln>
                          <a:noFill/>
                        </a:ln>
                        <a:solidFill>
                          <a:schemeClr val="tx1"/>
                        </a:solidFill>
                        <a:effectLst/>
                        <a:latin typeface="Arial"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AU" sz="1800" b="0" i="0" u="none" strike="noStrike" cap="none" normalizeH="0" baseline="0" dirty="0">
                        <a:ln>
                          <a:noFill/>
                        </a:ln>
                        <a:solidFill>
                          <a:schemeClr val="tx1"/>
                        </a:solidFill>
                        <a:effectLst/>
                        <a:latin typeface="Arial"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48151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Tetracaine</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264</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8.4</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4.1</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80%</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extLst>
                  <a:ext uri="{0D108BD9-81ED-4DB2-BD59-A6C34878D82A}">
                    <a16:rowId xmlns:a16="http://schemas.microsoft.com/office/drawing/2014/main" val="10002"/>
                  </a:ext>
                </a:extLst>
              </a:tr>
              <a:tr h="48151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Chloroprocaine</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271</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9.1</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9.0</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0 %</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extLst>
                  <a:ext uri="{0D108BD9-81ED-4DB2-BD59-A6C34878D82A}">
                    <a16:rowId xmlns:a16="http://schemas.microsoft.com/office/drawing/2014/main" val="10003"/>
                  </a:ext>
                </a:extLst>
              </a:tr>
              <a:tr h="55076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2800" b="0" i="0" u="none" strike="noStrike" cap="none" normalizeH="0" baseline="0" dirty="0">
                          <a:ln>
                            <a:noFill/>
                          </a:ln>
                          <a:solidFill>
                            <a:schemeClr val="tx1"/>
                          </a:solidFill>
                          <a:effectLst/>
                          <a:latin typeface="+mn-lt"/>
                        </a:rPr>
                        <a:t>Amides</a:t>
                      </a: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AU" sz="1800" b="0" i="0" u="none" strike="noStrike" cap="none" normalizeH="0" baseline="0" dirty="0">
                        <a:ln>
                          <a:noFill/>
                        </a:ln>
                        <a:solidFill>
                          <a:schemeClr val="tx1"/>
                        </a:solidFill>
                        <a:effectLst/>
                        <a:latin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AU" sz="1800" b="0" i="0" u="none" strike="noStrike" cap="none" normalizeH="0" baseline="0" dirty="0">
                        <a:ln>
                          <a:noFill/>
                        </a:ln>
                        <a:solidFill>
                          <a:schemeClr val="tx1"/>
                        </a:solidFill>
                        <a:effectLst/>
                        <a:latin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AU" sz="1800" b="0" i="0" u="none" strike="noStrike" cap="none" normalizeH="0" baseline="0" dirty="0">
                        <a:ln>
                          <a:noFill/>
                        </a:ln>
                        <a:solidFill>
                          <a:schemeClr val="tx1"/>
                        </a:solidFill>
                        <a:effectLst/>
                        <a:latin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AU" sz="1800" b="0" i="0" u="none" strike="noStrike" cap="none" normalizeH="0" baseline="0" dirty="0">
                        <a:ln>
                          <a:noFill/>
                        </a:ln>
                        <a:solidFill>
                          <a:schemeClr val="tx1"/>
                        </a:solidFill>
                        <a:effectLst/>
                        <a:latin typeface="Arial" charset="0"/>
                      </a:endParaRP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48151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Lignocaine</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234</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7.8</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2.4</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65%</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extLst>
                  <a:ext uri="{0D108BD9-81ED-4DB2-BD59-A6C34878D82A}">
                    <a16:rowId xmlns:a16="http://schemas.microsoft.com/office/drawing/2014/main" val="10005"/>
                  </a:ext>
                </a:extLst>
              </a:tr>
              <a:tr h="48151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Bupivacaine</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288</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8.1</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346</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95%</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extLst>
                  <a:ext uri="{0D108BD9-81ED-4DB2-BD59-A6C34878D82A}">
                    <a16:rowId xmlns:a16="http://schemas.microsoft.com/office/drawing/2014/main" val="10006"/>
                  </a:ext>
                </a:extLst>
              </a:tr>
              <a:tr h="48151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Ropivacaine</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274</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8.1</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115</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94%</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extLst>
                  <a:ext uri="{0D108BD9-81ED-4DB2-BD59-A6C34878D82A}">
                    <a16:rowId xmlns:a16="http://schemas.microsoft.com/office/drawing/2014/main" val="10007"/>
                  </a:ext>
                </a:extLst>
              </a:tr>
              <a:tr h="48151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Levobupivacaine</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288</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8.1</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346</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a:ln>
                            <a:noFill/>
                          </a:ln>
                          <a:solidFill>
                            <a:schemeClr val="tx1"/>
                          </a:solidFill>
                          <a:effectLst/>
                          <a:latin typeface="Arial" charset="0"/>
                        </a:rPr>
                        <a:t>95%</a:t>
                      </a:r>
                    </a:p>
                  </a:txBody>
                  <a:tcPr anchor="ctr" horzOverflow="overflow">
                    <a:lnL>
                      <a:noFill/>
                    </a:lnL>
                    <a:lnR>
                      <a:noFill/>
                    </a:lnR>
                    <a:lnT>
                      <a:noFill/>
                    </a:lnT>
                    <a:lnB>
                      <a:noFill/>
                    </a:lnB>
                    <a:lnTlToBr>
                      <a:noFill/>
                    </a:lnTlToBr>
                    <a:lnBlToTr>
                      <a:noFill/>
                    </a:lnBlToTr>
                    <a:solidFill>
                      <a:schemeClr val="accent5">
                        <a:lumMod val="20000"/>
                        <a:lumOff val="80000"/>
                      </a:schemeClr>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539750" y="188640"/>
            <a:ext cx="8064500" cy="1143000"/>
          </a:xfrm>
        </p:spPr>
        <p:txBody>
          <a:bodyPr anchor="ctr"/>
          <a:lstStyle/>
          <a:p>
            <a:pPr algn="l"/>
            <a:r>
              <a:rPr lang="en-AU" sz="4400" dirty="0"/>
              <a:t>Spinal </a:t>
            </a:r>
            <a:r>
              <a:rPr lang="en-AU" dirty="0" err="1"/>
              <a:t>A</a:t>
            </a:r>
            <a:r>
              <a:rPr lang="en-AU" sz="4400" dirty="0" err="1"/>
              <a:t>nesthesia</a:t>
            </a:r>
            <a:r>
              <a:rPr lang="en-AU" sz="4400" dirty="0"/>
              <a:t> in </a:t>
            </a:r>
            <a:r>
              <a:rPr lang="en-AU" dirty="0"/>
              <a:t>N</a:t>
            </a:r>
            <a:r>
              <a:rPr lang="en-AU" sz="4400" dirty="0"/>
              <a:t>ewborns</a:t>
            </a:r>
          </a:p>
        </p:txBody>
      </p:sp>
      <p:graphicFrame>
        <p:nvGraphicFramePr>
          <p:cNvPr id="32796" name="Group 28"/>
          <p:cNvGraphicFramePr>
            <a:graphicFrameLocks noGrp="1"/>
          </p:cNvGraphicFramePr>
          <p:nvPr>
            <p:ph sz="half" idx="1"/>
            <p:extLst>
              <p:ext uri="{D42A27DB-BD31-4B8C-83A1-F6EECF244321}">
                <p14:modId xmlns:p14="http://schemas.microsoft.com/office/powerpoint/2010/main" val="4192905515"/>
              </p:ext>
            </p:extLst>
          </p:nvPr>
        </p:nvGraphicFramePr>
        <p:xfrm>
          <a:off x="539750" y="1517104"/>
          <a:ext cx="8064500" cy="4489200"/>
        </p:xfrm>
        <a:graphic>
          <a:graphicData uri="http://schemas.openxmlformats.org/drawingml/2006/table">
            <a:tbl>
              <a:tblPr firstRow="1" bandRow="1">
                <a:tableStyleId>{7DF18680-E054-41AD-8BC1-D1AEF772440D}</a:tableStyleId>
              </a:tblPr>
              <a:tblGrid>
                <a:gridCol w="1943100">
                  <a:extLst>
                    <a:ext uri="{9D8B030D-6E8A-4147-A177-3AD203B41FA5}">
                      <a16:colId xmlns:a16="http://schemas.microsoft.com/office/drawing/2014/main" val="20000"/>
                    </a:ext>
                  </a:extLst>
                </a:gridCol>
                <a:gridCol w="2443162">
                  <a:extLst>
                    <a:ext uri="{9D8B030D-6E8A-4147-A177-3AD203B41FA5}">
                      <a16:colId xmlns:a16="http://schemas.microsoft.com/office/drawing/2014/main" val="20001"/>
                    </a:ext>
                  </a:extLst>
                </a:gridCol>
                <a:gridCol w="2481263">
                  <a:extLst>
                    <a:ext uri="{9D8B030D-6E8A-4147-A177-3AD203B41FA5}">
                      <a16:colId xmlns:a16="http://schemas.microsoft.com/office/drawing/2014/main" val="20002"/>
                    </a:ext>
                  </a:extLst>
                </a:gridCol>
                <a:gridCol w="1196975">
                  <a:extLst>
                    <a:ext uri="{9D8B030D-6E8A-4147-A177-3AD203B41FA5}">
                      <a16:colId xmlns:a16="http://schemas.microsoft.com/office/drawing/2014/main" val="20003"/>
                    </a:ext>
                  </a:extLst>
                </a:gridCol>
              </a:tblGrid>
              <a:tr h="112946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AU" sz="2000" b="0" i="0" u="none" strike="noStrike" cap="none" normalizeH="0" baseline="0" dirty="0">
                        <a:ln>
                          <a:noFill/>
                        </a:ln>
                        <a:solidFill>
                          <a:schemeClr val="tx1"/>
                        </a:solidFill>
                        <a:effectLst/>
                        <a:latin typeface="Arial" charset="0"/>
                      </a:endParaRPr>
                    </a:p>
                  </a:txBody>
                  <a:tcPr marL="44873" marR="44873" horzOverflow="overflow">
                    <a:solidFill>
                      <a:srgbClr val="0FA5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0" u="none" strike="noStrike" cap="none" normalizeH="0" baseline="0" dirty="0">
                          <a:ln>
                            <a:noFill/>
                          </a:ln>
                          <a:effectLst/>
                        </a:rPr>
                        <a:t>Bupivacaine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0" u="none" strike="noStrike" cap="none" normalizeH="0" baseline="0" dirty="0">
                          <a:ln>
                            <a:noFill/>
                          </a:ln>
                          <a:effectLst/>
                        </a:rPr>
                        <a:t>1mg.ml</a:t>
                      </a:r>
                      <a:r>
                        <a:rPr kumimoji="0" lang="en-AU" sz="2000" b="0" u="none" strike="noStrike" cap="none" normalizeH="0" baseline="30000" dirty="0">
                          <a:ln>
                            <a:noFill/>
                          </a:ln>
                          <a:effectLst/>
                        </a:rPr>
                        <a:t>-1</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0" u="none" strike="noStrike" cap="none" normalizeH="0" baseline="0" dirty="0">
                          <a:ln>
                            <a:noFill/>
                          </a:ln>
                          <a:effectLst/>
                        </a:rPr>
                        <a:t>Mean (</a:t>
                      </a:r>
                      <a:r>
                        <a:rPr kumimoji="0" lang="en-AU" sz="2000" b="0" u="none" strike="noStrike" cap="none" normalizeH="0" baseline="0" dirty="0" err="1">
                          <a:ln>
                            <a:noFill/>
                          </a:ln>
                          <a:effectLst/>
                        </a:rPr>
                        <a:t>sd</a:t>
                      </a:r>
                      <a:r>
                        <a:rPr kumimoji="0" lang="en-AU" sz="2000" b="0" u="none" strike="noStrike" cap="none" normalizeH="0" baseline="0" dirty="0">
                          <a:ln>
                            <a:noFill/>
                          </a:ln>
                          <a:effectLst/>
                        </a:rPr>
                        <a:t>)</a:t>
                      </a:r>
                      <a:endParaRPr kumimoji="0" lang="en-AU" sz="2000" b="0" i="0" u="none" strike="noStrike" cap="none" normalizeH="0" baseline="0" dirty="0">
                        <a:ln>
                          <a:noFill/>
                        </a:ln>
                        <a:solidFill>
                          <a:schemeClr val="tx1"/>
                        </a:solidFill>
                        <a:effectLst/>
                        <a:latin typeface="Arial" charset="0"/>
                      </a:endParaRPr>
                    </a:p>
                  </a:txBody>
                  <a:tcPr marL="44873" marR="44873" anchor="ctr" horzOverflow="overflow">
                    <a:solidFill>
                      <a:srgbClr val="0FA5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0" u="none" strike="noStrike" cap="none" normalizeH="0" baseline="0" dirty="0">
                          <a:ln>
                            <a:noFill/>
                          </a:ln>
                          <a:effectLst/>
                        </a:rPr>
                        <a:t>Bupivacaine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0" u="none" strike="noStrike" cap="none" normalizeH="0" baseline="0" dirty="0">
                          <a:ln>
                            <a:noFill/>
                          </a:ln>
                          <a:effectLst/>
                        </a:rPr>
                        <a:t>Adrenaline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0" u="none" strike="noStrike" cap="none" normalizeH="0" baseline="0" dirty="0">
                          <a:ln>
                            <a:noFill/>
                          </a:ln>
                          <a:effectLst/>
                        </a:rPr>
                        <a:t>1:200,000</a:t>
                      </a:r>
                      <a:endParaRPr kumimoji="0" lang="en-AU" sz="2000" b="0" i="0" u="none" strike="noStrike" cap="none" normalizeH="0" baseline="0" dirty="0">
                        <a:ln>
                          <a:noFill/>
                        </a:ln>
                        <a:solidFill>
                          <a:schemeClr val="tx1"/>
                        </a:solidFill>
                        <a:effectLst/>
                        <a:latin typeface="Arial" charset="0"/>
                      </a:endParaRPr>
                    </a:p>
                  </a:txBody>
                  <a:tcPr marL="44873" marR="44873" anchor="ctr" horzOverflow="overflow">
                    <a:solidFill>
                      <a:srgbClr val="0FA5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2000" b="0" u="none" strike="noStrike" cap="none" normalizeH="0" baseline="0" dirty="0">
                          <a:ln>
                            <a:noFill/>
                          </a:ln>
                          <a:effectLst/>
                        </a:rPr>
                        <a:t>P=</a:t>
                      </a:r>
                      <a:endParaRPr kumimoji="0" lang="en-AU" sz="2000" b="0" i="0" u="none" strike="noStrike" cap="none" normalizeH="0" baseline="0" dirty="0">
                        <a:ln>
                          <a:noFill/>
                        </a:ln>
                        <a:solidFill>
                          <a:schemeClr val="tx1"/>
                        </a:solidFill>
                        <a:effectLst/>
                        <a:latin typeface="Arial" charset="0"/>
                      </a:endParaRPr>
                    </a:p>
                  </a:txBody>
                  <a:tcPr marL="44873" marR="44873" anchor="ctr" horzOverflow="overflow">
                    <a:solidFill>
                      <a:srgbClr val="0FA5CC"/>
                    </a:solidFill>
                  </a:tcPr>
                </a:tc>
                <a:extLst>
                  <a:ext uri="{0D108BD9-81ED-4DB2-BD59-A6C34878D82A}">
                    <a16:rowId xmlns:a16="http://schemas.microsoft.com/office/drawing/2014/main" val="10000"/>
                  </a:ext>
                </a:extLst>
              </a:tr>
              <a:tr h="81463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Total Bupivacaine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a:ln>
                            <a:noFill/>
                          </a:ln>
                          <a:effectLst/>
                        </a:rPr>
                        <a:t>m</a:t>
                      </a:r>
                      <a:r>
                        <a:rPr kumimoji="0" lang="en-AU" sz="1800" u="none" strike="noStrike" cap="none" normalizeH="0" baseline="0" dirty="0">
                          <a:ln>
                            <a:noFill/>
                          </a:ln>
                          <a:effectLst/>
                        </a:rPr>
                        <a:t>g/ml</a:t>
                      </a:r>
                      <a:endParaRPr kumimoji="0" lang="en-AU" sz="1800" b="0" i="0" u="none" strike="noStrike" cap="none" normalizeH="0" baseline="30000" dirty="0">
                        <a:ln>
                          <a:noFill/>
                        </a:ln>
                        <a:solidFill>
                          <a:schemeClr val="tx1"/>
                        </a:solidFill>
                        <a:effectLst/>
                        <a:latin typeface="Arial" charset="0"/>
                      </a:endParaRPr>
                    </a:p>
                  </a:txBody>
                  <a:tcPr marL="44873" marR="44873"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0.31 (0.17)</a:t>
                      </a:r>
                      <a:endParaRPr kumimoji="0" lang="en-AU" sz="1800" b="0" i="0" u="none" strike="noStrike" cap="none" normalizeH="0" baseline="0" dirty="0">
                        <a:ln>
                          <a:noFill/>
                        </a:ln>
                        <a:solidFill>
                          <a:schemeClr val="tx1"/>
                        </a:solidFill>
                        <a:effectLst/>
                        <a:latin typeface="Arial" charset="0"/>
                      </a:endParaRPr>
                    </a:p>
                  </a:txBody>
                  <a:tcPr marL="44873" marR="44873"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0.25 (0.09)</a:t>
                      </a:r>
                      <a:endParaRPr kumimoji="0" lang="en-AU" sz="1800" b="0" i="0" u="none" strike="noStrike" cap="none" normalizeH="0" baseline="0" dirty="0">
                        <a:ln>
                          <a:noFill/>
                        </a:ln>
                        <a:solidFill>
                          <a:schemeClr val="tx1"/>
                        </a:solidFill>
                        <a:effectLst/>
                        <a:latin typeface="Arial" charset="0"/>
                      </a:endParaRPr>
                    </a:p>
                  </a:txBody>
                  <a:tcPr marL="44873" marR="44873"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&gt;0.05</a:t>
                      </a:r>
                      <a:endParaRPr kumimoji="0" lang="en-AU" sz="1800" b="0" i="0" u="none" strike="noStrike" cap="none" normalizeH="0" baseline="0" dirty="0">
                        <a:ln>
                          <a:noFill/>
                        </a:ln>
                        <a:solidFill>
                          <a:schemeClr val="tx1"/>
                        </a:solidFill>
                        <a:effectLst/>
                        <a:latin typeface="Arial" charset="0"/>
                      </a:endParaRPr>
                    </a:p>
                  </a:txBody>
                  <a:tcPr marL="44873" marR="44873" anchor="ctr" horzOverflow="overflow"/>
                </a:tc>
                <a:extLst>
                  <a:ext uri="{0D108BD9-81ED-4DB2-BD59-A6C34878D82A}">
                    <a16:rowId xmlns:a16="http://schemas.microsoft.com/office/drawing/2014/main" val="10001"/>
                  </a:ext>
                </a:extLst>
              </a:tr>
              <a:tr h="98183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Unbound Bupivacaine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µg/ml</a:t>
                      </a:r>
                      <a:endParaRPr kumimoji="0" lang="en-AU" sz="1800" b="0" i="0" u="none" strike="noStrike" cap="none" normalizeH="0" baseline="0" dirty="0">
                        <a:ln>
                          <a:noFill/>
                        </a:ln>
                        <a:solidFill>
                          <a:schemeClr val="tx1"/>
                        </a:solidFill>
                        <a:effectLst/>
                        <a:latin typeface="Arial" charset="0"/>
                      </a:endParaRPr>
                    </a:p>
                  </a:txBody>
                  <a:tcPr marL="44873" marR="44873"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0.047 (0.03)</a:t>
                      </a:r>
                      <a:endParaRPr kumimoji="0" lang="en-AU" sz="1800" b="0" i="0" u="none" strike="noStrike" cap="none" normalizeH="0" baseline="0" dirty="0">
                        <a:ln>
                          <a:noFill/>
                        </a:ln>
                        <a:solidFill>
                          <a:schemeClr val="tx1"/>
                        </a:solidFill>
                        <a:effectLst/>
                        <a:latin typeface="Arial" charset="0"/>
                      </a:endParaRPr>
                    </a:p>
                  </a:txBody>
                  <a:tcPr marL="44873" marR="44873"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0.062(0.025)</a:t>
                      </a:r>
                      <a:endParaRPr kumimoji="0" lang="en-AU" sz="1800" b="0" i="0" u="none" strike="noStrike" cap="none" normalizeH="0" baseline="0" dirty="0">
                        <a:ln>
                          <a:noFill/>
                        </a:ln>
                        <a:solidFill>
                          <a:schemeClr val="tx1"/>
                        </a:solidFill>
                        <a:effectLst/>
                        <a:latin typeface="Arial" charset="0"/>
                      </a:endParaRPr>
                    </a:p>
                  </a:txBody>
                  <a:tcPr marL="44873" marR="44873"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&gt;0.05</a:t>
                      </a:r>
                      <a:endParaRPr kumimoji="0" lang="en-AU" sz="1800" b="0" i="0" u="none" strike="noStrike" cap="none" normalizeH="0" baseline="0" dirty="0">
                        <a:ln>
                          <a:noFill/>
                        </a:ln>
                        <a:solidFill>
                          <a:schemeClr val="tx1"/>
                        </a:solidFill>
                        <a:effectLst/>
                        <a:latin typeface="Arial" charset="0"/>
                      </a:endParaRPr>
                    </a:p>
                  </a:txBody>
                  <a:tcPr marL="44873" marR="44873" anchor="ctr" horzOverflow="overflow"/>
                </a:tc>
                <a:extLst>
                  <a:ext uri="{0D108BD9-81ED-4DB2-BD59-A6C34878D82A}">
                    <a16:rowId xmlns:a16="http://schemas.microsoft.com/office/drawing/2014/main" val="10002"/>
                  </a:ext>
                </a:extLst>
              </a:tr>
              <a:tr h="6488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Free Fraction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a:t>
                      </a:r>
                      <a:endParaRPr kumimoji="0" lang="en-AU" sz="1800" b="0" i="0" u="none" strike="noStrike" cap="none" normalizeH="0" baseline="0" dirty="0">
                        <a:ln>
                          <a:noFill/>
                        </a:ln>
                        <a:solidFill>
                          <a:schemeClr val="tx1"/>
                        </a:solidFill>
                        <a:effectLst/>
                        <a:latin typeface="Arial" charset="0"/>
                      </a:endParaRPr>
                    </a:p>
                  </a:txBody>
                  <a:tcPr marL="44873" marR="44873"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16.5% (10.3%)</a:t>
                      </a:r>
                      <a:endParaRPr kumimoji="0" lang="en-AU" sz="1800" b="0" i="0" u="none" strike="noStrike" cap="none" normalizeH="0" baseline="0" dirty="0">
                        <a:ln>
                          <a:noFill/>
                        </a:ln>
                        <a:solidFill>
                          <a:schemeClr val="tx1"/>
                        </a:solidFill>
                        <a:effectLst/>
                        <a:latin typeface="Arial" charset="0"/>
                      </a:endParaRPr>
                    </a:p>
                  </a:txBody>
                  <a:tcPr marL="44873" marR="44873"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12.7%(8.2%)</a:t>
                      </a:r>
                      <a:endParaRPr kumimoji="0" lang="en-AU" sz="1800" b="0" i="0" u="none" strike="noStrike" cap="none" normalizeH="0" baseline="0" dirty="0">
                        <a:ln>
                          <a:noFill/>
                        </a:ln>
                        <a:solidFill>
                          <a:schemeClr val="tx1"/>
                        </a:solidFill>
                        <a:effectLst/>
                        <a:latin typeface="Arial" charset="0"/>
                      </a:endParaRPr>
                    </a:p>
                  </a:txBody>
                  <a:tcPr marL="44873" marR="44873"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&gt;0.05</a:t>
                      </a:r>
                      <a:endParaRPr kumimoji="0" lang="en-AU" sz="1800" b="0" i="0" u="none" strike="noStrike" cap="none" normalizeH="0" baseline="0" dirty="0">
                        <a:ln>
                          <a:noFill/>
                        </a:ln>
                        <a:solidFill>
                          <a:schemeClr val="tx1"/>
                        </a:solidFill>
                        <a:effectLst/>
                        <a:latin typeface="Arial" charset="0"/>
                      </a:endParaRPr>
                    </a:p>
                  </a:txBody>
                  <a:tcPr marL="44873" marR="44873" anchor="ctr" horzOverflow="overflow"/>
                </a:tc>
                <a:extLst>
                  <a:ext uri="{0D108BD9-81ED-4DB2-BD59-A6C34878D82A}">
                    <a16:rowId xmlns:a16="http://schemas.microsoft.com/office/drawing/2014/main" val="10003"/>
                  </a:ext>
                </a:extLst>
              </a:tr>
              <a:tr h="81463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800" u="none" strike="noStrike" cap="none" normalizeH="0" baseline="0" dirty="0">
                          <a:ln>
                            <a:noFill/>
                          </a:ln>
                          <a:effectLst/>
                        </a:rPr>
                        <a:t>α</a:t>
                      </a:r>
                      <a:r>
                        <a:rPr kumimoji="0" lang="en-AU" sz="1800" u="none" strike="noStrike" cap="none" normalizeH="0" baseline="0" dirty="0">
                          <a:ln>
                            <a:noFill/>
                          </a:ln>
                          <a:effectLst/>
                        </a:rPr>
                        <a:t> </a:t>
                      </a:r>
                      <a:r>
                        <a:rPr kumimoji="0" lang="en-AU" sz="1800" u="none" strike="noStrike" cap="none" normalizeH="0" baseline="-25000" dirty="0">
                          <a:ln>
                            <a:noFill/>
                          </a:ln>
                          <a:effectLst/>
                        </a:rPr>
                        <a:t>1</a:t>
                      </a:r>
                      <a:r>
                        <a:rPr kumimoji="0" lang="en-AU" sz="1800" u="none" strike="noStrike" cap="none" normalizeH="0" baseline="0" dirty="0">
                          <a:ln>
                            <a:noFill/>
                          </a:ln>
                          <a:effectLst/>
                        </a:rPr>
                        <a:t>Acid Glycoprotein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µmol/l</a:t>
                      </a:r>
                      <a:endParaRPr kumimoji="0" lang="en-AU" sz="1800" b="0" i="0" u="none" strike="noStrike" cap="none" normalizeH="0" baseline="0" dirty="0">
                        <a:ln>
                          <a:noFill/>
                        </a:ln>
                        <a:solidFill>
                          <a:schemeClr val="tx1"/>
                        </a:solidFill>
                        <a:effectLst/>
                        <a:latin typeface="Arial" charset="0"/>
                      </a:endParaRPr>
                    </a:p>
                  </a:txBody>
                  <a:tcPr marL="44873" marR="44873"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0.43(0.31)</a:t>
                      </a:r>
                    </a:p>
                  </a:txBody>
                  <a:tcPr marL="44873" marR="44873"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0.4890.18)</a:t>
                      </a:r>
                      <a:endParaRPr kumimoji="0" lang="en-AU" sz="1800" b="0" i="0" u="none" strike="noStrike" cap="none" normalizeH="0" baseline="0" dirty="0">
                        <a:ln>
                          <a:noFill/>
                        </a:ln>
                        <a:solidFill>
                          <a:schemeClr val="tx1"/>
                        </a:solidFill>
                        <a:effectLst/>
                        <a:latin typeface="Arial" charset="0"/>
                      </a:endParaRPr>
                    </a:p>
                  </a:txBody>
                  <a:tcPr marL="44873" marR="44873"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&gt;0.05</a:t>
                      </a:r>
                    </a:p>
                  </a:txBody>
                  <a:tcPr marL="44873" marR="44873" anchor="ctr" horzOverflow="overflow"/>
                </a:tc>
                <a:extLst>
                  <a:ext uri="{0D108BD9-81ED-4DB2-BD59-A6C34878D82A}">
                    <a16:rowId xmlns:a16="http://schemas.microsoft.com/office/drawing/2014/main" val="10004"/>
                  </a:ext>
                </a:extLst>
              </a:tr>
            </a:tbl>
          </a:graphicData>
        </a:graphic>
      </p:graphicFrame>
      <p:sp>
        <p:nvSpPr>
          <p:cNvPr id="5" name="TextBox 4"/>
          <p:cNvSpPr txBox="1"/>
          <p:nvPr/>
        </p:nvSpPr>
        <p:spPr>
          <a:xfrm>
            <a:off x="3059832" y="6309320"/>
            <a:ext cx="2664296" cy="307777"/>
          </a:xfrm>
          <a:prstGeom prst="rect">
            <a:avLst/>
          </a:prstGeom>
          <a:noFill/>
        </p:spPr>
        <p:txBody>
          <a:bodyPr wrap="square" rtlCol="0">
            <a:spAutoFit/>
          </a:bodyPr>
          <a:lstStyle/>
          <a:p>
            <a:r>
              <a:rPr lang="en-AU" sz="1400" dirty="0"/>
              <a:t>Beauvoir Pediatr Anesth 1996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pPr algn="l"/>
            <a:r>
              <a:rPr lang="en-AU" sz="4400" dirty="0"/>
              <a:t>Caudal Pharmacokinetics</a:t>
            </a:r>
          </a:p>
        </p:txBody>
      </p:sp>
      <p:graphicFrame>
        <p:nvGraphicFramePr>
          <p:cNvPr id="34857" name="Group 41"/>
          <p:cNvGraphicFramePr>
            <a:graphicFrameLocks noGrp="1"/>
          </p:cNvGraphicFramePr>
          <p:nvPr>
            <p:ph idx="1"/>
            <p:extLst>
              <p:ext uri="{D42A27DB-BD31-4B8C-83A1-F6EECF244321}">
                <p14:modId xmlns:p14="http://schemas.microsoft.com/office/powerpoint/2010/main" val="1528463198"/>
              </p:ext>
            </p:extLst>
          </p:nvPr>
        </p:nvGraphicFramePr>
        <p:xfrm>
          <a:off x="107950" y="1417638"/>
          <a:ext cx="9036050" cy="4321133"/>
        </p:xfrm>
        <a:graphic>
          <a:graphicData uri="http://schemas.openxmlformats.org/drawingml/2006/table">
            <a:tbl>
              <a:tblPr firstRow="1" bandRow="1">
                <a:tableStyleId>{FABFCF23-3B69-468F-B69F-88F6DE6A72F2}</a:tableStyleId>
              </a:tblPr>
              <a:tblGrid>
                <a:gridCol w="1295400">
                  <a:extLst>
                    <a:ext uri="{9D8B030D-6E8A-4147-A177-3AD203B41FA5}">
                      <a16:colId xmlns:a16="http://schemas.microsoft.com/office/drawing/2014/main" val="20000"/>
                    </a:ext>
                  </a:extLst>
                </a:gridCol>
                <a:gridCol w="1512888">
                  <a:extLst>
                    <a:ext uri="{9D8B030D-6E8A-4147-A177-3AD203B41FA5}">
                      <a16:colId xmlns:a16="http://schemas.microsoft.com/office/drawing/2014/main" val="20001"/>
                    </a:ext>
                  </a:extLst>
                </a:gridCol>
                <a:gridCol w="1439862">
                  <a:extLst>
                    <a:ext uri="{9D8B030D-6E8A-4147-A177-3AD203B41FA5}">
                      <a16:colId xmlns:a16="http://schemas.microsoft.com/office/drawing/2014/main" val="20002"/>
                    </a:ext>
                  </a:extLst>
                </a:gridCol>
                <a:gridCol w="1584325">
                  <a:extLst>
                    <a:ext uri="{9D8B030D-6E8A-4147-A177-3AD203B41FA5}">
                      <a16:colId xmlns:a16="http://schemas.microsoft.com/office/drawing/2014/main" val="20003"/>
                    </a:ext>
                  </a:extLst>
                </a:gridCol>
                <a:gridCol w="1584325">
                  <a:extLst>
                    <a:ext uri="{9D8B030D-6E8A-4147-A177-3AD203B41FA5}">
                      <a16:colId xmlns:a16="http://schemas.microsoft.com/office/drawing/2014/main" val="20004"/>
                    </a:ext>
                  </a:extLst>
                </a:gridCol>
                <a:gridCol w="1619250">
                  <a:extLst>
                    <a:ext uri="{9D8B030D-6E8A-4147-A177-3AD203B41FA5}">
                      <a16:colId xmlns:a16="http://schemas.microsoft.com/office/drawing/2014/main" val="20005"/>
                    </a:ext>
                  </a:extLst>
                </a:gridCol>
              </a:tblGrid>
              <a:tr h="77434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AU" sz="1800" b="0" i="0" u="none" strike="noStrike" cap="none" normalizeH="0" baseline="0" dirty="0">
                        <a:ln>
                          <a:noFill/>
                        </a:ln>
                        <a:solidFill>
                          <a:schemeClr val="bg1"/>
                        </a:solidFill>
                        <a:effectLst/>
                        <a:latin typeface="Arial" charset="0"/>
                      </a:endParaRPr>
                    </a:p>
                  </a:txBody>
                  <a:tcPr anchor="ctr" horzOverflow="overflow">
                    <a:solidFill>
                      <a:srgbClr val="0FA5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u="none" strike="noStrike" cap="none" normalizeH="0" baseline="0" dirty="0">
                          <a:ln>
                            <a:noFill/>
                          </a:ln>
                          <a:solidFill>
                            <a:schemeClr val="bg1"/>
                          </a:solidFill>
                          <a:effectLst/>
                        </a:rPr>
                        <a:t>Bupivacaine</a:t>
                      </a:r>
                      <a:endParaRPr kumimoji="0" lang="en-AU" sz="1800" b="0" i="0" u="none" strike="noStrike" cap="none" normalizeH="0" baseline="0" dirty="0">
                        <a:ln>
                          <a:noFill/>
                        </a:ln>
                        <a:solidFill>
                          <a:schemeClr val="bg1"/>
                        </a:solidFill>
                        <a:effectLst/>
                        <a:latin typeface="Arial" charset="0"/>
                      </a:endParaRPr>
                    </a:p>
                  </a:txBody>
                  <a:tcPr anchor="ctr" horzOverflow="overflow">
                    <a:solidFill>
                      <a:srgbClr val="0FA5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u="none" strike="noStrike" cap="none" normalizeH="0" baseline="0" dirty="0">
                          <a:ln>
                            <a:noFill/>
                          </a:ln>
                          <a:solidFill>
                            <a:schemeClr val="bg1"/>
                          </a:solidFill>
                          <a:effectLst/>
                        </a:rPr>
                        <a:t>Bupivacaine adrenaline</a:t>
                      </a:r>
                      <a:endParaRPr kumimoji="0" lang="en-AU" sz="1800" b="0" i="0" u="none" strike="noStrike" cap="none" normalizeH="0" baseline="0" dirty="0">
                        <a:ln>
                          <a:noFill/>
                        </a:ln>
                        <a:solidFill>
                          <a:schemeClr val="bg1"/>
                        </a:solidFill>
                        <a:effectLst/>
                        <a:latin typeface="Arial" charset="0"/>
                      </a:endParaRPr>
                    </a:p>
                  </a:txBody>
                  <a:tcPr anchor="ctr" horzOverflow="overflow">
                    <a:solidFill>
                      <a:srgbClr val="0FA5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u="none" strike="noStrike" cap="none" normalizeH="0" baseline="0" dirty="0">
                          <a:ln>
                            <a:noFill/>
                          </a:ln>
                          <a:solidFill>
                            <a:schemeClr val="bg1"/>
                          </a:solidFill>
                          <a:effectLst/>
                        </a:rPr>
                        <a:t>Ropivacaine</a:t>
                      </a:r>
                      <a:endParaRPr kumimoji="0" lang="en-AU" sz="1800" b="0" i="0" u="none" strike="noStrike" cap="none" normalizeH="0" baseline="0" dirty="0">
                        <a:ln>
                          <a:noFill/>
                        </a:ln>
                        <a:solidFill>
                          <a:schemeClr val="bg1"/>
                        </a:solidFill>
                        <a:effectLst/>
                        <a:latin typeface="Arial" charset="0"/>
                      </a:endParaRPr>
                    </a:p>
                  </a:txBody>
                  <a:tcPr anchor="ctr" horzOverflow="overflow">
                    <a:solidFill>
                      <a:srgbClr val="0FA5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u="none" strike="noStrike" cap="none" normalizeH="0" baseline="0" dirty="0">
                          <a:ln>
                            <a:noFill/>
                          </a:ln>
                          <a:solidFill>
                            <a:schemeClr val="bg1"/>
                          </a:solidFill>
                          <a:effectLst/>
                        </a:rPr>
                        <a:t>Ropivacaine Adrenaline</a:t>
                      </a:r>
                      <a:endParaRPr kumimoji="0" lang="en-AU" sz="1800" b="0" i="0" u="none" strike="noStrike" cap="none" normalizeH="0" baseline="0" dirty="0">
                        <a:ln>
                          <a:noFill/>
                        </a:ln>
                        <a:solidFill>
                          <a:schemeClr val="bg1"/>
                        </a:solidFill>
                        <a:effectLst/>
                        <a:latin typeface="Arial" charset="0"/>
                      </a:endParaRPr>
                    </a:p>
                  </a:txBody>
                  <a:tcPr anchor="ctr" horzOverflow="overflow">
                    <a:solidFill>
                      <a:srgbClr val="0FA5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u="none" strike="noStrike" cap="none" normalizeH="0" baseline="0" dirty="0">
                          <a:ln>
                            <a:noFill/>
                          </a:ln>
                          <a:solidFill>
                            <a:schemeClr val="bg1"/>
                          </a:solidFill>
                          <a:effectLst/>
                        </a:rPr>
                        <a:t>Levo</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b="0" u="none" strike="noStrike" cap="none" normalizeH="0" baseline="0" dirty="0">
                          <a:ln>
                            <a:noFill/>
                          </a:ln>
                          <a:solidFill>
                            <a:schemeClr val="bg1"/>
                          </a:solidFill>
                          <a:effectLst/>
                        </a:rPr>
                        <a:t>bupivacaine</a:t>
                      </a:r>
                      <a:endParaRPr kumimoji="0" lang="en-AU" sz="1800" b="0" i="0" u="none" strike="noStrike" cap="none" normalizeH="0" baseline="0" dirty="0">
                        <a:ln>
                          <a:noFill/>
                        </a:ln>
                        <a:solidFill>
                          <a:schemeClr val="bg1"/>
                        </a:solidFill>
                        <a:effectLst/>
                        <a:latin typeface="Arial" charset="0"/>
                      </a:endParaRPr>
                    </a:p>
                  </a:txBody>
                  <a:tcPr anchor="ctr" horzOverflow="overflow">
                    <a:solidFill>
                      <a:srgbClr val="0FA5CC"/>
                    </a:solidFill>
                  </a:tcPr>
                </a:tc>
                <a:extLst>
                  <a:ext uri="{0D108BD9-81ED-4DB2-BD59-A6C34878D82A}">
                    <a16:rowId xmlns:a16="http://schemas.microsoft.com/office/drawing/2014/main" val="10000"/>
                  </a:ext>
                </a:extLst>
              </a:tr>
              <a:tr h="77434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C max (mg/ml)</a:t>
                      </a:r>
                      <a:endParaRPr kumimoji="0" lang="en-AU" sz="1800" b="0" i="0" u="none" strike="noStrike" cap="none" normalizeH="0" baseline="0" dirty="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0.96 (0.42)</a:t>
                      </a:r>
                      <a:endParaRPr kumimoji="0" lang="en-AU" sz="1800" b="0" i="0" u="none" strike="noStrike" cap="none" normalizeH="0" baseline="0" dirty="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1.0</a:t>
                      </a:r>
                      <a:endParaRPr kumimoji="0" lang="en-AU" sz="1800" b="0" i="0" u="none" strike="noStrike" cap="none" normalizeH="0" baseline="0" dirty="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0.93 (0.29)</a:t>
                      </a:r>
                      <a:endParaRPr kumimoji="0" lang="en-AU" sz="1800" b="0" i="0" u="none" strike="noStrike" cap="none" normalizeH="0" baseline="0" dirty="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0.61 (0.28)</a:t>
                      </a:r>
                      <a:endParaRPr kumimoji="0" lang="en-AU" sz="1800" b="0" i="0" u="none" strike="noStrike" cap="none" normalizeH="0" baseline="0" dirty="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0.91(0.40)</a:t>
                      </a:r>
                      <a:endParaRPr kumimoji="0" lang="en-AU" sz="1800" b="0" i="0" u="none" strike="noStrike" cap="none" normalizeH="0" baseline="0" dirty="0">
                        <a:ln>
                          <a:noFill/>
                        </a:ln>
                        <a:solidFill>
                          <a:schemeClr val="tx1"/>
                        </a:solidFill>
                        <a:effectLst/>
                        <a:latin typeface="Arial" charset="0"/>
                      </a:endParaRPr>
                    </a:p>
                  </a:txBody>
                  <a:tcPr anchor="ctr" horzOverflow="overflow"/>
                </a:tc>
                <a:extLst>
                  <a:ext uri="{0D108BD9-81ED-4DB2-BD59-A6C34878D82A}">
                    <a16:rowId xmlns:a16="http://schemas.microsoft.com/office/drawing/2014/main" val="10001"/>
                  </a:ext>
                </a:extLst>
              </a:tr>
              <a:tr h="44939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Tmax (min)</a:t>
                      </a:r>
                      <a:endParaRPr kumimoji="0" lang="en-AU" sz="1800" b="0" i="0" u="none" strike="noStrike" cap="none" normalizeH="0" baseline="0" dirty="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28 (13)</a:t>
                      </a:r>
                      <a:endParaRPr kumimoji="0" lang="en-AU" sz="1800" b="0" i="0" u="none" strike="noStrike" cap="none" normalizeH="0" baseline="0" dirty="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60</a:t>
                      </a:r>
                      <a:endParaRPr kumimoji="0" lang="en-AU" sz="1800" b="0" i="0" u="none" strike="noStrike" cap="none" normalizeH="0" baseline="0" dirty="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47 (16)</a:t>
                      </a:r>
                      <a:endParaRPr kumimoji="0" lang="en-AU" sz="1800" b="0" i="0" u="none" strike="noStrike" cap="none" normalizeH="0" baseline="0" dirty="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124 (53)</a:t>
                      </a:r>
                      <a:endParaRPr kumimoji="0" lang="en-AU" sz="1800" b="0" i="0" u="none" strike="noStrike" cap="none" normalizeH="0" baseline="0" dirty="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30 (15)</a:t>
                      </a:r>
                      <a:endParaRPr kumimoji="0" lang="en-AU" sz="1800" b="0" i="0" u="none" strike="noStrike" cap="none" normalizeH="0" baseline="0" dirty="0">
                        <a:ln>
                          <a:noFill/>
                        </a:ln>
                        <a:solidFill>
                          <a:schemeClr val="tx1"/>
                        </a:solidFill>
                        <a:effectLst/>
                        <a:latin typeface="Arial" charset="0"/>
                      </a:endParaRPr>
                    </a:p>
                  </a:txBody>
                  <a:tcPr anchor="ctr" horzOverflow="overflow"/>
                </a:tc>
                <a:extLst>
                  <a:ext uri="{0D108BD9-81ED-4DB2-BD59-A6C34878D82A}">
                    <a16:rowId xmlns:a16="http://schemas.microsoft.com/office/drawing/2014/main" val="10002"/>
                  </a:ext>
                </a:extLst>
              </a:tr>
              <a:tr h="77434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T</a:t>
                      </a:r>
                      <a:r>
                        <a:rPr kumimoji="0" lang="en-AU" sz="1800" u="none" strike="noStrike" cap="none" normalizeH="0" baseline="-25000" dirty="0">
                          <a:ln>
                            <a:noFill/>
                          </a:ln>
                          <a:effectLst/>
                        </a:rPr>
                        <a:t>1/2</a:t>
                      </a:r>
                      <a:r>
                        <a:rPr kumimoji="0" lang="en-AU" sz="1800" u="none" strike="noStrike" cap="none" normalizeH="0" baseline="0" dirty="0">
                          <a:ln>
                            <a:noFill/>
                          </a:ln>
                          <a:effectLst/>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(hr)</a:t>
                      </a:r>
                      <a:endParaRPr kumimoji="0" lang="en-AU" sz="1800" b="0" i="0" u="none" strike="noStrike" cap="none" normalizeH="0" baseline="0" dirty="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2.75</a:t>
                      </a:r>
                      <a:endParaRPr kumimoji="0" lang="en-AU" sz="1800" b="0" i="0" u="none" strike="noStrike" cap="none" normalizeH="0" baseline="0" dirty="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6.05</a:t>
                      </a:r>
                      <a:endParaRPr kumimoji="0" lang="en-AU" sz="1800" b="0" i="0" u="none" strike="noStrike" cap="none" normalizeH="0" baseline="0" dirty="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4.32 (2.77)</a:t>
                      </a:r>
                      <a:endParaRPr kumimoji="0" lang="en-AU" sz="1800" b="0" i="0" u="none" strike="noStrike" cap="none" normalizeH="0" baseline="0" dirty="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4.46 (1.26)</a:t>
                      </a:r>
                      <a:endParaRPr kumimoji="0" lang="en-AU" sz="1800" b="0" i="0" u="none" strike="noStrike" cap="none" normalizeH="0" baseline="0" dirty="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AU" sz="1800" b="0" i="0" u="none" strike="noStrike" cap="none" normalizeH="0" baseline="0" dirty="0">
                        <a:ln>
                          <a:noFill/>
                        </a:ln>
                        <a:solidFill>
                          <a:schemeClr val="tx1"/>
                        </a:solidFill>
                        <a:effectLst/>
                        <a:latin typeface="Arial" charset="0"/>
                      </a:endParaRPr>
                    </a:p>
                  </a:txBody>
                  <a:tcPr anchor="ctr" horzOverflow="overflow"/>
                </a:tc>
                <a:extLst>
                  <a:ext uri="{0D108BD9-81ED-4DB2-BD59-A6C34878D82A}">
                    <a16:rowId xmlns:a16="http://schemas.microsoft.com/office/drawing/2014/main" val="10003"/>
                  </a:ext>
                </a:extLst>
              </a:tr>
              <a:tr h="77434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Cl (ml/kg/hr)</a:t>
                      </a:r>
                      <a:endParaRPr kumimoji="0" lang="en-AU" sz="1800" b="0" i="0" u="none" strike="noStrike" cap="none" normalizeH="0" baseline="0" dirty="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420</a:t>
                      </a:r>
                      <a:endParaRPr kumimoji="0" lang="en-AU" sz="1800" b="0" i="0" u="none" strike="noStrike" cap="none" normalizeH="0" baseline="0" dirty="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AU" sz="1800" b="0" i="0" u="none" strike="noStrike" cap="none" normalizeH="0" baseline="0" dirty="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406 (173)</a:t>
                      </a:r>
                      <a:endParaRPr kumimoji="0" lang="en-AU" sz="1800" b="0" i="0" u="none" strike="noStrike" cap="none" normalizeH="0" baseline="0" dirty="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519 (271)</a:t>
                      </a:r>
                      <a:endParaRPr kumimoji="0" lang="en-AU" sz="1800" b="0" i="0" u="none" strike="noStrike" cap="none" normalizeH="0" baseline="0" dirty="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182 (90)</a:t>
                      </a:r>
                      <a:endParaRPr kumimoji="0" lang="en-AU" sz="1800" b="0" i="0" u="none" strike="noStrike" cap="none" normalizeH="0" baseline="0" dirty="0">
                        <a:ln>
                          <a:noFill/>
                        </a:ln>
                        <a:solidFill>
                          <a:schemeClr val="tx1"/>
                        </a:solidFill>
                        <a:effectLst/>
                        <a:latin typeface="Arial" charset="0"/>
                      </a:endParaRPr>
                    </a:p>
                  </a:txBody>
                  <a:tcPr anchor="ctr" horzOverflow="overflow"/>
                </a:tc>
                <a:extLst>
                  <a:ext uri="{0D108BD9-81ED-4DB2-BD59-A6C34878D82A}">
                    <a16:rowId xmlns:a16="http://schemas.microsoft.com/office/drawing/2014/main" val="10004"/>
                  </a:ext>
                </a:extLst>
              </a:tr>
              <a:tr h="77434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Vd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 (l/kg)</a:t>
                      </a:r>
                      <a:endParaRPr kumimoji="0" lang="en-AU" sz="1800" b="0" i="0" u="none" strike="noStrike" cap="none" normalizeH="0" baseline="0" dirty="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3.9</a:t>
                      </a:r>
                      <a:endParaRPr kumimoji="0" lang="en-AU" sz="1800" b="0" i="0" u="none" strike="noStrike" cap="none" normalizeH="0" baseline="0" dirty="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AU" sz="1800" b="0" i="0" u="none" strike="noStrike" cap="none" normalizeH="0" baseline="0" dirty="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2.23 (0.9)</a:t>
                      </a:r>
                      <a:endParaRPr kumimoji="0" lang="en-AU" sz="1800" b="0" i="0" u="none" strike="noStrike" cap="none" normalizeH="0" baseline="0" dirty="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3.49 (2.7)</a:t>
                      </a:r>
                      <a:endParaRPr kumimoji="0" lang="en-AU" sz="1800" b="0" i="0" u="none" strike="noStrike" cap="none" normalizeH="0" baseline="0" dirty="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1800" u="none" strike="noStrike" cap="none" normalizeH="0" baseline="0" dirty="0">
                          <a:ln>
                            <a:noFill/>
                          </a:ln>
                          <a:effectLst/>
                        </a:rPr>
                        <a:t>2.87 (0.23)</a:t>
                      </a:r>
                      <a:endParaRPr kumimoji="0" lang="en-AU" sz="1800" b="0" i="0" u="none" strike="noStrike" cap="none" normalizeH="0" baseline="0" dirty="0">
                        <a:ln>
                          <a:noFill/>
                        </a:ln>
                        <a:solidFill>
                          <a:schemeClr val="tx1"/>
                        </a:solidFill>
                        <a:effectLst/>
                        <a:latin typeface="Arial" charset="0"/>
                      </a:endParaRPr>
                    </a:p>
                  </a:txBody>
                  <a:tcPr anchor="ctr" horzOverflow="overflow"/>
                </a:tc>
                <a:extLst>
                  <a:ext uri="{0D108BD9-81ED-4DB2-BD59-A6C34878D82A}">
                    <a16:rowId xmlns:a16="http://schemas.microsoft.com/office/drawing/2014/main" val="10005"/>
                  </a:ext>
                </a:extLst>
              </a:tr>
            </a:tbl>
          </a:graphicData>
        </a:graphic>
      </p:graphicFrame>
      <p:sp>
        <p:nvSpPr>
          <p:cNvPr id="4" name="TextBox 3"/>
          <p:cNvSpPr txBox="1"/>
          <p:nvPr/>
        </p:nvSpPr>
        <p:spPr>
          <a:xfrm>
            <a:off x="1619672" y="5738772"/>
            <a:ext cx="1152128" cy="276999"/>
          </a:xfrm>
          <a:prstGeom prst="rect">
            <a:avLst/>
          </a:prstGeom>
          <a:noFill/>
        </p:spPr>
        <p:txBody>
          <a:bodyPr wrap="square" rtlCol="0">
            <a:spAutoFit/>
          </a:bodyPr>
          <a:lstStyle/>
          <a:p>
            <a:r>
              <a:rPr lang="en-AU" sz="1200" dirty="0"/>
              <a:t>Mazoit 1988</a:t>
            </a:r>
          </a:p>
        </p:txBody>
      </p:sp>
      <p:sp>
        <p:nvSpPr>
          <p:cNvPr id="5" name="TextBox 4"/>
          <p:cNvSpPr txBox="1"/>
          <p:nvPr/>
        </p:nvSpPr>
        <p:spPr>
          <a:xfrm>
            <a:off x="3131840" y="5738772"/>
            <a:ext cx="1152128" cy="276999"/>
          </a:xfrm>
          <a:prstGeom prst="rect">
            <a:avLst/>
          </a:prstGeom>
          <a:noFill/>
        </p:spPr>
        <p:txBody>
          <a:bodyPr wrap="square" rtlCol="0">
            <a:spAutoFit/>
          </a:bodyPr>
          <a:lstStyle/>
          <a:p>
            <a:r>
              <a:rPr lang="en-AU" sz="1200" dirty="0"/>
              <a:t>Hansen 2001</a:t>
            </a:r>
          </a:p>
        </p:txBody>
      </p:sp>
      <p:sp>
        <p:nvSpPr>
          <p:cNvPr id="6" name="TextBox 5"/>
          <p:cNvSpPr txBox="1"/>
          <p:nvPr/>
        </p:nvSpPr>
        <p:spPr>
          <a:xfrm>
            <a:off x="4572000" y="5738772"/>
            <a:ext cx="1296144" cy="288031"/>
          </a:xfrm>
          <a:prstGeom prst="rect">
            <a:avLst/>
          </a:prstGeom>
          <a:noFill/>
        </p:spPr>
        <p:txBody>
          <a:bodyPr wrap="square" rtlCol="0">
            <a:spAutoFit/>
          </a:bodyPr>
          <a:lstStyle/>
          <a:p>
            <a:r>
              <a:rPr lang="en-AU" sz="1200" dirty="0"/>
              <a:t>Ala-Kokko 2000</a:t>
            </a:r>
          </a:p>
        </p:txBody>
      </p:sp>
      <p:sp>
        <p:nvSpPr>
          <p:cNvPr id="7" name="TextBox 6"/>
          <p:cNvSpPr txBox="1"/>
          <p:nvPr/>
        </p:nvSpPr>
        <p:spPr>
          <a:xfrm>
            <a:off x="6084168" y="5738771"/>
            <a:ext cx="1296144" cy="276999"/>
          </a:xfrm>
          <a:prstGeom prst="rect">
            <a:avLst/>
          </a:prstGeom>
          <a:noFill/>
        </p:spPr>
        <p:txBody>
          <a:bodyPr wrap="square" rtlCol="0">
            <a:spAutoFit/>
          </a:bodyPr>
          <a:lstStyle/>
          <a:p>
            <a:r>
              <a:rPr lang="en-AU" sz="1200" dirty="0"/>
              <a:t>Roelants 2000</a:t>
            </a:r>
          </a:p>
        </p:txBody>
      </p:sp>
      <p:sp>
        <p:nvSpPr>
          <p:cNvPr id="8" name="TextBox 7"/>
          <p:cNvSpPr txBox="1"/>
          <p:nvPr/>
        </p:nvSpPr>
        <p:spPr>
          <a:xfrm>
            <a:off x="7668344" y="5749803"/>
            <a:ext cx="1296144" cy="276999"/>
          </a:xfrm>
          <a:prstGeom prst="rect">
            <a:avLst/>
          </a:prstGeom>
          <a:noFill/>
        </p:spPr>
        <p:txBody>
          <a:bodyPr wrap="square" rtlCol="0">
            <a:spAutoFit/>
          </a:bodyPr>
          <a:lstStyle/>
          <a:p>
            <a:r>
              <a:rPr lang="en-AU" sz="1200" dirty="0"/>
              <a:t>Chalkiadis 2004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457200" y="274638"/>
            <a:ext cx="8229600" cy="922114"/>
          </a:xfrm>
        </p:spPr>
        <p:txBody>
          <a:bodyPr/>
          <a:lstStyle/>
          <a:p>
            <a:pPr algn="l"/>
            <a:r>
              <a:rPr lang="en-AU" sz="4400" dirty="0"/>
              <a:t>Caudal Ropivacaine</a:t>
            </a:r>
          </a:p>
        </p:txBody>
      </p:sp>
      <p:pic>
        <p:nvPicPr>
          <p:cNvPr id="36867" name="Picture 2"/>
          <p:cNvPicPr>
            <a:picLocks noGrp="1" noChangeAspect="1" noChangeArrowheads="1"/>
          </p:cNvPicPr>
          <p:nvPr>
            <p:ph sz="half" idx="1"/>
          </p:nvPr>
        </p:nvPicPr>
        <p:blipFill>
          <a:blip r:embed="rId3" cstate="print"/>
          <a:srcRect/>
          <a:stretch>
            <a:fillRect/>
          </a:stretch>
        </p:blipFill>
        <p:spPr>
          <a:xfrm>
            <a:off x="21780" y="1052512"/>
            <a:ext cx="4392613" cy="4752975"/>
          </a:xfrm>
        </p:spPr>
      </p:pic>
      <p:sp>
        <p:nvSpPr>
          <p:cNvPr id="36866" name="Content Placeholder 3"/>
          <p:cNvSpPr>
            <a:spLocks noGrp="1"/>
          </p:cNvSpPr>
          <p:nvPr>
            <p:ph sz="half" idx="2"/>
          </p:nvPr>
        </p:nvSpPr>
        <p:spPr>
          <a:xfrm>
            <a:off x="4139952" y="1394619"/>
            <a:ext cx="4680520" cy="4433888"/>
          </a:xfrm>
        </p:spPr>
        <p:txBody>
          <a:bodyPr>
            <a:normAutofit/>
          </a:bodyPr>
          <a:lstStyle/>
          <a:p>
            <a:pPr marL="234950" indent="-234950"/>
            <a:r>
              <a:rPr lang="en-AU" sz="2400" dirty="0">
                <a:cs typeface="Arial" charset="0"/>
              </a:rPr>
              <a:t>Peak Total concentration 0.83 (0.05–1.57) mg/l</a:t>
            </a:r>
            <a:endParaRPr lang="en-AU" sz="2400" baseline="30000" dirty="0">
              <a:cs typeface="Arial" charset="0"/>
            </a:endParaRPr>
          </a:p>
          <a:p>
            <a:pPr marL="234950" indent="-234950"/>
            <a:r>
              <a:rPr lang="en-AU" sz="2400" dirty="0">
                <a:cs typeface="Arial" charset="0"/>
              </a:rPr>
              <a:t>Peak unbound concentration was 0.042 (0.012–0.081) mg/l</a:t>
            </a:r>
          </a:p>
          <a:p>
            <a:pPr marL="234950" indent="-234950"/>
            <a:r>
              <a:rPr lang="en-AU" sz="2400" dirty="0">
                <a:cs typeface="Arial" charset="0"/>
              </a:rPr>
              <a:t>Unbound fraction was 6 (1–12)%. </a:t>
            </a:r>
          </a:p>
          <a:p>
            <a:pPr marL="234950" indent="-234950"/>
            <a:r>
              <a:rPr lang="en-AU" sz="2400" dirty="0">
                <a:cs typeface="Arial" charset="0"/>
              </a:rPr>
              <a:t>Mean AAG level was 11 (4–31) µmol/l</a:t>
            </a:r>
          </a:p>
          <a:p>
            <a:pPr marL="234950" indent="-234950"/>
            <a:r>
              <a:rPr lang="en-AU" sz="2400" dirty="0">
                <a:cs typeface="Arial" charset="0"/>
              </a:rPr>
              <a:t>The interindividual variability (coefficient of variation, CV) in apparent unbound clearance Clu/F was 39%</a:t>
            </a:r>
          </a:p>
        </p:txBody>
      </p:sp>
      <p:sp>
        <p:nvSpPr>
          <p:cNvPr id="2" name="TextBox 1">
            <a:extLst>
              <a:ext uri="{FF2B5EF4-FFF2-40B4-BE49-F238E27FC236}">
                <a16:creationId xmlns:a16="http://schemas.microsoft.com/office/drawing/2014/main" id="{3C82AA18-B959-244C-8D0C-6EF0F05148B9}"/>
              </a:ext>
            </a:extLst>
          </p:cNvPr>
          <p:cNvSpPr txBox="1"/>
          <p:nvPr/>
        </p:nvSpPr>
        <p:spPr>
          <a:xfrm>
            <a:off x="3418030" y="6300028"/>
            <a:ext cx="1992725" cy="369332"/>
          </a:xfrm>
          <a:prstGeom prst="rect">
            <a:avLst/>
          </a:prstGeom>
          <a:noFill/>
        </p:spPr>
        <p:txBody>
          <a:bodyPr wrap="none" rtlCol="0">
            <a:spAutoFit/>
          </a:bodyPr>
          <a:lstStyle/>
          <a:p>
            <a:r>
              <a:rPr lang="en-AU" dirty="0" err="1"/>
              <a:t>Lonnqvist</a:t>
            </a:r>
            <a:r>
              <a:rPr lang="en-AU" dirty="0"/>
              <a:t> BJA 2000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457200" y="274638"/>
            <a:ext cx="8229600" cy="876796"/>
          </a:xfrm>
        </p:spPr>
        <p:txBody>
          <a:bodyPr/>
          <a:lstStyle/>
          <a:p>
            <a:pPr algn="l"/>
            <a:r>
              <a:rPr lang="en-AU" dirty="0"/>
              <a:t>Caudal Levobupivacaine</a:t>
            </a:r>
          </a:p>
        </p:txBody>
      </p:sp>
      <p:pic>
        <p:nvPicPr>
          <p:cNvPr id="40963" name="Picture 2"/>
          <p:cNvPicPr>
            <a:picLocks noGrp="1" noChangeAspect="1" noChangeArrowheads="1"/>
          </p:cNvPicPr>
          <p:nvPr>
            <p:ph sz="half" idx="1"/>
          </p:nvPr>
        </p:nvPicPr>
        <p:blipFill>
          <a:blip r:embed="rId3" cstate="print"/>
          <a:srcRect/>
          <a:stretch>
            <a:fillRect/>
          </a:stretch>
        </p:blipFill>
        <p:spPr>
          <a:xfrm>
            <a:off x="323528" y="1556792"/>
            <a:ext cx="4392613" cy="4392613"/>
          </a:xfrm>
        </p:spPr>
      </p:pic>
      <p:sp>
        <p:nvSpPr>
          <p:cNvPr id="40962" name="Content Placeholder 3"/>
          <p:cNvSpPr>
            <a:spLocks noGrp="1"/>
          </p:cNvSpPr>
          <p:nvPr>
            <p:ph sz="half" idx="2"/>
          </p:nvPr>
        </p:nvSpPr>
        <p:spPr>
          <a:xfrm>
            <a:off x="4356100" y="1340768"/>
            <a:ext cx="4787900" cy="5013995"/>
          </a:xfrm>
        </p:spPr>
        <p:txBody>
          <a:bodyPr>
            <a:normAutofit lnSpcReduction="10000"/>
          </a:bodyPr>
          <a:lstStyle/>
          <a:p>
            <a:pPr marL="17462" indent="0">
              <a:buNone/>
            </a:pPr>
            <a:r>
              <a:rPr lang="en-AU" sz="3200" dirty="0">
                <a:cs typeface="Arial" charset="0"/>
              </a:rPr>
              <a:t>Wide variation in :</a:t>
            </a:r>
          </a:p>
          <a:p>
            <a:pPr marL="288925" indent="-271463"/>
            <a:r>
              <a:rPr lang="en-AU" dirty="0">
                <a:cs typeface="Arial" charset="0"/>
              </a:rPr>
              <a:t>Cmax (0.62-2.40 µg/mL) and Tmax (10-60 min). </a:t>
            </a:r>
          </a:p>
          <a:p>
            <a:pPr marL="288925" indent="-271463"/>
            <a:r>
              <a:rPr lang="en-AU" dirty="0">
                <a:cs typeface="Arial" charset="0"/>
              </a:rPr>
              <a:t>Delayed Tmax in infants &lt; 3 mo (50 min).</a:t>
            </a:r>
          </a:p>
          <a:p>
            <a:pPr marL="288925" indent="-271463"/>
            <a:r>
              <a:rPr lang="en-AU" dirty="0">
                <a:cs typeface="Arial" charset="0"/>
              </a:rPr>
              <a:t>Longer Tmax related to reduced absorption and clearance</a:t>
            </a:r>
          </a:p>
          <a:p>
            <a:pPr marL="288925" indent="-271463"/>
            <a:r>
              <a:rPr lang="en-AU" dirty="0">
                <a:cs typeface="Arial" charset="0"/>
              </a:rPr>
              <a:t>Cortinez 20% higher dose than Chalkiadis (2.5 vs. 2 mg/kg)</a:t>
            </a:r>
          </a:p>
          <a:p>
            <a:pPr indent="0">
              <a:buFont typeface="Wingdings 2" pitchFamily="18" charset="2"/>
              <a:buNone/>
            </a:pPr>
            <a:endParaRPr lang="en-AU"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5"/>
          <p:cNvSpPr>
            <a:spLocks noGrp="1"/>
          </p:cNvSpPr>
          <p:nvPr>
            <p:ph type="title"/>
          </p:nvPr>
        </p:nvSpPr>
        <p:spPr>
          <a:xfrm>
            <a:off x="251520" y="341784"/>
            <a:ext cx="5832648" cy="1143000"/>
          </a:xfrm>
        </p:spPr>
        <p:txBody>
          <a:bodyPr>
            <a:normAutofit fontScale="90000"/>
          </a:bodyPr>
          <a:lstStyle/>
          <a:p>
            <a:pPr algn="l"/>
            <a:r>
              <a:rPr lang="en-AU" dirty="0"/>
              <a:t>Caudal Pharmacokinetics: The </a:t>
            </a:r>
            <a:r>
              <a:rPr lang="en-AU" sz="4400" dirty="0"/>
              <a:t>effect of </a:t>
            </a:r>
            <a:r>
              <a:rPr lang="en-AU" dirty="0"/>
              <a:t>Epinephrine</a:t>
            </a:r>
            <a:r>
              <a:rPr lang="en-AU" sz="4400" dirty="0"/>
              <a:t> </a:t>
            </a:r>
          </a:p>
        </p:txBody>
      </p:sp>
      <p:sp>
        <p:nvSpPr>
          <p:cNvPr id="43010" name="Content Placeholder 6"/>
          <p:cNvSpPr>
            <a:spLocks noGrp="1"/>
          </p:cNvSpPr>
          <p:nvPr>
            <p:ph idx="1"/>
          </p:nvPr>
        </p:nvSpPr>
        <p:spPr>
          <a:xfrm>
            <a:off x="251520" y="1700808"/>
            <a:ext cx="8892480" cy="4389437"/>
          </a:xfrm>
        </p:spPr>
        <p:txBody>
          <a:bodyPr/>
          <a:lstStyle/>
          <a:p>
            <a:pPr marL="288925" indent="-271463"/>
            <a:r>
              <a:rPr lang="en-AU" sz="2800" dirty="0">
                <a:cs typeface="Arial" charset="0"/>
              </a:rPr>
              <a:t>Bupivacaine</a:t>
            </a:r>
          </a:p>
          <a:p>
            <a:pPr marL="525463" lvl="1" indent="-236538">
              <a:buFont typeface="System Font Regular"/>
              <a:buChar char="-"/>
            </a:pPr>
            <a:r>
              <a:rPr lang="en-AU" sz="2200" dirty="0">
                <a:cs typeface="Arial" charset="0"/>
              </a:rPr>
              <a:t>1:400 000 epinephrine  prolongs  systemic absorption</a:t>
            </a:r>
          </a:p>
          <a:p>
            <a:pPr marL="525463" lvl="1" indent="-236538">
              <a:buFont typeface="System Font Regular"/>
              <a:buChar char="-"/>
            </a:pPr>
            <a:r>
              <a:rPr lang="en-AU" sz="2200" dirty="0">
                <a:cs typeface="Arial" charset="0"/>
              </a:rPr>
              <a:t>Higher total plasma bupivacaine at 360 min (0.74 vs. 0.4mg.ml-1)</a:t>
            </a:r>
          </a:p>
          <a:p>
            <a:pPr marL="525463" lvl="1" indent="-236538">
              <a:buFont typeface="System Font Regular"/>
              <a:buChar char="-"/>
            </a:pPr>
            <a:r>
              <a:rPr lang="en-AU" sz="2200" dirty="0">
                <a:cs typeface="Arial" charset="0"/>
              </a:rPr>
              <a:t>Prolonged terminal T1/2 (163 vs. 363 min) </a:t>
            </a:r>
          </a:p>
          <a:p>
            <a:pPr marL="288925" indent="-271463"/>
            <a:r>
              <a:rPr lang="en-AU" sz="2800" dirty="0">
                <a:cs typeface="Arial" charset="0"/>
              </a:rPr>
              <a:t>Ropivacaine</a:t>
            </a:r>
          </a:p>
          <a:p>
            <a:pPr marL="525463" lvl="1" indent="-236538">
              <a:buFont typeface="System Font Regular"/>
              <a:buChar char="-"/>
            </a:pPr>
            <a:r>
              <a:rPr lang="en-AU" sz="2200" dirty="0">
                <a:cs typeface="Arial" charset="0"/>
              </a:rPr>
              <a:t>Absorption from the epidural space is slow and biphasic</a:t>
            </a:r>
          </a:p>
          <a:p>
            <a:pPr marL="525463" lvl="1" indent="-236538">
              <a:buFont typeface="System Font Regular"/>
              <a:buChar char="-"/>
            </a:pPr>
            <a:r>
              <a:rPr lang="en-AU" sz="2200" dirty="0">
                <a:cs typeface="Arial" charset="0"/>
              </a:rPr>
              <a:t>Effects of adrenaline on ropivacaine greater than bupivacaine due to less lipid solubility and greater intrinsic vasoactivity of ropivacaine . </a:t>
            </a:r>
          </a:p>
          <a:p>
            <a:pPr marL="288925" indent="-271463"/>
            <a:r>
              <a:rPr lang="en-AU" sz="2800" dirty="0">
                <a:cs typeface="Arial" charset="0"/>
              </a:rPr>
              <a:t>Levobupivacaine: No data</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a:xfrm>
            <a:off x="197768" y="188640"/>
            <a:ext cx="7470576" cy="1037804"/>
          </a:xfrm>
        </p:spPr>
        <p:txBody>
          <a:bodyPr>
            <a:normAutofit/>
          </a:bodyPr>
          <a:lstStyle/>
          <a:p>
            <a:pPr algn="l"/>
            <a:r>
              <a:rPr lang="en-AU" sz="4000" dirty="0"/>
              <a:t>Epidural Infusions: Infants/Children</a:t>
            </a:r>
          </a:p>
        </p:txBody>
      </p:sp>
      <p:sp>
        <p:nvSpPr>
          <p:cNvPr id="3" name="Content Placeholder 2"/>
          <p:cNvSpPr>
            <a:spLocks noGrp="1"/>
          </p:cNvSpPr>
          <p:nvPr>
            <p:ph idx="1"/>
          </p:nvPr>
        </p:nvSpPr>
        <p:spPr>
          <a:xfrm>
            <a:off x="197768" y="1226445"/>
            <a:ext cx="8946232" cy="4938860"/>
          </a:xfrm>
        </p:spPr>
        <p:txBody>
          <a:bodyPr>
            <a:normAutofit/>
          </a:bodyPr>
          <a:lstStyle/>
          <a:p>
            <a:pPr marL="288925" indent="-271463">
              <a:defRPr/>
            </a:pPr>
            <a:r>
              <a:rPr lang="en-AU" sz="2400" dirty="0">
                <a:cs typeface="Arial" pitchFamily="34" charset="0"/>
              </a:rPr>
              <a:t>Bupivacaine</a:t>
            </a:r>
          </a:p>
          <a:p>
            <a:pPr marL="525463" lvl="2" indent="-236538">
              <a:buClr>
                <a:schemeClr val="tx1"/>
              </a:buClr>
              <a:buSzPct val="95000"/>
              <a:buFont typeface="System Font Regular"/>
              <a:buChar char="-"/>
              <a:defRPr/>
            </a:pPr>
            <a:r>
              <a:rPr lang="en-AU" sz="2000" dirty="0">
                <a:cs typeface="Arial" pitchFamily="34" charset="0"/>
              </a:rPr>
              <a:t>Marked increases in total plasma bupivacaine concentration at 5-24 hours in children less than 4 months (Luz 1996, Larsson 1997)</a:t>
            </a:r>
          </a:p>
          <a:p>
            <a:pPr marL="525463" lvl="2" indent="-236538">
              <a:buClr>
                <a:schemeClr val="tx1"/>
              </a:buClr>
              <a:buSzPct val="95000"/>
              <a:buFont typeface="System Font Regular"/>
              <a:buChar char="-"/>
              <a:defRPr/>
            </a:pPr>
            <a:r>
              <a:rPr lang="en-AU" sz="2000" dirty="0">
                <a:cs typeface="Arial" pitchFamily="34" charset="0"/>
              </a:rPr>
              <a:t>Total and unbound concentrations higher in children &lt;6 months (Luz 1998,  Meunier2001)</a:t>
            </a:r>
          </a:p>
          <a:p>
            <a:pPr marL="288925" indent="-271463">
              <a:defRPr/>
            </a:pPr>
            <a:r>
              <a:rPr lang="en-AU" sz="2400" dirty="0">
                <a:cs typeface="Arial" pitchFamily="34" charset="0"/>
              </a:rPr>
              <a:t>Ropivacaine: </a:t>
            </a:r>
          </a:p>
          <a:p>
            <a:pPr marL="525463" indent="-236538">
              <a:buFont typeface="System Font Regular"/>
              <a:buChar char="-"/>
              <a:defRPr/>
            </a:pPr>
            <a:r>
              <a:rPr lang="en-AU" sz="2000" dirty="0">
                <a:cs typeface="Arial" pitchFamily="34" charset="0"/>
              </a:rPr>
              <a:t>Free concentration and fraction decrease over time (</a:t>
            </a:r>
            <a:r>
              <a:rPr lang="en-AU" sz="2000" dirty="0" err="1">
                <a:cs typeface="Arial" pitchFamily="34" charset="0"/>
              </a:rPr>
              <a:t>Bosenberg</a:t>
            </a:r>
            <a:r>
              <a:rPr lang="en-AU" sz="2000" dirty="0">
                <a:cs typeface="Arial" pitchFamily="34" charset="0"/>
              </a:rPr>
              <a:t> 2005,  </a:t>
            </a:r>
            <a:r>
              <a:rPr lang="en-AU" sz="2000" dirty="0" err="1">
                <a:cs typeface="Arial" pitchFamily="34" charset="0"/>
              </a:rPr>
              <a:t>Berde</a:t>
            </a:r>
            <a:r>
              <a:rPr lang="en-AU" sz="2000" dirty="0">
                <a:cs typeface="Arial" pitchFamily="34" charset="0"/>
              </a:rPr>
              <a:t> 2008)</a:t>
            </a:r>
          </a:p>
          <a:p>
            <a:pPr marL="288925" indent="-271463">
              <a:defRPr/>
            </a:pPr>
            <a:r>
              <a:rPr lang="en-AU" sz="2400" dirty="0">
                <a:cs typeface="Arial" pitchFamily="34" charset="0"/>
              </a:rPr>
              <a:t>Levobupivacaine</a:t>
            </a:r>
          </a:p>
          <a:p>
            <a:pPr marL="525463" lvl="2" indent="-236538">
              <a:buClr>
                <a:schemeClr val="tx1"/>
              </a:buClr>
              <a:buSzPct val="100000"/>
              <a:buFont typeface="System Font Regular"/>
              <a:buChar char="-"/>
              <a:defRPr/>
            </a:pPr>
            <a:r>
              <a:rPr lang="en-AU" sz="2000" dirty="0">
                <a:cs typeface="Arial" pitchFamily="34" charset="0"/>
              </a:rPr>
              <a:t>Total concentrations increase even with dilute solutions</a:t>
            </a:r>
          </a:p>
          <a:p>
            <a:pPr marL="525463" lvl="2" indent="-236538">
              <a:buClr>
                <a:schemeClr val="tx1"/>
              </a:buClr>
              <a:buSzPct val="100000"/>
              <a:buFont typeface="System Font Regular"/>
              <a:buChar char="-"/>
              <a:defRPr/>
            </a:pPr>
            <a:r>
              <a:rPr lang="en-AU" sz="2000" dirty="0">
                <a:cs typeface="Arial" pitchFamily="34" charset="0"/>
              </a:rPr>
              <a:t>Steady state not attained at 24 hrs</a:t>
            </a:r>
          </a:p>
          <a:p>
            <a:pPr marL="525463" lvl="2" indent="-236538">
              <a:buClr>
                <a:schemeClr val="tx1"/>
              </a:buClr>
              <a:buSzPct val="100000"/>
              <a:buFont typeface="System Font Regular"/>
              <a:buChar char="-"/>
              <a:defRPr/>
            </a:pPr>
            <a:r>
              <a:rPr lang="en-AU" sz="2000" dirty="0">
                <a:cs typeface="Arial" pitchFamily="34" charset="0"/>
              </a:rPr>
              <a:t>Free concentrations not measured (</a:t>
            </a:r>
            <a:r>
              <a:rPr lang="en-AU" sz="2000" dirty="0" err="1">
                <a:cs typeface="Arial" pitchFamily="34" charset="0"/>
              </a:rPr>
              <a:t>Lerman</a:t>
            </a:r>
            <a:r>
              <a:rPr lang="en-AU" sz="2000" dirty="0">
                <a:cs typeface="Arial" pitchFamily="34" charset="0"/>
              </a:rPr>
              <a:t>, 2003)</a:t>
            </a:r>
          </a:p>
          <a:p>
            <a:pPr>
              <a:defRPr/>
            </a:pPr>
            <a:endParaRPr lang="en-A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AU" sz="4800" dirty="0"/>
              <a:t>Infant Epidural Infusions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51573472"/>
              </p:ext>
            </p:extLst>
          </p:nvPr>
        </p:nvGraphicFramePr>
        <p:xfrm>
          <a:off x="481107" y="1556792"/>
          <a:ext cx="8229600" cy="4284111"/>
        </p:xfrm>
        <a:graphic>
          <a:graphicData uri="http://schemas.openxmlformats.org/drawingml/2006/table">
            <a:tbl>
              <a:tblPr firstRow="1" bandRow="1">
                <a:tableStyleId>{5C22544A-7EE6-4342-B048-85BDC9FD1C3A}</a:tableStyleId>
              </a:tblPr>
              <a:tblGrid>
                <a:gridCol w="1858645">
                  <a:extLst>
                    <a:ext uri="{9D8B030D-6E8A-4147-A177-3AD203B41FA5}">
                      <a16:colId xmlns:a16="http://schemas.microsoft.com/office/drawing/2014/main" val="3265860722"/>
                    </a:ext>
                  </a:extLst>
                </a:gridCol>
                <a:gridCol w="1656184">
                  <a:extLst>
                    <a:ext uri="{9D8B030D-6E8A-4147-A177-3AD203B41FA5}">
                      <a16:colId xmlns:a16="http://schemas.microsoft.com/office/drawing/2014/main" val="2458574366"/>
                    </a:ext>
                  </a:extLst>
                </a:gridCol>
                <a:gridCol w="2520280">
                  <a:extLst>
                    <a:ext uri="{9D8B030D-6E8A-4147-A177-3AD203B41FA5}">
                      <a16:colId xmlns:a16="http://schemas.microsoft.com/office/drawing/2014/main" val="2982418935"/>
                    </a:ext>
                  </a:extLst>
                </a:gridCol>
                <a:gridCol w="2194491">
                  <a:extLst>
                    <a:ext uri="{9D8B030D-6E8A-4147-A177-3AD203B41FA5}">
                      <a16:colId xmlns:a16="http://schemas.microsoft.com/office/drawing/2014/main" val="4146007660"/>
                    </a:ext>
                  </a:extLst>
                </a:gridCol>
              </a:tblGrid>
              <a:tr h="1036331">
                <a:tc>
                  <a:txBody>
                    <a:bodyPr/>
                    <a:lstStyle/>
                    <a:p>
                      <a:pPr algn="ctr"/>
                      <a:r>
                        <a:rPr lang="en-AU" sz="2000" b="0" dirty="0"/>
                        <a:t>Drug</a:t>
                      </a:r>
                    </a:p>
                  </a:txBody>
                  <a:tcPr anchor="ctr">
                    <a:solidFill>
                      <a:srgbClr val="0FA5CC"/>
                    </a:solidFill>
                  </a:tcPr>
                </a:tc>
                <a:tc>
                  <a:txBody>
                    <a:bodyPr/>
                    <a:lstStyle/>
                    <a:p>
                      <a:pPr algn="ctr"/>
                      <a:r>
                        <a:rPr lang="en-AU" sz="2000" b="0" dirty="0"/>
                        <a:t>Concentration</a:t>
                      </a:r>
                    </a:p>
                  </a:txBody>
                  <a:tcPr anchor="ctr">
                    <a:solidFill>
                      <a:srgbClr val="0FA5CC"/>
                    </a:solidFill>
                  </a:tcPr>
                </a:tc>
                <a:tc>
                  <a:txBody>
                    <a:bodyPr/>
                    <a:lstStyle/>
                    <a:p>
                      <a:pPr algn="ctr"/>
                      <a:r>
                        <a:rPr lang="en-AU" sz="2000" b="0" dirty="0"/>
                        <a:t>Neonatal infusion rate </a:t>
                      </a:r>
                    </a:p>
                    <a:p>
                      <a:pPr algn="ctr"/>
                      <a:r>
                        <a:rPr lang="en-AU" sz="2000" b="0" dirty="0"/>
                        <a:t>mg/kg/hr </a:t>
                      </a:r>
                      <a:endParaRPr lang="en-AU" sz="2000" b="0" baseline="30000" dirty="0"/>
                    </a:p>
                  </a:txBody>
                  <a:tcPr anchor="ctr">
                    <a:solidFill>
                      <a:srgbClr val="0FA5C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2000" b="0" dirty="0"/>
                        <a:t>Infant Infusion rate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AU" sz="2000" b="0" dirty="0"/>
                        <a:t>mg/kg/hr </a:t>
                      </a:r>
                    </a:p>
                  </a:txBody>
                  <a:tcPr anchor="ctr">
                    <a:solidFill>
                      <a:srgbClr val="0FA5CC"/>
                    </a:solidFill>
                  </a:tcPr>
                </a:tc>
                <a:extLst>
                  <a:ext uri="{0D108BD9-81ED-4DB2-BD59-A6C34878D82A}">
                    <a16:rowId xmlns:a16="http://schemas.microsoft.com/office/drawing/2014/main" val="3195973008"/>
                  </a:ext>
                </a:extLst>
              </a:tr>
              <a:tr h="811945">
                <a:tc>
                  <a:txBody>
                    <a:bodyPr/>
                    <a:lstStyle/>
                    <a:p>
                      <a:pPr algn="ctr"/>
                      <a:r>
                        <a:rPr lang="en-AU" dirty="0"/>
                        <a:t>Bupivacaine</a:t>
                      </a:r>
                    </a:p>
                  </a:txBody>
                  <a:tcPr anchor="ctr"/>
                </a:tc>
                <a:tc>
                  <a:txBody>
                    <a:bodyPr/>
                    <a:lstStyle/>
                    <a:p>
                      <a:pPr algn="ctr"/>
                      <a:r>
                        <a:rPr lang="en-AU" dirty="0"/>
                        <a:t>0.0625%</a:t>
                      </a:r>
                    </a:p>
                    <a:p>
                      <a:pPr algn="ctr"/>
                      <a:r>
                        <a:rPr lang="en-AU" dirty="0"/>
                        <a:t>0.125%</a:t>
                      </a:r>
                    </a:p>
                  </a:txBody>
                  <a:tcPr anchor="ctr"/>
                </a:tc>
                <a:tc>
                  <a:txBody>
                    <a:bodyPr/>
                    <a:lstStyle/>
                    <a:p>
                      <a:pPr algn="ctr"/>
                      <a:r>
                        <a:rPr lang="en-AU" dirty="0"/>
                        <a:t>0.2</a:t>
                      </a:r>
                    </a:p>
                  </a:txBody>
                  <a:tcPr anchor="ctr"/>
                </a:tc>
                <a:tc>
                  <a:txBody>
                    <a:bodyPr/>
                    <a:lstStyle/>
                    <a:p>
                      <a:pPr algn="ctr"/>
                      <a:r>
                        <a:rPr lang="en-AU" dirty="0"/>
                        <a:t>0.2- 0.4</a:t>
                      </a:r>
                    </a:p>
                  </a:txBody>
                  <a:tcPr anchor="ctr"/>
                </a:tc>
                <a:extLst>
                  <a:ext uri="{0D108BD9-81ED-4DB2-BD59-A6C34878D82A}">
                    <a16:rowId xmlns:a16="http://schemas.microsoft.com/office/drawing/2014/main" val="3144042289"/>
                  </a:ext>
                </a:extLst>
              </a:tr>
              <a:tr h="811945">
                <a:tc>
                  <a:txBody>
                    <a:bodyPr/>
                    <a:lstStyle/>
                    <a:p>
                      <a:pPr algn="ctr"/>
                      <a:r>
                        <a:rPr lang="en-AU" dirty="0"/>
                        <a:t>Levobupivacaine</a:t>
                      </a:r>
                    </a:p>
                  </a:txBody>
                  <a:tcPr anchor="ctr"/>
                </a:tc>
                <a:tc>
                  <a:txBody>
                    <a:bodyPr/>
                    <a:lstStyle/>
                    <a:p>
                      <a:pPr algn="ctr"/>
                      <a:r>
                        <a:rPr lang="en-AU" dirty="0"/>
                        <a:t>0.125%</a:t>
                      </a:r>
                    </a:p>
                  </a:txBody>
                  <a:tcPr anchor="ctr"/>
                </a:tc>
                <a:tc>
                  <a:txBody>
                    <a:bodyPr/>
                    <a:lstStyle/>
                    <a:p>
                      <a:pPr algn="ctr"/>
                      <a:r>
                        <a:rPr lang="en-AU" dirty="0"/>
                        <a:t>0.25</a:t>
                      </a:r>
                    </a:p>
                  </a:txBody>
                  <a:tcPr anchor="ctr"/>
                </a:tc>
                <a:tc>
                  <a:txBody>
                    <a:bodyPr/>
                    <a:lstStyle/>
                    <a:p>
                      <a:pPr algn="ctr"/>
                      <a:r>
                        <a:rPr lang="en-AU" dirty="0"/>
                        <a:t>0.25- 0.5</a:t>
                      </a:r>
                    </a:p>
                  </a:txBody>
                  <a:tcPr anchor="ctr"/>
                </a:tc>
                <a:extLst>
                  <a:ext uri="{0D108BD9-81ED-4DB2-BD59-A6C34878D82A}">
                    <a16:rowId xmlns:a16="http://schemas.microsoft.com/office/drawing/2014/main" val="2684866996"/>
                  </a:ext>
                </a:extLst>
              </a:tr>
              <a:tr h="811945">
                <a:tc>
                  <a:txBody>
                    <a:bodyPr/>
                    <a:lstStyle/>
                    <a:p>
                      <a:pPr algn="ctr"/>
                      <a:r>
                        <a:rPr lang="en-AU" dirty="0"/>
                        <a:t>Ropivacaine</a:t>
                      </a:r>
                    </a:p>
                  </a:txBody>
                  <a:tcPr anchor="ctr"/>
                </a:tc>
                <a:tc>
                  <a:txBody>
                    <a:bodyPr/>
                    <a:lstStyle/>
                    <a:p>
                      <a:pPr algn="ctr"/>
                      <a:r>
                        <a:rPr lang="en-AU" dirty="0"/>
                        <a:t>0.1%</a:t>
                      </a:r>
                    </a:p>
                    <a:p>
                      <a:pPr algn="ctr"/>
                      <a:r>
                        <a:rPr lang="en-AU" dirty="0"/>
                        <a:t>0.2%</a:t>
                      </a:r>
                    </a:p>
                  </a:txBody>
                  <a:tcPr anchor="ctr"/>
                </a:tc>
                <a:tc>
                  <a:txBody>
                    <a:bodyPr/>
                    <a:lstStyle/>
                    <a:p>
                      <a:pPr algn="ctr"/>
                      <a:r>
                        <a:rPr lang="en-AU" dirty="0"/>
                        <a:t>0.375</a:t>
                      </a:r>
                    </a:p>
                  </a:txBody>
                  <a:tcPr anchor="ctr"/>
                </a:tc>
                <a:tc>
                  <a:txBody>
                    <a:bodyPr/>
                    <a:lstStyle/>
                    <a:p>
                      <a:pPr algn="ctr"/>
                      <a:r>
                        <a:rPr lang="en-AU" dirty="0"/>
                        <a:t>0.2-0.4</a:t>
                      </a:r>
                    </a:p>
                  </a:txBody>
                  <a:tcPr anchor="ctr"/>
                </a:tc>
                <a:extLst>
                  <a:ext uri="{0D108BD9-81ED-4DB2-BD59-A6C34878D82A}">
                    <a16:rowId xmlns:a16="http://schemas.microsoft.com/office/drawing/2014/main" val="2584983160"/>
                  </a:ext>
                </a:extLst>
              </a:tr>
              <a:tr h="811945">
                <a:tc>
                  <a:txBody>
                    <a:bodyPr/>
                    <a:lstStyle/>
                    <a:p>
                      <a:pPr algn="ctr"/>
                      <a:r>
                        <a:rPr lang="en-AU" dirty="0"/>
                        <a:t>2-Chloroprociane</a:t>
                      </a:r>
                    </a:p>
                  </a:txBody>
                  <a:tcPr anchor="ctr"/>
                </a:tc>
                <a:tc>
                  <a:txBody>
                    <a:bodyPr/>
                    <a:lstStyle/>
                    <a:p>
                      <a:pPr algn="ctr"/>
                      <a:r>
                        <a:rPr lang="en-AU" dirty="0"/>
                        <a:t>0.1%</a:t>
                      </a:r>
                    </a:p>
                    <a:p>
                      <a:pPr algn="ctr"/>
                      <a:r>
                        <a:rPr lang="en-AU" dirty="0"/>
                        <a:t>0.15%</a:t>
                      </a:r>
                    </a:p>
                  </a:txBody>
                  <a:tcPr anchor="ctr"/>
                </a:tc>
                <a:tc>
                  <a:txBody>
                    <a:bodyPr/>
                    <a:lstStyle/>
                    <a:p>
                      <a:pPr algn="ctr"/>
                      <a:r>
                        <a:rPr lang="en-AU" dirty="0"/>
                        <a:t>3.5</a:t>
                      </a:r>
                    </a:p>
                  </a:txBody>
                  <a:tcPr anchor="ctr"/>
                </a:tc>
                <a:tc>
                  <a:txBody>
                    <a:bodyPr/>
                    <a:lstStyle/>
                    <a:p>
                      <a:pPr algn="ctr"/>
                      <a:r>
                        <a:rPr lang="en-AU" dirty="0"/>
                        <a:t>3.5</a:t>
                      </a:r>
                    </a:p>
                  </a:txBody>
                  <a:tcPr anchor="ctr"/>
                </a:tc>
                <a:extLst>
                  <a:ext uri="{0D108BD9-81ED-4DB2-BD59-A6C34878D82A}">
                    <a16:rowId xmlns:a16="http://schemas.microsoft.com/office/drawing/2014/main" val="2077483108"/>
                  </a:ext>
                </a:extLst>
              </a:tr>
            </a:tbl>
          </a:graphicData>
        </a:graphic>
      </p:graphicFrame>
    </p:spTree>
    <p:extLst>
      <p:ext uri="{BB962C8B-B14F-4D97-AF65-F5344CB8AC3E}">
        <p14:creationId xmlns:p14="http://schemas.microsoft.com/office/powerpoint/2010/main" val="10094945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3"/>
          <p:cNvSpPr>
            <a:spLocks noGrp="1"/>
          </p:cNvSpPr>
          <p:nvPr>
            <p:ph type="title"/>
          </p:nvPr>
        </p:nvSpPr>
        <p:spPr>
          <a:xfrm>
            <a:off x="286718" y="305569"/>
            <a:ext cx="8229600" cy="1143000"/>
          </a:xfrm>
        </p:spPr>
        <p:txBody>
          <a:bodyPr/>
          <a:lstStyle/>
          <a:p>
            <a:pPr algn="l"/>
            <a:r>
              <a:rPr lang="en-AU" sz="4400" dirty="0"/>
              <a:t>Epidural Bupivacaine Infusions</a:t>
            </a:r>
          </a:p>
        </p:txBody>
      </p:sp>
      <p:pic>
        <p:nvPicPr>
          <p:cNvPr id="47107" name="Picture 2"/>
          <p:cNvPicPr>
            <a:picLocks noGrp="1" noChangeAspect="1" noChangeArrowheads="1"/>
          </p:cNvPicPr>
          <p:nvPr>
            <p:ph sz="half" idx="1"/>
          </p:nvPr>
        </p:nvPicPr>
        <p:blipFill>
          <a:blip r:embed="rId3" cstate="print"/>
          <a:srcRect/>
          <a:stretch>
            <a:fillRect/>
          </a:stretch>
        </p:blipFill>
        <p:spPr>
          <a:xfrm>
            <a:off x="266700" y="1556792"/>
            <a:ext cx="4160838" cy="4321175"/>
          </a:xfrm>
        </p:spPr>
      </p:pic>
      <p:sp>
        <p:nvSpPr>
          <p:cNvPr id="47106" name="Content Placeholder 5"/>
          <p:cNvSpPr>
            <a:spLocks noGrp="1"/>
          </p:cNvSpPr>
          <p:nvPr>
            <p:ph sz="half" idx="2"/>
          </p:nvPr>
        </p:nvSpPr>
        <p:spPr>
          <a:xfrm>
            <a:off x="4716464" y="1773238"/>
            <a:ext cx="4160836" cy="4104729"/>
          </a:xfrm>
        </p:spPr>
        <p:txBody>
          <a:bodyPr>
            <a:normAutofit lnSpcReduction="10000"/>
          </a:bodyPr>
          <a:lstStyle/>
          <a:p>
            <a:pPr marL="234950" indent="-217488"/>
            <a:r>
              <a:rPr lang="en-AU" sz="2400" dirty="0">
                <a:cs typeface="Arial" charset="0"/>
              </a:rPr>
              <a:t>Significantly higher total plasma concentrations in infants &lt;4 mo than in children &gt;9 mo. </a:t>
            </a:r>
          </a:p>
          <a:p>
            <a:pPr marL="234950" indent="-217488"/>
            <a:r>
              <a:rPr lang="en-AU" sz="2400" dirty="0">
                <a:cs typeface="Arial" charset="0"/>
              </a:rPr>
              <a:t>Increasing dose to treat poor analgesia could lead to toxicity in children &lt; 4 mo of age.</a:t>
            </a:r>
          </a:p>
          <a:p>
            <a:pPr marL="234950" indent="-217488"/>
            <a:r>
              <a:rPr lang="en-AU" sz="2400" dirty="0">
                <a:cs typeface="Arial" charset="0"/>
              </a:rPr>
              <a:t>Questioned safety of epidural bupivacaine for &gt; 5 h in infants &lt; 4 </a:t>
            </a:r>
            <a:r>
              <a:rPr lang="en-AU" sz="2400" dirty="0" err="1">
                <a:cs typeface="Arial" charset="0"/>
              </a:rPr>
              <a:t>mo</a:t>
            </a:r>
            <a:r>
              <a:rPr lang="en-AU" sz="2400" dirty="0">
                <a:cs typeface="Arial" charset="0"/>
              </a:rPr>
              <a:t> </a:t>
            </a:r>
            <a:r>
              <a:rPr lang="fr-FR" altLang="fr-FR" dirty="0">
                <a:cs typeface="Arial" charset="0"/>
              </a:rPr>
              <a:t>		</a:t>
            </a:r>
            <a:endParaRPr lang="en-AU" dirty="0">
              <a:cs typeface="Arial" charset="0"/>
            </a:endParaRPr>
          </a:p>
        </p:txBody>
      </p:sp>
      <p:sp>
        <p:nvSpPr>
          <p:cNvPr id="2" name="TextBox 1">
            <a:extLst>
              <a:ext uri="{FF2B5EF4-FFF2-40B4-BE49-F238E27FC236}">
                <a16:creationId xmlns:a16="http://schemas.microsoft.com/office/drawing/2014/main" id="{E2312148-3CB6-5547-8C9E-2706FC9192CC}"/>
              </a:ext>
            </a:extLst>
          </p:cNvPr>
          <p:cNvSpPr txBox="1"/>
          <p:nvPr/>
        </p:nvSpPr>
        <p:spPr>
          <a:xfrm>
            <a:off x="3779912" y="6237312"/>
            <a:ext cx="1215397" cy="369332"/>
          </a:xfrm>
          <a:prstGeom prst="rect">
            <a:avLst/>
          </a:prstGeom>
          <a:noFill/>
        </p:spPr>
        <p:txBody>
          <a:bodyPr wrap="none" rtlCol="0">
            <a:spAutoFit/>
          </a:bodyPr>
          <a:lstStyle/>
          <a:p>
            <a:r>
              <a:rPr lang="fr-FR" altLang="fr-FR" dirty="0" err="1">
                <a:cs typeface="Arial" charset="0"/>
              </a:rPr>
              <a:t>Luz</a:t>
            </a:r>
            <a:r>
              <a:rPr lang="fr-FR" altLang="fr-FR" dirty="0">
                <a:cs typeface="Arial" charset="0"/>
              </a:rPr>
              <a:t> G 1996</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a:xfrm>
            <a:off x="233772" y="620688"/>
            <a:ext cx="8676456" cy="1143000"/>
          </a:xfrm>
        </p:spPr>
        <p:txBody>
          <a:bodyPr>
            <a:normAutofit fontScale="90000"/>
          </a:bodyPr>
          <a:lstStyle/>
          <a:p>
            <a:pPr algn="l"/>
            <a:r>
              <a:rPr lang="en-AU" sz="4400" dirty="0"/>
              <a:t>Free and Total Bupivacaine Concentrations </a:t>
            </a:r>
            <a:r>
              <a:rPr lang="en-AU" dirty="0"/>
              <a:t>A</a:t>
            </a:r>
            <a:r>
              <a:rPr lang="en-AU" sz="4400" dirty="0"/>
              <a:t>fter Epidural </a:t>
            </a:r>
            <a:r>
              <a:rPr lang="en-AU" dirty="0"/>
              <a:t>I</a:t>
            </a:r>
            <a:r>
              <a:rPr lang="en-AU" sz="4400" dirty="0"/>
              <a:t>nfusion</a:t>
            </a:r>
          </a:p>
        </p:txBody>
      </p:sp>
      <p:pic>
        <p:nvPicPr>
          <p:cNvPr id="49155" name="Picture 3"/>
          <p:cNvPicPr>
            <a:picLocks noGrp="1" noChangeAspect="1" noChangeArrowheads="1"/>
          </p:cNvPicPr>
          <p:nvPr>
            <p:ph sz="half" idx="1"/>
          </p:nvPr>
        </p:nvPicPr>
        <p:blipFill>
          <a:blip r:embed="rId3" cstate="print"/>
          <a:srcRect/>
          <a:stretch>
            <a:fillRect/>
          </a:stretch>
        </p:blipFill>
        <p:spPr>
          <a:xfrm>
            <a:off x="179388" y="1916114"/>
            <a:ext cx="3744540" cy="4051736"/>
          </a:xfrm>
        </p:spPr>
      </p:pic>
      <p:sp>
        <p:nvSpPr>
          <p:cNvPr id="49154" name="Content Placeholder 3"/>
          <p:cNvSpPr>
            <a:spLocks noGrp="1"/>
          </p:cNvSpPr>
          <p:nvPr>
            <p:ph sz="half" idx="2"/>
          </p:nvPr>
        </p:nvSpPr>
        <p:spPr>
          <a:xfrm>
            <a:off x="4648200" y="1920875"/>
            <a:ext cx="4316413" cy="4433888"/>
          </a:xfrm>
        </p:spPr>
        <p:txBody>
          <a:bodyPr/>
          <a:lstStyle/>
          <a:p>
            <a:pPr marL="288925" indent="-271463"/>
            <a:r>
              <a:rPr lang="en-AU" sz="2400" dirty="0">
                <a:cs typeface="Arial" charset="0"/>
              </a:rPr>
              <a:t>Total  bupivacaine acceptable (&lt;1.5µg·ml-1) but jitteriness in 4 of 7 infants at 14 hrs of infusion</a:t>
            </a:r>
          </a:p>
          <a:p>
            <a:pPr marL="288925" indent="-271463"/>
            <a:r>
              <a:rPr lang="en-AU" sz="2400" dirty="0">
                <a:cs typeface="Arial" charset="0"/>
              </a:rPr>
              <a:t>Neonates high free and total concentrations</a:t>
            </a:r>
          </a:p>
          <a:p>
            <a:pPr marL="288925" indent="-271463"/>
            <a:r>
              <a:rPr lang="en-AU" sz="2400" dirty="0">
                <a:cs typeface="Arial" charset="0"/>
              </a:rPr>
              <a:t>Suggested reducing infusion rates and concentrations for neonates</a:t>
            </a:r>
          </a:p>
          <a:p>
            <a:pPr marL="273050" lvl="1" indent="0">
              <a:buClr>
                <a:srgbClr val="0BD0D9"/>
              </a:buClr>
              <a:buSzPct val="95000"/>
              <a:buFont typeface="Wingdings 2" pitchFamily="18" charset="2"/>
              <a:buNone/>
            </a:pPr>
            <a:r>
              <a:rPr lang="en-AU" dirty="0">
                <a:cs typeface="Arial" charset="0"/>
              </a:rPr>
              <a:t>	</a:t>
            </a:r>
          </a:p>
        </p:txBody>
      </p:sp>
      <p:sp>
        <p:nvSpPr>
          <p:cNvPr id="2" name="TextBox 1">
            <a:extLst>
              <a:ext uri="{FF2B5EF4-FFF2-40B4-BE49-F238E27FC236}">
                <a16:creationId xmlns:a16="http://schemas.microsoft.com/office/drawing/2014/main" id="{1924CC73-C68A-594A-8759-7ADAF529A727}"/>
              </a:ext>
            </a:extLst>
          </p:cNvPr>
          <p:cNvSpPr txBox="1"/>
          <p:nvPr/>
        </p:nvSpPr>
        <p:spPr>
          <a:xfrm>
            <a:off x="3419872" y="6237312"/>
            <a:ext cx="1273105" cy="369332"/>
          </a:xfrm>
          <a:prstGeom prst="rect">
            <a:avLst/>
          </a:prstGeom>
          <a:noFill/>
        </p:spPr>
        <p:txBody>
          <a:bodyPr wrap="none" rtlCol="0">
            <a:spAutoFit/>
          </a:bodyPr>
          <a:lstStyle/>
          <a:p>
            <a:r>
              <a:rPr lang="en-AU" dirty="0">
                <a:cs typeface="Arial" charset="0"/>
              </a:rPr>
              <a:t>Luz G, 1998</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5"/>
          <p:cNvSpPr>
            <a:spLocks noGrp="1"/>
          </p:cNvSpPr>
          <p:nvPr>
            <p:ph type="title"/>
          </p:nvPr>
        </p:nvSpPr>
        <p:spPr>
          <a:xfrm>
            <a:off x="223944" y="188640"/>
            <a:ext cx="8229600" cy="1143000"/>
          </a:xfrm>
        </p:spPr>
        <p:txBody>
          <a:bodyPr/>
          <a:lstStyle/>
          <a:p>
            <a:pPr algn="l"/>
            <a:r>
              <a:rPr lang="en-AU" sz="4400" dirty="0"/>
              <a:t>Bupivacaine Epidural </a:t>
            </a:r>
            <a:r>
              <a:rPr lang="en-AU" dirty="0"/>
              <a:t>I</a:t>
            </a:r>
            <a:r>
              <a:rPr lang="en-AU" sz="4400" dirty="0"/>
              <a:t>nfusions</a:t>
            </a:r>
          </a:p>
        </p:txBody>
      </p:sp>
      <p:pic>
        <p:nvPicPr>
          <p:cNvPr id="51203" name="Picture 3"/>
          <p:cNvPicPr>
            <a:picLocks noGrp="1" noChangeAspect="1" noChangeArrowheads="1"/>
          </p:cNvPicPr>
          <p:nvPr>
            <p:ph sz="half" idx="1"/>
          </p:nvPr>
        </p:nvPicPr>
        <p:blipFill>
          <a:blip r:embed="rId3" cstate="print"/>
          <a:srcRect/>
          <a:stretch>
            <a:fillRect/>
          </a:stretch>
        </p:blipFill>
        <p:spPr>
          <a:xfrm>
            <a:off x="395288" y="3575262"/>
            <a:ext cx="3672656" cy="2235404"/>
          </a:xfrm>
        </p:spPr>
      </p:pic>
      <p:sp>
        <p:nvSpPr>
          <p:cNvPr id="51204" name="Content Placeholder 6"/>
          <p:cNvSpPr>
            <a:spLocks noGrp="1"/>
          </p:cNvSpPr>
          <p:nvPr>
            <p:ph sz="half" idx="2"/>
          </p:nvPr>
        </p:nvSpPr>
        <p:spPr>
          <a:xfrm>
            <a:off x="4338744" y="1561475"/>
            <a:ext cx="4330700" cy="4387805"/>
          </a:xfrm>
          <a:solidFill>
            <a:schemeClr val="bg1"/>
          </a:solidFill>
        </p:spPr>
        <p:txBody>
          <a:bodyPr>
            <a:normAutofit fontScale="55000" lnSpcReduction="20000"/>
          </a:bodyPr>
          <a:lstStyle/>
          <a:p>
            <a:pPr marL="288925" indent="-271463">
              <a:lnSpc>
                <a:spcPct val="120000"/>
              </a:lnSpc>
            </a:pPr>
            <a:r>
              <a:rPr lang="en-AU" sz="4400" dirty="0"/>
              <a:t>The free fraction decreases with time because of the increase in α-1 acid glycoprotein concentration, but the unbound concentration (which is considered as the toxic moiety) increases</a:t>
            </a:r>
          </a:p>
          <a:p>
            <a:pPr marL="288925" indent="-271463">
              <a:lnSpc>
                <a:spcPct val="120000"/>
              </a:lnSpc>
            </a:pPr>
            <a:r>
              <a:rPr lang="en-AU" sz="4400" dirty="0"/>
              <a:t>Neurologic signs of toxicity occur with bupivacaine free concentration of 0.3 μg/ml</a:t>
            </a:r>
            <a:endParaRPr lang="en-AU" sz="4400" dirty="0">
              <a:cs typeface="Arial" charset="0"/>
            </a:endParaRPr>
          </a:p>
        </p:txBody>
      </p:sp>
      <p:pic>
        <p:nvPicPr>
          <p:cNvPr id="51202" name="Picture 2"/>
          <p:cNvPicPr>
            <a:picLocks noChangeAspect="1" noChangeArrowheads="1"/>
          </p:cNvPicPr>
          <p:nvPr/>
        </p:nvPicPr>
        <p:blipFill>
          <a:blip r:embed="rId4" cstate="print"/>
          <a:srcRect/>
          <a:stretch>
            <a:fillRect/>
          </a:stretch>
        </p:blipFill>
        <p:spPr bwMode="auto">
          <a:xfrm>
            <a:off x="395288" y="1164402"/>
            <a:ext cx="3672656" cy="2408614"/>
          </a:xfrm>
          <a:prstGeom prst="rect">
            <a:avLst/>
          </a:prstGeom>
          <a:noFill/>
          <a:ln w="9525">
            <a:noFill/>
            <a:miter lim="800000"/>
            <a:headEnd/>
            <a:tailEnd/>
          </a:ln>
        </p:spPr>
      </p:pic>
      <p:sp>
        <p:nvSpPr>
          <p:cNvPr id="2" name="TextBox 1">
            <a:extLst>
              <a:ext uri="{FF2B5EF4-FFF2-40B4-BE49-F238E27FC236}">
                <a16:creationId xmlns:a16="http://schemas.microsoft.com/office/drawing/2014/main" id="{7ED7C8E9-12FE-6D4D-B7BC-62F747FD66CF}"/>
              </a:ext>
            </a:extLst>
          </p:cNvPr>
          <p:cNvSpPr txBox="1"/>
          <p:nvPr/>
        </p:nvSpPr>
        <p:spPr>
          <a:xfrm>
            <a:off x="3438144" y="6144768"/>
            <a:ext cx="1548244" cy="369332"/>
          </a:xfrm>
          <a:prstGeom prst="rect">
            <a:avLst/>
          </a:prstGeom>
          <a:noFill/>
        </p:spPr>
        <p:txBody>
          <a:bodyPr wrap="none" rtlCol="0">
            <a:spAutoFit/>
          </a:bodyPr>
          <a:lstStyle/>
          <a:p>
            <a:r>
              <a:rPr lang="en-AU" dirty="0">
                <a:cs typeface="Arial" charset="0"/>
              </a:rPr>
              <a:t>Meunier, 2001</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4"/>
          <p:cNvSpPr>
            <a:spLocks noGrp="1"/>
          </p:cNvSpPr>
          <p:nvPr>
            <p:ph type="title"/>
          </p:nvPr>
        </p:nvSpPr>
        <p:spPr>
          <a:xfrm>
            <a:off x="395536" y="188640"/>
            <a:ext cx="7793037" cy="1200151"/>
          </a:xfrm>
        </p:spPr>
        <p:txBody>
          <a:bodyPr>
            <a:normAutofit/>
          </a:bodyPr>
          <a:lstStyle/>
          <a:p>
            <a:pPr algn="l"/>
            <a:r>
              <a:rPr lang="en-AU" dirty="0"/>
              <a:t>Epidural Ropivacaine Infusions</a:t>
            </a:r>
          </a:p>
        </p:txBody>
      </p:sp>
      <p:sp>
        <p:nvSpPr>
          <p:cNvPr id="6" name="Text Placeholder 5"/>
          <p:cNvSpPr>
            <a:spLocks noGrp="1"/>
          </p:cNvSpPr>
          <p:nvPr>
            <p:ph type="body" sz="half" idx="1"/>
          </p:nvPr>
        </p:nvSpPr>
        <p:spPr>
          <a:xfrm>
            <a:off x="3779838" y="1484313"/>
            <a:ext cx="5113337" cy="4608512"/>
          </a:xfrm>
        </p:spPr>
        <p:txBody>
          <a:bodyPr>
            <a:normAutofit/>
          </a:bodyPr>
          <a:lstStyle/>
          <a:p>
            <a:pPr marL="288925" indent="-271463">
              <a:defRPr/>
            </a:pPr>
            <a:r>
              <a:rPr lang="en-AU" sz="2800" dirty="0">
                <a:cs typeface="Arial" pitchFamily="34" charset="0"/>
              </a:rPr>
              <a:t>Total ropivacaine and a1-acid-glucoprotein increased over the course of the infusion secondary to increased AAG concentrations</a:t>
            </a:r>
          </a:p>
          <a:p>
            <a:pPr marL="288925" indent="-271463">
              <a:defRPr/>
            </a:pPr>
            <a:r>
              <a:rPr lang="en-US" sz="2800" dirty="0">
                <a:cs typeface="Arial" pitchFamily="34" charset="0"/>
              </a:rPr>
              <a:t>Unbound ropivacaine </a:t>
            </a:r>
            <a:r>
              <a:rPr lang="en-AU" sz="2800" dirty="0">
                <a:cs typeface="Arial" pitchFamily="34" charset="0"/>
              </a:rPr>
              <a:t>stable or even decreased throughout the epidural infusion</a:t>
            </a:r>
          </a:p>
          <a:p>
            <a:pPr marL="288925" indent="-271463">
              <a:defRPr/>
            </a:pPr>
            <a:r>
              <a:rPr lang="en-AU" sz="2800" dirty="0"/>
              <a:t>May be safer for infusions exceeding 72 hours in neonates</a:t>
            </a:r>
          </a:p>
        </p:txBody>
      </p:sp>
      <p:pic>
        <p:nvPicPr>
          <p:cNvPr id="53251" name="Picture 3"/>
          <p:cNvPicPr>
            <a:picLocks noGrp="1" noChangeAspect="1" noChangeArrowheads="1"/>
          </p:cNvPicPr>
          <p:nvPr>
            <p:ph sz="half" idx="2"/>
          </p:nvPr>
        </p:nvPicPr>
        <p:blipFill>
          <a:blip r:embed="rId3" cstate="print"/>
          <a:srcRect/>
          <a:stretch>
            <a:fillRect/>
          </a:stretch>
        </p:blipFill>
        <p:spPr>
          <a:xfrm>
            <a:off x="234695" y="3755748"/>
            <a:ext cx="3275856" cy="2125661"/>
          </a:xfrm>
        </p:spPr>
      </p:pic>
      <p:pic>
        <p:nvPicPr>
          <p:cNvPr id="53252" name="Picture 2"/>
          <p:cNvPicPr>
            <a:picLocks noGrp="1" noChangeAspect="1" noChangeArrowheads="1"/>
          </p:cNvPicPr>
          <p:nvPr>
            <p:ph sz="half" idx="4294967295"/>
          </p:nvPr>
        </p:nvPicPr>
        <p:blipFill>
          <a:blip r:embed="rId4" cstate="print"/>
          <a:srcRect/>
          <a:stretch>
            <a:fillRect/>
          </a:stretch>
        </p:blipFill>
        <p:spPr>
          <a:xfrm>
            <a:off x="361765" y="1484313"/>
            <a:ext cx="3059832" cy="1904046"/>
          </a:xfrm>
        </p:spPr>
      </p:pic>
      <p:sp>
        <p:nvSpPr>
          <p:cNvPr id="53253" name="TextBox 13"/>
          <p:cNvSpPr txBox="1">
            <a:spLocks noChangeArrowheads="1"/>
          </p:cNvSpPr>
          <p:nvPr/>
        </p:nvSpPr>
        <p:spPr bwMode="auto">
          <a:xfrm>
            <a:off x="0" y="3789363"/>
            <a:ext cx="4895850" cy="1200150"/>
          </a:xfrm>
          <a:prstGeom prst="rect">
            <a:avLst/>
          </a:prstGeom>
          <a:noFill/>
          <a:ln w="9525">
            <a:noFill/>
            <a:miter lim="800000"/>
            <a:headEnd/>
            <a:tailEnd/>
          </a:ln>
        </p:spPr>
        <p:txBody>
          <a:bodyPr>
            <a:spAutoFit/>
          </a:bodyPr>
          <a:lstStyle/>
          <a:p>
            <a:endParaRPr lang="en-AU" dirty="0"/>
          </a:p>
          <a:p>
            <a:r>
              <a:rPr lang="en-AU" dirty="0"/>
              <a:t> </a:t>
            </a:r>
          </a:p>
          <a:p>
            <a:endParaRPr lang="en-AU" dirty="0"/>
          </a:p>
          <a:p>
            <a:endParaRPr lang="en-AU" dirty="0"/>
          </a:p>
        </p:txBody>
      </p:sp>
      <p:sp>
        <p:nvSpPr>
          <p:cNvPr id="2" name="TextBox 1">
            <a:extLst>
              <a:ext uri="{FF2B5EF4-FFF2-40B4-BE49-F238E27FC236}">
                <a16:creationId xmlns:a16="http://schemas.microsoft.com/office/drawing/2014/main" id="{12F4AC39-2C9B-0444-B5EC-C3A2E782AA2F}"/>
              </a:ext>
            </a:extLst>
          </p:cNvPr>
          <p:cNvSpPr txBox="1"/>
          <p:nvPr/>
        </p:nvSpPr>
        <p:spPr>
          <a:xfrm>
            <a:off x="3347864" y="6095037"/>
            <a:ext cx="1763047" cy="646331"/>
          </a:xfrm>
          <a:prstGeom prst="rect">
            <a:avLst/>
          </a:prstGeom>
          <a:noFill/>
        </p:spPr>
        <p:txBody>
          <a:bodyPr wrap="none" rtlCol="0">
            <a:spAutoFit/>
          </a:bodyPr>
          <a:lstStyle/>
          <a:p>
            <a:r>
              <a:rPr lang="en-AU" dirty="0" err="1">
                <a:cs typeface="Arial" pitchFamily="34" charset="0"/>
              </a:rPr>
              <a:t>Berde</a:t>
            </a:r>
            <a:r>
              <a:rPr lang="en-AU" dirty="0">
                <a:cs typeface="Arial" pitchFamily="34" charset="0"/>
              </a:rPr>
              <a:t> 2008</a:t>
            </a:r>
          </a:p>
          <a:p>
            <a:r>
              <a:rPr lang="en-AU" dirty="0" err="1"/>
              <a:t>Bosenberg</a:t>
            </a:r>
            <a:r>
              <a:rPr lang="en-AU" dirty="0"/>
              <a:t>, 2005</a:t>
            </a:r>
            <a:endParaRPr lang="en-AU" dirty="0">
              <a:cs typeface="Arial"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a:xfrm>
            <a:off x="179512" y="332656"/>
            <a:ext cx="8964488" cy="1143000"/>
          </a:xfrm>
        </p:spPr>
        <p:txBody>
          <a:bodyPr>
            <a:normAutofit/>
          </a:bodyPr>
          <a:lstStyle/>
          <a:p>
            <a:pPr algn="l"/>
            <a:r>
              <a:rPr lang="en-AU" sz="4000" dirty="0"/>
              <a:t>Epidural Levobupivacaine Infusion</a:t>
            </a:r>
          </a:p>
        </p:txBody>
      </p:sp>
      <p:pic>
        <p:nvPicPr>
          <p:cNvPr id="55299" name="Picture 2"/>
          <p:cNvPicPr>
            <a:picLocks noGrp="1" noChangeAspect="1" noChangeArrowheads="1"/>
          </p:cNvPicPr>
          <p:nvPr>
            <p:ph sz="half" idx="1"/>
          </p:nvPr>
        </p:nvPicPr>
        <p:blipFill>
          <a:blip r:embed="rId3" cstate="print"/>
          <a:srcRect/>
          <a:stretch>
            <a:fillRect/>
          </a:stretch>
        </p:blipFill>
        <p:spPr>
          <a:xfrm>
            <a:off x="323528" y="1475656"/>
            <a:ext cx="4032448" cy="4407818"/>
          </a:xfrm>
        </p:spPr>
      </p:pic>
      <p:sp>
        <p:nvSpPr>
          <p:cNvPr id="55298" name="Content Placeholder 3"/>
          <p:cNvSpPr>
            <a:spLocks noGrp="1"/>
          </p:cNvSpPr>
          <p:nvPr>
            <p:ph sz="half" idx="2"/>
          </p:nvPr>
        </p:nvSpPr>
        <p:spPr>
          <a:xfrm>
            <a:off x="4140200" y="1676933"/>
            <a:ext cx="4464248" cy="4005263"/>
          </a:xfrm>
        </p:spPr>
        <p:txBody>
          <a:bodyPr>
            <a:normAutofit lnSpcReduction="10000"/>
          </a:bodyPr>
          <a:lstStyle/>
          <a:p>
            <a:pPr marL="288925" indent="-271463"/>
            <a:r>
              <a:rPr lang="en-AU" sz="2400" dirty="0">
                <a:cs typeface="Arial" charset="0"/>
              </a:rPr>
              <a:t>Total levo-bupivacaine increased Free not measured</a:t>
            </a:r>
          </a:p>
          <a:p>
            <a:pPr marL="288925" indent="-271463"/>
            <a:r>
              <a:rPr lang="en-AU" sz="2400" dirty="0">
                <a:cs typeface="Arial" charset="0"/>
              </a:rPr>
              <a:t>Maximum concentration at 24 hrs</a:t>
            </a:r>
          </a:p>
          <a:p>
            <a:pPr marL="579438" indent="-236538">
              <a:buFont typeface="System Font Regular"/>
              <a:buChar char="-"/>
            </a:pPr>
            <a:r>
              <a:rPr lang="en-AU" sz="2400" dirty="0">
                <a:cs typeface="Arial" charset="0"/>
              </a:rPr>
              <a:t>0.76  g/ml in 0.125% group</a:t>
            </a:r>
          </a:p>
          <a:p>
            <a:pPr marL="579438" indent="-236538">
              <a:buFont typeface="System Font Regular"/>
              <a:buChar char="-"/>
            </a:pPr>
            <a:r>
              <a:rPr lang="en-AU" sz="2400" dirty="0">
                <a:cs typeface="Arial" charset="0"/>
              </a:rPr>
              <a:t>0.48 g/ml in  0.0625% group</a:t>
            </a:r>
          </a:p>
          <a:p>
            <a:pPr marL="344488" indent="-327025"/>
            <a:r>
              <a:rPr lang="en-US" sz="2400" dirty="0">
                <a:cs typeface="Arial" charset="0"/>
              </a:rPr>
              <a:t>Recommends</a:t>
            </a:r>
            <a:r>
              <a:rPr lang="en-AU" sz="2400" dirty="0">
                <a:cs typeface="Arial" charset="0"/>
              </a:rPr>
              <a:t> 0.0625% levobupivacaine epidural infusion at 0.3 ml/kg/hr</a:t>
            </a:r>
            <a:endParaRPr lang="en-US" sz="2400" dirty="0">
              <a:cs typeface="Arial" charset="0"/>
            </a:endParaRPr>
          </a:p>
          <a:p>
            <a:pPr indent="0">
              <a:buFont typeface="Wingdings 2" pitchFamily="18" charset="2"/>
              <a:buNone/>
            </a:pPr>
            <a:r>
              <a:rPr lang="en-US" sz="2400" dirty="0">
                <a:cs typeface="Arial" charset="0"/>
              </a:rPr>
              <a:t>	</a:t>
            </a:r>
            <a:endParaRPr lang="en-AU" sz="2400" dirty="0">
              <a:cs typeface="Arial" charset="0"/>
            </a:endParaRPr>
          </a:p>
        </p:txBody>
      </p:sp>
      <p:sp>
        <p:nvSpPr>
          <p:cNvPr id="2" name="TextBox 1">
            <a:extLst>
              <a:ext uri="{FF2B5EF4-FFF2-40B4-BE49-F238E27FC236}">
                <a16:creationId xmlns:a16="http://schemas.microsoft.com/office/drawing/2014/main" id="{B853E669-5D73-B04C-A38E-966DF084C0E7}"/>
              </a:ext>
            </a:extLst>
          </p:cNvPr>
          <p:cNvSpPr txBox="1"/>
          <p:nvPr/>
        </p:nvSpPr>
        <p:spPr>
          <a:xfrm>
            <a:off x="3491880" y="6309320"/>
            <a:ext cx="1473480" cy="369332"/>
          </a:xfrm>
          <a:prstGeom prst="rect">
            <a:avLst/>
          </a:prstGeom>
          <a:noFill/>
        </p:spPr>
        <p:txBody>
          <a:bodyPr wrap="none" rtlCol="0">
            <a:spAutoFit/>
          </a:bodyPr>
          <a:lstStyle/>
          <a:p>
            <a:r>
              <a:rPr lang="en-US" dirty="0" err="1">
                <a:cs typeface="Arial" charset="0"/>
              </a:rPr>
              <a:t>Lerman</a:t>
            </a:r>
            <a:r>
              <a:rPr lang="en-US" dirty="0">
                <a:cs typeface="Arial" charset="0"/>
              </a:rPr>
              <a:t>, 2003</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5"/>
          <p:cNvSpPr>
            <a:spLocks noGrp="1"/>
          </p:cNvSpPr>
          <p:nvPr>
            <p:ph type="title"/>
          </p:nvPr>
        </p:nvSpPr>
        <p:spPr/>
        <p:txBody>
          <a:bodyPr/>
          <a:lstStyle/>
          <a:p>
            <a:pPr algn="l"/>
            <a:r>
              <a:rPr lang="en-AU" sz="4400" dirty="0"/>
              <a:t>Pharmacodynamics</a:t>
            </a:r>
          </a:p>
        </p:txBody>
      </p:sp>
      <p:sp>
        <p:nvSpPr>
          <p:cNvPr id="57346" name="Content Placeholder 6"/>
          <p:cNvSpPr>
            <a:spLocks noGrp="1"/>
          </p:cNvSpPr>
          <p:nvPr>
            <p:ph idx="1"/>
          </p:nvPr>
        </p:nvSpPr>
        <p:spPr>
          <a:xfrm>
            <a:off x="457200" y="1417638"/>
            <a:ext cx="7787208" cy="4603649"/>
          </a:xfrm>
        </p:spPr>
        <p:txBody>
          <a:bodyPr>
            <a:normAutofit fontScale="92500"/>
          </a:bodyPr>
          <a:lstStyle/>
          <a:p>
            <a:pPr marL="288925" indent="-288925"/>
            <a:r>
              <a:rPr lang="en-AU" sz="2800" dirty="0">
                <a:cs typeface="Arial" charset="0"/>
              </a:rPr>
              <a:t>Developmental changes in peripheral nerve anatomy</a:t>
            </a:r>
          </a:p>
          <a:p>
            <a:pPr marL="288925" indent="-288925"/>
            <a:r>
              <a:rPr lang="en-AU" sz="2800" dirty="0">
                <a:cs typeface="Arial" charset="0"/>
              </a:rPr>
              <a:t>Bias from different measures to estimate upper extent of solutions in anesthetised patients</a:t>
            </a:r>
          </a:p>
          <a:p>
            <a:pPr marL="525463" lvl="2" indent="-252413">
              <a:buClr>
                <a:schemeClr val="tx1"/>
              </a:buClr>
              <a:buSzPct val="95000"/>
              <a:buFont typeface="System Font Regular"/>
              <a:buChar char="-"/>
            </a:pPr>
            <a:r>
              <a:rPr lang="en-AU" dirty="0">
                <a:cs typeface="Arial" charset="0"/>
              </a:rPr>
              <a:t>Response to mechanical/surgical stimulus</a:t>
            </a:r>
          </a:p>
          <a:p>
            <a:pPr marL="525463" lvl="2" indent="-252413">
              <a:buClr>
                <a:schemeClr val="tx1"/>
              </a:buClr>
              <a:buSzPct val="95000"/>
              <a:buFont typeface="System Font Regular"/>
              <a:buChar char="-"/>
            </a:pPr>
            <a:r>
              <a:rPr lang="en-AU" dirty="0">
                <a:cs typeface="Arial" charset="0"/>
              </a:rPr>
              <a:t>Epidural contrast fluroscopy</a:t>
            </a:r>
          </a:p>
          <a:p>
            <a:pPr marL="525463" lvl="2" indent="-252413">
              <a:buClr>
                <a:schemeClr val="tx1"/>
              </a:buClr>
              <a:buSzPct val="95000"/>
              <a:buFont typeface="System Font Regular"/>
              <a:buChar char="-"/>
            </a:pPr>
            <a:r>
              <a:rPr lang="en-AU" dirty="0">
                <a:cs typeface="Arial" charset="0"/>
              </a:rPr>
              <a:t>Ultrasound determination of upper limit</a:t>
            </a:r>
          </a:p>
          <a:p>
            <a:pPr marL="288925" indent="-288925"/>
            <a:r>
              <a:rPr lang="en-AU" sz="2800" dirty="0">
                <a:cs typeface="Arial" charset="0"/>
              </a:rPr>
              <a:t>Relative potency</a:t>
            </a:r>
          </a:p>
          <a:p>
            <a:pPr marL="525463" lvl="2" indent="-252413">
              <a:buClr>
                <a:schemeClr val="tx1"/>
              </a:buClr>
              <a:buSzPct val="95000"/>
              <a:buFont typeface="System Font Regular"/>
              <a:buChar char="-"/>
            </a:pPr>
            <a:r>
              <a:rPr lang="en-AU" dirty="0">
                <a:cs typeface="Arial" charset="0"/>
              </a:rPr>
              <a:t>Differences in formulation</a:t>
            </a:r>
          </a:p>
          <a:p>
            <a:pPr marL="525463" lvl="2" indent="-252413">
              <a:buClr>
                <a:schemeClr val="tx1"/>
              </a:buClr>
              <a:buSzPct val="95000"/>
              <a:buFont typeface="System Font Regular"/>
              <a:buChar char="-"/>
            </a:pPr>
            <a:r>
              <a:rPr lang="en-AU" dirty="0">
                <a:cs typeface="Arial" charset="0"/>
              </a:rPr>
              <a:t>Non equivalent dose comparisons</a:t>
            </a:r>
          </a:p>
          <a:p>
            <a:pPr marL="288925" indent="-288925"/>
            <a:r>
              <a:rPr lang="en-AU" sz="2800" dirty="0">
                <a:cs typeface="Arial" charset="0"/>
              </a:rPr>
              <a:t>MLAC studies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179512" y="188640"/>
            <a:ext cx="8964488" cy="1143000"/>
          </a:xfrm>
        </p:spPr>
        <p:txBody>
          <a:bodyPr>
            <a:normAutofit/>
          </a:bodyPr>
          <a:lstStyle/>
          <a:p>
            <a:pPr algn="l"/>
            <a:r>
              <a:rPr lang="en-AU" sz="4000" dirty="0"/>
              <a:t>Myelination and Pharmacodynamics</a:t>
            </a:r>
          </a:p>
        </p:txBody>
      </p:sp>
      <p:sp>
        <p:nvSpPr>
          <p:cNvPr id="3" name="Content Placeholder 2"/>
          <p:cNvSpPr>
            <a:spLocks noGrp="1"/>
          </p:cNvSpPr>
          <p:nvPr>
            <p:ph idx="1"/>
          </p:nvPr>
        </p:nvSpPr>
        <p:spPr>
          <a:xfrm>
            <a:off x="395536" y="1484784"/>
            <a:ext cx="8136904" cy="4389437"/>
          </a:xfrm>
        </p:spPr>
        <p:txBody>
          <a:bodyPr/>
          <a:lstStyle/>
          <a:p>
            <a:pPr marL="288925" indent="-271463">
              <a:lnSpc>
                <a:spcPct val="90000"/>
              </a:lnSpc>
              <a:defRPr/>
            </a:pPr>
            <a:r>
              <a:rPr lang="en-AU" sz="2800" dirty="0">
                <a:cs typeface="Arial" pitchFamily="34" charset="0"/>
              </a:rPr>
              <a:t>Myelination is almost complete at 3-4 years of age</a:t>
            </a:r>
          </a:p>
          <a:p>
            <a:pPr marL="288925" indent="-271463">
              <a:lnSpc>
                <a:spcPct val="90000"/>
              </a:lnSpc>
              <a:defRPr/>
            </a:pPr>
            <a:r>
              <a:rPr lang="en-AU" sz="2800" dirty="0">
                <a:cs typeface="Arial" pitchFamily="34" charset="0"/>
              </a:rPr>
              <a:t>Incomplete myelination may explain</a:t>
            </a:r>
          </a:p>
          <a:p>
            <a:pPr marL="525463" lvl="1" indent="-236538">
              <a:lnSpc>
                <a:spcPct val="90000"/>
              </a:lnSpc>
              <a:buFont typeface="System Font Regular"/>
              <a:buChar char="-"/>
              <a:defRPr/>
            </a:pPr>
            <a:r>
              <a:rPr lang="en-AU" sz="2200" dirty="0">
                <a:cs typeface="Arial" pitchFamily="34" charset="0"/>
              </a:rPr>
              <a:t>Higher incidence of motor block with dilute LA in infants</a:t>
            </a:r>
          </a:p>
          <a:p>
            <a:pPr marL="525463" lvl="1" indent="-236538">
              <a:lnSpc>
                <a:spcPct val="90000"/>
              </a:lnSpc>
              <a:buFont typeface="System Font Regular"/>
              <a:buChar char="-"/>
              <a:defRPr/>
            </a:pPr>
            <a:r>
              <a:rPr lang="en-AU" sz="2200" dirty="0">
                <a:cs typeface="Arial" pitchFamily="34" charset="0"/>
              </a:rPr>
              <a:t>Higher success rate of plexus and neuraxial blocks</a:t>
            </a:r>
          </a:p>
          <a:p>
            <a:pPr marL="288925" indent="-271463">
              <a:lnSpc>
                <a:spcPct val="90000"/>
              </a:lnSpc>
              <a:defRPr/>
            </a:pPr>
            <a:r>
              <a:rPr lang="en-AU" sz="2800" dirty="0">
                <a:cs typeface="Arial" pitchFamily="34" charset="0"/>
              </a:rPr>
              <a:t>Nodes of Ranvier and paranodal axon diameters reach adult values at 4-5 years age</a:t>
            </a:r>
          </a:p>
          <a:p>
            <a:pPr marL="288925" indent="-271463">
              <a:lnSpc>
                <a:spcPct val="90000"/>
              </a:lnSpc>
              <a:defRPr/>
            </a:pPr>
            <a:r>
              <a:rPr lang="en-AU" sz="2800" dirty="0">
                <a:cs typeface="Arial" pitchFamily="34" charset="0"/>
              </a:rPr>
              <a:t>The absolute dose of local anaesthetic required to block a nerve should depend on the length of the nerve exposed to drug and should be only weakly dependent on body size</a:t>
            </a:r>
          </a:p>
          <a:p>
            <a:pPr>
              <a:lnSpc>
                <a:spcPct val="90000"/>
              </a:lnSpc>
              <a:buFont typeface="Wingdings 2" pitchFamily="18" charset="2"/>
              <a:buNone/>
              <a:defRPr/>
            </a:pPr>
            <a:endParaRPr lang="en-AU" sz="2400" dirty="0">
              <a:cs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3"/>
          <p:cNvSpPr>
            <a:spLocks noGrp="1"/>
          </p:cNvSpPr>
          <p:nvPr>
            <p:ph type="title"/>
          </p:nvPr>
        </p:nvSpPr>
        <p:spPr/>
        <p:txBody>
          <a:bodyPr>
            <a:normAutofit/>
          </a:bodyPr>
          <a:lstStyle/>
          <a:p>
            <a:pPr algn="l"/>
            <a:r>
              <a:rPr lang="en-AU" sz="4800" dirty="0"/>
              <a:t>Differential Block</a:t>
            </a:r>
          </a:p>
        </p:txBody>
      </p:sp>
      <p:pic>
        <p:nvPicPr>
          <p:cNvPr id="61443" name="Picture 5" descr="Saltatorycondn.png"/>
          <p:cNvPicPr>
            <a:picLocks noGrp="1" noChangeAspect="1"/>
          </p:cNvPicPr>
          <p:nvPr>
            <p:ph sz="half" idx="1"/>
          </p:nvPr>
        </p:nvPicPr>
        <p:blipFill>
          <a:blip r:embed="rId3" cstate="print"/>
          <a:srcRect/>
          <a:stretch>
            <a:fillRect/>
          </a:stretch>
        </p:blipFill>
        <p:spPr>
          <a:xfrm>
            <a:off x="250825" y="1916113"/>
            <a:ext cx="3601095" cy="4109268"/>
          </a:xfrm>
        </p:spPr>
      </p:pic>
      <p:sp>
        <p:nvSpPr>
          <p:cNvPr id="6" name="Content Placeholder 5"/>
          <p:cNvSpPr>
            <a:spLocks noGrp="1"/>
          </p:cNvSpPr>
          <p:nvPr>
            <p:ph sz="half" idx="2"/>
          </p:nvPr>
        </p:nvSpPr>
        <p:spPr>
          <a:xfrm>
            <a:off x="4427537" y="1417638"/>
            <a:ext cx="4465637" cy="4607743"/>
          </a:xfrm>
        </p:spPr>
        <p:txBody>
          <a:bodyPr>
            <a:normAutofit/>
          </a:bodyPr>
          <a:lstStyle/>
          <a:p>
            <a:pPr marL="288925" indent="-271463">
              <a:lnSpc>
                <a:spcPct val="90000"/>
              </a:lnSpc>
            </a:pPr>
            <a:r>
              <a:rPr lang="en-CA" sz="2400" dirty="0">
                <a:cs typeface="Arial" charset="0"/>
              </a:rPr>
              <a:t>In neuronal conduction, depolarizing current moves  along nodes of Ranvier</a:t>
            </a:r>
          </a:p>
          <a:p>
            <a:pPr marL="288925" indent="-271463">
              <a:lnSpc>
                <a:spcPct val="90000"/>
              </a:lnSpc>
            </a:pPr>
            <a:r>
              <a:rPr lang="en-CA" sz="2400" dirty="0">
                <a:cs typeface="Arial" charset="0"/>
              </a:rPr>
              <a:t>2-3 successive nodes must be blocked to completely impair neuronal conduction</a:t>
            </a:r>
          </a:p>
          <a:p>
            <a:pPr marL="288925" indent="-271463">
              <a:lnSpc>
                <a:spcPct val="90000"/>
              </a:lnSpc>
            </a:pPr>
            <a:r>
              <a:rPr lang="en-CA" sz="2400" dirty="0">
                <a:cs typeface="Arial" charset="0"/>
              </a:rPr>
              <a:t>Small fibers have smaller internodal distances and a shorter length of nerve fiber needs to be blocked to impair conduction as compared to larger nerve fibers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a:xfrm>
            <a:off x="457200" y="494118"/>
            <a:ext cx="8229600" cy="1143000"/>
          </a:xfrm>
        </p:spPr>
        <p:txBody>
          <a:bodyPr/>
          <a:lstStyle/>
          <a:p>
            <a:pPr algn="l"/>
            <a:r>
              <a:rPr lang="en-AU" sz="4400" dirty="0"/>
              <a:t>Neonatal Spinal Conundrum</a:t>
            </a:r>
          </a:p>
        </p:txBody>
      </p:sp>
      <p:sp>
        <p:nvSpPr>
          <p:cNvPr id="63490" name="Content Placeholder 2"/>
          <p:cNvSpPr>
            <a:spLocks noGrp="1"/>
          </p:cNvSpPr>
          <p:nvPr>
            <p:ph idx="1"/>
          </p:nvPr>
        </p:nvSpPr>
        <p:spPr>
          <a:xfrm>
            <a:off x="462334" y="1700808"/>
            <a:ext cx="8229600" cy="4518025"/>
          </a:xfrm>
        </p:spPr>
        <p:txBody>
          <a:bodyPr>
            <a:normAutofit/>
          </a:bodyPr>
          <a:lstStyle/>
          <a:p>
            <a:pPr marL="288925" indent="-271463"/>
            <a:r>
              <a:rPr lang="en-AU" sz="2800" dirty="0">
                <a:cs typeface="Arial" charset="0"/>
              </a:rPr>
              <a:t>Larger dose required: 0.8-1mg/kg vs 0.17-0.2 mg/kg</a:t>
            </a:r>
          </a:p>
          <a:p>
            <a:pPr marL="288925" indent="-271463"/>
            <a:r>
              <a:rPr lang="en-AU" sz="2800" dirty="0">
                <a:cs typeface="Arial" charset="0"/>
              </a:rPr>
              <a:t>Shorter block duration: 80 vs 180 minutes</a:t>
            </a:r>
          </a:p>
          <a:p>
            <a:pPr marL="288925" indent="-271463"/>
            <a:r>
              <a:rPr lang="en-AU" sz="2800" dirty="0">
                <a:cs typeface="Arial" charset="0"/>
              </a:rPr>
              <a:t>Pharmacokinetic factors </a:t>
            </a:r>
          </a:p>
          <a:p>
            <a:pPr marL="579438" lvl="1" indent="-290513">
              <a:buFont typeface="System Font Regular"/>
              <a:buChar char="-"/>
            </a:pPr>
            <a:r>
              <a:rPr lang="en-AU" sz="2200" dirty="0">
                <a:cs typeface="Arial" charset="0"/>
              </a:rPr>
              <a:t>CSF volume: 4ml/kg infants vs. 2 ml/kg</a:t>
            </a:r>
          </a:p>
          <a:p>
            <a:pPr marL="579438" lvl="1" indent="-290513">
              <a:buFont typeface="System Font Regular"/>
              <a:buChar char="-"/>
            </a:pPr>
            <a:r>
              <a:rPr lang="en-AU" sz="2200" dirty="0">
                <a:cs typeface="Arial" charset="0"/>
              </a:rPr>
              <a:t>Increased CSF turnover</a:t>
            </a:r>
          </a:p>
          <a:p>
            <a:pPr marL="579438" lvl="1" indent="-290513">
              <a:buFont typeface="System Font Regular"/>
              <a:buChar char="-"/>
            </a:pPr>
            <a:r>
              <a:rPr lang="en-AU" sz="2200" dirty="0">
                <a:cs typeface="Arial" charset="0"/>
              </a:rPr>
              <a:t>Increased dural surface area and absorption </a:t>
            </a:r>
          </a:p>
          <a:p>
            <a:pPr marL="288925" indent="-271463"/>
            <a:r>
              <a:rPr lang="en-AU" sz="2800" dirty="0">
                <a:cs typeface="Arial" charset="0"/>
              </a:rPr>
              <a:t>Pharmacodynamic factors</a:t>
            </a:r>
          </a:p>
          <a:p>
            <a:pPr marL="579438" lvl="1" indent="-290513">
              <a:buFont typeface="System Font Regular"/>
              <a:buChar char="-"/>
            </a:pPr>
            <a:r>
              <a:rPr lang="en-AU" sz="2200" dirty="0">
                <a:cs typeface="Arial" charset="0"/>
              </a:rPr>
              <a:t>Incomplete myelination</a:t>
            </a:r>
          </a:p>
          <a:p>
            <a:pPr marL="579438" lvl="1" indent="-290513">
              <a:buFont typeface="System Font Regular"/>
              <a:buChar char="-"/>
            </a:pPr>
            <a:r>
              <a:rPr lang="en-AU" sz="2200" dirty="0">
                <a:cs typeface="Arial" charset="0"/>
              </a:rPr>
              <a:t>Immature spinal cord</a:t>
            </a:r>
          </a:p>
          <a:p>
            <a:pPr indent="0"/>
            <a:endParaRPr lang="en-AU" sz="2400" dirty="0">
              <a:cs typeface="Arial" charset="0"/>
            </a:endParaRPr>
          </a:p>
          <a:p>
            <a:pPr indent="0"/>
            <a:endParaRPr lang="en-AU" b="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p:txBody>
          <a:bodyPr>
            <a:normAutofit fontScale="90000"/>
          </a:bodyPr>
          <a:lstStyle/>
          <a:p>
            <a:pPr algn="l"/>
            <a:r>
              <a:rPr lang="en-AU" sz="4400" dirty="0"/>
              <a:t>New Local </a:t>
            </a:r>
            <a:r>
              <a:rPr lang="en-AU" sz="4400" dirty="0" err="1"/>
              <a:t>Anesthetics</a:t>
            </a:r>
            <a:r>
              <a:rPr lang="en-AU" sz="4400" dirty="0"/>
              <a:t> Relative Potency Debate</a:t>
            </a:r>
          </a:p>
        </p:txBody>
      </p:sp>
      <p:sp>
        <p:nvSpPr>
          <p:cNvPr id="65538" name="Content Placeholder 2"/>
          <p:cNvSpPr>
            <a:spLocks noGrp="1"/>
          </p:cNvSpPr>
          <p:nvPr>
            <p:ph idx="1"/>
          </p:nvPr>
        </p:nvSpPr>
        <p:spPr>
          <a:xfrm>
            <a:off x="457200" y="1700808"/>
            <a:ext cx="8507412" cy="4320480"/>
          </a:xfrm>
        </p:spPr>
        <p:txBody>
          <a:bodyPr>
            <a:normAutofit lnSpcReduction="10000"/>
          </a:bodyPr>
          <a:lstStyle/>
          <a:p>
            <a:pPr marL="344488" indent="-327025">
              <a:lnSpc>
                <a:spcPct val="90000"/>
              </a:lnSpc>
            </a:pPr>
            <a:r>
              <a:rPr lang="en-AU" sz="2800" dirty="0">
                <a:cs typeface="Arial" charset="0"/>
              </a:rPr>
              <a:t>Ropivacaine and racemic Bupivacaine expressed as %wt/vol and concentration refers to mass of hydrochloride salt </a:t>
            </a:r>
          </a:p>
          <a:p>
            <a:pPr marL="344488" indent="-327025">
              <a:lnSpc>
                <a:spcPct val="90000"/>
              </a:lnSpc>
            </a:pPr>
            <a:r>
              <a:rPr lang="en-AU" sz="2800" dirty="0">
                <a:cs typeface="Arial" charset="0"/>
              </a:rPr>
              <a:t>Levobupivacaine is expressed in terms of mass of free base alone (European directive 1991)</a:t>
            </a:r>
          </a:p>
          <a:p>
            <a:pPr marL="344488" indent="-327025">
              <a:lnSpc>
                <a:spcPct val="90000"/>
              </a:lnSpc>
            </a:pPr>
            <a:r>
              <a:rPr lang="en-AU" sz="2800" dirty="0">
                <a:cs typeface="Arial" charset="0"/>
              </a:rPr>
              <a:t>Levobupivacaine thus has 12.6% more active molecules than bupivacaine</a:t>
            </a:r>
          </a:p>
          <a:p>
            <a:pPr marL="344488" indent="-327025">
              <a:lnSpc>
                <a:spcPct val="90000"/>
              </a:lnSpc>
            </a:pPr>
            <a:r>
              <a:rPr lang="en-AU" sz="2800" dirty="0">
                <a:cs typeface="Arial" charset="0"/>
              </a:rPr>
              <a:t>Epidural Potency ratios in labour are</a:t>
            </a:r>
          </a:p>
          <a:p>
            <a:pPr marL="688975" lvl="2" indent="-273050">
              <a:lnSpc>
                <a:spcPct val="90000"/>
              </a:lnSpc>
              <a:buFont typeface="System Font Regular"/>
              <a:buChar char="-"/>
            </a:pPr>
            <a:r>
              <a:rPr lang="en-AU" dirty="0">
                <a:cs typeface="Arial" charset="0"/>
              </a:rPr>
              <a:t>Ropivacaine: 0.7</a:t>
            </a:r>
          </a:p>
          <a:p>
            <a:pPr marL="688975" lvl="2" indent="-273050">
              <a:lnSpc>
                <a:spcPct val="90000"/>
              </a:lnSpc>
              <a:buFont typeface="System Font Regular"/>
              <a:buChar char="-"/>
            </a:pPr>
            <a:r>
              <a:rPr lang="en-AU" dirty="0">
                <a:cs typeface="Arial" charset="0"/>
              </a:rPr>
              <a:t>Levobupivacaine: 0.9</a:t>
            </a:r>
          </a:p>
          <a:p>
            <a:pPr marL="688975" lvl="2" indent="-273050">
              <a:lnSpc>
                <a:spcPct val="90000"/>
              </a:lnSpc>
              <a:buFont typeface="System Font Regular"/>
              <a:buChar char="-"/>
            </a:pPr>
            <a:r>
              <a:rPr lang="en-AU" dirty="0">
                <a:cs typeface="Arial" charset="0"/>
              </a:rPr>
              <a:t>racemic bupivacaine: 1.0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p:txBody>
          <a:bodyPr/>
          <a:lstStyle/>
          <a:p>
            <a:pPr algn="l"/>
            <a:r>
              <a:rPr lang="en-AU" sz="4400" dirty="0" err="1"/>
              <a:t>Pediatric</a:t>
            </a:r>
            <a:r>
              <a:rPr lang="en-AU" sz="4400" dirty="0"/>
              <a:t> MLAC,MLAD,ED50</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6405591"/>
              </p:ext>
            </p:extLst>
          </p:nvPr>
        </p:nvGraphicFramePr>
        <p:xfrm>
          <a:off x="1" y="1417638"/>
          <a:ext cx="9143999" cy="4248471"/>
        </p:xfrm>
        <a:graphic>
          <a:graphicData uri="http://schemas.openxmlformats.org/drawingml/2006/table">
            <a:tbl>
              <a:tblPr firstRow="1" bandRow="1">
                <a:tableStyleId>{7DF18680-E054-41AD-8BC1-D1AEF772440D}</a:tableStyleId>
              </a:tblPr>
              <a:tblGrid>
                <a:gridCol w="1619672">
                  <a:extLst>
                    <a:ext uri="{9D8B030D-6E8A-4147-A177-3AD203B41FA5}">
                      <a16:colId xmlns:a16="http://schemas.microsoft.com/office/drawing/2014/main" val="20000"/>
                    </a:ext>
                  </a:extLst>
                </a:gridCol>
                <a:gridCol w="1584175">
                  <a:extLst>
                    <a:ext uri="{9D8B030D-6E8A-4147-A177-3AD203B41FA5}">
                      <a16:colId xmlns:a16="http://schemas.microsoft.com/office/drawing/2014/main" val="20001"/>
                    </a:ext>
                  </a:extLst>
                </a:gridCol>
                <a:gridCol w="2160240">
                  <a:extLst>
                    <a:ext uri="{9D8B030D-6E8A-4147-A177-3AD203B41FA5}">
                      <a16:colId xmlns:a16="http://schemas.microsoft.com/office/drawing/2014/main" val="20002"/>
                    </a:ext>
                  </a:extLst>
                </a:gridCol>
                <a:gridCol w="2304256">
                  <a:extLst>
                    <a:ext uri="{9D8B030D-6E8A-4147-A177-3AD203B41FA5}">
                      <a16:colId xmlns:a16="http://schemas.microsoft.com/office/drawing/2014/main" val="20003"/>
                    </a:ext>
                  </a:extLst>
                </a:gridCol>
                <a:gridCol w="1475656">
                  <a:extLst>
                    <a:ext uri="{9D8B030D-6E8A-4147-A177-3AD203B41FA5}">
                      <a16:colId xmlns:a16="http://schemas.microsoft.com/office/drawing/2014/main" val="20004"/>
                    </a:ext>
                  </a:extLst>
                </a:gridCol>
              </a:tblGrid>
              <a:tr h="693149">
                <a:tc>
                  <a:txBody>
                    <a:bodyPr/>
                    <a:lstStyle/>
                    <a:p>
                      <a:pPr algn="ctr"/>
                      <a:endParaRPr lang="en-AU" sz="2800" b="0" dirty="0"/>
                    </a:p>
                  </a:txBody>
                  <a:tcPr anchor="ctr">
                    <a:solidFill>
                      <a:srgbClr val="0FA5CC"/>
                    </a:solidFill>
                  </a:tcPr>
                </a:tc>
                <a:tc>
                  <a:txBody>
                    <a:bodyPr/>
                    <a:lstStyle/>
                    <a:p>
                      <a:pPr algn="ctr"/>
                      <a:r>
                        <a:rPr lang="en-AU" sz="2800" b="0" dirty="0"/>
                        <a:t>Age</a:t>
                      </a:r>
                    </a:p>
                  </a:txBody>
                  <a:tcPr anchor="ctr">
                    <a:solidFill>
                      <a:srgbClr val="0FA5CC"/>
                    </a:solidFill>
                  </a:tcPr>
                </a:tc>
                <a:tc>
                  <a:txBody>
                    <a:bodyPr/>
                    <a:lstStyle/>
                    <a:p>
                      <a:pPr algn="ctr"/>
                      <a:r>
                        <a:rPr lang="en-AU" sz="2800" b="0" dirty="0"/>
                        <a:t>ED50</a:t>
                      </a:r>
                    </a:p>
                  </a:txBody>
                  <a:tcPr anchor="ctr">
                    <a:solidFill>
                      <a:srgbClr val="0FA5CC"/>
                    </a:solidFill>
                  </a:tcPr>
                </a:tc>
                <a:tc>
                  <a:txBody>
                    <a:bodyPr/>
                    <a:lstStyle/>
                    <a:p>
                      <a:pPr algn="ctr"/>
                      <a:r>
                        <a:rPr lang="en-AU" sz="2800" b="0" dirty="0"/>
                        <a:t>ED95</a:t>
                      </a:r>
                    </a:p>
                  </a:txBody>
                  <a:tcPr anchor="ctr">
                    <a:solidFill>
                      <a:srgbClr val="0FA5CC"/>
                    </a:solidFill>
                  </a:tcPr>
                </a:tc>
                <a:tc>
                  <a:txBody>
                    <a:bodyPr/>
                    <a:lstStyle/>
                    <a:p>
                      <a:pPr algn="ctr"/>
                      <a:r>
                        <a:rPr lang="en-AU" sz="2800" b="0" dirty="0"/>
                        <a:t>Author</a:t>
                      </a:r>
                    </a:p>
                  </a:txBody>
                  <a:tcPr anchor="ctr">
                    <a:solidFill>
                      <a:srgbClr val="0FA5CC"/>
                    </a:solidFill>
                  </a:tcPr>
                </a:tc>
                <a:extLst>
                  <a:ext uri="{0D108BD9-81ED-4DB2-BD59-A6C34878D82A}">
                    <a16:rowId xmlns:a16="http://schemas.microsoft.com/office/drawing/2014/main" val="10000"/>
                  </a:ext>
                </a:extLst>
              </a:tr>
              <a:tr h="1875217">
                <a:tc>
                  <a:txBody>
                    <a:bodyPr/>
                    <a:lstStyle/>
                    <a:p>
                      <a:pPr algn="ctr"/>
                      <a:r>
                        <a:rPr lang="en-AU" dirty="0"/>
                        <a:t>Ropivacaine</a:t>
                      </a:r>
                    </a:p>
                  </a:txBody>
                  <a:tcPr anchor="ctr"/>
                </a:tc>
                <a:tc>
                  <a:txBody>
                    <a:bodyPr/>
                    <a:lstStyle/>
                    <a:p>
                      <a:pPr algn="ctr"/>
                      <a:r>
                        <a:rPr lang="en-AU" dirty="0"/>
                        <a:t>3-10yrs</a:t>
                      </a:r>
                    </a:p>
                    <a:p>
                      <a:pPr algn="ctr"/>
                      <a:r>
                        <a:rPr lang="en-AU" dirty="0"/>
                        <a:t>Preschool</a:t>
                      </a:r>
                    </a:p>
                    <a:p>
                      <a:pPr algn="ctr"/>
                      <a:r>
                        <a:rPr lang="en-AU" dirty="0"/>
                        <a:t>School</a:t>
                      </a:r>
                      <a:r>
                        <a:rPr lang="en-AU" baseline="0" dirty="0"/>
                        <a:t> age</a:t>
                      </a:r>
                    </a:p>
                    <a:p>
                      <a:pPr algn="ctr"/>
                      <a:r>
                        <a:rPr lang="en-AU" baseline="0" dirty="0"/>
                        <a:t>1-6yrs</a:t>
                      </a:r>
                      <a:endParaRPr lang="en-AU" dirty="0"/>
                    </a:p>
                  </a:txBody>
                  <a:tcPr anchor="ctr"/>
                </a:tc>
                <a:tc>
                  <a:txBody>
                    <a:bodyPr/>
                    <a:lstStyle/>
                    <a:p>
                      <a:pPr algn="ctr"/>
                      <a:r>
                        <a:rPr lang="en-AU" dirty="0"/>
                        <a:t>0.11 %(0.09-0.12)</a:t>
                      </a:r>
                    </a:p>
                    <a:p>
                      <a:pPr algn="ctr"/>
                      <a:r>
                        <a:rPr lang="en-AU" dirty="0"/>
                        <a:t>0.107%(0.09-0.122)</a:t>
                      </a:r>
                    </a:p>
                    <a:p>
                      <a:pPr marL="0" marR="0" indent="0" algn="ctr" defTabSz="914400" rtl="0" eaLnBrk="1" fontAlgn="auto" latinLnBrk="0" hangingPunct="1">
                        <a:lnSpc>
                          <a:spcPct val="100000"/>
                        </a:lnSpc>
                        <a:spcBef>
                          <a:spcPts val="0"/>
                        </a:spcBef>
                        <a:spcAft>
                          <a:spcPts val="0"/>
                        </a:spcAft>
                        <a:buClrTx/>
                        <a:buSzTx/>
                        <a:buFontTx/>
                        <a:buNone/>
                        <a:tabLst/>
                        <a:defRPr/>
                      </a:pPr>
                      <a:r>
                        <a:rPr lang="en-AU" dirty="0"/>
                        <a:t>0.143%(0.13-0.16)</a:t>
                      </a:r>
                    </a:p>
                    <a:p>
                      <a:pPr marL="0" marR="0" indent="0" algn="ctr" defTabSz="914400" rtl="0" eaLnBrk="1" fontAlgn="auto" latinLnBrk="0" hangingPunct="1">
                        <a:lnSpc>
                          <a:spcPct val="100000"/>
                        </a:lnSpc>
                        <a:spcBef>
                          <a:spcPts val="0"/>
                        </a:spcBef>
                        <a:spcAft>
                          <a:spcPts val="0"/>
                        </a:spcAft>
                        <a:buClrTx/>
                        <a:buSzTx/>
                        <a:buFontTx/>
                        <a:buNone/>
                        <a:tabLst/>
                        <a:defRPr/>
                      </a:pPr>
                      <a:r>
                        <a:rPr lang="en-AU" dirty="0"/>
                        <a:t>0.068%(0.13-0.16)</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AU" dirty="0"/>
                        <a:t>0.13%(0.12-0.21)</a:t>
                      </a:r>
                    </a:p>
                    <a:p>
                      <a:pPr marL="0" marR="0" indent="0" algn="ctr" defTabSz="914400" rtl="0" eaLnBrk="1" fontAlgn="auto" latinLnBrk="0" hangingPunct="1">
                        <a:lnSpc>
                          <a:spcPct val="100000"/>
                        </a:lnSpc>
                        <a:spcBef>
                          <a:spcPts val="0"/>
                        </a:spcBef>
                        <a:spcAft>
                          <a:spcPts val="0"/>
                        </a:spcAft>
                        <a:buClrTx/>
                        <a:buSzTx/>
                        <a:buFontTx/>
                        <a:buNone/>
                        <a:tabLst/>
                        <a:defRPr/>
                      </a:pPr>
                      <a:endParaRPr lang="en-AU" dirty="0"/>
                    </a:p>
                    <a:p>
                      <a:pPr marL="0" marR="0" indent="0" algn="ctr" defTabSz="914400" rtl="0" eaLnBrk="1" fontAlgn="auto" latinLnBrk="0" hangingPunct="1">
                        <a:lnSpc>
                          <a:spcPct val="100000"/>
                        </a:lnSpc>
                        <a:spcBef>
                          <a:spcPts val="0"/>
                        </a:spcBef>
                        <a:spcAft>
                          <a:spcPts val="0"/>
                        </a:spcAft>
                        <a:buClrTx/>
                        <a:buSzTx/>
                        <a:buFontTx/>
                        <a:buNone/>
                        <a:tabLst/>
                        <a:defRPr/>
                      </a:pPr>
                      <a:r>
                        <a:rPr lang="en-AU" dirty="0"/>
                        <a:t>0.225%</a:t>
                      </a:r>
                    </a:p>
                    <a:p>
                      <a:pPr marL="0" marR="0" indent="0" algn="ctr" defTabSz="914400" rtl="0" eaLnBrk="1" fontAlgn="auto" latinLnBrk="0" hangingPunct="1">
                        <a:lnSpc>
                          <a:spcPct val="100000"/>
                        </a:lnSpc>
                        <a:spcBef>
                          <a:spcPts val="0"/>
                        </a:spcBef>
                        <a:spcAft>
                          <a:spcPts val="0"/>
                        </a:spcAft>
                        <a:buClrTx/>
                        <a:buSzTx/>
                        <a:buFontTx/>
                        <a:buNone/>
                        <a:tabLst/>
                        <a:defRPr/>
                      </a:pPr>
                      <a:endParaRPr lang="en-AU" dirty="0"/>
                    </a:p>
                  </a:txBody>
                  <a:tcPr anchor="ctr"/>
                </a:tc>
                <a:tc>
                  <a:txBody>
                    <a:bodyPr/>
                    <a:lstStyle/>
                    <a:p>
                      <a:pPr algn="ctr"/>
                      <a:r>
                        <a:rPr lang="en-AU" dirty="0"/>
                        <a:t>Deng 2002</a:t>
                      </a:r>
                    </a:p>
                    <a:p>
                      <a:pPr algn="ctr"/>
                      <a:r>
                        <a:rPr lang="en-AU" dirty="0"/>
                        <a:t>Deng 2010</a:t>
                      </a:r>
                    </a:p>
                    <a:p>
                      <a:pPr algn="ctr"/>
                      <a:r>
                        <a:rPr lang="en-AU" dirty="0"/>
                        <a:t>Ingelmo 2009</a:t>
                      </a:r>
                    </a:p>
                  </a:txBody>
                  <a:tcPr anchor="ctr"/>
                </a:tc>
                <a:extLst>
                  <a:ext uri="{0D108BD9-81ED-4DB2-BD59-A6C34878D82A}">
                    <a16:rowId xmlns:a16="http://schemas.microsoft.com/office/drawing/2014/main" val="10001"/>
                  </a:ext>
                </a:extLst>
              </a:tr>
              <a:tr h="986956">
                <a:tc>
                  <a:txBody>
                    <a:bodyPr/>
                    <a:lstStyle/>
                    <a:p>
                      <a:pPr algn="ctr"/>
                      <a:r>
                        <a:rPr lang="en-AU" dirty="0"/>
                        <a:t>Levo-</a:t>
                      </a:r>
                    </a:p>
                    <a:p>
                      <a:pPr algn="ctr"/>
                      <a:r>
                        <a:rPr lang="en-AU" dirty="0"/>
                        <a:t>Bupivacaine</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AU" baseline="0" dirty="0"/>
                        <a:t>1-6yrs</a:t>
                      </a:r>
                      <a:endParaRPr lang="en-AU" dirty="0"/>
                    </a:p>
                    <a:p>
                      <a:pPr algn="ctr"/>
                      <a:r>
                        <a:rPr lang="en-AU" dirty="0"/>
                        <a:t>1-3yrs</a:t>
                      </a:r>
                    </a:p>
                  </a:txBody>
                  <a:tcPr anchor="ctr"/>
                </a:tc>
                <a:tc>
                  <a:txBody>
                    <a:bodyPr/>
                    <a:lstStyle/>
                    <a:p>
                      <a:pPr algn="ctr"/>
                      <a:r>
                        <a:rPr lang="en-AU" dirty="0"/>
                        <a:t>0.068 (0.04-0.09)</a:t>
                      </a:r>
                    </a:p>
                    <a:p>
                      <a:pPr algn="ctr"/>
                      <a:r>
                        <a:rPr lang="en-AU" dirty="0"/>
                        <a:t>0.109% (0.09-0.12)</a:t>
                      </a:r>
                    </a:p>
                  </a:txBody>
                  <a:tcPr anchor="ctr"/>
                </a:tc>
                <a:tc>
                  <a:txBody>
                    <a:bodyPr/>
                    <a:lstStyle/>
                    <a:p>
                      <a:pPr algn="ctr"/>
                      <a:r>
                        <a:rPr lang="en-AU" dirty="0"/>
                        <a:t>0.20% (0.16%-0.24%). </a:t>
                      </a:r>
                    </a:p>
                    <a:p>
                      <a:pPr algn="ctr"/>
                      <a:r>
                        <a:rPr lang="en-AU" dirty="0"/>
                        <a:t>0.151%(0.135-0.122)</a:t>
                      </a:r>
                    </a:p>
                  </a:txBody>
                  <a:tcPr anchor="ctr"/>
                </a:tc>
                <a:tc>
                  <a:txBody>
                    <a:bodyPr/>
                    <a:lstStyle/>
                    <a:p>
                      <a:pPr algn="ctr"/>
                      <a:r>
                        <a:rPr lang="en-AU" dirty="0" err="1"/>
                        <a:t>Ingelmo</a:t>
                      </a:r>
                      <a:r>
                        <a:rPr lang="en-AU" dirty="0"/>
                        <a:t> 2009</a:t>
                      </a:r>
                    </a:p>
                    <a:p>
                      <a:pPr algn="ctr"/>
                      <a:r>
                        <a:rPr lang="en-AU" dirty="0"/>
                        <a:t>Yao 2009</a:t>
                      </a:r>
                    </a:p>
                  </a:txBody>
                  <a:tcPr anchor="ctr"/>
                </a:tc>
                <a:extLst>
                  <a:ext uri="{0D108BD9-81ED-4DB2-BD59-A6C34878D82A}">
                    <a16:rowId xmlns:a16="http://schemas.microsoft.com/office/drawing/2014/main" val="10002"/>
                  </a:ext>
                </a:extLst>
              </a:tr>
              <a:tr h="693149">
                <a:tc>
                  <a:txBody>
                    <a:bodyPr/>
                    <a:lstStyle/>
                    <a:p>
                      <a:pPr algn="ctr"/>
                      <a:r>
                        <a:rPr lang="en-AU" dirty="0"/>
                        <a:t>Bupivacaine</a:t>
                      </a:r>
                    </a:p>
                  </a:txBody>
                  <a:tcPr anchor="ctr"/>
                </a:tc>
                <a:tc>
                  <a:txBody>
                    <a:bodyPr/>
                    <a:lstStyle/>
                    <a:p>
                      <a:pPr algn="ctr"/>
                      <a:endParaRPr lang="en-AU" dirty="0"/>
                    </a:p>
                  </a:txBody>
                  <a:tcPr anchor="ctr"/>
                </a:tc>
                <a:tc>
                  <a:txBody>
                    <a:bodyPr/>
                    <a:lstStyle/>
                    <a:p>
                      <a:pPr algn="ctr"/>
                      <a:r>
                        <a:rPr lang="en-AU" dirty="0"/>
                        <a:t>N/A</a:t>
                      </a:r>
                    </a:p>
                  </a:txBody>
                  <a:tcPr anchor="ctr"/>
                </a:tc>
                <a:tc>
                  <a:txBody>
                    <a:bodyPr/>
                    <a:lstStyle/>
                    <a:p>
                      <a:pPr algn="ctr"/>
                      <a:r>
                        <a:rPr lang="en-AU" dirty="0"/>
                        <a:t>N/A</a:t>
                      </a:r>
                    </a:p>
                  </a:txBody>
                  <a:tcPr anchor="ctr"/>
                </a:tc>
                <a:tc>
                  <a:txBody>
                    <a:bodyPr/>
                    <a:lstStyle/>
                    <a:p>
                      <a:pPr algn="ctr"/>
                      <a:endParaRPr lang="en-AU" dirty="0"/>
                    </a:p>
                  </a:txBody>
                  <a:tcPr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97592" y="436707"/>
            <a:ext cx="7209113" cy="935038"/>
          </a:xfrm>
          <a:prstGeom prst="rect">
            <a:avLst/>
          </a:prstGeom>
          <a:noFill/>
          <a:ln w="9525">
            <a:noFill/>
            <a:round/>
            <a:headEnd/>
            <a:tailEnd/>
          </a:ln>
          <a:effectLst/>
        </p:spPr>
        <p:txBody>
          <a:bodyPr lIns="0" tIns="0" rIns="0" bIns="0"/>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4400" dirty="0">
                <a:solidFill>
                  <a:schemeClr val="tx2"/>
                </a:solidFill>
                <a:latin typeface="+mj-lt"/>
                <a:ea typeface="+mj-ea"/>
                <a:cs typeface="+mj-cs"/>
              </a:rPr>
              <a:t>Neonatal Spinal </a:t>
            </a:r>
            <a:r>
              <a:rPr lang="en-GB" sz="4400" dirty="0" err="1">
                <a:solidFill>
                  <a:schemeClr val="tx2"/>
                </a:solidFill>
                <a:latin typeface="+mj-lt"/>
                <a:ea typeface="+mj-ea"/>
                <a:cs typeface="+mj-cs"/>
              </a:rPr>
              <a:t>Anesthesia</a:t>
            </a:r>
            <a:endParaRPr lang="en-GB" sz="4400" dirty="0">
              <a:solidFill>
                <a:schemeClr val="tx2"/>
              </a:solidFill>
              <a:latin typeface="+mj-lt"/>
              <a:ea typeface="+mj-ea"/>
              <a:cs typeface="+mj-cs"/>
            </a:endParaRPr>
          </a:p>
        </p:txBody>
      </p:sp>
      <p:pic>
        <p:nvPicPr>
          <p:cNvPr id="69634" name="Picture 3"/>
          <p:cNvPicPr>
            <a:picLocks noChangeAspect="1" noChangeArrowheads="1"/>
          </p:cNvPicPr>
          <p:nvPr/>
        </p:nvPicPr>
        <p:blipFill>
          <a:blip r:embed="rId3" cstate="print"/>
          <a:srcRect/>
          <a:stretch>
            <a:fillRect/>
          </a:stretch>
        </p:blipFill>
        <p:spPr bwMode="auto">
          <a:xfrm>
            <a:off x="395288" y="1572554"/>
            <a:ext cx="4968875" cy="4387850"/>
          </a:xfrm>
          <a:prstGeom prst="rect">
            <a:avLst/>
          </a:prstGeom>
          <a:noFill/>
          <a:ln w="9525">
            <a:noFill/>
            <a:round/>
            <a:headEnd/>
            <a:tailEnd/>
          </a:ln>
        </p:spPr>
      </p:pic>
      <p:sp>
        <p:nvSpPr>
          <p:cNvPr id="69635" name="Text Box 4"/>
          <p:cNvSpPr txBox="1">
            <a:spLocks noChangeArrowheads="1"/>
          </p:cNvSpPr>
          <p:nvPr/>
        </p:nvSpPr>
        <p:spPr bwMode="auto">
          <a:xfrm>
            <a:off x="1847850" y="5972175"/>
            <a:ext cx="3917950" cy="231775"/>
          </a:xfrm>
          <a:prstGeom prst="rect">
            <a:avLst/>
          </a:prstGeom>
          <a:noFill/>
          <a:ln w="9525">
            <a:noFill/>
            <a:round/>
            <a:headEnd/>
            <a:tailEnd/>
          </a:ln>
        </p:spPr>
        <p:txBody>
          <a:bodyPr lIns="0" tIns="0" rIns="0" bIns="0"/>
          <a:lstStyle/>
          <a:p>
            <a:pPr>
              <a:tabLst>
                <a:tab pos="655638" algn="l"/>
                <a:tab pos="1312863" algn="l"/>
                <a:tab pos="1968500" algn="l"/>
                <a:tab pos="2625725" algn="l"/>
                <a:tab pos="3282950" algn="l"/>
              </a:tabLst>
            </a:pPr>
            <a:endParaRPr lang="en-GB" sz="1100" b="1" dirty="0">
              <a:solidFill>
                <a:srgbClr val="000000"/>
              </a:solidFill>
              <a:ea typeface="msgothic"/>
              <a:cs typeface="msgothic"/>
            </a:endParaRPr>
          </a:p>
        </p:txBody>
      </p:sp>
      <p:sp>
        <p:nvSpPr>
          <p:cNvPr id="69636" name="TextBox 9"/>
          <p:cNvSpPr txBox="1">
            <a:spLocks noChangeArrowheads="1"/>
          </p:cNvSpPr>
          <p:nvPr/>
        </p:nvSpPr>
        <p:spPr bwMode="auto">
          <a:xfrm>
            <a:off x="5543550" y="1556792"/>
            <a:ext cx="3600450" cy="4124206"/>
          </a:xfrm>
          <a:prstGeom prst="rect">
            <a:avLst/>
          </a:prstGeom>
          <a:noFill/>
          <a:ln w="9525">
            <a:noFill/>
            <a:miter lim="800000"/>
            <a:headEnd/>
            <a:tailEnd/>
          </a:ln>
        </p:spPr>
        <p:txBody>
          <a:bodyPr>
            <a:spAutoFit/>
          </a:bodyPr>
          <a:lstStyle/>
          <a:p>
            <a:r>
              <a:rPr lang="en-AU" sz="2800" dirty="0"/>
              <a:t>Potency ratios: </a:t>
            </a:r>
          </a:p>
          <a:p>
            <a:r>
              <a:rPr lang="en-AU" sz="2000" dirty="0"/>
              <a:t>Bupivacaine:ropivacaine  </a:t>
            </a:r>
          </a:p>
          <a:p>
            <a:pPr marL="180975" indent="-180975">
              <a:buFont typeface="Arial" panose="020B0604020202020204" pitchFamily="34" charset="0"/>
              <a:buChar char="•"/>
            </a:pPr>
            <a:r>
              <a:rPr lang="en-AU" sz="2000" dirty="0"/>
              <a:t>ED</a:t>
            </a:r>
            <a:r>
              <a:rPr lang="en-AU" sz="2000" baseline="-25000" dirty="0"/>
              <a:t>50</a:t>
            </a:r>
            <a:r>
              <a:rPr lang="en-AU" sz="2000" dirty="0"/>
              <a:t> 0.61 (0.41–1.0) </a:t>
            </a:r>
          </a:p>
          <a:p>
            <a:pPr marL="180975" indent="-180975">
              <a:buFont typeface="Arial" panose="020B0604020202020204" pitchFamily="34" charset="0"/>
              <a:buChar char="•"/>
            </a:pPr>
            <a:r>
              <a:rPr lang="en-AU" sz="2000" dirty="0"/>
              <a:t>ED</a:t>
            </a:r>
            <a:r>
              <a:rPr lang="en-AU" sz="2000" baseline="-25000" dirty="0"/>
              <a:t>95</a:t>
            </a:r>
            <a:r>
              <a:rPr lang="en-AU" sz="2000" dirty="0"/>
              <a:t> 0.97 (0.53–1.35) </a:t>
            </a:r>
          </a:p>
          <a:p>
            <a:r>
              <a:rPr lang="en-AU" sz="2000" dirty="0"/>
              <a:t>Bupivacaine: levobupivacaine</a:t>
            </a:r>
          </a:p>
          <a:p>
            <a:pPr marL="180975" indent="-180975">
              <a:buFont typeface="Arial" panose="020B0604020202020204" pitchFamily="34" charset="0"/>
              <a:buChar char="•"/>
            </a:pPr>
            <a:r>
              <a:rPr lang="en-AU" sz="2000" dirty="0"/>
              <a:t>ED</a:t>
            </a:r>
            <a:r>
              <a:rPr lang="en-AU" sz="2000" baseline="-25000" dirty="0"/>
              <a:t>50</a:t>
            </a:r>
            <a:r>
              <a:rPr lang="en-AU" sz="2000" dirty="0"/>
              <a:t> 0.55 (0.39–0.88)  </a:t>
            </a:r>
          </a:p>
          <a:p>
            <a:pPr marL="180975" indent="-180975">
              <a:buFont typeface="Arial" panose="020B0604020202020204" pitchFamily="34" charset="0"/>
              <a:buChar char="•"/>
            </a:pPr>
            <a:r>
              <a:rPr lang="en-AU" sz="2000" dirty="0"/>
              <a:t>ED</a:t>
            </a:r>
            <a:r>
              <a:rPr lang="en-AU" sz="2000" baseline="-25000" dirty="0"/>
              <a:t>95</a:t>
            </a:r>
            <a:r>
              <a:rPr lang="en-AU" sz="2000" dirty="0"/>
              <a:t> 0.81 (0.59–1.10)</a:t>
            </a:r>
          </a:p>
          <a:p>
            <a:r>
              <a:rPr lang="en-AU" sz="2000" dirty="0" err="1"/>
              <a:t>Levobupivacaine:ropivacaine</a:t>
            </a:r>
            <a:r>
              <a:rPr lang="en-AU" sz="2000" dirty="0"/>
              <a:t>  </a:t>
            </a:r>
          </a:p>
          <a:p>
            <a:pPr marL="180975" indent="-180975">
              <a:buFont typeface="Arial" panose="020B0604020202020204" pitchFamily="34" charset="0"/>
              <a:buChar char="•"/>
            </a:pPr>
            <a:r>
              <a:rPr lang="en-AU" sz="2000" dirty="0"/>
              <a:t>ED</a:t>
            </a:r>
            <a:r>
              <a:rPr lang="en-AU" sz="2000" baseline="-25000" dirty="0"/>
              <a:t>50</a:t>
            </a:r>
            <a:r>
              <a:rPr lang="en-AU" sz="2000" dirty="0"/>
              <a:t> 1.09 (0.84–1.45)  </a:t>
            </a:r>
          </a:p>
          <a:p>
            <a:pPr marL="180975" indent="-180975">
              <a:buFont typeface="Arial" panose="020B0604020202020204" pitchFamily="34" charset="0"/>
              <a:buChar char="•"/>
            </a:pPr>
            <a:r>
              <a:rPr lang="en-AU" sz="2000" dirty="0"/>
              <a:t>ED</a:t>
            </a:r>
            <a:r>
              <a:rPr lang="en-AU" sz="2000" baseline="-25000" dirty="0"/>
              <a:t>95</a:t>
            </a:r>
            <a:r>
              <a:rPr lang="en-AU" sz="2000" dirty="0"/>
              <a:t> 1.19 (0. 62–1.66)</a:t>
            </a:r>
          </a:p>
          <a:p>
            <a:r>
              <a:rPr lang="en-AU" dirty="0"/>
              <a:t> </a:t>
            </a:r>
          </a:p>
          <a:p>
            <a:endParaRPr lang="en-AU" dirty="0"/>
          </a:p>
          <a:p>
            <a:endParaRPr lang="en-AU" dirty="0"/>
          </a:p>
        </p:txBody>
      </p:sp>
      <p:sp>
        <p:nvSpPr>
          <p:cNvPr id="2" name="TextBox 1">
            <a:extLst>
              <a:ext uri="{FF2B5EF4-FFF2-40B4-BE49-F238E27FC236}">
                <a16:creationId xmlns:a16="http://schemas.microsoft.com/office/drawing/2014/main" id="{2FDC588E-FDF0-9F46-8F3A-721A0D133A5A}"/>
              </a:ext>
            </a:extLst>
          </p:cNvPr>
          <p:cNvSpPr txBox="1"/>
          <p:nvPr/>
        </p:nvSpPr>
        <p:spPr>
          <a:xfrm>
            <a:off x="3551423" y="6279683"/>
            <a:ext cx="1812740" cy="369332"/>
          </a:xfrm>
          <a:prstGeom prst="rect">
            <a:avLst/>
          </a:prstGeom>
          <a:noFill/>
        </p:spPr>
        <p:txBody>
          <a:bodyPr wrap="none" rtlCol="0">
            <a:spAutoFit/>
          </a:bodyPr>
          <a:lstStyle/>
          <a:p>
            <a:r>
              <a:rPr lang="en-AU" dirty="0"/>
              <a:t>Frawley BJA 2009</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3"/>
          <p:cNvSpPr>
            <a:spLocks noGrp="1"/>
          </p:cNvSpPr>
          <p:nvPr>
            <p:ph type="title"/>
          </p:nvPr>
        </p:nvSpPr>
        <p:spPr>
          <a:xfrm>
            <a:off x="457200" y="260648"/>
            <a:ext cx="8229600" cy="1143000"/>
          </a:xfrm>
        </p:spPr>
        <p:txBody>
          <a:bodyPr/>
          <a:lstStyle/>
          <a:p>
            <a:pPr algn="l"/>
            <a:r>
              <a:rPr lang="en-AU" dirty="0"/>
              <a:t>PD : the Effect of Age</a:t>
            </a:r>
          </a:p>
        </p:txBody>
      </p:sp>
      <p:pic>
        <p:nvPicPr>
          <p:cNvPr id="71683" name="Picture 3"/>
          <p:cNvPicPr>
            <a:picLocks noGrp="1" noChangeAspect="1" noChangeArrowheads="1"/>
          </p:cNvPicPr>
          <p:nvPr>
            <p:ph sz="half" idx="1"/>
          </p:nvPr>
        </p:nvPicPr>
        <p:blipFill>
          <a:blip r:embed="rId3" cstate="print"/>
          <a:srcRect/>
          <a:stretch>
            <a:fillRect/>
          </a:stretch>
        </p:blipFill>
        <p:spPr>
          <a:xfrm>
            <a:off x="323528" y="1417638"/>
            <a:ext cx="3878262" cy="4464050"/>
          </a:xfrm>
        </p:spPr>
      </p:pic>
      <p:sp>
        <p:nvSpPr>
          <p:cNvPr id="15" name="Content Placeholder 14"/>
          <p:cNvSpPr>
            <a:spLocks noGrp="1"/>
          </p:cNvSpPr>
          <p:nvPr>
            <p:ph sz="half" idx="2"/>
          </p:nvPr>
        </p:nvSpPr>
        <p:spPr>
          <a:xfrm>
            <a:off x="4500563" y="1920875"/>
            <a:ext cx="4535487" cy="4433888"/>
          </a:xfrm>
        </p:spPr>
        <p:txBody>
          <a:bodyPr/>
          <a:lstStyle/>
          <a:p>
            <a:pPr marL="17463" indent="0">
              <a:lnSpc>
                <a:spcPct val="90000"/>
              </a:lnSpc>
              <a:buFont typeface="Wingdings 2" pitchFamily="18" charset="2"/>
              <a:buNone/>
              <a:defRPr/>
            </a:pPr>
            <a:r>
              <a:rPr lang="en-GB" sz="2400" dirty="0">
                <a:cs typeface="Arial" pitchFamily="34" charset="0"/>
              </a:rPr>
              <a:t>3-10 yr old children</a:t>
            </a:r>
          </a:p>
          <a:p>
            <a:pPr marL="288925" indent="-271463">
              <a:lnSpc>
                <a:spcPct val="90000"/>
              </a:lnSpc>
              <a:defRPr/>
            </a:pPr>
            <a:r>
              <a:rPr lang="en-GB" sz="2400" dirty="0">
                <a:cs typeface="Arial" pitchFamily="34" charset="0"/>
              </a:rPr>
              <a:t>ED50 0.11% (0.09-0.12%)</a:t>
            </a:r>
          </a:p>
          <a:p>
            <a:pPr marL="288925" indent="-271463">
              <a:lnSpc>
                <a:spcPct val="90000"/>
              </a:lnSpc>
              <a:defRPr/>
            </a:pPr>
            <a:r>
              <a:rPr lang="en-GB" sz="2400" dirty="0">
                <a:cs typeface="Arial" pitchFamily="34" charset="0"/>
              </a:rPr>
              <a:t>ED95 0.13% (0.12-0.21%)</a:t>
            </a:r>
          </a:p>
          <a:p>
            <a:pPr marL="17463" indent="0">
              <a:lnSpc>
                <a:spcPct val="90000"/>
              </a:lnSpc>
              <a:buFont typeface="Wingdings 2" pitchFamily="18" charset="2"/>
              <a:buNone/>
              <a:defRPr/>
            </a:pPr>
            <a:r>
              <a:rPr lang="en-GB" sz="2400" dirty="0">
                <a:cs typeface="Arial" pitchFamily="34" charset="0"/>
              </a:rPr>
              <a:t>		</a:t>
            </a:r>
          </a:p>
          <a:p>
            <a:pPr marL="288925" indent="-271463">
              <a:lnSpc>
                <a:spcPct val="90000"/>
              </a:lnSpc>
              <a:defRPr/>
            </a:pPr>
            <a:r>
              <a:rPr lang="en-AU" sz="2400" dirty="0">
                <a:cs typeface="Arial" pitchFamily="34" charset="0"/>
              </a:rPr>
              <a:t>School age 0.143% </a:t>
            </a:r>
          </a:p>
          <a:p>
            <a:pPr marL="288925" indent="-271463">
              <a:lnSpc>
                <a:spcPct val="90000"/>
              </a:lnSpc>
              <a:defRPr/>
            </a:pPr>
            <a:r>
              <a:rPr lang="en-AU" sz="2400" dirty="0">
                <a:cs typeface="Arial" pitchFamily="34" charset="0"/>
              </a:rPr>
              <a:t>Preschool age 0.107% </a:t>
            </a:r>
          </a:p>
          <a:p>
            <a:pPr marL="17463" indent="0">
              <a:lnSpc>
                <a:spcPct val="90000"/>
              </a:lnSpc>
              <a:buFont typeface="Wingdings 2" pitchFamily="18" charset="2"/>
              <a:buNone/>
              <a:defRPr/>
            </a:pPr>
            <a:r>
              <a:rPr lang="en-AU" sz="2400" dirty="0">
                <a:cs typeface="Arial" pitchFamily="34" charset="0"/>
              </a:rPr>
              <a:t>		</a:t>
            </a:r>
          </a:p>
          <a:p>
            <a:pPr marL="17463" indent="0">
              <a:lnSpc>
                <a:spcPct val="90000"/>
              </a:lnSpc>
              <a:buFont typeface="Wingdings 2" pitchFamily="18" charset="2"/>
              <a:buNone/>
              <a:defRPr/>
            </a:pPr>
            <a:r>
              <a:rPr lang="en-AU" sz="2400" i="1" dirty="0">
                <a:cs typeface="Arial" pitchFamily="34" charset="0"/>
              </a:rPr>
              <a:t>Is gender also important???</a:t>
            </a:r>
          </a:p>
          <a:p>
            <a:pPr>
              <a:defRPr/>
            </a:pPr>
            <a:endParaRPr lang="en-AU" sz="2000" dirty="0"/>
          </a:p>
        </p:txBody>
      </p:sp>
      <p:sp>
        <p:nvSpPr>
          <p:cNvPr id="6" name="TextBox 5">
            <a:extLst>
              <a:ext uri="{FF2B5EF4-FFF2-40B4-BE49-F238E27FC236}">
                <a16:creationId xmlns:a16="http://schemas.microsoft.com/office/drawing/2014/main" id="{5F233984-909B-0E4F-ADCF-399BBBE93FB5}"/>
              </a:ext>
            </a:extLst>
          </p:cNvPr>
          <p:cNvSpPr txBox="1"/>
          <p:nvPr/>
        </p:nvSpPr>
        <p:spPr>
          <a:xfrm>
            <a:off x="3645595" y="6093296"/>
            <a:ext cx="1709936" cy="590931"/>
          </a:xfrm>
          <a:prstGeom prst="rect">
            <a:avLst/>
          </a:prstGeom>
          <a:noFill/>
        </p:spPr>
        <p:txBody>
          <a:bodyPr wrap="square">
            <a:spAutoFit/>
          </a:bodyPr>
          <a:lstStyle/>
          <a:p>
            <a:pPr>
              <a:lnSpc>
                <a:spcPct val="90000"/>
              </a:lnSpc>
              <a:defRPr/>
            </a:pPr>
            <a:r>
              <a:rPr lang="en-GB" dirty="0">
                <a:cs typeface="Arial" pitchFamily="34" charset="0"/>
              </a:rPr>
              <a:t>Deng 2002</a:t>
            </a:r>
            <a:endParaRPr lang="en-AU" sz="1800" dirty="0">
              <a:cs typeface="Arial" pitchFamily="34" charset="0"/>
            </a:endParaRPr>
          </a:p>
          <a:p>
            <a:pPr indent="0">
              <a:lnSpc>
                <a:spcPct val="90000"/>
              </a:lnSpc>
              <a:buFont typeface="Wingdings 2" pitchFamily="18" charset="2"/>
              <a:buNone/>
              <a:defRPr/>
            </a:pPr>
            <a:r>
              <a:rPr lang="en-AU" sz="1800" dirty="0">
                <a:cs typeface="Arial" pitchFamily="34" charset="0"/>
              </a:rPr>
              <a:t>Deng 2010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467543" y="188640"/>
            <a:ext cx="7949145" cy="1143000"/>
          </a:xfrm>
        </p:spPr>
        <p:txBody>
          <a:bodyPr/>
          <a:lstStyle/>
          <a:p>
            <a:pPr algn="l">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AU" sz="4400" dirty="0"/>
              <a:t>Adjuvants: Pandora’s Box?</a:t>
            </a:r>
          </a:p>
        </p:txBody>
      </p:sp>
      <p:sp>
        <p:nvSpPr>
          <p:cNvPr id="5" name="Content Placeholder 4"/>
          <p:cNvSpPr>
            <a:spLocks noGrp="1"/>
          </p:cNvSpPr>
          <p:nvPr>
            <p:ph idx="1"/>
          </p:nvPr>
        </p:nvSpPr>
        <p:spPr>
          <a:xfrm>
            <a:off x="467543" y="1484784"/>
            <a:ext cx="8676457" cy="4389437"/>
          </a:xfrm>
        </p:spPr>
        <p:txBody>
          <a:bodyPr/>
          <a:lstStyle/>
          <a:p>
            <a:pPr marL="17463" indent="0">
              <a:lnSpc>
                <a:spcPct val="90000"/>
              </a:lnSpc>
              <a:buFont typeface="Wingdings 2" pitchFamily="18" charset="2"/>
              <a:buNone/>
              <a:defRPr/>
            </a:pPr>
            <a:r>
              <a:rPr lang="en-AU" dirty="0">
                <a:cs typeface="Arial" pitchFamily="34" charset="0"/>
              </a:rPr>
              <a:t>Unresolved issues:</a:t>
            </a:r>
          </a:p>
          <a:p>
            <a:pPr marL="344488" lvl="2" indent="-327025">
              <a:lnSpc>
                <a:spcPct val="90000"/>
              </a:lnSpc>
              <a:buClr>
                <a:schemeClr val="tx1"/>
              </a:buClr>
              <a:buSzPct val="95000"/>
              <a:defRPr/>
            </a:pPr>
            <a:r>
              <a:rPr lang="en-AU" dirty="0">
                <a:cs typeface="Arial" pitchFamily="34" charset="0"/>
              </a:rPr>
              <a:t>Potential neurotoxicity of some spinally administered drugs</a:t>
            </a:r>
          </a:p>
          <a:p>
            <a:pPr marL="344488" lvl="2" indent="-327025">
              <a:lnSpc>
                <a:spcPct val="90000"/>
              </a:lnSpc>
              <a:buClr>
                <a:schemeClr val="tx1"/>
              </a:buClr>
              <a:buSzPct val="95000"/>
              <a:defRPr/>
            </a:pPr>
            <a:r>
              <a:rPr lang="en-AU" dirty="0">
                <a:cs typeface="Arial" pitchFamily="34" charset="0"/>
              </a:rPr>
              <a:t>Ethical issues related to unlicensed routes of administration</a:t>
            </a:r>
          </a:p>
          <a:p>
            <a:pPr marL="344488" lvl="2" indent="-327025">
              <a:lnSpc>
                <a:spcPct val="90000"/>
              </a:lnSpc>
              <a:buClr>
                <a:schemeClr val="tx1"/>
              </a:buClr>
              <a:buSzPct val="95000"/>
              <a:defRPr/>
            </a:pPr>
            <a:r>
              <a:rPr lang="en-AU" dirty="0">
                <a:cs typeface="Arial" pitchFamily="34" charset="0"/>
              </a:rPr>
              <a:t>Long term safety of spinal analgesic agents in children.</a:t>
            </a:r>
          </a:p>
          <a:p>
            <a:pPr marL="344488" lvl="2" indent="-327025">
              <a:lnSpc>
                <a:spcPct val="90000"/>
              </a:lnSpc>
              <a:buClr>
                <a:schemeClr val="tx1"/>
              </a:buClr>
              <a:buSzPct val="95000"/>
              <a:defRPr/>
            </a:pPr>
            <a:r>
              <a:rPr lang="en-AU" dirty="0">
                <a:cs typeface="Arial" pitchFamily="34" charset="0"/>
              </a:rPr>
              <a:t>The effects of developmental age on the potential for neurotoxicity </a:t>
            </a:r>
          </a:p>
          <a:p>
            <a:pPr marL="344488" lvl="2" indent="-327025">
              <a:lnSpc>
                <a:spcPct val="90000"/>
              </a:lnSpc>
              <a:buClr>
                <a:schemeClr val="tx1"/>
              </a:buClr>
              <a:buSzPct val="95000"/>
              <a:defRPr/>
            </a:pPr>
            <a:r>
              <a:rPr lang="en-AU" dirty="0">
                <a:cs typeface="Arial" pitchFamily="34" charset="0"/>
              </a:rPr>
              <a:t>Role of preservatives as a cause for neurotoxicity.</a:t>
            </a:r>
          </a:p>
          <a:p>
            <a:pPr marL="17463" indent="0">
              <a:lnSpc>
                <a:spcPct val="90000"/>
              </a:lnSpc>
              <a:buFont typeface="Wingdings 2" pitchFamily="18" charset="2"/>
              <a:buNone/>
              <a:defRPr/>
            </a:pPr>
            <a:r>
              <a:rPr lang="en-AU" sz="2400" i="1" dirty="0">
                <a:cs typeface="Arial" pitchFamily="34" charset="0"/>
              </a:rPr>
              <a:t>Do adjuvants add clinical benefits or complicate procedures and introduce risk for medication error???</a:t>
            </a:r>
          </a:p>
          <a:p>
            <a:pPr>
              <a:defRPr/>
            </a:pPr>
            <a:endParaRPr lang="en-AU"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a:xfrm>
            <a:off x="395536" y="116632"/>
            <a:ext cx="8229600" cy="1354162"/>
          </a:xfrm>
        </p:spPr>
        <p:txBody>
          <a:bodyPr>
            <a:noAutofit/>
          </a:bodyPr>
          <a:lstStyle/>
          <a:p>
            <a:pPr algn="l"/>
            <a:r>
              <a:rPr lang="en-AU" dirty="0"/>
              <a:t>PD: the Effects of Clonidine on Analgesic Duration</a:t>
            </a:r>
          </a:p>
        </p:txBody>
      </p:sp>
      <p:pic>
        <p:nvPicPr>
          <p:cNvPr id="75778" name="Picture 2"/>
          <p:cNvPicPr>
            <a:picLocks noGrp="1" noChangeAspect="1" noChangeArrowheads="1"/>
          </p:cNvPicPr>
          <p:nvPr>
            <p:ph idx="1"/>
          </p:nvPr>
        </p:nvPicPr>
        <p:blipFill>
          <a:blip r:embed="rId3" cstate="print"/>
          <a:srcRect/>
          <a:stretch>
            <a:fillRect/>
          </a:stretch>
        </p:blipFill>
        <p:spPr>
          <a:xfrm>
            <a:off x="505168" y="1489646"/>
            <a:ext cx="8363272" cy="4531642"/>
          </a:xfrm>
        </p:spPr>
      </p:pic>
      <p:sp>
        <p:nvSpPr>
          <p:cNvPr id="4" name="TextBox 3"/>
          <p:cNvSpPr txBox="1"/>
          <p:nvPr/>
        </p:nvSpPr>
        <p:spPr>
          <a:xfrm>
            <a:off x="2987824" y="6361583"/>
            <a:ext cx="2952328" cy="307777"/>
          </a:xfrm>
          <a:prstGeom prst="rect">
            <a:avLst/>
          </a:prstGeom>
          <a:noFill/>
        </p:spPr>
        <p:txBody>
          <a:bodyPr wrap="square" rtlCol="0">
            <a:spAutoFit/>
          </a:bodyPr>
          <a:lstStyle/>
          <a:p>
            <a:r>
              <a:rPr lang="en-AU" sz="1400" dirty="0"/>
              <a:t>Ansermino Pediatr Anesth 2003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3"/>
          <p:cNvSpPr>
            <a:spLocks noGrp="1"/>
          </p:cNvSpPr>
          <p:nvPr>
            <p:ph type="title"/>
          </p:nvPr>
        </p:nvSpPr>
        <p:spPr>
          <a:xfrm>
            <a:off x="251520" y="188640"/>
            <a:ext cx="7978080" cy="1143000"/>
          </a:xfrm>
        </p:spPr>
        <p:txBody>
          <a:bodyPr/>
          <a:lstStyle/>
          <a:p>
            <a:pPr algn="l">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AU" sz="4400" dirty="0"/>
              <a:t>PD: Effect of Clonidine on MLAC</a:t>
            </a:r>
          </a:p>
        </p:txBody>
      </p:sp>
      <p:pic>
        <p:nvPicPr>
          <p:cNvPr id="77827" name="Picture 2"/>
          <p:cNvPicPr>
            <a:picLocks noGrp="1" noChangeAspect="1" noChangeArrowheads="1"/>
          </p:cNvPicPr>
          <p:nvPr>
            <p:ph sz="half" idx="1"/>
          </p:nvPr>
        </p:nvPicPr>
        <p:blipFill>
          <a:blip r:embed="rId3" cstate="print"/>
          <a:srcRect/>
          <a:stretch>
            <a:fillRect/>
          </a:stretch>
        </p:blipFill>
        <p:spPr>
          <a:xfrm>
            <a:off x="457200" y="1396480"/>
            <a:ext cx="4114800" cy="4624808"/>
          </a:xfrm>
        </p:spPr>
      </p:pic>
      <p:sp>
        <p:nvSpPr>
          <p:cNvPr id="5" name="Content Placeholder 4"/>
          <p:cNvSpPr>
            <a:spLocks noGrp="1"/>
          </p:cNvSpPr>
          <p:nvPr>
            <p:ph sz="half" idx="2"/>
          </p:nvPr>
        </p:nvSpPr>
        <p:spPr>
          <a:xfrm>
            <a:off x="4648200" y="1556792"/>
            <a:ext cx="4038600" cy="4005511"/>
          </a:xfrm>
        </p:spPr>
        <p:txBody>
          <a:bodyPr>
            <a:normAutofit fontScale="92500"/>
          </a:bodyPr>
          <a:lstStyle/>
          <a:p>
            <a:pPr marL="17463" indent="0">
              <a:lnSpc>
                <a:spcPct val="90000"/>
              </a:lnSpc>
              <a:buFont typeface="Wingdings 2" pitchFamily="18" charset="2"/>
              <a:buNone/>
              <a:defRPr/>
            </a:pPr>
            <a:r>
              <a:rPr lang="en-AU" sz="3000" dirty="0">
                <a:cs typeface="Arial" pitchFamily="34" charset="0"/>
              </a:rPr>
              <a:t>Dose dependent reduction in caudal levobupivacaine MLAC (ED50) by epidural clonidine</a:t>
            </a:r>
          </a:p>
          <a:p>
            <a:pPr marL="288925" indent="-271463">
              <a:lnSpc>
                <a:spcPct val="90000"/>
              </a:lnSpc>
              <a:defRPr/>
            </a:pPr>
            <a:r>
              <a:rPr lang="en-AU" dirty="0">
                <a:cs typeface="Arial" pitchFamily="34" charset="0"/>
              </a:rPr>
              <a:t>1 µg/ml Clonidine 0.106%</a:t>
            </a:r>
          </a:p>
          <a:p>
            <a:pPr marL="288925" indent="-271463">
              <a:lnSpc>
                <a:spcPct val="90000"/>
              </a:lnSpc>
              <a:defRPr/>
            </a:pPr>
            <a:r>
              <a:rPr lang="en-AU" dirty="0">
                <a:cs typeface="Arial" pitchFamily="34" charset="0"/>
              </a:rPr>
              <a:t>2 µg/ml Clonidine 0.077%</a:t>
            </a:r>
          </a:p>
          <a:p>
            <a:pPr marL="288925" indent="-271463">
              <a:lnSpc>
                <a:spcPct val="90000"/>
              </a:lnSpc>
              <a:defRPr/>
            </a:pPr>
            <a:r>
              <a:rPr lang="en-AU" dirty="0">
                <a:cs typeface="Arial" pitchFamily="34" charset="0"/>
              </a:rPr>
              <a:t>1 µg/ml Clonidine 0.035%</a:t>
            </a:r>
            <a:endParaRPr lang="en-AU" sz="2400" dirty="0">
              <a:cs typeface="Arial" pitchFamily="34" charset="0"/>
            </a:endParaRPr>
          </a:p>
          <a:p>
            <a:pPr indent="0">
              <a:lnSpc>
                <a:spcPct val="90000"/>
              </a:lnSpc>
              <a:buFont typeface="Wingdings 2" pitchFamily="18" charset="2"/>
              <a:buNone/>
              <a:defRPr/>
            </a:pPr>
            <a:r>
              <a:rPr lang="en-AU" sz="2400" dirty="0">
                <a:cs typeface="Arial" pitchFamily="34" charset="0"/>
              </a:rPr>
              <a:t>		</a:t>
            </a:r>
          </a:p>
          <a:p>
            <a:pPr>
              <a:defRPr/>
            </a:pPr>
            <a:endParaRPr lang="en-AU" sz="2000" dirty="0"/>
          </a:p>
        </p:txBody>
      </p:sp>
      <p:sp>
        <p:nvSpPr>
          <p:cNvPr id="6" name="TextBox 5">
            <a:extLst>
              <a:ext uri="{FF2B5EF4-FFF2-40B4-BE49-F238E27FC236}">
                <a16:creationId xmlns:a16="http://schemas.microsoft.com/office/drawing/2014/main" id="{E4958F9C-7EE0-9344-A4CC-81E2CAB36749}"/>
              </a:ext>
            </a:extLst>
          </p:cNvPr>
          <p:cNvSpPr txBox="1"/>
          <p:nvPr/>
        </p:nvSpPr>
        <p:spPr>
          <a:xfrm>
            <a:off x="3649216" y="6327460"/>
            <a:ext cx="1997968" cy="369332"/>
          </a:xfrm>
          <a:prstGeom prst="rect">
            <a:avLst/>
          </a:prstGeom>
          <a:noFill/>
        </p:spPr>
        <p:txBody>
          <a:bodyPr wrap="square">
            <a:spAutoFit/>
          </a:bodyPr>
          <a:lstStyle/>
          <a:p>
            <a:r>
              <a:rPr lang="en-AU" sz="1800" dirty="0" err="1">
                <a:cs typeface="Arial" pitchFamily="34" charset="0"/>
              </a:rPr>
              <a:t>Disma</a:t>
            </a:r>
            <a:r>
              <a:rPr lang="en-AU" sz="1800" dirty="0">
                <a:cs typeface="Arial" pitchFamily="34" charset="0"/>
              </a:rPr>
              <a:t> 2011</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a:xfrm>
            <a:off x="107504" y="123825"/>
            <a:ext cx="8642350" cy="1143000"/>
          </a:xfrm>
        </p:spPr>
        <p:txBody>
          <a:bodyPr>
            <a:normAutofit/>
          </a:bodyPr>
          <a:lstStyle/>
          <a:p>
            <a:pPr algn="l">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AU" sz="4000" dirty="0"/>
              <a:t>Assessment in Anesthetised Children</a:t>
            </a:r>
          </a:p>
        </p:txBody>
      </p:sp>
      <p:sp>
        <p:nvSpPr>
          <p:cNvPr id="79874" name="Content Placeholder 2"/>
          <p:cNvSpPr>
            <a:spLocks noGrp="1"/>
          </p:cNvSpPr>
          <p:nvPr>
            <p:ph idx="1"/>
          </p:nvPr>
        </p:nvSpPr>
        <p:spPr>
          <a:xfrm>
            <a:off x="395536" y="1367409"/>
            <a:ext cx="8208912" cy="4419852"/>
          </a:xfrm>
        </p:spPr>
        <p:txBody>
          <a:bodyPr>
            <a:normAutofit fontScale="77500" lnSpcReduction="20000"/>
          </a:bodyPr>
          <a:lstStyle/>
          <a:p>
            <a:pPr marL="17463" indent="0">
              <a:lnSpc>
                <a:spcPct val="120000"/>
              </a:lnSpc>
              <a:buFont typeface="Wingdings 2" pitchFamily="18" charset="2"/>
              <a:buNone/>
            </a:pPr>
            <a:r>
              <a:rPr lang="en-AU" i="1" dirty="0">
                <a:cs typeface="Arial" charset="0"/>
              </a:rPr>
              <a:t>Both crude and oversensitive measures of effect used to determine effectiveness confound pharmacodynamic studies</a:t>
            </a:r>
          </a:p>
          <a:p>
            <a:pPr marL="344488" indent="-327025">
              <a:lnSpc>
                <a:spcPct val="120000"/>
              </a:lnSpc>
            </a:pPr>
            <a:r>
              <a:rPr lang="en-AU" sz="3000" dirty="0">
                <a:cs typeface="Arial" charset="0"/>
              </a:rPr>
              <a:t>Awake assessment of sensory level with bupivacaine epidural anaesthesia </a:t>
            </a:r>
          </a:p>
          <a:p>
            <a:pPr marL="344488" indent="-327025">
              <a:lnSpc>
                <a:spcPct val="120000"/>
              </a:lnSpc>
            </a:pPr>
            <a:r>
              <a:rPr lang="en-AU" sz="3000" dirty="0">
                <a:cs typeface="Arial" charset="0"/>
              </a:rPr>
              <a:t>Spread of ropivacaine by a weight based formula in a pediatric caudal block: a fluoroscopic examination </a:t>
            </a:r>
          </a:p>
          <a:p>
            <a:pPr marL="344488" indent="-327025">
              <a:lnSpc>
                <a:spcPct val="120000"/>
              </a:lnSpc>
            </a:pPr>
            <a:r>
              <a:rPr lang="en-AU" sz="3000" dirty="0">
                <a:cs typeface="Arial" charset="0"/>
              </a:rPr>
              <a:t>The effect of volume of local anesthetic on the anatomic spread of caudal block in children aged 1-7 years</a:t>
            </a:r>
          </a:p>
          <a:p>
            <a:pPr marL="344488" indent="-327025">
              <a:lnSpc>
                <a:spcPct val="120000"/>
              </a:lnSpc>
            </a:pPr>
            <a:r>
              <a:rPr lang="en-AU" sz="3000" dirty="0">
                <a:cs typeface="Arial" charset="0"/>
              </a:rPr>
              <a:t>Segmental distribution of high volume caudal anesthesia in neonates infants and toddlers as assessed by ultrasonography </a:t>
            </a:r>
            <a:endParaRPr lang="en-AU" sz="2600" dirty="0">
              <a:cs typeface="Arial" charset="0"/>
            </a:endParaRPr>
          </a:p>
        </p:txBody>
      </p:sp>
      <p:sp>
        <p:nvSpPr>
          <p:cNvPr id="3" name="TextBox 2">
            <a:extLst>
              <a:ext uri="{FF2B5EF4-FFF2-40B4-BE49-F238E27FC236}">
                <a16:creationId xmlns:a16="http://schemas.microsoft.com/office/drawing/2014/main" id="{67E091E1-88AE-174A-8F42-B74D37F9095A}"/>
              </a:ext>
            </a:extLst>
          </p:cNvPr>
          <p:cNvSpPr txBox="1"/>
          <p:nvPr/>
        </p:nvSpPr>
        <p:spPr>
          <a:xfrm>
            <a:off x="3665347" y="5787261"/>
            <a:ext cx="1266693" cy="954107"/>
          </a:xfrm>
          <a:prstGeom prst="rect">
            <a:avLst/>
          </a:prstGeom>
          <a:noFill/>
        </p:spPr>
        <p:txBody>
          <a:bodyPr wrap="none" rtlCol="0">
            <a:spAutoFit/>
          </a:bodyPr>
          <a:lstStyle/>
          <a:p>
            <a:r>
              <a:rPr lang="en-AU" sz="1400" dirty="0">
                <a:cs typeface="Arial" charset="0"/>
              </a:rPr>
              <a:t>Koo 2010</a:t>
            </a:r>
          </a:p>
          <a:p>
            <a:r>
              <a:rPr lang="en-AU" sz="1400" dirty="0">
                <a:cs typeface="Arial" charset="0"/>
              </a:rPr>
              <a:t>Spear 1991</a:t>
            </a:r>
          </a:p>
          <a:p>
            <a:r>
              <a:rPr lang="en-AU" sz="1400" dirty="0">
                <a:cs typeface="Arial" charset="0"/>
              </a:rPr>
              <a:t>Thomas 2010</a:t>
            </a:r>
          </a:p>
          <a:p>
            <a:r>
              <a:rPr lang="en-AU" sz="1400" dirty="0">
                <a:cs typeface="Arial" charset="0"/>
              </a:rPr>
              <a:t>Lundblad 2011</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p:txBody>
          <a:bodyPr/>
          <a:lstStyle/>
          <a:p>
            <a:pPr algn="l"/>
            <a:r>
              <a:rPr lang="en-AU" sz="4400" dirty="0"/>
              <a:t>Toxicity</a:t>
            </a:r>
          </a:p>
        </p:txBody>
      </p:sp>
      <p:sp>
        <p:nvSpPr>
          <p:cNvPr id="81922" name="Content Placeholder 2"/>
          <p:cNvSpPr>
            <a:spLocks noGrp="1"/>
          </p:cNvSpPr>
          <p:nvPr>
            <p:ph idx="1"/>
          </p:nvPr>
        </p:nvSpPr>
        <p:spPr>
          <a:xfrm>
            <a:off x="457200" y="1600200"/>
            <a:ext cx="8229600" cy="4421088"/>
          </a:xfrm>
        </p:spPr>
        <p:txBody>
          <a:bodyPr>
            <a:normAutofit lnSpcReduction="10000"/>
          </a:bodyPr>
          <a:lstStyle/>
          <a:p>
            <a:pPr marL="288925" indent="-271463"/>
            <a:r>
              <a:rPr lang="en-AU" sz="2800" dirty="0">
                <a:cs typeface="Arial" charset="0"/>
              </a:rPr>
              <a:t>Infants are more prone to systemic toxicity than adults</a:t>
            </a:r>
          </a:p>
          <a:p>
            <a:pPr marL="579438" lvl="2" indent="-290513">
              <a:buFont typeface="System Font Regular"/>
              <a:buChar char="-"/>
            </a:pPr>
            <a:r>
              <a:rPr lang="en-AU" dirty="0">
                <a:cs typeface="Arial" charset="0"/>
              </a:rPr>
              <a:t>Low protein binding and reduced intrinsic clearance</a:t>
            </a:r>
          </a:p>
          <a:p>
            <a:pPr marL="579438" lvl="2" indent="-290513">
              <a:buFont typeface="System Font Regular"/>
              <a:buChar char="-"/>
            </a:pPr>
            <a:r>
              <a:rPr lang="en-AU" dirty="0">
                <a:cs typeface="Arial" charset="0"/>
              </a:rPr>
              <a:t>Neonatal brain more susceptible</a:t>
            </a:r>
          </a:p>
          <a:p>
            <a:pPr marL="579438" lvl="2" indent="-290513">
              <a:buFont typeface="System Font Regular"/>
              <a:buChar char="-"/>
            </a:pPr>
            <a:r>
              <a:rPr lang="en-AU" dirty="0">
                <a:cs typeface="Arial" charset="0"/>
              </a:rPr>
              <a:t>More rapid heart rate </a:t>
            </a:r>
          </a:p>
          <a:p>
            <a:pPr marL="288925" indent="-271463"/>
            <a:r>
              <a:rPr lang="en-AU" sz="2800" dirty="0">
                <a:cs typeface="Arial" charset="0"/>
              </a:rPr>
              <a:t>Infants with right-to-left cardiac shunts may increase risk by bypassing first-pass clearance by the lung</a:t>
            </a:r>
          </a:p>
          <a:p>
            <a:pPr marL="288925" indent="-271463"/>
            <a:r>
              <a:rPr lang="en-AU" sz="2800" dirty="0">
                <a:cs typeface="Arial" charset="0"/>
              </a:rPr>
              <a:t>Concurrent administration of general anaesthetics or sedatives (especially benzodiazepines) may mask CNS toxicity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1"/>
          <p:cNvSpPr>
            <a:spLocks noGrp="1"/>
          </p:cNvSpPr>
          <p:nvPr>
            <p:ph type="title"/>
          </p:nvPr>
        </p:nvSpPr>
        <p:spPr>
          <a:xfrm>
            <a:off x="323528" y="404664"/>
            <a:ext cx="7776864" cy="1223963"/>
          </a:xfrm>
        </p:spPr>
        <p:txBody>
          <a:bodyPr>
            <a:normAutofit fontScale="90000"/>
          </a:bodyPr>
          <a:lstStyle/>
          <a:p>
            <a:pPr algn="l"/>
            <a:r>
              <a:rPr lang="en-AU" dirty="0"/>
              <a:t>N</a:t>
            </a:r>
            <a:r>
              <a:rPr lang="en-AU" sz="4400" dirty="0"/>
              <a:t>ew </a:t>
            </a:r>
            <a:r>
              <a:rPr lang="en-AU" dirty="0"/>
              <a:t>L</a:t>
            </a:r>
            <a:r>
              <a:rPr lang="en-AU" sz="4400" dirty="0"/>
              <a:t>ocal </a:t>
            </a:r>
            <a:r>
              <a:rPr lang="en-AU" dirty="0" err="1"/>
              <a:t>A</a:t>
            </a:r>
            <a:r>
              <a:rPr lang="en-AU" sz="4400" dirty="0" err="1"/>
              <a:t>nesthetics</a:t>
            </a:r>
            <a:r>
              <a:rPr lang="en-AU" sz="4400" dirty="0"/>
              <a:t> </a:t>
            </a:r>
            <a:r>
              <a:rPr lang="en-AU" dirty="0"/>
              <a:t>D</a:t>
            </a:r>
            <a:r>
              <a:rPr lang="en-AU" sz="4400" dirty="0"/>
              <a:t>o Not </a:t>
            </a:r>
            <a:r>
              <a:rPr lang="en-AU" dirty="0"/>
              <a:t>P</a:t>
            </a:r>
            <a:r>
              <a:rPr lang="en-AU" sz="4400" dirty="0"/>
              <a:t>rotect against Systemic </a:t>
            </a:r>
            <a:r>
              <a:rPr lang="en-AU" dirty="0"/>
              <a:t>T</a:t>
            </a:r>
            <a:r>
              <a:rPr lang="en-AU" sz="4400" dirty="0"/>
              <a:t>oxicity</a:t>
            </a:r>
          </a:p>
        </p:txBody>
      </p:sp>
      <p:sp>
        <p:nvSpPr>
          <p:cNvPr id="83970" name="Content Placeholder 2"/>
          <p:cNvSpPr>
            <a:spLocks noGrp="1"/>
          </p:cNvSpPr>
          <p:nvPr>
            <p:ph idx="1"/>
          </p:nvPr>
        </p:nvSpPr>
        <p:spPr>
          <a:xfrm>
            <a:off x="323527" y="1847850"/>
            <a:ext cx="8799209" cy="4173538"/>
          </a:xfrm>
        </p:spPr>
        <p:txBody>
          <a:bodyPr/>
          <a:lstStyle/>
          <a:p>
            <a:pPr marL="288925" indent="-271463">
              <a:lnSpc>
                <a:spcPct val="90000"/>
              </a:lnSpc>
            </a:pPr>
            <a:r>
              <a:rPr lang="en-AU" sz="2800" dirty="0">
                <a:cs typeface="Arial" charset="0"/>
              </a:rPr>
              <a:t>Toxicity by progressive accumulation</a:t>
            </a:r>
          </a:p>
          <a:p>
            <a:pPr marL="579438" lvl="1" indent="-290513">
              <a:lnSpc>
                <a:spcPct val="90000"/>
              </a:lnSpc>
              <a:buFont typeface="System Font Regular"/>
              <a:buChar char="-"/>
            </a:pPr>
            <a:r>
              <a:rPr lang="en-AU" sz="2400" dirty="0">
                <a:cs typeface="Arial" charset="0"/>
              </a:rPr>
              <a:t>Initially described with excessive epidural bupivacaine infusions in children (2.5 mg/kg/hr)</a:t>
            </a:r>
          </a:p>
          <a:p>
            <a:pPr marL="579438" lvl="1" indent="-290513">
              <a:lnSpc>
                <a:spcPct val="90000"/>
              </a:lnSpc>
              <a:buFont typeface="System Font Regular"/>
              <a:buChar char="-"/>
            </a:pPr>
            <a:r>
              <a:rPr lang="en-AU" sz="2200" dirty="0">
                <a:cs typeface="Arial" charset="0"/>
              </a:rPr>
              <a:t>Lower recommended rates </a:t>
            </a:r>
          </a:p>
          <a:p>
            <a:pPr marL="815975" lvl="2" indent="-236538">
              <a:lnSpc>
                <a:spcPct val="90000"/>
              </a:lnSpc>
            </a:pPr>
            <a:r>
              <a:rPr lang="en-AU" sz="1900" dirty="0">
                <a:cs typeface="Arial" charset="0"/>
              </a:rPr>
              <a:t>No greater than 0.2-0.25 mg/kg/hr</a:t>
            </a:r>
            <a:r>
              <a:rPr lang="en-AU" sz="1900" baseline="30000" dirty="0">
                <a:cs typeface="Arial" charset="0"/>
              </a:rPr>
              <a:t>-</a:t>
            </a:r>
            <a:r>
              <a:rPr lang="en-AU" sz="1900" dirty="0">
                <a:cs typeface="Arial" charset="0"/>
              </a:rPr>
              <a:t> in neonates</a:t>
            </a:r>
          </a:p>
          <a:p>
            <a:pPr marL="815975" lvl="2" indent="-236538">
              <a:lnSpc>
                <a:spcPct val="90000"/>
              </a:lnSpc>
            </a:pPr>
            <a:r>
              <a:rPr lang="en-AU" sz="1900" dirty="0">
                <a:cs typeface="Arial" charset="0"/>
              </a:rPr>
              <a:t>No greater than 0.4-0.5 mg/kg/hr in older infants</a:t>
            </a:r>
          </a:p>
          <a:p>
            <a:pPr marL="288925" indent="-271463">
              <a:lnSpc>
                <a:spcPct val="90000"/>
              </a:lnSpc>
            </a:pPr>
            <a:r>
              <a:rPr lang="en-AU" sz="2800" dirty="0">
                <a:cs typeface="Arial" charset="0"/>
              </a:rPr>
              <a:t>Intravascular injection</a:t>
            </a:r>
          </a:p>
          <a:p>
            <a:pPr marL="579438" lvl="1" indent="-290513">
              <a:lnSpc>
                <a:spcPct val="90000"/>
              </a:lnSpc>
              <a:buFont typeface="System Font Regular"/>
              <a:buChar char="-"/>
            </a:pPr>
            <a:r>
              <a:rPr lang="en-AU" sz="2200" dirty="0">
                <a:cs typeface="Arial" charset="0"/>
              </a:rPr>
              <a:t>Reported with Ropivacaine and bupivacaine neonatal caudals</a:t>
            </a:r>
          </a:p>
          <a:p>
            <a:pPr marL="579438" lvl="1" indent="-290513">
              <a:lnSpc>
                <a:spcPct val="90000"/>
              </a:lnSpc>
              <a:buFont typeface="System Font Regular"/>
              <a:buChar char="-"/>
            </a:pPr>
            <a:r>
              <a:rPr lang="en-AU" sz="2200" dirty="0">
                <a:cs typeface="Arial" charset="0"/>
              </a:rPr>
              <a:t>Test dose and aspiration often negative in infants</a:t>
            </a:r>
          </a:p>
          <a:p>
            <a:pPr marL="288925" indent="-271463">
              <a:lnSpc>
                <a:spcPct val="90000"/>
              </a:lnSpc>
            </a:pPr>
            <a:r>
              <a:rPr lang="en-AU" sz="2800" dirty="0">
                <a:cs typeface="Arial" charset="0"/>
              </a:rPr>
              <a:t>Errors in calculation of dose</a:t>
            </a:r>
          </a:p>
        </p:txBody>
      </p:sp>
      <p:sp>
        <p:nvSpPr>
          <p:cNvPr id="2" name="TextBox 1">
            <a:extLst>
              <a:ext uri="{FF2B5EF4-FFF2-40B4-BE49-F238E27FC236}">
                <a16:creationId xmlns:a16="http://schemas.microsoft.com/office/drawing/2014/main" id="{1460722D-2955-DC45-949D-5034F7CE3702}"/>
              </a:ext>
            </a:extLst>
          </p:cNvPr>
          <p:cNvSpPr txBox="1"/>
          <p:nvPr/>
        </p:nvSpPr>
        <p:spPr>
          <a:xfrm>
            <a:off x="3540943" y="6240611"/>
            <a:ext cx="1342034" cy="646331"/>
          </a:xfrm>
          <a:prstGeom prst="rect">
            <a:avLst/>
          </a:prstGeom>
          <a:noFill/>
        </p:spPr>
        <p:txBody>
          <a:bodyPr wrap="none" rtlCol="0">
            <a:spAutoFit/>
          </a:bodyPr>
          <a:lstStyle/>
          <a:p>
            <a:r>
              <a:rPr lang="en-AU" dirty="0" err="1">
                <a:cs typeface="Arial" charset="0"/>
              </a:rPr>
              <a:t>Hubler</a:t>
            </a:r>
            <a:r>
              <a:rPr lang="en-AU" dirty="0">
                <a:cs typeface="Arial" charset="0"/>
              </a:rPr>
              <a:t> 2010</a:t>
            </a:r>
            <a:endParaRPr lang="en-AU" dirty="0"/>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11456" y="188640"/>
            <a:ext cx="8064500" cy="1143000"/>
          </a:xfrm>
        </p:spPr>
        <p:txBody>
          <a:bodyPr/>
          <a:lstStyle/>
          <a:p>
            <a:r>
              <a:rPr lang="en-US" altLang="zh-TW" sz="4400" dirty="0">
                <a:cs typeface="微軟正黑體"/>
              </a:rPr>
              <a:t>Intralipid and Systemic </a:t>
            </a:r>
            <a:r>
              <a:rPr lang="en-US" altLang="zh-TW" dirty="0">
                <a:cs typeface="微軟正黑體"/>
              </a:rPr>
              <a:t>T</a:t>
            </a:r>
            <a:r>
              <a:rPr lang="en-US" altLang="zh-TW" sz="4400" dirty="0">
                <a:cs typeface="微軟正黑體"/>
              </a:rPr>
              <a:t>oxicity</a:t>
            </a:r>
          </a:p>
        </p:txBody>
      </p:sp>
      <p:sp>
        <p:nvSpPr>
          <p:cNvPr id="86018" name="Rectangle 3"/>
          <p:cNvSpPr>
            <a:spLocks noGrp="1" noChangeArrowheads="1"/>
          </p:cNvSpPr>
          <p:nvPr>
            <p:ph idx="1"/>
          </p:nvPr>
        </p:nvSpPr>
        <p:spPr>
          <a:xfrm>
            <a:off x="457200" y="1600200"/>
            <a:ext cx="8229600" cy="4493096"/>
          </a:xfrm>
        </p:spPr>
        <p:txBody>
          <a:bodyPr/>
          <a:lstStyle/>
          <a:p>
            <a:pPr>
              <a:lnSpc>
                <a:spcPct val="90000"/>
              </a:lnSpc>
            </a:pPr>
            <a:r>
              <a:rPr lang="en-AU" sz="2800" dirty="0"/>
              <a:t>Suggested bolus dose 1.5ml/kg and infusion 0.25 ml/kg</a:t>
            </a:r>
            <a:r>
              <a:rPr lang="en-AU" sz="2800" dirty="0">
                <a:cs typeface="Arial" charset="0"/>
              </a:rPr>
              <a:t>/hr</a:t>
            </a:r>
            <a:endParaRPr lang="en-AU" sz="2800" dirty="0"/>
          </a:p>
          <a:p>
            <a:pPr>
              <a:lnSpc>
                <a:spcPct val="90000"/>
              </a:lnSpc>
            </a:pPr>
            <a:r>
              <a:rPr lang="en-AU" sz="2800" dirty="0"/>
              <a:t>The mechanism of the postulated lipid sink effect is still unclear</a:t>
            </a:r>
          </a:p>
          <a:p>
            <a:pPr>
              <a:lnSpc>
                <a:spcPct val="90000"/>
              </a:lnSpc>
            </a:pPr>
            <a:r>
              <a:rPr lang="en-US" altLang="zh-TW" sz="2800" dirty="0">
                <a:cs typeface="微軟正黑體"/>
              </a:rPr>
              <a:t>Is Intralipid the new Dantrolene?</a:t>
            </a:r>
          </a:p>
          <a:p>
            <a:pPr marL="635000" lvl="1" indent="-290513">
              <a:lnSpc>
                <a:spcPct val="90000"/>
              </a:lnSpc>
              <a:buFont typeface="System Font Regular"/>
              <a:buChar char="-"/>
            </a:pPr>
            <a:r>
              <a:rPr lang="en-US" altLang="zh-TW" sz="2400" dirty="0">
                <a:cs typeface="Arial" charset="0"/>
              </a:rPr>
              <a:t>Few pediatric clinical reports</a:t>
            </a:r>
          </a:p>
          <a:p>
            <a:pPr marL="635000" lvl="1" indent="-290513">
              <a:lnSpc>
                <a:spcPct val="90000"/>
              </a:lnSpc>
              <a:buFont typeface="System Font Regular"/>
              <a:buChar char="-"/>
            </a:pPr>
            <a:r>
              <a:rPr lang="en-US" altLang="zh-TW" sz="2400" dirty="0">
                <a:cs typeface="Arial" charset="0"/>
              </a:rPr>
              <a:t>No animal model to validate doses</a:t>
            </a:r>
          </a:p>
          <a:p>
            <a:pPr marL="635000" lvl="1" indent="-290513">
              <a:lnSpc>
                <a:spcPct val="90000"/>
              </a:lnSpc>
              <a:buFont typeface="System Font Regular"/>
              <a:buChar char="-"/>
            </a:pPr>
            <a:r>
              <a:rPr lang="en-US" altLang="zh-TW" sz="2400" dirty="0">
                <a:cs typeface="Arial" charset="0"/>
              </a:rPr>
              <a:t>Inability to perform clinical trials due to low incidence of toxicity in children</a:t>
            </a:r>
          </a:p>
          <a:p>
            <a:pPr marL="635000" lvl="1" indent="-290513">
              <a:lnSpc>
                <a:spcPct val="90000"/>
              </a:lnSpc>
              <a:buFont typeface="System Font Regular"/>
              <a:buChar char="-"/>
            </a:pPr>
            <a:r>
              <a:rPr lang="en-US" altLang="zh-TW" sz="2400" dirty="0">
                <a:cs typeface="Arial" charset="0"/>
              </a:rPr>
              <a:t>Should be used early in resuscitation</a:t>
            </a:r>
            <a:endParaRPr lang="en-US" altLang="zh-TW" sz="3200" dirty="0">
              <a:cs typeface="Arial"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p:cNvSpPr>
            <a:spLocks noGrp="1"/>
          </p:cNvSpPr>
          <p:nvPr>
            <p:ph type="title"/>
          </p:nvPr>
        </p:nvSpPr>
        <p:spPr/>
        <p:txBody>
          <a:bodyPr>
            <a:normAutofit/>
          </a:bodyPr>
          <a:lstStyle/>
          <a:p>
            <a:pPr algn="l"/>
            <a:r>
              <a:rPr lang="en-AU" sz="4800" dirty="0"/>
              <a:t>Pharmacogenetics</a:t>
            </a:r>
          </a:p>
        </p:txBody>
      </p:sp>
      <p:sp>
        <p:nvSpPr>
          <p:cNvPr id="88066" name="Content Placeholder 2"/>
          <p:cNvSpPr>
            <a:spLocks noGrp="1"/>
          </p:cNvSpPr>
          <p:nvPr>
            <p:ph idx="1"/>
          </p:nvPr>
        </p:nvSpPr>
        <p:spPr>
          <a:xfrm>
            <a:off x="457200" y="1432518"/>
            <a:ext cx="8096250" cy="4389437"/>
          </a:xfrm>
        </p:spPr>
        <p:txBody>
          <a:bodyPr>
            <a:normAutofit/>
          </a:bodyPr>
          <a:lstStyle/>
          <a:p>
            <a:pPr>
              <a:lnSpc>
                <a:spcPct val="90000"/>
              </a:lnSpc>
            </a:pPr>
            <a:r>
              <a:rPr lang="en-AU" altLang="zh-TW" sz="2800" dirty="0">
                <a:cs typeface="Arial" charset="0"/>
              </a:rPr>
              <a:t>No reported polymorphisms in cytochrome P450 isoenzymes primarily involved in the metabolism of local anaesthetics (CYP 3A4, CYP 2D6 and CYP 1A2)</a:t>
            </a:r>
          </a:p>
          <a:p>
            <a:pPr>
              <a:lnSpc>
                <a:spcPct val="90000"/>
              </a:lnSpc>
            </a:pPr>
            <a:r>
              <a:rPr lang="en-AU" altLang="zh-TW" sz="2800" dirty="0">
                <a:cs typeface="Arial" charset="0"/>
              </a:rPr>
              <a:t>Polymorphisms of clinical relevance have been described for CYP2D6  (ultrarapid, normal and poor metabolizers of Codeine and tramadol)</a:t>
            </a:r>
          </a:p>
          <a:p>
            <a:pPr>
              <a:lnSpc>
                <a:spcPct val="90000"/>
              </a:lnSpc>
            </a:pPr>
            <a:r>
              <a:rPr lang="en-AU" altLang="zh-TW" sz="2800" dirty="0">
                <a:cs typeface="Arial" charset="0"/>
              </a:rPr>
              <a:t>Ethnicity is a factor in the occurrence of CYP2D6 variability</a:t>
            </a:r>
          </a:p>
          <a:p>
            <a:pPr>
              <a:lnSpc>
                <a:spcPct val="90000"/>
              </a:lnSpc>
            </a:pPr>
            <a:r>
              <a:rPr lang="en-AU" altLang="zh-TW" sz="2800" dirty="0">
                <a:cs typeface="Arial" charset="0"/>
              </a:rPr>
              <a:t>In single dose blocks the impact of polymorphisms for toxicity of local anaesthetics is likely to be small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p:cNvSpPr>
            <a:spLocks noGrp="1"/>
          </p:cNvSpPr>
          <p:nvPr>
            <p:ph type="title"/>
          </p:nvPr>
        </p:nvSpPr>
        <p:spPr>
          <a:xfrm>
            <a:off x="539552" y="274638"/>
            <a:ext cx="8229600" cy="994122"/>
          </a:xfrm>
        </p:spPr>
        <p:txBody>
          <a:bodyPr>
            <a:normAutofit/>
          </a:bodyPr>
          <a:lstStyle/>
          <a:p>
            <a:pPr algn="l"/>
            <a:r>
              <a:rPr lang="en-AU" sz="4800" dirty="0"/>
              <a:t>Summary</a:t>
            </a:r>
          </a:p>
        </p:txBody>
      </p:sp>
      <p:sp>
        <p:nvSpPr>
          <p:cNvPr id="90114" name="Content Placeholder 2"/>
          <p:cNvSpPr>
            <a:spLocks noGrp="1"/>
          </p:cNvSpPr>
          <p:nvPr>
            <p:ph idx="1"/>
          </p:nvPr>
        </p:nvSpPr>
        <p:spPr>
          <a:xfrm>
            <a:off x="457200" y="1412776"/>
            <a:ext cx="8229600" cy="4493096"/>
          </a:xfrm>
        </p:spPr>
        <p:txBody>
          <a:bodyPr>
            <a:normAutofit/>
          </a:bodyPr>
          <a:lstStyle/>
          <a:p>
            <a:pPr marL="344488" indent="-327025">
              <a:lnSpc>
                <a:spcPct val="90000"/>
              </a:lnSpc>
            </a:pPr>
            <a:r>
              <a:rPr lang="en-AU" altLang="zh-TW" sz="2800" dirty="0">
                <a:cs typeface="Arial" charset="0"/>
              </a:rPr>
              <a:t>Infants and children have unique pharmacokinetic and pharmacodynamic characteristics</a:t>
            </a:r>
          </a:p>
          <a:p>
            <a:pPr marL="344488" indent="-327025">
              <a:lnSpc>
                <a:spcPct val="90000"/>
              </a:lnSpc>
            </a:pPr>
            <a:r>
              <a:rPr lang="en-AU" altLang="zh-TW" sz="2800" dirty="0">
                <a:cs typeface="Arial" charset="0"/>
              </a:rPr>
              <a:t>Single dose regional anaesthesia is usually associated with acceptable total and free plasma concentrations</a:t>
            </a:r>
          </a:p>
          <a:p>
            <a:pPr marL="344488" indent="-327025">
              <a:lnSpc>
                <a:spcPct val="90000"/>
              </a:lnSpc>
            </a:pPr>
            <a:r>
              <a:rPr lang="en-AU" altLang="zh-TW" sz="2800" dirty="0">
                <a:cs typeface="Arial" charset="0"/>
              </a:rPr>
              <a:t>The risk of systemic toxicity is increased with</a:t>
            </a:r>
          </a:p>
          <a:p>
            <a:pPr marL="344488" lvl="3" indent="-327025">
              <a:lnSpc>
                <a:spcPct val="90000"/>
              </a:lnSpc>
              <a:buSzPct val="95000"/>
              <a:buFont typeface="Arial" panose="020B0604020202020204" pitchFamily="34" charset="0"/>
              <a:buChar char="•"/>
            </a:pPr>
            <a:r>
              <a:rPr lang="en-AU" altLang="zh-TW" sz="2800" dirty="0">
                <a:cs typeface="Arial" charset="0"/>
              </a:rPr>
              <a:t>Neonates and infants less than 3 months of age</a:t>
            </a:r>
          </a:p>
          <a:p>
            <a:pPr marL="344488" lvl="3" indent="-327025">
              <a:lnSpc>
                <a:spcPct val="90000"/>
              </a:lnSpc>
              <a:buSzPct val="95000"/>
              <a:buFont typeface="Arial" panose="020B0604020202020204" pitchFamily="34" charset="0"/>
              <a:buChar char="•"/>
            </a:pPr>
            <a:r>
              <a:rPr lang="en-AU" altLang="zh-TW" sz="2800" dirty="0">
                <a:cs typeface="Arial" charset="0"/>
              </a:rPr>
              <a:t>Continuous infusions of local anaesthetics </a:t>
            </a:r>
          </a:p>
          <a:p>
            <a:pPr marL="344488" lvl="3" indent="-327025">
              <a:lnSpc>
                <a:spcPct val="90000"/>
              </a:lnSpc>
              <a:buSzPct val="95000"/>
              <a:buFont typeface="Arial" panose="020B0604020202020204" pitchFamily="34" charset="0"/>
              <a:buChar char="•"/>
            </a:pPr>
            <a:r>
              <a:rPr lang="en-AU" altLang="zh-TW" sz="2800" dirty="0">
                <a:cs typeface="Arial" charset="0"/>
              </a:rPr>
              <a:t>Excessive doses of local anaesthetic </a:t>
            </a:r>
          </a:p>
          <a:p>
            <a:pPr marL="344488" indent="-327025">
              <a:lnSpc>
                <a:spcPct val="90000"/>
              </a:lnSpc>
            </a:pPr>
            <a:r>
              <a:rPr lang="en-AU" altLang="zh-TW" sz="2800" dirty="0">
                <a:cs typeface="Arial" charset="0"/>
              </a:rPr>
              <a:t>Lipid rescue of systemic toxicity has been shown to be effective in neonates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References</a:t>
            </a:r>
          </a:p>
        </p:txBody>
      </p:sp>
      <p:sp>
        <p:nvSpPr>
          <p:cNvPr id="3" name="Content Placeholder 2"/>
          <p:cNvSpPr>
            <a:spLocks noGrp="1"/>
          </p:cNvSpPr>
          <p:nvPr>
            <p:ph idx="1"/>
          </p:nvPr>
        </p:nvSpPr>
        <p:spPr>
          <a:xfrm>
            <a:off x="323528" y="1935163"/>
            <a:ext cx="8568952" cy="4389437"/>
          </a:xfrm>
        </p:spPr>
        <p:txBody>
          <a:bodyPr/>
          <a:lstStyle/>
          <a:p>
            <a:pPr marL="514350" indent="-514350">
              <a:buFont typeface="+mj-lt"/>
              <a:buAutoNum type="arabicPeriod"/>
            </a:pPr>
            <a:r>
              <a:rPr lang="en-AU" sz="1800" dirty="0"/>
              <a:t>Anderson BJ, Allegaert K. The pharmacology of anaesthetics in the neonate. Best practice &amp; research clinical anesthesiology. 2010;24:419-31</a:t>
            </a:r>
          </a:p>
          <a:p>
            <a:pPr marL="514350" indent="-514350">
              <a:buFont typeface="+mj-lt"/>
              <a:buAutoNum type="arabicPeriod"/>
            </a:pPr>
            <a:r>
              <a:rPr lang="en-AU" sz="1800" dirty="0"/>
              <a:t>Simon L, Mazoit J-X. Pharmacology of local anaesthesia in different age groups. Baillière's clinical anaesthesiology. 2000;14(4):641-58.</a:t>
            </a:r>
          </a:p>
          <a:p>
            <a:pPr marL="514350" indent="-514350">
              <a:buFont typeface="+mj-lt"/>
              <a:buAutoNum type="arabicPeriod"/>
            </a:pPr>
            <a:r>
              <a:rPr lang="en-AU" sz="1800" dirty="0"/>
              <a:t>Mazoit J-X. Pharmacokinetic/pharmacodynamic modeling of anesthetics in children. Pediatr Drugs.2006; 8(3): 139-50. </a:t>
            </a:r>
          </a:p>
          <a:p>
            <a:pPr marL="514350" indent="-514350">
              <a:buFont typeface="+mj-lt"/>
              <a:buAutoNum type="arabicPeriod"/>
            </a:pPr>
            <a:r>
              <a:rPr lang="en-AU" sz="1800" dirty="0"/>
              <a:t>Kearns GL, Leeder JS. Developmental pharmacology-drug disposition action and therapy in infants and children. NEJM. 2003; 349(12): 1157-67.</a:t>
            </a:r>
          </a:p>
          <a:p>
            <a:pPr marL="514350" indent="-514350">
              <a:buFont typeface="+mj-lt"/>
              <a:buAutoNum type="arabicPeriod"/>
            </a:pPr>
            <a:r>
              <a:rPr lang="en-AU" sz="1800" dirty="0"/>
              <a:t>Graf BM. Current status and clinical relevance of studies of minimum local anaesthetic concentration(MLAC). Current opinion Anaesthesiology. 2005; 18: 241-5.</a:t>
            </a:r>
          </a:p>
          <a:p>
            <a:pPr marL="514350" indent="-514350">
              <a:buFont typeface="+mj-lt"/>
              <a:buAutoNum type="arabicPeriod"/>
            </a:pPr>
            <a:r>
              <a:rPr lang="en-AU" sz="1800" dirty="0"/>
              <a:t>LaCroix D. </a:t>
            </a:r>
            <a:r>
              <a:rPr lang="fr-FR" sz="1800" dirty="0"/>
              <a:t>Sonnier, A. CYP3A Ontogeny.</a:t>
            </a:r>
            <a:r>
              <a:rPr lang="en-AU" sz="1800" dirty="0"/>
              <a:t>Eur J Biochem. 1997; 247:625-</a:t>
            </a:r>
            <a:r>
              <a:rPr lang="fr-FR" sz="1800" dirty="0"/>
              <a:t>34 </a:t>
            </a:r>
          </a:p>
          <a:p>
            <a:pPr marL="514350" indent="-514350">
              <a:buFont typeface="+mj-lt"/>
              <a:buAutoNum type="arabicPeriod"/>
            </a:pPr>
            <a:r>
              <a:rPr lang="fr-FR" sz="1800" dirty="0"/>
              <a:t>Weinberg G. Treatment of local anaesthetic toxicity (LAST). Reg Anesth Pain Med. 2010; 35(2):188-93.</a:t>
            </a:r>
            <a:br>
              <a:rPr lang="fr-FR" sz="1800" dirty="0"/>
            </a:br>
            <a:endParaRPr lang="en-AU" sz="1800" dirty="0"/>
          </a:p>
          <a:p>
            <a:pPr marL="514350" indent="-514350">
              <a:buFont typeface="+mj-lt"/>
              <a:buAutoNum type="arabicPeriod"/>
            </a:pPr>
            <a:endParaRPr lang="en-AU" sz="1800" dirty="0"/>
          </a:p>
          <a:p>
            <a:pPr marL="514350" indent="-514350">
              <a:buFont typeface="+mj-lt"/>
              <a:buAutoNum type="arabicPeriod"/>
            </a:pPr>
            <a:endParaRPr lang="en-AU" sz="1800" dirty="0"/>
          </a:p>
        </p:txBody>
      </p:sp>
    </p:spTree>
  </p:cSld>
  <p:clrMapOvr>
    <a:masterClrMapping/>
  </p:clrMapOvr>
</p:sld>
</file>

<file path=ppt/theme/theme1.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2.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3.xml><?xml version="1.0" encoding="utf-8"?>
<a:theme xmlns:a="http://schemas.openxmlformats.org/drawingml/2006/main" name="1_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4.xml><?xml version="1.0" encoding="utf-8"?>
<a:theme xmlns:a="http://schemas.openxmlformats.org/drawingml/2006/main" name="1_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Theme11</Template>
  <TotalTime>5519</TotalTime>
  <Words>6961</Words>
  <Application>Microsoft Macintosh PowerPoint</Application>
  <PresentationFormat>On-screen Show (4:3)</PresentationFormat>
  <Paragraphs>573</Paragraphs>
  <Slides>42</Slides>
  <Notes>38</Notes>
  <HiddenSlides>0</HiddenSlides>
  <MMClips>0</MMClips>
  <ScaleCrop>false</ScaleCrop>
  <HeadingPairs>
    <vt:vector size="8" baseType="variant">
      <vt:variant>
        <vt:lpstr>Fonts Used</vt:lpstr>
      </vt:variant>
      <vt:variant>
        <vt:i4>7</vt:i4>
      </vt:variant>
      <vt:variant>
        <vt:lpstr>Theme</vt:lpstr>
      </vt:variant>
      <vt:variant>
        <vt:i4>4</vt:i4>
      </vt:variant>
      <vt:variant>
        <vt:lpstr>Embedded OLE Servers</vt:lpstr>
      </vt:variant>
      <vt:variant>
        <vt:i4>1</vt:i4>
      </vt:variant>
      <vt:variant>
        <vt:lpstr>Slide Titles</vt:lpstr>
      </vt:variant>
      <vt:variant>
        <vt:i4>42</vt:i4>
      </vt:variant>
    </vt:vector>
  </HeadingPairs>
  <TitlesOfParts>
    <vt:vector size="54" baseType="lpstr">
      <vt:lpstr>System Font Regular</vt:lpstr>
      <vt:lpstr>Arial</vt:lpstr>
      <vt:lpstr>Calibri</vt:lpstr>
      <vt:lpstr>Calibri Light</vt:lpstr>
      <vt:lpstr>Palatino-BoldItalic</vt:lpstr>
      <vt:lpstr>Times New Roman</vt:lpstr>
      <vt:lpstr>Wingdings 2</vt:lpstr>
      <vt:lpstr>Theme11</vt:lpstr>
      <vt:lpstr>Theme9</vt:lpstr>
      <vt:lpstr>1_Theme11</vt:lpstr>
      <vt:lpstr>1_Theme9</vt:lpstr>
      <vt:lpstr>Excel.Chart.8</vt:lpstr>
      <vt:lpstr>Pharmacology of Local Anaesthetics in Children</vt:lpstr>
      <vt:lpstr>Disclosures</vt:lpstr>
      <vt:lpstr>Learning Objectives</vt:lpstr>
      <vt:lpstr>Developmental Pharmacology </vt:lpstr>
      <vt:lpstr>Developmental Pharmacokinetics</vt:lpstr>
      <vt:lpstr>Absorption Factors</vt:lpstr>
      <vt:lpstr>Distribution</vt:lpstr>
      <vt:lpstr>Flip Flop Kinetics</vt:lpstr>
      <vt:lpstr>Protein Binding</vt:lpstr>
      <vt:lpstr>Metabolism</vt:lpstr>
      <vt:lpstr>Clearance</vt:lpstr>
      <vt:lpstr>Common Local Anesthetics</vt:lpstr>
      <vt:lpstr>Spinal Anesthesia in Newborns</vt:lpstr>
      <vt:lpstr>Caudal Pharmacokinetics</vt:lpstr>
      <vt:lpstr>Caudal Ropivacaine</vt:lpstr>
      <vt:lpstr>Caudal Levobupivacaine</vt:lpstr>
      <vt:lpstr>Caudal Pharmacokinetics: The effect of Epinephrine </vt:lpstr>
      <vt:lpstr>Epidural Infusions: Infants/Children</vt:lpstr>
      <vt:lpstr>Infant Epidural Infusions </vt:lpstr>
      <vt:lpstr>Epidural Bupivacaine Infusions</vt:lpstr>
      <vt:lpstr>Free and Total Bupivacaine Concentrations After Epidural Infusion</vt:lpstr>
      <vt:lpstr>Bupivacaine Epidural Infusions</vt:lpstr>
      <vt:lpstr>Epidural Ropivacaine Infusions</vt:lpstr>
      <vt:lpstr>Epidural Levobupivacaine Infusion</vt:lpstr>
      <vt:lpstr>Pharmacodynamics</vt:lpstr>
      <vt:lpstr>Myelination and Pharmacodynamics</vt:lpstr>
      <vt:lpstr>Differential Block</vt:lpstr>
      <vt:lpstr>Neonatal Spinal Conundrum</vt:lpstr>
      <vt:lpstr>New Local Anesthetics Relative Potency Debate</vt:lpstr>
      <vt:lpstr>Pediatric MLAC,MLAD,ED50</vt:lpstr>
      <vt:lpstr>PowerPoint Presentation</vt:lpstr>
      <vt:lpstr>PD : the Effect of Age</vt:lpstr>
      <vt:lpstr>Adjuvants: Pandora’s Box?</vt:lpstr>
      <vt:lpstr>PD: the Effects of Clonidine on Analgesic Duration</vt:lpstr>
      <vt:lpstr>PD: Effect of Clonidine on MLAC</vt:lpstr>
      <vt:lpstr>Assessment in Anesthetised Children</vt:lpstr>
      <vt:lpstr>Toxicity</vt:lpstr>
      <vt:lpstr>New Local Anesthetics Do Not Protect against Systemic Toxicity</vt:lpstr>
      <vt:lpstr>Intralipid and Systemic Toxicity</vt:lpstr>
      <vt:lpstr>Pharmacogenetics</vt:lpstr>
      <vt:lpstr>Summary</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Infosino, Andrew</cp:lastModifiedBy>
  <cp:revision>423</cp:revision>
  <dcterms:created xsi:type="dcterms:W3CDTF">2011-01-25T03:24:21Z</dcterms:created>
  <dcterms:modified xsi:type="dcterms:W3CDTF">2022-01-27T21:37:29Z</dcterms:modified>
</cp:coreProperties>
</file>