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 id="2147483665" r:id="rId2"/>
    <p:sldMasterId id="2147483677" r:id="rId3"/>
    <p:sldMasterId id="2147483690" r:id="rId4"/>
  </p:sldMasterIdLst>
  <p:notesMasterIdLst>
    <p:notesMasterId r:id="rId48"/>
  </p:notesMasterIdLst>
  <p:sldIdLst>
    <p:sldId id="256" r:id="rId5"/>
    <p:sldId id="257" r:id="rId6"/>
    <p:sldId id="258" r:id="rId7"/>
    <p:sldId id="259" r:id="rId8"/>
    <p:sldId id="260" r:id="rId9"/>
    <p:sldId id="261" r:id="rId10"/>
    <p:sldId id="297" r:id="rId11"/>
    <p:sldId id="262" r:id="rId12"/>
    <p:sldId id="263" r:id="rId13"/>
    <p:sldId id="264" r:id="rId14"/>
    <p:sldId id="265" r:id="rId15"/>
    <p:sldId id="266" r:id="rId16"/>
    <p:sldId id="301" r:id="rId17"/>
    <p:sldId id="267" r:id="rId18"/>
    <p:sldId id="268" r:id="rId19"/>
    <p:sldId id="269" r:id="rId20"/>
    <p:sldId id="270" r:id="rId21"/>
    <p:sldId id="302" r:id="rId22"/>
    <p:sldId id="273" r:id="rId23"/>
    <p:sldId id="274" r:id="rId24"/>
    <p:sldId id="298" r:id="rId25"/>
    <p:sldId id="275" r:id="rId26"/>
    <p:sldId id="276" r:id="rId27"/>
    <p:sldId id="277" r:id="rId28"/>
    <p:sldId id="278" r:id="rId29"/>
    <p:sldId id="279" r:id="rId30"/>
    <p:sldId id="280" r:id="rId31"/>
    <p:sldId id="281" r:id="rId32"/>
    <p:sldId id="282" r:id="rId33"/>
    <p:sldId id="283" r:id="rId34"/>
    <p:sldId id="284" r:id="rId35"/>
    <p:sldId id="299" r:id="rId36"/>
    <p:sldId id="285" r:id="rId37"/>
    <p:sldId id="286" r:id="rId38"/>
    <p:sldId id="287" r:id="rId39"/>
    <p:sldId id="288" r:id="rId40"/>
    <p:sldId id="289" r:id="rId41"/>
    <p:sldId id="290" r:id="rId42"/>
    <p:sldId id="291" r:id="rId43"/>
    <p:sldId id="292" r:id="rId44"/>
    <p:sldId id="300" r:id="rId45"/>
    <p:sldId id="295" r:id="rId46"/>
    <p:sldId id="296"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9" roundtripDataSignature="AMtx7mgCDgxozqCPZe72UJ6ZXa9W+1BBu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A5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E0B66AF-0577-4CBF-84A6-58031BB0B020}">
  <a:tblStyle styleId="{FE0B66AF-0577-4CBF-84A6-58031BB0B02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95"/>
    <p:restoredTop sz="81885" autoAdjust="0"/>
  </p:normalViewPr>
  <p:slideViewPr>
    <p:cSldViewPr snapToGrid="0">
      <p:cViewPr varScale="1">
        <p:scale>
          <a:sx n="80" d="100"/>
          <a:sy n="80" d="100"/>
        </p:scale>
        <p:origin x="1744" y="184"/>
      </p:cViewPr>
      <p:guideLst>
        <p:guide orient="horz" pos="2160"/>
        <p:guide pos="2880"/>
      </p:guideLst>
    </p:cSldViewPr>
  </p:slideViewPr>
  <p:notesTextViewPr>
    <p:cViewPr>
      <p:scale>
        <a:sx n="1" d="1"/>
        <a:sy n="1" d="1"/>
      </p:scale>
      <p:origin x="0" y="0"/>
    </p:cViewPr>
  </p:notesTextViewPr>
  <p:sorterViewPr>
    <p:cViewPr>
      <p:scale>
        <a:sx n="100" d="100"/>
        <a:sy n="100" d="100"/>
      </p:scale>
      <p:origin x="0" y="-163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 name="Google Shape;3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Google Shape;37;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 name="Google Shape;3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p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 name="Google Shape;44;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 name="Google Shape;5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 name="Google Shape;62;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Reduced protein levels (both albumin &amp; alpha-1-acid </a:t>
            </a:r>
            <a:r>
              <a:rPr lang="en-US" dirty="0" err="1"/>
              <a:t>glycoprotiens</a:t>
            </a:r>
            <a:r>
              <a:rPr lang="en-US" dirty="0"/>
              <a:t>)</a:t>
            </a:r>
            <a:r>
              <a:rPr lang="en-US" baseline="0" dirty="0"/>
              <a:t> &amp; immature renal/hepatic clearance in</a:t>
            </a:r>
            <a:r>
              <a:rPr lang="en-US" dirty="0"/>
              <a:t> neonates result in greater</a:t>
            </a:r>
            <a:r>
              <a:rPr lang="en-US" baseline="0" dirty="0"/>
              <a:t> free fraction of drug; however, this is counteracted by a greater volume of distribution to reduce the concentration &amp; effect of medications in neonates.</a:t>
            </a:r>
            <a:endParaRPr dirty="0"/>
          </a:p>
        </p:txBody>
      </p:sp>
      <p:sp>
        <p:nvSpPr>
          <p:cNvPr id="62" name="Google Shape;62;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1744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Many factors can</a:t>
            </a:r>
            <a:r>
              <a:rPr lang="en-US" baseline="0" dirty="0"/>
              <a:t> contribute to changing drug distribution. This slide provides two different factors that can affect different medication levels in children and neonates. </a:t>
            </a:r>
            <a:endParaRPr dirty="0"/>
          </a:p>
        </p:txBody>
      </p:sp>
      <p:sp>
        <p:nvSpPr>
          <p:cNvPr id="68" name="Google Shape;68;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While neonates require a larger loading dose due to a larger volume of distribution, they require less frequent re-dosing</a:t>
            </a:r>
            <a:r>
              <a:rPr lang="en-US" baseline="0" dirty="0"/>
              <a:t> because they have less body mass for the medication to redistribute to and a longer peak blood concentration.</a:t>
            </a:r>
            <a:endParaRPr dirty="0"/>
          </a:p>
        </p:txBody>
      </p:sp>
      <p:sp>
        <p:nvSpPr>
          <p:cNvPr id="74" name="Google Shape;74;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89b4165a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89b4165a5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Absorption</a:t>
            </a:r>
            <a:r>
              <a:rPr lang="en-US" baseline="0" dirty="0"/>
              <a:t> routes include IV, intramuscular, intranasal and cutaneous; however, a larger skin surface to body size makes cutaneous absorption greater in neonates and young children than compared to adults.</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589b4165a5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589b4165a5_0_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589b4165a5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589b4165a5_0_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a:t>
            </a:r>
            <a:r>
              <a:rPr lang="en-US" baseline="0" dirty="0"/>
              <a:t> effect of medications can vary according to kidney maturity. Aminoglycosides and </a:t>
            </a:r>
            <a:r>
              <a:rPr lang="en-US" baseline="0" dirty="0" err="1"/>
              <a:t>cephalosporins</a:t>
            </a:r>
            <a:r>
              <a:rPr lang="en-US" baseline="0" dirty="0"/>
              <a:t> are two examples of medications whose actions are prolonged in neonates. Caution should be used not only with the dose of medication but also the frequency. </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589b4165a5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589b4165a5_0_1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589b4165a5_0_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589b4165a5_0_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VA</a:t>
            </a:r>
            <a:r>
              <a:rPr lang="en-US" baseline="0" dirty="0"/>
              <a:t> to FRC ratio contributes the greatest to faster wash-in in neonates</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589b4165a5_0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589b4165a5_0_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589b4165a5_0_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589b4165a5_0_3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589b4165a5_0_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589b4165a5_0_5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err="1"/>
              <a:t>Propofol</a:t>
            </a:r>
            <a:r>
              <a:rPr lang="en-US" dirty="0"/>
              <a:t> contains egg lecithin</a:t>
            </a:r>
            <a:r>
              <a:rPr lang="en-US" baseline="0" dirty="0"/>
              <a:t> derived from the yolk. The majority, if not all, allergies to egg are an allergy to the egg protein that is found in the egg white. Therefore, </a:t>
            </a:r>
            <a:r>
              <a:rPr lang="en-US" baseline="0" dirty="0" err="1"/>
              <a:t>propofol</a:t>
            </a:r>
            <a:r>
              <a:rPr lang="en-US" baseline="0" dirty="0"/>
              <a:t> is safe to give in patients with egg allergies unless they have a severe reaction to egg yolk.</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589b4165a5_0_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589b4165a5_0_5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589b4165a5_0_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589b4165a5_0_5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Thiopental is rarely</a:t>
            </a:r>
            <a:r>
              <a:rPr lang="en-US" baseline="0" dirty="0"/>
              <a:t> available and no longer commonly used. </a:t>
            </a:r>
            <a:endParaRPr dirty="0"/>
          </a:p>
        </p:txBody>
      </p:sp>
    </p:spTree>
    <p:extLst>
      <p:ext uri="{BB962C8B-B14F-4D97-AF65-F5344CB8AC3E}">
        <p14:creationId xmlns:p14="http://schemas.microsoft.com/office/powerpoint/2010/main" val="1506901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589b4165a5_0_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589b4165a5_0_6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 Direct cardiac depression effect of ketamine</a:t>
            </a:r>
            <a:r>
              <a:rPr lang="en-US" baseline="0" dirty="0"/>
              <a:t> is frequently compensated for by the increase in catecholamine release  that results in an increased heart rate and blood pressure. However, if a patient is catecholamine deplete (sick patients) you may only see the direct cardiac depression effects of ketamine. </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589b4165a5_0_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589b4165a5_0_6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589b4165a5_0_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589b4165a5_0_7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Dosing neuromuscular</a:t>
            </a:r>
            <a:r>
              <a:rPr lang="en-US" baseline="0" dirty="0"/>
              <a:t> blocking agents in neonates takes careful titration. On one side, they require less muscle relaxant because they have less muscle mass to relax, reduced contractions (reduced amount of acetylcholine to release) and retain the drug longer due to decreased clearance. On the other side, they require larger doses because they have a larger volume of distribution &amp; their diaphragm is more resistant to the effects of muscle relaxants.</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589b4165a5_0_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589b4165a5_0_7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589b4165a5_0_1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589b4165a5_0_1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589b4165a5_0_1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589b4165a5_0_12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589b4165a5_0_1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589b4165a5_0_12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589b4165a5_0_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589b4165a5_0_8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589b4165a5_0_1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589b4165a5_0_13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589b4165a5_0_1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589b4165a5_0_13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589b4165a5_0_1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589b4165a5_0_13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279202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589b4165a5_0_1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589b4165a5_0_1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589b4165a5_0_1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589b4165a5_0_14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5aec171cd8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5aec171cd8_0_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 designed</a:t>
            </a:r>
            <a:r>
              <a:rPr lang="en-US" baseline="0" dirty="0"/>
              <a:t> this table myself based on information from Cote and Smith’s textbooks as a practical guide to narcotic dosing.</a:t>
            </a: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589b4165a5_0_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589b4165a5_0_8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5ae274edc0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5ae274edc0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Most pediatric</a:t>
            </a:r>
            <a:r>
              <a:rPr lang="en-US" baseline="0" dirty="0"/>
              <a:t> orthopedic surgeons do not believe ketorolac alters bone healing &amp; frequently request it as part of a multimodal pain relief plan.</a:t>
            </a: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589b4165a5_0_9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589b4165a5_0_9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5ae274edc0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5ae274edc0_0_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Specificity</a:t>
            </a:r>
            <a:r>
              <a:rPr lang="en-US" baseline="0" dirty="0"/>
              <a:t> ratio for clonidine is 200:1 for alpha 2 versus alpha 1 receptor compared to 1600:1 specificity ratio for alpha2:alpha 1 for </a:t>
            </a:r>
            <a:r>
              <a:rPr lang="en-US" baseline="0" dirty="0" err="1"/>
              <a:t>dexmedetomidine</a:t>
            </a:r>
            <a:r>
              <a:rPr lang="en-US" baseline="0" dirty="0"/>
              <a:t>, resulting in </a:t>
            </a:r>
            <a:r>
              <a:rPr lang="en-US" baseline="0" dirty="0" err="1"/>
              <a:t>dexmedetomidine</a:t>
            </a:r>
            <a:r>
              <a:rPr lang="en-US" baseline="0" dirty="0"/>
              <a:t> having 7-8 times more affinity for alpha 2 receptor than clonidine. </a:t>
            </a:r>
          </a:p>
          <a:p>
            <a:pPr marL="0" lvl="0" indent="0" algn="l" rtl="0">
              <a:spcBef>
                <a:spcPts val="0"/>
              </a:spcBef>
              <a:spcAft>
                <a:spcPts val="0"/>
              </a:spcAft>
              <a:buNone/>
            </a:pPr>
            <a:r>
              <a:rPr lang="en-US" baseline="0" dirty="0" err="1"/>
              <a:t>Coeruleus</a:t>
            </a:r>
            <a:r>
              <a:rPr lang="en-US" baseline="0" dirty="0"/>
              <a:t> can be spelled with or without the ‘o’ (</a:t>
            </a:r>
            <a:r>
              <a:rPr lang="en-US" baseline="0" dirty="0" err="1"/>
              <a:t>ceruleus</a:t>
            </a:r>
            <a:r>
              <a:rPr lang="en-US" baseline="0" dirty="0"/>
              <a:t>)</a:t>
            </a:r>
          </a:p>
          <a:p>
            <a:pPr marL="0" lvl="0" indent="0" algn="l" rtl="0">
              <a:spcBef>
                <a:spcPts val="0"/>
              </a:spcBef>
              <a:spcAft>
                <a:spcPts val="0"/>
              </a:spcAft>
              <a:buNone/>
            </a:pPr>
            <a:r>
              <a:rPr lang="en-US" baseline="0" dirty="0"/>
              <a:t>*The infusion rate is correct but I decreased it to 2.0 because I did not find a source to quote 2.5.  There have been several publications of high infusion rates for sedation for MRI:</a:t>
            </a:r>
          </a:p>
          <a:p>
            <a:pPr marL="0" lvl="0" indent="0" algn="l" rtl="0">
              <a:spcBef>
                <a:spcPts val="0"/>
              </a:spcBef>
              <a:spcAft>
                <a:spcPts val="0"/>
              </a:spcAft>
              <a:buNone/>
            </a:pPr>
            <a:r>
              <a:rPr lang="en-US" baseline="0" dirty="0"/>
              <a:t>Mason KP, et al. Incidence and predictors of hypertension during high-dose </a:t>
            </a:r>
            <a:r>
              <a:rPr lang="en-US" baseline="0" dirty="0" err="1"/>
              <a:t>dexmedetomidine</a:t>
            </a:r>
            <a:r>
              <a:rPr lang="en-US" baseline="0" dirty="0"/>
              <a:t> sedation for pediatric MRI. </a:t>
            </a:r>
            <a:r>
              <a:rPr lang="en-US" baseline="0" dirty="0" err="1"/>
              <a:t>Paediatr</a:t>
            </a:r>
            <a:r>
              <a:rPr lang="en-US" baseline="0" dirty="0"/>
              <a:t> </a:t>
            </a:r>
            <a:r>
              <a:rPr lang="en-US" baseline="0" dirty="0" err="1"/>
              <a:t>Anaesth</a:t>
            </a:r>
            <a:r>
              <a:rPr lang="en-US" baseline="0" dirty="0"/>
              <a:t>. 2010 Jun;20(6):516-23.</a:t>
            </a:r>
          </a:p>
          <a:p>
            <a:pPr marL="0" lvl="0" indent="0" algn="l" rtl="0">
              <a:spcBef>
                <a:spcPts val="0"/>
              </a:spcBef>
              <a:spcAft>
                <a:spcPts val="0"/>
              </a:spcAft>
              <a:buNone/>
            </a:pPr>
            <a:r>
              <a:rPr lang="en-US" baseline="0" dirty="0"/>
              <a:t>Mason KP, et al. High dose </a:t>
            </a:r>
            <a:r>
              <a:rPr lang="en-US" baseline="0" dirty="0" err="1"/>
              <a:t>dexmedetomidine</a:t>
            </a:r>
            <a:r>
              <a:rPr lang="en-US" baseline="0" dirty="0"/>
              <a:t> as the sole sedative for pediatric MRI. </a:t>
            </a:r>
            <a:r>
              <a:rPr lang="en-US" baseline="0" dirty="0" err="1"/>
              <a:t>Paediatr</a:t>
            </a:r>
            <a:r>
              <a:rPr lang="en-US" baseline="0" dirty="0"/>
              <a:t> </a:t>
            </a:r>
            <a:r>
              <a:rPr lang="en-US" baseline="0" dirty="0" err="1"/>
              <a:t>Anaesth</a:t>
            </a:r>
            <a:r>
              <a:rPr lang="en-US" baseline="0" dirty="0"/>
              <a:t>. 2008 May;18(5):403-11.</a:t>
            </a:r>
          </a:p>
          <a:p>
            <a:pPr marL="0" lvl="0" indent="0" algn="l" rtl="0">
              <a:spcBef>
                <a:spcPts val="0"/>
              </a:spcBef>
              <a:spcAft>
                <a:spcPts val="0"/>
              </a:spcAft>
              <a:buNone/>
            </a:pPr>
            <a:r>
              <a:rPr lang="en-US" baseline="0" dirty="0"/>
              <a:t>Wu J, et al. Comparison of </a:t>
            </a:r>
            <a:r>
              <a:rPr lang="en-US" baseline="0" dirty="0" err="1"/>
              <a:t>propofol</a:t>
            </a:r>
            <a:r>
              <a:rPr lang="en-US" baseline="0" dirty="0"/>
              <a:t> and </a:t>
            </a:r>
            <a:r>
              <a:rPr lang="en-US" baseline="0" dirty="0" err="1"/>
              <a:t>dexmedetomidine</a:t>
            </a:r>
            <a:r>
              <a:rPr lang="en-US" baseline="0" dirty="0"/>
              <a:t> techniques in children undergoing magnetic resonance imaging. </a:t>
            </a:r>
            <a:r>
              <a:rPr lang="en-US" baseline="0" dirty="0" err="1"/>
              <a:t>Paediatr</a:t>
            </a:r>
            <a:r>
              <a:rPr lang="en-US" baseline="0" dirty="0"/>
              <a:t> </a:t>
            </a:r>
            <a:r>
              <a:rPr lang="en-US" baseline="0" dirty="0" err="1"/>
              <a:t>Anaesth</a:t>
            </a:r>
            <a:r>
              <a:rPr lang="en-US" baseline="0" dirty="0"/>
              <a:t> 2014 Aug;24(8):813-8.</a:t>
            </a: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5aec171cd8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5aec171cd8_0_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589b4165a5_0_1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589b4165a5_0_10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Always</a:t>
            </a:r>
            <a:r>
              <a:rPr lang="en-US" baseline="0" dirty="0"/>
              <a:t> use caution when using reversals for opioids or benzodiazepines. Abrupt reversal can cause withdrawal symptoms. Flumazenil may cause seizures in patients on chronic benzodiazepines or those prone to seizures.</a:t>
            </a:r>
            <a:endParaRPr dirty="0"/>
          </a:p>
        </p:txBody>
      </p:sp>
    </p:spTree>
    <p:extLst>
      <p:ext uri="{BB962C8B-B14F-4D97-AF65-F5344CB8AC3E}">
        <p14:creationId xmlns:p14="http://schemas.microsoft.com/office/powerpoint/2010/main" val="29891934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tiff"/></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08972312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65855245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6050676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24481799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03763390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12489085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24296298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06329833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74629295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52055133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84225146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type="tx">
  <p:cSld name="Title and text">
    <p:spTree>
      <p:nvGrpSpPr>
        <p:cNvPr id="1" name="Shape 24"/>
        <p:cNvGrpSpPr/>
        <p:nvPr/>
      </p:nvGrpSpPr>
      <p:grpSpPr>
        <a:xfrm>
          <a:off x="0" y="0"/>
          <a:ext cx="0" cy="0"/>
          <a:chOff x="0" y="0"/>
          <a:chExt cx="0" cy="0"/>
        </a:xfrm>
      </p:grpSpPr>
      <p:sp>
        <p:nvSpPr>
          <p:cNvPr id="25" name="Google Shape;25;p14"/>
          <p:cNvSpPr txBox="1">
            <a:spLocks noGrp="1"/>
          </p:cNvSpPr>
          <p:nvPr>
            <p:ph type="title"/>
          </p:nvPr>
        </p:nvSpPr>
        <p:spPr>
          <a:xfrm>
            <a:off x="628650" y="365125"/>
            <a:ext cx="7886700" cy="1325562"/>
          </a:xfrm>
          <a:prstGeom prst="rect">
            <a:avLst/>
          </a:prstGeom>
          <a:noFill/>
          <a:ln>
            <a:noFill/>
          </a:ln>
        </p:spPr>
        <p:txBody>
          <a:bodyPr spcFirstLastPara="1" wrap="square" lIns="45700" tIns="45700" rIns="45700" bIns="45700" anchor="ctr" anchorCtr="0"/>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6" name="Google Shape;26;p14"/>
          <p:cNvSpPr txBox="1">
            <a:spLocks noGrp="1"/>
          </p:cNvSpPr>
          <p:nvPr>
            <p:ph type="body" idx="1"/>
          </p:nvPr>
        </p:nvSpPr>
        <p:spPr>
          <a:xfrm>
            <a:off x="628650" y="1825625"/>
            <a:ext cx="7886700" cy="4351337"/>
          </a:xfrm>
          <a:prstGeom prst="rect">
            <a:avLst/>
          </a:prstGeom>
          <a:noFill/>
          <a:ln>
            <a:noFill/>
          </a:ln>
        </p:spPr>
        <p:txBody>
          <a:bodyPr spcFirstLastPara="1" wrap="square" lIns="45700" tIns="45700" rIns="45700" bIns="45700" anchor="t" anchorCtr="0"/>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1000"/>
              </a:spcBef>
              <a:spcAft>
                <a:spcPts val="0"/>
              </a:spcAft>
              <a:buClr>
                <a:srgbClr val="000000"/>
              </a:buClr>
              <a:buSzPts val="1800"/>
              <a:buChar char="•"/>
              <a:defRPr/>
            </a:lvl2pPr>
            <a:lvl3pPr marL="1371600" lvl="2" indent="-342900" algn="l">
              <a:lnSpc>
                <a:spcPct val="90000"/>
              </a:lnSpc>
              <a:spcBef>
                <a:spcPts val="1000"/>
              </a:spcBef>
              <a:spcAft>
                <a:spcPts val="0"/>
              </a:spcAft>
              <a:buClr>
                <a:srgbClr val="000000"/>
              </a:buClr>
              <a:buSzPts val="1800"/>
              <a:buChar char="•"/>
              <a:defRPr/>
            </a:lvl3pPr>
            <a:lvl4pPr marL="1828800" lvl="3" indent="-228600" algn="l">
              <a:lnSpc>
                <a:spcPct val="90000"/>
              </a:lnSpc>
              <a:spcBef>
                <a:spcPts val="1000"/>
              </a:spcBef>
              <a:spcAft>
                <a:spcPts val="0"/>
              </a:spcAft>
              <a:buSzPts val="1400"/>
              <a:buNone/>
              <a:defRPr/>
            </a:lvl4pPr>
            <a:lvl5pPr marL="2286000" lvl="4" indent="-342900" algn="l">
              <a:lnSpc>
                <a:spcPct val="90000"/>
              </a:lnSpc>
              <a:spcBef>
                <a:spcPts val="1000"/>
              </a:spcBef>
              <a:spcAft>
                <a:spcPts val="0"/>
              </a:spcAft>
              <a:buClr>
                <a:srgbClr val="000000"/>
              </a:buClr>
              <a:buSzPts val="1800"/>
              <a:buChar char="•"/>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27" name="Google Shape;27;p14"/>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rgbClr val="000000"/>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28" name="Google Shape;28;p14"/>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rgbClr val="000000"/>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29" name="Google Shape;29;p14"/>
          <p:cNvSpPr txBox="1">
            <a:spLocks noGrp="1"/>
          </p:cNvSpPr>
          <p:nvPr>
            <p:ph type="sldNum" idx="12"/>
          </p:nvPr>
        </p:nvSpPr>
        <p:spPr>
          <a:xfrm>
            <a:off x="8250237" y="6403975"/>
            <a:ext cx="265112" cy="268287"/>
          </a:xfrm>
          <a:prstGeom prst="rect">
            <a:avLst/>
          </a:prstGeom>
          <a:noFill/>
          <a:ln>
            <a:noFill/>
          </a:ln>
        </p:spPr>
        <p:txBody>
          <a:bodyPr spcFirstLastPara="1" wrap="square" lIns="45700" tIns="45700" rIns="45700" bIns="45700" anchor="ctr" anchorCtr="0">
            <a:noAutofit/>
          </a:bodyPr>
          <a:lstStyle>
            <a:lvl1pPr marL="0" lvl="0" indent="0" algn="r">
              <a:lnSpc>
                <a:spcPct val="100000"/>
              </a:lnSpc>
              <a:spcBef>
                <a:spcPts val="0"/>
              </a:spcBef>
              <a:spcAft>
                <a:spcPts val="0"/>
              </a:spcAft>
              <a:buNone/>
              <a:defRPr sz="1200">
                <a:solidFill>
                  <a:srgbClr val="888888"/>
                </a:solidFill>
              </a:defRPr>
            </a:lvl1pPr>
            <a:lvl2pPr marL="0" lvl="1" indent="0" algn="r">
              <a:lnSpc>
                <a:spcPct val="100000"/>
              </a:lnSpc>
              <a:spcBef>
                <a:spcPts val="0"/>
              </a:spcBef>
              <a:spcAft>
                <a:spcPts val="0"/>
              </a:spcAft>
              <a:buNone/>
              <a:defRPr sz="1200">
                <a:solidFill>
                  <a:srgbClr val="888888"/>
                </a:solidFill>
              </a:defRPr>
            </a:lvl2pPr>
            <a:lvl3pPr marL="0" lvl="2" indent="0" algn="r">
              <a:lnSpc>
                <a:spcPct val="100000"/>
              </a:lnSpc>
              <a:spcBef>
                <a:spcPts val="0"/>
              </a:spcBef>
              <a:spcAft>
                <a:spcPts val="0"/>
              </a:spcAft>
              <a:buNone/>
              <a:defRPr sz="1200">
                <a:solidFill>
                  <a:srgbClr val="888888"/>
                </a:solidFill>
              </a:defRPr>
            </a:lvl3pPr>
            <a:lvl4pPr marL="0" lvl="3" indent="0" algn="r">
              <a:lnSpc>
                <a:spcPct val="100000"/>
              </a:lnSpc>
              <a:spcBef>
                <a:spcPts val="0"/>
              </a:spcBef>
              <a:spcAft>
                <a:spcPts val="0"/>
              </a:spcAft>
              <a:buNone/>
              <a:defRPr sz="1200">
                <a:solidFill>
                  <a:srgbClr val="888888"/>
                </a:solidFill>
              </a:defRPr>
            </a:lvl4pPr>
            <a:lvl5pPr marL="0" lvl="4" indent="0" algn="r">
              <a:lnSpc>
                <a:spcPct val="100000"/>
              </a:lnSpc>
              <a:spcBef>
                <a:spcPts val="0"/>
              </a:spcBef>
              <a:spcAft>
                <a:spcPts val="0"/>
              </a:spcAft>
              <a:buNone/>
              <a:defRPr sz="1200">
                <a:solidFill>
                  <a:srgbClr val="888888"/>
                </a:solidFill>
              </a:defRPr>
            </a:lvl5pPr>
            <a:lvl6pPr marL="0" lvl="5" indent="0" algn="r">
              <a:lnSpc>
                <a:spcPct val="100000"/>
              </a:lnSpc>
              <a:spcBef>
                <a:spcPts val="0"/>
              </a:spcBef>
              <a:spcAft>
                <a:spcPts val="0"/>
              </a:spcAft>
              <a:buNone/>
              <a:defRPr sz="1200">
                <a:solidFill>
                  <a:srgbClr val="888888"/>
                </a:solidFill>
              </a:defRPr>
            </a:lvl6pPr>
            <a:lvl7pPr marL="0" lvl="6" indent="0" algn="r">
              <a:lnSpc>
                <a:spcPct val="100000"/>
              </a:lnSpc>
              <a:spcBef>
                <a:spcPts val="0"/>
              </a:spcBef>
              <a:spcAft>
                <a:spcPts val="0"/>
              </a:spcAft>
              <a:buNone/>
              <a:defRPr sz="1200">
                <a:solidFill>
                  <a:srgbClr val="888888"/>
                </a:solidFill>
              </a:defRPr>
            </a:lvl7pPr>
            <a:lvl8pPr marL="0" lvl="7" indent="0" algn="r">
              <a:lnSpc>
                <a:spcPct val="100000"/>
              </a:lnSpc>
              <a:spcBef>
                <a:spcPts val="0"/>
              </a:spcBef>
              <a:spcAft>
                <a:spcPts val="0"/>
              </a:spcAft>
              <a:buNone/>
              <a:defRPr sz="1200">
                <a:solidFill>
                  <a:srgbClr val="888888"/>
                </a:solidFill>
              </a:defRPr>
            </a:lvl8pPr>
            <a:lvl9pPr marL="0" lvl="8" indent="0" algn="r">
              <a:lnSpc>
                <a:spcPct val="100000"/>
              </a:lnSpc>
              <a:spcBef>
                <a:spcPts val="0"/>
              </a:spcBef>
              <a:spcAft>
                <a:spcPts val="0"/>
              </a:spcAft>
              <a:buNone/>
              <a:defRPr sz="1200">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3090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053335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7602066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890824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1030223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9690012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274741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750589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9934364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4131241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930709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1646429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603891008"/>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827613205"/>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003941110"/>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649931735"/>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046870539"/>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589216457"/>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182043707"/>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056014896"/>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300177304"/>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175484553"/>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322786510"/>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text" type="tx">
  <p:cSld name="Title and text">
    <p:spTree>
      <p:nvGrpSpPr>
        <p:cNvPr id="1" name="Shape 24"/>
        <p:cNvGrpSpPr/>
        <p:nvPr/>
      </p:nvGrpSpPr>
      <p:grpSpPr>
        <a:xfrm>
          <a:off x="0" y="0"/>
          <a:ext cx="0" cy="0"/>
          <a:chOff x="0" y="0"/>
          <a:chExt cx="0" cy="0"/>
        </a:xfrm>
      </p:grpSpPr>
      <p:sp>
        <p:nvSpPr>
          <p:cNvPr id="25" name="Google Shape;25;p14"/>
          <p:cNvSpPr txBox="1">
            <a:spLocks noGrp="1"/>
          </p:cNvSpPr>
          <p:nvPr>
            <p:ph type="title"/>
          </p:nvPr>
        </p:nvSpPr>
        <p:spPr>
          <a:xfrm>
            <a:off x="628650" y="365125"/>
            <a:ext cx="7886700" cy="1325562"/>
          </a:xfrm>
          <a:prstGeom prst="rect">
            <a:avLst/>
          </a:prstGeom>
          <a:noFill/>
          <a:ln>
            <a:noFill/>
          </a:ln>
        </p:spPr>
        <p:txBody>
          <a:bodyPr spcFirstLastPara="1" wrap="square" lIns="45700" tIns="45700" rIns="45700" bIns="45700" anchor="ctr" anchorCtr="0"/>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6" name="Google Shape;26;p14"/>
          <p:cNvSpPr txBox="1">
            <a:spLocks noGrp="1"/>
          </p:cNvSpPr>
          <p:nvPr>
            <p:ph type="body" idx="1"/>
          </p:nvPr>
        </p:nvSpPr>
        <p:spPr>
          <a:xfrm>
            <a:off x="628650" y="1825625"/>
            <a:ext cx="7886700" cy="4351337"/>
          </a:xfrm>
          <a:prstGeom prst="rect">
            <a:avLst/>
          </a:prstGeom>
          <a:noFill/>
          <a:ln>
            <a:noFill/>
          </a:ln>
        </p:spPr>
        <p:txBody>
          <a:bodyPr spcFirstLastPara="1" wrap="square" lIns="45700" tIns="45700" rIns="45700" bIns="45700" anchor="t" anchorCtr="0"/>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1000"/>
              </a:spcBef>
              <a:spcAft>
                <a:spcPts val="0"/>
              </a:spcAft>
              <a:buClr>
                <a:srgbClr val="000000"/>
              </a:buClr>
              <a:buSzPts val="1800"/>
              <a:buChar char="•"/>
              <a:defRPr/>
            </a:lvl2pPr>
            <a:lvl3pPr marL="1371600" lvl="2" indent="-342900" algn="l">
              <a:lnSpc>
                <a:spcPct val="90000"/>
              </a:lnSpc>
              <a:spcBef>
                <a:spcPts val="1000"/>
              </a:spcBef>
              <a:spcAft>
                <a:spcPts val="0"/>
              </a:spcAft>
              <a:buClr>
                <a:srgbClr val="000000"/>
              </a:buClr>
              <a:buSzPts val="1800"/>
              <a:buChar char="•"/>
              <a:defRPr/>
            </a:lvl3pPr>
            <a:lvl4pPr marL="1828800" lvl="3" indent="-228600" algn="l">
              <a:lnSpc>
                <a:spcPct val="90000"/>
              </a:lnSpc>
              <a:spcBef>
                <a:spcPts val="1000"/>
              </a:spcBef>
              <a:spcAft>
                <a:spcPts val="0"/>
              </a:spcAft>
              <a:buSzPts val="1400"/>
              <a:buNone/>
              <a:defRPr/>
            </a:lvl4pPr>
            <a:lvl5pPr marL="2286000" lvl="4" indent="-342900" algn="l">
              <a:lnSpc>
                <a:spcPct val="90000"/>
              </a:lnSpc>
              <a:spcBef>
                <a:spcPts val="1000"/>
              </a:spcBef>
              <a:spcAft>
                <a:spcPts val="0"/>
              </a:spcAft>
              <a:buClr>
                <a:srgbClr val="000000"/>
              </a:buClr>
              <a:buSzPts val="1800"/>
              <a:buChar char="•"/>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27" name="Google Shape;27;p14"/>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rgbClr val="000000"/>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28" name="Google Shape;28;p14"/>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800" b="0" i="0" u="none">
                <a:solidFill>
                  <a:srgbClr val="000000"/>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29" name="Google Shape;29;p14"/>
          <p:cNvSpPr txBox="1">
            <a:spLocks noGrp="1"/>
          </p:cNvSpPr>
          <p:nvPr>
            <p:ph type="sldNum" idx="12"/>
          </p:nvPr>
        </p:nvSpPr>
        <p:spPr>
          <a:xfrm>
            <a:off x="8250237" y="6403975"/>
            <a:ext cx="265112" cy="268287"/>
          </a:xfrm>
          <a:prstGeom prst="rect">
            <a:avLst/>
          </a:prstGeom>
          <a:noFill/>
          <a:ln>
            <a:noFill/>
          </a:ln>
        </p:spPr>
        <p:txBody>
          <a:bodyPr spcFirstLastPara="1" wrap="square" lIns="45700" tIns="45700" rIns="45700" bIns="45700" anchor="ctr" anchorCtr="0">
            <a:noAutofit/>
          </a:bodyPr>
          <a:lstStyle>
            <a:lvl1pPr marL="0" lvl="0" indent="0" algn="r">
              <a:lnSpc>
                <a:spcPct val="100000"/>
              </a:lnSpc>
              <a:spcBef>
                <a:spcPts val="0"/>
              </a:spcBef>
              <a:spcAft>
                <a:spcPts val="0"/>
              </a:spcAft>
              <a:buNone/>
              <a:defRPr sz="1200">
                <a:solidFill>
                  <a:srgbClr val="888888"/>
                </a:solidFill>
              </a:defRPr>
            </a:lvl1pPr>
            <a:lvl2pPr marL="0" lvl="1" indent="0" algn="r">
              <a:lnSpc>
                <a:spcPct val="100000"/>
              </a:lnSpc>
              <a:spcBef>
                <a:spcPts val="0"/>
              </a:spcBef>
              <a:spcAft>
                <a:spcPts val="0"/>
              </a:spcAft>
              <a:buNone/>
              <a:defRPr sz="1200">
                <a:solidFill>
                  <a:srgbClr val="888888"/>
                </a:solidFill>
              </a:defRPr>
            </a:lvl2pPr>
            <a:lvl3pPr marL="0" lvl="2" indent="0" algn="r">
              <a:lnSpc>
                <a:spcPct val="100000"/>
              </a:lnSpc>
              <a:spcBef>
                <a:spcPts val="0"/>
              </a:spcBef>
              <a:spcAft>
                <a:spcPts val="0"/>
              </a:spcAft>
              <a:buNone/>
              <a:defRPr sz="1200">
                <a:solidFill>
                  <a:srgbClr val="888888"/>
                </a:solidFill>
              </a:defRPr>
            </a:lvl3pPr>
            <a:lvl4pPr marL="0" lvl="3" indent="0" algn="r">
              <a:lnSpc>
                <a:spcPct val="100000"/>
              </a:lnSpc>
              <a:spcBef>
                <a:spcPts val="0"/>
              </a:spcBef>
              <a:spcAft>
                <a:spcPts val="0"/>
              </a:spcAft>
              <a:buNone/>
              <a:defRPr sz="1200">
                <a:solidFill>
                  <a:srgbClr val="888888"/>
                </a:solidFill>
              </a:defRPr>
            </a:lvl4pPr>
            <a:lvl5pPr marL="0" lvl="4" indent="0" algn="r">
              <a:lnSpc>
                <a:spcPct val="100000"/>
              </a:lnSpc>
              <a:spcBef>
                <a:spcPts val="0"/>
              </a:spcBef>
              <a:spcAft>
                <a:spcPts val="0"/>
              </a:spcAft>
              <a:buNone/>
              <a:defRPr sz="1200">
                <a:solidFill>
                  <a:srgbClr val="888888"/>
                </a:solidFill>
              </a:defRPr>
            </a:lvl5pPr>
            <a:lvl6pPr marL="0" lvl="5" indent="0" algn="r">
              <a:lnSpc>
                <a:spcPct val="100000"/>
              </a:lnSpc>
              <a:spcBef>
                <a:spcPts val="0"/>
              </a:spcBef>
              <a:spcAft>
                <a:spcPts val="0"/>
              </a:spcAft>
              <a:buNone/>
              <a:defRPr sz="1200">
                <a:solidFill>
                  <a:srgbClr val="888888"/>
                </a:solidFill>
              </a:defRPr>
            </a:lvl6pPr>
            <a:lvl7pPr marL="0" lvl="6" indent="0" algn="r">
              <a:lnSpc>
                <a:spcPct val="100000"/>
              </a:lnSpc>
              <a:spcBef>
                <a:spcPts val="0"/>
              </a:spcBef>
              <a:spcAft>
                <a:spcPts val="0"/>
              </a:spcAft>
              <a:buNone/>
              <a:defRPr sz="1200">
                <a:solidFill>
                  <a:srgbClr val="888888"/>
                </a:solidFill>
              </a:defRPr>
            </a:lvl7pPr>
            <a:lvl8pPr marL="0" lvl="7" indent="0" algn="r">
              <a:lnSpc>
                <a:spcPct val="100000"/>
              </a:lnSpc>
              <a:spcBef>
                <a:spcPts val="0"/>
              </a:spcBef>
              <a:spcAft>
                <a:spcPts val="0"/>
              </a:spcAft>
              <a:buNone/>
              <a:defRPr sz="1200">
                <a:solidFill>
                  <a:srgbClr val="888888"/>
                </a:solidFill>
              </a:defRPr>
            </a:lvl8pPr>
            <a:lvl9pPr marL="0" lvl="8" indent="0" algn="r">
              <a:lnSpc>
                <a:spcPct val="100000"/>
              </a:lnSpc>
              <a:spcBef>
                <a:spcPts val="0"/>
              </a:spcBef>
              <a:spcAft>
                <a:spcPts val="0"/>
              </a:spcAft>
              <a:buNone/>
              <a:defRPr sz="1200">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68559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2057257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5977880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4456052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475402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9201553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2660178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5903488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3053614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6456809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0056433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81467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tif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tiff"/><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3.tiff"/><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3.tiff"/><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1/4/22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6"/>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853103792"/>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1/4/22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634423558"/>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1/4/22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6"/>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91378768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1/4/22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05085158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3"/>
        <p:cNvGrpSpPr/>
        <p:nvPr/>
      </p:nvGrpSpPr>
      <p:grpSpPr>
        <a:xfrm>
          <a:off x="0" y="0"/>
          <a:ext cx="0" cy="0"/>
          <a:chOff x="0" y="0"/>
          <a:chExt cx="0" cy="0"/>
        </a:xfrm>
      </p:grpSpPr>
      <p:sp>
        <p:nvSpPr>
          <p:cNvPr id="34" name="Google Shape;34;p1" descr="Title 1"/>
          <p:cNvSpPr txBox="1">
            <a:spLocks noGrp="1"/>
          </p:cNvSpPr>
          <p:nvPr>
            <p:ph type="ctrTitle"/>
          </p:nvPr>
        </p:nvSpPr>
        <p:spPr>
          <a:xfrm>
            <a:off x="1507958" y="609600"/>
            <a:ext cx="6128084" cy="2971800"/>
          </a:xfrm>
          <a:prstGeom prst="rect">
            <a:avLst/>
          </a:prstGeom>
          <a:noFill/>
          <a:ln>
            <a:noFill/>
          </a:ln>
        </p:spPr>
        <p:txBody>
          <a:bodyPr spcFirstLastPara="1" wrap="square" lIns="45700" tIns="45700" rIns="45700" bIns="45700" anchor="ctr" anchorCtr="0">
            <a:noAutofit/>
          </a:bodyPr>
          <a:lstStyle/>
          <a:p>
            <a:pPr marL="0" lvl="0" indent="0" algn="ctr" rtl="0">
              <a:lnSpc>
                <a:spcPct val="90000"/>
              </a:lnSpc>
              <a:spcBef>
                <a:spcPts val="0"/>
              </a:spcBef>
              <a:spcAft>
                <a:spcPts val="0"/>
              </a:spcAft>
              <a:buClr>
                <a:srgbClr val="000000"/>
              </a:buClr>
              <a:buSzPts val="5800"/>
              <a:buFont typeface="Calibri"/>
              <a:buNone/>
            </a:pPr>
            <a:r>
              <a:rPr lang="en-US" sz="5800" b="0" i="0" u="none" dirty="0">
                <a:solidFill>
                  <a:srgbClr val="000000"/>
                </a:solidFill>
                <a:latin typeface="Calibri"/>
                <a:ea typeface="Calibri"/>
                <a:cs typeface="Calibri"/>
                <a:sym typeface="Calibri"/>
              </a:rPr>
              <a:t>Pharmacology for Infants &amp; Children</a:t>
            </a:r>
            <a:endParaRPr dirty="0"/>
          </a:p>
        </p:txBody>
      </p:sp>
      <p:sp>
        <p:nvSpPr>
          <p:cNvPr id="35" name="Google Shape;35;p1" descr="Subtitle 2"/>
          <p:cNvSpPr txBox="1">
            <a:spLocks noGrp="1"/>
          </p:cNvSpPr>
          <p:nvPr>
            <p:ph type="subTitle" idx="1"/>
          </p:nvPr>
        </p:nvSpPr>
        <p:spPr>
          <a:xfrm>
            <a:off x="1732547" y="3288324"/>
            <a:ext cx="5710989" cy="1828800"/>
          </a:xfrm>
          <a:prstGeom prst="rect">
            <a:avLst/>
          </a:prstGeom>
          <a:noFill/>
          <a:ln>
            <a:noFill/>
          </a:ln>
        </p:spPr>
        <p:txBody>
          <a:bodyPr spcFirstLastPara="1" wrap="square" lIns="91425" tIns="45700" rIns="91425" bIns="45700" anchor="ctr" anchorCtr="0">
            <a:noAutofit/>
          </a:bodyPr>
          <a:lstStyle/>
          <a:p>
            <a:pPr marL="0" marR="0" lvl="0" indent="0" rtl="0">
              <a:lnSpc>
                <a:spcPct val="90000"/>
              </a:lnSpc>
              <a:spcBef>
                <a:spcPts val="0"/>
              </a:spcBef>
              <a:spcAft>
                <a:spcPts val="0"/>
              </a:spcAft>
              <a:buClr>
                <a:srgbClr val="000000"/>
              </a:buClr>
              <a:buSzPts val="2800"/>
              <a:buFont typeface="Arial"/>
              <a:buNone/>
            </a:pPr>
            <a:r>
              <a:rPr lang="en-US" sz="3600" b="0" i="0" u="none" strike="noStrike" cap="none" dirty="0">
                <a:latin typeface="Calibri"/>
                <a:ea typeface="Calibri"/>
                <a:cs typeface="Calibri"/>
                <a:sym typeface="Calibri"/>
              </a:rPr>
              <a:t>Martina </a:t>
            </a:r>
            <a:r>
              <a:rPr lang="en-US" sz="3600" b="0" i="0" u="none" strike="noStrike" cap="none" dirty="0" err="1">
                <a:latin typeface="Calibri"/>
                <a:ea typeface="Calibri"/>
                <a:cs typeface="Calibri"/>
                <a:sym typeface="Calibri"/>
              </a:rPr>
              <a:t>Downard</a:t>
            </a:r>
            <a:r>
              <a:rPr lang="en-US" sz="3600" b="0" i="0" u="none" strike="noStrike" cap="none" dirty="0">
                <a:latin typeface="Calibri"/>
                <a:ea typeface="Calibri"/>
                <a:cs typeface="Calibri"/>
                <a:sym typeface="Calibri"/>
              </a:rPr>
              <a:t>, MD</a:t>
            </a:r>
            <a:endParaRPr sz="3600" b="0" i="0" u="none" strike="noStrike" cap="none" dirty="0">
              <a:latin typeface="Calibri"/>
              <a:ea typeface="Calibri"/>
              <a:cs typeface="Calibri"/>
              <a:sym typeface="Calibri"/>
            </a:endParaRPr>
          </a:p>
          <a:p>
            <a:pPr marL="0" marR="0" lvl="0" indent="0" rtl="0">
              <a:lnSpc>
                <a:spcPct val="90000"/>
              </a:lnSpc>
              <a:spcBef>
                <a:spcPts val="1000"/>
              </a:spcBef>
              <a:spcAft>
                <a:spcPts val="0"/>
              </a:spcAft>
              <a:buClr>
                <a:srgbClr val="000000"/>
              </a:buClr>
              <a:buSzPts val="2400"/>
              <a:buFont typeface="Arial"/>
              <a:buNone/>
            </a:pPr>
            <a:r>
              <a:rPr lang="en-US" sz="2400" b="0" i="0" u="none" strike="noStrike" cap="none" dirty="0">
                <a:solidFill>
                  <a:schemeClr val="bg2">
                    <a:lumMod val="75000"/>
                  </a:schemeClr>
                </a:solidFill>
                <a:latin typeface="Calibri"/>
                <a:ea typeface="Calibri"/>
                <a:cs typeface="Calibri"/>
                <a:sym typeface="Calibri"/>
              </a:rPr>
              <a:t>Wake Forest Baptist Health, Brenner Children’s Hospital</a:t>
            </a:r>
            <a:endParaRPr dirty="0">
              <a:solidFill>
                <a:schemeClr val="bg2">
                  <a:lumMod val="75000"/>
                </a:schemeClr>
              </a:solidFill>
            </a:endParaRPr>
          </a:p>
        </p:txBody>
      </p:sp>
      <p:sp>
        <p:nvSpPr>
          <p:cNvPr id="2" name="TextBox 1">
            <a:extLst>
              <a:ext uri="{FF2B5EF4-FFF2-40B4-BE49-F238E27FC236}">
                <a16:creationId xmlns:a16="http://schemas.microsoft.com/office/drawing/2014/main" id="{77326007-60BC-DF43-99BB-1A402EA0A43B}"/>
              </a:ext>
            </a:extLst>
          </p:cNvPr>
          <p:cNvSpPr txBox="1"/>
          <p:nvPr/>
        </p:nvSpPr>
        <p:spPr>
          <a:xfrm>
            <a:off x="513335" y="5412228"/>
            <a:ext cx="1457450" cy="307777"/>
          </a:xfrm>
          <a:prstGeom prst="rect">
            <a:avLst/>
          </a:prstGeom>
          <a:noFill/>
        </p:spPr>
        <p:txBody>
          <a:bodyPr wrap="none" rtlCol="0">
            <a:spAutoFit/>
          </a:bodyPr>
          <a:lstStyle/>
          <a:p>
            <a:r>
              <a:rPr lang="en-US" dirty="0"/>
              <a:t>Updated 7/2019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9"/>
        <p:cNvGrpSpPr/>
        <p:nvPr/>
      </p:nvGrpSpPr>
      <p:grpSpPr>
        <a:xfrm>
          <a:off x="0" y="0"/>
          <a:ext cx="0" cy="0"/>
          <a:chOff x="0" y="0"/>
          <a:chExt cx="0" cy="0"/>
        </a:xfrm>
      </p:grpSpPr>
      <p:sp>
        <p:nvSpPr>
          <p:cNvPr id="40" name="Google Shape;40;p2" descr="Title 1"/>
          <p:cNvSpPr txBox="1">
            <a:spLocks noGrp="1"/>
          </p:cNvSpPr>
          <p:nvPr>
            <p:ph type="title"/>
          </p:nvPr>
        </p:nvSpPr>
        <p:spPr>
          <a:prstGeom prst="rect">
            <a:avLst/>
          </a:prstGeom>
          <a:noFill/>
          <a:ln>
            <a:noFill/>
          </a:ln>
        </p:spPr>
        <p:txBody>
          <a:bodyPr spcFirstLastPara="1" wrap="square" lIns="45700" tIns="45700" rIns="45700" bIns="45700" anchor="ctr" anchorCtr="0">
            <a:noAutofit/>
          </a:bodyPr>
          <a:lstStyle/>
          <a:p>
            <a:pPr marL="0" lvl="0" indent="0" algn="l" rtl="0">
              <a:lnSpc>
                <a:spcPct val="90000"/>
              </a:lnSpc>
              <a:spcBef>
                <a:spcPts val="0"/>
              </a:spcBef>
              <a:spcAft>
                <a:spcPts val="0"/>
              </a:spcAft>
              <a:buNone/>
            </a:pPr>
            <a:r>
              <a:rPr lang="en-US" dirty="0">
                <a:latin typeface="+mn-lt"/>
              </a:rPr>
              <a:t>Learning Objectives</a:t>
            </a:r>
            <a:endParaRPr sz="4400" b="0" i="0" u="none" dirty="0">
              <a:solidFill>
                <a:srgbClr val="000000"/>
              </a:solidFill>
              <a:latin typeface="+mn-lt"/>
              <a:ea typeface="Calibri"/>
              <a:cs typeface="Calibri"/>
              <a:sym typeface="Calibri"/>
            </a:endParaRPr>
          </a:p>
        </p:txBody>
      </p:sp>
      <p:sp>
        <p:nvSpPr>
          <p:cNvPr id="41" name="Google Shape;41;p2" descr="Content Placeholder 2"/>
          <p:cNvSpPr txBox="1">
            <a:spLocks noGrp="1"/>
          </p:cNvSpPr>
          <p:nvPr>
            <p:ph type="body" idx="1"/>
          </p:nvPr>
        </p:nvSpPr>
        <p:spPr>
          <a:xfrm>
            <a:off x="628650" y="1825625"/>
            <a:ext cx="7886700" cy="4351337"/>
          </a:xfrm>
          <a:prstGeom prst="rect">
            <a:avLst/>
          </a:prstGeom>
          <a:noFill/>
          <a:ln>
            <a:noFill/>
          </a:ln>
        </p:spPr>
        <p:txBody>
          <a:bodyPr spcFirstLastPara="1" wrap="square" lIns="91425" tIns="45700" rIns="91425" bIns="45700" anchor="t" anchorCtr="0">
            <a:noAutofit/>
          </a:bodyPr>
          <a:lstStyle/>
          <a:p>
            <a:pPr marL="349250" marR="0" lvl="0" indent="-333375" algn="l" rtl="0">
              <a:lnSpc>
                <a:spcPct val="90000"/>
              </a:lnSpc>
              <a:spcBef>
                <a:spcPts val="0"/>
              </a:spcBef>
              <a:spcAft>
                <a:spcPts val="600"/>
              </a:spcAft>
              <a:buSzPct val="100000"/>
              <a:buFont typeface="Arial" panose="020B0604020202020204" pitchFamily="34" charset="0"/>
              <a:buChar char="•"/>
            </a:pPr>
            <a:r>
              <a:rPr lang="en-US" dirty="0"/>
              <a:t>Increase understanding of frequently used medications in the perioperative period in infants and children </a:t>
            </a:r>
            <a:endParaRPr dirty="0"/>
          </a:p>
          <a:p>
            <a:pPr marL="349250" marR="0" lvl="0" indent="-333375" algn="l" rtl="0">
              <a:lnSpc>
                <a:spcPct val="90000"/>
              </a:lnSpc>
              <a:spcBef>
                <a:spcPts val="0"/>
              </a:spcBef>
              <a:spcAft>
                <a:spcPts val="600"/>
              </a:spcAft>
              <a:buSzPct val="100000"/>
              <a:buFont typeface="Arial" panose="020B0604020202020204" pitchFamily="34" charset="0"/>
              <a:buChar char="•"/>
            </a:pPr>
            <a:r>
              <a:rPr lang="en-US" dirty="0"/>
              <a:t>Review mechanisms, effects and  doses of commonly used anesthesia medications in children</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5"/>
        <p:cNvGrpSpPr/>
        <p:nvPr/>
      </p:nvGrpSpPr>
      <p:grpSpPr>
        <a:xfrm>
          <a:off x="0" y="0"/>
          <a:ext cx="0" cy="0"/>
          <a:chOff x="0" y="0"/>
          <a:chExt cx="0" cy="0"/>
        </a:xfrm>
      </p:grpSpPr>
      <p:sp>
        <p:nvSpPr>
          <p:cNvPr id="46" name="Google Shape;46;p3" descr="Title 1"/>
          <p:cNvSpPr txBox="1">
            <a:spLocks noGrp="1"/>
          </p:cNvSpPr>
          <p:nvPr>
            <p:ph type="title"/>
          </p:nvPr>
        </p:nvSpPr>
        <p:spPr>
          <a:prstGeom prst="rect">
            <a:avLst/>
          </a:prstGeom>
          <a:noFill/>
          <a:ln>
            <a:noFill/>
          </a:ln>
        </p:spPr>
        <p:txBody>
          <a:bodyPr spcFirstLastPara="1" wrap="square" lIns="45700" tIns="45700" rIns="45700" bIns="45700" anchor="ctr" anchorCtr="0">
            <a:noAutofit/>
          </a:bodyPr>
          <a:lstStyle/>
          <a:p>
            <a:pPr marL="0" lvl="0" indent="0" algn="l" rtl="0">
              <a:lnSpc>
                <a:spcPct val="90000"/>
              </a:lnSpc>
              <a:spcBef>
                <a:spcPts val="0"/>
              </a:spcBef>
              <a:spcAft>
                <a:spcPts val="0"/>
              </a:spcAft>
              <a:buClr>
                <a:srgbClr val="000000"/>
              </a:buClr>
              <a:buSzPts val="4400"/>
              <a:buFont typeface="Calibri"/>
              <a:buNone/>
            </a:pPr>
            <a:r>
              <a:rPr lang="en-US" sz="4400" b="0" i="0" u="none" dirty="0">
                <a:solidFill>
                  <a:srgbClr val="000000"/>
                </a:solidFill>
                <a:latin typeface="Calibri"/>
                <a:ea typeface="Calibri"/>
                <a:cs typeface="Calibri"/>
                <a:sym typeface="Calibri"/>
              </a:rPr>
              <a:t>Disclosures</a:t>
            </a:r>
            <a:endParaRPr dirty="0"/>
          </a:p>
        </p:txBody>
      </p:sp>
      <p:sp>
        <p:nvSpPr>
          <p:cNvPr id="47" name="Google Shape;47;p3" descr="Content Placeholder 2"/>
          <p:cNvSpPr txBox="1">
            <a:spLocks noGrp="1"/>
          </p:cNvSpPr>
          <p:nvPr>
            <p:ph type="body" idx="1"/>
          </p:nvPr>
        </p:nvSpPr>
        <p:spPr>
          <a:xfrm>
            <a:off x="628650" y="2665412"/>
            <a:ext cx="7886700" cy="2058987"/>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rgbClr val="000000"/>
              </a:buClr>
              <a:buSzPts val="3600"/>
              <a:buFont typeface="Arial"/>
              <a:buNone/>
            </a:pPr>
            <a:r>
              <a:rPr lang="en-US" sz="3600" b="0" i="0" u="none" dirty="0">
                <a:solidFill>
                  <a:srgbClr val="000000"/>
                </a:solidFill>
                <a:latin typeface="Calibri"/>
                <a:ea typeface="Calibri"/>
                <a:cs typeface="Calibri"/>
                <a:sym typeface="Calibri"/>
              </a:rPr>
              <a:t>No relevant financial relationships</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1"/>
        <p:cNvGrpSpPr/>
        <p:nvPr/>
      </p:nvGrpSpPr>
      <p:grpSpPr>
        <a:xfrm>
          <a:off x="0" y="0"/>
          <a:ext cx="0" cy="0"/>
          <a:chOff x="0" y="0"/>
          <a:chExt cx="0" cy="0"/>
        </a:xfrm>
      </p:grpSpPr>
      <p:sp>
        <p:nvSpPr>
          <p:cNvPr id="52" name="Google Shape;52;p4" descr="Title 1"/>
          <p:cNvSpPr txBox="1">
            <a:spLocks noGrp="1"/>
          </p:cNvSpPr>
          <p:nvPr>
            <p:ph type="title"/>
          </p:nvPr>
        </p:nvSpPr>
        <p:spPr>
          <a:xfrm>
            <a:off x="580524" y="220747"/>
            <a:ext cx="7886700" cy="1325562"/>
          </a:xfrm>
          <a:prstGeom prst="rect">
            <a:avLst/>
          </a:prstGeom>
          <a:noFill/>
          <a:ln>
            <a:noFill/>
          </a:ln>
        </p:spPr>
        <p:txBody>
          <a:bodyPr spcFirstLastPara="1" wrap="square" lIns="45700" tIns="45700" rIns="45700" bIns="45700" anchor="ctr" anchorCtr="0">
            <a:noAutofit/>
          </a:bodyPr>
          <a:lstStyle/>
          <a:p>
            <a:pPr marL="0" lvl="0" indent="0" algn="l" rtl="0">
              <a:lnSpc>
                <a:spcPct val="90000"/>
              </a:lnSpc>
              <a:spcBef>
                <a:spcPts val="0"/>
              </a:spcBef>
              <a:spcAft>
                <a:spcPts val="0"/>
              </a:spcAft>
              <a:buClr>
                <a:srgbClr val="000000"/>
              </a:buClr>
              <a:buSzPts val="4400"/>
              <a:buFont typeface="Calibri"/>
              <a:buNone/>
            </a:pPr>
            <a:r>
              <a:rPr lang="en-US" dirty="0">
                <a:latin typeface="+mn-lt"/>
              </a:rPr>
              <a:t>Outline</a:t>
            </a:r>
            <a:endParaRPr dirty="0">
              <a:latin typeface="+mn-lt"/>
            </a:endParaRPr>
          </a:p>
        </p:txBody>
      </p:sp>
      <p:sp>
        <p:nvSpPr>
          <p:cNvPr id="53" name="Google Shape;53;p4" descr="Content Placeholder 2"/>
          <p:cNvSpPr txBox="1">
            <a:spLocks noGrp="1"/>
          </p:cNvSpPr>
          <p:nvPr>
            <p:ph type="body" idx="1"/>
          </p:nvPr>
        </p:nvSpPr>
        <p:spPr>
          <a:xfrm>
            <a:off x="532300" y="1475275"/>
            <a:ext cx="7886700" cy="4351200"/>
          </a:xfrm>
          <a:prstGeom prst="rect">
            <a:avLst/>
          </a:prstGeom>
          <a:noFill/>
          <a:ln>
            <a:noFill/>
          </a:ln>
        </p:spPr>
        <p:txBody>
          <a:bodyPr spcFirstLastPara="1" wrap="square" lIns="91425" tIns="45700" rIns="91425" bIns="45700" anchor="t" anchorCtr="0">
            <a:noAutofit/>
          </a:bodyPr>
          <a:lstStyle/>
          <a:p>
            <a:pPr lvl="0" indent="-457200" algn="l" rtl="0">
              <a:lnSpc>
                <a:spcPct val="115000"/>
              </a:lnSpc>
              <a:spcBef>
                <a:spcPts val="0"/>
              </a:spcBef>
              <a:spcAft>
                <a:spcPts val="600"/>
              </a:spcAft>
              <a:buSzPts val="2400"/>
              <a:buFont typeface="+mj-lt"/>
              <a:buAutoNum type="arabicPeriod"/>
            </a:pPr>
            <a:r>
              <a:rPr lang="en-US" sz="2400" dirty="0">
                <a:latin typeface="Calibri" panose="020F0502020204030204" pitchFamily="34" charset="0"/>
                <a:ea typeface="Arial"/>
                <a:cs typeface="Calibri" panose="020F0502020204030204" pitchFamily="34" charset="0"/>
                <a:sym typeface="Arial"/>
              </a:rPr>
              <a:t>Pharmacokinetics and pharmacodynamics</a:t>
            </a:r>
            <a:endParaRPr sz="2400" dirty="0">
              <a:latin typeface="Calibri" panose="020F0502020204030204" pitchFamily="34" charset="0"/>
              <a:ea typeface="Arial"/>
              <a:cs typeface="Calibri" panose="020F0502020204030204" pitchFamily="34" charset="0"/>
              <a:sym typeface="Arial"/>
            </a:endParaRPr>
          </a:p>
          <a:p>
            <a:pPr lvl="0" indent="-457200" algn="l" rtl="0">
              <a:lnSpc>
                <a:spcPct val="115000"/>
              </a:lnSpc>
              <a:spcBef>
                <a:spcPts val="0"/>
              </a:spcBef>
              <a:spcAft>
                <a:spcPts val="600"/>
              </a:spcAft>
              <a:buSzPts val="2400"/>
              <a:buFont typeface="+mj-lt"/>
              <a:buAutoNum type="arabicPeriod"/>
            </a:pPr>
            <a:r>
              <a:rPr lang="en-US" sz="2400" dirty="0">
                <a:latin typeface="Calibri" panose="020F0502020204030204" pitchFamily="34" charset="0"/>
                <a:ea typeface="Arial"/>
                <a:cs typeface="Calibri" panose="020F0502020204030204" pitchFamily="34" charset="0"/>
                <a:sym typeface="Arial"/>
              </a:rPr>
              <a:t>Inhalation anesthetic agents</a:t>
            </a:r>
            <a:endParaRPr sz="2400" dirty="0">
              <a:latin typeface="Calibri" panose="020F0502020204030204" pitchFamily="34" charset="0"/>
              <a:ea typeface="Arial"/>
              <a:cs typeface="Calibri" panose="020F0502020204030204" pitchFamily="34" charset="0"/>
              <a:sym typeface="Arial"/>
            </a:endParaRPr>
          </a:p>
          <a:p>
            <a:pPr lvl="0" indent="-457200" algn="l" rtl="0">
              <a:lnSpc>
                <a:spcPct val="115000"/>
              </a:lnSpc>
              <a:spcBef>
                <a:spcPts val="0"/>
              </a:spcBef>
              <a:spcAft>
                <a:spcPts val="600"/>
              </a:spcAft>
              <a:buSzPts val="2400"/>
              <a:buFont typeface="+mj-lt"/>
              <a:buAutoNum type="arabicPeriod"/>
            </a:pPr>
            <a:r>
              <a:rPr lang="en-US" sz="2400" dirty="0">
                <a:latin typeface="Calibri" panose="020F0502020204030204" pitchFamily="34" charset="0"/>
                <a:ea typeface="Arial"/>
                <a:cs typeface="Calibri" panose="020F0502020204030204" pitchFamily="34" charset="0"/>
                <a:sym typeface="Arial"/>
              </a:rPr>
              <a:t>IV anesthetics</a:t>
            </a:r>
            <a:endParaRPr sz="2400" dirty="0">
              <a:latin typeface="Calibri" panose="020F0502020204030204" pitchFamily="34" charset="0"/>
              <a:ea typeface="Arial"/>
              <a:cs typeface="Calibri" panose="020F0502020204030204" pitchFamily="34" charset="0"/>
              <a:sym typeface="Arial"/>
            </a:endParaRPr>
          </a:p>
          <a:p>
            <a:pPr lvl="0" indent="-457200" algn="l" rtl="0">
              <a:lnSpc>
                <a:spcPct val="115000"/>
              </a:lnSpc>
              <a:spcBef>
                <a:spcPts val="0"/>
              </a:spcBef>
              <a:spcAft>
                <a:spcPts val="600"/>
              </a:spcAft>
              <a:buSzPts val="2400"/>
              <a:buFont typeface="+mj-lt"/>
              <a:buAutoNum type="arabicPeriod"/>
            </a:pPr>
            <a:r>
              <a:rPr lang="en-US" sz="2400" dirty="0">
                <a:latin typeface="Calibri" panose="020F0502020204030204" pitchFamily="34" charset="0"/>
                <a:ea typeface="Arial"/>
                <a:cs typeface="Calibri" panose="020F0502020204030204" pitchFamily="34" charset="0"/>
                <a:sym typeface="Arial"/>
              </a:rPr>
              <a:t>Neuromuscular blocking drugs and antagonists</a:t>
            </a:r>
            <a:endParaRPr sz="2400" dirty="0">
              <a:latin typeface="Calibri" panose="020F0502020204030204" pitchFamily="34" charset="0"/>
              <a:ea typeface="Arial"/>
              <a:cs typeface="Calibri" panose="020F0502020204030204" pitchFamily="34" charset="0"/>
              <a:sym typeface="Arial"/>
            </a:endParaRPr>
          </a:p>
          <a:p>
            <a:pPr lvl="0" indent="-457200" algn="l" rtl="0">
              <a:lnSpc>
                <a:spcPct val="115000"/>
              </a:lnSpc>
              <a:spcBef>
                <a:spcPts val="0"/>
              </a:spcBef>
              <a:spcAft>
                <a:spcPts val="600"/>
              </a:spcAft>
              <a:buSzPts val="2400"/>
              <a:buFont typeface="+mj-lt"/>
              <a:buAutoNum type="arabicPeriod"/>
            </a:pPr>
            <a:r>
              <a:rPr lang="en-US" sz="2400" dirty="0">
                <a:latin typeface="Calibri" panose="020F0502020204030204" pitchFamily="34" charset="0"/>
                <a:ea typeface="Arial"/>
                <a:cs typeface="Calibri" panose="020F0502020204030204" pitchFamily="34" charset="0"/>
                <a:sym typeface="Arial"/>
              </a:rPr>
              <a:t>Opioids</a:t>
            </a:r>
            <a:endParaRPr sz="2400" dirty="0">
              <a:latin typeface="Calibri" panose="020F0502020204030204" pitchFamily="34" charset="0"/>
              <a:ea typeface="Arial"/>
              <a:cs typeface="Calibri" panose="020F0502020204030204" pitchFamily="34" charset="0"/>
              <a:sym typeface="Arial"/>
            </a:endParaRPr>
          </a:p>
          <a:p>
            <a:pPr lvl="0" indent="-457200" algn="l" rtl="0">
              <a:lnSpc>
                <a:spcPct val="115000"/>
              </a:lnSpc>
              <a:spcBef>
                <a:spcPts val="0"/>
              </a:spcBef>
              <a:spcAft>
                <a:spcPts val="600"/>
              </a:spcAft>
              <a:buSzPts val="2400"/>
              <a:buFont typeface="+mj-lt"/>
              <a:buAutoNum type="arabicPeriod"/>
            </a:pPr>
            <a:r>
              <a:rPr lang="en-US" sz="2400" dirty="0">
                <a:latin typeface="Calibri" panose="020F0502020204030204" pitchFamily="34" charset="0"/>
                <a:ea typeface="Arial"/>
                <a:cs typeface="Calibri" panose="020F0502020204030204" pitchFamily="34" charset="0"/>
                <a:sym typeface="Arial"/>
              </a:rPr>
              <a:t>NSAIDs &amp; acetaminophen</a:t>
            </a:r>
            <a:endParaRPr sz="2400" dirty="0">
              <a:latin typeface="Calibri" panose="020F0502020204030204" pitchFamily="34" charset="0"/>
              <a:ea typeface="Arial"/>
              <a:cs typeface="Calibri" panose="020F0502020204030204" pitchFamily="34" charset="0"/>
              <a:sym typeface="Arial"/>
            </a:endParaRPr>
          </a:p>
          <a:p>
            <a:pPr lvl="0" indent="-457200" algn="l" rtl="0">
              <a:lnSpc>
                <a:spcPct val="115000"/>
              </a:lnSpc>
              <a:spcBef>
                <a:spcPts val="0"/>
              </a:spcBef>
              <a:spcAft>
                <a:spcPts val="600"/>
              </a:spcAft>
              <a:buSzPts val="2400"/>
              <a:buFont typeface="+mj-lt"/>
              <a:buAutoNum type="arabicPeriod"/>
            </a:pPr>
            <a:r>
              <a:rPr lang="en-US" sz="2400" dirty="0">
                <a:latin typeface="Calibri" panose="020F0502020204030204" pitchFamily="34" charset="0"/>
                <a:ea typeface="Arial"/>
                <a:cs typeface="Calibri" panose="020F0502020204030204" pitchFamily="34" charset="0"/>
                <a:sym typeface="Arial"/>
              </a:rPr>
              <a:t>Sedatives: benzodiazepines, dexmedetomidine and chloral hydrate</a:t>
            </a:r>
            <a:endParaRPr sz="2400" dirty="0">
              <a:latin typeface="Calibri" panose="020F0502020204030204" pitchFamily="34" charset="0"/>
              <a:ea typeface="Arial"/>
              <a:cs typeface="Calibri" panose="020F0502020204030204" pitchFamily="34" charset="0"/>
              <a:sym typeface="Arial"/>
            </a:endParaRPr>
          </a:p>
          <a:p>
            <a:pPr lvl="0" indent="-457200" algn="l" rtl="0">
              <a:lnSpc>
                <a:spcPct val="115000"/>
              </a:lnSpc>
              <a:spcBef>
                <a:spcPts val="0"/>
              </a:spcBef>
              <a:spcAft>
                <a:spcPts val="600"/>
              </a:spcAft>
              <a:buSzPts val="2400"/>
              <a:buFont typeface="+mj-lt"/>
              <a:buAutoNum type="arabicPeriod"/>
            </a:pPr>
            <a:r>
              <a:rPr lang="en-US" sz="2400" dirty="0">
                <a:latin typeface="Calibri" panose="020F0502020204030204" pitchFamily="34" charset="0"/>
                <a:ea typeface="Arial"/>
                <a:cs typeface="Calibri" panose="020F0502020204030204" pitchFamily="34" charset="0"/>
                <a:sym typeface="Arial"/>
              </a:rPr>
              <a:t>Opioid &amp; benzodiazepine antagonists</a:t>
            </a:r>
            <a:endParaRPr sz="2400" dirty="0">
              <a:latin typeface="Calibri" panose="020F0502020204030204" pitchFamily="34" charset="0"/>
              <a:ea typeface="Arial"/>
              <a:cs typeface="Calibri" panose="020F0502020204030204" pitchFamily="34" charset="0"/>
              <a:sym typeface="Arial"/>
            </a:endParaRPr>
          </a:p>
          <a:p>
            <a:pPr marL="228600" marR="0" lvl="0" indent="0" algn="l" rtl="0">
              <a:lnSpc>
                <a:spcPct val="90000"/>
              </a:lnSpc>
              <a:spcBef>
                <a:spcPts val="1600"/>
              </a:spcBef>
              <a:spcAft>
                <a:spcPts val="0"/>
              </a:spcAft>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7"/>
        <p:cNvGrpSpPr/>
        <p:nvPr/>
      </p:nvGrpSpPr>
      <p:grpSpPr>
        <a:xfrm>
          <a:off x="0" y="0"/>
          <a:ext cx="0" cy="0"/>
          <a:chOff x="0" y="0"/>
          <a:chExt cx="0" cy="0"/>
        </a:xfrm>
      </p:grpSpPr>
      <p:sp>
        <p:nvSpPr>
          <p:cNvPr id="58" name="Google Shape;58;p5" descr="Title 1"/>
          <p:cNvSpPr txBox="1">
            <a:spLocks noGrp="1"/>
          </p:cNvSpPr>
          <p:nvPr>
            <p:ph type="title"/>
          </p:nvPr>
        </p:nvSpPr>
        <p:spPr>
          <a:xfrm>
            <a:off x="513347" y="365125"/>
            <a:ext cx="8002003" cy="1325562"/>
          </a:xfrm>
          <a:prstGeom prst="rect">
            <a:avLst/>
          </a:prstGeom>
          <a:noFill/>
          <a:ln>
            <a:noFill/>
          </a:ln>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dirty="0">
                <a:solidFill>
                  <a:schemeClr val="dk1"/>
                </a:solidFill>
                <a:latin typeface="Calibri" panose="020F0502020204030204" pitchFamily="34" charset="0"/>
                <a:ea typeface="Arial"/>
                <a:cs typeface="Calibri" panose="020F0502020204030204" pitchFamily="34" charset="0"/>
                <a:sym typeface="Arial"/>
              </a:rPr>
              <a:t>Pharmacokinetics &amp; Pharmacodynamics</a:t>
            </a:r>
            <a:endParaRPr dirty="0">
              <a:latin typeface="Calibri" panose="020F0502020204030204" pitchFamily="34" charset="0"/>
              <a:cs typeface="Calibri" panose="020F0502020204030204" pitchFamily="34" charset="0"/>
            </a:endParaRPr>
          </a:p>
        </p:txBody>
      </p:sp>
      <p:sp>
        <p:nvSpPr>
          <p:cNvPr id="59" name="Google Shape;59;p5" descr="Content Placeholder 2"/>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457200" lvl="0" indent="-381000" algn="l" rtl="0">
              <a:lnSpc>
                <a:spcPct val="115000"/>
              </a:lnSpc>
              <a:spcBef>
                <a:spcPts val="0"/>
              </a:spcBef>
              <a:spcAft>
                <a:spcPts val="0"/>
              </a:spcAft>
              <a:buSzPts val="2400"/>
              <a:buFont typeface="Arial"/>
              <a:buChar char="●"/>
            </a:pPr>
            <a:r>
              <a:rPr lang="en-US" b="1" dirty="0">
                <a:latin typeface="Calibri" panose="020F0502020204030204" pitchFamily="34" charset="0"/>
                <a:ea typeface="Arial"/>
                <a:cs typeface="Calibri" panose="020F0502020204030204" pitchFamily="34" charset="0"/>
                <a:sym typeface="Arial"/>
              </a:rPr>
              <a:t>Pharmacokinetics</a:t>
            </a:r>
            <a:r>
              <a:rPr lang="en-US" dirty="0">
                <a:latin typeface="Calibri" panose="020F0502020204030204" pitchFamily="34" charset="0"/>
                <a:ea typeface="Arial"/>
                <a:cs typeface="Calibri" panose="020F0502020204030204" pitchFamily="34" charset="0"/>
                <a:sym typeface="Arial"/>
              </a:rPr>
              <a:t>: </a:t>
            </a:r>
            <a:r>
              <a:rPr lang="en-US" dirty="0">
                <a:solidFill>
                  <a:schemeClr val="dk1"/>
                </a:solidFill>
                <a:latin typeface="Calibri" panose="020F0502020204030204" pitchFamily="34" charset="0"/>
                <a:ea typeface="Arial"/>
                <a:cs typeface="Calibri" panose="020F0502020204030204" pitchFamily="34" charset="0"/>
                <a:sym typeface="Arial"/>
              </a:rPr>
              <a:t>How the </a:t>
            </a:r>
            <a:r>
              <a:rPr lang="en-US" i="1" dirty="0">
                <a:solidFill>
                  <a:srgbClr val="FF0000"/>
                </a:solidFill>
                <a:latin typeface="Calibri" panose="020F0502020204030204" pitchFamily="34" charset="0"/>
                <a:ea typeface="Arial"/>
                <a:cs typeface="Calibri" panose="020F0502020204030204" pitchFamily="34" charset="0"/>
                <a:sym typeface="Arial"/>
              </a:rPr>
              <a:t>patient/body affects</a:t>
            </a:r>
            <a:r>
              <a:rPr lang="en-US" dirty="0">
                <a:solidFill>
                  <a:schemeClr val="dk1"/>
                </a:solidFill>
                <a:latin typeface="Calibri" panose="020F0502020204030204" pitchFamily="34" charset="0"/>
                <a:ea typeface="Arial"/>
                <a:cs typeface="Calibri" panose="020F0502020204030204" pitchFamily="34" charset="0"/>
                <a:sym typeface="Arial"/>
              </a:rPr>
              <a:t> the drug or how </a:t>
            </a:r>
            <a:r>
              <a:rPr lang="en-US" dirty="0">
                <a:latin typeface="Calibri" panose="020F0502020204030204" pitchFamily="34" charset="0"/>
                <a:ea typeface="Arial"/>
                <a:cs typeface="Calibri" panose="020F0502020204030204" pitchFamily="34" charset="0"/>
                <a:sym typeface="Arial"/>
              </a:rPr>
              <a:t>drug concentrations in the body change over time</a:t>
            </a:r>
            <a:endParaRPr dirty="0">
              <a:latin typeface="Calibri" panose="020F0502020204030204" pitchFamily="34" charset="0"/>
              <a:ea typeface="Arial"/>
              <a:cs typeface="Calibri" panose="020F0502020204030204" pitchFamily="34" charset="0"/>
              <a:sym typeface="Arial"/>
            </a:endParaRPr>
          </a:p>
          <a:p>
            <a:pPr marL="808038" lvl="1" indent="-347663">
              <a:lnSpc>
                <a:spcPct val="115000"/>
              </a:lnSpc>
              <a:spcBef>
                <a:spcPts val="0"/>
              </a:spcBef>
              <a:buSzPts val="2400"/>
              <a:buFont typeface="System Font Regular"/>
              <a:buChar char="-"/>
            </a:pPr>
            <a:r>
              <a:rPr lang="en-US" sz="2400" dirty="0">
                <a:latin typeface="Calibri" panose="020F0502020204030204" pitchFamily="34" charset="0"/>
                <a:ea typeface="Arial"/>
                <a:cs typeface="Calibri" panose="020F0502020204030204" pitchFamily="34" charset="0"/>
                <a:sym typeface="Arial"/>
              </a:rPr>
              <a:t>Altered by immature kidney or liver function</a:t>
            </a:r>
            <a:endParaRPr sz="2400" dirty="0">
              <a:latin typeface="Calibri" panose="020F0502020204030204" pitchFamily="34" charset="0"/>
              <a:ea typeface="Arial"/>
              <a:cs typeface="Calibri" panose="020F0502020204030204" pitchFamily="34" charset="0"/>
              <a:sym typeface="Arial"/>
            </a:endParaRPr>
          </a:p>
          <a:p>
            <a:pPr marL="808038" lvl="1" indent="-347663">
              <a:lnSpc>
                <a:spcPct val="115000"/>
              </a:lnSpc>
              <a:spcBef>
                <a:spcPts val="0"/>
              </a:spcBef>
              <a:buSzPts val="2400"/>
              <a:buFont typeface="System Font Regular"/>
              <a:buChar char="-"/>
            </a:pPr>
            <a:r>
              <a:rPr lang="en-US" sz="2400" dirty="0">
                <a:latin typeface="Calibri" panose="020F0502020204030204" pitchFamily="34" charset="0"/>
                <a:ea typeface="Arial"/>
                <a:cs typeface="Calibri" panose="020F0502020204030204" pitchFamily="34" charset="0"/>
                <a:sym typeface="Arial"/>
              </a:rPr>
              <a:t>Altered by protein binding</a:t>
            </a:r>
            <a:endParaRPr sz="2400" dirty="0">
              <a:latin typeface="Calibri" panose="020F0502020204030204" pitchFamily="34" charset="0"/>
              <a:ea typeface="Arial"/>
              <a:cs typeface="Calibri" panose="020F0502020204030204" pitchFamily="34" charset="0"/>
              <a:sym typeface="Arial"/>
            </a:endParaRPr>
          </a:p>
          <a:p>
            <a:pPr marL="808038" lvl="1" indent="-347663">
              <a:lnSpc>
                <a:spcPct val="115000"/>
              </a:lnSpc>
              <a:spcBef>
                <a:spcPts val="0"/>
              </a:spcBef>
              <a:buSzPts val="2400"/>
              <a:buFont typeface="System Font Regular"/>
              <a:buChar char="-"/>
            </a:pPr>
            <a:r>
              <a:rPr lang="en-US" sz="2400" dirty="0">
                <a:latin typeface="Calibri" panose="020F0502020204030204" pitchFamily="34" charset="0"/>
                <a:ea typeface="Arial"/>
                <a:cs typeface="Calibri" panose="020F0502020204030204" pitchFamily="34" charset="0"/>
                <a:sym typeface="Arial"/>
              </a:rPr>
              <a:t>Altered by body composition (fat/muscle/total body fluid/ volume of distribution)</a:t>
            </a:r>
            <a:endParaRPr sz="2400" dirty="0">
              <a:latin typeface="Calibri" panose="020F0502020204030204" pitchFamily="34" charset="0"/>
              <a:ea typeface="Arial"/>
              <a:cs typeface="Calibri" panose="020F0502020204030204" pitchFamily="34" charset="0"/>
              <a:sym typeface="Arial"/>
            </a:endParaRPr>
          </a:p>
          <a:p>
            <a:pPr marL="457200" lvl="0" indent="-381000" algn="l" rtl="0">
              <a:lnSpc>
                <a:spcPct val="100000"/>
              </a:lnSpc>
              <a:spcBef>
                <a:spcPts val="0"/>
              </a:spcBef>
              <a:spcAft>
                <a:spcPts val="0"/>
              </a:spcAft>
              <a:buSzPts val="2400"/>
              <a:buFont typeface="Arial"/>
              <a:buChar char="●"/>
            </a:pPr>
            <a:r>
              <a:rPr lang="en-US" b="1" dirty="0">
                <a:latin typeface="Calibri" panose="020F0502020204030204" pitchFamily="34" charset="0"/>
                <a:ea typeface="Arial"/>
                <a:cs typeface="Calibri" panose="020F0502020204030204" pitchFamily="34" charset="0"/>
                <a:sym typeface="Arial"/>
              </a:rPr>
              <a:t>Pharmacodynamics</a:t>
            </a:r>
            <a:r>
              <a:rPr lang="en-US" dirty="0">
                <a:latin typeface="Calibri" panose="020F0502020204030204" pitchFamily="34" charset="0"/>
                <a:ea typeface="Arial"/>
                <a:cs typeface="Calibri" panose="020F0502020204030204" pitchFamily="34" charset="0"/>
                <a:sym typeface="Arial"/>
              </a:rPr>
              <a:t>: How the </a:t>
            </a:r>
            <a:r>
              <a:rPr lang="en-US" i="1" dirty="0">
                <a:solidFill>
                  <a:srgbClr val="FF0000"/>
                </a:solidFill>
                <a:latin typeface="Calibri" panose="020F0502020204030204" pitchFamily="34" charset="0"/>
                <a:ea typeface="Arial"/>
                <a:cs typeface="Calibri" panose="020F0502020204030204" pitchFamily="34" charset="0"/>
                <a:sym typeface="Arial"/>
              </a:rPr>
              <a:t>drug affects</a:t>
            </a:r>
            <a:r>
              <a:rPr lang="en-US" dirty="0">
                <a:latin typeface="Calibri" panose="020F0502020204030204" pitchFamily="34" charset="0"/>
                <a:ea typeface="Arial"/>
                <a:cs typeface="Calibri" panose="020F0502020204030204" pitchFamily="34" charset="0"/>
                <a:sym typeface="Arial"/>
              </a:rPr>
              <a:t> the patient/body</a:t>
            </a:r>
            <a:endParaRPr dirty="0">
              <a:latin typeface="Calibri" panose="020F0502020204030204" pitchFamily="34" charset="0"/>
              <a:ea typeface="Arial"/>
              <a:cs typeface="Calibri" panose="020F0502020204030204" pitchFamily="34" charset="0"/>
              <a:sym typeface="Arial"/>
            </a:endParaRPr>
          </a:p>
          <a:p>
            <a:pPr marL="457200" marR="0" lvl="0" indent="0" algn="l" rtl="0">
              <a:lnSpc>
                <a:spcPct val="90000"/>
              </a:lnSpc>
              <a:spcBef>
                <a:spcPts val="0"/>
              </a:spcBef>
              <a:spcAft>
                <a:spcPts val="0"/>
              </a:spcAft>
              <a:buNone/>
            </a:pPr>
            <a:endParaRPr sz="1800" dirty="0">
              <a:latin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3"/>
        <p:cNvGrpSpPr/>
        <p:nvPr/>
      </p:nvGrpSpPr>
      <p:grpSpPr>
        <a:xfrm>
          <a:off x="0" y="0"/>
          <a:ext cx="0" cy="0"/>
          <a:chOff x="0" y="0"/>
          <a:chExt cx="0" cy="0"/>
        </a:xfrm>
      </p:grpSpPr>
      <p:sp>
        <p:nvSpPr>
          <p:cNvPr id="64" name="Google Shape;64;p6" descr="Title 1"/>
          <p:cNvSpPr txBox="1">
            <a:spLocks noGrp="1"/>
          </p:cNvSpPr>
          <p:nvPr>
            <p:ph type="title"/>
          </p:nvPr>
        </p:nvSpPr>
        <p:spPr>
          <a:xfrm>
            <a:off x="323557" y="263588"/>
            <a:ext cx="8191793" cy="1325562"/>
          </a:xfrm>
          <a:prstGeom prst="rect">
            <a:avLst/>
          </a:prstGeom>
          <a:noFill/>
          <a:ln>
            <a:noFill/>
          </a:ln>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dirty="0">
                <a:solidFill>
                  <a:schemeClr val="dk1"/>
                </a:solidFill>
                <a:latin typeface="Calibri" panose="020F0502020204030204" pitchFamily="34" charset="0"/>
                <a:ea typeface="Arial"/>
                <a:cs typeface="Calibri" panose="020F0502020204030204" pitchFamily="34" charset="0"/>
                <a:sym typeface="Arial"/>
              </a:rPr>
              <a:t>Drug Distribution in Neonates</a:t>
            </a:r>
            <a:endParaRPr dirty="0">
              <a:latin typeface="Calibri" panose="020F0502020204030204" pitchFamily="34" charset="0"/>
              <a:cs typeface="Calibri" panose="020F0502020204030204" pitchFamily="34" charset="0"/>
            </a:endParaRPr>
          </a:p>
        </p:txBody>
      </p:sp>
      <p:sp>
        <p:nvSpPr>
          <p:cNvPr id="65" name="Google Shape;65;p6" descr="Content Placeholder 2"/>
          <p:cNvSpPr txBox="1">
            <a:spLocks noGrp="1"/>
          </p:cNvSpPr>
          <p:nvPr>
            <p:ph type="body" idx="1"/>
          </p:nvPr>
        </p:nvSpPr>
        <p:spPr>
          <a:xfrm>
            <a:off x="323557" y="1589150"/>
            <a:ext cx="8553157" cy="4250176"/>
          </a:xfrm>
          <a:prstGeom prst="rect">
            <a:avLst/>
          </a:prstGeom>
          <a:noFill/>
          <a:ln>
            <a:noFill/>
          </a:ln>
        </p:spPr>
        <p:txBody>
          <a:bodyPr spcFirstLastPara="1" wrap="square" lIns="91425" tIns="45700" rIns="91425" bIns="45700" anchor="t" anchorCtr="0">
            <a:noAutofit/>
          </a:bodyPr>
          <a:lstStyle/>
          <a:p>
            <a:pPr marL="76200" lvl="0" indent="0" algn="l" rtl="0">
              <a:lnSpc>
                <a:spcPct val="115000"/>
              </a:lnSpc>
              <a:spcBef>
                <a:spcPts val="0"/>
              </a:spcBef>
              <a:spcAft>
                <a:spcPts val="0"/>
              </a:spcAft>
              <a:buSzPts val="2400"/>
              <a:buNone/>
            </a:pPr>
            <a:r>
              <a:rPr lang="en-US" sz="3600" dirty="0">
                <a:solidFill>
                  <a:schemeClr val="tx1">
                    <a:lumMod val="95000"/>
                    <a:lumOff val="5000"/>
                  </a:schemeClr>
                </a:solidFill>
                <a:latin typeface="Calibri" panose="020F0502020204030204" pitchFamily="34" charset="0"/>
                <a:ea typeface="Arial"/>
                <a:cs typeface="Calibri" panose="020F0502020204030204" pitchFamily="34" charset="0"/>
                <a:sym typeface="Arial"/>
              </a:rPr>
              <a:t>Remember:</a:t>
            </a:r>
          </a:p>
          <a:p>
            <a:pPr indent="-381000">
              <a:lnSpc>
                <a:spcPct val="115000"/>
              </a:lnSpc>
              <a:spcBef>
                <a:spcPts val="0"/>
              </a:spcBef>
              <a:buSzPts val="2400"/>
              <a:buFont typeface="Arial" panose="020B0604020202020204" pitchFamily="34" charset="0"/>
              <a:buChar char="•"/>
            </a:pPr>
            <a:r>
              <a:rPr lang="en-US" sz="3200" b="1" dirty="0">
                <a:solidFill>
                  <a:srgbClr val="FF0000"/>
                </a:solidFill>
                <a:latin typeface="Calibri" panose="020F0502020204030204" pitchFamily="34" charset="0"/>
                <a:ea typeface="Arial"/>
                <a:cs typeface="Calibri" panose="020F0502020204030204" pitchFamily="34" charset="0"/>
                <a:sym typeface="Arial"/>
              </a:rPr>
              <a:t>Acidic</a:t>
            </a:r>
            <a:r>
              <a:rPr lang="en-US" sz="3200" b="1" dirty="0">
                <a:latin typeface="Calibri" panose="020F0502020204030204" pitchFamily="34" charset="0"/>
                <a:ea typeface="Arial"/>
                <a:cs typeface="Calibri" panose="020F0502020204030204" pitchFamily="34" charset="0"/>
                <a:sym typeface="Arial"/>
              </a:rPr>
              <a:t> </a:t>
            </a:r>
            <a:r>
              <a:rPr lang="en-US" sz="3200" dirty="0">
                <a:latin typeface="Calibri" panose="020F0502020204030204" pitchFamily="34" charset="0"/>
                <a:ea typeface="Arial"/>
                <a:cs typeface="Calibri" panose="020F0502020204030204" pitchFamily="34" charset="0"/>
                <a:sym typeface="Arial"/>
              </a:rPr>
              <a:t>drugs bind mostly to </a:t>
            </a:r>
            <a:r>
              <a:rPr lang="en-US" sz="3200" b="1" dirty="0">
                <a:solidFill>
                  <a:srgbClr val="FF0000"/>
                </a:solidFill>
                <a:latin typeface="Calibri" panose="020F0502020204030204" pitchFamily="34" charset="0"/>
                <a:ea typeface="Arial"/>
                <a:cs typeface="Calibri" panose="020F0502020204030204" pitchFamily="34" charset="0"/>
                <a:sym typeface="Arial"/>
              </a:rPr>
              <a:t>albumin</a:t>
            </a:r>
            <a:r>
              <a:rPr lang="en-US" sz="3200" b="1" dirty="0">
                <a:solidFill>
                  <a:schemeClr val="tx1">
                    <a:lumMod val="95000"/>
                    <a:lumOff val="5000"/>
                  </a:schemeClr>
                </a:solidFill>
                <a:latin typeface="Calibri" panose="020F0502020204030204" pitchFamily="34" charset="0"/>
                <a:ea typeface="Arial"/>
                <a:cs typeface="Calibri" panose="020F0502020204030204" pitchFamily="34" charset="0"/>
                <a:sym typeface="Arial"/>
              </a:rPr>
              <a:t>, </a:t>
            </a:r>
            <a:r>
              <a:rPr lang="en-US" sz="3200" dirty="0" err="1">
                <a:solidFill>
                  <a:schemeClr val="tx1">
                    <a:lumMod val="95000"/>
                    <a:lumOff val="5000"/>
                  </a:schemeClr>
                </a:solidFill>
                <a:latin typeface="Calibri" panose="020F0502020204030204" pitchFamily="34" charset="0"/>
                <a:ea typeface="Arial"/>
                <a:cs typeface="Calibri" panose="020F0502020204030204" pitchFamily="34" charset="0"/>
                <a:sym typeface="Arial"/>
              </a:rPr>
              <a:t>e.g</a:t>
            </a:r>
            <a:r>
              <a:rPr lang="en-US" sz="3200" dirty="0">
                <a:solidFill>
                  <a:schemeClr val="tx1">
                    <a:lumMod val="95000"/>
                    <a:lumOff val="5000"/>
                  </a:schemeClr>
                </a:solidFill>
                <a:latin typeface="Calibri" panose="020F0502020204030204" pitchFamily="34" charset="0"/>
                <a:ea typeface="Arial"/>
                <a:cs typeface="Calibri" panose="020F0502020204030204" pitchFamily="34" charset="0"/>
                <a:sym typeface="Arial"/>
              </a:rPr>
              <a:t> diazepam or </a:t>
            </a:r>
            <a:r>
              <a:rPr lang="en-US" sz="3200" dirty="0">
                <a:latin typeface="Calibri" panose="020F0502020204030204" pitchFamily="34" charset="0"/>
                <a:ea typeface="Arial"/>
                <a:cs typeface="Calibri" panose="020F0502020204030204" pitchFamily="34" charset="0"/>
                <a:sym typeface="Arial"/>
              </a:rPr>
              <a:t>barbiturates</a:t>
            </a:r>
            <a:endParaRPr sz="3200" dirty="0">
              <a:latin typeface="Calibri" panose="020F0502020204030204" pitchFamily="34" charset="0"/>
              <a:ea typeface="Arial"/>
              <a:cs typeface="Calibri" panose="020F0502020204030204" pitchFamily="34" charset="0"/>
              <a:sym typeface="Arial"/>
            </a:endParaRPr>
          </a:p>
          <a:p>
            <a:pPr indent="-381000">
              <a:lnSpc>
                <a:spcPct val="115000"/>
              </a:lnSpc>
              <a:spcBef>
                <a:spcPts val="0"/>
              </a:spcBef>
              <a:buSzPts val="2400"/>
              <a:buFont typeface="Arial" panose="020B0604020202020204" pitchFamily="34" charset="0"/>
              <a:buChar char="•"/>
            </a:pPr>
            <a:r>
              <a:rPr lang="en-US" sz="3200" b="1" dirty="0">
                <a:solidFill>
                  <a:srgbClr val="0000FF"/>
                </a:solidFill>
                <a:latin typeface="Calibri" panose="020F0502020204030204" pitchFamily="34" charset="0"/>
                <a:ea typeface="Arial"/>
                <a:cs typeface="Calibri" panose="020F0502020204030204" pitchFamily="34" charset="0"/>
                <a:sym typeface="Arial"/>
              </a:rPr>
              <a:t>Basic</a:t>
            </a:r>
            <a:r>
              <a:rPr lang="en-US" sz="3200" dirty="0">
                <a:latin typeface="Calibri" panose="020F0502020204030204" pitchFamily="34" charset="0"/>
                <a:ea typeface="Arial"/>
                <a:cs typeface="Calibri" panose="020F0502020204030204" pitchFamily="34" charset="0"/>
                <a:sym typeface="Arial"/>
              </a:rPr>
              <a:t> drugs bind to globulins, lipoproteins, and </a:t>
            </a:r>
            <a:r>
              <a:rPr lang="en-US" sz="3200" b="1" dirty="0">
                <a:solidFill>
                  <a:srgbClr val="0000FF"/>
                </a:solidFill>
                <a:latin typeface="Calibri" panose="020F0502020204030204" pitchFamily="34" charset="0"/>
                <a:ea typeface="Arial"/>
                <a:cs typeface="Calibri" panose="020F0502020204030204" pitchFamily="34" charset="0"/>
                <a:sym typeface="Arial"/>
              </a:rPr>
              <a:t>plasma alpha-1-acid glycoproteins, </a:t>
            </a:r>
            <a:r>
              <a:rPr lang="en-US" sz="3200" dirty="0">
                <a:solidFill>
                  <a:schemeClr val="tx1"/>
                </a:solidFill>
                <a:latin typeface="Calibri" panose="020F0502020204030204" pitchFamily="34" charset="0"/>
                <a:ea typeface="Arial"/>
                <a:cs typeface="Calibri" panose="020F0502020204030204" pitchFamily="34" charset="0"/>
                <a:sym typeface="Arial"/>
              </a:rPr>
              <a:t>e.g.</a:t>
            </a:r>
            <a:r>
              <a:rPr lang="en-US" sz="3200" b="1" dirty="0">
                <a:solidFill>
                  <a:schemeClr val="tx1"/>
                </a:solidFill>
                <a:latin typeface="Calibri" panose="020F0502020204030204" pitchFamily="34" charset="0"/>
                <a:ea typeface="Arial"/>
                <a:cs typeface="Calibri" panose="020F0502020204030204" pitchFamily="34" charset="0"/>
                <a:sym typeface="Arial"/>
              </a:rPr>
              <a:t> </a:t>
            </a:r>
            <a:r>
              <a:rPr lang="en-US" sz="3200" dirty="0">
                <a:latin typeface="Calibri" panose="020F0502020204030204" pitchFamily="34" charset="0"/>
                <a:ea typeface="Arial"/>
                <a:cs typeface="Calibri" panose="020F0502020204030204" pitchFamily="34" charset="0"/>
                <a:sym typeface="Arial"/>
              </a:rPr>
              <a:t>lidocaine or alfentanil</a:t>
            </a:r>
            <a:endParaRPr sz="3200" dirty="0">
              <a:latin typeface="Calibri" panose="020F0502020204030204" pitchFamily="34" charset="0"/>
              <a:ea typeface="Arial"/>
              <a:cs typeface="Calibri" panose="020F0502020204030204" pitchFamily="34" charset="0"/>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3"/>
        <p:cNvGrpSpPr/>
        <p:nvPr/>
      </p:nvGrpSpPr>
      <p:grpSpPr>
        <a:xfrm>
          <a:off x="0" y="0"/>
          <a:ext cx="0" cy="0"/>
          <a:chOff x="0" y="0"/>
          <a:chExt cx="0" cy="0"/>
        </a:xfrm>
      </p:grpSpPr>
      <p:sp>
        <p:nvSpPr>
          <p:cNvPr id="64" name="Google Shape;64;p6" descr="Title 1"/>
          <p:cNvSpPr txBox="1">
            <a:spLocks noGrp="1"/>
          </p:cNvSpPr>
          <p:nvPr>
            <p:ph type="title"/>
          </p:nvPr>
        </p:nvSpPr>
        <p:spPr>
          <a:xfrm>
            <a:off x="323557" y="183378"/>
            <a:ext cx="8191793" cy="1325562"/>
          </a:xfrm>
          <a:prstGeom prst="rect">
            <a:avLst/>
          </a:prstGeom>
          <a:noFill/>
          <a:ln>
            <a:noFill/>
          </a:ln>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dirty="0">
                <a:solidFill>
                  <a:schemeClr val="dk1"/>
                </a:solidFill>
                <a:latin typeface="Calibri" panose="020F0502020204030204" pitchFamily="34" charset="0"/>
                <a:ea typeface="Arial"/>
                <a:cs typeface="Calibri" panose="020F0502020204030204" pitchFamily="34" charset="0"/>
                <a:sym typeface="Arial"/>
              </a:rPr>
              <a:t>Drug Distribution in Neonates</a:t>
            </a:r>
            <a:endParaRPr dirty="0">
              <a:latin typeface="Calibri" panose="020F0502020204030204" pitchFamily="34" charset="0"/>
              <a:cs typeface="Calibri" panose="020F0502020204030204" pitchFamily="34" charset="0"/>
            </a:endParaRPr>
          </a:p>
        </p:txBody>
      </p:sp>
      <p:sp>
        <p:nvSpPr>
          <p:cNvPr id="65" name="Google Shape;65;p6" descr="Content Placeholder 2"/>
          <p:cNvSpPr txBox="1">
            <a:spLocks noGrp="1"/>
          </p:cNvSpPr>
          <p:nvPr>
            <p:ph type="body" idx="1"/>
          </p:nvPr>
        </p:nvSpPr>
        <p:spPr>
          <a:xfrm>
            <a:off x="279380" y="1469688"/>
            <a:ext cx="8553156" cy="4698610"/>
          </a:xfrm>
          <a:prstGeom prst="rect">
            <a:avLst/>
          </a:prstGeom>
          <a:noFill/>
          <a:ln>
            <a:noFill/>
          </a:ln>
        </p:spPr>
        <p:txBody>
          <a:bodyPr spcFirstLastPara="1" wrap="square" lIns="91425" tIns="45700" rIns="91425" bIns="45700" anchor="t" anchorCtr="0">
            <a:noAutofit/>
          </a:bodyPr>
          <a:lstStyle/>
          <a:p>
            <a:pPr marL="457200" lvl="0" indent="-381000" algn="l" rtl="0">
              <a:lnSpc>
                <a:spcPct val="115000"/>
              </a:lnSpc>
              <a:spcBef>
                <a:spcPts val="0"/>
              </a:spcBef>
              <a:spcAft>
                <a:spcPts val="0"/>
              </a:spcAft>
              <a:buSzPts val="2400"/>
              <a:buFont typeface="Arial"/>
              <a:buChar char="●"/>
            </a:pPr>
            <a:r>
              <a:rPr lang="en-US" sz="2800" dirty="0">
                <a:latin typeface="Calibri" panose="020F0502020204030204" pitchFamily="34" charset="0"/>
                <a:ea typeface="Arial"/>
                <a:cs typeface="Calibri" panose="020F0502020204030204" pitchFamily="34" charset="0"/>
                <a:sym typeface="Arial"/>
              </a:rPr>
              <a:t>Neonates have </a:t>
            </a:r>
            <a:r>
              <a:rPr lang="en-US" sz="2800" b="1" dirty="0">
                <a:latin typeface="Calibri" panose="020F0502020204030204" pitchFamily="34" charset="0"/>
                <a:ea typeface="Arial"/>
                <a:cs typeface="Calibri" panose="020F0502020204030204" pitchFamily="34" charset="0"/>
                <a:sym typeface="Arial"/>
              </a:rPr>
              <a:t>reduced total protein &amp; albumin </a:t>
            </a:r>
            <a:r>
              <a:rPr lang="en-US" sz="2800" dirty="0">
                <a:latin typeface="Calibri" panose="020F0502020204030204" pitchFamily="34" charset="0"/>
                <a:ea typeface="Arial"/>
                <a:cs typeface="Calibri" panose="020F0502020204030204" pitchFamily="34" charset="0"/>
                <a:sym typeface="Arial"/>
              </a:rPr>
              <a:t>levels </a:t>
            </a:r>
            <a:r>
              <a:rPr lang="en-US" dirty="0">
                <a:latin typeface="Calibri" panose="020F0502020204030204" pitchFamily="34" charset="0"/>
                <a:ea typeface="Arial"/>
                <a:cs typeface="Calibri" panose="020F0502020204030204" pitchFamily="34" charset="0"/>
                <a:sym typeface="Wingdings" pitchFamily="2" charset="2"/>
              </a:rPr>
              <a:t></a:t>
            </a:r>
            <a:r>
              <a:rPr lang="en-US" dirty="0">
                <a:latin typeface="Calibri" panose="020F0502020204030204" pitchFamily="34" charset="0"/>
                <a:ea typeface="Arial"/>
                <a:cs typeface="Calibri" panose="020F0502020204030204" pitchFamily="34" charset="0"/>
                <a:sym typeface="Arial"/>
              </a:rPr>
              <a:t> </a:t>
            </a:r>
            <a:r>
              <a:rPr lang="en-US" sz="2800" b="1" i="1" dirty="0">
                <a:latin typeface="Calibri" panose="020F0502020204030204" pitchFamily="34" charset="0"/>
                <a:ea typeface="Arial"/>
                <a:cs typeface="Calibri" panose="020F0502020204030204" pitchFamily="34" charset="0"/>
                <a:sym typeface="Arial"/>
              </a:rPr>
              <a:t>increase</a:t>
            </a:r>
            <a:r>
              <a:rPr lang="en-US" sz="2800" dirty="0">
                <a:latin typeface="Calibri" panose="020F0502020204030204" pitchFamily="34" charset="0"/>
                <a:ea typeface="Arial"/>
                <a:cs typeface="Calibri" panose="020F0502020204030204" pitchFamily="34" charset="0"/>
                <a:sym typeface="Arial"/>
              </a:rPr>
              <a:t> levels &amp; effect from “unbound” medications </a:t>
            </a:r>
          </a:p>
          <a:p>
            <a:pPr marL="457200" lvl="0" indent="-381000" algn="l" rtl="0">
              <a:lnSpc>
                <a:spcPct val="115000"/>
              </a:lnSpc>
              <a:spcBef>
                <a:spcPts val="0"/>
              </a:spcBef>
              <a:spcAft>
                <a:spcPts val="0"/>
              </a:spcAft>
              <a:buSzPts val="2400"/>
              <a:buFont typeface="Arial"/>
              <a:buChar char="●"/>
            </a:pPr>
            <a:r>
              <a:rPr lang="en-US" sz="2800" dirty="0">
                <a:latin typeface="Calibri" panose="020F0502020204030204" pitchFamily="34" charset="0"/>
                <a:ea typeface="Arial"/>
                <a:cs typeface="Calibri" panose="020F0502020204030204" pitchFamily="34" charset="0"/>
                <a:sym typeface="Arial"/>
              </a:rPr>
              <a:t>Neonates have </a:t>
            </a:r>
            <a:r>
              <a:rPr lang="en-US" sz="2800" b="1" dirty="0">
                <a:latin typeface="Calibri" panose="020F0502020204030204" pitchFamily="34" charset="0"/>
                <a:ea typeface="Arial"/>
                <a:cs typeface="Calibri" panose="020F0502020204030204" pitchFamily="34" charset="0"/>
                <a:sym typeface="Arial"/>
              </a:rPr>
              <a:t>reduced clearance </a:t>
            </a:r>
            <a:r>
              <a:rPr lang="en-US" sz="2800" dirty="0">
                <a:latin typeface="Calibri" panose="020F0502020204030204" pitchFamily="34" charset="0"/>
                <a:ea typeface="Arial"/>
                <a:cs typeface="Calibri" panose="020F0502020204030204" pitchFamily="34" charset="0"/>
                <a:sym typeface="Arial"/>
              </a:rPr>
              <a:t>of drugs from decreased renal/hepatic clearance </a:t>
            </a:r>
            <a:r>
              <a:rPr lang="en-US" dirty="0">
                <a:latin typeface="Calibri" panose="020F0502020204030204" pitchFamily="34" charset="0"/>
                <a:ea typeface="Arial"/>
                <a:cs typeface="Calibri" panose="020F0502020204030204" pitchFamily="34" charset="0"/>
                <a:sym typeface="Wingdings" pitchFamily="2" charset="2"/>
              </a:rPr>
              <a:t></a:t>
            </a:r>
            <a:r>
              <a:rPr lang="en-US" dirty="0">
                <a:latin typeface="Calibri" panose="020F0502020204030204" pitchFamily="34" charset="0"/>
                <a:ea typeface="Arial"/>
                <a:cs typeface="Calibri" panose="020F0502020204030204" pitchFamily="34" charset="0"/>
                <a:sym typeface="Arial"/>
              </a:rPr>
              <a:t> </a:t>
            </a:r>
            <a:r>
              <a:rPr lang="en-US" sz="2800" b="1" i="1" dirty="0">
                <a:latin typeface="Calibri" panose="020F0502020204030204" pitchFamily="34" charset="0"/>
                <a:ea typeface="Arial"/>
                <a:cs typeface="Calibri" panose="020F0502020204030204" pitchFamily="34" charset="0"/>
                <a:sym typeface="Arial"/>
              </a:rPr>
              <a:t>increase</a:t>
            </a:r>
            <a:r>
              <a:rPr lang="en-US" sz="2800" dirty="0">
                <a:latin typeface="Calibri" panose="020F0502020204030204" pitchFamily="34" charset="0"/>
                <a:ea typeface="Arial"/>
                <a:cs typeface="Calibri" panose="020F0502020204030204" pitchFamily="34" charset="0"/>
                <a:sym typeface="Arial"/>
              </a:rPr>
              <a:t> medication levels</a:t>
            </a:r>
          </a:p>
          <a:p>
            <a:pPr marL="457200" lvl="0" indent="-381000" algn="l" rtl="0">
              <a:lnSpc>
                <a:spcPct val="115000"/>
              </a:lnSpc>
              <a:spcBef>
                <a:spcPts val="0"/>
              </a:spcBef>
              <a:spcAft>
                <a:spcPts val="0"/>
              </a:spcAft>
              <a:buSzPts val="2400"/>
              <a:buFont typeface="Arial"/>
              <a:buChar char="●"/>
            </a:pPr>
            <a:r>
              <a:rPr lang="en-US" sz="2800" dirty="0">
                <a:latin typeface="Calibri" panose="020F0502020204030204" pitchFamily="34" charset="0"/>
                <a:ea typeface="Arial"/>
                <a:cs typeface="Calibri" panose="020F0502020204030204" pitchFamily="34" charset="0"/>
                <a:sym typeface="Arial"/>
              </a:rPr>
              <a:t>Neonates have </a:t>
            </a:r>
            <a:r>
              <a:rPr lang="en-US" sz="2800" b="1" dirty="0">
                <a:latin typeface="Calibri" panose="020F0502020204030204" pitchFamily="34" charset="0"/>
                <a:ea typeface="Arial"/>
                <a:cs typeface="Calibri" panose="020F0502020204030204" pitchFamily="34" charset="0"/>
                <a:sym typeface="Arial"/>
              </a:rPr>
              <a:t>increased volume of distribution </a:t>
            </a:r>
            <a:r>
              <a:rPr lang="en-US" sz="2800" dirty="0">
                <a:latin typeface="Calibri" panose="020F0502020204030204" pitchFamily="34" charset="0"/>
                <a:ea typeface="Arial"/>
                <a:cs typeface="Calibri" panose="020F0502020204030204" pitchFamily="34" charset="0"/>
                <a:sym typeface="Arial"/>
              </a:rPr>
              <a:t>of drugs (increase in total body water) </a:t>
            </a:r>
            <a:r>
              <a:rPr lang="en-US" dirty="0">
                <a:latin typeface="Calibri" panose="020F0502020204030204" pitchFamily="34" charset="0"/>
                <a:ea typeface="Arial"/>
                <a:cs typeface="Calibri" panose="020F0502020204030204" pitchFamily="34" charset="0"/>
                <a:sym typeface="Wingdings" pitchFamily="2" charset="2"/>
              </a:rPr>
              <a:t></a:t>
            </a:r>
            <a:r>
              <a:rPr lang="en-US" dirty="0">
                <a:latin typeface="Calibri" panose="020F0502020204030204" pitchFamily="34" charset="0"/>
                <a:ea typeface="Arial"/>
                <a:cs typeface="Calibri" panose="020F0502020204030204" pitchFamily="34" charset="0"/>
                <a:sym typeface="Arial"/>
              </a:rPr>
              <a:t> </a:t>
            </a:r>
            <a:r>
              <a:rPr lang="en-US" sz="2800" b="1" i="1" dirty="0">
                <a:latin typeface="Calibri" panose="020F0502020204030204" pitchFamily="34" charset="0"/>
                <a:ea typeface="Arial"/>
                <a:cs typeface="Calibri" panose="020F0502020204030204" pitchFamily="34" charset="0"/>
                <a:sym typeface="Arial"/>
              </a:rPr>
              <a:t>decrease</a:t>
            </a:r>
            <a:r>
              <a:rPr lang="en-US" sz="2800" dirty="0">
                <a:latin typeface="Calibri" panose="020F0502020204030204" pitchFamily="34" charset="0"/>
                <a:ea typeface="Arial"/>
                <a:cs typeface="Calibri" panose="020F0502020204030204" pitchFamily="34" charset="0"/>
                <a:sym typeface="Arial"/>
              </a:rPr>
              <a:t> medication levels</a:t>
            </a:r>
            <a:endParaRPr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2224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9"/>
        <p:cNvGrpSpPr/>
        <p:nvPr/>
      </p:nvGrpSpPr>
      <p:grpSpPr>
        <a:xfrm>
          <a:off x="0" y="0"/>
          <a:ext cx="0" cy="0"/>
          <a:chOff x="0" y="0"/>
          <a:chExt cx="0" cy="0"/>
        </a:xfrm>
      </p:grpSpPr>
      <p:sp>
        <p:nvSpPr>
          <p:cNvPr id="70" name="Google Shape;70;p7" descr="Title 1"/>
          <p:cNvSpPr txBox="1">
            <a:spLocks noGrp="1"/>
          </p:cNvSpPr>
          <p:nvPr>
            <p:ph type="title"/>
          </p:nvPr>
        </p:nvSpPr>
        <p:spPr>
          <a:xfrm>
            <a:off x="468230" y="12201"/>
            <a:ext cx="7886700" cy="1325562"/>
          </a:xfrm>
          <a:prstGeom prst="rect">
            <a:avLst/>
          </a:prstGeom>
          <a:noFill/>
          <a:ln>
            <a:noFill/>
          </a:ln>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4800" dirty="0">
                <a:solidFill>
                  <a:schemeClr val="dk1"/>
                </a:solidFill>
                <a:latin typeface="Calibri" panose="020F0502020204030204" pitchFamily="34" charset="0"/>
                <a:ea typeface="Arial"/>
                <a:cs typeface="Calibri" panose="020F0502020204030204" pitchFamily="34" charset="0"/>
                <a:sym typeface="Arial"/>
              </a:rPr>
              <a:t>Drug Distribution</a:t>
            </a:r>
            <a:endParaRPr sz="4800" dirty="0">
              <a:latin typeface="Calibri" panose="020F0502020204030204" pitchFamily="34" charset="0"/>
              <a:cs typeface="Calibri" panose="020F0502020204030204" pitchFamily="34" charset="0"/>
            </a:endParaRPr>
          </a:p>
        </p:txBody>
      </p:sp>
      <p:sp>
        <p:nvSpPr>
          <p:cNvPr id="71" name="Google Shape;71;p7" descr="Content Placeholder 2"/>
          <p:cNvSpPr txBox="1">
            <a:spLocks noGrp="1"/>
          </p:cNvSpPr>
          <p:nvPr>
            <p:ph type="body" idx="1"/>
          </p:nvPr>
        </p:nvSpPr>
        <p:spPr>
          <a:xfrm>
            <a:off x="433137" y="1231736"/>
            <a:ext cx="8390021" cy="4351337"/>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3000"/>
              <a:buNone/>
            </a:pPr>
            <a:r>
              <a:rPr lang="en-US" sz="3000" dirty="0">
                <a:latin typeface="Calibri" panose="020F0502020204030204" pitchFamily="34" charset="0"/>
                <a:ea typeface="Arial"/>
                <a:cs typeface="Calibri" panose="020F0502020204030204" pitchFamily="34" charset="0"/>
                <a:sym typeface="Arial"/>
              </a:rPr>
              <a:t>Medications can compete with bilirubin to bind to albumin, causing hyperbilirubinemia or kernicterus in neonates</a:t>
            </a:r>
            <a:endParaRPr sz="3000" dirty="0">
              <a:latin typeface="Calibri" panose="020F0502020204030204" pitchFamily="34" charset="0"/>
              <a:ea typeface="Arial"/>
              <a:cs typeface="Calibri" panose="020F0502020204030204" pitchFamily="34" charset="0"/>
              <a:sym typeface="Arial"/>
            </a:endParaRPr>
          </a:p>
          <a:p>
            <a:pPr marL="349250" indent="-349250">
              <a:lnSpc>
                <a:spcPct val="115000"/>
              </a:lnSpc>
              <a:spcBef>
                <a:spcPts val="0"/>
              </a:spcBef>
              <a:buSzPts val="3000"/>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Phenytoin</a:t>
            </a:r>
          </a:p>
          <a:p>
            <a:pPr marL="349250" indent="-349250">
              <a:lnSpc>
                <a:spcPct val="115000"/>
              </a:lnSpc>
              <a:spcBef>
                <a:spcPts val="0"/>
              </a:spcBef>
              <a:buSzPts val="3000"/>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Salicylate</a:t>
            </a:r>
          </a:p>
          <a:p>
            <a:pPr marL="349250" indent="-349250">
              <a:lnSpc>
                <a:spcPct val="115000"/>
              </a:lnSpc>
              <a:spcBef>
                <a:spcPts val="0"/>
              </a:spcBef>
              <a:buSzPts val="3000"/>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Caffeine</a:t>
            </a:r>
          </a:p>
          <a:p>
            <a:pPr marL="349250" indent="-349250">
              <a:lnSpc>
                <a:spcPct val="115000"/>
              </a:lnSpc>
              <a:spcBef>
                <a:spcPts val="0"/>
              </a:spcBef>
              <a:buSzPts val="3000"/>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Ceftriaxone</a:t>
            </a:r>
          </a:p>
          <a:p>
            <a:pPr marL="349250" indent="-349250">
              <a:lnSpc>
                <a:spcPct val="115000"/>
              </a:lnSpc>
              <a:spcBef>
                <a:spcPts val="0"/>
              </a:spcBef>
              <a:buSzPts val="3000"/>
              <a:buFont typeface="Arial" panose="020B0604020202020204" pitchFamily="34" charset="0"/>
              <a:buChar char="•"/>
            </a:pPr>
            <a:r>
              <a:rPr lang="en-US" sz="2400" dirty="0" err="1">
                <a:latin typeface="Calibri" panose="020F0502020204030204" pitchFamily="34" charset="0"/>
                <a:ea typeface="Arial"/>
                <a:cs typeface="Calibri" panose="020F0502020204030204" pitchFamily="34" charset="0"/>
                <a:sym typeface="Arial"/>
              </a:rPr>
              <a:t>Hypaque</a:t>
            </a:r>
            <a:r>
              <a:rPr lang="en-US" sz="2400" dirty="0">
                <a:latin typeface="Calibri" panose="020F0502020204030204" pitchFamily="34" charset="0"/>
                <a:ea typeface="Arial"/>
                <a:cs typeface="Calibri" panose="020F0502020204030204" pitchFamily="34" charset="0"/>
                <a:sym typeface="Arial"/>
              </a:rPr>
              <a:t> (diatrizoate)</a:t>
            </a:r>
          </a:p>
          <a:p>
            <a:pPr marL="0" indent="0">
              <a:lnSpc>
                <a:spcPct val="115000"/>
              </a:lnSpc>
              <a:spcBef>
                <a:spcPts val="0"/>
              </a:spcBef>
              <a:buSzPts val="3000"/>
              <a:buNone/>
            </a:pPr>
            <a:r>
              <a:rPr lang="en-US" sz="3000" dirty="0">
                <a:latin typeface="Calibri" panose="020F0502020204030204" pitchFamily="34" charset="0"/>
                <a:ea typeface="Arial"/>
                <a:cs typeface="Calibri" panose="020F0502020204030204" pitchFamily="34" charset="0"/>
                <a:sym typeface="Arial"/>
              </a:rPr>
              <a:t>Changes in tissue binding with maturation: Digoxin and opioids</a:t>
            </a:r>
            <a:endParaRPr sz="3000" dirty="0">
              <a:latin typeface="Calibri" panose="020F0502020204030204" pitchFamily="34" charset="0"/>
              <a:ea typeface="Arial"/>
              <a:cs typeface="Calibri" panose="020F0502020204030204" pitchFamily="34" charset="0"/>
              <a:sym typeface="Arial"/>
            </a:endParaRPr>
          </a:p>
          <a:p>
            <a:pPr marL="714375" lvl="1" indent="-333375" algn="l" rtl="0">
              <a:lnSpc>
                <a:spcPct val="115000"/>
              </a:lnSpc>
              <a:spcBef>
                <a:spcPts val="0"/>
              </a:spcBef>
              <a:spcAft>
                <a:spcPts val="0"/>
              </a:spcAft>
              <a:buSzPts val="3000"/>
              <a:buChar char="•"/>
            </a:pPr>
            <a:r>
              <a:rPr lang="en-US" sz="3000" dirty="0">
                <a:latin typeface="Calibri" panose="020F0502020204030204" pitchFamily="34" charset="0"/>
                <a:ea typeface="Arial"/>
                <a:cs typeface="Calibri" panose="020F0502020204030204" pitchFamily="34" charset="0"/>
                <a:sym typeface="Arial"/>
              </a:rPr>
              <a:t>Ex. </a:t>
            </a:r>
            <a:endParaRPr dirty="0">
              <a:latin typeface="Calibri" panose="020F0502020204030204" pitchFamily="34" charset="0"/>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5"/>
        <p:cNvGrpSpPr/>
        <p:nvPr/>
      </p:nvGrpSpPr>
      <p:grpSpPr>
        <a:xfrm>
          <a:off x="0" y="0"/>
          <a:ext cx="0" cy="0"/>
          <a:chOff x="0" y="0"/>
          <a:chExt cx="0" cy="0"/>
        </a:xfrm>
      </p:grpSpPr>
      <p:sp>
        <p:nvSpPr>
          <p:cNvPr id="76" name="Google Shape;76;p8" descr="Title 1"/>
          <p:cNvSpPr txBox="1">
            <a:spLocks noGrp="1"/>
          </p:cNvSpPr>
          <p:nvPr>
            <p:ph type="title"/>
          </p:nvPr>
        </p:nvSpPr>
        <p:spPr>
          <a:xfrm>
            <a:off x="468230" y="156579"/>
            <a:ext cx="7886700" cy="1325562"/>
          </a:xfrm>
          <a:prstGeom prst="rect">
            <a:avLst/>
          </a:prstGeom>
          <a:noFill/>
          <a:ln>
            <a:noFill/>
          </a:ln>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4800" dirty="0">
                <a:solidFill>
                  <a:schemeClr val="dk1"/>
                </a:solidFill>
                <a:latin typeface="Calibri" panose="020F0502020204030204" pitchFamily="34" charset="0"/>
                <a:ea typeface="Arial"/>
                <a:cs typeface="Calibri" panose="020F0502020204030204" pitchFamily="34" charset="0"/>
                <a:sym typeface="Arial"/>
              </a:rPr>
              <a:t>Body Composition</a:t>
            </a:r>
            <a:endParaRPr sz="4800" dirty="0">
              <a:latin typeface="Calibri" panose="020F0502020204030204" pitchFamily="34" charset="0"/>
              <a:cs typeface="Calibri" panose="020F0502020204030204" pitchFamily="34" charset="0"/>
            </a:endParaRPr>
          </a:p>
        </p:txBody>
      </p:sp>
      <p:sp>
        <p:nvSpPr>
          <p:cNvPr id="77" name="Google Shape;77;p8" descr="Content Placeholder 2"/>
          <p:cNvSpPr txBox="1">
            <a:spLocks noGrp="1"/>
          </p:cNvSpPr>
          <p:nvPr>
            <p:ph type="body" idx="1"/>
          </p:nvPr>
        </p:nvSpPr>
        <p:spPr>
          <a:xfrm>
            <a:off x="483977" y="1280895"/>
            <a:ext cx="8191793" cy="4836823"/>
          </a:xfrm>
          <a:prstGeom prst="rect">
            <a:avLst/>
          </a:prstGeom>
          <a:noFill/>
          <a:ln>
            <a:noFill/>
          </a:ln>
        </p:spPr>
        <p:txBody>
          <a:bodyPr spcFirstLastPara="1" wrap="square" lIns="91425" tIns="45700" rIns="91425" bIns="45700" anchor="t" anchorCtr="0">
            <a:noAutofit/>
          </a:bodyPr>
          <a:lstStyle/>
          <a:p>
            <a:pPr marL="342900" lvl="0" algn="l" rtl="0">
              <a:lnSpc>
                <a:spcPct val="115000"/>
              </a:lnSpc>
              <a:spcBef>
                <a:spcPts val="0"/>
              </a:spcBef>
              <a:spcAft>
                <a:spcPts val="0"/>
              </a:spcAft>
              <a:buSzPts val="2400"/>
              <a:buFont typeface="Arial" panose="020B0604020202020204" pitchFamily="34" charset="0"/>
              <a:buChar char="•"/>
            </a:pPr>
            <a:r>
              <a:rPr lang="en-US" sz="2800" dirty="0">
                <a:latin typeface="Calibri" panose="020F0502020204030204" pitchFamily="34" charset="0"/>
                <a:ea typeface="Arial"/>
                <a:cs typeface="Calibri" panose="020F0502020204030204" pitchFamily="34" charset="0"/>
                <a:sym typeface="Arial"/>
              </a:rPr>
              <a:t>Preterm &amp; term infants have larger % body water than older children</a:t>
            </a:r>
            <a:endParaRPr sz="2800" dirty="0">
              <a:latin typeface="Calibri" panose="020F0502020204030204" pitchFamily="34" charset="0"/>
              <a:ea typeface="Arial"/>
              <a:cs typeface="Calibri" panose="020F0502020204030204" pitchFamily="34" charset="0"/>
              <a:sym typeface="Arial"/>
            </a:endParaRPr>
          </a:p>
          <a:p>
            <a:pPr marL="762000" lvl="1">
              <a:lnSpc>
                <a:spcPct val="115000"/>
              </a:lnSpc>
              <a:spcBef>
                <a:spcPts val="0"/>
              </a:spcBef>
              <a:buSzPts val="2400"/>
              <a:buFont typeface="System Font Regular"/>
              <a:buChar char="-"/>
            </a:pPr>
            <a:r>
              <a:rPr lang="en-US" sz="2400" dirty="0">
                <a:latin typeface="Calibri" panose="020F0502020204030204" pitchFamily="34" charset="0"/>
                <a:ea typeface="Arial"/>
                <a:cs typeface="Calibri" panose="020F0502020204030204" pitchFamily="34" charset="0"/>
                <a:sym typeface="Arial"/>
              </a:rPr>
              <a:t>Result - overall, </a:t>
            </a:r>
            <a:r>
              <a:rPr lang="en-US" sz="2400" b="1" dirty="0">
                <a:latin typeface="Calibri" panose="020F0502020204030204" pitchFamily="34" charset="0"/>
                <a:ea typeface="Arial"/>
                <a:cs typeface="Calibri" panose="020F0502020204030204" pitchFamily="34" charset="0"/>
                <a:sym typeface="Arial"/>
              </a:rPr>
              <a:t>increased loading dose</a:t>
            </a:r>
            <a:endParaRPr sz="2400" b="1" dirty="0">
              <a:latin typeface="Calibri" panose="020F0502020204030204" pitchFamily="34" charset="0"/>
              <a:ea typeface="Arial"/>
              <a:cs typeface="Calibri" panose="020F0502020204030204" pitchFamily="34" charset="0"/>
              <a:sym typeface="Arial"/>
            </a:endParaRPr>
          </a:p>
          <a:p>
            <a:pPr marL="762000" lvl="1">
              <a:lnSpc>
                <a:spcPct val="115000"/>
              </a:lnSpc>
              <a:spcBef>
                <a:spcPts val="0"/>
              </a:spcBef>
              <a:spcAft>
                <a:spcPts val="600"/>
              </a:spcAft>
              <a:buSzPts val="2400"/>
              <a:buFont typeface="System Font Regular"/>
              <a:buChar char="-"/>
            </a:pPr>
            <a:r>
              <a:rPr lang="en-US" sz="2400" dirty="0">
                <a:solidFill>
                  <a:srgbClr val="FF0000"/>
                </a:solidFill>
                <a:latin typeface="Calibri" panose="020F0502020204030204" pitchFamily="34" charset="0"/>
                <a:ea typeface="Arial"/>
                <a:cs typeface="Calibri" panose="020F0502020204030204" pitchFamily="34" charset="0"/>
                <a:sym typeface="Arial"/>
              </a:rPr>
              <a:t>larger </a:t>
            </a:r>
            <a:r>
              <a:rPr lang="en-US" sz="2400" dirty="0">
                <a:latin typeface="Calibri" panose="020F0502020204030204" pitchFamily="34" charset="0"/>
                <a:ea typeface="Arial"/>
                <a:cs typeface="Calibri" panose="020F0502020204030204" pitchFamily="34" charset="0"/>
                <a:sym typeface="Arial"/>
              </a:rPr>
              <a:t>distribution volumes for </a:t>
            </a:r>
            <a:r>
              <a:rPr lang="en-US" sz="2400" dirty="0">
                <a:solidFill>
                  <a:srgbClr val="FF0000"/>
                </a:solidFill>
                <a:latin typeface="Calibri" panose="020F0502020204030204" pitchFamily="34" charset="0"/>
                <a:ea typeface="Arial"/>
                <a:cs typeface="Calibri" panose="020F0502020204030204" pitchFamily="34" charset="0"/>
                <a:sym typeface="Arial"/>
              </a:rPr>
              <a:t>water-soluble</a:t>
            </a:r>
            <a:r>
              <a:rPr lang="en-US" sz="2400" dirty="0">
                <a:latin typeface="Calibri" panose="020F0502020204030204" pitchFamily="34" charset="0"/>
                <a:ea typeface="Arial"/>
                <a:cs typeface="Calibri" panose="020F0502020204030204" pitchFamily="34" charset="0"/>
                <a:sym typeface="Arial"/>
              </a:rPr>
              <a:t> drugs &amp; </a:t>
            </a:r>
            <a:r>
              <a:rPr lang="en-US" sz="2400" dirty="0">
                <a:solidFill>
                  <a:srgbClr val="0000FF"/>
                </a:solidFill>
                <a:latin typeface="Calibri" panose="020F0502020204030204" pitchFamily="34" charset="0"/>
                <a:ea typeface="Arial"/>
                <a:cs typeface="Calibri" panose="020F0502020204030204" pitchFamily="34" charset="0"/>
                <a:sym typeface="Arial"/>
              </a:rPr>
              <a:t>smaller</a:t>
            </a:r>
            <a:r>
              <a:rPr lang="en-US" sz="2400" dirty="0">
                <a:latin typeface="Calibri" panose="020F0502020204030204" pitchFamily="34" charset="0"/>
                <a:ea typeface="Arial"/>
                <a:cs typeface="Calibri" panose="020F0502020204030204" pitchFamily="34" charset="0"/>
                <a:sym typeface="Arial"/>
              </a:rPr>
              <a:t> for </a:t>
            </a:r>
            <a:r>
              <a:rPr lang="en-US" sz="2400" dirty="0">
                <a:solidFill>
                  <a:srgbClr val="0000FF"/>
                </a:solidFill>
                <a:latin typeface="Calibri" panose="020F0502020204030204" pitchFamily="34" charset="0"/>
                <a:ea typeface="Arial"/>
                <a:cs typeface="Calibri" panose="020F0502020204030204" pitchFamily="34" charset="0"/>
                <a:sym typeface="Arial"/>
              </a:rPr>
              <a:t>lipophilic</a:t>
            </a:r>
            <a:r>
              <a:rPr lang="en-US" sz="2400" dirty="0">
                <a:latin typeface="Calibri" panose="020F0502020204030204" pitchFamily="34" charset="0"/>
                <a:ea typeface="Arial"/>
                <a:cs typeface="Calibri" panose="020F0502020204030204" pitchFamily="34" charset="0"/>
                <a:sym typeface="Arial"/>
              </a:rPr>
              <a:t> drugs</a:t>
            </a:r>
            <a:endParaRPr sz="2400" dirty="0">
              <a:latin typeface="Calibri" panose="020F0502020204030204" pitchFamily="34" charset="0"/>
              <a:ea typeface="Arial"/>
              <a:cs typeface="Calibri" panose="020F0502020204030204" pitchFamily="34" charset="0"/>
              <a:sym typeface="Arial"/>
            </a:endParaRPr>
          </a:p>
          <a:p>
            <a:pPr marL="304800" lvl="0" algn="l" rtl="0">
              <a:lnSpc>
                <a:spcPct val="115000"/>
              </a:lnSpc>
              <a:spcBef>
                <a:spcPts val="0"/>
              </a:spcBef>
              <a:buSzPts val="2400"/>
              <a:buFont typeface="Arial" panose="020B0604020202020204" pitchFamily="34" charset="0"/>
              <a:buChar char="•"/>
            </a:pPr>
            <a:r>
              <a:rPr lang="en-US" sz="2800" dirty="0">
                <a:latin typeface="Calibri" panose="020F0502020204030204" pitchFamily="34" charset="0"/>
                <a:ea typeface="Arial"/>
                <a:cs typeface="Calibri" panose="020F0502020204030204" pitchFamily="34" charset="0"/>
                <a:sym typeface="Arial"/>
              </a:rPr>
              <a:t>Preterm and term infants have less muscle &amp; fat</a:t>
            </a:r>
            <a:endParaRPr sz="2800" dirty="0">
              <a:latin typeface="Calibri" panose="020F0502020204030204" pitchFamily="34" charset="0"/>
              <a:ea typeface="Arial"/>
              <a:cs typeface="Calibri" panose="020F0502020204030204" pitchFamily="34" charset="0"/>
              <a:sym typeface="Arial"/>
            </a:endParaRPr>
          </a:p>
          <a:p>
            <a:pPr marL="762000" lvl="1" algn="l" rtl="0">
              <a:lnSpc>
                <a:spcPct val="115000"/>
              </a:lnSpc>
              <a:spcBef>
                <a:spcPts val="0"/>
              </a:spcBef>
              <a:buSzPts val="2400"/>
              <a:buFont typeface="System Font Regular"/>
              <a:buChar char="-"/>
            </a:pPr>
            <a:r>
              <a:rPr lang="en-US" sz="2400" dirty="0">
                <a:latin typeface="Calibri" panose="020F0502020204030204" pitchFamily="34" charset="0"/>
                <a:ea typeface="Arial"/>
                <a:cs typeface="Calibri" panose="020F0502020204030204" pitchFamily="34" charset="0"/>
                <a:sym typeface="Arial"/>
              </a:rPr>
              <a:t>Less area for redistribution = </a:t>
            </a:r>
            <a:r>
              <a:rPr lang="en-US" sz="2400" b="1" dirty="0">
                <a:latin typeface="Calibri" panose="020F0502020204030204" pitchFamily="34" charset="0"/>
                <a:ea typeface="Arial"/>
                <a:cs typeface="Calibri" panose="020F0502020204030204" pitchFamily="34" charset="0"/>
                <a:sym typeface="Arial"/>
              </a:rPr>
              <a:t>prolonged peak blood concentrations</a:t>
            </a:r>
            <a:endParaRPr sz="2400" b="1" dirty="0">
              <a:latin typeface="Calibri" panose="020F0502020204030204" pitchFamily="34" charset="0"/>
              <a:ea typeface="Arial"/>
              <a:cs typeface="Calibri" panose="020F0502020204030204" pitchFamily="34" charset="0"/>
              <a:sym typeface="Arial"/>
            </a:endParaRPr>
          </a:p>
          <a:p>
            <a:pPr marL="762000" lvl="1" algn="l" rtl="0">
              <a:lnSpc>
                <a:spcPct val="115000"/>
              </a:lnSpc>
              <a:spcBef>
                <a:spcPts val="0"/>
              </a:spcBef>
              <a:spcAft>
                <a:spcPts val="0"/>
              </a:spcAft>
              <a:buSzPts val="2400"/>
              <a:buFont typeface="System Font Regular"/>
              <a:buChar char="-"/>
            </a:pPr>
            <a:r>
              <a:rPr lang="en-US" sz="2400" dirty="0">
                <a:latin typeface="Calibri" panose="020F0502020204030204" pitchFamily="34" charset="0"/>
                <a:ea typeface="Arial"/>
                <a:cs typeface="Calibri" panose="020F0502020204030204" pitchFamily="34" charset="0"/>
                <a:sym typeface="Arial"/>
              </a:rPr>
              <a:t>Example: opioids with prolonged sedation/respiratory depression</a:t>
            </a:r>
            <a:endParaRPr sz="2400" dirty="0">
              <a:latin typeface="Calibri" panose="020F0502020204030204" pitchFamily="34" charset="0"/>
              <a:cs typeface="Calibri" panose="020F050202020403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g589b4165a5_0_0"/>
          <p:cNvSpPr txBox="1">
            <a:spLocks noGrp="1"/>
          </p:cNvSpPr>
          <p:nvPr>
            <p:ph type="title"/>
          </p:nvPr>
        </p:nvSpPr>
        <p:spPr>
          <a:xfrm>
            <a:off x="628650" y="140537"/>
            <a:ext cx="7886700" cy="1325562"/>
          </a:xfrm>
          <a:prstGeom prst="rect">
            <a:avLst/>
          </a:prstGeom>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4800" dirty="0">
                <a:solidFill>
                  <a:schemeClr val="dk1"/>
                </a:solidFill>
                <a:latin typeface="Calibri" panose="020F0502020204030204" pitchFamily="34" charset="0"/>
                <a:ea typeface="Arial"/>
                <a:cs typeface="Calibri" panose="020F0502020204030204" pitchFamily="34" charset="0"/>
                <a:sym typeface="Arial"/>
              </a:rPr>
              <a:t>Absorption </a:t>
            </a:r>
            <a:endParaRPr sz="4800" dirty="0">
              <a:latin typeface="Calibri" panose="020F0502020204030204" pitchFamily="34" charset="0"/>
              <a:cs typeface="Calibri" panose="020F0502020204030204" pitchFamily="34" charset="0"/>
            </a:endParaRPr>
          </a:p>
        </p:txBody>
      </p:sp>
      <p:sp>
        <p:nvSpPr>
          <p:cNvPr id="83" name="Google Shape;83;g589b4165a5_0_0"/>
          <p:cNvSpPr txBox="1">
            <a:spLocks noGrp="1"/>
          </p:cNvSpPr>
          <p:nvPr>
            <p:ph type="body" idx="1"/>
          </p:nvPr>
        </p:nvSpPr>
        <p:spPr>
          <a:xfrm>
            <a:off x="628650" y="1466099"/>
            <a:ext cx="8200200" cy="4351200"/>
          </a:xfrm>
          <a:prstGeom prst="rect">
            <a:avLst/>
          </a:prstGeom>
        </p:spPr>
        <p:txBody>
          <a:bodyPr spcFirstLastPara="1" wrap="square" lIns="45700" tIns="45700" rIns="45700" bIns="45700" anchor="t" anchorCtr="0">
            <a:noAutofit/>
          </a:bodyPr>
          <a:lstStyle/>
          <a:p>
            <a:pPr marL="349250" lvl="0" indent="-311150" algn="l" rtl="0">
              <a:lnSpc>
                <a:spcPct val="115000"/>
              </a:lnSpc>
              <a:spcBef>
                <a:spcPts val="0"/>
              </a:spcBef>
              <a:spcAft>
                <a:spcPts val="0"/>
              </a:spcAft>
              <a:buClr>
                <a:srgbClr val="000000"/>
              </a:buClr>
              <a:buSzPts val="3000"/>
              <a:buFont typeface="Arial" panose="020B0604020202020204" pitchFamily="34" charset="0"/>
              <a:buChar char="•"/>
            </a:pPr>
            <a:r>
              <a:rPr lang="en-US" sz="3200" dirty="0">
                <a:latin typeface="Calibri" panose="020F0502020204030204" pitchFamily="34" charset="0"/>
                <a:ea typeface="Arial"/>
                <a:cs typeface="Calibri" panose="020F0502020204030204" pitchFamily="34" charset="0"/>
                <a:sym typeface="Arial"/>
              </a:rPr>
              <a:t>Slower enteral absorption until 8 months old</a:t>
            </a:r>
            <a:endParaRPr sz="3200" dirty="0">
              <a:latin typeface="Calibri" panose="020F0502020204030204" pitchFamily="34" charset="0"/>
              <a:ea typeface="Arial"/>
              <a:cs typeface="Calibri" panose="020F0502020204030204" pitchFamily="34" charset="0"/>
              <a:sym typeface="Arial"/>
            </a:endParaRPr>
          </a:p>
          <a:p>
            <a:pPr marL="349250" lvl="0" indent="-311150" algn="l" rtl="0">
              <a:lnSpc>
                <a:spcPct val="115000"/>
              </a:lnSpc>
              <a:spcBef>
                <a:spcPts val="0"/>
              </a:spcBef>
              <a:spcAft>
                <a:spcPts val="0"/>
              </a:spcAft>
              <a:buClr>
                <a:srgbClr val="000000"/>
              </a:buClr>
              <a:buSzPts val="3000"/>
              <a:buFont typeface="Arial" panose="020B0604020202020204" pitchFamily="34" charset="0"/>
              <a:buChar char="•"/>
            </a:pPr>
            <a:r>
              <a:rPr lang="en-US" sz="3200" dirty="0">
                <a:latin typeface="Calibri" panose="020F0502020204030204" pitchFamily="34" charset="0"/>
                <a:ea typeface="Arial"/>
                <a:cs typeface="Calibri" panose="020F0502020204030204" pitchFamily="34" charset="0"/>
                <a:sym typeface="Arial"/>
              </a:rPr>
              <a:t>Larger skin surface area to body size = increased skin absorption</a:t>
            </a:r>
            <a:endParaRPr sz="3200" dirty="0">
              <a:latin typeface="Calibri" panose="020F0502020204030204" pitchFamily="34" charset="0"/>
              <a:ea typeface="Arial"/>
              <a:cs typeface="Calibri" panose="020F0502020204030204" pitchFamily="34" charset="0"/>
              <a:sym typeface="Arial"/>
            </a:endParaRPr>
          </a:p>
          <a:p>
            <a:pPr marL="635000" lvl="1" indent="-285750" algn="l" rtl="0">
              <a:lnSpc>
                <a:spcPct val="115000"/>
              </a:lnSpc>
              <a:spcBef>
                <a:spcPts val="0"/>
              </a:spcBef>
              <a:spcAft>
                <a:spcPts val="0"/>
              </a:spcAft>
              <a:buClr>
                <a:srgbClr val="000000"/>
              </a:buClr>
              <a:buSzPts val="3000"/>
              <a:buFont typeface="System Font Regular"/>
              <a:buChar char="-"/>
            </a:pPr>
            <a:r>
              <a:rPr lang="en-US" sz="2800" b="1" dirty="0">
                <a:latin typeface="Calibri" panose="020F0502020204030204" pitchFamily="34" charset="0"/>
                <a:ea typeface="Arial"/>
                <a:cs typeface="Calibri" panose="020F0502020204030204" pitchFamily="34" charset="0"/>
                <a:sym typeface="Arial"/>
              </a:rPr>
              <a:t>EMLA</a:t>
            </a:r>
            <a:r>
              <a:rPr lang="en-US" sz="2800" dirty="0">
                <a:latin typeface="Calibri" panose="020F0502020204030204" pitchFamily="34" charset="0"/>
                <a:ea typeface="Arial"/>
                <a:cs typeface="Calibri" panose="020F0502020204030204" pitchFamily="34" charset="0"/>
                <a:sym typeface="Arial"/>
              </a:rPr>
              <a:t> more likely to cause </a:t>
            </a:r>
            <a:r>
              <a:rPr lang="en-US" sz="2800" i="1" dirty="0">
                <a:solidFill>
                  <a:srgbClr val="FF0000"/>
                </a:solidFill>
                <a:latin typeface="Calibri" panose="020F0502020204030204" pitchFamily="34" charset="0"/>
                <a:ea typeface="Arial"/>
                <a:cs typeface="Calibri" panose="020F0502020204030204" pitchFamily="34" charset="0"/>
                <a:sym typeface="Arial"/>
              </a:rPr>
              <a:t>methemoglobinemia</a:t>
            </a:r>
            <a:r>
              <a:rPr lang="en-US" sz="2800" dirty="0">
                <a:latin typeface="Calibri" panose="020F0502020204030204" pitchFamily="34" charset="0"/>
                <a:ea typeface="Arial"/>
                <a:cs typeface="Calibri" panose="020F0502020204030204" pitchFamily="34" charset="0"/>
                <a:sym typeface="Arial"/>
              </a:rPr>
              <a:t> (prilocaine)</a:t>
            </a:r>
            <a:endParaRPr sz="2800" dirty="0">
              <a:latin typeface="Calibri" panose="020F0502020204030204" pitchFamily="34" charset="0"/>
              <a:ea typeface="Arial"/>
              <a:cs typeface="Calibri" panose="020F0502020204030204" pitchFamily="34" charset="0"/>
              <a:sym typeface="Arial"/>
            </a:endParaRPr>
          </a:p>
          <a:p>
            <a:pPr marL="635000" lvl="1" indent="-285750" algn="l" rtl="0">
              <a:lnSpc>
                <a:spcPct val="115000"/>
              </a:lnSpc>
              <a:spcBef>
                <a:spcPts val="0"/>
              </a:spcBef>
              <a:spcAft>
                <a:spcPts val="0"/>
              </a:spcAft>
              <a:buClr>
                <a:srgbClr val="000000"/>
              </a:buClr>
              <a:buSzPts val="3000"/>
              <a:buFont typeface="System Font Regular"/>
              <a:buChar char="-"/>
            </a:pPr>
            <a:r>
              <a:rPr lang="en-US" sz="2800" b="1" dirty="0">
                <a:latin typeface="Calibri" panose="020F0502020204030204" pitchFamily="34" charset="0"/>
                <a:ea typeface="Arial"/>
                <a:cs typeface="Calibri" panose="020F0502020204030204" pitchFamily="34" charset="0"/>
                <a:sym typeface="Arial"/>
              </a:rPr>
              <a:t>Iodine</a:t>
            </a:r>
            <a:r>
              <a:rPr lang="en-US" sz="2800" dirty="0">
                <a:latin typeface="Calibri" panose="020F0502020204030204" pitchFamily="34" charset="0"/>
                <a:ea typeface="Arial"/>
                <a:cs typeface="Calibri" panose="020F0502020204030204" pitchFamily="34" charset="0"/>
                <a:sym typeface="Arial"/>
              </a:rPr>
              <a:t> antiseptics likely to cause </a:t>
            </a:r>
            <a:r>
              <a:rPr lang="en-US" sz="2800" i="1" dirty="0">
                <a:solidFill>
                  <a:srgbClr val="FF0000"/>
                </a:solidFill>
                <a:latin typeface="Calibri" panose="020F0502020204030204" pitchFamily="34" charset="0"/>
                <a:ea typeface="Arial"/>
                <a:cs typeface="Calibri" panose="020F0502020204030204" pitchFamily="34" charset="0"/>
                <a:sym typeface="Arial"/>
              </a:rPr>
              <a:t>hypothyroidism</a:t>
            </a:r>
            <a:endParaRPr sz="2800" i="1" dirty="0">
              <a:solidFill>
                <a:srgbClr val="FF0000"/>
              </a:solidFill>
              <a:latin typeface="Calibri" panose="020F0502020204030204" pitchFamily="34" charset="0"/>
              <a:cs typeface="Calibri" panose="020F050202020403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589b4165a5_0_5"/>
          <p:cNvSpPr txBox="1">
            <a:spLocks noGrp="1"/>
          </p:cNvSpPr>
          <p:nvPr>
            <p:ph type="title"/>
          </p:nvPr>
        </p:nvSpPr>
        <p:spPr>
          <a:xfrm>
            <a:off x="628650" y="140537"/>
            <a:ext cx="7886700" cy="1299000"/>
          </a:xfrm>
          <a:prstGeom prst="rect">
            <a:avLst/>
          </a:prstGeom>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4800" dirty="0">
                <a:solidFill>
                  <a:schemeClr val="dk1"/>
                </a:solidFill>
                <a:latin typeface="Calibri" panose="020F0502020204030204" pitchFamily="34" charset="0"/>
                <a:ea typeface="Arial"/>
                <a:cs typeface="Calibri" panose="020F0502020204030204" pitchFamily="34" charset="0"/>
                <a:sym typeface="Arial"/>
              </a:rPr>
              <a:t>Metabolism</a:t>
            </a:r>
            <a:endParaRPr sz="4800" dirty="0">
              <a:solidFill>
                <a:schemeClr val="dk1"/>
              </a:solidFill>
              <a:latin typeface="Calibri" panose="020F0502020204030204" pitchFamily="34" charset="0"/>
              <a:ea typeface="Arial"/>
              <a:cs typeface="Calibri" panose="020F0502020204030204" pitchFamily="34" charset="0"/>
              <a:sym typeface="Arial"/>
            </a:endParaRPr>
          </a:p>
        </p:txBody>
      </p:sp>
      <p:sp>
        <p:nvSpPr>
          <p:cNvPr id="89" name="Google Shape;89;g589b4165a5_0_5"/>
          <p:cNvSpPr txBox="1">
            <a:spLocks noGrp="1"/>
          </p:cNvSpPr>
          <p:nvPr>
            <p:ph type="body" idx="1"/>
          </p:nvPr>
        </p:nvSpPr>
        <p:spPr>
          <a:xfrm>
            <a:off x="576075" y="1427746"/>
            <a:ext cx="7886700" cy="4539917"/>
          </a:xfrm>
          <a:prstGeom prst="rect">
            <a:avLst/>
          </a:prstGeom>
        </p:spPr>
        <p:txBody>
          <a:bodyPr spcFirstLastPara="1" wrap="square" lIns="45700" tIns="45700" rIns="45700" bIns="45700" anchor="t" anchorCtr="0">
            <a:noAutofit/>
          </a:bodyPr>
          <a:lstStyle/>
          <a:p>
            <a:pPr marL="349250" lvl="0" indent="-333375" algn="l" rtl="0">
              <a:lnSpc>
                <a:spcPct val="100000"/>
              </a:lnSpc>
              <a:spcBef>
                <a:spcPts val="0"/>
              </a:spcBef>
              <a:spcAft>
                <a:spcPts val="0"/>
              </a:spcAft>
              <a:buSzPts val="2400"/>
              <a:buFont typeface="Arial" panose="020B0604020202020204" pitchFamily="34" charset="0"/>
              <a:buChar char="•"/>
            </a:pPr>
            <a:r>
              <a:rPr lang="en-US" sz="3200" dirty="0">
                <a:latin typeface="Calibri" panose="020F0502020204030204" pitchFamily="34" charset="0"/>
                <a:ea typeface="Arial"/>
                <a:cs typeface="Calibri" panose="020F0502020204030204" pitchFamily="34" charset="0"/>
                <a:sym typeface="Arial"/>
              </a:rPr>
              <a:t>Reduced function &amp; blood flow to liver in infants </a:t>
            </a:r>
            <a:endParaRPr sz="3200" dirty="0">
              <a:latin typeface="Calibri" panose="020F0502020204030204" pitchFamily="34" charset="0"/>
              <a:ea typeface="Arial"/>
              <a:cs typeface="Calibri" panose="020F0502020204030204" pitchFamily="34" charset="0"/>
              <a:sym typeface="Arial"/>
            </a:endParaRPr>
          </a:p>
          <a:p>
            <a:pPr marL="349250" lvl="0" indent="-333375" algn="l" rtl="0">
              <a:lnSpc>
                <a:spcPct val="100000"/>
              </a:lnSpc>
              <a:spcBef>
                <a:spcPts val="0"/>
              </a:spcBef>
              <a:spcAft>
                <a:spcPts val="0"/>
              </a:spcAft>
              <a:buSzPts val="2400"/>
              <a:buFont typeface="Arial" panose="020B0604020202020204" pitchFamily="34" charset="0"/>
              <a:buChar char="•"/>
            </a:pPr>
            <a:r>
              <a:rPr lang="en-US" sz="3200" dirty="0">
                <a:latin typeface="Calibri" panose="020F0502020204030204" pitchFamily="34" charset="0"/>
                <a:ea typeface="Arial"/>
                <a:cs typeface="Calibri" panose="020F0502020204030204" pitchFamily="34" charset="0"/>
                <a:sym typeface="Arial"/>
              </a:rPr>
              <a:t>Drugs dependent on </a:t>
            </a:r>
            <a:r>
              <a:rPr lang="en-US" sz="3200" b="1" dirty="0">
                <a:latin typeface="Calibri" panose="020F0502020204030204" pitchFamily="34" charset="0"/>
                <a:ea typeface="Arial"/>
                <a:cs typeface="Calibri" panose="020F0502020204030204" pitchFamily="34" charset="0"/>
                <a:sym typeface="Arial"/>
              </a:rPr>
              <a:t>liver</a:t>
            </a:r>
            <a:r>
              <a:rPr lang="en-US" sz="3200" dirty="0">
                <a:latin typeface="Calibri" panose="020F0502020204030204" pitchFamily="34" charset="0"/>
                <a:ea typeface="Arial"/>
                <a:cs typeface="Calibri" panose="020F0502020204030204" pitchFamily="34" charset="0"/>
                <a:sym typeface="Arial"/>
              </a:rPr>
              <a:t> glucuronidation:</a:t>
            </a:r>
            <a:endParaRPr sz="3200" dirty="0">
              <a:latin typeface="Calibri" panose="020F0502020204030204" pitchFamily="34" charset="0"/>
              <a:ea typeface="Arial"/>
              <a:cs typeface="Calibri" panose="020F0502020204030204" pitchFamily="34" charset="0"/>
              <a:sym typeface="Arial"/>
            </a:endParaRPr>
          </a:p>
          <a:p>
            <a:pPr marL="698500" lvl="1" indent="-285750" algn="l" rtl="0">
              <a:lnSpc>
                <a:spcPct val="100000"/>
              </a:lnSpc>
              <a:spcBef>
                <a:spcPts val="0"/>
              </a:spcBef>
              <a:spcAft>
                <a:spcPts val="0"/>
              </a:spcAft>
              <a:buSzPts val="2400"/>
              <a:buFont typeface="System Font Regular"/>
              <a:buChar char="-"/>
            </a:pPr>
            <a:r>
              <a:rPr lang="en-US" sz="2400" dirty="0">
                <a:latin typeface="Calibri" panose="020F0502020204030204" pitchFamily="34" charset="0"/>
                <a:ea typeface="Arial"/>
                <a:cs typeface="Calibri" panose="020F0502020204030204" pitchFamily="34" charset="0"/>
                <a:sym typeface="Arial"/>
              </a:rPr>
              <a:t>Morphine, acetaminophen, dexmedetomidine, lorazepam</a:t>
            </a:r>
            <a:endParaRPr sz="2400" dirty="0">
              <a:latin typeface="Calibri" panose="020F0502020204030204" pitchFamily="34" charset="0"/>
              <a:ea typeface="Arial"/>
              <a:cs typeface="Calibri" panose="020F0502020204030204" pitchFamily="34" charset="0"/>
              <a:sym typeface="Arial"/>
            </a:endParaRPr>
          </a:p>
          <a:p>
            <a:pPr marL="698500" lvl="1" indent="-285750" algn="l" rtl="0">
              <a:lnSpc>
                <a:spcPct val="100000"/>
              </a:lnSpc>
              <a:spcBef>
                <a:spcPts val="0"/>
              </a:spcBef>
              <a:spcAft>
                <a:spcPts val="0"/>
              </a:spcAft>
              <a:buSzPts val="2400"/>
              <a:buFont typeface="System Font Regular"/>
              <a:buChar char="-"/>
            </a:pPr>
            <a:r>
              <a:rPr lang="en-US" sz="2400" dirty="0">
                <a:latin typeface="Calibri" panose="020F0502020204030204" pitchFamily="34" charset="0"/>
                <a:ea typeface="Arial"/>
                <a:cs typeface="Calibri" panose="020F0502020204030204" pitchFamily="34" charset="0"/>
                <a:sym typeface="Arial"/>
              </a:rPr>
              <a:t>Clearance reaches </a:t>
            </a:r>
            <a:r>
              <a:rPr lang="en-US" sz="2400" b="1" dirty="0">
                <a:latin typeface="Calibri" panose="020F0502020204030204" pitchFamily="34" charset="0"/>
                <a:ea typeface="Arial"/>
                <a:cs typeface="Calibri" panose="020F0502020204030204" pitchFamily="34" charset="0"/>
                <a:sym typeface="Arial"/>
              </a:rPr>
              <a:t>adult levels ~ 5 - 6 months </a:t>
            </a:r>
            <a:r>
              <a:rPr lang="en-US" sz="2400" dirty="0">
                <a:latin typeface="Calibri" panose="020F0502020204030204" pitchFamily="34" charset="0"/>
                <a:ea typeface="Arial"/>
                <a:cs typeface="Calibri" panose="020F0502020204030204" pitchFamily="34" charset="0"/>
                <a:sym typeface="Arial"/>
              </a:rPr>
              <a:t>of age</a:t>
            </a:r>
            <a:endParaRPr sz="2400" dirty="0">
              <a:latin typeface="Calibri" panose="020F0502020204030204" pitchFamily="34" charset="0"/>
              <a:ea typeface="Arial"/>
              <a:cs typeface="Calibri" panose="020F0502020204030204" pitchFamily="34" charset="0"/>
              <a:sym typeface="Arial"/>
            </a:endParaRPr>
          </a:p>
          <a:p>
            <a:pPr marL="349250" lvl="0" indent="-333375" algn="l" rtl="0">
              <a:lnSpc>
                <a:spcPct val="100000"/>
              </a:lnSpc>
              <a:spcBef>
                <a:spcPts val="0"/>
              </a:spcBef>
              <a:spcAft>
                <a:spcPts val="0"/>
              </a:spcAft>
              <a:buSzPts val="2400"/>
              <a:buFont typeface="Arial" panose="020B0604020202020204" pitchFamily="34" charset="0"/>
              <a:buChar char="•"/>
            </a:pPr>
            <a:r>
              <a:rPr lang="en-US" sz="3200" dirty="0">
                <a:latin typeface="Calibri" panose="020F0502020204030204" pitchFamily="34" charset="0"/>
                <a:ea typeface="Arial"/>
                <a:cs typeface="Calibri" panose="020F0502020204030204" pitchFamily="34" charset="0"/>
                <a:sym typeface="Arial"/>
              </a:rPr>
              <a:t>Extrahepatic</a:t>
            </a:r>
            <a:endParaRPr sz="3200" dirty="0">
              <a:latin typeface="Calibri" panose="020F0502020204030204" pitchFamily="34" charset="0"/>
              <a:ea typeface="Arial"/>
              <a:cs typeface="Calibri" panose="020F0502020204030204" pitchFamily="34" charset="0"/>
              <a:sym typeface="Arial"/>
            </a:endParaRPr>
          </a:p>
          <a:p>
            <a:pPr marL="698500" lvl="1" indent="-285750" algn="l" rtl="0">
              <a:lnSpc>
                <a:spcPct val="100000"/>
              </a:lnSpc>
              <a:spcBef>
                <a:spcPts val="0"/>
              </a:spcBef>
              <a:spcAft>
                <a:spcPts val="0"/>
              </a:spcAft>
              <a:buSzPts val="2400"/>
              <a:buFont typeface="System Font Regular"/>
              <a:buChar char="-"/>
            </a:pPr>
            <a:r>
              <a:rPr lang="en-US" sz="2400" b="1" dirty="0">
                <a:latin typeface="Calibri" panose="020F0502020204030204" pitchFamily="34" charset="0"/>
                <a:ea typeface="Arial"/>
                <a:cs typeface="Calibri" panose="020F0502020204030204" pitchFamily="34" charset="0"/>
                <a:sym typeface="Arial"/>
              </a:rPr>
              <a:t>Nonspecific </a:t>
            </a:r>
            <a:r>
              <a:rPr lang="en-US" sz="2400" b="1" dirty="0" err="1">
                <a:latin typeface="Calibri" panose="020F0502020204030204" pitchFamily="34" charset="0"/>
                <a:ea typeface="Arial"/>
                <a:cs typeface="Calibri" panose="020F0502020204030204" pitchFamily="34" charset="0"/>
                <a:sym typeface="Arial"/>
              </a:rPr>
              <a:t>esterases</a:t>
            </a:r>
            <a:r>
              <a:rPr lang="en-US" sz="2400" dirty="0">
                <a:latin typeface="Calibri" panose="020F0502020204030204" pitchFamily="34" charset="0"/>
                <a:ea typeface="Arial"/>
                <a:cs typeface="Calibri" panose="020F0502020204030204" pitchFamily="34" charset="0"/>
                <a:sym typeface="Arial"/>
              </a:rPr>
              <a:t> in tissues &amp; erythrocytes are </a:t>
            </a:r>
            <a:r>
              <a:rPr lang="en-US" sz="2400" b="1" dirty="0">
                <a:latin typeface="Calibri" panose="020F0502020204030204" pitchFamily="34" charset="0"/>
                <a:ea typeface="Arial"/>
                <a:cs typeface="Calibri" panose="020F0502020204030204" pitchFamily="34" charset="0"/>
                <a:sym typeface="Arial"/>
              </a:rPr>
              <a:t>mature at birth</a:t>
            </a:r>
          </a:p>
          <a:p>
            <a:pPr marL="698500" lvl="1" indent="-285750" algn="l" rtl="0">
              <a:lnSpc>
                <a:spcPct val="100000"/>
              </a:lnSpc>
              <a:spcBef>
                <a:spcPts val="0"/>
              </a:spcBef>
              <a:spcAft>
                <a:spcPts val="0"/>
              </a:spcAft>
              <a:buSzPts val="2400"/>
              <a:buFont typeface="System Font Regular"/>
              <a:buChar char="-"/>
            </a:pPr>
            <a:r>
              <a:rPr lang="en-US" sz="2400" dirty="0">
                <a:latin typeface="Calibri" panose="020F0502020204030204" pitchFamily="34" charset="0"/>
                <a:ea typeface="Arial"/>
                <a:cs typeface="Calibri" panose="020F0502020204030204" pitchFamily="34" charset="0"/>
                <a:sym typeface="Arial"/>
              </a:rPr>
              <a:t>No change in remifentanil and succinylcholine clearance</a:t>
            </a:r>
            <a:endParaRPr sz="2400" dirty="0">
              <a:latin typeface="Calibri" panose="020F0502020204030204" pitchFamily="34" charset="0"/>
              <a:ea typeface="Arial"/>
              <a:cs typeface="Calibri" panose="020F0502020204030204" pitchFamily="34" charset="0"/>
              <a:sym typeface="Arial"/>
            </a:endParaRPr>
          </a:p>
          <a:p>
            <a:pPr marL="0" lvl="0" indent="0" algn="l" rtl="0">
              <a:spcBef>
                <a:spcPts val="1600"/>
              </a:spcBef>
              <a:spcAft>
                <a:spcPts val="0"/>
              </a:spcAft>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g589b4165a5_0_10"/>
          <p:cNvSpPr txBox="1">
            <a:spLocks noGrp="1"/>
          </p:cNvSpPr>
          <p:nvPr>
            <p:ph type="title"/>
          </p:nvPr>
        </p:nvSpPr>
        <p:spPr>
          <a:prstGeom prst="rect">
            <a:avLst/>
          </a:prstGeom>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4800" dirty="0">
                <a:solidFill>
                  <a:schemeClr val="dk1"/>
                </a:solidFill>
                <a:latin typeface="Calibri" panose="020F0502020204030204" pitchFamily="34" charset="0"/>
                <a:ea typeface="Arial"/>
                <a:cs typeface="Calibri" panose="020F0502020204030204" pitchFamily="34" charset="0"/>
                <a:sym typeface="Arial"/>
              </a:rPr>
              <a:t>Renal Excretion</a:t>
            </a:r>
            <a:endParaRPr sz="4800" dirty="0">
              <a:latin typeface="Calibri" panose="020F0502020204030204" pitchFamily="34" charset="0"/>
              <a:cs typeface="Calibri" panose="020F0502020204030204" pitchFamily="34" charset="0"/>
            </a:endParaRPr>
          </a:p>
        </p:txBody>
      </p:sp>
      <p:sp>
        <p:nvSpPr>
          <p:cNvPr id="95" name="Google Shape;95;g589b4165a5_0_10"/>
          <p:cNvSpPr txBox="1">
            <a:spLocks noGrp="1"/>
          </p:cNvSpPr>
          <p:nvPr>
            <p:ph type="body" idx="1"/>
          </p:nvPr>
        </p:nvSpPr>
        <p:spPr>
          <a:prstGeom prst="rect">
            <a:avLst/>
          </a:prstGeom>
        </p:spPr>
        <p:txBody>
          <a:bodyPr spcFirstLastPara="1" wrap="square" lIns="45700" tIns="45700" rIns="45700" bIns="45700" anchor="t" anchorCtr="0">
            <a:noAutofit/>
          </a:bodyPr>
          <a:lstStyle/>
          <a:p>
            <a:pPr marL="76200" lvl="0" indent="0" algn="l" rtl="0">
              <a:lnSpc>
                <a:spcPct val="115000"/>
              </a:lnSpc>
              <a:spcBef>
                <a:spcPts val="0"/>
              </a:spcBef>
              <a:spcAft>
                <a:spcPts val="0"/>
              </a:spcAft>
              <a:buClr>
                <a:srgbClr val="000000"/>
              </a:buClr>
              <a:buSzPts val="2400"/>
              <a:buNone/>
            </a:pPr>
            <a:r>
              <a:rPr lang="en-US" sz="3200" dirty="0">
                <a:latin typeface="Calibri" panose="020F0502020204030204" pitchFamily="34" charset="0"/>
                <a:ea typeface="Arial"/>
                <a:cs typeface="Calibri" panose="020F0502020204030204" pitchFamily="34" charset="0"/>
                <a:sym typeface="Arial"/>
              </a:rPr>
              <a:t>Glomerular filtration &amp; tubular function fully </a:t>
            </a:r>
            <a:r>
              <a:rPr lang="en-US" sz="3200" b="1" dirty="0">
                <a:latin typeface="Calibri" panose="020F0502020204030204" pitchFamily="34" charset="0"/>
                <a:ea typeface="Arial"/>
                <a:cs typeface="Calibri" panose="020F0502020204030204" pitchFamily="34" charset="0"/>
                <a:sym typeface="Arial"/>
              </a:rPr>
              <a:t>mature by 12 to 24 months of age</a:t>
            </a:r>
            <a:endParaRPr sz="3200" b="1" dirty="0">
              <a:latin typeface="Calibri" panose="020F0502020204030204" pitchFamily="34" charset="0"/>
              <a:ea typeface="Arial"/>
              <a:cs typeface="Calibri" panose="020F0502020204030204" pitchFamily="34" charset="0"/>
              <a:sym typeface="Arial"/>
            </a:endParaRPr>
          </a:p>
          <a:p>
            <a:pPr marL="349250" indent="-333375">
              <a:lnSpc>
                <a:spcPct val="115000"/>
              </a:lnSpc>
              <a:spcBef>
                <a:spcPts val="0"/>
              </a:spcBef>
              <a:buSzPts val="2400"/>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Aminoglycoside &amp; cephalosporin antibiotics have prolonged duration of action in neonates</a:t>
            </a:r>
            <a:endParaRPr sz="2400" dirty="0">
              <a:latin typeface="Calibri" panose="020F0502020204030204" pitchFamily="34" charset="0"/>
              <a:cs typeface="Calibri" panose="020F05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272" y="246045"/>
            <a:ext cx="7982952" cy="1550671"/>
          </a:xfrm>
        </p:spPr>
        <p:txBody>
          <a:bodyPr>
            <a:normAutofit/>
          </a:bodyPr>
          <a:lstStyle/>
          <a:p>
            <a:r>
              <a:rPr lang="en-US" sz="4800" dirty="0">
                <a:latin typeface="Calibri" panose="020F0502020204030204" pitchFamily="34" charset="0"/>
                <a:ea typeface="Arial"/>
                <a:cs typeface="Calibri" panose="020F0502020204030204" pitchFamily="34" charset="0"/>
                <a:sym typeface="Arial"/>
              </a:rPr>
              <a:t>Pharmacokinetics &amp; Pharmacodynamics</a:t>
            </a:r>
            <a:endParaRPr lang="en-US" sz="4800" dirty="0">
              <a:latin typeface="Calibri" panose="020F0502020204030204" pitchFamily="34" charset="0"/>
              <a:cs typeface="Calibri" panose="020F0502020204030204" pitchFamily="34" charset="0"/>
            </a:endParaRPr>
          </a:p>
        </p:txBody>
      </p:sp>
      <p:sp>
        <p:nvSpPr>
          <p:cNvPr id="3" name="Text Placeholder 2"/>
          <p:cNvSpPr>
            <a:spLocks noGrp="1"/>
          </p:cNvSpPr>
          <p:nvPr>
            <p:ph type="body" idx="1"/>
          </p:nvPr>
        </p:nvSpPr>
        <p:spPr>
          <a:xfrm>
            <a:off x="436146" y="1975800"/>
            <a:ext cx="7886700" cy="3991863"/>
          </a:xfrm>
        </p:spPr>
        <p:txBody>
          <a:bodyPr>
            <a:normAutofit/>
          </a:bodyPr>
          <a:lstStyle/>
          <a:p>
            <a:r>
              <a:rPr lang="en-US" sz="3100" dirty="0"/>
              <a:t>Decreased circulating protein levels, metabolism and</a:t>
            </a:r>
            <a:r>
              <a:rPr lang="en-US" sz="3100" dirty="0">
                <a:solidFill>
                  <a:schemeClr val="tx1"/>
                </a:solidFill>
              </a:rPr>
              <a:t> excretion – </a:t>
            </a:r>
            <a:r>
              <a:rPr lang="en-US" sz="3100" dirty="0">
                <a:solidFill>
                  <a:srgbClr val="FF0000"/>
                </a:solidFill>
              </a:rPr>
              <a:t>suggest </a:t>
            </a:r>
            <a:r>
              <a:rPr lang="en-US" sz="3100" u="sng" dirty="0">
                <a:solidFill>
                  <a:srgbClr val="FF0000"/>
                </a:solidFill>
              </a:rPr>
              <a:t>decreasing</a:t>
            </a:r>
            <a:r>
              <a:rPr lang="en-US" sz="3100" dirty="0">
                <a:solidFill>
                  <a:srgbClr val="FF0000"/>
                </a:solidFill>
              </a:rPr>
              <a:t> drug dose</a:t>
            </a:r>
          </a:p>
          <a:p>
            <a:r>
              <a:rPr lang="en-US" sz="3100" dirty="0"/>
              <a:t>Increased volume of distribution &amp; total body water – </a:t>
            </a:r>
            <a:r>
              <a:rPr lang="en-US" sz="3100" dirty="0">
                <a:solidFill>
                  <a:srgbClr val="FF0000"/>
                </a:solidFill>
              </a:rPr>
              <a:t>suggest </a:t>
            </a:r>
            <a:r>
              <a:rPr lang="en-US" sz="3100" u="sng" dirty="0">
                <a:solidFill>
                  <a:srgbClr val="FF0000"/>
                </a:solidFill>
              </a:rPr>
              <a:t>increasing</a:t>
            </a:r>
            <a:r>
              <a:rPr lang="en-US" sz="3100" dirty="0">
                <a:solidFill>
                  <a:srgbClr val="FF0000"/>
                </a:solidFill>
              </a:rPr>
              <a:t> drug dose</a:t>
            </a:r>
          </a:p>
          <a:p>
            <a:r>
              <a:rPr lang="en-US" sz="3100" dirty="0">
                <a:solidFill>
                  <a:srgbClr val="FF0000"/>
                </a:solidFill>
              </a:rPr>
              <a:t>REALITY</a:t>
            </a:r>
            <a:r>
              <a:rPr lang="en-US" sz="3100" dirty="0"/>
              <a:t> – </a:t>
            </a:r>
            <a:r>
              <a:rPr lang="en-US" sz="3100" dirty="0">
                <a:solidFill>
                  <a:schemeClr val="tx1"/>
                </a:solidFill>
              </a:rPr>
              <a:t>dosing of </a:t>
            </a:r>
            <a:r>
              <a:rPr lang="en-US" sz="3100" dirty="0"/>
              <a:t>medications in neonates &amp; children requires </a:t>
            </a:r>
            <a:r>
              <a:rPr lang="en-US" sz="3100" dirty="0">
                <a:solidFill>
                  <a:srgbClr val="0070C0"/>
                </a:solidFill>
              </a:rPr>
              <a:t>careful titration</a:t>
            </a:r>
          </a:p>
        </p:txBody>
      </p:sp>
    </p:spTree>
    <p:extLst>
      <p:ext uri="{BB962C8B-B14F-4D97-AF65-F5344CB8AC3E}">
        <p14:creationId xmlns:p14="http://schemas.microsoft.com/office/powerpoint/2010/main" val="2383021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589b4165a5_0_15"/>
          <p:cNvSpPr txBox="1">
            <a:spLocks noGrp="1"/>
          </p:cNvSpPr>
          <p:nvPr>
            <p:ph type="title"/>
          </p:nvPr>
        </p:nvSpPr>
        <p:spPr>
          <a:xfrm>
            <a:off x="248691" y="94636"/>
            <a:ext cx="8234575" cy="1325700"/>
          </a:xfrm>
          <a:prstGeom prst="rect">
            <a:avLst/>
          </a:prstGeom>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4800" dirty="0">
                <a:solidFill>
                  <a:schemeClr val="dk1"/>
                </a:solidFill>
                <a:latin typeface="Calibri" panose="020F0502020204030204" pitchFamily="34" charset="0"/>
                <a:ea typeface="Arial"/>
                <a:cs typeface="Calibri" panose="020F0502020204030204" pitchFamily="34" charset="0"/>
                <a:sym typeface="Arial"/>
              </a:rPr>
              <a:t>Inhalation Agents: MAC </a:t>
            </a:r>
            <a:endParaRPr sz="4800" dirty="0">
              <a:latin typeface="Calibri" panose="020F0502020204030204" pitchFamily="34" charset="0"/>
              <a:cs typeface="Calibri" panose="020F0502020204030204" pitchFamily="34" charset="0"/>
            </a:endParaRPr>
          </a:p>
        </p:txBody>
      </p:sp>
      <p:sp>
        <p:nvSpPr>
          <p:cNvPr id="101" name="Google Shape;101;g589b4165a5_0_15"/>
          <p:cNvSpPr txBox="1">
            <a:spLocks noGrp="1"/>
          </p:cNvSpPr>
          <p:nvPr>
            <p:ph type="body" idx="1"/>
          </p:nvPr>
        </p:nvSpPr>
        <p:spPr>
          <a:xfrm>
            <a:off x="280776" y="1436378"/>
            <a:ext cx="4549600" cy="4735080"/>
          </a:xfrm>
          <a:prstGeom prst="rect">
            <a:avLst/>
          </a:prstGeom>
        </p:spPr>
        <p:txBody>
          <a:bodyPr spcFirstLastPara="1" wrap="square" lIns="45700" tIns="45700" rIns="45700" bIns="45700" anchor="t" anchorCtr="0">
            <a:noAutofit/>
          </a:bodyPr>
          <a:lstStyle/>
          <a:p>
            <a:pPr marL="12700" indent="-12700">
              <a:lnSpc>
                <a:spcPct val="100000"/>
              </a:lnSpc>
              <a:spcBef>
                <a:spcPts val="0"/>
              </a:spcBef>
              <a:buSzPts val="2000"/>
              <a:buNone/>
            </a:pPr>
            <a:r>
              <a:rPr lang="en-US" b="1" dirty="0">
                <a:latin typeface="Calibri" panose="020F0502020204030204" pitchFamily="34" charset="0"/>
                <a:ea typeface="Arial"/>
                <a:cs typeface="Calibri" panose="020F0502020204030204" pitchFamily="34" charset="0"/>
                <a:sym typeface="Arial"/>
              </a:rPr>
              <a:t>MAC</a:t>
            </a:r>
            <a:r>
              <a:rPr lang="en-US" dirty="0">
                <a:latin typeface="Calibri" panose="020F0502020204030204" pitchFamily="34" charset="0"/>
                <a:ea typeface="Arial"/>
                <a:cs typeface="Calibri" panose="020F0502020204030204" pitchFamily="34" charset="0"/>
                <a:sym typeface="Arial"/>
              </a:rPr>
              <a:t> = minimum alveolar anesthetic concentration at which 50% patients don’t move to noxious stimuli</a:t>
            </a:r>
            <a:endParaRPr lang="en-US" sz="1000" dirty="0">
              <a:latin typeface="Calibri" panose="020F0502020204030204" pitchFamily="34" charset="0"/>
              <a:ea typeface="Arial"/>
              <a:cs typeface="Calibri" panose="020F0502020204030204" pitchFamily="34" charset="0"/>
              <a:sym typeface="Arial"/>
            </a:endParaRPr>
          </a:p>
          <a:p>
            <a:pPr marL="0" indent="0">
              <a:lnSpc>
                <a:spcPct val="100000"/>
              </a:lnSpc>
              <a:spcBef>
                <a:spcPts val="1600"/>
              </a:spcBef>
              <a:buClr>
                <a:schemeClr val="dk1"/>
              </a:buClr>
              <a:buSzPts val="1100"/>
              <a:buNone/>
            </a:pPr>
            <a:r>
              <a:rPr lang="en-US" dirty="0">
                <a:latin typeface="Calibri" panose="020F0502020204030204" pitchFamily="34" charset="0"/>
                <a:ea typeface="Arial"/>
                <a:cs typeface="Calibri" panose="020F0502020204030204" pitchFamily="34" charset="0"/>
                <a:sym typeface="Arial"/>
              </a:rPr>
              <a:t>Why is MAC altered in children?</a:t>
            </a:r>
            <a:endParaRPr dirty="0">
              <a:latin typeface="Calibri" panose="020F0502020204030204" pitchFamily="34" charset="0"/>
              <a:ea typeface="Arial"/>
              <a:cs typeface="Calibri" panose="020F0502020204030204" pitchFamily="34" charset="0"/>
              <a:sym typeface="Arial"/>
            </a:endParaRPr>
          </a:p>
          <a:p>
            <a:pPr marL="558800" indent="-457200">
              <a:lnSpc>
                <a:spcPct val="115000"/>
              </a:lnSpc>
              <a:spcBef>
                <a:spcPts val="0"/>
              </a:spcBef>
              <a:buSzPts val="2000"/>
              <a:buFont typeface="+mj-lt"/>
              <a:buAutoNum type="arabicPeriod"/>
            </a:pPr>
            <a:r>
              <a:rPr lang="en-US" sz="2400" dirty="0">
                <a:latin typeface="Calibri" panose="020F0502020204030204" pitchFamily="34" charset="0"/>
                <a:ea typeface="Arial"/>
                <a:cs typeface="Calibri" panose="020F0502020204030204" pitchFamily="34" charset="0"/>
                <a:sym typeface="Arial"/>
              </a:rPr>
              <a:t>Change in cerebral blood flow?</a:t>
            </a:r>
            <a:endParaRPr sz="2400" dirty="0">
              <a:latin typeface="Calibri" panose="020F0502020204030204" pitchFamily="34" charset="0"/>
              <a:ea typeface="Arial"/>
              <a:cs typeface="Calibri" panose="020F0502020204030204" pitchFamily="34" charset="0"/>
              <a:sym typeface="Arial"/>
            </a:endParaRPr>
          </a:p>
          <a:p>
            <a:pPr marL="558800" indent="-457200">
              <a:lnSpc>
                <a:spcPct val="115000"/>
              </a:lnSpc>
              <a:spcBef>
                <a:spcPts val="0"/>
              </a:spcBef>
              <a:buSzPts val="2000"/>
              <a:buFont typeface="+mj-lt"/>
              <a:buAutoNum type="arabicPeriod"/>
            </a:pPr>
            <a:r>
              <a:rPr lang="en-US" sz="2400" dirty="0">
                <a:latin typeface="Calibri" panose="020F0502020204030204" pitchFamily="34" charset="0"/>
                <a:ea typeface="Arial"/>
                <a:cs typeface="Calibri" panose="020F0502020204030204" pitchFamily="34" charset="0"/>
                <a:sym typeface="Arial"/>
              </a:rPr>
              <a:t>GABA receptors?</a:t>
            </a:r>
            <a:endParaRPr sz="2400" dirty="0">
              <a:latin typeface="Calibri" panose="020F0502020204030204" pitchFamily="34" charset="0"/>
              <a:ea typeface="Arial"/>
              <a:cs typeface="Calibri" panose="020F0502020204030204" pitchFamily="34" charset="0"/>
              <a:sym typeface="Arial"/>
            </a:endParaRPr>
          </a:p>
          <a:p>
            <a:pPr marL="558800" indent="-457200">
              <a:lnSpc>
                <a:spcPct val="115000"/>
              </a:lnSpc>
              <a:spcBef>
                <a:spcPts val="0"/>
              </a:spcBef>
              <a:buClr>
                <a:srgbClr val="595959"/>
              </a:buClr>
              <a:buSzPts val="2000"/>
              <a:buFont typeface="+mj-lt"/>
              <a:buAutoNum type="arabicPeriod"/>
            </a:pPr>
            <a:r>
              <a:rPr lang="en-US" sz="2400" dirty="0">
                <a:latin typeface="Calibri" panose="020F0502020204030204" pitchFamily="34" charset="0"/>
                <a:ea typeface="Arial"/>
                <a:cs typeface="Calibri" panose="020F0502020204030204" pitchFamily="34" charset="0"/>
                <a:sym typeface="Arial"/>
              </a:rPr>
              <a:t>Regulation of chloride                  transporters?</a:t>
            </a:r>
            <a:endParaRPr sz="2400" dirty="0">
              <a:latin typeface="Calibri" panose="020F0502020204030204" pitchFamily="34" charset="0"/>
              <a:ea typeface="Arial"/>
              <a:cs typeface="Calibri" panose="020F0502020204030204" pitchFamily="34" charset="0"/>
              <a:sym typeface="Arial"/>
            </a:endParaRPr>
          </a:p>
          <a:p>
            <a:pPr marL="0" lvl="0" indent="0" algn="l" rtl="0">
              <a:spcBef>
                <a:spcPts val="1600"/>
              </a:spcBef>
              <a:spcAft>
                <a:spcPts val="0"/>
              </a:spcAft>
              <a:buNone/>
            </a:pPr>
            <a:endParaRPr dirty="0"/>
          </a:p>
        </p:txBody>
      </p:sp>
      <p:pic>
        <p:nvPicPr>
          <p:cNvPr id="102" name="Google Shape;102;g589b4165a5_0_15"/>
          <p:cNvPicPr preferRelativeResize="0"/>
          <p:nvPr/>
        </p:nvPicPr>
        <p:blipFill>
          <a:blip r:embed="rId3">
            <a:alphaModFix/>
          </a:blip>
          <a:stretch>
            <a:fillRect/>
          </a:stretch>
        </p:blipFill>
        <p:spPr>
          <a:xfrm>
            <a:off x="4989096" y="1452419"/>
            <a:ext cx="3684975" cy="4499201"/>
          </a:xfrm>
          <a:prstGeom prst="rect">
            <a:avLst/>
          </a:prstGeom>
          <a:noFill/>
          <a:ln>
            <a:noFill/>
          </a:ln>
        </p:spPr>
      </p:pic>
      <p:sp>
        <p:nvSpPr>
          <p:cNvPr id="103" name="Google Shape;103;g589b4165a5_0_15"/>
          <p:cNvSpPr txBox="1"/>
          <p:nvPr/>
        </p:nvSpPr>
        <p:spPr>
          <a:xfrm>
            <a:off x="6986425" y="2543475"/>
            <a:ext cx="1960500" cy="48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100">
                <a:solidFill>
                  <a:srgbClr val="FF0000"/>
                </a:solidFill>
              </a:rPr>
              <a:t>** Except Sevoflurane! Peak MAC as full term neonate</a:t>
            </a:r>
            <a:r>
              <a:rPr lang="en-US" sz="1200">
                <a:solidFill>
                  <a:schemeClr val="dk1"/>
                </a:solidFill>
              </a:rPr>
              <a: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g589b4165a5_0_24"/>
          <p:cNvSpPr txBox="1">
            <a:spLocks noGrp="1"/>
          </p:cNvSpPr>
          <p:nvPr>
            <p:ph type="title"/>
          </p:nvPr>
        </p:nvSpPr>
        <p:spPr>
          <a:xfrm>
            <a:off x="394200" y="138315"/>
            <a:ext cx="8121150" cy="1325700"/>
          </a:xfrm>
          <a:prstGeom prst="rect">
            <a:avLst/>
          </a:prstGeom>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4800" dirty="0">
                <a:solidFill>
                  <a:schemeClr val="dk1"/>
                </a:solidFill>
                <a:latin typeface="Calibri" panose="020F0502020204030204" pitchFamily="34" charset="0"/>
                <a:ea typeface="Arial"/>
                <a:cs typeface="Calibri" panose="020F0502020204030204" pitchFamily="34" charset="0"/>
                <a:sym typeface="Arial"/>
              </a:rPr>
              <a:t>Inhalation Agents</a:t>
            </a:r>
            <a:endParaRPr sz="4800" dirty="0">
              <a:latin typeface="Calibri" panose="020F0502020204030204" pitchFamily="34" charset="0"/>
              <a:cs typeface="Calibri" panose="020F0502020204030204" pitchFamily="34" charset="0"/>
            </a:endParaRPr>
          </a:p>
        </p:txBody>
      </p:sp>
      <p:sp>
        <p:nvSpPr>
          <p:cNvPr id="109" name="Google Shape;109;g589b4165a5_0_24"/>
          <p:cNvSpPr txBox="1">
            <a:spLocks noGrp="1"/>
          </p:cNvSpPr>
          <p:nvPr>
            <p:ph type="body" idx="1"/>
          </p:nvPr>
        </p:nvSpPr>
        <p:spPr>
          <a:xfrm>
            <a:off x="394200" y="1282505"/>
            <a:ext cx="8355600" cy="4604947"/>
          </a:xfrm>
          <a:prstGeom prst="rect">
            <a:avLst/>
          </a:prstGeom>
        </p:spPr>
        <p:txBody>
          <a:bodyPr spcFirstLastPara="1" wrap="square" lIns="45700" tIns="45700" rIns="45700" bIns="45700" anchor="t" anchorCtr="0">
            <a:noAutofit/>
          </a:bodyPr>
          <a:lstStyle/>
          <a:p>
            <a:pPr marL="0" lvl="0" indent="0" algn="l" rtl="0">
              <a:lnSpc>
                <a:spcPct val="115000"/>
              </a:lnSpc>
              <a:spcBef>
                <a:spcPts val="600"/>
              </a:spcBef>
              <a:spcAft>
                <a:spcPts val="0"/>
              </a:spcAft>
              <a:buClr>
                <a:schemeClr val="dk1"/>
              </a:buClr>
              <a:buSzPts val="1100"/>
              <a:buFont typeface="Arial"/>
              <a:buNone/>
            </a:pPr>
            <a:r>
              <a:rPr lang="en-US" b="1" dirty="0">
                <a:latin typeface="Calibri" panose="020F0502020204030204" pitchFamily="34" charset="0"/>
                <a:ea typeface="Arial"/>
                <a:cs typeface="Calibri" panose="020F0502020204030204" pitchFamily="34" charset="0"/>
                <a:sym typeface="Arial"/>
              </a:rPr>
              <a:t>Wash-in </a:t>
            </a:r>
            <a:r>
              <a:rPr lang="en-US" dirty="0">
                <a:latin typeface="Calibri" panose="020F0502020204030204" pitchFamily="34" charset="0"/>
                <a:ea typeface="Arial"/>
                <a:cs typeface="Calibri" panose="020F0502020204030204" pitchFamily="34" charset="0"/>
                <a:sym typeface="Arial"/>
              </a:rPr>
              <a:t>= ratio of alveolar to inspired anesthetic partial pressure (</a:t>
            </a:r>
            <a:r>
              <a:rPr lang="en-US" b="1" dirty="0">
                <a:latin typeface="Calibri" panose="020F0502020204030204" pitchFamily="34" charset="0"/>
                <a:ea typeface="Arial"/>
                <a:cs typeface="Calibri" panose="020F0502020204030204" pitchFamily="34" charset="0"/>
                <a:sym typeface="Arial"/>
              </a:rPr>
              <a:t>FA/FI)</a:t>
            </a:r>
            <a:endParaRPr b="1" dirty="0">
              <a:latin typeface="Calibri" panose="020F0502020204030204" pitchFamily="34" charset="0"/>
              <a:ea typeface="Arial"/>
              <a:cs typeface="Calibri" panose="020F0502020204030204" pitchFamily="34" charset="0"/>
              <a:sym typeface="Arial"/>
            </a:endParaRPr>
          </a:p>
          <a:p>
            <a:pPr marL="0" lvl="0" indent="0" algn="l" rtl="0">
              <a:lnSpc>
                <a:spcPct val="115000"/>
              </a:lnSpc>
              <a:spcBef>
                <a:spcPts val="600"/>
              </a:spcBef>
              <a:spcAft>
                <a:spcPts val="0"/>
              </a:spcAft>
              <a:buClr>
                <a:schemeClr val="dk1"/>
              </a:buClr>
              <a:buSzPts val="1100"/>
              <a:buFont typeface="Arial"/>
              <a:buNone/>
            </a:pPr>
            <a:r>
              <a:rPr lang="en-US" sz="2800" dirty="0">
                <a:solidFill>
                  <a:srgbClr val="FF0000"/>
                </a:solidFill>
                <a:latin typeface="Calibri" panose="020F0502020204030204" pitchFamily="34" charset="0"/>
                <a:ea typeface="Arial"/>
                <a:cs typeface="Calibri" panose="020F0502020204030204" pitchFamily="34" charset="0"/>
                <a:sym typeface="Arial"/>
              </a:rPr>
              <a:t>Faster Wash-In in neonates </a:t>
            </a:r>
            <a:r>
              <a:rPr lang="en-US" sz="2800" dirty="0">
                <a:latin typeface="Calibri" panose="020F0502020204030204" pitchFamily="34" charset="0"/>
                <a:ea typeface="Arial"/>
                <a:cs typeface="Calibri" panose="020F0502020204030204" pitchFamily="34" charset="0"/>
                <a:sym typeface="Arial"/>
              </a:rPr>
              <a:t>than in adults:</a:t>
            </a:r>
            <a:endParaRPr sz="2800" dirty="0">
              <a:latin typeface="Calibri" panose="020F0502020204030204" pitchFamily="34" charset="0"/>
              <a:ea typeface="Arial"/>
              <a:cs typeface="Calibri" panose="020F0502020204030204" pitchFamily="34" charset="0"/>
              <a:sym typeface="Arial"/>
            </a:endParaRPr>
          </a:p>
          <a:p>
            <a:pPr marL="457200" lvl="0" indent="-368300" algn="l" rtl="0">
              <a:lnSpc>
                <a:spcPct val="115000"/>
              </a:lnSpc>
              <a:spcBef>
                <a:spcPts val="600"/>
              </a:spcBef>
              <a:spcAft>
                <a:spcPts val="0"/>
              </a:spcAft>
              <a:buClr>
                <a:srgbClr val="000000"/>
              </a:buClr>
              <a:buSzPts val="2200"/>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Greater </a:t>
            </a:r>
            <a:r>
              <a:rPr lang="en-US" sz="2400" b="1" dirty="0">
                <a:latin typeface="Calibri" panose="020F0502020204030204" pitchFamily="34" charset="0"/>
                <a:ea typeface="Arial"/>
                <a:cs typeface="Calibri" panose="020F0502020204030204" pitchFamily="34" charset="0"/>
                <a:sym typeface="Arial"/>
              </a:rPr>
              <a:t>alveolar ventilation (VA) to functional residual capacity (FRC) </a:t>
            </a:r>
            <a:r>
              <a:rPr lang="en-US" sz="2400" dirty="0">
                <a:latin typeface="Calibri" panose="020F0502020204030204" pitchFamily="34" charset="0"/>
                <a:ea typeface="Arial"/>
                <a:cs typeface="Calibri" panose="020F0502020204030204" pitchFamily="34" charset="0"/>
                <a:sym typeface="Arial"/>
              </a:rPr>
              <a:t>in neonates (5:1) than in adults (1.5:1)</a:t>
            </a:r>
            <a:endParaRPr sz="2400" dirty="0">
              <a:latin typeface="Calibri" panose="020F0502020204030204" pitchFamily="34" charset="0"/>
              <a:ea typeface="Arial"/>
              <a:cs typeface="Calibri" panose="020F0502020204030204" pitchFamily="34" charset="0"/>
              <a:sym typeface="Arial"/>
            </a:endParaRPr>
          </a:p>
          <a:p>
            <a:pPr marL="457200" lvl="0" indent="-368300" algn="l" rtl="0">
              <a:lnSpc>
                <a:spcPct val="115000"/>
              </a:lnSpc>
              <a:spcBef>
                <a:spcPts val="600"/>
              </a:spcBef>
              <a:spcAft>
                <a:spcPts val="0"/>
              </a:spcAft>
              <a:buClr>
                <a:srgbClr val="000000"/>
              </a:buClr>
              <a:buSzPts val="2200"/>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Greater percent of </a:t>
            </a:r>
            <a:r>
              <a:rPr lang="en-US" sz="2400" b="1" dirty="0">
                <a:latin typeface="Calibri" panose="020F0502020204030204" pitchFamily="34" charset="0"/>
                <a:ea typeface="Arial"/>
                <a:cs typeface="Calibri" panose="020F0502020204030204" pitchFamily="34" charset="0"/>
                <a:sym typeface="Arial"/>
              </a:rPr>
              <a:t>cardiac output</a:t>
            </a:r>
            <a:r>
              <a:rPr lang="en-US" sz="2400" dirty="0">
                <a:latin typeface="Calibri" panose="020F0502020204030204" pitchFamily="34" charset="0"/>
                <a:ea typeface="Arial"/>
                <a:cs typeface="Calibri" panose="020F0502020204030204" pitchFamily="34" charset="0"/>
                <a:sym typeface="Arial"/>
              </a:rPr>
              <a:t> distributed to vessel-rich groups (brain, heart, kidney, organs) in neonates</a:t>
            </a:r>
            <a:endParaRPr sz="2400" dirty="0">
              <a:latin typeface="Calibri" panose="020F0502020204030204" pitchFamily="34" charset="0"/>
              <a:ea typeface="Arial"/>
              <a:cs typeface="Calibri" panose="020F0502020204030204" pitchFamily="34" charset="0"/>
              <a:sym typeface="Arial"/>
            </a:endParaRPr>
          </a:p>
          <a:p>
            <a:pPr marL="457200" lvl="0" indent="-368300" algn="l" rtl="0">
              <a:lnSpc>
                <a:spcPct val="115000"/>
              </a:lnSpc>
              <a:spcBef>
                <a:spcPts val="600"/>
              </a:spcBef>
              <a:spcAft>
                <a:spcPts val="0"/>
              </a:spcAft>
              <a:buClr>
                <a:srgbClr val="000000"/>
              </a:buClr>
              <a:buSzPts val="2200"/>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Neonates have ½ the </a:t>
            </a:r>
            <a:r>
              <a:rPr lang="en-US" sz="2400" b="1" dirty="0">
                <a:latin typeface="Calibri" panose="020F0502020204030204" pitchFamily="34" charset="0"/>
                <a:ea typeface="Arial"/>
                <a:cs typeface="Calibri" panose="020F0502020204030204" pitchFamily="34" charset="0"/>
                <a:sym typeface="Arial"/>
              </a:rPr>
              <a:t>tissue/blood solubility </a:t>
            </a:r>
            <a:r>
              <a:rPr lang="en-US" sz="2400" dirty="0">
                <a:latin typeface="Calibri" panose="020F0502020204030204" pitchFamily="34" charset="0"/>
                <a:ea typeface="Arial"/>
                <a:cs typeface="Calibri" panose="020F0502020204030204" pitchFamily="34" charset="0"/>
                <a:sym typeface="Arial"/>
              </a:rPr>
              <a:t>of adults</a:t>
            </a:r>
          </a:p>
          <a:p>
            <a:pPr marL="457200" lvl="0" indent="-368300" algn="l" rtl="0">
              <a:lnSpc>
                <a:spcPct val="115000"/>
              </a:lnSpc>
              <a:spcBef>
                <a:spcPts val="600"/>
              </a:spcBef>
              <a:spcAft>
                <a:spcPts val="0"/>
              </a:spcAft>
              <a:buClr>
                <a:srgbClr val="000000"/>
              </a:buClr>
              <a:buSzPts val="2200"/>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Reduced </a:t>
            </a:r>
            <a:r>
              <a:rPr lang="en-US" sz="2400" b="1" dirty="0">
                <a:latin typeface="Calibri" panose="020F0502020204030204" pitchFamily="34" charset="0"/>
                <a:ea typeface="Arial"/>
                <a:cs typeface="Calibri" panose="020F0502020204030204" pitchFamily="34" charset="0"/>
                <a:sym typeface="Arial"/>
              </a:rPr>
              <a:t>blood/gas solubility </a:t>
            </a:r>
            <a:r>
              <a:rPr lang="en-US" sz="2400" dirty="0">
                <a:latin typeface="Calibri" panose="020F0502020204030204" pitchFamily="34" charset="0"/>
                <a:ea typeface="Arial"/>
                <a:cs typeface="Calibri" panose="020F0502020204030204" pitchFamily="34" charset="0"/>
                <a:sym typeface="Arial"/>
              </a:rPr>
              <a:t>in neonates</a:t>
            </a:r>
            <a:endParaRPr sz="2400" dirty="0">
              <a:latin typeface="Calibri" panose="020F0502020204030204" pitchFamily="34" charset="0"/>
              <a:cs typeface="Calibri" panose="020F050202020403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g589b4165a5_0_29"/>
          <p:cNvSpPr txBox="1">
            <a:spLocks noGrp="1"/>
          </p:cNvSpPr>
          <p:nvPr>
            <p:ph type="title"/>
          </p:nvPr>
        </p:nvSpPr>
        <p:spPr>
          <a:xfrm>
            <a:off x="628650" y="102281"/>
            <a:ext cx="7886700" cy="1325700"/>
          </a:xfrm>
          <a:prstGeom prst="rect">
            <a:avLst/>
          </a:prstGeom>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4800" dirty="0">
                <a:solidFill>
                  <a:schemeClr val="dk1"/>
                </a:solidFill>
                <a:latin typeface="Calibri" panose="020F0502020204030204" pitchFamily="34" charset="0"/>
                <a:ea typeface="Arial"/>
                <a:cs typeface="Calibri" panose="020F0502020204030204" pitchFamily="34" charset="0"/>
                <a:sym typeface="Arial"/>
              </a:rPr>
              <a:t>Inhalation Agents</a:t>
            </a:r>
            <a:endParaRPr sz="4800" dirty="0">
              <a:latin typeface="Calibri" panose="020F0502020204030204" pitchFamily="34" charset="0"/>
              <a:cs typeface="Calibri" panose="020F0502020204030204" pitchFamily="34" charset="0"/>
            </a:endParaRPr>
          </a:p>
        </p:txBody>
      </p:sp>
      <p:sp>
        <p:nvSpPr>
          <p:cNvPr id="115" name="Google Shape;115;g589b4165a5_0_29"/>
          <p:cNvSpPr txBox="1">
            <a:spLocks noGrp="1"/>
          </p:cNvSpPr>
          <p:nvPr>
            <p:ph type="body" idx="1"/>
          </p:nvPr>
        </p:nvSpPr>
        <p:spPr>
          <a:xfrm>
            <a:off x="580524" y="1482279"/>
            <a:ext cx="7886700" cy="4351200"/>
          </a:xfrm>
          <a:prstGeom prst="rect">
            <a:avLst/>
          </a:prstGeom>
        </p:spPr>
        <p:txBody>
          <a:bodyPr spcFirstLastPara="1" wrap="square" lIns="45700" tIns="45700" rIns="45700" bIns="45700" anchor="t" anchorCtr="0">
            <a:noAutofit/>
          </a:bodyPr>
          <a:lstStyle/>
          <a:p>
            <a:pPr marL="349250" lvl="0" indent="-333375" algn="l" rtl="0">
              <a:lnSpc>
                <a:spcPct val="115000"/>
              </a:lnSpc>
              <a:spcBef>
                <a:spcPts val="0"/>
              </a:spcBef>
              <a:spcAft>
                <a:spcPts val="0"/>
              </a:spcAft>
              <a:buClr>
                <a:srgbClr val="000000"/>
              </a:buClr>
              <a:buSzPts val="2200"/>
              <a:buFont typeface="Arial" panose="020B0604020202020204" pitchFamily="34" charset="0"/>
              <a:buChar char="•"/>
            </a:pPr>
            <a:r>
              <a:rPr lang="en-US" sz="2800" b="1" dirty="0">
                <a:latin typeface="Calibri" panose="020F0502020204030204" pitchFamily="34" charset="0"/>
                <a:ea typeface="Arial"/>
                <a:cs typeface="Calibri" panose="020F0502020204030204" pitchFamily="34" charset="0"/>
                <a:sym typeface="Arial"/>
              </a:rPr>
              <a:t>Second gas effect</a:t>
            </a:r>
            <a:endParaRPr sz="2800" b="1" dirty="0">
              <a:latin typeface="Calibri" panose="020F0502020204030204" pitchFamily="34" charset="0"/>
              <a:ea typeface="Arial"/>
              <a:cs typeface="Calibri" panose="020F0502020204030204" pitchFamily="34" charset="0"/>
              <a:sym typeface="Arial"/>
            </a:endParaRPr>
          </a:p>
          <a:p>
            <a:pPr marL="635000" lvl="1" indent="-285750" algn="l" rtl="0">
              <a:lnSpc>
                <a:spcPct val="115000"/>
              </a:lnSpc>
              <a:spcBef>
                <a:spcPts val="0"/>
              </a:spcBef>
              <a:spcAft>
                <a:spcPts val="0"/>
              </a:spcAft>
              <a:buClr>
                <a:srgbClr val="000000"/>
              </a:buClr>
              <a:buSzPts val="2200"/>
              <a:buFont typeface="System Font Regular"/>
              <a:buChar char="-"/>
            </a:pPr>
            <a:r>
              <a:rPr lang="en-US" sz="2200" dirty="0">
                <a:latin typeface="Calibri" panose="020F0502020204030204" pitchFamily="34" charset="0"/>
                <a:ea typeface="Arial"/>
                <a:cs typeface="Calibri" panose="020F0502020204030204" pitchFamily="34" charset="0"/>
                <a:sym typeface="Arial"/>
              </a:rPr>
              <a:t>When two anesthetics given simultaneously, small concentration of 1 may increase the uptake of the 2</a:t>
            </a:r>
            <a:r>
              <a:rPr lang="en-US" sz="2200" baseline="30000" dirty="0">
                <a:latin typeface="Calibri" panose="020F0502020204030204" pitchFamily="34" charset="0"/>
                <a:ea typeface="Arial"/>
                <a:cs typeface="Calibri" panose="020F0502020204030204" pitchFamily="34" charset="0"/>
                <a:sym typeface="Arial"/>
              </a:rPr>
              <a:t>nd</a:t>
            </a:r>
            <a:r>
              <a:rPr lang="en-US" sz="2200" dirty="0">
                <a:latin typeface="Calibri" panose="020F0502020204030204" pitchFamily="34" charset="0"/>
                <a:ea typeface="Arial"/>
                <a:cs typeface="Calibri" panose="020F0502020204030204" pitchFamily="34" charset="0"/>
                <a:sym typeface="Arial"/>
              </a:rPr>
              <a:t> anesthetic.  E.g., nitrous oxide &amp; sevoflurane/isoflurane</a:t>
            </a:r>
            <a:endParaRPr sz="2200" dirty="0">
              <a:latin typeface="Calibri" panose="020F0502020204030204" pitchFamily="34" charset="0"/>
              <a:ea typeface="Arial"/>
              <a:cs typeface="Calibri" panose="020F0502020204030204" pitchFamily="34" charset="0"/>
              <a:sym typeface="Arial"/>
            </a:endParaRPr>
          </a:p>
          <a:p>
            <a:pPr marL="635000" lvl="1" indent="-285750" algn="l" rtl="0">
              <a:lnSpc>
                <a:spcPct val="115000"/>
              </a:lnSpc>
              <a:spcBef>
                <a:spcPts val="0"/>
              </a:spcBef>
              <a:spcAft>
                <a:spcPts val="0"/>
              </a:spcAft>
              <a:buClr>
                <a:srgbClr val="000000"/>
              </a:buClr>
              <a:buSzPts val="2200"/>
              <a:buFont typeface="System Font Regular"/>
              <a:buChar char="-"/>
            </a:pPr>
            <a:r>
              <a:rPr lang="en-US" sz="2200" dirty="0">
                <a:latin typeface="Calibri" panose="020F0502020204030204" pitchFamily="34" charset="0"/>
                <a:ea typeface="Arial"/>
                <a:cs typeface="Calibri" panose="020F0502020204030204" pitchFamily="34" charset="0"/>
                <a:sym typeface="Arial"/>
              </a:rPr>
              <a:t>Weak effect, if at all</a:t>
            </a:r>
            <a:endParaRPr sz="2200" dirty="0">
              <a:latin typeface="Calibri" panose="020F0502020204030204" pitchFamily="34" charset="0"/>
              <a:ea typeface="Arial"/>
              <a:cs typeface="Calibri" panose="020F0502020204030204" pitchFamily="34" charset="0"/>
              <a:sym typeface="Arial"/>
            </a:endParaRPr>
          </a:p>
          <a:p>
            <a:pPr marL="349250" lvl="0" indent="-333375" algn="l" rtl="0">
              <a:lnSpc>
                <a:spcPct val="115000"/>
              </a:lnSpc>
              <a:spcBef>
                <a:spcPts val="0"/>
              </a:spcBef>
              <a:spcAft>
                <a:spcPts val="0"/>
              </a:spcAft>
              <a:buClr>
                <a:srgbClr val="000000"/>
              </a:buClr>
              <a:buSzPts val="2200"/>
              <a:buFont typeface="Arial" panose="020B0604020202020204" pitchFamily="34" charset="0"/>
              <a:buChar char="•"/>
            </a:pPr>
            <a:r>
              <a:rPr lang="en-US" sz="3200" b="1" dirty="0">
                <a:latin typeface="Calibri" panose="020F0502020204030204" pitchFamily="34" charset="0"/>
                <a:ea typeface="Arial"/>
                <a:cs typeface="Calibri" panose="020F0502020204030204" pitchFamily="34" charset="0"/>
                <a:sym typeface="Arial"/>
              </a:rPr>
              <a:t>Speed of induction</a:t>
            </a:r>
            <a:r>
              <a:rPr lang="en-US" sz="3200" dirty="0">
                <a:latin typeface="Calibri" panose="020F0502020204030204" pitchFamily="34" charset="0"/>
                <a:ea typeface="Arial"/>
                <a:cs typeface="Calibri" panose="020F0502020204030204" pitchFamily="34" charset="0"/>
                <a:sym typeface="Arial"/>
              </a:rPr>
              <a:t> determined by:</a:t>
            </a:r>
            <a:endParaRPr sz="3200" dirty="0">
              <a:latin typeface="Calibri" panose="020F0502020204030204" pitchFamily="34" charset="0"/>
              <a:ea typeface="Arial"/>
              <a:cs typeface="Calibri" panose="020F0502020204030204" pitchFamily="34" charset="0"/>
              <a:sym typeface="Arial"/>
            </a:endParaRPr>
          </a:p>
          <a:p>
            <a:pPr marL="635000" lvl="0" indent="-285750" algn="l" rtl="0">
              <a:lnSpc>
                <a:spcPct val="115000"/>
              </a:lnSpc>
              <a:spcBef>
                <a:spcPts val="0"/>
              </a:spcBef>
              <a:spcAft>
                <a:spcPts val="0"/>
              </a:spcAft>
              <a:buClr>
                <a:srgbClr val="000000"/>
              </a:buClr>
              <a:buSzPts val="2200"/>
              <a:buFont typeface="System Font Regular"/>
              <a:buChar char="-"/>
            </a:pPr>
            <a:r>
              <a:rPr lang="en-US" sz="2200" dirty="0">
                <a:latin typeface="Calibri" panose="020F0502020204030204" pitchFamily="34" charset="0"/>
                <a:ea typeface="Arial"/>
                <a:cs typeface="Calibri" panose="020F0502020204030204" pitchFamily="34" charset="0"/>
                <a:sym typeface="Arial"/>
              </a:rPr>
              <a:t>Solubility of agent – less soluble = faster induction</a:t>
            </a:r>
            <a:endParaRPr sz="2200" dirty="0">
              <a:latin typeface="Calibri" panose="020F0502020204030204" pitchFamily="34" charset="0"/>
              <a:ea typeface="Arial"/>
              <a:cs typeface="Calibri" panose="020F0502020204030204" pitchFamily="34" charset="0"/>
              <a:sym typeface="Arial"/>
            </a:endParaRPr>
          </a:p>
          <a:p>
            <a:pPr marL="635000" lvl="0" indent="-285750" algn="l" rtl="0">
              <a:lnSpc>
                <a:spcPct val="115000"/>
              </a:lnSpc>
              <a:spcBef>
                <a:spcPts val="0"/>
              </a:spcBef>
              <a:spcAft>
                <a:spcPts val="0"/>
              </a:spcAft>
              <a:buClr>
                <a:srgbClr val="000000"/>
              </a:buClr>
              <a:buSzPts val="2200"/>
              <a:buFont typeface="System Font Regular"/>
              <a:buChar char="-"/>
            </a:pPr>
            <a:r>
              <a:rPr lang="en-US" sz="2200" dirty="0">
                <a:latin typeface="Calibri" panose="020F0502020204030204" pitchFamily="34" charset="0"/>
                <a:ea typeface="Arial"/>
                <a:cs typeface="Calibri" panose="020F0502020204030204" pitchFamily="34" charset="0"/>
                <a:sym typeface="Arial"/>
              </a:rPr>
              <a:t>Rate of increase of inspired concentration</a:t>
            </a:r>
            <a:endParaRPr sz="2200" dirty="0">
              <a:latin typeface="Calibri" panose="020F0502020204030204" pitchFamily="34" charset="0"/>
              <a:ea typeface="Arial"/>
              <a:cs typeface="Calibri" panose="020F0502020204030204" pitchFamily="34" charset="0"/>
              <a:sym typeface="Arial"/>
            </a:endParaRPr>
          </a:p>
          <a:p>
            <a:pPr marL="635000" lvl="0" indent="-285750" algn="l" rtl="0">
              <a:lnSpc>
                <a:spcPct val="115000"/>
              </a:lnSpc>
              <a:spcBef>
                <a:spcPts val="0"/>
              </a:spcBef>
              <a:spcAft>
                <a:spcPts val="0"/>
              </a:spcAft>
              <a:buClr>
                <a:srgbClr val="000000"/>
              </a:buClr>
              <a:buSzPts val="2200"/>
              <a:buFont typeface="System Font Regular"/>
              <a:buChar char="-"/>
            </a:pPr>
            <a:r>
              <a:rPr lang="en-US" sz="2200" dirty="0">
                <a:latin typeface="Calibri" panose="020F0502020204030204" pitchFamily="34" charset="0"/>
                <a:ea typeface="Arial"/>
                <a:cs typeface="Calibri" panose="020F0502020204030204" pitchFamily="34" charset="0"/>
                <a:sym typeface="Arial"/>
              </a:rPr>
              <a:t>Max inspired concentration</a:t>
            </a:r>
            <a:endParaRPr sz="2200" dirty="0">
              <a:latin typeface="Calibri" panose="020F0502020204030204" pitchFamily="34" charset="0"/>
              <a:ea typeface="Arial"/>
              <a:cs typeface="Calibri" panose="020F0502020204030204" pitchFamily="34" charset="0"/>
              <a:sym typeface="Arial"/>
            </a:endParaRPr>
          </a:p>
          <a:p>
            <a:pPr marL="635000" lvl="0" indent="-285750" algn="l" rtl="0">
              <a:lnSpc>
                <a:spcPct val="115000"/>
              </a:lnSpc>
              <a:spcBef>
                <a:spcPts val="0"/>
              </a:spcBef>
              <a:spcAft>
                <a:spcPts val="0"/>
              </a:spcAft>
              <a:buClr>
                <a:srgbClr val="000000"/>
              </a:buClr>
              <a:buSzPts val="2200"/>
              <a:buFont typeface="System Font Regular"/>
              <a:buChar char="-"/>
            </a:pPr>
            <a:r>
              <a:rPr lang="en-US" sz="2200" dirty="0">
                <a:latin typeface="Calibri" panose="020F0502020204030204" pitchFamily="34" charset="0"/>
                <a:ea typeface="Arial"/>
                <a:cs typeface="Calibri" panose="020F0502020204030204" pitchFamily="34" charset="0"/>
                <a:sym typeface="Arial"/>
              </a:rPr>
              <a:t>Respirations </a:t>
            </a:r>
            <a:endParaRPr sz="2200" dirty="0">
              <a:latin typeface="Calibri" panose="020F0502020204030204" pitchFamily="34" charset="0"/>
              <a:cs typeface="Calibri" panose="020F050202020403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g589b4165a5_0_34"/>
          <p:cNvSpPr txBox="1">
            <a:spLocks noGrp="1"/>
          </p:cNvSpPr>
          <p:nvPr>
            <p:ph type="title"/>
          </p:nvPr>
        </p:nvSpPr>
        <p:spPr>
          <a:xfrm>
            <a:off x="516356" y="55883"/>
            <a:ext cx="7886700" cy="1325700"/>
          </a:xfrm>
          <a:prstGeom prst="rect">
            <a:avLst/>
          </a:prstGeom>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4800" dirty="0">
                <a:solidFill>
                  <a:schemeClr val="dk1"/>
                </a:solidFill>
                <a:latin typeface="Calibri" panose="020F0502020204030204" pitchFamily="34" charset="0"/>
                <a:ea typeface="Arial"/>
                <a:cs typeface="Calibri" panose="020F0502020204030204" pitchFamily="34" charset="0"/>
                <a:sym typeface="Arial"/>
              </a:rPr>
              <a:t>Inhalation Agents</a:t>
            </a:r>
            <a:endParaRPr sz="4800" dirty="0">
              <a:latin typeface="Calibri" panose="020F0502020204030204" pitchFamily="34" charset="0"/>
              <a:cs typeface="Calibri" panose="020F0502020204030204" pitchFamily="34" charset="0"/>
            </a:endParaRPr>
          </a:p>
        </p:txBody>
      </p:sp>
      <p:sp>
        <p:nvSpPr>
          <p:cNvPr id="121" name="Google Shape;121;g589b4165a5_0_34"/>
          <p:cNvSpPr txBox="1">
            <a:spLocks noGrp="1"/>
          </p:cNvSpPr>
          <p:nvPr>
            <p:ph type="body" idx="1"/>
          </p:nvPr>
        </p:nvSpPr>
        <p:spPr>
          <a:xfrm>
            <a:off x="548439" y="1206847"/>
            <a:ext cx="8419097" cy="4991329"/>
          </a:xfrm>
          <a:prstGeom prst="rect">
            <a:avLst/>
          </a:prstGeom>
        </p:spPr>
        <p:txBody>
          <a:bodyPr spcFirstLastPara="1" wrap="square" lIns="45700" tIns="45700" rIns="45700" bIns="45700" anchor="t" anchorCtr="0">
            <a:noAutofit/>
          </a:bodyPr>
          <a:lstStyle/>
          <a:p>
            <a:pPr marL="0" lvl="0" indent="0" algn="l" rtl="0">
              <a:lnSpc>
                <a:spcPct val="115000"/>
              </a:lnSpc>
              <a:spcBef>
                <a:spcPts val="0"/>
              </a:spcBef>
              <a:spcAft>
                <a:spcPts val="0"/>
              </a:spcAft>
              <a:buNone/>
            </a:pPr>
            <a:r>
              <a:rPr lang="en-US" dirty="0">
                <a:latin typeface="Calibri" panose="020F0502020204030204" pitchFamily="34" charset="0"/>
                <a:ea typeface="Arial"/>
                <a:cs typeface="Calibri" panose="020F0502020204030204" pitchFamily="34" charset="0"/>
                <a:sym typeface="Arial"/>
              </a:rPr>
              <a:t>Cardiovascular effects: Volatile agents decrease the calcium influx by inhibiting sodium-calcium pumps</a:t>
            </a:r>
            <a:endParaRPr dirty="0">
              <a:latin typeface="Calibri" panose="020F0502020204030204" pitchFamily="34" charset="0"/>
              <a:ea typeface="Arial"/>
              <a:cs typeface="Calibri" panose="020F0502020204030204" pitchFamily="34" charset="0"/>
              <a:sym typeface="Arial"/>
            </a:endParaRPr>
          </a:p>
          <a:p>
            <a:pPr marL="15875" indent="0">
              <a:lnSpc>
                <a:spcPct val="115000"/>
              </a:lnSpc>
              <a:spcBef>
                <a:spcPts val="1600"/>
              </a:spcBef>
              <a:buSzPts val="2200"/>
              <a:buNone/>
            </a:pPr>
            <a:r>
              <a:rPr lang="en-US" i="1" dirty="0">
                <a:latin typeface="Calibri" panose="020F0502020204030204" pitchFamily="34" charset="0"/>
                <a:ea typeface="Arial"/>
                <a:cs typeface="Calibri" panose="020F0502020204030204" pitchFamily="34" charset="0"/>
                <a:sym typeface="Arial"/>
              </a:rPr>
              <a:t>Neonates more commonly have </a:t>
            </a:r>
            <a:r>
              <a:rPr lang="en-US" b="1" dirty="0">
                <a:solidFill>
                  <a:srgbClr val="FF0000"/>
                </a:solidFill>
                <a:latin typeface="Calibri" panose="020F0502020204030204" pitchFamily="34" charset="0"/>
                <a:ea typeface="Arial"/>
                <a:cs typeface="Calibri" panose="020F0502020204030204" pitchFamily="34" charset="0"/>
                <a:sym typeface="Arial"/>
              </a:rPr>
              <a:t>bradycardia &amp; hypotension</a:t>
            </a:r>
            <a:r>
              <a:rPr lang="en-US" dirty="0">
                <a:latin typeface="Calibri" panose="020F0502020204030204" pitchFamily="34" charset="0"/>
                <a:ea typeface="Arial"/>
                <a:cs typeface="Calibri" panose="020F0502020204030204" pitchFamily="34" charset="0"/>
                <a:sym typeface="Arial"/>
              </a:rPr>
              <a:t> with increasing volatile % compared to adults</a:t>
            </a:r>
          </a:p>
          <a:p>
            <a:pPr marL="301625" lvl="0" indent="-285750" algn="l" rtl="0">
              <a:lnSpc>
                <a:spcPct val="115000"/>
              </a:lnSpc>
              <a:spcBef>
                <a:spcPts val="1600"/>
              </a:spcBef>
              <a:spcAft>
                <a:spcPts val="0"/>
              </a:spcAft>
              <a:buClr>
                <a:srgbClr val="000000"/>
              </a:buClr>
              <a:buSzPts val="2200"/>
              <a:buFont typeface="Arial" panose="020B0604020202020204" pitchFamily="34" charset="0"/>
              <a:buChar char="•"/>
            </a:pPr>
            <a:r>
              <a:rPr lang="en-US" sz="2400" i="1" dirty="0">
                <a:solidFill>
                  <a:srgbClr val="FF0000"/>
                </a:solidFill>
                <a:latin typeface="Calibri" panose="020F0502020204030204" pitchFamily="34" charset="0"/>
                <a:ea typeface="Arial"/>
                <a:cs typeface="Calibri" panose="020F0502020204030204" pitchFamily="34" charset="0"/>
                <a:sym typeface="Arial"/>
              </a:rPr>
              <a:t>Immature sarcoplasmic reticulum</a:t>
            </a:r>
            <a:r>
              <a:rPr lang="en-US" sz="2400" dirty="0">
                <a:latin typeface="Calibri" panose="020F0502020204030204" pitchFamily="34" charset="0"/>
                <a:ea typeface="Arial"/>
                <a:cs typeface="Calibri" panose="020F0502020204030204" pitchFamily="34" charset="0"/>
                <a:sym typeface="Arial"/>
              </a:rPr>
              <a:t> in cardiac cells leading to poor calcium retention and release</a:t>
            </a:r>
            <a:endParaRPr sz="2400" dirty="0">
              <a:latin typeface="Calibri" panose="020F0502020204030204" pitchFamily="34" charset="0"/>
              <a:ea typeface="Arial"/>
              <a:cs typeface="Calibri" panose="020F0502020204030204" pitchFamily="34" charset="0"/>
              <a:sym typeface="Arial"/>
            </a:endParaRPr>
          </a:p>
          <a:p>
            <a:pPr marL="301625" indent="-285750">
              <a:lnSpc>
                <a:spcPct val="115000"/>
              </a:lnSpc>
              <a:spcBef>
                <a:spcPts val="0"/>
              </a:spcBef>
              <a:buSzPts val="2200"/>
              <a:buFont typeface="Arial" panose="020B0604020202020204" pitchFamily="34" charset="0"/>
              <a:buChar char="•"/>
            </a:pPr>
            <a:r>
              <a:rPr lang="en-US" sz="2400" i="1" dirty="0">
                <a:solidFill>
                  <a:srgbClr val="FF0000"/>
                </a:solidFill>
                <a:latin typeface="Calibri" panose="020F0502020204030204" pitchFamily="34" charset="0"/>
                <a:ea typeface="Arial"/>
                <a:cs typeface="Calibri" panose="020F0502020204030204" pitchFamily="34" charset="0"/>
                <a:sym typeface="Arial"/>
              </a:rPr>
              <a:t>Increased sensitivity/dependence on calcium</a:t>
            </a:r>
            <a:r>
              <a:rPr lang="en-US" sz="2400" dirty="0">
                <a:latin typeface="Calibri" panose="020F0502020204030204" pitchFamily="34" charset="0"/>
                <a:ea typeface="Arial"/>
                <a:cs typeface="Calibri" panose="020F0502020204030204" pitchFamily="34" charset="0"/>
                <a:sym typeface="Arial"/>
              </a:rPr>
              <a:t> for contractility</a:t>
            </a:r>
            <a:endParaRPr sz="2400" dirty="0">
              <a:latin typeface="Calibri" panose="020F0502020204030204" pitchFamily="34" charset="0"/>
              <a:ea typeface="Arial"/>
              <a:cs typeface="Calibri" panose="020F0502020204030204" pitchFamily="34" charset="0"/>
              <a:sym typeface="Arial"/>
            </a:endParaRPr>
          </a:p>
          <a:p>
            <a:pPr marL="301625" indent="-285750">
              <a:lnSpc>
                <a:spcPct val="115000"/>
              </a:lnSpc>
              <a:spcBef>
                <a:spcPts val="0"/>
              </a:spcBef>
              <a:buSzPts val="2200"/>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Fewer &amp; </a:t>
            </a:r>
            <a:r>
              <a:rPr lang="en-US" sz="2400" i="1" dirty="0">
                <a:solidFill>
                  <a:srgbClr val="FF0000"/>
                </a:solidFill>
                <a:latin typeface="Calibri" panose="020F0502020204030204" pitchFamily="34" charset="0"/>
                <a:ea typeface="Arial"/>
                <a:cs typeface="Calibri" panose="020F0502020204030204" pitchFamily="34" charset="0"/>
                <a:sym typeface="Arial"/>
              </a:rPr>
              <a:t>less organized </a:t>
            </a:r>
            <a:r>
              <a:rPr lang="en-US" sz="2400" dirty="0">
                <a:latin typeface="Calibri" panose="020F0502020204030204" pitchFamily="34" charset="0"/>
                <a:ea typeface="Arial"/>
                <a:cs typeface="Calibri" panose="020F0502020204030204" pitchFamily="34" charset="0"/>
                <a:sym typeface="Arial"/>
              </a:rPr>
              <a:t>contractile elements</a:t>
            </a:r>
          </a:p>
          <a:p>
            <a:pPr marL="0" lvl="0" indent="0" algn="l" rtl="0">
              <a:spcBef>
                <a:spcPts val="1600"/>
              </a:spcBef>
              <a:spcAft>
                <a:spcPts val="0"/>
              </a:spcAft>
              <a:buNone/>
            </a:pPr>
            <a:endParaRPr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314" y="172621"/>
            <a:ext cx="7886700" cy="1325562"/>
          </a:xfrm>
        </p:spPr>
        <p:txBody>
          <a:bodyPr/>
          <a:lstStyle/>
          <a:p>
            <a:r>
              <a:rPr lang="en-US" dirty="0">
                <a:latin typeface="+mn-lt"/>
              </a:rPr>
              <a:t>Inhalation Agents</a:t>
            </a:r>
          </a:p>
        </p:txBody>
      </p:sp>
      <p:sp>
        <p:nvSpPr>
          <p:cNvPr id="3" name="Text Placeholder 2"/>
          <p:cNvSpPr>
            <a:spLocks noGrp="1"/>
          </p:cNvSpPr>
          <p:nvPr>
            <p:ph type="body" idx="1"/>
          </p:nvPr>
        </p:nvSpPr>
        <p:spPr>
          <a:xfrm>
            <a:off x="516356" y="1488743"/>
            <a:ext cx="7886700" cy="4351337"/>
          </a:xfrm>
        </p:spPr>
        <p:txBody>
          <a:bodyPr/>
          <a:lstStyle/>
          <a:p>
            <a:pPr marL="349250" lvl="1" indent="-333375">
              <a:buNone/>
            </a:pPr>
            <a:r>
              <a:rPr lang="en-US" sz="4000" dirty="0"/>
              <a:t>Side Effects:</a:t>
            </a:r>
          </a:p>
          <a:p>
            <a:pPr marL="349250" lvl="1" indent="-333375"/>
            <a:r>
              <a:rPr lang="en-US" sz="3200" b="1" dirty="0"/>
              <a:t>Halothane</a:t>
            </a:r>
            <a:r>
              <a:rPr lang="en-US" sz="3200" dirty="0"/>
              <a:t> – depression of sinoatrial node, slowing myocardial conduction, predispose to ventricular arrhythmias by sensitizing heart to adrenaline</a:t>
            </a:r>
          </a:p>
          <a:p>
            <a:pPr marL="349250" lvl="1" indent="-333375"/>
            <a:r>
              <a:rPr lang="en-US" sz="3200" b="1" dirty="0"/>
              <a:t>Isoflurane</a:t>
            </a:r>
            <a:r>
              <a:rPr lang="en-US" sz="3200" dirty="0"/>
              <a:t> &amp; </a:t>
            </a:r>
            <a:r>
              <a:rPr lang="en-US" sz="3200" b="1" dirty="0" err="1"/>
              <a:t>Sevoflurane</a:t>
            </a:r>
            <a:r>
              <a:rPr lang="en-US" sz="3200" dirty="0"/>
              <a:t> – decrease SVR to decrease BP, blunt baroreceptor responses, no effect on arrhythmias</a:t>
            </a:r>
          </a:p>
        </p:txBody>
      </p:sp>
    </p:spTree>
    <p:extLst>
      <p:ext uri="{BB962C8B-B14F-4D97-AF65-F5344CB8AC3E}">
        <p14:creationId xmlns:p14="http://schemas.microsoft.com/office/powerpoint/2010/main" val="739022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g589b4165a5_0_50"/>
          <p:cNvSpPr txBox="1">
            <a:spLocks noGrp="1"/>
          </p:cNvSpPr>
          <p:nvPr>
            <p:ph type="title"/>
          </p:nvPr>
        </p:nvSpPr>
        <p:spPr>
          <a:xfrm>
            <a:off x="548440" y="44285"/>
            <a:ext cx="7886700" cy="1325562"/>
          </a:xfrm>
          <a:prstGeom prst="rect">
            <a:avLst/>
          </a:prstGeom>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4800" dirty="0">
                <a:solidFill>
                  <a:schemeClr val="dk1"/>
                </a:solidFill>
                <a:latin typeface="Calibri" panose="020F0502020204030204" pitchFamily="34" charset="0"/>
                <a:ea typeface="Arial"/>
                <a:cs typeface="Calibri" panose="020F0502020204030204" pitchFamily="34" charset="0"/>
                <a:sym typeface="Arial"/>
              </a:rPr>
              <a:t>IV Anesthetic Agents</a:t>
            </a:r>
            <a:endParaRPr sz="4800" dirty="0">
              <a:latin typeface="Calibri" panose="020F0502020204030204" pitchFamily="34" charset="0"/>
              <a:cs typeface="Calibri" panose="020F0502020204030204" pitchFamily="34" charset="0"/>
            </a:endParaRPr>
          </a:p>
        </p:txBody>
      </p:sp>
      <p:sp>
        <p:nvSpPr>
          <p:cNvPr id="141" name="Google Shape;141;g589b4165a5_0_50"/>
          <p:cNvSpPr txBox="1">
            <a:spLocks noGrp="1"/>
          </p:cNvSpPr>
          <p:nvPr>
            <p:ph type="body" idx="1"/>
          </p:nvPr>
        </p:nvSpPr>
        <p:spPr>
          <a:xfrm>
            <a:off x="451938" y="1209606"/>
            <a:ext cx="8473148" cy="5046816"/>
          </a:xfrm>
          <a:prstGeom prst="rect">
            <a:avLst/>
          </a:prstGeom>
        </p:spPr>
        <p:txBody>
          <a:bodyPr spcFirstLastPara="1" wrap="square" lIns="45700" tIns="45700" rIns="45700" bIns="45700" anchor="t" anchorCtr="0">
            <a:noAutofit/>
          </a:bodyPr>
          <a:lstStyle/>
          <a:p>
            <a:pPr marL="114300" lvl="0" indent="0" algn="l" rtl="0">
              <a:lnSpc>
                <a:spcPct val="115000"/>
              </a:lnSpc>
              <a:spcBef>
                <a:spcPts val="0"/>
              </a:spcBef>
              <a:spcAft>
                <a:spcPts val="0"/>
              </a:spcAft>
              <a:buClr>
                <a:srgbClr val="000000"/>
              </a:buClr>
              <a:buSzPts val="1800"/>
              <a:buNone/>
            </a:pPr>
            <a:r>
              <a:rPr lang="en-US" sz="3600" dirty="0">
                <a:latin typeface="Calibri" panose="020F0502020204030204" pitchFamily="34" charset="0"/>
                <a:ea typeface="Arial"/>
                <a:cs typeface="Calibri" panose="020F0502020204030204" pitchFamily="34" charset="0"/>
                <a:sym typeface="Arial"/>
              </a:rPr>
              <a:t>Propofol</a:t>
            </a:r>
            <a:endParaRPr sz="3600" dirty="0">
              <a:latin typeface="Calibri" panose="020F0502020204030204" pitchFamily="34" charset="0"/>
              <a:ea typeface="Arial"/>
              <a:cs typeface="Calibri" panose="020F0502020204030204" pitchFamily="34" charset="0"/>
              <a:sym typeface="Arial"/>
            </a:endParaRPr>
          </a:p>
          <a:p>
            <a:pPr marL="349250" indent="-333375">
              <a:lnSpc>
                <a:spcPct val="115000"/>
              </a:lnSpc>
              <a:spcBef>
                <a:spcPts val="0"/>
              </a:spcBef>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Contains: soybean oil,</a:t>
            </a:r>
            <a:r>
              <a:rPr lang="en-US" sz="2400" dirty="0">
                <a:solidFill>
                  <a:schemeClr val="tx1"/>
                </a:solidFill>
                <a:latin typeface="Calibri" panose="020F0502020204030204" pitchFamily="34" charset="0"/>
                <a:ea typeface="Arial"/>
                <a:cs typeface="Calibri" panose="020F0502020204030204" pitchFamily="34" charset="0"/>
                <a:sym typeface="Arial"/>
              </a:rPr>
              <a:t> egg lecithin (yolk), </a:t>
            </a:r>
            <a:r>
              <a:rPr lang="en-US" sz="2400" dirty="0">
                <a:latin typeface="Calibri" panose="020F0502020204030204" pitchFamily="34" charset="0"/>
                <a:ea typeface="Arial"/>
                <a:cs typeface="Calibri" panose="020F0502020204030204" pitchFamily="34" charset="0"/>
                <a:sym typeface="Arial"/>
              </a:rPr>
              <a:t>glycerol, EDTA</a:t>
            </a:r>
            <a:endParaRPr sz="2400" dirty="0">
              <a:latin typeface="Calibri" panose="020F0502020204030204" pitchFamily="34" charset="0"/>
              <a:ea typeface="Arial"/>
              <a:cs typeface="Calibri" panose="020F0502020204030204" pitchFamily="34" charset="0"/>
              <a:sym typeface="Arial"/>
            </a:endParaRPr>
          </a:p>
          <a:p>
            <a:pPr marL="349250" indent="-333375">
              <a:lnSpc>
                <a:spcPct val="115000"/>
              </a:lnSpc>
              <a:spcBef>
                <a:spcPts val="0"/>
              </a:spcBef>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Pediatric IV induction dose: 3-4 mg/kg</a:t>
            </a:r>
          </a:p>
          <a:p>
            <a:pPr marL="349250" indent="-333375">
              <a:lnSpc>
                <a:spcPct val="115000"/>
              </a:lnSpc>
              <a:spcBef>
                <a:spcPts val="0"/>
              </a:spcBef>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Pediatric maintenance infusion rate: 200-250 mcg/kg/min</a:t>
            </a:r>
            <a:endParaRPr sz="2400" dirty="0">
              <a:latin typeface="Calibri" panose="020F0502020204030204" pitchFamily="34" charset="0"/>
              <a:ea typeface="Arial"/>
              <a:cs typeface="Calibri" panose="020F0502020204030204" pitchFamily="34" charset="0"/>
              <a:sym typeface="Arial"/>
            </a:endParaRPr>
          </a:p>
          <a:p>
            <a:pPr marL="349250" indent="-333375">
              <a:lnSpc>
                <a:spcPct val="115000"/>
              </a:lnSpc>
              <a:spcBef>
                <a:spcPts val="0"/>
              </a:spcBef>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Highly lipophilic, pain on injection (“warmth” or “sunshine on your arm”)</a:t>
            </a:r>
            <a:endParaRPr sz="2400" dirty="0">
              <a:latin typeface="Calibri" panose="020F0502020204030204" pitchFamily="34" charset="0"/>
              <a:ea typeface="Arial"/>
              <a:cs typeface="Calibri" panose="020F0502020204030204" pitchFamily="34" charset="0"/>
              <a:sym typeface="Arial"/>
            </a:endParaRPr>
          </a:p>
          <a:p>
            <a:pPr marL="349250" indent="-333375">
              <a:lnSpc>
                <a:spcPct val="115000"/>
              </a:lnSpc>
              <a:spcBef>
                <a:spcPts val="0"/>
              </a:spcBef>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Rapid re-distribution, hepatic and extrahepatic clearance (lung, kidney)</a:t>
            </a:r>
            <a:endParaRPr sz="2400" dirty="0">
              <a:latin typeface="Calibri" panose="020F0502020204030204" pitchFamily="34" charset="0"/>
              <a:ea typeface="Arial"/>
              <a:cs typeface="Calibri" panose="020F0502020204030204" pitchFamily="34" charset="0"/>
              <a:sym typeface="Arial"/>
            </a:endParaRPr>
          </a:p>
          <a:p>
            <a:pPr marL="349250" indent="-333375">
              <a:lnSpc>
                <a:spcPct val="115000"/>
              </a:lnSpc>
              <a:spcBef>
                <a:spcPts val="0"/>
              </a:spcBef>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Associated with less emergence delirium than inhalational agents</a:t>
            </a:r>
            <a:endParaRPr sz="2400" dirty="0">
              <a:latin typeface="Calibri" panose="020F0502020204030204" pitchFamily="34" charset="0"/>
              <a:ea typeface="Arial"/>
              <a:cs typeface="Calibri" panose="020F0502020204030204" pitchFamily="34" charset="0"/>
              <a:sym typeface="Arial"/>
            </a:endParaRPr>
          </a:p>
          <a:p>
            <a:pPr marL="349250" indent="-333375">
              <a:lnSpc>
                <a:spcPct val="115000"/>
              </a:lnSpc>
              <a:spcBef>
                <a:spcPts val="0"/>
              </a:spcBef>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Associated with a decreased incidence of nausea and vomiting</a:t>
            </a:r>
            <a:endParaRPr sz="2400" dirty="0">
              <a:latin typeface="Calibri" panose="020F0502020204030204" pitchFamily="34" charset="0"/>
              <a:ea typeface="Arial"/>
              <a:cs typeface="Calibri" panose="020F0502020204030204" pitchFamily="34" charset="0"/>
              <a:sym typeface="Arial"/>
            </a:endParaRPr>
          </a:p>
          <a:p>
            <a:pPr marL="0" lvl="0" indent="0" algn="l" rtl="0">
              <a:spcBef>
                <a:spcPts val="1600"/>
              </a:spcBef>
              <a:spcAft>
                <a:spcPts val="0"/>
              </a:spcAft>
              <a:buNone/>
            </a:pP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589b4165a5_0_55"/>
          <p:cNvSpPr txBox="1">
            <a:spLocks noGrp="1"/>
          </p:cNvSpPr>
          <p:nvPr>
            <p:ph type="title"/>
          </p:nvPr>
        </p:nvSpPr>
        <p:spPr>
          <a:xfrm>
            <a:off x="628650" y="220747"/>
            <a:ext cx="7886700" cy="1325562"/>
          </a:xfrm>
          <a:prstGeom prst="rect">
            <a:avLst/>
          </a:prstGeom>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4800" dirty="0">
                <a:solidFill>
                  <a:schemeClr val="dk1"/>
                </a:solidFill>
                <a:latin typeface="Calibri" panose="020F0502020204030204" pitchFamily="34" charset="0"/>
                <a:ea typeface="Arial"/>
                <a:cs typeface="Calibri" panose="020F0502020204030204" pitchFamily="34" charset="0"/>
                <a:sym typeface="Arial"/>
              </a:rPr>
              <a:t>IV Anesthetic Agents</a:t>
            </a:r>
            <a:endParaRPr sz="4800" dirty="0">
              <a:latin typeface="Calibri" panose="020F0502020204030204" pitchFamily="34" charset="0"/>
              <a:cs typeface="Calibri" panose="020F0502020204030204" pitchFamily="34" charset="0"/>
            </a:endParaRPr>
          </a:p>
        </p:txBody>
      </p:sp>
      <p:sp>
        <p:nvSpPr>
          <p:cNvPr id="147" name="Google Shape;147;g589b4165a5_0_55"/>
          <p:cNvSpPr txBox="1">
            <a:spLocks noGrp="1"/>
          </p:cNvSpPr>
          <p:nvPr>
            <p:ph type="body" idx="1"/>
          </p:nvPr>
        </p:nvSpPr>
        <p:spPr>
          <a:xfrm>
            <a:off x="558310" y="1650887"/>
            <a:ext cx="7886700" cy="4351200"/>
          </a:xfrm>
          <a:prstGeom prst="rect">
            <a:avLst/>
          </a:prstGeom>
        </p:spPr>
        <p:txBody>
          <a:bodyPr spcFirstLastPara="1" wrap="square" lIns="45700" tIns="45700" rIns="45700" bIns="45700" anchor="t" anchorCtr="0">
            <a:noAutofit/>
          </a:bodyPr>
          <a:lstStyle/>
          <a:p>
            <a:pPr marL="88900" lvl="0" indent="0" algn="l" rtl="0">
              <a:lnSpc>
                <a:spcPct val="115000"/>
              </a:lnSpc>
              <a:spcBef>
                <a:spcPts val="0"/>
              </a:spcBef>
              <a:spcAft>
                <a:spcPts val="0"/>
              </a:spcAft>
              <a:buClr>
                <a:srgbClr val="000000"/>
              </a:buClr>
              <a:buSzPts val="2200"/>
              <a:buNone/>
            </a:pPr>
            <a:r>
              <a:rPr lang="en-US" sz="3600" dirty="0">
                <a:latin typeface="Calibri" panose="020F0502020204030204" pitchFamily="34" charset="0"/>
                <a:ea typeface="Arial"/>
                <a:cs typeface="Calibri" panose="020F0502020204030204" pitchFamily="34" charset="0"/>
                <a:sym typeface="Arial"/>
              </a:rPr>
              <a:t>Methohexital (</a:t>
            </a:r>
            <a:r>
              <a:rPr lang="en-US" sz="3600" dirty="0" err="1">
                <a:latin typeface="Calibri" panose="020F0502020204030204" pitchFamily="34" charset="0"/>
                <a:ea typeface="Arial"/>
                <a:cs typeface="Calibri" panose="020F0502020204030204" pitchFamily="34" charset="0"/>
                <a:sym typeface="Arial"/>
              </a:rPr>
              <a:t>brevital</a:t>
            </a:r>
            <a:r>
              <a:rPr lang="en-US" sz="3600" dirty="0">
                <a:latin typeface="Calibri" panose="020F0502020204030204" pitchFamily="34" charset="0"/>
                <a:ea typeface="Arial"/>
                <a:cs typeface="Calibri" panose="020F0502020204030204" pitchFamily="34" charset="0"/>
                <a:sym typeface="Arial"/>
              </a:rPr>
              <a:t>)</a:t>
            </a:r>
            <a:endParaRPr sz="3600" dirty="0">
              <a:latin typeface="Calibri" panose="020F0502020204030204" pitchFamily="34" charset="0"/>
              <a:ea typeface="Arial"/>
              <a:cs typeface="Calibri" panose="020F0502020204030204" pitchFamily="34" charset="0"/>
              <a:sym typeface="Arial"/>
            </a:endParaRPr>
          </a:p>
          <a:p>
            <a:pPr marL="349250" indent="-333375">
              <a:lnSpc>
                <a:spcPct val="115000"/>
              </a:lnSpc>
              <a:spcBef>
                <a:spcPts val="0"/>
              </a:spcBef>
              <a:buSzPts val="2200"/>
              <a:buFont typeface="Arial" panose="020B0604020202020204" pitchFamily="34" charset="0"/>
              <a:buChar char="•"/>
            </a:pPr>
            <a:r>
              <a:rPr lang="en-US" dirty="0">
                <a:latin typeface="Calibri" panose="020F0502020204030204" pitchFamily="34" charset="0"/>
                <a:ea typeface="Arial"/>
                <a:cs typeface="Calibri" panose="020F0502020204030204" pitchFamily="34" charset="0"/>
                <a:sym typeface="Arial"/>
              </a:rPr>
              <a:t>Short-acting barbiturate</a:t>
            </a:r>
            <a:endParaRPr dirty="0">
              <a:latin typeface="Calibri" panose="020F0502020204030204" pitchFamily="34" charset="0"/>
              <a:ea typeface="Arial"/>
              <a:cs typeface="Calibri" panose="020F0502020204030204" pitchFamily="34" charset="0"/>
              <a:sym typeface="Arial"/>
            </a:endParaRPr>
          </a:p>
          <a:p>
            <a:pPr marL="349250" indent="-333375">
              <a:lnSpc>
                <a:spcPct val="115000"/>
              </a:lnSpc>
              <a:spcBef>
                <a:spcPts val="0"/>
              </a:spcBef>
              <a:buSzPts val="2200"/>
              <a:buFont typeface="Arial" panose="020B0604020202020204" pitchFamily="34" charset="0"/>
              <a:buChar char="•"/>
            </a:pPr>
            <a:r>
              <a:rPr lang="en-US" dirty="0">
                <a:latin typeface="Calibri" panose="020F0502020204030204" pitchFamily="34" charset="0"/>
                <a:ea typeface="Arial"/>
                <a:cs typeface="Calibri" panose="020F0502020204030204" pitchFamily="34" charset="0"/>
                <a:sym typeface="Arial"/>
              </a:rPr>
              <a:t>IV induction dose: 1-2 mg/kg</a:t>
            </a:r>
            <a:endParaRPr dirty="0">
              <a:latin typeface="Calibri" panose="020F0502020204030204" pitchFamily="34" charset="0"/>
              <a:ea typeface="Arial"/>
              <a:cs typeface="Calibri" panose="020F0502020204030204" pitchFamily="34" charset="0"/>
              <a:sym typeface="Arial"/>
            </a:endParaRPr>
          </a:p>
          <a:p>
            <a:pPr marL="349250" indent="-333375">
              <a:lnSpc>
                <a:spcPct val="115000"/>
              </a:lnSpc>
              <a:spcBef>
                <a:spcPts val="0"/>
              </a:spcBef>
              <a:buSzPts val="2200"/>
              <a:buFont typeface="Arial" panose="020B0604020202020204" pitchFamily="34" charset="0"/>
              <a:buChar char="•"/>
            </a:pPr>
            <a:r>
              <a:rPr lang="en-US" dirty="0">
                <a:latin typeface="Calibri" panose="020F0502020204030204" pitchFamily="34" charset="0"/>
                <a:ea typeface="Arial"/>
                <a:cs typeface="Calibri" panose="020F0502020204030204" pitchFamily="34" charset="0"/>
                <a:sym typeface="Arial"/>
              </a:rPr>
              <a:t>Side effects: </a:t>
            </a:r>
          </a:p>
          <a:p>
            <a:pPr marL="635000" lvl="1" indent="-285750">
              <a:lnSpc>
                <a:spcPct val="115000"/>
              </a:lnSpc>
              <a:spcBef>
                <a:spcPts val="0"/>
              </a:spcBef>
              <a:buSzPts val="2200"/>
              <a:buFont typeface="System Font Regular"/>
              <a:buChar char="-"/>
            </a:pPr>
            <a:r>
              <a:rPr lang="en-US" dirty="0">
                <a:latin typeface="Calibri" panose="020F0502020204030204" pitchFamily="34" charset="0"/>
                <a:ea typeface="Arial"/>
                <a:cs typeface="Calibri" panose="020F0502020204030204" pitchFamily="34" charset="0"/>
                <a:sym typeface="Arial"/>
              </a:rPr>
              <a:t>Pain on injection</a:t>
            </a:r>
          </a:p>
          <a:p>
            <a:pPr marL="635000" lvl="1" indent="-285750">
              <a:lnSpc>
                <a:spcPct val="115000"/>
              </a:lnSpc>
              <a:spcBef>
                <a:spcPts val="0"/>
              </a:spcBef>
              <a:buSzPts val="2200"/>
              <a:buFont typeface="System Font Regular"/>
              <a:buChar char="-"/>
            </a:pPr>
            <a:r>
              <a:rPr lang="en-US" dirty="0">
                <a:latin typeface="Calibri" panose="020F0502020204030204" pitchFamily="34" charset="0"/>
                <a:ea typeface="Arial"/>
                <a:cs typeface="Calibri" panose="020F0502020204030204" pitchFamily="34" charset="0"/>
                <a:sym typeface="Arial"/>
              </a:rPr>
              <a:t>Hiccups</a:t>
            </a:r>
          </a:p>
          <a:p>
            <a:pPr marL="635000" lvl="1" indent="-285750">
              <a:lnSpc>
                <a:spcPct val="115000"/>
              </a:lnSpc>
              <a:spcBef>
                <a:spcPts val="0"/>
              </a:spcBef>
              <a:buSzPts val="2200"/>
              <a:buFont typeface="System Font Regular"/>
              <a:buChar char="-"/>
            </a:pPr>
            <a:r>
              <a:rPr lang="en-US" b="1" i="1" dirty="0">
                <a:latin typeface="Calibri" panose="020F0502020204030204" pitchFamily="34" charset="0"/>
                <a:ea typeface="Arial"/>
                <a:cs typeface="Calibri" panose="020F0502020204030204" pitchFamily="34" charset="0"/>
                <a:sym typeface="Arial"/>
              </a:rPr>
              <a:t>Seizure-like</a:t>
            </a:r>
            <a:r>
              <a:rPr lang="en-US" b="1" dirty="0">
                <a:latin typeface="Calibri" panose="020F0502020204030204" pitchFamily="34" charset="0"/>
                <a:ea typeface="Arial"/>
                <a:cs typeface="Calibri" panose="020F0502020204030204" pitchFamily="34" charset="0"/>
                <a:sym typeface="Arial"/>
              </a:rPr>
              <a:t> </a:t>
            </a:r>
            <a:r>
              <a:rPr lang="en-US" dirty="0">
                <a:latin typeface="Calibri" panose="020F0502020204030204" pitchFamily="34" charset="0"/>
                <a:ea typeface="Arial"/>
                <a:cs typeface="Calibri" panose="020F0502020204030204" pitchFamily="34" charset="0"/>
                <a:sym typeface="Arial"/>
              </a:rPr>
              <a:t>activity</a:t>
            </a:r>
            <a:endParaRPr dirty="0">
              <a:latin typeface="Calibri" panose="020F0502020204030204" pitchFamily="34" charset="0"/>
              <a:ea typeface="Arial"/>
              <a:cs typeface="Calibri" panose="020F0502020204030204" pitchFamily="34" charset="0"/>
              <a:sym typeface="Arial"/>
            </a:endParaRPr>
          </a:p>
          <a:p>
            <a:pPr marL="349250" indent="-333375">
              <a:lnSpc>
                <a:spcPct val="115000"/>
              </a:lnSpc>
              <a:spcBef>
                <a:spcPts val="0"/>
              </a:spcBef>
              <a:buSzPts val="2200"/>
              <a:buFont typeface="Arial" panose="020B0604020202020204" pitchFamily="34" charset="0"/>
              <a:buChar char="•"/>
            </a:pPr>
            <a:r>
              <a:rPr lang="en-US" dirty="0">
                <a:latin typeface="Calibri" panose="020F0502020204030204" pitchFamily="34" charset="0"/>
                <a:ea typeface="Arial"/>
                <a:cs typeface="Calibri" panose="020F0502020204030204" pitchFamily="34" charset="0"/>
                <a:sym typeface="Arial"/>
              </a:rPr>
              <a:t>Can also be given rectally as a premedication</a:t>
            </a:r>
            <a:endParaRPr dirty="0">
              <a:latin typeface="Calibri" panose="020F0502020204030204" pitchFamily="34" charset="0"/>
              <a:ea typeface="Arial"/>
              <a:cs typeface="Calibri" panose="020F0502020204030204" pitchFamily="34" charset="0"/>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589b4165a5_0_55"/>
          <p:cNvSpPr txBox="1">
            <a:spLocks noGrp="1"/>
          </p:cNvSpPr>
          <p:nvPr>
            <p:ph type="title"/>
          </p:nvPr>
        </p:nvSpPr>
        <p:spPr>
          <a:xfrm>
            <a:off x="628650" y="172621"/>
            <a:ext cx="7886700" cy="1325562"/>
          </a:xfrm>
          <a:prstGeom prst="rect">
            <a:avLst/>
          </a:prstGeom>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4800" dirty="0">
                <a:solidFill>
                  <a:schemeClr val="dk1"/>
                </a:solidFill>
                <a:latin typeface="Calibri" panose="020F0502020204030204" pitchFamily="34" charset="0"/>
                <a:ea typeface="Arial"/>
                <a:cs typeface="Calibri" panose="020F0502020204030204" pitchFamily="34" charset="0"/>
                <a:sym typeface="Arial"/>
              </a:rPr>
              <a:t>IV Anesthetic Agents</a:t>
            </a:r>
            <a:endParaRPr sz="4800" dirty="0">
              <a:latin typeface="Calibri" panose="020F0502020204030204" pitchFamily="34" charset="0"/>
              <a:cs typeface="Calibri" panose="020F0502020204030204" pitchFamily="34" charset="0"/>
            </a:endParaRPr>
          </a:p>
        </p:txBody>
      </p:sp>
      <p:sp>
        <p:nvSpPr>
          <p:cNvPr id="147" name="Google Shape;147;g589b4165a5_0_55"/>
          <p:cNvSpPr txBox="1">
            <a:spLocks noGrp="1"/>
          </p:cNvSpPr>
          <p:nvPr>
            <p:ph type="body" idx="1"/>
          </p:nvPr>
        </p:nvSpPr>
        <p:spPr>
          <a:xfrm>
            <a:off x="558310" y="1699013"/>
            <a:ext cx="8135524" cy="4351200"/>
          </a:xfrm>
          <a:prstGeom prst="rect">
            <a:avLst/>
          </a:prstGeom>
        </p:spPr>
        <p:txBody>
          <a:bodyPr spcFirstLastPara="1" wrap="square" lIns="45700" tIns="45700" rIns="45700" bIns="45700" anchor="t" anchorCtr="0">
            <a:noAutofit/>
          </a:bodyPr>
          <a:lstStyle/>
          <a:p>
            <a:pPr marL="88900" lvl="0" indent="0" algn="l" rtl="0">
              <a:lnSpc>
                <a:spcPct val="115000"/>
              </a:lnSpc>
              <a:spcBef>
                <a:spcPts val="0"/>
              </a:spcBef>
              <a:spcAft>
                <a:spcPts val="0"/>
              </a:spcAft>
              <a:buClr>
                <a:srgbClr val="000000"/>
              </a:buClr>
              <a:buSzPts val="2200"/>
              <a:buNone/>
            </a:pPr>
            <a:r>
              <a:rPr lang="en-US" sz="3600" dirty="0">
                <a:latin typeface="Calibri" panose="020F0502020204030204" pitchFamily="34" charset="0"/>
                <a:ea typeface="Arial"/>
                <a:cs typeface="Calibri" panose="020F0502020204030204" pitchFamily="34" charset="0"/>
                <a:sym typeface="Arial"/>
              </a:rPr>
              <a:t>Thiopental</a:t>
            </a:r>
            <a:endParaRPr sz="3600" dirty="0">
              <a:latin typeface="Calibri" panose="020F0502020204030204" pitchFamily="34" charset="0"/>
              <a:ea typeface="Arial"/>
              <a:cs typeface="Calibri" panose="020F0502020204030204" pitchFamily="34" charset="0"/>
              <a:sym typeface="Arial"/>
            </a:endParaRPr>
          </a:p>
          <a:p>
            <a:pPr indent="-368300">
              <a:lnSpc>
                <a:spcPct val="115000"/>
              </a:lnSpc>
              <a:spcBef>
                <a:spcPts val="0"/>
              </a:spcBef>
              <a:buSzPts val="2200"/>
              <a:buFont typeface="Arial" panose="020B0604020202020204" pitchFamily="34" charset="0"/>
              <a:buChar char="•"/>
            </a:pPr>
            <a:r>
              <a:rPr lang="en-US" sz="3200" dirty="0">
                <a:latin typeface="Calibri" panose="020F0502020204030204" pitchFamily="34" charset="0"/>
                <a:ea typeface="Arial"/>
                <a:cs typeface="Calibri" panose="020F0502020204030204" pitchFamily="34" charset="0"/>
                <a:sym typeface="Arial"/>
              </a:rPr>
              <a:t>Binds GABA</a:t>
            </a:r>
            <a:r>
              <a:rPr lang="en-US" sz="3200" baseline="-25000" dirty="0">
                <a:latin typeface="Calibri" panose="020F0502020204030204" pitchFamily="34" charset="0"/>
                <a:ea typeface="Arial"/>
                <a:cs typeface="Calibri" panose="020F0502020204030204" pitchFamily="34" charset="0"/>
                <a:sym typeface="Arial"/>
              </a:rPr>
              <a:t>A</a:t>
            </a:r>
            <a:r>
              <a:rPr lang="en-US" sz="3200" dirty="0">
                <a:latin typeface="Calibri" panose="020F0502020204030204" pitchFamily="34" charset="0"/>
                <a:ea typeface="Arial"/>
                <a:cs typeface="Calibri" panose="020F0502020204030204" pitchFamily="34" charset="0"/>
                <a:sym typeface="Arial"/>
              </a:rPr>
              <a:t> receptors to prolong chloride channel opening</a:t>
            </a:r>
          </a:p>
          <a:p>
            <a:pPr indent="-368300">
              <a:lnSpc>
                <a:spcPct val="115000"/>
              </a:lnSpc>
              <a:spcBef>
                <a:spcPts val="0"/>
              </a:spcBef>
              <a:buSzPts val="2200"/>
              <a:buFont typeface="Arial" panose="020B0604020202020204" pitchFamily="34" charset="0"/>
              <a:buChar char="•"/>
            </a:pPr>
            <a:r>
              <a:rPr lang="en-US" sz="3200" dirty="0">
                <a:latin typeface="Calibri" panose="020F0502020204030204" pitchFamily="34" charset="0"/>
                <a:ea typeface="Arial"/>
                <a:cs typeface="Calibri" panose="020F0502020204030204" pitchFamily="34" charset="0"/>
                <a:sym typeface="Arial"/>
              </a:rPr>
              <a:t>IV induction 3-4 mg/kg</a:t>
            </a:r>
          </a:p>
          <a:p>
            <a:pPr indent="-368300">
              <a:lnSpc>
                <a:spcPct val="115000"/>
              </a:lnSpc>
              <a:spcBef>
                <a:spcPts val="0"/>
              </a:spcBef>
              <a:buSzPts val="2200"/>
              <a:buFont typeface="Arial" panose="020B0604020202020204" pitchFamily="34" charset="0"/>
              <a:buChar char="•"/>
            </a:pPr>
            <a:r>
              <a:rPr lang="en-US" sz="3200" dirty="0">
                <a:latin typeface="Calibri" panose="020F0502020204030204" pitchFamily="34" charset="0"/>
                <a:ea typeface="Arial"/>
                <a:cs typeface="Calibri" panose="020F0502020204030204" pitchFamily="34" charset="0"/>
                <a:sym typeface="Arial"/>
              </a:rPr>
              <a:t>Myocardial depressant &amp; weak vasodilator</a:t>
            </a:r>
            <a:endParaRPr lang="en-US"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98589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g589b4165a5_0_60"/>
          <p:cNvSpPr txBox="1">
            <a:spLocks noGrp="1"/>
          </p:cNvSpPr>
          <p:nvPr>
            <p:ph type="title"/>
          </p:nvPr>
        </p:nvSpPr>
        <p:spPr>
          <a:xfrm>
            <a:off x="461765" y="104255"/>
            <a:ext cx="8262132" cy="1325700"/>
          </a:xfrm>
          <a:prstGeom prst="rect">
            <a:avLst/>
          </a:prstGeom>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4800" dirty="0">
                <a:solidFill>
                  <a:schemeClr val="dk1"/>
                </a:solidFill>
                <a:latin typeface="Calibri" panose="020F0502020204030204" pitchFamily="34" charset="0"/>
                <a:ea typeface="Arial"/>
                <a:cs typeface="Calibri" panose="020F0502020204030204" pitchFamily="34" charset="0"/>
                <a:sym typeface="Arial"/>
              </a:rPr>
              <a:t>IV Anesthetic Agents</a:t>
            </a:r>
            <a:endParaRPr sz="4800" dirty="0">
              <a:latin typeface="Calibri" panose="020F0502020204030204" pitchFamily="34" charset="0"/>
              <a:cs typeface="Calibri" panose="020F0502020204030204" pitchFamily="34" charset="0"/>
            </a:endParaRPr>
          </a:p>
        </p:txBody>
      </p:sp>
      <p:sp>
        <p:nvSpPr>
          <p:cNvPr id="153" name="Google Shape;153;g589b4165a5_0_60"/>
          <p:cNvSpPr txBox="1">
            <a:spLocks noGrp="1"/>
          </p:cNvSpPr>
          <p:nvPr>
            <p:ph type="body" idx="1"/>
          </p:nvPr>
        </p:nvSpPr>
        <p:spPr>
          <a:xfrm>
            <a:off x="376488" y="1227084"/>
            <a:ext cx="8305747" cy="4351200"/>
          </a:xfrm>
          <a:prstGeom prst="rect">
            <a:avLst/>
          </a:prstGeom>
        </p:spPr>
        <p:txBody>
          <a:bodyPr spcFirstLastPara="1" wrap="square" lIns="45700" tIns="45700" rIns="45700" bIns="45700" anchor="t" anchorCtr="0">
            <a:noAutofit/>
          </a:bodyPr>
          <a:lstStyle/>
          <a:p>
            <a:pPr marL="114300" lvl="0" indent="0" algn="l" rtl="0">
              <a:lnSpc>
                <a:spcPct val="115000"/>
              </a:lnSpc>
              <a:spcBef>
                <a:spcPts val="0"/>
              </a:spcBef>
              <a:spcAft>
                <a:spcPts val="0"/>
              </a:spcAft>
              <a:buClr>
                <a:srgbClr val="000000"/>
              </a:buClr>
              <a:buSzPts val="1800"/>
              <a:buNone/>
            </a:pPr>
            <a:r>
              <a:rPr lang="en-US" sz="3600" dirty="0">
                <a:latin typeface="Calibri" panose="020F0502020204030204" pitchFamily="34" charset="0"/>
                <a:ea typeface="Arial"/>
                <a:cs typeface="Calibri" panose="020F0502020204030204" pitchFamily="34" charset="0"/>
                <a:sym typeface="Arial"/>
              </a:rPr>
              <a:t>Ketamine</a:t>
            </a:r>
            <a:r>
              <a:rPr lang="en-US" dirty="0">
                <a:latin typeface="Calibri" panose="020F0502020204030204" pitchFamily="34" charset="0"/>
                <a:ea typeface="Arial"/>
                <a:cs typeface="Calibri" panose="020F0502020204030204" pitchFamily="34" charset="0"/>
                <a:sym typeface="Arial"/>
              </a:rPr>
              <a:t>: </a:t>
            </a:r>
            <a:r>
              <a:rPr lang="en-US" sz="2800" dirty="0">
                <a:latin typeface="Calibri" panose="020F0502020204030204" pitchFamily="34" charset="0"/>
                <a:ea typeface="Arial"/>
                <a:cs typeface="Calibri" panose="020F0502020204030204" pitchFamily="34" charset="0"/>
                <a:sym typeface="Arial"/>
              </a:rPr>
              <a:t>NMDA receptor antagonist</a:t>
            </a:r>
            <a:endParaRPr sz="1800" dirty="0">
              <a:latin typeface="Calibri" panose="020F0502020204030204" pitchFamily="34" charset="0"/>
              <a:ea typeface="Arial"/>
              <a:cs typeface="Calibri" panose="020F0502020204030204" pitchFamily="34" charset="0"/>
              <a:sym typeface="Arial"/>
            </a:endParaRPr>
          </a:p>
          <a:p>
            <a:pPr>
              <a:lnSpc>
                <a:spcPct val="115000"/>
              </a:lnSpc>
              <a:spcBef>
                <a:spcPts val="0"/>
              </a:spcBef>
              <a:buFont typeface="Arial" panose="020B0604020202020204" pitchFamily="34" charset="0"/>
              <a:buChar char="•"/>
            </a:pPr>
            <a:r>
              <a:rPr lang="en-US" sz="2000" dirty="0">
                <a:latin typeface="Calibri" panose="020F0502020204030204" pitchFamily="34" charset="0"/>
                <a:ea typeface="Arial"/>
                <a:cs typeface="Calibri" panose="020F0502020204030204" pitchFamily="34" charset="0"/>
                <a:sym typeface="Arial"/>
              </a:rPr>
              <a:t>Effects:</a:t>
            </a:r>
            <a:endParaRPr sz="2000" dirty="0">
              <a:latin typeface="Calibri" panose="020F0502020204030204" pitchFamily="34" charset="0"/>
              <a:ea typeface="Arial"/>
              <a:cs typeface="Calibri" panose="020F0502020204030204" pitchFamily="34" charset="0"/>
              <a:sym typeface="Arial"/>
            </a:endParaRPr>
          </a:p>
          <a:p>
            <a:pPr marL="808038" lvl="1" indent="-347663">
              <a:lnSpc>
                <a:spcPct val="115000"/>
              </a:lnSpc>
              <a:spcBef>
                <a:spcPts val="0"/>
              </a:spcBef>
              <a:buFont typeface="System Font Regular"/>
              <a:buChar char="-"/>
            </a:pPr>
            <a:r>
              <a:rPr lang="en-US" sz="1800" dirty="0">
                <a:solidFill>
                  <a:srgbClr val="FF0000"/>
                </a:solidFill>
                <a:latin typeface="Calibri" panose="020F0502020204030204" pitchFamily="34" charset="0"/>
                <a:ea typeface="Arial"/>
                <a:cs typeface="Calibri" panose="020F0502020204030204" pitchFamily="34" charset="0"/>
                <a:sym typeface="Arial"/>
              </a:rPr>
              <a:t>Analgesic &amp; amnestic</a:t>
            </a:r>
            <a:r>
              <a:rPr lang="en-US" sz="1800" dirty="0">
                <a:latin typeface="Calibri" panose="020F0502020204030204" pitchFamily="34" charset="0"/>
                <a:ea typeface="Arial"/>
                <a:cs typeface="Calibri" panose="020F0502020204030204" pitchFamily="34" charset="0"/>
                <a:sym typeface="Arial"/>
              </a:rPr>
              <a:t>, dissociative amnesia</a:t>
            </a:r>
            <a:endParaRPr sz="1800" dirty="0">
              <a:latin typeface="Calibri" panose="020F0502020204030204" pitchFamily="34" charset="0"/>
              <a:ea typeface="Arial"/>
              <a:cs typeface="Calibri" panose="020F0502020204030204" pitchFamily="34" charset="0"/>
              <a:sym typeface="Arial"/>
            </a:endParaRPr>
          </a:p>
          <a:p>
            <a:pPr marL="808038" lvl="1" indent="-347663">
              <a:lnSpc>
                <a:spcPct val="115000"/>
              </a:lnSpc>
              <a:spcBef>
                <a:spcPts val="0"/>
              </a:spcBef>
              <a:buFont typeface="System Font Regular"/>
              <a:buChar char="-"/>
            </a:pPr>
            <a:r>
              <a:rPr lang="en-US" sz="1800" dirty="0">
                <a:latin typeface="Calibri" panose="020F0502020204030204" pitchFamily="34" charset="0"/>
                <a:ea typeface="Arial"/>
                <a:cs typeface="Calibri" panose="020F0502020204030204" pitchFamily="34" charset="0"/>
                <a:sym typeface="Arial"/>
              </a:rPr>
              <a:t>Increased HR &amp; BP, little effect on pulmonary artery pressure</a:t>
            </a:r>
          </a:p>
          <a:p>
            <a:pPr marL="808038" lvl="1" indent="-347663">
              <a:lnSpc>
                <a:spcPct val="115000"/>
              </a:lnSpc>
              <a:spcBef>
                <a:spcPts val="0"/>
              </a:spcBef>
              <a:buFont typeface="System Font Regular"/>
              <a:buChar char="-"/>
            </a:pPr>
            <a:r>
              <a:rPr lang="en-US" sz="1800" dirty="0">
                <a:solidFill>
                  <a:srgbClr val="FF0000"/>
                </a:solidFill>
                <a:latin typeface="Calibri" panose="020F0502020204030204" pitchFamily="34" charset="0"/>
                <a:ea typeface="Arial"/>
                <a:cs typeface="Calibri" panose="020F0502020204030204" pitchFamily="34" charset="0"/>
                <a:sym typeface="Arial"/>
              </a:rPr>
              <a:t>Direct cardiac depressant</a:t>
            </a:r>
          </a:p>
          <a:p>
            <a:pPr marL="808038" lvl="1" indent="-347663">
              <a:lnSpc>
                <a:spcPct val="115000"/>
              </a:lnSpc>
              <a:spcBef>
                <a:spcPts val="0"/>
              </a:spcBef>
              <a:buFont typeface="System Font Regular"/>
              <a:buChar char="-"/>
            </a:pPr>
            <a:r>
              <a:rPr lang="en-US" sz="1800" dirty="0">
                <a:latin typeface="Calibri" panose="020F0502020204030204" pitchFamily="34" charset="0"/>
                <a:ea typeface="Arial"/>
                <a:cs typeface="Calibri" panose="020F0502020204030204" pitchFamily="34" charset="0"/>
                <a:sym typeface="Arial"/>
              </a:rPr>
              <a:t>Bronchodilator</a:t>
            </a:r>
            <a:endParaRPr sz="1800" dirty="0">
              <a:latin typeface="Calibri" panose="020F0502020204030204" pitchFamily="34" charset="0"/>
              <a:ea typeface="Arial"/>
              <a:cs typeface="Calibri" panose="020F0502020204030204" pitchFamily="34" charset="0"/>
              <a:sym typeface="Arial"/>
            </a:endParaRPr>
          </a:p>
          <a:p>
            <a:pPr>
              <a:lnSpc>
                <a:spcPct val="115000"/>
              </a:lnSpc>
              <a:spcBef>
                <a:spcPts val="0"/>
              </a:spcBef>
              <a:buFont typeface="Arial" panose="020B0604020202020204" pitchFamily="34" charset="0"/>
              <a:buChar char="•"/>
            </a:pPr>
            <a:r>
              <a:rPr lang="en-US" sz="2000" dirty="0">
                <a:latin typeface="Calibri" panose="020F0502020204030204" pitchFamily="34" charset="0"/>
                <a:ea typeface="Arial"/>
                <a:cs typeface="Calibri" panose="020F0502020204030204" pitchFamily="34" charset="0"/>
                <a:sym typeface="Arial"/>
              </a:rPr>
              <a:t>May precipitate seizures in susceptible children</a:t>
            </a:r>
            <a:endParaRPr sz="2000" dirty="0">
              <a:latin typeface="Calibri" panose="020F0502020204030204" pitchFamily="34" charset="0"/>
              <a:ea typeface="Arial"/>
              <a:cs typeface="Calibri" panose="020F0502020204030204" pitchFamily="34" charset="0"/>
              <a:sym typeface="Arial"/>
            </a:endParaRPr>
          </a:p>
          <a:p>
            <a:pPr>
              <a:lnSpc>
                <a:spcPct val="115000"/>
              </a:lnSpc>
              <a:spcBef>
                <a:spcPts val="0"/>
              </a:spcBef>
              <a:buFont typeface="Arial" panose="020B0604020202020204" pitchFamily="34" charset="0"/>
              <a:buChar char="•"/>
            </a:pPr>
            <a:r>
              <a:rPr lang="en-US" sz="2000" dirty="0">
                <a:latin typeface="Calibri" panose="020F0502020204030204" pitchFamily="34" charset="0"/>
                <a:ea typeface="Arial"/>
                <a:cs typeface="Calibri" panose="020F0502020204030204" pitchFamily="34" charset="0"/>
                <a:sym typeface="Arial"/>
              </a:rPr>
              <a:t>Side effects: </a:t>
            </a:r>
            <a:r>
              <a:rPr lang="en-US" sz="2000" dirty="0">
                <a:solidFill>
                  <a:srgbClr val="FF0000"/>
                </a:solidFill>
                <a:latin typeface="Calibri" panose="020F0502020204030204" pitchFamily="34" charset="0"/>
                <a:ea typeface="Arial"/>
                <a:cs typeface="Calibri" panose="020F0502020204030204" pitchFamily="34" charset="0"/>
                <a:sym typeface="Arial"/>
              </a:rPr>
              <a:t>nystagmus</a:t>
            </a:r>
            <a:r>
              <a:rPr lang="en-US" sz="2000" dirty="0">
                <a:latin typeface="Calibri" panose="020F0502020204030204" pitchFamily="34" charset="0"/>
                <a:ea typeface="Arial"/>
                <a:cs typeface="Calibri" panose="020F0502020204030204" pitchFamily="34" charset="0"/>
                <a:sym typeface="Arial"/>
              </a:rPr>
              <a:t>, increased secretions, 30% increase intraocular pressure, </a:t>
            </a:r>
            <a:r>
              <a:rPr lang="en-US" sz="2000" dirty="0">
                <a:solidFill>
                  <a:srgbClr val="FF0000"/>
                </a:solidFill>
                <a:latin typeface="Calibri" panose="020F0502020204030204" pitchFamily="34" charset="0"/>
                <a:ea typeface="Arial"/>
                <a:cs typeface="Calibri" panose="020F0502020204030204" pitchFamily="34" charset="0"/>
                <a:sym typeface="Arial"/>
              </a:rPr>
              <a:t>increased intracranial pressure</a:t>
            </a:r>
            <a:r>
              <a:rPr lang="en-US" sz="2000" dirty="0">
                <a:latin typeface="Calibri" panose="020F0502020204030204" pitchFamily="34" charset="0"/>
                <a:ea typeface="Arial"/>
                <a:cs typeface="Calibri" panose="020F0502020204030204" pitchFamily="34" charset="0"/>
                <a:sym typeface="Arial"/>
              </a:rPr>
              <a:t> (cerebral vasodilation) &amp; CMRO</a:t>
            </a:r>
            <a:r>
              <a:rPr lang="en-US" sz="2000" baseline="-25000" dirty="0">
                <a:latin typeface="Calibri" panose="020F0502020204030204" pitchFamily="34" charset="0"/>
                <a:ea typeface="Arial"/>
                <a:cs typeface="Calibri" panose="020F0502020204030204" pitchFamily="34" charset="0"/>
                <a:sym typeface="Arial"/>
              </a:rPr>
              <a:t>2</a:t>
            </a:r>
            <a:endParaRPr sz="2000" baseline="-25000" dirty="0">
              <a:latin typeface="Calibri" panose="020F0502020204030204" pitchFamily="34" charset="0"/>
              <a:ea typeface="Arial"/>
              <a:cs typeface="Calibri" panose="020F0502020204030204" pitchFamily="34" charset="0"/>
              <a:sym typeface="Arial"/>
            </a:endParaRPr>
          </a:p>
          <a:p>
            <a:pPr>
              <a:lnSpc>
                <a:spcPct val="115000"/>
              </a:lnSpc>
              <a:spcBef>
                <a:spcPts val="0"/>
              </a:spcBef>
              <a:buFont typeface="Arial" panose="020B0604020202020204" pitchFamily="34" charset="0"/>
              <a:buChar char="•"/>
            </a:pPr>
            <a:r>
              <a:rPr lang="en-US" sz="2000" dirty="0">
                <a:latin typeface="Calibri" panose="020F0502020204030204" pitchFamily="34" charset="0"/>
                <a:ea typeface="Arial"/>
                <a:cs typeface="Calibri" panose="020F0502020204030204" pitchFamily="34" charset="0"/>
                <a:sym typeface="Arial"/>
              </a:rPr>
              <a:t>1 - 3 mg/kg IV, 5-10 mg/kg intramuscular</a:t>
            </a:r>
            <a:endParaRPr sz="2000" dirty="0">
              <a:latin typeface="Calibri" panose="020F0502020204030204" pitchFamily="34" charset="0"/>
              <a:ea typeface="Arial"/>
              <a:cs typeface="Calibri" panose="020F0502020204030204" pitchFamily="34" charset="0"/>
              <a:sym typeface="Arial"/>
            </a:endParaRPr>
          </a:p>
          <a:p>
            <a:pPr marL="808038" lvl="1" indent="-347663">
              <a:lnSpc>
                <a:spcPct val="115000"/>
              </a:lnSpc>
              <a:spcBef>
                <a:spcPts val="0"/>
              </a:spcBef>
              <a:buFont typeface="System Font Regular"/>
              <a:buChar char="-"/>
            </a:pPr>
            <a:r>
              <a:rPr lang="en-US" sz="1800" dirty="0">
                <a:latin typeface="Calibri" panose="020F0502020204030204" pitchFamily="34" charset="0"/>
                <a:ea typeface="Arial"/>
                <a:cs typeface="Calibri" panose="020F0502020204030204" pitchFamily="34" charset="0"/>
                <a:sym typeface="Arial"/>
              </a:rPr>
              <a:t>Doses typically larger in children due to greater clearance than adults</a:t>
            </a:r>
            <a:endParaRPr sz="1800" dirty="0">
              <a:latin typeface="Calibri" panose="020F0502020204030204" pitchFamily="34" charset="0"/>
              <a:ea typeface="Arial"/>
              <a:cs typeface="Calibri" panose="020F0502020204030204" pitchFamily="34" charset="0"/>
              <a:sym typeface="Arial"/>
            </a:endParaRPr>
          </a:p>
          <a:p>
            <a:pPr marL="808038" lvl="1" indent="-347663">
              <a:lnSpc>
                <a:spcPct val="115000"/>
              </a:lnSpc>
              <a:spcBef>
                <a:spcPts val="0"/>
              </a:spcBef>
              <a:buFont typeface="System Font Regular"/>
              <a:buChar char="-"/>
            </a:pPr>
            <a:r>
              <a:rPr lang="en-US" sz="1800" dirty="0">
                <a:latin typeface="Calibri" panose="020F0502020204030204" pitchFamily="34" charset="0"/>
                <a:ea typeface="Arial"/>
                <a:cs typeface="Calibri" panose="020F0502020204030204" pitchFamily="34" charset="0"/>
                <a:sym typeface="Arial"/>
              </a:rPr>
              <a:t>IM dose useful for combative larger children</a:t>
            </a:r>
            <a:endParaRPr sz="1800" dirty="0">
              <a:latin typeface="Calibri" panose="020F0502020204030204" pitchFamily="34" charset="0"/>
              <a:ea typeface="Arial"/>
              <a:cs typeface="Calibri" panose="020F0502020204030204" pitchFamily="34" charset="0"/>
              <a:sym typeface="Arial"/>
            </a:endParaRPr>
          </a:p>
          <a:p>
            <a:pPr marL="0" lvl="0" indent="0" algn="l" rtl="0">
              <a:spcBef>
                <a:spcPts val="1600"/>
              </a:spcBef>
              <a:spcAft>
                <a:spcPts val="0"/>
              </a:spcAft>
              <a:buNone/>
            </a:pP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589b4165a5_0_65"/>
          <p:cNvSpPr txBox="1">
            <a:spLocks noGrp="1"/>
          </p:cNvSpPr>
          <p:nvPr>
            <p:ph type="title"/>
          </p:nvPr>
        </p:nvSpPr>
        <p:spPr>
          <a:xfrm>
            <a:off x="492369" y="92411"/>
            <a:ext cx="8022981" cy="1325700"/>
          </a:xfrm>
          <a:prstGeom prst="rect">
            <a:avLst/>
          </a:prstGeom>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5400" dirty="0">
                <a:solidFill>
                  <a:schemeClr val="dk1"/>
                </a:solidFill>
                <a:latin typeface="Calibri" panose="020F0502020204030204" pitchFamily="34" charset="0"/>
                <a:ea typeface="Arial"/>
                <a:cs typeface="Calibri" panose="020F0502020204030204" pitchFamily="34" charset="0"/>
                <a:sym typeface="Arial"/>
              </a:rPr>
              <a:t>IV Anesthetic Agents</a:t>
            </a:r>
            <a:endParaRPr sz="5400" dirty="0">
              <a:latin typeface="Calibri" panose="020F0502020204030204" pitchFamily="34" charset="0"/>
              <a:cs typeface="Calibri" panose="020F0502020204030204" pitchFamily="34" charset="0"/>
            </a:endParaRPr>
          </a:p>
        </p:txBody>
      </p:sp>
      <p:sp>
        <p:nvSpPr>
          <p:cNvPr id="159" name="Google Shape;159;g589b4165a5_0_65"/>
          <p:cNvSpPr txBox="1">
            <a:spLocks noGrp="1"/>
          </p:cNvSpPr>
          <p:nvPr>
            <p:ph type="body" idx="1"/>
          </p:nvPr>
        </p:nvSpPr>
        <p:spPr>
          <a:xfrm>
            <a:off x="379828" y="1299411"/>
            <a:ext cx="8135522" cy="4765120"/>
          </a:xfrm>
          <a:prstGeom prst="rect">
            <a:avLst/>
          </a:prstGeom>
        </p:spPr>
        <p:txBody>
          <a:bodyPr spcFirstLastPara="1" wrap="square" lIns="45700" tIns="45700" rIns="45700" bIns="45700" anchor="t" anchorCtr="0">
            <a:noAutofit/>
          </a:bodyPr>
          <a:lstStyle/>
          <a:p>
            <a:pPr marL="114300" lvl="0" indent="0" algn="l" rtl="0">
              <a:lnSpc>
                <a:spcPct val="115000"/>
              </a:lnSpc>
              <a:spcBef>
                <a:spcPts val="0"/>
              </a:spcBef>
              <a:spcAft>
                <a:spcPts val="0"/>
              </a:spcAft>
              <a:buClr>
                <a:srgbClr val="000000"/>
              </a:buClr>
              <a:buSzPts val="1800"/>
              <a:buNone/>
            </a:pPr>
            <a:r>
              <a:rPr lang="en-US" sz="3600" dirty="0">
                <a:latin typeface="Calibri" panose="020F0502020204030204" pitchFamily="34" charset="0"/>
                <a:ea typeface="Arial"/>
                <a:cs typeface="Calibri" panose="020F0502020204030204" pitchFamily="34" charset="0"/>
                <a:sym typeface="Arial"/>
              </a:rPr>
              <a:t>Etomidate</a:t>
            </a:r>
            <a:r>
              <a:rPr lang="en-US" sz="2800" dirty="0">
                <a:latin typeface="Calibri" panose="020F0502020204030204" pitchFamily="34" charset="0"/>
                <a:ea typeface="Arial"/>
                <a:cs typeface="Calibri" panose="020F0502020204030204" pitchFamily="34" charset="0"/>
                <a:sym typeface="Arial"/>
              </a:rPr>
              <a:t>: </a:t>
            </a:r>
          </a:p>
          <a:p>
            <a:pPr marL="114300" lvl="0" indent="0" algn="l" rtl="0">
              <a:lnSpc>
                <a:spcPct val="115000"/>
              </a:lnSpc>
              <a:spcBef>
                <a:spcPts val="0"/>
              </a:spcBef>
              <a:spcAft>
                <a:spcPts val="0"/>
              </a:spcAft>
              <a:buClr>
                <a:srgbClr val="000000"/>
              </a:buClr>
              <a:buSzPts val="1800"/>
              <a:buNone/>
            </a:pPr>
            <a:r>
              <a:rPr lang="en-US" dirty="0">
                <a:latin typeface="Calibri" panose="020F0502020204030204" pitchFamily="34" charset="0"/>
                <a:ea typeface="Arial"/>
                <a:cs typeface="Calibri" panose="020F0502020204030204" pitchFamily="34" charset="0"/>
                <a:sym typeface="Arial"/>
              </a:rPr>
              <a:t>S</a:t>
            </a:r>
            <a:r>
              <a:rPr lang="en-US" sz="2800" dirty="0">
                <a:latin typeface="Calibri" panose="020F0502020204030204" pitchFamily="34" charset="0"/>
                <a:ea typeface="Arial"/>
                <a:cs typeface="Calibri" panose="020F0502020204030204" pitchFamily="34" charset="0"/>
                <a:sym typeface="Arial"/>
              </a:rPr>
              <a:t>teroid based hypnotic induction agent</a:t>
            </a:r>
            <a:endParaRPr sz="1800" dirty="0">
              <a:latin typeface="Calibri" panose="020F0502020204030204" pitchFamily="34" charset="0"/>
              <a:ea typeface="Arial"/>
              <a:cs typeface="Calibri" panose="020F0502020204030204" pitchFamily="34" charset="0"/>
              <a:sym typeface="Arial"/>
            </a:endParaRPr>
          </a:p>
          <a:p>
            <a:pPr>
              <a:lnSpc>
                <a:spcPct val="115000"/>
              </a:lnSpc>
              <a:spcBef>
                <a:spcPts val="0"/>
              </a:spcBef>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0.2 - 0.3 mg/kg IV, typically </a:t>
            </a:r>
            <a:r>
              <a:rPr lang="en-US" sz="2400" b="1" dirty="0">
                <a:latin typeface="Calibri" panose="020F0502020204030204" pitchFamily="34" charset="0"/>
                <a:ea typeface="Arial"/>
                <a:cs typeface="Calibri" panose="020F0502020204030204" pitchFamily="34" charset="0"/>
                <a:sym typeface="Arial"/>
              </a:rPr>
              <a:t>30% increase dose in children</a:t>
            </a:r>
            <a:r>
              <a:rPr lang="en-US" sz="2400" dirty="0">
                <a:latin typeface="Calibri" panose="020F0502020204030204" pitchFamily="34" charset="0"/>
                <a:ea typeface="Arial"/>
                <a:cs typeface="Calibri" panose="020F0502020204030204" pitchFamily="34" charset="0"/>
                <a:sym typeface="Arial"/>
              </a:rPr>
              <a:t> due to increased volume of distribution</a:t>
            </a:r>
            <a:endParaRPr sz="2400" dirty="0">
              <a:latin typeface="Calibri" panose="020F0502020204030204" pitchFamily="34" charset="0"/>
              <a:ea typeface="Arial"/>
              <a:cs typeface="Calibri" panose="020F0502020204030204" pitchFamily="34" charset="0"/>
              <a:sym typeface="Arial"/>
            </a:endParaRPr>
          </a:p>
          <a:p>
            <a:pPr>
              <a:lnSpc>
                <a:spcPct val="115000"/>
              </a:lnSpc>
              <a:spcBef>
                <a:spcPts val="0"/>
              </a:spcBef>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Effects:</a:t>
            </a:r>
            <a:endParaRPr sz="2400" dirty="0">
              <a:latin typeface="Calibri" panose="020F0502020204030204" pitchFamily="34" charset="0"/>
              <a:ea typeface="Arial"/>
              <a:cs typeface="Calibri" panose="020F0502020204030204" pitchFamily="34" charset="0"/>
              <a:sym typeface="Arial"/>
            </a:endParaRPr>
          </a:p>
          <a:p>
            <a:pPr lvl="1">
              <a:lnSpc>
                <a:spcPct val="115000"/>
              </a:lnSpc>
              <a:spcBef>
                <a:spcPts val="0"/>
              </a:spcBef>
              <a:buFont typeface="System Font Regular"/>
              <a:buChar char="-"/>
            </a:pPr>
            <a:r>
              <a:rPr lang="en-US" sz="2000" dirty="0">
                <a:latin typeface="Calibri" panose="020F0502020204030204" pitchFamily="34" charset="0"/>
                <a:ea typeface="Arial"/>
                <a:cs typeface="Calibri" panose="020F0502020204030204" pitchFamily="34" charset="0"/>
                <a:sym typeface="Arial"/>
              </a:rPr>
              <a:t>No effect on hemodynamics</a:t>
            </a:r>
            <a:endParaRPr sz="2000" dirty="0">
              <a:latin typeface="Calibri" panose="020F0502020204030204" pitchFamily="34" charset="0"/>
              <a:ea typeface="Arial"/>
              <a:cs typeface="Calibri" panose="020F0502020204030204" pitchFamily="34" charset="0"/>
              <a:sym typeface="Arial"/>
            </a:endParaRPr>
          </a:p>
          <a:p>
            <a:pPr lvl="1">
              <a:lnSpc>
                <a:spcPct val="115000"/>
              </a:lnSpc>
              <a:spcBef>
                <a:spcPts val="0"/>
              </a:spcBef>
              <a:buFont typeface="System Font Regular"/>
              <a:buChar char="-"/>
            </a:pPr>
            <a:r>
              <a:rPr lang="en-US" sz="2000" dirty="0">
                <a:latin typeface="Calibri" panose="020F0502020204030204" pitchFamily="34" charset="0"/>
                <a:ea typeface="Arial"/>
                <a:cs typeface="Calibri" panose="020F0502020204030204" pitchFamily="34" charset="0"/>
                <a:sym typeface="Arial"/>
              </a:rPr>
              <a:t>Great for head injury or unstable CV status!</a:t>
            </a:r>
            <a:endParaRPr sz="2000" dirty="0">
              <a:latin typeface="Calibri" panose="020F0502020204030204" pitchFamily="34" charset="0"/>
              <a:ea typeface="Arial"/>
              <a:cs typeface="Calibri" panose="020F0502020204030204" pitchFamily="34" charset="0"/>
              <a:sym typeface="Arial"/>
            </a:endParaRPr>
          </a:p>
          <a:p>
            <a:pPr>
              <a:lnSpc>
                <a:spcPct val="115000"/>
              </a:lnSpc>
              <a:spcBef>
                <a:spcPts val="0"/>
              </a:spcBef>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Side effects:</a:t>
            </a:r>
            <a:endParaRPr sz="2400" dirty="0">
              <a:latin typeface="Calibri" panose="020F0502020204030204" pitchFamily="34" charset="0"/>
              <a:ea typeface="Arial"/>
              <a:cs typeface="Calibri" panose="020F0502020204030204" pitchFamily="34" charset="0"/>
              <a:sym typeface="Arial"/>
            </a:endParaRPr>
          </a:p>
          <a:p>
            <a:pPr lvl="1">
              <a:lnSpc>
                <a:spcPct val="115000"/>
              </a:lnSpc>
              <a:spcBef>
                <a:spcPts val="0"/>
              </a:spcBef>
              <a:buClr>
                <a:srgbClr val="FF0000"/>
              </a:buClr>
              <a:buFont typeface="System Font Regular"/>
              <a:buChar char="-"/>
            </a:pPr>
            <a:r>
              <a:rPr lang="en-US" sz="2000" dirty="0">
                <a:solidFill>
                  <a:srgbClr val="FF0000"/>
                </a:solidFill>
                <a:latin typeface="Calibri" panose="020F0502020204030204" pitchFamily="34" charset="0"/>
                <a:ea typeface="Arial"/>
                <a:cs typeface="Calibri" panose="020F0502020204030204" pitchFamily="34" charset="0"/>
                <a:sym typeface="Arial"/>
              </a:rPr>
              <a:t>Adrenal suppression</a:t>
            </a:r>
            <a:endParaRPr sz="2000" dirty="0">
              <a:solidFill>
                <a:srgbClr val="FF0000"/>
              </a:solidFill>
              <a:latin typeface="Calibri" panose="020F0502020204030204" pitchFamily="34" charset="0"/>
              <a:ea typeface="Arial"/>
              <a:cs typeface="Calibri" panose="020F0502020204030204" pitchFamily="34" charset="0"/>
              <a:sym typeface="Arial"/>
            </a:endParaRPr>
          </a:p>
          <a:p>
            <a:pPr lvl="1">
              <a:lnSpc>
                <a:spcPct val="115000"/>
              </a:lnSpc>
              <a:spcBef>
                <a:spcPts val="0"/>
              </a:spcBef>
              <a:buFont typeface="System Font Regular"/>
              <a:buChar char="-"/>
            </a:pPr>
            <a:r>
              <a:rPr lang="en-US" sz="2000" dirty="0">
                <a:latin typeface="Calibri" panose="020F0502020204030204" pitchFamily="34" charset="0"/>
                <a:ea typeface="Arial"/>
                <a:cs typeface="Calibri" panose="020F0502020204030204" pitchFamily="34" charset="0"/>
                <a:sym typeface="Arial"/>
              </a:rPr>
              <a:t>Pain on injection</a:t>
            </a:r>
            <a:endParaRPr sz="2000" dirty="0">
              <a:latin typeface="Calibri" panose="020F0502020204030204" pitchFamily="34" charset="0"/>
              <a:ea typeface="Arial"/>
              <a:cs typeface="Calibri" panose="020F0502020204030204" pitchFamily="34" charset="0"/>
              <a:sym typeface="Arial"/>
            </a:endParaRPr>
          </a:p>
          <a:p>
            <a:pPr lvl="1">
              <a:lnSpc>
                <a:spcPct val="115000"/>
              </a:lnSpc>
              <a:spcBef>
                <a:spcPts val="0"/>
              </a:spcBef>
              <a:buFont typeface="System Font Regular"/>
              <a:buChar char="-"/>
            </a:pPr>
            <a:r>
              <a:rPr lang="en-US" sz="2000" dirty="0">
                <a:latin typeface="Calibri" panose="020F0502020204030204" pitchFamily="34" charset="0"/>
                <a:ea typeface="Arial"/>
                <a:cs typeface="Calibri" panose="020F0502020204030204" pitchFamily="34" charset="0"/>
                <a:sym typeface="Arial"/>
              </a:rPr>
              <a:t>Emesis</a:t>
            </a:r>
            <a:endParaRPr sz="2000" dirty="0">
              <a:latin typeface="Calibri" panose="020F0502020204030204" pitchFamily="34" charset="0"/>
              <a:ea typeface="Arial"/>
              <a:cs typeface="Calibri" panose="020F0502020204030204" pitchFamily="34" charset="0"/>
              <a:sym typeface="Arial"/>
            </a:endParaRPr>
          </a:p>
          <a:p>
            <a:pPr marL="0" lvl="0" indent="0" algn="l" rtl="0">
              <a:spcBef>
                <a:spcPts val="1600"/>
              </a:spcBef>
              <a:spcAft>
                <a:spcPts val="0"/>
              </a:spcAft>
              <a:buNone/>
            </a:pPr>
            <a:endParaRPr dirty="0">
              <a:latin typeface="Calibri" panose="020F0502020204030204" pitchFamily="34" charset="0"/>
              <a:cs typeface="Calibri" panose="020F050202020403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g589b4165a5_0_70"/>
          <p:cNvSpPr txBox="1">
            <a:spLocks noGrp="1"/>
          </p:cNvSpPr>
          <p:nvPr>
            <p:ph type="title"/>
          </p:nvPr>
        </p:nvSpPr>
        <p:spPr>
          <a:xfrm>
            <a:off x="436146" y="92411"/>
            <a:ext cx="7886700" cy="1325562"/>
          </a:xfrm>
          <a:prstGeom prst="rect">
            <a:avLst/>
          </a:prstGeom>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dirty="0">
                <a:solidFill>
                  <a:schemeClr val="dk1"/>
                </a:solidFill>
                <a:latin typeface="Calibri" panose="020F0502020204030204" pitchFamily="34" charset="0"/>
                <a:ea typeface="Arial"/>
                <a:cs typeface="Calibri" panose="020F0502020204030204" pitchFamily="34" charset="0"/>
                <a:sym typeface="Arial"/>
              </a:rPr>
              <a:t>Neuromuscular Blocking Drugs</a:t>
            </a:r>
            <a:endParaRPr dirty="0">
              <a:latin typeface="Calibri" panose="020F0502020204030204" pitchFamily="34" charset="0"/>
              <a:cs typeface="Calibri" panose="020F0502020204030204" pitchFamily="34" charset="0"/>
            </a:endParaRPr>
          </a:p>
        </p:txBody>
      </p:sp>
      <p:sp>
        <p:nvSpPr>
          <p:cNvPr id="165" name="Google Shape;165;g589b4165a5_0_70"/>
          <p:cNvSpPr txBox="1">
            <a:spLocks noGrp="1"/>
          </p:cNvSpPr>
          <p:nvPr>
            <p:ph type="body" idx="1"/>
          </p:nvPr>
        </p:nvSpPr>
        <p:spPr>
          <a:xfrm>
            <a:off x="388019" y="1430115"/>
            <a:ext cx="8290759" cy="4351200"/>
          </a:xfrm>
          <a:prstGeom prst="rect">
            <a:avLst/>
          </a:prstGeom>
        </p:spPr>
        <p:txBody>
          <a:bodyPr spcFirstLastPara="1" wrap="square" lIns="45700" tIns="45700" rIns="45700" bIns="45700" anchor="t" anchorCtr="0">
            <a:noAutofit/>
          </a:bodyPr>
          <a:lstStyle/>
          <a:p>
            <a:pPr marL="457200" lvl="0" indent="-342900" algn="l" rtl="0">
              <a:lnSpc>
                <a:spcPct val="115000"/>
              </a:lnSpc>
              <a:spcBef>
                <a:spcPts val="0"/>
              </a:spcBef>
              <a:spcAft>
                <a:spcPts val="0"/>
              </a:spcAft>
              <a:buClr>
                <a:srgbClr val="000000"/>
              </a:buClr>
              <a:buSzPts val="1800"/>
              <a:buChar char="●"/>
            </a:pPr>
            <a:r>
              <a:rPr lang="en-US" sz="2000" b="1" dirty="0">
                <a:latin typeface="Calibri" panose="020F0502020204030204" pitchFamily="34" charset="0"/>
                <a:ea typeface="Arial"/>
                <a:cs typeface="Calibri" panose="020F0502020204030204" pitchFamily="34" charset="0"/>
                <a:sym typeface="Arial"/>
              </a:rPr>
              <a:t>Neonates </a:t>
            </a:r>
            <a:r>
              <a:rPr lang="en-US" sz="2000" dirty="0">
                <a:latin typeface="Calibri" panose="020F0502020204030204" pitchFamily="34" charset="0"/>
                <a:ea typeface="Arial"/>
                <a:cs typeface="Calibri" panose="020F0502020204030204" pitchFamily="34" charset="0"/>
                <a:sym typeface="Arial"/>
              </a:rPr>
              <a:t>have </a:t>
            </a:r>
            <a:r>
              <a:rPr lang="en-US" sz="2000" b="1" dirty="0">
                <a:latin typeface="Calibri" panose="020F0502020204030204" pitchFamily="34" charset="0"/>
                <a:ea typeface="Arial"/>
                <a:cs typeface="Calibri" panose="020F0502020204030204" pitchFamily="34" charset="0"/>
                <a:sym typeface="Arial"/>
              </a:rPr>
              <a:t>increased sensitivity</a:t>
            </a:r>
            <a:endParaRPr sz="2000" b="1" dirty="0">
              <a:latin typeface="Calibri" panose="020F0502020204030204" pitchFamily="34" charset="0"/>
              <a:ea typeface="Arial"/>
              <a:cs typeface="Calibri" panose="020F0502020204030204" pitchFamily="34" charset="0"/>
              <a:sym typeface="Arial"/>
            </a:endParaRPr>
          </a:p>
          <a:p>
            <a:pPr marL="808038" lvl="1" indent="-347663" algn="l" rtl="0">
              <a:lnSpc>
                <a:spcPct val="115000"/>
              </a:lnSpc>
              <a:spcBef>
                <a:spcPts val="0"/>
              </a:spcBef>
              <a:spcAft>
                <a:spcPts val="0"/>
              </a:spcAft>
              <a:buClr>
                <a:srgbClr val="000000"/>
              </a:buClr>
              <a:buSzPts val="1800"/>
              <a:buFont typeface="System Font Regular"/>
              <a:buChar char="-"/>
            </a:pPr>
            <a:r>
              <a:rPr lang="en-US" sz="1800" dirty="0">
                <a:latin typeface="Calibri" panose="020F0502020204030204" pitchFamily="34" charset="0"/>
                <a:ea typeface="Arial"/>
                <a:cs typeface="Calibri" panose="020F0502020204030204" pitchFamily="34" charset="0"/>
                <a:sym typeface="Arial"/>
              </a:rPr>
              <a:t>Neuromuscular transmission </a:t>
            </a:r>
            <a:r>
              <a:rPr lang="en-US" sz="1800" u="sng" dirty="0">
                <a:latin typeface="Calibri" panose="020F0502020204030204" pitchFamily="34" charset="0"/>
                <a:ea typeface="Arial"/>
                <a:cs typeface="Calibri" panose="020F0502020204030204" pitchFamily="34" charset="0"/>
                <a:sym typeface="Arial"/>
              </a:rPr>
              <a:t>immature until 2 months old</a:t>
            </a:r>
            <a:endParaRPr sz="1800" u="sng" dirty="0">
              <a:latin typeface="Calibri" panose="020F0502020204030204" pitchFamily="34" charset="0"/>
              <a:ea typeface="Arial"/>
              <a:cs typeface="Calibri" panose="020F0502020204030204" pitchFamily="34" charset="0"/>
              <a:sym typeface="Arial"/>
            </a:endParaRPr>
          </a:p>
          <a:p>
            <a:pPr marL="808038" lvl="1" indent="-347663" algn="l" rtl="0">
              <a:lnSpc>
                <a:spcPct val="115000"/>
              </a:lnSpc>
              <a:spcBef>
                <a:spcPts val="0"/>
              </a:spcBef>
              <a:spcAft>
                <a:spcPts val="0"/>
              </a:spcAft>
              <a:buClr>
                <a:srgbClr val="000000"/>
              </a:buClr>
              <a:buSzPts val="1800"/>
              <a:buFont typeface="System Font Regular"/>
              <a:buChar char="-"/>
            </a:pPr>
            <a:r>
              <a:rPr lang="en-US" sz="1800" dirty="0">
                <a:latin typeface="Calibri" panose="020F0502020204030204" pitchFamily="34" charset="0"/>
                <a:ea typeface="Arial"/>
                <a:cs typeface="Calibri" panose="020F0502020204030204" pitchFamily="34" charset="0"/>
                <a:sym typeface="Arial"/>
              </a:rPr>
              <a:t>Reduction in acetylcholine released</a:t>
            </a:r>
            <a:endParaRPr sz="1800" dirty="0">
              <a:latin typeface="Calibri" panose="020F0502020204030204" pitchFamily="34" charset="0"/>
              <a:ea typeface="Arial"/>
              <a:cs typeface="Calibri" panose="020F0502020204030204" pitchFamily="34" charset="0"/>
              <a:sym typeface="Arial"/>
            </a:endParaRPr>
          </a:p>
          <a:p>
            <a:pPr marL="808038" lvl="1" indent="-347663" algn="l" rtl="0">
              <a:lnSpc>
                <a:spcPct val="115000"/>
              </a:lnSpc>
              <a:spcBef>
                <a:spcPts val="0"/>
              </a:spcBef>
              <a:spcAft>
                <a:spcPts val="0"/>
              </a:spcAft>
              <a:buClr>
                <a:srgbClr val="000000"/>
              </a:buClr>
              <a:buSzPts val="1800"/>
              <a:buFont typeface="System Font Regular"/>
              <a:buChar char="-"/>
            </a:pPr>
            <a:r>
              <a:rPr lang="en-US" sz="1800" dirty="0">
                <a:latin typeface="Calibri" panose="020F0502020204030204" pitchFamily="34" charset="0"/>
                <a:ea typeface="Arial"/>
                <a:cs typeface="Calibri" panose="020F0502020204030204" pitchFamily="34" charset="0"/>
                <a:sym typeface="Arial"/>
              </a:rPr>
              <a:t>Reduced muscle mass</a:t>
            </a:r>
            <a:endParaRPr sz="1800" dirty="0">
              <a:latin typeface="Calibri" panose="020F0502020204030204" pitchFamily="34" charset="0"/>
              <a:ea typeface="Arial"/>
              <a:cs typeface="Calibri" panose="020F0502020204030204" pitchFamily="34" charset="0"/>
              <a:sym typeface="Arial"/>
            </a:endParaRPr>
          </a:p>
          <a:p>
            <a:pPr marL="808038" lvl="1" indent="-347663" algn="l" rtl="0">
              <a:lnSpc>
                <a:spcPct val="115000"/>
              </a:lnSpc>
              <a:spcBef>
                <a:spcPts val="0"/>
              </a:spcBef>
              <a:spcAft>
                <a:spcPts val="0"/>
              </a:spcAft>
              <a:buClr>
                <a:srgbClr val="000000"/>
              </a:buClr>
              <a:buSzPts val="1800"/>
              <a:buFont typeface="System Font Regular"/>
              <a:buChar char="-"/>
            </a:pPr>
            <a:r>
              <a:rPr lang="en-US" sz="1800" dirty="0">
                <a:latin typeface="Calibri" panose="020F0502020204030204" pitchFamily="34" charset="0"/>
                <a:ea typeface="Arial"/>
                <a:cs typeface="Calibri" panose="020F0502020204030204" pitchFamily="34" charset="0"/>
                <a:sym typeface="Arial"/>
              </a:rPr>
              <a:t>Reduced clearance</a:t>
            </a:r>
            <a:endParaRPr sz="1800" dirty="0">
              <a:latin typeface="Calibri" panose="020F0502020204030204" pitchFamily="34" charset="0"/>
              <a:ea typeface="Arial"/>
              <a:cs typeface="Calibri" panose="020F0502020204030204" pitchFamily="34" charset="0"/>
              <a:sym typeface="Arial"/>
            </a:endParaRPr>
          </a:p>
          <a:p>
            <a:pPr marL="457200" lvl="0" indent="-342900" algn="l" rtl="0">
              <a:lnSpc>
                <a:spcPct val="115000"/>
              </a:lnSpc>
              <a:spcBef>
                <a:spcPts val="0"/>
              </a:spcBef>
              <a:spcAft>
                <a:spcPts val="0"/>
              </a:spcAft>
              <a:buClr>
                <a:srgbClr val="000000"/>
              </a:buClr>
              <a:buSzPts val="1800"/>
              <a:buChar char="●"/>
            </a:pPr>
            <a:r>
              <a:rPr lang="en-US" sz="2000" b="1" dirty="0">
                <a:latin typeface="Calibri" panose="020F0502020204030204" pitchFamily="34" charset="0"/>
                <a:ea typeface="Arial"/>
                <a:cs typeface="Calibri" panose="020F0502020204030204" pitchFamily="34" charset="0"/>
                <a:sym typeface="Arial"/>
              </a:rPr>
              <a:t>Neonate </a:t>
            </a:r>
            <a:r>
              <a:rPr lang="en-US" sz="2000" b="1" dirty="0">
                <a:solidFill>
                  <a:srgbClr val="FF0000"/>
                </a:solidFill>
                <a:latin typeface="Calibri" panose="020F0502020204030204" pitchFamily="34" charset="0"/>
                <a:ea typeface="Arial"/>
                <a:cs typeface="Calibri" panose="020F0502020204030204" pitchFamily="34" charset="0"/>
                <a:sym typeface="Arial"/>
              </a:rPr>
              <a:t>diaphragm function</a:t>
            </a:r>
            <a:r>
              <a:rPr lang="en-US" sz="2000" b="1" dirty="0">
                <a:latin typeface="Calibri" panose="020F0502020204030204" pitchFamily="34" charset="0"/>
                <a:ea typeface="Arial"/>
                <a:cs typeface="Calibri" panose="020F0502020204030204" pitchFamily="34" charset="0"/>
                <a:sym typeface="Arial"/>
              </a:rPr>
              <a:t> may be more preserved</a:t>
            </a:r>
            <a:endParaRPr sz="2000" b="1" dirty="0">
              <a:latin typeface="Calibri" panose="020F0502020204030204" pitchFamily="34" charset="0"/>
              <a:ea typeface="Arial"/>
              <a:cs typeface="Calibri" panose="020F0502020204030204" pitchFamily="34" charset="0"/>
              <a:sym typeface="Arial"/>
            </a:endParaRPr>
          </a:p>
          <a:p>
            <a:pPr marL="808038" lvl="1" indent="-347663" algn="l" rtl="0">
              <a:lnSpc>
                <a:spcPct val="115000"/>
              </a:lnSpc>
              <a:spcBef>
                <a:spcPts val="0"/>
              </a:spcBef>
              <a:spcAft>
                <a:spcPts val="0"/>
              </a:spcAft>
              <a:buClr>
                <a:srgbClr val="000000"/>
              </a:buClr>
              <a:buSzPts val="1800"/>
              <a:buFont typeface="System Font Regular"/>
              <a:buChar char="-"/>
            </a:pPr>
            <a:r>
              <a:rPr lang="en-US" sz="1800" dirty="0">
                <a:latin typeface="Calibri" panose="020F0502020204030204" pitchFamily="34" charset="0"/>
                <a:ea typeface="Arial"/>
                <a:cs typeface="Calibri" panose="020F0502020204030204" pitchFamily="34" charset="0"/>
                <a:sym typeface="Arial"/>
              </a:rPr>
              <a:t>Type 1 (slow twitch) diaphragm muscle fibers most sensitive to NMBDs</a:t>
            </a:r>
            <a:endParaRPr sz="1800" dirty="0">
              <a:latin typeface="Calibri" panose="020F0502020204030204" pitchFamily="34" charset="0"/>
              <a:ea typeface="Arial"/>
              <a:cs typeface="Calibri" panose="020F0502020204030204" pitchFamily="34" charset="0"/>
              <a:sym typeface="Arial"/>
            </a:endParaRPr>
          </a:p>
          <a:p>
            <a:pPr marL="808038" lvl="1" indent="-347663" algn="l" rtl="0">
              <a:lnSpc>
                <a:spcPct val="115000"/>
              </a:lnSpc>
              <a:spcBef>
                <a:spcPts val="0"/>
              </a:spcBef>
              <a:spcAft>
                <a:spcPts val="0"/>
              </a:spcAft>
              <a:buClr>
                <a:srgbClr val="000000"/>
              </a:buClr>
              <a:buSzPts val="1800"/>
              <a:buFont typeface="System Font Regular"/>
              <a:buChar char="-"/>
            </a:pPr>
            <a:r>
              <a:rPr lang="en-US" sz="1800" dirty="0">
                <a:latin typeface="Calibri" panose="020F0502020204030204" pitchFamily="34" charset="0"/>
                <a:ea typeface="Arial"/>
                <a:cs typeface="Calibri" panose="020F0502020204030204" pitchFamily="34" charset="0"/>
                <a:sym typeface="Arial"/>
              </a:rPr>
              <a:t>Preterm neonate has only ~10% type 1 fibers</a:t>
            </a:r>
            <a:endParaRPr sz="1800" dirty="0">
              <a:latin typeface="Calibri" panose="020F0502020204030204" pitchFamily="34" charset="0"/>
              <a:ea typeface="Arial"/>
              <a:cs typeface="Calibri" panose="020F0502020204030204" pitchFamily="34" charset="0"/>
              <a:sym typeface="Arial"/>
            </a:endParaRPr>
          </a:p>
          <a:p>
            <a:pPr marL="808038" lvl="1" indent="-347663" algn="l" rtl="0">
              <a:lnSpc>
                <a:spcPct val="115000"/>
              </a:lnSpc>
              <a:spcBef>
                <a:spcPts val="0"/>
              </a:spcBef>
              <a:spcAft>
                <a:spcPts val="0"/>
              </a:spcAft>
              <a:buClr>
                <a:srgbClr val="000000"/>
              </a:buClr>
              <a:buSzPts val="1800"/>
              <a:buFont typeface="System Font Regular"/>
              <a:buChar char="-"/>
            </a:pPr>
            <a:r>
              <a:rPr lang="en-US" sz="1800" dirty="0">
                <a:latin typeface="Calibri" panose="020F0502020204030204" pitchFamily="34" charset="0"/>
                <a:ea typeface="Arial"/>
                <a:cs typeface="Calibri" panose="020F0502020204030204" pitchFamily="34" charset="0"/>
                <a:sym typeface="Arial"/>
              </a:rPr>
              <a:t>Therefore, </a:t>
            </a:r>
            <a:r>
              <a:rPr lang="en-US" sz="1800" b="1" dirty="0">
                <a:latin typeface="Calibri" panose="020F0502020204030204" pitchFamily="34" charset="0"/>
                <a:ea typeface="Arial"/>
                <a:cs typeface="Calibri" panose="020F0502020204030204" pitchFamily="34" charset="0"/>
                <a:sym typeface="Arial"/>
              </a:rPr>
              <a:t>diaphragm function may recover earlier than peripheral muscles</a:t>
            </a:r>
            <a:endParaRPr sz="1800" b="1" dirty="0">
              <a:latin typeface="Calibri" panose="020F0502020204030204" pitchFamily="34" charset="0"/>
              <a:ea typeface="Arial"/>
              <a:cs typeface="Calibri" panose="020F0502020204030204" pitchFamily="34" charset="0"/>
              <a:sym typeface="Arial"/>
            </a:endParaRPr>
          </a:p>
          <a:p>
            <a:pPr marL="457200" lvl="0" indent="-342900" algn="l" rtl="0">
              <a:lnSpc>
                <a:spcPct val="115000"/>
              </a:lnSpc>
              <a:spcBef>
                <a:spcPts val="0"/>
              </a:spcBef>
              <a:spcAft>
                <a:spcPts val="0"/>
              </a:spcAft>
              <a:buClr>
                <a:srgbClr val="000000"/>
              </a:buClr>
              <a:buSzPts val="1800"/>
              <a:buChar char="●"/>
            </a:pPr>
            <a:r>
              <a:rPr lang="en-US" sz="2000" b="1" dirty="0">
                <a:latin typeface="Calibri" panose="020F0502020204030204" pitchFamily="34" charset="0"/>
                <a:ea typeface="Arial"/>
                <a:cs typeface="Calibri" panose="020F0502020204030204" pitchFamily="34" charset="0"/>
                <a:sym typeface="Arial"/>
              </a:rPr>
              <a:t>Infants</a:t>
            </a:r>
            <a:r>
              <a:rPr lang="en-US" sz="2000" dirty="0">
                <a:latin typeface="Calibri" panose="020F0502020204030204" pitchFamily="34" charset="0"/>
                <a:ea typeface="Arial"/>
                <a:cs typeface="Calibri" panose="020F0502020204030204" pitchFamily="34" charset="0"/>
                <a:sym typeface="Arial"/>
              </a:rPr>
              <a:t> require </a:t>
            </a:r>
            <a:r>
              <a:rPr lang="en-US" sz="2000" b="1" dirty="0">
                <a:latin typeface="Calibri" panose="020F0502020204030204" pitchFamily="34" charset="0"/>
                <a:ea typeface="Arial"/>
                <a:cs typeface="Calibri" panose="020F0502020204030204" pitchFamily="34" charset="0"/>
                <a:sym typeface="Arial"/>
              </a:rPr>
              <a:t>larger dose</a:t>
            </a:r>
            <a:r>
              <a:rPr lang="en-US" sz="2000" dirty="0">
                <a:latin typeface="Calibri" panose="020F0502020204030204" pitchFamily="34" charset="0"/>
                <a:ea typeface="Arial"/>
                <a:cs typeface="Calibri" panose="020F0502020204030204" pitchFamily="34" charset="0"/>
                <a:sym typeface="Arial"/>
              </a:rPr>
              <a:t> than adults</a:t>
            </a:r>
            <a:endParaRPr sz="2000" dirty="0">
              <a:latin typeface="Calibri" panose="020F0502020204030204" pitchFamily="34" charset="0"/>
              <a:ea typeface="Arial"/>
              <a:cs typeface="Calibri" panose="020F0502020204030204" pitchFamily="34" charset="0"/>
              <a:sym typeface="Arial"/>
            </a:endParaRPr>
          </a:p>
          <a:p>
            <a:pPr marL="808038" lvl="1" indent="-347663" algn="l" rtl="0">
              <a:lnSpc>
                <a:spcPct val="115000"/>
              </a:lnSpc>
              <a:spcBef>
                <a:spcPts val="0"/>
              </a:spcBef>
              <a:spcAft>
                <a:spcPts val="0"/>
              </a:spcAft>
              <a:buClr>
                <a:srgbClr val="000000"/>
              </a:buClr>
              <a:buSzPts val="1800"/>
              <a:buFont typeface="System Font Regular"/>
              <a:buChar char="-"/>
            </a:pPr>
            <a:r>
              <a:rPr lang="en-US" sz="1800" dirty="0">
                <a:latin typeface="Calibri" panose="020F0502020204030204" pitchFamily="34" charset="0"/>
                <a:ea typeface="Arial"/>
                <a:cs typeface="Calibri" panose="020F0502020204030204" pitchFamily="34" charset="0"/>
                <a:sym typeface="Arial"/>
              </a:rPr>
              <a:t>Larger volume of distribution due to greater total body water &amp; extracellular fluid</a:t>
            </a:r>
            <a:endParaRPr sz="1800" dirty="0">
              <a:latin typeface="Calibri" panose="020F0502020204030204" pitchFamily="34" charset="0"/>
              <a:ea typeface="Arial"/>
              <a:cs typeface="Calibri" panose="020F0502020204030204" pitchFamily="34" charset="0"/>
              <a:sym typeface="Arial"/>
            </a:endParaRPr>
          </a:p>
          <a:p>
            <a:pPr marL="457200" lvl="0" indent="-342900" algn="l" rtl="0">
              <a:lnSpc>
                <a:spcPct val="115000"/>
              </a:lnSpc>
              <a:spcBef>
                <a:spcPts val="0"/>
              </a:spcBef>
              <a:spcAft>
                <a:spcPts val="0"/>
              </a:spcAft>
              <a:buClr>
                <a:srgbClr val="000000"/>
              </a:buClr>
              <a:buSzPts val="1800"/>
              <a:buChar char="●"/>
            </a:pPr>
            <a:r>
              <a:rPr lang="en-US" sz="2000" b="1" dirty="0">
                <a:latin typeface="Calibri" panose="020F0502020204030204" pitchFamily="34" charset="0"/>
                <a:ea typeface="Arial"/>
                <a:cs typeface="Calibri" panose="020F0502020204030204" pitchFamily="34" charset="0"/>
                <a:sym typeface="Arial"/>
              </a:rPr>
              <a:t>Neonates</a:t>
            </a:r>
            <a:r>
              <a:rPr lang="en-US" sz="2000" dirty="0">
                <a:latin typeface="Calibri" panose="020F0502020204030204" pitchFamily="34" charset="0"/>
                <a:ea typeface="Arial"/>
                <a:cs typeface="Calibri" panose="020F0502020204030204" pitchFamily="34" charset="0"/>
                <a:sym typeface="Arial"/>
              </a:rPr>
              <a:t> - </a:t>
            </a:r>
            <a:r>
              <a:rPr lang="en-US" sz="2000" b="1" dirty="0">
                <a:latin typeface="Calibri" panose="020F0502020204030204" pitchFamily="34" charset="0"/>
                <a:ea typeface="Arial"/>
                <a:cs typeface="Calibri" panose="020F0502020204030204" pitchFamily="34" charset="0"/>
                <a:sym typeface="Arial"/>
              </a:rPr>
              <a:t>faster onset</a:t>
            </a:r>
            <a:r>
              <a:rPr lang="en-US" sz="2000" dirty="0">
                <a:latin typeface="Calibri" panose="020F0502020204030204" pitchFamily="34" charset="0"/>
                <a:ea typeface="Arial"/>
                <a:cs typeface="Calibri" panose="020F0502020204030204" pitchFamily="34" charset="0"/>
                <a:sym typeface="Arial"/>
              </a:rPr>
              <a:t> due to greater cardiac output</a:t>
            </a:r>
            <a:endParaRPr sz="2000" dirty="0">
              <a:latin typeface="Calibri" panose="020F0502020204030204" pitchFamily="34" charset="0"/>
              <a:ea typeface="Arial"/>
              <a:cs typeface="Calibri" panose="020F0502020204030204" pitchFamily="34" charset="0"/>
              <a:sym typeface="Arial"/>
            </a:endParaRPr>
          </a:p>
          <a:p>
            <a:pPr marL="0" lvl="0" indent="0" algn="l" rtl="0">
              <a:spcBef>
                <a:spcPts val="1600"/>
              </a:spcBef>
              <a:spcAft>
                <a:spcPts val="0"/>
              </a:spcAft>
              <a:buNone/>
            </a:pPr>
            <a:endParaRPr dirty="0">
              <a:latin typeface="Calibri" panose="020F0502020204030204" pitchFamily="34" charset="0"/>
              <a:cs typeface="Calibri" panose="020F050202020403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g589b4165a5_0_75"/>
          <p:cNvSpPr txBox="1">
            <a:spLocks noGrp="1"/>
          </p:cNvSpPr>
          <p:nvPr>
            <p:ph type="title"/>
          </p:nvPr>
        </p:nvSpPr>
        <p:spPr>
          <a:xfrm>
            <a:off x="407963" y="200507"/>
            <a:ext cx="8107387" cy="1097917"/>
          </a:xfrm>
          <a:prstGeom prst="rect">
            <a:avLst/>
          </a:prstGeom>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dirty="0">
                <a:solidFill>
                  <a:schemeClr val="dk1"/>
                </a:solidFill>
                <a:latin typeface="Calibri" panose="020F0502020204030204" pitchFamily="34" charset="0"/>
                <a:ea typeface="Arial"/>
                <a:cs typeface="Calibri" panose="020F0502020204030204" pitchFamily="34" charset="0"/>
                <a:sym typeface="Arial"/>
              </a:rPr>
              <a:t>Neuromuscular Blocking Drugs</a:t>
            </a:r>
            <a:endParaRPr dirty="0">
              <a:latin typeface="Calibri" panose="020F0502020204030204" pitchFamily="34" charset="0"/>
              <a:cs typeface="Calibri" panose="020F0502020204030204" pitchFamily="34" charset="0"/>
            </a:endParaRPr>
          </a:p>
        </p:txBody>
      </p:sp>
      <p:sp>
        <p:nvSpPr>
          <p:cNvPr id="171" name="Google Shape;171;g589b4165a5_0_75"/>
          <p:cNvSpPr txBox="1">
            <a:spLocks noGrp="1"/>
          </p:cNvSpPr>
          <p:nvPr>
            <p:ph type="body" idx="1"/>
          </p:nvPr>
        </p:nvSpPr>
        <p:spPr>
          <a:xfrm>
            <a:off x="326904" y="1314466"/>
            <a:ext cx="8574600" cy="5162843"/>
          </a:xfrm>
          <a:prstGeom prst="rect">
            <a:avLst/>
          </a:prstGeom>
        </p:spPr>
        <p:txBody>
          <a:bodyPr spcFirstLastPara="1" wrap="square" lIns="45700" tIns="45700" rIns="45700" bIns="45700" anchor="t" anchorCtr="0">
            <a:noAutofit/>
          </a:bodyPr>
          <a:lstStyle/>
          <a:p>
            <a:pPr marL="88900" lvl="0" indent="0" algn="l" rtl="0">
              <a:spcBef>
                <a:spcPts val="1000"/>
              </a:spcBef>
              <a:spcAft>
                <a:spcPts val="0"/>
              </a:spcAft>
              <a:buSzPts val="2200"/>
              <a:buNone/>
            </a:pPr>
            <a:r>
              <a:rPr lang="en-US" sz="3200" dirty="0">
                <a:latin typeface="Calibri" panose="020F0502020204030204" pitchFamily="34" charset="0"/>
                <a:ea typeface="Arial"/>
                <a:cs typeface="Calibri" panose="020F0502020204030204" pitchFamily="34" charset="0"/>
                <a:sym typeface="Arial"/>
              </a:rPr>
              <a:t>Succinylcholine: depolarizing muscle relaxant</a:t>
            </a:r>
            <a:endParaRPr sz="2200" dirty="0">
              <a:latin typeface="Calibri" panose="020F0502020204030204" pitchFamily="34" charset="0"/>
              <a:ea typeface="Arial"/>
              <a:cs typeface="Calibri" panose="020F0502020204030204" pitchFamily="34" charset="0"/>
              <a:sym typeface="Arial"/>
            </a:endParaRPr>
          </a:p>
          <a:p>
            <a:pPr indent="-368300">
              <a:spcBef>
                <a:spcPts val="0"/>
              </a:spcBef>
              <a:buSzPts val="2200"/>
              <a:buFont typeface="Arial" panose="020B0604020202020204" pitchFamily="34" charset="0"/>
              <a:buChar char="•"/>
            </a:pPr>
            <a:r>
              <a:rPr lang="en-US" sz="2200" dirty="0">
                <a:solidFill>
                  <a:srgbClr val="FF0000"/>
                </a:solidFill>
                <a:latin typeface="Calibri" panose="020F0502020204030204" pitchFamily="34" charset="0"/>
                <a:ea typeface="Arial"/>
                <a:cs typeface="Calibri" panose="020F0502020204030204" pitchFamily="34" charset="0"/>
                <a:sym typeface="Arial"/>
              </a:rPr>
              <a:t>Infants more resistant</a:t>
            </a:r>
            <a:r>
              <a:rPr lang="en-US" sz="2200" dirty="0">
                <a:latin typeface="Calibri" panose="020F0502020204030204" pitchFamily="34" charset="0"/>
                <a:ea typeface="Arial"/>
                <a:cs typeface="Calibri" panose="020F0502020204030204" pitchFamily="34" charset="0"/>
                <a:sym typeface="Arial"/>
              </a:rPr>
              <a:t> than adults</a:t>
            </a:r>
            <a:endParaRPr sz="2200" dirty="0">
              <a:latin typeface="Calibri" panose="020F0502020204030204" pitchFamily="34" charset="0"/>
              <a:ea typeface="Arial"/>
              <a:cs typeface="Calibri" panose="020F0502020204030204" pitchFamily="34" charset="0"/>
              <a:sym typeface="Arial"/>
            </a:endParaRPr>
          </a:p>
          <a:p>
            <a:pPr marL="698500" lvl="1" indent="-238125">
              <a:spcBef>
                <a:spcPts val="0"/>
              </a:spcBef>
              <a:buSzPts val="2200"/>
              <a:buFont typeface="System Font Regular"/>
              <a:buChar char="-"/>
            </a:pPr>
            <a:r>
              <a:rPr lang="en-US" sz="2200" dirty="0">
                <a:latin typeface="Calibri" panose="020F0502020204030204" pitchFamily="34" charset="0"/>
                <a:ea typeface="Arial"/>
                <a:cs typeface="Calibri" panose="020F0502020204030204" pitchFamily="34" charset="0"/>
                <a:sym typeface="Arial"/>
              </a:rPr>
              <a:t>Rapid redistribution in extracellular fluid volume</a:t>
            </a:r>
            <a:endParaRPr sz="2200" dirty="0">
              <a:latin typeface="Calibri" panose="020F0502020204030204" pitchFamily="34" charset="0"/>
              <a:ea typeface="Arial"/>
              <a:cs typeface="Calibri" panose="020F0502020204030204" pitchFamily="34" charset="0"/>
              <a:sym typeface="Arial"/>
            </a:endParaRPr>
          </a:p>
          <a:p>
            <a:pPr marL="698500" lvl="1" indent="-238125">
              <a:spcBef>
                <a:spcPts val="0"/>
              </a:spcBef>
              <a:buSzPts val="2200"/>
              <a:buFont typeface="System Font Regular"/>
              <a:buChar char="-"/>
            </a:pPr>
            <a:r>
              <a:rPr lang="en-US" sz="2200" dirty="0">
                <a:latin typeface="Calibri" panose="020F0502020204030204" pitchFamily="34" charset="0"/>
                <a:ea typeface="Arial"/>
                <a:cs typeface="Calibri" panose="020F0502020204030204" pitchFamily="34" charset="0"/>
                <a:sym typeface="Arial"/>
              </a:rPr>
              <a:t>Dose: infants ~ 3mg/kg IV/ 5mg/kg IV; children ~1.5 mg/kg IV/ 4mg/kg IM</a:t>
            </a:r>
            <a:endParaRPr sz="2200" dirty="0">
              <a:latin typeface="Calibri" panose="020F0502020204030204" pitchFamily="34" charset="0"/>
              <a:ea typeface="Arial"/>
              <a:cs typeface="Calibri" panose="020F0502020204030204" pitchFamily="34" charset="0"/>
              <a:sym typeface="Arial"/>
            </a:endParaRPr>
          </a:p>
          <a:p>
            <a:pPr indent="-368300">
              <a:spcBef>
                <a:spcPts val="0"/>
              </a:spcBef>
              <a:buSzPts val="2200"/>
              <a:buFont typeface="Arial" panose="020B0604020202020204" pitchFamily="34" charset="0"/>
              <a:buChar char="•"/>
            </a:pPr>
            <a:r>
              <a:rPr lang="en-US" sz="2200" dirty="0">
                <a:latin typeface="Calibri" panose="020F0502020204030204" pitchFamily="34" charset="0"/>
                <a:ea typeface="Arial"/>
                <a:cs typeface="Calibri" panose="020F0502020204030204" pitchFamily="34" charset="0"/>
                <a:sym typeface="Arial"/>
              </a:rPr>
              <a:t>Possible side effects: </a:t>
            </a:r>
            <a:endParaRPr sz="2200" dirty="0">
              <a:latin typeface="Calibri" panose="020F0502020204030204" pitchFamily="34" charset="0"/>
              <a:ea typeface="Arial"/>
              <a:cs typeface="Calibri" panose="020F0502020204030204" pitchFamily="34" charset="0"/>
              <a:sym typeface="Arial"/>
            </a:endParaRPr>
          </a:p>
          <a:p>
            <a:pPr marL="698500" lvl="1" indent="-238125">
              <a:spcBef>
                <a:spcPts val="0"/>
              </a:spcBef>
              <a:buSzPts val="2200"/>
              <a:buFont typeface="System Font Regular"/>
              <a:buChar char="-"/>
            </a:pPr>
            <a:r>
              <a:rPr lang="en-US" sz="2200" b="1" dirty="0">
                <a:latin typeface="Calibri" panose="020F0502020204030204" pitchFamily="34" charset="0"/>
                <a:ea typeface="Arial"/>
                <a:cs typeface="Calibri" panose="020F0502020204030204" pitchFamily="34" charset="0"/>
                <a:sym typeface="Arial"/>
              </a:rPr>
              <a:t>Increased masseter muscle tone</a:t>
            </a:r>
            <a:r>
              <a:rPr lang="en-US" sz="2200" dirty="0">
                <a:latin typeface="Calibri" panose="020F0502020204030204" pitchFamily="34" charset="0"/>
                <a:ea typeface="Arial"/>
                <a:cs typeface="Calibri" panose="020F0502020204030204" pitchFamily="34" charset="0"/>
                <a:sym typeface="Arial"/>
              </a:rPr>
              <a:t> when given with halothane - masseter spasm potential sign of malignant hyperthermia</a:t>
            </a:r>
            <a:endParaRPr sz="2200" dirty="0">
              <a:latin typeface="Calibri" panose="020F0502020204030204" pitchFamily="34" charset="0"/>
              <a:ea typeface="Arial"/>
              <a:cs typeface="Calibri" panose="020F0502020204030204" pitchFamily="34" charset="0"/>
              <a:sym typeface="Arial"/>
            </a:endParaRPr>
          </a:p>
          <a:p>
            <a:pPr marL="698500" lvl="1" indent="-238125">
              <a:spcBef>
                <a:spcPts val="0"/>
              </a:spcBef>
              <a:buSzPts val="2200"/>
              <a:buFont typeface="System Font Regular"/>
              <a:buChar char="-"/>
            </a:pPr>
            <a:r>
              <a:rPr lang="en-US" sz="2200" dirty="0">
                <a:latin typeface="Calibri" panose="020F0502020204030204" pitchFamily="34" charset="0"/>
                <a:ea typeface="Arial"/>
                <a:cs typeface="Calibri" panose="020F0502020204030204" pitchFamily="34" charset="0"/>
                <a:sym typeface="Arial"/>
              </a:rPr>
              <a:t>Arrhythmia - </a:t>
            </a:r>
            <a:r>
              <a:rPr lang="en-US" sz="2200" b="1" dirty="0">
                <a:latin typeface="Calibri" panose="020F0502020204030204" pitchFamily="34" charset="0"/>
                <a:ea typeface="Arial"/>
                <a:cs typeface="Calibri" panose="020F0502020204030204" pitchFamily="34" charset="0"/>
                <a:sym typeface="Arial"/>
              </a:rPr>
              <a:t>bradycardi</a:t>
            </a:r>
            <a:r>
              <a:rPr lang="en-US" sz="2200" dirty="0">
                <a:latin typeface="Calibri" panose="020F0502020204030204" pitchFamily="34" charset="0"/>
                <a:ea typeface="Arial"/>
                <a:cs typeface="Calibri" panose="020F0502020204030204" pitchFamily="34" charset="0"/>
                <a:sym typeface="Arial"/>
              </a:rPr>
              <a:t>a due to choline metabolites; more likely with 2</a:t>
            </a:r>
            <a:r>
              <a:rPr lang="en-US" sz="2200" baseline="30000" dirty="0">
                <a:latin typeface="Calibri" panose="020F0502020204030204" pitchFamily="34" charset="0"/>
                <a:ea typeface="Arial"/>
                <a:cs typeface="Calibri" panose="020F0502020204030204" pitchFamily="34" charset="0"/>
                <a:sym typeface="Arial"/>
              </a:rPr>
              <a:t>nd</a:t>
            </a:r>
            <a:r>
              <a:rPr lang="en-US" sz="2200" dirty="0">
                <a:latin typeface="Calibri" panose="020F0502020204030204" pitchFamily="34" charset="0"/>
                <a:ea typeface="Arial"/>
                <a:cs typeface="Calibri" panose="020F0502020204030204" pitchFamily="34" charset="0"/>
                <a:sym typeface="Arial"/>
              </a:rPr>
              <a:t> dose</a:t>
            </a:r>
            <a:endParaRPr sz="2200" dirty="0">
              <a:latin typeface="Calibri" panose="020F0502020204030204" pitchFamily="34" charset="0"/>
              <a:ea typeface="Arial"/>
              <a:cs typeface="Calibri" panose="020F0502020204030204" pitchFamily="34" charset="0"/>
              <a:sym typeface="Arial"/>
            </a:endParaRPr>
          </a:p>
          <a:p>
            <a:pPr marL="698500" lvl="1" indent="-238125">
              <a:spcBef>
                <a:spcPts val="0"/>
              </a:spcBef>
              <a:buSzPts val="2200"/>
              <a:buFont typeface="System Font Regular"/>
              <a:buChar char="-"/>
            </a:pPr>
            <a:r>
              <a:rPr lang="en-US" sz="2200" b="1" dirty="0">
                <a:latin typeface="Calibri" panose="020F0502020204030204" pitchFamily="34" charset="0"/>
                <a:ea typeface="Arial"/>
                <a:cs typeface="Calibri" panose="020F0502020204030204" pitchFamily="34" charset="0"/>
                <a:sym typeface="Arial"/>
              </a:rPr>
              <a:t>Hyperkalemia</a:t>
            </a:r>
            <a:r>
              <a:rPr lang="en-US" sz="2200" dirty="0">
                <a:latin typeface="Calibri" panose="020F0502020204030204" pitchFamily="34" charset="0"/>
                <a:ea typeface="Arial"/>
                <a:cs typeface="Calibri" panose="020F0502020204030204" pitchFamily="34" charset="0"/>
                <a:sym typeface="Arial"/>
              </a:rPr>
              <a:t> - normal increase K</a:t>
            </a:r>
            <a:r>
              <a:rPr lang="en-US" sz="2200" baseline="30000" dirty="0">
                <a:latin typeface="Calibri" panose="020F0502020204030204" pitchFamily="34" charset="0"/>
                <a:ea typeface="Arial"/>
                <a:cs typeface="Calibri" panose="020F0502020204030204" pitchFamily="34" charset="0"/>
                <a:sym typeface="Arial"/>
              </a:rPr>
              <a:t>+</a:t>
            </a:r>
            <a:r>
              <a:rPr lang="en-US" sz="2200" dirty="0">
                <a:latin typeface="Calibri" panose="020F0502020204030204" pitchFamily="34" charset="0"/>
                <a:ea typeface="Arial"/>
                <a:cs typeface="Calibri" panose="020F0502020204030204" pitchFamily="34" charset="0"/>
                <a:sym typeface="Arial"/>
              </a:rPr>
              <a:t>~ 1 </a:t>
            </a:r>
            <a:r>
              <a:rPr lang="en-US" sz="2200" dirty="0" err="1">
                <a:latin typeface="Calibri" panose="020F0502020204030204" pitchFamily="34" charset="0"/>
                <a:ea typeface="Arial"/>
                <a:cs typeface="Calibri" panose="020F0502020204030204" pitchFamily="34" charset="0"/>
                <a:sym typeface="Arial"/>
              </a:rPr>
              <a:t>mEq</a:t>
            </a:r>
            <a:r>
              <a:rPr lang="en-US" sz="2200" dirty="0">
                <a:latin typeface="Calibri" panose="020F0502020204030204" pitchFamily="34" charset="0"/>
                <a:ea typeface="Arial"/>
                <a:cs typeface="Calibri" panose="020F0502020204030204" pitchFamily="34" charset="0"/>
                <a:sym typeface="Arial"/>
              </a:rPr>
              <a:t>/L; higher in burns, motor neuron lesions &amp; neuromuscular disease</a:t>
            </a:r>
            <a:endParaRPr sz="2200" dirty="0">
              <a:latin typeface="Calibri" panose="020F0502020204030204" pitchFamily="34" charset="0"/>
              <a:ea typeface="Arial"/>
              <a:cs typeface="Calibri" panose="020F0502020204030204" pitchFamily="34" charset="0"/>
              <a:sym typeface="Arial"/>
            </a:endParaRPr>
          </a:p>
          <a:p>
            <a:pPr marL="698500" lvl="1" indent="-238125">
              <a:spcBef>
                <a:spcPts val="0"/>
              </a:spcBef>
              <a:buSzPts val="2200"/>
              <a:buFont typeface="System Font Regular"/>
              <a:buChar char="-"/>
            </a:pPr>
            <a:r>
              <a:rPr lang="en-US" sz="2200" dirty="0">
                <a:latin typeface="Calibri" panose="020F0502020204030204" pitchFamily="34" charset="0"/>
                <a:ea typeface="Arial"/>
                <a:cs typeface="Calibri" panose="020F0502020204030204" pitchFamily="34" charset="0"/>
                <a:sym typeface="Arial"/>
              </a:rPr>
              <a:t>Increased intraocular pressure</a:t>
            </a:r>
            <a:endParaRPr sz="2200" dirty="0">
              <a:latin typeface="Calibri" panose="020F0502020204030204" pitchFamily="34" charset="0"/>
              <a:ea typeface="Arial"/>
              <a:cs typeface="Calibri" panose="020F0502020204030204" pitchFamily="34" charset="0"/>
              <a:sym typeface="Arial"/>
            </a:endParaRPr>
          </a:p>
          <a:p>
            <a:pPr marL="698500" lvl="1" indent="-238125">
              <a:spcBef>
                <a:spcPts val="0"/>
              </a:spcBef>
              <a:buSzPts val="2200"/>
              <a:buFont typeface="System Font Regular"/>
              <a:buChar char="-"/>
            </a:pPr>
            <a:r>
              <a:rPr lang="en-US" sz="2200" dirty="0">
                <a:latin typeface="Calibri" panose="020F0502020204030204" pitchFamily="34" charset="0"/>
                <a:ea typeface="Arial"/>
                <a:cs typeface="Calibri" panose="020F0502020204030204" pitchFamily="34" charset="0"/>
                <a:sym typeface="Arial"/>
              </a:rPr>
              <a:t>Fasciculations </a:t>
            </a:r>
            <a:endParaRPr sz="2200" dirty="0">
              <a:latin typeface="Calibri" panose="020F0502020204030204" pitchFamily="34" charset="0"/>
              <a:ea typeface="Arial"/>
              <a:cs typeface="Calibri" panose="020F0502020204030204" pitchFamily="34" charset="0"/>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g589b4165a5_0_114"/>
          <p:cNvSpPr txBox="1">
            <a:spLocks noGrp="1"/>
          </p:cNvSpPr>
          <p:nvPr>
            <p:ph type="title"/>
          </p:nvPr>
        </p:nvSpPr>
        <p:spPr>
          <a:xfrm>
            <a:off x="205135" y="284863"/>
            <a:ext cx="7886700" cy="999444"/>
          </a:xfrm>
          <a:prstGeom prst="rect">
            <a:avLst/>
          </a:prstGeom>
        </p:spPr>
        <p:txBody>
          <a:bodyPr spcFirstLastPara="1" wrap="square" lIns="45700" tIns="45700" rIns="45700" bIns="45700" anchor="ctr" anchorCtr="0">
            <a:noAutofit/>
          </a:bodyPr>
          <a:lstStyle/>
          <a:p>
            <a:pPr marL="0" lvl="0" indent="0" algn="l" rtl="0">
              <a:spcBef>
                <a:spcPts val="0"/>
              </a:spcBef>
              <a:spcAft>
                <a:spcPts val="0"/>
              </a:spcAft>
              <a:buNone/>
            </a:pPr>
            <a:r>
              <a:rPr lang="en-US" dirty="0"/>
              <a:t>Neuromuscular Blocking Agents</a:t>
            </a:r>
            <a:endParaRPr dirty="0"/>
          </a:p>
        </p:txBody>
      </p:sp>
      <p:sp>
        <p:nvSpPr>
          <p:cNvPr id="177" name="Google Shape;177;g589b4165a5_0_114"/>
          <p:cNvSpPr txBox="1">
            <a:spLocks noGrp="1"/>
          </p:cNvSpPr>
          <p:nvPr>
            <p:ph type="body" idx="1"/>
          </p:nvPr>
        </p:nvSpPr>
        <p:spPr>
          <a:xfrm>
            <a:off x="268811" y="1105425"/>
            <a:ext cx="8238394" cy="806267"/>
          </a:xfrm>
          <a:prstGeom prst="rect">
            <a:avLst/>
          </a:prstGeom>
        </p:spPr>
        <p:txBody>
          <a:bodyPr spcFirstLastPara="1" wrap="square" lIns="45700" tIns="45700" rIns="45700" bIns="45700" anchor="t" anchorCtr="0">
            <a:noAutofit/>
          </a:bodyPr>
          <a:lstStyle/>
          <a:p>
            <a:pPr marL="0" lvl="0" indent="0" algn="l" rtl="0">
              <a:spcBef>
                <a:spcPts val="1000"/>
              </a:spcBef>
              <a:spcAft>
                <a:spcPts val="0"/>
              </a:spcAft>
              <a:buNone/>
            </a:pPr>
            <a:r>
              <a:rPr lang="en-US" sz="3200" dirty="0"/>
              <a:t>Suggested intubating doses:</a:t>
            </a:r>
            <a:endParaRPr sz="3200" dirty="0"/>
          </a:p>
        </p:txBody>
      </p:sp>
      <p:graphicFrame>
        <p:nvGraphicFramePr>
          <p:cNvPr id="178" name="Google Shape;178;g589b4165a5_0_114"/>
          <p:cNvGraphicFramePr/>
          <p:nvPr>
            <p:extLst>
              <p:ext uri="{D42A27DB-BD31-4B8C-83A1-F6EECF244321}">
                <p14:modId xmlns:p14="http://schemas.microsoft.com/office/powerpoint/2010/main" val="174946051"/>
              </p:ext>
            </p:extLst>
          </p:nvPr>
        </p:nvGraphicFramePr>
        <p:xfrm>
          <a:off x="268811" y="1911692"/>
          <a:ext cx="8330859" cy="3969217"/>
        </p:xfrm>
        <a:graphic>
          <a:graphicData uri="http://schemas.openxmlformats.org/drawingml/2006/table">
            <a:tbl>
              <a:tblPr firstRow="1" bandRow="1">
                <a:tableStyleId>{B301B821-A1FF-4177-AEE7-76D212191A09}</a:tableStyleId>
              </a:tblPr>
              <a:tblGrid>
                <a:gridCol w="2776953">
                  <a:extLst>
                    <a:ext uri="{9D8B030D-6E8A-4147-A177-3AD203B41FA5}">
                      <a16:colId xmlns:a16="http://schemas.microsoft.com/office/drawing/2014/main" val="20000"/>
                    </a:ext>
                  </a:extLst>
                </a:gridCol>
                <a:gridCol w="2776953">
                  <a:extLst>
                    <a:ext uri="{9D8B030D-6E8A-4147-A177-3AD203B41FA5}">
                      <a16:colId xmlns:a16="http://schemas.microsoft.com/office/drawing/2014/main" val="20001"/>
                    </a:ext>
                  </a:extLst>
                </a:gridCol>
                <a:gridCol w="2776953">
                  <a:extLst>
                    <a:ext uri="{9D8B030D-6E8A-4147-A177-3AD203B41FA5}">
                      <a16:colId xmlns:a16="http://schemas.microsoft.com/office/drawing/2014/main" val="20002"/>
                    </a:ext>
                  </a:extLst>
                </a:gridCol>
              </a:tblGrid>
              <a:tr h="640201">
                <a:tc>
                  <a:txBody>
                    <a:bodyPr/>
                    <a:lstStyle/>
                    <a:p>
                      <a:pPr marL="0" lvl="0" indent="0" algn="ctr" rtl="0">
                        <a:spcBef>
                          <a:spcPts val="0"/>
                        </a:spcBef>
                        <a:spcAft>
                          <a:spcPts val="0"/>
                        </a:spcAft>
                        <a:buNone/>
                      </a:pPr>
                      <a:r>
                        <a:rPr lang="en-US" sz="2400" b="1" dirty="0"/>
                        <a:t>Muscle Relaxant:</a:t>
                      </a:r>
                      <a:endParaRPr sz="2400" b="1" dirty="0"/>
                    </a:p>
                  </a:txBody>
                  <a:tcPr marL="91425" marR="91425" marT="91425" marB="91425" anchor="ctr">
                    <a:solidFill>
                      <a:srgbClr val="0FA5CC"/>
                    </a:solidFill>
                  </a:tcPr>
                </a:tc>
                <a:tc>
                  <a:txBody>
                    <a:bodyPr/>
                    <a:lstStyle/>
                    <a:p>
                      <a:pPr marL="0" lvl="0" indent="0" algn="ctr" rtl="0">
                        <a:spcBef>
                          <a:spcPts val="0"/>
                        </a:spcBef>
                        <a:spcAft>
                          <a:spcPts val="0"/>
                        </a:spcAft>
                        <a:buNone/>
                      </a:pPr>
                      <a:r>
                        <a:rPr lang="en-US" sz="2400" dirty="0"/>
                        <a:t>Infants (mg/kg)</a:t>
                      </a:r>
                      <a:endParaRPr sz="2400" dirty="0"/>
                    </a:p>
                  </a:txBody>
                  <a:tcPr marL="91425" marR="91425" marT="91425" marB="91425" anchor="ctr">
                    <a:solidFill>
                      <a:srgbClr val="0FA5CC"/>
                    </a:solidFill>
                  </a:tcPr>
                </a:tc>
                <a:tc>
                  <a:txBody>
                    <a:bodyPr/>
                    <a:lstStyle/>
                    <a:p>
                      <a:pPr marL="0" lvl="0" indent="0" algn="ctr" rtl="0">
                        <a:spcBef>
                          <a:spcPts val="0"/>
                        </a:spcBef>
                        <a:spcAft>
                          <a:spcPts val="0"/>
                        </a:spcAft>
                        <a:buNone/>
                      </a:pPr>
                      <a:r>
                        <a:rPr lang="en-US" sz="2400" dirty="0"/>
                        <a:t>Children (mg/kg)</a:t>
                      </a:r>
                      <a:endParaRPr sz="2400" dirty="0"/>
                    </a:p>
                  </a:txBody>
                  <a:tcPr marL="91425" marR="91425" marT="91425" marB="91425" anchor="ctr">
                    <a:solidFill>
                      <a:srgbClr val="0FA5CC"/>
                    </a:solidFill>
                  </a:tcPr>
                </a:tc>
                <a:extLst>
                  <a:ext uri="{0D108BD9-81ED-4DB2-BD59-A6C34878D82A}">
                    <a16:rowId xmlns:a16="http://schemas.microsoft.com/office/drawing/2014/main" val="10000"/>
                  </a:ext>
                </a:extLst>
              </a:tr>
              <a:tr h="554836">
                <a:tc>
                  <a:txBody>
                    <a:bodyPr/>
                    <a:lstStyle/>
                    <a:p>
                      <a:pPr marL="0" lvl="0" indent="0" algn="ctr" rtl="0">
                        <a:spcBef>
                          <a:spcPts val="0"/>
                        </a:spcBef>
                        <a:spcAft>
                          <a:spcPts val="0"/>
                        </a:spcAft>
                        <a:buNone/>
                      </a:pPr>
                      <a:r>
                        <a:rPr lang="en-US" sz="2000" dirty="0"/>
                        <a:t>Succinylcholine</a:t>
                      </a:r>
                      <a:endParaRPr sz="2000" dirty="0"/>
                    </a:p>
                  </a:txBody>
                  <a:tcPr marL="91425" marR="91425" marT="91425" marB="91425" anchor="ctr"/>
                </a:tc>
                <a:tc>
                  <a:txBody>
                    <a:bodyPr/>
                    <a:lstStyle/>
                    <a:p>
                      <a:pPr marL="0" lvl="0" indent="0" algn="ctr" rtl="0">
                        <a:spcBef>
                          <a:spcPts val="0"/>
                        </a:spcBef>
                        <a:spcAft>
                          <a:spcPts val="0"/>
                        </a:spcAft>
                        <a:buNone/>
                      </a:pPr>
                      <a:r>
                        <a:rPr lang="en-US" sz="2000" dirty="0"/>
                        <a:t>3</a:t>
                      </a:r>
                      <a:endParaRPr sz="2000" dirty="0"/>
                    </a:p>
                  </a:txBody>
                  <a:tcPr marL="91425" marR="91425" marT="91425" marB="91425" anchor="ctr"/>
                </a:tc>
                <a:tc>
                  <a:txBody>
                    <a:bodyPr/>
                    <a:lstStyle/>
                    <a:p>
                      <a:pPr marL="0" lvl="0" indent="0" algn="ctr" rtl="0">
                        <a:spcBef>
                          <a:spcPts val="0"/>
                        </a:spcBef>
                        <a:spcAft>
                          <a:spcPts val="0"/>
                        </a:spcAft>
                        <a:buNone/>
                      </a:pPr>
                      <a:r>
                        <a:rPr lang="en-US" sz="2000"/>
                        <a:t>1.5-2</a:t>
                      </a:r>
                      <a:endParaRPr sz="2000"/>
                    </a:p>
                  </a:txBody>
                  <a:tcPr marL="91425" marR="91425" marT="91425" marB="91425" anchor="ctr"/>
                </a:tc>
                <a:extLst>
                  <a:ext uri="{0D108BD9-81ED-4DB2-BD59-A6C34878D82A}">
                    <a16:rowId xmlns:a16="http://schemas.microsoft.com/office/drawing/2014/main" val="10001"/>
                  </a:ext>
                </a:extLst>
              </a:tr>
              <a:tr h="554836">
                <a:tc>
                  <a:txBody>
                    <a:bodyPr/>
                    <a:lstStyle/>
                    <a:p>
                      <a:pPr marL="0" lvl="0" indent="0" algn="ctr" rtl="0">
                        <a:spcBef>
                          <a:spcPts val="0"/>
                        </a:spcBef>
                        <a:spcAft>
                          <a:spcPts val="0"/>
                        </a:spcAft>
                        <a:buNone/>
                      </a:pPr>
                      <a:r>
                        <a:rPr lang="en-US" sz="2000" dirty="0"/>
                        <a:t>Rocuronium</a:t>
                      </a:r>
                      <a:endParaRPr sz="2000" dirty="0"/>
                    </a:p>
                  </a:txBody>
                  <a:tcPr marL="91425" marR="91425" marT="91425" marB="91425" anchor="ctr"/>
                </a:tc>
                <a:tc>
                  <a:txBody>
                    <a:bodyPr/>
                    <a:lstStyle/>
                    <a:p>
                      <a:pPr marL="0" lvl="0" indent="0" algn="ctr" rtl="0">
                        <a:spcBef>
                          <a:spcPts val="0"/>
                        </a:spcBef>
                        <a:spcAft>
                          <a:spcPts val="0"/>
                        </a:spcAft>
                        <a:buNone/>
                      </a:pPr>
                      <a:r>
                        <a:rPr lang="en-US" sz="2000" dirty="0"/>
                        <a:t>0.25 - 0.5</a:t>
                      </a:r>
                      <a:endParaRPr sz="2000" dirty="0"/>
                    </a:p>
                  </a:txBody>
                  <a:tcPr marL="91425" marR="91425" marT="91425" marB="91425" anchor="ctr"/>
                </a:tc>
                <a:tc>
                  <a:txBody>
                    <a:bodyPr/>
                    <a:lstStyle/>
                    <a:p>
                      <a:pPr marL="0" lvl="0" indent="0" algn="ctr" rtl="0">
                        <a:spcBef>
                          <a:spcPts val="0"/>
                        </a:spcBef>
                        <a:spcAft>
                          <a:spcPts val="0"/>
                        </a:spcAft>
                        <a:buNone/>
                      </a:pPr>
                      <a:r>
                        <a:rPr lang="en-US" sz="2000" dirty="0"/>
                        <a:t>0.6 - 1.2 (1.2 for RSI)</a:t>
                      </a:r>
                      <a:endParaRPr sz="2000" dirty="0"/>
                    </a:p>
                  </a:txBody>
                  <a:tcPr marL="91425" marR="91425" marT="91425" marB="91425" anchor="ctr"/>
                </a:tc>
                <a:extLst>
                  <a:ext uri="{0D108BD9-81ED-4DB2-BD59-A6C34878D82A}">
                    <a16:rowId xmlns:a16="http://schemas.microsoft.com/office/drawing/2014/main" val="10002"/>
                  </a:ext>
                </a:extLst>
              </a:tr>
              <a:tr h="554836">
                <a:tc>
                  <a:txBody>
                    <a:bodyPr/>
                    <a:lstStyle/>
                    <a:p>
                      <a:pPr marL="0" lvl="0" indent="0" algn="ctr" rtl="0">
                        <a:spcBef>
                          <a:spcPts val="0"/>
                        </a:spcBef>
                        <a:spcAft>
                          <a:spcPts val="0"/>
                        </a:spcAft>
                        <a:buNone/>
                      </a:pPr>
                      <a:r>
                        <a:rPr lang="en-US" sz="2000" dirty="0"/>
                        <a:t>Vecuronium</a:t>
                      </a:r>
                      <a:endParaRPr sz="2000" dirty="0"/>
                    </a:p>
                  </a:txBody>
                  <a:tcPr marL="91425" marR="91425" marT="91425" marB="91425" anchor="ctr"/>
                </a:tc>
                <a:tc>
                  <a:txBody>
                    <a:bodyPr/>
                    <a:lstStyle/>
                    <a:p>
                      <a:pPr marL="0" lvl="0" indent="0" algn="ctr" rtl="0">
                        <a:spcBef>
                          <a:spcPts val="0"/>
                        </a:spcBef>
                        <a:spcAft>
                          <a:spcPts val="0"/>
                        </a:spcAft>
                        <a:buNone/>
                      </a:pPr>
                      <a:r>
                        <a:rPr lang="en-US" sz="2000" dirty="0"/>
                        <a:t>0.07 - 0.1</a:t>
                      </a:r>
                      <a:endParaRPr sz="2000" dirty="0"/>
                    </a:p>
                  </a:txBody>
                  <a:tcPr marL="91425" marR="91425" marT="91425" marB="91425" anchor="ctr"/>
                </a:tc>
                <a:tc>
                  <a:txBody>
                    <a:bodyPr/>
                    <a:lstStyle/>
                    <a:p>
                      <a:pPr marL="0" lvl="0" indent="0" algn="ctr" rtl="0">
                        <a:spcBef>
                          <a:spcPts val="0"/>
                        </a:spcBef>
                        <a:spcAft>
                          <a:spcPts val="0"/>
                        </a:spcAft>
                        <a:buNone/>
                      </a:pPr>
                      <a:r>
                        <a:rPr lang="en-US" sz="2000"/>
                        <a:t>0.1</a:t>
                      </a:r>
                      <a:endParaRPr sz="2000"/>
                    </a:p>
                  </a:txBody>
                  <a:tcPr marL="91425" marR="91425" marT="91425" marB="91425" anchor="ctr"/>
                </a:tc>
                <a:extLst>
                  <a:ext uri="{0D108BD9-81ED-4DB2-BD59-A6C34878D82A}">
                    <a16:rowId xmlns:a16="http://schemas.microsoft.com/office/drawing/2014/main" val="10003"/>
                  </a:ext>
                </a:extLst>
              </a:tr>
              <a:tr h="554836">
                <a:tc>
                  <a:txBody>
                    <a:bodyPr/>
                    <a:lstStyle/>
                    <a:p>
                      <a:pPr marL="0" lvl="0" indent="0" algn="ctr" rtl="0">
                        <a:spcBef>
                          <a:spcPts val="0"/>
                        </a:spcBef>
                        <a:spcAft>
                          <a:spcPts val="0"/>
                        </a:spcAft>
                        <a:buNone/>
                      </a:pPr>
                      <a:r>
                        <a:rPr lang="en-US" sz="2000" dirty="0" err="1"/>
                        <a:t>Pancuronium</a:t>
                      </a:r>
                      <a:endParaRPr sz="2000" dirty="0"/>
                    </a:p>
                  </a:txBody>
                  <a:tcPr marL="91425" marR="91425" marT="91425" marB="91425" anchor="ctr"/>
                </a:tc>
                <a:tc>
                  <a:txBody>
                    <a:bodyPr/>
                    <a:lstStyle/>
                    <a:p>
                      <a:pPr marL="0" lvl="0" indent="0" algn="ctr" rtl="0">
                        <a:spcBef>
                          <a:spcPts val="0"/>
                        </a:spcBef>
                        <a:spcAft>
                          <a:spcPts val="0"/>
                        </a:spcAft>
                        <a:buNone/>
                      </a:pPr>
                      <a:r>
                        <a:rPr lang="en-US" sz="2000" dirty="0"/>
                        <a:t>0.1</a:t>
                      </a:r>
                      <a:endParaRPr sz="2000" dirty="0"/>
                    </a:p>
                  </a:txBody>
                  <a:tcPr marL="91425" marR="91425" marT="91425" marB="91425" anchor="ctr"/>
                </a:tc>
                <a:tc>
                  <a:txBody>
                    <a:bodyPr/>
                    <a:lstStyle/>
                    <a:p>
                      <a:pPr marL="0" lvl="0" indent="0" algn="ctr" rtl="0">
                        <a:spcBef>
                          <a:spcPts val="0"/>
                        </a:spcBef>
                        <a:spcAft>
                          <a:spcPts val="0"/>
                        </a:spcAft>
                        <a:buNone/>
                      </a:pPr>
                      <a:r>
                        <a:rPr lang="en-US" sz="2000"/>
                        <a:t>0.1</a:t>
                      </a:r>
                      <a:endParaRPr sz="2000"/>
                    </a:p>
                  </a:txBody>
                  <a:tcPr marL="91425" marR="91425" marT="91425" marB="91425" anchor="ctr"/>
                </a:tc>
                <a:extLst>
                  <a:ext uri="{0D108BD9-81ED-4DB2-BD59-A6C34878D82A}">
                    <a16:rowId xmlns:a16="http://schemas.microsoft.com/office/drawing/2014/main" val="10004"/>
                  </a:ext>
                </a:extLst>
              </a:tr>
              <a:tr h="554836">
                <a:tc>
                  <a:txBody>
                    <a:bodyPr/>
                    <a:lstStyle/>
                    <a:p>
                      <a:pPr marL="0" lvl="0" indent="0" algn="ctr" rtl="0">
                        <a:spcBef>
                          <a:spcPts val="0"/>
                        </a:spcBef>
                        <a:spcAft>
                          <a:spcPts val="0"/>
                        </a:spcAft>
                        <a:buNone/>
                      </a:pPr>
                      <a:r>
                        <a:rPr lang="en-US" sz="2000" dirty="0" err="1"/>
                        <a:t>Cisatracurium</a:t>
                      </a:r>
                      <a:endParaRPr sz="2000" dirty="0"/>
                    </a:p>
                  </a:txBody>
                  <a:tcPr marL="91425" marR="91425" marT="91425" marB="91425" anchor="ctr"/>
                </a:tc>
                <a:tc>
                  <a:txBody>
                    <a:bodyPr/>
                    <a:lstStyle/>
                    <a:p>
                      <a:pPr marL="0" lvl="0" indent="0" algn="ctr" rtl="0">
                        <a:spcBef>
                          <a:spcPts val="0"/>
                        </a:spcBef>
                        <a:spcAft>
                          <a:spcPts val="0"/>
                        </a:spcAft>
                        <a:buNone/>
                      </a:pPr>
                      <a:r>
                        <a:rPr lang="en-US" sz="2000" dirty="0"/>
                        <a:t>0.1</a:t>
                      </a:r>
                      <a:endParaRPr sz="2000" dirty="0"/>
                    </a:p>
                  </a:txBody>
                  <a:tcPr marL="91425" marR="91425" marT="91425" marB="91425" anchor="ctr"/>
                </a:tc>
                <a:tc>
                  <a:txBody>
                    <a:bodyPr/>
                    <a:lstStyle/>
                    <a:p>
                      <a:pPr marL="0" lvl="0" indent="0" algn="ctr" rtl="0">
                        <a:spcBef>
                          <a:spcPts val="0"/>
                        </a:spcBef>
                        <a:spcAft>
                          <a:spcPts val="0"/>
                        </a:spcAft>
                        <a:buNone/>
                      </a:pPr>
                      <a:r>
                        <a:rPr lang="en-US" sz="2000" dirty="0"/>
                        <a:t>0.1 - 0.2</a:t>
                      </a:r>
                      <a:endParaRPr sz="2000" dirty="0"/>
                    </a:p>
                  </a:txBody>
                  <a:tcPr marL="91425" marR="91425" marT="91425" marB="91425" anchor="ctr"/>
                </a:tc>
                <a:extLst>
                  <a:ext uri="{0D108BD9-81ED-4DB2-BD59-A6C34878D82A}">
                    <a16:rowId xmlns:a16="http://schemas.microsoft.com/office/drawing/2014/main" val="10005"/>
                  </a:ext>
                </a:extLst>
              </a:tr>
              <a:tr h="554836">
                <a:tc>
                  <a:txBody>
                    <a:bodyPr/>
                    <a:lstStyle/>
                    <a:p>
                      <a:pPr marL="0" lvl="0" indent="0" algn="ctr" rtl="0">
                        <a:spcBef>
                          <a:spcPts val="0"/>
                        </a:spcBef>
                        <a:spcAft>
                          <a:spcPts val="0"/>
                        </a:spcAft>
                        <a:buNone/>
                      </a:pPr>
                      <a:r>
                        <a:rPr lang="en-US" sz="2000" dirty="0"/>
                        <a:t>Atracurium</a:t>
                      </a:r>
                      <a:endParaRPr sz="2000" dirty="0"/>
                    </a:p>
                  </a:txBody>
                  <a:tcPr marL="91425" marR="91425" marT="91425" marB="91425" anchor="ctr"/>
                </a:tc>
                <a:tc>
                  <a:txBody>
                    <a:bodyPr/>
                    <a:lstStyle/>
                    <a:p>
                      <a:pPr marL="0" lvl="0" indent="0" algn="ctr" rtl="0">
                        <a:spcBef>
                          <a:spcPts val="0"/>
                        </a:spcBef>
                        <a:spcAft>
                          <a:spcPts val="0"/>
                        </a:spcAft>
                        <a:buNone/>
                      </a:pPr>
                      <a:r>
                        <a:rPr lang="en-US" sz="2000" dirty="0"/>
                        <a:t>0.5</a:t>
                      </a:r>
                      <a:endParaRPr sz="2000" dirty="0"/>
                    </a:p>
                  </a:txBody>
                  <a:tcPr marL="91425" marR="91425" marT="91425" marB="91425" anchor="ctr"/>
                </a:tc>
                <a:tc>
                  <a:txBody>
                    <a:bodyPr/>
                    <a:lstStyle/>
                    <a:p>
                      <a:pPr marL="0" lvl="0" indent="0" algn="ctr" rtl="0">
                        <a:spcBef>
                          <a:spcPts val="0"/>
                        </a:spcBef>
                        <a:spcAft>
                          <a:spcPts val="0"/>
                        </a:spcAft>
                        <a:buNone/>
                      </a:pPr>
                      <a:r>
                        <a:rPr lang="en-US" sz="2000" dirty="0"/>
                        <a:t>0.5</a:t>
                      </a:r>
                      <a:endParaRPr sz="2000" dirty="0"/>
                    </a:p>
                  </a:txBody>
                  <a:tcPr marL="91425" marR="91425" marT="91425" marB="91425" anchor="ctr"/>
                </a:tc>
                <a:extLst>
                  <a:ext uri="{0D108BD9-81ED-4DB2-BD59-A6C34878D82A}">
                    <a16:rowId xmlns:a16="http://schemas.microsoft.com/office/drawing/2014/main" val="10006"/>
                  </a:ext>
                </a:extLst>
              </a:tr>
            </a:tbl>
          </a:graphicData>
        </a:graphic>
      </p:graphicFrame>
      <p:sp>
        <p:nvSpPr>
          <p:cNvPr id="179" name="Google Shape;179;g589b4165a5_0_114"/>
          <p:cNvSpPr txBox="1"/>
          <p:nvPr/>
        </p:nvSpPr>
        <p:spPr>
          <a:xfrm>
            <a:off x="2519102" y="6083958"/>
            <a:ext cx="3641559" cy="588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en-US" sz="1400" dirty="0">
                <a:solidFill>
                  <a:schemeClr val="dk1"/>
                </a:solidFill>
              </a:rPr>
              <a:t>Cote &amp; </a:t>
            </a:r>
            <a:r>
              <a:rPr lang="en-US" sz="1400" dirty="0" err="1">
                <a:solidFill>
                  <a:schemeClr val="dk1"/>
                </a:solidFill>
              </a:rPr>
              <a:t>Lerman’s</a:t>
            </a:r>
            <a:r>
              <a:rPr lang="en-US" sz="1400" dirty="0">
                <a:solidFill>
                  <a:schemeClr val="dk1"/>
                </a:solidFill>
              </a:rPr>
              <a:t> A Practice of Anesthesia for Infants and Children, 5th edition. p122.</a:t>
            </a:r>
            <a:endParaRPr sz="1400" dirty="0">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589b4165a5_0_121"/>
          <p:cNvSpPr txBox="1">
            <a:spLocks noGrp="1"/>
          </p:cNvSpPr>
          <p:nvPr>
            <p:ph type="title"/>
          </p:nvPr>
        </p:nvSpPr>
        <p:spPr>
          <a:xfrm>
            <a:off x="500314" y="204705"/>
            <a:ext cx="7886700" cy="1325562"/>
          </a:xfrm>
          <a:prstGeom prst="rect">
            <a:avLst/>
          </a:prstGeom>
        </p:spPr>
        <p:txBody>
          <a:bodyPr spcFirstLastPara="1" wrap="square" lIns="45700" tIns="45700" rIns="45700" bIns="45700" anchor="ctr" anchorCtr="0">
            <a:noAutofit/>
          </a:bodyPr>
          <a:lstStyle/>
          <a:p>
            <a:pPr marL="0" lvl="0" indent="0" algn="l" rtl="0">
              <a:spcBef>
                <a:spcPts val="0"/>
              </a:spcBef>
              <a:spcAft>
                <a:spcPts val="0"/>
              </a:spcAft>
              <a:buNone/>
            </a:pPr>
            <a:r>
              <a:rPr lang="en-US" sz="3600" dirty="0">
                <a:latin typeface="Calibri" panose="020F0502020204030204" pitchFamily="34" charset="0"/>
                <a:ea typeface="Arial"/>
                <a:cs typeface="Calibri" panose="020F0502020204030204" pitchFamily="34" charset="0"/>
                <a:sym typeface="Arial"/>
              </a:rPr>
              <a:t>Neuromuscular Blocking Agents: </a:t>
            </a:r>
            <a:endParaRPr sz="3600" dirty="0">
              <a:latin typeface="Calibri" panose="020F0502020204030204" pitchFamily="34" charset="0"/>
              <a:ea typeface="Arial"/>
              <a:cs typeface="Calibri" panose="020F0502020204030204" pitchFamily="34" charset="0"/>
              <a:sym typeface="Arial"/>
            </a:endParaRPr>
          </a:p>
          <a:p>
            <a:pPr marL="0" lvl="0" indent="0" algn="l" rtl="0">
              <a:spcBef>
                <a:spcPts val="0"/>
              </a:spcBef>
              <a:spcAft>
                <a:spcPts val="0"/>
              </a:spcAft>
              <a:buNone/>
            </a:pPr>
            <a:r>
              <a:rPr lang="en-US" sz="3600" dirty="0">
                <a:latin typeface="Calibri" panose="020F0502020204030204" pitchFamily="34" charset="0"/>
                <a:ea typeface="Arial"/>
                <a:cs typeface="Calibri" panose="020F0502020204030204" pitchFamily="34" charset="0"/>
                <a:sym typeface="Arial"/>
              </a:rPr>
              <a:t>Non-depolarizing Relaxants</a:t>
            </a:r>
            <a:endParaRPr sz="3600" dirty="0">
              <a:latin typeface="Calibri" panose="020F0502020204030204" pitchFamily="34" charset="0"/>
              <a:ea typeface="Arial"/>
              <a:cs typeface="Calibri" panose="020F0502020204030204" pitchFamily="34" charset="0"/>
              <a:sym typeface="Arial"/>
            </a:endParaRPr>
          </a:p>
        </p:txBody>
      </p:sp>
      <p:sp>
        <p:nvSpPr>
          <p:cNvPr id="185" name="Google Shape;185;g589b4165a5_0_121"/>
          <p:cNvSpPr txBox="1">
            <a:spLocks noGrp="1"/>
          </p:cNvSpPr>
          <p:nvPr>
            <p:ph type="body" idx="1"/>
          </p:nvPr>
        </p:nvSpPr>
        <p:spPr>
          <a:xfrm>
            <a:off x="420104" y="1617079"/>
            <a:ext cx="7886700" cy="4351337"/>
          </a:xfrm>
          <a:prstGeom prst="rect">
            <a:avLst/>
          </a:prstGeom>
        </p:spPr>
        <p:txBody>
          <a:bodyPr spcFirstLastPara="1" wrap="square" lIns="45700" tIns="45700" rIns="45700" bIns="45700" anchor="t" anchorCtr="0">
            <a:noAutofit/>
          </a:bodyPr>
          <a:lstStyle/>
          <a:p>
            <a:pPr lvl="0">
              <a:spcBef>
                <a:spcPts val="0"/>
              </a:spcBef>
              <a:buChar char="●"/>
            </a:pPr>
            <a:r>
              <a:rPr lang="en-US" sz="2400" dirty="0">
                <a:latin typeface="Calibri" panose="020F0502020204030204" pitchFamily="34" charset="0"/>
                <a:ea typeface="Arial"/>
                <a:cs typeface="Calibri" panose="020F0502020204030204" pitchFamily="34" charset="0"/>
                <a:sym typeface="Arial"/>
              </a:rPr>
              <a:t>Rocuronium</a:t>
            </a:r>
          </a:p>
          <a:p>
            <a:pPr marL="808038" lvl="1" indent="-347663">
              <a:spcBef>
                <a:spcPts val="0"/>
              </a:spcBef>
              <a:buFont typeface="System Font Regular"/>
              <a:buChar char="-"/>
            </a:pPr>
            <a:r>
              <a:rPr lang="en-US" sz="1800" dirty="0">
                <a:solidFill>
                  <a:srgbClr val="FF0000"/>
                </a:solidFill>
                <a:latin typeface="Calibri" panose="020F0502020204030204" pitchFamily="34" charset="0"/>
                <a:ea typeface="Arial"/>
                <a:cs typeface="Calibri" panose="020F0502020204030204" pitchFamily="34" charset="0"/>
                <a:sym typeface="Arial"/>
              </a:rPr>
              <a:t>Fastest onset</a:t>
            </a:r>
            <a:r>
              <a:rPr lang="en-US" sz="1800" dirty="0">
                <a:latin typeface="Calibri" panose="020F0502020204030204" pitchFamily="34" charset="0"/>
                <a:ea typeface="Arial"/>
                <a:cs typeface="Calibri" panose="020F0502020204030204" pitchFamily="34" charset="0"/>
                <a:sym typeface="Arial"/>
              </a:rPr>
              <a:t> of non-depolarizing relaxants</a:t>
            </a:r>
          </a:p>
          <a:p>
            <a:pPr marL="808038" lvl="1" indent="-347663">
              <a:spcBef>
                <a:spcPts val="0"/>
              </a:spcBef>
              <a:buFont typeface="System Font Regular"/>
              <a:buChar char="-"/>
            </a:pPr>
            <a:r>
              <a:rPr lang="en-US" sz="1800" dirty="0">
                <a:solidFill>
                  <a:srgbClr val="FF0000"/>
                </a:solidFill>
                <a:latin typeface="Calibri" panose="020F0502020204030204" pitchFamily="34" charset="0"/>
                <a:ea typeface="Arial"/>
                <a:cs typeface="Calibri" panose="020F0502020204030204" pitchFamily="34" charset="0"/>
                <a:sym typeface="Arial"/>
              </a:rPr>
              <a:t>Can be used for rapid sequence intubation</a:t>
            </a:r>
            <a:r>
              <a:rPr lang="en-US" sz="1800" dirty="0">
                <a:latin typeface="Calibri" panose="020F0502020204030204" pitchFamily="34" charset="0"/>
                <a:ea typeface="Arial"/>
                <a:cs typeface="Calibri" panose="020F0502020204030204" pitchFamily="34" charset="0"/>
                <a:sym typeface="Arial"/>
              </a:rPr>
              <a:t> </a:t>
            </a:r>
          </a:p>
          <a:p>
            <a:pPr marL="808038" lvl="1" indent="-347663">
              <a:spcBef>
                <a:spcPts val="0"/>
              </a:spcBef>
              <a:buFont typeface="System Font Regular"/>
              <a:buChar char="-"/>
            </a:pPr>
            <a:r>
              <a:rPr lang="en-US" sz="1800" dirty="0">
                <a:latin typeface="Calibri" panose="020F0502020204030204" pitchFamily="34" charset="0"/>
                <a:ea typeface="Arial"/>
                <a:cs typeface="Calibri" panose="020F0502020204030204" pitchFamily="34" charset="0"/>
                <a:sym typeface="Arial"/>
              </a:rPr>
              <a:t>Metabolized in liver, excreted in urine</a:t>
            </a:r>
          </a:p>
          <a:p>
            <a:pPr marL="457200" lvl="0" indent="-342900" algn="l" rtl="0">
              <a:spcBef>
                <a:spcPts val="1000"/>
              </a:spcBef>
              <a:spcAft>
                <a:spcPts val="0"/>
              </a:spcAft>
              <a:buSzPts val="1800"/>
              <a:buChar char="●"/>
            </a:pPr>
            <a:r>
              <a:rPr lang="en-US" sz="2400" dirty="0" err="1">
                <a:latin typeface="Calibri" panose="020F0502020204030204" pitchFamily="34" charset="0"/>
                <a:ea typeface="Arial"/>
                <a:cs typeface="Calibri" panose="020F0502020204030204" pitchFamily="34" charset="0"/>
                <a:sym typeface="Arial"/>
              </a:rPr>
              <a:t>Cisatracurium</a:t>
            </a:r>
            <a:endParaRPr sz="2400" dirty="0">
              <a:latin typeface="Calibri" panose="020F0502020204030204" pitchFamily="34" charset="0"/>
              <a:ea typeface="Arial"/>
              <a:cs typeface="Calibri" panose="020F0502020204030204" pitchFamily="34" charset="0"/>
              <a:sym typeface="Arial"/>
            </a:endParaRPr>
          </a:p>
          <a:p>
            <a:pPr marL="808038" lvl="1" indent="-347663" algn="l" rtl="0">
              <a:spcBef>
                <a:spcPts val="0"/>
              </a:spcBef>
              <a:spcAft>
                <a:spcPts val="0"/>
              </a:spcAft>
              <a:buSzPts val="1800"/>
              <a:buFont typeface="System Font Regular"/>
              <a:buChar char="-"/>
            </a:pPr>
            <a:r>
              <a:rPr lang="en-US" sz="1800" dirty="0">
                <a:solidFill>
                  <a:srgbClr val="FF0000"/>
                </a:solidFill>
                <a:latin typeface="Calibri" panose="020F0502020204030204" pitchFamily="34" charset="0"/>
                <a:ea typeface="Arial"/>
                <a:cs typeface="Calibri" panose="020F0502020204030204" pitchFamily="34" charset="0"/>
                <a:sym typeface="Arial"/>
              </a:rPr>
              <a:t>Spontaneous degradation</a:t>
            </a:r>
            <a:r>
              <a:rPr lang="en-US" sz="1800" dirty="0">
                <a:latin typeface="Calibri" panose="020F0502020204030204" pitchFamily="34" charset="0"/>
                <a:ea typeface="Arial"/>
                <a:cs typeface="Calibri" panose="020F0502020204030204" pitchFamily="34" charset="0"/>
                <a:sym typeface="Arial"/>
              </a:rPr>
              <a:t> not dependent on plasma cholinesterase</a:t>
            </a:r>
            <a:endParaRPr sz="1800" dirty="0">
              <a:latin typeface="Calibri" panose="020F0502020204030204" pitchFamily="34" charset="0"/>
              <a:ea typeface="Arial"/>
              <a:cs typeface="Calibri" panose="020F0502020204030204" pitchFamily="34" charset="0"/>
              <a:sym typeface="Arial"/>
            </a:endParaRPr>
          </a:p>
          <a:p>
            <a:pPr marL="808038" lvl="1" indent="-347663" algn="l" rtl="0">
              <a:spcBef>
                <a:spcPts val="0"/>
              </a:spcBef>
              <a:spcAft>
                <a:spcPts val="0"/>
              </a:spcAft>
              <a:buSzPts val="1800"/>
              <a:buFont typeface="System Font Regular"/>
              <a:buChar char="-"/>
            </a:pPr>
            <a:r>
              <a:rPr lang="en-US" sz="1800" dirty="0">
                <a:latin typeface="Calibri" panose="020F0502020204030204" pitchFamily="34" charset="0"/>
                <a:ea typeface="Arial"/>
                <a:cs typeface="Calibri" panose="020F0502020204030204" pitchFamily="34" charset="0"/>
                <a:sym typeface="Arial"/>
              </a:rPr>
              <a:t>Faster recovery in children due to greater volume of distribution &amp; total body clearance</a:t>
            </a:r>
            <a:endParaRPr sz="1800" dirty="0">
              <a:latin typeface="Calibri" panose="020F0502020204030204" pitchFamily="34" charset="0"/>
              <a:ea typeface="Arial"/>
              <a:cs typeface="Calibri" panose="020F0502020204030204" pitchFamily="34" charset="0"/>
              <a:sym typeface="Arial"/>
            </a:endParaRPr>
          </a:p>
          <a:p>
            <a:pPr marL="457200" lvl="0" indent="-342900" algn="l" rtl="0">
              <a:spcBef>
                <a:spcPts val="0"/>
              </a:spcBef>
              <a:spcAft>
                <a:spcPts val="0"/>
              </a:spcAft>
              <a:buSzPts val="1800"/>
              <a:buChar char="●"/>
            </a:pPr>
            <a:r>
              <a:rPr lang="en-US" sz="2400" dirty="0">
                <a:latin typeface="Calibri" panose="020F0502020204030204" pitchFamily="34" charset="0"/>
                <a:ea typeface="Arial"/>
                <a:cs typeface="Calibri" panose="020F0502020204030204" pitchFamily="34" charset="0"/>
                <a:sym typeface="Arial"/>
              </a:rPr>
              <a:t>Vecuronium</a:t>
            </a:r>
            <a:endParaRPr sz="2400" dirty="0">
              <a:latin typeface="Calibri" panose="020F0502020204030204" pitchFamily="34" charset="0"/>
              <a:ea typeface="Arial"/>
              <a:cs typeface="Calibri" panose="020F0502020204030204" pitchFamily="34" charset="0"/>
              <a:sym typeface="Arial"/>
            </a:endParaRPr>
          </a:p>
          <a:p>
            <a:pPr marL="808038" lvl="1" indent="-347663" algn="l" rtl="0">
              <a:spcBef>
                <a:spcPts val="0"/>
              </a:spcBef>
              <a:spcAft>
                <a:spcPts val="0"/>
              </a:spcAft>
              <a:buSzPts val="1800"/>
              <a:buFont typeface="System Font Regular"/>
              <a:buChar char="-"/>
            </a:pPr>
            <a:r>
              <a:rPr lang="en-US" sz="1800" dirty="0">
                <a:latin typeface="Calibri" panose="020F0502020204030204" pitchFamily="34" charset="0"/>
                <a:ea typeface="Arial"/>
                <a:cs typeface="Calibri" panose="020F0502020204030204" pitchFamily="34" charset="0"/>
                <a:sym typeface="Arial"/>
              </a:rPr>
              <a:t>Metabolized by liver, excreted in bile</a:t>
            </a:r>
          </a:p>
          <a:p>
            <a:pPr marL="808038" lvl="1" indent="-347663" algn="l" rtl="0">
              <a:spcBef>
                <a:spcPts val="0"/>
              </a:spcBef>
              <a:spcAft>
                <a:spcPts val="0"/>
              </a:spcAft>
              <a:buSzPts val="1800"/>
              <a:buFont typeface="System Font Regular"/>
              <a:buChar char="-"/>
            </a:pPr>
            <a:r>
              <a:rPr lang="en-US" sz="1800" dirty="0">
                <a:latin typeface="Calibri" panose="020F0502020204030204" pitchFamily="34" charset="0"/>
                <a:ea typeface="Arial"/>
                <a:cs typeface="Calibri" panose="020F0502020204030204" pitchFamily="34" charset="0"/>
                <a:sym typeface="Arial"/>
              </a:rPr>
              <a:t>No CV effects </a:t>
            </a:r>
            <a:endParaRPr sz="1800" dirty="0">
              <a:latin typeface="Calibri" panose="020F0502020204030204" pitchFamily="34" charset="0"/>
              <a:ea typeface="Arial"/>
              <a:cs typeface="Calibri" panose="020F0502020204030204" pitchFamily="34" charset="0"/>
              <a:sym typeface="Arial"/>
            </a:endParaRPr>
          </a:p>
          <a:p>
            <a:pPr marL="457200" lvl="0" indent="-342900" algn="l" rtl="0">
              <a:spcBef>
                <a:spcPts val="0"/>
              </a:spcBef>
              <a:spcAft>
                <a:spcPts val="0"/>
              </a:spcAft>
              <a:buSzPts val="1800"/>
              <a:buChar char="●"/>
            </a:pPr>
            <a:r>
              <a:rPr lang="en-US" sz="2400" dirty="0" err="1">
                <a:latin typeface="Calibri" panose="020F0502020204030204" pitchFamily="34" charset="0"/>
                <a:ea typeface="Arial"/>
                <a:cs typeface="Calibri" panose="020F0502020204030204" pitchFamily="34" charset="0"/>
                <a:sym typeface="Arial"/>
              </a:rPr>
              <a:t>Pancuronium</a:t>
            </a:r>
            <a:endParaRPr sz="2400" dirty="0">
              <a:latin typeface="Calibri" panose="020F0502020204030204" pitchFamily="34" charset="0"/>
              <a:ea typeface="Arial"/>
              <a:cs typeface="Calibri" panose="020F0502020204030204" pitchFamily="34" charset="0"/>
              <a:sym typeface="Arial"/>
            </a:endParaRPr>
          </a:p>
          <a:p>
            <a:pPr marL="808038" lvl="1" indent="-347663" algn="l" rtl="0">
              <a:spcBef>
                <a:spcPts val="0"/>
              </a:spcBef>
              <a:spcAft>
                <a:spcPts val="0"/>
              </a:spcAft>
              <a:buSzPts val="1800"/>
              <a:buFont typeface="System Font Regular"/>
              <a:buChar char="-"/>
            </a:pPr>
            <a:r>
              <a:rPr lang="en-US" sz="1800" dirty="0">
                <a:latin typeface="Calibri" panose="020F0502020204030204" pitchFamily="34" charset="0"/>
                <a:ea typeface="Arial"/>
                <a:cs typeface="Calibri" panose="020F0502020204030204" pitchFamily="34" charset="0"/>
                <a:sym typeface="Arial"/>
              </a:rPr>
              <a:t>Long-acting </a:t>
            </a:r>
            <a:endParaRPr sz="1800" dirty="0">
              <a:latin typeface="Calibri" panose="020F0502020204030204" pitchFamily="34" charset="0"/>
              <a:ea typeface="Arial"/>
              <a:cs typeface="Calibri" panose="020F0502020204030204" pitchFamily="34" charset="0"/>
              <a:sym typeface="Arial"/>
            </a:endParaRPr>
          </a:p>
          <a:p>
            <a:pPr marL="808038" lvl="1" indent="-347663" algn="l" rtl="0">
              <a:spcBef>
                <a:spcPts val="0"/>
              </a:spcBef>
              <a:spcAft>
                <a:spcPts val="0"/>
              </a:spcAft>
              <a:buSzPts val="1800"/>
              <a:buFont typeface="System Font Regular"/>
              <a:buChar char="-"/>
            </a:pPr>
            <a:r>
              <a:rPr lang="en-US" sz="1800" dirty="0">
                <a:latin typeface="Calibri" panose="020F0502020204030204" pitchFamily="34" charset="0"/>
                <a:ea typeface="Arial"/>
                <a:cs typeface="Calibri" panose="020F0502020204030204" pitchFamily="34" charset="0"/>
                <a:sym typeface="Arial"/>
              </a:rPr>
              <a:t>&gt; 50% excreted in urine unchanged, 10% in bile</a:t>
            </a:r>
            <a:endParaRPr sz="1800" dirty="0">
              <a:latin typeface="Calibri" panose="020F0502020204030204" pitchFamily="34" charset="0"/>
              <a:ea typeface="Arial"/>
              <a:cs typeface="Calibri" panose="020F0502020204030204" pitchFamily="34" charset="0"/>
              <a:sym typeface="Arial"/>
            </a:endParaRPr>
          </a:p>
          <a:p>
            <a:pPr marL="808038" lvl="1" indent="-347663" algn="l" rtl="0">
              <a:spcBef>
                <a:spcPts val="0"/>
              </a:spcBef>
              <a:spcAft>
                <a:spcPts val="0"/>
              </a:spcAft>
              <a:buSzPts val="1800"/>
              <a:buFont typeface="System Font Regular"/>
              <a:buChar char="-"/>
            </a:pPr>
            <a:r>
              <a:rPr lang="en-US" sz="1800" dirty="0">
                <a:latin typeface="Calibri" panose="020F0502020204030204" pitchFamily="34" charset="0"/>
                <a:ea typeface="Arial"/>
                <a:cs typeface="Calibri" panose="020F0502020204030204" pitchFamily="34" charset="0"/>
                <a:sym typeface="Arial"/>
              </a:rPr>
              <a:t>Side effect: </a:t>
            </a:r>
            <a:r>
              <a:rPr lang="en-US" sz="1800" dirty="0">
                <a:solidFill>
                  <a:srgbClr val="FF0000"/>
                </a:solidFill>
                <a:latin typeface="Calibri" panose="020F0502020204030204" pitchFamily="34" charset="0"/>
                <a:ea typeface="Arial"/>
                <a:cs typeface="Calibri" panose="020F0502020204030204" pitchFamily="34" charset="0"/>
                <a:sym typeface="Arial"/>
              </a:rPr>
              <a:t>tachycardia</a:t>
            </a:r>
            <a:r>
              <a:rPr lang="en-US" sz="1800" dirty="0">
                <a:latin typeface="Calibri" panose="020F0502020204030204" pitchFamily="34" charset="0"/>
                <a:ea typeface="Arial"/>
                <a:cs typeface="Calibri" panose="020F0502020204030204" pitchFamily="34" charset="0"/>
                <a:sym typeface="Arial"/>
              </a:rPr>
              <a:t> - blocks presynaptic noradrenaline uptake </a:t>
            </a:r>
            <a:endParaRPr sz="1800" dirty="0">
              <a:latin typeface="Calibri" panose="020F0502020204030204" pitchFamily="34" charset="0"/>
              <a:ea typeface="Arial"/>
              <a:cs typeface="Calibri" panose="020F0502020204030204" pitchFamily="34" charset="0"/>
              <a:sym typeface="Arial"/>
            </a:endParaRPr>
          </a:p>
          <a:p>
            <a:pPr marL="0" lvl="0" indent="0" algn="l" rtl="0">
              <a:spcBef>
                <a:spcPts val="1000"/>
              </a:spcBef>
              <a:spcAft>
                <a:spcPts val="0"/>
              </a:spcAft>
              <a:buNone/>
            </a:pPr>
            <a:endParaRPr sz="1800" dirty="0">
              <a:latin typeface="Calibri" panose="020F0502020204030204" pitchFamily="34" charset="0"/>
              <a:ea typeface="Arial"/>
              <a:cs typeface="Calibri" panose="020F0502020204030204" pitchFamily="34" charset="0"/>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589b4165a5_0_126"/>
          <p:cNvSpPr txBox="1">
            <a:spLocks noGrp="1"/>
          </p:cNvSpPr>
          <p:nvPr>
            <p:ph type="title"/>
          </p:nvPr>
        </p:nvSpPr>
        <p:spPr>
          <a:xfrm>
            <a:off x="436146" y="316999"/>
            <a:ext cx="7886700" cy="872832"/>
          </a:xfrm>
          <a:prstGeom prst="rect">
            <a:avLst/>
          </a:prstGeom>
        </p:spPr>
        <p:txBody>
          <a:bodyPr spcFirstLastPara="1" wrap="square" lIns="45700" tIns="45700" rIns="45700" bIns="45700" anchor="ctr" anchorCtr="0">
            <a:noAutofit/>
          </a:bodyPr>
          <a:lstStyle/>
          <a:p>
            <a:pPr marL="0" lvl="0" indent="0" algn="l" rtl="0">
              <a:spcBef>
                <a:spcPts val="0"/>
              </a:spcBef>
              <a:spcAft>
                <a:spcPts val="0"/>
              </a:spcAft>
              <a:buNone/>
            </a:pPr>
            <a:r>
              <a:rPr lang="en-US" sz="4000" dirty="0">
                <a:latin typeface="Calibri" panose="020F0502020204030204" pitchFamily="34" charset="0"/>
                <a:ea typeface="Arial"/>
                <a:cs typeface="Calibri" panose="020F0502020204030204" pitchFamily="34" charset="0"/>
                <a:sym typeface="Arial"/>
              </a:rPr>
              <a:t>Antagonism of Muscle Relaxants</a:t>
            </a:r>
            <a:endParaRPr sz="4000" dirty="0">
              <a:latin typeface="Calibri" panose="020F0502020204030204" pitchFamily="34" charset="0"/>
              <a:ea typeface="Arial"/>
              <a:cs typeface="Calibri" panose="020F0502020204030204" pitchFamily="34" charset="0"/>
              <a:sym typeface="Arial"/>
            </a:endParaRPr>
          </a:p>
        </p:txBody>
      </p:sp>
      <p:sp>
        <p:nvSpPr>
          <p:cNvPr id="191" name="Google Shape;191;g589b4165a5_0_126"/>
          <p:cNvSpPr txBox="1">
            <a:spLocks noGrp="1"/>
          </p:cNvSpPr>
          <p:nvPr>
            <p:ph type="body" idx="1"/>
          </p:nvPr>
        </p:nvSpPr>
        <p:spPr>
          <a:xfrm>
            <a:off x="436146" y="1111102"/>
            <a:ext cx="7886700" cy="4936772"/>
          </a:xfrm>
          <a:prstGeom prst="rect">
            <a:avLst/>
          </a:prstGeom>
        </p:spPr>
        <p:txBody>
          <a:bodyPr spcFirstLastPara="1" wrap="square" lIns="45700" tIns="45700" rIns="45700" bIns="45700" anchor="t" anchorCtr="0">
            <a:noAutofit/>
          </a:bodyPr>
          <a:lstStyle/>
          <a:p>
            <a:pPr marL="285750" lvl="0" indent="-285750" algn="l" rtl="0">
              <a:spcBef>
                <a:spcPts val="1000"/>
              </a:spcBef>
              <a:spcAft>
                <a:spcPts val="0"/>
              </a:spcAft>
              <a:buFont typeface="Arial" panose="020B0604020202020204" pitchFamily="34" charset="0"/>
              <a:buChar char="•"/>
            </a:pPr>
            <a:r>
              <a:rPr lang="en-US" dirty="0">
                <a:latin typeface="Calibri" panose="020F0502020204030204" pitchFamily="34" charset="0"/>
                <a:ea typeface="Arial"/>
                <a:cs typeface="Calibri" panose="020F0502020204030204" pitchFamily="34" charset="0"/>
                <a:sym typeface="Arial"/>
              </a:rPr>
              <a:t>Neonates at greater risk for residual neuromuscular blockade:</a:t>
            </a:r>
            <a:endParaRPr dirty="0">
              <a:latin typeface="Calibri" panose="020F0502020204030204" pitchFamily="34" charset="0"/>
              <a:ea typeface="Arial"/>
              <a:cs typeface="Calibri" panose="020F0502020204030204" pitchFamily="34" charset="0"/>
              <a:sym typeface="Arial"/>
            </a:endParaRPr>
          </a:p>
          <a:p>
            <a:pPr marL="641350" lvl="0" indent="-293688" algn="l" rtl="0">
              <a:spcBef>
                <a:spcPts val="1000"/>
              </a:spcBef>
              <a:spcAft>
                <a:spcPts val="0"/>
              </a:spcAft>
              <a:buSzPts val="1800"/>
              <a:buFont typeface="System Font Regular"/>
              <a:buChar char="-"/>
            </a:pPr>
            <a:r>
              <a:rPr lang="en-US" sz="2000" dirty="0">
                <a:latin typeface="Calibri" panose="020F0502020204030204" pitchFamily="34" charset="0"/>
                <a:ea typeface="Arial"/>
                <a:cs typeface="Calibri" panose="020F0502020204030204" pitchFamily="34" charset="0"/>
                <a:sym typeface="Arial"/>
              </a:rPr>
              <a:t>Immature neuromuscular system</a:t>
            </a:r>
            <a:endParaRPr sz="2000" dirty="0">
              <a:latin typeface="Calibri" panose="020F0502020204030204" pitchFamily="34" charset="0"/>
              <a:ea typeface="Arial"/>
              <a:cs typeface="Calibri" panose="020F0502020204030204" pitchFamily="34" charset="0"/>
              <a:sym typeface="Arial"/>
            </a:endParaRPr>
          </a:p>
          <a:p>
            <a:pPr marL="641350" lvl="0" indent="-293688" algn="l" rtl="0">
              <a:spcBef>
                <a:spcPts val="0"/>
              </a:spcBef>
              <a:spcAft>
                <a:spcPts val="0"/>
              </a:spcAft>
              <a:buSzPts val="1800"/>
              <a:buFont typeface="System Font Regular"/>
              <a:buChar char="-"/>
            </a:pPr>
            <a:r>
              <a:rPr lang="en-US" sz="2000" dirty="0">
                <a:latin typeface="Calibri" panose="020F0502020204030204" pitchFamily="34" charset="0"/>
                <a:ea typeface="Arial"/>
                <a:cs typeface="Calibri" panose="020F0502020204030204" pitchFamily="34" charset="0"/>
                <a:sym typeface="Arial"/>
              </a:rPr>
              <a:t>Greater elimination half-life of relaxants</a:t>
            </a:r>
            <a:endParaRPr sz="2000" dirty="0">
              <a:latin typeface="Calibri" panose="020F0502020204030204" pitchFamily="34" charset="0"/>
              <a:ea typeface="Arial"/>
              <a:cs typeface="Calibri" panose="020F0502020204030204" pitchFamily="34" charset="0"/>
              <a:sym typeface="Arial"/>
            </a:endParaRPr>
          </a:p>
          <a:p>
            <a:pPr marL="641350" lvl="0" indent="-293688" algn="l" rtl="0">
              <a:spcBef>
                <a:spcPts val="0"/>
              </a:spcBef>
              <a:spcAft>
                <a:spcPts val="0"/>
              </a:spcAft>
              <a:buSzPts val="1800"/>
              <a:buFont typeface="System Font Regular"/>
              <a:buChar char="-"/>
            </a:pPr>
            <a:r>
              <a:rPr lang="en-US" sz="2000" dirty="0">
                <a:latin typeface="Calibri" panose="020F0502020204030204" pitchFamily="34" charset="0"/>
                <a:ea typeface="Arial"/>
                <a:cs typeface="Calibri" panose="020F0502020204030204" pitchFamily="34" charset="0"/>
                <a:sym typeface="Arial"/>
              </a:rPr>
              <a:t>Reduced type 1, fatigue resistant, muscle fibers in diaphragm</a:t>
            </a:r>
            <a:endParaRPr sz="2000" dirty="0">
              <a:latin typeface="Calibri" panose="020F0502020204030204" pitchFamily="34" charset="0"/>
              <a:ea typeface="Arial"/>
              <a:cs typeface="Calibri" panose="020F0502020204030204" pitchFamily="34" charset="0"/>
              <a:sym typeface="Arial"/>
            </a:endParaRPr>
          </a:p>
          <a:p>
            <a:pPr marL="641350" lvl="0" indent="-293688" algn="l" rtl="0">
              <a:spcBef>
                <a:spcPts val="0"/>
              </a:spcBef>
              <a:spcAft>
                <a:spcPts val="0"/>
              </a:spcAft>
              <a:buSzPts val="1800"/>
              <a:buFont typeface="System Font Regular"/>
              <a:buChar char="-"/>
            </a:pPr>
            <a:r>
              <a:rPr lang="en-US" sz="2000" dirty="0">
                <a:latin typeface="Calibri" panose="020F0502020204030204" pitchFamily="34" charset="0"/>
                <a:ea typeface="Arial"/>
                <a:cs typeface="Calibri" panose="020F0502020204030204" pitchFamily="34" charset="0"/>
                <a:sym typeface="Arial"/>
              </a:rPr>
              <a:t>Closing lung volume occurs within tidal volume in neonate (increased alveoli closure)</a:t>
            </a:r>
            <a:endParaRPr sz="2000" dirty="0">
              <a:latin typeface="Calibri" panose="020F0502020204030204" pitchFamily="34" charset="0"/>
              <a:ea typeface="Arial"/>
              <a:cs typeface="Calibri" panose="020F0502020204030204" pitchFamily="34" charset="0"/>
              <a:sym typeface="Arial"/>
            </a:endParaRPr>
          </a:p>
          <a:p>
            <a:pPr marL="342900" lvl="0" algn="l" rtl="0">
              <a:spcBef>
                <a:spcPts val="1000"/>
              </a:spcBef>
              <a:spcAft>
                <a:spcPts val="0"/>
              </a:spcAft>
              <a:buFont typeface="Arial" panose="020B0604020202020204" pitchFamily="34" charset="0"/>
              <a:buChar char="•"/>
            </a:pPr>
            <a:r>
              <a:rPr lang="en-US" dirty="0">
                <a:latin typeface="Calibri" panose="020F0502020204030204" pitchFamily="34" charset="0"/>
                <a:ea typeface="Arial"/>
                <a:cs typeface="Calibri" panose="020F0502020204030204" pitchFamily="34" charset="0"/>
                <a:sym typeface="Arial"/>
              </a:rPr>
              <a:t>Suggested doses for reversal:</a:t>
            </a:r>
            <a:endParaRPr dirty="0">
              <a:latin typeface="Calibri" panose="020F0502020204030204" pitchFamily="34" charset="0"/>
              <a:ea typeface="Arial"/>
              <a:cs typeface="Calibri" panose="020F0502020204030204" pitchFamily="34" charset="0"/>
              <a:sym typeface="Arial"/>
            </a:endParaRPr>
          </a:p>
          <a:p>
            <a:pPr marL="641350" lvl="0" indent="-293688" algn="l" rtl="0">
              <a:spcBef>
                <a:spcPts val="1000"/>
              </a:spcBef>
              <a:spcAft>
                <a:spcPts val="0"/>
              </a:spcAft>
              <a:buSzPts val="1800"/>
              <a:buFont typeface="System Font Regular"/>
              <a:buChar char="-"/>
            </a:pPr>
            <a:r>
              <a:rPr lang="en-US" sz="2000" b="1" dirty="0">
                <a:latin typeface="Calibri" panose="020F0502020204030204" pitchFamily="34" charset="0"/>
                <a:ea typeface="Arial"/>
                <a:cs typeface="Calibri" panose="020F0502020204030204" pitchFamily="34" charset="0"/>
                <a:sym typeface="Arial"/>
              </a:rPr>
              <a:t>Neostigmine</a:t>
            </a:r>
            <a:r>
              <a:rPr lang="en-US" sz="2000" dirty="0">
                <a:latin typeface="Calibri" panose="020F0502020204030204" pitchFamily="34" charset="0"/>
                <a:ea typeface="Arial"/>
                <a:cs typeface="Calibri" panose="020F0502020204030204" pitchFamily="34" charset="0"/>
                <a:sym typeface="Arial"/>
              </a:rPr>
              <a:t> (0.07mg/kg) with </a:t>
            </a:r>
            <a:r>
              <a:rPr lang="en-US" sz="2000" b="1" dirty="0">
                <a:latin typeface="Calibri" panose="020F0502020204030204" pitchFamily="34" charset="0"/>
                <a:ea typeface="Arial"/>
                <a:cs typeface="Calibri" panose="020F0502020204030204" pitchFamily="34" charset="0"/>
                <a:sym typeface="Arial"/>
              </a:rPr>
              <a:t>atropine</a:t>
            </a:r>
            <a:r>
              <a:rPr lang="en-US" sz="2000" dirty="0">
                <a:latin typeface="Calibri" panose="020F0502020204030204" pitchFamily="34" charset="0"/>
                <a:ea typeface="Arial"/>
                <a:cs typeface="Calibri" panose="020F0502020204030204" pitchFamily="34" charset="0"/>
                <a:sym typeface="Arial"/>
              </a:rPr>
              <a:t> (10-20 mcg/kg) or glycopyrrolate 5-10 mcg/kg to avoid bradycardia &amp; ↓ cardiac output</a:t>
            </a:r>
            <a:endParaRPr sz="2000" dirty="0">
              <a:latin typeface="Calibri" panose="020F0502020204030204" pitchFamily="34" charset="0"/>
              <a:ea typeface="Arial"/>
              <a:cs typeface="Calibri" panose="020F0502020204030204" pitchFamily="34" charset="0"/>
              <a:sym typeface="Arial"/>
            </a:endParaRPr>
          </a:p>
          <a:p>
            <a:pPr marL="347662" lvl="0" indent="0" algn="ctr" rtl="0">
              <a:spcBef>
                <a:spcPts val="1000"/>
              </a:spcBef>
              <a:spcAft>
                <a:spcPts val="0"/>
              </a:spcAft>
              <a:buNone/>
            </a:pPr>
            <a:r>
              <a:rPr lang="en-US" sz="2000" dirty="0">
                <a:latin typeface="Calibri" panose="020F0502020204030204" pitchFamily="34" charset="0"/>
                <a:ea typeface="Arial"/>
                <a:cs typeface="Calibri" panose="020F0502020204030204" pitchFamily="34" charset="0"/>
                <a:sym typeface="Arial"/>
              </a:rPr>
              <a:t>or  </a:t>
            </a:r>
            <a:endParaRPr sz="2000" dirty="0">
              <a:latin typeface="Calibri" panose="020F0502020204030204" pitchFamily="34" charset="0"/>
              <a:ea typeface="Arial"/>
              <a:cs typeface="Calibri" panose="020F0502020204030204" pitchFamily="34" charset="0"/>
              <a:sym typeface="Arial"/>
            </a:endParaRPr>
          </a:p>
          <a:p>
            <a:pPr marL="641350" indent="-293688">
              <a:buFont typeface="System Font Regular"/>
              <a:buChar char="-"/>
            </a:pPr>
            <a:r>
              <a:rPr lang="en-US" sz="2000" b="1" dirty="0" err="1">
                <a:latin typeface="Calibri" panose="020F0502020204030204" pitchFamily="34" charset="0"/>
                <a:ea typeface="Arial"/>
                <a:cs typeface="Calibri" panose="020F0502020204030204" pitchFamily="34" charset="0"/>
                <a:sym typeface="Arial"/>
              </a:rPr>
              <a:t>Sugammadex</a:t>
            </a:r>
            <a:r>
              <a:rPr lang="en-US" sz="2000" dirty="0">
                <a:latin typeface="Calibri" panose="020F0502020204030204" pitchFamily="34" charset="0"/>
                <a:ea typeface="Arial"/>
                <a:cs typeface="Calibri" panose="020F0502020204030204" pitchFamily="34" charset="0"/>
                <a:sym typeface="Arial"/>
              </a:rPr>
              <a:t> (2-16 mg/kg) which encapsulates rocuronium to reverse neuromuscular blockade</a:t>
            </a:r>
            <a:endParaRPr sz="2000" dirty="0">
              <a:latin typeface="Calibri" panose="020F0502020204030204" pitchFamily="34" charset="0"/>
              <a:ea typeface="Arial"/>
              <a:cs typeface="Calibri" panose="020F0502020204030204" pitchFamily="34" charset="0"/>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589b4165a5_0_80"/>
          <p:cNvSpPr txBox="1">
            <a:spLocks noGrp="1"/>
          </p:cNvSpPr>
          <p:nvPr>
            <p:ph type="title"/>
          </p:nvPr>
        </p:nvSpPr>
        <p:spPr>
          <a:xfrm>
            <a:off x="628650" y="108453"/>
            <a:ext cx="7886700" cy="1325562"/>
          </a:xfrm>
          <a:prstGeom prst="rect">
            <a:avLst/>
          </a:prstGeom>
        </p:spPr>
        <p:txBody>
          <a:bodyPr spcFirstLastPara="1" wrap="square" lIns="45700" tIns="45700" rIns="45700" bIns="45700" anchor="ctr" anchorCtr="0">
            <a:noAutofit/>
          </a:bodyPr>
          <a:lstStyle/>
          <a:p>
            <a:pPr marL="0" lvl="0" indent="0" algn="l" rtl="0">
              <a:spcBef>
                <a:spcPts val="0"/>
              </a:spcBef>
              <a:spcAft>
                <a:spcPts val="0"/>
              </a:spcAft>
              <a:buNone/>
            </a:pPr>
            <a:r>
              <a:rPr lang="en-US" sz="4800" dirty="0">
                <a:latin typeface="Calibri" panose="020F0502020204030204" pitchFamily="34" charset="0"/>
                <a:cs typeface="Calibri" panose="020F0502020204030204" pitchFamily="34" charset="0"/>
              </a:rPr>
              <a:t>Opioids </a:t>
            </a:r>
            <a:endParaRPr sz="4800" dirty="0">
              <a:latin typeface="Calibri" panose="020F0502020204030204" pitchFamily="34" charset="0"/>
              <a:cs typeface="Calibri" panose="020F0502020204030204" pitchFamily="34" charset="0"/>
            </a:endParaRPr>
          </a:p>
        </p:txBody>
      </p:sp>
      <p:sp>
        <p:nvSpPr>
          <p:cNvPr id="197" name="Google Shape;197;g589b4165a5_0_80"/>
          <p:cNvSpPr txBox="1">
            <a:spLocks noGrp="1"/>
          </p:cNvSpPr>
          <p:nvPr>
            <p:ph type="body" idx="1"/>
          </p:nvPr>
        </p:nvSpPr>
        <p:spPr>
          <a:xfrm>
            <a:off x="580524" y="1304916"/>
            <a:ext cx="7886700" cy="4351200"/>
          </a:xfrm>
          <a:prstGeom prst="rect">
            <a:avLst/>
          </a:prstGeom>
        </p:spPr>
        <p:txBody>
          <a:bodyPr spcFirstLastPara="1" wrap="square" lIns="45700" tIns="45700" rIns="45700" bIns="45700" anchor="t" anchorCtr="0">
            <a:noAutofit/>
          </a:bodyPr>
          <a:lstStyle/>
          <a:p>
            <a:pPr marL="114300" lvl="0" indent="0" algn="l" rtl="0">
              <a:lnSpc>
                <a:spcPct val="115000"/>
              </a:lnSpc>
              <a:spcBef>
                <a:spcPts val="0"/>
              </a:spcBef>
              <a:spcAft>
                <a:spcPts val="0"/>
              </a:spcAft>
              <a:buSzPts val="1800"/>
              <a:buNone/>
            </a:pPr>
            <a:r>
              <a:rPr lang="en-US" sz="3600" dirty="0">
                <a:latin typeface="Calibri" panose="020F0502020204030204" pitchFamily="34" charset="0"/>
                <a:ea typeface="Arial"/>
                <a:cs typeface="Calibri" panose="020F0502020204030204" pitchFamily="34" charset="0"/>
                <a:sym typeface="Arial"/>
              </a:rPr>
              <a:t>Morphine</a:t>
            </a:r>
            <a:endParaRPr sz="3600" dirty="0">
              <a:latin typeface="Calibri" panose="020F0502020204030204" pitchFamily="34" charset="0"/>
              <a:ea typeface="Arial"/>
              <a:cs typeface="Calibri" panose="020F0502020204030204" pitchFamily="34" charset="0"/>
              <a:sym typeface="Arial"/>
            </a:endParaRPr>
          </a:p>
          <a:p>
            <a:pPr>
              <a:lnSpc>
                <a:spcPct val="115000"/>
              </a:lnSpc>
              <a:spcBef>
                <a:spcPts val="0"/>
              </a:spcBef>
              <a:buFont typeface="Arial" panose="020B0604020202020204" pitchFamily="34" charset="0"/>
              <a:buChar char="•"/>
            </a:pPr>
            <a:r>
              <a:rPr lang="en-US" sz="2000" dirty="0">
                <a:latin typeface="Calibri" panose="020F0502020204030204" pitchFamily="34" charset="0"/>
                <a:ea typeface="Arial"/>
                <a:cs typeface="Calibri" panose="020F0502020204030204" pitchFamily="34" charset="0"/>
                <a:sym typeface="Arial"/>
              </a:rPr>
              <a:t>Analgesic effect by activating </a:t>
            </a:r>
            <a:r>
              <a:rPr lang="en-US" sz="2000" b="1" dirty="0">
                <a:latin typeface="Calibri" panose="020F0502020204030204" pitchFamily="34" charset="0"/>
                <a:ea typeface="Arial"/>
                <a:cs typeface="Calibri" panose="020F0502020204030204" pitchFamily="34" charset="0"/>
                <a:sym typeface="Arial"/>
              </a:rPr>
              <a:t>μ</a:t>
            </a:r>
            <a:r>
              <a:rPr lang="en-US" sz="2000" b="1" baseline="-25000" dirty="0">
                <a:latin typeface="Calibri" panose="020F0502020204030204" pitchFamily="34" charset="0"/>
                <a:ea typeface="Arial"/>
                <a:cs typeface="Calibri" panose="020F0502020204030204" pitchFamily="34" charset="0"/>
                <a:sym typeface="Arial"/>
              </a:rPr>
              <a:t>1 </a:t>
            </a:r>
            <a:r>
              <a:rPr lang="en-US" sz="2000" b="1" dirty="0">
                <a:latin typeface="Calibri" panose="020F0502020204030204" pitchFamily="34" charset="0"/>
                <a:ea typeface="Arial"/>
                <a:cs typeface="Calibri" panose="020F0502020204030204" pitchFamily="34" charset="0"/>
                <a:sym typeface="Arial"/>
              </a:rPr>
              <a:t>receptor</a:t>
            </a:r>
            <a:endParaRPr sz="2000" b="1" dirty="0">
              <a:latin typeface="Calibri" panose="020F0502020204030204" pitchFamily="34" charset="0"/>
              <a:ea typeface="Arial"/>
              <a:cs typeface="Calibri" panose="020F0502020204030204" pitchFamily="34" charset="0"/>
              <a:sym typeface="Arial"/>
            </a:endParaRPr>
          </a:p>
          <a:p>
            <a:pPr>
              <a:lnSpc>
                <a:spcPct val="115000"/>
              </a:lnSpc>
              <a:spcBef>
                <a:spcPts val="0"/>
              </a:spcBef>
              <a:buFont typeface="Arial" panose="020B0604020202020204" pitchFamily="34" charset="0"/>
              <a:buChar char="•"/>
            </a:pPr>
            <a:r>
              <a:rPr lang="en-US" sz="2000" dirty="0">
                <a:latin typeface="Calibri" panose="020F0502020204030204" pitchFamily="34" charset="0"/>
                <a:ea typeface="Arial"/>
                <a:cs typeface="Calibri" panose="020F0502020204030204" pitchFamily="34" charset="0"/>
                <a:sym typeface="Arial"/>
              </a:rPr>
              <a:t>Water soluble, poor lipid soluble</a:t>
            </a:r>
            <a:endParaRPr sz="2000" dirty="0">
              <a:latin typeface="Calibri" panose="020F0502020204030204" pitchFamily="34" charset="0"/>
              <a:ea typeface="Arial"/>
              <a:cs typeface="Calibri" panose="020F0502020204030204" pitchFamily="34" charset="0"/>
              <a:sym typeface="Arial"/>
            </a:endParaRPr>
          </a:p>
          <a:p>
            <a:pPr>
              <a:lnSpc>
                <a:spcPct val="115000"/>
              </a:lnSpc>
              <a:spcBef>
                <a:spcPts val="0"/>
              </a:spcBef>
              <a:buFont typeface="Arial" panose="020B0604020202020204" pitchFamily="34" charset="0"/>
              <a:buChar char="•"/>
            </a:pPr>
            <a:r>
              <a:rPr lang="en-US" sz="2000" dirty="0">
                <a:latin typeface="Calibri" panose="020F0502020204030204" pitchFamily="34" charset="0"/>
                <a:ea typeface="Arial"/>
                <a:cs typeface="Calibri" panose="020F0502020204030204" pitchFamily="34" charset="0"/>
                <a:sym typeface="Arial"/>
              </a:rPr>
              <a:t>High hepatic clearance - metabolized into morphine-3-glucuronide (M3G) &amp; morphine-6-glucuronide (M6G). </a:t>
            </a:r>
            <a:r>
              <a:rPr lang="en-US" sz="2000" dirty="0">
                <a:solidFill>
                  <a:srgbClr val="FF0000"/>
                </a:solidFill>
                <a:latin typeface="Calibri" panose="020F0502020204030204" pitchFamily="34" charset="0"/>
                <a:ea typeface="Arial"/>
                <a:cs typeface="Calibri" panose="020F0502020204030204" pitchFamily="34" charset="0"/>
                <a:sym typeface="Arial"/>
              </a:rPr>
              <a:t>M6G causes respiratory suppression</a:t>
            </a:r>
            <a:endParaRPr sz="2000" dirty="0">
              <a:solidFill>
                <a:srgbClr val="FF0000"/>
              </a:solidFill>
              <a:latin typeface="Calibri" panose="020F0502020204030204" pitchFamily="34" charset="0"/>
              <a:ea typeface="Arial"/>
              <a:cs typeface="Calibri" panose="020F0502020204030204" pitchFamily="34" charset="0"/>
              <a:sym typeface="Arial"/>
            </a:endParaRPr>
          </a:p>
          <a:p>
            <a:pPr>
              <a:lnSpc>
                <a:spcPct val="115000"/>
              </a:lnSpc>
              <a:spcBef>
                <a:spcPts val="0"/>
              </a:spcBef>
              <a:buFont typeface="Arial" panose="020B0604020202020204" pitchFamily="34" charset="0"/>
              <a:buChar char="•"/>
            </a:pPr>
            <a:r>
              <a:rPr lang="en-US" sz="2000" dirty="0">
                <a:latin typeface="Calibri" panose="020F0502020204030204" pitchFamily="34" charset="0"/>
                <a:ea typeface="Arial"/>
                <a:cs typeface="Calibri" panose="020F0502020204030204" pitchFamily="34" charset="0"/>
                <a:sym typeface="Arial"/>
              </a:rPr>
              <a:t>Reduced liver and renal function causes M3G &amp; M6G accumulation, leading to </a:t>
            </a:r>
            <a:r>
              <a:rPr lang="en-US" sz="2000" b="1" dirty="0">
                <a:latin typeface="Calibri" panose="020F0502020204030204" pitchFamily="34" charset="0"/>
                <a:ea typeface="Arial"/>
                <a:cs typeface="Calibri" panose="020F0502020204030204" pitchFamily="34" charset="0"/>
                <a:sym typeface="Arial"/>
              </a:rPr>
              <a:t>increased respiratory suppression in children &amp; neonates relative to adults</a:t>
            </a:r>
            <a:endParaRPr sz="2000" b="1" dirty="0">
              <a:latin typeface="Calibri" panose="020F0502020204030204" pitchFamily="34" charset="0"/>
              <a:ea typeface="Arial"/>
              <a:cs typeface="Calibri" panose="020F0502020204030204" pitchFamily="34" charset="0"/>
              <a:sym typeface="Arial"/>
            </a:endParaRPr>
          </a:p>
          <a:p>
            <a:pPr>
              <a:lnSpc>
                <a:spcPct val="115000"/>
              </a:lnSpc>
              <a:spcBef>
                <a:spcPts val="0"/>
              </a:spcBef>
              <a:buFont typeface="Arial" panose="020B0604020202020204" pitchFamily="34" charset="0"/>
              <a:buChar char="•"/>
            </a:pPr>
            <a:r>
              <a:rPr lang="en-US" sz="2000" dirty="0">
                <a:latin typeface="Calibri" panose="020F0502020204030204" pitchFamily="34" charset="0"/>
                <a:ea typeface="Arial"/>
                <a:cs typeface="Calibri" panose="020F0502020204030204" pitchFamily="34" charset="0"/>
                <a:sym typeface="Arial"/>
              </a:rPr>
              <a:t>Side effects: itching, nausea</a:t>
            </a:r>
            <a:endParaRPr sz="2000" dirty="0">
              <a:latin typeface="Calibri" panose="020F0502020204030204" pitchFamily="34" charset="0"/>
              <a:ea typeface="Arial"/>
              <a:cs typeface="Calibri" panose="020F0502020204030204" pitchFamily="34" charset="0"/>
              <a:sym typeface="Arial"/>
            </a:endParaRPr>
          </a:p>
          <a:p>
            <a:pPr>
              <a:lnSpc>
                <a:spcPct val="115000"/>
              </a:lnSpc>
              <a:spcBef>
                <a:spcPts val="0"/>
              </a:spcBef>
              <a:buFont typeface="Arial" panose="020B0604020202020204" pitchFamily="34" charset="0"/>
              <a:buChar char="•"/>
            </a:pPr>
            <a:r>
              <a:rPr lang="en-US" sz="2000" dirty="0">
                <a:latin typeface="Calibri" panose="020F0502020204030204" pitchFamily="34" charset="0"/>
                <a:ea typeface="Arial"/>
                <a:cs typeface="Calibri" panose="020F0502020204030204" pitchFamily="34" charset="0"/>
                <a:sym typeface="Arial"/>
              </a:rPr>
              <a:t>Dose: 0.05 - 0.2 mg/kg</a:t>
            </a:r>
            <a:endParaRPr sz="2000" dirty="0">
              <a:latin typeface="Calibri" panose="020F0502020204030204" pitchFamily="34" charset="0"/>
              <a:ea typeface="Arial"/>
              <a:cs typeface="Calibri" panose="020F0502020204030204" pitchFamily="34" charset="0"/>
              <a:sym typeface="Arial"/>
            </a:endParaRPr>
          </a:p>
          <a:p>
            <a:pPr marL="0" lvl="0" indent="0" algn="l" rtl="0">
              <a:lnSpc>
                <a:spcPct val="115000"/>
              </a:lnSpc>
              <a:spcBef>
                <a:spcPts val="1600"/>
              </a:spcBef>
              <a:spcAft>
                <a:spcPts val="0"/>
              </a:spcAft>
              <a:buClr>
                <a:schemeClr val="dk1"/>
              </a:buClr>
              <a:buSzPts val="1100"/>
              <a:buFont typeface="Arial"/>
              <a:buNone/>
            </a:pPr>
            <a:endParaRPr sz="1800" dirty="0">
              <a:latin typeface="Calibri" panose="020F0502020204030204" pitchFamily="34" charset="0"/>
              <a:ea typeface="Arial"/>
              <a:cs typeface="Calibri" panose="020F0502020204030204" pitchFamily="34" charset="0"/>
              <a:sym typeface="Arial"/>
            </a:endParaRPr>
          </a:p>
          <a:p>
            <a:pPr marL="0" lvl="0" indent="0" algn="l" rtl="0">
              <a:lnSpc>
                <a:spcPct val="115000"/>
              </a:lnSpc>
              <a:spcBef>
                <a:spcPts val="1600"/>
              </a:spcBef>
              <a:spcAft>
                <a:spcPts val="0"/>
              </a:spcAft>
              <a:buClr>
                <a:schemeClr val="dk1"/>
              </a:buClr>
              <a:buSzPts val="1100"/>
              <a:buFont typeface="Arial"/>
              <a:buNone/>
            </a:pPr>
            <a:endParaRPr sz="1800" dirty="0">
              <a:latin typeface="Calibri" panose="020F0502020204030204" pitchFamily="34" charset="0"/>
              <a:ea typeface="Arial"/>
              <a:cs typeface="Calibri" panose="020F0502020204030204" pitchFamily="34" charset="0"/>
              <a:sym typeface="Arial"/>
            </a:endParaRPr>
          </a:p>
          <a:p>
            <a:pPr marL="0" lvl="0" indent="0" algn="l" rtl="0">
              <a:spcBef>
                <a:spcPts val="1600"/>
              </a:spcBef>
              <a:spcAft>
                <a:spcPts val="0"/>
              </a:spcAft>
              <a:buNone/>
            </a:pPr>
            <a:endParaRPr dirty="0">
              <a:latin typeface="Calibri" panose="020F0502020204030204" pitchFamily="34" charset="0"/>
              <a:cs typeface="Calibri" panose="020F050202020403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g589b4165a5_0_132"/>
          <p:cNvSpPr txBox="1">
            <a:spLocks noGrp="1"/>
          </p:cNvSpPr>
          <p:nvPr>
            <p:ph type="title"/>
          </p:nvPr>
        </p:nvSpPr>
        <p:spPr>
          <a:xfrm>
            <a:off x="628650" y="76369"/>
            <a:ext cx="7886700" cy="1325562"/>
          </a:xfrm>
          <a:prstGeom prst="rect">
            <a:avLst/>
          </a:prstGeom>
        </p:spPr>
        <p:txBody>
          <a:bodyPr spcFirstLastPara="1" wrap="square" lIns="45700" tIns="45700" rIns="45700" bIns="45700" anchor="ctr"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Opioids</a:t>
            </a:r>
            <a:endParaRPr dirty="0">
              <a:latin typeface="Calibri" panose="020F0502020204030204" pitchFamily="34" charset="0"/>
              <a:cs typeface="Calibri" panose="020F0502020204030204" pitchFamily="34" charset="0"/>
            </a:endParaRPr>
          </a:p>
        </p:txBody>
      </p:sp>
      <p:sp>
        <p:nvSpPr>
          <p:cNvPr id="203" name="Google Shape;203;g589b4165a5_0_132"/>
          <p:cNvSpPr txBox="1">
            <a:spLocks noGrp="1"/>
          </p:cNvSpPr>
          <p:nvPr>
            <p:ph type="body" idx="1"/>
          </p:nvPr>
        </p:nvSpPr>
        <p:spPr>
          <a:xfrm>
            <a:off x="574416" y="1195000"/>
            <a:ext cx="7886700" cy="4836585"/>
          </a:xfrm>
          <a:prstGeom prst="rect">
            <a:avLst/>
          </a:prstGeom>
        </p:spPr>
        <p:txBody>
          <a:bodyPr spcFirstLastPara="1" wrap="square" lIns="45700" tIns="45700" rIns="45700" bIns="45700" anchor="t" anchorCtr="0">
            <a:noAutofit/>
          </a:bodyPr>
          <a:lstStyle/>
          <a:p>
            <a:pPr marL="101600" lvl="0" indent="0" algn="l" rtl="0">
              <a:lnSpc>
                <a:spcPct val="115000"/>
              </a:lnSpc>
              <a:spcBef>
                <a:spcPts val="0"/>
              </a:spcBef>
              <a:spcAft>
                <a:spcPts val="0"/>
              </a:spcAft>
              <a:buClr>
                <a:schemeClr val="dk1"/>
              </a:buClr>
              <a:buSzPts val="2000"/>
              <a:buNone/>
            </a:pPr>
            <a:r>
              <a:rPr lang="en-US" sz="3200" dirty="0">
                <a:solidFill>
                  <a:schemeClr val="dk1"/>
                </a:solidFill>
                <a:latin typeface="Calibri" panose="020F0502020204030204" pitchFamily="34" charset="0"/>
                <a:ea typeface="Arial"/>
                <a:cs typeface="Calibri" panose="020F0502020204030204" pitchFamily="34" charset="0"/>
                <a:sym typeface="Arial"/>
              </a:rPr>
              <a:t>Meperidine</a:t>
            </a:r>
            <a:endParaRPr sz="3200" dirty="0">
              <a:solidFill>
                <a:schemeClr val="dk1"/>
              </a:solidFill>
              <a:latin typeface="Calibri" panose="020F0502020204030204" pitchFamily="34" charset="0"/>
              <a:ea typeface="Arial"/>
              <a:cs typeface="Calibri" panose="020F0502020204030204" pitchFamily="34" charset="0"/>
              <a:sym typeface="Arial"/>
            </a:endParaRPr>
          </a:p>
          <a:p>
            <a:pPr indent="-35560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Weak opioid, 1/10</a:t>
            </a:r>
            <a:r>
              <a:rPr lang="en-US" sz="2400" baseline="30000" dirty="0">
                <a:solidFill>
                  <a:schemeClr val="dk1"/>
                </a:solidFill>
                <a:latin typeface="Calibri" panose="020F0502020204030204" pitchFamily="34" charset="0"/>
                <a:ea typeface="Arial"/>
                <a:cs typeface="Calibri" panose="020F0502020204030204" pitchFamily="34" charset="0"/>
                <a:sym typeface="Arial"/>
              </a:rPr>
              <a:t>th</a:t>
            </a:r>
            <a:r>
              <a:rPr lang="en-US" sz="2400" dirty="0">
                <a:solidFill>
                  <a:schemeClr val="dk1"/>
                </a:solidFill>
                <a:latin typeface="Calibri" panose="020F0502020204030204" pitchFamily="34" charset="0"/>
                <a:ea typeface="Arial"/>
                <a:cs typeface="Calibri" panose="020F0502020204030204" pitchFamily="34" charset="0"/>
                <a:sym typeface="Arial"/>
              </a:rPr>
              <a:t> strength of morphine</a:t>
            </a:r>
            <a:endParaRPr sz="2400" dirty="0">
              <a:solidFill>
                <a:schemeClr val="dk1"/>
              </a:solidFill>
              <a:latin typeface="Calibri" panose="020F0502020204030204" pitchFamily="34" charset="0"/>
              <a:ea typeface="Arial"/>
              <a:cs typeface="Calibri" panose="020F0502020204030204" pitchFamily="34" charset="0"/>
              <a:sym typeface="Arial"/>
            </a:endParaRPr>
          </a:p>
          <a:p>
            <a:pPr indent="-35560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Prolonged elimination ½ time in neonates</a:t>
            </a:r>
            <a:endParaRPr sz="2400" dirty="0">
              <a:solidFill>
                <a:schemeClr val="dk1"/>
              </a:solidFill>
              <a:latin typeface="Calibri" panose="020F0502020204030204" pitchFamily="34" charset="0"/>
              <a:ea typeface="Arial"/>
              <a:cs typeface="Calibri" panose="020F0502020204030204" pitchFamily="34" charset="0"/>
              <a:sym typeface="Arial"/>
            </a:endParaRPr>
          </a:p>
          <a:p>
            <a:pPr indent="-35560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Mainly used to stop shivering</a:t>
            </a:r>
            <a:endParaRPr sz="2400" dirty="0">
              <a:solidFill>
                <a:schemeClr val="dk1"/>
              </a:solidFill>
              <a:latin typeface="Calibri" panose="020F0502020204030204" pitchFamily="34" charset="0"/>
              <a:ea typeface="Arial"/>
              <a:cs typeface="Calibri" panose="020F0502020204030204" pitchFamily="34" charset="0"/>
              <a:sym typeface="Arial"/>
            </a:endParaRPr>
          </a:p>
          <a:p>
            <a:pPr indent="-35560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Metabolite, </a:t>
            </a:r>
            <a:r>
              <a:rPr lang="en-US" sz="2400" dirty="0">
                <a:solidFill>
                  <a:srgbClr val="FF0000"/>
                </a:solidFill>
                <a:latin typeface="Calibri" panose="020F0502020204030204" pitchFamily="34" charset="0"/>
                <a:ea typeface="Arial"/>
                <a:cs typeface="Calibri" panose="020F0502020204030204" pitchFamily="34" charset="0"/>
                <a:sym typeface="Arial"/>
              </a:rPr>
              <a:t>normeperidine</a:t>
            </a:r>
            <a:r>
              <a:rPr lang="en-US" sz="2400" dirty="0">
                <a:solidFill>
                  <a:schemeClr val="dk1"/>
                </a:solidFill>
                <a:latin typeface="Calibri" panose="020F0502020204030204" pitchFamily="34" charset="0"/>
                <a:ea typeface="Arial"/>
                <a:cs typeface="Calibri" panose="020F0502020204030204" pitchFamily="34" charset="0"/>
                <a:sym typeface="Arial"/>
              </a:rPr>
              <a:t>, causes </a:t>
            </a:r>
            <a:r>
              <a:rPr lang="en-US" sz="2400" dirty="0">
                <a:solidFill>
                  <a:srgbClr val="FF0000"/>
                </a:solidFill>
                <a:latin typeface="Calibri" panose="020F0502020204030204" pitchFamily="34" charset="0"/>
                <a:ea typeface="Arial"/>
                <a:cs typeface="Calibri" panose="020F0502020204030204" pitchFamily="34" charset="0"/>
                <a:sym typeface="Arial"/>
              </a:rPr>
              <a:t>seizures</a:t>
            </a:r>
            <a:endParaRPr sz="2400" dirty="0">
              <a:solidFill>
                <a:srgbClr val="FF0000"/>
              </a:solidFill>
              <a:latin typeface="Calibri" panose="020F0502020204030204" pitchFamily="34" charset="0"/>
              <a:ea typeface="Arial"/>
              <a:cs typeface="Calibri" panose="020F0502020204030204" pitchFamily="34" charset="0"/>
              <a:sym typeface="Arial"/>
            </a:endParaRPr>
          </a:p>
          <a:p>
            <a:pPr indent="-35560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No longer recommended for use in children</a:t>
            </a:r>
            <a:endParaRPr sz="2400" dirty="0">
              <a:solidFill>
                <a:schemeClr val="dk1"/>
              </a:solidFill>
              <a:latin typeface="Calibri" panose="020F0502020204030204" pitchFamily="34" charset="0"/>
              <a:ea typeface="Arial"/>
              <a:cs typeface="Calibri" panose="020F0502020204030204" pitchFamily="34" charset="0"/>
              <a:sym typeface="Arial"/>
            </a:endParaRPr>
          </a:p>
          <a:p>
            <a:pPr marL="457200" lvl="0" indent="-355600" algn="l" rtl="0">
              <a:lnSpc>
                <a:spcPct val="115000"/>
              </a:lnSpc>
              <a:spcBef>
                <a:spcPts val="0"/>
              </a:spcBef>
              <a:spcAft>
                <a:spcPts val="0"/>
              </a:spcAft>
              <a:buClr>
                <a:schemeClr val="dk1"/>
              </a:buClr>
              <a:buSzPts val="2000"/>
              <a:buFont typeface="Arial"/>
              <a:buChar char="●"/>
            </a:pPr>
            <a:endParaRPr lang="en-US" sz="200" b="1" u="sng" dirty="0">
              <a:solidFill>
                <a:schemeClr val="dk1"/>
              </a:solidFill>
              <a:latin typeface="Calibri" panose="020F0502020204030204" pitchFamily="34" charset="0"/>
              <a:ea typeface="Arial"/>
              <a:cs typeface="Calibri" panose="020F0502020204030204" pitchFamily="34" charset="0"/>
              <a:sym typeface="Arial"/>
            </a:endParaRPr>
          </a:p>
          <a:p>
            <a:pPr marL="101600" lvl="0" indent="0" algn="l" rtl="0">
              <a:lnSpc>
                <a:spcPct val="115000"/>
              </a:lnSpc>
              <a:spcBef>
                <a:spcPts val="0"/>
              </a:spcBef>
              <a:spcAft>
                <a:spcPts val="0"/>
              </a:spcAft>
              <a:buClr>
                <a:schemeClr val="dk1"/>
              </a:buClr>
              <a:buSzPts val="2000"/>
              <a:buNone/>
            </a:pPr>
            <a:r>
              <a:rPr lang="en-US" sz="3200" dirty="0">
                <a:solidFill>
                  <a:schemeClr val="dk1"/>
                </a:solidFill>
                <a:latin typeface="Calibri" panose="020F0502020204030204" pitchFamily="34" charset="0"/>
                <a:ea typeface="Arial"/>
                <a:cs typeface="Calibri" panose="020F0502020204030204" pitchFamily="34" charset="0"/>
                <a:sym typeface="Arial"/>
              </a:rPr>
              <a:t>Hydromorphone</a:t>
            </a:r>
            <a:endParaRPr sz="3200" dirty="0">
              <a:solidFill>
                <a:schemeClr val="dk1"/>
              </a:solidFill>
              <a:latin typeface="Calibri" panose="020F0502020204030204" pitchFamily="34" charset="0"/>
              <a:ea typeface="Arial"/>
              <a:cs typeface="Calibri" panose="020F0502020204030204" pitchFamily="34" charset="0"/>
              <a:sym typeface="Arial"/>
            </a:endParaRPr>
          </a:p>
          <a:p>
            <a:pPr indent="-35560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Synthetic opioid, 5-7.5 more potent than morphine</a:t>
            </a:r>
            <a:endParaRPr sz="2400" dirty="0">
              <a:solidFill>
                <a:schemeClr val="dk1"/>
              </a:solidFill>
              <a:latin typeface="Calibri" panose="020F0502020204030204" pitchFamily="34" charset="0"/>
              <a:ea typeface="Arial"/>
              <a:cs typeface="Calibri" panose="020F0502020204030204" pitchFamily="34" charset="0"/>
              <a:sym typeface="Arial"/>
            </a:endParaRPr>
          </a:p>
          <a:p>
            <a:pPr indent="-35560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Dose 0.01-0.02 mg/kg IV</a:t>
            </a:r>
            <a:endParaRPr sz="2400" dirty="0">
              <a:solidFill>
                <a:schemeClr val="dk1"/>
              </a:solidFill>
              <a:latin typeface="Calibri" panose="020F0502020204030204" pitchFamily="34" charset="0"/>
              <a:ea typeface="Arial"/>
              <a:cs typeface="Calibri" panose="020F0502020204030204" pitchFamily="34" charset="0"/>
              <a:sym typeface="Arial"/>
            </a:endParaRPr>
          </a:p>
          <a:p>
            <a:pPr indent="-355600">
              <a:lnSpc>
                <a:spcPct val="115000"/>
              </a:lnSpc>
              <a:spcBef>
                <a:spcPts val="0"/>
              </a:spcBef>
              <a:buClr>
                <a:srgbClr val="FF0000"/>
              </a:buClr>
              <a:buSzPts val="2000"/>
              <a:buFont typeface="Arial" panose="020B0604020202020204" pitchFamily="34" charset="0"/>
              <a:buChar char="•"/>
            </a:pPr>
            <a:r>
              <a:rPr lang="en-US" sz="2400" dirty="0">
                <a:solidFill>
                  <a:srgbClr val="FF0000"/>
                </a:solidFill>
                <a:latin typeface="Calibri" panose="020F0502020204030204" pitchFamily="34" charset="0"/>
                <a:ea typeface="Arial"/>
                <a:cs typeface="Calibri" panose="020F0502020204030204" pitchFamily="34" charset="0"/>
                <a:sym typeface="Arial"/>
              </a:rPr>
              <a:t>Metabolites do not cause respiratory suppression</a:t>
            </a:r>
            <a:endParaRPr sz="2400" dirty="0">
              <a:solidFill>
                <a:srgbClr val="FF0000"/>
              </a:solidFill>
              <a:latin typeface="Calibri" panose="020F0502020204030204" pitchFamily="34" charset="0"/>
              <a:ea typeface="Arial"/>
              <a:cs typeface="Calibri" panose="020F0502020204030204" pitchFamily="34" charset="0"/>
              <a:sym typeface="Arial"/>
            </a:endParaRPr>
          </a:p>
          <a:p>
            <a:pPr marL="0" lvl="0" indent="0" algn="l" rtl="0">
              <a:lnSpc>
                <a:spcPct val="115000"/>
              </a:lnSpc>
              <a:spcBef>
                <a:spcPts val="1600"/>
              </a:spcBef>
              <a:spcAft>
                <a:spcPts val="1600"/>
              </a:spcAft>
              <a:buClr>
                <a:schemeClr val="dk1"/>
              </a:buClr>
              <a:buSzPts val="1100"/>
              <a:buFont typeface="Arial"/>
              <a:buNone/>
            </a:pPr>
            <a:endParaRPr dirty="0">
              <a:latin typeface="Calibri" panose="020F0502020204030204" pitchFamily="34" charset="0"/>
              <a:cs typeface="Calibri" panose="020F050202020403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g589b4165a5_0_137"/>
          <p:cNvSpPr txBox="1">
            <a:spLocks noGrp="1"/>
          </p:cNvSpPr>
          <p:nvPr>
            <p:ph type="title"/>
          </p:nvPr>
        </p:nvSpPr>
        <p:spPr>
          <a:xfrm>
            <a:off x="628650" y="188663"/>
            <a:ext cx="7886700" cy="1325562"/>
          </a:xfrm>
          <a:prstGeom prst="rect">
            <a:avLst/>
          </a:prstGeom>
        </p:spPr>
        <p:txBody>
          <a:bodyPr spcFirstLastPara="1" wrap="square" lIns="45700" tIns="45700" rIns="45700" bIns="45700" anchor="ctr" anchorCtr="0">
            <a:noAutofit/>
          </a:bodyPr>
          <a:lstStyle/>
          <a:p>
            <a:pPr marL="0" lvl="0" indent="0" algn="l" rtl="0">
              <a:spcBef>
                <a:spcPts val="0"/>
              </a:spcBef>
              <a:spcAft>
                <a:spcPts val="0"/>
              </a:spcAft>
              <a:buNone/>
            </a:pPr>
            <a:r>
              <a:rPr lang="en-US" sz="4800" dirty="0">
                <a:latin typeface="Calibri" panose="020F0502020204030204" pitchFamily="34" charset="0"/>
                <a:cs typeface="Calibri" panose="020F0502020204030204" pitchFamily="34" charset="0"/>
              </a:rPr>
              <a:t>Opioids</a:t>
            </a:r>
            <a:endParaRPr sz="4800" dirty="0">
              <a:latin typeface="Calibri" panose="020F0502020204030204" pitchFamily="34" charset="0"/>
              <a:cs typeface="Calibri" panose="020F0502020204030204" pitchFamily="34" charset="0"/>
            </a:endParaRPr>
          </a:p>
        </p:txBody>
      </p:sp>
      <p:sp>
        <p:nvSpPr>
          <p:cNvPr id="209" name="Google Shape;209;g589b4165a5_0_137"/>
          <p:cNvSpPr txBox="1">
            <a:spLocks noGrp="1"/>
          </p:cNvSpPr>
          <p:nvPr>
            <p:ph type="body" idx="1"/>
          </p:nvPr>
        </p:nvSpPr>
        <p:spPr>
          <a:xfrm>
            <a:off x="506437" y="1514225"/>
            <a:ext cx="8008913" cy="4351200"/>
          </a:xfrm>
          <a:prstGeom prst="rect">
            <a:avLst/>
          </a:prstGeom>
        </p:spPr>
        <p:txBody>
          <a:bodyPr spcFirstLastPara="1" wrap="square" lIns="45700" tIns="45700" rIns="45700" bIns="45700" anchor="t" anchorCtr="0">
            <a:noAutofit/>
          </a:bodyPr>
          <a:lstStyle/>
          <a:p>
            <a:pPr marL="114300" lvl="0" indent="0" algn="l" rtl="0">
              <a:lnSpc>
                <a:spcPct val="115000"/>
              </a:lnSpc>
              <a:spcBef>
                <a:spcPts val="0"/>
              </a:spcBef>
              <a:spcAft>
                <a:spcPts val="0"/>
              </a:spcAft>
              <a:buClr>
                <a:schemeClr val="dk1"/>
              </a:buClr>
              <a:buSzPts val="1800"/>
              <a:buNone/>
            </a:pPr>
            <a:r>
              <a:rPr lang="en-US" sz="3600" dirty="0">
                <a:solidFill>
                  <a:schemeClr val="dk1"/>
                </a:solidFill>
                <a:latin typeface="Calibri" panose="020F0502020204030204" pitchFamily="34" charset="0"/>
                <a:ea typeface="Arial"/>
                <a:cs typeface="Calibri" panose="020F0502020204030204" pitchFamily="34" charset="0"/>
                <a:sym typeface="Arial"/>
              </a:rPr>
              <a:t>Methadone</a:t>
            </a:r>
            <a:endParaRPr sz="3600" dirty="0">
              <a:solidFill>
                <a:schemeClr val="dk1"/>
              </a:solidFill>
              <a:latin typeface="Calibri" panose="020F0502020204030204" pitchFamily="34" charset="0"/>
              <a:ea typeface="Arial"/>
              <a:cs typeface="Calibri" panose="020F0502020204030204" pitchFamily="34" charset="0"/>
              <a:sym typeface="Arial"/>
            </a:endParaRPr>
          </a:p>
          <a:p>
            <a:pPr>
              <a:lnSpc>
                <a:spcPct val="115000"/>
              </a:lnSpc>
              <a:spcBef>
                <a:spcPts val="0"/>
              </a:spcBef>
              <a:buClr>
                <a:schemeClr val="dk1"/>
              </a:buClr>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Synthetic opioid, similar potency to morphine but </a:t>
            </a:r>
            <a:r>
              <a:rPr lang="en-US" sz="2400" dirty="0">
                <a:solidFill>
                  <a:srgbClr val="FF0000"/>
                </a:solidFill>
                <a:latin typeface="Calibri" panose="020F0502020204030204" pitchFamily="34" charset="0"/>
                <a:ea typeface="Arial"/>
                <a:cs typeface="Calibri" panose="020F0502020204030204" pitchFamily="34" charset="0"/>
                <a:sym typeface="Arial"/>
              </a:rPr>
              <a:t>greater ½ life</a:t>
            </a:r>
            <a:endParaRPr sz="2400" dirty="0">
              <a:solidFill>
                <a:srgbClr val="FF0000"/>
              </a:solidFill>
              <a:latin typeface="Calibri" panose="020F0502020204030204" pitchFamily="34" charset="0"/>
              <a:ea typeface="Arial"/>
              <a:cs typeface="Calibri" panose="020F0502020204030204" pitchFamily="34" charset="0"/>
              <a:sym typeface="Arial"/>
            </a:endParaRPr>
          </a:p>
          <a:p>
            <a:pPr>
              <a:lnSpc>
                <a:spcPct val="115000"/>
              </a:lnSpc>
              <a:spcBef>
                <a:spcPts val="0"/>
              </a:spcBef>
              <a:buClr>
                <a:schemeClr val="dk1"/>
              </a:buClr>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Highly variable elimination ½ life in neonates 3.8 - 62 hours</a:t>
            </a:r>
            <a:endParaRPr sz="2400" dirty="0">
              <a:solidFill>
                <a:schemeClr val="dk1"/>
              </a:solidFill>
              <a:latin typeface="Calibri" panose="020F0502020204030204" pitchFamily="34" charset="0"/>
              <a:ea typeface="Arial"/>
              <a:cs typeface="Calibri" panose="020F0502020204030204" pitchFamily="34" charset="0"/>
              <a:sym typeface="Arial"/>
            </a:endParaRPr>
          </a:p>
          <a:p>
            <a:pPr>
              <a:lnSpc>
                <a:spcPct val="115000"/>
              </a:lnSpc>
              <a:spcBef>
                <a:spcPts val="0"/>
              </a:spcBef>
              <a:buClr>
                <a:schemeClr val="dk1"/>
              </a:buClr>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Analgesic effect by activating </a:t>
            </a:r>
            <a:r>
              <a:rPr lang="en-US" sz="2400" b="1" dirty="0">
                <a:solidFill>
                  <a:schemeClr val="dk1"/>
                </a:solidFill>
                <a:latin typeface="Calibri" panose="020F0502020204030204" pitchFamily="34" charset="0"/>
                <a:ea typeface="Arial"/>
                <a:cs typeface="Calibri" panose="020F0502020204030204" pitchFamily="34" charset="0"/>
                <a:sym typeface="Arial"/>
              </a:rPr>
              <a:t>μ</a:t>
            </a:r>
            <a:r>
              <a:rPr lang="en-US" sz="2400" b="1" baseline="-25000" dirty="0">
                <a:solidFill>
                  <a:schemeClr val="dk1"/>
                </a:solidFill>
                <a:latin typeface="Calibri" panose="020F0502020204030204" pitchFamily="34" charset="0"/>
                <a:ea typeface="Arial"/>
                <a:cs typeface="Calibri" panose="020F0502020204030204" pitchFamily="34" charset="0"/>
                <a:sym typeface="Arial"/>
              </a:rPr>
              <a:t>1 </a:t>
            </a:r>
            <a:r>
              <a:rPr lang="en-US" sz="2400" b="1" dirty="0">
                <a:solidFill>
                  <a:schemeClr val="dk1"/>
                </a:solidFill>
                <a:latin typeface="Calibri" panose="020F0502020204030204" pitchFamily="34" charset="0"/>
                <a:ea typeface="Arial"/>
                <a:cs typeface="Calibri" panose="020F0502020204030204" pitchFamily="34" charset="0"/>
                <a:sym typeface="Arial"/>
              </a:rPr>
              <a:t>receptor &amp; NMDA receptor antagonist</a:t>
            </a:r>
            <a:endParaRPr sz="2400" b="1" dirty="0">
              <a:solidFill>
                <a:schemeClr val="dk1"/>
              </a:solidFill>
              <a:latin typeface="Calibri" panose="020F0502020204030204" pitchFamily="34" charset="0"/>
              <a:ea typeface="Arial"/>
              <a:cs typeface="Calibri" panose="020F0502020204030204" pitchFamily="34" charset="0"/>
              <a:sym typeface="Arial"/>
            </a:endParaRPr>
          </a:p>
          <a:p>
            <a:pPr>
              <a:lnSpc>
                <a:spcPct val="115000"/>
              </a:lnSpc>
              <a:spcBef>
                <a:spcPts val="0"/>
              </a:spcBef>
              <a:buClr>
                <a:schemeClr val="dk1"/>
              </a:buClr>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Dose ~0.1-0.2mg/kg</a:t>
            </a:r>
            <a:endParaRPr sz="2400" dirty="0">
              <a:solidFill>
                <a:schemeClr val="dk1"/>
              </a:solidFill>
              <a:latin typeface="Calibri" panose="020F0502020204030204" pitchFamily="34" charset="0"/>
              <a:ea typeface="Arial"/>
              <a:cs typeface="Calibri" panose="020F0502020204030204" pitchFamily="34" charset="0"/>
              <a:sym typeface="Arial"/>
            </a:endParaRPr>
          </a:p>
          <a:p>
            <a:pPr>
              <a:lnSpc>
                <a:spcPct val="115000"/>
              </a:lnSpc>
              <a:spcBef>
                <a:spcPts val="0"/>
              </a:spcBef>
              <a:buClr>
                <a:schemeClr val="dk1"/>
              </a:buClr>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Lipid soluble - penetrates blood brain barrier</a:t>
            </a:r>
            <a:endParaRPr sz="2400" dirty="0">
              <a:solidFill>
                <a:schemeClr val="dk1"/>
              </a:solidFill>
              <a:latin typeface="Calibri" panose="020F0502020204030204" pitchFamily="34" charset="0"/>
              <a:ea typeface="Arial"/>
              <a:cs typeface="Calibri" panose="020F0502020204030204" pitchFamily="34" charset="0"/>
              <a:sym typeface="Arial"/>
            </a:endParaRPr>
          </a:p>
          <a:p>
            <a:pPr>
              <a:lnSpc>
                <a:spcPct val="115000"/>
              </a:lnSpc>
              <a:spcBef>
                <a:spcPts val="0"/>
              </a:spcBef>
              <a:buClr>
                <a:srgbClr val="FF0000"/>
              </a:buClr>
              <a:buFont typeface="Arial" panose="020B0604020202020204" pitchFamily="34" charset="0"/>
              <a:buChar char="•"/>
            </a:pPr>
            <a:r>
              <a:rPr lang="en-US" sz="2400" b="1" dirty="0">
                <a:solidFill>
                  <a:srgbClr val="FF0000"/>
                </a:solidFill>
                <a:latin typeface="Calibri" panose="020F0502020204030204" pitchFamily="34" charset="0"/>
                <a:ea typeface="Arial"/>
                <a:cs typeface="Calibri" panose="020F0502020204030204" pitchFamily="34" charset="0"/>
                <a:sym typeface="Arial"/>
              </a:rPr>
              <a:t>May cause QT prolongation</a:t>
            </a:r>
            <a:endParaRPr sz="4400" dirty="0">
              <a:solidFill>
                <a:schemeClr val="dk1"/>
              </a:solidFill>
              <a:latin typeface="Calibri" panose="020F0502020204030204" pitchFamily="34" charset="0"/>
              <a:cs typeface="Calibri" panose="020F0502020204030204" pitchFamily="34" charset="0"/>
            </a:endParaRPr>
          </a:p>
          <a:p>
            <a:pPr marL="0" lvl="0" indent="0" algn="l" rtl="0">
              <a:spcBef>
                <a:spcPts val="1600"/>
              </a:spcBef>
              <a:spcAft>
                <a:spcPts val="0"/>
              </a:spcAft>
              <a:buNone/>
            </a:pPr>
            <a:endParaRPr dirty="0">
              <a:latin typeface="Calibri" panose="020F0502020204030204" pitchFamily="34" charset="0"/>
              <a:cs typeface="Calibri" panose="020F050202020403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g589b4165a5_0_137"/>
          <p:cNvSpPr txBox="1">
            <a:spLocks noGrp="1"/>
          </p:cNvSpPr>
          <p:nvPr>
            <p:ph type="title"/>
          </p:nvPr>
        </p:nvSpPr>
        <p:spPr>
          <a:xfrm>
            <a:off x="628650" y="172621"/>
            <a:ext cx="7886700" cy="1325562"/>
          </a:xfrm>
          <a:prstGeom prst="rect">
            <a:avLst/>
          </a:prstGeom>
        </p:spPr>
        <p:txBody>
          <a:bodyPr spcFirstLastPara="1" wrap="square" lIns="45700" tIns="45700" rIns="45700" bIns="45700" anchor="ctr" anchorCtr="0">
            <a:noAutofit/>
          </a:bodyPr>
          <a:lstStyle/>
          <a:p>
            <a:pPr marL="0" lvl="0" indent="0" algn="l" rtl="0">
              <a:spcBef>
                <a:spcPts val="0"/>
              </a:spcBef>
              <a:spcAft>
                <a:spcPts val="0"/>
              </a:spcAft>
              <a:buNone/>
            </a:pPr>
            <a:r>
              <a:rPr lang="en-US" sz="4800" dirty="0">
                <a:latin typeface="Calibri" panose="020F0502020204030204" pitchFamily="34" charset="0"/>
                <a:cs typeface="Calibri" panose="020F0502020204030204" pitchFamily="34" charset="0"/>
              </a:rPr>
              <a:t>Opioids</a:t>
            </a:r>
            <a:endParaRPr sz="4800" dirty="0">
              <a:latin typeface="Calibri" panose="020F0502020204030204" pitchFamily="34" charset="0"/>
              <a:cs typeface="Calibri" panose="020F0502020204030204" pitchFamily="34" charset="0"/>
            </a:endParaRPr>
          </a:p>
        </p:txBody>
      </p:sp>
      <p:sp>
        <p:nvSpPr>
          <p:cNvPr id="209" name="Google Shape;209;g589b4165a5_0_137"/>
          <p:cNvSpPr txBox="1">
            <a:spLocks noGrp="1"/>
          </p:cNvSpPr>
          <p:nvPr>
            <p:ph type="body" idx="1"/>
          </p:nvPr>
        </p:nvSpPr>
        <p:spPr>
          <a:xfrm>
            <a:off x="628650" y="1514225"/>
            <a:ext cx="7886700" cy="4351200"/>
          </a:xfrm>
          <a:prstGeom prst="rect">
            <a:avLst/>
          </a:prstGeom>
        </p:spPr>
        <p:txBody>
          <a:bodyPr spcFirstLastPara="1" wrap="square" lIns="45700" tIns="45700" rIns="45700" bIns="45700" anchor="t" anchorCtr="0">
            <a:noAutofit/>
          </a:bodyPr>
          <a:lstStyle/>
          <a:p>
            <a:pPr marL="114300" lvl="0" indent="0" algn="l" rtl="0">
              <a:lnSpc>
                <a:spcPct val="115000"/>
              </a:lnSpc>
              <a:spcBef>
                <a:spcPts val="0"/>
              </a:spcBef>
              <a:spcAft>
                <a:spcPts val="0"/>
              </a:spcAft>
              <a:buClr>
                <a:schemeClr val="dk1"/>
              </a:buClr>
              <a:buSzPts val="1800"/>
              <a:buNone/>
            </a:pPr>
            <a:r>
              <a:rPr lang="en-US" sz="3600" dirty="0">
                <a:solidFill>
                  <a:schemeClr val="dk1"/>
                </a:solidFill>
                <a:latin typeface="Calibri" panose="020F0502020204030204" pitchFamily="34" charset="0"/>
                <a:ea typeface="Arial"/>
                <a:cs typeface="Calibri" panose="020F0502020204030204" pitchFamily="34" charset="0"/>
                <a:sym typeface="Arial"/>
              </a:rPr>
              <a:t>Fentanyl</a:t>
            </a:r>
            <a:endParaRPr sz="3600" dirty="0">
              <a:solidFill>
                <a:schemeClr val="dk1"/>
              </a:solidFill>
              <a:latin typeface="Calibri" panose="020F0502020204030204" pitchFamily="34" charset="0"/>
              <a:ea typeface="Arial"/>
              <a:cs typeface="Calibri" panose="020F0502020204030204" pitchFamily="34" charset="0"/>
              <a:sym typeface="Arial"/>
            </a:endParaRPr>
          </a:p>
          <a:p>
            <a:pPr>
              <a:lnSpc>
                <a:spcPct val="115000"/>
              </a:lnSpc>
              <a:spcBef>
                <a:spcPts val="0"/>
              </a:spcBef>
              <a:buClr>
                <a:schemeClr val="dk1"/>
              </a:buClr>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Rapid onset, short duration, lipid soluble</a:t>
            </a:r>
            <a:endParaRPr sz="2400" dirty="0">
              <a:solidFill>
                <a:schemeClr val="dk1"/>
              </a:solidFill>
              <a:latin typeface="Calibri" panose="020F0502020204030204" pitchFamily="34" charset="0"/>
              <a:ea typeface="Arial"/>
              <a:cs typeface="Calibri" panose="020F0502020204030204" pitchFamily="34" charset="0"/>
              <a:sym typeface="Arial"/>
            </a:endParaRPr>
          </a:p>
          <a:p>
            <a:pPr>
              <a:lnSpc>
                <a:spcPct val="115000"/>
              </a:lnSpc>
              <a:spcBef>
                <a:spcPts val="0"/>
              </a:spcBef>
              <a:buClr>
                <a:schemeClr val="dk1"/>
              </a:buClr>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Potent </a:t>
            </a:r>
            <a:r>
              <a:rPr lang="en-US" sz="2400" b="1" dirty="0" err="1">
                <a:solidFill>
                  <a:schemeClr val="dk1"/>
                </a:solidFill>
                <a:latin typeface="Calibri" panose="020F0502020204030204" pitchFamily="34" charset="0"/>
                <a:ea typeface="Arial"/>
                <a:cs typeface="Calibri" panose="020F0502020204030204" pitchFamily="34" charset="0"/>
                <a:sym typeface="Arial"/>
              </a:rPr>
              <a:t>μ</a:t>
            </a:r>
            <a:r>
              <a:rPr lang="en-US" sz="2400" b="1" baseline="-25000" dirty="0">
                <a:solidFill>
                  <a:schemeClr val="dk1"/>
                </a:solidFill>
                <a:latin typeface="Calibri" panose="020F0502020204030204" pitchFamily="34" charset="0"/>
                <a:ea typeface="Arial"/>
                <a:cs typeface="Calibri" panose="020F0502020204030204" pitchFamily="34" charset="0"/>
                <a:sym typeface="Arial"/>
              </a:rPr>
              <a:t> </a:t>
            </a:r>
            <a:r>
              <a:rPr lang="en-US" sz="2400" b="1" dirty="0">
                <a:solidFill>
                  <a:schemeClr val="dk1"/>
                </a:solidFill>
                <a:latin typeface="Calibri" panose="020F0502020204030204" pitchFamily="34" charset="0"/>
                <a:ea typeface="Arial"/>
                <a:cs typeface="Calibri" panose="020F0502020204030204" pitchFamily="34" charset="0"/>
                <a:sym typeface="Arial"/>
              </a:rPr>
              <a:t>receptor</a:t>
            </a:r>
            <a:r>
              <a:rPr lang="en-US" sz="2400" dirty="0">
                <a:solidFill>
                  <a:schemeClr val="dk1"/>
                </a:solidFill>
                <a:latin typeface="Calibri" panose="020F0502020204030204" pitchFamily="34" charset="0"/>
                <a:ea typeface="Arial"/>
                <a:cs typeface="Calibri" panose="020F0502020204030204" pitchFamily="34" charset="0"/>
                <a:sym typeface="Arial"/>
              </a:rPr>
              <a:t> agonist 70 - 125 times morphine</a:t>
            </a:r>
            <a:endParaRPr sz="2400" dirty="0">
              <a:solidFill>
                <a:schemeClr val="dk1"/>
              </a:solidFill>
              <a:latin typeface="Calibri" panose="020F0502020204030204" pitchFamily="34" charset="0"/>
              <a:ea typeface="Arial"/>
              <a:cs typeface="Calibri" panose="020F0502020204030204" pitchFamily="34" charset="0"/>
              <a:sym typeface="Arial"/>
            </a:endParaRPr>
          </a:p>
          <a:p>
            <a:pPr>
              <a:lnSpc>
                <a:spcPct val="115000"/>
              </a:lnSpc>
              <a:spcBef>
                <a:spcPts val="0"/>
              </a:spcBef>
              <a:buClr>
                <a:srgbClr val="FF0000"/>
              </a:buClr>
              <a:buFont typeface="Arial" panose="020B0604020202020204" pitchFamily="34" charset="0"/>
              <a:buChar char="•"/>
            </a:pPr>
            <a:r>
              <a:rPr lang="en-US" sz="2400" dirty="0">
                <a:solidFill>
                  <a:srgbClr val="FF0000"/>
                </a:solidFill>
                <a:latin typeface="Calibri" panose="020F0502020204030204" pitchFamily="34" charset="0"/>
                <a:ea typeface="Arial"/>
                <a:cs typeface="Calibri" panose="020F0502020204030204" pitchFamily="34" charset="0"/>
                <a:sym typeface="Arial"/>
              </a:rPr>
              <a:t>Most commonly used narcotic in infants &amp; children</a:t>
            </a:r>
            <a:endParaRPr sz="2400" dirty="0">
              <a:solidFill>
                <a:srgbClr val="FF0000"/>
              </a:solidFill>
              <a:latin typeface="Calibri" panose="020F0502020204030204" pitchFamily="34" charset="0"/>
              <a:ea typeface="Arial"/>
              <a:cs typeface="Calibri" panose="020F0502020204030204" pitchFamily="34" charset="0"/>
              <a:sym typeface="Arial"/>
            </a:endParaRPr>
          </a:p>
          <a:p>
            <a:pPr>
              <a:lnSpc>
                <a:spcPct val="115000"/>
              </a:lnSpc>
              <a:spcBef>
                <a:spcPts val="0"/>
              </a:spcBef>
              <a:buClr>
                <a:schemeClr val="dk1"/>
              </a:buClr>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Metabolized by CYP3A4 in liver to non-active metabolites </a:t>
            </a:r>
            <a:endParaRPr sz="2400" dirty="0">
              <a:solidFill>
                <a:schemeClr val="dk1"/>
              </a:solidFill>
              <a:latin typeface="Calibri" panose="020F0502020204030204" pitchFamily="34" charset="0"/>
              <a:ea typeface="Arial"/>
              <a:cs typeface="Calibri" panose="020F0502020204030204" pitchFamily="34" charset="0"/>
              <a:sym typeface="Arial"/>
            </a:endParaRPr>
          </a:p>
          <a:p>
            <a:pPr>
              <a:lnSpc>
                <a:spcPct val="115000"/>
              </a:lnSpc>
              <a:spcBef>
                <a:spcPts val="0"/>
              </a:spcBef>
              <a:buClr>
                <a:schemeClr val="dk1"/>
              </a:buClr>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Clearance reduced 70-80% compared to adults</a:t>
            </a:r>
            <a:endParaRPr sz="2400" dirty="0">
              <a:solidFill>
                <a:schemeClr val="dk1"/>
              </a:solidFill>
              <a:latin typeface="Calibri" panose="020F0502020204030204" pitchFamily="34" charset="0"/>
              <a:ea typeface="Arial"/>
              <a:cs typeface="Calibri" panose="020F0502020204030204" pitchFamily="34" charset="0"/>
              <a:sym typeface="Arial"/>
            </a:endParaRPr>
          </a:p>
          <a:p>
            <a:pPr>
              <a:lnSpc>
                <a:spcPct val="115000"/>
              </a:lnSpc>
              <a:spcBef>
                <a:spcPts val="0"/>
              </a:spcBef>
              <a:buClr>
                <a:schemeClr val="dk1"/>
              </a:buClr>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May cause chest wall or glottic rigidity after IV push</a:t>
            </a:r>
            <a:endParaRPr sz="2400" dirty="0">
              <a:solidFill>
                <a:schemeClr val="dk1"/>
              </a:solidFill>
              <a:latin typeface="Calibri" panose="020F0502020204030204" pitchFamily="34" charset="0"/>
              <a:ea typeface="Arial"/>
              <a:cs typeface="Calibri" panose="020F0502020204030204" pitchFamily="34" charset="0"/>
              <a:sym typeface="Arial"/>
            </a:endParaRPr>
          </a:p>
          <a:p>
            <a:pPr>
              <a:lnSpc>
                <a:spcPct val="115000"/>
              </a:lnSpc>
              <a:spcBef>
                <a:spcPts val="0"/>
              </a:spcBef>
              <a:buClr>
                <a:schemeClr val="dk1"/>
              </a:buClr>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Dose 1-3 mcg/kg </a:t>
            </a:r>
            <a:r>
              <a:rPr lang="en-US" sz="1800" dirty="0">
                <a:solidFill>
                  <a:schemeClr val="dk1"/>
                </a:solidFill>
                <a:latin typeface="Calibri" panose="020F0502020204030204" pitchFamily="34" charset="0"/>
                <a:ea typeface="Arial"/>
                <a:cs typeface="Calibri" panose="020F0502020204030204" pitchFamily="34" charset="0"/>
                <a:sym typeface="Arial"/>
              </a:rPr>
              <a:t>(minor surgery) to 100 mcg/kg (cardiac surgery)</a:t>
            </a:r>
            <a:endParaRPr sz="1800" dirty="0">
              <a:solidFill>
                <a:schemeClr val="dk1"/>
              </a:solidFill>
              <a:latin typeface="Calibri" panose="020F0502020204030204" pitchFamily="34" charset="0"/>
              <a:ea typeface="Arial"/>
              <a:cs typeface="Calibri" panose="020F0502020204030204" pitchFamily="34" charset="0"/>
              <a:sym typeface="Arial"/>
            </a:endParaRPr>
          </a:p>
          <a:p>
            <a:pPr marL="0" lvl="0" indent="0" algn="l" rtl="0">
              <a:lnSpc>
                <a:spcPct val="115000"/>
              </a:lnSpc>
              <a:spcBef>
                <a:spcPts val="1600"/>
              </a:spcBef>
              <a:spcAft>
                <a:spcPts val="0"/>
              </a:spcAft>
              <a:buClr>
                <a:schemeClr val="dk1"/>
              </a:buClr>
              <a:buSzPts val="1100"/>
              <a:buFont typeface="Arial"/>
              <a:buNone/>
            </a:pPr>
            <a:endParaRPr dirty="0">
              <a:solidFill>
                <a:schemeClr val="dk1"/>
              </a:solidFill>
              <a:latin typeface="Calibri" panose="020F0502020204030204" pitchFamily="34" charset="0"/>
              <a:cs typeface="Calibri" panose="020F0502020204030204" pitchFamily="34" charset="0"/>
            </a:endParaRPr>
          </a:p>
          <a:p>
            <a:pPr marL="0" lvl="0" indent="0" algn="l" rtl="0">
              <a:spcBef>
                <a:spcPts val="1600"/>
              </a:spcBef>
              <a:spcAft>
                <a:spcPts val="0"/>
              </a:spcAft>
              <a:buNone/>
            </a:pPr>
            <a:endParaRP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926251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589b4165a5_0_142"/>
          <p:cNvSpPr txBox="1">
            <a:spLocks noGrp="1"/>
          </p:cNvSpPr>
          <p:nvPr>
            <p:ph type="title"/>
          </p:nvPr>
        </p:nvSpPr>
        <p:spPr>
          <a:xfrm>
            <a:off x="548440" y="72872"/>
            <a:ext cx="7886700" cy="1146328"/>
          </a:xfrm>
          <a:prstGeom prst="rect">
            <a:avLst/>
          </a:prstGeom>
        </p:spPr>
        <p:txBody>
          <a:bodyPr spcFirstLastPara="1" wrap="square" lIns="45700" tIns="45700" rIns="45700" bIns="45700" anchor="ctr" anchorCtr="0">
            <a:noAutofit/>
          </a:bodyPr>
          <a:lstStyle/>
          <a:p>
            <a:pPr marL="0" lvl="0" indent="0" algn="l" rtl="0">
              <a:spcBef>
                <a:spcPts val="0"/>
              </a:spcBef>
              <a:spcAft>
                <a:spcPts val="0"/>
              </a:spcAft>
              <a:buNone/>
            </a:pPr>
            <a:r>
              <a:rPr lang="en-US" dirty="0">
                <a:latin typeface="Calibri" panose="020F0502020204030204" pitchFamily="34" charset="0"/>
                <a:cs typeface="Calibri" panose="020F0502020204030204" pitchFamily="34" charset="0"/>
              </a:rPr>
              <a:t>Opioids: Infusions</a:t>
            </a:r>
            <a:endParaRPr dirty="0">
              <a:latin typeface="Calibri" panose="020F0502020204030204" pitchFamily="34" charset="0"/>
              <a:cs typeface="Calibri" panose="020F0502020204030204" pitchFamily="34" charset="0"/>
            </a:endParaRPr>
          </a:p>
        </p:txBody>
      </p:sp>
      <p:sp>
        <p:nvSpPr>
          <p:cNvPr id="215" name="Google Shape;215;g589b4165a5_0_142"/>
          <p:cNvSpPr txBox="1">
            <a:spLocks noGrp="1"/>
          </p:cNvSpPr>
          <p:nvPr>
            <p:ph type="body" idx="1"/>
          </p:nvPr>
        </p:nvSpPr>
        <p:spPr>
          <a:xfrm>
            <a:off x="445200" y="1033247"/>
            <a:ext cx="8253600" cy="5297214"/>
          </a:xfrm>
          <a:prstGeom prst="rect">
            <a:avLst/>
          </a:prstGeom>
        </p:spPr>
        <p:txBody>
          <a:bodyPr spcFirstLastPara="1" wrap="square" lIns="45700" tIns="45700" rIns="45700" bIns="45700" anchor="t" anchorCtr="0">
            <a:noAutofit/>
          </a:bodyPr>
          <a:lstStyle/>
          <a:p>
            <a:pPr marL="457200" lvl="0" indent="-342900" algn="l" rtl="0">
              <a:lnSpc>
                <a:spcPct val="115000"/>
              </a:lnSpc>
              <a:spcBef>
                <a:spcPts val="0"/>
              </a:spcBef>
              <a:spcAft>
                <a:spcPts val="0"/>
              </a:spcAft>
              <a:buClr>
                <a:schemeClr val="dk1"/>
              </a:buClr>
              <a:buSzPts val="1800"/>
              <a:buChar char="●"/>
            </a:pPr>
            <a:r>
              <a:rPr lang="en-US" sz="2400" dirty="0" err="1">
                <a:solidFill>
                  <a:schemeClr val="dk1"/>
                </a:solidFill>
                <a:latin typeface="Calibri" panose="020F0502020204030204" pitchFamily="34" charset="0"/>
                <a:ea typeface="Arial"/>
                <a:cs typeface="Calibri" panose="020F0502020204030204" pitchFamily="34" charset="0"/>
                <a:sym typeface="Arial"/>
              </a:rPr>
              <a:t>Sufentanil</a:t>
            </a:r>
            <a:endParaRPr sz="2400" dirty="0">
              <a:solidFill>
                <a:schemeClr val="dk1"/>
              </a:solidFill>
              <a:latin typeface="Calibri" panose="020F0502020204030204" pitchFamily="34" charset="0"/>
              <a:ea typeface="Arial"/>
              <a:cs typeface="Calibri" panose="020F0502020204030204" pitchFamily="34" charset="0"/>
              <a:sym typeface="Arial"/>
            </a:endParaRPr>
          </a:p>
          <a:p>
            <a:pPr lvl="1" algn="l" rtl="0">
              <a:lnSpc>
                <a:spcPct val="115000"/>
              </a:lnSpc>
              <a:spcBef>
                <a:spcPts val="0"/>
              </a:spcBef>
              <a:spcAft>
                <a:spcPts val="0"/>
              </a:spcAft>
              <a:buClr>
                <a:schemeClr val="dk1"/>
              </a:buClr>
              <a:buSzPts val="1800"/>
              <a:buFont typeface="System Font Regular"/>
              <a:buChar char="-"/>
            </a:pPr>
            <a:r>
              <a:rPr lang="en-US" sz="1800" dirty="0">
                <a:solidFill>
                  <a:schemeClr val="dk1"/>
                </a:solidFill>
                <a:latin typeface="Calibri" panose="020F0502020204030204" pitchFamily="34" charset="0"/>
                <a:ea typeface="Arial"/>
                <a:cs typeface="Calibri" panose="020F0502020204030204" pitchFamily="34" charset="0"/>
                <a:sym typeface="Arial"/>
              </a:rPr>
              <a:t>5-10 times more potent than fentanyl</a:t>
            </a:r>
            <a:endParaRPr sz="1800" dirty="0">
              <a:solidFill>
                <a:schemeClr val="dk1"/>
              </a:solidFill>
              <a:latin typeface="Calibri" panose="020F0502020204030204" pitchFamily="34" charset="0"/>
              <a:ea typeface="Arial"/>
              <a:cs typeface="Calibri" panose="020F0502020204030204" pitchFamily="34" charset="0"/>
              <a:sym typeface="Arial"/>
            </a:endParaRPr>
          </a:p>
          <a:p>
            <a:pPr lvl="1" algn="l" rtl="0">
              <a:lnSpc>
                <a:spcPct val="115000"/>
              </a:lnSpc>
              <a:spcBef>
                <a:spcPts val="0"/>
              </a:spcBef>
              <a:spcAft>
                <a:spcPts val="0"/>
              </a:spcAft>
              <a:buClr>
                <a:schemeClr val="dk1"/>
              </a:buClr>
              <a:buSzPts val="1800"/>
              <a:buFont typeface="System Font Regular"/>
              <a:buChar char="-"/>
            </a:pPr>
            <a:r>
              <a:rPr lang="en-US" sz="1800" dirty="0">
                <a:solidFill>
                  <a:schemeClr val="dk1"/>
                </a:solidFill>
                <a:latin typeface="Calibri" panose="020F0502020204030204" pitchFamily="34" charset="0"/>
                <a:ea typeface="Arial"/>
                <a:cs typeface="Calibri" panose="020F0502020204030204" pitchFamily="34" charset="0"/>
                <a:sym typeface="Arial"/>
              </a:rPr>
              <a:t>Common infusion for cardiac &amp; spine surgery</a:t>
            </a:r>
            <a:endParaRPr sz="1800" dirty="0">
              <a:solidFill>
                <a:schemeClr val="dk1"/>
              </a:solidFill>
              <a:latin typeface="Calibri" panose="020F0502020204030204" pitchFamily="34" charset="0"/>
              <a:ea typeface="Arial"/>
              <a:cs typeface="Calibri" panose="020F0502020204030204" pitchFamily="34" charset="0"/>
              <a:sym typeface="Arial"/>
            </a:endParaRPr>
          </a:p>
          <a:p>
            <a:pPr lvl="1" algn="l" rtl="0">
              <a:lnSpc>
                <a:spcPct val="115000"/>
              </a:lnSpc>
              <a:spcBef>
                <a:spcPts val="0"/>
              </a:spcBef>
              <a:spcAft>
                <a:spcPts val="0"/>
              </a:spcAft>
              <a:buClr>
                <a:schemeClr val="dk1"/>
              </a:buClr>
              <a:buSzPts val="1800"/>
              <a:buFont typeface="System Font Regular"/>
              <a:buChar char="-"/>
            </a:pPr>
            <a:r>
              <a:rPr lang="en-US" sz="1800" dirty="0">
                <a:solidFill>
                  <a:schemeClr val="dk1"/>
                </a:solidFill>
                <a:latin typeface="Calibri" panose="020F0502020204030204" pitchFamily="34" charset="0"/>
                <a:ea typeface="Arial"/>
                <a:cs typeface="Calibri" panose="020F0502020204030204" pitchFamily="34" charset="0"/>
                <a:sym typeface="Arial"/>
              </a:rPr>
              <a:t>Metabolized by CYP3A4</a:t>
            </a:r>
            <a:endParaRPr sz="1800" dirty="0">
              <a:solidFill>
                <a:schemeClr val="dk1"/>
              </a:solidFill>
              <a:latin typeface="Calibri" panose="020F0502020204030204" pitchFamily="34" charset="0"/>
              <a:ea typeface="Arial"/>
              <a:cs typeface="Calibri" panose="020F0502020204030204" pitchFamily="34" charset="0"/>
              <a:sym typeface="Arial"/>
            </a:endParaRPr>
          </a:p>
          <a:p>
            <a:pPr lvl="1" algn="l" rtl="0">
              <a:lnSpc>
                <a:spcPct val="115000"/>
              </a:lnSpc>
              <a:spcBef>
                <a:spcPts val="0"/>
              </a:spcBef>
              <a:spcAft>
                <a:spcPts val="0"/>
              </a:spcAft>
              <a:buClr>
                <a:schemeClr val="dk1"/>
              </a:buClr>
              <a:buSzPts val="1800"/>
              <a:buFont typeface="System Font Regular"/>
              <a:buChar char="-"/>
            </a:pPr>
            <a:r>
              <a:rPr lang="en-US" sz="1800" dirty="0">
                <a:solidFill>
                  <a:schemeClr val="dk1"/>
                </a:solidFill>
                <a:latin typeface="Calibri" panose="020F0502020204030204" pitchFamily="34" charset="0"/>
                <a:ea typeface="Arial"/>
                <a:cs typeface="Calibri" panose="020F0502020204030204" pitchFamily="34" charset="0"/>
                <a:sym typeface="Arial"/>
              </a:rPr>
              <a:t>Dose 0.3 mcg/kg/</a:t>
            </a:r>
            <a:r>
              <a:rPr lang="en-US" sz="1800" b="1" dirty="0">
                <a:solidFill>
                  <a:schemeClr val="dk1"/>
                </a:solidFill>
                <a:latin typeface="Calibri" panose="020F0502020204030204" pitchFamily="34" charset="0"/>
                <a:ea typeface="Arial"/>
                <a:cs typeface="Calibri" panose="020F0502020204030204" pitchFamily="34" charset="0"/>
                <a:sym typeface="Arial"/>
              </a:rPr>
              <a:t>hour</a:t>
            </a:r>
            <a:endParaRPr sz="1800" b="1" dirty="0">
              <a:solidFill>
                <a:schemeClr val="dk1"/>
              </a:solidFill>
              <a:latin typeface="Calibri" panose="020F0502020204030204" pitchFamily="34" charset="0"/>
              <a:ea typeface="Arial"/>
              <a:cs typeface="Calibri" panose="020F0502020204030204" pitchFamily="34" charset="0"/>
              <a:sym typeface="Arial"/>
            </a:endParaRPr>
          </a:p>
          <a:p>
            <a:pPr marL="457200" lvl="0" indent="-342900" algn="l" rtl="0">
              <a:lnSpc>
                <a:spcPct val="115000"/>
              </a:lnSpc>
              <a:spcBef>
                <a:spcPts val="0"/>
              </a:spcBef>
              <a:spcAft>
                <a:spcPts val="0"/>
              </a:spcAft>
              <a:buClr>
                <a:schemeClr val="dk1"/>
              </a:buClr>
              <a:buSzPts val="1800"/>
              <a:buChar char="●"/>
            </a:pPr>
            <a:r>
              <a:rPr lang="en-US" sz="2400" dirty="0">
                <a:solidFill>
                  <a:schemeClr val="dk1"/>
                </a:solidFill>
                <a:latin typeface="Calibri" panose="020F0502020204030204" pitchFamily="34" charset="0"/>
                <a:ea typeface="Arial"/>
                <a:cs typeface="Calibri" panose="020F0502020204030204" pitchFamily="34" charset="0"/>
                <a:sym typeface="Arial"/>
              </a:rPr>
              <a:t>Alfentanil</a:t>
            </a:r>
            <a:endParaRPr sz="2400" dirty="0">
              <a:solidFill>
                <a:schemeClr val="dk1"/>
              </a:solidFill>
              <a:latin typeface="Calibri" panose="020F0502020204030204" pitchFamily="34" charset="0"/>
              <a:ea typeface="Arial"/>
              <a:cs typeface="Calibri" panose="020F0502020204030204" pitchFamily="34" charset="0"/>
              <a:sym typeface="Arial"/>
            </a:endParaRPr>
          </a:p>
          <a:p>
            <a:pPr lvl="1" algn="l" rtl="0">
              <a:lnSpc>
                <a:spcPct val="115000"/>
              </a:lnSpc>
              <a:spcBef>
                <a:spcPts val="0"/>
              </a:spcBef>
              <a:spcAft>
                <a:spcPts val="0"/>
              </a:spcAft>
              <a:buClr>
                <a:schemeClr val="dk1"/>
              </a:buClr>
              <a:buSzPts val="1800"/>
              <a:buFont typeface="System Font Regular"/>
              <a:buChar char="-"/>
            </a:pPr>
            <a:r>
              <a:rPr lang="en-US" sz="1800" dirty="0">
                <a:solidFill>
                  <a:schemeClr val="dk1"/>
                </a:solidFill>
                <a:latin typeface="Calibri" panose="020F0502020204030204" pitchFamily="34" charset="0"/>
                <a:ea typeface="Arial"/>
                <a:cs typeface="Calibri" panose="020F0502020204030204" pitchFamily="34" charset="0"/>
                <a:sym typeface="Arial"/>
              </a:rPr>
              <a:t>¼ potency of fentanyl</a:t>
            </a:r>
            <a:endParaRPr sz="1800" dirty="0">
              <a:solidFill>
                <a:schemeClr val="dk1"/>
              </a:solidFill>
              <a:latin typeface="Calibri" panose="020F0502020204030204" pitchFamily="34" charset="0"/>
              <a:ea typeface="Arial"/>
              <a:cs typeface="Calibri" panose="020F0502020204030204" pitchFamily="34" charset="0"/>
              <a:sym typeface="Arial"/>
            </a:endParaRPr>
          </a:p>
          <a:p>
            <a:pPr lvl="1" algn="l" rtl="0">
              <a:lnSpc>
                <a:spcPct val="115000"/>
              </a:lnSpc>
              <a:spcBef>
                <a:spcPts val="0"/>
              </a:spcBef>
              <a:spcAft>
                <a:spcPts val="0"/>
              </a:spcAft>
              <a:buClr>
                <a:schemeClr val="dk1"/>
              </a:buClr>
              <a:buSzPts val="1800"/>
              <a:buFont typeface="System Font Regular"/>
              <a:buChar char="-"/>
            </a:pPr>
            <a:r>
              <a:rPr lang="en-US" sz="1800" dirty="0">
                <a:solidFill>
                  <a:schemeClr val="dk1"/>
                </a:solidFill>
                <a:latin typeface="Calibri" panose="020F0502020204030204" pitchFamily="34" charset="0"/>
                <a:ea typeface="Arial"/>
                <a:cs typeface="Calibri" panose="020F0502020204030204" pitchFamily="34" charset="0"/>
                <a:sym typeface="Arial"/>
              </a:rPr>
              <a:t>Rapid onset, brief duration of action, more protein bound than fentanyl</a:t>
            </a:r>
            <a:endParaRPr sz="1800" dirty="0">
              <a:solidFill>
                <a:schemeClr val="dk1"/>
              </a:solidFill>
              <a:latin typeface="Calibri" panose="020F0502020204030204" pitchFamily="34" charset="0"/>
              <a:ea typeface="Arial"/>
              <a:cs typeface="Calibri" panose="020F0502020204030204" pitchFamily="34" charset="0"/>
              <a:sym typeface="Arial"/>
            </a:endParaRPr>
          </a:p>
          <a:p>
            <a:pPr lvl="1" algn="l" rtl="0">
              <a:lnSpc>
                <a:spcPct val="115000"/>
              </a:lnSpc>
              <a:spcBef>
                <a:spcPts val="0"/>
              </a:spcBef>
              <a:spcAft>
                <a:spcPts val="0"/>
              </a:spcAft>
              <a:buClr>
                <a:schemeClr val="dk1"/>
              </a:buClr>
              <a:buSzPts val="1800"/>
              <a:buFont typeface="System Font Regular"/>
              <a:buChar char="-"/>
            </a:pPr>
            <a:r>
              <a:rPr lang="en-US" sz="1800" dirty="0">
                <a:solidFill>
                  <a:schemeClr val="dk1"/>
                </a:solidFill>
                <a:latin typeface="Calibri" panose="020F0502020204030204" pitchFamily="34" charset="0"/>
                <a:ea typeface="Arial"/>
                <a:cs typeface="Calibri" panose="020F0502020204030204" pitchFamily="34" charset="0"/>
                <a:sym typeface="Arial"/>
              </a:rPr>
              <a:t>May also cause chest wall rigidity</a:t>
            </a:r>
            <a:endParaRPr sz="1800" dirty="0">
              <a:solidFill>
                <a:schemeClr val="dk1"/>
              </a:solidFill>
              <a:latin typeface="Calibri" panose="020F0502020204030204" pitchFamily="34" charset="0"/>
              <a:ea typeface="Arial"/>
              <a:cs typeface="Calibri" panose="020F0502020204030204" pitchFamily="34" charset="0"/>
              <a:sym typeface="Arial"/>
            </a:endParaRPr>
          </a:p>
          <a:p>
            <a:pPr lvl="1" algn="l" rtl="0">
              <a:lnSpc>
                <a:spcPct val="115000"/>
              </a:lnSpc>
              <a:spcBef>
                <a:spcPts val="0"/>
              </a:spcBef>
              <a:spcAft>
                <a:spcPts val="0"/>
              </a:spcAft>
              <a:buClr>
                <a:schemeClr val="dk1"/>
              </a:buClr>
              <a:buSzPts val="1800"/>
              <a:buFont typeface="System Font Regular"/>
              <a:buChar char="-"/>
            </a:pPr>
            <a:r>
              <a:rPr lang="en-US" sz="1800" dirty="0">
                <a:solidFill>
                  <a:schemeClr val="dk1"/>
                </a:solidFill>
                <a:latin typeface="Calibri" panose="020F0502020204030204" pitchFamily="34" charset="0"/>
                <a:ea typeface="Arial"/>
                <a:cs typeface="Calibri" panose="020F0502020204030204" pitchFamily="34" charset="0"/>
                <a:sym typeface="Arial"/>
              </a:rPr>
              <a:t>Dose 0.5-3 mcg/kg/</a:t>
            </a:r>
            <a:r>
              <a:rPr lang="en-US" sz="1800" b="1" dirty="0">
                <a:solidFill>
                  <a:schemeClr val="dk1"/>
                </a:solidFill>
                <a:latin typeface="Calibri" panose="020F0502020204030204" pitchFamily="34" charset="0"/>
                <a:ea typeface="Arial"/>
                <a:cs typeface="Calibri" panose="020F0502020204030204" pitchFamily="34" charset="0"/>
                <a:sym typeface="Arial"/>
              </a:rPr>
              <a:t>min </a:t>
            </a:r>
            <a:r>
              <a:rPr lang="en-US" sz="1800" dirty="0">
                <a:solidFill>
                  <a:schemeClr val="dk1"/>
                </a:solidFill>
                <a:latin typeface="Calibri" panose="020F0502020204030204" pitchFamily="34" charset="0"/>
                <a:ea typeface="Arial"/>
                <a:cs typeface="Calibri" panose="020F0502020204030204" pitchFamily="34" charset="0"/>
                <a:sym typeface="Arial"/>
              </a:rPr>
              <a:t>or 10 mcg/kg for intubation</a:t>
            </a:r>
            <a:endParaRPr sz="1800" dirty="0">
              <a:solidFill>
                <a:schemeClr val="dk1"/>
              </a:solidFill>
              <a:latin typeface="Calibri" panose="020F0502020204030204" pitchFamily="34" charset="0"/>
              <a:ea typeface="Arial"/>
              <a:cs typeface="Calibri" panose="020F0502020204030204" pitchFamily="34" charset="0"/>
              <a:sym typeface="Arial"/>
            </a:endParaRPr>
          </a:p>
          <a:p>
            <a:pPr marL="457200" lvl="0" indent="-342900" algn="l" rtl="0">
              <a:lnSpc>
                <a:spcPct val="115000"/>
              </a:lnSpc>
              <a:spcBef>
                <a:spcPts val="0"/>
              </a:spcBef>
              <a:spcAft>
                <a:spcPts val="0"/>
              </a:spcAft>
              <a:buClr>
                <a:schemeClr val="dk1"/>
              </a:buClr>
              <a:buSzPts val="1800"/>
              <a:buChar char="●"/>
            </a:pPr>
            <a:r>
              <a:rPr lang="en-US" sz="2400" dirty="0">
                <a:solidFill>
                  <a:schemeClr val="dk1"/>
                </a:solidFill>
                <a:latin typeface="Calibri" panose="020F0502020204030204" pitchFamily="34" charset="0"/>
                <a:ea typeface="Arial"/>
                <a:cs typeface="Calibri" panose="020F0502020204030204" pitchFamily="34" charset="0"/>
                <a:sym typeface="Arial"/>
              </a:rPr>
              <a:t>Remifentanil</a:t>
            </a:r>
            <a:endParaRPr sz="2400" dirty="0">
              <a:solidFill>
                <a:schemeClr val="dk1"/>
              </a:solidFill>
              <a:latin typeface="Calibri" panose="020F0502020204030204" pitchFamily="34" charset="0"/>
              <a:ea typeface="Arial"/>
              <a:cs typeface="Calibri" panose="020F0502020204030204" pitchFamily="34" charset="0"/>
              <a:sym typeface="Arial"/>
            </a:endParaRPr>
          </a:p>
          <a:p>
            <a:pPr lvl="1" algn="l" rtl="0">
              <a:lnSpc>
                <a:spcPct val="115000"/>
              </a:lnSpc>
              <a:spcBef>
                <a:spcPts val="0"/>
              </a:spcBef>
              <a:spcAft>
                <a:spcPts val="0"/>
              </a:spcAft>
              <a:buClr>
                <a:schemeClr val="dk1"/>
              </a:buClr>
              <a:buSzPts val="1800"/>
              <a:buFont typeface="System Font Regular"/>
              <a:buChar char="-"/>
            </a:pPr>
            <a:r>
              <a:rPr lang="en-US" sz="1800" dirty="0">
                <a:solidFill>
                  <a:schemeClr val="dk1"/>
                </a:solidFill>
                <a:latin typeface="Calibri" panose="020F0502020204030204" pitchFamily="34" charset="0"/>
                <a:ea typeface="Arial"/>
                <a:cs typeface="Calibri" panose="020F0502020204030204" pitchFamily="34" charset="0"/>
                <a:sym typeface="Arial"/>
              </a:rPr>
              <a:t>Rapid onset, brief ½ life (3-6 minutes!!)</a:t>
            </a:r>
            <a:endParaRPr sz="1800" dirty="0">
              <a:solidFill>
                <a:schemeClr val="dk1"/>
              </a:solidFill>
              <a:latin typeface="Calibri" panose="020F0502020204030204" pitchFamily="34" charset="0"/>
              <a:ea typeface="Arial"/>
              <a:cs typeface="Calibri" panose="020F0502020204030204" pitchFamily="34" charset="0"/>
              <a:sym typeface="Arial"/>
            </a:endParaRPr>
          </a:p>
          <a:p>
            <a:pPr lvl="1" algn="l" rtl="0">
              <a:lnSpc>
                <a:spcPct val="115000"/>
              </a:lnSpc>
              <a:spcBef>
                <a:spcPts val="0"/>
              </a:spcBef>
              <a:spcAft>
                <a:spcPts val="0"/>
              </a:spcAft>
              <a:buClr>
                <a:schemeClr val="dk1"/>
              </a:buClr>
              <a:buSzPts val="1800"/>
              <a:buFont typeface="System Font Regular"/>
              <a:buChar char="-"/>
            </a:pPr>
            <a:r>
              <a:rPr lang="en-US" sz="1800" dirty="0">
                <a:solidFill>
                  <a:schemeClr val="dk1"/>
                </a:solidFill>
                <a:latin typeface="Calibri" panose="020F0502020204030204" pitchFamily="34" charset="0"/>
                <a:ea typeface="Arial"/>
                <a:cs typeface="Calibri" panose="020F0502020204030204" pitchFamily="34" charset="0"/>
                <a:sym typeface="Arial"/>
              </a:rPr>
              <a:t>Metabolized by </a:t>
            </a:r>
            <a:r>
              <a:rPr lang="en-US" sz="1800" dirty="0">
                <a:solidFill>
                  <a:srgbClr val="FF0000"/>
                </a:solidFill>
                <a:latin typeface="Calibri" panose="020F0502020204030204" pitchFamily="34" charset="0"/>
                <a:ea typeface="Arial"/>
                <a:cs typeface="Calibri" panose="020F0502020204030204" pitchFamily="34" charset="0"/>
                <a:sym typeface="Arial"/>
              </a:rPr>
              <a:t>nonspecific blood </a:t>
            </a:r>
            <a:r>
              <a:rPr lang="en-US" sz="1800" dirty="0" err="1">
                <a:solidFill>
                  <a:srgbClr val="FF0000"/>
                </a:solidFill>
                <a:latin typeface="Calibri" panose="020F0502020204030204" pitchFamily="34" charset="0"/>
                <a:ea typeface="Arial"/>
                <a:cs typeface="Calibri" panose="020F0502020204030204" pitchFamily="34" charset="0"/>
                <a:sym typeface="Arial"/>
              </a:rPr>
              <a:t>esterases</a:t>
            </a:r>
            <a:r>
              <a:rPr lang="en-US" sz="1800" dirty="0">
                <a:solidFill>
                  <a:srgbClr val="FF0000"/>
                </a:solidFill>
                <a:latin typeface="Calibri" panose="020F0502020204030204" pitchFamily="34" charset="0"/>
                <a:ea typeface="Arial"/>
                <a:cs typeface="Calibri" panose="020F0502020204030204" pitchFamily="34" charset="0"/>
                <a:sym typeface="Arial"/>
              </a:rPr>
              <a:t> </a:t>
            </a:r>
            <a:r>
              <a:rPr lang="en-US" sz="1800" dirty="0">
                <a:solidFill>
                  <a:schemeClr val="dk1"/>
                </a:solidFill>
                <a:latin typeface="Calibri" panose="020F0502020204030204" pitchFamily="34" charset="0"/>
                <a:ea typeface="Arial"/>
                <a:cs typeface="Calibri" panose="020F0502020204030204" pitchFamily="34" charset="0"/>
                <a:sym typeface="Arial"/>
              </a:rPr>
              <a:t>that are </a:t>
            </a:r>
            <a:r>
              <a:rPr lang="en-US" sz="1800" dirty="0">
                <a:solidFill>
                  <a:srgbClr val="FF0000"/>
                </a:solidFill>
                <a:latin typeface="Calibri" panose="020F0502020204030204" pitchFamily="34" charset="0"/>
                <a:ea typeface="Arial"/>
                <a:cs typeface="Calibri" panose="020F0502020204030204" pitchFamily="34" charset="0"/>
                <a:sym typeface="Arial"/>
              </a:rPr>
              <a:t>mature at birth</a:t>
            </a:r>
            <a:endParaRPr sz="1800" dirty="0">
              <a:solidFill>
                <a:srgbClr val="FF0000"/>
              </a:solidFill>
              <a:latin typeface="Calibri" panose="020F0502020204030204" pitchFamily="34" charset="0"/>
              <a:ea typeface="Arial"/>
              <a:cs typeface="Calibri" panose="020F0502020204030204" pitchFamily="34" charset="0"/>
              <a:sym typeface="Arial"/>
            </a:endParaRPr>
          </a:p>
          <a:p>
            <a:pPr lvl="1">
              <a:lnSpc>
                <a:spcPct val="115000"/>
              </a:lnSpc>
              <a:spcBef>
                <a:spcPts val="0"/>
              </a:spcBef>
              <a:buFont typeface="System Font Regular"/>
              <a:buChar char="-"/>
            </a:pPr>
            <a:r>
              <a:rPr lang="en-US" sz="1800" dirty="0">
                <a:latin typeface="Calibri" panose="020F0502020204030204" pitchFamily="34" charset="0"/>
                <a:ea typeface="Arial"/>
                <a:cs typeface="Calibri" panose="020F0502020204030204" pitchFamily="34" charset="0"/>
                <a:sym typeface="Arial"/>
              </a:rPr>
              <a:t>Flat context-sensitive ½ time</a:t>
            </a:r>
            <a:endParaRPr sz="1800" dirty="0">
              <a:latin typeface="Calibri" panose="020F0502020204030204" pitchFamily="34" charset="0"/>
              <a:ea typeface="Arial"/>
              <a:cs typeface="Calibri" panose="020F0502020204030204" pitchFamily="34" charset="0"/>
              <a:sym typeface="Arial"/>
            </a:endParaRPr>
          </a:p>
          <a:p>
            <a:pPr lvl="1" algn="l" rtl="0">
              <a:lnSpc>
                <a:spcPct val="115000"/>
              </a:lnSpc>
              <a:spcBef>
                <a:spcPts val="0"/>
              </a:spcBef>
              <a:spcAft>
                <a:spcPts val="0"/>
              </a:spcAft>
              <a:buClr>
                <a:schemeClr val="dk1"/>
              </a:buClr>
              <a:buSzPts val="1800"/>
              <a:buFont typeface="System Font Regular"/>
              <a:buChar char="-"/>
            </a:pPr>
            <a:r>
              <a:rPr lang="en-US" sz="1800" dirty="0">
                <a:solidFill>
                  <a:schemeClr val="dk1"/>
                </a:solidFill>
                <a:latin typeface="Calibri" panose="020F0502020204030204" pitchFamily="34" charset="0"/>
                <a:ea typeface="Arial"/>
                <a:cs typeface="Calibri" panose="020F0502020204030204" pitchFamily="34" charset="0"/>
                <a:sym typeface="Arial"/>
              </a:rPr>
              <a:t>Dose 0.05-0.3 mcg/kg/</a:t>
            </a:r>
            <a:r>
              <a:rPr lang="en-US" sz="1800" b="1" dirty="0">
                <a:solidFill>
                  <a:schemeClr val="dk1"/>
                </a:solidFill>
                <a:latin typeface="Calibri" panose="020F0502020204030204" pitchFamily="34" charset="0"/>
                <a:ea typeface="Arial"/>
                <a:cs typeface="Calibri" panose="020F0502020204030204" pitchFamily="34" charset="0"/>
                <a:sym typeface="Arial"/>
              </a:rPr>
              <a:t>min</a:t>
            </a:r>
            <a:endParaRPr sz="1800" b="1" dirty="0">
              <a:solidFill>
                <a:srgbClr val="FF0000"/>
              </a:solidFill>
              <a:latin typeface="Calibri" panose="020F0502020204030204" pitchFamily="34" charset="0"/>
              <a:ea typeface="Arial"/>
              <a:cs typeface="Calibri" panose="020F0502020204030204" pitchFamily="34" charset="0"/>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589b4165a5_0_147"/>
          <p:cNvSpPr txBox="1">
            <a:spLocks noGrp="1"/>
          </p:cNvSpPr>
          <p:nvPr>
            <p:ph type="title"/>
          </p:nvPr>
        </p:nvSpPr>
        <p:spPr>
          <a:xfrm>
            <a:off x="628650" y="188663"/>
            <a:ext cx="7886700" cy="1325562"/>
          </a:xfrm>
          <a:prstGeom prst="rect">
            <a:avLst/>
          </a:prstGeom>
        </p:spPr>
        <p:txBody>
          <a:bodyPr spcFirstLastPara="1" wrap="square" lIns="45700" tIns="45700" rIns="45700" bIns="45700" anchor="ctr" anchorCtr="0">
            <a:noAutofit/>
          </a:bodyPr>
          <a:lstStyle/>
          <a:p>
            <a:pPr marL="0" lvl="0" indent="0" algn="l" rtl="0">
              <a:spcBef>
                <a:spcPts val="0"/>
              </a:spcBef>
              <a:spcAft>
                <a:spcPts val="0"/>
              </a:spcAft>
              <a:buNone/>
            </a:pPr>
            <a:r>
              <a:rPr lang="en-US" sz="4800" dirty="0">
                <a:latin typeface="+mn-lt"/>
              </a:rPr>
              <a:t>Opioids</a:t>
            </a:r>
            <a:endParaRPr sz="4800" dirty="0">
              <a:latin typeface="+mn-lt"/>
            </a:endParaRPr>
          </a:p>
        </p:txBody>
      </p:sp>
      <p:sp>
        <p:nvSpPr>
          <p:cNvPr id="221" name="Google Shape;221;g589b4165a5_0_147"/>
          <p:cNvSpPr txBox="1">
            <a:spLocks noGrp="1"/>
          </p:cNvSpPr>
          <p:nvPr>
            <p:ph type="body" idx="1"/>
          </p:nvPr>
        </p:nvSpPr>
        <p:spPr>
          <a:xfrm>
            <a:off x="582450" y="1401005"/>
            <a:ext cx="8068500" cy="4351200"/>
          </a:xfrm>
          <a:prstGeom prst="rect">
            <a:avLst/>
          </a:prstGeom>
        </p:spPr>
        <p:txBody>
          <a:bodyPr spcFirstLastPara="1" wrap="square" lIns="45700" tIns="45700" rIns="45700" bIns="45700" anchor="t" anchorCtr="0">
            <a:noAutofit/>
          </a:bodyPr>
          <a:lstStyle/>
          <a:p>
            <a:pPr marL="88900" lvl="0" indent="0" algn="l" rtl="0">
              <a:spcBef>
                <a:spcPts val="1000"/>
              </a:spcBef>
              <a:spcAft>
                <a:spcPts val="0"/>
              </a:spcAft>
              <a:buSzPts val="2200"/>
              <a:buNone/>
            </a:pPr>
            <a:r>
              <a:rPr lang="en-US" sz="3600" dirty="0"/>
              <a:t>Codeine</a:t>
            </a:r>
            <a:endParaRPr sz="3600" dirty="0"/>
          </a:p>
          <a:p>
            <a:pPr indent="-368300">
              <a:spcBef>
                <a:spcPts val="0"/>
              </a:spcBef>
              <a:buSzPts val="2200"/>
              <a:buFont typeface="Arial" panose="020B0604020202020204" pitchFamily="34" charset="0"/>
              <a:buChar char="•"/>
            </a:pPr>
            <a:r>
              <a:rPr lang="en-US" sz="2400" dirty="0"/>
              <a:t>Weak, 1/10</a:t>
            </a:r>
            <a:r>
              <a:rPr lang="en-US" sz="2400" baseline="30000" dirty="0"/>
              <a:t>th</a:t>
            </a:r>
            <a:r>
              <a:rPr lang="en-US" sz="2400" dirty="0"/>
              <a:t> potency of morphine BUT </a:t>
            </a:r>
            <a:r>
              <a:rPr lang="en-US" sz="2400" b="1" dirty="0"/>
              <a:t>~10% metabolized into morphine</a:t>
            </a:r>
            <a:endParaRPr sz="2400" b="1" dirty="0"/>
          </a:p>
          <a:p>
            <a:pPr indent="-368300">
              <a:spcBef>
                <a:spcPts val="0"/>
              </a:spcBef>
              <a:buSzPts val="2200"/>
              <a:buFont typeface="Arial" panose="020B0604020202020204" pitchFamily="34" charset="0"/>
              <a:buChar char="•"/>
            </a:pPr>
            <a:r>
              <a:rPr lang="en-US" sz="2400" dirty="0"/>
              <a:t>Analgesia depends on how much is metabolized into morphine</a:t>
            </a:r>
            <a:endParaRPr sz="2400" dirty="0"/>
          </a:p>
          <a:p>
            <a:pPr indent="-368300">
              <a:spcBef>
                <a:spcPts val="0"/>
              </a:spcBef>
              <a:buSzPts val="2200"/>
              <a:buFont typeface="Arial" panose="020B0604020202020204" pitchFamily="34" charset="0"/>
              <a:buChar char="•"/>
            </a:pPr>
            <a:r>
              <a:rPr lang="en-US" sz="2400" dirty="0"/>
              <a:t>Metabolized by CYP2D6 which has many </a:t>
            </a:r>
            <a:r>
              <a:rPr lang="en-US" sz="2400" b="1" dirty="0"/>
              <a:t>polymorphisms</a:t>
            </a:r>
            <a:r>
              <a:rPr lang="en-US" sz="2400" dirty="0"/>
              <a:t>:</a:t>
            </a:r>
            <a:endParaRPr sz="2400" dirty="0"/>
          </a:p>
          <a:p>
            <a:pPr marL="752475" lvl="1" indent="-292100">
              <a:spcBef>
                <a:spcPts val="0"/>
              </a:spcBef>
              <a:buSzPts val="2200"/>
              <a:buFont typeface="System Font Regular"/>
              <a:buChar char="-"/>
            </a:pPr>
            <a:r>
              <a:rPr lang="en-US" sz="2400" dirty="0"/>
              <a:t>poor metabolizers</a:t>
            </a:r>
            <a:endParaRPr sz="2400" dirty="0"/>
          </a:p>
          <a:p>
            <a:pPr marL="752475" lvl="1" indent="-292100">
              <a:spcBef>
                <a:spcPts val="0"/>
              </a:spcBef>
              <a:buSzPts val="2200"/>
              <a:buFont typeface="System Font Regular"/>
              <a:buChar char="-"/>
            </a:pPr>
            <a:r>
              <a:rPr lang="en-US" sz="2400" dirty="0"/>
              <a:t>intermediate metabolizers</a:t>
            </a:r>
            <a:endParaRPr sz="2400" dirty="0"/>
          </a:p>
          <a:p>
            <a:pPr marL="752475" lvl="1" indent="-292100">
              <a:spcBef>
                <a:spcPts val="0"/>
              </a:spcBef>
              <a:buSzPts val="2200"/>
              <a:buFont typeface="System Font Regular"/>
              <a:buChar char="-"/>
            </a:pPr>
            <a:r>
              <a:rPr lang="en-US" sz="2400" dirty="0"/>
              <a:t>ultra-rapid metabolizers (produces the most morphine)</a:t>
            </a:r>
            <a:endParaRPr sz="2400" dirty="0"/>
          </a:p>
          <a:p>
            <a:pPr indent="-368300">
              <a:spcBef>
                <a:spcPts val="0"/>
              </a:spcBef>
              <a:buSzPts val="2200"/>
              <a:buFont typeface="Arial" panose="020B0604020202020204" pitchFamily="34" charset="0"/>
              <a:buChar char="•"/>
            </a:pPr>
            <a:r>
              <a:rPr lang="en-US" sz="2400" b="1" dirty="0"/>
              <a:t>May lead to accidental overdose</a:t>
            </a:r>
            <a:r>
              <a:rPr lang="en-US" sz="2400" dirty="0"/>
              <a:t>, respiratory suppression to cause death</a:t>
            </a:r>
            <a:endParaRPr sz="2400" dirty="0"/>
          </a:p>
          <a:p>
            <a:pPr indent="-368300">
              <a:spcBef>
                <a:spcPts val="0"/>
              </a:spcBef>
              <a:buSzPts val="2200"/>
              <a:buFont typeface="Arial" panose="020B0604020202020204" pitchFamily="34" charset="0"/>
              <a:buChar char="•"/>
            </a:pPr>
            <a:r>
              <a:rPr lang="en-US" sz="2400" dirty="0">
                <a:solidFill>
                  <a:srgbClr val="FF0000"/>
                </a:solidFill>
              </a:rPr>
              <a:t>Not recommended for children</a:t>
            </a:r>
            <a:endParaRPr sz="2400" dirty="0">
              <a:solidFill>
                <a:srgbClr val="FF0000"/>
              </a:solidFill>
            </a:endParaRPr>
          </a:p>
          <a:p>
            <a:pPr marL="0" lvl="0" indent="0" algn="l" rtl="0">
              <a:spcBef>
                <a:spcPts val="1000"/>
              </a:spcBef>
              <a:spcAft>
                <a:spcPts val="0"/>
              </a:spcAft>
              <a:buNone/>
            </a:pPr>
            <a:r>
              <a:rPr lang="en-US" dirty="0"/>
              <a:t>	</a:t>
            </a:r>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7" name="Google Shape;227;g5aec171cd8_0_6"/>
          <p:cNvSpPr txBox="1">
            <a:spLocks noGrp="1"/>
          </p:cNvSpPr>
          <p:nvPr>
            <p:ph type="body" idx="1"/>
          </p:nvPr>
        </p:nvSpPr>
        <p:spPr>
          <a:xfrm>
            <a:off x="564481" y="179429"/>
            <a:ext cx="7267719" cy="1103941"/>
          </a:xfrm>
          <a:prstGeom prst="rect">
            <a:avLst/>
          </a:prstGeom>
        </p:spPr>
        <p:txBody>
          <a:bodyPr spcFirstLastPara="1" wrap="square" lIns="45700" tIns="45700" rIns="45700" bIns="45700" anchor="ctr" anchorCtr="0">
            <a:noAutofit/>
          </a:bodyPr>
          <a:lstStyle/>
          <a:p>
            <a:pPr marL="0" lvl="0" indent="0" rtl="0">
              <a:spcBef>
                <a:spcPts val="1000"/>
              </a:spcBef>
              <a:spcAft>
                <a:spcPts val="0"/>
              </a:spcAft>
              <a:buNone/>
            </a:pPr>
            <a:r>
              <a:rPr lang="en-US" sz="4800" dirty="0"/>
              <a:t>Relative Opioid Potencies</a:t>
            </a:r>
            <a:endParaRPr sz="4800" dirty="0"/>
          </a:p>
        </p:txBody>
      </p:sp>
      <p:graphicFrame>
        <p:nvGraphicFramePr>
          <p:cNvPr id="228" name="Google Shape;228;g5aec171cd8_0_6"/>
          <p:cNvGraphicFramePr/>
          <p:nvPr>
            <p:extLst>
              <p:ext uri="{D42A27DB-BD31-4B8C-83A1-F6EECF244321}">
                <p14:modId xmlns:p14="http://schemas.microsoft.com/office/powerpoint/2010/main" val="2176374447"/>
              </p:ext>
            </p:extLst>
          </p:nvPr>
        </p:nvGraphicFramePr>
        <p:xfrm>
          <a:off x="663740" y="1321131"/>
          <a:ext cx="7780564" cy="4632720"/>
        </p:xfrm>
        <a:graphic>
          <a:graphicData uri="http://schemas.openxmlformats.org/drawingml/2006/table">
            <a:tbl>
              <a:tblPr firstRow="1" bandRow="1">
                <a:tableStyleId>{BC89EF96-8CEA-46FF-86C4-4CE0E7609802}</a:tableStyleId>
              </a:tblPr>
              <a:tblGrid>
                <a:gridCol w="3939319">
                  <a:extLst>
                    <a:ext uri="{9D8B030D-6E8A-4147-A177-3AD203B41FA5}">
                      <a16:colId xmlns:a16="http://schemas.microsoft.com/office/drawing/2014/main" val="20000"/>
                    </a:ext>
                  </a:extLst>
                </a:gridCol>
                <a:gridCol w="3841245">
                  <a:extLst>
                    <a:ext uri="{9D8B030D-6E8A-4147-A177-3AD203B41FA5}">
                      <a16:colId xmlns:a16="http://schemas.microsoft.com/office/drawing/2014/main" val="20001"/>
                    </a:ext>
                  </a:extLst>
                </a:gridCol>
              </a:tblGrid>
              <a:tr h="685749">
                <a:tc>
                  <a:txBody>
                    <a:bodyPr/>
                    <a:lstStyle/>
                    <a:p>
                      <a:pPr marL="0" lvl="0" indent="0" algn="ctr" rtl="0">
                        <a:spcBef>
                          <a:spcPts val="0"/>
                        </a:spcBef>
                        <a:spcAft>
                          <a:spcPts val="0"/>
                        </a:spcAft>
                        <a:buNone/>
                      </a:pPr>
                      <a:r>
                        <a:rPr lang="en-US" sz="4000" b="0" dirty="0">
                          <a:solidFill>
                            <a:schemeClr val="bg1"/>
                          </a:solidFill>
                        </a:rPr>
                        <a:t>Drug</a:t>
                      </a:r>
                      <a:endParaRPr sz="4000" b="0" dirty="0">
                        <a:solidFill>
                          <a:schemeClr val="bg1"/>
                        </a:solidFill>
                        <a:latin typeface="+mn-lt"/>
                      </a:endParaRPr>
                    </a:p>
                  </a:txBody>
                  <a:tcPr marL="91425" marR="91425" marT="91425" marB="91425" anchor="ctr">
                    <a:solidFill>
                      <a:srgbClr val="0FA5CC"/>
                    </a:solidFill>
                  </a:tcPr>
                </a:tc>
                <a:tc>
                  <a:txBody>
                    <a:bodyPr/>
                    <a:lstStyle/>
                    <a:p>
                      <a:pPr marL="0" lvl="0" indent="0" algn="ctr" rtl="0">
                        <a:spcBef>
                          <a:spcPts val="0"/>
                        </a:spcBef>
                        <a:spcAft>
                          <a:spcPts val="0"/>
                        </a:spcAft>
                        <a:buNone/>
                      </a:pPr>
                      <a:r>
                        <a:rPr lang="en-US" sz="4000" b="0" dirty="0">
                          <a:solidFill>
                            <a:schemeClr val="bg1"/>
                          </a:solidFill>
                        </a:rPr>
                        <a:t>Potency</a:t>
                      </a:r>
                      <a:endParaRPr sz="4000" b="0" dirty="0">
                        <a:solidFill>
                          <a:schemeClr val="bg1"/>
                        </a:solidFill>
                        <a:latin typeface="+mn-lt"/>
                      </a:endParaRPr>
                    </a:p>
                  </a:txBody>
                  <a:tcPr marL="91425" marR="91425" marT="91425" marB="91425" anchor="ctr">
                    <a:solidFill>
                      <a:srgbClr val="0FA5CC"/>
                    </a:solidFill>
                  </a:tcPr>
                </a:tc>
                <a:extLst>
                  <a:ext uri="{0D108BD9-81ED-4DB2-BD59-A6C34878D82A}">
                    <a16:rowId xmlns:a16="http://schemas.microsoft.com/office/drawing/2014/main" val="10000"/>
                  </a:ext>
                </a:extLst>
              </a:tr>
              <a:tr h="514303">
                <a:tc>
                  <a:txBody>
                    <a:bodyPr/>
                    <a:lstStyle/>
                    <a:p>
                      <a:pPr marL="0" lvl="0" indent="0" algn="ctr" rtl="0">
                        <a:spcBef>
                          <a:spcPts val="0"/>
                        </a:spcBef>
                        <a:spcAft>
                          <a:spcPts val="0"/>
                        </a:spcAft>
                        <a:buNone/>
                      </a:pPr>
                      <a:r>
                        <a:rPr lang="en-US" sz="2400" dirty="0"/>
                        <a:t>Morphine</a:t>
                      </a:r>
                      <a:endParaRPr sz="2400" dirty="0">
                        <a:latin typeface="+mn-lt"/>
                      </a:endParaRPr>
                    </a:p>
                  </a:txBody>
                  <a:tcPr marL="91425" marR="91425" marT="91425" marB="91425" anchor="ctr"/>
                </a:tc>
                <a:tc>
                  <a:txBody>
                    <a:bodyPr/>
                    <a:lstStyle/>
                    <a:p>
                      <a:pPr marL="0" lvl="0" indent="0" algn="ctr" rtl="0">
                        <a:spcBef>
                          <a:spcPts val="0"/>
                        </a:spcBef>
                        <a:spcAft>
                          <a:spcPts val="0"/>
                        </a:spcAft>
                        <a:buNone/>
                      </a:pPr>
                      <a:r>
                        <a:rPr lang="en-US" sz="2400"/>
                        <a:t>1</a:t>
                      </a:r>
                      <a:endParaRPr sz="2400">
                        <a:latin typeface="+mn-lt"/>
                      </a:endParaRPr>
                    </a:p>
                  </a:txBody>
                  <a:tcPr marL="91425" marR="91425" marT="91425" marB="91425" anchor="ctr"/>
                </a:tc>
                <a:extLst>
                  <a:ext uri="{0D108BD9-81ED-4DB2-BD59-A6C34878D82A}">
                    <a16:rowId xmlns:a16="http://schemas.microsoft.com/office/drawing/2014/main" val="10001"/>
                  </a:ext>
                </a:extLst>
              </a:tr>
              <a:tr h="514303">
                <a:tc>
                  <a:txBody>
                    <a:bodyPr/>
                    <a:lstStyle/>
                    <a:p>
                      <a:pPr marL="0" lvl="0" indent="0" algn="ctr" rtl="0">
                        <a:spcBef>
                          <a:spcPts val="0"/>
                        </a:spcBef>
                        <a:spcAft>
                          <a:spcPts val="0"/>
                        </a:spcAft>
                        <a:buNone/>
                      </a:pPr>
                      <a:r>
                        <a:rPr lang="en-US" sz="2400" dirty="0"/>
                        <a:t>Methadone</a:t>
                      </a:r>
                      <a:endParaRPr sz="2400" dirty="0">
                        <a:latin typeface="+mn-lt"/>
                      </a:endParaRPr>
                    </a:p>
                  </a:txBody>
                  <a:tcPr marL="91425" marR="91425" marT="91425" marB="91425" anchor="ctr"/>
                </a:tc>
                <a:tc>
                  <a:txBody>
                    <a:bodyPr/>
                    <a:lstStyle/>
                    <a:p>
                      <a:pPr marL="0" lvl="0" indent="0" algn="ctr" rtl="0">
                        <a:spcBef>
                          <a:spcPts val="0"/>
                        </a:spcBef>
                        <a:spcAft>
                          <a:spcPts val="0"/>
                        </a:spcAft>
                        <a:buNone/>
                      </a:pPr>
                      <a:r>
                        <a:rPr lang="en-US" sz="2400"/>
                        <a:t>1</a:t>
                      </a:r>
                      <a:endParaRPr sz="2400">
                        <a:latin typeface="+mn-lt"/>
                      </a:endParaRPr>
                    </a:p>
                  </a:txBody>
                  <a:tcPr marL="91425" marR="91425" marT="91425" marB="91425" anchor="ctr"/>
                </a:tc>
                <a:extLst>
                  <a:ext uri="{0D108BD9-81ED-4DB2-BD59-A6C34878D82A}">
                    <a16:rowId xmlns:a16="http://schemas.microsoft.com/office/drawing/2014/main" val="10002"/>
                  </a:ext>
                </a:extLst>
              </a:tr>
              <a:tr h="514303">
                <a:tc>
                  <a:txBody>
                    <a:bodyPr/>
                    <a:lstStyle/>
                    <a:p>
                      <a:pPr marL="0" lvl="0" indent="0" algn="ctr" rtl="0">
                        <a:spcBef>
                          <a:spcPts val="0"/>
                        </a:spcBef>
                        <a:spcAft>
                          <a:spcPts val="0"/>
                        </a:spcAft>
                        <a:buNone/>
                      </a:pPr>
                      <a:r>
                        <a:rPr lang="en-US" sz="2400" dirty="0"/>
                        <a:t>Meperidine</a:t>
                      </a:r>
                      <a:endParaRPr sz="2400" dirty="0">
                        <a:latin typeface="+mn-lt"/>
                      </a:endParaRPr>
                    </a:p>
                  </a:txBody>
                  <a:tcPr marL="91425" marR="91425" marT="91425" marB="91425" anchor="ctr"/>
                </a:tc>
                <a:tc>
                  <a:txBody>
                    <a:bodyPr/>
                    <a:lstStyle/>
                    <a:p>
                      <a:pPr marL="0" lvl="0" indent="0" algn="ctr" rtl="0">
                        <a:spcBef>
                          <a:spcPts val="0"/>
                        </a:spcBef>
                        <a:spcAft>
                          <a:spcPts val="0"/>
                        </a:spcAft>
                        <a:buNone/>
                      </a:pPr>
                      <a:r>
                        <a:rPr lang="en-US" sz="2400"/>
                        <a:t>0.1</a:t>
                      </a:r>
                      <a:endParaRPr sz="2400">
                        <a:latin typeface="+mn-lt"/>
                      </a:endParaRPr>
                    </a:p>
                  </a:txBody>
                  <a:tcPr marL="91425" marR="91425" marT="91425" marB="91425" anchor="ctr"/>
                </a:tc>
                <a:extLst>
                  <a:ext uri="{0D108BD9-81ED-4DB2-BD59-A6C34878D82A}">
                    <a16:rowId xmlns:a16="http://schemas.microsoft.com/office/drawing/2014/main" val="10003"/>
                  </a:ext>
                </a:extLst>
              </a:tr>
              <a:tr h="514303">
                <a:tc>
                  <a:txBody>
                    <a:bodyPr/>
                    <a:lstStyle/>
                    <a:p>
                      <a:pPr marL="0" lvl="0" indent="0" algn="ctr" rtl="0">
                        <a:spcBef>
                          <a:spcPts val="0"/>
                        </a:spcBef>
                        <a:spcAft>
                          <a:spcPts val="0"/>
                        </a:spcAft>
                        <a:buNone/>
                      </a:pPr>
                      <a:r>
                        <a:rPr lang="en-US" sz="2400" dirty="0"/>
                        <a:t>Hydromorphone</a:t>
                      </a:r>
                      <a:endParaRPr sz="2400" dirty="0">
                        <a:latin typeface="+mn-lt"/>
                      </a:endParaRPr>
                    </a:p>
                  </a:txBody>
                  <a:tcPr marL="91425" marR="91425" marT="91425" marB="91425" anchor="ctr"/>
                </a:tc>
                <a:tc>
                  <a:txBody>
                    <a:bodyPr/>
                    <a:lstStyle/>
                    <a:p>
                      <a:pPr marL="0" lvl="0" indent="0" algn="ctr" rtl="0">
                        <a:spcBef>
                          <a:spcPts val="0"/>
                        </a:spcBef>
                        <a:spcAft>
                          <a:spcPts val="0"/>
                        </a:spcAft>
                        <a:buNone/>
                      </a:pPr>
                      <a:r>
                        <a:rPr lang="en-US" sz="2400" dirty="0"/>
                        <a:t>5 - 7.5</a:t>
                      </a:r>
                      <a:endParaRPr sz="2400" dirty="0">
                        <a:latin typeface="+mn-lt"/>
                      </a:endParaRPr>
                    </a:p>
                  </a:txBody>
                  <a:tcPr marL="91425" marR="91425" marT="91425" marB="91425" anchor="ctr"/>
                </a:tc>
                <a:extLst>
                  <a:ext uri="{0D108BD9-81ED-4DB2-BD59-A6C34878D82A}">
                    <a16:rowId xmlns:a16="http://schemas.microsoft.com/office/drawing/2014/main" val="10004"/>
                  </a:ext>
                </a:extLst>
              </a:tr>
              <a:tr h="514303">
                <a:tc>
                  <a:txBody>
                    <a:bodyPr/>
                    <a:lstStyle/>
                    <a:p>
                      <a:pPr marL="0" lvl="0" indent="0" algn="ctr" rtl="0">
                        <a:spcBef>
                          <a:spcPts val="0"/>
                        </a:spcBef>
                        <a:spcAft>
                          <a:spcPts val="0"/>
                        </a:spcAft>
                        <a:buNone/>
                      </a:pPr>
                      <a:r>
                        <a:rPr lang="en-US" sz="2400" dirty="0"/>
                        <a:t>Alfentanil</a:t>
                      </a:r>
                      <a:endParaRPr sz="2400" dirty="0">
                        <a:latin typeface="+mn-lt"/>
                      </a:endParaRPr>
                    </a:p>
                  </a:txBody>
                  <a:tcPr marL="91425" marR="91425" marT="91425" marB="91425" anchor="ctr"/>
                </a:tc>
                <a:tc>
                  <a:txBody>
                    <a:bodyPr/>
                    <a:lstStyle/>
                    <a:p>
                      <a:pPr marL="0" lvl="0" indent="0" algn="ctr" rtl="0">
                        <a:spcBef>
                          <a:spcPts val="0"/>
                        </a:spcBef>
                        <a:spcAft>
                          <a:spcPts val="0"/>
                        </a:spcAft>
                        <a:buNone/>
                      </a:pPr>
                      <a:r>
                        <a:rPr lang="en-US" sz="2400" dirty="0"/>
                        <a:t>40</a:t>
                      </a:r>
                      <a:endParaRPr sz="2400" dirty="0">
                        <a:latin typeface="+mn-lt"/>
                      </a:endParaRPr>
                    </a:p>
                  </a:txBody>
                  <a:tcPr marL="91425" marR="91425" marT="91425" marB="91425" anchor="ctr"/>
                </a:tc>
                <a:extLst>
                  <a:ext uri="{0D108BD9-81ED-4DB2-BD59-A6C34878D82A}">
                    <a16:rowId xmlns:a16="http://schemas.microsoft.com/office/drawing/2014/main" val="10005"/>
                  </a:ext>
                </a:extLst>
              </a:tr>
              <a:tr h="514303">
                <a:tc>
                  <a:txBody>
                    <a:bodyPr/>
                    <a:lstStyle/>
                    <a:p>
                      <a:pPr marL="0" lvl="0" indent="0" algn="ctr" rtl="0">
                        <a:spcBef>
                          <a:spcPts val="0"/>
                        </a:spcBef>
                        <a:spcAft>
                          <a:spcPts val="0"/>
                        </a:spcAft>
                        <a:buNone/>
                      </a:pPr>
                      <a:r>
                        <a:rPr lang="en-US" sz="2400" dirty="0"/>
                        <a:t>Fentanyl</a:t>
                      </a:r>
                      <a:endParaRPr sz="2400" dirty="0">
                        <a:latin typeface="+mn-lt"/>
                      </a:endParaRPr>
                    </a:p>
                  </a:txBody>
                  <a:tcPr marL="91425" marR="91425" marT="91425" marB="91425" anchor="ctr"/>
                </a:tc>
                <a:tc>
                  <a:txBody>
                    <a:bodyPr/>
                    <a:lstStyle/>
                    <a:p>
                      <a:pPr marL="0" lvl="0" indent="0" algn="ctr" rtl="0">
                        <a:spcBef>
                          <a:spcPts val="0"/>
                        </a:spcBef>
                        <a:spcAft>
                          <a:spcPts val="0"/>
                        </a:spcAft>
                        <a:buNone/>
                      </a:pPr>
                      <a:r>
                        <a:rPr lang="en-US" sz="2400" dirty="0"/>
                        <a:t>150</a:t>
                      </a:r>
                      <a:endParaRPr sz="2400" dirty="0">
                        <a:latin typeface="+mn-lt"/>
                      </a:endParaRPr>
                    </a:p>
                  </a:txBody>
                  <a:tcPr marL="91425" marR="91425" marT="91425" marB="91425" anchor="ctr"/>
                </a:tc>
                <a:extLst>
                  <a:ext uri="{0D108BD9-81ED-4DB2-BD59-A6C34878D82A}">
                    <a16:rowId xmlns:a16="http://schemas.microsoft.com/office/drawing/2014/main" val="10006"/>
                  </a:ext>
                </a:extLst>
              </a:tr>
              <a:tr h="514303">
                <a:tc>
                  <a:txBody>
                    <a:bodyPr/>
                    <a:lstStyle/>
                    <a:p>
                      <a:pPr marL="0" lvl="0" indent="0" algn="ctr" rtl="0">
                        <a:spcBef>
                          <a:spcPts val="0"/>
                        </a:spcBef>
                        <a:spcAft>
                          <a:spcPts val="0"/>
                        </a:spcAft>
                        <a:buNone/>
                      </a:pPr>
                      <a:r>
                        <a:rPr lang="en-US" sz="2400" dirty="0" err="1"/>
                        <a:t>Sufentanil</a:t>
                      </a:r>
                      <a:endParaRPr sz="2400" dirty="0">
                        <a:latin typeface="+mn-lt"/>
                      </a:endParaRPr>
                    </a:p>
                  </a:txBody>
                  <a:tcPr marL="91425" marR="91425" marT="91425" marB="91425" anchor="ctr"/>
                </a:tc>
                <a:tc>
                  <a:txBody>
                    <a:bodyPr/>
                    <a:lstStyle/>
                    <a:p>
                      <a:pPr marL="0" lvl="0" indent="0" algn="ctr" rtl="0">
                        <a:spcBef>
                          <a:spcPts val="0"/>
                        </a:spcBef>
                        <a:spcAft>
                          <a:spcPts val="0"/>
                        </a:spcAft>
                        <a:buNone/>
                      </a:pPr>
                      <a:r>
                        <a:rPr lang="en-US" sz="2400" dirty="0"/>
                        <a:t>1500</a:t>
                      </a:r>
                      <a:endParaRPr sz="2400" dirty="0">
                        <a:latin typeface="+mn-lt"/>
                      </a:endParaRPr>
                    </a:p>
                  </a:txBody>
                  <a:tcPr marL="91425" marR="91425" marT="91425" marB="91425" anchor="ctr"/>
                </a:tc>
                <a:extLst>
                  <a:ext uri="{0D108BD9-81ED-4DB2-BD59-A6C34878D82A}">
                    <a16:rowId xmlns:a16="http://schemas.microsoft.com/office/drawing/2014/main" val="10007"/>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g589b4165a5_0_85"/>
          <p:cNvSpPr txBox="1">
            <a:spLocks noGrp="1"/>
          </p:cNvSpPr>
          <p:nvPr>
            <p:ph type="title"/>
          </p:nvPr>
        </p:nvSpPr>
        <p:spPr>
          <a:xfrm>
            <a:off x="628650" y="397459"/>
            <a:ext cx="7886700" cy="788426"/>
          </a:xfrm>
          <a:prstGeom prst="rect">
            <a:avLst/>
          </a:prstGeom>
        </p:spPr>
        <p:txBody>
          <a:bodyPr spcFirstLastPara="1" wrap="square" lIns="45700" tIns="45700" rIns="45700" bIns="45700" anchor="ctr" anchorCtr="0">
            <a:noAutofit/>
          </a:bodyPr>
          <a:lstStyle/>
          <a:p>
            <a:pPr lvl="0">
              <a:lnSpc>
                <a:spcPct val="100000"/>
              </a:lnSpc>
              <a:buClr>
                <a:schemeClr val="dk1"/>
              </a:buClr>
              <a:buSzPts val="1100"/>
            </a:pPr>
            <a:r>
              <a:rPr lang="en-US" dirty="0">
                <a:solidFill>
                  <a:schemeClr val="dk1"/>
                </a:solidFill>
                <a:latin typeface="Calibri" panose="020F0502020204030204" pitchFamily="34" charset="0"/>
                <a:ea typeface="Arial"/>
                <a:cs typeface="Calibri" panose="020F0502020204030204" pitchFamily="34" charset="0"/>
                <a:sym typeface="Arial"/>
              </a:rPr>
              <a:t>Acetaminophen &amp; NSAIDS</a:t>
            </a:r>
            <a:endParaRPr dirty="0">
              <a:latin typeface="Calibri" panose="020F0502020204030204" pitchFamily="34" charset="0"/>
              <a:cs typeface="Calibri" panose="020F0502020204030204" pitchFamily="34" charset="0"/>
            </a:endParaRPr>
          </a:p>
        </p:txBody>
      </p:sp>
      <p:sp>
        <p:nvSpPr>
          <p:cNvPr id="234" name="Google Shape;234;g589b4165a5_0_85"/>
          <p:cNvSpPr txBox="1">
            <a:spLocks noGrp="1"/>
          </p:cNvSpPr>
          <p:nvPr>
            <p:ph type="body" idx="1"/>
          </p:nvPr>
        </p:nvSpPr>
        <p:spPr>
          <a:xfrm>
            <a:off x="506437" y="1292500"/>
            <a:ext cx="8459813" cy="5162843"/>
          </a:xfrm>
          <a:prstGeom prst="rect">
            <a:avLst/>
          </a:prstGeom>
        </p:spPr>
        <p:txBody>
          <a:bodyPr spcFirstLastPara="1" wrap="square" lIns="45700" tIns="45700" rIns="45700" bIns="45700" anchor="t" anchorCtr="0">
            <a:noAutofit/>
          </a:bodyPr>
          <a:lstStyle/>
          <a:p>
            <a:pPr marL="457200" lvl="0" indent="-342900" algn="l" rtl="0">
              <a:lnSpc>
                <a:spcPct val="115000"/>
              </a:lnSpc>
              <a:spcBef>
                <a:spcPts val="0"/>
              </a:spcBef>
              <a:spcAft>
                <a:spcPts val="0"/>
              </a:spcAft>
              <a:buSzPts val="1800"/>
              <a:buChar char="●"/>
            </a:pPr>
            <a:r>
              <a:rPr lang="en-US" sz="3200" dirty="0">
                <a:latin typeface="Calibri" panose="020F0502020204030204" pitchFamily="34" charset="0"/>
                <a:ea typeface="Arial"/>
                <a:cs typeface="Calibri" panose="020F0502020204030204" pitchFamily="34" charset="0"/>
                <a:sym typeface="Arial"/>
              </a:rPr>
              <a:t>Acetaminophen/Tylenol/paracetamol</a:t>
            </a:r>
            <a:endParaRPr sz="3200" dirty="0">
              <a:latin typeface="Calibri" panose="020F0502020204030204" pitchFamily="34" charset="0"/>
              <a:ea typeface="Arial"/>
              <a:cs typeface="Calibri" panose="020F0502020204030204" pitchFamily="34" charset="0"/>
              <a:sym typeface="Arial"/>
            </a:endParaRPr>
          </a:p>
          <a:p>
            <a:pPr marL="698500" lvl="1" indent="-238125" algn="l" rtl="0">
              <a:lnSpc>
                <a:spcPct val="115000"/>
              </a:lnSpc>
              <a:spcBef>
                <a:spcPts val="0"/>
              </a:spcBef>
              <a:spcAft>
                <a:spcPts val="0"/>
              </a:spcAft>
              <a:buSzPts val="1800"/>
              <a:buFont typeface="System Font Regular"/>
              <a:buChar char="-"/>
            </a:pPr>
            <a:r>
              <a:rPr lang="en-US" sz="2000" dirty="0">
                <a:latin typeface="Calibri" panose="020F0502020204030204" pitchFamily="34" charset="0"/>
                <a:ea typeface="Arial"/>
                <a:cs typeface="Calibri" panose="020F0502020204030204" pitchFamily="34" charset="0"/>
                <a:sym typeface="Arial"/>
              </a:rPr>
              <a:t>Inhibits prostaglandin H2 synthetase (PGHS) - </a:t>
            </a:r>
            <a:r>
              <a:rPr lang="en-US" sz="2000" dirty="0">
                <a:solidFill>
                  <a:schemeClr val="dk1"/>
                </a:solidFill>
                <a:latin typeface="Calibri" panose="020F0502020204030204" pitchFamily="34" charset="0"/>
                <a:ea typeface="Arial"/>
                <a:cs typeface="Calibri" panose="020F0502020204030204" pitchFamily="34" charset="0"/>
                <a:sym typeface="Arial"/>
              </a:rPr>
              <a:t>no anti-inflammatory effect</a:t>
            </a:r>
            <a:endParaRPr sz="2000" dirty="0">
              <a:latin typeface="Calibri" panose="020F0502020204030204" pitchFamily="34" charset="0"/>
              <a:ea typeface="Arial"/>
              <a:cs typeface="Calibri" panose="020F0502020204030204" pitchFamily="34" charset="0"/>
              <a:sym typeface="Arial"/>
            </a:endParaRPr>
          </a:p>
          <a:p>
            <a:pPr marL="698500" lvl="1" indent="-238125" algn="l" rtl="0">
              <a:lnSpc>
                <a:spcPct val="115000"/>
              </a:lnSpc>
              <a:spcBef>
                <a:spcPts val="0"/>
              </a:spcBef>
              <a:spcAft>
                <a:spcPts val="0"/>
              </a:spcAft>
              <a:buSzPts val="1800"/>
              <a:buFont typeface="System Font Regular"/>
              <a:buChar char="-"/>
            </a:pPr>
            <a:r>
              <a:rPr lang="en-US" sz="2000" dirty="0">
                <a:latin typeface="Calibri" panose="020F0502020204030204" pitchFamily="34" charset="0"/>
                <a:ea typeface="Arial"/>
                <a:cs typeface="Calibri" panose="020F0502020204030204" pitchFamily="34" charset="0"/>
                <a:sym typeface="Arial"/>
              </a:rPr>
              <a:t>Doses: 10 - 15 mg/kg PO or IV, 20 - 40 mg/kg PR</a:t>
            </a:r>
            <a:endParaRPr sz="2000" dirty="0">
              <a:latin typeface="Calibri" panose="020F0502020204030204" pitchFamily="34" charset="0"/>
              <a:ea typeface="Arial"/>
              <a:cs typeface="Calibri" panose="020F0502020204030204" pitchFamily="34" charset="0"/>
              <a:sym typeface="Arial"/>
            </a:endParaRPr>
          </a:p>
          <a:p>
            <a:pPr marL="698500" lvl="1" indent="-238125" algn="l" rtl="0">
              <a:lnSpc>
                <a:spcPct val="115000"/>
              </a:lnSpc>
              <a:spcBef>
                <a:spcPts val="0"/>
              </a:spcBef>
              <a:spcAft>
                <a:spcPts val="0"/>
              </a:spcAft>
              <a:buSzPts val="1800"/>
              <a:buFont typeface="System Font Regular"/>
              <a:buChar char="-"/>
            </a:pPr>
            <a:r>
              <a:rPr lang="en-US" sz="2000" dirty="0">
                <a:solidFill>
                  <a:srgbClr val="FF0000"/>
                </a:solidFill>
                <a:latin typeface="Calibri" panose="020F0502020204030204" pitchFamily="34" charset="0"/>
                <a:ea typeface="Arial"/>
                <a:cs typeface="Calibri" panose="020F0502020204030204" pitchFamily="34" charset="0"/>
                <a:sym typeface="Arial"/>
              </a:rPr>
              <a:t>Toxic metabolite NAPQI</a:t>
            </a:r>
            <a:r>
              <a:rPr lang="en-US" sz="2000" dirty="0">
                <a:latin typeface="Calibri" panose="020F0502020204030204" pitchFamily="34" charset="0"/>
                <a:ea typeface="Arial"/>
                <a:cs typeface="Calibri" panose="020F0502020204030204" pitchFamily="34" charset="0"/>
                <a:sym typeface="Arial"/>
              </a:rPr>
              <a:t> binds hepatic macromolecules to cause necrosis</a:t>
            </a:r>
            <a:endParaRPr sz="2000" dirty="0">
              <a:latin typeface="Calibri" panose="020F0502020204030204" pitchFamily="34" charset="0"/>
              <a:ea typeface="Arial"/>
              <a:cs typeface="Calibri" panose="020F0502020204030204" pitchFamily="34" charset="0"/>
              <a:sym typeface="Arial"/>
            </a:endParaRPr>
          </a:p>
          <a:p>
            <a:pPr marL="457200" lvl="0" indent="-342900" algn="l" rtl="0">
              <a:lnSpc>
                <a:spcPct val="115000"/>
              </a:lnSpc>
              <a:spcBef>
                <a:spcPts val="0"/>
              </a:spcBef>
              <a:spcAft>
                <a:spcPts val="0"/>
              </a:spcAft>
              <a:buSzPts val="1800"/>
              <a:buChar char="●"/>
            </a:pPr>
            <a:r>
              <a:rPr lang="en-US" sz="3200" dirty="0">
                <a:latin typeface="Calibri" panose="020F0502020204030204" pitchFamily="34" charset="0"/>
                <a:ea typeface="Arial"/>
                <a:cs typeface="Calibri" panose="020F0502020204030204" pitchFamily="34" charset="0"/>
                <a:sym typeface="Arial"/>
              </a:rPr>
              <a:t>NSAIDS</a:t>
            </a:r>
            <a:endParaRPr sz="3200" dirty="0">
              <a:latin typeface="Calibri" panose="020F0502020204030204" pitchFamily="34" charset="0"/>
              <a:ea typeface="Arial"/>
              <a:cs typeface="Calibri" panose="020F0502020204030204" pitchFamily="34" charset="0"/>
              <a:sym typeface="Arial"/>
            </a:endParaRPr>
          </a:p>
          <a:p>
            <a:pPr marL="698500" lvl="1" indent="-238125" algn="l" rtl="0">
              <a:lnSpc>
                <a:spcPct val="115000"/>
              </a:lnSpc>
              <a:spcBef>
                <a:spcPts val="0"/>
              </a:spcBef>
              <a:spcAft>
                <a:spcPts val="0"/>
              </a:spcAft>
              <a:buSzPts val="1800"/>
              <a:buFont typeface="System Font Regular"/>
              <a:buChar char="-"/>
            </a:pPr>
            <a:r>
              <a:rPr lang="en-US" sz="2000" dirty="0">
                <a:latin typeface="Calibri" panose="020F0502020204030204" pitchFamily="34" charset="0"/>
                <a:ea typeface="Arial"/>
                <a:cs typeface="Calibri" panose="020F0502020204030204" pitchFamily="34" charset="0"/>
                <a:sym typeface="Arial"/>
              </a:rPr>
              <a:t>Heterogeneous group that all have antipyretic, analgesic and     </a:t>
            </a:r>
            <a:r>
              <a:rPr lang="en-US" sz="2000" dirty="0">
                <a:solidFill>
                  <a:srgbClr val="FF0000"/>
                </a:solidFill>
                <a:latin typeface="Calibri" panose="020F0502020204030204" pitchFamily="34" charset="0"/>
                <a:ea typeface="Arial"/>
                <a:cs typeface="Calibri" panose="020F0502020204030204" pitchFamily="34" charset="0"/>
                <a:sym typeface="Arial"/>
              </a:rPr>
              <a:t>anti-inflammatory effects</a:t>
            </a:r>
            <a:endParaRPr sz="2000" dirty="0">
              <a:solidFill>
                <a:srgbClr val="FF0000"/>
              </a:solidFill>
              <a:latin typeface="Calibri" panose="020F0502020204030204" pitchFamily="34" charset="0"/>
              <a:ea typeface="Arial"/>
              <a:cs typeface="Calibri" panose="020F0502020204030204" pitchFamily="34" charset="0"/>
              <a:sym typeface="Arial"/>
            </a:endParaRPr>
          </a:p>
          <a:p>
            <a:pPr marL="698500" lvl="1" indent="-238125" algn="l" rtl="0">
              <a:lnSpc>
                <a:spcPct val="115000"/>
              </a:lnSpc>
              <a:spcBef>
                <a:spcPts val="0"/>
              </a:spcBef>
              <a:spcAft>
                <a:spcPts val="0"/>
              </a:spcAft>
              <a:buSzPts val="1800"/>
              <a:buFont typeface="System Font Regular"/>
              <a:buChar char="-"/>
            </a:pPr>
            <a:r>
              <a:rPr lang="en-US" sz="2000" dirty="0">
                <a:latin typeface="Calibri" panose="020F0502020204030204" pitchFamily="34" charset="0"/>
                <a:ea typeface="Arial"/>
                <a:cs typeface="Calibri" panose="020F0502020204030204" pitchFamily="34" charset="0"/>
                <a:sym typeface="Arial"/>
              </a:rPr>
              <a:t>Inhibit COX-1, COX-2 or both</a:t>
            </a:r>
            <a:endParaRPr sz="2000" dirty="0">
              <a:latin typeface="Calibri" panose="020F0502020204030204" pitchFamily="34" charset="0"/>
              <a:ea typeface="Arial"/>
              <a:cs typeface="Calibri" panose="020F0502020204030204" pitchFamily="34" charset="0"/>
              <a:sym typeface="Arial"/>
            </a:endParaRPr>
          </a:p>
          <a:p>
            <a:pPr marL="920750" lvl="2" indent="-222250">
              <a:lnSpc>
                <a:spcPct val="115000"/>
              </a:lnSpc>
              <a:spcBef>
                <a:spcPts val="0"/>
              </a:spcBef>
              <a:buFont typeface="Arial" panose="020B0604020202020204" pitchFamily="34" charset="0"/>
              <a:buChar char="•"/>
            </a:pPr>
            <a:r>
              <a:rPr lang="en-US" sz="1800" dirty="0">
                <a:latin typeface="Calibri" panose="020F0502020204030204" pitchFamily="34" charset="0"/>
                <a:ea typeface="Arial"/>
                <a:cs typeface="Calibri" panose="020F0502020204030204" pitchFamily="34" charset="0"/>
                <a:sym typeface="Arial"/>
              </a:rPr>
              <a:t>COX-1 - protects gastric mucosa, regulate renal blood flow, induce platelet aggregation</a:t>
            </a:r>
            <a:endParaRPr sz="1800" dirty="0">
              <a:latin typeface="Calibri" panose="020F0502020204030204" pitchFamily="34" charset="0"/>
              <a:ea typeface="Arial"/>
              <a:cs typeface="Calibri" panose="020F0502020204030204" pitchFamily="34" charset="0"/>
              <a:sym typeface="Arial"/>
            </a:endParaRPr>
          </a:p>
          <a:p>
            <a:pPr marL="920750" lvl="2" indent="-222250">
              <a:lnSpc>
                <a:spcPct val="115000"/>
              </a:lnSpc>
              <a:spcBef>
                <a:spcPts val="0"/>
              </a:spcBef>
              <a:buFont typeface="Arial" panose="020B0604020202020204" pitchFamily="34" charset="0"/>
              <a:buChar char="•"/>
            </a:pPr>
            <a:r>
              <a:rPr lang="en-US" sz="1800" dirty="0">
                <a:latin typeface="Calibri" panose="020F0502020204030204" pitchFamily="34" charset="0"/>
                <a:ea typeface="Arial"/>
                <a:cs typeface="Calibri" panose="020F0502020204030204" pitchFamily="34" charset="0"/>
                <a:sym typeface="Arial"/>
              </a:rPr>
              <a:t>COX-2 - inflammatory pathway</a:t>
            </a:r>
            <a:endParaRPr sz="1800" dirty="0">
              <a:latin typeface="Calibri" panose="020F0502020204030204" pitchFamily="34" charset="0"/>
              <a:ea typeface="Arial"/>
              <a:cs typeface="Calibri" panose="020F0502020204030204" pitchFamily="34" charset="0"/>
              <a:sym typeface="Arial"/>
            </a:endParaRPr>
          </a:p>
          <a:p>
            <a:pPr marL="0" lvl="0" indent="0" algn="l" rtl="0">
              <a:spcBef>
                <a:spcPts val="1600"/>
              </a:spcBef>
              <a:spcAft>
                <a:spcPts val="0"/>
              </a:spcAft>
              <a:buNone/>
            </a:pPr>
            <a:endParaRPr dirty="0">
              <a:latin typeface="Calibri" panose="020F0502020204030204" pitchFamily="34" charset="0"/>
              <a:cs typeface="Calibri" panose="020F050202020403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5ae274edc0_0_0"/>
          <p:cNvSpPr txBox="1">
            <a:spLocks noGrp="1"/>
          </p:cNvSpPr>
          <p:nvPr>
            <p:ph type="title"/>
          </p:nvPr>
        </p:nvSpPr>
        <p:spPr>
          <a:prstGeom prst="rect">
            <a:avLst/>
          </a:prstGeom>
        </p:spPr>
        <p:txBody>
          <a:bodyPr spcFirstLastPara="1" wrap="square" lIns="45700" tIns="45700" rIns="45700" bIns="45700" anchor="ctr" anchorCtr="0">
            <a:noAutofit/>
          </a:bodyPr>
          <a:lstStyle/>
          <a:p>
            <a:pPr marL="0" lvl="0" indent="0" algn="l" rtl="0">
              <a:spcBef>
                <a:spcPts val="0"/>
              </a:spcBef>
              <a:spcAft>
                <a:spcPts val="0"/>
              </a:spcAft>
              <a:buNone/>
            </a:pPr>
            <a:r>
              <a:rPr lang="en-US" sz="5400" dirty="0">
                <a:latin typeface="+mn-lt"/>
              </a:rPr>
              <a:t>NSAIDS</a:t>
            </a:r>
            <a:endParaRPr sz="5400" dirty="0">
              <a:latin typeface="+mn-lt"/>
            </a:endParaRPr>
          </a:p>
        </p:txBody>
      </p:sp>
      <p:sp>
        <p:nvSpPr>
          <p:cNvPr id="240" name="Google Shape;240;g5ae274edc0_0_0"/>
          <p:cNvSpPr txBox="1">
            <a:spLocks noGrp="1"/>
          </p:cNvSpPr>
          <p:nvPr>
            <p:ph type="body" idx="1"/>
          </p:nvPr>
        </p:nvSpPr>
        <p:spPr>
          <a:xfrm>
            <a:off x="596566" y="1633121"/>
            <a:ext cx="7886700" cy="4351337"/>
          </a:xfrm>
          <a:prstGeom prst="rect">
            <a:avLst/>
          </a:prstGeom>
        </p:spPr>
        <p:txBody>
          <a:bodyPr spcFirstLastPara="1" wrap="square" lIns="45700" tIns="45700" rIns="45700" bIns="45700" anchor="t" anchorCtr="0">
            <a:noAutofit/>
          </a:bodyPr>
          <a:lstStyle/>
          <a:p>
            <a:pPr marL="76200" lvl="0" indent="0" algn="l" rtl="0">
              <a:spcBef>
                <a:spcPts val="1000"/>
              </a:spcBef>
              <a:spcAft>
                <a:spcPts val="0"/>
              </a:spcAft>
              <a:buSzPts val="2400"/>
              <a:buNone/>
            </a:pPr>
            <a:r>
              <a:rPr lang="en-US" sz="4000" dirty="0"/>
              <a:t>Ketorolac</a:t>
            </a:r>
            <a:endParaRPr sz="4000" dirty="0"/>
          </a:p>
          <a:p>
            <a:pPr marL="412750" indent="-336550">
              <a:spcBef>
                <a:spcPts val="0"/>
              </a:spcBef>
              <a:buSzPts val="2400"/>
              <a:buFont typeface="Arial" panose="020B0604020202020204" pitchFamily="34" charset="0"/>
              <a:buChar char="•"/>
            </a:pPr>
            <a:r>
              <a:rPr lang="en-US" sz="3200" dirty="0"/>
              <a:t>Analgesia similar to low-dose morphine</a:t>
            </a:r>
            <a:endParaRPr sz="3200" dirty="0"/>
          </a:p>
          <a:p>
            <a:pPr marL="412750" indent="-336550">
              <a:spcBef>
                <a:spcPts val="0"/>
              </a:spcBef>
              <a:buSzPts val="2400"/>
              <a:buFont typeface="Arial" panose="020B0604020202020204" pitchFamily="34" charset="0"/>
              <a:buChar char="•"/>
            </a:pPr>
            <a:r>
              <a:rPr lang="en-US" sz="3200" dirty="0"/>
              <a:t>No respiratory suppression</a:t>
            </a:r>
            <a:endParaRPr sz="3200" dirty="0"/>
          </a:p>
          <a:p>
            <a:pPr marL="412750" indent="-336550">
              <a:spcBef>
                <a:spcPts val="0"/>
              </a:spcBef>
              <a:buSzPts val="2400"/>
              <a:buFont typeface="Arial" panose="020B0604020202020204" pitchFamily="34" charset="0"/>
              <a:buChar char="•"/>
            </a:pPr>
            <a:r>
              <a:rPr lang="en-US" sz="3200" dirty="0"/>
              <a:t>Side effects:</a:t>
            </a:r>
            <a:endParaRPr sz="3200" dirty="0"/>
          </a:p>
          <a:p>
            <a:pPr marL="746125" lvl="1" indent="-285750">
              <a:spcBef>
                <a:spcPts val="0"/>
              </a:spcBef>
              <a:buSzPts val="2400"/>
              <a:buFont typeface="System Font Regular"/>
              <a:buChar char="-"/>
            </a:pPr>
            <a:r>
              <a:rPr lang="en-US" sz="2800" dirty="0">
                <a:solidFill>
                  <a:srgbClr val="FF0000"/>
                </a:solidFill>
              </a:rPr>
              <a:t>Inhibits platelet function</a:t>
            </a:r>
            <a:r>
              <a:rPr lang="en-US" sz="2800" dirty="0"/>
              <a:t> &amp; increases bleeding time</a:t>
            </a:r>
            <a:endParaRPr sz="2800" dirty="0"/>
          </a:p>
          <a:p>
            <a:pPr marL="746125" lvl="1" indent="-285750">
              <a:spcBef>
                <a:spcPts val="0"/>
              </a:spcBef>
              <a:buSzPts val="2400"/>
              <a:buFont typeface="System Font Regular"/>
              <a:buChar char="-"/>
            </a:pPr>
            <a:r>
              <a:rPr lang="en-US" sz="2800" dirty="0"/>
              <a:t>Altered bone healing if given in high doses</a:t>
            </a:r>
            <a:endParaRPr sz="2800" dirty="0"/>
          </a:p>
          <a:p>
            <a:pPr marL="746125" lvl="1" indent="-285750">
              <a:spcBef>
                <a:spcPts val="0"/>
              </a:spcBef>
              <a:buSzPts val="2400"/>
              <a:buFont typeface="System Font Regular"/>
              <a:buChar char="-"/>
            </a:pPr>
            <a:r>
              <a:rPr lang="en-US" sz="2800" dirty="0"/>
              <a:t>Bradycardia after rapid IV administration</a:t>
            </a:r>
            <a:endParaRPr sz="2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g589b4165a5_0_90"/>
          <p:cNvSpPr txBox="1">
            <a:spLocks noGrp="1"/>
          </p:cNvSpPr>
          <p:nvPr>
            <p:ph type="title"/>
          </p:nvPr>
        </p:nvSpPr>
        <p:spPr>
          <a:xfrm>
            <a:off x="548440" y="252831"/>
            <a:ext cx="7886700" cy="929103"/>
          </a:xfrm>
          <a:prstGeom prst="rect">
            <a:avLst/>
          </a:prstGeom>
        </p:spPr>
        <p:txBody>
          <a:bodyPr spcFirstLastPara="1" wrap="square" lIns="45700" tIns="45700" rIns="45700" bIns="45700" anchor="ctr" anchorCtr="0">
            <a:noAutofit/>
          </a:bodyPr>
          <a:lstStyle/>
          <a:p>
            <a:pPr lvl="0">
              <a:lnSpc>
                <a:spcPct val="100000"/>
              </a:lnSpc>
              <a:buClr>
                <a:schemeClr val="dk1"/>
              </a:buClr>
              <a:buSzPts val="1100"/>
            </a:pPr>
            <a:r>
              <a:rPr lang="en-US" sz="4800" dirty="0">
                <a:solidFill>
                  <a:schemeClr val="dk1"/>
                </a:solidFill>
                <a:latin typeface="Calibri" panose="020F0502020204030204" pitchFamily="34" charset="0"/>
                <a:ea typeface="Arial"/>
                <a:cs typeface="Calibri" panose="020F0502020204030204" pitchFamily="34" charset="0"/>
                <a:sym typeface="Arial"/>
              </a:rPr>
              <a:t>Sedatives</a:t>
            </a:r>
            <a:endParaRPr sz="4800" dirty="0">
              <a:latin typeface="Calibri" panose="020F0502020204030204" pitchFamily="34" charset="0"/>
              <a:cs typeface="Calibri" panose="020F0502020204030204" pitchFamily="34" charset="0"/>
            </a:endParaRPr>
          </a:p>
        </p:txBody>
      </p:sp>
      <p:sp>
        <p:nvSpPr>
          <p:cNvPr id="246" name="Google Shape;246;g589b4165a5_0_90"/>
          <p:cNvSpPr txBox="1">
            <a:spLocks noGrp="1"/>
          </p:cNvSpPr>
          <p:nvPr>
            <p:ph type="body" idx="1"/>
          </p:nvPr>
        </p:nvSpPr>
        <p:spPr>
          <a:xfrm>
            <a:off x="452188" y="1232281"/>
            <a:ext cx="7868434" cy="4965895"/>
          </a:xfrm>
          <a:prstGeom prst="rect">
            <a:avLst/>
          </a:prstGeom>
        </p:spPr>
        <p:txBody>
          <a:bodyPr spcFirstLastPara="1" wrap="square" lIns="45700" tIns="45700" rIns="45700" bIns="45700" anchor="t" anchorCtr="0">
            <a:noAutofit/>
          </a:bodyPr>
          <a:lstStyle/>
          <a:p>
            <a:pPr marL="114300" lvl="0" indent="0" algn="l" rtl="0">
              <a:lnSpc>
                <a:spcPct val="115000"/>
              </a:lnSpc>
              <a:spcBef>
                <a:spcPts val="0"/>
              </a:spcBef>
              <a:spcAft>
                <a:spcPts val="0"/>
              </a:spcAft>
              <a:buSzPts val="1800"/>
              <a:buNone/>
            </a:pPr>
            <a:r>
              <a:rPr lang="en-US" sz="3200" dirty="0">
                <a:latin typeface="Calibri" panose="020F0502020204030204" pitchFamily="34" charset="0"/>
                <a:ea typeface="Arial"/>
                <a:cs typeface="Calibri" panose="020F0502020204030204" pitchFamily="34" charset="0"/>
                <a:sym typeface="Arial"/>
              </a:rPr>
              <a:t>Benzodiazepines: GABA receptor agonists </a:t>
            </a:r>
            <a:endParaRPr sz="3200" dirty="0">
              <a:latin typeface="Calibri" panose="020F0502020204030204" pitchFamily="34" charset="0"/>
              <a:ea typeface="Arial"/>
              <a:cs typeface="Calibri" panose="020F0502020204030204" pitchFamily="34" charset="0"/>
              <a:sym typeface="Arial"/>
            </a:endParaRPr>
          </a:p>
          <a:p>
            <a:pPr>
              <a:lnSpc>
                <a:spcPct val="115000"/>
              </a:lnSpc>
              <a:spcBef>
                <a:spcPts val="0"/>
              </a:spcBef>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Midazolam</a:t>
            </a:r>
            <a:endParaRPr sz="2400" dirty="0">
              <a:latin typeface="Calibri" panose="020F0502020204030204" pitchFamily="34" charset="0"/>
              <a:ea typeface="Arial"/>
              <a:cs typeface="Calibri" panose="020F0502020204030204" pitchFamily="34" charset="0"/>
              <a:sym typeface="Arial"/>
            </a:endParaRPr>
          </a:p>
          <a:p>
            <a:pPr marL="808038" lvl="1" indent="-347663">
              <a:lnSpc>
                <a:spcPct val="115000"/>
              </a:lnSpc>
              <a:spcBef>
                <a:spcPts val="0"/>
              </a:spcBef>
              <a:buFont typeface="System Font Regular"/>
              <a:buChar char="-"/>
            </a:pPr>
            <a:r>
              <a:rPr lang="en-US" sz="2000" dirty="0">
                <a:latin typeface="Calibri" panose="020F0502020204030204" pitchFamily="34" charset="0"/>
                <a:ea typeface="Arial"/>
                <a:cs typeface="Calibri" panose="020F0502020204030204" pitchFamily="34" charset="0"/>
                <a:sym typeface="Arial"/>
              </a:rPr>
              <a:t>Antegrade amnesia</a:t>
            </a:r>
            <a:endParaRPr sz="2000" dirty="0">
              <a:latin typeface="Calibri" panose="020F0502020204030204" pitchFamily="34" charset="0"/>
              <a:ea typeface="Arial"/>
              <a:cs typeface="Calibri" panose="020F0502020204030204" pitchFamily="34" charset="0"/>
              <a:sym typeface="Arial"/>
            </a:endParaRPr>
          </a:p>
          <a:p>
            <a:pPr marL="808038" lvl="1" indent="-347663">
              <a:lnSpc>
                <a:spcPct val="115000"/>
              </a:lnSpc>
              <a:spcBef>
                <a:spcPts val="0"/>
              </a:spcBef>
              <a:buFont typeface="System Font Regular"/>
              <a:buChar char="-"/>
            </a:pPr>
            <a:r>
              <a:rPr lang="en-US" sz="2000" dirty="0">
                <a:latin typeface="Calibri" panose="020F0502020204030204" pitchFamily="34" charset="0"/>
                <a:ea typeface="Arial"/>
                <a:cs typeface="Calibri" panose="020F0502020204030204" pitchFamily="34" charset="0"/>
                <a:sym typeface="Arial"/>
              </a:rPr>
              <a:t>Water soluble, no pain on injection</a:t>
            </a:r>
            <a:endParaRPr sz="2000" dirty="0">
              <a:latin typeface="Calibri" panose="020F0502020204030204" pitchFamily="34" charset="0"/>
              <a:ea typeface="Arial"/>
              <a:cs typeface="Calibri" panose="020F0502020204030204" pitchFamily="34" charset="0"/>
              <a:sym typeface="Arial"/>
            </a:endParaRPr>
          </a:p>
          <a:p>
            <a:pPr marL="808038" lvl="1" indent="-347663">
              <a:lnSpc>
                <a:spcPct val="115000"/>
              </a:lnSpc>
              <a:spcBef>
                <a:spcPts val="0"/>
              </a:spcBef>
              <a:buFont typeface="System Font Regular"/>
              <a:buChar char="-"/>
            </a:pPr>
            <a:r>
              <a:rPr lang="en-US" sz="2000" dirty="0">
                <a:latin typeface="Calibri" panose="020F0502020204030204" pitchFamily="34" charset="0"/>
                <a:ea typeface="Arial"/>
                <a:cs typeface="Calibri" panose="020F0502020204030204" pitchFamily="34" charset="0"/>
                <a:sym typeface="Arial"/>
              </a:rPr>
              <a:t>Possible respiratory depression &amp; hypotension with             co-administration of fentanyl</a:t>
            </a:r>
            <a:endParaRPr sz="2000" dirty="0">
              <a:latin typeface="Calibri" panose="020F0502020204030204" pitchFamily="34" charset="0"/>
              <a:ea typeface="Arial"/>
              <a:cs typeface="Calibri" panose="020F0502020204030204" pitchFamily="34" charset="0"/>
              <a:sym typeface="Arial"/>
            </a:endParaRPr>
          </a:p>
          <a:p>
            <a:pPr marL="808038" lvl="1" indent="-347663">
              <a:lnSpc>
                <a:spcPct val="115000"/>
              </a:lnSpc>
              <a:spcBef>
                <a:spcPts val="0"/>
              </a:spcBef>
              <a:buFont typeface="System Font Regular"/>
              <a:buChar char="-"/>
            </a:pPr>
            <a:r>
              <a:rPr lang="en-US" sz="2000" dirty="0">
                <a:latin typeface="Calibri" panose="020F0502020204030204" pitchFamily="34" charset="0"/>
                <a:ea typeface="Arial"/>
                <a:cs typeface="Calibri" panose="020F0502020204030204" pitchFamily="34" charset="0"/>
                <a:sym typeface="Arial"/>
              </a:rPr>
              <a:t>Dose: 0.1 mg/kg IV, 0.5 - 0.75 mg/kg PO, 0.2 mg/kg nasal </a:t>
            </a:r>
            <a:endParaRPr sz="2000" dirty="0">
              <a:latin typeface="Calibri" panose="020F0502020204030204" pitchFamily="34" charset="0"/>
              <a:ea typeface="Arial"/>
              <a:cs typeface="Calibri" panose="020F0502020204030204" pitchFamily="34" charset="0"/>
              <a:sym typeface="Arial"/>
            </a:endParaRPr>
          </a:p>
          <a:p>
            <a:pPr>
              <a:lnSpc>
                <a:spcPct val="115000"/>
              </a:lnSpc>
              <a:spcBef>
                <a:spcPts val="0"/>
              </a:spcBef>
              <a:buFont typeface="Arial" panose="020B0604020202020204" pitchFamily="34" charset="0"/>
              <a:buChar char="•"/>
            </a:pPr>
            <a:r>
              <a:rPr lang="en-US" sz="2400" dirty="0">
                <a:latin typeface="Calibri" panose="020F0502020204030204" pitchFamily="34" charset="0"/>
                <a:ea typeface="Arial"/>
                <a:cs typeface="Calibri" panose="020F0502020204030204" pitchFamily="34" charset="0"/>
                <a:sym typeface="Arial"/>
              </a:rPr>
              <a:t> Diazepam</a:t>
            </a:r>
            <a:endParaRPr sz="2400" dirty="0">
              <a:latin typeface="Calibri" panose="020F0502020204030204" pitchFamily="34" charset="0"/>
              <a:ea typeface="Arial"/>
              <a:cs typeface="Calibri" panose="020F0502020204030204" pitchFamily="34" charset="0"/>
              <a:sym typeface="Arial"/>
            </a:endParaRPr>
          </a:p>
          <a:p>
            <a:pPr marL="808038" lvl="1" indent="-347663">
              <a:lnSpc>
                <a:spcPct val="115000"/>
              </a:lnSpc>
              <a:spcBef>
                <a:spcPts val="0"/>
              </a:spcBef>
              <a:buFont typeface="System Font Regular"/>
              <a:buChar char="-"/>
            </a:pPr>
            <a:r>
              <a:rPr lang="en-US" sz="2000" dirty="0">
                <a:latin typeface="Calibri" panose="020F0502020204030204" pitchFamily="34" charset="0"/>
                <a:ea typeface="Arial"/>
                <a:cs typeface="Calibri" panose="020F0502020204030204" pitchFamily="34" charset="0"/>
                <a:sym typeface="Arial"/>
              </a:rPr>
              <a:t>Reduces seizures &amp; muscle spasms</a:t>
            </a:r>
            <a:endParaRPr sz="2000" dirty="0">
              <a:latin typeface="Calibri" panose="020F0502020204030204" pitchFamily="34" charset="0"/>
              <a:ea typeface="Arial"/>
              <a:cs typeface="Calibri" panose="020F0502020204030204" pitchFamily="34" charset="0"/>
              <a:sym typeface="Arial"/>
            </a:endParaRPr>
          </a:p>
          <a:p>
            <a:pPr marL="808038" lvl="1" indent="-347663">
              <a:lnSpc>
                <a:spcPct val="115000"/>
              </a:lnSpc>
              <a:spcBef>
                <a:spcPts val="0"/>
              </a:spcBef>
              <a:buFont typeface="System Font Regular"/>
              <a:buChar char="-"/>
            </a:pPr>
            <a:r>
              <a:rPr lang="en-US" sz="2000" dirty="0">
                <a:latin typeface="Calibri" panose="020F0502020204030204" pitchFamily="34" charset="0"/>
                <a:ea typeface="Arial"/>
                <a:cs typeface="Calibri" panose="020F0502020204030204" pitchFamily="34" charset="0"/>
                <a:sym typeface="Arial"/>
              </a:rPr>
              <a:t>Pain on injection</a:t>
            </a:r>
            <a:endParaRPr sz="2000" dirty="0">
              <a:latin typeface="Calibri" panose="020F0502020204030204" pitchFamily="34" charset="0"/>
              <a:ea typeface="Arial"/>
              <a:cs typeface="Calibri" panose="020F0502020204030204" pitchFamily="34" charset="0"/>
              <a:sym typeface="Arial"/>
            </a:endParaRPr>
          </a:p>
          <a:p>
            <a:pPr marL="808038" lvl="1" indent="-347663">
              <a:lnSpc>
                <a:spcPct val="115000"/>
              </a:lnSpc>
              <a:spcBef>
                <a:spcPts val="0"/>
              </a:spcBef>
              <a:buFont typeface="System Font Regular"/>
              <a:buChar char="-"/>
            </a:pPr>
            <a:r>
              <a:rPr lang="en-US" sz="2000" dirty="0">
                <a:latin typeface="Calibri" panose="020F0502020204030204" pitchFamily="34" charset="0"/>
                <a:ea typeface="Arial"/>
                <a:cs typeface="Calibri" panose="020F0502020204030204" pitchFamily="34" charset="0"/>
                <a:sym typeface="Arial"/>
              </a:rPr>
              <a:t>Prolonged ½ life in neonates &amp; infants</a:t>
            </a:r>
            <a:endParaRPr sz="2000" dirty="0">
              <a:latin typeface="Calibri" panose="020F0502020204030204" pitchFamily="34" charset="0"/>
              <a:ea typeface="Arial"/>
              <a:cs typeface="Calibri" panose="020F0502020204030204" pitchFamily="34" charset="0"/>
              <a:sym typeface="Arial"/>
            </a:endParaRPr>
          </a:p>
          <a:p>
            <a:pPr marL="808038" lvl="1" indent="-347663">
              <a:lnSpc>
                <a:spcPct val="115000"/>
              </a:lnSpc>
              <a:spcBef>
                <a:spcPts val="0"/>
              </a:spcBef>
              <a:buFont typeface="System Font Regular"/>
              <a:buChar char="-"/>
            </a:pPr>
            <a:r>
              <a:rPr lang="en-US" sz="2000" dirty="0">
                <a:latin typeface="Calibri" panose="020F0502020204030204" pitchFamily="34" charset="0"/>
                <a:ea typeface="Arial"/>
                <a:cs typeface="Calibri" panose="020F0502020204030204" pitchFamily="34" charset="0"/>
                <a:sym typeface="Arial"/>
              </a:rPr>
              <a:t>Dose: 0.2 - 0.3 mg/kg IV</a:t>
            </a:r>
            <a:endParaRPr sz="2000" dirty="0">
              <a:latin typeface="Calibri" panose="020F0502020204030204" pitchFamily="34" charset="0"/>
              <a:ea typeface="Arial"/>
              <a:cs typeface="Calibri" panose="020F0502020204030204" pitchFamily="34" charset="0"/>
              <a:sym typeface="Arial"/>
            </a:endParaRPr>
          </a:p>
          <a:p>
            <a:pPr marL="457200" lvl="0" indent="-342900" algn="l" rtl="0">
              <a:lnSpc>
                <a:spcPct val="115000"/>
              </a:lnSpc>
              <a:spcBef>
                <a:spcPts val="0"/>
              </a:spcBef>
              <a:spcAft>
                <a:spcPts val="0"/>
              </a:spcAft>
              <a:buSzPts val="1800"/>
              <a:buFont typeface="Arial"/>
              <a:buChar char="●"/>
            </a:pPr>
            <a:endParaRPr dirty="0">
              <a:latin typeface="Calibri" panose="020F0502020204030204" pitchFamily="34" charset="0"/>
              <a:cs typeface="Calibri" panose="020F050202020403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g5ae274edc0_0_5"/>
          <p:cNvSpPr txBox="1">
            <a:spLocks noGrp="1"/>
          </p:cNvSpPr>
          <p:nvPr>
            <p:ph type="title"/>
          </p:nvPr>
        </p:nvSpPr>
        <p:spPr>
          <a:xfrm>
            <a:off x="436146" y="297992"/>
            <a:ext cx="7886700" cy="1033502"/>
          </a:xfrm>
          <a:prstGeom prst="rect">
            <a:avLst/>
          </a:prstGeom>
        </p:spPr>
        <p:txBody>
          <a:bodyPr spcFirstLastPara="1" wrap="square" lIns="45700" tIns="45700" rIns="45700" bIns="45700" anchor="ctr" anchorCtr="0">
            <a:noAutofit/>
          </a:bodyPr>
          <a:lstStyle/>
          <a:p>
            <a:pPr marL="0" lvl="0" indent="0" algn="l" rtl="0">
              <a:spcBef>
                <a:spcPts val="0"/>
              </a:spcBef>
              <a:spcAft>
                <a:spcPts val="0"/>
              </a:spcAft>
              <a:buNone/>
            </a:pPr>
            <a:r>
              <a:rPr lang="en-US" sz="4800" dirty="0">
                <a:latin typeface="Calibri" panose="020F0502020204030204" pitchFamily="34" charset="0"/>
                <a:cs typeface="Calibri" panose="020F0502020204030204" pitchFamily="34" charset="0"/>
              </a:rPr>
              <a:t>Sedatives</a:t>
            </a:r>
            <a:endParaRPr sz="4800" dirty="0">
              <a:latin typeface="Calibri" panose="020F0502020204030204" pitchFamily="34" charset="0"/>
              <a:cs typeface="Calibri" panose="020F0502020204030204" pitchFamily="34" charset="0"/>
            </a:endParaRPr>
          </a:p>
        </p:txBody>
      </p:sp>
      <p:sp>
        <p:nvSpPr>
          <p:cNvPr id="252" name="Google Shape;252;g5ae274edc0_0_5"/>
          <p:cNvSpPr txBox="1">
            <a:spLocks noGrp="1"/>
          </p:cNvSpPr>
          <p:nvPr>
            <p:ph type="body" idx="1"/>
          </p:nvPr>
        </p:nvSpPr>
        <p:spPr>
          <a:xfrm>
            <a:off x="388020" y="1352321"/>
            <a:ext cx="8556979" cy="4757143"/>
          </a:xfrm>
          <a:prstGeom prst="rect">
            <a:avLst/>
          </a:prstGeom>
        </p:spPr>
        <p:txBody>
          <a:bodyPr spcFirstLastPara="1" wrap="square" lIns="45700" tIns="45700" rIns="45700" bIns="45700" anchor="t" anchorCtr="0">
            <a:noAutofit/>
          </a:bodyPr>
          <a:lstStyle/>
          <a:p>
            <a:pPr marL="238125" lvl="0" indent="-238125" algn="l" rtl="0">
              <a:lnSpc>
                <a:spcPct val="115000"/>
              </a:lnSpc>
              <a:spcBef>
                <a:spcPts val="0"/>
              </a:spcBef>
              <a:spcAft>
                <a:spcPts val="0"/>
              </a:spcAft>
              <a:buClr>
                <a:schemeClr val="dk1"/>
              </a:buClr>
              <a:buSzPts val="2000"/>
              <a:buNone/>
            </a:pPr>
            <a:r>
              <a:rPr lang="en-US" sz="3600" dirty="0">
                <a:solidFill>
                  <a:schemeClr val="dk1"/>
                </a:solidFill>
                <a:latin typeface="Calibri" panose="020F0502020204030204" pitchFamily="34" charset="0"/>
                <a:ea typeface="Arial"/>
                <a:cs typeface="Calibri" panose="020F0502020204030204" pitchFamily="34" charset="0"/>
                <a:sym typeface="Arial"/>
              </a:rPr>
              <a:t>Dexmedetomidine</a:t>
            </a:r>
            <a:endParaRPr sz="3600" dirty="0">
              <a:solidFill>
                <a:schemeClr val="dk1"/>
              </a:solidFill>
              <a:latin typeface="Calibri" panose="020F0502020204030204" pitchFamily="34" charset="0"/>
              <a:ea typeface="Arial"/>
              <a:cs typeface="Calibri" panose="020F0502020204030204" pitchFamily="34" charset="0"/>
              <a:sym typeface="Arial"/>
            </a:endParaRPr>
          </a:p>
          <a:p>
            <a:pPr marL="301625" indent="-285750">
              <a:lnSpc>
                <a:spcPct val="115000"/>
              </a:lnSpc>
              <a:spcBef>
                <a:spcPts val="0"/>
              </a:spcBef>
              <a:buClr>
                <a:schemeClr val="dk1"/>
              </a:buClr>
              <a:buSzPts val="2000"/>
              <a:buFont typeface="Arial" panose="020B0604020202020204" pitchFamily="34" charset="0"/>
              <a:buChar char="•"/>
            </a:pPr>
            <a:r>
              <a:rPr lang="en-US" sz="2400" dirty="0">
                <a:solidFill>
                  <a:srgbClr val="FF0000"/>
                </a:solidFill>
                <a:latin typeface="Calibri" panose="020F0502020204030204" pitchFamily="34" charset="0"/>
                <a:ea typeface="Arial"/>
                <a:cs typeface="Calibri" panose="020F0502020204030204" pitchFamily="34" charset="0"/>
                <a:sym typeface="Arial"/>
              </a:rPr>
              <a:t>𝜶</a:t>
            </a:r>
            <a:r>
              <a:rPr lang="en-US" sz="2400" baseline="-25000" dirty="0">
                <a:solidFill>
                  <a:srgbClr val="FF0000"/>
                </a:solidFill>
                <a:latin typeface="Calibri" panose="020F0502020204030204" pitchFamily="34" charset="0"/>
                <a:ea typeface="Arial"/>
                <a:cs typeface="Calibri" panose="020F0502020204030204" pitchFamily="34" charset="0"/>
                <a:sym typeface="Arial"/>
              </a:rPr>
              <a:t>2</a:t>
            </a:r>
            <a:r>
              <a:rPr lang="en-US" sz="2400" dirty="0">
                <a:solidFill>
                  <a:srgbClr val="FF0000"/>
                </a:solidFill>
                <a:latin typeface="Calibri" panose="020F0502020204030204" pitchFamily="34" charset="0"/>
                <a:ea typeface="Arial"/>
                <a:cs typeface="Calibri" panose="020F0502020204030204" pitchFamily="34" charset="0"/>
                <a:sym typeface="Arial"/>
              </a:rPr>
              <a:t>-agonist</a:t>
            </a:r>
            <a:r>
              <a:rPr lang="en-US" sz="2400" dirty="0">
                <a:solidFill>
                  <a:schemeClr val="dk1"/>
                </a:solidFill>
                <a:latin typeface="Calibri" panose="020F0502020204030204" pitchFamily="34" charset="0"/>
                <a:ea typeface="Arial"/>
                <a:cs typeface="Calibri" panose="020F0502020204030204" pitchFamily="34" charset="0"/>
                <a:sym typeface="Arial"/>
              </a:rPr>
              <a:t>, affinity 1600:1 specificity ratio for </a:t>
            </a:r>
            <a:r>
              <a:rPr lang="en-US" sz="2400" dirty="0">
                <a:solidFill>
                  <a:srgbClr val="FF0000"/>
                </a:solidFill>
                <a:latin typeface="Calibri" panose="020F0502020204030204" pitchFamily="34" charset="0"/>
                <a:ea typeface="Arial"/>
                <a:cs typeface="Calibri" panose="020F0502020204030204" pitchFamily="34" charset="0"/>
                <a:sym typeface="Arial"/>
              </a:rPr>
              <a:t>𝜶</a:t>
            </a:r>
            <a:r>
              <a:rPr lang="en-US" sz="2400" baseline="-25000" dirty="0">
                <a:solidFill>
                  <a:srgbClr val="FF0000"/>
                </a:solidFill>
                <a:latin typeface="Calibri" panose="020F0502020204030204" pitchFamily="34" charset="0"/>
                <a:ea typeface="Arial"/>
                <a:cs typeface="Calibri" panose="020F0502020204030204" pitchFamily="34" charset="0"/>
                <a:sym typeface="Arial"/>
              </a:rPr>
              <a:t>2</a:t>
            </a:r>
            <a:r>
              <a:rPr lang="en-US" sz="2400" dirty="0">
                <a:solidFill>
                  <a:srgbClr val="FF0000"/>
                </a:solidFill>
                <a:latin typeface="Calibri" panose="020F0502020204030204" pitchFamily="34" charset="0"/>
                <a:ea typeface="Arial"/>
                <a:cs typeface="Calibri" panose="020F0502020204030204" pitchFamily="34" charset="0"/>
                <a:sym typeface="Arial"/>
              </a:rPr>
              <a:t>: 𝜶</a:t>
            </a:r>
            <a:r>
              <a:rPr lang="en-US" sz="2400" baseline="-25000" dirty="0">
                <a:solidFill>
                  <a:srgbClr val="FF0000"/>
                </a:solidFill>
                <a:latin typeface="Calibri" panose="020F0502020204030204" pitchFamily="34" charset="0"/>
                <a:ea typeface="Arial"/>
                <a:cs typeface="Calibri" panose="020F0502020204030204" pitchFamily="34" charset="0"/>
                <a:sym typeface="Arial"/>
              </a:rPr>
              <a:t>1</a:t>
            </a:r>
            <a:endParaRPr lang="en-US" sz="2400" dirty="0">
              <a:solidFill>
                <a:schemeClr val="dk1"/>
              </a:solidFill>
              <a:latin typeface="Calibri" panose="020F0502020204030204" pitchFamily="34" charset="0"/>
              <a:ea typeface="Arial"/>
              <a:cs typeface="Calibri" panose="020F0502020204030204" pitchFamily="34" charset="0"/>
              <a:sym typeface="Arial"/>
            </a:endParaRPr>
          </a:p>
          <a:p>
            <a:pPr marL="301625" indent="-28575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7-8 x more affinity than clonidine</a:t>
            </a:r>
            <a:endParaRPr sz="2400" dirty="0">
              <a:solidFill>
                <a:schemeClr val="dk1"/>
              </a:solidFill>
              <a:latin typeface="Calibri" panose="020F0502020204030204" pitchFamily="34" charset="0"/>
              <a:ea typeface="Arial"/>
              <a:cs typeface="Calibri" panose="020F0502020204030204" pitchFamily="34" charset="0"/>
              <a:sym typeface="Arial"/>
            </a:endParaRPr>
          </a:p>
          <a:p>
            <a:pPr marL="301625" indent="-28575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Decreases sympathetic outflow from CNS by hyperpolarization of noradrenergic neurons in the locus coeruleus</a:t>
            </a:r>
            <a:endParaRPr sz="2400" dirty="0">
              <a:solidFill>
                <a:schemeClr val="dk1"/>
              </a:solidFill>
              <a:latin typeface="Calibri" panose="020F0502020204030204" pitchFamily="34" charset="0"/>
              <a:ea typeface="Arial"/>
              <a:cs typeface="Calibri" panose="020F0502020204030204" pitchFamily="34" charset="0"/>
              <a:sym typeface="Arial"/>
            </a:endParaRPr>
          </a:p>
          <a:p>
            <a:pPr marL="301625" indent="-28575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No </a:t>
            </a:r>
            <a:r>
              <a:rPr lang="en-US" sz="2400" dirty="0" err="1">
                <a:solidFill>
                  <a:schemeClr val="dk1"/>
                </a:solidFill>
                <a:latin typeface="Calibri" panose="020F0502020204030204" pitchFamily="34" charset="0"/>
                <a:ea typeface="Arial"/>
                <a:cs typeface="Calibri" panose="020F0502020204030204" pitchFamily="34" charset="0"/>
                <a:sym typeface="Arial"/>
              </a:rPr>
              <a:t>ventilatory</a:t>
            </a:r>
            <a:r>
              <a:rPr lang="en-US" sz="2400" dirty="0">
                <a:solidFill>
                  <a:schemeClr val="dk1"/>
                </a:solidFill>
                <a:latin typeface="Calibri" panose="020F0502020204030204" pitchFamily="34" charset="0"/>
                <a:ea typeface="Arial"/>
                <a:cs typeface="Calibri" panose="020F0502020204030204" pitchFamily="34" charset="0"/>
                <a:sym typeface="Arial"/>
              </a:rPr>
              <a:t> depression</a:t>
            </a:r>
            <a:endParaRPr sz="2400" dirty="0">
              <a:solidFill>
                <a:schemeClr val="dk1"/>
              </a:solidFill>
              <a:latin typeface="Calibri" panose="020F0502020204030204" pitchFamily="34" charset="0"/>
              <a:ea typeface="Arial"/>
              <a:cs typeface="Calibri" panose="020F0502020204030204" pitchFamily="34" charset="0"/>
              <a:sym typeface="Arial"/>
            </a:endParaRPr>
          </a:p>
          <a:p>
            <a:pPr marL="301625" indent="-28575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Shorter elimination ½ life than clonidine, 2 hours vs. 8 hours</a:t>
            </a:r>
            <a:endParaRPr sz="2400" dirty="0">
              <a:solidFill>
                <a:schemeClr val="dk1"/>
              </a:solidFill>
              <a:latin typeface="Calibri" panose="020F0502020204030204" pitchFamily="34" charset="0"/>
              <a:ea typeface="Arial"/>
              <a:cs typeface="Calibri" panose="020F0502020204030204" pitchFamily="34" charset="0"/>
              <a:sym typeface="Arial"/>
            </a:endParaRPr>
          </a:p>
          <a:p>
            <a:pPr marL="301625" indent="-28575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Effects:</a:t>
            </a:r>
            <a:endParaRPr sz="2400" dirty="0">
              <a:solidFill>
                <a:schemeClr val="dk1"/>
              </a:solidFill>
              <a:latin typeface="Calibri" panose="020F0502020204030204" pitchFamily="34" charset="0"/>
              <a:ea typeface="Arial"/>
              <a:cs typeface="Calibri" panose="020F0502020204030204" pitchFamily="34" charset="0"/>
              <a:sym typeface="Arial"/>
            </a:endParaRPr>
          </a:p>
          <a:p>
            <a:pPr marL="587375" lvl="1" indent="-285750">
              <a:lnSpc>
                <a:spcPct val="115000"/>
              </a:lnSpc>
              <a:spcBef>
                <a:spcPts val="0"/>
              </a:spcBef>
              <a:buClr>
                <a:schemeClr val="dk1"/>
              </a:buClr>
              <a:buSzPts val="2000"/>
              <a:buFont typeface="System Font Regular"/>
              <a:buChar char="-"/>
            </a:pPr>
            <a:r>
              <a:rPr lang="en-US" sz="2000" dirty="0">
                <a:solidFill>
                  <a:schemeClr val="dk1"/>
                </a:solidFill>
                <a:latin typeface="Calibri" panose="020F0502020204030204" pitchFamily="34" charset="0"/>
                <a:ea typeface="Arial"/>
                <a:cs typeface="Calibri" panose="020F0502020204030204" pitchFamily="34" charset="0"/>
                <a:sym typeface="Arial"/>
              </a:rPr>
              <a:t>Anxiolysis, analgesia, decrease HR, decrease emergence delirium</a:t>
            </a:r>
            <a:endParaRPr sz="2000" dirty="0">
              <a:solidFill>
                <a:schemeClr val="dk1"/>
              </a:solidFill>
              <a:latin typeface="Calibri" panose="020F0502020204030204" pitchFamily="34" charset="0"/>
              <a:ea typeface="Arial"/>
              <a:cs typeface="Calibri" panose="020F0502020204030204" pitchFamily="34" charset="0"/>
              <a:sym typeface="Arial"/>
            </a:endParaRPr>
          </a:p>
          <a:p>
            <a:pPr marL="587375" lvl="1" indent="-285750">
              <a:lnSpc>
                <a:spcPct val="115000"/>
              </a:lnSpc>
              <a:spcBef>
                <a:spcPts val="0"/>
              </a:spcBef>
              <a:buClr>
                <a:schemeClr val="dk1"/>
              </a:buClr>
              <a:buSzPts val="2000"/>
              <a:buFont typeface="System Font Regular"/>
              <a:buChar char="-"/>
            </a:pPr>
            <a:r>
              <a:rPr lang="en-US" sz="2000" dirty="0">
                <a:solidFill>
                  <a:schemeClr val="dk1"/>
                </a:solidFill>
                <a:latin typeface="Calibri" panose="020F0502020204030204" pitchFamily="34" charset="0"/>
                <a:ea typeface="Arial"/>
                <a:cs typeface="Calibri" panose="020F0502020204030204" pitchFamily="34" charset="0"/>
                <a:sym typeface="Arial"/>
              </a:rPr>
              <a:t>Dose: loading IV 1 mcg/kg, infusion 0.5 - 2.0 mcg/kg/hour*</a:t>
            </a:r>
            <a:endParaRPr sz="2000" dirty="0">
              <a:solidFill>
                <a:schemeClr val="dk1"/>
              </a:solidFill>
              <a:latin typeface="Calibri" panose="020F0502020204030204" pitchFamily="34" charset="0"/>
              <a:ea typeface="Arial"/>
              <a:cs typeface="Calibri" panose="020F0502020204030204" pitchFamily="34" charset="0"/>
              <a:sym typeface="Arial"/>
            </a:endParaRPr>
          </a:p>
          <a:p>
            <a:pPr marL="587375" lvl="1" indent="-285750">
              <a:lnSpc>
                <a:spcPct val="115000"/>
              </a:lnSpc>
              <a:spcBef>
                <a:spcPts val="0"/>
              </a:spcBef>
              <a:buClr>
                <a:schemeClr val="dk1"/>
              </a:buClr>
              <a:buSzPts val="2000"/>
              <a:buFont typeface="System Font Regular"/>
              <a:buChar char="-"/>
            </a:pPr>
            <a:r>
              <a:rPr lang="en-US" sz="2000" dirty="0">
                <a:solidFill>
                  <a:schemeClr val="dk1"/>
                </a:solidFill>
                <a:latin typeface="Calibri" panose="020F0502020204030204" pitchFamily="34" charset="0"/>
                <a:ea typeface="Arial"/>
                <a:cs typeface="Calibri" panose="020F0502020204030204" pitchFamily="34" charset="0"/>
                <a:sym typeface="Arial"/>
              </a:rPr>
              <a:t>Can be given intranasal 1 - 2 mcg/kg for sedation</a:t>
            </a:r>
            <a:endParaRPr sz="2000" dirty="0">
              <a:solidFill>
                <a:schemeClr val="dk1"/>
              </a:solidFill>
              <a:latin typeface="Calibri" panose="020F0502020204030204" pitchFamily="34" charset="0"/>
              <a:ea typeface="Arial"/>
              <a:cs typeface="Calibri" panose="020F0502020204030204" pitchFamily="34" charset="0"/>
              <a:sym typeface="Arial"/>
            </a:endParaRPr>
          </a:p>
          <a:p>
            <a:pPr marL="0" lvl="0" indent="0" algn="l" rtl="0">
              <a:spcBef>
                <a:spcPts val="1600"/>
              </a:spcBef>
              <a:spcAft>
                <a:spcPts val="0"/>
              </a:spcAft>
              <a:buNone/>
            </a:pPr>
            <a:endParaRPr dirty="0">
              <a:latin typeface="Calibri" panose="020F0502020204030204" pitchFamily="34" charset="0"/>
              <a:cs typeface="Calibri" panose="020F050202020403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g5aec171cd8_0_1"/>
          <p:cNvSpPr txBox="1">
            <a:spLocks noGrp="1"/>
          </p:cNvSpPr>
          <p:nvPr>
            <p:ph type="title"/>
          </p:nvPr>
        </p:nvSpPr>
        <p:spPr>
          <a:xfrm>
            <a:off x="628650" y="124495"/>
            <a:ext cx="7886700" cy="1325562"/>
          </a:xfrm>
          <a:prstGeom prst="rect">
            <a:avLst/>
          </a:prstGeom>
        </p:spPr>
        <p:txBody>
          <a:bodyPr spcFirstLastPara="1" wrap="square" lIns="45700" tIns="45700" rIns="45700" bIns="45700" anchor="ctr" anchorCtr="0">
            <a:noAutofit/>
          </a:bodyPr>
          <a:lstStyle/>
          <a:p>
            <a:pPr marL="0" lvl="0" indent="0" algn="l" rtl="0">
              <a:spcBef>
                <a:spcPts val="0"/>
              </a:spcBef>
              <a:spcAft>
                <a:spcPts val="0"/>
              </a:spcAft>
              <a:buClr>
                <a:schemeClr val="dk1"/>
              </a:buClr>
              <a:buSzPts val="1100"/>
              <a:buFont typeface="Arial"/>
              <a:buNone/>
            </a:pPr>
            <a:r>
              <a:rPr lang="en-US" sz="4800" dirty="0">
                <a:solidFill>
                  <a:schemeClr val="dk1"/>
                </a:solidFill>
                <a:latin typeface="Calibri" panose="020F0502020204030204" pitchFamily="34" charset="0"/>
                <a:cs typeface="Calibri" panose="020F0502020204030204" pitchFamily="34" charset="0"/>
              </a:rPr>
              <a:t>Sedatives</a:t>
            </a:r>
            <a:endParaRPr dirty="0">
              <a:latin typeface="Calibri" panose="020F0502020204030204" pitchFamily="34" charset="0"/>
              <a:cs typeface="Calibri" panose="020F0502020204030204" pitchFamily="34" charset="0"/>
            </a:endParaRPr>
          </a:p>
        </p:txBody>
      </p:sp>
      <p:sp>
        <p:nvSpPr>
          <p:cNvPr id="258" name="Google Shape;258;g5aec171cd8_0_1"/>
          <p:cNvSpPr txBox="1">
            <a:spLocks noGrp="1"/>
          </p:cNvSpPr>
          <p:nvPr>
            <p:ph type="body" idx="1"/>
          </p:nvPr>
        </p:nvSpPr>
        <p:spPr>
          <a:xfrm>
            <a:off x="564482" y="1374225"/>
            <a:ext cx="7886700" cy="4351200"/>
          </a:xfrm>
          <a:prstGeom prst="rect">
            <a:avLst/>
          </a:prstGeom>
        </p:spPr>
        <p:txBody>
          <a:bodyPr spcFirstLastPara="1" wrap="square" lIns="45700" tIns="45700" rIns="45700" bIns="45700" anchor="t" anchorCtr="0">
            <a:noAutofit/>
          </a:bodyPr>
          <a:lstStyle/>
          <a:p>
            <a:pPr marL="15875" lvl="0" indent="0" algn="l" rtl="0">
              <a:lnSpc>
                <a:spcPct val="115000"/>
              </a:lnSpc>
              <a:spcBef>
                <a:spcPts val="0"/>
              </a:spcBef>
              <a:spcAft>
                <a:spcPts val="0"/>
              </a:spcAft>
              <a:buClr>
                <a:schemeClr val="dk1"/>
              </a:buClr>
              <a:buSzPts val="2000"/>
              <a:buNone/>
            </a:pPr>
            <a:r>
              <a:rPr lang="en-US" sz="3600" dirty="0">
                <a:solidFill>
                  <a:schemeClr val="dk1"/>
                </a:solidFill>
                <a:latin typeface="Calibri" panose="020F0502020204030204" pitchFamily="34" charset="0"/>
                <a:ea typeface="Arial"/>
                <a:cs typeface="Calibri" panose="020F0502020204030204" pitchFamily="34" charset="0"/>
                <a:sym typeface="Arial"/>
              </a:rPr>
              <a:t>Chloral hydrate</a:t>
            </a:r>
            <a:endParaRPr sz="3600" dirty="0">
              <a:solidFill>
                <a:schemeClr val="dk1"/>
              </a:solidFill>
              <a:latin typeface="Calibri" panose="020F0502020204030204" pitchFamily="34" charset="0"/>
              <a:ea typeface="Arial"/>
              <a:cs typeface="Calibri" panose="020F0502020204030204" pitchFamily="34" charset="0"/>
              <a:sym typeface="Arial"/>
            </a:endParaRPr>
          </a:p>
          <a:p>
            <a:pPr marL="301625" indent="-28575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Activates GABA to produce sedation</a:t>
            </a:r>
            <a:endParaRPr sz="2400" dirty="0">
              <a:solidFill>
                <a:schemeClr val="dk1"/>
              </a:solidFill>
              <a:latin typeface="Calibri" panose="020F0502020204030204" pitchFamily="34" charset="0"/>
              <a:ea typeface="Arial"/>
              <a:cs typeface="Calibri" panose="020F0502020204030204" pitchFamily="34" charset="0"/>
              <a:sym typeface="Arial"/>
            </a:endParaRPr>
          </a:p>
          <a:p>
            <a:pPr marL="301625" indent="-28575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Dose 20-75 mg/kg PO or PR</a:t>
            </a:r>
            <a:endParaRPr sz="2400" dirty="0">
              <a:solidFill>
                <a:schemeClr val="dk1"/>
              </a:solidFill>
              <a:latin typeface="Calibri" panose="020F0502020204030204" pitchFamily="34" charset="0"/>
              <a:ea typeface="Arial"/>
              <a:cs typeface="Calibri" panose="020F0502020204030204" pitchFamily="34" charset="0"/>
              <a:sym typeface="Arial"/>
            </a:endParaRPr>
          </a:p>
          <a:p>
            <a:pPr marL="301625" indent="-28575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Side effects: airway obstruction, apnea, bradycardia, hypotension</a:t>
            </a:r>
            <a:endParaRPr sz="2400" dirty="0">
              <a:solidFill>
                <a:schemeClr val="dk1"/>
              </a:solidFill>
              <a:latin typeface="Calibri" panose="020F0502020204030204" pitchFamily="34" charset="0"/>
              <a:ea typeface="Arial"/>
              <a:cs typeface="Calibri" panose="020F0502020204030204" pitchFamily="34" charset="0"/>
              <a:sym typeface="Arial"/>
            </a:endParaRPr>
          </a:p>
          <a:p>
            <a:pPr marL="301625" indent="-28575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Metabolites may be carcinogenic/toxic, leading to metabolic acidosis, renal failure &amp; hypotonia</a:t>
            </a:r>
            <a:endParaRPr sz="2400" dirty="0">
              <a:solidFill>
                <a:schemeClr val="dk1"/>
              </a:solidFill>
              <a:latin typeface="Calibri" panose="020F0502020204030204" pitchFamily="34" charset="0"/>
              <a:ea typeface="Arial"/>
              <a:cs typeface="Calibri" panose="020F0502020204030204" pitchFamily="34" charset="0"/>
              <a:sym typeface="Arial"/>
            </a:endParaRPr>
          </a:p>
          <a:p>
            <a:pPr marL="301625" indent="-28575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Interferes with bilirubin binding to albumin in neonates </a:t>
            </a:r>
            <a:endParaRPr sz="2400" dirty="0">
              <a:solidFill>
                <a:schemeClr val="dk1"/>
              </a:solidFill>
              <a:latin typeface="Calibri" panose="020F0502020204030204" pitchFamily="34" charset="0"/>
              <a:ea typeface="Arial"/>
              <a:cs typeface="Calibri" panose="020F0502020204030204" pitchFamily="34" charset="0"/>
              <a:sym typeface="Arial"/>
            </a:endParaRPr>
          </a:p>
          <a:p>
            <a:pPr marL="301625" indent="-285750">
              <a:lnSpc>
                <a:spcPct val="115000"/>
              </a:lnSpc>
              <a:spcBef>
                <a:spcPts val="0"/>
              </a:spcBef>
              <a:buClr>
                <a:schemeClr val="dk1"/>
              </a:buClr>
              <a:buSzPts val="2000"/>
              <a:buFont typeface="Arial" panose="020B0604020202020204" pitchFamily="34" charset="0"/>
              <a:buChar char="•"/>
            </a:pPr>
            <a:r>
              <a:rPr lang="en-US" sz="2400" dirty="0">
                <a:solidFill>
                  <a:schemeClr val="dk1"/>
                </a:solidFill>
                <a:latin typeface="Calibri" panose="020F0502020204030204" pitchFamily="34" charset="0"/>
                <a:ea typeface="Arial"/>
                <a:cs typeface="Calibri" panose="020F0502020204030204" pitchFamily="34" charset="0"/>
                <a:sym typeface="Arial"/>
              </a:rPr>
              <a:t>Long ½ life - </a:t>
            </a:r>
            <a:r>
              <a:rPr lang="en-US" sz="2400" dirty="0">
                <a:solidFill>
                  <a:srgbClr val="FF0000"/>
                </a:solidFill>
                <a:latin typeface="Calibri" panose="020F0502020204030204" pitchFamily="34" charset="0"/>
                <a:ea typeface="Arial"/>
                <a:cs typeface="Calibri" panose="020F0502020204030204" pitchFamily="34" charset="0"/>
                <a:sym typeface="Arial"/>
              </a:rPr>
              <a:t>may have re-sedation</a:t>
            </a:r>
            <a:r>
              <a:rPr lang="en-US" sz="2400" dirty="0">
                <a:solidFill>
                  <a:schemeClr val="dk1"/>
                </a:solidFill>
                <a:latin typeface="Calibri" panose="020F0502020204030204" pitchFamily="34" charset="0"/>
                <a:ea typeface="Arial"/>
                <a:cs typeface="Calibri" panose="020F0502020204030204" pitchFamily="34" charset="0"/>
                <a:sym typeface="Arial"/>
              </a:rPr>
              <a:t> </a:t>
            </a:r>
            <a:endParaRPr sz="2400" dirty="0">
              <a:solidFill>
                <a:schemeClr val="dk1"/>
              </a:solidFill>
              <a:latin typeface="Calibri" panose="020F0502020204030204" pitchFamily="34" charset="0"/>
              <a:ea typeface="Arial"/>
              <a:cs typeface="Calibri" panose="020F0502020204030204" pitchFamily="34" charset="0"/>
              <a:sym typeface="Arial"/>
            </a:endParaRPr>
          </a:p>
          <a:p>
            <a:pPr marL="301625" indent="-285750">
              <a:lnSpc>
                <a:spcPct val="115000"/>
              </a:lnSpc>
              <a:spcBef>
                <a:spcPts val="0"/>
              </a:spcBef>
              <a:buClr>
                <a:srgbClr val="FF0000"/>
              </a:buClr>
              <a:buSzPts val="2000"/>
              <a:buFont typeface="Arial" panose="020B0604020202020204" pitchFamily="34" charset="0"/>
              <a:buChar char="•"/>
            </a:pPr>
            <a:r>
              <a:rPr lang="en-US" sz="2400" dirty="0">
                <a:solidFill>
                  <a:srgbClr val="FF0000"/>
                </a:solidFill>
                <a:latin typeface="Calibri" panose="020F0502020204030204" pitchFamily="34" charset="0"/>
                <a:ea typeface="Arial"/>
                <a:cs typeface="Calibri" panose="020F0502020204030204" pitchFamily="34" charset="0"/>
                <a:sym typeface="Arial"/>
              </a:rPr>
              <a:t>No longer produced in USA</a:t>
            </a:r>
            <a:endParaRPr sz="2400" dirty="0">
              <a:solidFill>
                <a:srgbClr val="FF0000"/>
              </a:solidFill>
              <a:latin typeface="Calibri" panose="020F0502020204030204" pitchFamily="34" charset="0"/>
              <a:ea typeface="Arial"/>
              <a:cs typeface="Calibri" panose="020F0502020204030204" pitchFamily="34" charset="0"/>
              <a:sym typeface="Arial"/>
            </a:endParaRPr>
          </a:p>
          <a:p>
            <a:pPr marL="0" lvl="0" indent="0" algn="l" rtl="0">
              <a:spcBef>
                <a:spcPts val="1600"/>
              </a:spcBef>
              <a:spcAft>
                <a:spcPts val="0"/>
              </a:spcAft>
              <a:buClr>
                <a:schemeClr val="dk1"/>
              </a:buClr>
              <a:buSzPts val="1100"/>
              <a:buFont typeface="Arial"/>
              <a:buNone/>
            </a:pPr>
            <a:endParaRPr dirty="0">
              <a:solidFill>
                <a:schemeClr val="dk1"/>
              </a:solidFill>
              <a:latin typeface="Calibri" panose="020F0502020204030204" pitchFamily="34" charset="0"/>
              <a:cs typeface="Calibri" panose="020F0502020204030204" pitchFamily="34" charset="0"/>
            </a:endParaRPr>
          </a:p>
          <a:p>
            <a:pPr marL="0" lvl="0" indent="0" algn="l" rtl="0">
              <a:spcBef>
                <a:spcPts val="1000"/>
              </a:spcBef>
              <a:spcAft>
                <a:spcPts val="0"/>
              </a:spcAft>
              <a:buNone/>
            </a:pPr>
            <a:endParaRPr dirty="0">
              <a:latin typeface="Calibri" panose="020F0502020204030204" pitchFamily="34" charset="0"/>
              <a:cs typeface="Calibri" panose="020F050202020403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g589b4165a5_0_100"/>
          <p:cNvSpPr txBox="1">
            <a:spLocks noGrp="1"/>
          </p:cNvSpPr>
          <p:nvPr>
            <p:ph type="title"/>
          </p:nvPr>
        </p:nvSpPr>
        <p:spPr>
          <a:xfrm>
            <a:off x="393895" y="252832"/>
            <a:ext cx="8121455" cy="971306"/>
          </a:xfrm>
          <a:prstGeom prst="rect">
            <a:avLst/>
          </a:prstGeom>
        </p:spPr>
        <p:txBody>
          <a:bodyPr spcFirstLastPara="1" wrap="square" lIns="45700" tIns="45700" rIns="45700"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4800" dirty="0">
                <a:solidFill>
                  <a:schemeClr val="dk1"/>
                </a:solidFill>
                <a:latin typeface="Calibri" panose="020F0502020204030204" pitchFamily="34" charset="0"/>
                <a:ea typeface="Arial"/>
                <a:cs typeface="Calibri" panose="020F0502020204030204" pitchFamily="34" charset="0"/>
                <a:sym typeface="Arial"/>
              </a:rPr>
              <a:t>Antagonists</a:t>
            </a:r>
            <a:endParaRPr sz="6600" dirty="0">
              <a:latin typeface="Calibri" panose="020F0502020204030204" pitchFamily="34" charset="0"/>
              <a:cs typeface="Calibri" panose="020F0502020204030204" pitchFamily="34" charset="0"/>
            </a:endParaRPr>
          </a:p>
        </p:txBody>
      </p:sp>
      <p:sp>
        <p:nvSpPr>
          <p:cNvPr id="264" name="Google Shape;264;g589b4165a5_0_100"/>
          <p:cNvSpPr txBox="1">
            <a:spLocks noGrp="1"/>
          </p:cNvSpPr>
          <p:nvPr>
            <p:ph type="body" idx="1"/>
          </p:nvPr>
        </p:nvSpPr>
        <p:spPr>
          <a:xfrm>
            <a:off x="393895" y="1336431"/>
            <a:ext cx="8623495" cy="5092503"/>
          </a:xfrm>
          <a:prstGeom prst="rect">
            <a:avLst/>
          </a:prstGeom>
        </p:spPr>
        <p:txBody>
          <a:bodyPr spcFirstLastPara="1" wrap="square" lIns="45700" tIns="45700" rIns="45700" bIns="45700" anchor="t" anchorCtr="0">
            <a:noAutofit/>
          </a:bodyPr>
          <a:lstStyle/>
          <a:p>
            <a:pPr marL="301625" lvl="0" indent="-285750" algn="l" rtl="0">
              <a:lnSpc>
                <a:spcPct val="100000"/>
              </a:lnSpc>
              <a:spcBef>
                <a:spcPts val="300"/>
              </a:spcBef>
              <a:spcAft>
                <a:spcPts val="0"/>
              </a:spcAft>
              <a:buSzPts val="1800"/>
              <a:buFont typeface="Arial" panose="020B0604020202020204" pitchFamily="34" charset="0"/>
              <a:buChar char="•"/>
            </a:pPr>
            <a:r>
              <a:rPr lang="en-US" sz="3200" dirty="0">
                <a:latin typeface="Calibri" panose="020F0502020204030204" pitchFamily="34" charset="0"/>
                <a:ea typeface="Arial"/>
                <a:cs typeface="Calibri" panose="020F0502020204030204" pitchFamily="34" charset="0"/>
                <a:sym typeface="Arial"/>
              </a:rPr>
              <a:t>Naloxone</a:t>
            </a:r>
            <a:endParaRPr sz="3200" dirty="0">
              <a:latin typeface="Calibri" panose="020F0502020204030204" pitchFamily="34" charset="0"/>
              <a:ea typeface="Arial"/>
              <a:cs typeface="Calibri" panose="020F0502020204030204" pitchFamily="34" charset="0"/>
              <a:sym typeface="Arial"/>
            </a:endParaRPr>
          </a:p>
          <a:p>
            <a:pPr marL="635000" lvl="1" indent="-333375">
              <a:lnSpc>
                <a:spcPct val="100000"/>
              </a:lnSpc>
              <a:spcBef>
                <a:spcPts val="300"/>
              </a:spcBef>
              <a:buFont typeface="System Font Regular"/>
              <a:buChar char="-"/>
            </a:pPr>
            <a:r>
              <a:rPr lang="en-US" sz="2000" dirty="0">
                <a:solidFill>
                  <a:srgbClr val="FF0000"/>
                </a:solidFill>
                <a:latin typeface="Calibri" panose="020F0502020204030204" pitchFamily="34" charset="0"/>
                <a:ea typeface="Arial"/>
                <a:cs typeface="Calibri" panose="020F0502020204030204" pitchFamily="34" charset="0"/>
                <a:sym typeface="Arial"/>
              </a:rPr>
              <a:t>Opioid antagonist</a:t>
            </a:r>
            <a:r>
              <a:rPr lang="en-US" sz="2000" dirty="0">
                <a:latin typeface="Calibri" panose="020F0502020204030204" pitchFamily="34" charset="0"/>
                <a:ea typeface="Arial"/>
                <a:cs typeface="Calibri" panose="020F0502020204030204" pitchFamily="34" charset="0"/>
                <a:sym typeface="Arial"/>
              </a:rPr>
              <a:t>, greatest affinity at 𝜇-receptor</a:t>
            </a:r>
            <a:endParaRPr sz="2000" dirty="0">
              <a:latin typeface="Calibri" panose="020F0502020204030204" pitchFamily="34" charset="0"/>
              <a:ea typeface="Arial"/>
              <a:cs typeface="Calibri" panose="020F0502020204030204" pitchFamily="34" charset="0"/>
              <a:sym typeface="Arial"/>
            </a:endParaRPr>
          </a:p>
          <a:p>
            <a:pPr marL="635000" lvl="1" indent="-333375">
              <a:lnSpc>
                <a:spcPct val="100000"/>
              </a:lnSpc>
              <a:spcBef>
                <a:spcPts val="300"/>
              </a:spcBef>
              <a:buFont typeface="System Font Regular"/>
              <a:buChar char="-"/>
            </a:pPr>
            <a:r>
              <a:rPr lang="en-US" sz="2000" dirty="0">
                <a:latin typeface="Calibri" panose="020F0502020204030204" pitchFamily="34" charset="0"/>
                <a:ea typeface="Arial"/>
                <a:cs typeface="Calibri" panose="020F0502020204030204" pitchFamily="34" charset="0"/>
                <a:sym typeface="Arial"/>
              </a:rPr>
              <a:t>Rapid onset ~30 seconds</a:t>
            </a:r>
            <a:endParaRPr sz="2000" dirty="0">
              <a:latin typeface="Calibri" panose="020F0502020204030204" pitchFamily="34" charset="0"/>
              <a:ea typeface="Arial"/>
              <a:cs typeface="Calibri" panose="020F0502020204030204" pitchFamily="34" charset="0"/>
              <a:sym typeface="Arial"/>
            </a:endParaRPr>
          </a:p>
          <a:p>
            <a:pPr marL="635000" lvl="1" indent="-333375">
              <a:lnSpc>
                <a:spcPct val="100000"/>
              </a:lnSpc>
              <a:spcBef>
                <a:spcPts val="300"/>
              </a:spcBef>
              <a:buFont typeface="System Font Regular"/>
              <a:buChar char="-"/>
            </a:pPr>
            <a:r>
              <a:rPr lang="en-US" sz="2000" dirty="0">
                <a:latin typeface="Calibri" panose="020F0502020204030204" pitchFamily="34" charset="0"/>
                <a:ea typeface="Arial"/>
                <a:cs typeface="Calibri" panose="020F0502020204030204" pitchFamily="34" charset="0"/>
                <a:sym typeface="Arial"/>
              </a:rPr>
              <a:t>Longer ½ life in neonates of 3 hours vs. 1-1.5 hours in adults</a:t>
            </a:r>
            <a:endParaRPr sz="2000" dirty="0">
              <a:latin typeface="Calibri" panose="020F0502020204030204" pitchFamily="34" charset="0"/>
              <a:ea typeface="Arial"/>
              <a:cs typeface="Calibri" panose="020F0502020204030204" pitchFamily="34" charset="0"/>
              <a:sym typeface="Arial"/>
            </a:endParaRPr>
          </a:p>
          <a:p>
            <a:pPr marL="635000" lvl="1" indent="-333375">
              <a:lnSpc>
                <a:spcPct val="100000"/>
              </a:lnSpc>
              <a:spcBef>
                <a:spcPts val="300"/>
              </a:spcBef>
              <a:buFont typeface="System Font Regular"/>
              <a:buChar char="-"/>
            </a:pPr>
            <a:r>
              <a:rPr lang="en-US" sz="2000" dirty="0">
                <a:latin typeface="Calibri" panose="020F0502020204030204" pitchFamily="34" charset="0"/>
                <a:ea typeface="Arial"/>
                <a:cs typeface="Calibri" panose="020F0502020204030204" pitchFamily="34" charset="0"/>
                <a:sym typeface="Arial"/>
              </a:rPr>
              <a:t>Dose: IV 0.25  -0.5 mcg/kg (mild overdose) to 10-100 mcg/kg (severe)</a:t>
            </a:r>
            <a:endParaRPr sz="2000" dirty="0">
              <a:latin typeface="Calibri" panose="020F0502020204030204" pitchFamily="34" charset="0"/>
              <a:ea typeface="Arial"/>
              <a:cs typeface="Calibri" panose="020F0502020204030204" pitchFamily="34" charset="0"/>
              <a:sym typeface="Arial"/>
            </a:endParaRPr>
          </a:p>
          <a:p>
            <a:pPr marL="635000" lvl="1" indent="-333375">
              <a:lnSpc>
                <a:spcPct val="100000"/>
              </a:lnSpc>
              <a:spcBef>
                <a:spcPts val="300"/>
              </a:spcBef>
              <a:buFont typeface="System Font Regular"/>
              <a:buChar char="-"/>
            </a:pPr>
            <a:r>
              <a:rPr lang="en-US" sz="2000" dirty="0">
                <a:latin typeface="Calibri" panose="020F0502020204030204" pitchFamily="34" charset="0"/>
                <a:ea typeface="Arial"/>
                <a:cs typeface="Calibri" panose="020F0502020204030204" pitchFamily="34" charset="0"/>
                <a:sym typeface="Arial"/>
              </a:rPr>
              <a:t>If treating opioid induced respiratory depression, </a:t>
            </a:r>
            <a:r>
              <a:rPr lang="en-US" sz="2000" dirty="0">
                <a:solidFill>
                  <a:srgbClr val="FF0000"/>
                </a:solidFill>
                <a:latin typeface="Calibri" panose="020F0502020204030204" pitchFamily="34" charset="0"/>
                <a:ea typeface="Arial"/>
                <a:cs typeface="Calibri" panose="020F0502020204030204" pitchFamily="34" charset="0"/>
                <a:sym typeface="Arial"/>
              </a:rPr>
              <a:t>must observe respiratory status minimum of 2 hours after naloxone administration</a:t>
            </a:r>
            <a:endParaRPr sz="2000" dirty="0">
              <a:solidFill>
                <a:srgbClr val="FF0000"/>
              </a:solidFill>
              <a:latin typeface="Calibri" panose="020F0502020204030204" pitchFamily="34" charset="0"/>
              <a:ea typeface="Arial"/>
              <a:cs typeface="Calibri" panose="020F0502020204030204" pitchFamily="34" charset="0"/>
              <a:sym typeface="Arial"/>
            </a:endParaRPr>
          </a:p>
          <a:p>
            <a:pPr marL="301625" lvl="0" indent="-285750" algn="l" rtl="0">
              <a:lnSpc>
                <a:spcPct val="100000"/>
              </a:lnSpc>
              <a:spcBef>
                <a:spcPts val="300"/>
              </a:spcBef>
              <a:spcAft>
                <a:spcPts val="0"/>
              </a:spcAft>
              <a:buSzPts val="1800"/>
              <a:buFont typeface="Arial" panose="020B0604020202020204" pitchFamily="34" charset="0"/>
              <a:buChar char="•"/>
            </a:pPr>
            <a:r>
              <a:rPr lang="en-US" sz="3200" dirty="0">
                <a:latin typeface="Calibri" panose="020F0502020204030204" pitchFamily="34" charset="0"/>
                <a:ea typeface="Arial"/>
                <a:cs typeface="Calibri" panose="020F0502020204030204" pitchFamily="34" charset="0"/>
                <a:sym typeface="Arial"/>
              </a:rPr>
              <a:t>Flumazenil</a:t>
            </a:r>
            <a:endParaRPr sz="3200" dirty="0">
              <a:latin typeface="Calibri" panose="020F0502020204030204" pitchFamily="34" charset="0"/>
              <a:ea typeface="Arial"/>
              <a:cs typeface="Calibri" panose="020F0502020204030204" pitchFamily="34" charset="0"/>
              <a:sym typeface="Arial"/>
            </a:endParaRPr>
          </a:p>
          <a:p>
            <a:pPr marL="587375" lvl="1" indent="-285750" algn="l" rtl="0">
              <a:lnSpc>
                <a:spcPct val="100000"/>
              </a:lnSpc>
              <a:spcBef>
                <a:spcPts val="300"/>
              </a:spcBef>
              <a:spcAft>
                <a:spcPts val="0"/>
              </a:spcAft>
              <a:buSzPts val="1800"/>
              <a:buFont typeface="System Font Regular"/>
              <a:buChar char="-"/>
            </a:pPr>
            <a:r>
              <a:rPr lang="en-US" sz="2000" dirty="0">
                <a:latin typeface="Calibri" panose="020F0502020204030204" pitchFamily="34" charset="0"/>
                <a:ea typeface="Arial"/>
                <a:cs typeface="Calibri" panose="020F0502020204030204" pitchFamily="34" charset="0"/>
                <a:sym typeface="Arial"/>
              </a:rPr>
              <a:t>Competitive antagonist at GABA</a:t>
            </a:r>
            <a:r>
              <a:rPr lang="en-US" sz="2000" baseline="-25000" dirty="0">
                <a:latin typeface="Calibri" panose="020F0502020204030204" pitchFamily="34" charset="0"/>
                <a:ea typeface="Arial"/>
                <a:cs typeface="Calibri" panose="020F0502020204030204" pitchFamily="34" charset="0"/>
                <a:sym typeface="Arial"/>
              </a:rPr>
              <a:t>A</a:t>
            </a:r>
            <a:r>
              <a:rPr lang="en-US" sz="2000" dirty="0">
                <a:latin typeface="Calibri" panose="020F0502020204030204" pitchFamily="34" charset="0"/>
                <a:ea typeface="Arial"/>
                <a:cs typeface="Calibri" panose="020F0502020204030204" pitchFamily="34" charset="0"/>
                <a:sym typeface="Arial"/>
              </a:rPr>
              <a:t> receptor to </a:t>
            </a:r>
            <a:r>
              <a:rPr lang="en-US" sz="2000" b="1" dirty="0">
                <a:latin typeface="Calibri" panose="020F0502020204030204" pitchFamily="34" charset="0"/>
                <a:ea typeface="Arial"/>
                <a:cs typeface="Calibri" panose="020F0502020204030204" pitchFamily="34" charset="0"/>
                <a:sym typeface="Arial"/>
              </a:rPr>
              <a:t>reverse BZD</a:t>
            </a:r>
            <a:endParaRPr sz="2000" b="1" dirty="0">
              <a:latin typeface="Calibri" panose="020F0502020204030204" pitchFamily="34" charset="0"/>
              <a:ea typeface="Arial"/>
              <a:cs typeface="Calibri" panose="020F0502020204030204" pitchFamily="34" charset="0"/>
              <a:sym typeface="Arial"/>
            </a:endParaRPr>
          </a:p>
          <a:p>
            <a:pPr marL="587375" lvl="2" indent="-285750" algn="l" rtl="0">
              <a:lnSpc>
                <a:spcPct val="100000"/>
              </a:lnSpc>
              <a:spcBef>
                <a:spcPts val="300"/>
              </a:spcBef>
              <a:spcAft>
                <a:spcPts val="0"/>
              </a:spcAft>
              <a:buSzPts val="1800"/>
              <a:buFont typeface="System Font Regular"/>
              <a:buChar char="-"/>
            </a:pPr>
            <a:r>
              <a:rPr lang="en-US" sz="2000" dirty="0">
                <a:latin typeface="Calibri" panose="020F0502020204030204" pitchFamily="34" charset="0"/>
                <a:ea typeface="Arial"/>
                <a:cs typeface="Calibri" panose="020F0502020204030204" pitchFamily="34" charset="0"/>
                <a:sym typeface="Arial"/>
              </a:rPr>
              <a:t>Why reverse? excessive sedation or paradoxical response to BZD</a:t>
            </a:r>
            <a:endParaRPr sz="2000" dirty="0">
              <a:latin typeface="Calibri" panose="020F0502020204030204" pitchFamily="34" charset="0"/>
              <a:ea typeface="Arial"/>
              <a:cs typeface="Calibri" panose="020F0502020204030204" pitchFamily="34" charset="0"/>
              <a:sym typeface="Arial"/>
            </a:endParaRPr>
          </a:p>
          <a:p>
            <a:pPr marL="587375" lvl="1" indent="-285750" algn="l" rtl="0">
              <a:lnSpc>
                <a:spcPct val="100000"/>
              </a:lnSpc>
              <a:spcBef>
                <a:spcPts val="300"/>
              </a:spcBef>
              <a:spcAft>
                <a:spcPts val="0"/>
              </a:spcAft>
              <a:buSzPts val="1800"/>
              <a:buFont typeface="System Font Regular"/>
              <a:buChar char="-"/>
            </a:pPr>
            <a:r>
              <a:rPr lang="en-US" sz="2000" dirty="0">
                <a:latin typeface="Calibri" panose="020F0502020204030204" pitchFamily="34" charset="0"/>
                <a:ea typeface="Arial"/>
                <a:cs typeface="Calibri" panose="020F0502020204030204" pitchFamily="34" charset="0"/>
                <a:sym typeface="Arial"/>
              </a:rPr>
              <a:t>Dose: 10 - 25 mcg/kg IV</a:t>
            </a:r>
            <a:endParaRPr sz="2000" dirty="0">
              <a:latin typeface="Calibri" panose="020F0502020204030204" pitchFamily="34" charset="0"/>
              <a:ea typeface="Arial"/>
              <a:cs typeface="Calibri" panose="020F0502020204030204" pitchFamily="34" charset="0"/>
              <a:sym typeface="Arial"/>
            </a:endParaRPr>
          </a:p>
          <a:p>
            <a:pPr marL="587375" lvl="1" indent="-285750" algn="l" rtl="0">
              <a:lnSpc>
                <a:spcPct val="100000"/>
              </a:lnSpc>
              <a:spcBef>
                <a:spcPts val="300"/>
              </a:spcBef>
              <a:spcAft>
                <a:spcPts val="0"/>
              </a:spcAft>
              <a:buSzPts val="1800"/>
              <a:buFont typeface="System Font Regular"/>
              <a:buChar char="-"/>
            </a:pPr>
            <a:r>
              <a:rPr lang="en-US" sz="2000" dirty="0">
                <a:latin typeface="Calibri" panose="020F0502020204030204" pitchFamily="34" charset="0"/>
                <a:ea typeface="Arial"/>
                <a:cs typeface="Calibri" panose="020F0502020204030204" pitchFamily="34" charset="0"/>
                <a:sym typeface="Arial"/>
              </a:rPr>
              <a:t>Short ½ life: ~35 min</a:t>
            </a:r>
            <a:endParaRPr sz="2000" dirty="0">
              <a:latin typeface="Calibri" panose="020F0502020204030204" pitchFamily="34" charset="0"/>
              <a:ea typeface="Arial"/>
              <a:cs typeface="Calibri" panose="020F0502020204030204" pitchFamily="34" charset="0"/>
              <a:sym typeface="Arial"/>
            </a:endParaRPr>
          </a:p>
        </p:txBody>
      </p:sp>
    </p:spTree>
    <p:extLst>
      <p:ext uri="{BB962C8B-B14F-4D97-AF65-F5344CB8AC3E}">
        <p14:creationId xmlns:p14="http://schemas.microsoft.com/office/powerpoint/2010/main" val="38721126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77"/>
        <p:cNvGrpSpPr/>
        <p:nvPr/>
      </p:nvGrpSpPr>
      <p:grpSpPr>
        <a:xfrm>
          <a:off x="0" y="0"/>
          <a:ext cx="0" cy="0"/>
          <a:chOff x="0" y="0"/>
          <a:chExt cx="0" cy="0"/>
        </a:xfrm>
      </p:grpSpPr>
      <p:sp>
        <p:nvSpPr>
          <p:cNvPr id="278" name="Google Shape;278;p9" descr="Title 1"/>
          <p:cNvSpPr txBox="1">
            <a:spLocks noGrp="1"/>
          </p:cNvSpPr>
          <p:nvPr>
            <p:ph type="title"/>
          </p:nvPr>
        </p:nvSpPr>
        <p:spPr>
          <a:prstGeom prst="rect">
            <a:avLst/>
          </a:prstGeom>
          <a:noFill/>
          <a:ln>
            <a:noFill/>
          </a:ln>
        </p:spPr>
        <p:txBody>
          <a:bodyPr spcFirstLastPara="1" wrap="square" lIns="45700" tIns="45700" rIns="45700" bIns="45700" anchor="ctr" anchorCtr="0">
            <a:noAutofit/>
          </a:bodyPr>
          <a:lstStyle/>
          <a:p>
            <a:pPr marL="0" lvl="0" indent="0" algn="l" rtl="0">
              <a:lnSpc>
                <a:spcPct val="90000"/>
              </a:lnSpc>
              <a:spcBef>
                <a:spcPts val="0"/>
              </a:spcBef>
              <a:spcAft>
                <a:spcPts val="0"/>
              </a:spcAft>
              <a:buClr>
                <a:srgbClr val="000000"/>
              </a:buClr>
              <a:buSzPts val="4800"/>
              <a:buFont typeface="Calibri"/>
              <a:buNone/>
            </a:pPr>
            <a:r>
              <a:rPr lang="en-US" sz="4800" b="0" i="0" u="none" dirty="0">
                <a:solidFill>
                  <a:srgbClr val="000000"/>
                </a:solidFill>
                <a:latin typeface="Calibri"/>
                <a:ea typeface="Calibri"/>
                <a:cs typeface="Calibri"/>
                <a:sym typeface="Calibri"/>
              </a:rPr>
              <a:t>Conclusions:</a:t>
            </a:r>
            <a:endParaRPr dirty="0"/>
          </a:p>
        </p:txBody>
      </p:sp>
      <p:sp>
        <p:nvSpPr>
          <p:cNvPr id="279" name="Google Shape;279;p9" descr="Content Placeholder 2"/>
          <p:cNvSpPr txBox="1">
            <a:spLocks noGrp="1"/>
          </p:cNvSpPr>
          <p:nvPr>
            <p:ph type="body" idx="1"/>
          </p:nvPr>
        </p:nvSpPr>
        <p:spPr>
          <a:xfrm>
            <a:off x="628649" y="1825625"/>
            <a:ext cx="8121455" cy="4351337"/>
          </a:xfrm>
          <a:prstGeom prst="rect">
            <a:avLst/>
          </a:prstGeom>
          <a:noFill/>
          <a:ln>
            <a:noFill/>
          </a:ln>
        </p:spPr>
        <p:txBody>
          <a:bodyPr spcFirstLastPara="1" wrap="square" lIns="91425" tIns="45700" rIns="91425" bIns="45700" anchor="t" anchorCtr="0">
            <a:noAutofit/>
          </a:bodyPr>
          <a:lstStyle/>
          <a:p>
            <a:pPr marL="301625" marR="0" lvl="0" indent="-285750" algn="l" rtl="0">
              <a:lnSpc>
                <a:spcPct val="90000"/>
              </a:lnSpc>
              <a:spcBef>
                <a:spcPts val="0"/>
              </a:spcBef>
              <a:spcAft>
                <a:spcPts val="0"/>
              </a:spcAft>
              <a:buClr>
                <a:srgbClr val="000000"/>
              </a:buClr>
              <a:buSzPts val="3600"/>
              <a:buFont typeface="Arial" panose="020B0604020202020204" pitchFamily="34" charset="0"/>
              <a:buChar char="•"/>
            </a:pPr>
            <a:r>
              <a:rPr lang="en-US" sz="3200" dirty="0"/>
              <a:t>Volume of distribution and clearance vary with age</a:t>
            </a:r>
            <a:endParaRPr sz="3200" b="0" i="0" u="none" dirty="0">
              <a:solidFill>
                <a:srgbClr val="000000"/>
              </a:solidFill>
              <a:ea typeface="Calibri"/>
              <a:cs typeface="Calibri"/>
              <a:sym typeface="Calibri"/>
            </a:endParaRPr>
          </a:p>
          <a:p>
            <a:pPr marL="301625" marR="0" lvl="0" indent="-285750" algn="l" rtl="0">
              <a:lnSpc>
                <a:spcPct val="90000"/>
              </a:lnSpc>
              <a:spcBef>
                <a:spcPts val="1000"/>
              </a:spcBef>
              <a:spcAft>
                <a:spcPts val="0"/>
              </a:spcAft>
              <a:buClr>
                <a:srgbClr val="000000"/>
              </a:buClr>
              <a:buSzPts val="3600"/>
              <a:buFont typeface="Arial" panose="020B0604020202020204" pitchFamily="34" charset="0"/>
              <a:buChar char="•"/>
            </a:pPr>
            <a:r>
              <a:rPr lang="en-US" sz="3200" dirty="0"/>
              <a:t>Drug doses are frequently age and weight dependent in neonates and children</a:t>
            </a:r>
            <a:endParaRPr sz="3200" b="0" i="0" u="none" dirty="0">
              <a:solidFill>
                <a:srgbClr val="000000"/>
              </a:solidFill>
              <a:ea typeface="Calibri"/>
              <a:cs typeface="Calibri"/>
              <a:sym typeface="Calibri"/>
            </a:endParaRPr>
          </a:p>
          <a:p>
            <a:pPr marL="301625" marR="0" lvl="0" indent="-285750" algn="l" rtl="0">
              <a:lnSpc>
                <a:spcPct val="90000"/>
              </a:lnSpc>
              <a:spcBef>
                <a:spcPts val="1000"/>
              </a:spcBef>
              <a:spcAft>
                <a:spcPts val="0"/>
              </a:spcAft>
              <a:buClr>
                <a:srgbClr val="000000"/>
              </a:buClr>
              <a:buSzPts val="3600"/>
              <a:buFont typeface="Arial" panose="020B0604020202020204" pitchFamily="34" charset="0"/>
              <a:buChar char="•"/>
            </a:pPr>
            <a:r>
              <a:rPr lang="en-US" sz="3200" dirty="0"/>
              <a:t>Anesthesia management of infants and children involve careful knowledge of pharmacology and physical development</a:t>
            </a:r>
            <a:endParaRPr sz="3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3"/>
        <p:cNvGrpSpPr/>
        <p:nvPr/>
      </p:nvGrpSpPr>
      <p:grpSpPr>
        <a:xfrm>
          <a:off x="0" y="0"/>
          <a:ext cx="0" cy="0"/>
          <a:chOff x="0" y="0"/>
          <a:chExt cx="0" cy="0"/>
        </a:xfrm>
      </p:grpSpPr>
      <p:sp>
        <p:nvSpPr>
          <p:cNvPr id="284" name="Google Shape;284;p10" descr="Title 1"/>
          <p:cNvSpPr txBox="1">
            <a:spLocks noGrp="1"/>
          </p:cNvSpPr>
          <p:nvPr>
            <p:ph type="title"/>
          </p:nvPr>
        </p:nvSpPr>
        <p:spPr>
          <a:prstGeom prst="rect">
            <a:avLst/>
          </a:prstGeom>
          <a:noFill/>
          <a:ln>
            <a:noFill/>
          </a:ln>
        </p:spPr>
        <p:txBody>
          <a:bodyPr spcFirstLastPara="1" wrap="square" lIns="45700" tIns="45700" rIns="45700" bIns="45700" anchor="ctr" anchorCtr="0">
            <a:noAutofit/>
          </a:bodyPr>
          <a:lstStyle/>
          <a:p>
            <a:pPr marL="0" lvl="0" indent="0" algn="l" rtl="0">
              <a:lnSpc>
                <a:spcPct val="90000"/>
              </a:lnSpc>
              <a:spcBef>
                <a:spcPts val="0"/>
              </a:spcBef>
              <a:spcAft>
                <a:spcPts val="0"/>
              </a:spcAft>
              <a:buClr>
                <a:srgbClr val="000000"/>
              </a:buClr>
              <a:buSzPts val="4800"/>
              <a:buFont typeface="Calibri"/>
              <a:buNone/>
            </a:pPr>
            <a:r>
              <a:rPr lang="en-US" sz="4800" b="0" i="0" u="none">
                <a:solidFill>
                  <a:srgbClr val="000000"/>
                </a:solidFill>
                <a:latin typeface="Calibri"/>
                <a:ea typeface="Calibri"/>
                <a:cs typeface="Calibri"/>
                <a:sym typeface="Calibri"/>
              </a:rPr>
              <a:t>References:</a:t>
            </a:r>
            <a:endParaRPr/>
          </a:p>
        </p:txBody>
      </p:sp>
      <p:sp>
        <p:nvSpPr>
          <p:cNvPr id="285" name="Google Shape;285;p10" descr="Content Placeholder 2"/>
          <p:cNvSpPr txBox="1">
            <a:spLocks noGrp="1"/>
          </p:cNvSpPr>
          <p:nvPr>
            <p:ph type="body" idx="1"/>
          </p:nvPr>
        </p:nvSpPr>
        <p:spPr>
          <a:xfrm>
            <a:off x="548440" y="1704581"/>
            <a:ext cx="7886700" cy="4351200"/>
          </a:xfrm>
          <a:prstGeom prst="rect">
            <a:avLst/>
          </a:prstGeom>
          <a:noFill/>
          <a:ln>
            <a:noFill/>
          </a:ln>
        </p:spPr>
        <p:txBody>
          <a:bodyPr spcFirstLastPara="1" wrap="square" lIns="91425" tIns="45700" rIns="91425" bIns="45700" anchor="t" anchorCtr="0">
            <a:noAutofit/>
          </a:bodyPr>
          <a:lstStyle/>
          <a:p>
            <a:pPr lvl="0" algn="l" rtl="0">
              <a:lnSpc>
                <a:spcPct val="115000"/>
              </a:lnSpc>
              <a:spcBef>
                <a:spcPts val="0"/>
              </a:spcBef>
              <a:spcAft>
                <a:spcPts val="600"/>
              </a:spcAft>
              <a:buSzPts val="1800"/>
              <a:buFont typeface="+mj-lt"/>
              <a:buAutoNum type="arabicPeriod"/>
            </a:pPr>
            <a:r>
              <a:rPr lang="en-US" sz="1800" dirty="0">
                <a:latin typeface="+mn-lt"/>
                <a:ea typeface="Arial"/>
                <a:cs typeface="Arial"/>
                <a:sym typeface="Arial"/>
              </a:rPr>
              <a:t>Cote &amp; </a:t>
            </a:r>
            <a:r>
              <a:rPr lang="en-US" sz="1800" dirty="0" err="1">
                <a:latin typeface="+mn-lt"/>
                <a:ea typeface="Arial"/>
                <a:cs typeface="Arial"/>
                <a:sym typeface="Arial"/>
              </a:rPr>
              <a:t>Lerman’s</a:t>
            </a:r>
            <a:r>
              <a:rPr lang="en-US" sz="1800" dirty="0">
                <a:latin typeface="+mn-lt"/>
                <a:ea typeface="Arial"/>
                <a:cs typeface="Arial"/>
                <a:sym typeface="Arial"/>
              </a:rPr>
              <a:t> A Practice of Anesthesia for Infants and Children, 5th edition. P 77-149.</a:t>
            </a:r>
            <a:endParaRPr sz="1800" dirty="0">
              <a:latin typeface="+mn-lt"/>
              <a:ea typeface="Arial"/>
              <a:cs typeface="Arial"/>
              <a:sym typeface="Arial"/>
            </a:endParaRPr>
          </a:p>
          <a:p>
            <a:pPr lvl="0" algn="l" rtl="0">
              <a:lnSpc>
                <a:spcPct val="115000"/>
              </a:lnSpc>
              <a:spcBef>
                <a:spcPts val="0"/>
              </a:spcBef>
              <a:spcAft>
                <a:spcPts val="600"/>
              </a:spcAft>
              <a:buSzPts val="1800"/>
              <a:buFont typeface="+mj-lt"/>
              <a:buAutoNum type="arabicPeriod"/>
            </a:pPr>
            <a:r>
              <a:rPr lang="en-US" sz="1800" dirty="0">
                <a:latin typeface="+mn-lt"/>
                <a:ea typeface="Arial"/>
                <a:cs typeface="Arial"/>
                <a:sym typeface="Arial"/>
              </a:rPr>
              <a:t>Smith’s Anesthesia for Infants and Children, 8th edition. p 179-261.</a:t>
            </a:r>
          </a:p>
          <a:p>
            <a:pPr>
              <a:lnSpc>
                <a:spcPct val="115000"/>
              </a:lnSpc>
              <a:spcBef>
                <a:spcPts val="0"/>
              </a:spcBef>
              <a:spcAft>
                <a:spcPts val="600"/>
              </a:spcAft>
              <a:buFont typeface="+mj-lt"/>
              <a:buAutoNum type="arabicPeriod"/>
            </a:pPr>
            <a:r>
              <a:rPr lang="en-US" sz="1800" dirty="0">
                <a:latin typeface="+mn-lt"/>
              </a:rPr>
              <a:t>Mason KP, et al. Incidence and predictors of hypertension during high-dose </a:t>
            </a:r>
            <a:r>
              <a:rPr lang="en-US" sz="1800" dirty="0" err="1">
                <a:latin typeface="+mn-lt"/>
              </a:rPr>
              <a:t>dexmedetomidine</a:t>
            </a:r>
            <a:r>
              <a:rPr lang="en-US" sz="1800" dirty="0">
                <a:latin typeface="+mn-lt"/>
              </a:rPr>
              <a:t> sedation for pediatric MRI. </a:t>
            </a:r>
            <a:r>
              <a:rPr lang="en-US" sz="1800" dirty="0" err="1">
                <a:latin typeface="+mn-lt"/>
              </a:rPr>
              <a:t>Paediatr</a:t>
            </a:r>
            <a:r>
              <a:rPr lang="en-US" sz="1800" dirty="0">
                <a:latin typeface="+mn-lt"/>
              </a:rPr>
              <a:t> </a:t>
            </a:r>
            <a:r>
              <a:rPr lang="en-US" sz="1800" dirty="0" err="1">
                <a:latin typeface="+mn-lt"/>
              </a:rPr>
              <a:t>Anaesth</a:t>
            </a:r>
            <a:r>
              <a:rPr lang="en-US" sz="1800" dirty="0">
                <a:latin typeface="+mn-lt"/>
              </a:rPr>
              <a:t>. 2010 Jun;20(6):516-23.</a:t>
            </a:r>
          </a:p>
          <a:p>
            <a:pPr>
              <a:lnSpc>
                <a:spcPct val="115000"/>
              </a:lnSpc>
              <a:spcBef>
                <a:spcPts val="0"/>
              </a:spcBef>
              <a:spcAft>
                <a:spcPts val="600"/>
              </a:spcAft>
              <a:buFont typeface="+mj-lt"/>
              <a:buAutoNum type="arabicPeriod"/>
            </a:pPr>
            <a:r>
              <a:rPr lang="en-US" sz="1800" dirty="0">
                <a:latin typeface="+mn-lt"/>
              </a:rPr>
              <a:t>Mason KP, et al. High dose </a:t>
            </a:r>
            <a:r>
              <a:rPr lang="en-US" sz="1800" dirty="0" err="1">
                <a:latin typeface="+mn-lt"/>
              </a:rPr>
              <a:t>dexmedetomidine</a:t>
            </a:r>
            <a:r>
              <a:rPr lang="en-US" sz="1800" dirty="0">
                <a:latin typeface="+mn-lt"/>
              </a:rPr>
              <a:t> as the sole sedative for pediatric MRI. </a:t>
            </a:r>
            <a:r>
              <a:rPr lang="en-US" sz="1800" dirty="0" err="1">
                <a:latin typeface="+mn-lt"/>
              </a:rPr>
              <a:t>Paediatr</a:t>
            </a:r>
            <a:r>
              <a:rPr lang="en-US" sz="1800" dirty="0">
                <a:latin typeface="+mn-lt"/>
              </a:rPr>
              <a:t> </a:t>
            </a:r>
            <a:r>
              <a:rPr lang="en-US" sz="1800" dirty="0" err="1">
                <a:latin typeface="+mn-lt"/>
              </a:rPr>
              <a:t>Anaesth</a:t>
            </a:r>
            <a:r>
              <a:rPr lang="en-US" sz="1800" dirty="0">
                <a:latin typeface="+mn-lt"/>
              </a:rPr>
              <a:t>. 2008 May;18(5):403-11.</a:t>
            </a:r>
          </a:p>
          <a:p>
            <a:pPr>
              <a:lnSpc>
                <a:spcPct val="115000"/>
              </a:lnSpc>
              <a:spcBef>
                <a:spcPts val="0"/>
              </a:spcBef>
              <a:spcAft>
                <a:spcPts val="600"/>
              </a:spcAft>
              <a:buFont typeface="+mj-lt"/>
              <a:buAutoNum type="arabicPeriod"/>
            </a:pPr>
            <a:r>
              <a:rPr lang="en-US" sz="1800" dirty="0">
                <a:latin typeface="+mn-lt"/>
              </a:rPr>
              <a:t>Wu J, et al. Comparison of </a:t>
            </a:r>
            <a:r>
              <a:rPr lang="en-US" sz="1800" dirty="0" err="1">
                <a:latin typeface="+mn-lt"/>
              </a:rPr>
              <a:t>propofol</a:t>
            </a:r>
            <a:r>
              <a:rPr lang="en-US" sz="1800" dirty="0">
                <a:latin typeface="+mn-lt"/>
              </a:rPr>
              <a:t> and </a:t>
            </a:r>
            <a:r>
              <a:rPr lang="en-US" sz="1800" dirty="0" err="1">
                <a:latin typeface="+mn-lt"/>
              </a:rPr>
              <a:t>dexmedetomidine</a:t>
            </a:r>
            <a:r>
              <a:rPr lang="en-US" sz="1800" dirty="0">
                <a:latin typeface="+mn-lt"/>
              </a:rPr>
              <a:t> techniques in children undergoing magnetic resonance imaging. </a:t>
            </a:r>
            <a:r>
              <a:rPr lang="en-US" sz="1800" dirty="0" err="1">
                <a:latin typeface="+mn-lt"/>
              </a:rPr>
              <a:t>Paediatr</a:t>
            </a:r>
            <a:r>
              <a:rPr lang="en-US" sz="1800" dirty="0">
                <a:latin typeface="+mn-lt"/>
              </a:rPr>
              <a:t> </a:t>
            </a:r>
            <a:r>
              <a:rPr lang="en-US" sz="1800" dirty="0" err="1">
                <a:latin typeface="+mn-lt"/>
              </a:rPr>
              <a:t>Anaesth</a:t>
            </a:r>
            <a:r>
              <a:rPr lang="en-US" sz="1800" dirty="0">
                <a:latin typeface="+mn-lt"/>
              </a:rPr>
              <a:t> 2014 Aug;24(8):813-8.</a:t>
            </a:r>
          </a:p>
          <a:p>
            <a:pPr>
              <a:lnSpc>
                <a:spcPct val="115000"/>
              </a:lnSpc>
              <a:spcBef>
                <a:spcPts val="0"/>
              </a:spcBef>
              <a:spcAft>
                <a:spcPts val="600"/>
              </a:spcAft>
              <a:buFont typeface="+mj-lt"/>
              <a:buAutoNum type="arabicPeriod"/>
            </a:pPr>
            <a:endParaRPr lang="en-US" sz="1800" dirty="0"/>
          </a:p>
          <a:p>
            <a:pPr lvl="0" algn="l" rtl="0">
              <a:lnSpc>
                <a:spcPct val="115000"/>
              </a:lnSpc>
              <a:spcBef>
                <a:spcPts val="0"/>
              </a:spcBef>
              <a:spcAft>
                <a:spcPts val="600"/>
              </a:spcAft>
              <a:buSzPts val="1800"/>
              <a:buFont typeface="+mj-lt"/>
              <a:buAutoNum type="arabicPeriod"/>
            </a:pPr>
            <a:endParaRPr lang="en-US" sz="1800" dirty="0">
              <a:latin typeface="+mn-lt"/>
              <a:ea typeface="Arial"/>
              <a:cs typeface="Arial"/>
              <a:sym typeface="Arial"/>
            </a:endParaRPr>
          </a:p>
          <a:p>
            <a:pPr lvl="0" algn="l" rtl="0">
              <a:lnSpc>
                <a:spcPct val="115000"/>
              </a:lnSpc>
              <a:spcBef>
                <a:spcPts val="0"/>
              </a:spcBef>
              <a:spcAft>
                <a:spcPts val="600"/>
              </a:spcAft>
              <a:buSzPts val="1800"/>
              <a:buFont typeface="+mj-lt"/>
              <a:buAutoNum type="arabicPeriod"/>
            </a:pPr>
            <a:endParaRPr lang="en-US" sz="1800" dirty="0">
              <a:latin typeface="+mn-lt"/>
              <a:ea typeface="Arial"/>
              <a:cs typeface="Arial"/>
              <a:sym typeface="Arial"/>
            </a:endParaRPr>
          </a:p>
          <a:p>
            <a:pPr marL="457200" lvl="0" indent="-342900" algn="l" rtl="0">
              <a:lnSpc>
                <a:spcPct val="115000"/>
              </a:lnSpc>
              <a:spcBef>
                <a:spcPts val="0"/>
              </a:spcBef>
              <a:spcAft>
                <a:spcPts val="600"/>
              </a:spcAft>
              <a:buSzPts val="1800"/>
              <a:buFont typeface="+mj-lt"/>
              <a:buAutoNum type="arabicPeriod"/>
            </a:pPr>
            <a:endParaRPr lang="en-US" sz="1800" dirty="0">
              <a:latin typeface="Arial"/>
              <a:ea typeface="Arial"/>
              <a:cs typeface="Arial"/>
              <a:sym typeface="Arial"/>
            </a:endParaRPr>
          </a:p>
          <a:p>
            <a:pPr marL="457200" lvl="0" indent="-342900" algn="l" rtl="0">
              <a:lnSpc>
                <a:spcPct val="115000"/>
              </a:lnSpc>
              <a:spcBef>
                <a:spcPts val="0"/>
              </a:spcBef>
              <a:spcAft>
                <a:spcPts val="600"/>
              </a:spcAft>
              <a:buSzPts val="1800"/>
              <a:buFont typeface="Arial"/>
              <a:buAutoNum type="arabicPeriod"/>
            </a:pPr>
            <a:endParaRPr sz="1800" dirty="0">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2.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3.xml><?xml version="1.0" encoding="utf-8"?>
<a:theme xmlns:a="http://schemas.openxmlformats.org/drawingml/2006/main" name="1_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1_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Theme11</Template>
  <TotalTime>1717</TotalTime>
  <Words>3193</Words>
  <Application>Microsoft Macintosh PowerPoint</Application>
  <PresentationFormat>On-screen Show (4:3)</PresentationFormat>
  <Paragraphs>397</Paragraphs>
  <Slides>43</Slides>
  <Notes>41</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43</vt:i4>
      </vt:variant>
    </vt:vector>
  </HeadingPairs>
  <TitlesOfParts>
    <vt:vector size="51" baseType="lpstr">
      <vt:lpstr>System Font Regular</vt:lpstr>
      <vt:lpstr>Arial</vt:lpstr>
      <vt:lpstr>Calibri</vt:lpstr>
      <vt:lpstr>Calibri Light</vt:lpstr>
      <vt:lpstr>Theme11</vt:lpstr>
      <vt:lpstr>Theme9</vt:lpstr>
      <vt:lpstr>1_Theme11</vt:lpstr>
      <vt:lpstr>1_Theme9</vt:lpstr>
      <vt:lpstr>Pharmacology for Infants &amp; Children</vt:lpstr>
      <vt:lpstr>Learning Objectives</vt:lpstr>
      <vt:lpstr>Disclosures</vt:lpstr>
      <vt:lpstr>Outline</vt:lpstr>
      <vt:lpstr>Pharmacokinetics &amp; Pharmacodynamics</vt:lpstr>
      <vt:lpstr>Drug Distribution in Neonates</vt:lpstr>
      <vt:lpstr>Drug Distribution in Neonates</vt:lpstr>
      <vt:lpstr>Drug Distribution</vt:lpstr>
      <vt:lpstr>Body Composition</vt:lpstr>
      <vt:lpstr>Absorption </vt:lpstr>
      <vt:lpstr>Metabolism</vt:lpstr>
      <vt:lpstr>Renal Excretion</vt:lpstr>
      <vt:lpstr>Pharmacokinetics &amp; Pharmacodynamics</vt:lpstr>
      <vt:lpstr>Inhalation Agents: MAC </vt:lpstr>
      <vt:lpstr>Inhalation Agents</vt:lpstr>
      <vt:lpstr>Inhalation Agents</vt:lpstr>
      <vt:lpstr>Inhalation Agents</vt:lpstr>
      <vt:lpstr>Inhalation Agents</vt:lpstr>
      <vt:lpstr>IV Anesthetic Agents</vt:lpstr>
      <vt:lpstr>IV Anesthetic Agents</vt:lpstr>
      <vt:lpstr>IV Anesthetic Agents</vt:lpstr>
      <vt:lpstr>IV Anesthetic Agents</vt:lpstr>
      <vt:lpstr>IV Anesthetic Agents</vt:lpstr>
      <vt:lpstr>Neuromuscular Blocking Drugs</vt:lpstr>
      <vt:lpstr>Neuromuscular Blocking Drugs</vt:lpstr>
      <vt:lpstr>Neuromuscular Blocking Agents</vt:lpstr>
      <vt:lpstr>Neuromuscular Blocking Agents:  Non-depolarizing Relaxants</vt:lpstr>
      <vt:lpstr>Antagonism of Muscle Relaxants</vt:lpstr>
      <vt:lpstr>Opioids </vt:lpstr>
      <vt:lpstr>Opioids</vt:lpstr>
      <vt:lpstr>Opioids</vt:lpstr>
      <vt:lpstr>Opioids</vt:lpstr>
      <vt:lpstr>Opioids: Infusions</vt:lpstr>
      <vt:lpstr>Opioids</vt:lpstr>
      <vt:lpstr>PowerPoint Presentation</vt:lpstr>
      <vt:lpstr>Acetaminophen &amp; NSAIDS</vt:lpstr>
      <vt:lpstr>NSAIDS</vt:lpstr>
      <vt:lpstr>Sedatives</vt:lpstr>
      <vt:lpstr>Sedatives</vt:lpstr>
      <vt:lpstr>Sedatives</vt:lpstr>
      <vt:lpstr>Antagonists</vt:lpstr>
      <vt:lpstr>Conclusions: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Pharmacology for Infants &amp; Children</dc:title>
  <dc:creator>Martina G. Downard</dc:creator>
  <cp:lastModifiedBy>Infosino, Andrew</cp:lastModifiedBy>
  <cp:revision>59</cp:revision>
  <dcterms:modified xsi:type="dcterms:W3CDTF">2022-01-05T02:24:32Z</dcterms:modified>
</cp:coreProperties>
</file>