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</p:sldMasterIdLst>
  <p:notesMasterIdLst>
    <p:notesMasterId r:id="rId26"/>
  </p:notesMasterIdLst>
  <p:sldIdLst>
    <p:sldId id="258" r:id="rId5"/>
    <p:sldId id="259" r:id="rId6"/>
    <p:sldId id="261" r:id="rId7"/>
    <p:sldId id="262" r:id="rId8"/>
    <p:sldId id="272" r:id="rId9"/>
    <p:sldId id="279" r:id="rId10"/>
    <p:sldId id="265" r:id="rId11"/>
    <p:sldId id="273" r:id="rId12"/>
    <p:sldId id="280" r:id="rId13"/>
    <p:sldId id="266" r:id="rId14"/>
    <p:sldId id="274" r:id="rId15"/>
    <p:sldId id="282" r:id="rId16"/>
    <p:sldId id="267" r:id="rId17"/>
    <p:sldId id="275" r:id="rId18"/>
    <p:sldId id="276" r:id="rId19"/>
    <p:sldId id="269" r:id="rId20"/>
    <p:sldId id="271" r:id="rId21"/>
    <p:sldId id="278" r:id="rId22"/>
    <p:sldId id="281" r:id="rId23"/>
    <p:sldId id="263" r:id="rId24"/>
    <p:sldId id="26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A5CC"/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1"/>
    <p:restoredTop sz="94754"/>
  </p:normalViewPr>
  <p:slideViewPr>
    <p:cSldViewPr>
      <p:cViewPr varScale="1">
        <p:scale>
          <a:sx n="95" d="100"/>
          <a:sy n="95" d="100"/>
        </p:scale>
        <p:origin x="170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EC9CE-DE36-2D4D-98D7-FD6072856C4D}" type="datetimeFigureOut">
              <a:rPr lang="en-US" smtClean="0"/>
              <a:t>1/12/22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BB8FE7-1051-2F40-A723-0B66548C0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41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30000" dirty="0"/>
              <a:t>1  </a:t>
            </a:r>
            <a:r>
              <a:rPr lang="en-US" baseline="0" dirty="0"/>
              <a:t>Resident Physician</a:t>
            </a:r>
            <a:endParaRPr lang="en-US" baseline="30000" dirty="0"/>
          </a:p>
          <a:p>
            <a:r>
              <a:rPr lang="en-US" baseline="30000" dirty="0"/>
              <a:t> </a:t>
            </a:r>
            <a:r>
              <a:rPr lang="en-US" baseline="0" dirty="0"/>
              <a:t>  Department of Anesthesiology and Perioperative Care</a:t>
            </a:r>
            <a:r>
              <a:rPr lang="en-US" baseline="30000" dirty="0"/>
              <a:t>	</a:t>
            </a:r>
          </a:p>
          <a:p>
            <a:r>
              <a:rPr lang="en-US" baseline="30000" dirty="0"/>
              <a:t>  </a:t>
            </a:r>
            <a:r>
              <a:rPr lang="en-US" baseline="0" dirty="0"/>
              <a:t> University of California, San Francisco</a:t>
            </a:r>
          </a:p>
          <a:p>
            <a:r>
              <a:rPr lang="en-US" baseline="0" dirty="0"/>
              <a:t>  </a:t>
            </a:r>
          </a:p>
          <a:p>
            <a:pPr marL="0" indent="0">
              <a:buNone/>
            </a:pPr>
            <a:r>
              <a:rPr lang="en-US" baseline="30000" dirty="0"/>
              <a:t>2 </a:t>
            </a:r>
            <a:r>
              <a:rPr lang="en-US" baseline="0" dirty="0"/>
              <a:t>Clinical Assistant Professor</a:t>
            </a:r>
          </a:p>
          <a:p>
            <a:r>
              <a:rPr lang="en-US" baseline="0" dirty="0"/>
              <a:t>  Department of Anesthesiology and Perioperative Care</a:t>
            </a:r>
            <a:r>
              <a:rPr lang="en-US" baseline="30000" dirty="0"/>
              <a:t>	</a:t>
            </a:r>
          </a:p>
          <a:p>
            <a:r>
              <a:rPr lang="en-US" baseline="30000" dirty="0"/>
              <a:t>  </a:t>
            </a:r>
            <a:r>
              <a:rPr lang="en-US" baseline="0" dirty="0"/>
              <a:t>University of California, San Francisco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B8FE7-1051-2F40-A723-0B66548C0A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687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B8FE7-1051-2F40-A723-0B66548C0AB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6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BB8FE7-1051-2F40-A723-0B66548C0AB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53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6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6.tif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 b="17316"/>
          <a:stretch/>
        </p:blipFill>
        <p:spPr>
          <a:xfrm>
            <a:off x="5257800" y="5124818"/>
            <a:ext cx="3368163" cy="1266825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 marL="1371600" indent="0">
              <a:buNone/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228B57-A1EB-3647-B15D-7C5E9BB50B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 b="17316"/>
          <a:stretch/>
        </p:blipFill>
        <p:spPr>
          <a:xfrm>
            <a:off x="8155365" y="6486157"/>
            <a:ext cx="988635" cy="371843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295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8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2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5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9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1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83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725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0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F2FAAC14-2C26-5540-B9A1-6DF080A731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EF6654D4-52BA-5F49-A778-9C3196666B21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80C9F5-276E-CD46-8CAE-29BB1F228E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 b="17316"/>
          <a:stretch/>
        </p:blipFill>
        <p:spPr>
          <a:xfrm>
            <a:off x="5257800" y="5124818"/>
            <a:ext cx="3368163" cy="1266825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327114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F2D2972A-A979-D94B-9B47-5E6904D19F8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86B668D6-6339-AC4F-9D03-05993493E6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6EB04D-161E-A549-85F1-E72BE38B5F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 b="17316"/>
          <a:stretch/>
        </p:blipFill>
        <p:spPr>
          <a:xfrm>
            <a:off x="8155365" y="6486157"/>
            <a:ext cx="988635" cy="371843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026011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8C5AA895-35CE-BA4E-B4CA-466E17F17B60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E248684E-213C-314D-B690-CB384BA9F8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7936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C5AB7B42-31FA-8342-9D56-51E6E7A2D5A4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D611CC76-7915-CC41-B79A-8F67046211A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1761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58BEB780-B29D-6C40-BAFB-ECDB52D1CFD3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CA362458-BF7F-2540-B248-E506B746E4A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4746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87F0323D-CC95-764F-98F1-A8093903959D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1F821F92-F3B9-304C-893B-A3761F4E61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4480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FC48BE89-7DD8-3A40-AA96-9C7AC0E6E59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5BD68A2F-E316-E944-99C9-8380C45492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4725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0ECEC3C2-065D-CF48-9127-724217D80F62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D668DD4B-5729-9643-82A3-930046CD89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8409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94162727-7FF4-B043-A3E9-7C0EBCC7D273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2C491A4C-D8FF-6B40-9051-D822F59118A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5166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B6C731BA-08E3-BF47-8354-C022546E6FE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18762B2D-42E2-654C-A4FF-5DA2C69566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5194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EE88ADBD-354A-504B-A13E-12C52101E151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FFDCA317-C715-614E-A643-DA9E30085B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9827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5491365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21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368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746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7976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7401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06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6570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5009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342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859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6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6.tiff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552910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1/12/22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58399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ra.com/asra-news/articles/39/how-do-i-do-it-erector-spinae-block-for-rib" TargetMode="External"/><Relationship Id="rId2" Type="http://schemas.openxmlformats.org/officeDocument/2006/relationships/hyperlink" Target="http://www.nysora.com/" TargetMode="Externa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09600"/>
            <a:ext cx="8229600" cy="29718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+mn-lt"/>
              </a:rPr>
              <a:t>Peripheral Nerve Blocks for Pediatric Anesthesia</a:t>
            </a:r>
            <a:endParaRPr lang="en-US" sz="53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9700" y="3352800"/>
            <a:ext cx="6515100" cy="2286000"/>
          </a:xfrm>
        </p:spPr>
        <p:txBody>
          <a:bodyPr anchor="ctr">
            <a:normAutofit fontScale="925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Katie Telischak, MD</a:t>
            </a:r>
          </a:p>
          <a:p>
            <a:r>
              <a:rPr lang="en-US" sz="3600" dirty="0">
                <a:solidFill>
                  <a:schemeClr val="tx1"/>
                </a:solidFill>
              </a:rPr>
              <a:t>Odinakachukwu Ehie, MD</a:t>
            </a:r>
          </a:p>
          <a:p>
            <a:endParaRPr lang="en-US" sz="800" dirty="0"/>
          </a:p>
          <a:p>
            <a:r>
              <a:rPr lang="en-US" sz="2600" dirty="0"/>
              <a:t>UCSF Benioff Children’s Hospital</a:t>
            </a:r>
          </a:p>
          <a:p>
            <a:r>
              <a:rPr lang="en-US" sz="2600" dirty="0"/>
              <a:t>Department of Anesthesia and Perioperative Care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34DC50-0DFC-7445-A5AC-52E5041163FA}"/>
              </a:ext>
            </a:extLst>
          </p:cNvPr>
          <p:cNvSpPr txBox="1"/>
          <p:nvPr/>
        </p:nvSpPr>
        <p:spPr>
          <a:xfrm>
            <a:off x="3352800" y="6260068"/>
            <a:ext cx="1840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Updated 11/2019</a:t>
            </a:r>
          </a:p>
        </p:txBody>
      </p:sp>
    </p:spTree>
    <p:extLst>
      <p:ext uri="{BB962C8B-B14F-4D97-AF65-F5344CB8AC3E}">
        <p14:creationId xmlns:p14="http://schemas.microsoft.com/office/powerpoint/2010/main" val="168590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8058150" cy="11430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66999"/>
            <a:ext cx="7886700" cy="205740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MS PGothic" charset="0"/>
              </a:rPr>
              <a:t>No relevant financial relationships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6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082675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Learning Objectives: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00200"/>
            <a:ext cx="8134350" cy="4351338"/>
          </a:xfrm>
        </p:spPr>
        <p:txBody>
          <a:bodyPr>
            <a:normAutofit fontScale="92500" lnSpcReduction="20000"/>
          </a:bodyPr>
          <a:lstStyle/>
          <a:p>
            <a:pPr marL="292100" indent="-292100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Review the indications and contraindications for peripheral nerve blocks (PNBs) in children</a:t>
            </a:r>
          </a:p>
          <a:p>
            <a:pPr marL="292100" indent="-292100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Identify the basic anatomy of the common PNBs including TAP, ESP, Supraclavicular, Femoral, and Popliteal blocks </a:t>
            </a:r>
          </a:p>
          <a:p>
            <a:pPr marL="292100" indent="-292100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Describe the sensory innervation of the nerves covered by the above blocks</a:t>
            </a:r>
          </a:p>
          <a:p>
            <a:pPr marL="292100" indent="-292100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Assess indications for choosing particular PNBs based on the analgesia provided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59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228600"/>
            <a:ext cx="8134350" cy="1006475"/>
          </a:xfrm>
        </p:spPr>
        <p:txBody>
          <a:bodyPr/>
          <a:lstStyle/>
          <a:p>
            <a:r>
              <a:rPr lang="en-US" dirty="0">
                <a:latin typeface="+mn-lt"/>
              </a:rPr>
              <a:t>Peripheral Nerve Blockade (PNB)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134350" cy="502920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4600" i="1" dirty="0"/>
              <a:t>Indications:</a:t>
            </a:r>
          </a:p>
          <a:p>
            <a:pPr marL="347663" indent="-347663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Important tool in multimodal pain control for surgery on the extremities or smaller low abdominal incisions</a:t>
            </a:r>
          </a:p>
          <a:p>
            <a:pPr marL="347663" indent="-347663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May assist with opioid sparing anesthesia</a:t>
            </a:r>
          </a:p>
          <a:p>
            <a:pPr marL="347663" indent="-347663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May reduce dose exposure for general anesthetic</a:t>
            </a:r>
          </a:p>
          <a:p>
            <a:pPr marL="347663" indent="-347663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May reduce perioperative pain and the morbidity associated with undertreated pain in children</a:t>
            </a:r>
          </a:p>
          <a:p>
            <a:pPr marL="347663" indent="-347663">
              <a:lnSpc>
                <a:spcPct val="120000"/>
              </a:lnSpc>
              <a:spcBef>
                <a:spcPts val="600"/>
              </a:spcBef>
            </a:pPr>
            <a:r>
              <a:rPr lang="en-US" sz="3600" dirty="0"/>
              <a:t>In settings with limited postoperative monitoring and analgesic options that PNB can be a safe way to improve pain control in wards </a:t>
            </a:r>
          </a:p>
        </p:txBody>
      </p:sp>
    </p:spTree>
    <p:extLst>
      <p:ext uri="{BB962C8B-B14F-4D97-AF65-F5344CB8AC3E}">
        <p14:creationId xmlns:p14="http://schemas.microsoft.com/office/powerpoint/2010/main" val="3881606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134350" cy="1158875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Peripheral Nerve Blockade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7886700" cy="487680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4000" i="1" dirty="0"/>
              <a:t>Contraindications </a:t>
            </a:r>
            <a:endParaRPr lang="en-US" i="1" dirty="0"/>
          </a:p>
          <a:p>
            <a:pPr marL="347663" indent="-334963">
              <a:spcBef>
                <a:spcPts val="600"/>
              </a:spcBef>
            </a:pPr>
            <a:r>
              <a:rPr lang="en-US" dirty="0"/>
              <a:t>Absolute:</a:t>
            </a:r>
          </a:p>
          <a:p>
            <a:pPr marL="752475" lvl="2" indent="-349250">
              <a:spcBef>
                <a:spcPts val="600"/>
              </a:spcBef>
              <a:buFont typeface="System Font Regular"/>
              <a:buChar char="-"/>
            </a:pPr>
            <a:r>
              <a:rPr lang="en-US" sz="3200" dirty="0"/>
              <a:t>Parental or patient refusal</a:t>
            </a:r>
          </a:p>
          <a:p>
            <a:pPr marL="752475" lvl="2" indent="-349250">
              <a:spcBef>
                <a:spcPts val="600"/>
              </a:spcBef>
              <a:buFont typeface="System Font Regular"/>
              <a:buChar char="-"/>
            </a:pPr>
            <a:r>
              <a:rPr lang="en-US" sz="3200" dirty="0"/>
              <a:t>Local infection</a:t>
            </a:r>
          </a:p>
          <a:p>
            <a:pPr marL="752475" lvl="2" indent="-349250">
              <a:spcBef>
                <a:spcPts val="600"/>
              </a:spcBef>
              <a:buFont typeface="System Font Regular"/>
              <a:buChar char="-"/>
            </a:pPr>
            <a:r>
              <a:rPr lang="en-US" sz="3200" dirty="0"/>
              <a:t>Allergy to local anesthetic</a:t>
            </a:r>
          </a:p>
          <a:p>
            <a:pPr marL="347663" indent="-334963">
              <a:spcBef>
                <a:spcPts val="600"/>
              </a:spcBef>
            </a:pPr>
            <a:r>
              <a:rPr lang="en-US" dirty="0"/>
              <a:t>Relative:</a:t>
            </a:r>
          </a:p>
          <a:p>
            <a:pPr marL="752475" lvl="1" indent="-349250">
              <a:spcBef>
                <a:spcPts val="600"/>
              </a:spcBef>
              <a:buFont typeface="System Font Regular"/>
              <a:buChar char="-"/>
            </a:pPr>
            <a:r>
              <a:rPr lang="en-US" dirty="0"/>
              <a:t>Pre-existing neurologic deficits</a:t>
            </a:r>
          </a:p>
          <a:p>
            <a:pPr marL="752475" lvl="1" indent="-349250">
              <a:spcBef>
                <a:spcPts val="600"/>
              </a:spcBef>
              <a:buFont typeface="System Font Regular"/>
              <a:buChar char="-"/>
            </a:pPr>
            <a:r>
              <a:rPr lang="en-US" dirty="0"/>
              <a:t>Coagulation disorders</a:t>
            </a:r>
          </a:p>
        </p:txBody>
      </p:sp>
    </p:spTree>
    <p:extLst>
      <p:ext uri="{BB962C8B-B14F-4D97-AF65-F5344CB8AC3E}">
        <p14:creationId xmlns:p14="http://schemas.microsoft.com/office/powerpoint/2010/main" val="2449502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523" y="304800"/>
            <a:ext cx="7221277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Transversus Abdominis Plane (TAP)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58" y="1600200"/>
            <a:ext cx="4410842" cy="44275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Indications: Lower abdominal surgery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Dosing: 0.3-0.5 ml/kg/side of 0.25% bupivacaine or </a:t>
            </a:r>
            <a:r>
              <a:rPr lang="en-US" sz="2400" dirty="0" err="1"/>
              <a:t>ropivicaine</a:t>
            </a:r>
            <a:r>
              <a:rPr lang="en-US" sz="2400" dirty="0"/>
              <a:t>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Distribution from T10-L1: Abdominal skin, muscles, and parietal peritoneum via block to the intercostal nerves, subcostal nerve, </a:t>
            </a:r>
            <a:r>
              <a:rPr lang="en-US" sz="2400" dirty="0" err="1"/>
              <a:t>iliohypogastric</a:t>
            </a:r>
            <a:r>
              <a:rPr lang="en-US" sz="2400" dirty="0"/>
              <a:t>, and ilioinguinal nerves.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Duration: variable, likely 8-12 </a:t>
            </a:r>
            <a:r>
              <a:rPr lang="en-US" sz="2400" dirty="0" err="1"/>
              <a:t>hrs</a:t>
            </a: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dirty="0"/>
              <a:t>Complications: peritoneal entry and bowel injury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508" y="2133600"/>
            <a:ext cx="4053543" cy="2590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543800" y="4648200"/>
            <a:ext cx="1371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Source: NYSORA.COM</a:t>
            </a:r>
          </a:p>
        </p:txBody>
      </p:sp>
    </p:spTree>
    <p:extLst>
      <p:ext uri="{BB962C8B-B14F-4D97-AF65-F5344CB8AC3E}">
        <p14:creationId xmlns:p14="http://schemas.microsoft.com/office/powerpoint/2010/main" val="4010114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536" y="0"/>
            <a:ext cx="7520864" cy="1325563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TAP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536" y="1371600"/>
            <a:ext cx="3858635" cy="45751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600" i="1" dirty="0"/>
              <a:t>Indications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Useful alternative in pediatric patients with spinal anomalies preventing neuraxial anesthesia 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Most suitable for abdominal surgery below the umbilicus, such as appendectomy, colectomy, hernia repair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Orange arrow in image indicates the target fascial layer for the needle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830" y="1644570"/>
            <a:ext cx="4262570" cy="3505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52830" y="5181600"/>
            <a:ext cx="2536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C000"/>
                </a:solidFill>
              </a:rPr>
              <a:t>Orange arrow </a:t>
            </a:r>
            <a:r>
              <a:rPr lang="en-US" sz="1100" dirty="0"/>
              <a:t>indicates needle trajectory</a:t>
            </a:r>
          </a:p>
          <a:p>
            <a:r>
              <a:rPr lang="en-US" sz="1100" dirty="0"/>
              <a:t>EOM = External Oblique Muscle</a:t>
            </a:r>
          </a:p>
          <a:p>
            <a:r>
              <a:rPr lang="en-US" sz="1100" dirty="0"/>
              <a:t>IOM = Internal Oblique Muscle</a:t>
            </a:r>
          </a:p>
          <a:p>
            <a:r>
              <a:rPr lang="en-US" sz="1100" dirty="0"/>
              <a:t>TAM = Transverse Abdominis Muscle</a:t>
            </a:r>
          </a:p>
        </p:txBody>
      </p:sp>
      <p:sp>
        <p:nvSpPr>
          <p:cNvPr id="9" name="Rectangle 8"/>
          <p:cNvSpPr/>
          <p:nvPr/>
        </p:nvSpPr>
        <p:spPr>
          <a:xfrm>
            <a:off x="7467600" y="5257800"/>
            <a:ext cx="1371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Source: NYSORA.COM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800600" y="2209800"/>
            <a:ext cx="1143000" cy="190500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943600" y="3886200"/>
            <a:ext cx="0" cy="22860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715000" y="4038600"/>
            <a:ext cx="228600" cy="7620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15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8904"/>
            <a:ext cx="7315200" cy="123507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TAP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114800" cy="4575175"/>
          </a:xfrm>
        </p:spPr>
        <p:txBody>
          <a:bodyPr>
            <a:normAutofit fontScale="77500" lnSpcReduction="20000"/>
          </a:bodyPr>
          <a:lstStyle/>
          <a:p>
            <a:pPr marL="236538" indent="-236538">
              <a:lnSpc>
                <a:spcPct val="120000"/>
              </a:lnSpc>
            </a:pPr>
            <a:r>
              <a:rPr lang="en-US" dirty="0"/>
              <a:t>At the mid-axillary line, the anterior rami of the T9-T12 and first lumbar nerves are found in the intermuscular plane between the internal oblique and transversus abdominis muscle</a:t>
            </a:r>
          </a:p>
          <a:p>
            <a:pPr marL="236538" indent="-236538">
              <a:lnSpc>
                <a:spcPct val="120000"/>
              </a:lnSpc>
            </a:pPr>
            <a:r>
              <a:rPr lang="en-US" dirty="0"/>
              <a:t>Blockade provides unilateral analgesia to skin, muscle, and parietal peritoneum of the anterior abdominal wall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2" y="1455111"/>
            <a:ext cx="4140200" cy="32175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17384" y="4800600"/>
            <a:ext cx="25362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FFC000"/>
                </a:solidFill>
              </a:rPr>
              <a:t>Orange arrow </a:t>
            </a:r>
            <a:r>
              <a:rPr lang="en-US" sz="1100" dirty="0"/>
              <a:t>indicates needle trajectory</a:t>
            </a:r>
          </a:p>
          <a:p>
            <a:r>
              <a:rPr lang="en-US" sz="1100" dirty="0"/>
              <a:t>EOM = External Oblique Muscle</a:t>
            </a:r>
          </a:p>
          <a:p>
            <a:r>
              <a:rPr lang="en-US" sz="1100" dirty="0"/>
              <a:t>IOM = Internal Oblique Muscle</a:t>
            </a:r>
          </a:p>
          <a:p>
            <a:r>
              <a:rPr lang="en-US" sz="1100" dirty="0"/>
              <a:t>TAM = Transverse Abdominis Muscle</a:t>
            </a:r>
          </a:p>
        </p:txBody>
      </p:sp>
      <p:sp>
        <p:nvSpPr>
          <p:cNvPr id="8" name="Rectangle 7"/>
          <p:cNvSpPr/>
          <p:nvPr/>
        </p:nvSpPr>
        <p:spPr>
          <a:xfrm>
            <a:off x="7467600" y="4859179"/>
            <a:ext cx="1371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Source: NYSORA.COM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800600" y="1981200"/>
            <a:ext cx="1143000" cy="190500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943600" y="3657600"/>
            <a:ext cx="0" cy="22860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715000" y="3810000"/>
            <a:ext cx="228600" cy="7620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245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Rectus Sheath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2861"/>
            <a:ext cx="4248150" cy="466553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Indications: Surgery to umbilical region</a:t>
            </a:r>
          </a:p>
          <a:p>
            <a:r>
              <a:rPr lang="en-US" dirty="0"/>
              <a:t>Dosing: 0.1ml/kg 0.25% bupivacaine to each side</a:t>
            </a:r>
          </a:p>
          <a:p>
            <a:r>
              <a:rPr lang="en-US" dirty="0"/>
              <a:t>Distribution: Midline abdominal incision</a:t>
            </a:r>
          </a:p>
          <a:p>
            <a:r>
              <a:rPr lang="en-US" dirty="0"/>
              <a:t>Duration: around 8-12 hours</a:t>
            </a:r>
          </a:p>
          <a:p>
            <a:r>
              <a:rPr lang="en-US" dirty="0"/>
              <a:t>Complications: Peritoneal entry and bowel injury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539524"/>
            <a:ext cx="4152900" cy="224183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03670" y="3962400"/>
            <a:ext cx="188322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Source for both images: NYSORA.COM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571" y="3762036"/>
            <a:ext cx="2705100" cy="214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825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Femoral Nerve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622" y="1417638"/>
            <a:ext cx="4191000" cy="4602162"/>
          </a:xfrm>
        </p:spPr>
        <p:txBody>
          <a:bodyPr>
            <a:normAutofit fontScale="55000" lnSpcReduction="20000"/>
          </a:bodyPr>
          <a:lstStyle/>
          <a:p>
            <a:pPr marL="292100" indent="-292100">
              <a:lnSpc>
                <a:spcPct val="120000"/>
              </a:lnSpc>
            </a:pPr>
            <a:r>
              <a:rPr lang="en-US" dirty="0"/>
              <a:t>Indications:</a:t>
            </a:r>
          </a:p>
          <a:p>
            <a:pPr marL="571500" lvl="1" indent="-223838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Surgery on the anterior thigh, femur, patella, or knee</a:t>
            </a:r>
          </a:p>
          <a:p>
            <a:pPr marL="571500" lvl="1" indent="-223838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Hip fracture analgesia perioperatively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Dosing: 0.2-0.4ml/kg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Distribution:</a:t>
            </a:r>
          </a:p>
          <a:p>
            <a:pPr marL="571500" lvl="1" indent="-223838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Derives from roots of L2-4</a:t>
            </a:r>
          </a:p>
          <a:p>
            <a:pPr marL="571500" lvl="1" indent="-223838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Anterior/medial thigh, knee, medial leg, medial foot</a:t>
            </a:r>
          </a:p>
          <a:p>
            <a:pPr marL="571500" lvl="1" indent="-223838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Hip, knee, and ankle joints</a:t>
            </a:r>
          </a:p>
          <a:p>
            <a:pPr marL="571500" lvl="1" indent="-223838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Indicated for surgery where anesthesia to these areas would be beneficial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Duration: 8-12 </a:t>
            </a:r>
            <a:r>
              <a:rPr lang="en-US" dirty="0" err="1"/>
              <a:t>hrs</a:t>
            </a:r>
            <a:endParaRPr lang="en-US" dirty="0"/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Complications: Intravascular injection, nerve injury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91400" y="6185356"/>
            <a:ext cx="1107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NYSORA.COM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482" y="1371600"/>
            <a:ext cx="3874718" cy="4876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0681" y="5867400"/>
            <a:ext cx="91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Cranial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84333" y="1295400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Caudal</a:t>
            </a:r>
          </a:p>
        </p:txBody>
      </p:sp>
    </p:spTree>
    <p:extLst>
      <p:ext uri="{BB962C8B-B14F-4D97-AF65-F5344CB8AC3E}">
        <p14:creationId xmlns:p14="http://schemas.microsoft.com/office/powerpoint/2010/main" val="2043520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771" y="172571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Femoral Nerve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758" y="1354226"/>
            <a:ext cx="4107842" cy="4513174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4000" i="1" dirty="0"/>
              <a:t>Procedure occurs at the level of the femoral crease 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At this level, the nerve (hyperechoic) lies beneath the fascia </a:t>
            </a:r>
            <a:r>
              <a:rPr lang="en-US" dirty="0" err="1"/>
              <a:t>iliaca</a:t>
            </a:r>
            <a:r>
              <a:rPr lang="en-US" dirty="0"/>
              <a:t> and above the iliopsoas muscle (hypoechoic)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The position of the nerve is immediately lateral to the artery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From lateral to medial: NAVEL (Femoral Nerve, Artery, Vein, Empty Space, Lymphatics)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104" y="1479221"/>
            <a:ext cx="4439138" cy="34625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96200" y="5029200"/>
            <a:ext cx="14034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NYSORA.COM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114800" y="2286000"/>
            <a:ext cx="1600200" cy="60960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43400" y="4953000"/>
            <a:ext cx="2743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C000"/>
                </a:solidFill>
              </a:rPr>
              <a:t>Orange arrow </a:t>
            </a:r>
            <a:r>
              <a:rPr lang="en-US" sz="1100" dirty="0"/>
              <a:t>indicates needle trajectory</a:t>
            </a:r>
          </a:p>
          <a:p>
            <a:r>
              <a:rPr lang="en-US" sz="1100" dirty="0"/>
              <a:t>FN = Femoral Nerve</a:t>
            </a:r>
          </a:p>
          <a:p>
            <a:r>
              <a:rPr lang="en-US" sz="1100" dirty="0"/>
              <a:t>FA = Femoral Artery</a:t>
            </a:r>
          </a:p>
        </p:txBody>
      </p:sp>
    </p:spTree>
    <p:extLst>
      <p:ext uri="{BB962C8B-B14F-4D97-AF65-F5344CB8AC3E}">
        <p14:creationId xmlns:p14="http://schemas.microsoft.com/office/powerpoint/2010/main" val="1248024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077200" cy="1143000"/>
          </a:xfrm>
        </p:spPr>
        <p:txBody>
          <a:bodyPr/>
          <a:lstStyle/>
          <a:p>
            <a:pPr algn="l"/>
            <a:r>
              <a:rPr lang="en-US" dirty="0"/>
              <a:t>Fascia </a:t>
            </a:r>
            <a:r>
              <a:rPr lang="en-US" dirty="0" err="1"/>
              <a:t>Iliaca</a:t>
            </a:r>
            <a:r>
              <a:rPr lang="en-US" dirty="0"/>
              <a:t> Block (3-in-1 Block)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588" y="1587364"/>
            <a:ext cx="4343400" cy="4351338"/>
          </a:xfrm>
        </p:spPr>
        <p:txBody>
          <a:bodyPr/>
          <a:lstStyle/>
          <a:p>
            <a:r>
              <a:rPr lang="en-US" sz="2000" dirty="0"/>
              <a:t>3-in-1 block provides local anesthetic to three of the nerve branches from the lumbar plexus</a:t>
            </a:r>
          </a:p>
          <a:p>
            <a:r>
              <a:rPr lang="en-US" sz="2000" dirty="0"/>
              <a:t>Blockade of the femoral nerve, lateral femoral cutaneous nerve, and obturator nerve</a:t>
            </a:r>
          </a:p>
          <a:p>
            <a:r>
              <a:rPr lang="en-US" sz="2000" dirty="0"/>
              <a:t>Indicated for hip fractures</a:t>
            </a:r>
          </a:p>
          <a:p>
            <a:r>
              <a:rPr lang="en-US" sz="2000" dirty="0"/>
              <a:t>Performed with accurate placement of local anesthetic along femoral nerve</a:t>
            </a:r>
            <a:endParaRPr lang="en-US" dirty="0"/>
          </a:p>
          <a:p>
            <a:r>
              <a:rPr lang="en-US" sz="2000" dirty="0"/>
              <a:t>Mechanism for the block is the caudal, lateral and medial spread of the local anesthetic</a:t>
            </a:r>
          </a:p>
          <a:p>
            <a:endParaRPr lang="en-US" sz="2000" dirty="0"/>
          </a:p>
        </p:txBody>
      </p:sp>
      <p:pic>
        <p:nvPicPr>
          <p:cNvPr id="3074" name="Picture 2" descr="mage result for nysora fascia ilia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43050"/>
            <a:ext cx="428625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834371" y="591517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NYSORA.COM</a:t>
            </a:r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25119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10550" cy="1001712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Popliteal Sciatic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03240"/>
            <a:ext cx="4343400" cy="4801482"/>
          </a:xfrm>
        </p:spPr>
        <p:txBody>
          <a:bodyPr>
            <a:normAutofit fontScale="47500" lnSpcReduction="20000"/>
          </a:bodyPr>
          <a:lstStyle/>
          <a:p>
            <a:pPr marL="292100" indent="-292100">
              <a:lnSpc>
                <a:spcPct val="120000"/>
              </a:lnSpc>
            </a:pPr>
            <a:r>
              <a:rPr lang="en-US" sz="3900" dirty="0"/>
              <a:t>Indications: foot &amp; ankle surgery</a:t>
            </a:r>
          </a:p>
          <a:p>
            <a:pPr marL="749300" lvl="1" indent="-292100">
              <a:lnSpc>
                <a:spcPct val="120000"/>
              </a:lnSpc>
            </a:pPr>
            <a:r>
              <a:rPr lang="en-US" sz="3500" dirty="0"/>
              <a:t>Often combined with Saphenous block for lower extremity surgery to cover both femoral and sciatic nerve distribution</a:t>
            </a:r>
          </a:p>
          <a:p>
            <a:pPr marL="749300" lvl="1" indent="-292100">
              <a:lnSpc>
                <a:spcPct val="120000"/>
              </a:lnSpc>
            </a:pPr>
            <a:r>
              <a:rPr lang="en-US" sz="3500" dirty="0"/>
              <a:t>Variations: Fascia </a:t>
            </a:r>
            <a:r>
              <a:rPr lang="en-US" sz="3500" dirty="0" err="1"/>
              <a:t>Iliaca</a:t>
            </a:r>
            <a:r>
              <a:rPr lang="en-US" sz="3500" dirty="0"/>
              <a:t> plane block</a:t>
            </a:r>
          </a:p>
          <a:p>
            <a:pPr marL="292100" indent="-292100">
              <a:lnSpc>
                <a:spcPct val="120000"/>
              </a:lnSpc>
            </a:pPr>
            <a:r>
              <a:rPr lang="en-US" sz="3900" dirty="0"/>
              <a:t>Dosing: 0.3 - 0.5 ml/kg</a:t>
            </a:r>
          </a:p>
          <a:p>
            <a:pPr marL="292100" indent="-292100">
              <a:lnSpc>
                <a:spcPct val="120000"/>
              </a:lnSpc>
            </a:pPr>
            <a:r>
              <a:rPr lang="en-US" sz="3900" dirty="0"/>
              <a:t>Distribution</a:t>
            </a:r>
          </a:p>
          <a:p>
            <a:pPr marL="571500" lvl="1" indent="-279400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Derives from roots of L4-S3</a:t>
            </a:r>
          </a:p>
          <a:p>
            <a:pPr marL="571500" lvl="1" indent="-279400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All of the lower extremity below the knee except the medial leg/foot </a:t>
            </a:r>
          </a:p>
          <a:p>
            <a:pPr marL="571500" lvl="1" indent="-279400">
              <a:lnSpc>
                <a:spcPct val="120000"/>
              </a:lnSpc>
              <a:buFont typeface="System Font Regular"/>
              <a:buChar char="-"/>
            </a:pPr>
            <a:r>
              <a:rPr lang="en-US" dirty="0"/>
              <a:t>Indicated for surgery on the lower leg</a:t>
            </a:r>
            <a:endParaRPr lang="en-US" sz="3900" dirty="0"/>
          </a:p>
          <a:p>
            <a:pPr marL="292100" indent="-292100">
              <a:lnSpc>
                <a:spcPct val="120000"/>
              </a:lnSpc>
            </a:pPr>
            <a:r>
              <a:rPr lang="en-US" sz="3900" dirty="0"/>
              <a:t>Complications: Intravascular injection, nerve injury</a:t>
            </a:r>
          </a:p>
          <a:p>
            <a:pPr marL="292100" indent="-292100">
              <a:lnSpc>
                <a:spcPct val="120000"/>
              </a:lnSpc>
            </a:pPr>
            <a:r>
              <a:rPr lang="en-US" sz="3900" dirty="0"/>
              <a:t>Duration: around 8 </a:t>
            </a:r>
            <a:r>
              <a:rPr lang="mr-IN" sz="3900" dirty="0"/>
              <a:t>–</a:t>
            </a:r>
            <a:r>
              <a:rPr lang="en-US" sz="3900" dirty="0"/>
              <a:t> 12 hours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0864" y="657097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00" y="5452646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NYSORA.COM</a:t>
            </a:r>
          </a:p>
          <a:p>
            <a:endParaRPr lang="en-US" sz="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439099"/>
            <a:ext cx="3954419" cy="38545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75200" y="5410200"/>
            <a:ext cx="23876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CPN = Common Peroneal Nerve</a:t>
            </a:r>
          </a:p>
          <a:p>
            <a:r>
              <a:rPr lang="en-US" sz="1100" dirty="0"/>
              <a:t>TN = </a:t>
            </a:r>
            <a:r>
              <a:rPr lang="en-US" sz="1100" dirty="0" err="1"/>
              <a:t>Tibial</a:t>
            </a:r>
            <a:r>
              <a:rPr lang="en-US" sz="1100" dirty="0"/>
              <a:t> Nerve</a:t>
            </a:r>
          </a:p>
        </p:txBody>
      </p:sp>
    </p:spTree>
    <p:extLst>
      <p:ext uri="{BB962C8B-B14F-4D97-AF65-F5344CB8AC3E}">
        <p14:creationId xmlns:p14="http://schemas.microsoft.com/office/powerpoint/2010/main" val="2530858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382000" cy="11430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Popliteal Sciatic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4267200" cy="5003611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8600" i="1" dirty="0"/>
              <a:t>Procedure occurs in the popliteal fossa</a:t>
            </a:r>
          </a:p>
          <a:p>
            <a:pPr marL="239713" indent="-239713">
              <a:lnSpc>
                <a:spcPct val="120000"/>
              </a:lnSpc>
            </a:pPr>
            <a:r>
              <a:rPr lang="en-US" sz="5500" dirty="0"/>
              <a:t>Identify the popliteal artery (PA) and popliteal vein (PV)</a:t>
            </a:r>
          </a:p>
          <a:p>
            <a:pPr marL="239713" indent="-239713">
              <a:lnSpc>
                <a:spcPct val="120000"/>
              </a:lnSpc>
            </a:pPr>
            <a:r>
              <a:rPr lang="en-US" sz="5500" dirty="0"/>
              <a:t>At this level, the sciatic nerve has typically branched into the common peroneal nerve (CPN) and tibial nerve (TN) </a:t>
            </a:r>
          </a:p>
          <a:p>
            <a:pPr marL="239713" indent="-239713">
              <a:lnSpc>
                <a:spcPct val="120000"/>
              </a:lnSpc>
            </a:pPr>
            <a:r>
              <a:rPr lang="en-US" sz="5500" dirty="0"/>
              <a:t>The CPN and TN appear as a hyper-echoic bundle that is lateral and superficial to the popliteal vein</a:t>
            </a:r>
          </a:p>
          <a:p>
            <a:pPr marL="239713" indent="-239713">
              <a:lnSpc>
                <a:spcPct val="120000"/>
              </a:lnSpc>
            </a:pPr>
            <a:r>
              <a:rPr lang="en-US" sz="5500" dirty="0"/>
              <a:t>Branch point is variable—track the nerves up above the popliteal fossa to be certain that you are capturing both the CPN and TN together in the block site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52967" y="5715000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NYSORA.COM</a:t>
            </a:r>
          </a:p>
          <a:p>
            <a:endParaRPr lang="en-US" sz="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71600"/>
            <a:ext cx="4377749" cy="4267200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4584865" y="3191764"/>
            <a:ext cx="15240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584865" y="2582164"/>
            <a:ext cx="19050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72000" y="5638800"/>
            <a:ext cx="3352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5B9BD5"/>
                </a:solidFill>
              </a:rPr>
              <a:t>Blue arrows </a:t>
            </a:r>
            <a:r>
              <a:rPr lang="en-US" sz="1100" dirty="0"/>
              <a:t>indicate possible needle trajectory, depositing local anesthetic between CPN and TN, and above nerves.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18288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Superficial</a:t>
            </a:r>
            <a:r>
              <a:rPr lang="en-US" dirty="0" err="1"/>
              <a:t>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814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10550" cy="1041364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Supraclavicular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887" y="1321712"/>
            <a:ext cx="4419601" cy="4698088"/>
          </a:xfrm>
        </p:spPr>
        <p:txBody>
          <a:bodyPr>
            <a:normAutofit fontScale="25000" lnSpcReduction="20000"/>
          </a:bodyPr>
          <a:lstStyle/>
          <a:p>
            <a:pPr marL="236538" indent="-236538"/>
            <a:r>
              <a:rPr lang="en-US" sz="8000" dirty="0"/>
              <a:t>Indications</a:t>
            </a:r>
          </a:p>
          <a:p>
            <a:pPr marL="460375" lvl="1" indent="-223838">
              <a:lnSpc>
                <a:spcPct val="120000"/>
              </a:lnSpc>
              <a:buFont typeface="System Font Regular"/>
              <a:buChar char="-"/>
            </a:pPr>
            <a:r>
              <a:rPr lang="en-US" sz="6400" dirty="0"/>
              <a:t>Upper extremity surgery</a:t>
            </a:r>
          </a:p>
          <a:p>
            <a:pPr marL="460375" lvl="1" indent="-223838">
              <a:lnSpc>
                <a:spcPct val="120000"/>
              </a:lnSpc>
              <a:buFont typeface="System Font Regular"/>
              <a:buChar char="-"/>
            </a:pPr>
            <a:r>
              <a:rPr lang="en-US" sz="6400" dirty="0"/>
              <a:t>Most common US-guided approach to the brachial plexus (BP) due to ease and comprehensive analgesia for entire arm</a:t>
            </a:r>
          </a:p>
          <a:p>
            <a:pPr marL="236538" indent="-236538"/>
            <a:r>
              <a:rPr lang="en-US" sz="8000" dirty="0"/>
              <a:t>Dosing: 0.3-0.5ml/kg of 0.25% bupivacaine</a:t>
            </a:r>
          </a:p>
          <a:p>
            <a:pPr marL="236538" indent="-236538"/>
            <a:r>
              <a:rPr lang="en-US" sz="8000" dirty="0"/>
              <a:t>Complications: PTX, intravascular injection, nerve injury</a:t>
            </a:r>
            <a:endParaRPr lang="en-US" sz="6400" dirty="0"/>
          </a:p>
          <a:p>
            <a:pPr marL="236538" indent="-236538"/>
            <a:r>
              <a:rPr lang="en-US" sz="8000" dirty="0"/>
              <a:t>Duration: around 8 </a:t>
            </a:r>
            <a:r>
              <a:rPr lang="mr-IN" sz="8000" dirty="0"/>
              <a:t>–</a:t>
            </a:r>
            <a:r>
              <a:rPr lang="en-US" sz="8000" dirty="0"/>
              <a:t> 12 hours</a:t>
            </a:r>
          </a:p>
          <a:p>
            <a:pPr marL="236538" indent="-236538"/>
            <a:r>
              <a:rPr lang="en-US" sz="8000" dirty="0"/>
              <a:t>Distribution</a:t>
            </a:r>
          </a:p>
          <a:p>
            <a:pPr marL="466725" lvl="1" indent="-227013">
              <a:buFont typeface="System Font Regular"/>
              <a:buChar char="-"/>
            </a:pPr>
            <a:r>
              <a:rPr lang="en-US" sz="6400" dirty="0"/>
              <a:t>Divisions of the brachial plexus (roots of C5-T1)</a:t>
            </a:r>
          </a:p>
          <a:p>
            <a:pPr marL="466725" lvl="1" indent="-227013">
              <a:buFont typeface="System Font Regular"/>
              <a:buChar char="-"/>
            </a:pPr>
            <a:r>
              <a:rPr lang="en-US" sz="6400" dirty="0"/>
              <a:t>Block reliably covers upper extremity </a:t>
            </a:r>
          </a:p>
          <a:p>
            <a:pPr marL="466725" lvl="1" indent="-227013">
              <a:buFont typeface="System Font Regular"/>
              <a:buChar char="-"/>
            </a:pPr>
            <a:r>
              <a:rPr lang="en-US" sz="6400" dirty="0"/>
              <a:t>Spares the suprascapular nerve so may produce incomplete shoulder coverage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0864" y="657097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31949" y="447869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63335" y="427815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385" y="1493645"/>
            <a:ext cx="4140728" cy="25402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91450" y="4203909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NYSORA.COM</a:t>
            </a:r>
          </a:p>
          <a:p>
            <a:endParaRPr lang="en-US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4191000"/>
            <a:ext cx="2743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BP = Brachial Plexus</a:t>
            </a:r>
          </a:p>
          <a:p>
            <a:r>
              <a:rPr lang="en-US" sz="1100" dirty="0"/>
              <a:t>SA = Subclavian Artery</a:t>
            </a:r>
          </a:p>
          <a:p>
            <a:r>
              <a:rPr lang="en-US" sz="1100" dirty="0"/>
              <a:t>MSM = Middle Scalene Muscle</a:t>
            </a:r>
          </a:p>
        </p:txBody>
      </p:sp>
    </p:spTree>
    <p:extLst>
      <p:ext uri="{BB962C8B-B14F-4D97-AF65-F5344CB8AC3E}">
        <p14:creationId xmlns:p14="http://schemas.microsoft.com/office/powerpoint/2010/main" val="3645171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10550" cy="898296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Supraclavicular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4140452" cy="5029200"/>
          </a:xfrm>
        </p:spPr>
        <p:txBody>
          <a:bodyPr>
            <a:normAutofit fontScale="70000" lnSpcReduction="20000"/>
          </a:bodyPr>
          <a:lstStyle/>
          <a:p>
            <a:pPr marL="292100" indent="-292100">
              <a:lnSpc>
                <a:spcPct val="120000"/>
              </a:lnSpc>
            </a:pPr>
            <a:r>
              <a:rPr lang="en-US" dirty="0"/>
              <a:t>Place probe superior to the clavicle and identify the subclavian artery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Identify the subclavian artery (SA) 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The plexus is just superior &amp; posterior to the SA 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Do not start block until you clearly identify pleura and rib deep to the brachial plexus (BP)</a:t>
            </a:r>
          </a:p>
          <a:p>
            <a:pPr marL="292100" indent="-292100">
              <a:lnSpc>
                <a:spcPct val="120000"/>
              </a:lnSpc>
            </a:pPr>
            <a:r>
              <a:rPr lang="en-US" dirty="0"/>
              <a:t>Maintain pleura in view during procedure to reduce </a:t>
            </a:r>
            <a:r>
              <a:rPr lang="en-US" b="1" dirty="0"/>
              <a:t>risk of pneumothorax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0864" y="657097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31949" y="447869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63335" y="427815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905000"/>
            <a:ext cx="4304220" cy="245093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43800" y="4495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 for both images: NYSORA.COM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495800" y="24384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53000" y="14478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Blue arrows </a:t>
            </a:r>
            <a:r>
              <a:rPr lang="en-US" dirty="0"/>
              <a:t>indicate needle trajectory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495800" y="2286000"/>
            <a:ext cx="19050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4495800"/>
            <a:ext cx="2645363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18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6938"/>
            <a:ext cx="7886700" cy="866062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Erector </a:t>
            </a:r>
            <a:r>
              <a:rPr lang="en-US" sz="4000" dirty="0" err="1">
                <a:latin typeface="+mn-lt"/>
              </a:rPr>
              <a:t>Spinae</a:t>
            </a:r>
            <a:r>
              <a:rPr lang="en-US" sz="4000" dirty="0">
                <a:latin typeface="+mn-lt"/>
              </a:rPr>
              <a:t> Plane (ESP)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31188"/>
            <a:ext cx="8343900" cy="219781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100" i="1" dirty="0"/>
              <a:t>Fascial plane block targeting spinal nerves </a:t>
            </a:r>
          </a:p>
          <a:p>
            <a:pPr marL="293688" indent="-293688"/>
            <a:r>
              <a:rPr lang="en-US" sz="3100" dirty="0"/>
              <a:t>Indications</a:t>
            </a:r>
          </a:p>
          <a:p>
            <a:pPr marL="520700" lvl="1" indent="-227013">
              <a:buFont typeface="System Font Regular"/>
              <a:buChar char="-"/>
            </a:pPr>
            <a:r>
              <a:rPr lang="en-US" dirty="0"/>
              <a:t>Rib fractures, some thoracic or high abdominal surgery</a:t>
            </a:r>
          </a:p>
          <a:p>
            <a:pPr marL="520700" lvl="1" indent="-227013">
              <a:buFont typeface="System Font Regular"/>
              <a:buChar char="-"/>
            </a:pPr>
            <a:r>
              <a:rPr lang="en-US" dirty="0"/>
              <a:t>Good safety profile as there is significant distance from block site to important structures such as spinal cord or major vessels</a:t>
            </a:r>
          </a:p>
          <a:p>
            <a:pPr marL="293688" indent="-280988"/>
            <a:r>
              <a:rPr lang="en-US" sz="3100" dirty="0"/>
              <a:t>Dosing: 0.5ml/kg/side of 0.25% bupivacaine</a:t>
            </a:r>
          </a:p>
          <a:p>
            <a:pPr marL="460375" lvl="1" indent="-223838">
              <a:buFont typeface="System Font Regular"/>
              <a:buChar char="-"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80864" y="657097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538" y="3365970"/>
            <a:ext cx="4933789" cy="2510866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6230336" y="2743200"/>
            <a:ext cx="1008664" cy="91440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740555" y="5876836"/>
            <a:ext cx="14034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NYSORA.COM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5876836"/>
            <a:ext cx="2743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C000"/>
                </a:solidFill>
              </a:rPr>
              <a:t>Orange arrow </a:t>
            </a:r>
            <a:r>
              <a:rPr lang="en-US" sz="1100" dirty="0"/>
              <a:t>indicates needle trajectory</a:t>
            </a:r>
          </a:p>
          <a:p>
            <a:r>
              <a:rPr lang="en-US" sz="1100" dirty="0"/>
              <a:t>TP = Transverse Process</a:t>
            </a:r>
          </a:p>
          <a:p>
            <a:r>
              <a:rPr lang="en-US" sz="1100" dirty="0"/>
              <a:t>PVS = Paravertebral Space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41C1BD-0467-CF4A-BF83-6A6009FAE236}"/>
              </a:ext>
            </a:extLst>
          </p:cNvPr>
          <p:cNvSpPr txBox="1"/>
          <p:nvPr/>
        </p:nvSpPr>
        <p:spPr>
          <a:xfrm>
            <a:off x="342900" y="3345374"/>
            <a:ext cx="380663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Distribution: </a:t>
            </a:r>
            <a:r>
              <a:rPr lang="en-US" sz="2000" dirty="0"/>
              <a:t>Block likely occurs at the ventral and dorsal rami of the spinal nerves, likely via diffusion back from site of injection in fascial plane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Complications: PTX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Duration: likely 8-12 hours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452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0738"/>
            <a:ext cx="7734300" cy="866062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Erector </a:t>
            </a:r>
            <a:r>
              <a:rPr lang="en-US" sz="4000" dirty="0" err="1">
                <a:latin typeface="+mn-lt"/>
              </a:rPr>
              <a:t>Spinae</a:t>
            </a:r>
            <a:r>
              <a:rPr lang="en-US" sz="4000" dirty="0">
                <a:latin typeface="+mn-lt"/>
              </a:rPr>
              <a:t> Plane (ESP) Block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280210"/>
            <a:ext cx="3962400" cy="2815790"/>
          </a:xfrm>
        </p:spPr>
        <p:txBody>
          <a:bodyPr>
            <a:normAutofit fontScale="92500" lnSpcReduction="10000"/>
          </a:bodyPr>
          <a:lstStyle/>
          <a:p>
            <a:pPr marL="239713" indent="-239713">
              <a:lnSpc>
                <a:spcPct val="110000"/>
              </a:lnSpc>
              <a:spcBef>
                <a:spcPts val="400"/>
              </a:spcBef>
            </a:pPr>
            <a:r>
              <a:rPr lang="en-US" sz="1800" dirty="0"/>
              <a:t>Choose the most central spinous process for the block as LA will spread both cranially and caudally </a:t>
            </a:r>
          </a:p>
          <a:p>
            <a:pPr marL="239713" indent="-239713">
              <a:lnSpc>
                <a:spcPct val="110000"/>
              </a:lnSpc>
              <a:spcBef>
                <a:spcPts val="400"/>
              </a:spcBef>
            </a:pPr>
            <a:r>
              <a:rPr lang="en-US" sz="1800" dirty="0"/>
              <a:t>Injection of LA should spread along the </a:t>
            </a:r>
            <a:r>
              <a:rPr lang="en-US" sz="1800" dirty="0" err="1"/>
              <a:t>fascial</a:t>
            </a:r>
            <a:r>
              <a:rPr lang="en-US" sz="1800" dirty="0"/>
              <a:t> layer laterally and medially, similar to the spread seen with the TAP block injection.</a:t>
            </a:r>
          </a:p>
          <a:p>
            <a:pPr marL="239713" indent="-239713">
              <a:lnSpc>
                <a:spcPct val="110000"/>
              </a:lnSpc>
              <a:spcBef>
                <a:spcPts val="400"/>
              </a:spcBef>
            </a:pPr>
            <a:r>
              <a:rPr lang="en-US" sz="1800" dirty="0"/>
              <a:t>If injection shows spread into the muscle, advance needle further to get to appropriate compartment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3063245"/>
            <a:ext cx="4531732" cy="2413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740555" y="5435899"/>
            <a:ext cx="14034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NYSORA.COM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2D5E50-8059-E64A-923A-998D8808F05B}"/>
              </a:ext>
            </a:extLst>
          </p:cNvPr>
          <p:cNvSpPr txBox="1"/>
          <p:nvPr/>
        </p:nvSpPr>
        <p:spPr>
          <a:xfrm>
            <a:off x="385482" y="1004135"/>
            <a:ext cx="8229600" cy="2667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00"/>
              </a:spcBef>
            </a:pPr>
            <a:r>
              <a:rPr lang="en-US" sz="2800" i="1" dirty="0"/>
              <a:t>Procedure occurs at the transverse process</a:t>
            </a:r>
          </a:p>
          <a:p>
            <a:pPr marL="239713" indent="-2397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Erector spinae muscle lies on top of the transverse process</a:t>
            </a:r>
          </a:p>
          <a:p>
            <a:pPr marL="239713" indent="-2397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Target the fascial plane deep to the muscle, just above the transverse process</a:t>
            </a:r>
          </a:p>
          <a:p>
            <a:pPr marL="239713" indent="-2397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Orient the ultrasound probe in a longitudinal direction, adjacent to the palpated spinous process</a:t>
            </a:r>
          </a:p>
          <a:p>
            <a:pPr marL="239713" indent="-239713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dirty="0"/>
              <a:t>Slowly scan in a medial to lateral direction until the flattened hyperechoic shape of the transverse process is identified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492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6373765"/>
              </p:ext>
            </p:extLst>
          </p:nvPr>
        </p:nvGraphicFramePr>
        <p:xfrm>
          <a:off x="457200" y="457200"/>
          <a:ext cx="8153400" cy="53717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3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3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55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1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7514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Block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Indications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Dosing for </a:t>
                      </a:r>
                      <a:r>
                        <a:rPr lang="en-US" sz="1800" b="0" baseline="0" dirty="0"/>
                        <a:t>0.2% Ropivacaine</a:t>
                      </a:r>
                      <a:endParaRPr lang="en-US" sz="1800" b="0" dirty="0"/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Distribution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Complications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69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TAP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Lower abdominal </a:t>
                      </a:r>
                    </a:p>
                    <a:p>
                      <a:pPr algn="ctr"/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0.3</a:t>
                      </a:r>
                      <a:r>
                        <a:rPr lang="en-US" sz="1500" baseline="0" dirty="0"/>
                        <a:t>-0.5ml</a:t>
                      </a:r>
                      <a:r>
                        <a:rPr lang="en-US" sz="1500" dirty="0"/>
                        <a:t>/kg/side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T10-L1 nerve roots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Peritoneal</a:t>
                      </a:r>
                      <a:r>
                        <a:rPr lang="en-US" sz="1500" baseline="0" dirty="0"/>
                        <a:t> entry, bowel injury</a:t>
                      </a:r>
                      <a:endParaRPr lang="en-US" sz="1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69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Rectus Sheath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Umbilicus region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0.2</a:t>
                      </a:r>
                      <a:r>
                        <a:rPr lang="en-US" sz="1500" baseline="0" dirty="0"/>
                        <a:t>-0.3ml</a:t>
                      </a:r>
                      <a:r>
                        <a:rPr lang="en-US" sz="1500" dirty="0"/>
                        <a:t>/kg/side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Midline abdominal incision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Peritoneal entry,</a:t>
                      </a:r>
                      <a:r>
                        <a:rPr lang="en-US" sz="1500" baseline="0" dirty="0"/>
                        <a:t> bowel injury</a:t>
                      </a:r>
                      <a:endParaRPr lang="en-US" sz="1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69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Femoral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Anterior/medial</a:t>
                      </a:r>
                      <a:r>
                        <a:rPr lang="en-US" sz="1500" baseline="0" dirty="0"/>
                        <a:t> lower extremity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0.2-0.4ml/kg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L2-4 nerve roots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Intravascular injection, nerve injury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69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Popliteal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Foot and ankle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0.3-0.5ml/kg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L4-S3 nerve</a:t>
                      </a:r>
                      <a:r>
                        <a:rPr lang="en-US" sz="1500" baseline="0" dirty="0"/>
                        <a:t> roots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Nerve injury, intravascular</a:t>
                      </a:r>
                      <a:r>
                        <a:rPr lang="en-US" sz="1500" baseline="0" dirty="0"/>
                        <a:t> injection</a:t>
                      </a:r>
                      <a:endParaRPr lang="en-US" sz="1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727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Supraclavicular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Upper</a:t>
                      </a:r>
                      <a:r>
                        <a:rPr lang="en-US" sz="1500" baseline="0" dirty="0"/>
                        <a:t> extremity</a:t>
                      </a:r>
                      <a:endParaRPr lang="en-US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0.3-0.5ml/kg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C5-T1 nerve roots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PTX,</a:t>
                      </a:r>
                      <a:r>
                        <a:rPr lang="en-US" sz="1500" baseline="0" dirty="0"/>
                        <a:t> intravascular injection</a:t>
                      </a:r>
                      <a:endParaRPr lang="en-US" sz="1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696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ESP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Thoracic, high abdominal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0.5ml/kg/side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Ventral and dorsal rami of spinal nerves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PTX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067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Conclusions: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92100" indent="-292100">
              <a:lnSpc>
                <a:spcPct val="110000"/>
              </a:lnSpc>
              <a:spcBef>
                <a:spcPts val="900"/>
              </a:spcBef>
            </a:pPr>
            <a:r>
              <a:rPr lang="en-US" sz="3200" dirty="0"/>
              <a:t>Peripheral nerve blocks can be an important tool in multimodal analgesia, allowing reduced exposure to general anesthetics, opioid sparing, and improved pain control postoperatively</a:t>
            </a:r>
          </a:p>
          <a:p>
            <a:pPr marL="292100" indent="-292100">
              <a:lnSpc>
                <a:spcPct val="110000"/>
              </a:lnSpc>
              <a:spcBef>
                <a:spcPts val="900"/>
              </a:spcBef>
            </a:pPr>
            <a:r>
              <a:rPr lang="en-US" sz="3200" dirty="0"/>
              <a:t>Choice of peripheral nerve block is based on the sensory distribution of the nerves targeted and the planned surgery</a:t>
            </a:r>
          </a:p>
          <a:p>
            <a:pPr marL="292100" indent="-292100">
              <a:lnSpc>
                <a:spcPct val="110000"/>
              </a:lnSpc>
              <a:spcBef>
                <a:spcPts val="900"/>
              </a:spcBef>
            </a:pPr>
            <a:r>
              <a:rPr lang="en-US" sz="3200" dirty="0"/>
              <a:t>A thorough understanding of the anatomy of each block lowers the risk of common complications</a:t>
            </a:r>
          </a:p>
        </p:txBody>
      </p:sp>
    </p:spTree>
    <p:extLst>
      <p:ext uri="{BB962C8B-B14F-4D97-AF65-F5344CB8AC3E}">
        <p14:creationId xmlns:p14="http://schemas.microsoft.com/office/powerpoint/2010/main" val="2146314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346075" indent="-346075">
              <a:spcBef>
                <a:spcPts val="1000"/>
              </a:spcBef>
              <a:buFont typeface="+mj-lt"/>
              <a:buAutoNum type="arabicPeriod"/>
            </a:pPr>
            <a:r>
              <a:rPr lang="en-US" sz="4200" dirty="0">
                <a:hlinkClick r:id="rId2"/>
              </a:rPr>
              <a:t>www.nysora.com</a:t>
            </a:r>
            <a:r>
              <a:rPr lang="en-US" sz="4200" dirty="0"/>
              <a:t> (permission was granted to use all images from NYSORA)</a:t>
            </a:r>
          </a:p>
          <a:p>
            <a:pPr marL="346075" indent="-346075">
              <a:spcBef>
                <a:spcPts val="1000"/>
              </a:spcBef>
              <a:buFont typeface="+mj-lt"/>
              <a:buAutoNum type="arabicPeriod"/>
            </a:pPr>
            <a:r>
              <a:rPr lang="en-US" sz="4200" dirty="0" err="1"/>
              <a:t>Euroespa.com</a:t>
            </a:r>
            <a:endParaRPr lang="en-US" sz="4200" dirty="0"/>
          </a:p>
          <a:p>
            <a:pPr marL="346075" indent="-346075">
              <a:spcBef>
                <a:spcPts val="1000"/>
              </a:spcBef>
              <a:buFont typeface="+mj-lt"/>
              <a:buAutoNum type="arabicPeriod"/>
            </a:pPr>
            <a:r>
              <a:rPr lang="en-US" sz="4200" dirty="0" err="1"/>
              <a:t>Forero</a:t>
            </a:r>
            <a:r>
              <a:rPr lang="en-US" sz="4200" dirty="0"/>
              <a:t>, M et al, The erector spinae plane block: a novel analgesic technique in thoracic neuropathic pain, Regional Anesthesia &amp; Pain Medicine, 2016; 41(5):621-627. </a:t>
            </a:r>
          </a:p>
          <a:p>
            <a:pPr marL="346075" indent="-346075">
              <a:spcBef>
                <a:spcPts val="1000"/>
              </a:spcBef>
              <a:buFont typeface="+mj-lt"/>
              <a:buAutoNum type="arabicPeriod"/>
            </a:pPr>
            <a:r>
              <a:rPr lang="en-US" sz="4200" dirty="0"/>
              <a:t>Cruz </a:t>
            </a:r>
            <a:r>
              <a:rPr lang="en-US" sz="4200" dirty="0" err="1"/>
              <a:t>Eng,H</a:t>
            </a:r>
            <a:r>
              <a:rPr lang="en-US" sz="4200" dirty="0"/>
              <a:t> et al. (2018, February). How do I do it: erector </a:t>
            </a:r>
            <a:r>
              <a:rPr lang="en-US" sz="4200" dirty="0" err="1"/>
              <a:t>spinae</a:t>
            </a:r>
            <a:r>
              <a:rPr lang="en-US" sz="4200" dirty="0"/>
              <a:t> block for rib fractures: the Penn State Health experience. Retrieved from </a:t>
            </a:r>
            <a:r>
              <a:rPr lang="en-US" sz="4200" dirty="0" err="1">
                <a:hlinkClick r:id="rId3"/>
              </a:rPr>
              <a:t>www.asra.com</a:t>
            </a:r>
            <a:r>
              <a:rPr lang="en-US" sz="4200" dirty="0">
                <a:hlinkClick r:id="rId3"/>
              </a:rPr>
              <a:t>/</a:t>
            </a:r>
            <a:r>
              <a:rPr lang="en-US" sz="4200" dirty="0" err="1">
                <a:hlinkClick r:id="rId3"/>
              </a:rPr>
              <a:t>asra</a:t>
            </a:r>
            <a:r>
              <a:rPr lang="en-US" sz="4200" dirty="0">
                <a:hlinkClick r:id="rId3"/>
              </a:rPr>
              <a:t>-news/articles/39/how-do-</a:t>
            </a:r>
            <a:r>
              <a:rPr lang="en-US" sz="4200" dirty="0" err="1">
                <a:hlinkClick r:id="rId3"/>
              </a:rPr>
              <a:t>i</a:t>
            </a:r>
            <a:r>
              <a:rPr lang="en-US" sz="4200" dirty="0">
                <a:hlinkClick r:id="rId3"/>
              </a:rPr>
              <a:t>-do-it-erector-</a:t>
            </a:r>
            <a:r>
              <a:rPr lang="en-US" sz="4200" dirty="0" err="1">
                <a:hlinkClick r:id="rId3"/>
              </a:rPr>
              <a:t>spinae</a:t>
            </a:r>
            <a:r>
              <a:rPr lang="en-US" sz="4200" dirty="0">
                <a:hlinkClick r:id="rId3"/>
              </a:rPr>
              <a:t>-block-for-rib</a:t>
            </a:r>
            <a:endParaRPr lang="en-US" sz="4200" dirty="0"/>
          </a:p>
          <a:p>
            <a:pPr marL="346075" indent="-346075">
              <a:spcBef>
                <a:spcPts val="1000"/>
              </a:spcBef>
              <a:buFont typeface="+mj-lt"/>
              <a:buAutoNum type="arabicPeriod"/>
            </a:pPr>
            <a:r>
              <a:rPr lang="en-US" sz="4200" dirty="0"/>
              <a:t>Stein, AL et al., Updates in pediatric regional anesthesia and its role in the treatment of acute pain in the ambulatory setting, </a:t>
            </a:r>
            <a:r>
              <a:rPr lang="en-US" sz="4200" dirty="0" err="1"/>
              <a:t>Curr</a:t>
            </a:r>
            <a:r>
              <a:rPr lang="en-US" sz="4200" dirty="0"/>
              <a:t> Pain Headache Rep (2017) 21:11. </a:t>
            </a:r>
          </a:p>
          <a:p>
            <a:pPr marL="346075" indent="-346075">
              <a:spcBef>
                <a:spcPts val="1000"/>
              </a:spcBef>
              <a:buFont typeface="+mj-lt"/>
              <a:buAutoNum type="arabicPeriod"/>
            </a:pPr>
            <a:r>
              <a:rPr lang="en-US" sz="4200" dirty="0" err="1"/>
              <a:t>Johr</a:t>
            </a:r>
            <a:r>
              <a:rPr lang="en-US" sz="4200" dirty="0"/>
              <a:t>, M. Practical pediatric regional anesthesia, </a:t>
            </a:r>
            <a:r>
              <a:rPr lang="en-US" sz="4200" dirty="0" err="1"/>
              <a:t>Curr</a:t>
            </a:r>
            <a:r>
              <a:rPr lang="en-US" sz="4200" dirty="0"/>
              <a:t> </a:t>
            </a:r>
            <a:r>
              <a:rPr lang="en-US" sz="4200" dirty="0" err="1"/>
              <a:t>Opin</a:t>
            </a:r>
            <a:r>
              <a:rPr lang="en-US" sz="4200" dirty="0"/>
              <a:t> </a:t>
            </a:r>
            <a:r>
              <a:rPr lang="en-US" sz="4200" dirty="0" err="1"/>
              <a:t>Anaesthesiol</a:t>
            </a:r>
            <a:r>
              <a:rPr lang="en-US" sz="4200" dirty="0"/>
              <a:t>. 2013 Jun;26(3):327-32</a:t>
            </a:r>
            <a:r>
              <a:rPr lang="en-US" sz="4200"/>
              <a:t>.   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414322863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5F839F61-D0BC-E348-983B-C9437D920991}"/>
    </a:ext>
  </a:extLst>
</a:theme>
</file>

<file path=ppt/theme/theme2.xml><?xml version="1.0" encoding="utf-8"?>
<a:theme xmlns:a="http://schemas.openxmlformats.org/drawingml/2006/main" name="1_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2E6B72E7-DBDD-634C-B43C-3EFB7A32A8A9}"/>
    </a:ext>
  </a:extLst>
</a:theme>
</file>

<file path=ppt/theme/theme3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4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SPACIES</Template>
  <TotalTime>3970</TotalTime>
  <Words>1665</Words>
  <Application>Microsoft Macintosh PowerPoint</Application>
  <PresentationFormat>On-screen Show (4:3)</PresentationFormat>
  <Paragraphs>218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System Font Regular</vt:lpstr>
      <vt:lpstr>Arial</vt:lpstr>
      <vt:lpstr>Calibri</vt:lpstr>
      <vt:lpstr>Calibri Light</vt:lpstr>
      <vt:lpstr>SPACIES</vt:lpstr>
      <vt:lpstr>1_SPACIES</vt:lpstr>
      <vt:lpstr>Theme11</vt:lpstr>
      <vt:lpstr>Theme9</vt:lpstr>
      <vt:lpstr>Peripheral Nerve Blocks for Pediatric Anesthesia</vt:lpstr>
      <vt:lpstr>Disclosures</vt:lpstr>
      <vt:lpstr>Learning Objectives:</vt:lpstr>
      <vt:lpstr>Peripheral Nerve Blockade (PNB)</vt:lpstr>
      <vt:lpstr>Peripheral Nerve Blockade</vt:lpstr>
      <vt:lpstr>Transversus Abdominis Plane (TAP) Block</vt:lpstr>
      <vt:lpstr>TAP Block</vt:lpstr>
      <vt:lpstr>TAP Block</vt:lpstr>
      <vt:lpstr>Rectus Sheath Block</vt:lpstr>
      <vt:lpstr>Femoral Nerve Block</vt:lpstr>
      <vt:lpstr>Femoral Nerve Block</vt:lpstr>
      <vt:lpstr>Fascia Iliaca Block (3-in-1 Block)</vt:lpstr>
      <vt:lpstr>Popliteal Sciatic Block</vt:lpstr>
      <vt:lpstr>Popliteal Sciatic Block</vt:lpstr>
      <vt:lpstr>Supraclavicular Block</vt:lpstr>
      <vt:lpstr>Supraclavicular Block</vt:lpstr>
      <vt:lpstr>Erector Spinae Plane (ESP) Block</vt:lpstr>
      <vt:lpstr>Erector Spinae Plane (ESP) Block</vt:lpstr>
      <vt:lpstr>PowerPoint Presentation</vt:lpstr>
      <vt:lpstr>Conclusions:</vt:lpstr>
      <vt:lpstr>References: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Pediatric  Regional Anesthesia</dc:title>
  <dc:creator>Infosino, Andrew</dc:creator>
  <cp:lastModifiedBy>Infosino, Andrew</cp:lastModifiedBy>
  <cp:revision>56</cp:revision>
  <dcterms:created xsi:type="dcterms:W3CDTF">2019-08-16T16:02:01Z</dcterms:created>
  <dcterms:modified xsi:type="dcterms:W3CDTF">2022-01-13T03:25:19Z</dcterms:modified>
</cp:coreProperties>
</file>