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33"/>
  </p:notesMasterIdLst>
  <p:sldIdLst>
    <p:sldId id="258" r:id="rId5"/>
    <p:sldId id="259" r:id="rId6"/>
    <p:sldId id="261" r:id="rId7"/>
    <p:sldId id="262" r:id="rId8"/>
    <p:sldId id="291" r:id="rId9"/>
    <p:sldId id="312" r:id="rId10"/>
    <p:sldId id="313" r:id="rId11"/>
    <p:sldId id="301" r:id="rId12"/>
    <p:sldId id="292" r:id="rId13"/>
    <p:sldId id="294" r:id="rId14"/>
    <p:sldId id="295" r:id="rId15"/>
    <p:sldId id="307" r:id="rId16"/>
    <p:sldId id="293" r:id="rId17"/>
    <p:sldId id="304" r:id="rId18"/>
    <p:sldId id="303" r:id="rId19"/>
    <p:sldId id="310" r:id="rId20"/>
    <p:sldId id="296" r:id="rId21"/>
    <p:sldId id="297" r:id="rId22"/>
    <p:sldId id="298" r:id="rId23"/>
    <p:sldId id="299" r:id="rId24"/>
    <p:sldId id="305" r:id="rId25"/>
    <p:sldId id="311" r:id="rId26"/>
    <p:sldId id="306" r:id="rId27"/>
    <p:sldId id="300" r:id="rId28"/>
    <p:sldId id="263" r:id="rId29"/>
    <p:sldId id="308" r:id="rId30"/>
    <p:sldId id="309" r:id="rId31"/>
    <p:sldId id="26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a:srgbClr val="FF0000"/>
    <a:srgbClr val="000000"/>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19"/>
    <p:restoredTop sz="79344" autoAdjust="0"/>
  </p:normalViewPr>
  <p:slideViewPr>
    <p:cSldViewPr>
      <p:cViewPr varScale="1">
        <p:scale>
          <a:sx n="77" d="100"/>
          <a:sy n="77" d="100"/>
        </p:scale>
        <p:origin x="2168" y="192"/>
      </p:cViewPr>
      <p:guideLst>
        <p:guide orient="horz" pos="2160"/>
        <p:guide pos="2880"/>
      </p:guideLst>
    </p:cSldViewPr>
  </p:slideViewPr>
  <p:notesTextViewPr>
    <p:cViewPr>
      <p:scale>
        <a:sx n="85" d="100"/>
        <a:sy n="8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AC81AD-DA70-F34E-883C-14A5D408CCA6}" type="doc">
      <dgm:prSet loTypeId="urn:microsoft.com/office/officeart/2009/3/layout/IncreasingArrowsProcess" loCatId="" qsTypeId="urn:microsoft.com/office/officeart/2005/8/quickstyle/simple4" qsCatId="simple" csTypeId="urn:microsoft.com/office/officeart/2005/8/colors/accent1_3" csCatId="accent1" phldr="1"/>
      <dgm:spPr/>
      <dgm:t>
        <a:bodyPr/>
        <a:lstStyle/>
        <a:p>
          <a:endParaRPr lang="en-US"/>
        </a:p>
      </dgm:t>
    </dgm:pt>
    <dgm:pt modelId="{5D479813-0F60-8341-940D-A342D5FF1912}">
      <dgm:prSet custT="1"/>
      <dgm:spPr>
        <a:solidFill>
          <a:srgbClr val="0FA5CC"/>
        </a:solidFill>
      </dgm:spPr>
      <dgm:t>
        <a:bodyPr/>
        <a:lstStyle/>
        <a:p>
          <a:pPr rtl="0"/>
          <a:r>
            <a:rPr lang="en-US" sz="3600" dirty="0"/>
            <a:t>Responses</a:t>
          </a:r>
        </a:p>
      </dgm:t>
    </dgm:pt>
    <dgm:pt modelId="{AF5D3CD9-073A-2D4A-B895-7329C160CC88}" type="parTrans" cxnId="{73724AC9-E223-834B-92F4-F29575D5DB0F}">
      <dgm:prSet/>
      <dgm:spPr/>
      <dgm:t>
        <a:bodyPr/>
        <a:lstStyle/>
        <a:p>
          <a:endParaRPr lang="en-US"/>
        </a:p>
      </dgm:t>
    </dgm:pt>
    <dgm:pt modelId="{72121595-C893-324E-A095-7C1867B0B1CD}" type="sibTrans" cxnId="{73724AC9-E223-834B-92F4-F29575D5DB0F}">
      <dgm:prSet/>
      <dgm:spPr/>
      <dgm:t>
        <a:bodyPr/>
        <a:lstStyle/>
        <a:p>
          <a:endParaRPr lang="en-US"/>
        </a:p>
      </dgm:t>
    </dgm:pt>
    <dgm:pt modelId="{CBBA9D0C-24D1-B348-B95C-743D789C6E32}">
      <dgm:prSet custT="1"/>
      <dgm:spPr/>
      <dgm:t>
        <a:bodyPr/>
        <a:lstStyle/>
        <a:p>
          <a:pPr rtl="0"/>
          <a:r>
            <a:rPr lang="en-US" sz="2400" dirty="0"/>
            <a:t>Efferent responses are both behavioral and autonomic.</a:t>
          </a:r>
        </a:p>
        <a:p>
          <a:pPr rtl="0"/>
          <a:r>
            <a:rPr lang="en-US" sz="2400" dirty="0"/>
            <a:t>Behavioral responses are primarily determined by skin temperature input and include things like going inside when it’s cold outside, putting on a sweater, and moving around.</a:t>
          </a:r>
        </a:p>
        <a:p>
          <a:pPr rtl="0"/>
          <a:r>
            <a:rPr lang="en-US" sz="2400" dirty="0"/>
            <a:t>Autonomic responses are primarily determined by core temperature input and include skin vasomotor activity, vasoconstriction or vasodilation, shivering, nonshivering thermogenesis, and sweating.</a:t>
          </a:r>
          <a:r>
            <a:rPr lang="en-US" sz="2400" baseline="30000" dirty="0"/>
            <a:t>2,3</a:t>
          </a:r>
          <a:endParaRPr lang="en-US" sz="2400" dirty="0"/>
        </a:p>
      </dgm:t>
    </dgm:pt>
    <dgm:pt modelId="{4C363D99-E5E2-4748-8CAA-C5C07C6FE686}" type="parTrans" cxnId="{08E997B8-4F87-9347-9CE6-33C0429093F5}">
      <dgm:prSet/>
      <dgm:spPr/>
      <dgm:t>
        <a:bodyPr/>
        <a:lstStyle/>
        <a:p>
          <a:endParaRPr lang="en-US"/>
        </a:p>
      </dgm:t>
    </dgm:pt>
    <dgm:pt modelId="{BA714160-9433-3847-9643-681C185F6654}" type="sibTrans" cxnId="{08E997B8-4F87-9347-9CE6-33C0429093F5}">
      <dgm:prSet/>
      <dgm:spPr/>
      <dgm:t>
        <a:bodyPr/>
        <a:lstStyle/>
        <a:p>
          <a:endParaRPr lang="en-US"/>
        </a:p>
      </dgm:t>
    </dgm:pt>
    <dgm:pt modelId="{24E54447-5E7D-9644-BE3A-241D8B8BE4AA}" type="pres">
      <dgm:prSet presAssocID="{84AC81AD-DA70-F34E-883C-14A5D408CCA6}" presName="Name0" presStyleCnt="0">
        <dgm:presLayoutVars>
          <dgm:chMax val="5"/>
          <dgm:chPref val="5"/>
          <dgm:dir/>
          <dgm:animLvl val="lvl"/>
        </dgm:presLayoutVars>
      </dgm:prSet>
      <dgm:spPr/>
    </dgm:pt>
    <dgm:pt modelId="{319F7361-4726-ED47-AD77-5655A34715AD}" type="pres">
      <dgm:prSet presAssocID="{5D479813-0F60-8341-940D-A342D5FF1912}" presName="parentText1" presStyleLbl="node1" presStyleIdx="0" presStyleCnt="1" custLinFactNeighborX="-347" custLinFactNeighborY="-47926">
        <dgm:presLayoutVars>
          <dgm:chMax/>
          <dgm:chPref val="3"/>
          <dgm:bulletEnabled val="1"/>
        </dgm:presLayoutVars>
      </dgm:prSet>
      <dgm:spPr/>
    </dgm:pt>
    <dgm:pt modelId="{5D2241D2-ED09-F647-8015-59DAA2A67166}" type="pres">
      <dgm:prSet presAssocID="{5D479813-0F60-8341-940D-A342D5FF1912}" presName="childText1" presStyleLbl="solidAlignAcc1" presStyleIdx="0" presStyleCnt="1" custScaleX="94287" custScaleY="119465" custLinFactNeighborX="373" custLinFactNeighborY="-1038">
        <dgm:presLayoutVars>
          <dgm:chMax val="0"/>
          <dgm:chPref val="0"/>
          <dgm:bulletEnabled val="1"/>
        </dgm:presLayoutVars>
      </dgm:prSet>
      <dgm:spPr/>
    </dgm:pt>
  </dgm:ptLst>
  <dgm:cxnLst>
    <dgm:cxn modelId="{1D29AA01-4AA0-0B40-816A-6F8AC0378AAE}" type="presOf" srcId="{5D479813-0F60-8341-940D-A342D5FF1912}" destId="{319F7361-4726-ED47-AD77-5655A34715AD}" srcOrd="0" destOrd="0" presId="urn:microsoft.com/office/officeart/2009/3/layout/IncreasingArrowsProcess"/>
    <dgm:cxn modelId="{23A6BC7E-1B57-7941-8494-419123EF9176}" type="presOf" srcId="{CBBA9D0C-24D1-B348-B95C-743D789C6E32}" destId="{5D2241D2-ED09-F647-8015-59DAA2A67166}" srcOrd="0" destOrd="0" presId="urn:microsoft.com/office/officeart/2009/3/layout/IncreasingArrowsProcess"/>
    <dgm:cxn modelId="{08E997B8-4F87-9347-9CE6-33C0429093F5}" srcId="{5D479813-0F60-8341-940D-A342D5FF1912}" destId="{CBBA9D0C-24D1-B348-B95C-743D789C6E32}" srcOrd="0" destOrd="0" parTransId="{4C363D99-E5E2-4748-8CAA-C5C07C6FE686}" sibTransId="{BA714160-9433-3847-9643-681C185F6654}"/>
    <dgm:cxn modelId="{73724AC9-E223-834B-92F4-F29575D5DB0F}" srcId="{84AC81AD-DA70-F34E-883C-14A5D408CCA6}" destId="{5D479813-0F60-8341-940D-A342D5FF1912}" srcOrd="0" destOrd="0" parTransId="{AF5D3CD9-073A-2D4A-B895-7329C160CC88}" sibTransId="{72121595-C893-324E-A095-7C1867B0B1CD}"/>
    <dgm:cxn modelId="{6D8108F3-4B63-E943-8D83-425EA8463B8E}" type="presOf" srcId="{84AC81AD-DA70-F34E-883C-14A5D408CCA6}" destId="{24E54447-5E7D-9644-BE3A-241D8B8BE4AA}" srcOrd="0" destOrd="0" presId="urn:microsoft.com/office/officeart/2009/3/layout/IncreasingArrowsProcess"/>
    <dgm:cxn modelId="{C9A120B2-CE2B-7440-8C20-81795E835BE8}" type="presParOf" srcId="{24E54447-5E7D-9644-BE3A-241D8B8BE4AA}" destId="{319F7361-4726-ED47-AD77-5655A34715AD}" srcOrd="0" destOrd="0" presId="urn:microsoft.com/office/officeart/2009/3/layout/IncreasingArrowsProcess"/>
    <dgm:cxn modelId="{15AE3663-DB1E-624F-9928-AD6B9C67189A}" type="presParOf" srcId="{24E54447-5E7D-9644-BE3A-241D8B8BE4AA}" destId="{5D2241D2-ED09-F647-8015-59DAA2A67166}" srcOrd="1"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F2B278-CE0E-B745-9F06-3567876019AF}" type="doc">
      <dgm:prSet loTypeId="urn:microsoft.com/office/officeart/2005/8/layout/chevron1" loCatId="" qsTypeId="urn:microsoft.com/office/officeart/2005/8/quickstyle/simple4" qsCatId="simple" csTypeId="urn:microsoft.com/office/officeart/2005/8/colors/accent1_2" csCatId="accent1" phldr="1"/>
      <dgm:spPr/>
      <dgm:t>
        <a:bodyPr/>
        <a:lstStyle/>
        <a:p>
          <a:endParaRPr lang="en-US"/>
        </a:p>
      </dgm:t>
    </dgm:pt>
    <dgm:pt modelId="{1D311E60-CFED-364C-8A15-5C29741EF553}">
      <dgm:prSet custT="1"/>
      <dgm:spPr>
        <a:solidFill>
          <a:srgbClr val="0FA5CC"/>
        </a:solidFill>
      </dgm:spPr>
      <dgm:t>
        <a:bodyPr/>
        <a:lstStyle/>
        <a:p>
          <a:pPr algn="l" rtl="0"/>
          <a:r>
            <a:rPr lang="en-US" sz="2200" b="0" i="0" dirty="0"/>
            <a:t>Redistribution hypothermia</a:t>
          </a:r>
        </a:p>
      </dgm:t>
    </dgm:pt>
    <dgm:pt modelId="{7B449745-10C6-B648-9A43-527929D3A082}" type="parTrans" cxnId="{E130A0C9-8A03-C74C-B188-DF293E31C548}">
      <dgm:prSet/>
      <dgm:spPr/>
      <dgm:t>
        <a:bodyPr/>
        <a:lstStyle/>
        <a:p>
          <a:endParaRPr lang="en-US"/>
        </a:p>
      </dgm:t>
    </dgm:pt>
    <dgm:pt modelId="{C131095C-3260-7846-94D3-60084014D631}" type="sibTrans" cxnId="{E130A0C9-8A03-C74C-B188-DF293E31C548}">
      <dgm:prSet/>
      <dgm:spPr/>
      <dgm:t>
        <a:bodyPr/>
        <a:lstStyle/>
        <a:p>
          <a:endParaRPr lang="en-US"/>
        </a:p>
      </dgm:t>
    </dgm:pt>
    <dgm:pt modelId="{AFFFCBA5-652A-0145-B275-38196B9453E0}">
      <dgm:prSet/>
      <dgm:spPr/>
      <dgm:t>
        <a:bodyPr/>
        <a:lstStyle/>
        <a:p>
          <a:pPr rtl="0"/>
          <a:r>
            <a:rPr lang="en-US" dirty="0"/>
            <a:t>Peripheral vasodilation</a:t>
          </a:r>
        </a:p>
      </dgm:t>
    </dgm:pt>
    <dgm:pt modelId="{1BC718D1-D488-D444-ABD4-CCB44D5CB244}" type="parTrans" cxnId="{5E6DA897-6373-564F-8E2B-0316277E8034}">
      <dgm:prSet/>
      <dgm:spPr/>
      <dgm:t>
        <a:bodyPr/>
        <a:lstStyle/>
        <a:p>
          <a:endParaRPr lang="en-US"/>
        </a:p>
      </dgm:t>
    </dgm:pt>
    <dgm:pt modelId="{4695FEDA-5323-4B4E-BF06-ECD9DE19BE6E}" type="sibTrans" cxnId="{5E6DA897-6373-564F-8E2B-0316277E8034}">
      <dgm:prSet/>
      <dgm:spPr/>
      <dgm:t>
        <a:bodyPr/>
        <a:lstStyle/>
        <a:p>
          <a:endParaRPr lang="en-US"/>
        </a:p>
      </dgm:t>
    </dgm:pt>
    <dgm:pt modelId="{004210B8-605A-9F44-AE35-7ECC0E4C9857}">
      <dgm:prSet/>
      <dgm:spPr/>
      <dgm:t>
        <a:bodyPr/>
        <a:lstStyle/>
        <a:p>
          <a:pPr rtl="0"/>
          <a:r>
            <a:rPr lang="en-US" dirty="0"/>
            <a:t>Core temperature decreases 1 to 1.5 °C in the first hour of general anesthesia</a:t>
          </a:r>
          <a:r>
            <a:rPr lang="en-US" baseline="30000" dirty="0"/>
            <a:t>2</a:t>
          </a:r>
          <a:endParaRPr lang="en-US" dirty="0"/>
        </a:p>
      </dgm:t>
    </dgm:pt>
    <dgm:pt modelId="{C94D17F7-6993-1F47-8BE3-9CB7EF47531F}" type="parTrans" cxnId="{A94EEF63-A7F9-A64B-8601-9CBE4C150230}">
      <dgm:prSet/>
      <dgm:spPr/>
      <dgm:t>
        <a:bodyPr/>
        <a:lstStyle/>
        <a:p>
          <a:endParaRPr lang="en-US"/>
        </a:p>
      </dgm:t>
    </dgm:pt>
    <dgm:pt modelId="{578E25FF-833C-7445-B5C0-C90CE0F2F42E}" type="sibTrans" cxnId="{A94EEF63-A7F9-A64B-8601-9CBE4C150230}">
      <dgm:prSet/>
      <dgm:spPr/>
      <dgm:t>
        <a:bodyPr/>
        <a:lstStyle/>
        <a:p>
          <a:endParaRPr lang="en-US"/>
        </a:p>
      </dgm:t>
    </dgm:pt>
    <dgm:pt modelId="{41D533A5-51D6-4844-9DBE-AB9A06CEA888}">
      <dgm:prSet custT="1"/>
      <dgm:spPr/>
      <dgm:t>
        <a:bodyPr/>
        <a:lstStyle/>
        <a:p>
          <a:pPr algn="l" rtl="0"/>
          <a:r>
            <a:rPr lang="en-US" sz="2200" dirty="0"/>
            <a:t>Heat loss in excess of heat production</a:t>
          </a:r>
        </a:p>
      </dgm:t>
    </dgm:pt>
    <dgm:pt modelId="{94BFF13D-4820-A747-9C28-F6088C5D9C3F}" type="parTrans" cxnId="{49A5190A-5207-004F-AA02-507CB6530DF1}">
      <dgm:prSet/>
      <dgm:spPr/>
      <dgm:t>
        <a:bodyPr/>
        <a:lstStyle/>
        <a:p>
          <a:endParaRPr lang="en-US"/>
        </a:p>
      </dgm:t>
    </dgm:pt>
    <dgm:pt modelId="{FC19B1AF-2188-354C-9BF6-D27DE8AF522F}" type="sibTrans" cxnId="{49A5190A-5207-004F-AA02-507CB6530DF1}">
      <dgm:prSet/>
      <dgm:spPr/>
      <dgm:t>
        <a:bodyPr/>
        <a:lstStyle/>
        <a:p>
          <a:endParaRPr lang="en-US"/>
        </a:p>
      </dgm:t>
    </dgm:pt>
    <dgm:pt modelId="{A7F7EA66-8BA7-2243-A567-0940CED19031}">
      <dgm:prSet/>
      <dgm:spPr/>
      <dgm:t>
        <a:bodyPr/>
        <a:lstStyle/>
        <a:p>
          <a:pPr rtl="0"/>
          <a:r>
            <a:rPr lang="en-US" dirty="0"/>
            <a:t>Widened interthreshold range</a:t>
          </a:r>
        </a:p>
      </dgm:t>
    </dgm:pt>
    <dgm:pt modelId="{5644807B-6ACA-884E-A8AC-A8A7CE69A4D1}" type="parTrans" cxnId="{46C3D832-6462-7943-ADC6-ED67F417BCC0}">
      <dgm:prSet/>
      <dgm:spPr/>
      <dgm:t>
        <a:bodyPr/>
        <a:lstStyle/>
        <a:p>
          <a:endParaRPr lang="en-US"/>
        </a:p>
      </dgm:t>
    </dgm:pt>
    <dgm:pt modelId="{4BD99E73-4660-4045-B8C1-B2AB1EE908F9}" type="sibTrans" cxnId="{46C3D832-6462-7943-ADC6-ED67F417BCC0}">
      <dgm:prSet/>
      <dgm:spPr/>
      <dgm:t>
        <a:bodyPr/>
        <a:lstStyle/>
        <a:p>
          <a:endParaRPr lang="en-US"/>
        </a:p>
      </dgm:t>
    </dgm:pt>
    <dgm:pt modelId="{803D5E73-EDDF-FF47-83F3-708D523FE4FF}">
      <dgm:prSet custT="1"/>
      <dgm:spPr>
        <a:solidFill>
          <a:srgbClr val="0FA5CC"/>
        </a:solidFill>
      </dgm:spPr>
      <dgm:t>
        <a:bodyPr/>
        <a:lstStyle/>
        <a:p>
          <a:pPr algn="l" rtl="0"/>
          <a:r>
            <a:rPr lang="en-US" sz="2200" dirty="0"/>
            <a:t>Heat loss equals heat production </a:t>
          </a:r>
        </a:p>
      </dgm:t>
    </dgm:pt>
    <dgm:pt modelId="{B80E2FEE-5834-A74E-92C6-6C5971D9ED9A}" type="parTrans" cxnId="{9AF693C0-DC81-E240-9030-BE9E388BA108}">
      <dgm:prSet/>
      <dgm:spPr/>
      <dgm:t>
        <a:bodyPr/>
        <a:lstStyle/>
        <a:p>
          <a:endParaRPr lang="en-US"/>
        </a:p>
      </dgm:t>
    </dgm:pt>
    <dgm:pt modelId="{4E88A529-5E20-CB4F-9924-FB799BC31FF1}" type="sibTrans" cxnId="{9AF693C0-DC81-E240-9030-BE9E388BA108}">
      <dgm:prSet/>
      <dgm:spPr/>
      <dgm:t>
        <a:bodyPr/>
        <a:lstStyle/>
        <a:p>
          <a:endParaRPr lang="en-US"/>
        </a:p>
      </dgm:t>
    </dgm:pt>
    <dgm:pt modelId="{6FA2BEFF-934D-544A-BCA1-3B3AF03072F5}">
      <dgm:prSet/>
      <dgm:spPr/>
      <dgm:t>
        <a:bodyPr/>
        <a:lstStyle/>
        <a:p>
          <a:pPr rtl="0"/>
          <a:r>
            <a:rPr lang="en-US" dirty="0"/>
            <a:t>Heat loss equals heat production</a:t>
          </a:r>
        </a:p>
      </dgm:t>
    </dgm:pt>
    <dgm:pt modelId="{FDB0469B-D8D8-E246-8284-B64B7B76BE9C}" type="parTrans" cxnId="{B8A6E3AF-FD18-5C45-9F02-C46F85C3BAFE}">
      <dgm:prSet/>
      <dgm:spPr/>
      <dgm:t>
        <a:bodyPr/>
        <a:lstStyle/>
        <a:p>
          <a:endParaRPr lang="en-US"/>
        </a:p>
      </dgm:t>
    </dgm:pt>
    <dgm:pt modelId="{64E67FFA-48E6-3E4F-9E7D-B5868A489BFC}" type="sibTrans" cxnId="{B8A6E3AF-FD18-5C45-9F02-C46F85C3BAFE}">
      <dgm:prSet/>
      <dgm:spPr/>
      <dgm:t>
        <a:bodyPr/>
        <a:lstStyle/>
        <a:p>
          <a:endParaRPr lang="en-US"/>
        </a:p>
      </dgm:t>
    </dgm:pt>
    <dgm:pt modelId="{04DB4CDB-37FC-4143-9398-C2922070E02C}">
      <dgm:prSet/>
      <dgm:spPr/>
      <dgm:t>
        <a:bodyPr/>
        <a:lstStyle/>
        <a:p>
          <a:pPr rtl="0"/>
          <a:r>
            <a:rPr lang="en-US" dirty="0"/>
            <a:t>Heat loss from core to periphery</a:t>
          </a:r>
          <a:r>
            <a:rPr lang="en-US" baseline="30000" dirty="0"/>
            <a:t>2,3</a:t>
          </a:r>
          <a:endParaRPr lang="en-US" dirty="0"/>
        </a:p>
      </dgm:t>
    </dgm:pt>
    <dgm:pt modelId="{F0453765-C3EA-4049-82A8-0639FE779BB1}" type="parTrans" cxnId="{680425E5-57BF-E747-AC64-B168CD0E5E64}">
      <dgm:prSet/>
      <dgm:spPr/>
      <dgm:t>
        <a:bodyPr/>
        <a:lstStyle/>
        <a:p>
          <a:endParaRPr lang="en-US"/>
        </a:p>
      </dgm:t>
    </dgm:pt>
    <dgm:pt modelId="{6D4213D2-E790-D54D-8A54-37765887B0EF}" type="sibTrans" cxnId="{680425E5-57BF-E747-AC64-B168CD0E5E64}">
      <dgm:prSet/>
      <dgm:spPr/>
      <dgm:t>
        <a:bodyPr/>
        <a:lstStyle/>
        <a:p>
          <a:endParaRPr lang="en-US"/>
        </a:p>
      </dgm:t>
    </dgm:pt>
    <dgm:pt modelId="{AD4AFF64-B6C5-DA49-8218-080B71BDF534}">
      <dgm:prSet/>
      <dgm:spPr/>
      <dgm:t>
        <a:bodyPr/>
        <a:lstStyle/>
        <a:p>
          <a:pPr rtl="0"/>
          <a:r>
            <a:rPr lang="en-US" dirty="0"/>
            <a:t>Absence of normal thermoregulatory responses</a:t>
          </a:r>
        </a:p>
      </dgm:t>
    </dgm:pt>
    <dgm:pt modelId="{A1299962-69AB-044C-B841-AD30C05DA0DA}" type="parTrans" cxnId="{93710A3C-E27C-BF47-9CC5-2E11FEEC1E3C}">
      <dgm:prSet/>
      <dgm:spPr/>
      <dgm:t>
        <a:bodyPr/>
        <a:lstStyle/>
        <a:p>
          <a:endParaRPr lang="en-US"/>
        </a:p>
      </dgm:t>
    </dgm:pt>
    <dgm:pt modelId="{EA48DCA1-0D5F-F046-ACE0-15FC02573BCD}" type="sibTrans" cxnId="{93710A3C-E27C-BF47-9CC5-2E11FEEC1E3C}">
      <dgm:prSet/>
      <dgm:spPr/>
      <dgm:t>
        <a:bodyPr/>
        <a:lstStyle/>
        <a:p>
          <a:endParaRPr lang="en-US"/>
        </a:p>
      </dgm:t>
    </dgm:pt>
    <dgm:pt modelId="{F76DE063-595D-934A-86EC-981264324D78}">
      <dgm:prSet/>
      <dgm:spPr/>
      <dgm:t>
        <a:bodyPr/>
        <a:lstStyle/>
        <a:p>
          <a:pPr rtl="0"/>
          <a:r>
            <a:rPr lang="en-US" dirty="0"/>
            <a:t>Continued heat loss in excess of heat production</a:t>
          </a:r>
          <a:r>
            <a:rPr lang="en-US" baseline="30000" dirty="0"/>
            <a:t>3</a:t>
          </a:r>
          <a:r>
            <a:rPr lang="en-US" dirty="0"/>
            <a:t> </a:t>
          </a:r>
        </a:p>
      </dgm:t>
    </dgm:pt>
    <dgm:pt modelId="{EC9C86FE-4945-6944-A74C-D330AFFDB301}" type="parTrans" cxnId="{7800D277-2212-7B44-A8A6-8577281636A5}">
      <dgm:prSet/>
      <dgm:spPr/>
      <dgm:t>
        <a:bodyPr/>
        <a:lstStyle/>
        <a:p>
          <a:endParaRPr lang="en-US"/>
        </a:p>
      </dgm:t>
    </dgm:pt>
    <dgm:pt modelId="{6C086DBB-32A3-B743-8420-40E06CB5CFF3}" type="sibTrans" cxnId="{7800D277-2212-7B44-A8A6-8577281636A5}">
      <dgm:prSet/>
      <dgm:spPr/>
      <dgm:t>
        <a:bodyPr/>
        <a:lstStyle/>
        <a:p>
          <a:endParaRPr lang="en-US"/>
        </a:p>
      </dgm:t>
    </dgm:pt>
    <dgm:pt modelId="{DB16A9E5-2763-4D43-877E-044F290C42EF}">
      <dgm:prSet/>
      <dgm:spPr/>
      <dgm:t>
        <a:bodyPr/>
        <a:lstStyle/>
        <a:p>
          <a:r>
            <a:rPr lang="en-US" dirty="0"/>
            <a:t>Heat production begins at the lower limit of the interthreshold range</a:t>
          </a:r>
        </a:p>
      </dgm:t>
    </dgm:pt>
    <dgm:pt modelId="{20E7DEED-6E09-7741-B5E5-B54895BD3337}" type="parTrans" cxnId="{AF4D1A2A-C7DA-0642-949C-BECCC607177A}">
      <dgm:prSet/>
      <dgm:spPr/>
      <dgm:t>
        <a:bodyPr/>
        <a:lstStyle/>
        <a:p>
          <a:endParaRPr lang="en-US"/>
        </a:p>
      </dgm:t>
    </dgm:pt>
    <dgm:pt modelId="{79CC600F-69FE-6344-9454-625D5E7F8C19}" type="sibTrans" cxnId="{AF4D1A2A-C7DA-0642-949C-BECCC607177A}">
      <dgm:prSet/>
      <dgm:spPr/>
      <dgm:t>
        <a:bodyPr/>
        <a:lstStyle/>
        <a:p>
          <a:endParaRPr lang="en-US"/>
        </a:p>
      </dgm:t>
    </dgm:pt>
    <dgm:pt modelId="{AAE4421F-8BD5-6447-99C6-7E02CB49BA7E}">
      <dgm:prSet/>
      <dgm:spPr/>
      <dgm:t>
        <a:bodyPr/>
        <a:lstStyle/>
        <a:p>
          <a:pPr rtl="0"/>
          <a:r>
            <a:rPr lang="en-US" dirty="0"/>
            <a:t>Core temperature stabilizes</a:t>
          </a:r>
          <a:r>
            <a:rPr lang="en-US" baseline="30000" dirty="0"/>
            <a:t>3</a:t>
          </a:r>
          <a:endParaRPr lang="en-US" dirty="0"/>
        </a:p>
      </dgm:t>
    </dgm:pt>
    <dgm:pt modelId="{C27149AF-94B5-0142-982D-0C0669B09675}" type="parTrans" cxnId="{16B17C4C-54FA-214E-81DF-7E8C9EB9E564}">
      <dgm:prSet/>
      <dgm:spPr/>
      <dgm:t>
        <a:bodyPr/>
        <a:lstStyle/>
        <a:p>
          <a:endParaRPr lang="en-US"/>
        </a:p>
      </dgm:t>
    </dgm:pt>
    <dgm:pt modelId="{2FE208C8-9DBC-2348-ACA0-29A592042A36}" type="sibTrans" cxnId="{16B17C4C-54FA-214E-81DF-7E8C9EB9E564}">
      <dgm:prSet/>
      <dgm:spPr/>
      <dgm:t>
        <a:bodyPr/>
        <a:lstStyle/>
        <a:p>
          <a:endParaRPr lang="en-US"/>
        </a:p>
      </dgm:t>
    </dgm:pt>
    <dgm:pt modelId="{C741AA8C-4038-F14C-B60C-BA4BB59A8D3C}" type="pres">
      <dgm:prSet presAssocID="{ABF2B278-CE0E-B745-9F06-3567876019AF}" presName="Name0" presStyleCnt="0">
        <dgm:presLayoutVars>
          <dgm:dir/>
          <dgm:animLvl val="lvl"/>
          <dgm:resizeHandles val="exact"/>
        </dgm:presLayoutVars>
      </dgm:prSet>
      <dgm:spPr/>
    </dgm:pt>
    <dgm:pt modelId="{3C2625BC-DE1E-6541-95DA-0E2213EBB64D}" type="pres">
      <dgm:prSet presAssocID="{1D311E60-CFED-364C-8A15-5C29741EF553}" presName="composite" presStyleCnt="0"/>
      <dgm:spPr/>
    </dgm:pt>
    <dgm:pt modelId="{B17DA29C-C71D-C447-9766-B068172C7C8F}" type="pres">
      <dgm:prSet presAssocID="{1D311E60-CFED-364C-8A15-5C29741EF553}" presName="parTx" presStyleLbl="node1" presStyleIdx="0" presStyleCnt="3">
        <dgm:presLayoutVars>
          <dgm:chMax val="0"/>
          <dgm:chPref val="0"/>
          <dgm:bulletEnabled val="1"/>
        </dgm:presLayoutVars>
      </dgm:prSet>
      <dgm:spPr/>
    </dgm:pt>
    <dgm:pt modelId="{2086FE9D-3AC2-2D4A-9EA3-CE948E142EA8}" type="pres">
      <dgm:prSet presAssocID="{1D311E60-CFED-364C-8A15-5C29741EF553}" presName="desTx" presStyleLbl="revTx" presStyleIdx="0" presStyleCnt="3">
        <dgm:presLayoutVars>
          <dgm:bulletEnabled val="1"/>
        </dgm:presLayoutVars>
      </dgm:prSet>
      <dgm:spPr/>
    </dgm:pt>
    <dgm:pt modelId="{2F70A216-6ED0-014E-94E7-6B6496AC83EB}" type="pres">
      <dgm:prSet presAssocID="{C131095C-3260-7846-94D3-60084014D631}" presName="space" presStyleCnt="0"/>
      <dgm:spPr/>
    </dgm:pt>
    <dgm:pt modelId="{FFCD6A3B-9AA4-6849-B5B7-143A114FFC01}" type="pres">
      <dgm:prSet presAssocID="{41D533A5-51D6-4844-9DBE-AB9A06CEA888}" presName="composite" presStyleCnt="0"/>
      <dgm:spPr/>
    </dgm:pt>
    <dgm:pt modelId="{E1E55AEA-00B3-AD41-822D-BE710A32C430}" type="pres">
      <dgm:prSet presAssocID="{41D533A5-51D6-4844-9DBE-AB9A06CEA888}" presName="parTx" presStyleLbl="node1" presStyleIdx="1" presStyleCnt="3">
        <dgm:presLayoutVars>
          <dgm:chMax val="0"/>
          <dgm:chPref val="0"/>
          <dgm:bulletEnabled val="1"/>
        </dgm:presLayoutVars>
      </dgm:prSet>
      <dgm:spPr/>
    </dgm:pt>
    <dgm:pt modelId="{757F2ACE-4D2E-B34B-9F56-0A9E96E5132E}" type="pres">
      <dgm:prSet presAssocID="{41D533A5-51D6-4844-9DBE-AB9A06CEA888}" presName="desTx" presStyleLbl="revTx" presStyleIdx="1" presStyleCnt="3">
        <dgm:presLayoutVars>
          <dgm:bulletEnabled val="1"/>
        </dgm:presLayoutVars>
      </dgm:prSet>
      <dgm:spPr/>
    </dgm:pt>
    <dgm:pt modelId="{B7E276FF-9901-EF49-9CB5-70EA7DFA84E1}" type="pres">
      <dgm:prSet presAssocID="{FC19B1AF-2188-354C-9BF6-D27DE8AF522F}" presName="space" presStyleCnt="0"/>
      <dgm:spPr/>
    </dgm:pt>
    <dgm:pt modelId="{E8ECBBAD-8C57-E64A-BBA8-770D5D0B6F8B}" type="pres">
      <dgm:prSet presAssocID="{803D5E73-EDDF-FF47-83F3-708D523FE4FF}" presName="composite" presStyleCnt="0"/>
      <dgm:spPr/>
    </dgm:pt>
    <dgm:pt modelId="{F4CD1604-CDDC-754F-8511-F03BBBDEAE1F}" type="pres">
      <dgm:prSet presAssocID="{803D5E73-EDDF-FF47-83F3-708D523FE4FF}" presName="parTx" presStyleLbl="node1" presStyleIdx="2" presStyleCnt="3">
        <dgm:presLayoutVars>
          <dgm:chMax val="0"/>
          <dgm:chPref val="0"/>
          <dgm:bulletEnabled val="1"/>
        </dgm:presLayoutVars>
      </dgm:prSet>
      <dgm:spPr/>
    </dgm:pt>
    <dgm:pt modelId="{CC6F0C87-19C1-E943-8F3E-DF644F0A5798}" type="pres">
      <dgm:prSet presAssocID="{803D5E73-EDDF-FF47-83F3-708D523FE4FF}" presName="desTx" presStyleLbl="revTx" presStyleIdx="2" presStyleCnt="3">
        <dgm:presLayoutVars>
          <dgm:bulletEnabled val="1"/>
        </dgm:presLayoutVars>
      </dgm:prSet>
      <dgm:spPr/>
    </dgm:pt>
  </dgm:ptLst>
  <dgm:cxnLst>
    <dgm:cxn modelId="{D1703402-61E5-2946-BACB-1B9F9FED54B0}" type="presOf" srcId="{1D311E60-CFED-364C-8A15-5C29741EF553}" destId="{B17DA29C-C71D-C447-9766-B068172C7C8F}" srcOrd="0" destOrd="0" presId="urn:microsoft.com/office/officeart/2005/8/layout/chevron1"/>
    <dgm:cxn modelId="{1C7FF807-554D-9A4D-AB77-E8B2E984657C}" type="presOf" srcId="{AAE4421F-8BD5-6447-99C6-7E02CB49BA7E}" destId="{CC6F0C87-19C1-E943-8F3E-DF644F0A5798}" srcOrd="0" destOrd="2" presId="urn:microsoft.com/office/officeart/2005/8/layout/chevron1"/>
    <dgm:cxn modelId="{49A5190A-5207-004F-AA02-507CB6530DF1}" srcId="{ABF2B278-CE0E-B745-9F06-3567876019AF}" destId="{41D533A5-51D6-4844-9DBE-AB9A06CEA888}" srcOrd="1" destOrd="0" parTransId="{94BFF13D-4820-A747-9C28-F6088C5D9C3F}" sibTransId="{FC19B1AF-2188-354C-9BF6-D27DE8AF522F}"/>
    <dgm:cxn modelId="{66F82311-A37F-3041-BA32-07B458F8C701}" type="presOf" srcId="{6FA2BEFF-934D-544A-BCA1-3B3AF03072F5}" destId="{CC6F0C87-19C1-E943-8F3E-DF644F0A5798}" srcOrd="0" destOrd="1" presId="urn:microsoft.com/office/officeart/2005/8/layout/chevron1"/>
    <dgm:cxn modelId="{79B5C518-21E8-EC4B-B9A0-8BB19E5EE69F}" type="presOf" srcId="{004210B8-605A-9F44-AE35-7ECC0E4C9857}" destId="{2086FE9D-3AC2-2D4A-9EA3-CE948E142EA8}" srcOrd="0" destOrd="2" presId="urn:microsoft.com/office/officeart/2005/8/layout/chevron1"/>
    <dgm:cxn modelId="{2057311A-C621-7E45-AB70-40DFC72B3CCE}" type="presOf" srcId="{41D533A5-51D6-4844-9DBE-AB9A06CEA888}" destId="{E1E55AEA-00B3-AD41-822D-BE710A32C430}" srcOrd="0" destOrd="0" presId="urn:microsoft.com/office/officeart/2005/8/layout/chevron1"/>
    <dgm:cxn modelId="{AF4D1A2A-C7DA-0642-949C-BECCC607177A}" srcId="{803D5E73-EDDF-FF47-83F3-708D523FE4FF}" destId="{DB16A9E5-2763-4D43-877E-044F290C42EF}" srcOrd="0" destOrd="0" parTransId="{20E7DEED-6E09-7741-B5E5-B54895BD3337}" sibTransId="{79CC600F-69FE-6344-9454-625D5E7F8C19}"/>
    <dgm:cxn modelId="{46C3D832-6462-7943-ADC6-ED67F417BCC0}" srcId="{41D533A5-51D6-4844-9DBE-AB9A06CEA888}" destId="{A7F7EA66-8BA7-2243-A567-0940CED19031}" srcOrd="0" destOrd="0" parTransId="{5644807B-6ACA-884E-A8AC-A8A7CE69A4D1}" sibTransId="{4BD99E73-4660-4045-B8C1-B2AB1EE908F9}"/>
    <dgm:cxn modelId="{9E68F139-61F3-E541-A50F-D66080EFF976}" type="presOf" srcId="{AFFFCBA5-652A-0145-B275-38196B9453E0}" destId="{2086FE9D-3AC2-2D4A-9EA3-CE948E142EA8}" srcOrd="0" destOrd="0" presId="urn:microsoft.com/office/officeart/2005/8/layout/chevron1"/>
    <dgm:cxn modelId="{93710A3C-E27C-BF47-9CC5-2E11FEEC1E3C}" srcId="{41D533A5-51D6-4844-9DBE-AB9A06CEA888}" destId="{AD4AFF64-B6C5-DA49-8218-080B71BDF534}" srcOrd="1" destOrd="0" parTransId="{A1299962-69AB-044C-B841-AD30C05DA0DA}" sibTransId="{EA48DCA1-0D5F-F046-ACE0-15FC02573BCD}"/>
    <dgm:cxn modelId="{81857149-844E-F744-AA00-E3B6A8E9FC46}" type="presOf" srcId="{ABF2B278-CE0E-B745-9F06-3567876019AF}" destId="{C741AA8C-4038-F14C-B60C-BA4BB59A8D3C}" srcOrd="0" destOrd="0" presId="urn:microsoft.com/office/officeart/2005/8/layout/chevron1"/>
    <dgm:cxn modelId="{16B17C4C-54FA-214E-81DF-7E8C9EB9E564}" srcId="{803D5E73-EDDF-FF47-83F3-708D523FE4FF}" destId="{AAE4421F-8BD5-6447-99C6-7E02CB49BA7E}" srcOrd="2" destOrd="0" parTransId="{C27149AF-94B5-0142-982D-0C0669B09675}" sibTransId="{2FE208C8-9DBC-2348-ACA0-29A592042A36}"/>
    <dgm:cxn modelId="{E5D5FA51-D92A-EF47-A556-96D6B721B00E}" type="presOf" srcId="{DB16A9E5-2763-4D43-877E-044F290C42EF}" destId="{CC6F0C87-19C1-E943-8F3E-DF644F0A5798}" srcOrd="0" destOrd="0" presId="urn:microsoft.com/office/officeart/2005/8/layout/chevron1"/>
    <dgm:cxn modelId="{BB649659-CBD2-0F47-AE7B-8FA2E6FF1FED}" type="presOf" srcId="{803D5E73-EDDF-FF47-83F3-708D523FE4FF}" destId="{F4CD1604-CDDC-754F-8511-F03BBBDEAE1F}" srcOrd="0" destOrd="0" presId="urn:microsoft.com/office/officeart/2005/8/layout/chevron1"/>
    <dgm:cxn modelId="{A94EEF63-A7F9-A64B-8601-9CBE4C150230}" srcId="{1D311E60-CFED-364C-8A15-5C29741EF553}" destId="{004210B8-605A-9F44-AE35-7ECC0E4C9857}" srcOrd="2" destOrd="0" parTransId="{C94D17F7-6993-1F47-8BE3-9CB7EF47531F}" sibTransId="{578E25FF-833C-7445-B5C0-C90CE0F2F42E}"/>
    <dgm:cxn modelId="{443EF669-902C-8C46-AA06-55E3C923D6F6}" type="presOf" srcId="{04DB4CDB-37FC-4143-9398-C2922070E02C}" destId="{2086FE9D-3AC2-2D4A-9EA3-CE948E142EA8}" srcOrd="0" destOrd="1" presId="urn:microsoft.com/office/officeart/2005/8/layout/chevron1"/>
    <dgm:cxn modelId="{44BEDB76-0791-4E41-BB20-42913DA995DB}" type="presOf" srcId="{A7F7EA66-8BA7-2243-A567-0940CED19031}" destId="{757F2ACE-4D2E-B34B-9F56-0A9E96E5132E}" srcOrd="0" destOrd="0" presId="urn:microsoft.com/office/officeart/2005/8/layout/chevron1"/>
    <dgm:cxn modelId="{7800D277-2212-7B44-A8A6-8577281636A5}" srcId="{41D533A5-51D6-4844-9DBE-AB9A06CEA888}" destId="{F76DE063-595D-934A-86EC-981264324D78}" srcOrd="2" destOrd="0" parTransId="{EC9C86FE-4945-6944-A74C-D330AFFDB301}" sibTransId="{6C086DBB-32A3-B743-8420-40E06CB5CFF3}"/>
    <dgm:cxn modelId="{3AB45F7D-51DA-2042-B151-5A61A78FB09B}" type="presOf" srcId="{AD4AFF64-B6C5-DA49-8218-080B71BDF534}" destId="{757F2ACE-4D2E-B34B-9F56-0A9E96E5132E}" srcOrd="0" destOrd="1" presId="urn:microsoft.com/office/officeart/2005/8/layout/chevron1"/>
    <dgm:cxn modelId="{5E6DA897-6373-564F-8E2B-0316277E8034}" srcId="{1D311E60-CFED-364C-8A15-5C29741EF553}" destId="{AFFFCBA5-652A-0145-B275-38196B9453E0}" srcOrd="0" destOrd="0" parTransId="{1BC718D1-D488-D444-ABD4-CCB44D5CB244}" sibTransId="{4695FEDA-5323-4B4E-BF06-ECD9DE19BE6E}"/>
    <dgm:cxn modelId="{9D978C9E-416D-214F-B0A0-DE147E8F4112}" type="presOf" srcId="{F76DE063-595D-934A-86EC-981264324D78}" destId="{757F2ACE-4D2E-B34B-9F56-0A9E96E5132E}" srcOrd="0" destOrd="2" presId="urn:microsoft.com/office/officeart/2005/8/layout/chevron1"/>
    <dgm:cxn modelId="{B8A6E3AF-FD18-5C45-9F02-C46F85C3BAFE}" srcId="{803D5E73-EDDF-FF47-83F3-708D523FE4FF}" destId="{6FA2BEFF-934D-544A-BCA1-3B3AF03072F5}" srcOrd="1" destOrd="0" parTransId="{FDB0469B-D8D8-E246-8284-B64B7B76BE9C}" sibTransId="{64E67FFA-48E6-3E4F-9E7D-B5868A489BFC}"/>
    <dgm:cxn modelId="{9AF693C0-DC81-E240-9030-BE9E388BA108}" srcId="{ABF2B278-CE0E-B745-9F06-3567876019AF}" destId="{803D5E73-EDDF-FF47-83F3-708D523FE4FF}" srcOrd="2" destOrd="0" parTransId="{B80E2FEE-5834-A74E-92C6-6C5971D9ED9A}" sibTransId="{4E88A529-5E20-CB4F-9924-FB799BC31FF1}"/>
    <dgm:cxn modelId="{E130A0C9-8A03-C74C-B188-DF293E31C548}" srcId="{ABF2B278-CE0E-B745-9F06-3567876019AF}" destId="{1D311E60-CFED-364C-8A15-5C29741EF553}" srcOrd="0" destOrd="0" parTransId="{7B449745-10C6-B648-9A43-527929D3A082}" sibTransId="{C131095C-3260-7846-94D3-60084014D631}"/>
    <dgm:cxn modelId="{680425E5-57BF-E747-AC64-B168CD0E5E64}" srcId="{1D311E60-CFED-364C-8A15-5C29741EF553}" destId="{04DB4CDB-37FC-4143-9398-C2922070E02C}" srcOrd="1" destOrd="0" parTransId="{F0453765-C3EA-4049-82A8-0639FE779BB1}" sibTransId="{6D4213D2-E790-D54D-8A54-37765887B0EF}"/>
    <dgm:cxn modelId="{4035A18A-281E-FF45-8B7F-6ECF9CA6D756}" type="presParOf" srcId="{C741AA8C-4038-F14C-B60C-BA4BB59A8D3C}" destId="{3C2625BC-DE1E-6541-95DA-0E2213EBB64D}" srcOrd="0" destOrd="0" presId="urn:microsoft.com/office/officeart/2005/8/layout/chevron1"/>
    <dgm:cxn modelId="{1485EF5D-A34C-EC40-B263-829D85007B82}" type="presParOf" srcId="{3C2625BC-DE1E-6541-95DA-0E2213EBB64D}" destId="{B17DA29C-C71D-C447-9766-B068172C7C8F}" srcOrd="0" destOrd="0" presId="urn:microsoft.com/office/officeart/2005/8/layout/chevron1"/>
    <dgm:cxn modelId="{8CEF1EFB-1510-AB44-8682-2CB81EF1F3B6}" type="presParOf" srcId="{3C2625BC-DE1E-6541-95DA-0E2213EBB64D}" destId="{2086FE9D-3AC2-2D4A-9EA3-CE948E142EA8}" srcOrd="1" destOrd="0" presId="urn:microsoft.com/office/officeart/2005/8/layout/chevron1"/>
    <dgm:cxn modelId="{63BBD228-0CC0-6E41-9199-59E21485B2AC}" type="presParOf" srcId="{C741AA8C-4038-F14C-B60C-BA4BB59A8D3C}" destId="{2F70A216-6ED0-014E-94E7-6B6496AC83EB}" srcOrd="1" destOrd="0" presId="urn:microsoft.com/office/officeart/2005/8/layout/chevron1"/>
    <dgm:cxn modelId="{0C897D4B-DDC0-F846-AAFB-10C67732BADC}" type="presParOf" srcId="{C741AA8C-4038-F14C-B60C-BA4BB59A8D3C}" destId="{FFCD6A3B-9AA4-6849-B5B7-143A114FFC01}" srcOrd="2" destOrd="0" presId="urn:microsoft.com/office/officeart/2005/8/layout/chevron1"/>
    <dgm:cxn modelId="{C555D95A-D717-7944-BFE3-C447447BF862}" type="presParOf" srcId="{FFCD6A3B-9AA4-6849-B5B7-143A114FFC01}" destId="{E1E55AEA-00B3-AD41-822D-BE710A32C430}" srcOrd="0" destOrd="0" presId="urn:microsoft.com/office/officeart/2005/8/layout/chevron1"/>
    <dgm:cxn modelId="{DDD8A8BA-3E7F-BA42-9480-5FF5ED92426E}" type="presParOf" srcId="{FFCD6A3B-9AA4-6849-B5B7-143A114FFC01}" destId="{757F2ACE-4D2E-B34B-9F56-0A9E96E5132E}" srcOrd="1" destOrd="0" presId="urn:microsoft.com/office/officeart/2005/8/layout/chevron1"/>
    <dgm:cxn modelId="{AFC301D6-E6B7-A645-8091-2040885521FA}" type="presParOf" srcId="{C741AA8C-4038-F14C-B60C-BA4BB59A8D3C}" destId="{B7E276FF-9901-EF49-9CB5-70EA7DFA84E1}" srcOrd="3" destOrd="0" presId="urn:microsoft.com/office/officeart/2005/8/layout/chevron1"/>
    <dgm:cxn modelId="{BCF2C9F2-ECFB-FC4E-BAA6-9B6C4ABF6AAF}" type="presParOf" srcId="{C741AA8C-4038-F14C-B60C-BA4BB59A8D3C}" destId="{E8ECBBAD-8C57-E64A-BBA8-770D5D0B6F8B}" srcOrd="4" destOrd="0" presId="urn:microsoft.com/office/officeart/2005/8/layout/chevron1"/>
    <dgm:cxn modelId="{0DD49DFD-2505-B540-B219-714CDB88910D}" type="presParOf" srcId="{E8ECBBAD-8C57-E64A-BBA8-770D5D0B6F8B}" destId="{F4CD1604-CDDC-754F-8511-F03BBBDEAE1F}" srcOrd="0" destOrd="0" presId="urn:microsoft.com/office/officeart/2005/8/layout/chevron1"/>
    <dgm:cxn modelId="{EB265217-9886-424A-B5EB-E75C3CBFF5C4}" type="presParOf" srcId="{E8ECBBAD-8C57-E64A-BBA8-770D5D0B6F8B}" destId="{CC6F0C87-19C1-E943-8F3E-DF644F0A5798}"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7ECBB6-4983-3745-8D47-BBEE96B871E0}" type="doc">
      <dgm:prSet loTypeId="urn:microsoft.com/office/officeart/2005/8/layout/lProcess2" loCatId="" qsTypeId="urn:microsoft.com/office/officeart/2005/8/quickstyle/simple5" qsCatId="simple" csTypeId="urn:microsoft.com/office/officeart/2005/8/colors/accent1_2" csCatId="accent1" phldr="1"/>
      <dgm:spPr/>
      <dgm:t>
        <a:bodyPr/>
        <a:lstStyle/>
        <a:p>
          <a:endParaRPr lang="en-US"/>
        </a:p>
      </dgm:t>
    </dgm:pt>
    <dgm:pt modelId="{86244050-3A28-0948-BA83-1609B1BC89ED}">
      <dgm:prSet phldrT="[Text]" custT="1"/>
      <dgm:spPr/>
      <dgm:t>
        <a:bodyPr/>
        <a:lstStyle/>
        <a:p>
          <a:r>
            <a:rPr lang="en-US" sz="3000" b="1" dirty="0"/>
            <a:t>Mechanism</a:t>
          </a:r>
        </a:p>
      </dgm:t>
    </dgm:pt>
    <dgm:pt modelId="{536DE740-0E15-7140-A4CC-B763E100C552}" type="parTrans" cxnId="{71DE9304-C67C-5F4F-960E-F6F649D2F36F}">
      <dgm:prSet/>
      <dgm:spPr/>
      <dgm:t>
        <a:bodyPr/>
        <a:lstStyle/>
        <a:p>
          <a:endParaRPr lang="en-US"/>
        </a:p>
      </dgm:t>
    </dgm:pt>
    <dgm:pt modelId="{67CF7BC2-37DB-6548-BC35-91D11B6E4074}" type="sibTrans" cxnId="{71DE9304-C67C-5F4F-960E-F6F649D2F36F}">
      <dgm:prSet/>
      <dgm:spPr/>
      <dgm:t>
        <a:bodyPr/>
        <a:lstStyle/>
        <a:p>
          <a:endParaRPr lang="en-US"/>
        </a:p>
      </dgm:t>
    </dgm:pt>
    <dgm:pt modelId="{56FCBA6D-1A30-9D4D-998E-E1679A872D9A}">
      <dgm:prSet phldrT="[Text]" custT="1"/>
      <dgm:spPr/>
      <dgm:t>
        <a:bodyPr/>
        <a:lstStyle/>
        <a:p>
          <a:r>
            <a:rPr lang="en-US" sz="2400" dirty="0"/>
            <a:t>Radiation</a:t>
          </a:r>
        </a:p>
      </dgm:t>
    </dgm:pt>
    <dgm:pt modelId="{5F4637C6-E3A3-7445-BE18-4EC7AF388A18}" type="parTrans" cxnId="{51653B38-4A37-A241-98B9-42A7FA5BF94B}">
      <dgm:prSet/>
      <dgm:spPr/>
      <dgm:t>
        <a:bodyPr/>
        <a:lstStyle/>
        <a:p>
          <a:endParaRPr lang="en-US"/>
        </a:p>
      </dgm:t>
    </dgm:pt>
    <dgm:pt modelId="{49794AC3-87CA-B540-A246-D086C3898692}" type="sibTrans" cxnId="{51653B38-4A37-A241-98B9-42A7FA5BF94B}">
      <dgm:prSet/>
      <dgm:spPr/>
      <dgm:t>
        <a:bodyPr/>
        <a:lstStyle/>
        <a:p>
          <a:endParaRPr lang="en-US"/>
        </a:p>
      </dgm:t>
    </dgm:pt>
    <dgm:pt modelId="{28E9071B-AD9A-634F-9D88-BE5CF25088C4}">
      <dgm:prSet phldrT="[Text]" custT="1"/>
      <dgm:spPr/>
      <dgm:t>
        <a:bodyPr/>
        <a:lstStyle/>
        <a:p>
          <a:r>
            <a:rPr lang="en-US" sz="2400" dirty="0"/>
            <a:t>Convection</a:t>
          </a:r>
        </a:p>
      </dgm:t>
    </dgm:pt>
    <dgm:pt modelId="{A3408807-25E5-904A-8495-41509BCCDBB5}" type="parTrans" cxnId="{93C07EBF-C05C-794E-8D23-668FED1F5AF2}">
      <dgm:prSet/>
      <dgm:spPr/>
      <dgm:t>
        <a:bodyPr/>
        <a:lstStyle/>
        <a:p>
          <a:endParaRPr lang="en-US"/>
        </a:p>
      </dgm:t>
    </dgm:pt>
    <dgm:pt modelId="{35EC1769-DCE3-8B43-B5FE-296416395AB5}" type="sibTrans" cxnId="{93C07EBF-C05C-794E-8D23-668FED1F5AF2}">
      <dgm:prSet/>
      <dgm:spPr/>
      <dgm:t>
        <a:bodyPr/>
        <a:lstStyle/>
        <a:p>
          <a:endParaRPr lang="en-US"/>
        </a:p>
      </dgm:t>
    </dgm:pt>
    <dgm:pt modelId="{826A261C-176D-C444-8276-7DC6B0851E43}">
      <dgm:prSet phldrT="[Text]" custT="1"/>
      <dgm:spPr/>
      <dgm:t>
        <a:bodyPr/>
        <a:lstStyle/>
        <a:p>
          <a:r>
            <a:rPr lang="en-US" sz="3000" b="1" dirty="0"/>
            <a:t>Cause</a:t>
          </a:r>
        </a:p>
      </dgm:t>
    </dgm:pt>
    <dgm:pt modelId="{708C38CB-F996-8148-9B91-570766CCE737}" type="parTrans" cxnId="{C49540E9-4E83-8548-B329-A106C80935D4}">
      <dgm:prSet/>
      <dgm:spPr/>
      <dgm:t>
        <a:bodyPr/>
        <a:lstStyle/>
        <a:p>
          <a:endParaRPr lang="en-US"/>
        </a:p>
      </dgm:t>
    </dgm:pt>
    <dgm:pt modelId="{CFA5EC69-CDC8-FE4E-9AEB-98A5EC145E04}" type="sibTrans" cxnId="{C49540E9-4E83-8548-B329-A106C80935D4}">
      <dgm:prSet/>
      <dgm:spPr/>
      <dgm:t>
        <a:bodyPr/>
        <a:lstStyle/>
        <a:p>
          <a:endParaRPr lang="en-US"/>
        </a:p>
      </dgm:t>
    </dgm:pt>
    <dgm:pt modelId="{D2DCF669-5D2F-A649-83B0-501B5D7270AD}">
      <dgm:prSet phldrT="[Text]" custT="1"/>
      <dgm:spPr/>
      <dgm:t>
        <a:bodyPr/>
        <a:lstStyle/>
        <a:p>
          <a:r>
            <a:rPr lang="en-US" sz="2000" dirty="0"/>
            <a:t>Cold room</a:t>
          </a:r>
        </a:p>
      </dgm:t>
    </dgm:pt>
    <dgm:pt modelId="{5C136985-DDFF-C642-8AD6-54E1FC2A9D48}" type="parTrans" cxnId="{FE175B86-53F8-2649-AC72-EB174B216300}">
      <dgm:prSet/>
      <dgm:spPr/>
      <dgm:t>
        <a:bodyPr/>
        <a:lstStyle/>
        <a:p>
          <a:endParaRPr lang="en-US"/>
        </a:p>
      </dgm:t>
    </dgm:pt>
    <dgm:pt modelId="{4723D3C4-DBB5-554B-8C6C-0BF40903021F}" type="sibTrans" cxnId="{FE175B86-53F8-2649-AC72-EB174B216300}">
      <dgm:prSet/>
      <dgm:spPr/>
      <dgm:t>
        <a:bodyPr/>
        <a:lstStyle/>
        <a:p>
          <a:endParaRPr lang="en-US"/>
        </a:p>
      </dgm:t>
    </dgm:pt>
    <dgm:pt modelId="{32C466D4-CD7C-844C-9FC9-30E108C880D0}">
      <dgm:prSet phldrT="[Text]" custT="1"/>
      <dgm:spPr/>
      <dgm:t>
        <a:bodyPr/>
        <a:lstStyle/>
        <a:p>
          <a:r>
            <a:rPr lang="en-US" sz="2000" dirty="0"/>
            <a:t>Motion of air or fluid</a:t>
          </a:r>
        </a:p>
      </dgm:t>
    </dgm:pt>
    <dgm:pt modelId="{F7352475-FE16-0842-86A8-D5189FAE4B0F}" type="parTrans" cxnId="{B8846ECF-FED5-2E4D-B1F4-D8325E82422E}">
      <dgm:prSet/>
      <dgm:spPr/>
      <dgm:t>
        <a:bodyPr/>
        <a:lstStyle/>
        <a:p>
          <a:endParaRPr lang="en-US"/>
        </a:p>
      </dgm:t>
    </dgm:pt>
    <dgm:pt modelId="{74445FC4-D466-4943-8FA9-09A699A13C68}" type="sibTrans" cxnId="{B8846ECF-FED5-2E4D-B1F4-D8325E82422E}">
      <dgm:prSet/>
      <dgm:spPr/>
      <dgm:t>
        <a:bodyPr/>
        <a:lstStyle/>
        <a:p>
          <a:endParaRPr lang="en-US"/>
        </a:p>
      </dgm:t>
    </dgm:pt>
    <dgm:pt modelId="{A41D54C0-F70B-3F46-89D7-EECDC15CD756}">
      <dgm:prSet phldrT="[Text]" custT="1"/>
      <dgm:spPr/>
      <dgm:t>
        <a:bodyPr/>
        <a:lstStyle/>
        <a:p>
          <a:r>
            <a:rPr lang="en-US" sz="3000" b="1" dirty="0"/>
            <a:t>Prevention or Treatment</a:t>
          </a:r>
        </a:p>
      </dgm:t>
    </dgm:pt>
    <dgm:pt modelId="{41006857-E70B-2A41-BC1B-E7D2DB24B7C2}" type="parTrans" cxnId="{EE6CDBC5-05FD-ED42-A3ED-3EF25E932E1F}">
      <dgm:prSet/>
      <dgm:spPr/>
      <dgm:t>
        <a:bodyPr/>
        <a:lstStyle/>
        <a:p>
          <a:endParaRPr lang="en-US"/>
        </a:p>
      </dgm:t>
    </dgm:pt>
    <dgm:pt modelId="{73401A45-B0F4-C148-A854-534E1AE1FD2C}" type="sibTrans" cxnId="{EE6CDBC5-05FD-ED42-A3ED-3EF25E932E1F}">
      <dgm:prSet/>
      <dgm:spPr/>
      <dgm:t>
        <a:bodyPr/>
        <a:lstStyle/>
        <a:p>
          <a:endParaRPr lang="en-US"/>
        </a:p>
      </dgm:t>
    </dgm:pt>
    <dgm:pt modelId="{4976E0B8-85CB-5F4F-95B9-E4AB4093CD90}">
      <dgm:prSet phldrT="[Text]" custT="1"/>
      <dgm:spPr>
        <a:solidFill>
          <a:srgbClr val="0FA5CC"/>
        </a:solidFill>
      </dgm:spPr>
      <dgm:t>
        <a:bodyPr/>
        <a:lstStyle/>
        <a:p>
          <a:pPr>
            <a:spcAft>
              <a:spcPts val="0"/>
            </a:spcAft>
          </a:pPr>
          <a:r>
            <a:rPr lang="en-US" sz="2000" dirty="0"/>
            <a:t>Warm room </a:t>
          </a:r>
        </a:p>
        <a:p>
          <a:pPr>
            <a:spcAft>
              <a:spcPts val="0"/>
            </a:spcAft>
          </a:pPr>
          <a:r>
            <a:rPr lang="en-US" sz="2000" dirty="0"/>
            <a:t>Cover patient</a:t>
          </a:r>
        </a:p>
      </dgm:t>
    </dgm:pt>
    <dgm:pt modelId="{5CCE272A-7162-6140-B265-B49A0A085068}" type="parTrans" cxnId="{D7EA5664-0491-5545-96F7-0060998E51D0}">
      <dgm:prSet/>
      <dgm:spPr/>
      <dgm:t>
        <a:bodyPr/>
        <a:lstStyle/>
        <a:p>
          <a:endParaRPr lang="en-US"/>
        </a:p>
      </dgm:t>
    </dgm:pt>
    <dgm:pt modelId="{E8B81977-89BE-7D49-B3BF-9312CEEDD589}" type="sibTrans" cxnId="{D7EA5664-0491-5545-96F7-0060998E51D0}">
      <dgm:prSet/>
      <dgm:spPr/>
      <dgm:t>
        <a:bodyPr/>
        <a:lstStyle/>
        <a:p>
          <a:endParaRPr lang="en-US"/>
        </a:p>
      </dgm:t>
    </dgm:pt>
    <dgm:pt modelId="{213F7B1C-9564-8840-BA24-83963F7B8D1B}">
      <dgm:prSet phldrT="[Text]" custT="1"/>
      <dgm:spPr>
        <a:solidFill>
          <a:srgbClr val="0FA5CC"/>
        </a:solidFill>
      </dgm:spPr>
      <dgm:t>
        <a:bodyPr/>
        <a:lstStyle/>
        <a:p>
          <a:r>
            <a:rPr lang="en-US" sz="2000" dirty="0"/>
            <a:t>Cover patient</a:t>
          </a:r>
        </a:p>
      </dgm:t>
    </dgm:pt>
    <dgm:pt modelId="{91921A71-4A0E-8443-89A2-DDEF59327B0C}" type="parTrans" cxnId="{2D70596B-0654-D846-9F24-2F7FC436A09D}">
      <dgm:prSet/>
      <dgm:spPr/>
      <dgm:t>
        <a:bodyPr/>
        <a:lstStyle/>
        <a:p>
          <a:endParaRPr lang="en-US"/>
        </a:p>
      </dgm:t>
    </dgm:pt>
    <dgm:pt modelId="{D2985A1C-C321-D54D-9DB6-97D3A63DA56D}" type="sibTrans" cxnId="{2D70596B-0654-D846-9F24-2F7FC436A09D}">
      <dgm:prSet/>
      <dgm:spPr/>
      <dgm:t>
        <a:bodyPr/>
        <a:lstStyle/>
        <a:p>
          <a:endParaRPr lang="en-US"/>
        </a:p>
      </dgm:t>
    </dgm:pt>
    <dgm:pt modelId="{167D285C-B86C-E24F-8DB1-9566937A88B2}">
      <dgm:prSet phldrT="[Text]" custT="1"/>
      <dgm:spPr/>
      <dgm:t>
        <a:bodyPr/>
        <a:lstStyle/>
        <a:p>
          <a:r>
            <a:rPr lang="en-US" sz="2400" dirty="0"/>
            <a:t>Conduction</a:t>
          </a:r>
        </a:p>
      </dgm:t>
    </dgm:pt>
    <dgm:pt modelId="{73BFCB81-223D-414F-8645-871D22935F37}" type="parTrans" cxnId="{A308B9EA-9CDB-8644-B634-23B5D87316E1}">
      <dgm:prSet/>
      <dgm:spPr/>
      <dgm:t>
        <a:bodyPr/>
        <a:lstStyle/>
        <a:p>
          <a:endParaRPr lang="en-US"/>
        </a:p>
      </dgm:t>
    </dgm:pt>
    <dgm:pt modelId="{7F111485-E3D3-F241-AD0B-E94DC9EBA051}" type="sibTrans" cxnId="{A308B9EA-9CDB-8644-B634-23B5D87316E1}">
      <dgm:prSet/>
      <dgm:spPr/>
      <dgm:t>
        <a:bodyPr/>
        <a:lstStyle/>
        <a:p>
          <a:endParaRPr lang="en-US"/>
        </a:p>
      </dgm:t>
    </dgm:pt>
    <dgm:pt modelId="{9A9E0599-FBCB-AB4C-90BC-5EBCA28EDF43}">
      <dgm:prSet phldrT="[Text]" custT="1"/>
      <dgm:spPr/>
      <dgm:t>
        <a:bodyPr/>
        <a:lstStyle/>
        <a:p>
          <a:r>
            <a:rPr lang="en-US" sz="2400" dirty="0"/>
            <a:t>Evaporation</a:t>
          </a:r>
        </a:p>
      </dgm:t>
    </dgm:pt>
    <dgm:pt modelId="{92BE389B-1178-0C46-972D-80BABF3563F9}" type="parTrans" cxnId="{912463DD-4B15-B04A-9E11-277B58ADC44B}">
      <dgm:prSet/>
      <dgm:spPr/>
      <dgm:t>
        <a:bodyPr/>
        <a:lstStyle/>
        <a:p>
          <a:endParaRPr lang="en-US"/>
        </a:p>
      </dgm:t>
    </dgm:pt>
    <dgm:pt modelId="{EE96EB7B-8FC9-F444-96FC-961A1C0B9C53}" type="sibTrans" cxnId="{912463DD-4B15-B04A-9E11-277B58ADC44B}">
      <dgm:prSet/>
      <dgm:spPr/>
      <dgm:t>
        <a:bodyPr/>
        <a:lstStyle/>
        <a:p>
          <a:endParaRPr lang="en-US"/>
        </a:p>
      </dgm:t>
    </dgm:pt>
    <dgm:pt modelId="{84EDF0AF-C0A9-EB49-AFBA-CCDF3406CE1A}">
      <dgm:prSet phldrT="[Text]" custT="1"/>
      <dgm:spPr/>
      <dgm:t>
        <a:bodyPr/>
        <a:lstStyle/>
        <a:p>
          <a:r>
            <a:rPr lang="en-US" sz="2000" dirty="0"/>
            <a:t>Contact with cooler objects</a:t>
          </a:r>
        </a:p>
      </dgm:t>
    </dgm:pt>
    <dgm:pt modelId="{C80E0AE6-C436-1B47-8330-26B10DB2E57C}" type="parTrans" cxnId="{B09DD6DE-BA43-DC40-8133-C7B72E55906D}">
      <dgm:prSet/>
      <dgm:spPr/>
      <dgm:t>
        <a:bodyPr/>
        <a:lstStyle/>
        <a:p>
          <a:endParaRPr lang="en-US"/>
        </a:p>
      </dgm:t>
    </dgm:pt>
    <dgm:pt modelId="{86BE350B-4C7B-3B4F-9275-8F61DF5EDC20}" type="sibTrans" cxnId="{B09DD6DE-BA43-DC40-8133-C7B72E55906D}">
      <dgm:prSet/>
      <dgm:spPr/>
      <dgm:t>
        <a:bodyPr/>
        <a:lstStyle/>
        <a:p>
          <a:endParaRPr lang="en-US"/>
        </a:p>
      </dgm:t>
    </dgm:pt>
    <dgm:pt modelId="{9EEF82BC-A2C7-7A4F-B570-E09CFE4A73E9}">
      <dgm:prSet phldrT="[Text]" custT="1"/>
      <dgm:spPr/>
      <dgm:t>
        <a:bodyPr/>
        <a:lstStyle/>
        <a:p>
          <a:r>
            <a:rPr lang="en-US" sz="2000" dirty="0"/>
            <a:t>Drying of wet skin, respiratory losses</a:t>
          </a:r>
        </a:p>
      </dgm:t>
    </dgm:pt>
    <dgm:pt modelId="{29B29BAA-5CB3-0840-B7DC-F342FC5C96A3}" type="parTrans" cxnId="{ABE75EA9-23D7-8E49-845E-4660287C8F22}">
      <dgm:prSet/>
      <dgm:spPr/>
      <dgm:t>
        <a:bodyPr/>
        <a:lstStyle/>
        <a:p>
          <a:endParaRPr lang="en-US"/>
        </a:p>
      </dgm:t>
    </dgm:pt>
    <dgm:pt modelId="{8F41CA79-2FEA-3843-8E8F-ACC9DA349426}" type="sibTrans" cxnId="{ABE75EA9-23D7-8E49-845E-4660287C8F22}">
      <dgm:prSet/>
      <dgm:spPr/>
      <dgm:t>
        <a:bodyPr/>
        <a:lstStyle/>
        <a:p>
          <a:endParaRPr lang="en-US"/>
        </a:p>
      </dgm:t>
    </dgm:pt>
    <dgm:pt modelId="{91313E81-0785-144C-B316-1FE57D7B3065}">
      <dgm:prSet phldrT="[Text]" custT="1"/>
      <dgm:spPr>
        <a:solidFill>
          <a:srgbClr val="0FA5CC"/>
        </a:solidFill>
      </dgm:spPr>
      <dgm:t>
        <a:bodyPr/>
        <a:lstStyle/>
        <a:p>
          <a:r>
            <a:rPr lang="en-US" sz="2000" dirty="0"/>
            <a:t>Forced air warming Circulating water blanket</a:t>
          </a:r>
        </a:p>
      </dgm:t>
    </dgm:pt>
    <dgm:pt modelId="{57F6935F-2DA9-BA4A-BCAE-E366D7302199}" type="parTrans" cxnId="{19A3E15F-FF7E-E14B-86A0-57FE102B1327}">
      <dgm:prSet/>
      <dgm:spPr/>
      <dgm:t>
        <a:bodyPr/>
        <a:lstStyle/>
        <a:p>
          <a:endParaRPr lang="en-US"/>
        </a:p>
      </dgm:t>
    </dgm:pt>
    <dgm:pt modelId="{7A9215B9-FAC1-3645-AE68-3598D9D5C776}" type="sibTrans" cxnId="{19A3E15F-FF7E-E14B-86A0-57FE102B1327}">
      <dgm:prSet/>
      <dgm:spPr/>
      <dgm:t>
        <a:bodyPr/>
        <a:lstStyle/>
        <a:p>
          <a:endParaRPr lang="en-US"/>
        </a:p>
      </dgm:t>
    </dgm:pt>
    <dgm:pt modelId="{6743CFBA-FB43-7946-B06B-DDCB866D714A}">
      <dgm:prSet phldrT="[Text]" custT="1"/>
      <dgm:spPr>
        <a:solidFill>
          <a:srgbClr val="0FA5CC"/>
        </a:solidFill>
      </dgm:spPr>
      <dgm:t>
        <a:bodyPr/>
        <a:lstStyle/>
        <a:p>
          <a:r>
            <a:rPr lang="en-US" sz="2000" dirty="0"/>
            <a:t>Warm skin prep solution, warm and humidify gases</a:t>
          </a:r>
        </a:p>
      </dgm:t>
    </dgm:pt>
    <dgm:pt modelId="{2A9E33EE-6756-7548-9143-9977AE39FC2D}" type="parTrans" cxnId="{0C5A17BD-BA0C-3948-BE62-1C802FC549E2}">
      <dgm:prSet/>
      <dgm:spPr/>
      <dgm:t>
        <a:bodyPr/>
        <a:lstStyle/>
        <a:p>
          <a:endParaRPr lang="en-US"/>
        </a:p>
      </dgm:t>
    </dgm:pt>
    <dgm:pt modelId="{888EF7A4-AE05-E945-86E2-73429C73463C}" type="sibTrans" cxnId="{0C5A17BD-BA0C-3948-BE62-1C802FC549E2}">
      <dgm:prSet/>
      <dgm:spPr/>
      <dgm:t>
        <a:bodyPr/>
        <a:lstStyle/>
        <a:p>
          <a:endParaRPr lang="en-US"/>
        </a:p>
      </dgm:t>
    </dgm:pt>
    <dgm:pt modelId="{3A9E7DFB-0C56-DB4E-9ECF-1BBB03BFE7FC}" type="pres">
      <dgm:prSet presAssocID="{8C7ECBB6-4983-3745-8D47-BBEE96B871E0}" presName="theList" presStyleCnt="0">
        <dgm:presLayoutVars>
          <dgm:dir/>
          <dgm:animLvl val="lvl"/>
          <dgm:resizeHandles val="exact"/>
        </dgm:presLayoutVars>
      </dgm:prSet>
      <dgm:spPr/>
    </dgm:pt>
    <dgm:pt modelId="{99528631-1129-2247-8D71-73466ED145DB}" type="pres">
      <dgm:prSet presAssocID="{86244050-3A28-0948-BA83-1609B1BC89ED}" presName="compNode" presStyleCnt="0"/>
      <dgm:spPr/>
    </dgm:pt>
    <dgm:pt modelId="{09E40D9F-169E-7448-8076-70E471280C26}" type="pres">
      <dgm:prSet presAssocID="{86244050-3A28-0948-BA83-1609B1BC89ED}" presName="aNode" presStyleLbl="bgShp" presStyleIdx="0" presStyleCnt="3" custLinFactNeighborX="-3068"/>
      <dgm:spPr>
        <a:prstGeom prst="rightArrow">
          <a:avLst/>
        </a:prstGeom>
      </dgm:spPr>
    </dgm:pt>
    <dgm:pt modelId="{B0938FC2-B94B-544B-A74C-0F39D0D5FA4A}" type="pres">
      <dgm:prSet presAssocID="{86244050-3A28-0948-BA83-1609B1BC89ED}" presName="textNode" presStyleLbl="bgShp" presStyleIdx="0" presStyleCnt="3"/>
      <dgm:spPr/>
    </dgm:pt>
    <dgm:pt modelId="{4719F4D8-B3AD-FC4D-B6DE-EDDC7B71D420}" type="pres">
      <dgm:prSet presAssocID="{86244050-3A28-0948-BA83-1609B1BC89ED}" presName="compChildNode" presStyleCnt="0"/>
      <dgm:spPr/>
    </dgm:pt>
    <dgm:pt modelId="{7BF3DB95-C9C8-F547-A86F-4EDADA4D2697}" type="pres">
      <dgm:prSet presAssocID="{86244050-3A28-0948-BA83-1609B1BC89ED}" presName="theInnerList" presStyleCnt="0"/>
      <dgm:spPr/>
    </dgm:pt>
    <dgm:pt modelId="{9C47DE77-0687-B940-9286-813599163204}" type="pres">
      <dgm:prSet presAssocID="{56FCBA6D-1A30-9D4D-998E-E1679A872D9A}" presName="childNode" presStyleLbl="node1" presStyleIdx="0" presStyleCnt="12">
        <dgm:presLayoutVars>
          <dgm:bulletEnabled val="1"/>
        </dgm:presLayoutVars>
      </dgm:prSet>
      <dgm:spPr/>
    </dgm:pt>
    <dgm:pt modelId="{FA6F5B64-C106-924C-B820-E4A53ACE1703}" type="pres">
      <dgm:prSet presAssocID="{56FCBA6D-1A30-9D4D-998E-E1679A872D9A}" presName="aSpace2" presStyleCnt="0"/>
      <dgm:spPr/>
    </dgm:pt>
    <dgm:pt modelId="{A0386C1A-29EA-E54F-B8B9-19A27F0D10D2}" type="pres">
      <dgm:prSet presAssocID="{28E9071B-AD9A-634F-9D88-BE5CF25088C4}" presName="childNode" presStyleLbl="node1" presStyleIdx="1" presStyleCnt="12">
        <dgm:presLayoutVars>
          <dgm:bulletEnabled val="1"/>
        </dgm:presLayoutVars>
      </dgm:prSet>
      <dgm:spPr/>
    </dgm:pt>
    <dgm:pt modelId="{A1CBAEAD-046C-BA4E-A168-A885831DE1AB}" type="pres">
      <dgm:prSet presAssocID="{28E9071B-AD9A-634F-9D88-BE5CF25088C4}" presName="aSpace2" presStyleCnt="0"/>
      <dgm:spPr/>
    </dgm:pt>
    <dgm:pt modelId="{3E651E7B-0D1B-3941-880E-9DCECFB78ABF}" type="pres">
      <dgm:prSet presAssocID="{9A9E0599-FBCB-AB4C-90BC-5EBCA28EDF43}" presName="childNode" presStyleLbl="node1" presStyleIdx="2" presStyleCnt="12">
        <dgm:presLayoutVars>
          <dgm:bulletEnabled val="1"/>
        </dgm:presLayoutVars>
      </dgm:prSet>
      <dgm:spPr/>
    </dgm:pt>
    <dgm:pt modelId="{37E87B66-71DE-004F-941E-BABC427CE72D}" type="pres">
      <dgm:prSet presAssocID="{9A9E0599-FBCB-AB4C-90BC-5EBCA28EDF43}" presName="aSpace2" presStyleCnt="0"/>
      <dgm:spPr/>
    </dgm:pt>
    <dgm:pt modelId="{9FFF4139-AC3F-6640-A39F-16B21B3AF33D}" type="pres">
      <dgm:prSet presAssocID="{167D285C-B86C-E24F-8DB1-9566937A88B2}" presName="childNode" presStyleLbl="node1" presStyleIdx="3" presStyleCnt="12">
        <dgm:presLayoutVars>
          <dgm:bulletEnabled val="1"/>
        </dgm:presLayoutVars>
      </dgm:prSet>
      <dgm:spPr/>
    </dgm:pt>
    <dgm:pt modelId="{2906F8B9-F03F-BE46-AFCC-9A96E91F47E8}" type="pres">
      <dgm:prSet presAssocID="{86244050-3A28-0948-BA83-1609B1BC89ED}" presName="aSpace" presStyleCnt="0"/>
      <dgm:spPr/>
    </dgm:pt>
    <dgm:pt modelId="{6E5FFD59-D1B9-9941-8B2B-FED8EB0CF615}" type="pres">
      <dgm:prSet presAssocID="{826A261C-176D-C444-8276-7DC6B0851E43}" presName="compNode" presStyleCnt="0"/>
      <dgm:spPr/>
    </dgm:pt>
    <dgm:pt modelId="{B39BC3F2-A0D9-604A-BEDB-62811DFF5874}" type="pres">
      <dgm:prSet presAssocID="{826A261C-176D-C444-8276-7DC6B0851E43}" presName="aNode" presStyleLbl="bgShp" presStyleIdx="1" presStyleCnt="3" custLinFactNeighborX="47"/>
      <dgm:spPr>
        <a:prstGeom prst="stripedRightArrow">
          <a:avLst/>
        </a:prstGeom>
      </dgm:spPr>
    </dgm:pt>
    <dgm:pt modelId="{80E25747-FE1D-F04F-BF71-18137CABADD3}" type="pres">
      <dgm:prSet presAssocID="{826A261C-176D-C444-8276-7DC6B0851E43}" presName="textNode" presStyleLbl="bgShp" presStyleIdx="1" presStyleCnt="3"/>
      <dgm:spPr/>
    </dgm:pt>
    <dgm:pt modelId="{CC4888FD-64DD-AF4C-ADE0-E1F449B0A9A0}" type="pres">
      <dgm:prSet presAssocID="{826A261C-176D-C444-8276-7DC6B0851E43}" presName="compChildNode" presStyleCnt="0"/>
      <dgm:spPr/>
    </dgm:pt>
    <dgm:pt modelId="{4A7D1811-1A24-0545-A932-BACA795DB266}" type="pres">
      <dgm:prSet presAssocID="{826A261C-176D-C444-8276-7DC6B0851E43}" presName="theInnerList" presStyleCnt="0"/>
      <dgm:spPr/>
    </dgm:pt>
    <dgm:pt modelId="{14F42735-99C7-B84D-84BF-5FD8B57955C7}" type="pres">
      <dgm:prSet presAssocID="{D2DCF669-5D2F-A649-83B0-501B5D7270AD}" presName="childNode" presStyleLbl="node1" presStyleIdx="4" presStyleCnt="12">
        <dgm:presLayoutVars>
          <dgm:bulletEnabled val="1"/>
        </dgm:presLayoutVars>
      </dgm:prSet>
      <dgm:spPr/>
    </dgm:pt>
    <dgm:pt modelId="{52300CE0-8A81-4847-BD8C-6D93413DDA80}" type="pres">
      <dgm:prSet presAssocID="{D2DCF669-5D2F-A649-83B0-501B5D7270AD}" presName="aSpace2" presStyleCnt="0"/>
      <dgm:spPr/>
    </dgm:pt>
    <dgm:pt modelId="{309CCD6B-D12B-1A4B-8A11-45C39EC3566C}" type="pres">
      <dgm:prSet presAssocID="{32C466D4-CD7C-844C-9FC9-30E108C880D0}" presName="childNode" presStyleLbl="node1" presStyleIdx="5" presStyleCnt="12">
        <dgm:presLayoutVars>
          <dgm:bulletEnabled val="1"/>
        </dgm:presLayoutVars>
      </dgm:prSet>
      <dgm:spPr/>
    </dgm:pt>
    <dgm:pt modelId="{7193105D-7929-714E-A165-B72D328EBCDD}" type="pres">
      <dgm:prSet presAssocID="{32C466D4-CD7C-844C-9FC9-30E108C880D0}" presName="aSpace2" presStyleCnt="0"/>
      <dgm:spPr/>
    </dgm:pt>
    <dgm:pt modelId="{1DA0D446-6F58-B84F-BA6A-DBB18939B026}" type="pres">
      <dgm:prSet presAssocID="{9EEF82BC-A2C7-7A4F-B570-E09CFE4A73E9}" presName="childNode" presStyleLbl="node1" presStyleIdx="6" presStyleCnt="12" custScaleY="165609">
        <dgm:presLayoutVars>
          <dgm:bulletEnabled val="1"/>
        </dgm:presLayoutVars>
      </dgm:prSet>
      <dgm:spPr/>
    </dgm:pt>
    <dgm:pt modelId="{6766F39F-2161-A84A-BE01-E3797CEF76F7}" type="pres">
      <dgm:prSet presAssocID="{9EEF82BC-A2C7-7A4F-B570-E09CFE4A73E9}" presName="aSpace2" presStyleCnt="0"/>
      <dgm:spPr/>
    </dgm:pt>
    <dgm:pt modelId="{3E2B5508-4F19-594F-93B4-9F4EBA0DC1EE}" type="pres">
      <dgm:prSet presAssocID="{84EDF0AF-C0A9-EB49-AFBA-CCDF3406CE1A}" presName="childNode" presStyleLbl="node1" presStyleIdx="7" presStyleCnt="12">
        <dgm:presLayoutVars>
          <dgm:bulletEnabled val="1"/>
        </dgm:presLayoutVars>
      </dgm:prSet>
      <dgm:spPr/>
    </dgm:pt>
    <dgm:pt modelId="{FABE5DAD-B917-FC49-A5BB-B34CC4C8013F}" type="pres">
      <dgm:prSet presAssocID="{826A261C-176D-C444-8276-7DC6B0851E43}" presName="aSpace" presStyleCnt="0"/>
      <dgm:spPr/>
    </dgm:pt>
    <dgm:pt modelId="{F5A90312-AA45-CE40-9C51-C50032E7ACB4}" type="pres">
      <dgm:prSet presAssocID="{A41D54C0-F70B-3F46-89D7-EECDC15CD756}" presName="compNode" presStyleCnt="0"/>
      <dgm:spPr/>
    </dgm:pt>
    <dgm:pt modelId="{B3460B04-30D2-8F40-9A5C-38B1DCBAD8E1}" type="pres">
      <dgm:prSet presAssocID="{A41D54C0-F70B-3F46-89D7-EECDC15CD756}" presName="aNode" presStyleLbl="bgShp" presStyleIdx="2" presStyleCnt="3" custScaleX="140837"/>
      <dgm:spPr>
        <a:prstGeom prst="stripedRightArrow">
          <a:avLst/>
        </a:prstGeom>
      </dgm:spPr>
    </dgm:pt>
    <dgm:pt modelId="{28326301-BBCE-3240-9BC8-9A605CE95FCA}" type="pres">
      <dgm:prSet presAssocID="{A41D54C0-F70B-3F46-89D7-EECDC15CD756}" presName="textNode" presStyleLbl="bgShp" presStyleIdx="2" presStyleCnt="3"/>
      <dgm:spPr>
        <a:prstGeom prst="stripedRightArrow">
          <a:avLst/>
        </a:prstGeom>
      </dgm:spPr>
    </dgm:pt>
    <dgm:pt modelId="{F73ADA51-17A6-7240-8DA5-C1DCE5CE2651}" type="pres">
      <dgm:prSet presAssocID="{A41D54C0-F70B-3F46-89D7-EECDC15CD756}" presName="compChildNode" presStyleCnt="0"/>
      <dgm:spPr/>
    </dgm:pt>
    <dgm:pt modelId="{99431222-9F56-AA44-A4B4-9F2FC626C585}" type="pres">
      <dgm:prSet presAssocID="{A41D54C0-F70B-3F46-89D7-EECDC15CD756}" presName="theInnerList" presStyleCnt="0"/>
      <dgm:spPr/>
    </dgm:pt>
    <dgm:pt modelId="{6D259F5A-9EC0-034A-B688-4A10CBFA494F}" type="pres">
      <dgm:prSet presAssocID="{4976E0B8-85CB-5F4F-95B9-E4AB4093CD90}" presName="childNode" presStyleLbl="node1" presStyleIdx="8" presStyleCnt="12" custScaleX="140992">
        <dgm:presLayoutVars>
          <dgm:bulletEnabled val="1"/>
        </dgm:presLayoutVars>
      </dgm:prSet>
      <dgm:spPr/>
    </dgm:pt>
    <dgm:pt modelId="{670388CE-CC1F-6F46-9FED-17A1D8B9B528}" type="pres">
      <dgm:prSet presAssocID="{4976E0B8-85CB-5F4F-95B9-E4AB4093CD90}" presName="aSpace2" presStyleCnt="0"/>
      <dgm:spPr/>
    </dgm:pt>
    <dgm:pt modelId="{736AD623-6C58-EC41-B329-8CEC1158DEA5}" type="pres">
      <dgm:prSet presAssocID="{213F7B1C-9564-8840-BA24-83963F7B8D1B}" presName="childNode" presStyleLbl="node1" presStyleIdx="9" presStyleCnt="12" custScaleX="140992">
        <dgm:presLayoutVars>
          <dgm:bulletEnabled val="1"/>
        </dgm:presLayoutVars>
      </dgm:prSet>
      <dgm:spPr/>
    </dgm:pt>
    <dgm:pt modelId="{87E1F0C6-783A-4647-8100-7DCB8E52358E}" type="pres">
      <dgm:prSet presAssocID="{213F7B1C-9564-8840-BA24-83963F7B8D1B}" presName="aSpace2" presStyleCnt="0"/>
      <dgm:spPr/>
    </dgm:pt>
    <dgm:pt modelId="{1963009D-3010-004B-BCC0-1DAB411639CF}" type="pres">
      <dgm:prSet presAssocID="{6743CFBA-FB43-7946-B06B-DDCB866D714A}" presName="childNode" presStyleLbl="node1" presStyleIdx="10" presStyleCnt="12" custScaleX="140992" custScaleY="205511">
        <dgm:presLayoutVars>
          <dgm:bulletEnabled val="1"/>
        </dgm:presLayoutVars>
      </dgm:prSet>
      <dgm:spPr/>
    </dgm:pt>
    <dgm:pt modelId="{DE46382B-A6BA-9748-9330-CBE3D4C859A7}" type="pres">
      <dgm:prSet presAssocID="{6743CFBA-FB43-7946-B06B-DDCB866D714A}" presName="aSpace2" presStyleCnt="0"/>
      <dgm:spPr/>
    </dgm:pt>
    <dgm:pt modelId="{F785E858-A33E-A647-937E-5AFA332ECE42}" type="pres">
      <dgm:prSet presAssocID="{91313E81-0785-144C-B316-1FE57D7B3065}" presName="childNode" presStyleLbl="node1" presStyleIdx="11" presStyleCnt="12" custScaleX="140992">
        <dgm:presLayoutVars>
          <dgm:bulletEnabled val="1"/>
        </dgm:presLayoutVars>
      </dgm:prSet>
      <dgm:spPr/>
    </dgm:pt>
  </dgm:ptLst>
  <dgm:cxnLst>
    <dgm:cxn modelId="{90637501-F3D3-C643-8154-866591D5A555}" type="presOf" srcId="{167D285C-B86C-E24F-8DB1-9566937A88B2}" destId="{9FFF4139-AC3F-6640-A39F-16B21B3AF33D}" srcOrd="0" destOrd="0" presId="urn:microsoft.com/office/officeart/2005/8/layout/lProcess2"/>
    <dgm:cxn modelId="{71DE9304-C67C-5F4F-960E-F6F649D2F36F}" srcId="{8C7ECBB6-4983-3745-8D47-BBEE96B871E0}" destId="{86244050-3A28-0948-BA83-1609B1BC89ED}" srcOrd="0" destOrd="0" parTransId="{536DE740-0E15-7140-A4CC-B763E100C552}" sibTransId="{67CF7BC2-37DB-6548-BC35-91D11B6E4074}"/>
    <dgm:cxn modelId="{E581FA08-2BFE-0C45-A57E-5A974E948A0E}" type="presOf" srcId="{9EEF82BC-A2C7-7A4F-B570-E09CFE4A73E9}" destId="{1DA0D446-6F58-B84F-BA6A-DBB18939B026}" srcOrd="0" destOrd="0" presId="urn:microsoft.com/office/officeart/2005/8/layout/lProcess2"/>
    <dgm:cxn modelId="{CF91640A-E0B7-764F-9FF8-9E6597089E51}" type="presOf" srcId="{A41D54C0-F70B-3F46-89D7-EECDC15CD756}" destId="{B3460B04-30D2-8F40-9A5C-38B1DCBAD8E1}" srcOrd="0" destOrd="0" presId="urn:microsoft.com/office/officeart/2005/8/layout/lProcess2"/>
    <dgm:cxn modelId="{5DA3830B-DDBC-7046-B0E8-52E5A83EE243}" type="presOf" srcId="{9A9E0599-FBCB-AB4C-90BC-5EBCA28EDF43}" destId="{3E651E7B-0D1B-3941-880E-9DCECFB78ABF}" srcOrd="0" destOrd="0" presId="urn:microsoft.com/office/officeart/2005/8/layout/lProcess2"/>
    <dgm:cxn modelId="{BC6CC60C-DAB1-B249-8AB9-F7A49043D396}" type="presOf" srcId="{84EDF0AF-C0A9-EB49-AFBA-CCDF3406CE1A}" destId="{3E2B5508-4F19-594F-93B4-9F4EBA0DC1EE}" srcOrd="0" destOrd="0" presId="urn:microsoft.com/office/officeart/2005/8/layout/lProcess2"/>
    <dgm:cxn modelId="{CC9C6612-9AE4-304C-AA1A-11F27CB407C0}" type="presOf" srcId="{86244050-3A28-0948-BA83-1609B1BC89ED}" destId="{B0938FC2-B94B-544B-A74C-0F39D0D5FA4A}" srcOrd="1" destOrd="0" presId="urn:microsoft.com/office/officeart/2005/8/layout/lProcess2"/>
    <dgm:cxn modelId="{F2DD9A1D-9293-4E4D-A369-070AF5069876}" type="presOf" srcId="{8C7ECBB6-4983-3745-8D47-BBEE96B871E0}" destId="{3A9E7DFB-0C56-DB4E-9ECF-1BBB03BFE7FC}" srcOrd="0" destOrd="0" presId="urn:microsoft.com/office/officeart/2005/8/layout/lProcess2"/>
    <dgm:cxn modelId="{599A5F31-3332-BC49-8536-C445E05D02A6}" type="presOf" srcId="{826A261C-176D-C444-8276-7DC6B0851E43}" destId="{B39BC3F2-A0D9-604A-BEDB-62811DFF5874}" srcOrd="0" destOrd="0" presId="urn:microsoft.com/office/officeart/2005/8/layout/lProcess2"/>
    <dgm:cxn modelId="{51653B38-4A37-A241-98B9-42A7FA5BF94B}" srcId="{86244050-3A28-0948-BA83-1609B1BC89ED}" destId="{56FCBA6D-1A30-9D4D-998E-E1679A872D9A}" srcOrd="0" destOrd="0" parTransId="{5F4637C6-E3A3-7445-BE18-4EC7AF388A18}" sibTransId="{49794AC3-87CA-B540-A246-D086C3898692}"/>
    <dgm:cxn modelId="{A5AA4948-C342-3C4E-8B14-24EDA7EEA0AB}" type="presOf" srcId="{D2DCF669-5D2F-A649-83B0-501B5D7270AD}" destId="{14F42735-99C7-B84D-84BF-5FD8B57955C7}" srcOrd="0" destOrd="0" presId="urn:microsoft.com/office/officeart/2005/8/layout/lProcess2"/>
    <dgm:cxn modelId="{4641114C-FC2C-4F46-AB98-4D3819E6C53C}" type="presOf" srcId="{826A261C-176D-C444-8276-7DC6B0851E43}" destId="{80E25747-FE1D-F04F-BF71-18137CABADD3}" srcOrd="1" destOrd="0" presId="urn:microsoft.com/office/officeart/2005/8/layout/lProcess2"/>
    <dgm:cxn modelId="{7CB1D456-6EC7-A048-B5D0-8DD5F830B594}" type="presOf" srcId="{A41D54C0-F70B-3F46-89D7-EECDC15CD756}" destId="{28326301-BBCE-3240-9BC8-9A605CE95FCA}" srcOrd="1" destOrd="0" presId="urn:microsoft.com/office/officeart/2005/8/layout/lProcess2"/>
    <dgm:cxn modelId="{19A3E15F-FF7E-E14B-86A0-57FE102B1327}" srcId="{A41D54C0-F70B-3F46-89D7-EECDC15CD756}" destId="{91313E81-0785-144C-B316-1FE57D7B3065}" srcOrd="3" destOrd="0" parTransId="{57F6935F-2DA9-BA4A-BCAE-E366D7302199}" sibTransId="{7A9215B9-FAC1-3645-AE68-3598D9D5C776}"/>
    <dgm:cxn modelId="{D7EA5664-0491-5545-96F7-0060998E51D0}" srcId="{A41D54C0-F70B-3F46-89D7-EECDC15CD756}" destId="{4976E0B8-85CB-5F4F-95B9-E4AB4093CD90}" srcOrd="0" destOrd="0" parTransId="{5CCE272A-7162-6140-B265-B49A0A085068}" sibTransId="{E8B81977-89BE-7D49-B3BF-9312CEEDD589}"/>
    <dgm:cxn modelId="{2D70596B-0654-D846-9F24-2F7FC436A09D}" srcId="{A41D54C0-F70B-3F46-89D7-EECDC15CD756}" destId="{213F7B1C-9564-8840-BA24-83963F7B8D1B}" srcOrd="1" destOrd="0" parTransId="{91921A71-4A0E-8443-89A2-DDEF59327B0C}" sibTransId="{D2985A1C-C321-D54D-9DB6-97D3A63DA56D}"/>
    <dgm:cxn modelId="{530A2573-DF6B-E24E-9449-57E96FFFB92C}" type="presOf" srcId="{32C466D4-CD7C-844C-9FC9-30E108C880D0}" destId="{309CCD6B-D12B-1A4B-8A11-45C39EC3566C}" srcOrd="0" destOrd="0" presId="urn:microsoft.com/office/officeart/2005/8/layout/lProcess2"/>
    <dgm:cxn modelId="{FE175B86-53F8-2649-AC72-EB174B216300}" srcId="{826A261C-176D-C444-8276-7DC6B0851E43}" destId="{D2DCF669-5D2F-A649-83B0-501B5D7270AD}" srcOrd="0" destOrd="0" parTransId="{5C136985-DDFF-C642-8AD6-54E1FC2A9D48}" sibTransId="{4723D3C4-DBB5-554B-8C6C-0BF40903021F}"/>
    <dgm:cxn modelId="{A20DCE8F-1937-AF49-B8F0-834412A5EB34}" type="presOf" srcId="{86244050-3A28-0948-BA83-1609B1BC89ED}" destId="{09E40D9F-169E-7448-8076-70E471280C26}" srcOrd="0" destOrd="0" presId="urn:microsoft.com/office/officeart/2005/8/layout/lProcess2"/>
    <dgm:cxn modelId="{A800B4A1-EC32-B743-8E7E-D756CB3ADA14}" type="presOf" srcId="{4976E0B8-85CB-5F4F-95B9-E4AB4093CD90}" destId="{6D259F5A-9EC0-034A-B688-4A10CBFA494F}" srcOrd="0" destOrd="0" presId="urn:microsoft.com/office/officeart/2005/8/layout/lProcess2"/>
    <dgm:cxn modelId="{ABE75EA9-23D7-8E49-845E-4660287C8F22}" srcId="{826A261C-176D-C444-8276-7DC6B0851E43}" destId="{9EEF82BC-A2C7-7A4F-B570-E09CFE4A73E9}" srcOrd="2" destOrd="0" parTransId="{29B29BAA-5CB3-0840-B7DC-F342FC5C96A3}" sibTransId="{8F41CA79-2FEA-3843-8E8F-ACC9DA349426}"/>
    <dgm:cxn modelId="{0C5A17BD-BA0C-3948-BE62-1C802FC549E2}" srcId="{A41D54C0-F70B-3F46-89D7-EECDC15CD756}" destId="{6743CFBA-FB43-7946-B06B-DDCB866D714A}" srcOrd="2" destOrd="0" parTransId="{2A9E33EE-6756-7548-9143-9977AE39FC2D}" sibTransId="{888EF7A4-AE05-E945-86E2-73429C73463C}"/>
    <dgm:cxn modelId="{93C07EBF-C05C-794E-8D23-668FED1F5AF2}" srcId="{86244050-3A28-0948-BA83-1609B1BC89ED}" destId="{28E9071B-AD9A-634F-9D88-BE5CF25088C4}" srcOrd="1" destOrd="0" parTransId="{A3408807-25E5-904A-8495-41509BCCDBB5}" sibTransId="{35EC1769-DCE3-8B43-B5FE-296416395AB5}"/>
    <dgm:cxn modelId="{EE6CDBC5-05FD-ED42-A3ED-3EF25E932E1F}" srcId="{8C7ECBB6-4983-3745-8D47-BBEE96B871E0}" destId="{A41D54C0-F70B-3F46-89D7-EECDC15CD756}" srcOrd="2" destOrd="0" parTransId="{41006857-E70B-2A41-BC1B-E7D2DB24B7C2}" sibTransId="{73401A45-B0F4-C148-A854-534E1AE1FD2C}"/>
    <dgm:cxn modelId="{B8846ECF-FED5-2E4D-B1F4-D8325E82422E}" srcId="{826A261C-176D-C444-8276-7DC6B0851E43}" destId="{32C466D4-CD7C-844C-9FC9-30E108C880D0}" srcOrd="1" destOrd="0" parTransId="{F7352475-FE16-0842-86A8-D5189FAE4B0F}" sibTransId="{74445FC4-D466-4943-8FA9-09A699A13C68}"/>
    <dgm:cxn modelId="{912463DD-4B15-B04A-9E11-277B58ADC44B}" srcId="{86244050-3A28-0948-BA83-1609B1BC89ED}" destId="{9A9E0599-FBCB-AB4C-90BC-5EBCA28EDF43}" srcOrd="2" destOrd="0" parTransId="{92BE389B-1178-0C46-972D-80BABF3563F9}" sibTransId="{EE96EB7B-8FC9-F444-96FC-961A1C0B9C53}"/>
    <dgm:cxn modelId="{B09DD6DE-BA43-DC40-8133-C7B72E55906D}" srcId="{826A261C-176D-C444-8276-7DC6B0851E43}" destId="{84EDF0AF-C0A9-EB49-AFBA-CCDF3406CE1A}" srcOrd="3" destOrd="0" parTransId="{C80E0AE6-C436-1B47-8330-26B10DB2E57C}" sibTransId="{86BE350B-4C7B-3B4F-9275-8F61DF5EDC20}"/>
    <dgm:cxn modelId="{8A3B4AE0-C0DB-0F42-A9EB-9F79C8410FA7}" type="presOf" srcId="{56FCBA6D-1A30-9D4D-998E-E1679A872D9A}" destId="{9C47DE77-0687-B940-9286-813599163204}" srcOrd="0" destOrd="0" presId="urn:microsoft.com/office/officeart/2005/8/layout/lProcess2"/>
    <dgm:cxn modelId="{ABD455E3-3D16-AE48-AB3B-B15B547BAE29}" type="presOf" srcId="{213F7B1C-9564-8840-BA24-83963F7B8D1B}" destId="{736AD623-6C58-EC41-B329-8CEC1158DEA5}" srcOrd="0" destOrd="0" presId="urn:microsoft.com/office/officeart/2005/8/layout/lProcess2"/>
    <dgm:cxn modelId="{C49540E9-4E83-8548-B329-A106C80935D4}" srcId="{8C7ECBB6-4983-3745-8D47-BBEE96B871E0}" destId="{826A261C-176D-C444-8276-7DC6B0851E43}" srcOrd="1" destOrd="0" parTransId="{708C38CB-F996-8148-9B91-570766CCE737}" sibTransId="{CFA5EC69-CDC8-FE4E-9AEB-98A5EC145E04}"/>
    <dgm:cxn modelId="{A308B9EA-9CDB-8644-B634-23B5D87316E1}" srcId="{86244050-3A28-0948-BA83-1609B1BC89ED}" destId="{167D285C-B86C-E24F-8DB1-9566937A88B2}" srcOrd="3" destOrd="0" parTransId="{73BFCB81-223D-414F-8645-871D22935F37}" sibTransId="{7F111485-E3D3-F241-AD0B-E94DC9EBA051}"/>
    <dgm:cxn modelId="{28458AF2-E10B-9B4D-8335-E0811AA9B66C}" type="presOf" srcId="{6743CFBA-FB43-7946-B06B-DDCB866D714A}" destId="{1963009D-3010-004B-BCC0-1DAB411639CF}" srcOrd="0" destOrd="0" presId="urn:microsoft.com/office/officeart/2005/8/layout/lProcess2"/>
    <dgm:cxn modelId="{D3A38FFD-60EA-4B40-B61C-1FD7E8D9E951}" type="presOf" srcId="{91313E81-0785-144C-B316-1FE57D7B3065}" destId="{F785E858-A33E-A647-937E-5AFA332ECE42}" srcOrd="0" destOrd="0" presId="urn:microsoft.com/office/officeart/2005/8/layout/lProcess2"/>
    <dgm:cxn modelId="{0B7FE6FD-9E6F-AD46-A9E5-03F55BAB53BB}" type="presOf" srcId="{28E9071B-AD9A-634F-9D88-BE5CF25088C4}" destId="{A0386C1A-29EA-E54F-B8B9-19A27F0D10D2}" srcOrd="0" destOrd="0" presId="urn:microsoft.com/office/officeart/2005/8/layout/lProcess2"/>
    <dgm:cxn modelId="{8BDB5C8C-CC0C-6A4C-98D2-0848EFE8836D}" type="presParOf" srcId="{3A9E7DFB-0C56-DB4E-9ECF-1BBB03BFE7FC}" destId="{99528631-1129-2247-8D71-73466ED145DB}" srcOrd="0" destOrd="0" presId="urn:microsoft.com/office/officeart/2005/8/layout/lProcess2"/>
    <dgm:cxn modelId="{3A46C4E7-8FC6-F442-A003-730EB0862C45}" type="presParOf" srcId="{99528631-1129-2247-8D71-73466ED145DB}" destId="{09E40D9F-169E-7448-8076-70E471280C26}" srcOrd="0" destOrd="0" presId="urn:microsoft.com/office/officeart/2005/8/layout/lProcess2"/>
    <dgm:cxn modelId="{1E82D29D-CB41-974C-9133-B458511A69AF}" type="presParOf" srcId="{99528631-1129-2247-8D71-73466ED145DB}" destId="{B0938FC2-B94B-544B-A74C-0F39D0D5FA4A}" srcOrd="1" destOrd="0" presId="urn:microsoft.com/office/officeart/2005/8/layout/lProcess2"/>
    <dgm:cxn modelId="{8C2ED440-F044-834D-875C-5CF9E8070447}" type="presParOf" srcId="{99528631-1129-2247-8D71-73466ED145DB}" destId="{4719F4D8-B3AD-FC4D-B6DE-EDDC7B71D420}" srcOrd="2" destOrd="0" presId="urn:microsoft.com/office/officeart/2005/8/layout/lProcess2"/>
    <dgm:cxn modelId="{1DBCE4CA-3BF4-9444-A542-81A8F7FA0BC0}" type="presParOf" srcId="{4719F4D8-B3AD-FC4D-B6DE-EDDC7B71D420}" destId="{7BF3DB95-C9C8-F547-A86F-4EDADA4D2697}" srcOrd="0" destOrd="0" presId="urn:microsoft.com/office/officeart/2005/8/layout/lProcess2"/>
    <dgm:cxn modelId="{95306955-A0F7-0B4D-AF40-1120482A3A00}" type="presParOf" srcId="{7BF3DB95-C9C8-F547-A86F-4EDADA4D2697}" destId="{9C47DE77-0687-B940-9286-813599163204}" srcOrd="0" destOrd="0" presId="urn:microsoft.com/office/officeart/2005/8/layout/lProcess2"/>
    <dgm:cxn modelId="{1F93755E-9F53-3E4C-B78F-449E7AAAEEE4}" type="presParOf" srcId="{7BF3DB95-C9C8-F547-A86F-4EDADA4D2697}" destId="{FA6F5B64-C106-924C-B820-E4A53ACE1703}" srcOrd="1" destOrd="0" presId="urn:microsoft.com/office/officeart/2005/8/layout/lProcess2"/>
    <dgm:cxn modelId="{1F1E197A-9CF3-FF4C-8350-512CA203F4AF}" type="presParOf" srcId="{7BF3DB95-C9C8-F547-A86F-4EDADA4D2697}" destId="{A0386C1A-29EA-E54F-B8B9-19A27F0D10D2}" srcOrd="2" destOrd="0" presId="urn:microsoft.com/office/officeart/2005/8/layout/lProcess2"/>
    <dgm:cxn modelId="{2398A0AB-3865-2346-8B82-838241C8A0CC}" type="presParOf" srcId="{7BF3DB95-C9C8-F547-A86F-4EDADA4D2697}" destId="{A1CBAEAD-046C-BA4E-A168-A885831DE1AB}" srcOrd="3" destOrd="0" presId="urn:microsoft.com/office/officeart/2005/8/layout/lProcess2"/>
    <dgm:cxn modelId="{72E28475-A286-954C-AB3F-C552932C6094}" type="presParOf" srcId="{7BF3DB95-C9C8-F547-A86F-4EDADA4D2697}" destId="{3E651E7B-0D1B-3941-880E-9DCECFB78ABF}" srcOrd="4" destOrd="0" presId="urn:microsoft.com/office/officeart/2005/8/layout/lProcess2"/>
    <dgm:cxn modelId="{121DDB5D-C2C5-FF41-AE32-219DFE85BA72}" type="presParOf" srcId="{7BF3DB95-C9C8-F547-A86F-4EDADA4D2697}" destId="{37E87B66-71DE-004F-941E-BABC427CE72D}" srcOrd="5" destOrd="0" presId="urn:microsoft.com/office/officeart/2005/8/layout/lProcess2"/>
    <dgm:cxn modelId="{A555F96B-F412-F045-AEFA-07131B40A498}" type="presParOf" srcId="{7BF3DB95-C9C8-F547-A86F-4EDADA4D2697}" destId="{9FFF4139-AC3F-6640-A39F-16B21B3AF33D}" srcOrd="6" destOrd="0" presId="urn:microsoft.com/office/officeart/2005/8/layout/lProcess2"/>
    <dgm:cxn modelId="{0DB2B4E6-76CA-F646-A4BD-36F77408DDE0}" type="presParOf" srcId="{3A9E7DFB-0C56-DB4E-9ECF-1BBB03BFE7FC}" destId="{2906F8B9-F03F-BE46-AFCC-9A96E91F47E8}" srcOrd="1" destOrd="0" presId="urn:microsoft.com/office/officeart/2005/8/layout/lProcess2"/>
    <dgm:cxn modelId="{1C80EC9B-28BC-E64B-A59A-109785BCCC6D}" type="presParOf" srcId="{3A9E7DFB-0C56-DB4E-9ECF-1BBB03BFE7FC}" destId="{6E5FFD59-D1B9-9941-8B2B-FED8EB0CF615}" srcOrd="2" destOrd="0" presId="urn:microsoft.com/office/officeart/2005/8/layout/lProcess2"/>
    <dgm:cxn modelId="{0EAED3BA-BF89-564D-8CAD-84605436C51F}" type="presParOf" srcId="{6E5FFD59-D1B9-9941-8B2B-FED8EB0CF615}" destId="{B39BC3F2-A0D9-604A-BEDB-62811DFF5874}" srcOrd="0" destOrd="0" presId="urn:microsoft.com/office/officeart/2005/8/layout/lProcess2"/>
    <dgm:cxn modelId="{4335CCE9-6978-804F-956A-E086941449C8}" type="presParOf" srcId="{6E5FFD59-D1B9-9941-8B2B-FED8EB0CF615}" destId="{80E25747-FE1D-F04F-BF71-18137CABADD3}" srcOrd="1" destOrd="0" presId="urn:microsoft.com/office/officeart/2005/8/layout/lProcess2"/>
    <dgm:cxn modelId="{90D5287B-BE15-524D-9A1D-DCAAA6268225}" type="presParOf" srcId="{6E5FFD59-D1B9-9941-8B2B-FED8EB0CF615}" destId="{CC4888FD-64DD-AF4C-ADE0-E1F449B0A9A0}" srcOrd="2" destOrd="0" presId="urn:microsoft.com/office/officeart/2005/8/layout/lProcess2"/>
    <dgm:cxn modelId="{7197D5EB-1670-B741-967D-2BD61ABA7A5A}" type="presParOf" srcId="{CC4888FD-64DD-AF4C-ADE0-E1F449B0A9A0}" destId="{4A7D1811-1A24-0545-A932-BACA795DB266}" srcOrd="0" destOrd="0" presId="urn:microsoft.com/office/officeart/2005/8/layout/lProcess2"/>
    <dgm:cxn modelId="{D6C7AC75-4C50-2A45-B72F-F2E033256379}" type="presParOf" srcId="{4A7D1811-1A24-0545-A932-BACA795DB266}" destId="{14F42735-99C7-B84D-84BF-5FD8B57955C7}" srcOrd="0" destOrd="0" presId="urn:microsoft.com/office/officeart/2005/8/layout/lProcess2"/>
    <dgm:cxn modelId="{BBAD80DA-E31B-DC4F-8A50-5B3429FC4522}" type="presParOf" srcId="{4A7D1811-1A24-0545-A932-BACA795DB266}" destId="{52300CE0-8A81-4847-BD8C-6D93413DDA80}" srcOrd="1" destOrd="0" presId="urn:microsoft.com/office/officeart/2005/8/layout/lProcess2"/>
    <dgm:cxn modelId="{9F4B94F2-E452-4A4A-B57D-E988EBBA9653}" type="presParOf" srcId="{4A7D1811-1A24-0545-A932-BACA795DB266}" destId="{309CCD6B-D12B-1A4B-8A11-45C39EC3566C}" srcOrd="2" destOrd="0" presId="urn:microsoft.com/office/officeart/2005/8/layout/lProcess2"/>
    <dgm:cxn modelId="{4A672177-162A-7F45-B9F7-8701708CC7F7}" type="presParOf" srcId="{4A7D1811-1A24-0545-A932-BACA795DB266}" destId="{7193105D-7929-714E-A165-B72D328EBCDD}" srcOrd="3" destOrd="0" presId="urn:microsoft.com/office/officeart/2005/8/layout/lProcess2"/>
    <dgm:cxn modelId="{DE91AE66-71A3-0340-8113-0D9F3FF64FA6}" type="presParOf" srcId="{4A7D1811-1A24-0545-A932-BACA795DB266}" destId="{1DA0D446-6F58-B84F-BA6A-DBB18939B026}" srcOrd="4" destOrd="0" presId="urn:microsoft.com/office/officeart/2005/8/layout/lProcess2"/>
    <dgm:cxn modelId="{F09F51AF-38AF-1D45-95E1-8834284D6009}" type="presParOf" srcId="{4A7D1811-1A24-0545-A932-BACA795DB266}" destId="{6766F39F-2161-A84A-BE01-E3797CEF76F7}" srcOrd="5" destOrd="0" presId="urn:microsoft.com/office/officeart/2005/8/layout/lProcess2"/>
    <dgm:cxn modelId="{73731520-C83F-0A41-AC73-DF1E68658947}" type="presParOf" srcId="{4A7D1811-1A24-0545-A932-BACA795DB266}" destId="{3E2B5508-4F19-594F-93B4-9F4EBA0DC1EE}" srcOrd="6" destOrd="0" presId="urn:microsoft.com/office/officeart/2005/8/layout/lProcess2"/>
    <dgm:cxn modelId="{4B13D91C-08A7-8943-AB95-15AB1F080849}" type="presParOf" srcId="{3A9E7DFB-0C56-DB4E-9ECF-1BBB03BFE7FC}" destId="{FABE5DAD-B917-FC49-A5BB-B34CC4C8013F}" srcOrd="3" destOrd="0" presId="urn:microsoft.com/office/officeart/2005/8/layout/lProcess2"/>
    <dgm:cxn modelId="{6CC16FC9-2906-6C4F-8125-235F4BEAC784}" type="presParOf" srcId="{3A9E7DFB-0C56-DB4E-9ECF-1BBB03BFE7FC}" destId="{F5A90312-AA45-CE40-9C51-C50032E7ACB4}" srcOrd="4" destOrd="0" presId="urn:microsoft.com/office/officeart/2005/8/layout/lProcess2"/>
    <dgm:cxn modelId="{0B40EA0E-58A6-8048-82B9-52CDFB33B51C}" type="presParOf" srcId="{F5A90312-AA45-CE40-9C51-C50032E7ACB4}" destId="{B3460B04-30D2-8F40-9A5C-38B1DCBAD8E1}" srcOrd="0" destOrd="0" presId="urn:microsoft.com/office/officeart/2005/8/layout/lProcess2"/>
    <dgm:cxn modelId="{BAA06B14-1E50-0A4B-8201-F8BCDF835139}" type="presParOf" srcId="{F5A90312-AA45-CE40-9C51-C50032E7ACB4}" destId="{28326301-BBCE-3240-9BC8-9A605CE95FCA}" srcOrd="1" destOrd="0" presId="urn:microsoft.com/office/officeart/2005/8/layout/lProcess2"/>
    <dgm:cxn modelId="{3952AF64-69BB-1C42-B957-04E9930982C6}" type="presParOf" srcId="{F5A90312-AA45-CE40-9C51-C50032E7ACB4}" destId="{F73ADA51-17A6-7240-8DA5-C1DCE5CE2651}" srcOrd="2" destOrd="0" presId="urn:microsoft.com/office/officeart/2005/8/layout/lProcess2"/>
    <dgm:cxn modelId="{725B6142-09A1-5D47-9AEB-A38EF7268CC3}" type="presParOf" srcId="{F73ADA51-17A6-7240-8DA5-C1DCE5CE2651}" destId="{99431222-9F56-AA44-A4B4-9F2FC626C585}" srcOrd="0" destOrd="0" presId="urn:microsoft.com/office/officeart/2005/8/layout/lProcess2"/>
    <dgm:cxn modelId="{4189C35C-C78D-4B46-A63A-32ED4A66EFA9}" type="presParOf" srcId="{99431222-9F56-AA44-A4B4-9F2FC626C585}" destId="{6D259F5A-9EC0-034A-B688-4A10CBFA494F}" srcOrd="0" destOrd="0" presId="urn:microsoft.com/office/officeart/2005/8/layout/lProcess2"/>
    <dgm:cxn modelId="{24781435-5ECA-D64D-89FF-BF5AE807FBEE}" type="presParOf" srcId="{99431222-9F56-AA44-A4B4-9F2FC626C585}" destId="{670388CE-CC1F-6F46-9FED-17A1D8B9B528}" srcOrd="1" destOrd="0" presId="urn:microsoft.com/office/officeart/2005/8/layout/lProcess2"/>
    <dgm:cxn modelId="{DD2F29A3-573A-7C49-B6A6-8E119E7FF4B0}" type="presParOf" srcId="{99431222-9F56-AA44-A4B4-9F2FC626C585}" destId="{736AD623-6C58-EC41-B329-8CEC1158DEA5}" srcOrd="2" destOrd="0" presId="urn:microsoft.com/office/officeart/2005/8/layout/lProcess2"/>
    <dgm:cxn modelId="{898860C7-AA62-E148-899C-F6F2DA5BCB11}" type="presParOf" srcId="{99431222-9F56-AA44-A4B4-9F2FC626C585}" destId="{87E1F0C6-783A-4647-8100-7DCB8E52358E}" srcOrd="3" destOrd="0" presId="urn:microsoft.com/office/officeart/2005/8/layout/lProcess2"/>
    <dgm:cxn modelId="{5A537BAC-53C7-C244-9A3B-94ABEFC829E3}" type="presParOf" srcId="{99431222-9F56-AA44-A4B4-9F2FC626C585}" destId="{1963009D-3010-004B-BCC0-1DAB411639CF}" srcOrd="4" destOrd="0" presId="urn:microsoft.com/office/officeart/2005/8/layout/lProcess2"/>
    <dgm:cxn modelId="{B7F0C14D-E4A3-2C45-B489-F925EFBDCB48}" type="presParOf" srcId="{99431222-9F56-AA44-A4B4-9F2FC626C585}" destId="{DE46382B-A6BA-9748-9330-CBE3D4C859A7}" srcOrd="5" destOrd="0" presId="urn:microsoft.com/office/officeart/2005/8/layout/lProcess2"/>
    <dgm:cxn modelId="{2D606AFE-B372-A242-84D6-96DF85D50292}" type="presParOf" srcId="{99431222-9F56-AA44-A4B4-9F2FC626C585}" destId="{F785E858-A33E-A647-937E-5AFA332ECE42}"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287441-FD2A-9348-A8DA-5078CD18035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BFDA039-3AEF-4143-83C6-B092443306D3}">
      <dgm:prSet custT="1"/>
      <dgm:spPr>
        <a:solidFill>
          <a:srgbClr val="0FA5CC"/>
        </a:solidFill>
      </dgm:spPr>
      <dgm:t>
        <a:bodyPr/>
        <a:lstStyle/>
        <a:p>
          <a:r>
            <a:rPr lang="en-US" sz="3200" dirty="0"/>
            <a:t>Core temperature</a:t>
          </a:r>
          <a:r>
            <a:rPr lang="en-US" sz="3200" baseline="30000" dirty="0"/>
            <a:t>2</a:t>
          </a:r>
          <a:endParaRPr lang="en-US" sz="3200" dirty="0"/>
        </a:p>
      </dgm:t>
    </dgm:pt>
    <dgm:pt modelId="{9F5ECF23-0408-3A44-B0C6-16A9D1D267D8}" type="parTrans" cxnId="{3646D648-E019-2548-91BD-108863546C9B}">
      <dgm:prSet/>
      <dgm:spPr/>
      <dgm:t>
        <a:bodyPr/>
        <a:lstStyle/>
        <a:p>
          <a:endParaRPr lang="en-US"/>
        </a:p>
      </dgm:t>
    </dgm:pt>
    <dgm:pt modelId="{86727A86-6ECC-314D-A893-CFEDC98A0356}" type="sibTrans" cxnId="{3646D648-E019-2548-91BD-108863546C9B}">
      <dgm:prSet/>
      <dgm:spPr/>
      <dgm:t>
        <a:bodyPr/>
        <a:lstStyle/>
        <a:p>
          <a:endParaRPr lang="en-US"/>
        </a:p>
      </dgm:t>
    </dgm:pt>
    <dgm:pt modelId="{A7FB36CE-530B-6E4A-876E-F9A9EB955E7E}">
      <dgm:prSet custT="1"/>
      <dgm:spPr/>
      <dgm:t>
        <a:bodyPr/>
        <a:lstStyle/>
        <a:p>
          <a:r>
            <a:rPr lang="en-US" sz="2800" dirty="0"/>
            <a:t>Tympanic membrane</a:t>
          </a:r>
        </a:p>
      </dgm:t>
    </dgm:pt>
    <dgm:pt modelId="{20FF2A36-3AA0-E445-A202-DEA46EAE4EE5}" type="parTrans" cxnId="{A89CB43F-6EA3-9E4B-8856-1484B0CE66A1}">
      <dgm:prSet/>
      <dgm:spPr/>
      <dgm:t>
        <a:bodyPr/>
        <a:lstStyle/>
        <a:p>
          <a:endParaRPr lang="en-US"/>
        </a:p>
      </dgm:t>
    </dgm:pt>
    <dgm:pt modelId="{BF466EDD-77E8-A147-8388-E619A7BCC83A}" type="sibTrans" cxnId="{A89CB43F-6EA3-9E4B-8856-1484B0CE66A1}">
      <dgm:prSet/>
      <dgm:spPr/>
      <dgm:t>
        <a:bodyPr/>
        <a:lstStyle/>
        <a:p>
          <a:endParaRPr lang="en-US"/>
        </a:p>
      </dgm:t>
    </dgm:pt>
    <dgm:pt modelId="{941C855A-6670-4E4F-B585-2FA946A8B907}">
      <dgm:prSet custT="1"/>
      <dgm:spPr>
        <a:solidFill>
          <a:srgbClr val="0FA5CC"/>
        </a:solidFill>
      </dgm:spPr>
      <dgm:t>
        <a:bodyPr/>
        <a:lstStyle/>
        <a:p>
          <a:r>
            <a:rPr lang="en-US" sz="3200" dirty="0"/>
            <a:t>Peripheral temperature</a:t>
          </a:r>
          <a:r>
            <a:rPr lang="en-US" sz="3200" baseline="30000" dirty="0"/>
            <a:t>2</a:t>
          </a:r>
          <a:endParaRPr lang="en-US" sz="3200" dirty="0"/>
        </a:p>
      </dgm:t>
    </dgm:pt>
    <dgm:pt modelId="{58D87E43-EFC0-094C-A1D5-65527898BC18}" type="parTrans" cxnId="{B3448DCC-65A1-E748-AE8E-43243AADC122}">
      <dgm:prSet/>
      <dgm:spPr/>
      <dgm:t>
        <a:bodyPr/>
        <a:lstStyle/>
        <a:p>
          <a:endParaRPr lang="en-US"/>
        </a:p>
      </dgm:t>
    </dgm:pt>
    <dgm:pt modelId="{34FF5DAA-9E32-6349-9588-2A851C8ECCC9}" type="sibTrans" cxnId="{B3448DCC-65A1-E748-AE8E-43243AADC122}">
      <dgm:prSet/>
      <dgm:spPr/>
      <dgm:t>
        <a:bodyPr/>
        <a:lstStyle/>
        <a:p>
          <a:endParaRPr lang="en-US"/>
        </a:p>
      </dgm:t>
    </dgm:pt>
    <dgm:pt modelId="{2FE8F2E3-F091-B64A-9633-8FBA559CF6AD}">
      <dgm:prSet custT="1"/>
      <dgm:spPr/>
      <dgm:t>
        <a:bodyPr/>
        <a:lstStyle/>
        <a:p>
          <a:r>
            <a:rPr lang="en-US" sz="2800" dirty="0"/>
            <a:t>Skin</a:t>
          </a:r>
        </a:p>
      </dgm:t>
    </dgm:pt>
    <dgm:pt modelId="{A1DF2292-D9BE-0340-9366-D72E3C7E13D6}" type="parTrans" cxnId="{BE0ACD17-12CB-0543-9D65-93A83A4FE9E3}">
      <dgm:prSet/>
      <dgm:spPr/>
      <dgm:t>
        <a:bodyPr/>
        <a:lstStyle/>
        <a:p>
          <a:endParaRPr lang="en-US"/>
        </a:p>
      </dgm:t>
    </dgm:pt>
    <dgm:pt modelId="{81504DFC-1B3C-494E-8363-75913BA98C95}" type="sibTrans" cxnId="{BE0ACD17-12CB-0543-9D65-93A83A4FE9E3}">
      <dgm:prSet/>
      <dgm:spPr/>
      <dgm:t>
        <a:bodyPr/>
        <a:lstStyle/>
        <a:p>
          <a:endParaRPr lang="en-US"/>
        </a:p>
      </dgm:t>
    </dgm:pt>
    <dgm:pt modelId="{27A84045-3ABC-E34C-8AFC-196D154AD0C0}">
      <dgm:prSet custT="1"/>
      <dgm:spPr/>
      <dgm:t>
        <a:bodyPr/>
        <a:lstStyle/>
        <a:p>
          <a:r>
            <a:rPr lang="en-US" sz="2800" dirty="0"/>
            <a:t>Esophagus</a:t>
          </a:r>
        </a:p>
      </dgm:t>
    </dgm:pt>
    <dgm:pt modelId="{AC920BFD-F1EF-BD42-87C1-323459B080FD}" type="parTrans" cxnId="{5718F1C5-E48F-9C47-BE59-E8B1E56D2D5A}">
      <dgm:prSet/>
      <dgm:spPr/>
      <dgm:t>
        <a:bodyPr/>
        <a:lstStyle/>
        <a:p>
          <a:endParaRPr lang="en-US"/>
        </a:p>
      </dgm:t>
    </dgm:pt>
    <dgm:pt modelId="{50DCB254-3898-8348-AF51-84AE1700347D}" type="sibTrans" cxnId="{5718F1C5-E48F-9C47-BE59-E8B1E56D2D5A}">
      <dgm:prSet/>
      <dgm:spPr/>
      <dgm:t>
        <a:bodyPr/>
        <a:lstStyle/>
        <a:p>
          <a:endParaRPr lang="en-US"/>
        </a:p>
      </dgm:t>
    </dgm:pt>
    <dgm:pt modelId="{9B966222-9928-1F4E-BA62-676578EEF0F6}">
      <dgm:prSet custT="1"/>
      <dgm:spPr/>
      <dgm:t>
        <a:bodyPr/>
        <a:lstStyle/>
        <a:p>
          <a:r>
            <a:rPr lang="en-US" sz="2800" dirty="0"/>
            <a:t>Nasopharynx</a:t>
          </a:r>
        </a:p>
      </dgm:t>
    </dgm:pt>
    <dgm:pt modelId="{5243993E-DB6D-0347-87A1-1A979F90CA5F}" type="parTrans" cxnId="{C90D8903-4DCF-0D42-80E2-1C6E8A4B7EB0}">
      <dgm:prSet/>
      <dgm:spPr/>
      <dgm:t>
        <a:bodyPr/>
        <a:lstStyle/>
        <a:p>
          <a:endParaRPr lang="en-US"/>
        </a:p>
      </dgm:t>
    </dgm:pt>
    <dgm:pt modelId="{03E814FD-B22B-884B-B07C-5990D7110272}" type="sibTrans" cxnId="{C90D8903-4DCF-0D42-80E2-1C6E8A4B7EB0}">
      <dgm:prSet/>
      <dgm:spPr/>
      <dgm:t>
        <a:bodyPr/>
        <a:lstStyle/>
        <a:p>
          <a:endParaRPr lang="en-US"/>
        </a:p>
      </dgm:t>
    </dgm:pt>
    <dgm:pt modelId="{F967E12D-3C5F-4F49-B5CA-A874B6CAD3AE}">
      <dgm:prSet custT="1"/>
      <dgm:spPr/>
      <dgm:t>
        <a:bodyPr/>
        <a:lstStyle/>
        <a:p>
          <a:r>
            <a:rPr lang="en-US" sz="2800" dirty="0"/>
            <a:t>Pulmonary artery</a:t>
          </a:r>
        </a:p>
      </dgm:t>
    </dgm:pt>
    <dgm:pt modelId="{212C9EC9-4D03-B54D-958D-180C82BF1657}" type="parTrans" cxnId="{F6F77F18-A8F9-2244-A668-107BF2EE0101}">
      <dgm:prSet/>
      <dgm:spPr/>
      <dgm:t>
        <a:bodyPr/>
        <a:lstStyle/>
        <a:p>
          <a:endParaRPr lang="en-US"/>
        </a:p>
      </dgm:t>
    </dgm:pt>
    <dgm:pt modelId="{2C60D93E-104B-6248-83E3-2630377BF689}" type="sibTrans" cxnId="{F6F77F18-A8F9-2244-A668-107BF2EE0101}">
      <dgm:prSet/>
      <dgm:spPr/>
      <dgm:t>
        <a:bodyPr/>
        <a:lstStyle/>
        <a:p>
          <a:endParaRPr lang="en-US"/>
        </a:p>
      </dgm:t>
    </dgm:pt>
    <dgm:pt modelId="{22758AE9-8E72-8047-9831-FB92CC80C238}">
      <dgm:prSet custT="1"/>
      <dgm:spPr/>
      <dgm:t>
        <a:bodyPr/>
        <a:lstStyle/>
        <a:p>
          <a:r>
            <a:rPr lang="en-US" sz="2800" dirty="0"/>
            <a:t>Rectum</a:t>
          </a:r>
        </a:p>
      </dgm:t>
    </dgm:pt>
    <dgm:pt modelId="{29A6212A-0583-BF42-B833-3CAB776F2AA1}" type="parTrans" cxnId="{1E78BD40-D988-0347-BA2D-AD6B5CC61582}">
      <dgm:prSet/>
      <dgm:spPr/>
      <dgm:t>
        <a:bodyPr/>
        <a:lstStyle/>
        <a:p>
          <a:endParaRPr lang="en-US"/>
        </a:p>
      </dgm:t>
    </dgm:pt>
    <dgm:pt modelId="{55CEDBF1-6873-3E40-AB5A-3BBADAC1F679}" type="sibTrans" cxnId="{1E78BD40-D988-0347-BA2D-AD6B5CC61582}">
      <dgm:prSet/>
      <dgm:spPr/>
      <dgm:t>
        <a:bodyPr/>
        <a:lstStyle/>
        <a:p>
          <a:endParaRPr lang="en-US"/>
        </a:p>
      </dgm:t>
    </dgm:pt>
    <dgm:pt modelId="{756CF199-1BED-8F4B-9876-6C5271B8A9A5}">
      <dgm:prSet custT="1"/>
      <dgm:spPr/>
      <dgm:t>
        <a:bodyPr/>
        <a:lstStyle/>
        <a:p>
          <a:r>
            <a:rPr lang="en-US" sz="2800" dirty="0"/>
            <a:t>Bladder</a:t>
          </a:r>
        </a:p>
      </dgm:t>
    </dgm:pt>
    <dgm:pt modelId="{9C86B1D1-1399-8F42-875D-E25E6AFCCA9A}" type="parTrans" cxnId="{6CEBE1AF-1B0E-D443-8BC2-32316837FB7F}">
      <dgm:prSet/>
      <dgm:spPr/>
      <dgm:t>
        <a:bodyPr/>
        <a:lstStyle/>
        <a:p>
          <a:endParaRPr lang="en-US"/>
        </a:p>
      </dgm:t>
    </dgm:pt>
    <dgm:pt modelId="{5F656016-BEE1-3F46-BFA1-90683105D077}" type="sibTrans" cxnId="{6CEBE1AF-1B0E-D443-8BC2-32316837FB7F}">
      <dgm:prSet/>
      <dgm:spPr/>
      <dgm:t>
        <a:bodyPr/>
        <a:lstStyle/>
        <a:p>
          <a:endParaRPr lang="en-US"/>
        </a:p>
      </dgm:t>
    </dgm:pt>
    <dgm:pt modelId="{50A020BE-5A24-204E-B5AC-0DD9659036E8}">
      <dgm:prSet custT="1"/>
      <dgm:spPr/>
      <dgm:t>
        <a:bodyPr/>
        <a:lstStyle/>
        <a:p>
          <a:r>
            <a:rPr lang="en-US" sz="2800" dirty="0"/>
            <a:t>Axillae</a:t>
          </a:r>
        </a:p>
      </dgm:t>
    </dgm:pt>
    <dgm:pt modelId="{86D8F530-5B6D-874A-9D61-3421D411E683}" type="parTrans" cxnId="{F30ED201-168B-DD4E-AB67-5424288ABE2B}">
      <dgm:prSet/>
      <dgm:spPr/>
      <dgm:t>
        <a:bodyPr/>
        <a:lstStyle/>
        <a:p>
          <a:endParaRPr lang="en-US"/>
        </a:p>
      </dgm:t>
    </dgm:pt>
    <dgm:pt modelId="{5D2F3A49-A165-124C-8E80-E1855B79D81F}" type="sibTrans" cxnId="{F30ED201-168B-DD4E-AB67-5424288ABE2B}">
      <dgm:prSet/>
      <dgm:spPr/>
      <dgm:t>
        <a:bodyPr/>
        <a:lstStyle/>
        <a:p>
          <a:endParaRPr lang="en-US"/>
        </a:p>
      </dgm:t>
    </dgm:pt>
    <dgm:pt modelId="{C90F3F48-EB5F-E64A-B1C3-0E886F368BB0}">
      <dgm:prSet custT="1"/>
      <dgm:spPr/>
      <dgm:t>
        <a:bodyPr/>
        <a:lstStyle/>
        <a:p>
          <a:r>
            <a:rPr lang="en-US" sz="2800" dirty="0"/>
            <a:t>Oropharynx</a:t>
          </a:r>
        </a:p>
      </dgm:t>
    </dgm:pt>
    <dgm:pt modelId="{63D42B12-E193-8146-90F8-E0DDDF121160}" type="parTrans" cxnId="{562235B1-E075-ED47-9DD1-27F25F341FCF}">
      <dgm:prSet/>
      <dgm:spPr/>
      <dgm:t>
        <a:bodyPr/>
        <a:lstStyle/>
        <a:p>
          <a:endParaRPr lang="en-US"/>
        </a:p>
      </dgm:t>
    </dgm:pt>
    <dgm:pt modelId="{6411541D-593C-354F-87B5-7936F29BFE61}" type="sibTrans" cxnId="{562235B1-E075-ED47-9DD1-27F25F341FCF}">
      <dgm:prSet/>
      <dgm:spPr/>
      <dgm:t>
        <a:bodyPr/>
        <a:lstStyle/>
        <a:p>
          <a:endParaRPr lang="en-US"/>
        </a:p>
      </dgm:t>
    </dgm:pt>
    <dgm:pt modelId="{78E32040-7052-F141-91EE-2176044A589B}">
      <dgm:prSet custT="1"/>
      <dgm:spPr/>
      <dgm:t>
        <a:bodyPr/>
        <a:lstStyle/>
        <a:p>
          <a:r>
            <a:rPr lang="en-US" sz="2800" dirty="0"/>
            <a:t>Forehead</a:t>
          </a:r>
        </a:p>
      </dgm:t>
    </dgm:pt>
    <dgm:pt modelId="{0213DA59-61DB-FF47-AF2E-707D68AC2A1E}" type="parTrans" cxnId="{D6E31E53-EFD3-D844-A8FF-DA88942C9A23}">
      <dgm:prSet/>
      <dgm:spPr/>
      <dgm:t>
        <a:bodyPr/>
        <a:lstStyle/>
        <a:p>
          <a:endParaRPr lang="en-US"/>
        </a:p>
      </dgm:t>
    </dgm:pt>
    <dgm:pt modelId="{AADEBC9E-BA9A-1A43-862B-EC24B59F2789}" type="sibTrans" cxnId="{D6E31E53-EFD3-D844-A8FF-DA88942C9A23}">
      <dgm:prSet/>
      <dgm:spPr/>
      <dgm:t>
        <a:bodyPr/>
        <a:lstStyle/>
        <a:p>
          <a:endParaRPr lang="en-US"/>
        </a:p>
      </dgm:t>
    </dgm:pt>
    <dgm:pt modelId="{24FD661B-89AE-664F-A79A-4284A9E3C7C4}" type="pres">
      <dgm:prSet presAssocID="{DF287441-FD2A-9348-A8DA-5078CD180350}" presName="Name0" presStyleCnt="0">
        <dgm:presLayoutVars>
          <dgm:dir/>
          <dgm:animLvl val="lvl"/>
          <dgm:resizeHandles val="exact"/>
        </dgm:presLayoutVars>
      </dgm:prSet>
      <dgm:spPr/>
    </dgm:pt>
    <dgm:pt modelId="{ED56AD2B-924F-3949-A6EE-2572C1B96154}" type="pres">
      <dgm:prSet presAssocID="{DBFDA039-3AEF-4143-83C6-B092443306D3}" presName="composite" presStyleCnt="0"/>
      <dgm:spPr/>
    </dgm:pt>
    <dgm:pt modelId="{7E9627EA-D8BE-674D-A89D-F0666819B090}" type="pres">
      <dgm:prSet presAssocID="{DBFDA039-3AEF-4143-83C6-B092443306D3}" presName="parTx" presStyleLbl="alignNode1" presStyleIdx="0" presStyleCnt="2" custScaleY="94910" custLinFactNeighborX="-518" custLinFactNeighborY="-947">
        <dgm:presLayoutVars>
          <dgm:chMax val="0"/>
          <dgm:chPref val="0"/>
          <dgm:bulletEnabled val="1"/>
        </dgm:presLayoutVars>
      </dgm:prSet>
      <dgm:spPr/>
    </dgm:pt>
    <dgm:pt modelId="{AF3C44C9-B855-CD42-9C37-E4ECB6A4336D}" type="pres">
      <dgm:prSet presAssocID="{DBFDA039-3AEF-4143-83C6-B092443306D3}" presName="desTx" presStyleLbl="alignAccFollowNode1" presStyleIdx="0" presStyleCnt="2">
        <dgm:presLayoutVars>
          <dgm:bulletEnabled val="1"/>
        </dgm:presLayoutVars>
      </dgm:prSet>
      <dgm:spPr/>
    </dgm:pt>
    <dgm:pt modelId="{DD86B7F6-7988-1E43-9042-ABAB522F352E}" type="pres">
      <dgm:prSet presAssocID="{86727A86-6ECC-314D-A893-CFEDC98A0356}" presName="space" presStyleCnt="0"/>
      <dgm:spPr/>
    </dgm:pt>
    <dgm:pt modelId="{ED519433-D705-1D4A-9C5D-3FCF4D194C2E}" type="pres">
      <dgm:prSet presAssocID="{941C855A-6670-4E4F-B585-2FA946A8B907}" presName="composite" presStyleCnt="0"/>
      <dgm:spPr/>
    </dgm:pt>
    <dgm:pt modelId="{BFA32993-FB0B-ED47-94F6-407D671739AC}" type="pres">
      <dgm:prSet presAssocID="{941C855A-6670-4E4F-B585-2FA946A8B907}" presName="parTx" presStyleLbl="alignNode1" presStyleIdx="1" presStyleCnt="2">
        <dgm:presLayoutVars>
          <dgm:chMax val="0"/>
          <dgm:chPref val="0"/>
          <dgm:bulletEnabled val="1"/>
        </dgm:presLayoutVars>
      </dgm:prSet>
      <dgm:spPr/>
    </dgm:pt>
    <dgm:pt modelId="{FDE09E35-8AC1-3D4E-82B4-9E5BCFF2BD14}" type="pres">
      <dgm:prSet presAssocID="{941C855A-6670-4E4F-B585-2FA946A8B907}" presName="desTx" presStyleLbl="alignAccFollowNode1" presStyleIdx="1" presStyleCnt="2">
        <dgm:presLayoutVars>
          <dgm:bulletEnabled val="1"/>
        </dgm:presLayoutVars>
      </dgm:prSet>
      <dgm:spPr/>
    </dgm:pt>
  </dgm:ptLst>
  <dgm:cxnLst>
    <dgm:cxn modelId="{1A8E3700-05D7-AA4F-A105-1F9E8439EB14}" type="presOf" srcId="{DF287441-FD2A-9348-A8DA-5078CD180350}" destId="{24FD661B-89AE-664F-A79A-4284A9E3C7C4}" srcOrd="0" destOrd="0" presId="urn:microsoft.com/office/officeart/2005/8/layout/hList1"/>
    <dgm:cxn modelId="{F30ED201-168B-DD4E-AB67-5424288ABE2B}" srcId="{941C855A-6670-4E4F-B585-2FA946A8B907}" destId="{50A020BE-5A24-204E-B5AC-0DD9659036E8}" srcOrd="2" destOrd="0" parTransId="{86D8F530-5B6D-874A-9D61-3421D411E683}" sibTransId="{5D2F3A49-A165-124C-8E80-E1855B79D81F}"/>
    <dgm:cxn modelId="{C90D8903-4DCF-0D42-80E2-1C6E8A4B7EB0}" srcId="{DBFDA039-3AEF-4143-83C6-B092443306D3}" destId="{9B966222-9928-1F4E-BA62-676578EEF0F6}" srcOrd="2" destOrd="0" parTransId="{5243993E-DB6D-0347-87A1-1A979F90CA5F}" sibTransId="{03E814FD-B22B-884B-B07C-5990D7110272}"/>
    <dgm:cxn modelId="{BE0ACD17-12CB-0543-9D65-93A83A4FE9E3}" srcId="{941C855A-6670-4E4F-B585-2FA946A8B907}" destId="{2FE8F2E3-F091-B64A-9633-8FBA559CF6AD}" srcOrd="0" destOrd="0" parTransId="{A1DF2292-D9BE-0340-9366-D72E3C7E13D6}" sibTransId="{81504DFC-1B3C-494E-8363-75913BA98C95}"/>
    <dgm:cxn modelId="{F6F77F18-A8F9-2244-A668-107BF2EE0101}" srcId="{DBFDA039-3AEF-4143-83C6-B092443306D3}" destId="{F967E12D-3C5F-4F49-B5CA-A874B6CAD3AE}" srcOrd="3" destOrd="0" parTransId="{212C9EC9-4D03-B54D-958D-180C82BF1657}" sibTransId="{2C60D93E-104B-6248-83E3-2630377BF689}"/>
    <dgm:cxn modelId="{81A2573F-0927-0F4F-A1C6-B8C9468BC256}" type="presOf" srcId="{F967E12D-3C5F-4F49-B5CA-A874B6CAD3AE}" destId="{AF3C44C9-B855-CD42-9C37-E4ECB6A4336D}" srcOrd="0" destOrd="3" presId="urn:microsoft.com/office/officeart/2005/8/layout/hList1"/>
    <dgm:cxn modelId="{A89CB43F-6EA3-9E4B-8856-1484B0CE66A1}" srcId="{DBFDA039-3AEF-4143-83C6-B092443306D3}" destId="{A7FB36CE-530B-6E4A-876E-F9A9EB955E7E}" srcOrd="0" destOrd="0" parTransId="{20FF2A36-3AA0-E445-A202-DEA46EAE4EE5}" sibTransId="{BF466EDD-77E8-A147-8388-E619A7BCC83A}"/>
    <dgm:cxn modelId="{1E78BD40-D988-0347-BA2D-AD6B5CC61582}" srcId="{DBFDA039-3AEF-4143-83C6-B092443306D3}" destId="{22758AE9-8E72-8047-9831-FB92CC80C238}" srcOrd="4" destOrd="0" parTransId="{29A6212A-0583-BF42-B833-3CAB776F2AA1}" sibTransId="{55CEDBF1-6873-3E40-AB5A-3BBADAC1F679}"/>
    <dgm:cxn modelId="{3646D648-E019-2548-91BD-108863546C9B}" srcId="{DF287441-FD2A-9348-A8DA-5078CD180350}" destId="{DBFDA039-3AEF-4143-83C6-B092443306D3}" srcOrd="0" destOrd="0" parTransId="{9F5ECF23-0408-3A44-B0C6-16A9D1D267D8}" sibTransId="{86727A86-6ECC-314D-A893-CFEDC98A0356}"/>
    <dgm:cxn modelId="{5C982149-2CCB-4349-A917-AD328B1126E4}" type="presOf" srcId="{A7FB36CE-530B-6E4A-876E-F9A9EB955E7E}" destId="{AF3C44C9-B855-CD42-9C37-E4ECB6A4336D}" srcOrd="0" destOrd="0" presId="urn:microsoft.com/office/officeart/2005/8/layout/hList1"/>
    <dgm:cxn modelId="{D6E31E53-EFD3-D844-A8FF-DA88942C9A23}" srcId="{941C855A-6670-4E4F-B585-2FA946A8B907}" destId="{78E32040-7052-F141-91EE-2176044A589B}" srcOrd="1" destOrd="0" parTransId="{0213DA59-61DB-FF47-AF2E-707D68AC2A1E}" sibTransId="{AADEBC9E-BA9A-1A43-862B-EC24B59F2789}"/>
    <dgm:cxn modelId="{9B33A360-2847-C04F-A8ED-C680E8D5BA96}" type="presOf" srcId="{50A020BE-5A24-204E-B5AC-0DD9659036E8}" destId="{FDE09E35-8AC1-3D4E-82B4-9E5BCFF2BD14}" srcOrd="0" destOrd="2" presId="urn:microsoft.com/office/officeart/2005/8/layout/hList1"/>
    <dgm:cxn modelId="{7F003370-2433-FB42-A9AC-C16BBAA4760A}" type="presOf" srcId="{27A84045-3ABC-E34C-8AFC-196D154AD0C0}" destId="{AF3C44C9-B855-CD42-9C37-E4ECB6A4336D}" srcOrd="0" destOrd="1" presId="urn:microsoft.com/office/officeart/2005/8/layout/hList1"/>
    <dgm:cxn modelId="{82539C82-874C-5342-8A1C-E8A72A187FE8}" type="presOf" srcId="{9B966222-9928-1F4E-BA62-676578EEF0F6}" destId="{AF3C44C9-B855-CD42-9C37-E4ECB6A4336D}" srcOrd="0" destOrd="2" presId="urn:microsoft.com/office/officeart/2005/8/layout/hList1"/>
    <dgm:cxn modelId="{F4030993-379C-014A-AFB1-DE2D34325875}" type="presOf" srcId="{756CF199-1BED-8F4B-9876-6C5271B8A9A5}" destId="{AF3C44C9-B855-CD42-9C37-E4ECB6A4336D}" srcOrd="0" destOrd="5" presId="urn:microsoft.com/office/officeart/2005/8/layout/hList1"/>
    <dgm:cxn modelId="{6CEBE1AF-1B0E-D443-8BC2-32316837FB7F}" srcId="{DBFDA039-3AEF-4143-83C6-B092443306D3}" destId="{756CF199-1BED-8F4B-9876-6C5271B8A9A5}" srcOrd="5" destOrd="0" parTransId="{9C86B1D1-1399-8F42-875D-E25E6AFCCA9A}" sibTransId="{5F656016-BEE1-3F46-BFA1-90683105D077}"/>
    <dgm:cxn modelId="{562235B1-E075-ED47-9DD1-27F25F341FCF}" srcId="{941C855A-6670-4E4F-B585-2FA946A8B907}" destId="{C90F3F48-EB5F-E64A-B1C3-0E886F368BB0}" srcOrd="3" destOrd="0" parTransId="{63D42B12-E193-8146-90F8-E0DDDF121160}" sibTransId="{6411541D-593C-354F-87B5-7936F29BFE61}"/>
    <dgm:cxn modelId="{C65448B6-23F4-C449-A037-230DEFBD5C99}" type="presOf" srcId="{2FE8F2E3-F091-B64A-9633-8FBA559CF6AD}" destId="{FDE09E35-8AC1-3D4E-82B4-9E5BCFF2BD14}" srcOrd="0" destOrd="0" presId="urn:microsoft.com/office/officeart/2005/8/layout/hList1"/>
    <dgm:cxn modelId="{D739D8C3-DDA3-054B-8E90-1DDFF8DE29BF}" type="presOf" srcId="{78E32040-7052-F141-91EE-2176044A589B}" destId="{FDE09E35-8AC1-3D4E-82B4-9E5BCFF2BD14}" srcOrd="0" destOrd="1" presId="urn:microsoft.com/office/officeart/2005/8/layout/hList1"/>
    <dgm:cxn modelId="{5718F1C5-E48F-9C47-BE59-E8B1E56D2D5A}" srcId="{DBFDA039-3AEF-4143-83C6-B092443306D3}" destId="{27A84045-3ABC-E34C-8AFC-196D154AD0C0}" srcOrd="1" destOrd="0" parTransId="{AC920BFD-F1EF-BD42-87C1-323459B080FD}" sibTransId="{50DCB254-3898-8348-AF51-84AE1700347D}"/>
    <dgm:cxn modelId="{D24BCFC8-DAC2-FE44-8E59-A83ECDBE4DAB}" type="presOf" srcId="{22758AE9-8E72-8047-9831-FB92CC80C238}" destId="{AF3C44C9-B855-CD42-9C37-E4ECB6A4336D}" srcOrd="0" destOrd="4" presId="urn:microsoft.com/office/officeart/2005/8/layout/hList1"/>
    <dgm:cxn modelId="{B3448DCC-65A1-E748-AE8E-43243AADC122}" srcId="{DF287441-FD2A-9348-A8DA-5078CD180350}" destId="{941C855A-6670-4E4F-B585-2FA946A8B907}" srcOrd="1" destOrd="0" parTransId="{58D87E43-EFC0-094C-A1D5-65527898BC18}" sibTransId="{34FF5DAA-9E32-6349-9588-2A851C8ECCC9}"/>
    <dgm:cxn modelId="{CC8526E0-E3DF-8547-98D7-6FD5B07F690C}" type="presOf" srcId="{DBFDA039-3AEF-4143-83C6-B092443306D3}" destId="{7E9627EA-D8BE-674D-A89D-F0666819B090}" srcOrd="0" destOrd="0" presId="urn:microsoft.com/office/officeart/2005/8/layout/hList1"/>
    <dgm:cxn modelId="{AEEDDAF7-EEEF-564B-B6E1-817805E84076}" type="presOf" srcId="{C90F3F48-EB5F-E64A-B1C3-0E886F368BB0}" destId="{FDE09E35-8AC1-3D4E-82B4-9E5BCFF2BD14}" srcOrd="0" destOrd="3" presId="urn:microsoft.com/office/officeart/2005/8/layout/hList1"/>
    <dgm:cxn modelId="{60968DF8-0D6A-944E-B374-676AF3AC17C9}" type="presOf" srcId="{941C855A-6670-4E4F-B585-2FA946A8B907}" destId="{BFA32993-FB0B-ED47-94F6-407D671739AC}" srcOrd="0" destOrd="0" presId="urn:microsoft.com/office/officeart/2005/8/layout/hList1"/>
    <dgm:cxn modelId="{03BD418F-C84A-FC41-B65D-439C0E4B3162}" type="presParOf" srcId="{24FD661B-89AE-664F-A79A-4284A9E3C7C4}" destId="{ED56AD2B-924F-3949-A6EE-2572C1B96154}" srcOrd="0" destOrd="0" presId="urn:microsoft.com/office/officeart/2005/8/layout/hList1"/>
    <dgm:cxn modelId="{F4F341F3-69B9-1C42-842E-9021AEAD4EDD}" type="presParOf" srcId="{ED56AD2B-924F-3949-A6EE-2572C1B96154}" destId="{7E9627EA-D8BE-674D-A89D-F0666819B090}" srcOrd="0" destOrd="0" presId="urn:microsoft.com/office/officeart/2005/8/layout/hList1"/>
    <dgm:cxn modelId="{B9275494-5F55-7A40-8514-90A41233B6C3}" type="presParOf" srcId="{ED56AD2B-924F-3949-A6EE-2572C1B96154}" destId="{AF3C44C9-B855-CD42-9C37-E4ECB6A4336D}" srcOrd="1" destOrd="0" presId="urn:microsoft.com/office/officeart/2005/8/layout/hList1"/>
    <dgm:cxn modelId="{2EB9FCE4-EE62-1141-9135-297311A637AB}" type="presParOf" srcId="{24FD661B-89AE-664F-A79A-4284A9E3C7C4}" destId="{DD86B7F6-7988-1E43-9042-ABAB522F352E}" srcOrd="1" destOrd="0" presId="urn:microsoft.com/office/officeart/2005/8/layout/hList1"/>
    <dgm:cxn modelId="{69C47EB4-E6CC-2C49-A174-1D2CC2478DCC}" type="presParOf" srcId="{24FD661B-89AE-664F-A79A-4284A9E3C7C4}" destId="{ED519433-D705-1D4A-9C5D-3FCF4D194C2E}" srcOrd="2" destOrd="0" presId="urn:microsoft.com/office/officeart/2005/8/layout/hList1"/>
    <dgm:cxn modelId="{5AADEE41-D51A-0044-9469-AD226A6976F6}" type="presParOf" srcId="{ED519433-D705-1D4A-9C5D-3FCF4D194C2E}" destId="{BFA32993-FB0B-ED47-94F6-407D671739AC}" srcOrd="0" destOrd="0" presId="urn:microsoft.com/office/officeart/2005/8/layout/hList1"/>
    <dgm:cxn modelId="{8CBE0A6F-984B-1D49-BC5C-0D1DA7A8ECF6}" type="presParOf" srcId="{ED519433-D705-1D4A-9C5D-3FCF4D194C2E}" destId="{FDE09E35-8AC1-3D4E-82B4-9E5BCFF2BD1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9F7361-4726-ED47-AD77-5655A34715AD}">
      <dsp:nvSpPr>
        <dsp:cNvPr id="0" name=""/>
        <dsp:cNvSpPr/>
      </dsp:nvSpPr>
      <dsp:spPr>
        <a:xfrm>
          <a:off x="0" y="0"/>
          <a:ext cx="8286750" cy="1206885"/>
        </a:xfrm>
        <a:prstGeom prst="rightArrow">
          <a:avLst>
            <a:gd name="adj1" fmla="val 50000"/>
            <a:gd name="adj2" fmla="val 50000"/>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254000" bIns="191593" numCol="1" spcCol="1270" anchor="ctr" anchorCtr="0">
          <a:noAutofit/>
        </a:bodyPr>
        <a:lstStyle/>
        <a:p>
          <a:pPr marL="0" lvl="0" indent="0" algn="l" defTabSz="1600200" rtl="0">
            <a:lnSpc>
              <a:spcPct val="90000"/>
            </a:lnSpc>
            <a:spcBef>
              <a:spcPct val="0"/>
            </a:spcBef>
            <a:spcAft>
              <a:spcPct val="35000"/>
            </a:spcAft>
            <a:buNone/>
          </a:pPr>
          <a:r>
            <a:rPr lang="en-US" sz="3600" kern="1200" dirty="0"/>
            <a:t>Responses</a:t>
          </a:r>
        </a:p>
      </dsp:txBody>
      <dsp:txXfrm>
        <a:off x="0" y="301721"/>
        <a:ext cx="7985029" cy="603443"/>
      </dsp:txXfrm>
    </dsp:sp>
    <dsp:sp modelId="{5D2241D2-ED09-F647-8015-59DAA2A67166}">
      <dsp:nvSpPr>
        <dsp:cNvPr id="0" name=""/>
        <dsp:cNvSpPr/>
      </dsp:nvSpPr>
      <dsp:spPr>
        <a:xfrm>
          <a:off x="247308" y="1085594"/>
          <a:ext cx="7220296" cy="3867407"/>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kern="1200" dirty="0"/>
            <a:t>Efferent responses are both behavioral and autonomic.</a:t>
          </a:r>
        </a:p>
        <a:p>
          <a:pPr marL="0" lvl="0" indent="0" algn="l" defTabSz="1066800" rtl="0">
            <a:lnSpc>
              <a:spcPct val="90000"/>
            </a:lnSpc>
            <a:spcBef>
              <a:spcPct val="0"/>
            </a:spcBef>
            <a:spcAft>
              <a:spcPct val="35000"/>
            </a:spcAft>
            <a:buNone/>
          </a:pPr>
          <a:r>
            <a:rPr lang="en-US" sz="2400" kern="1200" dirty="0"/>
            <a:t>Behavioral responses are primarily determined by skin temperature input and include things like going inside when it’s cold outside, putting on a sweater, and moving around.</a:t>
          </a:r>
        </a:p>
        <a:p>
          <a:pPr marL="0" lvl="0" indent="0" algn="l" defTabSz="1066800" rtl="0">
            <a:lnSpc>
              <a:spcPct val="90000"/>
            </a:lnSpc>
            <a:spcBef>
              <a:spcPct val="0"/>
            </a:spcBef>
            <a:spcAft>
              <a:spcPct val="35000"/>
            </a:spcAft>
            <a:buNone/>
          </a:pPr>
          <a:r>
            <a:rPr lang="en-US" sz="2400" kern="1200" dirty="0"/>
            <a:t>Autonomic responses are primarily determined by core temperature input and include skin vasomotor activity, vasoconstriction or vasodilation, shivering, nonshivering thermogenesis, and sweating.</a:t>
          </a:r>
          <a:r>
            <a:rPr lang="en-US" sz="2400" kern="1200" baseline="30000" dirty="0"/>
            <a:t>2,3</a:t>
          </a:r>
          <a:endParaRPr lang="en-US" sz="2400" kern="1200" dirty="0"/>
        </a:p>
      </dsp:txBody>
      <dsp:txXfrm>
        <a:off x="247308" y="1085594"/>
        <a:ext cx="7220296" cy="38674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7DA29C-C71D-C447-9766-B068172C7C8F}">
      <dsp:nvSpPr>
        <dsp:cNvPr id="0" name=""/>
        <dsp:cNvSpPr/>
      </dsp:nvSpPr>
      <dsp:spPr>
        <a:xfrm>
          <a:off x="1054" y="227511"/>
          <a:ext cx="2911896" cy="1164758"/>
        </a:xfrm>
        <a:prstGeom prst="chevron">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l" defTabSz="977900" rtl="0">
            <a:lnSpc>
              <a:spcPct val="90000"/>
            </a:lnSpc>
            <a:spcBef>
              <a:spcPct val="0"/>
            </a:spcBef>
            <a:spcAft>
              <a:spcPct val="35000"/>
            </a:spcAft>
            <a:buNone/>
          </a:pPr>
          <a:r>
            <a:rPr lang="en-US" sz="2200" b="0" i="0" kern="1200" dirty="0"/>
            <a:t>Redistribution hypothermia</a:t>
          </a:r>
        </a:p>
      </dsp:txBody>
      <dsp:txXfrm>
        <a:off x="583433" y="227511"/>
        <a:ext cx="1747138" cy="1164758"/>
      </dsp:txXfrm>
    </dsp:sp>
    <dsp:sp modelId="{2086FE9D-3AC2-2D4A-9EA3-CE948E142EA8}">
      <dsp:nvSpPr>
        <dsp:cNvPr id="0" name=""/>
        <dsp:cNvSpPr/>
      </dsp:nvSpPr>
      <dsp:spPr>
        <a:xfrm>
          <a:off x="1054" y="1537864"/>
          <a:ext cx="2329517" cy="326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t>Peripheral vasodilation</a:t>
          </a:r>
        </a:p>
        <a:p>
          <a:pPr marL="228600" lvl="1" indent="-228600" algn="l" defTabSz="977900" rtl="0">
            <a:lnSpc>
              <a:spcPct val="90000"/>
            </a:lnSpc>
            <a:spcBef>
              <a:spcPct val="0"/>
            </a:spcBef>
            <a:spcAft>
              <a:spcPct val="15000"/>
            </a:spcAft>
            <a:buChar char="•"/>
          </a:pPr>
          <a:r>
            <a:rPr lang="en-US" sz="2200" kern="1200" dirty="0"/>
            <a:t>Heat loss from core to periphery</a:t>
          </a:r>
          <a:r>
            <a:rPr lang="en-US" sz="2200" kern="1200" baseline="30000" dirty="0"/>
            <a:t>2,3</a:t>
          </a:r>
          <a:endParaRPr lang="en-US" sz="2200" kern="1200" dirty="0"/>
        </a:p>
        <a:p>
          <a:pPr marL="228600" lvl="1" indent="-228600" algn="l" defTabSz="977900" rtl="0">
            <a:lnSpc>
              <a:spcPct val="90000"/>
            </a:lnSpc>
            <a:spcBef>
              <a:spcPct val="0"/>
            </a:spcBef>
            <a:spcAft>
              <a:spcPct val="15000"/>
            </a:spcAft>
            <a:buChar char="•"/>
          </a:pPr>
          <a:r>
            <a:rPr lang="en-US" sz="2200" kern="1200" dirty="0"/>
            <a:t>Core temperature decreases 1 to 1.5 °C in the first hour of general anesthesia</a:t>
          </a:r>
          <a:r>
            <a:rPr lang="en-US" sz="2200" kern="1200" baseline="30000" dirty="0"/>
            <a:t>2</a:t>
          </a:r>
          <a:endParaRPr lang="en-US" sz="2200" kern="1200" dirty="0"/>
        </a:p>
      </dsp:txBody>
      <dsp:txXfrm>
        <a:off x="1054" y="1537864"/>
        <a:ext cx="2329517" cy="3267000"/>
      </dsp:txXfrm>
    </dsp:sp>
    <dsp:sp modelId="{E1E55AEA-00B3-AD41-822D-BE710A32C430}">
      <dsp:nvSpPr>
        <dsp:cNvPr id="0" name=""/>
        <dsp:cNvSpPr/>
      </dsp:nvSpPr>
      <dsp:spPr>
        <a:xfrm>
          <a:off x="2696951" y="227511"/>
          <a:ext cx="2911896" cy="1164758"/>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l" defTabSz="977900" rtl="0">
            <a:lnSpc>
              <a:spcPct val="90000"/>
            </a:lnSpc>
            <a:spcBef>
              <a:spcPct val="0"/>
            </a:spcBef>
            <a:spcAft>
              <a:spcPct val="35000"/>
            </a:spcAft>
            <a:buNone/>
          </a:pPr>
          <a:r>
            <a:rPr lang="en-US" sz="2200" kern="1200" dirty="0"/>
            <a:t>Heat loss in excess of heat production</a:t>
          </a:r>
        </a:p>
      </dsp:txBody>
      <dsp:txXfrm>
        <a:off x="3279330" y="227511"/>
        <a:ext cx="1747138" cy="1164758"/>
      </dsp:txXfrm>
    </dsp:sp>
    <dsp:sp modelId="{757F2ACE-4D2E-B34B-9F56-0A9E96E5132E}">
      <dsp:nvSpPr>
        <dsp:cNvPr id="0" name=""/>
        <dsp:cNvSpPr/>
      </dsp:nvSpPr>
      <dsp:spPr>
        <a:xfrm>
          <a:off x="2696951" y="1537864"/>
          <a:ext cx="2329517" cy="326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t>Widened interthreshold range</a:t>
          </a:r>
        </a:p>
        <a:p>
          <a:pPr marL="228600" lvl="1" indent="-228600" algn="l" defTabSz="977900" rtl="0">
            <a:lnSpc>
              <a:spcPct val="90000"/>
            </a:lnSpc>
            <a:spcBef>
              <a:spcPct val="0"/>
            </a:spcBef>
            <a:spcAft>
              <a:spcPct val="15000"/>
            </a:spcAft>
            <a:buChar char="•"/>
          </a:pPr>
          <a:r>
            <a:rPr lang="en-US" sz="2200" kern="1200" dirty="0"/>
            <a:t>Absence of normal thermoregulatory responses</a:t>
          </a:r>
        </a:p>
        <a:p>
          <a:pPr marL="228600" lvl="1" indent="-228600" algn="l" defTabSz="977900" rtl="0">
            <a:lnSpc>
              <a:spcPct val="90000"/>
            </a:lnSpc>
            <a:spcBef>
              <a:spcPct val="0"/>
            </a:spcBef>
            <a:spcAft>
              <a:spcPct val="15000"/>
            </a:spcAft>
            <a:buChar char="•"/>
          </a:pPr>
          <a:r>
            <a:rPr lang="en-US" sz="2200" kern="1200" dirty="0"/>
            <a:t>Continued heat loss in excess of heat production</a:t>
          </a:r>
          <a:r>
            <a:rPr lang="en-US" sz="2200" kern="1200" baseline="30000" dirty="0"/>
            <a:t>3</a:t>
          </a:r>
          <a:r>
            <a:rPr lang="en-US" sz="2200" kern="1200" dirty="0"/>
            <a:t> </a:t>
          </a:r>
        </a:p>
      </dsp:txBody>
      <dsp:txXfrm>
        <a:off x="2696951" y="1537864"/>
        <a:ext cx="2329517" cy="3267000"/>
      </dsp:txXfrm>
    </dsp:sp>
    <dsp:sp modelId="{F4CD1604-CDDC-754F-8511-F03BBBDEAE1F}">
      <dsp:nvSpPr>
        <dsp:cNvPr id="0" name=""/>
        <dsp:cNvSpPr/>
      </dsp:nvSpPr>
      <dsp:spPr>
        <a:xfrm>
          <a:off x="5392848" y="227511"/>
          <a:ext cx="2911896" cy="1164758"/>
        </a:xfrm>
        <a:prstGeom prst="chevron">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l" defTabSz="977900" rtl="0">
            <a:lnSpc>
              <a:spcPct val="90000"/>
            </a:lnSpc>
            <a:spcBef>
              <a:spcPct val="0"/>
            </a:spcBef>
            <a:spcAft>
              <a:spcPct val="35000"/>
            </a:spcAft>
            <a:buNone/>
          </a:pPr>
          <a:r>
            <a:rPr lang="en-US" sz="2200" kern="1200" dirty="0"/>
            <a:t>Heat loss equals heat production </a:t>
          </a:r>
        </a:p>
      </dsp:txBody>
      <dsp:txXfrm>
        <a:off x="5975227" y="227511"/>
        <a:ext cx="1747138" cy="1164758"/>
      </dsp:txXfrm>
    </dsp:sp>
    <dsp:sp modelId="{CC6F0C87-19C1-E943-8F3E-DF644F0A5798}">
      <dsp:nvSpPr>
        <dsp:cNvPr id="0" name=""/>
        <dsp:cNvSpPr/>
      </dsp:nvSpPr>
      <dsp:spPr>
        <a:xfrm>
          <a:off x="5392848" y="1537864"/>
          <a:ext cx="2329517" cy="326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977900">
            <a:lnSpc>
              <a:spcPct val="90000"/>
            </a:lnSpc>
            <a:spcBef>
              <a:spcPct val="0"/>
            </a:spcBef>
            <a:spcAft>
              <a:spcPct val="15000"/>
            </a:spcAft>
            <a:buChar char="•"/>
          </a:pPr>
          <a:r>
            <a:rPr lang="en-US" sz="2200" kern="1200" dirty="0"/>
            <a:t>Heat production begins at the lower limit of the interthreshold range</a:t>
          </a:r>
        </a:p>
        <a:p>
          <a:pPr marL="228600" lvl="1" indent="-228600" algn="l" defTabSz="977900" rtl="0">
            <a:lnSpc>
              <a:spcPct val="90000"/>
            </a:lnSpc>
            <a:spcBef>
              <a:spcPct val="0"/>
            </a:spcBef>
            <a:spcAft>
              <a:spcPct val="15000"/>
            </a:spcAft>
            <a:buChar char="•"/>
          </a:pPr>
          <a:r>
            <a:rPr lang="en-US" sz="2200" kern="1200" dirty="0"/>
            <a:t>Heat loss equals heat production</a:t>
          </a:r>
        </a:p>
        <a:p>
          <a:pPr marL="228600" lvl="1" indent="-228600" algn="l" defTabSz="977900" rtl="0">
            <a:lnSpc>
              <a:spcPct val="90000"/>
            </a:lnSpc>
            <a:spcBef>
              <a:spcPct val="0"/>
            </a:spcBef>
            <a:spcAft>
              <a:spcPct val="15000"/>
            </a:spcAft>
            <a:buChar char="•"/>
          </a:pPr>
          <a:r>
            <a:rPr lang="en-US" sz="2200" kern="1200" dirty="0"/>
            <a:t>Core temperature stabilizes</a:t>
          </a:r>
          <a:r>
            <a:rPr lang="en-US" sz="2200" kern="1200" baseline="30000" dirty="0"/>
            <a:t>3</a:t>
          </a:r>
          <a:endParaRPr lang="en-US" sz="2200" kern="1200" dirty="0"/>
        </a:p>
      </dsp:txBody>
      <dsp:txXfrm>
        <a:off x="5392848" y="1537864"/>
        <a:ext cx="2329517" cy="3267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40D9F-169E-7448-8076-70E471280C26}">
      <dsp:nvSpPr>
        <dsp:cNvPr id="0" name=""/>
        <dsp:cNvSpPr/>
      </dsp:nvSpPr>
      <dsp:spPr>
        <a:xfrm>
          <a:off x="0" y="0"/>
          <a:ext cx="2460314" cy="4801181"/>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Mechanism</a:t>
          </a:r>
        </a:p>
      </dsp:txBody>
      <dsp:txXfrm>
        <a:off x="0" y="0"/>
        <a:ext cx="2460314" cy="1440354"/>
      </dsp:txXfrm>
    </dsp:sp>
    <dsp:sp modelId="{9C47DE77-0687-B940-9286-813599163204}">
      <dsp:nvSpPr>
        <dsp:cNvPr id="0" name=""/>
        <dsp:cNvSpPr/>
      </dsp:nvSpPr>
      <dsp:spPr>
        <a:xfrm>
          <a:off x="250176" y="1440471"/>
          <a:ext cx="1968251" cy="69942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Radiation</a:t>
          </a:r>
        </a:p>
      </dsp:txBody>
      <dsp:txXfrm>
        <a:off x="270662" y="1460957"/>
        <a:ext cx="1927279" cy="658457"/>
      </dsp:txXfrm>
    </dsp:sp>
    <dsp:sp modelId="{A0386C1A-29EA-E54F-B8B9-19A27F0D10D2}">
      <dsp:nvSpPr>
        <dsp:cNvPr id="0" name=""/>
        <dsp:cNvSpPr/>
      </dsp:nvSpPr>
      <dsp:spPr>
        <a:xfrm>
          <a:off x="250176" y="2247505"/>
          <a:ext cx="1968251" cy="69942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Convection</a:t>
          </a:r>
        </a:p>
      </dsp:txBody>
      <dsp:txXfrm>
        <a:off x="270662" y="2267991"/>
        <a:ext cx="1927279" cy="658457"/>
      </dsp:txXfrm>
    </dsp:sp>
    <dsp:sp modelId="{3E651E7B-0D1B-3941-880E-9DCECFB78ABF}">
      <dsp:nvSpPr>
        <dsp:cNvPr id="0" name=""/>
        <dsp:cNvSpPr/>
      </dsp:nvSpPr>
      <dsp:spPr>
        <a:xfrm>
          <a:off x="250176" y="3054540"/>
          <a:ext cx="1968251" cy="69942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Evaporation</a:t>
          </a:r>
        </a:p>
      </dsp:txBody>
      <dsp:txXfrm>
        <a:off x="270662" y="3075026"/>
        <a:ext cx="1927279" cy="658457"/>
      </dsp:txXfrm>
    </dsp:sp>
    <dsp:sp modelId="{9FFF4139-AC3F-6640-A39F-16B21B3AF33D}">
      <dsp:nvSpPr>
        <dsp:cNvPr id="0" name=""/>
        <dsp:cNvSpPr/>
      </dsp:nvSpPr>
      <dsp:spPr>
        <a:xfrm>
          <a:off x="250176" y="3861574"/>
          <a:ext cx="1968251" cy="69942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Conduction</a:t>
          </a:r>
        </a:p>
      </dsp:txBody>
      <dsp:txXfrm>
        <a:off x="270662" y="3882060"/>
        <a:ext cx="1927279" cy="658457"/>
      </dsp:txXfrm>
    </dsp:sp>
    <dsp:sp modelId="{B39BC3F2-A0D9-604A-BEDB-62811DFF5874}">
      <dsp:nvSpPr>
        <dsp:cNvPr id="0" name=""/>
        <dsp:cNvSpPr/>
      </dsp:nvSpPr>
      <dsp:spPr>
        <a:xfrm>
          <a:off x="2650139" y="0"/>
          <a:ext cx="2460314" cy="4801181"/>
        </a:xfrm>
        <a:prstGeom prst="striped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Cause</a:t>
          </a:r>
        </a:p>
      </dsp:txBody>
      <dsp:txXfrm>
        <a:off x="2650139" y="0"/>
        <a:ext cx="2460314" cy="1440354"/>
      </dsp:txXfrm>
    </dsp:sp>
    <dsp:sp modelId="{14F42735-99C7-B84D-84BF-5FD8B57955C7}">
      <dsp:nvSpPr>
        <dsp:cNvPr id="0" name=""/>
        <dsp:cNvSpPr/>
      </dsp:nvSpPr>
      <dsp:spPr>
        <a:xfrm>
          <a:off x="2895014" y="1441077"/>
          <a:ext cx="1968251" cy="6095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Cold room</a:t>
          </a:r>
        </a:p>
      </dsp:txBody>
      <dsp:txXfrm>
        <a:off x="2912866" y="1458929"/>
        <a:ext cx="1932547" cy="573820"/>
      </dsp:txXfrm>
    </dsp:sp>
    <dsp:sp modelId="{309CCD6B-D12B-1A4B-8A11-45C39EC3566C}">
      <dsp:nvSpPr>
        <dsp:cNvPr id="0" name=""/>
        <dsp:cNvSpPr/>
      </dsp:nvSpPr>
      <dsp:spPr>
        <a:xfrm>
          <a:off x="2895014" y="2144375"/>
          <a:ext cx="1968251" cy="6095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Motion of air or fluid</a:t>
          </a:r>
        </a:p>
      </dsp:txBody>
      <dsp:txXfrm>
        <a:off x="2912866" y="2162227"/>
        <a:ext cx="1932547" cy="573820"/>
      </dsp:txXfrm>
    </dsp:sp>
    <dsp:sp modelId="{1DA0D446-6F58-B84F-BA6A-DBB18939B026}">
      <dsp:nvSpPr>
        <dsp:cNvPr id="0" name=""/>
        <dsp:cNvSpPr/>
      </dsp:nvSpPr>
      <dsp:spPr>
        <a:xfrm>
          <a:off x="2895014" y="2847673"/>
          <a:ext cx="1968251" cy="100942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Drying of wet skin, respiratory losses</a:t>
          </a:r>
        </a:p>
      </dsp:txBody>
      <dsp:txXfrm>
        <a:off x="2924579" y="2877238"/>
        <a:ext cx="1909121" cy="950298"/>
      </dsp:txXfrm>
    </dsp:sp>
    <dsp:sp modelId="{3E2B5508-4F19-594F-93B4-9F4EBA0DC1EE}">
      <dsp:nvSpPr>
        <dsp:cNvPr id="0" name=""/>
        <dsp:cNvSpPr/>
      </dsp:nvSpPr>
      <dsp:spPr>
        <a:xfrm>
          <a:off x="2895014" y="3950874"/>
          <a:ext cx="1968251" cy="6095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Contact with cooler objects</a:t>
          </a:r>
        </a:p>
      </dsp:txBody>
      <dsp:txXfrm>
        <a:off x="2912866" y="3968726"/>
        <a:ext cx="1932547" cy="573820"/>
      </dsp:txXfrm>
    </dsp:sp>
    <dsp:sp modelId="{B3460B04-30D2-8F40-9A5C-38B1DCBAD8E1}">
      <dsp:nvSpPr>
        <dsp:cNvPr id="0" name=""/>
        <dsp:cNvSpPr/>
      </dsp:nvSpPr>
      <dsp:spPr>
        <a:xfrm>
          <a:off x="5293821" y="0"/>
          <a:ext cx="3465033" cy="4801181"/>
        </a:xfrm>
        <a:prstGeom prst="striped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Prevention or Treatment</a:t>
          </a:r>
        </a:p>
      </dsp:txBody>
      <dsp:txXfrm>
        <a:off x="5518876" y="360089"/>
        <a:ext cx="2879890" cy="720177"/>
      </dsp:txXfrm>
    </dsp:sp>
    <dsp:sp modelId="{6D259F5A-9EC0-034A-B688-4A10CBFA494F}">
      <dsp:nvSpPr>
        <dsp:cNvPr id="0" name=""/>
        <dsp:cNvSpPr/>
      </dsp:nvSpPr>
      <dsp:spPr>
        <a:xfrm>
          <a:off x="5638799" y="1441362"/>
          <a:ext cx="2775077" cy="565334"/>
        </a:xfrm>
        <a:prstGeom prst="roundRect">
          <a:avLst>
            <a:gd name="adj" fmla="val 10000"/>
          </a:avLst>
        </a:prstGeom>
        <a:solidFill>
          <a:srgbClr val="0FA5C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ts val="0"/>
            </a:spcAft>
            <a:buNone/>
          </a:pPr>
          <a:r>
            <a:rPr lang="en-US" sz="2000" kern="1200" dirty="0"/>
            <a:t>Warm room </a:t>
          </a:r>
        </a:p>
        <a:p>
          <a:pPr marL="0" lvl="0" indent="0" algn="ctr" defTabSz="889000">
            <a:lnSpc>
              <a:spcPct val="90000"/>
            </a:lnSpc>
            <a:spcBef>
              <a:spcPct val="0"/>
            </a:spcBef>
            <a:spcAft>
              <a:spcPts val="0"/>
            </a:spcAft>
            <a:buNone/>
          </a:pPr>
          <a:r>
            <a:rPr lang="en-US" sz="2000" kern="1200" dirty="0"/>
            <a:t>Cover patient</a:t>
          </a:r>
        </a:p>
      </dsp:txBody>
      <dsp:txXfrm>
        <a:off x="5655357" y="1457920"/>
        <a:ext cx="2741961" cy="532218"/>
      </dsp:txXfrm>
    </dsp:sp>
    <dsp:sp modelId="{736AD623-6C58-EC41-B329-8CEC1158DEA5}">
      <dsp:nvSpPr>
        <dsp:cNvPr id="0" name=""/>
        <dsp:cNvSpPr/>
      </dsp:nvSpPr>
      <dsp:spPr>
        <a:xfrm>
          <a:off x="5638799" y="2093671"/>
          <a:ext cx="2775077" cy="565334"/>
        </a:xfrm>
        <a:prstGeom prst="roundRect">
          <a:avLst>
            <a:gd name="adj" fmla="val 10000"/>
          </a:avLst>
        </a:prstGeom>
        <a:solidFill>
          <a:srgbClr val="0FA5C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Cover patient</a:t>
          </a:r>
        </a:p>
      </dsp:txBody>
      <dsp:txXfrm>
        <a:off x="5655357" y="2110229"/>
        <a:ext cx="2741961" cy="532218"/>
      </dsp:txXfrm>
    </dsp:sp>
    <dsp:sp modelId="{1963009D-3010-004B-BCC0-1DAB411639CF}">
      <dsp:nvSpPr>
        <dsp:cNvPr id="0" name=""/>
        <dsp:cNvSpPr/>
      </dsp:nvSpPr>
      <dsp:spPr>
        <a:xfrm>
          <a:off x="5638799" y="2745980"/>
          <a:ext cx="2775077" cy="1161824"/>
        </a:xfrm>
        <a:prstGeom prst="roundRect">
          <a:avLst>
            <a:gd name="adj" fmla="val 10000"/>
          </a:avLst>
        </a:prstGeom>
        <a:solidFill>
          <a:srgbClr val="0FA5C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Warm skin prep solution, warm and humidify gases</a:t>
          </a:r>
        </a:p>
      </dsp:txBody>
      <dsp:txXfrm>
        <a:off x="5672828" y="2780009"/>
        <a:ext cx="2707019" cy="1093766"/>
      </dsp:txXfrm>
    </dsp:sp>
    <dsp:sp modelId="{F785E858-A33E-A647-937E-5AFA332ECE42}">
      <dsp:nvSpPr>
        <dsp:cNvPr id="0" name=""/>
        <dsp:cNvSpPr/>
      </dsp:nvSpPr>
      <dsp:spPr>
        <a:xfrm>
          <a:off x="5638799" y="3994779"/>
          <a:ext cx="2775077" cy="565334"/>
        </a:xfrm>
        <a:prstGeom prst="roundRect">
          <a:avLst>
            <a:gd name="adj" fmla="val 10000"/>
          </a:avLst>
        </a:prstGeom>
        <a:solidFill>
          <a:srgbClr val="0FA5C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Forced air warming Circulating water blanket</a:t>
          </a:r>
        </a:p>
      </dsp:txBody>
      <dsp:txXfrm>
        <a:off x="5655357" y="4011337"/>
        <a:ext cx="2741961" cy="5322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627EA-D8BE-674D-A89D-F0666819B090}">
      <dsp:nvSpPr>
        <dsp:cNvPr id="0" name=""/>
        <dsp:cNvSpPr/>
      </dsp:nvSpPr>
      <dsp:spPr>
        <a:xfrm>
          <a:off x="0" y="231775"/>
          <a:ext cx="3685337" cy="1044541"/>
        </a:xfrm>
        <a:prstGeom prst="rect">
          <a:avLst/>
        </a:prstGeom>
        <a:solidFill>
          <a:srgbClr val="0FA5CC"/>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Core temperature</a:t>
          </a:r>
          <a:r>
            <a:rPr lang="en-US" sz="3200" kern="1200" baseline="30000" dirty="0"/>
            <a:t>2</a:t>
          </a:r>
          <a:endParaRPr lang="en-US" sz="3200" kern="1200" dirty="0"/>
        </a:p>
      </dsp:txBody>
      <dsp:txXfrm>
        <a:off x="0" y="231775"/>
        <a:ext cx="3685337" cy="1044541"/>
      </dsp:txXfrm>
    </dsp:sp>
    <dsp:sp modelId="{AF3C44C9-B855-CD42-9C37-E4ECB6A4336D}">
      <dsp:nvSpPr>
        <dsp:cNvPr id="0" name=""/>
        <dsp:cNvSpPr/>
      </dsp:nvSpPr>
      <dsp:spPr>
        <a:xfrm>
          <a:off x="38" y="1286739"/>
          <a:ext cx="3685337" cy="312243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Tympanic membrane</a:t>
          </a:r>
        </a:p>
        <a:p>
          <a:pPr marL="285750" lvl="1" indent="-285750" algn="l" defTabSz="1244600">
            <a:lnSpc>
              <a:spcPct val="90000"/>
            </a:lnSpc>
            <a:spcBef>
              <a:spcPct val="0"/>
            </a:spcBef>
            <a:spcAft>
              <a:spcPct val="15000"/>
            </a:spcAft>
            <a:buChar char="•"/>
          </a:pPr>
          <a:r>
            <a:rPr lang="en-US" sz="2800" kern="1200" dirty="0"/>
            <a:t>Esophagus</a:t>
          </a:r>
        </a:p>
        <a:p>
          <a:pPr marL="285750" lvl="1" indent="-285750" algn="l" defTabSz="1244600">
            <a:lnSpc>
              <a:spcPct val="90000"/>
            </a:lnSpc>
            <a:spcBef>
              <a:spcPct val="0"/>
            </a:spcBef>
            <a:spcAft>
              <a:spcPct val="15000"/>
            </a:spcAft>
            <a:buChar char="•"/>
          </a:pPr>
          <a:r>
            <a:rPr lang="en-US" sz="2800" kern="1200" dirty="0"/>
            <a:t>Nasopharynx</a:t>
          </a:r>
        </a:p>
        <a:p>
          <a:pPr marL="285750" lvl="1" indent="-285750" algn="l" defTabSz="1244600">
            <a:lnSpc>
              <a:spcPct val="90000"/>
            </a:lnSpc>
            <a:spcBef>
              <a:spcPct val="0"/>
            </a:spcBef>
            <a:spcAft>
              <a:spcPct val="15000"/>
            </a:spcAft>
            <a:buChar char="•"/>
          </a:pPr>
          <a:r>
            <a:rPr lang="en-US" sz="2800" kern="1200" dirty="0"/>
            <a:t>Pulmonary artery</a:t>
          </a:r>
        </a:p>
        <a:p>
          <a:pPr marL="285750" lvl="1" indent="-285750" algn="l" defTabSz="1244600">
            <a:lnSpc>
              <a:spcPct val="90000"/>
            </a:lnSpc>
            <a:spcBef>
              <a:spcPct val="0"/>
            </a:spcBef>
            <a:spcAft>
              <a:spcPct val="15000"/>
            </a:spcAft>
            <a:buChar char="•"/>
          </a:pPr>
          <a:r>
            <a:rPr lang="en-US" sz="2800" kern="1200" dirty="0"/>
            <a:t>Rectum</a:t>
          </a:r>
        </a:p>
        <a:p>
          <a:pPr marL="285750" lvl="1" indent="-285750" algn="l" defTabSz="1244600">
            <a:lnSpc>
              <a:spcPct val="90000"/>
            </a:lnSpc>
            <a:spcBef>
              <a:spcPct val="0"/>
            </a:spcBef>
            <a:spcAft>
              <a:spcPct val="15000"/>
            </a:spcAft>
            <a:buChar char="•"/>
          </a:pPr>
          <a:r>
            <a:rPr lang="en-US" sz="2800" kern="1200" dirty="0"/>
            <a:t>Bladder</a:t>
          </a:r>
        </a:p>
      </dsp:txBody>
      <dsp:txXfrm>
        <a:off x="38" y="1286739"/>
        <a:ext cx="3685337" cy="3122437"/>
      </dsp:txXfrm>
    </dsp:sp>
    <dsp:sp modelId="{BFA32993-FB0B-ED47-94F6-407D671739AC}">
      <dsp:nvSpPr>
        <dsp:cNvPr id="0" name=""/>
        <dsp:cNvSpPr/>
      </dsp:nvSpPr>
      <dsp:spPr>
        <a:xfrm>
          <a:off x="4201323" y="184677"/>
          <a:ext cx="3685337" cy="1159582"/>
        </a:xfrm>
        <a:prstGeom prst="rect">
          <a:avLst/>
        </a:prstGeom>
        <a:solidFill>
          <a:srgbClr val="0FA5CC"/>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Peripheral temperature</a:t>
          </a:r>
          <a:r>
            <a:rPr lang="en-US" sz="3200" kern="1200" baseline="30000" dirty="0"/>
            <a:t>2</a:t>
          </a:r>
          <a:endParaRPr lang="en-US" sz="3200" kern="1200" dirty="0"/>
        </a:p>
      </dsp:txBody>
      <dsp:txXfrm>
        <a:off x="4201323" y="184677"/>
        <a:ext cx="3685337" cy="1159582"/>
      </dsp:txXfrm>
    </dsp:sp>
    <dsp:sp modelId="{FDE09E35-8AC1-3D4E-82B4-9E5BCFF2BD14}">
      <dsp:nvSpPr>
        <dsp:cNvPr id="0" name=""/>
        <dsp:cNvSpPr/>
      </dsp:nvSpPr>
      <dsp:spPr>
        <a:xfrm>
          <a:off x="4201323" y="1344260"/>
          <a:ext cx="3685337" cy="312243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Skin</a:t>
          </a:r>
        </a:p>
        <a:p>
          <a:pPr marL="285750" lvl="1" indent="-285750" algn="l" defTabSz="1244600">
            <a:lnSpc>
              <a:spcPct val="90000"/>
            </a:lnSpc>
            <a:spcBef>
              <a:spcPct val="0"/>
            </a:spcBef>
            <a:spcAft>
              <a:spcPct val="15000"/>
            </a:spcAft>
            <a:buChar char="•"/>
          </a:pPr>
          <a:r>
            <a:rPr lang="en-US" sz="2800" kern="1200" dirty="0"/>
            <a:t>Forehead</a:t>
          </a:r>
        </a:p>
        <a:p>
          <a:pPr marL="285750" lvl="1" indent="-285750" algn="l" defTabSz="1244600">
            <a:lnSpc>
              <a:spcPct val="90000"/>
            </a:lnSpc>
            <a:spcBef>
              <a:spcPct val="0"/>
            </a:spcBef>
            <a:spcAft>
              <a:spcPct val="15000"/>
            </a:spcAft>
            <a:buChar char="•"/>
          </a:pPr>
          <a:r>
            <a:rPr lang="en-US" sz="2800" kern="1200" dirty="0"/>
            <a:t>Axillae</a:t>
          </a:r>
        </a:p>
        <a:p>
          <a:pPr marL="285750" lvl="1" indent="-285750" algn="l" defTabSz="1244600">
            <a:lnSpc>
              <a:spcPct val="90000"/>
            </a:lnSpc>
            <a:spcBef>
              <a:spcPct val="0"/>
            </a:spcBef>
            <a:spcAft>
              <a:spcPct val="15000"/>
            </a:spcAft>
            <a:buChar char="•"/>
          </a:pPr>
          <a:r>
            <a:rPr lang="en-US" sz="2800" kern="1200" dirty="0"/>
            <a:t>Oropharynx</a:t>
          </a:r>
        </a:p>
      </dsp:txBody>
      <dsp:txXfrm>
        <a:off x="4201323" y="1344260"/>
        <a:ext cx="3685337" cy="3122437"/>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84B6C0-B9CA-1948-8D1B-E665636D5E6E}" type="datetimeFigureOut">
              <a:rPr lang="en-US" smtClean="0"/>
              <a:t>1/27/22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72AEE4-E9C2-4E4F-8FE3-2D68237C3803}" type="slidenum">
              <a:rPr lang="en-US" smtClean="0"/>
              <a:t>‹#›</a:t>
            </a:fld>
            <a:endParaRPr lang="en-US"/>
          </a:p>
        </p:txBody>
      </p:sp>
    </p:spTree>
    <p:extLst>
      <p:ext uri="{BB962C8B-B14F-4D97-AF65-F5344CB8AC3E}">
        <p14:creationId xmlns:p14="http://schemas.microsoft.com/office/powerpoint/2010/main" val="9172609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30000" dirty="0"/>
          </a:p>
          <a:p>
            <a:r>
              <a:rPr lang="en-US" baseline="0" dirty="0"/>
              <a:t>Assistant Professor</a:t>
            </a:r>
          </a:p>
          <a:p>
            <a:r>
              <a:rPr lang="en-US" baseline="0" dirty="0"/>
              <a:t>Department of Anesthesiology and Perioperative Care</a:t>
            </a:r>
          </a:p>
          <a:p>
            <a:r>
              <a:rPr lang="en-US" baseline="0" dirty="0"/>
              <a:t>Division of Pediatric Anesthesiology</a:t>
            </a:r>
            <a:endParaRPr lang="en-US" baseline="30000" dirty="0"/>
          </a:p>
          <a:p>
            <a:r>
              <a:rPr lang="en-US" baseline="0" dirty="0"/>
              <a:t>University of California, San Francisco</a:t>
            </a:r>
          </a:p>
          <a:p>
            <a:r>
              <a:rPr lang="en-US" baseline="0" dirty="0"/>
              <a:t>  </a:t>
            </a:r>
          </a:p>
          <a:p>
            <a:pPr marL="0" indent="0">
              <a:buNone/>
            </a:pPr>
            <a:r>
              <a:rPr lang="en-US" baseline="30000" dirty="0"/>
              <a:t>2 </a:t>
            </a:r>
            <a:r>
              <a:rPr lang="en-US" baseline="0" dirty="0"/>
              <a:t>Associate Professor</a:t>
            </a:r>
          </a:p>
          <a:p>
            <a:pPr marL="0" indent="0">
              <a:buNone/>
            </a:pPr>
            <a:r>
              <a:rPr lang="en-US" baseline="0" dirty="0"/>
              <a:t>Department of Anesthesiology and Perioperative Care</a:t>
            </a:r>
          </a:p>
          <a:p>
            <a:pPr marL="0" indent="0">
              <a:buNone/>
            </a:pPr>
            <a:r>
              <a:rPr lang="en-US" baseline="0" dirty="0"/>
              <a:t>Division of Pediatric Anesthesiology</a:t>
            </a:r>
            <a:r>
              <a:rPr lang="en-US" baseline="30000" dirty="0"/>
              <a:t>	</a:t>
            </a:r>
          </a:p>
          <a:p>
            <a:pPr marL="0" indent="0">
              <a:buNone/>
            </a:pPr>
            <a:r>
              <a:rPr lang="en-US" baseline="0" dirty="0"/>
              <a:t>University of California, San Francisco</a:t>
            </a:r>
          </a:p>
          <a:p>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1</a:t>
            </a:fld>
            <a:endParaRPr lang="en-US"/>
          </a:p>
        </p:txBody>
      </p:sp>
    </p:spTree>
    <p:extLst>
      <p:ext uri="{BB962C8B-B14F-4D97-AF65-F5344CB8AC3E}">
        <p14:creationId xmlns:p14="http://schemas.microsoft.com/office/powerpoint/2010/main" val="3917995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2</a:t>
            </a:fld>
            <a:endParaRPr lang="en-US"/>
          </a:p>
        </p:txBody>
      </p:sp>
    </p:spTree>
    <p:extLst>
      <p:ext uri="{BB962C8B-B14F-4D97-AF65-F5344CB8AC3E}">
        <p14:creationId xmlns:p14="http://schemas.microsoft.com/office/powerpoint/2010/main" val="1893129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https://images.app.goo.gl/XLBHmbC3W274mBqx5</a:t>
            </a:r>
          </a:p>
        </p:txBody>
      </p:sp>
      <p:sp>
        <p:nvSpPr>
          <p:cNvPr id="4" name="Slide Number Placeholder 3"/>
          <p:cNvSpPr>
            <a:spLocks noGrp="1"/>
          </p:cNvSpPr>
          <p:nvPr>
            <p:ph type="sldNum" sz="quarter" idx="10"/>
          </p:nvPr>
        </p:nvSpPr>
        <p:spPr/>
        <p:txBody>
          <a:bodyPr/>
          <a:lstStyle/>
          <a:p>
            <a:fld id="{D472AEE4-E9C2-4E4F-8FE3-2D68237C3803}" type="slidenum">
              <a:rPr lang="en-US" smtClean="0"/>
              <a:t>4</a:t>
            </a:fld>
            <a:endParaRPr lang="en-US"/>
          </a:p>
        </p:txBody>
      </p:sp>
    </p:spTree>
    <p:extLst>
      <p:ext uri="{BB962C8B-B14F-4D97-AF65-F5344CB8AC3E}">
        <p14:creationId xmlns:p14="http://schemas.microsoft.com/office/powerpoint/2010/main" val="933984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472AEE4-E9C2-4E4F-8FE3-2D68237C3803}" type="slidenum">
              <a:rPr lang="en-US" smtClean="0"/>
              <a:t>5</a:t>
            </a:fld>
            <a:endParaRPr lang="en-US"/>
          </a:p>
        </p:txBody>
      </p:sp>
    </p:spTree>
    <p:extLst>
      <p:ext uri="{BB962C8B-B14F-4D97-AF65-F5344CB8AC3E}">
        <p14:creationId xmlns:p14="http://schemas.microsoft.com/office/powerpoint/2010/main" val="3049999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472AEE4-E9C2-4E4F-8FE3-2D68237C3803}" type="slidenum">
              <a:rPr lang="en-US" smtClean="0"/>
              <a:t>6</a:t>
            </a:fld>
            <a:endParaRPr lang="en-US"/>
          </a:p>
        </p:txBody>
      </p:sp>
    </p:spTree>
    <p:extLst>
      <p:ext uri="{BB962C8B-B14F-4D97-AF65-F5344CB8AC3E}">
        <p14:creationId xmlns:p14="http://schemas.microsoft.com/office/powerpoint/2010/main" val="3049999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7</a:t>
            </a:fld>
            <a:endParaRPr lang="en-US"/>
          </a:p>
        </p:txBody>
      </p:sp>
    </p:spTree>
    <p:extLst>
      <p:ext uri="{BB962C8B-B14F-4D97-AF65-F5344CB8AC3E}">
        <p14:creationId xmlns:p14="http://schemas.microsoft.com/office/powerpoint/2010/main" val="3049999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In neonates and infants, shivering is believed not to occur.</a:t>
            </a:r>
            <a:r>
              <a:rPr lang="en-US" baseline="0" dirty="0"/>
              <a:t> </a:t>
            </a:r>
            <a:r>
              <a:rPr lang="en-US" dirty="0"/>
              <a:t>Shivering in older children and adults is an involuntary muscular activity that increases heat production.</a:t>
            </a:r>
            <a:r>
              <a:rPr lang="en-US" baseline="30000" dirty="0"/>
              <a:t>2</a:t>
            </a:r>
            <a:endParaRPr lang="en-US" dirty="0"/>
          </a:p>
          <a:p>
            <a:endParaRPr lang="en-US" dirty="0"/>
          </a:p>
          <a:p>
            <a:r>
              <a:rPr lang="en-US" dirty="0"/>
              <a:t>Nonshivering thermogenesis results</a:t>
            </a:r>
            <a:r>
              <a:rPr lang="en-US" baseline="0" dirty="0"/>
              <a:t> from the metabolism of brown fat, adipose tissue that is rich in mitochondria and can uncouple oxidative phosphorylation, generating large amounts of heat rather than adenosine triphosphate (ATP).</a:t>
            </a:r>
            <a:r>
              <a:rPr lang="en-US" baseline="30000" dirty="0"/>
              <a:t>2</a:t>
            </a:r>
            <a:r>
              <a:rPr lang="en-US" baseline="0" dirty="0"/>
              <a:t> Brown fat makes up 2-6% of body weight in newborns and is mostly located in the mediastinum, between the scapulae, around the adrenals, and in the axillae.</a:t>
            </a:r>
            <a:r>
              <a:rPr lang="en-US" baseline="30000" dirty="0"/>
              <a:t>2</a:t>
            </a:r>
          </a:p>
          <a:p>
            <a:endParaRPr lang="en-US" baseline="30000" dirty="0"/>
          </a:p>
          <a:p>
            <a:r>
              <a:rPr lang="en-US" baseline="0" dirty="0"/>
              <a:t>Nonshivering thermogenesis is mediated by sympathetic stimulation in response to cold stress and can be inhibited by beta-blocking agents.</a:t>
            </a:r>
            <a:r>
              <a:rPr lang="en-US" baseline="30000" dirty="0"/>
              <a:t>2</a:t>
            </a:r>
            <a:r>
              <a:rPr lang="en-US" baseline="0" dirty="0"/>
              <a:t> </a:t>
            </a:r>
          </a:p>
        </p:txBody>
      </p:sp>
      <p:sp>
        <p:nvSpPr>
          <p:cNvPr id="4" name="Slide Number Placeholder 3"/>
          <p:cNvSpPr>
            <a:spLocks noGrp="1"/>
          </p:cNvSpPr>
          <p:nvPr>
            <p:ph type="sldNum" sz="quarter" idx="10"/>
          </p:nvPr>
        </p:nvSpPr>
        <p:spPr/>
        <p:txBody>
          <a:bodyPr/>
          <a:lstStyle/>
          <a:p>
            <a:fld id="{D472AEE4-E9C2-4E4F-8FE3-2D68237C3803}" type="slidenum">
              <a:rPr lang="en-US" smtClean="0"/>
              <a:t>8</a:t>
            </a:fld>
            <a:endParaRPr lang="en-US"/>
          </a:p>
        </p:txBody>
      </p:sp>
    </p:spTree>
    <p:extLst>
      <p:ext uri="{BB962C8B-B14F-4D97-AF65-F5344CB8AC3E}">
        <p14:creationId xmlns:p14="http://schemas.microsoft.com/office/powerpoint/2010/main" val="2664496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a:t>The interthreshold</a:t>
            </a:r>
            <a:r>
              <a:rPr lang="en-US" baseline="0" dirty="0"/>
              <a:t> range is t</a:t>
            </a:r>
            <a:r>
              <a:rPr lang="en-US" dirty="0"/>
              <a:t>he range of temperatures that do </a:t>
            </a:r>
            <a:r>
              <a:rPr lang="en-US" i="1" dirty="0"/>
              <a:t>not</a:t>
            </a:r>
            <a:r>
              <a:rPr lang="en-US" i="1" baseline="0" dirty="0"/>
              <a:t> </a:t>
            </a:r>
            <a:r>
              <a:rPr lang="en-US" i="0" baseline="0" dirty="0"/>
              <a:t>trigger an efferent behavioral or autonomic response. Outside of this range, responses such as shivering or vasoconstriction may occur.</a:t>
            </a:r>
            <a:r>
              <a:rPr lang="en-US" i="0" baseline="30000" dirty="0"/>
              <a:t>2</a:t>
            </a:r>
            <a:r>
              <a:rPr lang="en-US" i="0" baseline="0" dirty="0"/>
              <a:t> </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i="0" baseline="0" dirty="0"/>
          </a:p>
          <a:p>
            <a:pPr marL="0" marR="0" lvl="1" indent="0" algn="l" defTabSz="457200" rtl="0" eaLnBrk="1" fontAlgn="auto" latinLnBrk="0" hangingPunct="1">
              <a:lnSpc>
                <a:spcPct val="100000"/>
              </a:lnSpc>
              <a:spcBef>
                <a:spcPts val="0"/>
              </a:spcBef>
              <a:spcAft>
                <a:spcPts val="0"/>
              </a:spcAft>
              <a:buClrTx/>
              <a:buSzTx/>
              <a:buFontTx/>
              <a:buNone/>
              <a:tabLst/>
              <a:defRPr/>
            </a:pPr>
            <a:r>
              <a:rPr lang="en-US" i="0" baseline="0" dirty="0"/>
              <a:t>When the interthreshold range widens, as it does under general anesthesia, autonomic efferent responses to hypothermia do not start until much lower temperatures. The same is true for warm responses. Not only are the temperatures at which these responses occur affected, but the maximum response intensity can also be affected.</a:t>
            </a:r>
            <a:r>
              <a:rPr lang="en-US" i="0" baseline="30000" dirty="0"/>
              <a:t>3</a:t>
            </a:r>
            <a:r>
              <a:rPr lang="en-US" i="0" baseline="0" dirty="0"/>
              <a:t> </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i="0" baseline="0" dirty="0"/>
          </a:p>
          <a:p>
            <a:pPr marL="0" marR="0" lvl="1" indent="0" algn="l" defTabSz="457200" rtl="0" eaLnBrk="1" fontAlgn="auto" latinLnBrk="0" hangingPunct="1">
              <a:lnSpc>
                <a:spcPct val="100000"/>
              </a:lnSpc>
              <a:spcBef>
                <a:spcPts val="0"/>
              </a:spcBef>
              <a:spcAft>
                <a:spcPts val="0"/>
              </a:spcAft>
              <a:buClrTx/>
              <a:buSzTx/>
              <a:buFontTx/>
              <a:buNone/>
              <a:tabLst/>
              <a:defRPr/>
            </a:pPr>
            <a:r>
              <a:rPr lang="en-US" i="0" baseline="0" dirty="0"/>
              <a:t>Interestingly, the widening of the interthreshold range is less under spinal or epidural anesthesia to ~0.8 C, or a ~4 fold increase. </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i="0" baseline="0" dirty="0"/>
          </a:p>
          <a:p>
            <a:pPr marL="0" marR="0" lvl="1" indent="0" algn="l" defTabSz="457200" rtl="0" eaLnBrk="1" fontAlgn="auto" latinLnBrk="0" hangingPunct="1">
              <a:lnSpc>
                <a:spcPct val="100000"/>
              </a:lnSpc>
              <a:spcBef>
                <a:spcPts val="0"/>
              </a:spcBef>
              <a:spcAft>
                <a:spcPts val="0"/>
              </a:spcAft>
              <a:buClrTx/>
              <a:buSzTx/>
              <a:buFontTx/>
              <a:buNone/>
              <a:tabLst/>
              <a:defRPr/>
            </a:pPr>
            <a:r>
              <a:rPr lang="en-US" i="0" baseline="0" dirty="0"/>
              <a:t>Image: </a:t>
            </a:r>
            <a:r>
              <a:rPr lang="en-US" dirty="0"/>
              <a:t>https://images.app.goo.gl/goHMUHcNtDmWapmf9 </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i="0" baseline="0" dirty="0"/>
          </a:p>
          <a:p>
            <a:pPr marL="0" marR="0" lvl="1" indent="0" algn="l" defTabSz="457200" rtl="0" eaLnBrk="1" fontAlgn="auto" latinLnBrk="0" hangingPunct="1">
              <a:lnSpc>
                <a:spcPct val="100000"/>
              </a:lnSpc>
              <a:spcBef>
                <a:spcPts val="0"/>
              </a:spcBef>
              <a:spcAft>
                <a:spcPts val="0"/>
              </a:spcAft>
              <a:buClrTx/>
              <a:buSzTx/>
              <a:buFontTx/>
              <a:buNone/>
              <a:tabLst/>
              <a:defRPr/>
            </a:pPr>
            <a:endParaRPr lang="en-US" i="0" baseline="0" dirty="0"/>
          </a:p>
        </p:txBody>
      </p:sp>
      <p:sp>
        <p:nvSpPr>
          <p:cNvPr id="4" name="Slide Number Placeholder 3"/>
          <p:cNvSpPr>
            <a:spLocks noGrp="1"/>
          </p:cNvSpPr>
          <p:nvPr>
            <p:ph type="sldNum" sz="quarter" idx="10"/>
          </p:nvPr>
        </p:nvSpPr>
        <p:spPr/>
        <p:txBody>
          <a:bodyPr/>
          <a:lstStyle/>
          <a:p>
            <a:fld id="{D472AEE4-E9C2-4E4F-8FE3-2D68237C3803}" type="slidenum">
              <a:rPr lang="en-US" smtClean="0"/>
              <a:t>9</a:t>
            </a:fld>
            <a:endParaRPr lang="en-US"/>
          </a:p>
        </p:txBody>
      </p:sp>
    </p:spTree>
    <p:extLst>
      <p:ext uri="{BB962C8B-B14F-4D97-AF65-F5344CB8AC3E}">
        <p14:creationId xmlns:p14="http://schemas.microsoft.com/office/powerpoint/2010/main" val="3391861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Anesthetic-impaired thermoregulation and subsequent hypothermia occurs in a particular pattern: 1) Redistribution hypothermia, followed by 2) heat loss in excess of heat production, and finally 3) heat loss equaling heat production.  </a:t>
            </a:r>
          </a:p>
          <a:p>
            <a:endParaRPr lang="en-US" baseline="0" dirty="0"/>
          </a:p>
          <a:p>
            <a:r>
              <a:rPr lang="en-US" baseline="0" dirty="0"/>
              <a:t>Redistribution hypothermia occurs quickly and results in heat loss from the core to the periphery. The extent of heat loss depends on the core to periphery gradient at the time of induction of general anesthesia.</a:t>
            </a:r>
            <a:r>
              <a:rPr lang="en-US" baseline="30000" dirty="0"/>
              <a:t>2,3</a:t>
            </a:r>
            <a:endParaRPr lang="en-US" baseline="0" dirty="0"/>
          </a:p>
          <a:p>
            <a:endParaRPr lang="en-US" baseline="0" dirty="0"/>
          </a:p>
          <a:p>
            <a:r>
              <a:rPr lang="en-US" dirty="0"/>
              <a:t>Heat loss then occurs</a:t>
            </a:r>
            <a:r>
              <a:rPr lang="en-US" baseline="0" dirty="0"/>
              <a:t> in excess of heat production, resulting in a slow, linear decrease in temperature.</a:t>
            </a:r>
            <a:r>
              <a:rPr lang="en-US" baseline="30000" dirty="0"/>
              <a:t>3</a:t>
            </a:r>
            <a:endParaRPr lang="en-US" baseline="0" dirty="0"/>
          </a:p>
          <a:p>
            <a:endParaRPr lang="en-US" baseline="0" dirty="0"/>
          </a:p>
          <a:p>
            <a:r>
              <a:rPr lang="en-US" baseline="0" dirty="0"/>
              <a:t>Finally, heat loss equals heat production and core temperature stabilizes.</a:t>
            </a:r>
            <a:r>
              <a:rPr lang="en-US" baseline="30000" dirty="0"/>
              <a:t>3</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D472AEE4-E9C2-4E4F-8FE3-2D68237C3803}" type="slidenum">
              <a:rPr lang="en-US" smtClean="0"/>
              <a:t>10</a:t>
            </a:fld>
            <a:endParaRPr lang="en-US"/>
          </a:p>
        </p:txBody>
      </p:sp>
    </p:spTree>
    <p:extLst>
      <p:ext uri="{BB962C8B-B14F-4D97-AF65-F5344CB8AC3E}">
        <p14:creationId xmlns:p14="http://schemas.microsoft.com/office/powerpoint/2010/main" val="817468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Exposure to a cold operative room environment leads to heat transfer from the patient to the cold environment by four mechanisms: radiation, convection, evaporation, and conduction.</a:t>
            </a:r>
            <a:r>
              <a:rPr lang="en-US" baseline="0" dirty="0"/>
              <a:t> </a:t>
            </a:r>
            <a:endParaRPr lang="en-US" dirty="0"/>
          </a:p>
          <a:p>
            <a:endParaRPr lang="en-US" dirty="0"/>
          </a:p>
          <a:p>
            <a:r>
              <a:rPr lang="en-US" dirty="0"/>
              <a:t>Radiation is the transfer of heat between two objects in the environment as electromagnetic waves. This is the major type of heat loss in most surgical patients. It accounts for 39% of heat</a:t>
            </a:r>
            <a:r>
              <a:rPr lang="en-US" baseline="0" dirty="0"/>
              <a:t> loss in a neutral thermal environment and more in a cold environment. </a:t>
            </a:r>
            <a:r>
              <a:rPr lang="en-US" dirty="0"/>
              <a:t>All surfaces with a temperature higher than absolute zero radiate heat</a:t>
            </a:r>
            <a:r>
              <a:rPr lang="en-US" baseline="0" dirty="0"/>
              <a:t> and all surfaces absorb radiative heat from surrounding surfaces. Heat transfer by radiation is related to the difference in temperature between surfaces.</a:t>
            </a:r>
            <a:r>
              <a:rPr lang="en-US" baseline="30000" dirty="0"/>
              <a:t>2,3</a:t>
            </a:r>
            <a:r>
              <a:rPr lang="en-US" baseline="0" dirty="0"/>
              <a:t> </a:t>
            </a:r>
          </a:p>
          <a:p>
            <a:endParaRPr lang="en-US" baseline="0" dirty="0"/>
          </a:p>
          <a:p>
            <a:r>
              <a:rPr lang="en-US" baseline="0" dirty="0"/>
              <a:t>Convection is the transfer of heat through the movement of particles (air or fluid). It accounts for 34% of heat loss in a neutral thermal environment. A layer of still air over the skin serves as an insulator, but is disturbed by air currents. Heat lost in this manner is related to the velocity of air currents. A warm object heats the surrounding air.</a:t>
            </a:r>
            <a:r>
              <a:rPr lang="en-US" baseline="30000" dirty="0"/>
              <a:t>2,3</a:t>
            </a:r>
            <a:endParaRPr lang="en-US" baseline="0" dirty="0"/>
          </a:p>
          <a:p>
            <a:endParaRPr lang="en-US" baseline="0" dirty="0"/>
          </a:p>
          <a:p>
            <a:r>
              <a:rPr lang="en-US" baseline="0" dirty="0"/>
              <a:t>Evaporation is the transfer of heat during phase change from liquid to gas. Some heat is lost from the skin surface in the operating room, but it is not much in the absence of sweating. Heat can be lost in the operating room from evaporation of skin preparation solutions, insensible losses from an open abdomen, or via the respiratory tract. Respiratory losses in infants may be greater given the increased minute ventilation per kilogram of body weight. Evaporative heat loss accounts for 25% of total heat loss.</a:t>
            </a:r>
            <a:r>
              <a:rPr lang="en-US" baseline="30000" dirty="0"/>
              <a:t>2,3</a:t>
            </a:r>
            <a:r>
              <a:rPr lang="en-US" baseline="0" dirty="0"/>
              <a:t>  </a:t>
            </a:r>
          </a:p>
          <a:p>
            <a:endParaRPr lang="en-US" baseline="0" dirty="0"/>
          </a:p>
          <a:p>
            <a:r>
              <a:rPr lang="en-US" baseline="0" dirty="0"/>
              <a:t>Conduction is the transfer of heat by the touching of two objects. It is dependent on the temperature difference between two adjacent objects, their densities, the area of contact, and any thermal insulation between them. This type of heat loss is negligible during surgery, as operating room beds are generally good insulators. Heat loss via conduction accounts for only 3% of heat loss in a neutral thermal environment.</a:t>
            </a:r>
            <a:r>
              <a:rPr lang="en-US" baseline="30000" dirty="0"/>
              <a:t>2,3</a:t>
            </a:r>
            <a:r>
              <a:rPr lang="en-US" baseline="0" dirty="0"/>
              <a:t> </a:t>
            </a:r>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11</a:t>
            </a:fld>
            <a:endParaRPr lang="en-US"/>
          </a:p>
        </p:txBody>
      </p:sp>
    </p:spTree>
    <p:extLst>
      <p:ext uri="{BB962C8B-B14F-4D97-AF65-F5344CB8AC3E}">
        <p14:creationId xmlns:p14="http://schemas.microsoft.com/office/powerpoint/2010/main" val="911709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30000" dirty="0"/>
              <a:t>2</a:t>
            </a:r>
          </a:p>
        </p:txBody>
      </p:sp>
      <p:sp>
        <p:nvSpPr>
          <p:cNvPr id="4" name="Slide Number Placeholder 3"/>
          <p:cNvSpPr>
            <a:spLocks noGrp="1"/>
          </p:cNvSpPr>
          <p:nvPr>
            <p:ph type="sldNum" sz="quarter" idx="10"/>
          </p:nvPr>
        </p:nvSpPr>
        <p:spPr/>
        <p:txBody>
          <a:bodyPr/>
          <a:lstStyle/>
          <a:p>
            <a:fld id="{D472AEE4-E9C2-4E4F-8FE3-2D68237C3803}" type="slidenum">
              <a:rPr lang="en-US" smtClean="0"/>
              <a:t>12</a:t>
            </a:fld>
            <a:endParaRPr lang="en-US"/>
          </a:p>
        </p:txBody>
      </p:sp>
    </p:spTree>
    <p:extLst>
      <p:ext uri="{BB962C8B-B14F-4D97-AF65-F5344CB8AC3E}">
        <p14:creationId xmlns:p14="http://schemas.microsoft.com/office/powerpoint/2010/main" val="3426985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13</a:t>
            </a:fld>
            <a:endParaRPr lang="en-US"/>
          </a:p>
        </p:txBody>
      </p:sp>
    </p:spTree>
    <p:extLst>
      <p:ext uri="{BB962C8B-B14F-4D97-AF65-F5344CB8AC3E}">
        <p14:creationId xmlns:p14="http://schemas.microsoft.com/office/powerpoint/2010/main" val="3013448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Inhalational anesthetics affect the thermoregulatory threshold of infants and children similarly</a:t>
            </a:r>
            <a:r>
              <a:rPr lang="en-US" baseline="0" dirty="0"/>
              <a:t> to adults. All agents, except nitrous oxide, inhibit nonshivering thermogenesis.</a:t>
            </a:r>
            <a:r>
              <a:rPr lang="en-US" baseline="30000" dirty="0"/>
              <a:t>2</a:t>
            </a:r>
          </a:p>
          <a:p>
            <a:endParaRPr lang="en-US" baseline="3000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Intravenous anesthetics have variable affects on thermoregulation. Propofol produces a linear decrease in the threshold temperature for vasoconstriction and shivering, but does not inhibit nonshivering thermogenesis. Ketamine does not inhibit nonshivering thermogenesis either. Midazolam impairs thermoregulation less than propofol and opioids. Clonidine and dexmedetomidine, as alpha2-agonists, reduce the threshold for vasoconstriction and shivering.</a:t>
            </a:r>
            <a:r>
              <a:rPr lang="en-US" baseline="30000" dirty="0"/>
              <a:t>2</a:t>
            </a:r>
            <a:endParaRPr lang="en-US" baseline="0" dirty="0"/>
          </a:p>
          <a:p>
            <a:endParaRPr lang="en-US" baseline="0" dirty="0"/>
          </a:p>
          <a:p>
            <a:pPr marL="0" marR="0" lvl="1" indent="0" algn="l" defTabSz="457200" rtl="0" eaLnBrk="1" fontAlgn="auto" latinLnBrk="0" hangingPunct="1">
              <a:lnSpc>
                <a:spcPct val="100000"/>
              </a:lnSpc>
              <a:spcBef>
                <a:spcPts val="0"/>
              </a:spcBef>
              <a:spcAft>
                <a:spcPts val="0"/>
              </a:spcAft>
              <a:buClrTx/>
              <a:buSzTx/>
              <a:buFontTx/>
              <a:buNone/>
              <a:tabLst/>
              <a:defRPr/>
            </a:pPr>
            <a:r>
              <a:rPr lang="en-US" i="0" baseline="0" dirty="0"/>
              <a:t>Image: </a:t>
            </a:r>
            <a:r>
              <a:rPr lang="en-US" dirty="0"/>
              <a:t>https://images.app.goo.gl/goHMUHcNtDmWapmf9 </a:t>
            </a:r>
          </a:p>
          <a:p>
            <a:endParaRPr lang="en-US" baseline="0" dirty="0"/>
          </a:p>
        </p:txBody>
      </p:sp>
      <p:sp>
        <p:nvSpPr>
          <p:cNvPr id="4" name="Slide Number Placeholder 3"/>
          <p:cNvSpPr>
            <a:spLocks noGrp="1"/>
          </p:cNvSpPr>
          <p:nvPr>
            <p:ph type="sldNum" sz="quarter" idx="10"/>
          </p:nvPr>
        </p:nvSpPr>
        <p:spPr/>
        <p:txBody>
          <a:bodyPr/>
          <a:lstStyle/>
          <a:p>
            <a:fld id="{D472AEE4-E9C2-4E4F-8FE3-2D68237C3803}" type="slidenum">
              <a:rPr lang="en-US" smtClean="0"/>
              <a:t>14</a:t>
            </a:fld>
            <a:endParaRPr lang="en-US"/>
          </a:p>
        </p:txBody>
      </p:sp>
    </p:spTree>
    <p:extLst>
      <p:ext uri="{BB962C8B-B14F-4D97-AF65-F5344CB8AC3E}">
        <p14:creationId xmlns:p14="http://schemas.microsoft.com/office/powerpoint/2010/main" val="817468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Premature</a:t>
            </a:r>
            <a:r>
              <a:rPr lang="en-US" baseline="0" dirty="0"/>
              <a:t> infants:</a:t>
            </a:r>
          </a:p>
          <a:p>
            <a:r>
              <a:rPr lang="en-US" baseline="0" dirty="0"/>
              <a:t>Hypothermia increases the metabolic rate and oxygen consumption of preterm infants. This can cause hypoxemia, acidosis, apnea, respiratory distress, bradycardia, hyperglycemia, and increase infant mortality. The surface are to volume ratio of preterm infants is high. Their open posture also increases heat loss. They lack insulation from subcutaneous fat and their overall heat production is lower. Primitive brown fat cells begin to differentiate from reticular cells at 26 to 30 weeks gestation and increase in number for 3 to 6 weeks after birth. As such, premature infants may be able to use fat for metabolism and heat generation.</a:t>
            </a:r>
            <a:r>
              <a:rPr lang="en-US" baseline="30000" dirty="0"/>
              <a:t>1,2</a:t>
            </a:r>
            <a:endParaRPr lang="en-US" baseline="0" dirty="0"/>
          </a:p>
          <a:p>
            <a:endParaRPr lang="en-US" baseline="0" dirty="0"/>
          </a:p>
          <a:p>
            <a:r>
              <a:rPr lang="en-US" baseline="0" dirty="0"/>
              <a:t>Burn patients:</a:t>
            </a:r>
          </a:p>
          <a:p>
            <a:r>
              <a:rPr lang="en-US" baseline="0" dirty="0"/>
              <a:t>Burn patients are at risk of hypothermia from large exposed burn surfaces and large fluid volume resuscitation. Temperature must be measured continuously. Burn patients have a higher than normal core temperature (38 to 39 C). They are most comfortable in an ambient temperature of 30 to 31 C, so the operating room should be warmed as much as possible. It is important to maintain normothermia. Prevent hypothermia; however, hyperthermia can also be detrimental and must be avoided.</a:t>
            </a:r>
            <a:r>
              <a:rPr lang="en-US" baseline="30000" dirty="0"/>
              <a:t>1,2</a:t>
            </a:r>
            <a:r>
              <a:rPr lang="en-US" baseline="0" dirty="0"/>
              <a:t> </a:t>
            </a:r>
          </a:p>
        </p:txBody>
      </p:sp>
      <p:sp>
        <p:nvSpPr>
          <p:cNvPr id="4" name="Slide Number Placeholder 3"/>
          <p:cNvSpPr>
            <a:spLocks noGrp="1"/>
          </p:cNvSpPr>
          <p:nvPr>
            <p:ph type="sldNum" sz="quarter" idx="10"/>
          </p:nvPr>
        </p:nvSpPr>
        <p:spPr/>
        <p:txBody>
          <a:bodyPr/>
          <a:lstStyle/>
          <a:p>
            <a:fld id="{D472AEE4-E9C2-4E4F-8FE3-2D68237C3803}" type="slidenum">
              <a:rPr lang="en-US" smtClean="0"/>
              <a:t>15</a:t>
            </a:fld>
            <a:endParaRPr lang="en-US"/>
          </a:p>
        </p:txBody>
      </p:sp>
    </p:spTree>
    <p:extLst>
      <p:ext uri="{BB962C8B-B14F-4D97-AF65-F5344CB8AC3E}">
        <p14:creationId xmlns:p14="http://schemas.microsoft.com/office/powerpoint/2010/main" val="551834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Trauma patients: </a:t>
            </a:r>
          </a:p>
          <a:p>
            <a:r>
              <a:rPr lang="en-US" baseline="0" dirty="0"/>
              <a:t>It is important to maintain normothermia in trauma patients to avoid the adverse effects of extremes of temperature.</a:t>
            </a:r>
          </a:p>
          <a:p>
            <a:endParaRPr lang="en-US" baseline="0" dirty="0"/>
          </a:p>
          <a:p>
            <a:endParaRPr lang="en-US" baseline="0" dirty="0"/>
          </a:p>
          <a:p>
            <a:r>
              <a:rPr lang="en-US" baseline="0" dirty="0"/>
              <a:t>Brain injury patients:</a:t>
            </a:r>
          </a:p>
          <a:p>
            <a:r>
              <a:rPr lang="en-US" dirty="0"/>
              <a:t>Hyperthermia</a:t>
            </a:r>
            <a:r>
              <a:rPr lang="en-US" baseline="0" dirty="0"/>
              <a:t> greater than 38.5 C in patients with traumatic brain injury has been associated with poor outcomes. Hyperthermia increases metabolic demands of the brain and the body and can worsen ischemic injury. Increased morbidity and mortality has been described in adult and pediatric patients with ischemic stroke and closed head injury. Cooling with forced air and other modalities may be required to prevent and treat hyperthermia.</a:t>
            </a:r>
            <a:r>
              <a:rPr lang="en-US" baseline="30000" dirty="0"/>
              <a:t>1,2</a:t>
            </a:r>
            <a:r>
              <a:rPr lang="en-US" baseline="0" dirty="0"/>
              <a:t> </a:t>
            </a:r>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16</a:t>
            </a:fld>
            <a:endParaRPr lang="en-US"/>
          </a:p>
        </p:txBody>
      </p:sp>
    </p:spTree>
    <p:extLst>
      <p:ext uri="{BB962C8B-B14F-4D97-AF65-F5344CB8AC3E}">
        <p14:creationId xmlns:p14="http://schemas.microsoft.com/office/powerpoint/2010/main" val="1806137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Hypothermia decreases tissue metabolic rate 8% per 1 C core temperature.</a:t>
            </a:r>
            <a:r>
              <a:rPr lang="en-US" baseline="0" dirty="0"/>
              <a:t> </a:t>
            </a:r>
            <a:r>
              <a:rPr lang="en-US" dirty="0"/>
              <a:t>Hypothermia decreases</a:t>
            </a:r>
            <a:r>
              <a:rPr lang="en-US" baseline="0" dirty="0"/>
              <a:t> cerebral metabolic rate and </a:t>
            </a:r>
            <a:r>
              <a:rPr lang="en-US" dirty="0"/>
              <a:t>offers</a:t>
            </a:r>
            <a:r>
              <a:rPr lang="en-US" baseline="0" dirty="0"/>
              <a:t> protection against cerebral ischemia and hypoxia. Therapeutic hypothermia (i.e., “cooling”) improves neurologic outcomes after cardiac arrest. Hypothermia may protect myocardium in acute myocardial infarction by decreasing metabolic requirement and myocardial oxygen extraction.</a:t>
            </a:r>
            <a:r>
              <a:rPr lang="en-US" baseline="30000" dirty="0"/>
              <a:t>3</a:t>
            </a:r>
            <a:r>
              <a:rPr lang="en-US" baseline="0" dirty="0"/>
              <a:t> </a:t>
            </a:r>
          </a:p>
          <a:p>
            <a:endParaRPr lang="en-US" dirty="0"/>
          </a:p>
          <a:p>
            <a:r>
              <a:rPr lang="en-US" dirty="0"/>
              <a:t>Image:</a:t>
            </a:r>
            <a:r>
              <a:rPr lang="en-US" baseline="0" dirty="0"/>
              <a:t> https://images.app.goo.gl/7VvGb2Pvp2wEE7EX7</a:t>
            </a:r>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17</a:t>
            </a:fld>
            <a:endParaRPr lang="en-US"/>
          </a:p>
        </p:txBody>
      </p:sp>
    </p:spTree>
    <p:extLst>
      <p:ext uri="{BB962C8B-B14F-4D97-AF65-F5344CB8AC3E}">
        <p14:creationId xmlns:p14="http://schemas.microsoft.com/office/powerpoint/2010/main" val="3178354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Even mild hypothermia (i1 to 2 C) can contribute to adverse outcomes, such as coagulopathy, increased transfusion requirements, myocardial morbidity, wound infection, and prolonged recovery and hospitalization. </a:t>
            </a:r>
            <a:endParaRPr lang="en-US" dirty="0"/>
          </a:p>
          <a:p>
            <a:endParaRPr lang="en-US" dirty="0"/>
          </a:p>
          <a:p>
            <a:r>
              <a:rPr lang="en-US" dirty="0"/>
              <a:t>Hypothermia</a:t>
            </a:r>
            <a:r>
              <a:rPr lang="en-US" baseline="0" dirty="0"/>
              <a:t> impairs coagulation, especially platelet and clotting-cascade enzyme function.</a:t>
            </a:r>
          </a:p>
          <a:p>
            <a:endParaRPr lang="en-US" baseline="0" dirty="0"/>
          </a:p>
          <a:p>
            <a:r>
              <a:rPr lang="en-US" baseline="0" dirty="0"/>
              <a:t>Hypothermia increases blood loss and transfusion requirements, which is supported by nearly all randomized controlled trials on the subject.</a:t>
            </a:r>
          </a:p>
          <a:p>
            <a:endParaRPr lang="en-US" baseline="0" dirty="0"/>
          </a:p>
          <a:p>
            <a:r>
              <a:rPr lang="en-US" baseline="0" dirty="0"/>
              <a:t>Hypothermia decreases metabolism of drug, prolonging duration of action and associated consequences. For example, decreased metabolism of muscle relaxant may lead to prolonged weakness or postoperative respiratory complications. Decreased metabolism of anesthetic agents may lead to delayed emergence. </a:t>
            </a:r>
          </a:p>
          <a:p>
            <a:endParaRPr lang="en-US" baseline="0" dirty="0"/>
          </a:p>
          <a:p>
            <a:r>
              <a:rPr lang="en-US" baseline="0" dirty="0"/>
              <a:t>Hypothermia can lead to surgical complications. Hypothermia alters immune function and stimulates thermoregulatory vasoconstriction leading to poor wound oxygen delivery and ultimately surgical site infection and poor wound healing. </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Hypothermia leads to i</a:t>
            </a:r>
            <a:r>
              <a:rPr lang="en-US" dirty="0"/>
              <a:t>ncreased systemic</a:t>
            </a:r>
            <a:r>
              <a:rPr lang="en-US" baseline="0" dirty="0"/>
              <a:t> vascular resistance,</a:t>
            </a:r>
            <a:r>
              <a:rPr lang="en-US" dirty="0"/>
              <a:t> sympathetic activity, and stress response leading to poorer myocardial outcomes.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Hypothermia</a:t>
            </a:r>
            <a:r>
              <a:rPr lang="en-US" baseline="0" dirty="0"/>
              <a:t> leads to postoperative shivering and prolonged post-anesthetic recovery. </a:t>
            </a:r>
            <a:endParaRPr lang="en-US" dirty="0"/>
          </a:p>
          <a:p>
            <a:endParaRPr lang="en-US" baseline="0" dirty="0"/>
          </a:p>
          <a:p>
            <a:r>
              <a:rPr lang="en-US" baseline="30000" dirty="0"/>
              <a:t>1,3</a:t>
            </a:r>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Image:</a:t>
            </a:r>
            <a:r>
              <a:rPr lang="en-US" baseline="0" dirty="0"/>
              <a:t> https://images.app.goo.gl/7VvGb2Pvp2wEE7EX7</a:t>
            </a:r>
            <a:endParaRPr lang="en-US" dirty="0"/>
          </a:p>
          <a:p>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18</a:t>
            </a:fld>
            <a:endParaRPr lang="en-US"/>
          </a:p>
        </p:txBody>
      </p:sp>
    </p:spTree>
    <p:extLst>
      <p:ext uri="{BB962C8B-B14F-4D97-AF65-F5344CB8AC3E}">
        <p14:creationId xmlns:p14="http://schemas.microsoft.com/office/powerpoint/2010/main" val="2513511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It is safest to monitor temperature during any general anesthetic, regardless of duration. This allows for proper prevention and treatment of hypothermia. The American Society of Anesthesiologists states that “every patient receiving anesthesia shall have temperature monitored when clinically significant changes in body temperature are intended, anticipated, or suspected.”</a:t>
            </a:r>
          </a:p>
          <a:p>
            <a:endParaRPr lang="en-US" baseline="0" dirty="0"/>
          </a:p>
          <a:p>
            <a:r>
              <a:rPr lang="en-US" baseline="0" dirty="0"/>
              <a:t>Peripheral temperature is less reliable than core temperature.</a:t>
            </a:r>
          </a:p>
        </p:txBody>
      </p:sp>
      <p:sp>
        <p:nvSpPr>
          <p:cNvPr id="4" name="Slide Number Placeholder 3"/>
          <p:cNvSpPr>
            <a:spLocks noGrp="1"/>
          </p:cNvSpPr>
          <p:nvPr>
            <p:ph type="sldNum" sz="quarter" idx="10"/>
          </p:nvPr>
        </p:nvSpPr>
        <p:spPr/>
        <p:txBody>
          <a:bodyPr/>
          <a:lstStyle/>
          <a:p>
            <a:fld id="{D472AEE4-E9C2-4E4F-8FE3-2D68237C3803}" type="slidenum">
              <a:rPr lang="en-US" smtClean="0"/>
              <a:t>19</a:t>
            </a:fld>
            <a:endParaRPr lang="en-US"/>
          </a:p>
        </p:txBody>
      </p:sp>
    </p:spTree>
    <p:extLst>
      <p:ext uri="{BB962C8B-B14F-4D97-AF65-F5344CB8AC3E}">
        <p14:creationId xmlns:p14="http://schemas.microsoft.com/office/powerpoint/2010/main" val="283934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Active forced air warming in the pre-operative area before</a:t>
            </a:r>
            <a:r>
              <a:rPr lang="en-US" baseline="0" dirty="0"/>
              <a:t> surgery increases body heat content, especially of the legs, affecting the temperature gradient between patient and operating room environment at the beginning of surgery. This way, redistribution hypothermia is less clinically significant. </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Image:</a:t>
            </a:r>
            <a:r>
              <a:rPr lang="en-US" baseline="0" dirty="0"/>
              <a:t> https://images.app.goo.gl/7VvGb2Pvp2wEE7EX7</a:t>
            </a:r>
            <a:endParaRPr lang="en-US" dirty="0"/>
          </a:p>
          <a:p>
            <a:endParaRPr lang="en-US" baseline="0" dirty="0"/>
          </a:p>
        </p:txBody>
      </p:sp>
      <p:sp>
        <p:nvSpPr>
          <p:cNvPr id="4" name="Slide Number Placeholder 3"/>
          <p:cNvSpPr>
            <a:spLocks noGrp="1"/>
          </p:cNvSpPr>
          <p:nvPr>
            <p:ph type="sldNum" sz="quarter" idx="10"/>
          </p:nvPr>
        </p:nvSpPr>
        <p:spPr/>
        <p:txBody>
          <a:bodyPr/>
          <a:lstStyle/>
          <a:p>
            <a:fld id="{D472AEE4-E9C2-4E4F-8FE3-2D68237C3803}" type="slidenum">
              <a:rPr lang="en-US" smtClean="0"/>
              <a:t>20</a:t>
            </a:fld>
            <a:endParaRPr lang="en-US"/>
          </a:p>
        </p:txBody>
      </p:sp>
    </p:spTree>
    <p:extLst>
      <p:ext uri="{BB962C8B-B14F-4D97-AF65-F5344CB8AC3E}">
        <p14:creationId xmlns:p14="http://schemas.microsoft.com/office/powerpoint/2010/main" val="3505770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Methods of active intraoperative warming include forced air warming, heat lamps, warm intravenous fluids, airway heating and humidification, surface warming with circulating water pads/blankets/garments, and high ambient room temperature. These methods can slow or eliminate intraoperative heat loss.</a:t>
            </a:r>
            <a:r>
              <a:rPr lang="en-US" baseline="30000" dirty="0"/>
              <a:t>2</a:t>
            </a:r>
            <a:r>
              <a:rPr lang="en-US" baseline="0" dirty="0"/>
              <a:t> </a:t>
            </a:r>
          </a:p>
          <a:p>
            <a:endParaRPr lang="en-US" baseline="0" dirty="0"/>
          </a:p>
          <a:p>
            <a:r>
              <a:rPr lang="en-US" baseline="0" dirty="0"/>
              <a:t>Forced air warming is generally superior to all other </a:t>
            </a:r>
            <a:r>
              <a:rPr lang="en-US" i="0" baseline="0" dirty="0"/>
              <a:t>mean of warming children, and are safe and inexpensive. Forced warm air devices work by convection and by preventing evaporative heat losses.</a:t>
            </a:r>
            <a:r>
              <a:rPr lang="en-US" i="0" baseline="30000" dirty="0"/>
              <a:t>1,2</a:t>
            </a:r>
            <a:r>
              <a:rPr lang="en-US" i="0" baseline="0" dirty="0"/>
              <a:t>  </a:t>
            </a:r>
          </a:p>
          <a:p>
            <a:endParaRPr lang="en-US" i="0" baseline="0" dirty="0"/>
          </a:p>
          <a:p>
            <a:r>
              <a:rPr lang="en-US" i="0" baseline="0" dirty="0"/>
              <a:t>It is relatively ineffective to </a:t>
            </a:r>
            <a:r>
              <a:rPr lang="en-US" i="0" dirty="0"/>
              <a:t>warm with IV fluids to treat hypothermia, as fluids can only be safely warmed to slightly above</a:t>
            </a:r>
            <a:r>
              <a:rPr lang="en-US" i="0" baseline="0" dirty="0"/>
              <a:t> core temperature. Warmed fluids also often cool prior to reaching the patient. However, heat loss from cold fluids can be prevented by warming them.</a:t>
            </a:r>
            <a:r>
              <a:rPr lang="en-US" i="0" baseline="30000" dirty="0"/>
              <a:t>1,2</a:t>
            </a:r>
            <a:r>
              <a:rPr lang="en-US" i="0" baseline="0" dirty="0"/>
              <a:t> </a:t>
            </a:r>
          </a:p>
          <a:p>
            <a:endParaRPr lang="en-US" i="0" baseline="0" dirty="0"/>
          </a:p>
          <a:p>
            <a:r>
              <a:rPr lang="en-US" i="0" dirty="0"/>
              <a:t>~10% of metabolic heat is</a:t>
            </a:r>
            <a:r>
              <a:rPr lang="en-US" i="0" baseline="0" dirty="0"/>
              <a:t> lost in heating and humidifying inspiratory gases in the respiratory tract. Airway heating and humidification thus has minimal impact on core temperature and intraoperative airway heating and humidification are rarely indicated. However, respiratory heat loss in neonates and infants may be greater given higher minute ventilation. As such, active heating and humidification may be useful in these younger patients. </a:t>
            </a:r>
            <a:r>
              <a:rPr lang="en-US" i="0" baseline="30000" dirty="0"/>
              <a:t>2,3</a:t>
            </a:r>
            <a:endParaRPr lang="en-US" i="0" baseline="0" dirty="0"/>
          </a:p>
          <a:p>
            <a:endParaRPr lang="en-US" i="0" baseline="0" dirty="0"/>
          </a:p>
          <a:p>
            <a:r>
              <a:rPr lang="en-US" i="0" baseline="0" dirty="0"/>
              <a:t>C</a:t>
            </a:r>
            <a:r>
              <a:rPr lang="en-US" baseline="0" dirty="0"/>
              <a:t>irculating water pads/blankets/garments warm by conduction, but are are mostly ineffective. The temperature of warming devices can only be so high before the risk of thermal injury is unacceptable. When used, they are more effective when placed over, rather than under, the patient.</a:t>
            </a:r>
            <a:r>
              <a:rPr lang="en-US" baseline="30000" dirty="0"/>
              <a:t>1,2</a:t>
            </a:r>
            <a:r>
              <a:rPr lang="en-US" baseline="0" dirty="0"/>
              <a:t>  </a:t>
            </a:r>
            <a:r>
              <a:rPr lang="en-US" i="0" baseline="0" dirty="0"/>
              <a:t> </a:t>
            </a:r>
          </a:p>
          <a:p>
            <a:endParaRPr lang="en-US" i="0" baseline="0" dirty="0"/>
          </a:p>
          <a:p>
            <a:r>
              <a:rPr lang="en-US" baseline="0" dirty="0"/>
              <a:t>Methods of passive intraoperative warming include clothing, blankets and drapes. Even light clothing can significantly reduce radiant heat loss.</a:t>
            </a:r>
            <a:r>
              <a:rPr lang="en-US" baseline="30000" dirty="0"/>
              <a:t>2</a:t>
            </a:r>
            <a:r>
              <a:rPr lang="en-US" baseline="0" dirty="0"/>
              <a:t> Remember that the amount of skin exposed is important, not just which surfaces are exposed. So, don’t just cover the head, also cover the arms, legs, etc.!</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Image:</a:t>
            </a:r>
            <a:r>
              <a:rPr lang="en-US" baseline="0" dirty="0"/>
              <a:t> https://images.app.goo.gl/7VvGb2Pvp2wEE7EX7</a:t>
            </a:r>
            <a:endParaRPr lang="en-US" dirty="0"/>
          </a:p>
          <a:p>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21</a:t>
            </a:fld>
            <a:endParaRPr lang="en-US"/>
          </a:p>
        </p:txBody>
      </p:sp>
    </p:spTree>
    <p:extLst>
      <p:ext uri="{BB962C8B-B14F-4D97-AF65-F5344CB8AC3E}">
        <p14:creationId xmlns:p14="http://schemas.microsoft.com/office/powerpoint/2010/main" val="3505770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taken by author.  Used </a:t>
            </a:r>
            <a:r>
              <a:rPr lang="en-US"/>
              <a:t>with permission.</a:t>
            </a:r>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22</a:t>
            </a:fld>
            <a:endParaRPr lang="en-US"/>
          </a:p>
        </p:txBody>
      </p:sp>
    </p:spTree>
    <p:extLst>
      <p:ext uri="{BB962C8B-B14F-4D97-AF65-F5344CB8AC3E}">
        <p14:creationId xmlns:p14="http://schemas.microsoft.com/office/powerpoint/2010/main" val="3464781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https://images.app.goo.gl/RNg3MdpDY2b86WzG8</a:t>
            </a:r>
          </a:p>
        </p:txBody>
      </p:sp>
      <p:sp>
        <p:nvSpPr>
          <p:cNvPr id="4" name="Slide Number Placeholder 3"/>
          <p:cNvSpPr>
            <a:spLocks noGrp="1"/>
          </p:cNvSpPr>
          <p:nvPr>
            <p:ph type="sldNum" sz="quarter" idx="10"/>
          </p:nvPr>
        </p:nvSpPr>
        <p:spPr/>
        <p:txBody>
          <a:bodyPr/>
          <a:lstStyle/>
          <a:p>
            <a:fld id="{D472AEE4-E9C2-4E4F-8FE3-2D68237C3803}" type="slidenum">
              <a:rPr lang="en-US" smtClean="0"/>
              <a:t>23</a:t>
            </a:fld>
            <a:endParaRPr lang="en-US"/>
          </a:p>
        </p:txBody>
      </p:sp>
    </p:spTree>
    <p:extLst>
      <p:ext uri="{BB962C8B-B14F-4D97-AF65-F5344CB8AC3E}">
        <p14:creationId xmlns:p14="http://schemas.microsoft.com/office/powerpoint/2010/main" val="554935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24</a:t>
            </a:fld>
            <a:endParaRPr lang="en-US"/>
          </a:p>
        </p:txBody>
      </p:sp>
    </p:spTree>
    <p:extLst>
      <p:ext uri="{BB962C8B-B14F-4D97-AF65-F5344CB8AC3E}">
        <p14:creationId xmlns:p14="http://schemas.microsoft.com/office/powerpoint/2010/main" val="554935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72AEE4-E9C2-4E4F-8FE3-2D68237C3803}" type="slidenum">
              <a:rPr lang="en-US" smtClean="0"/>
              <a:t>28</a:t>
            </a:fld>
            <a:endParaRPr lang="en-US"/>
          </a:p>
        </p:txBody>
      </p:sp>
    </p:spTree>
    <p:extLst>
      <p:ext uri="{BB962C8B-B14F-4D97-AF65-F5344CB8AC3E}">
        <p14:creationId xmlns:p14="http://schemas.microsoft.com/office/powerpoint/2010/main" val="21127925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5.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hqprint">
            <a:extLst>
              <a:ext uri="{28A0092B-C50C-407E-A947-70E740481C1C}">
                <a14:useLocalDpi xmlns:a14="http://schemas.microsoft.com/office/drawing/2010/main"/>
              </a:ext>
            </a:extLst>
          </a:blip>
          <a:srcRect b="19048"/>
          <a:stretch/>
        </p:blipFill>
        <p:spPr>
          <a:xfrm>
            <a:off x="5147187" y="5181600"/>
            <a:ext cx="3368163" cy="12954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a:extLst>
              <a:ext uri="{FF2B5EF4-FFF2-40B4-BE49-F238E27FC236}">
                <a16:creationId xmlns:a16="http://schemas.microsoft.com/office/drawing/2014/main" id="{28860938-2E6A-614B-B383-868C8AEC0531}"/>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b="19048"/>
          <a:stretch/>
        </p:blipFill>
        <p:spPr>
          <a:xfrm>
            <a:off x="7558982" y="6234112"/>
            <a:ext cx="1585018" cy="609600"/>
          </a:xfrm>
          <a:prstGeom prst="rect">
            <a:avLst/>
          </a:prstGeom>
          <a:ln>
            <a:solidFill>
              <a:schemeClr val="tx2">
                <a:lumMod val="50000"/>
              </a:schemeClr>
            </a:solidFill>
          </a:ln>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B89BBE1F-A0D1-AF45-90AB-7026229E209A}"/>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4">
            <a:extLst>
              <a:ext uri="{FF2B5EF4-FFF2-40B4-BE49-F238E27FC236}">
                <a16:creationId xmlns:a16="http://schemas.microsoft.com/office/drawing/2014/main" id="{B07CAC7D-B700-6A4B-B718-7F4709CC2EA4}"/>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065B608-7A22-834F-9DE2-1392DE769AAF}"/>
              </a:ext>
            </a:extLst>
          </p:cNvPr>
          <p:cNvPicPr>
            <a:picLocks noChangeAspect="1"/>
          </p:cNvPicPr>
          <p:nvPr userDrawn="1"/>
        </p:nvPicPr>
        <p:blipFill rotWithShape="1">
          <a:blip r:embed="rId6" cstate="hqprint">
            <a:extLst>
              <a:ext uri="{28A0092B-C50C-407E-A947-70E740481C1C}">
                <a14:useLocalDpi xmlns:a14="http://schemas.microsoft.com/office/drawing/2010/main"/>
              </a:ext>
            </a:extLst>
          </a:blip>
          <a:srcRect b="19048"/>
          <a:stretch/>
        </p:blipFill>
        <p:spPr>
          <a:xfrm>
            <a:off x="5147187" y="5181600"/>
            <a:ext cx="3368163" cy="1295400"/>
          </a:xfrm>
          <a:prstGeom prst="rect">
            <a:avLst/>
          </a:prstGeom>
          <a:ln>
            <a:solidFill>
              <a:schemeClr val="tx2">
                <a:lumMod val="50000"/>
              </a:schemeClr>
            </a:solidFill>
          </a:ln>
        </p:spPr>
      </p:pic>
    </p:spTree>
    <p:extLst>
      <p:ext uri="{BB962C8B-B14F-4D97-AF65-F5344CB8AC3E}">
        <p14:creationId xmlns:p14="http://schemas.microsoft.com/office/powerpoint/2010/main" val="3936939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AE8EC4D6-CE0B-754E-8E9A-2E988D003D5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E2717CE4-BC34-0044-BA52-3E2E2E42EBE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a:extLst>
              <a:ext uri="{FF2B5EF4-FFF2-40B4-BE49-F238E27FC236}">
                <a16:creationId xmlns:a16="http://schemas.microsoft.com/office/drawing/2014/main" id="{9A2397D8-949E-2C40-A27F-3F721873B804}"/>
              </a:ext>
            </a:extLst>
          </p:cNvPr>
          <p:cNvPicPr>
            <a:picLocks noChangeAspect="1"/>
          </p:cNvPicPr>
          <p:nvPr userDrawn="1"/>
        </p:nvPicPr>
        <p:blipFill rotWithShape="1">
          <a:blip r:embed="rId5" cstate="hqprint">
            <a:extLst>
              <a:ext uri="{28A0092B-C50C-407E-A947-70E740481C1C}">
                <a14:useLocalDpi xmlns:a14="http://schemas.microsoft.com/office/drawing/2010/main"/>
              </a:ext>
            </a:extLst>
          </a:blip>
          <a:srcRect b="19048"/>
          <a:stretch/>
        </p:blipFill>
        <p:spPr>
          <a:xfrm>
            <a:off x="7558982" y="6234112"/>
            <a:ext cx="1585018" cy="609600"/>
          </a:xfrm>
          <a:prstGeom prst="rect">
            <a:avLst/>
          </a:prstGeom>
          <a:ln>
            <a:solidFill>
              <a:schemeClr val="tx2">
                <a:lumMod val="50000"/>
              </a:schemeClr>
            </a:solidFill>
          </a:ln>
        </p:spPr>
      </p:pic>
    </p:spTree>
    <p:extLst>
      <p:ext uri="{BB962C8B-B14F-4D97-AF65-F5344CB8AC3E}">
        <p14:creationId xmlns:p14="http://schemas.microsoft.com/office/powerpoint/2010/main" val="3275175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01D5A3F2-E4BE-6D40-A093-797C4EACA4E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5622AB2C-81AE-DA46-91B1-99DCAB62F02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1433816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B57894F8-CB55-5B48-B0FC-ABB28CD1AE69}"/>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AECBAE95-5FB3-174F-91E4-AF2406E7647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213353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5D7C96E8-03E9-4F43-A234-A1E508C434D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4D11944E-EE0F-C54D-9E2E-C10C3F03A11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5587966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F82E666D-6A26-5044-829C-5994E5DC513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6B851DBD-9DFA-634C-A38C-A9069C7886D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330548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0FBC44C8-1BF6-7B40-9E38-F8DC509C4EA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18C1101D-6275-6F4F-BF09-43ADD9092F3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010808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32E50601-330A-444D-B036-BAA1DDF9F49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B10F17A2-A529-EF40-A967-0991653DD8B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15030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22A19B1E-5072-A34B-A0AD-5B07BBA5D3C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ADCB1198-D208-884E-8C4F-A1CE4A40171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711647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EEAD3226-5C85-D94E-8B4E-974227C9202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1C821C43-CC39-C944-BB9E-C8F19E2B836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206080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95F2B3E3-CBE1-B94D-8ABA-B7511524EE9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6A840D3A-C3E1-914E-AAAA-EF370122203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8890583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798845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572671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71200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672751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980143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3701314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25328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498397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142084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795282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886326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5.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33790613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7526939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3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609600"/>
            <a:ext cx="7315200" cy="2971800"/>
          </a:xfrm>
        </p:spPr>
        <p:txBody>
          <a:bodyPr anchor="ctr">
            <a:normAutofit/>
          </a:bodyPr>
          <a:lstStyle/>
          <a:p>
            <a:r>
              <a:rPr lang="en-US" sz="4800" dirty="0">
                <a:latin typeface="+mn-lt"/>
              </a:rPr>
              <a:t>Thermoregulation in Pediatric Patients</a:t>
            </a:r>
          </a:p>
        </p:txBody>
      </p:sp>
      <p:sp>
        <p:nvSpPr>
          <p:cNvPr id="3" name="Subtitle 2"/>
          <p:cNvSpPr>
            <a:spLocks noGrp="1"/>
          </p:cNvSpPr>
          <p:nvPr>
            <p:ph type="subTitle" idx="1"/>
          </p:nvPr>
        </p:nvSpPr>
        <p:spPr>
          <a:xfrm>
            <a:off x="1447800" y="3276600"/>
            <a:ext cx="6248400" cy="2209800"/>
          </a:xfrm>
        </p:spPr>
        <p:txBody>
          <a:bodyPr anchor="ctr">
            <a:normAutofit/>
          </a:bodyPr>
          <a:lstStyle/>
          <a:p>
            <a:r>
              <a:rPr lang="en-US" sz="3600" dirty="0">
                <a:solidFill>
                  <a:schemeClr val="tx1"/>
                </a:solidFill>
              </a:rPr>
              <a:t>Justin Libaw, MD</a:t>
            </a:r>
          </a:p>
          <a:p>
            <a:r>
              <a:rPr lang="en-US" sz="3600" dirty="0">
                <a:solidFill>
                  <a:schemeClr val="tx1"/>
                </a:solidFill>
              </a:rPr>
              <a:t>Gabriel Sarah, MD</a:t>
            </a:r>
          </a:p>
          <a:p>
            <a:r>
              <a:rPr lang="en-US" sz="2000" dirty="0"/>
              <a:t>UCSF Benioff Children’s Hospital</a:t>
            </a:r>
          </a:p>
          <a:p>
            <a:r>
              <a:rPr lang="en-US" sz="2000" dirty="0"/>
              <a:t>UCSF Department of Anesthesia and Perioperative Care</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BEF8DAAD-EF52-8845-900A-4C3CAEB4A0D1}"/>
              </a:ext>
            </a:extLst>
          </p:cNvPr>
          <p:cNvSpPr txBox="1"/>
          <p:nvPr/>
        </p:nvSpPr>
        <p:spPr>
          <a:xfrm>
            <a:off x="3352800" y="6063734"/>
            <a:ext cx="1840760" cy="369332"/>
          </a:xfrm>
          <a:prstGeom prst="rect">
            <a:avLst/>
          </a:prstGeom>
          <a:noFill/>
        </p:spPr>
        <p:txBody>
          <a:bodyPr wrap="none" rtlCol="0">
            <a:spAutoFit/>
          </a:bodyPr>
          <a:lstStyle/>
          <a:p>
            <a:r>
              <a:rPr lang="en-US" dirty="0"/>
              <a:t>Updated 12/2019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Disclosures</a:t>
            </a:r>
          </a:p>
        </p:txBody>
      </p:sp>
      <p:sp>
        <p:nvSpPr>
          <p:cNvPr id="3" name="Content Placeholder 2"/>
          <p:cNvSpPr>
            <a:spLocks noGrp="1"/>
          </p:cNvSpPr>
          <p:nvPr>
            <p:ph idx="1"/>
          </p:nvPr>
        </p:nvSpPr>
        <p:spPr>
          <a:xfrm>
            <a:off x="457200" y="1828799"/>
            <a:ext cx="805815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Learning Objectives</a:t>
            </a:r>
          </a:p>
        </p:txBody>
      </p:sp>
      <p:sp>
        <p:nvSpPr>
          <p:cNvPr id="3" name="Content Placeholder 2"/>
          <p:cNvSpPr>
            <a:spLocks noGrp="1"/>
          </p:cNvSpPr>
          <p:nvPr>
            <p:ph idx="1"/>
          </p:nvPr>
        </p:nvSpPr>
        <p:spPr>
          <a:xfrm>
            <a:off x="457200" y="1600200"/>
            <a:ext cx="8229600" cy="4261073"/>
          </a:xfrm>
        </p:spPr>
        <p:txBody>
          <a:bodyPr>
            <a:normAutofit fontScale="92500"/>
          </a:bodyPr>
          <a:lstStyle/>
          <a:p>
            <a:pPr marL="350838" indent="-350838"/>
            <a:r>
              <a:rPr lang="en-US" dirty="0"/>
              <a:t>Define normothermia and describe normal thermoregulation</a:t>
            </a:r>
          </a:p>
          <a:p>
            <a:pPr marL="350838" indent="-350838"/>
            <a:r>
              <a:rPr lang="en-US" dirty="0"/>
              <a:t>Compare thermoregulation in adults and children</a:t>
            </a:r>
          </a:p>
          <a:p>
            <a:pPr marL="350838" indent="-350838"/>
            <a:r>
              <a:rPr lang="en-US" dirty="0"/>
              <a:t>Explain the causes of intraoperative hypothermia</a:t>
            </a:r>
          </a:p>
          <a:p>
            <a:pPr marL="350838" indent="-350838"/>
            <a:r>
              <a:rPr lang="en-US" dirty="0"/>
              <a:t>Describe the risks and benefits of hypothermia </a:t>
            </a:r>
          </a:p>
          <a:p>
            <a:pPr marL="350838" indent="-350838"/>
            <a:r>
              <a:rPr lang="en-US" dirty="0"/>
              <a:t>Discuss monitoring, prevention, and management of perioperative hypothermia </a:t>
            </a:r>
          </a:p>
          <a:p>
            <a:endParaRPr lang="en-US" dirty="0"/>
          </a:p>
          <a:p>
            <a:endParaRPr lang="en-US"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What is Thermoregulation?</a:t>
            </a:r>
          </a:p>
        </p:txBody>
      </p:sp>
      <p:sp>
        <p:nvSpPr>
          <p:cNvPr id="3" name="Content Placeholder 2"/>
          <p:cNvSpPr>
            <a:spLocks noGrp="1"/>
          </p:cNvSpPr>
          <p:nvPr>
            <p:ph idx="1"/>
          </p:nvPr>
        </p:nvSpPr>
        <p:spPr>
          <a:xfrm>
            <a:off x="457200" y="1752600"/>
            <a:ext cx="8064012" cy="4351338"/>
          </a:xfrm>
        </p:spPr>
        <p:txBody>
          <a:bodyPr>
            <a:normAutofit/>
          </a:bodyPr>
          <a:lstStyle/>
          <a:p>
            <a:pPr marL="0" indent="0">
              <a:buNone/>
            </a:pPr>
            <a:r>
              <a:rPr lang="en-US" dirty="0"/>
              <a:t>Thermoregulation is the regulation of body temperature</a:t>
            </a:r>
          </a:p>
          <a:p>
            <a:pPr marL="295275" indent="-279400"/>
            <a:r>
              <a:rPr lang="en-US" sz="3200" dirty="0"/>
              <a:t>Complex interplay between central and peripheral processes </a:t>
            </a:r>
          </a:p>
          <a:p>
            <a:pPr marL="295275" indent="-279400"/>
            <a:r>
              <a:rPr lang="en-US" sz="3200" dirty="0"/>
              <a:t>Normothermia is the normal core body temperature (36.8 and 37.2 °C)</a:t>
            </a:r>
            <a:r>
              <a:rPr lang="en-US" sz="3200" baseline="30000" dirty="0"/>
              <a:t>2</a:t>
            </a:r>
          </a:p>
          <a:p>
            <a:pPr marL="0" indent="0">
              <a:buNone/>
            </a:pPr>
            <a:endParaRPr lang="en-US" dirty="0"/>
          </a:p>
        </p:txBody>
      </p:sp>
      <p:pic>
        <p:nvPicPr>
          <p:cNvPr id="4" name="Picture 3" descr="hotcold.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flipV="1">
            <a:off x="7007259" y="4648200"/>
            <a:ext cx="1524000" cy="1524000"/>
          </a:xfrm>
          <a:prstGeom prst="rect">
            <a:avLst/>
          </a:prstGeom>
        </p:spPr>
      </p:pic>
    </p:spTree>
    <p:extLst>
      <p:ext uri="{BB962C8B-B14F-4D97-AF65-F5344CB8AC3E}">
        <p14:creationId xmlns:p14="http://schemas.microsoft.com/office/powerpoint/2010/main" val="3881606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7DA61C9-096B-EF4E-957A-900A362248A6}"/>
              </a:ext>
            </a:extLst>
          </p:cNvPr>
          <p:cNvGrpSpPr/>
          <p:nvPr/>
        </p:nvGrpSpPr>
        <p:grpSpPr>
          <a:xfrm>
            <a:off x="476287" y="1219200"/>
            <a:ext cx="7991243" cy="4267195"/>
            <a:chOff x="476287" y="1219200"/>
            <a:chExt cx="7991243" cy="4267195"/>
          </a:xfrm>
        </p:grpSpPr>
        <p:sp>
          <p:nvSpPr>
            <p:cNvPr id="5" name="Freeform 4">
              <a:extLst>
                <a:ext uri="{FF2B5EF4-FFF2-40B4-BE49-F238E27FC236}">
                  <a16:creationId xmlns:a16="http://schemas.microsoft.com/office/drawing/2014/main" id="{9BA2DBF6-ADD0-5144-84A1-2FE1FBF3C76B}"/>
                </a:ext>
              </a:extLst>
            </p:cNvPr>
            <p:cNvSpPr/>
            <p:nvPr/>
          </p:nvSpPr>
          <p:spPr>
            <a:xfrm>
              <a:off x="476287" y="2183442"/>
              <a:ext cx="7219914" cy="3302953"/>
            </a:xfrm>
            <a:custGeom>
              <a:avLst/>
              <a:gdLst>
                <a:gd name="connsiteX0" fmla="*/ 0 w 7413443"/>
                <a:gd name="connsiteY0" fmla="*/ 0 h 3302953"/>
                <a:gd name="connsiteX1" fmla="*/ 7413443 w 7413443"/>
                <a:gd name="connsiteY1" fmla="*/ 0 h 3302953"/>
                <a:gd name="connsiteX2" fmla="*/ 7413443 w 7413443"/>
                <a:gd name="connsiteY2" fmla="*/ 3302953 h 3302953"/>
                <a:gd name="connsiteX3" fmla="*/ 0 w 7413443"/>
                <a:gd name="connsiteY3" fmla="*/ 3302953 h 3302953"/>
                <a:gd name="connsiteX4" fmla="*/ 0 w 7413443"/>
                <a:gd name="connsiteY4" fmla="*/ 0 h 3302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443" h="3302953">
                  <a:moveTo>
                    <a:pt x="0" y="0"/>
                  </a:moveTo>
                  <a:lnTo>
                    <a:pt x="7413443" y="0"/>
                  </a:lnTo>
                  <a:lnTo>
                    <a:pt x="7413443" y="3302953"/>
                  </a:lnTo>
                  <a:lnTo>
                    <a:pt x="0" y="3302953"/>
                  </a:lnTo>
                  <a:lnTo>
                    <a:pt x="0" y="0"/>
                  </a:lnTo>
                  <a:close/>
                </a:path>
              </a:pathLst>
            </a:custGeom>
          </p:spPr>
          <p:style>
            <a:lnRef idx="1">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14300" tIns="114300" rIns="114300" bIns="114300" numCol="1" spcCol="1270" anchor="t" anchorCtr="0">
              <a:noAutofit/>
            </a:bodyPr>
            <a:lstStyle/>
            <a:p>
              <a:pPr marL="0" lvl="0" indent="0" algn="l" defTabSz="1333500" rtl="0">
                <a:lnSpc>
                  <a:spcPct val="90000"/>
                </a:lnSpc>
                <a:spcBef>
                  <a:spcPct val="0"/>
                </a:spcBef>
                <a:spcAft>
                  <a:spcPct val="35000"/>
                </a:spcAft>
                <a:buNone/>
              </a:pPr>
              <a:r>
                <a:rPr lang="en-US" sz="3000" kern="1200" dirty="0"/>
                <a:t>Thermal inputs travel along A delta (cold) and C (warm) fibers via the spinothalamic tract in the anterior spinal cord.</a:t>
              </a:r>
            </a:p>
            <a:p>
              <a:pPr marL="0" lvl="0" indent="0" algn="l" defTabSz="1333500" rtl="0">
                <a:lnSpc>
                  <a:spcPct val="90000"/>
                </a:lnSpc>
                <a:spcBef>
                  <a:spcPct val="0"/>
                </a:spcBef>
                <a:spcAft>
                  <a:spcPct val="35000"/>
                </a:spcAft>
                <a:buNone/>
              </a:pPr>
              <a:endParaRPr lang="en-US" sz="900" kern="1200" dirty="0"/>
            </a:p>
            <a:p>
              <a:pPr marL="0" lvl="0" indent="0" algn="l" defTabSz="1333500" rtl="0">
                <a:lnSpc>
                  <a:spcPct val="90000"/>
                </a:lnSpc>
                <a:spcBef>
                  <a:spcPct val="0"/>
                </a:spcBef>
                <a:spcAft>
                  <a:spcPct val="35000"/>
                </a:spcAft>
                <a:buNone/>
              </a:pPr>
              <a:r>
                <a:rPr lang="en-US" sz="3000" kern="1200" dirty="0"/>
                <a:t>Input comes from the skin, deeper tissues, hypothalamus, and other parts of the brain and spinal cord.</a:t>
              </a:r>
              <a:r>
                <a:rPr lang="en-US" sz="3000" kern="1200" baseline="30000" dirty="0"/>
                <a:t>2,3</a:t>
              </a:r>
            </a:p>
          </p:txBody>
        </p:sp>
        <p:sp>
          <p:nvSpPr>
            <p:cNvPr id="4" name="Freeform 3">
              <a:extLst>
                <a:ext uri="{FF2B5EF4-FFF2-40B4-BE49-F238E27FC236}">
                  <a16:creationId xmlns:a16="http://schemas.microsoft.com/office/drawing/2014/main" id="{5FFD7386-D520-8A4E-8D33-E9115F1953DF}"/>
                </a:ext>
              </a:extLst>
            </p:cNvPr>
            <p:cNvSpPr/>
            <p:nvPr/>
          </p:nvSpPr>
          <p:spPr>
            <a:xfrm>
              <a:off x="485580" y="1219200"/>
              <a:ext cx="7981950" cy="1162494"/>
            </a:xfrm>
            <a:custGeom>
              <a:avLst/>
              <a:gdLst>
                <a:gd name="connsiteX0" fmla="*/ 0 w 7981950"/>
                <a:gd name="connsiteY0" fmla="*/ 290624 h 1162494"/>
                <a:gd name="connsiteX1" fmla="*/ 7400703 w 7981950"/>
                <a:gd name="connsiteY1" fmla="*/ 290624 h 1162494"/>
                <a:gd name="connsiteX2" fmla="*/ 7400703 w 7981950"/>
                <a:gd name="connsiteY2" fmla="*/ 0 h 1162494"/>
                <a:gd name="connsiteX3" fmla="*/ 7981950 w 7981950"/>
                <a:gd name="connsiteY3" fmla="*/ 581247 h 1162494"/>
                <a:gd name="connsiteX4" fmla="*/ 7400703 w 7981950"/>
                <a:gd name="connsiteY4" fmla="*/ 1162494 h 1162494"/>
                <a:gd name="connsiteX5" fmla="*/ 7400703 w 7981950"/>
                <a:gd name="connsiteY5" fmla="*/ 871871 h 1162494"/>
                <a:gd name="connsiteX6" fmla="*/ 0 w 7981950"/>
                <a:gd name="connsiteY6" fmla="*/ 871871 h 1162494"/>
                <a:gd name="connsiteX7" fmla="*/ 0 w 7981950"/>
                <a:gd name="connsiteY7" fmla="*/ 290624 h 11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81950" h="1162494">
                  <a:moveTo>
                    <a:pt x="0" y="290624"/>
                  </a:moveTo>
                  <a:lnTo>
                    <a:pt x="7400703" y="290624"/>
                  </a:lnTo>
                  <a:lnTo>
                    <a:pt x="7400703" y="0"/>
                  </a:lnTo>
                  <a:lnTo>
                    <a:pt x="7981950" y="581247"/>
                  </a:lnTo>
                  <a:lnTo>
                    <a:pt x="7400703" y="1162494"/>
                  </a:lnTo>
                  <a:lnTo>
                    <a:pt x="7400703" y="871871"/>
                  </a:lnTo>
                  <a:lnTo>
                    <a:pt x="0" y="871871"/>
                  </a:lnTo>
                  <a:lnTo>
                    <a:pt x="0" y="290624"/>
                  </a:lnTo>
                  <a:close/>
                </a:path>
              </a:pathLst>
            </a:custGeom>
            <a:solidFill>
              <a:srgbClr val="0FA5CC"/>
            </a:solidFill>
          </p:spPr>
          <p:style>
            <a:lnRef idx="0">
              <a:schemeClr val="lt1">
                <a:hueOff val="0"/>
                <a:satOff val="0"/>
                <a:lumOff val="0"/>
                <a:alphaOff val="0"/>
              </a:schemeClr>
            </a:lnRef>
            <a:fillRef idx="3">
              <a:schemeClr val="accent1">
                <a:shade val="80000"/>
                <a:hueOff val="0"/>
                <a:satOff val="0"/>
                <a:lumOff val="0"/>
                <a:alphaOff val="0"/>
              </a:schemeClr>
            </a:fillRef>
            <a:effectRef idx="2">
              <a:schemeClr val="accent1">
                <a:shade val="80000"/>
                <a:hueOff val="0"/>
                <a:satOff val="0"/>
                <a:lumOff val="0"/>
                <a:alphaOff val="0"/>
              </a:schemeClr>
            </a:effectRef>
            <a:fontRef idx="minor">
              <a:schemeClr val="lt1"/>
            </a:fontRef>
          </p:style>
          <p:txBody>
            <a:bodyPr spcFirstLastPara="0" vert="horz" wrap="square" lIns="137160" tIns="427784" rIns="544623" bIns="475169" numCol="1" spcCol="1270" anchor="ctr" anchorCtr="0">
              <a:noAutofit/>
            </a:bodyPr>
            <a:lstStyle/>
            <a:p>
              <a:pPr marL="0" lvl="0" indent="0" algn="l" defTabSz="1600200" rtl="0">
                <a:lnSpc>
                  <a:spcPct val="90000"/>
                </a:lnSpc>
                <a:spcBef>
                  <a:spcPct val="0"/>
                </a:spcBef>
                <a:spcAft>
                  <a:spcPct val="35000"/>
                </a:spcAft>
                <a:buNone/>
              </a:pPr>
              <a:r>
                <a:rPr lang="en-US" sz="3600" kern="1200" dirty="0"/>
                <a:t>Inputs</a:t>
              </a:r>
            </a:p>
          </p:txBody>
        </p:sp>
      </p:grpSp>
      <p:sp>
        <p:nvSpPr>
          <p:cNvPr id="2" name="Title 1"/>
          <p:cNvSpPr>
            <a:spLocks noGrp="1"/>
          </p:cNvSpPr>
          <p:nvPr>
            <p:ph type="title"/>
          </p:nvPr>
        </p:nvSpPr>
        <p:spPr>
          <a:xfrm>
            <a:off x="381000" y="152400"/>
            <a:ext cx="7772400" cy="1143000"/>
          </a:xfrm>
        </p:spPr>
        <p:txBody>
          <a:bodyPr>
            <a:normAutofit/>
          </a:bodyPr>
          <a:lstStyle/>
          <a:p>
            <a:pPr algn="l"/>
            <a:r>
              <a:rPr lang="en-US" sz="4000" dirty="0"/>
              <a:t>Physiology of Temperature Control</a:t>
            </a:r>
            <a:endParaRPr lang="en-US" sz="4000" dirty="0">
              <a:latin typeface="+mn-lt"/>
            </a:endParaRPr>
          </a:p>
        </p:txBody>
      </p:sp>
    </p:spTree>
    <p:extLst>
      <p:ext uri="{BB962C8B-B14F-4D97-AF65-F5344CB8AC3E}">
        <p14:creationId xmlns:p14="http://schemas.microsoft.com/office/powerpoint/2010/main" val="2175242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981950" cy="1143000"/>
          </a:xfrm>
        </p:spPr>
        <p:txBody>
          <a:bodyPr>
            <a:normAutofit/>
          </a:bodyPr>
          <a:lstStyle/>
          <a:p>
            <a:pPr algn="l"/>
            <a:r>
              <a:rPr lang="en-US" sz="4000" dirty="0"/>
              <a:t>Physiology of Temperature Control</a:t>
            </a:r>
            <a:endParaRPr lang="en-US" sz="4000" dirty="0">
              <a:latin typeface="+mn-lt"/>
            </a:endParaRPr>
          </a:p>
        </p:txBody>
      </p:sp>
      <p:grpSp>
        <p:nvGrpSpPr>
          <p:cNvPr id="3" name="Group 2">
            <a:extLst>
              <a:ext uri="{FF2B5EF4-FFF2-40B4-BE49-F238E27FC236}">
                <a16:creationId xmlns:a16="http://schemas.microsoft.com/office/drawing/2014/main" id="{E3650C88-FB29-B743-B3AF-3C06EA9A7305}"/>
              </a:ext>
            </a:extLst>
          </p:cNvPr>
          <p:cNvGrpSpPr/>
          <p:nvPr/>
        </p:nvGrpSpPr>
        <p:grpSpPr>
          <a:xfrm>
            <a:off x="457200" y="1143000"/>
            <a:ext cx="8286750" cy="4697922"/>
            <a:chOff x="457200" y="1219200"/>
            <a:chExt cx="8286750" cy="4697922"/>
          </a:xfrm>
        </p:grpSpPr>
        <p:sp>
          <p:nvSpPr>
            <p:cNvPr id="4" name="Freeform 3">
              <a:extLst>
                <a:ext uri="{FF2B5EF4-FFF2-40B4-BE49-F238E27FC236}">
                  <a16:creationId xmlns:a16="http://schemas.microsoft.com/office/drawing/2014/main" id="{93C22EFE-D283-294B-AE5B-DD83992F5F0A}"/>
                </a:ext>
              </a:extLst>
            </p:cNvPr>
            <p:cNvSpPr/>
            <p:nvPr/>
          </p:nvSpPr>
          <p:spPr>
            <a:xfrm>
              <a:off x="457200" y="1219200"/>
              <a:ext cx="8286750" cy="1206885"/>
            </a:xfrm>
            <a:custGeom>
              <a:avLst/>
              <a:gdLst>
                <a:gd name="connsiteX0" fmla="*/ 0 w 8286750"/>
                <a:gd name="connsiteY0" fmla="*/ 301721 h 1206885"/>
                <a:gd name="connsiteX1" fmla="*/ 7683308 w 8286750"/>
                <a:gd name="connsiteY1" fmla="*/ 301721 h 1206885"/>
                <a:gd name="connsiteX2" fmla="*/ 7683308 w 8286750"/>
                <a:gd name="connsiteY2" fmla="*/ 0 h 1206885"/>
                <a:gd name="connsiteX3" fmla="*/ 8286750 w 8286750"/>
                <a:gd name="connsiteY3" fmla="*/ 603443 h 1206885"/>
                <a:gd name="connsiteX4" fmla="*/ 7683308 w 8286750"/>
                <a:gd name="connsiteY4" fmla="*/ 1206885 h 1206885"/>
                <a:gd name="connsiteX5" fmla="*/ 7683308 w 8286750"/>
                <a:gd name="connsiteY5" fmla="*/ 905164 h 1206885"/>
                <a:gd name="connsiteX6" fmla="*/ 0 w 8286750"/>
                <a:gd name="connsiteY6" fmla="*/ 905164 h 1206885"/>
                <a:gd name="connsiteX7" fmla="*/ 0 w 8286750"/>
                <a:gd name="connsiteY7" fmla="*/ 301721 h 120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86750" h="1206885">
                  <a:moveTo>
                    <a:pt x="0" y="301721"/>
                  </a:moveTo>
                  <a:lnTo>
                    <a:pt x="7683308" y="301721"/>
                  </a:lnTo>
                  <a:lnTo>
                    <a:pt x="7683308" y="0"/>
                  </a:lnTo>
                  <a:lnTo>
                    <a:pt x="8286750" y="603443"/>
                  </a:lnTo>
                  <a:lnTo>
                    <a:pt x="7683308" y="1206885"/>
                  </a:lnTo>
                  <a:lnTo>
                    <a:pt x="7683308" y="905164"/>
                  </a:lnTo>
                  <a:lnTo>
                    <a:pt x="0" y="905164"/>
                  </a:lnTo>
                  <a:lnTo>
                    <a:pt x="0" y="301721"/>
                  </a:lnTo>
                  <a:close/>
                </a:path>
              </a:pathLst>
            </a:custGeom>
            <a:solidFill>
              <a:srgbClr val="0FA5CC"/>
            </a:solidFill>
          </p:spPr>
          <p:style>
            <a:lnRef idx="0">
              <a:schemeClr val="lt1">
                <a:hueOff val="0"/>
                <a:satOff val="0"/>
                <a:lumOff val="0"/>
                <a:alphaOff val="0"/>
              </a:schemeClr>
            </a:lnRef>
            <a:fillRef idx="3">
              <a:schemeClr val="accent1">
                <a:shade val="80000"/>
                <a:hueOff val="0"/>
                <a:satOff val="0"/>
                <a:lumOff val="0"/>
                <a:alphaOff val="0"/>
              </a:schemeClr>
            </a:fillRef>
            <a:effectRef idx="2">
              <a:schemeClr val="accent1">
                <a:shade val="80000"/>
                <a:hueOff val="0"/>
                <a:satOff val="0"/>
                <a:lumOff val="0"/>
                <a:alphaOff val="0"/>
              </a:schemeClr>
            </a:effectRef>
            <a:fontRef idx="minor">
              <a:schemeClr val="lt1"/>
            </a:fontRef>
          </p:style>
          <p:txBody>
            <a:bodyPr spcFirstLastPara="0" vert="horz" wrap="square" lIns="137160" tIns="438881" rIns="555721" bIns="493314" numCol="1" spcCol="1270" anchor="ctr" anchorCtr="0">
              <a:noAutofit/>
            </a:bodyPr>
            <a:lstStyle/>
            <a:p>
              <a:pPr marL="0" lvl="0" indent="0" algn="l" defTabSz="1600200" rtl="0">
                <a:lnSpc>
                  <a:spcPct val="90000"/>
                </a:lnSpc>
                <a:spcBef>
                  <a:spcPct val="0"/>
                </a:spcBef>
                <a:spcAft>
                  <a:spcPct val="35000"/>
                </a:spcAft>
                <a:buNone/>
              </a:pPr>
              <a:r>
                <a:rPr lang="en-US" sz="3600" kern="1200" dirty="0"/>
                <a:t>Central regulation</a:t>
              </a:r>
            </a:p>
          </p:txBody>
        </p:sp>
        <p:sp>
          <p:nvSpPr>
            <p:cNvPr id="5" name="Freeform 4">
              <a:extLst>
                <a:ext uri="{FF2B5EF4-FFF2-40B4-BE49-F238E27FC236}">
                  <a16:creationId xmlns:a16="http://schemas.microsoft.com/office/drawing/2014/main" id="{DD484DF7-D6D5-9E43-B5FE-38AD831C25A9}"/>
                </a:ext>
              </a:extLst>
            </p:cNvPr>
            <p:cNvSpPr/>
            <p:nvPr/>
          </p:nvSpPr>
          <p:spPr>
            <a:xfrm>
              <a:off x="457200" y="2286000"/>
              <a:ext cx="7524599" cy="3631122"/>
            </a:xfrm>
            <a:custGeom>
              <a:avLst/>
              <a:gdLst>
                <a:gd name="connsiteX0" fmla="*/ 0 w 7695844"/>
                <a:gd name="connsiteY0" fmla="*/ 0 h 3332771"/>
                <a:gd name="connsiteX1" fmla="*/ 7695844 w 7695844"/>
                <a:gd name="connsiteY1" fmla="*/ 0 h 3332771"/>
                <a:gd name="connsiteX2" fmla="*/ 7695844 w 7695844"/>
                <a:gd name="connsiteY2" fmla="*/ 3332771 h 3332771"/>
                <a:gd name="connsiteX3" fmla="*/ 0 w 7695844"/>
                <a:gd name="connsiteY3" fmla="*/ 3332771 h 3332771"/>
                <a:gd name="connsiteX4" fmla="*/ 0 w 7695844"/>
                <a:gd name="connsiteY4" fmla="*/ 0 h 3332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5844" h="3332771">
                  <a:moveTo>
                    <a:pt x="0" y="0"/>
                  </a:moveTo>
                  <a:lnTo>
                    <a:pt x="7695844" y="0"/>
                  </a:lnTo>
                  <a:lnTo>
                    <a:pt x="7695844" y="3332771"/>
                  </a:lnTo>
                  <a:lnTo>
                    <a:pt x="0" y="3332771"/>
                  </a:lnTo>
                  <a:lnTo>
                    <a:pt x="0" y="0"/>
                  </a:lnTo>
                  <a:close/>
                </a:path>
              </a:pathLst>
            </a:custGeom>
          </p:spPr>
          <p:style>
            <a:lnRef idx="1">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Font typeface="Arial" panose="020B0604020202020204" pitchFamily="34" charset="0"/>
                <a:buNone/>
              </a:pPr>
              <a:r>
                <a:rPr lang="en-US" sz="2400" kern="1200" dirty="0"/>
                <a:t>Central regulation begins with pre-processing in the spinal cord and brainstem. Inputs are modulated by a number of neurotransmitters.</a:t>
              </a:r>
            </a:p>
            <a:p>
              <a:pPr marL="0" lvl="0" indent="0" algn="l" defTabSz="889000" rtl="0">
                <a:lnSpc>
                  <a:spcPct val="90000"/>
                </a:lnSpc>
                <a:spcBef>
                  <a:spcPct val="0"/>
                </a:spcBef>
                <a:spcAft>
                  <a:spcPct val="35000"/>
                </a:spcAft>
                <a:buFont typeface="Arial" panose="020B0604020202020204" pitchFamily="34" charset="0"/>
                <a:buNone/>
              </a:pPr>
              <a:r>
                <a:rPr lang="en-US" sz="2400" kern="1200" dirty="0"/>
                <a:t>The hypothalamus is the integrator of temperature information. It compares inputs with threshold temperatures to determine each thermoregulatory response.</a:t>
              </a:r>
            </a:p>
            <a:p>
              <a:pPr marL="0" lvl="0" indent="0" algn="l" defTabSz="889000" rtl="0">
                <a:lnSpc>
                  <a:spcPct val="90000"/>
                </a:lnSpc>
                <a:spcBef>
                  <a:spcPct val="0"/>
                </a:spcBef>
                <a:spcAft>
                  <a:spcPct val="35000"/>
                </a:spcAft>
                <a:buFont typeface="Arial" panose="020B0604020202020204" pitchFamily="34" charset="0"/>
                <a:buNone/>
              </a:pPr>
              <a:r>
                <a:rPr lang="en-US" sz="2400" kern="1200" dirty="0"/>
                <a:t>The dorsomedial nucleus, periaqueductal gray matter of the midbrain, and the nucleus raphe pallidus in the medulla also play an important role.</a:t>
              </a:r>
              <a:r>
                <a:rPr lang="en-US" sz="2400" kern="1200" baseline="30000" dirty="0"/>
                <a:t>2</a:t>
              </a:r>
              <a:endParaRPr lang="en-US" sz="2400" kern="1200" dirty="0"/>
            </a:p>
          </p:txBody>
        </p:sp>
      </p:grpSp>
    </p:spTree>
    <p:extLst>
      <p:ext uri="{BB962C8B-B14F-4D97-AF65-F5344CB8AC3E}">
        <p14:creationId xmlns:p14="http://schemas.microsoft.com/office/powerpoint/2010/main" val="2205587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018236" cy="1143000"/>
          </a:xfrm>
        </p:spPr>
        <p:txBody>
          <a:bodyPr>
            <a:normAutofit/>
          </a:bodyPr>
          <a:lstStyle/>
          <a:p>
            <a:pPr algn="l"/>
            <a:r>
              <a:rPr lang="en-US" sz="4000" dirty="0"/>
              <a:t>Physiology of Temperature Control</a:t>
            </a:r>
            <a:endParaRPr lang="en-US" sz="4000" dirty="0">
              <a:latin typeface="+mn-lt"/>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2250437301"/>
              </p:ext>
            </p:extLst>
          </p:nvPr>
        </p:nvGraphicFramePr>
        <p:xfrm>
          <a:off x="533400" y="1219200"/>
          <a:ext cx="828675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9986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886700" cy="1325563"/>
          </a:xfrm>
        </p:spPr>
        <p:txBody>
          <a:bodyPr>
            <a:normAutofit fontScale="90000"/>
          </a:bodyPr>
          <a:lstStyle/>
          <a:p>
            <a:pPr algn="l"/>
            <a:r>
              <a:rPr lang="en-US" dirty="0"/>
              <a:t>How Does Thermoregulation </a:t>
            </a:r>
            <a:br>
              <a:rPr lang="en-US" dirty="0"/>
            </a:br>
            <a:r>
              <a:rPr lang="en-US" dirty="0"/>
              <a:t>in Pediatric Patients Differ?</a:t>
            </a:r>
            <a:endParaRPr lang="en-US" dirty="0">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2715455049"/>
              </p:ext>
            </p:extLst>
          </p:nvPr>
        </p:nvGraphicFramePr>
        <p:xfrm>
          <a:off x="533400" y="1752600"/>
          <a:ext cx="8001000" cy="4114800"/>
        </p:xfrm>
        <a:graphic>
          <a:graphicData uri="http://schemas.openxmlformats.org/drawingml/2006/table">
            <a:tbl>
              <a:tblPr firstRow="1" bandRow="1">
                <a:tableStyleId>{69012ECD-51FC-41F1-AA8D-1B2483CD663E}</a:tableStyleId>
              </a:tblPr>
              <a:tblGrid>
                <a:gridCol w="8001000">
                  <a:extLst>
                    <a:ext uri="{9D8B030D-6E8A-4147-A177-3AD203B41FA5}">
                      <a16:colId xmlns:a16="http://schemas.microsoft.com/office/drawing/2014/main" val="20000"/>
                    </a:ext>
                  </a:extLst>
                </a:gridCol>
              </a:tblGrid>
              <a:tr h="9295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4000" b="0" dirty="0"/>
                        <a:t>Nonshivering thermogenesis</a:t>
                      </a:r>
                    </a:p>
                  </a:txBody>
                  <a:tcPr anchor="ctr">
                    <a:solidFill>
                      <a:srgbClr val="0FA5CC"/>
                    </a:solidFill>
                  </a:tcPr>
                </a:tc>
                <a:extLst>
                  <a:ext uri="{0D108BD9-81ED-4DB2-BD59-A6C34878D82A}">
                    <a16:rowId xmlns:a16="http://schemas.microsoft.com/office/drawing/2014/main" val="10000"/>
                  </a:ext>
                </a:extLst>
              </a:tr>
              <a:tr h="635703">
                <a:tc>
                  <a:txBody>
                    <a:bodyPr/>
                    <a:lstStyle/>
                    <a:p>
                      <a:pPr marL="54864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t>Infants through the second year of life </a:t>
                      </a:r>
                    </a:p>
                  </a:txBody>
                  <a:tcPr marL="0" anchor="ctr"/>
                </a:tc>
                <a:extLst>
                  <a:ext uri="{0D108BD9-81ED-4DB2-BD59-A6C34878D82A}">
                    <a16:rowId xmlns:a16="http://schemas.microsoft.com/office/drawing/2014/main" val="10001"/>
                  </a:ext>
                </a:extLst>
              </a:tr>
              <a:tr h="635703">
                <a:tc>
                  <a:txBody>
                    <a:bodyPr/>
                    <a:lstStyle/>
                    <a:p>
                      <a:pPr marL="54864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t>Results from the metabolism of brown fat</a:t>
                      </a:r>
                    </a:p>
                  </a:txBody>
                  <a:tcPr marL="0" anchor="ctr"/>
                </a:tc>
                <a:extLst>
                  <a:ext uri="{0D108BD9-81ED-4DB2-BD59-A6C34878D82A}">
                    <a16:rowId xmlns:a16="http://schemas.microsoft.com/office/drawing/2014/main" val="10002"/>
                  </a:ext>
                </a:extLst>
              </a:tr>
              <a:tr h="1171031">
                <a:tc>
                  <a:txBody>
                    <a:bodyPr/>
                    <a:lstStyle/>
                    <a:p>
                      <a:pPr marL="54864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t>Maximum brown fat metabolism can double normal heat production</a:t>
                      </a:r>
                    </a:p>
                  </a:txBody>
                  <a:tcPr marL="0" anchor="ctr"/>
                </a:tc>
                <a:extLst>
                  <a:ext uri="{0D108BD9-81ED-4DB2-BD59-A6C34878D82A}">
                    <a16:rowId xmlns:a16="http://schemas.microsoft.com/office/drawing/2014/main" val="10003"/>
                  </a:ext>
                </a:extLst>
              </a:tr>
              <a:tr h="742824">
                <a:tc>
                  <a:txBody>
                    <a:bodyPr/>
                    <a:lstStyle/>
                    <a:p>
                      <a:pPr marL="548640" marR="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t>Most effective thermal response to cold</a:t>
                      </a:r>
                    </a:p>
                  </a:txBody>
                  <a:tcPr marL="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78206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Inter-threshold Range</a:t>
            </a:r>
            <a:endParaRPr lang="en-US" sz="4800" dirty="0">
              <a:latin typeface="+mn-lt"/>
            </a:endParaRPr>
          </a:p>
        </p:txBody>
      </p:sp>
      <p:sp>
        <p:nvSpPr>
          <p:cNvPr id="3" name="TextBox 2">
            <a:extLst>
              <a:ext uri="{FF2B5EF4-FFF2-40B4-BE49-F238E27FC236}">
                <a16:creationId xmlns:a16="http://schemas.microsoft.com/office/drawing/2014/main" id="{477E4873-1EE0-834B-988D-7AE39E94076E}"/>
              </a:ext>
            </a:extLst>
          </p:cNvPr>
          <p:cNvSpPr txBox="1"/>
          <p:nvPr/>
        </p:nvSpPr>
        <p:spPr>
          <a:xfrm>
            <a:off x="457201" y="1524000"/>
            <a:ext cx="7162800" cy="4431983"/>
          </a:xfrm>
          <a:prstGeom prst="rect">
            <a:avLst/>
          </a:prstGeom>
          <a:noFill/>
        </p:spPr>
        <p:txBody>
          <a:bodyPr wrap="square" rtlCol="0">
            <a:spAutoFit/>
          </a:bodyPr>
          <a:lstStyle/>
          <a:p>
            <a:r>
              <a:rPr lang="en-US" sz="3600" dirty="0"/>
              <a:t>The range of temperatures over which the body senses temperature as normal </a:t>
            </a:r>
          </a:p>
          <a:p>
            <a:pPr marL="295275" indent="-295275">
              <a:buFont typeface="Arial" panose="020B0604020202020204" pitchFamily="34" charset="0"/>
              <a:buChar char="•"/>
            </a:pPr>
            <a:r>
              <a:rPr lang="en-US" sz="3200" dirty="0"/>
              <a:t>Awake patients:  ± 0.2 °C (36.8 - 37.2 °C)</a:t>
            </a:r>
          </a:p>
          <a:p>
            <a:pPr marL="295275" indent="-295275">
              <a:buFont typeface="Arial" panose="020B0604020202020204" pitchFamily="34" charset="0"/>
              <a:buChar char="•"/>
            </a:pPr>
            <a:r>
              <a:rPr lang="en-US" sz="3200" dirty="0"/>
              <a:t>Anesthetized patients: ± 2 to 4 °C </a:t>
            </a:r>
            <a:r>
              <a:rPr lang="en-US" sz="3200" baseline="30000" dirty="0"/>
              <a:t>2,3</a:t>
            </a:r>
            <a:endParaRPr lang="en-US" sz="3200" dirty="0"/>
          </a:p>
          <a:p>
            <a:endParaRPr lang="en-US" sz="2800" i="1" dirty="0"/>
          </a:p>
          <a:p>
            <a:r>
              <a:rPr lang="en-US" sz="3200" i="1" dirty="0"/>
              <a:t>Anesthetic agents interrupt the transmission and processing of inputs</a:t>
            </a:r>
          </a:p>
          <a:p>
            <a:endParaRPr lang="en-US" dirty="0"/>
          </a:p>
        </p:txBody>
      </p:sp>
      <p:pic>
        <p:nvPicPr>
          <p:cNvPr id="4" name="Picture 3">
            <a:extLst>
              <a:ext uri="{FF2B5EF4-FFF2-40B4-BE49-F238E27FC236}">
                <a16:creationId xmlns:a16="http://schemas.microsoft.com/office/drawing/2014/main" id="{4A1B1147-75BD-5A43-A921-BB1638905AD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86601" y="4343400"/>
            <a:ext cx="1066800" cy="1286435"/>
          </a:xfrm>
          <a:prstGeom prst="rect">
            <a:avLst/>
          </a:prstGeom>
        </p:spPr>
      </p:pic>
    </p:spTree>
    <p:extLst>
      <p:ext uri="{BB962C8B-B14F-4D97-AF65-F5344CB8AC3E}">
        <p14:creationId xmlns:p14="http://schemas.microsoft.com/office/powerpoint/2010/main" val="1913177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886700" cy="1325563"/>
          </a:xfrm>
        </p:spPr>
        <p:txBody>
          <a:bodyPr>
            <a:normAutofit fontScale="90000"/>
          </a:bodyPr>
          <a:lstStyle/>
          <a:p>
            <a:pPr algn="l"/>
            <a:r>
              <a:rPr lang="en-US" dirty="0"/>
              <a:t>Anesthetics and Thermoregulation</a:t>
            </a:r>
            <a:endParaRPr lang="en-US"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85606321"/>
              </p:ext>
            </p:extLst>
          </p:nvPr>
        </p:nvGraphicFramePr>
        <p:xfrm>
          <a:off x="457200" y="1219200"/>
          <a:ext cx="8305800" cy="5032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0606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886700" cy="1325563"/>
          </a:xfrm>
        </p:spPr>
        <p:txBody>
          <a:bodyPr/>
          <a:lstStyle/>
          <a:p>
            <a:pPr algn="l"/>
            <a:r>
              <a:rPr lang="en-US" dirty="0"/>
              <a:t>Mechanisms of Heat Transfer</a:t>
            </a:r>
            <a:endParaRPr lang="en-US" dirty="0">
              <a:latin typeface="+mn-lt"/>
            </a:endParaRPr>
          </a:p>
        </p:txBody>
      </p:sp>
      <p:sp>
        <p:nvSpPr>
          <p:cNvPr id="3" name="Content Placeholder 2"/>
          <p:cNvSpPr>
            <a:spLocks noGrp="1"/>
          </p:cNvSpPr>
          <p:nvPr>
            <p:ph idx="1"/>
          </p:nvPr>
        </p:nvSpPr>
        <p:spPr>
          <a:xfrm>
            <a:off x="457200" y="1447800"/>
            <a:ext cx="8058150" cy="4351338"/>
          </a:xfrm>
        </p:spPr>
        <p:txBody>
          <a:bodyPr>
            <a:normAutofit fontScale="92500" lnSpcReduction="20000"/>
          </a:bodyPr>
          <a:lstStyle/>
          <a:p>
            <a:pPr marL="287338" indent="-287338"/>
            <a:r>
              <a:rPr lang="en-US" sz="3900" dirty="0"/>
              <a:t>Radiation: electromagnetic waves between two objects </a:t>
            </a:r>
          </a:p>
          <a:p>
            <a:pPr marL="287338" indent="-287338"/>
            <a:r>
              <a:rPr lang="en-US" sz="3900" dirty="0"/>
              <a:t>Convection: movement of particles</a:t>
            </a:r>
          </a:p>
          <a:p>
            <a:pPr marL="287338" indent="-287338"/>
            <a:r>
              <a:rPr lang="en-US" sz="3900" dirty="0"/>
              <a:t>Evaporation: phase change from liquid to gas</a:t>
            </a:r>
          </a:p>
          <a:p>
            <a:pPr marL="287338" indent="-287338"/>
            <a:r>
              <a:rPr lang="en-US" sz="3900" dirty="0"/>
              <a:t>Conduction: two objects touching </a:t>
            </a:r>
          </a:p>
          <a:p>
            <a:pPr marL="0" indent="0">
              <a:buNone/>
            </a:pPr>
            <a:endParaRPr lang="en-US" sz="1200" dirty="0"/>
          </a:p>
          <a:p>
            <a:pPr marL="0" indent="0">
              <a:buNone/>
            </a:pPr>
            <a:r>
              <a:rPr lang="en-US" sz="3900" i="1" dirty="0"/>
              <a:t>Radiation accounts for the majority of heat loss in the operating room</a:t>
            </a:r>
          </a:p>
          <a:p>
            <a:pPr marL="0" indent="0">
              <a:buNone/>
            </a:pPr>
            <a:endParaRPr lang="en-US" dirty="0"/>
          </a:p>
          <a:p>
            <a:endParaRPr lang="en-US" dirty="0"/>
          </a:p>
        </p:txBody>
      </p:sp>
    </p:spTree>
    <p:extLst>
      <p:ext uri="{BB962C8B-B14F-4D97-AF65-F5344CB8AC3E}">
        <p14:creationId xmlns:p14="http://schemas.microsoft.com/office/powerpoint/2010/main" val="3993120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7886700" cy="1325563"/>
          </a:xfrm>
        </p:spPr>
        <p:txBody>
          <a:bodyPr/>
          <a:lstStyle/>
          <a:p>
            <a:pPr algn="l"/>
            <a:r>
              <a:rPr lang="en-US" sz="4800" dirty="0"/>
              <a:t>Mechanisms of Heat Loss</a:t>
            </a:r>
            <a:r>
              <a:rPr lang="en-US" dirty="0"/>
              <a:t>	</a:t>
            </a:r>
          </a:p>
        </p:txBody>
      </p:sp>
      <p:graphicFrame>
        <p:nvGraphicFramePr>
          <p:cNvPr id="5" name="Diagram 4"/>
          <p:cNvGraphicFramePr/>
          <p:nvPr>
            <p:extLst>
              <p:ext uri="{D42A27DB-BD31-4B8C-83A1-F6EECF244321}">
                <p14:modId xmlns:p14="http://schemas.microsoft.com/office/powerpoint/2010/main" val="532291405"/>
              </p:ext>
            </p:extLst>
          </p:nvPr>
        </p:nvGraphicFramePr>
        <p:xfrm>
          <a:off x="381000" y="1295400"/>
          <a:ext cx="8763000" cy="48011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3578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365125"/>
            <a:ext cx="7886700" cy="1463675"/>
          </a:xfrm>
        </p:spPr>
        <p:txBody>
          <a:bodyPr>
            <a:normAutofit/>
          </a:bodyPr>
          <a:lstStyle/>
          <a:p>
            <a:pPr algn="l"/>
            <a:r>
              <a:rPr lang="en-US" dirty="0"/>
              <a:t>How Does Thermoregulation </a:t>
            </a:r>
            <a:br>
              <a:rPr lang="en-US" dirty="0"/>
            </a:br>
            <a:r>
              <a:rPr lang="en-US" dirty="0"/>
              <a:t>in Pediatric Patients Differ?</a:t>
            </a:r>
            <a:endParaRPr lang="en-US" dirty="0">
              <a:latin typeface="+mn-lt"/>
            </a:endParaRPr>
          </a:p>
        </p:txBody>
      </p:sp>
      <p:sp>
        <p:nvSpPr>
          <p:cNvPr id="3" name="Content Placeholder 2"/>
          <p:cNvSpPr>
            <a:spLocks noGrp="1"/>
          </p:cNvSpPr>
          <p:nvPr>
            <p:ph idx="1"/>
          </p:nvPr>
        </p:nvSpPr>
        <p:spPr>
          <a:xfrm>
            <a:off x="647700" y="2133600"/>
            <a:ext cx="7600950" cy="4351338"/>
          </a:xfrm>
        </p:spPr>
        <p:txBody>
          <a:bodyPr>
            <a:normAutofit/>
          </a:bodyPr>
          <a:lstStyle/>
          <a:p>
            <a:pPr marL="0" indent="0">
              <a:buNone/>
            </a:pPr>
            <a:r>
              <a:rPr lang="en-US" sz="3600" dirty="0"/>
              <a:t>Body surface area-to-volume ratio</a:t>
            </a:r>
          </a:p>
          <a:p>
            <a:r>
              <a:rPr lang="en-US" sz="3200" dirty="0"/>
              <a:t>Adults: 0.4</a:t>
            </a:r>
            <a:r>
              <a:rPr lang="en-US" sz="3200" baseline="30000" dirty="0"/>
              <a:t>2</a:t>
            </a:r>
            <a:endParaRPr lang="en-US" sz="3200" dirty="0"/>
          </a:p>
          <a:p>
            <a:r>
              <a:rPr lang="en-US" sz="3200" dirty="0"/>
              <a:t>Normal infants: 1</a:t>
            </a:r>
          </a:p>
          <a:p>
            <a:pPr marL="0" indent="0">
              <a:buNone/>
            </a:pPr>
            <a:endParaRPr lang="en-US" sz="1050" dirty="0"/>
          </a:p>
          <a:p>
            <a:pPr marL="0" indent="0">
              <a:buNone/>
            </a:pPr>
            <a:r>
              <a:rPr lang="en-US" sz="3200" i="1" dirty="0"/>
              <a:t>Heat loss and gain are much more rapid in infants </a:t>
            </a:r>
            <a:endParaRPr lang="en-US" sz="3200" i="1" baseline="30000" dirty="0"/>
          </a:p>
          <a:p>
            <a:endParaRPr lang="en-US" baseline="30000" dirty="0"/>
          </a:p>
          <a:p>
            <a:endParaRPr lang="en-US" dirty="0"/>
          </a:p>
        </p:txBody>
      </p:sp>
    </p:spTree>
    <p:extLst>
      <p:ext uri="{BB962C8B-B14F-4D97-AF65-F5344CB8AC3E}">
        <p14:creationId xmlns:p14="http://schemas.microsoft.com/office/powerpoint/2010/main" val="690581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7791450" cy="1325563"/>
          </a:xfrm>
        </p:spPr>
        <p:txBody>
          <a:bodyPr>
            <a:normAutofit fontScale="90000"/>
          </a:bodyPr>
          <a:lstStyle/>
          <a:p>
            <a:pPr algn="l"/>
            <a:r>
              <a:rPr lang="en-US" dirty="0"/>
              <a:t>Anesthetics and Thermoregulation</a:t>
            </a:r>
            <a:endParaRPr lang="en-US" dirty="0">
              <a:latin typeface="+mn-lt"/>
            </a:endParaRPr>
          </a:p>
        </p:txBody>
      </p:sp>
      <p:sp>
        <p:nvSpPr>
          <p:cNvPr id="3" name="Content Placeholder 2"/>
          <p:cNvSpPr>
            <a:spLocks noGrp="1"/>
          </p:cNvSpPr>
          <p:nvPr>
            <p:ph idx="1"/>
          </p:nvPr>
        </p:nvSpPr>
        <p:spPr>
          <a:xfrm>
            <a:off x="381000" y="1600200"/>
            <a:ext cx="7886700" cy="4043363"/>
          </a:xfrm>
        </p:spPr>
        <p:txBody>
          <a:bodyPr>
            <a:normAutofit/>
          </a:bodyPr>
          <a:lstStyle/>
          <a:p>
            <a:pPr marL="287338" indent="-287338"/>
            <a:r>
              <a:rPr lang="en-US" sz="3600" dirty="0"/>
              <a:t>Anesthetic agents act to increase the interthreshold range (± 2 to 4 °C)</a:t>
            </a:r>
          </a:p>
          <a:p>
            <a:pPr marL="287338" indent="-287338"/>
            <a:r>
              <a:rPr lang="en-US" sz="3600" dirty="0"/>
              <a:t>Autonomic responses are inhibited</a:t>
            </a:r>
          </a:p>
          <a:p>
            <a:pPr marL="642938" lvl="1" indent="-287338">
              <a:buFont typeface="System Font Regular"/>
              <a:buChar char="-"/>
            </a:pPr>
            <a:r>
              <a:rPr lang="en-US" sz="3200" dirty="0"/>
              <a:t>Vasoconstriction </a:t>
            </a:r>
          </a:p>
          <a:p>
            <a:pPr marL="642938" lvl="1" indent="-287338">
              <a:buFont typeface="System Font Regular"/>
              <a:buChar char="-"/>
            </a:pPr>
            <a:r>
              <a:rPr lang="en-US" sz="3200" dirty="0"/>
              <a:t>Shivering</a:t>
            </a:r>
          </a:p>
          <a:p>
            <a:pPr marL="642938" lvl="1" indent="-287338">
              <a:buFont typeface="System Font Regular"/>
              <a:buChar char="-"/>
            </a:pPr>
            <a:r>
              <a:rPr lang="en-US" sz="3200" dirty="0"/>
              <a:t>Nonshivering thermogenesis</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4A1B1147-75BD-5A43-A921-BB1638905AD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77000" y="3810000"/>
            <a:ext cx="1066800" cy="1286435"/>
          </a:xfrm>
          <a:prstGeom prst="rect">
            <a:avLst/>
          </a:prstGeom>
        </p:spPr>
      </p:pic>
    </p:spTree>
    <p:extLst>
      <p:ext uri="{BB962C8B-B14F-4D97-AF65-F5344CB8AC3E}">
        <p14:creationId xmlns:p14="http://schemas.microsoft.com/office/powerpoint/2010/main" val="3669173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pPr algn="l"/>
            <a:r>
              <a:rPr lang="en-US" sz="5300" dirty="0"/>
              <a:t>Patients with Abnormal Thermoregulation</a:t>
            </a:r>
            <a:r>
              <a:rPr lang="en-US" dirty="0"/>
              <a:t>	</a:t>
            </a:r>
          </a:p>
        </p:txBody>
      </p:sp>
      <p:sp>
        <p:nvSpPr>
          <p:cNvPr id="3" name="Content Placeholder 2"/>
          <p:cNvSpPr>
            <a:spLocks noGrp="1"/>
          </p:cNvSpPr>
          <p:nvPr>
            <p:ph idx="1"/>
          </p:nvPr>
        </p:nvSpPr>
        <p:spPr>
          <a:xfrm>
            <a:off x="457200" y="1752600"/>
            <a:ext cx="8064012" cy="4351338"/>
          </a:xfrm>
        </p:spPr>
        <p:txBody>
          <a:bodyPr>
            <a:normAutofit/>
          </a:bodyPr>
          <a:lstStyle/>
          <a:p>
            <a:pPr marL="0" indent="0">
              <a:buNone/>
            </a:pPr>
            <a:r>
              <a:rPr lang="en-US" dirty="0"/>
              <a:t>Premature infants</a:t>
            </a:r>
          </a:p>
          <a:p>
            <a:pPr marL="295275" indent="-295275"/>
            <a:r>
              <a:rPr lang="en-US" sz="3200" dirty="0"/>
              <a:t>Higher surface area-to-volume ratio</a:t>
            </a:r>
          </a:p>
          <a:p>
            <a:pPr marL="295275" indent="-295275"/>
            <a:r>
              <a:rPr lang="en-US" sz="3200" dirty="0"/>
              <a:t>Less insulating subcutaneous tissue</a:t>
            </a:r>
          </a:p>
          <a:p>
            <a:pPr marL="295275" indent="-295275"/>
            <a:r>
              <a:rPr lang="en-US" sz="3200" dirty="0"/>
              <a:t>Limited nonshivering thermogenesis</a:t>
            </a:r>
          </a:p>
          <a:p>
            <a:pPr marL="295275" indent="-295275">
              <a:buNone/>
            </a:pPr>
            <a:endParaRPr lang="en-US" sz="600" dirty="0"/>
          </a:p>
          <a:p>
            <a:pPr marL="0" indent="0">
              <a:buNone/>
            </a:pPr>
            <a:r>
              <a:rPr lang="en-US" dirty="0"/>
              <a:t>Burn patients</a:t>
            </a:r>
          </a:p>
          <a:p>
            <a:pPr marL="295275" indent="-295275"/>
            <a:r>
              <a:rPr lang="en-US" sz="3200" dirty="0"/>
              <a:t>Large areas of exposed burn tissue</a:t>
            </a:r>
          </a:p>
          <a:p>
            <a:pPr marL="295275" indent="-295275"/>
            <a:r>
              <a:rPr lang="en-US" sz="3200" dirty="0"/>
              <a:t>Large fluid volume resuscitation</a:t>
            </a:r>
          </a:p>
        </p:txBody>
      </p:sp>
    </p:spTree>
    <p:extLst>
      <p:ext uri="{BB962C8B-B14F-4D97-AF65-F5344CB8AC3E}">
        <p14:creationId xmlns:p14="http://schemas.microsoft.com/office/powerpoint/2010/main" val="2037723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l"/>
            <a:r>
              <a:rPr lang="en-US" sz="5300" dirty="0"/>
              <a:t>Patients with Abnormal Thermoregulation</a:t>
            </a:r>
            <a:r>
              <a:rPr lang="en-US" dirty="0"/>
              <a:t>	</a:t>
            </a:r>
          </a:p>
        </p:txBody>
      </p:sp>
      <p:sp>
        <p:nvSpPr>
          <p:cNvPr id="3" name="Content Placeholder 2"/>
          <p:cNvSpPr>
            <a:spLocks noGrp="1"/>
          </p:cNvSpPr>
          <p:nvPr>
            <p:ph idx="1"/>
          </p:nvPr>
        </p:nvSpPr>
        <p:spPr>
          <a:xfrm>
            <a:off x="457200" y="1828800"/>
            <a:ext cx="8058150" cy="4351338"/>
          </a:xfrm>
        </p:spPr>
        <p:txBody>
          <a:bodyPr>
            <a:normAutofit fontScale="85000" lnSpcReduction="10000"/>
          </a:bodyPr>
          <a:lstStyle/>
          <a:p>
            <a:pPr marL="0" indent="0">
              <a:buNone/>
            </a:pPr>
            <a:r>
              <a:rPr lang="en-US" sz="3800" dirty="0"/>
              <a:t>Trauma patients</a:t>
            </a:r>
          </a:p>
          <a:p>
            <a:pPr marL="346075" indent="-330200"/>
            <a:r>
              <a:rPr lang="en-US" dirty="0"/>
              <a:t>Hypothermia: coagulopathy, increased systemic vascular resistance, slow awakening from anesthesia </a:t>
            </a:r>
          </a:p>
          <a:p>
            <a:pPr marL="346075" indent="-330200"/>
            <a:r>
              <a:rPr lang="en-US" dirty="0"/>
              <a:t>Hyperthermia: increased oxygen demand</a:t>
            </a:r>
          </a:p>
          <a:p>
            <a:pPr marL="571500" lvl="1" indent="-285750">
              <a:buFont typeface="System Font Regular"/>
              <a:buChar char="-"/>
            </a:pPr>
            <a:endParaRPr lang="en-US" sz="900" dirty="0"/>
          </a:p>
          <a:p>
            <a:pPr marL="0" indent="0">
              <a:buNone/>
            </a:pPr>
            <a:r>
              <a:rPr lang="en-US" sz="3800" dirty="0"/>
              <a:t>Brain injury patients</a:t>
            </a:r>
          </a:p>
          <a:p>
            <a:r>
              <a:rPr lang="en-US" sz="3200" dirty="0"/>
              <a:t>Hyperthermia is associated with increased morbidity and mortality due to increased brain oxygen consumption </a:t>
            </a:r>
          </a:p>
          <a:p>
            <a:r>
              <a:rPr lang="en-US" sz="3200" dirty="0"/>
              <a:t>Cool patients aggressively </a:t>
            </a:r>
          </a:p>
        </p:txBody>
      </p:sp>
    </p:spTree>
    <p:extLst>
      <p:ext uri="{BB962C8B-B14F-4D97-AF65-F5344CB8AC3E}">
        <p14:creationId xmlns:p14="http://schemas.microsoft.com/office/powerpoint/2010/main" val="2312191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7886700" cy="1325563"/>
          </a:xfrm>
        </p:spPr>
        <p:txBody>
          <a:bodyPr>
            <a:normAutofit/>
          </a:bodyPr>
          <a:lstStyle/>
          <a:p>
            <a:pPr algn="l"/>
            <a:r>
              <a:rPr lang="en-US" sz="4800" dirty="0"/>
              <a:t>Benefits of Hypothermia</a:t>
            </a:r>
            <a:endParaRPr lang="en-US" sz="4800" dirty="0">
              <a:latin typeface="+mn-lt"/>
            </a:endParaRPr>
          </a:p>
        </p:txBody>
      </p:sp>
      <p:sp>
        <p:nvSpPr>
          <p:cNvPr id="3" name="TextBox 2">
            <a:extLst>
              <a:ext uri="{FF2B5EF4-FFF2-40B4-BE49-F238E27FC236}">
                <a16:creationId xmlns:a16="http://schemas.microsoft.com/office/drawing/2014/main" id="{AD35B828-A293-7F4C-A430-B22CD099C24A}"/>
              </a:ext>
            </a:extLst>
          </p:cNvPr>
          <p:cNvSpPr txBox="1"/>
          <p:nvPr/>
        </p:nvSpPr>
        <p:spPr>
          <a:xfrm>
            <a:off x="541866" y="1673754"/>
            <a:ext cx="7611534" cy="4493538"/>
          </a:xfrm>
          <a:prstGeom prst="rect">
            <a:avLst/>
          </a:prstGeom>
          <a:noFill/>
        </p:spPr>
        <p:txBody>
          <a:bodyPr wrap="square" rtlCol="0">
            <a:spAutoFit/>
          </a:bodyPr>
          <a:lstStyle/>
          <a:p>
            <a:pPr marL="287338" indent="-287338" fontAlgn="ctr">
              <a:buFont typeface="Arial" panose="020B0604020202020204" pitchFamily="34" charset="0"/>
              <a:buChar char="•"/>
            </a:pPr>
            <a:r>
              <a:rPr lang="en-US" sz="3200" dirty="0"/>
              <a:t>Decreased tissue metabolic rate</a:t>
            </a:r>
          </a:p>
          <a:p>
            <a:pPr marL="287338" indent="-287338" fontAlgn="ctr">
              <a:buFont typeface="Arial" panose="020B0604020202020204" pitchFamily="34" charset="0"/>
              <a:buChar char="•"/>
            </a:pPr>
            <a:r>
              <a:rPr lang="en-US" sz="3200" dirty="0"/>
              <a:t>Decreased cerebral metabolic rate can protect against cerebral ischemia and hypoxia </a:t>
            </a:r>
          </a:p>
          <a:p>
            <a:pPr marL="574675" lvl="1" indent="-219075" fontAlgn="ctr">
              <a:buFont typeface="System Font Regular"/>
              <a:buChar char="-"/>
            </a:pPr>
            <a:r>
              <a:rPr lang="en-US" sz="2800" dirty="0"/>
              <a:t>Therapeutic hypothermia improves neurological outcomes after cardiac arrest</a:t>
            </a:r>
          </a:p>
          <a:p>
            <a:pPr marL="574675" lvl="1" indent="-219075" fontAlgn="ctr">
              <a:buFont typeface="System Font Regular"/>
              <a:buChar char="-"/>
            </a:pPr>
            <a:r>
              <a:rPr lang="en-US" sz="2800" dirty="0"/>
              <a:t>Hypothermia during cardiopulmonary       bypass or deep hypothermic circulatory    arrest</a:t>
            </a:r>
          </a:p>
          <a:p>
            <a:endParaRPr lang="en-US" dirty="0"/>
          </a:p>
        </p:txBody>
      </p:sp>
      <p:pic>
        <p:nvPicPr>
          <p:cNvPr id="4" name="Picture 3" descr="hypothermia.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629400" y="318502"/>
            <a:ext cx="1131752" cy="1131752"/>
          </a:xfrm>
          <a:prstGeom prst="rect">
            <a:avLst/>
          </a:prstGeom>
        </p:spPr>
      </p:pic>
    </p:spTree>
    <p:extLst>
      <p:ext uri="{BB962C8B-B14F-4D97-AF65-F5344CB8AC3E}">
        <p14:creationId xmlns:p14="http://schemas.microsoft.com/office/powerpoint/2010/main" val="2280549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709"/>
            <a:ext cx="7214616" cy="1325563"/>
          </a:xfrm>
        </p:spPr>
        <p:txBody>
          <a:bodyPr>
            <a:normAutofit fontScale="90000"/>
          </a:bodyPr>
          <a:lstStyle/>
          <a:p>
            <a:pPr algn="l"/>
            <a:r>
              <a:rPr lang="en-US" dirty="0"/>
              <a:t>Negative Effects of Hypothermia</a:t>
            </a:r>
            <a:endParaRPr lang="en-US" dirty="0">
              <a:latin typeface="+mn-lt"/>
            </a:endParaRPr>
          </a:p>
        </p:txBody>
      </p:sp>
      <p:graphicFrame>
        <p:nvGraphicFramePr>
          <p:cNvPr id="5" name="Table 4"/>
          <p:cNvGraphicFramePr>
            <a:graphicFrameLocks noGrp="1"/>
          </p:cNvGraphicFramePr>
          <p:nvPr>
            <p:extLst>
              <p:ext uri="{D42A27DB-BD31-4B8C-83A1-F6EECF244321}">
                <p14:modId xmlns:p14="http://schemas.microsoft.com/office/powerpoint/2010/main" val="1414401597"/>
              </p:ext>
            </p:extLst>
          </p:nvPr>
        </p:nvGraphicFramePr>
        <p:xfrm>
          <a:off x="405384" y="1066800"/>
          <a:ext cx="8205216" cy="4761035"/>
        </p:xfrm>
        <a:graphic>
          <a:graphicData uri="http://schemas.openxmlformats.org/drawingml/2006/table">
            <a:tbl>
              <a:tblPr firstRow="1" bandRow="1">
                <a:tableStyleId>{BC89EF96-8CEA-46FF-86C4-4CE0E7609802}</a:tableStyleId>
              </a:tblPr>
              <a:tblGrid>
                <a:gridCol w="8205216">
                  <a:extLst>
                    <a:ext uri="{9D8B030D-6E8A-4147-A177-3AD203B41FA5}">
                      <a16:colId xmlns:a16="http://schemas.microsoft.com/office/drawing/2014/main" val="20000"/>
                    </a:ext>
                  </a:extLst>
                </a:gridCol>
              </a:tblGrid>
              <a:tr h="883627">
                <a:tc>
                  <a:txBody>
                    <a:bodyPr/>
                    <a:lstStyle/>
                    <a:p>
                      <a:pPr marL="285750" indent="-285750">
                        <a:buFont typeface="Arial"/>
                        <a:buChar char="•"/>
                      </a:pPr>
                      <a:r>
                        <a:rPr lang="en-US" sz="2400" b="0" dirty="0"/>
                        <a:t>Impaired</a:t>
                      </a:r>
                      <a:r>
                        <a:rPr lang="en-US" sz="2400" b="0" baseline="0" dirty="0"/>
                        <a:t> coagulation leads to increased blood loss and transfusion requirements</a:t>
                      </a:r>
                    </a:p>
                  </a:txBody>
                  <a:tcPr anchor="ctr"/>
                </a:tc>
                <a:extLst>
                  <a:ext uri="{0D108BD9-81ED-4DB2-BD59-A6C34878D82A}">
                    <a16:rowId xmlns:a16="http://schemas.microsoft.com/office/drawing/2014/main" val="10000"/>
                  </a:ext>
                </a:extLst>
              </a:tr>
              <a:tr h="490904">
                <a:tc>
                  <a:txBody>
                    <a:bodyPr/>
                    <a:lstStyle/>
                    <a:p>
                      <a:pPr marL="285750" indent="-285750">
                        <a:buFont typeface="Arial"/>
                        <a:buChar char="•"/>
                      </a:pPr>
                      <a:r>
                        <a:rPr lang="en-US" sz="2400" dirty="0"/>
                        <a:t>Decreased</a:t>
                      </a:r>
                      <a:r>
                        <a:rPr lang="en-US" sz="2400" baseline="0" dirty="0"/>
                        <a:t> drug metabolism</a:t>
                      </a:r>
                      <a:endParaRPr lang="en-US" sz="2400" dirty="0"/>
                    </a:p>
                  </a:txBody>
                  <a:tcPr anchor="ctr"/>
                </a:tc>
                <a:extLst>
                  <a:ext uri="{0D108BD9-81ED-4DB2-BD59-A6C34878D82A}">
                    <a16:rowId xmlns:a16="http://schemas.microsoft.com/office/drawing/2014/main" val="10002"/>
                  </a:ext>
                </a:extLst>
              </a:tr>
              <a:tr h="490904">
                <a:tc>
                  <a:txBody>
                    <a:bodyPr/>
                    <a:lstStyle/>
                    <a:p>
                      <a:pPr marL="285750" indent="-285750">
                        <a:buFont typeface="Arial"/>
                        <a:buChar char="•"/>
                      </a:pPr>
                      <a:r>
                        <a:rPr lang="en-US" sz="2400" dirty="0"/>
                        <a:t>Decreased oxygen unloading</a:t>
                      </a:r>
                    </a:p>
                  </a:txBody>
                  <a:tcPr anchor="ctr"/>
                </a:tc>
                <a:extLst>
                  <a:ext uri="{0D108BD9-81ED-4DB2-BD59-A6C34878D82A}">
                    <a16:rowId xmlns:a16="http://schemas.microsoft.com/office/drawing/2014/main" val="10003"/>
                  </a:ext>
                </a:extLst>
              </a:tr>
              <a:tr h="490904">
                <a:tc>
                  <a:txBody>
                    <a:bodyPr/>
                    <a:lstStyle/>
                    <a:p>
                      <a:pPr marL="285750" indent="-285750">
                        <a:buFont typeface="Arial"/>
                        <a:buChar char="•"/>
                      </a:pPr>
                      <a:r>
                        <a:rPr lang="en-US" sz="2400" dirty="0"/>
                        <a:t>Cold diuresis</a:t>
                      </a:r>
                    </a:p>
                  </a:txBody>
                  <a:tcPr anchor="ctr"/>
                </a:tc>
                <a:extLst>
                  <a:ext uri="{0D108BD9-81ED-4DB2-BD59-A6C34878D82A}">
                    <a16:rowId xmlns:a16="http://schemas.microsoft.com/office/drawing/2014/main" val="10006"/>
                  </a:ext>
                </a:extLst>
              </a:tr>
              <a:tr h="539261">
                <a:tc>
                  <a:txBody>
                    <a:bodyPr/>
                    <a:lstStyle/>
                    <a:p>
                      <a:pPr marL="285750" indent="-285750">
                        <a:buFont typeface="Arial"/>
                        <a:buChar char="•"/>
                      </a:pPr>
                      <a:r>
                        <a:rPr lang="en-US" sz="2400" dirty="0"/>
                        <a:t>Surgical complications (e.g., infection, poor wound healing)</a:t>
                      </a:r>
                    </a:p>
                  </a:txBody>
                  <a:tcPr anchor="ctr"/>
                </a:tc>
                <a:extLst>
                  <a:ext uri="{0D108BD9-81ED-4DB2-BD59-A6C34878D82A}">
                    <a16:rowId xmlns:a16="http://schemas.microsoft.com/office/drawing/2014/main" val="10004"/>
                  </a:ext>
                </a:extLst>
              </a:tr>
              <a:tr h="883627">
                <a:tc>
                  <a:txBody>
                    <a:bodyPr/>
                    <a:lstStyle/>
                    <a:p>
                      <a:pPr marL="285750" indent="-285750">
                        <a:buFont typeface="Arial"/>
                        <a:buChar char="•"/>
                      </a:pPr>
                      <a:r>
                        <a:rPr lang="en-US" sz="2400" dirty="0"/>
                        <a:t>Increased</a:t>
                      </a:r>
                      <a:r>
                        <a:rPr lang="en-US" sz="2400" baseline="0" dirty="0"/>
                        <a:t> systemic vascular resistance, sympathetic activity, and stress response</a:t>
                      </a:r>
                      <a:endParaRPr lang="en-US" sz="2400" dirty="0"/>
                    </a:p>
                  </a:txBody>
                  <a:tcPr anchor="ctr"/>
                </a:tc>
                <a:extLst>
                  <a:ext uri="{0D108BD9-81ED-4DB2-BD59-A6C34878D82A}">
                    <a16:rowId xmlns:a16="http://schemas.microsoft.com/office/drawing/2014/main" val="10005"/>
                  </a:ext>
                </a:extLst>
              </a:tr>
              <a:tr h="490904">
                <a:tc>
                  <a:txBody>
                    <a:bodyPr/>
                    <a:lstStyle/>
                    <a:p>
                      <a:pPr marL="285750" indent="-285750">
                        <a:buFont typeface="Arial"/>
                        <a:buChar char="•"/>
                      </a:pPr>
                      <a:r>
                        <a:rPr lang="en-US" sz="2400" dirty="0"/>
                        <a:t>Postoperative shivering</a:t>
                      </a:r>
                    </a:p>
                  </a:txBody>
                  <a:tcPr anchor="ctr"/>
                </a:tc>
                <a:extLst>
                  <a:ext uri="{0D108BD9-81ED-4DB2-BD59-A6C34878D82A}">
                    <a16:rowId xmlns:a16="http://schemas.microsoft.com/office/drawing/2014/main" val="10007"/>
                  </a:ext>
                </a:extLst>
              </a:tr>
              <a:tr h="490904">
                <a:tc>
                  <a:txBody>
                    <a:bodyPr/>
                    <a:lstStyle/>
                    <a:p>
                      <a:pPr marL="285750" indent="-285750">
                        <a:buFont typeface="Arial"/>
                        <a:buChar char="•"/>
                      </a:pPr>
                      <a:r>
                        <a:rPr lang="en-US" sz="2400" dirty="0"/>
                        <a:t>Prolonged post-anesthetic</a:t>
                      </a:r>
                      <a:r>
                        <a:rPr lang="en-US" sz="2400" baseline="0" dirty="0"/>
                        <a:t> recovery</a:t>
                      </a:r>
                      <a:endParaRPr lang="en-US" sz="2400" dirty="0"/>
                    </a:p>
                  </a:txBody>
                  <a:tcPr anchor="ctr"/>
                </a:tc>
                <a:extLst>
                  <a:ext uri="{0D108BD9-81ED-4DB2-BD59-A6C34878D82A}">
                    <a16:rowId xmlns:a16="http://schemas.microsoft.com/office/drawing/2014/main" val="10008"/>
                  </a:ext>
                </a:extLst>
              </a:tr>
            </a:tbl>
          </a:graphicData>
        </a:graphic>
      </p:graphicFrame>
      <p:pic>
        <p:nvPicPr>
          <p:cNvPr id="4" name="Picture 3" descr="hypothermia.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058400" y="2084832"/>
            <a:ext cx="1344168" cy="1344168"/>
          </a:xfrm>
          <a:prstGeom prst="rect">
            <a:avLst/>
          </a:prstGeom>
        </p:spPr>
      </p:pic>
    </p:spTree>
    <p:extLst>
      <p:ext uri="{BB962C8B-B14F-4D97-AF65-F5344CB8AC3E}">
        <p14:creationId xmlns:p14="http://schemas.microsoft.com/office/powerpoint/2010/main" val="604622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886700" cy="1325563"/>
          </a:xfrm>
        </p:spPr>
        <p:txBody>
          <a:bodyPr>
            <a:normAutofit/>
          </a:bodyPr>
          <a:lstStyle/>
          <a:p>
            <a:pPr algn="l"/>
            <a:r>
              <a:rPr lang="en-US" sz="4800" dirty="0"/>
              <a:t>Temperature Monitoring</a:t>
            </a:r>
            <a:endParaRPr lang="en-US" sz="4800" dirty="0">
              <a:latin typeface="+mn-lt"/>
            </a:endParaRPr>
          </a:p>
        </p:txBody>
      </p:sp>
      <p:graphicFrame>
        <p:nvGraphicFramePr>
          <p:cNvPr id="4" name="Content Placeholder 3">
            <a:extLst>
              <a:ext uri="{FF2B5EF4-FFF2-40B4-BE49-F238E27FC236}">
                <a16:creationId xmlns:a16="http://schemas.microsoft.com/office/drawing/2014/main" id="{0DA1249F-5504-A447-BEC3-AE96603C690F}"/>
              </a:ext>
            </a:extLst>
          </p:cNvPr>
          <p:cNvGraphicFramePr>
            <a:graphicFrameLocks noGrp="1"/>
          </p:cNvGraphicFramePr>
          <p:nvPr>
            <p:ph idx="1"/>
            <p:extLst>
              <p:ext uri="{D42A27DB-BD31-4B8C-83A1-F6EECF244321}">
                <p14:modId xmlns:p14="http://schemas.microsoft.com/office/powerpoint/2010/main" val="1386528152"/>
              </p:ext>
            </p:extLst>
          </p:nvPr>
        </p:nvGraphicFramePr>
        <p:xfrm>
          <a:off x="628650" y="1371600"/>
          <a:ext cx="788670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15042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65125"/>
            <a:ext cx="7886700" cy="1608137"/>
          </a:xfrm>
        </p:spPr>
        <p:txBody>
          <a:bodyPr>
            <a:normAutofit/>
          </a:bodyPr>
          <a:lstStyle/>
          <a:p>
            <a:pPr algn="l"/>
            <a:r>
              <a:rPr lang="en-US" dirty="0"/>
              <a:t>Prevention of Perioperative Hypothermia</a:t>
            </a:r>
            <a:endParaRPr lang="en-US" dirty="0">
              <a:latin typeface="+mn-lt"/>
            </a:endParaRPr>
          </a:p>
        </p:txBody>
      </p:sp>
      <p:sp>
        <p:nvSpPr>
          <p:cNvPr id="3" name="Content Placeholder 2"/>
          <p:cNvSpPr>
            <a:spLocks noGrp="1"/>
          </p:cNvSpPr>
          <p:nvPr>
            <p:ph idx="1"/>
          </p:nvPr>
        </p:nvSpPr>
        <p:spPr>
          <a:xfrm>
            <a:off x="533400" y="2057400"/>
            <a:ext cx="6781800" cy="4267200"/>
          </a:xfrm>
        </p:spPr>
        <p:txBody>
          <a:bodyPr>
            <a:normAutofit/>
          </a:bodyPr>
          <a:lstStyle/>
          <a:p>
            <a:pPr marL="0" indent="0">
              <a:buNone/>
            </a:pPr>
            <a:r>
              <a:rPr lang="en-US" sz="3600" dirty="0"/>
              <a:t>Pre-operative warming</a:t>
            </a:r>
          </a:p>
          <a:p>
            <a:pPr marL="287338" indent="-287338"/>
            <a:r>
              <a:rPr lang="en-US" sz="3200" dirty="0"/>
              <a:t>Active forced air warming in the pre-operative area before surgery</a:t>
            </a:r>
          </a:p>
          <a:p>
            <a:pPr marL="287338" indent="-287338"/>
            <a:r>
              <a:rPr lang="en-US" sz="3200" dirty="0"/>
              <a:t>Increase temperature of operating room</a:t>
            </a:r>
          </a:p>
        </p:txBody>
      </p:sp>
    </p:spTree>
    <p:extLst>
      <p:ext uri="{BB962C8B-B14F-4D97-AF65-F5344CB8AC3E}">
        <p14:creationId xmlns:p14="http://schemas.microsoft.com/office/powerpoint/2010/main" val="516458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7962900" cy="1460500"/>
          </a:xfrm>
        </p:spPr>
        <p:txBody>
          <a:bodyPr>
            <a:normAutofit/>
          </a:bodyPr>
          <a:lstStyle/>
          <a:p>
            <a:pPr algn="l"/>
            <a:r>
              <a:rPr lang="en-US" dirty="0"/>
              <a:t>Prevention of Perioperative Hypothermia</a:t>
            </a:r>
            <a:endParaRPr lang="en-US" dirty="0">
              <a:latin typeface="+mn-lt"/>
            </a:endParaRPr>
          </a:p>
        </p:txBody>
      </p:sp>
      <p:sp>
        <p:nvSpPr>
          <p:cNvPr id="3" name="Content Placeholder 2"/>
          <p:cNvSpPr>
            <a:spLocks noGrp="1"/>
          </p:cNvSpPr>
          <p:nvPr>
            <p:ph idx="1"/>
          </p:nvPr>
        </p:nvSpPr>
        <p:spPr>
          <a:xfrm>
            <a:off x="457200" y="1825625"/>
            <a:ext cx="8458200" cy="4351338"/>
          </a:xfrm>
        </p:spPr>
        <p:txBody>
          <a:bodyPr>
            <a:normAutofit lnSpcReduction="10000"/>
          </a:bodyPr>
          <a:lstStyle/>
          <a:p>
            <a:pPr marL="0" indent="0">
              <a:buNone/>
            </a:pPr>
            <a:r>
              <a:rPr lang="en-US" sz="3900" dirty="0"/>
              <a:t>Intraoperative warming</a:t>
            </a:r>
          </a:p>
          <a:p>
            <a:pPr marL="287338" indent="-287338">
              <a:buFont typeface="Arial" panose="020B0604020202020204" pitchFamily="34" charset="0"/>
              <a:buChar char="•"/>
            </a:pPr>
            <a:r>
              <a:rPr lang="en-US" sz="3200" dirty="0"/>
              <a:t>Active</a:t>
            </a:r>
          </a:p>
          <a:p>
            <a:pPr marL="523875" lvl="1" indent="-236538">
              <a:buFont typeface="System Font Regular"/>
              <a:buChar char="-"/>
            </a:pPr>
            <a:r>
              <a:rPr lang="en-US" sz="3000" dirty="0"/>
              <a:t>Increase temperature of operating room</a:t>
            </a:r>
          </a:p>
          <a:p>
            <a:pPr marL="523875" lvl="1" indent="-236538">
              <a:buFont typeface="System Font Regular"/>
              <a:buChar char="-"/>
            </a:pPr>
            <a:r>
              <a:rPr lang="en-US" sz="3000" dirty="0"/>
              <a:t>Forced air warming device (most effective)</a:t>
            </a:r>
          </a:p>
          <a:p>
            <a:pPr marL="523875" lvl="1" indent="-236538">
              <a:buFont typeface="System Font Regular"/>
              <a:buChar char="-"/>
            </a:pPr>
            <a:r>
              <a:rPr lang="en-US" sz="3000" dirty="0"/>
              <a:t>Intravenous fluid warmer</a:t>
            </a:r>
          </a:p>
          <a:p>
            <a:pPr marL="523875" lvl="1" indent="-236538">
              <a:buFont typeface="System Font Regular"/>
              <a:buChar char="-"/>
            </a:pPr>
            <a:r>
              <a:rPr lang="en-US" sz="3000" dirty="0"/>
              <a:t>Heated and humidified breathing circuit</a:t>
            </a:r>
          </a:p>
          <a:p>
            <a:pPr marL="523875" lvl="1" indent="-236538">
              <a:buFont typeface="System Font Regular"/>
              <a:buChar char="-"/>
            </a:pPr>
            <a:r>
              <a:rPr lang="en-US" sz="3000" dirty="0"/>
              <a:t>Circulating heated water blanket </a:t>
            </a:r>
          </a:p>
          <a:p>
            <a:pPr marL="287338" indent="-287338"/>
            <a:r>
              <a:rPr lang="en-US" sz="3200" dirty="0"/>
              <a:t>Passive: clothing, blanket, plastic cover</a:t>
            </a:r>
          </a:p>
        </p:txBody>
      </p:sp>
    </p:spTree>
    <p:extLst>
      <p:ext uri="{BB962C8B-B14F-4D97-AF65-F5344CB8AC3E}">
        <p14:creationId xmlns:p14="http://schemas.microsoft.com/office/powerpoint/2010/main" val="1649016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65125"/>
            <a:ext cx="7886700" cy="1325563"/>
          </a:xfrm>
        </p:spPr>
        <p:txBody>
          <a:bodyPr/>
          <a:lstStyle/>
          <a:p>
            <a:pPr algn="l"/>
            <a:r>
              <a:rPr lang="en-US" dirty="0"/>
              <a:t>Risks of Forced Air Warming</a:t>
            </a:r>
            <a:endParaRPr lang="en-US" dirty="0">
              <a:latin typeface="+mn-lt"/>
            </a:endParaRPr>
          </a:p>
        </p:txBody>
      </p:sp>
      <p:sp>
        <p:nvSpPr>
          <p:cNvPr id="3" name="Content Placeholder 2"/>
          <p:cNvSpPr>
            <a:spLocks noGrp="1"/>
          </p:cNvSpPr>
          <p:nvPr>
            <p:ph idx="1"/>
          </p:nvPr>
        </p:nvSpPr>
        <p:spPr>
          <a:xfrm>
            <a:off x="552450" y="1752600"/>
            <a:ext cx="4171950" cy="3200400"/>
          </a:xfrm>
        </p:spPr>
        <p:txBody>
          <a:bodyPr>
            <a:normAutofit/>
          </a:bodyPr>
          <a:lstStyle/>
          <a:p>
            <a:pPr marL="0" indent="0">
              <a:buNone/>
            </a:pPr>
            <a:r>
              <a:rPr lang="en-US" dirty="0"/>
              <a:t>“Hosing,” or using a forced air warming device without a forced air warming blanket, can cause severe skin burns</a:t>
            </a:r>
          </a:p>
        </p:txBody>
      </p:sp>
      <p:pic>
        <p:nvPicPr>
          <p:cNvPr id="6" name="Picture 5">
            <a:extLst>
              <a:ext uri="{FF2B5EF4-FFF2-40B4-BE49-F238E27FC236}">
                <a16:creationId xmlns:a16="http://schemas.microsoft.com/office/drawing/2014/main" id="{C18DB159-7AA6-4946-9379-A0EC35A3E2D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762500" y="1849489"/>
            <a:ext cx="3657600" cy="4225821"/>
          </a:xfrm>
          <a:prstGeom prst="rect">
            <a:avLst/>
          </a:prstGeom>
        </p:spPr>
      </p:pic>
      <p:sp>
        <p:nvSpPr>
          <p:cNvPr id="4" name="&quot;No&quot; Symbol 3">
            <a:extLst>
              <a:ext uri="{FF2B5EF4-FFF2-40B4-BE49-F238E27FC236}">
                <a16:creationId xmlns:a16="http://schemas.microsoft.com/office/drawing/2014/main" id="{3F9EFA97-9879-3042-B180-E79B34A01C85}"/>
              </a:ext>
            </a:extLst>
          </p:cNvPr>
          <p:cNvSpPr/>
          <p:nvPr/>
        </p:nvSpPr>
        <p:spPr>
          <a:xfrm>
            <a:off x="4762500" y="1849488"/>
            <a:ext cx="3590925" cy="4225821"/>
          </a:xfrm>
          <a:prstGeom prst="noSmoking">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22578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886700" cy="1325563"/>
          </a:xfrm>
        </p:spPr>
        <p:txBody>
          <a:bodyPr>
            <a:normAutofit/>
          </a:bodyPr>
          <a:lstStyle/>
          <a:p>
            <a:pPr algn="l"/>
            <a:r>
              <a:rPr lang="en-US" sz="4800" dirty="0"/>
              <a:t>Postoperative Shivering</a:t>
            </a:r>
            <a:endParaRPr lang="en-US" sz="4800" dirty="0">
              <a:latin typeface="+mn-lt"/>
            </a:endParaRPr>
          </a:p>
        </p:txBody>
      </p:sp>
      <p:sp>
        <p:nvSpPr>
          <p:cNvPr id="3" name="Content Placeholder 2"/>
          <p:cNvSpPr>
            <a:spLocks noGrp="1"/>
          </p:cNvSpPr>
          <p:nvPr>
            <p:ph idx="1"/>
          </p:nvPr>
        </p:nvSpPr>
        <p:spPr>
          <a:xfrm>
            <a:off x="271780" y="1524000"/>
            <a:ext cx="7957820" cy="4481512"/>
          </a:xfrm>
        </p:spPr>
        <p:txBody>
          <a:bodyPr>
            <a:normAutofit fontScale="92500"/>
          </a:bodyPr>
          <a:lstStyle/>
          <a:p>
            <a:pPr marL="287338" indent="-287338"/>
            <a:r>
              <a:rPr lang="en-US" sz="3700" dirty="0"/>
              <a:t>Postoperative shivering is more common in older children and adults </a:t>
            </a:r>
          </a:p>
          <a:p>
            <a:pPr marL="287338" indent="-287338"/>
            <a:r>
              <a:rPr lang="en-US" sz="3700" dirty="0"/>
              <a:t>Risk factors include long procedures and cold operating rooms</a:t>
            </a:r>
          </a:p>
          <a:p>
            <a:pPr marL="287338" indent="-287338"/>
            <a:r>
              <a:rPr lang="en-US" sz="3700" dirty="0"/>
              <a:t>Consequences include patient discomfort, increased oxygen consumption, and increased     intraocular and intracranial         pressures</a:t>
            </a:r>
          </a:p>
          <a:p>
            <a:endParaRPr lang="en-US" dirty="0"/>
          </a:p>
        </p:txBody>
      </p:sp>
      <p:pic>
        <p:nvPicPr>
          <p:cNvPr id="4" name="Picture 3" descr="penguin.png"/>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400800" y="304800"/>
            <a:ext cx="905802" cy="1325564"/>
          </a:xfrm>
          <a:prstGeom prst="rect">
            <a:avLst/>
          </a:prstGeom>
        </p:spPr>
      </p:pic>
    </p:spTree>
    <p:extLst>
      <p:ext uri="{BB962C8B-B14F-4D97-AF65-F5344CB8AC3E}">
        <p14:creationId xmlns:p14="http://schemas.microsoft.com/office/powerpoint/2010/main" val="3620160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304800"/>
            <a:ext cx="7304314" cy="1520825"/>
          </a:xfrm>
        </p:spPr>
        <p:txBody>
          <a:bodyPr>
            <a:normAutofit/>
          </a:bodyPr>
          <a:lstStyle/>
          <a:p>
            <a:pPr algn="l"/>
            <a:r>
              <a:rPr lang="en-US" dirty="0"/>
              <a:t>Treatment of Postoperative Shivering</a:t>
            </a:r>
            <a:endParaRPr lang="en-US" dirty="0">
              <a:latin typeface="+mn-lt"/>
            </a:endParaRPr>
          </a:p>
        </p:txBody>
      </p:sp>
      <p:sp>
        <p:nvSpPr>
          <p:cNvPr id="3" name="Content Placeholder 2"/>
          <p:cNvSpPr>
            <a:spLocks noGrp="1"/>
          </p:cNvSpPr>
          <p:nvPr>
            <p:ph idx="1"/>
          </p:nvPr>
        </p:nvSpPr>
        <p:spPr>
          <a:xfrm>
            <a:off x="315686" y="1981199"/>
            <a:ext cx="8523514" cy="4195763"/>
          </a:xfrm>
        </p:spPr>
        <p:txBody>
          <a:bodyPr>
            <a:normAutofit fontScale="77500" lnSpcReduction="20000"/>
          </a:bodyPr>
          <a:lstStyle/>
          <a:p>
            <a:pPr marL="287338" indent="-287338"/>
            <a:r>
              <a:rPr lang="en-US" sz="4000" dirty="0"/>
              <a:t>Active warming</a:t>
            </a:r>
          </a:p>
          <a:p>
            <a:pPr marL="287338" indent="-287338"/>
            <a:r>
              <a:rPr lang="en-US" sz="4000" dirty="0"/>
              <a:t>Meperidine</a:t>
            </a:r>
          </a:p>
          <a:p>
            <a:pPr marL="574675" lvl="1" indent="-287338">
              <a:buFont typeface="System Font Regular"/>
              <a:buChar char="-"/>
            </a:pPr>
            <a:r>
              <a:rPr lang="en-US" sz="3600" dirty="0"/>
              <a:t>Mu opioid and alpha-2-adrenergic receptor agonist</a:t>
            </a:r>
          </a:p>
          <a:p>
            <a:pPr marL="574675" lvl="1" indent="-287338">
              <a:buFont typeface="System Font Regular"/>
              <a:buChar char="-"/>
            </a:pPr>
            <a:r>
              <a:rPr lang="en-US" sz="3600" dirty="0"/>
              <a:t>Metabolized by the liver and excreted by the kidneys. Use with caution in patients with renal or hepatic impairment.</a:t>
            </a:r>
          </a:p>
          <a:p>
            <a:pPr marL="574675" lvl="1" indent="-287338">
              <a:buFont typeface="System Font Regular"/>
              <a:buChar char="-"/>
            </a:pPr>
            <a:r>
              <a:rPr lang="en-US" sz="3600" dirty="0"/>
              <a:t>Meperidine and normeperidine, its active metabolite and a CNS stimulant, may accumulate and lead to neurotoxicity (e.g., anxiety, tremors, and lower seizure threshold)</a:t>
            </a:r>
          </a:p>
          <a:p>
            <a:pPr marL="574675" lvl="1" indent="-287338">
              <a:buFont typeface="System Font Regular"/>
              <a:buChar char="-"/>
            </a:pPr>
            <a:endParaRPr lang="en-US" dirty="0"/>
          </a:p>
          <a:p>
            <a:pPr lvl="1"/>
            <a:endParaRPr lang="en-US" dirty="0"/>
          </a:p>
        </p:txBody>
      </p:sp>
    </p:spTree>
    <p:extLst>
      <p:ext uri="{BB962C8B-B14F-4D97-AF65-F5344CB8AC3E}">
        <p14:creationId xmlns:p14="http://schemas.microsoft.com/office/powerpoint/2010/main" val="1109717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l"/>
            <a:r>
              <a:rPr lang="en-US" sz="4800" dirty="0">
                <a:latin typeface="+mn-lt"/>
              </a:rPr>
              <a:t>Summary</a:t>
            </a:r>
          </a:p>
        </p:txBody>
      </p:sp>
      <p:sp>
        <p:nvSpPr>
          <p:cNvPr id="3" name="Content Placeholder 2"/>
          <p:cNvSpPr>
            <a:spLocks noGrp="1"/>
          </p:cNvSpPr>
          <p:nvPr>
            <p:ph idx="1"/>
          </p:nvPr>
        </p:nvSpPr>
        <p:spPr/>
        <p:txBody>
          <a:bodyPr>
            <a:normAutofit/>
          </a:bodyPr>
          <a:lstStyle/>
          <a:p>
            <a:pPr marL="287338" indent="-287338"/>
            <a:r>
              <a:rPr lang="en-US" dirty="0"/>
              <a:t>Thermoregulation is the regulation of body temperature</a:t>
            </a:r>
          </a:p>
          <a:p>
            <a:pPr marL="287338" indent="-287338"/>
            <a:r>
              <a:rPr lang="en-US" dirty="0"/>
              <a:t>The interthreshold range is the range of temperatures over which the body senses temperature as normal </a:t>
            </a:r>
          </a:p>
          <a:p>
            <a:pPr marL="287338" indent="-287338"/>
            <a:r>
              <a:rPr lang="en-US" dirty="0"/>
              <a:t>Core temperature decreases 1 to 1.5 °C in the first hour of general anesthesia</a:t>
            </a:r>
          </a:p>
          <a:p>
            <a:endParaRPr lang="en-US" sz="3200" dirty="0"/>
          </a:p>
        </p:txBody>
      </p:sp>
    </p:spTree>
    <p:extLst>
      <p:ext uri="{BB962C8B-B14F-4D97-AF65-F5344CB8AC3E}">
        <p14:creationId xmlns:p14="http://schemas.microsoft.com/office/powerpoint/2010/main" val="2146314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Summary</a:t>
            </a:r>
          </a:p>
        </p:txBody>
      </p:sp>
      <p:sp>
        <p:nvSpPr>
          <p:cNvPr id="3" name="Content Placeholder 2"/>
          <p:cNvSpPr>
            <a:spLocks noGrp="1"/>
          </p:cNvSpPr>
          <p:nvPr>
            <p:ph idx="1"/>
          </p:nvPr>
        </p:nvSpPr>
        <p:spPr/>
        <p:txBody>
          <a:bodyPr>
            <a:normAutofit lnSpcReduction="10000"/>
          </a:bodyPr>
          <a:lstStyle/>
          <a:p>
            <a:pPr marL="0" indent="0">
              <a:buNone/>
            </a:pPr>
            <a:r>
              <a:rPr lang="en-US" sz="3600" dirty="0"/>
              <a:t>Heat loss in the operating room occurs by radiation, convection, evaporation, and conduction</a:t>
            </a:r>
          </a:p>
          <a:p>
            <a:pPr marL="296863" indent="-280988">
              <a:spcBef>
                <a:spcPts val="1000"/>
              </a:spcBef>
            </a:pPr>
            <a:r>
              <a:rPr lang="en-US" dirty="0"/>
              <a:t>Infants have a large surface area-to-volume ratio, resulting in rapid heat loss and gain</a:t>
            </a:r>
          </a:p>
          <a:p>
            <a:pPr marL="296863" indent="-280988">
              <a:spcBef>
                <a:spcPts val="1000"/>
              </a:spcBef>
            </a:pPr>
            <a:r>
              <a:rPr lang="en-US" dirty="0"/>
              <a:t>Nonshivering thermogenesis is the most important thermal response to cold in neonates and infants</a:t>
            </a:r>
          </a:p>
          <a:p>
            <a:pPr marL="228600" lvl="1">
              <a:spcBef>
                <a:spcPts val="1000"/>
              </a:spcBef>
            </a:pPr>
            <a:endParaRPr lang="en-US" dirty="0"/>
          </a:p>
          <a:p>
            <a:endParaRPr lang="en-US" sz="3200" dirty="0"/>
          </a:p>
        </p:txBody>
      </p:sp>
    </p:spTree>
    <p:extLst>
      <p:ext uri="{BB962C8B-B14F-4D97-AF65-F5344CB8AC3E}">
        <p14:creationId xmlns:p14="http://schemas.microsoft.com/office/powerpoint/2010/main" val="3698419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Conclusions</a:t>
            </a:r>
          </a:p>
        </p:txBody>
      </p:sp>
      <p:sp>
        <p:nvSpPr>
          <p:cNvPr id="3" name="Content Placeholder 2"/>
          <p:cNvSpPr>
            <a:spLocks noGrp="1"/>
          </p:cNvSpPr>
          <p:nvPr>
            <p:ph idx="1"/>
          </p:nvPr>
        </p:nvSpPr>
        <p:spPr/>
        <p:txBody>
          <a:bodyPr>
            <a:normAutofit fontScale="92500"/>
          </a:bodyPr>
          <a:lstStyle/>
          <a:p>
            <a:pPr marL="287338" indent="-287338"/>
            <a:r>
              <a:rPr lang="en-US" dirty="0"/>
              <a:t>Thermoregulation is a complex interplay of central and peripheral processes</a:t>
            </a:r>
          </a:p>
          <a:p>
            <a:pPr marL="287338" indent="-287338"/>
            <a:r>
              <a:rPr lang="en-US" dirty="0"/>
              <a:t>There are many negative effects of hypothermia</a:t>
            </a:r>
          </a:p>
          <a:p>
            <a:pPr marL="287338" indent="-287338"/>
            <a:r>
              <a:rPr lang="en-US" dirty="0"/>
              <a:t>Temperature should be carefully monitored in patients under anesthesia</a:t>
            </a:r>
          </a:p>
          <a:p>
            <a:pPr marL="287338" indent="-287338"/>
            <a:r>
              <a:rPr lang="en-US" dirty="0"/>
              <a:t>Forced air warming is the most effective means of preventing and treating perioperative hypothermia</a:t>
            </a:r>
          </a:p>
          <a:p>
            <a:pPr marL="228600" lvl="1">
              <a:spcBef>
                <a:spcPts val="1000"/>
              </a:spcBef>
            </a:pPr>
            <a:endParaRPr lang="en-US" dirty="0"/>
          </a:p>
          <a:p>
            <a:endParaRPr lang="en-US" sz="3200" dirty="0"/>
          </a:p>
        </p:txBody>
      </p:sp>
    </p:spTree>
    <p:extLst>
      <p:ext uri="{BB962C8B-B14F-4D97-AF65-F5344CB8AC3E}">
        <p14:creationId xmlns:p14="http://schemas.microsoft.com/office/powerpoint/2010/main" val="3644348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l"/>
            <a:r>
              <a:rPr lang="en-US" sz="4800" dirty="0">
                <a:latin typeface="+mn-lt"/>
              </a:rPr>
              <a:t>References</a:t>
            </a:r>
          </a:p>
        </p:txBody>
      </p:sp>
      <p:sp>
        <p:nvSpPr>
          <p:cNvPr id="3" name="Content Placeholder 2"/>
          <p:cNvSpPr>
            <a:spLocks noGrp="1"/>
          </p:cNvSpPr>
          <p:nvPr>
            <p:ph idx="1"/>
          </p:nvPr>
        </p:nvSpPr>
        <p:spPr>
          <a:xfrm>
            <a:off x="533400" y="1143000"/>
            <a:ext cx="7886700" cy="4351338"/>
          </a:xfrm>
        </p:spPr>
        <p:txBody>
          <a:bodyPr>
            <a:noAutofit/>
          </a:bodyPr>
          <a:lstStyle/>
          <a:p>
            <a:pPr marL="287338" indent="-287338">
              <a:buFont typeface="+mj-lt"/>
              <a:buAutoNum type="arabicPeriod"/>
            </a:pPr>
            <a:r>
              <a:rPr lang="en-US" sz="1800" dirty="0"/>
              <a:t>Cote, Charles J., Lerman, Jerrold, Anderson, Brian J. </a:t>
            </a:r>
            <a:r>
              <a:rPr lang="en-US" sz="1800" i="1" dirty="0"/>
              <a:t>Practice of anesthesia for infants and children.</a:t>
            </a:r>
            <a:r>
              <a:rPr lang="en-US" sz="1800" dirty="0"/>
              <a:t> 5</a:t>
            </a:r>
            <a:r>
              <a:rPr lang="en-US" sz="1800" baseline="30000" dirty="0"/>
              <a:t>th</a:t>
            </a:r>
            <a:r>
              <a:rPr lang="en-US" sz="1800" dirty="0"/>
              <a:t> edition. Philadelphia, PA: Elsevier/Saunders; 2013. </a:t>
            </a:r>
          </a:p>
          <a:p>
            <a:pPr marL="287338" indent="-287338">
              <a:buFont typeface="+mj-lt"/>
              <a:buAutoNum type="arabicPeriod"/>
            </a:pPr>
            <a:r>
              <a:rPr lang="en-US" sz="1800" dirty="0"/>
              <a:t>Gregory, George A., Andropoulos, Dean B. </a:t>
            </a:r>
            <a:r>
              <a:rPr lang="en-US" sz="1800" i="1" dirty="0"/>
              <a:t>Gregory’s Pediatric Anesthesia. </a:t>
            </a:r>
            <a:r>
              <a:rPr lang="en-US" sz="1800" dirty="0"/>
              <a:t>5</a:t>
            </a:r>
            <a:r>
              <a:rPr lang="en-US" sz="1800" baseline="30000" dirty="0"/>
              <a:t>th</a:t>
            </a:r>
            <a:r>
              <a:rPr lang="en-US" sz="1800" dirty="0"/>
              <a:t> edition. Hoboken, NJ: Wiley-Blackwell; 2012.</a:t>
            </a:r>
          </a:p>
          <a:p>
            <a:pPr marL="287338" indent="-287338">
              <a:buFont typeface="+mj-lt"/>
              <a:buAutoNum type="arabicPeriod"/>
            </a:pPr>
            <a:r>
              <a:rPr lang="en-US" sz="1800" dirty="0"/>
              <a:t>Miller, Ronald D. </a:t>
            </a:r>
            <a:r>
              <a:rPr lang="en-US" sz="1800" i="1" dirty="0"/>
              <a:t>Miller’s anesthesia. </a:t>
            </a:r>
            <a:r>
              <a:rPr lang="en-US" sz="1800" dirty="0"/>
              <a:t>Eighth edition. New York: Elsevier/Churchill Livingstone; 2015.</a:t>
            </a:r>
          </a:p>
          <a:p>
            <a:pPr marL="287338" indent="-287338">
              <a:buFont typeface="+mj-lt"/>
              <a:buAutoNum type="arabicPeriod"/>
            </a:pPr>
            <a:r>
              <a:rPr lang="en-US" sz="1800" dirty="0"/>
              <a:t>Roth, Jonathan V., “Some Unanswered Questions about Temperature Management,” </a:t>
            </a:r>
            <a:r>
              <a:rPr lang="en-US" sz="1800" i="1" dirty="0"/>
              <a:t>International Anesthesia Research Society </a:t>
            </a:r>
            <a:r>
              <a:rPr lang="en-US" sz="1800" dirty="0"/>
              <a:t>109, 5, November 2009. </a:t>
            </a:r>
          </a:p>
          <a:p>
            <a:pPr marL="287338" indent="-287338">
              <a:buFont typeface="+mj-lt"/>
              <a:buAutoNum type="arabicPeriod"/>
            </a:pPr>
            <a:r>
              <a:rPr lang="en-US" sz="1800" dirty="0"/>
              <a:t>Sessler, Daniel I., “A Proposal for New Temperature Monitoring and Thermal Management Guidelines,” </a:t>
            </a:r>
            <a:r>
              <a:rPr lang="en-US" sz="1800" i="1" dirty="0"/>
              <a:t>Anesthesiology </a:t>
            </a:r>
            <a:r>
              <a:rPr lang="en-US" sz="1800" dirty="0"/>
              <a:t>89, 1298-300, 1998.</a:t>
            </a:r>
          </a:p>
          <a:p>
            <a:pPr marL="287338" indent="-287338">
              <a:buFont typeface="+mj-lt"/>
              <a:buAutoNum type="arabicPeriod"/>
            </a:pPr>
            <a:r>
              <a:rPr lang="en-US" sz="1800" dirty="0"/>
              <a:t>Sessler, Daniel I., “Temperature Monitoring and Perioperative Thermoregulation,” </a:t>
            </a:r>
            <a:r>
              <a:rPr lang="en-US" sz="1800" i="1" dirty="0"/>
              <a:t>Anesthesiology </a:t>
            </a:r>
            <a:r>
              <a:rPr lang="en-US" sz="1800" dirty="0"/>
              <a:t>109, 318-38, 2008. </a:t>
            </a:r>
          </a:p>
          <a:p>
            <a:pPr marL="287338" indent="-287338">
              <a:buFont typeface="+mj-lt"/>
              <a:buAutoNum type="arabicPeriod"/>
            </a:pPr>
            <a:r>
              <a:rPr lang="en-US" sz="1800" dirty="0"/>
              <a:t>Sun, Z. et al, “Intraoperative Core Temperature Patterns, Transfusion Requirement, and Hospital Duration in Patients Warmed with Forced Air,” </a:t>
            </a:r>
            <a:r>
              <a:rPr lang="en-US" sz="1800" i="1" dirty="0"/>
              <a:t>Anesthesiology </a:t>
            </a:r>
            <a:r>
              <a:rPr lang="en-US" sz="1800" dirty="0"/>
              <a:t>122, 276-85, 2015. </a:t>
            </a:r>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Thermoregulation in pediatric patients_v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Thermoregulation in pediatric patients_v1.potx</Template>
  <TotalTime>20373</TotalTime>
  <Words>3232</Words>
  <Application>Microsoft Macintosh PowerPoint</Application>
  <PresentationFormat>On-screen Show (4:3)</PresentationFormat>
  <Paragraphs>306</Paragraphs>
  <Slides>28</Slides>
  <Notes>24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28</vt:i4>
      </vt:variant>
    </vt:vector>
  </HeadingPairs>
  <TitlesOfParts>
    <vt:vector size="36" baseType="lpstr">
      <vt:lpstr>System Font Regular</vt:lpstr>
      <vt:lpstr>Arial</vt:lpstr>
      <vt:lpstr>Calibri</vt:lpstr>
      <vt:lpstr>Calibri Light</vt:lpstr>
      <vt:lpstr>Thermoregulation in pediatric patients_v1</vt:lpstr>
      <vt:lpstr>1_SPACIES</vt:lpstr>
      <vt:lpstr>Theme11</vt:lpstr>
      <vt:lpstr>Theme9</vt:lpstr>
      <vt:lpstr>Thermoregulation in Pediatric Patients</vt:lpstr>
      <vt:lpstr>Disclosures</vt:lpstr>
      <vt:lpstr>Learning Objectives</vt:lpstr>
      <vt:lpstr>What is Thermoregulation?</vt:lpstr>
      <vt:lpstr>Physiology of Temperature Control</vt:lpstr>
      <vt:lpstr>Physiology of Temperature Control</vt:lpstr>
      <vt:lpstr>Physiology of Temperature Control</vt:lpstr>
      <vt:lpstr>How Does Thermoregulation  in Pediatric Patients Differ?</vt:lpstr>
      <vt:lpstr>Inter-threshold Range</vt:lpstr>
      <vt:lpstr>Anesthetics and Thermoregulation</vt:lpstr>
      <vt:lpstr>Mechanisms of Heat Transfer</vt:lpstr>
      <vt:lpstr>Mechanisms of Heat Loss </vt:lpstr>
      <vt:lpstr>How Does Thermoregulation  in Pediatric Patients Differ?</vt:lpstr>
      <vt:lpstr>Anesthetics and Thermoregulation</vt:lpstr>
      <vt:lpstr>Patients with Abnormal Thermoregulation </vt:lpstr>
      <vt:lpstr>Patients with Abnormal Thermoregulation </vt:lpstr>
      <vt:lpstr>Benefits of Hypothermia</vt:lpstr>
      <vt:lpstr>Negative Effects of Hypothermia</vt:lpstr>
      <vt:lpstr>Temperature Monitoring</vt:lpstr>
      <vt:lpstr>Prevention of Perioperative Hypothermia</vt:lpstr>
      <vt:lpstr>Prevention of Perioperative Hypothermia</vt:lpstr>
      <vt:lpstr>Risks of Forced Air Warming</vt:lpstr>
      <vt:lpstr>Postoperative Shivering</vt:lpstr>
      <vt:lpstr>Treatment of Postoperative Shivering</vt:lpstr>
      <vt:lpstr>Summary</vt:lpstr>
      <vt:lpstr>Summary</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Matthew Kynes</dc:creator>
  <cp:lastModifiedBy>Infosino, Andrew</cp:lastModifiedBy>
  <cp:revision>262</cp:revision>
  <dcterms:created xsi:type="dcterms:W3CDTF">2017-02-04T18:19:40Z</dcterms:created>
  <dcterms:modified xsi:type="dcterms:W3CDTF">2022-01-27T21:12:52Z</dcterms:modified>
</cp:coreProperties>
</file>