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29"/>
  </p:notesMasterIdLst>
  <p:sldIdLst>
    <p:sldId id="258" r:id="rId5"/>
    <p:sldId id="259" r:id="rId6"/>
    <p:sldId id="261" r:id="rId7"/>
    <p:sldId id="275" r:id="rId8"/>
    <p:sldId id="271" r:id="rId9"/>
    <p:sldId id="297" r:id="rId10"/>
    <p:sldId id="272" r:id="rId11"/>
    <p:sldId id="281" r:id="rId12"/>
    <p:sldId id="282" r:id="rId13"/>
    <p:sldId id="294" r:id="rId14"/>
    <p:sldId id="295" r:id="rId15"/>
    <p:sldId id="283" r:id="rId16"/>
    <p:sldId id="277" r:id="rId17"/>
    <p:sldId id="278" r:id="rId18"/>
    <p:sldId id="284" r:id="rId19"/>
    <p:sldId id="279" r:id="rId20"/>
    <p:sldId id="285" r:id="rId21"/>
    <p:sldId id="296" r:id="rId22"/>
    <p:sldId id="287" r:id="rId23"/>
    <p:sldId id="289" r:id="rId24"/>
    <p:sldId id="288" r:id="rId25"/>
    <p:sldId id="286" r:id="rId26"/>
    <p:sldId id="291" r:id="rId27"/>
    <p:sldId id="26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A5CC"/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16"/>
    <p:restoredTop sz="84426"/>
  </p:normalViewPr>
  <p:slideViewPr>
    <p:cSldViewPr>
      <p:cViewPr varScale="1">
        <p:scale>
          <a:sx n="83" d="100"/>
          <a:sy n="83" d="100"/>
        </p:scale>
        <p:origin x="203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83989-488B-0240-8C68-E1E573BD014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93FF5-4FCC-804D-AA59-62D3E8172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77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note that there are 8 stages as postulated by Erikson. However, only the first five stages which are relevant to a pediatric anesthesiologist are depicted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93FF5-4FCC-804D-AA59-62D3E81724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8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note that there are 8 stages as postulated by Erikson. However, only the first five stages which are relevant to a pediatric anesthesiologist are depicted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93FF5-4FCC-804D-AA59-62D3E81724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65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93FF5-4FCC-804D-AA59-62D3E81724C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02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Operating room environment can be extremely stimulating for this patient population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Tactile stimulation from mask induction can present a problem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93FF5-4FCC-804D-AA59-62D3E81724C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60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paradoxical reaction with midazolam is a potential with this patient population. Discuss past exposures to midazolam and reactions with parents before administration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93FF5-4FCC-804D-AA59-62D3E81724C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09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93FF5-4FCC-804D-AA59-62D3E81724C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68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1D8B227-D4A7-3C4D-BC60-F8F6A9C286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427DAF1C-F002-B04D-8AD9-5B4619FA689A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E648748-55C1-6A40-A0C6-BBAFA421C3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82559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4E3FB823-5CE8-4F44-9608-C08BD5448869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93E40EBF-99ED-CA48-A628-8DBC83B58C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595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764F0C8F-5B44-264B-ADBF-2182B051FD19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1FA090B8-1E34-094C-B9D6-E76610E909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2178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650AF733-B738-0D4C-9F88-7040861FBEBB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388CE20E-BCBA-5B48-BB49-7582DCCD2E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2811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16124A7C-44E6-454D-945F-F087734EB4FD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4E84A933-56D5-6F4B-BD05-BAAB46E317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4035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8A69418D-1AC3-3D45-AC00-2F3782F7DB0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983A9C29-9EB2-0842-B62A-43374F7ECE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9197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C1CB1C4F-10E8-A242-9152-1AF495DA972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8C236AE0-1633-624D-A509-49FB555039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999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9673B07A-0A41-8049-807D-D03D1C917287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ECD420E2-DB2A-7C4B-9A81-188B4296BA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9101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D230122-0F08-574E-8BA0-E05F3F0F1A21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103A239B-A075-DC4A-8BB8-61C5CC4E46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9583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F77D2D76-4721-AE46-8C31-152E6E01FB79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C0277093-68C3-B648-A779-8EDE80C82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4005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2FDF2394-1F7D-6E4E-9424-5010508E130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A4DD8BC8-811B-074F-8A52-2EC861D7CC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0641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2391921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54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009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218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281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23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512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084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050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064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50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29069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48663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n:Creative_Commons" TargetMode="External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creativecommons.org/licenses/by-sa/3.0/deed.en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n:Creative_Commons" TargetMode="External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creativecommons.org/licenses/by-sa/3.0/deed.en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62000"/>
            <a:ext cx="8534400" cy="35814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+mn-lt"/>
              </a:rPr>
              <a:t>Pediatric Social and Emotional Milestones</a:t>
            </a: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endParaRPr lang="en-US" sz="53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2895600"/>
            <a:ext cx="6019800" cy="1828800"/>
          </a:xfrm>
        </p:spPr>
        <p:txBody>
          <a:bodyPr anchor="ctr"/>
          <a:lstStyle/>
          <a:p>
            <a:r>
              <a:rPr lang="en-US" sz="3600" dirty="0">
                <a:solidFill>
                  <a:schemeClr val="tx1"/>
                </a:solidFill>
              </a:rPr>
              <a:t>Martha Kenney, MD</a:t>
            </a:r>
          </a:p>
          <a:p>
            <a:r>
              <a:rPr lang="en-US" sz="2800" dirty="0"/>
              <a:t>University of North Carolina Chapel Hill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878AE9-307F-F242-BA5A-10230B5D7B93}"/>
              </a:ext>
            </a:extLst>
          </p:cNvPr>
          <p:cNvSpPr txBox="1"/>
          <p:nvPr/>
        </p:nvSpPr>
        <p:spPr>
          <a:xfrm>
            <a:off x="3200400" y="6090878"/>
            <a:ext cx="1977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May 2020</a:t>
            </a:r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6999"/>
            <a:ext cx="7886700" cy="20574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064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Learning Objectives: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4001"/>
            <a:ext cx="7886700" cy="4495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Understand the clinical relevance of social and emotional milestones in pediatric anesthesia </a:t>
            </a:r>
          </a:p>
          <a:p>
            <a:pPr>
              <a:lnSpc>
                <a:spcPct val="120000"/>
              </a:lnSpc>
            </a:pPr>
            <a:r>
              <a:rPr lang="en-US" dirty="0"/>
              <a:t>Identify the four major stages of cognitive development </a:t>
            </a:r>
          </a:p>
          <a:p>
            <a:pPr>
              <a:lnSpc>
                <a:spcPct val="120000"/>
              </a:lnSpc>
            </a:pPr>
            <a:r>
              <a:rPr lang="en-US" dirty="0"/>
              <a:t>Learn to incorporate developmental status in preoperative assessment and induction/anesthetic management </a:t>
            </a:r>
          </a:p>
          <a:p>
            <a:pPr>
              <a:lnSpc>
                <a:spcPct val="120000"/>
              </a:lnSpc>
            </a:pPr>
            <a:r>
              <a:rPr lang="en-US" dirty="0"/>
              <a:t>Identify disease processes with cognitive and behavioral abnormalities </a:t>
            </a:r>
          </a:p>
        </p:txBody>
      </p:sp>
    </p:spTree>
    <p:extLst>
      <p:ext uri="{BB962C8B-B14F-4D97-AF65-F5344CB8AC3E}">
        <p14:creationId xmlns:p14="http://schemas.microsoft.com/office/powerpoint/2010/main" val="122859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E02E0-36E5-DC4D-A088-9F9546B12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90575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Understanding Developmental Milestones is Important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39C5C-1F84-1349-BDD4-F6F865848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7829550" cy="480377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The preoperative assessment and the anesthetic management should be tailored to the child’s developmental level </a:t>
            </a:r>
          </a:p>
          <a:p>
            <a:pPr>
              <a:lnSpc>
                <a:spcPct val="120000"/>
              </a:lnSpc>
            </a:pPr>
            <a:r>
              <a:rPr lang="en-US" dirty="0"/>
              <a:t>Children respond to stress based on their developmental stage and cognitive potential </a:t>
            </a:r>
          </a:p>
          <a:p>
            <a:pPr>
              <a:lnSpc>
                <a:spcPct val="120000"/>
              </a:lnSpc>
            </a:pPr>
            <a:r>
              <a:rPr lang="en-US" dirty="0"/>
              <a:t>Behavioral techniques can reinforce cooperative behavior in children</a:t>
            </a:r>
          </a:p>
          <a:p>
            <a:pPr>
              <a:lnSpc>
                <a:spcPct val="120000"/>
              </a:lnSpc>
            </a:pPr>
            <a:r>
              <a:rPr lang="en-US" dirty="0"/>
              <a:t>Various developmental and learning theories (e.g. Piaget and Erickson theories) provide conceptual frameworks for social and emotional milestones </a:t>
            </a:r>
          </a:p>
        </p:txBody>
      </p:sp>
    </p:spTree>
    <p:extLst>
      <p:ext uri="{BB962C8B-B14F-4D97-AF65-F5344CB8AC3E}">
        <p14:creationId xmlns:p14="http://schemas.microsoft.com/office/powerpoint/2010/main" val="3846893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BBD44-C2AE-FA42-9F2C-922F057E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6934200" cy="1752600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Erikson’s Stages of Psychosocial Development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CF60112-5EAA-4FC1-9342-6617AFE8E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9799"/>
            <a:ext cx="7924800" cy="39671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900" dirty="0"/>
              <a:t>Eight stages: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500" dirty="0"/>
              <a:t>Four childhood stages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500" dirty="0"/>
              <a:t>One adolescent stage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500" dirty="0"/>
              <a:t>Three adult stages </a:t>
            </a:r>
          </a:p>
          <a:p>
            <a:pPr marL="0" indent="0">
              <a:buNone/>
            </a:pPr>
            <a:r>
              <a:rPr lang="en-US" sz="3900" i="1" dirty="0"/>
              <a:t>Can inform approach and techniques for addressing pre-operative anxiety and post-operative pain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869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BBD44-C2AE-FA42-9F2C-922F057E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3914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Erikson’s Stages of Psychosocial Development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4CCBBC-077B-864C-9B77-9060A7987C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931436"/>
              </p:ext>
            </p:extLst>
          </p:nvPr>
        </p:nvGraphicFramePr>
        <p:xfrm>
          <a:off x="381000" y="1728172"/>
          <a:ext cx="83820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1076">
                  <a:extLst>
                    <a:ext uri="{9D8B030D-6E8A-4147-A177-3AD203B41FA5}">
                      <a16:colId xmlns:a16="http://schemas.microsoft.com/office/drawing/2014/main" val="2047692378"/>
                    </a:ext>
                  </a:extLst>
                </a:gridCol>
                <a:gridCol w="1619324">
                  <a:extLst>
                    <a:ext uri="{9D8B030D-6E8A-4147-A177-3AD203B41FA5}">
                      <a16:colId xmlns:a16="http://schemas.microsoft.com/office/drawing/2014/main" val="3925846396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3895138793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Stage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Age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Psychosocial Conflict/Task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97961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&lt;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Trust vs Mistrust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3138009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2 - 3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Autonomy vs Shame/doubt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3824726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3 - 5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Initiative vs Guilt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3814818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5 - 12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Industry vs Inferiority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1177034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12 - 18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Identity vs Confusion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1915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8435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DAE21-D261-0E49-A525-6A245A811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6781800" cy="11588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Piaget’s Stages of Learning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A98EE8-1917-7A4C-A92E-6B63E982F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337900"/>
              </p:ext>
            </p:extLst>
          </p:nvPr>
        </p:nvGraphicFramePr>
        <p:xfrm>
          <a:off x="542925" y="1295400"/>
          <a:ext cx="8058150" cy="457199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058150">
                  <a:extLst>
                    <a:ext uri="{9D8B030D-6E8A-4147-A177-3AD203B41FA5}">
                      <a16:colId xmlns:a16="http://schemas.microsoft.com/office/drawing/2014/main" val="2829052907"/>
                    </a:ext>
                  </a:extLst>
                </a:gridCol>
              </a:tblGrid>
              <a:tr h="957421">
                <a:tc>
                  <a:txBody>
                    <a:bodyPr/>
                    <a:lstStyle/>
                    <a:p>
                      <a:r>
                        <a:rPr lang="en-US" sz="2800" b="1" dirty="0"/>
                        <a:t>Sensorimotor</a:t>
                      </a:r>
                      <a:r>
                        <a:rPr lang="en-US" sz="2800" dirty="0"/>
                        <a:t>: birth to 2 years </a:t>
                      </a:r>
                    </a:p>
                    <a:p>
                      <a:r>
                        <a:rPr lang="en-US" sz="2000" dirty="0"/>
                        <a:t>Learns through senses and actions (looking, touching, mouthing)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4217105"/>
                  </a:ext>
                </a:extLst>
              </a:tr>
              <a:tr h="1335936">
                <a:tc>
                  <a:txBody>
                    <a:bodyPr/>
                    <a:lstStyle/>
                    <a:p>
                      <a:r>
                        <a:rPr lang="en-US" sz="2800" b="1" dirty="0"/>
                        <a:t>Pre-operational</a:t>
                      </a:r>
                      <a:r>
                        <a:rPr lang="en-US" sz="2800" dirty="0"/>
                        <a:t>: 2-7 years </a:t>
                      </a:r>
                    </a:p>
                    <a:p>
                      <a:r>
                        <a:rPr lang="en-US" sz="2000" dirty="0"/>
                        <a:t>Represents things with words, symbols and images</a:t>
                      </a:r>
                    </a:p>
                    <a:p>
                      <a:r>
                        <a:rPr lang="en-US" sz="2000" dirty="0"/>
                        <a:t>Pretend play, egocentrism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4187677"/>
                  </a:ext>
                </a:extLst>
              </a:tr>
              <a:tr h="1335936">
                <a:tc>
                  <a:txBody>
                    <a:bodyPr/>
                    <a:lstStyle/>
                    <a:p>
                      <a:r>
                        <a:rPr lang="en-US" sz="2800" b="1" dirty="0"/>
                        <a:t>Concrete operational</a:t>
                      </a:r>
                      <a:r>
                        <a:rPr lang="en-US" sz="2800" dirty="0"/>
                        <a:t>: 7-11 years </a:t>
                      </a:r>
                    </a:p>
                    <a:p>
                      <a:r>
                        <a:rPr lang="en-US" sz="2000" dirty="0"/>
                        <a:t>Thinking is concrete</a:t>
                      </a:r>
                    </a:p>
                    <a:p>
                      <a:r>
                        <a:rPr lang="en-US" sz="2000" dirty="0"/>
                        <a:t>Logical reasoning applied only to things that can be seen or are real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2551565"/>
                  </a:ext>
                </a:extLst>
              </a:tr>
              <a:tr h="942706">
                <a:tc>
                  <a:txBody>
                    <a:bodyPr/>
                    <a:lstStyle/>
                    <a:p>
                      <a:r>
                        <a:rPr lang="en-US" sz="2800" b="1" dirty="0"/>
                        <a:t>Formal operational</a:t>
                      </a:r>
                      <a:r>
                        <a:rPr lang="en-US" sz="2800" dirty="0"/>
                        <a:t>: 11 years and older </a:t>
                      </a:r>
                    </a:p>
                    <a:p>
                      <a:r>
                        <a:rPr lang="en-US" sz="2000" dirty="0"/>
                        <a:t>Logical reasoning applied to abstract ideas or hypothetical events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1074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124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C00E-1EC0-FC4C-AE57-7C5D1389B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161607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Sensorimotor Stage: </a:t>
            </a:r>
            <a:br>
              <a:rPr lang="en-US" dirty="0"/>
            </a:br>
            <a:r>
              <a:rPr lang="en-US" dirty="0"/>
              <a:t>Birth to Two Years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45C23-C806-B244-82FC-810CC04F3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134350" cy="4343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i="1" dirty="0"/>
              <a:t>Important milestones:</a:t>
            </a:r>
          </a:p>
          <a:p>
            <a:pPr marL="301625" indent="-301625"/>
            <a:r>
              <a:rPr lang="en-US" dirty="0"/>
              <a:t>Social smile at 2-3 months </a:t>
            </a:r>
          </a:p>
          <a:p>
            <a:pPr marL="301625" indent="-301625"/>
            <a:r>
              <a:rPr lang="en-US" dirty="0"/>
              <a:t>Object permanence between 7 and 9 months: things continue to exist even if they can no longer be seen </a:t>
            </a:r>
          </a:p>
          <a:p>
            <a:pPr marL="301625" indent="-301625"/>
            <a:r>
              <a:rPr lang="en-US" dirty="0"/>
              <a:t>Stranger anxiety at 9-12 months </a:t>
            </a:r>
          </a:p>
          <a:p>
            <a:pPr marL="301625" indent="-301625"/>
            <a:r>
              <a:rPr lang="en-US" dirty="0"/>
              <a:t>Limited language skills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33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C00E-1EC0-FC4C-AE57-7C5D1389B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781800" cy="1539875"/>
          </a:xfrm>
        </p:spPr>
        <p:txBody>
          <a:bodyPr>
            <a:normAutofit fontScale="90000"/>
          </a:bodyPr>
          <a:lstStyle/>
          <a:p>
            <a:pPr algn="l"/>
            <a:r>
              <a:rPr lang="en-US" sz="4800" dirty="0"/>
              <a:t>Sensorimotor Stage: </a:t>
            </a:r>
            <a:br>
              <a:rPr lang="en-US" sz="4800" dirty="0"/>
            </a:br>
            <a:r>
              <a:rPr lang="en-US" sz="4800" dirty="0"/>
              <a:t>Birth to Two Years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45C23-C806-B244-82FC-810CC04F3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19601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600" i="1" dirty="0"/>
              <a:t>Preoperative assessment 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Anxiety can be transmitted from parent to child 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Consider Parental presence at induction for children &gt; 9 months (stranger anxiety)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Premedication as needed 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Allow the child to take a comforting object (e.g. stuffed animal) to the OR </a:t>
            </a:r>
          </a:p>
          <a:p>
            <a:pPr>
              <a:lnSpc>
                <a:spcPct val="120000"/>
              </a:lnSpc>
            </a:pPr>
            <a:r>
              <a:rPr lang="en-US" sz="4000" dirty="0"/>
              <a:t>Model mask induction with stuffed animal or parent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912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C00E-1EC0-FC4C-AE57-7C5D1389B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Sensorimotor Stage: </a:t>
            </a:r>
            <a:br>
              <a:rPr lang="en-US" dirty="0"/>
            </a:br>
            <a:r>
              <a:rPr lang="en-US" dirty="0"/>
              <a:t>Birth to Two Years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45C23-C806-B244-82FC-810CC04F3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57517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i="1" dirty="0"/>
              <a:t>Strategies for the perioperative period </a:t>
            </a:r>
          </a:p>
          <a:p>
            <a:pPr marL="301625" indent="-301625">
              <a:lnSpc>
                <a:spcPct val="110000"/>
              </a:lnSpc>
            </a:pPr>
            <a:r>
              <a:rPr lang="en-US" sz="3200" dirty="0"/>
              <a:t>Touching, swaddling, and cooing can be soothing techniques for infants </a:t>
            </a:r>
          </a:p>
          <a:p>
            <a:pPr marL="301625" indent="-301625">
              <a:lnSpc>
                <a:spcPct val="110000"/>
              </a:lnSpc>
            </a:pPr>
            <a:r>
              <a:rPr lang="en-US" sz="3200" dirty="0"/>
              <a:t>Distraction with toys or music may be helpful</a:t>
            </a:r>
          </a:p>
          <a:p>
            <a:pPr marL="301625" indent="-301625">
              <a:lnSpc>
                <a:spcPct val="110000"/>
              </a:lnSpc>
            </a:pPr>
            <a:r>
              <a:rPr lang="en-US" sz="3200" dirty="0"/>
              <a:t>Post-operative pain assessment: Limited language skills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6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C00E-1EC0-FC4C-AE57-7C5D1389B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Sensorimotor Stage: </a:t>
            </a:r>
            <a:br>
              <a:rPr lang="en-US" dirty="0"/>
            </a:br>
            <a:r>
              <a:rPr lang="en-US" dirty="0"/>
              <a:t>Birth to Two Years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45C23-C806-B244-82FC-810CC04F3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Use observational and behavioral pain assessment tools </a:t>
            </a:r>
          </a:p>
          <a:p>
            <a:pPr marL="349250" indent="-349250"/>
            <a:r>
              <a:rPr lang="en-US" dirty="0"/>
              <a:t>Face, Leg, Activity, Cry and </a:t>
            </a:r>
            <a:r>
              <a:rPr lang="en-US" dirty="0" err="1"/>
              <a:t>Consolability</a:t>
            </a:r>
            <a:r>
              <a:rPr lang="en-US" dirty="0"/>
              <a:t> (FLACC) pain scale </a:t>
            </a:r>
          </a:p>
          <a:p>
            <a:pPr marL="349250" indent="-349250"/>
            <a:r>
              <a:rPr lang="en-US" dirty="0"/>
              <a:t>Wong Baker Faces pain scale 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D34E60-A9FA-2742-A50C-9ED9C1DAD416}"/>
              </a:ext>
            </a:extLst>
          </p:cNvPr>
          <p:cNvSpPr/>
          <p:nvPr/>
        </p:nvSpPr>
        <p:spPr>
          <a:xfrm>
            <a:off x="2362200" y="6229290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By </a:t>
            </a:r>
            <a:r>
              <a:rPr lang="en-US" sz="1000" dirty="0" err="1"/>
              <a:t>Intermedichbo</a:t>
            </a:r>
            <a:r>
              <a:rPr lang="en-US" sz="1000" dirty="0"/>
              <a:t> - Own work, CC BY-SA 4.0, https://</a:t>
            </a:r>
            <a:r>
              <a:rPr lang="en-US" sz="1000" dirty="0" err="1"/>
              <a:t>commons.wikimedia.org</a:t>
            </a:r>
            <a:r>
              <a:rPr lang="en-US" sz="1000" dirty="0"/>
              <a:t>/w/</a:t>
            </a:r>
            <a:r>
              <a:rPr lang="en-US" sz="1000" dirty="0" err="1"/>
              <a:t>index.php?curid</a:t>
            </a:r>
            <a:r>
              <a:rPr lang="en-US" sz="1000" dirty="0"/>
              <a:t>=36231995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A07A1D-6297-104E-B700-A442F09F6C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4" t="3206" r="1766" b="28656"/>
          <a:stretch/>
        </p:blipFill>
        <p:spPr>
          <a:xfrm>
            <a:off x="979786" y="4398912"/>
            <a:ext cx="6564014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10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BFD94-547C-F947-B2FE-7A258BBA4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886700" cy="16160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Pre-operational Stage: </a:t>
            </a:r>
            <a:br>
              <a:rPr lang="en-US" sz="4800" dirty="0"/>
            </a:br>
            <a:r>
              <a:rPr lang="en-US" sz="4800" dirty="0"/>
              <a:t>2-7 Years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77862-5D26-1F4D-AB54-57D4B8644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8727"/>
            <a:ext cx="8229600" cy="42610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i="1" dirty="0"/>
              <a:t>Key milestones:</a:t>
            </a:r>
          </a:p>
          <a:p>
            <a:pPr marL="349250" indent="-333375"/>
            <a:r>
              <a:rPr lang="en-US" sz="3200" dirty="0"/>
              <a:t>Rapid language development </a:t>
            </a:r>
          </a:p>
          <a:p>
            <a:pPr marL="349250" indent="-333375"/>
            <a:r>
              <a:rPr lang="en-US" sz="3200" dirty="0"/>
              <a:t>“Magical” thinking is used to explain experiences </a:t>
            </a:r>
          </a:p>
          <a:p>
            <a:pPr marL="349250" indent="-333375"/>
            <a:r>
              <a:rPr lang="en-US" sz="3200" dirty="0"/>
              <a:t>Pretend play is important </a:t>
            </a:r>
          </a:p>
          <a:p>
            <a:pPr marL="349250" indent="-333375"/>
            <a:r>
              <a:rPr lang="en-US" sz="3200" dirty="0"/>
              <a:t>Thinking is egocentric</a:t>
            </a:r>
            <a:r>
              <a:rPr lang="en-US" dirty="0"/>
              <a:t>: Difficulty seeing the perspective of others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0528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BFD94-547C-F947-B2FE-7A258BBA4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058150" cy="14605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800" dirty="0"/>
              <a:t>Pre-operational Stage: </a:t>
            </a:r>
            <a:br>
              <a:rPr lang="en-US" sz="4800" dirty="0"/>
            </a:br>
            <a:r>
              <a:rPr lang="en-US" sz="4800" dirty="0"/>
              <a:t>2-7 Years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77862-5D26-1F4D-AB54-57D4B8644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78867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100" i="1" dirty="0"/>
              <a:t>Preoperative Assessment and Induction</a:t>
            </a:r>
          </a:p>
          <a:p>
            <a:pPr marL="350838" lvl="1" indent="-33496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100" dirty="0"/>
              <a:t>Rapport building is important </a:t>
            </a:r>
          </a:p>
          <a:p>
            <a:pPr marL="350838" lvl="1" indent="-33496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100" dirty="0"/>
              <a:t>Include child in explanations </a:t>
            </a:r>
          </a:p>
          <a:p>
            <a:pPr marL="350838" lvl="2" indent="-334963">
              <a:lnSpc>
                <a:spcPct val="120000"/>
              </a:lnSpc>
            </a:pPr>
            <a:r>
              <a:rPr lang="en-US" sz="3100" dirty="0"/>
              <a:t>Use storytelling to explain anesthetic experience </a:t>
            </a:r>
          </a:p>
          <a:p>
            <a:pPr marL="350838" lvl="1" indent="-33496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100" dirty="0"/>
              <a:t>Allow child to participate in induction (e.g. hold their own mask)</a:t>
            </a:r>
          </a:p>
          <a:p>
            <a:pPr marL="350838" lvl="1" indent="-33496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100" dirty="0"/>
              <a:t>Utilize videos, music, and props (for e.g. phones, tablets) as distraction tools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69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3E585-2540-0847-9FDC-5E8698DC2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05815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Concrete Operational Stage: </a:t>
            </a:r>
            <a:br>
              <a:rPr lang="en-US" dirty="0"/>
            </a:br>
            <a:r>
              <a:rPr lang="en-US" dirty="0"/>
              <a:t>7 - 11 Years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F8CD7-8398-F048-9746-17096423A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394335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4000" i="1" dirty="0"/>
              <a:t>Key Milestones</a:t>
            </a:r>
          </a:p>
          <a:p>
            <a:pPr marL="301625" indent="-301625"/>
            <a:r>
              <a:rPr lang="en-US" dirty="0"/>
              <a:t>“Concrete” thinkers </a:t>
            </a:r>
          </a:p>
          <a:p>
            <a:pPr marL="301625" indent="-301625"/>
            <a:r>
              <a:rPr lang="en-US" dirty="0"/>
              <a:t>Increased need for explanation</a:t>
            </a:r>
          </a:p>
          <a:p>
            <a:pPr marL="301625" indent="-301625"/>
            <a:r>
              <a:rPr lang="en-US" dirty="0"/>
              <a:t>Increased need for participation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D9126A-AFE4-6146-B897-0E3B7F4083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595"/>
          <a:stretch/>
        </p:blipFill>
        <p:spPr>
          <a:xfrm>
            <a:off x="4653388" y="1733207"/>
            <a:ext cx="4338212" cy="40810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B40E64-5987-174E-91B6-B2409F8BCFE6}"/>
              </a:ext>
            </a:extLst>
          </p:cNvPr>
          <p:cNvSpPr/>
          <p:nvPr/>
        </p:nvSpPr>
        <p:spPr>
          <a:xfrm>
            <a:off x="2876550" y="6167735"/>
            <a:ext cx="304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Based on information from Ginsburg H., </a:t>
            </a:r>
            <a:r>
              <a:rPr lang="en-US" sz="800" dirty="0" err="1"/>
              <a:t>Opper</a:t>
            </a:r>
            <a:r>
              <a:rPr lang="en-US" sz="800" dirty="0"/>
              <a:t> S. (1979). Piaget's Theory of Intellectual Development. Prentice Hall, p. 152 .</a:t>
            </a:r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r>
              <a:rPr lang="en-US" sz="800" dirty="0">
                <a:solidFill>
                  <a:srgbClr val="663366"/>
                </a:solidFill>
                <a:latin typeface="Arial" panose="020B0604020202020204" pitchFamily="34" charset="0"/>
                <a:hlinkClick r:id="rId3" tooltip="w:en:Creative Commons"/>
              </a:rPr>
              <a:t>Creative Commons</a:t>
            </a:r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r>
              <a:rPr lang="en-US" sz="800" dirty="0">
                <a:solidFill>
                  <a:srgbClr val="663366"/>
                </a:solidFill>
                <a:latin typeface="Arial" panose="020B0604020202020204" pitchFamily="34" charset="0"/>
                <a:hlinkClick r:id="rId4"/>
              </a:rPr>
              <a:t>Attribution-Share Alike 3.0 Unported</a:t>
            </a:r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 license.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962304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3E585-2540-0847-9FDC-5E8698DC2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21055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Concrete Operational Stage:</a:t>
            </a:r>
            <a:br>
              <a:rPr lang="en-US" dirty="0"/>
            </a:br>
            <a:r>
              <a:rPr lang="en-US" dirty="0"/>
              <a:t>7-11 Years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2FD9EC-FEAA-0B42-BDF3-886038A75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52600"/>
            <a:ext cx="821055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3900" i="1" dirty="0"/>
              <a:t>Preoperative assessment and Induction</a:t>
            </a:r>
          </a:p>
          <a:p>
            <a:pPr marL="350838" lvl="1" indent="-33496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Child should participation in the preoperative discussion </a:t>
            </a:r>
          </a:p>
          <a:p>
            <a:pPr marL="587375" lvl="2" indent="-236538">
              <a:lnSpc>
                <a:spcPct val="110000"/>
              </a:lnSpc>
              <a:buFont typeface="System Font Regular"/>
              <a:buChar char="-"/>
            </a:pPr>
            <a:r>
              <a:rPr lang="en-US" sz="3000" dirty="0"/>
              <a:t>Select a flavor for the mask </a:t>
            </a:r>
          </a:p>
          <a:p>
            <a:pPr marL="587375" lvl="2" indent="-236538">
              <a:lnSpc>
                <a:spcPct val="110000"/>
              </a:lnSpc>
              <a:buFont typeface="System Font Regular"/>
              <a:buChar char="-"/>
            </a:pPr>
            <a:r>
              <a:rPr lang="en-US" sz="3000" dirty="0"/>
              <a:t>Choose a parent to accompany them to the OR </a:t>
            </a:r>
          </a:p>
          <a:p>
            <a:pPr marL="350838" lvl="1" indent="-33496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Mask induction can be made into a “game” to decrease situational anxiety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268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A674F-FC9A-CC4D-8B12-60108386A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67056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Formal Operational Stage: 11 Years and Older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617C3-2BAA-4D4E-A05A-749F0F18B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4800600" cy="4610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i="1" dirty="0"/>
              <a:t>Key milestones: </a:t>
            </a:r>
          </a:p>
          <a:p>
            <a:pPr>
              <a:spcBef>
                <a:spcPts val="300"/>
              </a:spcBef>
            </a:pPr>
            <a:r>
              <a:rPr lang="en-US" dirty="0"/>
              <a:t>Abstract and hypothetical thinking </a:t>
            </a:r>
          </a:p>
          <a:p>
            <a:pPr>
              <a:spcBef>
                <a:spcPts val="300"/>
              </a:spcBef>
            </a:pPr>
            <a:r>
              <a:rPr lang="en-US" dirty="0"/>
              <a:t>Increased body awareness</a:t>
            </a:r>
          </a:p>
          <a:p>
            <a:pPr>
              <a:spcBef>
                <a:spcPts val="300"/>
              </a:spcBef>
            </a:pPr>
            <a:r>
              <a:rPr lang="en-US" dirty="0"/>
              <a:t>Increased independence </a:t>
            </a:r>
          </a:p>
          <a:p>
            <a:pPr>
              <a:spcBef>
                <a:spcPts val="300"/>
              </a:spcBef>
            </a:pPr>
            <a:r>
              <a:rPr lang="en-US" dirty="0"/>
              <a:t>Peer pressure is significant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B07A9C-BE23-1E42-AB69-FDB8D12233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07"/>
          <a:stretch/>
        </p:blipFill>
        <p:spPr>
          <a:xfrm>
            <a:off x="5048250" y="1866899"/>
            <a:ext cx="3714750" cy="39474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0AEABB-4958-8E4E-91AD-369C391F999F}"/>
              </a:ext>
            </a:extLst>
          </p:cNvPr>
          <p:cNvSpPr/>
          <p:nvPr/>
        </p:nvSpPr>
        <p:spPr>
          <a:xfrm>
            <a:off x="2545596" y="6184612"/>
            <a:ext cx="33218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Based on information from Ginsburg H., </a:t>
            </a:r>
            <a:r>
              <a:rPr lang="en-US" sz="800" dirty="0" err="1"/>
              <a:t>Opper</a:t>
            </a:r>
            <a:r>
              <a:rPr lang="en-US" sz="800" dirty="0"/>
              <a:t> S. (1979). Piaget's Theory of Intellectual Development. Prentice Hall, p. 152 .</a:t>
            </a:r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r>
              <a:rPr lang="en-US" sz="800" dirty="0">
                <a:solidFill>
                  <a:srgbClr val="663366"/>
                </a:solidFill>
                <a:latin typeface="Arial" panose="020B0604020202020204" pitchFamily="34" charset="0"/>
                <a:hlinkClick r:id="rId3" tooltip="w:en:Creative Commons"/>
              </a:rPr>
              <a:t>Creative Commons</a:t>
            </a:r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r>
              <a:rPr lang="en-US" sz="800" dirty="0">
                <a:solidFill>
                  <a:srgbClr val="663366"/>
                </a:solidFill>
                <a:latin typeface="Arial" panose="020B0604020202020204" pitchFamily="34" charset="0"/>
                <a:hlinkClick r:id="rId4"/>
              </a:rPr>
              <a:t>Attribution-Share Alike 3.0 Unported</a:t>
            </a:r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 license.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44015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A674F-FC9A-CC4D-8B12-60108386A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8580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Formal Operational Stage: 11 Years and Older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617C3-2BAA-4D4E-A05A-749F0F18B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199"/>
            <a:ext cx="8058150" cy="41957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i="1" dirty="0"/>
              <a:t>Preoperative Assessment and Induction</a:t>
            </a:r>
          </a:p>
          <a:p>
            <a:pPr marL="301625" indent="-301625">
              <a:lnSpc>
                <a:spcPct val="100000"/>
              </a:lnSpc>
            </a:pPr>
            <a:r>
              <a:rPr lang="en-US" sz="3200" dirty="0"/>
              <a:t>Allow participation in decision making</a:t>
            </a:r>
          </a:p>
          <a:p>
            <a:pPr marL="301625" indent="-301625">
              <a:lnSpc>
                <a:spcPct val="100000"/>
              </a:lnSpc>
            </a:pPr>
            <a:r>
              <a:rPr lang="en-US" sz="3200" dirty="0"/>
              <a:t>Solicit preferences: e.g., </a:t>
            </a:r>
            <a:r>
              <a:rPr lang="en-US" sz="2800" dirty="0"/>
              <a:t>IV vs. mask induction </a:t>
            </a:r>
          </a:p>
          <a:p>
            <a:pPr marL="301625" indent="-301625">
              <a:lnSpc>
                <a:spcPct val="100000"/>
              </a:lnSpc>
            </a:pPr>
            <a:r>
              <a:rPr lang="en-US" sz="3200" dirty="0"/>
              <a:t>Obtain assent</a:t>
            </a:r>
          </a:p>
          <a:p>
            <a:pPr marL="301625" indent="-301625">
              <a:lnSpc>
                <a:spcPct val="100000"/>
              </a:lnSpc>
            </a:pPr>
            <a:r>
              <a:rPr lang="en-US" sz="3200" dirty="0"/>
              <a:t>Respect the need for privacy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22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0C29-E9E1-6646-8CE2-466AFA302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8210550" cy="1082675"/>
          </a:xfrm>
        </p:spPr>
        <p:txBody>
          <a:bodyPr/>
          <a:lstStyle/>
          <a:p>
            <a:pPr algn="l"/>
            <a:r>
              <a:rPr lang="en-US" dirty="0"/>
              <a:t>Social and Emotional Red Flags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037AA27-4F80-E048-9DB0-8342D6D07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580215"/>
              </p:ext>
            </p:extLst>
          </p:nvPr>
        </p:nvGraphicFramePr>
        <p:xfrm>
          <a:off x="304800" y="1219200"/>
          <a:ext cx="8534400" cy="4764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6182">
                  <a:extLst>
                    <a:ext uri="{9D8B030D-6E8A-4147-A177-3AD203B41FA5}">
                      <a16:colId xmlns:a16="http://schemas.microsoft.com/office/drawing/2014/main" val="1083729047"/>
                    </a:ext>
                  </a:extLst>
                </a:gridCol>
                <a:gridCol w="6678218">
                  <a:extLst>
                    <a:ext uri="{9D8B030D-6E8A-4147-A177-3AD203B41FA5}">
                      <a16:colId xmlns:a16="http://schemas.microsoft.com/office/drawing/2014/main" val="2614607780"/>
                    </a:ext>
                  </a:extLst>
                </a:gridCol>
              </a:tblGrid>
              <a:tr h="94490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Age (months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Red Flag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673465"/>
                  </a:ext>
                </a:extLst>
              </a:tr>
              <a:tr h="503129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3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No cooing or gurgling sounds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9407021"/>
                  </a:ext>
                </a:extLst>
              </a:tr>
              <a:tr h="447876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No smile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9471539"/>
                  </a:ext>
                </a:extLst>
              </a:tr>
              <a:tr h="868416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No babbling </a:t>
                      </a:r>
                    </a:p>
                    <a:p>
                      <a:pPr algn="ctr"/>
                      <a:r>
                        <a:rPr lang="en-US" sz="1900" dirty="0"/>
                        <a:t>No reciprocal gestures (pointing, reaching, showing)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170311"/>
                  </a:ext>
                </a:extLst>
              </a:tr>
              <a:tr h="503129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15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No single words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4968797"/>
                  </a:ext>
                </a:extLst>
              </a:tr>
              <a:tr h="503129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18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No pretend play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871763"/>
                  </a:ext>
                </a:extLst>
              </a:tr>
              <a:tr h="540576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24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No meaningful two-word phrases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6861275"/>
                  </a:ext>
                </a:extLst>
              </a:tr>
              <a:tr h="45286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36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Unable to pay attention to a task for 3 minutes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4751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094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2FD65-F537-C04F-A4D8-E5CC1D735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12725"/>
            <a:ext cx="8134350" cy="1082675"/>
          </a:xfrm>
        </p:spPr>
        <p:txBody>
          <a:bodyPr/>
          <a:lstStyle/>
          <a:p>
            <a:pPr algn="l"/>
            <a:r>
              <a:rPr lang="en-US" dirty="0"/>
              <a:t>Special Consideration: Autism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26DB0-6E46-424F-BA75-2F1A7113E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24000"/>
            <a:ext cx="8134350" cy="4803775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100" dirty="0"/>
              <a:t>Autistic children: Perioperative challenges </a:t>
            </a:r>
          </a:p>
          <a:p>
            <a:pPr>
              <a:lnSpc>
                <a:spcPct val="120000"/>
              </a:lnSpc>
            </a:pPr>
            <a:r>
              <a:rPr lang="en-US" dirty="0"/>
              <a:t>Persistent deficits in social communication and interaction across multiple contexts </a:t>
            </a:r>
          </a:p>
          <a:p>
            <a:pPr>
              <a:lnSpc>
                <a:spcPct val="120000"/>
              </a:lnSpc>
            </a:pPr>
            <a:r>
              <a:rPr lang="en-US" dirty="0"/>
              <a:t>Restricted, repetitive patterns of behavior, interest, or activities </a:t>
            </a:r>
          </a:p>
          <a:p>
            <a:pPr>
              <a:lnSpc>
                <a:spcPct val="120000"/>
              </a:lnSpc>
            </a:pPr>
            <a:r>
              <a:rPr lang="en-US" dirty="0"/>
              <a:t>Increased risk for severe anxiety and distress and post-operative behavioral problems </a:t>
            </a:r>
          </a:p>
          <a:p>
            <a:pPr>
              <a:lnSpc>
                <a:spcPct val="120000"/>
              </a:lnSpc>
            </a:pPr>
            <a:r>
              <a:rPr lang="en-US" dirty="0"/>
              <a:t>High sensitivity to visual, auditory, and tactile stimuli </a:t>
            </a:r>
          </a:p>
        </p:txBody>
      </p:sp>
    </p:spTree>
    <p:extLst>
      <p:ext uri="{BB962C8B-B14F-4D97-AF65-F5344CB8AC3E}">
        <p14:creationId xmlns:p14="http://schemas.microsoft.com/office/powerpoint/2010/main" val="2195112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2FD65-F537-C04F-A4D8-E5CC1D735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52400"/>
            <a:ext cx="8286750" cy="1082675"/>
          </a:xfrm>
        </p:spPr>
        <p:txBody>
          <a:bodyPr/>
          <a:lstStyle/>
          <a:p>
            <a:pPr algn="l"/>
            <a:r>
              <a:rPr lang="en-US" dirty="0"/>
              <a:t>Special Consideration: Autism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26DB0-6E46-424F-BA75-2F1A7113E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371600"/>
            <a:ext cx="8134350" cy="4879975"/>
          </a:xfrm>
        </p:spPr>
        <p:txBody>
          <a:bodyPr>
            <a:noAutofit/>
          </a:bodyPr>
          <a:lstStyle/>
          <a:p>
            <a:pPr marL="301625" indent="-285750">
              <a:lnSpc>
                <a:spcPct val="120000"/>
              </a:lnSpc>
            </a:pPr>
            <a:r>
              <a:rPr lang="en-US" sz="2800" dirty="0"/>
              <a:t>Discuss behavioral triggers and past anesthetic experiences with parents/caregivers </a:t>
            </a:r>
          </a:p>
          <a:p>
            <a:pPr marL="301625" indent="-285750">
              <a:lnSpc>
                <a:spcPct val="120000"/>
              </a:lnSpc>
            </a:pPr>
            <a:r>
              <a:rPr lang="en-US" sz="2800" dirty="0"/>
              <a:t>Communicate with patient using pictures and other visual tools </a:t>
            </a:r>
          </a:p>
          <a:p>
            <a:pPr marL="301625" indent="-285750">
              <a:lnSpc>
                <a:spcPct val="120000"/>
              </a:lnSpc>
            </a:pPr>
            <a:r>
              <a:rPr lang="en-US" sz="2800" dirty="0"/>
              <a:t>Discuss potential use of restraints with parent/caregivers</a:t>
            </a:r>
          </a:p>
          <a:p>
            <a:pPr marL="290513" lvl="1" indent="-27463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Minimize waiting time </a:t>
            </a:r>
          </a:p>
          <a:p>
            <a:pPr marL="290513" lvl="1" indent="-27463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Utilize parental presence during induction </a:t>
            </a:r>
          </a:p>
        </p:txBody>
      </p:sp>
    </p:spTree>
    <p:extLst>
      <p:ext uri="{BB962C8B-B14F-4D97-AF65-F5344CB8AC3E}">
        <p14:creationId xmlns:p14="http://schemas.microsoft.com/office/powerpoint/2010/main" val="885233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A6D22-3C02-5847-AED4-C5B305C28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21055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Special Consideration: Attention Deficit Disorder with Hyperactivity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08C35-4F31-5548-BD7E-30391E7F7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76400"/>
            <a:ext cx="8210550" cy="4351338"/>
          </a:xfrm>
        </p:spPr>
        <p:txBody>
          <a:bodyPr>
            <a:normAutofit/>
          </a:bodyPr>
          <a:lstStyle/>
          <a:p>
            <a:pPr marL="301625" indent="-301625"/>
            <a:r>
              <a:rPr lang="en-US" sz="3200" dirty="0"/>
              <a:t>Disorder of inattention, hyperactivity and impulsivity </a:t>
            </a:r>
          </a:p>
          <a:p>
            <a:pPr marL="587375" lvl="1" indent="-285750">
              <a:buFont typeface="System Font Regular"/>
              <a:buChar char="-"/>
            </a:pPr>
            <a:r>
              <a:rPr lang="en-US" dirty="0"/>
              <a:t>Affects 8-12% of children worldwide </a:t>
            </a:r>
          </a:p>
          <a:p>
            <a:pPr marL="587375" lvl="1" indent="-285750">
              <a:buFont typeface="System Font Regular"/>
              <a:buChar char="-"/>
            </a:pPr>
            <a:r>
              <a:rPr lang="en-US" dirty="0" err="1"/>
              <a:t>Male:Female</a:t>
            </a:r>
            <a:r>
              <a:rPr lang="en-US" dirty="0"/>
              <a:t> ratio of 3:1 </a:t>
            </a:r>
          </a:p>
          <a:p>
            <a:pPr marL="301625" indent="-301625"/>
            <a:r>
              <a:rPr lang="en-US" sz="3200" dirty="0"/>
              <a:t>Detailed medication history: potential for drug-drug interactions </a:t>
            </a:r>
          </a:p>
          <a:p>
            <a:pPr marL="301625" indent="-301625"/>
            <a:r>
              <a:rPr lang="en-US" sz="3200" dirty="0"/>
              <a:t>Possible increased anesthetic requirement from stimulant medication</a:t>
            </a:r>
          </a:p>
        </p:txBody>
      </p:sp>
    </p:spTree>
    <p:extLst>
      <p:ext uri="{BB962C8B-B14F-4D97-AF65-F5344CB8AC3E}">
        <p14:creationId xmlns:p14="http://schemas.microsoft.com/office/powerpoint/2010/main" val="3626531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A6D22-3C02-5847-AED4-C5B305C28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Special Consideration: </a:t>
            </a:r>
            <a:br>
              <a:rPr lang="en-US" dirty="0"/>
            </a:br>
            <a:r>
              <a:rPr lang="en-US" dirty="0"/>
              <a:t>Trisomy 21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08C35-4F31-5548-BD7E-30391E7F7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2504"/>
            <a:ext cx="4648200" cy="4119563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Characteristic facial features</a:t>
            </a:r>
          </a:p>
          <a:p>
            <a:pPr>
              <a:lnSpc>
                <a:spcPct val="110000"/>
              </a:lnSpc>
            </a:pPr>
            <a:r>
              <a:rPr lang="en-US" dirty="0"/>
              <a:t>Mild to severe cognitive impairment </a:t>
            </a:r>
          </a:p>
          <a:p>
            <a:pPr>
              <a:lnSpc>
                <a:spcPct val="110000"/>
              </a:lnSpc>
            </a:pPr>
            <a:r>
              <a:rPr lang="en-US" dirty="0"/>
              <a:t>Associated organ-specific abnormalities (e.g. congenital heart disease)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E6A0E9-B595-0042-AD11-1A56D8FFE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371600"/>
            <a:ext cx="36449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77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A6D22-3C02-5847-AED4-C5B305C28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Special Consideration: </a:t>
            </a:r>
            <a:br>
              <a:rPr lang="en-US" dirty="0"/>
            </a:br>
            <a:r>
              <a:rPr lang="en-US" dirty="0"/>
              <a:t>Trisomy 21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08C35-4F31-5548-BD7E-30391E7F7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8058150" cy="4117975"/>
          </a:xfrm>
        </p:spPr>
        <p:txBody>
          <a:bodyPr>
            <a:normAutofit/>
          </a:bodyPr>
          <a:lstStyle/>
          <a:p>
            <a:pPr marL="301625" indent="-301625"/>
            <a:r>
              <a:rPr lang="en-US" dirty="0"/>
              <a:t>Most common cause of intellectual disability</a:t>
            </a:r>
          </a:p>
          <a:p>
            <a:pPr marL="301625" indent="-301625"/>
            <a:r>
              <a:rPr lang="en-US" dirty="0"/>
              <a:t>Strategies for addressing behavioral challenges in the preoperative setting maybe similar to approach with autistic patients </a:t>
            </a:r>
          </a:p>
        </p:txBody>
      </p:sp>
    </p:spTree>
    <p:extLst>
      <p:ext uri="{BB962C8B-B14F-4D97-AF65-F5344CB8AC3E}">
        <p14:creationId xmlns:p14="http://schemas.microsoft.com/office/powerpoint/2010/main" val="4202868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9250" indent="-349250">
              <a:buAutoNum type="arabicPeriod"/>
            </a:pPr>
            <a:r>
              <a:rPr lang="en-US" dirty="0"/>
              <a:t>Davis, PJ et al. Smith’s Anesthesia for Infants and Children. 18</a:t>
            </a:r>
            <a:r>
              <a:rPr lang="en-US" baseline="30000" dirty="0"/>
              <a:t>th</a:t>
            </a:r>
            <a:r>
              <a:rPr lang="en-US" dirty="0"/>
              <a:t> Ed. Philadelphia: Elsevier, 2011. </a:t>
            </a:r>
          </a:p>
          <a:p>
            <a:pPr marL="349250" indent="-349250">
              <a:buAutoNum type="arabicPeriod"/>
            </a:pPr>
            <a:r>
              <a:rPr lang="en-US" dirty="0"/>
              <a:t>Gerber, RJ et al. Developmental Milestones 3: Social-Emotional Development. </a:t>
            </a:r>
            <a:r>
              <a:rPr lang="en-US" i="1" dirty="0"/>
              <a:t>Peds in Rev</a:t>
            </a:r>
            <a:r>
              <a:rPr lang="en-US" dirty="0"/>
              <a:t>. 2011; 533-536.</a:t>
            </a:r>
          </a:p>
          <a:p>
            <a:pPr marL="349250" indent="-349250">
              <a:buAutoNum type="arabicPeriod"/>
            </a:pPr>
            <a:r>
              <a:rPr lang="en-US" dirty="0"/>
              <a:t>Holland E, Nelson P. Peds PBLD 1 – Social and Emotional Milestones. Anesthesia Toolbox. 2018.  </a:t>
            </a:r>
          </a:p>
          <a:p>
            <a:pPr marL="349250" indent="-349250">
              <a:buAutoNum type="arabicPeriod"/>
            </a:pPr>
            <a:r>
              <a:rPr lang="en-US" dirty="0" err="1"/>
              <a:t>Kliegman</a:t>
            </a:r>
            <a:r>
              <a:rPr lang="en-US" dirty="0"/>
              <a:t>, RM et al. Nelson Textbook of Pediatrics. 20</a:t>
            </a:r>
            <a:r>
              <a:rPr lang="en-US" baseline="30000" dirty="0"/>
              <a:t>th</a:t>
            </a:r>
            <a:r>
              <a:rPr lang="en-US" dirty="0"/>
              <a:t> Ed. Philadelphia: Elsevier, 2016. </a:t>
            </a:r>
          </a:p>
          <a:p>
            <a:pPr marL="349250" indent="-349250">
              <a:buAutoNum type="arabicPeriod"/>
            </a:pPr>
            <a:r>
              <a:rPr lang="en-US" dirty="0"/>
              <a:t>McGraw T. Preparing children for the operating room: psychological issues. </a:t>
            </a:r>
            <a:r>
              <a:rPr lang="en-US" i="1" dirty="0"/>
              <a:t>Can J </a:t>
            </a:r>
            <a:r>
              <a:rPr lang="en-US" i="1" dirty="0" err="1"/>
              <a:t>Anaesth</a:t>
            </a:r>
            <a:r>
              <a:rPr lang="en-US" dirty="0"/>
              <a:t>. 1994; 1094-1103. </a:t>
            </a:r>
          </a:p>
          <a:p>
            <a:pPr marL="349250" indent="-349250">
              <a:buAutoNum type="arabicPeriod"/>
            </a:pPr>
            <a:r>
              <a:rPr lang="en-US" dirty="0"/>
              <a:t>Pappas K, </a:t>
            </a:r>
            <a:r>
              <a:rPr lang="en-US" dirty="0" err="1"/>
              <a:t>Infosino</a:t>
            </a:r>
            <a:r>
              <a:rPr lang="en-US" dirty="0"/>
              <a:t> A. Peds Podcast 3.1. Social and Emotional Milestones. Anesthesia Toolbox. 2017.</a:t>
            </a:r>
          </a:p>
          <a:p>
            <a:pPr marL="349250" indent="-349250">
              <a:buAutoNum type="arabicPeriod"/>
            </a:pPr>
            <a:r>
              <a:rPr lang="en-US" dirty="0"/>
              <a:t>Stannard D, </a:t>
            </a:r>
            <a:r>
              <a:rPr lang="en-US" dirty="0" err="1"/>
              <a:t>Krenzischek</a:t>
            </a:r>
            <a:r>
              <a:rPr lang="en-US" dirty="0"/>
              <a:t> D. </a:t>
            </a:r>
            <a:r>
              <a:rPr lang="en-US" dirty="0" err="1"/>
              <a:t>Perianesthesia</a:t>
            </a:r>
            <a:r>
              <a:rPr lang="en-US" dirty="0"/>
              <a:t> Nursing Care. 2</a:t>
            </a:r>
            <a:r>
              <a:rPr lang="en-US" baseline="30000" dirty="0"/>
              <a:t>nd</a:t>
            </a:r>
            <a:r>
              <a:rPr lang="en-US" dirty="0"/>
              <a:t> Ed. Burlington: Jones &amp; Bartlett Learning Group, 2018.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322863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1285</Words>
  <Application>Microsoft Macintosh PowerPoint</Application>
  <PresentationFormat>On-screen Show (4:3)</PresentationFormat>
  <Paragraphs>175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System Font Regular</vt:lpstr>
      <vt:lpstr>Arial</vt:lpstr>
      <vt:lpstr>Calibri</vt:lpstr>
      <vt:lpstr>Calibri Light</vt:lpstr>
      <vt:lpstr>SPACIES</vt:lpstr>
      <vt:lpstr>1_SPACIES</vt:lpstr>
      <vt:lpstr>Theme11</vt:lpstr>
      <vt:lpstr>Theme9</vt:lpstr>
      <vt:lpstr>Pediatric Social and Emotional Milestones  </vt:lpstr>
      <vt:lpstr>Disclosures</vt:lpstr>
      <vt:lpstr>Learning Objectives:</vt:lpstr>
      <vt:lpstr>Understanding Developmental Milestones is Important </vt:lpstr>
      <vt:lpstr>Erikson’s Stages of Psychosocial Development</vt:lpstr>
      <vt:lpstr>Erikson’s Stages of Psychosocial Development</vt:lpstr>
      <vt:lpstr>Piaget’s Stages of Learning </vt:lpstr>
      <vt:lpstr>Sensorimotor Stage:  Birth to Two Years </vt:lpstr>
      <vt:lpstr>Sensorimotor Stage:  Birth to Two Years </vt:lpstr>
      <vt:lpstr>Sensorimotor Stage:  Birth to Two Years </vt:lpstr>
      <vt:lpstr>Sensorimotor Stage:  Birth to Two Years </vt:lpstr>
      <vt:lpstr>Pre-operational Stage:  2-7 Years  </vt:lpstr>
      <vt:lpstr>Pre-operational Stage:  2-7 Years </vt:lpstr>
      <vt:lpstr>Concrete Operational Stage:  7 - 11 Years  </vt:lpstr>
      <vt:lpstr>Concrete Operational Stage: 7-11 Years  </vt:lpstr>
      <vt:lpstr>Formal Operational Stage: 11 Years and Older  </vt:lpstr>
      <vt:lpstr>Formal Operational Stage: 11 Years and Older </vt:lpstr>
      <vt:lpstr>Social and Emotional Red Flags </vt:lpstr>
      <vt:lpstr>Special Consideration: Autism </vt:lpstr>
      <vt:lpstr>Special Consideration: Autism </vt:lpstr>
      <vt:lpstr>Special Consideration: Attention Deficit Disorder with Hyperactivity</vt:lpstr>
      <vt:lpstr>Special Consideration:  Trisomy 21 Syndrome</vt:lpstr>
      <vt:lpstr>Special Consideration:  Trisomy 21 Syndrome</vt:lpstr>
      <vt:lpstr>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Pediatric Social and Emotional Milestones</dc:title>
  <dc:creator>Kenney, Martha O</dc:creator>
  <cp:lastModifiedBy>Infosino, Andrew</cp:lastModifiedBy>
  <cp:revision>22</cp:revision>
  <dcterms:created xsi:type="dcterms:W3CDTF">2020-04-22T15:08:06Z</dcterms:created>
  <dcterms:modified xsi:type="dcterms:W3CDTF">2021-12-28T04:46:24Z</dcterms:modified>
</cp:coreProperties>
</file>