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10" r:id="rId2"/>
    <p:sldMasterId id="2147483723" r:id="rId3"/>
  </p:sldMasterIdLst>
  <p:notesMasterIdLst>
    <p:notesMasterId r:id="rId51"/>
  </p:notesMasterIdLst>
  <p:sldIdLst>
    <p:sldId id="25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305" r:id="rId44"/>
    <p:sldId id="306" r:id="rId45"/>
    <p:sldId id="298" r:id="rId46"/>
    <p:sldId id="299" r:id="rId47"/>
    <p:sldId id="300" r:id="rId48"/>
    <p:sldId id="301" r:id="rId49"/>
    <p:sldId id="302" r:id="rId5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A5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63"/>
    <p:restoredTop sz="94672"/>
  </p:normalViewPr>
  <p:slideViewPr>
    <p:cSldViewPr>
      <p:cViewPr varScale="1">
        <p:scale>
          <a:sx n="95" d="100"/>
          <a:sy n="95" d="100"/>
        </p:scale>
        <p:origin x="1504" y="168"/>
      </p:cViewPr>
      <p:guideLst>
        <p:guide orient="horz" pos="2160"/>
        <p:guide pos="2880"/>
      </p:guideLst>
    </p:cSldViewPr>
  </p:slideViewPr>
  <p:notesTextViewPr>
    <p:cViewPr>
      <p:scale>
        <a:sx n="1" d="1"/>
        <a:sy n="1" d="1"/>
      </p:scale>
      <p:origin x="0" y="0"/>
    </p:cViewPr>
  </p:notesTextViewPr>
  <p:sorterViewPr>
    <p:cViewPr>
      <p:scale>
        <a:sx n="66" d="100"/>
        <a:sy n="66" d="100"/>
      </p:scale>
      <p:origin x="0" y="50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B9DA10-13CB-9342-9D57-19115567D7C9}" type="doc">
      <dgm:prSet loTypeId="urn:microsoft.com/office/officeart/2005/8/layout/radial4" loCatId="" qsTypeId="urn:microsoft.com/office/officeart/2005/8/quickstyle/simple4" qsCatId="simple" csTypeId="urn:microsoft.com/office/officeart/2005/8/colors/accent1_2" csCatId="accent1" phldr="1"/>
      <dgm:spPr/>
      <dgm:t>
        <a:bodyPr/>
        <a:lstStyle/>
        <a:p>
          <a:endParaRPr lang="en-US"/>
        </a:p>
      </dgm:t>
    </dgm:pt>
    <dgm:pt modelId="{3C616AEA-7683-8D4F-AC9F-B3E0E3024F65}">
      <dgm:prSet phldrT="[Text]" custT="1"/>
      <dgm:spPr>
        <a:solidFill>
          <a:srgbClr val="0FA5CC"/>
        </a:solidFill>
      </dgm:spPr>
      <dgm:t>
        <a:bodyPr/>
        <a:lstStyle/>
        <a:p>
          <a:r>
            <a:rPr lang="en-US" sz="2800" b="0" dirty="0"/>
            <a:t>Dynamic</a:t>
          </a:r>
        </a:p>
        <a:p>
          <a:r>
            <a:rPr lang="en-US" sz="2800" b="0" dirty="0"/>
            <a:t>FRC</a:t>
          </a:r>
        </a:p>
      </dgm:t>
    </dgm:pt>
    <dgm:pt modelId="{194C95DC-940A-364E-8722-E359A0D91D41}" type="parTrans" cxnId="{11A43071-6B6A-354D-B4FE-47BA21C6AA74}">
      <dgm:prSet/>
      <dgm:spPr/>
      <dgm:t>
        <a:bodyPr/>
        <a:lstStyle/>
        <a:p>
          <a:endParaRPr lang="en-US"/>
        </a:p>
      </dgm:t>
    </dgm:pt>
    <dgm:pt modelId="{F16382D3-9C39-1B4C-93DB-62D24066233C}" type="sibTrans" cxnId="{11A43071-6B6A-354D-B4FE-47BA21C6AA74}">
      <dgm:prSet/>
      <dgm:spPr/>
      <dgm:t>
        <a:bodyPr/>
        <a:lstStyle/>
        <a:p>
          <a:endParaRPr lang="en-US"/>
        </a:p>
      </dgm:t>
    </dgm:pt>
    <dgm:pt modelId="{CA5FB9A5-ADF1-0A40-9465-AC6CDD05FD54}">
      <dgm:prSet phldrT="[Text]" custT="1"/>
      <dgm:spPr/>
      <dgm:t>
        <a:bodyPr/>
        <a:lstStyle/>
        <a:p>
          <a:r>
            <a:rPr lang="en-US" sz="1800" b="0" dirty="0">
              <a:latin typeface="+mn-lt"/>
              <a:cs typeface="Comic Sans MS"/>
            </a:rPr>
            <a:t>Incomplete due to rapid RR</a:t>
          </a:r>
        </a:p>
      </dgm:t>
    </dgm:pt>
    <dgm:pt modelId="{30139994-BC5E-FF4E-825A-D2DA1BEDAF69}" type="parTrans" cxnId="{5CAAB1E6-07C1-5343-BF59-51361DBAB8BC}">
      <dgm:prSet/>
      <dgm:spPr/>
      <dgm:t>
        <a:bodyPr/>
        <a:lstStyle/>
        <a:p>
          <a:endParaRPr lang="en-US"/>
        </a:p>
      </dgm:t>
    </dgm:pt>
    <dgm:pt modelId="{E48CFE8B-22C9-3140-834B-8D2A84125E09}" type="sibTrans" cxnId="{5CAAB1E6-07C1-5343-BF59-51361DBAB8BC}">
      <dgm:prSet/>
      <dgm:spPr/>
      <dgm:t>
        <a:bodyPr/>
        <a:lstStyle/>
        <a:p>
          <a:endParaRPr lang="en-US"/>
        </a:p>
      </dgm:t>
    </dgm:pt>
    <dgm:pt modelId="{2D8D739B-3711-4146-B161-50ECBCFEF827}">
      <dgm:prSet phldrT="[Text]" custT="1"/>
      <dgm:spPr/>
      <dgm:t>
        <a:bodyPr/>
        <a:lstStyle/>
        <a:p>
          <a:r>
            <a:rPr lang="en-US" sz="1800" b="0" dirty="0">
              <a:latin typeface="+mn-lt"/>
              <a:cs typeface="Comic Sans MS"/>
            </a:rPr>
            <a:t>Laryngeal “braking”</a:t>
          </a:r>
        </a:p>
        <a:p>
          <a:r>
            <a:rPr lang="en-US" sz="1800" b="0" dirty="0">
              <a:latin typeface="+mn-lt"/>
              <a:cs typeface="Comic Sans MS"/>
            </a:rPr>
            <a:t>Adductor muscles contract creating PEEP</a:t>
          </a:r>
        </a:p>
        <a:p>
          <a:endParaRPr lang="en-US" sz="1600" b="0" dirty="0">
            <a:latin typeface="+mn-lt"/>
          </a:endParaRPr>
        </a:p>
      </dgm:t>
    </dgm:pt>
    <dgm:pt modelId="{D6C0D946-0A06-AF4E-B39E-7E1372595A59}" type="parTrans" cxnId="{11965FA3-6531-584D-B610-3CF1A66DD7DF}">
      <dgm:prSet/>
      <dgm:spPr/>
      <dgm:t>
        <a:bodyPr/>
        <a:lstStyle/>
        <a:p>
          <a:endParaRPr lang="en-US"/>
        </a:p>
      </dgm:t>
    </dgm:pt>
    <dgm:pt modelId="{DB35BA6C-C41C-9840-B21A-BEC7EA0A6773}" type="sibTrans" cxnId="{11965FA3-6531-584D-B610-3CF1A66DD7DF}">
      <dgm:prSet/>
      <dgm:spPr/>
      <dgm:t>
        <a:bodyPr/>
        <a:lstStyle/>
        <a:p>
          <a:endParaRPr lang="en-US"/>
        </a:p>
      </dgm:t>
    </dgm:pt>
    <dgm:pt modelId="{B2B4A6BB-F196-5B40-8F50-D014A90DF36B}">
      <dgm:prSet phldrT="[Text]" custT="1"/>
      <dgm:spPr/>
      <dgm:t>
        <a:bodyPr/>
        <a:lstStyle/>
        <a:p>
          <a:r>
            <a:rPr lang="en-US" sz="1800" b="0" dirty="0">
              <a:latin typeface="+mn-lt"/>
              <a:ea typeface="Wingdings"/>
              <a:cs typeface="Wingdings"/>
              <a:sym typeface="Wingdings"/>
            </a:rPr>
            <a:t></a:t>
          </a:r>
          <a:r>
            <a:rPr lang="en-US" sz="1800" b="0" dirty="0">
              <a:latin typeface="+mn-lt"/>
              <a:ea typeface="Wingdings"/>
              <a:cs typeface="Comic Sans MS"/>
              <a:sym typeface="Wingdings"/>
            </a:rPr>
            <a:t> Intercostal muscle tone</a:t>
          </a:r>
          <a:endParaRPr lang="en-US" sz="1800" b="0" dirty="0">
            <a:latin typeface="+mn-lt"/>
          </a:endParaRPr>
        </a:p>
      </dgm:t>
    </dgm:pt>
    <dgm:pt modelId="{735A662D-B913-AA4B-AC2C-EE24DDE3AA87}" type="parTrans" cxnId="{821C0258-202C-0B49-B0EE-DD85759491B9}">
      <dgm:prSet/>
      <dgm:spPr/>
      <dgm:t>
        <a:bodyPr/>
        <a:lstStyle/>
        <a:p>
          <a:endParaRPr lang="en-US"/>
        </a:p>
      </dgm:t>
    </dgm:pt>
    <dgm:pt modelId="{6EDB3212-EB76-1949-A626-6A529FAD37AF}" type="sibTrans" cxnId="{821C0258-202C-0B49-B0EE-DD85759491B9}">
      <dgm:prSet/>
      <dgm:spPr/>
      <dgm:t>
        <a:bodyPr/>
        <a:lstStyle/>
        <a:p>
          <a:endParaRPr lang="en-US"/>
        </a:p>
      </dgm:t>
    </dgm:pt>
    <dgm:pt modelId="{19CF41DE-47CF-BE4C-9413-2031ECA86D45}" type="pres">
      <dgm:prSet presAssocID="{C5B9DA10-13CB-9342-9D57-19115567D7C9}" presName="cycle" presStyleCnt="0">
        <dgm:presLayoutVars>
          <dgm:chMax val="1"/>
          <dgm:dir/>
          <dgm:animLvl val="ctr"/>
          <dgm:resizeHandles val="exact"/>
        </dgm:presLayoutVars>
      </dgm:prSet>
      <dgm:spPr/>
    </dgm:pt>
    <dgm:pt modelId="{F93461F8-1DD1-C641-966A-E72CE7B28E20}" type="pres">
      <dgm:prSet presAssocID="{3C616AEA-7683-8D4F-AC9F-B3E0E3024F65}" presName="centerShape" presStyleLbl="node0" presStyleIdx="0" presStyleCnt="1"/>
      <dgm:spPr/>
    </dgm:pt>
    <dgm:pt modelId="{DEDD0F2D-9B11-9B4D-BD7F-A43C205532D4}" type="pres">
      <dgm:prSet presAssocID="{30139994-BC5E-FF4E-825A-D2DA1BEDAF69}" presName="parTrans" presStyleLbl="bgSibTrans2D1" presStyleIdx="0" presStyleCnt="3"/>
      <dgm:spPr/>
    </dgm:pt>
    <dgm:pt modelId="{65FE1466-2B0A-FF49-B06F-0C1B5D189141}" type="pres">
      <dgm:prSet presAssocID="{CA5FB9A5-ADF1-0A40-9465-AC6CDD05FD54}" presName="node" presStyleLbl="node1" presStyleIdx="0" presStyleCnt="3" custScaleY="53241" custRadScaleRad="100218" custRadScaleInc="3526">
        <dgm:presLayoutVars>
          <dgm:bulletEnabled val="1"/>
        </dgm:presLayoutVars>
      </dgm:prSet>
      <dgm:spPr/>
    </dgm:pt>
    <dgm:pt modelId="{2BBD8448-BF40-324F-B120-4336EC8F1A67}" type="pres">
      <dgm:prSet presAssocID="{D6C0D946-0A06-AF4E-B39E-7E1372595A59}" presName="parTrans" presStyleLbl="bgSibTrans2D1" presStyleIdx="1" presStyleCnt="3"/>
      <dgm:spPr/>
    </dgm:pt>
    <dgm:pt modelId="{5C08E87C-EB9D-C945-88BE-FAE074E98DFB}" type="pres">
      <dgm:prSet presAssocID="{2D8D739B-3711-4146-B161-50ECBCFEF827}" presName="node" presStyleLbl="node1" presStyleIdx="1" presStyleCnt="3" custScaleX="117225" custScaleY="89199">
        <dgm:presLayoutVars>
          <dgm:bulletEnabled val="1"/>
        </dgm:presLayoutVars>
      </dgm:prSet>
      <dgm:spPr/>
    </dgm:pt>
    <dgm:pt modelId="{8DBD1DB1-97F1-6648-82BC-93422471B645}" type="pres">
      <dgm:prSet presAssocID="{735A662D-B913-AA4B-AC2C-EE24DDE3AA87}" presName="parTrans" presStyleLbl="bgSibTrans2D1" presStyleIdx="2" presStyleCnt="3"/>
      <dgm:spPr/>
    </dgm:pt>
    <dgm:pt modelId="{9F7690F1-8D5A-DF4E-82F4-98B4FB2E1686}" type="pres">
      <dgm:prSet presAssocID="{B2B4A6BB-F196-5B40-8F50-D014A90DF36B}" presName="node" presStyleLbl="node1" presStyleIdx="2" presStyleCnt="3" custScaleY="54215" custRadScaleRad="101392" custRadScaleInc="-2361">
        <dgm:presLayoutVars>
          <dgm:bulletEnabled val="1"/>
        </dgm:presLayoutVars>
      </dgm:prSet>
      <dgm:spPr/>
    </dgm:pt>
  </dgm:ptLst>
  <dgm:cxnLst>
    <dgm:cxn modelId="{2C27AD1D-B513-FA48-A01D-09070D8BA481}" type="presOf" srcId="{3C616AEA-7683-8D4F-AC9F-B3E0E3024F65}" destId="{F93461F8-1DD1-C641-966A-E72CE7B28E20}" srcOrd="0" destOrd="0" presId="urn:microsoft.com/office/officeart/2005/8/layout/radial4"/>
    <dgm:cxn modelId="{9B68C521-F781-7943-9F31-D9BFCEFA5855}" type="presOf" srcId="{C5B9DA10-13CB-9342-9D57-19115567D7C9}" destId="{19CF41DE-47CF-BE4C-9413-2031ECA86D45}" srcOrd="0" destOrd="0" presId="urn:microsoft.com/office/officeart/2005/8/layout/radial4"/>
    <dgm:cxn modelId="{57B6783B-BA8A-C64E-8C93-0973CDADC523}" type="presOf" srcId="{B2B4A6BB-F196-5B40-8F50-D014A90DF36B}" destId="{9F7690F1-8D5A-DF4E-82F4-98B4FB2E1686}" srcOrd="0" destOrd="0" presId="urn:microsoft.com/office/officeart/2005/8/layout/radial4"/>
    <dgm:cxn modelId="{821C0258-202C-0B49-B0EE-DD85759491B9}" srcId="{3C616AEA-7683-8D4F-AC9F-B3E0E3024F65}" destId="{B2B4A6BB-F196-5B40-8F50-D014A90DF36B}" srcOrd="2" destOrd="0" parTransId="{735A662D-B913-AA4B-AC2C-EE24DDE3AA87}" sibTransId="{6EDB3212-EB76-1949-A626-6A529FAD37AF}"/>
    <dgm:cxn modelId="{11A43071-6B6A-354D-B4FE-47BA21C6AA74}" srcId="{C5B9DA10-13CB-9342-9D57-19115567D7C9}" destId="{3C616AEA-7683-8D4F-AC9F-B3E0E3024F65}" srcOrd="0" destOrd="0" parTransId="{194C95DC-940A-364E-8722-E359A0D91D41}" sibTransId="{F16382D3-9C39-1B4C-93DB-62D24066233C}"/>
    <dgm:cxn modelId="{FE45528C-D651-4A4B-863C-D5F5BCCDBE04}" type="presOf" srcId="{30139994-BC5E-FF4E-825A-D2DA1BEDAF69}" destId="{DEDD0F2D-9B11-9B4D-BD7F-A43C205532D4}" srcOrd="0" destOrd="0" presId="urn:microsoft.com/office/officeart/2005/8/layout/radial4"/>
    <dgm:cxn modelId="{11965FA3-6531-584D-B610-3CF1A66DD7DF}" srcId="{3C616AEA-7683-8D4F-AC9F-B3E0E3024F65}" destId="{2D8D739B-3711-4146-B161-50ECBCFEF827}" srcOrd="1" destOrd="0" parTransId="{D6C0D946-0A06-AF4E-B39E-7E1372595A59}" sibTransId="{DB35BA6C-C41C-9840-B21A-BEC7EA0A6773}"/>
    <dgm:cxn modelId="{11B542C2-5D65-0F46-972E-BD7B8690E549}" type="presOf" srcId="{D6C0D946-0A06-AF4E-B39E-7E1372595A59}" destId="{2BBD8448-BF40-324F-B120-4336EC8F1A67}" srcOrd="0" destOrd="0" presId="urn:microsoft.com/office/officeart/2005/8/layout/radial4"/>
    <dgm:cxn modelId="{7F311ADC-F9E0-AA42-B193-2E397C88AD76}" type="presOf" srcId="{2D8D739B-3711-4146-B161-50ECBCFEF827}" destId="{5C08E87C-EB9D-C945-88BE-FAE074E98DFB}" srcOrd="0" destOrd="0" presId="urn:microsoft.com/office/officeart/2005/8/layout/radial4"/>
    <dgm:cxn modelId="{7C8037E2-45B0-5745-B1E1-C4D91BA96459}" type="presOf" srcId="{735A662D-B913-AA4B-AC2C-EE24DDE3AA87}" destId="{8DBD1DB1-97F1-6648-82BC-93422471B645}" srcOrd="0" destOrd="0" presId="urn:microsoft.com/office/officeart/2005/8/layout/radial4"/>
    <dgm:cxn modelId="{5CAAB1E6-07C1-5343-BF59-51361DBAB8BC}" srcId="{3C616AEA-7683-8D4F-AC9F-B3E0E3024F65}" destId="{CA5FB9A5-ADF1-0A40-9465-AC6CDD05FD54}" srcOrd="0" destOrd="0" parTransId="{30139994-BC5E-FF4E-825A-D2DA1BEDAF69}" sibTransId="{E48CFE8B-22C9-3140-834B-8D2A84125E09}"/>
    <dgm:cxn modelId="{DD66D5E9-C74F-DE48-89D2-F443D2D88372}" type="presOf" srcId="{CA5FB9A5-ADF1-0A40-9465-AC6CDD05FD54}" destId="{65FE1466-2B0A-FF49-B06F-0C1B5D189141}" srcOrd="0" destOrd="0" presId="urn:microsoft.com/office/officeart/2005/8/layout/radial4"/>
    <dgm:cxn modelId="{F6659A47-7468-A444-8D9E-5DF9FDF8DFC7}" type="presParOf" srcId="{19CF41DE-47CF-BE4C-9413-2031ECA86D45}" destId="{F93461F8-1DD1-C641-966A-E72CE7B28E20}" srcOrd="0" destOrd="0" presId="urn:microsoft.com/office/officeart/2005/8/layout/radial4"/>
    <dgm:cxn modelId="{73D7554E-3C57-D24D-816A-4B3977B65684}" type="presParOf" srcId="{19CF41DE-47CF-BE4C-9413-2031ECA86D45}" destId="{DEDD0F2D-9B11-9B4D-BD7F-A43C205532D4}" srcOrd="1" destOrd="0" presId="urn:microsoft.com/office/officeart/2005/8/layout/radial4"/>
    <dgm:cxn modelId="{4326F419-D686-0942-9874-35C719938773}" type="presParOf" srcId="{19CF41DE-47CF-BE4C-9413-2031ECA86D45}" destId="{65FE1466-2B0A-FF49-B06F-0C1B5D189141}" srcOrd="2" destOrd="0" presId="urn:microsoft.com/office/officeart/2005/8/layout/radial4"/>
    <dgm:cxn modelId="{F6DC1430-BBD9-9C49-90D5-3E4DC190D7EF}" type="presParOf" srcId="{19CF41DE-47CF-BE4C-9413-2031ECA86D45}" destId="{2BBD8448-BF40-324F-B120-4336EC8F1A67}" srcOrd="3" destOrd="0" presId="urn:microsoft.com/office/officeart/2005/8/layout/radial4"/>
    <dgm:cxn modelId="{86F53863-C4CE-F94D-8779-1D49C5B82E0B}" type="presParOf" srcId="{19CF41DE-47CF-BE4C-9413-2031ECA86D45}" destId="{5C08E87C-EB9D-C945-88BE-FAE074E98DFB}" srcOrd="4" destOrd="0" presId="urn:microsoft.com/office/officeart/2005/8/layout/radial4"/>
    <dgm:cxn modelId="{0C423C4F-AC8D-7F4D-B209-1EF5D1637464}" type="presParOf" srcId="{19CF41DE-47CF-BE4C-9413-2031ECA86D45}" destId="{8DBD1DB1-97F1-6648-82BC-93422471B645}" srcOrd="5" destOrd="0" presId="urn:microsoft.com/office/officeart/2005/8/layout/radial4"/>
    <dgm:cxn modelId="{765F5BAC-421D-AF4A-BDA3-7BEC07BF01A5}" type="presParOf" srcId="{19CF41DE-47CF-BE4C-9413-2031ECA86D45}" destId="{9F7690F1-8D5A-DF4E-82F4-98B4FB2E1686}"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96F430-8C1C-4246-B4ED-9AC94BE4F70D}" type="doc">
      <dgm:prSet loTypeId="urn:microsoft.com/office/officeart/2005/8/layout/hChevron3" loCatId="" qsTypeId="urn:microsoft.com/office/officeart/2005/8/quickstyle/simple4" qsCatId="simple" csTypeId="urn:microsoft.com/office/officeart/2005/8/colors/accent1_2" csCatId="accent1" phldr="1"/>
      <dgm:spPr/>
    </dgm:pt>
    <dgm:pt modelId="{2C4906F5-4BD3-9E48-9149-6D1EC4FEB412}">
      <dgm:prSet phldrT="[Text]" custT="1"/>
      <dgm:spPr>
        <a:solidFill>
          <a:srgbClr val="0FA5CC"/>
        </a:solidFill>
      </dgm:spPr>
      <dgm:t>
        <a:bodyPr/>
        <a:lstStyle/>
        <a:p>
          <a:r>
            <a:rPr lang="en-US" sz="2400" b="1" dirty="0">
              <a:latin typeface="Wingdings"/>
              <a:ea typeface="Wingdings"/>
              <a:cs typeface="Wingdings"/>
              <a:sym typeface="Wingdings"/>
            </a:rPr>
            <a:t></a:t>
          </a:r>
          <a:r>
            <a:rPr lang="en-US" sz="3600" b="0" dirty="0">
              <a:latin typeface="+mn-lt"/>
              <a:ea typeface="Wingdings"/>
              <a:cs typeface="Comic Sans MS"/>
              <a:sym typeface="Wingdings"/>
            </a:rPr>
            <a:t>FRC</a:t>
          </a:r>
          <a:endParaRPr lang="en-US" sz="2400" b="0" dirty="0">
            <a:latin typeface="+mn-lt"/>
          </a:endParaRPr>
        </a:p>
      </dgm:t>
    </dgm:pt>
    <dgm:pt modelId="{D01E2E93-DCBD-4548-8DF6-AF077A6DBEA1}" type="parTrans" cxnId="{90C82C60-9A98-B949-926B-A567DB35101B}">
      <dgm:prSet/>
      <dgm:spPr/>
      <dgm:t>
        <a:bodyPr/>
        <a:lstStyle/>
        <a:p>
          <a:endParaRPr lang="en-US"/>
        </a:p>
      </dgm:t>
    </dgm:pt>
    <dgm:pt modelId="{DE843C8E-7A6A-814D-955A-D3479A35E582}" type="sibTrans" cxnId="{90C82C60-9A98-B949-926B-A567DB35101B}">
      <dgm:prSet/>
      <dgm:spPr/>
      <dgm:t>
        <a:bodyPr/>
        <a:lstStyle/>
        <a:p>
          <a:endParaRPr lang="en-US"/>
        </a:p>
      </dgm:t>
    </dgm:pt>
    <dgm:pt modelId="{85DC84E3-172B-6E47-B560-736FBE1057BA}">
      <dgm:prSet phldrT="[Text]" custT="1"/>
      <dgm:spPr/>
      <dgm:t>
        <a:bodyPr/>
        <a:lstStyle/>
        <a:p>
          <a:r>
            <a:rPr lang="en-US" sz="3600" b="0" dirty="0">
              <a:latin typeface="+mn-lt"/>
              <a:cs typeface="Comic Sans MS"/>
            </a:rPr>
            <a:t>Airway Closure</a:t>
          </a:r>
        </a:p>
      </dgm:t>
    </dgm:pt>
    <dgm:pt modelId="{EE8395EC-C43B-084F-A606-1612A5D8A78B}" type="parTrans" cxnId="{928000F2-B486-6342-B9F6-077DBD11E3D6}">
      <dgm:prSet/>
      <dgm:spPr/>
      <dgm:t>
        <a:bodyPr/>
        <a:lstStyle/>
        <a:p>
          <a:endParaRPr lang="en-US"/>
        </a:p>
      </dgm:t>
    </dgm:pt>
    <dgm:pt modelId="{DB429AEB-57C0-604C-95A3-F205AB0AB708}" type="sibTrans" cxnId="{928000F2-B486-6342-B9F6-077DBD11E3D6}">
      <dgm:prSet/>
      <dgm:spPr/>
      <dgm:t>
        <a:bodyPr/>
        <a:lstStyle/>
        <a:p>
          <a:endParaRPr lang="en-US"/>
        </a:p>
      </dgm:t>
    </dgm:pt>
    <dgm:pt modelId="{C0AE116D-6E31-1740-826E-AE68C5EA9673}">
      <dgm:prSet phldrT="[Text]" custT="1"/>
      <dgm:spPr>
        <a:solidFill>
          <a:srgbClr val="0FA5CC"/>
        </a:solidFill>
      </dgm:spPr>
      <dgm:t>
        <a:bodyPr/>
        <a:lstStyle/>
        <a:p>
          <a:r>
            <a:rPr lang="en-US" sz="3600" b="0" dirty="0">
              <a:latin typeface="+mn-lt"/>
              <a:cs typeface="Comic Sans MS"/>
            </a:rPr>
            <a:t>Atelectasis</a:t>
          </a:r>
        </a:p>
      </dgm:t>
    </dgm:pt>
    <dgm:pt modelId="{F9FF893D-4EF8-AD43-A0F3-72A2AF0DCE4A}" type="parTrans" cxnId="{9D6A05BB-693A-FE45-ACDB-5D5C1CF6291B}">
      <dgm:prSet/>
      <dgm:spPr/>
      <dgm:t>
        <a:bodyPr/>
        <a:lstStyle/>
        <a:p>
          <a:endParaRPr lang="en-US"/>
        </a:p>
      </dgm:t>
    </dgm:pt>
    <dgm:pt modelId="{C17C2A7B-8D4B-C64F-A8DD-436B0E5AA748}" type="sibTrans" cxnId="{9D6A05BB-693A-FE45-ACDB-5D5C1CF6291B}">
      <dgm:prSet/>
      <dgm:spPr/>
      <dgm:t>
        <a:bodyPr/>
        <a:lstStyle/>
        <a:p>
          <a:endParaRPr lang="en-US"/>
        </a:p>
      </dgm:t>
    </dgm:pt>
    <dgm:pt modelId="{295BB2B8-548F-D14D-A23B-14E95D6D4183}" type="pres">
      <dgm:prSet presAssocID="{0596F430-8C1C-4246-B4ED-9AC94BE4F70D}" presName="Name0" presStyleCnt="0">
        <dgm:presLayoutVars>
          <dgm:dir/>
          <dgm:resizeHandles val="exact"/>
        </dgm:presLayoutVars>
      </dgm:prSet>
      <dgm:spPr/>
    </dgm:pt>
    <dgm:pt modelId="{4089DA01-4EC3-6F45-BFF2-6E2AF3C9F7D0}" type="pres">
      <dgm:prSet presAssocID="{2C4906F5-4BD3-9E48-9149-6D1EC4FEB412}" presName="parTxOnly" presStyleLbl="node1" presStyleIdx="0" presStyleCnt="3" custScaleY="174317">
        <dgm:presLayoutVars>
          <dgm:bulletEnabled val="1"/>
        </dgm:presLayoutVars>
      </dgm:prSet>
      <dgm:spPr/>
    </dgm:pt>
    <dgm:pt modelId="{2D13CF31-F6B7-4A49-B2EA-219D0923F1A2}" type="pres">
      <dgm:prSet presAssocID="{DE843C8E-7A6A-814D-955A-D3479A35E582}" presName="parSpace" presStyleCnt="0"/>
      <dgm:spPr/>
    </dgm:pt>
    <dgm:pt modelId="{2C7D31FE-BBBE-EA42-8F8E-B64304553F62}" type="pres">
      <dgm:prSet presAssocID="{85DC84E3-172B-6E47-B560-736FBE1057BA}" presName="parTxOnly" presStyleLbl="node1" presStyleIdx="1" presStyleCnt="3" custScaleX="179118" custScaleY="174317">
        <dgm:presLayoutVars>
          <dgm:bulletEnabled val="1"/>
        </dgm:presLayoutVars>
      </dgm:prSet>
      <dgm:spPr/>
    </dgm:pt>
    <dgm:pt modelId="{74F8A415-0CCD-A341-A7E2-1D210A34BACA}" type="pres">
      <dgm:prSet presAssocID="{DB429AEB-57C0-604C-95A3-F205AB0AB708}" presName="parSpace" presStyleCnt="0"/>
      <dgm:spPr/>
    </dgm:pt>
    <dgm:pt modelId="{6EF9046C-BF5F-B447-9DE5-2AFE5C1EAAC1}" type="pres">
      <dgm:prSet presAssocID="{C0AE116D-6E31-1740-826E-AE68C5EA9673}" presName="parTxOnly" presStyleLbl="node1" presStyleIdx="2" presStyleCnt="3" custScaleX="228415" custScaleY="174317">
        <dgm:presLayoutVars>
          <dgm:bulletEnabled val="1"/>
        </dgm:presLayoutVars>
      </dgm:prSet>
      <dgm:spPr/>
    </dgm:pt>
  </dgm:ptLst>
  <dgm:cxnLst>
    <dgm:cxn modelId="{90C82C60-9A98-B949-926B-A567DB35101B}" srcId="{0596F430-8C1C-4246-B4ED-9AC94BE4F70D}" destId="{2C4906F5-4BD3-9E48-9149-6D1EC4FEB412}" srcOrd="0" destOrd="0" parTransId="{D01E2E93-DCBD-4548-8DF6-AF077A6DBEA1}" sibTransId="{DE843C8E-7A6A-814D-955A-D3479A35E582}"/>
    <dgm:cxn modelId="{AC262669-73D7-094E-B682-7C53A57EE79C}" type="presOf" srcId="{C0AE116D-6E31-1740-826E-AE68C5EA9673}" destId="{6EF9046C-BF5F-B447-9DE5-2AFE5C1EAAC1}" srcOrd="0" destOrd="0" presId="urn:microsoft.com/office/officeart/2005/8/layout/hChevron3"/>
    <dgm:cxn modelId="{9FDC467C-D456-5946-913C-E343A11B3929}" type="presOf" srcId="{2C4906F5-4BD3-9E48-9149-6D1EC4FEB412}" destId="{4089DA01-4EC3-6F45-BFF2-6E2AF3C9F7D0}" srcOrd="0" destOrd="0" presId="urn:microsoft.com/office/officeart/2005/8/layout/hChevron3"/>
    <dgm:cxn modelId="{8136A982-1059-5B41-A8A4-EA3B4D43B32B}" type="presOf" srcId="{0596F430-8C1C-4246-B4ED-9AC94BE4F70D}" destId="{295BB2B8-548F-D14D-A23B-14E95D6D4183}" srcOrd="0" destOrd="0" presId="urn:microsoft.com/office/officeart/2005/8/layout/hChevron3"/>
    <dgm:cxn modelId="{71D1B0AD-A4C7-FA4D-AD81-2CC1ACE25DC7}" type="presOf" srcId="{85DC84E3-172B-6E47-B560-736FBE1057BA}" destId="{2C7D31FE-BBBE-EA42-8F8E-B64304553F62}" srcOrd="0" destOrd="0" presId="urn:microsoft.com/office/officeart/2005/8/layout/hChevron3"/>
    <dgm:cxn modelId="{9D6A05BB-693A-FE45-ACDB-5D5C1CF6291B}" srcId="{0596F430-8C1C-4246-B4ED-9AC94BE4F70D}" destId="{C0AE116D-6E31-1740-826E-AE68C5EA9673}" srcOrd="2" destOrd="0" parTransId="{F9FF893D-4EF8-AD43-A0F3-72A2AF0DCE4A}" sibTransId="{C17C2A7B-8D4B-C64F-A8DD-436B0E5AA748}"/>
    <dgm:cxn modelId="{928000F2-B486-6342-B9F6-077DBD11E3D6}" srcId="{0596F430-8C1C-4246-B4ED-9AC94BE4F70D}" destId="{85DC84E3-172B-6E47-B560-736FBE1057BA}" srcOrd="1" destOrd="0" parTransId="{EE8395EC-C43B-084F-A606-1612A5D8A78B}" sibTransId="{DB429AEB-57C0-604C-95A3-F205AB0AB708}"/>
    <dgm:cxn modelId="{D14E182B-0F6D-6441-B3D9-94B95E2FD09C}" type="presParOf" srcId="{295BB2B8-548F-D14D-A23B-14E95D6D4183}" destId="{4089DA01-4EC3-6F45-BFF2-6E2AF3C9F7D0}" srcOrd="0" destOrd="0" presId="urn:microsoft.com/office/officeart/2005/8/layout/hChevron3"/>
    <dgm:cxn modelId="{5D1F1B48-7218-BA49-A405-9B91D379A9E9}" type="presParOf" srcId="{295BB2B8-548F-D14D-A23B-14E95D6D4183}" destId="{2D13CF31-F6B7-4A49-B2EA-219D0923F1A2}" srcOrd="1" destOrd="0" presId="urn:microsoft.com/office/officeart/2005/8/layout/hChevron3"/>
    <dgm:cxn modelId="{584E5735-E9A4-CF4C-9DA7-58B7EE7902C5}" type="presParOf" srcId="{295BB2B8-548F-D14D-A23B-14E95D6D4183}" destId="{2C7D31FE-BBBE-EA42-8F8E-B64304553F62}" srcOrd="2" destOrd="0" presId="urn:microsoft.com/office/officeart/2005/8/layout/hChevron3"/>
    <dgm:cxn modelId="{D5D1A400-89A6-3043-8C4F-DE6BB43922D5}" type="presParOf" srcId="{295BB2B8-548F-D14D-A23B-14E95D6D4183}" destId="{74F8A415-0CCD-A341-A7E2-1D210A34BACA}" srcOrd="3" destOrd="0" presId="urn:microsoft.com/office/officeart/2005/8/layout/hChevron3"/>
    <dgm:cxn modelId="{630D1A07-0058-6045-8501-6F8405D803BE}" type="presParOf" srcId="{295BB2B8-548F-D14D-A23B-14E95D6D4183}" destId="{6EF9046C-BF5F-B447-9DE5-2AFE5C1EAAC1}"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3461F8-1DD1-C641-966A-E72CE7B28E20}">
      <dsp:nvSpPr>
        <dsp:cNvPr id="0" name=""/>
        <dsp:cNvSpPr/>
      </dsp:nvSpPr>
      <dsp:spPr>
        <a:xfrm>
          <a:off x="3477398" y="2565902"/>
          <a:ext cx="2189202" cy="2189202"/>
        </a:xfrm>
        <a:prstGeom prst="ellipse">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b="0" kern="1200" dirty="0"/>
            <a:t>Dynamic</a:t>
          </a:r>
        </a:p>
        <a:p>
          <a:pPr marL="0" lvl="0" indent="0" algn="ctr" defTabSz="1244600">
            <a:lnSpc>
              <a:spcPct val="90000"/>
            </a:lnSpc>
            <a:spcBef>
              <a:spcPct val="0"/>
            </a:spcBef>
            <a:spcAft>
              <a:spcPct val="35000"/>
            </a:spcAft>
            <a:buNone/>
          </a:pPr>
          <a:r>
            <a:rPr lang="en-US" sz="2800" b="0" kern="1200" dirty="0"/>
            <a:t>FRC</a:t>
          </a:r>
        </a:p>
      </dsp:txBody>
      <dsp:txXfrm>
        <a:off x="3797999" y="2886503"/>
        <a:ext cx="1548000" cy="1548000"/>
      </dsp:txXfrm>
    </dsp:sp>
    <dsp:sp modelId="{DEDD0F2D-9B11-9B4D-BD7F-A43C205532D4}">
      <dsp:nvSpPr>
        <dsp:cNvPr id="0" name=""/>
        <dsp:cNvSpPr/>
      </dsp:nvSpPr>
      <dsp:spPr>
        <a:xfrm rot="13026936">
          <a:off x="2105224" y="2119973"/>
          <a:ext cx="1686471" cy="623922"/>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5FE1466-2B0A-FF49-B06F-0C1B5D189141}">
      <dsp:nvSpPr>
        <dsp:cNvPr id="0" name=""/>
        <dsp:cNvSpPr/>
      </dsp:nvSpPr>
      <dsp:spPr>
        <a:xfrm>
          <a:off x="1236176" y="1480195"/>
          <a:ext cx="2079742" cy="885820"/>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mn-lt"/>
              <a:cs typeface="Comic Sans MS"/>
            </a:rPr>
            <a:t>Incomplete due to rapid RR</a:t>
          </a:r>
        </a:p>
      </dsp:txBody>
      <dsp:txXfrm>
        <a:off x="1262121" y="1506140"/>
        <a:ext cx="2027852" cy="833930"/>
      </dsp:txXfrm>
    </dsp:sp>
    <dsp:sp modelId="{2BBD8448-BF40-324F-B120-4336EC8F1A67}">
      <dsp:nvSpPr>
        <dsp:cNvPr id="0" name=""/>
        <dsp:cNvSpPr/>
      </dsp:nvSpPr>
      <dsp:spPr>
        <a:xfrm rot="16200000">
          <a:off x="3731723" y="1315854"/>
          <a:ext cx="1680553" cy="623922"/>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5C08E87C-EB9D-C945-88BE-FAE074E98DFB}">
      <dsp:nvSpPr>
        <dsp:cNvPr id="0" name=""/>
        <dsp:cNvSpPr/>
      </dsp:nvSpPr>
      <dsp:spPr>
        <a:xfrm>
          <a:off x="3353011" y="45495"/>
          <a:ext cx="2437977" cy="148408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mn-lt"/>
              <a:cs typeface="Comic Sans MS"/>
            </a:rPr>
            <a:t>Laryngeal “braking”</a:t>
          </a:r>
        </a:p>
        <a:p>
          <a:pPr marL="0" lvl="0" indent="0" algn="ctr" defTabSz="800100">
            <a:lnSpc>
              <a:spcPct val="90000"/>
            </a:lnSpc>
            <a:spcBef>
              <a:spcPct val="0"/>
            </a:spcBef>
            <a:spcAft>
              <a:spcPct val="35000"/>
            </a:spcAft>
            <a:buNone/>
          </a:pPr>
          <a:r>
            <a:rPr lang="en-US" sz="1800" b="0" kern="1200" dirty="0">
              <a:latin typeface="+mn-lt"/>
              <a:cs typeface="Comic Sans MS"/>
            </a:rPr>
            <a:t>Adductor muscles contract creating PEEP</a:t>
          </a:r>
        </a:p>
        <a:p>
          <a:pPr marL="0" lvl="0" indent="0" algn="ctr" defTabSz="800100">
            <a:lnSpc>
              <a:spcPct val="90000"/>
            </a:lnSpc>
            <a:spcBef>
              <a:spcPct val="0"/>
            </a:spcBef>
            <a:spcAft>
              <a:spcPct val="35000"/>
            </a:spcAft>
            <a:buNone/>
          </a:pPr>
          <a:endParaRPr lang="en-US" sz="1600" b="0" kern="1200" dirty="0">
            <a:latin typeface="+mn-lt"/>
          </a:endParaRPr>
        </a:p>
      </dsp:txBody>
      <dsp:txXfrm>
        <a:off x="3396478" y="88962"/>
        <a:ext cx="2351043" cy="1397153"/>
      </dsp:txXfrm>
    </dsp:sp>
    <dsp:sp modelId="{8DBD1DB1-97F1-6648-82BC-93422471B645}">
      <dsp:nvSpPr>
        <dsp:cNvPr id="0" name=""/>
        <dsp:cNvSpPr/>
      </dsp:nvSpPr>
      <dsp:spPr>
        <a:xfrm rot="19415004">
          <a:off x="5365551" y="2129309"/>
          <a:ext cx="1718345" cy="623922"/>
        </a:xfrm>
        <a:prstGeom prst="lef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F7690F1-8D5A-DF4E-82F4-98B4FB2E1686}">
      <dsp:nvSpPr>
        <dsp:cNvPr id="0" name=""/>
        <dsp:cNvSpPr/>
      </dsp:nvSpPr>
      <dsp:spPr>
        <a:xfrm>
          <a:off x="5876248" y="1480208"/>
          <a:ext cx="2079742" cy="90202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mn-lt"/>
              <a:ea typeface="Wingdings"/>
              <a:cs typeface="Wingdings"/>
              <a:sym typeface="Wingdings"/>
            </a:rPr>
            <a:t></a:t>
          </a:r>
          <a:r>
            <a:rPr lang="en-US" sz="1800" b="0" kern="1200" dirty="0">
              <a:latin typeface="+mn-lt"/>
              <a:ea typeface="Wingdings"/>
              <a:cs typeface="Comic Sans MS"/>
              <a:sym typeface="Wingdings"/>
            </a:rPr>
            <a:t> Intercostal muscle tone</a:t>
          </a:r>
          <a:endParaRPr lang="en-US" sz="1800" b="0" kern="1200" dirty="0">
            <a:latin typeface="+mn-lt"/>
          </a:endParaRPr>
        </a:p>
      </dsp:txBody>
      <dsp:txXfrm>
        <a:off x="5902667" y="1506627"/>
        <a:ext cx="2026904" cy="8491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89DA01-4EC3-6F45-BFF2-6E2AF3C9F7D0}">
      <dsp:nvSpPr>
        <dsp:cNvPr id="0" name=""/>
        <dsp:cNvSpPr/>
      </dsp:nvSpPr>
      <dsp:spPr>
        <a:xfrm>
          <a:off x="435" y="609600"/>
          <a:ext cx="1857821" cy="1295399"/>
        </a:xfrm>
        <a:prstGeom prst="homePlate">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8016" tIns="64008" rIns="32004" bIns="64008"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Wingdings"/>
              <a:ea typeface="Wingdings"/>
              <a:cs typeface="Wingdings"/>
              <a:sym typeface="Wingdings"/>
            </a:rPr>
            <a:t></a:t>
          </a:r>
          <a:r>
            <a:rPr lang="en-US" sz="3600" b="0" kern="1200" dirty="0">
              <a:latin typeface="+mn-lt"/>
              <a:ea typeface="Wingdings"/>
              <a:cs typeface="Comic Sans MS"/>
              <a:sym typeface="Wingdings"/>
            </a:rPr>
            <a:t>FRC</a:t>
          </a:r>
          <a:endParaRPr lang="en-US" sz="2400" b="0" kern="1200" dirty="0">
            <a:latin typeface="+mn-lt"/>
          </a:endParaRPr>
        </a:p>
      </dsp:txBody>
      <dsp:txXfrm>
        <a:off x="435" y="609600"/>
        <a:ext cx="1533971" cy="1295399"/>
      </dsp:txXfrm>
    </dsp:sp>
    <dsp:sp modelId="{2C7D31FE-BBBE-EA42-8F8E-B64304553F62}">
      <dsp:nvSpPr>
        <dsp:cNvPr id="0" name=""/>
        <dsp:cNvSpPr/>
      </dsp:nvSpPr>
      <dsp:spPr>
        <a:xfrm>
          <a:off x="1486692" y="609600"/>
          <a:ext cx="3327692" cy="1295399"/>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4018" tIns="96012" rIns="48006" bIns="96012" numCol="1" spcCol="1270" anchor="ctr" anchorCtr="0">
          <a:noAutofit/>
        </a:bodyPr>
        <a:lstStyle/>
        <a:p>
          <a:pPr marL="0" lvl="0" indent="0" algn="ctr" defTabSz="1600200">
            <a:lnSpc>
              <a:spcPct val="90000"/>
            </a:lnSpc>
            <a:spcBef>
              <a:spcPct val="0"/>
            </a:spcBef>
            <a:spcAft>
              <a:spcPct val="35000"/>
            </a:spcAft>
            <a:buNone/>
          </a:pPr>
          <a:r>
            <a:rPr lang="en-US" sz="3600" b="0" kern="1200" dirty="0">
              <a:latin typeface="+mn-lt"/>
              <a:cs typeface="Comic Sans MS"/>
            </a:rPr>
            <a:t>Airway Closure</a:t>
          </a:r>
        </a:p>
      </dsp:txBody>
      <dsp:txXfrm>
        <a:off x="2134392" y="609600"/>
        <a:ext cx="2032293" cy="1295399"/>
      </dsp:txXfrm>
    </dsp:sp>
    <dsp:sp modelId="{6EF9046C-BF5F-B447-9DE5-2AFE5C1EAAC1}">
      <dsp:nvSpPr>
        <dsp:cNvPr id="0" name=""/>
        <dsp:cNvSpPr/>
      </dsp:nvSpPr>
      <dsp:spPr>
        <a:xfrm>
          <a:off x="4442821" y="609600"/>
          <a:ext cx="4243542" cy="1295399"/>
        </a:xfrm>
        <a:prstGeom prst="chevron">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4018" tIns="96012" rIns="48006" bIns="96012" numCol="1" spcCol="1270" anchor="ctr" anchorCtr="0">
          <a:noAutofit/>
        </a:bodyPr>
        <a:lstStyle/>
        <a:p>
          <a:pPr marL="0" lvl="0" indent="0" algn="ctr" defTabSz="1600200">
            <a:lnSpc>
              <a:spcPct val="90000"/>
            </a:lnSpc>
            <a:spcBef>
              <a:spcPct val="0"/>
            </a:spcBef>
            <a:spcAft>
              <a:spcPct val="35000"/>
            </a:spcAft>
            <a:buNone/>
          </a:pPr>
          <a:r>
            <a:rPr lang="en-US" sz="3600" b="0" kern="1200" dirty="0">
              <a:latin typeface="+mn-lt"/>
              <a:cs typeface="Comic Sans MS"/>
            </a:rPr>
            <a:t>Atelectasis</a:t>
          </a:r>
        </a:p>
      </dsp:txBody>
      <dsp:txXfrm>
        <a:off x="5090521" y="609600"/>
        <a:ext cx="2948143" cy="129539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AEC601-A49D-F146-B134-B43BBFFFEF42}" type="datetimeFigureOut">
              <a:rPr lang="en-US" smtClean="0"/>
              <a:t>1/27/22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8E8C45E-DFF3-4248-B007-8489A96B9273}" type="slidenum">
              <a:rPr lang="en-US" smtClean="0"/>
              <a:t>‹#›</a:t>
            </a:fld>
            <a:endParaRPr lang="en-US"/>
          </a:p>
        </p:txBody>
      </p:sp>
    </p:spTree>
    <p:extLst>
      <p:ext uri="{BB962C8B-B14F-4D97-AF65-F5344CB8AC3E}">
        <p14:creationId xmlns:p14="http://schemas.microsoft.com/office/powerpoint/2010/main" val="369913592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ln/>
        </p:spPr>
      </p:sp>
      <p:sp>
        <p:nvSpPr>
          <p:cNvPr id="3277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 relatively large occiput places the infant neck in a flexed position. In order to optimally position the infant for intubation, a shoulder roll may be necessary. In contrast, the adult usually requires a pillow under the occiput.</a:t>
            </a:r>
          </a:p>
          <a:p>
            <a:r>
              <a:rPr lang="en-US">
                <a:ea typeface="MS PGothic" charset="0"/>
              </a:rPr>
              <a:t>After extubation, it is equally important to make sure that the neck is not over flexed as this will result in airway obstruction.</a:t>
            </a: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F7D97011-7EC4-BC47-B9CC-62F59CDB87F6}" type="slidenum">
              <a:rPr lang="en-US" sz="1200">
                <a:latin typeface="Arial" charset="0"/>
              </a:rPr>
              <a:pPr/>
              <a:t>5</a:t>
            </a:fld>
            <a:endParaRPr lang="en-US" sz="120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ahoma" charset="0"/>
                <a:ea typeface="MS PGothic" charset="0"/>
              </a:rPr>
              <a:t>The tongue is </a:t>
            </a:r>
            <a:r>
              <a:rPr lang="en-US" b="1">
                <a:latin typeface="Tahoma" charset="0"/>
                <a:ea typeface="MS PGothic" charset="0"/>
              </a:rPr>
              <a:t>relatively</a:t>
            </a:r>
            <a:r>
              <a:rPr lang="en-US">
                <a:latin typeface="Tahoma" charset="0"/>
                <a:ea typeface="MS PGothic" charset="0"/>
              </a:rPr>
              <a:t> large, not macroglossia.  The clinical significance is that these patients are more prone to airway obstruction. It may make mask ventilation and manipulation of the laryngoscope blade more difficult.</a:t>
            </a:r>
          </a:p>
          <a:p>
            <a:endParaRPr lang="en-US">
              <a:ea typeface="MS PGothic" charset="0"/>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1F600DF4-8ACC-7C4E-AF8E-FBB551BC0EB7}" type="slidenum">
              <a:rPr lang="en-US" sz="1200">
                <a:latin typeface="Arial" charset="0"/>
              </a:rPr>
              <a:pPr/>
              <a:t>6</a:t>
            </a:fld>
            <a:endParaRPr lang="en-US" sz="120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ahoma" charset="0"/>
                <a:ea typeface="MS PGothic" charset="0"/>
              </a:rPr>
              <a:t>The position of the glottic opening varies with the age of the patient.  The younger the patient the more cephalad the position.  In the preterm infant, the glottic opening is approximately at cervical vertebral level 3, full-term infant at cervical level 3-4, and in the adult at cervical vertebral level 4-5. Some describe the larynx as not only being more cephalad but anterior as well.</a:t>
            </a:r>
          </a:p>
          <a:p>
            <a:r>
              <a:rPr lang="en-US">
                <a:latin typeface="Tahoma" charset="0"/>
                <a:ea typeface="MS PGothic" charset="0"/>
              </a:rPr>
              <a:t>The greater angulation between the base of the tongue and the glottic opening results in more difficulty in visualizing the glottic opening during laryngoscopy. For this reason, a straight blade is more often used in this population.</a:t>
            </a:r>
          </a:p>
          <a:p>
            <a:endParaRPr lang="en-US">
              <a:ea typeface="MS PGothic"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1A51184B-BB9B-064C-A752-E09CC20FADC0}" type="slidenum">
              <a:rPr lang="en-US" sz="1200">
                <a:latin typeface="Arial" charset="0"/>
              </a:rPr>
              <a:pPr/>
              <a:t>7</a:t>
            </a:fld>
            <a:endParaRPr lang="en-US" sz="120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 adult epiglottis is broad and flat and parallel to the axis of the trachea, allowing for visualization of the glottic opening by placing a curved laryngoscope blade in the vallecula. In the infant, the epiglottis is folded on itself (omega shaped) and angled away from the tracheal axis (floppy). Placing a laryngoscope blade in the vallecula may not facilitate visualization of the glottic opening. A straight blade may be more optimal since it can be used to lift the epiglottis thus revealing the glottic opening.</a:t>
            </a: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753F69CC-A284-1948-BC44-76B86F1287EB}" type="slidenum">
              <a:rPr lang="en-US" sz="1200">
                <a:latin typeface="Arial" charset="0"/>
              </a:rPr>
              <a:pPr/>
              <a:t>8</a:t>
            </a:fld>
            <a:endParaRPr lang="en-US" sz="120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p:cNvSpPr>
          <p:nvPr>
            <p:ph type="sldImg"/>
          </p:nvPr>
        </p:nvSpPr>
        <p:spPr>
          <a:ln/>
        </p:spPr>
      </p:sp>
      <p:sp>
        <p:nvSpPr>
          <p:cNvPr id="4096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ahoma" charset="0"/>
                <a:ea typeface="MS PGothic" charset="0"/>
              </a:rPr>
              <a:t>The vocal cords in the adult are perpendicular to the axis of the trachea whereas the vocal cords in the infant are angled, with the anterior aspect more caudad. The angled vocal</a:t>
            </a:r>
            <a:r>
              <a:rPr lang="en-US" baseline="0" dirty="0">
                <a:latin typeface="Tahoma" charset="0"/>
                <a:ea typeface="MS PGothic" charset="0"/>
              </a:rPr>
              <a:t> cords make introduction of the endotracheal tube more difficult in that advancement of the tube may be impeded at the anterior commisure of the vocal cords</a:t>
            </a:r>
            <a:r>
              <a:rPr lang="en-US" dirty="0">
                <a:latin typeface="Tahoma" charset="0"/>
                <a:ea typeface="MS PGothic" charset="0"/>
              </a:rPr>
              <a:t>. When inserting the endotracheal tube, care should be taken to try to advance it through the posterior aspect of the vocal cords. This is a particular problem when performing nasal intubations,</a:t>
            </a:r>
            <a:r>
              <a:rPr lang="en-US" baseline="0" dirty="0">
                <a:latin typeface="Tahoma" charset="0"/>
                <a:ea typeface="MS PGothic" charset="0"/>
              </a:rPr>
              <a:t> where a</a:t>
            </a:r>
            <a:r>
              <a:rPr lang="en-US" dirty="0">
                <a:latin typeface="Tahoma" charset="0"/>
                <a:ea typeface="MS PGothic" charset="0"/>
              </a:rPr>
              <a:t>ltering the position (eg. flexing the neck) may facilitate passage of the endotracheal tube.</a:t>
            </a:r>
          </a:p>
          <a:p>
            <a:endParaRPr lang="en-US" dirty="0">
              <a:latin typeface="Tahoma" charset="0"/>
              <a:ea typeface="MS PGothic" charset="0"/>
            </a:endParaRPr>
          </a:p>
          <a:p>
            <a:r>
              <a:rPr lang="en-US" dirty="0">
                <a:latin typeface="Tahoma" charset="0"/>
                <a:ea typeface="MS PGothic" charset="0"/>
              </a:rPr>
              <a:t>When advancing</a:t>
            </a:r>
            <a:r>
              <a:rPr lang="en-US" baseline="0" dirty="0">
                <a:latin typeface="Tahoma" charset="0"/>
                <a:ea typeface="MS PGothic" charset="0"/>
              </a:rPr>
              <a:t> the endotracheal tube, one has to decide whether the difficulty advancing the endotracheal tube is due to impediment by the anterior commisure or the endotracheal tube is too large and not passing through the cricoid ring. In the former, advancing through the posterior aspect of the vocal cords will facilitate intubation, whereas, in the latter a smaller size endotracheal tube will be necessary.</a:t>
            </a:r>
            <a:endParaRPr lang="en-US" dirty="0">
              <a:latin typeface="Tahoma" charset="0"/>
              <a:ea typeface="MS PGothic" charset="0"/>
            </a:endParaRPr>
          </a:p>
        </p:txBody>
      </p:sp>
      <p:sp>
        <p:nvSpPr>
          <p:cNvPr id="409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644E7EAB-61BA-7D48-BFDD-7B58C1CA27FE}" type="slidenum">
              <a:rPr lang="en-US" sz="1200">
                <a:latin typeface="Arial" charset="0"/>
              </a:rPr>
              <a:pPr/>
              <a:t>9</a:t>
            </a:fld>
            <a:endParaRPr lang="en-US"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MS PGothic" charset="0"/>
              </a:rPr>
              <a:t>The traditional teaching is that the adult larynx is tubular shaped and the narrowest area of larynx in the adult is the glottic opening and in infants the larynx is funnel shaped and the cricoid cartilage is the narrowest area. The child attains the adult larynx configuration by about the age of 8-10</a:t>
            </a:r>
            <a:r>
              <a:rPr lang="en-US" baseline="0" dirty="0">
                <a:ea typeface="MS PGothic" charset="0"/>
              </a:rPr>
              <a:t> </a:t>
            </a:r>
            <a:r>
              <a:rPr lang="en-US" dirty="0">
                <a:ea typeface="MS PGothic" charset="0"/>
              </a:rPr>
              <a:t>years.</a:t>
            </a:r>
          </a:p>
          <a:p>
            <a:r>
              <a:rPr lang="en-US" dirty="0">
                <a:ea typeface="MS PGothic" charset="0"/>
              </a:rPr>
              <a:t>Recent studies have challenged this teaching as follows: 1) The adult larynx is funnel shaped.  2) Recent MRI studies showed that in 70% of adults, the narrowest portion of the larynx is the subglottic area but not clinical issue since the size of tracheal  tubes usually used in adults (7.0-7.5 mm ID) passes easily through the glottis and subglottic area. The infant larynx is more funneled shape, attaining adult configuration by 8-10 years of age.</a:t>
            </a:r>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16204EEE-C280-6043-8FF1-A0165695A1D3}" type="slidenum">
              <a:rPr lang="en-US" sz="1200">
                <a:latin typeface="Arial" charset="0"/>
              </a:rPr>
              <a:pPr/>
              <a:t>10</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Rot="1" noChangeAspect="1" noChangeArrowheads="1" noTextEdit="1"/>
          </p:cNvSpPr>
          <p:nvPr>
            <p:ph type="sldImg"/>
          </p:nvPr>
        </p:nvSpPr>
        <p:spPr>
          <a:ln/>
        </p:spPr>
      </p:sp>
      <p:sp>
        <p:nvSpPr>
          <p:cNvPr id="45058"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Because the infant's airway is smaller than the adult</a:t>
            </a:r>
            <a:r>
              <a:rPr lang="ja-JP" altLang="en-US">
                <a:ea typeface="MS PGothic" charset="0"/>
              </a:rPr>
              <a:t>’</a:t>
            </a:r>
            <a:r>
              <a:rPr lang="en-US" altLang="ja-JP">
                <a:ea typeface="MS PGothic" charset="0"/>
              </a:rPr>
              <a:t>s airway, similar amount of mucosal edema results in greater loss of cross sectional area.  In the example above, 1 mm of mucosal edema in the infant results in 75% loss of cross sectional area whereas in the adult it results in only 44%.  </a:t>
            </a:r>
            <a:endParaRPr lang="en-US">
              <a:ea typeface="MS PGothic"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ln/>
        </p:spPr>
      </p:sp>
      <p:sp>
        <p:nvSpPr>
          <p:cNvPr id="4710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ja-JP">
                <a:ea typeface="MS PGothic" charset="0"/>
              </a:rPr>
              <a:t>This leads to a greater increase in the airway resistance in the infant (16x) vs. the adult (3x) during laminar flow (quiet breathing) and 32x (infant) vs. 5x (adult) during turbulent flow.</a:t>
            </a:r>
            <a:endParaRPr lang="en-US">
              <a:ea typeface="MS PGothic"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37131C9B-F16E-0B43-84BC-DB700DCCC8A7}" type="slidenum">
              <a:rPr lang="en-US" sz="1200">
                <a:latin typeface="Arial" charset="0"/>
              </a:rPr>
              <a:pPr/>
              <a:t>13</a:t>
            </a:fld>
            <a:endParaRPr lang="en-US" sz="1200">
              <a:latin typeface="Arial" charset="0"/>
            </a:endParaRPr>
          </a:p>
        </p:txBody>
      </p:sp>
      <p:sp>
        <p:nvSpPr>
          <p:cNvPr id="49154" name="Rectangle 2"/>
          <p:cNvSpPr>
            <a:spLocks noGrp="1" noRot="1" noChangeAspect="1" noChangeArrowheads="1" noTextEdit="1"/>
          </p:cNvSpPr>
          <p:nvPr>
            <p:ph type="sldImg"/>
          </p:nvPr>
        </p:nvSpPr>
        <p:spPr>
          <a:xfrm>
            <a:off x="1150938" y="692150"/>
            <a:ext cx="4556125" cy="3416300"/>
          </a:xfrm>
          <a:ln/>
        </p:spPr>
      </p:sp>
      <p:sp>
        <p:nvSpPr>
          <p:cNvPr id="49155" name="Rectangle 3"/>
          <p:cNvSpPr>
            <a:spLocks noGrp="1" noChangeArrowheads="1"/>
          </p:cNvSpPr>
          <p:nvPr>
            <p:ph type="body" idx="1"/>
          </p:nvPr>
        </p:nvSpPr>
        <p:spPr>
          <a:xfrm>
            <a:off x="903288" y="4343400"/>
            <a:ext cx="5067300" cy="40957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latin typeface="Tahoma" charset="0"/>
                <a:ea typeface="MS PGothic" charset="0"/>
              </a:rPr>
              <a:t>The traditional teaching has been that cuffed endotracheal tubes are unnecessary because the cricoid ring is the narrowest portion of the airway.  As a matter of fact, they may even be detrimental because if the cuffed endotracheal tube is exerting excessive pressure on the mucosa, it may result in edema and post-extubation stridor.  This would hold true even if an uncuffed endotracheal tube was inserted that was too </a:t>
            </a:r>
            <a:r>
              <a:rPr lang="ja-JP" altLang="en-US" dirty="0">
                <a:latin typeface="Tahoma" charset="0"/>
                <a:ea typeface="MS PGothic" charset="0"/>
              </a:rPr>
              <a:t>“</a:t>
            </a:r>
            <a:r>
              <a:rPr lang="en-US" altLang="ja-JP" dirty="0">
                <a:latin typeface="Tahoma" charset="0"/>
                <a:ea typeface="MS PGothic" charset="0"/>
              </a:rPr>
              <a:t>tight</a:t>
            </a:r>
            <a:r>
              <a:rPr lang="ja-JP" altLang="en-US" dirty="0">
                <a:latin typeface="Tahoma" charset="0"/>
                <a:ea typeface="MS PGothic" charset="0"/>
              </a:rPr>
              <a:t>”</a:t>
            </a:r>
            <a:r>
              <a:rPr lang="en-US" altLang="ja-JP" dirty="0">
                <a:latin typeface="Tahoma" charset="0"/>
                <a:ea typeface="MS PGothic" charset="0"/>
              </a:rPr>
              <a:t>.  Generally, whether using an uncuffed or cuffed endotracheal tube, the leak should be detected at &lt; 30 cm H</a:t>
            </a:r>
            <a:r>
              <a:rPr lang="en-US" altLang="ja-JP" baseline="-25000" dirty="0">
                <a:latin typeface="Tahoma" charset="0"/>
                <a:ea typeface="MS PGothic" charset="0"/>
              </a:rPr>
              <a:t>2</a:t>
            </a:r>
            <a:r>
              <a:rPr lang="en-US" altLang="ja-JP" dirty="0">
                <a:latin typeface="Tahoma" charset="0"/>
                <a:ea typeface="MS PGothic" charset="0"/>
              </a:rPr>
              <a:t>O.</a:t>
            </a:r>
            <a:r>
              <a:rPr lang="en-US" altLang="ja-JP" baseline="0" dirty="0">
                <a:latin typeface="Tahoma" charset="0"/>
                <a:ea typeface="MS PGothic" charset="0"/>
              </a:rPr>
              <a:t> If no leak is detected by 30 cm H</a:t>
            </a:r>
            <a:r>
              <a:rPr lang="en-US" altLang="ja-JP" baseline="-25000" dirty="0">
                <a:latin typeface="Tahoma" charset="0"/>
                <a:ea typeface="MS PGothic" charset="0"/>
              </a:rPr>
              <a:t>2</a:t>
            </a:r>
            <a:r>
              <a:rPr lang="en-US" altLang="ja-JP" baseline="0" dirty="0">
                <a:latin typeface="Tahoma" charset="0"/>
                <a:ea typeface="MS PGothic" charset="0"/>
              </a:rPr>
              <a:t>O, this would indicate a relatively “tight” fit and depending on the clinical situation a smaller endotracheal tube should be used or air should be removed from the cuff if it was inflated. In order to be able to provide adequate tidal volumes, the detected leak around the endotracheal tube should </a:t>
            </a:r>
            <a:r>
              <a:rPr lang="en-US" altLang="ja-JP" b="1" baseline="0" dirty="0">
                <a:latin typeface="Tahoma" charset="0"/>
                <a:ea typeface="MS PGothic" charset="0"/>
              </a:rPr>
              <a:t>first</a:t>
            </a:r>
            <a:r>
              <a:rPr lang="en-US" altLang="ja-JP" baseline="0" dirty="0">
                <a:latin typeface="Tahoma" charset="0"/>
                <a:ea typeface="MS PGothic" charset="0"/>
              </a:rPr>
              <a:t> be detected above the peak airway pressure needed to provide adequate tidal volumes. For example, if 12 cm H</a:t>
            </a:r>
            <a:r>
              <a:rPr lang="en-US" altLang="ja-JP" baseline="-25000" dirty="0">
                <a:latin typeface="Tahoma" charset="0"/>
                <a:ea typeface="MS PGothic" charset="0"/>
              </a:rPr>
              <a:t>2</a:t>
            </a:r>
            <a:r>
              <a:rPr lang="en-US" altLang="ja-JP" baseline="0" dirty="0">
                <a:latin typeface="Tahoma" charset="0"/>
                <a:ea typeface="MS PGothic" charset="0"/>
              </a:rPr>
              <a:t>O is needed to provide adequate tidal volumes, the leak around the endotracheal tube should first be detected at or above 13 cm H</a:t>
            </a:r>
            <a:r>
              <a:rPr lang="en-US" altLang="ja-JP" baseline="-25000" dirty="0">
                <a:latin typeface="Tahoma" charset="0"/>
                <a:ea typeface="MS PGothic" charset="0"/>
              </a:rPr>
              <a:t>2</a:t>
            </a:r>
            <a:r>
              <a:rPr lang="en-US" altLang="ja-JP" baseline="0" dirty="0">
                <a:latin typeface="Tahoma" charset="0"/>
                <a:ea typeface="MS PGothic" charset="0"/>
              </a:rPr>
              <a:t>O. Thus, the airway pressure at which a leak around the endotracheal tube is detected should be above the peak airway pressure needed to provide adequate tidal volumes (in this example above 12 cm H</a:t>
            </a:r>
            <a:r>
              <a:rPr lang="en-US" altLang="ja-JP" baseline="-25000" dirty="0">
                <a:latin typeface="Tahoma" charset="0"/>
                <a:ea typeface="MS PGothic" charset="0"/>
              </a:rPr>
              <a:t>2</a:t>
            </a:r>
            <a:r>
              <a:rPr lang="en-US" altLang="ja-JP" baseline="0" dirty="0">
                <a:latin typeface="Tahoma" charset="0"/>
                <a:ea typeface="MS PGothic" charset="0"/>
              </a:rPr>
              <a:t>O) but &lt; 30 cm H</a:t>
            </a:r>
            <a:r>
              <a:rPr lang="en-US" altLang="ja-JP" baseline="-25000" dirty="0">
                <a:latin typeface="Tahoma" charset="0"/>
                <a:ea typeface="MS PGothic" charset="0"/>
              </a:rPr>
              <a:t>2</a:t>
            </a:r>
            <a:r>
              <a:rPr lang="en-US" altLang="ja-JP" baseline="0" dirty="0">
                <a:latin typeface="Tahoma" charset="0"/>
                <a:ea typeface="MS PGothic" charset="0"/>
              </a:rPr>
              <a:t>O to decrease the risk of causing pressure related mucosal damage.</a:t>
            </a:r>
            <a:endParaRPr lang="en-US" dirty="0">
              <a:ea typeface="MS PGothic"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p:cNvSpPr>
          <p:nvPr>
            <p:ph type="sldImg"/>
          </p:nvPr>
        </p:nvSpPr>
        <p:spPr>
          <a:ln/>
        </p:spPr>
      </p:sp>
      <p:sp>
        <p:nvSpPr>
          <p:cNvPr id="5120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latin typeface="Tahoma" charset="0"/>
                <a:ea typeface="MS PGothic" charset="0"/>
              </a:rPr>
              <a:t>There are many advantages and disadvantages associated with the use of uncuffed endotracheal tubes.  The advantages are based on the fact that when using a cuffed endotracheal tube, you would have to use a smaller size to accommodate for the increased outer diameter due to presence of the cuff.  The calculated uncuffed endotracheal tube size would be decreased by a half or full size depending on the preference of the anesthesiologist. However, there is recent literature to suggest that downsizing by a full size results in the use of a too small endotracheal tube and that downsizing by a half size is sufficient.  Because the uncuffed endotracheal tube is of a larger internal diameter, there is less airway resistance and decreased work of breathing if the patient is spontaneously breathing with the endotracheal tube in place.  Also, it is easier to suction secretions and theoretically less likely to cause pressure related mucosal damage.</a:t>
            </a:r>
          </a:p>
          <a:p>
            <a:pPr eaLnBrk="1" hangingPunct="1"/>
            <a:r>
              <a:rPr lang="en-US" dirty="0">
                <a:latin typeface="Tahoma" charset="0"/>
                <a:ea typeface="MS PGothic" charset="0"/>
              </a:rPr>
              <a:t>The disadvantages of the uncuffed endotracheal tube is the need for multiple laryngoscopies and intubation to find the right fitting tube, which is associated with an increase in trauma to the larynx and thus post-extubation stridor.  During changes of pulmonary compliance, there is an inability to adjust the leak and may necessitate changing the endotracheal tube at a time when the patient is critically ill and re-intubation with a larger endotracheal tube may place the patient at increased risk.  This is especially problematic in the patient who is edematous.  There is less protection against aspiration.  Because of the leak, higher fresh gas flows are needed, OR pollution occurs, and ETCO</a:t>
            </a:r>
            <a:r>
              <a:rPr lang="en-US" baseline="-25000" dirty="0">
                <a:latin typeface="Tahoma" charset="0"/>
                <a:ea typeface="MS PGothic" charset="0"/>
              </a:rPr>
              <a:t>2</a:t>
            </a:r>
            <a:r>
              <a:rPr lang="en-US" dirty="0">
                <a:latin typeface="Tahoma" charset="0"/>
                <a:ea typeface="MS PGothic" charset="0"/>
              </a:rPr>
              <a:t> and tidal volume measurements are inaccurate.  </a:t>
            </a:r>
            <a:endParaRPr lang="en-US" dirty="0">
              <a:ea typeface="MS PGothic"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9FA9DA1B-A3AB-5D43-B062-BE2604EA8D12}" type="slidenum">
              <a:rPr lang="en-US" sz="1200">
                <a:latin typeface="Arial" charset="0"/>
              </a:rPr>
              <a:pPr/>
              <a:t>14</a:t>
            </a:fld>
            <a:endParaRPr lang="en-US" sz="120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a:ln/>
        </p:spPr>
      </p:sp>
      <p:sp>
        <p:nvSpPr>
          <p:cNvPr id="532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atin typeface="Tahoma" charset="0"/>
                <a:ea typeface="MS PGothic" charset="0"/>
              </a:rPr>
              <a:t>There are many advantages to using cuffed endotracheal tubes.  Because the leak can be adjusted by inflating OR DEFLATING the cuff, there is no need for multiple laryngoscopies to find the perfect “fit” resulting in less trauma to the larynx.  It is also beneficial in rapid sequence inductions because if an uncuffed endotracheal tube chosen is too small, re-intubation would be necessary placing the patient at risk for aspiration a second time.  The presence of a cuff allows for adjustments and obviates the need to change the endotracheal tube.  The cuff allows for leak adjustments during changes of pulmonary compliance, such as during laparoscopic surgery.  Decreased fresh gas flows can be used and there is a decrease in OR pollution.  There is greater reliability of ETCO</a:t>
            </a:r>
            <a:r>
              <a:rPr lang="en-US" baseline="-25000">
                <a:latin typeface="Tahoma" charset="0"/>
                <a:ea typeface="MS PGothic" charset="0"/>
              </a:rPr>
              <a:t>2</a:t>
            </a:r>
            <a:r>
              <a:rPr lang="en-US">
                <a:latin typeface="Tahoma" charset="0"/>
                <a:ea typeface="MS PGothic" charset="0"/>
              </a:rPr>
              <a:t> and tidal volume measurements.  The risk of aspiration is decreased (11% with cuffed vs. 70% with uncuffed endotracheal tubes).</a:t>
            </a:r>
          </a:p>
          <a:p>
            <a:pPr eaLnBrk="1" hangingPunct="1"/>
            <a:endParaRPr lang="en-US">
              <a:latin typeface="Tahoma" charset="0"/>
              <a:ea typeface="MS PGothic" charset="0"/>
            </a:endParaRPr>
          </a:p>
          <a:p>
            <a:pPr eaLnBrk="1" hangingPunct="1"/>
            <a:r>
              <a:rPr lang="en-US">
                <a:latin typeface="Tahoma" charset="0"/>
                <a:ea typeface="MS PGothic" charset="0"/>
              </a:rPr>
              <a:t>The disadvantages revolve around the use of an endotracheal tube with a smaller internal diameter resulting in an increased resistance and work of breathing.  However, usually the patient is being mechanically ventilated when an endotracheal tube is in place and spontaneously breathing occurs for a short period of time at the end of the case in anticipation of extubation.  Also, it may be difficult to suction secretions and there is the theoretical concern about mucosal damage from pressure exerted by the cuff.</a:t>
            </a:r>
          </a:p>
          <a:p>
            <a:endParaRPr lang="en-US">
              <a:ea typeface="MS PGothic"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D8F871D-693A-034F-8B91-3FCFB6D8712E}" type="slidenum">
              <a:rPr lang="en-US" sz="1200">
                <a:latin typeface="Arial" charset="0"/>
              </a:rPr>
              <a:pPr/>
              <a:t>15</a:t>
            </a:fld>
            <a:endParaRPr lang="en-US" sz="120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ln/>
        </p:spPr>
      </p:sp>
      <p:sp>
        <p:nvSpPr>
          <p:cNvPr id="5529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latin typeface="Tahoma" charset="0"/>
                <a:ea typeface="MS PGothic" charset="0"/>
              </a:rPr>
              <a:t>The uncuffed endotracheal tube size is determined by age.  Prior to 2 years of age, these are the recommended sizes.  Once the child turns 2, the equation age/4 + 4 can be used to estimate the appropriate size tube.  However, the appropriateness of the endotracheal tube size is determined by checking for a leak once the endotracheal tube is placed.  This may result in the need to change to a larger or smaller size.  If using a cuffed endotracheal tube, decrease by half size.  Leaks can be adjusted by inflating or deflating the cuff.</a:t>
            </a:r>
          </a:p>
          <a:p>
            <a:pPr eaLnBrk="1" hangingPunct="1"/>
            <a:endParaRPr lang="en-US">
              <a:latin typeface="Tahoma" charset="0"/>
              <a:ea typeface="MS PGothic" charset="0"/>
            </a:endParaRPr>
          </a:p>
          <a:p>
            <a:r>
              <a:rPr lang="en-US">
                <a:latin typeface="Tahoma" charset="0"/>
                <a:ea typeface="MS PGothic" charset="0"/>
              </a:rPr>
              <a:t>When using a cuffed endotracheal tube it is important to check for a leak and to make sure that it is &lt; 30 cm H</a:t>
            </a:r>
            <a:r>
              <a:rPr lang="en-US" baseline="-25000">
                <a:latin typeface="Tahoma" charset="0"/>
                <a:ea typeface="MS PGothic" charset="0"/>
              </a:rPr>
              <a:t>2</a:t>
            </a:r>
            <a:r>
              <a:rPr lang="en-US">
                <a:latin typeface="Tahoma" charset="0"/>
                <a:ea typeface="MS PGothic" charset="0"/>
              </a:rPr>
              <a:t>O.  This is equally important when using uncuffed endotracheal tubes.</a:t>
            </a:r>
            <a:endParaRPr lang="en-US">
              <a:ea typeface="MS PGothic" charset="0"/>
            </a:endParaRPr>
          </a:p>
        </p:txBody>
      </p:sp>
      <p:sp>
        <p:nvSpPr>
          <p:cNvPr id="552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3B7006D2-C575-D44D-95A3-63B695E9FCB2}" type="slidenum">
              <a:rPr lang="en-US" sz="1200">
                <a:latin typeface="Arial" charset="0"/>
              </a:rPr>
              <a:pPr/>
              <a:t>16</a:t>
            </a:fld>
            <a:endParaRPr lang="en-US" sz="120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p:cNvSpPr>
          <p:nvPr>
            <p:ph type="sldImg"/>
          </p:nvPr>
        </p:nvSpPr>
        <p:spPr>
          <a:ln/>
        </p:spPr>
      </p:sp>
      <p:sp>
        <p:nvSpPr>
          <p:cNvPr id="5837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Lung volumes are equal in adults and infants on a mL/kg basis. Note that the dynamic FRC is the same in infants and adults, which will be explained shortly.</a:t>
            </a:r>
          </a:p>
        </p:txBody>
      </p:sp>
      <p:sp>
        <p:nvSpPr>
          <p:cNvPr id="583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57FDF99-4430-DC49-81D4-B90D82967D6F}" type="slidenum">
              <a:rPr lang="en-US" sz="1200">
                <a:latin typeface="Arial" charset="0"/>
              </a:rPr>
              <a:pPr/>
              <a:t>18</a:t>
            </a:fld>
            <a:endParaRPr lang="en-US" sz="120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 work of breathing is the same as adults on a per kg basis. Resistance through the nose is greater in the adult than infant. The resistance in the bronchi and small airway is greater in infants because of the small diameter and more compliant supporting structures. Chest wall compliance is increased leading to greater chest wall collapse. All these lead to functional airway closure during spontaneous breathing.</a:t>
            </a:r>
          </a:p>
        </p:txBody>
      </p:sp>
      <p:sp>
        <p:nvSpPr>
          <p:cNvPr id="604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AFA318C1-4262-6940-8573-11D42CC16B49}" type="slidenum">
              <a:rPr lang="en-US" sz="1200">
                <a:latin typeface="Arial" charset="0"/>
              </a:rPr>
              <a:pPr/>
              <a:t>19</a:t>
            </a:fld>
            <a:endParaRPr lang="en-US" sz="120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MS PGothic" charset="0"/>
              </a:rPr>
              <a:t>Total pulmonary compliance consists of 1) lung compliance which is decreased secondary to decreased elastin and static elastic recoil pressure is low and 2) chest wall compliance which is increased because of cartilaginous ribs and less tone and efficiency of the diaphragm and intercostal muscles.  This leads to decreased lung volumes which leads to alveolar collapse.</a:t>
            </a: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559947E-E595-7F4E-813E-7ED310BFC7FD}" type="slidenum">
              <a:rPr lang="en-US" sz="1200">
                <a:latin typeface="Arial" charset="0"/>
              </a:rPr>
              <a:pPr/>
              <a:t>20</a:t>
            </a:fld>
            <a:endParaRPr lang="en-US"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p:cNvSpPr>
          <p:nvPr>
            <p:ph type="sldImg"/>
          </p:nvPr>
        </p:nvSpPr>
        <p:spPr>
          <a:ln/>
        </p:spPr>
      </p:sp>
      <p:sp>
        <p:nvSpPr>
          <p:cNvPr id="6451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 diaphragm consists of Type I fibers that are fatigue resistant and Type II fibers that are fatigue prone and less energy efficient.</a:t>
            </a:r>
          </a:p>
        </p:txBody>
      </p:sp>
      <p:sp>
        <p:nvSpPr>
          <p:cNvPr id="645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6914CD02-1DD8-CC45-B949-0167A8020B14}" type="slidenum">
              <a:rPr lang="en-US" sz="1200">
                <a:latin typeface="Arial" charset="0"/>
              </a:rPr>
              <a:pPr/>
              <a:t>21</a:t>
            </a:fld>
            <a:endParaRPr lang="en-US" sz="120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p:cNvSpPr>
          <p:nvPr>
            <p:ph type="sldImg"/>
          </p:nvPr>
        </p:nvSpPr>
        <p:spPr>
          <a:ln/>
        </p:spPr>
      </p:sp>
      <p:sp>
        <p:nvSpPr>
          <p:cNvPr id="6656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 % of Type 1 fibers (fatigue resistant) is less in infants than adults and increases with age. The clinical significance is that there is fatigue with increased work of breathing and infants may need to be tracheally intubated and mechanically ventilated when under anesthesia.</a:t>
            </a:r>
          </a:p>
        </p:txBody>
      </p:sp>
      <p:sp>
        <p:nvSpPr>
          <p:cNvPr id="665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F91EB3AB-FC37-C74D-B155-9E4692B365B2}" type="slidenum">
              <a:rPr lang="en-US" sz="1200">
                <a:latin typeface="Arial" charset="0"/>
              </a:rPr>
              <a:pPr/>
              <a:t>22</a:t>
            </a:fld>
            <a:endParaRPr lang="en-US" sz="120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p:cNvSpPr>
          <p:nvPr>
            <p:ph type="sldImg"/>
          </p:nvPr>
        </p:nvSpPr>
        <p:spPr>
          <a:ln/>
        </p:spPr>
      </p:sp>
      <p:sp>
        <p:nvSpPr>
          <p:cNvPr id="6861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FRC is actively maintained in the infant during exhalation by three mechanisms: 1) exhalation is incomplete due to rapid RR, 2) increased intercostal muscle tone and 3) laryngeal “braking” where the adductor muscles are contracted creating PEEP</a:t>
            </a:r>
          </a:p>
        </p:txBody>
      </p:sp>
      <p:sp>
        <p:nvSpPr>
          <p:cNvPr id="686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FB3CD17E-7E8D-434C-8120-A266E3BB2C65}" type="slidenum">
              <a:rPr lang="en-US" sz="1200">
                <a:latin typeface="Arial" charset="0"/>
              </a:rPr>
              <a:pPr/>
              <a:t>23</a:t>
            </a:fld>
            <a:endParaRPr lang="en-US" sz="12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These 3 mechanisms are obliterated under general anesthesia leading to decreased FRC leading to airway closure and atelectasis. Therefore, in most cases infants need to be tracheally intubated and mechanically ventilated under general anesthesia. Consider using PEEP to reverse the loss of FRC from atelectasis. Also, since muscle tone is important for adequate ventilation, neuromuscular blockade should be reversed in most situations. Even slight residual neuromuscular blockade may impair ventilation in infants.</a:t>
            </a:r>
          </a:p>
        </p:txBody>
      </p:sp>
      <p:sp>
        <p:nvSpPr>
          <p:cNvPr id="706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6E52894-903E-DE49-A5D0-25B14A393602}" type="slidenum">
              <a:rPr lang="en-US" sz="1200">
                <a:latin typeface="Arial" charset="0"/>
              </a:rPr>
              <a:pPr/>
              <a:t>24</a:t>
            </a:fld>
            <a:endParaRPr lang="en-US" sz="120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a:ln/>
        </p:spPr>
      </p:sp>
      <p:sp>
        <p:nvSpPr>
          <p:cNvPr id="7270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Closing volume is that lung volume at which small airways begin to close. On the left is a normal alveolar unit where oxygen enters the alveolus and diffuses into the passing blood vessel to change deoxygenated to oxygenated blood.  In the middle is an obstructed airway to the alveolus. Oxygen already delivered diffuses into the blood vessel. However, in the last illustration, all the oxygen is absorbed and the alveolus collapses (absorption atelectasis). This creates a shunt and resultant decrease in pO</a:t>
            </a:r>
            <a:r>
              <a:rPr lang="en-US" baseline="-25000">
                <a:ea typeface="MS PGothic" charset="0"/>
              </a:rPr>
              <a:t>2</a:t>
            </a:r>
            <a:r>
              <a:rPr lang="en-US">
                <a:ea typeface="MS PGothic" charset="0"/>
              </a:rPr>
              <a:t>.</a:t>
            </a:r>
          </a:p>
        </p:txBody>
      </p:sp>
      <p:sp>
        <p:nvSpPr>
          <p:cNvPr id="727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9A60517-F30F-F84D-873A-78545C93FEE5}" type="slidenum">
              <a:rPr lang="en-US" sz="1200">
                <a:latin typeface="Arial" charset="0"/>
              </a:rPr>
              <a:pPr/>
              <a:t>25</a:t>
            </a:fld>
            <a:endParaRPr lang="en-US" sz="120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BBFF0FDC-362D-A141-95E2-FA30B1CBF817}" type="slidenum">
              <a:rPr lang="en-US" sz="1200">
                <a:latin typeface="Arial" charset="0"/>
              </a:rPr>
              <a:pPr/>
              <a:t>26</a:t>
            </a:fld>
            <a:endParaRPr lang="en-US" sz="1200">
              <a:latin typeface="Arial" charset="0"/>
            </a:endParaRPr>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ea typeface="MS PGothic" charset="0"/>
              </a:rPr>
              <a:t>Closing volume in the adult is within FRC and below resting tidal volume, therefore, atelectasis does not occur unless there is a decrease in FRC. As we age, closing volume increases.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D2122B99-B444-494D-AD91-50B49617BE84}" type="slidenum">
              <a:rPr lang="en-US" sz="1200">
                <a:latin typeface="Arial" charset="0"/>
              </a:rPr>
              <a:pPr/>
              <a:t>27</a:t>
            </a:fld>
            <a:endParaRPr lang="en-US" sz="1200">
              <a:latin typeface="Arial" charset="0"/>
            </a:endParaRPr>
          </a:p>
        </p:txBody>
      </p:sp>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ea typeface="MS PGothic" charset="0"/>
              </a:rPr>
              <a:t>However, in the infant closing volume is increased and within tidal volume breathing. Further losses of FRC, as during general anesthesia, will result in closing volume being higher within tidal volume. Atelectasis occurs resulting in shunt.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ahoma" charset="0"/>
                <a:ea typeface="MS PGothic" charset="0"/>
              </a:rPr>
              <a:t>Oxygen consumption is increased in the infant as compared to the adult</a:t>
            </a:r>
            <a:r>
              <a:rPr lang="en-US" baseline="0" dirty="0">
                <a:latin typeface="Tahoma" charset="0"/>
                <a:ea typeface="MS PGothic" charset="0"/>
              </a:rPr>
              <a:t> leading to rapid oxygen desaturation during apnea.</a:t>
            </a:r>
          </a:p>
          <a:p>
            <a:r>
              <a:rPr lang="en-US" dirty="0">
                <a:latin typeface="Tahoma" charset="0"/>
                <a:ea typeface="MS PGothic" charset="0"/>
              </a:rPr>
              <a:t>Alveolar ventilation is also increased in the infant and this is based on an increased respiratory rate. The tidal volume on a mL/kg basis is the same in the infant and adult.  The clinical significance is that there is a greater speed of mask induction and emergence in the infant.  In other words, they go to sleep faster than an adult.</a:t>
            </a:r>
          </a:p>
          <a:p>
            <a:endParaRPr lang="en-US" dirty="0">
              <a:ea typeface="MS PGothic" charset="0"/>
            </a:endParaRPr>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433DA6D2-34E0-5147-B274-99C9F1AE8D18}" type="slidenum">
              <a:rPr lang="en-US" sz="1200">
                <a:latin typeface="Arial" charset="0"/>
              </a:rPr>
              <a:pPr/>
              <a:t>28</a:t>
            </a:fld>
            <a:endParaRPr lang="en-US" sz="120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a:ln/>
        </p:spPr>
      </p:sp>
      <p:sp>
        <p:nvSpPr>
          <p:cNvPr id="8089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ea typeface="MS PGothic" charset="0"/>
              </a:rPr>
              <a:t>Alveolar ventilation to FRC ratio is higher in infants than adults because of the higher alveolar ventilation in infants vs. adults.</a:t>
            </a:r>
            <a:endParaRPr lang="en-US" dirty="0">
              <a:latin typeface="Tahoma" charset="0"/>
              <a:ea typeface="MS PGothic" charset="0"/>
            </a:endParaRPr>
          </a:p>
          <a:p>
            <a:endParaRPr lang="en-US" dirty="0">
              <a:ea typeface="MS PGothic" charset="0"/>
            </a:endParaRPr>
          </a:p>
        </p:txBody>
      </p:sp>
      <p:sp>
        <p:nvSpPr>
          <p:cNvPr id="8089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AC04A54F-56EB-A04B-9326-D401E99652B3}" type="slidenum">
              <a:rPr lang="en-US" sz="1200">
                <a:latin typeface="Arial" charset="0"/>
              </a:rPr>
              <a:pPr/>
              <a:t>29</a:t>
            </a:fld>
            <a:endParaRPr lang="en-US" sz="120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a:ln/>
        </p:spPr>
      </p:sp>
      <p:sp>
        <p:nvSpPr>
          <p:cNvPr id="8294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latin typeface="Tahoma" charset="0"/>
                <a:ea typeface="MS PGothic" charset="0"/>
              </a:rPr>
              <a:t>This table shows the changing alveolar ventilation to FRC ratio with age.  As the child ages, the alveolar ventilation decreases and the ratio approaches the normal adult ration of 1.5/1.  We see this clinically, in that as</a:t>
            </a:r>
            <a:r>
              <a:rPr lang="en-US" baseline="0" dirty="0">
                <a:latin typeface="Tahoma" charset="0"/>
                <a:ea typeface="MS PGothic" charset="0"/>
              </a:rPr>
              <a:t> the child gets older and the ratio decreases rate of induction and emergence slows as well.</a:t>
            </a:r>
            <a:endParaRPr lang="en-US" dirty="0">
              <a:latin typeface="Tahoma" charset="0"/>
              <a:ea typeface="MS PGothic" charset="0"/>
            </a:endParaRPr>
          </a:p>
          <a:p>
            <a:endParaRPr lang="en-US" dirty="0">
              <a:ea typeface="MS PGothic" charset="0"/>
            </a:endParaRPr>
          </a:p>
        </p:txBody>
      </p:sp>
      <p:sp>
        <p:nvSpPr>
          <p:cNvPr id="829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35C6BB96-A9FA-A84F-8F54-1F442BA3D90B}" type="slidenum">
              <a:rPr lang="en-US" sz="1200">
                <a:latin typeface="Arial" charset="0"/>
              </a:rPr>
              <a:pPr/>
              <a:t>30</a:t>
            </a:fld>
            <a:endParaRPr lang="en-US" sz="120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a:ln/>
        </p:spPr>
      </p:sp>
      <p:sp>
        <p:nvSpPr>
          <p:cNvPr id="860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Periodic breathing is defined as apnea for less than 10 seconds without any change in oxygen saturation or heart rate. This is normal in the neonatal period only in the full-term infant. Central apnea is defined as apnea for 15 or 20 seconds (depends where you read) even without changes in oxygen saturation and heart rate OR less than 15 or 20 seconds with concomitant changes in oxygen saturation or heart rate. </a:t>
            </a:r>
          </a:p>
        </p:txBody>
      </p:sp>
      <p:sp>
        <p:nvSpPr>
          <p:cNvPr id="860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AC63E669-8472-8548-BBE4-17A64B19ED47}" type="slidenum">
              <a:rPr lang="en-US" sz="1200">
                <a:latin typeface="Arial" charset="0"/>
              </a:rPr>
              <a:pPr/>
              <a:t>32</a:t>
            </a:fld>
            <a:endParaRPr lang="en-US" sz="120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a:ln/>
        </p:spPr>
      </p:sp>
      <p:sp>
        <p:nvSpPr>
          <p:cNvPr id="880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Infants have a blunted response to pCO</a:t>
            </a:r>
            <a:r>
              <a:rPr lang="en-US" baseline="-25000">
                <a:ea typeface="MS PGothic" charset="0"/>
              </a:rPr>
              <a:t>2 </a:t>
            </a:r>
            <a:r>
              <a:rPr lang="en-US">
                <a:ea typeface="MS PGothic" charset="0"/>
              </a:rPr>
              <a:t>that improves with gestational and postnatal ages. The response to hypoxia is to increase the RR but only for one minutes and then become apneic.</a:t>
            </a:r>
            <a:endParaRPr lang="en-US" baseline="-25000">
              <a:ea typeface="MS PGothic" charset="0"/>
            </a:endParaRPr>
          </a:p>
        </p:txBody>
      </p:sp>
      <p:sp>
        <p:nvSpPr>
          <p:cNvPr id="880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F965DB50-DD11-9449-AEEC-E52BAA527F0D}" type="slidenum">
              <a:rPr lang="en-US" sz="1200">
                <a:latin typeface="Arial" charset="0"/>
              </a:rPr>
              <a:pPr/>
              <a:t>33</a:t>
            </a:fld>
            <a:endParaRPr lang="en-US" sz="120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a:ln/>
        </p:spPr>
      </p:sp>
      <p:sp>
        <p:nvSpPr>
          <p:cNvPr id="9011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Infants will have a decreased ventilatory drive under various conditions. Apnea is a vagally mediated airway reflex. Lung inflation will result in apnea as well.</a:t>
            </a:r>
          </a:p>
        </p:txBody>
      </p:sp>
      <p:sp>
        <p:nvSpPr>
          <p:cNvPr id="901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A89B1040-99DD-1546-8DBB-C7A5F953C6D2}" type="slidenum">
              <a:rPr lang="en-US" sz="1200">
                <a:latin typeface="Arial" charset="0"/>
              </a:rPr>
              <a:pPr/>
              <a:t>34</a:t>
            </a:fld>
            <a:endParaRPr lang="en-US" sz="120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a:ln/>
        </p:spPr>
      </p:sp>
      <p:sp>
        <p:nvSpPr>
          <p:cNvPr id="9318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Cardiac output in infants is higher in order to meet the metabolic demans.</a:t>
            </a:r>
          </a:p>
        </p:txBody>
      </p:sp>
      <p:sp>
        <p:nvSpPr>
          <p:cNvPr id="931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D93F8FDA-54F1-A543-BC09-1381EF2431FC}" type="slidenum">
              <a:rPr lang="en-US" sz="1200">
                <a:latin typeface="Arial" charset="0"/>
              </a:rPr>
              <a:pPr/>
              <a:t>36</a:t>
            </a:fld>
            <a:endParaRPr lang="en-US" sz="120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a:ln/>
        </p:spPr>
      </p:sp>
      <p:sp>
        <p:nvSpPr>
          <p:cNvPr id="9523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ahoma" charset="0"/>
                <a:ea typeface="MS PGothic" charset="0"/>
              </a:rPr>
              <a:t>Because of the non-compliant myocardium, secondary to less mature myocytes and more connective tissue, the infant is unable to increase cardiac output by increasing stroke volume.  Therefore, infants are heart rate dependent for adequate cardiac output.  Bradycardia is not well tolerated in this patient population. Extreme tachycardia will also result in decreased cardiac output.</a:t>
            </a:r>
          </a:p>
          <a:p>
            <a:endParaRPr lang="en-US">
              <a:ea typeface="MS PGothic" charset="0"/>
            </a:endParaRPr>
          </a:p>
        </p:txBody>
      </p:sp>
      <p:sp>
        <p:nvSpPr>
          <p:cNvPr id="9523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035D4931-2906-4D4A-9D6B-5740742A6EB7}" type="slidenum">
              <a:rPr lang="en-US" sz="1200">
                <a:latin typeface="Arial" charset="0"/>
              </a:rPr>
              <a:pPr/>
              <a:t>37</a:t>
            </a:fld>
            <a:endParaRPr lang="en-US" sz="120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a:ln/>
        </p:spPr>
      </p:sp>
      <p:sp>
        <p:nvSpPr>
          <p:cNvPr id="972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Decreased cardiac output management in the infant consists of 1) optimizing volume status and hemoglobin (optimize oxygen carrying capacity) 2) catecholamines are most useful 3) drugs that just increase the SVR are not useful and 4) use drugs that increase heart rate and contractility.</a:t>
            </a:r>
          </a:p>
        </p:txBody>
      </p:sp>
      <p:sp>
        <p:nvSpPr>
          <p:cNvPr id="972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510316E-5ACC-0648-B467-1B7BBFCC3861}" type="slidenum">
              <a:rPr lang="en-US" sz="1200">
                <a:latin typeface="Arial" charset="0"/>
              </a:rPr>
              <a:pPr/>
              <a:t>38</a:t>
            </a:fld>
            <a:endParaRPr lang="en-US" sz="120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a:ln/>
        </p:spPr>
      </p:sp>
      <p:sp>
        <p:nvSpPr>
          <p:cNvPr id="9933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ahoma" charset="0"/>
                <a:ea typeface="MS PGothic" charset="0"/>
              </a:rPr>
              <a:t>Because of an immature sympathetic system, the parasympathetic system is relatively unopposed (vagotonic). </a:t>
            </a:r>
            <a:r>
              <a:rPr lang="en-US">
                <a:ea typeface="MS PGothic" charset="0"/>
              </a:rPr>
              <a:t>There are high catecholamine levels at birth, therefore, there is maximal adrenergic stimulation of the heart resulting in decreased functional reserve. </a:t>
            </a:r>
            <a:r>
              <a:rPr lang="en-US">
                <a:latin typeface="Tahoma" charset="0"/>
                <a:ea typeface="MS PGothic" charset="0"/>
              </a:rPr>
              <a:t>Therefore, bradycardia is the usual initial response to various insults, such as intubation and hypoxia.</a:t>
            </a:r>
            <a:endParaRPr lang="en-US">
              <a:ea typeface="MS PGothic" charset="0"/>
            </a:endParaRPr>
          </a:p>
        </p:txBody>
      </p:sp>
      <p:sp>
        <p:nvSpPr>
          <p:cNvPr id="993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DA32AF79-6A9E-954C-814D-6654A5666864}" type="slidenum">
              <a:rPr lang="en-US" sz="1200">
                <a:latin typeface="Arial" charset="0"/>
              </a:rPr>
              <a:pPr/>
              <a:t>39</a:t>
            </a:fld>
            <a:endParaRPr lang="en-US" sz="120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ln/>
        </p:spPr>
      </p:sp>
      <p:sp>
        <p:nvSpPr>
          <p:cNvPr id="1013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atin typeface="Tahoma" charset="0"/>
                <a:ea typeface="MS PGothic" charset="0"/>
              </a:rPr>
              <a:t>Anticholinergic premedication, either atropine or glycopyrrolate, is usually administered to counteract the bradycardia that might occur during a general anesthetic.  Indications include prior to laryngoscopy (stimulation of the vagus nerve) or succinylcholine.  It is taught that bradycardia can be seen after one dose of succinylcholine in the infant as compared to the adult.  However, the degree of bradycardia, should it occur, has been shown to not be significant (not needing treatment) and self-limiting. Therefore, it is not an absolute indication for anticholinergic prophylaxis. Also, when halothane was the predominant potent anesthetic agent used in children, anticholinergic premedication was necessary to counteract the bradycardia induced by halothane.</a:t>
            </a:r>
          </a:p>
          <a:p>
            <a:endParaRPr lang="en-US">
              <a:ea typeface="MS PGothic" charset="0"/>
            </a:endParaRPr>
          </a:p>
        </p:txBody>
      </p:sp>
      <p:sp>
        <p:nvSpPr>
          <p:cNvPr id="1013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69290C3-40C4-DF4F-8A1F-DEA7759DA8D1}" type="slidenum">
              <a:rPr lang="en-US" sz="1200">
                <a:latin typeface="Arial" charset="0"/>
              </a:rPr>
              <a:pPr/>
              <a:t>40</a:t>
            </a:fld>
            <a:endParaRPr lang="en-US" sz="120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ln/>
        </p:spPr>
      </p:sp>
      <p:sp>
        <p:nvSpPr>
          <p:cNvPr id="1013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ea typeface="MS PGothic" charset="0"/>
            </a:endParaRPr>
          </a:p>
        </p:txBody>
      </p:sp>
      <p:sp>
        <p:nvSpPr>
          <p:cNvPr id="1013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69290C3-40C4-DF4F-8A1F-DEA7759DA8D1}" type="slidenum">
              <a:rPr lang="en-US" sz="1200">
                <a:latin typeface="Arial" charset="0"/>
              </a:rPr>
              <a:pPr/>
              <a:t>41</a:t>
            </a:fld>
            <a:endParaRPr lang="en-US" sz="120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a:ln/>
        </p:spPr>
      </p:sp>
      <p:sp>
        <p:nvSpPr>
          <p:cNvPr id="1013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latin typeface="Tahoma" charset="0"/>
              </a:rPr>
              <a:t>This study looked at pediatric patients undergoing adenoidectomy.  There was no difference in the incidence of ventricular arrhythmias in all groups.  The saline group did develop </a:t>
            </a:r>
            <a:r>
              <a:rPr lang="en-US" dirty="0" err="1">
                <a:latin typeface="Tahoma" charset="0"/>
              </a:rPr>
              <a:t>bradycardia</a:t>
            </a:r>
            <a:r>
              <a:rPr lang="en-US" dirty="0">
                <a:latin typeface="Tahoma" charset="0"/>
              </a:rPr>
              <a:t> but it did not require any intervention.  Atropine did cause a persistent sinus tachycardia.  They concluded that routine pretreatment was unnecessary in these patients.</a:t>
            </a:r>
          </a:p>
        </p:txBody>
      </p:sp>
      <p:sp>
        <p:nvSpPr>
          <p:cNvPr id="1013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E69290C3-40C4-DF4F-8A1F-DEA7759DA8D1}" type="slidenum">
              <a:rPr lang="en-US" sz="1200">
                <a:latin typeface="Arial" charset="0"/>
              </a:rPr>
              <a:pPr/>
              <a:t>42</a:t>
            </a:fld>
            <a:endParaRPr lang="en-US" sz="120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10DFA0A7-1B6F-6744-A489-4C4ABB2EDA64}" type="slidenum">
              <a:rPr lang="en-US" sz="1200">
                <a:latin typeface="Arial" charset="0"/>
              </a:rPr>
              <a:pPr/>
              <a:t>43</a:t>
            </a:fld>
            <a:endParaRPr lang="en-US" sz="1200">
              <a:latin typeface="Arial" charset="0"/>
            </a:endParaRPr>
          </a:p>
        </p:txBody>
      </p:sp>
      <p:sp>
        <p:nvSpPr>
          <p:cNvPr id="103426" name="Rectangle 2"/>
          <p:cNvSpPr>
            <a:spLocks noGrp="1" noRot="1" noChangeAspect="1" noChangeArrowheads="1" noTextEdit="1"/>
          </p:cNvSpPr>
          <p:nvPr>
            <p:ph type="sldImg"/>
          </p:nvPr>
        </p:nvSpPr>
        <p:spPr>
          <a:xfrm>
            <a:off x="1150938" y="692150"/>
            <a:ext cx="4556125" cy="3416300"/>
          </a:xfrm>
          <a:ln/>
        </p:spPr>
      </p:sp>
      <p:sp>
        <p:nvSpPr>
          <p:cNvPr id="103427" name="Rectangle 3"/>
          <p:cNvSpPr>
            <a:spLocks noGrp="1" noChangeArrowheads="1"/>
          </p:cNvSpPr>
          <p:nvPr>
            <p:ph type="body" idx="1"/>
          </p:nvPr>
        </p:nvSpPr>
        <p:spPr>
          <a:xfrm>
            <a:off x="903288" y="4343400"/>
            <a:ext cx="5067300" cy="40957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a:ea typeface="MS PGothic"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603237A5-5A56-854B-858F-E95603008DFF}" type="slidenum">
              <a:rPr lang="en-US" sz="1200">
                <a:latin typeface="Arial" charset="0"/>
              </a:rPr>
              <a:pPr/>
              <a:t>44</a:t>
            </a:fld>
            <a:endParaRPr lang="en-US" sz="1200">
              <a:latin typeface="Arial" charset="0"/>
            </a:endParaRPr>
          </a:p>
        </p:txBody>
      </p:sp>
      <p:sp>
        <p:nvSpPr>
          <p:cNvPr id="105474" name="Rectangle 2"/>
          <p:cNvSpPr>
            <a:spLocks noGrp="1" noRot="1" noChangeAspect="1" noChangeArrowheads="1" noTextEdit="1"/>
          </p:cNvSpPr>
          <p:nvPr>
            <p:ph type="sldImg"/>
          </p:nvPr>
        </p:nvSpPr>
        <p:spPr>
          <a:xfrm>
            <a:off x="1150938" y="692150"/>
            <a:ext cx="4556125" cy="3416300"/>
          </a:xfrm>
          <a:ln/>
        </p:spPr>
      </p:sp>
      <p:sp>
        <p:nvSpPr>
          <p:cNvPr id="105475" name="Rectangle 3"/>
          <p:cNvSpPr>
            <a:spLocks noGrp="1" noChangeArrowheads="1"/>
          </p:cNvSpPr>
          <p:nvPr>
            <p:ph type="body" idx="1"/>
          </p:nvPr>
        </p:nvSpPr>
        <p:spPr>
          <a:xfrm>
            <a:off x="903288" y="4343400"/>
            <a:ext cx="5067300" cy="40957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a:ea typeface="MS PGothic" charset="0"/>
              </a:rPr>
              <a:t>The routine prophylactic administration of an anticholinergic has greatly diminished because of the above listed items. </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p:cNvSpPr>
            <a:spLocks noGrp="1" noRot="1" noChangeAspect="1"/>
          </p:cNvSpPr>
          <p:nvPr>
            <p:ph type="sldImg"/>
          </p:nvPr>
        </p:nvSpPr>
        <p:spPr>
          <a:ln/>
        </p:spPr>
      </p:sp>
      <p:sp>
        <p:nvSpPr>
          <p:cNvPr id="10752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ea typeface="MS PGothic" charset="0"/>
              </a:rPr>
              <a:t>The use of prophylactic anticholinergics is based on the preference of the anesthesiologist based on the above list.</a:t>
            </a:r>
          </a:p>
        </p:txBody>
      </p:sp>
      <p:sp>
        <p:nvSpPr>
          <p:cNvPr id="1075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210059B0-FDCA-D54C-A49D-CDB13FB4DC5B}" type="slidenum">
              <a:rPr lang="en-US" sz="1200">
                <a:latin typeface="Arial" charset="0"/>
              </a:rPr>
              <a:pPr/>
              <a:t>45</a:t>
            </a:fld>
            <a:endParaRPr lang="en-US" sz="1200">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fld id="{3F1F2AA4-8E78-2945-B317-C93CF5E5B32D}" type="slidenum">
              <a:rPr lang="en-US" sz="1200">
                <a:latin typeface="Arial" charset="0"/>
              </a:rPr>
              <a:pPr/>
              <a:t>46</a:t>
            </a:fld>
            <a:endParaRPr lang="en-US" sz="1200">
              <a:latin typeface="Arial" charset="0"/>
            </a:endParaRPr>
          </a:p>
        </p:txBody>
      </p:sp>
      <p:sp>
        <p:nvSpPr>
          <p:cNvPr id="109570" name="Rectangle 2"/>
          <p:cNvSpPr>
            <a:spLocks noGrp="1" noRot="1" noChangeAspect="1" noChangeArrowheads="1" noTextEdit="1"/>
          </p:cNvSpPr>
          <p:nvPr>
            <p:ph type="sldImg"/>
          </p:nvPr>
        </p:nvSpPr>
        <p:spPr>
          <a:xfrm>
            <a:off x="1150938" y="692150"/>
            <a:ext cx="4556125" cy="3416300"/>
          </a:xfrm>
          <a:ln/>
        </p:spPr>
      </p:sp>
      <p:sp>
        <p:nvSpPr>
          <p:cNvPr id="109571" name="Rectangle 3"/>
          <p:cNvSpPr>
            <a:spLocks noGrp="1" noChangeArrowheads="1"/>
          </p:cNvSpPr>
          <p:nvPr>
            <p:ph type="body" idx="1"/>
          </p:nvPr>
        </p:nvSpPr>
        <p:spPr>
          <a:xfrm>
            <a:off x="903288" y="4343400"/>
            <a:ext cx="5067300" cy="409575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dirty="0">
                <a:ea typeface="MS PGothic" charset="0"/>
              </a:rPr>
              <a:t>The minimum dose of atropine (0.1 mg) </a:t>
            </a:r>
            <a:r>
              <a:rPr lang="en-US" dirty="0" err="1">
                <a:ea typeface="MS PGothic" charset="0"/>
              </a:rPr>
              <a:t>wasrecommended</a:t>
            </a:r>
            <a:r>
              <a:rPr lang="en-US" dirty="0">
                <a:ea typeface="MS PGothic" charset="0"/>
              </a:rPr>
              <a:t> because of the possibility of bradycardia occurring with a smaller dose.  This phenomena is not well studied but rather based on anecdotal reports. A minimum dose of 0.1 mg in a premature infant would be a large overdose based on 20 mcg/kg (eg. in a 2 kg infant it would be 0.05 mg/kg) and has resulted in very high heart rates for prolonged periods of time. The updated AHA guidelines published in November 2015 removed the minimum dose requirement for atropine and no longer mandates atropine premedication prior to endotracheal intubation.</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pic>
        <p:nvPicPr>
          <p:cNvPr id="9" name="Picture 2" descr="http://images.clipartpanda.com/world-clipart-png-globe-hi.png"/>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76A63-E598-485A-8C5B-305438A0ED6C}"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276A63-E598-485A-8C5B-305438A0ED6C}"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276A63-E598-485A-8C5B-305438A0ED6C}"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276A63-E598-485A-8C5B-305438A0ED6C}"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6584C-8EE5-4B46-95C6-310E37E01D6D}" type="slidenum">
              <a:rPr lang="en-US" smtClean="0"/>
              <a:t>‹#›</a:t>
            </a:fld>
            <a:endParaRPr lang="en-US"/>
          </a:p>
        </p:txBody>
      </p:sp>
      <p:sp>
        <p:nvSpPr>
          <p:cNvPr id="6"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76A63-E598-485A-8C5B-305438A0ED6C}"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6584C-8EE5-4B46-95C6-310E37E01D6D}" type="slidenum">
              <a:rPr lang="en-US" smtClean="0"/>
              <a:t>‹#›</a:t>
            </a:fld>
            <a:endParaRPr lang="en-US"/>
          </a:p>
        </p:txBody>
      </p:sp>
      <p:sp>
        <p:nvSpPr>
          <p:cNvPr id="5"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US" noProof="0"/>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2E4F7F1-5108-0840-8159-4D8BEB41EF35}" type="slidenum">
              <a:rPr lang="en-US"/>
              <a:pPr>
                <a:defRPr/>
              </a:pPr>
              <a:t>‹#›</a:t>
            </a:fld>
            <a:endParaRPr lang="en-US"/>
          </a:p>
        </p:txBody>
      </p:sp>
    </p:spTree>
    <p:extLst>
      <p:ext uri="{BB962C8B-B14F-4D97-AF65-F5344CB8AC3E}">
        <p14:creationId xmlns:p14="http://schemas.microsoft.com/office/powerpoint/2010/main" val="18807420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833263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125337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76A63-E598-485A-8C5B-305438A0ED6C}"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6530513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276A63-E598-485A-8C5B-305438A0ED6C}"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027480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276A63-E598-485A-8C5B-305438A0ED6C}"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9423078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276A63-E598-485A-8C5B-305438A0ED6C}"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6584C-8EE5-4B46-95C6-310E37E01D6D}"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66112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76A63-E598-485A-8C5B-305438A0ED6C}"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7596211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7641688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0087166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8253202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4704886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US" noProof="0"/>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2E4F7F1-5108-0840-8159-4D8BEB41EF35}" type="slidenum">
              <a:rPr lang="en-US"/>
              <a:pPr>
                <a:defRPr/>
              </a:pPr>
              <a:t>‹#›</a:t>
            </a:fld>
            <a:endParaRPr lang="en-US"/>
          </a:p>
        </p:txBody>
      </p:sp>
    </p:spTree>
    <p:extLst>
      <p:ext uri="{BB962C8B-B14F-4D97-AF65-F5344CB8AC3E}">
        <p14:creationId xmlns:p14="http://schemas.microsoft.com/office/powerpoint/2010/main" val="8780162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0467355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605787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223681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370879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850132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21260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024381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869341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210721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843746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8852697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able Placeholder 2"/>
          <p:cNvSpPr>
            <a:spLocks noGrp="1"/>
          </p:cNvSpPr>
          <p:nvPr>
            <p:ph type="tbl" idx="1"/>
          </p:nvPr>
        </p:nvSpPr>
        <p:spPr>
          <a:xfrm>
            <a:off x="457200" y="1600200"/>
            <a:ext cx="8229600" cy="4525963"/>
          </a:xfrm>
        </p:spPr>
        <p:txBody>
          <a:bodyPr>
            <a:normAutofit/>
          </a:bodyPr>
          <a:lstStyle/>
          <a:p>
            <a:pPr lvl="0"/>
            <a:endParaRPr lang="en-US" noProof="0"/>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82E4F7F1-5108-0840-8159-4D8BEB41EF35}" type="slidenum">
              <a:rPr lang="en-US"/>
              <a:pPr>
                <a:defRPr/>
              </a:pPr>
              <a:t>‹#›</a:t>
            </a:fld>
            <a:endParaRPr lang="en-US"/>
          </a:p>
        </p:txBody>
      </p:sp>
    </p:spTree>
    <p:extLst>
      <p:ext uri="{BB962C8B-B14F-4D97-AF65-F5344CB8AC3E}">
        <p14:creationId xmlns:p14="http://schemas.microsoft.com/office/powerpoint/2010/main" val="16960947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png"/><Relationship Id="rId2" Type="http://schemas.openxmlformats.org/officeDocument/2006/relationships/slideLayout" Target="../slideLayouts/slideLayout14.xml"/><Relationship Id="rId16" Type="http://schemas.openxmlformats.org/officeDocument/2006/relationships/image" Target="../media/image5.tif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4.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5.tiff"/><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4.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76A63-E598-485A-8C5B-305438A0ED6C}"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6584C-8EE5-4B46-95C6-310E37E01D6D}" type="slidenum">
              <a:rPr lang="en-US" smtClean="0"/>
              <a:t>‹#›</a:t>
            </a:fld>
            <a:endParaRPr lang="en-US"/>
          </a:p>
        </p:txBody>
      </p:sp>
      <p:pic>
        <p:nvPicPr>
          <p:cNvPr id="7" name="Picture 6">
            <a:extLst>
              <a:ext uri="{FF2B5EF4-FFF2-40B4-BE49-F238E27FC236}">
                <a16:creationId xmlns:a16="http://schemas.microsoft.com/office/drawing/2014/main" id="{C12A237A-ABFF-F046-B73C-F2C5E941AADB}"/>
              </a:ext>
            </a:extLst>
          </p:cNvPr>
          <p:cNvPicPr>
            <a:picLocks noChangeAspect="1"/>
          </p:cNvPicPr>
          <p:nvPr userDrawn="1"/>
        </p:nvPicPr>
        <p:blipFill rotWithShape="1">
          <a:blip r:embed="rId14"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76A63-E598-485A-8C5B-305438A0ED6C}" type="datetimeFigureOut">
              <a:rPr lang="en-US" smtClean="0"/>
              <a:t>1/27/22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6BADC04B-FB2C-5B4D-A55E-BD4B59B827DF}"/>
              </a:ext>
            </a:extLst>
          </p:cNvPr>
          <p:cNvPicPr>
            <a:picLocks noChangeAspect="1"/>
          </p:cNvPicPr>
          <p:nvPr userDrawn="1"/>
        </p:nvPicPr>
        <p:blipFill rotWithShape="1">
          <a:blip r:embed="rId17" cstate="print">
            <a:extLst>
              <a:ext uri="{28A0092B-C50C-407E-A947-70E740481C1C}">
                <a14:useLocalDpi xmlns:a14="http://schemas.microsoft.com/office/drawing/2010/main" val="0"/>
              </a:ext>
            </a:extLst>
          </a:blip>
          <a:srcRect l="6351" t="16883" r="8327"/>
          <a:stretch/>
        </p:blipFill>
        <p:spPr>
          <a:xfrm>
            <a:off x="7953904" y="6272212"/>
            <a:ext cx="1122892" cy="533400"/>
          </a:xfrm>
          <a:prstGeom prst="rect">
            <a:avLst/>
          </a:prstGeom>
          <a:ln>
            <a:solidFill>
              <a:schemeClr val="tx2">
                <a:lumMod val="50000"/>
              </a:schemeClr>
            </a:solidFill>
          </a:ln>
        </p:spPr>
      </p:pic>
    </p:spTree>
    <p:extLst>
      <p:ext uri="{BB962C8B-B14F-4D97-AF65-F5344CB8AC3E}">
        <p14:creationId xmlns:p14="http://schemas.microsoft.com/office/powerpoint/2010/main" val="1874943454"/>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1/27/22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251302019"/>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0.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3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3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2.xml"/><Relationship Id="rId1" Type="http://schemas.openxmlformats.org/officeDocument/2006/relationships/slideLayout" Target="../slideLayouts/slideLayout3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6300" y="152400"/>
            <a:ext cx="7391400" cy="2895600"/>
          </a:xfrm>
          <a:noFill/>
        </p:spPr>
        <p:txBody>
          <a:bodyPr>
            <a:normAutofit/>
          </a:bodyPr>
          <a:lstStyle/>
          <a:p>
            <a:r>
              <a:rPr lang="en-US" sz="4000" dirty="0"/>
              <a:t>Pediatric Physiology: Implications For the Anesthesiologist</a:t>
            </a:r>
          </a:p>
        </p:txBody>
      </p:sp>
      <p:sp>
        <p:nvSpPr>
          <p:cNvPr id="3" name="Subtitle 2"/>
          <p:cNvSpPr>
            <a:spLocks noGrp="1"/>
          </p:cNvSpPr>
          <p:nvPr>
            <p:ph type="subTitle" idx="1"/>
          </p:nvPr>
        </p:nvSpPr>
        <p:spPr>
          <a:xfrm>
            <a:off x="1408089" y="3048000"/>
            <a:ext cx="6327823" cy="2362200"/>
          </a:xfrm>
          <a:noFill/>
        </p:spPr>
        <p:txBody>
          <a:bodyPr anchor="ctr">
            <a:normAutofit/>
          </a:bodyPr>
          <a:lstStyle/>
          <a:p>
            <a:pPr>
              <a:spcBef>
                <a:spcPts val="0"/>
              </a:spcBef>
            </a:pPr>
            <a:r>
              <a:rPr lang="en-US" sz="3600" dirty="0">
                <a:solidFill>
                  <a:schemeClr val="tx1"/>
                </a:solidFill>
              </a:rPr>
              <a:t>Francine S Yudkowitz, MD FAAP</a:t>
            </a:r>
          </a:p>
          <a:p>
            <a:pPr>
              <a:spcBef>
                <a:spcPts val="0"/>
              </a:spcBef>
            </a:pPr>
            <a:r>
              <a:rPr lang="en-US" sz="2000" dirty="0">
                <a:solidFill>
                  <a:schemeClr val="bg2">
                    <a:lumMod val="75000"/>
                  </a:schemeClr>
                </a:solidFill>
              </a:rPr>
              <a:t>Professor of Anesthesiology, Perioperative and Pain Medicine, and Pediatrics</a:t>
            </a:r>
          </a:p>
          <a:p>
            <a:pPr>
              <a:spcBef>
                <a:spcPts val="0"/>
              </a:spcBef>
            </a:pPr>
            <a:r>
              <a:rPr lang="en-US" sz="2000" dirty="0">
                <a:solidFill>
                  <a:schemeClr val="bg2">
                    <a:lumMod val="75000"/>
                  </a:schemeClr>
                </a:solidFill>
              </a:rPr>
              <a:t>Icahn School of Medicine at Mount Sinai</a:t>
            </a:r>
          </a:p>
          <a:p>
            <a:pPr>
              <a:spcBef>
                <a:spcPts val="0"/>
              </a:spcBef>
            </a:pPr>
            <a:r>
              <a:rPr lang="en-US" sz="2000" dirty="0">
                <a:solidFill>
                  <a:schemeClr val="bg2">
                    <a:lumMod val="75000"/>
                  </a:schemeClr>
                </a:solidFill>
              </a:rPr>
              <a:t>New York</a:t>
            </a:r>
          </a:p>
        </p:txBody>
      </p:sp>
      <p:sp>
        <p:nvSpPr>
          <p:cNvPr id="4" name="TextBox 3">
            <a:extLst>
              <a:ext uri="{FF2B5EF4-FFF2-40B4-BE49-F238E27FC236}">
                <a16:creationId xmlns:a16="http://schemas.microsoft.com/office/drawing/2014/main" id="{54776AE3-2B59-AC4D-9720-BB819C355F97}"/>
              </a:ext>
            </a:extLst>
          </p:cNvPr>
          <p:cNvSpPr txBox="1"/>
          <p:nvPr/>
        </p:nvSpPr>
        <p:spPr>
          <a:xfrm>
            <a:off x="3352800" y="6183868"/>
            <a:ext cx="1723742" cy="369332"/>
          </a:xfrm>
          <a:prstGeom prst="rect">
            <a:avLst/>
          </a:prstGeom>
          <a:noFill/>
        </p:spPr>
        <p:txBody>
          <a:bodyPr wrap="none" rtlCol="0">
            <a:spAutoFit/>
          </a:bodyPr>
          <a:lstStyle/>
          <a:p>
            <a:r>
              <a:rPr lang="en-US" dirty="0"/>
              <a:t>Updated 5/2017</a:t>
            </a:r>
          </a:p>
        </p:txBody>
      </p:sp>
    </p:spTree>
    <p:extLst>
      <p:ext uri="{BB962C8B-B14F-4D97-AF65-F5344CB8AC3E}">
        <p14:creationId xmlns:p14="http://schemas.microsoft.com/office/powerpoint/2010/main" val="929271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t>Disclosures</a:t>
            </a:r>
          </a:p>
        </p:txBody>
      </p:sp>
      <p:sp>
        <p:nvSpPr>
          <p:cNvPr id="28674" name="Content Placeholder 2"/>
          <p:cNvSpPr>
            <a:spLocks noGrp="1"/>
          </p:cNvSpPr>
          <p:nvPr>
            <p:ph idx="1"/>
          </p:nvPr>
        </p:nvSpPr>
        <p:spPr>
          <a:xfrm>
            <a:off x="457200" y="1882775"/>
            <a:ext cx="8229600" cy="4572000"/>
          </a:xfrm>
        </p:spPr>
        <p:txBody>
          <a:bodyPr/>
          <a:lstStyle/>
          <a:p>
            <a:pPr marL="63500" indent="0">
              <a:buFont typeface="Wingdings 2" charset="0"/>
              <a:buNone/>
            </a:pPr>
            <a:r>
              <a:rPr lang="en-US" dirty="0">
                <a:ea typeface="MS PGothic" charset="0"/>
              </a:rPr>
              <a:t>No relevant financial relationships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t>Learning Objectives</a:t>
            </a:r>
          </a:p>
        </p:txBody>
      </p:sp>
      <p:sp>
        <p:nvSpPr>
          <p:cNvPr id="29698" name="Content Placeholder 2"/>
          <p:cNvSpPr>
            <a:spLocks noGrp="1"/>
          </p:cNvSpPr>
          <p:nvPr>
            <p:ph idx="1"/>
          </p:nvPr>
        </p:nvSpPr>
        <p:spPr>
          <a:xfrm>
            <a:off x="457200" y="1882775"/>
            <a:ext cx="8229600" cy="4572000"/>
          </a:xfrm>
        </p:spPr>
        <p:txBody>
          <a:bodyPr/>
          <a:lstStyle/>
          <a:p>
            <a:pPr eaLnBrk="1" hangingPunct="1"/>
            <a:r>
              <a:rPr lang="en-US" dirty="0">
                <a:ea typeface="MS PGothic" charset="0"/>
                <a:cs typeface="Comic Sans MS" charset="0"/>
              </a:rPr>
              <a:t>Review the physiologic differences in the infant and adult:</a:t>
            </a:r>
          </a:p>
          <a:p>
            <a:pPr marL="693738" lvl="1" indent="-293688" eaLnBrk="1" hangingPunct="1">
              <a:buSzTx/>
              <a:buFont typeface="System Font Regular"/>
              <a:buChar char="-"/>
            </a:pPr>
            <a:r>
              <a:rPr lang="en-US" dirty="0">
                <a:ea typeface="ＭＳ Ｐゴシック" charset="0"/>
              </a:rPr>
              <a:t>Respiratory system</a:t>
            </a:r>
          </a:p>
          <a:p>
            <a:pPr marL="693738" lvl="1" indent="-293688" eaLnBrk="1" hangingPunct="1">
              <a:buSzTx/>
              <a:buFont typeface="System Font Regular"/>
              <a:buChar char="-"/>
            </a:pPr>
            <a:r>
              <a:rPr lang="en-US" dirty="0">
                <a:ea typeface="ＭＳ Ｐゴシック" charset="0"/>
              </a:rPr>
              <a:t>Cardiac system</a:t>
            </a:r>
            <a:endParaRPr lang="en-US" sz="2800" dirty="0">
              <a:ea typeface="MS PGothic" charset="0"/>
              <a:cs typeface="Comic Sans MS" charset="0"/>
            </a:endParaRPr>
          </a:p>
          <a:p>
            <a:pPr eaLnBrk="1" hangingPunct="1"/>
            <a:r>
              <a:rPr lang="en-US" dirty="0">
                <a:ea typeface="MS PGothic" charset="0"/>
                <a:cs typeface="Comic Sans MS" charset="0"/>
              </a:rPr>
              <a:t>Discuss the implications of these differences on anesthetic management</a:t>
            </a:r>
          </a:p>
          <a:p>
            <a:endParaRPr lang="en-US" dirty="0">
              <a:latin typeface="Comic Sans MS" charset="0"/>
              <a:ea typeface="MS PGothic"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rrowheads="1"/>
          </p:cNvSpPr>
          <p:nvPr>
            <p:ph type="title"/>
          </p:nvPr>
        </p:nvSpPr>
        <p:spPr>
          <a:xfrm>
            <a:off x="533400" y="350838"/>
            <a:ext cx="8153400" cy="990600"/>
          </a:xfrm>
        </p:spPr>
        <p:txBody>
          <a:bodyPr/>
          <a:lstStyle/>
          <a:p>
            <a:pPr marL="12700" algn="l" eaLnBrk="1" fontAlgn="auto" hangingPunct="1">
              <a:spcAft>
                <a:spcPts val="0"/>
              </a:spcAft>
              <a:defRPr/>
            </a:pPr>
            <a:r>
              <a:rPr lang="en-US" sz="4000" dirty="0">
                <a:latin typeface="+mn-lt"/>
                <a:ea typeface="+mj-ea"/>
                <a:cs typeface="+mj-cs"/>
              </a:rPr>
              <a:t>Respiratory System</a:t>
            </a:r>
          </a:p>
        </p:txBody>
      </p:sp>
      <p:sp>
        <p:nvSpPr>
          <p:cNvPr id="177155" name="Rectangle 3"/>
          <p:cNvSpPr>
            <a:spLocks noGrp="1" noChangeArrowheads="1"/>
          </p:cNvSpPr>
          <p:nvPr>
            <p:ph idx="1"/>
          </p:nvPr>
        </p:nvSpPr>
        <p:spPr>
          <a:xfrm>
            <a:off x="685800" y="1524000"/>
            <a:ext cx="7772400" cy="4724400"/>
          </a:xfrm>
        </p:spPr>
        <p:txBody>
          <a:bodyPr>
            <a:normAutofit/>
          </a:bodyPr>
          <a:lstStyle/>
          <a:p>
            <a:pPr marL="448056" indent="-384048" eaLnBrk="1" fontAlgn="auto" hangingPunct="1">
              <a:lnSpc>
                <a:spcPct val="130000"/>
              </a:lnSpc>
              <a:spcAft>
                <a:spcPts val="0"/>
              </a:spcAft>
              <a:buFont typeface="Wingdings 2"/>
              <a:buChar char=""/>
              <a:defRPr/>
            </a:pPr>
            <a:endParaRPr lang="en-US" sz="2800" dirty="0">
              <a:latin typeface="Comic Sans MS" charset="0"/>
              <a:ea typeface="+mn-ea"/>
              <a:cs typeface="+mn-cs"/>
            </a:endParaRPr>
          </a:p>
          <a:p>
            <a:pPr marL="64008" indent="0" algn="ctr" eaLnBrk="1" fontAlgn="auto" hangingPunct="1">
              <a:lnSpc>
                <a:spcPct val="130000"/>
              </a:lnSpc>
              <a:spcAft>
                <a:spcPts val="0"/>
              </a:spcAft>
              <a:buFont typeface="Wingdings 2"/>
              <a:buNone/>
              <a:defRPr/>
            </a:pPr>
            <a:endParaRPr lang="en-US" sz="4000" dirty="0">
              <a:latin typeface="Comic Sans MS" charset="0"/>
              <a:ea typeface="+mn-ea"/>
              <a:cs typeface="+mn-cs"/>
            </a:endParaRPr>
          </a:p>
          <a:p>
            <a:pPr marL="64008" indent="0" algn="ctr" eaLnBrk="1" fontAlgn="auto" hangingPunct="1">
              <a:lnSpc>
                <a:spcPct val="130000"/>
              </a:lnSpc>
              <a:spcAft>
                <a:spcPts val="0"/>
              </a:spcAft>
              <a:buFont typeface="Wingdings 2"/>
              <a:buNone/>
              <a:defRPr/>
            </a:pPr>
            <a:r>
              <a:rPr lang="en-US" sz="4000" dirty="0">
                <a:ea typeface="+mn-ea"/>
                <a:cs typeface="+mn-cs"/>
              </a:rPr>
              <a:t>Anatomic Considerations</a:t>
            </a:r>
          </a:p>
          <a:p>
            <a:pPr marL="448056" indent="-384048" eaLnBrk="1" fontAlgn="auto" hangingPunct="1">
              <a:lnSpc>
                <a:spcPct val="130000"/>
              </a:lnSpc>
              <a:spcAft>
                <a:spcPts val="0"/>
              </a:spcAft>
              <a:buFont typeface="Wingdings 2"/>
              <a:buChar char=""/>
              <a:defRPr/>
            </a:pPr>
            <a:endParaRPr lang="en-US" sz="2800" dirty="0">
              <a:latin typeface="Comic Sans MS" charset="0"/>
              <a:ea typeface="+mn-ea"/>
              <a:cs typeface="+mn-cs"/>
            </a:endParaRPr>
          </a:p>
          <a:p>
            <a:pPr marL="448056" indent="-384048" eaLnBrk="1" fontAlgn="auto" hangingPunct="1">
              <a:lnSpc>
                <a:spcPct val="130000"/>
              </a:lnSpc>
              <a:spcAft>
                <a:spcPts val="0"/>
              </a:spcAft>
              <a:buFont typeface="Wingdings 2"/>
              <a:buChar char=""/>
              <a:defRPr/>
            </a:pPr>
            <a:endParaRPr lang="en-US" sz="2800" dirty="0">
              <a:latin typeface="Comic Sans MS" charset="0"/>
              <a:ea typeface="+mn-ea"/>
              <a:cs typeface="+mn-cs"/>
            </a:endParaRPr>
          </a:p>
          <a:p>
            <a:pPr marL="822960" lvl="1" eaLnBrk="1" fontAlgn="auto" hangingPunct="1">
              <a:lnSpc>
                <a:spcPct val="110000"/>
              </a:lnSpc>
              <a:spcAft>
                <a:spcPts val="0"/>
              </a:spcAft>
              <a:buFont typeface="Wingdings" charset="0"/>
              <a:buNone/>
              <a:defRPr/>
            </a:pPr>
            <a:endParaRPr lang="en-US" sz="2400" dirty="0">
              <a:latin typeface="Comic Sans MS" charset="0"/>
              <a:ea typeface="+mn-ea"/>
              <a:cs typeface="+mn-c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Rot="1" noChangeArrowheads="1"/>
          </p:cNvSpPr>
          <p:nvPr>
            <p:ph type="title"/>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marL="12700" algn="l" eaLnBrk="1" fontAlgn="auto" hangingPunct="1">
              <a:spcAft>
                <a:spcPts val="0"/>
              </a:spcAft>
              <a:defRPr/>
            </a:pPr>
            <a:r>
              <a:rPr lang="en-US" sz="4800" dirty="0">
                <a:effectLst/>
                <a:latin typeface="+mn-lt"/>
                <a:ea typeface="+mj-ea"/>
                <a:cs typeface="+mj-cs"/>
              </a:rPr>
              <a:t>OCCIPUT</a:t>
            </a:r>
          </a:p>
        </p:txBody>
      </p:sp>
      <p:sp>
        <p:nvSpPr>
          <p:cNvPr id="31746" name="Rectangle 3"/>
          <p:cNvSpPr>
            <a:spLocks noGrp="1" noChangeArrowheads="1"/>
          </p:cNvSpPr>
          <p:nvPr>
            <p:ph idx="1"/>
          </p:nvPr>
        </p:nvSpPr>
        <p:spPr>
          <a:xfrm>
            <a:off x="457200" y="1882775"/>
            <a:ext cx="8229600" cy="4572000"/>
          </a:xfrm>
        </p:spPr>
        <p:txBody>
          <a:bodyPr/>
          <a:lstStyle/>
          <a:p>
            <a:pPr eaLnBrk="1" hangingPunct="1"/>
            <a:r>
              <a:rPr lang="en-US" dirty="0">
                <a:ea typeface="MS PGothic" charset="0"/>
              </a:rPr>
              <a:t>Large occiput tends to over flex neck</a:t>
            </a:r>
          </a:p>
          <a:p>
            <a:pPr eaLnBrk="1" hangingPunct="1"/>
            <a:endParaRPr lang="en-US" dirty="0">
              <a:ea typeface="MS PGothic" charset="0"/>
            </a:endParaRPr>
          </a:p>
          <a:p>
            <a:pPr eaLnBrk="1" hangingPunct="1"/>
            <a:r>
              <a:rPr lang="en-US" dirty="0">
                <a:ea typeface="MS PGothic" charset="0"/>
              </a:rPr>
              <a:t>Clinical significance</a:t>
            </a:r>
          </a:p>
          <a:p>
            <a:pPr lvl="1" eaLnBrk="1" hangingPunct="1"/>
            <a:r>
              <a:rPr lang="en-US" dirty="0">
                <a:ea typeface="MS PGothic" charset="0"/>
              </a:rPr>
              <a:t>shoulder roll for optimal positioning</a:t>
            </a:r>
          </a:p>
          <a:p>
            <a:pPr lvl="1" eaLnBrk="1" hangingPunct="1"/>
            <a:r>
              <a:rPr lang="en-US" dirty="0">
                <a:ea typeface="MS PGothic" charset="0"/>
              </a:rPr>
              <a:t>positioning after </a:t>
            </a:r>
            <a:r>
              <a:rPr lang="en-US" dirty="0" err="1">
                <a:ea typeface="MS PGothic" charset="0"/>
              </a:rPr>
              <a:t>extubation</a:t>
            </a:r>
            <a:endParaRPr lang="en-US" dirty="0">
              <a:ea typeface="MS PGothic"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a:xfrm>
            <a:off x="457200" y="304800"/>
            <a:ext cx="8229600" cy="990600"/>
          </a:xfrm>
        </p:spPr>
        <p:txBody>
          <a:bodyPr>
            <a:normAutofit/>
          </a:bodyPr>
          <a:lstStyle/>
          <a:p>
            <a:pPr marL="12700" algn="l" eaLnBrk="1" fontAlgn="auto" hangingPunct="1">
              <a:spcAft>
                <a:spcPts val="0"/>
              </a:spcAft>
              <a:defRPr/>
            </a:pPr>
            <a:r>
              <a:rPr lang="en-US" sz="4800" dirty="0">
                <a:latin typeface="+mn-lt"/>
                <a:ea typeface="+mj-ea"/>
                <a:cs typeface="+mj-cs"/>
              </a:rPr>
              <a:t>TONGUE</a:t>
            </a:r>
          </a:p>
        </p:txBody>
      </p:sp>
      <p:sp>
        <p:nvSpPr>
          <p:cNvPr id="33794" name="Rectangle 3"/>
          <p:cNvSpPr>
            <a:spLocks noGrp="1" noChangeArrowheads="1"/>
          </p:cNvSpPr>
          <p:nvPr>
            <p:ph idx="1"/>
          </p:nvPr>
        </p:nvSpPr>
        <p:spPr>
          <a:xfrm>
            <a:off x="457200" y="1524000"/>
            <a:ext cx="8534400" cy="5181600"/>
          </a:xfrm>
        </p:spPr>
        <p:txBody>
          <a:bodyPr>
            <a:normAutofit/>
          </a:bodyPr>
          <a:lstStyle/>
          <a:p>
            <a:pPr eaLnBrk="1" hangingPunct="1"/>
            <a:r>
              <a:rPr lang="en-US" dirty="0">
                <a:ea typeface="MS PGothic" charset="0"/>
              </a:rPr>
              <a:t>Relatively large</a:t>
            </a:r>
          </a:p>
          <a:p>
            <a:pPr eaLnBrk="1" hangingPunct="1"/>
            <a:endParaRPr lang="en-US" dirty="0">
              <a:ea typeface="MS PGothic" charset="0"/>
            </a:endParaRPr>
          </a:p>
          <a:p>
            <a:pPr eaLnBrk="1" hangingPunct="1">
              <a:lnSpc>
                <a:spcPct val="130000"/>
              </a:lnSpc>
            </a:pPr>
            <a:r>
              <a:rPr lang="en-US" dirty="0">
                <a:ea typeface="MS PGothic" charset="0"/>
              </a:rPr>
              <a:t>Clinical significance</a:t>
            </a:r>
          </a:p>
          <a:p>
            <a:pPr lvl="1" eaLnBrk="1" hangingPunct="1">
              <a:lnSpc>
                <a:spcPct val="130000"/>
              </a:lnSpc>
            </a:pPr>
            <a:r>
              <a:rPr lang="en-US" dirty="0">
                <a:ea typeface="MS PGothic" charset="0"/>
              </a:rPr>
              <a:t>more prone to airway obstruction</a:t>
            </a:r>
          </a:p>
          <a:p>
            <a:pPr lvl="1">
              <a:lnSpc>
                <a:spcPct val="130000"/>
              </a:lnSpc>
            </a:pPr>
            <a:r>
              <a:rPr lang="en-US" dirty="0">
                <a:ea typeface="MS PGothic" charset="0"/>
              </a:rPr>
              <a:t>mask ventilation may be difficult</a:t>
            </a:r>
          </a:p>
          <a:p>
            <a:pPr lvl="1" eaLnBrk="1" hangingPunct="1">
              <a:lnSpc>
                <a:spcPct val="130000"/>
              </a:lnSpc>
            </a:pPr>
            <a:r>
              <a:rPr lang="en-US" dirty="0">
                <a:ea typeface="MS PGothic" charset="0"/>
              </a:rPr>
              <a:t>difficulty manipulating the laryngoscope blade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6883400" cy="1143000"/>
          </a:xfrm>
        </p:spPr>
        <p:txBody>
          <a:bodyPr/>
          <a:lstStyle/>
          <a:p>
            <a:pPr algn="l">
              <a:defRPr/>
            </a:pPr>
            <a:r>
              <a:rPr lang="en-US" dirty="0"/>
              <a:t>Position of the Larynx</a:t>
            </a:r>
          </a:p>
        </p:txBody>
      </p:sp>
      <p:sp>
        <p:nvSpPr>
          <p:cNvPr id="35843" name="Content Placeholder 4"/>
          <p:cNvSpPr>
            <a:spLocks noGrp="1"/>
          </p:cNvSpPr>
          <p:nvPr>
            <p:ph sz="half" idx="2"/>
          </p:nvPr>
        </p:nvSpPr>
        <p:spPr>
          <a:xfrm>
            <a:off x="3962400" y="1295400"/>
            <a:ext cx="4724400" cy="4495800"/>
          </a:xfrm>
        </p:spPr>
        <p:txBody>
          <a:bodyPr/>
          <a:lstStyle/>
          <a:p>
            <a:pPr marL="0" indent="0">
              <a:buNone/>
            </a:pPr>
            <a:r>
              <a:rPr lang="en-US" sz="3600" i="1" dirty="0">
                <a:ea typeface="MS PGothic" charset="0"/>
              </a:rPr>
              <a:t>Clinical significance</a:t>
            </a:r>
          </a:p>
          <a:p>
            <a:pPr marL="293688" indent="-293688"/>
            <a:r>
              <a:rPr lang="en-US" dirty="0">
                <a:ea typeface="MS PGothic" charset="0"/>
              </a:rPr>
              <a:t>Greater acute angulation between the tongue and glottic airway</a:t>
            </a:r>
          </a:p>
          <a:p>
            <a:pPr marL="293688" indent="-293688"/>
            <a:r>
              <a:rPr lang="en-US" dirty="0">
                <a:ea typeface="MS PGothic" charset="0"/>
              </a:rPr>
              <a:t>Straight laryngoscope blade preferable</a:t>
            </a:r>
          </a:p>
          <a:p>
            <a:pPr marL="293688" indent="-293688"/>
            <a:r>
              <a:rPr lang="en-US" dirty="0">
                <a:ea typeface="MS PGothic" charset="0"/>
              </a:rPr>
              <a:t>Angulation exacerbated with mandibular or midfacial hypoplasia</a:t>
            </a:r>
          </a:p>
        </p:txBody>
      </p:sp>
      <p:pic>
        <p:nvPicPr>
          <p:cNvPr id="35844" name="Picture 2" descr="Screen Shot 2014-06-29 at 2.54.22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447800"/>
            <a:ext cx="3276600" cy="4343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45" name="TextBox 2"/>
          <p:cNvSpPr txBox="1">
            <a:spLocks noChangeArrowheads="1"/>
          </p:cNvSpPr>
          <p:nvPr/>
        </p:nvSpPr>
        <p:spPr bwMode="auto">
          <a:xfrm>
            <a:off x="2578100" y="6194629"/>
            <a:ext cx="39878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1200" dirty="0">
                <a:latin typeface="+mn-lt"/>
              </a:rPr>
              <a:t>Cote, et al (editors) A Practice of Anesthesia for Infants and Children, 2013, p 238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69388"/>
            <a:ext cx="7978587" cy="1143000"/>
          </a:xfrm>
        </p:spPr>
        <p:txBody>
          <a:bodyPr>
            <a:normAutofit/>
          </a:bodyPr>
          <a:lstStyle/>
          <a:p>
            <a:pPr algn="l">
              <a:defRPr/>
            </a:pPr>
            <a:r>
              <a:rPr lang="en-US" sz="4800" dirty="0"/>
              <a:t>Epiglottis</a:t>
            </a:r>
          </a:p>
        </p:txBody>
      </p:sp>
      <p:pic>
        <p:nvPicPr>
          <p:cNvPr id="37890" name="Picture 2" descr="Screen Shot 2014-06-29 at 5.14.09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2486" y="2933158"/>
            <a:ext cx="3505200" cy="2860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891" name="Picture 3" descr="Screen Shot 2014-06-29 at 5.13.54 PM.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5800" y="2933158"/>
            <a:ext cx="3505200" cy="28608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2" name="TextBox 4"/>
          <p:cNvSpPr txBox="1">
            <a:spLocks noChangeArrowheads="1"/>
          </p:cNvSpPr>
          <p:nvPr/>
        </p:nvSpPr>
        <p:spPr bwMode="auto">
          <a:xfrm>
            <a:off x="685800" y="1312388"/>
            <a:ext cx="3132139" cy="144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2800" dirty="0">
                <a:latin typeface="+mn-lt"/>
              </a:rPr>
              <a:t>Adult:</a:t>
            </a:r>
          </a:p>
          <a:p>
            <a:pPr marL="173038" indent="-173038">
              <a:buFont typeface="Arial" panose="020B0604020202020204" pitchFamily="34" charset="0"/>
              <a:buChar char="•"/>
            </a:pPr>
            <a:r>
              <a:rPr lang="en-US" sz="2000" dirty="0">
                <a:latin typeface="+mn-lt"/>
              </a:rPr>
              <a:t>Broad and flat</a:t>
            </a:r>
          </a:p>
          <a:p>
            <a:pPr marL="173038" indent="-173038">
              <a:buFont typeface="Arial" panose="020B0604020202020204" pitchFamily="34" charset="0"/>
              <a:buChar char="•"/>
            </a:pPr>
            <a:r>
              <a:rPr lang="en-US" sz="2000" dirty="0">
                <a:latin typeface="+mn-lt"/>
              </a:rPr>
              <a:t>Parallel to axis of trachea</a:t>
            </a:r>
          </a:p>
          <a:p>
            <a:pPr marL="173038" indent="-173038">
              <a:buFont typeface="Arial" panose="020B0604020202020204" pitchFamily="34" charset="0"/>
              <a:buChar char="•"/>
            </a:pPr>
            <a:r>
              <a:rPr lang="en-US" sz="2000" dirty="0">
                <a:latin typeface="+mn-lt"/>
              </a:rPr>
              <a:t>Curved or straight blade</a:t>
            </a:r>
          </a:p>
        </p:txBody>
      </p:sp>
      <p:sp>
        <p:nvSpPr>
          <p:cNvPr id="37893" name="TextBox 5"/>
          <p:cNvSpPr txBox="1">
            <a:spLocks noChangeArrowheads="1"/>
          </p:cNvSpPr>
          <p:nvPr/>
        </p:nvSpPr>
        <p:spPr bwMode="auto">
          <a:xfrm>
            <a:off x="4876800" y="988874"/>
            <a:ext cx="4113773" cy="1754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2800" dirty="0">
                <a:latin typeface="+mn-lt"/>
              </a:rPr>
              <a:t>Infant:</a:t>
            </a:r>
          </a:p>
          <a:p>
            <a:pPr marL="285750" indent="-285750">
              <a:buFont typeface="Arial" panose="020B0604020202020204" pitchFamily="34" charset="0"/>
              <a:buChar char="•"/>
            </a:pPr>
            <a:r>
              <a:rPr lang="en-US" sz="2000" dirty="0">
                <a:latin typeface="+mn-lt"/>
              </a:rPr>
              <a:t>Omega shaped</a:t>
            </a:r>
          </a:p>
          <a:p>
            <a:pPr marL="285750" indent="-285750">
              <a:buFont typeface="Arial" panose="020B0604020202020204" pitchFamily="34" charset="0"/>
              <a:buChar char="•"/>
            </a:pPr>
            <a:r>
              <a:rPr lang="en-US" sz="2000" dirty="0">
                <a:latin typeface="+mn-lt"/>
              </a:rPr>
              <a:t>“Floppy”</a:t>
            </a:r>
          </a:p>
          <a:p>
            <a:pPr marL="285750" indent="-285750">
              <a:buFont typeface="Arial" panose="020B0604020202020204" pitchFamily="34" charset="0"/>
              <a:buChar char="•"/>
            </a:pPr>
            <a:r>
              <a:rPr lang="en-US" sz="2000" dirty="0">
                <a:latin typeface="+mn-lt"/>
              </a:rPr>
              <a:t>Angled away from axis of trachea</a:t>
            </a:r>
          </a:p>
          <a:p>
            <a:pPr marL="285750" indent="-285750">
              <a:buFont typeface="Arial" panose="020B0604020202020204" pitchFamily="34" charset="0"/>
              <a:buChar char="•"/>
            </a:pPr>
            <a:r>
              <a:rPr lang="en-US" sz="2000" dirty="0">
                <a:latin typeface="+mn-lt"/>
              </a:rPr>
              <a:t>Straight blade to lift epiglottis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2" descr="drawing"/>
          <p:cNvPicPr>
            <a:picLocks noChangeAspect="1" noChangeArrowheads="1"/>
          </p:cNvPicPr>
          <p:nvPr/>
        </p:nvPicPr>
        <p:blipFill rotWithShape="1">
          <a:blip r:embed="rId3">
            <a:extLst>
              <a:ext uri="{28A0092B-C50C-407E-A947-70E740481C1C}">
                <a14:useLocalDpi xmlns:a14="http://schemas.microsoft.com/office/drawing/2010/main" val="0"/>
              </a:ext>
            </a:extLst>
          </a:blip>
          <a:srcRect r="24387" b="20733"/>
          <a:stretch/>
        </p:blipFill>
        <p:spPr bwMode="auto">
          <a:xfrm>
            <a:off x="3619500" y="1985682"/>
            <a:ext cx="5486400" cy="3382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9" name="Rectangle 3"/>
          <p:cNvSpPr>
            <a:spLocks noGrp="1" noRot="1" noChangeArrowheads="1"/>
          </p:cNvSpPr>
          <p:nvPr>
            <p:ph type="title"/>
          </p:nvPr>
        </p:nvSpPr>
        <p:spPr/>
        <p:txBody>
          <a:bodyPr>
            <a:normAutofit/>
          </a:bodyPr>
          <a:lstStyle/>
          <a:p>
            <a:pPr marL="12700" algn="l" eaLnBrk="1" fontAlgn="auto" hangingPunct="1">
              <a:spcAft>
                <a:spcPts val="0"/>
              </a:spcAft>
              <a:defRPr/>
            </a:pPr>
            <a:r>
              <a:rPr lang="en-US" dirty="0">
                <a:latin typeface="+mn-lt"/>
                <a:ea typeface="+mj-ea"/>
                <a:cs typeface="+mj-cs"/>
              </a:rPr>
              <a:t>Vocal Cords </a:t>
            </a:r>
          </a:p>
        </p:txBody>
      </p:sp>
      <p:sp>
        <p:nvSpPr>
          <p:cNvPr id="2" name="TextBox 1"/>
          <p:cNvSpPr txBox="1"/>
          <p:nvPr/>
        </p:nvSpPr>
        <p:spPr>
          <a:xfrm>
            <a:off x="457200" y="1295400"/>
            <a:ext cx="6324600" cy="646331"/>
          </a:xfrm>
          <a:prstGeom prst="rect">
            <a:avLst/>
          </a:prstGeom>
          <a:noFill/>
        </p:spPr>
        <p:txBody>
          <a:bodyPr wrap="square">
            <a:spAutoFit/>
          </a:bodyPr>
          <a:lstStyle/>
          <a:p>
            <a:pPr>
              <a:defRPr/>
            </a:pPr>
            <a:r>
              <a:rPr lang="en-US" sz="3600" i="1" dirty="0">
                <a:solidFill>
                  <a:schemeClr val="accent1">
                    <a:lumMod val="50000"/>
                  </a:schemeClr>
                </a:solidFill>
                <a:ea typeface="ＭＳ Ｐゴシック" charset="0"/>
                <a:cs typeface="ＭＳ Ｐゴシック" charset="0"/>
              </a:rPr>
              <a:t>Clinical significance:</a:t>
            </a:r>
          </a:p>
        </p:txBody>
      </p:sp>
      <p:sp>
        <p:nvSpPr>
          <p:cNvPr id="3" name="TextBox 2">
            <a:extLst>
              <a:ext uri="{FF2B5EF4-FFF2-40B4-BE49-F238E27FC236}">
                <a16:creationId xmlns:a16="http://schemas.microsoft.com/office/drawing/2014/main" id="{8BDFE431-E8DA-774A-B085-63FA022A085E}"/>
              </a:ext>
            </a:extLst>
          </p:cNvPr>
          <p:cNvSpPr txBox="1"/>
          <p:nvPr/>
        </p:nvSpPr>
        <p:spPr>
          <a:xfrm>
            <a:off x="457200" y="1981200"/>
            <a:ext cx="3276600" cy="4247317"/>
          </a:xfrm>
          <a:prstGeom prst="rect">
            <a:avLst/>
          </a:prstGeom>
          <a:noFill/>
        </p:spPr>
        <p:txBody>
          <a:bodyPr wrap="square" rtlCol="0">
            <a:spAutoFit/>
          </a:bodyPr>
          <a:lstStyle/>
          <a:p>
            <a:pPr marL="285750" indent="-285750">
              <a:buFont typeface="Arial"/>
              <a:buChar char="•"/>
              <a:defRPr/>
            </a:pPr>
            <a:r>
              <a:rPr lang="en-US" sz="2800" dirty="0">
                <a:solidFill>
                  <a:schemeClr val="accent1">
                    <a:lumMod val="50000"/>
                  </a:schemeClr>
                </a:solidFill>
                <a:ea typeface="ＭＳ Ｐゴシック" charset="0"/>
                <a:cs typeface="ＭＳ Ｐゴシック" charset="0"/>
              </a:rPr>
              <a:t>ETT hung up at anterior commissure</a:t>
            </a:r>
          </a:p>
          <a:p>
            <a:pPr marL="285750" indent="-285750">
              <a:buFont typeface="Arial"/>
              <a:buChar char="•"/>
              <a:defRPr/>
            </a:pPr>
            <a:r>
              <a:rPr lang="en-US" sz="2800" dirty="0">
                <a:solidFill>
                  <a:schemeClr val="accent1">
                    <a:lumMod val="50000"/>
                  </a:schemeClr>
                </a:solidFill>
                <a:ea typeface="ＭＳ Ｐゴシック" charset="0"/>
                <a:cs typeface="ＭＳ Ｐゴシック" charset="0"/>
              </a:rPr>
              <a:t>Pass ETT through posterior portion of VC</a:t>
            </a:r>
          </a:p>
          <a:p>
            <a:pPr marL="285750" indent="-285750">
              <a:buFont typeface="Arial"/>
              <a:buChar char="•"/>
              <a:defRPr/>
            </a:pPr>
            <a:r>
              <a:rPr lang="en-US" sz="2800" dirty="0">
                <a:solidFill>
                  <a:schemeClr val="accent1">
                    <a:lumMod val="50000"/>
                  </a:schemeClr>
                </a:solidFill>
                <a:ea typeface="ＭＳ Ｐゴシック" charset="0"/>
                <a:cs typeface="ＭＳ Ｐゴシック" charset="0"/>
              </a:rPr>
              <a:t>Particular problem with nasal intubation</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Picture 2" descr="Screen Shot 2014-06-29 at 2.45.20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996333"/>
            <a:ext cx="6248400" cy="40092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itle 6"/>
          <p:cNvSpPr>
            <a:spLocks noGrp="1"/>
          </p:cNvSpPr>
          <p:nvPr>
            <p:ph type="title"/>
          </p:nvPr>
        </p:nvSpPr>
        <p:spPr>
          <a:xfrm>
            <a:off x="502024" y="0"/>
            <a:ext cx="8610600" cy="1398587"/>
          </a:xfrm>
        </p:spPr>
        <p:txBody>
          <a:bodyPr>
            <a:normAutofit/>
          </a:bodyPr>
          <a:lstStyle/>
          <a:p>
            <a:pPr algn="l">
              <a:defRPr/>
            </a:pPr>
            <a:r>
              <a:rPr lang="en-US" dirty="0"/>
              <a:t>Narrowest Area of Larynx </a:t>
            </a:r>
          </a:p>
        </p:txBody>
      </p:sp>
      <p:sp>
        <p:nvSpPr>
          <p:cNvPr id="41988" name="TextBox 8"/>
          <p:cNvSpPr txBox="1">
            <a:spLocks noChangeArrowheads="1"/>
          </p:cNvSpPr>
          <p:nvPr/>
        </p:nvSpPr>
        <p:spPr bwMode="auto">
          <a:xfrm>
            <a:off x="5053465" y="4397786"/>
            <a:ext cx="2151871"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dirty="0">
                <a:latin typeface="+mn-lt"/>
              </a:rPr>
              <a:t>Funnel shaped</a:t>
            </a:r>
          </a:p>
          <a:p>
            <a:r>
              <a:rPr lang="en-US" dirty="0">
                <a:latin typeface="+mn-lt"/>
              </a:rPr>
              <a:t>cricoid cartilage</a:t>
            </a:r>
          </a:p>
        </p:txBody>
      </p:sp>
      <p:sp>
        <p:nvSpPr>
          <p:cNvPr id="41989" name="TextBox 1"/>
          <p:cNvSpPr txBox="1">
            <a:spLocks noChangeArrowheads="1"/>
          </p:cNvSpPr>
          <p:nvPr/>
        </p:nvSpPr>
        <p:spPr bwMode="auto">
          <a:xfrm>
            <a:off x="2514600" y="6243935"/>
            <a:ext cx="370101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1200" dirty="0">
                <a:latin typeface="+mn-lt"/>
              </a:rPr>
              <a:t>Cote, et al. A Practice of Anesthesia in Infants and Children. 2014, p241</a:t>
            </a:r>
          </a:p>
        </p:txBody>
      </p:sp>
      <p:sp>
        <p:nvSpPr>
          <p:cNvPr id="8" name="TextBox 7"/>
          <p:cNvSpPr txBox="1"/>
          <p:nvPr/>
        </p:nvSpPr>
        <p:spPr>
          <a:xfrm>
            <a:off x="1828800" y="5036403"/>
            <a:ext cx="2103589" cy="830997"/>
          </a:xfrm>
          <a:prstGeom prst="rect">
            <a:avLst/>
          </a:prstGeom>
          <a:noFill/>
        </p:spPr>
        <p:txBody>
          <a:bodyPr wrap="none">
            <a:spAutoFit/>
          </a:bodyPr>
          <a:lstStyle/>
          <a:p>
            <a:pPr>
              <a:defRPr/>
            </a:pPr>
            <a:r>
              <a:rPr lang="en-US" sz="2400" dirty="0">
                <a:cs typeface="Comic Sans MS"/>
              </a:rPr>
              <a:t>Tubular shaped</a:t>
            </a:r>
          </a:p>
          <a:p>
            <a:pPr>
              <a:defRPr/>
            </a:pPr>
            <a:r>
              <a:rPr lang="en-US" sz="2400" dirty="0">
                <a:cs typeface="Comic Sans MS"/>
              </a:rPr>
              <a:t>glottic opening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rrowheads="1"/>
          </p:cNvSpPr>
          <p:nvPr>
            <p:ph type="title"/>
          </p:nvPr>
        </p:nvSpPr>
        <p:spPr>
          <a:xfrm>
            <a:off x="457200" y="228600"/>
            <a:ext cx="8229600" cy="112395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marL="12700" algn="l" eaLnBrk="1" fontAlgn="auto" hangingPunct="1">
              <a:spcAft>
                <a:spcPts val="0"/>
              </a:spcAft>
              <a:defRPr/>
            </a:pPr>
            <a:r>
              <a:rPr lang="en-US" sz="4800" dirty="0">
                <a:effectLst/>
                <a:latin typeface="+mn-lt"/>
                <a:ea typeface="+mj-ea"/>
                <a:cs typeface="+mj-cs"/>
              </a:rPr>
              <a:t>Airway Compromise</a:t>
            </a:r>
          </a:p>
        </p:txBody>
      </p:sp>
      <p:sp>
        <p:nvSpPr>
          <p:cNvPr id="113668" name="AutoShape 4"/>
          <p:cNvSpPr>
            <a:spLocks noChangeArrowheads="1"/>
          </p:cNvSpPr>
          <p:nvPr/>
        </p:nvSpPr>
        <p:spPr bwMode="auto">
          <a:xfrm>
            <a:off x="5105400" y="1752600"/>
            <a:ext cx="1096963" cy="1096963"/>
          </a:xfrm>
          <a:custGeom>
            <a:avLst/>
            <a:gdLst>
              <a:gd name="T0" fmla="*/ 27854836 w 21600"/>
              <a:gd name="T1" fmla="*/ 0 h 21600"/>
              <a:gd name="T2" fmla="*/ 8157850 w 21600"/>
              <a:gd name="T3" fmla="*/ 8157850 h 21600"/>
              <a:gd name="T4" fmla="*/ 0 w 21600"/>
              <a:gd name="T5" fmla="*/ 27854836 h 21600"/>
              <a:gd name="T6" fmla="*/ 8157850 w 21600"/>
              <a:gd name="T7" fmla="*/ 47551772 h 21600"/>
              <a:gd name="T8" fmla="*/ 27854836 w 21600"/>
              <a:gd name="T9" fmla="*/ 55709621 h 21600"/>
              <a:gd name="T10" fmla="*/ 47551772 w 21600"/>
              <a:gd name="T11" fmla="*/ 47551772 h 21600"/>
              <a:gd name="T12" fmla="*/ 55709621 w 21600"/>
              <a:gd name="T13" fmla="*/ 27854836 h 21600"/>
              <a:gd name="T14" fmla="*/ 47551772 w 21600"/>
              <a:gd name="T15" fmla="*/ 815785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p>
        </p:txBody>
      </p:sp>
      <p:sp>
        <p:nvSpPr>
          <p:cNvPr id="113669" name="AutoShape 5"/>
          <p:cNvSpPr>
            <a:spLocks noChangeArrowheads="1"/>
          </p:cNvSpPr>
          <p:nvPr/>
        </p:nvSpPr>
        <p:spPr bwMode="auto">
          <a:xfrm>
            <a:off x="4724400" y="3352800"/>
            <a:ext cx="2011363" cy="2011363"/>
          </a:xfrm>
          <a:custGeom>
            <a:avLst/>
            <a:gdLst>
              <a:gd name="T0" fmla="*/ 93647758 w 21600"/>
              <a:gd name="T1" fmla="*/ 0 h 21600"/>
              <a:gd name="T2" fmla="*/ 27426611 w 21600"/>
              <a:gd name="T3" fmla="*/ 27426611 h 21600"/>
              <a:gd name="T4" fmla="*/ 0 w 21600"/>
              <a:gd name="T5" fmla="*/ 93647758 h 21600"/>
              <a:gd name="T6" fmla="*/ 27426611 w 21600"/>
              <a:gd name="T7" fmla="*/ 159868811 h 21600"/>
              <a:gd name="T8" fmla="*/ 93647758 w 21600"/>
              <a:gd name="T9" fmla="*/ 187295422 h 21600"/>
              <a:gd name="T10" fmla="*/ 159868811 w 21600"/>
              <a:gd name="T11" fmla="*/ 159868811 h 21600"/>
              <a:gd name="T12" fmla="*/ 187295422 w 21600"/>
              <a:gd name="T13" fmla="*/ 93647758 h 21600"/>
              <a:gd name="T14" fmla="*/ 159868811 w 21600"/>
              <a:gd name="T15" fmla="*/ 2742661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p>
        </p:txBody>
      </p:sp>
      <p:sp>
        <p:nvSpPr>
          <p:cNvPr id="113670" name="Oval 6"/>
          <p:cNvSpPr>
            <a:spLocks noChangeArrowheads="1"/>
          </p:cNvSpPr>
          <p:nvPr/>
        </p:nvSpPr>
        <p:spPr bwMode="auto">
          <a:xfrm>
            <a:off x="1828800" y="1828800"/>
            <a:ext cx="914400" cy="914400"/>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ea typeface="ＭＳ Ｐゴシック" charset="0"/>
              <a:cs typeface="+mn-cs"/>
            </a:endParaRPr>
          </a:p>
        </p:txBody>
      </p:sp>
      <p:sp>
        <p:nvSpPr>
          <p:cNvPr id="113671" name="Line 7"/>
          <p:cNvSpPr>
            <a:spLocks noChangeShapeType="1"/>
          </p:cNvSpPr>
          <p:nvPr/>
        </p:nvSpPr>
        <p:spPr bwMode="auto">
          <a:xfrm>
            <a:off x="3124200" y="2209800"/>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sp>
        <p:nvSpPr>
          <p:cNvPr id="113672" name="Oval 8"/>
          <p:cNvSpPr>
            <a:spLocks noChangeArrowheads="1"/>
          </p:cNvSpPr>
          <p:nvPr/>
        </p:nvSpPr>
        <p:spPr bwMode="auto">
          <a:xfrm>
            <a:off x="1295400" y="3429000"/>
            <a:ext cx="1828800" cy="1828800"/>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ea typeface="ＭＳ Ｐゴシック" charset="0"/>
              <a:cs typeface="+mn-cs"/>
            </a:endParaRPr>
          </a:p>
        </p:txBody>
      </p:sp>
      <p:sp>
        <p:nvSpPr>
          <p:cNvPr id="113673" name="Line 9"/>
          <p:cNvSpPr>
            <a:spLocks noChangeShapeType="1"/>
          </p:cNvSpPr>
          <p:nvPr/>
        </p:nvSpPr>
        <p:spPr bwMode="auto">
          <a:xfrm>
            <a:off x="3352800" y="4267200"/>
            <a:ext cx="12192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sp>
        <p:nvSpPr>
          <p:cNvPr id="113674" name="Text Box 10"/>
          <p:cNvSpPr txBox="1">
            <a:spLocks noChangeArrowheads="1"/>
          </p:cNvSpPr>
          <p:nvPr/>
        </p:nvSpPr>
        <p:spPr bwMode="auto">
          <a:xfrm>
            <a:off x="381000" y="1668463"/>
            <a:ext cx="12954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p>
            <a:pPr eaLnBrk="1" hangingPunct="1">
              <a:spcBef>
                <a:spcPct val="50000"/>
              </a:spcBef>
              <a:defRPr/>
            </a:pPr>
            <a:r>
              <a:rPr lang="en-US" sz="2400" dirty="0">
                <a:ea typeface="ＭＳ Ｐゴシック" charset="0"/>
                <a:cs typeface="Arial" charset="0"/>
              </a:rPr>
              <a:t>Infant</a:t>
            </a:r>
          </a:p>
        </p:txBody>
      </p:sp>
      <p:sp>
        <p:nvSpPr>
          <p:cNvPr id="113675" name="Text Box 11"/>
          <p:cNvSpPr txBox="1">
            <a:spLocks noChangeArrowheads="1"/>
          </p:cNvSpPr>
          <p:nvPr/>
        </p:nvSpPr>
        <p:spPr bwMode="auto">
          <a:xfrm>
            <a:off x="381000" y="3505200"/>
            <a:ext cx="12192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p>
            <a:pPr eaLnBrk="1" hangingPunct="1">
              <a:spcBef>
                <a:spcPct val="50000"/>
              </a:spcBef>
              <a:defRPr/>
            </a:pPr>
            <a:r>
              <a:rPr lang="en-US" sz="2400" dirty="0">
                <a:ea typeface="ＭＳ Ｐゴシック" charset="0"/>
                <a:cs typeface="Arial" charset="0"/>
              </a:rPr>
              <a:t>Adult</a:t>
            </a:r>
          </a:p>
        </p:txBody>
      </p:sp>
      <p:sp>
        <p:nvSpPr>
          <p:cNvPr id="113676" name="Text Box 12"/>
          <p:cNvSpPr txBox="1">
            <a:spLocks noChangeArrowheads="1"/>
          </p:cNvSpPr>
          <p:nvPr/>
        </p:nvSpPr>
        <p:spPr bwMode="auto">
          <a:xfrm>
            <a:off x="1828800" y="2819400"/>
            <a:ext cx="8382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sz="2000" dirty="0">
                <a:ea typeface="ＭＳ Ｐゴシック" charset="0"/>
                <a:cs typeface="Arial" charset="0"/>
              </a:rPr>
              <a:t>4 mm</a:t>
            </a:r>
          </a:p>
        </p:txBody>
      </p:sp>
      <p:sp>
        <p:nvSpPr>
          <p:cNvPr id="113677" name="Text Box 13"/>
          <p:cNvSpPr txBox="1">
            <a:spLocks noChangeArrowheads="1"/>
          </p:cNvSpPr>
          <p:nvPr/>
        </p:nvSpPr>
        <p:spPr bwMode="auto">
          <a:xfrm>
            <a:off x="3124200" y="1752600"/>
            <a:ext cx="18288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sz="2000" dirty="0">
                <a:ea typeface="ＭＳ Ｐゴシック" charset="0"/>
                <a:cs typeface="Arial" charset="0"/>
              </a:rPr>
              <a:t>1 mm edema</a:t>
            </a:r>
          </a:p>
        </p:txBody>
      </p:sp>
      <p:sp>
        <p:nvSpPr>
          <p:cNvPr id="113678" name="Text Box 14"/>
          <p:cNvSpPr txBox="1">
            <a:spLocks noChangeArrowheads="1"/>
          </p:cNvSpPr>
          <p:nvPr/>
        </p:nvSpPr>
        <p:spPr bwMode="auto">
          <a:xfrm>
            <a:off x="3200400" y="3733800"/>
            <a:ext cx="17526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p>
            <a:pPr eaLnBrk="1" hangingPunct="1">
              <a:spcBef>
                <a:spcPct val="50000"/>
              </a:spcBef>
              <a:defRPr/>
            </a:pPr>
            <a:r>
              <a:rPr lang="en-US" sz="2000" dirty="0">
                <a:ea typeface="ＭＳ Ｐゴシック" charset="0"/>
                <a:cs typeface="Arial" charset="0"/>
              </a:rPr>
              <a:t>1 mm edema</a:t>
            </a:r>
          </a:p>
        </p:txBody>
      </p:sp>
      <p:sp>
        <p:nvSpPr>
          <p:cNvPr id="113679" name="Text Box 15"/>
          <p:cNvSpPr txBox="1">
            <a:spLocks noChangeArrowheads="1"/>
          </p:cNvSpPr>
          <p:nvPr/>
        </p:nvSpPr>
        <p:spPr bwMode="auto">
          <a:xfrm>
            <a:off x="6629400" y="1676400"/>
            <a:ext cx="2209800"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a:defRPr sz="2400">
                <a:solidFill>
                  <a:schemeClr val="tx1"/>
                </a:solidFill>
                <a:latin typeface="Comic Sans MS" pitchFamily="66" charset="0"/>
                <a:ea typeface="MS PGothic" pitchFamily="34" charset="-128"/>
              </a:defRPr>
            </a:lvl1pPr>
            <a:lvl2pPr marL="742950" indent="-285750">
              <a:defRPr sz="2400">
                <a:solidFill>
                  <a:schemeClr val="tx1"/>
                </a:solidFill>
                <a:latin typeface="Comic Sans MS" pitchFamily="66" charset="0"/>
                <a:ea typeface="MS PGothic" pitchFamily="34" charset="-128"/>
              </a:defRPr>
            </a:lvl2pPr>
            <a:lvl3pPr marL="1143000" indent="-228600">
              <a:defRPr sz="2400">
                <a:solidFill>
                  <a:schemeClr val="tx1"/>
                </a:solidFill>
                <a:latin typeface="Comic Sans MS" pitchFamily="66" charset="0"/>
                <a:ea typeface="MS PGothic" pitchFamily="34" charset="-128"/>
              </a:defRPr>
            </a:lvl3pPr>
            <a:lvl4pPr marL="1600200" indent="-228600">
              <a:defRPr sz="2400">
                <a:solidFill>
                  <a:schemeClr val="tx1"/>
                </a:solidFill>
                <a:latin typeface="Comic Sans MS" pitchFamily="66" charset="0"/>
                <a:ea typeface="MS PGothic" pitchFamily="34" charset="-128"/>
              </a:defRPr>
            </a:lvl4pPr>
            <a:lvl5pPr marL="2057400" indent="-22860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spcBef>
                <a:spcPct val="50000"/>
              </a:spcBef>
              <a:defRPr/>
            </a:pPr>
            <a:r>
              <a:rPr lang="en-US" altLang="en-US" dirty="0">
                <a:latin typeface="+mn-lt"/>
                <a:cs typeface="Arial" pitchFamily="34" charset="0"/>
              </a:rPr>
              <a:t>75% loss of cross-sectional area</a:t>
            </a:r>
          </a:p>
        </p:txBody>
      </p:sp>
      <p:sp>
        <p:nvSpPr>
          <p:cNvPr id="113680" name="Text Box 16"/>
          <p:cNvSpPr txBox="1">
            <a:spLocks noChangeArrowheads="1"/>
          </p:cNvSpPr>
          <p:nvPr/>
        </p:nvSpPr>
        <p:spPr bwMode="auto">
          <a:xfrm>
            <a:off x="6858000" y="3657600"/>
            <a:ext cx="2133600"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lvl1pPr>
              <a:defRPr sz="2400">
                <a:solidFill>
                  <a:schemeClr val="tx1"/>
                </a:solidFill>
                <a:latin typeface="Comic Sans MS" pitchFamily="66" charset="0"/>
                <a:ea typeface="MS PGothic" pitchFamily="34" charset="-128"/>
              </a:defRPr>
            </a:lvl1pPr>
            <a:lvl2pPr marL="742950" indent="-285750">
              <a:defRPr sz="2400">
                <a:solidFill>
                  <a:schemeClr val="tx1"/>
                </a:solidFill>
                <a:latin typeface="Comic Sans MS" pitchFamily="66" charset="0"/>
                <a:ea typeface="MS PGothic" pitchFamily="34" charset="-128"/>
              </a:defRPr>
            </a:lvl2pPr>
            <a:lvl3pPr marL="1143000" indent="-228600">
              <a:defRPr sz="2400">
                <a:solidFill>
                  <a:schemeClr val="tx1"/>
                </a:solidFill>
                <a:latin typeface="Comic Sans MS" pitchFamily="66" charset="0"/>
                <a:ea typeface="MS PGothic" pitchFamily="34" charset="-128"/>
              </a:defRPr>
            </a:lvl3pPr>
            <a:lvl4pPr marL="1600200" indent="-228600">
              <a:defRPr sz="2400">
                <a:solidFill>
                  <a:schemeClr val="tx1"/>
                </a:solidFill>
                <a:latin typeface="Comic Sans MS" pitchFamily="66" charset="0"/>
                <a:ea typeface="MS PGothic" pitchFamily="34" charset="-128"/>
              </a:defRPr>
            </a:lvl4pPr>
            <a:lvl5pPr marL="2057400" indent="-22860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spcBef>
                <a:spcPct val="50000"/>
              </a:spcBef>
              <a:defRPr/>
            </a:pPr>
            <a:r>
              <a:rPr lang="en-US" altLang="en-US" dirty="0">
                <a:latin typeface="+mn-lt"/>
                <a:cs typeface="Arial" pitchFamily="34" charset="0"/>
              </a:rPr>
              <a:t>44% loss of cross-sectional area</a:t>
            </a:r>
          </a:p>
        </p:txBody>
      </p:sp>
      <p:sp>
        <p:nvSpPr>
          <p:cNvPr id="113681" name="Text Box 17"/>
          <p:cNvSpPr txBox="1">
            <a:spLocks noChangeArrowheads="1"/>
          </p:cNvSpPr>
          <p:nvPr/>
        </p:nvSpPr>
        <p:spPr bwMode="auto">
          <a:xfrm>
            <a:off x="1905000" y="5314890"/>
            <a:ext cx="9906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sz="2000" dirty="0">
                <a:ea typeface="ＭＳ Ｐゴシック" charset="0"/>
                <a:cs typeface="+mn-cs"/>
              </a:rPr>
              <a:t>8 mm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Rot="1" noChangeArrowheads="1"/>
          </p:cNvSpPr>
          <p:nvPr>
            <p:ph type="title"/>
          </p:nvPr>
        </p:nvSpPr>
        <p:spPr>
          <a:xfrm>
            <a:off x="381000" y="291307"/>
            <a:ext cx="8229600" cy="1123950"/>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marL="12700" algn="l">
              <a:defRPr/>
            </a:pPr>
            <a:r>
              <a:rPr lang="en-US" sz="4800" dirty="0"/>
              <a:t>Airway Compromise</a:t>
            </a:r>
            <a:endParaRPr lang="en-US" sz="4800" dirty="0">
              <a:solidFill>
                <a:schemeClr val="accent1">
                  <a:tint val="83000"/>
                  <a:satMod val="150000"/>
                </a:schemeClr>
              </a:solidFill>
              <a:effectLst/>
              <a:latin typeface="Comic Sans MS" charset="0"/>
              <a:ea typeface="+mj-ea"/>
              <a:cs typeface="+mj-cs"/>
            </a:endParaRPr>
          </a:p>
        </p:txBody>
      </p:sp>
      <p:sp>
        <p:nvSpPr>
          <p:cNvPr id="113668" name="AutoShape 4"/>
          <p:cNvSpPr>
            <a:spLocks noChangeArrowheads="1"/>
          </p:cNvSpPr>
          <p:nvPr/>
        </p:nvSpPr>
        <p:spPr bwMode="auto">
          <a:xfrm>
            <a:off x="4343400" y="1981464"/>
            <a:ext cx="927195" cy="914136"/>
          </a:xfrm>
          <a:custGeom>
            <a:avLst/>
            <a:gdLst>
              <a:gd name="T0" fmla="*/ 27854836 w 21600"/>
              <a:gd name="T1" fmla="*/ 0 h 21600"/>
              <a:gd name="T2" fmla="*/ 8157850 w 21600"/>
              <a:gd name="T3" fmla="*/ 8157850 h 21600"/>
              <a:gd name="T4" fmla="*/ 0 w 21600"/>
              <a:gd name="T5" fmla="*/ 27854836 h 21600"/>
              <a:gd name="T6" fmla="*/ 8157850 w 21600"/>
              <a:gd name="T7" fmla="*/ 47551772 h 21600"/>
              <a:gd name="T8" fmla="*/ 27854836 w 21600"/>
              <a:gd name="T9" fmla="*/ 55709621 h 21600"/>
              <a:gd name="T10" fmla="*/ 47551772 w 21600"/>
              <a:gd name="T11" fmla="*/ 47551772 h 21600"/>
              <a:gd name="T12" fmla="*/ 55709621 w 21600"/>
              <a:gd name="T13" fmla="*/ 27854836 h 21600"/>
              <a:gd name="T14" fmla="*/ 47551772 w 21600"/>
              <a:gd name="T15" fmla="*/ 8157850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p>
        </p:txBody>
      </p:sp>
      <p:sp>
        <p:nvSpPr>
          <p:cNvPr id="113669" name="AutoShape 5"/>
          <p:cNvSpPr>
            <a:spLocks noChangeArrowheads="1"/>
          </p:cNvSpPr>
          <p:nvPr/>
        </p:nvSpPr>
        <p:spPr bwMode="auto">
          <a:xfrm>
            <a:off x="4343401" y="3699874"/>
            <a:ext cx="1700080" cy="1676136"/>
          </a:xfrm>
          <a:custGeom>
            <a:avLst/>
            <a:gdLst>
              <a:gd name="T0" fmla="*/ 93647758 w 21600"/>
              <a:gd name="T1" fmla="*/ 0 h 21600"/>
              <a:gd name="T2" fmla="*/ 27426611 w 21600"/>
              <a:gd name="T3" fmla="*/ 27426611 h 21600"/>
              <a:gd name="T4" fmla="*/ 0 w 21600"/>
              <a:gd name="T5" fmla="*/ 93647758 h 21600"/>
              <a:gd name="T6" fmla="*/ 27426611 w 21600"/>
              <a:gd name="T7" fmla="*/ 159868811 h 21600"/>
              <a:gd name="T8" fmla="*/ 93647758 w 21600"/>
              <a:gd name="T9" fmla="*/ 187295422 h 21600"/>
              <a:gd name="T10" fmla="*/ 159868811 w 21600"/>
              <a:gd name="T11" fmla="*/ 159868811 h 21600"/>
              <a:gd name="T12" fmla="*/ 187295422 w 21600"/>
              <a:gd name="T13" fmla="*/ 93647758 h 21600"/>
              <a:gd name="T14" fmla="*/ 159868811 w 21600"/>
              <a:gd name="T15" fmla="*/ 27426611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p>
        </p:txBody>
      </p:sp>
      <p:sp>
        <p:nvSpPr>
          <p:cNvPr id="113670" name="Oval 6"/>
          <p:cNvSpPr>
            <a:spLocks noChangeArrowheads="1"/>
          </p:cNvSpPr>
          <p:nvPr/>
        </p:nvSpPr>
        <p:spPr bwMode="auto">
          <a:xfrm>
            <a:off x="1447800" y="1993047"/>
            <a:ext cx="772886" cy="762000"/>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ea typeface="ＭＳ Ｐゴシック" charset="0"/>
              <a:cs typeface="+mn-cs"/>
            </a:endParaRPr>
          </a:p>
        </p:txBody>
      </p:sp>
      <p:sp>
        <p:nvSpPr>
          <p:cNvPr id="113671" name="Line 7"/>
          <p:cNvSpPr>
            <a:spLocks noChangeShapeType="1"/>
          </p:cNvSpPr>
          <p:nvPr/>
        </p:nvSpPr>
        <p:spPr bwMode="auto">
          <a:xfrm>
            <a:off x="2438400" y="2438400"/>
            <a:ext cx="1676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sp>
        <p:nvSpPr>
          <p:cNvPr id="113672" name="Oval 8"/>
          <p:cNvSpPr>
            <a:spLocks noChangeArrowheads="1"/>
          </p:cNvSpPr>
          <p:nvPr/>
        </p:nvSpPr>
        <p:spPr bwMode="auto">
          <a:xfrm>
            <a:off x="914400" y="3745647"/>
            <a:ext cx="1545771" cy="1524000"/>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none" anchor="ctr"/>
          <a:lstStyle/>
          <a:p>
            <a:pPr>
              <a:defRPr/>
            </a:pPr>
            <a:endParaRPr lang="en-US">
              <a:ea typeface="ＭＳ Ｐゴシック" charset="0"/>
              <a:cs typeface="+mn-cs"/>
            </a:endParaRPr>
          </a:p>
        </p:txBody>
      </p:sp>
      <p:sp>
        <p:nvSpPr>
          <p:cNvPr id="113673" name="Line 9"/>
          <p:cNvSpPr>
            <a:spLocks noChangeShapeType="1"/>
          </p:cNvSpPr>
          <p:nvPr/>
        </p:nvSpPr>
        <p:spPr bwMode="auto">
          <a:xfrm>
            <a:off x="2667000" y="4495800"/>
            <a:ext cx="1502229"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US"/>
          </a:p>
        </p:txBody>
      </p:sp>
      <p:sp>
        <p:nvSpPr>
          <p:cNvPr id="113674" name="Text Box 10"/>
          <p:cNvSpPr txBox="1">
            <a:spLocks noChangeArrowheads="1"/>
          </p:cNvSpPr>
          <p:nvPr/>
        </p:nvSpPr>
        <p:spPr bwMode="auto">
          <a:xfrm>
            <a:off x="457200" y="1988582"/>
            <a:ext cx="12192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sz="2400" dirty="0">
                <a:ea typeface="ＭＳ Ｐゴシック" charset="0"/>
                <a:cs typeface="Arial" charset="0"/>
              </a:rPr>
              <a:t>Infant</a:t>
            </a:r>
          </a:p>
        </p:txBody>
      </p:sp>
      <p:sp>
        <p:nvSpPr>
          <p:cNvPr id="113675" name="Text Box 11"/>
          <p:cNvSpPr txBox="1">
            <a:spLocks noChangeArrowheads="1"/>
          </p:cNvSpPr>
          <p:nvPr/>
        </p:nvSpPr>
        <p:spPr bwMode="auto">
          <a:xfrm>
            <a:off x="228600" y="3585310"/>
            <a:ext cx="9906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sz="2400" dirty="0">
                <a:ea typeface="ＭＳ Ｐゴシック" charset="0"/>
                <a:cs typeface="Arial" charset="0"/>
              </a:rPr>
              <a:t>Adult</a:t>
            </a:r>
          </a:p>
        </p:txBody>
      </p:sp>
      <p:sp>
        <p:nvSpPr>
          <p:cNvPr id="113676" name="Text Box 12"/>
          <p:cNvSpPr txBox="1">
            <a:spLocks noChangeArrowheads="1"/>
          </p:cNvSpPr>
          <p:nvPr/>
        </p:nvSpPr>
        <p:spPr bwMode="auto">
          <a:xfrm>
            <a:off x="1524000" y="2831247"/>
            <a:ext cx="8382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sz="2000" dirty="0">
                <a:ea typeface="ＭＳ Ｐゴシック" charset="0"/>
                <a:cs typeface="Arial" charset="0"/>
              </a:rPr>
              <a:t>4 mm</a:t>
            </a:r>
          </a:p>
        </p:txBody>
      </p:sp>
      <p:sp>
        <p:nvSpPr>
          <p:cNvPr id="113677" name="Text Box 13"/>
          <p:cNvSpPr txBox="1">
            <a:spLocks noChangeArrowheads="1"/>
          </p:cNvSpPr>
          <p:nvPr/>
        </p:nvSpPr>
        <p:spPr bwMode="auto">
          <a:xfrm>
            <a:off x="2438400" y="1981200"/>
            <a:ext cx="18288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eaLnBrk="1" hangingPunct="1">
              <a:spcBef>
                <a:spcPct val="50000"/>
              </a:spcBef>
              <a:defRPr/>
            </a:pPr>
            <a:r>
              <a:rPr lang="en-US" sz="2000" dirty="0">
                <a:ea typeface="ＭＳ Ｐゴシック" charset="0"/>
                <a:cs typeface="Arial" charset="0"/>
              </a:rPr>
              <a:t>1 mm edema</a:t>
            </a:r>
          </a:p>
        </p:txBody>
      </p:sp>
      <p:sp>
        <p:nvSpPr>
          <p:cNvPr id="113678" name="Text Box 14"/>
          <p:cNvSpPr txBox="1">
            <a:spLocks noChangeArrowheads="1"/>
          </p:cNvSpPr>
          <p:nvPr/>
        </p:nvSpPr>
        <p:spPr bwMode="auto">
          <a:xfrm>
            <a:off x="2590800" y="3962400"/>
            <a:ext cx="17526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p>
            <a:pPr eaLnBrk="1" hangingPunct="1">
              <a:spcBef>
                <a:spcPct val="50000"/>
              </a:spcBef>
              <a:defRPr/>
            </a:pPr>
            <a:r>
              <a:rPr lang="en-US" sz="2000" dirty="0">
                <a:ea typeface="ＭＳ Ｐゴシック" charset="0"/>
                <a:cs typeface="Arial" charset="0"/>
              </a:rPr>
              <a:t>1 mm edema</a:t>
            </a:r>
          </a:p>
        </p:txBody>
      </p:sp>
      <p:sp>
        <p:nvSpPr>
          <p:cNvPr id="113679" name="Text Box 15"/>
          <p:cNvSpPr txBox="1">
            <a:spLocks noChangeArrowheads="1"/>
          </p:cNvSpPr>
          <p:nvPr/>
        </p:nvSpPr>
        <p:spPr bwMode="auto">
          <a:xfrm>
            <a:off x="5499195" y="1481991"/>
            <a:ext cx="3818403" cy="21236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wrap="square">
            <a:spAutoFit/>
          </a:bodyPr>
          <a:lstStyle>
            <a:lvl1pPr>
              <a:defRPr sz="2400">
                <a:solidFill>
                  <a:schemeClr val="tx1"/>
                </a:solidFill>
                <a:latin typeface="Comic Sans MS" pitchFamily="66" charset="0"/>
                <a:ea typeface="MS PGothic" pitchFamily="34" charset="-128"/>
              </a:defRPr>
            </a:lvl1pPr>
            <a:lvl2pPr marL="742950" indent="-285750">
              <a:defRPr sz="2400">
                <a:solidFill>
                  <a:schemeClr val="tx1"/>
                </a:solidFill>
                <a:latin typeface="Comic Sans MS" pitchFamily="66" charset="0"/>
                <a:ea typeface="MS PGothic" pitchFamily="34" charset="-128"/>
              </a:defRPr>
            </a:lvl2pPr>
            <a:lvl3pPr marL="1143000" indent="-228600">
              <a:defRPr sz="2400">
                <a:solidFill>
                  <a:schemeClr val="tx1"/>
                </a:solidFill>
                <a:latin typeface="Comic Sans MS" pitchFamily="66" charset="0"/>
                <a:ea typeface="MS PGothic" pitchFamily="34" charset="-128"/>
              </a:defRPr>
            </a:lvl3pPr>
            <a:lvl4pPr marL="1600200" indent="-228600">
              <a:defRPr sz="2400">
                <a:solidFill>
                  <a:schemeClr val="tx1"/>
                </a:solidFill>
                <a:latin typeface="Comic Sans MS" pitchFamily="66" charset="0"/>
                <a:ea typeface="MS PGothic" pitchFamily="34" charset="-128"/>
              </a:defRPr>
            </a:lvl4pPr>
            <a:lvl5pPr marL="2057400" indent="-228600">
              <a:defRPr sz="2400">
                <a:solidFill>
                  <a:schemeClr val="tx1"/>
                </a:solidFill>
                <a:latin typeface="Comic Sans MS" pitchFamily="66" charset="0"/>
                <a:ea typeface="MS PGothic" pitchFamily="34" charset="-128"/>
              </a:defRPr>
            </a:lvl5pPr>
            <a:lvl6pPr marL="2514600" indent="-228600" eaLnBrk="0" fontAlgn="base" hangingPunct="0">
              <a:spcBef>
                <a:spcPct val="0"/>
              </a:spcBef>
              <a:spcAft>
                <a:spcPct val="0"/>
              </a:spcAft>
              <a:defRPr sz="2400">
                <a:solidFill>
                  <a:schemeClr val="tx1"/>
                </a:solidFill>
                <a:latin typeface="Comic Sans MS" pitchFamily="66" charset="0"/>
                <a:ea typeface="MS PGothic" pitchFamily="34" charset="-128"/>
              </a:defRPr>
            </a:lvl6pPr>
            <a:lvl7pPr marL="2971800" indent="-228600" eaLnBrk="0" fontAlgn="base" hangingPunct="0">
              <a:spcBef>
                <a:spcPct val="0"/>
              </a:spcBef>
              <a:spcAft>
                <a:spcPct val="0"/>
              </a:spcAft>
              <a:defRPr sz="2400">
                <a:solidFill>
                  <a:schemeClr val="tx1"/>
                </a:solidFill>
                <a:latin typeface="Comic Sans MS" pitchFamily="66" charset="0"/>
                <a:ea typeface="MS PGothic" pitchFamily="34" charset="-128"/>
              </a:defRPr>
            </a:lvl7pPr>
            <a:lvl8pPr marL="3429000" indent="-228600" eaLnBrk="0" fontAlgn="base" hangingPunct="0">
              <a:spcBef>
                <a:spcPct val="0"/>
              </a:spcBef>
              <a:spcAft>
                <a:spcPct val="0"/>
              </a:spcAft>
              <a:defRPr sz="2400">
                <a:solidFill>
                  <a:schemeClr val="tx1"/>
                </a:solidFill>
                <a:latin typeface="Comic Sans MS" pitchFamily="66" charset="0"/>
                <a:ea typeface="MS PGothic" pitchFamily="34" charset="-128"/>
              </a:defRPr>
            </a:lvl8pPr>
            <a:lvl9pPr marL="3886200" indent="-228600" eaLnBrk="0" fontAlgn="base" hangingPunct="0">
              <a:spcBef>
                <a:spcPct val="0"/>
              </a:spcBef>
              <a:spcAft>
                <a:spcPct val="0"/>
              </a:spcAft>
              <a:defRPr sz="2400">
                <a:solidFill>
                  <a:schemeClr val="tx1"/>
                </a:solidFill>
                <a:latin typeface="Comic Sans MS" pitchFamily="66" charset="0"/>
                <a:ea typeface="MS PGothic" pitchFamily="34" charset="-128"/>
              </a:defRPr>
            </a:lvl9pPr>
          </a:lstStyle>
          <a:p>
            <a:pPr eaLnBrk="1" hangingPunct="1">
              <a:spcBef>
                <a:spcPct val="50000"/>
              </a:spcBef>
              <a:defRPr/>
            </a:pPr>
            <a:r>
              <a:rPr lang="en-US" altLang="en-US" dirty="0">
                <a:latin typeface="+mn-lt"/>
                <a:cs typeface="Arial" pitchFamily="34" charset="0"/>
              </a:rPr>
              <a:t>Laminar flow: R ~ 1/r</a:t>
            </a:r>
            <a:r>
              <a:rPr lang="en-US" altLang="en-US" baseline="30000" dirty="0">
                <a:latin typeface="+mn-lt"/>
                <a:cs typeface="Arial" pitchFamily="34" charset="0"/>
              </a:rPr>
              <a:t>4</a:t>
            </a:r>
          </a:p>
          <a:p>
            <a:pPr eaLnBrk="1" hangingPunct="1">
              <a:spcBef>
                <a:spcPct val="50000"/>
              </a:spcBef>
              <a:defRPr/>
            </a:pPr>
            <a:r>
              <a:rPr lang="en-US" altLang="en-US" dirty="0">
                <a:latin typeface="+mn-lt"/>
                <a:cs typeface="Arial" pitchFamily="34" charset="0"/>
              </a:rPr>
              <a:t>↑resistance 16x vs. 3x</a:t>
            </a:r>
          </a:p>
          <a:p>
            <a:pPr eaLnBrk="1" hangingPunct="1">
              <a:spcBef>
                <a:spcPct val="50000"/>
              </a:spcBef>
              <a:defRPr/>
            </a:pPr>
            <a:r>
              <a:rPr lang="en-US" altLang="en-US" dirty="0">
                <a:latin typeface="+mn-lt"/>
                <a:cs typeface="Arial" pitchFamily="34" charset="0"/>
              </a:rPr>
              <a:t>Turbulent flow: R ~ 1/r</a:t>
            </a:r>
            <a:r>
              <a:rPr lang="en-US" altLang="en-US" baseline="30000" dirty="0">
                <a:latin typeface="+mn-lt"/>
                <a:cs typeface="Arial" pitchFamily="34" charset="0"/>
              </a:rPr>
              <a:t>5</a:t>
            </a:r>
            <a:endParaRPr lang="en-US" altLang="en-US" dirty="0">
              <a:latin typeface="+mn-lt"/>
              <a:cs typeface="Arial" pitchFamily="34" charset="0"/>
            </a:endParaRPr>
          </a:p>
          <a:p>
            <a:pPr eaLnBrk="1" hangingPunct="1">
              <a:spcBef>
                <a:spcPct val="50000"/>
              </a:spcBef>
              <a:defRPr/>
            </a:pPr>
            <a:r>
              <a:rPr lang="en-US" altLang="en-US" dirty="0">
                <a:latin typeface="+mn-lt"/>
                <a:cs typeface="Arial" pitchFamily="34" charset="0"/>
              </a:rPr>
              <a:t>↑ resistance 32x vs. 5x</a:t>
            </a:r>
            <a:endParaRPr lang="en-US" altLang="en-US" baseline="30000" dirty="0">
              <a:latin typeface="+mn-lt"/>
              <a:cs typeface="Arial" pitchFamily="34" charset="0"/>
            </a:endParaRPr>
          </a:p>
        </p:txBody>
      </p:sp>
      <p:sp>
        <p:nvSpPr>
          <p:cNvPr id="113681" name="Text Box 17"/>
          <p:cNvSpPr txBox="1">
            <a:spLocks noChangeArrowheads="1"/>
          </p:cNvSpPr>
          <p:nvPr/>
        </p:nvSpPr>
        <p:spPr bwMode="auto">
          <a:xfrm>
            <a:off x="1469571" y="5238690"/>
            <a:ext cx="990600"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spAutoFit/>
          </a:bodyPr>
          <a:lstStyle/>
          <a:p>
            <a:pPr>
              <a:spcBef>
                <a:spcPct val="50000"/>
              </a:spcBef>
              <a:defRPr/>
            </a:pPr>
            <a:r>
              <a:rPr lang="en-US" sz="2000" dirty="0">
                <a:ea typeface="ＭＳ Ｐゴシック" charset="0"/>
                <a:cs typeface="+mn-cs"/>
              </a:rPr>
              <a:t>8 mm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xfrm>
            <a:off x="228600" y="304800"/>
            <a:ext cx="8364538" cy="990600"/>
          </a:xfrm>
        </p:spPr>
        <p:txBody>
          <a:bodyPr>
            <a:normAutofit/>
          </a:bodyPr>
          <a:lstStyle/>
          <a:p>
            <a:pPr marL="12700" algn="l" eaLnBrk="1" fontAlgn="auto" hangingPunct="1">
              <a:spcAft>
                <a:spcPts val="0"/>
              </a:spcAft>
              <a:defRPr/>
            </a:pPr>
            <a:r>
              <a:rPr lang="en-US" sz="4000" dirty="0">
                <a:latin typeface="+mn-lt"/>
                <a:ea typeface="+mj-ea"/>
                <a:cs typeface="+mj-cs"/>
              </a:rPr>
              <a:t>Traditional Teaching</a:t>
            </a:r>
          </a:p>
        </p:txBody>
      </p:sp>
      <p:sp>
        <p:nvSpPr>
          <p:cNvPr id="48130" name="Rectangle 3"/>
          <p:cNvSpPr>
            <a:spLocks noGrp="1" noChangeArrowheads="1"/>
          </p:cNvSpPr>
          <p:nvPr>
            <p:ph idx="1"/>
          </p:nvPr>
        </p:nvSpPr>
        <p:spPr>
          <a:xfrm>
            <a:off x="246529" y="1447800"/>
            <a:ext cx="8686800" cy="5029200"/>
          </a:xfrm>
        </p:spPr>
        <p:txBody>
          <a:bodyPr/>
          <a:lstStyle/>
          <a:p>
            <a:pPr eaLnBrk="1" hangingPunct="1">
              <a:spcBef>
                <a:spcPts val="600"/>
              </a:spcBef>
            </a:pPr>
            <a:r>
              <a:rPr lang="en-US" dirty="0">
                <a:ea typeface="MS PGothic" charset="0"/>
              </a:rPr>
              <a:t>Cricoid ring narrower than glottic opening</a:t>
            </a:r>
          </a:p>
          <a:p>
            <a:pPr lvl="1" eaLnBrk="1" hangingPunct="1">
              <a:spcBef>
                <a:spcPts val="600"/>
              </a:spcBef>
            </a:pPr>
            <a:r>
              <a:rPr lang="en-US" dirty="0">
                <a:ea typeface="MS PGothic" charset="0"/>
              </a:rPr>
              <a:t>no need for cuffed ETT</a:t>
            </a:r>
          </a:p>
          <a:p>
            <a:pPr eaLnBrk="1" hangingPunct="1">
              <a:spcBef>
                <a:spcPts val="600"/>
              </a:spcBef>
            </a:pPr>
            <a:r>
              <a:rPr lang="en-US" dirty="0">
                <a:ea typeface="MS PGothic" charset="0"/>
              </a:rPr>
              <a:t>Snug fitting ETT</a:t>
            </a:r>
          </a:p>
          <a:p>
            <a:pPr lvl="1" eaLnBrk="1" hangingPunct="1">
              <a:spcBef>
                <a:spcPts val="600"/>
              </a:spcBef>
            </a:pPr>
            <a:r>
              <a:rPr lang="en-US" dirty="0">
                <a:ea typeface="MS PGothic" charset="0"/>
              </a:rPr>
              <a:t>may cause edema </a:t>
            </a:r>
            <a:r>
              <a:rPr lang="en-US" dirty="0">
                <a:ea typeface="MS PGothic" charset="0"/>
                <a:sym typeface="Wingdings" pitchFamily="2" charset="2"/>
              </a:rPr>
              <a:t> </a:t>
            </a:r>
            <a:r>
              <a:rPr lang="en-US" dirty="0">
                <a:ea typeface="MS PGothic" charset="0"/>
              </a:rPr>
              <a:t>post-</a:t>
            </a:r>
            <a:r>
              <a:rPr lang="en-US" dirty="0" err="1">
                <a:ea typeface="MS PGothic" charset="0"/>
              </a:rPr>
              <a:t>extubation</a:t>
            </a:r>
            <a:r>
              <a:rPr lang="en-US" dirty="0">
                <a:ea typeface="MS PGothic" charset="0"/>
              </a:rPr>
              <a:t> stridor</a:t>
            </a:r>
          </a:p>
          <a:p>
            <a:pPr lvl="1" eaLnBrk="1" hangingPunct="1">
              <a:spcBef>
                <a:spcPts val="600"/>
              </a:spcBef>
            </a:pPr>
            <a:r>
              <a:rPr lang="en-US" dirty="0">
                <a:ea typeface="MS PGothic" charset="0"/>
              </a:rPr>
              <a:t>leak &lt; 30 cm H</a:t>
            </a:r>
            <a:r>
              <a:rPr lang="en-US" baseline="-25000" dirty="0">
                <a:ea typeface="MS PGothic" charset="0"/>
              </a:rPr>
              <a:t>2</a:t>
            </a:r>
            <a:r>
              <a:rPr lang="en-US" dirty="0">
                <a:ea typeface="MS PGothic" charset="0"/>
              </a:rPr>
              <a:t>O</a:t>
            </a:r>
          </a:p>
          <a:p>
            <a:pPr eaLnBrk="1" hangingPunct="1">
              <a:spcBef>
                <a:spcPts val="600"/>
              </a:spcBef>
            </a:pPr>
            <a:r>
              <a:rPr lang="en-US" dirty="0">
                <a:ea typeface="MS PGothic" charset="0"/>
              </a:rPr>
              <a:t>Until 8-10 years of age</a:t>
            </a:r>
            <a:endParaRPr lang="en-US" sz="3600" dirty="0">
              <a:ea typeface="MS PGothic"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29400" cy="1096962"/>
          </a:xfrm>
        </p:spPr>
        <p:txBody>
          <a:bodyPr>
            <a:normAutofit/>
          </a:bodyPr>
          <a:lstStyle/>
          <a:p>
            <a:pPr indent="0" algn="l" eaLnBrk="1" fontAlgn="auto" hangingPunct="1">
              <a:spcAft>
                <a:spcPts val="0"/>
              </a:spcAft>
              <a:defRPr/>
            </a:pPr>
            <a:r>
              <a:rPr lang="en-US" sz="4800" dirty="0">
                <a:latin typeface="+mn-lt"/>
                <a:ea typeface="+mj-ea"/>
                <a:cs typeface="+mj-cs"/>
              </a:rPr>
              <a:t>Uncuffed ETT</a:t>
            </a:r>
            <a:r>
              <a:rPr lang="en-US" sz="4800" dirty="0">
                <a:latin typeface="+mn-lt"/>
              </a:rPr>
              <a:t>s:</a:t>
            </a:r>
            <a:r>
              <a:rPr lang="en-US" sz="4800" dirty="0">
                <a:latin typeface="+mn-lt"/>
                <a:ea typeface="+mj-ea"/>
                <a:cs typeface="+mj-cs"/>
              </a:rPr>
              <a:t> </a:t>
            </a:r>
          </a:p>
        </p:txBody>
      </p:sp>
      <p:sp>
        <p:nvSpPr>
          <p:cNvPr id="46082" name="Content Placeholder 2"/>
          <p:cNvSpPr>
            <a:spLocks noGrp="1"/>
          </p:cNvSpPr>
          <p:nvPr>
            <p:ph sz="half" idx="1"/>
          </p:nvPr>
        </p:nvSpPr>
        <p:spPr>
          <a:xfrm>
            <a:off x="457200" y="1383225"/>
            <a:ext cx="3581400" cy="4525962"/>
          </a:xfrm>
        </p:spPr>
        <p:txBody>
          <a:bodyPr>
            <a:normAutofit/>
          </a:bodyPr>
          <a:lstStyle/>
          <a:p>
            <a:pPr marL="0" indent="0" eaLnBrk="1" hangingPunct="1">
              <a:lnSpc>
                <a:spcPct val="80000"/>
              </a:lnSpc>
              <a:buNone/>
            </a:pPr>
            <a:r>
              <a:rPr lang="en-US" sz="3600" dirty="0">
                <a:ea typeface="MS PGothic" charset="0"/>
              </a:rPr>
              <a:t>Advantages:</a:t>
            </a:r>
          </a:p>
          <a:p>
            <a:pPr marL="290513" indent="-290513" eaLnBrk="1" hangingPunct="1">
              <a:lnSpc>
                <a:spcPct val="80000"/>
              </a:lnSpc>
              <a:buFont typeface="Arial"/>
              <a:buChar char="•"/>
            </a:pPr>
            <a:r>
              <a:rPr lang="en-US" dirty="0">
                <a:ea typeface="MS PGothic" charset="0"/>
              </a:rPr>
              <a:t>Large internal diameter</a:t>
            </a:r>
          </a:p>
          <a:p>
            <a:pPr marL="525463" lvl="1" indent="-234950" eaLnBrk="1" hangingPunct="1">
              <a:lnSpc>
                <a:spcPct val="80000"/>
              </a:lnSpc>
              <a:buFont typeface="System Font Regular"/>
              <a:buChar char="-"/>
            </a:pPr>
            <a:r>
              <a:rPr lang="en-US" dirty="0">
                <a:ea typeface="ＭＳ Ｐゴシック" charset="0"/>
                <a:cs typeface="ＭＳ Ｐゴシック" charset="0"/>
              </a:rPr>
              <a:t>↓</a:t>
            </a:r>
            <a:r>
              <a:rPr lang="en-US" dirty="0">
                <a:ea typeface="MS PGothic" charset="0"/>
              </a:rPr>
              <a:t> airway resistance</a:t>
            </a:r>
          </a:p>
          <a:p>
            <a:pPr marL="525463" lvl="1" indent="-234950" eaLnBrk="1" hangingPunct="1">
              <a:lnSpc>
                <a:spcPct val="80000"/>
              </a:lnSpc>
              <a:buFont typeface="System Font Regular"/>
              <a:buChar char="-"/>
            </a:pPr>
            <a:r>
              <a:rPr lang="en-US" dirty="0">
                <a:ea typeface="ＭＳ Ｐゴシック" charset="0"/>
                <a:cs typeface="ＭＳ Ｐゴシック" charset="0"/>
              </a:rPr>
              <a:t>↓</a:t>
            </a:r>
            <a:r>
              <a:rPr lang="en-US" dirty="0">
                <a:ea typeface="MS PGothic" charset="0"/>
              </a:rPr>
              <a:t> work of breathing</a:t>
            </a:r>
          </a:p>
          <a:p>
            <a:pPr marL="290513" indent="-290513" eaLnBrk="1" hangingPunct="1">
              <a:lnSpc>
                <a:spcPct val="80000"/>
              </a:lnSpc>
              <a:buFont typeface="Arial"/>
              <a:buChar char="•"/>
            </a:pPr>
            <a:r>
              <a:rPr lang="en-US" dirty="0">
                <a:ea typeface="MS PGothic" charset="0"/>
              </a:rPr>
              <a:t>Less mucosal damage</a:t>
            </a:r>
          </a:p>
        </p:txBody>
      </p:sp>
      <p:sp>
        <p:nvSpPr>
          <p:cNvPr id="4" name="Content Placeholder 3"/>
          <p:cNvSpPr>
            <a:spLocks noGrp="1"/>
          </p:cNvSpPr>
          <p:nvPr>
            <p:ph sz="half" idx="2"/>
          </p:nvPr>
        </p:nvSpPr>
        <p:spPr>
          <a:xfrm>
            <a:off x="4343400" y="1383225"/>
            <a:ext cx="4572000" cy="4865175"/>
          </a:xfrm>
        </p:spPr>
        <p:txBody>
          <a:bodyPr>
            <a:normAutofit/>
          </a:bodyPr>
          <a:lstStyle/>
          <a:p>
            <a:pPr marL="64008" indent="0" eaLnBrk="1" fontAlgn="auto" hangingPunct="1">
              <a:lnSpc>
                <a:spcPct val="90000"/>
              </a:lnSpc>
              <a:spcAft>
                <a:spcPts val="0"/>
              </a:spcAft>
              <a:buNone/>
              <a:defRPr/>
            </a:pPr>
            <a:r>
              <a:rPr lang="en-US" sz="3600" dirty="0">
                <a:ea typeface="+mn-ea"/>
                <a:cs typeface="Comic Sans MS"/>
              </a:rPr>
              <a:t>Disadvantages</a:t>
            </a:r>
          </a:p>
          <a:p>
            <a:pPr marL="290513" indent="-276225" eaLnBrk="1" fontAlgn="auto" hangingPunct="1">
              <a:lnSpc>
                <a:spcPct val="90000"/>
              </a:lnSpc>
              <a:spcAft>
                <a:spcPts val="0"/>
              </a:spcAft>
              <a:buFont typeface="Arial"/>
              <a:buChar char="•"/>
              <a:defRPr/>
            </a:pPr>
            <a:r>
              <a:rPr lang="en-US" dirty="0">
                <a:ea typeface="+mn-ea"/>
                <a:cs typeface="Comic Sans MS"/>
              </a:rPr>
              <a:t>Multiple laryngoscopies: trauma to larynx</a:t>
            </a:r>
          </a:p>
          <a:p>
            <a:pPr marL="290513" indent="-276225" eaLnBrk="1" fontAlgn="auto" hangingPunct="1">
              <a:lnSpc>
                <a:spcPct val="90000"/>
              </a:lnSpc>
              <a:spcAft>
                <a:spcPts val="0"/>
              </a:spcAft>
              <a:buFont typeface="Arial"/>
              <a:buChar char="•"/>
              <a:defRPr/>
            </a:pPr>
            <a:r>
              <a:rPr lang="en-US" dirty="0">
                <a:ea typeface="+mn-ea"/>
                <a:cs typeface="Comic Sans MS"/>
              </a:rPr>
              <a:t>Unable to adjust leak </a:t>
            </a:r>
          </a:p>
          <a:p>
            <a:pPr marL="290513" indent="-276225" eaLnBrk="1" fontAlgn="auto" hangingPunct="1">
              <a:lnSpc>
                <a:spcPct val="90000"/>
              </a:lnSpc>
              <a:spcAft>
                <a:spcPts val="0"/>
              </a:spcAft>
              <a:buFont typeface="Arial"/>
              <a:buChar char="•"/>
              <a:defRPr/>
            </a:pPr>
            <a:r>
              <a:rPr lang="en-US" dirty="0">
                <a:cs typeface="Comic Sans MS"/>
              </a:rPr>
              <a:t>Less</a:t>
            </a:r>
            <a:r>
              <a:rPr lang="en-US" dirty="0">
                <a:ea typeface="+mn-ea"/>
                <a:cs typeface="Comic Sans MS"/>
              </a:rPr>
              <a:t> protection against aspiration</a:t>
            </a:r>
          </a:p>
          <a:p>
            <a:pPr marL="290513" indent="-276225" eaLnBrk="1" fontAlgn="auto" hangingPunct="1">
              <a:lnSpc>
                <a:spcPct val="90000"/>
              </a:lnSpc>
              <a:spcAft>
                <a:spcPts val="0"/>
              </a:spcAft>
              <a:buFont typeface="Arial"/>
              <a:buChar char="•"/>
              <a:defRPr/>
            </a:pPr>
            <a:r>
              <a:rPr lang="en-US" dirty="0">
                <a:ea typeface="+mn-ea"/>
                <a:cs typeface="Comic Sans MS"/>
              </a:rPr>
              <a:t>May need higher FGFs</a:t>
            </a:r>
          </a:p>
          <a:p>
            <a:pPr marL="290513" indent="-276225" eaLnBrk="1" fontAlgn="auto" hangingPunct="1">
              <a:lnSpc>
                <a:spcPct val="90000"/>
              </a:lnSpc>
              <a:spcAft>
                <a:spcPts val="0"/>
              </a:spcAft>
              <a:buFont typeface="Arial"/>
              <a:buChar char="•"/>
              <a:defRPr/>
            </a:pPr>
            <a:r>
              <a:rPr lang="en-US" dirty="0">
                <a:ea typeface="+mn-ea"/>
                <a:cs typeface="Comic Sans MS"/>
              </a:rPr>
              <a:t>OR contamination</a:t>
            </a:r>
          </a:p>
          <a:p>
            <a:pPr marL="290513" indent="-276225" eaLnBrk="1" fontAlgn="auto" hangingPunct="1">
              <a:lnSpc>
                <a:spcPct val="90000"/>
              </a:lnSpc>
              <a:spcAft>
                <a:spcPts val="0"/>
              </a:spcAft>
              <a:buFont typeface="Arial"/>
              <a:buChar char="•"/>
              <a:defRPr/>
            </a:pPr>
            <a:r>
              <a:rPr lang="en-US" dirty="0">
                <a:ea typeface="+mn-ea"/>
                <a:cs typeface="Comic Sans MS"/>
              </a:rPr>
              <a:t>Inaccurate ETCO</a:t>
            </a:r>
            <a:r>
              <a:rPr lang="en-US" baseline="-25000" dirty="0">
                <a:ea typeface="+mn-ea"/>
                <a:cs typeface="Comic Sans MS"/>
              </a:rPr>
              <a:t>2</a:t>
            </a:r>
            <a:r>
              <a:rPr lang="en-US" dirty="0">
                <a:ea typeface="+mn-ea"/>
                <a:cs typeface="Comic Sans MS"/>
              </a:rPr>
              <a:t> &amp; TV measurements</a:t>
            </a:r>
          </a:p>
          <a:p>
            <a:pPr marL="64008" indent="0" eaLnBrk="1" fontAlgn="auto" hangingPunct="1">
              <a:spcAft>
                <a:spcPts val="0"/>
              </a:spcAft>
              <a:buFont typeface="Wingdings 2"/>
              <a:buNone/>
              <a:defRPr/>
            </a:pPr>
            <a:endParaRPr lang="en-US" dirty="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blinds(horizontal)">
                                      <p:cBhvr>
                                        <p:cTn id="7" dur="500"/>
                                        <p:tgtEl>
                                          <p:spTgt spid="460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6082">
                                            <p:txEl>
                                              <p:pRg st="1" end="1"/>
                                            </p:txEl>
                                          </p:spTgt>
                                        </p:tgtEl>
                                        <p:attrNameLst>
                                          <p:attrName>style.visibility</p:attrName>
                                        </p:attrNameLst>
                                      </p:cBhvr>
                                      <p:to>
                                        <p:strVal val="visible"/>
                                      </p:to>
                                    </p:set>
                                    <p:animEffect transition="in" filter="blinds(horizontal)">
                                      <p:cBhvr>
                                        <p:cTn id="12" dur="500"/>
                                        <p:tgtEl>
                                          <p:spTgt spid="46082">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46082">
                                            <p:txEl>
                                              <p:pRg st="2" end="2"/>
                                            </p:txEl>
                                          </p:spTgt>
                                        </p:tgtEl>
                                        <p:attrNameLst>
                                          <p:attrName>style.visibility</p:attrName>
                                        </p:attrNameLst>
                                      </p:cBhvr>
                                      <p:to>
                                        <p:strVal val="visible"/>
                                      </p:to>
                                    </p:set>
                                    <p:animEffect transition="in" filter="blinds(horizontal)">
                                      <p:cBhvr>
                                        <p:cTn id="15" dur="500"/>
                                        <p:tgtEl>
                                          <p:spTgt spid="4608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46082">
                                            <p:txEl>
                                              <p:pRg st="3" end="3"/>
                                            </p:txEl>
                                          </p:spTgt>
                                        </p:tgtEl>
                                        <p:attrNameLst>
                                          <p:attrName>style.visibility</p:attrName>
                                        </p:attrNameLst>
                                      </p:cBhvr>
                                      <p:to>
                                        <p:strVal val="visible"/>
                                      </p:to>
                                    </p:set>
                                    <p:animEffect transition="in" filter="blinds(horizontal)">
                                      <p:cBhvr>
                                        <p:cTn id="18" dur="500"/>
                                        <p:tgtEl>
                                          <p:spTgt spid="46082">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46082">
                                            <p:txEl>
                                              <p:pRg st="4" end="4"/>
                                            </p:txEl>
                                          </p:spTgt>
                                        </p:tgtEl>
                                        <p:attrNameLst>
                                          <p:attrName>style.visibility</p:attrName>
                                        </p:attrNameLst>
                                      </p:cBhvr>
                                      <p:to>
                                        <p:strVal val="visible"/>
                                      </p:to>
                                    </p:set>
                                    <p:animEffect transition="in" filter="blinds(horizontal)">
                                      <p:cBhvr>
                                        <p:cTn id="21" dur="500"/>
                                        <p:tgtEl>
                                          <p:spTgt spid="46082">
                                            <p:txEl>
                                              <p:pRg st="4" end="4"/>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4">
                                            <p:txEl>
                                              <p:pRg st="0" end="0"/>
                                            </p:txEl>
                                          </p:spTgt>
                                        </p:tgtEl>
                                        <p:attrNameLst>
                                          <p:attrName>style.visibility</p:attrName>
                                        </p:attrNameLst>
                                      </p:cBhvr>
                                      <p:to>
                                        <p:strVal val="visible"/>
                                      </p:to>
                                    </p:set>
                                    <p:animEffect transition="in" filter="blinds(horizontal)">
                                      <p:cBhvr>
                                        <p:cTn id="26" dur="500"/>
                                        <p:tgtEl>
                                          <p:spTgt spid="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animEffect transition="in" filter="blinds(horizontal)">
                                      <p:cBhvr>
                                        <p:cTn id="31" dur="500"/>
                                        <p:tgtEl>
                                          <p:spTgt spid="4">
                                            <p:txEl>
                                              <p:pRg st="1" end="1"/>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
                                            <p:txEl>
                                              <p:pRg st="2" end="2"/>
                                            </p:txEl>
                                          </p:spTgt>
                                        </p:tgtEl>
                                        <p:attrNameLst>
                                          <p:attrName>style.visibility</p:attrName>
                                        </p:attrNameLst>
                                      </p:cBhvr>
                                      <p:to>
                                        <p:strVal val="visible"/>
                                      </p:to>
                                    </p:set>
                                    <p:animEffect transition="in" filter="blinds(horizontal)">
                                      <p:cBhvr>
                                        <p:cTn id="34" dur="500"/>
                                        <p:tgtEl>
                                          <p:spTgt spid="4">
                                            <p:txEl>
                                              <p:pRg st="2" end="2"/>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animEffect transition="in" filter="blinds(horizontal)">
                                      <p:cBhvr>
                                        <p:cTn id="37" dur="500"/>
                                        <p:tgtEl>
                                          <p:spTgt spid="4">
                                            <p:txEl>
                                              <p:pRg st="3" end="3"/>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4">
                                            <p:txEl>
                                              <p:pRg st="4" end="4"/>
                                            </p:txEl>
                                          </p:spTgt>
                                        </p:tgtEl>
                                        <p:attrNameLst>
                                          <p:attrName>style.visibility</p:attrName>
                                        </p:attrNameLst>
                                      </p:cBhvr>
                                      <p:to>
                                        <p:strVal val="visible"/>
                                      </p:to>
                                    </p:set>
                                    <p:animEffect transition="in" filter="blinds(horizontal)">
                                      <p:cBhvr>
                                        <p:cTn id="40" dur="500"/>
                                        <p:tgtEl>
                                          <p:spTgt spid="4">
                                            <p:txEl>
                                              <p:pRg st="4" end="4"/>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animEffect transition="in" filter="blinds(horizontal)">
                                      <p:cBhvr>
                                        <p:cTn id="43" dur="500"/>
                                        <p:tgtEl>
                                          <p:spTgt spid="4">
                                            <p:txEl>
                                              <p:pRg st="5" end="5"/>
                                            </p:txEl>
                                          </p:spTgt>
                                        </p:tgtEl>
                                      </p:cBhvr>
                                    </p:animEffect>
                                  </p:childTnLst>
                                </p:cTn>
                              </p:par>
                              <p:par>
                                <p:cTn id="44" presetID="3" presetClass="entr" presetSubtype="10" fill="hold" nodeType="withEffect">
                                  <p:stCondLst>
                                    <p:cond delay="0"/>
                                  </p:stCondLst>
                                  <p:childTnLst>
                                    <p:set>
                                      <p:cBhvr>
                                        <p:cTn id="45" dur="1" fill="hold">
                                          <p:stCondLst>
                                            <p:cond delay="0"/>
                                          </p:stCondLst>
                                        </p:cTn>
                                        <p:tgtEl>
                                          <p:spTgt spid="4">
                                            <p:txEl>
                                              <p:pRg st="6" end="6"/>
                                            </p:txEl>
                                          </p:spTgt>
                                        </p:tgtEl>
                                        <p:attrNameLst>
                                          <p:attrName>style.visibility</p:attrName>
                                        </p:attrNameLst>
                                      </p:cBhvr>
                                      <p:to>
                                        <p:strVal val="visible"/>
                                      </p:to>
                                    </p:set>
                                    <p:animEffect transition="in" filter="blinds(horizontal)">
                                      <p:cBhvr>
                                        <p:cTn id="46"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Rot="1" noChangeArrowheads="1"/>
          </p:cNvSpPr>
          <p:nvPr>
            <p:ph type="title"/>
          </p:nvPr>
        </p:nvSpPr>
        <p:spPr>
          <a:xfrm>
            <a:off x="439738" y="381000"/>
            <a:ext cx="8229600" cy="838200"/>
          </a:xfrm>
        </p:spPr>
        <p:txBody>
          <a:bodyPr>
            <a:normAutofit/>
          </a:bodyPr>
          <a:lstStyle/>
          <a:p>
            <a:pPr indent="0" algn="l" eaLnBrk="1" fontAlgn="auto" hangingPunct="1">
              <a:spcAft>
                <a:spcPts val="0"/>
              </a:spcAft>
              <a:defRPr/>
            </a:pPr>
            <a:r>
              <a:rPr lang="en-US" sz="4800" dirty="0">
                <a:latin typeface="+mn-lt"/>
                <a:ea typeface="+mj-ea"/>
                <a:cs typeface="+mj-cs"/>
              </a:rPr>
              <a:t>Cuffed ETTs:</a:t>
            </a:r>
          </a:p>
        </p:txBody>
      </p:sp>
      <p:sp>
        <p:nvSpPr>
          <p:cNvPr id="256003" name="Rectangle 3"/>
          <p:cNvSpPr>
            <a:spLocks noGrp="1" noChangeArrowheads="1"/>
          </p:cNvSpPr>
          <p:nvPr>
            <p:ph sz="half" idx="1"/>
          </p:nvPr>
        </p:nvSpPr>
        <p:spPr>
          <a:xfrm>
            <a:off x="439738" y="1333500"/>
            <a:ext cx="4818062" cy="4762500"/>
          </a:xfrm>
        </p:spPr>
        <p:txBody>
          <a:bodyPr>
            <a:normAutofit fontScale="92500" lnSpcReduction="10000"/>
          </a:bodyPr>
          <a:lstStyle/>
          <a:p>
            <a:pPr marL="0" indent="0" eaLnBrk="1" hangingPunct="1">
              <a:buNone/>
            </a:pPr>
            <a:r>
              <a:rPr lang="en-US" sz="3200" dirty="0">
                <a:ea typeface="MS PGothic" charset="0"/>
              </a:rPr>
              <a:t>Advantages:</a:t>
            </a:r>
          </a:p>
          <a:p>
            <a:pPr marL="233363" indent="-233363" eaLnBrk="1" hangingPunct="1">
              <a:buFont typeface="Arial"/>
              <a:buChar char="•"/>
            </a:pPr>
            <a:r>
              <a:rPr lang="en-US" sz="2600" dirty="0">
                <a:ea typeface="MS PGothic" charset="0"/>
              </a:rPr>
              <a:t>Fewer laryngoscopies</a:t>
            </a:r>
          </a:p>
          <a:p>
            <a:pPr marL="466725" lvl="1" indent="-233363" eaLnBrk="1" hangingPunct="1">
              <a:buFont typeface="System Font Regular"/>
              <a:buChar char="-"/>
            </a:pPr>
            <a:r>
              <a:rPr lang="en-US" sz="1900" dirty="0">
                <a:ea typeface="MS PGothic" charset="0"/>
              </a:rPr>
              <a:t>Less trauma to larynx</a:t>
            </a:r>
          </a:p>
          <a:p>
            <a:pPr marL="466725" lvl="1" indent="-233363" eaLnBrk="1" hangingPunct="1">
              <a:buFont typeface="System Font Regular"/>
              <a:buChar char="-"/>
            </a:pPr>
            <a:r>
              <a:rPr lang="en-US" sz="1900" dirty="0">
                <a:ea typeface="MS PGothic" charset="0"/>
              </a:rPr>
              <a:t>Rapid sequence induction</a:t>
            </a:r>
          </a:p>
          <a:p>
            <a:pPr marL="233363" indent="-233363" eaLnBrk="1" hangingPunct="1">
              <a:buFont typeface="Arial"/>
              <a:buChar char="•"/>
            </a:pPr>
            <a:r>
              <a:rPr lang="en-US" sz="2600" dirty="0">
                <a:ea typeface="MS PGothic" charset="0"/>
              </a:rPr>
              <a:t>Ability to adjust leak with changes in pulmonary compliance (e.g. </a:t>
            </a:r>
            <a:r>
              <a:rPr lang="en-US" sz="2600" dirty="0" err="1">
                <a:ea typeface="MS PGothic" charset="0"/>
              </a:rPr>
              <a:t>laparascopy</a:t>
            </a:r>
            <a:r>
              <a:rPr lang="en-US" sz="2600" dirty="0">
                <a:ea typeface="MS PGothic" charset="0"/>
              </a:rPr>
              <a:t>)</a:t>
            </a:r>
          </a:p>
          <a:p>
            <a:pPr marL="233363" indent="-233363" eaLnBrk="1" hangingPunct="1">
              <a:buFont typeface="Arial"/>
              <a:buChar char="•"/>
            </a:pPr>
            <a:r>
              <a:rPr lang="en-US" sz="2600" dirty="0">
                <a:ea typeface="MS PGothic" charset="0"/>
                <a:cs typeface="Times New Roman" charset="0"/>
              </a:rPr>
              <a:t>↓ FGF</a:t>
            </a:r>
          </a:p>
          <a:p>
            <a:pPr marL="233363" indent="-233363" eaLnBrk="1" hangingPunct="1">
              <a:buFont typeface="Arial"/>
              <a:buChar char="•"/>
            </a:pPr>
            <a:r>
              <a:rPr lang="en-US" sz="2600" dirty="0">
                <a:ea typeface="MS PGothic" charset="0"/>
                <a:cs typeface="Times New Roman" charset="0"/>
              </a:rPr>
              <a:t>↓ OR Pollution</a:t>
            </a:r>
            <a:endParaRPr lang="en-US" sz="2600" dirty="0">
              <a:ea typeface="MS PGothic" charset="0"/>
            </a:endParaRPr>
          </a:p>
          <a:p>
            <a:pPr marL="233363" indent="-233363" eaLnBrk="1" hangingPunct="1">
              <a:buFont typeface="Arial"/>
              <a:buChar char="•"/>
            </a:pPr>
            <a:r>
              <a:rPr lang="en-US" sz="2600" dirty="0">
                <a:ea typeface="MS PGothic" charset="0"/>
                <a:cs typeface="Times New Roman" charset="0"/>
              </a:rPr>
              <a:t>↓</a:t>
            </a:r>
            <a:r>
              <a:rPr lang="en-US" sz="2600" dirty="0">
                <a:ea typeface="MS PGothic" charset="0"/>
              </a:rPr>
              <a:t> Risk of aspiration: 11% vs. 70%*</a:t>
            </a:r>
          </a:p>
          <a:p>
            <a:pPr marL="233363" indent="-233363" eaLnBrk="1" hangingPunct="1">
              <a:buFont typeface="Arial"/>
              <a:buChar char="•"/>
            </a:pPr>
            <a:r>
              <a:rPr lang="en-US" sz="2600" dirty="0">
                <a:ea typeface="MS PGothic" charset="0"/>
                <a:cs typeface="Times New Roman" charset="0"/>
              </a:rPr>
              <a:t>↑ Reliability of ETCO</a:t>
            </a:r>
            <a:r>
              <a:rPr lang="en-US" sz="2600" baseline="-25000" dirty="0">
                <a:ea typeface="MS PGothic" charset="0"/>
                <a:cs typeface="Times New Roman" charset="0"/>
              </a:rPr>
              <a:t>2</a:t>
            </a:r>
            <a:r>
              <a:rPr lang="en-US" sz="2600" dirty="0">
                <a:ea typeface="MS PGothic" charset="0"/>
                <a:cs typeface="Times New Roman" charset="0"/>
              </a:rPr>
              <a:t> &amp; TV measurements</a:t>
            </a:r>
          </a:p>
          <a:p>
            <a:pPr eaLnBrk="1" hangingPunct="1">
              <a:lnSpc>
                <a:spcPct val="80000"/>
              </a:lnSpc>
              <a:buFont typeface="Wingdings" charset="0"/>
              <a:buNone/>
            </a:pPr>
            <a:endParaRPr lang="en-US" sz="1100" dirty="0">
              <a:latin typeface="Comic Sans MS" charset="0"/>
              <a:ea typeface="MS PGothic" charset="0"/>
              <a:cs typeface="Times New Roman" charset="0"/>
            </a:endParaRPr>
          </a:p>
        </p:txBody>
      </p:sp>
      <p:sp>
        <p:nvSpPr>
          <p:cNvPr id="256004" name="Rectangle 4"/>
          <p:cNvSpPr>
            <a:spLocks noGrp="1" noChangeArrowheads="1"/>
          </p:cNvSpPr>
          <p:nvPr>
            <p:ph sz="half" idx="2"/>
          </p:nvPr>
        </p:nvSpPr>
        <p:spPr>
          <a:xfrm>
            <a:off x="5638800" y="1328828"/>
            <a:ext cx="3040370" cy="4762500"/>
          </a:xfrm>
        </p:spPr>
        <p:txBody>
          <a:bodyPr>
            <a:normAutofit fontScale="92500" lnSpcReduction="10000"/>
          </a:bodyPr>
          <a:lstStyle/>
          <a:p>
            <a:pPr marL="0" indent="0" eaLnBrk="1" hangingPunct="1">
              <a:buNone/>
            </a:pPr>
            <a:r>
              <a:rPr lang="en-US" sz="3200" dirty="0">
                <a:ea typeface="MS PGothic" charset="0"/>
              </a:rPr>
              <a:t>Disadvantages:</a:t>
            </a:r>
          </a:p>
          <a:p>
            <a:pPr marL="233363" indent="-233363" eaLnBrk="1" hangingPunct="1">
              <a:buFont typeface="Arial"/>
              <a:buChar char="•"/>
            </a:pPr>
            <a:r>
              <a:rPr lang="en-US" sz="2400" dirty="0">
                <a:ea typeface="MS PGothic" charset="0"/>
              </a:rPr>
              <a:t>Smaller internal diameter</a:t>
            </a:r>
          </a:p>
          <a:p>
            <a:pPr marL="466725" lvl="1" indent="-233363" eaLnBrk="1" hangingPunct="1">
              <a:buFont typeface="System Font Regular"/>
              <a:buChar char="-"/>
            </a:pPr>
            <a:r>
              <a:rPr lang="en-US" sz="2000" dirty="0">
                <a:ea typeface="ＭＳ Ｐゴシック" charset="0"/>
                <a:cs typeface="ＭＳ Ｐゴシック" charset="0"/>
              </a:rPr>
              <a:t>↑</a:t>
            </a:r>
            <a:r>
              <a:rPr lang="en-US" sz="2000" dirty="0">
                <a:ea typeface="MS PGothic" charset="0"/>
              </a:rPr>
              <a:t> airway resistance</a:t>
            </a:r>
          </a:p>
          <a:p>
            <a:pPr marL="466725" lvl="1" indent="-233363" eaLnBrk="1" hangingPunct="1">
              <a:buFont typeface="System Font Regular"/>
              <a:buChar char="-"/>
            </a:pPr>
            <a:r>
              <a:rPr lang="en-US" sz="2000" dirty="0">
                <a:ea typeface="ＭＳ Ｐゴシック" charset="0"/>
                <a:cs typeface="ＭＳ Ｐゴシック" charset="0"/>
              </a:rPr>
              <a:t>↑</a:t>
            </a:r>
            <a:r>
              <a:rPr lang="en-US" sz="2000" dirty="0">
                <a:ea typeface="MS PGothic" charset="0"/>
              </a:rPr>
              <a:t> work of breathing</a:t>
            </a:r>
          </a:p>
          <a:p>
            <a:pPr marL="233363" indent="-233363" eaLnBrk="1" hangingPunct="1">
              <a:buFont typeface="Arial"/>
              <a:buChar char="•"/>
            </a:pPr>
            <a:r>
              <a:rPr lang="en-US" sz="2400" dirty="0">
                <a:ea typeface="MS PGothic" charset="0"/>
              </a:rPr>
              <a:t>Potential for mucosal damage if cuff is over-inflated</a:t>
            </a:r>
          </a:p>
        </p:txBody>
      </p:sp>
      <p:sp>
        <p:nvSpPr>
          <p:cNvPr id="2" name="TextBox 1">
            <a:extLst>
              <a:ext uri="{FF2B5EF4-FFF2-40B4-BE49-F238E27FC236}">
                <a16:creationId xmlns:a16="http://schemas.microsoft.com/office/drawing/2014/main" id="{BA28DCFB-15B7-4E40-83A2-E7295F6270F1}"/>
              </a:ext>
            </a:extLst>
          </p:cNvPr>
          <p:cNvSpPr txBox="1"/>
          <p:nvPr/>
        </p:nvSpPr>
        <p:spPr>
          <a:xfrm>
            <a:off x="2362200" y="6273225"/>
            <a:ext cx="3723905" cy="307777"/>
          </a:xfrm>
          <a:prstGeom prst="rect">
            <a:avLst/>
          </a:prstGeom>
          <a:noFill/>
        </p:spPr>
        <p:txBody>
          <a:bodyPr wrap="none" rtlCol="0">
            <a:spAutoFit/>
          </a:bodyPr>
          <a:lstStyle/>
          <a:p>
            <a:r>
              <a:rPr lang="en-US" sz="1400" dirty="0">
                <a:ea typeface="MS PGothic" charset="0"/>
                <a:cs typeface="Times New Roman" charset="0"/>
              </a:rPr>
              <a:t>*Browning DH, et al: J </a:t>
            </a:r>
            <a:r>
              <a:rPr lang="en-US" sz="1400" dirty="0" err="1">
                <a:ea typeface="MS PGothic" charset="0"/>
                <a:cs typeface="Times New Roman" charset="0"/>
              </a:rPr>
              <a:t>Pediatr</a:t>
            </a:r>
            <a:r>
              <a:rPr lang="en-US" sz="1400" dirty="0">
                <a:ea typeface="MS PGothic" charset="0"/>
                <a:cs typeface="Times New Roman" charset="0"/>
              </a:rPr>
              <a:t> 1983;102:582-584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56003">
                                            <p:txEl>
                                              <p:pRg st="0" end="0"/>
                                            </p:txEl>
                                          </p:spTgt>
                                        </p:tgtEl>
                                        <p:attrNameLst>
                                          <p:attrName>style.visibility</p:attrName>
                                        </p:attrNameLst>
                                      </p:cBhvr>
                                      <p:to>
                                        <p:strVal val="visible"/>
                                      </p:to>
                                    </p:set>
                                    <p:animEffect transition="in" filter="dissolve">
                                      <p:cBhvr>
                                        <p:cTn id="7" dur="500"/>
                                        <p:tgtEl>
                                          <p:spTgt spid="2560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56003">
                                            <p:txEl>
                                              <p:pRg st="1" end="1"/>
                                            </p:txEl>
                                          </p:spTgt>
                                        </p:tgtEl>
                                        <p:attrNameLst>
                                          <p:attrName>style.visibility</p:attrName>
                                        </p:attrNameLst>
                                      </p:cBhvr>
                                      <p:to>
                                        <p:strVal val="visible"/>
                                      </p:to>
                                    </p:set>
                                    <p:animEffect transition="in" filter="dissolve">
                                      <p:cBhvr>
                                        <p:cTn id="12" dur="500"/>
                                        <p:tgtEl>
                                          <p:spTgt spid="256003">
                                            <p:txEl>
                                              <p:pRg st="1" end="1"/>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56003">
                                            <p:txEl>
                                              <p:pRg st="2" end="2"/>
                                            </p:txEl>
                                          </p:spTgt>
                                        </p:tgtEl>
                                        <p:attrNameLst>
                                          <p:attrName>style.visibility</p:attrName>
                                        </p:attrNameLst>
                                      </p:cBhvr>
                                      <p:to>
                                        <p:strVal val="visible"/>
                                      </p:to>
                                    </p:set>
                                    <p:animEffect transition="in" filter="dissolve">
                                      <p:cBhvr>
                                        <p:cTn id="15" dur="500"/>
                                        <p:tgtEl>
                                          <p:spTgt spid="256003">
                                            <p:txEl>
                                              <p:pRg st="2" end="2"/>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56003">
                                            <p:txEl>
                                              <p:pRg st="3" end="3"/>
                                            </p:txEl>
                                          </p:spTgt>
                                        </p:tgtEl>
                                        <p:attrNameLst>
                                          <p:attrName>style.visibility</p:attrName>
                                        </p:attrNameLst>
                                      </p:cBhvr>
                                      <p:to>
                                        <p:strVal val="visible"/>
                                      </p:to>
                                    </p:set>
                                    <p:animEffect transition="in" filter="dissolve">
                                      <p:cBhvr>
                                        <p:cTn id="18" dur="500"/>
                                        <p:tgtEl>
                                          <p:spTgt spid="256003">
                                            <p:txEl>
                                              <p:pRg st="3" end="3"/>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56003">
                                            <p:txEl>
                                              <p:pRg st="4" end="4"/>
                                            </p:txEl>
                                          </p:spTgt>
                                        </p:tgtEl>
                                        <p:attrNameLst>
                                          <p:attrName>style.visibility</p:attrName>
                                        </p:attrNameLst>
                                      </p:cBhvr>
                                      <p:to>
                                        <p:strVal val="visible"/>
                                      </p:to>
                                    </p:set>
                                    <p:animEffect transition="in" filter="dissolve">
                                      <p:cBhvr>
                                        <p:cTn id="21" dur="500"/>
                                        <p:tgtEl>
                                          <p:spTgt spid="256003">
                                            <p:txEl>
                                              <p:pRg st="4" end="4"/>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56003">
                                            <p:txEl>
                                              <p:pRg st="5" end="5"/>
                                            </p:txEl>
                                          </p:spTgt>
                                        </p:tgtEl>
                                        <p:attrNameLst>
                                          <p:attrName>style.visibility</p:attrName>
                                        </p:attrNameLst>
                                      </p:cBhvr>
                                      <p:to>
                                        <p:strVal val="visible"/>
                                      </p:to>
                                    </p:set>
                                    <p:animEffect transition="in" filter="dissolve">
                                      <p:cBhvr>
                                        <p:cTn id="24" dur="500"/>
                                        <p:tgtEl>
                                          <p:spTgt spid="256003">
                                            <p:txEl>
                                              <p:pRg st="5" end="5"/>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56003">
                                            <p:txEl>
                                              <p:pRg st="6" end="6"/>
                                            </p:txEl>
                                          </p:spTgt>
                                        </p:tgtEl>
                                        <p:attrNameLst>
                                          <p:attrName>style.visibility</p:attrName>
                                        </p:attrNameLst>
                                      </p:cBhvr>
                                      <p:to>
                                        <p:strVal val="visible"/>
                                      </p:to>
                                    </p:set>
                                    <p:animEffect transition="in" filter="dissolve">
                                      <p:cBhvr>
                                        <p:cTn id="27" dur="500"/>
                                        <p:tgtEl>
                                          <p:spTgt spid="256003">
                                            <p:txEl>
                                              <p:pRg st="6" end="6"/>
                                            </p:txEl>
                                          </p:spTgt>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256003">
                                            <p:txEl>
                                              <p:pRg st="7" end="7"/>
                                            </p:txEl>
                                          </p:spTgt>
                                        </p:tgtEl>
                                        <p:attrNameLst>
                                          <p:attrName>style.visibility</p:attrName>
                                        </p:attrNameLst>
                                      </p:cBhvr>
                                      <p:to>
                                        <p:strVal val="visible"/>
                                      </p:to>
                                    </p:set>
                                    <p:animEffect transition="in" filter="dissolve">
                                      <p:cBhvr>
                                        <p:cTn id="30" dur="500"/>
                                        <p:tgtEl>
                                          <p:spTgt spid="256003">
                                            <p:txEl>
                                              <p:pRg st="7" end="7"/>
                                            </p:txEl>
                                          </p:spTgt>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56003">
                                            <p:txEl>
                                              <p:pRg st="8" end="8"/>
                                            </p:txEl>
                                          </p:spTgt>
                                        </p:tgtEl>
                                        <p:attrNameLst>
                                          <p:attrName>style.visibility</p:attrName>
                                        </p:attrNameLst>
                                      </p:cBhvr>
                                      <p:to>
                                        <p:strVal val="visible"/>
                                      </p:to>
                                    </p:set>
                                    <p:animEffect transition="in" filter="dissolve">
                                      <p:cBhvr>
                                        <p:cTn id="33" dur="500"/>
                                        <p:tgtEl>
                                          <p:spTgt spid="256003">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256004">
                                            <p:txEl>
                                              <p:pRg st="0" end="0"/>
                                            </p:txEl>
                                          </p:spTgt>
                                        </p:tgtEl>
                                        <p:attrNameLst>
                                          <p:attrName>style.visibility</p:attrName>
                                        </p:attrNameLst>
                                      </p:cBhvr>
                                      <p:to>
                                        <p:strVal val="visible"/>
                                      </p:to>
                                    </p:set>
                                    <p:animEffect transition="in" filter="dissolve">
                                      <p:cBhvr>
                                        <p:cTn id="38" dur="500"/>
                                        <p:tgtEl>
                                          <p:spTgt spid="256004">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56004">
                                            <p:txEl>
                                              <p:pRg st="1" end="1"/>
                                            </p:txEl>
                                          </p:spTgt>
                                        </p:tgtEl>
                                        <p:attrNameLst>
                                          <p:attrName>style.visibility</p:attrName>
                                        </p:attrNameLst>
                                      </p:cBhvr>
                                      <p:to>
                                        <p:strVal val="visible"/>
                                      </p:to>
                                    </p:set>
                                    <p:animEffect transition="in" filter="dissolve">
                                      <p:cBhvr>
                                        <p:cTn id="43" dur="500"/>
                                        <p:tgtEl>
                                          <p:spTgt spid="256004">
                                            <p:txEl>
                                              <p:pRg st="1" end="1"/>
                                            </p:txEl>
                                          </p:spTgt>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256004">
                                            <p:txEl>
                                              <p:pRg st="2" end="2"/>
                                            </p:txEl>
                                          </p:spTgt>
                                        </p:tgtEl>
                                        <p:attrNameLst>
                                          <p:attrName>style.visibility</p:attrName>
                                        </p:attrNameLst>
                                      </p:cBhvr>
                                      <p:to>
                                        <p:strVal val="visible"/>
                                      </p:to>
                                    </p:set>
                                    <p:animEffect transition="in" filter="dissolve">
                                      <p:cBhvr>
                                        <p:cTn id="46" dur="500"/>
                                        <p:tgtEl>
                                          <p:spTgt spid="256004">
                                            <p:txEl>
                                              <p:pRg st="2" end="2"/>
                                            </p:txEl>
                                          </p:spTgt>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256004">
                                            <p:txEl>
                                              <p:pRg st="3" end="3"/>
                                            </p:txEl>
                                          </p:spTgt>
                                        </p:tgtEl>
                                        <p:attrNameLst>
                                          <p:attrName>style.visibility</p:attrName>
                                        </p:attrNameLst>
                                      </p:cBhvr>
                                      <p:to>
                                        <p:strVal val="visible"/>
                                      </p:to>
                                    </p:set>
                                    <p:animEffect transition="in" filter="dissolve">
                                      <p:cBhvr>
                                        <p:cTn id="49" dur="500"/>
                                        <p:tgtEl>
                                          <p:spTgt spid="256004">
                                            <p:txEl>
                                              <p:pRg st="3" end="3"/>
                                            </p:txEl>
                                          </p:spTgt>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256004">
                                            <p:txEl>
                                              <p:pRg st="4" end="4"/>
                                            </p:txEl>
                                          </p:spTgt>
                                        </p:tgtEl>
                                        <p:attrNameLst>
                                          <p:attrName>style.visibility</p:attrName>
                                        </p:attrNameLst>
                                      </p:cBhvr>
                                      <p:to>
                                        <p:strVal val="visible"/>
                                      </p:to>
                                    </p:set>
                                    <p:animEffect transition="in" filter="dissolve">
                                      <p:cBhvr>
                                        <p:cTn id="52" dur="500"/>
                                        <p:tgtEl>
                                          <p:spTgt spid="25600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p:bldP spid="25600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274638"/>
            <a:ext cx="8229600" cy="942176"/>
          </a:xfrm>
        </p:spPr>
        <p:txBody>
          <a:bodyPr>
            <a:normAutofit/>
          </a:bodyPr>
          <a:lstStyle/>
          <a:p>
            <a:pPr algn="l">
              <a:defRPr/>
            </a:pPr>
            <a:r>
              <a:rPr lang="en-US" sz="4800" dirty="0"/>
              <a:t>ETT Size</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58526972"/>
              </p:ext>
            </p:extLst>
          </p:nvPr>
        </p:nvGraphicFramePr>
        <p:xfrm>
          <a:off x="457200" y="1216814"/>
          <a:ext cx="8229600" cy="4424371"/>
        </p:xfrm>
        <a:graphic>
          <a:graphicData uri="http://schemas.openxmlformats.org/drawingml/2006/table">
            <a:tbl>
              <a:tblPr firstRow="1" bandRow="1">
                <a:tableStyleId>{5C22544A-7EE6-4342-B048-85BDC9FD1C3A}</a:tableStyleId>
              </a:tblPr>
              <a:tblGrid>
                <a:gridCol w="24384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632053">
                <a:tc>
                  <a:txBody>
                    <a:bodyPr/>
                    <a:lstStyle/>
                    <a:p>
                      <a:pPr algn="ctr"/>
                      <a:r>
                        <a:rPr lang="en-US" sz="2400" dirty="0"/>
                        <a:t>Age</a:t>
                      </a:r>
                    </a:p>
                  </a:txBody>
                  <a:tcPr marT="45716" marB="45716" anchor="ctr">
                    <a:solidFill>
                      <a:srgbClr val="0FA5CC"/>
                    </a:solidFill>
                  </a:tcPr>
                </a:tc>
                <a:tc>
                  <a:txBody>
                    <a:bodyPr/>
                    <a:lstStyle/>
                    <a:p>
                      <a:pPr algn="ctr"/>
                      <a:r>
                        <a:rPr lang="en-US" sz="2400" dirty="0"/>
                        <a:t>Size(mm</a:t>
                      </a:r>
                      <a:r>
                        <a:rPr lang="en-US" sz="2400" baseline="0" dirty="0"/>
                        <a:t> ID) Uncuffed</a:t>
                      </a:r>
                      <a:endParaRPr lang="en-US" sz="2400" dirty="0"/>
                    </a:p>
                  </a:txBody>
                  <a:tcPr marT="45716" marB="45716" anchor="ctr">
                    <a:solidFill>
                      <a:srgbClr val="0FA5CC"/>
                    </a:solidFill>
                  </a:tcPr>
                </a:tc>
                <a:tc>
                  <a:txBody>
                    <a:bodyPr/>
                    <a:lstStyle/>
                    <a:p>
                      <a:pPr algn="ctr"/>
                      <a:r>
                        <a:rPr lang="en-US" sz="2400" dirty="0"/>
                        <a:t>Size (mm ID) Cuffed</a:t>
                      </a:r>
                    </a:p>
                  </a:txBody>
                  <a:tcPr marT="45716" marB="45716" anchor="ctr">
                    <a:solidFill>
                      <a:srgbClr val="0FA5CC"/>
                    </a:solidFill>
                  </a:tcPr>
                </a:tc>
                <a:extLst>
                  <a:ext uri="{0D108BD9-81ED-4DB2-BD59-A6C34878D82A}">
                    <a16:rowId xmlns:a16="http://schemas.microsoft.com/office/drawing/2014/main" val="10000"/>
                  </a:ext>
                </a:extLst>
              </a:tr>
              <a:tr h="632053">
                <a:tc>
                  <a:txBody>
                    <a:bodyPr/>
                    <a:lstStyle/>
                    <a:p>
                      <a:pPr algn="ctr"/>
                      <a:r>
                        <a:rPr lang="en-US" sz="1800" dirty="0"/>
                        <a:t>1000 g</a:t>
                      </a:r>
                    </a:p>
                  </a:txBody>
                  <a:tcPr marT="45716" marB="45716" anchor="ctr"/>
                </a:tc>
                <a:tc>
                  <a:txBody>
                    <a:bodyPr/>
                    <a:lstStyle/>
                    <a:p>
                      <a:pPr algn="ctr"/>
                      <a:r>
                        <a:rPr lang="en-US" sz="1800" dirty="0"/>
                        <a:t>2.5</a:t>
                      </a:r>
                    </a:p>
                  </a:txBody>
                  <a:tcPr marT="45716" marB="45716" anchor="ctr"/>
                </a:tc>
                <a:tc>
                  <a:txBody>
                    <a:bodyPr/>
                    <a:lstStyle/>
                    <a:p>
                      <a:pPr algn="ctr"/>
                      <a:endParaRPr lang="en-US" sz="1800" dirty="0"/>
                    </a:p>
                  </a:txBody>
                  <a:tcPr marT="45716" marB="45716" anchor="ctr"/>
                </a:tc>
                <a:extLst>
                  <a:ext uri="{0D108BD9-81ED-4DB2-BD59-A6C34878D82A}">
                    <a16:rowId xmlns:a16="http://schemas.microsoft.com/office/drawing/2014/main" val="10001"/>
                  </a:ext>
                </a:extLst>
              </a:tr>
              <a:tr h="632053">
                <a:tc>
                  <a:txBody>
                    <a:bodyPr/>
                    <a:lstStyle/>
                    <a:p>
                      <a:pPr algn="ctr"/>
                      <a:r>
                        <a:rPr lang="en-US" sz="1800" dirty="0"/>
                        <a:t>1000 – 2500 g</a:t>
                      </a:r>
                    </a:p>
                  </a:txBody>
                  <a:tcPr marT="45716" marB="45716" anchor="ctr"/>
                </a:tc>
                <a:tc>
                  <a:txBody>
                    <a:bodyPr/>
                    <a:lstStyle/>
                    <a:p>
                      <a:pPr algn="ctr"/>
                      <a:r>
                        <a:rPr lang="en-US" sz="1800" dirty="0"/>
                        <a:t>3.0</a:t>
                      </a:r>
                    </a:p>
                  </a:txBody>
                  <a:tcPr marT="45716" marB="45716" anchor="ctr"/>
                </a:tc>
                <a:tc>
                  <a:txBody>
                    <a:bodyPr/>
                    <a:lstStyle/>
                    <a:p>
                      <a:pPr algn="ctr"/>
                      <a:endParaRPr lang="en-US" sz="1800"/>
                    </a:p>
                  </a:txBody>
                  <a:tcPr marT="45716" marB="45716" anchor="ctr"/>
                </a:tc>
                <a:extLst>
                  <a:ext uri="{0D108BD9-81ED-4DB2-BD59-A6C34878D82A}">
                    <a16:rowId xmlns:a16="http://schemas.microsoft.com/office/drawing/2014/main" val="10002"/>
                  </a:ext>
                </a:extLst>
              </a:tr>
              <a:tr h="632053">
                <a:tc>
                  <a:txBody>
                    <a:bodyPr/>
                    <a:lstStyle/>
                    <a:p>
                      <a:pPr algn="ctr"/>
                      <a:r>
                        <a:rPr lang="en-US" sz="1800" dirty="0"/>
                        <a:t>Neonate – 6 months</a:t>
                      </a:r>
                    </a:p>
                  </a:txBody>
                  <a:tcPr marT="45716" marB="45716" anchor="ctr"/>
                </a:tc>
                <a:tc>
                  <a:txBody>
                    <a:bodyPr/>
                    <a:lstStyle/>
                    <a:p>
                      <a:pPr algn="ctr"/>
                      <a:r>
                        <a:rPr lang="en-US" sz="1800" dirty="0"/>
                        <a:t>3.0 - 3.5</a:t>
                      </a:r>
                    </a:p>
                  </a:txBody>
                  <a:tcPr marT="45716" marB="45716" anchor="ctr"/>
                </a:tc>
                <a:tc>
                  <a:txBody>
                    <a:bodyPr/>
                    <a:lstStyle/>
                    <a:p>
                      <a:pPr algn="ctr"/>
                      <a:r>
                        <a:rPr lang="en-US" sz="1800" dirty="0"/>
                        <a:t>3.0 – 3.5*</a:t>
                      </a:r>
                    </a:p>
                  </a:txBody>
                  <a:tcPr marT="45716" marB="45716" anchor="ctr"/>
                </a:tc>
                <a:extLst>
                  <a:ext uri="{0D108BD9-81ED-4DB2-BD59-A6C34878D82A}">
                    <a16:rowId xmlns:a16="http://schemas.microsoft.com/office/drawing/2014/main" val="10003"/>
                  </a:ext>
                </a:extLst>
              </a:tr>
              <a:tr h="632053">
                <a:tc>
                  <a:txBody>
                    <a:bodyPr/>
                    <a:lstStyle/>
                    <a:p>
                      <a:pPr algn="ctr"/>
                      <a:r>
                        <a:rPr lang="en-US" sz="1800" dirty="0"/>
                        <a:t>6 months – 1 year</a:t>
                      </a:r>
                    </a:p>
                  </a:txBody>
                  <a:tcPr marT="45716" marB="45716" anchor="ctr"/>
                </a:tc>
                <a:tc>
                  <a:txBody>
                    <a:bodyPr/>
                    <a:lstStyle/>
                    <a:p>
                      <a:pPr algn="ctr"/>
                      <a:r>
                        <a:rPr lang="en-US" sz="1800" dirty="0"/>
                        <a:t>3.5 – 4.0</a:t>
                      </a:r>
                    </a:p>
                  </a:txBody>
                  <a:tcPr marT="45716" marB="45716" anchor="ctr"/>
                </a:tc>
                <a:tc>
                  <a:txBody>
                    <a:bodyPr/>
                    <a:lstStyle/>
                    <a:p>
                      <a:pPr algn="ctr"/>
                      <a:r>
                        <a:rPr lang="en-US" sz="1800" dirty="0"/>
                        <a:t>3.0 – 4.0</a:t>
                      </a:r>
                    </a:p>
                  </a:txBody>
                  <a:tcPr marT="45716" marB="45716" anchor="ctr"/>
                </a:tc>
                <a:extLst>
                  <a:ext uri="{0D108BD9-81ED-4DB2-BD59-A6C34878D82A}">
                    <a16:rowId xmlns:a16="http://schemas.microsoft.com/office/drawing/2014/main" val="10004"/>
                  </a:ext>
                </a:extLst>
              </a:tr>
              <a:tr h="632053">
                <a:tc>
                  <a:txBody>
                    <a:bodyPr/>
                    <a:lstStyle/>
                    <a:p>
                      <a:pPr algn="ctr"/>
                      <a:r>
                        <a:rPr lang="en-US" sz="1800" dirty="0"/>
                        <a:t>1 – 2 years</a:t>
                      </a:r>
                    </a:p>
                  </a:txBody>
                  <a:tcPr marT="45716" marB="45716" anchor="ctr"/>
                </a:tc>
                <a:tc>
                  <a:txBody>
                    <a:bodyPr/>
                    <a:lstStyle/>
                    <a:p>
                      <a:pPr algn="ctr"/>
                      <a:r>
                        <a:rPr lang="en-US" sz="1800" dirty="0"/>
                        <a:t>4.0 – 5.0</a:t>
                      </a:r>
                    </a:p>
                  </a:txBody>
                  <a:tcPr marT="45716" marB="45716" anchor="ctr"/>
                </a:tc>
                <a:tc>
                  <a:txBody>
                    <a:bodyPr/>
                    <a:lstStyle/>
                    <a:p>
                      <a:pPr algn="ctr"/>
                      <a:r>
                        <a:rPr lang="en-US" sz="1800" dirty="0"/>
                        <a:t>3.5 – 4.5</a:t>
                      </a:r>
                    </a:p>
                  </a:txBody>
                  <a:tcPr marT="45716" marB="45716" anchor="ctr"/>
                </a:tc>
                <a:extLst>
                  <a:ext uri="{0D108BD9-81ED-4DB2-BD59-A6C34878D82A}">
                    <a16:rowId xmlns:a16="http://schemas.microsoft.com/office/drawing/2014/main" val="10005"/>
                  </a:ext>
                </a:extLst>
              </a:tr>
              <a:tr h="632053">
                <a:tc>
                  <a:txBody>
                    <a:bodyPr/>
                    <a:lstStyle/>
                    <a:p>
                      <a:pPr algn="ctr"/>
                      <a:r>
                        <a:rPr lang="en-US" sz="1800" dirty="0"/>
                        <a:t>&gt; 2 years</a:t>
                      </a:r>
                    </a:p>
                  </a:txBody>
                  <a:tcPr marT="45716" marB="45716" anchor="ctr"/>
                </a:tc>
                <a:tc>
                  <a:txBody>
                    <a:bodyPr/>
                    <a:lstStyle/>
                    <a:p>
                      <a:pPr algn="ctr"/>
                      <a:r>
                        <a:rPr lang="en-US" sz="1800" dirty="0"/>
                        <a:t>(Age + 16)/4</a:t>
                      </a:r>
                    </a:p>
                  </a:txBody>
                  <a:tcPr marT="45716" marB="45716" anchor="ctr"/>
                </a:tc>
                <a:tc>
                  <a:txBody>
                    <a:bodyPr/>
                    <a:lstStyle/>
                    <a:p>
                      <a:pPr algn="ctr"/>
                      <a:r>
                        <a:rPr lang="en-US" sz="1800" dirty="0"/>
                        <a:t>Age/4</a:t>
                      </a:r>
                      <a:r>
                        <a:rPr lang="en-US" sz="1800" baseline="0" dirty="0"/>
                        <a:t> + </a:t>
                      </a:r>
                      <a:r>
                        <a:rPr lang="en-US" sz="1800" dirty="0"/>
                        <a:t>3.5 or 3.0</a:t>
                      </a:r>
                    </a:p>
                  </a:txBody>
                  <a:tcPr marT="45716" marB="45716" anchor="ctr"/>
                </a:tc>
                <a:extLst>
                  <a:ext uri="{0D108BD9-81ED-4DB2-BD59-A6C34878D82A}">
                    <a16:rowId xmlns:a16="http://schemas.microsoft.com/office/drawing/2014/main" val="10006"/>
                  </a:ext>
                </a:extLst>
              </a:tr>
            </a:tbl>
          </a:graphicData>
        </a:graphic>
      </p:graphicFrame>
      <p:sp>
        <p:nvSpPr>
          <p:cNvPr id="54308" name="TextBox 5"/>
          <p:cNvSpPr txBox="1">
            <a:spLocks noChangeArrowheads="1"/>
          </p:cNvSpPr>
          <p:nvPr/>
        </p:nvSpPr>
        <p:spPr bwMode="auto">
          <a:xfrm>
            <a:off x="457200" y="5641184"/>
            <a:ext cx="395763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1400" dirty="0"/>
              <a:t>* May need to use uncuffed tube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a:xfrm>
            <a:off x="457200" y="350838"/>
            <a:ext cx="8229600" cy="990600"/>
          </a:xfrm>
        </p:spPr>
        <p:txBody>
          <a:bodyPr>
            <a:normAutofit/>
          </a:bodyPr>
          <a:lstStyle/>
          <a:p>
            <a:pPr marL="14288" algn="l" eaLnBrk="1" fontAlgn="auto" hangingPunct="1">
              <a:spcAft>
                <a:spcPts val="0"/>
              </a:spcAft>
              <a:defRPr/>
            </a:pPr>
            <a:r>
              <a:rPr lang="en-US" sz="4800" dirty="0">
                <a:latin typeface="+mn-lt"/>
                <a:ea typeface="+mj-ea"/>
                <a:cs typeface="+mj-cs"/>
              </a:rPr>
              <a:t>Respiratory System</a:t>
            </a:r>
          </a:p>
        </p:txBody>
      </p:sp>
      <p:sp>
        <p:nvSpPr>
          <p:cNvPr id="56322" name="Rectangle 3"/>
          <p:cNvSpPr>
            <a:spLocks noGrp="1" noChangeArrowheads="1"/>
          </p:cNvSpPr>
          <p:nvPr>
            <p:ph idx="1"/>
          </p:nvPr>
        </p:nvSpPr>
        <p:spPr>
          <a:xfrm>
            <a:off x="457200" y="1447800"/>
            <a:ext cx="8001000" cy="4953000"/>
          </a:xfrm>
        </p:spPr>
        <p:txBody>
          <a:bodyPr/>
          <a:lstStyle/>
          <a:p>
            <a:pPr marL="63500" indent="0" eaLnBrk="1" hangingPunct="1">
              <a:lnSpc>
                <a:spcPct val="130000"/>
              </a:lnSpc>
              <a:buFont typeface="Wingdings 2" charset="0"/>
              <a:buNone/>
            </a:pPr>
            <a:endParaRPr lang="en-US" dirty="0">
              <a:latin typeface="Comic Sans MS" charset="0"/>
              <a:ea typeface="MS PGothic" charset="0"/>
            </a:endParaRPr>
          </a:p>
          <a:p>
            <a:pPr marL="63500" indent="0" eaLnBrk="1" hangingPunct="1">
              <a:lnSpc>
                <a:spcPct val="130000"/>
              </a:lnSpc>
              <a:buFont typeface="Wingdings 2" charset="0"/>
              <a:buNone/>
            </a:pPr>
            <a:endParaRPr lang="en-US" dirty="0">
              <a:latin typeface="Comic Sans MS" charset="0"/>
              <a:ea typeface="MS PGothic" charset="0"/>
            </a:endParaRPr>
          </a:p>
          <a:p>
            <a:pPr marL="63500" indent="0" eaLnBrk="1" hangingPunct="1">
              <a:lnSpc>
                <a:spcPct val="130000"/>
              </a:lnSpc>
              <a:buFont typeface="Wingdings 2" charset="0"/>
              <a:buNone/>
            </a:pPr>
            <a:r>
              <a:rPr lang="en-US" sz="4400" dirty="0">
                <a:ea typeface="MS PGothic" charset="0"/>
              </a:rPr>
              <a:t>Physiologic Considerations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Rot="1" noChangeArrowheads="1"/>
          </p:cNvSpPr>
          <p:nvPr>
            <p:ph type="title"/>
          </p:nvPr>
        </p:nvSpPr>
        <p:spPr>
          <a:xfrm>
            <a:off x="457200" y="274638"/>
            <a:ext cx="8229600" cy="1066800"/>
          </a:xfrm>
        </p:spPr>
        <p:txBody>
          <a:bodyPr>
            <a:normAutofit/>
          </a:bodyPr>
          <a:lstStyle/>
          <a:p>
            <a:pPr marL="14288" algn="l" eaLnBrk="1" fontAlgn="auto" hangingPunct="1">
              <a:spcAft>
                <a:spcPts val="0"/>
              </a:spcAft>
              <a:defRPr/>
            </a:pPr>
            <a:r>
              <a:rPr lang="en-US" sz="4800" dirty="0">
                <a:latin typeface="+mn-lt"/>
              </a:rPr>
              <a:t>Lung Volumes</a:t>
            </a:r>
            <a:endParaRPr lang="en-US" sz="4800" dirty="0">
              <a:latin typeface="+mn-lt"/>
              <a:ea typeface="+mj-ea"/>
              <a:cs typeface="+mj-cs"/>
            </a:endParaRPr>
          </a:p>
        </p:txBody>
      </p:sp>
      <p:sp>
        <p:nvSpPr>
          <p:cNvPr id="57346" name="Rectangle 3"/>
          <p:cNvSpPr>
            <a:spLocks noGrp="1" noChangeArrowheads="1"/>
          </p:cNvSpPr>
          <p:nvPr>
            <p:ph idx="1"/>
          </p:nvPr>
        </p:nvSpPr>
        <p:spPr>
          <a:xfrm>
            <a:off x="304800" y="1676400"/>
            <a:ext cx="8534400" cy="4648200"/>
          </a:xfrm>
        </p:spPr>
        <p:txBody>
          <a:bodyPr/>
          <a:lstStyle/>
          <a:p>
            <a:pPr algn="ctr" eaLnBrk="1" hangingPunct="1">
              <a:lnSpc>
                <a:spcPct val="120000"/>
              </a:lnSpc>
              <a:buFont typeface="Wingdings" charset="0"/>
              <a:buNone/>
            </a:pPr>
            <a:r>
              <a:rPr lang="en-US" dirty="0">
                <a:ea typeface="MS PGothic" charset="0"/>
              </a:rPr>
              <a:t>mL/kg = adult values</a:t>
            </a:r>
          </a:p>
          <a:p>
            <a:pPr eaLnBrk="1" hangingPunct="1">
              <a:lnSpc>
                <a:spcPct val="140000"/>
              </a:lnSpc>
            </a:pPr>
            <a:r>
              <a:rPr lang="en-US" dirty="0">
                <a:ea typeface="MS PGothic" charset="0"/>
              </a:rPr>
              <a:t>Dead space</a:t>
            </a:r>
          </a:p>
          <a:p>
            <a:pPr eaLnBrk="1" hangingPunct="1">
              <a:lnSpc>
                <a:spcPct val="140000"/>
              </a:lnSpc>
            </a:pPr>
            <a:r>
              <a:rPr lang="en-US" dirty="0">
                <a:ea typeface="MS PGothic" charset="0"/>
              </a:rPr>
              <a:t>Tidal volume</a:t>
            </a:r>
          </a:p>
          <a:p>
            <a:pPr eaLnBrk="1" hangingPunct="1">
              <a:lnSpc>
                <a:spcPct val="140000"/>
              </a:lnSpc>
            </a:pPr>
            <a:r>
              <a:rPr lang="en-US" dirty="0">
                <a:ea typeface="MS PGothic" charset="0"/>
              </a:rPr>
              <a:t>Functional residual capacity (dynamic)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t>Airway Resistance</a:t>
            </a:r>
          </a:p>
        </p:txBody>
      </p:sp>
      <p:sp>
        <p:nvSpPr>
          <p:cNvPr id="5" name="Content Placeholder 4"/>
          <p:cNvSpPr>
            <a:spLocks noGrp="1"/>
          </p:cNvSpPr>
          <p:nvPr>
            <p:ph idx="1"/>
          </p:nvPr>
        </p:nvSpPr>
        <p:spPr>
          <a:xfrm>
            <a:off x="457200" y="1360437"/>
            <a:ext cx="8534400" cy="5105400"/>
          </a:xfrm>
        </p:spPr>
        <p:txBody>
          <a:bodyPr/>
          <a:lstStyle/>
          <a:p>
            <a:pPr marL="290513" indent="-290513">
              <a:defRPr/>
            </a:pPr>
            <a:r>
              <a:rPr lang="en-US" sz="2800" dirty="0"/>
              <a:t>Work of breathing = to adults on per kg basis</a:t>
            </a:r>
          </a:p>
          <a:p>
            <a:pPr marL="290513" indent="-290513">
              <a:defRPr/>
            </a:pPr>
            <a:r>
              <a:rPr lang="en-US" sz="2800" dirty="0"/>
              <a:t>Nose</a:t>
            </a:r>
          </a:p>
          <a:p>
            <a:pPr marL="525463" lvl="1" indent="-234950">
              <a:buFont typeface="System Font Regular"/>
              <a:buChar char="-"/>
              <a:defRPr/>
            </a:pPr>
            <a:r>
              <a:rPr lang="en-US" sz="2400" dirty="0"/>
              <a:t>Adult: 60%</a:t>
            </a:r>
          </a:p>
          <a:p>
            <a:pPr marL="525463" lvl="1" indent="-234950">
              <a:buFont typeface="System Font Regular"/>
              <a:buChar char="-"/>
              <a:defRPr/>
            </a:pPr>
            <a:r>
              <a:rPr lang="en-US" sz="2400" dirty="0"/>
              <a:t>Infant: 25%</a:t>
            </a:r>
          </a:p>
          <a:p>
            <a:pPr marL="290513" indent="-290513">
              <a:buFont typeface="Arial"/>
              <a:buChar char="•"/>
              <a:defRPr/>
            </a:pPr>
            <a:r>
              <a:rPr lang="en-US" sz="2800" dirty="0"/>
              <a:t>Bronchi and small airways</a:t>
            </a:r>
          </a:p>
          <a:p>
            <a:pPr marL="525463" lvl="1" indent="-234950">
              <a:buFont typeface="System Font Regular"/>
              <a:buChar char="-"/>
              <a:defRPr/>
            </a:pPr>
            <a:r>
              <a:rPr lang="en-US" sz="2400" dirty="0"/>
              <a:t>Small diameter</a:t>
            </a:r>
          </a:p>
          <a:p>
            <a:pPr marL="525463" lvl="1" indent="-234950">
              <a:buFont typeface="System Font Regular"/>
              <a:buChar char="-"/>
              <a:defRPr/>
            </a:pPr>
            <a:r>
              <a:rPr lang="en-US" sz="2400" dirty="0"/>
              <a:t>Greater compliance of supporting structures</a:t>
            </a:r>
          </a:p>
          <a:p>
            <a:pPr marL="290513" indent="-290513">
              <a:buFont typeface="Arial"/>
              <a:buChar char="•"/>
              <a:defRPr/>
            </a:pPr>
            <a:r>
              <a:rPr lang="en-US" sz="2800" dirty="0"/>
              <a:t>Chest wall: increased compliance</a:t>
            </a:r>
          </a:p>
          <a:p>
            <a:pPr marL="14288" indent="0">
              <a:buFont typeface="Wingdings 2" charset="0"/>
              <a:buNone/>
              <a:defRPr/>
            </a:pPr>
            <a:r>
              <a:rPr lang="en-US" i="1" dirty="0"/>
              <a:t>Functional airway closure during breathing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874712"/>
          </a:xfrm>
        </p:spPr>
        <p:txBody>
          <a:bodyPr>
            <a:noAutofit/>
          </a:bodyPr>
          <a:lstStyle/>
          <a:p>
            <a:pPr marL="14288" algn="l" eaLnBrk="1" fontAlgn="auto" hangingPunct="1">
              <a:spcAft>
                <a:spcPts val="0"/>
              </a:spcAft>
              <a:defRPr/>
            </a:pPr>
            <a:r>
              <a:rPr lang="en-US" sz="4800" dirty="0">
                <a:ea typeface="+mj-ea"/>
                <a:cs typeface="+mj-cs"/>
              </a:rPr>
              <a:t>Pulmonary Compliance</a:t>
            </a:r>
          </a:p>
        </p:txBody>
      </p:sp>
      <p:sp>
        <p:nvSpPr>
          <p:cNvPr id="3" name="Content Placeholder 2"/>
          <p:cNvSpPr>
            <a:spLocks noGrp="1"/>
          </p:cNvSpPr>
          <p:nvPr>
            <p:ph idx="1"/>
          </p:nvPr>
        </p:nvSpPr>
        <p:spPr>
          <a:xfrm>
            <a:off x="457200" y="1231900"/>
            <a:ext cx="8458200" cy="5638800"/>
          </a:xfrm>
        </p:spPr>
        <p:txBody>
          <a:bodyPr>
            <a:normAutofit/>
          </a:bodyPr>
          <a:lstStyle/>
          <a:p>
            <a:pPr marL="14288" indent="0" eaLnBrk="1" fontAlgn="auto" hangingPunct="1">
              <a:spcAft>
                <a:spcPts val="0"/>
              </a:spcAft>
              <a:buFont typeface="Wingdings 2" charset="0"/>
              <a:buNone/>
              <a:defRPr/>
            </a:pPr>
            <a:r>
              <a:rPr lang="en-US" dirty="0">
                <a:latin typeface="Wingdings"/>
                <a:ea typeface="Wingdings"/>
                <a:cs typeface="Wingdings"/>
                <a:sym typeface="Wingdings"/>
              </a:rPr>
              <a:t></a:t>
            </a:r>
            <a:r>
              <a:rPr lang="en-US" dirty="0">
                <a:ea typeface="Wingdings"/>
                <a:cs typeface="Comic Sans MS"/>
                <a:sym typeface="Wingdings"/>
              </a:rPr>
              <a:t> </a:t>
            </a:r>
            <a:r>
              <a:rPr lang="en-US" dirty="0">
                <a:ea typeface="+mn-ea"/>
                <a:cs typeface="+mn-cs"/>
              </a:rPr>
              <a:t>Lung compliance</a:t>
            </a:r>
          </a:p>
          <a:p>
            <a:pPr marL="349250" lvl="1" indent="-233363" eaLnBrk="1" fontAlgn="auto" hangingPunct="1">
              <a:spcAft>
                <a:spcPts val="0"/>
              </a:spcAft>
              <a:buFont typeface="Arial" panose="020B0604020202020204" pitchFamily="34" charset="0"/>
              <a:buChar char="•"/>
              <a:defRPr/>
            </a:pPr>
            <a:r>
              <a:rPr lang="en-US" sz="2000" dirty="0">
                <a:ea typeface="+mn-ea"/>
                <a:cs typeface="+mn-cs"/>
              </a:rPr>
              <a:t>Decreased elastin</a:t>
            </a:r>
          </a:p>
          <a:p>
            <a:pPr marL="349250" lvl="1" indent="-233363" eaLnBrk="1" fontAlgn="auto" hangingPunct="1">
              <a:spcAft>
                <a:spcPts val="0"/>
              </a:spcAft>
              <a:buFont typeface="Arial" panose="020B0604020202020204" pitchFamily="34" charset="0"/>
              <a:buChar char="•"/>
              <a:defRPr/>
            </a:pPr>
            <a:r>
              <a:rPr lang="en-US" sz="2000" dirty="0">
                <a:ea typeface="+mn-ea"/>
                <a:cs typeface="+mn-cs"/>
              </a:rPr>
              <a:t>Static elastic recoil pressure low</a:t>
            </a:r>
          </a:p>
          <a:p>
            <a:pPr marL="822960" lvl="1" eaLnBrk="1" fontAlgn="auto" hangingPunct="1">
              <a:spcAft>
                <a:spcPts val="0"/>
              </a:spcAft>
              <a:buFont typeface="Verdana"/>
              <a:buChar char="›"/>
              <a:defRPr/>
            </a:pPr>
            <a:endParaRPr lang="en-US" sz="2000" dirty="0">
              <a:ea typeface="+mn-ea"/>
              <a:cs typeface="+mn-cs"/>
            </a:endParaRPr>
          </a:p>
          <a:p>
            <a:pPr marL="537210" lvl="1" indent="0" eaLnBrk="1" fontAlgn="auto" hangingPunct="1">
              <a:spcAft>
                <a:spcPts val="0"/>
              </a:spcAft>
              <a:buFont typeface="Verdana"/>
              <a:buNone/>
              <a:defRPr/>
            </a:pPr>
            <a:r>
              <a:rPr lang="en-US" dirty="0">
                <a:ea typeface="+mn-ea"/>
                <a:cs typeface="+mn-cs"/>
                <a:sym typeface="Wingdings"/>
              </a:rPr>
              <a:t>			</a:t>
            </a:r>
            <a:r>
              <a:rPr lang="en-US" dirty="0">
                <a:latin typeface="Wingdings"/>
                <a:ea typeface="Wingdings"/>
                <a:cs typeface="Wingdings"/>
                <a:sym typeface="Wingdings"/>
              </a:rPr>
              <a:t></a:t>
            </a:r>
            <a:r>
              <a:rPr lang="en-US" dirty="0">
                <a:ea typeface="+mn-ea"/>
                <a:cs typeface="+mn-cs"/>
                <a:sym typeface="Wingdings"/>
              </a:rPr>
              <a:t> Lung volume (alveolar collapse)</a:t>
            </a:r>
            <a:r>
              <a:rPr lang="en-US" dirty="0">
                <a:ea typeface="+mn-ea"/>
                <a:cs typeface="+mn-cs"/>
              </a:rPr>
              <a:t>					 		</a:t>
            </a:r>
          </a:p>
          <a:p>
            <a:pPr marL="14288" indent="0" eaLnBrk="1" fontAlgn="auto" hangingPunct="1">
              <a:spcAft>
                <a:spcPts val="0"/>
              </a:spcAft>
              <a:buFont typeface="Wingdings 2" charset="0"/>
              <a:buNone/>
              <a:defRPr/>
            </a:pPr>
            <a:r>
              <a:rPr lang="en-US" dirty="0">
                <a:latin typeface="Wingdings"/>
                <a:ea typeface="Wingdings"/>
                <a:cs typeface="Wingdings"/>
                <a:sym typeface="Wingdings"/>
              </a:rPr>
              <a:t></a:t>
            </a:r>
            <a:r>
              <a:rPr lang="en-US" dirty="0">
                <a:ea typeface="+mn-ea"/>
                <a:cs typeface="+mn-cs"/>
              </a:rPr>
              <a:t>CW compliance</a:t>
            </a:r>
          </a:p>
          <a:p>
            <a:pPr marL="349250" lvl="1" indent="-234950" eaLnBrk="1" fontAlgn="auto" hangingPunct="1">
              <a:spcAft>
                <a:spcPts val="0"/>
              </a:spcAft>
              <a:buFont typeface="Arial" panose="020B0604020202020204" pitchFamily="34" charset="0"/>
              <a:buChar char="•"/>
              <a:defRPr/>
            </a:pPr>
            <a:r>
              <a:rPr lang="en-US" sz="2000" dirty="0">
                <a:ea typeface="+mn-ea"/>
                <a:cs typeface="+mn-cs"/>
              </a:rPr>
              <a:t>Cartilaginous ribs</a:t>
            </a:r>
          </a:p>
          <a:p>
            <a:pPr marL="349250" lvl="1" indent="-234950" eaLnBrk="1" fontAlgn="auto" hangingPunct="1">
              <a:spcAft>
                <a:spcPts val="0"/>
              </a:spcAft>
              <a:buFont typeface="Arial" panose="020B0604020202020204" pitchFamily="34" charset="0"/>
              <a:buChar char="•"/>
              <a:defRPr/>
            </a:pPr>
            <a:r>
              <a:rPr lang="en-US" sz="2000" dirty="0">
                <a:ea typeface="+mn-ea"/>
                <a:cs typeface="+mn-cs"/>
              </a:rPr>
              <a:t>Diaphragm and intercostal muscles with less tone and less efficient (Predominantly type II fibers [sprinters])</a:t>
            </a:r>
          </a:p>
        </p:txBody>
      </p:sp>
      <p:cxnSp>
        <p:nvCxnSpPr>
          <p:cNvPr id="6" name="Straight Arrow Connector 5"/>
          <p:cNvCxnSpPr>
            <a:cxnSpLocks noChangeShapeType="1"/>
          </p:cNvCxnSpPr>
          <p:nvPr/>
        </p:nvCxnSpPr>
        <p:spPr bwMode="auto">
          <a:xfrm>
            <a:off x="4495800" y="1600200"/>
            <a:ext cx="1219200" cy="1143000"/>
          </a:xfrm>
          <a:prstGeom prst="straightConnector1">
            <a:avLst/>
          </a:prstGeom>
          <a:noFill/>
          <a:ln w="25400">
            <a:solidFill>
              <a:schemeClr val="accent1"/>
            </a:solidFill>
            <a:round/>
            <a:headEnd/>
            <a:tailEnd type="arrow" w="med" len="med"/>
          </a:ln>
          <a:effectLst>
            <a:outerShdw blurRad="63500" dist="25400" dir="14699927" algn="t" rotWithShape="0">
              <a:srgbClr val="000000">
                <a:alpha val="50000"/>
              </a:srgbClr>
            </a:outerShdw>
          </a:effectLst>
          <a:extLst>
            <a:ext uri="{909E8E84-426E-40dd-AFC4-6F175D3DCCD1}">
              <a14:hiddenFill xmlns:a14="http://schemas.microsoft.com/office/drawing/2010/main" xmlns="">
                <a:noFill/>
              </a14:hiddenFill>
            </a:ext>
          </a:extLst>
        </p:spPr>
      </p:cxnSp>
      <p:cxnSp>
        <p:nvCxnSpPr>
          <p:cNvPr id="8" name="Straight Arrow Connector 7"/>
          <p:cNvCxnSpPr>
            <a:cxnSpLocks noChangeShapeType="1"/>
          </p:cNvCxnSpPr>
          <p:nvPr/>
        </p:nvCxnSpPr>
        <p:spPr bwMode="auto">
          <a:xfrm flipV="1">
            <a:off x="3810000" y="3429000"/>
            <a:ext cx="1981200" cy="685800"/>
          </a:xfrm>
          <a:prstGeom prst="straightConnector1">
            <a:avLst/>
          </a:prstGeom>
          <a:noFill/>
          <a:ln w="25400">
            <a:solidFill>
              <a:schemeClr val="accent1"/>
            </a:solidFill>
            <a:round/>
            <a:headEnd/>
            <a:tailEnd type="arrow" w="med" len="med"/>
          </a:ln>
          <a:effectLst>
            <a:outerShdw blurRad="63500" dist="25400" dir="14699927" algn="t" rotWithShape="0">
              <a:srgbClr val="000000">
                <a:alpha val="50000"/>
              </a:srgbClr>
            </a:outerShdw>
          </a:effectLst>
          <a:extLst>
            <a:ext uri="{909E8E84-426E-40dd-AFC4-6F175D3DCCD1}">
              <a14:hiddenFill xmlns:a14="http://schemas.microsoft.com/office/drawing/2010/main" xmlns="">
                <a:noFill/>
              </a14:hiddenFill>
            </a:ext>
          </a:extLst>
        </p:spPr>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xfrm>
            <a:off x="457200" y="228600"/>
            <a:ext cx="8534400" cy="1143000"/>
          </a:xfrm>
        </p:spPr>
        <p:txBody>
          <a:bodyPr>
            <a:normAutofit/>
          </a:bodyPr>
          <a:lstStyle/>
          <a:p>
            <a:pPr marL="14288" algn="l" eaLnBrk="1" fontAlgn="auto" hangingPunct="1">
              <a:spcAft>
                <a:spcPts val="0"/>
              </a:spcAft>
              <a:defRPr/>
            </a:pPr>
            <a:r>
              <a:rPr lang="en-US" sz="4000" dirty="0">
                <a:latin typeface="+mn-lt"/>
                <a:ea typeface="+mj-ea"/>
                <a:cs typeface="+mj-cs"/>
              </a:rPr>
              <a:t>Diaphragm &amp; Intercostal Muscles</a:t>
            </a:r>
          </a:p>
        </p:txBody>
      </p:sp>
      <p:sp>
        <p:nvSpPr>
          <p:cNvPr id="63490" name="Rectangle 3"/>
          <p:cNvSpPr>
            <a:spLocks noGrp="1" noChangeArrowheads="1"/>
          </p:cNvSpPr>
          <p:nvPr>
            <p:ph idx="1"/>
          </p:nvPr>
        </p:nvSpPr>
        <p:spPr>
          <a:xfrm>
            <a:off x="457200" y="1752600"/>
            <a:ext cx="8196263" cy="4191000"/>
          </a:xfrm>
        </p:spPr>
        <p:txBody>
          <a:bodyPr/>
          <a:lstStyle/>
          <a:p>
            <a:pPr eaLnBrk="1" hangingPunct="1">
              <a:buFont typeface="Arial"/>
              <a:buChar char="•"/>
            </a:pPr>
            <a:r>
              <a:rPr lang="en-US" dirty="0">
                <a:ea typeface="MS PGothic" charset="0"/>
              </a:rPr>
              <a:t>Type I fibers (marathoners)</a:t>
            </a:r>
          </a:p>
          <a:p>
            <a:pPr marL="641350" lvl="1" indent="-292100" eaLnBrk="1" hangingPunct="1">
              <a:buFont typeface="System Font Regular"/>
              <a:buChar char="-"/>
            </a:pPr>
            <a:r>
              <a:rPr lang="en-US" dirty="0">
                <a:ea typeface="MS PGothic" charset="0"/>
              </a:rPr>
              <a:t>S</a:t>
            </a:r>
            <a:r>
              <a:rPr lang="en-US" sz="2800" dirty="0">
                <a:ea typeface="MS PGothic" charset="0"/>
              </a:rPr>
              <a:t>low twitch, high oxidative</a:t>
            </a:r>
          </a:p>
          <a:p>
            <a:pPr marL="641350" lvl="1" indent="-292100" eaLnBrk="1" hangingPunct="1">
              <a:buFont typeface="System Font Regular"/>
              <a:buChar char="-"/>
            </a:pPr>
            <a:r>
              <a:rPr lang="en-US" dirty="0">
                <a:ea typeface="MS PGothic" charset="0"/>
              </a:rPr>
              <a:t>F</a:t>
            </a:r>
            <a:r>
              <a:rPr lang="en-US" sz="2800" dirty="0">
                <a:ea typeface="MS PGothic" charset="0"/>
              </a:rPr>
              <a:t>atigue resistant</a:t>
            </a:r>
            <a:endParaRPr lang="en-US" sz="3200" dirty="0">
              <a:ea typeface="MS PGothic" charset="0"/>
            </a:endParaRPr>
          </a:p>
          <a:p>
            <a:pPr eaLnBrk="1" hangingPunct="1">
              <a:buFont typeface="Arial"/>
              <a:buChar char="•"/>
            </a:pPr>
            <a:r>
              <a:rPr lang="en-US" dirty="0">
                <a:ea typeface="MS PGothic" charset="0"/>
              </a:rPr>
              <a:t>Type II fibers (sprinters)</a:t>
            </a:r>
          </a:p>
          <a:p>
            <a:pPr marL="641350" lvl="1" indent="-292100" eaLnBrk="1" hangingPunct="1">
              <a:buFont typeface="System Font Regular"/>
              <a:buChar char="-"/>
            </a:pPr>
            <a:r>
              <a:rPr lang="en-US" dirty="0">
                <a:ea typeface="MS PGothic" charset="0"/>
              </a:rPr>
              <a:t>F</a:t>
            </a:r>
            <a:r>
              <a:rPr lang="en-US" sz="2800" dirty="0">
                <a:ea typeface="MS PGothic" charset="0"/>
              </a:rPr>
              <a:t>ast twitch, low oxidative</a:t>
            </a:r>
          </a:p>
          <a:p>
            <a:pPr marL="641350" lvl="1" indent="-292100" eaLnBrk="1" hangingPunct="1">
              <a:buFont typeface="System Font Regular"/>
              <a:buChar char="-"/>
            </a:pPr>
            <a:r>
              <a:rPr lang="en-US" dirty="0">
                <a:ea typeface="MS PGothic" charset="0"/>
              </a:rPr>
              <a:t>F</a:t>
            </a:r>
            <a:r>
              <a:rPr lang="en-US" sz="2800" dirty="0">
                <a:ea typeface="MS PGothic" charset="0"/>
              </a:rPr>
              <a:t>atigue prone</a:t>
            </a:r>
          </a:p>
          <a:p>
            <a:pPr marL="641350" lvl="1" indent="-292100" eaLnBrk="1" hangingPunct="1">
              <a:buFont typeface="System Font Regular"/>
              <a:buChar char="-"/>
            </a:pPr>
            <a:r>
              <a:rPr lang="en-US" dirty="0">
                <a:ea typeface="MS PGothic" charset="0"/>
              </a:rPr>
              <a:t>L</a:t>
            </a:r>
            <a:r>
              <a:rPr lang="en-US" sz="2800" dirty="0">
                <a:ea typeface="MS PGothic" charset="0"/>
              </a:rPr>
              <a:t>ess energy efficient</a:t>
            </a:r>
            <a:endParaRPr lang="en-US" dirty="0">
              <a:ea typeface="MS PGothic"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495300" y="353568"/>
            <a:ext cx="8153400" cy="914400"/>
          </a:xfrm>
        </p:spPr>
        <p:txBody>
          <a:bodyPr>
            <a:normAutofit/>
          </a:bodyPr>
          <a:lstStyle/>
          <a:p>
            <a:pPr marL="14288" algn="l" eaLnBrk="1" fontAlgn="auto" hangingPunct="1">
              <a:spcAft>
                <a:spcPts val="0"/>
              </a:spcAft>
              <a:defRPr/>
            </a:pPr>
            <a:r>
              <a:rPr lang="en-US" sz="4800" dirty="0">
                <a:latin typeface="+mn-lt"/>
                <a:ea typeface="+mj-ea"/>
                <a:cs typeface="+mj-cs"/>
              </a:rPr>
              <a:t>Percent Type I Fibers</a:t>
            </a:r>
          </a:p>
        </p:txBody>
      </p:sp>
      <p:sp>
        <p:nvSpPr>
          <p:cNvPr id="65538" name="Rectangle 3"/>
          <p:cNvSpPr>
            <a:spLocks noGrp="1" noChangeArrowheads="1"/>
          </p:cNvSpPr>
          <p:nvPr>
            <p:ph idx="1"/>
          </p:nvPr>
        </p:nvSpPr>
        <p:spPr>
          <a:xfrm>
            <a:off x="609600" y="4828032"/>
            <a:ext cx="8267700" cy="1420368"/>
          </a:xfrm>
        </p:spPr>
        <p:txBody>
          <a:bodyPr>
            <a:normAutofit/>
          </a:bodyPr>
          <a:lstStyle/>
          <a:p>
            <a:pPr marL="14288" indent="-14288" eaLnBrk="1" hangingPunct="1">
              <a:lnSpc>
                <a:spcPct val="90000"/>
              </a:lnSpc>
              <a:buFont typeface="Wingdings 2" charset="0"/>
              <a:buNone/>
            </a:pPr>
            <a:r>
              <a:rPr lang="en-US" sz="3400" dirty="0">
                <a:ea typeface="MS PGothic" charset="0"/>
              </a:rPr>
              <a:t>Early fatigue with ↑ work of breathing</a:t>
            </a:r>
          </a:p>
          <a:p>
            <a:pPr marL="14288" indent="-14288" eaLnBrk="1" hangingPunct="1">
              <a:lnSpc>
                <a:spcPct val="90000"/>
              </a:lnSpc>
              <a:buFont typeface="Wingdings 2" charset="0"/>
              <a:buNone/>
            </a:pPr>
            <a:r>
              <a:rPr lang="en-US" sz="3400" dirty="0">
                <a:ea typeface="MS PGothic" charset="0"/>
              </a:rPr>
              <a:t>		 </a:t>
            </a:r>
            <a:r>
              <a:rPr lang="en-US" dirty="0">
                <a:ea typeface="MS PGothic" charset="0"/>
              </a:rPr>
              <a:t>I</a:t>
            </a:r>
            <a:r>
              <a:rPr lang="en-US" sz="3200" dirty="0">
                <a:ea typeface="MS PGothic" charset="0"/>
              </a:rPr>
              <a:t>ntubation &amp; mechanical ventilation</a:t>
            </a:r>
          </a:p>
          <a:p>
            <a:pPr eaLnBrk="1" hangingPunct="1">
              <a:lnSpc>
                <a:spcPct val="90000"/>
              </a:lnSpc>
              <a:buFont typeface="Wingdings" charset="0"/>
              <a:buNone/>
            </a:pPr>
            <a:endParaRPr lang="en-US" dirty="0">
              <a:latin typeface="Comic Sans MS" charset="0"/>
              <a:ea typeface="MS PGothic" charset="0"/>
            </a:endParaRPr>
          </a:p>
        </p:txBody>
      </p:sp>
      <p:sp>
        <p:nvSpPr>
          <p:cNvPr id="2" name="Right Arrow 1"/>
          <p:cNvSpPr/>
          <p:nvPr/>
        </p:nvSpPr>
        <p:spPr>
          <a:xfrm>
            <a:off x="762000" y="5410200"/>
            <a:ext cx="838200" cy="484632"/>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3898844334"/>
              </p:ext>
            </p:extLst>
          </p:nvPr>
        </p:nvGraphicFramePr>
        <p:xfrm>
          <a:off x="609600" y="1371600"/>
          <a:ext cx="7924800" cy="3200400"/>
        </p:xfrm>
        <a:graphic>
          <a:graphicData uri="http://schemas.openxmlformats.org/drawingml/2006/table">
            <a:tbl>
              <a:tblPr firstRow="1" bandRow="1">
                <a:tableStyleId>{B301B821-A1FF-4177-AEE7-76D212191A09}</a:tableStyleId>
              </a:tblPr>
              <a:tblGrid>
                <a:gridCol w="1981200">
                  <a:extLst>
                    <a:ext uri="{9D8B030D-6E8A-4147-A177-3AD203B41FA5}">
                      <a16:colId xmlns:a16="http://schemas.microsoft.com/office/drawing/2014/main" val="20000"/>
                    </a:ext>
                  </a:extLst>
                </a:gridCol>
                <a:gridCol w="2674620">
                  <a:extLst>
                    <a:ext uri="{9D8B030D-6E8A-4147-A177-3AD203B41FA5}">
                      <a16:colId xmlns:a16="http://schemas.microsoft.com/office/drawing/2014/main" val="20001"/>
                    </a:ext>
                  </a:extLst>
                </a:gridCol>
                <a:gridCol w="3268980">
                  <a:extLst>
                    <a:ext uri="{9D8B030D-6E8A-4147-A177-3AD203B41FA5}">
                      <a16:colId xmlns:a16="http://schemas.microsoft.com/office/drawing/2014/main" val="20002"/>
                    </a:ext>
                  </a:extLst>
                </a:gridCol>
              </a:tblGrid>
              <a:tr h="640080">
                <a:tc>
                  <a:txBody>
                    <a:bodyPr/>
                    <a:lstStyle/>
                    <a:p>
                      <a:pPr algn="ctr"/>
                      <a:r>
                        <a:rPr lang="en-US" sz="2400" dirty="0"/>
                        <a:t>AGE</a:t>
                      </a:r>
                    </a:p>
                  </a:txBody>
                  <a:tcPr anchor="ctr">
                    <a:solidFill>
                      <a:srgbClr val="0FA5CC"/>
                    </a:solidFill>
                  </a:tcPr>
                </a:tc>
                <a:tc>
                  <a:txBody>
                    <a:bodyPr/>
                    <a:lstStyle/>
                    <a:p>
                      <a:pPr algn="ctr"/>
                      <a:r>
                        <a:rPr lang="en-US" sz="2400" dirty="0"/>
                        <a:t>DIAPHRAGM (%)</a:t>
                      </a:r>
                    </a:p>
                  </a:txBody>
                  <a:tcPr anchor="ctr">
                    <a:solidFill>
                      <a:srgbClr val="0FA5CC"/>
                    </a:solidFill>
                  </a:tcPr>
                </a:tc>
                <a:tc>
                  <a:txBody>
                    <a:bodyPr/>
                    <a:lstStyle/>
                    <a:p>
                      <a:pPr algn="ctr"/>
                      <a:r>
                        <a:rPr lang="en-US" sz="2400" dirty="0"/>
                        <a:t>INTERCOSTAL (%)</a:t>
                      </a:r>
                    </a:p>
                  </a:txBody>
                  <a:tcPr anchor="ctr">
                    <a:solidFill>
                      <a:srgbClr val="0FA5CC"/>
                    </a:solidFill>
                  </a:tcPr>
                </a:tc>
                <a:extLst>
                  <a:ext uri="{0D108BD9-81ED-4DB2-BD59-A6C34878D82A}">
                    <a16:rowId xmlns:a16="http://schemas.microsoft.com/office/drawing/2014/main" val="10000"/>
                  </a:ext>
                </a:extLst>
              </a:tr>
              <a:tr h="640080">
                <a:tc>
                  <a:txBody>
                    <a:bodyPr/>
                    <a:lstStyle/>
                    <a:p>
                      <a:pPr algn="ctr"/>
                      <a:r>
                        <a:rPr lang="en-US" sz="2000" dirty="0"/>
                        <a:t>Preterm</a:t>
                      </a:r>
                    </a:p>
                  </a:txBody>
                  <a:tcPr anchor="ctr"/>
                </a:tc>
                <a:tc>
                  <a:txBody>
                    <a:bodyPr/>
                    <a:lstStyle/>
                    <a:p>
                      <a:pPr algn="ctr"/>
                      <a:r>
                        <a:rPr lang="en-US" sz="2000" dirty="0"/>
                        <a:t>10</a:t>
                      </a:r>
                    </a:p>
                  </a:txBody>
                  <a:tcPr anchor="ctr"/>
                </a:tc>
                <a:tc>
                  <a:txBody>
                    <a:bodyPr/>
                    <a:lstStyle/>
                    <a:p>
                      <a:pPr algn="ctr"/>
                      <a:r>
                        <a:rPr lang="en-US" sz="2000" dirty="0"/>
                        <a:t>20</a:t>
                      </a:r>
                    </a:p>
                  </a:txBody>
                  <a:tcPr anchor="ctr"/>
                </a:tc>
                <a:extLst>
                  <a:ext uri="{0D108BD9-81ED-4DB2-BD59-A6C34878D82A}">
                    <a16:rowId xmlns:a16="http://schemas.microsoft.com/office/drawing/2014/main" val="10001"/>
                  </a:ext>
                </a:extLst>
              </a:tr>
              <a:tr h="640080">
                <a:tc>
                  <a:txBody>
                    <a:bodyPr/>
                    <a:lstStyle/>
                    <a:p>
                      <a:pPr algn="ctr"/>
                      <a:r>
                        <a:rPr lang="en-US" sz="2000" dirty="0"/>
                        <a:t>Term</a:t>
                      </a:r>
                    </a:p>
                  </a:txBody>
                  <a:tcPr anchor="ctr"/>
                </a:tc>
                <a:tc>
                  <a:txBody>
                    <a:bodyPr/>
                    <a:lstStyle/>
                    <a:p>
                      <a:pPr algn="ctr"/>
                      <a:r>
                        <a:rPr lang="en-US" sz="2000" dirty="0"/>
                        <a:t>25</a:t>
                      </a:r>
                    </a:p>
                  </a:txBody>
                  <a:tcPr anchor="ctr"/>
                </a:tc>
                <a:tc>
                  <a:txBody>
                    <a:bodyPr/>
                    <a:lstStyle/>
                    <a:p>
                      <a:pPr algn="ctr"/>
                      <a:r>
                        <a:rPr lang="en-US" sz="2000" dirty="0"/>
                        <a:t>45</a:t>
                      </a:r>
                    </a:p>
                  </a:txBody>
                  <a:tcPr anchor="ctr"/>
                </a:tc>
                <a:extLst>
                  <a:ext uri="{0D108BD9-81ED-4DB2-BD59-A6C34878D82A}">
                    <a16:rowId xmlns:a16="http://schemas.microsoft.com/office/drawing/2014/main" val="10002"/>
                  </a:ext>
                </a:extLst>
              </a:tr>
              <a:tr h="640080">
                <a:tc>
                  <a:txBody>
                    <a:bodyPr/>
                    <a:lstStyle/>
                    <a:p>
                      <a:pPr algn="ctr"/>
                      <a:r>
                        <a:rPr lang="en-US" sz="2000" dirty="0"/>
                        <a:t>1 year old</a:t>
                      </a:r>
                    </a:p>
                  </a:txBody>
                  <a:tcPr anchor="ctr"/>
                </a:tc>
                <a:tc>
                  <a:txBody>
                    <a:bodyPr/>
                    <a:lstStyle/>
                    <a:p>
                      <a:pPr algn="ctr"/>
                      <a:r>
                        <a:rPr lang="en-US" sz="2000" dirty="0"/>
                        <a:t>55</a:t>
                      </a:r>
                    </a:p>
                  </a:txBody>
                  <a:tcPr anchor="ctr"/>
                </a:tc>
                <a:tc>
                  <a:txBody>
                    <a:bodyPr/>
                    <a:lstStyle/>
                    <a:p>
                      <a:pPr algn="ctr"/>
                      <a:r>
                        <a:rPr lang="en-US" sz="2000" dirty="0"/>
                        <a:t>65</a:t>
                      </a:r>
                    </a:p>
                  </a:txBody>
                  <a:tcPr anchor="ctr"/>
                </a:tc>
                <a:extLst>
                  <a:ext uri="{0D108BD9-81ED-4DB2-BD59-A6C34878D82A}">
                    <a16:rowId xmlns:a16="http://schemas.microsoft.com/office/drawing/2014/main" val="10003"/>
                  </a:ext>
                </a:extLst>
              </a:tr>
              <a:tr h="640080">
                <a:tc>
                  <a:txBody>
                    <a:bodyPr/>
                    <a:lstStyle/>
                    <a:p>
                      <a:pPr algn="ctr"/>
                      <a:r>
                        <a:rPr lang="en-US" sz="2000" dirty="0"/>
                        <a:t>Adult</a:t>
                      </a:r>
                    </a:p>
                  </a:txBody>
                  <a:tcPr anchor="ctr"/>
                </a:tc>
                <a:tc>
                  <a:txBody>
                    <a:bodyPr/>
                    <a:lstStyle/>
                    <a:p>
                      <a:pPr algn="ctr"/>
                      <a:r>
                        <a:rPr lang="en-US" sz="2000" dirty="0"/>
                        <a:t>55</a:t>
                      </a:r>
                    </a:p>
                  </a:txBody>
                  <a:tcPr anchor="ctr"/>
                </a:tc>
                <a:tc>
                  <a:txBody>
                    <a:bodyPr/>
                    <a:lstStyle/>
                    <a:p>
                      <a:pPr algn="ctr"/>
                      <a:r>
                        <a:rPr lang="en-US" sz="2000" dirty="0"/>
                        <a:t>65</a:t>
                      </a:r>
                    </a:p>
                  </a:txBody>
                  <a:tcPr anchor="ctr"/>
                </a:tc>
                <a:extLst>
                  <a:ext uri="{0D108BD9-81ED-4DB2-BD59-A6C34878D82A}">
                    <a16:rowId xmlns:a16="http://schemas.microsoft.com/office/drawing/2014/main" val="10004"/>
                  </a:ext>
                </a:extLst>
              </a:tr>
            </a:tbl>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03423602"/>
              </p:ext>
            </p:extLst>
          </p:nvPr>
        </p:nvGraphicFramePr>
        <p:xfrm>
          <a:off x="0" y="1447800"/>
          <a:ext cx="91440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7586" name="TextBox 2"/>
          <p:cNvSpPr txBox="1">
            <a:spLocks noChangeArrowheads="1"/>
          </p:cNvSpPr>
          <p:nvPr/>
        </p:nvSpPr>
        <p:spPr bwMode="auto">
          <a:xfrm>
            <a:off x="3124200" y="381000"/>
            <a:ext cx="279826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4800" dirty="0">
                <a:latin typeface="+mn-lt"/>
              </a:rPr>
              <a:t>Exhalation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304800" y="274638"/>
            <a:ext cx="8382000" cy="1143000"/>
          </a:xfrm>
        </p:spPr>
        <p:txBody>
          <a:bodyPr>
            <a:normAutofit/>
          </a:bodyPr>
          <a:lstStyle/>
          <a:p>
            <a:pPr marL="14288" algn="l" eaLnBrk="1" fontAlgn="auto" hangingPunct="1">
              <a:spcAft>
                <a:spcPts val="0"/>
              </a:spcAft>
              <a:defRPr/>
            </a:pPr>
            <a:r>
              <a:rPr lang="en-US" sz="4800" dirty="0">
                <a:latin typeface="+mn-lt"/>
                <a:ea typeface="+mj-ea"/>
                <a:cs typeface="+mj-cs"/>
              </a:rPr>
              <a:t>Clinical Significance</a:t>
            </a:r>
          </a:p>
        </p:txBody>
      </p:sp>
      <p:graphicFrame>
        <p:nvGraphicFramePr>
          <p:cNvPr id="3" name="Diagram 2"/>
          <p:cNvGraphicFramePr/>
          <p:nvPr>
            <p:extLst>
              <p:ext uri="{D42A27DB-BD31-4B8C-83A1-F6EECF244321}">
                <p14:modId xmlns:p14="http://schemas.microsoft.com/office/powerpoint/2010/main" val="3311504486"/>
              </p:ext>
            </p:extLst>
          </p:nvPr>
        </p:nvGraphicFramePr>
        <p:xfrm>
          <a:off x="304800" y="2057400"/>
          <a:ext cx="86868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9635" name="TextBox 3"/>
          <p:cNvSpPr txBox="1">
            <a:spLocks noChangeArrowheads="1"/>
          </p:cNvSpPr>
          <p:nvPr/>
        </p:nvSpPr>
        <p:spPr bwMode="auto">
          <a:xfrm>
            <a:off x="304801" y="1417638"/>
            <a:ext cx="8055076" cy="1077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3200" i="1" dirty="0">
                <a:latin typeface="+mn-lt"/>
              </a:rPr>
              <a:t>All mechanisms for maintaining FRC are lost under anesthesia</a:t>
            </a:r>
          </a:p>
        </p:txBody>
      </p:sp>
      <p:sp>
        <p:nvSpPr>
          <p:cNvPr id="61444" name="TextBox 4"/>
          <p:cNvSpPr txBox="1">
            <a:spLocks noChangeArrowheads="1"/>
          </p:cNvSpPr>
          <p:nvPr/>
        </p:nvSpPr>
        <p:spPr bwMode="auto">
          <a:xfrm>
            <a:off x="2286000" y="4114800"/>
            <a:ext cx="5105400" cy="1409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marL="342900" indent="-342900">
              <a:lnSpc>
                <a:spcPct val="120000"/>
              </a:lnSpc>
              <a:buFont typeface="Arial" panose="020B0604020202020204" pitchFamily="34" charset="0"/>
              <a:buChar char="•"/>
            </a:pPr>
            <a:r>
              <a:rPr lang="en-US" dirty="0">
                <a:latin typeface="+mn-lt"/>
              </a:rPr>
              <a:t>Intubation and ventilation</a:t>
            </a:r>
          </a:p>
          <a:p>
            <a:pPr marL="342900" indent="-342900">
              <a:lnSpc>
                <a:spcPct val="120000"/>
              </a:lnSpc>
              <a:buFont typeface="Arial" panose="020B0604020202020204" pitchFamily="34" charset="0"/>
              <a:buChar char="•"/>
            </a:pPr>
            <a:r>
              <a:rPr lang="en-US" dirty="0">
                <a:latin typeface="+mn-lt"/>
              </a:rPr>
              <a:t>Consider using PEEP</a:t>
            </a:r>
          </a:p>
          <a:p>
            <a:pPr marL="342900" indent="-342900">
              <a:lnSpc>
                <a:spcPct val="120000"/>
              </a:lnSpc>
              <a:buFont typeface="Arial" panose="020B0604020202020204" pitchFamily="34" charset="0"/>
              <a:buChar char="•"/>
            </a:pPr>
            <a:r>
              <a:rPr lang="en-US" dirty="0">
                <a:latin typeface="+mn-lt"/>
              </a:rPr>
              <a:t>Reverse muscle relaxation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1444"/>
                                        </p:tgtEl>
                                        <p:attrNameLst>
                                          <p:attrName>style.visibility</p:attrName>
                                        </p:attrNameLst>
                                      </p:cBhvr>
                                      <p:to>
                                        <p:strVal val="visible"/>
                                      </p:to>
                                    </p:set>
                                    <p:anim calcmode="lin" valueType="num">
                                      <p:cBhvr>
                                        <p:cTn id="7" dur="500" fill="hold"/>
                                        <p:tgtEl>
                                          <p:spTgt spid="61444"/>
                                        </p:tgtEl>
                                        <p:attrNameLst>
                                          <p:attrName>ppt_w</p:attrName>
                                        </p:attrNameLst>
                                      </p:cBhvr>
                                      <p:tavLst>
                                        <p:tav tm="0">
                                          <p:val>
                                            <p:fltVal val="0"/>
                                          </p:val>
                                        </p:tav>
                                        <p:tav tm="100000">
                                          <p:val>
                                            <p:strVal val="#ppt_w"/>
                                          </p:val>
                                        </p:tav>
                                      </p:tavLst>
                                    </p:anim>
                                    <p:anim calcmode="lin" valueType="num">
                                      <p:cBhvr>
                                        <p:cTn id="8" dur="500" fill="hold"/>
                                        <p:tgtEl>
                                          <p:spTgt spid="61444"/>
                                        </p:tgtEl>
                                        <p:attrNameLst>
                                          <p:attrName>ppt_h</p:attrName>
                                        </p:attrNameLst>
                                      </p:cBhvr>
                                      <p:tavLst>
                                        <p:tav tm="0">
                                          <p:val>
                                            <p:fltVal val="0"/>
                                          </p:val>
                                        </p:tav>
                                        <p:tav tm="100000">
                                          <p:val>
                                            <p:strVal val="#ppt_h"/>
                                          </p:val>
                                        </p:tav>
                                      </p:tavLst>
                                    </p:anim>
                                    <p:animEffect transition="in" filter="fade">
                                      <p:cBhvr>
                                        <p:cTn id="9" dur="500"/>
                                        <p:tgtEl>
                                          <p:spTgt spid="61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Oval 2"/>
          <p:cNvSpPr>
            <a:spLocks noChangeArrowheads="1"/>
          </p:cNvSpPr>
          <p:nvPr/>
        </p:nvSpPr>
        <p:spPr bwMode="auto">
          <a:xfrm>
            <a:off x="1219200" y="3657600"/>
            <a:ext cx="914400" cy="914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1682" name="Line 3"/>
          <p:cNvSpPr>
            <a:spLocks noChangeShapeType="1"/>
          </p:cNvSpPr>
          <p:nvPr/>
        </p:nvSpPr>
        <p:spPr bwMode="auto">
          <a:xfrm>
            <a:off x="1524000" y="2590800"/>
            <a:ext cx="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683" name="Line 4"/>
          <p:cNvSpPr>
            <a:spLocks noChangeShapeType="1"/>
          </p:cNvSpPr>
          <p:nvPr/>
        </p:nvSpPr>
        <p:spPr bwMode="auto">
          <a:xfrm>
            <a:off x="1828800" y="2590800"/>
            <a:ext cx="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9156" name="AutoShape 5"/>
          <p:cNvSpPr>
            <a:spLocks noChangeArrowheads="1"/>
          </p:cNvSpPr>
          <p:nvPr/>
        </p:nvSpPr>
        <p:spPr bwMode="auto">
          <a:xfrm>
            <a:off x="2514600" y="3429000"/>
            <a:ext cx="976313" cy="485775"/>
          </a:xfrm>
          <a:prstGeom prst="rightArrow">
            <a:avLst>
              <a:gd name="adj1" fmla="val 50000"/>
              <a:gd name="adj2" fmla="val 50245"/>
            </a:avLst>
          </a:prstGeom>
          <a:solidFill>
            <a:schemeClr val="accent1"/>
          </a:solidFill>
          <a:ln w="9525">
            <a:solidFill>
              <a:schemeClr val="accent1">
                <a:lumMod val="50000"/>
              </a:schemeClr>
            </a:solidFill>
            <a:miter lim="800000"/>
            <a:headEnd/>
            <a:tailEnd/>
          </a:ln>
        </p:spPr>
        <p:txBody>
          <a:bodyPr wrap="none" anchor="ctr"/>
          <a:lstStyle/>
          <a:p>
            <a:pPr>
              <a:defRPr/>
            </a:pPr>
            <a:endParaRPr lang="en-US">
              <a:ea typeface="ＭＳ Ｐゴシック" charset="0"/>
              <a:cs typeface="ＭＳ Ｐゴシック" charset="0"/>
            </a:endParaRPr>
          </a:p>
        </p:txBody>
      </p:sp>
      <p:sp>
        <p:nvSpPr>
          <p:cNvPr id="71685" name="Oval 6"/>
          <p:cNvSpPr>
            <a:spLocks noChangeArrowheads="1"/>
          </p:cNvSpPr>
          <p:nvPr/>
        </p:nvSpPr>
        <p:spPr bwMode="auto">
          <a:xfrm rot="-2133644">
            <a:off x="4191000" y="3657600"/>
            <a:ext cx="914400" cy="914400"/>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1686" name="Line 7"/>
          <p:cNvSpPr>
            <a:spLocks noChangeShapeType="1"/>
          </p:cNvSpPr>
          <p:nvPr/>
        </p:nvSpPr>
        <p:spPr bwMode="auto">
          <a:xfrm>
            <a:off x="4495800" y="2590800"/>
            <a:ext cx="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687" name="Line 8"/>
          <p:cNvSpPr>
            <a:spLocks noChangeShapeType="1"/>
          </p:cNvSpPr>
          <p:nvPr/>
        </p:nvSpPr>
        <p:spPr bwMode="auto">
          <a:xfrm>
            <a:off x="4800600" y="2590800"/>
            <a:ext cx="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cxnSp>
        <p:nvCxnSpPr>
          <p:cNvPr id="71688" name="AutoShape 10"/>
          <p:cNvCxnSpPr>
            <a:cxnSpLocks noChangeShapeType="1"/>
            <a:stCxn id="71686" idx="1"/>
            <a:endCxn id="71686" idx="1"/>
          </p:cNvCxnSpPr>
          <p:nvPr/>
        </p:nvCxnSpPr>
        <p:spPr bwMode="auto">
          <a:xfrm>
            <a:off x="4495800" y="3657600"/>
            <a:ext cx="0" cy="0"/>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71689" name="AutoShape 11"/>
          <p:cNvCxnSpPr>
            <a:cxnSpLocks noChangeShapeType="1"/>
            <a:stCxn id="71686" idx="1"/>
            <a:endCxn id="71686" idx="1"/>
          </p:cNvCxnSpPr>
          <p:nvPr/>
        </p:nvCxnSpPr>
        <p:spPr bwMode="auto">
          <a:xfrm>
            <a:off x="4495800" y="3657600"/>
            <a:ext cx="0" cy="0"/>
          </a:xfrm>
          <a:prstGeom prst="straightConnector1">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71690" name="Rectangle 12"/>
          <p:cNvSpPr>
            <a:spLocks noChangeArrowheads="1"/>
          </p:cNvSpPr>
          <p:nvPr/>
        </p:nvSpPr>
        <p:spPr bwMode="auto">
          <a:xfrm>
            <a:off x="4114800" y="4724400"/>
            <a:ext cx="1143000" cy="228600"/>
          </a:xfrm>
          <a:prstGeom prst="rect">
            <a:avLst/>
          </a:prstGeom>
          <a:gradFill rotWithShape="1">
            <a:gsLst>
              <a:gs pos="0">
                <a:srgbClr val="261FAD"/>
              </a:gs>
              <a:gs pos="100000">
                <a:srgbClr val="FE0000"/>
              </a:gs>
            </a:gsLst>
            <a:lin ang="0" scaled="1"/>
          </a:gradFill>
          <a:ln w="9525">
            <a:solidFill>
              <a:schemeClr val="tx1"/>
            </a:solidFill>
            <a:miter lim="800000"/>
            <a:headEnd/>
            <a:tailEnd/>
          </a:ln>
        </p:spPr>
        <p:txBody>
          <a:bodyPr wrap="none" anchor="ctr"/>
          <a:lstStyle/>
          <a:p>
            <a:endParaRPr lang="en-US"/>
          </a:p>
        </p:txBody>
      </p:sp>
      <p:sp>
        <p:nvSpPr>
          <p:cNvPr id="71691" name="Text Box 13"/>
          <p:cNvSpPr txBox="1">
            <a:spLocks noChangeArrowheads="1"/>
          </p:cNvSpPr>
          <p:nvPr/>
        </p:nvSpPr>
        <p:spPr bwMode="auto">
          <a:xfrm>
            <a:off x="4419600" y="3886200"/>
            <a:ext cx="4572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1600" b="1" dirty="0">
                <a:latin typeface="+mn-lt"/>
              </a:rPr>
              <a:t>O</a:t>
            </a:r>
            <a:r>
              <a:rPr lang="en-US" sz="1600" b="1" baseline="-25000" dirty="0">
                <a:latin typeface="+mn-lt"/>
              </a:rPr>
              <a:t>2</a:t>
            </a:r>
          </a:p>
        </p:txBody>
      </p:sp>
      <p:sp>
        <p:nvSpPr>
          <p:cNvPr id="71692" name="Line 14"/>
          <p:cNvSpPr>
            <a:spLocks noChangeShapeType="1"/>
          </p:cNvSpPr>
          <p:nvPr/>
        </p:nvSpPr>
        <p:spPr bwMode="auto">
          <a:xfrm>
            <a:off x="4648200" y="4419600"/>
            <a:ext cx="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49165" name="AutoShape 15"/>
          <p:cNvSpPr>
            <a:spLocks noChangeArrowheads="1"/>
          </p:cNvSpPr>
          <p:nvPr/>
        </p:nvSpPr>
        <p:spPr bwMode="auto">
          <a:xfrm>
            <a:off x="5486400" y="3429000"/>
            <a:ext cx="976313" cy="485775"/>
          </a:xfrm>
          <a:prstGeom prst="rightArrow">
            <a:avLst>
              <a:gd name="adj1" fmla="val 50000"/>
              <a:gd name="adj2" fmla="val 50245"/>
            </a:avLst>
          </a:prstGeom>
          <a:solidFill>
            <a:schemeClr val="accent1"/>
          </a:solidFill>
          <a:ln w="9525">
            <a:solidFill>
              <a:schemeClr val="accent1">
                <a:lumMod val="50000"/>
              </a:schemeClr>
            </a:solidFill>
            <a:miter lim="800000"/>
            <a:headEnd/>
            <a:tailEnd/>
          </a:ln>
        </p:spPr>
        <p:txBody>
          <a:bodyPr wrap="none" anchor="ctr"/>
          <a:lstStyle/>
          <a:p>
            <a:pPr>
              <a:defRPr/>
            </a:pPr>
            <a:endParaRPr lang="en-US">
              <a:ea typeface="ＭＳ Ｐゴシック" charset="0"/>
              <a:cs typeface="ＭＳ Ｐゴシック" charset="0"/>
            </a:endParaRPr>
          </a:p>
        </p:txBody>
      </p:sp>
      <p:sp>
        <p:nvSpPr>
          <p:cNvPr id="71694" name="Oval 16" descr="Dark upward diagonal"/>
          <p:cNvSpPr>
            <a:spLocks noChangeArrowheads="1"/>
          </p:cNvSpPr>
          <p:nvPr/>
        </p:nvSpPr>
        <p:spPr bwMode="auto">
          <a:xfrm>
            <a:off x="6858000" y="3581400"/>
            <a:ext cx="914400" cy="914400"/>
          </a:xfrm>
          <a:prstGeom prst="ellipse">
            <a:avLst/>
          </a:prstGeom>
          <a:pattFill prst="dkUpDiag">
            <a:fgClr>
              <a:schemeClr val="accent1"/>
            </a:fgClr>
            <a:bgClr>
              <a:srgbClr val="FFFFFF"/>
            </a:bgClr>
          </a:pattFill>
          <a:ln w="9525">
            <a:solidFill>
              <a:schemeClr val="tx1"/>
            </a:solidFill>
            <a:round/>
            <a:headEnd/>
            <a:tailEnd/>
          </a:ln>
        </p:spPr>
        <p:txBody>
          <a:bodyPr wrap="none" anchor="ctr"/>
          <a:lstStyle/>
          <a:p>
            <a:endParaRPr lang="en-US"/>
          </a:p>
        </p:txBody>
      </p:sp>
      <p:sp>
        <p:nvSpPr>
          <p:cNvPr id="71695" name="Line 17"/>
          <p:cNvSpPr>
            <a:spLocks noChangeShapeType="1"/>
          </p:cNvSpPr>
          <p:nvPr/>
        </p:nvSpPr>
        <p:spPr bwMode="auto">
          <a:xfrm>
            <a:off x="7162800" y="2743200"/>
            <a:ext cx="0" cy="838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696" name="Line 18"/>
          <p:cNvSpPr>
            <a:spLocks noChangeShapeType="1"/>
          </p:cNvSpPr>
          <p:nvPr/>
        </p:nvSpPr>
        <p:spPr bwMode="auto">
          <a:xfrm>
            <a:off x="7467600" y="2743200"/>
            <a:ext cx="0" cy="838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697" name="Text Box 19"/>
          <p:cNvSpPr txBox="1">
            <a:spLocks noChangeArrowheads="1"/>
          </p:cNvSpPr>
          <p:nvPr/>
        </p:nvSpPr>
        <p:spPr bwMode="auto">
          <a:xfrm>
            <a:off x="1508125" y="3875088"/>
            <a:ext cx="393056"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1600" b="1" dirty="0">
                <a:latin typeface="+mn-lt"/>
              </a:rPr>
              <a:t>O</a:t>
            </a:r>
            <a:r>
              <a:rPr lang="en-US" sz="1600" b="1" baseline="-25000" dirty="0">
                <a:latin typeface="+mn-lt"/>
              </a:rPr>
              <a:t>2</a:t>
            </a:r>
          </a:p>
          <a:p>
            <a:endParaRPr lang="en-US" dirty="0">
              <a:latin typeface="+mn-lt"/>
            </a:endParaRPr>
          </a:p>
        </p:txBody>
      </p:sp>
      <p:sp>
        <p:nvSpPr>
          <p:cNvPr id="71698" name="Rectangle 20"/>
          <p:cNvSpPr>
            <a:spLocks noChangeArrowheads="1"/>
          </p:cNvSpPr>
          <p:nvPr/>
        </p:nvSpPr>
        <p:spPr bwMode="auto">
          <a:xfrm>
            <a:off x="1066800" y="4724400"/>
            <a:ext cx="1295400" cy="228600"/>
          </a:xfrm>
          <a:prstGeom prst="rect">
            <a:avLst/>
          </a:prstGeom>
          <a:gradFill rotWithShape="1">
            <a:gsLst>
              <a:gs pos="0">
                <a:srgbClr val="261FAD"/>
              </a:gs>
              <a:gs pos="100000">
                <a:srgbClr val="FE0000"/>
              </a:gs>
            </a:gsLst>
            <a:lin ang="0" scaled="1"/>
          </a:gradFill>
          <a:ln w="9525">
            <a:solidFill>
              <a:schemeClr val="tx1"/>
            </a:solidFill>
            <a:miter lim="800000"/>
            <a:headEnd/>
            <a:tailEnd/>
          </a:ln>
        </p:spPr>
        <p:txBody>
          <a:bodyPr wrap="none" anchor="ctr"/>
          <a:lstStyle/>
          <a:p>
            <a:endParaRPr lang="en-US"/>
          </a:p>
        </p:txBody>
      </p:sp>
      <p:sp>
        <p:nvSpPr>
          <p:cNvPr id="71699" name="Rectangle 21"/>
          <p:cNvSpPr>
            <a:spLocks noChangeArrowheads="1"/>
          </p:cNvSpPr>
          <p:nvPr/>
        </p:nvSpPr>
        <p:spPr bwMode="auto">
          <a:xfrm>
            <a:off x="6705600" y="4724400"/>
            <a:ext cx="1295400" cy="228600"/>
          </a:xfrm>
          <a:prstGeom prst="rect">
            <a:avLst/>
          </a:prstGeom>
          <a:solidFill>
            <a:srgbClr val="261FAD"/>
          </a:solidFill>
          <a:ln w="9525">
            <a:solidFill>
              <a:schemeClr val="tx1"/>
            </a:solidFill>
            <a:miter lim="800000"/>
            <a:headEnd/>
            <a:tailEnd/>
          </a:ln>
        </p:spPr>
        <p:txBody>
          <a:bodyPr wrap="none" anchor="ctr"/>
          <a:lstStyle/>
          <a:p>
            <a:endParaRPr lang="en-US"/>
          </a:p>
        </p:txBody>
      </p:sp>
      <p:sp>
        <p:nvSpPr>
          <p:cNvPr id="71700" name="Text Box 22"/>
          <p:cNvSpPr txBox="1">
            <a:spLocks noChangeArrowheads="1"/>
          </p:cNvSpPr>
          <p:nvPr/>
        </p:nvSpPr>
        <p:spPr bwMode="auto">
          <a:xfrm>
            <a:off x="1828800" y="884238"/>
            <a:ext cx="55626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endParaRPr lang="en-US"/>
          </a:p>
        </p:txBody>
      </p:sp>
      <p:sp>
        <p:nvSpPr>
          <p:cNvPr id="181271" name="Rectangle 23"/>
          <p:cNvSpPr>
            <a:spLocks noGrp="1" noRot="1" noChangeArrowheads="1"/>
          </p:cNvSpPr>
          <p:nvPr>
            <p:ph type="title"/>
          </p:nvPr>
        </p:nvSpPr>
        <p:spPr>
          <a:xfrm>
            <a:off x="457204" y="152400"/>
            <a:ext cx="6553192" cy="1066800"/>
          </a:xfrm>
        </p:spPr>
        <p:txBody>
          <a:bodyPr>
            <a:normAutofit/>
          </a:bodyPr>
          <a:lstStyle/>
          <a:p>
            <a:pPr marL="14288" algn="l" eaLnBrk="1" fontAlgn="auto" hangingPunct="1">
              <a:spcAft>
                <a:spcPts val="0"/>
              </a:spcAft>
              <a:defRPr/>
            </a:pPr>
            <a:r>
              <a:rPr lang="en-US" sz="4800" dirty="0">
                <a:latin typeface="+mn-lt"/>
                <a:ea typeface="+mj-ea"/>
                <a:cs typeface="+mj-cs"/>
              </a:rPr>
              <a:t>Closing Volume:</a:t>
            </a:r>
            <a:endParaRPr lang="en-US" sz="3600" dirty="0">
              <a:latin typeface="+mn-lt"/>
              <a:ea typeface="+mj-ea"/>
              <a:cs typeface="+mj-cs"/>
            </a:endParaRPr>
          </a:p>
        </p:txBody>
      </p:sp>
      <p:sp>
        <p:nvSpPr>
          <p:cNvPr id="71702" name="Text Box 24"/>
          <p:cNvSpPr txBox="1">
            <a:spLocks noChangeArrowheads="1"/>
          </p:cNvSpPr>
          <p:nvPr/>
        </p:nvSpPr>
        <p:spPr bwMode="auto">
          <a:xfrm>
            <a:off x="6477000" y="5257800"/>
            <a:ext cx="1570045"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dirty="0">
                <a:latin typeface="+mn-lt"/>
              </a:rPr>
              <a:t>Absorption</a:t>
            </a:r>
          </a:p>
          <a:p>
            <a:r>
              <a:rPr lang="en-US" dirty="0">
                <a:latin typeface="+mn-lt"/>
              </a:rPr>
              <a:t>Atelectasis</a:t>
            </a:r>
          </a:p>
        </p:txBody>
      </p:sp>
      <p:sp>
        <p:nvSpPr>
          <p:cNvPr id="71703" name="Line 26"/>
          <p:cNvSpPr>
            <a:spLocks noChangeShapeType="1"/>
          </p:cNvSpPr>
          <p:nvPr/>
        </p:nvSpPr>
        <p:spPr bwMode="auto">
          <a:xfrm>
            <a:off x="7162800" y="2743200"/>
            <a:ext cx="304800" cy="304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1704" name="Line 27"/>
          <p:cNvSpPr>
            <a:spLocks noChangeShapeType="1"/>
          </p:cNvSpPr>
          <p:nvPr/>
        </p:nvSpPr>
        <p:spPr bwMode="auto">
          <a:xfrm>
            <a:off x="4495800" y="2590800"/>
            <a:ext cx="304800" cy="304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3513" name="Text Box 28"/>
          <p:cNvSpPr txBox="1">
            <a:spLocks noChangeArrowheads="1"/>
          </p:cNvSpPr>
          <p:nvPr/>
        </p:nvSpPr>
        <p:spPr bwMode="auto">
          <a:xfrm>
            <a:off x="566664" y="5323100"/>
            <a:ext cx="5910336" cy="523220"/>
          </a:xfrm>
          <a:prstGeom prst="rect">
            <a:avLst/>
          </a:prstGeom>
          <a:solidFill>
            <a:schemeClr val="bg1"/>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defRPr/>
            </a:pPr>
            <a:r>
              <a:rPr lang="en-US" sz="2800" i="1" dirty="0">
                <a:latin typeface="+mn-lt"/>
              </a:rPr>
              <a:t>Shunt occurs resulting in decreased pO</a:t>
            </a:r>
            <a:r>
              <a:rPr lang="en-US" sz="2800" i="1" baseline="-25000" dirty="0">
                <a:latin typeface="+mn-lt"/>
              </a:rPr>
              <a:t>2</a:t>
            </a:r>
          </a:p>
        </p:txBody>
      </p:sp>
      <p:sp>
        <p:nvSpPr>
          <p:cNvPr id="2" name="TextBox 1">
            <a:extLst>
              <a:ext uri="{FF2B5EF4-FFF2-40B4-BE49-F238E27FC236}">
                <a16:creationId xmlns:a16="http://schemas.microsoft.com/office/drawing/2014/main" id="{1277CF25-59E0-6E4F-8AB1-A2564AFB15CF}"/>
              </a:ext>
            </a:extLst>
          </p:cNvPr>
          <p:cNvSpPr txBox="1"/>
          <p:nvPr/>
        </p:nvSpPr>
        <p:spPr>
          <a:xfrm>
            <a:off x="474749" y="1255197"/>
            <a:ext cx="7691080" cy="584775"/>
          </a:xfrm>
          <a:prstGeom prst="rect">
            <a:avLst/>
          </a:prstGeom>
          <a:noFill/>
        </p:spPr>
        <p:txBody>
          <a:bodyPr wrap="none" rtlCol="0">
            <a:spAutoFit/>
          </a:bodyPr>
          <a:lstStyle/>
          <a:p>
            <a:r>
              <a:rPr lang="en-US" sz="3200" dirty="0"/>
              <a:t>Volume at which small airways begin to close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2" descr="Untitled-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691026"/>
            <a:ext cx="6978215" cy="5307978"/>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50180" name="Text Box 5"/>
          <p:cNvSpPr txBox="1">
            <a:spLocks noChangeArrowheads="1"/>
          </p:cNvSpPr>
          <p:nvPr/>
        </p:nvSpPr>
        <p:spPr bwMode="auto">
          <a:xfrm>
            <a:off x="1790700" y="4216511"/>
            <a:ext cx="10668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ＭＳ Ｐゴシック" charset="0"/>
                <a:cs typeface="ＭＳ Ｐゴシック" charset="0"/>
              </a:defRPr>
            </a:lvl1pPr>
            <a:lvl2pPr marL="742950" indent="-285750">
              <a:defRPr sz="2400">
                <a:solidFill>
                  <a:schemeClr val="tx1"/>
                </a:solidFill>
                <a:latin typeface="Comic Sans MS" charset="0"/>
                <a:ea typeface="ＭＳ Ｐゴシック" charset="0"/>
              </a:defRPr>
            </a:lvl2pPr>
            <a:lvl3pPr marL="1143000" indent="-228600">
              <a:defRPr sz="2400">
                <a:solidFill>
                  <a:schemeClr val="tx1"/>
                </a:solidFill>
                <a:latin typeface="Comic Sans MS" charset="0"/>
                <a:ea typeface="ＭＳ Ｐゴシック" charset="0"/>
              </a:defRPr>
            </a:lvl3pPr>
            <a:lvl4pPr marL="1600200" indent="-228600">
              <a:defRPr sz="2400">
                <a:solidFill>
                  <a:schemeClr val="tx1"/>
                </a:solidFill>
                <a:latin typeface="Comic Sans MS" charset="0"/>
                <a:ea typeface="ＭＳ Ｐゴシック" charset="0"/>
              </a:defRPr>
            </a:lvl4pPr>
            <a:lvl5pPr marL="2057400" indent="-228600">
              <a:defRPr sz="2400">
                <a:solidFill>
                  <a:schemeClr val="tx1"/>
                </a:solidFill>
                <a:latin typeface="Comic Sans MS" charset="0"/>
                <a:ea typeface="ＭＳ Ｐゴシック" charset="0"/>
              </a:defRPr>
            </a:lvl5pPr>
            <a:lvl6pPr marL="2514600" indent="-228600" eaLnBrk="0" fontAlgn="base" hangingPunct="0">
              <a:spcBef>
                <a:spcPct val="0"/>
              </a:spcBef>
              <a:spcAft>
                <a:spcPct val="0"/>
              </a:spcAft>
              <a:defRPr sz="2400">
                <a:solidFill>
                  <a:schemeClr val="tx1"/>
                </a:solidFill>
                <a:latin typeface="Comic Sans MS" charset="0"/>
                <a:ea typeface="ＭＳ Ｐゴシック" charset="0"/>
              </a:defRPr>
            </a:lvl6pPr>
            <a:lvl7pPr marL="2971800" indent="-228600" eaLnBrk="0" fontAlgn="base" hangingPunct="0">
              <a:spcBef>
                <a:spcPct val="0"/>
              </a:spcBef>
              <a:spcAft>
                <a:spcPct val="0"/>
              </a:spcAft>
              <a:defRPr sz="2400">
                <a:solidFill>
                  <a:schemeClr val="tx1"/>
                </a:solidFill>
                <a:latin typeface="Comic Sans MS" charset="0"/>
                <a:ea typeface="ＭＳ Ｐゴシック" charset="0"/>
              </a:defRPr>
            </a:lvl7pPr>
            <a:lvl8pPr marL="3429000" indent="-228600" eaLnBrk="0" fontAlgn="base" hangingPunct="0">
              <a:spcBef>
                <a:spcPct val="0"/>
              </a:spcBef>
              <a:spcAft>
                <a:spcPct val="0"/>
              </a:spcAft>
              <a:defRPr sz="2400">
                <a:solidFill>
                  <a:schemeClr val="tx1"/>
                </a:solidFill>
                <a:latin typeface="Comic Sans MS" charset="0"/>
                <a:ea typeface="ＭＳ Ｐゴシック" charset="0"/>
              </a:defRPr>
            </a:lvl8pPr>
            <a:lvl9pPr marL="3886200" indent="-228600" eaLnBrk="0" fontAlgn="base" hangingPunct="0">
              <a:spcBef>
                <a:spcPct val="0"/>
              </a:spcBef>
              <a:spcAft>
                <a:spcPct val="0"/>
              </a:spcAft>
              <a:defRPr sz="2400">
                <a:solidFill>
                  <a:schemeClr val="tx1"/>
                </a:solidFill>
                <a:latin typeface="Comic Sans MS" charset="0"/>
                <a:ea typeface="ＭＳ Ｐゴシック" charset="0"/>
              </a:defRPr>
            </a:lvl9pPr>
          </a:lstStyle>
          <a:p>
            <a:pPr>
              <a:spcBef>
                <a:spcPct val="50000"/>
              </a:spcBef>
              <a:defRPr/>
            </a:pPr>
            <a:r>
              <a:rPr lang="en-US" sz="1600" b="1" dirty="0">
                <a:solidFill>
                  <a:schemeClr val="accent1">
                    <a:lumMod val="50000"/>
                  </a:schemeClr>
                </a:solidFill>
              </a:rPr>
              <a:t>Closing volume</a:t>
            </a:r>
          </a:p>
        </p:txBody>
      </p:sp>
      <p:sp>
        <p:nvSpPr>
          <p:cNvPr id="73733" name="Line 6"/>
          <p:cNvSpPr>
            <a:spLocks noChangeShapeType="1"/>
          </p:cNvSpPr>
          <p:nvPr/>
        </p:nvSpPr>
        <p:spPr bwMode="auto">
          <a:xfrm flipV="1">
            <a:off x="2324100" y="4046022"/>
            <a:ext cx="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73734" name="Text Box 7"/>
          <p:cNvSpPr txBox="1">
            <a:spLocks noChangeArrowheads="1"/>
          </p:cNvSpPr>
          <p:nvPr/>
        </p:nvSpPr>
        <p:spPr bwMode="auto">
          <a:xfrm>
            <a:off x="6019800" y="533400"/>
            <a:ext cx="990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endParaRPr lang="en-US" sz="1800"/>
          </a:p>
        </p:txBody>
      </p:sp>
      <p:sp>
        <p:nvSpPr>
          <p:cNvPr id="73735" name="Text Box 8"/>
          <p:cNvSpPr txBox="1">
            <a:spLocks noChangeArrowheads="1"/>
          </p:cNvSpPr>
          <p:nvPr/>
        </p:nvSpPr>
        <p:spPr bwMode="auto">
          <a:xfrm>
            <a:off x="5786437" y="858996"/>
            <a:ext cx="106997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2000" dirty="0">
                <a:solidFill>
                  <a:srgbClr val="756525"/>
                </a:solidFill>
              </a:rPr>
              <a:t>ADULT</a:t>
            </a:r>
          </a:p>
        </p:txBody>
      </p:sp>
      <p:cxnSp>
        <p:nvCxnSpPr>
          <p:cNvPr id="73736" name="Straight Connector 17"/>
          <p:cNvCxnSpPr>
            <a:cxnSpLocks noChangeShapeType="1"/>
          </p:cNvCxnSpPr>
          <p:nvPr/>
        </p:nvCxnSpPr>
        <p:spPr bwMode="auto">
          <a:xfrm>
            <a:off x="1905000" y="3962400"/>
            <a:ext cx="838200" cy="0"/>
          </a:xfrm>
          <a:prstGeom prst="line">
            <a:avLst/>
          </a:prstGeom>
          <a:noFill/>
          <a:ln w="38100">
            <a:solidFill>
              <a:srgbClr val="756525"/>
            </a:solidFill>
            <a:round/>
            <a:headEnd/>
            <a:tailEnd/>
          </a:ln>
          <a:extLst>
            <a:ext uri="{909E8E84-426E-40dd-AFC4-6F175D3DCCD1}">
              <a14:hiddenFill xmlns:a14="http://schemas.microsoft.com/office/drawing/2010/main" xmlns="">
                <a:noFill/>
              </a14:hiddenFill>
            </a:ext>
          </a:extLst>
        </p:spPr>
      </p:cxnSp>
      <p:sp>
        <p:nvSpPr>
          <p:cNvPr id="73738" name="TextBox 1"/>
          <p:cNvSpPr txBox="1">
            <a:spLocks noChangeArrowheads="1"/>
          </p:cNvSpPr>
          <p:nvPr/>
        </p:nvSpPr>
        <p:spPr bwMode="auto">
          <a:xfrm>
            <a:off x="3765549" y="4800711"/>
            <a:ext cx="2555875"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r>
              <a:rPr lang="en-US" sz="1800" b="1" dirty="0">
                <a:solidFill>
                  <a:srgbClr val="756525"/>
                </a:solidFill>
              </a:rPr>
              <a:t>40 </a:t>
            </a:r>
            <a:r>
              <a:rPr lang="en-US" sz="1800" b="1" dirty="0" err="1">
                <a:solidFill>
                  <a:srgbClr val="756525"/>
                </a:solidFill>
              </a:rPr>
              <a:t>yo</a:t>
            </a:r>
            <a:r>
              <a:rPr lang="en-US" sz="1800" b="1" dirty="0">
                <a:solidFill>
                  <a:srgbClr val="756525"/>
                </a:solidFill>
              </a:rPr>
              <a:t> FRC=CV supine</a:t>
            </a:r>
          </a:p>
          <a:p>
            <a:endParaRPr lang="en-US" sz="1800" b="1" dirty="0">
              <a:solidFill>
                <a:srgbClr val="756525"/>
              </a:solidFill>
            </a:endParaRPr>
          </a:p>
          <a:p>
            <a:r>
              <a:rPr lang="en-US" sz="1800" b="1" dirty="0">
                <a:solidFill>
                  <a:srgbClr val="756525"/>
                </a:solidFill>
              </a:rPr>
              <a:t>60 </a:t>
            </a:r>
            <a:r>
              <a:rPr lang="en-US" sz="1800" b="1" dirty="0" err="1">
                <a:solidFill>
                  <a:srgbClr val="756525"/>
                </a:solidFill>
              </a:rPr>
              <a:t>yo</a:t>
            </a:r>
            <a:r>
              <a:rPr lang="en-US" sz="1800" b="1" dirty="0">
                <a:solidFill>
                  <a:srgbClr val="756525"/>
                </a:solidFill>
              </a:rPr>
              <a:t> FRC=CV erect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5777" name="Picture 2" descr="Untitled-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457200"/>
            <a:ext cx="7162800" cy="5486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sp>
        <p:nvSpPr>
          <p:cNvPr id="75778" name="Line 3"/>
          <p:cNvSpPr>
            <a:spLocks noChangeShapeType="1"/>
          </p:cNvSpPr>
          <p:nvPr/>
        </p:nvSpPr>
        <p:spPr bwMode="auto">
          <a:xfrm>
            <a:off x="2057400" y="4267200"/>
            <a:ext cx="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75780" name="Text Box 8"/>
          <p:cNvSpPr txBox="1">
            <a:spLocks noChangeArrowheads="1"/>
          </p:cNvSpPr>
          <p:nvPr/>
        </p:nvSpPr>
        <p:spPr bwMode="auto">
          <a:xfrm>
            <a:off x="2039092" y="4139540"/>
            <a:ext cx="9144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1600" b="1" dirty="0">
                <a:solidFill>
                  <a:srgbClr val="756525"/>
                </a:solidFill>
              </a:rPr>
              <a:t>Closing volume</a:t>
            </a:r>
          </a:p>
        </p:txBody>
      </p:sp>
      <p:sp>
        <p:nvSpPr>
          <p:cNvPr id="75781" name="Line 9"/>
          <p:cNvSpPr>
            <a:spLocks noChangeShapeType="1"/>
          </p:cNvSpPr>
          <p:nvPr/>
        </p:nvSpPr>
        <p:spPr bwMode="auto">
          <a:xfrm flipV="1">
            <a:off x="2496292" y="3961410"/>
            <a:ext cx="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75782" name="Text Box 10"/>
          <p:cNvSpPr txBox="1">
            <a:spLocks noChangeArrowheads="1"/>
          </p:cNvSpPr>
          <p:nvPr/>
        </p:nvSpPr>
        <p:spPr bwMode="auto">
          <a:xfrm>
            <a:off x="1295400" y="5334000"/>
            <a:ext cx="1676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endParaRPr lang="en-US" sz="1800"/>
          </a:p>
        </p:txBody>
      </p:sp>
      <p:sp>
        <p:nvSpPr>
          <p:cNvPr id="75783" name="Text Box 11"/>
          <p:cNvSpPr txBox="1">
            <a:spLocks noChangeArrowheads="1"/>
          </p:cNvSpPr>
          <p:nvPr/>
        </p:nvSpPr>
        <p:spPr bwMode="auto">
          <a:xfrm>
            <a:off x="1734292" y="4809331"/>
            <a:ext cx="24384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1600" b="1" dirty="0">
                <a:solidFill>
                  <a:srgbClr val="756525"/>
                </a:solidFill>
              </a:rPr>
              <a:t>Clinical significance:</a:t>
            </a:r>
          </a:p>
          <a:p>
            <a:pPr>
              <a:spcBef>
                <a:spcPct val="50000"/>
              </a:spcBef>
            </a:pPr>
            <a:r>
              <a:rPr lang="en-US" sz="1600" b="1" dirty="0">
                <a:solidFill>
                  <a:srgbClr val="756525"/>
                </a:solidFill>
              </a:rPr>
              <a:t>V/Q mismatch</a:t>
            </a:r>
          </a:p>
        </p:txBody>
      </p:sp>
      <p:sp>
        <p:nvSpPr>
          <p:cNvPr id="75784" name="Text Box 12"/>
          <p:cNvSpPr txBox="1">
            <a:spLocks noChangeArrowheads="1"/>
          </p:cNvSpPr>
          <p:nvPr/>
        </p:nvSpPr>
        <p:spPr bwMode="auto">
          <a:xfrm>
            <a:off x="6096000" y="533400"/>
            <a:ext cx="685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endParaRPr lang="en-US" sz="1800"/>
          </a:p>
        </p:txBody>
      </p:sp>
      <p:sp>
        <p:nvSpPr>
          <p:cNvPr id="75785" name="Text Box 13"/>
          <p:cNvSpPr txBox="1">
            <a:spLocks noChangeArrowheads="1"/>
          </p:cNvSpPr>
          <p:nvPr/>
        </p:nvSpPr>
        <p:spPr bwMode="auto">
          <a:xfrm>
            <a:off x="6210300" y="734569"/>
            <a:ext cx="129540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Comic Sans MS" charset="0"/>
                <a:ea typeface="MS PGothic" charset="0"/>
                <a:cs typeface="MS PGothic" charset="0"/>
              </a:defRPr>
            </a:lvl1pPr>
            <a:lvl2pPr marL="742950" indent="-285750">
              <a:defRPr sz="2400">
                <a:solidFill>
                  <a:schemeClr val="tx1"/>
                </a:solidFill>
                <a:latin typeface="Comic Sans MS" charset="0"/>
                <a:ea typeface="MS PGothic" charset="0"/>
                <a:cs typeface="MS PGothic" charset="0"/>
              </a:defRPr>
            </a:lvl2pPr>
            <a:lvl3pPr marL="1143000" indent="-228600">
              <a:defRPr sz="2400">
                <a:solidFill>
                  <a:schemeClr val="tx1"/>
                </a:solidFill>
                <a:latin typeface="Comic Sans MS" charset="0"/>
                <a:ea typeface="MS PGothic" charset="0"/>
                <a:cs typeface="MS PGothic" charset="0"/>
              </a:defRPr>
            </a:lvl3pPr>
            <a:lvl4pPr marL="1600200" indent="-228600">
              <a:defRPr sz="2400">
                <a:solidFill>
                  <a:schemeClr val="tx1"/>
                </a:solidFill>
                <a:latin typeface="Comic Sans MS" charset="0"/>
                <a:ea typeface="MS PGothic" charset="0"/>
                <a:cs typeface="MS PGothic" charset="0"/>
              </a:defRPr>
            </a:lvl4pPr>
            <a:lvl5pPr marL="2057400" indent="-228600">
              <a:defRPr sz="2400">
                <a:solidFill>
                  <a:schemeClr val="tx1"/>
                </a:solidFill>
                <a:latin typeface="Comic Sans MS"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omic Sans MS"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omic Sans MS"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omic Sans MS"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omic Sans MS" charset="0"/>
                <a:ea typeface="MS PGothic" charset="0"/>
                <a:cs typeface="MS PGothic" charset="0"/>
              </a:defRPr>
            </a:lvl9pPr>
          </a:lstStyle>
          <a:p>
            <a:pPr>
              <a:spcBef>
                <a:spcPct val="50000"/>
              </a:spcBef>
            </a:pPr>
            <a:r>
              <a:rPr lang="en-US" sz="2000" dirty="0">
                <a:solidFill>
                  <a:srgbClr val="756525"/>
                </a:solidFill>
              </a:rPr>
              <a:t>INFANT</a:t>
            </a:r>
          </a:p>
        </p:txBody>
      </p:sp>
      <p:cxnSp>
        <p:nvCxnSpPr>
          <p:cNvPr id="75787" name="Straight Connector 19"/>
          <p:cNvCxnSpPr>
            <a:cxnSpLocks noChangeShapeType="1"/>
          </p:cNvCxnSpPr>
          <p:nvPr/>
        </p:nvCxnSpPr>
        <p:spPr bwMode="auto">
          <a:xfrm rot="5400000" flipH="1" flipV="1">
            <a:off x="2286000" y="4038600"/>
            <a:ext cx="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52236" name="Straight Connector 22"/>
          <p:cNvCxnSpPr>
            <a:cxnSpLocks noChangeShapeType="1"/>
          </p:cNvCxnSpPr>
          <p:nvPr/>
        </p:nvCxnSpPr>
        <p:spPr bwMode="auto">
          <a:xfrm>
            <a:off x="2095500" y="3886200"/>
            <a:ext cx="762000" cy="0"/>
          </a:xfrm>
          <a:prstGeom prst="line">
            <a:avLst/>
          </a:prstGeom>
          <a:noFill/>
          <a:ln w="38100" cmpd="sng">
            <a:solidFill>
              <a:schemeClr val="accent1">
                <a:lumMod val="50000"/>
                <a:alpha val="98038"/>
              </a:schemeClr>
            </a:solidFill>
            <a:round/>
            <a:headEnd/>
            <a:tailEnd/>
          </a:ln>
          <a:extLst>
            <a:ext uri="{909E8E84-426E-40dd-AFC4-6F175D3DCCD1}">
              <a14:hiddenFill xmlns:a14="http://schemas.microsoft.com/office/drawing/2010/main" xmlns="">
                <a:noFill/>
              </a14:hiddenFill>
            </a:ext>
          </a:extLst>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457200" y="152400"/>
            <a:ext cx="8229600" cy="1066800"/>
          </a:xfrm>
        </p:spPr>
        <p:txBody>
          <a:bodyPr>
            <a:normAutofit/>
          </a:bodyPr>
          <a:lstStyle/>
          <a:p>
            <a:pPr marL="14288" algn="l" eaLnBrk="1" fontAlgn="auto" hangingPunct="1">
              <a:spcAft>
                <a:spcPts val="0"/>
              </a:spcAft>
              <a:defRPr/>
            </a:pPr>
            <a:r>
              <a:rPr lang="en-US" sz="4800" dirty="0">
                <a:latin typeface="+mn-lt"/>
                <a:ea typeface="+mj-ea"/>
                <a:cs typeface="+mj-cs"/>
              </a:rPr>
              <a:t>Alveolar Ventilation</a:t>
            </a:r>
          </a:p>
        </p:txBody>
      </p:sp>
      <p:sp>
        <p:nvSpPr>
          <p:cNvPr id="77826" name="Rectangle 3"/>
          <p:cNvSpPr>
            <a:spLocks noGrp="1" noChangeArrowheads="1"/>
          </p:cNvSpPr>
          <p:nvPr>
            <p:ph idx="1"/>
          </p:nvPr>
        </p:nvSpPr>
        <p:spPr>
          <a:xfrm>
            <a:off x="457200" y="1219200"/>
            <a:ext cx="8397834" cy="5029200"/>
          </a:xfrm>
        </p:spPr>
        <p:txBody>
          <a:bodyPr>
            <a:normAutofit/>
          </a:bodyPr>
          <a:lstStyle/>
          <a:p>
            <a:pPr>
              <a:lnSpc>
                <a:spcPct val="120000"/>
              </a:lnSpc>
              <a:buFont typeface="Arial"/>
              <a:buChar char="•"/>
            </a:pPr>
            <a:r>
              <a:rPr lang="en-US" dirty="0">
                <a:ea typeface="MS PGothic" charset="0"/>
                <a:sym typeface="Wingdings" charset="0"/>
              </a:rPr>
              <a:t></a:t>
            </a:r>
            <a:r>
              <a:rPr lang="en-US" dirty="0">
                <a:ea typeface="MS PGothic" charset="0"/>
              </a:rPr>
              <a:t> O</a:t>
            </a:r>
            <a:r>
              <a:rPr lang="en-US" baseline="-25000" dirty="0">
                <a:ea typeface="MS PGothic" charset="0"/>
              </a:rPr>
              <a:t>2</a:t>
            </a:r>
            <a:r>
              <a:rPr lang="en-US" dirty="0">
                <a:ea typeface="MS PGothic" charset="0"/>
              </a:rPr>
              <a:t> consumption: rapid oxygen desaturation during apnea</a:t>
            </a:r>
          </a:p>
          <a:p>
            <a:pPr marL="641350" lvl="1" indent="-292100" eaLnBrk="1" hangingPunct="1">
              <a:lnSpc>
                <a:spcPct val="120000"/>
              </a:lnSpc>
              <a:buFont typeface="System Font Regular"/>
              <a:buChar char="-"/>
            </a:pPr>
            <a:r>
              <a:rPr lang="en-US" dirty="0">
                <a:ea typeface="MS PGothic" charset="0"/>
              </a:rPr>
              <a:t>3x adult values in preterm</a:t>
            </a:r>
          </a:p>
          <a:p>
            <a:pPr marL="641350" lvl="1" indent="-292100" eaLnBrk="1" hangingPunct="1">
              <a:lnSpc>
                <a:spcPct val="120000"/>
              </a:lnSpc>
              <a:buFont typeface="System Font Regular"/>
              <a:buChar char="-"/>
            </a:pPr>
            <a:r>
              <a:rPr lang="en-US" dirty="0">
                <a:ea typeface="MS PGothic" charset="0"/>
              </a:rPr>
              <a:t>2x adult values in infant (6-7mL/kg/min)</a:t>
            </a:r>
          </a:p>
          <a:p>
            <a:pPr marL="241300" lvl="1" indent="-227013">
              <a:lnSpc>
                <a:spcPct val="120000"/>
              </a:lnSpc>
              <a:buFont typeface="Arial"/>
              <a:buChar char="•"/>
            </a:pPr>
            <a:r>
              <a:rPr lang="en-US" sz="3200" dirty="0">
                <a:ea typeface="MS PGothic" charset="0"/>
                <a:sym typeface="Wingdings" charset="0"/>
              </a:rPr>
              <a:t></a:t>
            </a:r>
            <a:r>
              <a:rPr lang="en-US" sz="3200" dirty="0">
                <a:ea typeface="MS PGothic" charset="0"/>
              </a:rPr>
              <a:t> Alveolar ventilation: greater speed of mask induction and emergence</a:t>
            </a:r>
          </a:p>
          <a:p>
            <a:pPr marL="641350" lvl="1" indent="-292100" eaLnBrk="1" hangingPunct="1">
              <a:lnSpc>
                <a:spcPct val="120000"/>
              </a:lnSpc>
              <a:buFont typeface="System Font Regular"/>
              <a:buChar char="-"/>
            </a:pPr>
            <a:r>
              <a:rPr lang="en-US" dirty="0">
                <a:ea typeface="MS PGothic" charset="0"/>
              </a:rPr>
              <a:t>Increased RR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normAutofit/>
          </a:bodyPr>
          <a:lstStyle/>
          <a:p>
            <a:pPr marL="9525" algn="l" eaLnBrk="1" fontAlgn="auto" hangingPunct="1">
              <a:spcAft>
                <a:spcPts val="0"/>
              </a:spcAft>
              <a:defRPr/>
            </a:pPr>
            <a:r>
              <a:rPr lang="en-US" sz="4800" dirty="0">
                <a:latin typeface="+mn-lt"/>
                <a:ea typeface="+mj-ea"/>
                <a:cs typeface="+mj-cs"/>
              </a:rPr>
              <a:t>V</a:t>
            </a:r>
            <a:r>
              <a:rPr lang="en-US" sz="4800" baseline="-25000" dirty="0">
                <a:latin typeface="+mn-lt"/>
                <a:ea typeface="+mj-ea"/>
                <a:cs typeface="+mj-cs"/>
              </a:rPr>
              <a:t>A </a:t>
            </a:r>
            <a:r>
              <a:rPr lang="en-US" sz="4800" dirty="0">
                <a:latin typeface="+mn-lt"/>
                <a:ea typeface="+mj-ea"/>
                <a:cs typeface="+mj-cs"/>
              </a:rPr>
              <a:t>/ FRC</a:t>
            </a:r>
          </a:p>
        </p:txBody>
      </p:sp>
      <p:sp>
        <p:nvSpPr>
          <p:cNvPr id="68610" name="Rectangle 3"/>
          <p:cNvSpPr>
            <a:spLocks noGrp="1" noChangeArrowheads="1"/>
          </p:cNvSpPr>
          <p:nvPr>
            <p:ph idx="1"/>
          </p:nvPr>
        </p:nvSpPr>
        <p:spPr>
          <a:xfrm>
            <a:off x="457200" y="1600200"/>
            <a:ext cx="8382000" cy="4953000"/>
          </a:xfrm>
        </p:spPr>
        <p:txBody>
          <a:bodyPr/>
          <a:lstStyle/>
          <a:p>
            <a:pPr eaLnBrk="1" hangingPunct="1">
              <a:lnSpc>
                <a:spcPct val="120000"/>
              </a:lnSpc>
              <a:buFont typeface="Arial"/>
              <a:buChar char="•"/>
              <a:defRPr/>
            </a:pPr>
            <a:r>
              <a:rPr lang="en-US" altLang="en-US" sz="3600" dirty="0">
                <a:cs typeface="ＭＳ Ｐゴシック" charset="0"/>
              </a:rPr>
              <a:t>Greater than adults</a:t>
            </a:r>
          </a:p>
          <a:p>
            <a:pPr marL="685800" lvl="1" indent="-336550" eaLnBrk="1" hangingPunct="1">
              <a:lnSpc>
                <a:spcPct val="120000"/>
              </a:lnSpc>
              <a:buFont typeface="System Font Regular"/>
              <a:buChar char="-"/>
              <a:defRPr/>
            </a:pPr>
            <a:r>
              <a:rPr lang="en-US" altLang="en-US" sz="3200" dirty="0"/>
              <a:t>Adults: 1.5/1</a:t>
            </a:r>
          </a:p>
          <a:p>
            <a:pPr marL="685800" lvl="1" indent="-336550" eaLnBrk="1" hangingPunct="1">
              <a:lnSpc>
                <a:spcPct val="120000"/>
              </a:lnSpc>
              <a:buFont typeface="System Font Regular"/>
              <a:buChar char="-"/>
              <a:defRPr/>
            </a:pPr>
            <a:r>
              <a:rPr lang="en-US" altLang="en-US" sz="3200" dirty="0"/>
              <a:t>Infants: 5/1</a:t>
            </a:r>
          </a:p>
          <a:p>
            <a:pPr eaLnBrk="1" hangingPunct="1">
              <a:lnSpc>
                <a:spcPct val="120000"/>
              </a:lnSpc>
              <a:buFont typeface="Arial"/>
              <a:buChar char="•"/>
              <a:defRPr/>
            </a:pPr>
            <a:r>
              <a:rPr lang="en-US" altLang="en-US" sz="3600" dirty="0">
                <a:cs typeface="ＭＳ Ｐゴシック" charset="0"/>
              </a:rPr>
              <a:t>Clinical significance</a:t>
            </a:r>
            <a:r>
              <a:rPr lang="en-US" altLang="en-US" sz="3600" i="1" dirty="0">
                <a:cs typeface="ＭＳ Ｐゴシック" charset="0"/>
              </a:rPr>
              <a:t>: </a:t>
            </a:r>
            <a:r>
              <a:rPr lang="en-US" altLang="en-US" sz="4000" i="1" dirty="0"/>
              <a:t>Rapid induction and emergence</a:t>
            </a:r>
            <a:endParaRPr lang="en-US" altLang="en-US" sz="4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2" name="Rectangle 4"/>
          <p:cNvSpPr>
            <a:spLocks noGrp="1" noRot="1" noChangeArrowheads="1"/>
          </p:cNvSpPr>
          <p:nvPr>
            <p:ph type="title"/>
          </p:nvPr>
        </p:nvSpPr>
        <p:spPr>
          <a:xfrm>
            <a:off x="533400" y="274638"/>
            <a:ext cx="8153400" cy="868362"/>
          </a:xfrm>
        </p:spPr>
        <p:txBody>
          <a:bodyPr/>
          <a:lstStyle/>
          <a:p>
            <a:pPr marL="9525" algn="l" eaLnBrk="1" fontAlgn="auto" hangingPunct="1">
              <a:spcAft>
                <a:spcPts val="0"/>
              </a:spcAft>
              <a:defRPr/>
            </a:pPr>
            <a:r>
              <a:rPr lang="en-US" sz="4000" dirty="0">
                <a:latin typeface="+mn-lt"/>
                <a:ea typeface="+mj-ea"/>
                <a:cs typeface="+mj-cs"/>
              </a:rPr>
              <a:t>V</a:t>
            </a:r>
            <a:r>
              <a:rPr lang="en-US" sz="4000" baseline="-25000" dirty="0">
                <a:latin typeface="+mn-lt"/>
                <a:ea typeface="+mj-ea"/>
                <a:cs typeface="+mj-cs"/>
              </a:rPr>
              <a:t>A</a:t>
            </a:r>
            <a:r>
              <a:rPr lang="en-US" sz="4000" dirty="0">
                <a:latin typeface="+mn-lt"/>
                <a:ea typeface="+mj-ea"/>
                <a:cs typeface="+mj-cs"/>
              </a:rPr>
              <a:t>/FRC </a:t>
            </a:r>
          </a:p>
        </p:txBody>
      </p:sp>
      <p:graphicFrame>
        <p:nvGraphicFramePr>
          <p:cNvPr id="51242" name="Group 42"/>
          <p:cNvGraphicFramePr>
            <a:graphicFrameLocks noGrp="1"/>
          </p:cNvGraphicFramePr>
          <p:nvPr>
            <p:ph type="tbl" idx="1"/>
            <p:extLst>
              <p:ext uri="{D42A27DB-BD31-4B8C-83A1-F6EECF244321}">
                <p14:modId xmlns:p14="http://schemas.microsoft.com/office/powerpoint/2010/main" val="596844827"/>
              </p:ext>
            </p:extLst>
          </p:nvPr>
        </p:nvGraphicFramePr>
        <p:xfrm>
          <a:off x="457200" y="1447800"/>
          <a:ext cx="8229600" cy="4395200"/>
        </p:xfrm>
        <a:graphic>
          <a:graphicData uri="http://schemas.openxmlformats.org/drawingml/2006/table">
            <a:tbl>
              <a:tblPr bandRow="1"/>
              <a:tblGrid>
                <a:gridCol w="16764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768695">
                  <a:extLst>
                    <a:ext uri="{9D8B030D-6E8A-4147-A177-3AD203B41FA5}">
                      <a16:colId xmlns:a16="http://schemas.microsoft.com/office/drawing/2014/main" val="20002"/>
                    </a:ext>
                  </a:extLst>
                </a:gridCol>
                <a:gridCol w="1736505">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1068282">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endParaRPr lang="en-US"/>
                    </a:p>
                  </a:txBody>
                  <a:tcPr marT="45699" marB="4569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800" dirty="0">
                          <a:solidFill>
                            <a:schemeClr val="bg1"/>
                          </a:solidFill>
                        </a:rPr>
                        <a:t>Infant</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800" dirty="0">
                          <a:solidFill>
                            <a:schemeClr val="bg1"/>
                          </a:solidFill>
                        </a:rPr>
                        <a:t>3 Year Old</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800" dirty="0">
                          <a:solidFill>
                            <a:schemeClr val="bg1"/>
                          </a:solidFill>
                        </a:rPr>
                        <a:t>5 Year Old</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800" dirty="0">
                          <a:solidFill>
                            <a:schemeClr val="bg1"/>
                          </a:solidFill>
                        </a:rPr>
                        <a:t>Adult</a:t>
                      </a:r>
                    </a:p>
                  </a:txBody>
                  <a:tcPr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FA5CC"/>
                    </a:solidFill>
                  </a:tcPr>
                </a:tc>
                <a:extLst>
                  <a:ext uri="{0D108BD9-81ED-4DB2-BD59-A6C34878D82A}">
                    <a16:rowId xmlns:a16="http://schemas.microsoft.com/office/drawing/2014/main" val="10000"/>
                  </a:ext>
                </a:extLst>
              </a:tr>
              <a:tr h="92147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400" dirty="0"/>
                        <a:t>VA (mL)</a:t>
                      </a:r>
                    </a:p>
                  </a:txBody>
                  <a:tcPr marT="45699" marB="4569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600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dirty="0"/>
                        <a:t>(150 mL/kg)</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1760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dirty="0"/>
                        <a:t>(117 mL/kg)</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1800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dirty="0"/>
                        <a:t>(100 mL/kg)</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4200</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dirty="0"/>
                        <a:t>(60 ml/kg)</a:t>
                      </a:r>
                    </a:p>
                  </a:txBody>
                  <a:tcPr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06281">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400" dirty="0"/>
                        <a:t>FRC (mL)</a:t>
                      </a:r>
                    </a:p>
                  </a:txBody>
                  <a:tcPr marT="45699" marB="4569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120</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a:t>490</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680</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a:t>2800</a:t>
                      </a:r>
                    </a:p>
                  </a:txBody>
                  <a:tcPr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0309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400" dirty="0"/>
                        <a:t>VA/FRC</a:t>
                      </a:r>
                    </a:p>
                  </a:txBody>
                  <a:tcPr marT="45699" marB="4569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5/1</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3.5/1</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2.6/1</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1.5/1</a:t>
                      </a:r>
                    </a:p>
                  </a:txBody>
                  <a:tcPr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4427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400" dirty="0"/>
                        <a:t>VO</a:t>
                      </a:r>
                      <a:r>
                        <a:rPr lang="en-US" sz="2400" baseline="-25000" dirty="0"/>
                        <a:t>2</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400" dirty="0"/>
                        <a:t>mL/kg/min</a:t>
                      </a:r>
                    </a:p>
                  </a:txBody>
                  <a:tcPr marT="45699" marB="45699"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6-8</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a:t>4-6</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4-6</a:t>
                      </a:r>
                    </a:p>
                  </a:txBody>
                  <a:tcPr marT="45699" marB="4569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charset="0"/>
                        <a:buNone/>
                        <a:tabLst/>
                      </a:pPr>
                      <a:r>
                        <a:rPr lang="en-US" sz="2000" dirty="0"/>
                        <a:t>2-3</a:t>
                      </a:r>
                    </a:p>
                  </a:txBody>
                  <a:tcPr marT="45699" marB="45699"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eaLnBrk="1" hangingPunct="1">
              <a:defRPr/>
            </a:pPr>
            <a:r>
              <a:rPr lang="en-US" sz="4800" dirty="0">
                <a:latin typeface="+mn-lt"/>
                <a:ea typeface="ＭＳ Ｐゴシック" charset="0"/>
                <a:cs typeface="Comic Sans MS"/>
              </a:rPr>
              <a:t>Respiratory System</a:t>
            </a:r>
          </a:p>
        </p:txBody>
      </p:sp>
      <p:sp>
        <p:nvSpPr>
          <p:cNvPr id="83970" name="Content Placeholder 4"/>
          <p:cNvSpPr>
            <a:spLocks noGrp="1"/>
          </p:cNvSpPr>
          <p:nvPr>
            <p:ph idx="1"/>
          </p:nvPr>
        </p:nvSpPr>
        <p:spPr>
          <a:xfrm>
            <a:off x="457200" y="1882775"/>
            <a:ext cx="8229600" cy="4572000"/>
          </a:xfrm>
        </p:spPr>
        <p:txBody>
          <a:bodyPr/>
          <a:lstStyle/>
          <a:p>
            <a:pPr marL="63500" indent="0" eaLnBrk="1" hangingPunct="1">
              <a:buFont typeface="Wingdings 2" charset="0"/>
              <a:buNone/>
            </a:pPr>
            <a:endParaRPr lang="en-US" dirty="0">
              <a:latin typeface="Comic Sans MS" charset="0"/>
              <a:ea typeface="MS PGothic" charset="0"/>
            </a:endParaRPr>
          </a:p>
          <a:p>
            <a:pPr marL="63500" indent="0" eaLnBrk="1" hangingPunct="1">
              <a:buFont typeface="Wingdings 2" charset="0"/>
              <a:buNone/>
            </a:pPr>
            <a:endParaRPr lang="en-US" dirty="0">
              <a:latin typeface="Comic Sans MS" charset="0"/>
              <a:ea typeface="MS PGothic" charset="0"/>
            </a:endParaRPr>
          </a:p>
          <a:p>
            <a:pPr marL="63500" indent="0" eaLnBrk="1" hangingPunct="1">
              <a:buFont typeface="Wingdings 2" charset="0"/>
              <a:buNone/>
            </a:pPr>
            <a:r>
              <a:rPr lang="en-US" sz="4800" dirty="0">
                <a:ea typeface="MS PGothic" charset="0"/>
              </a:rPr>
              <a:t>Control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pPr algn="l" eaLnBrk="1" hangingPunct="1">
              <a:defRPr/>
            </a:pPr>
            <a:r>
              <a:rPr lang="en-US" sz="4800" b="0" dirty="0">
                <a:latin typeface="+mn-lt"/>
                <a:cs typeface="Comic Sans MS"/>
              </a:rPr>
              <a:t>Respiratory Patterns</a:t>
            </a:r>
          </a:p>
        </p:txBody>
      </p:sp>
      <p:sp>
        <p:nvSpPr>
          <p:cNvPr id="71682" name="Content Placeholder 2"/>
          <p:cNvSpPr>
            <a:spLocks noGrp="1"/>
          </p:cNvSpPr>
          <p:nvPr>
            <p:ph sz="half" idx="2"/>
          </p:nvPr>
        </p:nvSpPr>
        <p:spPr>
          <a:xfrm>
            <a:off x="533401" y="1143000"/>
            <a:ext cx="5029200" cy="2438400"/>
          </a:xfrm>
        </p:spPr>
        <p:txBody>
          <a:bodyPr/>
          <a:lstStyle/>
          <a:p>
            <a:pPr marL="287338" indent="-287338" eaLnBrk="1" hangingPunct="1">
              <a:buFont typeface="Arial"/>
              <a:buChar char="•"/>
              <a:defRPr/>
            </a:pPr>
            <a:r>
              <a:rPr lang="en-US" altLang="en-US" sz="2800" dirty="0">
                <a:cs typeface="Comic Sans MS"/>
              </a:rPr>
              <a:t>Periodic breathing</a:t>
            </a:r>
          </a:p>
          <a:p>
            <a:pPr marL="515938" lvl="1" indent="-228600" eaLnBrk="1" hangingPunct="1">
              <a:buFont typeface="System Font Regular"/>
              <a:buChar char="-"/>
              <a:defRPr/>
            </a:pPr>
            <a:r>
              <a:rPr lang="en-US" altLang="en-US" sz="2400" dirty="0">
                <a:cs typeface="Comic Sans MS"/>
              </a:rPr>
              <a:t>&lt; 10 seconds</a:t>
            </a:r>
          </a:p>
          <a:p>
            <a:pPr marL="515938" lvl="1" indent="-228600">
              <a:buFont typeface="System Font Regular"/>
              <a:buChar char="-"/>
              <a:defRPr/>
            </a:pPr>
            <a:r>
              <a:rPr lang="en-US" altLang="en-US" sz="2400" b="1" dirty="0">
                <a:cs typeface="Comic Sans MS"/>
              </a:rPr>
              <a:t>Without</a:t>
            </a:r>
            <a:r>
              <a:rPr lang="en-US" altLang="en-US" sz="2400" dirty="0">
                <a:cs typeface="Comic Sans MS"/>
              </a:rPr>
              <a:t> </a:t>
            </a:r>
            <a:r>
              <a:rPr lang="en-US" sz="2400" dirty="0">
                <a:ea typeface="Wingdings"/>
                <a:cs typeface="Comic Sans MS"/>
                <a:sym typeface="Wingdings"/>
              </a:rPr>
              <a:t></a:t>
            </a:r>
            <a:r>
              <a:rPr lang="en-US" altLang="en-US" sz="2400" dirty="0">
                <a:cs typeface="Comic Sans MS"/>
              </a:rPr>
              <a:t> SpO</a:t>
            </a:r>
            <a:r>
              <a:rPr lang="en-US" altLang="en-US" sz="2400" baseline="-25000" dirty="0">
                <a:cs typeface="Comic Sans MS"/>
              </a:rPr>
              <a:t>2</a:t>
            </a:r>
            <a:r>
              <a:rPr lang="en-US" altLang="en-US" sz="2400" dirty="0">
                <a:cs typeface="Comic Sans MS"/>
              </a:rPr>
              <a:t> or HR SpO</a:t>
            </a:r>
            <a:r>
              <a:rPr lang="en-US" altLang="en-US" sz="2400" baseline="-25000" dirty="0">
                <a:cs typeface="Comic Sans MS"/>
              </a:rPr>
              <a:t>2</a:t>
            </a:r>
            <a:r>
              <a:rPr lang="en-US" altLang="en-US" sz="2400" dirty="0">
                <a:cs typeface="Comic Sans MS"/>
              </a:rPr>
              <a:t> or HR</a:t>
            </a:r>
          </a:p>
          <a:p>
            <a:pPr marL="515938" lvl="1" indent="-228600" eaLnBrk="1" hangingPunct="1">
              <a:buFont typeface="System Font Regular"/>
              <a:buChar char="-"/>
              <a:defRPr/>
            </a:pPr>
            <a:r>
              <a:rPr lang="en-US" altLang="en-US" sz="2400" dirty="0">
                <a:cs typeface="Comic Sans MS"/>
              </a:rPr>
              <a:t>Normal in neonatal period only (full-term)</a:t>
            </a:r>
          </a:p>
        </p:txBody>
      </p:sp>
      <p:sp>
        <p:nvSpPr>
          <p:cNvPr id="5" name="Content Placeholder 4"/>
          <p:cNvSpPr>
            <a:spLocks noGrp="1"/>
          </p:cNvSpPr>
          <p:nvPr>
            <p:ph sz="quarter" idx="4"/>
          </p:nvPr>
        </p:nvSpPr>
        <p:spPr>
          <a:xfrm>
            <a:off x="457201" y="3352800"/>
            <a:ext cx="5181600" cy="2787650"/>
          </a:xfrm>
        </p:spPr>
        <p:txBody>
          <a:bodyPr/>
          <a:lstStyle/>
          <a:p>
            <a:pPr marL="287338" indent="-287338" eaLnBrk="1" hangingPunct="1">
              <a:buFont typeface="Arial"/>
              <a:buChar char="•"/>
              <a:defRPr/>
            </a:pPr>
            <a:r>
              <a:rPr lang="en-US" altLang="en-US" sz="2800" dirty="0">
                <a:cs typeface="Comic Sans MS"/>
              </a:rPr>
              <a:t>Central apnea</a:t>
            </a:r>
          </a:p>
          <a:p>
            <a:pPr marL="515938" lvl="1" indent="-228600" eaLnBrk="1" hangingPunct="1">
              <a:buFont typeface="System Font Regular"/>
              <a:buChar char="-"/>
              <a:defRPr/>
            </a:pPr>
            <a:r>
              <a:rPr lang="en-US" altLang="en-US" sz="2400" dirty="0">
                <a:cs typeface="Comic Sans MS"/>
              </a:rPr>
              <a:t>&gt; 15 (20) seconds</a:t>
            </a:r>
          </a:p>
          <a:p>
            <a:pPr marL="515938" lvl="1" indent="-228600" eaLnBrk="1" hangingPunct="1">
              <a:buFont typeface="System Font Regular"/>
              <a:buChar char="-"/>
              <a:defRPr/>
            </a:pPr>
            <a:r>
              <a:rPr lang="en-US" altLang="en-US" sz="2400" dirty="0">
                <a:cs typeface="Comic Sans MS"/>
              </a:rPr>
              <a:t>&lt; 15 (20) seconds </a:t>
            </a:r>
            <a:r>
              <a:rPr lang="en-US" altLang="en-US" sz="2400" b="1" dirty="0">
                <a:solidFill>
                  <a:srgbClr val="000000"/>
                </a:solidFill>
                <a:cs typeface="Comic Sans MS"/>
              </a:rPr>
              <a:t>with</a:t>
            </a:r>
            <a:r>
              <a:rPr lang="en-US" altLang="en-US" sz="2400" dirty="0">
                <a:cs typeface="Comic Sans MS"/>
              </a:rPr>
              <a:t> </a:t>
            </a:r>
            <a:r>
              <a:rPr lang="en-US" sz="2400" dirty="0">
                <a:ea typeface="Wingdings"/>
                <a:cs typeface="Comic Sans MS"/>
                <a:sym typeface="Wingdings"/>
              </a:rPr>
              <a:t></a:t>
            </a:r>
            <a:r>
              <a:rPr lang="en-US" altLang="en-US" sz="2400" dirty="0">
                <a:cs typeface="Comic Sans MS"/>
              </a:rPr>
              <a:t> SpO</a:t>
            </a:r>
            <a:r>
              <a:rPr lang="en-US" altLang="en-US" sz="2400" baseline="-25000" dirty="0">
                <a:cs typeface="Comic Sans MS"/>
              </a:rPr>
              <a:t>2</a:t>
            </a:r>
            <a:r>
              <a:rPr lang="en-US" altLang="en-US" sz="2400" dirty="0">
                <a:cs typeface="Comic Sans MS"/>
              </a:rPr>
              <a:t> or HR</a:t>
            </a:r>
          </a:p>
          <a:p>
            <a:pPr>
              <a:buFont typeface="Wingdings 2" pitchFamily="18" charset="2"/>
              <a:buChar char=""/>
              <a:defRPr/>
            </a:pPr>
            <a:endParaRPr lang="en-US" dirty="0">
              <a:latin typeface="Comic Sans MS"/>
              <a:cs typeface="Comic Sans MS"/>
            </a:endParaRPr>
          </a:p>
        </p:txBody>
      </p:sp>
      <p:pic>
        <p:nvPicPr>
          <p:cNvPr id="4710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2981" y="1412605"/>
            <a:ext cx="2807619" cy="14067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pic>
        <p:nvPicPr>
          <p:cNvPr id="4711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355" y="3546205"/>
            <a:ext cx="2807619" cy="12543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defRPr/>
            </a:pPr>
            <a:r>
              <a:rPr lang="en-US" sz="4800" dirty="0">
                <a:latin typeface="+mn-lt"/>
                <a:ea typeface="ＭＳ Ｐゴシック" charset="0"/>
                <a:cs typeface="Comic Sans MS"/>
              </a:rPr>
              <a:t>Respiratory Response </a:t>
            </a:r>
          </a:p>
        </p:txBody>
      </p:sp>
      <p:sp>
        <p:nvSpPr>
          <p:cNvPr id="87042" name="Content Placeholder 2"/>
          <p:cNvSpPr>
            <a:spLocks noGrp="1"/>
          </p:cNvSpPr>
          <p:nvPr>
            <p:ph idx="1"/>
          </p:nvPr>
        </p:nvSpPr>
        <p:spPr>
          <a:xfrm>
            <a:off x="457200" y="1905000"/>
            <a:ext cx="8229600" cy="4495800"/>
          </a:xfrm>
        </p:spPr>
        <p:txBody>
          <a:bodyPr/>
          <a:lstStyle/>
          <a:p>
            <a:pPr eaLnBrk="1" hangingPunct="1">
              <a:lnSpc>
                <a:spcPct val="120000"/>
              </a:lnSpc>
              <a:buFont typeface="Arial"/>
              <a:buChar char="•"/>
            </a:pPr>
            <a:r>
              <a:rPr lang="en-US" dirty="0">
                <a:ea typeface="MS PGothic" charset="0"/>
              </a:rPr>
              <a:t>Blunted CO</a:t>
            </a:r>
            <a:r>
              <a:rPr lang="en-US" baseline="-25000" dirty="0">
                <a:ea typeface="MS PGothic" charset="0"/>
              </a:rPr>
              <a:t>2</a:t>
            </a:r>
            <a:r>
              <a:rPr lang="en-US" dirty="0">
                <a:ea typeface="MS PGothic" charset="0"/>
              </a:rPr>
              <a:t> response</a:t>
            </a:r>
          </a:p>
          <a:p>
            <a:pPr marL="641350" lvl="1" indent="-241300" eaLnBrk="1" hangingPunct="1">
              <a:lnSpc>
                <a:spcPct val="120000"/>
              </a:lnSpc>
              <a:buFont typeface="System Font Regular"/>
              <a:buChar char="-"/>
            </a:pPr>
            <a:r>
              <a:rPr lang="en-US" dirty="0">
                <a:ea typeface="MS PGothic" charset="0"/>
              </a:rPr>
              <a:t>Improves with </a:t>
            </a:r>
            <a:r>
              <a:rPr lang="en-US" dirty="0">
                <a:ea typeface="MS PGothic" charset="0"/>
                <a:sym typeface="Wingdings" charset="0"/>
              </a:rPr>
              <a:t> gestational age</a:t>
            </a:r>
          </a:p>
          <a:p>
            <a:pPr marL="641350" lvl="1" indent="-241300" eaLnBrk="1" hangingPunct="1">
              <a:lnSpc>
                <a:spcPct val="120000"/>
              </a:lnSpc>
              <a:buFont typeface="System Font Regular"/>
              <a:buChar char="-"/>
            </a:pPr>
            <a:r>
              <a:rPr lang="en-US" dirty="0">
                <a:ea typeface="MS PGothic" charset="0"/>
                <a:sym typeface="Wingdings" charset="0"/>
              </a:rPr>
              <a:t>Improves with  postnatal age</a:t>
            </a:r>
          </a:p>
          <a:p>
            <a:pPr eaLnBrk="1" hangingPunct="1">
              <a:lnSpc>
                <a:spcPct val="120000"/>
              </a:lnSpc>
              <a:buFont typeface="Arial"/>
              <a:buChar char="•"/>
            </a:pPr>
            <a:r>
              <a:rPr lang="en-US" dirty="0">
                <a:ea typeface="MS PGothic" charset="0"/>
                <a:sym typeface="Wingdings" charset="0"/>
              </a:rPr>
              <a:t>Hypoxia response</a:t>
            </a:r>
          </a:p>
          <a:p>
            <a:pPr marL="641350" lvl="1" indent="-241300" eaLnBrk="1" hangingPunct="1">
              <a:lnSpc>
                <a:spcPct val="120000"/>
              </a:lnSpc>
              <a:buFont typeface="System Font Regular"/>
              <a:buChar char="-"/>
            </a:pPr>
            <a:r>
              <a:rPr lang="en-US" dirty="0">
                <a:ea typeface="MS PGothic" charset="0"/>
                <a:sym typeface="Wingdings" charset="0"/>
              </a:rPr>
              <a:t> RR x 1 minute, then apnea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defRPr/>
            </a:pPr>
            <a:r>
              <a:rPr lang="en-US" sz="4800" dirty="0">
                <a:latin typeface="+mn-lt"/>
                <a:ea typeface="ＭＳ Ｐゴシック" charset="0"/>
                <a:cs typeface="Comic Sans MS"/>
              </a:rPr>
              <a:t>Respiratory Response</a:t>
            </a:r>
          </a:p>
        </p:txBody>
      </p:sp>
      <p:sp>
        <p:nvSpPr>
          <p:cNvPr id="89090" name="Content Placeholder 2"/>
          <p:cNvSpPr>
            <a:spLocks noGrp="1"/>
          </p:cNvSpPr>
          <p:nvPr>
            <p:ph idx="1"/>
          </p:nvPr>
        </p:nvSpPr>
        <p:spPr>
          <a:xfrm>
            <a:off x="457200" y="1447800"/>
            <a:ext cx="8229600" cy="4572000"/>
          </a:xfrm>
        </p:spPr>
        <p:txBody>
          <a:bodyPr/>
          <a:lstStyle/>
          <a:p>
            <a:pPr eaLnBrk="1" hangingPunct="1">
              <a:buFont typeface="Arial"/>
              <a:buChar char="•"/>
            </a:pPr>
            <a:r>
              <a:rPr lang="en-US" sz="3600" dirty="0">
                <a:ea typeface="MS PGothic" charset="0"/>
                <a:sym typeface="Wingdings" charset="0"/>
              </a:rPr>
              <a:t> </a:t>
            </a:r>
            <a:r>
              <a:rPr lang="en-US" sz="3600" dirty="0">
                <a:ea typeface="MS PGothic" charset="0"/>
              </a:rPr>
              <a:t>Ventilatory drive (apnea)</a:t>
            </a:r>
          </a:p>
          <a:p>
            <a:pPr marL="641350" lvl="1" indent="-241300" eaLnBrk="1" hangingPunct="1">
              <a:buFont typeface="System Font Regular"/>
              <a:buChar char="-"/>
            </a:pPr>
            <a:r>
              <a:rPr lang="en-US" dirty="0">
                <a:ea typeface="MS PGothic" charset="0"/>
              </a:rPr>
              <a:t>Anemia</a:t>
            </a:r>
          </a:p>
          <a:p>
            <a:pPr marL="641350" lvl="1" indent="-241300" eaLnBrk="1" hangingPunct="1">
              <a:buFont typeface="System Font Regular"/>
              <a:buChar char="-"/>
            </a:pPr>
            <a:r>
              <a:rPr lang="en-US" dirty="0">
                <a:ea typeface="MS PGothic" charset="0"/>
              </a:rPr>
              <a:t>Hypoglycemia</a:t>
            </a:r>
          </a:p>
          <a:p>
            <a:pPr marL="641350" lvl="1" indent="-241300" eaLnBrk="1" hangingPunct="1">
              <a:buFont typeface="System Font Regular"/>
              <a:buChar char="-"/>
            </a:pPr>
            <a:r>
              <a:rPr lang="en-US" dirty="0">
                <a:ea typeface="MS PGothic" charset="0"/>
              </a:rPr>
              <a:t>Hypocalcemia</a:t>
            </a:r>
          </a:p>
          <a:p>
            <a:pPr marL="641350" lvl="1" indent="-241300" eaLnBrk="1" hangingPunct="1">
              <a:buFont typeface="System Font Regular"/>
              <a:buChar char="-"/>
            </a:pPr>
            <a:r>
              <a:rPr lang="en-US" dirty="0">
                <a:ea typeface="MS PGothic" charset="0"/>
              </a:rPr>
              <a:t>Hypothermia</a:t>
            </a:r>
          </a:p>
          <a:p>
            <a:pPr eaLnBrk="1" hangingPunct="1">
              <a:buFont typeface="Arial"/>
              <a:buChar char="•"/>
            </a:pPr>
            <a:r>
              <a:rPr lang="en-US" sz="3600" dirty="0">
                <a:ea typeface="MS PGothic" charset="0"/>
              </a:rPr>
              <a:t>Apnea</a:t>
            </a:r>
          </a:p>
          <a:p>
            <a:pPr marL="641350" lvl="1" indent="-241300" eaLnBrk="1" hangingPunct="1">
              <a:buFont typeface="System Font Regular"/>
              <a:buChar char="-"/>
            </a:pPr>
            <a:r>
              <a:rPr lang="en-US" dirty="0" err="1">
                <a:ea typeface="MS PGothic" charset="0"/>
              </a:rPr>
              <a:t>Vagus</a:t>
            </a:r>
            <a:r>
              <a:rPr lang="en-US" dirty="0">
                <a:ea typeface="MS PGothic" charset="0"/>
              </a:rPr>
              <a:t> mediated airway reflexes</a:t>
            </a:r>
          </a:p>
          <a:p>
            <a:pPr marL="641350" lvl="1" indent="-241300" eaLnBrk="1" hangingPunct="1">
              <a:buFont typeface="System Font Regular"/>
              <a:buChar char="-"/>
            </a:pPr>
            <a:r>
              <a:rPr lang="en-US" dirty="0" err="1">
                <a:ea typeface="MS PGothic" charset="0"/>
              </a:rPr>
              <a:t>Hering</a:t>
            </a:r>
            <a:r>
              <a:rPr lang="en-US" dirty="0">
                <a:ea typeface="MS PGothic" charset="0"/>
              </a:rPr>
              <a:t>-Breuer Reflex (lung inflation)</a:t>
            </a:r>
          </a:p>
          <a:p>
            <a:pPr eaLnBrk="1" hangingPunct="1"/>
            <a:endParaRPr lang="en-US" dirty="0">
              <a:latin typeface="Comic Sans MS" charset="0"/>
              <a:ea typeface="MS PGothic"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rrowheads="1"/>
          </p:cNvSpPr>
          <p:nvPr>
            <p:ph type="title"/>
          </p:nvPr>
        </p:nvSpPr>
        <p:spPr>
          <a:xfrm>
            <a:off x="457200" y="2362200"/>
            <a:ext cx="8229600" cy="1398587"/>
          </a:xfrm>
        </p:spPr>
        <p:txBody>
          <a:bodyPr>
            <a:normAutofit/>
          </a:bodyPr>
          <a:lstStyle/>
          <a:p>
            <a:pPr marL="12700" algn="l" eaLnBrk="1" fontAlgn="auto" hangingPunct="1">
              <a:spcAft>
                <a:spcPts val="0"/>
              </a:spcAft>
              <a:defRPr/>
            </a:pPr>
            <a:r>
              <a:rPr lang="en-US" sz="4800" dirty="0">
                <a:latin typeface="Comic Sans MS" charset="0"/>
                <a:ea typeface="ＭＳ Ｐゴシック" charset="0"/>
                <a:cs typeface="ＭＳ Ｐゴシック" charset="0"/>
              </a:rPr>
              <a:t>Cardiovascular System</a:t>
            </a:r>
            <a:endParaRPr lang="en-US" sz="5400" dirty="0">
              <a:solidFill>
                <a:schemeClr val="accent1">
                  <a:tint val="83000"/>
                  <a:satMod val="150000"/>
                </a:schemeClr>
              </a:solidFill>
              <a:latin typeface="Comic Sans MS" charset="0"/>
              <a:ea typeface="+mj-ea"/>
              <a:cs typeface="+mj-c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457200" y="304800"/>
            <a:ext cx="8229600" cy="1066800"/>
          </a:xfrm>
        </p:spPr>
        <p:txBody>
          <a:bodyPr>
            <a:normAutofit/>
          </a:bodyPr>
          <a:lstStyle/>
          <a:p>
            <a:pPr marL="12700" algn="l" eaLnBrk="1" fontAlgn="auto" hangingPunct="1">
              <a:spcAft>
                <a:spcPts val="0"/>
              </a:spcAft>
              <a:defRPr/>
            </a:pPr>
            <a:r>
              <a:rPr lang="en-US" sz="4800" dirty="0">
                <a:latin typeface="+mn-lt"/>
                <a:ea typeface="+mj-ea"/>
                <a:cs typeface="+mj-cs"/>
              </a:rPr>
              <a:t>Cardiac Output</a:t>
            </a:r>
          </a:p>
        </p:txBody>
      </p:sp>
      <p:sp>
        <p:nvSpPr>
          <p:cNvPr id="92162" name="Rectangle 3"/>
          <p:cNvSpPr>
            <a:spLocks noGrp="1" noChangeArrowheads="1"/>
          </p:cNvSpPr>
          <p:nvPr>
            <p:ph idx="1"/>
          </p:nvPr>
        </p:nvSpPr>
        <p:spPr>
          <a:xfrm>
            <a:off x="457200" y="2057400"/>
            <a:ext cx="8229600" cy="4068763"/>
          </a:xfrm>
        </p:spPr>
        <p:txBody>
          <a:bodyPr/>
          <a:lstStyle/>
          <a:p>
            <a:pPr>
              <a:lnSpc>
                <a:spcPct val="90000"/>
              </a:lnSpc>
              <a:buFont typeface="Arial"/>
              <a:buChar char="•"/>
            </a:pPr>
            <a:r>
              <a:rPr lang="en-US" sz="3600" dirty="0">
                <a:ea typeface="MS PGothic" charset="0"/>
              </a:rPr>
              <a:t>Neonates		350 mL/kg/min</a:t>
            </a:r>
          </a:p>
          <a:p>
            <a:pPr>
              <a:lnSpc>
                <a:spcPct val="90000"/>
              </a:lnSpc>
              <a:buFont typeface="Arial"/>
              <a:buChar char="•"/>
            </a:pPr>
            <a:r>
              <a:rPr lang="en-US" sz="3600" dirty="0">
                <a:ea typeface="MS PGothic" charset="0"/>
              </a:rPr>
              <a:t>Infants			150 mL/kg/min</a:t>
            </a:r>
          </a:p>
          <a:p>
            <a:pPr>
              <a:lnSpc>
                <a:spcPct val="90000"/>
              </a:lnSpc>
              <a:buFont typeface="Arial"/>
              <a:buChar char="•"/>
            </a:pPr>
            <a:r>
              <a:rPr lang="en-US" sz="3600" dirty="0">
                <a:ea typeface="MS PGothic" charset="0"/>
              </a:rPr>
              <a:t>Adults			75 mL/kg/min</a:t>
            </a:r>
          </a:p>
          <a:p>
            <a:pPr marL="0" indent="0" eaLnBrk="1" hangingPunct="1">
              <a:lnSpc>
                <a:spcPct val="120000"/>
              </a:lnSpc>
              <a:buNone/>
            </a:pPr>
            <a:r>
              <a:rPr lang="en-US" sz="3600" i="1" dirty="0">
                <a:ea typeface="MS PGothic" charset="0"/>
              </a:rPr>
              <a:t>Meet the demands of ↑VO</a:t>
            </a:r>
            <a:r>
              <a:rPr lang="en-US" sz="3600" i="1" baseline="-25000" dirty="0">
                <a:ea typeface="MS PGothic" charset="0"/>
              </a:rPr>
              <a:t>2</a:t>
            </a:r>
            <a:endParaRPr lang="en-US" sz="3600" i="1" dirty="0">
              <a:ea typeface="MS PGothic"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rrowheads="1"/>
          </p:cNvSpPr>
          <p:nvPr>
            <p:ph type="title"/>
          </p:nvPr>
        </p:nvSpPr>
        <p:spPr>
          <a:xfrm>
            <a:off x="381000" y="304800"/>
            <a:ext cx="8153400" cy="1143000"/>
          </a:xfrm>
        </p:spPr>
        <p:txBody>
          <a:bodyPr>
            <a:normAutofit/>
          </a:bodyPr>
          <a:lstStyle/>
          <a:p>
            <a:pPr marL="12700" algn="l" eaLnBrk="1" fontAlgn="auto" hangingPunct="1">
              <a:spcAft>
                <a:spcPts val="0"/>
              </a:spcAft>
              <a:defRPr/>
            </a:pPr>
            <a:r>
              <a:rPr lang="en-US" dirty="0">
                <a:latin typeface="+mn-lt"/>
                <a:ea typeface="+mj-ea"/>
                <a:cs typeface="+mj-cs"/>
              </a:rPr>
              <a:t>C.O. Determinants: SV x HR</a:t>
            </a:r>
          </a:p>
        </p:txBody>
      </p:sp>
      <p:sp>
        <p:nvSpPr>
          <p:cNvPr id="76802" name="Rectangle 3"/>
          <p:cNvSpPr>
            <a:spLocks noGrp="1" noChangeArrowheads="1"/>
          </p:cNvSpPr>
          <p:nvPr>
            <p:ph idx="1"/>
          </p:nvPr>
        </p:nvSpPr>
        <p:spPr>
          <a:xfrm>
            <a:off x="381000" y="1510553"/>
            <a:ext cx="8382000" cy="5257800"/>
          </a:xfrm>
        </p:spPr>
        <p:txBody>
          <a:bodyPr/>
          <a:lstStyle/>
          <a:p>
            <a:pPr eaLnBrk="1" hangingPunct="1">
              <a:spcBef>
                <a:spcPts val="0"/>
              </a:spcBef>
              <a:defRPr/>
            </a:pPr>
            <a:r>
              <a:rPr lang="en-US" altLang="en-US" sz="2800" dirty="0">
                <a:cs typeface="ＭＳ Ｐゴシック" charset="0"/>
              </a:rPr>
              <a:t>Limited ability to </a:t>
            </a:r>
            <a:r>
              <a:rPr lang="en-US" altLang="en-US" sz="2800" dirty="0">
                <a:cs typeface="ＭＳ Ｐゴシック" charset="0"/>
                <a:sym typeface="Wingdings" pitchFamily="2" charset="2"/>
              </a:rPr>
              <a:t> </a:t>
            </a:r>
            <a:r>
              <a:rPr lang="en-US" altLang="en-US" sz="2800" dirty="0">
                <a:cs typeface="ＭＳ Ｐゴシック" charset="0"/>
              </a:rPr>
              <a:t>SV in response to changes in </a:t>
            </a:r>
            <a:r>
              <a:rPr lang="en-US" altLang="en-US" sz="2800" i="1" dirty="0">
                <a:cs typeface="ＭＳ Ｐゴシック" charset="0"/>
              </a:rPr>
              <a:t>preload</a:t>
            </a:r>
            <a:r>
              <a:rPr lang="en-US" altLang="en-US" sz="2800" dirty="0">
                <a:cs typeface="ＭＳ Ｐゴシック" charset="0"/>
              </a:rPr>
              <a:t> and </a:t>
            </a:r>
            <a:r>
              <a:rPr lang="en-US" altLang="en-US" sz="2800" i="1" dirty="0">
                <a:cs typeface="ＭＳ Ｐゴシック" charset="0"/>
              </a:rPr>
              <a:t>afterload</a:t>
            </a:r>
          </a:p>
          <a:p>
            <a:pPr marL="641350" lvl="1" indent="-295275" eaLnBrk="1" hangingPunct="1">
              <a:spcBef>
                <a:spcPts val="0"/>
              </a:spcBef>
              <a:defRPr/>
            </a:pPr>
            <a:r>
              <a:rPr lang="en-US" altLang="en-US" dirty="0"/>
              <a:t>N</a:t>
            </a:r>
            <a:r>
              <a:rPr lang="en-US" altLang="en-US" dirty="0">
                <a:cs typeface="+mn-cs"/>
              </a:rPr>
              <a:t>on-compliant myocardium </a:t>
            </a:r>
          </a:p>
          <a:p>
            <a:pPr marL="922338" lvl="2">
              <a:lnSpc>
                <a:spcPct val="110000"/>
              </a:lnSpc>
              <a:spcBef>
                <a:spcPts val="0"/>
              </a:spcBef>
              <a:defRPr/>
            </a:pPr>
            <a:r>
              <a:rPr lang="en-US" altLang="en-US" dirty="0"/>
              <a:t>M</a:t>
            </a:r>
            <a:r>
              <a:rPr lang="en-US" altLang="en-US" dirty="0">
                <a:cs typeface="+mn-cs"/>
              </a:rPr>
              <a:t>ore connective tissue</a:t>
            </a:r>
          </a:p>
          <a:p>
            <a:pPr marL="922338" lvl="2">
              <a:lnSpc>
                <a:spcPct val="110000"/>
              </a:lnSpc>
              <a:spcBef>
                <a:spcPts val="0"/>
              </a:spcBef>
              <a:defRPr/>
            </a:pPr>
            <a:r>
              <a:rPr lang="en-US" altLang="en-US" dirty="0"/>
              <a:t>L</a:t>
            </a:r>
            <a:r>
              <a:rPr lang="en-US" altLang="en-US" dirty="0">
                <a:cs typeface="+mn-cs"/>
              </a:rPr>
              <a:t>ess mature myocytes (30% vs. 60%)</a:t>
            </a:r>
          </a:p>
          <a:p>
            <a:pPr marL="641350" lvl="1" indent="-295275" eaLnBrk="1" hangingPunct="1">
              <a:lnSpc>
                <a:spcPct val="110000"/>
              </a:lnSpc>
              <a:spcBef>
                <a:spcPts val="0"/>
              </a:spcBef>
              <a:defRPr/>
            </a:pPr>
            <a:r>
              <a:rPr lang="en-US" altLang="en-US" dirty="0">
                <a:cs typeface="+mn-cs"/>
              </a:rPr>
              <a:t>Maximum stroke volume at lower LVEDP</a:t>
            </a:r>
          </a:p>
          <a:p>
            <a:pPr eaLnBrk="1" hangingPunct="1">
              <a:lnSpc>
                <a:spcPct val="110000"/>
              </a:lnSpc>
              <a:spcBef>
                <a:spcPts val="0"/>
              </a:spcBef>
              <a:defRPr/>
            </a:pPr>
            <a:r>
              <a:rPr lang="en-US" altLang="en-US" sz="2800" dirty="0">
                <a:cs typeface="ＭＳ Ｐゴシック" charset="0"/>
              </a:rPr>
              <a:t>C.O. is </a:t>
            </a:r>
            <a:r>
              <a:rPr lang="en-US" altLang="en-US" sz="2800" i="1" dirty="0">
                <a:cs typeface="ＭＳ Ｐゴシック" charset="0"/>
              </a:rPr>
              <a:t>heart rate</a:t>
            </a:r>
            <a:r>
              <a:rPr lang="en-US" altLang="en-US" sz="2800" dirty="0">
                <a:cs typeface="ＭＳ Ｐゴシック" charset="0"/>
              </a:rPr>
              <a:t> dependent</a:t>
            </a:r>
          </a:p>
          <a:p>
            <a:pPr eaLnBrk="1" hangingPunct="1">
              <a:lnSpc>
                <a:spcPct val="120000"/>
              </a:lnSpc>
              <a:spcBef>
                <a:spcPts val="0"/>
              </a:spcBef>
              <a:defRPr/>
            </a:pPr>
            <a:r>
              <a:rPr lang="en-US" altLang="en-US" sz="2800" dirty="0">
                <a:cs typeface="ＭＳ Ｐゴシック" charset="0"/>
              </a:rPr>
              <a:t>Bradycardia is NOT well tolerated</a:t>
            </a:r>
          </a:p>
          <a:p>
            <a:pPr eaLnBrk="1" hangingPunct="1">
              <a:lnSpc>
                <a:spcPct val="120000"/>
              </a:lnSpc>
              <a:spcBef>
                <a:spcPts val="0"/>
              </a:spcBef>
              <a:defRPr/>
            </a:pPr>
            <a:r>
              <a:rPr lang="en-US" altLang="en-US" sz="2800" dirty="0">
                <a:cs typeface="ＭＳ Ｐゴシック" charset="0"/>
              </a:rPr>
              <a:t>Tachycardia (&gt; 180) will result in </a:t>
            </a:r>
            <a:r>
              <a:rPr lang="en-US" altLang="en-US" sz="2800" dirty="0">
                <a:cs typeface="ＭＳ Ｐゴシック" charset="0"/>
                <a:sym typeface="Wingdings" pitchFamily="2" charset="2"/>
              </a:rPr>
              <a:t> CO</a:t>
            </a:r>
            <a:endParaRPr lang="en-US" altLang="en-US" sz="2800" dirty="0">
              <a:cs typeface="ＭＳ Ｐゴシック" charset="0"/>
            </a:endParaRPr>
          </a:p>
          <a:p>
            <a:pPr lvl="1" eaLnBrk="1" hangingPunct="1">
              <a:lnSpc>
                <a:spcPct val="120000"/>
              </a:lnSpc>
              <a:buFont typeface="Verdana" pitchFamily="34" charset="0"/>
              <a:buChar char="›"/>
              <a:defRPr/>
            </a:pPr>
            <a:endParaRPr lang="en-US" altLang="en-US" dirty="0">
              <a:latin typeface="Comic Sans MS" pitchFamily="66" charset="0"/>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eaLnBrk="1" hangingPunct="1">
              <a:defRPr/>
            </a:pPr>
            <a:r>
              <a:rPr lang="en-US" sz="4800" dirty="0">
                <a:ea typeface="ＭＳ Ｐゴシック" charset="0"/>
                <a:cs typeface="ＭＳ Ｐゴシック" charset="0"/>
              </a:rPr>
              <a:t>Cardiac Output</a:t>
            </a:r>
          </a:p>
        </p:txBody>
      </p:sp>
      <p:sp>
        <p:nvSpPr>
          <p:cNvPr id="77826" name="Content Placeholder 2"/>
          <p:cNvSpPr>
            <a:spLocks noGrp="1"/>
          </p:cNvSpPr>
          <p:nvPr>
            <p:ph idx="1"/>
          </p:nvPr>
        </p:nvSpPr>
        <p:spPr>
          <a:xfrm>
            <a:off x="457200" y="1676400"/>
            <a:ext cx="8229600" cy="4572000"/>
          </a:xfrm>
        </p:spPr>
        <p:txBody>
          <a:bodyPr/>
          <a:lstStyle/>
          <a:p>
            <a:pPr marL="0" indent="0" eaLnBrk="1" hangingPunct="1">
              <a:lnSpc>
                <a:spcPct val="120000"/>
              </a:lnSpc>
              <a:buNone/>
              <a:defRPr/>
            </a:pPr>
            <a:r>
              <a:rPr lang="en-US" altLang="en-US" sz="3600" dirty="0">
                <a:cs typeface="ＭＳ Ｐゴシック" charset="0"/>
                <a:sym typeface="Wingdings" pitchFamily="2" charset="2"/>
              </a:rPr>
              <a:t> CO Management:</a:t>
            </a:r>
          </a:p>
          <a:p>
            <a:pPr>
              <a:lnSpc>
                <a:spcPct val="120000"/>
              </a:lnSpc>
              <a:defRPr/>
            </a:pPr>
            <a:r>
              <a:rPr lang="en-US" altLang="en-US" dirty="0">
                <a:cs typeface="+mn-cs"/>
                <a:sym typeface="Wingdings" pitchFamily="2" charset="2"/>
              </a:rPr>
              <a:t>optimize volume and hemoglobin</a:t>
            </a:r>
          </a:p>
          <a:p>
            <a:pPr>
              <a:lnSpc>
                <a:spcPct val="120000"/>
              </a:lnSpc>
              <a:defRPr/>
            </a:pPr>
            <a:r>
              <a:rPr lang="en-US" altLang="en-US" dirty="0">
                <a:cs typeface="+mn-cs"/>
                <a:sym typeface="Wingdings" pitchFamily="2" charset="2"/>
              </a:rPr>
              <a:t>catecholamines most useful</a:t>
            </a:r>
          </a:p>
          <a:p>
            <a:pPr>
              <a:lnSpc>
                <a:spcPct val="120000"/>
              </a:lnSpc>
              <a:defRPr/>
            </a:pPr>
            <a:r>
              <a:rPr lang="en-US" altLang="en-US" dirty="0">
                <a:cs typeface="+mn-cs"/>
                <a:sym typeface="Wingdings" pitchFamily="2" charset="2"/>
              </a:rPr>
              <a:t>drugs that  SVR only are </a:t>
            </a:r>
            <a:r>
              <a:rPr lang="en-US" altLang="en-US" dirty="0">
                <a:solidFill>
                  <a:schemeClr val="accent1">
                    <a:lumMod val="60000"/>
                    <a:lumOff val="40000"/>
                  </a:schemeClr>
                </a:solidFill>
                <a:cs typeface="+mn-cs"/>
                <a:sym typeface="Wingdings" pitchFamily="2" charset="2"/>
              </a:rPr>
              <a:t>NOT</a:t>
            </a:r>
            <a:r>
              <a:rPr lang="en-US" altLang="en-US" dirty="0">
                <a:cs typeface="+mn-cs"/>
                <a:sym typeface="Wingdings" pitchFamily="2" charset="2"/>
              </a:rPr>
              <a:t> useful</a:t>
            </a:r>
          </a:p>
          <a:p>
            <a:pPr>
              <a:lnSpc>
                <a:spcPct val="120000"/>
              </a:lnSpc>
              <a:defRPr/>
            </a:pPr>
            <a:r>
              <a:rPr lang="en-US" altLang="en-US" dirty="0">
                <a:cs typeface="+mn-cs"/>
                <a:sym typeface="Wingdings" pitchFamily="2" charset="2"/>
              </a:rPr>
              <a:t>use drugs that  HR and contractility</a:t>
            </a:r>
          </a:p>
          <a:p>
            <a:pPr lvl="1" eaLnBrk="1" hangingPunct="1">
              <a:buFont typeface="Verdana" pitchFamily="34" charset="0"/>
              <a:buChar char="›"/>
              <a:defRPr/>
            </a:pPr>
            <a:endParaRPr lang="en-US" altLang="en-US" dirty="0">
              <a:latin typeface="Comic Sans MS" pitchFamily="66" charset="0"/>
              <a:cs typeface="+mn-c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a:xfrm>
            <a:off x="381000" y="304800"/>
            <a:ext cx="8229600" cy="990600"/>
          </a:xfrm>
        </p:spPr>
        <p:txBody>
          <a:bodyPr>
            <a:normAutofit/>
          </a:bodyPr>
          <a:lstStyle/>
          <a:p>
            <a:pPr marL="12700" algn="l" eaLnBrk="1" fontAlgn="auto" hangingPunct="1">
              <a:spcAft>
                <a:spcPts val="0"/>
              </a:spcAft>
              <a:defRPr/>
            </a:pPr>
            <a:r>
              <a:rPr lang="en-US" sz="4800" dirty="0">
                <a:latin typeface="+mn-lt"/>
                <a:ea typeface="+mj-ea"/>
                <a:cs typeface="+mj-cs"/>
              </a:rPr>
              <a:t>Neural Control</a:t>
            </a:r>
          </a:p>
        </p:txBody>
      </p:sp>
      <p:sp>
        <p:nvSpPr>
          <p:cNvPr id="59394" name="Rectangle 3"/>
          <p:cNvSpPr>
            <a:spLocks noGrp="1" noChangeArrowheads="1"/>
          </p:cNvSpPr>
          <p:nvPr>
            <p:ph idx="1"/>
          </p:nvPr>
        </p:nvSpPr>
        <p:spPr>
          <a:xfrm>
            <a:off x="381000" y="1295400"/>
            <a:ext cx="8356600" cy="4953000"/>
          </a:xfrm>
        </p:spPr>
        <p:txBody>
          <a:bodyPr>
            <a:normAutofit/>
          </a:bodyPr>
          <a:lstStyle/>
          <a:p>
            <a:pPr marL="239713" indent="-239713" eaLnBrk="1" hangingPunct="1">
              <a:spcBef>
                <a:spcPts val="0"/>
              </a:spcBef>
              <a:defRPr/>
            </a:pPr>
            <a:r>
              <a:rPr lang="en-US" sz="3600" dirty="0">
                <a:ea typeface="ＭＳ Ｐゴシック" charset="0"/>
                <a:cs typeface="ＭＳ Ｐゴシック" charset="0"/>
              </a:rPr>
              <a:t>Vagotonic</a:t>
            </a:r>
          </a:p>
          <a:p>
            <a:pPr marL="641350" lvl="1" indent="-401638" eaLnBrk="1" hangingPunct="1">
              <a:spcBef>
                <a:spcPts val="0"/>
              </a:spcBef>
              <a:defRPr/>
            </a:pPr>
            <a:r>
              <a:rPr lang="en-US" dirty="0">
                <a:ea typeface="ＭＳ Ｐゴシック" charset="0"/>
              </a:rPr>
              <a:t>I</a:t>
            </a:r>
            <a:r>
              <a:rPr lang="en-US" dirty="0">
                <a:ea typeface="ＭＳ Ｐゴシック" charset="0"/>
                <a:cs typeface="+mn-cs"/>
              </a:rPr>
              <a:t>mmature sympathetic innervation</a:t>
            </a:r>
          </a:p>
          <a:p>
            <a:pPr marL="641350" lvl="1" indent="-401638" eaLnBrk="1" hangingPunct="1">
              <a:spcBef>
                <a:spcPts val="0"/>
              </a:spcBef>
              <a:defRPr/>
            </a:pPr>
            <a:r>
              <a:rPr lang="en-US" dirty="0">
                <a:ea typeface="ＭＳ Ｐゴシック" charset="0"/>
              </a:rPr>
              <a:t>H</a:t>
            </a:r>
            <a:r>
              <a:rPr lang="en-US" dirty="0">
                <a:ea typeface="ＭＳ Ｐゴシック" charset="0"/>
                <a:cs typeface="+mn-cs"/>
              </a:rPr>
              <a:t>igh levels of catecholamines at birth</a:t>
            </a:r>
          </a:p>
          <a:p>
            <a:pPr marL="801688" lvl="2" indent="-254000" eaLnBrk="1" hangingPunct="1">
              <a:spcBef>
                <a:spcPts val="0"/>
              </a:spcBef>
              <a:defRPr/>
            </a:pPr>
            <a:r>
              <a:rPr lang="en-US" dirty="0">
                <a:ea typeface="ＭＳ Ｐゴシック" charset="0"/>
              </a:rPr>
              <a:t>M</a:t>
            </a:r>
            <a:r>
              <a:rPr lang="en-US" dirty="0">
                <a:ea typeface="ＭＳ Ｐゴシック" charset="0"/>
                <a:cs typeface="+mn-cs"/>
              </a:rPr>
              <a:t>aximal adrenergic stimulation of myocytes</a:t>
            </a:r>
          </a:p>
          <a:p>
            <a:pPr marL="801688" lvl="2" indent="-254000" eaLnBrk="1" hangingPunct="1">
              <a:spcBef>
                <a:spcPts val="0"/>
              </a:spcBef>
              <a:defRPr/>
            </a:pPr>
            <a:r>
              <a:rPr lang="en-US" dirty="0">
                <a:ea typeface="Wingdings"/>
                <a:cs typeface="Wingdings"/>
                <a:sym typeface="Wingdings"/>
              </a:rPr>
              <a:t></a:t>
            </a:r>
            <a:r>
              <a:rPr lang="en-US" dirty="0">
                <a:ea typeface="ＭＳ Ｐゴシック" charset="0"/>
                <a:cs typeface="+mn-cs"/>
                <a:sym typeface="Wingdings"/>
              </a:rPr>
              <a:t> Functional reserve</a:t>
            </a:r>
            <a:endParaRPr lang="en-US" dirty="0">
              <a:ea typeface="ＭＳ Ｐゴシック" charset="0"/>
              <a:cs typeface="+mn-cs"/>
            </a:endParaRPr>
          </a:p>
          <a:p>
            <a:pPr marL="239713" indent="-239713" eaLnBrk="1" hangingPunct="1">
              <a:lnSpc>
                <a:spcPct val="110000"/>
              </a:lnSpc>
              <a:spcBef>
                <a:spcPts val="0"/>
              </a:spcBef>
              <a:defRPr/>
            </a:pPr>
            <a:r>
              <a:rPr lang="en-US" sz="3600" dirty="0">
                <a:ea typeface="ＭＳ Ｐゴシック" charset="0"/>
                <a:cs typeface="ＭＳ Ｐゴシック" charset="0"/>
              </a:rPr>
              <a:t>Clinical significance: B</a:t>
            </a:r>
            <a:r>
              <a:rPr lang="en-US" sz="3600" dirty="0">
                <a:ea typeface="ＭＳ Ｐゴシック" charset="0"/>
                <a:cs typeface="+mn-cs"/>
              </a:rPr>
              <a:t>radycardia initial response to various insults</a:t>
            </a:r>
          </a:p>
          <a:p>
            <a:pPr marL="641350" lvl="1" indent="-401638">
              <a:lnSpc>
                <a:spcPct val="120000"/>
              </a:lnSpc>
              <a:spcBef>
                <a:spcPts val="0"/>
              </a:spcBef>
              <a:defRPr/>
            </a:pPr>
            <a:r>
              <a:rPr lang="en-US" dirty="0">
                <a:ea typeface="ＭＳ Ｐゴシック" charset="0"/>
                <a:cs typeface="+mn-cs"/>
              </a:rPr>
              <a:t>hypoxemia</a:t>
            </a:r>
          </a:p>
          <a:p>
            <a:pPr marL="641350" lvl="1" indent="-401638">
              <a:lnSpc>
                <a:spcPct val="120000"/>
              </a:lnSpc>
              <a:spcBef>
                <a:spcPts val="0"/>
              </a:spcBef>
              <a:defRPr/>
            </a:pPr>
            <a:r>
              <a:rPr lang="en-US" dirty="0">
                <a:ea typeface="ＭＳ Ｐゴシック" charset="0"/>
                <a:cs typeface="+mn-cs"/>
              </a:rPr>
              <a:t>intubation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rrowheads="1"/>
          </p:cNvSpPr>
          <p:nvPr>
            <p:ph type="title"/>
          </p:nvPr>
        </p:nvSpPr>
        <p:spPr>
          <a:xfrm>
            <a:off x="381000" y="246529"/>
            <a:ext cx="8331200" cy="1219200"/>
          </a:xfrm>
        </p:spPr>
        <p:txBody>
          <a:bodyPr>
            <a:normAutofit/>
          </a:bodyPr>
          <a:lstStyle/>
          <a:p>
            <a:pPr marL="12700" algn="l" eaLnBrk="1" fontAlgn="auto" hangingPunct="1">
              <a:spcAft>
                <a:spcPts val="0"/>
              </a:spcAft>
              <a:defRPr/>
            </a:pPr>
            <a:r>
              <a:rPr lang="en-US" sz="4800" dirty="0">
                <a:latin typeface="+mn-lt"/>
                <a:ea typeface="+mj-ea"/>
                <a:cs typeface="+mj-cs"/>
              </a:rPr>
              <a:t>Anticholinergic Premed</a:t>
            </a:r>
          </a:p>
        </p:txBody>
      </p:sp>
      <p:sp>
        <p:nvSpPr>
          <p:cNvPr id="100354" name="Rectangle 3"/>
          <p:cNvSpPr>
            <a:spLocks noGrp="1" noChangeArrowheads="1"/>
          </p:cNvSpPr>
          <p:nvPr>
            <p:ph idx="1"/>
          </p:nvPr>
        </p:nvSpPr>
        <p:spPr>
          <a:xfrm>
            <a:off x="381000" y="1488141"/>
            <a:ext cx="8264525" cy="4495800"/>
          </a:xfrm>
        </p:spPr>
        <p:txBody>
          <a:bodyPr/>
          <a:lstStyle/>
          <a:p>
            <a:pPr eaLnBrk="1" hangingPunct="1">
              <a:lnSpc>
                <a:spcPct val="120000"/>
              </a:lnSpc>
            </a:pPr>
            <a:r>
              <a:rPr lang="en-US" dirty="0">
                <a:ea typeface="MS PGothic" charset="0"/>
              </a:rPr>
              <a:t>Vagotonic</a:t>
            </a:r>
          </a:p>
          <a:p>
            <a:pPr lvl="1" eaLnBrk="1" hangingPunct="1">
              <a:lnSpc>
                <a:spcPct val="120000"/>
              </a:lnSpc>
            </a:pPr>
            <a:r>
              <a:rPr lang="en-US" dirty="0">
                <a:ea typeface="MS PGothic" charset="0"/>
              </a:rPr>
              <a:t>instrumentation of the airway</a:t>
            </a:r>
          </a:p>
          <a:p>
            <a:pPr eaLnBrk="1" hangingPunct="1">
              <a:lnSpc>
                <a:spcPct val="120000"/>
              </a:lnSpc>
            </a:pPr>
            <a:r>
              <a:rPr lang="en-US" dirty="0">
                <a:ea typeface="MS PGothic" charset="0"/>
              </a:rPr>
              <a:t>CO is heart rate dependent</a:t>
            </a:r>
          </a:p>
          <a:p>
            <a:pPr lvl="1" eaLnBrk="1" hangingPunct="1">
              <a:lnSpc>
                <a:spcPct val="120000"/>
              </a:lnSpc>
            </a:pPr>
            <a:r>
              <a:rPr lang="en-US" dirty="0">
                <a:ea typeface="MS PGothic" charset="0"/>
              </a:rPr>
              <a:t>bradycardia with halothane</a:t>
            </a:r>
          </a:p>
          <a:p>
            <a:pPr lvl="1" eaLnBrk="1" hangingPunct="1">
              <a:lnSpc>
                <a:spcPct val="120000"/>
              </a:lnSpc>
            </a:pPr>
            <a:r>
              <a:rPr lang="en-US" dirty="0">
                <a:ea typeface="MS PGothic" charset="0"/>
              </a:rPr>
              <a:t>bradycardia after one dose of succinylcholine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8588" y="78581"/>
            <a:ext cx="8305800" cy="1325563"/>
          </a:xfrm>
        </p:spPr>
        <p:txBody>
          <a:bodyPr>
            <a:normAutofit/>
          </a:bodyPr>
          <a:lstStyle/>
          <a:p>
            <a:pPr algn="l"/>
            <a:r>
              <a:rPr lang="en-US" dirty="0">
                <a:latin typeface="+mn-lt"/>
              </a:rPr>
              <a:t>Anticholinergic Premedication</a:t>
            </a:r>
          </a:p>
        </p:txBody>
      </p:sp>
      <p:sp>
        <p:nvSpPr>
          <p:cNvPr id="6" name="Rectangle 4"/>
          <p:cNvSpPr txBox="1">
            <a:spLocks noRot="1" noChangeArrowheads="1"/>
          </p:cNvSpPr>
          <p:nvPr/>
        </p:nvSpPr>
        <p:spPr>
          <a:xfrm>
            <a:off x="358588" y="1404144"/>
            <a:ext cx="1714497" cy="706437"/>
          </a:xfrm>
          <a:prstGeom prst="rect">
            <a:avLst/>
          </a:prstGeom>
        </p:spPr>
        <p:txBody>
          <a:bodyPr vert="horz" lIns="91440" tIns="45720" rIns="91440" bIns="4572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8400" b="1" dirty="0"/>
              <a:t>PRO</a:t>
            </a:r>
            <a:r>
              <a:rPr lang="en-US" sz="3600" dirty="0"/>
              <a:t>	</a:t>
            </a:r>
          </a:p>
        </p:txBody>
      </p:sp>
      <p:sp>
        <p:nvSpPr>
          <p:cNvPr id="7" name="Rectangle 5"/>
          <p:cNvSpPr txBox="1">
            <a:spLocks noChangeArrowheads="1"/>
          </p:cNvSpPr>
          <p:nvPr/>
        </p:nvSpPr>
        <p:spPr>
          <a:xfrm>
            <a:off x="358588" y="2132993"/>
            <a:ext cx="3299012" cy="35258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pPr>
            <a:r>
              <a:rPr lang="en-US" sz="2000" dirty="0"/>
              <a:t>Dry mucous membranes advantageous for inhalation inductions</a:t>
            </a:r>
          </a:p>
          <a:p>
            <a:pPr>
              <a:lnSpc>
                <a:spcPct val="80000"/>
              </a:lnSpc>
            </a:pPr>
            <a:r>
              <a:rPr lang="en-US" sz="2000" dirty="0" err="1"/>
              <a:t>Vagotonic</a:t>
            </a:r>
            <a:r>
              <a:rPr lang="en-US" sz="2000" dirty="0"/>
              <a:t> and heart rate dependent</a:t>
            </a:r>
          </a:p>
          <a:p>
            <a:pPr>
              <a:lnSpc>
                <a:spcPct val="80000"/>
              </a:lnSpc>
            </a:pPr>
            <a:r>
              <a:rPr lang="en-US" sz="2000" dirty="0"/>
              <a:t>If </a:t>
            </a:r>
            <a:r>
              <a:rPr lang="en-US" sz="2000" dirty="0" err="1"/>
              <a:t>bradycardic</a:t>
            </a:r>
            <a:r>
              <a:rPr lang="en-US" sz="2000" dirty="0"/>
              <a:t>, onset delayed</a:t>
            </a:r>
          </a:p>
          <a:p>
            <a:pPr>
              <a:lnSpc>
                <a:spcPct val="80000"/>
              </a:lnSpc>
            </a:pPr>
            <a:endParaRPr lang="en-US" dirty="0"/>
          </a:p>
        </p:txBody>
      </p:sp>
      <p:sp>
        <p:nvSpPr>
          <p:cNvPr id="8" name="Rectangle 6"/>
          <p:cNvSpPr txBox="1">
            <a:spLocks noChangeArrowheads="1"/>
          </p:cNvSpPr>
          <p:nvPr/>
        </p:nvSpPr>
        <p:spPr>
          <a:xfrm>
            <a:off x="3886200" y="2132993"/>
            <a:ext cx="4778188" cy="41154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80000"/>
              </a:lnSpc>
            </a:pPr>
            <a:r>
              <a:rPr lang="en-US" sz="2000" dirty="0"/>
              <a:t>Dry mucous membranes and blocking of vagal reflexes not necessary with modern inhalational agents</a:t>
            </a:r>
          </a:p>
          <a:p>
            <a:pPr>
              <a:lnSpc>
                <a:spcPct val="80000"/>
              </a:lnSpc>
            </a:pPr>
            <a:r>
              <a:rPr lang="en-US" sz="2000" dirty="0" err="1"/>
              <a:t>Sevoflurane</a:t>
            </a:r>
            <a:r>
              <a:rPr lang="en-US" sz="2000" dirty="0"/>
              <a:t> promotes tachycardia</a:t>
            </a:r>
          </a:p>
          <a:p>
            <a:pPr>
              <a:lnSpc>
                <a:spcPct val="80000"/>
              </a:lnSpc>
            </a:pPr>
            <a:r>
              <a:rPr lang="en-US" sz="2000" dirty="0"/>
              <a:t>Patient discomfort from dry mouth</a:t>
            </a:r>
          </a:p>
          <a:p>
            <a:pPr>
              <a:lnSpc>
                <a:spcPct val="80000"/>
              </a:lnSpc>
            </a:pPr>
            <a:r>
              <a:rPr lang="en-US" sz="2000" dirty="0"/>
              <a:t>Friable mucous membranes</a:t>
            </a:r>
          </a:p>
          <a:p>
            <a:pPr>
              <a:lnSpc>
                <a:spcPct val="80000"/>
              </a:lnSpc>
            </a:pPr>
            <a:r>
              <a:rPr lang="en-US" sz="2000" dirty="0"/>
              <a:t>Decreased </a:t>
            </a:r>
            <a:r>
              <a:rPr lang="en-US" sz="2000" dirty="0" err="1"/>
              <a:t>mucociliary</a:t>
            </a:r>
            <a:r>
              <a:rPr lang="en-US" sz="2000" dirty="0"/>
              <a:t> function - </a:t>
            </a:r>
            <a:r>
              <a:rPr lang="en-US" sz="2000" dirty="0" err="1"/>
              <a:t>inspissated</a:t>
            </a:r>
            <a:r>
              <a:rPr lang="en-US" sz="2000" dirty="0"/>
              <a:t> secretions</a:t>
            </a:r>
          </a:p>
          <a:p>
            <a:pPr>
              <a:lnSpc>
                <a:spcPct val="80000"/>
              </a:lnSpc>
            </a:pPr>
            <a:r>
              <a:rPr lang="en-US" sz="2000" dirty="0"/>
              <a:t>Interferes with temperature regulation</a:t>
            </a:r>
          </a:p>
          <a:p>
            <a:pPr>
              <a:lnSpc>
                <a:spcPct val="80000"/>
              </a:lnSpc>
            </a:pPr>
            <a:r>
              <a:rPr lang="en-US" sz="2000" dirty="0"/>
              <a:t>Reduced LES pressure</a:t>
            </a:r>
          </a:p>
          <a:p>
            <a:pPr>
              <a:lnSpc>
                <a:spcPct val="80000"/>
              </a:lnSpc>
            </a:pPr>
            <a:r>
              <a:rPr lang="en-US" sz="2000" dirty="0"/>
              <a:t>Central anticholinergic syndrome</a:t>
            </a:r>
          </a:p>
          <a:p>
            <a:pPr>
              <a:lnSpc>
                <a:spcPct val="80000"/>
              </a:lnSpc>
            </a:pPr>
            <a:endParaRPr lang="en-US" sz="1800" dirty="0"/>
          </a:p>
        </p:txBody>
      </p:sp>
      <p:sp>
        <p:nvSpPr>
          <p:cNvPr id="4" name="TextBox 3"/>
          <p:cNvSpPr txBox="1"/>
          <p:nvPr/>
        </p:nvSpPr>
        <p:spPr>
          <a:xfrm>
            <a:off x="3886199" y="1371600"/>
            <a:ext cx="1414411" cy="707886"/>
          </a:xfrm>
          <a:prstGeom prst="rect">
            <a:avLst/>
          </a:prstGeom>
          <a:noFill/>
        </p:spPr>
        <p:txBody>
          <a:bodyPr wrap="square" rtlCol="0">
            <a:spAutoFit/>
          </a:bodyPr>
          <a:lstStyle/>
          <a:p>
            <a:r>
              <a:rPr lang="en-US" sz="4000" b="1" dirty="0">
                <a:latin typeface="+mj-lt"/>
              </a:rPr>
              <a:t>CON</a:t>
            </a:r>
          </a:p>
        </p:txBody>
      </p:sp>
    </p:spTree>
    <p:extLst>
      <p:ext uri="{BB962C8B-B14F-4D97-AF65-F5344CB8AC3E}">
        <p14:creationId xmlns:p14="http://schemas.microsoft.com/office/powerpoint/2010/main" val="605709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Rot="1" noChangeArrowheads="1"/>
          </p:cNvSpPr>
          <p:nvPr/>
        </p:nvSpPr>
        <p:spPr>
          <a:xfrm>
            <a:off x="533400" y="381000"/>
            <a:ext cx="7315200" cy="19812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dirty="0"/>
              <a:t>Effect of Pre-treatment with Intravenous Atropine or Glycopyrrolate on Cardiac Arrythmias During Halothane Anesthesia for Adenoidectomy in Children</a:t>
            </a:r>
          </a:p>
        </p:txBody>
      </p:sp>
      <p:sp>
        <p:nvSpPr>
          <p:cNvPr id="7" name="Rectangle 3"/>
          <p:cNvSpPr txBox="1">
            <a:spLocks noChangeArrowheads="1"/>
          </p:cNvSpPr>
          <p:nvPr/>
        </p:nvSpPr>
        <p:spPr>
          <a:xfrm>
            <a:off x="533400" y="2669977"/>
            <a:ext cx="7848600" cy="316935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2400" dirty="0"/>
              <a:t>77 patients, adenoidectomy</a:t>
            </a:r>
          </a:p>
          <a:p>
            <a:r>
              <a:rPr lang="en-US" sz="2400" dirty="0"/>
              <a:t>Atropine, glycopyrrolate, or saline</a:t>
            </a:r>
          </a:p>
          <a:p>
            <a:pPr marL="466725" lvl="1" indent="-227013">
              <a:buFont typeface="System Font Regular"/>
              <a:buChar char="-"/>
            </a:pPr>
            <a:r>
              <a:rPr lang="en-US" sz="2000" dirty="0"/>
              <a:t>No difference in incidence of ventricular arrhythmias</a:t>
            </a:r>
          </a:p>
          <a:p>
            <a:pPr marL="466725" lvl="1" indent="-227013">
              <a:buFont typeface="System Font Regular"/>
              <a:buChar char="-"/>
            </a:pPr>
            <a:r>
              <a:rPr lang="en-US" sz="2000" dirty="0"/>
              <a:t>Bradycardia in saline group, but resolved without treatment</a:t>
            </a:r>
          </a:p>
          <a:p>
            <a:pPr marL="466725" lvl="1" indent="-227013">
              <a:buFont typeface="System Font Regular"/>
              <a:buChar char="-"/>
            </a:pPr>
            <a:r>
              <a:rPr lang="en-US" sz="2000" dirty="0"/>
              <a:t>Atropine caused a persistent sinus tachycardia</a:t>
            </a:r>
          </a:p>
          <a:p>
            <a:r>
              <a:rPr lang="en-US" sz="2400" dirty="0"/>
              <a:t>Routine pretreatment unnecessary in children undergoing adenoidectomy during halothane anesthesia</a:t>
            </a:r>
          </a:p>
          <a:p>
            <a:pPr>
              <a:buFont typeface="Wingdings 2" charset="0"/>
              <a:buNone/>
            </a:pPr>
            <a:endParaRPr lang="en-US" sz="1200" i="1" dirty="0">
              <a:effectLst>
                <a:outerShdw blurRad="38100" dist="38100" dir="2700000" algn="tl">
                  <a:srgbClr val="04617B"/>
                </a:outerShdw>
              </a:effectLst>
            </a:endParaRPr>
          </a:p>
        </p:txBody>
      </p:sp>
      <p:sp>
        <p:nvSpPr>
          <p:cNvPr id="2" name="TextBox 1">
            <a:extLst>
              <a:ext uri="{FF2B5EF4-FFF2-40B4-BE49-F238E27FC236}">
                <a16:creationId xmlns:a16="http://schemas.microsoft.com/office/drawing/2014/main" id="{DC8A631B-EF79-B54B-B005-E4A740247B1F}"/>
              </a:ext>
            </a:extLst>
          </p:cNvPr>
          <p:cNvSpPr txBox="1"/>
          <p:nvPr/>
        </p:nvSpPr>
        <p:spPr>
          <a:xfrm>
            <a:off x="2667000" y="6311153"/>
            <a:ext cx="3212995" cy="307777"/>
          </a:xfrm>
          <a:prstGeom prst="rect">
            <a:avLst/>
          </a:prstGeom>
          <a:noFill/>
        </p:spPr>
        <p:txBody>
          <a:bodyPr wrap="none" rtlCol="0">
            <a:spAutoFit/>
          </a:bodyPr>
          <a:lstStyle/>
          <a:p>
            <a:r>
              <a:rPr lang="en-US" sz="1400" dirty="0" err="1"/>
              <a:t>Annila</a:t>
            </a:r>
            <a:r>
              <a:rPr lang="en-US" sz="1400" dirty="0"/>
              <a:t> et al: BJ </a:t>
            </a:r>
            <a:r>
              <a:rPr lang="en-US" sz="1400" dirty="0" err="1"/>
              <a:t>Anaesth</a:t>
            </a:r>
            <a:r>
              <a:rPr lang="en-US" sz="1400" dirty="0"/>
              <a:t> 80:756-760, 1998</a:t>
            </a:r>
          </a:p>
        </p:txBody>
      </p:sp>
    </p:spTree>
    <p:extLst>
      <p:ext uri="{BB962C8B-B14F-4D97-AF65-F5344CB8AC3E}">
        <p14:creationId xmlns:p14="http://schemas.microsoft.com/office/powerpoint/2010/main" val="35623457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rrowheads="1"/>
          </p:cNvSpPr>
          <p:nvPr>
            <p:ph type="title"/>
          </p:nvPr>
        </p:nvSpPr>
        <p:spPr>
          <a:xfrm>
            <a:off x="381000" y="685800"/>
            <a:ext cx="8686800" cy="1143000"/>
          </a:xfrm>
        </p:spPr>
        <p:txBody>
          <a:bodyPr>
            <a:normAutofit/>
          </a:bodyPr>
          <a:lstStyle/>
          <a:p>
            <a:pPr marL="12700" algn="l" eaLnBrk="1" fontAlgn="auto" hangingPunct="1">
              <a:spcAft>
                <a:spcPts val="0"/>
              </a:spcAft>
              <a:defRPr/>
            </a:pPr>
            <a:r>
              <a:rPr lang="en-US" dirty="0">
                <a:latin typeface="+mn-lt"/>
                <a:ea typeface="+mj-ea"/>
                <a:cs typeface="+mj-cs"/>
              </a:rPr>
              <a:t>Anticholinergic Prophylaxis</a:t>
            </a:r>
          </a:p>
        </p:txBody>
      </p:sp>
      <p:sp>
        <p:nvSpPr>
          <p:cNvPr id="102402" name="Rectangle 3"/>
          <p:cNvSpPr>
            <a:spLocks noGrp="1" noChangeArrowheads="1"/>
          </p:cNvSpPr>
          <p:nvPr>
            <p:ph idx="1"/>
          </p:nvPr>
        </p:nvSpPr>
        <p:spPr>
          <a:xfrm>
            <a:off x="394447" y="2057400"/>
            <a:ext cx="8534400" cy="4495800"/>
          </a:xfrm>
        </p:spPr>
        <p:txBody>
          <a:bodyPr/>
          <a:lstStyle/>
          <a:p>
            <a:pPr algn="ctr" eaLnBrk="1" hangingPunct="1">
              <a:buFont typeface="Wingdings" charset="0"/>
              <a:buNone/>
            </a:pPr>
            <a:endParaRPr lang="en-US" dirty="0">
              <a:latin typeface="Comic Sans MS" charset="0"/>
              <a:ea typeface="MS PGothic" charset="0"/>
            </a:endParaRPr>
          </a:p>
          <a:p>
            <a:pPr eaLnBrk="1" hangingPunct="1">
              <a:buFont typeface="Wingdings" charset="0"/>
              <a:buNone/>
            </a:pPr>
            <a:r>
              <a:rPr lang="en-US" dirty="0">
                <a:ea typeface="MS PGothic" charset="0"/>
              </a:rPr>
              <a:t>Should it be given routinely?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rrowheads="1"/>
          </p:cNvSpPr>
          <p:nvPr>
            <p:ph type="title"/>
          </p:nvPr>
        </p:nvSpPr>
        <p:spPr/>
        <p:txBody>
          <a:bodyPr>
            <a:normAutofit/>
          </a:bodyPr>
          <a:lstStyle/>
          <a:p>
            <a:pPr marL="12700" algn="l" eaLnBrk="1" fontAlgn="auto" hangingPunct="1">
              <a:spcAft>
                <a:spcPts val="0"/>
              </a:spcAft>
              <a:defRPr/>
            </a:pPr>
            <a:r>
              <a:rPr lang="en-US" sz="4800" dirty="0">
                <a:latin typeface="+mn-lt"/>
                <a:ea typeface="+mj-ea"/>
                <a:cs typeface="+mj-cs"/>
              </a:rPr>
              <a:t>Current Trend</a:t>
            </a:r>
          </a:p>
        </p:txBody>
      </p:sp>
      <p:sp>
        <p:nvSpPr>
          <p:cNvPr id="104450" name="Rectangle 3"/>
          <p:cNvSpPr>
            <a:spLocks noGrp="1" noChangeArrowheads="1"/>
          </p:cNvSpPr>
          <p:nvPr>
            <p:ph idx="1"/>
          </p:nvPr>
        </p:nvSpPr>
        <p:spPr>
          <a:xfrm>
            <a:off x="457199" y="1524000"/>
            <a:ext cx="8592671" cy="4876800"/>
          </a:xfrm>
        </p:spPr>
        <p:txBody>
          <a:bodyPr/>
          <a:lstStyle/>
          <a:p>
            <a:pPr marL="0" indent="0" eaLnBrk="1" hangingPunct="1">
              <a:buNone/>
            </a:pPr>
            <a:r>
              <a:rPr lang="en-US" sz="3600" dirty="0">
                <a:ea typeface="MS PGothic" charset="0"/>
              </a:rPr>
              <a:t>Routine use has greatly diminished</a:t>
            </a:r>
          </a:p>
          <a:p>
            <a:r>
              <a:rPr lang="en-US" dirty="0">
                <a:ea typeface="MS PGothic" charset="0"/>
              </a:rPr>
              <a:t>less secretions with modern anesthetics</a:t>
            </a:r>
          </a:p>
          <a:p>
            <a:r>
              <a:rPr lang="en-US" dirty="0">
                <a:ea typeface="MS PGothic" charset="0"/>
              </a:rPr>
              <a:t>decrease use of halothane and succinylcholine</a:t>
            </a:r>
          </a:p>
          <a:p>
            <a:r>
              <a:rPr lang="en-US" dirty="0">
                <a:ea typeface="MS PGothic" charset="0"/>
              </a:rPr>
              <a:t>postoperative discomfort</a:t>
            </a:r>
          </a:p>
          <a:p>
            <a:r>
              <a:rPr lang="en-US" dirty="0">
                <a:ea typeface="MS PGothic" charset="0"/>
              </a:rPr>
              <a:t>central anticholinergic syndrome</a:t>
            </a:r>
          </a:p>
          <a:p>
            <a:r>
              <a:rPr lang="en-US" dirty="0">
                <a:ea typeface="MS PGothic" charset="0"/>
              </a:rPr>
              <a:t>impairs temperature regulation</a:t>
            </a:r>
          </a:p>
          <a:p>
            <a:pPr lvl="1" eaLnBrk="1" hangingPunct="1">
              <a:buFont typeface="Wingdings" charset="0"/>
              <a:buChar char="n"/>
            </a:pPr>
            <a:endParaRPr lang="en-US" dirty="0">
              <a:latin typeface="Comic Sans MS" charset="0"/>
              <a:ea typeface="MS PGothic"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rrowheads="1"/>
          </p:cNvSpPr>
          <p:nvPr>
            <p:ph type="title"/>
          </p:nvPr>
        </p:nvSpPr>
        <p:spPr>
          <a:xfrm>
            <a:off x="457200" y="152400"/>
            <a:ext cx="8229600" cy="1143000"/>
          </a:xfrm>
        </p:spPr>
        <p:txBody>
          <a:bodyPr>
            <a:normAutofit/>
          </a:bodyPr>
          <a:lstStyle/>
          <a:p>
            <a:pPr marL="12700" algn="l" eaLnBrk="1" fontAlgn="auto" hangingPunct="1">
              <a:spcAft>
                <a:spcPts val="0"/>
              </a:spcAft>
              <a:defRPr/>
            </a:pPr>
            <a:r>
              <a:rPr lang="en-US" sz="4800" dirty="0">
                <a:latin typeface="+mn-lt"/>
                <a:ea typeface="+mj-ea"/>
                <a:cs typeface="+mj-cs"/>
              </a:rPr>
              <a:t>Indications</a:t>
            </a:r>
          </a:p>
        </p:txBody>
      </p:sp>
      <p:sp>
        <p:nvSpPr>
          <p:cNvPr id="106498" name="Rectangle 3"/>
          <p:cNvSpPr>
            <a:spLocks noGrp="1" noChangeArrowheads="1"/>
          </p:cNvSpPr>
          <p:nvPr>
            <p:ph idx="1"/>
          </p:nvPr>
        </p:nvSpPr>
        <p:spPr>
          <a:xfrm>
            <a:off x="434788" y="1304365"/>
            <a:ext cx="8382000" cy="4648200"/>
          </a:xfrm>
        </p:spPr>
        <p:txBody>
          <a:bodyPr>
            <a:normAutofit/>
          </a:bodyPr>
          <a:lstStyle/>
          <a:p>
            <a:pPr eaLnBrk="1" hangingPunct="1"/>
            <a:r>
              <a:rPr lang="en-US" sz="2800" dirty="0">
                <a:ea typeface="MS PGothic" charset="0"/>
              </a:rPr>
              <a:t>Age-related: &lt; 6 months; &lt; 1 year of age</a:t>
            </a:r>
          </a:p>
          <a:p>
            <a:pPr eaLnBrk="1" hangingPunct="1"/>
            <a:r>
              <a:rPr lang="en-US" sz="2800" dirty="0">
                <a:ea typeface="MS PGothic" charset="0"/>
              </a:rPr>
              <a:t>Development of bradycardia</a:t>
            </a:r>
          </a:p>
          <a:p>
            <a:pPr eaLnBrk="1" hangingPunct="1"/>
            <a:r>
              <a:rPr lang="en-US" sz="2800" dirty="0">
                <a:ea typeface="MS PGothic" charset="0"/>
              </a:rPr>
              <a:t>Hx of bradycardia during intubation/induction</a:t>
            </a:r>
          </a:p>
          <a:p>
            <a:pPr eaLnBrk="1" hangingPunct="1"/>
            <a:r>
              <a:rPr lang="en-US" sz="2800" dirty="0">
                <a:ea typeface="MS PGothic" charset="0"/>
              </a:rPr>
              <a:t>Procedures inducing vagal reflexes: </a:t>
            </a:r>
            <a:r>
              <a:rPr lang="en-US" sz="2800" dirty="0" err="1">
                <a:ea typeface="MS PGothic" charset="0"/>
              </a:rPr>
              <a:t>oculocardiac</a:t>
            </a:r>
            <a:r>
              <a:rPr lang="en-US" sz="2800" dirty="0">
                <a:ea typeface="MS PGothic" charset="0"/>
              </a:rPr>
              <a:t> reflex</a:t>
            </a:r>
          </a:p>
          <a:p>
            <a:pPr eaLnBrk="1" hangingPunct="1"/>
            <a:r>
              <a:rPr lang="en-US" sz="2800" dirty="0">
                <a:ea typeface="MS PGothic" charset="0"/>
              </a:rPr>
              <a:t>Succinylcholine/High dose opioids</a:t>
            </a:r>
          </a:p>
          <a:p>
            <a:pPr eaLnBrk="1" hangingPunct="1"/>
            <a:r>
              <a:rPr lang="en-US" sz="2800" dirty="0">
                <a:ea typeface="MS PGothic" charset="0"/>
              </a:rPr>
              <a:t>Ketamine</a:t>
            </a:r>
          </a:p>
          <a:p>
            <a:pPr eaLnBrk="1" hangingPunct="1"/>
            <a:r>
              <a:rPr lang="en-US" sz="2800" dirty="0">
                <a:ea typeface="MS PGothic" charset="0"/>
              </a:rPr>
              <a:t>Excessive secretions</a:t>
            </a:r>
          </a:p>
          <a:p>
            <a:pPr eaLnBrk="1" hangingPunct="1"/>
            <a:r>
              <a:rPr lang="en-US" sz="2800" dirty="0">
                <a:ea typeface="MS PGothic" charset="0"/>
              </a:rPr>
              <a:t>Oral surgery</a:t>
            </a:r>
          </a:p>
          <a:p>
            <a:pPr eaLnBrk="1" hangingPunct="1"/>
            <a:r>
              <a:rPr lang="en-US" sz="2800" dirty="0">
                <a:ea typeface="MS PGothic" charset="0"/>
              </a:rPr>
              <a:t>Position other than supine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rrowheads="1"/>
          </p:cNvSpPr>
          <p:nvPr>
            <p:ph type="title"/>
          </p:nvPr>
        </p:nvSpPr>
        <p:spPr/>
        <p:txBody>
          <a:bodyPr>
            <a:normAutofit/>
          </a:bodyPr>
          <a:lstStyle/>
          <a:p>
            <a:pPr marL="12700" algn="l" eaLnBrk="1" fontAlgn="auto" hangingPunct="1">
              <a:spcAft>
                <a:spcPts val="0"/>
              </a:spcAft>
              <a:defRPr/>
            </a:pPr>
            <a:r>
              <a:rPr lang="en-US" sz="4800" dirty="0">
                <a:latin typeface="+mn-lt"/>
                <a:ea typeface="+mj-ea"/>
                <a:cs typeface="+mj-cs"/>
              </a:rPr>
              <a:t>Atropine Dose</a:t>
            </a:r>
          </a:p>
        </p:txBody>
      </p:sp>
      <p:sp>
        <p:nvSpPr>
          <p:cNvPr id="108546" name="Rectangle 3"/>
          <p:cNvSpPr>
            <a:spLocks noGrp="1" noChangeArrowheads="1"/>
          </p:cNvSpPr>
          <p:nvPr>
            <p:ph idx="1"/>
          </p:nvPr>
        </p:nvSpPr>
        <p:spPr>
          <a:xfrm>
            <a:off x="457200" y="1882775"/>
            <a:ext cx="8229600" cy="4572000"/>
          </a:xfrm>
        </p:spPr>
        <p:txBody>
          <a:bodyPr/>
          <a:lstStyle/>
          <a:p>
            <a:pPr eaLnBrk="1" hangingPunct="1">
              <a:lnSpc>
                <a:spcPct val="130000"/>
              </a:lnSpc>
            </a:pPr>
            <a:r>
              <a:rPr lang="en-US" dirty="0">
                <a:ea typeface="MS PGothic" charset="0"/>
              </a:rPr>
              <a:t>20 mcg/kg</a:t>
            </a:r>
          </a:p>
          <a:p>
            <a:pPr eaLnBrk="1" hangingPunct="1">
              <a:lnSpc>
                <a:spcPct val="130000"/>
              </a:lnSpc>
            </a:pPr>
            <a:r>
              <a:rPr lang="en-US" dirty="0">
                <a:ea typeface="MS PGothic" charset="0"/>
              </a:rPr>
              <a:t>AHA 2015 PALS Guidelines: Minimum dose (0.1 mg) no longer required</a:t>
            </a:r>
          </a:p>
          <a:p>
            <a:endParaRPr lang="en-US" dirty="0">
              <a:ea typeface="MS PGothic" charset="0"/>
            </a:endParaRPr>
          </a:p>
          <a:p>
            <a:pPr lvl="1" eaLnBrk="1" hangingPunct="1">
              <a:buFont typeface="Wingdings" charset="0"/>
              <a:buNone/>
            </a:pPr>
            <a:endParaRPr lang="en-US" dirty="0">
              <a:latin typeface="Comic Sans MS" charset="0"/>
              <a:ea typeface="MS PGothic" charset="0"/>
            </a:endParaRPr>
          </a:p>
          <a:p>
            <a:pPr eaLnBrk="1" hangingPunct="1">
              <a:buFont typeface="Wingdings" charset="0"/>
              <a:buNone/>
            </a:pPr>
            <a:endParaRPr lang="en-US" dirty="0">
              <a:latin typeface="Comic Sans MS" charset="0"/>
              <a:ea typeface="MS PGothic"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rrowheads="1"/>
          </p:cNvSpPr>
          <p:nvPr>
            <p:ph type="title"/>
          </p:nvPr>
        </p:nvSpPr>
        <p:spPr/>
        <p:txBody>
          <a:bodyPr>
            <a:normAutofit/>
          </a:bodyPr>
          <a:lstStyle/>
          <a:p>
            <a:pPr marL="12700" algn="l" eaLnBrk="1" fontAlgn="auto" hangingPunct="1">
              <a:spcAft>
                <a:spcPts val="0"/>
              </a:spcAft>
              <a:defRPr/>
            </a:pPr>
            <a:r>
              <a:rPr lang="en-US" sz="4800" dirty="0">
                <a:latin typeface="+mn-lt"/>
                <a:ea typeface="+mj-ea"/>
                <a:cs typeface="+mj-cs"/>
              </a:rPr>
              <a:t>Summary</a:t>
            </a:r>
          </a:p>
        </p:txBody>
      </p:sp>
      <p:sp>
        <p:nvSpPr>
          <p:cNvPr id="110594" name="Rectangle 3"/>
          <p:cNvSpPr>
            <a:spLocks noGrp="1" noChangeArrowheads="1"/>
          </p:cNvSpPr>
          <p:nvPr>
            <p:ph idx="1"/>
          </p:nvPr>
        </p:nvSpPr>
        <p:spPr>
          <a:xfrm>
            <a:off x="304800" y="1600200"/>
            <a:ext cx="8534400" cy="4572000"/>
          </a:xfrm>
        </p:spPr>
        <p:txBody>
          <a:bodyPr/>
          <a:lstStyle/>
          <a:p>
            <a:pPr eaLnBrk="1" hangingPunct="1"/>
            <a:r>
              <a:rPr lang="en-US" dirty="0">
                <a:ea typeface="MS PGothic" charset="0"/>
              </a:rPr>
              <a:t>Pediatric patients are not just small adults</a:t>
            </a:r>
          </a:p>
          <a:p>
            <a:pPr eaLnBrk="1" hangingPunct="1">
              <a:buFont typeface="Wingdings" charset="0"/>
              <a:buNone/>
            </a:pPr>
            <a:endParaRPr lang="en-US" dirty="0">
              <a:ea typeface="MS PGothic" charset="0"/>
            </a:endParaRPr>
          </a:p>
          <a:p>
            <a:pPr eaLnBrk="1" hangingPunct="1"/>
            <a:r>
              <a:rPr lang="en-US" dirty="0">
                <a:ea typeface="MS PGothic" charset="0"/>
              </a:rPr>
              <a:t>Understanding the anatomical and physiologic differences allows for a more intelligent approach to caring for these patients during anesthesia and surgery</a:t>
            </a:r>
          </a:p>
        </p:txBody>
      </p:sp>
    </p:spTree>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3.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SPACIES template.potx</Template>
  <TotalTime>2863</TotalTime>
  <Words>4560</Words>
  <Application>Microsoft Macintosh PowerPoint</Application>
  <PresentationFormat>On-screen Show (4:3)</PresentationFormat>
  <Paragraphs>459</Paragraphs>
  <Slides>47</Slides>
  <Notes>39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47</vt:i4>
      </vt:variant>
    </vt:vector>
  </HeadingPairs>
  <TitlesOfParts>
    <vt:vector size="59" baseType="lpstr">
      <vt:lpstr>System Font Regular</vt:lpstr>
      <vt:lpstr>Arial</vt:lpstr>
      <vt:lpstr>Calibri</vt:lpstr>
      <vt:lpstr>Calibri Light</vt:lpstr>
      <vt:lpstr>Comic Sans MS</vt:lpstr>
      <vt:lpstr>Tahoma</vt:lpstr>
      <vt:lpstr>Verdana</vt:lpstr>
      <vt:lpstr>Wingdings</vt:lpstr>
      <vt:lpstr>Wingdings 2</vt:lpstr>
      <vt:lpstr>SPACIES</vt:lpstr>
      <vt:lpstr>Theme11</vt:lpstr>
      <vt:lpstr>Theme9</vt:lpstr>
      <vt:lpstr>Pediatric Physiology: Implications For the Anesthesiologist</vt:lpstr>
      <vt:lpstr>Disclosures</vt:lpstr>
      <vt:lpstr>Learning Objectives</vt:lpstr>
      <vt:lpstr>Respiratory System</vt:lpstr>
      <vt:lpstr>OCCIPUT</vt:lpstr>
      <vt:lpstr>TONGUE</vt:lpstr>
      <vt:lpstr>Position of the Larynx</vt:lpstr>
      <vt:lpstr>Epiglottis</vt:lpstr>
      <vt:lpstr>Vocal Cords </vt:lpstr>
      <vt:lpstr>Narrowest Area of Larynx </vt:lpstr>
      <vt:lpstr>Airway Compromise</vt:lpstr>
      <vt:lpstr>Airway Compromise</vt:lpstr>
      <vt:lpstr>Traditional Teaching</vt:lpstr>
      <vt:lpstr>Uncuffed ETTs: </vt:lpstr>
      <vt:lpstr>Cuffed ETTs:</vt:lpstr>
      <vt:lpstr>ETT Size</vt:lpstr>
      <vt:lpstr>Respiratory System</vt:lpstr>
      <vt:lpstr>Lung Volumes</vt:lpstr>
      <vt:lpstr>Airway Resistance</vt:lpstr>
      <vt:lpstr>Pulmonary Compliance</vt:lpstr>
      <vt:lpstr>Diaphragm &amp; Intercostal Muscles</vt:lpstr>
      <vt:lpstr>Percent Type I Fibers</vt:lpstr>
      <vt:lpstr>PowerPoint Presentation</vt:lpstr>
      <vt:lpstr>Clinical Significance</vt:lpstr>
      <vt:lpstr>Closing Volume:</vt:lpstr>
      <vt:lpstr>PowerPoint Presentation</vt:lpstr>
      <vt:lpstr>PowerPoint Presentation</vt:lpstr>
      <vt:lpstr>Alveolar Ventilation</vt:lpstr>
      <vt:lpstr>VA / FRC</vt:lpstr>
      <vt:lpstr>VA/FRC </vt:lpstr>
      <vt:lpstr>Respiratory System</vt:lpstr>
      <vt:lpstr>Respiratory Patterns</vt:lpstr>
      <vt:lpstr>Respiratory Response </vt:lpstr>
      <vt:lpstr>Respiratory Response</vt:lpstr>
      <vt:lpstr>Cardiovascular System</vt:lpstr>
      <vt:lpstr>Cardiac Output</vt:lpstr>
      <vt:lpstr>C.O. Determinants: SV x HR</vt:lpstr>
      <vt:lpstr>Cardiac Output</vt:lpstr>
      <vt:lpstr>Neural Control</vt:lpstr>
      <vt:lpstr>Anticholinergic Premed</vt:lpstr>
      <vt:lpstr>Anticholinergic Premedication</vt:lpstr>
      <vt:lpstr>PowerPoint Presentation</vt:lpstr>
      <vt:lpstr>Anticholinergic Prophylaxis</vt:lpstr>
      <vt:lpstr>Current Trend</vt:lpstr>
      <vt:lpstr>Indications</vt:lpstr>
      <vt:lpstr>Atropine Dose</vt:lpstr>
      <vt:lpstr>Summary</vt:lpstr>
    </vt:vector>
  </TitlesOfParts>
  <Company>Vanderbilt University Medical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kynesjm</dc:creator>
  <cp:lastModifiedBy>Infosino, Andrew</cp:lastModifiedBy>
  <cp:revision>51</cp:revision>
  <dcterms:created xsi:type="dcterms:W3CDTF">2016-03-21T13:58:44Z</dcterms:created>
  <dcterms:modified xsi:type="dcterms:W3CDTF">2022-01-27T21:11:01Z</dcterms:modified>
</cp:coreProperties>
</file>