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Lst>
  <p:notesMasterIdLst>
    <p:notesMasterId r:id="rId35"/>
  </p:notesMasterIdLst>
  <p:handoutMasterIdLst>
    <p:handoutMasterId r:id="rId36"/>
  </p:handoutMasterIdLst>
  <p:sldIdLst>
    <p:sldId id="293" r:id="rId5"/>
    <p:sldId id="296" r:id="rId6"/>
    <p:sldId id="298" r:id="rId7"/>
    <p:sldId id="301" r:id="rId8"/>
    <p:sldId id="300" r:id="rId9"/>
    <p:sldId id="331" r:id="rId10"/>
    <p:sldId id="302" r:id="rId11"/>
    <p:sldId id="303" r:id="rId12"/>
    <p:sldId id="304" r:id="rId13"/>
    <p:sldId id="307" r:id="rId14"/>
    <p:sldId id="308" r:id="rId15"/>
    <p:sldId id="305" r:id="rId16"/>
    <p:sldId id="306" r:id="rId17"/>
    <p:sldId id="317" r:id="rId18"/>
    <p:sldId id="318" r:id="rId19"/>
    <p:sldId id="309" r:id="rId20"/>
    <p:sldId id="314" r:id="rId21"/>
    <p:sldId id="310" r:id="rId22"/>
    <p:sldId id="315" r:id="rId23"/>
    <p:sldId id="320" r:id="rId24"/>
    <p:sldId id="321" r:id="rId25"/>
    <p:sldId id="329" r:id="rId26"/>
    <p:sldId id="322" r:id="rId27"/>
    <p:sldId id="326" r:id="rId28"/>
    <p:sldId id="323" r:id="rId29"/>
    <p:sldId id="330" r:id="rId30"/>
    <p:sldId id="324" r:id="rId31"/>
    <p:sldId id="337" r:id="rId32"/>
    <p:sldId id="338" r:id="rId33"/>
    <p:sldId id="333" r:id="rId34"/>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ie" initials="hk" lastIdx="25" clrIdx="0"/>
  <p:cmAuthor id="2" name="Agnes Hunyady" initials="AH" lastIdx="5" clrIdx="1"/>
  <p:cmAuthor id="3" name="Liston, David" initials="LD" lastIdx="20" clrIdx="2"/>
  <p:cmAuthor id="4" name="David Liston" initials="DL" lastIdx="19" clrIdx="3"/>
  <p:cmAuthor id="5" name="David Liston" initials="DL [2]" lastIdx="1" clrIdx="4"/>
  <p:cmAuthor id="6" name="David Liston" initials="DL [3]"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FA5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6250" autoAdjust="0"/>
    <p:restoredTop sz="82131" autoAdjust="0"/>
  </p:normalViewPr>
  <p:slideViewPr>
    <p:cSldViewPr>
      <p:cViewPr varScale="1">
        <p:scale>
          <a:sx n="80" d="100"/>
          <a:sy n="80" d="100"/>
        </p:scale>
        <p:origin x="1280" y="192"/>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0"/>
    </p:cViewPr>
  </p:sorterViewPr>
  <p:notesViewPr>
    <p:cSldViewPr>
      <p:cViewPr>
        <p:scale>
          <a:sx n="66" d="100"/>
          <a:sy n="66" d="100"/>
        </p:scale>
        <p:origin x="2292" y="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commentAuthors" Target="commentAuthors.xml"/><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36845C0-E3E8-4A44-97FA-0F2BBD572014}" type="doc">
      <dgm:prSet loTypeId="urn:microsoft.com/office/officeart/2005/8/layout/process4" loCatId="" qsTypeId="urn:microsoft.com/office/officeart/2005/8/quickstyle/simple4" qsCatId="simple" csTypeId="urn:microsoft.com/office/officeart/2005/8/colors/accent1_2" csCatId="accent1" phldr="1"/>
      <dgm:spPr/>
      <dgm:t>
        <a:bodyPr/>
        <a:lstStyle/>
        <a:p>
          <a:endParaRPr lang="en-US"/>
        </a:p>
      </dgm:t>
    </dgm:pt>
    <dgm:pt modelId="{B95EF77C-C2C4-F843-807E-956F3CC27DDE}">
      <dgm:prSet phldrT="[Text]" custT="1"/>
      <dgm:spPr>
        <a:solidFill>
          <a:srgbClr val="0FA5CC"/>
        </a:solidFill>
      </dgm:spPr>
      <dgm:t>
        <a:bodyPr/>
        <a:lstStyle/>
        <a:p>
          <a:r>
            <a:rPr lang="en-US" sz="2400" dirty="0"/>
            <a:t>Initial Impression: </a:t>
          </a:r>
        </a:p>
      </dgm:t>
    </dgm:pt>
    <dgm:pt modelId="{763DEB8B-8653-5A44-8A0F-DA23FB0FD654}" type="parTrans" cxnId="{8F145A2D-864D-6C44-84FB-4DD644726C86}">
      <dgm:prSet/>
      <dgm:spPr/>
      <dgm:t>
        <a:bodyPr/>
        <a:lstStyle/>
        <a:p>
          <a:endParaRPr lang="en-US"/>
        </a:p>
      </dgm:t>
    </dgm:pt>
    <dgm:pt modelId="{2F0B74DE-74D3-3B46-8550-8444999DF8DC}" type="sibTrans" cxnId="{8F145A2D-864D-6C44-84FB-4DD644726C86}">
      <dgm:prSet/>
      <dgm:spPr/>
      <dgm:t>
        <a:bodyPr/>
        <a:lstStyle/>
        <a:p>
          <a:endParaRPr lang="en-US"/>
        </a:p>
      </dgm:t>
    </dgm:pt>
    <dgm:pt modelId="{814B4A06-99F9-F540-B45B-8B1033B2E366}">
      <dgm:prSet phldrT="[Text]"/>
      <dgm:spPr/>
      <dgm:t>
        <a:bodyPr/>
        <a:lstStyle/>
        <a:p>
          <a:r>
            <a:rPr lang="en-US" dirty="0">
              <a:latin typeface="Calibri" panose="020F0502020204030204" pitchFamily="34" charset="0"/>
              <a:cs typeface="Calibri" panose="020F0502020204030204" pitchFamily="34" charset="0"/>
            </a:rPr>
            <a:t>↑</a:t>
          </a:r>
          <a:r>
            <a:rPr lang="en-US" dirty="0">
              <a:latin typeface="Times New Roman" panose="02020603050405020304" pitchFamily="18" charset="0"/>
              <a:cs typeface="Times New Roman" panose="02020603050405020304" pitchFamily="18" charset="0"/>
            </a:rPr>
            <a:t> </a:t>
          </a:r>
          <a:r>
            <a:rPr lang="en-US" dirty="0"/>
            <a:t>work of breathing</a:t>
          </a:r>
        </a:p>
      </dgm:t>
    </dgm:pt>
    <dgm:pt modelId="{95367EB9-9846-7147-88DE-6D4128A767A9}" type="parTrans" cxnId="{61A56A5C-7E26-FD4A-9CEB-68260AF56837}">
      <dgm:prSet/>
      <dgm:spPr/>
      <dgm:t>
        <a:bodyPr/>
        <a:lstStyle/>
        <a:p>
          <a:endParaRPr lang="en-US"/>
        </a:p>
      </dgm:t>
    </dgm:pt>
    <dgm:pt modelId="{AEEF4D47-4852-6C4C-BF46-C580613C3F51}" type="sibTrans" cxnId="{61A56A5C-7E26-FD4A-9CEB-68260AF56837}">
      <dgm:prSet/>
      <dgm:spPr/>
      <dgm:t>
        <a:bodyPr/>
        <a:lstStyle/>
        <a:p>
          <a:endParaRPr lang="en-US"/>
        </a:p>
      </dgm:t>
    </dgm:pt>
    <dgm:pt modelId="{B31B952A-8604-9343-B4C6-6219348952B3}">
      <dgm:prSet phldrT="[Text]" custT="1"/>
      <dgm:spPr>
        <a:solidFill>
          <a:srgbClr val="0FA5CC"/>
        </a:solidFill>
      </dgm:spPr>
      <dgm:t>
        <a:bodyPr/>
        <a:lstStyle/>
        <a:p>
          <a:r>
            <a:rPr lang="en-US" sz="2400" dirty="0"/>
            <a:t>Will Progress To: </a:t>
          </a:r>
        </a:p>
      </dgm:t>
    </dgm:pt>
    <dgm:pt modelId="{6D85EE2E-3DB7-DA4A-8E46-1CC477DDDB7A}" type="parTrans" cxnId="{708D9A59-59DA-7342-BA3B-339851FBA6AA}">
      <dgm:prSet/>
      <dgm:spPr/>
      <dgm:t>
        <a:bodyPr/>
        <a:lstStyle/>
        <a:p>
          <a:endParaRPr lang="en-US"/>
        </a:p>
      </dgm:t>
    </dgm:pt>
    <dgm:pt modelId="{D6D3096F-1611-6F4B-A218-A1BE6AD93137}" type="sibTrans" cxnId="{708D9A59-59DA-7342-BA3B-339851FBA6AA}">
      <dgm:prSet/>
      <dgm:spPr/>
      <dgm:t>
        <a:bodyPr/>
        <a:lstStyle/>
        <a:p>
          <a:endParaRPr lang="en-US"/>
        </a:p>
      </dgm:t>
    </dgm:pt>
    <dgm:pt modelId="{73746C58-43E0-FA4D-BA09-63BABF022F97}">
      <dgm:prSet phldrT="[Text]"/>
      <dgm:spPr/>
      <dgm:t>
        <a:bodyPr/>
        <a:lstStyle/>
        <a:p>
          <a:r>
            <a:rPr lang="en-US" dirty="0"/>
            <a:t>irregular breathing </a:t>
          </a:r>
        </a:p>
      </dgm:t>
    </dgm:pt>
    <dgm:pt modelId="{82068734-56B3-B141-87E4-7BEF9F047F90}" type="parTrans" cxnId="{FA81A601-FCBD-984B-BE42-A818F379E70A}">
      <dgm:prSet/>
      <dgm:spPr/>
      <dgm:t>
        <a:bodyPr/>
        <a:lstStyle/>
        <a:p>
          <a:endParaRPr lang="en-US"/>
        </a:p>
      </dgm:t>
    </dgm:pt>
    <dgm:pt modelId="{BED5C256-C41D-7F42-B099-662405D573A3}" type="sibTrans" cxnId="{FA81A601-FCBD-984B-BE42-A818F379E70A}">
      <dgm:prSet/>
      <dgm:spPr/>
      <dgm:t>
        <a:bodyPr/>
        <a:lstStyle/>
        <a:p>
          <a:endParaRPr lang="en-US"/>
        </a:p>
      </dgm:t>
    </dgm:pt>
    <dgm:pt modelId="{A89CB47E-93BB-774F-B157-0E4E24ADFA35}">
      <dgm:prSet phldrT="[Text]"/>
      <dgm:spPr/>
      <dgm:t>
        <a:bodyPr/>
        <a:lstStyle/>
        <a:p>
          <a:r>
            <a:rPr lang="en-US" dirty="0"/>
            <a:t>↓ respiratory effort</a:t>
          </a:r>
        </a:p>
      </dgm:t>
    </dgm:pt>
    <dgm:pt modelId="{F58D9B5F-8010-B143-83F3-7BF83DFCC185}" type="parTrans" cxnId="{5C7D0A6D-9818-1048-BB08-EB24B6F87C1C}">
      <dgm:prSet/>
      <dgm:spPr/>
      <dgm:t>
        <a:bodyPr/>
        <a:lstStyle/>
        <a:p>
          <a:endParaRPr lang="en-US"/>
        </a:p>
      </dgm:t>
    </dgm:pt>
    <dgm:pt modelId="{FD6971EE-1080-F041-963D-82E5FFE5B12B}" type="sibTrans" cxnId="{5C7D0A6D-9818-1048-BB08-EB24B6F87C1C}">
      <dgm:prSet/>
      <dgm:spPr/>
      <dgm:t>
        <a:bodyPr/>
        <a:lstStyle/>
        <a:p>
          <a:endParaRPr lang="en-US"/>
        </a:p>
      </dgm:t>
    </dgm:pt>
    <dgm:pt modelId="{F7FB7CD2-5796-F84D-8A14-F43B89788F34}">
      <dgm:prSet phldrT="[Text]" custT="1"/>
      <dgm:spPr>
        <a:solidFill>
          <a:srgbClr val="0FA5CC"/>
        </a:solidFill>
      </dgm:spPr>
      <dgm:t>
        <a:bodyPr/>
        <a:lstStyle/>
        <a:p>
          <a:r>
            <a:rPr lang="en-US" sz="2400" dirty="0"/>
            <a:t>Can Then Quickly Progress To:</a:t>
          </a:r>
        </a:p>
      </dgm:t>
    </dgm:pt>
    <dgm:pt modelId="{599400B4-9F57-F047-B9B5-C25029D9C2B0}" type="parTrans" cxnId="{1190678E-A92D-954A-98A7-CF5BAD3EFD3F}">
      <dgm:prSet/>
      <dgm:spPr/>
      <dgm:t>
        <a:bodyPr/>
        <a:lstStyle/>
        <a:p>
          <a:endParaRPr lang="en-US"/>
        </a:p>
      </dgm:t>
    </dgm:pt>
    <dgm:pt modelId="{7E50FD86-56EC-294E-A189-B42203CDFEC7}" type="sibTrans" cxnId="{1190678E-A92D-954A-98A7-CF5BAD3EFD3F}">
      <dgm:prSet/>
      <dgm:spPr/>
      <dgm:t>
        <a:bodyPr/>
        <a:lstStyle/>
        <a:p>
          <a:endParaRPr lang="en-US"/>
        </a:p>
      </dgm:t>
    </dgm:pt>
    <dgm:pt modelId="{1F0FF2D8-8894-4248-9C91-A79DBBB5AF62}">
      <dgm:prSet phldrT="[Text]"/>
      <dgm:spPr/>
      <dgm:t>
        <a:bodyPr/>
        <a:lstStyle/>
        <a:p>
          <a:r>
            <a:rPr lang="en-US" dirty="0"/>
            <a:t>respiratory failure</a:t>
          </a:r>
        </a:p>
      </dgm:t>
    </dgm:pt>
    <dgm:pt modelId="{49D41E42-5183-564F-A055-48524FE3A79B}" type="parTrans" cxnId="{C527035F-C5ED-AA4B-9BC0-B007D73FB116}">
      <dgm:prSet/>
      <dgm:spPr/>
      <dgm:t>
        <a:bodyPr/>
        <a:lstStyle/>
        <a:p>
          <a:endParaRPr lang="en-US"/>
        </a:p>
      </dgm:t>
    </dgm:pt>
    <dgm:pt modelId="{1086DF7F-9F13-0145-B438-0C73B1F313FB}" type="sibTrans" cxnId="{C527035F-C5ED-AA4B-9BC0-B007D73FB116}">
      <dgm:prSet/>
      <dgm:spPr/>
      <dgm:t>
        <a:bodyPr/>
        <a:lstStyle/>
        <a:p>
          <a:endParaRPr lang="en-US"/>
        </a:p>
      </dgm:t>
    </dgm:pt>
    <dgm:pt modelId="{36F1A139-70F0-AC4B-A832-27CBB51EA328}">
      <dgm:prSet/>
      <dgm:spPr/>
      <dgm:t>
        <a:bodyPr/>
        <a:lstStyle/>
        <a:p>
          <a:r>
            <a:rPr lang="en-US" dirty="0">
              <a:latin typeface="Calibri" panose="020F0502020204030204" pitchFamily="34" charset="0"/>
              <a:cs typeface="Calibri" panose="020F0502020204030204" pitchFamily="34" charset="0"/>
            </a:rPr>
            <a:t>↑ respiratory rate</a:t>
          </a:r>
        </a:p>
      </dgm:t>
    </dgm:pt>
    <dgm:pt modelId="{C31E2E58-B1DA-314C-96BE-13CE327A0377}" type="parTrans" cxnId="{683D6D1A-CDFF-934A-B93B-72AD8C651169}">
      <dgm:prSet/>
      <dgm:spPr/>
      <dgm:t>
        <a:bodyPr/>
        <a:lstStyle/>
        <a:p>
          <a:endParaRPr lang="en-US"/>
        </a:p>
      </dgm:t>
    </dgm:pt>
    <dgm:pt modelId="{F7866EF0-B009-E64D-BF4E-A5307F7EEEA5}" type="sibTrans" cxnId="{683D6D1A-CDFF-934A-B93B-72AD8C651169}">
      <dgm:prSet/>
      <dgm:spPr/>
      <dgm:t>
        <a:bodyPr/>
        <a:lstStyle/>
        <a:p>
          <a:endParaRPr lang="en-US"/>
        </a:p>
      </dgm:t>
    </dgm:pt>
    <dgm:pt modelId="{34A4C483-46F3-094A-B42E-337C037E8EF1}">
      <dgm:prSet/>
      <dgm:spPr/>
      <dgm:t>
        <a:bodyPr/>
        <a:lstStyle/>
        <a:p>
          <a:r>
            <a:rPr lang="en-US" dirty="0">
              <a:latin typeface="Calibri" panose="020F0502020204030204" pitchFamily="34" charset="0"/>
              <a:cs typeface="Calibri" panose="020F0502020204030204" pitchFamily="34" charset="0"/>
            </a:rPr>
            <a:t>↑ respiratory effort</a:t>
          </a:r>
        </a:p>
      </dgm:t>
    </dgm:pt>
    <dgm:pt modelId="{BC0D06ED-A873-6948-9D35-78122D64B62B}" type="parTrans" cxnId="{457B28DE-6AA2-E94D-900C-251D74CD23DA}">
      <dgm:prSet/>
      <dgm:spPr/>
      <dgm:t>
        <a:bodyPr/>
        <a:lstStyle/>
        <a:p>
          <a:endParaRPr lang="en-US"/>
        </a:p>
      </dgm:t>
    </dgm:pt>
    <dgm:pt modelId="{02A87D72-E01A-F041-BB8E-8BE4D49D0C16}" type="sibTrans" cxnId="{457B28DE-6AA2-E94D-900C-251D74CD23DA}">
      <dgm:prSet/>
      <dgm:spPr/>
      <dgm:t>
        <a:bodyPr/>
        <a:lstStyle/>
        <a:p>
          <a:endParaRPr lang="en-US"/>
        </a:p>
      </dgm:t>
    </dgm:pt>
    <dgm:pt modelId="{0BD7ECA4-BDEE-2D4E-AE19-0BC8934AA1B0}">
      <dgm:prSet/>
      <dgm:spPr/>
      <dgm:t>
        <a:bodyPr/>
        <a:lstStyle/>
        <a:p>
          <a:r>
            <a:rPr lang="en-US" dirty="0"/>
            <a:t>and ultimately...cardiac arrest!</a:t>
          </a:r>
        </a:p>
      </dgm:t>
    </dgm:pt>
    <dgm:pt modelId="{33439718-2C08-1245-A819-D7BA49AAC9B5}" type="parTrans" cxnId="{BF2F2740-3D17-B04E-8513-F9B20573AE0B}">
      <dgm:prSet/>
      <dgm:spPr/>
      <dgm:t>
        <a:bodyPr/>
        <a:lstStyle/>
        <a:p>
          <a:endParaRPr lang="en-US"/>
        </a:p>
      </dgm:t>
    </dgm:pt>
    <dgm:pt modelId="{ECA5AF88-057A-3540-99CD-1D8DED791C1E}" type="sibTrans" cxnId="{BF2F2740-3D17-B04E-8513-F9B20573AE0B}">
      <dgm:prSet/>
      <dgm:spPr/>
      <dgm:t>
        <a:bodyPr/>
        <a:lstStyle/>
        <a:p>
          <a:endParaRPr lang="en-US"/>
        </a:p>
      </dgm:t>
    </dgm:pt>
    <dgm:pt modelId="{178D984C-49E7-2849-811A-883D660A7E72}" type="pres">
      <dgm:prSet presAssocID="{D36845C0-E3E8-4A44-97FA-0F2BBD572014}" presName="Name0" presStyleCnt="0">
        <dgm:presLayoutVars>
          <dgm:dir/>
          <dgm:animLvl val="lvl"/>
          <dgm:resizeHandles val="exact"/>
        </dgm:presLayoutVars>
      </dgm:prSet>
      <dgm:spPr/>
    </dgm:pt>
    <dgm:pt modelId="{FD812BB7-7FD9-5A4A-8D0F-FFC4B9A1FC87}" type="pres">
      <dgm:prSet presAssocID="{F7FB7CD2-5796-F84D-8A14-F43B89788F34}" presName="boxAndChildren" presStyleCnt="0"/>
      <dgm:spPr/>
    </dgm:pt>
    <dgm:pt modelId="{CCBDA8DE-2BB0-BB4F-8AA3-0F4D88CEF44B}" type="pres">
      <dgm:prSet presAssocID="{F7FB7CD2-5796-F84D-8A14-F43B89788F34}" presName="parentTextBox" presStyleLbl="node1" presStyleIdx="0" presStyleCnt="3"/>
      <dgm:spPr/>
    </dgm:pt>
    <dgm:pt modelId="{5222EAA5-AD64-C34F-8C7A-4330A0C357EE}" type="pres">
      <dgm:prSet presAssocID="{F7FB7CD2-5796-F84D-8A14-F43B89788F34}" presName="entireBox" presStyleLbl="node1" presStyleIdx="0" presStyleCnt="3" custLinFactNeighborY="-2876"/>
      <dgm:spPr/>
    </dgm:pt>
    <dgm:pt modelId="{FD34CCB3-9E58-2042-AD56-536D1F26898B}" type="pres">
      <dgm:prSet presAssocID="{F7FB7CD2-5796-F84D-8A14-F43B89788F34}" presName="descendantBox" presStyleCnt="0"/>
      <dgm:spPr/>
    </dgm:pt>
    <dgm:pt modelId="{76D0DB18-9063-1343-BE8C-9F0E3E1E8B6A}" type="pres">
      <dgm:prSet presAssocID="{1F0FF2D8-8894-4248-9C91-A79DBBB5AF62}" presName="childTextBox" presStyleLbl="fgAccFollowNode1" presStyleIdx="0" presStyleCnt="7">
        <dgm:presLayoutVars>
          <dgm:bulletEnabled val="1"/>
        </dgm:presLayoutVars>
      </dgm:prSet>
      <dgm:spPr/>
    </dgm:pt>
    <dgm:pt modelId="{A4D9194F-3094-154B-BA11-93573FDF58F5}" type="pres">
      <dgm:prSet presAssocID="{0BD7ECA4-BDEE-2D4E-AE19-0BC8934AA1B0}" presName="childTextBox" presStyleLbl="fgAccFollowNode1" presStyleIdx="1" presStyleCnt="7">
        <dgm:presLayoutVars>
          <dgm:bulletEnabled val="1"/>
        </dgm:presLayoutVars>
      </dgm:prSet>
      <dgm:spPr/>
    </dgm:pt>
    <dgm:pt modelId="{2F11858A-8EBC-D146-AE9C-1C0586E155A4}" type="pres">
      <dgm:prSet presAssocID="{D6D3096F-1611-6F4B-A218-A1BE6AD93137}" presName="sp" presStyleCnt="0"/>
      <dgm:spPr/>
    </dgm:pt>
    <dgm:pt modelId="{57ADC71B-6CBB-A544-B648-8BA3A8605697}" type="pres">
      <dgm:prSet presAssocID="{B31B952A-8604-9343-B4C6-6219348952B3}" presName="arrowAndChildren" presStyleCnt="0"/>
      <dgm:spPr/>
    </dgm:pt>
    <dgm:pt modelId="{8EFF9BA9-E080-9D48-A292-7AC961FE1AC8}" type="pres">
      <dgm:prSet presAssocID="{B31B952A-8604-9343-B4C6-6219348952B3}" presName="parentTextArrow" presStyleLbl="node1" presStyleIdx="0" presStyleCnt="3"/>
      <dgm:spPr/>
    </dgm:pt>
    <dgm:pt modelId="{7400D311-7807-6944-8C03-45DC2BAF5B49}" type="pres">
      <dgm:prSet presAssocID="{B31B952A-8604-9343-B4C6-6219348952B3}" presName="arrow" presStyleLbl="node1" presStyleIdx="1" presStyleCnt="3"/>
      <dgm:spPr/>
    </dgm:pt>
    <dgm:pt modelId="{81255404-A59E-5949-A6F4-7A4E4883B2E3}" type="pres">
      <dgm:prSet presAssocID="{B31B952A-8604-9343-B4C6-6219348952B3}" presName="descendantArrow" presStyleCnt="0"/>
      <dgm:spPr/>
    </dgm:pt>
    <dgm:pt modelId="{144970F6-30BA-7F49-B2BA-846E325B035D}" type="pres">
      <dgm:prSet presAssocID="{73746C58-43E0-FA4D-BA09-63BABF022F97}" presName="childTextArrow" presStyleLbl="fgAccFollowNode1" presStyleIdx="2" presStyleCnt="7">
        <dgm:presLayoutVars>
          <dgm:bulletEnabled val="1"/>
        </dgm:presLayoutVars>
      </dgm:prSet>
      <dgm:spPr/>
    </dgm:pt>
    <dgm:pt modelId="{63C03117-68B2-9244-BA9F-FC0772472D0B}" type="pres">
      <dgm:prSet presAssocID="{A89CB47E-93BB-774F-B157-0E4E24ADFA35}" presName="childTextArrow" presStyleLbl="fgAccFollowNode1" presStyleIdx="3" presStyleCnt="7">
        <dgm:presLayoutVars>
          <dgm:bulletEnabled val="1"/>
        </dgm:presLayoutVars>
      </dgm:prSet>
      <dgm:spPr/>
    </dgm:pt>
    <dgm:pt modelId="{ECF57D83-BE9F-E84C-8C26-742983604891}" type="pres">
      <dgm:prSet presAssocID="{2F0B74DE-74D3-3B46-8550-8444999DF8DC}" presName="sp" presStyleCnt="0"/>
      <dgm:spPr/>
    </dgm:pt>
    <dgm:pt modelId="{69F436F1-5A23-5444-9F9E-B037DBE27B37}" type="pres">
      <dgm:prSet presAssocID="{B95EF77C-C2C4-F843-807E-956F3CC27DDE}" presName="arrowAndChildren" presStyleCnt="0"/>
      <dgm:spPr/>
    </dgm:pt>
    <dgm:pt modelId="{E0EBCEE6-532C-0147-A6B3-F5A5071DB840}" type="pres">
      <dgm:prSet presAssocID="{B95EF77C-C2C4-F843-807E-956F3CC27DDE}" presName="parentTextArrow" presStyleLbl="node1" presStyleIdx="1" presStyleCnt="3"/>
      <dgm:spPr/>
    </dgm:pt>
    <dgm:pt modelId="{3D85FF2D-59D7-0342-BBAF-17997ECCC863}" type="pres">
      <dgm:prSet presAssocID="{B95EF77C-C2C4-F843-807E-956F3CC27DDE}" presName="arrow" presStyleLbl="node1" presStyleIdx="2" presStyleCnt="3" custLinFactNeighborX="-22062" custLinFactNeighborY="3638"/>
      <dgm:spPr/>
    </dgm:pt>
    <dgm:pt modelId="{65B09AF6-5AE1-9747-A211-4D2CCAB3EACD}" type="pres">
      <dgm:prSet presAssocID="{B95EF77C-C2C4-F843-807E-956F3CC27DDE}" presName="descendantArrow" presStyleCnt="0"/>
      <dgm:spPr/>
    </dgm:pt>
    <dgm:pt modelId="{DB1BB8F9-0CB3-5B42-BBC5-29A39B8B9CC1}" type="pres">
      <dgm:prSet presAssocID="{814B4A06-99F9-F540-B45B-8B1033B2E366}" presName="childTextArrow" presStyleLbl="fgAccFollowNode1" presStyleIdx="4" presStyleCnt="7">
        <dgm:presLayoutVars>
          <dgm:bulletEnabled val="1"/>
        </dgm:presLayoutVars>
      </dgm:prSet>
      <dgm:spPr/>
    </dgm:pt>
    <dgm:pt modelId="{6C622E45-E0F8-D544-BD08-8A1138068896}" type="pres">
      <dgm:prSet presAssocID="{36F1A139-70F0-AC4B-A832-27CBB51EA328}" presName="childTextArrow" presStyleLbl="fgAccFollowNode1" presStyleIdx="5" presStyleCnt="7">
        <dgm:presLayoutVars>
          <dgm:bulletEnabled val="1"/>
        </dgm:presLayoutVars>
      </dgm:prSet>
      <dgm:spPr/>
    </dgm:pt>
    <dgm:pt modelId="{C6EA7734-BC3E-9E49-A423-6EDF8AEBEB64}" type="pres">
      <dgm:prSet presAssocID="{34A4C483-46F3-094A-B42E-337C037E8EF1}" presName="childTextArrow" presStyleLbl="fgAccFollowNode1" presStyleIdx="6" presStyleCnt="7">
        <dgm:presLayoutVars>
          <dgm:bulletEnabled val="1"/>
        </dgm:presLayoutVars>
      </dgm:prSet>
      <dgm:spPr/>
    </dgm:pt>
  </dgm:ptLst>
  <dgm:cxnLst>
    <dgm:cxn modelId="{686B9301-CCCB-FE48-B45F-95A06FB026D5}" type="presOf" srcId="{A89CB47E-93BB-774F-B157-0E4E24ADFA35}" destId="{63C03117-68B2-9244-BA9F-FC0772472D0B}" srcOrd="0" destOrd="0" presId="urn:microsoft.com/office/officeart/2005/8/layout/process4"/>
    <dgm:cxn modelId="{FA81A601-FCBD-984B-BE42-A818F379E70A}" srcId="{B31B952A-8604-9343-B4C6-6219348952B3}" destId="{73746C58-43E0-FA4D-BA09-63BABF022F97}" srcOrd="0" destOrd="0" parTransId="{82068734-56B3-B141-87E4-7BEF9F047F90}" sibTransId="{BED5C256-C41D-7F42-B099-662405D573A3}"/>
    <dgm:cxn modelId="{03176311-8A39-EB47-86BB-3F453E385174}" type="presOf" srcId="{B31B952A-8604-9343-B4C6-6219348952B3}" destId="{8EFF9BA9-E080-9D48-A292-7AC961FE1AC8}" srcOrd="0" destOrd="0" presId="urn:microsoft.com/office/officeart/2005/8/layout/process4"/>
    <dgm:cxn modelId="{683D6D1A-CDFF-934A-B93B-72AD8C651169}" srcId="{B95EF77C-C2C4-F843-807E-956F3CC27DDE}" destId="{36F1A139-70F0-AC4B-A832-27CBB51EA328}" srcOrd="1" destOrd="0" parTransId="{C31E2E58-B1DA-314C-96BE-13CE327A0377}" sibTransId="{F7866EF0-B009-E64D-BF4E-A5307F7EEEA5}"/>
    <dgm:cxn modelId="{35275226-1C61-A643-A263-05EF2E2C2213}" type="presOf" srcId="{B31B952A-8604-9343-B4C6-6219348952B3}" destId="{7400D311-7807-6944-8C03-45DC2BAF5B49}" srcOrd="1" destOrd="0" presId="urn:microsoft.com/office/officeart/2005/8/layout/process4"/>
    <dgm:cxn modelId="{8F145A2D-864D-6C44-84FB-4DD644726C86}" srcId="{D36845C0-E3E8-4A44-97FA-0F2BBD572014}" destId="{B95EF77C-C2C4-F843-807E-956F3CC27DDE}" srcOrd="0" destOrd="0" parTransId="{763DEB8B-8653-5A44-8A0F-DA23FB0FD654}" sibTransId="{2F0B74DE-74D3-3B46-8550-8444999DF8DC}"/>
    <dgm:cxn modelId="{EDBF5835-E13E-9543-ADAD-FAE191362EB6}" type="presOf" srcId="{B95EF77C-C2C4-F843-807E-956F3CC27DDE}" destId="{E0EBCEE6-532C-0147-A6B3-F5A5071DB840}" srcOrd="0" destOrd="0" presId="urn:microsoft.com/office/officeart/2005/8/layout/process4"/>
    <dgm:cxn modelId="{D0906C3D-6964-EC4A-A60D-B3C672FF3260}" type="presOf" srcId="{0BD7ECA4-BDEE-2D4E-AE19-0BC8934AA1B0}" destId="{A4D9194F-3094-154B-BA11-93573FDF58F5}" srcOrd="0" destOrd="0" presId="urn:microsoft.com/office/officeart/2005/8/layout/process4"/>
    <dgm:cxn modelId="{BF2F2740-3D17-B04E-8513-F9B20573AE0B}" srcId="{F7FB7CD2-5796-F84D-8A14-F43B89788F34}" destId="{0BD7ECA4-BDEE-2D4E-AE19-0BC8934AA1B0}" srcOrd="1" destOrd="0" parTransId="{33439718-2C08-1245-A819-D7BA49AAC9B5}" sibTransId="{ECA5AF88-057A-3540-99CD-1D8DED791C1E}"/>
    <dgm:cxn modelId="{358E9A4D-09E6-7F4C-92B0-B8C0D1A1B7BB}" type="presOf" srcId="{73746C58-43E0-FA4D-BA09-63BABF022F97}" destId="{144970F6-30BA-7F49-B2BA-846E325B035D}" srcOrd="0" destOrd="0" presId="urn:microsoft.com/office/officeart/2005/8/layout/process4"/>
    <dgm:cxn modelId="{708D9A59-59DA-7342-BA3B-339851FBA6AA}" srcId="{D36845C0-E3E8-4A44-97FA-0F2BBD572014}" destId="{B31B952A-8604-9343-B4C6-6219348952B3}" srcOrd="1" destOrd="0" parTransId="{6D85EE2E-3DB7-DA4A-8E46-1CC477DDDB7A}" sibTransId="{D6D3096F-1611-6F4B-A218-A1BE6AD93137}"/>
    <dgm:cxn modelId="{61A56A5C-7E26-FD4A-9CEB-68260AF56837}" srcId="{B95EF77C-C2C4-F843-807E-956F3CC27DDE}" destId="{814B4A06-99F9-F540-B45B-8B1033B2E366}" srcOrd="0" destOrd="0" parTransId="{95367EB9-9846-7147-88DE-6D4128A767A9}" sibTransId="{AEEF4D47-4852-6C4C-BF46-C580613C3F51}"/>
    <dgm:cxn modelId="{C527035F-C5ED-AA4B-9BC0-B007D73FB116}" srcId="{F7FB7CD2-5796-F84D-8A14-F43B89788F34}" destId="{1F0FF2D8-8894-4248-9C91-A79DBBB5AF62}" srcOrd="0" destOrd="0" parTransId="{49D41E42-5183-564F-A055-48524FE3A79B}" sibTransId="{1086DF7F-9F13-0145-B438-0C73B1F313FB}"/>
    <dgm:cxn modelId="{0ACF9563-DBFD-1542-8C0B-E95640DB672E}" type="presOf" srcId="{F7FB7CD2-5796-F84D-8A14-F43B89788F34}" destId="{CCBDA8DE-2BB0-BB4F-8AA3-0F4D88CEF44B}" srcOrd="0" destOrd="0" presId="urn:microsoft.com/office/officeart/2005/8/layout/process4"/>
    <dgm:cxn modelId="{5C7D0A6D-9818-1048-BB08-EB24B6F87C1C}" srcId="{B31B952A-8604-9343-B4C6-6219348952B3}" destId="{A89CB47E-93BB-774F-B157-0E4E24ADFA35}" srcOrd="1" destOrd="0" parTransId="{F58D9B5F-8010-B143-83F3-7BF83DFCC185}" sibTransId="{FD6971EE-1080-F041-963D-82E5FFE5B12B}"/>
    <dgm:cxn modelId="{BA5DD98A-FA30-9448-AABD-E776B61BF337}" type="presOf" srcId="{34A4C483-46F3-094A-B42E-337C037E8EF1}" destId="{C6EA7734-BC3E-9E49-A423-6EDF8AEBEB64}" srcOrd="0" destOrd="0" presId="urn:microsoft.com/office/officeart/2005/8/layout/process4"/>
    <dgm:cxn modelId="{1190678E-A92D-954A-98A7-CF5BAD3EFD3F}" srcId="{D36845C0-E3E8-4A44-97FA-0F2BBD572014}" destId="{F7FB7CD2-5796-F84D-8A14-F43B89788F34}" srcOrd="2" destOrd="0" parTransId="{599400B4-9F57-F047-B9B5-C25029D9C2B0}" sibTransId="{7E50FD86-56EC-294E-A189-B42203CDFEC7}"/>
    <dgm:cxn modelId="{F588CACE-6427-D940-8C64-1EA1E5D443ED}" type="presOf" srcId="{1F0FF2D8-8894-4248-9C91-A79DBBB5AF62}" destId="{76D0DB18-9063-1343-BE8C-9F0E3E1E8B6A}" srcOrd="0" destOrd="0" presId="urn:microsoft.com/office/officeart/2005/8/layout/process4"/>
    <dgm:cxn modelId="{5C87C4CF-47DD-A149-840B-C80054EB20B8}" type="presOf" srcId="{D36845C0-E3E8-4A44-97FA-0F2BBD572014}" destId="{178D984C-49E7-2849-811A-883D660A7E72}" srcOrd="0" destOrd="0" presId="urn:microsoft.com/office/officeart/2005/8/layout/process4"/>
    <dgm:cxn modelId="{2DE92DD4-5FD7-0D4F-933C-47DCE8047F51}" type="presOf" srcId="{814B4A06-99F9-F540-B45B-8B1033B2E366}" destId="{DB1BB8F9-0CB3-5B42-BBC5-29A39B8B9CC1}" srcOrd="0" destOrd="0" presId="urn:microsoft.com/office/officeart/2005/8/layout/process4"/>
    <dgm:cxn modelId="{457B28DE-6AA2-E94D-900C-251D74CD23DA}" srcId="{B95EF77C-C2C4-F843-807E-956F3CC27DDE}" destId="{34A4C483-46F3-094A-B42E-337C037E8EF1}" srcOrd="2" destOrd="0" parTransId="{BC0D06ED-A873-6948-9D35-78122D64B62B}" sibTransId="{02A87D72-E01A-F041-BB8E-8BE4D49D0C16}"/>
    <dgm:cxn modelId="{BFADC9F2-18E0-214D-AE94-4067123CE425}" type="presOf" srcId="{B95EF77C-C2C4-F843-807E-956F3CC27DDE}" destId="{3D85FF2D-59D7-0342-BBAF-17997ECCC863}" srcOrd="1" destOrd="0" presId="urn:microsoft.com/office/officeart/2005/8/layout/process4"/>
    <dgm:cxn modelId="{86F91AF3-6A0F-6F4B-B361-4EEF4A6F0900}" type="presOf" srcId="{F7FB7CD2-5796-F84D-8A14-F43B89788F34}" destId="{5222EAA5-AD64-C34F-8C7A-4330A0C357EE}" srcOrd="1" destOrd="0" presId="urn:microsoft.com/office/officeart/2005/8/layout/process4"/>
    <dgm:cxn modelId="{52D9F9F5-72F8-0542-8CB7-D68789BAF59E}" type="presOf" srcId="{36F1A139-70F0-AC4B-A832-27CBB51EA328}" destId="{6C622E45-E0F8-D544-BD08-8A1138068896}" srcOrd="0" destOrd="0" presId="urn:microsoft.com/office/officeart/2005/8/layout/process4"/>
    <dgm:cxn modelId="{CDE18C30-2088-244A-928E-E32F05F38248}" type="presParOf" srcId="{178D984C-49E7-2849-811A-883D660A7E72}" destId="{FD812BB7-7FD9-5A4A-8D0F-FFC4B9A1FC87}" srcOrd="0" destOrd="0" presId="urn:microsoft.com/office/officeart/2005/8/layout/process4"/>
    <dgm:cxn modelId="{EFF1BA0B-02CA-274D-8476-33DEB5FDEAA6}" type="presParOf" srcId="{FD812BB7-7FD9-5A4A-8D0F-FFC4B9A1FC87}" destId="{CCBDA8DE-2BB0-BB4F-8AA3-0F4D88CEF44B}" srcOrd="0" destOrd="0" presId="urn:microsoft.com/office/officeart/2005/8/layout/process4"/>
    <dgm:cxn modelId="{1715E817-47D1-AD48-A677-674A564B4268}" type="presParOf" srcId="{FD812BB7-7FD9-5A4A-8D0F-FFC4B9A1FC87}" destId="{5222EAA5-AD64-C34F-8C7A-4330A0C357EE}" srcOrd="1" destOrd="0" presId="urn:microsoft.com/office/officeart/2005/8/layout/process4"/>
    <dgm:cxn modelId="{6D8CDB56-B74B-C045-B424-927FF00B0908}" type="presParOf" srcId="{FD812BB7-7FD9-5A4A-8D0F-FFC4B9A1FC87}" destId="{FD34CCB3-9E58-2042-AD56-536D1F26898B}" srcOrd="2" destOrd="0" presId="urn:microsoft.com/office/officeart/2005/8/layout/process4"/>
    <dgm:cxn modelId="{E7078149-E024-1B40-8744-4611A46E9974}" type="presParOf" srcId="{FD34CCB3-9E58-2042-AD56-536D1F26898B}" destId="{76D0DB18-9063-1343-BE8C-9F0E3E1E8B6A}" srcOrd="0" destOrd="0" presId="urn:microsoft.com/office/officeart/2005/8/layout/process4"/>
    <dgm:cxn modelId="{2FC5CB66-5775-8347-8E39-D9417C1CB6FC}" type="presParOf" srcId="{FD34CCB3-9E58-2042-AD56-536D1F26898B}" destId="{A4D9194F-3094-154B-BA11-93573FDF58F5}" srcOrd="1" destOrd="0" presId="urn:microsoft.com/office/officeart/2005/8/layout/process4"/>
    <dgm:cxn modelId="{07528A13-26BA-F447-8009-5EBA05BB16FB}" type="presParOf" srcId="{178D984C-49E7-2849-811A-883D660A7E72}" destId="{2F11858A-8EBC-D146-AE9C-1C0586E155A4}" srcOrd="1" destOrd="0" presId="urn:microsoft.com/office/officeart/2005/8/layout/process4"/>
    <dgm:cxn modelId="{CEBBD94F-E473-3A4A-BE20-8DC7123BDE40}" type="presParOf" srcId="{178D984C-49E7-2849-811A-883D660A7E72}" destId="{57ADC71B-6CBB-A544-B648-8BA3A8605697}" srcOrd="2" destOrd="0" presId="urn:microsoft.com/office/officeart/2005/8/layout/process4"/>
    <dgm:cxn modelId="{0EBBB6CA-EF42-114D-958A-33503F8A96CD}" type="presParOf" srcId="{57ADC71B-6CBB-A544-B648-8BA3A8605697}" destId="{8EFF9BA9-E080-9D48-A292-7AC961FE1AC8}" srcOrd="0" destOrd="0" presId="urn:microsoft.com/office/officeart/2005/8/layout/process4"/>
    <dgm:cxn modelId="{82992A3F-999A-844B-9D77-D8C83243BF41}" type="presParOf" srcId="{57ADC71B-6CBB-A544-B648-8BA3A8605697}" destId="{7400D311-7807-6944-8C03-45DC2BAF5B49}" srcOrd="1" destOrd="0" presId="urn:microsoft.com/office/officeart/2005/8/layout/process4"/>
    <dgm:cxn modelId="{C6F3D85B-566C-9D4E-B1B1-FE0AB497C115}" type="presParOf" srcId="{57ADC71B-6CBB-A544-B648-8BA3A8605697}" destId="{81255404-A59E-5949-A6F4-7A4E4883B2E3}" srcOrd="2" destOrd="0" presId="urn:microsoft.com/office/officeart/2005/8/layout/process4"/>
    <dgm:cxn modelId="{712D805C-58E4-7C47-983E-B228D1C39FA0}" type="presParOf" srcId="{81255404-A59E-5949-A6F4-7A4E4883B2E3}" destId="{144970F6-30BA-7F49-B2BA-846E325B035D}" srcOrd="0" destOrd="0" presId="urn:microsoft.com/office/officeart/2005/8/layout/process4"/>
    <dgm:cxn modelId="{E27C705B-4237-CF42-8202-88D4C01238D8}" type="presParOf" srcId="{81255404-A59E-5949-A6F4-7A4E4883B2E3}" destId="{63C03117-68B2-9244-BA9F-FC0772472D0B}" srcOrd="1" destOrd="0" presId="urn:microsoft.com/office/officeart/2005/8/layout/process4"/>
    <dgm:cxn modelId="{DBC8EED6-F24A-2041-85E1-7B15C88E2575}" type="presParOf" srcId="{178D984C-49E7-2849-811A-883D660A7E72}" destId="{ECF57D83-BE9F-E84C-8C26-742983604891}" srcOrd="3" destOrd="0" presId="urn:microsoft.com/office/officeart/2005/8/layout/process4"/>
    <dgm:cxn modelId="{200F1DE2-4DF8-6540-8FB1-8B044199E735}" type="presParOf" srcId="{178D984C-49E7-2849-811A-883D660A7E72}" destId="{69F436F1-5A23-5444-9F9E-B037DBE27B37}" srcOrd="4" destOrd="0" presId="urn:microsoft.com/office/officeart/2005/8/layout/process4"/>
    <dgm:cxn modelId="{7B6B9657-5B6E-0B43-96F0-2C96D947B496}" type="presParOf" srcId="{69F436F1-5A23-5444-9F9E-B037DBE27B37}" destId="{E0EBCEE6-532C-0147-A6B3-F5A5071DB840}" srcOrd="0" destOrd="0" presId="urn:microsoft.com/office/officeart/2005/8/layout/process4"/>
    <dgm:cxn modelId="{3E401D5D-38A5-7C4D-872C-1B003760E14F}" type="presParOf" srcId="{69F436F1-5A23-5444-9F9E-B037DBE27B37}" destId="{3D85FF2D-59D7-0342-BBAF-17997ECCC863}" srcOrd="1" destOrd="0" presId="urn:microsoft.com/office/officeart/2005/8/layout/process4"/>
    <dgm:cxn modelId="{500C4C19-B2E6-E147-A408-1800159AAC94}" type="presParOf" srcId="{69F436F1-5A23-5444-9F9E-B037DBE27B37}" destId="{65B09AF6-5AE1-9747-A211-4D2CCAB3EACD}" srcOrd="2" destOrd="0" presId="urn:microsoft.com/office/officeart/2005/8/layout/process4"/>
    <dgm:cxn modelId="{533CB84E-24F8-0446-8B06-AA090401D448}" type="presParOf" srcId="{65B09AF6-5AE1-9747-A211-4D2CCAB3EACD}" destId="{DB1BB8F9-0CB3-5B42-BBC5-29A39B8B9CC1}" srcOrd="0" destOrd="0" presId="urn:microsoft.com/office/officeart/2005/8/layout/process4"/>
    <dgm:cxn modelId="{0F4C5242-CEF3-5142-8928-13EF9874E967}" type="presParOf" srcId="{65B09AF6-5AE1-9747-A211-4D2CCAB3EACD}" destId="{6C622E45-E0F8-D544-BD08-8A1138068896}" srcOrd="1" destOrd="0" presId="urn:microsoft.com/office/officeart/2005/8/layout/process4"/>
    <dgm:cxn modelId="{12A1D647-3212-074D-8712-9462830CC446}" type="presParOf" srcId="{65B09AF6-5AE1-9747-A211-4D2CCAB3EACD}" destId="{C6EA7734-BC3E-9E49-A423-6EDF8AEBEB64}" srcOrd="2"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222EAA5-AD64-C34F-8C7A-4330A0C357EE}">
      <dsp:nvSpPr>
        <dsp:cNvPr id="0" name=""/>
        <dsp:cNvSpPr/>
      </dsp:nvSpPr>
      <dsp:spPr>
        <a:xfrm>
          <a:off x="0" y="2887080"/>
          <a:ext cx="7372350" cy="956634"/>
        </a:xfrm>
        <a:prstGeom prst="rect">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Can Then Quickly Progress To:</a:t>
          </a:r>
        </a:p>
      </dsp:txBody>
      <dsp:txXfrm>
        <a:off x="0" y="2887080"/>
        <a:ext cx="7372350" cy="516582"/>
      </dsp:txXfrm>
    </dsp:sp>
    <dsp:sp modelId="{76D0DB18-9063-1343-BE8C-9F0E3E1E8B6A}">
      <dsp:nvSpPr>
        <dsp:cNvPr id="0" name=""/>
        <dsp:cNvSpPr/>
      </dsp:nvSpPr>
      <dsp:spPr>
        <a:xfrm>
          <a:off x="0" y="3412043"/>
          <a:ext cx="3686175" cy="44005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respiratory failure</a:t>
          </a:r>
        </a:p>
      </dsp:txBody>
      <dsp:txXfrm>
        <a:off x="0" y="3412043"/>
        <a:ext cx="3686175" cy="440051"/>
      </dsp:txXfrm>
    </dsp:sp>
    <dsp:sp modelId="{A4D9194F-3094-154B-BA11-93573FDF58F5}">
      <dsp:nvSpPr>
        <dsp:cNvPr id="0" name=""/>
        <dsp:cNvSpPr/>
      </dsp:nvSpPr>
      <dsp:spPr>
        <a:xfrm>
          <a:off x="3686175" y="3412043"/>
          <a:ext cx="3686175" cy="440051"/>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and ultimately...cardiac arrest!</a:t>
          </a:r>
        </a:p>
      </dsp:txBody>
      <dsp:txXfrm>
        <a:off x="3686175" y="3412043"/>
        <a:ext cx="3686175" cy="440051"/>
      </dsp:txXfrm>
    </dsp:sp>
    <dsp:sp modelId="{7400D311-7807-6944-8C03-45DC2BAF5B49}">
      <dsp:nvSpPr>
        <dsp:cNvPr id="0" name=""/>
        <dsp:cNvSpPr/>
      </dsp:nvSpPr>
      <dsp:spPr>
        <a:xfrm rot="10800000">
          <a:off x="0" y="1457638"/>
          <a:ext cx="7372350" cy="1471303"/>
        </a:xfrm>
        <a:prstGeom prst="upArrowCallout">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Will Progress To: </a:t>
          </a:r>
        </a:p>
      </dsp:txBody>
      <dsp:txXfrm rot="-10800000">
        <a:off x="0" y="1457638"/>
        <a:ext cx="7372350" cy="516427"/>
      </dsp:txXfrm>
    </dsp:sp>
    <dsp:sp modelId="{144970F6-30BA-7F49-B2BA-846E325B035D}">
      <dsp:nvSpPr>
        <dsp:cNvPr id="0" name=""/>
        <dsp:cNvSpPr/>
      </dsp:nvSpPr>
      <dsp:spPr>
        <a:xfrm>
          <a:off x="0" y="1974066"/>
          <a:ext cx="3686175" cy="43991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irregular breathing </a:t>
          </a:r>
        </a:p>
      </dsp:txBody>
      <dsp:txXfrm>
        <a:off x="0" y="1974066"/>
        <a:ext cx="3686175" cy="439919"/>
      </dsp:txXfrm>
    </dsp:sp>
    <dsp:sp modelId="{63C03117-68B2-9244-BA9F-FC0772472D0B}">
      <dsp:nvSpPr>
        <dsp:cNvPr id="0" name=""/>
        <dsp:cNvSpPr/>
      </dsp:nvSpPr>
      <dsp:spPr>
        <a:xfrm>
          <a:off x="3686175" y="1974066"/>
          <a:ext cx="3686175" cy="43991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t>↓ respiratory effort</a:t>
          </a:r>
        </a:p>
      </dsp:txBody>
      <dsp:txXfrm>
        <a:off x="3686175" y="1974066"/>
        <a:ext cx="3686175" cy="439919"/>
      </dsp:txXfrm>
    </dsp:sp>
    <dsp:sp modelId="{3D85FF2D-59D7-0342-BBAF-17997ECCC863}">
      <dsp:nvSpPr>
        <dsp:cNvPr id="0" name=""/>
        <dsp:cNvSpPr/>
      </dsp:nvSpPr>
      <dsp:spPr>
        <a:xfrm rot="10800000">
          <a:off x="0" y="54210"/>
          <a:ext cx="7372350" cy="1471303"/>
        </a:xfrm>
        <a:prstGeom prst="upArrowCallout">
          <a:avLst/>
        </a:prstGeom>
        <a:solidFill>
          <a:srgbClr val="0FA5CC"/>
        </a:soli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ctr" defTabSz="1066800">
            <a:lnSpc>
              <a:spcPct val="90000"/>
            </a:lnSpc>
            <a:spcBef>
              <a:spcPct val="0"/>
            </a:spcBef>
            <a:spcAft>
              <a:spcPct val="35000"/>
            </a:spcAft>
            <a:buNone/>
          </a:pPr>
          <a:r>
            <a:rPr lang="en-US" sz="2400" kern="1200" dirty="0"/>
            <a:t>Initial Impression: </a:t>
          </a:r>
        </a:p>
      </dsp:txBody>
      <dsp:txXfrm rot="-10800000">
        <a:off x="0" y="54210"/>
        <a:ext cx="7372350" cy="516427"/>
      </dsp:txXfrm>
    </dsp:sp>
    <dsp:sp modelId="{DB1BB8F9-0CB3-5B42-BBC5-29A39B8B9CC1}">
      <dsp:nvSpPr>
        <dsp:cNvPr id="0" name=""/>
        <dsp:cNvSpPr/>
      </dsp:nvSpPr>
      <dsp:spPr>
        <a:xfrm>
          <a:off x="3599" y="517112"/>
          <a:ext cx="2455050" cy="43991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a:t>
          </a:r>
          <a:r>
            <a:rPr lang="en-US" sz="2000" kern="1200" dirty="0">
              <a:latin typeface="Times New Roman" panose="02020603050405020304" pitchFamily="18" charset="0"/>
              <a:cs typeface="Times New Roman" panose="02020603050405020304" pitchFamily="18" charset="0"/>
            </a:rPr>
            <a:t> </a:t>
          </a:r>
          <a:r>
            <a:rPr lang="en-US" sz="2000" kern="1200" dirty="0"/>
            <a:t>work of breathing</a:t>
          </a:r>
        </a:p>
      </dsp:txBody>
      <dsp:txXfrm>
        <a:off x="3599" y="517112"/>
        <a:ext cx="2455050" cy="439919"/>
      </dsp:txXfrm>
    </dsp:sp>
    <dsp:sp modelId="{6C622E45-E0F8-D544-BD08-8A1138068896}">
      <dsp:nvSpPr>
        <dsp:cNvPr id="0" name=""/>
        <dsp:cNvSpPr/>
      </dsp:nvSpPr>
      <dsp:spPr>
        <a:xfrm>
          <a:off x="2458649" y="517112"/>
          <a:ext cx="2455050" cy="43991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 respiratory rate</a:t>
          </a:r>
        </a:p>
      </dsp:txBody>
      <dsp:txXfrm>
        <a:off x="2458649" y="517112"/>
        <a:ext cx="2455050" cy="439919"/>
      </dsp:txXfrm>
    </dsp:sp>
    <dsp:sp modelId="{C6EA7734-BC3E-9E49-A423-6EDF8AEBEB64}">
      <dsp:nvSpPr>
        <dsp:cNvPr id="0" name=""/>
        <dsp:cNvSpPr/>
      </dsp:nvSpPr>
      <dsp:spPr>
        <a:xfrm>
          <a:off x="4913700" y="517112"/>
          <a:ext cx="2455050" cy="439919"/>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42240" tIns="25400" rIns="142240" bIns="254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Calibri" panose="020F0502020204030204" pitchFamily="34" charset="0"/>
              <a:cs typeface="Calibri" panose="020F0502020204030204" pitchFamily="34" charset="0"/>
            </a:rPr>
            <a:t>↑ respiratory effort</a:t>
          </a:r>
        </a:p>
      </dsp:txBody>
      <dsp:txXfrm>
        <a:off x="4913700" y="517112"/>
        <a:ext cx="2455050" cy="439919"/>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1800" cy="464820"/>
          </a:xfrm>
          <a:prstGeom prst="rect">
            <a:avLst/>
          </a:prstGeom>
        </p:spPr>
        <p:txBody>
          <a:bodyPr vert="horz" lIns="93932" tIns="46966" rIns="93932" bIns="46966" rtlCol="0"/>
          <a:lstStyle>
            <a:lvl1pPr algn="l">
              <a:defRPr sz="1200"/>
            </a:lvl1pPr>
          </a:lstStyle>
          <a:p>
            <a:endParaRPr lang="en-US"/>
          </a:p>
        </p:txBody>
      </p:sp>
      <p:sp>
        <p:nvSpPr>
          <p:cNvPr id="3" name="Date Placeholder 2"/>
          <p:cNvSpPr>
            <a:spLocks noGrp="1"/>
          </p:cNvSpPr>
          <p:nvPr>
            <p:ph type="dt" sz="quarter" idx="1"/>
          </p:nvPr>
        </p:nvSpPr>
        <p:spPr>
          <a:xfrm>
            <a:off x="3884615" y="0"/>
            <a:ext cx="2971800" cy="464820"/>
          </a:xfrm>
          <a:prstGeom prst="rect">
            <a:avLst/>
          </a:prstGeom>
        </p:spPr>
        <p:txBody>
          <a:bodyPr vert="horz" lIns="93932" tIns="46966" rIns="93932" bIns="46966" rtlCol="0"/>
          <a:lstStyle>
            <a:lvl1pPr algn="r">
              <a:defRPr sz="1200"/>
            </a:lvl1pPr>
          </a:lstStyle>
          <a:p>
            <a:fld id="{77D56B67-606E-43DD-8CC4-99CA274D34DC}" type="datetimeFigureOut">
              <a:rPr lang="en-US" smtClean="0"/>
              <a:t>1/11/22</a:t>
            </a:fld>
            <a:endParaRPr lang="en-US"/>
          </a:p>
        </p:txBody>
      </p:sp>
      <p:sp>
        <p:nvSpPr>
          <p:cNvPr id="4" name="Footer Placeholder 3"/>
          <p:cNvSpPr>
            <a:spLocks noGrp="1"/>
          </p:cNvSpPr>
          <p:nvPr>
            <p:ph type="ftr" sz="quarter" idx="2"/>
          </p:nvPr>
        </p:nvSpPr>
        <p:spPr>
          <a:xfrm>
            <a:off x="2" y="8829968"/>
            <a:ext cx="2971800" cy="464820"/>
          </a:xfrm>
          <a:prstGeom prst="rect">
            <a:avLst/>
          </a:prstGeom>
        </p:spPr>
        <p:txBody>
          <a:bodyPr vert="horz" lIns="93932" tIns="46966" rIns="93932" bIns="46966" rtlCol="0" anchor="b"/>
          <a:lstStyle>
            <a:lvl1pPr algn="l">
              <a:defRPr sz="1200"/>
            </a:lvl1pPr>
          </a:lstStyle>
          <a:p>
            <a:endParaRPr lang="en-US"/>
          </a:p>
        </p:txBody>
      </p:sp>
      <p:sp>
        <p:nvSpPr>
          <p:cNvPr id="5" name="Slide Number Placeholder 4"/>
          <p:cNvSpPr>
            <a:spLocks noGrp="1"/>
          </p:cNvSpPr>
          <p:nvPr>
            <p:ph type="sldNum" sz="quarter" idx="3"/>
          </p:nvPr>
        </p:nvSpPr>
        <p:spPr>
          <a:xfrm>
            <a:off x="3884615" y="8829968"/>
            <a:ext cx="2971800" cy="464820"/>
          </a:xfrm>
          <a:prstGeom prst="rect">
            <a:avLst/>
          </a:prstGeom>
        </p:spPr>
        <p:txBody>
          <a:bodyPr vert="horz" lIns="93932" tIns="46966" rIns="93932" bIns="46966" rtlCol="0" anchor="b"/>
          <a:lstStyle>
            <a:lvl1pPr algn="r">
              <a:defRPr sz="1200"/>
            </a:lvl1pPr>
          </a:lstStyle>
          <a:p>
            <a:fld id="{63652CEE-4620-4CD6-8ECB-913AC926B9CE}" type="slidenum">
              <a:rPr lang="en-US" smtClean="0"/>
              <a:t>‹#›</a:t>
            </a:fld>
            <a:endParaRPr lang="en-US"/>
          </a:p>
        </p:txBody>
      </p:sp>
    </p:spTree>
    <p:extLst>
      <p:ext uri="{BB962C8B-B14F-4D97-AF65-F5344CB8AC3E}">
        <p14:creationId xmlns:p14="http://schemas.microsoft.com/office/powerpoint/2010/main" val="4934643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2971800" cy="464820"/>
          </a:xfrm>
          <a:prstGeom prst="rect">
            <a:avLst/>
          </a:prstGeom>
        </p:spPr>
        <p:txBody>
          <a:bodyPr vert="horz" lIns="93932" tIns="46966" rIns="93932" bIns="46966" rtlCol="0"/>
          <a:lstStyle>
            <a:lvl1pPr algn="l">
              <a:defRPr sz="1200"/>
            </a:lvl1pPr>
          </a:lstStyle>
          <a:p>
            <a:endParaRPr lang="en-US"/>
          </a:p>
        </p:txBody>
      </p:sp>
      <p:sp>
        <p:nvSpPr>
          <p:cNvPr id="3" name="Date Placeholder 2"/>
          <p:cNvSpPr>
            <a:spLocks noGrp="1"/>
          </p:cNvSpPr>
          <p:nvPr>
            <p:ph type="dt" idx="1"/>
          </p:nvPr>
        </p:nvSpPr>
        <p:spPr>
          <a:xfrm>
            <a:off x="3884615" y="0"/>
            <a:ext cx="2971800" cy="464820"/>
          </a:xfrm>
          <a:prstGeom prst="rect">
            <a:avLst/>
          </a:prstGeom>
        </p:spPr>
        <p:txBody>
          <a:bodyPr vert="horz" lIns="93932" tIns="46966" rIns="93932" bIns="46966" rtlCol="0"/>
          <a:lstStyle>
            <a:lvl1pPr algn="r">
              <a:defRPr sz="1200"/>
            </a:lvl1pPr>
          </a:lstStyle>
          <a:p>
            <a:fld id="{1CC208C2-7179-4393-BE9B-E1BBD1F25A4E}" type="datetimeFigureOut">
              <a:rPr lang="en-US" smtClean="0"/>
              <a:t>1/11/22</a:t>
            </a:fld>
            <a:endParaRPr lang="en-US"/>
          </a:p>
        </p:txBody>
      </p:sp>
      <p:sp>
        <p:nvSpPr>
          <p:cNvPr id="4" name="Slide Image Placeholder 3"/>
          <p:cNvSpPr>
            <a:spLocks noGrp="1" noRot="1" noChangeAspect="1"/>
          </p:cNvSpPr>
          <p:nvPr>
            <p:ph type="sldImg" idx="2"/>
          </p:nvPr>
        </p:nvSpPr>
        <p:spPr>
          <a:xfrm>
            <a:off x="1104900" y="696913"/>
            <a:ext cx="4648200" cy="3486150"/>
          </a:xfrm>
          <a:prstGeom prst="rect">
            <a:avLst/>
          </a:prstGeom>
          <a:noFill/>
          <a:ln w="12700">
            <a:solidFill>
              <a:prstClr val="black"/>
            </a:solidFill>
          </a:ln>
        </p:spPr>
        <p:txBody>
          <a:bodyPr vert="horz" lIns="93932" tIns="46966" rIns="93932" bIns="46966" rtlCol="0" anchor="ctr"/>
          <a:lstStyle/>
          <a:p>
            <a:endParaRPr lang="en-US"/>
          </a:p>
        </p:txBody>
      </p:sp>
      <p:sp>
        <p:nvSpPr>
          <p:cNvPr id="5" name="Notes Placeholder 4"/>
          <p:cNvSpPr>
            <a:spLocks noGrp="1"/>
          </p:cNvSpPr>
          <p:nvPr>
            <p:ph type="body" sz="quarter" idx="3"/>
          </p:nvPr>
        </p:nvSpPr>
        <p:spPr>
          <a:xfrm>
            <a:off x="685800" y="4415791"/>
            <a:ext cx="5486400" cy="418338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829968"/>
            <a:ext cx="2971800" cy="464820"/>
          </a:xfrm>
          <a:prstGeom prst="rect">
            <a:avLst/>
          </a:prstGeom>
        </p:spPr>
        <p:txBody>
          <a:bodyPr vert="horz" lIns="93932" tIns="46966" rIns="93932" bIns="46966" rtlCol="0" anchor="b"/>
          <a:lstStyle>
            <a:lvl1pPr algn="l">
              <a:defRPr sz="1200"/>
            </a:lvl1pPr>
          </a:lstStyle>
          <a:p>
            <a:endParaRPr lang="en-US"/>
          </a:p>
        </p:txBody>
      </p:sp>
      <p:sp>
        <p:nvSpPr>
          <p:cNvPr id="7" name="Slide Number Placeholder 6"/>
          <p:cNvSpPr>
            <a:spLocks noGrp="1"/>
          </p:cNvSpPr>
          <p:nvPr>
            <p:ph type="sldNum" sz="quarter" idx="5"/>
          </p:nvPr>
        </p:nvSpPr>
        <p:spPr>
          <a:xfrm>
            <a:off x="3884615" y="8829968"/>
            <a:ext cx="2971800" cy="464820"/>
          </a:xfrm>
          <a:prstGeom prst="rect">
            <a:avLst/>
          </a:prstGeom>
        </p:spPr>
        <p:txBody>
          <a:bodyPr vert="horz" lIns="93932" tIns="46966" rIns="93932" bIns="46966" rtlCol="0" anchor="b"/>
          <a:lstStyle>
            <a:lvl1pPr algn="r">
              <a:defRPr sz="1200"/>
            </a:lvl1pPr>
          </a:lstStyle>
          <a:p>
            <a:fld id="{77B04217-E1E0-4952-A703-E94C4BD200C0}" type="slidenum">
              <a:rPr lang="en-US" smtClean="0"/>
              <a:t>‹#›</a:t>
            </a:fld>
            <a:endParaRPr lang="en-US"/>
          </a:p>
        </p:txBody>
      </p:sp>
    </p:spTree>
    <p:extLst>
      <p:ext uri="{BB962C8B-B14F-4D97-AF65-F5344CB8AC3E}">
        <p14:creationId xmlns:p14="http://schemas.microsoft.com/office/powerpoint/2010/main" val="17984175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need to establish, maintain and monitor airway patency in children often happens in settings where non-anesthesiologist health care providers are in charge of the task. Large databases, critical event analyses and case reports demonstrate serious events occurring as a consequence of airway management failures in the field and within the hospital.</a:t>
            </a:r>
            <a:r>
              <a:rPr lang="en-US" baseline="30000" dirty="0"/>
              <a:t>1,2</a:t>
            </a:r>
            <a:r>
              <a:rPr lang="en-US" dirty="0"/>
              <a:t> Furthermore, the morbidity of tracheal intubation when non-anesthesiology providers are involved is high.</a:t>
            </a:r>
            <a:r>
              <a:rPr lang="en-US" baseline="30000" dirty="0"/>
              <a:t>3,4</a:t>
            </a:r>
            <a:r>
              <a:rPr lang="en-US" baseline="0" dirty="0"/>
              <a:t> </a:t>
            </a:r>
            <a:r>
              <a:rPr lang="en-US" dirty="0"/>
              <a:t>These studies suggest that improved airway training will likely lead to better outcomes. </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1</a:t>
            </a:fld>
            <a:endParaRPr lang="en-US"/>
          </a:p>
        </p:txBody>
      </p:sp>
    </p:spTree>
    <p:extLst>
      <p:ext uri="{BB962C8B-B14F-4D97-AF65-F5344CB8AC3E}">
        <p14:creationId xmlns:p14="http://schemas.microsoft.com/office/powerpoint/2010/main" val="14732447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After studying this lecture you will be able to do the tasks listed above.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following slides contain detailed information about these</a:t>
            </a:r>
            <a:r>
              <a:rPr lang="en-US" baseline="0" dirty="0"/>
              <a:t> topics with </a:t>
            </a:r>
            <a:r>
              <a:rPr lang="en-US" dirty="0"/>
              <a:t>superscript numbers referring to articles listed in the references at the end. You do not need to read these</a:t>
            </a:r>
            <a:r>
              <a:rPr lang="en-US" baseline="0" dirty="0"/>
              <a:t> references</a:t>
            </a:r>
            <a:r>
              <a:rPr lang="en-US" dirty="0"/>
              <a:t> (unless you are interested in a particular part of the topic), but they are there so you can look them up if you want to and to show you that there is a lot of science behind the things we say.</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2</a:t>
            </a:fld>
            <a:endParaRPr lang="en-US"/>
          </a:p>
        </p:txBody>
      </p:sp>
    </p:spTree>
    <p:extLst>
      <p:ext uri="{BB962C8B-B14F-4D97-AF65-F5344CB8AC3E}">
        <p14:creationId xmlns:p14="http://schemas.microsoft.com/office/powerpoint/2010/main" val="28292549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Decreasing</a:t>
            </a:r>
            <a:r>
              <a:rPr lang="en-US" u="sng" baseline="0" dirty="0"/>
              <a:t> Role of Direct Laryngoscopy</a:t>
            </a:r>
            <a:endParaRPr lang="en-US" u="sng" dirty="0"/>
          </a:p>
          <a:p>
            <a:r>
              <a:rPr lang="en-US" dirty="0"/>
              <a:t>In the past, a lot of airway management training was focused on teaching how to put a breathing tube in the trachea (Tracheal Intubation = TI) using devices to look at the larynx (Direct Laryngoscopy = DL). As studies were done to evaluate how well this training worked in regards to pediatric outcomes after events in which airway management was needed, it became clear that this should change:  in one study of TI by non-anesthesiologists, </a:t>
            </a:r>
            <a:r>
              <a:rPr lang="en-US" b="1" dirty="0"/>
              <a:t>Tracheal Intubation Adverse Events </a:t>
            </a:r>
            <a:r>
              <a:rPr lang="en-US" dirty="0"/>
              <a:t>(TIAE, like putting the tube in the esophagus instead of the trachea) were reported in 20% of intubations, with severe TIAEs (such as cardiac arrest) in 9%.</a:t>
            </a:r>
          </a:p>
          <a:p>
            <a:endParaRPr lang="en-US" dirty="0"/>
          </a:p>
          <a:p>
            <a:r>
              <a:rPr lang="en-US" dirty="0"/>
              <a:t>Instead, providing positive pressure ventilation with a face mask (Face Mask Ventilation, FMV) is emphasized as a critically important skill. Laryngeal Mask Airways (LMA) can also be used as</a:t>
            </a:r>
            <a:r>
              <a:rPr lang="en-US" baseline="0" dirty="0"/>
              <a:t> an technically easier method of managing ventilation. </a:t>
            </a:r>
            <a:endParaRPr lang="en-US" dirty="0"/>
          </a:p>
          <a:p>
            <a:endParaRPr lang="en-US" dirty="0"/>
          </a:p>
          <a:p>
            <a:r>
              <a:rPr lang="en-US" b="0" u="sng" dirty="0"/>
              <a:t>Emphasis</a:t>
            </a:r>
            <a:r>
              <a:rPr lang="en-US" b="0" u="sng" baseline="0" dirty="0"/>
              <a:t> on team approach</a:t>
            </a:r>
            <a:endParaRPr lang="en-US" b="0" u="sng" dirty="0"/>
          </a:p>
          <a:p>
            <a:r>
              <a:rPr lang="en-US" dirty="0"/>
              <a:t>When a patient stops breathing, often many people arrive to help.  Clear communication techniques (such as closed loop communication) can be learned and are known to improve outcomes.</a:t>
            </a:r>
          </a:p>
          <a:p>
            <a:endParaRPr lang="en-US" dirty="0"/>
          </a:p>
          <a:p>
            <a:r>
              <a:rPr lang="en-US" dirty="0"/>
              <a:t>Practicing technical and non-technical skills (with or without simulation equipment) is important in keeping everyone prepared to deal with emergency airway problems. Crew resource management</a:t>
            </a:r>
            <a:r>
              <a:rPr lang="en-US" baseline="0" dirty="0"/>
              <a:t> focuses on human factors that can be improved in emergency situations.  Effective communication and teamwork are key elements.  Failures in teamwork and communication are the leading contributing factors to sentinel events in hospitals according to the Joint Commission on Accreditation of Healthcare Organizations in the US. </a:t>
            </a:r>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3</a:t>
            </a:fld>
            <a:endParaRPr lang="en-US"/>
          </a:p>
        </p:txBody>
      </p:sp>
    </p:spTree>
    <p:extLst>
      <p:ext uri="{BB962C8B-B14F-4D97-AF65-F5344CB8AC3E}">
        <p14:creationId xmlns:p14="http://schemas.microsoft.com/office/powerpoint/2010/main" val="16266392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often identify a patient with respiratory distress from the door of the room.  They may be:</a:t>
            </a:r>
          </a:p>
          <a:p>
            <a:pPr marL="228600" indent="-228600">
              <a:buAutoNum type="arabicPeriod"/>
            </a:pPr>
            <a:r>
              <a:rPr lang="en-US" dirty="0"/>
              <a:t>Breathing too quickly for their age.</a:t>
            </a:r>
          </a:p>
          <a:p>
            <a:pPr marL="228600" indent="-228600">
              <a:buAutoNum type="arabicPeriod"/>
            </a:pPr>
            <a:r>
              <a:rPr lang="en-US" dirty="0"/>
              <a:t>Working too hard – these patients are often anxious.</a:t>
            </a:r>
          </a:p>
          <a:p>
            <a:pPr marL="228600" indent="-228600">
              <a:buAutoNum type="arabicPeriod"/>
            </a:pPr>
            <a:r>
              <a:rPr lang="en-US" dirty="0"/>
              <a:t>Not breathing enough (irregularly or too slowly) – these patients are often sleepy.</a:t>
            </a:r>
          </a:p>
          <a:p>
            <a:pPr marL="228600" indent="-228600">
              <a:buAutoNum type="arabicPeriod"/>
            </a:pPr>
            <a:r>
              <a:rPr lang="en-US" dirty="0"/>
              <a:t>Making unusual sounds – you may not need a stethoscope to hear these</a:t>
            </a:r>
          </a:p>
          <a:p>
            <a:pPr marL="228600" indent="-228600">
              <a:buAutoNum type="arabicPeriod"/>
            </a:pPr>
            <a:endParaRPr lang="en-US" dirty="0"/>
          </a:p>
          <a:p>
            <a:r>
              <a:rPr lang="en-US" dirty="0"/>
              <a:t>Call for help, give oxygen and begin electronic monitoring</a:t>
            </a:r>
            <a:r>
              <a:rPr lang="en-US" baseline="0" dirty="0"/>
              <a:t> if available.</a:t>
            </a:r>
            <a:endParaRPr lang="en-US" dirty="0"/>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4</a:t>
            </a:fld>
            <a:endParaRPr lang="en-US"/>
          </a:p>
        </p:txBody>
      </p:sp>
    </p:spTree>
    <p:extLst>
      <p:ext uri="{BB962C8B-B14F-4D97-AF65-F5344CB8AC3E}">
        <p14:creationId xmlns:p14="http://schemas.microsoft.com/office/powerpoint/2010/main" val="1094902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2016 PALS provider manual does a nice job of describing normal respiration.</a:t>
            </a:r>
          </a:p>
          <a:p>
            <a:endParaRPr lang="en-US" baseline="0" dirty="0"/>
          </a:p>
          <a:p>
            <a:r>
              <a:rPr lang="en-US" baseline="0" dirty="0"/>
              <a:t>“Normal spontaneous breathing is accomplished with minimal work, resulting in quiet breathing with unlabored inspiration and passive expiration.  The normal respiratory rate in inversely related to age; it is rapid in the neonate and decreases as the child gets older.  A consistent respiratory rate of &lt; 10 or &gt; 60 breaths per minutes in a child of any age is often abnormal and warrants further assessment.”</a:t>
            </a:r>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5</a:t>
            </a:fld>
            <a:endParaRPr lang="en-US"/>
          </a:p>
        </p:txBody>
      </p:sp>
    </p:spTree>
    <p:extLst>
      <p:ext uri="{BB962C8B-B14F-4D97-AF65-F5344CB8AC3E}">
        <p14:creationId xmlns:p14="http://schemas.microsoft.com/office/powerpoint/2010/main" val="1912944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Much</a:t>
            </a:r>
            <a:r>
              <a:rPr lang="en-US" baseline="0" dirty="0"/>
              <a:t> poorer outcomes are associated with cardiac arrest if it progresses to that point</a:t>
            </a:r>
          </a:p>
          <a:p>
            <a:pPr marL="171450" indent="-171450">
              <a:buFontTx/>
              <a:buChar char="-"/>
            </a:pPr>
            <a:r>
              <a:rPr lang="en-US" baseline="0" dirty="0"/>
              <a:t>Treat respiratory distress early </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US" baseline="0" dirty="0"/>
              <a:t>Keep treatment as simple as possible</a:t>
            </a:r>
            <a:r>
              <a:rPr lang="en-US" baseline="30000" dirty="0"/>
              <a:t>12</a:t>
            </a:r>
          </a:p>
          <a:p>
            <a:pPr lvl="1"/>
            <a:r>
              <a:rPr lang="en-US" dirty="0"/>
              <a:t>-  Non-technical (human) factors are frequently a cause of airway problems.</a:t>
            </a:r>
          </a:p>
          <a:p>
            <a:pPr lvl="1"/>
            <a:r>
              <a:rPr lang="en-US" dirty="0"/>
              <a:t>-  </a:t>
            </a:r>
            <a:r>
              <a:rPr lang="en-US" kern="1200" dirty="0">
                <a:solidFill>
                  <a:schemeClr val="tx1"/>
                </a:solidFill>
                <a:effectLst/>
                <a:latin typeface="+mn-lt"/>
                <a:ea typeface="+mn-ea"/>
                <a:cs typeface="+mn-cs"/>
              </a:rPr>
              <a:t>Too much choice is taxing, so d</a:t>
            </a:r>
            <a:r>
              <a:rPr lang="en-US" dirty="0"/>
              <a:t>on’t consider all difficult airway options when presented with a difficult airway. Simple </a:t>
            </a:r>
            <a:r>
              <a:rPr lang="en-US" kern="1200" dirty="0">
                <a:solidFill>
                  <a:schemeClr val="tx1"/>
                </a:solidFill>
                <a:effectLst/>
                <a:latin typeface="+mn-lt"/>
                <a:ea typeface="+mn-ea"/>
                <a:cs typeface="+mn-cs"/>
              </a:rPr>
              <a:t>algorithms and user-friendly devices are key. </a:t>
            </a:r>
            <a:endParaRPr lang="en-US" dirty="0"/>
          </a:p>
          <a:p>
            <a:pPr lvl="1"/>
            <a:r>
              <a:rPr lang="en-US" kern="1200" dirty="0">
                <a:solidFill>
                  <a:schemeClr val="tx1"/>
                </a:solidFill>
                <a:effectLst/>
                <a:latin typeface="+mn-lt"/>
                <a:ea typeface="+mn-ea"/>
                <a:cs typeface="+mn-cs"/>
              </a:rPr>
              <a:t>-  Focus on maintaining </a:t>
            </a:r>
            <a:r>
              <a:rPr lang="en-US" u="sng" kern="1200" dirty="0">
                <a:solidFill>
                  <a:schemeClr val="tx1"/>
                </a:solidFill>
                <a:effectLst/>
                <a:latin typeface="+mn-lt"/>
                <a:ea typeface="+mn-ea"/>
                <a:cs typeface="+mn-cs"/>
              </a:rPr>
              <a:t>situational awareness</a:t>
            </a:r>
            <a:r>
              <a:rPr lang="en-US" kern="1200" dirty="0">
                <a:solidFill>
                  <a:schemeClr val="tx1"/>
                </a:solidFill>
                <a:effectLst/>
                <a:latin typeface="+mn-lt"/>
                <a:ea typeface="+mn-ea"/>
                <a:cs typeface="+mn-cs"/>
              </a:rPr>
              <a:t> and </a:t>
            </a:r>
            <a:r>
              <a:rPr lang="en-US" u="sng" kern="1200" dirty="0">
                <a:solidFill>
                  <a:schemeClr val="tx1"/>
                </a:solidFill>
                <a:effectLst/>
                <a:latin typeface="+mn-lt"/>
                <a:ea typeface="+mn-ea"/>
                <a:cs typeface="+mn-cs"/>
              </a:rPr>
              <a:t>maintaining oxygenation</a:t>
            </a:r>
            <a:r>
              <a:rPr lang="en-US" kern="1200" dirty="0">
                <a:solidFill>
                  <a:schemeClr val="tx1"/>
                </a:solidFill>
                <a:effectLst/>
                <a:latin typeface="+mn-lt"/>
                <a:ea typeface="+mn-ea"/>
                <a:cs typeface="+mn-cs"/>
              </a:rPr>
              <a:t> (via the difficult airway </a:t>
            </a:r>
            <a:r>
              <a:rPr lang="en-US" dirty="0"/>
              <a:t>algorithm), not on intubation.</a:t>
            </a:r>
          </a:p>
          <a:p>
            <a:pPr lvl="1"/>
            <a:r>
              <a:rPr lang="en-US" kern="1200" dirty="0">
                <a:solidFill>
                  <a:schemeClr val="tx1"/>
                </a:solidFill>
                <a:effectLst/>
                <a:latin typeface="+mn-lt"/>
                <a:ea typeface="+mn-ea"/>
                <a:cs typeface="+mn-cs"/>
              </a:rPr>
              <a:t>-  Airway equipment should be purchased with the least experienced user in mind (not the most experienced).</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6</a:t>
            </a:fld>
            <a:endParaRPr lang="en-US"/>
          </a:p>
        </p:txBody>
      </p:sp>
    </p:spTree>
    <p:extLst>
      <p:ext uri="{BB962C8B-B14F-4D97-AF65-F5344CB8AC3E}">
        <p14:creationId xmlns:p14="http://schemas.microsoft.com/office/powerpoint/2010/main" val="9651502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Easy breathing can be interfered with at a variety of places in the respiratory system.</a:t>
            </a:r>
          </a:p>
          <a:p>
            <a:pPr marL="228600" indent="-228600">
              <a:buAutoNum type="arabicPeriod"/>
            </a:pPr>
            <a:r>
              <a:rPr lang="en-US" b="1" dirty="0"/>
              <a:t>Upper airway:</a:t>
            </a:r>
            <a:r>
              <a:rPr lang="en-US" dirty="0"/>
              <a:t> the mouth, nose ,throat and larynx (voice box) above the vocal cords.  Croup (also known as </a:t>
            </a:r>
            <a:r>
              <a:rPr lang="en-US" dirty="0" err="1"/>
              <a:t>laryngotracheobronchitis</a:t>
            </a:r>
            <a:r>
              <a:rPr lang="en-US" dirty="0"/>
              <a:t>) is a viral infection that leads to swelling of the larynx and upper trachea.</a:t>
            </a:r>
          </a:p>
          <a:p>
            <a:pPr marL="228600" indent="-228600">
              <a:buAutoNum type="arabicPeriod"/>
            </a:pPr>
            <a:r>
              <a:rPr lang="en-US" b="1" dirty="0"/>
              <a:t>Lower airway: </a:t>
            </a:r>
            <a:r>
              <a:rPr lang="en-US" dirty="0"/>
              <a:t>the trachea, bronchi and bronchioles</a:t>
            </a:r>
          </a:p>
          <a:p>
            <a:pPr marL="228600" indent="-228600">
              <a:buAutoNum type="arabicPeriod"/>
            </a:pPr>
            <a:r>
              <a:rPr lang="en-US" b="1" dirty="0"/>
              <a:t>Lung</a:t>
            </a:r>
            <a:r>
              <a:rPr lang="en-US" dirty="0"/>
              <a:t>: Beyond the airways, the lung tissue itself can be damaged by inflammatory cells or fluid.  It can also be squeezed by outside forces.</a:t>
            </a:r>
          </a:p>
          <a:p>
            <a:pPr marL="228600" indent="-228600">
              <a:buAutoNum type="arabicPeriod"/>
            </a:pPr>
            <a:r>
              <a:rPr lang="en-US" b="1" dirty="0"/>
              <a:t>Brain</a:t>
            </a:r>
            <a:r>
              <a:rPr lang="en-US" dirty="0"/>
              <a:t>:</a:t>
            </a:r>
            <a:r>
              <a:rPr lang="en-US" baseline="0" dirty="0"/>
              <a:t> </a:t>
            </a:r>
            <a:r>
              <a:rPr lang="en-US" dirty="0"/>
              <a:t>The systems in the brain that control breathing can be harmed by injuries or drugs.  The muscles needed to breathe can be weakened by disease or exhaustion.</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7</a:t>
            </a:fld>
            <a:endParaRPr lang="en-US"/>
          </a:p>
        </p:txBody>
      </p:sp>
    </p:spTree>
    <p:extLst>
      <p:ext uri="{BB962C8B-B14F-4D97-AF65-F5344CB8AC3E}">
        <p14:creationId xmlns:p14="http://schemas.microsoft.com/office/powerpoint/2010/main" val="37125785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Depending on the situation, respiratory distress can become respiratory failure remarkably quickly.  In this situation, blood oxygen decreases leading to blue/gray lips and nail beds.  Carbon dioxide increases, initially stimulating breathing, then causing increasing drowsiness.</a:t>
            </a:r>
          </a:p>
          <a:p>
            <a:endParaRPr lang="en-US" dirty="0"/>
          </a:p>
          <a:p>
            <a:r>
              <a:rPr lang="en-US" dirty="0"/>
              <a:t>Therefore, you want to treat respiratory distress early and effectively. </a:t>
            </a:r>
          </a:p>
        </p:txBody>
      </p:sp>
      <p:sp>
        <p:nvSpPr>
          <p:cNvPr id="4" name="Slide Number Placeholder 3"/>
          <p:cNvSpPr>
            <a:spLocks noGrp="1"/>
          </p:cNvSpPr>
          <p:nvPr>
            <p:ph type="sldNum" sz="quarter" idx="10"/>
          </p:nvPr>
        </p:nvSpPr>
        <p:spPr/>
        <p:txBody>
          <a:bodyPr/>
          <a:lstStyle/>
          <a:p>
            <a:fld id="{77B04217-E1E0-4952-A703-E94C4BD200C0}" type="slidenum">
              <a:rPr lang="en-US" smtClean="0"/>
              <a:t>8</a:t>
            </a:fld>
            <a:endParaRPr lang="en-US"/>
          </a:p>
        </p:txBody>
      </p:sp>
    </p:spTree>
    <p:extLst>
      <p:ext uri="{BB962C8B-B14F-4D97-AF65-F5344CB8AC3E}">
        <p14:creationId xmlns:p14="http://schemas.microsoft.com/office/powerpoint/2010/main" val="33504387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Individuals and institutions who may need to care for a child with respiratory distress need to be prepared. This must start long before the patient arrives. All providers should understand how airway equipment works and what complications may occur.  These issues will be described on the following slides.</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9</a:t>
            </a:fld>
            <a:endParaRPr lang="en-US"/>
          </a:p>
        </p:txBody>
      </p:sp>
    </p:spTree>
    <p:extLst>
      <p:ext uri="{BB962C8B-B14F-4D97-AF65-F5344CB8AC3E}">
        <p14:creationId xmlns:p14="http://schemas.microsoft.com/office/powerpoint/2010/main" val="3528070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Again…FMV saves lives, so it is important to understand the equipment available at your workplace and how to use it properly.</a:t>
            </a:r>
          </a:p>
          <a:p>
            <a:endParaRPr lang="en-US" dirty="0"/>
          </a:p>
          <a:p>
            <a:r>
              <a:rPr lang="en-US" dirty="0"/>
              <a:t>Whenever possible, use added oxygen from a wall outlet or a tank (make sure tanks are available and full).</a:t>
            </a:r>
          </a:p>
          <a:p>
            <a:endParaRPr lang="en-US" dirty="0"/>
          </a:p>
          <a:p>
            <a:r>
              <a:rPr lang="en-US" dirty="0"/>
              <a:t>Masks of variable sizes to fit everyone from infants to large teens should be available.  Clear masks allow one to see if blood, secretions or vomit need to be removed.  </a:t>
            </a:r>
          </a:p>
          <a:p>
            <a:endParaRPr lang="en-US" dirty="0"/>
          </a:p>
          <a:p>
            <a:r>
              <a:rPr lang="en-US" dirty="0"/>
              <a:t>Always have suction available if possible.</a:t>
            </a:r>
          </a:p>
        </p:txBody>
      </p:sp>
      <p:sp>
        <p:nvSpPr>
          <p:cNvPr id="4" name="Slide Number Placeholder 3"/>
          <p:cNvSpPr>
            <a:spLocks noGrp="1"/>
          </p:cNvSpPr>
          <p:nvPr>
            <p:ph type="sldNum" sz="quarter" idx="10"/>
          </p:nvPr>
        </p:nvSpPr>
        <p:spPr/>
        <p:txBody>
          <a:bodyPr/>
          <a:lstStyle/>
          <a:p>
            <a:fld id="{77B04217-E1E0-4952-A703-E94C4BD200C0}" type="slidenum">
              <a:rPr lang="en-US" smtClean="0"/>
              <a:t>10</a:t>
            </a:fld>
            <a:endParaRPr lang="en-US"/>
          </a:p>
        </p:txBody>
      </p:sp>
    </p:spTree>
    <p:extLst>
      <p:ext uri="{BB962C8B-B14F-4D97-AF65-F5344CB8AC3E}">
        <p14:creationId xmlns:p14="http://schemas.microsoft.com/office/powerpoint/2010/main" val="19001399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Important differences to note for </a:t>
            </a:r>
            <a:r>
              <a:rPr lang="en-US" u="sng" dirty="0"/>
              <a:t>self-inflating</a:t>
            </a:r>
            <a:r>
              <a:rPr lang="en-US" dirty="0"/>
              <a:t> bags:</a:t>
            </a:r>
          </a:p>
          <a:p>
            <a:r>
              <a:rPr lang="en-US" dirty="0"/>
              <a:t>-   Able to ventilate a patient even without being connected to an air or oxygen source.</a:t>
            </a:r>
          </a:p>
          <a:p>
            <a:pPr marL="171450" indent="-171450">
              <a:buFontTx/>
              <a:buChar char="-"/>
            </a:pPr>
            <a:r>
              <a:rPr lang="en-US" dirty="0"/>
              <a:t>Oxygen is </a:t>
            </a:r>
            <a:r>
              <a:rPr lang="en-US" b="1" dirty="0"/>
              <a:t>not</a:t>
            </a:r>
            <a:r>
              <a:rPr lang="en-US" dirty="0"/>
              <a:t> delivered to the patient through the mask </a:t>
            </a:r>
            <a:r>
              <a:rPr lang="en-US" u="sng" dirty="0"/>
              <a:t>unless the bag is being squeezed</a:t>
            </a:r>
            <a:r>
              <a:rPr lang="en-US" dirty="0"/>
              <a:t>.</a:t>
            </a:r>
          </a:p>
          <a:p>
            <a:pPr marL="171450" indent="-171450">
              <a:buFontTx/>
              <a:buChar char="-"/>
            </a:pPr>
            <a:r>
              <a:rPr lang="en-US" dirty="0"/>
              <a:t>Blow-by oxygen can only be delivered by using the end of the corrugated tubing.  Using the mask without squeezing the bag may result in asphyxiation! </a:t>
            </a:r>
          </a:p>
          <a:p>
            <a:pPr marL="171450" indent="-171450">
              <a:buFontTx/>
              <a:buChar char="-"/>
            </a:pPr>
            <a:r>
              <a:rPr lang="en-US" dirty="0"/>
              <a:t>Lower</a:t>
            </a:r>
            <a:r>
              <a:rPr lang="en-US" baseline="0" dirty="0"/>
              <a:t> provider skill level will suffice, since s</a:t>
            </a:r>
            <a:r>
              <a:rPr lang="en-US" dirty="0"/>
              <a:t>elf inflating feature</a:t>
            </a:r>
            <a:r>
              <a:rPr lang="en-US" baseline="0" dirty="0"/>
              <a:t> does not rely on proper mask fit</a:t>
            </a:r>
            <a:endParaRPr lang="en-US" dirty="0"/>
          </a:p>
          <a:p>
            <a:pPr marL="171450" indent="-171450">
              <a:buFontTx/>
              <a:buChar char="-"/>
            </a:pPr>
            <a:endParaRPr lang="en-US" dirty="0"/>
          </a:p>
          <a:p>
            <a:pPr marL="0" indent="0">
              <a:buFontTx/>
              <a:buNone/>
            </a:pPr>
            <a:r>
              <a:rPr lang="en-US" dirty="0"/>
              <a:t>Important differences of </a:t>
            </a:r>
            <a:r>
              <a:rPr lang="en-US" u="sng" dirty="0"/>
              <a:t>flow-inflating</a:t>
            </a:r>
            <a:r>
              <a:rPr lang="en-US" dirty="0"/>
              <a:t> bags:</a:t>
            </a:r>
          </a:p>
          <a:p>
            <a:pPr marL="171450" indent="-171450">
              <a:buFontTx/>
              <a:buChar char="-"/>
            </a:pPr>
            <a:r>
              <a:rPr lang="en-US" dirty="0"/>
              <a:t>Not able to ventilate a patient unless connected to an air or oxygen source. </a:t>
            </a:r>
          </a:p>
          <a:p>
            <a:pPr marL="171450" indent="-171450">
              <a:buFontTx/>
              <a:buChar char="-"/>
            </a:pPr>
            <a:r>
              <a:rPr lang="en-US" dirty="0"/>
              <a:t>Oxygen </a:t>
            </a:r>
            <a:r>
              <a:rPr lang="en-US" b="1" dirty="0"/>
              <a:t>is</a:t>
            </a:r>
            <a:r>
              <a:rPr lang="en-US" dirty="0"/>
              <a:t> delivered to the patient through the mask </a:t>
            </a:r>
            <a:r>
              <a:rPr lang="en-US" u="sng" dirty="0"/>
              <a:t>even when the bag is not</a:t>
            </a:r>
            <a:r>
              <a:rPr lang="en-US" u="sng" baseline="0" dirty="0"/>
              <a:t> </a:t>
            </a:r>
            <a:r>
              <a:rPr lang="en-US" u="sng" dirty="0"/>
              <a:t>squeezed</a:t>
            </a:r>
            <a:r>
              <a:rPr lang="en-US" dirty="0"/>
              <a:t>.</a:t>
            </a:r>
          </a:p>
          <a:p>
            <a:pPr marL="171450" indent="-171450">
              <a:buFontTx/>
              <a:buChar char="-"/>
            </a:pPr>
            <a:r>
              <a:rPr lang="en-US" dirty="0"/>
              <a:t>Blow-by oxygen can be delivered with the face mask (regardless</a:t>
            </a:r>
            <a:r>
              <a:rPr lang="en-US" baseline="0" dirty="0"/>
              <a:t> of whether or not the bag is squeezed)</a:t>
            </a:r>
            <a:r>
              <a:rPr lang="en-US" dirty="0"/>
              <a:t>.</a:t>
            </a:r>
          </a:p>
          <a:p>
            <a:pPr marL="171450" indent="-171450">
              <a:buFontTx/>
              <a:buChar char="-"/>
            </a:pPr>
            <a:r>
              <a:rPr lang="en-US" dirty="0"/>
              <a:t>Higher provider skill level required, since a proper face mask fit is required to ventilate the patient.</a:t>
            </a:r>
          </a:p>
          <a:p>
            <a:pPr marL="0" indent="0">
              <a:buFontTx/>
              <a:buNone/>
            </a:pPr>
            <a:r>
              <a:rPr lang="en-US" dirty="0"/>
              <a:t>-</a:t>
            </a:r>
            <a:r>
              <a:rPr lang="en-US" baseline="0" dirty="0"/>
              <a:t>   </a:t>
            </a:r>
            <a:r>
              <a:rPr lang="en-US" dirty="0"/>
              <a:t>Able to deliver high (and possibly too much) pressure.  Therefore</a:t>
            </a:r>
            <a:r>
              <a:rPr lang="en-US" baseline="0" dirty="0"/>
              <a:t> flow inflating bags are u</a:t>
            </a:r>
            <a:r>
              <a:rPr lang="en-US" dirty="0"/>
              <a:t>sed</a:t>
            </a:r>
            <a:r>
              <a:rPr lang="en-US" baseline="0" dirty="0"/>
              <a:t> exclusively by anesthesia providers in our hospital.</a:t>
            </a:r>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11</a:t>
            </a:fld>
            <a:endParaRPr lang="en-US"/>
          </a:p>
        </p:txBody>
      </p:sp>
    </p:spTree>
    <p:extLst>
      <p:ext uri="{BB962C8B-B14F-4D97-AF65-F5344CB8AC3E}">
        <p14:creationId xmlns:p14="http://schemas.microsoft.com/office/powerpoint/2010/main" val="25094152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always, start with a brief history; ask the parents about related health problems,</a:t>
            </a:r>
            <a:r>
              <a:rPr lang="en-US" baseline="0" dirty="0"/>
              <a:t> and prior issues related to anesthesia or airway. </a:t>
            </a:r>
            <a:endParaRPr lang="en-US" dirty="0"/>
          </a:p>
          <a:p>
            <a:pPr lvl="0"/>
            <a:endParaRPr lang="en-US" dirty="0"/>
          </a:p>
          <a:p>
            <a:pPr lvl="0"/>
            <a:r>
              <a:rPr lang="en-US" dirty="0"/>
              <a:t>Any prior airway manipulation should be investigated with chart</a:t>
            </a:r>
            <a:r>
              <a:rPr lang="en-US" baseline="0" dirty="0"/>
              <a:t> review</a:t>
            </a:r>
            <a:r>
              <a:rPr lang="en-US" dirty="0"/>
              <a:t>. It is also important to know if there has been an injury to the neck that could be made worse by efforts to open the patient’s airway. </a:t>
            </a:r>
          </a:p>
          <a:p>
            <a:pPr lvl="0"/>
            <a:endParaRPr lang="en-US" dirty="0"/>
          </a:p>
          <a:p>
            <a:pPr lvl="0"/>
            <a:r>
              <a:rPr lang="en-US" dirty="0"/>
              <a:t>Some genetic conditions also are associated with </a:t>
            </a:r>
            <a:r>
              <a:rPr lang="en-US" dirty="0" err="1"/>
              <a:t>atlantoaxial</a:t>
            </a:r>
            <a:r>
              <a:rPr lang="en-US" dirty="0"/>
              <a:t> instability (</a:t>
            </a:r>
            <a:r>
              <a:rPr lang="en-US" dirty="0" err="1"/>
              <a:t>eg</a:t>
            </a:r>
            <a:r>
              <a:rPr lang="en-US" dirty="0"/>
              <a:t>. Down Syndrome) or cervical vertebral anomalies.  </a:t>
            </a:r>
          </a:p>
          <a:p>
            <a:pPr lvl="0"/>
            <a:endParaRPr lang="en-US" dirty="0"/>
          </a:p>
          <a:p>
            <a:pPr lvl="0"/>
            <a:r>
              <a:rPr lang="en-US" dirty="0"/>
              <a:t>Every institution should have or create a written plan for care of patients with a known or suspected difficult airway.</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13</a:t>
            </a:fld>
            <a:endParaRPr lang="en-US"/>
          </a:p>
        </p:txBody>
      </p:sp>
    </p:spTree>
    <p:extLst>
      <p:ext uri="{BB962C8B-B14F-4D97-AF65-F5344CB8AC3E}">
        <p14:creationId xmlns:p14="http://schemas.microsoft.com/office/powerpoint/2010/main" val="12076397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the parts of the breathing system that you can see directly.  Do this from the outside, then briefly ask the child to open their mouth (if possible).  </a:t>
            </a:r>
          </a:p>
          <a:p>
            <a:endParaRPr lang="en-US" dirty="0"/>
          </a:p>
          <a:p>
            <a:r>
              <a:rPr lang="en-US" dirty="0"/>
              <a:t>If you are planning to give drugs (</a:t>
            </a:r>
            <a:r>
              <a:rPr lang="en-US" dirty="0" err="1"/>
              <a:t>eg</a:t>
            </a:r>
            <a:r>
              <a:rPr lang="en-US" dirty="0"/>
              <a:t>. anesthetics) that may decrease or remove a child’s ability to breathe on their own, more formal tools that can be used to evaluate the airway.  Knowing what these are will help make sense of some publications on this topic.</a:t>
            </a:r>
          </a:p>
          <a:p>
            <a:pPr marL="228600" indent="-228600">
              <a:buAutoNum type="arabicPeriod"/>
            </a:pPr>
            <a:r>
              <a:rPr lang="en-US" dirty="0"/>
              <a:t>How far can the child open their mouth?  Is it limited by pain, lack of cooperation or some structural difference. </a:t>
            </a:r>
          </a:p>
          <a:p>
            <a:pPr marL="228600" indent="-228600">
              <a:buAutoNum type="arabicPeriod"/>
            </a:pPr>
            <a:r>
              <a:rPr lang="en-US" dirty="0"/>
              <a:t>The MMT is a classification of the view of the back of the mouth that may provide a warning that DL might be difficult. (See next slide #15)</a:t>
            </a:r>
          </a:p>
          <a:p>
            <a:pPr marL="228600" indent="-228600">
              <a:buAutoNum type="arabicPeriod"/>
            </a:pPr>
            <a:r>
              <a:rPr lang="en-US" dirty="0"/>
              <a:t>The distance between the thyroid cartilage and the chin (TMD) is easily measured and gives an indirect estimate of the capacity of the lower jaw, which in turn is an estimate of how difficult it is to see the larynx with DL.</a:t>
            </a:r>
          </a:p>
          <a:p>
            <a:pPr marL="228600" lvl="0" indent="-228600">
              <a:buFontTx/>
              <a:buAutoNum type="arabicPeriod"/>
            </a:pPr>
            <a:r>
              <a:rPr lang="en-US" dirty="0"/>
              <a:t>ULBT: Ask the patient to protrude the mandible and attempt to bite their upper lip with their lower teeth (you may need to demonstrate this)</a:t>
            </a:r>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561123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Correctly identifying a child’s </a:t>
            </a:r>
            <a:r>
              <a:rPr lang="en-US" dirty="0" err="1"/>
              <a:t>Mallampati</a:t>
            </a:r>
            <a:r>
              <a:rPr lang="en-US" dirty="0"/>
              <a:t> score can be difficult given the amount of effort needed by the patient.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686796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order to give positive pressure ventilation (PPV), you need a good seal between the mask and the patient’s face. Using an appropriately sized mask, practice repositioning your hands to ensure there are no leaks.  It is easy to squash the throat of a baby or young child with your fingers, so pay attention to applying pressure only to bony areas.  Consider</a:t>
            </a:r>
            <a:r>
              <a:rPr lang="en-US" baseline="0" dirty="0"/>
              <a:t> placing fewer fingers on patient’s mandible on younger patients to reduce possibility of soft tissue compression.  </a:t>
            </a:r>
            <a:r>
              <a:rPr lang="en-US" dirty="0"/>
              <a:t>It is also easy to fill the stomach with air during PPV.  A stomach full of air pushes up the diaphragm, making PPV more difficult; it also makes vomiting more likely.  Slow, gentle breaths are most likely to be effective.</a:t>
            </a:r>
          </a:p>
        </p:txBody>
      </p:sp>
      <p:sp>
        <p:nvSpPr>
          <p:cNvPr id="4" name="Slide Number Placeholder 3"/>
          <p:cNvSpPr>
            <a:spLocks noGrp="1"/>
          </p:cNvSpPr>
          <p:nvPr>
            <p:ph type="sldNum" sz="quarter" idx="10"/>
          </p:nvPr>
        </p:nvSpPr>
        <p:spPr/>
        <p:txBody>
          <a:bodyPr/>
          <a:lstStyle/>
          <a:p>
            <a:fld id="{77B04217-E1E0-4952-A703-E94C4BD200C0}" type="slidenum">
              <a:rPr lang="en-US" smtClean="0"/>
              <a:t>16</a:t>
            </a:fld>
            <a:endParaRPr lang="en-US"/>
          </a:p>
        </p:txBody>
      </p:sp>
    </p:spTree>
    <p:extLst>
      <p:ext uri="{BB962C8B-B14F-4D97-AF65-F5344CB8AC3E}">
        <p14:creationId xmlns:p14="http://schemas.microsoft.com/office/powerpoint/2010/main" val="30699746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Make sure that gas exchange is actually occurring!</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17</a:t>
            </a:fld>
            <a:endParaRPr lang="en-US"/>
          </a:p>
        </p:txBody>
      </p:sp>
    </p:spTree>
    <p:extLst>
      <p:ext uri="{BB962C8B-B14F-4D97-AF65-F5344CB8AC3E}">
        <p14:creationId xmlns:p14="http://schemas.microsoft.com/office/powerpoint/2010/main" val="303053381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at first you don’t succeed…. try different approaches.  </a:t>
            </a:r>
          </a:p>
          <a:p>
            <a:pPr marL="228600" indent="-228600">
              <a:buAutoNum type="arabicPeriod"/>
            </a:pPr>
            <a:r>
              <a:rPr lang="en-US" dirty="0"/>
              <a:t>Let go!  Your hand position may be part of the problem.  You may be closing the mouth in a patient who breathes better with the mouth open.</a:t>
            </a:r>
          </a:p>
          <a:p>
            <a:pPr marL="228600" indent="-228600">
              <a:buAutoNum type="arabicPeriod"/>
            </a:pPr>
            <a:r>
              <a:rPr lang="en-US" dirty="0"/>
              <a:t>Pull the mandible forward.  Very important in children!  This pulls the tongue away from the back of the throat, creating more room in the airway. This movement may also be painful and provide incentive for the patient to breathe on their own.</a:t>
            </a:r>
          </a:p>
          <a:p>
            <a:pPr marL="228600" indent="-228600">
              <a:buAutoNum type="arabicPeriod"/>
            </a:pPr>
            <a:r>
              <a:rPr lang="en-US" dirty="0"/>
              <a:t>An airway in the mouth or nose can be helpful, but they must be the right size so as to not cause more problems than they solve.</a:t>
            </a:r>
          </a:p>
          <a:p>
            <a:pPr marL="228600" marR="0" indent="-228600" algn="l" defTabSz="914400" rtl="0" eaLnBrk="1" fontAlgn="auto" latinLnBrk="0" hangingPunct="1">
              <a:lnSpc>
                <a:spcPct val="100000"/>
              </a:lnSpc>
              <a:spcBef>
                <a:spcPts val="0"/>
              </a:spcBef>
              <a:spcAft>
                <a:spcPts val="0"/>
              </a:spcAft>
              <a:buClrTx/>
              <a:buSzTx/>
              <a:buFontTx/>
              <a:buAutoNum type="arabicPeriod"/>
              <a:tabLst/>
              <a:defRPr/>
            </a:pPr>
            <a:r>
              <a:rPr lang="en-US" dirty="0"/>
              <a:t>One person can use 2 hands to hold the mask, while a coworker squeezes the bag.</a:t>
            </a:r>
          </a:p>
        </p:txBody>
      </p:sp>
      <p:sp>
        <p:nvSpPr>
          <p:cNvPr id="4" name="Slide Number Placeholder 3"/>
          <p:cNvSpPr>
            <a:spLocks noGrp="1"/>
          </p:cNvSpPr>
          <p:nvPr>
            <p:ph type="sldNum" sz="quarter" idx="10"/>
          </p:nvPr>
        </p:nvSpPr>
        <p:spPr/>
        <p:txBody>
          <a:bodyPr/>
          <a:lstStyle/>
          <a:p>
            <a:fld id="{77B04217-E1E0-4952-A703-E94C4BD200C0}" type="slidenum">
              <a:rPr lang="en-US" smtClean="0"/>
              <a:t>18</a:t>
            </a:fld>
            <a:endParaRPr lang="en-US"/>
          </a:p>
        </p:txBody>
      </p:sp>
    </p:spTree>
    <p:extLst>
      <p:ext uri="{BB962C8B-B14F-4D97-AF65-F5344CB8AC3E}">
        <p14:creationId xmlns:p14="http://schemas.microsoft.com/office/powerpoint/2010/main" val="7424085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While many types of supraglottic airway devices exist today, LMA is the gold standard.   An LMA is an excellent rescue device when presented with the inability to ventilate or intubate.  The ASA difficult airway algorithm clearly recommends the use of an LMA for this scenario.  It can literally be a life saver. Furthermore, early attempt at placement of an LMA when face mask ventilation is inadequate is encouraged.   </a:t>
            </a:r>
          </a:p>
          <a:p>
            <a:endParaRPr lang="en-US" dirty="0"/>
          </a:p>
          <a:p>
            <a:r>
              <a:rPr lang="en-US" dirty="0"/>
              <a:t>When providing general anesthesia with an LMA in place it is important to maintain spontaneous ventilation.  Controlled ventilation is controversial as it can blow air into the stomach and create a higher risk of vomiting and aspiration. </a:t>
            </a:r>
          </a:p>
          <a:p>
            <a:endParaRPr lang="en-US" dirty="0"/>
          </a:p>
          <a:p>
            <a:r>
              <a:rPr lang="en-US" dirty="0"/>
              <a:t>Choosing the correct size LMA to place is important.  An LMA that is too large will not pass the posterior pharynx.  An LMA that is too small may pass easily but will not form a proper seal.</a:t>
            </a:r>
          </a:p>
        </p:txBody>
      </p:sp>
      <p:sp>
        <p:nvSpPr>
          <p:cNvPr id="4" name="Slide Number Placeholder 3"/>
          <p:cNvSpPr>
            <a:spLocks noGrp="1"/>
          </p:cNvSpPr>
          <p:nvPr>
            <p:ph type="sldNum" sz="quarter" idx="10"/>
          </p:nvPr>
        </p:nvSpPr>
        <p:spPr/>
        <p:txBody>
          <a:bodyPr/>
          <a:lstStyle/>
          <a:p>
            <a:fld id="{77B04217-E1E0-4952-A703-E94C4BD200C0}" type="slidenum">
              <a:rPr lang="en-US" smtClean="0"/>
              <a:t>19</a:t>
            </a:fld>
            <a:endParaRPr lang="en-US"/>
          </a:p>
        </p:txBody>
      </p:sp>
    </p:spTree>
    <p:extLst>
      <p:ext uri="{BB962C8B-B14F-4D97-AF65-F5344CB8AC3E}">
        <p14:creationId xmlns:p14="http://schemas.microsoft.com/office/powerpoint/2010/main" val="1029184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always helpful to be able to guess in advance which patient is likely to have a challenging airway.  Neonates consistently present an airway challenge. This also applies to healthy term neonates with normal airways. </a:t>
            </a:r>
          </a:p>
          <a:p>
            <a:endParaRPr lang="en-US" dirty="0"/>
          </a:p>
          <a:p>
            <a:r>
              <a:rPr lang="en-US" u="sng" dirty="0"/>
              <a:t>Neonatal airways</a:t>
            </a:r>
            <a:r>
              <a:rPr lang="en-US" dirty="0"/>
              <a:t>:</a:t>
            </a:r>
          </a:p>
          <a:p>
            <a:pPr marL="171450" indent="-171450">
              <a:buFontTx/>
              <a:buChar char="-"/>
            </a:pPr>
            <a:r>
              <a:rPr lang="en-US" dirty="0"/>
              <a:t>A large tongue relative to their mouth leads to easier airway obstruction.</a:t>
            </a:r>
          </a:p>
          <a:p>
            <a:pPr marL="171450" indent="-171450">
              <a:buFontTx/>
              <a:buChar char="-"/>
            </a:pPr>
            <a:r>
              <a:rPr lang="en-US" dirty="0"/>
              <a:t>A larger more pronounced occiput makes proper positioning more difficult.</a:t>
            </a:r>
          </a:p>
          <a:p>
            <a:pPr marL="171450" indent="-171450">
              <a:buFontTx/>
              <a:buChar char="-"/>
            </a:pPr>
            <a:r>
              <a:rPr lang="en-US" dirty="0"/>
              <a:t>Anteriorly placed epiglottis results in more difficulty obtaining a view via direct laryngoscopy.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speed at which an infant develops hypoxia when not being ventilated is considerably faster than an adult.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03699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488510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796433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Proper preparation for intubation is vital. A plan should be formulated that includes the personnel and equipment involved, steps of the process (from insertion of the blade to verifying correct tube placement) as well as considerations to mitigate possible complications and failures. Using a </a:t>
            </a:r>
            <a:r>
              <a:rPr lang="en-US" dirty="0" err="1"/>
              <a:t>preintubation</a:t>
            </a:r>
            <a:r>
              <a:rPr lang="en-US" dirty="0"/>
              <a:t> checklist is now highly recommended, although its impact on the outcome has not clearly been proven yet.</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35354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performing direct laryngoscopy, 3 separate axes must be aligned: tracheal, pharyngeal and oral in order to obtain a direct view of the larynx. This only occurs when the patient’s head is extended in the sniffing position (see pictures E and F above). While the tracheal axis may be aligned after elevating the head with a foam pillow (C and D), neck extension is required to achieve alignment of the oral axis (E and F). </a:t>
            </a:r>
          </a:p>
          <a:p>
            <a:endParaRPr lang="en-US" dirty="0"/>
          </a:p>
          <a:p>
            <a:r>
              <a:rPr lang="en-US" u="sng" dirty="0"/>
              <a:t>Sniffing position</a:t>
            </a:r>
            <a:r>
              <a:rPr lang="en-US" dirty="0"/>
              <a:t>:</a:t>
            </a:r>
          </a:p>
          <a:p>
            <a:r>
              <a:rPr lang="en-US" dirty="0"/>
              <a:t>-   Flexion at the lower</a:t>
            </a:r>
            <a:r>
              <a:rPr lang="en-US" baseline="0" dirty="0"/>
              <a:t> cervical spine</a:t>
            </a:r>
            <a:endParaRPr lang="en-US" dirty="0"/>
          </a:p>
          <a:p>
            <a:pPr marL="171450" indent="-171450">
              <a:buFontTx/>
              <a:buChar char="-"/>
            </a:pPr>
            <a:r>
              <a:rPr lang="en-US" dirty="0"/>
              <a:t>Moderate extension at the </a:t>
            </a:r>
            <a:r>
              <a:rPr lang="en-US" dirty="0" err="1"/>
              <a:t>atlanto</a:t>
            </a:r>
            <a:r>
              <a:rPr lang="en-US" dirty="0"/>
              <a:t>-occipital (AO) joint</a:t>
            </a:r>
          </a:p>
          <a:p>
            <a:pPr marL="171450" indent="-171450">
              <a:buFontTx/>
              <a:buChar char="-"/>
            </a:pPr>
            <a:r>
              <a:rPr lang="en-US" dirty="0"/>
              <a:t>Consider a shoulder roll in younger children</a:t>
            </a:r>
          </a:p>
          <a:p>
            <a:pPr marL="171450" indent="-171450">
              <a:buFontTx/>
              <a:buChar char="-"/>
            </a:pPr>
            <a:r>
              <a:rPr lang="en-US" dirty="0"/>
              <a:t>Consider a small pillow (to elevate the occiput) in older children</a:t>
            </a:r>
          </a:p>
          <a:p>
            <a:pPr marL="171450" indent="-171450">
              <a:buFontTx/>
              <a:buChar char="-"/>
            </a:pPr>
            <a:r>
              <a:rPr lang="en-US" dirty="0"/>
              <a:t>Minimize position changes if suspected C-spine injury or children with potential </a:t>
            </a:r>
            <a:r>
              <a:rPr lang="en-US" dirty="0" err="1"/>
              <a:t>atlanto</a:t>
            </a:r>
            <a:r>
              <a:rPr lang="en-US" dirty="0"/>
              <a:t>-axial instability (i.e. Down Syndrome)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612239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process of tracheal intubation via direct laryngoscopy can be divided into two tasks: </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exposure of the larynx</a:t>
            </a:r>
          </a:p>
          <a:p>
            <a:pPr marL="228600" marR="0" lvl="0" indent="-228600" algn="l" defTabSz="914400" rtl="0" eaLnBrk="1" fontAlgn="auto" latinLnBrk="0" hangingPunct="1">
              <a:lnSpc>
                <a:spcPct val="100000"/>
              </a:lnSpc>
              <a:spcBef>
                <a:spcPts val="0"/>
              </a:spcBef>
              <a:spcAft>
                <a:spcPts val="0"/>
              </a:spcAft>
              <a:buClrTx/>
              <a:buSzTx/>
              <a:buFontTx/>
              <a:buAutoNum type="arabicParenR"/>
              <a:tabLst/>
              <a:defRPr/>
            </a:pPr>
            <a:r>
              <a:rPr lang="en-US" dirty="0"/>
              <a:t>placement of the endotracheal tube. </a:t>
            </a:r>
          </a:p>
          <a:p>
            <a:pPr marL="228600" marR="0" lvl="0" indent="-228600" algn="l" defTabSz="914400" rtl="0" eaLnBrk="1" fontAlgn="auto" latinLnBrk="0" hangingPunct="1">
              <a:lnSpc>
                <a:spcPct val="100000"/>
              </a:lnSpc>
              <a:spcBef>
                <a:spcPts val="0"/>
              </a:spcBef>
              <a:spcAft>
                <a:spcPts val="0"/>
              </a:spcAft>
              <a:buClrTx/>
              <a:buSzTx/>
              <a:buFontTx/>
              <a:buAutoNum type="arabicParenR" startAt="2"/>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Unless its contraindicated or impossible, it is preferable to open the mouth by extending the neck with the right hand placed on the occiput. Regardless of the type of blade used, the left hand places the blade into the mouth from the right hand side, and moves it towards the middle by sweeping the tongue to the left. When straight blade is used, the tip should be placed on the undersurface of the epiglottis, while curved blade tip should lie in the vallecula. On exposure of the larynx the laryngoscope should be pulled to the direction the handle points, but never rotated or tilted towards the front teeth</a:t>
            </a:r>
            <a:r>
              <a:rPr lang="en-US"/>
              <a:t>.  </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a:t>
            </a:r>
            <a:r>
              <a:rPr lang="en-US" baseline="0" dirty="0"/>
              <a:t> common tip we use with our airway learners when teaching direct laryngoscopy is to pull the handle of the blade in the direction where the ceiling and the wall come together.”</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927633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External laryngeal manipulation (</a:t>
            </a:r>
            <a:r>
              <a:rPr lang="en-US" b="1" dirty="0"/>
              <a:t>B</a:t>
            </a:r>
            <a:r>
              <a:rPr lang="en-US" dirty="0"/>
              <a:t>ackward-</a:t>
            </a:r>
            <a:r>
              <a:rPr lang="en-US" b="1" dirty="0"/>
              <a:t>U</a:t>
            </a:r>
            <a:r>
              <a:rPr lang="en-US" dirty="0"/>
              <a:t>pward-</a:t>
            </a:r>
            <a:r>
              <a:rPr lang="en-US" b="1" dirty="0"/>
              <a:t>Ri</a:t>
            </a:r>
            <a:r>
              <a:rPr lang="en-US" dirty="0"/>
              <a:t>ghtward-</a:t>
            </a:r>
            <a:r>
              <a:rPr lang="en-US" b="1" dirty="0"/>
              <a:t>P</a:t>
            </a:r>
            <a:r>
              <a:rPr lang="en-US" dirty="0"/>
              <a:t>ressure) can help achieve a better view. </a:t>
            </a:r>
            <a:r>
              <a:rPr lang="en-US" b="0" u="sng" dirty="0"/>
              <a:t>Not</a:t>
            </a:r>
            <a:r>
              <a:rPr lang="en-US" dirty="0"/>
              <a:t> to confused with cricoid pressure, which is a maneuver to compress the esophagus by pressing on the cricoid ring to prevent regurgitation of stomach contents, and can make the laryngeal exposure actually more difficult.</a:t>
            </a:r>
          </a:p>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26</a:t>
            </a:fld>
            <a:endParaRPr lang="en-US"/>
          </a:p>
        </p:txBody>
      </p:sp>
    </p:spTree>
    <p:extLst>
      <p:ext uri="{BB962C8B-B14F-4D97-AF65-F5344CB8AC3E}">
        <p14:creationId xmlns:p14="http://schemas.microsoft.com/office/powerpoint/2010/main" val="18483689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Placing the appropriate size endotracheal tube is typically best accomplished without a stylet. If one is used, one must be aware of its dangers, as tracheal injury can happen from inappropriate use. Shape as a hockey stick (straight blade) or a C (curved blade). All ETTs have markings to aid with appropriate depth of insertion. If they are not visible, the height (in cm)/10+5 formula is useful in estimating the correct depth in proportionate children. The gold standard of checking the correct ETT tip position is chest X-ray. Use of a cuffed tube is now recommended for all ages, as long as the cuff is not overinflated. Correct placement of the ETT should always be immediately verified by calorimetric or infrared capnography.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 is important to call for help early if expecting or experiencing difficult managing a pediatric airway.  As a general rule: do not continue to do the same thing (i.e. repeatedly attempting to intubate) and expect a different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7B04217-E1E0-4952-A703-E94C4BD200C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50133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28</a:t>
            </a:fld>
            <a:endParaRPr lang="en-US"/>
          </a:p>
        </p:txBody>
      </p:sp>
    </p:spTree>
    <p:extLst>
      <p:ext uri="{BB962C8B-B14F-4D97-AF65-F5344CB8AC3E}">
        <p14:creationId xmlns:p14="http://schemas.microsoft.com/office/powerpoint/2010/main" val="319571686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29</a:t>
            </a:fld>
            <a:endParaRPr lang="en-US"/>
          </a:p>
        </p:txBody>
      </p:sp>
    </p:spTree>
    <p:extLst>
      <p:ext uri="{BB962C8B-B14F-4D97-AF65-F5344CB8AC3E}">
        <p14:creationId xmlns:p14="http://schemas.microsoft.com/office/powerpoint/2010/main" val="3865157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7B04217-E1E0-4952-A703-E94C4BD200C0}" type="slidenum">
              <a:rPr lang="en-US" smtClean="0"/>
              <a:t>30</a:t>
            </a:fld>
            <a:endParaRPr lang="en-US"/>
          </a:p>
        </p:txBody>
      </p:sp>
    </p:spTree>
    <p:extLst>
      <p:ext uri="{BB962C8B-B14F-4D97-AF65-F5344CB8AC3E}">
        <p14:creationId xmlns:p14="http://schemas.microsoft.com/office/powerpoint/2010/main" val="7173713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image" Target="../media/image6.tif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 Id="rId5" Type="http://schemas.openxmlformats.org/officeDocument/2006/relationships/image" Target="../media/image3.png"/><Relationship Id="rId4" Type="http://schemas.openxmlformats.org/officeDocument/2006/relationships/image" Target="../media/image6.tif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4.png"/><Relationship Id="rId1" Type="http://schemas.openxmlformats.org/officeDocument/2006/relationships/slideMaster" Target="../slideMasters/slideMaster4.xml"/><Relationship Id="rId4" Type="http://schemas.openxmlformats.org/officeDocument/2006/relationships/image" Target="../media/image5.pn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pic>
        <p:nvPicPr>
          <p:cNvPr id="9" name="Picture 2" descr="http://images.clipartpanda.com/world-clipart-png-globe-hi.png"/>
          <p:cNvPicPr>
            <a:picLocks noChangeAspect="1" noChangeArrowheads="1"/>
          </p:cNvPicPr>
          <p:nvPr userDrawn="1"/>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4"/>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806085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85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9160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2000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171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5285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645478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8480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67616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363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http://images.clipartpanda.com/world-clipart-png-globe-hi.png"/>
          <p:cNvPicPr>
            <a:picLocks noChangeAspect="1" noChangeArrowheads="1"/>
          </p:cNvPicPr>
          <p:nvPr userDrawn="1"/>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97725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2" descr="http://images.clipartpanda.com/world-clipart-png-globe-hi.png"/>
          <p:cNvPicPr>
            <a:picLocks noChangeAspect="1" noChangeArrowheads="1"/>
          </p:cNvPicPr>
          <p:nvPr/>
        </p:nvPicPr>
        <p:blipFill>
          <a:blip r:embed="rId2">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p:cNvSpPr/>
          <p:nvPr/>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00" y="4953000"/>
            <a:ext cx="3368675" cy="1600200"/>
          </a:xfrm>
          <a:prstGeom prst="rect">
            <a:avLst/>
          </a:prstGeom>
          <a:ln>
            <a:solidFill>
              <a:schemeClr val="tx2">
                <a:lumMod val="50000"/>
              </a:schemeClr>
            </a:solidFill>
          </a:ln>
        </p:spPr>
      </p:pic>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5"/>
          <p:cNvSpPr>
            <a:spLocks noGrp="1"/>
          </p:cNvSpPr>
          <p:nvPr>
            <p:ph type="sldNum" sz="quarter" idx="10"/>
          </p:nvPr>
        </p:nvSpPr>
        <p:spPr/>
        <p:txBody>
          <a:bodyPr/>
          <a:lstStyle>
            <a:lvl1pPr>
              <a:defRPr/>
            </a:lvl1pPr>
          </a:lstStyle>
          <a:p>
            <a:pPr>
              <a:defRPr/>
            </a:pPr>
            <a:fld id="{FF7D2D99-A222-4798-B326-39828106581B}" type="slidenum">
              <a:rPr lang="en-US" altLang="x-none"/>
              <a:pPr>
                <a:defRPr/>
              </a:pPr>
              <a:t>‹#›</a:t>
            </a:fld>
            <a:endParaRPr lang="en-US" altLang="x-none"/>
          </a:p>
        </p:txBody>
      </p:sp>
    </p:spTree>
    <p:extLst>
      <p:ext uri="{BB962C8B-B14F-4D97-AF65-F5344CB8AC3E}">
        <p14:creationId xmlns:p14="http://schemas.microsoft.com/office/powerpoint/2010/main" val="42018722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ltLang="x-none"/>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790AF8B3-CD8F-4178-B347-BCBE202856CD}" type="slidenum">
              <a:rPr lang="en-US" altLang="x-none"/>
              <a:pPr>
                <a:defRPr/>
              </a:pPr>
              <a:t>‹#›</a:t>
            </a:fld>
            <a:endParaRPr lang="en-US" altLang="x-none"/>
          </a:p>
        </p:txBody>
      </p:sp>
    </p:spTree>
    <p:extLst>
      <p:ext uri="{BB962C8B-B14F-4D97-AF65-F5344CB8AC3E}">
        <p14:creationId xmlns:p14="http://schemas.microsoft.com/office/powerpoint/2010/main" val="41195750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 name="Date Placeholder 3"/>
          <p:cNvSpPr>
            <a:spLocks noGrp="1"/>
          </p:cNvSpPr>
          <p:nvPr>
            <p:ph type="dt" sz="half" idx="10"/>
          </p:nvPr>
        </p:nvSpPr>
        <p:spPr/>
        <p:txBody>
          <a:bodyPr/>
          <a:lstStyle>
            <a:lvl1pPr>
              <a:defRPr/>
            </a:lvl1pPr>
          </a:lstStyle>
          <a:p>
            <a:pPr>
              <a:defRPr/>
            </a:pPr>
            <a:endParaRPr lang="en-US" altLang="x-none"/>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047F3BDD-21D3-452E-BBE1-4170D4269999}" type="slidenum">
              <a:rPr lang="en-US" altLang="x-none"/>
              <a:pPr>
                <a:defRPr/>
              </a:pPr>
              <a:t>‹#›</a:t>
            </a:fld>
            <a:endParaRPr lang="en-US" altLang="x-none"/>
          </a:p>
        </p:txBody>
      </p:sp>
    </p:spTree>
    <p:extLst>
      <p:ext uri="{BB962C8B-B14F-4D97-AF65-F5344CB8AC3E}">
        <p14:creationId xmlns:p14="http://schemas.microsoft.com/office/powerpoint/2010/main" val="1752048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p:txBody>
          <a:bodyPr/>
          <a:lstStyle>
            <a:lvl1pPr>
              <a:defRPr/>
            </a:lvl1pPr>
          </a:lstStyle>
          <a:p>
            <a:pPr>
              <a:defRPr/>
            </a:pPr>
            <a:endParaRPr lang="en-US" altLang="x-none"/>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CD23C537-0634-4711-9CA2-0BD2C7A759FA}" type="slidenum">
              <a:rPr lang="en-US" altLang="x-none"/>
              <a:pPr>
                <a:defRPr/>
              </a:pPr>
              <a:t>‹#›</a:t>
            </a:fld>
            <a:endParaRPr lang="en-US" altLang="x-none"/>
          </a:p>
        </p:txBody>
      </p:sp>
    </p:spTree>
    <p:extLst>
      <p:ext uri="{BB962C8B-B14F-4D97-AF65-F5344CB8AC3E}">
        <p14:creationId xmlns:p14="http://schemas.microsoft.com/office/powerpoint/2010/main" val="21753644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 name="Picture 7"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6"/>
          <p:cNvSpPr>
            <a:spLocks noGrp="1"/>
          </p:cNvSpPr>
          <p:nvPr>
            <p:ph type="dt" sz="half" idx="10"/>
          </p:nvPr>
        </p:nvSpPr>
        <p:spPr/>
        <p:txBody>
          <a:bodyPr/>
          <a:lstStyle>
            <a:lvl1pPr>
              <a:defRPr/>
            </a:lvl1pPr>
          </a:lstStyle>
          <a:p>
            <a:pPr>
              <a:defRPr/>
            </a:pPr>
            <a:endParaRPr lang="en-US" altLang="x-none"/>
          </a:p>
        </p:txBody>
      </p:sp>
      <p:sp>
        <p:nvSpPr>
          <p:cNvPr id="10" name="Footer Placeholder 7"/>
          <p:cNvSpPr>
            <a:spLocks noGrp="1"/>
          </p:cNvSpPr>
          <p:nvPr>
            <p:ph type="ftr" sz="quarter" idx="11"/>
          </p:nvPr>
        </p:nvSpPr>
        <p:spPr/>
        <p:txBody>
          <a:bodyPr/>
          <a:lstStyle>
            <a:lvl1pPr>
              <a:defRPr/>
            </a:lvl1pPr>
          </a:lstStyle>
          <a:p>
            <a:pPr>
              <a:defRPr/>
            </a:pPr>
            <a:endParaRPr lang="en-US"/>
          </a:p>
        </p:txBody>
      </p:sp>
      <p:sp>
        <p:nvSpPr>
          <p:cNvPr id="11" name="Slide Number Placeholder 8"/>
          <p:cNvSpPr>
            <a:spLocks noGrp="1"/>
          </p:cNvSpPr>
          <p:nvPr>
            <p:ph type="sldNum" sz="quarter" idx="12"/>
          </p:nvPr>
        </p:nvSpPr>
        <p:spPr/>
        <p:txBody>
          <a:bodyPr/>
          <a:lstStyle>
            <a:lvl1pPr>
              <a:defRPr/>
            </a:lvl1pPr>
          </a:lstStyle>
          <a:p>
            <a:pPr>
              <a:defRPr/>
            </a:pPr>
            <a:fld id="{594B083E-FEE2-46E2-8699-04B2369FA258}" type="slidenum">
              <a:rPr lang="en-US" altLang="x-none"/>
              <a:pPr>
                <a:defRPr/>
              </a:pPr>
              <a:t>‹#›</a:t>
            </a:fld>
            <a:endParaRPr lang="en-US" altLang="x-none"/>
          </a:p>
        </p:txBody>
      </p:sp>
    </p:spTree>
    <p:extLst>
      <p:ext uri="{BB962C8B-B14F-4D97-AF65-F5344CB8AC3E}">
        <p14:creationId xmlns:p14="http://schemas.microsoft.com/office/powerpoint/2010/main" val="31730777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4" name="Picture 3"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5" name="Date Placeholder 2"/>
          <p:cNvSpPr>
            <a:spLocks noGrp="1"/>
          </p:cNvSpPr>
          <p:nvPr>
            <p:ph type="dt" sz="half" idx="10"/>
          </p:nvPr>
        </p:nvSpPr>
        <p:spPr/>
        <p:txBody>
          <a:bodyPr/>
          <a:lstStyle>
            <a:lvl1pPr>
              <a:defRPr/>
            </a:lvl1pPr>
          </a:lstStyle>
          <a:p>
            <a:pPr>
              <a:defRPr/>
            </a:pPr>
            <a:endParaRPr lang="en-US" altLang="x-none"/>
          </a:p>
        </p:txBody>
      </p:sp>
      <p:sp>
        <p:nvSpPr>
          <p:cNvPr id="6" name="Footer Placeholder 3"/>
          <p:cNvSpPr>
            <a:spLocks noGrp="1"/>
          </p:cNvSpPr>
          <p:nvPr>
            <p:ph type="ftr" sz="quarter" idx="11"/>
          </p:nvPr>
        </p:nvSpPr>
        <p:spPr/>
        <p:txBody>
          <a:bodyPr/>
          <a:lstStyle>
            <a:lvl1pPr>
              <a:defRPr/>
            </a:lvl1pPr>
          </a:lstStyle>
          <a:p>
            <a:pPr>
              <a:defRPr/>
            </a:pPr>
            <a:endParaRPr lang="en-US"/>
          </a:p>
        </p:txBody>
      </p:sp>
      <p:sp>
        <p:nvSpPr>
          <p:cNvPr id="7" name="Slide Number Placeholder 4"/>
          <p:cNvSpPr>
            <a:spLocks noGrp="1"/>
          </p:cNvSpPr>
          <p:nvPr>
            <p:ph type="sldNum" sz="quarter" idx="12"/>
          </p:nvPr>
        </p:nvSpPr>
        <p:spPr/>
        <p:txBody>
          <a:bodyPr/>
          <a:lstStyle>
            <a:lvl1pPr>
              <a:defRPr/>
            </a:lvl1pPr>
          </a:lstStyle>
          <a:p>
            <a:pPr>
              <a:defRPr/>
            </a:pPr>
            <a:fld id="{E0EA2A15-6DEF-4CAF-A11E-A9A6C8C14CD4}" type="slidenum">
              <a:rPr lang="en-US" altLang="x-none"/>
              <a:pPr>
                <a:defRPr/>
              </a:pPr>
              <a:t>‹#›</a:t>
            </a:fld>
            <a:endParaRPr lang="en-US" altLang="x-none"/>
          </a:p>
        </p:txBody>
      </p:sp>
    </p:spTree>
    <p:extLst>
      <p:ext uri="{BB962C8B-B14F-4D97-AF65-F5344CB8AC3E}">
        <p14:creationId xmlns:p14="http://schemas.microsoft.com/office/powerpoint/2010/main" val="27195011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3" name="Picture 2"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4" name="Date Placeholder 1"/>
          <p:cNvSpPr>
            <a:spLocks noGrp="1"/>
          </p:cNvSpPr>
          <p:nvPr>
            <p:ph type="dt" sz="half" idx="10"/>
          </p:nvPr>
        </p:nvSpPr>
        <p:spPr/>
        <p:txBody>
          <a:bodyPr/>
          <a:lstStyle>
            <a:lvl1pPr>
              <a:defRPr/>
            </a:lvl1pPr>
          </a:lstStyle>
          <a:p>
            <a:pPr>
              <a:defRPr/>
            </a:pPr>
            <a:endParaRPr lang="en-US" altLang="x-none"/>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3"/>
          <p:cNvSpPr>
            <a:spLocks noGrp="1"/>
          </p:cNvSpPr>
          <p:nvPr>
            <p:ph type="sldNum" sz="quarter" idx="12"/>
          </p:nvPr>
        </p:nvSpPr>
        <p:spPr/>
        <p:txBody>
          <a:bodyPr/>
          <a:lstStyle>
            <a:lvl1pPr>
              <a:defRPr/>
            </a:lvl1pPr>
          </a:lstStyle>
          <a:p>
            <a:pPr>
              <a:defRPr/>
            </a:pPr>
            <a:fld id="{D8F1FB23-A638-4CC8-92A5-D1701D770927}" type="slidenum">
              <a:rPr lang="en-US" altLang="x-none"/>
              <a:pPr>
                <a:defRPr/>
              </a:pPr>
              <a:t>‹#›</a:t>
            </a:fld>
            <a:endParaRPr lang="en-US" altLang="x-none"/>
          </a:p>
        </p:txBody>
      </p:sp>
    </p:spTree>
    <p:extLst>
      <p:ext uri="{BB962C8B-B14F-4D97-AF65-F5344CB8AC3E}">
        <p14:creationId xmlns:p14="http://schemas.microsoft.com/office/powerpoint/2010/main" val="193206515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ltLang="x-none"/>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DDBB70CC-D6C0-4CD6-B5E6-A59360AE0900}" type="slidenum">
              <a:rPr lang="en-US" altLang="x-none"/>
              <a:pPr>
                <a:defRPr/>
              </a:pPr>
              <a:t>‹#›</a:t>
            </a:fld>
            <a:endParaRPr lang="en-US" altLang="x-none"/>
          </a:p>
        </p:txBody>
      </p:sp>
    </p:spTree>
    <p:extLst>
      <p:ext uri="{BB962C8B-B14F-4D97-AF65-F5344CB8AC3E}">
        <p14:creationId xmlns:p14="http://schemas.microsoft.com/office/powerpoint/2010/main" val="26059019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6" name="Picture 5"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Date Placeholder 4"/>
          <p:cNvSpPr>
            <a:spLocks noGrp="1"/>
          </p:cNvSpPr>
          <p:nvPr>
            <p:ph type="dt" sz="half" idx="10"/>
          </p:nvPr>
        </p:nvSpPr>
        <p:spPr/>
        <p:txBody>
          <a:bodyPr/>
          <a:lstStyle>
            <a:lvl1pPr>
              <a:defRPr/>
            </a:lvl1pPr>
          </a:lstStyle>
          <a:p>
            <a:pPr>
              <a:defRPr/>
            </a:pPr>
            <a:endParaRPr lang="en-US" altLang="x-none"/>
          </a:p>
        </p:txBody>
      </p:sp>
      <p:sp>
        <p:nvSpPr>
          <p:cNvPr id="8" name="Footer Placeholder 5"/>
          <p:cNvSpPr>
            <a:spLocks noGrp="1"/>
          </p:cNvSpPr>
          <p:nvPr>
            <p:ph type="ftr" sz="quarter" idx="11"/>
          </p:nvPr>
        </p:nvSpPr>
        <p:spPr/>
        <p:txBody>
          <a:bodyPr/>
          <a:lstStyle>
            <a:lvl1pPr>
              <a:defRPr/>
            </a:lvl1pPr>
          </a:lstStyle>
          <a:p>
            <a:pPr>
              <a:defRPr/>
            </a:pPr>
            <a:endParaRPr lang="en-US"/>
          </a:p>
        </p:txBody>
      </p:sp>
      <p:sp>
        <p:nvSpPr>
          <p:cNvPr id="9" name="Slide Number Placeholder 6"/>
          <p:cNvSpPr>
            <a:spLocks noGrp="1"/>
          </p:cNvSpPr>
          <p:nvPr>
            <p:ph type="sldNum" sz="quarter" idx="12"/>
          </p:nvPr>
        </p:nvSpPr>
        <p:spPr/>
        <p:txBody>
          <a:bodyPr/>
          <a:lstStyle>
            <a:lvl1pPr>
              <a:defRPr/>
            </a:lvl1pPr>
          </a:lstStyle>
          <a:p>
            <a:pPr>
              <a:defRPr/>
            </a:pPr>
            <a:fld id="{0DF1A8CC-D237-4F18-BF9E-19E18A56B75C}" type="slidenum">
              <a:rPr lang="en-US" altLang="x-none"/>
              <a:pPr>
                <a:defRPr/>
              </a:pPr>
              <a:t>‹#›</a:t>
            </a:fld>
            <a:endParaRPr lang="en-US" altLang="x-none"/>
          </a:p>
        </p:txBody>
      </p:sp>
    </p:spTree>
    <p:extLst>
      <p:ext uri="{BB962C8B-B14F-4D97-AF65-F5344CB8AC3E}">
        <p14:creationId xmlns:p14="http://schemas.microsoft.com/office/powerpoint/2010/main" val="414700992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ltLang="x-none"/>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463E3B5F-A84E-4D68-A1A2-38F7DF3D9445}" type="slidenum">
              <a:rPr lang="en-US" altLang="x-none"/>
              <a:pPr>
                <a:defRPr/>
              </a:pPr>
              <a:t>‹#›</a:t>
            </a:fld>
            <a:endParaRPr lang="en-US" altLang="x-none"/>
          </a:p>
        </p:txBody>
      </p:sp>
    </p:spTree>
    <p:extLst>
      <p:ext uri="{BB962C8B-B14F-4D97-AF65-F5344CB8AC3E}">
        <p14:creationId xmlns:p14="http://schemas.microsoft.com/office/powerpoint/2010/main" val="6658267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Rectangle 4"/>
          <p:cNvSpPr/>
          <p:nvPr/>
        </p:nvSpPr>
        <p:spPr>
          <a:xfrm>
            <a:off x="0" y="0"/>
            <a:ext cx="9144000" cy="117633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00556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5" name="Picture 4" descr="http://images.clipartpanda.com/world-clipart-png-globe-hi.png"/>
          <p:cNvPicPr>
            <a:picLocks noChangeAspect="1" noChangeArrowheads="1"/>
          </p:cNvPicPr>
          <p:nvPr/>
        </p:nvPicPr>
        <p:blipFill>
          <a:blip r:embed="rId2"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p:txBody>
          <a:bodyPr/>
          <a:lstStyle>
            <a:lvl1pPr>
              <a:defRPr/>
            </a:lvl1pPr>
          </a:lstStyle>
          <a:p>
            <a:pPr>
              <a:defRPr/>
            </a:pPr>
            <a:endParaRPr lang="en-US" altLang="x-none"/>
          </a:p>
        </p:txBody>
      </p:sp>
      <p:sp>
        <p:nvSpPr>
          <p:cNvPr id="7" name="Footer Placeholder 4"/>
          <p:cNvSpPr>
            <a:spLocks noGrp="1"/>
          </p:cNvSpPr>
          <p:nvPr>
            <p:ph type="ftr" sz="quarter" idx="11"/>
          </p:nvPr>
        </p:nvSpPr>
        <p:spPr/>
        <p:txBody>
          <a:bodyPr/>
          <a:lstStyle>
            <a:lvl1pPr>
              <a:defRPr/>
            </a:lvl1pPr>
          </a:lstStyle>
          <a:p>
            <a:pPr>
              <a:defRPr/>
            </a:pPr>
            <a:endParaRPr lang="en-US"/>
          </a:p>
        </p:txBody>
      </p:sp>
      <p:sp>
        <p:nvSpPr>
          <p:cNvPr id="8" name="Slide Number Placeholder 5"/>
          <p:cNvSpPr>
            <a:spLocks noGrp="1"/>
          </p:cNvSpPr>
          <p:nvPr>
            <p:ph type="sldNum" sz="quarter" idx="12"/>
          </p:nvPr>
        </p:nvSpPr>
        <p:spPr/>
        <p:txBody>
          <a:bodyPr/>
          <a:lstStyle>
            <a:lvl1pPr>
              <a:defRPr/>
            </a:lvl1pPr>
          </a:lstStyle>
          <a:p>
            <a:pPr>
              <a:defRPr/>
            </a:pPr>
            <a:fld id="{B8FFDE36-3525-4B50-A188-1B56C2CDE53F}" type="slidenum">
              <a:rPr lang="en-US" altLang="x-none"/>
              <a:pPr>
                <a:defRPr/>
              </a:pPr>
              <a:t>‹#›</a:t>
            </a:fld>
            <a:endParaRPr lang="en-US" altLang="x-none"/>
          </a:p>
        </p:txBody>
      </p:sp>
    </p:spTree>
    <p:extLst>
      <p:ext uri="{BB962C8B-B14F-4D97-AF65-F5344CB8AC3E}">
        <p14:creationId xmlns:p14="http://schemas.microsoft.com/office/powerpoint/2010/main" val="311468436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pic>
        <p:nvPicPr>
          <p:cNvPr id="10" name="Picture 2" descr="http://images.clipartpanda.com/world-clipart-png-globe-hi.png">
            <a:extLst>
              <a:ext uri="{FF2B5EF4-FFF2-40B4-BE49-F238E27FC236}">
                <a16:creationId xmlns:a16="http://schemas.microsoft.com/office/drawing/2014/main" id="{AA34C29C-3968-4941-92F3-526A04B6E0DE}"/>
              </a:ext>
            </a:extLst>
          </p:cNvPr>
          <p:cNvPicPr>
            <a:picLocks noChangeAspect="1" noChangeArrowheads="1"/>
          </p:cNvPicPr>
          <p:nvPr userDrawn="1"/>
        </p:nvPicPr>
        <p:blipFill>
          <a:blip r:embed="rId5">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23812" y="157162"/>
            <a:ext cx="3733800" cy="3708908"/>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4">
            <a:extLst>
              <a:ext uri="{FF2B5EF4-FFF2-40B4-BE49-F238E27FC236}">
                <a16:creationId xmlns:a16="http://schemas.microsoft.com/office/drawing/2014/main" id="{7BA0373D-12E7-9F4C-8F78-D679B3C938B2}"/>
              </a:ext>
            </a:extLst>
          </p:cNvPr>
          <p:cNvSpPr/>
          <p:nvPr userDrawn="1"/>
        </p:nvSpPr>
        <p:spPr>
          <a:xfrm flipV="1">
            <a:off x="0" y="3048000"/>
            <a:ext cx="9144000" cy="3810000"/>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a:extLst>
              <a:ext uri="{FF2B5EF4-FFF2-40B4-BE49-F238E27FC236}">
                <a16:creationId xmlns:a16="http://schemas.microsoft.com/office/drawing/2014/main" id="{B8570653-D36D-F34D-8D83-4C1006A33C55}"/>
              </a:ext>
            </a:extLst>
          </p:cNvPr>
          <p:cNvPicPr>
            <a:picLocks noChangeAspect="1"/>
          </p:cNvPicPr>
          <p:nvPr userDrawn="1"/>
        </p:nvPicPr>
        <p:blipFill rotWithShape="1">
          <a:blip r:embed="rId6" cstate="screen">
            <a:extLst>
              <a:ext uri="{28A0092B-C50C-407E-A947-70E740481C1C}">
                <a14:useLocalDpi xmlns:a14="http://schemas.microsoft.com/office/drawing/2010/main"/>
              </a:ext>
            </a:extLst>
          </a:blip>
          <a:srcRect/>
          <a:stretch/>
        </p:blipFill>
        <p:spPr>
          <a:xfrm>
            <a:off x="4572000" y="4953000"/>
            <a:ext cx="3368163" cy="1600200"/>
          </a:xfrm>
          <a:prstGeom prst="rect">
            <a:avLst/>
          </a:prstGeom>
          <a:ln>
            <a:solidFill>
              <a:schemeClr val="tx2">
                <a:lumMod val="50000"/>
              </a:schemeClr>
            </a:solidFill>
          </a:ln>
        </p:spPr>
      </p:pic>
    </p:spTree>
    <p:extLst>
      <p:ext uri="{BB962C8B-B14F-4D97-AF65-F5344CB8AC3E}">
        <p14:creationId xmlns:p14="http://schemas.microsoft.com/office/powerpoint/2010/main" val="344695775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3BF1C385-48BC-0547-BEC1-1CE8C2CA44D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F65B0C7-FE70-F043-80C2-A22C30AA137D}"/>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344099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757458E4-BE76-324D-A1F3-9CF86114C3B0}"/>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A9543C22-D385-1A41-A22D-7DB20439838B}"/>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864938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2" name="Rectangle 4">
            <a:extLst>
              <a:ext uri="{FF2B5EF4-FFF2-40B4-BE49-F238E27FC236}">
                <a16:creationId xmlns:a16="http://schemas.microsoft.com/office/drawing/2014/main" id="{7F11A2FC-7EE5-774A-9221-4037A218C7AF}"/>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http://images.clipartpanda.com/world-clipart-png-globe-hi.png">
            <a:extLst>
              <a:ext uri="{FF2B5EF4-FFF2-40B4-BE49-F238E27FC236}">
                <a16:creationId xmlns:a16="http://schemas.microsoft.com/office/drawing/2014/main" id="{61A4A46F-45DC-034B-9025-7C1915E8E14D}"/>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8605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016B87AD-1DBA-E34D-8881-B8B13D684EC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877EA421-8341-0D40-BD3F-53FE3EEA1820}"/>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018415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0" name="Rectangle 4">
            <a:extLst>
              <a:ext uri="{FF2B5EF4-FFF2-40B4-BE49-F238E27FC236}">
                <a16:creationId xmlns:a16="http://schemas.microsoft.com/office/drawing/2014/main" id="{91526E84-D1F3-5E40-9192-4FE17AD50E02}"/>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http://images.clipartpanda.com/world-clipart-png-globe-hi.png">
            <a:extLst>
              <a:ext uri="{FF2B5EF4-FFF2-40B4-BE49-F238E27FC236}">
                <a16:creationId xmlns:a16="http://schemas.microsoft.com/office/drawing/2014/main" id="{FC61B989-F9A5-5F40-BE18-FC4E64C3F03A}"/>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703068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1" name="Rectangle 4">
            <a:extLst>
              <a:ext uri="{FF2B5EF4-FFF2-40B4-BE49-F238E27FC236}">
                <a16:creationId xmlns:a16="http://schemas.microsoft.com/office/drawing/2014/main" id="{3EAE192D-145D-814F-BD88-C85B1C630237}"/>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descr="http://images.clipartpanda.com/world-clipart-png-globe-hi.png">
            <a:extLst>
              <a:ext uri="{FF2B5EF4-FFF2-40B4-BE49-F238E27FC236}">
                <a16:creationId xmlns:a16="http://schemas.microsoft.com/office/drawing/2014/main" id="{B88DE016-9580-2F49-8A8D-FD2EB2389C5C}"/>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25550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C80A4BF2-3170-0947-9982-249121ECF51D}"/>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51672932-26FB-434B-A827-325CC63291B3}"/>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92579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4" name="Rectangle 4">
            <a:extLst>
              <a:ext uri="{FF2B5EF4-FFF2-40B4-BE49-F238E27FC236}">
                <a16:creationId xmlns:a16="http://schemas.microsoft.com/office/drawing/2014/main" id="{E1890F34-FA97-F548-906F-C3A96D1C3ABA}"/>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descr="http://images.clipartpanda.com/world-clipart-png-globe-hi.png">
            <a:extLst>
              <a:ext uri="{FF2B5EF4-FFF2-40B4-BE49-F238E27FC236}">
                <a16:creationId xmlns:a16="http://schemas.microsoft.com/office/drawing/2014/main" id="{159BA42B-B3C1-3D48-AC5C-BF3202BD0894}"/>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48186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0A7C285F-4712-E04B-875E-AB3E990C1955}"/>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A4F54835-42F5-3740-B014-263D820A3680}"/>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6360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
        <p:nvSpPr>
          <p:cNvPr id="13" name="Rectangle 4">
            <a:extLst>
              <a:ext uri="{FF2B5EF4-FFF2-40B4-BE49-F238E27FC236}">
                <a16:creationId xmlns:a16="http://schemas.microsoft.com/office/drawing/2014/main" id="{FB334BE4-215E-7642-A7BD-B458FBAE3419}"/>
              </a:ext>
            </a:extLst>
          </p:cNvPr>
          <p:cNvSpPr/>
          <p:nvPr userDrawn="1"/>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descr="http://images.clipartpanda.com/world-clipart-png-globe-hi.png">
            <a:extLst>
              <a:ext uri="{FF2B5EF4-FFF2-40B4-BE49-F238E27FC236}">
                <a16:creationId xmlns:a16="http://schemas.microsoft.com/office/drawing/2014/main" id="{87C6FF4E-EFF1-6B40-BB2D-06F9F87C2592}"/>
              </a:ext>
            </a:extLst>
          </p:cNvPr>
          <p:cNvPicPr>
            <a:picLocks noChangeAspect="1" noChangeArrowheads="1"/>
          </p:cNvPicPr>
          <p:nvPr userDrawn="1"/>
        </p:nvPicPr>
        <p:blipFill>
          <a:blip r:embed="rId5" cstate="screen">
            <a:duotone>
              <a:prstClr val="black"/>
              <a:schemeClr val="accent1">
                <a:tint val="45000"/>
                <a:satMod val="400000"/>
              </a:schemeClr>
            </a:duotone>
            <a:extLst>
              <a:ext uri="{28A0092B-C50C-407E-A947-70E740481C1C}">
                <a14:useLocalDpi xmlns:a14="http://schemas.microsoft.com/office/drawing/2010/main"/>
              </a:ext>
            </a:extLst>
          </a:blip>
          <a:srcRect/>
          <a:stretch>
            <a:fillRect/>
          </a:stretch>
        </p:blipFill>
        <p:spPr bwMode="auto">
          <a:xfrm>
            <a:off x="7620000" y="149336"/>
            <a:ext cx="1233549" cy="122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107848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5257685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5520959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130811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501680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1/11/22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53488809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1/11/22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7855798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1/11/22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4707999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9894481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1/11/22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7647509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90483498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1/11/22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072564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4.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image" Target="../media/image6.tiff"/><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4.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image" Target="../media/image6.tiff"/><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Tree>
    <p:extLst>
      <p:ext uri="{BB962C8B-B14F-4D97-AF65-F5344CB8AC3E}">
        <p14:creationId xmlns:p14="http://schemas.microsoft.com/office/powerpoint/2010/main" val="17035453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latin typeface="Arial" charset="0"/>
                <a:ea typeface="ＭＳ Ｐゴシック" charset="-128"/>
              </a:defRPr>
            </a:lvl1pPr>
          </a:lstStyle>
          <a:p>
            <a:pPr>
              <a:defRPr/>
            </a:pPr>
            <a:endParaRPr lang="en-US" altLang="x-none"/>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latin typeface="Arial" charset="0"/>
                <a:ea typeface="ＭＳ Ｐゴシック" charset="-128"/>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latin typeface="Arial" charset="0"/>
                <a:ea typeface="ＭＳ Ｐゴシック" charset="-128"/>
              </a:defRPr>
            </a:lvl1pPr>
          </a:lstStyle>
          <a:p>
            <a:pPr>
              <a:defRPr/>
            </a:pPr>
            <a:fld id="{9EEEF0FE-9C0C-4751-999D-FE92C8416E81}" type="slidenum">
              <a:rPr lang="en-US" altLang="x-none"/>
              <a:pPr>
                <a:defRPr/>
              </a:pPr>
              <a:t>‹#›</a:t>
            </a:fld>
            <a:endParaRPr lang="en-US" altLang="x-none"/>
          </a:p>
        </p:txBody>
      </p:sp>
    </p:spTree>
    <p:extLst>
      <p:ext uri="{BB962C8B-B14F-4D97-AF65-F5344CB8AC3E}">
        <p14:creationId xmlns:p14="http://schemas.microsoft.com/office/powerpoint/2010/main" val="224235130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charset="0"/>
        </a:defRPr>
      </a:lvl2pPr>
      <a:lvl3pPr algn="l" rtl="0" eaLnBrk="0" fontAlgn="base" hangingPunct="0">
        <a:lnSpc>
          <a:spcPct val="90000"/>
        </a:lnSpc>
        <a:spcBef>
          <a:spcPct val="0"/>
        </a:spcBef>
        <a:spcAft>
          <a:spcPct val="0"/>
        </a:spcAft>
        <a:defRPr sz="4400">
          <a:solidFill>
            <a:schemeClr val="tx1"/>
          </a:solidFill>
          <a:latin typeface="Calibri Light" charset="0"/>
        </a:defRPr>
      </a:lvl3pPr>
      <a:lvl4pPr algn="l" rtl="0" eaLnBrk="0" fontAlgn="base" hangingPunct="0">
        <a:lnSpc>
          <a:spcPct val="90000"/>
        </a:lnSpc>
        <a:spcBef>
          <a:spcPct val="0"/>
        </a:spcBef>
        <a:spcAft>
          <a:spcPct val="0"/>
        </a:spcAft>
        <a:defRPr sz="4400">
          <a:solidFill>
            <a:schemeClr val="tx1"/>
          </a:solidFill>
          <a:latin typeface="Calibri Light" charset="0"/>
        </a:defRPr>
      </a:lvl4pPr>
      <a:lvl5pPr algn="l" rtl="0" eaLnBrk="0" fontAlgn="base" hangingPunct="0">
        <a:lnSpc>
          <a:spcPct val="90000"/>
        </a:lnSpc>
        <a:spcBef>
          <a:spcPct val="0"/>
        </a:spcBef>
        <a:spcAft>
          <a:spcPct val="0"/>
        </a:spcAft>
        <a:defRPr sz="4400">
          <a:solidFill>
            <a:schemeClr val="tx1"/>
          </a:solidFill>
          <a:latin typeface="Calibri Light" charset="0"/>
        </a:defRPr>
      </a:lvl5pPr>
      <a:lvl6pPr marL="457200" algn="l" rtl="0" fontAlgn="base">
        <a:lnSpc>
          <a:spcPct val="90000"/>
        </a:lnSpc>
        <a:spcBef>
          <a:spcPct val="0"/>
        </a:spcBef>
        <a:spcAft>
          <a:spcPct val="0"/>
        </a:spcAft>
        <a:defRPr sz="4400">
          <a:solidFill>
            <a:schemeClr val="tx1"/>
          </a:solidFill>
          <a:latin typeface="Calibri Light" charset="0"/>
        </a:defRPr>
      </a:lvl6pPr>
      <a:lvl7pPr marL="914400" algn="l" rtl="0" fontAlgn="base">
        <a:lnSpc>
          <a:spcPct val="90000"/>
        </a:lnSpc>
        <a:spcBef>
          <a:spcPct val="0"/>
        </a:spcBef>
        <a:spcAft>
          <a:spcPct val="0"/>
        </a:spcAft>
        <a:defRPr sz="4400">
          <a:solidFill>
            <a:schemeClr val="tx1"/>
          </a:solidFill>
          <a:latin typeface="Calibri Light" charset="0"/>
        </a:defRPr>
      </a:lvl7pPr>
      <a:lvl8pPr marL="1371600" algn="l" rtl="0" fontAlgn="base">
        <a:lnSpc>
          <a:spcPct val="90000"/>
        </a:lnSpc>
        <a:spcBef>
          <a:spcPct val="0"/>
        </a:spcBef>
        <a:spcAft>
          <a:spcPct val="0"/>
        </a:spcAft>
        <a:defRPr sz="4400">
          <a:solidFill>
            <a:schemeClr val="tx1"/>
          </a:solidFill>
          <a:latin typeface="Calibri Light" charset="0"/>
        </a:defRPr>
      </a:lvl8pPr>
      <a:lvl9pPr marL="1828800" algn="l" rtl="0" fontAlgn="base">
        <a:lnSpc>
          <a:spcPct val="90000"/>
        </a:lnSpc>
        <a:spcBef>
          <a:spcPct val="0"/>
        </a:spcBef>
        <a:spcAft>
          <a:spcPct val="0"/>
        </a:spcAft>
        <a:defRPr sz="4400">
          <a:solidFill>
            <a:schemeClr val="tx1"/>
          </a:solidFill>
          <a:latin typeface="Calibri Light"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27887423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1/11/22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3"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5"/>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75867489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5.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5.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5.xml"/></Relationships>
</file>

<file path=ppt/slides/_rels/slide15.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14.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5.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35.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5.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3.xml"/><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4.xml"/><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5.xml"/><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8" Type="http://schemas.openxmlformats.org/officeDocument/2006/relationships/hyperlink" Target="http://citeseerx.ist.psu.edu/viewdoc/download?doi=10.1.1.846.160&amp;rep=rep1&amp;type=pdf" TargetMode="External"/><Relationship Id="rId3" Type="http://schemas.openxmlformats.org/officeDocument/2006/relationships/hyperlink" Target="https://www.sciencedirect.com/science/article/pii/S0007091217338333?via%3Dihub" TargetMode="External"/><Relationship Id="rId7" Type="http://schemas.openxmlformats.org/officeDocument/2006/relationships/hyperlink" Target="http://www.jointcommission.org/sentinel_event.aspx" TargetMode="External"/><Relationship Id="rId2" Type="http://schemas.openxmlformats.org/officeDocument/2006/relationships/notesSlide" Target="../notesSlides/notesSlide27.xml"/><Relationship Id="rId1" Type="http://schemas.openxmlformats.org/officeDocument/2006/relationships/slideLayout" Target="../slideLayouts/slideLayout35.xml"/><Relationship Id="rId6" Type="http://schemas.openxmlformats.org/officeDocument/2006/relationships/hyperlink" Target="https://www.sciencedirect.com/science/article/pii/S0300957215003652?via%3Dihub" TargetMode="External"/><Relationship Id="rId5" Type="http://schemas.openxmlformats.org/officeDocument/2006/relationships/hyperlink" Target="https://jamanetwork.com/journals/jama/fullarticle/192366" TargetMode="External"/><Relationship Id="rId4" Type="http://schemas.openxmlformats.org/officeDocument/2006/relationships/hyperlink" Target="https://ac.els-cdn.com/S0007091217332105/1-s2.0-S0007091217332105-main.pdf?_tid=b9884a2c-3f97-4093-a82e-81181c9f83ad&amp;acdnat=1544667888_05fdcc65e4ee02c460eebc099639cdf3"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journals.lww.com/pec-online/fulltext/2010/09000/Residents__Mental_Model_of_Bag_Mask_Ventilation.6.aspx" TargetMode="External"/><Relationship Id="rId3" Type="http://schemas.openxmlformats.org/officeDocument/2006/relationships/hyperlink" Target="https://watermark.silverchair.com/aev298.pdf?token=AQECAHi208BE49Ooan9kkhW_Ercy7Dm3ZL_9Cf3qfKAc485ysgAAAk4wggJKBgkqhkiG9w0BBwagggI7MIICNwIBADCCAjAGCSqGSIb3DQEHATAeBglghkgBZQMEAS4wEQQMH_hTU416OkYnMf-lAgEQgIICAdaUPdU5FkF_Ehm5DyquUjnTta_Z3zF6LkRiTKveSIGerD-3EXKt6imIcFxBfmaplfFQDeRxi_4ynm4JNTvTEA59seLMf0S63UL1i9ts3B-a2ViaxQWxZnhMc9uLS1QBvj94HBNY2j4ukCpTSDXV07uBjjI5_f91Mt9FweiZEEs08cuI4pOtXyZujJjxfwqX2LBOr-pUng_eXUZNrfkQkzMef4f8eSyXzNTj0CEbkoYnqrYArtsgOJaYn8mbHI_NV1lr6kjtuK3h1KWmi3lxSXsAf-oKHPDqw7v0TAssjpVfRaaSpbfOcMcbKyeqAZGM8NrwBJ3XY-_K49u5VIsMlC6NDkdh9muzb4DNABweGhhx4WndF7Oo9I6YRniy854go9nWCmP60Bo86nbiiUhTluYo4SBit9akX7Hqwoj5xfS_7MPZTUGwaq5PEZGZiv8KbO8_F9ieaNRbsO5srWNTnnsSrMliiiUHxM91PPUwSkSRA5kX_AIFb1XF-hJUJvv_HtBTWImQIuvilDaIYY8q03E9rxtidFkqM6Jl478pVWQc5W-OZnqNOI2MLJgl9RZtV6JT64EvQCCfQTF8PpkXHo6Y4LaGVUajlsm4jn9An3XfkIEZHaxBr-X1U_0yuKIWfd910RgPd0p_UT5Fd4P-_QP0U6btXGt_HyXRJ_WK-cPDuQ" TargetMode="External"/><Relationship Id="rId7" Type="http://schemas.openxmlformats.org/officeDocument/2006/relationships/hyperlink" Target="Approaches%20to%20manual%20ventilation" TargetMode="External"/><Relationship Id="rId2" Type="http://schemas.openxmlformats.org/officeDocument/2006/relationships/notesSlide" Target="../notesSlides/notesSlide28.xml"/><Relationship Id="rId1" Type="http://schemas.openxmlformats.org/officeDocument/2006/relationships/slideLayout" Target="../slideLayouts/slideLayout35.xml"/><Relationship Id="rId6" Type="http://schemas.openxmlformats.org/officeDocument/2006/relationships/hyperlink" Target="https://journals.lww.com/ejanaesthesiology/Fulltext/2006/06001/Do_adult_predictive_tests_predict_difficult.586.aspx" TargetMode="External"/><Relationship Id="rId5" Type="http://schemas.openxmlformats.org/officeDocument/2006/relationships/hyperlink" Target="http://anesthesiology.pubs.asahq.org/article.aspx?articleid=1918684" TargetMode="External"/><Relationship Id="rId4" Type="http://schemas.openxmlformats.org/officeDocument/2006/relationships/hyperlink" Target="https://onlinelibrary.wiley.com/doi/epdf/10.1111/pan.12615" TargetMode="External"/><Relationship Id="rId9" Type="http://schemas.openxmlformats.org/officeDocument/2006/relationships/hyperlink" Target="https://www.ncbi.nlm.nih.gov/pmc/articles/PMC4886524/"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s://onlinelibrary.wiley.com/doi/full/10.1111/j.1460-9592.2009.02997.x" TargetMode="External"/><Relationship Id="rId7" Type="http://schemas.openxmlformats.org/officeDocument/2006/relationships/hyperlink" Target="http://anesthesiology.pubs.asahq.org/article.aspx?articleid=1922597" TargetMode="External"/><Relationship Id="rId2" Type="http://schemas.openxmlformats.org/officeDocument/2006/relationships/notesSlide" Target="../notesSlides/notesSlide29.xml"/><Relationship Id="rId1" Type="http://schemas.openxmlformats.org/officeDocument/2006/relationships/slideLayout" Target="../slideLayouts/slideLayout35.xml"/><Relationship Id="rId6" Type="http://schemas.openxmlformats.org/officeDocument/2006/relationships/hyperlink" Target="https://www.sciencedirect.com/science/article/pii/S0007091217335456?via%3Dihub" TargetMode="External"/><Relationship Id="rId5" Type="http://schemas.openxmlformats.org/officeDocument/2006/relationships/hyperlink" Target="http://www.sld.cu/galerias/pdf/sitios/anestesiologia/anesthesia_child_upper_resp_infection.pdf" TargetMode="External"/><Relationship Id="rId4" Type="http://schemas.openxmlformats.org/officeDocument/2006/relationships/hyperlink" Target="https://www.ncbi.nlm.nih.gov/pmc/articles/PMC323714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72812"/>
            <a:ext cx="8305800" cy="2966643"/>
          </a:xfrm>
        </p:spPr>
        <p:txBody>
          <a:bodyPr>
            <a:noAutofit/>
          </a:bodyPr>
          <a:lstStyle/>
          <a:p>
            <a:r>
              <a:rPr lang="en-US" sz="4000" dirty="0"/>
              <a:t>Pediatric Airway Management</a:t>
            </a:r>
            <a:br>
              <a:rPr lang="en-US" sz="4000" dirty="0"/>
            </a:br>
            <a:r>
              <a:rPr lang="en-US" sz="4000" dirty="0"/>
              <a:t>for the </a:t>
            </a:r>
            <a:br>
              <a:rPr lang="en-US" sz="4000" dirty="0"/>
            </a:br>
            <a:r>
              <a:rPr lang="en-US" sz="4000" dirty="0"/>
              <a:t>Non-Anesthesiologist</a:t>
            </a:r>
          </a:p>
        </p:txBody>
      </p:sp>
      <p:sp>
        <p:nvSpPr>
          <p:cNvPr id="3" name="Subtitle 2"/>
          <p:cNvSpPr>
            <a:spLocks noGrp="1"/>
          </p:cNvSpPr>
          <p:nvPr>
            <p:ph type="subTitle" idx="1"/>
          </p:nvPr>
        </p:nvSpPr>
        <p:spPr>
          <a:xfrm>
            <a:off x="2114550" y="3685994"/>
            <a:ext cx="4914900" cy="2181406"/>
          </a:xfrm>
        </p:spPr>
        <p:txBody>
          <a:bodyPr>
            <a:normAutofit fontScale="92500"/>
          </a:bodyPr>
          <a:lstStyle/>
          <a:p>
            <a:r>
              <a:rPr lang="en-US" sz="3800" dirty="0">
                <a:solidFill>
                  <a:schemeClr val="tx1"/>
                </a:solidFill>
              </a:rPr>
              <a:t>David E. Liston, MD, MPH</a:t>
            </a:r>
          </a:p>
          <a:p>
            <a:r>
              <a:rPr lang="en-US" sz="3800" dirty="0">
                <a:solidFill>
                  <a:schemeClr val="tx1"/>
                </a:solidFill>
              </a:rPr>
              <a:t>Agnes Hunyady, MD</a:t>
            </a:r>
          </a:p>
          <a:p>
            <a:r>
              <a:rPr lang="en-US" sz="3800" dirty="0">
                <a:solidFill>
                  <a:schemeClr val="tx1"/>
                </a:solidFill>
              </a:rPr>
              <a:t>Helen W. Karl, MD</a:t>
            </a:r>
          </a:p>
          <a:p>
            <a:endParaRPr lang="en-US" dirty="0"/>
          </a:p>
        </p:txBody>
      </p:sp>
      <p:sp>
        <p:nvSpPr>
          <p:cNvPr id="4" name="Slide Number Placeholder 5"/>
          <p:cNvSpPr>
            <a:spLocks noGrp="1"/>
          </p:cNvSpPr>
          <p:nvPr>
            <p:ph type="sldNum" sz="quarter" idx="12"/>
          </p:nvPr>
        </p:nvSpPr>
        <p:spPr/>
        <p:txBody>
          <a:bodyPr/>
          <a:lstStyle/>
          <a:p>
            <a:r>
              <a:rPr lang="en-US" dirty="0"/>
              <a:t>1</a:t>
            </a:r>
          </a:p>
        </p:txBody>
      </p:sp>
      <p:sp>
        <p:nvSpPr>
          <p:cNvPr id="5" name="TextBox 4">
            <a:extLst>
              <a:ext uri="{FF2B5EF4-FFF2-40B4-BE49-F238E27FC236}">
                <a16:creationId xmlns:a16="http://schemas.microsoft.com/office/drawing/2014/main" id="{AFB1587C-097E-864D-80B9-DDEBDBC7662F}"/>
              </a:ext>
            </a:extLst>
          </p:cNvPr>
          <p:cNvSpPr txBox="1"/>
          <p:nvPr/>
        </p:nvSpPr>
        <p:spPr>
          <a:xfrm>
            <a:off x="3352800" y="6205241"/>
            <a:ext cx="1786258" cy="369332"/>
          </a:xfrm>
          <a:prstGeom prst="rect">
            <a:avLst/>
          </a:prstGeom>
          <a:noFill/>
        </p:spPr>
        <p:txBody>
          <a:bodyPr wrap="none" rtlCol="0">
            <a:spAutoFit/>
          </a:bodyPr>
          <a:lstStyle/>
          <a:p>
            <a:r>
              <a:rPr lang="en-US" dirty="0"/>
              <a:t>Updated: 2/2019</a:t>
            </a:r>
          </a:p>
        </p:txBody>
      </p:sp>
    </p:spTree>
    <p:extLst>
      <p:ext uri="{BB962C8B-B14F-4D97-AF65-F5344CB8AC3E}">
        <p14:creationId xmlns:p14="http://schemas.microsoft.com/office/powerpoint/2010/main" val="4061338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pPr algn="l"/>
            <a:r>
              <a:rPr lang="en-US" dirty="0"/>
              <a:t>Learning Objectives</a:t>
            </a:r>
          </a:p>
        </p:txBody>
      </p:sp>
      <p:sp>
        <p:nvSpPr>
          <p:cNvPr id="3" name="Content Placeholder 2"/>
          <p:cNvSpPr>
            <a:spLocks noGrp="1"/>
          </p:cNvSpPr>
          <p:nvPr>
            <p:ph idx="1"/>
          </p:nvPr>
        </p:nvSpPr>
        <p:spPr/>
        <p:txBody>
          <a:bodyPr>
            <a:normAutofit fontScale="92500"/>
          </a:bodyPr>
          <a:lstStyle/>
          <a:p>
            <a:r>
              <a:rPr lang="en-US" dirty="0"/>
              <a:t>Recognize and evaluate impending respiratory failure</a:t>
            </a:r>
          </a:p>
          <a:p>
            <a:r>
              <a:rPr lang="en-US" dirty="0"/>
              <a:t>Describe an airway evaluation</a:t>
            </a:r>
          </a:p>
          <a:p>
            <a:pPr lvl="1"/>
            <a:r>
              <a:rPr lang="en-US" dirty="0"/>
              <a:t>How to predict difficult face-mask ventilation  (FMV)</a:t>
            </a:r>
          </a:p>
          <a:p>
            <a:pPr lvl="1"/>
            <a:r>
              <a:rPr lang="en-US" dirty="0"/>
              <a:t>How to predict difficult tracheal intubation</a:t>
            </a:r>
          </a:p>
          <a:p>
            <a:r>
              <a:rPr lang="en-US" dirty="0"/>
              <a:t>List effective FMV techniques</a:t>
            </a:r>
          </a:p>
          <a:p>
            <a:r>
              <a:rPr lang="en-US" dirty="0"/>
              <a:t>Explain laryngeal mask airway (LMA) placement</a:t>
            </a:r>
          </a:p>
          <a:p>
            <a:r>
              <a:rPr lang="en-US" dirty="0"/>
              <a:t>Describe tracheal intubation</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2</a:t>
            </a:fld>
            <a:endParaRPr lang="en-US"/>
          </a:p>
        </p:txBody>
      </p:sp>
    </p:spTree>
    <p:extLst>
      <p:ext uri="{BB962C8B-B14F-4D97-AF65-F5344CB8AC3E}">
        <p14:creationId xmlns:p14="http://schemas.microsoft.com/office/powerpoint/2010/main" val="10190607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normAutofit/>
          </a:bodyPr>
          <a:lstStyle/>
          <a:p>
            <a:pPr algn="l"/>
            <a:r>
              <a:rPr lang="en-US" sz="4800" dirty="0"/>
              <a:t>Background</a:t>
            </a:r>
            <a:endParaRPr lang="en-US" dirty="0"/>
          </a:p>
        </p:txBody>
      </p:sp>
      <p:sp>
        <p:nvSpPr>
          <p:cNvPr id="3" name="Content Placeholder 2"/>
          <p:cNvSpPr>
            <a:spLocks noGrp="1"/>
          </p:cNvSpPr>
          <p:nvPr>
            <p:ph idx="1"/>
          </p:nvPr>
        </p:nvSpPr>
        <p:spPr>
          <a:xfrm>
            <a:off x="457200" y="1295400"/>
            <a:ext cx="8058150" cy="4572000"/>
          </a:xfrm>
        </p:spPr>
        <p:txBody>
          <a:bodyPr>
            <a:noAutofit/>
          </a:bodyPr>
          <a:lstStyle/>
          <a:p>
            <a:pPr marL="285750" indent="-285750">
              <a:buFont typeface="Arial" panose="020B0604020202020204" pitchFamily="34" charset="0"/>
              <a:buChar char="•"/>
            </a:pPr>
            <a:r>
              <a:rPr lang="en-US" dirty="0"/>
              <a:t>Decreasing role of direct laryngoscopy (DL)</a:t>
            </a:r>
          </a:p>
          <a:p>
            <a:pPr marL="587375" lvl="1">
              <a:buFont typeface="System Font Regular"/>
              <a:buChar char="-"/>
            </a:pPr>
            <a:r>
              <a:rPr lang="en-US" sz="2000" dirty="0"/>
              <a:t>Reports document serious events after airway management failures</a:t>
            </a:r>
            <a:r>
              <a:rPr lang="en-US" sz="2000" baseline="30000" dirty="0"/>
              <a:t>1-4</a:t>
            </a:r>
          </a:p>
          <a:p>
            <a:pPr marL="587375" lvl="1">
              <a:buFont typeface="System Font Regular"/>
              <a:buChar char="-"/>
            </a:pPr>
            <a:r>
              <a:rPr lang="en-US" sz="2000" dirty="0"/>
              <a:t>Effective face mask ventilation (FMV) is a critical initial step in airway management</a:t>
            </a:r>
            <a:r>
              <a:rPr lang="en-US" sz="2000" baseline="30000" dirty="0"/>
              <a:t>5,6</a:t>
            </a:r>
          </a:p>
          <a:p>
            <a:pPr marL="587375" lvl="1">
              <a:buFont typeface="System Font Regular"/>
              <a:buChar char="-"/>
            </a:pPr>
            <a:r>
              <a:rPr lang="en-US" sz="2000" dirty="0"/>
              <a:t>New airway devices offer alternatives to direct laryngoscopy</a:t>
            </a:r>
          </a:p>
          <a:p>
            <a:pPr marL="285750" indent="-285750">
              <a:buFont typeface="Arial" panose="020B0604020202020204" pitchFamily="34" charset="0"/>
              <a:buChar char="•"/>
            </a:pPr>
            <a:r>
              <a:rPr lang="en-US" dirty="0"/>
              <a:t>Emphasis on a </a:t>
            </a:r>
            <a:r>
              <a:rPr lang="en-US" b="1" dirty="0"/>
              <a:t>team approach </a:t>
            </a:r>
            <a:r>
              <a:rPr lang="en-US" dirty="0"/>
              <a:t>to pediatric emergency airway management</a:t>
            </a:r>
            <a:r>
              <a:rPr lang="en-US" baseline="30000" dirty="0"/>
              <a:t>6</a:t>
            </a:r>
          </a:p>
          <a:p>
            <a:pPr marL="587375" lvl="1">
              <a:buFont typeface="System Font Regular"/>
              <a:buChar char="-"/>
            </a:pPr>
            <a:r>
              <a:rPr lang="en-US" sz="2000" dirty="0"/>
              <a:t>Leading cause of sentinel events: human factors</a:t>
            </a:r>
            <a:r>
              <a:rPr lang="en-US" sz="2000" baseline="30000" dirty="0">
                <a:effectLst/>
              </a:rPr>
              <a:t>7</a:t>
            </a:r>
          </a:p>
          <a:p>
            <a:pPr marL="587375" lvl="2" indent="-285750">
              <a:buFont typeface="System Font Regular"/>
              <a:buChar char="-"/>
            </a:pPr>
            <a:r>
              <a:rPr lang="en-US" sz="2000" dirty="0"/>
              <a:t>Effective communication (i.e., Closed loop) </a:t>
            </a:r>
          </a:p>
          <a:p>
            <a:pPr marL="587375" lvl="2" indent="-285750">
              <a:buFont typeface="System Font Regular"/>
              <a:buChar char="-"/>
            </a:pPr>
            <a:r>
              <a:rPr lang="en-US" sz="2000" dirty="0"/>
              <a:t>Teamwork (practice using simulation)</a:t>
            </a:r>
            <a:r>
              <a:rPr lang="en-US" sz="2000" baseline="30000" dirty="0"/>
              <a:t>8,9</a:t>
            </a:r>
            <a:endParaRPr lang="en-US" sz="2000" dirty="0"/>
          </a:p>
          <a:p>
            <a:pPr marL="587375" lvl="1">
              <a:buFont typeface="System Font Regular"/>
              <a:buChar char="-"/>
            </a:pPr>
            <a:r>
              <a:rPr lang="en-US" sz="2000" dirty="0"/>
              <a:t>Crew Resource Management: practice non-technical skills</a:t>
            </a:r>
            <a:r>
              <a:rPr lang="en-US" sz="2000" baseline="30000" dirty="0"/>
              <a:t>10,11</a:t>
            </a:r>
          </a:p>
        </p:txBody>
      </p:sp>
      <p:sp>
        <p:nvSpPr>
          <p:cNvPr id="4" name="Slide Number Placeholder 3"/>
          <p:cNvSpPr>
            <a:spLocks noGrp="1"/>
          </p:cNvSpPr>
          <p:nvPr>
            <p:ph type="sldNum" sz="quarter" idx="12"/>
          </p:nvPr>
        </p:nvSpPr>
        <p:spPr/>
        <p:txBody>
          <a:bodyPr/>
          <a:lstStyle/>
          <a:p>
            <a:fld id="{4E63A49E-25BD-984C-BD05-59AE97DE79DB}" type="slidenum">
              <a:rPr lang="en-US" smtClean="0"/>
              <a:t>3</a:t>
            </a:fld>
            <a:endParaRPr lang="en-US"/>
          </a:p>
        </p:txBody>
      </p:sp>
    </p:spTree>
    <p:extLst>
      <p:ext uri="{BB962C8B-B14F-4D97-AF65-F5344CB8AC3E}">
        <p14:creationId xmlns:p14="http://schemas.microsoft.com/office/powerpoint/2010/main" val="30870369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0999"/>
            <a:ext cx="8229600" cy="1248929"/>
          </a:xfrm>
        </p:spPr>
        <p:txBody>
          <a:bodyPr>
            <a:noAutofit/>
          </a:bodyPr>
          <a:lstStyle/>
          <a:p>
            <a:pPr algn="l"/>
            <a:r>
              <a:rPr lang="en-US" sz="3600" dirty="0"/>
              <a:t>What Do You See in a Patient With </a:t>
            </a:r>
            <a:br>
              <a:rPr lang="en-US" sz="3600" dirty="0"/>
            </a:br>
            <a:r>
              <a:rPr lang="en-US" sz="3600" dirty="0"/>
              <a:t>Respiratory Distress?</a:t>
            </a:r>
          </a:p>
        </p:txBody>
      </p:sp>
      <p:sp>
        <p:nvSpPr>
          <p:cNvPr id="6" name="Content Placeholder 2"/>
          <p:cNvSpPr>
            <a:spLocks noGrp="1"/>
          </p:cNvSpPr>
          <p:nvPr>
            <p:ph idx="1"/>
          </p:nvPr>
        </p:nvSpPr>
        <p:spPr>
          <a:xfrm>
            <a:off x="533400" y="1752600"/>
            <a:ext cx="3867150" cy="4038601"/>
          </a:xfrm>
        </p:spPr>
        <p:txBody>
          <a:bodyPr>
            <a:normAutofit fontScale="92500" lnSpcReduction="20000"/>
          </a:bodyPr>
          <a:lstStyle/>
          <a:p>
            <a:r>
              <a:rPr lang="en-US" sz="2400" dirty="0">
                <a:latin typeface="Calibri" panose="020F0502020204030204" pitchFamily="34" charset="0"/>
                <a:cs typeface="Calibri" panose="020F0502020204030204" pitchFamily="34" charset="0"/>
              </a:rPr>
              <a:t>↑ respiratory rate</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 respiratory effort</a:t>
            </a:r>
          </a:p>
          <a:p>
            <a:pPr marL="0" indent="0">
              <a:buNone/>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 respiratory effort</a:t>
            </a:r>
          </a:p>
          <a:p>
            <a:pPr marL="0" indent="0">
              <a:buNone/>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Abnormal airway sounds</a:t>
            </a:r>
          </a:p>
          <a:p>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 heart rate</a:t>
            </a:r>
          </a:p>
          <a:p>
            <a:pPr marL="0" indent="0">
              <a:buNone/>
            </a:pPr>
            <a:endParaRPr lang="en-US" sz="2400" dirty="0">
              <a:latin typeface="Calibri" panose="020F0502020204030204" pitchFamily="34" charset="0"/>
              <a:cs typeface="Calibri" panose="020F0502020204030204" pitchFamily="34" charset="0"/>
            </a:endParaRPr>
          </a:p>
          <a:p>
            <a:r>
              <a:rPr lang="en-US" sz="2400" dirty="0">
                <a:latin typeface="Calibri" panose="020F0502020204030204" pitchFamily="34" charset="0"/>
                <a:cs typeface="Calibri" panose="020F0502020204030204" pitchFamily="34" charset="0"/>
              </a:rPr>
              <a:t>Changes in mental status</a:t>
            </a:r>
          </a:p>
          <a:p>
            <a:endParaRPr lang="en-US" dirty="0">
              <a:latin typeface="Times New Roman" panose="02020603050405020304" pitchFamily="18" charset="0"/>
              <a:cs typeface="Times New Roman" panose="02020603050405020304" pitchFamily="18" charset="0"/>
            </a:endParaRPr>
          </a:p>
          <a:p>
            <a:endParaRPr lang="en-US" dirty="0"/>
          </a:p>
        </p:txBody>
      </p:sp>
      <p:sp>
        <p:nvSpPr>
          <p:cNvPr id="3" name="Slide Number Placeholder 2"/>
          <p:cNvSpPr>
            <a:spLocks noGrp="1"/>
          </p:cNvSpPr>
          <p:nvPr>
            <p:ph type="sldNum" sz="quarter" idx="12"/>
          </p:nvPr>
        </p:nvSpPr>
        <p:spPr/>
        <p:txBody>
          <a:bodyPr/>
          <a:lstStyle/>
          <a:p>
            <a:fld id="{4E63A49E-25BD-984C-BD05-59AE97DE79DB}" type="slidenum">
              <a:rPr lang="en-US" smtClean="0"/>
              <a:t>4</a:t>
            </a:fld>
            <a:endParaRPr lang="en-US"/>
          </a:p>
        </p:txBody>
      </p:sp>
      <p:sp>
        <p:nvSpPr>
          <p:cNvPr id="8" name="Content Placeholder 3"/>
          <p:cNvSpPr txBox="1">
            <a:spLocks/>
          </p:cNvSpPr>
          <p:nvPr/>
        </p:nvSpPr>
        <p:spPr>
          <a:xfrm>
            <a:off x="4400550" y="1428434"/>
            <a:ext cx="4591050" cy="4591366"/>
          </a:xfrm>
          <a:prstGeom prst="rect">
            <a:avLst/>
          </a:prstGeom>
        </p:spPr>
        <p:txBody>
          <a:bodyPr>
            <a:normAutofit/>
          </a:bodyPr>
          <a:lst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lvl="1" indent="0">
              <a:buNone/>
            </a:pPr>
            <a:endParaRPr lang="en-US" sz="2000" dirty="0">
              <a:latin typeface="Times New Roman" panose="02020603050405020304" pitchFamily="18" charset="0"/>
              <a:cs typeface="Times New Roman" panose="02020603050405020304" pitchFamily="18" charset="0"/>
            </a:endParaRPr>
          </a:p>
          <a:p>
            <a:pPr lvl="1"/>
            <a:r>
              <a:rPr lang="en-US" dirty="0">
                <a:latin typeface="Calibri" panose="020F0502020204030204" pitchFamily="34" charset="0"/>
                <a:cs typeface="Calibri" panose="020F0502020204030204" pitchFamily="34" charset="0"/>
              </a:rPr>
              <a:t>Nasal flaring</a:t>
            </a:r>
          </a:p>
          <a:p>
            <a:pPr lvl="1"/>
            <a:r>
              <a:rPr lang="en-US" dirty="0">
                <a:latin typeface="Calibri" panose="020F0502020204030204" pitchFamily="34" charset="0"/>
                <a:cs typeface="Calibri" panose="020F0502020204030204" pitchFamily="34" charset="0"/>
              </a:rPr>
              <a:t>Retractions (use of accessory muscles - intercostal and subcostal</a:t>
            </a:r>
            <a:r>
              <a:rPr lang="en-US" sz="2000" dirty="0">
                <a:latin typeface="Calibri" panose="020F0502020204030204" pitchFamily="34" charset="0"/>
                <a:cs typeface="Calibri" panose="020F0502020204030204" pitchFamily="34" charset="0"/>
              </a:rPr>
              <a:t>)</a:t>
            </a:r>
          </a:p>
          <a:p>
            <a:pPr marL="457200" lvl="1" indent="0">
              <a:buNone/>
            </a:pPr>
            <a:endParaRPr lang="en-US" sz="2000" dirty="0">
              <a:latin typeface="Calibri" panose="020F0502020204030204" pitchFamily="34" charset="0"/>
              <a:cs typeface="Calibri" panose="020F0502020204030204" pitchFamily="34" charset="0"/>
            </a:endParaRPr>
          </a:p>
          <a:p>
            <a:pPr lvl="1"/>
            <a:r>
              <a:rPr lang="en-US" dirty="0">
                <a:latin typeface="Calibri" panose="020F0502020204030204" pitchFamily="34" charset="0"/>
                <a:cs typeface="Calibri" panose="020F0502020204030204" pitchFamily="34" charset="0"/>
              </a:rPr>
              <a:t>Stridor (usually inspiratory)</a:t>
            </a:r>
          </a:p>
          <a:p>
            <a:pPr lvl="1"/>
            <a:r>
              <a:rPr lang="en-US" dirty="0">
                <a:latin typeface="Calibri" panose="020F0502020204030204" pitchFamily="34" charset="0"/>
                <a:cs typeface="Calibri" panose="020F0502020204030204" pitchFamily="34" charset="0"/>
              </a:rPr>
              <a:t>Wheezing (usually expiratory)</a:t>
            </a:r>
          </a:p>
          <a:p>
            <a:pPr lvl="1"/>
            <a:r>
              <a:rPr lang="en-US" dirty="0">
                <a:latin typeface="Calibri" panose="020F0502020204030204" pitchFamily="34" charset="0"/>
                <a:cs typeface="Calibri" panose="020F0502020204030204" pitchFamily="34" charset="0"/>
              </a:rPr>
              <a:t>Grunting: </a:t>
            </a:r>
            <a:r>
              <a:rPr lang="en-US" dirty="0" err="1">
                <a:latin typeface="Calibri" panose="020F0502020204030204" pitchFamily="34" charset="0"/>
                <a:cs typeface="Calibri" panose="020F0502020204030204" pitchFamily="34" charset="0"/>
              </a:rPr>
              <a:t>glottic</a:t>
            </a:r>
            <a:r>
              <a:rPr lang="en-US" dirty="0">
                <a:latin typeface="Calibri" panose="020F0502020204030204" pitchFamily="34" charset="0"/>
                <a:cs typeface="Calibri" panose="020F0502020204030204" pitchFamily="34" charset="0"/>
              </a:rPr>
              <a:t> closure during expiration to maintain positive airway pressure</a:t>
            </a:r>
          </a:p>
          <a:p>
            <a:endParaRPr lang="en-US" dirty="0"/>
          </a:p>
        </p:txBody>
      </p:sp>
      <p:sp>
        <p:nvSpPr>
          <p:cNvPr id="9" name="Left Brace 8"/>
          <p:cNvSpPr/>
          <p:nvPr/>
        </p:nvSpPr>
        <p:spPr>
          <a:xfrm>
            <a:off x="4572000" y="1875270"/>
            <a:ext cx="267012" cy="124893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r>
              <a:rPr lang="en-US" sz="2000" b="1" dirty="0"/>
              <a:t>&lt;</a:t>
            </a:r>
          </a:p>
        </p:txBody>
      </p:sp>
      <p:sp>
        <p:nvSpPr>
          <p:cNvPr id="10" name="Left Brace 9"/>
          <p:cNvSpPr/>
          <p:nvPr/>
        </p:nvSpPr>
        <p:spPr>
          <a:xfrm>
            <a:off x="4572000" y="3657601"/>
            <a:ext cx="267012" cy="1600200"/>
          </a:xfrm>
          <a:prstGeom prst="leftBrace">
            <a:avLst/>
          </a:prstGeom>
        </p:spPr>
        <p:style>
          <a:lnRef idx="2">
            <a:schemeClr val="dk1"/>
          </a:lnRef>
          <a:fillRef idx="0">
            <a:schemeClr val="dk1"/>
          </a:fillRef>
          <a:effectRef idx="1">
            <a:schemeClr val="dk1"/>
          </a:effectRef>
          <a:fontRef idx="minor">
            <a:schemeClr val="tx1"/>
          </a:fontRef>
        </p:style>
        <p:txBody>
          <a:bodyPr rtlCol="0" anchor="ctr"/>
          <a:lstStyle/>
          <a:p>
            <a:pPr algn="ctr"/>
            <a:endParaRPr lang="en-US" sz="2000" b="1" dirty="0"/>
          </a:p>
        </p:txBody>
      </p:sp>
      <p:sp>
        <p:nvSpPr>
          <p:cNvPr id="11" name="TextBox 10"/>
          <p:cNvSpPr txBox="1"/>
          <p:nvPr/>
        </p:nvSpPr>
        <p:spPr>
          <a:xfrm>
            <a:off x="521677" y="5562600"/>
            <a:ext cx="8241323" cy="400110"/>
          </a:xfrm>
          <a:prstGeom prst="rect">
            <a:avLst/>
          </a:prstGeom>
          <a:noFill/>
        </p:spPr>
        <p:txBody>
          <a:bodyPr wrap="square" rtlCol="0">
            <a:spAutoFit/>
          </a:bodyPr>
          <a:lstStyle/>
          <a:p>
            <a:r>
              <a:rPr lang="en-US" sz="2000" i="1" dirty="0"/>
              <a:t>Give supplemental O2 and begin objective measurement (</a:t>
            </a:r>
            <a:r>
              <a:rPr lang="en-US" sz="2000" i="1" dirty="0" err="1"/>
              <a:t>eg.oximetry</a:t>
            </a:r>
            <a:r>
              <a:rPr lang="en-US" sz="2000" i="1" dirty="0"/>
              <a:t>) ASAP</a:t>
            </a:r>
          </a:p>
        </p:txBody>
      </p:sp>
      <p:cxnSp>
        <p:nvCxnSpPr>
          <p:cNvPr id="12" name="Straight Arrow Connector 11"/>
          <p:cNvCxnSpPr>
            <a:cxnSpLocks/>
          </p:cNvCxnSpPr>
          <p:nvPr/>
        </p:nvCxnSpPr>
        <p:spPr>
          <a:xfrm flipV="1">
            <a:off x="3505200" y="2438400"/>
            <a:ext cx="895350" cy="152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a:cxnSpLocks/>
          </p:cNvCxnSpPr>
          <p:nvPr/>
        </p:nvCxnSpPr>
        <p:spPr>
          <a:xfrm>
            <a:off x="3810000" y="4019490"/>
            <a:ext cx="672611" cy="40011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84053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sz="3600" dirty="0"/>
              <a:t>What is a Normal Respiratory Rate?</a:t>
            </a:r>
            <a:r>
              <a:rPr lang="en-US" sz="3600" baseline="30000" dirty="0"/>
              <a:t>6 </a:t>
            </a:r>
            <a:endParaRPr lang="en-US" sz="3600" dirty="0"/>
          </a:p>
        </p:txBody>
      </p:sp>
      <p:sp>
        <p:nvSpPr>
          <p:cNvPr id="3" name="Slide Number Placeholder 2"/>
          <p:cNvSpPr>
            <a:spLocks noGrp="1"/>
          </p:cNvSpPr>
          <p:nvPr>
            <p:ph type="sldNum" sz="quarter" idx="12"/>
          </p:nvPr>
        </p:nvSpPr>
        <p:spPr/>
        <p:txBody>
          <a:bodyPr/>
          <a:lstStyle/>
          <a:p>
            <a:fld id="{4E63A49E-25BD-984C-BD05-59AE97DE79DB}" type="slidenum">
              <a:rPr lang="en-US" smtClean="0"/>
              <a:t>5</a:t>
            </a:fld>
            <a:endParaRPr lang="en-US"/>
          </a:p>
        </p:txBody>
      </p:sp>
      <p:graphicFrame>
        <p:nvGraphicFramePr>
          <p:cNvPr id="9" name="Table 8"/>
          <p:cNvGraphicFramePr>
            <a:graphicFrameLocks noGrp="1"/>
          </p:cNvGraphicFramePr>
          <p:nvPr>
            <p:extLst>
              <p:ext uri="{D42A27DB-BD31-4B8C-83A1-F6EECF244321}">
                <p14:modId xmlns:p14="http://schemas.microsoft.com/office/powerpoint/2010/main" val="1596629580"/>
              </p:ext>
            </p:extLst>
          </p:nvPr>
        </p:nvGraphicFramePr>
        <p:xfrm>
          <a:off x="457200" y="1524000"/>
          <a:ext cx="8229600" cy="4419598"/>
        </p:xfrm>
        <a:graphic>
          <a:graphicData uri="http://schemas.openxmlformats.org/drawingml/2006/table">
            <a:tbl>
              <a:tblPr firstRow="1" bandRow="1">
                <a:tableStyleId>{5C22544A-7EE6-4342-B048-85BDC9FD1C3A}</a:tableStyleId>
              </a:tblPr>
              <a:tblGrid>
                <a:gridCol w="2209800">
                  <a:extLst>
                    <a:ext uri="{9D8B030D-6E8A-4147-A177-3AD203B41FA5}">
                      <a16:colId xmlns:a16="http://schemas.microsoft.com/office/drawing/2014/main" val="3795670973"/>
                    </a:ext>
                  </a:extLst>
                </a:gridCol>
                <a:gridCol w="2286000">
                  <a:extLst>
                    <a:ext uri="{9D8B030D-6E8A-4147-A177-3AD203B41FA5}">
                      <a16:colId xmlns:a16="http://schemas.microsoft.com/office/drawing/2014/main" val="2249887540"/>
                    </a:ext>
                  </a:extLst>
                </a:gridCol>
                <a:gridCol w="3733800">
                  <a:extLst>
                    <a:ext uri="{9D8B030D-6E8A-4147-A177-3AD203B41FA5}">
                      <a16:colId xmlns:a16="http://schemas.microsoft.com/office/drawing/2014/main" val="807480368"/>
                    </a:ext>
                  </a:extLst>
                </a:gridCol>
              </a:tblGrid>
              <a:tr h="1533943">
                <a:tc>
                  <a:txBody>
                    <a:bodyPr/>
                    <a:lstStyle/>
                    <a:p>
                      <a:pPr algn="ctr"/>
                      <a:r>
                        <a:rPr lang="en-US" sz="2800" b="0" dirty="0"/>
                        <a:t>Age Category</a:t>
                      </a:r>
                    </a:p>
                  </a:txBody>
                  <a:tcPr anchor="ctr">
                    <a:solidFill>
                      <a:srgbClr val="0FA5CC"/>
                    </a:solidFill>
                  </a:tcPr>
                </a:tc>
                <a:tc>
                  <a:txBody>
                    <a:bodyPr/>
                    <a:lstStyle/>
                    <a:p>
                      <a:pPr algn="ctr"/>
                      <a:r>
                        <a:rPr lang="en-US" sz="2800" b="0" dirty="0"/>
                        <a:t>Age</a:t>
                      </a:r>
                      <a:r>
                        <a:rPr lang="en-US" sz="2800" b="0" baseline="0" dirty="0"/>
                        <a:t> Range</a:t>
                      </a:r>
                      <a:endParaRPr lang="en-US" sz="2800" b="0" dirty="0"/>
                    </a:p>
                  </a:txBody>
                  <a:tcPr anchor="ctr">
                    <a:solidFill>
                      <a:srgbClr val="0FA5CC"/>
                    </a:solidFill>
                  </a:tcPr>
                </a:tc>
                <a:tc>
                  <a:txBody>
                    <a:bodyPr/>
                    <a:lstStyle/>
                    <a:p>
                      <a:pPr algn="ctr"/>
                      <a:r>
                        <a:rPr lang="en-US" sz="2800" b="0" dirty="0"/>
                        <a:t>Normal Respiratory</a:t>
                      </a:r>
                      <a:r>
                        <a:rPr lang="en-US" sz="2800" b="0" baseline="0" dirty="0"/>
                        <a:t> Rate (breaths per minute) </a:t>
                      </a:r>
                      <a:endParaRPr lang="en-US" sz="2800" b="0" dirty="0"/>
                    </a:p>
                  </a:txBody>
                  <a:tcPr anchor="ctr">
                    <a:solidFill>
                      <a:srgbClr val="0FA5CC"/>
                    </a:solidFill>
                  </a:tcPr>
                </a:tc>
                <a:extLst>
                  <a:ext uri="{0D108BD9-81ED-4DB2-BD59-A6C34878D82A}">
                    <a16:rowId xmlns:a16="http://schemas.microsoft.com/office/drawing/2014/main" val="937627734"/>
                  </a:ext>
                </a:extLst>
              </a:tr>
              <a:tr h="577131">
                <a:tc>
                  <a:txBody>
                    <a:bodyPr/>
                    <a:lstStyle/>
                    <a:p>
                      <a:pPr algn="ctr"/>
                      <a:r>
                        <a:rPr lang="en-US" sz="2400" dirty="0"/>
                        <a:t>Infant</a:t>
                      </a:r>
                    </a:p>
                  </a:txBody>
                  <a:tcPr anchor="ctr"/>
                </a:tc>
                <a:tc>
                  <a:txBody>
                    <a:bodyPr/>
                    <a:lstStyle/>
                    <a:p>
                      <a:pPr algn="ctr"/>
                      <a:r>
                        <a:rPr lang="en-US" sz="2400" dirty="0"/>
                        <a:t>0 – 12 months</a:t>
                      </a:r>
                    </a:p>
                  </a:txBody>
                  <a:tcPr anchor="ctr"/>
                </a:tc>
                <a:tc>
                  <a:txBody>
                    <a:bodyPr/>
                    <a:lstStyle/>
                    <a:p>
                      <a:pPr algn="ctr"/>
                      <a:r>
                        <a:rPr lang="en-US" sz="2400" dirty="0"/>
                        <a:t>30</a:t>
                      </a:r>
                      <a:r>
                        <a:rPr lang="en-US" sz="2400" baseline="0" dirty="0"/>
                        <a:t> – 53</a:t>
                      </a:r>
                    </a:p>
                  </a:txBody>
                  <a:tcPr anchor="ctr"/>
                </a:tc>
                <a:extLst>
                  <a:ext uri="{0D108BD9-81ED-4DB2-BD59-A6C34878D82A}">
                    <a16:rowId xmlns:a16="http://schemas.microsoft.com/office/drawing/2014/main" val="1420872068"/>
                  </a:ext>
                </a:extLst>
              </a:tr>
              <a:tr h="577131">
                <a:tc>
                  <a:txBody>
                    <a:bodyPr/>
                    <a:lstStyle/>
                    <a:p>
                      <a:pPr algn="ctr"/>
                      <a:r>
                        <a:rPr lang="en-US" sz="2400" dirty="0"/>
                        <a:t>Toddler</a:t>
                      </a:r>
                    </a:p>
                  </a:txBody>
                  <a:tcPr anchor="ctr"/>
                </a:tc>
                <a:tc>
                  <a:txBody>
                    <a:bodyPr/>
                    <a:lstStyle/>
                    <a:p>
                      <a:pPr algn="ctr"/>
                      <a:r>
                        <a:rPr lang="en-US" sz="2400" dirty="0"/>
                        <a:t>1</a:t>
                      </a:r>
                      <a:r>
                        <a:rPr lang="en-US" sz="2400" baseline="0" dirty="0"/>
                        <a:t> – 3 years</a:t>
                      </a:r>
                    </a:p>
                  </a:txBody>
                  <a:tcPr anchor="ctr"/>
                </a:tc>
                <a:tc>
                  <a:txBody>
                    <a:bodyPr/>
                    <a:lstStyle/>
                    <a:p>
                      <a:pPr algn="ctr"/>
                      <a:r>
                        <a:rPr lang="en-US" sz="2400" dirty="0"/>
                        <a:t>22 – 37</a:t>
                      </a:r>
                    </a:p>
                  </a:txBody>
                  <a:tcPr anchor="ctr"/>
                </a:tc>
                <a:extLst>
                  <a:ext uri="{0D108BD9-81ED-4DB2-BD59-A6C34878D82A}">
                    <a16:rowId xmlns:a16="http://schemas.microsoft.com/office/drawing/2014/main" val="4194942645"/>
                  </a:ext>
                </a:extLst>
              </a:tr>
              <a:tr h="577131">
                <a:tc>
                  <a:txBody>
                    <a:bodyPr/>
                    <a:lstStyle/>
                    <a:p>
                      <a:pPr algn="ctr"/>
                      <a:r>
                        <a:rPr lang="en-US" sz="2400" dirty="0"/>
                        <a:t>Preschooler</a:t>
                      </a:r>
                    </a:p>
                  </a:txBody>
                  <a:tcPr anchor="ctr"/>
                </a:tc>
                <a:tc>
                  <a:txBody>
                    <a:bodyPr/>
                    <a:lstStyle/>
                    <a:p>
                      <a:pPr algn="ctr"/>
                      <a:r>
                        <a:rPr lang="en-US" sz="2400" baseline="0" dirty="0"/>
                        <a:t>4 – 5 years </a:t>
                      </a:r>
                      <a:endParaRPr lang="en-US" sz="2400" dirty="0"/>
                    </a:p>
                  </a:txBody>
                  <a:tcPr anchor="ctr"/>
                </a:tc>
                <a:tc>
                  <a:txBody>
                    <a:bodyPr/>
                    <a:lstStyle/>
                    <a:p>
                      <a:pPr algn="ctr"/>
                      <a:r>
                        <a:rPr lang="en-US" sz="2400" dirty="0"/>
                        <a:t>20 –</a:t>
                      </a:r>
                      <a:r>
                        <a:rPr lang="en-US" sz="2400" baseline="0" dirty="0"/>
                        <a:t> 28</a:t>
                      </a:r>
                      <a:endParaRPr lang="en-US" sz="2400" dirty="0"/>
                    </a:p>
                  </a:txBody>
                  <a:tcPr anchor="ctr"/>
                </a:tc>
                <a:extLst>
                  <a:ext uri="{0D108BD9-81ED-4DB2-BD59-A6C34878D82A}">
                    <a16:rowId xmlns:a16="http://schemas.microsoft.com/office/drawing/2014/main" val="175928629"/>
                  </a:ext>
                </a:extLst>
              </a:tr>
              <a:tr h="577131">
                <a:tc>
                  <a:txBody>
                    <a:bodyPr/>
                    <a:lstStyle/>
                    <a:p>
                      <a:pPr algn="ctr"/>
                      <a:r>
                        <a:rPr lang="en-US" sz="2400" dirty="0"/>
                        <a:t>School Age</a:t>
                      </a:r>
                    </a:p>
                  </a:txBody>
                  <a:tcPr anchor="ctr"/>
                </a:tc>
                <a:tc>
                  <a:txBody>
                    <a:bodyPr/>
                    <a:lstStyle/>
                    <a:p>
                      <a:pPr algn="ctr"/>
                      <a:r>
                        <a:rPr lang="en-US" sz="2400" dirty="0"/>
                        <a:t>6 –</a:t>
                      </a:r>
                      <a:r>
                        <a:rPr lang="en-US" sz="2400" baseline="0" dirty="0"/>
                        <a:t> 12 years</a:t>
                      </a:r>
                      <a:endParaRPr lang="en-US" sz="2400" dirty="0"/>
                    </a:p>
                  </a:txBody>
                  <a:tcPr anchor="ctr"/>
                </a:tc>
                <a:tc>
                  <a:txBody>
                    <a:bodyPr/>
                    <a:lstStyle/>
                    <a:p>
                      <a:pPr algn="ctr"/>
                      <a:r>
                        <a:rPr lang="en-US" sz="2400" dirty="0"/>
                        <a:t>18 – 25</a:t>
                      </a:r>
                    </a:p>
                  </a:txBody>
                  <a:tcPr anchor="ctr"/>
                </a:tc>
                <a:extLst>
                  <a:ext uri="{0D108BD9-81ED-4DB2-BD59-A6C34878D82A}">
                    <a16:rowId xmlns:a16="http://schemas.microsoft.com/office/drawing/2014/main" val="2595085590"/>
                  </a:ext>
                </a:extLst>
              </a:tr>
              <a:tr h="577131">
                <a:tc>
                  <a:txBody>
                    <a:bodyPr/>
                    <a:lstStyle/>
                    <a:p>
                      <a:pPr algn="ctr"/>
                      <a:r>
                        <a:rPr lang="en-US" sz="2400" dirty="0"/>
                        <a:t>Adolescent</a:t>
                      </a:r>
                    </a:p>
                  </a:txBody>
                  <a:tcPr anchor="ctr"/>
                </a:tc>
                <a:tc>
                  <a:txBody>
                    <a:bodyPr/>
                    <a:lstStyle/>
                    <a:p>
                      <a:pPr algn="ctr"/>
                      <a:r>
                        <a:rPr lang="en-US" sz="2400" dirty="0"/>
                        <a:t>13</a:t>
                      </a:r>
                      <a:r>
                        <a:rPr lang="en-US" sz="2400" baseline="0" dirty="0"/>
                        <a:t> – 18 years</a:t>
                      </a:r>
                      <a:endParaRPr lang="en-US" sz="2400" dirty="0"/>
                    </a:p>
                  </a:txBody>
                  <a:tcPr anchor="ctr"/>
                </a:tc>
                <a:tc>
                  <a:txBody>
                    <a:bodyPr/>
                    <a:lstStyle/>
                    <a:p>
                      <a:pPr algn="ctr"/>
                      <a:r>
                        <a:rPr lang="en-US" sz="2400" dirty="0"/>
                        <a:t>12 – 20</a:t>
                      </a:r>
                    </a:p>
                  </a:txBody>
                  <a:tcPr anchor="ctr"/>
                </a:tc>
                <a:extLst>
                  <a:ext uri="{0D108BD9-81ED-4DB2-BD59-A6C34878D82A}">
                    <a16:rowId xmlns:a16="http://schemas.microsoft.com/office/drawing/2014/main" val="3111835729"/>
                  </a:ext>
                </a:extLst>
              </a:tr>
            </a:tbl>
          </a:graphicData>
        </a:graphic>
      </p:graphicFrame>
    </p:spTree>
    <p:extLst>
      <p:ext uri="{BB962C8B-B14F-4D97-AF65-F5344CB8AC3E}">
        <p14:creationId xmlns:p14="http://schemas.microsoft.com/office/powerpoint/2010/main" val="14291731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3440" y="274638"/>
            <a:ext cx="7843360" cy="1143000"/>
          </a:xfrm>
        </p:spPr>
        <p:txBody>
          <a:bodyPr>
            <a:normAutofit/>
          </a:bodyPr>
          <a:lstStyle/>
          <a:p>
            <a:pPr algn="l"/>
            <a:r>
              <a:rPr lang="en-US" sz="4800" dirty="0"/>
              <a:t>Respiratory Distress</a:t>
            </a: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246051746"/>
              </p:ext>
            </p:extLst>
          </p:nvPr>
        </p:nvGraphicFramePr>
        <p:xfrm>
          <a:off x="843440" y="1493044"/>
          <a:ext cx="7372350" cy="3871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Slide Number Placeholder 2"/>
          <p:cNvSpPr>
            <a:spLocks noGrp="1"/>
          </p:cNvSpPr>
          <p:nvPr>
            <p:ph type="sldNum" sz="quarter" idx="12"/>
          </p:nvPr>
        </p:nvSpPr>
        <p:spPr/>
        <p:txBody>
          <a:bodyPr/>
          <a:lstStyle/>
          <a:p>
            <a:fld id="{4E63A49E-25BD-984C-BD05-59AE97DE79DB}" type="slidenum">
              <a:rPr lang="en-US" smtClean="0"/>
              <a:t>6</a:t>
            </a:fld>
            <a:endParaRPr lang="en-US"/>
          </a:p>
        </p:txBody>
      </p:sp>
      <p:sp>
        <p:nvSpPr>
          <p:cNvPr id="4" name="TextBox 3"/>
          <p:cNvSpPr txBox="1"/>
          <p:nvPr/>
        </p:nvSpPr>
        <p:spPr>
          <a:xfrm>
            <a:off x="843440" y="5503455"/>
            <a:ext cx="7372350" cy="584775"/>
          </a:xfrm>
          <a:prstGeom prst="rect">
            <a:avLst/>
          </a:prstGeom>
          <a:noFill/>
        </p:spPr>
        <p:txBody>
          <a:bodyPr wrap="square" rtlCol="0" anchor="ctr">
            <a:spAutoFit/>
          </a:bodyPr>
          <a:lstStyle/>
          <a:p>
            <a:r>
              <a:rPr lang="en-US" sz="3200" i="1" dirty="0"/>
              <a:t>Keep treatment as simple as possible</a:t>
            </a:r>
            <a:r>
              <a:rPr lang="en-US" sz="3200" i="1" baseline="30000" dirty="0"/>
              <a:t>12</a:t>
            </a:r>
            <a:endParaRPr lang="en-US" sz="3200" i="1" dirty="0"/>
          </a:p>
        </p:txBody>
      </p:sp>
    </p:spTree>
    <p:extLst>
      <p:ext uri="{BB962C8B-B14F-4D97-AF65-F5344CB8AC3E}">
        <p14:creationId xmlns:p14="http://schemas.microsoft.com/office/powerpoint/2010/main" val="315100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229600" cy="1143000"/>
          </a:xfrm>
        </p:spPr>
        <p:txBody>
          <a:bodyPr>
            <a:normAutofit/>
          </a:bodyPr>
          <a:lstStyle/>
          <a:p>
            <a:pPr algn="l"/>
            <a:r>
              <a:rPr lang="en-US" sz="4000" dirty="0"/>
              <a:t>Some Causes of Respiratory Distress</a:t>
            </a:r>
          </a:p>
        </p:txBody>
      </p:sp>
      <p:sp>
        <p:nvSpPr>
          <p:cNvPr id="3" name="Content Placeholder 2"/>
          <p:cNvSpPr>
            <a:spLocks noGrp="1"/>
          </p:cNvSpPr>
          <p:nvPr>
            <p:ph idx="1"/>
          </p:nvPr>
        </p:nvSpPr>
        <p:spPr>
          <a:xfrm>
            <a:off x="228600" y="1371600"/>
            <a:ext cx="8458200" cy="4724400"/>
          </a:xfrm>
        </p:spPr>
        <p:txBody>
          <a:bodyPr>
            <a:normAutofit fontScale="62500" lnSpcReduction="20000"/>
          </a:bodyPr>
          <a:lstStyle/>
          <a:p>
            <a:pPr marL="238125" indent="-238125">
              <a:lnSpc>
                <a:spcPct val="120000"/>
              </a:lnSpc>
            </a:pPr>
            <a:r>
              <a:rPr lang="en-US" dirty="0"/>
              <a:t>Upper airway obstruction</a:t>
            </a:r>
          </a:p>
          <a:p>
            <a:pPr marL="523875" lvl="1">
              <a:lnSpc>
                <a:spcPct val="120000"/>
              </a:lnSpc>
            </a:pPr>
            <a:r>
              <a:rPr lang="en-US" dirty="0"/>
              <a:t>Foreign body, anaphylaxis, secretions, edema, croup </a:t>
            </a:r>
          </a:p>
          <a:p>
            <a:pPr marL="523875" lvl="1">
              <a:lnSpc>
                <a:spcPct val="120000"/>
              </a:lnSpc>
            </a:pPr>
            <a:r>
              <a:rPr lang="en-US" dirty="0"/>
              <a:t>Likely to have inspiratory stridor</a:t>
            </a:r>
          </a:p>
          <a:p>
            <a:pPr marL="238125" indent="-238125">
              <a:lnSpc>
                <a:spcPct val="120000"/>
              </a:lnSpc>
            </a:pPr>
            <a:r>
              <a:rPr lang="en-US" dirty="0"/>
              <a:t>Lower airway obstruction</a:t>
            </a:r>
          </a:p>
          <a:p>
            <a:pPr marL="523875" lvl="1">
              <a:lnSpc>
                <a:spcPct val="120000"/>
              </a:lnSpc>
            </a:pPr>
            <a:r>
              <a:rPr lang="en-US" dirty="0"/>
              <a:t>Asthma, bronchiolitis, edema</a:t>
            </a:r>
          </a:p>
          <a:p>
            <a:pPr marL="523875" lvl="1">
              <a:lnSpc>
                <a:spcPct val="120000"/>
              </a:lnSpc>
            </a:pPr>
            <a:r>
              <a:rPr lang="en-US" dirty="0"/>
              <a:t>Likely to have expiratory wheezing</a:t>
            </a:r>
          </a:p>
          <a:p>
            <a:pPr marL="238125" indent="-238125">
              <a:lnSpc>
                <a:spcPct val="120000"/>
              </a:lnSpc>
            </a:pPr>
            <a:r>
              <a:rPr lang="en-US" dirty="0"/>
              <a:t>Lung tissue disease</a:t>
            </a:r>
          </a:p>
          <a:p>
            <a:pPr marL="523875" lvl="1">
              <a:lnSpc>
                <a:spcPct val="120000"/>
              </a:lnSpc>
            </a:pPr>
            <a:r>
              <a:rPr lang="en-US" dirty="0" err="1"/>
              <a:t>Eg</a:t>
            </a:r>
            <a:r>
              <a:rPr lang="en-US" dirty="0"/>
              <a:t>. pneumonia, pulmonary edema, pneumothorax</a:t>
            </a:r>
          </a:p>
          <a:p>
            <a:pPr marL="523875" lvl="1">
              <a:lnSpc>
                <a:spcPct val="120000"/>
              </a:lnSpc>
            </a:pPr>
            <a:r>
              <a:rPr lang="en-US" dirty="0"/>
              <a:t>Likely to have decreased or abnormal breath sounds</a:t>
            </a:r>
          </a:p>
          <a:p>
            <a:pPr marL="238125" indent="-238125">
              <a:lnSpc>
                <a:spcPct val="120000"/>
              </a:lnSpc>
            </a:pPr>
            <a:r>
              <a:rPr lang="en-US" dirty="0"/>
              <a:t>Abnormal respiratory control</a:t>
            </a:r>
          </a:p>
          <a:p>
            <a:pPr marL="523875" lvl="1">
              <a:lnSpc>
                <a:spcPct val="120000"/>
              </a:lnSpc>
            </a:pPr>
            <a:r>
              <a:rPr lang="en-US" dirty="0"/>
              <a:t>Increased intracranial pressure (ICP)</a:t>
            </a:r>
          </a:p>
          <a:p>
            <a:pPr marL="523875" lvl="1">
              <a:lnSpc>
                <a:spcPct val="120000"/>
              </a:lnSpc>
            </a:pPr>
            <a:r>
              <a:rPr lang="en-US" dirty="0"/>
              <a:t>Decreased level of consciousness (LOC)</a:t>
            </a:r>
          </a:p>
          <a:p>
            <a:pPr marL="523875" lvl="1">
              <a:lnSpc>
                <a:spcPct val="120000"/>
              </a:lnSpc>
            </a:pPr>
            <a:r>
              <a:rPr lang="en-US" dirty="0"/>
              <a:t>Neuromuscular disease</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7</a:t>
            </a:fld>
            <a:endParaRPr lang="en-US"/>
          </a:p>
        </p:txBody>
      </p:sp>
    </p:spTree>
    <p:extLst>
      <p:ext uri="{BB962C8B-B14F-4D97-AF65-F5344CB8AC3E}">
        <p14:creationId xmlns:p14="http://schemas.microsoft.com/office/powerpoint/2010/main" val="119521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065065" cy="1143000"/>
          </a:xfrm>
        </p:spPr>
        <p:txBody>
          <a:bodyPr>
            <a:normAutofit fontScale="90000"/>
          </a:bodyPr>
          <a:lstStyle/>
          <a:p>
            <a:pPr algn="l"/>
            <a:r>
              <a:rPr lang="en-US" dirty="0"/>
              <a:t>What Do You See in a Patient With Respiratory Failure?</a:t>
            </a:r>
          </a:p>
        </p:txBody>
      </p:sp>
      <p:sp>
        <p:nvSpPr>
          <p:cNvPr id="3" name="Content Placeholder 2"/>
          <p:cNvSpPr>
            <a:spLocks noGrp="1"/>
          </p:cNvSpPr>
          <p:nvPr>
            <p:ph idx="1"/>
          </p:nvPr>
        </p:nvSpPr>
        <p:spPr>
          <a:xfrm>
            <a:off x="609600" y="1828800"/>
            <a:ext cx="6836465" cy="2947690"/>
          </a:xfrm>
        </p:spPr>
        <p:txBody>
          <a:bodyPr>
            <a:normAutofit fontScale="92500" lnSpcReduction="10000"/>
          </a:bodyPr>
          <a:lstStyle/>
          <a:p>
            <a:r>
              <a:rPr lang="en-US" dirty="0"/>
              <a:t>Marked tachypnea </a:t>
            </a:r>
            <a:r>
              <a:rPr lang="en-US" dirty="0">
                <a:cs typeface="Times New Roman" panose="02020603050405020304" pitchFamily="18" charset="0"/>
              </a:rPr>
              <a:t>→ </a:t>
            </a:r>
            <a:r>
              <a:rPr lang="en-US" dirty="0" err="1">
                <a:cs typeface="Times New Roman" panose="02020603050405020304" pitchFamily="18" charset="0"/>
              </a:rPr>
              <a:t>bradypnea</a:t>
            </a:r>
            <a:r>
              <a:rPr lang="en-US" dirty="0">
                <a:cs typeface="Times New Roman" panose="02020603050405020304" pitchFamily="18" charset="0"/>
              </a:rPr>
              <a:t> → apnea</a:t>
            </a:r>
          </a:p>
          <a:p>
            <a:r>
              <a:rPr lang="en-US" dirty="0">
                <a:cs typeface="Times New Roman" panose="02020603050405020304" pitchFamily="18" charset="0"/>
              </a:rPr>
              <a:t>Tachycardia → bradycardia</a:t>
            </a:r>
          </a:p>
          <a:p>
            <a:r>
              <a:rPr lang="en-US" dirty="0">
                <a:cs typeface="Times New Roman" panose="02020603050405020304" pitchFamily="18" charset="0"/>
              </a:rPr>
              <a:t>Poor breath sounds</a:t>
            </a:r>
          </a:p>
          <a:p>
            <a:r>
              <a:rPr lang="en-US" dirty="0">
                <a:cs typeface="Times New Roman" panose="02020603050405020304" pitchFamily="18" charset="0"/>
              </a:rPr>
              <a:t>Cyanosis</a:t>
            </a:r>
          </a:p>
          <a:p>
            <a:r>
              <a:rPr lang="en-US" dirty="0">
                <a:cs typeface="Times New Roman" panose="02020603050405020304" pitchFamily="18" charset="0"/>
              </a:rPr>
              <a:t>Stupor → coma</a:t>
            </a:r>
            <a:endParaRPr lang="en-US" dirty="0"/>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8</a:t>
            </a:fld>
            <a:endParaRPr lang="en-US" dirty="0"/>
          </a:p>
        </p:txBody>
      </p:sp>
      <p:sp>
        <p:nvSpPr>
          <p:cNvPr id="6" name="TextBox 5"/>
          <p:cNvSpPr txBox="1"/>
          <p:nvPr/>
        </p:nvSpPr>
        <p:spPr>
          <a:xfrm>
            <a:off x="609600" y="4876800"/>
            <a:ext cx="7925540" cy="954107"/>
          </a:xfrm>
          <a:prstGeom prst="rect">
            <a:avLst/>
          </a:prstGeom>
          <a:noFill/>
        </p:spPr>
        <p:txBody>
          <a:bodyPr wrap="square" rtlCol="0">
            <a:spAutoFit/>
          </a:bodyPr>
          <a:lstStyle/>
          <a:p>
            <a:r>
              <a:rPr lang="en-US" sz="2800" i="1" dirty="0"/>
              <a:t>Give supplemental O2 and use objective measures (</a:t>
            </a:r>
            <a:r>
              <a:rPr lang="en-US" sz="2800" i="1" dirty="0" err="1"/>
              <a:t>eg.oximetry</a:t>
            </a:r>
            <a:r>
              <a:rPr lang="en-US" sz="2800" i="1" dirty="0"/>
              <a:t>) ASAP</a:t>
            </a:r>
          </a:p>
        </p:txBody>
      </p:sp>
    </p:spTree>
    <p:extLst>
      <p:ext uri="{BB962C8B-B14F-4D97-AF65-F5344CB8AC3E}">
        <p14:creationId xmlns:p14="http://schemas.microsoft.com/office/powerpoint/2010/main" val="7504610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Get Ready to Rescue</a:t>
            </a:r>
          </a:p>
        </p:txBody>
      </p:sp>
      <p:sp>
        <p:nvSpPr>
          <p:cNvPr id="3" name="Content Placeholder 2"/>
          <p:cNvSpPr>
            <a:spLocks noGrp="1"/>
          </p:cNvSpPr>
          <p:nvPr>
            <p:ph idx="1"/>
          </p:nvPr>
        </p:nvSpPr>
        <p:spPr>
          <a:xfrm>
            <a:off x="457200" y="1371600"/>
            <a:ext cx="8229600" cy="4261073"/>
          </a:xfrm>
        </p:spPr>
        <p:txBody>
          <a:bodyPr>
            <a:normAutofit fontScale="92500" lnSpcReduction="10000"/>
          </a:bodyPr>
          <a:lstStyle/>
          <a:p>
            <a:r>
              <a:rPr lang="en-US" dirty="0"/>
              <a:t>Understand and check your equipment</a:t>
            </a:r>
          </a:p>
          <a:p>
            <a:pPr lvl="1" indent="-393700"/>
            <a:r>
              <a:rPr lang="en-US" dirty="0"/>
              <a:t>Facemask ventilation (FMV) **</a:t>
            </a:r>
          </a:p>
          <a:p>
            <a:pPr lvl="1" indent="-393700"/>
            <a:r>
              <a:rPr lang="en-US" dirty="0"/>
              <a:t>Supraglottic ventilation [laryngeal mask airway (LMA)]</a:t>
            </a:r>
          </a:p>
          <a:p>
            <a:pPr lvl="1" indent="-393700"/>
            <a:r>
              <a:rPr lang="en-US" dirty="0"/>
              <a:t>Direct laryngoscopy (DL) and tracheal intubation (TI)</a:t>
            </a:r>
          </a:p>
          <a:p>
            <a:r>
              <a:rPr lang="en-US" dirty="0"/>
              <a:t>Outline potential complications and how to avoid them</a:t>
            </a:r>
          </a:p>
          <a:p>
            <a:pPr marL="746125" lvl="1" indent="-396875"/>
            <a:r>
              <a:rPr lang="en-US" dirty="0"/>
              <a:t>Equipment</a:t>
            </a:r>
          </a:p>
          <a:p>
            <a:pPr marL="746125" lvl="1" indent="-396875"/>
            <a:r>
              <a:rPr lang="en-US" dirty="0"/>
              <a:t>Resources at your institution (Anesthesiology, ENT)</a:t>
            </a:r>
          </a:p>
          <a:p>
            <a:pPr marL="746125" lvl="1" indent="-396875"/>
            <a:r>
              <a:rPr lang="en-US" dirty="0"/>
              <a:t>Patients: who is likely to present a particular challenge</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9</a:t>
            </a:fld>
            <a:endParaRPr lang="en-US"/>
          </a:p>
        </p:txBody>
      </p:sp>
      <p:sp>
        <p:nvSpPr>
          <p:cNvPr id="6" name="TextBox 5"/>
          <p:cNvSpPr txBox="1"/>
          <p:nvPr/>
        </p:nvSpPr>
        <p:spPr>
          <a:xfrm>
            <a:off x="1856509" y="5486400"/>
            <a:ext cx="4724400" cy="584775"/>
          </a:xfrm>
          <a:prstGeom prst="rect">
            <a:avLst/>
          </a:prstGeom>
          <a:noFill/>
        </p:spPr>
        <p:txBody>
          <a:bodyPr wrap="square" rtlCol="0">
            <a:spAutoFit/>
          </a:bodyPr>
          <a:lstStyle/>
          <a:p>
            <a:r>
              <a:rPr lang="en-US" sz="3200" dirty="0"/>
              <a:t>**THE most important skill</a:t>
            </a:r>
          </a:p>
        </p:txBody>
      </p:sp>
    </p:spTree>
    <p:extLst>
      <p:ext uri="{BB962C8B-B14F-4D97-AF65-F5344CB8AC3E}">
        <p14:creationId xmlns:p14="http://schemas.microsoft.com/office/powerpoint/2010/main" val="12126705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9491" y="304800"/>
            <a:ext cx="8229600" cy="1143000"/>
          </a:xfrm>
        </p:spPr>
        <p:txBody>
          <a:bodyPr>
            <a:noAutofit/>
          </a:bodyPr>
          <a:lstStyle/>
          <a:p>
            <a:pPr algn="l"/>
            <a:r>
              <a:rPr lang="en-US" sz="3500" dirty="0"/>
              <a:t>Prepare for Face Mask Ventilation (FMV)</a:t>
            </a:r>
          </a:p>
        </p:txBody>
      </p:sp>
      <p:sp>
        <p:nvSpPr>
          <p:cNvPr id="3" name="Content Placeholder 2"/>
          <p:cNvSpPr>
            <a:spLocks noGrp="1"/>
          </p:cNvSpPr>
          <p:nvPr>
            <p:ph idx="1"/>
          </p:nvPr>
        </p:nvSpPr>
        <p:spPr>
          <a:xfrm>
            <a:off x="457200" y="1524000"/>
            <a:ext cx="7600950" cy="4351338"/>
          </a:xfrm>
        </p:spPr>
        <p:txBody>
          <a:bodyPr>
            <a:normAutofit fontScale="92500" lnSpcReduction="10000"/>
          </a:bodyPr>
          <a:lstStyle/>
          <a:p>
            <a:r>
              <a:rPr lang="en-US" dirty="0"/>
              <a:t>Select appropriately sized transparent soft rimmed face mask</a:t>
            </a:r>
          </a:p>
          <a:p>
            <a:r>
              <a:rPr lang="en-US" dirty="0"/>
              <a:t>Understand how the equipment at your site of practice functions</a:t>
            </a:r>
          </a:p>
          <a:p>
            <a:r>
              <a:rPr lang="en-US" dirty="0"/>
              <a:t>Use supplemental oxygen</a:t>
            </a:r>
          </a:p>
          <a:p>
            <a:pPr>
              <a:tabLst>
                <a:tab pos="1887141" algn="l"/>
              </a:tabLst>
            </a:pPr>
            <a:r>
              <a:rPr lang="en-US" dirty="0"/>
              <a:t>Make sure all equipment actually works: know how to test it!</a:t>
            </a:r>
          </a:p>
          <a:p>
            <a:pPr lvl="1" indent="-393700">
              <a:tabLst>
                <a:tab pos="1885950" algn="l"/>
              </a:tabLst>
            </a:pPr>
            <a:r>
              <a:rPr lang="en-US" dirty="0"/>
              <a:t>Oxygen flow</a:t>
            </a:r>
          </a:p>
          <a:p>
            <a:pPr lvl="1" indent="-393700">
              <a:tabLst>
                <a:tab pos="1885950" algn="l"/>
              </a:tabLst>
            </a:pPr>
            <a:r>
              <a:rPr lang="en-US" dirty="0"/>
              <a:t>Able to provide positive pressure</a:t>
            </a:r>
          </a:p>
          <a:p>
            <a:endParaRPr lang="en-US" dirty="0"/>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10</a:t>
            </a:fld>
            <a:endParaRPr lang="en-US"/>
          </a:p>
        </p:txBody>
      </p:sp>
    </p:spTree>
    <p:extLst>
      <p:ext uri="{BB962C8B-B14F-4D97-AF65-F5344CB8AC3E}">
        <p14:creationId xmlns:p14="http://schemas.microsoft.com/office/powerpoint/2010/main" val="23219918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52400" y="76200"/>
            <a:ext cx="7848600" cy="1143000"/>
          </a:xfrm>
        </p:spPr>
        <p:txBody>
          <a:bodyPr>
            <a:normAutofit/>
          </a:bodyPr>
          <a:lstStyle/>
          <a:p>
            <a:pPr algn="l"/>
            <a:r>
              <a:rPr lang="en-US" sz="4000" dirty="0"/>
              <a:t>Equipment for Face Mask Ventilation</a:t>
            </a:r>
          </a:p>
        </p:txBody>
      </p:sp>
      <p:sp>
        <p:nvSpPr>
          <p:cNvPr id="3" name="Content Placeholder 2"/>
          <p:cNvSpPr>
            <a:spLocks noGrp="1"/>
          </p:cNvSpPr>
          <p:nvPr>
            <p:ph idx="1"/>
          </p:nvPr>
        </p:nvSpPr>
        <p:spPr>
          <a:xfrm>
            <a:off x="228600" y="1371600"/>
            <a:ext cx="5427650" cy="4772375"/>
          </a:xfrm>
        </p:spPr>
        <p:txBody>
          <a:bodyPr>
            <a:normAutofit fontScale="92500" lnSpcReduction="10000"/>
          </a:bodyPr>
          <a:lstStyle/>
          <a:p>
            <a:r>
              <a:rPr lang="en-US" sz="2600" dirty="0"/>
              <a:t>Self-inflating bags</a:t>
            </a:r>
          </a:p>
          <a:p>
            <a:pPr marL="698500" lvl="1" indent="-349250"/>
            <a:r>
              <a:rPr lang="en-US" sz="2400" dirty="0"/>
              <a:t>Age-appropriate sizes</a:t>
            </a:r>
          </a:p>
          <a:p>
            <a:pPr marL="698500" lvl="1" indent="-349250"/>
            <a:r>
              <a:rPr lang="en-US" sz="2400" dirty="0"/>
              <a:t>Oxygen flow </a:t>
            </a:r>
            <a:r>
              <a:rPr lang="en-US" sz="2400" i="1" dirty="0"/>
              <a:t>not</a:t>
            </a:r>
            <a:r>
              <a:rPr lang="en-US" sz="2400" dirty="0"/>
              <a:t> required (to ventilate)</a:t>
            </a:r>
          </a:p>
          <a:p>
            <a:pPr marL="698500" lvl="1" indent="-349250"/>
            <a:r>
              <a:rPr lang="en-US" sz="2400" dirty="0"/>
              <a:t>Blow-by O2 delivered via corrugated tubing. </a:t>
            </a:r>
          </a:p>
          <a:p>
            <a:pPr marL="698500" lvl="1" indent="-349250"/>
            <a:r>
              <a:rPr lang="en-US" sz="2400" dirty="0"/>
              <a:t>Provider skill level - basic</a:t>
            </a:r>
            <a:endParaRPr lang="en-US" sz="2600" dirty="0"/>
          </a:p>
          <a:p>
            <a:r>
              <a:rPr lang="en-US" sz="2600" dirty="0"/>
              <a:t>Flow-inflating bags</a:t>
            </a:r>
          </a:p>
          <a:p>
            <a:pPr marL="698500" lvl="1" indent="-349250"/>
            <a:r>
              <a:rPr lang="en-US" sz="2400" dirty="0"/>
              <a:t>Age-appropriate sizes</a:t>
            </a:r>
          </a:p>
          <a:p>
            <a:pPr marL="698500" lvl="1" indent="-349250"/>
            <a:r>
              <a:rPr lang="en-US" sz="2400" dirty="0"/>
              <a:t>Oxygen flow required (to ventilate)</a:t>
            </a:r>
          </a:p>
          <a:p>
            <a:pPr marL="698500" lvl="1" indent="-349250"/>
            <a:r>
              <a:rPr lang="en-US" sz="2400" dirty="0"/>
              <a:t>Blow-by O2 delivered via mask  </a:t>
            </a:r>
          </a:p>
          <a:p>
            <a:pPr marL="698500" lvl="1" indent="-349250"/>
            <a:r>
              <a:rPr lang="en-US" sz="2400" dirty="0"/>
              <a:t>Provider skill level - advanced</a:t>
            </a:r>
          </a:p>
          <a:p>
            <a:pPr marL="698500" lvl="1" indent="-349250"/>
            <a:r>
              <a:rPr lang="en-US" sz="2400" dirty="0"/>
              <a:t>Can deliver very high pressure</a:t>
            </a:r>
          </a:p>
          <a:p>
            <a:pPr marL="698500" lvl="2" indent="-349250"/>
            <a:endParaRPr lang="en-US" dirty="0"/>
          </a:p>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11</a:t>
            </a:fld>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791200" y="1630666"/>
            <a:ext cx="2743200" cy="2057400"/>
          </a:xfrm>
          <a:prstGeom prst="rect">
            <a:avLst/>
          </a:prstGeom>
        </p:spPr>
      </p:pic>
      <p:cxnSp>
        <p:nvCxnSpPr>
          <p:cNvPr id="8" name="Straight Arrow Connector 7"/>
          <p:cNvCxnSpPr>
            <a:cxnSpLocks/>
          </p:cNvCxnSpPr>
          <p:nvPr/>
        </p:nvCxnSpPr>
        <p:spPr>
          <a:xfrm>
            <a:off x="2926383" y="1630666"/>
            <a:ext cx="2676082" cy="4267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9" name="Picture 8"/>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55585" y="3810000"/>
            <a:ext cx="2743200" cy="2057400"/>
          </a:xfrm>
          <a:prstGeom prst="rect">
            <a:avLst/>
          </a:prstGeom>
        </p:spPr>
      </p:pic>
      <p:cxnSp>
        <p:nvCxnSpPr>
          <p:cNvPr id="11" name="Straight Arrow Connector 10"/>
          <p:cNvCxnSpPr>
            <a:cxnSpLocks/>
          </p:cNvCxnSpPr>
          <p:nvPr/>
        </p:nvCxnSpPr>
        <p:spPr>
          <a:xfrm>
            <a:off x="3176907" y="3810000"/>
            <a:ext cx="2479343" cy="4077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39203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sz="4800" dirty="0"/>
              <a:t>The Basics</a:t>
            </a:r>
          </a:p>
        </p:txBody>
      </p:sp>
      <p:sp>
        <p:nvSpPr>
          <p:cNvPr id="3" name="Content Placeholder 2"/>
          <p:cNvSpPr>
            <a:spLocks noGrp="1"/>
          </p:cNvSpPr>
          <p:nvPr>
            <p:ph idx="1"/>
          </p:nvPr>
        </p:nvSpPr>
        <p:spPr>
          <a:xfrm>
            <a:off x="628649" y="1371600"/>
            <a:ext cx="7886700" cy="4572000"/>
          </a:xfrm>
        </p:spPr>
        <p:txBody>
          <a:bodyPr>
            <a:normAutofit fontScale="77500" lnSpcReduction="20000"/>
          </a:bodyPr>
          <a:lstStyle/>
          <a:p>
            <a:r>
              <a:rPr lang="en-US" sz="4200" b="1" dirty="0"/>
              <a:t>A</a:t>
            </a:r>
            <a:r>
              <a:rPr lang="en-US" sz="4200" dirty="0"/>
              <a:t>irway</a:t>
            </a:r>
          </a:p>
          <a:p>
            <a:pPr lvl="1" indent="-393700"/>
            <a:r>
              <a:rPr lang="en-US" dirty="0"/>
              <a:t>Support an open airway</a:t>
            </a:r>
          </a:p>
          <a:p>
            <a:pPr lvl="1" indent="-393700"/>
            <a:r>
              <a:rPr lang="en-US" dirty="0"/>
              <a:t>Clear secretions from nose and mouth</a:t>
            </a:r>
          </a:p>
          <a:p>
            <a:pPr lvl="1" indent="-393700"/>
            <a:r>
              <a:rPr lang="en-US" dirty="0"/>
              <a:t>Minimize agitation</a:t>
            </a:r>
          </a:p>
          <a:p>
            <a:pPr lvl="1" indent="-393700"/>
            <a:r>
              <a:rPr lang="en-US" dirty="0"/>
              <a:t>Consider oropharyngeal (OPA) or nasopharyngeal (NPA) airway</a:t>
            </a:r>
          </a:p>
          <a:p>
            <a:r>
              <a:rPr lang="en-US" sz="4200" b="1" dirty="0"/>
              <a:t>B</a:t>
            </a:r>
            <a:r>
              <a:rPr lang="en-US" sz="4200" dirty="0"/>
              <a:t>reathing</a:t>
            </a:r>
          </a:p>
          <a:p>
            <a:pPr lvl="1" indent="-393700"/>
            <a:r>
              <a:rPr lang="en-US" dirty="0"/>
              <a:t>Provide supplemental oxygen and measure SpO2</a:t>
            </a:r>
          </a:p>
          <a:p>
            <a:pPr lvl="1" indent="-393700"/>
            <a:r>
              <a:rPr lang="en-US" dirty="0"/>
              <a:t>Assist ventilation with positive pressure ventilation (PPV)</a:t>
            </a:r>
          </a:p>
          <a:p>
            <a:pPr lvl="1" indent="-393700"/>
            <a:r>
              <a:rPr lang="en-US" dirty="0"/>
              <a:t>Administer medications to decrease airway edema</a:t>
            </a:r>
          </a:p>
          <a:p>
            <a:pPr lvl="1" indent="-393700"/>
            <a:endParaRPr lang="en-US" dirty="0"/>
          </a:p>
          <a:p>
            <a:pPr marL="0" indent="-50800">
              <a:buNone/>
            </a:pPr>
            <a:r>
              <a:rPr lang="en-US" sz="5200" i="1" dirty="0"/>
              <a:t>FMV can be life-saving!</a:t>
            </a:r>
            <a:endParaRPr lang="en-US" sz="5200" dirty="0"/>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12</a:t>
            </a:fld>
            <a:endParaRPr lang="en-US"/>
          </a:p>
        </p:txBody>
      </p:sp>
    </p:spTree>
    <p:extLst>
      <p:ext uri="{BB962C8B-B14F-4D97-AF65-F5344CB8AC3E}">
        <p14:creationId xmlns:p14="http://schemas.microsoft.com/office/powerpoint/2010/main" val="146184653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136525"/>
            <a:ext cx="8229600" cy="1143000"/>
          </a:xfrm>
        </p:spPr>
        <p:txBody>
          <a:bodyPr>
            <a:normAutofit/>
          </a:bodyPr>
          <a:lstStyle/>
          <a:p>
            <a:pPr algn="l"/>
            <a:r>
              <a:rPr lang="en-US" sz="4800" dirty="0"/>
              <a:t>Airway Evaluation: History</a:t>
            </a:r>
          </a:p>
        </p:txBody>
      </p:sp>
      <p:sp>
        <p:nvSpPr>
          <p:cNvPr id="3" name="Content Placeholder 2"/>
          <p:cNvSpPr>
            <a:spLocks noGrp="1"/>
          </p:cNvSpPr>
          <p:nvPr>
            <p:ph idx="1"/>
          </p:nvPr>
        </p:nvSpPr>
        <p:spPr>
          <a:xfrm>
            <a:off x="457200" y="1524000"/>
            <a:ext cx="7524750" cy="4648200"/>
          </a:xfrm>
        </p:spPr>
        <p:txBody>
          <a:bodyPr>
            <a:normAutofit/>
          </a:bodyPr>
          <a:lstStyle/>
          <a:p>
            <a:pPr>
              <a:spcBef>
                <a:spcPts val="600"/>
              </a:spcBef>
            </a:pPr>
            <a:r>
              <a:rPr lang="en-US" dirty="0"/>
              <a:t>Snoring, noisy breathing, sleep apnea</a:t>
            </a:r>
          </a:p>
          <a:p>
            <a:pPr>
              <a:spcBef>
                <a:spcPts val="600"/>
              </a:spcBef>
            </a:pPr>
            <a:r>
              <a:rPr lang="en-US" dirty="0"/>
              <a:t>Cough, upper or lower respiratory infection</a:t>
            </a:r>
          </a:p>
          <a:p>
            <a:pPr>
              <a:spcBef>
                <a:spcPts val="600"/>
              </a:spcBef>
            </a:pPr>
            <a:r>
              <a:rPr lang="en-US" dirty="0"/>
              <a:t>Previous anesthetic or airway problems</a:t>
            </a:r>
          </a:p>
          <a:p>
            <a:pPr>
              <a:spcBef>
                <a:spcPts val="600"/>
              </a:spcBef>
            </a:pPr>
            <a:r>
              <a:rPr lang="en-US" dirty="0"/>
              <a:t>Neck injury</a:t>
            </a:r>
          </a:p>
          <a:p>
            <a:pPr>
              <a:spcBef>
                <a:spcPts val="600"/>
              </a:spcBef>
            </a:pPr>
            <a:r>
              <a:rPr lang="en-US" dirty="0"/>
              <a:t>Syndromes</a:t>
            </a:r>
          </a:p>
          <a:p>
            <a:pPr marL="0" indent="0">
              <a:buNone/>
            </a:pPr>
            <a:r>
              <a:rPr lang="en-US" i="1" dirty="0"/>
              <a:t>Having a written plan for management of  patients with difficult airways is key</a:t>
            </a:r>
            <a:r>
              <a:rPr lang="en-US" i="1" baseline="30000" dirty="0"/>
              <a:t>13,14</a:t>
            </a:r>
            <a:endParaRPr lang="en-US" i="1" baseline="30000" dirty="0">
              <a:highlight>
                <a:srgbClr val="FFFF00"/>
              </a:highlight>
            </a:endParaRPr>
          </a:p>
          <a:p>
            <a:endParaRPr lang="en-US" dirty="0"/>
          </a:p>
          <a:p>
            <a:pPr lvl="1"/>
            <a:endParaRPr lang="en-US" dirty="0"/>
          </a:p>
          <a:p>
            <a:endParaRPr lang="en-US" dirty="0"/>
          </a:p>
        </p:txBody>
      </p:sp>
      <p:sp>
        <p:nvSpPr>
          <p:cNvPr id="8" name="Slide Number Placeholder 3"/>
          <p:cNvSpPr>
            <a:spLocks noGrp="1"/>
          </p:cNvSpPr>
          <p:nvPr>
            <p:ph type="sldNum" sz="quarter" idx="12"/>
          </p:nvPr>
        </p:nvSpPr>
        <p:spPr/>
        <p:txBody>
          <a:bodyPr/>
          <a:lstStyle/>
          <a:p>
            <a:r>
              <a:rPr lang="en-US" dirty="0"/>
              <a:t>13</a:t>
            </a:r>
          </a:p>
        </p:txBody>
      </p:sp>
    </p:spTree>
    <p:extLst>
      <p:ext uri="{BB962C8B-B14F-4D97-AF65-F5344CB8AC3E}">
        <p14:creationId xmlns:p14="http://schemas.microsoft.com/office/powerpoint/2010/main" val="3184293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85750" y="380995"/>
            <a:ext cx="8229600" cy="1143000"/>
          </a:xfrm>
        </p:spPr>
        <p:txBody>
          <a:bodyPr>
            <a:normAutofit fontScale="90000"/>
          </a:bodyPr>
          <a:lstStyle/>
          <a:p>
            <a:pPr algn="l"/>
            <a:r>
              <a:rPr lang="en-US" dirty="0"/>
              <a:t>Airway Evaluation: Physical Exam</a:t>
            </a:r>
            <a:r>
              <a:rPr lang="en-US" baseline="30000" dirty="0"/>
              <a:t>15</a:t>
            </a:r>
            <a:r>
              <a:rPr lang="en-US" dirty="0"/>
              <a:t> </a:t>
            </a:r>
            <a:br>
              <a:rPr lang="en-US" sz="4000" dirty="0"/>
            </a:br>
            <a:endParaRPr lang="en-US" sz="4000" dirty="0"/>
          </a:p>
        </p:txBody>
      </p:sp>
      <p:sp>
        <p:nvSpPr>
          <p:cNvPr id="3" name="Content Placeholder 2"/>
          <p:cNvSpPr>
            <a:spLocks noGrp="1"/>
          </p:cNvSpPr>
          <p:nvPr>
            <p:ph idx="1"/>
          </p:nvPr>
        </p:nvSpPr>
        <p:spPr>
          <a:xfrm>
            <a:off x="285750" y="1143000"/>
            <a:ext cx="8229600" cy="4797537"/>
          </a:xfrm>
        </p:spPr>
        <p:txBody>
          <a:bodyPr>
            <a:normAutofit fontScale="85000" lnSpcReduction="20000"/>
          </a:bodyPr>
          <a:lstStyle/>
          <a:p>
            <a:r>
              <a:rPr lang="en-US" sz="3800" dirty="0"/>
              <a:t>In general</a:t>
            </a:r>
          </a:p>
          <a:p>
            <a:pPr lvl="1"/>
            <a:r>
              <a:rPr lang="en-US" sz="3000" dirty="0"/>
              <a:t>Respiratory rate</a:t>
            </a:r>
          </a:p>
          <a:p>
            <a:pPr lvl="1"/>
            <a:r>
              <a:rPr lang="en-US" sz="3000" dirty="0"/>
              <a:t>Increased work of breathing?</a:t>
            </a:r>
          </a:p>
          <a:p>
            <a:pPr lvl="1"/>
            <a:r>
              <a:rPr lang="en-US" sz="3000" dirty="0"/>
              <a:t>Size of mouth, tongue and mandible</a:t>
            </a:r>
          </a:p>
          <a:p>
            <a:pPr lvl="1"/>
            <a:r>
              <a:rPr lang="en-US" sz="3000" dirty="0"/>
              <a:t>Teeth</a:t>
            </a:r>
          </a:p>
          <a:p>
            <a:pPr lvl="1"/>
            <a:r>
              <a:rPr lang="en-US" sz="3000" dirty="0"/>
              <a:t>Appearance: presence of anomalies?</a:t>
            </a:r>
          </a:p>
          <a:p>
            <a:r>
              <a:rPr lang="en-US" sz="3800" dirty="0"/>
              <a:t>Evaluation before anesthesia</a:t>
            </a:r>
          </a:p>
          <a:p>
            <a:pPr lvl="1"/>
            <a:r>
              <a:rPr lang="en-US" sz="3000" dirty="0"/>
              <a:t>Mouth opening (Inter-incisor distance, IID)</a:t>
            </a:r>
          </a:p>
          <a:p>
            <a:pPr lvl="1"/>
            <a:r>
              <a:rPr lang="en-US" sz="3000" dirty="0"/>
              <a:t>Modified </a:t>
            </a:r>
            <a:r>
              <a:rPr lang="en-US" sz="3000" dirty="0" err="1"/>
              <a:t>Mallampati</a:t>
            </a:r>
            <a:r>
              <a:rPr lang="en-US" sz="3000" dirty="0"/>
              <a:t> test (MMT)</a:t>
            </a:r>
          </a:p>
          <a:p>
            <a:pPr lvl="1"/>
            <a:r>
              <a:rPr lang="en-US" sz="3000" dirty="0"/>
              <a:t>Thyro-mental distance (TMD)</a:t>
            </a:r>
          </a:p>
          <a:p>
            <a:pPr lvl="1"/>
            <a:r>
              <a:rPr lang="en-US" sz="3000" dirty="0"/>
              <a:t>Upper lip bite test (ULBT)</a:t>
            </a:r>
            <a:r>
              <a:rPr lang="en-US" sz="3000" baseline="30000" dirty="0"/>
              <a:t>16</a:t>
            </a:r>
          </a:p>
          <a:p>
            <a:pPr lvl="1"/>
            <a:endParaRPr lang="en-US" dirty="0"/>
          </a:p>
          <a:p>
            <a:pPr marL="0" lvl="0" indent="0">
              <a:buNone/>
            </a:pPr>
            <a:endParaRPr lang="en-US" baseline="30000" dirty="0"/>
          </a:p>
          <a:p>
            <a:pPr marL="0" lvl="0" indent="0">
              <a:buNone/>
            </a:pPr>
            <a:endParaRPr lang="en-US" dirty="0"/>
          </a:p>
          <a:p>
            <a:pPr marL="0" lvl="0" indent="0">
              <a:buNone/>
            </a:pPr>
            <a:endParaRPr lang="en-US" dirty="0"/>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14</a:t>
            </a:fld>
            <a:endParaRPr lang="en-US"/>
          </a:p>
        </p:txBody>
      </p:sp>
    </p:spTree>
    <p:extLst>
      <p:ext uri="{BB962C8B-B14F-4D97-AF65-F5344CB8AC3E}">
        <p14:creationId xmlns:p14="http://schemas.microsoft.com/office/powerpoint/2010/main" val="37520271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B4BD807-1BA4-CA47-A6B4-27C172A46D28}"/>
              </a:ext>
            </a:extLst>
          </p:cNvPr>
          <p:cNvPicPr>
            <a:picLocks noChangeAspect="1"/>
          </p:cNvPicPr>
          <p:nvPr/>
        </p:nvPicPr>
        <p:blipFill rotWithShape="1">
          <a:blip r:embed="rId3"/>
          <a:srcRect t="6208" b="4809"/>
          <a:stretch/>
        </p:blipFill>
        <p:spPr>
          <a:xfrm>
            <a:off x="1104900" y="3217327"/>
            <a:ext cx="6934200" cy="2819400"/>
          </a:xfrm>
          <a:prstGeom prst="rect">
            <a:avLst/>
          </a:prstGeom>
        </p:spPr>
      </p:pic>
      <p:sp>
        <p:nvSpPr>
          <p:cNvPr id="2" name="Title 1"/>
          <p:cNvSpPr>
            <a:spLocks noGrp="1"/>
          </p:cNvSpPr>
          <p:nvPr>
            <p:ph type="title"/>
          </p:nvPr>
        </p:nvSpPr>
        <p:spPr>
          <a:xfrm>
            <a:off x="257175" y="381000"/>
            <a:ext cx="8229600" cy="1143000"/>
          </a:xfrm>
        </p:spPr>
        <p:txBody>
          <a:bodyPr>
            <a:normAutofit fontScale="90000"/>
          </a:bodyPr>
          <a:lstStyle/>
          <a:p>
            <a:pPr algn="l"/>
            <a:r>
              <a:rPr lang="en-US" dirty="0"/>
              <a:t>Modified </a:t>
            </a:r>
            <a:r>
              <a:rPr lang="en-US" dirty="0" err="1"/>
              <a:t>Mallampati</a:t>
            </a:r>
            <a:r>
              <a:rPr lang="en-US" dirty="0"/>
              <a:t> Classification</a:t>
            </a:r>
            <a:br>
              <a:rPr lang="en-US" dirty="0"/>
            </a:br>
            <a:r>
              <a:rPr lang="en-US" dirty="0"/>
              <a:t>of Oropharyngeal View</a:t>
            </a:r>
          </a:p>
        </p:txBody>
      </p:sp>
      <p:sp>
        <p:nvSpPr>
          <p:cNvPr id="3" name="Content Placeholder 2"/>
          <p:cNvSpPr>
            <a:spLocks noGrp="1"/>
          </p:cNvSpPr>
          <p:nvPr>
            <p:ph idx="1"/>
          </p:nvPr>
        </p:nvSpPr>
        <p:spPr>
          <a:xfrm>
            <a:off x="276223" y="1524000"/>
            <a:ext cx="8029577" cy="1637347"/>
          </a:xfrm>
        </p:spPr>
        <p:txBody>
          <a:bodyPr>
            <a:normAutofit/>
          </a:bodyPr>
          <a:lstStyle/>
          <a:p>
            <a:pPr marL="0" lvl="0" indent="0">
              <a:spcBef>
                <a:spcPts val="697"/>
              </a:spcBef>
              <a:buNone/>
            </a:pPr>
            <a:r>
              <a:rPr lang="en-US" i="1" dirty="0"/>
              <a:t>In children:</a:t>
            </a:r>
            <a:r>
              <a:rPr lang="en-US" i="1" baseline="30000" dirty="0"/>
              <a:t> </a:t>
            </a:r>
            <a:endParaRPr lang="en-US" i="1" baseline="30000" dirty="0">
              <a:highlight>
                <a:srgbClr val="FFFF00"/>
              </a:highlight>
            </a:endParaRPr>
          </a:p>
          <a:p>
            <a:pPr marL="238125" indent="-238125">
              <a:spcBef>
                <a:spcPts val="697"/>
              </a:spcBef>
            </a:pPr>
            <a:r>
              <a:rPr lang="en-US" sz="2400" dirty="0"/>
              <a:t>Impossible in kids &lt; 18 months and difficult below 5 years old </a:t>
            </a:r>
          </a:p>
          <a:p>
            <a:pPr marL="238125" indent="-238125">
              <a:spcBef>
                <a:spcPts val="697"/>
              </a:spcBef>
            </a:pPr>
            <a:r>
              <a:rPr lang="en-US" sz="2400" dirty="0"/>
              <a:t>Poor predictive value, but still widely used </a:t>
            </a:r>
            <a:r>
              <a:rPr lang="en-US" sz="2400" baseline="30000" dirty="0"/>
              <a:t>17</a:t>
            </a:r>
          </a:p>
        </p:txBody>
      </p:sp>
      <p:sp>
        <p:nvSpPr>
          <p:cNvPr id="6" name="Slide Number Placeholder 5"/>
          <p:cNvSpPr>
            <a:spLocks noGrp="1"/>
          </p:cNvSpPr>
          <p:nvPr>
            <p:ph type="sldNum" sz="quarter" idx="12"/>
          </p:nvPr>
        </p:nvSpPr>
        <p:spPr/>
        <p:txBody>
          <a:bodyPr/>
          <a:lstStyle/>
          <a:p>
            <a:fld id="{4E63A49E-25BD-984C-BD05-59AE97DE79DB}" type="slidenum">
              <a:rPr lang="en-US" smtClean="0"/>
              <a:t>15</a:t>
            </a:fld>
            <a:endParaRPr lang="en-US"/>
          </a:p>
        </p:txBody>
      </p:sp>
    </p:spTree>
    <p:extLst>
      <p:ext uri="{BB962C8B-B14F-4D97-AF65-F5344CB8AC3E}">
        <p14:creationId xmlns:p14="http://schemas.microsoft.com/office/powerpoint/2010/main" val="1543549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a:bodyPr>
          <a:lstStyle/>
          <a:p>
            <a:pPr algn="l"/>
            <a:r>
              <a:rPr lang="en-US" dirty="0"/>
              <a:t>Optimize FMV</a:t>
            </a:r>
            <a:r>
              <a:rPr lang="en-US" sz="3600" baseline="30000" dirty="0"/>
              <a:t>18-20</a:t>
            </a:r>
            <a:endParaRPr lang="en-US" sz="3600" dirty="0"/>
          </a:p>
        </p:txBody>
      </p:sp>
      <p:sp>
        <p:nvSpPr>
          <p:cNvPr id="3" name="Content Placeholder 2"/>
          <p:cNvSpPr>
            <a:spLocks noGrp="1"/>
          </p:cNvSpPr>
          <p:nvPr>
            <p:ph idx="1"/>
          </p:nvPr>
        </p:nvSpPr>
        <p:spPr>
          <a:xfrm>
            <a:off x="457200" y="1414790"/>
            <a:ext cx="8229600" cy="4261073"/>
          </a:xfrm>
        </p:spPr>
        <p:txBody>
          <a:bodyPr>
            <a:normAutofit/>
          </a:bodyPr>
          <a:lstStyle/>
          <a:p>
            <a:r>
              <a:rPr lang="en-US" sz="2400" dirty="0"/>
              <a:t>Create a tight seal between mask and face</a:t>
            </a:r>
          </a:p>
          <a:p>
            <a:r>
              <a:rPr lang="en-US" sz="2400" dirty="0"/>
              <a:t>E-C clamp technique</a:t>
            </a:r>
          </a:p>
          <a:p>
            <a:pPr lvl="1"/>
            <a:r>
              <a:rPr lang="en-US" sz="2000" dirty="0"/>
              <a:t>Lifts the jaw (sniffing position)</a:t>
            </a:r>
          </a:p>
          <a:p>
            <a:pPr lvl="1"/>
            <a:r>
              <a:rPr lang="en-US" sz="2000" dirty="0"/>
              <a:t>Keeps operator’s fingers off the soft tissues</a:t>
            </a:r>
          </a:p>
          <a:p>
            <a:r>
              <a:rPr lang="en-US" sz="2400" dirty="0"/>
              <a:t>Minimize gastric inflation</a:t>
            </a:r>
          </a:p>
          <a:p>
            <a:pPr lvl="1"/>
            <a:r>
              <a:rPr lang="en-US" sz="2000" dirty="0"/>
              <a:t>If child is breathing spontaneously, give PPV during inspiration</a:t>
            </a:r>
          </a:p>
          <a:p>
            <a:pPr lvl="1"/>
            <a:r>
              <a:rPr lang="en-US" sz="2000" dirty="0"/>
              <a:t>Use the lowest effective inspiratory pressure (keep &lt;20 mm Hg)</a:t>
            </a:r>
          </a:p>
          <a:p>
            <a:pPr lvl="1"/>
            <a:r>
              <a:rPr lang="en-US" sz="2000" dirty="0"/>
              <a:t>Give breath over 1 second</a:t>
            </a:r>
          </a:p>
          <a:p>
            <a:r>
              <a:rPr lang="en-US" sz="2400" dirty="0"/>
              <a:t>Consider a 2-person technique if difficult </a:t>
            </a:r>
          </a:p>
          <a:p>
            <a:r>
              <a:rPr lang="en-US" sz="2400" dirty="0"/>
              <a:t>Consider the lateral position</a:t>
            </a:r>
            <a:r>
              <a:rPr lang="en-US" sz="2400" baseline="30000" dirty="0"/>
              <a:t>21</a:t>
            </a:r>
          </a:p>
          <a:p>
            <a:pPr marL="0" indent="0">
              <a:buNone/>
            </a:pPr>
            <a:endParaRPr lang="en-US" sz="2400" baseline="30000" dirty="0"/>
          </a:p>
          <a:p>
            <a:endParaRPr lang="en-US" dirty="0"/>
          </a:p>
        </p:txBody>
      </p:sp>
      <p:sp>
        <p:nvSpPr>
          <p:cNvPr id="8" name="Slide Number Placeholder 7"/>
          <p:cNvSpPr>
            <a:spLocks noGrp="1"/>
          </p:cNvSpPr>
          <p:nvPr>
            <p:ph type="sldNum" sz="quarter" idx="12"/>
          </p:nvPr>
        </p:nvSpPr>
        <p:spPr/>
        <p:txBody>
          <a:bodyPr/>
          <a:lstStyle/>
          <a:p>
            <a:fld id="{4E63A49E-25BD-984C-BD05-59AE97DE79DB}" type="slidenum">
              <a:rPr lang="en-US" smtClean="0"/>
              <a:t>16</a:t>
            </a:fld>
            <a:endParaRPr lang="en-US"/>
          </a:p>
        </p:txBody>
      </p:sp>
      <p:sp>
        <p:nvSpPr>
          <p:cNvPr id="6" name="TextBox 5"/>
          <p:cNvSpPr txBox="1"/>
          <p:nvPr/>
        </p:nvSpPr>
        <p:spPr>
          <a:xfrm>
            <a:off x="2281757" y="5486400"/>
            <a:ext cx="4580485" cy="523220"/>
          </a:xfrm>
          <a:prstGeom prst="rect">
            <a:avLst/>
          </a:prstGeom>
          <a:noFill/>
        </p:spPr>
        <p:txBody>
          <a:bodyPr wrap="none" rtlCol="0">
            <a:spAutoFit/>
          </a:bodyPr>
          <a:lstStyle/>
          <a:p>
            <a:r>
              <a:rPr lang="en-US" sz="2800" i="1" dirty="0"/>
              <a:t>Practice!   Practice!   Practice!</a:t>
            </a:r>
          </a:p>
        </p:txBody>
      </p:sp>
      <p:cxnSp>
        <p:nvCxnSpPr>
          <p:cNvPr id="9" name="Straight Arrow Connector 8"/>
          <p:cNvCxnSpPr>
            <a:cxnSpLocks/>
          </p:cNvCxnSpPr>
          <p:nvPr/>
        </p:nvCxnSpPr>
        <p:spPr>
          <a:xfrm>
            <a:off x="4571999" y="2514600"/>
            <a:ext cx="175260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0DC6B1F-2863-B34C-9951-B7BDFAB9D4C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374224" y="1483534"/>
            <a:ext cx="2300853" cy="1869266"/>
          </a:xfrm>
          <a:prstGeom prst="rect">
            <a:avLst/>
          </a:prstGeom>
        </p:spPr>
      </p:pic>
    </p:spTree>
    <p:extLst>
      <p:ext uri="{BB962C8B-B14F-4D97-AF65-F5344CB8AC3E}">
        <p14:creationId xmlns:p14="http://schemas.microsoft.com/office/powerpoint/2010/main" val="794919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Optimize FMV </a:t>
            </a:r>
            <a:r>
              <a:rPr lang="en-US" sz="3600" dirty="0"/>
              <a:t>(</a:t>
            </a:r>
            <a:r>
              <a:rPr lang="en-US" sz="3600" dirty="0" err="1"/>
              <a:t>Con’t</a:t>
            </a:r>
            <a:r>
              <a:rPr lang="en-US" sz="3600" dirty="0"/>
              <a:t>)</a:t>
            </a:r>
            <a:endParaRPr lang="en-US" dirty="0"/>
          </a:p>
        </p:txBody>
      </p:sp>
      <p:sp>
        <p:nvSpPr>
          <p:cNvPr id="3" name="Content Placeholder 2"/>
          <p:cNvSpPr>
            <a:spLocks noGrp="1"/>
          </p:cNvSpPr>
          <p:nvPr>
            <p:ph idx="1"/>
          </p:nvPr>
        </p:nvSpPr>
        <p:spPr>
          <a:xfrm>
            <a:off x="457200" y="1371600"/>
            <a:ext cx="8229600" cy="4261073"/>
          </a:xfrm>
        </p:spPr>
        <p:txBody>
          <a:bodyPr>
            <a:normAutofit fontScale="92500" lnSpcReduction="10000"/>
          </a:bodyPr>
          <a:lstStyle/>
          <a:p>
            <a:r>
              <a:rPr lang="en-US" dirty="0"/>
              <a:t>Watch the patient</a:t>
            </a:r>
          </a:p>
          <a:p>
            <a:pPr lvl="1" indent="-393700"/>
            <a:r>
              <a:rPr lang="en-US" dirty="0"/>
              <a:t>Chest rise during inspiration</a:t>
            </a:r>
          </a:p>
          <a:p>
            <a:pPr lvl="1" indent="-393700"/>
            <a:r>
              <a:rPr lang="en-US" dirty="0"/>
              <a:t>Condensation in the mask during exhalation</a:t>
            </a:r>
          </a:p>
          <a:p>
            <a:pPr lvl="1" indent="-393700"/>
            <a:r>
              <a:rPr lang="en-US" dirty="0"/>
              <a:t>Have someone listen to the chest</a:t>
            </a:r>
          </a:p>
          <a:p>
            <a:r>
              <a:rPr lang="en-US" dirty="0"/>
              <a:t>Watch the available monitors</a:t>
            </a:r>
          </a:p>
          <a:p>
            <a:pPr lvl="1" indent="-393700"/>
            <a:r>
              <a:rPr lang="en-US" dirty="0"/>
              <a:t>Carbon dioxide curve on capnograph</a:t>
            </a:r>
          </a:p>
          <a:p>
            <a:pPr lvl="1" indent="-393700"/>
            <a:r>
              <a:rPr lang="en-US" dirty="0"/>
              <a:t>Color change on a colorimetric CO2 detector</a:t>
            </a:r>
          </a:p>
          <a:p>
            <a:pPr lvl="1" indent="-393700"/>
            <a:r>
              <a:rPr lang="en-US" dirty="0"/>
              <a:t>Improvement in oxygen saturation (SpO2)</a:t>
            </a:r>
          </a:p>
          <a:p>
            <a:pPr lvl="1" indent="-393700"/>
            <a:r>
              <a:rPr lang="en-US" dirty="0"/>
              <a:t>Prepare for escalation to LMA or ETT</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17</a:t>
            </a:fld>
            <a:endParaRPr lang="en-US"/>
          </a:p>
        </p:txBody>
      </p:sp>
    </p:spTree>
    <p:extLst>
      <p:ext uri="{BB962C8B-B14F-4D97-AF65-F5344CB8AC3E}">
        <p14:creationId xmlns:p14="http://schemas.microsoft.com/office/powerpoint/2010/main" val="39862043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3189" y="262415"/>
            <a:ext cx="8229600" cy="1233664"/>
          </a:xfrm>
        </p:spPr>
        <p:txBody>
          <a:bodyPr>
            <a:normAutofit fontScale="90000"/>
          </a:bodyPr>
          <a:lstStyle/>
          <a:p>
            <a:pPr algn="l"/>
            <a:r>
              <a:rPr lang="en-US" dirty="0"/>
              <a:t>6 Essentials for Face Mask </a:t>
            </a:r>
            <a:br>
              <a:rPr lang="en-US" dirty="0"/>
            </a:br>
            <a:r>
              <a:rPr lang="en-US" dirty="0"/>
              <a:t>Ventilation</a:t>
            </a:r>
            <a:r>
              <a:rPr lang="en-US" baseline="30000" dirty="0"/>
              <a:t>19</a:t>
            </a:r>
          </a:p>
        </p:txBody>
      </p:sp>
      <p:sp>
        <p:nvSpPr>
          <p:cNvPr id="3" name="Content Placeholder 2"/>
          <p:cNvSpPr>
            <a:spLocks noGrp="1"/>
          </p:cNvSpPr>
          <p:nvPr>
            <p:ph idx="1"/>
          </p:nvPr>
        </p:nvSpPr>
        <p:spPr/>
        <p:txBody>
          <a:bodyPr>
            <a:normAutofit lnSpcReduction="10000"/>
          </a:bodyPr>
          <a:lstStyle/>
          <a:p>
            <a:r>
              <a:rPr lang="en-US" dirty="0"/>
              <a:t>Call for help</a:t>
            </a:r>
          </a:p>
          <a:p>
            <a:r>
              <a:rPr lang="en-US" dirty="0"/>
              <a:t>Reposition</a:t>
            </a:r>
          </a:p>
          <a:p>
            <a:r>
              <a:rPr lang="en-US" dirty="0"/>
              <a:t>Jaw thrust</a:t>
            </a:r>
          </a:p>
          <a:p>
            <a:r>
              <a:rPr lang="en-US" dirty="0"/>
              <a:t>Oropharyngeal airway (OPA)</a:t>
            </a:r>
          </a:p>
          <a:p>
            <a:r>
              <a:rPr lang="en-US" dirty="0"/>
              <a:t>Nasal pharyngeal airway (NPA)</a:t>
            </a:r>
          </a:p>
          <a:p>
            <a:pPr lvl="1" indent="-393700"/>
            <a:r>
              <a:rPr lang="en-US" dirty="0"/>
              <a:t>AKA nasal trumpet</a:t>
            </a:r>
          </a:p>
          <a:p>
            <a:pPr lvl="1" indent="-393700"/>
            <a:r>
              <a:rPr lang="en-US" dirty="0"/>
              <a:t>May cause bleeding</a:t>
            </a:r>
          </a:p>
          <a:p>
            <a:r>
              <a:rPr lang="en-US" dirty="0"/>
              <a:t>Two-person technique</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18</a:t>
            </a:fld>
            <a:endParaRPr lang="en-US"/>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867400" y="4012301"/>
            <a:ext cx="2604125" cy="1953093"/>
          </a:xfrm>
          <a:prstGeom prst="rect">
            <a:avLst/>
          </a:prstGeom>
        </p:spPr>
      </p:pic>
      <p:pic>
        <p:nvPicPr>
          <p:cNvPr id="8" name="Picture 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881255" y="1635048"/>
            <a:ext cx="2641600" cy="1981200"/>
          </a:xfrm>
          <a:prstGeom prst="rect">
            <a:avLst/>
          </a:prstGeom>
        </p:spPr>
      </p:pic>
      <p:cxnSp>
        <p:nvCxnSpPr>
          <p:cNvPr id="9" name="Straight Arrow Connector 8"/>
          <p:cNvCxnSpPr/>
          <p:nvPr/>
        </p:nvCxnSpPr>
        <p:spPr>
          <a:xfrm flipV="1">
            <a:off x="4572000" y="2320848"/>
            <a:ext cx="1219200" cy="6096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4488343" y="4364606"/>
            <a:ext cx="1219200" cy="5333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569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pPr algn="l"/>
            <a:r>
              <a:rPr lang="en-US" dirty="0"/>
              <a:t>Supraglottic Airways (SGAs)</a:t>
            </a:r>
          </a:p>
        </p:txBody>
      </p:sp>
      <p:sp>
        <p:nvSpPr>
          <p:cNvPr id="3" name="Content Placeholder 2"/>
          <p:cNvSpPr>
            <a:spLocks noGrp="1"/>
          </p:cNvSpPr>
          <p:nvPr>
            <p:ph idx="1"/>
          </p:nvPr>
        </p:nvSpPr>
        <p:spPr>
          <a:xfrm>
            <a:off x="457200" y="1195137"/>
            <a:ext cx="8058150" cy="5102341"/>
          </a:xfrm>
        </p:spPr>
        <p:txBody>
          <a:bodyPr>
            <a:normAutofit/>
          </a:bodyPr>
          <a:lstStyle/>
          <a:p>
            <a:r>
              <a:rPr lang="en-US" dirty="0"/>
              <a:t>Supraglottic Airway Device</a:t>
            </a:r>
            <a:r>
              <a:rPr lang="en-US" baseline="30000" dirty="0"/>
              <a:t>22,23</a:t>
            </a:r>
            <a:endParaRPr lang="en-US" baseline="30000" dirty="0">
              <a:highlight>
                <a:srgbClr val="FFFF00"/>
              </a:highlight>
            </a:endParaRPr>
          </a:p>
          <a:p>
            <a:pPr lvl="1"/>
            <a:r>
              <a:rPr lang="en-US" sz="3400" dirty="0"/>
              <a:t>Rescue device (per ASA difficult airway algorithm) in can not intubate/can not ventilate scenario</a:t>
            </a:r>
            <a:r>
              <a:rPr lang="en-US" sz="3400" baseline="30000" dirty="0"/>
              <a:t>15</a:t>
            </a:r>
          </a:p>
          <a:p>
            <a:pPr lvl="1"/>
            <a:r>
              <a:rPr lang="en-US" sz="3100" dirty="0"/>
              <a:t>Proper SGA size based on patient weight</a:t>
            </a:r>
            <a:endParaRPr lang="en-US" dirty="0"/>
          </a:p>
          <a:p>
            <a:r>
              <a:rPr lang="en-US" dirty="0"/>
              <a:t>Contraindications to SGA use</a:t>
            </a:r>
          </a:p>
          <a:p>
            <a:pPr lvl="1"/>
            <a:r>
              <a:rPr lang="en-US" dirty="0"/>
              <a:t>Aspiration Risk: GERD or not NPO </a:t>
            </a:r>
          </a:p>
          <a:p>
            <a:pPr lvl="1"/>
            <a:r>
              <a:rPr lang="en-US" dirty="0"/>
              <a:t>Patients when controlled or positive pressure ventilation is critical</a:t>
            </a:r>
          </a:p>
        </p:txBody>
      </p:sp>
      <p:sp>
        <p:nvSpPr>
          <p:cNvPr id="4" name="Slide Number Placeholder 3"/>
          <p:cNvSpPr>
            <a:spLocks noGrp="1"/>
          </p:cNvSpPr>
          <p:nvPr>
            <p:ph type="sldNum" sz="quarter" idx="12"/>
          </p:nvPr>
        </p:nvSpPr>
        <p:spPr/>
        <p:txBody>
          <a:bodyPr/>
          <a:lstStyle/>
          <a:p>
            <a:fld id="{4E63A49E-25BD-984C-BD05-59AE97DE79DB}" type="slidenum">
              <a:rPr lang="en-US" smtClean="0"/>
              <a:t>19</a:t>
            </a:fld>
            <a:endParaRPr lang="en-US"/>
          </a:p>
        </p:txBody>
      </p:sp>
    </p:spTree>
    <p:extLst>
      <p:ext uri="{BB962C8B-B14F-4D97-AF65-F5344CB8AC3E}">
        <p14:creationId xmlns:p14="http://schemas.microsoft.com/office/powerpoint/2010/main" val="1396789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lstStyle/>
          <a:p>
            <a:pPr algn="l"/>
            <a:r>
              <a:rPr lang="en-US" dirty="0"/>
              <a:t>Pediatric Airway Management</a:t>
            </a:r>
          </a:p>
        </p:txBody>
      </p:sp>
      <p:sp>
        <p:nvSpPr>
          <p:cNvPr id="3" name="Content Placeholder 2"/>
          <p:cNvSpPr>
            <a:spLocks noGrp="1"/>
          </p:cNvSpPr>
          <p:nvPr>
            <p:ph idx="1"/>
          </p:nvPr>
        </p:nvSpPr>
        <p:spPr>
          <a:xfrm>
            <a:off x="304800" y="1447800"/>
            <a:ext cx="8382000" cy="4351338"/>
          </a:xfrm>
        </p:spPr>
        <p:txBody>
          <a:bodyPr>
            <a:normAutofit fontScale="85000" lnSpcReduction="10000"/>
          </a:bodyPr>
          <a:lstStyle/>
          <a:p>
            <a:pPr>
              <a:lnSpc>
                <a:spcPct val="120000"/>
              </a:lnSpc>
            </a:pPr>
            <a:r>
              <a:rPr lang="en-US" dirty="0"/>
              <a:t>Airway-related problems during general anesthesia are 4x more common in children &lt; 1-year-old</a:t>
            </a:r>
            <a:r>
              <a:rPr lang="en-US" baseline="30000" dirty="0"/>
              <a:t>20</a:t>
            </a:r>
          </a:p>
          <a:p>
            <a:pPr>
              <a:lnSpc>
                <a:spcPct val="120000"/>
              </a:lnSpc>
            </a:pPr>
            <a:r>
              <a:rPr lang="en-US" dirty="0"/>
              <a:t>Infants have increased oxygen consumption per kg and higher minute ventilation to FRC ratio</a:t>
            </a:r>
          </a:p>
          <a:p>
            <a:pPr>
              <a:lnSpc>
                <a:spcPct val="120000"/>
              </a:lnSpc>
            </a:pPr>
            <a:r>
              <a:rPr lang="en-US" dirty="0"/>
              <a:t>Infants and children with upper respiratory infections have a higher incidence of perioperative laryngospasm and bronchospasm; consider postponing elective cases 3-4 weeks</a:t>
            </a:r>
            <a:r>
              <a:rPr lang="en-US" baseline="30000" dirty="0"/>
              <a:t>24</a:t>
            </a:r>
            <a:endParaRPr lang="en-US" baseline="30000" dirty="0">
              <a:highlight>
                <a:srgbClr val="FFFF00"/>
              </a:highlight>
            </a:endParaRPr>
          </a:p>
        </p:txBody>
      </p:sp>
      <p:sp>
        <p:nvSpPr>
          <p:cNvPr id="4" name="Slide Number Placeholder 3"/>
          <p:cNvSpPr>
            <a:spLocks noGrp="1"/>
          </p:cNvSpPr>
          <p:nvPr>
            <p:ph type="sldNum" sz="quarter" idx="12"/>
          </p:nvPr>
        </p:nvSpPr>
        <p:spPr/>
        <p:txBody>
          <a:bodyPr/>
          <a:lstStyle/>
          <a:p>
            <a:fld id="{4E63A49E-25BD-984C-BD05-59AE97DE79DB}" type="slidenum">
              <a:rPr lang="en-US" smtClean="0"/>
              <a:t>20</a:t>
            </a:fld>
            <a:endParaRPr lang="en-US"/>
          </a:p>
        </p:txBody>
      </p:sp>
    </p:spTree>
    <p:extLst>
      <p:ext uri="{BB962C8B-B14F-4D97-AF65-F5344CB8AC3E}">
        <p14:creationId xmlns:p14="http://schemas.microsoft.com/office/powerpoint/2010/main" val="33034893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lstStyle/>
          <a:p>
            <a:pPr algn="l"/>
            <a:r>
              <a:rPr lang="en-US" dirty="0"/>
              <a:t>Difficult Airways in Children</a:t>
            </a:r>
          </a:p>
        </p:txBody>
      </p:sp>
      <p:sp>
        <p:nvSpPr>
          <p:cNvPr id="3" name="Content Placeholder 2"/>
          <p:cNvSpPr>
            <a:spLocks noGrp="1"/>
          </p:cNvSpPr>
          <p:nvPr>
            <p:ph idx="1"/>
          </p:nvPr>
        </p:nvSpPr>
        <p:spPr>
          <a:xfrm>
            <a:off x="457200" y="1371600"/>
            <a:ext cx="8229600" cy="4351338"/>
          </a:xfrm>
        </p:spPr>
        <p:txBody>
          <a:bodyPr>
            <a:normAutofit fontScale="85000" lnSpcReduction="10000"/>
          </a:bodyPr>
          <a:lstStyle/>
          <a:p>
            <a:pPr marL="301625" lvl="0" indent="-301625"/>
            <a:r>
              <a:rPr lang="en-US" dirty="0"/>
              <a:t>Often associated with a syndrome with dysmorphic facial features,</a:t>
            </a:r>
            <a:r>
              <a:rPr lang="en-US" baseline="30000" dirty="0"/>
              <a:t>25 </a:t>
            </a:r>
            <a:r>
              <a:rPr lang="en-US" dirty="0"/>
              <a:t>especially bilateral microtia</a:t>
            </a:r>
            <a:r>
              <a:rPr lang="en-US" baseline="30000" dirty="0"/>
              <a:t>26</a:t>
            </a:r>
          </a:p>
          <a:p>
            <a:pPr marL="301625" indent="-301625"/>
            <a:r>
              <a:rPr lang="en-US" dirty="0"/>
              <a:t>Obesity and a history of obstructive sleep apnea (OSA) are associated with difficult FMV</a:t>
            </a:r>
            <a:r>
              <a:rPr lang="en-US" baseline="30000" dirty="0"/>
              <a:t>27</a:t>
            </a:r>
          </a:p>
          <a:p>
            <a:pPr marL="301625" lvl="0" indent="-301625"/>
            <a:r>
              <a:rPr lang="en-US" dirty="0"/>
              <a:t>Difficult FMV is as high as 6%</a:t>
            </a:r>
            <a:r>
              <a:rPr lang="en-US" baseline="30000" dirty="0"/>
              <a:t>27</a:t>
            </a:r>
          </a:p>
          <a:p>
            <a:pPr marL="301625" lvl="0" indent="-301625"/>
            <a:r>
              <a:rPr lang="en-US" dirty="0"/>
              <a:t>Difficult intubation (DI) is more common in infants &lt; 1-year-old and especially &lt; 1 month-old</a:t>
            </a:r>
            <a:r>
              <a:rPr lang="en-US" baseline="30000" dirty="0"/>
              <a:t>28</a:t>
            </a:r>
          </a:p>
          <a:p>
            <a:pPr marL="301625" lvl="0" indent="-301625"/>
            <a:r>
              <a:rPr lang="en-US" dirty="0"/>
              <a:t>Unexpected DI is only 0.045%</a:t>
            </a:r>
            <a:r>
              <a:rPr lang="en-US" baseline="30000" dirty="0"/>
              <a:t>25</a:t>
            </a:r>
          </a:p>
          <a:p>
            <a:pPr marL="301625" lvl="0" indent="-301625"/>
            <a:r>
              <a:rPr lang="en-US" dirty="0"/>
              <a:t>Can’t Ventilate-Can’t Intubate scenario in children is extremely rare</a:t>
            </a:r>
            <a:r>
              <a:rPr lang="en-US" baseline="30000" dirty="0"/>
              <a:t>29</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21</a:t>
            </a:fld>
            <a:endParaRPr lang="en-US"/>
          </a:p>
        </p:txBody>
      </p:sp>
    </p:spTree>
    <p:extLst>
      <p:ext uri="{BB962C8B-B14F-4D97-AF65-F5344CB8AC3E}">
        <p14:creationId xmlns:p14="http://schemas.microsoft.com/office/powerpoint/2010/main" val="37839287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dirty="0"/>
              <a:t>ASA Difficult Airway Algorithm:</a:t>
            </a:r>
            <a:br>
              <a:rPr lang="en-US" dirty="0"/>
            </a:br>
            <a:r>
              <a:rPr lang="en-US" dirty="0"/>
              <a:t>Key Points</a:t>
            </a:r>
          </a:p>
        </p:txBody>
      </p:sp>
      <p:sp>
        <p:nvSpPr>
          <p:cNvPr id="3" name="Content Placeholder 2"/>
          <p:cNvSpPr>
            <a:spLocks noGrp="1"/>
          </p:cNvSpPr>
          <p:nvPr>
            <p:ph idx="1"/>
          </p:nvPr>
        </p:nvSpPr>
        <p:spPr>
          <a:xfrm>
            <a:off x="533400" y="1608277"/>
            <a:ext cx="3810000" cy="4651375"/>
          </a:xfrm>
        </p:spPr>
        <p:txBody>
          <a:bodyPr>
            <a:normAutofit fontScale="70000" lnSpcReduction="20000"/>
          </a:bodyPr>
          <a:lstStyle/>
          <a:p>
            <a:r>
              <a:rPr lang="en-US" dirty="0"/>
              <a:t>Assess the likelihood and clinical impact of basic management problems</a:t>
            </a:r>
          </a:p>
          <a:p>
            <a:pPr lvl="1"/>
            <a:r>
              <a:rPr lang="en-US" dirty="0"/>
              <a:t>Difficult ventilation</a:t>
            </a:r>
          </a:p>
          <a:p>
            <a:pPr lvl="1"/>
            <a:r>
              <a:rPr lang="en-US" dirty="0"/>
              <a:t>Difficult intubation</a:t>
            </a:r>
          </a:p>
          <a:p>
            <a:pPr lvl="1"/>
            <a:r>
              <a:rPr lang="en-US" dirty="0"/>
              <a:t>Difficulty with cooperation or consent</a:t>
            </a:r>
          </a:p>
          <a:p>
            <a:pPr lvl="1"/>
            <a:r>
              <a:rPr lang="en-US" dirty="0"/>
              <a:t>Difficult tracheostomy</a:t>
            </a:r>
          </a:p>
          <a:p>
            <a:r>
              <a:rPr lang="en-US" dirty="0"/>
              <a:t>Actively pursue opportunities to deliver supplemental O2 during management</a:t>
            </a:r>
          </a:p>
          <a:p>
            <a:r>
              <a:rPr lang="en-US" dirty="0"/>
              <a:t>Call for help early</a:t>
            </a:r>
          </a:p>
          <a:p>
            <a:r>
              <a:rPr lang="en-US" dirty="0"/>
              <a:t>Preserve spontaneous ventilation</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22</a:t>
            </a:fld>
            <a:endParaRPr lang="en-US"/>
          </a:p>
        </p:txBody>
      </p:sp>
      <p:pic>
        <p:nvPicPr>
          <p:cNvPr id="6" name="Picture 5"/>
          <p:cNvPicPr>
            <a:picLocks noChangeAspect="1"/>
          </p:cNvPicPr>
          <p:nvPr/>
        </p:nvPicPr>
        <p:blipFill>
          <a:blip r:embed="rId3">
            <a:lum/>
            <a:alphaModFix/>
          </a:blip>
          <a:srcRect/>
          <a:stretch>
            <a:fillRect/>
          </a:stretch>
        </p:blipFill>
        <p:spPr>
          <a:xfrm>
            <a:off x="4409176" y="1227158"/>
            <a:ext cx="4288048" cy="4945042"/>
          </a:xfrm>
          <a:prstGeom prst="rect">
            <a:avLst/>
          </a:prstGeom>
          <a:noFill/>
          <a:ln w="12700">
            <a:noFill/>
          </a:ln>
        </p:spPr>
      </p:pic>
    </p:spTree>
    <p:extLst>
      <p:ext uri="{BB962C8B-B14F-4D97-AF65-F5344CB8AC3E}">
        <p14:creationId xmlns:p14="http://schemas.microsoft.com/office/powerpoint/2010/main" val="4190999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dirty="0"/>
              <a:t>Direct Laryngoscopy (DL) and </a:t>
            </a:r>
            <a:br>
              <a:rPr lang="en-US" dirty="0"/>
            </a:br>
            <a:r>
              <a:rPr lang="en-US" dirty="0"/>
              <a:t>Tracheal Intubation (TI)</a:t>
            </a:r>
          </a:p>
        </p:txBody>
      </p:sp>
      <p:sp>
        <p:nvSpPr>
          <p:cNvPr id="3" name="Content Placeholder 2"/>
          <p:cNvSpPr>
            <a:spLocks noGrp="1"/>
          </p:cNvSpPr>
          <p:nvPr>
            <p:ph idx="1"/>
          </p:nvPr>
        </p:nvSpPr>
        <p:spPr>
          <a:xfrm>
            <a:off x="465221" y="1828800"/>
            <a:ext cx="8229600" cy="4261073"/>
          </a:xfrm>
        </p:spPr>
        <p:txBody>
          <a:bodyPr>
            <a:normAutofit/>
          </a:bodyPr>
          <a:lstStyle/>
          <a:p>
            <a:r>
              <a:rPr lang="en-US" dirty="0"/>
              <a:t>Establish indication</a:t>
            </a:r>
          </a:p>
          <a:p>
            <a:r>
              <a:rPr lang="en-US" dirty="0"/>
              <a:t>Checklist to gather equipment</a:t>
            </a:r>
            <a:r>
              <a:rPr lang="en-US" baseline="30000" dirty="0"/>
              <a:t>30</a:t>
            </a:r>
            <a:endParaRPr lang="en-US" baseline="30000" dirty="0">
              <a:highlight>
                <a:srgbClr val="FFFF00"/>
              </a:highlight>
            </a:endParaRPr>
          </a:p>
          <a:p>
            <a:pPr lvl="1"/>
            <a:r>
              <a:rPr lang="en-US" dirty="0"/>
              <a:t>Suction</a:t>
            </a:r>
          </a:p>
          <a:p>
            <a:pPr lvl="1"/>
            <a:r>
              <a:rPr lang="en-US" dirty="0"/>
              <a:t>Oxygen</a:t>
            </a:r>
          </a:p>
          <a:p>
            <a:pPr lvl="1"/>
            <a:r>
              <a:rPr lang="en-US" dirty="0"/>
              <a:t>Positive pressure ventilation device</a:t>
            </a:r>
          </a:p>
          <a:p>
            <a:r>
              <a:rPr lang="en-US" dirty="0"/>
              <a:t>Position patient (sniffing position)</a:t>
            </a:r>
          </a:p>
          <a:p>
            <a:r>
              <a:rPr lang="en-US" dirty="0"/>
              <a:t>Determine need for sedation/anesthesia</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23</a:t>
            </a:fld>
            <a:endParaRPr lang="en-US"/>
          </a:p>
        </p:txBody>
      </p:sp>
    </p:spTree>
    <p:extLst>
      <p:ext uri="{BB962C8B-B14F-4D97-AF65-F5344CB8AC3E}">
        <p14:creationId xmlns:p14="http://schemas.microsoft.com/office/powerpoint/2010/main" val="119993193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pPr algn="l"/>
            <a:r>
              <a:rPr lang="en-US" dirty="0"/>
              <a:t>Sniffing Position:</a:t>
            </a:r>
            <a:br>
              <a:rPr lang="en-US" dirty="0"/>
            </a:br>
            <a:r>
              <a:rPr lang="en-US" sz="4000" i="1" dirty="0"/>
              <a:t>Optimize 1</a:t>
            </a:r>
            <a:r>
              <a:rPr lang="en-US" sz="4000" i="1" baseline="30000" dirty="0"/>
              <a:t>st</a:t>
            </a:r>
            <a:r>
              <a:rPr lang="en-US" sz="4000" i="1" dirty="0"/>
              <a:t> laryngoscopy attempt</a:t>
            </a:r>
            <a:endParaRPr lang="en-US" i="1" dirty="0"/>
          </a:p>
        </p:txBody>
      </p:sp>
      <p:pic>
        <p:nvPicPr>
          <p:cNvPr id="6" name="Content Placeholder 5"/>
          <p:cNvPicPr>
            <a:picLocks noGrp="1" noChangeAspect="1"/>
          </p:cNvPicPr>
          <p:nvPr>
            <p:ph idx="1"/>
          </p:nvPr>
        </p:nvPicPr>
        <p:blipFill>
          <a:blip r:embed="rId3">
            <a:lum/>
            <a:alphaModFix/>
          </a:blip>
          <a:srcRect/>
          <a:stretch>
            <a:fillRect/>
          </a:stretch>
        </p:blipFill>
        <p:spPr>
          <a:xfrm>
            <a:off x="609600" y="1581820"/>
            <a:ext cx="5334000" cy="4237609"/>
          </a:xfrm>
          <a:prstGeom prst="rect">
            <a:avLst/>
          </a:prstGeom>
          <a:noFill/>
          <a:ln>
            <a:noFill/>
          </a:ln>
        </p:spPr>
      </p:pic>
      <p:sp>
        <p:nvSpPr>
          <p:cNvPr id="3" name="Slide Number Placeholder 2"/>
          <p:cNvSpPr>
            <a:spLocks noGrp="1"/>
          </p:cNvSpPr>
          <p:nvPr>
            <p:ph type="sldNum" sz="quarter" idx="12"/>
          </p:nvPr>
        </p:nvSpPr>
        <p:spPr/>
        <p:txBody>
          <a:bodyPr/>
          <a:lstStyle/>
          <a:p>
            <a:fld id="{4E63A49E-25BD-984C-BD05-59AE97DE79DB}" type="slidenum">
              <a:rPr lang="en-US" smtClean="0"/>
              <a:t>24</a:t>
            </a:fld>
            <a:endParaRPr lang="en-US"/>
          </a:p>
        </p:txBody>
      </p:sp>
      <p:sp>
        <p:nvSpPr>
          <p:cNvPr id="8" name="Rectangle 7"/>
          <p:cNvSpPr/>
          <p:nvPr/>
        </p:nvSpPr>
        <p:spPr>
          <a:xfrm>
            <a:off x="6096000" y="3343227"/>
            <a:ext cx="2590800" cy="1015663"/>
          </a:xfrm>
          <a:prstGeom prst="rect">
            <a:avLst/>
          </a:prstGeom>
        </p:spPr>
        <p:txBody>
          <a:bodyPr wrap="square">
            <a:spAutoFit/>
          </a:bodyPr>
          <a:lstStyle/>
          <a:p>
            <a:r>
              <a:rPr lang="en-US" sz="2000" dirty="0"/>
              <a:t>T = axis of trachea</a:t>
            </a:r>
          </a:p>
          <a:p>
            <a:r>
              <a:rPr lang="en-US" sz="2000" dirty="0"/>
              <a:t>P = axis of pharynx</a:t>
            </a:r>
          </a:p>
          <a:p>
            <a:r>
              <a:rPr lang="en-US" sz="2000" dirty="0"/>
              <a:t>O = axis of oral</a:t>
            </a:r>
          </a:p>
        </p:txBody>
      </p:sp>
      <p:sp>
        <p:nvSpPr>
          <p:cNvPr id="9" name="TextBox 8"/>
          <p:cNvSpPr txBox="1"/>
          <p:nvPr/>
        </p:nvSpPr>
        <p:spPr>
          <a:xfrm>
            <a:off x="2891851" y="6367790"/>
            <a:ext cx="2823149" cy="261610"/>
          </a:xfrm>
          <a:prstGeom prst="rect">
            <a:avLst/>
          </a:prstGeom>
          <a:noFill/>
        </p:spPr>
        <p:txBody>
          <a:bodyPr wrap="square" rtlCol="0">
            <a:spAutoFit/>
          </a:bodyPr>
          <a:lstStyle/>
          <a:p>
            <a:r>
              <a:rPr lang="en-US" sz="1100" dirty="0"/>
              <a:t>Photo used with permission from Charles </a:t>
            </a:r>
            <a:r>
              <a:rPr lang="en-US" sz="1100" dirty="0" err="1"/>
              <a:t>Coté</a:t>
            </a:r>
            <a:endParaRPr lang="en-US" sz="1100" dirty="0"/>
          </a:p>
        </p:txBody>
      </p:sp>
    </p:spTree>
    <p:extLst>
      <p:ext uri="{BB962C8B-B14F-4D97-AF65-F5344CB8AC3E}">
        <p14:creationId xmlns:p14="http://schemas.microsoft.com/office/powerpoint/2010/main" val="39835166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algn="l"/>
            <a:r>
              <a:rPr lang="en-US" sz="4800" dirty="0"/>
              <a:t>Direct Laryngoscopy </a:t>
            </a:r>
          </a:p>
        </p:txBody>
      </p:sp>
      <p:sp>
        <p:nvSpPr>
          <p:cNvPr id="3" name="Content Placeholder 2"/>
          <p:cNvSpPr>
            <a:spLocks noGrp="1"/>
          </p:cNvSpPr>
          <p:nvPr>
            <p:ph idx="1"/>
          </p:nvPr>
        </p:nvSpPr>
        <p:spPr>
          <a:xfrm>
            <a:off x="457200" y="1371600"/>
            <a:ext cx="7543800" cy="2877365"/>
          </a:xfrm>
        </p:spPr>
        <p:txBody>
          <a:bodyPr>
            <a:normAutofit fontScale="92500" lnSpcReduction="20000"/>
          </a:bodyPr>
          <a:lstStyle/>
          <a:p>
            <a:r>
              <a:rPr lang="en-US" dirty="0"/>
              <a:t>Open mouth</a:t>
            </a:r>
          </a:p>
          <a:p>
            <a:pPr lvl="1" indent="-393700"/>
            <a:r>
              <a:rPr lang="en-US" dirty="0"/>
              <a:t>neck extension vs scissor fingers</a:t>
            </a:r>
          </a:p>
          <a:p>
            <a:r>
              <a:rPr lang="en-US" dirty="0"/>
              <a:t>Laryngoscopy blade </a:t>
            </a:r>
          </a:p>
          <a:p>
            <a:pPr lvl="1" indent="-393700"/>
            <a:r>
              <a:rPr lang="en-US" dirty="0"/>
              <a:t>Insert from right side, sweep tongue to left</a:t>
            </a:r>
          </a:p>
          <a:p>
            <a:pPr lvl="1" indent="-393700"/>
            <a:r>
              <a:rPr lang="en-US" dirty="0"/>
              <a:t>Pull handle up at a 45-degree angle, in a caudal direction </a:t>
            </a:r>
          </a:p>
          <a:p>
            <a:pPr lvl="1" indent="-393700"/>
            <a:r>
              <a:rPr lang="en-US" dirty="0"/>
              <a:t>Do not bend wrist, may cause oral trauma</a:t>
            </a:r>
          </a:p>
          <a:p>
            <a:endParaRPr lang="en-US" dirty="0"/>
          </a:p>
        </p:txBody>
      </p:sp>
      <p:sp>
        <p:nvSpPr>
          <p:cNvPr id="4" name="Slide Number Placeholder 3"/>
          <p:cNvSpPr>
            <a:spLocks noGrp="1"/>
          </p:cNvSpPr>
          <p:nvPr>
            <p:ph type="sldNum" sz="quarter" idx="12"/>
          </p:nvPr>
        </p:nvSpPr>
        <p:spPr/>
        <p:txBody>
          <a:bodyPr/>
          <a:lstStyle/>
          <a:p>
            <a:fld id="{4E63A49E-25BD-984C-BD05-59AE97DE79DB}" type="slidenum">
              <a:rPr lang="en-US" smtClean="0"/>
              <a:t>25</a:t>
            </a:fld>
            <a:endParaRPr lang="en-US"/>
          </a:p>
        </p:txBody>
      </p:sp>
      <p:pic>
        <p:nvPicPr>
          <p:cNvPr id="9" name="Picture 8">
            <a:extLst>
              <a:ext uri="{FF2B5EF4-FFF2-40B4-BE49-F238E27FC236}">
                <a16:creationId xmlns:a16="http://schemas.microsoft.com/office/drawing/2014/main" id="{F7E23ADA-9261-4A1C-BA99-FF135FE584E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265821" y="4335199"/>
            <a:ext cx="1981200" cy="1877501"/>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Arrow: Right 11">
            <a:extLst>
              <a:ext uri="{FF2B5EF4-FFF2-40B4-BE49-F238E27FC236}">
                <a16:creationId xmlns:a16="http://schemas.microsoft.com/office/drawing/2014/main" id="{49A20C77-4DA1-4003-9DD0-D6890B6E525A}"/>
              </a:ext>
            </a:extLst>
          </p:cNvPr>
          <p:cNvSpPr/>
          <p:nvPr/>
        </p:nvSpPr>
        <p:spPr>
          <a:xfrm>
            <a:off x="3155605" y="4830802"/>
            <a:ext cx="457459" cy="168052"/>
          </a:xfrm>
          <a:prstGeom prst="rightArrow">
            <a:avLst/>
          </a:prstGeom>
          <a:solidFill>
            <a:srgbClr val="FFFF00"/>
          </a:solidFill>
          <a:ln>
            <a:solidFill>
              <a:schemeClr val="tx1"/>
            </a:solidFill>
          </a:ln>
          <a:scene3d>
            <a:camera prst="orthographicFront">
              <a:rot lat="0" lon="0" rev="24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5213CE1D-BA53-48FE-87FD-5BEDB44F1F0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339216" y="4191000"/>
            <a:ext cx="1972728" cy="2089549"/>
          </a:xfrm>
          <a:prstGeom prst="ellipse">
            <a:avLst/>
          </a:prstGeom>
          <a:ln>
            <a:noFill/>
          </a:ln>
          <a:effectLst>
            <a:softEdge rad="112500"/>
          </a:effectLst>
        </p:spPr>
      </p:pic>
      <p:sp>
        <p:nvSpPr>
          <p:cNvPr id="15" name="Arrow: Curved Right 10">
            <a:extLst>
              <a:ext uri="{FF2B5EF4-FFF2-40B4-BE49-F238E27FC236}">
                <a16:creationId xmlns:a16="http://schemas.microsoft.com/office/drawing/2014/main" id="{71F11306-F9AC-472E-91D1-076E1327F5B7}"/>
              </a:ext>
            </a:extLst>
          </p:cNvPr>
          <p:cNvSpPr/>
          <p:nvPr/>
        </p:nvSpPr>
        <p:spPr>
          <a:xfrm>
            <a:off x="5325580" y="4728049"/>
            <a:ext cx="304799" cy="545900"/>
          </a:xfrm>
          <a:prstGeom prst="curvedRightArrow">
            <a:avLst/>
          </a:prstGeom>
          <a:solidFill>
            <a:srgbClr val="FFFF00"/>
          </a:solidFill>
          <a:ln w="12700" cap="flat" cmpd="sng" algn="ctr">
            <a:solidFill>
              <a:sysClr val="windowText" lastClr="000000"/>
            </a:solidFill>
            <a:prstDash val="solid"/>
            <a:miter lim="800000"/>
          </a:ln>
          <a:effectLst/>
          <a:scene3d>
            <a:camera prst="orthographicFront">
              <a:rot lat="0" lon="0" rev="13500001"/>
            </a:camera>
            <a:lightRig rig="threePt" dir="t"/>
          </a:scene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sp>
        <p:nvSpPr>
          <p:cNvPr id="16" name="Flowchart: Summing Junction 15">
            <a:extLst>
              <a:ext uri="{FF2B5EF4-FFF2-40B4-BE49-F238E27FC236}">
                <a16:creationId xmlns:a16="http://schemas.microsoft.com/office/drawing/2014/main" id="{4A1A901F-A1F0-4B7C-9BFC-47C92FC68E50}"/>
              </a:ext>
            </a:extLst>
          </p:cNvPr>
          <p:cNvSpPr/>
          <p:nvPr/>
        </p:nvSpPr>
        <p:spPr>
          <a:xfrm>
            <a:off x="4405803" y="4306557"/>
            <a:ext cx="1896528" cy="1830703"/>
          </a:xfrm>
          <a:prstGeom prst="flowChartSummingJunction">
            <a:avLst/>
          </a:prstGeom>
          <a:noFill/>
          <a:ln w="50800" cap="flat" cmpd="sng" algn="ctr">
            <a:solidFill>
              <a:srgbClr val="FF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42856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65125"/>
            <a:ext cx="7886700" cy="995759"/>
          </a:xfrm>
        </p:spPr>
        <p:txBody>
          <a:bodyPr>
            <a:normAutofit/>
          </a:bodyPr>
          <a:lstStyle/>
          <a:p>
            <a:pPr algn="l"/>
            <a:r>
              <a:rPr lang="en-US" sz="4800" dirty="0"/>
              <a:t>Direct Laryngoscopy</a:t>
            </a:r>
          </a:p>
        </p:txBody>
      </p:sp>
      <p:sp>
        <p:nvSpPr>
          <p:cNvPr id="3" name="Content Placeholder 2"/>
          <p:cNvSpPr>
            <a:spLocks noGrp="1"/>
          </p:cNvSpPr>
          <p:nvPr>
            <p:ph idx="1"/>
          </p:nvPr>
        </p:nvSpPr>
        <p:spPr>
          <a:xfrm>
            <a:off x="457200" y="1371600"/>
            <a:ext cx="8077200" cy="2943435"/>
          </a:xfrm>
        </p:spPr>
        <p:txBody>
          <a:bodyPr>
            <a:normAutofit fontScale="92500" lnSpcReduction="20000"/>
          </a:bodyPr>
          <a:lstStyle/>
          <a:p>
            <a:r>
              <a:rPr lang="en-US" dirty="0"/>
              <a:t>Expose larynx</a:t>
            </a:r>
          </a:p>
          <a:p>
            <a:pPr lvl="1" indent="-393700"/>
            <a:r>
              <a:rPr lang="en-US" dirty="0"/>
              <a:t>Cormack-</a:t>
            </a:r>
            <a:r>
              <a:rPr lang="en-US" dirty="0" err="1"/>
              <a:t>Lehane</a:t>
            </a:r>
            <a:r>
              <a:rPr lang="en-US" dirty="0"/>
              <a:t> system for grading </a:t>
            </a:r>
            <a:r>
              <a:rPr lang="en-US" dirty="0" err="1"/>
              <a:t>laryngoscopic</a:t>
            </a:r>
            <a:r>
              <a:rPr lang="en-US" dirty="0"/>
              <a:t> view at intubation</a:t>
            </a:r>
            <a:r>
              <a:rPr lang="en-US" baseline="30000" dirty="0"/>
              <a:t>31</a:t>
            </a:r>
          </a:p>
          <a:p>
            <a:r>
              <a:rPr lang="en-US" dirty="0"/>
              <a:t>Optimize view</a:t>
            </a:r>
          </a:p>
          <a:p>
            <a:pPr lvl="1" indent="-393700"/>
            <a:r>
              <a:rPr lang="en-US" dirty="0"/>
              <a:t>Adjust blade tip position in vallecula or on the epiglottis</a:t>
            </a:r>
          </a:p>
          <a:p>
            <a:pPr lvl="1" indent="-393700"/>
            <a:r>
              <a:rPr lang="en-US" dirty="0"/>
              <a:t>External laryngeal manipulation (BURP maneuver)</a:t>
            </a:r>
          </a:p>
          <a:p>
            <a:pPr marL="457200" lvl="1" indent="0">
              <a:buNone/>
            </a:pPr>
            <a:endParaRPr lang="en-US" dirty="0"/>
          </a:p>
          <a:p>
            <a:pPr lvl="1"/>
            <a:endParaRPr lang="en-US" dirty="0"/>
          </a:p>
          <a:p>
            <a:endParaRPr lang="en-US" dirty="0"/>
          </a:p>
        </p:txBody>
      </p:sp>
      <p:sp>
        <p:nvSpPr>
          <p:cNvPr id="5" name="Slide Number Placeholder 4"/>
          <p:cNvSpPr>
            <a:spLocks noGrp="1"/>
          </p:cNvSpPr>
          <p:nvPr>
            <p:ph type="sldNum" sz="quarter" idx="12"/>
          </p:nvPr>
        </p:nvSpPr>
        <p:spPr/>
        <p:txBody>
          <a:bodyPr/>
          <a:lstStyle/>
          <a:p>
            <a:fld id="{4E63A49E-25BD-984C-BD05-59AE97DE79DB}" type="slidenum">
              <a:rPr lang="en-US" smtClean="0"/>
              <a:t>26</a:t>
            </a:fld>
            <a:endParaRPr lang="en-US"/>
          </a:p>
        </p:txBody>
      </p:sp>
      <p:pic>
        <p:nvPicPr>
          <p:cNvPr id="4" name="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43000" y="4419600"/>
            <a:ext cx="6553200" cy="1572154"/>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2717691703"/>
              </p:ext>
            </p:extLst>
          </p:nvPr>
        </p:nvGraphicFramePr>
        <p:xfrm>
          <a:off x="1143000" y="4267200"/>
          <a:ext cx="6553202" cy="552666"/>
        </p:xfrm>
        <a:graphic>
          <a:graphicData uri="http://schemas.openxmlformats.org/drawingml/2006/table">
            <a:tbl>
              <a:tblPr firstRow="1" bandRow="1">
                <a:tableStyleId>{5C22544A-7EE6-4342-B048-85BDC9FD1C3A}</a:tableStyleId>
              </a:tblPr>
              <a:tblGrid>
                <a:gridCol w="1600200">
                  <a:extLst>
                    <a:ext uri="{9D8B030D-6E8A-4147-A177-3AD203B41FA5}">
                      <a16:colId xmlns:a16="http://schemas.microsoft.com/office/drawing/2014/main" val="3385616272"/>
                    </a:ext>
                  </a:extLst>
                </a:gridCol>
                <a:gridCol w="1752600">
                  <a:extLst>
                    <a:ext uri="{9D8B030D-6E8A-4147-A177-3AD203B41FA5}">
                      <a16:colId xmlns:a16="http://schemas.microsoft.com/office/drawing/2014/main" val="3465290885"/>
                    </a:ext>
                  </a:extLst>
                </a:gridCol>
                <a:gridCol w="1655842">
                  <a:extLst>
                    <a:ext uri="{9D8B030D-6E8A-4147-A177-3AD203B41FA5}">
                      <a16:colId xmlns:a16="http://schemas.microsoft.com/office/drawing/2014/main" val="96522510"/>
                    </a:ext>
                  </a:extLst>
                </a:gridCol>
                <a:gridCol w="1544560">
                  <a:extLst>
                    <a:ext uri="{9D8B030D-6E8A-4147-A177-3AD203B41FA5}">
                      <a16:colId xmlns:a16="http://schemas.microsoft.com/office/drawing/2014/main" val="336453495"/>
                    </a:ext>
                  </a:extLst>
                </a:gridCol>
              </a:tblGrid>
              <a:tr h="552666">
                <a:tc>
                  <a:txBody>
                    <a:bodyPr/>
                    <a:lstStyle/>
                    <a:p>
                      <a:pPr algn="ctr"/>
                      <a:r>
                        <a:rPr lang="en-US" sz="2400" b="0" dirty="0"/>
                        <a:t>Grade 1</a:t>
                      </a:r>
                    </a:p>
                  </a:txBody>
                  <a:tcPr anchor="ctr">
                    <a:solidFill>
                      <a:srgbClr val="0FA5CC"/>
                    </a:solidFill>
                  </a:tcPr>
                </a:tc>
                <a:tc>
                  <a:txBody>
                    <a:bodyPr/>
                    <a:lstStyle/>
                    <a:p>
                      <a:pPr algn="ctr"/>
                      <a:r>
                        <a:rPr lang="en-US" sz="2400" b="0" dirty="0"/>
                        <a:t>Grade 2</a:t>
                      </a:r>
                    </a:p>
                  </a:txBody>
                  <a:tcPr anchor="ctr">
                    <a:solidFill>
                      <a:srgbClr val="0FA5CC"/>
                    </a:solidFill>
                  </a:tcPr>
                </a:tc>
                <a:tc>
                  <a:txBody>
                    <a:bodyPr/>
                    <a:lstStyle/>
                    <a:p>
                      <a:pPr algn="ctr"/>
                      <a:r>
                        <a:rPr lang="en-US" sz="2400" b="0" dirty="0"/>
                        <a:t>Grade 3</a:t>
                      </a:r>
                    </a:p>
                  </a:txBody>
                  <a:tcPr anchor="ctr">
                    <a:solidFill>
                      <a:srgbClr val="0FA5CC"/>
                    </a:solidFill>
                  </a:tcPr>
                </a:tc>
                <a:tc>
                  <a:txBody>
                    <a:bodyPr/>
                    <a:lstStyle/>
                    <a:p>
                      <a:pPr algn="ctr"/>
                      <a:r>
                        <a:rPr lang="en-US" sz="2400" b="0" dirty="0"/>
                        <a:t>Grade 4</a:t>
                      </a:r>
                    </a:p>
                  </a:txBody>
                  <a:tcPr anchor="ctr">
                    <a:solidFill>
                      <a:srgbClr val="0FA5CC"/>
                    </a:solidFill>
                  </a:tcPr>
                </a:tc>
                <a:extLst>
                  <a:ext uri="{0D108BD9-81ED-4DB2-BD59-A6C34878D82A}">
                    <a16:rowId xmlns:a16="http://schemas.microsoft.com/office/drawing/2014/main" val="341556690"/>
                  </a:ext>
                </a:extLst>
              </a:tr>
            </a:tbl>
          </a:graphicData>
        </a:graphic>
      </p:graphicFrame>
    </p:spTree>
    <p:extLst>
      <p:ext uri="{BB962C8B-B14F-4D97-AF65-F5344CB8AC3E}">
        <p14:creationId xmlns:p14="http://schemas.microsoft.com/office/powerpoint/2010/main" val="170560969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21105" y="348916"/>
            <a:ext cx="8229600" cy="838200"/>
          </a:xfrm>
        </p:spPr>
        <p:txBody>
          <a:bodyPr>
            <a:normAutofit/>
          </a:bodyPr>
          <a:lstStyle/>
          <a:p>
            <a:pPr algn="l"/>
            <a:r>
              <a:rPr lang="en-US" sz="4800" dirty="0"/>
              <a:t>Tracheal Intubation</a:t>
            </a:r>
          </a:p>
        </p:txBody>
      </p:sp>
      <p:sp>
        <p:nvSpPr>
          <p:cNvPr id="3" name="Content Placeholder 2"/>
          <p:cNvSpPr>
            <a:spLocks noGrp="1"/>
          </p:cNvSpPr>
          <p:nvPr>
            <p:ph idx="1"/>
          </p:nvPr>
        </p:nvSpPr>
        <p:spPr>
          <a:xfrm>
            <a:off x="421105" y="1219200"/>
            <a:ext cx="8094245" cy="4727575"/>
          </a:xfrm>
        </p:spPr>
        <p:txBody>
          <a:bodyPr>
            <a:normAutofit fontScale="85000" lnSpcReduction="20000"/>
          </a:bodyPr>
          <a:lstStyle/>
          <a:p>
            <a:r>
              <a:rPr lang="en-US" dirty="0"/>
              <a:t>ETT selection: age/4 +3.5 </a:t>
            </a:r>
          </a:p>
          <a:p>
            <a:r>
              <a:rPr lang="en-US" dirty="0"/>
              <a:t>Stylet</a:t>
            </a:r>
          </a:p>
          <a:p>
            <a:r>
              <a:rPr lang="en-US" dirty="0"/>
              <a:t>Depth: Height in cm/10 + 5</a:t>
            </a:r>
            <a:r>
              <a:rPr lang="en-US" baseline="30000" dirty="0"/>
              <a:t>32</a:t>
            </a:r>
            <a:endParaRPr lang="en-US" baseline="30000" dirty="0">
              <a:highlight>
                <a:srgbClr val="FFFF00"/>
              </a:highlight>
            </a:endParaRPr>
          </a:p>
          <a:p>
            <a:r>
              <a:rPr lang="en-US" dirty="0"/>
              <a:t>Cuff: Inflate to 20 – 25 cmH</a:t>
            </a:r>
            <a:r>
              <a:rPr lang="en-US" baseline="-25000" dirty="0"/>
              <a:t>2</a:t>
            </a:r>
            <a:r>
              <a:rPr lang="en-US" dirty="0"/>
              <a:t>O</a:t>
            </a:r>
          </a:p>
          <a:p>
            <a:r>
              <a:rPr lang="en-US" dirty="0"/>
              <a:t>Confirmation </a:t>
            </a:r>
          </a:p>
          <a:p>
            <a:pPr lvl="1"/>
            <a:r>
              <a:rPr lang="en-US" dirty="0"/>
              <a:t>Breath sounds</a:t>
            </a:r>
          </a:p>
          <a:p>
            <a:pPr lvl="1"/>
            <a:r>
              <a:rPr lang="en-US" dirty="0"/>
              <a:t>Presence of ETCO</a:t>
            </a:r>
            <a:r>
              <a:rPr lang="en-US" baseline="-25000" dirty="0"/>
              <a:t>2</a:t>
            </a:r>
          </a:p>
          <a:p>
            <a:pPr lvl="1"/>
            <a:r>
              <a:rPr lang="en-US" dirty="0"/>
              <a:t>Chest rise</a:t>
            </a:r>
          </a:p>
          <a:p>
            <a:r>
              <a:rPr lang="en-US" dirty="0"/>
              <a:t>Call for help early </a:t>
            </a:r>
          </a:p>
          <a:p>
            <a:r>
              <a:rPr lang="en-US" dirty="0"/>
              <a:t>Do not continue to do the same thing &amp; expect a different result </a:t>
            </a:r>
          </a:p>
        </p:txBody>
      </p:sp>
      <p:sp>
        <p:nvSpPr>
          <p:cNvPr id="4" name="Slide Number Placeholder 3"/>
          <p:cNvSpPr>
            <a:spLocks noGrp="1"/>
          </p:cNvSpPr>
          <p:nvPr>
            <p:ph type="sldNum" sz="quarter" idx="12"/>
          </p:nvPr>
        </p:nvSpPr>
        <p:spPr/>
        <p:txBody>
          <a:bodyPr/>
          <a:lstStyle/>
          <a:p>
            <a:fld id="{4E63A49E-25BD-984C-BD05-59AE97DE79DB}" type="slidenum">
              <a:rPr lang="en-US" smtClean="0"/>
              <a:t>27</a:t>
            </a:fld>
            <a:endParaRPr lang="en-US"/>
          </a:p>
        </p:txBody>
      </p:sp>
    </p:spTree>
    <p:extLst>
      <p:ext uri="{BB962C8B-B14F-4D97-AF65-F5344CB8AC3E}">
        <p14:creationId xmlns:p14="http://schemas.microsoft.com/office/powerpoint/2010/main" val="28470315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D7151-6756-DB40-94D6-AB7EC14FF618}"/>
              </a:ext>
            </a:extLst>
          </p:cNvPr>
          <p:cNvSpPr>
            <a:spLocks noGrp="1"/>
          </p:cNvSpPr>
          <p:nvPr>
            <p:ph type="title"/>
          </p:nvPr>
        </p:nvSpPr>
        <p:spPr>
          <a:xfrm>
            <a:off x="628650" y="76200"/>
            <a:ext cx="7886700" cy="1325563"/>
          </a:xfrm>
        </p:spPr>
        <p:txBody>
          <a:bodyPr/>
          <a:lstStyle/>
          <a:p>
            <a:pPr algn="l"/>
            <a:r>
              <a:rPr lang="en-US" sz="4800" dirty="0">
                <a:solidFill>
                  <a:prstClr val="black"/>
                </a:solidFill>
              </a:rPr>
              <a:t>References</a:t>
            </a:r>
            <a:br>
              <a:rPr lang="en-US" sz="4000" dirty="0">
                <a:solidFill>
                  <a:prstClr val="black"/>
                </a:solidFill>
              </a:rPr>
            </a:br>
            <a:r>
              <a:rPr lang="en-US" sz="1600" dirty="0">
                <a:solidFill>
                  <a:prstClr val="black"/>
                </a:solidFill>
              </a:rPr>
              <a:t>*</a:t>
            </a:r>
            <a:r>
              <a:rPr lang="en-US" sz="1600" b="1" u="sng" dirty="0">
                <a:solidFill>
                  <a:prstClr val="black"/>
                </a:solidFill>
              </a:rPr>
              <a:t>Please note</a:t>
            </a:r>
            <a:r>
              <a:rPr lang="en-US" sz="1600" dirty="0">
                <a:solidFill>
                  <a:prstClr val="black"/>
                </a:solidFill>
              </a:rPr>
              <a:t>: any reference that is clickable has a link to the article free of charge</a:t>
            </a:r>
            <a:endParaRPr lang="en-US" sz="3600" dirty="0"/>
          </a:p>
        </p:txBody>
      </p:sp>
      <p:sp>
        <p:nvSpPr>
          <p:cNvPr id="3" name="Content Placeholder 2">
            <a:extLst>
              <a:ext uri="{FF2B5EF4-FFF2-40B4-BE49-F238E27FC236}">
                <a16:creationId xmlns:a16="http://schemas.microsoft.com/office/drawing/2014/main" id="{6D3D9BE1-9D1C-B44C-BD55-85923BCAF56B}"/>
              </a:ext>
            </a:extLst>
          </p:cNvPr>
          <p:cNvSpPr>
            <a:spLocks noGrp="1"/>
          </p:cNvSpPr>
          <p:nvPr>
            <p:ph idx="1"/>
          </p:nvPr>
        </p:nvSpPr>
        <p:spPr>
          <a:xfrm>
            <a:off x="685800" y="1371600"/>
            <a:ext cx="7753350" cy="4435475"/>
          </a:xfrm>
        </p:spPr>
        <p:txBody>
          <a:bodyPr>
            <a:normAutofit fontScale="25000" lnSpcReduction="20000"/>
          </a:bodyPr>
          <a:lstStyle/>
          <a:p>
            <a:pPr marL="301625" indent="-301625">
              <a:spcBef>
                <a:spcPts val="400"/>
              </a:spcBef>
              <a:buFont typeface="+mj-lt"/>
              <a:buAutoNum type="arabicPeriod"/>
            </a:pPr>
            <a:r>
              <a:rPr lang="en-US" sz="4800" dirty="0">
                <a:latin typeface="Calibri" panose="020F0502020204030204" pitchFamily="34" charset="0"/>
                <a:ea typeface="Calibri" panose="020F0502020204030204" pitchFamily="34" charset="0"/>
                <a:hlinkClick r:id="rId3"/>
              </a:rPr>
              <a:t>Cook TM, Woodall N, </a:t>
            </a:r>
            <a:r>
              <a:rPr lang="en-US" sz="4800" dirty="0" err="1">
                <a:latin typeface="Calibri" panose="020F0502020204030204" pitchFamily="34" charset="0"/>
                <a:ea typeface="Calibri" panose="020F0502020204030204" pitchFamily="34" charset="0"/>
                <a:hlinkClick r:id="rId3"/>
              </a:rPr>
              <a:t>Frerk</a:t>
            </a:r>
            <a:r>
              <a:rPr lang="en-US" sz="4800" dirty="0">
                <a:latin typeface="Calibri" panose="020F0502020204030204" pitchFamily="34" charset="0"/>
                <a:ea typeface="Calibri" panose="020F0502020204030204" pitchFamily="34" charset="0"/>
                <a:hlinkClick r:id="rId3"/>
              </a:rPr>
              <a:t> C. A national survey of the impact of NAP4 on airway management </a:t>
            </a:r>
            <a:r>
              <a:rPr lang="en-US" sz="4800" dirty="0">
                <a:solidFill>
                  <a:prstClr val="black"/>
                </a:solidFill>
                <a:latin typeface="Calibri" panose="020F0502020204030204" pitchFamily="34" charset="0"/>
                <a:ea typeface="Calibri" panose="020F0502020204030204" pitchFamily="34" charset="0"/>
                <a:hlinkClick r:id="rId3"/>
              </a:rPr>
              <a:t>practice in United Kingdom hospitals: closing the safety gap in </a:t>
            </a:r>
            <a:r>
              <a:rPr lang="en-US" sz="4800" dirty="0" err="1">
                <a:solidFill>
                  <a:prstClr val="black"/>
                </a:solidFill>
                <a:latin typeface="Calibri" panose="020F0502020204030204" pitchFamily="34" charset="0"/>
                <a:ea typeface="Calibri" panose="020F0502020204030204" pitchFamily="34" charset="0"/>
                <a:hlinkClick r:id="rId3"/>
              </a:rPr>
              <a:t>anaesthesia</a:t>
            </a:r>
            <a:r>
              <a:rPr lang="en-US" sz="4800" dirty="0">
                <a:solidFill>
                  <a:prstClr val="black"/>
                </a:solidFill>
                <a:latin typeface="Calibri" panose="020F0502020204030204" pitchFamily="34" charset="0"/>
                <a:ea typeface="Calibri" panose="020F0502020204030204" pitchFamily="34" charset="0"/>
                <a:hlinkClick r:id="rId3"/>
              </a:rPr>
              <a:t>, intensive care and the emergency department. Br J </a:t>
            </a:r>
            <a:r>
              <a:rPr lang="en-US" sz="4800" dirty="0" err="1">
                <a:solidFill>
                  <a:prstClr val="black"/>
                </a:solidFill>
                <a:latin typeface="Calibri" panose="020F0502020204030204" pitchFamily="34" charset="0"/>
                <a:ea typeface="Calibri" panose="020F0502020204030204" pitchFamily="34" charset="0"/>
                <a:hlinkClick r:id="rId3"/>
              </a:rPr>
              <a:t>Anaesth</a:t>
            </a:r>
            <a:r>
              <a:rPr lang="en-US" sz="4800" dirty="0">
                <a:solidFill>
                  <a:prstClr val="black"/>
                </a:solidFill>
                <a:latin typeface="Calibri" panose="020F0502020204030204" pitchFamily="34" charset="0"/>
                <a:ea typeface="Calibri" panose="020F0502020204030204" pitchFamily="34" charset="0"/>
                <a:hlinkClick r:id="rId3"/>
              </a:rPr>
              <a:t>. 2016;117(2):182-90.</a:t>
            </a:r>
            <a:endParaRPr lang="en-US" sz="4800" dirty="0">
              <a:solidFill>
                <a:prstClr val="black"/>
              </a:solidFill>
              <a:latin typeface="Calibri" panose="020F0502020204030204" pitchFamily="34" charset="0"/>
              <a:ea typeface="Calibri" panose="020F0502020204030204" pitchFamily="34" charset="0"/>
            </a:endParaRPr>
          </a:p>
          <a:p>
            <a:pPr marL="301625" indent="-301625">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hlinkClick r:id="rId4"/>
              </a:rPr>
              <a:t>Cook TM, Woodall N, Harper J, </a:t>
            </a:r>
            <a:r>
              <a:rPr lang="en-US" sz="4800" dirty="0" err="1">
                <a:solidFill>
                  <a:prstClr val="black"/>
                </a:solidFill>
                <a:latin typeface="Calibri" panose="020F0502020204030204" pitchFamily="34" charset="0"/>
                <a:ea typeface="Calibri" panose="020F0502020204030204" pitchFamily="34" charset="0"/>
                <a:hlinkClick r:id="rId4"/>
              </a:rPr>
              <a:t>Benger</a:t>
            </a:r>
            <a:r>
              <a:rPr lang="en-US" sz="4800" dirty="0">
                <a:solidFill>
                  <a:prstClr val="black"/>
                </a:solidFill>
                <a:latin typeface="Calibri" panose="020F0502020204030204" pitchFamily="34" charset="0"/>
                <a:ea typeface="Calibri" panose="020F0502020204030204" pitchFamily="34" charset="0"/>
                <a:hlinkClick r:id="rId4"/>
              </a:rPr>
              <a:t> J, Fourth National Audit P. Major complications of airway management in the UK: results of the Fourth National Audit Project of the Royal College of </a:t>
            </a:r>
            <a:r>
              <a:rPr lang="en-US" sz="4800" dirty="0" err="1">
                <a:solidFill>
                  <a:prstClr val="black"/>
                </a:solidFill>
                <a:latin typeface="Calibri" panose="020F0502020204030204" pitchFamily="34" charset="0"/>
                <a:ea typeface="Calibri" panose="020F0502020204030204" pitchFamily="34" charset="0"/>
                <a:hlinkClick r:id="rId4"/>
              </a:rPr>
              <a:t>Anaesthetists</a:t>
            </a:r>
            <a:r>
              <a:rPr lang="en-US" sz="4800" dirty="0">
                <a:solidFill>
                  <a:prstClr val="black"/>
                </a:solidFill>
                <a:latin typeface="Calibri" panose="020F0502020204030204" pitchFamily="34" charset="0"/>
                <a:ea typeface="Calibri" panose="020F0502020204030204" pitchFamily="34" charset="0"/>
                <a:hlinkClick r:id="rId4"/>
              </a:rPr>
              <a:t> and the Difficult Airway Society. Part 2: intensive care and emergency departments. Br J </a:t>
            </a:r>
            <a:r>
              <a:rPr lang="en-US" sz="4800" dirty="0" err="1">
                <a:solidFill>
                  <a:prstClr val="black"/>
                </a:solidFill>
                <a:latin typeface="Calibri" panose="020F0502020204030204" pitchFamily="34" charset="0"/>
                <a:ea typeface="Calibri" panose="020F0502020204030204" pitchFamily="34" charset="0"/>
                <a:hlinkClick r:id="rId4"/>
              </a:rPr>
              <a:t>Anaesth</a:t>
            </a:r>
            <a:r>
              <a:rPr lang="en-US" sz="4800" dirty="0">
                <a:solidFill>
                  <a:prstClr val="black"/>
                </a:solidFill>
                <a:latin typeface="Calibri" panose="020F0502020204030204" pitchFamily="34" charset="0"/>
                <a:ea typeface="Calibri" panose="020F0502020204030204" pitchFamily="34" charset="0"/>
                <a:hlinkClick r:id="rId4"/>
              </a:rPr>
              <a:t>. 2011;106(5):632-42.</a:t>
            </a:r>
            <a:endParaRPr lang="en-US" sz="4800" dirty="0">
              <a:solidFill>
                <a:prstClr val="black"/>
              </a:solidFill>
              <a:latin typeface="Calibri" panose="020F0502020204030204" pitchFamily="34" charset="0"/>
              <a:ea typeface="Calibri" panose="020F0502020204030204" pitchFamily="34" charset="0"/>
            </a:endParaRPr>
          </a:p>
          <a:p>
            <a:pPr marL="301625" indent="-301625">
              <a:spcBef>
                <a:spcPts val="400"/>
              </a:spcBef>
              <a:buFont typeface="+mj-lt"/>
              <a:buAutoNum type="arabicPeriod"/>
            </a:pPr>
            <a:r>
              <a:rPr lang="en-US" sz="4800" dirty="0" err="1">
                <a:solidFill>
                  <a:prstClr val="black"/>
                </a:solidFill>
                <a:latin typeface="Calibri" panose="020F0502020204030204" pitchFamily="34" charset="0"/>
                <a:ea typeface="Calibri" panose="020F0502020204030204" pitchFamily="34" charset="0"/>
                <a:hlinkClick r:id="rId5"/>
              </a:rPr>
              <a:t>Gausche</a:t>
            </a:r>
            <a:r>
              <a:rPr lang="en-US" sz="4800" dirty="0">
                <a:solidFill>
                  <a:prstClr val="black"/>
                </a:solidFill>
                <a:latin typeface="Calibri" panose="020F0502020204030204" pitchFamily="34" charset="0"/>
                <a:ea typeface="Calibri" panose="020F0502020204030204" pitchFamily="34" charset="0"/>
                <a:hlinkClick r:id="rId5"/>
              </a:rPr>
              <a:t> M, Lewis RJ, Stratton SJ, Haynes BE, Gunter CS, Goodrich SM, et al. Effect of out-of-hospital pediatric endotracheal intubation on survival and neurological outcome: a controlled clinical trial. JAMA. 2000;283(6):783-90.</a:t>
            </a:r>
            <a:endParaRPr lang="en-US" sz="4800" dirty="0">
              <a:solidFill>
                <a:prstClr val="black"/>
              </a:solidFill>
              <a:latin typeface="Calibri" panose="020F0502020204030204" pitchFamily="34" charset="0"/>
              <a:ea typeface="Calibri" panose="020F0502020204030204" pitchFamily="34" charset="0"/>
            </a:endParaRPr>
          </a:p>
          <a:p>
            <a:pPr marL="301625" indent="-301625">
              <a:spcBef>
                <a:spcPts val="400"/>
              </a:spcBef>
              <a:buFont typeface="+mj-lt"/>
              <a:buAutoNum type="arabicPeriod"/>
            </a:pPr>
            <a:r>
              <a:rPr lang="en-US" sz="4800" dirty="0" err="1">
                <a:solidFill>
                  <a:prstClr val="black"/>
                </a:solidFill>
                <a:latin typeface="Calibri" panose="020F0502020204030204" pitchFamily="34" charset="0"/>
                <a:ea typeface="Calibri" panose="020F0502020204030204" pitchFamily="34" charset="0"/>
              </a:rPr>
              <a:t>Nishisaki</a:t>
            </a:r>
            <a:r>
              <a:rPr lang="en-US" sz="4800" dirty="0">
                <a:solidFill>
                  <a:prstClr val="black"/>
                </a:solidFill>
                <a:latin typeface="Calibri" panose="020F0502020204030204" pitchFamily="34" charset="0"/>
                <a:ea typeface="Calibri" panose="020F0502020204030204" pitchFamily="34" charset="0"/>
              </a:rPr>
              <a:t> A, Turner DA, Brown CA, 3rd, Walls RM, </a:t>
            </a:r>
            <a:r>
              <a:rPr lang="en-US" sz="4800" dirty="0" err="1">
                <a:solidFill>
                  <a:prstClr val="black"/>
                </a:solidFill>
                <a:latin typeface="Calibri" panose="020F0502020204030204" pitchFamily="34" charset="0"/>
                <a:ea typeface="Calibri" panose="020F0502020204030204" pitchFamily="34" charset="0"/>
              </a:rPr>
              <a:t>Nadkarni</a:t>
            </a:r>
            <a:r>
              <a:rPr lang="en-US" sz="4800" dirty="0">
                <a:solidFill>
                  <a:prstClr val="black"/>
                </a:solidFill>
                <a:latin typeface="Calibri" panose="020F0502020204030204" pitchFamily="34" charset="0"/>
                <a:ea typeface="Calibri" panose="020F0502020204030204" pitchFamily="34" charset="0"/>
              </a:rPr>
              <a:t> VM, National Emergency Airway Registry for C, et al. A National Emergency Airway Registry for children: landscape of tracheal intubation in 15 PICUs. </a:t>
            </a:r>
            <a:r>
              <a:rPr lang="en-US" sz="4800" dirty="0" err="1">
                <a:solidFill>
                  <a:prstClr val="black"/>
                </a:solidFill>
                <a:latin typeface="Calibri" panose="020F0502020204030204" pitchFamily="34" charset="0"/>
                <a:ea typeface="Calibri" panose="020F0502020204030204" pitchFamily="34" charset="0"/>
              </a:rPr>
              <a:t>Crit</a:t>
            </a:r>
            <a:r>
              <a:rPr lang="en-US" sz="4800" dirty="0">
                <a:solidFill>
                  <a:prstClr val="black"/>
                </a:solidFill>
                <a:latin typeface="Calibri" panose="020F0502020204030204" pitchFamily="34" charset="0"/>
                <a:ea typeface="Calibri" panose="020F0502020204030204" pitchFamily="34" charset="0"/>
              </a:rPr>
              <a:t> Care Med. 2013;41(3):874-85.</a:t>
            </a:r>
          </a:p>
          <a:p>
            <a:pPr marL="301625" indent="-301625">
              <a:lnSpc>
                <a:spcPct val="120000"/>
              </a:lnSpc>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hlinkClick r:id="rId6"/>
              </a:rPr>
              <a:t>Maconochie IK, de Caen AR, </a:t>
            </a:r>
            <a:r>
              <a:rPr lang="en-US" sz="4800" dirty="0" err="1">
                <a:solidFill>
                  <a:prstClr val="black"/>
                </a:solidFill>
                <a:latin typeface="Calibri" panose="020F0502020204030204" pitchFamily="34" charset="0"/>
                <a:ea typeface="Calibri" panose="020F0502020204030204" pitchFamily="34" charset="0"/>
                <a:hlinkClick r:id="rId6"/>
              </a:rPr>
              <a:t>Aickin</a:t>
            </a:r>
            <a:r>
              <a:rPr lang="en-US" sz="4800" dirty="0">
                <a:solidFill>
                  <a:prstClr val="black"/>
                </a:solidFill>
                <a:latin typeface="Calibri" panose="020F0502020204030204" pitchFamily="34" charset="0"/>
                <a:ea typeface="Calibri" panose="020F0502020204030204" pitchFamily="34" charset="0"/>
                <a:hlinkClick r:id="rId6"/>
              </a:rPr>
              <a:t> R, Atkins DL, </a:t>
            </a:r>
            <a:r>
              <a:rPr lang="en-US" sz="4800" dirty="0" err="1">
                <a:solidFill>
                  <a:prstClr val="black"/>
                </a:solidFill>
                <a:latin typeface="Calibri" panose="020F0502020204030204" pitchFamily="34" charset="0"/>
                <a:ea typeface="Calibri" panose="020F0502020204030204" pitchFamily="34" charset="0"/>
                <a:hlinkClick r:id="rId6"/>
              </a:rPr>
              <a:t>Biarent</a:t>
            </a:r>
            <a:r>
              <a:rPr lang="en-US" sz="4800" dirty="0">
                <a:solidFill>
                  <a:prstClr val="black"/>
                </a:solidFill>
                <a:latin typeface="Calibri" panose="020F0502020204030204" pitchFamily="34" charset="0"/>
                <a:ea typeface="Calibri" panose="020F0502020204030204" pitchFamily="34" charset="0"/>
                <a:hlinkClick r:id="rId6"/>
              </a:rPr>
              <a:t> D, </a:t>
            </a:r>
            <a:r>
              <a:rPr lang="en-US" sz="4800" dirty="0" err="1">
                <a:solidFill>
                  <a:prstClr val="black"/>
                </a:solidFill>
                <a:latin typeface="Calibri" panose="020F0502020204030204" pitchFamily="34" charset="0"/>
                <a:ea typeface="Calibri" panose="020F0502020204030204" pitchFamily="34" charset="0"/>
                <a:hlinkClick r:id="rId6"/>
              </a:rPr>
              <a:t>Guerguerian</a:t>
            </a:r>
            <a:r>
              <a:rPr lang="en-US" sz="4800" dirty="0">
                <a:solidFill>
                  <a:prstClr val="black"/>
                </a:solidFill>
                <a:latin typeface="Calibri" panose="020F0502020204030204" pitchFamily="34" charset="0"/>
                <a:ea typeface="Calibri" panose="020F0502020204030204" pitchFamily="34" charset="0"/>
                <a:hlinkClick r:id="rId6"/>
              </a:rPr>
              <a:t> AM, et al. Part 6: Pediatric Basic Life Support and Pediatric Advanced Life Support: 2015 International Consensus on Cardiopulmonary Resuscitation and Emergency Cardiovascular Care Science With Treatment Recommendations (Reprint). Pediatrics. 2015;136 </a:t>
            </a:r>
            <a:r>
              <a:rPr lang="en-US" sz="4800" dirty="0" err="1">
                <a:solidFill>
                  <a:prstClr val="black"/>
                </a:solidFill>
                <a:latin typeface="Calibri" panose="020F0502020204030204" pitchFamily="34" charset="0"/>
                <a:ea typeface="Calibri" panose="020F0502020204030204" pitchFamily="34" charset="0"/>
                <a:hlinkClick r:id="rId6"/>
              </a:rPr>
              <a:t>Suppl</a:t>
            </a:r>
            <a:r>
              <a:rPr lang="en-US" sz="4800" dirty="0">
                <a:solidFill>
                  <a:prstClr val="black"/>
                </a:solidFill>
                <a:latin typeface="Calibri" panose="020F0502020204030204" pitchFamily="34" charset="0"/>
                <a:ea typeface="Calibri" panose="020F0502020204030204" pitchFamily="34" charset="0"/>
                <a:hlinkClick r:id="rId6"/>
              </a:rPr>
              <a:t> 2:S88-119.</a:t>
            </a:r>
            <a:endParaRPr lang="en-US" sz="4800" dirty="0">
              <a:solidFill>
                <a:prstClr val="black"/>
              </a:solidFill>
              <a:latin typeface="Calibri" panose="020F0502020204030204" pitchFamily="34" charset="0"/>
              <a:ea typeface="Calibri" panose="020F0502020204030204" pitchFamily="34" charset="0"/>
            </a:endParaRPr>
          </a:p>
          <a:p>
            <a:pPr marL="301625" indent="-301625">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rPr>
              <a:t>American Heart Association. Pediatric Advanced Life Support - Provider Manual. 2016.</a:t>
            </a:r>
          </a:p>
          <a:p>
            <a:pPr marL="301625" indent="-301625">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hlinkClick r:id="rId7"/>
              </a:rPr>
              <a:t>Joint Commission on Accreditation of Healthcare Organizations. Root causes of sentinel events (all categories, 1995-2004) 2005. </a:t>
            </a:r>
            <a:endParaRPr lang="en-US" sz="4800" dirty="0">
              <a:solidFill>
                <a:prstClr val="black"/>
              </a:solidFill>
              <a:latin typeface="Calibri" panose="020F0502020204030204" pitchFamily="34" charset="0"/>
              <a:ea typeface="Calibri" panose="020F0502020204030204" pitchFamily="34" charset="0"/>
            </a:endParaRPr>
          </a:p>
          <a:p>
            <a:pPr marL="301625" indent="-301625">
              <a:spcBef>
                <a:spcPts val="400"/>
              </a:spcBef>
              <a:buFont typeface="+mj-lt"/>
              <a:buAutoNum type="arabicPeriod"/>
            </a:pPr>
            <a:r>
              <a:rPr lang="en-US" sz="4800" dirty="0" err="1">
                <a:solidFill>
                  <a:prstClr val="black"/>
                </a:solidFill>
                <a:latin typeface="Calibri" panose="020F0502020204030204" pitchFamily="34" charset="0"/>
                <a:ea typeface="Calibri" panose="020F0502020204030204" pitchFamily="34" charset="0"/>
              </a:rPr>
              <a:t>Gaba</a:t>
            </a:r>
            <a:r>
              <a:rPr lang="en-US" sz="4800" dirty="0">
                <a:solidFill>
                  <a:prstClr val="black"/>
                </a:solidFill>
                <a:latin typeface="Calibri" panose="020F0502020204030204" pitchFamily="34" charset="0"/>
                <a:ea typeface="Calibri" panose="020F0502020204030204" pitchFamily="34" charset="0"/>
              </a:rPr>
              <a:t> DM, Howard SK, Fish KJ, Smith BE, </a:t>
            </a:r>
            <a:r>
              <a:rPr lang="en-US" sz="4800" dirty="0" err="1">
                <a:solidFill>
                  <a:prstClr val="black"/>
                </a:solidFill>
                <a:latin typeface="Calibri" panose="020F0502020204030204" pitchFamily="34" charset="0"/>
                <a:ea typeface="Calibri" panose="020F0502020204030204" pitchFamily="34" charset="0"/>
              </a:rPr>
              <a:t>Sowb</a:t>
            </a:r>
            <a:r>
              <a:rPr lang="en-US" sz="4800" dirty="0">
                <a:solidFill>
                  <a:prstClr val="black"/>
                </a:solidFill>
                <a:latin typeface="Calibri" panose="020F0502020204030204" pitchFamily="34" charset="0"/>
                <a:ea typeface="Calibri" panose="020F0502020204030204" pitchFamily="34" charset="0"/>
              </a:rPr>
              <a:t> YA. Simulation-Based Training in Anesthesia Crisis Resource Management (ACRM): A Decade of Experience. Simulation &amp; Gaming. 2001;32(2):175-93.</a:t>
            </a:r>
          </a:p>
          <a:p>
            <a:pPr marL="301625" indent="-301625">
              <a:spcBef>
                <a:spcPts val="400"/>
              </a:spcBef>
              <a:buFont typeface="+mj-lt"/>
              <a:buAutoNum type="arabicPeriod"/>
            </a:pPr>
            <a:r>
              <a:rPr lang="en-US" sz="4800" dirty="0" err="1">
                <a:solidFill>
                  <a:prstClr val="black"/>
                </a:solidFill>
                <a:latin typeface="Calibri" panose="020F0502020204030204" pitchFamily="34" charset="0"/>
                <a:ea typeface="Calibri" panose="020F0502020204030204" pitchFamily="34" charset="0"/>
              </a:rPr>
              <a:t>Dieckmann</a:t>
            </a:r>
            <a:r>
              <a:rPr lang="en-US" sz="4800" dirty="0">
                <a:solidFill>
                  <a:prstClr val="black"/>
                </a:solidFill>
                <a:latin typeface="Calibri" panose="020F0502020204030204" pitchFamily="34" charset="0"/>
                <a:ea typeface="Calibri" panose="020F0502020204030204" pitchFamily="34" charset="0"/>
              </a:rPr>
              <a:t> P, </a:t>
            </a:r>
            <a:r>
              <a:rPr lang="en-US" sz="4800" dirty="0" err="1">
                <a:solidFill>
                  <a:prstClr val="black"/>
                </a:solidFill>
                <a:latin typeface="Calibri" panose="020F0502020204030204" pitchFamily="34" charset="0"/>
                <a:ea typeface="Calibri" panose="020F0502020204030204" pitchFamily="34" charset="0"/>
              </a:rPr>
              <a:t>Friis</a:t>
            </a:r>
            <a:r>
              <a:rPr lang="en-US" sz="4800" dirty="0">
                <a:solidFill>
                  <a:prstClr val="black"/>
                </a:solidFill>
                <a:latin typeface="Calibri" panose="020F0502020204030204" pitchFamily="34" charset="0"/>
                <a:ea typeface="Calibri" panose="020F0502020204030204" pitchFamily="34" charset="0"/>
              </a:rPr>
              <a:t> SM, Lippert A, </a:t>
            </a:r>
            <a:r>
              <a:rPr lang="en-US" sz="4800" dirty="0" err="1">
                <a:solidFill>
                  <a:prstClr val="black"/>
                </a:solidFill>
                <a:latin typeface="Calibri" panose="020F0502020204030204" pitchFamily="34" charset="0"/>
                <a:ea typeface="Calibri" panose="020F0502020204030204" pitchFamily="34" charset="0"/>
              </a:rPr>
              <a:t>Østergaard</a:t>
            </a:r>
            <a:r>
              <a:rPr lang="en-US" sz="4800" dirty="0">
                <a:solidFill>
                  <a:prstClr val="black"/>
                </a:solidFill>
                <a:latin typeface="Calibri" panose="020F0502020204030204" pitchFamily="34" charset="0"/>
                <a:ea typeface="Calibri" panose="020F0502020204030204" pitchFamily="34" charset="0"/>
              </a:rPr>
              <a:t> D. Goals, Success Factors, and Barriers for Simulation-Based Learning: A Qualitative Interview Study in Health Care. Simulation &amp; Gaming. 2012;43(5):627-47.</a:t>
            </a:r>
          </a:p>
          <a:p>
            <a:pPr marL="301625" indent="-301625">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rPr>
              <a:t>Howard SK, Gaba DM, Fish KJ, Yang G, </a:t>
            </a:r>
            <a:r>
              <a:rPr lang="en-US" sz="4800" dirty="0" err="1">
                <a:solidFill>
                  <a:prstClr val="black"/>
                </a:solidFill>
                <a:latin typeface="Calibri" panose="020F0502020204030204" pitchFamily="34" charset="0"/>
                <a:ea typeface="Calibri" panose="020F0502020204030204" pitchFamily="34" charset="0"/>
              </a:rPr>
              <a:t>Sarnquist</a:t>
            </a:r>
            <a:r>
              <a:rPr lang="en-US" sz="4800" dirty="0">
                <a:solidFill>
                  <a:prstClr val="black"/>
                </a:solidFill>
                <a:latin typeface="Calibri" panose="020F0502020204030204" pitchFamily="34" charset="0"/>
                <a:ea typeface="Calibri" panose="020F0502020204030204" pitchFamily="34" charset="0"/>
              </a:rPr>
              <a:t> FH. Anesthesia crisis resource management training: teaching anesthesiologists to handle critical incidents. </a:t>
            </a:r>
            <a:r>
              <a:rPr lang="en-US" sz="4800" dirty="0" err="1">
                <a:solidFill>
                  <a:prstClr val="black"/>
                </a:solidFill>
                <a:latin typeface="Calibri" panose="020F0502020204030204" pitchFamily="34" charset="0"/>
                <a:ea typeface="Calibri" panose="020F0502020204030204" pitchFamily="34" charset="0"/>
              </a:rPr>
              <a:t>Aviat</a:t>
            </a:r>
            <a:r>
              <a:rPr lang="en-US" sz="4800" dirty="0">
                <a:solidFill>
                  <a:prstClr val="black"/>
                </a:solidFill>
                <a:latin typeface="Calibri" panose="020F0502020204030204" pitchFamily="34" charset="0"/>
                <a:ea typeface="Calibri" panose="020F0502020204030204" pitchFamily="34" charset="0"/>
              </a:rPr>
              <a:t> Space Environ Med. 1992;63(9):763-70.</a:t>
            </a:r>
          </a:p>
          <a:p>
            <a:pPr marL="301625" indent="-301625">
              <a:spcBef>
                <a:spcPts val="400"/>
              </a:spcBef>
              <a:buFont typeface="+mj-lt"/>
              <a:buAutoNum type="arabicPeriod"/>
            </a:pPr>
            <a:r>
              <a:rPr lang="en-US" sz="4800" dirty="0">
                <a:solidFill>
                  <a:prstClr val="black"/>
                </a:solidFill>
                <a:latin typeface="Calibri" panose="020F0502020204030204" pitchFamily="34" charset="0"/>
                <a:ea typeface="Calibri" panose="020F0502020204030204" pitchFamily="34" charset="0"/>
                <a:hlinkClick r:id="rId8"/>
              </a:rPr>
              <a:t>Clancy CM, Tornberg DN. TeamSTEPPS: assuring optimal teamwork in clinical settings. Am J Med Qual. 2007;22(3):214-7.</a:t>
            </a:r>
            <a:endParaRPr lang="en-US" sz="4800" dirty="0">
              <a:solidFill>
                <a:prstClr val="black"/>
              </a:solidFill>
              <a:latin typeface="Calibri" panose="020F0502020204030204" pitchFamily="34" charset="0"/>
              <a:ea typeface="Calibri" panose="020F0502020204030204" pitchFamily="34" charset="0"/>
            </a:endParaRPr>
          </a:p>
          <a:p>
            <a:pPr marL="301625" indent="-301625">
              <a:buFont typeface="+mj-lt"/>
              <a:buAutoNum type="arabicPeriod"/>
            </a:pPr>
            <a:endParaRPr lang="en-US" sz="4000" dirty="0">
              <a:solidFill>
                <a:prstClr val="black"/>
              </a:solidFill>
              <a:latin typeface="Calibri" panose="020F0502020204030204" pitchFamily="34" charset="0"/>
              <a:ea typeface="Calibri" panose="020F0502020204030204" pitchFamily="34" charset="0"/>
            </a:endParaRPr>
          </a:p>
          <a:p>
            <a:pPr marL="301625" indent="-301625">
              <a:buFont typeface="+mj-lt"/>
              <a:buAutoNum type="arabicPeriod"/>
            </a:pPr>
            <a:endParaRPr lang="en-US" sz="3700" dirty="0">
              <a:solidFill>
                <a:prstClr val="black"/>
              </a:solidFill>
              <a:latin typeface="Calibri" panose="020F0502020204030204" pitchFamily="34" charset="0"/>
              <a:ea typeface="Calibri" panose="020F0502020204030204" pitchFamily="34" charset="0"/>
            </a:endParaRPr>
          </a:p>
          <a:p>
            <a:pPr marL="0" lvl="0" indent="0">
              <a:buNone/>
            </a:pPr>
            <a:endParaRPr lang="en-US" sz="3500" dirty="0">
              <a:solidFill>
                <a:prstClr val="black"/>
              </a:solidFill>
              <a:latin typeface="Calibri" panose="020F0502020204030204" pitchFamily="34" charset="0"/>
              <a:ea typeface="Calibri" panose="020F0502020204030204" pitchFamily="34" charset="0"/>
            </a:endParaRPr>
          </a:p>
          <a:p>
            <a:pPr marL="342900" lvl="0" indent="-342900">
              <a:lnSpc>
                <a:spcPct val="110000"/>
              </a:lnSpc>
              <a:spcBef>
                <a:spcPts val="0"/>
              </a:spcBef>
              <a:buFont typeface="+mj-lt"/>
              <a:buAutoNum type="arabicPeriod" startAt="9"/>
            </a:pPr>
            <a:endParaRPr lang="en-US" dirty="0">
              <a:solidFill>
                <a:prstClr val="black"/>
              </a:solidFill>
              <a:latin typeface="Calibri" panose="020F0502020204030204" pitchFamily="34" charset="0"/>
              <a:ea typeface="Calibri" panose="020F0502020204030204" pitchFamily="34" charset="0"/>
            </a:endParaRPr>
          </a:p>
          <a:p>
            <a:pPr marL="0" lvl="0" indent="0">
              <a:lnSpc>
                <a:spcPct val="100000"/>
              </a:lnSpc>
              <a:spcBef>
                <a:spcPts val="0"/>
              </a:spcBef>
              <a:buNone/>
            </a:pPr>
            <a:endParaRPr lang="en-US" sz="1400" dirty="0">
              <a:solidFill>
                <a:prstClr val="black"/>
              </a:solidFill>
              <a:latin typeface="Calibri" panose="020F0502020204030204" pitchFamily="34" charset="0"/>
              <a:ea typeface="Calibri" panose="020F0502020204030204" pitchFamily="34" charset="0"/>
            </a:endParaRPr>
          </a:p>
          <a:p>
            <a:pPr marL="0" indent="0">
              <a:buNone/>
            </a:pPr>
            <a:endParaRPr lang="en-US" sz="2400" dirty="0"/>
          </a:p>
        </p:txBody>
      </p:sp>
      <p:sp>
        <p:nvSpPr>
          <p:cNvPr id="4" name="Slide Number Placeholder 3"/>
          <p:cNvSpPr>
            <a:spLocks noGrp="1"/>
          </p:cNvSpPr>
          <p:nvPr>
            <p:ph type="sldNum" sz="quarter" idx="12"/>
          </p:nvPr>
        </p:nvSpPr>
        <p:spPr/>
        <p:txBody>
          <a:bodyPr/>
          <a:lstStyle/>
          <a:p>
            <a:fld id="{4E63A49E-25BD-984C-BD05-59AE97DE79DB}" type="slidenum">
              <a:rPr lang="en-US" smtClean="0"/>
              <a:t>28</a:t>
            </a:fld>
            <a:endParaRPr lang="en-US"/>
          </a:p>
        </p:txBody>
      </p:sp>
    </p:spTree>
    <p:extLst>
      <p:ext uri="{BB962C8B-B14F-4D97-AF65-F5344CB8AC3E}">
        <p14:creationId xmlns:p14="http://schemas.microsoft.com/office/powerpoint/2010/main" val="32653701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D7151-6756-DB40-94D6-AB7EC14FF618}"/>
              </a:ext>
            </a:extLst>
          </p:cNvPr>
          <p:cNvSpPr>
            <a:spLocks noGrp="1"/>
          </p:cNvSpPr>
          <p:nvPr>
            <p:ph type="title"/>
          </p:nvPr>
        </p:nvSpPr>
        <p:spPr>
          <a:xfrm>
            <a:off x="457200" y="76200"/>
            <a:ext cx="8229600" cy="1143000"/>
          </a:xfrm>
        </p:spPr>
        <p:txBody>
          <a:bodyPr>
            <a:normAutofit/>
          </a:bodyPr>
          <a:lstStyle/>
          <a:p>
            <a:pPr algn="l"/>
            <a:r>
              <a:rPr lang="en-US" sz="4800" dirty="0">
                <a:solidFill>
                  <a:prstClr val="black"/>
                </a:solidFill>
              </a:rPr>
              <a:t>References</a:t>
            </a:r>
            <a:endParaRPr lang="en-US" sz="2800" dirty="0"/>
          </a:p>
        </p:txBody>
      </p:sp>
      <p:sp>
        <p:nvSpPr>
          <p:cNvPr id="3" name="Content Placeholder 2">
            <a:extLst>
              <a:ext uri="{FF2B5EF4-FFF2-40B4-BE49-F238E27FC236}">
                <a16:creationId xmlns:a16="http://schemas.microsoft.com/office/drawing/2014/main" id="{6D3D9BE1-9D1C-B44C-BD55-85923BCAF56B}"/>
              </a:ext>
            </a:extLst>
          </p:cNvPr>
          <p:cNvSpPr>
            <a:spLocks noGrp="1"/>
          </p:cNvSpPr>
          <p:nvPr>
            <p:ph idx="1"/>
          </p:nvPr>
        </p:nvSpPr>
        <p:spPr>
          <a:xfrm>
            <a:off x="733425" y="1219200"/>
            <a:ext cx="7677150" cy="4832350"/>
          </a:xfrm>
        </p:spPr>
        <p:txBody>
          <a:bodyPr>
            <a:noAutofit/>
          </a:bodyPr>
          <a:lstStyle/>
          <a:p>
            <a:pPr marL="301625" indent="-301625">
              <a:lnSpc>
                <a:spcPct val="110000"/>
              </a:lnSpc>
              <a:spcBef>
                <a:spcPts val="400"/>
              </a:spcBef>
              <a:buFont typeface="+mj-lt"/>
              <a:buAutoNum type="arabicPeriod" startAt="12"/>
            </a:pPr>
            <a:r>
              <a:rPr lang="en-US" sz="1200" dirty="0">
                <a:solidFill>
                  <a:prstClr val="black"/>
                </a:solidFill>
                <a:latin typeface="Calibri" panose="020F0502020204030204" pitchFamily="34" charset="0"/>
                <a:ea typeface="Calibri" panose="020F0502020204030204" pitchFamily="34" charset="0"/>
                <a:hlinkClick r:id="rId3"/>
              </a:rPr>
              <a:t>Greenland KB. Art of airway management: the concept of 'Ma' (Japanese: , when 'less is more'). Br J </a:t>
            </a:r>
            <a:r>
              <a:rPr lang="en-US" sz="1200" dirty="0" err="1">
                <a:solidFill>
                  <a:prstClr val="black"/>
                </a:solidFill>
                <a:latin typeface="Calibri" panose="020F0502020204030204" pitchFamily="34" charset="0"/>
                <a:ea typeface="Calibri" panose="020F0502020204030204" pitchFamily="34" charset="0"/>
                <a:hlinkClick r:id="rId3"/>
              </a:rPr>
              <a:t>Anaesth</a:t>
            </a:r>
            <a:r>
              <a:rPr lang="en-US" sz="1200" dirty="0">
                <a:solidFill>
                  <a:prstClr val="black"/>
                </a:solidFill>
                <a:latin typeface="Calibri" panose="020F0502020204030204" pitchFamily="34" charset="0"/>
                <a:ea typeface="Calibri" panose="020F0502020204030204" pitchFamily="34" charset="0"/>
                <a:hlinkClick r:id="rId3"/>
              </a:rPr>
              <a:t>. 2015;115(6):809-12. </a:t>
            </a:r>
            <a:endParaRPr lang="en-US" sz="1200" dirty="0">
              <a:solidFill>
                <a:prstClr val="black"/>
              </a:solidFill>
              <a:latin typeface="Calibri" panose="020F0502020204030204" pitchFamily="34" charset="0"/>
              <a:ea typeface="Calibri" panose="020F0502020204030204" pitchFamily="34" charset="0"/>
              <a:hlinkClick r:id="rId4"/>
            </a:endParaRPr>
          </a:p>
          <a:p>
            <a:pPr marL="301625" indent="-301625">
              <a:lnSpc>
                <a:spcPct val="110000"/>
              </a:lnSpc>
              <a:spcBef>
                <a:spcPts val="400"/>
              </a:spcBef>
              <a:buFont typeface="+mj-lt"/>
              <a:buAutoNum type="arabicPeriod" startAt="12"/>
            </a:pPr>
            <a:r>
              <a:rPr lang="en-US" sz="1200" dirty="0">
                <a:solidFill>
                  <a:prstClr val="black"/>
                </a:solidFill>
                <a:latin typeface="Calibri" panose="020F0502020204030204" pitchFamily="34" charset="0"/>
                <a:ea typeface="Calibri" panose="020F0502020204030204" pitchFamily="34" charset="0"/>
                <a:hlinkClick r:id="rId4"/>
              </a:rPr>
              <a:t>Black AE, Flynn PE, Smith HL, Thomas ML, Wilkinson KA, Association of Pediatric </a:t>
            </a:r>
            <a:r>
              <a:rPr lang="en-US" sz="1200" dirty="0" err="1">
                <a:solidFill>
                  <a:prstClr val="black"/>
                </a:solidFill>
                <a:latin typeface="Calibri" panose="020F0502020204030204" pitchFamily="34" charset="0"/>
                <a:ea typeface="Calibri" panose="020F0502020204030204" pitchFamily="34" charset="0"/>
                <a:hlinkClick r:id="rId4"/>
              </a:rPr>
              <a:t>Anaesthetists</a:t>
            </a:r>
            <a:r>
              <a:rPr lang="en-US" sz="1200" dirty="0">
                <a:solidFill>
                  <a:prstClr val="black"/>
                </a:solidFill>
                <a:latin typeface="Calibri" panose="020F0502020204030204" pitchFamily="34" charset="0"/>
                <a:ea typeface="Calibri" panose="020F0502020204030204" pitchFamily="34" charset="0"/>
                <a:hlinkClick r:id="rId4"/>
              </a:rPr>
              <a:t> of Great B, et al. Development of a guideline for the management of the unanticipated difficult airway in pediatric practice. </a:t>
            </a:r>
            <a:r>
              <a:rPr lang="en-US" sz="1200" dirty="0" err="1">
                <a:solidFill>
                  <a:prstClr val="black"/>
                </a:solidFill>
                <a:latin typeface="Calibri" panose="020F0502020204030204" pitchFamily="34" charset="0"/>
                <a:ea typeface="Calibri" panose="020F0502020204030204" pitchFamily="34" charset="0"/>
                <a:hlinkClick r:id="rId4"/>
              </a:rPr>
              <a:t>Paediatr</a:t>
            </a:r>
            <a:r>
              <a:rPr lang="en-US" sz="1200" dirty="0">
                <a:solidFill>
                  <a:prstClr val="black"/>
                </a:solidFill>
                <a:latin typeface="Calibri" panose="020F0502020204030204" pitchFamily="34" charset="0"/>
                <a:ea typeface="Calibri" panose="020F0502020204030204" pitchFamily="34" charset="0"/>
                <a:hlinkClick r:id="rId4"/>
              </a:rPr>
              <a:t> </a:t>
            </a:r>
            <a:r>
              <a:rPr lang="en-US" sz="1200" dirty="0" err="1">
                <a:solidFill>
                  <a:prstClr val="black"/>
                </a:solidFill>
                <a:latin typeface="Calibri" panose="020F0502020204030204" pitchFamily="34" charset="0"/>
                <a:ea typeface="Calibri" panose="020F0502020204030204" pitchFamily="34" charset="0"/>
                <a:hlinkClick r:id="rId4"/>
              </a:rPr>
              <a:t>Anaesth</a:t>
            </a:r>
            <a:r>
              <a:rPr lang="en-US" sz="1200" dirty="0">
                <a:solidFill>
                  <a:prstClr val="black"/>
                </a:solidFill>
                <a:latin typeface="Calibri" panose="020F0502020204030204" pitchFamily="34" charset="0"/>
                <a:ea typeface="Calibri" panose="020F0502020204030204" pitchFamily="34" charset="0"/>
                <a:hlinkClick r:id="rId4"/>
              </a:rPr>
              <a:t>. 2015;25(4):346-62.</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10000"/>
              </a:lnSpc>
              <a:spcBef>
                <a:spcPts val="400"/>
              </a:spcBef>
              <a:buFont typeface="+mj-lt"/>
              <a:buAutoNum type="arabicPeriod" startAt="12"/>
            </a:pPr>
            <a:r>
              <a:rPr lang="en-US" sz="1200" dirty="0">
                <a:solidFill>
                  <a:prstClr val="black"/>
                </a:solidFill>
                <a:latin typeface="Calibri" panose="020F0502020204030204" pitchFamily="34" charset="0"/>
                <a:ea typeface="Calibri" panose="020F0502020204030204" pitchFamily="34" charset="0"/>
              </a:rPr>
              <a:t>Weiss M, </a:t>
            </a:r>
            <a:r>
              <a:rPr lang="en-US" sz="1200" dirty="0" err="1">
                <a:solidFill>
                  <a:prstClr val="black"/>
                </a:solidFill>
                <a:latin typeface="Calibri" panose="020F0502020204030204" pitchFamily="34" charset="0"/>
                <a:ea typeface="Calibri" panose="020F0502020204030204" pitchFamily="34" charset="0"/>
              </a:rPr>
              <a:t>Engelhardt</a:t>
            </a:r>
            <a:r>
              <a:rPr lang="en-US" sz="1200" dirty="0">
                <a:solidFill>
                  <a:prstClr val="black"/>
                </a:solidFill>
                <a:latin typeface="Calibri" panose="020F0502020204030204" pitchFamily="34" charset="0"/>
                <a:ea typeface="Calibri" panose="020F0502020204030204" pitchFamily="34" charset="0"/>
              </a:rPr>
              <a:t> T. Proposal for the management of the unexpected difficult pediatric airway. </a:t>
            </a:r>
            <a:r>
              <a:rPr lang="en-US" sz="1200" dirty="0" err="1">
                <a:solidFill>
                  <a:prstClr val="black"/>
                </a:solidFill>
                <a:latin typeface="Calibri" panose="020F0502020204030204" pitchFamily="34" charset="0"/>
                <a:ea typeface="Calibri" panose="020F0502020204030204" pitchFamily="34" charset="0"/>
              </a:rPr>
              <a:t>Paediatr</a:t>
            </a:r>
            <a:r>
              <a:rPr lang="en-US" sz="1200" dirty="0">
                <a:solidFill>
                  <a:prstClr val="black"/>
                </a:solidFill>
                <a:latin typeface="Calibri" panose="020F0502020204030204" pitchFamily="34" charset="0"/>
                <a:ea typeface="Calibri" panose="020F0502020204030204" pitchFamily="34" charset="0"/>
              </a:rPr>
              <a:t> </a:t>
            </a:r>
            <a:r>
              <a:rPr lang="en-US" sz="1200" dirty="0" err="1">
                <a:solidFill>
                  <a:prstClr val="black"/>
                </a:solidFill>
                <a:latin typeface="Calibri" panose="020F0502020204030204" pitchFamily="34" charset="0"/>
                <a:ea typeface="Calibri" panose="020F0502020204030204" pitchFamily="34" charset="0"/>
              </a:rPr>
              <a:t>Anaesth</a:t>
            </a:r>
            <a:r>
              <a:rPr lang="en-US" sz="1200" dirty="0">
                <a:solidFill>
                  <a:prstClr val="black"/>
                </a:solidFill>
                <a:latin typeface="Calibri" panose="020F0502020204030204" pitchFamily="34" charset="0"/>
                <a:ea typeface="Calibri" panose="020F0502020204030204" pitchFamily="34" charset="0"/>
              </a:rPr>
              <a:t>. 2010;20(5):454-64.</a:t>
            </a:r>
          </a:p>
          <a:p>
            <a:pPr marL="301625" indent="-301625">
              <a:lnSpc>
                <a:spcPct val="100000"/>
              </a:lnSpc>
              <a:spcBef>
                <a:spcPts val="400"/>
              </a:spcBef>
              <a:buFont typeface="+mj-lt"/>
              <a:buAutoNum type="arabicPeriod" startAt="15"/>
            </a:pPr>
            <a:r>
              <a:rPr lang="en-US" sz="1200" dirty="0">
                <a:solidFill>
                  <a:prstClr val="black"/>
                </a:solidFill>
                <a:latin typeface="Calibri" panose="020F0502020204030204" pitchFamily="34" charset="0"/>
                <a:ea typeface="Calibri" panose="020F0502020204030204" pitchFamily="34" charset="0"/>
                <a:hlinkClick r:id="rId5"/>
              </a:rPr>
              <a:t>Apfelbaum JL, Hagberg CA, Caplan RA, Blitt CD, Connis RT, Nickinovich DG, et al. Practice Guidelines for Management of the Difficult Airway: An Updated Report by the American Society of Anesthesiologists Task Force on Management of the Difficult Airway. Anesthesiology. 2013;118(2):251-70.</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16"/>
            </a:pPr>
            <a:r>
              <a:rPr lang="en-US" sz="1200" dirty="0">
                <a:solidFill>
                  <a:prstClr val="black"/>
                </a:solidFill>
                <a:latin typeface="Calibri" panose="020F0502020204030204" pitchFamily="34" charset="0"/>
                <a:ea typeface="Calibri" panose="020F0502020204030204" pitchFamily="34" charset="0"/>
              </a:rPr>
              <a:t>Khan ZH, </a:t>
            </a:r>
            <a:r>
              <a:rPr lang="en-US" sz="1200" dirty="0" err="1">
                <a:solidFill>
                  <a:prstClr val="black"/>
                </a:solidFill>
                <a:latin typeface="Calibri" panose="020F0502020204030204" pitchFamily="34" charset="0"/>
                <a:ea typeface="Calibri" panose="020F0502020204030204" pitchFamily="34" charset="0"/>
              </a:rPr>
              <a:t>Kashfi</a:t>
            </a:r>
            <a:r>
              <a:rPr lang="en-US" sz="1200" dirty="0">
                <a:solidFill>
                  <a:prstClr val="black"/>
                </a:solidFill>
                <a:latin typeface="Calibri" panose="020F0502020204030204" pitchFamily="34" charset="0"/>
                <a:ea typeface="Calibri" panose="020F0502020204030204" pitchFamily="34" charset="0"/>
              </a:rPr>
              <a:t> A, </a:t>
            </a:r>
            <a:r>
              <a:rPr lang="en-US" sz="1200" dirty="0" err="1">
                <a:solidFill>
                  <a:prstClr val="black"/>
                </a:solidFill>
                <a:latin typeface="Calibri" panose="020F0502020204030204" pitchFamily="34" charset="0"/>
                <a:ea typeface="Calibri" panose="020F0502020204030204" pitchFamily="34" charset="0"/>
              </a:rPr>
              <a:t>Ebrahimkhani</a:t>
            </a:r>
            <a:r>
              <a:rPr lang="en-US" sz="1200" dirty="0">
                <a:solidFill>
                  <a:prstClr val="black"/>
                </a:solidFill>
                <a:latin typeface="Calibri" panose="020F0502020204030204" pitchFamily="34" charset="0"/>
                <a:ea typeface="Calibri" panose="020F0502020204030204" pitchFamily="34" charset="0"/>
              </a:rPr>
              <a:t> E. A comparison of the upper lip bite test (a simple new technique) with modified </a:t>
            </a:r>
            <a:r>
              <a:rPr lang="en-US" sz="1200" dirty="0" err="1">
                <a:solidFill>
                  <a:prstClr val="black"/>
                </a:solidFill>
                <a:latin typeface="Calibri" panose="020F0502020204030204" pitchFamily="34" charset="0"/>
                <a:ea typeface="Calibri" panose="020F0502020204030204" pitchFamily="34" charset="0"/>
              </a:rPr>
              <a:t>Mallampati</a:t>
            </a:r>
            <a:r>
              <a:rPr lang="en-US" sz="1200" dirty="0">
                <a:solidFill>
                  <a:prstClr val="black"/>
                </a:solidFill>
                <a:latin typeface="Calibri" panose="020F0502020204030204" pitchFamily="34" charset="0"/>
                <a:ea typeface="Calibri" panose="020F0502020204030204" pitchFamily="34" charset="0"/>
              </a:rPr>
              <a:t> classification in predicting difficulty in endotracheal intubation: a prospective blinded study. </a:t>
            </a:r>
            <a:r>
              <a:rPr lang="en-US" sz="1200" dirty="0" err="1">
                <a:solidFill>
                  <a:prstClr val="black"/>
                </a:solidFill>
                <a:latin typeface="Calibri" panose="020F0502020204030204" pitchFamily="34" charset="0"/>
                <a:ea typeface="Calibri" panose="020F0502020204030204" pitchFamily="34" charset="0"/>
              </a:rPr>
              <a:t>Anesth</a:t>
            </a:r>
            <a:r>
              <a:rPr lang="en-US" sz="1200" dirty="0">
                <a:solidFill>
                  <a:prstClr val="black"/>
                </a:solidFill>
                <a:latin typeface="Calibri" panose="020F0502020204030204" pitchFamily="34" charset="0"/>
                <a:ea typeface="Calibri" panose="020F0502020204030204" pitchFamily="34" charset="0"/>
              </a:rPr>
              <a:t> </a:t>
            </a:r>
            <a:r>
              <a:rPr lang="en-US" sz="1200" dirty="0" err="1">
                <a:solidFill>
                  <a:prstClr val="black"/>
                </a:solidFill>
                <a:latin typeface="Calibri" panose="020F0502020204030204" pitchFamily="34" charset="0"/>
                <a:ea typeface="Calibri" panose="020F0502020204030204" pitchFamily="34" charset="0"/>
              </a:rPr>
              <a:t>Analg</a:t>
            </a:r>
            <a:r>
              <a:rPr lang="en-US" sz="1200" dirty="0">
                <a:solidFill>
                  <a:prstClr val="black"/>
                </a:solidFill>
                <a:latin typeface="Calibri" panose="020F0502020204030204" pitchFamily="34" charset="0"/>
                <a:ea typeface="Calibri" panose="020F0502020204030204" pitchFamily="34" charset="0"/>
              </a:rPr>
              <a:t>. 2003;96(2):595-9.</a:t>
            </a:r>
            <a:endParaRPr lang="en-US" sz="1200" dirty="0">
              <a:solidFill>
                <a:prstClr val="black"/>
              </a:solidFill>
              <a:latin typeface="Calibri" panose="020F0502020204030204" pitchFamily="34" charset="0"/>
              <a:hlinkClick r:id="rId6"/>
            </a:endParaRPr>
          </a:p>
          <a:p>
            <a:pPr marL="301625" indent="-301625">
              <a:lnSpc>
                <a:spcPct val="100000"/>
              </a:lnSpc>
              <a:spcBef>
                <a:spcPts val="400"/>
              </a:spcBef>
              <a:buFont typeface="+mj-lt"/>
              <a:buAutoNum type="arabicPeriod" startAt="16"/>
            </a:pPr>
            <a:r>
              <a:rPr lang="en-US" sz="1200" dirty="0">
                <a:latin typeface="Calibri" panose="020F0502020204030204" pitchFamily="34" charset="0"/>
                <a:hlinkClick r:id="rId6"/>
              </a:rPr>
              <a:t>Baudouin L, Bordes M, Merson L, Naud J, Semjen F,  Cros AM. Do adult predictive tests predict difficult intubation in children? European Journal of Anesthesiology. 2006; 23:63.</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16"/>
            </a:pPr>
            <a:r>
              <a:rPr lang="en-US" sz="1200" dirty="0">
                <a:solidFill>
                  <a:prstClr val="black"/>
                </a:solidFill>
                <a:latin typeface="Calibri" panose="020F0502020204030204" pitchFamily="34" charset="0"/>
                <a:ea typeface="Calibri" panose="020F0502020204030204" pitchFamily="34" charset="0"/>
                <a:hlinkClick r:id="rId7" action="ppaction://hlinkfile"/>
              </a:rPr>
              <a:t>Davies JD, Costa BK, Asciutto AJ. Approaches to manual ventilation. Respir Care. 2014;59(6):810-22; discussion 22-4.</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16"/>
            </a:pPr>
            <a:r>
              <a:rPr lang="en-US" sz="1200" dirty="0">
                <a:solidFill>
                  <a:prstClr val="black"/>
                </a:solidFill>
                <a:latin typeface="Calibri" panose="020F0502020204030204" pitchFamily="34" charset="0"/>
                <a:ea typeface="Calibri" panose="020F0502020204030204" pitchFamily="34" charset="0"/>
                <a:hlinkClick r:id="rId8"/>
              </a:rPr>
              <a:t>Eppich WJ, Zonfrillo MR, Nelson K, Hunt EA. Residents’ mental model of bag-mask ventilation.  Pediatr Emerg Care. 2010;26(9):646-52. </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16"/>
            </a:pPr>
            <a:r>
              <a:rPr lang="en-US" sz="1200" dirty="0">
                <a:solidFill>
                  <a:prstClr val="black"/>
                </a:solidFill>
                <a:latin typeface="Calibri" panose="020F0502020204030204" pitchFamily="34" charset="0"/>
                <a:ea typeface="Calibri" panose="020F0502020204030204" pitchFamily="34" charset="0"/>
              </a:rPr>
              <a:t>Holm-Knudsen RJ, Rasmussen LS. </a:t>
            </a:r>
            <a:r>
              <a:rPr lang="en-US" sz="1200" dirty="0" err="1">
                <a:solidFill>
                  <a:prstClr val="black"/>
                </a:solidFill>
                <a:latin typeface="Calibri" panose="020F0502020204030204" pitchFamily="34" charset="0"/>
                <a:ea typeface="Calibri" panose="020F0502020204030204" pitchFamily="34" charset="0"/>
              </a:rPr>
              <a:t>Paediatric</a:t>
            </a:r>
            <a:r>
              <a:rPr lang="en-US" sz="1200" dirty="0">
                <a:solidFill>
                  <a:prstClr val="black"/>
                </a:solidFill>
                <a:latin typeface="Calibri" panose="020F0502020204030204" pitchFamily="34" charset="0"/>
                <a:ea typeface="Calibri" panose="020F0502020204030204" pitchFamily="34" charset="0"/>
              </a:rPr>
              <a:t> airway management: basic aspects. Acta </a:t>
            </a:r>
            <a:r>
              <a:rPr lang="en-US" sz="1200" dirty="0" err="1">
                <a:solidFill>
                  <a:prstClr val="black"/>
                </a:solidFill>
                <a:latin typeface="Calibri" panose="020F0502020204030204" pitchFamily="34" charset="0"/>
                <a:ea typeface="Calibri" panose="020F0502020204030204" pitchFamily="34" charset="0"/>
              </a:rPr>
              <a:t>Anaesthesiol</a:t>
            </a:r>
            <a:r>
              <a:rPr lang="en-US" sz="1200" dirty="0">
                <a:solidFill>
                  <a:prstClr val="black"/>
                </a:solidFill>
                <a:latin typeface="Calibri" panose="020F0502020204030204" pitchFamily="34" charset="0"/>
                <a:ea typeface="Calibri" panose="020F0502020204030204" pitchFamily="34" charset="0"/>
              </a:rPr>
              <a:t> Scand. 2009;53(1):1-9.</a:t>
            </a:r>
          </a:p>
          <a:p>
            <a:pPr marL="301625" indent="-301625">
              <a:spcBef>
                <a:spcPts val="400"/>
              </a:spcBef>
              <a:buFont typeface="+mj-lt"/>
              <a:buAutoNum type="arabicPeriod" startAt="16"/>
            </a:pPr>
            <a:r>
              <a:rPr lang="en-US" sz="1200" dirty="0">
                <a:solidFill>
                  <a:prstClr val="black"/>
                </a:solidFill>
                <a:latin typeface="Calibri" panose="020F0502020204030204" pitchFamily="34" charset="0"/>
                <a:ea typeface="Calibri" panose="020F0502020204030204" pitchFamily="34" charset="0"/>
                <a:hlinkClick r:id="rId9"/>
              </a:rPr>
              <a:t>Arai YC, Kawanishi J, Sakakima Y, Ohmoto K, Ito A, Maruyama Y, et al. The lateral position improved airway patency in anesthetized patient with burn-induced cervico-mento-sternal scar contracture. Anesth Pain Med. 2016;6(2):e34953.</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16"/>
            </a:pPr>
            <a:endParaRPr lang="en-US" sz="1200" dirty="0">
              <a:solidFill>
                <a:prstClr val="black"/>
              </a:solidFill>
              <a:latin typeface="Calibri" panose="020F0502020204030204" pitchFamily="34" charset="0"/>
              <a:ea typeface="Calibri" panose="020F0502020204030204" pitchFamily="34" charset="0"/>
            </a:endParaRPr>
          </a:p>
          <a:p>
            <a:pPr marL="301625" lvl="0" indent="-301625">
              <a:lnSpc>
                <a:spcPct val="110000"/>
              </a:lnSpc>
              <a:spcBef>
                <a:spcPts val="0"/>
              </a:spcBef>
              <a:buFont typeface="+mj-lt"/>
              <a:buAutoNum type="arabicPeriod" startAt="12"/>
            </a:pPr>
            <a:endParaRPr lang="en-US" sz="1400" dirty="0">
              <a:solidFill>
                <a:prstClr val="black"/>
              </a:solidFill>
              <a:latin typeface="Calibri" panose="020F0502020204030204" pitchFamily="34" charset="0"/>
              <a:ea typeface="Calibri" panose="020F0502020204030204" pitchFamily="34" charset="0"/>
            </a:endParaRPr>
          </a:p>
          <a:p>
            <a:pPr marL="342900" lvl="0" indent="-342900">
              <a:lnSpc>
                <a:spcPct val="110000"/>
              </a:lnSpc>
              <a:spcBef>
                <a:spcPts val="0"/>
              </a:spcBef>
              <a:buFont typeface="+mj-lt"/>
              <a:buAutoNum type="arabicPeriod" startAt="12"/>
            </a:pPr>
            <a:endParaRPr lang="en-US" sz="1400" dirty="0">
              <a:solidFill>
                <a:prstClr val="black"/>
              </a:solidFill>
              <a:latin typeface="Calibri" panose="020F0502020204030204" pitchFamily="34" charset="0"/>
              <a:ea typeface="Calibri" panose="020F0502020204030204" pitchFamily="34" charset="0"/>
            </a:endParaRPr>
          </a:p>
          <a:p>
            <a:pPr lvl="0">
              <a:lnSpc>
                <a:spcPct val="100000"/>
              </a:lnSpc>
              <a:spcBef>
                <a:spcPts val="0"/>
              </a:spcBef>
              <a:buFont typeface="+mj-lt"/>
              <a:buAutoNum type="arabicPeriod" startAt="12"/>
            </a:pPr>
            <a:endParaRPr lang="en-US" sz="1400" dirty="0">
              <a:solidFill>
                <a:prstClr val="black"/>
              </a:solidFill>
              <a:latin typeface="Calibri" panose="020F0502020204030204" pitchFamily="34" charset="0"/>
              <a:ea typeface="Calibri" panose="020F0502020204030204" pitchFamily="34" charset="0"/>
            </a:endParaRPr>
          </a:p>
          <a:p>
            <a:pPr marL="0" indent="0">
              <a:buNone/>
            </a:pPr>
            <a:endParaRPr lang="en-US" sz="1400" dirty="0"/>
          </a:p>
        </p:txBody>
      </p:sp>
      <p:sp>
        <p:nvSpPr>
          <p:cNvPr id="4" name="Slide Number Placeholder 3"/>
          <p:cNvSpPr>
            <a:spLocks noGrp="1"/>
          </p:cNvSpPr>
          <p:nvPr>
            <p:ph type="sldNum" sz="quarter" idx="12"/>
          </p:nvPr>
        </p:nvSpPr>
        <p:spPr/>
        <p:txBody>
          <a:bodyPr/>
          <a:lstStyle/>
          <a:p>
            <a:fld id="{4E63A49E-25BD-984C-BD05-59AE97DE79DB}" type="slidenum">
              <a:rPr lang="en-US" smtClean="0"/>
              <a:t>29</a:t>
            </a:fld>
            <a:endParaRPr lang="en-US"/>
          </a:p>
        </p:txBody>
      </p:sp>
    </p:spTree>
    <p:extLst>
      <p:ext uri="{BB962C8B-B14F-4D97-AF65-F5344CB8AC3E}">
        <p14:creationId xmlns:p14="http://schemas.microsoft.com/office/powerpoint/2010/main" val="13485727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03677-20EE-4443-8DA9-774DB9EB2925}"/>
              </a:ext>
            </a:extLst>
          </p:cNvPr>
          <p:cNvSpPr>
            <a:spLocks noGrp="1"/>
          </p:cNvSpPr>
          <p:nvPr>
            <p:ph type="title"/>
          </p:nvPr>
        </p:nvSpPr>
        <p:spPr>
          <a:xfrm>
            <a:off x="628650" y="166819"/>
            <a:ext cx="7886700" cy="1128581"/>
          </a:xfrm>
        </p:spPr>
        <p:txBody>
          <a:bodyPr>
            <a:normAutofit/>
          </a:bodyPr>
          <a:lstStyle/>
          <a:p>
            <a:pPr algn="l"/>
            <a:r>
              <a:rPr lang="en-US" sz="4800" dirty="0"/>
              <a:t>References</a:t>
            </a:r>
          </a:p>
        </p:txBody>
      </p:sp>
      <p:sp>
        <p:nvSpPr>
          <p:cNvPr id="3" name="Content Placeholder 2">
            <a:extLst>
              <a:ext uri="{FF2B5EF4-FFF2-40B4-BE49-F238E27FC236}">
                <a16:creationId xmlns:a16="http://schemas.microsoft.com/office/drawing/2014/main" id="{5A762338-85EC-C54C-A85A-F389C1F5B7C1}"/>
              </a:ext>
            </a:extLst>
          </p:cNvPr>
          <p:cNvSpPr>
            <a:spLocks noGrp="1"/>
          </p:cNvSpPr>
          <p:nvPr>
            <p:ph idx="1"/>
          </p:nvPr>
        </p:nvSpPr>
        <p:spPr>
          <a:xfrm>
            <a:off x="628650" y="1414911"/>
            <a:ext cx="8210550" cy="4028177"/>
          </a:xfrm>
        </p:spPr>
        <p:txBody>
          <a:bodyPr>
            <a:normAutofit fontScale="92500" lnSpcReduction="10000"/>
          </a:bodyPr>
          <a:lstStyle/>
          <a:p>
            <a:pPr marL="301625" indent="-301625">
              <a:lnSpc>
                <a:spcPct val="100000"/>
              </a:lnSpc>
              <a:spcBef>
                <a:spcPts val="400"/>
              </a:spcBef>
              <a:buFont typeface="+mj-lt"/>
              <a:buAutoNum type="arabicPeriod" startAt="22"/>
            </a:pPr>
            <a:r>
              <a:rPr lang="en-US" sz="1300" dirty="0">
                <a:solidFill>
                  <a:prstClr val="black"/>
                </a:solidFill>
                <a:latin typeface="Calibri" panose="020F0502020204030204" pitchFamily="34" charset="0"/>
                <a:ea typeface="Calibri" panose="020F0502020204030204" pitchFamily="34" charset="0"/>
                <a:hlinkClick r:id="rId3"/>
              </a:rPr>
              <a:t>White MC, Cook TM, Stoddart PA. A critique of elective pediatric </a:t>
            </a:r>
            <a:r>
              <a:rPr lang="en-US" sz="1300" dirty="0" err="1">
                <a:solidFill>
                  <a:prstClr val="black"/>
                </a:solidFill>
                <a:latin typeface="Calibri" panose="020F0502020204030204" pitchFamily="34" charset="0"/>
                <a:ea typeface="Calibri" panose="020F0502020204030204" pitchFamily="34" charset="0"/>
                <a:hlinkClick r:id="rId3"/>
              </a:rPr>
              <a:t>supraglottic</a:t>
            </a:r>
            <a:r>
              <a:rPr lang="en-US" sz="1300" dirty="0">
                <a:solidFill>
                  <a:prstClr val="black"/>
                </a:solidFill>
                <a:latin typeface="Calibri" panose="020F0502020204030204" pitchFamily="34" charset="0"/>
                <a:ea typeface="Calibri" panose="020F0502020204030204" pitchFamily="34" charset="0"/>
                <a:hlinkClick r:id="rId3"/>
              </a:rPr>
              <a:t> airway devices. </a:t>
            </a:r>
            <a:r>
              <a:rPr lang="en-US" sz="1300" dirty="0" err="1">
                <a:solidFill>
                  <a:prstClr val="black"/>
                </a:solidFill>
                <a:latin typeface="Calibri" panose="020F0502020204030204" pitchFamily="34" charset="0"/>
                <a:ea typeface="Calibri" panose="020F0502020204030204" pitchFamily="34" charset="0"/>
                <a:hlinkClick r:id="rId3"/>
              </a:rPr>
              <a:t>Paediatr</a:t>
            </a:r>
            <a:r>
              <a:rPr lang="en-US" sz="1300" dirty="0">
                <a:solidFill>
                  <a:prstClr val="black"/>
                </a:solidFill>
                <a:latin typeface="Calibri" panose="020F0502020204030204" pitchFamily="34" charset="0"/>
                <a:ea typeface="Calibri" panose="020F0502020204030204" pitchFamily="34" charset="0"/>
                <a:hlinkClick r:id="rId3"/>
              </a:rPr>
              <a:t> </a:t>
            </a:r>
            <a:r>
              <a:rPr lang="en-US" sz="1300" dirty="0" err="1">
                <a:solidFill>
                  <a:prstClr val="black"/>
                </a:solidFill>
                <a:latin typeface="Calibri" panose="020F0502020204030204" pitchFamily="34" charset="0"/>
                <a:ea typeface="Calibri" panose="020F0502020204030204" pitchFamily="34" charset="0"/>
                <a:hlinkClick r:id="rId3"/>
              </a:rPr>
              <a:t>Anaesth</a:t>
            </a:r>
            <a:r>
              <a:rPr lang="en-US" sz="1300" dirty="0">
                <a:solidFill>
                  <a:prstClr val="black"/>
                </a:solidFill>
                <a:latin typeface="Calibri" panose="020F0502020204030204" pitchFamily="34" charset="0"/>
                <a:ea typeface="Calibri" panose="020F0502020204030204" pitchFamily="34" charset="0"/>
                <a:hlinkClick r:id="rId3"/>
              </a:rPr>
              <a:t>. 2009;19 </a:t>
            </a:r>
            <a:r>
              <a:rPr lang="en-US" sz="1300" dirty="0" err="1">
                <a:solidFill>
                  <a:prstClr val="black"/>
                </a:solidFill>
                <a:latin typeface="Calibri" panose="020F0502020204030204" pitchFamily="34" charset="0"/>
                <a:ea typeface="Calibri" panose="020F0502020204030204" pitchFamily="34" charset="0"/>
                <a:hlinkClick r:id="rId3"/>
              </a:rPr>
              <a:t>Suppl</a:t>
            </a:r>
            <a:r>
              <a:rPr lang="en-US" sz="1300" dirty="0">
                <a:solidFill>
                  <a:prstClr val="black"/>
                </a:solidFill>
                <a:latin typeface="Calibri" panose="020F0502020204030204" pitchFamily="34" charset="0"/>
                <a:ea typeface="Calibri" panose="020F0502020204030204" pitchFamily="34" charset="0"/>
                <a:hlinkClick r:id="rId3"/>
              </a:rPr>
              <a:t> 1:55-65.</a:t>
            </a:r>
            <a:endParaRPr lang="en-US" sz="13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22"/>
            </a:pPr>
            <a:r>
              <a:rPr lang="en-US" sz="1300" dirty="0">
                <a:solidFill>
                  <a:prstClr val="black"/>
                </a:solidFill>
                <a:latin typeface="Calibri" panose="020F0502020204030204" pitchFamily="34" charset="0"/>
                <a:ea typeface="Calibri" panose="020F0502020204030204" pitchFamily="34" charset="0"/>
                <a:hlinkClick r:id="rId4"/>
              </a:rPr>
              <a:t>Ramesh S, Jayanthi R. </a:t>
            </a:r>
            <a:r>
              <a:rPr lang="en-US" sz="1300" dirty="0" err="1">
                <a:solidFill>
                  <a:prstClr val="black"/>
                </a:solidFill>
                <a:latin typeface="Calibri" panose="020F0502020204030204" pitchFamily="34" charset="0"/>
                <a:ea typeface="Calibri" panose="020F0502020204030204" pitchFamily="34" charset="0"/>
                <a:hlinkClick r:id="rId4"/>
              </a:rPr>
              <a:t>Supraglottic</a:t>
            </a:r>
            <a:r>
              <a:rPr lang="en-US" sz="1300" dirty="0">
                <a:solidFill>
                  <a:prstClr val="black"/>
                </a:solidFill>
                <a:latin typeface="Calibri" panose="020F0502020204030204" pitchFamily="34" charset="0"/>
                <a:ea typeface="Calibri" panose="020F0502020204030204" pitchFamily="34" charset="0"/>
                <a:hlinkClick r:id="rId4"/>
              </a:rPr>
              <a:t> airway devices in children. Indian Journal of </a:t>
            </a:r>
            <a:r>
              <a:rPr lang="en-US" sz="1300" dirty="0" err="1">
                <a:solidFill>
                  <a:prstClr val="black"/>
                </a:solidFill>
                <a:latin typeface="Calibri" panose="020F0502020204030204" pitchFamily="34" charset="0"/>
                <a:ea typeface="Calibri" panose="020F0502020204030204" pitchFamily="34" charset="0"/>
                <a:hlinkClick r:id="rId4"/>
              </a:rPr>
              <a:t>Anaesthesia</a:t>
            </a:r>
            <a:r>
              <a:rPr lang="en-US" sz="1300" dirty="0">
                <a:solidFill>
                  <a:prstClr val="black"/>
                </a:solidFill>
                <a:latin typeface="Calibri" panose="020F0502020204030204" pitchFamily="34" charset="0"/>
                <a:ea typeface="Calibri" panose="020F0502020204030204" pitchFamily="34" charset="0"/>
                <a:hlinkClick r:id="rId4"/>
              </a:rPr>
              <a:t>. 2011;55(5):476-82.</a:t>
            </a:r>
            <a:endParaRPr lang="en-US" sz="13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22"/>
            </a:pPr>
            <a:r>
              <a:rPr lang="en-US" sz="1300" dirty="0">
                <a:solidFill>
                  <a:prstClr val="black"/>
                </a:solidFill>
                <a:latin typeface="Calibri" panose="020F0502020204030204" pitchFamily="34" charset="0"/>
                <a:ea typeface="Calibri" panose="020F0502020204030204" pitchFamily="34" charset="0"/>
                <a:hlinkClick r:id="rId5"/>
              </a:rPr>
              <a:t>Tait AR, </a:t>
            </a:r>
            <a:r>
              <a:rPr lang="en-US" sz="1300" dirty="0" err="1">
                <a:solidFill>
                  <a:prstClr val="black"/>
                </a:solidFill>
                <a:latin typeface="Calibri" panose="020F0502020204030204" pitchFamily="34" charset="0"/>
                <a:ea typeface="Calibri" panose="020F0502020204030204" pitchFamily="34" charset="0"/>
                <a:hlinkClick r:id="rId5"/>
              </a:rPr>
              <a:t>Malviya</a:t>
            </a:r>
            <a:r>
              <a:rPr lang="en-US" sz="1300" dirty="0">
                <a:solidFill>
                  <a:prstClr val="black"/>
                </a:solidFill>
                <a:latin typeface="Calibri" panose="020F0502020204030204" pitchFamily="34" charset="0"/>
                <a:ea typeface="Calibri" panose="020F0502020204030204" pitchFamily="34" charset="0"/>
                <a:hlinkClick r:id="rId5"/>
              </a:rPr>
              <a:t> S. Anesthesia for the child with an upper respiratory tract infection: still a dilemma? </a:t>
            </a:r>
            <a:r>
              <a:rPr lang="en-US" sz="1300" dirty="0" err="1">
                <a:solidFill>
                  <a:prstClr val="black"/>
                </a:solidFill>
                <a:latin typeface="Calibri" panose="020F0502020204030204" pitchFamily="34" charset="0"/>
                <a:ea typeface="Calibri" panose="020F0502020204030204" pitchFamily="34" charset="0"/>
                <a:hlinkClick r:id="rId5"/>
              </a:rPr>
              <a:t>Anesth</a:t>
            </a:r>
            <a:r>
              <a:rPr lang="en-US" sz="1300" dirty="0">
                <a:solidFill>
                  <a:prstClr val="black"/>
                </a:solidFill>
                <a:latin typeface="Calibri" panose="020F0502020204030204" pitchFamily="34" charset="0"/>
                <a:ea typeface="Calibri" panose="020F0502020204030204" pitchFamily="34" charset="0"/>
                <a:hlinkClick r:id="rId5"/>
              </a:rPr>
              <a:t> </a:t>
            </a:r>
            <a:r>
              <a:rPr lang="en-US" sz="1300" dirty="0" err="1">
                <a:solidFill>
                  <a:prstClr val="black"/>
                </a:solidFill>
                <a:latin typeface="Calibri" panose="020F0502020204030204" pitchFamily="34" charset="0"/>
                <a:ea typeface="Calibri" panose="020F0502020204030204" pitchFamily="34" charset="0"/>
                <a:hlinkClick r:id="rId5"/>
              </a:rPr>
              <a:t>Analg</a:t>
            </a:r>
            <a:r>
              <a:rPr lang="en-US" sz="1300" dirty="0">
                <a:solidFill>
                  <a:prstClr val="black"/>
                </a:solidFill>
                <a:latin typeface="Calibri" panose="020F0502020204030204" pitchFamily="34" charset="0"/>
                <a:ea typeface="Calibri" panose="020F0502020204030204" pitchFamily="34" charset="0"/>
                <a:hlinkClick r:id="rId5"/>
              </a:rPr>
              <a:t>. 2005;100(1):59-65.</a:t>
            </a:r>
            <a:endParaRPr lang="en-US" sz="13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22"/>
            </a:pPr>
            <a:r>
              <a:rPr lang="en-US" sz="1300" dirty="0">
                <a:solidFill>
                  <a:prstClr val="black"/>
                </a:solidFill>
                <a:latin typeface="Calibri" panose="020F0502020204030204" pitchFamily="34" charset="0"/>
                <a:ea typeface="Calibri" panose="020F0502020204030204" pitchFamily="34" charset="0"/>
              </a:rPr>
              <a:t>Heidegger T, </a:t>
            </a:r>
            <a:r>
              <a:rPr lang="en-US" sz="1300" dirty="0" err="1">
                <a:solidFill>
                  <a:prstClr val="black"/>
                </a:solidFill>
                <a:latin typeface="Calibri" panose="020F0502020204030204" pitchFamily="34" charset="0"/>
                <a:ea typeface="Calibri" panose="020F0502020204030204" pitchFamily="34" charset="0"/>
              </a:rPr>
              <a:t>Gerig</a:t>
            </a:r>
            <a:r>
              <a:rPr lang="en-US" sz="1300" dirty="0">
                <a:solidFill>
                  <a:prstClr val="black"/>
                </a:solidFill>
                <a:latin typeface="Calibri" panose="020F0502020204030204" pitchFamily="34" charset="0"/>
                <a:ea typeface="Calibri" panose="020F0502020204030204" pitchFamily="34" charset="0"/>
              </a:rPr>
              <a:t> HJ, Ulrich B, </a:t>
            </a:r>
            <a:r>
              <a:rPr lang="en-US" sz="1300" dirty="0" err="1">
                <a:solidFill>
                  <a:prstClr val="black"/>
                </a:solidFill>
                <a:latin typeface="Calibri" panose="020F0502020204030204" pitchFamily="34" charset="0"/>
                <a:ea typeface="Calibri" panose="020F0502020204030204" pitchFamily="34" charset="0"/>
              </a:rPr>
              <a:t>Kreienbuhl</a:t>
            </a:r>
            <a:r>
              <a:rPr lang="en-US" sz="1300" dirty="0">
                <a:solidFill>
                  <a:prstClr val="black"/>
                </a:solidFill>
                <a:latin typeface="Calibri" panose="020F0502020204030204" pitchFamily="34" charset="0"/>
                <a:ea typeface="Calibri" panose="020F0502020204030204" pitchFamily="34" charset="0"/>
              </a:rPr>
              <a:t> G. Validation of a simple algorithm for tracheal intubation: daily practice is the key to success in emergencies--an analysis of 13,248 intubations. </a:t>
            </a:r>
            <a:r>
              <a:rPr lang="en-US" sz="1300" dirty="0" err="1">
                <a:solidFill>
                  <a:prstClr val="black"/>
                </a:solidFill>
                <a:latin typeface="Calibri" panose="020F0502020204030204" pitchFamily="34" charset="0"/>
                <a:ea typeface="Calibri" panose="020F0502020204030204" pitchFamily="34" charset="0"/>
              </a:rPr>
              <a:t>Anesth</a:t>
            </a:r>
            <a:r>
              <a:rPr lang="en-US" sz="1300" dirty="0">
                <a:solidFill>
                  <a:prstClr val="black"/>
                </a:solidFill>
                <a:latin typeface="Calibri" panose="020F0502020204030204" pitchFamily="34" charset="0"/>
                <a:ea typeface="Calibri" panose="020F0502020204030204" pitchFamily="34" charset="0"/>
              </a:rPr>
              <a:t> </a:t>
            </a:r>
            <a:r>
              <a:rPr lang="en-US" sz="1300" dirty="0" err="1">
                <a:solidFill>
                  <a:prstClr val="black"/>
                </a:solidFill>
                <a:latin typeface="Calibri" panose="020F0502020204030204" pitchFamily="34" charset="0"/>
                <a:ea typeface="Calibri" panose="020F0502020204030204" pitchFamily="34" charset="0"/>
              </a:rPr>
              <a:t>Analg</a:t>
            </a:r>
            <a:r>
              <a:rPr lang="en-US" sz="1300" dirty="0">
                <a:solidFill>
                  <a:prstClr val="black"/>
                </a:solidFill>
                <a:latin typeface="Calibri" panose="020F0502020204030204" pitchFamily="34" charset="0"/>
                <a:ea typeface="Calibri" panose="020F0502020204030204" pitchFamily="34" charset="0"/>
              </a:rPr>
              <a:t>. 2001;92(2):517-22.</a:t>
            </a:r>
          </a:p>
          <a:p>
            <a:pPr marL="301625" indent="-301625">
              <a:lnSpc>
                <a:spcPct val="100000"/>
              </a:lnSpc>
              <a:spcBef>
                <a:spcPts val="400"/>
              </a:spcBef>
              <a:buFont typeface="+mj-lt"/>
              <a:buAutoNum type="arabicPeriod" startAt="22"/>
            </a:pPr>
            <a:r>
              <a:rPr lang="en-US" sz="1300" dirty="0" err="1">
                <a:solidFill>
                  <a:prstClr val="black"/>
                </a:solidFill>
                <a:latin typeface="Calibri" panose="020F0502020204030204" pitchFamily="34" charset="0"/>
                <a:ea typeface="Calibri" panose="020F0502020204030204" pitchFamily="34" charset="0"/>
              </a:rPr>
              <a:t>Uezono</a:t>
            </a:r>
            <a:r>
              <a:rPr lang="en-US" sz="1300" dirty="0">
                <a:solidFill>
                  <a:prstClr val="black"/>
                </a:solidFill>
                <a:latin typeface="Calibri" panose="020F0502020204030204" pitchFamily="34" charset="0"/>
                <a:ea typeface="Calibri" panose="020F0502020204030204" pitchFamily="34" charset="0"/>
              </a:rPr>
              <a:t> S, </a:t>
            </a:r>
            <a:r>
              <a:rPr lang="en-US" sz="1300" dirty="0" err="1">
                <a:solidFill>
                  <a:prstClr val="black"/>
                </a:solidFill>
                <a:latin typeface="Calibri" panose="020F0502020204030204" pitchFamily="34" charset="0"/>
                <a:ea typeface="Calibri" panose="020F0502020204030204" pitchFamily="34" charset="0"/>
              </a:rPr>
              <a:t>Holzman</a:t>
            </a:r>
            <a:r>
              <a:rPr lang="en-US" sz="1300" dirty="0">
                <a:solidFill>
                  <a:prstClr val="black"/>
                </a:solidFill>
                <a:latin typeface="Calibri" panose="020F0502020204030204" pitchFamily="34" charset="0"/>
                <a:ea typeface="Calibri" panose="020F0502020204030204" pitchFamily="34" charset="0"/>
              </a:rPr>
              <a:t> RS, </a:t>
            </a:r>
            <a:r>
              <a:rPr lang="en-US" sz="1300" dirty="0" err="1">
                <a:solidFill>
                  <a:prstClr val="black"/>
                </a:solidFill>
                <a:latin typeface="Calibri" panose="020F0502020204030204" pitchFamily="34" charset="0"/>
                <a:ea typeface="Calibri" panose="020F0502020204030204" pitchFamily="34" charset="0"/>
              </a:rPr>
              <a:t>Goto</a:t>
            </a:r>
            <a:r>
              <a:rPr lang="en-US" sz="1300" dirty="0">
                <a:solidFill>
                  <a:prstClr val="black"/>
                </a:solidFill>
                <a:latin typeface="Calibri" panose="020F0502020204030204" pitchFamily="34" charset="0"/>
                <a:ea typeface="Calibri" panose="020F0502020204030204" pitchFamily="34" charset="0"/>
              </a:rPr>
              <a:t> T, Nakata Y, Nagata S, Morita S. Prediction of difficult airway in school-aged patients with </a:t>
            </a:r>
            <a:r>
              <a:rPr lang="en-US" sz="1300" dirty="0" err="1">
                <a:solidFill>
                  <a:prstClr val="black"/>
                </a:solidFill>
                <a:latin typeface="Calibri" panose="020F0502020204030204" pitchFamily="34" charset="0"/>
                <a:ea typeface="Calibri" panose="020F0502020204030204" pitchFamily="34" charset="0"/>
              </a:rPr>
              <a:t>microtia</a:t>
            </a:r>
            <a:r>
              <a:rPr lang="en-US" sz="1300" dirty="0">
                <a:solidFill>
                  <a:prstClr val="black"/>
                </a:solidFill>
                <a:latin typeface="Calibri" panose="020F0502020204030204" pitchFamily="34" charset="0"/>
                <a:ea typeface="Calibri" panose="020F0502020204030204" pitchFamily="34" charset="0"/>
              </a:rPr>
              <a:t>. </a:t>
            </a:r>
            <a:r>
              <a:rPr lang="en-US" sz="1300" dirty="0" err="1">
                <a:solidFill>
                  <a:prstClr val="black"/>
                </a:solidFill>
                <a:latin typeface="Calibri" panose="020F0502020204030204" pitchFamily="34" charset="0"/>
                <a:ea typeface="Calibri" panose="020F0502020204030204" pitchFamily="34" charset="0"/>
              </a:rPr>
              <a:t>Paediatr</a:t>
            </a:r>
            <a:r>
              <a:rPr lang="en-US" sz="1300" dirty="0">
                <a:solidFill>
                  <a:prstClr val="black"/>
                </a:solidFill>
                <a:latin typeface="Calibri" panose="020F0502020204030204" pitchFamily="34" charset="0"/>
                <a:ea typeface="Calibri" panose="020F0502020204030204" pitchFamily="34" charset="0"/>
              </a:rPr>
              <a:t> </a:t>
            </a:r>
            <a:r>
              <a:rPr lang="en-US" sz="1300" dirty="0" err="1">
                <a:solidFill>
                  <a:prstClr val="black"/>
                </a:solidFill>
                <a:latin typeface="Calibri" panose="020F0502020204030204" pitchFamily="34" charset="0"/>
                <a:ea typeface="Calibri" panose="020F0502020204030204" pitchFamily="34" charset="0"/>
              </a:rPr>
              <a:t>Anaesth</a:t>
            </a:r>
            <a:r>
              <a:rPr lang="en-US" sz="1300" dirty="0">
                <a:solidFill>
                  <a:prstClr val="black"/>
                </a:solidFill>
                <a:latin typeface="Calibri" panose="020F0502020204030204" pitchFamily="34" charset="0"/>
                <a:ea typeface="Calibri" panose="020F0502020204030204" pitchFamily="34" charset="0"/>
              </a:rPr>
              <a:t>. 2001;11(4):409-13.</a:t>
            </a:r>
          </a:p>
          <a:p>
            <a:pPr marL="301625" indent="-301625">
              <a:lnSpc>
                <a:spcPct val="100000"/>
              </a:lnSpc>
              <a:spcBef>
                <a:spcPts val="400"/>
              </a:spcBef>
              <a:buFont typeface="+mj-lt"/>
              <a:buAutoNum type="arabicPeriod" startAt="22"/>
            </a:pPr>
            <a:r>
              <a:rPr lang="en-US" sz="1300" dirty="0">
                <a:solidFill>
                  <a:prstClr val="black"/>
                </a:solidFill>
                <a:latin typeface="Calibri" panose="020F0502020204030204" pitchFamily="34" charset="0"/>
                <a:ea typeface="Calibri" panose="020F0502020204030204" pitchFamily="34" charset="0"/>
              </a:rPr>
              <a:t>Valois-Gomez T, </a:t>
            </a:r>
            <a:r>
              <a:rPr lang="en-US" sz="1300" dirty="0" err="1">
                <a:solidFill>
                  <a:prstClr val="black"/>
                </a:solidFill>
                <a:latin typeface="Calibri" panose="020F0502020204030204" pitchFamily="34" charset="0"/>
                <a:ea typeface="Calibri" panose="020F0502020204030204" pitchFamily="34" charset="0"/>
              </a:rPr>
              <a:t>Oofuvong</a:t>
            </a:r>
            <a:r>
              <a:rPr lang="en-US" sz="1300" dirty="0">
                <a:solidFill>
                  <a:prstClr val="black"/>
                </a:solidFill>
                <a:latin typeface="Calibri" panose="020F0502020204030204" pitchFamily="34" charset="0"/>
                <a:ea typeface="Calibri" panose="020F0502020204030204" pitchFamily="34" charset="0"/>
              </a:rPr>
              <a:t> M, Auer G, Coffin D, </a:t>
            </a:r>
            <a:r>
              <a:rPr lang="en-US" sz="1300" dirty="0" err="1">
                <a:solidFill>
                  <a:prstClr val="black"/>
                </a:solidFill>
                <a:latin typeface="Calibri" panose="020F0502020204030204" pitchFamily="34" charset="0"/>
                <a:ea typeface="Calibri" panose="020F0502020204030204" pitchFamily="34" charset="0"/>
              </a:rPr>
              <a:t>Loetwiriyakul</a:t>
            </a:r>
            <a:r>
              <a:rPr lang="en-US" sz="1300" dirty="0">
                <a:solidFill>
                  <a:prstClr val="black"/>
                </a:solidFill>
                <a:latin typeface="Calibri" panose="020F0502020204030204" pitchFamily="34" charset="0"/>
                <a:ea typeface="Calibri" panose="020F0502020204030204" pitchFamily="34" charset="0"/>
              </a:rPr>
              <a:t> W, Correa JA. Incidence of difficult bag-mask ventilation in children: a prospective observational study. </a:t>
            </a:r>
            <a:r>
              <a:rPr lang="en-US" sz="1300" dirty="0" err="1">
                <a:solidFill>
                  <a:prstClr val="black"/>
                </a:solidFill>
                <a:latin typeface="Calibri" panose="020F0502020204030204" pitchFamily="34" charset="0"/>
                <a:ea typeface="Calibri" panose="020F0502020204030204" pitchFamily="34" charset="0"/>
              </a:rPr>
              <a:t>Paediatr</a:t>
            </a:r>
            <a:r>
              <a:rPr lang="en-US" sz="1300" dirty="0">
                <a:solidFill>
                  <a:prstClr val="black"/>
                </a:solidFill>
                <a:latin typeface="Calibri" panose="020F0502020204030204" pitchFamily="34" charset="0"/>
                <a:ea typeface="Calibri" panose="020F0502020204030204" pitchFamily="34" charset="0"/>
              </a:rPr>
              <a:t> </a:t>
            </a:r>
            <a:r>
              <a:rPr lang="en-US" sz="1300" dirty="0" err="1">
                <a:solidFill>
                  <a:prstClr val="black"/>
                </a:solidFill>
                <a:latin typeface="Calibri" panose="020F0502020204030204" pitchFamily="34" charset="0"/>
                <a:ea typeface="Calibri" panose="020F0502020204030204" pitchFamily="34" charset="0"/>
              </a:rPr>
              <a:t>Anaesth</a:t>
            </a:r>
            <a:r>
              <a:rPr lang="en-US" sz="1300" dirty="0">
                <a:solidFill>
                  <a:prstClr val="black"/>
                </a:solidFill>
                <a:latin typeface="Calibri" panose="020F0502020204030204" pitchFamily="34" charset="0"/>
                <a:ea typeface="Calibri" panose="020F0502020204030204" pitchFamily="34" charset="0"/>
              </a:rPr>
              <a:t>. 2013;23(10):920-6.</a:t>
            </a:r>
          </a:p>
          <a:p>
            <a:pPr marL="301625" lvl="0" indent="-301625">
              <a:spcBef>
                <a:spcPts val="400"/>
              </a:spcBef>
              <a:buFont typeface="+mj-lt"/>
              <a:buAutoNum type="arabicPeriod" startAt="28"/>
            </a:pPr>
            <a:r>
              <a:rPr lang="en-US" sz="1200" dirty="0" err="1">
                <a:solidFill>
                  <a:prstClr val="black"/>
                </a:solidFill>
                <a:latin typeface="Calibri" panose="020F0502020204030204" pitchFamily="34" charset="0"/>
                <a:ea typeface="Calibri" panose="020F0502020204030204" pitchFamily="34" charset="0"/>
              </a:rPr>
              <a:t>Mirghassemi</a:t>
            </a:r>
            <a:r>
              <a:rPr lang="en-US" sz="1200" dirty="0">
                <a:solidFill>
                  <a:prstClr val="black"/>
                </a:solidFill>
                <a:latin typeface="Calibri" panose="020F0502020204030204" pitchFamily="34" charset="0"/>
                <a:ea typeface="Calibri" panose="020F0502020204030204" pitchFamily="34" charset="0"/>
              </a:rPr>
              <a:t> A, </a:t>
            </a:r>
            <a:r>
              <a:rPr lang="en-US" sz="1200" dirty="0" err="1">
                <a:solidFill>
                  <a:prstClr val="black"/>
                </a:solidFill>
                <a:latin typeface="Calibri" panose="020F0502020204030204" pitchFamily="34" charset="0"/>
                <a:ea typeface="Calibri" panose="020F0502020204030204" pitchFamily="34" charset="0"/>
              </a:rPr>
              <a:t>Soltani</a:t>
            </a:r>
            <a:r>
              <a:rPr lang="en-US" sz="1200" dirty="0">
                <a:solidFill>
                  <a:prstClr val="black"/>
                </a:solidFill>
                <a:latin typeface="Calibri" panose="020F0502020204030204" pitchFamily="34" charset="0"/>
                <a:ea typeface="Calibri" panose="020F0502020204030204" pitchFamily="34" charset="0"/>
              </a:rPr>
              <a:t> AE, Abtahi M. Evaluation of </a:t>
            </a:r>
            <a:r>
              <a:rPr lang="en-US" sz="1200" dirty="0" err="1">
                <a:solidFill>
                  <a:prstClr val="black"/>
                </a:solidFill>
                <a:latin typeface="Calibri" panose="020F0502020204030204" pitchFamily="34" charset="0"/>
                <a:ea typeface="Calibri" panose="020F0502020204030204" pitchFamily="34" charset="0"/>
              </a:rPr>
              <a:t>laryngoscopic</a:t>
            </a:r>
            <a:r>
              <a:rPr lang="en-US" sz="1200" dirty="0">
                <a:solidFill>
                  <a:prstClr val="black"/>
                </a:solidFill>
                <a:latin typeface="Calibri" panose="020F0502020204030204" pitchFamily="34" charset="0"/>
                <a:ea typeface="Calibri" panose="020F0502020204030204" pitchFamily="34" charset="0"/>
              </a:rPr>
              <a:t> views and related influencing factors in a pediatric population. </a:t>
            </a:r>
            <a:r>
              <a:rPr lang="en-US" sz="1200" dirty="0" err="1">
                <a:solidFill>
                  <a:prstClr val="black"/>
                </a:solidFill>
                <a:latin typeface="Calibri" panose="020F0502020204030204" pitchFamily="34" charset="0"/>
                <a:ea typeface="Calibri" panose="020F0502020204030204" pitchFamily="34" charset="0"/>
              </a:rPr>
              <a:t>Paediatr</a:t>
            </a:r>
            <a:r>
              <a:rPr lang="en-US" sz="1200" dirty="0">
                <a:solidFill>
                  <a:prstClr val="black"/>
                </a:solidFill>
                <a:latin typeface="Calibri" panose="020F0502020204030204" pitchFamily="34" charset="0"/>
                <a:ea typeface="Calibri" panose="020F0502020204030204" pitchFamily="34" charset="0"/>
              </a:rPr>
              <a:t> </a:t>
            </a:r>
            <a:r>
              <a:rPr lang="en-US" sz="1200" dirty="0" err="1">
                <a:solidFill>
                  <a:prstClr val="black"/>
                </a:solidFill>
                <a:latin typeface="Calibri" panose="020F0502020204030204" pitchFamily="34" charset="0"/>
                <a:ea typeface="Calibri" panose="020F0502020204030204" pitchFamily="34" charset="0"/>
              </a:rPr>
              <a:t>Anaesth</a:t>
            </a:r>
            <a:r>
              <a:rPr lang="en-US" sz="1200" dirty="0">
                <a:solidFill>
                  <a:prstClr val="black"/>
                </a:solidFill>
                <a:latin typeface="Calibri" panose="020F0502020204030204" pitchFamily="34" charset="0"/>
                <a:ea typeface="Calibri" panose="020F0502020204030204" pitchFamily="34" charset="0"/>
              </a:rPr>
              <a:t>. 2011;21(6):663-7.</a:t>
            </a:r>
          </a:p>
          <a:p>
            <a:pPr marL="301625" lvl="0" indent="-301625">
              <a:spcBef>
                <a:spcPts val="400"/>
              </a:spcBef>
              <a:buFont typeface="+mj-lt"/>
              <a:buAutoNum type="arabicPeriod" startAt="28"/>
            </a:pPr>
            <a:r>
              <a:rPr lang="en-US" sz="1200" dirty="0">
                <a:solidFill>
                  <a:prstClr val="black"/>
                </a:solidFill>
                <a:latin typeface="Calibri" panose="020F0502020204030204" pitchFamily="34" charset="0"/>
                <a:ea typeface="Calibri" panose="020F0502020204030204" pitchFamily="34" charset="0"/>
              </a:rPr>
              <a:t>Sabato SC, Long E. An institutional approach to the management of the 'Can't Intubate, Can't Oxygenate' emergency in children. </a:t>
            </a:r>
            <a:r>
              <a:rPr lang="en-US" sz="1200" dirty="0" err="1">
                <a:solidFill>
                  <a:prstClr val="black"/>
                </a:solidFill>
                <a:latin typeface="Calibri" panose="020F0502020204030204" pitchFamily="34" charset="0"/>
                <a:ea typeface="Calibri" panose="020F0502020204030204" pitchFamily="34" charset="0"/>
              </a:rPr>
              <a:t>Paediatr</a:t>
            </a:r>
            <a:r>
              <a:rPr lang="en-US" sz="1200" dirty="0">
                <a:solidFill>
                  <a:prstClr val="black"/>
                </a:solidFill>
                <a:latin typeface="Calibri" panose="020F0502020204030204" pitchFamily="34" charset="0"/>
                <a:ea typeface="Calibri" panose="020F0502020204030204" pitchFamily="34" charset="0"/>
              </a:rPr>
              <a:t> </a:t>
            </a:r>
            <a:r>
              <a:rPr lang="en-US" sz="1200" dirty="0" err="1">
                <a:solidFill>
                  <a:prstClr val="black"/>
                </a:solidFill>
                <a:latin typeface="Calibri" panose="020F0502020204030204" pitchFamily="34" charset="0"/>
                <a:ea typeface="Calibri" panose="020F0502020204030204" pitchFamily="34" charset="0"/>
              </a:rPr>
              <a:t>Anaesth</a:t>
            </a:r>
            <a:r>
              <a:rPr lang="en-US" sz="1200" dirty="0">
                <a:solidFill>
                  <a:prstClr val="black"/>
                </a:solidFill>
                <a:latin typeface="Calibri" panose="020F0502020204030204" pitchFamily="34" charset="0"/>
                <a:ea typeface="Calibri" panose="020F0502020204030204" pitchFamily="34" charset="0"/>
              </a:rPr>
              <a:t>. 2016;26(8):784-93.</a:t>
            </a:r>
          </a:p>
          <a:p>
            <a:pPr marL="301625" lvl="0" indent="-301625">
              <a:spcBef>
                <a:spcPts val="400"/>
              </a:spcBef>
              <a:buFont typeface="+mj-lt"/>
              <a:buAutoNum type="arabicPeriod" startAt="28"/>
            </a:pPr>
            <a:r>
              <a:rPr lang="en-US" sz="1200" dirty="0">
                <a:solidFill>
                  <a:prstClr val="black"/>
                </a:solidFill>
                <a:latin typeface="Calibri" panose="020F0502020204030204" pitchFamily="34" charset="0"/>
                <a:ea typeface="Calibri" panose="020F0502020204030204" pitchFamily="34" charset="0"/>
              </a:rPr>
              <a:t>Long E, </a:t>
            </a:r>
            <a:r>
              <a:rPr lang="en-US" sz="1200" dirty="0" err="1">
                <a:solidFill>
                  <a:prstClr val="black"/>
                </a:solidFill>
                <a:latin typeface="Calibri" panose="020F0502020204030204" pitchFamily="34" charset="0"/>
                <a:ea typeface="Calibri" panose="020F0502020204030204" pitchFamily="34" charset="0"/>
              </a:rPr>
              <a:t>Cincotta</a:t>
            </a:r>
            <a:r>
              <a:rPr lang="en-US" sz="1200" dirty="0">
                <a:solidFill>
                  <a:prstClr val="black"/>
                </a:solidFill>
                <a:latin typeface="Calibri" panose="020F0502020204030204" pitchFamily="34" charset="0"/>
                <a:ea typeface="Calibri" panose="020F0502020204030204" pitchFamily="34" charset="0"/>
              </a:rPr>
              <a:t> DR, </a:t>
            </a:r>
            <a:r>
              <a:rPr lang="en-US" sz="1200" dirty="0" err="1">
                <a:solidFill>
                  <a:prstClr val="black"/>
                </a:solidFill>
                <a:latin typeface="Calibri" panose="020F0502020204030204" pitchFamily="34" charset="0"/>
                <a:ea typeface="Calibri" panose="020F0502020204030204" pitchFamily="34" charset="0"/>
              </a:rPr>
              <a:t>Grindlay</a:t>
            </a:r>
            <a:r>
              <a:rPr lang="en-US" sz="1200" dirty="0">
                <a:solidFill>
                  <a:prstClr val="black"/>
                </a:solidFill>
                <a:latin typeface="Calibri" panose="020F0502020204030204" pitchFamily="34" charset="0"/>
                <a:ea typeface="Calibri" panose="020F0502020204030204" pitchFamily="34" charset="0"/>
              </a:rPr>
              <a:t> J, Sabato S, </a:t>
            </a:r>
            <a:r>
              <a:rPr lang="en-US" sz="1200" dirty="0" err="1">
                <a:solidFill>
                  <a:prstClr val="black"/>
                </a:solidFill>
                <a:latin typeface="Calibri" panose="020F0502020204030204" pitchFamily="34" charset="0"/>
                <a:ea typeface="Calibri" panose="020F0502020204030204" pitchFamily="34" charset="0"/>
              </a:rPr>
              <a:t>Fauteux</a:t>
            </a:r>
            <a:r>
              <a:rPr lang="en-US" sz="1200" dirty="0">
                <a:solidFill>
                  <a:prstClr val="black"/>
                </a:solidFill>
                <a:latin typeface="Calibri" panose="020F0502020204030204" pitchFamily="34" charset="0"/>
                <a:ea typeface="Calibri" panose="020F0502020204030204" pitchFamily="34" charset="0"/>
              </a:rPr>
              <a:t>-Lamarre E, Beckerman D, et al. A quality improvement initiative to increase the safety of pediatric emergency airway management. </a:t>
            </a:r>
            <a:r>
              <a:rPr lang="en-US" sz="1200" dirty="0" err="1">
                <a:solidFill>
                  <a:prstClr val="black"/>
                </a:solidFill>
                <a:latin typeface="Calibri" panose="020F0502020204030204" pitchFamily="34" charset="0"/>
                <a:ea typeface="Calibri" panose="020F0502020204030204" pitchFamily="34" charset="0"/>
              </a:rPr>
              <a:t>Paediatr</a:t>
            </a:r>
            <a:r>
              <a:rPr lang="en-US" sz="1200" dirty="0">
                <a:solidFill>
                  <a:prstClr val="black"/>
                </a:solidFill>
                <a:latin typeface="Calibri" panose="020F0502020204030204" pitchFamily="34" charset="0"/>
                <a:ea typeface="Calibri" panose="020F0502020204030204" pitchFamily="34" charset="0"/>
              </a:rPr>
              <a:t> </a:t>
            </a:r>
            <a:r>
              <a:rPr lang="en-US" sz="1200" dirty="0" err="1">
                <a:solidFill>
                  <a:prstClr val="black"/>
                </a:solidFill>
                <a:latin typeface="Calibri" panose="020F0502020204030204" pitchFamily="34" charset="0"/>
                <a:ea typeface="Calibri" panose="020F0502020204030204" pitchFamily="34" charset="0"/>
              </a:rPr>
              <a:t>Anaesth</a:t>
            </a:r>
            <a:r>
              <a:rPr lang="en-US" sz="1200" dirty="0">
                <a:solidFill>
                  <a:prstClr val="black"/>
                </a:solidFill>
                <a:latin typeface="Calibri" panose="020F0502020204030204" pitchFamily="34" charset="0"/>
                <a:ea typeface="Calibri" panose="020F0502020204030204" pitchFamily="34" charset="0"/>
              </a:rPr>
              <a:t>. 2017;27(12):1271-7.</a:t>
            </a:r>
          </a:p>
          <a:p>
            <a:pPr marL="301625" lvl="0" indent="-301625">
              <a:spcBef>
                <a:spcPts val="400"/>
              </a:spcBef>
              <a:buFont typeface="+mj-lt"/>
              <a:buAutoNum type="arabicPeriod" startAt="28"/>
            </a:pPr>
            <a:r>
              <a:rPr lang="en-US" sz="1200" dirty="0">
                <a:solidFill>
                  <a:prstClr val="black"/>
                </a:solidFill>
                <a:latin typeface="Calibri" panose="020F0502020204030204" pitchFamily="34" charset="0"/>
                <a:ea typeface="Calibri" panose="020F0502020204030204" pitchFamily="34" charset="0"/>
                <a:hlinkClick r:id="rId6"/>
              </a:rPr>
              <a:t>Krage R, van Rijn C, van Groeningen D, Loer SA, Schwarte LA, Schober P. Cormack-Lehane classification revisited. Br J Anaesth. 2010;105(2):220-7.</a:t>
            </a:r>
            <a:endParaRPr lang="en-US" sz="1200" dirty="0">
              <a:solidFill>
                <a:prstClr val="black"/>
              </a:solidFill>
              <a:latin typeface="Calibri" panose="020F0502020204030204" pitchFamily="34" charset="0"/>
              <a:ea typeface="Calibri" panose="020F0502020204030204" pitchFamily="34" charset="0"/>
            </a:endParaRPr>
          </a:p>
          <a:p>
            <a:pPr marL="301625" lvl="0" indent="-301625">
              <a:spcBef>
                <a:spcPts val="400"/>
              </a:spcBef>
              <a:buFont typeface="+mj-lt"/>
              <a:buAutoNum type="arabicPeriod" startAt="28"/>
            </a:pPr>
            <a:r>
              <a:rPr lang="en-US" sz="1200" dirty="0">
                <a:solidFill>
                  <a:prstClr val="black"/>
                </a:solidFill>
                <a:latin typeface="Calibri" panose="020F0502020204030204" pitchFamily="34" charset="0"/>
                <a:ea typeface="Calibri" panose="020F0502020204030204" pitchFamily="34" charset="0"/>
                <a:hlinkClick r:id="rId7"/>
              </a:rPr>
              <a:t>Hunyady AI, Pieters B, Johnston TA, Jonmarker C. Front teeth-to-carina distance in children undergoing cardiac catheterization. Anesthesiology. 2008;108(6):1004-8.</a:t>
            </a:r>
            <a:endParaRPr lang="en-US" sz="12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22"/>
            </a:pPr>
            <a:endParaRPr lang="en-US" sz="1300" dirty="0">
              <a:solidFill>
                <a:prstClr val="black"/>
              </a:solidFill>
              <a:latin typeface="Calibri" panose="020F0502020204030204" pitchFamily="34" charset="0"/>
              <a:ea typeface="Calibri" panose="020F0502020204030204" pitchFamily="34" charset="0"/>
            </a:endParaRPr>
          </a:p>
          <a:p>
            <a:pPr marL="301625" indent="-301625">
              <a:lnSpc>
                <a:spcPct val="100000"/>
              </a:lnSpc>
              <a:spcBef>
                <a:spcPts val="400"/>
              </a:spcBef>
              <a:buFont typeface="+mj-lt"/>
              <a:buAutoNum type="arabicPeriod" startAt="22"/>
            </a:pPr>
            <a:endParaRPr lang="en-US" sz="1300" dirty="0">
              <a:solidFill>
                <a:prstClr val="black"/>
              </a:solidFill>
              <a:latin typeface="Calibri" panose="020F0502020204030204" pitchFamily="34" charset="0"/>
              <a:ea typeface="Calibri" panose="020F0502020204030204" pitchFamily="34" charset="0"/>
            </a:endParaRPr>
          </a:p>
          <a:p>
            <a:pPr marL="969264" indent="-457200">
              <a:buFont typeface="+mj-lt"/>
              <a:buAutoNum type="arabicPeriod"/>
            </a:pPr>
            <a:endParaRPr lang="en-US" sz="2000" dirty="0"/>
          </a:p>
        </p:txBody>
      </p:sp>
      <p:sp>
        <p:nvSpPr>
          <p:cNvPr id="4" name="Slide Number Placeholder 3"/>
          <p:cNvSpPr>
            <a:spLocks noGrp="1"/>
          </p:cNvSpPr>
          <p:nvPr>
            <p:ph type="sldNum" sz="quarter" idx="12"/>
          </p:nvPr>
        </p:nvSpPr>
        <p:spPr/>
        <p:txBody>
          <a:bodyPr/>
          <a:lstStyle/>
          <a:p>
            <a:fld id="{4E63A49E-25BD-984C-BD05-59AE97DE79DB}" type="slidenum">
              <a:rPr lang="en-US" smtClean="0"/>
              <a:t>30</a:t>
            </a:fld>
            <a:endParaRPr lang="en-US" dirty="0"/>
          </a:p>
        </p:txBody>
      </p:sp>
    </p:spTree>
    <p:extLst>
      <p:ext uri="{BB962C8B-B14F-4D97-AF65-F5344CB8AC3E}">
        <p14:creationId xmlns:p14="http://schemas.microsoft.com/office/powerpoint/2010/main" val="4279336682"/>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ACIES template" id="{08E77739-BA49-7541-9F01-AB17D13A949B}" vid="{B8AF7D1D-38EE-6947-9E86-D4BE6FA9EBD2}"/>
    </a:ext>
  </a:extLst>
</a:theme>
</file>

<file path=ppt/theme/theme2.xml><?xml version="1.0" encoding="utf-8"?>
<a:theme xmlns:a="http://schemas.openxmlformats.org/drawingml/2006/main" name="1_SPACI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left Lip &amp; Palate_Final" id="{20303907-736A-9940-8484-48A2F9416976}" vid="{9334FC5B-E7DD-994E-B46C-547D9D7F3DCA}"/>
    </a:ext>
  </a:extLst>
</a:theme>
</file>

<file path=ppt/theme/theme3.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4.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51694</TotalTime>
  <Words>5357</Words>
  <Application>Microsoft Macintosh PowerPoint</Application>
  <PresentationFormat>On-screen Show (4:3)</PresentationFormat>
  <Paragraphs>480</Paragraphs>
  <Slides>30</Slides>
  <Notes>29</Notes>
  <HiddenSlides>0</HiddenSlides>
  <MMClips>0</MMClips>
  <ScaleCrop>false</ScaleCrop>
  <HeadingPairs>
    <vt:vector size="6" baseType="variant">
      <vt:variant>
        <vt:lpstr>Fonts Used</vt:lpstr>
      </vt:variant>
      <vt:variant>
        <vt:i4>5</vt:i4>
      </vt:variant>
      <vt:variant>
        <vt:lpstr>Theme</vt:lpstr>
      </vt:variant>
      <vt:variant>
        <vt:i4>4</vt:i4>
      </vt:variant>
      <vt:variant>
        <vt:lpstr>Slide Titles</vt:lpstr>
      </vt:variant>
      <vt:variant>
        <vt:i4>30</vt:i4>
      </vt:variant>
    </vt:vector>
  </HeadingPairs>
  <TitlesOfParts>
    <vt:vector size="39" baseType="lpstr">
      <vt:lpstr>System Font Regular</vt:lpstr>
      <vt:lpstr>Arial</vt:lpstr>
      <vt:lpstr>Calibri</vt:lpstr>
      <vt:lpstr>Calibri Light</vt:lpstr>
      <vt:lpstr>Times New Roman</vt:lpstr>
      <vt:lpstr>SPACIES</vt:lpstr>
      <vt:lpstr>1_SPACIES</vt:lpstr>
      <vt:lpstr>Theme11</vt:lpstr>
      <vt:lpstr>Theme9</vt:lpstr>
      <vt:lpstr>Pediatric Airway Management for the  Non-Anesthesiologist</vt:lpstr>
      <vt:lpstr>Learning Objectives</vt:lpstr>
      <vt:lpstr>Background</vt:lpstr>
      <vt:lpstr>What Do You See in a Patient With  Respiratory Distress?</vt:lpstr>
      <vt:lpstr>What is a Normal Respiratory Rate?6 </vt:lpstr>
      <vt:lpstr>Respiratory Distress</vt:lpstr>
      <vt:lpstr>Some Causes of Respiratory Distress</vt:lpstr>
      <vt:lpstr>What Do You See in a Patient With Respiratory Failure?</vt:lpstr>
      <vt:lpstr>Get Ready to Rescue</vt:lpstr>
      <vt:lpstr>Prepare for Face Mask Ventilation (FMV)</vt:lpstr>
      <vt:lpstr>Equipment for Face Mask Ventilation</vt:lpstr>
      <vt:lpstr>The Basics</vt:lpstr>
      <vt:lpstr>Airway Evaluation: History</vt:lpstr>
      <vt:lpstr>Airway Evaluation: Physical Exam15  </vt:lpstr>
      <vt:lpstr>Modified Mallampati Classification of Oropharyngeal View</vt:lpstr>
      <vt:lpstr>Optimize FMV18-20</vt:lpstr>
      <vt:lpstr>Optimize FMV (Con’t)</vt:lpstr>
      <vt:lpstr>6 Essentials for Face Mask  Ventilation19</vt:lpstr>
      <vt:lpstr>Supraglottic Airways (SGAs)</vt:lpstr>
      <vt:lpstr>Pediatric Airway Management</vt:lpstr>
      <vt:lpstr>Difficult Airways in Children</vt:lpstr>
      <vt:lpstr>ASA Difficult Airway Algorithm: Key Points</vt:lpstr>
      <vt:lpstr>Direct Laryngoscopy (DL) and  Tracheal Intubation (TI)</vt:lpstr>
      <vt:lpstr>Sniffing Position: Optimize 1st laryngoscopy attempt</vt:lpstr>
      <vt:lpstr>Direct Laryngoscopy </vt:lpstr>
      <vt:lpstr>Direct Laryngoscopy</vt:lpstr>
      <vt:lpstr>Tracheal Intubation</vt:lpstr>
      <vt:lpstr>References *Please note: any reference that is clickable has a link to the article free of charge</vt:lpstr>
      <vt:lpstr>References</vt:lpstr>
      <vt:lpstr>References</vt:lpstr>
    </vt:vector>
  </TitlesOfParts>
  <Manager/>
  <Company>Seattle Children's Hospital</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Pediatric Airway Management Workshop for Non-Anesthesiologists</dc:title>
  <dc:subject/>
  <dc:creator>Karl, Helen</dc:creator>
  <cp:keywords/>
  <dc:description/>
  <cp:lastModifiedBy>Infosino, Andrew</cp:lastModifiedBy>
  <cp:revision>322</cp:revision>
  <cp:lastPrinted>2019-01-17T00:43:09Z</cp:lastPrinted>
  <dcterms:created xsi:type="dcterms:W3CDTF">2016-09-21T15:23:16Z</dcterms:created>
  <dcterms:modified xsi:type="dcterms:W3CDTF">2022-01-12T00:20:10Z</dcterms:modified>
  <cp:category/>
</cp:coreProperties>
</file>