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6"/>
  </p:notesMasterIdLst>
  <p:sldIdLst>
    <p:sldId id="258" r:id="rId5"/>
    <p:sldId id="259" r:id="rId6"/>
    <p:sldId id="261" r:id="rId7"/>
    <p:sldId id="262" r:id="rId8"/>
    <p:sldId id="270" r:id="rId9"/>
    <p:sldId id="287" r:id="rId10"/>
    <p:sldId id="289" r:id="rId11"/>
    <p:sldId id="290" r:id="rId12"/>
    <p:sldId id="338" r:id="rId13"/>
    <p:sldId id="339" r:id="rId14"/>
    <p:sldId id="265" r:id="rId15"/>
    <p:sldId id="337" r:id="rId16"/>
    <p:sldId id="269" r:id="rId17"/>
    <p:sldId id="271" r:id="rId18"/>
    <p:sldId id="336" r:id="rId19"/>
    <p:sldId id="260" r:id="rId20"/>
    <p:sldId id="328" r:id="rId21"/>
    <p:sldId id="301" r:id="rId22"/>
    <p:sldId id="303" r:id="rId23"/>
    <p:sldId id="319" r:id="rId24"/>
    <p:sldId id="320" r:id="rId25"/>
    <p:sldId id="327" r:id="rId26"/>
    <p:sldId id="321" r:id="rId27"/>
    <p:sldId id="322" r:id="rId28"/>
    <p:sldId id="323" r:id="rId29"/>
    <p:sldId id="275" r:id="rId30"/>
    <p:sldId id="277" r:id="rId31"/>
    <p:sldId id="344" r:id="rId32"/>
    <p:sldId id="278" r:id="rId33"/>
    <p:sldId id="279" r:id="rId34"/>
    <p:sldId id="334" r:id="rId35"/>
    <p:sldId id="340" r:id="rId36"/>
    <p:sldId id="331" r:id="rId37"/>
    <p:sldId id="326" r:id="rId38"/>
    <p:sldId id="300" r:id="rId39"/>
    <p:sldId id="341" r:id="rId40"/>
    <p:sldId id="342" r:id="rId41"/>
    <p:sldId id="343" r:id="rId42"/>
    <p:sldId id="263" r:id="rId43"/>
    <p:sldId id="264" r:id="rId44"/>
    <p:sldId id="345"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a:srgbClr val="006699"/>
    <a:srgbClr val="0055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92" autoAdjust="0"/>
    <p:restoredTop sz="91639" autoAdjust="0"/>
  </p:normalViewPr>
  <p:slideViewPr>
    <p:cSldViewPr>
      <p:cViewPr varScale="1">
        <p:scale>
          <a:sx n="91" d="100"/>
          <a:sy n="91" d="100"/>
        </p:scale>
        <p:origin x="1816"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E1CB8E-6920-4201-B784-8766D23A6D31}"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4AEA1AE4-2768-4E5D-8824-68EE7403D957}">
      <dgm:prSet phldrT="[Text]"/>
      <dgm:spPr/>
      <dgm:t>
        <a:bodyPr/>
        <a:lstStyle/>
        <a:p>
          <a:r>
            <a:rPr lang="en-US" dirty="0"/>
            <a:t>Severe pain:  Opioid scheduled +/- non-opioid +/- adjuvant</a:t>
          </a:r>
        </a:p>
      </dgm:t>
    </dgm:pt>
    <dgm:pt modelId="{CC8E712E-B465-4980-A0E2-3BABE29208A6}" type="sibTrans" cxnId="{56214664-AED2-427A-BA58-7D431E88ED7C}">
      <dgm:prSet/>
      <dgm:spPr/>
      <dgm:t>
        <a:bodyPr/>
        <a:lstStyle/>
        <a:p>
          <a:endParaRPr lang="en-US"/>
        </a:p>
      </dgm:t>
    </dgm:pt>
    <dgm:pt modelId="{D843B3D4-F901-4456-BE70-D1A3DCB885A6}" type="parTrans" cxnId="{56214664-AED2-427A-BA58-7D431E88ED7C}">
      <dgm:prSet/>
      <dgm:spPr/>
      <dgm:t>
        <a:bodyPr/>
        <a:lstStyle/>
        <a:p>
          <a:endParaRPr lang="en-US"/>
        </a:p>
      </dgm:t>
    </dgm:pt>
    <dgm:pt modelId="{B77EB587-F5C9-4C7B-ABB8-B6E1F40EAE2A}">
      <dgm:prSet phldrT="[Text]"/>
      <dgm:spPr/>
      <dgm:t>
        <a:bodyPr/>
        <a:lstStyle/>
        <a:p>
          <a:r>
            <a:rPr lang="en-US" dirty="0"/>
            <a:t>Moderate Pain:  </a:t>
          </a:r>
        </a:p>
        <a:p>
          <a:r>
            <a:rPr lang="en-US" dirty="0"/>
            <a:t>Opioid  as needed +/- non opioid  +/-adjuvant</a:t>
          </a:r>
        </a:p>
      </dgm:t>
    </dgm:pt>
    <dgm:pt modelId="{6B608B17-741F-49FE-948F-400518F8D4A3}" type="sibTrans" cxnId="{EB002FCB-FF63-4A98-BFA0-A01597C2FFAC}">
      <dgm:prSet/>
      <dgm:spPr/>
      <dgm:t>
        <a:bodyPr/>
        <a:lstStyle/>
        <a:p>
          <a:endParaRPr lang="en-US"/>
        </a:p>
      </dgm:t>
    </dgm:pt>
    <dgm:pt modelId="{EF180897-5B9C-45A5-8814-B978DA8D5859}" type="parTrans" cxnId="{EB002FCB-FF63-4A98-BFA0-A01597C2FFAC}">
      <dgm:prSet/>
      <dgm:spPr/>
      <dgm:t>
        <a:bodyPr/>
        <a:lstStyle/>
        <a:p>
          <a:endParaRPr lang="en-US"/>
        </a:p>
      </dgm:t>
    </dgm:pt>
    <dgm:pt modelId="{4D74A200-73BC-41D1-8EF4-BC10D3C3256E}">
      <dgm:prSet phldrT="[Text]" custT="1"/>
      <dgm:spPr/>
      <dgm:t>
        <a:bodyPr/>
        <a:lstStyle/>
        <a:p>
          <a:r>
            <a:rPr lang="en-US" sz="1300" dirty="0"/>
            <a:t>Mild pain: </a:t>
          </a:r>
        </a:p>
        <a:p>
          <a:r>
            <a:rPr lang="en-US" sz="1300" dirty="0"/>
            <a:t>Non opioid +/- adjuvant </a:t>
          </a:r>
        </a:p>
      </dgm:t>
    </dgm:pt>
    <dgm:pt modelId="{20D02E46-D4E2-47F3-B870-258B1306B90F}" type="sibTrans" cxnId="{0A5C6C7B-D6AA-459C-96BE-291057CB30C5}">
      <dgm:prSet/>
      <dgm:spPr/>
      <dgm:t>
        <a:bodyPr/>
        <a:lstStyle/>
        <a:p>
          <a:endParaRPr lang="en-US"/>
        </a:p>
      </dgm:t>
    </dgm:pt>
    <dgm:pt modelId="{F18B090B-44CE-4355-829A-06BC801995F7}" type="parTrans" cxnId="{0A5C6C7B-D6AA-459C-96BE-291057CB30C5}">
      <dgm:prSet/>
      <dgm:spPr/>
      <dgm:t>
        <a:bodyPr/>
        <a:lstStyle/>
        <a:p>
          <a:endParaRPr lang="en-US"/>
        </a:p>
      </dgm:t>
    </dgm:pt>
    <dgm:pt modelId="{97FE6EE8-61A5-49D5-B8F2-F7D6A3280FB0}" type="pres">
      <dgm:prSet presAssocID="{79E1CB8E-6920-4201-B784-8766D23A6D31}" presName="rootnode" presStyleCnt="0">
        <dgm:presLayoutVars>
          <dgm:chMax/>
          <dgm:chPref/>
          <dgm:dir/>
          <dgm:animLvl val="lvl"/>
        </dgm:presLayoutVars>
      </dgm:prSet>
      <dgm:spPr/>
    </dgm:pt>
    <dgm:pt modelId="{0CA518DD-F757-416A-92EC-6CAA1424B70E}" type="pres">
      <dgm:prSet presAssocID="{4D74A200-73BC-41D1-8EF4-BC10D3C3256E}" presName="composite" presStyleCnt="0"/>
      <dgm:spPr/>
    </dgm:pt>
    <dgm:pt modelId="{F72C44F5-A567-47AF-A637-0883A0D98B31}" type="pres">
      <dgm:prSet presAssocID="{4D74A200-73BC-41D1-8EF4-BC10D3C3256E}" presName="LShape" presStyleLbl="alignNode1" presStyleIdx="0" presStyleCnt="5"/>
      <dgm:spPr/>
    </dgm:pt>
    <dgm:pt modelId="{B80943B8-3072-43B7-8195-DABACA7E75CE}" type="pres">
      <dgm:prSet presAssocID="{4D74A200-73BC-41D1-8EF4-BC10D3C3256E}" presName="ParentText" presStyleLbl="revTx" presStyleIdx="0" presStyleCnt="3" custLinFactNeighborY="4271">
        <dgm:presLayoutVars>
          <dgm:chMax val="0"/>
          <dgm:chPref val="0"/>
          <dgm:bulletEnabled val="1"/>
        </dgm:presLayoutVars>
      </dgm:prSet>
      <dgm:spPr/>
    </dgm:pt>
    <dgm:pt modelId="{499E81B1-3DC1-460A-98FB-5E4F05BC4DA8}" type="pres">
      <dgm:prSet presAssocID="{4D74A200-73BC-41D1-8EF4-BC10D3C3256E}" presName="Triangle" presStyleLbl="alignNode1" presStyleIdx="1" presStyleCnt="5"/>
      <dgm:spPr/>
    </dgm:pt>
    <dgm:pt modelId="{D90D53CE-DC23-4A94-B350-8EE14C6DA3BE}" type="pres">
      <dgm:prSet presAssocID="{20D02E46-D4E2-47F3-B870-258B1306B90F}" presName="sibTrans" presStyleCnt="0"/>
      <dgm:spPr/>
    </dgm:pt>
    <dgm:pt modelId="{6605E033-98B7-4492-B33C-8676F5BEC49E}" type="pres">
      <dgm:prSet presAssocID="{20D02E46-D4E2-47F3-B870-258B1306B90F}" presName="space" presStyleCnt="0"/>
      <dgm:spPr/>
    </dgm:pt>
    <dgm:pt modelId="{443E89D6-8D67-4991-899D-4ED8E3296DC7}" type="pres">
      <dgm:prSet presAssocID="{B77EB587-F5C9-4C7B-ABB8-B6E1F40EAE2A}" presName="composite" presStyleCnt="0"/>
      <dgm:spPr/>
    </dgm:pt>
    <dgm:pt modelId="{9A813AA4-1769-4309-B931-A5BCE1EFB9FC}" type="pres">
      <dgm:prSet presAssocID="{B77EB587-F5C9-4C7B-ABB8-B6E1F40EAE2A}" presName="LShape" presStyleLbl="alignNode1" presStyleIdx="2" presStyleCnt="5"/>
      <dgm:spPr/>
    </dgm:pt>
    <dgm:pt modelId="{4347DE1A-DF43-4D34-8302-896DB64BC68F}" type="pres">
      <dgm:prSet presAssocID="{B77EB587-F5C9-4C7B-ABB8-B6E1F40EAE2A}" presName="ParentText" presStyleLbl="revTx" presStyleIdx="1" presStyleCnt="3">
        <dgm:presLayoutVars>
          <dgm:chMax val="0"/>
          <dgm:chPref val="0"/>
          <dgm:bulletEnabled val="1"/>
        </dgm:presLayoutVars>
      </dgm:prSet>
      <dgm:spPr/>
    </dgm:pt>
    <dgm:pt modelId="{8CAD1D31-5B30-416A-9102-FE25A5F799FE}" type="pres">
      <dgm:prSet presAssocID="{B77EB587-F5C9-4C7B-ABB8-B6E1F40EAE2A}" presName="Triangle" presStyleLbl="alignNode1" presStyleIdx="3" presStyleCnt="5"/>
      <dgm:spPr/>
    </dgm:pt>
    <dgm:pt modelId="{3FBB4A9E-F5E8-4CB5-B624-10123B616B74}" type="pres">
      <dgm:prSet presAssocID="{6B608B17-741F-49FE-948F-400518F8D4A3}" presName="sibTrans" presStyleCnt="0"/>
      <dgm:spPr/>
    </dgm:pt>
    <dgm:pt modelId="{52A54441-1039-456F-81FE-BE9BADAC5C38}" type="pres">
      <dgm:prSet presAssocID="{6B608B17-741F-49FE-948F-400518F8D4A3}" presName="space" presStyleCnt="0"/>
      <dgm:spPr/>
    </dgm:pt>
    <dgm:pt modelId="{F6D3CA3D-E73A-4ABA-BE16-4F20AF7CC9C6}" type="pres">
      <dgm:prSet presAssocID="{4AEA1AE4-2768-4E5D-8824-68EE7403D957}" presName="composite" presStyleCnt="0"/>
      <dgm:spPr/>
    </dgm:pt>
    <dgm:pt modelId="{D79A27AD-E04E-4549-AF59-9971969014FC}" type="pres">
      <dgm:prSet presAssocID="{4AEA1AE4-2768-4E5D-8824-68EE7403D957}" presName="LShape" presStyleLbl="alignNode1" presStyleIdx="4" presStyleCnt="5"/>
      <dgm:spPr/>
    </dgm:pt>
    <dgm:pt modelId="{576D8026-73C4-4CD5-B894-252CA4DC5EE3}" type="pres">
      <dgm:prSet presAssocID="{4AEA1AE4-2768-4E5D-8824-68EE7403D957}" presName="ParentText" presStyleLbl="revTx" presStyleIdx="2" presStyleCnt="3">
        <dgm:presLayoutVars>
          <dgm:chMax val="0"/>
          <dgm:chPref val="0"/>
          <dgm:bulletEnabled val="1"/>
        </dgm:presLayoutVars>
      </dgm:prSet>
      <dgm:spPr/>
    </dgm:pt>
  </dgm:ptLst>
  <dgm:cxnLst>
    <dgm:cxn modelId="{C7E1FB5E-01CB-4A5B-9B97-885AFCB05A8D}" type="presOf" srcId="{4D74A200-73BC-41D1-8EF4-BC10D3C3256E}" destId="{B80943B8-3072-43B7-8195-DABACA7E75CE}" srcOrd="0" destOrd="0" presId="urn:microsoft.com/office/officeart/2009/3/layout/StepUpProcess"/>
    <dgm:cxn modelId="{56214664-AED2-427A-BA58-7D431E88ED7C}" srcId="{79E1CB8E-6920-4201-B784-8766D23A6D31}" destId="{4AEA1AE4-2768-4E5D-8824-68EE7403D957}" srcOrd="2" destOrd="0" parTransId="{D843B3D4-F901-4456-BE70-D1A3DCB885A6}" sibTransId="{CC8E712E-B465-4980-A0E2-3BABE29208A6}"/>
    <dgm:cxn modelId="{0A5C6C7B-D6AA-459C-96BE-291057CB30C5}" srcId="{79E1CB8E-6920-4201-B784-8766D23A6D31}" destId="{4D74A200-73BC-41D1-8EF4-BC10D3C3256E}" srcOrd="0" destOrd="0" parTransId="{F18B090B-44CE-4355-829A-06BC801995F7}" sibTransId="{20D02E46-D4E2-47F3-B870-258B1306B90F}"/>
    <dgm:cxn modelId="{A99D518F-F1C8-4FE4-8D72-0443F89FFBDA}" type="presOf" srcId="{4AEA1AE4-2768-4E5D-8824-68EE7403D957}" destId="{576D8026-73C4-4CD5-B894-252CA4DC5EE3}" srcOrd="0" destOrd="0" presId="urn:microsoft.com/office/officeart/2009/3/layout/StepUpProcess"/>
    <dgm:cxn modelId="{163B04AE-7388-439F-BB76-A07ADD67ED61}" type="presOf" srcId="{79E1CB8E-6920-4201-B784-8766D23A6D31}" destId="{97FE6EE8-61A5-49D5-B8F2-F7D6A3280FB0}" srcOrd="0" destOrd="0" presId="urn:microsoft.com/office/officeart/2009/3/layout/StepUpProcess"/>
    <dgm:cxn modelId="{EB002FCB-FF63-4A98-BFA0-A01597C2FFAC}" srcId="{79E1CB8E-6920-4201-B784-8766D23A6D31}" destId="{B77EB587-F5C9-4C7B-ABB8-B6E1F40EAE2A}" srcOrd="1" destOrd="0" parTransId="{EF180897-5B9C-45A5-8814-B978DA8D5859}" sibTransId="{6B608B17-741F-49FE-948F-400518F8D4A3}"/>
    <dgm:cxn modelId="{50713AE6-12C9-4D53-B115-49A3ED97425E}" type="presOf" srcId="{B77EB587-F5C9-4C7B-ABB8-B6E1F40EAE2A}" destId="{4347DE1A-DF43-4D34-8302-896DB64BC68F}" srcOrd="0" destOrd="0" presId="urn:microsoft.com/office/officeart/2009/3/layout/StepUpProcess"/>
    <dgm:cxn modelId="{26F83120-1D23-4F52-9642-91FF818C4C63}" type="presParOf" srcId="{97FE6EE8-61A5-49D5-B8F2-F7D6A3280FB0}" destId="{0CA518DD-F757-416A-92EC-6CAA1424B70E}" srcOrd="0" destOrd="0" presId="urn:microsoft.com/office/officeart/2009/3/layout/StepUpProcess"/>
    <dgm:cxn modelId="{8FB2D479-0DB3-4015-91F9-13F5E10452EB}" type="presParOf" srcId="{0CA518DD-F757-416A-92EC-6CAA1424B70E}" destId="{F72C44F5-A567-47AF-A637-0883A0D98B31}" srcOrd="0" destOrd="0" presId="urn:microsoft.com/office/officeart/2009/3/layout/StepUpProcess"/>
    <dgm:cxn modelId="{67596212-AEB7-4964-9392-74499D00B9EB}" type="presParOf" srcId="{0CA518DD-F757-416A-92EC-6CAA1424B70E}" destId="{B80943B8-3072-43B7-8195-DABACA7E75CE}" srcOrd="1" destOrd="0" presId="urn:microsoft.com/office/officeart/2009/3/layout/StepUpProcess"/>
    <dgm:cxn modelId="{FE0055F1-024E-46F5-9E8D-EB57E7BA1EB0}" type="presParOf" srcId="{0CA518DD-F757-416A-92EC-6CAA1424B70E}" destId="{499E81B1-3DC1-460A-98FB-5E4F05BC4DA8}" srcOrd="2" destOrd="0" presId="urn:microsoft.com/office/officeart/2009/3/layout/StepUpProcess"/>
    <dgm:cxn modelId="{DE409E35-4E6D-4FB8-8C42-5B1CF43EB825}" type="presParOf" srcId="{97FE6EE8-61A5-49D5-B8F2-F7D6A3280FB0}" destId="{D90D53CE-DC23-4A94-B350-8EE14C6DA3BE}" srcOrd="1" destOrd="0" presId="urn:microsoft.com/office/officeart/2009/3/layout/StepUpProcess"/>
    <dgm:cxn modelId="{353625F6-6BFB-4D6E-8936-E50CD51867DE}" type="presParOf" srcId="{D90D53CE-DC23-4A94-B350-8EE14C6DA3BE}" destId="{6605E033-98B7-4492-B33C-8676F5BEC49E}" srcOrd="0" destOrd="0" presId="urn:microsoft.com/office/officeart/2009/3/layout/StepUpProcess"/>
    <dgm:cxn modelId="{021597BF-394B-45C9-84D0-CDA16528F9D4}" type="presParOf" srcId="{97FE6EE8-61A5-49D5-B8F2-F7D6A3280FB0}" destId="{443E89D6-8D67-4991-899D-4ED8E3296DC7}" srcOrd="2" destOrd="0" presId="urn:microsoft.com/office/officeart/2009/3/layout/StepUpProcess"/>
    <dgm:cxn modelId="{CA112A69-09EE-48FC-AD8D-E88DA52B5D23}" type="presParOf" srcId="{443E89D6-8D67-4991-899D-4ED8E3296DC7}" destId="{9A813AA4-1769-4309-B931-A5BCE1EFB9FC}" srcOrd="0" destOrd="0" presId="urn:microsoft.com/office/officeart/2009/3/layout/StepUpProcess"/>
    <dgm:cxn modelId="{1B995B3E-9FDE-4A8B-8248-B1D9C9EBD6BB}" type="presParOf" srcId="{443E89D6-8D67-4991-899D-4ED8E3296DC7}" destId="{4347DE1A-DF43-4D34-8302-896DB64BC68F}" srcOrd="1" destOrd="0" presId="urn:microsoft.com/office/officeart/2009/3/layout/StepUpProcess"/>
    <dgm:cxn modelId="{A8BD827F-F9E0-494E-B6A3-F2228A0416BF}" type="presParOf" srcId="{443E89D6-8D67-4991-899D-4ED8E3296DC7}" destId="{8CAD1D31-5B30-416A-9102-FE25A5F799FE}" srcOrd="2" destOrd="0" presId="urn:microsoft.com/office/officeart/2009/3/layout/StepUpProcess"/>
    <dgm:cxn modelId="{8F18C450-C2F5-4217-B3DD-E66B6FD17ED8}" type="presParOf" srcId="{97FE6EE8-61A5-49D5-B8F2-F7D6A3280FB0}" destId="{3FBB4A9E-F5E8-4CB5-B624-10123B616B74}" srcOrd="3" destOrd="0" presId="urn:microsoft.com/office/officeart/2009/3/layout/StepUpProcess"/>
    <dgm:cxn modelId="{C83F1FD9-10EC-4365-B603-8FC40E01A4DA}" type="presParOf" srcId="{3FBB4A9E-F5E8-4CB5-B624-10123B616B74}" destId="{52A54441-1039-456F-81FE-BE9BADAC5C38}" srcOrd="0" destOrd="0" presId="urn:microsoft.com/office/officeart/2009/3/layout/StepUpProcess"/>
    <dgm:cxn modelId="{4BBAC5DD-6333-4E92-876F-9F2C9EC1D025}" type="presParOf" srcId="{97FE6EE8-61A5-49D5-B8F2-F7D6A3280FB0}" destId="{F6D3CA3D-E73A-4ABA-BE16-4F20AF7CC9C6}" srcOrd="4" destOrd="0" presId="urn:microsoft.com/office/officeart/2009/3/layout/StepUpProcess"/>
    <dgm:cxn modelId="{06C75F19-F1F2-41F1-8737-8501BD69668E}" type="presParOf" srcId="{F6D3CA3D-E73A-4ABA-BE16-4F20AF7CC9C6}" destId="{D79A27AD-E04E-4549-AF59-9971969014FC}" srcOrd="0" destOrd="0" presId="urn:microsoft.com/office/officeart/2009/3/layout/StepUpProcess"/>
    <dgm:cxn modelId="{544B45C4-CE81-496F-B88A-AA53E9E4B9AA}" type="presParOf" srcId="{F6D3CA3D-E73A-4ABA-BE16-4F20AF7CC9C6}" destId="{576D8026-73C4-4CD5-B894-252CA4DC5EE3}"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C44F5-A567-47AF-A637-0883A0D98B31}">
      <dsp:nvSpPr>
        <dsp:cNvPr id="0" name=""/>
        <dsp:cNvSpPr/>
      </dsp:nvSpPr>
      <dsp:spPr>
        <a:xfrm rot="5400000">
          <a:off x="284060" y="1140776"/>
          <a:ext cx="855269" cy="1423149"/>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943B8-3072-43B7-8195-DABACA7E75CE}">
      <dsp:nvSpPr>
        <dsp:cNvPr id="0" name=""/>
        <dsp:cNvSpPr/>
      </dsp:nvSpPr>
      <dsp:spPr>
        <a:xfrm>
          <a:off x="141294" y="1614092"/>
          <a:ext cx="1284826" cy="1126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Mild pain: </a:t>
          </a:r>
        </a:p>
        <a:p>
          <a:pPr marL="0" lvl="0" indent="0" algn="l" defTabSz="577850">
            <a:lnSpc>
              <a:spcPct val="90000"/>
            </a:lnSpc>
            <a:spcBef>
              <a:spcPct val="0"/>
            </a:spcBef>
            <a:spcAft>
              <a:spcPct val="35000"/>
            </a:spcAft>
            <a:buNone/>
          </a:pPr>
          <a:r>
            <a:rPr lang="en-US" sz="1300" kern="1200" dirty="0"/>
            <a:t>Non opioid +/- adjuvant </a:t>
          </a:r>
        </a:p>
      </dsp:txBody>
      <dsp:txXfrm>
        <a:off x="141294" y="1614092"/>
        <a:ext cx="1284826" cy="1126226"/>
      </dsp:txXfrm>
    </dsp:sp>
    <dsp:sp modelId="{499E81B1-3DC1-460A-98FB-5E4F05BC4DA8}">
      <dsp:nvSpPr>
        <dsp:cNvPr id="0" name=""/>
        <dsp:cNvSpPr/>
      </dsp:nvSpPr>
      <dsp:spPr>
        <a:xfrm>
          <a:off x="1183701" y="1036002"/>
          <a:ext cx="242420" cy="24242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813AA4-1769-4309-B931-A5BCE1EFB9FC}">
      <dsp:nvSpPr>
        <dsp:cNvPr id="0" name=""/>
        <dsp:cNvSpPr/>
      </dsp:nvSpPr>
      <dsp:spPr>
        <a:xfrm rot="5400000">
          <a:off x="1856939" y="751565"/>
          <a:ext cx="855269" cy="1423149"/>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47DE1A-DF43-4D34-8302-896DB64BC68F}">
      <dsp:nvSpPr>
        <dsp:cNvPr id="0" name=""/>
        <dsp:cNvSpPr/>
      </dsp:nvSpPr>
      <dsp:spPr>
        <a:xfrm>
          <a:off x="1714173" y="1176780"/>
          <a:ext cx="1284826" cy="1126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Moderate Pain:  </a:t>
          </a:r>
        </a:p>
        <a:p>
          <a:pPr marL="0" lvl="0" indent="0" algn="l" defTabSz="577850">
            <a:lnSpc>
              <a:spcPct val="90000"/>
            </a:lnSpc>
            <a:spcBef>
              <a:spcPct val="0"/>
            </a:spcBef>
            <a:spcAft>
              <a:spcPct val="35000"/>
            </a:spcAft>
            <a:buNone/>
          </a:pPr>
          <a:r>
            <a:rPr lang="en-US" sz="1300" kern="1200" dirty="0"/>
            <a:t>Opioid  as needed +/- non opioid  +/-adjuvant</a:t>
          </a:r>
        </a:p>
      </dsp:txBody>
      <dsp:txXfrm>
        <a:off x="1714173" y="1176780"/>
        <a:ext cx="1284826" cy="1126226"/>
      </dsp:txXfrm>
    </dsp:sp>
    <dsp:sp modelId="{8CAD1D31-5B30-416A-9102-FE25A5F799FE}">
      <dsp:nvSpPr>
        <dsp:cNvPr id="0" name=""/>
        <dsp:cNvSpPr/>
      </dsp:nvSpPr>
      <dsp:spPr>
        <a:xfrm>
          <a:off x="2756580" y="646791"/>
          <a:ext cx="242420" cy="242420"/>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9A27AD-E04E-4549-AF59-9971969014FC}">
      <dsp:nvSpPr>
        <dsp:cNvPr id="0" name=""/>
        <dsp:cNvSpPr/>
      </dsp:nvSpPr>
      <dsp:spPr>
        <a:xfrm rot="5400000">
          <a:off x="3429818" y="362355"/>
          <a:ext cx="855269" cy="1423149"/>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D8026-73C4-4CD5-B894-252CA4DC5EE3}">
      <dsp:nvSpPr>
        <dsp:cNvPr id="0" name=""/>
        <dsp:cNvSpPr/>
      </dsp:nvSpPr>
      <dsp:spPr>
        <a:xfrm>
          <a:off x="3287052" y="787569"/>
          <a:ext cx="1284826" cy="11262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kern="1200" dirty="0"/>
            <a:t>Severe pain:  Opioid scheduled +/- non-opioid +/- adjuvant</a:t>
          </a:r>
        </a:p>
      </dsp:txBody>
      <dsp:txXfrm>
        <a:off x="3287052" y="787569"/>
        <a:ext cx="1284826" cy="1126226"/>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7DA83B-9BC9-46F8-B895-FDD1358E2138}" type="datetimeFigureOut">
              <a:rPr lang="en-US" smtClean="0"/>
              <a:t>1/12/22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DEF78C-EBBA-4A6F-A3F1-BCEAA7E88C7F}" type="slidenum">
              <a:rPr lang="en-US" smtClean="0"/>
              <a:t>‹#›</a:t>
            </a:fld>
            <a:endParaRPr lang="en-US"/>
          </a:p>
        </p:txBody>
      </p:sp>
    </p:spTree>
    <p:extLst>
      <p:ext uri="{BB962C8B-B14F-4D97-AF65-F5344CB8AC3E}">
        <p14:creationId xmlns:p14="http://schemas.microsoft.com/office/powerpoint/2010/main" val="2063956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2</a:t>
            </a:fld>
            <a:endParaRPr lang="en-US" dirty="0"/>
          </a:p>
        </p:txBody>
      </p:sp>
    </p:spTree>
    <p:extLst>
      <p:ext uri="{BB962C8B-B14F-4D97-AF65-F5344CB8AC3E}">
        <p14:creationId xmlns:p14="http://schemas.microsoft.com/office/powerpoint/2010/main" val="1749371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Pain </a:t>
            </a:r>
            <a:r>
              <a:rPr lang="en-US" sz="1200" b="0" i="0" kern="1200" dirty="0">
                <a:solidFill>
                  <a:schemeClr val="tx1"/>
                </a:solidFill>
                <a:effectLst/>
                <a:latin typeface="+mn-lt"/>
                <a:ea typeface="+mn-ea"/>
                <a:cs typeface="+mn-cs"/>
              </a:rPr>
              <a:t>is always a subjective experience that is influenced to varying degrees by biological, psychological, and social factors.</a:t>
            </a:r>
          </a:p>
          <a:p>
            <a:r>
              <a:rPr lang="en-US" sz="1200" b="0" i="0" kern="1200" dirty="0">
                <a:solidFill>
                  <a:schemeClr val="tx1"/>
                </a:solidFill>
                <a:effectLst/>
                <a:latin typeface="+mn-lt"/>
                <a:ea typeface="+mn-ea"/>
                <a:cs typeface="+mn-cs"/>
              </a:rPr>
              <a:t>Pain and nociception are different phenomena: the experience of pain cannot be reduced to activity in sensory pathways.</a:t>
            </a:r>
          </a:p>
          <a:p>
            <a:r>
              <a:rPr lang="en-US" sz="1200" b="0" i="0" kern="1200" dirty="0">
                <a:solidFill>
                  <a:schemeClr val="tx1"/>
                </a:solidFill>
                <a:effectLst/>
                <a:latin typeface="+mn-lt"/>
                <a:ea typeface="+mn-ea"/>
                <a:cs typeface="+mn-cs"/>
              </a:rPr>
              <a:t>Through life experiences, individuals learn the concept of pain and its applications.</a:t>
            </a:r>
          </a:p>
          <a:p>
            <a:r>
              <a:rPr lang="en-US" sz="1200" b="0" i="0" kern="1200" dirty="0">
                <a:solidFill>
                  <a:schemeClr val="tx1"/>
                </a:solidFill>
                <a:effectLst/>
                <a:latin typeface="+mn-lt"/>
                <a:ea typeface="+mn-ea"/>
                <a:cs typeface="+mn-cs"/>
              </a:rPr>
              <a:t>A person’s report of an experience as pain should be accepted as such and respected.</a:t>
            </a:r>
          </a:p>
          <a:p>
            <a:r>
              <a:rPr lang="en-US" sz="1200" b="0" i="0" kern="1200" dirty="0">
                <a:solidFill>
                  <a:schemeClr val="tx1"/>
                </a:solidFill>
                <a:effectLst/>
                <a:latin typeface="+mn-lt"/>
                <a:ea typeface="+mn-ea"/>
                <a:cs typeface="+mn-cs"/>
              </a:rPr>
              <a:t>Although pain usually serves an adaptive role, it may have adverse effects on function and social and psychological well-being.</a:t>
            </a:r>
          </a:p>
          <a:p>
            <a:r>
              <a:rPr lang="en-US" sz="1200" b="0" i="0" kern="1200" dirty="0">
                <a:solidFill>
                  <a:schemeClr val="tx1"/>
                </a:solidFill>
                <a:effectLst/>
                <a:latin typeface="+mn-lt"/>
                <a:ea typeface="+mn-ea"/>
                <a:cs typeface="+mn-cs"/>
              </a:rPr>
              <a:t>Verbal description is only one of several behaviors to express pain; inability to communicate does not negate the possibility that a human or a non-human animal experiences pain.  -International Association for the Study of Pain</a:t>
            </a:r>
          </a:p>
          <a:p>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4</a:t>
            </a:fld>
            <a:endParaRPr lang="en-US" dirty="0"/>
          </a:p>
        </p:txBody>
      </p:sp>
    </p:spTree>
    <p:extLst>
      <p:ext uri="{BB962C8B-B14F-4D97-AF65-F5344CB8AC3E}">
        <p14:creationId xmlns:p14="http://schemas.microsoft.com/office/powerpoint/2010/main" val="1482444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Chronic</a:t>
            </a:r>
            <a:r>
              <a:rPr lang="en-US" baseline="0" dirty="0"/>
              <a:t> pain is not just a temporal extension of acute pain.  It is its own disease state characterized by maladaptive neuro-circuitry changes that promote pain potentiation.  </a:t>
            </a:r>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5</a:t>
            </a:fld>
            <a:endParaRPr lang="en-US" dirty="0"/>
          </a:p>
        </p:txBody>
      </p:sp>
    </p:spTree>
    <p:extLst>
      <p:ext uri="{BB962C8B-B14F-4D97-AF65-F5344CB8AC3E}">
        <p14:creationId xmlns:p14="http://schemas.microsoft.com/office/powerpoint/2010/main" val="1451064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When</a:t>
            </a:r>
            <a:r>
              <a:rPr lang="en-US" baseline="0" dirty="0"/>
              <a:t> tissue </a:t>
            </a:r>
            <a:r>
              <a:rPr lang="en-US" dirty="0"/>
              <a:t>is damaged and pain receptors (nociceptors) are activated.  Reminder:</a:t>
            </a:r>
            <a:r>
              <a:rPr lang="en-US" baseline="0" dirty="0"/>
              <a:t>  </a:t>
            </a:r>
            <a:r>
              <a:rPr lang="en-US" dirty="0"/>
              <a:t>nociception</a:t>
            </a:r>
            <a:r>
              <a:rPr lang="en-US" baseline="0" dirty="0"/>
              <a:t> is a sensory sensation.  Pain is a subjective experience.  </a:t>
            </a:r>
            <a:endParaRPr lang="en-US" dirty="0"/>
          </a:p>
          <a:p>
            <a:pPr marL="295275" indent="-295275">
              <a:buFont typeface="Arial" panose="020B0604020202020204" pitchFamily="34" charset="0"/>
              <a:buChar char="•"/>
            </a:pPr>
            <a:r>
              <a:rPr lang="en-US" sz="3200" dirty="0"/>
              <a:t>Somatic pain is transmitted via the </a:t>
            </a:r>
            <a:r>
              <a:rPr lang="en-US" sz="3200" dirty="0" err="1"/>
              <a:t>Adelta</a:t>
            </a:r>
            <a:r>
              <a:rPr lang="en-US" sz="3200" baseline="0" dirty="0"/>
              <a:t> fibers.  An</a:t>
            </a:r>
            <a:r>
              <a:rPr lang="en-US" sz="3200" dirty="0"/>
              <a:t> example</a:t>
            </a:r>
            <a:r>
              <a:rPr lang="en-US" sz="3200" baseline="0" dirty="0"/>
              <a:t> is fractured arm.  </a:t>
            </a:r>
            <a:endParaRPr lang="en-US" sz="3200" dirty="0"/>
          </a:p>
          <a:p>
            <a:pPr lvl="1" indent="-331788">
              <a:buFont typeface="System Font Regular"/>
              <a:buChar char="-"/>
            </a:pPr>
            <a:r>
              <a:rPr lang="en-US" sz="2800" dirty="0"/>
              <a:t>Tissue damaged: skin, muscle, bone </a:t>
            </a:r>
          </a:p>
          <a:p>
            <a:pPr lvl="1" indent="-331788">
              <a:buFont typeface="System Font Regular"/>
              <a:buChar char="-"/>
            </a:pPr>
            <a:r>
              <a:rPr lang="en-US" sz="2800" dirty="0"/>
              <a:t>It is well localized</a:t>
            </a:r>
            <a:r>
              <a:rPr lang="en-US" sz="2800" baseline="0" dirty="0"/>
              <a:t>.</a:t>
            </a:r>
          </a:p>
          <a:p>
            <a:pPr marL="125412" lvl="1" indent="0">
              <a:buFont typeface="System Font Regular"/>
              <a:buNone/>
            </a:pPr>
            <a:r>
              <a:rPr lang="en-US" sz="3200" dirty="0"/>
              <a:t>Visceral pain- travels</a:t>
            </a:r>
            <a:r>
              <a:rPr lang="en-US" sz="3200" baseline="0" dirty="0"/>
              <a:t> on C fibers like noxious heat and chemical stimuli- an example is appendicitis</a:t>
            </a:r>
            <a:endParaRPr lang="en-US" sz="3200" dirty="0"/>
          </a:p>
          <a:p>
            <a:pPr lvl="1" indent="-331788">
              <a:buFont typeface="System Font Regular"/>
              <a:buChar char="-"/>
            </a:pPr>
            <a:r>
              <a:rPr lang="en-US" sz="2800" dirty="0"/>
              <a:t>Tissue damaged:  hollow organs such as gut</a:t>
            </a:r>
          </a:p>
          <a:p>
            <a:pPr lvl="1" indent="-331788">
              <a:buFont typeface="System Font Regular"/>
              <a:buChar char="-"/>
            </a:pPr>
            <a:r>
              <a:rPr lang="en-US" sz="2800" dirty="0"/>
              <a:t>Poorly localized</a:t>
            </a:r>
          </a:p>
          <a:p>
            <a:pPr marL="125412" lvl="1" indent="0">
              <a:buFont typeface="System Font Regular"/>
              <a:buNone/>
            </a:pPr>
            <a:r>
              <a:rPr lang="en-US" sz="2800" dirty="0"/>
              <a:t>They synapse in the dorsal</a:t>
            </a:r>
            <a:r>
              <a:rPr lang="en-US" sz="2800" baseline="0" dirty="0"/>
              <a:t> horn. </a:t>
            </a:r>
            <a:endParaRPr lang="en-US" sz="2800" dirty="0"/>
          </a:p>
        </p:txBody>
      </p:sp>
      <p:sp>
        <p:nvSpPr>
          <p:cNvPr id="4" name="Slide Number Placeholder 3"/>
          <p:cNvSpPr>
            <a:spLocks noGrp="1"/>
          </p:cNvSpPr>
          <p:nvPr>
            <p:ph type="sldNum" sz="quarter" idx="10"/>
          </p:nvPr>
        </p:nvSpPr>
        <p:spPr/>
        <p:txBody>
          <a:bodyPr/>
          <a:lstStyle/>
          <a:p>
            <a:fld id="{6FDEF78C-EBBA-4A6F-A3F1-BCEAA7E88C7F}" type="slidenum">
              <a:rPr lang="en-US" smtClean="0"/>
              <a:t>6</a:t>
            </a:fld>
            <a:endParaRPr lang="en-US"/>
          </a:p>
        </p:txBody>
      </p:sp>
    </p:spTree>
    <p:extLst>
      <p:ext uri="{BB962C8B-B14F-4D97-AF65-F5344CB8AC3E}">
        <p14:creationId xmlns:p14="http://schemas.microsoft.com/office/powerpoint/2010/main" val="252623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Neuropathic</a:t>
            </a:r>
            <a:r>
              <a:rPr lang="en-US" baseline="0" dirty="0"/>
              <a:t> pain can occur in the peripheral or central nervous system.  The nervous system detects pain, problems with the pain detection system is often found in chronic pain.   There are chronic medical illnesses that result in mixed pain such as cancer and sickle cell disease. </a:t>
            </a:r>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7</a:t>
            </a:fld>
            <a:endParaRPr lang="en-US"/>
          </a:p>
        </p:txBody>
      </p:sp>
    </p:spTree>
    <p:extLst>
      <p:ext uri="{BB962C8B-B14F-4D97-AF65-F5344CB8AC3E}">
        <p14:creationId xmlns:p14="http://schemas.microsoft.com/office/powerpoint/2010/main" val="4095815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Pain scores</a:t>
            </a:r>
            <a:r>
              <a:rPr lang="en-US" baseline="0" dirty="0"/>
              <a:t> are stratified into mild, moderate and severe pain. </a:t>
            </a:r>
            <a:endParaRPr lang="en-US" dirty="0"/>
          </a:p>
          <a:p>
            <a:r>
              <a:rPr lang="en-US" dirty="0"/>
              <a:t>With</a:t>
            </a:r>
            <a:r>
              <a:rPr lang="en-US" baseline="0" dirty="0"/>
              <a:t> treatment as follows based on pain score: </a:t>
            </a:r>
            <a:endParaRPr lang="en-US" dirty="0"/>
          </a:p>
          <a:p>
            <a:r>
              <a:rPr lang="en-US" dirty="0"/>
              <a:t>0-2 :no intervention</a:t>
            </a:r>
          </a:p>
          <a:p>
            <a:r>
              <a:rPr lang="en-US" dirty="0"/>
              <a:t>3-4:</a:t>
            </a:r>
            <a:r>
              <a:rPr lang="en-US" baseline="0" dirty="0"/>
              <a:t> </a:t>
            </a:r>
            <a:r>
              <a:rPr lang="en-US" dirty="0"/>
              <a:t>non-pharmacologic intervention-such as pacifier,</a:t>
            </a:r>
            <a:r>
              <a:rPr lang="en-US" baseline="0" dirty="0"/>
              <a:t> breastfeeding, swaddling</a:t>
            </a:r>
            <a:endParaRPr lang="en-US" dirty="0"/>
          </a:p>
          <a:p>
            <a:r>
              <a:rPr lang="en-US" dirty="0"/>
              <a:t>4+ :pharmacologic intervention</a:t>
            </a:r>
          </a:p>
        </p:txBody>
      </p:sp>
      <p:sp>
        <p:nvSpPr>
          <p:cNvPr id="4" name="Slide Number Placeholder 3"/>
          <p:cNvSpPr>
            <a:spLocks noGrp="1"/>
          </p:cNvSpPr>
          <p:nvPr>
            <p:ph type="sldNum" sz="quarter" idx="5"/>
          </p:nvPr>
        </p:nvSpPr>
        <p:spPr/>
        <p:txBody>
          <a:bodyPr/>
          <a:lstStyle/>
          <a:p>
            <a:fld id="{6FDEF78C-EBBA-4A6F-A3F1-BCEAA7E88C7F}" type="slidenum">
              <a:rPr lang="en-US" smtClean="0"/>
              <a:t>9</a:t>
            </a:fld>
            <a:endParaRPr lang="en-US"/>
          </a:p>
        </p:txBody>
      </p:sp>
    </p:spTree>
    <p:extLst>
      <p:ext uri="{BB962C8B-B14F-4D97-AF65-F5344CB8AC3E}">
        <p14:creationId xmlns:p14="http://schemas.microsoft.com/office/powerpoint/2010/main" val="3063074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Pain scores</a:t>
            </a:r>
            <a:r>
              <a:rPr lang="en-US" baseline="0" dirty="0"/>
              <a:t> are stratified into mild, moderate and severe pain. * if child is intubated, use the facial expressions as the infant may be crying silently. </a:t>
            </a:r>
          </a:p>
          <a:p>
            <a:r>
              <a:rPr lang="en-US" baseline="0" dirty="0"/>
              <a:t> A score may be falsely low in a critically ill infant or who has been given a paralyzing agent. </a:t>
            </a:r>
            <a:endParaRPr lang="en-US" dirty="0"/>
          </a:p>
          <a:p>
            <a:r>
              <a:rPr lang="en-US" dirty="0"/>
              <a:t>With</a:t>
            </a:r>
            <a:r>
              <a:rPr lang="en-US" baseline="0" dirty="0"/>
              <a:t> treatment as follows based on pain score: </a:t>
            </a:r>
            <a:endParaRPr lang="en-US" dirty="0"/>
          </a:p>
          <a:p>
            <a:r>
              <a:rPr lang="en-US" dirty="0"/>
              <a:t>0-2 :no intervention</a:t>
            </a:r>
          </a:p>
          <a:p>
            <a:r>
              <a:rPr lang="en-US" dirty="0"/>
              <a:t>3-4:</a:t>
            </a:r>
            <a:r>
              <a:rPr lang="en-US" baseline="0" dirty="0"/>
              <a:t> </a:t>
            </a:r>
            <a:r>
              <a:rPr lang="en-US" dirty="0"/>
              <a:t>non-pharmacologic intervention-such as pacifier,</a:t>
            </a:r>
            <a:r>
              <a:rPr lang="en-US" baseline="0" dirty="0"/>
              <a:t> breastfeeding, swaddling</a:t>
            </a:r>
            <a:endParaRPr lang="en-US" dirty="0"/>
          </a:p>
          <a:p>
            <a:r>
              <a:rPr lang="en-US" dirty="0"/>
              <a:t>4+ :pharmacologic intervention</a:t>
            </a:r>
          </a:p>
        </p:txBody>
      </p:sp>
      <p:sp>
        <p:nvSpPr>
          <p:cNvPr id="4" name="Slide Number Placeholder 3"/>
          <p:cNvSpPr>
            <a:spLocks noGrp="1"/>
          </p:cNvSpPr>
          <p:nvPr>
            <p:ph type="sldNum" sz="quarter" idx="5"/>
          </p:nvPr>
        </p:nvSpPr>
        <p:spPr/>
        <p:txBody>
          <a:bodyPr/>
          <a:lstStyle/>
          <a:p>
            <a:fld id="{6FDEF78C-EBBA-4A6F-A3F1-BCEAA7E88C7F}" type="slidenum">
              <a:rPr lang="en-US" smtClean="0"/>
              <a:t>10</a:t>
            </a:fld>
            <a:endParaRPr lang="en-US"/>
          </a:p>
        </p:txBody>
      </p:sp>
    </p:spTree>
    <p:extLst>
      <p:ext uri="{BB962C8B-B14F-4D97-AF65-F5344CB8AC3E}">
        <p14:creationId xmlns:p14="http://schemas.microsoft.com/office/powerpoint/2010/main" val="1561033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FLACC scale created to help providers assess pain in those who are too young to verbally communicate pain or older individuals who are unable to communicate. </a:t>
            </a:r>
          </a:p>
          <a:p>
            <a:endParaRPr lang="en-US" dirty="0"/>
          </a:p>
          <a:p>
            <a:r>
              <a:rPr lang="en-US" dirty="0"/>
              <a:t>Maximum score is 10.</a:t>
            </a:r>
          </a:p>
          <a:p>
            <a:pPr fontAlgn="base"/>
            <a:r>
              <a:rPr lang="en-US" sz="1200" b="0" i="0" u="none" strike="noStrike" kern="1200" dirty="0">
                <a:solidFill>
                  <a:schemeClr val="tx1"/>
                </a:solidFill>
                <a:effectLst/>
                <a:latin typeface="+mn-lt"/>
                <a:ea typeface="+mn-ea"/>
                <a:cs typeface="+mn-cs"/>
              </a:rPr>
              <a:t>0 = Relaxed and comfortable</a:t>
            </a:r>
          </a:p>
          <a:p>
            <a:pPr fontAlgn="base"/>
            <a:r>
              <a:rPr lang="en-US" sz="1200" b="0" i="0" u="none" strike="noStrike" kern="1200" dirty="0">
                <a:solidFill>
                  <a:schemeClr val="tx1"/>
                </a:solidFill>
                <a:effectLst/>
                <a:latin typeface="+mn-lt"/>
                <a:ea typeface="+mn-ea"/>
                <a:cs typeface="+mn-cs"/>
              </a:rPr>
              <a:t>1 to 3 = Mild discomfort</a:t>
            </a:r>
          </a:p>
          <a:p>
            <a:pPr fontAlgn="base"/>
            <a:r>
              <a:rPr lang="en-US" sz="1200" b="0" i="0" u="none" strike="noStrike" kern="1200" dirty="0">
                <a:solidFill>
                  <a:schemeClr val="tx1"/>
                </a:solidFill>
                <a:effectLst/>
                <a:latin typeface="+mn-lt"/>
                <a:ea typeface="+mn-ea"/>
                <a:cs typeface="+mn-cs"/>
              </a:rPr>
              <a:t>4 to 6 = Moderate pain</a:t>
            </a:r>
          </a:p>
          <a:p>
            <a:pPr fontAlgn="base"/>
            <a:r>
              <a:rPr lang="en-US" sz="1200" b="0" i="0" u="none" strike="noStrike" kern="1200" dirty="0">
                <a:solidFill>
                  <a:schemeClr val="tx1"/>
                </a:solidFill>
                <a:effectLst/>
                <a:latin typeface="+mn-lt"/>
                <a:ea typeface="+mn-ea"/>
                <a:cs typeface="+mn-cs"/>
              </a:rPr>
              <a:t>7 to 10 = Severe discomfort/pain</a:t>
            </a:r>
          </a:p>
          <a:p>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11</a:t>
            </a:fld>
            <a:endParaRPr lang="en-US"/>
          </a:p>
        </p:txBody>
      </p:sp>
    </p:spTree>
    <p:extLst>
      <p:ext uri="{BB962C8B-B14F-4D97-AF65-F5344CB8AC3E}">
        <p14:creationId xmlns:p14="http://schemas.microsoft.com/office/powerpoint/2010/main" val="1909254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FLACC scale created to help providers assess pain in those who are too young to verbally communicate pain or older individuals who are unable to communicate. </a:t>
            </a:r>
          </a:p>
          <a:p>
            <a:endParaRPr lang="en-US" dirty="0"/>
          </a:p>
          <a:p>
            <a:r>
              <a:rPr lang="en-US" dirty="0"/>
              <a:t>Maximum score is 10.</a:t>
            </a:r>
          </a:p>
          <a:p>
            <a:pPr fontAlgn="base"/>
            <a:r>
              <a:rPr lang="en-US" sz="1200" b="0" i="0" u="none" strike="noStrike" kern="1200" dirty="0">
                <a:solidFill>
                  <a:schemeClr val="tx1"/>
                </a:solidFill>
                <a:effectLst/>
                <a:latin typeface="+mn-lt"/>
                <a:ea typeface="+mn-ea"/>
                <a:cs typeface="+mn-cs"/>
              </a:rPr>
              <a:t>0 = Relaxed and comfortable</a:t>
            </a:r>
          </a:p>
          <a:p>
            <a:pPr fontAlgn="base"/>
            <a:r>
              <a:rPr lang="en-US" sz="1200" b="0" i="0" u="none" strike="noStrike" kern="1200" dirty="0">
                <a:solidFill>
                  <a:schemeClr val="tx1"/>
                </a:solidFill>
                <a:effectLst/>
                <a:latin typeface="+mn-lt"/>
                <a:ea typeface="+mn-ea"/>
                <a:cs typeface="+mn-cs"/>
              </a:rPr>
              <a:t>1 to 3 = Mild discomfort</a:t>
            </a:r>
          </a:p>
          <a:p>
            <a:pPr fontAlgn="base"/>
            <a:r>
              <a:rPr lang="en-US" sz="1200" b="0" i="0" u="none" strike="noStrike" kern="1200" dirty="0">
                <a:solidFill>
                  <a:schemeClr val="tx1"/>
                </a:solidFill>
                <a:effectLst/>
                <a:latin typeface="+mn-lt"/>
                <a:ea typeface="+mn-ea"/>
                <a:cs typeface="+mn-cs"/>
              </a:rPr>
              <a:t>4 to 6 = Moderate pain</a:t>
            </a:r>
          </a:p>
          <a:p>
            <a:pPr fontAlgn="base"/>
            <a:r>
              <a:rPr lang="en-US" sz="1200" b="0" i="0" u="none" strike="noStrike" kern="1200" dirty="0">
                <a:solidFill>
                  <a:schemeClr val="tx1"/>
                </a:solidFill>
                <a:effectLst/>
                <a:latin typeface="+mn-lt"/>
                <a:ea typeface="+mn-ea"/>
                <a:cs typeface="+mn-cs"/>
              </a:rPr>
              <a:t>7 to 10 = Severe discomfort/pain</a:t>
            </a:r>
          </a:p>
          <a:p>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12</a:t>
            </a:fld>
            <a:endParaRPr lang="en-US"/>
          </a:p>
        </p:txBody>
      </p:sp>
    </p:spTree>
    <p:extLst>
      <p:ext uri="{BB962C8B-B14F-4D97-AF65-F5344CB8AC3E}">
        <p14:creationId xmlns:p14="http://schemas.microsoft.com/office/powerpoint/2010/main" val="250612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Faces scale called such due to use</a:t>
            </a:r>
            <a:r>
              <a:rPr lang="en-US" baseline="0" dirty="0"/>
              <a:t> of faces to assist child in identifying pain severity</a:t>
            </a:r>
          </a:p>
          <a:p>
            <a:endParaRPr lang="en-US" baseline="0" dirty="0"/>
          </a:p>
          <a:p>
            <a:r>
              <a:rPr lang="en-US" baseline="0" dirty="0"/>
              <a:t>Wong Baker FACES scaled, validated tool.  [Picture acquired from </a:t>
            </a:r>
            <a:r>
              <a:rPr lang="en-US" baseline="0" dirty="0" err="1"/>
              <a:t>wikipedia</a:t>
            </a:r>
            <a:r>
              <a:rPr lang="en-US" baseline="0" dirty="0"/>
              <a:t> commons]</a:t>
            </a:r>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13</a:t>
            </a:fld>
            <a:endParaRPr lang="en-US"/>
          </a:p>
        </p:txBody>
      </p:sp>
    </p:spTree>
    <p:extLst>
      <p:ext uri="{BB962C8B-B14F-4D97-AF65-F5344CB8AC3E}">
        <p14:creationId xmlns:p14="http://schemas.microsoft.com/office/powerpoint/2010/main" val="155674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step ladder</a:t>
            </a:r>
            <a:r>
              <a:rPr lang="en-US" baseline="0" dirty="0"/>
              <a:t> was initially designed to treat cancer pain in adults; its approach is used to address all pain types in pediatrics as well.</a:t>
            </a:r>
            <a:endParaRPr lang="en-US" dirty="0"/>
          </a:p>
          <a:p>
            <a:r>
              <a:rPr lang="en-US" dirty="0"/>
              <a:t>Codeine</a:t>
            </a:r>
            <a:r>
              <a:rPr lang="en-US" baseline="0" dirty="0"/>
              <a:t> and tramadol are drugs that have to be metabolized into morphine.  Depending on the patient’s cytochrome p450 system, some children may not metabolize the medication, leading to inadequate pain relief, while others may metabolize these mediations aggressively leading to overdose.</a:t>
            </a:r>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15</a:t>
            </a:fld>
            <a:endParaRPr lang="en-US"/>
          </a:p>
        </p:txBody>
      </p:sp>
    </p:spTree>
    <p:extLst>
      <p:ext uri="{BB962C8B-B14F-4D97-AF65-F5344CB8AC3E}">
        <p14:creationId xmlns:p14="http://schemas.microsoft.com/office/powerpoint/2010/main" val="183074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multimodal approach to pain management uses</a:t>
            </a:r>
            <a:r>
              <a:rPr lang="en-US" baseline="0" dirty="0"/>
              <a:t> </a:t>
            </a:r>
            <a:r>
              <a:rPr lang="en-US" baseline="0" dirty="0" err="1"/>
              <a:t>nonopioids</a:t>
            </a:r>
            <a:r>
              <a:rPr lang="en-US" baseline="0" dirty="0"/>
              <a:t> and opioid medications to minimize side effects and improve analgesia. </a:t>
            </a:r>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16</a:t>
            </a:fld>
            <a:endParaRPr lang="en-US"/>
          </a:p>
        </p:txBody>
      </p:sp>
    </p:spTree>
    <p:extLst>
      <p:ext uri="{BB962C8B-B14F-4D97-AF65-F5344CB8AC3E}">
        <p14:creationId xmlns:p14="http://schemas.microsoft.com/office/powerpoint/2010/main" val="13538778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side effects associated with the use of NSAIDs. GI bleeding occurs due to impairment of the protective gastric mucosal lining as a result of prostaglandin inhibition.  Renal dysfunction can occur due to decreased renal blood flow. This is especially prominent in hypovolemic states. Prolonged bleeding can occur due to inhibition of platelet function. The impact of NSAIDs on bone healing is controversial. Although NSAIDs can potentially impair osteogenesis, low doses of short duration may not have a significant effect. </a:t>
            </a:r>
          </a:p>
        </p:txBody>
      </p:sp>
      <p:sp>
        <p:nvSpPr>
          <p:cNvPr id="4" name="Slide Number Placeholder 3"/>
          <p:cNvSpPr>
            <a:spLocks noGrp="1"/>
          </p:cNvSpPr>
          <p:nvPr>
            <p:ph type="sldNum" sz="quarter" idx="10"/>
          </p:nvPr>
        </p:nvSpPr>
        <p:spPr/>
        <p:txBody>
          <a:bodyPr/>
          <a:lstStyle/>
          <a:p>
            <a:fld id="{6FDEF78C-EBBA-4A6F-A3F1-BCEAA7E88C7F}" type="slidenum">
              <a:rPr lang="en-US" smtClean="0"/>
              <a:t>17</a:t>
            </a:fld>
            <a:endParaRPr lang="en-US"/>
          </a:p>
        </p:txBody>
      </p:sp>
    </p:spTree>
    <p:extLst>
      <p:ext uri="{BB962C8B-B14F-4D97-AF65-F5344CB8AC3E}">
        <p14:creationId xmlns:p14="http://schemas.microsoft.com/office/powerpoint/2010/main" val="3537710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Doses</a:t>
            </a:r>
            <a:r>
              <a:rPr lang="en-US" baseline="0" dirty="0"/>
              <a:t> from Harriet Lane Handbook for children ages 2-12 years old</a:t>
            </a:r>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19</a:t>
            </a:fld>
            <a:endParaRPr lang="en-US"/>
          </a:p>
        </p:txBody>
      </p:sp>
    </p:spTree>
    <p:extLst>
      <p:ext uri="{BB962C8B-B14F-4D97-AF65-F5344CB8AC3E}">
        <p14:creationId xmlns:p14="http://schemas.microsoft.com/office/powerpoint/2010/main" val="2763090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Acetaminophen administered with combined opioid-acetaminophen mixtures can potentially exceed daily maximum dosing leading to hepatic dysfunction. </a:t>
            </a:r>
          </a:p>
        </p:txBody>
      </p:sp>
      <p:sp>
        <p:nvSpPr>
          <p:cNvPr id="4" name="Slide Number Placeholder 3"/>
          <p:cNvSpPr>
            <a:spLocks noGrp="1"/>
          </p:cNvSpPr>
          <p:nvPr>
            <p:ph type="sldNum" sz="quarter" idx="5"/>
          </p:nvPr>
        </p:nvSpPr>
        <p:spPr/>
        <p:txBody>
          <a:bodyPr/>
          <a:lstStyle/>
          <a:p>
            <a:fld id="{6FDEF78C-EBBA-4A6F-A3F1-BCEAA7E88C7F}" type="slidenum">
              <a:rPr lang="en-US" smtClean="0"/>
              <a:t>21</a:t>
            </a:fld>
            <a:endParaRPr lang="en-US"/>
          </a:p>
        </p:txBody>
      </p:sp>
    </p:spTree>
    <p:extLst>
      <p:ext uri="{BB962C8B-B14F-4D97-AF65-F5344CB8AC3E}">
        <p14:creationId xmlns:p14="http://schemas.microsoft.com/office/powerpoint/2010/main" val="3033075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22</a:t>
            </a:fld>
            <a:endParaRPr lang="en-US" dirty="0"/>
          </a:p>
        </p:txBody>
      </p:sp>
    </p:spTree>
    <p:extLst>
      <p:ext uri="{BB962C8B-B14F-4D97-AF65-F5344CB8AC3E}">
        <p14:creationId xmlns:p14="http://schemas.microsoft.com/office/powerpoint/2010/main" val="3693158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a:t>
            </a:r>
            <a:r>
              <a:rPr lang="en-US" baseline="0" dirty="0"/>
              <a:t> </a:t>
            </a:r>
            <a:r>
              <a:rPr lang="en-US" dirty="0"/>
              <a:t>dosing</a:t>
            </a:r>
            <a:r>
              <a:rPr lang="en-US" baseline="0" dirty="0"/>
              <a:t> is for an opioid naïve patient;  caution with use of morphine in patients with renal dysfunction- metabolites can accumulate and cause seizures</a:t>
            </a:r>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23</a:t>
            </a:fld>
            <a:endParaRPr lang="en-US"/>
          </a:p>
        </p:txBody>
      </p:sp>
    </p:spTree>
    <p:extLst>
      <p:ext uri="{BB962C8B-B14F-4D97-AF65-F5344CB8AC3E}">
        <p14:creationId xmlns:p14="http://schemas.microsoft.com/office/powerpoint/2010/main" val="6392600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*recommended dosing</a:t>
            </a:r>
            <a:r>
              <a:rPr lang="en-US" baseline="0" dirty="0"/>
              <a:t> is for an opioid naïve patient;  can be used in patients with renal failure</a:t>
            </a:r>
            <a:endParaRPr lang="en-US" dirty="0"/>
          </a:p>
          <a:p>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24</a:t>
            </a:fld>
            <a:endParaRPr lang="en-US"/>
          </a:p>
        </p:txBody>
      </p:sp>
    </p:spTree>
    <p:extLst>
      <p:ext uri="{BB962C8B-B14F-4D97-AF65-F5344CB8AC3E}">
        <p14:creationId xmlns:p14="http://schemas.microsoft.com/office/powerpoint/2010/main" val="398895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is a highly potent analgesic agent. However, the effects are relatively short in duration;</a:t>
            </a:r>
            <a:r>
              <a:rPr lang="en-US" baseline="0" dirty="0"/>
              <a:t> can be used in patients with renal failure</a:t>
            </a:r>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25</a:t>
            </a:fld>
            <a:endParaRPr lang="en-US"/>
          </a:p>
        </p:txBody>
      </p:sp>
    </p:spTree>
    <p:extLst>
      <p:ext uri="{BB962C8B-B14F-4D97-AF65-F5344CB8AC3E}">
        <p14:creationId xmlns:p14="http://schemas.microsoft.com/office/powerpoint/2010/main" val="479795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27</a:t>
            </a:fld>
            <a:endParaRPr lang="en-US"/>
          </a:p>
        </p:txBody>
      </p:sp>
    </p:spTree>
    <p:extLst>
      <p:ext uri="{BB962C8B-B14F-4D97-AF65-F5344CB8AC3E}">
        <p14:creationId xmlns:p14="http://schemas.microsoft.com/office/powerpoint/2010/main" val="33193729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Respiratory depression and death have occurred in children who received codeine following tonsillectomy and/or adenoidectomy and had evidence of being ultra-rapid metabolizers of codeine due to a CYP2D6 polymorphism</a:t>
            </a:r>
            <a:endParaRPr lang="en-US" sz="4000" dirty="0"/>
          </a:p>
          <a:p>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28</a:t>
            </a:fld>
            <a:endParaRPr lang="en-US"/>
          </a:p>
        </p:txBody>
      </p:sp>
    </p:spTree>
    <p:extLst>
      <p:ext uri="{BB962C8B-B14F-4D97-AF65-F5344CB8AC3E}">
        <p14:creationId xmlns:p14="http://schemas.microsoft.com/office/powerpoint/2010/main" val="1981516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displays the dose equivalency of several opioids via two routes of administration.</a:t>
            </a:r>
          </a:p>
        </p:txBody>
      </p:sp>
      <p:sp>
        <p:nvSpPr>
          <p:cNvPr id="4" name="Slide Number Placeholder 3"/>
          <p:cNvSpPr>
            <a:spLocks noGrp="1"/>
          </p:cNvSpPr>
          <p:nvPr>
            <p:ph type="sldNum" sz="quarter" idx="5"/>
          </p:nvPr>
        </p:nvSpPr>
        <p:spPr/>
        <p:txBody>
          <a:bodyPr/>
          <a:lstStyle/>
          <a:p>
            <a:fld id="{6FDEF78C-EBBA-4A6F-A3F1-BCEAA7E88C7F}" type="slidenum">
              <a:rPr lang="en-US" smtClean="0"/>
              <a:t>30</a:t>
            </a:fld>
            <a:endParaRPr lang="en-US"/>
          </a:p>
        </p:txBody>
      </p:sp>
    </p:spTree>
    <p:extLst>
      <p:ext uri="{BB962C8B-B14F-4D97-AF65-F5344CB8AC3E}">
        <p14:creationId xmlns:p14="http://schemas.microsoft.com/office/powerpoint/2010/main" val="29879938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Low dose ketamine 0.1-0.2 mg/kg/</a:t>
            </a:r>
            <a:r>
              <a:rPr lang="en-US" dirty="0" err="1"/>
              <a:t>hr</a:t>
            </a:r>
            <a:r>
              <a:rPr lang="en-US" dirty="0"/>
              <a:t> prevents tolerance via NMDA antagonist activity. Analgesia provided at higher doses through noradrenergic mechanisms.</a:t>
            </a:r>
          </a:p>
          <a:p>
            <a:pPr eaLnBrk="1" hangingPunct="1"/>
            <a:r>
              <a:rPr lang="en-US" dirty="0"/>
              <a:t>Metabolism through P450 active metabolite </a:t>
            </a:r>
            <a:r>
              <a:rPr lang="en-US" dirty="0" err="1"/>
              <a:t>norketamine</a:t>
            </a:r>
            <a:r>
              <a:rPr lang="en-US" dirty="0"/>
              <a:t> 1/5 to 1/3 as potent as parent agent.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33</a:t>
            </a:fld>
            <a:endParaRPr lang="en-US"/>
          </a:p>
        </p:txBody>
      </p:sp>
    </p:spTree>
    <p:extLst>
      <p:ext uri="{BB962C8B-B14F-4D97-AF65-F5344CB8AC3E}">
        <p14:creationId xmlns:p14="http://schemas.microsoft.com/office/powerpoint/2010/main" val="723798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Children less than 6 months of age- have decreased hepatic</a:t>
            </a:r>
            <a:r>
              <a:rPr lang="en-US" baseline="0" dirty="0"/>
              <a:t> proteins which means more free fraction of the drug in the blood.  Only the </a:t>
            </a:r>
            <a:r>
              <a:rPr lang="en-US" baseline="0" dirty="0" err="1"/>
              <a:t>nonionized</a:t>
            </a:r>
            <a:r>
              <a:rPr lang="en-US" baseline="0" dirty="0"/>
              <a:t> form of the local anesthetic penetrates the nerve, the ionized form acts to block sodium channels. In an acidic environment, the local anesthetic becomes ionized and cannot penetrate the nerve.  </a:t>
            </a:r>
            <a:endParaRPr lang="en-US" dirty="0"/>
          </a:p>
        </p:txBody>
      </p:sp>
      <p:sp>
        <p:nvSpPr>
          <p:cNvPr id="4" name="Slide Number Placeholder 3"/>
          <p:cNvSpPr>
            <a:spLocks noGrp="1"/>
          </p:cNvSpPr>
          <p:nvPr>
            <p:ph type="sldNum" sz="quarter" idx="5"/>
          </p:nvPr>
        </p:nvSpPr>
        <p:spPr/>
        <p:txBody>
          <a:bodyPr/>
          <a:lstStyle/>
          <a:p>
            <a:fld id="{6FDEF78C-EBBA-4A6F-A3F1-BCEAA7E88C7F}" type="slidenum">
              <a:rPr lang="en-US" smtClean="0"/>
              <a:t>34</a:t>
            </a:fld>
            <a:endParaRPr lang="en-US"/>
          </a:p>
        </p:txBody>
      </p:sp>
    </p:spTree>
    <p:extLst>
      <p:ext uri="{BB962C8B-B14F-4D97-AF65-F5344CB8AC3E}">
        <p14:creationId xmlns:p14="http://schemas.microsoft.com/office/powerpoint/2010/main" val="25587997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35</a:t>
            </a:fld>
            <a:endParaRPr lang="en-US"/>
          </a:p>
        </p:txBody>
      </p:sp>
    </p:spTree>
    <p:extLst>
      <p:ext uri="{BB962C8B-B14F-4D97-AF65-F5344CB8AC3E}">
        <p14:creationId xmlns:p14="http://schemas.microsoft.com/office/powerpoint/2010/main" val="3714939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Block of these nerves</a:t>
            </a:r>
            <a:r>
              <a:rPr lang="en-US" baseline="0" dirty="0"/>
              <a:t> result in respiratory distress in children who have preexisting pulmonary compromise.  </a:t>
            </a:r>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37</a:t>
            </a:fld>
            <a:endParaRPr lang="en-US"/>
          </a:p>
        </p:txBody>
      </p:sp>
    </p:spTree>
    <p:extLst>
      <p:ext uri="{BB962C8B-B14F-4D97-AF65-F5344CB8AC3E}">
        <p14:creationId xmlns:p14="http://schemas.microsoft.com/office/powerpoint/2010/main" val="2554453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DEF78C-EBBA-4A6F-A3F1-BCEAA7E88C7F}" type="slidenum">
              <a:rPr lang="en-US" smtClean="0"/>
              <a:t>39</a:t>
            </a:fld>
            <a:endParaRPr lang="en-US"/>
          </a:p>
        </p:txBody>
      </p:sp>
    </p:spTree>
    <p:extLst>
      <p:ext uri="{BB962C8B-B14F-4D97-AF65-F5344CB8AC3E}">
        <p14:creationId xmlns:p14="http://schemas.microsoft.com/office/powerpoint/2010/main" val="1895640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543527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0801877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53590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176017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33306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30199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268400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686631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411379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416415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9847898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364889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777332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48433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363658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926072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295737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098755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349806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139106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597780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90250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1/12/22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1/12/22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1/12/22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9512529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6921714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hyperlink" Target="https://www.iasp-pain.org/Education/Content.aspx?ItemNumber=1519" TargetMode="External"/><Relationship Id="rId2" Type="http://schemas.openxmlformats.org/officeDocument/2006/relationships/hyperlink" Target="https://www.ncbi.nlm.nih.gov/books/NBK138356/" TargetMode="Externa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8153400" cy="2971800"/>
          </a:xfrm>
        </p:spPr>
        <p:txBody>
          <a:bodyPr anchor="ctr">
            <a:normAutofit/>
          </a:bodyPr>
          <a:lstStyle/>
          <a:p>
            <a:r>
              <a:rPr lang="en-US" dirty="0">
                <a:latin typeface="+mn-lt"/>
              </a:rPr>
              <a:t>Pain Management in Infants and Children</a:t>
            </a:r>
            <a:endParaRPr lang="en-US" sz="5300" dirty="0">
              <a:latin typeface="+mn-lt"/>
            </a:endParaRPr>
          </a:p>
        </p:txBody>
      </p:sp>
      <p:sp>
        <p:nvSpPr>
          <p:cNvPr id="3" name="Subtitle 2"/>
          <p:cNvSpPr>
            <a:spLocks noGrp="1"/>
          </p:cNvSpPr>
          <p:nvPr>
            <p:ph type="subTitle" idx="1"/>
          </p:nvPr>
        </p:nvSpPr>
        <p:spPr>
          <a:xfrm>
            <a:off x="2209800" y="3429000"/>
            <a:ext cx="4648200" cy="1828800"/>
          </a:xfrm>
        </p:spPr>
        <p:txBody>
          <a:bodyPr anchor="ctr">
            <a:normAutofit fontScale="92500"/>
          </a:bodyPr>
          <a:lstStyle/>
          <a:p>
            <a:r>
              <a:rPr lang="en-US" sz="3600" dirty="0"/>
              <a:t>Celeste Martin, MD</a:t>
            </a:r>
          </a:p>
          <a:p>
            <a:r>
              <a:rPr lang="en-US" sz="3600" dirty="0"/>
              <a:t>Elisha Peterson, MD FAAP</a:t>
            </a:r>
          </a:p>
          <a:p>
            <a:r>
              <a:rPr lang="en-US" dirty="0">
                <a:solidFill>
                  <a:schemeClr val="bg1">
                    <a:lumMod val="50000"/>
                  </a:schemeClr>
                </a:solidFill>
              </a:rPr>
              <a:t>Children’s National Hospital</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r>
              <a:rPr lang="en-US" sz="5400"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325563"/>
          </a:xfrm>
        </p:spPr>
        <p:txBody>
          <a:bodyPr>
            <a:normAutofit/>
          </a:bodyPr>
          <a:lstStyle/>
          <a:p>
            <a:r>
              <a:rPr lang="en-US" sz="5400" dirty="0">
                <a:latin typeface="+mn-lt"/>
              </a:rPr>
              <a:t>Learning Objectives:</a:t>
            </a:r>
          </a:p>
        </p:txBody>
      </p:sp>
      <p:sp>
        <p:nvSpPr>
          <p:cNvPr id="3" name="Content Placeholder 2"/>
          <p:cNvSpPr>
            <a:spLocks noGrp="1"/>
          </p:cNvSpPr>
          <p:nvPr>
            <p:ph idx="1"/>
          </p:nvPr>
        </p:nvSpPr>
        <p:spPr/>
        <p:txBody>
          <a:bodyPr>
            <a:normAutofit/>
          </a:bodyPr>
          <a:lstStyle/>
          <a:p>
            <a:pPr marL="295275" indent="-280988"/>
            <a:r>
              <a:rPr lang="en-US" dirty="0"/>
              <a:t>Define pain</a:t>
            </a:r>
          </a:p>
          <a:p>
            <a:pPr marL="295275" indent="-280988"/>
            <a:r>
              <a:rPr lang="en-US" dirty="0"/>
              <a:t>Characterize different types of pain</a:t>
            </a:r>
          </a:p>
          <a:p>
            <a:pPr marL="295275" indent="-280988"/>
            <a:r>
              <a:rPr lang="en-US" dirty="0"/>
              <a:t>List age-appropriate pediatric pain assessment tools </a:t>
            </a:r>
          </a:p>
          <a:p>
            <a:pPr marL="295275" indent="-280988"/>
            <a:r>
              <a:rPr lang="en-US" dirty="0"/>
              <a:t>Identify classes of medications used for pain treatment</a:t>
            </a:r>
          </a:p>
          <a:p>
            <a:pPr marL="295275" indent="-280988"/>
            <a:r>
              <a:rPr lang="en-US" dirty="0"/>
              <a:t>Recognize special considerations for pain treatment in children</a:t>
            </a:r>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8875"/>
          </a:xfrm>
        </p:spPr>
        <p:txBody>
          <a:bodyPr>
            <a:normAutofit/>
          </a:bodyPr>
          <a:lstStyle/>
          <a:p>
            <a:r>
              <a:rPr lang="en-US" sz="5400" dirty="0">
                <a:latin typeface="+mn-lt"/>
              </a:rPr>
              <a:t>What is Pain?</a:t>
            </a:r>
          </a:p>
        </p:txBody>
      </p:sp>
      <p:sp>
        <p:nvSpPr>
          <p:cNvPr id="3" name="Content Placeholder 2"/>
          <p:cNvSpPr>
            <a:spLocks noGrp="1"/>
          </p:cNvSpPr>
          <p:nvPr>
            <p:ph idx="1"/>
          </p:nvPr>
        </p:nvSpPr>
        <p:spPr>
          <a:xfrm>
            <a:off x="628650" y="1752600"/>
            <a:ext cx="8191500" cy="4879975"/>
          </a:xfrm>
        </p:spPr>
        <p:txBody>
          <a:bodyPr>
            <a:normAutofit/>
          </a:bodyPr>
          <a:lstStyle/>
          <a:p>
            <a:pPr marL="0" lvl="1" indent="0">
              <a:spcBef>
                <a:spcPts val="1000"/>
              </a:spcBef>
              <a:buNone/>
            </a:pPr>
            <a:r>
              <a:rPr lang="en-US" sz="4400" dirty="0"/>
              <a:t>Pain is </a:t>
            </a:r>
          </a:p>
          <a:p>
            <a:pPr marL="0" lvl="1" indent="0">
              <a:spcBef>
                <a:spcPts val="1000"/>
              </a:spcBef>
              <a:buNone/>
            </a:pPr>
            <a:r>
              <a:rPr lang="en-US" sz="3600" i="1" dirty="0"/>
              <a:t>“An aversive sensory and emotional experience typically caused by, or resembling that caused by, actual or potential tissue injury”</a:t>
            </a:r>
          </a:p>
          <a:p>
            <a:pPr marL="0" lvl="1" indent="0">
              <a:spcBef>
                <a:spcPts val="1000"/>
              </a:spcBef>
              <a:buNone/>
            </a:pPr>
            <a:endParaRPr lang="en-US" sz="3600" i="1" dirty="0"/>
          </a:p>
          <a:p>
            <a:pPr marL="0" lvl="1" indent="0">
              <a:spcBef>
                <a:spcPts val="1000"/>
              </a:spcBef>
              <a:buNone/>
            </a:pPr>
            <a:r>
              <a:rPr lang="en-US" i="1" dirty="0"/>
              <a:t>International Association for the Study of Pain, proposed new definition 2019 </a:t>
            </a:r>
            <a:endParaRPr lang="en-US" sz="3500"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8816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10550" cy="1006475"/>
          </a:xfrm>
        </p:spPr>
        <p:txBody>
          <a:bodyPr>
            <a:normAutofit/>
          </a:bodyPr>
          <a:lstStyle/>
          <a:p>
            <a:r>
              <a:rPr lang="en-US" sz="4800" dirty="0">
                <a:latin typeface="+mn-lt"/>
              </a:rPr>
              <a:t>Pain Classification</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16358728"/>
              </p:ext>
            </p:extLst>
          </p:nvPr>
        </p:nvGraphicFramePr>
        <p:xfrm>
          <a:off x="228600" y="1396877"/>
          <a:ext cx="8686800" cy="4546723"/>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3245782">
                  <a:extLst>
                    <a:ext uri="{9D8B030D-6E8A-4147-A177-3AD203B41FA5}">
                      <a16:colId xmlns:a16="http://schemas.microsoft.com/office/drawing/2014/main" val="20001"/>
                    </a:ext>
                  </a:extLst>
                </a:gridCol>
                <a:gridCol w="3764618">
                  <a:extLst>
                    <a:ext uri="{9D8B030D-6E8A-4147-A177-3AD203B41FA5}">
                      <a16:colId xmlns:a16="http://schemas.microsoft.com/office/drawing/2014/main" val="20002"/>
                    </a:ext>
                  </a:extLst>
                </a:gridCol>
              </a:tblGrid>
              <a:tr h="565924">
                <a:tc>
                  <a:txBody>
                    <a:bodyPr/>
                    <a:lstStyle/>
                    <a:p>
                      <a:endParaRPr lang="en-US" sz="3600" dirty="0"/>
                    </a:p>
                  </a:txBody>
                  <a:tcPr anchor="ctr">
                    <a:solidFill>
                      <a:srgbClr val="0FA5CC"/>
                    </a:solidFill>
                  </a:tcPr>
                </a:tc>
                <a:tc>
                  <a:txBody>
                    <a:bodyPr/>
                    <a:lstStyle/>
                    <a:p>
                      <a:r>
                        <a:rPr lang="en-US" sz="3600" dirty="0"/>
                        <a:t>Acute Pain</a:t>
                      </a:r>
                    </a:p>
                  </a:txBody>
                  <a:tcPr anchor="ctr">
                    <a:solidFill>
                      <a:srgbClr val="0FA5CC"/>
                    </a:solidFill>
                  </a:tcPr>
                </a:tc>
                <a:tc>
                  <a:txBody>
                    <a:bodyPr/>
                    <a:lstStyle/>
                    <a:p>
                      <a:r>
                        <a:rPr lang="en-US" sz="3600" dirty="0"/>
                        <a:t>Chronic Pain</a:t>
                      </a:r>
                    </a:p>
                  </a:txBody>
                  <a:tcPr anchor="ctr">
                    <a:solidFill>
                      <a:srgbClr val="0FA5CC"/>
                    </a:solidFill>
                  </a:tcPr>
                </a:tc>
                <a:extLst>
                  <a:ext uri="{0D108BD9-81ED-4DB2-BD59-A6C34878D82A}">
                    <a16:rowId xmlns:a16="http://schemas.microsoft.com/office/drawing/2014/main" val="10000"/>
                  </a:ext>
                </a:extLst>
              </a:tr>
              <a:tr h="404232">
                <a:tc>
                  <a:txBody>
                    <a:bodyPr/>
                    <a:lstStyle/>
                    <a:p>
                      <a:r>
                        <a:rPr lang="en-US" sz="2400" dirty="0"/>
                        <a:t>Purpose: </a:t>
                      </a:r>
                    </a:p>
                  </a:txBody>
                  <a:tcPr anchor="ctr"/>
                </a:tc>
                <a:tc>
                  <a:txBody>
                    <a:bodyPr/>
                    <a:lstStyle/>
                    <a:p>
                      <a:r>
                        <a:rPr lang="en-US" sz="2000" dirty="0"/>
                        <a:t>Protective</a:t>
                      </a:r>
                    </a:p>
                  </a:txBody>
                  <a:tcPr anchor="ctr"/>
                </a:tc>
                <a:tc>
                  <a:txBody>
                    <a:bodyPr/>
                    <a:lstStyle/>
                    <a:p>
                      <a:r>
                        <a:rPr lang="en-US" sz="2000" dirty="0"/>
                        <a:t>Not protective</a:t>
                      </a:r>
                    </a:p>
                  </a:txBody>
                  <a:tcPr anchor="ctr"/>
                </a:tc>
                <a:extLst>
                  <a:ext uri="{0D108BD9-81ED-4DB2-BD59-A6C34878D82A}">
                    <a16:rowId xmlns:a16="http://schemas.microsoft.com/office/drawing/2014/main" val="10001"/>
                  </a:ext>
                </a:extLst>
              </a:tr>
              <a:tr h="727617">
                <a:tc>
                  <a:txBody>
                    <a:bodyPr/>
                    <a:lstStyle/>
                    <a:p>
                      <a:r>
                        <a:rPr lang="en-US" sz="2400" dirty="0"/>
                        <a:t>Cause:</a:t>
                      </a:r>
                    </a:p>
                  </a:txBody>
                  <a:tcPr anchor="ctr"/>
                </a:tc>
                <a:tc>
                  <a:txBody>
                    <a:bodyPr/>
                    <a:lstStyle/>
                    <a:p>
                      <a:r>
                        <a:rPr lang="en-US" sz="2000" dirty="0"/>
                        <a:t>Related to an anatomical</a:t>
                      </a:r>
                      <a:r>
                        <a:rPr lang="en-US" sz="2000" baseline="0" dirty="0"/>
                        <a:t> injury</a:t>
                      </a:r>
                      <a:endParaRPr lang="en-US" sz="2000" dirty="0"/>
                    </a:p>
                  </a:txBody>
                  <a:tcPr anchor="ctr"/>
                </a:tc>
                <a:tc>
                  <a:txBody>
                    <a:bodyPr/>
                    <a:lstStyle/>
                    <a:p>
                      <a:r>
                        <a:rPr lang="en-US" sz="2000" dirty="0"/>
                        <a:t>Neuronal</a:t>
                      </a:r>
                      <a:r>
                        <a:rPr lang="en-US" sz="2000" baseline="0" dirty="0"/>
                        <a:t> processing problem</a:t>
                      </a:r>
                      <a:endParaRPr lang="en-US" sz="2000" dirty="0"/>
                    </a:p>
                  </a:txBody>
                  <a:tcPr anchor="ctr"/>
                </a:tc>
                <a:extLst>
                  <a:ext uri="{0D108BD9-81ED-4DB2-BD59-A6C34878D82A}">
                    <a16:rowId xmlns:a16="http://schemas.microsoft.com/office/drawing/2014/main" val="10002"/>
                  </a:ext>
                </a:extLst>
              </a:tr>
              <a:tr h="13474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t>Duration:</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t>Self limited:</a:t>
                      </a:r>
                      <a:r>
                        <a:rPr lang="en-US" sz="2000" baseline="0" dirty="0"/>
                        <a:t>  </a:t>
                      </a:r>
                      <a:r>
                        <a:rPr lang="en-US" sz="2000" dirty="0"/>
                        <a:t>resolves with tissue</a:t>
                      </a:r>
                      <a:r>
                        <a:rPr lang="en-US" sz="2000" baseline="0" dirty="0"/>
                        <a:t> healing</a:t>
                      </a:r>
                      <a:endParaRPr lang="en-US" sz="20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2000" dirty="0"/>
                    </a:p>
                  </a:txBody>
                  <a:tcPr anchor="ctr"/>
                </a:tc>
                <a:tc>
                  <a:txBody>
                    <a:bodyPr/>
                    <a:lstStyle/>
                    <a:p>
                      <a:r>
                        <a:rPr lang="en-US" sz="2000" dirty="0"/>
                        <a:t>Persistent:  continues</a:t>
                      </a:r>
                      <a:r>
                        <a:rPr lang="en-US" sz="2000" baseline="0" dirty="0"/>
                        <a:t> beyond the time frame expected for tissue healing</a:t>
                      </a:r>
                      <a:endParaRPr lang="en-US" sz="2000" dirty="0"/>
                    </a:p>
                  </a:txBody>
                  <a:tcPr anchor="ctr"/>
                </a:tc>
                <a:extLst>
                  <a:ext uri="{0D108BD9-81ED-4DB2-BD59-A6C34878D82A}">
                    <a16:rowId xmlns:a16="http://schemas.microsoft.com/office/drawing/2014/main" val="10003"/>
                  </a:ext>
                </a:extLst>
              </a:tr>
              <a:tr h="1374387">
                <a:tc>
                  <a:txBody>
                    <a:bodyPr/>
                    <a:lstStyle/>
                    <a:p>
                      <a:r>
                        <a:rPr lang="en-US" sz="2400" dirty="0"/>
                        <a:t>Treatment: </a:t>
                      </a:r>
                    </a:p>
                  </a:txBody>
                  <a:tcPr anchor="ctr"/>
                </a:tc>
                <a:tc>
                  <a:txBody>
                    <a:bodyPr/>
                    <a:lstStyle/>
                    <a:p>
                      <a:r>
                        <a:rPr lang="en-US" sz="2000" dirty="0"/>
                        <a:t>Medications and conservative management are the mainstay of therapy </a:t>
                      </a:r>
                    </a:p>
                  </a:txBody>
                  <a:tcPr anchor="ctr"/>
                </a:tc>
                <a:tc>
                  <a:txBody>
                    <a:bodyPr/>
                    <a:lstStyle/>
                    <a:p>
                      <a:r>
                        <a:rPr lang="en-US" sz="2000" dirty="0"/>
                        <a:t>Multiple</a:t>
                      </a:r>
                      <a:r>
                        <a:rPr lang="en-US" sz="2000" baseline="0" dirty="0"/>
                        <a:t> modes of therapy  (medications, physical therapy, psychological therapy)</a:t>
                      </a:r>
                      <a:endParaRPr lang="en-US" sz="2000" dirty="0"/>
                    </a:p>
                  </a:txBody>
                  <a:tcPr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49152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076" y="304801"/>
            <a:ext cx="8534723" cy="1143000"/>
          </a:xfrm>
        </p:spPr>
        <p:txBody>
          <a:bodyPr>
            <a:normAutofit/>
          </a:bodyPr>
          <a:lstStyle/>
          <a:p>
            <a:r>
              <a:rPr lang="en-US" sz="4800" dirty="0">
                <a:latin typeface="+mn-lt"/>
              </a:rPr>
              <a:t>Types of Nociception</a:t>
            </a:r>
          </a:p>
        </p:txBody>
      </p:sp>
      <p:sp>
        <p:nvSpPr>
          <p:cNvPr id="3" name="Content Placeholder 2"/>
          <p:cNvSpPr>
            <a:spLocks noGrp="1"/>
          </p:cNvSpPr>
          <p:nvPr>
            <p:ph idx="1"/>
          </p:nvPr>
        </p:nvSpPr>
        <p:spPr>
          <a:xfrm>
            <a:off x="2743200" y="6172200"/>
            <a:ext cx="3124200" cy="609600"/>
          </a:xfrm>
        </p:spPr>
        <p:txBody>
          <a:bodyPr anchor="ctr">
            <a:normAutofit/>
          </a:bodyPr>
          <a:lstStyle/>
          <a:p>
            <a:pPr marL="457200" lvl="1" indent="0">
              <a:buNone/>
            </a:pPr>
            <a:r>
              <a:rPr lang="en-US" sz="1700" dirty="0" err="1"/>
              <a:t>commons.wikimedia.org</a:t>
            </a:r>
            <a:endParaRPr lang="en-US" sz="1700"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077" y="1600200"/>
            <a:ext cx="8229924"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84859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1"/>
            <a:ext cx="7886700" cy="1066799"/>
          </a:xfrm>
        </p:spPr>
        <p:txBody>
          <a:bodyPr>
            <a:normAutofit/>
          </a:bodyPr>
          <a:lstStyle/>
          <a:p>
            <a:r>
              <a:rPr lang="en-US" sz="4800" dirty="0">
                <a:latin typeface="+mn-lt"/>
              </a:rPr>
              <a:t>Types of Pain: Neuropathic</a:t>
            </a:r>
          </a:p>
        </p:txBody>
      </p:sp>
      <p:sp>
        <p:nvSpPr>
          <p:cNvPr id="3" name="Content Placeholder 2"/>
          <p:cNvSpPr>
            <a:spLocks noGrp="1"/>
          </p:cNvSpPr>
          <p:nvPr>
            <p:ph idx="1"/>
          </p:nvPr>
        </p:nvSpPr>
        <p:spPr>
          <a:xfrm>
            <a:off x="381000" y="1828800"/>
            <a:ext cx="8077200" cy="4195763"/>
          </a:xfrm>
        </p:spPr>
        <p:txBody>
          <a:bodyPr>
            <a:normAutofit/>
          </a:bodyPr>
          <a:lstStyle/>
          <a:p>
            <a:pPr marL="347663" indent="-347663">
              <a:buFont typeface="Arial" panose="020B0604020202020204" pitchFamily="34" charset="0"/>
              <a:buChar char="•"/>
            </a:pPr>
            <a:r>
              <a:rPr lang="en-US" sz="4000" dirty="0"/>
              <a:t>Neuropathic pain</a:t>
            </a:r>
          </a:p>
          <a:p>
            <a:pPr marL="696913" indent="-293688">
              <a:buFont typeface="System Font Regular"/>
              <a:buChar char="-"/>
            </a:pPr>
            <a:r>
              <a:rPr lang="en-US" dirty="0"/>
              <a:t>Damage to nerves </a:t>
            </a:r>
          </a:p>
          <a:p>
            <a:pPr marL="696913" indent="-293688">
              <a:buFont typeface="System Font Regular"/>
              <a:buChar char="-"/>
            </a:pPr>
            <a:r>
              <a:rPr lang="en-US" dirty="0"/>
              <a:t>Can be peripheral or central</a:t>
            </a:r>
          </a:p>
          <a:p>
            <a:pPr marL="347663" indent="-347663">
              <a:buFont typeface="Arial" panose="020B0604020202020204" pitchFamily="34" charset="0"/>
              <a:buChar char="•"/>
            </a:pPr>
            <a:r>
              <a:rPr lang="en-US" sz="3600" dirty="0"/>
              <a:t>Mixed pain: combines elements of nociceptive and neuropathic pain</a:t>
            </a:r>
            <a:endParaRPr lang="en-US" sz="2400" dirty="0"/>
          </a:p>
        </p:txBody>
      </p:sp>
    </p:spTree>
    <p:extLst>
      <p:ext uri="{BB962C8B-B14F-4D97-AF65-F5344CB8AC3E}">
        <p14:creationId xmlns:p14="http://schemas.microsoft.com/office/powerpoint/2010/main" val="2927594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43900" cy="990600"/>
          </a:xfrm>
        </p:spPr>
        <p:txBody>
          <a:bodyPr>
            <a:normAutofit/>
          </a:bodyPr>
          <a:lstStyle/>
          <a:p>
            <a:r>
              <a:rPr lang="en-US" sz="4800" dirty="0">
                <a:latin typeface="+mn-lt"/>
              </a:rPr>
              <a:t>Pain Assessment</a:t>
            </a:r>
          </a:p>
        </p:txBody>
      </p:sp>
      <p:sp>
        <p:nvSpPr>
          <p:cNvPr id="3" name="Content Placeholder 2"/>
          <p:cNvSpPr>
            <a:spLocks noGrp="1"/>
          </p:cNvSpPr>
          <p:nvPr>
            <p:ph idx="1"/>
          </p:nvPr>
        </p:nvSpPr>
        <p:spPr>
          <a:xfrm>
            <a:off x="476250" y="1524000"/>
            <a:ext cx="8058150" cy="5181600"/>
          </a:xfrm>
        </p:spPr>
        <p:txBody>
          <a:bodyPr>
            <a:normAutofit/>
          </a:bodyPr>
          <a:lstStyle/>
          <a:p>
            <a:pPr marL="0" indent="0">
              <a:buNone/>
            </a:pPr>
            <a:r>
              <a:rPr lang="en-US" sz="3600" dirty="0"/>
              <a:t>Pain scales: different scales for different developmental abilities</a:t>
            </a:r>
          </a:p>
          <a:p>
            <a:pPr marL="295275" indent="-295275">
              <a:buFont typeface="Arial" panose="020B0604020202020204" pitchFamily="34" charset="0"/>
              <a:buChar char="•"/>
            </a:pPr>
            <a:r>
              <a:rPr lang="en-US" dirty="0"/>
              <a:t>Nonverbal and preverbal children: assess behaviors</a:t>
            </a:r>
          </a:p>
          <a:p>
            <a:pPr marL="295275" indent="-295275">
              <a:buFont typeface="Arial" panose="020B0604020202020204" pitchFamily="34" charset="0"/>
              <a:buChar char="•"/>
            </a:pPr>
            <a:r>
              <a:rPr lang="en-US" dirty="0"/>
              <a:t>School age children and adolescents: self-reporting</a:t>
            </a:r>
          </a:p>
          <a:p>
            <a:pPr marL="295275" indent="-295275"/>
            <a:r>
              <a:rPr lang="en-US" dirty="0"/>
              <a:t>Use scale before and after treatment of pain</a:t>
            </a:r>
          </a:p>
          <a:p>
            <a:pPr marL="914400" lvl="2" indent="0">
              <a:buNone/>
            </a:pPr>
            <a:endParaRPr lang="en-US" dirty="0"/>
          </a:p>
        </p:txBody>
      </p:sp>
    </p:spTree>
    <p:extLst>
      <p:ext uri="{BB962C8B-B14F-4D97-AF65-F5344CB8AC3E}">
        <p14:creationId xmlns:p14="http://schemas.microsoft.com/office/powerpoint/2010/main" val="3841941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56BD-8B31-9145-A356-AFB6A111BF92}"/>
              </a:ext>
            </a:extLst>
          </p:cNvPr>
          <p:cNvSpPr>
            <a:spLocks noGrp="1"/>
          </p:cNvSpPr>
          <p:nvPr>
            <p:ph type="title"/>
          </p:nvPr>
        </p:nvSpPr>
        <p:spPr>
          <a:xfrm>
            <a:off x="381000" y="152400"/>
            <a:ext cx="7505700" cy="1219200"/>
          </a:xfrm>
        </p:spPr>
        <p:txBody>
          <a:bodyPr/>
          <a:lstStyle/>
          <a:p>
            <a:r>
              <a:rPr lang="en-US" dirty="0">
                <a:latin typeface="+mn-lt"/>
              </a:rPr>
              <a:t>Pain Scale: Newborn and Infants</a:t>
            </a:r>
          </a:p>
        </p:txBody>
      </p:sp>
      <p:sp>
        <p:nvSpPr>
          <p:cNvPr id="4" name="Content Placeholder 3"/>
          <p:cNvSpPr>
            <a:spLocks noGrp="1"/>
          </p:cNvSpPr>
          <p:nvPr>
            <p:ph sz="half" idx="1"/>
          </p:nvPr>
        </p:nvSpPr>
        <p:spPr>
          <a:xfrm>
            <a:off x="438150" y="1295400"/>
            <a:ext cx="7391400" cy="4876800"/>
          </a:xfrm>
        </p:spPr>
        <p:txBody>
          <a:bodyPr>
            <a:normAutofit/>
          </a:bodyPr>
          <a:lstStyle/>
          <a:p>
            <a:pPr marL="0" indent="0">
              <a:buNone/>
            </a:pPr>
            <a:r>
              <a:rPr lang="en-US" sz="4400" dirty="0"/>
              <a:t>NIPS</a:t>
            </a:r>
          </a:p>
          <a:p>
            <a:pPr marL="347663" indent="-347663">
              <a:buFont typeface="Arial" panose="020B0604020202020204" pitchFamily="34" charset="0"/>
              <a:buChar char="•"/>
            </a:pPr>
            <a:r>
              <a:rPr lang="en-US" sz="3600" dirty="0"/>
              <a:t>For acute and procedure pain</a:t>
            </a:r>
          </a:p>
          <a:p>
            <a:pPr marL="347663" indent="-347663"/>
            <a:r>
              <a:rPr lang="en-US" sz="3600" dirty="0"/>
              <a:t>Valid in 25 weeks gestation up to 1                  year old</a:t>
            </a:r>
          </a:p>
          <a:p>
            <a:pPr marL="347663" indent="-347663"/>
            <a:r>
              <a:rPr lang="en-US" sz="3600" dirty="0"/>
              <a:t>Pain Score</a:t>
            </a:r>
          </a:p>
          <a:p>
            <a:pPr marL="635000" lvl="1" indent="-280988">
              <a:buFont typeface="System Font Regular"/>
              <a:buChar char="-"/>
            </a:pPr>
            <a:r>
              <a:rPr lang="en-US" sz="3200" dirty="0"/>
              <a:t>0 - 2: mild </a:t>
            </a:r>
          </a:p>
          <a:p>
            <a:pPr marL="635000" lvl="1" indent="-280988">
              <a:buFont typeface="System Font Regular"/>
              <a:buChar char="-"/>
            </a:pPr>
            <a:r>
              <a:rPr lang="en-US" sz="3200" dirty="0"/>
              <a:t>3 - 4: moderate </a:t>
            </a:r>
          </a:p>
          <a:p>
            <a:pPr marL="635000" lvl="1" indent="-280988">
              <a:buFont typeface="System Font Regular"/>
              <a:buChar char="-"/>
            </a:pPr>
            <a:r>
              <a:rPr lang="en-US" sz="3200" dirty="0"/>
              <a:t>4+: severe </a:t>
            </a:r>
          </a:p>
          <a:p>
            <a:pPr marL="457200" lvl="1" indent="0">
              <a:buNone/>
            </a:pPr>
            <a:endParaRPr lang="en-US" dirty="0"/>
          </a:p>
        </p:txBody>
      </p:sp>
    </p:spTree>
    <p:extLst>
      <p:ext uri="{BB962C8B-B14F-4D97-AF65-F5344CB8AC3E}">
        <p14:creationId xmlns:p14="http://schemas.microsoft.com/office/powerpoint/2010/main" val="926556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56BD-8B31-9145-A356-AFB6A111BF92}"/>
              </a:ext>
            </a:extLst>
          </p:cNvPr>
          <p:cNvSpPr>
            <a:spLocks noGrp="1"/>
          </p:cNvSpPr>
          <p:nvPr>
            <p:ph type="title"/>
          </p:nvPr>
        </p:nvSpPr>
        <p:spPr>
          <a:xfrm>
            <a:off x="419100" y="-76200"/>
            <a:ext cx="7505700" cy="1143000"/>
          </a:xfrm>
        </p:spPr>
        <p:txBody>
          <a:bodyPr>
            <a:normAutofit/>
          </a:bodyPr>
          <a:lstStyle/>
          <a:p>
            <a:r>
              <a:rPr lang="en-US" sz="4800" dirty="0">
                <a:latin typeface="+mn-lt"/>
              </a:rPr>
              <a:t>Pain Scale: NIPS</a:t>
            </a:r>
          </a:p>
        </p:txBody>
      </p:sp>
      <p:graphicFrame>
        <p:nvGraphicFramePr>
          <p:cNvPr id="3" name="Table 2"/>
          <p:cNvGraphicFramePr>
            <a:graphicFrameLocks noGrp="1"/>
          </p:cNvGraphicFramePr>
          <p:nvPr>
            <p:extLst>
              <p:ext uri="{D42A27DB-BD31-4B8C-83A1-F6EECF244321}">
                <p14:modId xmlns:p14="http://schemas.microsoft.com/office/powerpoint/2010/main" val="1650042882"/>
              </p:ext>
            </p:extLst>
          </p:nvPr>
        </p:nvGraphicFramePr>
        <p:xfrm>
          <a:off x="523875" y="900434"/>
          <a:ext cx="8096250" cy="5059680"/>
        </p:xfrm>
        <a:graphic>
          <a:graphicData uri="http://schemas.openxmlformats.org/drawingml/2006/table">
            <a:tbl>
              <a:tblPr firstRow="1" firstCol="1" bandRow="1">
                <a:tableStyleId>{5C22544A-7EE6-4342-B048-85BDC9FD1C3A}</a:tableStyleId>
              </a:tblPr>
              <a:tblGrid>
                <a:gridCol w="1665187">
                  <a:extLst>
                    <a:ext uri="{9D8B030D-6E8A-4147-A177-3AD203B41FA5}">
                      <a16:colId xmlns:a16="http://schemas.microsoft.com/office/drawing/2014/main" val="20000"/>
                    </a:ext>
                  </a:extLst>
                </a:gridCol>
                <a:gridCol w="4926653">
                  <a:extLst>
                    <a:ext uri="{9D8B030D-6E8A-4147-A177-3AD203B41FA5}">
                      <a16:colId xmlns:a16="http://schemas.microsoft.com/office/drawing/2014/main" val="20001"/>
                    </a:ext>
                  </a:extLst>
                </a:gridCol>
                <a:gridCol w="1504410">
                  <a:extLst>
                    <a:ext uri="{9D8B030D-6E8A-4147-A177-3AD203B41FA5}">
                      <a16:colId xmlns:a16="http://schemas.microsoft.com/office/drawing/2014/main" val="20002"/>
                    </a:ext>
                  </a:extLst>
                </a:gridCol>
              </a:tblGrid>
              <a:tr h="383211">
                <a:tc>
                  <a:txBody>
                    <a:bodyPr/>
                    <a:lstStyle/>
                    <a:p>
                      <a:pPr algn="ctr"/>
                      <a:r>
                        <a:rPr lang="en-US" sz="2000" dirty="0"/>
                        <a:t>Variable</a:t>
                      </a:r>
                    </a:p>
                  </a:txBody>
                  <a:tcPr anchor="ctr">
                    <a:solidFill>
                      <a:srgbClr val="0FA5CC"/>
                    </a:solidFill>
                  </a:tcPr>
                </a:tc>
                <a:tc>
                  <a:txBody>
                    <a:bodyPr/>
                    <a:lstStyle/>
                    <a:p>
                      <a:pPr algn="ctr"/>
                      <a:r>
                        <a:rPr lang="en-US" sz="2000" dirty="0"/>
                        <a:t>Finding</a:t>
                      </a:r>
                    </a:p>
                  </a:txBody>
                  <a:tcPr anchor="ctr">
                    <a:solidFill>
                      <a:srgbClr val="0FA5CC"/>
                    </a:solidFill>
                  </a:tcPr>
                </a:tc>
                <a:tc>
                  <a:txBody>
                    <a:bodyPr/>
                    <a:lstStyle/>
                    <a:p>
                      <a:pPr algn="ctr"/>
                      <a:r>
                        <a:rPr lang="en-US" sz="2000" dirty="0"/>
                        <a:t>Points</a:t>
                      </a:r>
                    </a:p>
                  </a:txBody>
                  <a:tcPr anchor="ctr">
                    <a:solidFill>
                      <a:srgbClr val="0FA5CC"/>
                    </a:solidFill>
                  </a:tcPr>
                </a:tc>
                <a:extLst>
                  <a:ext uri="{0D108BD9-81ED-4DB2-BD59-A6C34878D82A}">
                    <a16:rowId xmlns:a16="http://schemas.microsoft.com/office/drawing/2014/main" val="10000"/>
                  </a:ext>
                </a:extLst>
              </a:tr>
              <a:tr h="250561">
                <a:tc rowSpan="2">
                  <a:txBody>
                    <a:bodyPr/>
                    <a:lstStyle/>
                    <a:p>
                      <a:pPr algn="ctr"/>
                      <a:r>
                        <a:rPr lang="en-US" sz="1400" b="0" dirty="0">
                          <a:solidFill>
                            <a:schemeClr val="tx1"/>
                          </a:solidFill>
                        </a:rPr>
                        <a:t>Facial Expression</a:t>
                      </a:r>
                    </a:p>
                  </a:txBody>
                  <a:tcPr anchor="ctr">
                    <a:solidFill>
                      <a:schemeClr val="accent1">
                        <a:lumMod val="20000"/>
                        <a:lumOff val="80000"/>
                      </a:schemeClr>
                    </a:solidFill>
                  </a:tcPr>
                </a:tc>
                <a:tc>
                  <a:txBody>
                    <a:bodyPr/>
                    <a:lstStyle/>
                    <a:p>
                      <a:pPr algn="ctr"/>
                      <a:r>
                        <a:rPr lang="en-US" sz="1100" dirty="0"/>
                        <a:t>Relaxed</a:t>
                      </a:r>
                      <a:r>
                        <a:rPr lang="en-US" sz="1100" baseline="0" dirty="0"/>
                        <a:t> (restful face, neutral expression)</a:t>
                      </a:r>
                      <a:endParaRPr lang="en-US" sz="1100" dirty="0"/>
                    </a:p>
                  </a:txBody>
                  <a:tcPr anchor="ctr">
                    <a:solidFill>
                      <a:schemeClr val="accent1">
                        <a:lumMod val="20000"/>
                        <a:lumOff val="80000"/>
                      </a:schemeClr>
                    </a:solidFill>
                  </a:tcPr>
                </a:tc>
                <a:tc>
                  <a:txBody>
                    <a:bodyPr/>
                    <a:lstStyle/>
                    <a:p>
                      <a:pPr algn="ctr"/>
                      <a:r>
                        <a:rPr lang="en-US" sz="1100" dirty="0"/>
                        <a:t>0</a:t>
                      </a:r>
                    </a:p>
                  </a:txBody>
                  <a:tcPr anchor="ctr">
                    <a:solidFill>
                      <a:schemeClr val="accent1">
                        <a:lumMod val="20000"/>
                        <a:lumOff val="80000"/>
                      </a:schemeClr>
                    </a:solidFill>
                  </a:tcPr>
                </a:tc>
                <a:extLst>
                  <a:ext uri="{0D108BD9-81ED-4DB2-BD59-A6C34878D82A}">
                    <a16:rowId xmlns:a16="http://schemas.microsoft.com/office/drawing/2014/main" val="10001"/>
                  </a:ext>
                </a:extLst>
              </a:tr>
              <a:tr h="250561">
                <a:tc vMerge="1">
                  <a:txBody>
                    <a:bodyPr/>
                    <a:lstStyle/>
                    <a:p>
                      <a:endParaRPr lang="en-US"/>
                    </a:p>
                  </a:txBody>
                  <a:tcPr/>
                </a:tc>
                <a:tc>
                  <a:txBody>
                    <a:bodyPr/>
                    <a:lstStyle/>
                    <a:p>
                      <a:pPr algn="ctr"/>
                      <a:r>
                        <a:rPr lang="en-US" sz="1100" dirty="0"/>
                        <a:t>Grimace</a:t>
                      </a:r>
                      <a:r>
                        <a:rPr lang="en-US" sz="1100" baseline="0" dirty="0"/>
                        <a:t> (furrowed brow, chin, jaw)</a:t>
                      </a:r>
                      <a:endParaRPr lang="en-US" sz="1100" dirty="0"/>
                    </a:p>
                  </a:txBody>
                  <a:tcPr anchor="ctr">
                    <a:solidFill>
                      <a:schemeClr val="accent1">
                        <a:lumMod val="20000"/>
                        <a:lumOff val="80000"/>
                      </a:schemeClr>
                    </a:solidFill>
                  </a:tcPr>
                </a:tc>
                <a:tc>
                  <a:txBody>
                    <a:bodyPr/>
                    <a:lstStyle/>
                    <a:p>
                      <a:pPr algn="ctr"/>
                      <a:r>
                        <a:rPr lang="en-US" sz="1100" dirty="0"/>
                        <a:t>1</a:t>
                      </a:r>
                    </a:p>
                  </a:txBody>
                  <a:tcPr anchor="ctr">
                    <a:solidFill>
                      <a:schemeClr val="accent1">
                        <a:lumMod val="20000"/>
                        <a:lumOff val="80000"/>
                      </a:schemeClr>
                    </a:solidFill>
                  </a:tcPr>
                </a:tc>
                <a:extLst>
                  <a:ext uri="{0D108BD9-81ED-4DB2-BD59-A6C34878D82A}">
                    <a16:rowId xmlns:a16="http://schemas.microsoft.com/office/drawing/2014/main" val="10002"/>
                  </a:ext>
                </a:extLst>
              </a:tr>
              <a:tr h="250561">
                <a:tc rowSpan="3">
                  <a:txBody>
                    <a:bodyPr/>
                    <a:lstStyle/>
                    <a:p>
                      <a:pPr algn="ctr"/>
                      <a:r>
                        <a:rPr lang="en-US" sz="1400" b="0" dirty="0">
                          <a:solidFill>
                            <a:schemeClr val="tx1"/>
                          </a:solidFill>
                        </a:rPr>
                        <a:t>Cry*</a:t>
                      </a:r>
                    </a:p>
                  </a:txBody>
                  <a:tcPr anchor="ctr">
                    <a:solidFill>
                      <a:schemeClr val="tx2">
                        <a:lumMod val="20000"/>
                        <a:lumOff val="80000"/>
                      </a:schemeClr>
                    </a:solidFill>
                  </a:tcPr>
                </a:tc>
                <a:tc>
                  <a:txBody>
                    <a:bodyPr/>
                    <a:lstStyle/>
                    <a:p>
                      <a:pPr algn="ctr"/>
                      <a:r>
                        <a:rPr lang="en-US" sz="1100" dirty="0"/>
                        <a:t>None</a:t>
                      </a:r>
                    </a:p>
                  </a:txBody>
                  <a:tcPr anchor="ctr">
                    <a:solidFill>
                      <a:schemeClr val="tx2">
                        <a:lumMod val="20000"/>
                        <a:lumOff val="80000"/>
                      </a:schemeClr>
                    </a:solidFill>
                  </a:tcPr>
                </a:tc>
                <a:tc>
                  <a:txBody>
                    <a:bodyPr/>
                    <a:lstStyle/>
                    <a:p>
                      <a:pPr algn="ctr"/>
                      <a:r>
                        <a:rPr lang="en-US" sz="1100" dirty="0"/>
                        <a:t>0</a:t>
                      </a:r>
                    </a:p>
                  </a:txBody>
                  <a:tcPr anchor="ctr">
                    <a:solidFill>
                      <a:schemeClr val="tx2">
                        <a:lumMod val="20000"/>
                        <a:lumOff val="80000"/>
                      </a:schemeClr>
                    </a:solidFill>
                  </a:tcPr>
                </a:tc>
                <a:extLst>
                  <a:ext uri="{0D108BD9-81ED-4DB2-BD59-A6C34878D82A}">
                    <a16:rowId xmlns:a16="http://schemas.microsoft.com/office/drawing/2014/main" val="10003"/>
                  </a:ext>
                </a:extLst>
              </a:tr>
              <a:tr h="250561">
                <a:tc vMerge="1">
                  <a:txBody>
                    <a:bodyPr/>
                    <a:lstStyle/>
                    <a:p>
                      <a:endParaRPr lang="en-US"/>
                    </a:p>
                  </a:txBody>
                  <a:tcPr/>
                </a:tc>
                <a:tc>
                  <a:txBody>
                    <a:bodyPr/>
                    <a:lstStyle/>
                    <a:p>
                      <a:pPr algn="ctr"/>
                      <a:r>
                        <a:rPr lang="en-US" sz="1100" dirty="0"/>
                        <a:t>Whimper</a:t>
                      </a:r>
                    </a:p>
                  </a:txBody>
                  <a:tcPr anchor="ctr">
                    <a:solidFill>
                      <a:schemeClr val="tx2">
                        <a:lumMod val="20000"/>
                        <a:lumOff val="80000"/>
                      </a:schemeClr>
                    </a:solidFill>
                  </a:tcPr>
                </a:tc>
                <a:tc>
                  <a:txBody>
                    <a:bodyPr/>
                    <a:lstStyle/>
                    <a:p>
                      <a:pPr algn="ctr"/>
                      <a:r>
                        <a:rPr lang="en-US" sz="1100" dirty="0"/>
                        <a:t>1</a:t>
                      </a:r>
                    </a:p>
                  </a:txBody>
                  <a:tcPr anchor="ctr">
                    <a:solidFill>
                      <a:schemeClr val="tx2">
                        <a:lumMod val="20000"/>
                        <a:lumOff val="80000"/>
                      </a:schemeClr>
                    </a:solidFill>
                  </a:tcPr>
                </a:tc>
                <a:extLst>
                  <a:ext uri="{0D108BD9-81ED-4DB2-BD59-A6C34878D82A}">
                    <a16:rowId xmlns:a16="http://schemas.microsoft.com/office/drawing/2014/main" val="10004"/>
                  </a:ext>
                </a:extLst>
              </a:tr>
              <a:tr h="250561">
                <a:tc vMerge="1">
                  <a:txBody>
                    <a:bodyPr/>
                    <a:lstStyle/>
                    <a:p>
                      <a:endParaRPr lang="en-US"/>
                    </a:p>
                  </a:txBody>
                  <a:tcPr/>
                </a:tc>
                <a:tc>
                  <a:txBody>
                    <a:bodyPr/>
                    <a:lstStyle/>
                    <a:p>
                      <a:pPr algn="ctr"/>
                      <a:r>
                        <a:rPr lang="en-US" sz="1100" dirty="0"/>
                        <a:t>Vigorous </a:t>
                      </a:r>
                    </a:p>
                  </a:txBody>
                  <a:tcPr anchor="ctr">
                    <a:solidFill>
                      <a:schemeClr val="tx2">
                        <a:lumMod val="20000"/>
                        <a:lumOff val="80000"/>
                      </a:schemeClr>
                    </a:solidFill>
                  </a:tcPr>
                </a:tc>
                <a:tc>
                  <a:txBody>
                    <a:bodyPr/>
                    <a:lstStyle/>
                    <a:p>
                      <a:pPr algn="ctr"/>
                      <a:r>
                        <a:rPr lang="en-US" sz="1100" dirty="0"/>
                        <a:t>2</a:t>
                      </a:r>
                    </a:p>
                  </a:txBody>
                  <a:tcPr anchor="ctr">
                    <a:solidFill>
                      <a:schemeClr val="tx2">
                        <a:lumMod val="20000"/>
                        <a:lumOff val="80000"/>
                      </a:schemeClr>
                    </a:solidFill>
                  </a:tcPr>
                </a:tc>
                <a:extLst>
                  <a:ext uri="{0D108BD9-81ED-4DB2-BD59-A6C34878D82A}">
                    <a16:rowId xmlns:a16="http://schemas.microsoft.com/office/drawing/2014/main" val="10005"/>
                  </a:ext>
                </a:extLst>
              </a:tr>
              <a:tr h="250561">
                <a:tc rowSpan="2">
                  <a:txBody>
                    <a:bodyPr/>
                    <a:lstStyle/>
                    <a:p>
                      <a:pPr algn="ctr"/>
                      <a:r>
                        <a:rPr lang="en-US" sz="1400" b="0" dirty="0">
                          <a:solidFill>
                            <a:schemeClr val="tx1"/>
                          </a:solidFill>
                        </a:rPr>
                        <a:t>Breathing</a:t>
                      </a:r>
                      <a:r>
                        <a:rPr lang="en-US" sz="1400" b="0" baseline="0" dirty="0">
                          <a:solidFill>
                            <a:schemeClr val="tx1"/>
                          </a:solidFill>
                        </a:rPr>
                        <a:t> pattern</a:t>
                      </a:r>
                      <a:endParaRPr lang="en-US" sz="1400" b="0" dirty="0">
                        <a:solidFill>
                          <a:schemeClr val="tx1"/>
                        </a:solidFill>
                      </a:endParaRPr>
                    </a:p>
                  </a:txBody>
                  <a:tcPr anchor="ctr">
                    <a:solidFill>
                      <a:schemeClr val="accent1">
                        <a:lumMod val="20000"/>
                        <a:lumOff val="80000"/>
                      </a:schemeClr>
                    </a:solidFill>
                  </a:tcPr>
                </a:tc>
                <a:tc>
                  <a:txBody>
                    <a:bodyPr/>
                    <a:lstStyle/>
                    <a:p>
                      <a:pPr algn="ctr"/>
                      <a:r>
                        <a:rPr lang="en-US" sz="1100" dirty="0"/>
                        <a:t>Relaxed</a:t>
                      </a:r>
                    </a:p>
                  </a:txBody>
                  <a:tcPr anchor="ctr">
                    <a:solidFill>
                      <a:schemeClr val="accent1">
                        <a:lumMod val="20000"/>
                        <a:lumOff val="80000"/>
                      </a:schemeClr>
                    </a:solidFill>
                  </a:tcPr>
                </a:tc>
                <a:tc>
                  <a:txBody>
                    <a:bodyPr/>
                    <a:lstStyle/>
                    <a:p>
                      <a:pPr algn="ctr"/>
                      <a:r>
                        <a:rPr lang="en-US" sz="1100" dirty="0"/>
                        <a:t>0</a:t>
                      </a:r>
                    </a:p>
                  </a:txBody>
                  <a:tcPr anchor="ctr">
                    <a:solidFill>
                      <a:schemeClr val="accent1">
                        <a:lumMod val="20000"/>
                        <a:lumOff val="80000"/>
                      </a:schemeClr>
                    </a:solidFill>
                  </a:tcPr>
                </a:tc>
                <a:extLst>
                  <a:ext uri="{0D108BD9-81ED-4DB2-BD59-A6C34878D82A}">
                    <a16:rowId xmlns:a16="http://schemas.microsoft.com/office/drawing/2014/main" val="10006"/>
                  </a:ext>
                </a:extLst>
              </a:tr>
              <a:tr h="250561">
                <a:tc vMerge="1">
                  <a:txBody>
                    <a:bodyPr/>
                    <a:lstStyle/>
                    <a:p>
                      <a:endParaRPr lang="en-US"/>
                    </a:p>
                  </a:txBody>
                  <a:tcPr/>
                </a:tc>
                <a:tc>
                  <a:txBody>
                    <a:bodyPr/>
                    <a:lstStyle/>
                    <a:p>
                      <a:pPr algn="ctr"/>
                      <a:r>
                        <a:rPr lang="en-US" sz="1100" dirty="0"/>
                        <a:t>Irregular,</a:t>
                      </a:r>
                      <a:r>
                        <a:rPr lang="en-US" sz="1100" baseline="0" dirty="0"/>
                        <a:t> breath holding, gagging</a:t>
                      </a:r>
                      <a:endParaRPr lang="en-US" sz="1100" dirty="0"/>
                    </a:p>
                  </a:txBody>
                  <a:tcPr anchor="ctr">
                    <a:solidFill>
                      <a:schemeClr val="accent1">
                        <a:lumMod val="20000"/>
                        <a:lumOff val="80000"/>
                      </a:schemeClr>
                    </a:solidFill>
                  </a:tcPr>
                </a:tc>
                <a:tc>
                  <a:txBody>
                    <a:bodyPr/>
                    <a:lstStyle/>
                    <a:p>
                      <a:pPr algn="ctr"/>
                      <a:r>
                        <a:rPr lang="en-US" sz="1100" dirty="0"/>
                        <a:t>1</a:t>
                      </a:r>
                    </a:p>
                  </a:txBody>
                  <a:tcPr anchor="ctr">
                    <a:solidFill>
                      <a:schemeClr val="accent1">
                        <a:lumMod val="20000"/>
                        <a:lumOff val="80000"/>
                      </a:schemeClr>
                    </a:solidFill>
                  </a:tcPr>
                </a:tc>
                <a:extLst>
                  <a:ext uri="{0D108BD9-81ED-4DB2-BD59-A6C34878D82A}">
                    <a16:rowId xmlns:a16="http://schemas.microsoft.com/office/drawing/2014/main" val="10007"/>
                  </a:ext>
                </a:extLst>
              </a:tr>
              <a:tr h="250561">
                <a:tc rowSpan="2">
                  <a:txBody>
                    <a:bodyPr/>
                    <a:lstStyle/>
                    <a:p>
                      <a:pPr algn="ctr"/>
                      <a:r>
                        <a:rPr lang="en-US" sz="1400" b="0" dirty="0">
                          <a:solidFill>
                            <a:schemeClr val="tx1"/>
                          </a:solidFill>
                        </a:rPr>
                        <a:t>Arms</a:t>
                      </a:r>
                    </a:p>
                  </a:txBody>
                  <a:tcPr anchor="ctr">
                    <a:solidFill>
                      <a:schemeClr val="tx2">
                        <a:lumMod val="20000"/>
                        <a:lumOff val="80000"/>
                      </a:schemeClr>
                    </a:solidFill>
                  </a:tcPr>
                </a:tc>
                <a:tc>
                  <a:txBody>
                    <a:bodyPr/>
                    <a:lstStyle/>
                    <a:p>
                      <a:pPr algn="ctr"/>
                      <a:r>
                        <a:rPr lang="en-US" sz="1100" dirty="0"/>
                        <a:t>Relaxed (no rigidity)</a:t>
                      </a:r>
                    </a:p>
                  </a:txBody>
                  <a:tcPr anchor="ctr">
                    <a:solidFill>
                      <a:schemeClr val="tx2">
                        <a:lumMod val="20000"/>
                        <a:lumOff val="80000"/>
                      </a:schemeClr>
                    </a:solidFill>
                  </a:tcPr>
                </a:tc>
                <a:tc>
                  <a:txBody>
                    <a:bodyPr/>
                    <a:lstStyle/>
                    <a:p>
                      <a:pPr algn="ctr"/>
                      <a:r>
                        <a:rPr lang="en-US" sz="1100" dirty="0"/>
                        <a:t>0</a:t>
                      </a:r>
                    </a:p>
                  </a:txBody>
                  <a:tcPr anchor="ctr">
                    <a:solidFill>
                      <a:schemeClr val="tx2">
                        <a:lumMod val="20000"/>
                        <a:lumOff val="80000"/>
                      </a:schemeClr>
                    </a:solidFill>
                  </a:tcPr>
                </a:tc>
                <a:extLst>
                  <a:ext uri="{0D108BD9-81ED-4DB2-BD59-A6C34878D82A}">
                    <a16:rowId xmlns:a16="http://schemas.microsoft.com/office/drawing/2014/main" val="10008"/>
                  </a:ext>
                </a:extLst>
              </a:tr>
              <a:tr h="250561">
                <a:tc vMerge="1">
                  <a:txBody>
                    <a:bodyPr/>
                    <a:lstStyle/>
                    <a:p>
                      <a:endParaRPr lang="en-US"/>
                    </a:p>
                  </a:txBody>
                  <a:tcPr/>
                </a:tc>
                <a:tc>
                  <a:txBody>
                    <a:bodyPr/>
                    <a:lstStyle/>
                    <a:p>
                      <a:pPr algn="ctr"/>
                      <a:r>
                        <a:rPr lang="en-US" sz="1100" dirty="0"/>
                        <a:t>Flexed/extended (tense)</a:t>
                      </a:r>
                    </a:p>
                  </a:txBody>
                  <a:tcPr anchor="ctr">
                    <a:solidFill>
                      <a:schemeClr val="tx2">
                        <a:lumMod val="20000"/>
                        <a:lumOff val="80000"/>
                      </a:schemeClr>
                    </a:solidFill>
                  </a:tcPr>
                </a:tc>
                <a:tc>
                  <a:txBody>
                    <a:bodyPr/>
                    <a:lstStyle/>
                    <a:p>
                      <a:pPr algn="ctr"/>
                      <a:r>
                        <a:rPr lang="en-US" sz="1100" dirty="0"/>
                        <a:t>1</a:t>
                      </a:r>
                    </a:p>
                  </a:txBody>
                  <a:tcPr anchor="ctr">
                    <a:solidFill>
                      <a:schemeClr val="tx2">
                        <a:lumMod val="20000"/>
                        <a:lumOff val="80000"/>
                      </a:schemeClr>
                    </a:solidFill>
                  </a:tcPr>
                </a:tc>
                <a:extLst>
                  <a:ext uri="{0D108BD9-81ED-4DB2-BD59-A6C34878D82A}">
                    <a16:rowId xmlns:a16="http://schemas.microsoft.com/office/drawing/2014/main" val="10009"/>
                  </a:ext>
                </a:extLst>
              </a:tr>
              <a:tr h="250561">
                <a:tc rowSpan="2">
                  <a:txBody>
                    <a:bodyPr/>
                    <a:lstStyle/>
                    <a:p>
                      <a:pPr algn="ctr"/>
                      <a:r>
                        <a:rPr lang="en-US" sz="1400" b="0" dirty="0">
                          <a:solidFill>
                            <a:schemeClr val="tx1"/>
                          </a:solidFill>
                        </a:rPr>
                        <a:t>Legs</a:t>
                      </a:r>
                    </a:p>
                  </a:txBody>
                  <a:tcPr anchor="ctr">
                    <a:solidFill>
                      <a:schemeClr val="accent1">
                        <a:lumMod val="20000"/>
                        <a:lumOff val="80000"/>
                      </a:schemeClr>
                    </a:solidFill>
                  </a:tcPr>
                </a:tc>
                <a:tc>
                  <a:txBody>
                    <a:bodyPr/>
                    <a:lstStyle/>
                    <a:p>
                      <a:pPr algn="ctr"/>
                      <a:r>
                        <a:rPr lang="en-US" sz="1100" dirty="0"/>
                        <a:t>Relaxed (no rigidity)</a:t>
                      </a:r>
                    </a:p>
                  </a:txBody>
                  <a:tcPr anchor="ctr">
                    <a:solidFill>
                      <a:schemeClr val="accent1">
                        <a:lumMod val="20000"/>
                        <a:lumOff val="80000"/>
                      </a:schemeClr>
                    </a:solidFill>
                  </a:tcPr>
                </a:tc>
                <a:tc>
                  <a:txBody>
                    <a:bodyPr/>
                    <a:lstStyle/>
                    <a:p>
                      <a:pPr algn="ctr"/>
                      <a:r>
                        <a:rPr lang="en-US" sz="1100" dirty="0"/>
                        <a:t>0</a:t>
                      </a:r>
                    </a:p>
                  </a:txBody>
                  <a:tcPr anchor="ctr">
                    <a:solidFill>
                      <a:schemeClr val="accent1">
                        <a:lumMod val="20000"/>
                        <a:lumOff val="80000"/>
                      </a:schemeClr>
                    </a:solidFill>
                  </a:tcPr>
                </a:tc>
                <a:extLst>
                  <a:ext uri="{0D108BD9-81ED-4DB2-BD59-A6C34878D82A}">
                    <a16:rowId xmlns:a16="http://schemas.microsoft.com/office/drawing/2014/main" val="10010"/>
                  </a:ext>
                </a:extLst>
              </a:tr>
              <a:tr h="250561">
                <a:tc vMerge="1">
                  <a:txBody>
                    <a:bodyPr/>
                    <a:lstStyle/>
                    <a:p>
                      <a:endParaRPr lang="en-US"/>
                    </a:p>
                  </a:txBody>
                  <a:tcPr/>
                </a:tc>
                <a:tc>
                  <a:txBody>
                    <a:bodyPr/>
                    <a:lstStyle/>
                    <a:p>
                      <a:pPr algn="ctr"/>
                      <a:r>
                        <a:rPr lang="en-US" sz="1100" dirty="0"/>
                        <a:t>Flexed/extended (tense)</a:t>
                      </a:r>
                    </a:p>
                  </a:txBody>
                  <a:tcPr anchor="ctr">
                    <a:solidFill>
                      <a:schemeClr val="accent1">
                        <a:lumMod val="20000"/>
                        <a:lumOff val="80000"/>
                      </a:schemeClr>
                    </a:solidFill>
                  </a:tcPr>
                </a:tc>
                <a:tc>
                  <a:txBody>
                    <a:bodyPr/>
                    <a:lstStyle/>
                    <a:p>
                      <a:pPr algn="ctr"/>
                      <a:r>
                        <a:rPr lang="en-US" sz="1100" dirty="0"/>
                        <a:t>1</a:t>
                      </a:r>
                    </a:p>
                  </a:txBody>
                  <a:tcPr anchor="ctr">
                    <a:solidFill>
                      <a:schemeClr val="accent1">
                        <a:lumMod val="20000"/>
                        <a:lumOff val="80000"/>
                      </a:schemeClr>
                    </a:solidFill>
                  </a:tcPr>
                </a:tc>
                <a:extLst>
                  <a:ext uri="{0D108BD9-81ED-4DB2-BD59-A6C34878D82A}">
                    <a16:rowId xmlns:a16="http://schemas.microsoft.com/office/drawing/2014/main" val="10011"/>
                  </a:ext>
                </a:extLst>
              </a:tr>
              <a:tr h="250561">
                <a:tc rowSpan="2">
                  <a:txBody>
                    <a:bodyPr/>
                    <a:lstStyle/>
                    <a:p>
                      <a:pPr algn="ctr"/>
                      <a:r>
                        <a:rPr lang="en-US" sz="1400" b="0" dirty="0">
                          <a:solidFill>
                            <a:schemeClr val="tx1"/>
                          </a:solidFill>
                        </a:rPr>
                        <a:t>State of Arousal</a:t>
                      </a:r>
                    </a:p>
                  </a:txBody>
                  <a:tcPr anchor="ctr">
                    <a:solidFill>
                      <a:schemeClr val="tx2">
                        <a:lumMod val="20000"/>
                        <a:lumOff val="80000"/>
                      </a:schemeClr>
                    </a:solidFill>
                  </a:tcPr>
                </a:tc>
                <a:tc>
                  <a:txBody>
                    <a:bodyPr/>
                    <a:lstStyle/>
                    <a:p>
                      <a:pPr algn="ctr"/>
                      <a:r>
                        <a:rPr lang="en-US" sz="1100" dirty="0"/>
                        <a:t>Sleeping/Awake (peaceful)</a:t>
                      </a:r>
                    </a:p>
                  </a:txBody>
                  <a:tcPr anchor="ctr">
                    <a:solidFill>
                      <a:schemeClr val="tx2">
                        <a:lumMod val="20000"/>
                        <a:lumOff val="80000"/>
                      </a:schemeClr>
                    </a:solidFill>
                  </a:tcPr>
                </a:tc>
                <a:tc>
                  <a:txBody>
                    <a:bodyPr/>
                    <a:lstStyle/>
                    <a:p>
                      <a:pPr algn="ctr"/>
                      <a:r>
                        <a:rPr lang="en-US" sz="1100" dirty="0"/>
                        <a:t>0</a:t>
                      </a:r>
                    </a:p>
                  </a:txBody>
                  <a:tcPr anchor="ctr">
                    <a:solidFill>
                      <a:schemeClr val="tx2">
                        <a:lumMod val="20000"/>
                        <a:lumOff val="80000"/>
                      </a:schemeClr>
                    </a:solidFill>
                  </a:tcPr>
                </a:tc>
                <a:extLst>
                  <a:ext uri="{0D108BD9-81ED-4DB2-BD59-A6C34878D82A}">
                    <a16:rowId xmlns:a16="http://schemas.microsoft.com/office/drawing/2014/main" val="10012"/>
                  </a:ext>
                </a:extLst>
              </a:tr>
              <a:tr h="250561">
                <a:tc vMerge="1">
                  <a:txBody>
                    <a:bodyPr/>
                    <a:lstStyle/>
                    <a:p>
                      <a:endParaRPr lang="en-US"/>
                    </a:p>
                  </a:txBody>
                  <a:tcPr/>
                </a:tc>
                <a:tc>
                  <a:txBody>
                    <a:bodyPr/>
                    <a:lstStyle/>
                    <a:p>
                      <a:pPr algn="ctr"/>
                      <a:r>
                        <a:rPr lang="en-US" sz="1100" dirty="0"/>
                        <a:t>Fussy (restless,</a:t>
                      </a:r>
                      <a:r>
                        <a:rPr lang="en-US" sz="1100" baseline="0" dirty="0"/>
                        <a:t> thrashing)</a:t>
                      </a:r>
                      <a:endParaRPr lang="en-US" sz="1100" dirty="0"/>
                    </a:p>
                  </a:txBody>
                  <a:tcPr anchor="ctr">
                    <a:solidFill>
                      <a:schemeClr val="tx2">
                        <a:lumMod val="20000"/>
                        <a:lumOff val="80000"/>
                      </a:schemeClr>
                    </a:solidFill>
                  </a:tcPr>
                </a:tc>
                <a:tc>
                  <a:txBody>
                    <a:bodyPr/>
                    <a:lstStyle/>
                    <a:p>
                      <a:pPr algn="ctr"/>
                      <a:r>
                        <a:rPr lang="en-US" sz="1100" dirty="0"/>
                        <a:t>1</a:t>
                      </a:r>
                    </a:p>
                  </a:txBody>
                  <a:tcPr anchor="ctr">
                    <a:solidFill>
                      <a:schemeClr val="tx2">
                        <a:lumMod val="20000"/>
                        <a:lumOff val="80000"/>
                      </a:schemeClr>
                    </a:solidFill>
                  </a:tcPr>
                </a:tc>
                <a:extLst>
                  <a:ext uri="{0D108BD9-81ED-4DB2-BD59-A6C34878D82A}">
                    <a16:rowId xmlns:a16="http://schemas.microsoft.com/office/drawing/2014/main" val="10013"/>
                  </a:ext>
                </a:extLst>
              </a:tr>
              <a:tr h="250561">
                <a:tc rowSpan="3">
                  <a:txBody>
                    <a:bodyPr/>
                    <a:lstStyle/>
                    <a:p>
                      <a:pPr algn="ctr"/>
                      <a:r>
                        <a:rPr lang="en-US" sz="1400" b="0" dirty="0">
                          <a:solidFill>
                            <a:schemeClr val="tx1"/>
                          </a:solidFill>
                        </a:rPr>
                        <a:t>Heart Rate</a:t>
                      </a:r>
                    </a:p>
                  </a:txBody>
                  <a:tcPr anchor="ctr">
                    <a:solidFill>
                      <a:schemeClr val="accent1">
                        <a:lumMod val="20000"/>
                        <a:lumOff val="80000"/>
                      </a:schemeClr>
                    </a:solidFill>
                  </a:tcPr>
                </a:tc>
                <a:tc>
                  <a:txBody>
                    <a:bodyPr/>
                    <a:lstStyle/>
                    <a:p>
                      <a:pPr algn="ctr"/>
                      <a:r>
                        <a:rPr lang="en-US" sz="1100" dirty="0"/>
                        <a:t>Within</a:t>
                      </a:r>
                      <a:r>
                        <a:rPr lang="en-US" sz="1100" baseline="0" dirty="0"/>
                        <a:t> 10% of baseline</a:t>
                      </a:r>
                      <a:endParaRPr lang="en-US" sz="1100" dirty="0"/>
                    </a:p>
                  </a:txBody>
                  <a:tcPr anchor="ctr">
                    <a:solidFill>
                      <a:schemeClr val="accent1">
                        <a:lumMod val="20000"/>
                        <a:lumOff val="80000"/>
                      </a:schemeClr>
                    </a:solidFill>
                  </a:tcPr>
                </a:tc>
                <a:tc>
                  <a:txBody>
                    <a:bodyPr/>
                    <a:lstStyle/>
                    <a:p>
                      <a:pPr algn="ctr"/>
                      <a:r>
                        <a:rPr lang="en-US" sz="1100" dirty="0"/>
                        <a:t>0</a:t>
                      </a:r>
                    </a:p>
                  </a:txBody>
                  <a:tcPr anchor="ctr">
                    <a:solidFill>
                      <a:schemeClr val="accent1">
                        <a:lumMod val="20000"/>
                        <a:lumOff val="80000"/>
                      </a:schemeClr>
                    </a:solidFill>
                  </a:tcPr>
                </a:tc>
                <a:extLst>
                  <a:ext uri="{0D108BD9-81ED-4DB2-BD59-A6C34878D82A}">
                    <a16:rowId xmlns:a16="http://schemas.microsoft.com/office/drawing/2014/main" val="10014"/>
                  </a:ext>
                </a:extLst>
              </a:tr>
              <a:tr h="250561">
                <a:tc vMerge="1">
                  <a:txBody>
                    <a:bodyPr/>
                    <a:lstStyle/>
                    <a:p>
                      <a:endParaRPr lang="en-US"/>
                    </a:p>
                  </a:txBody>
                  <a:tcPr/>
                </a:tc>
                <a:tc>
                  <a:txBody>
                    <a:bodyPr/>
                    <a:lstStyle/>
                    <a:p>
                      <a:pPr algn="ctr"/>
                      <a:r>
                        <a:rPr lang="en-US" sz="1100" dirty="0"/>
                        <a:t>11-20%</a:t>
                      </a:r>
                      <a:r>
                        <a:rPr lang="en-US" sz="1100" baseline="0" dirty="0"/>
                        <a:t> of baseline</a:t>
                      </a:r>
                      <a:endParaRPr lang="en-US" sz="1100" dirty="0"/>
                    </a:p>
                  </a:txBody>
                  <a:tcPr anchor="ctr">
                    <a:solidFill>
                      <a:schemeClr val="accent1">
                        <a:lumMod val="20000"/>
                        <a:lumOff val="80000"/>
                      </a:schemeClr>
                    </a:solidFill>
                  </a:tcPr>
                </a:tc>
                <a:tc>
                  <a:txBody>
                    <a:bodyPr/>
                    <a:lstStyle/>
                    <a:p>
                      <a:pPr algn="ctr"/>
                      <a:r>
                        <a:rPr lang="en-US" sz="1100" dirty="0"/>
                        <a:t>1</a:t>
                      </a:r>
                    </a:p>
                  </a:txBody>
                  <a:tcPr anchor="ctr">
                    <a:solidFill>
                      <a:schemeClr val="accent1">
                        <a:lumMod val="20000"/>
                        <a:lumOff val="80000"/>
                      </a:schemeClr>
                    </a:solidFill>
                  </a:tcPr>
                </a:tc>
                <a:extLst>
                  <a:ext uri="{0D108BD9-81ED-4DB2-BD59-A6C34878D82A}">
                    <a16:rowId xmlns:a16="http://schemas.microsoft.com/office/drawing/2014/main" val="10015"/>
                  </a:ext>
                </a:extLst>
              </a:tr>
              <a:tr h="250561">
                <a:tc vMerge="1">
                  <a:txBody>
                    <a:bodyPr/>
                    <a:lstStyle/>
                    <a:p>
                      <a:endParaRPr lang="en-US"/>
                    </a:p>
                  </a:txBody>
                  <a:tcPr/>
                </a:tc>
                <a:tc>
                  <a:txBody>
                    <a:bodyPr/>
                    <a:lstStyle/>
                    <a:p>
                      <a:pPr algn="ctr"/>
                      <a:r>
                        <a:rPr lang="en-US" sz="1100" dirty="0"/>
                        <a:t>&gt;20% baseline</a:t>
                      </a:r>
                    </a:p>
                  </a:txBody>
                  <a:tcPr anchor="ctr">
                    <a:solidFill>
                      <a:schemeClr val="accent1">
                        <a:lumMod val="20000"/>
                        <a:lumOff val="80000"/>
                      </a:schemeClr>
                    </a:solidFill>
                  </a:tcPr>
                </a:tc>
                <a:tc>
                  <a:txBody>
                    <a:bodyPr/>
                    <a:lstStyle/>
                    <a:p>
                      <a:pPr algn="ctr"/>
                      <a:r>
                        <a:rPr lang="en-US" sz="1100" dirty="0"/>
                        <a:t>2</a:t>
                      </a:r>
                    </a:p>
                  </a:txBody>
                  <a:tcPr anchor="ctr">
                    <a:solidFill>
                      <a:schemeClr val="accent1">
                        <a:lumMod val="20000"/>
                        <a:lumOff val="80000"/>
                      </a:schemeClr>
                    </a:solidFill>
                  </a:tcPr>
                </a:tc>
                <a:extLst>
                  <a:ext uri="{0D108BD9-81ED-4DB2-BD59-A6C34878D82A}">
                    <a16:rowId xmlns:a16="http://schemas.microsoft.com/office/drawing/2014/main" val="10016"/>
                  </a:ext>
                </a:extLst>
              </a:tr>
              <a:tr h="250561">
                <a:tc rowSpan="2">
                  <a:txBody>
                    <a:bodyPr/>
                    <a:lstStyle/>
                    <a:p>
                      <a:pPr algn="ctr"/>
                      <a:r>
                        <a:rPr lang="en-US" sz="1400" b="0" dirty="0">
                          <a:solidFill>
                            <a:schemeClr val="tx1"/>
                          </a:solidFill>
                        </a:rPr>
                        <a:t>O2 saturation</a:t>
                      </a:r>
                    </a:p>
                  </a:txBody>
                  <a:tcPr anchor="ctr">
                    <a:solidFill>
                      <a:schemeClr val="tx2">
                        <a:lumMod val="20000"/>
                        <a:lumOff val="80000"/>
                      </a:schemeClr>
                    </a:solidFill>
                  </a:tcPr>
                </a:tc>
                <a:tc>
                  <a:txBody>
                    <a:bodyPr/>
                    <a:lstStyle/>
                    <a:p>
                      <a:pPr algn="ctr"/>
                      <a:r>
                        <a:rPr lang="en-US" sz="1100" dirty="0"/>
                        <a:t>Supplemental</a:t>
                      </a:r>
                      <a:r>
                        <a:rPr lang="en-US" sz="1100" baseline="0" dirty="0"/>
                        <a:t> oxygen not needed</a:t>
                      </a:r>
                      <a:endParaRPr lang="en-US" sz="1100" dirty="0"/>
                    </a:p>
                  </a:txBody>
                  <a:tcPr anchor="ctr">
                    <a:solidFill>
                      <a:schemeClr val="tx2">
                        <a:lumMod val="20000"/>
                        <a:lumOff val="80000"/>
                      </a:schemeClr>
                    </a:solidFill>
                  </a:tcPr>
                </a:tc>
                <a:tc>
                  <a:txBody>
                    <a:bodyPr/>
                    <a:lstStyle/>
                    <a:p>
                      <a:pPr algn="ctr"/>
                      <a:r>
                        <a:rPr lang="en-US" sz="1100" dirty="0"/>
                        <a:t>0</a:t>
                      </a:r>
                    </a:p>
                  </a:txBody>
                  <a:tcPr anchor="ctr">
                    <a:solidFill>
                      <a:schemeClr val="tx2">
                        <a:lumMod val="20000"/>
                        <a:lumOff val="80000"/>
                      </a:schemeClr>
                    </a:solidFill>
                  </a:tcPr>
                </a:tc>
                <a:extLst>
                  <a:ext uri="{0D108BD9-81ED-4DB2-BD59-A6C34878D82A}">
                    <a16:rowId xmlns:a16="http://schemas.microsoft.com/office/drawing/2014/main" val="10017"/>
                  </a:ext>
                </a:extLst>
              </a:tr>
              <a:tr h="250561">
                <a:tc vMerge="1">
                  <a:txBody>
                    <a:bodyPr/>
                    <a:lstStyle/>
                    <a:p>
                      <a:endParaRPr lang="en-US"/>
                    </a:p>
                  </a:txBody>
                  <a:tcPr/>
                </a:tc>
                <a:tc>
                  <a:txBody>
                    <a:bodyPr/>
                    <a:lstStyle/>
                    <a:p>
                      <a:pPr algn="ctr"/>
                      <a:r>
                        <a:rPr lang="en-US" sz="1100" dirty="0"/>
                        <a:t>Additional oxygen required to maintain saturation</a:t>
                      </a:r>
                    </a:p>
                  </a:txBody>
                  <a:tcPr anchor="ctr">
                    <a:solidFill>
                      <a:schemeClr val="tx2">
                        <a:lumMod val="20000"/>
                        <a:lumOff val="80000"/>
                      </a:schemeClr>
                    </a:solidFill>
                  </a:tcPr>
                </a:tc>
                <a:tc>
                  <a:txBody>
                    <a:bodyPr/>
                    <a:lstStyle/>
                    <a:p>
                      <a:pPr algn="ctr"/>
                      <a:r>
                        <a:rPr lang="en-US" sz="1100" dirty="0"/>
                        <a:t>1</a:t>
                      </a:r>
                    </a:p>
                  </a:txBody>
                  <a:tcPr anchor="ctr">
                    <a:solidFill>
                      <a:schemeClr val="tx2">
                        <a:lumMod val="20000"/>
                        <a:lumOff val="80000"/>
                      </a:schemeClr>
                    </a:solid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2926937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858000" cy="1600200"/>
          </a:xfrm>
        </p:spPr>
        <p:txBody>
          <a:bodyPr>
            <a:normAutofit/>
          </a:bodyPr>
          <a:lstStyle/>
          <a:p>
            <a:r>
              <a:rPr lang="en-US" dirty="0">
                <a:latin typeface="+mn-lt"/>
              </a:rPr>
              <a:t>Pain Scale: Pre-verbal and Non-verbal Children </a:t>
            </a:r>
          </a:p>
        </p:txBody>
      </p:sp>
      <p:sp>
        <p:nvSpPr>
          <p:cNvPr id="3" name="Content Placeholder 2"/>
          <p:cNvSpPr>
            <a:spLocks noGrp="1"/>
          </p:cNvSpPr>
          <p:nvPr>
            <p:ph idx="1"/>
          </p:nvPr>
        </p:nvSpPr>
        <p:spPr>
          <a:xfrm>
            <a:off x="488852" y="1642815"/>
            <a:ext cx="7848600" cy="4343400"/>
          </a:xfrm>
        </p:spPr>
        <p:txBody>
          <a:bodyPr>
            <a:normAutofit lnSpcReduction="10000"/>
          </a:bodyPr>
          <a:lstStyle/>
          <a:p>
            <a:pPr marL="0" indent="0">
              <a:buNone/>
            </a:pPr>
            <a:r>
              <a:rPr lang="en-US" sz="4000" i="1" dirty="0"/>
              <a:t>FLACC scale</a:t>
            </a:r>
          </a:p>
          <a:p>
            <a:pPr marL="295275" indent="-295275"/>
            <a:r>
              <a:rPr lang="en-US" sz="3000" dirty="0"/>
              <a:t>Face, Leg, Activity, Cry, Consolability</a:t>
            </a:r>
          </a:p>
          <a:p>
            <a:pPr marL="295275" indent="-295275"/>
            <a:r>
              <a:rPr lang="en-US" sz="3000" dirty="0"/>
              <a:t>For acute and post operative pain</a:t>
            </a:r>
          </a:p>
          <a:p>
            <a:pPr marL="295275" indent="-295275"/>
            <a:r>
              <a:rPr lang="en-US" sz="3000" dirty="0"/>
              <a:t>Valid in children 2 months to 5 years of age and nonverbal children</a:t>
            </a:r>
          </a:p>
          <a:p>
            <a:pPr marL="295275" indent="-295275"/>
            <a:r>
              <a:rPr lang="en-US" sz="3000" dirty="0"/>
              <a:t>Pain Score</a:t>
            </a:r>
          </a:p>
          <a:p>
            <a:pPr marL="635000" lvl="1" indent="-280988">
              <a:buFont typeface="System Font Regular"/>
              <a:buChar char="-"/>
            </a:pPr>
            <a:r>
              <a:rPr lang="en-US" sz="2800" dirty="0"/>
              <a:t>0 - 3: mild</a:t>
            </a:r>
          </a:p>
          <a:p>
            <a:pPr marL="635000" lvl="1" indent="-280988">
              <a:buFont typeface="System Font Regular"/>
              <a:buChar char="-"/>
            </a:pPr>
            <a:r>
              <a:rPr lang="en-US" sz="2800" dirty="0"/>
              <a:t>4 - 6: moderate</a:t>
            </a:r>
          </a:p>
          <a:p>
            <a:pPr marL="635000" lvl="1" indent="-280988">
              <a:buFont typeface="System Font Regular"/>
              <a:buChar char="-"/>
            </a:pPr>
            <a:r>
              <a:rPr lang="en-US" sz="2800" dirty="0"/>
              <a:t>7+: severe</a:t>
            </a:r>
          </a:p>
          <a:p>
            <a:pPr lvl="1"/>
            <a:endParaRPr lang="en-US" sz="1400" dirty="0"/>
          </a:p>
          <a:p>
            <a:pPr lvl="1"/>
            <a:endParaRPr lang="en-US" sz="1400" dirty="0"/>
          </a:p>
          <a:p>
            <a:pPr marL="457200" lvl="1" indent="0">
              <a:buNone/>
            </a:pPr>
            <a:endParaRPr lang="en-US" sz="1500" dirty="0"/>
          </a:p>
        </p:txBody>
      </p:sp>
    </p:spTree>
    <p:extLst>
      <p:ext uri="{BB962C8B-B14F-4D97-AF65-F5344CB8AC3E}">
        <p14:creationId xmlns:p14="http://schemas.microsoft.com/office/powerpoint/2010/main" val="174715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7010400" cy="1143000"/>
          </a:xfrm>
        </p:spPr>
        <p:txBody>
          <a:bodyPr>
            <a:normAutofit/>
          </a:bodyPr>
          <a:lstStyle/>
          <a:p>
            <a:r>
              <a:rPr lang="en-US" sz="5400" dirty="0"/>
              <a:t>Pain Scale: FLACC Scale</a:t>
            </a:r>
            <a:endParaRPr lang="en-US" sz="5400"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1406776081"/>
              </p:ext>
            </p:extLst>
          </p:nvPr>
        </p:nvGraphicFramePr>
        <p:xfrm>
          <a:off x="304800" y="1447800"/>
          <a:ext cx="8534400" cy="4495801"/>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533802">
                <a:tc rowSpan="2">
                  <a:txBody>
                    <a:bodyPr/>
                    <a:lstStyle/>
                    <a:p>
                      <a:pPr algn="ctr"/>
                      <a:r>
                        <a:rPr lang="en-US" sz="2400" dirty="0"/>
                        <a:t>Category</a:t>
                      </a:r>
                    </a:p>
                  </a:txBody>
                  <a:tcPr anchor="ctr">
                    <a:solidFill>
                      <a:srgbClr val="0FA5CC"/>
                    </a:solidFill>
                  </a:tcPr>
                </a:tc>
                <a:tc gridSpan="3">
                  <a:txBody>
                    <a:bodyPr/>
                    <a:lstStyle/>
                    <a:p>
                      <a:pPr algn="ctr"/>
                      <a:r>
                        <a:rPr lang="en-US" sz="2400" u="none" dirty="0"/>
                        <a:t>Score</a:t>
                      </a:r>
                      <a:r>
                        <a:rPr lang="en-US" sz="2400" u="none" baseline="0" dirty="0"/>
                        <a:t>   </a:t>
                      </a:r>
                      <a:r>
                        <a:rPr lang="en-US" sz="2400" u="none" dirty="0"/>
                        <a:t> </a:t>
                      </a:r>
                      <a:r>
                        <a:rPr lang="en-US" sz="2400" u="sng" dirty="0"/>
                        <a:t>                                                                      </a:t>
                      </a:r>
                      <a:endParaRPr lang="en-US" sz="2400" dirty="0"/>
                    </a:p>
                  </a:txBody>
                  <a:tcPr anchor="ctr">
                    <a:solidFill>
                      <a:srgbClr val="0FA5CC"/>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33802">
                <a:tc vMerge="1">
                  <a:txBody>
                    <a:bodyPr/>
                    <a:lstStyle/>
                    <a:p>
                      <a:pPr algn="ctr"/>
                      <a:endParaRPr lang="en-US" dirty="0"/>
                    </a:p>
                  </a:txBody>
                  <a:tcPr anchor="ctr"/>
                </a:tc>
                <a:tc>
                  <a:txBody>
                    <a:bodyPr/>
                    <a:lstStyle/>
                    <a:p>
                      <a:pPr algn="ctr"/>
                      <a:r>
                        <a:rPr lang="en-US" sz="2400" dirty="0">
                          <a:solidFill>
                            <a:schemeClr val="bg1"/>
                          </a:solidFill>
                        </a:rPr>
                        <a:t>0</a:t>
                      </a:r>
                    </a:p>
                  </a:txBody>
                  <a:tcPr anchor="ctr">
                    <a:solidFill>
                      <a:schemeClr val="accent1">
                        <a:lumMod val="75000"/>
                      </a:schemeClr>
                    </a:solidFill>
                  </a:tcPr>
                </a:tc>
                <a:tc>
                  <a:txBody>
                    <a:bodyPr/>
                    <a:lstStyle/>
                    <a:p>
                      <a:pPr algn="ctr"/>
                      <a:r>
                        <a:rPr lang="en-US" sz="2400" dirty="0">
                          <a:solidFill>
                            <a:schemeClr val="bg1"/>
                          </a:solidFill>
                        </a:rPr>
                        <a:t>1</a:t>
                      </a:r>
                    </a:p>
                  </a:txBody>
                  <a:tcPr anchor="ctr">
                    <a:solidFill>
                      <a:schemeClr val="accent1">
                        <a:lumMod val="75000"/>
                      </a:schemeClr>
                    </a:solidFill>
                  </a:tcPr>
                </a:tc>
                <a:tc>
                  <a:txBody>
                    <a:bodyPr/>
                    <a:lstStyle/>
                    <a:p>
                      <a:pPr algn="ctr"/>
                      <a:r>
                        <a:rPr lang="en-US" sz="2400" dirty="0">
                          <a:solidFill>
                            <a:schemeClr val="bg1"/>
                          </a:solidFill>
                        </a:rPr>
                        <a:t>2</a:t>
                      </a:r>
                    </a:p>
                  </a:txBody>
                  <a:tcPr anchor="ctr">
                    <a:solidFill>
                      <a:schemeClr val="accent1">
                        <a:lumMod val="75000"/>
                      </a:schemeClr>
                    </a:solidFill>
                  </a:tcPr>
                </a:tc>
                <a:extLst>
                  <a:ext uri="{0D108BD9-81ED-4DB2-BD59-A6C34878D82A}">
                    <a16:rowId xmlns:a16="http://schemas.microsoft.com/office/drawing/2014/main" val="2254096586"/>
                  </a:ext>
                </a:extLst>
              </a:tr>
              <a:tr h="747323">
                <a:tc>
                  <a:txBody>
                    <a:bodyPr/>
                    <a:lstStyle/>
                    <a:p>
                      <a:pPr algn="ctr"/>
                      <a:r>
                        <a:rPr lang="en-US" dirty="0"/>
                        <a:t>Face</a:t>
                      </a:r>
                    </a:p>
                  </a:txBody>
                  <a:tcPr anchor="ctr"/>
                </a:tc>
                <a:tc>
                  <a:txBody>
                    <a:bodyPr/>
                    <a:lstStyle/>
                    <a:p>
                      <a:pPr algn="ctr"/>
                      <a:r>
                        <a:rPr lang="en-US" dirty="0"/>
                        <a:t>Neutral</a:t>
                      </a:r>
                      <a:r>
                        <a:rPr lang="en-US" baseline="0" dirty="0"/>
                        <a:t> expression</a:t>
                      </a:r>
                      <a:endParaRPr lang="en-US" dirty="0"/>
                    </a:p>
                  </a:txBody>
                  <a:tcPr anchor="ctr"/>
                </a:tc>
                <a:tc>
                  <a:txBody>
                    <a:bodyPr/>
                    <a:lstStyle/>
                    <a:p>
                      <a:pPr algn="ctr"/>
                      <a:r>
                        <a:rPr lang="en-US" dirty="0"/>
                        <a:t>Occasional</a:t>
                      </a:r>
                      <a:r>
                        <a:rPr lang="en-US" baseline="0" dirty="0"/>
                        <a:t> grimace or frown</a:t>
                      </a:r>
                      <a:endParaRPr lang="en-US" dirty="0"/>
                    </a:p>
                  </a:txBody>
                  <a:tcPr anchor="ctr"/>
                </a:tc>
                <a:tc>
                  <a:txBody>
                    <a:bodyPr/>
                    <a:lstStyle/>
                    <a:p>
                      <a:pPr algn="ctr"/>
                      <a:r>
                        <a:rPr lang="en-US" dirty="0"/>
                        <a:t>Very</a:t>
                      </a:r>
                      <a:r>
                        <a:rPr lang="en-US" baseline="0" dirty="0"/>
                        <a:t> frequent clenched jaw or quivering chin</a:t>
                      </a:r>
                      <a:endParaRPr lang="en-US" dirty="0"/>
                    </a:p>
                  </a:txBody>
                  <a:tcPr anchor="ctr"/>
                </a:tc>
                <a:extLst>
                  <a:ext uri="{0D108BD9-81ED-4DB2-BD59-A6C34878D82A}">
                    <a16:rowId xmlns:a16="http://schemas.microsoft.com/office/drawing/2014/main" val="10001"/>
                  </a:ext>
                </a:extLst>
              </a:tr>
              <a:tr h="432973">
                <a:tc>
                  <a:txBody>
                    <a:bodyPr/>
                    <a:lstStyle/>
                    <a:p>
                      <a:pPr algn="ctr"/>
                      <a:r>
                        <a:rPr lang="en-US" dirty="0"/>
                        <a:t>Legs</a:t>
                      </a:r>
                    </a:p>
                  </a:txBody>
                  <a:tcPr anchor="ctr"/>
                </a:tc>
                <a:tc>
                  <a:txBody>
                    <a:bodyPr/>
                    <a:lstStyle/>
                    <a:p>
                      <a:pPr algn="ctr"/>
                      <a:r>
                        <a:rPr lang="en-US" dirty="0"/>
                        <a:t>Relaxed</a:t>
                      </a:r>
                    </a:p>
                  </a:txBody>
                  <a:tcPr anchor="ctr"/>
                </a:tc>
                <a:tc>
                  <a:txBody>
                    <a:bodyPr/>
                    <a:lstStyle/>
                    <a:p>
                      <a:pPr algn="ctr"/>
                      <a:r>
                        <a:rPr lang="en-US" dirty="0"/>
                        <a:t>Restless, tense</a:t>
                      </a:r>
                    </a:p>
                  </a:txBody>
                  <a:tcPr anchor="ctr"/>
                </a:tc>
                <a:tc>
                  <a:txBody>
                    <a:bodyPr/>
                    <a:lstStyle/>
                    <a:p>
                      <a:pPr algn="ctr"/>
                      <a:r>
                        <a:rPr lang="en-US" dirty="0"/>
                        <a:t>Kicking</a:t>
                      </a:r>
                      <a:r>
                        <a:rPr lang="en-US" baseline="0" dirty="0"/>
                        <a:t> or legs drawn up</a:t>
                      </a:r>
                      <a:endParaRPr lang="en-US" dirty="0"/>
                    </a:p>
                  </a:txBody>
                  <a:tcPr anchor="ctr"/>
                </a:tc>
                <a:extLst>
                  <a:ext uri="{0D108BD9-81ED-4DB2-BD59-A6C34878D82A}">
                    <a16:rowId xmlns:a16="http://schemas.microsoft.com/office/drawing/2014/main" val="10002"/>
                  </a:ext>
                </a:extLst>
              </a:tr>
              <a:tr h="432973">
                <a:tc>
                  <a:txBody>
                    <a:bodyPr/>
                    <a:lstStyle/>
                    <a:p>
                      <a:pPr algn="ctr"/>
                      <a:r>
                        <a:rPr lang="en-US" dirty="0"/>
                        <a:t>Activity</a:t>
                      </a:r>
                    </a:p>
                  </a:txBody>
                  <a:tcPr anchor="ctr"/>
                </a:tc>
                <a:tc>
                  <a:txBody>
                    <a:bodyPr/>
                    <a:lstStyle/>
                    <a:p>
                      <a:pPr algn="ctr"/>
                      <a:r>
                        <a:rPr lang="en-US" dirty="0"/>
                        <a:t>Lying quietly</a:t>
                      </a:r>
                    </a:p>
                  </a:txBody>
                  <a:tcPr anchor="ctr"/>
                </a:tc>
                <a:tc>
                  <a:txBody>
                    <a:bodyPr/>
                    <a:lstStyle/>
                    <a:p>
                      <a:pPr algn="ctr"/>
                      <a:r>
                        <a:rPr lang="en-US" dirty="0"/>
                        <a:t>Squirming</a:t>
                      </a:r>
                    </a:p>
                  </a:txBody>
                  <a:tcPr anchor="ctr"/>
                </a:tc>
                <a:tc>
                  <a:txBody>
                    <a:bodyPr/>
                    <a:lstStyle/>
                    <a:p>
                      <a:pPr algn="ctr"/>
                      <a:r>
                        <a:rPr lang="en-US" dirty="0"/>
                        <a:t>Arched, rigid</a:t>
                      </a:r>
                      <a:r>
                        <a:rPr lang="en-US" baseline="0" dirty="0"/>
                        <a:t>, or jerking</a:t>
                      </a:r>
                      <a:endParaRPr lang="en-US" dirty="0"/>
                    </a:p>
                  </a:txBody>
                  <a:tcPr anchor="ctr"/>
                </a:tc>
                <a:extLst>
                  <a:ext uri="{0D108BD9-81ED-4DB2-BD59-A6C34878D82A}">
                    <a16:rowId xmlns:a16="http://schemas.microsoft.com/office/drawing/2014/main" val="10003"/>
                  </a:ext>
                </a:extLst>
              </a:tr>
              <a:tr h="747323">
                <a:tc>
                  <a:txBody>
                    <a:bodyPr/>
                    <a:lstStyle/>
                    <a:p>
                      <a:pPr algn="ctr"/>
                      <a:r>
                        <a:rPr lang="en-US" dirty="0"/>
                        <a:t>Cry</a:t>
                      </a:r>
                    </a:p>
                  </a:txBody>
                  <a:tcPr anchor="ctr"/>
                </a:tc>
                <a:tc>
                  <a:txBody>
                    <a:bodyPr/>
                    <a:lstStyle/>
                    <a:p>
                      <a:pPr algn="ctr"/>
                      <a:r>
                        <a:rPr lang="en-US" dirty="0"/>
                        <a:t>None </a:t>
                      </a:r>
                    </a:p>
                  </a:txBody>
                  <a:tcPr anchor="ctr"/>
                </a:tc>
                <a:tc>
                  <a:txBody>
                    <a:bodyPr/>
                    <a:lstStyle/>
                    <a:p>
                      <a:pPr algn="ctr"/>
                      <a:r>
                        <a:rPr lang="en-US" dirty="0"/>
                        <a:t>Moans or whimpers</a:t>
                      </a:r>
                    </a:p>
                  </a:txBody>
                  <a:tcPr anchor="ctr"/>
                </a:tc>
                <a:tc>
                  <a:txBody>
                    <a:bodyPr/>
                    <a:lstStyle/>
                    <a:p>
                      <a:pPr algn="ctr"/>
                      <a:r>
                        <a:rPr lang="en-US" dirty="0"/>
                        <a:t>Crying steadily, screams</a:t>
                      </a:r>
                      <a:r>
                        <a:rPr lang="en-US" baseline="0" dirty="0"/>
                        <a:t> or sobs</a:t>
                      </a:r>
                      <a:endParaRPr lang="en-US" dirty="0"/>
                    </a:p>
                  </a:txBody>
                  <a:tcPr anchor="ctr"/>
                </a:tc>
                <a:extLst>
                  <a:ext uri="{0D108BD9-81ED-4DB2-BD59-A6C34878D82A}">
                    <a16:rowId xmlns:a16="http://schemas.microsoft.com/office/drawing/2014/main" val="10004"/>
                  </a:ext>
                </a:extLst>
              </a:tr>
              <a:tr h="1067605">
                <a:tc>
                  <a:txBody>
                    <a:bodyPr/>
                    <a:lstStyle/>
                    <a:p>
                      <a:pPr algn="ctr"/>
                      <a:r>
                        <a:rPr lang="en-US" dirty="0"/>
                        <a:t>Consolability</a:t>
                      </a:r>
                    </a:p>
                  </a:txBody>
                  <a:tcPr anchor="ctr"/>
                </a:tc>
                <a:tc>
                  <a:txBody>
                    <a:bodyPr/>
                    <a:lstStyle/>
                    <a:p>
                      <a:pPr algn="ctr"/>
                      <a:r>
                        <a:rPr lang="en-US" dirty="0"/>
                        <a:t>Content, relaxed</a:t>
                      </a:r>
                    </a:p>
                  </a:txBody>
                  <a:tcPr anchor="ctr"/>
                </a:tc>
                <a:tc>
                  <a:txBody>
                    <a:bodyPr/>
                    <a:lstStyle/>
                    <a:p>
                      <a:pPr algn="ctr"/>
                      <a:r>
                        <a:rPr lang="en-US" dirty="0"/>
                        <a:t>Reassured by occasional hugging,</a:t>
                      </a:r>
                      <a:r>
                        <a:rPr lang="en-US" baseline="0" dirty="0"/>
                        <a:t> distractible</a:t>
                      </a:r>
                      <a:endParaRPr lang="en-US" dirty="0"/>
                    </a:p>
                  </a:txBody>
                  <a:tcPr anchor="ctr"/>
                </a:tc>
                <a:tc>
                  <a:txBody>
                    <a:bodyPr/>
                    <a:lstStyle/>
                    <a:p>
                      <a:pPr algn="ctr"/>
                      <a:r>
                        <a:rPr lang="en-US" dirty="0"/>
                        <a:t>Difficult</a:t>
                      </a:r>
                      <a:r>
                        <a:rPr lang="en-US" baseline="0" dirty="0"/>
                        <a:t> to console</a:t>
                      </a:r>
                      <a:endParaRPr lang="en-US" dirty="0"/>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58617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362" y="152400"/>
            <a:ext cx="7886700" cy="1143000"/>
          </a:xfrm>
        </p:spPr>
        <p:txBody>
          <a:bodyPr/>
          <a:lstStyle/>
          <a:p>
            <a:r>
              <a:rPr lang="en-US" dirty="0">
                <a:latin typeface="+mn-lt"/>
              </a:rPr>
              <a:t>Pain Scale: School-aged Children</a:t>
            </a:r>
          </a:p>
        </p:txBody>
      </p:sp>
      <p:sp>
        <p:nvSpPr>
          <p:cNvPr id="3" name="Content Placeholder 2"/>
          <p:cNvSpPr>
            <a:spLocks noGrp="1"/>
          </p:cNvSpPr>
          <p:nvPr>
            <p:ph idx="1"/>
          </p:nvPr>
        </p:nvSpPr>
        <p:spPr>
          <a:xfrm>
            <a:off x="196362" y="1177131"/>
            <a:ext cx="8680938" cy="4503737"/>
          </a:xfrm>
        </p:spPr>
        <p:txBody>
          <a:bodyPr>
            <a:normAutofit/>
          </a:bodyPr>
          <a:lstStyle/>
          <a:p>
            <a:pPr marL="0" indent="0">
              <a:buNone/>
            </a:pPr>
            <a:r>
              <a:rPr lang="en-US" sz="3600" dirty="0"/>
              <a:t>FACES Scale: for children 6-8 years of age </a:t>
            </a:r>
          </a:p>
          <a:p>
            <a:pPr marL="0" indent="0">
              <a:buNone/>
            </a:pPr>
            <a:r>
              <a:rPr lang="en-US" dirty="0"/>
              <a:t>Instruct the child by stating :  </a:t>
            </a:r>
          </a:p>
          <a:p>
            <a:pPr marL="295275" indent="-295275"/>
            <a:r>
              <a:rPr lang="en-US" sz="2600" dirty="0"/>
              <a:t>“These faces show how much something can hurt.  This face </a:t>
            </a:r>
            <a:r>
              <a:rPr lang="en-US" sz="2600" i="1" dirty="0"/>
              <a:t>[point to the left most face] </a:t>
            </a:r>
            <a:r>
              <a:rPr lang="en-US" sz="2600" dirty="0"/>
              <a:t>shows no pain.  The faces show more and more pain </a:t>
            </a:r>
            <a:r>
              <a:rPr lang="en-US" sz="2600" i="1" dirty="0"/>
              <a:t>[point to each from left to right]</a:t>
            </a:r>
            <a:r>
              <a:rPr lang="en-US" sz="2600" dirty="0"/>
              <a:t> up to this one </a:t>
            </a:r>
            <a:r>
              <a:rPr lang="en-US" sz="2600" i="1" dirty="0"/>
              <a:t>[right most face]</a:t>
            </a:r>
            <a:r>
              <a:rPr lang="en-US" sz="2600" dirty="0"/>
              <a:t>.  It shows a lot of pain.  </a:t>
            </a:r>
          </a:p>
          <a:p>
            <a:pPr marL="295275" indent="-295275"/>
            <a:r>
              <a:rPr lang="en-US" sz="2600" dirty="0"/>
              <a:t>Point to the face that shows how much you hurt now.”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1" y="4343400"/>
            <a:ext cx="7886699"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a:extLst>
              <a:ext uri="{FF2B5EF4-FFF2-40B4-BE49-F238E27FC236}">
                <a16:creationId xmlns:a16="http://schemas.microsoft.com/office/drawing/2014/main" id="{DBAC0F80-5196-0844-BC75-3508EF6D97D6}"/>
              </a:ext>
            </a:extLst>
          </p:cNvPr>
          <p:cNvSpPr txBox="1"/>
          <p:nvPr/>
        </p:nvSpPr>
        <p:spPr>
          <a:xfrm>
            <a:off x="3065032" y="6275457"/>
            <a:ext cx="2421368" cy="353943"/>
          </a:xfrm>
          <a:prstGeom prst="rect">
            <a:avLst/>
          </a:prstGeom>
          <a:noFill/>
        </p:spPr>
        <p:txBody>
          <a:bodyPr wrap="none" rtlCol="0">
            <a:spAutoFit/>
          </a:bodyPr>
          <a:lstStyle/>
          <a:p>
            <a:pPr marL="12700" lvl="1"/>
            <a:r>
              <a:rPr lang="en-US" sz="1700" dirty="0" err="1"/>
              <a:t>commons.wikimedia.org</a:t>
            </a:r>
            <a:endParaRPr lang="en-US" sz="1700" dirty="0"/>
          </a:p>
        </p:txBody>
      </p:sp>
    </p:spTree>
    <p:extLst>
      <p:ext uri="{BB962C8B-B14F-4D97-AF65-F5344CB8AC3E}">
        <p14:creationId xmlns:p14="http://schemas.microsoft.com/office/powerpoint/2010/main" val="2440975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10550" cy="1082675"/>
          </a:xfrm>
        </p:spPr>
        <p:txBody>
          <a:bodyPr>
            <a:normAutofit/>
          </a:bodyPr>
          <a:lstStyle/>
          <a:p>
            <a:r>
              <a:rPr lang="en-US" sz="4800" dirty="0">
                <a:latin typeface="+mn-lt"/>
              </a:rPr>
              <a:t>Pain Scale: Adolescents</a:t>
            </a:r>
          </a:p>
        </p:txBody>
      </p:sp>
      <p:sp>
        <p:nvSpPr>
          <p:cNvPr id="3" name="Content Placeholder 2"/>
          <p:cNvSpPr>
            <a:spLocks noGrp="1"/>
          </p:cNvSpPr>
          <p:nvPr>
            <p:ph idx="1"/>
          </p:nvPr>
        </p:nvSpPr>
        <p:spPr>
          <a:xfrm>
            <a:off x="385192" y="1295400"/>
            <a:ext cx="8053958" cy="4576763"/>
          </a:xfrm>
        </p:spPr>
        <p:txBody>
          <a:bodyPr/>
          <a:lstStyle/>
          <a:p>
            <a:pPr marL="0" indent="0">
              <a:buNone/>
            </a:pPr>
            <a:r>
              <a:rPr lang="en-US" sz="4000" i="1" dirty="0"/>
              <a:t>Numeric Rating Scale (NRS)</a:t>
            </a:r>
          </a:p>
          <a:p>
            <a:pPr marL="292100" indent="-292100"/>
            <a:r>
              <a:rPr lang="en-US" sz="3200" dirty="0"/>
              <a:t>Validated in children 8 years of age and older</a:t>
            </a:r>
          </a:p>
          <a:p>
            <a:pPr marL="292100" indent="-292100"/>
            <a:r>
              <a:rPr lang="en-US" sz="3200" dirty="0"/>
              <a:t>“Rate your pain from 0 being no pain, to 10 being the worst possible pain”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 y="3888581"/>
            <a:ext cx="8130158" cy="1997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64380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10550" cy="1325563"/>
          </a:xfrm>
        </p:spPr>
        <p:txBody>
          <a:bodyPr>
            <a:noAutofit/>
          </a:bodyPr>
          <a:lstStyle/>
          <a:p>
            <a:r>
              <a:rPr lang="en-US" dirty="0">
                <a:latin typeface="+mn-lt"/>
              </a:rPr>
              <a:t>Pharmacologic Treatment of Moderate and Severe Pain</a:t>
            </a:r>
          </a:p>
        </p:txBody>
      </p:sp>
      <p:sp>
        <p:nvSpPr>
          <p:cNvPr id="3" name="Content Placeholder 2"/>
          <p:cNvSpPr>
            <a:spLocks noGrp="1"/>
          </p:cNvSpPr>
          <p:nvPr>
            <p:ph sz="half" idx="1"/>
          </p:nvPr>
        </p:nvSpPr>
        <p:spPr>
          <a:xfrm>
            <a:off x="304800" y="1690688"/>
            <a:ext cx="4267200" cy="4727575"/>
          </a:xfrm>
        </p:spPr>
        <p:txBody>
          <a:bodyPr>
            <a:normAutofit fontScale="77500" lnSpcReduction="20000"/>
          </a:bodyPr>
          <a:lstStyle/>
          <a:p>
            <a:pPr marL="295275" indent="-295275">
              <a:tabLst>
                <a:tab pos="338138" algn="l"/>
              </a:tabLst>
            </a:pPr>
            <a:r>
              <a:rPr lang="en-US" sz="3400" dirty="0"/>
              <a:t>Consider scheduling pain medications for children who have an active ongoing pain process (such as after surgery) </a:t>
            </a:r>
          </a:p>
          <a:p>
            <a:pPr marL="295275" indent="-295275">
              <a:tabLst>
                <a:tab pos="338138" algn="l"/>
              </a:tabLst>
            </a:pPr>
            <a:r>
              <a:rPr lang="en-US" sz="3400" dirty="0"/>
              <a:t>WHO supports a 2 tier approach for pain</a:t>
            </a:r>
          </a:p>
          <a:p>
            <a:pPr marL="574675" lvl="1" indent="-279400">
              <a:buFont typeface="System Font Regular"/>
              <a:buChar char="-"/>
            </a:pPr>
            <a:r>
              <a:rPr lang="en-US" sz="3000" dirty="0"/>
              <a:t>Acetaminophen and non-steroidal anti-inflammatory drugs (NSAIDS) for mild to moderate pain</a:t>
            </a:r>
          </a:p>
          <a:p>
            <a:pPr marL="574675" lvl="1" indent="-279400">
              <a:buFont typeface="System Font Regular"/>
              <a:buChar char="-"/>
            </a:pPr>
            <a:r>
              <a:rPr lang="en-US" sz="3000" dirty="0"/>
              <a:t>Morphine for moderate to severe pain</a:t>
            </a:r>
          </a:p>
          <a:p>
            <a:pPr marL="574675" lvl="1" indent="-279400">
              <a:buFont typeface="System Font Regular"/>
              <a:buChar char="-"/>
            </a:pPr>
            <a:r>
              <a:rPr lang="en-US" sz="3000" dirty="0"/>
              <a:t>Use of codeine and/or tramadol discouraged</a:t>
            </a:r>
          </a:p>
        </p:txBody>
      </p:sp>
      <p:sp>
        <p:nvSpPr>
          <p:cNvPr id="5" name="Content Placeholder 4"/>
          <p:cNvSpPr>
            <a:spLocks noGrp="1"/>
          </p:cNvSpPr>
          <p:nvPr>
            <p:ph sz="half" idx="2"/>
          </p:nvPr>
        </p:nvSpPr>
        <p:spPr>
          <a:xfrm>
            <a:off x="4572000" y="4191000"/>
            <a:ext cx="4419600" cy="853440"/>
          </a:xfrm>
        </p:spPr>
        <p:txBody>
          <a:bodyPr anchor="ctr">
            <a:noAutofit/>
          </a:bodyPr>
          <a:lstStyle/>
          <a:p>
            <a:pPr marL="0" indent="0" algn="ctr">
              <a:buNone/>
            </a:pPr>
            <a:r>
              <a:rPr lang="en-US" sz="1800" dirty="0"/>
              <a:t>World Health Organization (WHO) ladder for pain, designed to address cancer pain</a:t>
            </a:r>
          </a:p>
        </p:txBody>
      </p:sp>
      <p:graphicFrame>
        <p:nvGraphicFramePr>
          <p:cNvPr id="4" name="Diagram 3"/>
          <p:cNvGraphicFramePr/>
          <p:nvPr>
            <p:extLst>
              <p:ext uri="{D42A27DB-BD31-4B8C-83A1-F6EECF244321}">
                <p14:modId xmlns:p14="http://schemas.microsoft.com/office/powerpoint/2010/main" val="1400954690"/>
              </p:ext>
            </p:extLst>
          </p:nvPr>
        </p:nvGraphicFramePr>
        <p:xfrm>
          <a:off x="4572000" y="1690688"/>
          <a:ext cx="4572000" cy="333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1374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82675"/>
          </a:xfrm>
        </p:spPr>
        <p:txBody>
          <a:bodyPr>
            <a:normAutofit/>
          </a:bodyPr>
          <a:lstStyle/>
          <a:p>
            <a:r>
              <a:rPr lang="en-US" sz="4800" dirty="0">
                <a:latin typeface="+mn-lt"/>
              </a:rPr>
              <a:t>Multimodal Approach</a:t>
            </a:r>
          </a:p>
        </p:txBody>
      </p:sp>
      <p:sp>
        <p:nvSpPr>
          <p:cNvPr id="3" name="Content Placeholder 2"/>
          <p:cNvSpPr>
            <a:spLocks noGrp="1"/>
          </p:cNvSpPr>
          <p:nvPr>
            <p:ph idx="1"/>
          </p:nvPr>
        </p:nvSpPr>
        <p:spPr/>
        <p:txBody>
          <a:bodyPr/>
          <a:lstStyle/>
          <a:p>
            <a:pPr marL="346075" indent="-273050"/>
            <a:r>
              <a:rPr lang="en-US" dirty="0"/>
              <a:t>NSAIDs</a:t>
            </a:r>
          </a:p>
          <a:p>
            <a:pPr marL="346075" indent="-273050"/>
            <a:r>
              <a:rPr lang="en-US" dirty="0"/>
              <a:t>Acetaminophen</a:t>
            </a:r>
          </a:p>
          <a:p>
            <a:pPr marL="346075" indent="-273050"/>
            <a:r>
              <a:rPr lang="en-US" dirty="0"/>
              <a:t>Opioids </a:t>
            </a:r>
          </a:p>
          <a:p>
            <a:pPr marL="346075" indent="-273050"/>
            <a:r>
              <a:rPr lang="en-US" dirty="0"/>
              <a:t>Non-opioid adjuncts</a:t>
            </a:r>
          </a:p>
          <a:p>
            <a:pPr marL="346075" indent="-273050"/>
            <a:r>
              <a:rPr lang="en-US" dirty="0"/>
              <a:t>Regional anesthesia</a:t>
            </a:r>
          </a:p>
          <a:p>
            <a:pPr marL="0" indent="0">
              <a:buNone/>
            </a:pPr>
            <a:endParaRPr lang="en-US" sz="3200" dirty="0"/>
          </a:p>
        </p:txBody>
      </p:sp>
    </p:spTree>
    <p:extLst>
      <p:ext uri="{BB962C8B-B14F-4D97-AF65-F5344CB8AC3E}">
        <p14:creationId xmlns:p14="http://schemas.microsoft.com/office/powerpoint/2010/main" val="3411216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28600"/>
            <a:ext cx="8039100" cy="1020763"/>
          </a:xfrm>
        </p:spPr>
        <p:txBody>
          <a:bodyPr>
            <a:normAutofit/>
          </a:bodyPr>
          <a:lstStyle/>
          <a:p>
            <a:pPr eaLnBrk="1" hangingPunct="1"/>
            <a:r>
              <a:rPr lang="en-US" sz="5400" dirty="0">
                <a:latin typeface="+mn-lt"/>
              </a:rPr>
              <a:t>NSAIDs</a:t>
            </a:r>
          </a:p>
        </p:txBody>
      </p:sp>
      <p:sp>
        <p:nvSpPr>
          <p:cNvPr id="23555" name="Rectangle 3"/>
          <p:cNvSpPr>
            <a:spLocks noGrp="1" noChangeArrowheads="1"/>
          </p:cNvSpPr>
          <p:nvPr>
            <p:ph sz="half" idx="1"/>
          </p:nvPr>
        </p:nvSpPr>
        <p:spPr>
          <a:xfrm>
            <a:off x="457200" y="1363662"/>
            <a:ext cx="4114800" cy="4503738"/>
          </a:xfrm>
        </p:spPr>
        <p:txBody>
          <a:bodyPr>
            <a:noAutofit/>
          </a:bodyPr>
          <a:lstStyle/>
          <a:p>
            <a:pPr marL="295275" indent="-295275" eaLnBrk="1" hangingPunct="1"/>
            <a:r>
              <a:rPr lang="en-US" dirty="0"/>
              <a:t>Inhibit cyclo-oxygenase </a:t>
            </a:r>
            <a:r>
              <a:rPr lang="en-US" dirty="0">
                <a:sym typeface="Wingdings" pitchFamily="2" charset="2"/>
              </a:rPr>
              <a:t> prevents formation of inflammatory mediators that cause pain</a:t>
            </a:r>
          </a:p>
          <a:p>
            <a:pPr marL="295275" indent="-295275" eaLnBrk="1" hangingPunct="1"/>
            <a:r>
              <a:rPr lang="en-US" dirty="0">
                <a:sym typeface="Wingdings" pitchFamily="2" charset="2"/>
              </a:rPr>
              <a:t>Act peripherally but may have some central analgesic effects</a:t>
            </a:r>
          </a:p>
          <a:p>
            <a:pPr marL="295275" indent="-295275"/>
            <a:r>
              <a:rPr lang="en-US" dirty="0"/>
              <a:t>Use caution in infants less than 6 months old due to immature renal function</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275" y="1371600"/>
            <a:ext cx="3590925" cy="4370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4DF69CF6-8674-3144-9AD7-73429A6D659B}"/>
              </a:ext>
            </a:extLst>
          </p:cNvPr>
          <p:cNvSpPr txBox="1"/>
          <p:nvPr/>
        </p:nvSpPr>
        <p:spPr>
          <a:xfrm>
            <a:off x="5255524" y="5742057"/>
            <a:ext cx="2814425" cy="353943"/>
          </a:xfrm>
          <a:prstGeom prst="rect">
            <a:avLst/>
          </a:prstGeom>
          <a:noFill/>
        </p:spPr>
        <p:txBody>
          <a:bodyPr wrap="none" rtlCol="0">
            <a:spAutoFit/>
          </a:bodyPr>
          <a:lstStyle/>
          <a:p>
            <a:pPr lvl="1" algn="ctr"/>
            <a:r>
              <a:rPr lang="en-US" sz="1700" dirty="0" err="1"/>
              <a:t>commons.wikimedia.org</a:t>
            </a:r>
            <a:endParaRPr lang="en-US" sz="1700" dirty="0"/>
          </a:p>
        </p:txBody>
      </p:sp>
    </p:spTree>
    <p:extLst>
      <p:ext uri="{BB962C8B-B14F-4D97-AF65-F5344CB8AC3E}">
        <p14:creationId xmlns:p14="http://schemas.microsoft.com/office/powerpoint/2010/main" val="34765428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CC35D-E137-478F-840E-6F8D63C08581}"/>
              </a:ext>
            </a:extLst>
          </p:cNvPr>
          <p:cNvSpPr>
            <a:spLocks noGrp="1"/>
          </p:cNvSpPr>
          <p:nvPr>
            <p:ph type="title"/>
          </p:nvPr>
        </p:nvSpPr>
        <p:spPr>
          <a:xfrm>
            <a:off x="628650" y="365125"/>
            <a:ext cx="7886700" cy="1082675"/>
          </a:xfrm>
        </p:spPr>
        <p:txBody>
          <a:bodyPr>
            <a:normAutofit/>
          </a:bodyPr>
          <a:lstStyle/>
          <a:p>
            <a:r>
              <a:rPr lang="en-US" sz="4800" dirty="0">
                <a:latin typeface="+mn-lt"/>
              </a:rPr>
              <a:t>NSAIDs</a:t>
            </a:r>
          </a:p>
        </p:txBody>
      </p:sp>
      <p:sp>
        <p:nvSpPr>
          <p:cNvPr id="3" name="Content Placeholder 2">
            <a:extLst>
              <a:ext uri="{FF2B5EF4-FFF2-40B4-BE49-F238E27FC236}">
                <a16:creationId xmlns:a16="http://schemas.microsoft.com/office/drawing/2014/main" id="{AD3B5F74-322B-4445-991F-324F2296470C}"/>
              </a:ext>
            </a:extLst>
          </p:cNvPr>
          <p:cNvSpPr>
            <a:spLocks noGrp="1"/>
          </p:cNvSpPr>
          <p:nvPr>
            <p:ph idx="1"/>
          </p:nvPr>
        </p:nvSpPr>
        <p:spPr>
          <a:xfrm>
            <a:off x="628650" y="1825625"/>
            <a:ext cx="8210550" cy="4351338"/>
          </a:xfrm>
        </p:spPr>
        <p:txBody>
          <a:bodyPr>
            <a:normAutofit/>
          </a:bodyPr>
          <a:lstStyle/>
          <a:p>
            <a:pPr marL="295275" indent="-280988"/>
            <a:r>
              <a:rPr lang="en-US" sz="3200" dirty="0" err="1"/>
              <a:t>Proprionic</a:t>
            </a:r>
            <a:r>
              <a:rPr lang="en-US" sz="3200" dirty="0"/>
              <a:t> acid derivatives</a:t>
            </a:r>
          </a:p>
          <a:p>
            <a:pPr marL="635000" lvl="2" indent="-280988">
              <a:buFont typeface="System Font Regular"/>
              <a:buChar char="-"/>
            </a:pPr>
            <a:r>
              <a:rPr lang="en-US" sz="2400" dirty="0"/>
              <a:t>Naproxen: 5 - 6 mg/kg PO BID</a:t>
            </a:r>
          </a:p>
          <a:p>
            <a:pPr marL="635000" lvl="2" indent="-280988">
              <a:buFont typeface="System Font Regular"/>
              <a:buChar char="-"/>
            </a:pPr>
            <a:r>
              <a:rPr lang="en-US" sz="2400" dirty="0"/>
              <a:t>Ibuprofen: 6 - 10 mg/kg PO QID</a:t>
            </a:r>
          </a:p>
          <a:p>
            <a:pPr marL="295275" indent="-280988"/>
            <a:r>
              <a:rPr lang="en-US" sz="3200" dirty="0"/>
              <a:t>Acetic acid derivatives</a:t>
            </a:r>
          </a:p>
          <a:p>
            <a:pPr marL="635000" lvl="2" indent="-280988">
              <a:buFont typeface="System Font Regular"/>
              <a:buChar char="-"/>
            </a:pPr>
            <a:r>
              <a:rPr lang="en-US" sz="2400" dirty="0"/>
              <a:t>Diclofenac: 1 mg/kg </a:t>
            </a:r>
            <a:r>
              <a:rPr lang="en-US" sz="2400" dirty="0" err="1"/>
              <a:t>tid</a:t>
            </a:r>
            <a:r>
              <a:rPr lang="en-US" sz="2400" dirty="0"/>
              <a:t> or 1.5 mg/kg bid</a:t>
            </a:r>
          </a:p>
          <a:p>
            <a:pPr marL="635000" lvl="2" indent="-280988">
              <a:buFont typeface="System Font Regular"/>
              <a:buChar char="-"/>
            </a:pPr>
            <a:r>
              <a:rPr lang="en-US" sz="2400" dirty="0"/>
              <a:t>Ketorolac: 0.5 mg/kg (max dose of 30 mg) IV QID; do not use for more than 5 days</a:t>
            </a:r>
          </a:p>
        </p:txBody>
      </p:sp>
    </p:spTree>
    <p:extLst>
      <p:ext uri="{BB962C8B-B14F-4D97-AF65-F5344CB8AC3E}">
        <p14:creationId xmlns:p14="http://schemas.microsoft.com/office/powerpoint/2010/main" val="3426682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134350" cy="1158875"/>
          </a:xfrm>
        </p:spPr>
        <p:txBody>
          <a:bodyPr>
            <a:normAutofit/>
          </a:bodyPr>
          <a:lstStyle/>
          <a:p>
            <a:r>
              <a:rPr lang="en-US" sz="5400" dirty="0">
                <a:latin typeface="+mn-lt"/>
              </a:rPr>
              <a:t>Acetaminophen</a:t>
            </a:r>
          </a:p>
        </p:txBody>
      </p:sp>
      <p:sp>
        <p:nvSpPr>
          <p:cNvPr id="3" name="Content Placeholder 2"/>
          <p:cNvSpPr>
            <a:spLocks noGrp="1"/>
          </p:cNvSpPr>
          <p:nvPr>
            <p:ph idx="1"/>
          </p:nvPr>
        </p:nvSpPr>
        <p:spPr>
          <a:xfrm>
            <a:off x="323850" y="1524000"/>
            <a:ext cx="8515350" cy="4351338"/>
          </a:xfrm>
        </p:spPr>
        <p:txBody>
          <a:bodyPr>
            <a:normAutofit fontScale="85000" lnSpcReduction="10000"/>
          </a:bodyPr>
          <a:lstStyle/>
          <a:p>
            <a:pPr marL="295275" indent="-280988"/>
            <a:r>
              <a:rPr lang="en-US" sz="3500" dirty="0"/>
              <a:t>Analgesic and antipyretic that produces analgesic effect by inhibiting prostaglandin synthesis</a:t>
            </a:r>
          </a:p>
          <a:p>
            <a:pPr marL="295275" indent="-280988"/>
            <a:r>
              <a:rPr lang="en-US" sz="3500" dirty="0"/>
              <a:t>No adverse effect on platelet function or gastric mucosa</a:t>
            </a:r>
          </a:p>
          <a:p>
            <a:pPr marL="295275" indent="-280988"/>
            <a:r>
              <a:rPr lang="en-US" sz="3500" dirty="0"/>
              <a:t>Metabolized in liver</a:t>
            </a:r>
          </a:p>
          <a:p>
            <a:pPr marL="295275" indent="-280988"/>
            <a:r>
              <a:rPr lang="en-US" sz="3500" dirty="0"/>
              <a:t>Available PO, PR, IV routes</a:t>
            </a:r>
          </a:p>
          <a:p>
            <a:pPr marL="295275" indent="-280988"/>
            <a:r>
              <a:rPr lang="en-US" sz="3500" dirty="0"/>
              <a:t>Single dose: 10-15mg/kg/dose up to 1 g every 4 to 6 hours</a:t>
            </a:r>
          </a:p>
          <a:p>
            <a:pPr marL="295275" indent="-280988"/>
            <a:r>
              <a:rPr lang="en-US" sz="3500" dirty="0"/>
              <a:t>Maximum daily dose: 75 mg/kg/day (or 3750 mg)</a:t>
            </a:r>
          </a:p>
          <a:p>
            <a:endParaRPr lang="en-US" sz="3200" dirty="0"/>
          </a:p>
        </p:txBody>
      </p:sp>
    </p:spTree>
    <p:extLst>
      <p:ext uri="{BB962C8B-B14F-4D97-AF65-F5344CB8AC3E}">
        <p14:creationId xmlns:p14="http://schemas.microsoft.com/office/powerpoint/2010/main" val="1615242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E4E22-51A7-4B37-8F98-E80A524AB53C}"/>
              </a:ext>
            </a:extLst>
          </p:cNvPr>
          <p:cNvSpPr>
            <a:spLocks noGrp="1"/>
          </p:cNvSpPr>
          <p:nvPr>
            <p:ph type="title"/>
          </p:nvPr>
        </p:nvSpPr>
        <p:spPr>
          <a:xfrm>
            <a:off x="628650" y="365125"/>
            <a:ext cx="7886700" cy="1082675"/>
          </a:xfrm>
        </p:spPr>
        <p:txBody>
          <a:bodyPr>
            <a:normAutofit/>
          </a:bodyPr>
          <a:lstStyle/>
          <a:p>
            <a:r>
              <a:rPr lang="en-US" sz="4800" dirty="0">
                <a:latin typeface="+mn-lt"/>
              </a:rPr>
              <a:t>Acetaminophen</a:t>
            </a:r>
          </a:p>
        </p:txBody>
      </p:sp>
      <p:sp>
        <p:nvSpPr>
          <p:cNvPr id="3" name="Content Placeholder 2">
            <a:extLst>
              <a:ext uri="{FF2B5EF4-FFF2-40B4-BE49-F238E27FC236}">
                <a16:creationId xmlns:a16="http://schemas.microsoft.com/office/drawing/2014/main" id="{615B5F3A-DF69-4CC1-9972-7AA1DF87531A}"/>
              </a:ext>
            </a:extLst>
          </p:cNvPr>
          <p:cNvSpPr>
            <a:spLocks noGrp="1"/>
          </p:cNvSpPr>
          <p:nvPr>
            <p:ph idx="1"/>
          </p:nvPr>
        </p:nvSpPr>
        <p:spPr/>
        <p:txBody>
          <a:bodyPr>
            <a:normAutofit/>
          </a:bodyPr>
          <a:lstStyle/>
          <a:p>
            <a:pPr marL="0" indent="0">
              <a:buNone/>
            </a:pPr>
            <a:r>
              <a:rPr lang="en-US" sz="4000" i="1" dirty="0"/>
              <a:t>Major side effect is Hepatotoxicity</a:t>
            </a:r>
          </a:p>
          <a:p>
            <a:pPr marL="295275" indent="-295275"/>
            <a:r>
              <a:rPr lang="en-US" dirty="0"/>
              <a:t>Not usually seen unless significant overdose or high doses used consistently for several days</a:t>
            </a:r>
          </a:p>
          <a:p>
            <a:pPr marL="295275" indent="-295275"/>
            <a:r>
              <a:rPr lang="en-US" dirty="0"/>
              <a:t>No guidelines to limit length of time used, but caution urged when given continuously for &gt; 10-14 days</a:t>
            </a:r>
          </a:p>
          <a:p>
            <a:endParaRPr lang="en-US" dirty="0"/>
          </a:p>
        </p:txBody>
      </p:sp>
    </p:spTree>
    <p:extLst>
      <p:ext uri="{BB962C8B-B14F-4D97-AF65-F5344CB8AC3E}">
        <p14:creationId xmlns:p14="http://schemas.microsoft.com/office/powerpoint/2010/main" val="3688389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E4E22-51A7-4B37-8F98-E80A524AB53C}"/>
              </a:ext>
            </a:extLst>
          </p:cNvPr>
          <p:cNvSpPr>
            <a:spLocks noGrp="1"/>
          </p:cNvSpPr>
          <p:nvPr>
            <p:ph type="title"/>
          </p:nvPr>
        </p:nvSpPr>
        <p:spPr>
          <a:xfrm>
            <a:off x="628650" y="365125"/>
            <a:ext cx="7886700" cy="1082675"/>
          </a:xfrm>
        </p:spPr>
        <p:txBody>
          <a:bodyPr>
            <a:normAutofit/>
          </a:bodyPr>
          <a:lstStyle/>
          <a:p>
            <a:r>
              <a:rPr lang="en-US" sz="4800" dirty="0">
                <a:latin typeface="+mn-lt"/>
              </a:rPr>
              <a:t>Acetaminophen</a:t>
            </a:r>
          </a:p>
        </p:txBody>
      </p:sp>
      <p:sp>
        <p:nvSpPr>
          <p:cNvPr id="3" name="Content Placeholder 2">
            <a:extLst>
              <a:ext uri="{FF2B5EF4-FFF2-40B4-BE49-F238E27FC236}">
                <a16:creationId xmlns:a16="http://schemas.microsoft.com/office/drawing/2014/main" id="{615B5F3A-DF69-4CC1-9972-7AA1DF87531A}"/>
              </a:ext>
            </a:extLst>
          </p:cNvPr>
          <p:cNvSpPr>
            <a:spLocks noGrp="1"/>
          </p:cNvSpPr>
          <p:nvPr>
            <p:ph idx="1"/>
          </p:nvPr>
        </p:nvSpPr>
        <p:spPr/>
        <p:txBody>
          <a:bodyPr>
            <a:normAutofit/>
          </a:bodyPr>
          <a:lstStyle/>
          <a:p>
            <a:pPr marL="0" indent="0">
              <a:buNone/>
            </a:pPr>
            <a:r>
              <a:rPr lang="en-US" sz="3200" dirty="0"/>
              <a:t>Be cautious when using medications containing opioid-acetaminophen mixtures</a:t>
            </a:r>
          </a:p>
          <a:p>
            <a:pPr marL="295275" indent="-295275"/>
            <a:r>
              <a:rPr lang="en-US" dirty="0"/>
              <a:t>Percocet (oxycodone-acetaminophen)</a:t>
            </a:r>
          </a:p>
          <a:p>
            <a:pPr marL="295275" indent="-295275"/>
            <a:r>
              <a:rPr lang="en-US" dirty="0"/>
              <a:t>Vicodin (hydrocodone-acetaminophen)</a:t>
            </a:r>
          </a:p>
          <a:p>
            <a:pPr marL="0" indent="0">
              <a:buNone/>
            </a:pPr>
            <a:endParaRPr lang="en-US" dirty="0"/>
          </a:p>
          <a:p>
            <a:pPr marL="0" indent="0">
              <a:buNone/>
            </a:pPr>
            <a:r>
              <a:rPr lang="en-US" i="1" dirty="0"/>
              <a:t>Risk of acetaminophen overdose  when acetaminophen alone is used with these opioid-acetaminophen medications </a:t>
            </a:r>
          </a:p>
        </p:txBody>
      </p:sp>
    </p:spTree>
    <p:extLst>
      <p:ext uri="{BB962C8B-B14F-4D97-AF65-F5344CB8AC3E}">
        <p14:creationId xmlns:p14="http://schemas.microsoft.com/office/powerpoint/2010/main" val="29126689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04800"/>
            <a:ext cx="7886700" cy="1069817"/>
          </a:xfrm>
        </p:spPr>
        <p:txBody>
          <a:bodyPr>
            <a:normAutofit/>
          </a:bodyPr>
          <a:lstStyle/>
          <a:p>
            <a:r>
              <a:rPr lang="en-US" sz="5400" dirty="0">
                <a:latin typeface="+mn-lt"/>
              </a:rPr>
              <a:t>Opioids</a:t>
            </a:r>
          </a:p>
        </p:txBody>
      </p:sp>
      <p:sp>
        <p:nvSpPr>
          <p:cNvPr id="3" name="Content Placeholder 2"/>
          <p:cNvSpPr>
            <a:spLocks noGrp="1"/>
          </p:cNvSpPr>
          <p:nvPr>
            <p:ph idx="1"/>
          </p:nvPr>
        </p:nvSpPr>
        <p:spPr>
          <a:xfrm>
            <a:off x="628650" y="1219200"/>
            <a:ext cx="7886700" cy="5118258"/>
          </a:xfrm>
        </p:spPr>
        <p:txBody>
          <a:bodyPr>
            <a:normAutofit fontScale="62500" lnSpcReduction="20000"/>
          </a:bodyPr>
          <a:lstStyle/>
          <a:p>
            <a:pPr>
              <a:lnSpc>
                <a:spcPct val="120000"/>
              </a:lnSpc>
            </a:pPr>
            <a:r>
              <a:rPr lang="en-US" sz="4500" dirty="0"/>
              <a:t>Derivative of opium/poppy plant</a:t>
            </a:r>
          </a:p>
          <a:p>
            <a:pPr>
              <a:lnSpc>
                <a:spcPct val="120000"/>
              </a:lnSpc>
            </a:pPr>
            <a:r>
              <a:rPr lang="en-US" sz="4500" dirty="0"/>
              <a:t>Act as a </a:t>
            </a:r>
            <a:r>
              <a:rPr lang="el-GR" sz="4500" dirty="0"/>
              <a:t>μ</a:t>
            </a:r>
            <a:r>
              <a:rPr lang="en-US" sz="4500" dirty="0"/>
              <a:t> receptor agonist at the level of the spine and the brain</a:t>
            </a:r>
          </a:p>
          <a:p>
            <a:pPr>
              <a:lnSpc>
                <a:spcPct val="120000"/>
              </a:lnSpc>
            </a:pPr>
            <a:r>
              <a:rPr lang="en-US" sz="4500" dirty="0"/>
              <a:t>Side effects:  </a:t>
            </a:r>
          </a:p>
          <a:p>
            <a:pPr marL="460375" lvl="3" indent="-230188">
              <a:lnSpc>
                <a:spcPct val="120000"/>
              </a:lnSpc>
              <a:buFont typeface="System Font Regular"/>
              <a:buChar char="-"/>
            </a:pPr>
            <a:r>
              <a:rPr lang="en-US" sz="3200" dirty="0"/>
              <a:t>Short term: sedation, respiratory depression, delayed GI motility, pruritus, urinary retention </a:t>
            </a:r>
          </a:p>
          <a:p>
            <a:pPr marL="460375" lvl="3" indent="-230188">
              <a:lnSpc>
                <a:spcPct val="120000"/>
              </a:lnSpc>
              <a:buFont typeface="System Font Regular"/>
              <a:buChar char="-"/>
            </a:pPr>
            <a:r>
              <a:rPr lang="en-US" sz="3200" dirty="0"/>
              <a:t>Long term: decrease testosterone production, opioid induced hyperalgesia, tolerance, dependence</a:t>
            </a:r>
          </a:p>
          <a:p>
            <a:pPr marL="14288" indent="0">
              <a:lnSpc>
                <a:spcPct val="120000"/>
              </a:lnSpc>
              <a:buNone/>
            </a:pPr>
            <a:r>
              <a:rPr lang="en-US" sz="4500" i="1" dirty="0"/>
              <a:t>Continuous pulse oximeter and regular physical exams assessing mentation, oxygenation and ventilation recommended for safety</a:t>
            </a:r>
          </a:p>
        </p:txBody>
      </p:sp>
    </p:spTree>
    <p:extLst>
      <p:ext uri="{BB962C8B-B14F-4D97-AF65-F5344CB8AC3E}">
        <p14:creationId xmlns:p14="http://schemas.microsoft.com/office/powerpoint/2010/main" val="3080713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1082675"/>
          </a:xfrm>
        </p:spPr>
        <p:txBody>
          <a:bodyPr>
            <a:normAutofit/>
          </a:bodyPr>
          <a:lstStyle/>
          <a:p>
            <a:r>
              <a:rPr lang="en-US" sz="4800" dirty="0">
                <a:latin typeface="+mn-lt"/>
              </a:rPr>
              <a:t>Opioids: </a:t>
            </a:r>
            <a:r>
              <a:rPr lang="en-US" sz="4800" i="1" dirty="0">
                <a:latin typeface="+mn-lt"/>
              </a:rPr>
              <a:t>Morphine</a:t>
            </a:r>
          </a:p>
        </p:txBody>
      </p:sp>
      <p:sp>
        <p:nvSpPr>
          <p:cNvPr id="3" name="Content Placeholder 2"/>
          <p:cNvSpPr>
            <a:spLocks noGrp="1"/>
          </p:cNvSpPr>
          <p:nvPr>
            <p:ph idx="1"/>
          </p:nvPr>
        </p:nvSpPr>
        <p:spPr>
          <a:xfrm>
            <a:off x="628650" y="1219200"/>
            <a:ext cx="7886700" cy="4952999"/>
          </a:xfrm>
        </p:spPr>
        <p:txBody>
          <a:bodyPr>
            <a:normAutofit lnSpcReduction="10000"/>
          </a:bodyPr>
          <a:lstStyle/>
          <a:p>
            <a:pPr marL="295275" indent="-295275"/>
            <a:r>
              <a:rPr lang="en-US" sz="3500" dirty="0"/>
              <a:t>Potency used as comparison for all other opioids</a:t>
            </a:r>
          </a:p>
          <a:p>
            <a:pPr marL="295275" indent="-295275"/>
            <a:r>
              <a:rPr lang="en-US" sz="3500" dirty="0"/>
              <a:t>Bolus IV dose 0.05 - 0.2 mg/kg every 2 to 4 hours as needed </a:t>
            </a:r>
          </a:p>
          <a:p>
            <a:pPr marL="576263" lvl="1" indent="-288925">
              <a:buFont typeface="System Font Regular"/>
              <a:buChar char="-"/>
            </a:pPr>
            <a:r>
              <a:rPr lang="en-US" sz="2800" dirty="0"/>
              <a:t>Decrease dose in neonates, critically ill, and in patients with obstructive sleep apnea</a:t>
            </a:r>
          </a:p>
          <a:p>
            <a:pPr marL="295275" indent="-295275"/>
            <a:r>
              <a:rPr lang="en-US" sz="3500" dirty="0"/>
              <a:t>Active metabolites (can accumulate in renal dysfunction)</a:t>
            </a:r>
          </a:p>
          <a:p>
            <a:pPr marL="574675" lvl="1" indent="-279400">
              <a:buFont typeface="System Font Regular"/>
              <a:buChar char="-"/>
            </a:pPr>
            <a:r>
              <a:rPr lang="en-US" sz="2800" dirty="0"/>
              <a:t>Morphine-6-glucuronide: analgesia</a:t>
            </a:r>
          </a:p>
          <a:p>
            <a:pPr marL="574675" lvl="1" indent="-279400">
              <a:buFont typeface="System Font Regular"/>
              <a:buChar char="-"/>
            </a:pPr>
            <a:r>
              <a:rPr lang="en-US" sz="2800" dirty="0"/>
              <a:t>Morphine-3-glucuronide: no analgesia, agitation, seizures</a:t>
            </a:r>
          </a:p>
          <a:p>
            <a:pPr lvl="2"/>
            <a:endParaRPr lang="en-US" sz="3200" dirty="0"/>
          </a:p>
          <a:p>
            <a:pPr lvl="2"/>
            <a:endParaRPr lang="en-US" dirty="0"/>
          </a:p>
        </p:txBody>
      </p:sp>
    </p:spTree>
    <p:extLst>
      <p:ext uri="{BB962C8B-B14F-4D97-AF65-F5344CB8AC3E}">
        <p14:creationId xmlns:p14="http://schemas.microsoft.com/office/powerpoint/2010/main" val="1323792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65125"/>
            <a:ext cx="7981950" cy="1158875"/>
          </a:xfrm>
        </p:spPr>
        <p:txBody>
          <a:bodyPr>
            <a:normAutofit/>
          </a:bodyPr>
          <a:lstStyle/>
          <a:p>
            <a:r>
              <a:rPr lang="en-US" sz="4800" dirty="0">
                <a:latin typeface="+mn-lt"/>
              </a:rPr>
              <a:t>Opioids: </a:t>
            </a:r>
            <a:r>
              <a:rPr lang="en-US" sz="4800" i="1" dirty="0">
                <a:latin typeface="+mn-lt"/>
              </a:rPr>
              <a:t>Hydromorphone</a:t>
            </a:r>
          </a:p>
        </p:txBody>
      </p:sp>
      <p:sp>
        <p:nvSpPr>
          <p:cNvPr id="3" name="Content Placeholder 2"/>
          <p:cNvSpPr>
            <a:spLocks noGrp="1"/>
          </p:cNvSpPr>
          <p:nvPr>
            <p:ph idx="1"/>
          </p:nvPr>
        </p:nvSpPr>
        <p:spPr>
          <a:xfrm>
            <a:off x="533400" y="1825625"/>
            <a:ext cx="7981950" cy="4351338"/>
          </a:xfrm>
        </p:spPr>
        <p:txBody>
          <a:bodyPr>
            <a:normAutofit/>
          </a:bodyPr>
          <a:lstStyle/>
          <a:p>
            <a:pPr marL="295275" indent="-295275"/>
            <a:r>
              <a:rPr lang="en-US" sz="3200" dirty="0"/>
              <a:t>5 - 7.5 times more potent than morphine</a:t>
            </a:r>
          </a:p>
          <a:p>
            <a:pPr marL="295275" indent="-295275"/>
            <a:r>
              <a:rPr lang="en-US" sz="3200" dirty="0"/>
              <a:t>Bolus IV dose* 10 - 20 </a:t>
            </a:r>
            <a:r>
              <a:rPr lang="el-GR" sz="3200" dirty="0"/>
              <a:t>μ</a:t>
            </a:r>
            <a:r>
              <a:rPr lang="en-US" sz="3200" dirty="0"/>
              <a:t>g/kg every 4 - 6 hours</a:t>
            </a:r>
          </a:p>
          <a:p>
            <a:pPr marL="295275" indent="-295275"/>
            <a:r>
              <a:rPr lang="en-US" sz="3200" dirty="0"/>
              <a:t>No active metabolites</a:t>
            </a:r>
          </a:p>
        </p:txBody>
      </p:sp>
    </p:spTree>
    <p:extLst>
      <p:ext uri="{BB962C8B-B14F-4D97-AF65-F5344CB8AC3E}">
        <p14:creationId xmlns:p14="http://schemas.microsoft.com/office/powerpoint/2010/main" val="877078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8875"/>
          </a:xfrm>
        </p:spPr>
        <p:txBody>
          <a:bodyPr>
            <a:normAutofit/>
          </a:bodyPr>
          <a:lstStyle/>
          <a:p>
            <a:r>
              <a:rPr lang="en-US" sz="5400" dirty="0">
                <a:latin typeface="+mn-lt"/>
              </a:rPr>
              <a:t>Opioids: </a:t>
            </a:r>
            <a:r>
              <a:rPr lang="en-US" sz="5400" i="1" dirty="0">
                <a:latin typeface="+mn-lt"/>
              </a:rPr>
              <a:t>Fentanyl</a:t>
            </a:r>
            <a:endParaRPr lang="en-US" sz="5400" dirty="0">
              <a:latin typeface="+mn-lt"/>
            </a:endParaRPr>
          </a:p>
        </p:txBody>
      </p:sp>
      <p:sp>
        <p:nvSpPr>
          <p:cNvPr id="3" name="Content Placeholder 2"/>
          <p:cNvSpPr>
            <a:spLocks noGrp="1"/>
          </p:cNvSpPr>
          <p:nvPr>
            <p:ph idx="1"/>
          </p:nvPr>
        </p:nvSpPr>
        <p:spPr/>
        <p:txBody>
          <a:bodyPr>
            <a:normAutofit/>
          </a:bodyPr>
          <a:lstStyle/>
          <a:p>
            <a:pPr marL="295275" indent="-295275"/>
            <a:r>
              <a:rPr lang="en-US" sz="3200" dirty="0"/>
              <a:t>100 times more potent than morphine</a:t>
            </a:r>
          </a:p>
          <a:p>
            <a:pPr marL="295275" indent="-295275"/>
            <a:r>
              <a:rPr lang="en-US" sz="3200" dirty="0"/>
              <a:t>Short duration of activity</a:t>
            </a:r>
          </a:p>
          <a:p>
            <a:pPr marL="295275" indent="-295275"/>
            <a:r>
              <a:rPr lang="en-US" sz="3200" dirty="0"/>
              <a:t>IV Dose: 0.5 - 1 </a:t>
            </a:r>
            <a:r>
              <a:rPr lang="en-US" sz="3200" dirty="0" err="1"/>
              <a:t>μg</a:t>
            </a:r>
            <a:r>
              <a:rPr lang="en-US" sz="3200" dirty="0"/>
              <a:t>/kg IV every 30 min to 2 hours</a:t>
            </a:r>
          </a:p>
          <a:p>
            <a:pPr marL="295275" indent="-295275"/>
            <a:r>
              <a:rPr lang="en-US" sz="3200" dirty="0"/>
              <a:t>No active metabolites</a:t>
            </a:r>
          </a:p>
        </p:txBody>
      </p:sp>
    </p:spTree>
    <p:extLst>
      <p:ext uri="{BB962C8B-B14F-4D97-AF65-F5344CB8AC3E}">
        <p14:creationId xmlns:p14="http://schemas.microsoft.com/office/powerpoint/2010/main" val="3679839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235075"/>
          </a:xfrm>
        </p:spPr>
        <p:txBody>
          <a:bodyPr>
            <a:normAutofit/>
          </a:bodyPr>
          <a:lstStyle/>
          <a:p>
            <a:r>
              <a:rPr lang="en-US" sz="4800" dirty="0">
                <a:latin typeface="+mn-lt"/>
              </a:rPr>
              <a:t>Opioids: </a:t>
            </a:r>
            <a:r>
              <a:rPr lang="en-US" sz="4800" i="1" dirty="0">
                <a:latin typeface="+mn-lt"/>
              </a:rPr>
              <a:t>Oxycodone</a:t>
            </a:r>
            <a:endParaRPr lang="en-US" sz="4800" dirty="0">
              <a:latin typeface="+mn-lt"/>
            </a:endParaRPr>
          </a:p>
        </p:txBody>
      </p:sp>
      <p:sp>
        <p:nvSpPr>
          <p:cNvPr id="3" name="Content Placeholder 2"/>
          <p:cNvSpPr>
            <a:spLocks noGrp="1"/>
          </p:cNvSpPr>
          <p:nvPr>
            <p:ph idx="1"/>
          </p:nvPr>
        </p:nvSpPr>
        <p:spPr/>
        <p:txBody>
          <a:bodyPr>
            <a:normAutofit/>
          </a:bodyPr>
          <a:lstStyle/>
          <a:p>
            <a:pPr marL="295275" indent="-295275"/>
            <a:r>
              <a:rPr lang="en-US" sz="3200" dirty="0"/>
              <a:t>Several formulations</a:t>
            </a:r>
          </a:p>
          <a:p>
            <a:pPr marL="635000" lvl="2" indent="-280988">
              <a:buFont typeface="System Font Regular"/>
              <a:buChar char="-"/>
            </a:pPr>
            <a:r>
              <a:rPr lang="en-US" sz="2800" dirty="0"/>
              <a:t>immediate-release (IR)</a:t>
            </a:r>
          </a:p>
          <a:p>
            <a:pPr marL="635000" lvl="2" indent="-280988">
              <a:buFont typeface="System Font Regular"/>
              <a:buChar char="-"/>
            </a:pPr>
            <a:r>
              <a:rPr lang="en-US" sz="2800" dirty="0"/>
              <a:t>extended release (ER)</a:t>
            </a:r>
          </a:p>
          <a:p>
            <a:pPr marL="635000" lvl="2" indent="-280988">
              <a:buFont typeface="System Font Regular"/>
              <a:buChar char="-"/>
            </a:pPr>
            <a:r>
              <a:rPr lang="en-US" sz="2800" dirty="0"/>
              <a:t>combination with acetaminophen (Percocet)</a:t>
            </a:r>
          </a:p>
          <a:p>
            <a:pPr marL="295275" indent="-295275"/>
            <a:r>
              <a:rPr lang="en-US" sz="3200" dirty="0"/>
              <a:t>Excreted by kidneys and dose must be decreased with renal dysfunction</a:t>
            </a:r>
          </a:p>
          <a:p>
            <a:pPr marL="295275" indent="-295275"/>
            <a:r>
              <a:rPr lang="en-US" sz="3200" dirty="0"/>
              <a:t>Oral (IR) Dose: 0.1 -0.15 mg/kg every 4 to 6 hours</a:t>
            </a:r>
          </a:p>
          <a:p>
            <a:pPr marL="295275" indent="-295275"/>
            <a:endParaRPr lang="en-US" dirty="0"/>
          </a:p>
          <a:p>
            <a:pPr lvl="1"/>
            <a:endParaRPr lang="en-US" sz="3200" dirty="0"/>
          </a:p>
          <a:p>
            <a:endParaRPr lang="en-US" dirty="0"/>
          </a:p>
        </p:txBody>
      </p:sp>
    </p:spTree>
    <p:extLst>
      <p:ext uri="{BB962C8B-B14F-4D97-AF65-F5344CB8AC3E}">
        <p14:creationId xmlns:p14="http://schemas.microsoft.com/office/powerpoint/2010/main" val="1396485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1"/>
            <a:ext cx="8286750" cy="1143000"/>
          </a:xfrm>
        </p:spPr>
        <p:txBody>
          <a:bodyPr>
            <a:normAutofit/>
          </a:bodyPr>
          <a:lstStyle/>
          <a:p>
            <a:r>
              <a:rPr lang="en-US" sz="4800" dirty="0">
                <a:latin typeface="+mn-lt"/>
              </a:rPr>
              <a:t>Opioids: </a:t>
            </a:r>
            <a:r>
              <a:rPr lang="en-US" sz="4800" i="1" dirty="0">
                <a:latin typeface="+mn-lt"/>
              </a:rPr>
              <a:t>Codeine</a:t>
            </a:r>
            <a:endParaRPr lang="en-US" sz="4800" dirty="0">
              <a:latin typeface="+mn-lt"/>
            </a:endParaRPr>
          </a:p>
        </p:txBody>
      </p:sp>
      <p:sp>
        <p:nvSpPr>
          <p:cNvPr id="3" name="Content Placeholder 2"/>
          <p:cNvSpPr>
            <a:spLocks noGrp="1"/>
          </p:cNvSpPr>
          <p:nvPr>
            <p:ph idx="1"/>
          </p:nvPr>
        </p:nvSpPr>
        <p:spPr>
          <a:xfrm>
            <a:off x="304800" y="1371602"/>
            <a:ext cx="8763000" cy="5638798"/>
          </a:xfrm>
        </p:spPr>
        <p:txBody>
          <a:bodyPr>
            <a:normAutofit/>
          </a:bodyPr>
          <a:lstStyle/>
          <a:p>
            <a:pPr marL="0" indent="0">
              <a:lnSpc>
                <a:spcPct val="120000"/>
              </a:lnSpc>
              <a:buNone/>
            </a:pPr>
            <a:r>
              <a:rPr lang="en-US" sz="3200" i="1" dirty="0"/>
              <a:t>Pro-drug metabolized to morphine by  cytochrome p450 system </a:t>
            </a:r>
          </a:p>
          <a:p>
            <a:pPr marL="287338" indent="-273050">
              <a:lnSpc>
                <a:spcPct val="120000"/>
              </a:lnSpc>
              <a:buFont typeface="Arial" panose="020B0604020202020204" pitchFamily="34" charset="0"/>
              <a:buChar char="•"/>
            </a:pPr>
            <a:r>
              <a:rPr lang="en-US" sz="2800" dirty="0"/>
              <a:t>Ultra rapid metabolizers have increased morphine levels      </a:t>
            </a:r>
            <a:r>
              <a:rPr lang="en-US" sz="2800" dirty="0">
                <a:sym typeface="Wingdings" pitchFamily="2" charset="2"/>
              </a:rPr>
              <a:t> </a:t>
            </a:r>
            <a:r>
              <a:rPr lang="en-US" sz="2800" dirty="0"/>
              <a:t>risk of overdose</a:t>
            </a:r>
          </a:p>
          <a:p>
            <a:pPr marL="287338" indent="-273050">
              <a:lnSpc>
                <a:spcPct val="120000"/>
              </a:lnSpc>
              <a:buFont typeface="Arial" panose="020B0604020202020204" pitchFamily="34" charset="0"/>
              <a:buChar char="•"/>
            </a:pPr>
            <a:r>
              <a:rPr lang="en-US" sz="2800" dirty="0"/>
              <a:t>Under metabolizers have decreased morphine levels            </a:t>
            </a:r>
            <a:r>
              <a:rPr lang="en-US" sz="2800" dirty="0">
                <a:sym typeface="Wingdings" pitchFamily="2" charset="2"/>
              </a:rPr>
              <a:t> </a:t>
            </a:r>
            <a:r>
              <a:rPr lang="en-US" sz="2800" dirty="0"/>
              <a:t>lack of analgesia</a:t>
            </a:r>
          </a:p>
          <a:p>
            <a:pPr marL="0" indent="0">
              <a:buNone/>
            </a:pPr>
            <a:endParaRPr lang="en-US" sz="3200" i="1" dirty="0"/>
          </a:p>
          <a:p>
            <a:endParaRPr lang="en-US" dirty="0"/>
          </a:p>
          <a:p>
            <a:pPr lvl="1"/>
            <a:endParaRPr lang="en-US" sz="3200" dirty="0"/>
          </a:p>
          <a:p>
            <a:pPr marL="0" indent="0">
              <a:buNone/>
            </a:pPr>
            <a:endParaRPr lang="en-US" dirty="0"/>
          </a:p>
        </p:txBody>
      </p:sp>
    </p:spTree>
    <p:extLst>
      <p:ext uri="{BB962C8B-B14F-4D97-AF65-F5344CB8AC3E}">
        <p14:creationId xmlns:p14="http://schemas.microsoft.com/office/powerpoint/2010/main" val="30934591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1"/>
            <a:ext cx="8286750" cy="1143000"/>
          </a:xfrm>
        </p:spPr>
        <p:txBody>
          <a:bodyPr>
            <a:normAutofit/>
          </a:bodyPr>
          <a:lstStyle/>
          <a:p>
            <a:r>
              <a:rPr lang="en-US" sz="5400" dirty="0"/>
              <a:t>Opioids: </a:t>
            </a:r>
            <a:r>
              <a:rPr lang="en-US" sz="5400" i="1" dirty="0"/>
              <a:t>Codeine</a:t>
            </a:r>
            <a:endParaRPr lang="en-US" sz="5400" dirty="0"/>
          </a:p>
        </p:txBody>
      </p:sp>
      <p:sp>
        <p:nvSpPr>
          <p:cNvPr id="3" name="Content Placeholder 2"/>
          <p:cNvSpPr>
            <a:spLocks noGrp="1"/>
          </p:cNvSpPr>
          <p:nvPr>
            <p:ph idx="1"/>
          </p:nvPr>
        </p:nvSpPr>
        <p:spPr>
          <a:xfrm>
            <a:off x="304800" y="1371602"/>
            <a:ext cx="8210550" cy="5638798"/>
          </a:xfrm>
        </p:spPr>
        <p:txBody>
          <a:bodyPr>
            <a:normAutofit/>
          </a:bodyPr>
          <a:lstStyle/>
          <a:p>
            <a:pPr marL="0" indent="0">
              <a:lnSpc>
                <a:spcPct val="120000"/>
              </a:lnSpc>
              <a:buNone/>
            </a:pPr>
            <a:r>
              <a:rPr lang="en-US" sz="3200" i="1" dirty="0"/>
              <a:t>FDA Black Box warnings: Codeine should not be used for: </a:t>
            </a:r>
          </a:p>
          <a:p>
            <a:pPr>
              <a:lnSpc>
                <a:spcPct val="120000"/>
              </a:lnSpc>
              <a:buFont typeface="Arial" panose="020B0604020202020204" pitchFamily="34" charset="0"/>
              <a:buChar char="•"/>
            </a:pPr>
            <a:r>
              <a:rPr lang="en-US" sz="2800" dirty="0"/>
              <a:t>Postoperative pain management in children following tonsillectomy and/or adenoidectomy</a:t>
            </a:r>
          </a:p>
          <a:p>
            <a:pPr>
              <a:lnSpc>
                <a:spcPct val="120000"/>
              </a:lnSpc>
              <a:buFont typeface="Arial" panose="020B0604020202020204" pitchFamily="34" charset="0"/>
              <a:buChar char="•"/>
            </a:pPr>
            <a:r>
              <a:rPr lang="en-US" sz="2800" dirty="0"/>
              <a:t>Treating pain in children younger than 12 years </a:t>
            </a:r>
          </a:p>
          <a:p>
            <a:pPr>
              <a:lnSpc>
                <a:spcPct val="120000"/>
              </a:lnSpc>
              <a:buFont typeface="Arial" panose="020B0604020202020204" pitchFamily="34" charset="0"/>
              <a:buChar char="•"/>
            </a:pPr>
            <a:r>
              <a:rPr lang="en-US" sz="2800" dirty="0"/>
              <a:t>Treating pain in children between 12 and 18 years who are obese or have OSA </a:t>
            </a:r>
          </a:p>
          <a:p>
            <a:pPr marL="0" indent="0">
              <a:buNone/>
            </a:pPr>
            <a:endParaRPr lang="en-US" sz="3200" i="1" dirty="0"/>
          </a:p>
          <a:p>
            <a:endParaRPr lang="en-US" dirty="0"/>
          </a:p>
          <a:p>
            <a:pPr lvl="1"/>
            <a:endParaRPr lang="en-US" sz="3200" dirty="0"/>
          </a:p>
          <a:p>
            <a:pPr marL="0" indent="0">
              <a:buNone/>
            </a:pPr>
            <a:endParaRPr lang="en-US" dirty="0"/>
          </a:p>
        </p:txBody>
      </p:sp>
    </p:spTree>
    <p:extLst>
      <p:ext uri="{BB962C8B-B14F-4D97-AF65-F5344CB8AC3E}">
        <p14:creationId xmlns:p14="http://schemas.microsoft.com/office/powerpoint/2010/main" val="2272433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r>
              <a:rPr lang="en-US" sz="4800" dirty="0" err="1">
                <a:latin typeface="+mn-lt"/>
              </a:rPr>
              <a:t>Opioids:</a:t>
            </a:r>
            <a:r>
              <a:rPr lang="en-US" sz="4800" i="1" dirty="0" err="1">
                <a:latin typeface="+mn-lt"/>
              </a:rPr>
              <a:t>Tramadol</a:t>
            </a:r>
            <a:endParaRPr lang="en-US" sz="4800" dirty="0">
              <a:latin typeface="+mn-lt"/>
            </a:endParaRPr>
          </a:p>
        </p:txBody>
      </p:sp>
      <p:sp>
        <p:nvSpPr>
          <p:cNvPr id="3" name="Content Placeholder 2"/>
          <p:cNvSpPr>
            <a:spLocks noGrp="1"/>
          </p:cNvSpPr>
          <p:nvPr>
            <p:ph idx="1"/>
          </p:nvPr>
        </p:nvSpPr>
        <p:spPr/>
        <p:txBody>
          <a:bodyPr>
            <a:normAutofit/>
          </a:bodyPr>
          <a:lstStyle/>
          <a:p>
            <a:pPr marL="295275" indent="-295275"/>
            <a:r>
              <a:rPr lang="en-US" dirty="0"/>
              <a:t>Weak μ-opioid receptor agonist</a:t>
            </a:r>
          </a:p>
          <a:p>
            <a:pPr marL="295275" indent="-295275"/>
            <a:r>
              <a:rPr lang="en-US" dirty="0"/>
              <a:t>Serotonin and norepinephrine reuptake inhibitor</a:t>
            </a:r>
          </a:p>
          <a:p>
            <a:pPr marL="295275" indent="-295275"/>
            <a:r>
              <a:rPr lang="en-US" dirty="0"/>
              <a:t>If given with SSRIs, can potentiate serotonin syndrome; induce seizure</a:t>
            </a:r>
          </a:p>
          <a:p>
            <a:pPr marL="295275" indent="-295275"/>
            <a:r>
              <a:rPr lang="en-US" dirty="0"/>
              <a:t>Oral Dose: 1 - 2 mg/kg every 6 hours (Max: 400mg daily)</a:t>
            </a:r>
          </a:p>
          <a:p>
            <a:endParaRPr lang="en-US" dirty="0"/>
          </a:p>
        </p:txBody>
      </p:sp>
    </p:spTree>
    <p:extLst>
      <p:ext uri="{BB962C8B-B14F-4D97-AF65-F5344CB8AC3E}">
        <p14:creationId xmlns:p14="http://schemas.microsoft.com/office/powerpoint/2010/main" val="2872917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5125"/>
            <a:ext cx="8210550" cy="1006475"/>
          </a:xfrm>
        </p:spPr>
        <p:txBody>
          <a:bodyPr>
            <a:normAutofit/>
          </a:bodyPr>
          <a:lstStyle/>
          <a:p>
            <a:r>
              <a:rPr lang="en-US" sz="4800" dirty="0">
                <a:latin typeface="+mn-lt"/>
              </a:rPr>
              <a:t>Opioid Conversion Table</a:t>
            </a:r>
          </a:p>
        </p:txBody>
      </p:sp>
      <p:graphicFrame>
        <p:nvGraphicFramePr>
          <p:cNvPr id="40" name="Table 39">
            <a:extLst>
              <a:ext uri="{FF2B5EF4-FFF2-40B4-BE49-F238E27FC236}">
                <a16:creationId xmlns:a16="http://schemas.microsoft.com/office/drawing/2014/main" id="{B99421ED-390A-CF41-AB9B-891C31423A2E}"/>
              </a:ext>
            </a:extLst>
          </p:cNvPr>
          <p:cNvGraphicFramePr>
            <a:graphicFrameLocks noGrp="1"/>
          </p:cNvGraphicFramePr>
          <p:nvPr>
            <p:extLst>
              <p:ext uri="{D42A27DB-BD31-4B8C-83A1-F6EECF244321}">
                <p14:modId xmlns:p14="http://schemas.microsoft.com/office/powerpoint/2010/main" val="110343230"/>
              </p:ext>
            </p:extLst>
          </p:nvPr>
        </p:nvGraphicFramePr>
        <p:xfrm>
          <a:off x="342900" y="1600198"/>
          <a:ext cx="8458200" cy="3962404"/>
        </p:xfrm>
        <a:graphic>
          <a:graphicData uri="http://schemas.openxmlformats.org/drawingml/2006/table">
            <a:tbl>
              <a:tblPr firstRow="1" bandRow="1">
                <a:tableStyleId>{5C22544A-7EE6-4342-B048-85BDC9FD1C3A}</a:tableStyleId>
              </a:tblPr>
              <a:tblGrid>
                <a:gridCol w="2933700">
                  <a:extLst>
                    <a:ext uri="{9D8B030D-6E8A-4147-A177-3AD203B41FA5}">
                      <a16:colId xmlns:a16="http://schemas.microsoft.com/office/drawing/2014/main" val="3703606702"/>
                    </a:ext>
                  </a:extLst>
                </a:gridCol>
                <a:gridCol w="2705100">
                  <a:extLst>
                    <a:ext uri="{9D8B030D-6E8A-4147-A177-3AD203B41FA5}">
                      <a16:colId xmlns:a16="http://schemas.microsoft.com/office/drawing/2014/main" val="968326365"/>
                    </a:ext>
                  </a:extLst>
                </a:gridCol>
                <a:gridCol w="2819400">
                  <a:extLst>
                    <a:ext uri="{9D8B030D-6E8A-4147-A177-3AD203B41FA5}">
                      <a16:colId xmlns:a16="http://schemas.microsoft.com/office/drawing/2014/main" val="2237859333"/>
                    </a:ext>
                  </a:extLst>
                </a:gridCol>
              </a:tblGrid>
              <a:tr h="1112596">
                <a:tc>
                  <a:txBody>
                    <a:bodyPr/>
                    <a:lstStyle/>
                    <a:p>
                      <a:pPr algn="ctr"/>
                      <a:r>
                        <a:rPr lang="en-US" sz="4000" b="0" dirty="0"/>
                        <a:t>Opioid</a:t>
                      </a:r>
                    </a:p>
                  </a:txBody>
                  <a:tcPr anchor="ctr"/>
                </a:tc>
                <a:tc>
                  <a:txBody>
                    <a:bodyPr/>
                    <a:lstStyle/>
                    <a:p>
                      <a:pPr algn="ctr"/>
                      <a:r>
                        <a:rPr lang="en-US" sz="4000" b="0" dirty="0"/>
                        <a:t>IV</a:t>
                      </a:r>
                    </a:p>
                  </a:txBody>
                  <a:tcPr anchor="ctr"/>
                </a:tc>
                <a:tc>
                  <a:txBody>
                    <a:bodyPr/>
                    <a:lstStyle/>
                    <a:p>
                      <a:pPr algn="ctr"/>
                      <a:r>
                        <a:rPr lang="en-US" sz="4000" b="0" dirty="0"/>
                        <a:t>PO</a:t>
                      </a:r>
                    </a:p>
                  </a:txBody>
                  <a:tcPr anchor="ctr"/>
                </a:tc>
                <a:extLst>
                  <a:ext uri="{0D108BD9-81ED-4DB2-BD59-A6C34878D82A}">
                    <a16:rowId xmlns:a16="http://schemas.microsoft.com/office/drawing/2014/main" val="440468569"/>
                  </a:ext>
                </a:extLst>
              </a:tr>
              <a:tr h="7124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600" b="0" i="0" u="none" strike="noStrike" cap="none" normalizeH="0" baseline="0" dirty="0">
                          <a:ln>
                            <a:noFill/>
                          </a:ln>
                          <a:solidFill>
                            <a:srgbClr val="000000"/>
                          </a:solidFill>
                          <a:effectLst/>
                          <a:latin typeface="Calibri" panose="020F0502020204030204" pitchFamily="34" charset="0"/>
                        </a:rPr>
                        <a:t>Morphine</a:t>
                      </a:r>
                      <a:endParaRPr kumimoji="0" lang="en-US" altLang="en-US" sz="2600" b="0" i="0" u="none" strike="noStrike" cap="none" normalizeH="0" baseline="0" dirty="0">
                        <a:ln>
                          <a:noFill/>
                        </a:ln>
                        <a:solidFill>
                          <a:schemeClr val="tx1"/>
                        </a:solidFill>
                        <a:effectLst/>
                        <a:latin typeface="Arial" panose="020B0604020202020204" pitchFamily="34" charset="0"/>
                      </a:endParaRPr>
                    </a:p>
                  </a:txBody>
                  <a:tcPr anchor="ctr"/>
                </a:tc>
                <a:tc>
                  <a:txBody>
                    <a:bodyPr/>
                    <a:lstStyle/>
                    <a:p>
                      <a:pPr algn="ctr"/>
                      <a:r>
                        <a:rPr lang="en-US" sz="2600" dirty="0"/>
                        <a:t>10 mg</a:t>
                      </a:r>
                    </a:p>
                  </a:txBody>
                  <a:tcPr anchor="ctr"/>
                </a:tc>
                <a:tc>
                  <a:txBody>
                    <a:bodyPr/>
                    <a:lstStyle/>
                    <a:p>
                      <a:pPr algn="ctr"/>
                      <a:r>
                        <a:rPr lang="en-US" sz="2600" dirty="0"/>
                        <a:t>30 mg</a:t>
                      </a:r>
                    </a:p>
                  </a:txBody>
                  <a:tcPr anchor="ctr"/>
                </a:tc>
                <a:extLst>
                  <a:ext uri="{0D108BD9-81ED-4DB2-BD59-A6C34878D82A}">
                    <a16:rowId xmlns:a16="http://schemas.microsoft.com/office/drawing/2014/main" val="4110503472"/>
                  </a:ext>
                </a:extLst>
              </a:tr>
              <a:tr h="712452">
                <a:tc>
                  <a:txBody>
                    <a:bodyPr/>
                    <a:lstStyle/>
                    <a:p>
                      <a:pPr algn="ctr"/>
                      <a:r>
                        <a:rPr lang="en-US" sz="2600" dirty="0"/>
                        <a:t>Fentanyl</a:t>
                      </a:r>
                    </a:p>
                  </a:txBody>
                  <a:tcPr anchor="ctr"/>
                </a:tc>
                <a:tc>
                  <a:txBody>
                    <a:bodyPr/>
                    <a:lstStyle/>
                    <a:p>
                      <a:pPr algn="ctr"/>
                      <a:r>
                        <a:rPr lang="en-US" sz="2600" dirty="0"/>
                        <a:t>200 mcg</a:t>
                      </a:r>
                    </a:p>
                  </a:txBody>
                  <a:tcPr anchor="ctr"/>
                </a:tc>
                <a:tc>
                  <a:txBody>
                    <a:bodyPr/>
                    <a:lstStyle/>
                    <a:p>
                      <a:pPr algn="ctr"/>
                      <a:r>
                        <a:rPr lang="en-US" sz="2600" dirty="0"/>
                        <a:t>-</a:t>
                      </a:r>
                    </a:p>
                  </a:txBody>
                  <a:tcPr anchor="ctr"/>
                </a:tc>
                <a:extLst>
                  <a:ext uri="{0D108BD9-81ED-4DB2-BD59-A6C34878D82A}">
                    <a16:rowId xmlns:a16="http://schemas.microsoft.com/office/drawing/2014/main" val="740349066"/>
                  </a:ext>
                </a:extLst>
              </a:tr>
              <a:tr h="712452">
                <a:tc>
                  <a:txBody>
                    <a:bodyPr/>
                    <a:lstStyle/>
                    <a:p>
                      <a:pPr algn="ctr"/>
                      <a:r>
                        <a:rPr lang="en-US" sz="2600" dirty="0"/>
                        <a:t>Hydromorphone</a:t>
                      </a:r>
                    </a:p>
                  </a:txBody>
                  <a:tcPr anchor="ctr"/>
                </a:tc>
                <a:tc>
                  <a:txBody>
                    <a:bodyPr/>
                    <a:lstStyle/>
                    <a:p>
                      <a:pPr algn="ctr"/>
                      <a:r>
                        <a:rPr lang="en-US" sz="2600" dirty="0"/>
                        <a:t>1.5 mg</a:t>
                      </a:r>
                    </a:p>
                  </a:txBody>
                  <a:tcPr anchor="ctr"/>
                </a:tc>
                <a:tc>
                  <a:txBody>
                    <a:bodyPr/>
                    <a:lstStyle/>
                    <a:p>
                      <a:pPr algn="ctr"/>
                      <a:r>
                        <a:rPr lang="en-US" sz="2600" dirty="0"/>
                        <a:t>7.5 mg</a:t>
                      </a:r>
                    </a:p>
                  </a:txBody>
                  <a:tcPr anchor="ctr"/>
                </a:tc>
                <a:extLst>
                  <a:ext uri="{0D108BD9-81ED-4DB2-BD59-A6C34878D82A}">
                    <a16:rowId xmlns:a16="http://schemas.microsoft.com/office/drawing/2014/main" val="734118138"/>
                  </a:ext>
                </a:extLst>
              </a:tr>
              <a:tr h="712452">
                <a:tc>
                  <a:txBody>
                    <a:bodyPr/>
                    <a:lstStyle/>
                    <a:p>
                      <a:pPr algn="ctr"/>
                      <a:r>
                        <a:rPr lang="en-US" sz="2600" dirty="0"/>
                        <a:t>Oxycodone</a:t>
                      </a:r>
                    </a:p>
                  </a:txBody>
                  <a:tcPr anchor="ctr"/>
                </a:tc>
                <a:tc>
                  <a:txBody>
                    <a:bodyPr/>
                    <a:lstStyle/>
                    <a:p>
                      <a:pPr algn="ctr"/>
                      <a:r>
                        <a:rPr lang="en-US" sz="2600" dirty="0"/>
                        <a:t>-</a:t>
                      </a:r>
                    </a:p>
                  </a:txBody>
                  <a:tcPr anchor="ctr"/>
                </a:tc>
                <a:tc>
                  <a:txBody>
                    <a:bodyPr/>
                    <a:lstStyle/>
                    <a:p>
                      <a:pPr algn="ctr"/>
                      <a:r>
                        <a:rPr lang="en-US" sz="2600" dirty="0"/>
                        <a:t>15-20 mg</a:t>
                      </a:r>
                    </a:p>
                  </a:txBody>
                  <a:tcPr anchor="ctr"/>
                </a:tc>
                <a:extLst>
                  <a:ext uri="{0D108BD9-81ED-4DB2-BD59-A6C34878D82A}">
                    <a16:rowId xmlns:a16="http://schemas.microsoft.com/office/drawing/2014/main" val="105705237"/>
                  </a:ext>
                </a:extLst>
              </a:tr>
            </a:tbl>
          </a:graphicData>
        </a:graphic>
      </p:graphicFrame>
    </p:spTree>
    <p:extLst>
      <p:ext uri="{BB962C8B-B14F-4D97-AF65-F5344CB8AC3E}">
        <p14:creationId xmlns:p14="http://schemas.microsoft.com/office/powerpoint/2010/main" val="3932933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FA95A-297F-4509-A42E-EB57A554B682}"/>
              </a:ext>
            </a:extLst>
          </p:cNvPr>
          <p:cNvSpPr>
            <a:spLocks noGrp="1"/>
          </p:cNvSpPr>
          <p:nvPr>
            <p:ph type="title"/>
          </p:nvPr>
        </p:nvSpPr>
        <p:spPr>
          <a:xfrm>
            <a:off x="628650" y="228600"/>
            <a:ext cx="7886700" cy="1158875"/>
          </a:xfrm>
        </p:spPr>
        <p:txBody>
          <a:bodyPr>
            <a:normAutofit/>
          </a:bodyPr>
          <a:lstStyle/>
          <a:p>
            <a:r>
              <a:rPr lang="en-US" sz="4800" dirty="0">
                <a:latin typeface="+mn-lt"/>
              </a:rPr>
              <a:t>Non-opioid Adjuvants</a:t>
            </a:r>
          </a:p>
        </p:txBody>
      </p:sp>
      <p:sp>
        <p:nvSpPr>
          <p:cNvPr id="3" name="Content Placeholder 2">
            <a:extLst>
              <a:ext uri="{FF2B5EF4-FFF2-40B4-BE49-F238E27FC236}">
                <a16:creationId xmlns:a16="http://schemas.microsoft.com/office/drawing/2014/main" id="{BC49033E-0E4D-4451-9559-EFECC1C478C5}"/>
              </a:ext>
            </a:extLst>
          </p:cNvPr>
          <p:cNvSpPr>
            <a:spLocks noGrp="1"/>
          </p:cNvSpPr>
          <p:nvPr>
            <p:ph idx="1"/>
          </p:nvPr>
        </p:nvSpPr>
        <p:spPr>
          <a:xfrm>
            <a:off x="628650" y="1371600"/>
            <a:ext cx="8058150" cy="5105399"/>
          </a:xfrm>
        </p:spPr>
        <p:txBody>
          <a:bodyPr>
            <a:normAutofit fontScale="70000" lnSpcReduction="20000"/>
          </a:bodyPr>
          <a:lstStyle/>
          <a:p>
            <a:pPr marL="0" indent="0">
              <a:lnSpc>
                <a:spcPct val="120000"/>
              </a:lnSpc>
              <a:buNone/>
            </a:pPr>
            <a:r>
              <a:rPr lang="en-US" sz="5700" i="1" dirty="0"/>
              <a:t>Gabapentin</a:t>
            </a:r>
          </a:p>
          <a:p>
            <a:pPr marL="295275" indent="-295275">
              <a:lnSpc>
                <a:spcPct val="120000"/>
              </a:lnSpc>
            </a:pPr>
            <a:r>
              <a:rPr lang="en-US" sz="4000" dirty="0"/>
              <a:t>First line for neuropathic pain</a:t>
            </a:r>
          </a:p>
          <a:p>
            <a:pPr marL="295275" indent="-295275">
              <a:lnSpc>
                <a:spcPct val="120000"/>
              </a:lnSpc>
            </a:pPr>
            <a:r>
              <a:rPr lang="en-US" sz="4000" dirty="0"/>
              <a:t>Binds to voltage-gated calcium channels at the alpha-2-delta subunit and </a:t>
            </a:r>
            <a:r>
              <a:rPr lang="en-US" sz="4000" dirty="0">
                <a:sym typeface="Wingdings" pitchFamily="2" charset="2"/>
              </a:rPr>
              <a:t>decreases the release of glutamate, norepinephrine, calcium and substance P</a:t>
            </a:r>
            <a:endParaRPr lang="en-US" sz="4000" dirty="0"/>
          </a:p>
          <a:p>
            <a:pPr marL="295275" indent="-295275">
              <a:lnSpc>
                <a:spcPct val="120000"/>
              </a:lnSpc>
            </a:pPr>
            <a:r>
              <a:rPr lang="en-US" sz="4000" dirty="0"/>
              <a:t>Oral dose (no IV formulation) must be titrated:</a:t>
            </a:r>
          </a:p>
          <a:p>
            <a:pPr lvl="1">
              <a:lnSpc>
                <a:spcPct val="120000"/>
              </a:lnSpc>
              <a:buFont typeface="System Font Regular"/>
              <a:buChar char="-"/>
            </a:pPr>
            <a:r>
              <a:rPr lang="en-US" sz="3400" dirty="0"/>
              <a:t>Starting dose 5-7 mg/kg/day </a:t>
            </a:r>
          </a:p>
          <a:p>
            <a:pPr lvl="1">
              <a:lnSpc>
                <a:spcPct val="120000"/>
              </a:lnSpc>
              <a:buFont typeface="System Font Regular"/>
              <a:buChar char="-"/>
            </a:pPr>
            <a:r>
              <a:rPr lang="en-US" sz="3400" dirty="0"/>
              <a:t>Maximum of 45 mg/kg/day if over 15 kg or 60 mg/kg/day if less than 15 kg</a:t>
            </a:r>
            <a:endParaRPr lang="en-US" sz="3400" dirty="0">
              <a:sym typeface="Wingdings" pitchFamily="2" charset="2"/>
            </a:endParaRPr>
          </a:p>
          <a:p>
            <a:pPr marL="295275" indent="-295275"/>
            <a:endParaRPr lang="en-US" dirty="0"/>
          </a:p>
          <a:p>
            <a:endParaRPr lang="en-US" dirty="0"/>
          </a:p>
        </p:txBody>
      </p:sp>
    </p:spTree>
    <p:extLst>
      <p:ext uri="{BB962C8B-B14F-4D97-AF65-F5344CB8AC3E}">
        <p14:creationId xmlns:p14="http://schemas.microsoft.com/office/powerpoint/2010/main" val="3692771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65125"/>
            <a:ext cx="8210550" cy="930275"/>
          </a:xfrm>
        </p:spPr>
        <p:txBody>
          <a:bodyPr>
            <a:normAutofit/>
          </a:bodyPr>
          <a:lstStyle/>
          <a:p>
            <a:r>
              <a:rPr lang="en-US" dirty="0">
                <a:latin typeface="+mn-lt"/>
              </a:rPr>
              <a:t>Non-opioid Adjuvants: </a:t>
            </a:r>
            <a:r>
              <a:rPr lang="en-US" i="1" dirty="0">
                <a:latin typeface="+mn-lt"/>
              </a:rPr>
              <a:t>Clonidine</a:t>
            </a:r>
            <a:endParaRPr lang="en-US" dirty="0">
              <a:latin typeface="+mn-lt"/>
            </a:endParaRPr>
          </a:p>
        </p:txBody>
      </p:sp>
      <p:sp>
        <p:nvSpPr>
          <p:cNvPr id="3" name="Content Placeholder 2"/>
          <p:cNvSpPr>
            <a:spLocks noGrp="1"/>
          </p:cNvSpPr>
          <p:nvPr>
            <p:ph idx="1"/>
          </p:nvPr>
        </p:nvSpPr>
        <p:spPr>
          <a:xfrm>
            <a:off x="381000" y="1295400"/>
            <a:ext cx="8077200" cy="5569131"/>
          </a:xfrm>
        </p:spPr>
        <p:txBody>
          <a:bodyPr>
            <a:normAutofit/>
          </a:bodyPr>
          <a:lstStyle/>
          <a:p>
            <a:pPr marL="292100" indent="-292100"/>
            <a:r>
              <a:rPr lang="en-US" sz="3200" dirty="0"/>
              <a:t>Nonselective alpha 2 adrenergic agonist</a:t>
            </a:r>
          </a:p>
          <a:p>
            <a:pPr marL="571500" lvl="1" indent="-279400">
              <a:buFont typeface="System Font Regular"/>
              <a:buChar char="-"/>
            </a:pPr>
            <a:r>
              <a:rPr lang="en-US" sz="2800" dirty="0"/>
              <a:t>Binds to alpha 1 and alpha 2 receptors</a:t>
            </a:r>
          </a:p>
          <a:p>
            <a:pPr marL="571500" lvl="1" indent="-279400">
              <a:buFont typeface="System Font Regular"/>
              <a:buChar char="-"/>
            </a:pPr>
            <a:r>
              <a:rPr lang="en-US" sz="2800" dirty="0"/>
              <a:t>Decreases central norepinephrine release</a:t>
            </a:r>
          </a:p>
          <a:p>
            <a:pPr marL="292100" indent="-292100"/>
            <a:r>
              <a:rPr lang="en-US" sz="3200" dirty="0"/>
              <a:t>Produces sedation, anxiolysis and analgesia</a:t>
            </a:r>
          </a:p>
          <a:p>
            <a:pPr marL="292100" indent="-292100"/>
            <a:r>
              <a:rPr lang="en-US" sz="3200" dirty="0"/>
              <a:t>Oral absorption is slow; peak concentrations reached in an hour</a:t>
            </a:r>
          </a:p>
          <a:p>
            <a:pPr marL="292100" indent="-292100"/>
            <a:r>
              <a:rPr lang="en-US" sz="3200" dirty="0"/>
              <a:t>Oral dose of 4 </a:t>
            </a:r>
            <a:r>
              <a:rPr lang="el-GR" sz="3200" dirty="0"/>
              <a:t>μ</a:t>
            </a:r>
            <a:r>
              <a:rPr lang="en-US" sz="3200" dirty="0"/>
              <a:t>g/kg preoperatively reduces analgesic use after surgery</a:t>
            </a:r>
          </a:p>
          <a:p>
            <a:endParaRPr lang="en-US" dirty="0"/>
          </a:p>
          <a:p>
            <a:pPr lvl="1"/>
            <a:endParaRPr lang="en-US" dirty="0"/>
          </a:p>
          <a:p>
            <a:pPr lvl="2"/>
            <a:endParaRPr lang="en-US" dirty="0"/>
          </a:p>
        </p:txBody>
      </p:sp>
    </p:spTree>
    <p:extLst>
      <p:ext uri="{BB962C8B-B14F-4D97-AF65-F5344CB8AC3E}">
        <p14:creationId xmlns:p14="http://schemas.microsoft.com/office/powerpoint/2010/main" val="1551134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C390F-A1F8-471B-8756-79497E21FC4C}"/>
              </a:ext>
            </a:extLst>
          </p:cNvPr>
          <p:cNvSpPr>
            <a:spLocks noGrp="1"/>
          </p:cNvSpPr>
          <p:nvPr>
            <p:ph type="title"/>
          </p:nvPr>
        </p:nvSpPr>
        <p:spPr>
          <a:xfrm>
            <a:off x="228600" y="228600"/>
            <a:ext cx="8134350" cy="1158875"/>
          </a:xfrm>
        </p:spPr>
        <p:txBody>
          <a:bodyPr>
            <a:normAutofit/>
          </a:bodyPr>
          <a:lstStyle/>
          <a:p>
            <a:r>
              <a:rPr lang="en-US" dirty="0">
                <a:latin typeface="+mn-lt"/>
              </a:rPr>
              <a:t>Non-opioid Adjuvants: </a:t>
            </a:r>
            <a:r>
              <a:rPr lang="en-US" i="1" dirty="0"/>
              <a:t>Ketamine</a:t>
            </a:r>
            <a:endParaRPr lang="en-US" dirty="0">
              <a:latin typeface="+mn-lt"/>
            </a:endParaRPr>
          </a:p>
        </p:txBody>
      </p:sp>
      <p:sp>
        <p:nvSpPr>
          <p:cNvPr id="3" name="Content Placeholder 2">
            <a:extLst>
              <a:ext uri="{FF2B5EF4-FFF2-40B4-BE49-F238E27FC236}">
                <a16:creationId xmlns:a16="http://schemas.microsoft.com/office/drawing/2014/main" id="{775F7EBE-1EF6-44FF-9708-D2A54999F1B8}"/>
              </a:ext>
            </a:extLst>
          </p:cNvPr>
          <p:cNvSpPr>
            <a:spLocks noGrp="1"/>
          </p:cNvSpPr>
          <p:nvPr>
            <p:ph idx="1"/>
          </p:nvPr>
        </p:nvSpPr>
        <p:spPr>
          <a:xfrm>
            <a:off x="228600" y="1295400"/>
            <a:ext cx="8610600" cy="4953000"/>
          </a:xfrm>
        </p:spPr>
        <p:txBody>
          <a:bodyPr>
            <a:normAutofit fontScale="70000" lnSpcReduction="20000"/>
          </a:bodyPr>
          <a:lstStyle/>
          <a:p>
            <a:pPr marL="295275" indent="-295275">
              <a:lnSpc>
                <a:spcPct val="120000"/>
              </a:lnSpc>
            </a:pPr>
            <a:r>
              <a:rPr lang="en-US" sz="4100" dirty="0"/>
              <a:t>N-methyl-D-aspartate (NMDA) receptor antagonist</a:t>
            </a:r>
          </a:p>
          <a:p>
            <a:pPr marL="576263" lvl="1" indent="-230188">
              <a:lnSpc>
                <a:spcPct val="120000"/>
              </a:lnSpc>
              <a:buFont typeface="System Font Regular"/>
              <a:buChar char="-"/>
            </a:pPr>
            <a:r>
              <a:rPr lang="en-US" sz="3700" dirty="0"/>
              <a:t>Inhibits release of glutamate, an excitatory amino acid, from the central nervous system</a:t>
            </a:r>
          </a:p>
          <a:p>
            <a:pPr marL="576263" lvl="1" indent="-230188">
              <a:lnSpc>
                <a:spcPct val="120000"/>
              </a:lnSpc>
              <a:buFont typeface="System Font Regular"/>
              <a:buChar char="-"/>
            </a:pPr>
            <a:r>
              <a:rPr lang="en-US" sz="3700" dirty="0"/>
              <a:t>Responsible for analgesia</a:t>
            </a:r>
          </a:p>
          <a:p>
            <a:pPr marL="295275" indent="-295275">
              <a:lnSpc>
                <a:spcPct val="120000"/>
              </a:lnSpc>
            </a:pPr>
            <a:r>
              <a:rPr lang="en-US" sz="4100" dirty="0"/>
              <a:t>Facilitates analgesia in patients with chronic pain or chronic opioid use</a:t>
            </a:r>
          </a:p>
          <a:p>
            <a:pPr marL="295275" indent="-295275">
              <a:lnSpc>
                <a:spcPct val="120000"/>
              </a:lnSpc>
            </a:pPr>
            <a:r>
              <a:rPr lang="en-US" sz="4100" dirty="0"/>
              <a:t>IV Infusion dose for analgesia:  0.1 - 0.2 mg/kg/hour</a:t>
            </a:r>
          </a:p>
          <a:p>
            <a:pPr marL="295275" indent="-295275">
              <a:lnSpc>
                <a:spcPct val="120000"/>
              </a:lnSpc>
            </a:pPr>
            <a:r>
              <a:rPr lang="en-US" sz="4100" dirty="0"/>
              <a:t>Side effects: confusion, dysphoria, hallucinations, tachycardia and hypertension</a:t>
            </a:r>
          </a:p>
          <a:p>
            <a:pPr lvl="1"/>
            <a:endParaRPr lang="en-US" dirty="0"/>
          </a:p>
        </p:txBody>
      </p:sp>
    </p:spTree>
    <p:extLst>
      <p:ext uri="{BB962C8B-B14F-4D97-AF65-F5344CB8AC3E}">
        <p14:creationId xmlns:p14="http://schemas.microsoft.com/office/powerpoint/2010/main" val="1062634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829550" cy="1143000"/>
          </a:xfrm>
        </p:spPr>
        <p:txBody>
          <a:bodyPr>
            <a:normAutofit/>
          </a:bodyPr>
          <a:lstStyle/>
          <a:p>
            <a:r>
              <a:rPr lang="en-US" sz="4800" dirty="0">
                <a:latin typeface="+mn-lt"/>
              </a:rPr>
              <a:t>Local Anesthetics</a:t>
            </a:r>
          </a:p>
        </p:txBody>
      </p:sp>
      <p:sp>
        <p:nvSpPr>
          <p:cNvPr id="3" name="Content Placeholder 2"/>
          <p:cNvSpPr>
            <a:spLocks noGrp="1"/>
          </p:cNvSpPr>
          <p:nvPr>
            <p:ph idx="1"/>
          </p:nvPr>
        </p:nvSpPr>
        <p:spPr>
          <a:xfrm>
            <a:off x="304800" y="1371600"/>
            <a:ext cx="8041135" cy="1894146"/>
          </a:xfrm>
        </p:spPr>
        <p:txBody>
          <a:bodyPr>
            <a:noAutofit/>
          </a:bodyPr>
          <a:lstStyle/>
          <a:p>
            <a:pPr marL="295275" indent="-295275"/>
            <a:r>
              <a:rPr lang="en-US" sz="3000" dirty="0"/>
              <a:t>Block voltage gated sodium channels</a:t>
            </a:r>
          </a:p>
          <a:p>
            <a:pPr marL="635000" lvl="1" indent="-280988">
              <a:buFont typeface="System Font Regular"/>
              <a:buChar char="-"/>
            </a:pPr>
            <a:r>
              <a:rPr lang="en-US" sz="2800" dirty="0"/>
              <a:t>Anti-inflammatory</a:t>
            </a:r>
          </a:p>
          <a:p>
            <a:pPr marL="635000" lvl="1" indent="-280988">
              <a:buFont typeface="System Font Regular"/>
              <a:buChar char="-"/>
            </a:pPr>
            <a:r>
              <a:rPr lang="en-US" sz="2800" dirty="0"/>
              <a:t>Increase tissue oxygenation</a:t>
            </a:r>
          </a:p>
          <a:p>
            <a:pPr marL="635000" lvl="1" indent="-280988">
              <a:buFont typeface="System Font Regular"/>
              <a:buChar char="-"/>
            </a:pPr>
            <a:r>
              <a:rPr lang="en-US" sz="2800" dirty="0"/>
              <a:t>Decrease opioid consumption</a:t>
            </a:r>
          </a:p>
          <a:p>
            <a:pPr marL="457200" lvl="1" indent="0">
              <a:buNone/>
            </a:pPr>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129822"/>
            <a:ext cx="3365862" cy="23730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7193278" y="4597182"/>
            <a:ext cx="1430384" cy="838198"/>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r>
              <a:rPr lang="en-US" sz="5400" dirty="0"/>
              <a:t>   </a:t>
            </a:r>
            <a:r>
              <a:rPr lang="en-US" sz="5400" b="1" dirty="0"/>
              <a:t>B</a:t>
            </a:r>
            <a:r>
              <a:rPr lang="en-US" sz="5400" dirty="0"/>
              <a:t>=</a:t>
            </a:r>
            <a:r>
              <a:rPr lang="en-US" sz="5400" dirty="0" err="1"/>
              <a:t>nonionized</a:t>
            </a:r>
            <a:r>
              <a:rPr lang="en-US" sz="5400" dirty="0"/>
              <a:t> Local Anesthetic</a:t>
            </a:r>
          </a:p>
          <a:p>
            <a:endParaRPr lang="en-US" sz="5400" dirty="0"/>
          </a:p>
          <a:p>
            <a:r>
              <a:rPr lang="en-US" sz="5400" b="1" dirty="0"/>
              <a:t>BH</a:t>
            </a:r>
            <a:r>
              <a:rPr lang="en-US" sz="5400" dirty="0"/>
              <a:t>=ionized local anesthetic </a:t>
            </a:r>
          </a:p>
        </p:txBody>
      </p:sp>
      <p:sp>
        <p:nvSpPr>
          <p:cNvPr id="4" name="TextBox 3">
            <a:extLst>
              <a:ext uri="{FF2B5EF4-FFF2-40B4-BE49-F238E27FC236}">
                <a16:creationId xmlns:a16="http://schemas.microsoft.com/office/drawing/2014/main" id="{38508A12-E974-6043-97E2-3BC4EECA551E}"/>
              </a:ext>
            </a:extLst>
          </p:cNvPr>
          <p:cNvSpPr txBox="1"/>
          <p:nvPr/>
        </p:nvSpPr>
        <p:spPr>
          <a:xfrm>
            <a:off x="5777139" y="5502876"/>
            <a:ext cx="2367508" cy="353943"/>
          </a:xfrm>
          <a:prstGeom prst="rect">
            <a:avLst/>
          </a:prstGeom>
          <a:noFill/>
        </p:spPr>
        <p:txBody>
          <a:bodyPr wrap="none" rtlCol="0">
            <a:spAutoFit/>
          </a:bodyPr>
          <a:lstStyle/>
          <a:p>
            <a:pPr marL="14288" lvl="1"/>
            <a:r>
              <a:rPr lang="en-US" sz="1700" dirty="0" err="1"/>
              <a:t>commons.wikimedia.org</a:t>
            </a:r>
            <a:endParaRPr lang="en-US" sz="1700" dirty="0"/>
          </a:p>
        </p:txBody>
      </p:sp>
      <p:sp>
        <p:nvSpPr>
          <p:cNvPr id="6" name="TextBox 5">
            <a:extLst>
              <a:ext uri="{FF2B5EF4-FFF2-40B4-BE49-F238E27FC236}">
                <a16:creationId xmlns:a16="http://schemas.microsoft.com/office/drawing/2014/main" id="{8BC242A5-6593-964F-BDE3-35E9A31F7F6E}"/>
              </a:ext>
            </a:extLst>
          </p:cNvPr>
          <p:cNvSpPr txBox="1"/>
          <p:nvPr/>
        </p:nvSpPr>
        <p:spPr>
          <a:xfrm>
            <a:off x="304800" y="3200400"/>
            <a:ext cx="4648200" cy="2985433"/>
          </a:xfrm>
          <a:prstGeom prst="rect">
            <a:avLst/>
          </a:prstGeom>
          <a:noFill/>
        </p:spPr>
        <p:txBody>
          <a:bodyPr wrap="square" rtlCol="0">
            <a:spAutoFit/>
          </a:bodyPr>
          <a:lstStyle/>
          <a:p>
            <a:pPr marL="295275" indent="-295275">
              <a:buFont typeface="Arial" panose="020B0604020202020204" pitchFamily="34" charset="0"/>
              <a:buChar char="•"/>
            </a:pPr>
            <a:r>
              <a:rPr lang="en-US" sz="3000" dirty="0"/>
              <a:t>Protein bound, weak bases</a:t>
            </a:r>
          </a:p>
          <a:p>
            <a:pPr marL="635000" lvl="1" indent="-288925">
              <a:buFont typeface="System Font Regular"/>
              <a:buChar char="-"/>
              <a:tabLst>
                <a:tab pos="331788" algn="l"/>
              </a:tabLst>
            </a:pPr>
            <a:r>
              <a:rPr lang="en-US" sz="2800" dirty="0"/>
              <a:t>Patients less than 6 months of age are at risk of overdose </a:t>
            </a:r>
          </a:p>
          <a:p>
            <a:pPr marL="635000" lvl="1" indent="-288925">
              <a:buFont typeface="System Font Regular"/>
              <a:buChar char="-"/>
              <a:tabLst>
                <a:tab pos="331788" algn="l"/>
              </a:tabLst>
            </a:pPr>
            <a:r>
              <a:rPr lang="en-US" sz="2800" dirty="0"/>
              <a:t>Do not function in acidic environments (abscess)</a:t>
            </a:r>
          </a:p>
          <a:p>
            <a:endParaRPr lang="en-US" dirty="0"/>
          </a:p>
        </p:txBody>
      </p:sp>
    </p:spTree>
    <p:extLst>
      <p:ext uri="{BB962C8B-B14F-4D97-AF65-F5344CB8AC3E}">
        <p14:creationId xmlns:p14="http://schemas.microsoft.com/office/powerpoint/2010/main" val="1630583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3861F-C44F-434F-95F4-2F405B0C8596}"/>
              </a:ext>
            </a:extLst>
          </p:cNvPr>
          <p:cNvSpPr>
            <a:spLocks noGrp="1"/>
          </p:cNvSpPr>
          <p:nvPr>
            <p:ph type="title"/>
          </p:nvPr>
        </p:nvSpPr>
        <p:spPr>
          <a:xfrm>
            <a:off x="380998" y="228600"/>
            <a:ext cx="7905751" cy="1082675"/>
          </a:xfrm>
        </p:spPr>
        <p:txBody>
          <a:bodyPr>
            <a:normAutofit/>
          </a:bodyPr>
          <a:lstStyle/>
          <a:p>
            <a:r>
              <a:rPr lang="en-US" dirty="0">
                <a:latin typeface="+mn-lt"/>
              </a:rPr>
              <a:t>Regional Anesthesia: </a:t>
            </a:r>
            <a:r>
              <a:rPr lang="en-US" i="1" dirty="0">
                <a:latin typeface="+mn-lt"/>
              </a:rPr>
              <a:t>Epidural </a:t>
            </a:r>
            <a:endParaRPr lang="en-US" dirty="0">
              <a:latin typeface="+mn-lt"/>
            </a:endParaRPr>
          </a:p>
        </p:txBody>
      </p:sp>
      <p:sp>
        <p:nvSpPr>
          <p:cNvPr id="3" name="Content Placeholder 2">
            <a:extLst>
              <a:ext uri="{FF2B5EF4-FFF2-40B4-BE49-F238E27FC236}">
                <a16:creationId xmlns:a16="http://schemas.microsoft.com/office/drawing/2014/main" id="{111C130D-773A-42DF-BB5F-DF65AE173398}"/>
              </a:ext>
            </a:extLst>
          </p:cNvPr>
          <p:cNvSpPr>
            <a:spLocks noGrp="1"/>
          </p:cNvSpPr>
          <p:nvPr>
            <p:ph idx="1"/>
          </p:nvPr>
        </p:nvSpPr>
        <p:spPr>
          <a:xfrm>
            <a:off x="381000" y="1220194"/>
            <a:ext cx="8134350" cy="1523006"/>
          </a:xfrm>
        </p:spPr>
        <p:txBody>
          <a:bodyPr>
            <a:normAutofit/>
          </a:bodyPr>
          <a:lstStyle/>
          <a:p>
            <a:pPr marL="287338" lvl="1" indent="-273050">
              <a:lnSpc>
                <a:spcPct val="100000"/>
              </a:lnSpc>
            </a:pPr>
            <a:r>
              <a:rPr lang="en-US" sz="3200" dirty="0"/>
              <a:t>Commonly used for postoperative abdominal or thoracic pain </a:t>
            </a:r>
          </a:p>
          <a:p>
            <a:pPr lvl="1">
              <a:lnSpc>
                <a:spcPct val="100000"/>
              </a:lnSpc>
            </a:pPr>
            <a:endParaRPr lang="en-US" sz="3600" dirty="0"/>
          </a:p>
          <a:p>
            <a:pPr lvl="1">
              <a:lnSpc>
                <a:spcPct val="100000"/>
              </a:lnSpc>
            </a:pPr>
            <a:endParaRPr lang="en-US" sz="3600" dirty="0"/>
          </a:p>
          <a:p>
            <a:pPr lvl="1">
              <a:lnSpc>
                <a:spcPct val="100000"/>
              </a:lnSpc>
            </a:pPr>
            <a:endParaRPr lang="en-US" sz="3600" dirty="0"/>
          </a:p>
          <a:p>
            <a:pPr lvl="1">
              <a:lnSpc>
                <a:spcPct val="100000"/>
              </a:lnSpc>
            </a:pPr>
            <a:endParaRPr lang="en-US" sz="3600" dirty="0"/>
          </a:p>
          <a:p>
            <a:pPr marL="0" indent="0">
              <a:lnSpc>
                <a:spcPct val="100000"/>
              </a:lnSpc>
              <a:buNone/>
            </a:pPr>
            <a:endParaRPr lang="en-US" sz="2000"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5611" r="1"/>
          <a:stretch/>
        </p:blipFill>
        <p:spPr bwMode="auto">
          <a:xfrm>
            <a:off x="5296332" y="2057400"/>
            <a:ext cx="3219017" cy="3576962"/>
          </a:xfrm>
          <a:prstGeom prst="rect">
            <a:avLst/>
          </a:prstGeom>
          <a:solidFill>
            <a:schemeClr val="bg1"/>
          </a:solidFill>
          <a:ln>
            <a:noFill/>
          </a:ln>
        </p:spPr>
      </p:pic>
      <p:sp>
        <p:nvSpPr>
          <p:cNvPr id="4" name="TextBox 3">
            <a:extLst>
              <a:ext uri="{FF2B5EF4-FFF2-40B4-BE49-F238E27FC236}">
                <a16:creationId xmlns:a16="http://schemas.microsoft.com/office/drawing/2014/main" id="{E6098F34-13FE-A448-93B7-29E1D3A67140}"/>
              </a:ext>
            </a:extLst>
          </p:cNvPr>
          <p:cNvSpPr txBox="1"/>
          <p:nvPr/>
        </p:nvSpPr>
        <p:spPr>
          <a:xfrm>
            <a:off x="5394074" y="5634362"/>
            <a:ext cx="2814425" cy="353943"/>
          </a:xfrm>
          <a:prstGeom prst="rect">
            <a:avLst/>
          </a:prstGeom>
          <a:noFill/>
        </p:spPr>
        <p:txBody>
          <a:bodyPr wrap="none" rtlCol="0">
            <a:spAutoFit/>
          </a:bodyPr>
          <a:lstStyle/>
          <a:p>
            <a:pPr lvl="1"/>
            <a:r>
              <a:rPr lang="en-US" sz="1700" dirty="0" err="1"/>
              <a:t>commons.wikimedia.org</a:t>
            </a:r>
            <a:endParaRPr lang="en-US" sz="1700" dirty="0"/>
          </a:p>
        </p:txBody>
      </p:sp>
      <p:sp>
        <p:nvSpPr>
          <p:cNvPr id="5" name="TextBox 4">
            <a:extLst>
              <a:ext uri="{FF2B5EF4-FFF2-40B4-BE49-F238E27FC236}">
                <a16:creationId xmlns:a16="http://schemas.microsoft.com/office/drawing/2014/main" id="{0D05135F-26AA-7C4A-BBC2-922BE57DB379}"/>
              </a:ext>
            </a:extLst>
          </p:cNvPr>
          <p:cNvSpPr txBox="1"/>
          <p:nvPr/>
        </p:nvSpPr>
        <p:spPr>
          <a:xfrm>
            <a:off x="380998" y="2246598"/>
            <a:ext cx="4915334" cy="3724096"/>
          </a:xfrm>
          <a:prstGeom prst="rect">
            <a:avLst/>
          </a:prstGeom>
          <a:noFill/>
        </p:spPr>
        <p:txBody>
          <a:bodyPr wrap="square" rtlCol="0">
            <a:spAutoFit/>
          </a:bodyPr>
          <a:lstStyle/>
          <a:p>
            <a:pPr marL="287338" lvl="2" indent="-273050">
              <a:buFont typeface="Arial" panose="020B0604020202020204" pitchFamily="34" charset="0"/>
              <a:buChar char="•"/>
            </a:pPr>
            <a:r>
              <a:rPr lang="en-US" sz="3200" dirty="0"/>
              <a:t>Common local anesthetics are ropivacaine and bupivacaine </a:t>
            </a:r>
          </a:p>
          <a:p>
            <a:pPr marL="287338" lvl="1" indent="-273050">
              <a:buFont typeface="Arial" panose="020B0604020202020204" pitchFamily="34" charset="0"/>
              <a:buChar char="•"/>
            </a:pPr>
            <a:r>
              <a:rPr lang="en-US" sz="3200" dirty="0"/>
              <a:t>Risks are </a:t>
            </a:r>
            <a:r>
              <a:rPr lang="en-US" sz="3200" dirty="0" err="1"/>
              <a:t>dural</a:t>
            </a:r>
            <a:r>
              <a:rPr lang="en-US" sz="3200" dirty="0"/>
              <a:t> puncture,            bleeding, infection, urinary retention and nerve injury</a:t>
            </a:r>
          </a:p>
          <a:p>
            <a:endParaRPr lang="en-US" sz="1200" dirty="0"/>
          </a:p>
        </p:txBody>
      </p:sp>
    </p:spTree>
    <p:extLst>
      <p:ext uri="{BB962C8B-B14F-4D97-AF65-F5344CB8AC3E}">
        <p14:creationId xmlns:p14="http://schemas.microsoft.com/office/powerpoint/2010/main" val="3714046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0837"/>
            <a:ext cx="6305550" cy="1325563"/>
          </a:xfrm>
        </p:spPr>
        <p:txBody>
          <a:bodyPr>
            <a:normAutofit/>
          </a:bodyPr>
          <a:lstStyle/>
          <a:p>
            <a:r>
              <a:rPr lang="en-US" dirty="0">
                <a:latin typeface="+mn-lt"/>
              </a:rPr>
              <a:t>Regional Anesthesia: Truncal Blocks</a:t>
            </a:r>
          </a:p>
        </p:txBody>
      </p:sp>
      <p:sp>
        <p:nvSpPr>
          <p:cNvPr id="3" name="Content Placeholder 2"/>
          <p:cNvSpPr>
            <a:spLocks noGrp="1"/>
          </p:cNvSpPr>
          <p:nvPr>
            <p:ph idx="1"/>
          </p:nvPr>
        </p:nvSpPr>
        <p:spPr/>
        <p:txBody>
          <a:bodyPr>
            <a:normAutofit/>
          </a:bodyPr>
          <a:lstStyle/>
          <a:p>
            <a:pPr marL="287338" indent="-287338"/>
            <a:r>
              <a:rPr lang="en-US" sz="3200" dirty="0"/>
              <a:t>Can be used for umbilical hernia repairs and other abdominal surgery</a:t>
            </a:r>
          </a:p>
          <a:p>
            <a:pPr marL="287338" indent="-287338"/>
            <a:r>
              <a:rPr lang="en-US" sz="3200" dirty="0"/>
              <a:t>Include rectus sheath block, transversus abdominal plane block (TAP) and quadratus lumborum block</a:t>
            </a:r>
          </a:p>
          <a:p>
            <a:pPr marL="287338" indent="-287338"/>
            <a:r>
              <a:rPr lang="en-US" sz="3200" dirty="0"/>
              <a:t>0.3% rate of complication when done under ultrasound guidance</a:t>
            </a:r>
          </a:p>
        </p:txBody>
      </p:sp>
    </p:spTree>
    <p:extLst>
      <p:ext uri="{BB962C8B-B14F-4D97-AF65-F5344CB8AC3E}">
        <p14:creationId xmlns:p14="http://schemas.microsoft.com/office/powerpoint/2010/main" val="381287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981950" cy="1295400"/>
          </a:xfrm>
        </p:spPr>
        <p:txBody>
          <a:bodyPr>
            <a:normAutofit fontScale="90000"/>
          </a:bodyPr>
          <a:lstStyle/>
          <a:p>
            <a:r>
              <a:rPr lang="en-US" sz="4900" dirty="0">
                <a:latin typeface="+mn-lt"/>
              </a:rPr>
              <a:t>Regional Anesthesia:</a:t>
            </a:r>
            <a:br>
              <a:rPr lang="en-US" sz="4900" dirty="0">
                <a:latin typeface="+mn-lt"/>
              </a:rPr>
            </a:br>
            <a:r>
              <a:rPr lang="en-US" sz="4900" i="1" dirty="0">
                <a:latin typeface="+mn-lt"/>
              </a:rPr>
              <a:t>Peripheral Nerve Blocks</a:t>
            </a:r>
            <a:endParaRPr lang="en-US" sz="4800" dirty="0">
              <a:latin typeface="+mn-lt"/>
            </a:endParaRPr>
          </a:p>
        </p:txBody>
      </p:sp>
      <p:sp>
        <p:nvSpPr>
          <p:cNvPr id="3" name="Content Placeholder 2"/>
          <p:cNvSpPr>
            <a:spLocks noGrp="1"/>
          </p:cNvSpPr>
          <p:nvPr>
            <p:ph idx="1"/>
          </p:nvPr>
        </p:nvSpPr>
        <p:spPr>
          <a:xfrm>
            <a:off x="381000" y="1905001"/>
            <a:ext cx="8534400" cy="4724399"/>
          </a:xfrm>
        </p:spPr>
        <p:txBody>
          <a:bodyPr>
            <a:normAutofit/>
          </a:bodyPr>
          <a:lstStyle/>
          <a:p>
            <a:pPr marL="287338" indent="-287338"/>
            <a:r>
              <a:rPr lang="en-US" dirty="0"/>
              <a:t>Provides targeted pain control for orthopedic procedures</a:t>
            </a:r>
          </a:p>
          <a:p>
            <a:pPr marL="287338" indent="-287338"/>
            <a:r>
              <a:rPr lang="en-US" dirty="0"/>
              <a:t>Examples include brachial plexus blocks, femoral and popliteal blocks </a:t>
            </a:r>
          </a:p>
          <a:p>
            <a:pPr marL="287338" indent="-287338"/>
            <a:r>
              <a:rPr lang="en-US" dirty="0"/>
              <a:t>Complications of interscalene and clavicular nerve blocks include include pneumothorax and phrenic and recurrent laryngeal nerve paralysis</a:t>
            </a:r>
          </a:p>
        </p:txBody>
      </p:sp>
    </p:spTree>
    <p:extLst>
      <p:ext uri="{BB962C8B-B14F-4D97-AF65-F5344CB8AC3E}">
        <p14:creationId xmlns:p14="http://schemas.microsoft.com/office/powerpoint/2010/main" val="1808885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7886700" cy="1325563"/>
          </a:xfrm>
        </p:spPr>
        <p:txBody>
          <a:bodyPr>
            <a:normAutofit/>
          </a:bodyPr>
          <a:lstStyle/>
          <a:p>
            <a:r>
              <a:rPr lang="en-US" sz="4800" dirty="0">
                <a:latin typeface="+mn-lt"/>
              </a:rPr>
              <a:t>Regional Anesthesia </a:t>
            </a:r>
          </a:p>
        </p:txBody>
      </p:sp>
      <p:sp>
        <p:nvSpPr>
          <p:cNvPr id="3" name="Content Placeholder 2"/>
          <p:cNvSpPr>
            <a:spLocks noGrp="1"/>
          </p:cNvSpPr>
          <p:nvPr>
            <p:ph idx="1"/>
          </p:nvPr>
        </p:nvSpPr>
        <p:spPr>
          <a:xfrm>
            <a:off x="628650" y="1371600"/>
            <a:ext cx="7886700" cy="4803775"/>
          </a:xfrm>
        </p:spPr>
        <p:txBody>
          <a:bodyPr>
            <a:normAutofit fontScale="85000" lnSpcReduction="20000"/>
          </a:bodyPr>
          <a:lstStyle/>
          <a:p>
            <a:pPr marL="292100" indent="-292100">
              <a:lnSpc>
                <a:spcPct val="120000"/>
              </a:lnSpc>
            </a:pPr>
            <a:r>
              <a:rPr lang="en-US" sz="3800" dirty="0"/>
              <a:t>Absolute Contraindications</a:t>
            </a:r>
          </a:p>
          <a:p>
            <a:pPr marL="515938" lvl="1" indent="-223838">
              <a:lnSpc>
                <a:spcPct val="120000"/>
              </a:lnSpc>
              <a:buFont typeface="System Font Regular"/>
              <a:buChar char="-"/>
            </a:pPr>
            <a:r>
              <a:rPr lang="en-US" sz="3300" dirty="0"/>
              <a:t>Lack of patient consent</a:t>
            </a:r>
          </a:p>
          <a:p>
            <a:pPr marL="515938" lvl="1" indent="-223838">
              <a:lnSpc>
                <a:spcPct val="120000"/>
              </a:lnSpc>
              <a:buFont typeface="System Font Regular"/>
              <a:buChar char="-"/>
            </a:pPr>
            <a:r>
              <a:rPr lang="en-US" sz="3300" dirty="0"/>
              <a:t>Skin infection at the site of needle insertion</a:t>
            </a:r>
          </a:p>
          <a:p>
            <a:pPr marL="515938" lvl="1" indent="-223838">
              <a:lnSpc>
                <a:spcPct val="120000"/>
              </a:lnSpc>
              <a:buFont typeface="System Font Regular"/>
              <a:buChar char="-"/>
            </a:pPr>
            <a:r>
              <a:rPr lang="en-US" sz="3300" dirty="0"/>
              <a:t>Nerve blockade would hinder the proposed surgery or desired postoperative neurologic exam</a:t>
            </a:r>
          </a:p>
          <a:p>
            <a:pPr marL="292100" indent="-292100">
              <a:lnSpc>
                <a:spcPct val="120000"/>
              </a:lnSpc>
            </a:pPr>
            <a:r>
              <a:rPr lang="en-US" sz="3800" dirty="0"/>
              <a:t>Relative Contraindications</a:t>
            </a:r>
          </a:p>
          <a:p>
            <a:pPr marL="515938" lvl="1" indent="-223838">
              <a:lnSpc>
                <a:spcPct val="120000"/>
              </a:lnSpc>
              <a:buFont typeface="System Font Regular"/>
              <a:buChar char="-"/>
            </a:pPr>
            <a:r>
              <a:rPr lang="en-US" sz="3300" dirty="0"/>
              <a:t>Coagulopathy</a:t>
            </a:r>
          </a:p>
          <a:p>
            <a:pPr marL="515938" lvl="1" indent="-223838">
              <a:lnSpc>
                <a:spcPct val="120000"/>
              </a:lnSpc>
              <a:buFont typeface="System Font Regular"/>
              <a:buChar char="-"/>
            </a:pPr>
            <a:r>
              <a:rPr lang="en-US" sz="3300" dirty="0"/>
              <a:t>Neuropathy </a:t>
            </a:r>
          </a:p>
          <a:p>
            <a:pPr marL="515938" lvl="1" indent="-223838">
              <a:lnSpc>
                <a:spcPct val="120000"/>
              </a:lnSpc>
              <a:buFont typeface="System Font Regular"/>
              <a:buChar char="-"/>
            </a:pPr>
            <a:r>
              <a:rPr lang="en-US" sz="3300" dirty="0"/>
              <a:t>Sepsis</a:t>
            </a:r>
          </a:p>
        </p:txBody>
      </p:sp>
    </p:spTree>
    <p:extLst>
      <p:ext uri="{BB962C8B-B14F-4D97-AF65-F5344CB8AC3E}">
        <p14:creationId xmlns:p14="http://schemas.microsoft.com/office/powerpoint/2010/main" val="3485207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r>
              <a:rPr lang="en-US" sz="4800" dirty="0">
                <a:latin typeface="+mn-lt"/>
              </a:rPr>
              <a:t>Conclusions:</a:t>
            </a:r>
          </a:p>
        </p:txBody>
      </p:sp>
      <p:sp>
        <p:nvSpPr>
          <p:cNvPr id="3" name="Content Placeholder 2"/>
          <p:cNvSpPr>
            <a:spLocks noGrp="1"/>
          </p:cNvSpPr>
          <p:nvPr>
            <p:ph idx="1"/>
          </p:nvPr>
        </p:nvSpPr>
        <p:spPr>
          <a:xfrm>
            <a:off x="628650" y="1447800"/>
            <a:ext cx="8286750" cy="4952999"/>
          </a:xfrm>
        </p:spPr>
        <p:txBody>
          <a:bodyPr>
            <a:normAutofit/>
          </a:bodyPr>
          <a:lstStyle/>
          <a:p>
            <a:pPr marL="295275" indent="-295275"/>
            <a:r>
              <a:rPr lang="en-US" sz="3200" dirty="0"/>
              <a:t>Pain in children is often under-recognized and under-treated</a:t>
            </a:r>
          </a:p>
          <a:p>
            <a:pPr marL="295275" indent="-295275"/>
            <a:r>
              <a:rPr lang="en-US" sz="3200" dirty="0"/>
              <a:t>Assess and reassess for signs and symptoms of pain by using developmentally appropriate pain scales</a:t>
            </a:r>
          </a:p>
          <a:p>
            <a:pPr marL="295275" indent="-295275"/>
            <a:r>
              <a:rPr lang="en-US" sz="3200" dirty="0"/>
              <a:t>By identifying the type of pain present, can select appropriate treatment (such as gabapentin for neuropathic pain)</a:t>
            </a:r>
          </a:p>
          <a:p>
            <a:pPr marL="295275" indent="-295275"/>
            <a:r>
              <a:rPr lang="en-US" sz="3200" dirty="0"/>
              <a:t>A multimodal approach to treat pain is ideal</a:t>
            </a:r>
          </a:p>
          <a:p>
            <a:endParaRPr lang="en-US" sz="3200" dirty="0"/>
          </a:p>
          <a:p>
            <a:endParaRPr lang="en-US" sz="3200" dirty="0"/>
          </a:p>
        </p:txBody>
      </p:sp>
    </p:spTree>
    <p:extLst>
      <p:ext uri="{BB962C8B-B14F-4D97-AF65-F5344CB8AC3E}">
        <p14:creationId xmlns:p14="http://schemas.microsoft.com/office/powerpoint/2010/main" val="2146314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058150" cy="1006475"/>
          </a:xfrm>
        </p:spPr>
        <p:txBody>
          <a:bodyPr>
            <a:normAutofit/>
          </a:bodyPr>
          <a:lstStyle/>
          <a:p>
            <a:r>
              <a:rPr lang="en-US" sz="5400" dirty="0">
                <a:latin typeface="+mn-lt"/>
              </a:rPr>
              <a:t>References:</a:t>
            </a:r>
          </a:p>
        </p:txBody>
      </p:sp>
      <p:sp>
        <p:nvSpPr>
          <p:cNvPr id="3" name="Content Placeholder 2"/>
          <p:cNvSpPr>
            <a:spLocks noGrp="1"/>
          </p:cNvSpPr>
          <p:nvPr>
            <p:ph idx="1"/>
          </p:nvPr>
        </p:nvSpPr>
        <p:spPr>
          <a:xfrm>
            <a:off x="609600" y="1295400"/>
            <a:ext cx="8305800" cy="5562600"/>
          </a:xfrm>
        </p:spPr>
        <p:txBody>
          <a:bodyPr>
            <a:noAutofit/>
          </a:bodyPr>
          <a:lstStyle/>
          <a:p>
            <a:pPr marL="292100" indent="-292100">
              <a:lnSpc>
                <a:spcPct val="100000"/>
              </a:lnSpc>
              <a:buFont typeface="+mj-lt"/>
              <a:buAutoNum type="arabicPeriod"/>
            </a:pPr>
            <a:r>
              <a:rPr lang="en-US" sz="1300" dirty="0"/>
              <a:t>Anand KJS and Craig KD. New perspectives on the definition of pain.  Pain, 67 (1996) 3-6. </a:t>
            </a:r>
          </a:p>
          <a:p>
            <a:pPr marL="292100" indent="-292100">
              <a:lnSpc>
                <a:spcPct val="100000"/>
              </a:lnSpc>
              <a:buFont typeface="+mj-lt"/>
              <a:buAutoNum type="arabicPeriod"/>
            </a:pPr>
            <a:r>
              <a:rPr lang="en-US" sz="1300" dirty="0" err="1"/>
              <a:t>Beltramini</a:t>
            </a:r>
            <a:r>
              <a:rPr lang="en-US" sz="1300" dirty="0"/>
              <a:t>, A, </a:t>
            </a:r>
            <a:r>
              <a:rPr lang="en-US" sz="1300" dirty="0" err="1"/>
              <a:t>Milojevic</a:t>
            </a:r>
            <a:r>
              <a:rPr lang="en-US" sz="1300" dirty="0"/>
              <a:t>, K, </a:t>
            </a:r>
            <a:r>
              <a:rPr lang="en-US" sz="1300" dirty="0" err="1"/>
              <a:t>Pateron</a:t>
            </a:r>
            <a:r>
              <a:rPr lang="en-US" sz="1300" dirty="0"/>
              <a:t>, D. Pain assessment in newborns, infants, and children. </a:t>
            </a:r>
            <a:r>
              <a:rPr lang="en-US" sz="1300" dirty="0" err="1"/>
              <a:t>Pediatr</a:t>
            </a:r>
            <a:r>
              <a:rPr lang="en-US" sz="1300" dirty="0"/>
              <a:t> Ann. 2017;46(10):387–395.</a:t>
            </a:r>
          </a:p>
          <a:p>
            <a:pPr marL="292100" indent="-292100">
              <a:lnSpc>
                <a:spcPct val="100000"/>
              </a:lnSpc>
              <a:buFont typeface="+mj-lt"/>
              <a:buAutoNum type="arabicPeriod"/>
            </a:pPr>
            <a:r>
              <a:rPr lang="en-US" sz="1300" dirty="0"/>
              <a:t>Schechter NL, </a:t>
            </a:r>
            <a:r>
              <a:rPr lang="en-US" sz="1300" dirty="0" err="1"/>
              <a:t>Berde</a:t>
            </a:r>
            <a:r>
              <a:rPr lang="en-US" sz="1300" dirty="0"/>
              <a:t> CB, </a:t>
            </a:r>
            <a:r>
              <a:rPr lang="en-US" sz="1300" dirty="0" err="1"/>
              <a:t>Yaster</a:t>
            </a:r>
            <a:r>
              <a:rPr lang="en-US" sz="1300" dirty="0"/>
              <a:t> M. Pain in infants, children, and adolescents. 2003.</a:t>
            </a:r>
          </a:p>
          <a:p>
            <a:pPr marL="292100" indent="-292100">
              <a:lnSpc>
                <a:spcPct val="100000"/>
              </a:lnSpc>
              <a:buFont typeface="+mj-lt"/>
              <a:buAutoNum type="arabicPeriod"/>
            </a:pPr>
            <a:r>
              <a:rPr lang="en-US" sz="1300" dirty="0"/>
              <a:t>WHO Guidelines on the Pharmacological Treatment of Persisting Pain in Children with Medical Illnesses. Geneva: World Health Organization; 2012. 1, CLASSIFICATION OF PAIN IN CHILDREN. Available from: </a:t>
            </a:r>
            <a:r>
              <a:rPr lang="en-US" sz="1300" dirty="0">
                <a:hlinkClick r:id="rId2"/>
              </a:rPr>
              <a:t>https://www.ncbi.nlm.nih.gov/books/NBK138356/</a:t>
            </a:r>
            <a:r>
              <a:rPr lang="en-US" sz="1300" dirty="0"/>
              <a:t>.</a:t>
            </a:r>
          </a:p>
          <a:p>
            <a:pPr marL="292100" indent="-292100">
              <a:lnSpc>
                <a:spcPct val="100000"/>
              </a:lnSpc>
              <a:buFont typeface="+mj-lt"/>
              <a:buAutoNum type="arabicPeriod"/>
            </a:pPr>
            <a:r>
              <a:rPr lang="en-US" sz="1300" dirty="0" err="1"/>
              <a:t>Scholten</a:t>
            </a:r>
            <a:r>
              <a:rPr lang="en-US" sz="1300" dirty="0"/>
              <a:t>, W. WHO Persisting Pediatric Pain Guidelines:  A Research Agenda. November 2011.</a:t>
            </a:r>
          </a:p>
          <a:p>
            <a:pPr marL="292100" indent="-292100">
              <a:lnSpc>
                <a:spcPct val="100000"/>
              </a:lnSpc>
              <a:buFont typeface="+mj-lt"/>
              <a:buAutoNum type="arabicPeriod"/>
            </a:pPr>
            <a:r>
              <a:rPr lang="en-US" sz="1300" dirty="0" err="1"/>
              <a:t>Crellin</a:t>
            </a:r>
            <a:r>
              <a:rPr lang="en-US" sz="1300" dirty="0"/>
              <a:t> DJ, Harrison D, Santamaria N, </a:t>
            </a:r>
            <a:r>
              <a:rPr lang="en-US" sz="1300" dirty="0" err="1"/>
              <a:t>Huque</a:t>
            </a:r>
            <a:r>
              <a:rPr lang="en-US" sz="1300" dirty="0"/>
              <a:t> H, </a:t>
            </a:r>
            <a:r>
              <a:rPr lang="en-US" sz="1300" dirty="0" err="1"/>
              <a:t>Babl</a:t>
            </a:r>
            <a:r>
              <a:rPr lang="en-US" sz="1300" dirty="0"/>
              <a:t> FE.  The psychometric properties of the FLACC scale used to assess procedural pain.  J Pain 2018 Aug; 19(8): 862-872. </a:t>
            </a:r>
          </a:p>
          <a:p>
            <a:pPr marL="292100" indent="-292100">
              <a:lnSpc>
                <a:spcPct val="100000"/>
              </a:lnSpc>
              <a:buFont typeface="+mj-lt"/>
              <a:buAutoNum type="arabicPeriod"/>
            </a:pPr>
            <a:r>
              <a:rPr lang="en-US" sz="1300" dirty="0"/>
              <a:t>IASP </a:t>
            </a:r>
            <a:r>
              <a:rPr lang="en-US" sz="1300" dirty="0">
                <a:hlinkClick r:id="rId3">
                  <a:extLst>
                    <a:ext uri="{A12FA001-AC4F-418D-AE19-62706E023703}">
                      <ahyp:hlinkClr xmlns:ahyp="http://schemas.microsoft.com/office/drawing/2018/hyperlinkcolor" val="tx"/>
                    </a:ext>
                  </a:extLst>
                </a:hlinkClick>
              </a:rPr>
              <a:t>https://www.iasp-pain.org/Education/Content.aspx?ItemNumber=1519</a:t>
            </a:r>
            <a:r>
              <a:rPr lang="en-US" sz="1300" dirty="0"/>
              <a:t>.</a:t>
            </a:r>
          </a:p>
          <a:p>
            <a:pPr marL="292100" indent="-292100">
              <a:lnSpc>
                <a:spcPct val="100000"/>
              </a:lnSpc>
              <a:buFont typeface="+mj-lt"/>
              <a:buAutoNum type="arabicPeriod"/>
            </a:pPr>
            <a:r>
              <a:rPr lang="en-US" sz="1300" dirty="0" err="1"/>
              <a:t>Cravero</a:t>
            </a:r>
            <a:r>
              <a:rPr lang="en-US" sz="1300" dirty="0"/>
              <a:t> JP, Agarwal R, </a:t>
            </a:r>
            <a:r>
              <a:rPr lang="en-US" sz="1300" dirty="0" err="1"/>
              <a:t>Berde</a:t>
            </a:r>
            <a:r>
              <a:rPr lang="en-US" sz="1300" dirty="0"/>
              <a:t> C, et al. The Society for Pediatric Anesthesia recommendations for the use of opioids in children during the perioperative period. </a:t>
            </a:r>
            <a:r>
              <a:rPr lang="en-US" sz="1300" dirty="0" err="1"/>
              <a:t>Pediatr</a:t>
            </a:r>
            <a:r>
              <a:rPr lang="en-US" sz="1300" dirty="0"/>
              <a:t> </a:t>
            </a:r>
            <a:r>
              <a:rPr lang="en-US" sz="1300" dirty="0" err="1"/>
              <a:t>Anesth</a:t>
            </a:r>
            <a:r>
              <a:rPr lang="en-US" sz="1300" dirty="0"/>
              <a:t>. 2019.</a:t>
            </a:r>
          </a:p>
          <a:p>
            <a:pPr marL="292100" indent="-292100">
              <a:lnSpc>
                <a:spcPct val="100000"/>
              </a:lnSpc>
              <a:buFont typeface="+mj-lt"/>
              <a:buAutoNum type="arabicPeriod"/>
            </a:pPr>
            <a:r>
              <a:rPr lang="en-US" sz="1300" dirty="0"/>
              <a:t>Barash P et al, editors: Clinical Anesthesia (6th ed), Philadelphia, 2009, Lippincott Williams &amp; Wilkins.</a:t>
            </a:r>
          </a:p>
          <a:p>
            <a:pPr marL="292100" indent="-292100">
              <a:lnSpc>
                <a:spcPct val="100000"/>
              </a:lnSpc>
              <a:buFont typeface="+mj-lt"/>
              <a:buAutoNum type="arabicPeriod"/>
            </a:pPr>
            <a:r>
              <a:rPr lang="en-US" sz="1300" dirty="0"/>
              <a:t>Wheatley BM, </a:t>
            </a:r>
            <a:r>
              <a:rPr lang="en-US" sz="1300" dirty="0" err="1"/>
              <a:t>Nappo</a:t>
            </a:r>
            <a:r>
              <a:rPr lang="en-US" sz="1300" dirty="0"/>
              <a:t> KE, et al. Effect of NSAIDs on bone healing rates: a meta-analysis. J Am </a:t>
            </a:r>
            <a:r>
              <a:rPr lang="en-US" sz="1300" dirty="0" err="1"/>
              <a:t>Acad</a:t>
            </a:r>
            <a:r>
              <a:rPr lang="en-US" sz="1300" dirty="0"/>
              <a:t> </a:t>
            </a:r>
            <a:r>
              <a:rPr lang="en-US" sz="1300" dirty="0" err="1"/>
              <a:t>Orthop</a:t>
            </a:r>
            <a:r>
              <a:rPr lang="en-US" sz="1300" dirty="0"/>
              <a:t> Surg. 2019;27(7):e330–e336.</a:t>
            </a:r>
          </a:p>
        </p:txBody>
      </p:sp>
    </p:spTree>
    <p:extLst>
      <p:ext uri="{BB962C8B-B14F-4D97-AF65-F5344CB8AC3E}">
        <p14:creationId xmlns:p14="http://schemas.microsoft.com/office/powerpoint/2010/main" val="3414322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FEFEE-5A73-9240-B1FD-15886D18CA0D}"/>
              </a:ext>
            </a:extLst>
          </p:cNvPr>
          <p:cNvSpPr>
            <a:spLocks noGrp="1"/>
          </p:cNvSpPr>
          <p:nvPr>
            <p:ph type="title"/>
          </p:nvPr>
        </p:nvSpPr>
        <p:spPr>
          <a:xfrm>
            <a:off x="609600" y="76200"/>
            <a:ext cx="7886700" cy="1325563"/>
          </a:xfrm>
        </p:spPr>
        <p:txBody>
          <a:bodyPr>
            <a:normAutofit/>
          </a:bodyPr>
          <a:lstStyle/>
          <a:p>
            <a:r>
              <a:rPr lang="en-US" sz="5400" b="1" dirty="0"/>
              <a:t>References:</a:t>
            </a:r>
          </a:p>
        </p:txBody>
      </p:sp>
      <p:sp>
        <p:nvSpPr>
          <p:cNvPr id="3" name="Content Placeholder 2">
            <a:extLst>
              <a:ext uri="{FF2B5EF4-FFF2-40B4-BE49-F238E27FC236}">
                <a16:creationId xmlns:a16="http://schemas.microsoft.com/office/drawing/2014/main" id="{E9BA30C3-7ACE-E545-8AA1-8054A0D45D5E}"/>
              </a:ext>
            </a:extLst>
          </p:cNvPr>
          <p:cNvSpPr>
            <a:spLocks noGrp="1"/>
          </p:cNvSpPr>
          <p:nvPr>
            <p:ph idx="1"/>
          </p:nvPr>
        </p:nvSpPr>
        <p:spPr>
          <a:xfrm>
            <a:off x="628650" y="1371600"/>
            <a:ext cx="7886700" cy="4351338"/>
          </a:xfrm>
        </p:spPr>
        <p:txBody>
          <a:bodyPr>
            <a:normAutofit fontScale="47500" lnSpcReduction="20000"/>
          </a:bodyPr>
          <a:lstStyle/>
          <a:p>
            <a:pPr marL="347663" indent="-347663">
              <a:lnSpc>
                <a:spcPct val="100000"/>
              </a:lnSpc>
              <a:buFont typeface="+mj-lt"/>
              <a:buAutoNum type="arabicPeriod" startAt="11"/>
            </a:pPr>
            <a:r>
              <a:rPr lang="en-US" dirty="0"/>
              <a:t>Konturek PC, Kania J, </a:t>
            </a:r>
            <a:r>
              <a:rPr lang="en-US" dirty="0" err="1"/>
              <a:t>Burnat</a:t>
            </a:r>
            <a:r>
              <a:rPr lang="en-US" dirty="0"/>
              <a:t> G, Hahn EG, Konturek SJ. Prostaglandins as mediators of COX-2 derived carcinogenesis in gastrointestinal tract. </a:t>
            </a:r>
            <a:r>
              <a:rPr lang="en-US" i="1" dirty="0"/>
              <a:t>J </a:t>
            </a:r>
            <a:r>
              <a:rPr lang="en-US" i="1" dirty="0" err="1"/>
              <a:t>Physiol</a:t>
            </a:r>
            <a:r>
              <a:rPr lang="en-US" i="1" dirty="0"/>
              <a:t> </a:t>
            </a:r>
            <a:r>
              <a:rPr lang="en-US" i="1" dirty="0" err="1"/>
              <a:t>Pharmacol</a:t>
            </a:r>
            <a:r>
              <a:rPr lang="en-US" dirty="0"/>
              <a:t>. 2005;56 Suppl 5:57–73.</a:t>
            </a:r>
          </a:p>
          <a:p>
            <a:pPr marL="347663" indent="-347663">
              <a:lnSpc>
                <a:spcPct val="100000"/>
              </a:lnSpc>
              <a:buFont typeface="+mj-lt"/>
              <a:buAutoNum type="arabicPeriod" startAt="11"/>
            </a:pPr>
            <a:r>
              <a:rPr lang="en-US" dirty="0" err="1"/>
              <a:t>Cravero</a:t>
            </a:r>
            <a:r>
              <a:rPr lang="en-US" dirty="0"/>
              <a:t> JP, Kaplan RF, </a:t>
            </a:r>
            <a:r>
              <a:rPr lang="en-US" dirty="0" err="1"/>
              <a:t>Landrigan-Ossar</a:t>
            </a:r>
            <a:r>
              <a:rPr lang="en-US" dirty="0"/>
              <a:t> M, </a:t>
            </a:r>
            <a:r>
              <a:rPr lang="en-US" dirty="0" err="1"/>
              <a:t>Coté</a:t>
            </a:r>
            <a:r>
              <a:rPr lang="en-US" dirty="0"/>
              <a:t> CJ. </a:t>
            </a:r>
            <a:r>
              <a:rPr lang="en-US" i="1" dirty="0"/>
              <a:t>A Practice of Anesthesia for Infants and Children</a:t>
            </a:r>
            <a:r>
              <a:rPr lang="en-US" dirty="0"/>
              <a:t>. Sixth Edition. Elsevier Inc; 2019:1109-1128.e7. </a:t>
            </a:r>
          </a:p>
          <a:p>
            <a:pPr marL="347663" indent="-347663">
              <a:lnSpc>
                <a:spcPct val="100000"/>
              </a:lnSpc>
              <a:buFont typeface="+mj-lt"/>
              <a:buAutoNum type="arabicPeriod" startAt="11"/>
            </a:pPr>
            <a:r>
              <a:rPr lang="en-US" dirty="0" err="1"/>
              <a:t>Kaguelidou</a:t>
            </a:r>
            <a:r>
              <a:rPr lang="en-US" dirty="0"/>
              <a:t> F, Le Roux E, </a:t>
            </a:r>
            <a:r>
              <a:rPr lang="en-US" dirty="0" err="1"/>
              <a:t>Mangiarini</a:t>
            </a:r>
            <a:r>
              <a:rPr lang="en-US" dirty="0"/>
              <a:t> L, et al. Non-inferiority double-blind </a:t>
            </a:r>
            <a:r>
              <a:rPr lang="en-US" dirty="0" err="1"/>
              <a:t>randomised</a:t>
            </a:r>
            <a:r>
              <a:rPr lang="en-US" dirty="0"/>
              <a:t> controlled trial comparing gabapentin versus tramadol for the treatment of chronic neuropathic or mixed pain in children and adolescents: the GABA-1 trial-a study protocol. </a:t>
            </a:r>
            <a:r>
              <a:rPr lang="en-US" i="1" dirty="0"/>
              <a:t>BMJ Open</a:t>
            </a:r>
            <a:r>
              <a:rPr lang="en-US" dirty="0"/>
              <a:t>. 2019;9(2):e023296. Published 2019 Feb 20. doi:10.1136/bmjopen-2018-023296</a:t>
            </a:r>
          </a:p>
          <a:p>
            <a:pPr marL="347663" indent="-347663">
              <a:lnSpc>
                <a:spcPct val="100000"/>
              </a:lnSpc>
              <a:buFont typeface="+mj-lt"/>
              <a:buAutoNum type="arabicPeriod" startAt="11"/>
            </a:pPr>
            <a:r>
              <a:rPr lang="en-US" dirty="0"/>
              <a:t>Lambert  P, </a:t>
            </a:r>
            <a:r>
              <a:rPr lang="en-US" dirty="0" err="1"/>
              <a:t>Cyna</a:t>
            </a:r>
            <a:r>
              <a:rPr lang="en-US" dirty="0"/>
              <a:t>  AM, Knight  N, Middleton  P. Clonidine premedication for postoperative analgesia in children. Cochrane Database of Systematic Reviews 2014, Issue 1. Art. No.: CD009633. DOI: 10.1002/14651858.CD009633.pub2.</a:t>
            </a:r>
          </a:p>
          <a:p>
            <a:pPr marL="347663" indent="-347663">
              <a:lnSpc>
                <a:spcPct val="100000"/>
              </a:lnSpc>
              <a:buFont typeface="+mj-lt"/>
              <a:buAutoNum type="arabicPeriod" startAt="11"/>
            </a:pPr>
            <a:r>
              <a:rPr lang="en-US" dirty="0" err="1"/>
              <a:t>Mion</a:t>
            </a:r>
            <a:r>
              <a:rPr lang="en-US" dirty="0"/>
              <a:t> G, </a:t>
            </a:r>
            <a:r>
              <a:rPr lang="en-US" dirty="0" err="1"/>
              <a:t>Villevieille</a:t>
            </a:r>
            <a:r>
              <a:rPr lang="en-US" dirty="0"/>
              <a:t> T. Ketamine pharmacology: an update (pharmacodynamics and molecular aspects, recent findings). </a:t>
            </a:r>
            <a:r>
              <a:rPr lang="en-US" i="1" dirty="0"/>
              <a:t>CNS </a:t>
            </a:r>
            <a:r>
              <a:rPr lang="en-US" i="1" dirty="0" err="1"/>
              <a:t>Neurosci</a:t>
            </a:r>
            <a:r>
              <a:rPr lang="en-US" i="1" dirty="0"/>
              <a:t> </a:t>
            </a:r>
            <a:r>
              <a:rPr lang="en-US" i="1" dirty="0" err="1"/>
              <a:t>Ther</a:t>
            </a:r>
            <a:r>
              <a:rPr lang="en-US" dirty="0"/>
              <a:t>. 2013;19(6):370–380. doi:10.1111/cns.12099</a:t>
            </a:r>
          </a:p>
          <a:p>
            <a:pPr marL="347663" indent="-347663">
              <a:lnSpc>
                <a:spcPct val="100000"/>
              </a:lnSpc>
              <a:buFont typeface="+mj-lt"/>
              <a:buAutoNum type="arabicPeriod" startAt="11"/>
            </a:pPr>
            <a:r>
              <a:rPr lang="en-US" dirty="0" err="1"/>
              <a:t>Schwenk</a:t>
            </a:r>
            <a:r>
              <a:rPr lang="en-US" dirty="0"/>
              <a:t> ES, </a:t>
            </a:r>
            <a:r>
              <a:rPr lang="en-US" dirty="0" err="1"/>
              <a:t>Viscusi</a:t>
            </a:r>
            <a:r>
              <a:rPr lang="en-US" dirty="0"/>
              <a:t> ER, </a:t>
            </a:r>
            <a:r>
              <a:rPr lang="en-US" dirty="0" err="1"/>
              <a:t>Buvanendran</a:t>
            </a:r>
            <a:r>
              <a:rPr lang="en-US" dirty="0"/>
              <a:t> A, et al. Consensus Guidelines on the Use of Intravenous Ketamine Infusions for Acute Pain Management From the American Society of Regional Anesthesia and Pain Medicine, the American Academy of Pain Medicine, and the American Society of Anesthesiologists. </a:t>
            </a:r>
            <a:r>
              <a:rPr lang="en-US" i="1" dirty="0"/>
              <a:t>Reg </a:t>
            </a:r>
            <a:r>
              <a:rPr lang="en-US" i="1" dirty="0" err="1"/>
              <a:t>Anesth</a:t>
            </a:r>
            <a:r>
              <a:rPr lang="en-US" i="1" dirty="0"/>
              <a:t> Pain Med</a:t>
            </a:r>
            <a:r>
              <a:rPr lang="en-US" dirty="0"/>
              <a:t>. 2018;43(5):456–466. doi:10.1097/AAP.0000000000000806</a:t>
            </a:r>
          </a:p>
          <a:p>
            <a:pPr marL="347663" indent="-347663">
              <a:lnSpc>
                <a:spcPct val="100000"/>
              </a:lnSpc>
              <a:buFont typeface="+mj-lt"/>
              <a:buAutoNum type="arabicPeriod" startAt="11"/>
            </a:pPr>
            <a:r>
              <a:rPr lang="en-US" dirty="0"/>
              <a:t>Wilder, RT.  Local  Anesthetics for the pediatric patient .  Pediatric Clin June 2000; 47 (3): 545-558.. </a:t>
            </a:r>
          </a:p>
          <a:p>
            <a:pPr marL="347663" indent="-347663">
              <a:lnSpc>
                <a:spcPct val="100000"/>
              </a:lnSpc>
              <a:buFont typeface="+mj-lt"/>
              <a:buAutoNum type="arabicPeriod" startAt="11"/>
            </a:pPr>
            <a:r>
              <a:rPr lang="en-US" dirty="0"/>
              <a:t>Long JB, Birmingham PK, De Oliveira GS Jr, </a:t>
            </a:r>
            <a:r>
              <a:rPr lang="en-US" dirty="0" err="1"/>
              <a:t>Schaldenbrand</a:t>
            </a:r>
            <a:r>
              <a:rPr lang="en-US" dirty="0"/>
              <a:t> KM, Suresh S. Transversus abdominis plane block in children: a multicenter safety analysis of 1994 cases from the PRAN (Pediatric Regional Anesthesia Network) database. </a:t>
            </a:r>
            <a:r>
              <a:rPr lang="en-US" i="1" dirty="0" err="1"/>
              <a:t>Anesth</a:t>
            </a:r>
            <a:r>
              <a:rPr lang="en-US" i="1" dirty="0"/>
              <a:t> </a:t>
            </a:r>
            <a:r>
              <a:rPr lang="en-US" i="1" dirty="0" err="1"/>
              <a:t>Analg</a:t>
            </a:r>
            <a:r>
              <a:rPr lang="en-US" dirty="0"/>
              <a:t>. 2014;119(2):395–399.</a:t>
            </a:r>
          </a:p>
          <a:p>
            <a:endParaRPr lang="en-US" dirty="0"/>
          </a:p>
        </p:txBody>
      </p:sp>
    </p:spTree>
    <p:extLst>
      <p:ext uri="{BB962C8B-B14F-4D97-AF65-F5344CB8AC3E}">
        <p14:creationId xmlns:p14="http://schemas.microsoft.com/office/powerpoint/2010/main" val="2922211938"/>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5288</TotalTime>
  <Words>3484</Words>
  <Application>Microsoft Macintosh PowerPoint</Application>
  <PresentationFormat>On-screen Show (4:3)</PresentationFormat>
  <Paragraphs>428</Paragraphs>
  <Slides>41</Slides>
  <Notes>27</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41</vt:i4>
      </vt:variant>
    </vt:vector>
  </HeadingPairs>
  <TitlesOfParts>
    <vt:vector size="49" baseType="lpstr">
      <vt:lpstr>System Font Regular</vt:lpstr>
      <vt:lpstr>Arial</vt:lpstr>
      <vt:lpstr>Calibri</vt:lpstr>
      <vt:lpstr>Calibri Light</vt:lpstr>
      <vt:lpstr>SPACIES</vt:lpstr>
      <vt:lpstr>1_SPACIES</vt:lpstr>
      <vt:lpstr>Theme11</vt:lpstr>
      <vt:lpstr>Theme9</vt:lpstr>
      <vt:lpstr>Pain Management in Infants and Children</vt:lpstr>
      <vt:lpstr>Disclosures</vt:lpstr>
      <vt:lpstr>Learning Objectives:</vt:lpstr>
      <vt:lpstr>What is Pain?</vt:lpstr>
      <vt:lpstr>Pain Classification</vt:lpstr>
      <vt:lpstr>Types of Nociception</vt:lpstr>
      <vt:lpstr>Types of Pain: Neuropathic</vt:lpstr>
      <vt:lpstr>Pain Assessment</vt:lpstr>
      <vt:lpstr>Pain Scale: Newborn and Infants</vt:lpstr>
      <vt:lpstr>Pain Scale: NIPS</vt:lpstr>
      <vt:lpstr>Pain Scale: Pre-verbal and Non-verbal Children </vt:lpstr>
      <vt:lpstr>Pain Scale: FLACC Scale</vt:lpstr>
      <vt:lpstr>Pain Scale: School-aged Children</vt:lpstr>
      <vt:lpstr>Pain Scale: Adolescents</vt:lpstr>
      <vt:lpstr>Pharmacologic Treatment of Moderate and Severe Pain</vt:lpstr>
      <vt:lpstr>Multimodal Approach</vt:lpstr>
      <vt:lpstr>NSAIDs</vt:lpstr>
      <vt:lpstr>NSAIDs</vt:lpstr>
      <vt:lpstr>Acetaminophen</vt:lpstr>
      <vt:lpstr>Acetaminophen</vt:lpstr>
      <vt:lpstr>Acetaminophen</vt:lpstr>
      <vt:lpstr>Opioids</vt:lpstr>
      <vt:lpstr>Opioids: Morphine</vt:lpstr>
      <vt:lpstr>Opioids: Hydromorphone</vt:lpstr>
      <vt:lpstr>Opioids: Fentanyl</vt:lpstr>
      <vt:lpstr>Opioids: Oxycodone</vt:lpstr>
      <vt:lpstr>Opioids: Codeine</vt:lpstr>
      <vt:lpstr>Opioids: Codeine</vt:lpstr>
      <vt:lpstr>Opioids:Tramadol</vt:lpstr>
      <vt:lpstr>Opioid Conversion Table</vt:lpstr>
      <vt:lpstr>Non-opioid Adjuvants</vt:lpstr>
      <vt:lpstr>Non-opioid Adjuvants: Clonidine</vt:lpstr>
      <vt:lpstr>Non-opioid Adjuvants: Ketamine</vt:lpstr>
      <vt:lpstr>Local Anesthetics</vt:lpstr>
      <vt:lpstr>Regional Anesthesia: Epidural </vt:lpstr>
      <vt:lpstr>Regional Anesthesia: Truncal Blocks</vt:lpstr>
      <vt:lpstr>Regional Anesthesia: Peripheral Nerve Blocks</vt:lpstr>
      <vt:lpstr>Regional Anesthesia </vt:lpstr>
      <vt:lpstr>Conclusions: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208</cp:revision>
  <dcterms:created xsi:type="dcterms:W3CDTF">2019-04-09T15:21:04Z</dcterms:created>
  <dcterms:modified xsi:type="dcterms:W3CDTF">2022-01-12T21:48:02Z</dcterms:modified>
</cp:coreProperties>
</file>