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25"/>
  </p:notesMasterIdLst>
  <p:sldIdLst>
    <p:sldId id="258" r:id="rId5"/>
    <p:sldId id="259" r:id="rId6"/>
    <p:sldId id="261" r:id="rId7"/>
    <p:sldId id="275" r:id="rId8"/>
    <p:sldId id="262" r:id="rId9"/>
    <p:sldId id="273" r:id="rId10"/>
    <p:sldId id="274" r:id="rId11"/>
    <p:sldId id="279" r:id="rId12"/>
    <p:sldId id="265" r:id="rId13"/>
    <p:sldId id="278" r:id="rId14"/>
    <p:sldId id="266" r:id="rId15"/>
    <p:sldId id="267" r:id="rId16"/>
    <p:sldId id="269" r:id="rId17"/>
    <p:sldId id="270" r:id="rId18"/>
    <p:sldId id="276" r:id="rId19"/>
    <p:sldId id="277" r:id="rId20"/>
    <p:sldId id="271" r:id="rId21"/>
    <p:sldId id="272" r:id="rId22"/>
    <p:sldId id="263" r:id="rId23"/>
    <p:sldId id="26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95"/>
    <p:restoredTop sz="77869" autoAdjust="0"/>
  </p:normalViewPr>
  <p:slideViewPr>
    <p:cSldViewPr>
      <p:cViewPr>
        <p:scale>
          <a:sx n="130" d="100"/>
          <a:sy n="130" d="100"/>
        </p:scale>
        <p:origin x="672"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FD0B93-ED2F-4B16-8618-C7F33BEE21FB}" type="datetimeFigureOut">
              <a:rPr lang="en-US" smtClean="0"/>
              <a:t>12/24/21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DE09F-2D20-45B5-A774-25AF7955D485}" type="slidenum">
              <a:rPr lang="en-US" smtClean="0"/>
              <a:t>‹#›</a:t>
            </a:fld>
            <a:endParaRPr lang="en-US"/>
          </a:p>
        </p:txBody>
      </p:sp>
    </p:spTree>
    <p:extLst>
      <p:ext uri="{BB962C8B-B14F-4D97-AF65-F5344CB8AC3E}">
        <p14:creationId xmlns:p14="http://schemas.microsoft.com/office/powerpoint/2010/main" val="2489055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Osteogenesis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imperfecta</a:t>
            </a:r>
            <a:r>
              <a:rPr lang="en-US" sz="1200" kern="1200" dirty="0">
                <a:solidFill>
                  <a:schemeClr val="tx1"/>
                </a:solidFill>
                <a:effectLst/>
                <a:latin typeface="+mn-lt"/>
                <a:ea typeface="+mn-ea"/>
                <a:cs typeface="+mn-cs"/>
              </a:rPr>
              <a:t> (OI), also known as “brittle bone disease,” is a genetic disorder of connective tissue that involves abnormal collagen synthesis and leads to frequent fractures.  It is sub-divided into numerous subtypes and it is important to distinguish their differences.  While mostly inherited in an autosomal dominant pattern, it can also present in recessive forms.  It has a wide spectrum of severity with type I being the mildest and type II the most severe.  Type I is the most common making up about ~50% of patients with OI.  These patients usually have normal stature and are often asymptomatic except for the occasional fracture.  Type II is the most severe and patients are typically small for gestational age and have limb deformities with multiple spontaneous fractures.  Type II is usually lethal in the perinatal period, often as a result of respiratory and/or cardiac failure, so it is almost never seen in a typical pediatric clinical practice.  Type III OI is also a severe form with short stature, multiple fractures, progressive deformities, and hearing loss, but is usually a survivable disease[1].  Type IV is in between type I and III in terms of severity.  The characteristic features of OI vary greatly from person to person, even among the people with the same type of OI, and even within the same family.</a:t>
            </a:r>
          </a:p>
          <a:p>
            <a:endParaRPr lang="en-US" dirty="0"/>
          </a:p>
        </p:txBody>
      </p:sp>
      <p:sp>
        <p:nvSpPr>
          <p:cNvPr id="4" name="Slide Number Placeholder 3"/>
          <p:cNvSpPr>
            <a:spLocks noGrp="1"/>
          </p:cNvSpPr>
          <p:nvPr>
            <p:ph type="sldNum" sz="quarter" idx="10"/>
          </p:nvPr>
        </p:nvSpPr>
        <p:spPr/>
        <p:txBody>
          <a:bodyPr/>
          <a:lstStyle/>
          <a:p>
            <a:fld id="{DA8DE09F-2D20-45B5-A774-25AF7955D485}" type="slidenum">
              <a:rPr lang="en-US" smtClean="0"/>
              <a:t>5</a:t>
            </a:fld>
            <a:endParaRPr lang="en-US"/>
          </a:p>
        </p:txBody>
      </p:sp>
    </p:spTree>
    <p:extLst>
      <p:ext uri="{BB962C8B-B14F-4D97-AF65-F5344CB8AC3E}">
        <p14:creationId xmlns:p14="http://schemas.microsoft.com/office/powerpoint/2010/main" val="525440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commons.wikimedia.org</a:t>
            </a:r>
            <a:r>
              <a:rPr lang="en-US" dirty="0"/>
              <a:t>/wiki/File:Characteristically_blue_sclerae_of_patient_with_osteogenesis_imperfecta.jpg</a:t>
            </a:r>
          </a:p>
        </p:txBody>
      </p:sp>
      <p:sp>
        <p:nvSpPr>
          <p:cNvPr id="4" name="Slide Number Placeholder 3"/>
          <p:cNvSpPr>
            <a:spLocks noGrp="1"/>
          </p:cNvSpPr>
          <p:nvPr>
            <p:ph type="sldNum" sz="quarter" idx="5"/>
          </p:nvPr>
        </p:nvSpPr>
        <p:spPr/>
        <p:txBody>
          <a:bodyPr/>
          <a:lstStyle/>
          <a:p>
            <a:fld id="{DA8DE09F-2D20-45B5-A774-25AF7955D485}" type="slidenum">
              <a:rPr lang="en-US" smtClean="0"/>
              <a:t>6</a:t>
            </a:fld>
            <a:endParaRPr lang="en-US"/>
          </a:p>
        </p:txBody>
      </p:sp>
    </p:spTree>
    <p:extLst>
      <p:ext uri="{BB962C8B-B14F-4D97-AF65-F5344CB8AC3E}">
        <p14:creationId xmlns:p14="http://schemas.microsoft.com/office/powerpoint/2010/main" val="1777285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commons.wikimedia.org</a:t>
            </a:r>
            <a:r>
              <a:rPr lang="en-US" dirty="0"/>
              <a:t>/wiki/</a:t>
            </a:r>
            <a:r>
              <a:rPr lang="en-US" dirty="0" err="1"/>
              <a:t>File:Osteogenesis_Imperfecta_Type_V.jpg</a:t>
            </a:r>
            <a:endParaRPr lang="en-US" dirty="0"/>
          </a:p>
        </p:txBody>
      </p:sp>
      <p:sp>
        <p:nvSpPr>
          <p:cNvPr id="4" name="Slide Number Placeholder 3"/>
          <p:cNvSpPr>
            <a:spLocks noGrp="1"/>
          </p:cNvSpPr>
          <p:nvPr>
            <p:ph type="sldNum" sz="quarter" idx="5"/>
          </p:nvPr>
        </p:nvSpPr>
        <p:spPr/>
        <p:txBody>
          <a:bodyPr/>
          <a:lstStyle/>
          <a:p>
            <a:fld id="{DA8DE09F-2D20-45B5-A774-25AF7955D485}" type="slidenum">
              <a:rPr lang="en-US" smtClean="0"/>
              <a:t>7</a:t>
            </a:fld>
            <a:endParaRPr lang="en-US"/>
          </a:p>
        </p:txBody>
      </p:sp>
    </p:spTree>
    <p:extLst>
      <p:ext uri="{BB962C8B-B14F-4D97-AF65-F5344CB8AC3E}">
        <p14:creationId xmlns:p14="http://schemas.microsoft.com/office/powerpoint/2010/main" val="1296738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start with preoperative evaluation.   What concerns regarding airway management might you have for a patient with OI presenting for surgery?  These patients can be extremely delicate.  Preoperative evaluation should include an assessment of the severity of the disease and susceptibility to fractures.   Airway manipulation in fragile patients can result in fracture of the mandible, maxilla, and cervical spine.  Excessive neck extension may lead to atlantoaxial subluxation and dislocation.  Most airway instrumentation can cause fractures when excessive force is used, </a:t>
            </a:r>
            <a:r>
              <a:rPr lang="en-US" sz="1200" i="1" kern="1200" dirty="0">
                <a:solidFill>
                  <a:schemeClr val="tx1"/>
                </a:solidFill>
                <a:effectLst/>
                <a:latin typeface="+mn-lt"/>
                <a:ea typeface="+mn-ea"/>
                <a:cs typeface="+mn-cs"/>
              </a:rPr>
              <a:t>especially in patients with Type III OI</a:t>
            </a:r>
            <a:r>
              <a:rPr lang="en-US" sz="1200" kern="1200" dirty="0">
                <a:solidFill>
                  <a:schemeClr val="tx1"/>
                </a:solidFill>
                <a:effectLst/>
                <a:latin typeface="+mn-lt"/>
                <a:ea typeface="+mn-ea"/>
                <a:cs typeface="+mn-cs"/>
              </a:rPr>
              <a:t>.  Traditional direct laryngoscopy may also be difficult due to abnormal facial features of small mandible, C-spine instability, and spine deformities.</a:t>
            </a:r>
          </a:p>
          <a:p>
            <a:endParaRPr lang="en-US" dirty="0"/>
          </a:p>
          <a:p>
            <a:endParaRPr lang="en-US" dirty="0"/>
          </a:p>
        </p:txBody>
      </p:sp>
      <p:sp>
        <p:nvSpPr>
          <p:cNvPr id="4" name="Slide Number Placeholder 3"/>
          <p:cNvSpPr>
            <a:spLocks noGrp="1"/>
          </p:cNvSpPr>
          <p:nvPr>
            <p:ph type="sldNum" sz="quarter" idx="10"/>
          </p:nvPr>
        </p:nvSpPr>
        <p:spPr/>
        <p:txBody>
          <a:bodyPr/>
          <a:lstStyle/>
          <a:p>
            <a:fld id="{DA8DE09F-2D20-45B5-A774-25AF7955D485}" type="slidenum">
              <a:rPr lang="en-US" smtClean="0"/>
              <a:t>9</a:t>
            </a:fld>
            <a:endParaRPr lang="en-US"/>
          </a:p>
        </p:txBody>
      </p:sp>
    </p:spTree>
    <p:extLst>
      <p:ext uri="{BB962C8B-B14F-4D97-AF65-F5344CB8AC3E}">
        <p14:creationId xmlns:p14="http://schemas.microsoft.com/office/powerpoint/2010/main" val="2188544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Flexible bronchoscope intubation offers the least invasive method of intubation.  Alternatively, use of a laryngeal mask airway (LMA) may offer a less invasive airway alternative.  In general, it’s best to anticipate a challenging airway, even in the setting of normal physical features.  It’s not uncommon for patient with OI to have cleft palates, restricted neck and jaw mobility, and chest wall deformities with or without </a:t>
            </a:r>
            <a:r>
              <a:rPr lang="en-US" sz="1200" kern="1200" dirty="0" err="1">
                <a:solidFill>
                  <a:schemeClr val="tx1"/>
                </a:solidFill>
                <a:effectLst/>
                <a:latin typeface="+mn-lt"/>
                <a:ea typeface="+mn-ea"/>
                <a:cs typeface="+mn-cs"/>
              </a:rPr>
              <a:t>kyphoscoliosis</a:t>
            </a:r>
            <a:r>
              <a:rPr lang="en-US" sz="1200" kern="1200" dirty="0">
                <a:solidFill>
                  <a:schemeClr val="tx1"/>
                </a:solidFill>
                <a:effectLst/>
                <a:latin typeface="+mn-lt"/>
                <a:ea typeface="+mn-ea"/>
                <a:cs typeface="+mn-cs"/>
              </a:rPr>
              <a:t>.  Any of these comorbidities can complicate airway management, especially when one is trying to use as little forced as possible.</a:t>
            </a:r>
          </a:p>
          <a:p>
            <a:endParaRPr lang="en-US" dirty="0"/>
          </a:p>
          <a:p>
            <a:endParaRPr lang="en-US" dirty="0"/>
          </a:p>
        </p:txBody>
      </p:sp>
      <p:sp>
        <p:nvSpPr>
          <p:cNvPr id="4" name="Slide Number Placeholder 3"/>
          <p:cNvSpPr>
            <a:spLocks noGrp="1"/>
          </p:cNvSpPr>
          <p:nvPr>
            <p:ph type="sldNum" sz="quarter" idx="10"/>
          </p:nvPr>
        </p:nvSpPr>
        <p:spPr/>
        <p:txBody>
          <a:bodyPr/>
          <a:lstStyle/>
          <a:p>
            <a:fld id="{DA8DE09F-2D20-45B5-A774-25AF7955D485}" type="slidenum">
              <a:rPr lang="en-US" smtClean="0"/>
              <a:t>10</a:t>
            </a:fld>
            <a:endParaRPr lang="en-US"/>
          </a:p>
        </p:txBody>
      </p:sp>
    </p:spTree>
    <p:extLst>
      <p:ext uri="{BB962C8B-B14F-4D97-AF65-F5344CB8AC3E}">
        <p14:creationId xmlns:p14="http://schemas.microsoft.com/office/powerpoint/2010/main" val="2188544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Preoperative cardiac evaluation is important because these patients are predisposed to pulmonary insufficiency and restrictive lung disease (from </a:t>
            </a:r>
            <a:r>
              <a:rPr lang="en-US" sz="1200" kern="1200" dirty="0" err="1">
                <a:solidFill>
                  <a:schemeClr val="tx1"/>
                </a:solidFill>
                <a:effectLst/>
                <a:latin typeface="+mn-lt"/>
                <a:ea typeface="+mn-ea"/>
                <a:cs typeface="+mn-cs"/>
              </a:rPr>
              <a:t>kyphoscoliosis</a:t>
            </a:r>
            <a:r>
              <a:rPr lang="en-US" sz="1200" kern="1200" dirty="0">
                <a:solidFill>
                  <a:schemeClr val="tx1"/>
                </a:solidFill>
                <a:effectLst/>
                <a:latin typeface="+mn-lt"/>
                <a:ea typeface="+mn-ea"/>
                <a:cs typeface="+mn-cs"/>
              </a:rPr>
              <a:t>) that may lead to pulmonary hypertension and </a:t>
            </a:r>
            <a:r>
              <a:rPr lang="en-US" sz="1200" kern="1200" dirty="0" err="1">
                <a:solidFill>
                  <a:schemeClr val="tx1"/>
                </a:solidFill>
                <a:effectLst/>
                <a:latin typeface="+mn-lt"/>
                <a:ea typeface="+mn-ea"/>
                <a:cs typeface="+mn-cs"/>
              </a:rPr>
              <a:t>cor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pulmonale</a:t>
            </a:r>
            <a:r>
              <a:rPr lang="en-US" sz="1200" kern="1200" dirty="0">
                <a:solidFill>
                  <a:schemeClr val="tx1"/>
                </a:solidFill>
                <a:effectLst/>
                <a:latin typeface="+mn-lt"/>
                <a:ea typeface="+mn-ea"/>
                <a:cs typeface="+mn-cs"/>
              </a:rPr>
              <a:t>.  While </a:t>
            </a:r>
            <a:r>
              <a:rPr lang="en-US" sz="1200" kern="1200" dirty="0" err="1">
                <a:solidFill>
                  <a:schemeClr val="tx1"/>
                </a:solidFill>
                <a:effectLst/>
                <a:latin typeface="+mn-lt"/>
                <a:ea typeface="+mn-ea"/>
                <a:cs typeface="+mn-cs"/>
              </a:rPr>
              <a:t>spirometric</a:t>
            </a:r>
            <a:r>
              <a:rPr lang="en-US" sz="1200" kern="1200" dirty="0">
                <a:solidFill>
                  <a:schemeClr val="tx1"/>
                </a:solidFill>
                <a:effectLst/>
                <a:latin typeface="+mn-lt"/>
                <a:ea typeface="+mn-ea"/>
                <a:cs typeface="+mn-cs"/>
              </a:rPr>
              <a:t> tests can delineate the severity of restrictive lung disease, it’s rarely done during infancy and early childhood due to the high amount of patient cooperation required.  Also, don’t forget children with OI can develop premature atherosclerosis and </a:t>
            </a:r>
            <a:r>
              <a:rPr lang="en-US" sz="1200" kern="1200" dirty="0" err="1">
                <a:solidFill>
                  <a:schemeClr val="tx1"/>
                </a:solidFill>
                <a:effectLst/>
                <a:latin typeface="+mn-lt"/>
                <a:ea typeface="+mn-ea"/>
                <a:cs typeface="+mn-cs"/>
              </a:rPr>
              <a:t>valvular</a:t>
            </a:r>
            <a:r>
              <a:rPr lang="en-US" sz="1200" kern="1200" dirty="0">
                <a:solidFill>
                  <a:schemeClr val="tx1"/>
                </a:solidFill>
                <a:effectLst/>
                <a:latin typeface="+mn-lt"/>
                <a:ea typeface="+mn-ea"/>
                <a:cs typeface="+mn-cs"/>
              </a:rPr>
              <a:t> heart disease.  </a:t>
            </a:r>
          </a:p>
          <a:p>
            <a:endParaRPr lang="en-US" dirty="0"/>
          </a:p>
        </p:txBody>
      </p:sp>
      <p:sp>
        <p:nvSpPr>
          <p:cNvPr id="4" name="Slide Number Placeholder 3"/>
          <p:cNvSpPr>
            <a:spLocks noGrp="1"/>
          </p:cNvSpPr>
          <p:nvPr>
            <p:ph type="sldNum" sz="quarter" idx="10"/>
          </p:nvPr>
        </p:nvSpPr>
        <p:spPr/>
        <p:txBody>
          <a:bodyPr/>
          <a:lstStyle/>
          <a:p>
            <a:fld id="{DA8DE09F-2D20-45B5-A774-25AF7955D485}" type="slidenum">
              <a:rPr lang="en-US" smtClean="0"/>
              <a:t>11</a:t>
            </a:fld>
            <a:endParaRPr lang="en-US"/>
          </a:p>
        </p:txBody>
      </p:sp>
    </p:spTree>
    <p:extLst>
      <p:ext uri="{BB962C8B-B14F-4D97-AF65-F5344CB8AC3E}">
        <p14:creationId xmlns:p14="http://schemas.microsoft.com/office/powerpoint/2010/main" val="1655960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to your standard pre-op evaluation, hemostasis deserves a bit more attention.   It’s not a bad idea to check platelet function and coagulation tests prior to surgery as patients with OI have platelet dysfunction which increases the risk of surgical bleeding.  The coagulation defect is related to the effect of abnormal collagen on platelet-endothelial cell interactions and capillary strength. By its action on capillary endothelial cells, desmopressin, a synthetic analog of antidiuretic hormone, may improve the coagulation abnormality </a:t>
            </a:r>
            <a:r>
              <a:rPr lang="en-US" sz="1200" kern="1200" dirty="0" err="1">
                <a:solidFill>
                  <a:schemeClr val="tx1"/>
                </a:solidFill>
                <a:effectLst/>
                <a:latin typeface="+mn-lt"/>
                <a:ea typeface="+mn-ea"/>
                <a:cs typeface="+mn-cs"/>
              </a:rPr>
              <a:t>perioperatively</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A8DE09F-2D20-45B5-A774-25AF7955D485}" type="slidenum">
              <a:rPr lang="en-US" smtClean="0"/>
              <a:t>12</a:t>
            </a:fld>
            <a:endParaRPr lang="en-US"/>
          </a:p>
        </p:txBody>
      </p:sp>
    </p:spTree>
    <p:extLst>
      <p:ext uri="{BB962C8B-B14F-4D97-AF65-F5344CB8AC3E}">
        <p14:creationId xmlns:p14="http://schemas.microsoft.com/office/powerpoint/2010/main" val="480504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many additional unique challenges we face when anesthetizing OI patients.  The number one concern is to do no harm and not cause any further iatrogenic fractures! Positioning and transporting require extreme precautions, and meticulous padding at all joints is recommended.  Frequent non-invasive blood pressure cuff cycling should be avoided, thus arterial line placement may be indicated just to avoid potential fractures from blood pressure cuff cycling!  The same applies with application of a tourniquet.  Imagine causing a fracture by simply placing a tourniquet for IV placement.  Although this sounds improbable, it is not.  In patients with severe forms of OI, tourniquet application during IV placement is not recommended due to high probability of causing fractures.   Tourniquet effect can be accomplished by having another healthcare provider gently squeeze the extremity to facilitate IV cannulation.  IV placement can also be done via ultrasound on larger bore caliber veins that are usually deep and not visible or palpable, such as cephalic and </a:t>
            </a:r>
            <a:r>
              <a:rPr lang="en-US" sz="1200" kern="1200" dirty="0" err="1">
                <a:solidFill>
                  <a:schemeClr val="tx1"/>
                </a:solidFill>
                <a:effectLst/>
                <a:latin typeface="+mn-lt"/>
                <a:ea typeface="+mn-ea"/>
                <a:cs typeface="+mn-cs"/>
              </a:rPr>
              <a:t>basilic</a:t>
            </a:r>
            <a:r>
              <a:rPr lang="en-US" sz="1200" kern="1200" dirty="0">
                <a:solidFill>
                  <a:schemeClr val="tx1"/>
                </a:solidFill>
                <a:effectLst/>
                <a:latin typeface="+mn-lt"/>
                <a:ea typeface="+mn-ea"/>
                <a:cs typeface="+mn-cs"/>
              </a:rPr>
              <a:t> veins. </a:t>
            </a:r>
          </a:p>
          <a:p>
            <a:endParaRPr lang="en-US" dirty="0"/>
          </a:p>
          <a:p>
            <a:endParaRPr lang="en-US" dirty="0"/>
          </a:p>
        </p:txBody>
      </p:sp>
      <p:sp>
        <p:nvSpPr>
          <p:cNvPr id="4" name="Slide Number Placeholder 3"/>
          <p:cNvSpPr>
            <a:spLocks noGrp="1"/>
          </p:cNvSpPr>
          <p:nvPr>
            <p:ph type="sldNum" sz="quarter" idx="10"/>
          </p:nvPr>
        </p:nvSpPr>
        <p:spPr/>
        <p:txBody>
          <a:bodyPr/>
          <a:lstStyle/>
          <a:p>
            <a:fld id="{DA8DE09F-2D20-45B5-A774-25AF7955D485}" type="slidenum">
              <a:rPr lang="en-US" smtClean="0"/>
              <a:t>13</a:t>
            </a:fld>
            <a:endParaRPr lang="en-US"/>
          </a:p>
        </p:txBody>
      </p:sp>
    </p:spTree>
    <p:extLst>
      <p:ext uri="{BB962C8B-B14F-4D97-AF65-F5344CB8AC3E}">
        <p14:creationId xmlns:p14="http://schemas.microsoft.com/office/powerpoint/2010/main" val="4071823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Succinylcholine should be avoided for two reasons: (1) lethal hyperkalemic arrhythmias due to up-regulation of acetylcholine receptors in patients who are immobile, as these patients frequently are due to risk of fracture, (2) the potential of succinylcholine induced </a:t>
            </a:r>
            <a:r>
              <a:rPr lang="en-US" sz="1200" kern="1200" dirty="0" err="1">
                <a:solidFill>
                  <a:schemeClr val="tx1"/>
                </a:solidFill>
                <a:effectLst/>
                <a:latin typeface="+mn-lt"/>
                <a:ea typeface="+mn-ea"/>
                <a:cs typeface="+mn-cs"/>
              </a:rPr>
              <a:t>fasciculations</a:t>
            </a:r>
            <a:r>
              <a:rPr lang="en-US" sz="1200" kern="1200" dirty="0">
                <a:solidFill>
                  <a:schemeClr val="tx1"/>
                </a:solidFill>
                <a:effectLst/>
                <a:latin typeface="+mn-lt"/>
                <a:ea typeface="+mn-ea"/>
                <a:cs typeface="+mn-cs"/>
              </a:rPr>
              <a:t> themselves causing further fractures.  For some patients with OI, even checking Train of Four twitches can lead to contraction induced fractures!  </a:t>
            </a:r>
            <a:endParaRPr lang="en-US" dirty="0"/>
          </a:p>
        </p:txBody>
      </p:sp>
      <p:sp>
        <p:nvSpPr>
          <p:cNvPr id="4" name="Slide Number Placeholder 3"/>
          <p:cNvSpPr>
            <a:spLocks noGrp="1"/>
          </p:cNvSpPr>
          <p:nvPr>
            <p:ph type="sldNum" sz="quarter" idx="10"/>
          </p:nvPr>
        </p:nvSpPr>
        <p:spPr/>
        <p:txBody>
          <a:bodyPr/>
          <a:lstStyle/>
          <a:p>
            <a:fld id="{DA8DE09F-2D20-45B5-A774-25AF7955D485}" type="slidenum">
              <a:rPr lang="en-US" smtClean="0"/>
              <a:t>14</a:t>
            </a:fld>
            <a:endParaRPr lang="en-US"/>
          </a:p>
        </p:txBody>
      </p:sp>
    </p:spTree>
    <p:extLst>
      <p:ext uri="{BB962C8B-B14F-4D97-AF65-F5344CB8AC3E}">
        <p14:creationId xmlns:p14="http://schemas.microsoft.com/office/powerpoint/2010/main" val="2185733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Another intra-operative consideration in OI patients is they may have a hypermetabolic state, manifested as excessive diaphoresis, hyperthermia, tachycardia, and tachypnea.  Therefore, atropine and </a:t>
            </a:r>
            <a:r>
              <a:rPr lang="en-US" sz="1200" kern="1200" dirty="0" err="1">
                <a:solidFill>
                  <a:schemeClr val="tx1"/>
                </a:solidFill>
                <a:effectLst/>
                <a:latin typeface="+mn-lt"/>
                <a:ea typeface="+mn-ea"/>
                <a:cs typeface="+mn-cs"/>
              </a:rPr>
              <a:t>glycopyrrolate</a:t>
            </a:r>
            <a:r>
              <a:rPr lang="en-US" sz="1200" kern="1200" dirty="0">
                <a:solidFill>
                  <a:schemeClr val="tx1"/>
                </a:solidFill>
                <a:effectLst/>
                <a:latin typeface="+mn-lt"/>
                <a:ea typeface="+mn-ea"/>
                <a:cs typeface="+mn-cs"/>
              </a:rPr>
              <a:t> should be used judiciously due to potential worsening hyperthermia [3]—most likely due to suppression of sweat gland activity, especially in infants and small children.  The routine use of warming blanket and heating the OR room in pediatric anesthesia should be adjusted according to the patient’s core temperature.  It is important to note that this hyperpyrexia reaction is not associated with malignant hyperthermia [4].</a:t>
            </a:r>
          </a:p>
          <a:p>
            <a:endParaRPr lang="en-US" dirty="0"/>
          </a:p>
        </p:txBody>
      </p:sp>
      <p:sp>
        <p:nvSpPr>
          <p:cNvPr id="4" name="Slide Number Placeholder 3"/>
          <p:cNvSpPr>
            <a:spLocks noGrp="1"/>
          </p:cNvSpPr>
          <p:nvPr>
            <p:ph type="sldNum" sz="quarter" idx="10"/>
          </p:nvPr>
        </p:nvSpPr>
        <p:spPr/>
        <p:txBody>
          <a:bodyPr/>
          <a:lstStyle/>
          <a:p>
            <a:fld id="{DA8DE09F-2D20-45B5-A774-25AF7955D485}" type="slidenum">
              <a:rPr lang="en-US" smtClean="0"/>
              <a:t>15</a:t>
            </a:fld>
            <a:endParaRPr lang="en-US"/>
          </a:p>
        </p:txBody>
      </p:sp>
    </p:spTree>
    <p:extLst>
      <p:ext uri="{BB962C8B-B14F-4D97-AF65-F5344CB8AC3E}">
        <p14:creationId xmlns:p14="http://schemas.microsoft.com/office/powerpoint/2010/main" val="2257777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8DE09F-2D20-45B5-A774-25AF7955D485}" type="slidenum">
              <a:rPr lang="en-US" smtClean="0"/>
              <a:t>16</a:t>
            </a:fld>
            <a:endParaRPr lang="en-US"/>
          </a:p>
        </p:txBody>
      </p:sp>
    </p:spTree>
    <p:extLst>
      <p:ext uri="{BB962C8B-B14F-4D97-AF65-F5344CB8AC3E}">
        <p14:creationId xmlns:p14="http://schemas.microsoft.com/office/powerpoint/2010/main" val="3774863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Use of peripheral nerve blocks patients with OI must be done carefully. In particular, nerve stimulation can lead to contraction induced fractures, therefore ultrasound guidance is preferred.  </a:t>
            </a:r>
            <a:r>
              <a:rPr lang="en-US" sz="1200" kern="1200" dirty="0" err="1">
                <a:solidFill>
                  <a:schemeClr val="tx1"/>
                </a:solidFill>
                <a:effectLst/>
                <a:latin typeface="+mn-lt"/>
                <a:ea typeface="+mn-ea"/>
                <a:cs typeface="+mn-cs"/>
              </a:rPr>
              <a:t>Neuraxial</a:t>
            </a:r>
            <a:r>
              <a:rPr lang="en-US" sz="1200" kern="1200" dirty="0">
                <a:solidFill>
                  <a:schemeClr val="tx1"/>
                </a:solidFill>
                <a:effectLst/>
                <a:latin typeface="+mn-lt"/>
                <a:ea typeface="+mn-ea"/>
                <a:cs typeface="+mn-cs"/>
              </a:rPr>
              <a:t> anesthetic procedures (spinal anesthesia, epidural anesthesia and caudal nerve block) can be safely done, but platelet dysfunction has to be ruled out prior to the block. </a:t>
            </a:r>
          </a:p>
          <a:p>
            <a:endParaRPr lang="en-US" dirty="0"/>
          </a:p>
        </p:txBody>
      </p:sp>
      <p:sp>
        <p:nvSpPr>
          <p:cNvPr id="4" name="Slide Number Placeholder 3"/>
          <p:cNvSpPr>
            <a:spLocks noGrp="1"/>
          </p:cNvSpPr>
          <p:nvPr>
            <p:ph type="sldNum" sz="quarter" idx="10"/>
          </p:nvPr>
        </p:nvSpPr>
        <p:spPr/>
        <p:txBody>
          <a:bodyPr/>
          <a:lstStyle/>
          <a:p>
            <a:fld id="{DA8DE09F-2D20-45B5-A774-25AF7955D485}" type="slidenum">
              <a:rPr lang="en-US" smtClean="0"/>
              <a:t>17</a:t>
            </a:fld>
            <a:endParaRPr lang="en-US"/>
          </a:p>
        </p:txBody>
      </p:sp>
    </p:spTree>
    <p:extLst>
      <p:ext uri="{BB962C8B-B14F-4D97-AF65-F5344CB8AC3E}">
        <p14:creationId xmlns:p14="http://schemas.microsoft.com/office/powerpoint/2010/main" val="1422673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the most part, postoperative care does not differ from those of patients without OI.  PICU admission is necessary when patients present severe intraoperative complications such as hemorrhagic diathesis or restrictive pulmonary symptoms.</a:t>
            </a:r>
          </a:p>
          <a:p>
            <a:endParaRPr lang="en-US" dirty="0"/>
          </a:p>
        </p:txBody>
      </p:sp>
      <p:sp>
        <p:nvSpPr>
          <p:cNvPr id="4" name="Slide Number Placeholder 3"/>
          <p:cNvSpPr>
            <a:spLocks noGrp="1"/>
          </p:cNvSpPr>
          <p:nvPr>
            <p:ph type="sldNum" sz="quarter" idx="10"/>
          </p:nvPr>
        </p:nvSpPr>
        <p:spPr/>
        <p:txBody>
          <a:bodyPr/>
          <a:lstStyle/>
          <a:p>
            <a:fld id="{DA8DE09F-2D20-45B5-A774-25AF7955D485}" type="slidenum">
              <a:rPr lang="en-US" smtClean="0"/>
              <a:t>18</a:t>
            </a:fld>
            <a:endParaRPr lang="en-US"/>
          </a:p>
        </p:txBody>
      </p:sp>
    </p:spTree>
    <p:extLst>
      <p:ext uri="{BB962C8B-B14F-4D97-AF65-F5344CB8AC3E}">
        <p14:creationId xmlns:p14="http://schemas.microsoft.com/office/powerpoint/2010/main" val="24556121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conclusion, OI patients must be treated very carefully.  Pre-operative evaluations need to identify any cardio-pulmonary deficits and airway concerns.  Even routine, seemingly benign maneuvers may cause fractures in patients with severe disease.  The ultimate goal is to prevent any further fractures without compromising patient safety.  The airway must be managed carefully and usually requires flexible bronchoscope intubation.  Succinylcholine is contraindicated due to increased risk for hyperkalemia and fractures.  Blood pressure cuffs and tourniquets should be carefully applied or avoided to reduce the risk of fracture.  All extremities and joints should be carefully padded.  </a:t>
            </a:r>
            <a:endParaRPr lang="en-US" dirty="0"/>
          </a:p>
        </p:txBody>
      </p:sp>
      <p:sp>
        <p:nvSpPr>
          <p:cNvPr id="4" name="Slide Number Placeholder 3"/>
          <p:cNvSpPr>
            <a:spLocks noGrp="1"/>
          </p:cNvSpPr>
          <p:nvPr>
            <p:ph type="sldNum" sz="quarter" idx="10"/>
          </p:nvPr>
        </p:nvSpPr>
        <p:spPr/>
        <p:txBody>
          <a:bodyPr/>
          <a:lstStyle/>
          <a:p>
            <a:fld id="{DA8DE09F-2D20-45B5-A774-25AF7955D485}" type="slidenum">
              <a:rPr lang="en-US" smtClean="0"/>
              <a:t>19</a:t>
            </a:fld>
            <a:endParaRPr lang="en-US"/>
          </a:p>
        </p:txBody>
      </p:sp>
    </p:spTree>
    <p:extLst>
      <p:ext uri="{BB962C8B-B14F-4D97-AF65-F5344CB8AC3E}">
        <p14:creationId xmlns:p14="http://schemas.microsoft.com/office/powerpoint/2010/main" val="9039617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FF5CF70-2BD7-F54B-935B-BAB3D213EC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5000" y="5263132"/>
            <a:ext cx="2552700" cy="987826"/>
          </a:xfrm>
          <a:prstGeom prst="rect">
            <a:avLst/>
          </a:prstGeom>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608E779-BFEE-F44D-8779-ADE5DAA67D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6774" y="6521450"/>
            <a:ext cx="869699" cy="336550"/>
          </a:xfrm>
          <a:prstGeom prst="rect">
            <a:avLst/>
          </a:prstGeom>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CEB95771-0807-C944-8B35-2EC1A9CBBA52}"/>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73B9B20B-5694-C74F-BAB9-884F83718F8B}"/>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E593819-91F0-F344-A060-A02DB25B914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715000" y="5263132"/>
            <a:ext cx="2552700" cy="987826"/>
          </a:xfrm>
          <a:prstGeom prst="rect">
            <a:avLst/>
          </a:prstGeom>
        </p:spPr>
      </p:pic>
    </p:spTree>
    <p:extLst>
      <p:ext uri="{BB962C8B-B14F-4D97-AF65-F5344CB8AC3E}">
        <p14:creationId xmlns:p14="http://schemas.microsoft.com/office/powerpoint/2010/main" val="13765314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16569314-18CD-804E-A186-2D223BCBEB0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1F6A8696-84D7-8541-8ABC-97D2A92C85F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8C21F787-4B14-8448-8420-818FAF05120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36774" y="6521450"/>
            <a:ext cx="869699" cy="336550"/>
          </a:xfrm>
          <a:prstGeom prst="rect">
            <a:avLst/>
          </a:prstGeom>
        </p:spPr>
      </p:pic>
    </p:spTree>
    <p:extLst>
      <p:ext uri="{BB962C8B-B14F-4D97-AF65-F5344CB8AC3E}">
        <p14:creationId xmlns:p14="http://schemas.microsoft.com/office/powerpoint/2010/main" val="2573046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BC7932FF-6D48-9847-B812-EE701B3563B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E9202F80-F869-D546-8C01-242C1D247BE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1398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FD5EF674-01CE-D047-A97F-7ADD4379C611}"/>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BD6EE9DC-BBA5-6844-8103-C1269BBECD2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805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F776D60B-AF8C-7C48-9630-60738688B2C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8C7D7366-15FF-744F-8F5D-11C817EE74EB}"/>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3612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F9047EB0-E6F8-6340-8B5D-0D8A16930DE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87C110E9-E6F8-CC47-A128-FA1B87C781E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8679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B463F489-50E2-8E4D-AB35-AA04746D111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A7A73594-6471-D949-AA78-6019BED51FC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8910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2691BB5C-10CE-F244-9C73-9FE310079FA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D84C0F52-1EA7-A249-868C-45094257ED9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1107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6C7FE0EE-4E68-184F-832E-FBFBD9711F0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528B561C-BB58-F546-A9FB-735EEC00830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6672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4380159E-CC1E-9F47-9E16-DB292B765DE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DC718A5D-0176-2841-A3B2-2B121FB8D35B}"/>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398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32E8A535-C114-2348-AFDB-F9703E2E042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AC070285-5AE1-B649-8891-11AFB41A290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3940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1276821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194361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603068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033574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8279632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046618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8942038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505094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0459758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088124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53543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7.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7.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3874276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39420408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429000"/>
            <a:ext cx="6400800" cy="2057400"/>
          </a:xfrm>
        </p:spPr>
        <p:txBody>
          <a:bodyPr anchor="ctr">
            <a:normAutofit/>
          </a:bodyPr>
          <a:lstStyle/>
          <a:p>
            <a:r>
              <a:rPr lang="en-US" sz="3600" dirty="0">
                <a:solidFill>
                  <a:schemeClr val="tx1"/>
                </a:solidFill>
              </a:rPr>
              <a:t>Carl Lo, MD</a:t>
            </a:r>
          </a:p>
          <a:p>
            <a:pPr>
              <a:spcBef>
                <a:spcPts val="600"/>
              </a:spcBef>
            </a:pPr>
            <a:r>
              <a:rPr lang="en-US" sz="2600" dirty="0"/>
              <a:t>Children’s Hospital Los Angeles</a:t>
            </a:r>
          </a:p>
          <a:p>
            <a:pPr>
              <a:spcBef>
                <a:spcPts val="600"/>
              </a:spcBef>
            </a:pPr>
            <a:r>
              <a:rPr lang="en-US" sz="2800" dirty="0"/>
              <a:t>USC Keck School of Medicine</a:t>
            </a:r>
            <a:r>
              <a:rPr lang="en-US" dirty="0"/>
              <a:t> </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6" name="Title 1">
            <a:extLst>
              <a:ext uri="{FF2B5EF4-FFF2-40B4-BE49-F238E27FC236}">
                <a16:creationId xmlns:a16="http://schemas.microsoft.com/office/drawing/2014/main" id="{5CA3DE84-059C-4153-9A18-F110D98D8FC6}"/>
              </a:ext>
            </a:extLst>
          </p:cNvPr>
          <p:cNvSpPr txBox="1">
            <a:spLocks/>
          </p:cNvSpPr>
          <p:nvPr/>
        </p:nvSpPr>
        <p:spPr>
          <a:xfrm>
            <a:off x="457200" y="685801"/>
            <a:ext cx="8305800" cy="32004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latin typeface="+mn-lt"/>
              </a:rPr>
              <a:t>Anesthetic Considerations for Pediatric Patients with Osteogenesis Imperfecta</a:t>
            </a:r>
          </a:p>
        </p:txBody>
      </p:sp>
      <p:sp>
        <p:nvSpPr>
          <p:cNvPr id="2" name="TextBox 1">
            <a:extLst>
              <a:ext uri="{FF2B5EF4-FFF2-40B4-BE49-F238E27FC236}">
                <a16:creationId xmlns:a16="http://schemas.microsoft.com/office/drawing/2014/main" id="{DB982A40-A836-2245-8255-80FADA9901FB}"/>
              </a:ext>
            </a:extLst>
          </p:cNvPr>
          <p:cNvSpPr txBox="1"/>
          <p:nvPr/>
        </p:nvSpPr>
        <p:spPr>
          <a:xfrm>
            <a:off x="3748229" y="6138332"/>
            <a:ext cx="1723742" cy="369332"/>
          </a:xfrm>
          <a:prstGeom prst="rect">
            <a:avLst/>
          </a:prstGeom>
          <a:noFill/>
        </p:spPr>
        <p:txBody>
          <a:bodyPr wrap="none" rtlCol="0">
            <a:spAutoFit/>
          </a:bodyPr>
          <a:lstStyle/>
          <a:p>
            <a:r>
              <a:rPr lang="en-US" dirty="0"/>
              <a:t>Updated 9/2019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Disclosures</a:t>
            </a:r>
          </a:p>
        </p:txBody>
      </p:sp>
      <p:sp>
        <p:nvSpPr>
          <p:cNvPr id="3" name="Content Placeholder 2"/>
          <p:cNvSpPr>
            <a:spLocks noGrp="1"/>
          </p:cNvSpPr>
          <p:nvPr>
            <p:ph idx="1"/>
          </p:nvPr>
        </p:nvSpPr>
        <p:spPr>
          <a:xfrm>
            <a:off x="457200" y="2666999"/>
            <a:ext cx="8058150" cy="2057401"/>
          </a:xfrm>
        </p:spPr>
        <p:txBody>
          <a:bodyPr/>
          <a:lstStyle/>
          <a:p>
            <a:pPr marL="0" indent="0">
              <a:buNone/>
            </a:pPr>
            <a:r>
              <a:rPr lang="en-US" dirty="0">
                <a:ea typeface="MS PGothic" charset="0"/>
              </a:rPr>
              <a:t>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006475"/>
          </a:xfrm>
        </p:spPr>
        <p:txBody>
          <a:bodyPr>
            <a:normAutofit/>
          </a:bodyPr>
          <a:lstStyle/>
          <a:p>
            <a:pPr algn="l"/>
            <a:r>
              <a:rPr lang="en-US" sz="4800" dirty="0">
                <a:latin typeface="+mn-lt"/>
              </a:rPr>
              <a:t>Learning Objectives:</a:t>
            </a:r>
          </a:p>
        </p:txBody>
      </p:sp>
      <p:sp>
        <p:nvSpPr>
          <p:cNvPr id="3" name="Content Placeholder 2"/>
          <p:cNvSpPr>
            <a:spLocks noGrp="1"/>
          </p:cNvSpPr>
          <p:nvPr>
            <p:ph idx="1"/>
          </p:nvPr>
        </p:nvSpPr>
        <p:spPr>
          <a:xfrm>
            <a:off x="457200" y="1600200"/>
            <a:ext cx="8305800" cy="4500563"/>
          </a:xfrm>
        </p:spPr>
        <p:txBody>
          <a:bodyPr>
            <a:normAutofit/>
          </a:bodyPr>
          <a:lstStyle/>
          <a:p>
            <a:pPr marL="300038" lvl="0" indent="-300038"/>
            <a:r>
              <a:rPr lang="en-US" dirty="0"/>
              <a:t>Describe preoperative considerations in managing pediatric patients with Osteogenesis Imperfecta (OI)</a:t>
            </a:r>
          </a:p>
          <a:p>
            <a:pPr marL="300038" lvl="0" indent="-300038"/>
            <a:r>
              <a:rPr lang="en-US" dirty="0"/>
              <a:t>Formulate an appropriate anesthetic plan for patients with OI</a:t>
            </a:r>
          </a:p>
          <a:p>
            <a:pPr marL="300038" indent="-300038"/>
            <a:r>
              <a:rPr lang="en-US" dirty="0"/>
              <a:t>Discuss strategies for minimizing perioperative fractures in pediatric patients with OI</a:t>
            </a:r>
            <a:endParaRPr lang="en-US" sz="3600" dirty="0"/>
          </a:p>
          <a:p>
            <a:endParaRPr lang="en-US" dirty="0"/>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Pathophysiology </a:t>
            </a:r>
          </a:p>
        </p:txBody>
      </p:sp>
      <p:sp>
        <p:nvSpPr>
          <p:cNvPr id="3" name="Content Placeholder 2"/>
          <p:cNvSpPr>
            <a:spLocks noGrp="1"/>
          </p:cNvSpPr>
          <p:nvPr>
            <p:ph idx="1"/>
          </p:nvPr>
        </p:nvSpPr>
        <p:spPr/>
        <p:txBody>
          <a:bodyPr>
            <a:normAutofit fontScale="92500" lnSpcReduction="20000"/>
          </a:bodyPr>
          <a:lstStyle/>
          <a:p>
            <a:pPr marL="347663" indent="-347663"/>
            <a:r>
              <a:rPr lang="en-US" sz="3500" dirty="0"/>
              <a:t>“Brittle bone disease” </a:t>
            </a:r>
          </a:p>
          <a:p>
            <a:pPr marL="347663" indent="-347663"/>
            <a:r>
              <a:rPr lang="en-US" sz="3500" dirty="0"/>
              <a:t>Estimated at 1 in 13,500</a:t>
            </a:r>
          </a:p>
          <a:p>
            <a:pPr marL="347663" indent="-347663"/>
            <a:r>
              <a:rPr lang="en-US" sz="3500" dirty="0"/>
              <a:t>Genetic disorder of connective tissue </a:t>
            </a:r>
          </a:p>
          <a:p>
            <a:pPr marL="347663" lvl="1" indent="-347663"/>
            <a:r>
              <a:rPr lang="en-US" sz="3500" dirty="0"/>
              <a:t>Most OI has mutation in genes that code for collagen type I alpha chains, </a:t>
            </a:r>
            <a:r>
              <a:rPr lang="en-US" sz="3500" i="1" dirty="0"/>
              <a:t>COL1A1</a:t>
            </a:r>
            <a:r>
              <a:rPr lang="en-US" sz="3500" dirty="0"/>
              <a:t> and </a:t>
            </a:r>
            <a:r>
              <a:rPr lang="en-US" sz="3500" i="1" dirty="0"/>
              <a:t>COL1A2</a:t>
            </a:r>
          </a:p>
          <a:p>
            <a:pPr marL="347663" indent="-347663"/>
            <a:r>
              <a:rPr lang="en-US" sz="3500" dirty="0"/>
              <a:t>Collagen is the main component of organic bone matrix and a key ingredient in bone tissue integrity</a:t>
            </a:r>
            <a:endParaRPr lang="en-US" sz="3500" i="1" dirty="0"/>
          </a:p>
          <a:p>
            <a:endParaRPr lang="en-US" dirty="0"/>
          </a:p>
        </p:txBody>
      </p:sp>
    </p:spTree>
    <p:extLst>
      <p:ext uri="{BB962C8B-B14F-4D97-AF65-F5344CB8AC3E}">
        <p14:creationId xmlns:p14="http://schemas.microsoft.com/office/powerpoint/2010/main" val="3253178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Pathophysiology </a:t>
            </a:r>
          </a:p>
        </p:txBody>
      </p:sp>
      <p:sp>
        <p:nvSpPr>
          <p:cNvPr id="3" name="Content Placeholder 2"/>
          <p:cNvSpPr>
            <a:spLocks noGrp="1"/>
          </p:cNvSpPr>
          <p:nvPr>
            <p:ph idx="1"/>
          </p:nvPr>
        </p:nvSpPr>
        <p:spPr>
          <a:xfrm>
            <a:off x="455951" y="1402648"/>
            <a:ext cx="8229600" cy="4803775"/>
          </a:xfrm>
        </p:spPr>
        <p:txBody>
          <a:bodyPr>
            <a:normAutofit/>
          </a:bodyPr>
          <a:lstStyle/>
          <a:p>
            <a:pPr marL="342900" indent="-342900"/>
            <a:r>
              <a:rPr lang="en-US" dirty="0"/>
              <a:t>Abnormal collagen synthesis leads to bone fragility and other skeletal deformities</a:t>
            </a:r>
          </a:p>
          <a:p>
            <a:pPr marL="342900" indent="-342900"/>
            <a:r>
              <a:rPr lang="en-US" dirty="0"/>
              <a:t>Multiple subtypes </a:t>
            </a:r>
          </a:p>
          <a:p>
            <a:pPr lvl="1" indent="-274638">
              <a:buFont typeface="System Font Regular"/>
              <a:buChar char="-"/>
            </a:pPr>
            <a:r>
              <a:rPr lang="en-US" dirty="0"/>
              <a:t>Type I-most common, mildest</a:t>
            </a:r>
          </a:p>
          <a:p>
            <a:pPr lvl="1" indent="-274638">
              <a:buFont typeface="System Font Regular"/>
              <a:buChar char="-"/>
            </a:pPr>
            <a:r>
              <a:rPr lang="en-US" dirty="0"/>
              <a:t>Type II-most severe/lethal</a:t>
            </a:r>
          </a:p>
          <a:p>
            <a:pPr lvl="1" indent="-274638">
              <a:buFont typeface="System Font Regular"/>
              <a:buChar char="-"/>
            </a:pPr>
            <a:r>
              <a:rPr lang="en-US" dirty="0"/>
              <a:t>Type III-severe, but survivable </a:t>
            </a:r>
          </a:p>
          <a:p>
            <a:pPr lvl="1" indent="-274638">
              <a:buFont typeface="System Font Regular"/>
              <a:buChar char="-"/>
            </a:pPr>
            <a:r>
              <a:rPr lang="en-US" dirty="0"/>
              <a:t>Type IV-severity between type I and III</a:t>
            </a:r>
          </a:p>
          <a:p>
            <a:pPr lvl="1" indent="-274638">
              <a:buFont typeface="System Font Regular"/>
              <a:buChar char="-"/>
            </a:pPr>
            <a:r>
              <a:rPr lang="en-US" dirty="0"/>
              <a:t>Many other subtypes with similar clinical presentation as above</a:t>
            </a:r>
          </a:p>
        </p:txBody>
      </p:sp>
    </p:spTree>
    <p:extLst>
      <p:ext uri="{BB962C8B-B14F-4D97-AF65-F5344CB8AC3E}">
        <p14:creationId xmlns:p14="http://schemas.microsoft.com/office/powerpoint/2010/main" val="3881606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315D3-2DF0-3D47-9D5A-29FE1BE13EFE}"/>
              </a:ext>
            </a:extLst>
          </p:cNvPr>
          <p:cNvSpPr>
            <a:spLocks noGrp="1"/>
          </p:cNvSpPr>
          <p:nvPr>
            <p:ph type="title"/>
          </p:nvPr>
        </p:nvSpPr>
        <p:spPr>
          <a:xfrm>
            <a:off x="628650" y="365125"/>
            <a:ext cx="7886700" cy="1082675"/>
          </a:xfrm>
        </p:spPr>
        <p:txBody>
          <a:bodyPr>
            <a:normAutofit/>
          </a:bodyPr>
          <a:lstStyle/>
          <a:p>
            <a:pPr algn="l"/>
            <a:r>
              <a:rPr lang="en-US" sz="4800" dirty="0"/>
              <a:t>Clinical Features </a:t>
            </a:r>
          </a:p>
        </p:txBody>
      </p:sp>
      <p:pic>
        <p:nvPicPr>
          <p:cNvPr id="5" name="Content Placeholder 4">
            <a:extLst>
              <a:ext uri="{FF2B5EF4-FFF2-40B4-BE49-F238E27FC236}">
                <a16:creationId xmlns:a16="http://schemas.microsoft.com/office/drawing/2014/main" id="{40D0747D-7E35-B64F-8429-FA1774382560}"/>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5433425" y="1524000"/>
            <a:ext cx="3070203" cy="1430651"/>
          </a:xfrm>
        </p:spPr>
      </p:pic>
      <p:sp>
        <p:nvSpPr>
          <p:cNvPr id="4" name="Content Placeholder 2"/>
          <p:cNvSpPr txBox="1">
            <a:spLocks/>
          </p:cNvSpPr>
          <p:nvPr/>
        </p:nvSpPr>
        <p:spPr>
          <a:xfrm>
            <a:off x="628650" y="1524000"/>
            <a:ext cx="4857750" cy="14332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95275" indent="-295275"/>
            <a:r>
              <a:rPr lang="en-US" sz="3000" dirty="0"/>
              <a:t>Bone fragility</a:t>
            </a:r>
          </a:p>
          <a:p>
            <a:pPr marL="295275" indent="-295275"/>
            <a:r>
              <a:rPr lang="en-US" sz="3000" dirty="0"/>
              <a:t>Blue or grey discoloration of the sclera </a:t>
            </a:r>
          </a:p>
        </p:txBody>
      </p:sp>
      <p:sp>
        <p:nvSpPr>
          <p:cNvPr id="6" name="TextBox 5">
            <a:extLst>
              <a:ext uri="{FF2B5EF4-FFF2-40B4-BE49-F238E27FC236}">
                <a16:creationId xmlns:a16="http://schemas.microsoft.com/office/drawing/2014/main" id="{2A1FCE0F-C5F4-524E-8F8B-9D0E0032628E}"/>
              </a:ext>
            </a:extLst>
          </p:cNvPr>
          <p:cNvSpPr txBox="1"/>
          <p:nvPr/>
        </p:nvSpPr>
        <p:spPr>
          <a:xfrm>
            <a:off x="628650" y="2954651"/>
            <a:ext cx="8134349" cy="2862322"/>
          </a:xfrm>
          <a:prstGeom prst="rect">
            <a:avLst/>
          </a:prstGeom>
          <a:noFill/>
        </p:spPr>
        <p:txBody>
          <a:bodyPr wrap="square" rtlCol="0">
            <a:spAutoFit/>
          </a:bodyPr>
          <a:lstStyle/>
          <a:p>
            <a:pPr marL="285750" indent="-285750">
              <a:buFont typeface="Arial" panose="020B0604020202020204" pitchFamily="34" charset="0"/>
              <a:buChar char="•"/>
            </a:pPr>
            <a:r>
              <a:rPr lang="en-US" sz="3000" dirty="0"/>
              <a:t>Dental discoloration, tooth fracture, and attrition</a:t>
            </a:r>
          </a:p>
          <a:p>
            <a:pPr marL="285750" indent="-285750">
              <a:buFont typeface="Arial" panose="020B0604020202020204" pitchFamily="34" charset="0"/>
              <a:buChar char="•"/>
            </a:pPr>
            <a:r>
              <a:rPr lang="en-US" sz="3000" dirty="0"/>
              <a:t>Dysplasia of the mandible and maxilla</a:t>
            </a:r>
          </a:p>
          <a:p>
            <a:pPr marL="285750" indent="-285750">
              <a:buFont typeface="Arial" panose="020B0604020202020204" pitchFamily="34" charset="0"/>
              <a:buChar char="•"/>
            </a:pPr>
            <a:r>
              <a:rPr lang="en-US" sz="3000" dirty="0"/>
              <a:t>Decreased muscle mass</a:t>
            </a:r>
          </a:p>
          <a:p>
            <a:pPr marL="285750" indent="-285750">
              <a:buFont typeface="Arial" panose="020B0604020202020204" pitchFamily="34" charset="0"/>
              <a:buChar char="•"/>
            </a:pPr>
            <a:r>
              <a:rPr lang="en-US" sz="3000" dirty="0"/>
              <a:t>Rarely associated with posterior fossa compression, Chiari malformation, spinal cord syrinx formation and hydrocephalus</a:t>
            </a:r>
          </a:p>
        </p:txBody>
      </p:sp>
    </p:spTree>
    <p:extLst>
      <p:ext uri="{BB962C8B-B14F-4D97-AF65-F5344CB8AC3E}">
        <p14:creationId xmlns:p14="http://schemas.microsoft.com/office/powerpoint/2010/main" val="141685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9616B-2B1A-1348-8F48-3D2AA27E58BE}"/>
              </a:ext>
            </a:extLst>
          </p:cNvPr>
          <p:cNvSpPr>
            <a:spLocks noGrp="1"/>
          </p:cNvSpPr>
          <p:nvPr>
            <p:ph type="title"/>
          </p:nvPr>
        </p:nvSpPr>
        <p:spPr>
          <a:xfrm>
            <a:off x="628650" y="274638"/>
            <a:ext cx="8058150" cy="1143000"/>
          </a:xfrm>
        </p:spPr>
        <p:txBody>
          <a:bodyPr/>
          <a:lstStyle/>
          <a:p>
            <a:pPr algn="l"/>
            <a:r>
              <a:rPr lang="en-US" dirty="0"/>
              <a:t>Diagnosis of OI</a:t>
            </a:r>
          </a:p>
        </p:txBody>
      </p:sp>
      <p:pic>
        <p:nvPicPr>
          <p:cNvPr id="5" name="Content Placeholder 4">
            <a:extLst>
              <a:ext uri="{FF2B5EF4-FFF2-40B4-BE49-F238E27FC236}">
                <a16:creationId xmlns:a16="http://schemas.microsoft.com/office/drawing/2014/main" id="{923BB08A-F44F-214F-8E03-23DAB04FFE08}"/>
              </a:ext>
            </a:extLst>
          </p:cNvPr>
          <p:cNvPicPr>
            <a:picLocks noGrp="1" noChangeAspect="1"/>
          </p:cNvPicPr>
          <p:nvPr>
            <p:ph idx="1"/>
          </p:nvPr>
        </p:nvPicPr>
        <p:blipFill>
          <a:blip r:embed="rId3" cstate="hqprint">
            <a:extLst>
              <a:ext uri="{28A0092B-C50C-407E-A947-70E740481C1C}">
                <a14:useLocalDpi xmlns:a14="http://schemas.microsoft.com/office/drawing/2010/main"/>
              </a:ext>
            </a:extLst>
          </a:blip>
          <a:stretch>
            <a:fillRect/>
          </a:stretch>
        </p:blipFill>
        <p:spPr>
          <a:xfrm>
            <a:off x="4997003" y="1600200"/>
            <a:ext cx="3151034" cy="4114800"/>
          </a:xfrm>
        </p:spPr>
      </p:pic>
      <p:sp>
        <p:nvSpPr>
          <p:cNvPr id="4" name="Content Placeholder 2"/>
          <p:cNvSpPr txBox="1">
            <a:spLocks/>
          </p:cNvSpPr>
          <p:nvPr/>
        </p:nvSpPr>
        <p:spPr>
          <a:xfrm>
            <a:off x="628650" y="1676400"/>
            <a:ext cx="4171951" cy="3962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95275" indent="-295275"/>
            <a:r>
              <a:rPr lang="en-US" dirty="0"/>
              <a:t>Molecular tests analyze structure and quantity of type I collagen synthesis</a:t>
            </a:r>
          </a:p>
          <a:p>
            <a:pPr marL="295275" indent="-295275"/>
            <a:r>
              <a:rPr lang="en-US" dirty="0"/>
              <a:t>Definite diagnosis is by clinical traits</a:t>
            </a:r>
          </a:p>
        </p:txBody>
      </p:sp>
    </p:spTree>
    <p:extLst>
      <p:ext uri="{BB962C8B-B14F-4D97-AF65-F5344CB8AC3E}">
        <p14:creationId xmlns:p14="http://schemas.microsoft.com/office/powerpoint/2010/main" val="2628201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082675"/>
          </a:xfrm>
        </p:spPr>
        <p:txBody>
          <a:bodyPr/>
          <a:lstStyle/>
          <a:p>
            <a:pPr algn="l"/>
            <a:r>
              <a:rPr lang="en-US" dirty="0"/>
              <a:t>Common Surgeries Performed</a:t>
            </a:r>
          </a:p>
        </p:txBody>
      </p:sp>
      <p:sp>
        <p:nvSpPr>
          <p:cNvPr id="3" name="Content Placeholder 2"/>
          <p:cNvSpPr>
            <a:spLocks noGrp="1"/>
          </p:cNvSpPr>
          <p:nvPr>
            <p:ph idx="1"/>
          </p:nvPr>
        </p:nvSpPr>
        <p:spPr>
          <a:xfrm>
            <a:off x="457200" y="1825625"/>
            <a:ext cx="8058150" cy="4351338"/>
          </a:xfrm>
        </p:spPr>
        <p:txBody>
          <a:bodyPr/>
          <a:lstStyle/>
          <a:p>
            <a:pPr marL="295275" indent="-295275"/>
            <a:r>
              <a:rPr lang="en-US" dirty="0"/>
              <a:t>Orthopedic surgeries for fracture repair</a:t>
            </a:r>
          </a:p>
          <a:p>
            <a:pPr marL="295275" indent="-295275"/>
            <a:r>
              <a:rPr lang="en-US" dirty="0"/>
              <a:t>Intramedullary rod implant to improve function and ambulation</a:t>
            </a:r>
          </a:p>
          <a:p>
            <a:pPr marL="295275" indent="-295275"/>
            <a:r>
              <a:rPr lang="en-US" dirty="0"/>
              <a:t>Deformity corrections</a:t>
            </a:r>
          </a:p>
          <a:p>
            <a:pPr marL="295275" indent="-295275"/>
            <a:r>
              <a:rPr lang="en-US" dirty="0"/>
              <a:t>Telescopic rods for vertical height gain</a:t>
            </a:r>
          </a:p>
        </p:txBody>
      </p:sp>
    </p:spTree>
    <p:extLst>
      <p:ext uri="{BB962C8B-B14F-4D97-AF65-F5344CB8AC3E}">
        <p14:creationId xmlns:p14="http://schemas.microsoft.com/office/powerpoint/2010/main" val="278019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158875"/>
          </a:xfrm>
        </p:spPr>
        <p:txBody>
          <a:bodyPr>
            <a:normAutofit/>
          </a:bodyPr>
          <a:lstStyle/>
          <a:p>
            <a:pPr algn="l"/>
            <a:r>
              <a:rPr lang="en-US" sz="4800" dirty="0">
                <a:latin typeface="+mn-lt"/>
              </a:rPr>
              <a:t>Preoperative Evaluation </a:t>
            </a:r>
          </a:p>
        </p:txBody>
      </p:sp>
      <p:sp>
        <p:nvSpPr>
          <p:cNvPr id="3" name="Content Placeholder 2"/>
          <p:cNvSpPr>
            <a:spLocks noGrp="1"/>
          </p:cNvSpPr>
          <p:nvPr>
            <p:ph idx="1"/>
          </p:nvPr>
        </p:nvSpPr>
        <p:spPr/>
        <p:txBody>
          <a:bodyPr>
            <a:normAutofit lnSpcReduction="10000"/>
          </a:bodyPr>
          <a:lstStyle/>
          <a:p>
            <a:pPr marL="342900" indent="-342900"/>
            <a:r>
              <a:rPr lang="en-US" dirty="0"/>
              <a:t>Airway evaluation: assess OI severity </a:t>
            </a:r>
          </a:p>
          <a:p>
            <a:pPr marL="342900" indent="-342900"/>
            <a:r>
              <a:rPr lang="en-US" dirty="0"/>
              <a:t>Excessive neck extension may lead to atlantoaxial subluxation and dislocation</a:t>
            </a:r>
          </a:p>
          <a:p>
            <a:pPr marL="342900" indent="-342900"/>
            <a:r>
              <a:rPr lang="en-US" dirty="0"/>
              <a:t>Reasons for potentially difficult airway</a:t>
            </a:r>
          </a:p>
          <a:p>
            <a:pPr marL="800100" lvl="1" indent="-342900"/>
            <a:r>
              <a:rPr lang="en-US" dirty="0"/>
              <a:t>Brittle bones</a:t>
            </a:r>
          </a:p>
          <a:p>
            <a:pPr marL="800100" lvl="1" indent="-342900"/>
            <a:r>
              <a:rPr lang="en-US" dirty="0"/>
              <a:t>C-spine instability</a:t>
            </a:r>
          </a:p>
          <a:p>
            <a:pPr marL="800100" lvl="1" indent="-342900"/>
            <a:r>
              <a:rPr lang="en-US" dirty="0"/>
              <a:t>Short neck</a:t>
            </a:r>
          </a:p>
          <a:p>
            <a:pPr marL="800100" lvl="1" indent="-342900"/>
            <a:r>
              <a:rPr lang="en-US" dirty="0"/>
              <a:t>Edentulous  </a:t>
            </a:r>
          </a:p>
        </p:txBody>
      </p:sp>
    </p:spTree>
    <p:extLst>
      <p:ext uri="{BB962C8B-B14F-4D97-AF65-F5344CB8AC3E}">
        <p14:creationId xmlns:p14="http://schemas.microsoft.com/office/powerpoint/2010/main" val="1747153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158875"/>
          </a:xfrm>
        </p:spPr>
        <p:txBody>
          <a:bodyPr>
            <a:normAutofit/>
          </a:bodyPr>
          <a:lstStyle/>
          <a:p>
            <a:pPr algn="l"/>
            <a:r>
              <a:rPr lang="en-US" sz="4800" dirty="0">
                <a:latin typeface="+mn-lt"/>
              </a:rPr>
              <a:t>Preoperative Evaluation </a:t>
            </a:r>
          </a:p>
        </p:txBody>
      </p:sp>
      <p:sp>
        <p:nvSpPr>
          <p:cNvPr id="3" name="Content Placeholder 2"/>
          <p:cNvSpPr>
            <a:spLocks noGrp="1"/>
          </p:cNvSpPr>
          <p:nvPr>
            <p:ph idx="1"/>
          </p:nvPr>
        </p:nvSpPr>
        <p:spPr/>
        <p:txBody>
          <a:bodyPr>
            <a:normAutofit/>
          </a:bodyPr>
          <a:lstStyle/>
          <a:p>
            <a:pPr marL="342900" indent="-342900"/>
            <a:r>
              <a:rPr lang="en-US" dirty="0"/>
              <a:t>Airway techniques </a:t>
            </a:r>
          </a:p>
          <a:p>
            <a:pPr marL="635000" lvl="1" indent="-292100">
              <a:buFont typeface="System Font Regular"/>
              <a:buChar char="-"/>
            </a:pPr>
            <a:r>
              <a:rPr lang="en-US" dirty="0"/>
              <a:t>Direct laryngoscopy: avoid in patients with C-spine instability and consider </a:t>
            </a:r>
            <a:r>
              <a:rPr lang="en-US" dirty="0" err="1"/>
              <a:t>videolaryngoscope</a:t>
            </a:r>
            <a:r>
              <a:rPr lang="en-US" dirty="0"/>
              <a:t> or fiberoptic bronchoscope for intubation  </a:t>
            </a:r>
          </a:p>
          <a:p>
            <a:pPr marL="635000" lvl="1" indent="-292100">
              <a:buFont typeface="System Font Regular"/>
              <a:buChar char="-"/>
            </a:pPr>
            <a:r>
              <a:rPr lang="en-US" dirty="0"/>
              <a:t>Mask: avoid excessive force </a:t>
            </a:r>
          </a:p>
          <a:p>
            <a:pPr marL="635000" lvl="1" indent="-292100">
              <a:buFont typeface="System Font Regular"/>
              <a:buChar char="-"/>
            </a:pPr>
            <a:r>
              <a:rPr lang="en-US" dirty="0"/>
              <a:t>LMA: least invasive way to ventilate, and a great rescue airway device </a:t>
            </a:r>
          </a:p>
          <a:p>
            <a:pPr marL="342900" indent="-342900"/>
            <a:r>
              <a:rPr lang="en-US" dirty="0"/>
              <a:t>Avoid further fractures!</a:t>
            </a:r>
          </a:p>
          <a:p>
            <a:pPr marL="342900" indent="-342900"/>
            <a:endParaRPr lang="en-US" dirty="0"/>
          </a:p>
        </p:txBody>
      </p:sp>
    </p:spTree>
    <p:extLst>
      <p:ext uri="{BB962C8B-B14F-4D97-AF65-F5344CB8AC3E}">
        <p14:creationId xmlns:p14="http://schemas.microsoft.com/office/powerpoint/2010/main" val="3574415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normAutofit/>
          </a:bodyPr>
          <a:lstStyle/>
          <a:p>
            <a:pPr algn="l"/>
            <a:r>
              <a:rPr lang="en-US" sz="4800" dirty="0"/>
              <a:t>Preoperative Evaluation </a:t>
            </a:r>
            <a:endParaRPr lang="en-US" sz="4800" dirty="0">
              <a:latin typeface="+mn-lt"/>
            </a:endParaRPr>
          </a:p>
        </p:txBody>
      </p:sp>
      <p:sp>
        <p:nvSpPr>
          <p:cNvPr id="3" name="Content Placeholder 2"/>
          <p:cNvSpPr>
            <a:spLocks noGrp="1"/>
          </p:cNvSpPr>
          <p:nvPr>
            <p:ph idx="1"/>
          </p:nvPr>
        </p:nvSpPr>
        <p:spPr>
          <a:xfrm>
            <a:off x="628650" y="1524000"/>
            <a:ext cx="7886700" cy="4500563"/>
          </a:xfrm>
        </p:spPr>
        <p:txBody>
          <a:bodyPr>
            <a:normAutofit/>
          </a:bodyPr>
          <a:lstStyle/>
          <a:p>
            <a:pPr marL="290513" indent="-290513"/>
            <a:r>
              <a:rPr lang="en-US" dirty="0"/>
              <a:t>Pulmonary Evaluation</a:t>
            </a:r>
          </a:p>
          <a:p>
            <a:pPr marL="635000" lvl="1" indent="-292100">
              <a:buFont typeface="System Font Regular"/>
              <a:buChar char="-"/>
            </a:pPr>
            <a:r>
              <a:rPr lang="en-US" dirty="0"/>
              <a:t>Restrictive lung disease</a:t>
            </a:r>
          </a:p>
          <a:p>
            <a:pPr marL="635000" lvl="1" indent="-292100">
              <a:buFont typeface="System Font Regular"/>
              <a:buChar char="-"/>
            </a:pPr>
            <a:r>
              <a:rPr lang="en-US" dirty="0" err="1"/>
              <a:t>Kyphoscoliosis</a:t>
            </a:r>
            <a:endParaRPr lang="en-US" dirty="0"/>
          </a:p>
          <a:p>
            <a:pPr marL="635000" lvl="1" indent="-292100">
              <a:buFont typeface="System Font Regular"/>
              <a:buChar char="-"/>
            </a:pPr>
            <a:r>
              <a:rPr lang="en-US" dirty="0"/>
              <a:t>Pulmonary hypertension</a:t>
            </a:r>
          </a:p>
          <a:p>
            <a:pPr marL="635000" lvl="1" indent="-292100">
              <a:buFont typeface="System Font Regular"/>
              <a:buChar char="-"/>
            </a:pPr>
            <a:r>
              <a:rPr lang="en-US" dirty="0"/>
              <a:t>Cor pulmonale</a:t>
            </a:r>
          </a:p>
          <a:p>
            <a:pPr marL="290513" indent="-290513"/>
            <a:r>
              <a:rPr lang="en-US" dirty="0"/>
              <a:t>Cardiac Evaluation</a:t>
            </a:r>
          </a:p>
          <a:p>
            <a:pPr lvl="1" indent="-342900">
              <a:buFont typeface="System Font Regular"/>
              <a:buChar char="-"/>
            </a:pPr>
            <a:r>
              <a:rPr lang="en-US" dirty="0"/>
              <a:t>Premature atherosclerosis</a:t>
            </a:r>
          </a:p>
          <a:p>
            <a:pPr lvl="1" indent="-342900">
              <a:buFont typeface="System Font Regular"/>
              <a:buChar char="-"/>
            </a:pPr>
            <a:r>
              <a:rPr lang="en-US" dirty="0" err="1"/>
              <a:t>Valvular</a:t>
            </a:r>
            <a:r>
              <a:rPr lang="en-US" dirty="0"/>
              <a:t> disease</a:t>
            </a:r>
          </a:p>
        </p:txBody>
      </p:sp>
    </p:spTree>
    <p:extLst>
      <p:ext uri="{BB962C8B-B14F-4D97-AF65-F5344CB8AC3E}">
        <p14:creationId xmlns:p14="http://schemas.microsoft.com/office/powerpoint/2010/main" val="2043520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082675"/>
          </a:xfrm>
        </p:spPr>
        <p:txBody>
          <a:bodyPr>
            <a:normAutofit/>
          </a:bodyPr>
          <a:lstStyle/>
          <a:p>
            <a:pPr algn="l"/>
            <a:r>
              <a:rPr lang="en-US" sz="4800" dirty="0"/>
              <a:t>Preoperative Evaluation </a:t>
            </a:r>
            <a:endParaRPr lang="en-US" sz="4800" dirty="0">
              <a:latin typeface="+mn-lt"/>
            </a:endParaRPr>
          </a:p>
        </p:txBody>
      </p:sp>
      <p:sp>
        <p:nvSpPr>
          <p:cNvPr id="3" name="Content Placeholder 2"/>
          <p:cNvSpPr>
            <a:spLocks noGrp="1"/>
          </p:cNvSpPr>
          <p:nvPr>
            <p:ph idx="1"/>
          </p:nvPr>
        </p:nvSpPr>
        <p:spPr/>
        <p:txBody>
          <a:bodyPr>
            <a:normAutofit lnSpcReduction="10000"/>
          </a:bodyPr>
          <a:lstStyle/>
          <a:p>
            <a:pPr marL="0" indent="0">
              <a:buNone/>
            </a:pPr>
            <a:r>
              <a:rPr lang="en-US" sz="4000" dirty="0"/>
              <a:t>Hematologic Evaluation</a:t>
            </a:r>
          </a:p>
          <a:p>
            <a:pPr marL="290513" indent="-290513"/>
            <a:r>
              <a:rPr lang="en-US" dirty="0"/>
              <a:t>Poor collagen function on platelet-endothelial cell may lead to bleeding diathesis</a:t>
            </a:r>
          </a:p>
          <a:p>
            <a:pPr marL="290513" indent="-290513"/>
            <a:r>
              <a:rPr lang="en-US" dirty="0"/>
              <a:t>Platelet dysfunction from capillary fragility (qualitative, not quantitative) </a:t>
            </a:r>
          </a:p>
          <a:p>
            <a:pPr marL="290513" indent="-290513"/>
            <a:r>
              <a:rPr lang="en-US" dirty="0"/>
              <a:t>Coagulation test to rule out platelet dysfunction for surgery and regional anesthesia </a:t>
            </a:r>
          </a:p>
        </p:txBody>
      </p:sp>
    </p:spTree>
    <p:extLst>
      <p:ext uri="{BB962C8B-B14F-4D97-AF65-F5344CB8AC3E}">
        <p14:creationId xmlns:p14="http://schemas.microsoft.com/office/powerpoint/2010/main" val="2530858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Intraoperative Implications </a:t>
            </a:r>
          </a:p>
        </p:txBody>
      </p:sp>
      <p:sp>
        <p:nvSpPr>
          <p:cNvPr id="3" name="Content Placeholder 2"/>
          <p:cNvSpPr>
            <a:spLocks noGrp="1"/>
          </p:cNvSpPr>
          <p:nvPr>
            <p:ph idx="1"/>
          </p:nvPr>
        </p:nvSpPr>
        <p:spPr/>
        <p:txBody>
          <a:bodyPr/>
          <a:lstStyle/>
          <a:p>
            <a:pPr marL="0" indent="0">
              <a:buNone/>
            </a:pPr>
            <a:r>
              <a:rPr lang="en-US" i="1" dirty="0"/>
              <a:t>Anything can cause iatrogenic fractures!</a:t>
            </a:r>
          </a:p>
          <a:p>
            <a:pPr marL="295275" indent="-295275"/>
            <a:r>
              <a:rPr lang="en-US" dirty="0"/>
              <a:t>PIV placement</a:t>
            </a:r>
          </a:p>
          <a:p>
            <a:pPr marL="295275" indent="-295275"/>
            <a:r>
              <a:rPr lang="en-US" dirty="0"/>
              <a:t>Tourniquet placement </a:t>
            </a:r>
          </a:p>
          <a:p>
            <a:pPr marL="295275" indent="-295275"/>
            <a:r>
              <a:rPr lang="en-US" dirty="0"/>
              <a:t>Blood pressure cuff</a:t>
            </a:r>
          </a:p>
          <a:p>
            <a:pPr marL="295275" indent="-295275"/>
            <a:r>
              <a:rPr lang="en-US" dirty="0"/>
              <a:t>Surgical position </a:t>
            </a:r>
          </a:p>
          <a:p>
            <a:pPr marL="295275" indent="-295275"/>
            <a:r>
              <a:rPr lang="en-US" dirty="0"/>
              <a:t>Transport</a:t>
            </a:r>
          </a:p>
          <a:p>
            <a:pPr marL="295275" indent="-295275"/>
            <a:r>
              <a:rPr lang="en-US" dirty="0"/>
              <a:t>Careful padding needed</a:t>
            </a:r>
          </a:p>
          <a:p>
            <a:pPr lvl="1"/>
            <a:endParaRPr lang="en-US" dirty="0"/>
          </a:p>
          <a:p>
            <a:pPr lvl="1"/>
            <a:endParaRPr lang="en-US" dirty="0"/>
          </a:p>
        </p:txBody>
      </p:sp>
    </p:spTree>
    <p:extLst>
      <p:ext uri="{BB962C8B-B14F-4D97-AF65-F5344CB8AC3E}">
        <p14:creationId xmlns:p14="http://schemas.microsoft.com/office/powerpoint/2010/main" val="4138020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Intraoperative Implications </a:t>
            </a:r>
          </a:p>
        </p:txBody>
      </p:sp>
      <p:sp>
        <p:nvSpPr>
          <p:cNvPr id="3" name="Content Placeholder 2"/>
          <p:cNvSpPr>
            <a:spLocks noGrp="1"/>
          </p:cNvSpPr>
          <p:nvPr>
            <p:ph idx="1"/>
          </p:nvPr>
        </p:nvSpPr>
        <p:spPr/>
        <p:txBody>
          <a:bodyPr>
            <a:normAutofit/>
          </a:bodyPr>
          <a:lstStyle/>
          <a:p>
            <a:pPr marL="0" indent="0">
              <a:buNone/>
            </a:pPr>
            <a:r>
              <a:rPr lang="en-US" sz="4000" i="1" dirty="0"/>
              <a:t>Avoid Succinylcholine</a:t>
            </a:r>
          </a:p>
          <a:p>
            <a:pPr marL="295275" lvl="1" indent="-279400"/>
            <a:r>
              <a:rPr lang="en-US" dirty="0"/>
              <a:t>Hyperkalemic arrhythmia in immobile patients</a:t>
            </a:r>
          </a:p>
          <a:p>
            <a:pPr marL="295275" lvl="1" indent="-279400"/>
            <a:r>
              <a:rPr lang="en-US" dirty="0"/>
              <a:t>Succinylcholine induced fasciculations can cause fractures!</a:t>
            </a:r>
          </a:p>
          <a:p>
            <a:pPr marL="295275" indent="-279400"/>
            <a:r>
              <a:rPr lang="en-US" sz="3200" dirty="0"/>
              <a:t>Twitch monitor can cause fractures!</a:t>
            </a:r>
          </a:p>
        </p:txBody>
      </p:sp>
    </p:spTree>
    <p:extLst>
      <p:ext uri="{BB962C8B-B14F-4D97-AF65-F5344CB8AC3E}">
        <p14:creationId xmlns:p14="http://schemas.microsoft.com/office/powerpoint/2010/main" val="3754753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Intraoperative Implications </a:t>
            </a:r>
          </a:p>
        </p:txBody>
      </p:sp>
      <p:sp>
        <p:nvSpPr>
          <p:cNvPr id="3" name="Content Placeholder 2"/>
          <p:cNvSpPr>
            <a:spLocks noGrp="1"/>
          </p:cNvSpPr>
          <p:nvPr>
            <p:ph idx="1"/>
          </p:nvPr>
        </p:nvSpPr>
        <p:spPr>
          <a:xfrm>
            <a:off x="457200" y="1524000"/>
            <a:ext cx="8229600" cy="4424363"/>
          </a:xfrm>
        </p:spPr>
        <p:txBody>
          <a:bodyPr>
            <a:normAutofit fontScale="92500" lnSpcReduction="10000"/>
          </a:bodyPr>
          <a:lstStyle/>
          <a:p>
            <a:pPr marL="0" indent="0">
              <a:buNone/>
            </a:pPr>
            <a:r>
              <a:rPr lang="en-US" sz="4300" i="1" dirty="0"/>
              <a:t>Hypermetabolic state </a:t>
            </a:r>
          </a:p>
          <a:p>
            <a:pPr marL="295275" indent="-279400">
              <a:buFont typeface="Arial" panose="020B0604020202020204" pitchFamily="34" charset="0"/>
              <a:buChar char="•"/>
            </a:pPr>
            <a:r>
              <a:rPr lang="en-US" sz="3500" dirty="0"/>
              <a:t>Can be triggered by atropine/</a:t>
            </a:r>
            <a:r>
              <a:rPr lang="en-US" sz="3500" dirty="0" err="1"/>
              <a:t>glycopyrrolate</a:t>
            </a:r>
            <a:endParaRPr lang="en-US" sz="3500" dirty="0"/>
          </a:p>
          <a:p>
            <a:pPr marL="295275" indent="-279400">
              <a:buFont typeface="Arial" panose="020B0604020202020204" pitchFamily="34" charset="0"/>
              <a:buChar char="•"/>
            </a:pPr>
            <a:r>
              <a:rPr lang="en-US" sz="3500" dirty="0"/>
              <a:t>Symptoms: excessive diaphoresis, hyperthermia, tachycardia, and tachypnea</a:t>
            </a:r>
          </a:p>
          <a:p>
            <a:pPr marL="295275" indent="-279400">
              <a:buFont typeface="Arial" panose="020B0604020202020204" pitchFamily="34" charset="0"/>
              <a:buChar char="•"/>
            </a:pPr>
            <a:r>
              <a:rPr lang="en-US" sz="3500" dirty="0"/>
              <a:t>Avoid routine use of warming devices without monitoring temperature </a:t>
            </a:r>
          </a:p>
          <a:p>
            <a:pPr marL="295275" indent="-279400">
              <a:buFont typeface="Arial" panose="020B0604020202020204" pitchFamily="34" charset="0"/>
              <a:buChar char="•"/>
            </a:pPr>
            <a:r>
              <a:rPr lang="en-US" sz="3500" dirty="0"/>
              <a:t>This hyperpyrexia reaction not associated with MH (malignant hyperthermia)</a:t>
            </a:r>
          </a:p>
        </p:txBody>
      </p:sp>
    </p:spTree>
    <p:extLst>
      <p:ext uri="{BB962C8B-B14F-4D97-AF65-F5344CB8AC3E}">
        <p14:creationId xmlns:p14="http://schemas.microsoft.com/office/powerpoint/2010/main" val="1720276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448550" cy="1219200"/>
          </a:xfrm>
        </p:spPr>
        <p:txBody>
          <a:bodyPr>
            <a:normAutofit/>
          </a:bodyPr>
          <a:lstStyle/>
          <a:p>
            <a:pPr algn="l"/>
            <a:r>
              <a:rPr lang="en-US" sz="5400" dirty="0"/>
              <a:t>Brittle Bone Myths</a:t>
            </a:r>
          </a:p>
        </p:txBody>
      </p:sp>
      <p:pic>
        <p:nvPicPr>
          <p:cNvPr id="1026"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8533" t="19607" r="36856" b="72535"/>
          <a:stretch/>
        </p:blipFill>
        <p:spPr bwMode="auto">
          <a:xfrm>
            <a:off x="2438400" y="6273800"/>
            <a:ext cx="3590925" cy="35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2"/>
          <p:cNvSpPr txBox="1">
            <a:spLocks/>
          </p:cNvSpPr>
          <p:nvPr/>
        </p:nvSpPr>
        <p:spPr>
          <a:xfrm>
            <a:off x="457200" y="1447800"/>
            <a:ext cx="8153400" cy="426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3200" i="1" dirty="0"/>
              <a:t>Recent study in the Journal of Pediatric Orthopedics</a:t>
            </a:r>
          </a:p>
          <a:p>
            <a:pPr marL="290513" indent="-290513"/>
            <a:r>
              <a:rPr lang="en-US" sz="2600" dirty="0"/>
              <a:t>37 OI patients underwent 96 orthopedic procedures</a:t>
            </a:r>
          </a:p>
          <a:p>
            <a:pPr marL="290513" indent="-290513"/>
            <a:r>
              <a:rPr lang="en-US" sz="2600" dirty="0"/>
              <a:t>NIBP cuffs used in 81 surgeries </a:t>
            </a:r>
          </a:p>
          <a:p>
            <a:pPr marL="290513" indent="-290513"/>
            <a:r>
              <a:rPr lang="en-US" sz="2600" dirty="0"/>
              <a:t>Tourniquets applied to lower extremity at a pneumatic pressure of 250 mm Hg in all patients </a:t>
            </a:r>
          </a:p>
          <a:p>
            <a:pPr marL="290513" indent="-290513"/>
            <a:r>
              <a:rPr lang="en-US" sz="2600" dirty="0"/>
              <a:t>No iatrogenic fractures with NIBP cuff use</a:t>
            </a:r>
          </a:p>
          <a:p>
            <a:pPr marL="290513" indent="-290513"/>
            <a:r>
              <a:rPr lang="en-US" sz="2600" dirty="0"/>
              <a:t>No fractures associated with tourniquet use</a:t>
            </a:r>
          </a:p>
          <a:p>
            <a:pPr marL="290513" indent="-290513"/>
            <a:r>
              <a:rPr lang="en-US" sz="2800" dirty="0"/>
              <a:t>One patient had a </a:t>
            </a:r>
            <a:r>
              <a:rPr lang="en-US" sz="2800" dirty="0" err="1"/>
              <a:t>humerus</a:t>
            </a:r>
            <a:r>
              <a:rPr lang="en-US" sz="2800" dirty="0"/>
              <a:t> fracture from preoperative patient positioning</a:t>
            </a:r>
          </a:p>
        </p:txBody>
      </p:sp>
    </p:spTree>
    <p:extLst>
      <p:ext uri="{BB962C8B-B14F-4D97-AF65-F5344CB8AC3E}">
        <p14:creationId xmlns:p14="http://schemas.microsoft.com/office/powerpoint/2010/main" val="2325930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Regional Anesthesia </a:t>
            </a:r>
          </a:p>
        </p:txBody>
      </p:sp>
      <p:sp>
        <p:nvSpPr>
          <p:cNvPr id="3" name="Content Placeholder 2"/>
          <p:cNvSpPr>
            <a:spLocks noGrp="1"/>
          </p:cNvSpPr>
          <p:nvPr>
            <p:ph idx="1"/>
          </p:nvPr>
        </p:nvSpPr>
        <p:spPr/>
        <p:txBody>
          <a:bodyPr>
            <a:normAutofit/>
          </a:bodyPr>
          <a:lstStyle/>
          <a:p>
            <a:pPr marL="290513" indent="-290513"/>
            <a:r>
              <a:rPr lang="en-US" dirty="0"/>
              <a:t>Preferred method in OI patients with severe cardiac/pulmonary diseases </a:t>
            </a:r>
          </a:p>
          <a:p>
            <a:pPr marL="290513" indent="-290513"/>
            <a:r>
              <a:rPr lang="en-US" dirty="0"/>
              <a:t>Peripheral regional anesthesia</a:t>
            </a:r>
          </a:p>
          <a:p>
            <a:pPr marL="635000" lvl="1" indent="-292100">
              <a:buFont typeface="System Font Regular"/>
              <a:buChar char="-"/>
            </a:pPr>
            <a:r>
              <a:rPr lang="en-US" dirty="0"/>
              <a:t>Nerve stimulator at high voltage at cause fractures!</a:t>
            </a:r>
          </a:p>
          <a:p>
            <a:pPr marL="635000" lvl="1" indent="-292100">
              <a:buFont typeface="System Font Regular"/>
              <a:buChar char="-"/>
            </a:pPr>
            <a:r>
              <a:rPr lang="en-US" dirty="0"/>
              <a:t>Ultrasound guidance is preferred</a:t>
            </a:r>
          </a:p>
          <a:p>
            <a:pPr marL="290513" indent="-290513"/>
            <a:r>
              <a:rPr lang="en-US" dirty="0" err="1"/>
              <a:t>Neuroaxial</a:t>
            </a:r>
            <a:r>
              <a:rPr lang="en-US" dirty="0"/>
              <a:t> anesthesia</a:t>
            </a:r>
          </a:p>
          <a:p>
            <a:pPr marL="635000" lvl="1" indent="-292100">
              <a:buFont typeface="System Font Regular"/>
              <a:buChar char="-"/>
            </a:pPr>
            <a:r>
              <a:rPr lang="en-US" dirty="0"/>
              <a:t>Platelet dysfunction in OI patients can result in epidural hematoma </a:t>
            </a:r>
          </a:p>
        </p:txBody>
      </p:sp>
    </p:spTree>
    <p:extLst>
      <p:ext uri="{BB962C8B-B14F-4D97-AF65-F5344CB8AC3E}">
        <p14:creationId xmlns:p14="http://schemas.microsoft.com/office/powerpoint/2010/main" val="840769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lstStyle/>
          <a:p>
            <a:pPr algn="l"/>
            <a:r>
              <a:rPr lang="en-US" dirty="0"/>
              <a:t>Postoperative Disposition</a:t>
            </a:r>
          </a:p>
        </p:txBody>
      </p:sp>
      <p:sp>
        <p:nvSpPr>
          <p:cNvPr id="3" name="Content Placeholder 2"/>
          <p:cNvSpPr>
            <a:spLocks noGrp="1"/>
          </p:cNvSpPr>
          <p:nvPr>
            <p:ph idx="1"/>
          </p:nvPr>
        </p:nvSpPr>
        <p:spPr>
          <a:xfrm>
            <a:off x="628650" y="1828799"/>
            <a:ext cx="7886700" cy="4348163"/>
          </a:xfrm>
        </p:spPr>
        <p:txBody>
          <a:bodyPr/>
          <a:lstStyle/>
          <a:p>
            <a:pPr marL="290513" indent="-290513"/>
            <a:r>
              <a:rPr lang="en-US" dirty="0"/>
              <a:t>Postoperative sedation to avoid further fractures</a:t>
            </a:r>
          </a:p>
          <a:p>
            <a:pPr marL="290513" indent="-290513"/>
            <a:r>
              <a:rPr lang="en-US" dirty="0"/>
              <a:t>Hemorrhagic diathesis from platelet dysfunction </a:t>
            </a:r>
          </a:p>
          <a:p>
            <a:pPr marL="290513" indent="-290513"/>
            <a:r>
              <a:rPr lang="en-US" dirty="0"/>
              <a:t>If the patient has restrictive lung disease may need PICU admission postoperatively</a:t>
            </a:r>
          </a:p>
          <a:p>
            <a:endParaRPr lang="en-US" dirty="0"/>
          </a:p>
        </p:txBody>
      </p:sp>
    </p:spTree>
    <p:extLst>
      <p:ext uri="{BB962C8B-B14F-4D97-AF65-F5344CB8AC3E}">
        <p14:creationId xmlns:p14="http://schemas.microsoft.com/office/powerpoint/2010/main" val="712650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Conclusions:</a:t>
            </a:r>
          </a:p>
        </p:txBody>
      </p:sp>
      <p:sp>
        <p:nvSpPr>
          <p:cNvPr id="3" name="Content Placeholder 2"/>
          <p:cNvSpPr>
            <a:spLocks noGrp="1"/>
          </p:cNvSpPr>
          <p:nvPr>
            <p:ph idx="1"/>
          </p:nvPr>
        </p:nvSpPr>
        <p:spPr/>
        <p:txBody>
          <a:bodyPr>
            <a:normAutofit fontScale="92500" lnSpcReduction="20000"/>
          </a:bodyPr>
          <a:lstStyle/>
          <a:p>
            <a:pPr marL="290513" indent="-290513"/>
            <a:r>
              <a:rPr lang="en-US" sz="3200" dirty="0"/>
              <a:t>Identify severity of OI</a:t>
            </a:r>
          </a:p>
          <a:p>
            <a:pPr marL="290513" indent="-290513"/>
            <a:r>
              <a:rPr lang="en-US" sz="3200" dirty="0"/>
              <a:t>Preoperative evaluation </a:t>
            </a:r>
          </a:p>
          <a:p>
            <a:pPr marL="635000" lvl="1" indent="-292100">
              <a:buFont typeface="System Font Regular"/>
              <a:buChar char="-"/>
            </a:pPr>
            <a:r>
              <a:rPr lang="en-US" sz="2800" dirty="0"/>
              <a:t>Airway</a:t>
            </a:r>
          </a:p>
          <a:p>
            <a:pPr marL="635000" lvl="1" indent="-292100">
              <a:buFont typeface="System Font Regular"/>
              <a:buChar char="-"/>
            </a:pPr>
            <a:r>
              <a:rPr lang="en-US" sz="2800" dirty="0"/>
              <a:t>Cardiopulmonary </a:t>
            </a:r>
          </a:p>
          <a:p>
            <a:pPr marL="635000" lvl="1" indent="-292100">
              <a:buFont typeface="System Font Regular"/>
              <a:buChar char="-"/>
            </a:pPr>
            <a:r>
              <a:rPr lang="en-US" sz="2800" dirty="0" err="1"/>
              <a:t>Hemotologic</a:t>
            </a:r>
            <a:r>
              <a:rPr lang="en-US" sz="2800" dirty="0"/>
              <a:t> </a:t>
            </a:r>
          </a:p>
          <a:p>
            <a:pPr marL="290513" indent="-290513"/>
            <a:r>
              <a:rPr lang="en-US" sz="3200" dirty="0"/>
              <a:t>Fracture, fracture, fracture!</a:t>
            </a:r>
          </a:p>
          <a:p>
            <a:pPr marL="290513" indent="-290513"/>
            <a:r>
              <a:rPr lang="en-US" sz="3200" dirty="0"/>
              <a:t>Avoid succinylcholine </a:t>
            </a:r>
          </a:p>
          <a:p>
            <a:pPr marL="290513" indent="-290513"/>
            <a:r>
              <a:rPr lang="en-US" sz="3200" dirty="0"/>
              <a:t>Consider regional anesthetic options </a:t>
            </a:r>
          </a:p>
          <a:p>
            <a:pPr marL="290513" indent="-290513"/>
            <a:r>
              <a:rPr lang="en-US" sz="3200" dirty="0"/>
              <a:t>Postoperative disposition</a:t>
            </a:r>
          </a:p>
        </p:txBody>
      </p:sp>
    </p:spTree>
    <p:extLst>
      <p:ext uri="{BB962C8B-B14F-4D97-AF65-F5344CB8AC3E}">
        <p14:creationId xmlns:p14="http://schemas.microsoft.com/office/powerpoint/2010/main" val="2146314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References:</a:t>
            </a:r>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US" dirty="0"/>
              <a:t>Van Dijk FS, </a:t>
            </a:r>
            <a:r>
              <a:rPr lang="en-US" dirty="0" err="1"/>
              <a:t>Cobben</a:t>
            </a:r>
            <a:r>
              <a:rPr lang="en-US" dirty="0"/>
              <a:t> JM, </a:t>
            </a:r>
            <a:r>
              <a:rPr lang="en-US" dirty="0" err="1"/>
              <a:t>Kariminejad</a:t>
            </a:r>
            <a:r>
              <a:rPr lang="en-US" dirty="0"/>
              <a:t> A, et al. </a:t>
            </a:r>
            <a:r>
              <a:rPr lang="en-US" dirty="0" err="1"/>
              <a:t>Osteogenesis</a:t>
            </a:r>
            <a:r>
              <a:rPr lang="en-US" dirty="0"/>
              <a:t> </a:t>
            </a:r>
            <a:r>
              <a:rPr lang="en-US" dirty="0" err="1"/>
              <a:t>Imperfecta</a:t>
            </a:r>
            <a:r>
              <a:rPr lang="en-US" dirty="0"/>
              <a:t>: A Review with Clinical Examples. </a:t>
            </a:r>
            <a:r>
              <a:rPr lang="en-US" dirty="0" err="1"/>
              <a:t>Mol</a:t>
            </a:r>
            <a:r>
              <a:rPr lang="en-US" dirty="0"/>
              <a:t> </a:t>
            </a:r>
            <a:r>
              <a:rPr lang="en-US" dirty="0" err="1"/>
              <a:t>Syndromol</a:t>
            </a:r>
            <a:r>
              <a:rPr lang="en-US" dirty="0"/>
              <a:t>. 2011;2(1):1-20.</a:t>
            </a:r>
          </a:p>
          <a:p>
            <a:pPr marL="514350" indent="-514350">
              <a:buFont typeface="+mj-lt"/>
              <a:buAutoNum type="arabicPeriod"/>
            </a:pPr>
            <a:r>
              <a:rPr lang="en-US" dirty="0"/>
              <a:t>Basel D, Steiner RD: </a:t>
            </a:r>
            <a:r>
              <a:rPr lang="en-US" dirty="0" err="1"/>
              <a:t>Osteogenesis</a:t>
            </a:r>
            <a:r>
              <a:rPr lang="en-US" dirty="0"/>
              <a:t> </a:t>
            </a:r>
            <a:r>
              <a:rPr lang="en-US" dirty="0" err="1"/>
              <a:t>imperfecta</a:t>
            </a:r>
            <a:r>
              <a:rPr lang="en-US" dirty="0"/>
              <a:t>: recent findings shed new light on this once well understood condition. Genet Med 2009; 11: 375–85.</a:t>
            </a:r>
          </a:p>
          <a:p>
            <a:pPr marL="514350" indent="-514350">
              <a:buFont typeface="+mj-lt"/>
              <a:buAutoNum type="arabicPeriod"/>
            </a:pPr>
            <a:r>
              <a:rPr lang="en-US" dirty="0"/>
              <a:t>Santos ML, </a:t>
            </a:r>
            <a:r>
              <a:rPr lang="en-US" dirty="0" err="1"/>
              <a:t>Anez</a:t>
            </a:r>
            <a:r>
              <a:rPr lang="en-US" dirty="0"/>
              <a:t> C, Fuentes A, et al. Airway management with </a:t>
            </a:r>
            <a:r>
              <a:rPr lang="en-US" dirty="0" err="1"/>
              <a:t>ProSeal</a:t>
            </a:r>
            <a:r>
              <a:rPr lang="en-US" dirty="0"/>
              <a:t> LMA in a patient with </a:t>
            </a:r>
            <a:r>
              <a:rPr lang="en-US" dirty="0" err="1"/>
              <a:t>osteogenesis</a:t>
            </a:r>
            <a:r>
              <a:rPr lang="en-US" dirty="0"/>
              <a:t> </a:t>
            </a:r>
            <a:r>
              <a:rPr lang="en-US" dirty="0" err="1"/>
              <a:t>imperfecta</a:t>
            </a:r>
            <a:r>
              <a:rPr lang="en-US" dirty="0"/>
              <a:t>. </a:t>
            </a:r>
            <a:r>
              <a:rPr lang="en-US" dirty="0" err="1"/>
              <a:t>Anesth</a:t>
            </a:r>
            <a:r>
              <a:rPr lang="en-US" dirty="0"/>
              <a:t> </a:t>
            </a:r>
            <a:r>
              <a:rPr lang="en-US" dirty="0" err="1"/>
              <a:t>Analg</a:t>
            </a:r>
            <a:r>
              <a:rPr lang="en-US" dirty="0"/>
              <a:t> 2006; 103: 794.</a:t>
            </a:r>
          </a:p>
          <a:p>
            <a:pPr marL="514350" indent="-514350">
              <a:buFont typeface="+mj-lt"/>
              <a:buAutoNum type="arabicPeriod"/>
            </a:pPr>
            <a:r>
              <a:rPr lang="en-US" dirty="0"/>
              <a:t>Carlson Jay, </a:t>
            </a:r>
            <a:r>
              <a:rPr lang="en-US" dirty="0" err="1"/>
              <a:t>Halrass</a:t>
            </a:r>
            <a:r>
              <a:rPr lang="en-US" dirty="0"/>
              <a:t> F. Management of </a:t>
            </a:r>
            <a:r>
              <a:rPr lang="en-US" dirty="0" err="1"/>
              <a:t>Osteogenesis</a:t>
            </a:r>
            <a:r>
              <a:rPr lang="en-US" dirty="0"/>
              <a:t> </a:t>
            </a:r>
            <a:r>
              <a:rPr lang="en-US" dirty="0" err="1"/>
              <a:t>Imperfecta</a:t>
            </a:r>
            <a:r>
              <a:rPr lang="en-US" dirty="0"/>
              <a:t> in Pregnancy. Journal of Reproductive Medicine, 1993; 38.</a:t>
            </a:r>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2121</TotalTime>
  <Words>1981</Words>
  <Application>Microsoft Macintosh PowerPoint</Application>
  <PresentationFormat>On-screen Show (4:3)</PresentationFormat>
  <Paragraphs>148</Paragraphs>
  <Slides>20</Slides>
  <Notes>14</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20</vt:i4>
      </vt:variant>
    </vt:vector>
  </HeadingPairs>
  <TitlesOfParts>
    <vt:vector size="28" baseType="lpstr">
      <vt:lpstr>System Font Regular</vt:lpstr>
      <vt:lpstr>Arial</vt:lpstr>
      <vt:lpstr>Calibri</vt:lpstr>
      <vt:lpstr>Calibri Light</vt:lpstr>
      <vt:lpstr>SPACIES</vt:lpstr>
      <vt:lpstr>1_SPACIES</vt:lpstr>
      <vt:lpstr>Theme11</vt:lpstr>
      <vt:lpstr>Theme9</vt:lpstr>
      <vt:lpstr>PowerPoint Presentation</vt:lpstr>
      <vt:lpstr>Disclosures</vt:lpstr>
      <vt:lpstr>Learning Objectives:</vt:lpstr>
      <vt:lpstr>Pathophysiology </vt:lpstr>
      <vt:lpstr>Pathophysiology </vt:lpstr>
      <vt:lpstr>Clinical Features </vt:lpstr>
      <vt:lpstr>Diagnosis of OI</vt:lpstr>
      <vt:lpstr>Common Surgeries Performed</vt:lpstr>
      <vt:lpstr>Preoperative Evaluation </vt:lpstr>
      <vt:lpstr>Preoperative Evaluation </vt:lpstr>
      <vt:lpstr>Preoperative Evaluation </vt:lpstr>
      <vt:lpstr>Preoperative Evaluation </vt:lpstr>
      <vt:lpstr>Intraoperative Implications </vt:lpstr>
      <vt:lpstr>Intraoperative Implications </vt:lpstr>
      <vt:lpstr>Intraoperative Implications </vt:lpstr>
      <vt:lpstr>Brittle Bone Myths</vt:lpstr>
      <vt:lpstr>Regional Anesthesia </vt:lpstr>
      <vt:lpstr>Postoperative Disposition</vt:lpstr>
      <vt:lpstr>Conclusions: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46</cp:revision>
  <dcterms:created xsi:type="dcterms:W3CDTF">2019-04-09T15:21:04Z</dcterms:created>
  <dcterms:modified xsi:type="dcterms:W3CDTF">2021-12-25T02:40:15Z</dcterms:modified>
</cp:coreProperties>
</file>