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2"/>
  </p:notesMasterIdLst>
  <p:sldIdLst>
    <p:sldId id="258" r:id="rId5"/>
    <p:sldId id="270" r:id="rId6"/>
    <p:sldId id="261" r:id="rId7"/>
    <p:sldId id="294" r:id="rId8"/>
    <p:sldId id="273" r:id="rId9"/>
    <p:sldId id="265" r:id="rId10"/>
    <p:sldId id="276" r:id="rId11"/>
    <p:sldId id="275" r:id="rId12"/>
    <p:sldId id="293" r:id="rId13"/>
    <p:sldId id="305" r:id="rId14"/>
    <p:sldId id="296" r:id="rId15"/>
    <p:sldId id="297" r:id="rId16"/>
    <p:sldId id="298" r:id="rId17"/>
    <p:sldId id="295" r:id="rId18"/>
    <p:sldId id="268" r:id="rId19"/>
    <p:sldId id="278" r:id="rId20"/>
    <p:sldId id="272" r:id="rId21"/>
    <p:sldId id="279" r:id="rId22"/>
    <p:sldId id="282" r:id="rId23"/>
    <p:sldId id="301" r:id="rId24"/>
    <p:sldId id="283" r:id="rId25"/>
    <p:sldId id="284" r:id="rId26"/>
    <p:sldId id="280" r:id="rId27"/>
    <p:sldId id="286" r:id="rId28"/>
    <p:sldId id="303" r:id="rId29"/>
    <p:sldId id="287" r:id="rId30"/>
    <p:sldId id="289" r:id="rId31"/>
    <p:sldId id="288" r:id="rId32"/>
    <p:sldId id="290" r:id="rId33"/>
    <p:sldId id="304" r:id="rId34"/>
    <p:sldId id="292" r:id="rId35"/>
    <p:sldId id="306" r:id="rId36"/>
    <p:sldId id="307" r:id="rId37"/>
    <p:sldId id="309" r:id="rId38"/>
    <p:sldId id="310" r:id="rId39"/>
    <p:sldId id="263" r:id="rId40"/>
    <p:sldId id="26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ssa Vadi" initials="MV"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31"/>
    <p:restoredTop sz="79180" autoAdjust="0"/>
  </p:normalViewPr>
  <p:slideViewPr>
    <p:cSldViewPr>
      <p:cViewPr varScale="1">
        <p:scale>
          <a:sx n="77" d="100"/>
          <a:sy n="77" d="100"/>
        </p:scale>
        <p:origin x="2224" y="1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C4889-3187-784D-A8B1-748A10207FA1}" type="datetimeFigureOut">
              <a:rPr lang="en-US" smtClean="0"/>
              <a:t>1/27/22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87F14F-F412-0E43-AA4B-64E76CFF2727}" type="slidenum">
              <a:rPr lang="en-US" smtClean="0"/>
              <a:t>‹#›</a:t>
            </a:fld>
            <a:endParaRPr lang="en-US"/>
          </a:p>
        </p:txBody>
      </p:sp>
    </p:spTree>
    <p:extLst>
      <p:ext uri="{BB962C8B-B14F-4D97-AF65-F5344CB8AC3E}">
        <p14:creationId xmlns:p14="http://schemas.microsoft.com/office/powerpoint/2010/main" val="2629361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Components of the Eye Include:</a:t>
            </a:r>
          </a:p>
          <a:p>
            <a:endParaRPr lang="en-US" sz="1200" b="1" i="0" u="none" strike="noStrike" kern="1200" dirty="0">
              <a:solidFill>
                <a:schemeClr val="tx1"/>
              </a:solidFill>
              <a:effectLst/>
              <a:latin typeface="+mn-lt"/>
              <a:ea typeface="+mn-ea"/>
              <a:cs typeface="+mn-cs"/>
            </a:endParaRPr>
          </a:p>
          <a:p>
            <a:pPr marL="228600" indent="-228600">
              <a:buAutoNum type="arabicPeriod"/>
            </a:pPr>
            <a:r>
              <a:rPr lang="en-US" sz="1200" b="1" i="0" u="none" strike="noStrike" kern="1200" dirty="0">
                <a:solidFill>
                  <a:schemeClr val="tx1"/>
                </a:solidFill>
                <a:effectLst/>
                <a:latin typeface="+mn-lt"/>
                <a:ea typeface="+mn-ea"/>
                <a:cs typeface="+mn-cs"/>
              </a:rPr>
              <a:t>Anterior Chamber (Aqueous </a:t>
            </a:r>
            <a:r>
              <a:rPr lang="en-US" sz="1200" b="1" i="0" u="none" strike="noStrike" kern="1200" dirty="0" err="1">
                <a:solidFill>
                  <a:schemeClr val="tx1"/>
                </a:solidFill>
                <a:effectLst/>
                <a:latin typeface="+mn-lt"/>
                <a:ea typeface="+mn-ea"/>
                <a:cs typeface="+mn-cs"/>
              </a:rPr>
              <a:t>Humour</a:t>
            </a:r>
            <a:r>
              <a:rPr lang="en-US" sz="1200" b="1" i="0" u="none" strike="noStrike" kern="1200" dirty="0">
                <a:solidFill>
                  <a:schemeClr val="tx1"/>
                </a:solidFill>
                <a:effectLst/>
                <a:latin typeface="+mn-lt"/>
                <a:ea typeface="+mn-ea"/>
                <a:cs typeface="+mn-cs"/>
              </a:rPr>
              <a:t>):</a:t>
            </a:r>
            <a:r>
              <a:rPr lang="en-US" sz="1200" b="1" i="0" u="none" strike="noStrike" kern="1200" baseline="0" dirty="0">
                <a:solidFill>
                  <a:schemeClr val="tx1"/>
                </a:solidFill>
                <a:effectLst/>
                <a:latin typeface="+mn-lt"/>
                <a:ea typeface="+mn-ea"/>
                <a:cs typeface="+mn-cs"/>
              </a:rPr>
              <a:t> </a:t>
            </a:r>
            <a:r>
              <a:rPr lang="en-US" sz="1200" b="0" i="0" u="none" strike="noStrike" kern="1200" baseline="0" dirty="0">
                <a:solidFill>
                  <a:schemeClr val="tx1"/>
                </a:solidFill>
                <a:effectLst/>
                <a:latin typeface="+mn-lt"/>
                <a:ea typeface="+mn-ea"/>
                <a:cs typeface="+mn-cs"/>
              </a:rPr>
              <a:t>the anterior chamber is the space between the cornea and the iris.  It is filled with aqueous </a:t>
            </a:r>
            <a:r>
              <a:rPr lang="en-US" sz="1200" b="0" i="0" u="none" strike="noStrike" kern="1200" baseline="0" dirty="0" err="1">
                <a:solidFill>
                  <a:schemeClr val="tx1"/>
                </a:solidFill>
                <a:effectLst/>
                <a:latin typeface="+mn-lt"/>
                <a:ea typeface="+mn-ea"/>
                <a:cs typeface="+mn-cs"/>
              </a:rPr>
              <a:t>humour</a:t>
            </a:r>
            <a:r>
              <a:rPr lang="en-US" sz="1200" b="0" i="0" u="none" strike="noStrike" kern="1200" baseline="0" dirty="0">
                <a:solidFill>
                  <a:schemeClr val="tx1"/>
                </a:solidFill>
                <a:effectLst/>
                <a:latin typeface="+mn-lt"/>
                <a:ea typeface="+mn-ea"/>
                <a:cs typeface="+mn-cs"/>
              </a:rPr>
              <a:t>, a clear, slightly alkaline liquid that supplies nutrients to eye tissues and removes waste products.  Aqueous </a:t>
            </a:r>
            <a:r>
              <a:rPr lang="en-US" sz="1200" b="0" i="0" u="none" strike="noStrike" kern="1200" baseline="0" dirty="0" err="1">
                <a:solidFill>
                  <a:schemeClr val="tx1"/>
                </a:solidFill>
                <a:effectLst/>
                <a:latin typeface="+mn-lt"/>
                <a:ea typeface="+mn-ea"/>
                <a:cs typeface="+mn-cs"/>
              </a:rPr>
              <a:t>humour</a:t>
            </a:r>
            <a:r>
              <a:rPr lang="en-US" sz="1200" b="0" i="0" u="none" strike="noStrike" kern="1200" baseline="0" dirty="0">
                <a:solidFill>
                  <a:schemeClr val="tx1"/>
                </a:solidFill>
                <a:effectLst/>
                <a:latin typeface="+mn-lt"/>
                <a:ea typeface="+mn-ea"/>
                <a:cs typeface="+mn-cs"/>
              </a:rPr>
              <a:t> maintains intraocular pressure and the eye’s shape</a:t>
            </a:r>
            <a:r>
              <a:rPr lang="en-US" dirty="0"/>
              <a:t>.</a:t>
            </a:r>
            <a:endParaRPr lang="en-US" sz="1200" b="1" i="0" u="none" strike="noStrike" kern="1200" dirty="0">
              <a:solidFill>
                <a:schemeClr val="tx1"/>
              </a:solidFill>
              <a:effectLst/>
              <a:latin typeface="+mn-lt"/>
              <a:ea typeface="+mn-ea"/>
              <a:cs typeface="+mn-cs"/>
            </a:endParaRPr>
          </a:p>
          <a:p>
            <a:pPr marL="228600" indent="-228600">
              <a:buAutoNum type="arabicPeriod"/>
            </a:pPr>
            <a:r>
              <a:rPr lang="en-US" sz="1200" b="1" i="0" u="none" strike="noStrike" kern="1200" dirty="0">
                <a:solidFill>
                  <a:schemeClr val="tx1"/>
                </a:solidFill>
                <a:effectLst/>
                <a:latin typeface="+mn-lt"/>
                <a:ea typeface="+mn-ea"/>
                <a:cs typeface="+mn-cs"/>
              </a:rPr>
              <a:t>Choroid: </a:t>
            </a:r>
            <a:r>
              <a:rPr lang="en-US" sz="1200" b="0" i="0" u="none" strike="noStrike" kern="1200" dirty="0">
                <a:solidFill>
                  <a:schemeClr val="tx1"/>
                </a:solidFill>
                <a:effectLst/>
                <a:latin typeface="+mn-lt"/>
                <a:ea typeface="+mn-ea"/>
                <a:cs typeface="+mn-cs"/>
              </a:rPr>
              <a:t>layer that lines the back of the eye; contains blood vessels</a:t>
            </a:r>
          </a:p>
          <a:p>
            <a:pPr marL="228600" indent="-228600">
              <a:buAutoNum type="arabicPeriod"/>
            </a:pPr>
            <a:r>
              <a:rPr lang="en-US" sz="1200" b="1" i="0" u="none" strike="noStrike" kern="1200" dirty="0">
                <a:solidFill>
                  <a:schemeClr val="tx1"/>
                </a:solidFill>
                <a:effectLst/>
                <a:latin typeface="+mn-lt"/>
                <a:ea typeface="+mn-ea"/>
                <a:cs typeface="+mn-cs"/>
              </a:rPr>
              <a:t>Ciliary Body: </a:t>
            </a:r>
            <a:r>
              <a:rPr lang="en-US" sz="1200" b="0" i="0" u="none" strike="noStrike" kern="1200" dirty="0">
                <a:solidFill>
                  <a:schemeClr val="tx1"/>
                </a:solidFill>
                <a:effectLst/>
                <a:latin typeface="+mn-lt"/>
                <a:ea typeface="+mn-ea"/>
                <a:cs typeface="+mn-cs"/>
              </a:rPr>
              <a:t>located behind the iris; contains muscle and focuses the lens</a:t>
            </a:r>
          </a:p>
          <a:p>
            <a:pPr marL="228600" indent="-228600">
              <a:buAutoNum type="arabicPeriod"/>
            </a:pPr>
            <a:r>
              <a:rPr lang="en-US" sz="1200" b="1" i="0" u="none" strike="noStrike" kern="1200" dirty="0">
                <a:solidFill>
                  <a:schemeClr val="tx1"/>
                </a:solidFill>
                <a:effectLst/>
                <a:latin typeface="+mn-lt"/>
                <a:ea typeface="+mn-ea"/>
                <a:cs typeface="+mn-cs"/>
              </a:rPr>
              <a:t>Cornea: </a:t>
            </a:r>
            <a:r>
              <a:rPr lang="en-US" sz="1200" b="0" i="0" u="none" strike="noStrike" kern="1200" dirty="0">
                <a:solidFill>
                  <a:schemeClr val="tx1"/>
                </a:solidFill>
                <a:effectLst/>
                <a:latin typeface="+mn-lt"/>
                <a:ea typeface="+mn-ea"/>
                <a:cs typeface="+mn-cs"/>
              </a:rPr>
              <a:t>clear front portion of eye; responsible for sharpness and clarity (focuses light entering the eye)</a:t>
            </a:r>
          </a:p>
          <a:p>
            <a:pPr marL="228600" indent="-228600">
              <a:buAutoNum type="arabicPeriod"/>
            </a:pPr>
            <a:r>
              <a:rPr lang="en-US" sz="1200" b="1" i="0" u="none" strike="noStrike" kern="1200" dirty="0">
                <a:solidFill>
                  <a:schemeClr val="tx1"/>
                </a:solidFill>
                <a:effectLst/>
                <a:latin typeface="+mn-lt"/>
                <a:ea typeface="+mn-ea"/>
                <a:cs typeface="+mn-cs"/>
              </a:rPr>
              <a:t>Iris: </a:t>
            </a:r>
            <a:r>
              <a:rPr lang="en-US" sz="1200" b="0" i="0" u="none" strike="noStrike" kern="1200" dirty="0">
                <a:solidFill>
                  <a:schemeClr val="tx1"/>
                </a:solidFill>
                <a:effectLst/>
                <a:latin typeface="+mn-lt"/>
                <a:ea typeface="+mn-ea"/>
                <a:cs typeface="+mn-cs"/>
              </a:rPr>
              <a:t>colored part of eye; regulates the amount of light that enters the eye</a:t>
            </a:r>
          </a:p>
          <a:p>
            <a:pPr marL="228600" indent="-228600">
              <a:buAutoNum type="arabicPeriod"/>
            </a:pPr>
            <a:r>
              <a:rPr lang="en-US" sz="1200" b="1" i="0" u="none" strike="noStrike" kern="1200" dirty="0">
                <a:solidFill>
                  <a:schemeClr val="tx1"/>
                </a:solidFill>
                <a:effectLst/>
                <a:latin typeface="+mn-lt"/>
                <a:ea typeface="+mn-ea"/>
                <a:cs typeface="+mn-cs"/>
              </a:rPr>
              <a:t>Lens: </a:t>
            </a:r>
            <a:r>
              <a:rPr lang="en-US" sz="1200" b="0" i="0" u="none" strike="noStrike" kern="1200" dirty="0">
                <a:solidFill>
                  <a:schemeClr val="tx1"/>
                </a:solidFill>
                <a:effectLst/>
                <a:latin typeface="+mn-lt"/>
                <a:ea typeface="+mn-ea"/>
                <a:cs typeface="+mn-cs"/>
              </a:rPr>
              <a:t>transparent structure that focuses light onto retina</a:t>
            </a:r>
          </a:p>
          <a:p>
            <a:pPr marL="228600" indent="-228600">
              <a:buAutoNum type="arabicPeriod"/>
            </a:pPr>
            <a:r>
              <a:rPr lang="en-US" sz="1200" b="1" i="0" u="none" strike="noStrike" kern="1200" dirty="0">
                <a:solidFill>
                  <a:schemeClr val="tx1"/>
                </a:solidFill>
                <a:effectLst/>
                <a:latin typeface="+mn-lt"/>
                <a:ea typeface="+mn-ea"/>
                <a:cs typeface="+mn-cs"/>
              </a:rPr>
              <a:t>Macula: </a:t>
            </a:r>
            <a:r>
              <a:rPr lang="en-US" sz="1200" b="0" i="0" u="none" strike="noStrike" kern="1200" dirty="0">
                <a:solidFill>
                  <a:schemeClr val="tx1"/>
                </a:solidFill>
                <a:effectLst/>
                <a:latin typeface="+mn-lt"/>
                <a:ea typeface="+mn-ea"/>
                <a:cs typeface="+mn-cs"/>
              </a:rPr>
              <a:t>contains light-sensitive cells that regulate ability to see fine details</a:t>
            </a:r>
          </a:p>
          <a:p>
            <a:pPr marL="228600" indent="-228600">
              <a:buAutoNum type="arabicPeriod"/>
            </a:pPr>
            <a:r>
              <a:rPr lang="en-US" sz="1200" b="1" i="0" u="none" strike="noStrike" kern="1200" dirty="0">
                <a:solidFill>
                  <a:schemeClr val="tx1"/>
                </a:solidFill>
                <a:effectLst/>
                <a:latin typeface="+mn-lt"/>
                <a:ea typeface="+mn-ea"/>
                <a:cs typeface="+mn-cs"/>
              </a:rPr>
              <a:t>Optic Nerve: </a:t>
            </a:r>
            <a:r>
              <a:rPr lang="en-US" sz="1200" b="0" i="0" u="none" strike="noStrike" kern="1200" dirty="0">
                <a:solidFill>
                  <a:schemeClr val="tx1"/>
                </a:solidFill>
                <a:effectLst/>
                <a:latin typeface="+mn-lt"/>
                <a:ea typeface="+mn-ea"/>
                <a:cs typeface="+mn-cs"/>
              </a:rPr>
              <a:t>bundle of nerve fibers responsible for carrying information from the retina to the brain</a:t>
            </a:r>
          </a:p>
          <a:p>
            <a:pPr marL="228600" indent="-228600">
              <a:buAutoNum type="arabicPeriod"/>
            </a:pPr>
            <a:r>
              <a:rPr lang="en-US" sz="1200" b="1" i="0" u="none" strike="noStrike" kern="1200" dirty="0">
                <a:solidFill>
                  <a:schemeClr val="tx1"/>
                </a:solidFill>
                <a:effectLst/>
                <a:latin typeface="+mn-lt"/>
                <a:ea typeface="+mn-ea"/>
                <a:cs typeface="+mn-cs"/>
              </a:rPr>
              <a:t>Posterior Chamber: </a:t>
            </a:r>
            <a:r>
              <a:rPr lang="en-US" sz="1200" b="0" i="0" u="none" strike="noStrike" kern="1200" dirty="0">
                <a:solidFill>
                  <a:schemeClr val="tx1"/>
                </a:solidFill>
                <a:effectLst/>
                <a:latin typeface="+mn-lt"/>
                <a:ea typeface="+mn-ea"/>
                <a:cs typeface="+mn-cs"/>
              </a:rPr>
              <a:t>area</a:t>
            </a:r>
            <a:r>
              <a:rPr lang="en-US" sz="1200" b="0" i="0" u="none" strike="noStrike" kern="1200" baseline="0" dirty="0">
                <a:solidFill>
                  <a:schemeClr val="tx1"/>
                </a:solidFill>
                <a:effectLst/>
                <a:latin typeface="+mn-lt"/>
                <a:ea typeface="+mn-ea"/>
                <a:cs typeface="+mn-cs"/>
              </a:rPr>
              <a:t> between the iris and the lens; also filled with aqueous </a:t>
            </a:r>
            <a:r>
              <a:rPr lang="en-US" sz="1200" b="0" i="0" u="none" strike="noStrike" kern="1200" baseline="0" dirty="0" err="1">
                <a:solidFill>
                  <a:schemeClr val="tx1"/>
                </a:solidFill>
                <a:effectLst/>
                <a:latin typeface="+mn-lt"/>
                <a:ea typeface="+mn-ea"/>
                <a:cs typeface="+mn-cs"/>
              </a:rPr>
              <a:t>humour</a:t>
            </a:r>
            <a:endParaRPr lang="en-US" sz="1200" b="1" i="0" u="none" strike="noStrike" kern="1200" dirty="0">
              <a:solidFill>
                <a:schemeClr val="tx1"/>
              </a:solidFill>
              <a:effectLst/>
              <a:latin typeface="+mn-lt"/>
              <a:ea typeface="+mn-ea"/>
              <a:cs typeface="+mn-cs"/>
            </a:endParaRPr>
          </a:p>
          <a:p>
            <a:pPr marL="228600" indent="-228600">
              <a:buAutoNum type="arabicPeriod"/>
            </a:pPr>
            <a:r>
              <a:rPr lang="en-US" sz="1200" b="1" i="0" u="none" strike="noStrike" kern="1200" dirty="0">
                <a:solidFill>
                  <a:schemeClr val="tx1"/>
                </a:solidFill>
                <a:effectLst/>
                <a:latin typeface="+mn-lt"/>
                <a:ea typeface="+mn-ea"/>
                <a:cs typeface="+mn-cs"/>
              </a:rPr>
              <a:t>Pupil: </a:t>
            </a:r>
            <a:r>
              <a:rPr lang="en-US" sz="1200" b="0" i="0" u="none" strike="noStrike" kern="1200" dirty="0">
                <a:solidFill>
                  <a:schemeClr val="tx1"/>
                </a:solidFill>
                <a:effectLst/>
                <a:latin typeface="+mn-lt"/>
                <a:ea typeface="+mn-ea"/>
                <a:cs typeface="+mn-cs"/>
              </a:rPr>
              <a:t>dark center of iris; changes size to modulate amount of light entering eye</a:t>
            </a:r>
          </a:p>
          <a:p>
            <a:pPr marL="228600" indent="-228600">
              <a:buAutoNum type="arabicPeriod"/>
            </a:pPr>
            <a:r>
              <a:rPr lang="en-US" sz="1200" b="1" i="0" u="none" strike="noStrike" kern="1200" dirty="0">
                <a:solidFill>
                  <a:schemeClr val="tx1"/>
                </a:solidFill>
                <a:effectLst/>
                <a:latin typeface="+mn-lt"/>
                <a:ea typeface="+mn-ea"/>
                <a:cs typeface="+mn-cs"/>
              </a:rPr>
              <a:t>Retina: </a:t>
            </a:r>
            <a:r>
              <a:rPr lang="en-US" sz="1200" b="0" i="0" u="none" strike="noStrike" kern="1200" dirty="0">
                <a:solidFill>
                  <a:schemeClr val="tx1"/>
                </a:solidFill>
                <a:effectLst/>
                <a:latin typeface="+mn-lt"/>
                <a:ea typeface="+mn-ea"/>
                <a:cs typeface="+mn-cs"/>
              </a:rPr>
              <a:t>nerve layer at back of eye; senses light and creates electrical impulses transmitted to the brain via the optic nerve</a:t>
            </a:r>
          </a:p>
          <a:p>
            <a:pPr marL="228600" indent="-228600">
              <a:buAutoNum type="arabicPeriod"/>
            </a:pPr>
            <a:r>
              <a:rPr lang="en-US" sz="1200" b="1" i="0" u="none" strike="noStrike" kern="1200" dirty="0">
                <a:solidFill>
                  <a:schemeClr val="tx1"/>
                </a:solidFill>
                <a:effectLst/>
                <a:latin typeface="+mn-lt"/>
                <a:ea typeface="+mn-ea"/>
                <a:cs typeface="+mn-cs"/>
              </a:rPr>
              <a:t> Sclera: </a:t>
            </a:r>
            <a:r>
              <a:rPr lang="en-US" sz="1200" b="0" i="0" u="none" strike="noStrike" kern="1200" dirty="0">
                <a:solidFill>
                  <a:schemeClr val="tx1"/>
                </a:solidFill>
                <a:effectLst/>
                <a:latin typeface="+mn-lt"/>
                <a:ea typeface="+mn-ea"/>
                <a:cs typeface="+mn-cs"/>
              </a:rPr>
              <a:t>white outer layer of eye; surrounds the iris</a:t>
            </a:r>
            <a:endParaRPr lang="en-US" sz="1200" b="1" i="0" u="none" strike="noStrike" kern="1200" dirty="0">
              <a:solidFill>
                <a:schemeClr val="tx1"/>
              </a:solidFill>
              <a:effectLst/>
              <a:latin typeface="+mn-lt"/>
              <a:ea typeface="+mn-ea"/>
              <a:cs typeface="+mn-cs"/>
            </a:endParaRPr>
          </a:p>
          <a:p>
            <a:pPr marL="228600" indent="-228600">
              <a:buAutoNum type="arabicPeriod"/>
            </a:pPr>
            <a:r>
              <a:rPr lang="en-US" sz="1200" b="1" i="0" u="none" strike="noStrike" kern="1200" dirty="0">
                <a:solidFill>
                  <a:schemeClr val="tx1"/>
                </a:solidFill>
                <a:effectLst/>
                <a:latin typeface="+mn-lt"/>
                <a:ea typeface="+mn-ea"/>
                <a:cs typeface="+mn-cs"/>
              </a:rPr>
              <a:t> Vitreous </a:t>
            </a:r>
            <a:r>
              <a:rPr lang="en-US" sz="1200" b="1" i="0" u="none" strike="noStrike" kern="1200" dirty="0" err="1">
                <a:solidFill>
                  <a:schemeClr val="tx1"/>
                </a:solidFill>
                <a:effectLst/>
                <a:latin typeface="+mn-lt"/>
                <a:ea typeface="+mn-ea"/>
                <a:cs typeface="+mn-cs"/>
              </a:rPr>
              <a:t>Humour</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clear, gelatinous substance filling the central portion of the eye</a:t>
            </a:r>
          </a:p>
          <a:p>
            <a:pPr marL="228600" indent="-228600">
              <a:buAutoNum type="arabicPeriod"/>
            </a:pPr>
            <a:endParaRPr lang="en-US" sz="1200" b="0" i="0" u="none" strike="noStrike" kern="1200" dirty="0">
              <a:solidFill>
                <a:schemeClr val="tx1"/>
              </a:solidFill>
              <a:effectLst/>
              <a:latin typeface="+mn-lt"/>
              <a:ea typeface="+mn-ea"/>
              <a:cs typeface="+mn-cs"/>
            </a:endParaRPr>
          </a:p>
          <a:p>
            <a:pPr marL="0" indent="0">
              <a:buFontTx/>
              <a:buNone/>
            </a:pPr>
            <a:br>
              <a:rPr lang="en-US" sz="1200" b="0" i="0" u="none" strike="noStrike" kern="1200" dirty="0">
                <a:solidFill>
                  <a:schemeClr val="tx1"/>
                </a:solidFill>
                <a:effectLst/>
                <a:latin typeface="+mn-lt"/>
                <a:ea typeface="+mn-ea"/>
                <a:cs typeface="+mn-cs"/>
              </a:rPr>
            </a:br>
            <a:endParaRPr lang="en-US" b="0" dirty="0"/>
          </a:p>
        </p:txBody>
      </p:sp>
      <p:sp>
        <p:nvSpPr>
          <p:cNvPr id="4" name="Slide Number Placeholder 3"/>
          <p:cNvSpPr>
            <a:spLocks noGrp="1"/>
          </p:cNvSpPr>
          <p:nvPr>
            <p:ph type="sldNum" sz="quarter" idx="5"/>
          </p:nvPr>
        </p:nvSpPr>
        <p:spPr/>
        <p:txBody>
          <a:bodyPr/>
          <a:lstStyle/>
          <a:p>
            <a:fld id="{C087F14F-F412-0E43-AA4B-64E76CFF2727}" type="slidenum">
              <a:rPr lang="en-US" smtClean="0"/>
              <a:t>5</a:t>
            </a:fld>
            <a:endParaRPr lang="en-US"/>
          </a:p>
        </p:txBody>
      </p:sp>
    </p:spTree>
    <p:extLst>
      <p:ext uri="{BB962C8B-B14F-4D97-AF65-F5344CB8AC3E}">
        <p14:creationId xmlns:p14="http://schemas.microsoft.com/office/powerpoint/2010/main" val="3299767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globe is a relatively non-compliant structure. IOP is the pressure exerted by the internal components of the globe on the sclera and conjunctiva. Obstruction to the drainage of aqueous humor or processes leading to increases in choroidal blood volume (e.g. hypercapnia, coughing, increased CVP) increase IOP.  Increased CVP may result from coughing, straining (Valsalva maneuver, crying), increased intrathoracic pressure, or </a:t>
            </a:r>
            <a:r>
              <a:rPr lang="en-US" dirty="0" err="1"/>
              <a:t>Trendelenberg</a:t>
            </a:r>
            <a:r>
              <a:rPr lang="en-US" dirty="0"/>
              <a:t> positioning.  The anesthesiologist should carefully control these factors during the induction of anesthesia to avoid unnecessary increases in IOP.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Agents that DECREASE IOP include most IV and volatile anesthetics (exceptions noted above), non-depolarizing neuromuscular blockers, and topical beta blockers (ex. timolol).  Hyperventilation and hypothermia may also decrease IOP.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6</a:t>
            </a:fld>
            <a:endParaRPr lang="en-US"/>
          </a:p>
        </p:txBody>
      </p:sp>
    </p:spTree>
    <p:extLst>
      <p:ext uri="{BB962C8B-B14F-4D97-AF65-F5344CB8AC3E}">
        <p14:creationId xmlns:p14="http://schemas.microsoft.com/office/powerpoint/2010/main" val="3460219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eye muscles develop prolonged tonic tension (up to 20 min) following succinylcholine administration.  In patients with a ruptured globe, this tonic tension may cause extrusion of intraocular contents.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Rocuronium administration at 1.2 mg/kg IV rapidly allows for optimal intubating conditions without succinylcholine-associated increases in IOP.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7</a:t>
            </a:fld>
            <a:endParaRPr lang="en-US"/>
          </a:p>
        </p:txBody>
      </p:sp>
    </p:spTree>
    <p:extLst>
      <p:ext uri="{BB962C8B-B14F-4D97-AF65-F5344CB8AC3E}">
        <p14:creationId xmlns:p14="http://schemas.microsoft.com/office/powerpoint/2010/main" val="2455739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oculocardiac</a:t>
            </a:r>
            <a:r>
              <a:rPr lang="en-US" dirty="0"/>
              <a:t> reflex (OCR) is triggered by pressure on the globe or traction on the extraocular muscles.  It is commonly encountered in patients undergoing strabismus surgery. Retrobulbar block may trigger the OCR by external pressure on the globe.  The block may not completely prevent the OCR reflex during later surgical stimulation or manipulation.</a:t>
            </a:r>
          </a:p>
          <a:p>
            <a:endParaRPr lang="en-US" dirty="0"/>
          </a:p>
          <a:p>
            <a:r>
              <a:rPr lang="en-US" dirty="0"/>
              <a:t>The afferent pathway is as follows:  stretch receptors in extraocular muscles </a:t>
            </a:r>
            <a:r>
              <a:rPr lang="en-US" dirty="0">
                <a:sym typeface="Wingdings" pitchFamily="2" charset="2"/>
              </a:rPr>
              <a:t> long and short ciliary nerves  ciliary ganglion  cranial nerve V (trigeminal nerve, ophthalmic branch)  </a:t>
            </a:r>
            <a:r>
              <a:rPr lang="en-US" dirty="0" err="1">
                <a:sym typeface="Wingdings" pitchFamily="2" charset="2"/>
              </a:rPr>
              <a:t>Gasserian</a:t>
            </a:r>
            <a:r>
              <a:rPr lang="en-US" dirty="0">
                <a:sym typeface="Wingdings" pitchFamily="2" charset="2"/>
              </a:rPr>
              <a:t> (trigeminal) ganglion  main sensory nucleus of the trigeminal nerve.  </a:t>
            </a:r>
          </a:p>
          <a:p>
            <a:endParaRPr lang="en-US" dirty="0">
              <a:sym typeface="Wingdings" pitchFamily="2" charset="2"/>
            </a:endParaRPr>
          </a:p>
          <a:p>
            <a:r>
              <a:rPr lang="en-US" dirty="0">
                <a:sym typeface="Wingdings" pitchFamily="2" charset="2"/>
              </a:rPr>
              <a:t>The afferent signal then connects to the efferent pathway in the brainstem.  The efferent pathway is as follows:  motor nucleus of </a:t>
            </a:r>
            <a:r>
              <a:rPr lang="en-US" dirty="0" err="1">
                <a:sym typeface="Wingdings" pitchFamily="2" charset="2"/>
              </a:rPr>
              <a:t>vagus</a:t>
            </a:r>
            <a:r>
              <a:rPr lang="en-US" dirty="0">
                <a:sym typeface="Wingdings" pitchFamily="2" charset="2"/>
              </a:rPr>
              <a:t> nerve  cranial nerve X (</a:t>
            </a:r>
            <a:r>
              <a:rPr lang="en-US" dirty="0" err="1">
                <a:sym typeface="Wingdings" pitchFamily="2" charset="2"/>
              </a:rPr>
              <a:t>vagus</a:t>
            </a:r>
            <a:r>
              <a:rPr lang="en-US" dirty="0">
                <a:sym typeface="Wingdings" pitchFamily="2" charset="2"/>
              </a:rPr>
              <a:t> nerve).  Efferent fibers from the </a:t>
            </a:r>
            <a:r>
              <a:rPr lang="en-US" dirty="0" err="1">
                <a:sym typeface="Wingdings" pitchFamily="2" charset="2"/>
              </a:rPr>
              <a:t>vagus</a:t>
            </a:r>
            <a:r>
              <a:rPr lang="en-US" dirty="0">
                <a:sym typeface="Wingdings" pitchFamily="2" charset="2"/>
              </a:rPr>
              <a:t> nerve activate parasympathetic output in the heart, leading to dysrhythmias.</a:t>
            </a:r>
          </a:p>
          <a:p>
            <a:endParaRPr lang="en-US" dirty="0">
              <a:sym typeface="Wingdings" pitchFamily="2" charset="2"/>
            </a:endParaRPr>
          </a:p>
        </p:txBody>
      </p:sp>
      <p:sp>
        <p:nvSpPr>
          <p:cNvPr id="4" name="Slide Number Placeholder 3"/>
          <p:cNvSpPr>
            <a:spLocks noGrp="1"/>
          </p:cNvSpPr>
          <p:nvPr>
            <p:ph type="sldNum" sz="quarter" idx="5"/>
          </p:nvPr>
        </p:nvSpPr>
        <p:spPr/>
        <p:txBody>
          <a:bodyPr/>
          <a:lstStyle/>
          <a:p>
            <a:fld id="{C087F14F-F412-0E43-AA4B-64E76CFF2727}" type="slidenum">
              <a:rPr lang="en-US" smtClean="0"/>
              <a:t>8</a:t>
            </a:fld>
            <a:endParaRPr lang="en-US"/>
          </a:p>
        </p:txBody>
      </p:sp>
    </p:spTree>
    <p:extLst>
      <p:ext uri="{BB962C8B-B14F-4D97-AF65-F5344CB8AC3E}">
        <p14:creationId xmlns:p14="http://schemas.microsoft.com/office/powerpoint/2010/main" val="1986103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Hypercarbia or hypoxia may worsen the </a:t>
            </a:r>
            <a:r>
              <a:rPr lang="en-US" dirty="0" err="1"/>
              <a:t>oculocardiac</a:t>
            </a:r>
            <a:r>
              <a:rPr lang="en-US" dirty="0"/>
              <a:t> reflex.  IV </a:t>
            </a:r>
            <a:r>
              <a:rPr lang="en-US" dirty="0" err="1"/>
              <a:t>vagolytic</a:t>
            </a:r>
            <a:r>
              <a:rPr lang="en-US" dirty="0"/>
              <a:t> agents typically interrupt the OCR arc and restore the heart rate.  Epinephrine is rarely required but should be available during ophthalmologic procedures.</a:t>
            </a:r>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9</a:t>
            </a:fld>
            <a:endParaRPr lang="en-US"/>
          </a:p>
        </p:txBody>
      </p:sp>
    </p:spTree>
    <p:extLst>
      <p:ext uri="{BB962C8B-B14F-4D97-AF65-F5344CB8AC3E}">
        <p14:creationId xmlns:p14="http://schemas.microsoft.com/office/powerpoint/2010/main" val="1196850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11</a:t>
            </a:fld>
            <a:endParaRPr lang="en-US"/>
          </a:p>
        </p:txBody>
      </p:sp>
    </p:spTree>
    <p:extLst>
      <p:ext uri="{BB962C8B-B14F-4D97-AF65-F5344CB8AC3E}">
        <p14:creationId xmlns:p14="http://schemas.microsoft.com/office/powerpoint/2010/main" val="3946446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13</a:t>
            </a:fld>
            <a:endParaRPr lang="en-US"/>
          </a:p>
        </p:txBody>
      </p:sp>
    </p:spTree>
    <p:extLst>
      <p:ext uri="{BB962C8B-B14F-4D97-AF65-F5344CB8AC3E}">
        <p14:creationId xmlns:p14="http://schemas.microsoft.com/office/powerpoint/2010/main" val="300285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15</a:t>
            </a:fld>
            <a:endParaRPr lang="en-US"/>
          </a:p>
        </p:txBody>
      </p:sp>
    </p:spTree>
    <p:extLst>
      <p:ext uri="{BB962C8B-B14F-4D97-AF65-F5344CB8AC3E}">
        <p14:creationId xmlns:p14="http://schemas.microsoft.com/office/powerpoint/2010/main" val="959590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r>
              <a:rPr lang="en-US" dirty="0"/>
              <a:t>Emergent ophthalmologic procedures post unique challenges for anesthesiologists.  </a:t>
            </a:r>
          </a:p>
          <a:p>
            <a:pPr marL="457200" lvl="1" indent="0">
              <a:buFontTx/>
              <a:buNone/>
            </a:pPr>
            <a:endParaRPr lang="en-US" dirty="0"/>
          </a:p>
          <a:p>
            <a:pPr marL="457200" lvl="1" indent="0">
              <a:buFontTx/>
              <a:buNone/>
            </a:pPr>
            <a:r>
              <a:rPr lang="en-US" dirty="0"/>
              <a:t>Patients presenting for emergency procedures may not be adequately </a:t>
            </a:r>
            <a:r>
              <a:rPr lang="en-US" i="1" dirty="0"/>
              <a:t>nil per </a:t>
            </a:r>
            <a:r>
              <a:rPr lang="en-US" i="1" dirty="0" err="1"/>
              <a:t>os</a:t>
            </a:r>
            <a:r>
              <a:rPr lang="en-US" i="1" dirty="0"/>
              <a:t> </a:t>
            </a:r>
            <a:r>
              <a:rPr lang="en-US" dirty="0"/>
              <a:t>(NPO) and are at risk for aspiration of gastric contents.  In such cases, a rapid sequence induction followed by endotracheal tube placement is preferred.</a:t>
            </a:r>
          </a:p>
          <a:p>
            <a:pPr marL="457200" lvl="1" indent="0">
              <a:buFontTx/>
              <a:buNone/>
            </a:pPr>
            <a:endParaRPr lang="en-US" dirty="0"/>
          </a:p>
          <a:p>
            <a:pPr marL="457200" lvl="1" indent="0">
              <a:buFontTx/>
              <a:buNone/>
            </a:pPr>
            <a:r>
              <a:rPr lang="en-US" dirty="0"/>
              <a:t>Patients with a ruptured globe or a penetrating eye injury risk extravasation of intraocular contents with increases in IOP during the induction of general anesthesia.  Factors that may increase IOP include inadequate depth of anesthesia, crying, coughing/bucking, hypertension or elevated CVP during laryngoscopy (occurs when the sympathetic nervous system is not adequately blunted),  or succinylcholine administration.</a:t>
            </a:r>
          </a:p>
          <a:p>
            <a:pPr marL="457200" lvl="1" indent="0">
              <a:buFontTx/>
              <a:buNone/>
            </a:pPr>
            <a:endParaRPr lang="en-US" dirty="0"/>
          </a:p>
          <a:p>
            <a:pPr marL="457200" lvl="1" indent="0">
              <a:buFontTx/>
              <a:buNone/>
            </a:pPr>
            <a:r>
              <a:rPr lang="en-US" dirty="0"/>
              <a:t>Many pediatric patients will present to the operating suite with IV access </a:t>
            </a:r>
            <a:r>
              <a:rPr lang="en-US" i="1" dirty="0"/>
              <a:t>in situ</a:t>
            </a:r>
            <a:r>
              <a:rPr lang="en-US" dirty="0"/>
              <a:t>.  In such cases, a reasonable choice for the induction of general anesthesia is propofol 2-3 mg/kg IV followed by rocuronium 1.2 mg/kg IV, with tracheal intubation 30-60 seconds after the administration of neuromuscular blockade.  Consider thiopental 5mg/kg or </a:t>
            </a:r>
            <a:r>
              <a:rPr lang="en-US" dirty="0" err="1"/>
              <a:t>methohexital</a:t>
            </a:r>
            <a:r>
              <a:rPr lang="en-US" dirty="0"/>
              <a:t> 1-2.5</a:t>
            </a:r>
            <a:r>
              <a:rPr lang="en-US" baseline="0" dirty="0"/>
              <a:t> </a:t>
            </a:r>
            <a:r>
              <a:rPr lang="en-US" dirty="0"/>
              <a:t>mg/kg if</a:t>
            </a:r>
            <a:r>
              <a:rPr lang="en-US" baseline="0" dirty="0"/>
              <a:t> </a:t>
            </a:r>
            <a:r>
              <a:rPr lang="en-US" baseline="0" dirty="0" err="1"/>
              <a:t>propofol</a:t>
            </a:r>
            <a:r>
              <a:rPr lang="en-US" baseline="0" dirty="0"/>
              <a:t> is unavailable.  </a:t>
            </a:r>
            <a:r>
              <a:rPr lang="en-US" baseline="0" dirty="0" err="1"/>
              <a:t>Methohexital</a:t>
            </a:r>
            <a:r>
              <a:rPr lang="en-US" baseline="0" dirty="0"/>
              <a:t> should be used cautiously in asthmatics.  </a:t>
            </a:r>
            <a:r>
              <a:rPr lang="en-US" dirty="0"/>
              <a:t>Use of rocuronium avoids the increases in IOP associated with succinylcholine.  Lidocaine 1-2 mg/kg IV or opioid pretreatment may also help to decrease the sympathetic response to laryngoscopy.  </a:t>
            </a:r>
          </a:p>
          <a:p>
            <a:pPr marL="457200" lvl="1" indent="0">
              <a:buFontTx/>
              <a:buNone/>
            </a:pPr>
            <a:endParaRPr lang="en-US" dirty="0"/>
          </a:p>
          <a:p>
            <a:pPr marL="457200" lvl="1" indent="0">
              <a:buFontTx/>
              <a:buNone/>
            </a:pPr>
            <a:r>
              <a:rPr lang="en-US" dirty="0"/>
              <a:t>The induction of general anesthesia becomes more challenging when IV access is not present or IV access attempts fail.  Options include: 1) Obtain IV access with ultrasound and topical analgesia; 2) IM ketamine administration with succinylcholine or rocuronium </a:t>
            </a:r>
            <a:r>
              <a:rPr lang="en-US" dirty="0">
                <a:sym typeface="Wingdings" pitchFamily="2" charset="2"/>
              </a:rPr>
              <a:t> may increase IOP, may take 2-8 minutes with gradually paralyzing airway reflexes (aspiration risk); 3) Inhalational induction with sevoflurane or halothane  requires careful avoidance of mask pressure on eyes to avoid increasing IOP, overpressure technique preferred to rapidly achieve a deep plane of anesthesia, aspiration risk; 4) Central line placement or intraosseous needle placement  unlikely to be tolerated by an awake child, crying/struggling may increase IOP; 4) Rectal methohexital 30 mg/kg  infants only, risk for incomplete induction if child evaluate all or part of the dose.</a:t>
            </a: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16</a:t>
            </a:fld>
            <a:endParaRPr lang="en-US"/>
          </a:p>
        </p:txBody>
      </p:sp>
    </p:spTree>
    <p:extLst>
      <p:ext uri="{BB962C8B-B14F-4D97-AF65-F5344CB8AC3E}">
        <p14:creationId xmlns:p14="http://schemas.microsoft.com/office/powerpoint/2010/main" val="335934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EUA under general anesthesia is typically reserved for patients who are too young to follow commands during the exam or are uncooperative with the efforts of the ophthalmologist.</a:t>
            </a:r>
          </a:p>
          <a:p>
            <a:pPr marL="0" indent="0">
              <a:buFontTx/>
              <a:buNone/>
            </a:pPr>
            <a:endParaRPr lang="en-US" dirty="0"/>
          </a:p>
          <a:p>
            <a:pPr marL="0" indent="0">
              <a:buFontTx/>
              <a:buNone/>
            </a:pPr>
            <a:r>
              <a:rPr lang="en-US" dirty="0"/>
              <a:t>Preoperative evaluation for associated conditions such as history of prematurity, developmental delay, or congenital syndromes is required.  The presence of comorbidities may affect anesthetic management depending on the suspected risk of laryngospasm, bronchospasm, or difficult airway.</a:t>
            </a:r>
          </a:p>
          <a:p>
            <a:pPr marL="457200" lvl="1"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17</a:t>
            </a:fld>
            <a:endParaRPr lang="en-US"/>
          </a:p>
        </p:txBody>
      </p:sp>
    </p:spTree>
    <p:extLst>
      <p:ext uri="{BB962C8B-B14F-4D97-AF65-F5344CB8AC3E}">
        <p14:creationId xmlns:p14="http://schemas.microsoft.com/office/powerpoint/2010/main" val="586895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The technique for general anesthesia maintenance is often dependent on the needs of the ophthalmologist and the specifics of the exam needed.</a:t>
            </a:r>
          </a:p>
          <a:p>
            <a:pPr marL="628650" lvl="1" indent="-171450">
              <a:buFont typeface="Arial" panose="020B0604020202020204" pitchFamily="34" charset="0"/>
              <a:buChar char="•"/>
            </a:pPr>
            <a:r>
              <a:rPr lang="en-US" dirty="0"/>
              <a:t>Simple exam: the anesthesiologist may choose to preform a mask induction of anesthesia, maintain spontaneous ventilation, forgo IV placement, and remove the mask to allow for the exam to take place with intermittent deepening of the anesthetic as needed. </a:t>
            </a:r>
          </a:p>
          <a:p>
            <a:pPr marL="628650" lvl="1" indent="-171450">
              <a:buFont typeface="Arial" panose="020B0604020202020204" pitchFamily="34" charset="0"/>
              <a:buChar char="•"/>
            </a:pPr>
            <a:r>
              <a:rPr lang="en-US" dirty="0"/>
              <a:t>Longer exams with fundoscopy or microscope utilization: an LMA may be placed after mask induction and IV placement to allow the ophthalmologist unrestricted access to the eyes without interruption for deepening of the anesthetic.</a:t>
            </a:r>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18</a:t>
            </a:fld>
            <a:endParaRPr lang="en-US"/>
          </a:p>
        </p:txBody>
      </p:sp>
    </p:spTree>
    <p:extLst>
      <p:ext uri="{BB962C8B-B14F-4D97-AF65-F5344CB8AC3E}">
        <p14:creationId xmlns:p14="http://schemas.microsoft.com/office/powerpoint/2010/main" val="105328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r>
              <a:rPr lang="en-US" dirty="0"/>
              <a:t>If the EUA’s priority is to obtain an accurate IOP measurement to assess for glaucoma or treatment success, caution must be taken to ensure the anesthetic does not cause a falsely low pressure measurement.</a:t>
            </a:r>
          </a:p>
          <a:p>
            <a:pPr marL="457200" lvl="1" indent="0">
              <a:buFont typeface="Arial" panose="020B0604020202020204" pitchFamily="34" charset="0"/>
              <a:buNone/>
            </a:pPr>
            <a:endParaRPr lang="en-US" dirty="0">
              <a:sym typeface="Wingdings" panose="05000000000000000000" pitchFamily="2" charset="2"/>
            </a:endParaRP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19</a:t>
            </a:fld>
            <a:endParaRPr lang="en-US"/>
          </a:p>
        </p:txBody>
      </p:sp>
    </p:spTree>
    <p:extLst>
      <p:ext uri="{BB962C8B-B14F-4D97-AF65-F5344CB8AC3E}">
        <p14:creationId xmlns:p14="http://schemas.microsoft.com/office/powerpoint/2010/main" val="3122690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Both volatile and IV anesthetics (except ketamine) decrease IOP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Volatile/IV agents: 1. decrease BP/CVP </a:t>
            </a:r>
            <a:r>
              <a:rPr lang="en-US" dirty="0">
                <a:sym typeface="Wingdings" panose="05000000000000000000" pitchFamily="2" charset="2"/>
              </a:rPr>
              <a:t> decreased choroidal volume  decreased IOP; 2. relax EOM  decreased IOP; 3. cause pupillary constriction  increased aqueous outflow  decreased IOP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If volatile used should strive to keep sevoflurane concentration &lt; 5%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Allow measurement of IOP as soon as patient stops moving to minimize the IOP lowering effects of volatile agent </a:t>
            </a:r>
          </a:p>
          <a:p>
            <a:pPr marL="171450" lvl="0" indent="-171450">
              <a:buFont typeface="Arial" panose="020B0604020202020204" pitchFamily="34" charset="0"/>
              <a:buChar char="•"/>
            </a:pPr>
            <a:r>
              <a:rPr lang="en-US" dirty="0">
                <a:sym typeface="Wingdings" panose="05000000000000000000" pitchFamily="2" charset="2"/>
              </a:rPr>
              <a:t>Ketamine may slightly increase IOP; however, this may be preferred to agents that lower IOP secondary to the risk of delaying glaucoma treatment if a falsely low IOP is measured.</a:t>
            </a:r>
          </a:p>
          <a:p>
            <a:pPr marL="628650" lvl="1" indent="-171450">
              <a:buFont typeface="Arial" panose="020B0604020202020204" pitchFamily="34" charset="0"/>
              <a:buChar char="•"/>
            </a:pPr>
            <a:r>
              <a:rPr lang="en-US" dirty="0">
                <a:sym typeface="Wingdings" panose="05000000000000000000" pitchFamily="2" charset="2"/>
              </a:rPr>
              <a:t>5-10 mg/kg IM ketamine reliably leads to a quiet still child with maintenance of spontaneous ventilation (ideal for measuring IOP)</a:t>
            </a:r>
          </a:p>
          <a:p>
            <a:pPr marL="628650" lvl="1" indent="-171450">
              <a:buFont typeface="Arial" panose="020B0604020202020204" pitchFamily="34" charset="0"/>
              <a:buChar char="•"/>
            </a:pPr>
            <a:r>
              <a:rPr lang="en-US" dirty="0">
                <a:sym typeface="Wingdings" panose="05000000000000000000" pitchFamily="2" charset="2"/>
              </a:rPr>
              <a:t>Caution with increased secretions and risk for laryngospasm if no IV access/airway device planned</a:t>
            </a:r>
          </a:p>
          <a:p>
            <a:pPr marL="171450" lvl="0" indent="-171450">
              <a:buFont typeface="Arial" panose="020B0604020202020204" pitchFamily="34" charset="0"/>
              <a:buChar char="•"/>
            </a:pPr>
            <a:r>
              <a:rPr lang="en-US" dirty="0">
                <a:sym typeface="Wingdings" panose="05000000000000000000" pitchFamily="2" charset="2"/>
              </a:rPr>
              <a:t>During IOP measurement ensure face mask is not compressing eyes  falsely elevated IOP measure</a:t>
            </a:r>
          </a:p>
          <a:p>
            <a:pPr marL="171450" lvl="0" indent="-171450">
              <a:buFont typeface="Arial" panose="020B0604020202020204" pitchFamily="34" charset="0"/>
              <a:buChar char="•"/>
            </a:pPr>
            <a:r>
              <a:rPr lang="en-US" dirty="0">
                <a:sym typeface="Wingdings" panose="05000000000000000000" pitchFamily="2" charset="2"/>
              </a:rPr>
              <a:t>IOP should be measured prior to airway manipulation/laryngoscopy to avoid falsely elevated IOP measure</a:t>
            </a:r>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20</a:t>
            </a:fld>
            <a:endParaRPr lang="en-US"/>
          </a:p>
        </p:txBody>
      </p:sp>
    </p:spTree>
    <p:extLst>
      <p:ext uri="{BB962C8B-B14F-4D97-AF65-F5344CB8AC3E}">
        <p14:creationId xmlns:p14="http://schemas.microsoft.com/office/powerpoint/2010/main" val="768806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21</a:t>
            </a:fld>
            <a:endParaRPr lang="en-US"/>
          </a:p>
        </p:txBody>
      </p:sp>
    </p:spTree>
    <p:extLst>
      <p:ext uri="{BB962C8B-B14F-4D97-AF65-F5344CB8AC3E}">
        <p14:creationId xmlns:p14="http://schemas.microsoft.com/office/powerpoint/2010/main" val="268823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22</a:t>
            </a:fld>
            <a:endParaRPr lang="en-US"/>
          </a:p>
        </p:txBody>
      </p:sp>
    </p:spTree>
    <p:extLst>
      <p:ext uri="{BB962C8B-B14F-4D97-AF65-F5344CB8AC3E}">
        <p14:creationId xmlns:p14="http://schemas.microsoft.com/office/powerpoint/2010/main" val="883788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23</a:t>
            </a:fld>
            <a:endParaRPr lang="en-US"/>
          </a:p>
        </p:txBody>
      </p:sp>
    </p:spTree>
    <p:extLst>
      <p:ext uri="{BB962C8B-B14F-4D97-AF65-F5344CB8AC3E}">
        <p14:creationId xmlns:p14="http://schemas.microsoft.com/office/powerpoint/2010/main" val="4132242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The head of the bed is typically turned 90-180 degrees from the anesthesiologist, limiting access to the airway.</a:t>
            </a:r>
          </a:p>
          <a:p>
            <a:pPr marL="0" indent="0">
              <a:buFontTx/>
              <a:buNone/>
            </a:pPr>
            <a:endParaRPr lang="en-US" dirty="0"/>
          </a:p>
          <a:p>
            <a:pPr marL="0" indent="0">
              <a:buFontTx/>
              <a:buNone/>
            </a:pPr>
            <a:r>
              <a:rPr lang="en-US" dirty="0"/>
              <a:t>The advent of fine sutures to close the ocular wound has decreased the risk of extrusion of ocular contents with rises in IOP.  Thus, there is less risk of patient injury or disruption of the surgical repair with transient rises in IOP during emergence or post-operatively.</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24</a:t>
            </a:fld>
            <a:endParaRPr lang="en-US"/>
          </a:p>
        </p:txBody>
      </p:sp>
    </p:spTree>
    <p:extLst>
      <p:ext uri="{BB962C8B-B14F-4D97-AF65-F5344CB8AC3E}">
        <p14:creationId xmlns:p14="http://schemas.microsoft.com/office/powerpoint/2010/main" val="3489201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The head of the bed is typically turned 90-180 degrees from the anesthesiologist, limiting access to the airway.</a:t>
            </a:r>
          </a:p>
          <a:p>
            <a:pPr marL="0" indent="0">
              <a:buFontTx/>
              <a:buNone/>
            </a:pPr>
            <a:endParaRPr lang="en-US" dirty="0"/>
          </a:p>
          <a:p>
            <a:pPr marL="0" indent="0">
              <a:buFontTx/>
              <a:buNone/>
            </a:pPr>
            <a:r>
              <a:rPr lang="en-US" dirty="0"/>
              <a:t>The advent of fine sutures to close the ocular wound has decreased the risk of extrusion of ocular contents with rises in IOP.  Thus, there is less risk of patient injury or disruption of the surgical repair with transient rises in IOP during emergence or post-operatively.</a:t>
            </a:r>
          </a:p>
          <a:p>
            <a:pPr marL="0" indent="0">
              <a:buFontTx/>
              <a:buNone/>
            </a:pPr>
            <a:endParaRPr lang="en-US" dirty="0"/>
          </a:p>
          <a:p>
            <a:pPr marL="0" indent="0">
              <a:buFontTx/>
              <a:buNone/>
            </a:pPr>
            <a:r>
              <a:rPr lang="en-US" dirty="0"/>
              <a:t>Prematurity is defined</a:t>
            </a:r>
            <a:r>
              <a:rPr lang="en-US" baseline="0" dirty="0"/>
              <a:t> as birth prior to post-conceptual age (PCA) of 37 weeks.  Infants without coexisting medical conditions are candidates for outpatient surgery at 44 weeks PCA (if born full-term) or 60 weeks PCA (if born prematurely).</a:t>
            </a:r>
            <a:endParaRPr lang="en-US" dirty="0"/>
          </a:p>
          <a:p>
            <a:pPr marL="0" indent="0">
              <a:buFontTx/>
              <a:buNone/>
            </a:pPr>
            <a:endParaRPr lang="en-US" dirty="0"/>
          </a:p>
          <a:p>
            <a:pPr marL="0" indent="0">
              <a:buFontTx/>
              <a:buNone/>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25</a:t>
            </a:fld>
            <a:endParaRPr lang="en-US"/>
          </a:p>
        </p:txBody>
      </p:sp>
    </p:spTree>
    <p:extLst>
      <p:ext uri="{BB962C8B-B14F-4D97-AF65-F5344CB8AC3E}">
        <p14:creationId xmlns:p14="http://schemas.microsoft.com/office/powerpoint/2010/main" val="1754441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Malignant hyperthermia</a:t>
            </a:r>
            <a:r>
              <a:rPr lang="en-US" sz="1200" b="0" i="0" kern="1200" dirty="0">
                <a:solidFill>
                  <a:schemeClr val="tx1"/>
                </a:solidFill>
                <a:effectLst/>
                <a:latin typeface="+mn-lt"/>
                <a:ea typeface="+mn-ea"/>
                <a:cs typeface="+mn-cs"/>
              </a:rPr>
              <a:t> is no longer considered as being an issue </a:t>
            </a:r>
            <a:r>
              <a:rPr lang="en-US" sz="1200" b="1" i="0" kern="1200" dirty="0">
                <a:solidFill>
                  <a:schemeClr val="tx1"/>
                </a:solidFill>
                <a:effectLst/>
                <a:latin typeface="+mn-lt"/>
                <a:ea typeface="+mn-ea"/>
                <a:cs typeface="+mn-cs"/>
              </a:rPr>
              <a:t>associated</a:t>
            </a:r>
            <a:r>
              <a:rPr lang="en-US" sz="1200" b="0" i="0" kern="1200" dirty="0">
                <a:solidFill>
                  <a:schemeClr val="tx1"/>
                </a:solidFill>
                <a:effectLst/>
                <a:latin typeface="+mn-lt"/>
                <a:ea typeface="+mn-ea"/>
                <a:cs typeface="+mn-cs"/>
              </a:rPr>
              <a:t> with </a:t>
            </a:r>
            <a:r>
              <a:rPr lang="en-US" sz="1200" b="1" i="0" kern="1200" dirty="0">
                <a:solidFill>
                  <a:schemeClr val="tx1"/>
                </a:solidFill>
                <a:effectLst/>
                <a:latin typeface="+mn-lt"/>
                <a:ea typeface="+mn-ea"/>
                <a:cs typeface="+mn-cs"/>
              </a:rPr>
              <a:t>strabismus</a:t>
            </a:r>
            <a:r>
              <a:rPr lang="en-US" sz="1200" b="0" i="0" kern="1200" dirty="0">
                <a:solidFill>
                  <a:schemeClr val="tx1"/>
                </a:solidFill>
                <a:effectLst/>
                <a:latin typeface="+mn-lt"/>
                <a:ea typeface="+mn-ea"/>
                <a:cs typeface="+mn-cs"/>
              </a:rPr>
              <a:t>. The laryngeal mask airway is used frequently and has been shown as being </a:t>
            </a:r>
            <a:r>
              <a:rPr lang="en-US" sz="1200" b="1" i="0" kern="1200" dirty="0">
                <a:solidFill>
                  <a:schemeClr val="tx1"/>
                </a:solidFill>
                <a:effectLst/>
                <a:latin typeface="+mn-lt"/>
                <a:ea typeface="+mn-ea"/>
                <a:cs typeface="+mn-cs"/>
              </a:rPr>
              <a:t>associated</a:t>
            </a:r>
            <a:r>
              <a:rPr lang="en-US" sz="1200" b="0" i="0" kern="1200" dirty="0">
                <a:solidFill>
                  <a:schemeClr val="tx1"/>
                </a:solidFill>
                <a:effectLst/>
                <a:latin typeface="+mn-lt"/>
                <a:ea typeface="+mn-ea"/>
                <a:cs typeface="+mn-cs"/>
              </a:rPr>
              <a:t> with a low incidence of complications in </a:t>
            </a:r>
            <a:r>
              <a:rPr lang="en-US" sz="1200" b="1" i="0" kern="1200" dirty="0">
                <a:solidFill>
                  <a:schemeClr val="tx1"/>
                </a:solidFill>
                <a:effectLst/>
                <a:latin typeface="+mn-lt"/>
                <a:ea typeface="+mn-ea"/>
                <a:cs typeface="+mn-cs"/>
              </a:rPr>
              <a:t>strabismus</a:t>
            </a:r>
            <a:r>
              <a:rPr lang="en-US" sz="1200" b="0" i="0" kern="1200" dirty="0">
                <a:solidFill>
                  <a:schemeClr val="tx1"/>
                </a:solidFill>
                <a:effectLst/>
                <a:latin typeface="+mn-lt"/>
                <a:ea typeface="+mn-ea"/>
                <a:cs typeface="+mn-cs"/>
              </a:rPr>
              <a:t> surgery. The use of opioids should be minimized due to the increased incidence of PONV.</a:t>
            </a:r>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27</a:t>
            </a:fld>
            <a:endParaRPr lang="en-US"/>
          </a:p>
        </p:txBody>
      </p:sp>
    </p:spTree>
    <p:extLst>
      <p:ext uri="{BB962C8B-B14F-4D97-AF65-F5344CB8AC3E}">
        <p14:creationId xmlns:p14="http://schemas.microsoft.com/office/powerpoint/2010/main" val="2571436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EOM – extraocular muscle</a:t>
            </a:r>
          </a:p>
          <a:p>
            <a:endParaRPr lang="en-US" dirty="0">
              <a:cs typeface="Calibri"/>
            </a:endParaRPr>
          </a:p>
          <a:p>
            <a:r>
              <a:rPr lang="en-US" dirty="0">
                <a:cs typeface="Calibri"/>
              </a:rPr>
              <a:t>Occasionally the ophthalmologist may ask for neuromuscular blockade to facilitate the forced duction test. A nondepolarizing neuromuscular blocking agent should be used as succinylcholine may cause tonic EOM contraction for up to 20 minutes leading to erroneous results.</a:t>
            </a:r>
          </a:p>
        </p:txBody>
      </p:sp>
      <p:sp>
        <p:nvSpPr>
          <p:cNvPr id="4" name="Slide Number Placeholder 3"/>
          <p:cNvSpPr>
            <a:spLocks noGrp="1"/>
          </p:cNvSpPr>
          <p:nvPr>
            <p:ph type="sldNum" sz="quarter" idx="5"/>
          </p:nvPr>
        </p:nvSpPr>
        <p:spPr/>
        <p:txBody>
          <a:bodyPr/>
          <a:lstStyle/>
          <a:p>
            <a:fld id="{C087F14F-F412-0E43-AA4B-64E76CFF2727}" type="slidenum">
              <a:rPr lang="en-US" smtClean="0"/>
              <a:t>28</a:t>
            </a:fld>
            <a:endParaRPr lang="en-US"/>
          </a:p>
        </p:txBody>
      </p:sp>
    </p:spTree>
    <p:extLst>
      <p:ext uri="{BB962C8B-B14F-4D97-AF65-F5344CB8AC3E}">
        <p14:creationId xmlns:p14="http://schemas.microsoft.com/office/powerpoint/2010/main" val="154919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PONV – post-operative nausea/vomiting; OCR – </a:t>
            </a:r>
            <a:r>
              <a:rPr lang="en-US" dirty="0" err="1"/>
              <a:t>oculocardiac</a:t>
            </a:r>
            <a:r>
              <a:rPr lang="en-US" dirty="0"/>
              <a:t> reflex; LMA – laryngeal mask airway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Administration</a:t>
            </a:r>
            <a:r>
              <a:rPr lang="en-US" baseline="0" dirty="0"/>
              <a:t> of l</a:t>
            </a:r>
            <a:r>
              <a:rPr lang="en-US" dirty="0"/>
              <a:t>ocal anesthetic drops decreases opioid requirement.  Long-acting opioid administration rarely required. Consider small</a:t>
            </a:r>
            <a:r>
              <a:rPr lang="en-US" baseline="0" dirty="0"/>
              <a:t> doses of </a:t>
            </a:r>
            <a:r>
              <a:rPr lang="en-US" baseline="0"/>
              <a:t>short-acting opioids such as fentanyl if necessary.</a:t>
            </a:r>
            <a:endParaRPr lang="en-US"/>
          </a:p>
          <a:p>
            <a:pPr marL="171450" indent="-171450">
              <a:buFont typeface="Arial" panose="020B0604020202020204" pitchFamily="34" charset="0"/>
              <a:buChar char="•"/>
            </a:pPr>
            <a:r>
              <a:rPr lang="en-US" dirty="0"/>
              <a:t>NSAIDs may increase risk of postoperative bleeding, discussion with ophthalmologist is necessary prior to administration</a:t>
            </a:r>
          </a:p>
          <a:p>
            <a:pPr marL="171450" indent="-171450">
              <a:buFont typeface="Arial" panose="020B0604020202020204" pitchFamily="34" charset="0"/>
              <a:buChar char="•"/>
            </a:pPr>
            <a:r>
              <a:rPr lang="en-US" dirty="0"/>
              <a:t>Ketorolac in some studies was effective as morphine for postoperative pain control</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dirty="0">
                <a:solidFill>
                  <a:schemeClr val="tx1"/>
                </a:solidFill>
                <a:effectLst/>
                <a:latin typeface="+mn-lt"/>
                <a:ea typeface="+mn-ea"/>
                <a:cs typeface="+mn-cs"/>
              </a:rPr>
              <a:t>Malignant hyperthermia</a:t>
            </a:r>
            <a:r>
              <a:rPr lang="en-US" sz="1200" b="0" i="0" kern="1200" dirty="0">
                <a:solidFill>
                  <a:schemeClr val="tx1"/>
                </a:solidFill>
                <a:effectLst/>
                <a:latin typeface="+mn-lt"/>
                <a:ea typeface="+mn-ea"/>
                <a:cs typeface="+mn-cs"/>
              </a:rPr>
              <a:t> is no longer considered as being an issue </a:t>
            </a:r>
            <a:r>
              <a:rPr lang="en-US" sz="1200" b="1" i="0" kern="1200" dirty="0">
                <a:solidFill>
                  <a:schemeClr val="tx1"/>
                </a:solidFill>
                <a:effectLst/>
                <a:latin typeface="+mn-lt"/>
                <a:ea typeface="+mn-ea"/>
                <a:cs typeface="+mn-cs"/>
              </a:rPr>
              <a:t>associated</a:t>
            </a:r>
            <a:r>
              <a:rPr lang="en-US" sz="1200" b="0" i="0" kern="1200" dirty="0">
                <a:solidFill>
                  <a:schemeClr val="tx1"/>
                </a:solidFill>
                <a:effectLst/>
                <a:latin typeface="+mn-lt"/>
                <a:ea typeface="+mn-ea"/>
                <a:cs typeface="+mn-cs"/>
              </a:rPr>
              <a:t> with </a:t>
            </a:r>
            <a:r>
              <a:rPr lang="en-US" sz="1200" b="1" i="0" kern="1200" dirty="0">
                <a:solidFill>
                  <a:schemeClr val="tx1"/>
                </a:solidFill>
                <a:effectLst/>
                <a:latin typeface="+mn-lt"/>
                <a:ea typeface="+mn-ea"/>
                <a:cs typeface="+mn-cs"/>
              </a:rPr>
              <a:t>strabismus</a:t>
            </a:r>
            <a:r>
              <a:rPr lang="en-US" sz="1200" b="0" i="0" kern="1200" dirty="0">
                <a:solidFill>
                  <a:schemeClr val="tx1"/>
                </a:solidFill>
                <a:effectLst/>
                <a:latin typeface="+mn-lt"/>
                <a:ea typeface="+mn-ea"/>
                <a:cs typeface="+mn-cs"/>
              </a:rPr>
              <a:t>. The laryngeal mask airway is used frequently and has been shown as being </a:t>
            </a:r>
            <a:r>
              <a:rPr lang="en-US" sz="1200" b="1" i="0" kern="1200" dirty="0">
                <a:solidFill>
                  <a:schemeClr val="tx1"/>
                </a:solidFill>
                <a:effectLst/>
                <a:latin typeface="+mn-lt"/>
                <a:ea typeface="+mn-ea"/>
                <a:cs typeface="+mn-cs"/>
              </a:rPr>
              <a:t>associated</a:t>
            </a:r>
            <a:r>
              <a:rPr lang="en-US" sz="1200" b="0" i="0" kern="1200" dirty="0">
                <a:solidFill>
                  <a:schemeClr val="tx1"/>
                </a:solidFill>
                <a:effectLst/>
                <a:latin typeface="+mn-lt"/>
                <a:ea typeface="+mn-ea"/>
                <a:cs typeface="+mn-cs"/>
              </a:rPr>
              <a:t> with a low incidence of complications in </a:t>
            </a:r>
            <a:r>
              <a:rPr lang="en-US" sz="1200" b="1" i="0" kern="1200" dirty="0">
                <a:solidFill>
                  <a:schemeClr val="tx1"/>
                </a:solidFill>
                <a:effectLst/>
                <a:latin typeface="+mn-lt"/>
                <a:ea typeface="+mn-ea"/>
                <a:cs typeface="+mn-cs"/>
              </a:rPr>
              <a:t>strabismus</a:t>
            </a:r>
            <a:r>
              <a:rPr lang="en-US" sz="1200" b="0" i="0" kern="1200" dirty="0">
                <a:solidFill>
                  <a:schemeClr val="tx1"/>
                </a:solidFill>
                <a:effectLst/>
                <a:latin typeface="+mn-lt"/>
                <a:ea typeface="+mn-ea"/>
                <a:cs typeface="+mn-cs"/>
              </a:rPr>
              <a:t> surgery. The use of opioids should be minimized due to the increased incidence of PONV.</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29</a:t>
            </a:fld>
            <a:endParaRPr lang="en-US"/>
          </a:p>
        </p:txBody>
      </p:sp>
    </p:spTree>
    <p:extLst>
      <p:ext uri="{BB962C8B-B14F-4D97-AF65-F5344CB8AC3E}">
        <p14:creationId xmlns:p14="http://schemas.microsoft.com/office/powerpoint/2010/main" val="166712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PONV – post-operative nausea/vomiting</a:t>
            </a:r>
          </a:p>
          <a:p>
            <a:pPr marL="0" indent="0">
              <a:buFontTx/>
              <a:buNone/>
            </a:pPr>
            <a:endParaRPr lang="en-US" dirty="0"/>
          </a:p>
          <a:p>
            <a:pPr marL="171450" indent="-171450">
              <a:buFont typeface="Arial" panose="020B0604020202020204" pitchFamily="34" charset="0"/>
              <a:buChar char="•"/>
            </a:pPr>
            <a:r>
              <a:rPr lang="en-US" dirty="0"/>
              <a:t>NSAIDs may increase risk of postoperative bleeding, discussion with ophthalmologist is necessary prior to administration</a:t>
            </a:r>
          </a:p>
          <a:p>
            <a:pPr marL="171450" indent="-171450">
              <a:buFont typeface="Arial" panose="020B0604020202020204" pitchFamily="34" charset="0"/>
              <a:buChar char="•"/>
            </a:pPr>
            <a:r>
              <a:rPr lang="en-US" dirty="0"/>
              <a:t>Ketorolac in some studies was as effective as morphine for postoperative pain control</a:t>
            </a:r>
            <a:endParaRPr lang="en-US" dirty="0">
              <a:cs typeface="Calibri"/>
            </a:endParaRP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30</a:t>
            </a:fld>
            <a:endParaRPr lang="en-US"/>
          </a:p>
        </p:txBody>
      </p:sp>
    </p:spTree>
    <p:extLst>
      <p:ext uri="{BB962C8B-B14F-4D97-AF65-F5344CB8AC3E}">
        <p14:creationId xmlns:p14="http://schemas.microsoft.com/office/powerpoint/2010/main" val="77284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31</a:t>
            </a:fld>
            <a:endParaRPr lang="en-US"/>
          </a:p>
        </p:txBody>
      </p:sp>
    </p:spTree>
    <p:extLst>
      <p:ext uri="{BB962C8B-B14F-4D97-AF65-F5344CB8AC3E}">
        <p14:creationId xmlns:p14="http://schemas.microsoft.com/office/powerpoint/2010/main" val="2595871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plasma volume of a small child is lower than that of an adult, leading to much higher systemic drug levels in smaller children (when compared to adults) after a dose of topical glaucoma medication.</a:t>
            </a:r>
          </a:p>
          <a:p>
            <a:endParaRPr lang="en-US" baseline="0" dirty="0"/>
          </a:p>
          <a:p>
            <a:r>
              <a:rPr lang="en-US" baseline="0" dirty="0"/>
              <a:t>Medications include:</a:t>
            </a:r>
          </a:p>
          <a:p>
            <a:endParaRPr lang="en-US" baseline="0" dirty="0"/>
          </a:p>
          <a:p>
            <a:pPr marL="228600" indent="-228600">
              <a:buAutoNum type="arabicPeriod"/>
            </a:pPr>
            <a:r>
              <a:rPr lang="en-US" baseline="0" dirty="0"/>
              <a:t>Alpha agonists (typically selective alpha-2 agonists): reduce IOP by suppressing aqueous production; examples include </a:t>
            </a:r>
            <a:r>
              <a:rPr lang="en-US" baseline="0" dirty="0" err="1"/>
              <a:t>brimonidine</a:t>
            </a:r>
            <a:r>
              <a:rPr lang="en-US" baseline="0" dirty="0"/>
              <a:t> and </a:t>
            </a:r>
            <a:r>
              <a:rPr lang="en-US" baseline="0" dirty="0" err="1"/>
              <a:t>apraclonidine</a:t>
            </a:r>
            <a:r>
              <a:rPr lang="en-US" baseline="0" dirty="0"/>
              <a:t>.  </a:t>
            </a:r>
            <a:r>
              <a:rPr lang="en-US" baseline="0" dirty="0" err="1"/>
              <a:t>Brimonidine</a:t>
            </a:r>
            <a:r>
              <a:rPr lang="en-US" baseline="0" dirty="0"/>
              <a:t> should be avoided in young children due to central nervous system suppressive effect.</a:t>
            </a:r>
          </a:p>
          <a:p>
            <a:pPr marL="228600" indent="-228600">
              <a:buAutoNum type="arabicPeriod"/>
            </a:pPr>
            <a:r>
              <a:rPr lang="en-US" baseline="0" dirty="0"/>
              <a:t>Beta blockers:  work by reducing aqueous production; often first-line agents.  Systemic side effects such as bradycardia, fatigue, and hypotension are seen in 3-6% of children after topical </a:t>
            </a:r>
            <a:r>
              <a:rPr lang="en-US" baseline="0" dirty="0" err="1"/>
              <a:t>timolol</a:t>
            </a:r>
            <a:r>
              <a:rPr lang="en-US" baseline="0" dirty="0"/>
              <a:t> administration.  Medication must be used with caution in infants and in children with a history of reactive airway disease and/or cardiac problems.</a:t>
            </a:r>
          </a:p>
          <a:p>
            <a:pPr marL="228600" indent="-228600">
              <a:buAutoNum type="arabicPeriod"/>
            </a:pPr>
            <a:r>
              <a:rPr lang="en-US" baseline="0" dirty="0"/>
              <a:t>Carbonic anhydrase inhibitors: reduce aqueous production; systemic side effects rare after topical administration.  Oral CAIs (acetazolamide and </a:t>
            </a:r>
            <a:r>
              <a:rPr lang="en-US" baseline="0" dirty="0" err="1"/>
              <a:t>methazolamide</a:t>
            </a:r>
            <a:r>
              <a:rPr lang="en-US" baseline="0" dirty="0"/>
              <a:t>) are reserved for refractory glaucoma cases.  Oral CAIs may cause metabolic acidosis, compensatory respiratory alkalosis, renal calculi, and hypocalcemia.</a:t>
            </a:r>
          </a:p>
          <a:p>
            <a:pPr marL="228600" indent="-228600">
              <a:buAutoNum type="arabicPeriod"/>
            </a:pPr>
            <a:r>
              <a:rPr lang="en-US" baseline="0" dirty="0" err="1"/>
              <a:t>Miotics</a:t>
            </a:r>
            <a:r>
              <a:rPr lang="en-US" baseline="0" dirty="0"/>
              <a:t>: stimulate the longitudinal ciliary muscle to pull open the trabecular meshwork and increase trabecular outflow; examples include pilocarpine and </a:t>
            </a:r>
            <a:r>
              <a:rPr lang="en-US" baseline="0" dirty="0" err="1"/>
              <a:t>ecothiophate</a:t>
            </a:r>
            <a:r>
              <a:rPr lang="en-US" baseline="0" dirty="0"/>
              <a:t>.  Chronic </a:t>
            </a:r>
            <a:r>
              <a:rPr lang="en-US" baseline="0" dirty="0" err="1"/>
              <a:t>ecothiophate</a:t>
            </a:r>
            <a:r>
              <a:rPr lang="en-US" baseline="0" dirty="0"/>
              <a:t> use may limit the metabolism of succinylcholine, resulting in prolonged respiratory paralysis.</a:t>
            </a:r>
          </a:p>
          <a:p>
            <a:pPr marL="228600" indent="-228600">
              <a:buAutoNum type="arabicPeriod"/>
            </a:pPr>
            <a:r>
              <a:rPr lang="en-US" baseline="0" dirty="0" err="1"/>
              <a:t>Prostraglandin</a:t>
            </a:r>
            <a:r>
              <a:rPr lang="en-US" baseline="0" dirty="0"/>
              <a:t> and </a:t>
            </a:r>
            <a:r>
              <a:rPr lang="en-US" baseline="0" dirty="0" err="1"/>
              <a:t>Prostamide</a:t>
            </a:r>
            <a:r>
              <a:rPr lang="en-US" baseline="0" dirty="0"/>
              <a:t> Analogs: enhance </a:t>
            </a:r>
            <a:r>
              <a:rPr lang="en-US" baseline="0" dirty="0" err="1"/>
              <a:t>uveoscleral</a:t>
            </a:r>
            <a:r>
              <a:rPr lang="en-US" baseline="0" dirty="0"/>
              <a:t> outflow of eye; relatively contraindicated in presence of uveitis.  Examples include </a:t>
            </a:r>
            <a:r>
              <a:rPr lang="en-US" baseline="0" dirty="0" err="1"/>
              <a:t>latanoprost</a:t>
            </a:r>
            <a:r>
              <a:rPr lang="en-US" baseline="0" dirty="0"/>
              <a:t>, </a:t>
            </a:r>
            <a:r>
              <a:rPr lang="en-US" baseline="0" dirty="0" err="1"/>
              <a:t>tafluprost</a:t>
            </a:r>
            <a:r>
              <a:rPr lang="en-US" baseline="0" dirty="0"/>
              <a:t>, and </a:t>
            </a:r>
            <a:r>
              <a:rPr lang="en-US" baseline="0" dirty="0" err="1"/>
              <a:t>bimatoprost</a:t>
            </a:r>
            <a:r>
              <a:rPr lang="en-US" baseline="0" dirty="0"/>
              <a:t>.</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C087F14F-F412-0E43-AA4B-64E76CFF2727}" type="slidenum">
              <a:rPr lang="en-US" smtClean="0"/>
              <a:t>32</a:t>
            </a:fld>
            <a:endParaRPr lang="en-US"/>
          </a:p>
        </p:txBody>
      </p:sp>
    </p:spTree>
    <p:extLst>
      <p:ext uri="{BB962C8B-B14F-4D97-AF65-F5344CB8AC3E}">
        <p14:creationId xmlns:p14="http://schemas.microsoft.com/office/powerpoint/2010/main" val="2029800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presenting</a:t>
            </a:r>
            <a:r>
              <a:rPr lang="en-US" baseline="0" dirty="0"/>
              <a:t> for treatment of retinopathy of prematurity need careful assessment.  Many will have systemic disorders resulting from extreme prematurity (e.g. bronchopulmonary dysplasia) that affect the intraoperative and postoperative anesthetic management.  Cryotherapy, in particular, is a painful procedure and topical analgesia is not sufficient.  Opioid administration should be considered, which has implications for the post-operative management of patients at risk for apneic episodes due to low gestational age.</a:t>
            </a:r>
          </a:p>
          <a:p>
            <a:endParaRPr lang="en-US" baseline="0" dirty="0"/>
          </a:p>
          <a:p>
            <a:r>
              <a:rPr lang="en-US" baseline="0" dirty="0"/>
              <a:t>Procedures may be performed in the neonatal unit or the operating room, depending upon the particular hospital.  </a:t>
            </a:r>
            <a:r>
              <a:rPr lang="en-US" baseline="0" dirty="0" err="1"/>
              <a:t>Hyperoxia</a:t>
            </a:r>
            <a:r>
              <a:rPr lang="en-US" baseline="0" dirty="0"/>
              <a:t> may worsen retinopathy of prematurity and should be avoided.</a:t>
            </a:r>
            <a:endParaRPr lang="en-US" dirty="0"/>
          </a:p>
        </p:txBody>
      </p:sp>
      <p:sp>
        <p:nvSpPr>
          <p:cNvPr id="4" name="Slide Number Placeholder 3"/>
          <p:cNvSpPr>
            <a:spLocks noGrp="1"/>
          </p:cNvSpPr>
          <p:nvPr>
            <p:ph type="sldNum" sz="quarter" idx="10"/>
          </p:nvPr>
        </p:nvSpPr>
        <p:spPr/>
        <p:txBody>
          <a:bodyPr/>
          <a:lstStyle/>
          <a:p>
            <a:fld id="{C087F14F-F412-0E43-AA4B-64E76CFF2727}" type="slidenum">
              <a:rPr lang="en-US" smtClean="0"/>
              <a:t>35</a:t>
            </a:fld>
            <a:endParaRPr lang="en-US"/>
          </a:p>
        </p:txBody>
      </p:sp>
    </p:spTree>
    <p:extLst>
      <p:ext uri="{BB962C8B-B14F-4D97-AF65-F5344CB8AC3E}">
        <p14:creationId xmlns:p14="http://schemas.microsoft.com/office/powerpoint/2010/main" val="925968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Communication with the ophthalmologist is essential and it is important to understand the goals of the procedure so that the anesthetic can be tailored to provide appropriate exam and operating conditions (for example if the goal of the exam is to measure an accurate IOP, allowing the ophthalmologist to measure the IOP early and before airway manipulation).</a:t>
            </a:r>
          </a:p>
          <a:p>
            <a:pPr marL="171450" indent="-171450">
              <a:buFont typeface="Arial" panose="020B0604020202020204" pitchFamily="34" charset="0"/>
              <a:buChar char="•"/>
            </a:pPr>
            <a:r>
              <a:rPr lang="en-US" dirty="0"/>
              <a:t>PONV prophylaxis is indispensable during ocular surgery especially for intraocular procedures (when increased IOP from vomiting could damage the repair or lead to ocular content extravasation) and for strabismus surgery (PONV can lead to increased length of stay in PACU or unplanned admission if uncontrollable).</a:t>
            </a:r>
          </a:p>
        </p:txBody>
      </p:sp>
      <p:sp>
        <p:nvSpPr>
          <p:cNvPr id="4" name="Slide Number Placeholder 3"/>
          <p:cNvSpPr>
            <a:spLocks noGrp="1"/>
          </p:cNvSpPr>
          <p:nvPr>
            <p:ph type="sldNum" sz="quarter" idx="5"/>
          </p:nvPr>
        </p:nvSpPr>
        <p:spPr/>
        <p:txBody>
          <a:bodyPr/>
          <a:lstStyle/>
          <a:p>
            <a:fld id="{C087F14F-F412-0E43-AA4B-64E76CFF2727}" type="slidenum">
              <a:rPr lang="en-US" smtClean="0"/>
              <a:t>36</a:t>
            </a:fld>
            <a:endParaRPr lang="en-US"/>
          </a:p>
        </p:txBody>
      </p:sp>
    </p:spTree>
    <p:extLst>
      <p:ext uri="{BB962C8B-B14F-4D97-AF65-F5344CB8AC3E}">
        <p14:creationId xmlns:p14="http://schemas.microsoft.com/office/powerpoint/2010/main" val="1535512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087F14F-F412-0E43-AA4B-64E76CFF2727}" type="slidenum">
              <a:rPr lang="en-US" smtClean="0"/>
              <a:t>37</a:t>
            </a:fld>
            <a:endParaRPr lang="en-US"/>
          </a:p>
        </p:txBody>
      </p:sp>
    </p:spTree>
    <p:extLst>
      <p:ext uri="{BB962C8B-B14F-4D97-AF65-F5344CB8AC3E}">
        <p14:creationId xmlns:p14="http://schemas.microsoft.com/office/powerpoint/2010/main" val="24230540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147187" y="5089525"/>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a:extLst>
              <a:ext uri="{FF2B5EF4-FFF2-40B4-BE49-F238E27FC236}">
                <a16:creationId xmlns:a16="http://schemas.microsoft.com/office/drawing/2014/main" id="{2F0FBDC4-3B25-344A-9C5B-4DE0E8CB3B6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8046604" y="6445250"/>
            <a:ext cx="1097396" cy="412750"/>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502730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81863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252809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00443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90661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45350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53933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574937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44366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32044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91825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41876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381076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6565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259437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070615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03274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045069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969486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970535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370754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4161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819211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53454877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09600"/>
            <a:ext cx="8686800" cy="2971800"/>
          </a:xfrm>
        </p:spPr>
        <p:txBody>
          <a:bodyPr anchor="ctr">
            <a:normAutofit/>
          </a:bodyPr>
          <a:lstStyle/>
          <a:p>
            <a:r>
              <a:rPr lang="en-US" sz="5400" dirty="0">
                <a:latin typeface="+mn-lt"/>
              </a:rPr>
              <a:t>Anesthesia for Ophthalmologic Procedures in Pediatric Patients</a:t>
            </a:r>
          </a:p>
        </p:txBody>
      </p:sp>
      <p:sp>
        <p:nvSpPr>
          <p:cNvPr id="3" name="Subtitle 2"/>
          <p:cNvSpPr>
            <a:spLocks noGrp="1"/>
          </p:cNvSpPr>
          <p:nvPr>
            <p:ph type="subTitle" idx="1"/>
          </p:nvPr>
        </p:nvSpPr>
        <p:spPr>
          <a:xfrm>
            <a:off x="1905000" y="4267200"/>
            <a:ext cx="5257800" cy="1981200"/>
          </a:xfrm>
        </p:spPr>
        <p:txBody>
          <a:bodyPr anchor="ctr">
            <a:normAutofit/>
          </a:bodyPr>
          <a:lstStyle/>
          <a:p>
            <a:r>
              <a:rPr lang="en-US" sz="3200" dirty="0"/>
              <a:t>Amanda J. Darling, MD</a:t>
            </a:r>
          </a:p>
          <a:p>
            <a:r>
              <a:rPr lang="en-US" sz="3200" dirty="0"/>
              <a:t>Marissa G. Vadi, MD, MPH</a:t>
            </a:r>
          </a:p>
          <a:p>
            <a:r>
              <a:rPr lang="en-US" dirty="0">
                <a:solidFill>
                  <a:schemeClr val="bg1">
                    <a:lumMod val="65000"/>
                  </a:schemeClr>
                </a:solidFill>
              </a:rPr>
              <a:t>UC Davis Department of Anesthesiology &amp; Pain Medicine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748C712-92DA-704B-8BEF-666E229890B3}"/>
              </a:ext>
            </a:extLst>
          </p:cNvPr>
          <p:cNvSpPr txBox="1"/>
          <p:nvPr/>
        </p:nvSpPr>
        <p:spPr>
          <a:xfrm>
            <a:off x="2122054" y="2526145"/>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A6C9B4C0-44E4-4A4D-8ECF-340A2B632B95}"/>
              </a:ext>
            </a:extLst>
          </p:cNvPr>
          <p:cNvSpPr txBox="1"/>
          <p:nvPr/>
        </p:nvSpPr>
        <p:spPr>
          <a:xfrm>
            <a:off x="3651620" y="3581400"/>
            <a:ext cx="1840760" cy="369332"/>
          </a:xfrm>
          <a:prstGeom prst="rect">
            <a:avLst/>
          </a:prstGeom>
          <a:noFill/>
        </p:spPr>
        <p:txBody>
          <a:bodyPr wrap="none" rtlCol="0">
            <a:spAutoFit/>
          </a:bodyPr>
          <a:lstStyle/>
          <a:p>
            <a:r>
              <a:rPr lang="en-US" dirty="0"/>
              <a:t>Updated 11/2019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D8B6D-B6DC-844D-AD1D-605A1F73580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6274B27B-5268-6543-8CF1-E93F0DDC00E8}"/>
              </a:ext>
            </a:extLst>
          </p:cNvPr>
          <p:cNvSpPr>
            <a:spLocks noGrp="1"/>
          </p:cNvSpPr>
          <p:nvPr>
            <p:ph idx="1"/>
          </p:nvPr>
        </p:nvSpPr>
        <p:spPr/>
        <p:txBody>
          <a:bodyPr/>
          <a:lstStyle/>
          <a:p>
            <a:pPr marL="0" indent="0">
              <a:buNone/>
            </a:pPr>
            <a:r>
              <a:rPr lang="en-US" dirty="0"/>
              <a:t>No relevant financial relationships.</a:t>
            </a:r>
          </a:p>
          <a:p>
            <a:pPr marL="0" indent="0">
              <a:buNone/>
            </a:pPr>
            <a:endParaRPr lang="en-US" dirty="0"/>
          </a:p>
        </p:txBody>
      </p:sp>
    </p:spTree>
    <p:extLst>
      <p:ext uri="{BB962C8B-B14F-4D97-AF65-F5344CB8AC3E}">
        <p14:creationId xmlns:p14="http://schemas.microsoft.com/office/powerpoint/2010/main" val="1795287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r>
              <a:rPr lang="en-US" sz="4800" dirty="0">
                <a:latin typeface="+mn-lt"/>
              </a:rPr>
              <a:t>Learning Objectives:</a:t>
            </a:r>
          </a:p>
        </p:txBody>
      </p:sp>
      <p:sp>
        <p:nvSpPr>
          <p:cNvPr id="3" name="Content Placeholder 2"/>
          <p:cNvSpPr>
            <a:spLocks noGrp="1"/>
          </p:cNvSpPr>
          <p:nvPr>
            <p:ph idx="1"/>
          </p:nvPr>
        </p:nvSpPr>
        <p:spPr>
          <a:xfrm>
            <a:off x="628650" y="1676400"/>
            <a:ext cx="7886700" cy="4500563"/>
          </a:xfrm>
        </p:spPr>
        <p:txBody>
          <a:bodyPr>
            <a:normAutofit/>
          </a:bodyPr>
          <a:lstStyle/>
          <a:p>
            <a:pPr marL="342900" indent="-327025"/>
            <a:r>
              <a:rPr lang="en-US" dirty="0"/>
              <a:t>Review ophthalmologic physiology relevant to anesthetic management.</a:t>
            </a:r>
          </a:p>
          <a:p>
            <a:pPr marL="342900" indent="-327025"/>
            <a:r>
              <a:rPr lang="en-US" dirty="0"/>
              <a:t>Identify commonly used ophthalmologic medications and their side effects.</a:t>
            </a:r>
          </a:p>
          <a:p>
            <a:pPr marL="342900" indent="-327025"/>
            <a:r>
              <a:rPr lang="en-US" dirty="0"/>
              <a:t>Recognize the effect of surgical urgency on anesthetic management.</a:t>
            </a:r>
          </a:p>
          <a:p>
            <a:pPr marL="342900" indent="-327025"/>
            <a:r>
              <a:rPr lang="en-US" dirty="0"/>
              <a:t>Recognize the perioperative issues specific to common pediatric ophthalmologic procedures.</a:t>
            </a:r>
          </a:p>
          <a:p>
            <a:endParaRPr lang="en-US" dirty="0"/>
          </a:p>
          <a:p>
            <a:endParaRPr lang="en-US" dirty="0"/>
          </a:p>
        </p:txBody>
      </p:sp>
    </p:spTree>
    <p:extLst>
      <p:ext uri="{BB962C8B-B14F-4D97-AF65-F5344CB8AC3E}">
        <p14:creationId xmlns:p14="http://schemas.microsoft.com/office/powerpoint/2010/main" val="3408546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92A513-1752-D04F-8DD1-AB50A34031BB}"/>
              </a:ext>
            </a:extLst>
          </p:cNvPr>
          <p:cNvSpPr>
            <a:spLocks noGrp="1"/>
          </p:cNvSpPr>
          <p:nvPr>
            <p:ph type="title"/>
          </p:nvPr>
        </p:nvSpPr>
        <p:spPr>
          <a:xfrm>
            <a:off x="623888" y="1752600"/>
            <a:ext cx="7886700" cy="2809875"/>
          </a:xfrm>
        </p:spPr>
        <p:txBody>
          <a:bodyPr anchor="ctr"/>
          <a:lstStyle/>
          <a:p>
            <a:r>
              <a:rPr lang="en-US" dirty="0">
                <a:latin typeface="+mn-lt"/>
              </a:rPr>
              <a:t>Ophthalmologic Physiology</a:t>
            </a:r>
          </a:p>
        </p:txBody>
      </p:sp>
    </p:spTree>
    <p:extLst>
      <p:ext uri="{BB962C8B-B14F-4D97-AF65-F5344CB8AC3E}">
        <p14:creationId xmlns:p14="http://schemas.microsoft.com/office/powerpoint/2010/main" val="4034020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AD557C-3FC5-C744-BF20-E1A9F92930CF}"/>
              </a:ext>
            </a:extLst>
          </p:cNvPr>
          <p:cNvSpPr>
            <a:spLocks noGrp="1"/>
          </p:cNvSpPr>
          <p:nvPr>
            <p:ph type="title"/>
          </p:nvPr>
        </p:nvSpPr>
        <p:spPr>
          <a:xfrm>
            <a:off x="628650" y="365125"/>
            <a:ext cx="7886700" cy="930275"/>
          </a:xfrm>
        </p:spPr>
        <p:txBody>
          <a:bodyPr>
            <a:normAutofit/>
          </a:bodyPr>
          <a:lstStyle/>
          <a:p>
            <a:r>
              <a:rPr lang="en-US" sz="4800" dirty="0"/>
              <a:t>Anatomy of the Eye</a:t>
            </a:r>
          </a:p>
        </p:txBody>
      </p:sp>
      <p:pic>
        <p:nvPicPr>
          <p:cNvPr id="7" name="Content Placeholder 6">
            <a:extLst>
              <a:ext uri="{FF2B5EF4-FFF2-40B4-BE49-F238E27FC236}">
                <a16:creationId xmlns:a16="http://schemas.microsoft.com/office/drawing/2014/main" id="{F094CF05-1BA7-8644-9F10-D8CE15CA294A}"/>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38400" y="1447801"/>
            <a:ext cx="4267200" cy="4038600"/>
          </a:xfrm>
        </p:spPr>
      </p:pic>
      <p:sp>
        <p:nvSpPr>
          <p:cNvPr id="8" name="TextBox 7">
            <a:extLst>
              <a:ext uri="{FF2B5EF4-FFF2-40B4-BE49-F238E27FC236}">
                <a16:creationId xmlns:a16="http://schemas.microsoft.com/office/drawing/2014/main" id="{CF8D5EC7-AA76-BB4A-9635-A9337E4C94CD}"/>
              </a:ext>
            </a:extLst>
          </p:cNvPr>
          <p:cNvSpPr txBox="1"/>
          <p:nvPr/>
        </p:nvSpPr>
        <p:spPr>
          <a:xfrm>
            <a:off x="1447800" y="5638800"/>
            <a:ext cx="6248400" cy="369332"/>
          </a:xfrm>
          <a:prstGeom prst="rect">
            <a:avLst/>
          </a:prstGeom>
          <a:noFill/>
        </p:spPr>
        <p:txBody>
          <a:bodyPr wrap="square" rtlCol="0">
            <a:spAutoFit/>
          </a:bodyPr>
          <a:lstStyle/>
          <a:p>
            <a:pPr algn="ctr"/>
            <a:r>
              <a:rPr lang="en-US" dirty="0"/>
              <a:t>https://</a:t>
            </a:r>
            <a:r>
              <a:rPr lang="en-US" dirty="0" err="1"/>
              <a:t>commons.wikimedia.org</a:t>
            </a:r>
            <a:r>
              <a:rPr lang="en-US" dirty="0"/>
              <a:t>/w/</a:t>
            </a:r>
            <a:r>
              <a:rPr lang="en-US" dirty="0" err="1"/>
              <a:t>index.php?curid</a:t>
            </a:r>
            <a:r>
              <a:rPr lang="en-US" dirty="0"/>
              <a:t>=1597930</a:t>
            </a:r>
          </a:p>
        </p:txBody>
      </p:sp>
    </p:spTree>
    <p:extLst>
      <p:ext uri="{BB962C8B-B14F-4D97-AF65-F5344CB8AC3E}">
        <p14:creationId xmlns:p14="http://schemas.microsoft.com/office/powerpoint/2010/main" val="5823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normAutofit/>
          </a:bodyPr>
          <a:lstStyle/>
          <a:p>
            <a:r>
              <a:rPr lang="en-US" sz="4800" dirty="0">
                <a:latin typeface="+mn-lt"/>
              </a:rPr>
              <a:t>Intraocular Pressure (IOP)</a:t>
            </a:r>
          </a:p>
        </p:txBody>
      </p:sp>
      <p:sp>
        <p:nvSpPr>
          <p:cNvPr id="3" name="Content Placeholder 2"/>
          <p:cNvSpPr>
            <a:spLocks noGrp="1"/>
          </p:cNvSpPr>
          <p:nvPr>
            <p:ph idx="1"/>
          </p:nvPr>
        </p:nvSpPr>
        <p:spPr>
          <a:xfrm>
            <a:off x="628650" y="1825625"/>
            <a:ext cx="7981950" cy="4351338"/>
          </a:xfrm>
        </p:spPr>
        <p:txBody>
          <a:bodyPr>
            <a:normAutofit/>
          </a:bodyPr>
          <a:lstStyle/>
          <a:p>
            <a:pPr marL="290513" indent="-290513"/>
            <a:r>
              <a:rPr lang="en-US" b="1" dirty="0"/>
              <a:t>Normal: </a:t>
            </a:r>
            <a:r>
              <a:rPr lang="en-US" dirty="0"/>
              <a:t>12-15 mmHg; </a:t>
            </a:r>
            <a:r>
              <a:rPr lang="en-US" b="1" dirty="0"/>
              <a:t>Elevated:</a:t>
            </a:r>
            <a:r>
              <a:rPr lang="en-US" dirty="0"/>
              <a:t> &gt;20 mmHg</a:t>
            </a:r>
          </a:p>
          <a:p>
            <a:pPr marL="290513" indent="-290513"/>
            <a:r>
              <a:rPr lang="en-US" dirty="0"/>
              <a:t>Elevated IOP may lead to extrusion of contents if the globe is ruptured</a:t>
            </a:r>
          </a:p>
          <a:p>
            <a:pPr marL="290513" indent="-290513"/>
            <a:r>
              <a:rPr lang="en-US" dirty="0"/>
              <a:t>Factors increasing IOP</a:t>
            </a:r>
          </a:p>
          <a:p>
            <a:pPr lvl="1" indent="-342900">
              <a:buFont typeface="System Font Regular"/>
              <a:buChar char="-"/>
            </a:pPr>
            <a:r>
              <a:rPr lang="en-US" dirty="0"/>
              <a:t>Increased central venous pressure </a:t>
            </a:r>
          </a:p>
          <a:p>
            <a:pPr lvl="1" indent="-342900">
              <a:buFont typeface="System Font Regular"/>
              <a:buChar char="-"/>
            </a:pPr>
            <a:r>
              <a:rPr lang="en-US" dirty="0"/>
              <a:t>Systemic hypertension</a:t>
            </a:r>
          </a:p>
          <a:p>
            <a:pPr lvl="1" indent="-342900">
              <a:buFont typeface="System Font Regular"/>
              <a:buChar char="-"/>
            </a:pPr>
            <a:r>
              <a:rPr lang="en-US" dirty="0"/>
              <a:t>Hypercarbia</a:t>
            </a:r>
          </a:p>
          <a:p>
            <a:pPr lvl="1" indent="-342900">
              <a:buFont typeface="System Font Regular"/>
              <a:buChar char="-"/>
            </a:pPr>
            <a:r>
              <a:rPr lang="en-US" dirty="0"/>
              <a:t>Drugs (succinylcholine, ketamine)</a:t>
            </a:r>
          </a:p>
        </p:txBody>
      </p:sp>
    </p:spTree>
    <p:extLst>
      <p:ext uri="{BB962C8B-B14F-4D97-AF65-F5344CB8AC3E}">
        <p14:creationId xmlns:p14="http://schemas.microsoft.com/office/powerpoint/2010/main" val="262487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E0FC-47BE-EE4D-9818-C2949C0A3744}"/>
              </a:ext>
            </a:extLst>
          </p:cNvPr>
          <p:cNvSpPr>
            <a:spLocks noGrp="1"/>
          </p:cNvSpPr>
          <p:nvPr>
            <p:ph type="title"/>
          </p:nvPr>
        </p:nvSpPr>
        <p:spPr>
          <a:xfrm>
            <a:off x="628650" y="365125"/>
            <a:ext cx="7886700" cy="1082675"/>
          </a:xfrm>
        </p:spPr>
        <p:txBody>
          <a:bodyPr>
            <a:normAutofit/>
          </a:bodyPr>
          <a:lstStyle/>
          <a:p>
            <a:r>
              <a:rPr lang="en-US" sz="4800" dirty="0">
                <a:latin typeface="+mn-lt"/>
              </a:rPr>
              <a:t>Succinylcholine and IOP</a:t>
            </a:r>
          </a:p>
        </p:txBody>
      </p:sp>
      <p:sp>
        <p:nvSpPr>
          <p:cNvPr id="3" name="Content Placeholder 2">
            <a:extLst>
              <a:ext uri="{FF2B5EF4-FFF2-40B4-BE49-F238E27FC236}">
                <a16:creationId xmlns:a16="http://schemas.microsoft.com/office/drawing/2014/main" id="{1DA6C236-25CD-A543-9F5D-BCEFECEFA9AF}"/>
              </a:ext>
            </a:extLst>
          </p:cNvPr>
          <p:cNvSpPr>
            <a:spLocks noGrp="1"/>
          </p:cNvSpPr>
          <p:nvPr>
            <p:ph idx="1"/>
          </p:nvPr>
        </p:nvSpPr>
        <p:spPr>
          <a:xfrm>
            <a:off x="628650" y="1447801"/>
            <a:ext cx="7886700" cy="4419600"/>
          </a:xfrm>
        </p:spPr>
        <p:txBody>
          <a:bodyPr>
            <a:normAutofit fontScale="77500" lnSpcReduction="20000"/>
          </a:bodyPr>
          <a:lstStyle/>
          <a:p>
            <a:pPr marL="342900" indent="-342900">
              <a:lnSpc>
                <a:spcPct val="120000"/>
              </a:lnSpc>
            </a:pPr>
            <a:r>
              <a:rPr lang="en-US" sz="3900" dirty="0"/>
              <a:t>Increases IOP 6 to 10 mmHg</a:t>
            </a:r>
          </a:p>
          <a:p>
            <a:pPr marL="635000" lvl="1" indent="-292100">
              <a:lnSpc>
                <a:spcPct val="120000"/>
              </a:lnSpc>
              <a:buFont typeface="System Font Regular"/>
              <a:buChar char="-"/>
            </a:pPr>
            <a:r>
              <a:rPr lang="en-US" dirty="0"/>
              <a:t>Effect begins 1 min after administration</a:t>
            </a:r>
          </a:p>
          <a:p>
            <a:pPr marL="635000" lvl="1" indent="-292100">
              <a:lnSpc>
                <a:spcPct val="120000"/>
              </a:lnSpc>
              <a:buFont typeface="System Font Regular"/>
              <a:buChar char="-"/>
            </a:pPr>
            <a:r>
              <a:rPr lang="en-US" dirty="0"/>
              <a:t>Duration of effect: 10 min</a:t>
            </a:r>
          </a:p>
          <a:p>
            <a:pPr marL="342900" indent="-342900">
              <a:lnSpc>
                <a:spcPct val="120000"/>
              </a:lnSpc>
            </a:pPr>
            <a:r>
              <a:rPr lang="en-US" sz="3900" dirty="0"/>
              <a:t>Mechanisms</a:t>
            </a:r>
          </a:p>
          <a:p>
            <a:pPr marL="642938" lvl="1" indent="-300038">
              <a:lnSpc>
                <a:spcPct val="120000"/>
              </a:lnSpc>
              <a:buFont typeface="System Font Regular"/>
              <a:buChar char="-"/>
            </a:pPr>
            <a:r>
              <a:rPr lang="en-US" dirty="0"/>
              <a:t>Cycloplegia</a:t>
            </a:r>
          </a:p>
          <a:p>
            <a:pPr marL="642938" lvl="1" indent="-300038">
              <a:lnSpc>
                <a:spcPct val="120000"/>
              </a:lnSpc>
              <a:buFont typeface="System Font Regular"/>
              <a:buChar char="-"/>
            </a:pPr>
            <a:r>
              <a:rPr lang="en-US" dirty="0"/>
              <a:t>Tonic contraction of extraocular muscles </a:t>
            </a:r>
          </a:p>
          <a:p>
            <a:pPr marL="642938" lvl="1" indent="-300038">
              <a:lnSpc>
                <a:spcPct val="120000"/>
              </a:lnSpc>
              <a:buFont typeface="System Font Regular"/>
              <a:buChar char="-"/>
            </a:pPr>
            <a:r>
              <a:rPr lang="en-US" dirty="0"/>
              <a:t>Increased choroidal blood volume</a:t>
            </a:r>
          </a:p>
          <a:p>
            <a:pPr marL="642938" lvl="1" indent="-300038">
              <a:lnSpc>
                <a:spcPct val="120000"/>
              </a:lnSpc>
              <a:buFont typeface="System Font Regular"/>
              <a:buChar char="-"/>
            </a:pPr>
            <a:r>
              <a:rPr lang="en-US" dirty="0"/>
              <a:t>Relaxation of orbital muscles </a:t>
            </a:r>
          </a:p>
          <a:p>
            <a:pPr marL="0" indent="0">
              <a:lnSpc>
                <a:spcPct val="120000"/>
              </a:lnSpc>
              <a:buNone/>
            </a:pPr>
            <a:r>
              <a:rPr lang="en-US" sz="3900" i="1" dirty="0"/>
              <a:t>Consider rocuronium 1.2 mg/kg as an alternative to succinylcholine</a:t>
            </a:r>
          </a:p>
          <a:p>
            <a:endParaRPr lang="en-US" dirty="0"/>
          </a:p>
        </p:txBody>
      </p:sp>
    </p:spTree>
    <p:extLst>
      <p:ext uri="{BB962C8B-B14F-4D97-AF65-F5344CB8AC3E}">
        <p14:creationId xmlns:p14="http://schemas.microsoft.com/office/powerpoint/2010/main" val="4173526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D99D3-6A40-F743-BB71-1E5E878B0132}"/>
              </a:ext>
            </a:extLst>
          </p:cNvPr>
          <p:cNvSpPr>
            <a:spLocks noGrp="1"/>
          </p:cNvSpPr>
          <p:nvPr>
            <p:ph type="title"/>
          </p:nvPr>
        </p:nvSpPr>
        <p:spPr>
          <a:xfrm>
            <a:off x="628650" y="365125"/>
            <a:ext cx="7886700" cy="1158875"/>
          </a:xfrm>
        </p:spPr>
        <p:txBody>
          <a:bodyPr>
            <a:normAutofit/>
          </a:bodyPr>
          <a:lstStyle/>
          <a:p>
            <a:r>
              <a:rPr lang="en-US" sz="4800" dirty="0" err="1">
                <a:latin typeface="+mn-lt"/>
              </a:rPr>
              <a:t>Oculocardiac</a:t>
            </a:r>
            <a:r>
              <a:rPr lang="en-US" sz="4800" dirty="0">
                <a:latin typeface="+mn-lt"/>
              </a:rPr>
              <a:t> Reflex</a:t>
            </a:r>
          </a:p>
        </p:txBody>
      </p:sp>
      <p:sp>
        <p:nvSpPr>
          <p:cNvPr id="3" name="Content Placeholder 2">
            <a:extLst>
              <a:ext uri="{FF2B5EF4-FFF2-40B4-BE49-F238E27FC236}">
                <a16:creationId xmlns:a16="http://schemas.microsoft.com/office/drawing/2014/main" id="{51463045-A709-F448-8F43-F5149F8DD5AD}"/>
              </a:ext>
            </a:extLst>
          </p:cNvPr>
          <p:cNvSpPr>
            <a:spLocks noGrp="1"/>
          </p:cNvSpPr>
          <p:nvPr>
            <p:ph idx="1"/>
          </p:nvPr>
        </p:nvSpPr>
        <p:spPr>
          <a:xfrm>
            <a:off x="628650" y="1600200"/>
            <a:ext cx="7886700" cy="4572000"/>
          </a:xfrm>
        </p:spPr>
        <p:txBody>
          <a:bodyPr>
            <a:normAutofit lnSpcReduction="10000"/>
          </a:bodyPr>
          <a:lstStyle/>
          <a:p>
            <a:pPr marL="342900" indent="-342900"/>
            <a:r>
              <a:rPr lang="en-US" dirty="0"/>
              <a:t>Triggered by pressure on globe or traction on extraocular muscles.</a:t>
            </a:r>
          </a:p>
          <a:p>
            <a:pPr marL="800100" lvl="1" indent="-457200">
              <a:buFont typeface="System Font Regular"/>
              <a:buChar char="-"/>
            </a:pPr>
            <a:r>
              <a:rPr lang="en-US" sz="3000" i="1" dirty="0"/>
              <a:t>Afferent Pathway</a:t>
            </a:r>
            <a:r>
              <a:rPr lang="en-US" sz="3000" dirty="0"/>
              <a:t>: cranial nerve V (ophthalmic branch)</a:t>
            </a:r>
          </a:p>
          <a:p>
            <a:pPr marL="800100" lvl="1" indent="-457200">
              <a:buFont typeface="System Font Regular"/>
              <a:buChar char="-"/>
            </a:pPr>
            <a:r>
              <a:rPr lang="en-US" sz="3000" i="1" dirty="0"/>
              <a:t>Efferent Pathway</a:t>
            </a:r>
            <a:r>
              <a:rPr lang="en-US" sz="3000" dirty="0"/>
              <a:t>: cranial nerve X</a:t>
            </a:r>
          </a:p>
          <a:p>
            <a:pPr marL="342900" indent="-342900"/>
            <a:r>
              <a:rPr lang="en-US" dirty="0"/>
              <a:t>May result in dysrhythmias</a:t>
            </a:r>
          </a:p>
          <a:p>
            <a:pPr marL="806450" lvl="1" indent="-463550">
              <a:buFont typeface="System Font Regular"/>
              <a:buChar char="-"/>
            </a:pPr>
            <a:r>
              <a:rPr lang="en-US" sz="3000" dirty="0"/>
              <a:t>Sinus or junctional bradycardia</a:t>
            </a:r>
          </a:p>
          <a:p>
            <a:pPr marL="806450" lvl="1" indent="-463550">
              <a:buFont typeface="System Font Regular"/>
              <a:buChar char="-"/>
            </a:pPr>
            <a:r>
              <a:rPr lang="en-US" sz="3000" dirty="0"/>
              <a:t>Atrioventricular block</a:t>
            </a:r>
          </a:p>
          <a:p>
            <a:pPr marL="806450" lvl="1" indent="-463550">
              <a:buFont typeface="System Font Regular"/>
              <a:buChar char="-"/>
            </a:pPr>
            <a:r>
              <a:rPr lang="en-US" sz="3000" dirty="0"/>
              <a:t>Ventricular ectopy</a:t>
            </a:r>
          </a:p>
          <a:p>
            <a:pPr marL="806450" lvl="1" indent="-463550">
              <a:buFont typeface="System Font Regular"/>
              <a:buChar char="-"/>
            </a:pPr>
            <a:r>
              <a:rPr lang="en-US" sz="3000" dirty="0"/>
              <a:t>Asystole</a:t>
            </a:r>
          </a:p>
        </p:txBody>
      </p:sp>
    </p:spTree>
    <p:extLst>
      <p:ext uri="{BB962C8B-B14F-4D97-AF65-F5344CB8AC3E}">
        <p14:creationId xmlns:p14="http://schemas.microsoft.com/office/powerpoint/2010/main" val="3898621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8729-BF4F-CF48-A858-8FF1D6B8C7B1}"/>
              </a:ext>
            </a:extLst>
          </p:cNvPr>
          <p:cNvSpPr>
            <a:spLocks noGrp="1"/>
          </p:cNvSpPr>
          <p:nvPr>
            <p:ph type="title"/>
          </p:nvPr>
        </p:nvSpPr>
        <p:spPr>
          <a:xfrm>
            <a:off x="628650" y="365125"/>
            <a:ext cx="7886700" cy="1082675"/>
          </a:xfrm>
        </p:spPr>
        <p:txBody>
          <a:bodyPr>
            <a:normAutofit/>
          </a:bodyPr>
          <a:lstStyle/>
          <a:p>
            <a:r>
              <a:rPr lang="en-US" sz="4600" dirty="0">
                <a:latin typeface="+mn-lt"/>
              </a:rPr>
              <a:t>Treatment of Dysrhythmias</a:t>
            </a:r>
          </a:p>
        </p:txBody>
      </p:sp>
      <p:sp>
        <p:nvSpPr>
          <p:cNvPr id="3" name="Content Placeholder 2">
            <a:extLst>
              <a:ext uri="{FF2B5EF4-FFF2-40B4-BE49-F238E27FC236}">
                <a16:creationId xmlns:a16="http://schemas.microsoft.com/office/drawing/2014/main" id="{115193AC-EAA2-6046-BE4F-6A9A629E8C56}"/>
              </a:ext>
            </a:extLst>
          </p:cNvPr>
          <p:cNvSpPr>
            <a:spLocks noGrp="1"/>
          </p:cNvSpPr>
          <p:nvPr>
            <p:ph idx="1"/>
          </p:nvPr>
        </p:nvSpPr>
        <p:spPr>
          <a:xfrm>
            <a:off x="628650" y="1447800"/>
            <a:ext cx="7886700" cy="4729163"/>
          </a:xfrm>
        </p:spPr>
        <p:txBody>
          <a:bodyPr>
            <a:normAutofit/>
          </a:bodyPr>
          <a:lstStyle/>
          <a:p>
            <a:pPr marL="411163" indent="-395288"/>
            <a:r>
              <a:rPr lang="en-US" sz="3200" dirty="0"/>
              <a:t>Stop surgical stimulation</a:t>
            </a:r>
          </a:p>
          <a:p>
            <a:pPr marL="411163" indent="-395288"/>
            <a:r>
              <a:rPr lang="en-US" sz="3200" dirty="0"/>
              <a:t>Verify adequate oxygenation/ventilation</a:t>
            </a:r>
          </a:p>
          <a:p>
            <a:pPr marL="411163" indent="-395288"/>
            <a:r>
              <a:rPr lang="en-US" sz="3200" dirty="0" err="1"/>
              <a:t>Vagolytic</a:t>
            </a:r>
            <a:r>
              <a:rPr lang="en-US" sz="3200" dirty="0"/>
              <a:t> agents</a:t>
            </a:r>
          </a:p>
          <a:p>
            <a:pPr marL="754063" lvl="1" indent="-292100">
              <a:buFont typeface="System Font Regular"/>
              <a:buChar char="-"/>
            </a:pPr>
            <a:r>
              <a:rPr lang="en-US" sz="2800" dirty="0"/>
              <a:t>Atropine 20 mcg/kg IV</a:t>
            </a:r>
          </a:p>
          <a:p>
            <a:pPr marL="754063" lvl="1" indent="-292100">
              <a:buFont typeface="System Font Regular"/>
              <a:buChar char="-"/>
            </a:pPr>
            <a:r>
              <a:rPr lang="en-US" sz="2800" dirty="0"/>
              <a:t>Glycopyrrolate 10-20 mcg/kg IV</a:t>
            </a:r>
          </a:p>
          <a:p>
            <a:pPr marL="754063" indent="-292100">
              <a:buFont typeface="System Font Regular"/>
              <a:buChar char="-"/>
            </a:pPr>
            <a:r>
              <a:rPr lang="en-US" dirty="0"/>
              <a:t>Epinephrine 1-10 mcg/kg IV</a:t>
            </a:r>
          </a:p>
          <a:p>
            <a:pPr marL="411163" indent="-395288"/>
            <a:r>
              <a:rPr lang="en-US" sz="3200" dirty="0"/>
              <a:t>Refractory cases may require local anesthetic infiltration of ocular muscles</a:t>
            </a:r>
          </a:p>
        </p:txBody>
      </p:sp>
    </p:spTree>
    <p:extLst>
      <p:ext uri="{BB962C8B-B14F-4D97-AF65-F5344CB8AC3E}">
        <p14:creationId xmlns:p14="http://schemas.microsoft.com/office/powerpoint/2010/main" val="423823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981200"/>
            <a:ext cx="8305800" cy="2581275"/>
          </a:xfrm>
        </p:spPr>
        <p:txBody>
          <a:bodyPr anchor="ctr">
            <a:normAutofit/>
          </a:bodyPr>
          <a:lstStyle/>
          <a:p>
            <a:r>
              <a:rPr lang="en-US" sz="5400" dirty="0">
                <a:latin typeface="+mn-lt"/>
              </a:rPr>
              <a:t>Ophthalmologic Medications and Syndromes</a:t>
            </a:r>
          </a:p>
        </p:txBody>
      </p:sp>
    </p:spTree>
    <p:extLst>
      <p:ext uri="{BB962C8B-B14F-4D97-AF65-F5344CB8AC3E}">
        <p14:creationId xmlns:p14="http://schemas.microsoft.com/office/powerpoint/2010/main" val="723417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8F0EF-4AD0-FF4F-9283-347FA0E735DB}"/>
              </a:ext>
            </a:extLst>
          </p:cNvPr>
          <p:cNvSpPr>
            <a:spLocks noGrp="1"/>
          </p:cNvSpPr>
          <p:nvPr>
            <p:ph type="title"/>
          </p:nvPr>
        </p:nvSpPr>
        <p:spPr>
          <a:xfrm>
            <a:off x="381000" y="365125"/>
            <a:ext cx="7315200" cy="1325563"/>
          </a:xfrm>
        </p:spPr>
        <p:txBody>
          <a:bodyPr>
            <a:normAutofit fontScale="90000"/>
          </a:bodyPr>
          <a:lstStyle/>
          <a:p>
            <a:r>
              <a:rPr lang="en-US" sz="4800" dirty="0">
                <a:latin typeface="+mn-lt"/>
              </a:rPr>
              <a:t>Commonly Used Ophthalmologic Medications</a:t>
            </a:r>
          </a:p>
        </p:txBody>
      </p:sp>
      <p:graphicFrame>
        <p:nvGraphicFramePr>
          <p:cNvPr id="4" name="Content Placeholder 3">
            <a:extLst>
              <a:ext uri="{FF2B5EF4-FFF2-40B4-BE49-F238E27FC236}">
                <a16:creationId xmlns:a16="http://schemas.microsoft.com/office/drawing/2014/main" id="{FF3D44A3-CA84-104C-AB61-2AD442B87A7C}"/>
              </a:ext>
            </a:extLst>
          </p:cNvPr>
          <p:cNvGraphicFramePr>
            <a:graphicFrameLocks noGrp="1"/>
          </p:cNvGraphicFramePr>
          <p:nvPr>
            <p:ph idx="1"/>
            <p:extLst>
              <p:ext uri="{D42A27DB-BD31-4B8C-83A1-F6EECF244321}">
                <p14:modId xmlns:p14="http://schemas.microsoft.com/office/powerpoint/2010/main" val="2935811170"/>
              </p:ext>
            </p:extLst>
          </p:nvPr>
        </p:nvGraphicFramePr>
        <p:xfrm>
          <a:off x="381000" y="1825624"/>
          <a:ext cx="8458200" cy="4023360"/>
        </p:xfrm>
        <a:graphic>
          <a:graphicData uri="http://schemas.openxmlformats.org/drawingml/2006/table">
            <a:tbl>
              <a:tblPr firstRow="1" bandRow="1">
                <a:tableStyleId>{5C22544A-7EE6-4342-B048-85BDC9FD1C3A}</a:tableStyleId>
              </a:tblPr>
              <a:tblGrid>
                <a:gridCol w="3248439">
                  <a:extLst>
                    <a:ext uri="{9D8B030D-6E8A-4147-A177-3AD203B41FA5}">
                      <a16:colId xmlns:a16="http://schemas.microsoft.com/office/drawing/2014/main" val="3854663479"/>
                    </a:ext>
                  </a:extLst>
                </a:gridCol>
                <a:gridCol w="2043044">
                  <a:extLst>
                    <a:ext uri="{9D8B030D-6E8A-4147-A177-3AD203B41FA5}">
                      <a16:colId xmlns:a16="http://schemas.microsoft.com/office/drawing/2014/main" val="2643625312"/>
                    </a:ext>
                  </a:extLst>
                </a:gridCol>
                <a:gridCol w="3166717">
                  <a:extLst>
                    <a:ext uri="{9D8B030D-6E8A-4147-A177-3AD203B41FA5}">
                      <a16:colId xmlns:a16="http://schemas.microsoft.com/office/drawing/2014/main" val="503374474"/>
                    </a:ext>
                  </a:extLst>
                </a:gridCol>
              </a:tblGrid>
              <a:tr h="395897">
                <a:tc>
                  <a:txBody>
                    <a:bodyPr/>
                    <a:lstStyle/>
                    <a:p>
                      <a:r>
                        <a:rPr lang="en-US" sz="2400" dirty="0"/>
                        <a:t>Drug</a:t>
                      </a:r>
                    </a:p>
                  </a:txBody>
                  <a:tcPr anchor="ctr"/>
                </a:tc>
                <a:tc>
                  <a:txBody>
                    <a:bodyPr/>
                    <a:lstStyle/>
                    <a:p>
                      <a:r>
                        <a:rPr lang="en-US" sz="2400" dirty="0"/>
                        <a:t>Indication</a:t>
                      </a:r>
                    </a:p>
                  </a:txBody>
                  <a:tcPr anchor="ctr"/>
                </a:tc>
                <a:tc>
                  <a:txBody>
                    <a:bodyPr/>
                    <a:lstStyle/>
                    <a:p>
                      <a:r>
                        <a:rPr lang="en-US" sz="2400" dirty="0"/>
                        <a:t>Side Effect Profile</a:t>
                      </a:r>
                    </a:p>
                  </a:txBody>
                  <a:tcPr anchor="ctr"/>
                </a:tc>
                <a:extLst>
                  <a:ext uri="{0D108BD9-81ED-4DB2-BD59-A6C34878D82A}">
                    <a16:rowId xmlns:a16="http://schemas.microsoft.com/office/drawing/2014/main" val="1196212960"/>
                  </a:ext>
                </a:extLst>
              </a:tr>
              <a:tr h="856686">
                <a:tc>
                  <a:txBody>
                    <a:bodyPr/>
                    <a:lstStyle/>
                    <a:p>
                      <a:r>
                        <a:rPr lang="en-US" sz="1800" b="1" dirty="0"/>
                        <a:t>Cholinergic Agonists</a:t>
                      </a:r>
                    </a:p>
                    <a:p>
                      <a:r>
                        <a:rPr lang="en-US" dirty="0"/>
                        <a:t>  Carbachol</a:t>
                      </a:r>
                    </a:p>
                    <a:p>
                      <a:r>
                        <a:rPr lang="en-US" dirty="0"/>
                        <a:t>  Pilocarpine</a:t>
                      </a:r>
                    </a:p>
                  </a:txBody>
                  <a:tcPr/>
                </a:tc>
                <a:tc>
                  <a:txBody>
                    <a:bodyPr/>
                    <a:lstStyle/>
                    <a:p>
                      <a:endParaRPr lang="en-US" dirty="0"/>
                    </a:p>
                    <a:p>
                      <a:r>
                        <a:rPr lang="en-US" dirty="0"/>
                        <a:t>Induce miosis</a:t>
                      </a:r>
                    </a:p>
                    <a:p>
                      <a:r>
                        <a:rPr lang="en-US" dirty="0"/>
                        <a:t>Glaucoma</a:t>
                      </a:r>
                    </a:p>
                  </a:txBody>
                  <a:tcPr/>
                </a:tc>
                <a:tc>
                  <a:txBody>
                    <a:bodyPr/>
                    <a:lstStyle/>
                    <a:p>
                      <a:endParaRPr lang="en-US" dirty="0"/>
                    </a:p>
                    <a:p>
                      <a:r>
                        <a:rPr lang="en-US" dirty="0"/>
                        <a:t>Corneal edema, retinal detachment</a:t>
                      </a:r>
                    </a:p>
                  </a:txBody>
                  <a:tcPr/>
                </a:tc>
                <a:extLst>
                  <a:ext uri="{0D108BD9-81ED-4DB2-BD59-A6C34878D82A}">
                    <a16:rowId xmlns:a16="http://schemas.microsoft.com/office/drawing/2014/main" val="1873445782"/>
                  </a:ext>
                </a:extLst>
              </a:tr>
              <a:tr h="856686">
                <a:tc>
                  <a:txBody>
                    <a:bodyPr/>
                    <a:lstStyle/>
                    <a:p>
                      <a:r>
                        <a:rPr lang="en-US" b="1" dirty="0"/>
                        <a:t>Cholinesterase Inhibitors </a:t>
                      </a:r>
                    </a:p>
                    <a:p>
                      <a:r>
                        <a:rPr lang="en-US" dirty="0"/>
                        <a:t>  Physostigmine</a:t>
                      </a:r>
                    </a:p>
                    <a:p>
                      <a:r>
                        <a:rPr lang="en-US" dirty="0"/>
                        <a:t>  </a:t>
                      </a:r>
                      <a:r>
                        <a:rPr lang="en-US" dirty="0" err="1"/>
                        <a:t>Echothiophate</a:t>
                      </a:r>
                      <a:endParaRPr lang="en-US" dirty="0"/>
                    </a:p>
                  </a:txBody>
                  <a:tcPr/>
                </a:tc>
                <a:tc>
                  <a:txBody>
                    <a:bodyPr/>
                    <a:lstStyle/>
                    <a:p>
                      <a:r>
                        <a:rPr lang="en-US" dirty="0"/>
                        <a:t> </a:t>
                      </a:r>
                    </a:p>
                    <a:p>
                      <a:r>
                        <a:rPr lang="en-US" dirty="0"/>
                        <a:t>Glaucoma</a:t>
                      </a:r>
                    </a:p>
                  </a:txBody>
                  <a:tcPr/>
                </a:tc>
                <a:tc>
                  <a:txBody>
                    <a:bodyPr/>
                    <a:lstStyle/>
                    <a:p>
                      <a:endParaRPr lang="en-US" dirty="0"/>
                    </a:p>
                    <a:p>
                      <a:r>
                        <a:rPr lang="en-US" dirty="0"/>
                        <a:t>Retinal detachment, miosis</a:t>
                      </a:r>
                    </a:p>
                  </a:txBody>
                  <a:tcPr/>
                </a:tc>
                <a:extLst>
                  <a:ext uri="{0D108BD9-81ED-4DB2-BD59-A6C34878D82A}">
                    <a16:rowId xmlns:a16="http://schemas.microsoft.com/office/drawing/2014/main" val="4227034093"/>
                  </a:ext>
                </a:extLst>
              </a:tr>
              <a:tr h="1627706">
                <a:tc>
                  <a:txBody>
                    <a:bodyPr/>
                    <a:lstStyle/>
                    <a:p>
                      <a:r>
                        <a:rPr lang="en-US" b="1" dirty="0"/>
                        <a:t>Muscarinic Antagonists</a:t>
                      </a:r>
                    </a:p>
                    <a:p>
                      <a:r>
                        <a:rPr lang="en-US" dirty="0"/>
                        <a:t>  Atropine</a:t>
                      </a:r>
                    </a:p>
                    <a:p>
                      <a:r>
                        <a:rPr lang="en-US" dirty="0"/>
                        <a:t>  Scopolamine </a:t>
                      </a:r>
                    </a:p>
                    <a:p>
                      <a:r>
                        <a:rPr lang="en-US" dirty="0"/>
                        <a:t>  Homatropine</a:t>
                      </a:r>
                    </a:p>
                    <a:p>
                      <a:r>
                        <a:rPr lang="en-US" dirty="0"/>
                        <a:t>  Cyclopentolate</a:t>
                      </a:r>
                    </a:p>
                    <a:p>
                      <a:r>
                        <a:rPr lang="en-US" dirty="0"/>
                        <a:t>  Tropicamide</a:t>
                      </a:r>
                    </a:p>
                  </a:txBody>
                  <a:tcPr/>
                </a:tc>
                <a:tc>
                  <a:txBody>
                    <a:bodyPr/>
                    <a:lstStyle/>
                    <a:p>
                      <a:pPr algn="l"/>
                      <a:endParaRPr lang="en-US" dirty="0"/>
                    </a:p>
                    <a:p>
                      <a:pPr algn="l"/>
                      <a:endParaRPr lang="en-US" dirty="0"/>
                    </a:p>
                    <a:p>
                      <a:pPr algn="l"/>
                      <a:r>
                        <a:rPr lang="en-US" dirty="0"/>
                        <a:t>Cycloplegic retinoscopy</a:t>
                      </a:r>
                    </a:p>
                  </a:txBody>
                  <a:tcPr/>
                </a:tc>
                <a:tc>
                  <a:txBody>
                    <a:bodyPr/>
                    <a:lstStyle/>
                    <a:p>
                      <a:endParaRPr lang="en-US" dirty="0"/>
                    </a:p>
                    <a:p>
                      <a:endParaRPr lang="en-US" dirty="0"/>
                    </a:p>
                    <a:p>
                      <a:r>
                        <a:rPr lang="en-US" dirty="0"/>
                        <a:t>Photosensitivity, blurred vision, increased heart rate, dry mouth</a:t>
                      </a:r>
                    </a:p>
                  </a:txBody>
                  <a:tcPr/>
                </a:tc>
                <a:extLst>
                  <a:ext uri="{0D108BD9-81ED-4DB2-BD59-A6C34878D82A}">
                    <a16:rowId xmlns:a16="http://schemas.microsoft.com/office/drawing/2014/main" val="3353573281"/>
                  </a:ext>
                </a:extLst>
              </a:tr>
            </a:tbl>
          </a:graphicData>
        </a:graphic>
      </p:graphicFrame>
    </p:spTree>
    <p:extLst>
      <p:ext uri="{BB962C8B-B14F-4D97-AF65-F5344CB8AC3E}">
        <p14:creationId xmlns:p14="http://schemas.microsoft.com/office/powerpoint/2010/main" val="421445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CC79-1314-044F-9EB0-4BA37C456724}"/>
              </a:ext>
            </a:extLst>
          </p:cNvPr>
          <p:cNvSpPr>
            <a:spLocks noGrp="1"/>
          </p:cNvSpPr>
          <p:nvPr>
            <p:ph type="title"/>
          </p:nvPr>
        </p:nvSpPr>
        <p:spPr>
          <a:xfrm>
            <a:off x="381000" y="365125"/>
            <a:ext cx="8134350" cy="1325563"/>
          </a:xfrm>
        </p:spPr>
        <p:txBody>
          <a:bodyPr>
            <a:noAutofit/>
          </a:bodyPr>
          <a:lstStyle/>
          <a:p>
            <a:r>
              <a:rPr lang="en-US" sz="4800" dirty="0"/>
              <a:t>Commonly Used Medications (continued)</a:t>
            </a:r>
          </a:p>
        </p:txBody>
      </p:sp>
      <p:graphicFrame>
        <p:nvGraphicFramePr>
          <p:cNvPr id="4" name="Content Placeholder 3">
            <a:extLst>
              <a:ext uri="{FF2B5EF4-FFF2-40B4-BE49-F238E27FC236}">
                <a16:creationId xmlns:a16="http://schemas.microsoft.com/office/drawing/2014/main" id="{CD658231-6B00-0646-8889-F922E5676DAA}"/>
              </a:ext>
            </a:extLst>
          </p:cNvPr>
          <p:cNvGraphicFramePr>
            <a:graphicFrameLocks noGrp="1"/>
          </p:cNvGraphicFramePr>
          <p:nvPr>
            <p:ph idx="1"/>
            <p:extLst>
              <p:ext uri="{D42A27DB-BD31-4B8C-83A1-F6EECF244321}">
                <p14:modId xmlns:p14="http://schemas.microsoft.com/office/powerpoint/2010/main" val="4243185970"/>
              </p:ext>
            </p:extLst>
          </p:nvPr>
        </p:nvGraphicFramePr>
        <p:xfrm>
          <a:off x="504825" y="1708831"/>
          <a:ext cx="8134350" cy="4267200"/>
        </p:xfrm>
        <a:graphic>
          <a:graphicData uri="http://schemas.openxmlformats.org/drawingml/2006/table">
            <a:tbl>
              <a:tblPr firstRow="1" bandRow="1">
                <a:tableStyleId>{5C22544A-7EE6-4342-B048-85BDC9FD1C3A}</a:tableStyleId>
              </a:tblPr>
              <a:tblGrid>
                <a:gridCol w="2711450">
                  <a:extLst>
                    <a:ext uri="{9D8B030D-6E8A-4147-A177-3AD203B41FA5}">
                      <a16:colId xmlns:a16="http://schemas.microsoft.com/office/drawing/2014/main" val="2670334636"/>
                    </a:ext>
                  </a:extLst>
                </a:gridCol>
                <a:gridCol w="2711450">
                  <a:extLst>
                    <a:ext uri="{9D8B030D-6E8A-4147-A177-3AD203B41FA5}">
                      <a16:colId xmlns:a16="http://schemas.microsoft.com/office/drawing/2014/main" val="3922279584"/>
                    </a:ext>
                  </a:extLst>
                </a:gridCol>
                <a:gridCol w="2711450">
                  <a:extLst>
                    <a:ext uri="{9D8B030D-6E8A-4147-A177-3AD203B41FA5}">
                      <a16:colId xmlns:a16="http://schemas.microsoft.com/office/drawing/2014/main" val="4056763379"/>
                    </a:ext>
                  </a:extLst>
                </a:gridCol>
              </a:tblGrid>
              <a:tr h="359412">
                <a:tc>
                  <a:txBody>
                    <a:bodyPr/>
                    <a:lstStyle/>
                    <a:p>
                      <a:r>
                        <a:rPr lang="en-US" sz="2400" dirty="0"/>
                        <a:t>Drug</a:t>
                      </a:r>
                    </a:p>
                  </a:txBody>
                  <a:tcPr anchor="ctr"/>
                </a:tc>
                <a:tc>
                  <a:txBody>
                    <a:bodyPr/>
                    <a:lstStyle/>
                    <a:p>
                      <a:r>
                        <a:rPr lang="en-US" sz="2400" dirty="0"/>
                        <a:t>Indication</a:t>
                      </a:r>
                    </a:p>
                  </a:txBody>
                  <a:tcPr anchor="ctr"/>
                </a:tc>
                <a:tc>
                  <a:txBody>
                    <a:bodyPr/>
                    <a:lstStyle/>
                    <a:p>
                      <a:r>
                        <a:rPr lang="en-US" sz="2400" dirty="0"/>
                        <a:t>Side Effect Profile</a:t>
                      </a:r>
                    </a:p>
                  </a:txBody>
                  <a:tcPr anchor="ctr"/>
                </a:tc>
                <a:extLst>
                  <a:ext uri="{0D108BD9-81ED-4DB2-BD59-A6C34878D82A}">
                    <a16:rowId xmlns:a16="http://schemas.microsoft.com/office/drawing/2014/main" val="2362555902"/>
                  </a:ext>
                </a:extLst>
              </a:tr>
              <a:tr h="1581412">
                <a:tc>
                  <a:txBody>
                    <a:bodyPr/>
                    <a:lstStyle/>
                    <a:p>
                      <a:r>
                        <a:rPr lang="en-US" sz="1700" b="1" dirty="0"/>
                        <a:t>Sympathomimetic Agents</a:t>
                      </a:r>
                    </a:p>
                    <a:p>
                      <a:r>
                        <a:rPr lang="en-US" sz="1700" dirty="0"/>
                        <a:t>  Dipivefrin </a:t>
                      </a:r>
                    </a:p>
                    <a:p>
                      <a:r>
                        <a:rPr lang="en-US" sz="1700" dirty="0"/>
                        <a:t>  Epinephrine</a:t>
                      </a:r>
                    </a:p>
                    <a:p>
                      <a:r>
                        <a:rPr lang="en-US" sz="1700" dirty="0"/>
                        <a:t>  Phenylephrine</a:t>
                      </a:r>
                    </a:p>
                    <a:p>
                      <a:r>
                        <a:rPr lang="en-US" sz="1700" dirty="0"/>
                        <a:t>  Apraclonidine</a:t>
                      </a:r>
                    </a:p>
                    <a:p>
                      <a:r>
                        <a:rPr lang="en-US" sz="1700" dirty="0"/>
                        <a:t>  Brimonidine</a:t>
                      </a:r>
                    </a:p>
                  </a:txBody>
                  <a:tcPr/>
                </a:tc>
                <a:tc>
                  <a:txBody>
                    <a:bodyPr/>
                    <a:lstStyle/>
                    <a:p>
                      <a:endParaRPr lang="en-US" sz="1700" dirty="0"/>
                    </a:p>
                    <a:p>
                      <a:r>
                        <a:rPr lang="en-US" sz="1700" dirty="0"/>
                        <a:t>Glaucoma</a:t>
                      </a:r>
                    </a:p>
                    <a:p>
                      <a:r>
                        <a:rPr lang="en-US" sz="1700" dirty="0"/>
                        <a:t>Glaucoma</a:t>
                      </a:r>
                    </a:p>
                    <a:p>
                      <a:r>
                        <a:rPr lang="en-US" sz="1700" dirty="0"/>
                        <a:t>Mydriasis</a:t>
                      </a:r>
                    </a:p>
                    <a:p>
                      <a:r>
                        <a:rPr lang="en-US" sz="1700" dirty="0"/>
                        <a:t>Glaucoma</a:t>
                      </a:r>
                    </a:p>
                    <a:p>
                      <a:r>
                        <a:rPr lang="en-US" sz="1700" dirty="0"/>
                        <a:t>Glaucoma</a:t>
                      </a:r>
                    </a:p>
                  </a:txBody>
                  <a:tcPr/>
                </a:tc>
                <a:tc>
                  <a:txBody>
                    <a:bodyPr/>
                    <a:lstStyle/>
                    <a:p>
                      <a:endParaRPr lang="en-US" sz="1700" dirty="0"/>
                    </a:p>
                    <a:p>
                      <a:r>
                        <a:rPr lang="en-US" sz="1700" dirty="0"/>
                        <a:t>Photosensitivity, hypersensitivity</a:t>
                      </a:r>
                    </a:p>
                  </a:txBody>
                  <a:tcPr/>
                </a:tc>
                <a:extLst>
                  <a:ext uri="{0D108BD9-81ED-4DB2-BD59-A6C34878D82A}">
                    <a16:rowId xmlns:a16="http://schemas.microsoft.com/office/drawing/2014/main" val="2249174430"/>
                  </a:ext>
                </a:extLst>
              </a:tr>
              <a:tr h="1797059">
                <a:tc>
                  <a:txBody>
                    <a:bodyPr/>
                    <a:lstStyle/>
                    <a:p>
                      <a:r>
                        <a:rPr lang="en-US" sz="1700" b="1" dirty="0"/>
                        <a:t>Alpha and Beta-Adrenergic Antagonists</a:t>
                      </a:r>
                    </a:p>
                    <a:p>
                      <a:r>
                        <a:rPr lang="en-US" sz="1700" dirty="0"/>
                        <a:t>  </a:t>
                      </a:r>
                      <a:r>
                        <a:rPr lang="en-US" sz="1700" dirty="0" err="1"/>
                        <a:t>Dapiprazole</a:t>
                      </a:r>
                      <a:r>
                        <a:rPr lang="en-US" sz="1700" dirty="0"/>
                        <a:t> (alpha)</a:t>
                      </a:r>
                    </a:p>
                    <a:p>
                      <a:r>
                        <a:rPr lang="en-US" sz="1700" dirty="0"/>
                        <a:t>  </a:t>
                      </a:r>
                      <a:r>
                        <a:rPr lang="en-US" sz="1700" dirty="0" err="1"/>
                        <a:t>Betaxolol</a:t>
                      </a:r>
                      <a:r>
                        <a:rPr lang="en-US" sz="1700" dirty="0"/>
                        <a:t> (beta 1)</a:t>
                      </a:r>
                    </a:p>
                    <a:p>
                      <a:r>
                        <a:rPr lang="en-US" sz="1700" dirty="0"/>
                        <a:t>  </a:t>
                      </a:r>
                      <a:r>
                        <a:rPr lang="en-US" sz="1700" dirty="0" err="1"/>
                        <a:t>Carteolol</a:t>
                      </a:r>
                      <a:r>
                        <a:rPr lang="en-US" sz="1700" dirty="0"/>
                        <a:t> (beta)</a:t>
                      </a:r>
                    </a:p>
                    <a:p>
                      <a:r>
                        <a:rPr lang="en-US" sz="1700" dirty="0"/>
                        <a:t>  </a:t>
                      </a:r>
                      <a:r>
                        <a:rPr lang="en-US" sz="1700" dirty="0" err="1"/>
                        <a:t>Levobunolol</a:t>
                      </a:r>
                      <a:r>
                        <a:rPr lang="en-US" sz="1700" dirty="0"/>
                        <a:t> (beta)</a:t>
                      </a:r>
                    </a:p>
                    <a:p>
                      <a:r>
                        <a:rPr lang="en-US" sz="1700" dirty="0"/>
                        <a:t>  Metipranolol (beta)</a:t>
                      </a:r>
                    </a:p>
                    <a:p>
                      <a:r>
                        <a:rPr lang="en-US" sz="1700" dirty="0"/>
                        <a:t>  Timolol (beta)</a:t>
                      </a:r>
                    </a:p>
                  </a:txBody>
                  <a:tcPr/>
                </a:tc>
                <a:tc>
                  <a:txBody>
                    <a:bodyPr/>
                    <a:lstStyle/>
                    <a:p>
                      <a:endParaRPr lang="en-US" sz="1700" dirty="0"/>
                    </a:p>
                    <a:p>
                      <a:endParaRPr lang="en-US" sz="1700" dirty="0"/>
                    </a:p>
                    <a:p>
                      <a:r>
                        <a:rPr lang="en-US" sz="1700" dirty="0"/>
                        <a:t>Reverse mydriasis</a:t>
                      </a:r>
                    </a:p>
                    <a:p>
                      <a:r>
                        <a:rPr lang="en-US" sz="1700" dirty="0"/>
                        <a:t>Glaucoma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Glaucoma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Glaucoma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Glaucoma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Glaucoma</a:t>
                      </a:r>
                    </a:p>
                  </a:txBody>
                  <a:tcPr/>
                </a:tc>
                <a:tc>
                  <a:txBody>
                    <a:bodyPr/>
                    <a:lstStyle/>
                    <a:p>
                      <a:r>
                        <a:rPr lang="en-US" sz="1700" dirty="0"/>
                        <a:t>  </a:t>
                      </a:r>
                    </a:p>
                    <a:p>
                      <a:endParaRPr lang="en-US" sz="1700" dirty="0"/>
                    </a:p>
                    <a:p>
                      <a:r>
                        <a:rPr lang="en-US" sz="1700" dirty="0"/>
                        <a:t>Conjunctival hyperemia</a:t>
                      </a:r>
                    </a:p>
                    <a:p>
                      <a:r>
                        <a:rPr lang="en-US" sz="1700" dirty="0"/>
                        <a:t>Decreased heart rate and blood pressure, bronchospasm</a:t>
                      </a:r>
                    </a:p>
                  </a:txBody>
                  <a:tcPr/>
                </a:tc>
                <a:extLst>
                  <a:ext uri="{0D108BD9-81ED-4DB2-BD59-A6C34878D82A}">
                    <a16:rowId xmlns:a16="http://schemas.microsoft.com/office/drawing/2014/main" val="3822004304"/>
                  </a:ext>
                </a:extLst>
              </a:tr>
            </a:tbl>
          </a:graphicData>
        </a:graphic>
      </p:graphicFrame>
    </p:spTree>
    <p:extLst>
      <p:ext uri="{BB962C8B-B14F-4D97-AF65-F5344CB8AC3E}">
        <p14:creationId xmlns:p14="http://schemas.microsoft.com/office/powerpoint/2010/main" val="4056693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B5ADA-3116-BE40-BD6D-322E2E39C626}"/>
              </a:ext>
            </a:extLst>
          </p:cNvPr>
          <p:cNvSpPr>
            <a:spLocks noGrp="1"/>
          </p:cNvSpPr>
          <p:nvPr>
            <p:ph type="title"/>
          </p:nvPr>
        </p:nvSpPr>
        <p:spPr>
          <a:xfrm>
            <a:off x="304800" y="365125"/>
            <a:ext cx="8134350" cy="930275"/>
          </a:xfrm>
        </p:spPr>
        <p:txBody>
          <a:bodyPr>
            <a:normAutofit/>
          </a:bodyPr>
          <a:lstStyle/>
          <a:p>
            <a:r>
              <a:rPr lang="en-US" sz="4800" dirty="0">
                <a:latin typeface="+mn-lt"/>
              </a:rPr>
              <a:t>Associated Systemic Disorders</a:t>
            </a:r>
          </a:p>
        </p:txBody>
      </p:sp>
      <p:graphicFrame>
        <p:nvGraphicFramePr>
          <p:cNvPr id="5" name="Content Placeholder 4">
            <a:extLst>
              <a:ext uri="{FF2B5EF4-FFF2-40B4-BE49-F238E27FC236}">
                <a16:creationId xmlns:a16="http://schemas.microsoft.com/office/drawing/2014/main" id="{F4FA7BB6-0CC5-5344-8095-C94A1991537F}"/>
              </a:ext>
            </a:extLst>
          </p:cNvPr>
          <p:cNvGraphicFramePr>
            <a:graphicFrameLocks noGrp="1"/>
          </p:cNvGraphicFramePr>
          <p:nvPr>
            <p:ph idx="1"/>
            <p:extLst>
              <p:ext uri="{D42A27DB-BD31-4B8C-83A1-F6EECF244321}">
                <p14:modId xmlns:p14="http://schemas.microsoft.com/office/powerpoint/2010/main" val="885437532"/>
              </p:ext>
            </p:extLst>
          </p:nvPr>
        </p:nvGraphicFramePr>
        <p:xfrm>
          <a:off x="381000" y="1447800"/>
          <a:ext cx="8382000" cy="4530286"/>
        </p:xfrm>
        <a:graphic>
          <a:graphicData uri="http://schemas.openxmlformats.org/drawingml/2006/table">
            <a:tbl>
              <a:tblPr firstRow="1" bandRow="1">
                <a:tableStyleId>{5C22544A-7EE6-4342-B048-85BDC9FD1C3A}</a:tableStyleId>
              </a:tblPr>
              <a:tblGrid>
                <a:gridCol w="4191000">
                  <a:extLst>
                    <a:ext uri="{9D8B030D-6E8A-4147-A177-3AD203B41FA5}">
                      <a16:colId xmlns:a16="http://schemas.microsoft.com/office/drawing/2014/main" val="527551797"/>
                    </a:ext>
                  </a:extLst>
                </a:gridCol>
                <a:gridCol w="4191000">
                  <a:extLst>
                    <a:ext uri="{9D8B030D-6E8A-4147-A177-3AD203B41FA5}">
                      <a16:colId xmlns:a16="http://schemas.microsoft.com/office/drawing/2014/main" val="834340791"/>
                    </a:ext>
                  </a:extLst>
                </a:gridCol>
              </a:tblGrid>
              <a:tr h="361857">
                <a:tc>
                  <a:txBody>
                    <a:bodyPr/>
                    <a:lstStyle/>
                    <a:p>
                      <a:r>
                        <a:rPr lang="en-US" sz="2400" dirty="0"/>
                        <a:t>Systemic Disorder</a:t>
                      </a:r>
                    </a:p>
                  </a:txBody>
                  <a:tcPr anchor="ctr"/>
                </a:tc>
                <a:tc>
                  <a:txBody>
                    <a:bodyPr/>
                    <a:lstStyle/>
                    <a:p>
                      <a:r>
                        <a:rPr lang="en-US" sz="2400" dirty="0"/>
                        <a:t>Ophthalmologic Condition</a:t>
                      </a:r>
                    </a:p>
                  </a:txBody>
                  <a:tcPr anchor="ctr"/>
                </a:tc>
                <a:extLst>
                  <a:ext uri="{0D108BD9-81ED-4DB2-BD59-A6C34878D82A}">
                    <a16:rowId xmlns:a16="http://schemas.microsoft.com/office/drawing/2014/main" val="316116620"/>
                  </a:ext>
                </a:extLst>
              </a:tr>
              <a:tr h="547600">
                <a:tc>
                  <a:txBody>
                    <a:bodyPr/>
                    <a:lstStyle/>
                    <a:p>
                      <a:r>
                        <a:rPr lang="en-US" b="1" dirty="0"/>
                        <a:t>Prematurity</a:t>
                      </a:r>
                    </a:p>
                  </a:txBody>
                  <a:tcPr/>
                </a:tc>
                <a:tc>
                  <a:txBody>
                    <a:bodyPr/>
                    <a:lstStyle/>
                    <a:p>
                      <a:r>
                        <a:rPr lang="en-US" dirty="0"/>
                        <a:t>Retinopathy of prematurity, congenital cataracts, glaucoma, strabismus</a:t>
                      </a:r>
                    </a:p>
                  </a:txBody>
                  <a:tcPr/>
                </a:tc>
                <a:extLst>
                  <a:ext uri="{0D108BD9-81ED-4DB2-BD59-A6C34878D82A}">
                    <a16:rowId xmlns:a16="http://schemas.microsoft.com/office/drawing/2014/main" val="1174121048"/>
                  </a:ext>
                </a:extLst>
              </a:tr>
              <a:tr h="782286">
                <a:tc>
                  <a:txBody>
                    <a:bodyPr/>
                    <a:lstStyle/>
                    <a:p>
                      <a:r>
                        <a:rPr lang="en-US" b="1" dirty="0"/>
                        <a:t>Trisomy 21 (Down syndrome)</a:t>
                      </a:r>
                    </a:p>
                  </a:txBody>
                  <a:tcPr/>
                </a:tc>
                <a:tc>
                  <a:txBody>
                    <a:bodyPr/>
                    <a:lstStyle/>
                    <a:p>
                      <a:r>
                        <a:rPr lang="en-US" dirty="0"/>
                        <a:t>Neonatal cataracts, strabismus, glaucoma, nasolacrimal duct obstruction, nystagmus</a:t>
                      </a:r>
                    </a:p>
                  </a:txBody>
                  <a:tcPr/>
                </a:tc>
                <a:extLst>
                  <a:ext uri="{0D108BD9-81ED-4DB2-BD59-A6C34878D82A}">
                    <a16:rowId xmlns:a16="http://schemas.microsoft.com/office/drawing/2014/main" val="3640736710"/>
                  </a:ext>
                </a:extLst>
              </a:tr>
              <a:tr h="547600">
                <a:tc>
                  <a:txBody>
                    <a:bodyPr/>
                    <a:lstStyle/>
                    <a:p>
                      <a:r>
                        <a:rPr lang="en-US" b="1" dirty="0"/>
                        <a:t>Alport syndrome</a:t>
                      </a:r>
                    </a:p>
                  </a:txBody>
                  <a:tcPr/>
                </a:tc>
                <a:tc>
                  <a:txBody>
                    <a:bodyPr/>
                    <a:lstStyle/>
                    <a:p>
                      <a:r>
                        <a:rPr lang="en-US" dirty="0"/>
                        <a:t>Cataracts, retinal detachment, keratoconus</a:t>
                      </a:r>
                    </a:p>
                  </a:txBody>
                  <a:tcPr/>
                </a:tc>
                <a:extLst>
                  <a:ext uri="{0D108BD9-81ED-4DB2-BD59-A6C34878D82A}">
                    <a16:rowId xmlns:a16="http://schemas.microsoft.com/office/drawing/2014/main" val="1888203828"/>
                  </a:ext>
                </a:extLst>
              </a:tr>
              <a:tr h="1016971">
                <a:tc>
                  <a:txBody>
                    <a:bodyPr/>
                    <a:lstStyle/>
                    <a:p>
                      <a:r>
                        <a:rPr lang="en-US" b="1" dirty="0"/>
                        <a:t>Connective tissue disorders </a:t>
                      </a:r>
                    </a:p>
                    <a:p>
                      <a:r>
                        <a:rPr lang="en-US" i="1" dirty="0" err="1"/>
                        <a:t>Marfan</a:t>
                      </a:r>
                      <a:r>
                        <a:rPr lang="en-US" i="1" dirty="0"/>
                        <a:t> syndrome</a:t>
                      </a:r>
                    </a:p>
                    <a:p>
                      <a:r>
                        <a:rPr lang="en-US" i="1" dirty="0" err="1"/>
                        <a:t>Homocysteinuria</a:t>
                      </a:r>
                      <a:endParaRPr lang="en-US" i="1" dirty="0"/>
                    </a:p>
                    <a:p>
                      <a:r>
                        <a:rPr lang="en-US" i="1" dirty="0"/>
                        <a:t>Ehlers-Danlos syndrome</a:t>
                      </a:r>
                    </a:p>
                  </a:txBody>
                  <a:tcPr/>
                </a:tc>
                <a:tc>
                  <a:txBody>
                    <a:bodyPr/>
                    <a:lstStyle/>
                    <a:p>
                      <a:r>
                        <a:rPr lang="en-US" dirty="0"/>
                        <a:t>Retinal detachment, lens dislocation, glaucoma, cataracts, optic atrophy, intraocular hemorrhages</a:t>
                      </a:r>
                    </a:p>
                  </a:txBody>
                  <a:tcPr/>
                </a:tc>
                <a:extLst>
                  <a:ext uri="{0D108BD9-81ED-4DB2-BD59-A6C34878D82A}">
                    <a16:rowId xmlns:a16="http://schemas.microsoft.com/office/drawing/2014/main" val="3563810466"/>
                  </a:ext>
                </a:extLst>
              </a:tr>
              <a:tr h="782286">
                <a:tc>
                  <a:txBody>
                    <a:bodyPr/>
                    <a:lstStyle/>
                    <a:p>
                      <a:r>
                        <a:rPr lang="en-US" b="1" i="0" dirty="0"/>
                        <a:t>Craniofacial syndromes</a:t>
                      </a:r>
                    </a:p>
                    <a:p>
                      <a:r>
                        <a:rPr lang="en-US" b="0" i="1" dirty="0" err="1"/>
                        <a:t>Apert</a:t>
                      </a:r>
                      <a:r>
                        <a:rPr lang="en-US" b="0" i="1" dirty="0"/>
                        <a:t> syndrome</a:t>
                      </a:r>
                    </a:p>
                    <a:p>
                      <a:r>
                        <a:rPr lang="en-US" b="0" i="1" dirty="0"/>
                        <a:t>Crouzon syndrome</a:t>
                      </a:r>
                    </a:p>
                  </a:txBody>
                  <a:tcPr/>
                </a:tc>
                <a:tc>
                  <a:txBody>
                    <a:bodyPr/>
                    <a:lstStyle/>
                    <a:p>
                      <a:r>
                        <a:rPr lang="en-US" dirty="0"/>
                        <a:t>Severe proptosis, multiple other ocular disorders</a:t>
                      </a:r>
                    </a:p>
                  </a:txBody>
                  <a:tcPr/>
                </a:tc>
                <a:extLst>
                  <a:ext uri="{0D108BD9-81ED-4DB2-BD59-A6C34878D82A}">
                    <a16:rowId xmlns:a16="http://schemas.microsoft.com/office/drawing/2014/main" val="1072565179"/>
                  </a:ext>
                </a:extLst>
              </a:tr>
            </a:tbl>
          </a:graphicData>
        </a:graphic>
      </p:graphicFrame>
    </p:spTree>
    <p:extLst>
      <p:ext uri="{BB962C8B-B14F-4D97-AF65-F5344CB8AC3E}">
        <p14:creationId xmlns:p14="http://schemas.microsoft.com/office/powerpoint/2010/main" val="258187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30B295-0058-9F45-89C8-EFB38C98DAF1}"/>
              </a:ext>
            </a:extLst>
          </p:cNvPr>
          <p:cNvSpPr>
            <a:spLocks noGrp="1"/>
          </p:cNvSpPr>
          <p:nvPr>
            <p:ph type="title"/>
          </p:nvPr>
        </p:nvSpPr>
        <p:spPr/>
        <p:txBody>
          <a:bodyPr/>
          <a:lstStyle/>
          <a:p>
            <a:r>
              <a:rPr lang="en-US" dirty="0">
                <a:latin typeface="+mn-lt"/>
              </a:rPr>
              <a:t>Ophthalmologic Procedures</a:t>
            </a:r>
          </a:p>
        </p:txBody>
      </p:sp>
    </p:spTree>
    <p:extLst>
      <p:ext uri="{BB962C8B-B14F-4D97-AF65-F5344CB8AC3E}">
        <p14:creationId xmlns:p14="http://schemas.microsoft.com/office/powerpoint/2010/main" val="3639389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628650" y="228601"/>
            <a:ext cx="8058150" cy="1676400"/>
          </a:xfrm>
        </p:spPr>
        <p:txBody>
          <a:bodyPr>
            <a:normAutofit/>
          </a:bodyPr>
          <a:lstStyle/>
          <a:p>
            <a:r>
              <a:rPr lang="en-US" sz="4800" dirty="0">
                <a:latin typeface="+mn-lt"/>
              </a:rPr>
              <a:t>Common Ophthalmologic Procedures in Children</a:t>
            </a:r>
          </a:p>
        </p:txBody>
      </p:sp>
      <p:sp>
        <p:nvSpPr>
          <p:cNvPr id="3" name="Content Placeholder 2">
            <a:extLst>
              <a:ext uri="{FF2B5EF4-FFF2-40B4-BE49-F238E27FC236}">
                <a16:creationId xmlns:a16="http://schemas.microsoft.com/office/drawing/2014/main" id="{BCE413EC-59E8-0D49-A4CD-7F274B936990}"/>
              </a:ext>
            </a:extLst>
          </p:cNvPr>
          <p:cNvSpPr>
            <a:spLocks noGrp="1"/>
          </p:cNvSpPr>
          <p:nvPr>
            <p:ph idx="1"/>
          </p:nvPr>
        </p:nvSpPr>
        <p:spPr>
          <a:xfrm>
            <a:off x="621723" y="2141537"/>
            <a:ext cx="7886700" cy="3725863"/>
          </a:xfrm>
        </p:spPr>
        <p:txBody>
          <a:bodyPr>
            <a:normAutofit fontScale="85000" lnSpcReduction="10000"/>
          </a:bodyPr>
          <a:lstStyle/>
          <a:p>
            <a:pPr marL="342900" indent="-342900"/>
            <a:r>
              <a:rPr lang="en-US" sz="4000" dirty="0"/>
              <a:t>Emergent and penetrating globe injury </a:t>
            </a:r>
          </a:p>
          <a:p>
            <a:pPr marL="342900" indent="-342900"/>
            <a:r>
              <a:rPr lang="en-US" sz="4000" dirty="0"/>
              <a:t>Examination under anesthesia</a:t>
            </a:r>
          </a:p>
          <a:p>
            <a:pPr marL="342900" indent="-342900"/>
            <a:r>
              <a:rPr lang="en-US" sz="4000" dirty="0"/>
              <a:t>Cataract excision</a:t>
            </a:r>
          </a:p>
          <a:p>
            <a:pPr marL="342900" indent="-342900"/>
            <a:r>
              <a:rPr lang="en-US" sz="4000" dirty="0"/>
              <a:t>Strabismus repair</a:t>
            </a:r>
          </a:p>
          <a:p>
            <a:pPr marL="342900" indent="-342900"/>
            <a:r>
              <a:rPr lang="en-US" sz="4000" dirty="0"/>
              <a:t>Glaucoma surgery</a:t>
            </a:r>
          </a:p>
          <a:p>
            <a:pPr marL="342900" indent="-342900"/>
            <a:r>
              <a:rPr lang="en-US" sz="4000" dirty="0"/>
              <a:t>Treatment for retinopathy of prematurity</a:t>
            </a:r>
          </a:p>
          <a:p>
            <a:endParaRPr lang="en-US" dirty="0"/>
          </a:p>
        </p:txBody>
      </p:sp>
    </p:spTree>
    <p:extLst>
      <p:ext uri="{BB962C8B-B14F-4D97-AF65-F5344CB8AC3E}">
        <p14:creationId xmlns:p14="http://schemas.microsoft.com/office/powerpoint/2010/main" val="311971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5B957-DC5F-480A-A486-5DB492C090DB}"/>
              </a:ext>
            </a:extLst>
          </p:cNvPr>
          <p:cNvSpPr>
            <a:spLocks noGrp="1"/>
          </p:cNvSpPr>
          <p:nvPr>
            <p:ph type="title"/>
          </p:nvPr>
        </p:nvSpPr>
        <p:spPr>
          <a:xfrm>
            <a:off x="628650" y="365125"/>
            <a:ext cx="7886700" cy="1460500"/>
          </a:xfrm>
        </p:spPr>
        <p:txBody>
          <a:bodyPr>
            <a:normAutofit/>
          </a:bodyPr>
          <a:lstStyle/>
          <a:p>
            <a:r>
              <a:rPr lang="en-US" sz="4800" dirty="0">
                <a:latin typeface="+mn-lt"/>
              </a:rPr>
              <a:t>Emergent Procedures</a:t>
            </a:r>
            <a:br>
              <a:rPr lang="en-US" dirty="0">
                <a:latin typeface="+mn-lt"/>
              </a:rPr>
            </a:br>
            <a:r>
              <a:rPr lang="en-US" i="1" dirty="0">
                <a:latin typeface="+mn-lt"/>
              </a:rPr>
              <a:t>Example - Ruptured Globe</a:t>
            </a:r>
            <a:endParaRPr lang="en-US" sz="3600" i="1" dirty="0">
              <a:latin typeface="+mn-lt"/>
            </a:endParaRPr>
          </a:p>
        </p:txBody>
      </p:sp>
      <p:sp>
        <p:nvSpPr>
          <p:cNvPr id="3" name="Content Placeholder 2">
            <a:extLst>
              <a:ext uri="{FF2B5EF4-FFF2-40B4-BE49-F238E27FC236}">
                <a16:creationId xmlns:a16="http://schemas.microsoft.com/office/drawing/2014/main" id="{F253D065-DD0F-490F-B525-59655B921D9F}"/>
              </a:ext>
            </a:extLst>
          </p:cNvPr>
          <p:cNvSpPr>
            <a:spLocks noGrp="1"/>
          </p:cNvSpPr>
          <p:nvPr>
            <p:ph idx="1"/>
          </p:nvPr>
        </p:nvSpPr>
        <p:spPr>
          <a:xfrm>
            <a:off x="638714" y="1981200"/>
            <a:ext cx="7886700" cy="4114800"/>
          </a:xfrm>
        </p:spPr>
        <p:txBody>
          <a:bodyPr>
            <a:normAutofit fontScale="62500" lnSpcReduction="20000"/>
          </a:bodyPr>
          <a:lstStyle/>
          <a:p>
            <a:pPr marL="0" indent="0">
              <a:buNone/>
            </a:pPr>
            <a:r>
              <a:rPr lang="en-US" sz="4600" i="1" dirty="0"/>
              <a:t>May need to proceed with surgery despite not being NPO</a:t>
            </a:r>
          </a:p>
          <a:p>
            <a:pPr marL="0" indent="0">
              <a:buNone/>
            </a:pPr>
            <a:endParaRPr lang="en-US" sz="1400" i="1" dirty="0"/>
          </a:p>
          <a:p>
            <a:pPr marL="342900" indent="-342900"/>
            <a:r>
              <a:rPr lang="en-US" sz="4300" dirty="0"/>
              <a:t>Modified rapid sequence IV induction with Propofol* and rocuronium; intubation with cuffed ETT to secure airway</a:t>
            </a:r>
          </a:p>
          <a:p>
            <a:pPr marL="342900" indent="-342900"/>
            <a:r>
              <a:rPr lang="en-US" sz="4300" dirty="0"/>
              <a:t>If no IV, gentle inhalational induction; proceed with second practitioner available to place IV as quickly as possible to facilitate securing airway</a:t>
            </a:r>
          </a:p>
          <a:p>
            <a:pPr marL="342900" indent="-342900"/>
            <a:endParaRPr lang="en-US" sz="1600" dirty="0"/>
          </a:p>
          <a:p>
            <a:pPr marL="0" indent="0">
              <a:buNone/>
            </a:pPr>
            <a:r>
              <a:rPr lang="en-US" sz="4100" dirty="0"/>
              <a:t>*Consider thiopental 5 mg/kg or methohexital 1-2.5 mg/kg if Propofol unavailable.</a:t>
            </a:r>
          </a:p>
          <a:p>
            <a:endParaRPr lang="en-US" dirty="0"/>
          </a:p>
          <a:p>
            <a:endParaRPr lang="en-US" dirty="0"/>
          </a:p>
          <a:p>
            <a:pPr lvl="2"/>
            <a:endParaRPr lang="en-US" dirty="0"/>
          </a:p>
        </p:txBody>
      </p:sp>
    </p:spTree>
    <p:extLst>
      <p:ext uri="{BB962C8B-B14F-4D97-AF65-F5344CB8AC3E}">
        <p14:creationId xmlns:p14="http://schemas.microsoft.com/office/powerpoint/2010/main" val="3355922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B4DF-7D36-F04A-AB8E-758653D90D88}"/>
              </a:ext>
            </a:extLst>
          </p:cNvPr>
          <p:cNvSpPr>
            <a:spLocks noGrp="1"/>
          </p:cNvSpPr>
          <p:nvPr>
            <p:ph type="title"/>
          </p:nvPr>
        </p:nvSpPr>
        <p:spPr>
          <a:xfrm>
            <a:off x="381000" y="228600"/>
            <a:ext cx="8134350" cy="1325563"/>
          </a:xfrm>
        </p:spPr>
        <p:txBody>
          <a:bodyPr/>
          <a:lstStyle/>
          <a:p>
            <a:r>
              <a:rPr lang="en-US" dirty="0">
                <a:latin typeface="+mn-lt"/>
              </a:rPr>
              <a:t>Exam Under Anesthesia (EUA)</a:t>
            </a:r>
          </a:p>
        </p:txBody>
      </p:sp>
      <p:sp>
        <p:nvSpPr>
          <p:cNvPr id="3" name="Content Placeholder 2">
            <a:extLst>
              <a:ext uri="{FF2B5EF4-FFF2-40B4-BE49-F238E27FC236}">
                <a16:creationId xmlns:a16="http://schemas.microsoft.com/office/drawing/2014/main" id="{CF0ACE7A-6FAC-FB4F-94BF-10D012E77A56}"/>
              </a:ext>
            </a:extLst>
          </p:cNvPr>
          <p:cNvSpPr>
            <a:spLocks noGrp="1"/>
          </p:cNvSpPr>
          <p:nvPr>
            <p:ph idx="1"/>
          </p:nvPr>
        </p:nvSpPr>
        <p:spPr>
          <a:xfrm>
            <a:off x="457200" y="1554164"/>
            <a:ext cx="7981950" cy="4999036"/>
          </a:xfrm>
        </p:spPr>
        <p:txBody>
          <a:bodyPr>
            <a:normAutofit/>
          </a:bodyPr>
          <a:lstStyle/>
          <a:p>
            <a:pPr marL="342900" indent="-327025"/>
            <a:r>
              <a:rPr lang="en-US" dirty="0"/>
              <a:t>Common Indications:</a:t>
            </a:r>
          </a:p>
          <a:p>
            <a:pPr marL="754063" lvl="2" indent="-342900">
              <a:buFont typeface="System Font Regular"/>
              <a:buChar char="-"/>
            </a:pPr>
            <a:r>
              <a:rPr lang="en-US" dirty="0"/>
              <a:t>General eye exam</a:t>
            </a:r>
          </a:p>
          <a:p>
            <a:pPr marL="754063" lvl="2" indent="-342900">
              <a:buFont typeface="System Font Regular"/>
              <a:buChar char="-"/>
            </a:pPr>
            <a:r>
              <a:rPr lang="en-US" dirty="0"/>
              <a:t>Fundoscopy</a:t>
            </a:r>
          </a:p>
          <a:p>
            <a:pPr marL="754063" lvl="2" indent="-342900">
              <a:buFont typeface="System Font Regular"/>
              <a:buChar char="-"/>
            </a:pPr>
            <a:r>
              <a:rPr lang="en-US" dirty="0"/>
              <a:t>IOP measurement</a:t>
            </a:r>
          </a:p>
          <a:p>
            <a:pPr marL="342900" indent="-327025"/>
            <a:r>
              <a:rPr lang="en-US" dirty="0"/>
              <a:t>General anesthesia needed when child uncooperative or too young to follow commands</a:t>
            </a:r>
          </a:p>
          <a:p>
            <a:pPr marL="342900" indent="-327025"/>
            <a:r>
              <a:rPr lang="en-US" dirty="0"/>
              <a:t>Preoperative evaluation for associated conditions or syndromes </a:t>
            </a:r>
          </a:p>
        </p:txBody>
      </p:sp>
    </p:spTree>
    <p:extLst>
      <p:ext uri="{BB962C8B-B14F-4D97-AF65-F5344CB8AC3E}">
        <p14:creationId xmlns:p14="http://schemas.microsoft.com/office/powerpoint/2010/main" val="568378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9F36-C7AE-4693-88C9-CC974DD93025}"/>
              </a:ext>
            </a:extLst>
          </p:cNvPr>
          <p:cNvSpPr>
            <a:spLocks noGrp="1"/>
          </p:cNvSpPr>
          <p:nvPr>
            <p:ph type="title"/>
          </p:nvPr>
        </p:nvSpPr>
        <p:spPr>
          <a:xfrm>
            <a:off x="628650" y="365125"/>
            <a:ext cx="7886700" cy="1082675"/>
          </a:xfrm>
        </p:spPr>
        <p:txBody>
          <a:bodyPr>
            <a:normAutofit/>
          </a:bodyPr>
          <a:lstStyle/>
          <a:p>
            <a:r>
              <a:rPr lang="en-US" sz="4800" dirty="0">
                <a:latin typeface="+mn-lt"/>
              </a:rPr>
              <a:t>Exam Under Anesthesia</a:t>
            </a:r>
          </a:p>
        </p:txBody>
      </p:sp>
      <p:sp>
        <p:nvSpPr>
          <p:cNvPr id="3" name="Content Placeholder 2">
            <a:extLst>
              <a:ext uri="{FF2B5EF4-FFF2-40B4-BE49-F238E27FC236}">
                <a16:creationId xmlns:a16="http://schemas.microsoft.com/office/drawing/2014/main" id="{FB515872-3493-47E2-AD05-CEAEE268AE81}"/>
              </a:ext>
            </a:extLst>
          </p:cNvPr>
          <p:cNvSpPr>
            <a:spLocks noGrp="1"/>
          </p:cNvSpPr>
          <p:nvPr>
            <p:ph idx="1"/>
          </p:nvPr>
        </p:nvSpPr>
        <p:spPr>
          <a:xfrm>
            <a:off x="628650" y="1825625"/>
            <a:ext cx="7886700" cy="4117976"/>
          </a:xfrm>
        </p:spPr>
        <p:txBody>
          <a:bodyPr>
            <a:normAutofit fontScale="92500" lnSpcReduction="20000"/>
          </a:bodyPr>
          <a:lstStyle/>
          <a:p>
            <a:pPr marL="0" indent="0">
              <a:buNone/>
            </a:pPr>
            <a:r>
              <a:rPr lang="en-US" sz="4300" dirty="0"/>
              <a:t>Anesthetic technique </a:t>
            </a:r>
          </a:p>
          <a:p>
            <a:pPr marL="342900" indent="-342900"/>
            <a:r>
              <a:rPr lang="en-US" sz="3500" dirty="0"/>
              <a:t>Simple/short duration exam: consider mask general anesthetic</a:t>
            </a:r>
          </a:p>
          <a:p>
            <a:pPr marL="685800" lvl="2" indent="-342900">
              <a:buFont typeface="System Font Regular"/>
              <a:buChar char="-"/>
            </a:pPr>
            <a:r>
              <a:rPr lang="en-US" sz="3000" dirty="0"/>
              <a:t>Inhalational induction</a:t>
            </a:r>
          </a:p>
          <a:p>
            <a:pPr marL="685800" lvl="2" indent="-342900">
              <a:buFont typeface="System Font Regular"/>
              <a:buChar char="-"/>
            </a:pPr>
            <a:r>
              <a:rPr lang="en-US" sz="3000" dirty="0"/>
              <a:t>+/- IV access</a:t>
            </a:r>
          </a:p>
          <a:p>
            <a:pPr marL="685800" lvl="2" indent="-342900">
              <a:buFont typeface="System Font Regular"/>
              <a:buChar char="-"/>
            </a:pPr>
            <a:r>
              <a:rPr lang="en-US" sz="3000" dirty="0"/>
              <a:t>Intermittent deepening of anesthetic as needed</a:t>
            </a:r>
          </a:p>
          <a:p>
            <a:pPr marL="342900" indent="-342900"/>
            <a:r>
              <a:rPr lang="en-US" sz="3500" dirty="0"/>
              <a:t>Longer/more involved exams: consider LMA</a:t>
            </a:r>
          </a:p>
          <a:p>
            <a:pPr lvl="1" indent="-342900">
              <a:buFont typeface="System Font Regular"/>
              <a:buChar char="-"/>
            </a:pPr>
            <a:r>
              <a:rPr lang="en-US" sz="3000" dirty="0"/>
              <a:t>Inhalational induction </a:t>
            </a:r>
          </a:p>
          <a:p>
            <a:pPr lvl="1" indent="-342900">
              <a:buFont typeface="System Font Regular"/>
              <a:buChar char="-"/>
            </a:pPr>
            <a:r>
              <a:rPr lang="en-US" sz="3000" dirty="0"/>
              <a:t>IV access established</a:t>
            </a:r>
          </a:p>
          <a:p>
            <a:pPr lvl="1" indent="-342900">
              <a:buFont typeface="System Font Regular"/>
              <a:buChar char="-"/>
            </a:pPr>
            <a:r>
              <a:rPr lang="en-US" sz="3000" dirty="0"/>
              <a:t>LMA placement</a:t>
            </a:r>
          </a:p>
          <a:p>
            <a:pPr lvl="1" indent="-342900"/>
            <a:endParaRPr lang="en-US" dirty="0"/>
          </a:p>
          <a:p>
            <a:endParaRPr lang="en-US" dirty="0"/>
          </a:p>
        </p:txBody>
      </p:sp>
    </p:spTree>
    <p:extLst>
      <p:ext uri="{BB962C8B-B14F-4D97-AF65-F5344CB8AC3E}">
        <p14:creationId xmlns:p14="http://schemas.microsoft.com/office/powerpoint/2010/main" val="395964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B01E-FB35-4147-9325-E359987B2752}"/>
              </a:ext>
            </a:extLst>
          </p:cNvPr>
          <p:cNvSpPr>
            <a:spLocks noGrp="1"/>
          </p:cNvSpPr>
          <p:nvPr>
            <p:ph type="title"/>
          </p:nvPr>
        </p:nvSpPr>
        <p:spPr>
          <a:xfrm>
            <a:off x="381000" y="365125"/>
            <a:ext cx="8134350" cy="1082675"/>
          </a:xfrm>
        </p:spPr>
        <p:txBody>
          <a:bodyPr>
            <a:normAutofit/>
          </a:bodyPr>
          <a:lstStyle/>
          <a:p>
            <a:r>
              <a:rPr lang="en-US" sz="4800" dirty="0">
                <a:latin typeface="+mn-lt"/>
              </a:rPr>
              <a:t>Exam Under Anesthesia</a:t>
            </a:r>
          </a:p>
        </p:txBody>
      </p:sp>
      <p:sp>
        <p:nvSpPr>
          <p:cNvPr id="3" name="Content Placeholder 2">
            <a:extLst>
              <a:ext uri="{FF2B5EF4-FFF2-40B4-BE49-F238E27FC236}">
                <a16:creationId xmlns:a16="http://schemas.microsoft.com/office/drawing/2014/main" id="{648E687D-E670-4F56-8E8D-3E7C5DC35E30}"/>
              </a:ext>
            </a:extLst>
          </p:cNvPr>
          <p:cNvSpPr>
            <a:spLocks noGrp="1"/>
          </p:cNvSpPr>
          <p:nvPr>
            <p:ph idx="1"/>
          </p:nvPr>
        </p:nvSpPr>
        <p:spPr>
          <a:xfrm>
            <a:off x="381000" y="1825625"/>
            <a:ext cx="8305800" cy="4351338"/>
          </a:xfrm>
        </p:spPr>
        <p:txBody>
          <a:bodyPr>
            <a:normAutofit/>
          </a:bodyPr>
          <a:lstStyle/>
          <a:p>
            <a:pPr marL="0" indent="0">
              <a:buNone/>
            </a:pPr>
            <a:r>
              <a:rPr lang="en-US" sz="4000" dirty="0"/>
              <a:t>IOP measurements – special considerations</a:t>
            </a:r>
          </a:p>
          <a:p>
            <a:pPr marL="342900" indent="-327025"/>
            <a:r>
              <a:rPr lang="en-US" dirty="0"/>
              <a:t>Important to have accurate measurement for assessing glaucoma/treatment</a:t>
            </a:r>
          </a:p>
          <a:p>
            <a:pPr marL="342900" indent="-327025"/>
            <a:r>
              <a:rPr lang="en-US" dirty="0"/>
              <a:t>“Safer” to have falsely elevated measure as falsely low measure could delay treatment</a:t>
            </a:r>
          </a:p>
          <a:p>
            <a:pPr marL="342900" lvl="2" indent="-327025"/>
            <a:endParaRPr lang="en-US" dirty="0"/>
          </a:p>
          <a:p>
            <a:pPr lvl="3"/>
            <a:endParaRPr lang="en-US" dirty="0"/>
          </a:p>
        </p:txBody>
      </p:sp>
    </p:spTree>
    <p:extLst>
      <p:ext uri="{BB962C8B-B14F-4D97-AF65-F5344CB8AC3E}">
        <p14:creationId xmlns:p14="http://schemas.microsoft.com/office/powerpoint/2010/main" val="2360079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032BE4-59F4-C74A-870B-CD200ADBBD8F}"/>
              </a:ext>
            </a:extLst>
          </p:cNvPr>
          <p:cNvSpPr>
            <a:spLocks noGrp="1"/>
          </p:cNvSpPr>
          <p:nvPr>
            <p:ph type="title"/>
          </p:nvPr>
        </p:nvSpPr>
        <p:spPr>
          <a:xfrm>
            <a:off x="628650" y="365125"/>
            <a:ext cx="7886700" cy="1082675"/>
          </a:xfrm>
        </p:spPr>
        <p:txBody>
          <a:bodyPr/>
          <a:lstStyle/>
          <a:p>
            <a:r>
              <a:rPr lang="en-US" dirty="0">
                <a:latin typeface="+mn-lt"/>
              </a:rPr>
              <a:t>IOP Measurement</a:t>
            </a:r>
          </a:p>
        </p:txBody>
      </p:sp>
      <p:sp>
        <p:nvSpPr>
          <p:cNvPr id="6" name="Content Placeholder 5">
            <a:extLst>
              <a:ext uri="{FF2B5EF4-FFF2-40B4-BE49-F238E27FC236}">
                <a16:creationId xmlns:a16="http://schemas.microsoft.com/office/drawing/2014/main" id="{2089602A-473D-1B48-B324-CA77EFDE3572}"/>
              </a:ext>
            </a:extLst>
          </p:cNvPr>
          <p:cNvSpPr>
            <a:spLocks noGrp="1"/>
          </p:cNvSpPr>
          <p:nvPr>
            <p:ph idx="1"/>
          </p:nvPr>
        </p:nvSpPr>
        <p:spPr/>
        <p:txBody>
          <a:bodyPr>
            <a:normAutofit/>
          </a:bodyPr>
          <a:lstStyle/>
          <a:p>
            <a:pPr marL="342900" indent="-342900"/>
            <a:r>
              <a:rPr lang="en-US" dirty="0"/>
              <a:t>Consider effects of induction agents on IOP to limit effects on the measurement</a:t>
            </a:r>
          </a:p>
          <a:p>
            <a:pPr marL="342900" indent="-342900"/>
            <a:r>
              <a:rPr lang="en-US" dirty="0"/>
              <a:t>Allow measurement of IOP as soon as child stops moving</a:t>
            </a:r>
          </a:p>
          <a:p>
            <a:pPr marL="342900" indent="-342900"/>
            <a:r>
              <a:rPr lang="en-US" dirty="0"/>
              <a:t>Ensure face mask does not compress eyes</a:t>
            </a:r>
          </a:p>
          <a:p>
            <a:pPr marL="342900" indent="-342900"/>
            <a:r>
              <a:rPr lang="en-US" dirty="0"/>
              <a:t>If airway device planned, measure IOP prior to airway manipulation</a:t>
            </a:r>
          </a:p>
          <a:p>
            <a:endParaRPr lang="en-US" dirty="0"/>
          </a:p>
          <a:p>
            <a:endParaRPr lang="en-US" dirty="0"/>
          </a:p>
        </p:txBody>
      </p:sp>
    </p:spTree>
    <p:extLst>
      <p:ext uri="{BB962C8B-B14F-4D97-AF65-F5344CB8AC3E}">
        <p14:creationId xmlns:p14="http://schemas.microsoft.com/office/powerpoint/2010/main" val="3443803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287A-7877-4C73-943E-F5BA68948C4C}"/>
              </a:ext>
            </a:extLst>
          </p:cNvPr>
          <p:cNvSpPr>
            <a:spLocks noGrp="1"/>
          </p:cNvSpPr>
          <p:nvPr>
            <p:ph type="title"/>
          </p:nvPr>
        </p:nvSpPr>
        <p:spPr>
          <a:xfrm>
            <a:off x="628650" y="365126"/>
            <a:ext cx="7886700" cy="912878"/>
          </a:xfrm>
        </p:spPr>
        <p:txBody>
          <a:bodyPr>
            <a:normAutofit/>
          </a:bodyPr>
          <a:lstStyle/>
          <a:p>
            <a:r>
              <a:rPr lang="en-US" sz="4800" dirty="0">
                <a:latin typeface="+mn-lt"/>
              </a:rPr>
              <a:t>Cataract Surgery</a:t>
            </a:r>
          </a:p>
        </p:txBody>
      </p:sp>
      <p:sp>
        <p:nvSpPr>
          <p:cNvPr id="3" name="Content Placeholder 2">
            <a:extLst>
              <a:ext uri="{FF2B5EF4-FFF2-40B4-BE49-F238E27FC236}">
                <a16:creationId xmlns:a16="http://schemas.microsoft.com/office/drawing/2014/main" id="{381667CC-C59A-4273-9E6C-607E2453E99B}"/>
              </a:ext>
            </a:extLst>
          </p:cNvPr>
          <p:cNvSpPr>
            <a:spLocks noGrp="1"/>
          </p:cNvSpPr>
          <p:nvPr>
            <p:ph idx="1"/>
          </p:nvPr>
        </p:nvSpPr>
        <p:spPr>
          <a:xfrm>
            <a:off x="628650" y="1384618"/>
            <a:ext cx="4552950" cy="4792345"/>
          </a:xfrm>
        </p:spPr>
        <p:txBody>
          <a:bodyPr>
            <a:normAutofit fontScale="92500" lnSpcReduction="10000"/>
          </a:bodyPr>
          <a:lstStyle/>
          <a:p>
            <a:pPr marL="0" indent="0">
              <a:buNone/>
            </a:pPr>
            <a:r>
              <a:rPr lang="en-US" sz="3900" dirty="0"/>
              <a:t>Types of cataracts</a:t>
            </a:r>
          </a:p>
          <a:p>
            <a:pPr marL="342900" indent="-342900"/>
            <a:r>
              <a:rPr lang="en-US" sz="3200" dirty="0"/>
              <a:t>Congenital: Early repair may allow photo-stimulation of retina</a:t>
            </a:r>
          </a:p>
          <a:p>
            <a:pPr marL="342900" indent="-342900"/>
            <a:r>
              <a:rPr lang="en-US" sz="3200" dirty="0"/>
              <a:t>Post traumatic</a:t>
            </a:r>
          </a:p>
          <a:p>
            <a:pPr marL="342900" indent="-342900"/>
            <a:r>
              <a:rPr lang="en-US" sz="3200" dirty="0"/>
              <a:t>Metabolic</a:t>
            </a:r>
          </a:p>
          <a:p>
            <a:pPr marL="0" indent="0">
              <a:buNone/>
            </a:pPr>
            <a:r>
              <a:rPr lang="en-US" sz="3500" i="1" dirty="0"/>
              <a:t>Surgery involves corneal incision, removal of opacified patient lens, +/- intraocular lens implant</a:t>
            </a:r>
          </a:p>
          <a:p>
            <a:pPr lvl="3"/>
            <a:endParaRPr lang="en-US" dirty="0"/>
          </a:p>
          <a:p>
            <a:endParaRPr lang="en-US" dirty="0"/>
          </a:p>
        </p:txBody>
      </p:sp>
      <p:pic>
        <p:nvPicPr>
          <p:cNvPr id="1026" name="Picture 2" descr="Cataract">
            <a:extLst>
              <a:ext uri="{FF2B5EF4-FFF2-40B4-BE49-F238E27FC236}">
                <a16:creationId xmlns:a16="http://schemas.microsoft.com/office/drawing/2014/main" id="{2AC00A0C-6B06-4815-BE51-332287FECE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273" y="3770379"/>
            <a:ext cx="3710134" cy="19287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le:Slit lamp view of Cataract in Human Eye.png">
            <a:extLst>
              <a:ext uri="{FF2B5EF4-FFF2-40B4-BE49-F238E27FC236}">
                <a16:creationId xmlns:a16="http://schemas.microsoft.com/office/drawing/2014/main" id="{D3B6E3F0-8DE3-4670-B2AB-A13B71F28D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524" y="1384618"/>
            <a:ext cx="3633934" cy="22093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C4C2C8-3514-4815-97F7-4D745452A8E6}"/>
              </a:ext>
            </a:extLst>
          </p:cNvPr>
          <p:cNvSpPr txBox="1"/>
          <p:nvPr/>
        </p:nvSpPr>
        <p:spPr>
          <a:xfrm>
            <a:off x="1981200" y="5795129"/>
            <a:ext cx="4800600" cy="677108"/>
          </a:xfrm>
          <a:prstGeom prst="rect">
            <a:avLst/>
          </a:prstGeom>
          <a:noFill/>
        </p:spPr>
        <p:txBody>
          <a:bodyPr wrap="square" rtlCol="0">
            <a:spAutoFit/>
          </a:bodyPr>
          <a:lstStyle/>
          <a:p>
            <a:r>
              <a:rPr lang="en-US" sz="1500" dirty="0"/>
              <a:t>https://search.creativecommons.org/search?q=cataract&amp;provider=&amp;li=&amp;lt=commercial&amp;searchBy; accessed 7/22/19</a:t>
            </a:r>
          </a:p>
          <a:p>
            <a:endParaRPr lang="en-US" sz="800" dirty="0"/>
          </a:p>
        </p:txBody>
      </p:sp>
    </p:spTree>
    <p:extLst>
      <p:ext uri="{BB962C8B-B14F-4D97-AF65-F5344CB8AC3E}">
        <p14:creationId xmlns:p14="http://schemas.microsoft.com/office/powerpoint/2010/main" val="3016890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4ABEB-1FB6-4D2D-A9EB-4B33FB621BEE}"/>
              </a:ext>
            </a:extLst>
          </p:cNvPr>
          <p:cNvSpPr>
            <a:spLocks noGrp="1"/>
          </p:cNvSpPr>
          <p:nvPr>
            <p:ph type="title"/>
          </p:nvPr>
        </p:nvSpPr>
        <p:spPr/>
        <p:txBody>
          <a:bodyPr/>
          <a:lstStyle/>
          <a:p>
            <a:r>
              <a:rPr lang="en-US" dirty="0"/>
              <a:t>Cataract Surgery</a:t>
            </a:r>
          </a:p>
        </p:txBody>
      </p:sp>
      <p:sp>
        <p:nvSpPr>
          <p:cNvPr id="3" name="Content Placeholder 2">
            <a:extLst>
              <a:ext uri="{FF2B5EF4-FFF2-40B4-BE49-F238E27FC236}">
                <a16:creationId xmlns:a16="http://schemas.microsoft.com/office/drawing/2014/main" id="{EE8464BA-0F6F-49F0-A90B-4F7B99586104}"/>
              </a:ext>
            </a:extLst>
          </p:cNvPr>
          <p:cNvSpPr>
            <a:spLocks noGrp="1"/>
          </p:cNvSpPr>
          <p:nvPr>
            <p:ph idx="1"/>
          </p:nvPr>
        </p:nvSpPr>
        <p:spPr/>
        <p:txBody>
          <a:bodyPr>
            <a:normAutofit/>
          </a:bodyPr>
          <a:lstStyle/>
          <a:p>
            <a:pPr marL="0" indent="0">
              <a:buNone/>
            </a:pPr>
            <a:r>
              <a:rPr lang="en-US" sz="3900" i="1" dirty="0"/>
              <a:t>Preoperative evaluation</a:t>
            </a:r>
          </a:p>
          <a:p>
            <a:pPr marL="342900" indent="-342900"/>
            <a:r>
              <a:rPr lang="en-US" dirty="0"/>
              <a:t>Identify associated conditions/syndromes and anesthetic implications</a:t>
            </a:r>
          </a:p>
          <a:p>
            <a:pPr marL="342900" indent="-342900"/>
            <a:r>
              <a:rPr lang="en-US" dirty="0"/>
              <a:t>Evaluation of child to determine anesthetic technique</a:t>
            </a:r>
          </a:p>
          <a:p>
            <a:pPr lvl="1" indent="-342900">
              <a:buFont typeface="System Font Regular"/>
              <a:buChar char="-"/>
            </a:pPr>
            <a:r>
              <a:rPr lang="en-US" dirty="0"/>
              <a:t>General anesthesia in the majority of pediatric patients</a:t>
            </a:r>
          </a:p>
          <a:p>
            <a:pPr lvl="1" indent="-342900">
              <a:buFont typeface="System Font Regular"/>
              <a:buChar char="-"/>
            </a:pPr>
            <a:r>
              <a:rPr lang="en-US" dirty="0"/>
              <a:t>Can consider local anesthetic with sedation in older and more mature teenagers </a:t>
            </a:r>
          </a:p>
          <a:p>
            <a:pPr lvl="3"/>
            <a:endParaRPr lang="en-US" dirty="0"/>
          </a:p>
        </p:txBody>
      </p:sp>
    </p:spTree>
    <p:extLst>
      <p:ext uri="{BB962C8B-B14F-4D97-AF65-F5344CB8AC3E}">
        <p14:creationId xmlns:p14="http://schemas.microsoft.com/office/powerpoint/2010/main" val="2465565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7C53-9279-405A-A531-1E22100BA7BB}"/>
              </a:ext>
            </a:extLst>
          </p:cNvPr>
          <p:cNvSpPr>
            <a:spLocks noGrp="1"/>
          </p:cNvSpPr>
          <p:nvPr>
            <p:ph type="title"/>
          </p:nvPr>
        </p:nvSpPr>
        <p:spPr>
          <a:xfrm>
            <a:off x="381000" y="152400"/>
            <a:ext cx="8134350" cy="1828800"/>
          </a:xfrm>
        </p:spPr>
        <p:txBody>
          <a:bodyPr>
            <a:normAutofit/>
          </a:bodyPr>
          <a:lstStyle/>
          <a:p>
            <a:r>
              <a:rPr lang="en-US" sz="4800" dirty="0"/>
              <a:t>Syndromes Associated with Cataracts</a:t>
            </a:r>
          </a:p>
        </p:txBody>
      </p:sp>
      <p:graphicFrame>
        <p:nvGraphicFramePr>
          <p:cNvPr id="5" name="Content Placeholder 4">
            <a:extLst>
              <a:ext uri="{FF2B5EF4-FFF2-40B4-BE49-F238E27FC236}">
                <a16:creationId xmlns:a16="http://schemas.microsoft.com/office/drawing/2014/main" id="{E8FD7D42-2CC3-487B-93D5-C04BE076F639}"/>
              </a:ext>
            </a:extLst>
          </p:cNvPr>
          <p:cNvGraphicFramePr>
            <a:graphicFrameLocks noGrp="1"/>
          </p:cNvGraphicFramePr>
          <p:nvPr>
            <p:ph idx="1"/>
            <p:extLst>
              <p:ext uri="{D42A27DB-BD31-4B8C-83A1-F6EECF244321}">
                <p14:modId xmlns:p14="http://schemas.microsoft.com/office/powerpoint/2010/main" val="3566194165"/>
              </p:ext>
            </p:extLst>
          </p:nvPr>
        </p:nvGraphicFramePr>
        <p:xfrm>
          <a:off x="381000" y="1825625"/>
          <a:ext cx="8382000" cy="4094375"/>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685335613"/>
                    </a:ext>
                  </a:extLst>
                </a:gridCol>
                <a:gridCol w="5257800">
                  <a:extLst>
                    <a:ext uri="{9D8B030D-6E8A-4147-A177-3AD203B41FA5}">
                      <a16:colId xmlns:a16="http://schemas.microsoft.com/office/drawing/2014/main" val="439809995"/>
                    </a:ext>
                  </a:extLst>
                </a:gridCol>
              </a:tblGrid>
              <a:tr h="601748">
                <a:tc>
                  <a:txBody>
                    <a:bodyPr/>
                    <a:lstStyle/>
                    <a:p>
                      <a:r>
                        <a:rPr lang="en-US" sz="2400" dirty="0"/>
                        <a:t>Condition/Syndrome</a:t>
                      </a:r>
                    </a:p>
                  </a:txBody>
                  <a:tcPr anchor="ctr"/>
                </a:tc>
                <a:tc>
                  <a:txBody>
                    <a:bodyPr/>
                    <a:lstStyle/>
                    <a:p>
                      <a:r>
                        <a:rPr lang="en-US" sz="2400" dirty="0"/>
                        <a:t>Potential Anesthetic Implications</a:t>
                      </a:r>
                    </a:p>
                  </a:txBody>
                  <a:tcPr anchor="ctr"/>
                </a:tc>
                <a:extLst>
                  <a:ext uri="{0D108BD9-81ED-4DB2-BD59-A6C34878D82A}">
                    <a16:rowId xmlns:a16="http://schemas.microsoft.com/office/drawing/2014/main" val="318145754"/>
                  </a:ext>
                </a:extLst>
              </a:tr>
              <a:tr h="297616">
                <a:tc>
                  <a:txBody>
                    <a:bodyPr/>
                    <a:lstStyle/>
                    <a:p>
                      <a:r>
                        <a:rPr lang="en-US" sz="1700" dirty="0"/>
                        <a:t>Mucopolysaccharidoses</a:t>
                      </a:r>
                    </a:p>
                  </a:txBody>
                  <a:tcPr/>
                </a:tc>
                <a:tc>
                  <a:txBody>
                    <a:bodyPr/>
                    <a:lstStyle/>
                    <a:p>
                      <a:r>
                        <a:rPr lang="en-US" sz="1700" dirty="0"/>
                        <a:t>Difficult airway</a:t>
                      </a:r>
                    </a:p>
                  </a:txBody>
                  <a:tcPr/>
                </a:tc>
                <a:extLst>
                  <a:ext uri="{0D108BD9-81ED-4DB2-BD59-A6C34878D82A}">
                    <a16:rowId xmlns:a16="http://schemas.microsoft.com/office/drawing/2014/main" val="2907523393"/>
                  </a:ext>
                </a:extLst>
              </a:tr>
              <a:tr h="297616">
                <a:tc>
                  <a:txBody>
                    <a:bodyPr/>
                    <a:lstStyle/>
                    <a:p>
                      <a:r>
                        <a:rPr lang="en-US" sz="1700" dirty="0" err="1"/>
                        <a:t>Hallerman-Strieff</a:t>
                      </a:r>
                      <a:r>
                        <a:rPr lang="en-US" sz="1700" dirty="0"/>
                        <a:t> syndrome</a:t>
                      </a:r>
                    </a:p>
                  </a:txBody>
                  <a:tcPr/>
                </a:tc>
                <a:tc>
                  <a:txBody>
                    <a:bodyPr/>
                    <a:lstStyle/>
                    <a:p>
                      <a:r>
                        <a:rPr lang="en-US" sz="1700" dirty="0"/>
                        <a:t>Difficult airway</a:t>
                      </a:r>
                    </a:p>
                  </a:txBody>
                  <a:tcPr/>
                </a:tc>
                <a:extLst>
                  <a:ext uri="{0D108BD9-81ED-4DB2-BD59-A6C34878D82A}">
                    <a16:rowId xmlns:a16="http://schemas.microsoft.com/office/drawing/2014/main" val="3719689442"/>
                  </a:ext>
                </a:extLst>
              </a:tr>
              <a:tr h="520827">
                <a:tc>
                  <a:txBody>
                    <a:bodyPr/>
                    <a:lstStyle/>
                    <a:p>
                      <a:r>
                        <a:rPr lang="en-US" sz="1700" dirty="0"/>
                        <a:t>Trisomy 21</a:t>
                      </a:r>
                    </a:p>
                  </a:txBody>
                  <a:tcPr/>
                </a:tc>
                <a:tc>
                  <a:txBody>
                    <a:bodyPr/>
                    <a:lstStyle/>
                    <a:p>
                      <a:r>
                        <a:rPr lang="en-US" sz="1700" dirty="0"/>
                        <a:t>Congenital heart disease, atlantoaxial instability, subglottic stenosis, bradycardia with induction</a:t>
                      </a:r>
                    </a:p>
                  </a:txBody>
                  <a:tcPr/>
                </a:tc>
                <a:extLst>
                  <a:ext uri="{0D108BD9-81ED-4DB2-BD59-A6C34878D82A}">
                    <a16:rowId xmlns:a16="http://schemas.microsoft.com/office/drawing/2014/main" val="4221728060"/>
                  </a:ext>
                </a:extLst>
              </a:tr>
              <a:tr h="297616">
                <a:tc>
                  <a:txBody>
                    <a:bodyPr/>
                    <a:lstStyle/>
                    <a:p>
                      <a:r>
                        <a:rPr lang="en-US" sz="1700" dirty="0"/>
                        <a:t>Alport syndrome </a:t>
                      </a:r>
                    </a:p>
                  </a:txBody>
                  <a:tcPr/>
                </a:tc>
                <a:tc>
                  <a:txBody>
                    <a:bodyPr/>
                    <a:lstStyle/>
                    <a:p>
                      <a:r>
                        <a:rPr lang="en-US" sz="1700" dirty="0"/>
                        <a:t>Hearing loss, renal disease, myopathy</a:t>
                      </a:r>
                    </a:p>
                  </a:txBody>
                  <a:tcPr/>
                </a:tc>
                <a:extLst>
                  <a:ext uri="{0D108BD9-81ED-4DB2-BD59-A6C34878D82A}">
                    <a16:rowId xmlns:a16="http://schemas.microsoft.com/office/drawing/2014/main" val="863142161"/>
                  </a:ext>
                </a:extLst>
              </a:tr>
              <a:tr h="520827">
                <a:tc>
                  <a:txBody>
                    <a:bodyPr/>
                    <a:lstStyle/>
                    <a:p>
                      <a:r>
                        <a:rPr lang="en-US" sz="1700" dirty="0"/>
                        <a:t>Homocystinuria</a:t>
                      </a:r>
                    </a:p>
                  </a:txBody>
                  <a:tcPr/>
                </a:tc>
                <a:tc>
                  <a:txBody>
                    <a:bodyPr/>
                    <a:lstStyle/>
                    <a:p>
                      <a:r>
                        <a:rPr lang="en-US" sz="1700" dirty="0"/>
                        <a:t>Coronary artery disease, hypercoagulability, renal disease</a:t>
                      </a:r>
                    </a:p>
                  </a:txBody>
                  <a:tcPr/>
                </a:tc>
                <a:extLst>
                  <a:ext uri="{0D108BD9-81ED-4DB2-BD59-A6C34878D82A}">
                    <a16:rowId xmlns:a16="http://schemas.microsoft.com/office/drawing/2014/main" val="3468484043"/>
                  </a:ext>
                </a:extLst>
              </a:tr>
              <a:tr h="297616">
                <a:tc>
                  <a:txBody>
                    <a:bodyPr/>
                    <a:lstStyle/>
                    <a:p>
                      <a:r>
                        <a:rPr lang="en-US" sz="1700" dirty="0" err="1"/>
                        <a:t>Marfan</a:t>
                      </a:r>
                      <a:r>
                        <a:rPr lang="en-US" sz="1700" dirty="0"/>
                        <a:t> Syndrome</a:t>
                      </a:r>
                    </a:p>
                  </a:txBody>
                  <a:tcPr/>
                </a:tc>
                <a:tc>
                  <a:txBody>
                    <a:bodyPr/>
                    <a:lstStyle/>
                    <a:p>
                      <a:r>
                        <a:rPr lang="en-US" sz="1700" dirty="0"/>
                        <a:t>Aortic dilation/dissection concern</a:t>
                      </a:r>
                    </a:p>
                  </a:txBody>
                  <a:tcPr/>
                </a:tc>
                <a:extLst>
                  <a:ext uri="{0D108BD9-81ED-4DB2-BD59-A6C34878D82A}">
                    <a16:rowId xmlns:a16="http://schemas.microsoft.com/office/drawing/2014/main" val="3502293467"/>
                  </a:ext>
                </a:extLst>
              </a:tr>
              <a:tr h="297616">
                <a:tc>
                  <a:txBody>
                    <a:bodyPr/>
                    <a:lstStyle/>
                    <a:p>
                      <a:r>
                        <a:rPr lang="en-US" sz="1700" dirty="0"/>
                        <a:t>Fabry disease </a:t>
                      </a:r>
                    </a:p>
                  </a:txBody>
                  <a:tcPr/>
                </a:tc>
                <a:tc>
                  <a:txBody>
                    <a:bodyPr/>
                    <a:lstStyle/>
                    <a:p>
                      <a:r>
                        <a:rPr lang="en-US" sz="1700" dirty="0"/>
                        <a:t>Cardiac/renal/pulmonary involvement</a:t>
                      </a:r>
                    </a:p>
                  </a:txBody>
                  <a:tcPr/>
                </a:tc>
                <a:extLst>
                  <a:ext uri="{0D108BD9-81ED-4DB2-BD59-A6C34878D82A}">
                    <a16:rowId xmlns:a16="http://schemas.microsoft.com/office/drawing/2014/main" val="2354655307"/>
                  </a:ext>
                </a:extLst>
              </a:tr>
              <a:tr h="529294">
                <a:tc>
                  <a:txBody>
                    <a:bodyPr/>
                    <a:lstStyle/>
                    <a:p>
                      <a:r>
                        <a:rPr lang="en-US" sz="1700" dirty="0"/>
                        <a:t>Prematurity/congenital cataract</a:t>
                      </a:r>
                    </a:p>
                  </a:txBody>
                  <a:tcPr/>
                </a:tc>
                <a:tc>
                  <a:txBody>
                    <a:bodyPr/>
                    <a:lstStyle/>
                    <a:p>
                      <a:r>
                        <a:rPr lang="en-US" sz="1700" dirty="0"/>
                        <a:t>Postoperative apnea, pulmonary disease, patent foramen </a:t>
                      </a:r>
                      <a:r>
                        <a:rPr lang="en-US" sz="1700" dirty="0" err="1"/>
                        <a:t>ovale</a:t>
                      </a:r>
                      <a:r>
                        <a:rPr lang="en-US" sz="1700" dirty="0"/>
                        <a:t>, patent ductus arteriosus</a:t>
                      </a:r>
                    </a:p>
                  </a:txBody>
                  <a:tcPr/>
                </a:tc>
                <a:extLst>
                  <a:ext uri="{0D108BD9-81ED-4DB2-BD59-A6C34878D82A}">
                    <a16:rowId xmlns:a16="http://schemas.microsoft.com/office/drawing/2014/main" val="2048270189"/>
                  </a:ext>
                </a:extLst>
              </a:tr>
            </a:tbl>
          </a:graphicData>
        </a:graphic>
      </p:graphicFrame>
    </p:spTree>
    <p:extLst>
      <p:ext uri="{BB962C8B-B14F-4D97-AF65-F5344CB8AC3E}">
        <p14:creationId xmlns:p14="http://schemas.microsoft.com/office/powerpoint/2010/main" val="525179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3F911-7087-4737-8BF0-C3DA638B968B}"/>
              </a:ext>
            </a:extLst>
          </p:cNvPr>
          <p:cNvSpPr>
            <a:spLocks noGrp="1"/>
          </p:cNvSpPr>
          <p:nvPr>
            <p:ph type="title"/>
          </p:nvPr>
        </p:nvSpPr>
        <p:spPr>
          <a:xfrm>
            <a:off x="628650" y="365125"/>
            <a:ext cx="7886700" cy="1006475"/>
          </a:xfrm>
        </p:spPr>
        <p:txBody>
          <a:bodyPr>
            <a:normAutofit/>
          </a:bodyPr>
          <a:lstStyle/>
          <a:p>
            <a:r>
              <a:rPr lang="en-US" sz="4800" dirty="0">
                <a:latin typeface="+mn-lt"/>
              </a:rPr>
              <a:t>Cataract Surgery</a:t>
            </a:r>
          </a:p>
        </p:txBody>
      </p:sp>
      <p:sp>
        <p:nvSpPr>
          <p:cNvPr id="3" name="Content Placeholder 2">
            <a:extLst>
              <a:ext uri="{FF2B5EF4-FFF2-40B4-BE49-F238E27FC236}">
                <a16:creationId xmlns:a16="http://schemas.microsoft.com/office/drawing/2014/main" id="{65D7547E-6480-405B-9EE7-C5E5D54C802E}"/>
              </a:ext>
            </a:extLst>
          </p:cNvPr>
          <p:cNvSpPr>
            <a:spLocks noGrp="1"/>
          </p:cNvSpPr>
          <p:nvPr>
            <p:ph sz="half" idx="1"/>
          </p:nvPr>
        </p:nvSpPr>
        <p:spPr>
          <a:xfrm>
            <a:off x="628650" y="1676400"/>
            <a:ext cx="8058150" cy="5029199"/>
          </a:xfrm>
        </p:spPr>
        <p:txBody>
          <a:bodyPr>
            <a:normAutofit/>
          </a:bodyPr>
          <a:lstStyle/>
          <a:p>
            <a:pPr marL="342900" indent="-342900"/>
            <a:r>
              <a:rPr lang="en-US" sz="3200" dirty="0"/>
              <a:t>Communication with ophthalmologist important</a:t>
            </a:r>
          </a:p>
          <a:p>
            <a:pPr marL="754063" lvl="1" indent="-342900">
              <a:buFont typeface="System Font Regular"/>
              <a:buChar char="-"/>
            </a:pPr>
            <a:r>
              <a:rPr lang="en-US" sz="2800" dirty="0"/>
              <a:t>Limited access to airway</a:t>
            </a:r>
          </a:p>
          <a:p>
            <a:pPr marL="754063" lvl="1" indent="-342900">
              <a:buFont typeface="System Font Regular"/>
              <a:buChar char="-"/>
            </a:pPr>
            <a:r>
              <a:rPr lang="en-US" sz="2800" dirty="0"/>
              <a:t>Microscopic surgery requires still operating field</a:t>
            </a:r>
          </a:p>
          <a:p>
            <a:pPr marL="754063" lvl="1" indent="-342900">
              <a:buFont typeface="System Font Regular"/>
              <a:buChar char="-"/>
            </a:pPr>
            <a:r>
              <a:rPr lang="en-US" sz="2800" dirty="0"/>
              <a:t>LMA or ETT can be used for airway</a:t>
            </a:r>
          </a:p>
          <a:p>
            <a:pPr marL="342900" indent="-342900"/>
            <a:r>
              <a:rPr lang="en-US" sz="3200" dirty="0"/>
              <a:t>Induction/maintenance</a:t>
            </a:r>
          </a:p>
          <a:p>
            <a:pPr marL="754063" lvl="1" indent="-342900">
              <a:buFont typeface="System Font Regular"/>
              <a:buChar char="-"/>
            </a:pPr>
            <a:r>
              <a:rPr lang="en-US" dirty="0"/>
              <a:t>Elevated IOP usually not a concern</a:t>
            </a:r>
          </a:p>
          <a:p>
            <a:pPr marL="754063" lvl="1" indent="-342900">
              <a:buFont typeface="System Font Regular"/>
              <a:buChar char="-"/>
            </a:pPr>
            <a:r>
              <a:rPr lang="en-US" dirty="0"/>
              <a:t>Inhalational or IV induction at anesthesiologist’s discretion</a:t>
            </a:r>
          </a:p>
          <a:p>
            <a:pPr marL="754063" lvl="1" indent="-342900">
              <a:buFont typeface="System Font Regular"/>
              <a:buChar char="-"/>
            </a:pPr>
            <a:r>
              <a:rPr lang="en-US" dirty="0"/>
              <a:t>IV access important to treat possible OCR</a:t>
            </a:r>
          </a:p>
          <a:p>
            <a:endParaRPr lang="en-US" dirty="0"/>
          </a:p>
        </p:txBody>
      </p:sp>
    </p:spTree>
    <p:extLst>
      <p:ext uri="{BB962C8B-B14F-4D97-AF65-F5344CB8AC3E}">
        <p14:creationId xmlns:p14="http://schemas.microsoft.com/office/powerpoint/2010/main" val="2707734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3F911-7087-4737-8BF0-C3DA638B968B}"/>
              </a:ext>
            </a:extLst>
          </p:cNvPr>
          <p:cNvSpPr>
            <a:spLocks noGrp="1"/>
          </p:cNvSpPr>
          <p:nvPr>
            <p:ph type="title"/>
          </p:nvPr>
        </p:nvSpPr>
        <p:spPr>
          <a:xfrm>
            <a:off x="628650" y="365125"/>
            <a:ext cx="7886700" cy="1006475"/>
          </a:xfrm>
        </p:spPr>
        <p:txBody>
          <a:bodyPr>
            <a:normAutofit/>
          </a:bodyPr>
          <a:lstStyle/>
          <a:p>
            <a:r>
              <a:rPr lang="en-US" sz="4800" dirty="0">
                <a:latin typeface="+mn-lt"/>
              </a:rPr>
              <a:t>Cataract Surgery</a:t>
            </a:r>
          </a:p>
        </p:txBody>
      </p:sp>
      <p:sp>
        <p:nvSpPr>
          <p:cNvPr id="4" name="Content Placeholder 3">
            <a:extLst>
              <a:ext uri="{FF2B5EF4-FFF2-40B4-BE49-F238E27FC236}">
                <a16:creationId xmlns:a16="http://schemas.microsoft.com/office/drawing/2014/main" id="{7B56BC26-CF15-4FF2-A669-DFC5848A4B49}"/>
              </a:ext>
            </a:extLst>
          </p:cNvPr>
          <p:cNvSpPr>
            <a:spLocks noGrp="1"/>
          </p:cNvSpPr>
          <p:nvPr>
            <p:ph sz="half" idx="1"/>
          </p:nvPr>
        </p:nvSpPr>
        <p:spPr>
          <a:xfrm>
            <a:off x="633905" y="1599763"/>
            <a:ext cx="8058150" cy="4648638"/>
          </a:xfrm>
        </p:spPr>
        <p:txBody>
          <a:bodyPr>
            <a:normAutofit fontScale="92500" lnSpcReduction="10000"/>
          </a:bodyPr>
          <a:lstStyle/>
          <a:p>
            <a:pPr marL="0" indent="0">
              <a:buNone/>
            </a:pPr>
            <a:r>
              <a:rPr lang="en-US" sz="3600" i="1" dirty="0"/>
              <a:t>Emergence/postoperative management</a:t>
            </a:r>
          </a:p>
          <a:p>
            <a:pPr marL="342900" indent="-342900"/>
            <a:r>
              <a:rPr lang="en-US" sz="3200" dirty="0"/>
              <a:t>Prevent acute rises in IOP</a:t>
            </a:r>
          </a:p>
          <a:p>
            <a:pPr lvl="1" indent="-342900">
              <a:buFont typeface="System Font Regular"/>
              <a:buChar char="-"/>
            </a:pPr>
            <a:r>
              <a:rPr lang="en-US" sz="2800" dirty="0"/>
              <a:t>Consider deep </a:t>
            </a:r>
            <a:r>
              <a:rPr lang="en-US" sz="2800" dirty="0" err="1"/>
              <a:t>extubation</a:t>
            </a:r>
            <a:endParaRPr lang="en-US" sz="2800" dirty="0"/>
          </a:p>
          <a:p>
            <a:pPr lvl="1" indent="-342900">
              <a:buFont typeface="System Font Regular"/>
              <a:buChar char="-"/>
            </a:pPr>
            <a:r>
              <a:rPr lang="en-US" sz="2800" dirty="0"/>
              <a:t>Topical local anesthetic +/- sub-</a:t>
            </a:r>
            <a:r>
              <a:rPr lang="en-US" sz="2800" dirty="0" err="1"/>
              <a:t>tenon</a:t>
            </a:r>
            <a:r>
              <a:rPr lang="en-US" sz="2800" dirty="0"/>
              <a:t> blocks for post-op pain control</a:t>
            </a:r>
          </a:p>
          <a:p>
            <a:pPr lvl="1" indent="-342900">
              <a:buFont typeface="System Font Regular"/>
              <a:buChar char="-"/>
            </a:pPr>
            <a:r>
              <a:rPr lang="en-US" sz="2800" dirty="0"/>
              <a:t>Pharmacologic PONV prophylaxis </a:t>
            </a:r>
          </a:p>
          <a:p>
            <a:pPr lvl="1" indent="-342900">
              <a:buFont typeface="System Font Regular"/>
              <a:buChar char="-"/>
            </a:pPr>
            <a:r>
              <a:rPr lang="en-US" sz="2800" dirty="0"/>
              <a:t>Limit opioids to prevent post-op nausea or vomiting (multimodal anesthesia)</a:t>
            </a:r>
          </a:p>
          <a:p>
            <a:pPr marL="342900" indent="-327025"/>
            <a:r>
              <a:rPr lang="en-US" sz="3200" dirty="0"/>
              <a:t>Typically outpatient procedure unless coexisting conditions or prematurity mandate post-operative monitoring </a:t>
            </a:r>
          </a:p>
        </p:txBody>
      </p:sp>
    </p:spTree>
    <p:extLst>
      <p:ext uri="{BB962C8B-B14F-4D97-AF65-F5344CB8AC3E}">
        <p14:creationId xmlns:p14="http://schemas.microsoft.com/office/powerpoint/2010/main" val="1293384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50F20-4508-4CFA-B871-7F33CED6BEE6}"/>
              </a:ext>
            </a:extLst>
          </p:cNvPr>
          <p:cNvSpPr>
            <a:spLocks noGrp="1"/>
          </p:cNvSpPr>
          <p:nvPr>
            <p:ph type="title"/>
          </p:nvPr>
        </p:nvSpPr>
        <p:spPr>
          <a:xfrm>
            <a:off x="628650" y="365125"/>
            <a:ext cx="7886700" cy="1150061"/>
          </a:xfrm>
        </p:spPr>
        <p:txBody>
          <a:bodyPr>
            <a:normAutofit/>
          </a:bodyPr>
          <a:lstStyle/>
          <a:p>
            <a:r>
              <a:rPr lang="en-US" sz="4800" dirty="0"/>
              <a:t>Strabismus</a:t>
            </a:r>
          </a:p>
        </p:txBody>
      </p:sp>
      <p:pic>
        <p:nvPicPr>
          <p:cNvPr id="2056" name="Picture 8" descr="Hypertropia">
            <a:extLst>
              <a:ext uri="{FF2B5EF4-FFF2-40B4-BE49-F238E27FC236}">
                <a16:creationId xmlns:a16="http://schemas.microsoft.com/office/drawing/2014/main" id="{CEEB3DBF-079D-4262-A5B1-18167FD52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399" y="1093884"/>
            <a:ext cx="3113487" cy="23351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atient with a squint - also called strabismus.">
            <a:extLst>
              <a:ext uri="{FF2B5EF4-FFF2-40B4-BE49-F238E27FC236}">
                <a16:creationId xmlns:a16="http://schemas.microsoft.com/office/drawing/2014/main" id="{FD0E8CD5-C476-4F9F-AB0A-5D1140C03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440" y="3926081"/>
            <a:ext cx="3276600" cy="217074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trabismus.">
            <a:extLst>
              <a:ext uri="{FF2B5EF4-FFF2-40B4-BE49-F238E27FC236}">
                <a16:creationId xmlns:a16="http://schemas.microsoft.com/office/drawing/2014/main" id="{804229A6-AFF4-402E-9590-BB42CDDB7E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333" t="4140" r="20000" b="1268"/>
          <a:stretch/>
        </p:blipFill>
        <p:spPr bwMode="auto">
          <a:xfrm>
            <a:off x="3848100" y="2969175"/>
            <a:ext cx="1752598" cy="19138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F63DB70-8AB8-4E40-BB74-089AD506FF93}"/>
              </a:ext>
            </a:extLst>
          </p:cNvPr>
          <p:cNvSpPr txBox="1"/>
          <p:nvPr/>
        </p:nvSpPr>
        <p:spPr>
          <a:xfrm>
            <a:off x="4876800" y="5105400"/>
            <a:ext cx="4114800" cy="1077218"/>
          </a:xfrm>
          <a:prstGeom prst="rect">
            <a:avLst/>
          </a:prstGeom>
          <a:noFill/>
        </p:spPr>
        <p:txBody>
          <a:bodyPr wrap="square" rtlCol="0">
            <a:spAutoFit/>
          </a:bodyPr>
          <a:lstStyle/>
          <a:p>
            <a:r>
              <a:rPr lang="en-US" sz="1600" dirty="0"/>
              <a:t>https://search.creativecommons.org/search?q=strabismus&amp;provider&amp;li&amp;lt=modification&amp;searchBy; </a:t>
            </a:r>
          </a:p>
          <a:p>
            <a:r>
              <a:rPr lang="en-US" sz="1600" dirty="0"/>
              <a:t>accessed 7/22/19</a:t>
            </a:r>
          </a:p>
        </p:txBody>
      </p:sp>
    </p:spTree>
    <p:extLst>
      <p:ext uri="{BB962C8B-B14F-4D97-AF65-F5344CB8AC3E}">
        <p14:creationId xmlns:p14="http://schemas.microsoft.com/office/powerpoint/2010/main" val="1202840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CA8B1-C0F5-4297-9963-604C28968C16}"/>
              </a:ext>
            </a:extLst>
          </p:cNvPr>
          <p:cNvSpPr>
            <a:spLocks noGrp="1"/>
          </p:cNvSpPr>
          <p:nvPr>
            <p:ph type="title"/>
          </p:nvPr>
        </p:nvSpPr>
        <p:spPr>
          <a:xfrm>
            <a:off x="628650" y="365125"/>
            <a:ext cx="7886700" cy="1082675"/>
          </a:xfrm>
        </p:spPr>
        <p:txBody>
          <a:bodyPr>
            <a:normAutofit/>
          </a:bodyPr>
          <a:lstStyle/>
          <a:p>
            <a:r>
              <a:rPr lang="en-US" sz="4800" dirty="0">
                <a:latin typeface="+mn-lt"/>
              </a:rPr>
              <a:t>Strabismus</a:t>
            </a:r>
          </a:p>
        </p:txBody>
      </p:sp>
      <p:sp>
        <p:nvSpPr>
          <p:cNvPr id="3" name="Content Placeholder 2">
            <a:extLst>
              <a:ext uri="{FF2B5EF4-FFF2-40B4-BE49-F238E27FC236}">
                <a16:creationId xmlns:a16="http://schemas.microsoft.com/office/drawing/2014/main" id="{6BB5C8C8-5A2D-4251-A25F-C1640603DE71}"/>
              </a:ext>
            </a:extLst>
          </p:cNvPr>
          <p:cNvSpPr>
            <a:spLocks noGrp="1"/>
          </p:cNvSpPr>
          <p:nvPr>
            <p:ph idx="1"/>
          </p:nvPr>
        </p:nvSpPr>
        <p:spPr>
          <a:xfrm>
            <a:off x="628650" y="1676400"/>
            <a:ext cx="7886700" cy="4500563"/>
          </a:xfrm>
        </p:spPr>
        <p:txBody>
          <a:bodyPr>
            <a:normAutofit fontScale="92500"/>
          </a:bodyPr>
          <a:lstStyle/>
          <a:p>
            <a:pPr marL="342900" indent="-342900"/>
            <a:r>
              <a:rPr lang="en-US" sz="3500" dirty="0"/>
              <a:t>Divergent visual axes of eyes</a:t>
            </a:r>
          </a:p>
          <a:p>
            <a:pPr marL="342900" indent="-342900"/>
            <a:r>
              <a:rPr lang="en-US" sz="3500" dirty="0"/>
              <a:t>Common names: squint or cross eyed</a:t>
            </a:r>
          </a:p>
          <a:p>
            <a:pPr marL="342900" indent="-342900"/>
            <a:r>
              <a:rPr lang="en-US" sz="3500" dirty="0"/>
              <a:t>Often isolated finding but may be related to systemic disease/syndromes</a:t>
            </a:r>
          </a:p>
          <a:p>
            <a:pPr marL="754063" lvl="1" indent="-342900">
              <a:buFont typeface="System Font Regular"/>
              <a:buChar char="-"/>
            </a:pPr>
            <a:r>
              <a:rPr lang="en-US" sz="3000" dirty="0"/>
              <a:t>Craniofacial syndromes: Crouzon, </a:t>
            </a:r>
            <a:r>
              <a:rPr lang="en-US" sz="3000" dirty="0" err="1"/>
              <a:t>Apert</a:t>
            </a:r>
            <a:r>
              <a:rPr lang="en-US" sz="3000" dirty="0"/>
              <a:t>, Pfeiffer</a:t>
            </a:r>
          </a:p>
          <a:p>
            <a:pPr marL="754063" lvl="1" indent="-342900">
              <a:buFont typeface="System Font Regular"/>
              <a:buChar char="-"/>
            </a:pPr>
            <a:r>
              <a:rPr lang="en-US" sz="3000" dirty="0"/>
              <a:t>Prematurity</a:t>
            </a:r>
          </a:p>
          <a:p>
            <a:pPr marL="754063" lvl="1" indent="-342900">
              <a:buFont typeface="System Font Regular"/>
              <a:buChar char="-"/>
            </a:pPr>
            <a:r>
              <a:rPr lang="en-US" sz="3000" dirty="0"/>
              <a:t>Myopathies/cardiomyopathies</a:t>
            </a:r>
          </a:p>
          <a:p>
            <a:pPr marL="754063" lvl="1" indent="-342900">
              <a:buFont typeface="System Font Regular"/>
              <a:buChar char="-"/>
            </a:pPr>
            <a:r>
              <a:rPr lang="en-US" sz="3000" dirty="0"/>
              <a:t>Central nervous system disorder</a:t>
            </a:r>
          </a:p>
          <a:p>
            <a:pPr marL="754063" lvl="1" indent="-342900">
              <a:buFont typeface="System Font Regular"/>
              <a:buChar char="-"/>
            </a:pPr>
            <a:r>
              <a:rPr lang="en-US" sz="3000" dirty="0"/>
              <a:t>Fetal alcohol syndrome </a:t>
            </a:r>
          </a:p>
        </p:txBody>
      </p:sp>
    </p:spTree>
    <p:extLst>
      <p:ext uri="{BB962C8B-B14F-4D97-AF65-F5344CB8AC3E}">
        <p14:creationId xmlns:p14="http://schemas.microsoft.com/office/powerpoint/2010/main" val="784389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7D97-D9CF-4B97-8B3E-FA0E74EA92AE}"/>
              </a:ext>
            </a:extLst>
          </p:cNvPr>
          <p:cNvSpPr>
            <a:spLocks noGrp="1"/>
          </p:cNvSpPr>
          <p:nvPr>
            <p:ph type="title"/>
          </p:nvPr>
        </p:nvSpPr>
        <p:spPr>
          <a:xfrm>
            <a:off x="628650" y="365125"/>
            <a:ext cx="7886700" cy="1006475"/>
          </a:xfrm>
        </p:spPr>
        <p:txBody>
          <a:bodyPr>
            <a:normAutofit/>
          </a:bodyPr>
          <a:lstStyle/>
          <a:p>
            <a:r>
              <a:rPr lang="en-US" sz="4800" dirty="0">
                <a:latin typeface="+mn-lt"/>
              </a:rPr>
              <a:t>Strabismus Repair</a:t>
            </a:r>
          </a:p>
        </p:txBody>
      </p:sp>
      <p:sp>
        <p:nvSpPr>
          <p:cNvPr id="3" name="Content Placeholder 2">
            <a:extLst>
              <a:ext uri="{FF2B5EF4-FFF2-40B4-BE49-F238E27FC236}">
                <a16:creationId xmlns:a16="http://schemas.microsoft.com/office/drawing/2014/main" id="{1C92A8F6-E8A7-4E88-A3CB-ADF4DC29D22A}"/>
              </a:ext>
            </a:extLst>
          </p:cNvPr>
          <p:cNvSpPr>
            <a:spLocks noGrp="1"/>
          </p:cNvSpPr>
          <p:nvPr>
            <p:ph idx="1"/>
          </p:nvPr>
        </p:nvSpPr>
        <p:spPr>
          <a:xfrm>
            <a:off x="628650" y="1600200"/>
            <a:ext cx="7886700" cy="4038600"/>
          </a:xfrm>
        </p:spPr>
        <p:txBody>
          <a:bodyPr>
            <a:normAutofit fontScale="77500" lnSpcReduction="20000"/>
          </a:bodyPr>
          <a:lstStyle/>
          <a:p>
            <a:pPr marL="342900" indent="-342900"/>
            <a:r>
              <a:rPr lang="en-US" sz="4100" dirty="0"/>
              <a:t>Realigns divergent visual axes of eyes by detaching and reattaching extraocular muscles of the globe</a:t>
            </a:r>
          </a:p>
          <a:p>
            <a:pPr marL="342900" indent="-342900"/>
            <a:r>
              <a:rPr lang="en-US" sz="4100" dirty="0"/>
              <a:t>Forced duction test </a:t>
            </a:r>
          </a:p>
          <a:p>
            <a:pPr lvl="1" indent="-342900">
              <a:buFont typeface="System Font Regular"/>
              <a:buChar char="-"/>
            </a:pPr>
            <a:r>
              <a:rPr lang="en-US" sz="3600" dirty="0"/>
              <a:t>Performed prior to repair</a:t>
            </a:r>
          </a:p>
          <a:p>
            <a:pPr lvl="1" indent="-342900">
              <a:buFont typeface="System Font Regular"/>
              <a:buChar char="-"/>
            </a:pPr>
            <a:r>
              <a:rPr lang="en-US" sz="3600" dirty="0"/>
              <a:t>Mechanical restriction to movement of eye assessed by ophthalmologist</a:t>
            </a:r>
          </a:p>
          <a:p>
            <a:pPr lvl="1" indent="-342900">
              <a:buFont typeface="System Font Regular"/>
              <a:buChar char="-"/>
            </a:pPr>
            <a:r>
              <a:rPr lang="en-US" sz="3600" dirty="0"/>
              <a:t>Differentiates a paretic EOM from muscle restriction impeding movement of eye</a:t>
            </a:r>
          </a:p>
          <a:p>
            <a:pPr marL="342900" indent="-342900"/>
            <a:r>
              <a:rPr lang="en-US" dirty="0"/>
              <a:t>High risk for postoperative nausea and vomiting</a:t>
            </a:r>
          </a:p>
          <a:p>
            <a:pPr marL="342900" indent="-342900"/>
            <a:r>
              <a:rPr lang="en-US" dirty="0"/>
              <a:t>One of most painful ophthalmologic procedures</a:t>
            </a:r>
          </a:p>
          <a:p>
            <a:pPr marL="457200" lvl="1" indent="0">
              <a:buNone/>
            </a:pPr>
            <a:endParaRPr lang="en-US" dirty="0"/>
          </a:p>
        </p:txBody>
      </p:sp>
    </p:spTree>
    <p:extLst>
      <p:ext uri="{BB962C8B-B14F-4D97-AF65-F5344CB8AC3E}">
        <p14:creationId xmlns:p14="http://schemas.microsoft.com/office/powerpoint/2010/main" val="539467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ADF5-B849-4AF2-B7AE-0824805C94DB}"/>
              </a:ext>
            </a:extLst>
          </p:cNvPr>
          <p:cNvSpPr>
            <a:spLocks noGrp="1"/>
          </p:cNvSpPr>
          <p:nvPr>
            <p:ph type="title"/>
          </p:nvPr>
        </p:nvSpPr>
        <p:spPr>
          <a:xfrm>
            <a:off x="628650" y="365125"/>
            <a:ext cx="7886700" cy="1082675"/>
          </a:xfrm>
        </p:spPr>
        <p:txBody>
          <a:bodyPr>
            <a:normAutofit/>
          </a:bodyPr>
          <a:lstStyle/>
          <a:p>
            <a:r>
              <a:rPr lang="en-US" sz="4800" dirty="0">
                <a:latin typeface="+mn-lt"/>
              </a:rPr>
              <a:t>Strabismus Repair</a:t>
            </a:r>
          </a:p>
        </p:txBody>
      </p:sp>
      <p:sp>
        <p:nvSpPr>
          <p:cNvPr id="3" name="Content Placeholder 2">
            <a:extLst>
              <a:ext uri="{FF2B5EF4-FFF2-40B4-BE49-F238E27FC236}">
                <a16:creationId xmlns:a16="http://schemas.microsoft.com/office/drawing/2014/main" id="{E0DA8796-49B2-41FA-BD71-E6EBED88C9FB}"/>
              </a:ext>
            </a:extLst>
          </p:cNvPr>
          <p:cNvSpPr>
            <a:spLocks noGrp="1"/>
          </p:cNvSpPr>
          <p:nvPr>
            <p:ph sz="half" idx="1"/>
          </p:nvPr>
        </p:nvSpPr>
        <p:spPr>
          <a:xfrm>
            <a:off x="628650" y="1447800"/>
            <a:ext cx="7886700" cy="4648200"/>
          </a:xfrm>
        </p:spPr>
        <p:txBody>
          <a:bodyPr vert="horz" lIns="91440" tIns="45720" rIns="91440" bIns="45720" rtlCol="0" anchor="t">
            <a:normAutofit fontScale="92500" lnSpcReduction="20000"/>
          </a:bodyPr>
          <a:lstStyle/>
          <a:p>
            <a:pPr marL="0" indent="0">
              <a:buNone/>
            </a:pPr>
            <a:r>
              <a:rPr lang="en-US" sz="3900" i="1" dirty="0"/>
              <a:t>Induction/Maintenance</a:t>
            </a:r>
          </a:p>
          <a:p>
            <a:pPr marL="342900" indent="-342900"/>
            <a:r>
              <a:rPr lang="en-US" sz="3000" dirty="0"/>
              <a:t>Inhalational or IV induction at discretion of anesthesiologist</a:t>
            </a:r>
          </a:p>
          <a:p>
            <a:pPr marL="342900" indent="-342900"/>
            <a:r>
              <a:rPr lang="en-US" sz="3000" dirty="0"/>
              <a:t>IV access essential for treating PONV, pain and possible OCR</a:t>
            </a:r>
          </a:p>
          <a:p>
            <a:pPr marL="342900" indent="-342900"/>
            <a:r>
              <a:rPr lang="en-US" sz="3000" dirty="0"/>
              <a:t>LMA for airway management</a:t>
            </a:r>
          </a:p>
          <a:p>
            <a:pPr marL="342900" indent="-342900"/>
            <a:r>
              <a:rPr lang="en-US" sz="3000" dirty="0"/>
              <a:t>Pharmacologic PONV prophylaxis </a:t>
            </a:r>
          </a:p>
          <a:p>
            <a:pPr marL="342900" indent="-342900"/>
            <a:r>
              <a:rPr lang="en-US" sz="3000" dirty="0"/>
              <a:t>Limit opioids to prevent PONV </a:t>
            </a:r>
          </a:p>
          <a:p>
            <a:pPr marL="342900" indent="-342900"/>
            <a:r>
              <a:rPr lang="en-US" sz="3000" dirty="0"/>
              <a:t>Multimodal analgesia: acetaminophen, NSAIDS</a:t>
            </a:r>
            <a:endParaRPr lang="en-US" sz="3000" dirty="0">
              <a:cs typeface="Calibri"/>
            </a:endParaRPr>
          </a:p>
          <a:p>
            <a:pPr marL="342900" indent="-342900"/>
            <a:r>
              <a:rPr lang="en-US" sz="3000" dirty="0"/>
              <a:t>Consider propofol-based anesthetic to minimize PONV</a:t>
            </a:r>
          </a:p>
          <a:p>
            <a:endParaRPr lang="en-US" dirty="0"/>
          </a:p>
          <a:p>
            <a:pPr lvl="1"/>
            <a:endParaRPr lang="en-US" dirty="0"/>
          </a:p>
        </p:txBody>
      </p:sp>
    </p:spTree>
    <p:extLst>
      <p:ext uri="{BB962C8B-B14F-4D97-AF65-F5344CB8AC3E}">
        <p14:creationId xmlns:p14="http://schemas.microsoft.com/office/powerpoint/2010/main" val="19943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ADF5-B849-4AF2-B7AE-0824805C94DB}"/>
              </a:ext>
            </a:extLst>
          </p:cNvPr>
          <p:cNvSpPr>
            <a:spLocks noGrp="1"/>
          </p:cNvSpPr>
          <p:nvPr>
            <p:ph type="title"/>
          </p:nvPr>
        </p:nvSpPr>
        <p:spPr>
          <a:xfrm>
            <a:off x="628650" y="365125"/>
            <a:ext cx="7886700" cy="1082675"/>
          </a:xfrm>
        </p:spPr>
        <p:txBody>
          <a:bodyPr>
            <a:normAutofit/>
          </a:bodyPr>
          <a:lstStyle/>
          <a:p>
            <a:r>
              <a:rPr lang="en-US" sz="4800" dirty="0">
                <a:latin typeface="+mn-lt"/>
              </a:rPr>
              <a:t>Strabismus Repair</a:t>
            </a:r>
          </a:p>
        </p:txBody>
      </p:sp>
      <p:sp>
        <p:nvSpPr>
          <p:cNvPr id="3" name="Content Placeholder 2">
            <a:extLst>
              <a:ext uri="{FF2B5EF4-FFF2-40B4-BE49-F238E27FC236}">
                <a16:creationId xmlns:a16="http://schemas.microsoft.com/office/drawing/2014/main" id="{E0DA8796-49B2-41FA-BD71-E6EBED88C9FB}"/>
              </a:ext>
            </a:extLst>
          </p:cNvPr>
          <p:cNvSpPr>
            <a:spLocks noGrp="1"/>
          </p:cNvSpPr>
          <p:nvPr>
            <p:ph sz="half" idx="1"/>
          </p:nvPr>
        </p:nvSpPr>
        <p:spPr>
          <a:xfrm>
            <a:off x="628650" y="1447800"/>
            <a:ext cx="7886700" cy="5029200"/>
          </a:xfrm>
        </p:spPr>
        <p:txBody>
          <a:bodyPr>
            <a:normAutofit/>
          </a:bodyPr>
          <a:lstStyle/>
          <a:p>
            <a:pPr marL="0" indent="0">
              <a:buNone/>
            </a:pPr>
            <a:r>
              <a:rPr lang="en-US" sz="3600" i="1" dirty="0"/>
              <a:t>Emergence/Postoperative Management</a:t>
            </a:r>
          </a:p>
          <a:p>
            <a:pPr marL="342900" lvl="1" indent="-327025"/>
            <a:r>
              <a:rPr lang="en-US" sz="3000" dirty="0"/>
              <a:t>Pharmacologic PONV prophylaxis prior to emergence</a:t>
            </a:r>
          </a:p>
          <a:p>
            <a:pPr marL="342900" lvl="1" indent="-327025"/>
            <a:r>
              <a:rPr lang="en-US" sz="3000" dirty="0"/>
              <a:t>May consider deep </a:t>
            </a:r>
            <a:r>
              <a:rPr lang="en-US" sz="3000" dirty="0" err="1"/>
              <a:t>extubation</a:t>
            </a:r>
            <a:endParaRPr lang="en-US" sz="3000" dirty="0"/>
          </a:p>
          <a:p>
            <a:pPr marL="342900" lvl="1" indent="-327025"/>
            <a:r>
              <a:rPr lang="en-US" sz="3000" dirty="0"/>
              <a:t>May need additional PONV treatment such as scopolamine patch or benzodiazepine (Ativan)</a:t>
            </a:r>
          </a:p>
          <a:p>
            <a:pPr marL="342900" lvl="1" indent="-327025"/>
            <a:r>
              <a:rPr lang="en-US" sz="3000" dirty="0"/>
              <a:t>Often an outpatient procedure</a:t>
            </a:r>
          </a:p>
          <a:p>
            <a:pPr marL="342900" lvl="1" indent="-327025"/>
            <a:r>
              <a:rPr lang="en-US" sz="3000" dirty="0"/>
              <a:t>Discharge from PACU if no significant PONV and able to take POs</a:t>
            </a:r>
          </a:p>
          <a:p>
            <a:endParaRPr lang="en-US" dirty="0"/>
          </a:p>
          <a:p>
            <a:pPr lvl="1"/>
            <a:endParaRPr lang="en-US" dirty="0"/>
          </a:p>
        </p:txBody>
      </p:sp>
    </p:spTree>
    <p:extLst>
      <p:ext uri="{BB962C8B-B14F-4D97-AF65-F5344CB8AC3E}">
        <p14:creationId xmlns:p14="http://schemas.microsoft.com/office/powerpoint/2010/main" val="2315793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64EB-24B1-4734-BCDA-645323A502A2}"/>
              </a:ext>
            </a:extLst>
          </p:cNvPr>
          <p:cNvSpPr>
            <a:spLocks noGrp="1"/>
          </p:cNvSpPr>
          <p:nvPr>
            <p:ph type="title"/>
          </p:nvPr>
        </p:nvSpPr>
        <p:spPr>
          <a:xfrm>
            <a:off x="628650" y="365125"/>
            <a:ext cx="7886700" cy="854075"/>
          </a:xfrm>
        </p:spPr>
        <p:txBody>
          <a:bodyPr>
            <a:normAutofit/>
          </a:bodyPr>
          <a:lstStyle/>
          <a:p>
            <a:r>
              <a:rPr lang="en-US" sz="4800" dirty="0">
                <a:latin typeface="+mn-lt"/>
              </a:rPr>
              <a:t>PONV Prevention Review  </a:t>
            </a:r>
          </a:p>
        </p:txBody>
      </p:sp>
      <p:sp>
        <p:nvSpPr>
          <p:cNvPr id="3" name="Content Placeholder 2">
            <a:extLst>
              <a:ext uri="{FF2B5EF4-FFF2-40B4-BE49-F238E27FC236}">
                <a16:creationId xmlns:a16="http://schemas.microsoft.com/office/drawing/2014/main" id="{3E7ED187-A3EB-490B-A0D7-97C5F076E5C6}"/>
              </a:ext>
            </a:extLst>
          </p:cNvPr>
          <p:cNvSpPr>
            <a:spLocks noGrp="1"/>
          </p:cNvSpPr>
          <p:nvPr>
            <p:ph idx="1"/>
          </p:nvPr>
        </p:nvSpPr>
        <p:spPr>
          <a:xfrm>
            <a:off x="628650" y="1371600"/>
            <a:ext cx="7886700" cy="4267200"/>
          </a:xfrm>
        </p:spPr>
        <p:txBody>
          <a:bodyPr>
            <a:noAutofit/>
          </a:bodyPr>
          <a:lstStyle/>
          <a:p>
            <a:pPr marL="290513" indent="-290513"/>
            <a:r>
              <a:rPr lang="en-US" sz="2600" dirty="0"/>
              <a:t>Limit preoperative dehydration: Give clears until 2 hours prior to surgery</a:t>
            </a:r>
          </a:p>
          <a:p>
            <a:pPr marL="290513" indent="-290513"/>
            <a:r>
              <a:rPr lang="en-US" sz="2600" dirty="0"/>
              <a:t>Avoid nitrous oxide</a:t>
            </a:r>
          </a:p>
          <a:p>
            <a:pPr marL="290513" indent="-290513"/>
            <a:r>
              <a:rPr lang="en-US" sz="2600" dirty="0"/>
              <a:t>Consider intraoperative fluid bolus of 30 ml/kg </a:t>
            </a:r>
          </a:p>
          <a:p>
            <a:pPr marL="290513" indent="-290513"/>
            <a:r>
              <a:rPr lang="en-US" sz="2600" dirty="0"/>
              <a:t>Serotonin 5-HT</a:t>
            </a:r>
            <a:r>
              <a:rPr lang="en-US" sz="2600" baseline="-25000" dirty="0"/>
              <a:t>3</a:t>
            </a:r>
            <a:r>
              <a:rPr lang="en-US" sz="2600" dirty="0"/>
              <a:t> antagonist (e.g. ondansetron)</a:t>
            </a:r>
          </a:p>
          <a:p>
            <a:pPr marL="290513" indent="-290513"/>
            <a:r>
              <a:rPr lang="en-US" sz="2600" dirty="0"/>
              <a:t>Dexamethasone (0.1 mg/kg up to 10 mg)</a:t>
            </a:r>
          </a:p>
          <a:p>
            <a:pPr marL="290513" indent="-290513"/>
            <a:r>
              <a:rPr lang="en-US" sz="2600" dirty="0"/>
              <a:t>Benzodiazepines </a:t>
            </a:r>
          </a:p>
          <a:p>
            <a:pPr marL="290513" indent="-290513"/>
            <a:r>
              <a:rPr lang="en-US" sz="2600" dirty="0"/>
              <a:t>Scopolamine patch </a:t>
            </a:r>
          </a:p>
          <a:p>
            <a:pPr marL="290513" indent="-290513"/>
            <a:r>
              <a:rPr lang="en-US" sz="2600" dirty="0"/>
              <a:t>Propofol-based anesthetic with minimal volatile agents</a:t>
            </a:r>
          </a:p>
          <a:p>
            <a:pPr marL="290513" indent="-290513"/>
            <a:r>
              <a:rPr lang="en-US" sz="2600" dirty="0"/>
              <a:t>Minimize narcotics: utilize multimodal analgesia</a:t>
            </a:r>
          </a:p>
        </p:txBody>
      </p:sp>
    </p:spTree>
    <p:extLst>
      <p:ext uri="{BB962C8B-B14F-4D97-AF65-F5344CB8AC3E}">
        <p14:creationId xmlns:p14="http://schemas.microsoft.com/office/powerpoint/2010/main" val="4000936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854075"/>
          </a:xfrm>
        </p:spPr>
        <p:txBody>
          <a:bodyPr/>
          <a:lstStyle/>
          <a:p>
            <a:r>
              <a:rPr lang="en-US" dirty="0">
                <a:latin typeface="+mn-lt"/>
              </a:rPr>
              <a:t>Glaucoma</a:t>
            </a:r>
            <a:endParaRPr lang="en-US" sz="3600" i="1" dirty="0">
              <a:latin typeface="+mn-lt"/>
            </a:endParaRPr>
          </a:p>
        </p:txBody>
      </p:sp>
      <p:sp>
        <p:nvSpPr>
          <p:cNvPr id="3" name="Content Placeholder 2"/>
          <p:cNvSpPr>
            <a:spLocks noGrp="1"/>
          </p:cNvSpPr>
          <p:nvPr>
            <p:ph idx="1"/>
          </p:nvPr>
        </p:nvSpPr>
        <p:spPr>
          <a:xfrm>
            <a:off x="628650" y="1219200"/>
            <a:ext cx="7886700" cy="5105399"/>
          </a:xfrm>
        </p:spPr>
        <p:txBody>
          <a:bodyPr>
            <a:normAutofit/>
          </a:bodyPr>
          <a:lstStyle/>
          <a:p>
            <a:pPr marL="0" indent="0">
              <a:buNone/>
            </a:pPr>
            <a:r>
              <a:rPr lang="en-US" sz="3900" i="1" dirty="0"/>
              <a:t>Medical Management</a:t>
            </a:r>
            <a:endParaRPr lang="en-US" sz="3900" dirty="0"/>
          </a:p>
          <a:p>
            <a:pPr marL="290513" indent="-290513"/>
            <a:r>
              <a:rPr lang="en-US" dirty="0"/>
              <a:t>Agents may be used as first-line management or as adjunct to surgery</a:t>
            </a:r>
          </a:p>
          <a:p>
            <a:pPr marL="290513" indent="-290513"/>
            <a:r>
              <a:rPr lang="en-US" dirty="0"/>
              <a:t>Therapeutic window for topical medications can vary widely with age</a:t>
            </a:r>
          </a:p>
          <a:p>
            <a:pPr marL="290513" indent="-290513"/>
            <a:r>
              <a:rPr lang="en-US" dirty="0"/>
              <a:t>Most common: beta-blocker +/- carbonic anhydrase inhibitor (CAI)</a:t>
            </a:r>
          </a:p>
          <a:p>
            <a:pPr lvl="1" indent="-342900">
              <a:buFont typeface="System Font Regular"/>
              <a:buChar char="-"/>
            </a:pPr>
            <a:r>
              <a:rPr lang="en-US" dirty="0"/>
              <a:t>Beta blocker: systemic effects include bronchospasm, bradycardia</a:t>
            </a:r>
          </a:p>
          <a:p>
            <a:pPr lvl="1" indent="-342900">
              <a:buFont typeface="System Font Regular"/>
              <a:buChar char="-"/>
            </a:pPr>
            <a:r>
              <a:rPr lang="en-US" dirty="0"/>
              <a:t>CAI: topical usually systemically safe; oral therapy may result in metabolic acidosis</a:t>
            </a:r>
          </a:p>
        </p:txBody>
      </p:sp>
    </p:spTree>
    <p:extLst>
      <p:ext uri="{BB962C8B-B14F-4D97-AF65-F5344CB8AC3E}">
        <p14:creationId xmlns:p14="http://schemas.microsoft.com/office/powerpoint/2010/main" val="1949686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r>
              <a:rPr lang="en-US" dirty="0">
                <a:latin typeface="+mn-lt"/>
              </a:rPr>
              <a:t>Glaucoma Surgery</a:t>
            </a:r>
          </a:p>
        </p:txBody>
      </p:sp>
      <p:sp>
        <p:nvSpPr>
          <p:cNvPr id="3" name="Content Placeholder 2"/>
          <p:cNvSpPr>
            <a:spLocks noGrp="1"/>
          </p:cNvSpPr>
          <p:nvPr>
            <p:ph idx="1"/>
          </p:nvPr>
        </p:nvSpPr>
        <p:spPr>
          <a:xfrm>
            <a:off x="628650" y="1600200"/>
            <a:ext cx="7886700" cy="4576763"/>
          </a:xfrm>
        </p:spPr>
        <p:txBody>
          <a:bodyPr>
            <a:normAutofit lnSpcReduction="1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err="1"/>
              <a:t>Goniotomy</a:t>
            </a:r>
            <a:r>
              <a:rPr lang="en-US" i="1" dirty="0"/>
              <a:t> and </a:t>
            </a:r>
            <a:r>
              <a:rPr lang="en-US" i="1" dirty="0" err="1"/>
              <a:t>Trabeculectomy</a:t>
            </a:r>
            <a:r>
              <a:rPr lang="en-US" i="1" dirty="0"/>
              <a:t> are most common surgical procedures.</a:t>
            </a:r>
          </a:p>
          <a:p>
            <a:pPr marL="0" marR="0" lvl="0" indent="0" defTabSz="914400" eaLnBrk="1" fontAlgn="auto" latinLnBrk="0" hangingPunct="1">
              <a:lnSpc>
                <a:spcPct val="100000"/>
              </a:lnSpc>
              <a:spcBef>
                <a:spcPts val="0"/>
              </a:spcBef>
              <a:spcAft>
                <a:spcPts val="0"/>
              </a:spcAft>
              <a:buClrTx/>
              <a:buSzTx/>
              <a:buFontTx/>
              <a:buNone/>
              <a:tabLst/>
              <a:defRPr/>
            </a:pPr>
            <a:endParaRPr lang="en-US" i="1" dirty="0"/>
          </a:p>
          <a:p>
            <a:pPr marL="290513" marR="0" lvl="0" indent="-290513" defTabSz="914400" eaLnBrk="1" fontAlgn="auto" latinLnBrk="0" hangingPunct="1">
              <a:lnSpc>
                <a:spcPct val="100000"/>
              </a:lnSpc>
              <a:spcBef>
                <a:spcPts val="0"/>
              </a:spcBef>
              <a:spcAft>
                <a:spcPts val="0"/>
              </a:spcAft>
              <a:buClrTx/>
              <a:buSzTx/>
              <a:buFont typeface="Arial" charset="0"/>
              <a:buChar char="•"/>
              <a:defRPr/>
            </a:pPr>
            <a:r>
              <a:rPr lang="en-US" dirty="0"/>
              <a:t>Eye must remain motionless to avoid extrusion of intraocular contents</a:t>
            </a:r>
          </a:p>
          <a:p>
            <a:pPr marL="635000" lvl="1" indent="-292100">
              <a:buFont typeface="System Font Regular"/>
              <a:buChar char="-"/>
            </a:pPr>
            <a:r>
              <a:rPr lang="en-US" dirty="0"/>
              <a:t>Avoid coughing on </a:t>
            </a:r>
            <a:r>
              <a:rPr lang="en-US" dirty="0" err="1"/>
              <a:t>extubation</a:t>
            </a:r>
            <a:endParaRPr lang="en-US" dirty="0"/>
          </a:p>
          <a:p>
            <a:pPr marL="635000" lvl="1" indent="-292100">
              <a:buFont typeface="System Font Regular"/>
              <a:buChar char="-"/>
            </a:pPr>
            <a:r>
              <a:rPr lang="en-US" dirty="0"/>
              <a:t>Consider endotracheal intubation and neuromuscular paralysis </a:t>
            </a:r>
          </a:p>
          <a:p>
            <a:pPr marL="754063" lvl="1" indent="-342900">
              <a:buFont typeface="System Font Regular"/>
              <a:buChar char="-"/>
            </a:pPr>
            <a:endParaRPr lang="en-US" dirty="0"/>
          </a:p>
          <a:p>
            <a:pPr marL="290513" marR="0" lvl="0" indent="-290513" defTabSz="914400" eaLnBrk="1" fontAlgn="auto" latinLnBrk="0" hangingPunct="1">
              <a:lnSpc>
                <a:spcPct val="100000"/>
              </a:lnSpc>
              <a:spcBef>
                <a:spcPts val="0"/>
              </a:spcBef>
              <a:spcAft>
                <a:spcPts val="0"/>
              </a:spcAft>
              <a:buClrTx/>
              <a:buSzTx/>
              <a:buFont typeface="Arial" charset="0"/>
              <a:buChar char="•"/>
              <a:defRPr/>
            </a:pPr>
            <a:r>
              <a:rPr lang="en-US" dirty="0"/>
              <a:t>Acetazolamide may be administered IV during procedure to reduce IOP</a:t>
            </a:r>
          </a:p>
        </p:txBody>
      </p:sp>
    </p:spTree>
    <p:extLst>
      <p:ext uri="{BB962C8B-B14F-4D97-AF65-F5344CB8AC3E}">
        <p14:creationId xmlns:p14="http://schemas.microsoft.com/office/powerpoint/2010/main" val="1136996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Retinopathy of Prematurity</a:t>
            </a:r>
          </a:p>
        </p:txBody>
      </p:sp>
      <p:sp>
        <p:nvSpPr>
          <p:cNvPr id="3" name="Content Placeholder 2"/>
          <p:cNvSpPr>
            <a:spLocks noGrp="1"/>
          </p:cNvSpPr>
          <p:nvPr>
            <p:ph idx="1"/>
          </p:nvPr>
        </p:nvSpPr>
        <p:spPr/>
        <p:txBody>
          <a:bodyPr/>
          <a:lstStyle/>
          <a:p>
            <a:pPr marL="342900" indent="-342900"/>
            <a:r>
              <a:rPr lang="en-US" dirty="0"/>
              <a:t>Abnormal blood vessel growth in the retina</a:t>
            </a:r>
          </a:p>
          <a:p>
            <a:pPr marL="342900" indent="-342900"/>
            <a:r>
              <a:rPr lang="en-US" dirty="0"/>
              <a:t>Associated with prematurity, low birth weight, exposure to supplemental oxygen</a:t>
            </a:r>
          </a:p>
          <a:p>
            <a:pPr marL="342900" indent="-342900"/>
            <a:r>
              <a:rPr lang="en-US" dirty="0"/>
              <a:t>Severe disease (Stage 3 or above) may lead to retinal detachment and blindness</a:t>
            </a:r>
          </a:p>
        </p:txBody>
      </p:sp>
    </p:spTree>
    <p:extLst>
      <p:ext uri="{BB962C8B-B14F-4D97-AF65-F5344CB8AC3E}">
        <p14:creationId xmlns:p14="http://schemas.microsoft.com/office/powerpoint/2010/main" val="956141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latin typeface="+mn-lt"/>
              </a:rPr>
              <a:t>ROP Treatments</a:t>
            </a:r>
          </a:p>
        </p:txBody>
      </p:sp>
      <p:sp>
        <p:nvSpPr>
          <p:cNvPr id="3" name="Content Placeholder 2"/>
          <p:cNvSpPr>
            <a:spLocks noGrp="1"/>
          </p:cNvSpPr>
          <p:nvPr>
            <p:ph idx="1"/>
          </p:nvPr>
        </p:nvSpPr>
        <p:spPr/>
        <p:txBody>
          <a:bodyPr>
            <a:normAutofit/>
          </a:bodyPr>
          <a:lstStyle/>
          <a:p>
            <a:pPr marL="0" indent="0">
              <a:buNone/>
            </a:pPr>
            <a:r>
              <a:rPr lang="en-US" sz="4800" i="1" dirty="0"/>
              <a:t>Cryotherapy or laser therapy</a:t>
            </a:r>
          </a:p>
          <a:p>
            <a:pPr marL="290513" indent="-290513"/>
            <a:r>
              <a:rPr lang="en-US" dirty="0"/>
              <a:t>Neonatal unit versus operating room </a:t>
            </a:r>
          </a:p>
          <a:p>
            <a:pPr marL="290513" indent="-290513"/>
            <a:r>
              <a:rPr lang="en-US" dirty="0"/>
              <a:t>Avoid high FiO</a:t>
            </a:r>
            <a:r>
              <a:rPr lang="en-US" baseline="-25000" dirty="0"/>
              <a:t>2</a:t>
            </a:r>
          </a:p>
          <a:p>
            <a:pPr marL="290513" indent="-290513"/>
            <a:r>
              <a:rPr lang="en-US" dirty="0"/>
              <a:t>May require opioid administration</a:t>
            </a:r>
          </a:p>
          <a:p>
            <a:pPr marL="290513" indent="-290513"/>
            <a:r>
              <a:rPr lang="en-US" dirty="0"/>
              <a:t>Consequences of extreme prematurity</a:t>
            </a:r>
          </a:p>
          <a:p>
            <a:pPr lvl="1" indent="-342900">
              <a:buFont typeface="System Font Regular"/>
              <a:buChar char="-"/>
            </a:pPr>
            <a:r>
              <a:rPr lang="en-US" dirty="0"/>
              <a:t>High incidence of bronchopulmonary dysplasia</a:t>
            </a:r>
          </a:p>
          <a:p>
            <a:pPr lvl="1" indent="-342900">
              <a:buFont typeface="System Font Regular"/>
              <a:buChar char="-"/>
            </a:pPr>
            <a:r>
              <a:rPr lang="en-US" dirty="0"/>
              <a:t>Apneas </a:t>
            </a:r>
            <a:r>
              <a:rPr lang="en-US" dirty="0">
                <a:sym typeface="Wingdings"/>
              </a:rPr>
              <a:t> may require postoperative ventilation</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055964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r>
              <a:rPr lang="en-US" sz="4800" dirty="0">
                <a:latin typeface="+mn-lt"/>
              </a:rPr>
              <a:t>Conclusions:</a:t>
            </a:r>
          </a:p>
        </p:txBody>
      </p:sp>
      <p:sp>
        <p:nvSpPr>
          <p:cNvPr id="3" name="Content Placeholder 2"/>
          <p:cNvSpPr>
            <a:spLocks noGrp="1"/>
          </p:cNvSpPr>
          <p:nvPr>
            <p:ph idx="1"/>
          </p:nvPr>
        </p:nvSpPr>
        <p:spPr>
          <a:xfrm>
            <a:off x="628650" y="1371600"/>
            <a:ext cx="7886700" cy="5121275"/>
          </a:xfrm>
        </p:spPr>
        <p:txBody>
          <a:bodyPr>
            <a:normAutofit fontScale="92500" lnSpcReduction="10000"/>
          </a:bodyPr>
          <a:lstStyle/>
          <a:p>
            <a:pPr marL="342900" indent="-342900"/>
            <a:r>
              <a:rPr lang="en-US" sz="3200" dirty="0"/>
              <a:t>Communication with the ophthalmologist is essential.</a:t>
            </a:r>
          </a:p>
          <a:p>
            <a:pPr marL="342900" indent="-342900"/>
            <a:r>
              <a:rPr lang="en-US" sz="3200" dirty="0"/>
              <a:t>Thorough preoperative assessment for associated conditions and syndromes is vital.</a:t>
            </a:r>
          </a:p>
          <a:p>
            <a:pPr marL="342900" indent="-342900"/>
            <a:r>
              <a:rPr lang="en-US" sz="3200" dirty="0" err="1"/>
              <a:t>Oculocardiac</a:t>
            </a:r>
            <a:r>
              <a:rPr lang="en-US" sz="3200" dirty="0"/>
              <a:t> reflex: Be vigilant and have anticholinergic medications immediately available.</a:t>
            </a:r>
          </a:p>
          <a:p>
            <a:pPr marL="342900" indent="-342900"/>
            <a:r>
              <a:rPr lang="en-US" sz="3200" dirty="0"/>
              <a:t>During emergent ocular surgery, the risk of aspiration must be weighed against the risk of IOP increases.</a:t>
            </a:r>
          </a:p>
          <a:p>
            <a:pPr marL="342900" indent="-342900"/>
            <a:r>
              <a:rPr lang="en-US" sz="3200" dirty="0"/>
              <a:t>PONV prevention is important. </a:t>
            </a:r>
          </a:p>
        </p:txBody>
      </p:sp>
    </p:spTree>
    <p:extLst>
      <p:ext uri="{BB962C8B-B14F-4D97-AF65-F5344CB8AC3E}">
        <p14:creationId xmlns:p14="http://schemas.microsoft.com/office/powerpoint/2010/main" val="2146314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r>
              <a:rPr lang="en-US" sz="4800" dirty="0">
                <a:latin typeface="+mn-lt"/>
              </a:rPr>
              <a:t>References:</a:t>
            </a:r>
          </a:p>
        </p:txBody>
      </p:sp>
      <p:sp>
        <p:nvSpPr>
          <p:cNvPr id="3" name="Content Placeholder 2"/>
          <p:cNvSpPr>
            <a:spLocks noGrp="1"/>
          </p:cNvSpPr>
          <p:nvPr>
            <p:ph idx="1"/>
          </p:nvPr>
        </p:nvSpPr>
        <p:spPr>
          <a:xfrm>
            <a:off x="628650" y="1371600"/>
            <a:ext cx="8286750" cy="4938711"/>
          </a:xfrm>
        </p:spPr>
        <p:txBody>
          <a:bodyPr>
            <a:noAutofit/>
          </a:bodyPr>
          <a:lstStyle/>
          <a:p>
            <a:pPr marL="342900" indent="-342900" fontAlgn="base">
              <a:spcBef>
                <a:spcPts val="600"/>
              </a:spcBef>
              <a:buFont typeface="+mj-lt"/>
              <a:buAutoNum type="arabicPeriod"/>
            </a:pPr>
            <a:r>
              <a:rPr lang="en-US" sz="1800" dirty="0"/>
              <a:t>Chapter: Tobin JR and Grey Weaver Jr. R: Ophthalmology, A Practice of Anesthesia for Infants and Children, 6th edition.  Edited by </a:t>
            </a:r>
            <a:r>
              <a:rPr lang="en-US" sz="1800" dirty="0" err="1"/>
              <a:t>Coté</a:t>
            </a:r>
            <a:r>
              <a:rPr lang="en-US" sz="1800" dirty="0"/>
              <a:t> CJ, </a:t>
            </a:r>
            <a:r>
              <a:rPr lang="en-US" sz="1800" dirty="0" err="1"/>
              <a:t>Lerman</a:t>
            </a:r>
            <a:r>
              <a:rPr lang="en-US" sz="1800" dirty="0"/>
              <a:t> J, Anderson BJ.  Philadelphia, Elsevier, 2019 pp790-803.​</a:t>
            </a:r>
          </a:p>
          <a:p>
            <a:pPr marL="342900" indent="-342900" fontAlgn="base">
              <a:spcBef>
                <a:spcPts val="600"/>
              </a:spcBef>
              <a:buFont typeface="+mj-lt"/>
              <a:buAutoNum type="arabicPeriod"/>
            </a:pPr>
            <a:r>
              <a:rPr lang="en-US" sz="1800" dirty="0"/>
              <a:t>Dell R, Williams B. </a:t>
            </a:r>
            <a:r>
              <a:rPr lang="en-US" sz="1800" dirty="0" err="1"/>
              <a:t>Anaesthesia</a:t>
            </a:r>
            <a:r>
              <a:rPr lang="en-US" sz="1800" dirty="0"/>
              <a:t> for strabismus surgery: a regional survey.</a:t>
            </a:r>
            <a:r>
              <a:rPr lang="en-US" sz="1800" i="1" dirty="0"/>
              <a:t> </a:t>
            </a:r>
            <a:r>
              <a:rPr lang="en-US" sz="1800" dirty="0"/>
              <a:t>Br J </a:t>
            </a:r>
            <a:r>
              <a:rPr lang="en-US" sz="1800" dirty="0" err="1"/>
              <a:t>Anaesth</a:t>
            </a:r>
            <a:r>
              <a:rPr lang="en-US" sz="1800" dirty="0"/>
              <a:t> 1999; 82: 761-3.​</a:t>
            </a:r>
          </a:p>
          <a:p>
            <a:pPr marL="342900" indent="-342900" fontAlgn="base">
              <a:spcBef>
                <a:spcPts val="600"/>
              </a:spcBef>
              <a:buFont typeface="+mj-lt"/>
              <a:buAutoNum type="arabicPeriod"/>
            </a:pPr>
            <a:r>
              <a:rPr lang="en-US" sz="1800" dirty="0"/>
              <a:t>James I. </a:t>
            </a:r>
            <a:r>
              <a:rPr lang="en-US" sz="1800" dirty="0" err="1"/>
              <a:t>Anaesthesia</a:t>
            </a:r>
            <a:r>
              <a:rPr lang="en-US" sz="1800" dirty="0"/>
              <a:t> for </a:t>
            </a:r>
            <a:r>
              <a:rPr lang="en-US" sz="1800" dirty="0" err="1"/>
              <a:t>paediatric</a:t>
            </a:r>
            <a:r>
              <a:rPr lang="en-US" sz="1800" dirty="0"/>
              <a:t> eye surgery. Continuing Education in </a:t>
            </a:r>
            <a:r>
              <a:rPr lang="en-US" sz="1800" dirty="0" err="1"/>
              <a:t>Anaesthesia</a:t>
            </a:r>
            <a:r>
              <a:rPr lang="en-US" sz="1800" dirty="0"/>
              <a:t>, Critical Care &amp; Pain 2008; 8: 5-10.​</a:t>
            </a:r>
          </a:p>
          <a:p>
            <a:pPr marL="342900" indent="-342900" fontAlgn="base">
              <a:spcBef>
                <a:spcPts val="600"/>
              </a:spcBef>
              <a:buFont typeface="+mj-lt"/>
              <a:buAutoNum type="arabicPeriod"/>
            </a:pPr>
            <a:r>
              <a:rPr lang="en-US" sz="1800" dirty="0"/>
              <a:t>University of Michigan Kellogg Eye Center. (2019, July 29). Anatomy of the Eye.  Retrieved from https://www.umkelloggeye.org/conditions-treatments/anatomy-eye</a:t>
            </a:r>
          </a:p>
          <a:p>
            <a:pPr marL="342900" indent="-342900" fontAlgn="base">
              <a:spcBef>
                <a:spcPts val="600"/>
              </a:spcBef>
              <a:buFont typeface="+mj-lt"/>
              <a:buAutoNum type="arabicPeriod"/>
            </a:pPr>
            <a:r>
              <a:rPr lang="en-US" sz="1800" dirty="0"/>
              <a:t>Rodgers A and Cox RG. Anesthetic management for pediatric strabismus surgery: Continuing professional development. Can J </a:t>
            </a:r>
            <a:r>
              <a:rPr lang="en-US" sz="1800" dirty="0" err="1"/>
              <a:t>Anaesth</a:t>
            </a:r>
            <a:r>
              <a:rPr lang="en-US" sz="1800" dirty="0"/>
              <a:t> 2010; 57: 602-17.</a:t>
            </a:r>
          </a:p>
          <a:p>
            <a:pPr marL="342900" indent="-342900">
              <a:buFont typeface="+mj-lt"/>
              <a:buAutoNum type="arabicPeriod" startAt="6"/>
            </a:pPr>
            <a:r>
              <a:rPr lang="en-US" sz="1800" dirty="0"/>
              <a:t>Papadopoulos M, Edmunds B, </a:t>
            </a:r>
            <a:r>
              <a:rPr lang="en-US" sz="1800" dirty="0" err="1"/>
              <a:t>Fenerty</a:t>
            </a:r>
            <a:r>
              <a:rPr lang="en-US" sz="1800" dirty="0"/>
              <a:t> C, </a:t>
            </a:r>
            <a:r>
              <a:rPr lang="en-US" sz="1800" dirty="0" err="1"/>
              <a:t>Khaw</a:t>
            </a:r>
            <a:r>
              <a:rPr lang="en-US" sz="1800" dirty="0"/>
              <a:t> PT. Childhood glaucoma surgery in the 21</a:t>
            </a:r>
            <a:r>
              <a:rPr lang="en-US" sz="1800" baseline="30000" dirty="0"/>
              <a:t>st</a:t>
            </a:r>
            <a:r>
              <a:rPr lang="en-US" sz="1800" dirty="0"/>
              <a:t> century. Eye 2014;28:931-943.</a:t>
            </a:r>
          </a:p>
          <a:p>
            <a:pPr marL="342900" indent="-342900">
              <a:buFont typeface="+mj-lt"/>
              <a:buAutoNum type="arabicPeriod" startAt="6"/>
            </a:pPr>
            <a:r>
              <a:rPr lang="en-US" sz="1800" dirty="0"/>
              <a:t>James I. </a:t>
            </a:r>
            <a:r>
              <a:rPr lang="en-US" sz="1800" dirty="0" err="1"/>
              <a:t>Anaesthesia</a:t>
            </a:r>
            <a:r>
              <a:rPr lang="en-US" sz="1800" dirty="0"/>
              <a:t> for </a:t>
            </a:r>
            <a:r>
              <a:rPr lang="en-US" sz="1800" dirty="0" err="1"/>
              <a:t>paediatric</a:t>
            </a:r>
            <a:r>
              <a:rPr lang="en-US" sz="1800" dirty="0"/>
              <a:t> eye surgery. Continuing Education in </a:t>
            </a:r>
            <a:r>
              <a:rPr lang="en-US" sz="1800" dirty="0" err="1"/>
              <a:t>Anaesthesia</a:t>
            </a:r>
            <a:r>
              <a:rPr lang="en-US" sz="1800" dirty="0"/>
              <a:t> Critical Care &amp; Pain 2008;8:5-10.</a:t>
            </a:r>
          </a:p>
          <a:p>
            <a:pPr marL="342900" indent="-342900" fontAlgn="base">
              <a:spcBef>
                <a:spcPts val="600"/>
              </a:spcBef>
              <a:buFont typeface="+mj-lt"/>
              <a:buAutoNum type="arabicPeriod"/>
            </a:pPr>
            <a:endParaRPr lang="en-US" sz="1800" dirty="0"/>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2636</TotalTime>
  <Words>4068</Words>
  <Application>Microsoft Macintosh PowerPoint</Application>
  <PresentationFormat>On-screen Show (4:3)</PresentationFormat>
  <Paragraphs>437</Paragraphs>
  <Slides>37</Slides>
  <Notes>27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37</vt:i4>
      </vt:variant>
    </vt:vector>
  </HeadingPairs>
  <TitlesOfParts>
    <vt:vector size="45" baseType="lpstr">
      <vt:lpstr>System Font Regular</vt:lpstr>
      <vt:lpstr>Arial</vt:lpstr>
      <vt:lpstr>Calibri</vt:lpstr>
      <vt:lpstr>Calibri Light</vt:lpstr>
      <vt:lpstr>SPACIES</vt:lpstr>
      <vt:lpstr>1_SPACIES</vt:lpstr>
      <vt:lpstr>Theme11</vt:lpstr>
      <vt:lpstr>Theme9</vt:lpstr>
      <vt:lpstr>Anesthesia for Ophthalmologic Procedures in Pediatric Patients</vt:lpstr>
      <vt:lpstr>Disclosures</vt:lpstr>
      <vt:lpstr>Learning Objectives:</vt:lpstr>
      <vt:lpstr>Ophthalmologic Physiology</vt:lpstr>
      <vt:lpstr>Anatomy of the Eye</vt:lpstr>
      <vt:lpstr>Intraocular Pressure (IOP)</vt:lpstr>
      <vt:lpstr>Succinylcholine and IOP</vt:lpstr>
      <vt:lpstr>Oculocardiac Reflex</vt:lpstr>
      <vt:lpstr>Treatment of Dysrhythmias</vt:lpstr>
      <vt:lpstr>Ophthalmologic Medications and Syndromes</vt:lpstr>
      <vt:lpstr>Commonly Used Ophthalmologic Medications</vt:lpstr>
      <vt:lpstr>Commonly Used Medications (continued)</vt:lpstr>
      <vt:lpstr>Associated Systemic Disorders</vt:lpstr>
      <vt:lpstr>Ophthalmologic Procedures</vt:lpstr>
      <vt:lpstr>Common Ophthalmologic Procedures in Children</vt:lpstr>
      <vt:lpstr>Emergent Procedures Example - Ruptured Globe</vt:lpstr>
      <vt:lpstr>Exam Under Anesthesia (EUA)</vt:lpstr>
      <vt:lpstr>Exam Under Anesthesia</vt:lpstr>
      <vt:lpstr>Exam Under Anesthesia</vt:lpstr>
      <vt:lpstr>IOP Measurement</vt:lpstr>
      <vt:lpstr>Cataract Surgery</vt:lpstr>
      <vt:lpstr>Cataract Surgery</vt:lpstr>
      <vt:lpstr>Syndromes Associated with Cataracts</vt:lpstr>
      <vt:lpstr>Cataract Surgery</vt:lpstr>
      <vt:lpstr>Cataract Surgery</vt:lpstr>
      <vt:lpstr>Strabismus</vt:lpstr>
      <vt:lpstr>Strabismus</vt:lpstr>
      <vt:lpstr>Strabismus Repair</vt:lpstr>
      <vt:lpstr>Strabismus Repair</vt:lpstr>
      <vt:lpstr>Strabismus Repair</vt:lpstr>
      <vt:lpstr>PONV Prevention Review  </vt:lpstr>
      <vt:lpstr>Glaucoma</vt:lpstr>
      <vt:lpstr>Glaucoma Surgery</vt:lpstr>
      <vt:lpstr>Retinopathy of Prematurity</vt:lpstr>
      <vt:lpstr>ROP Treatments</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168</cp:revision>
  <dcterms:created xsi:type="dcterms:W3CDTF">2019-04-09T15:21:04Z</dcterms:created>
  <dcterms:modified xsi:type="dcterms:W3CDTF">2022-01-27T20:29:12Z</dcterms:modified>
</cp:coreProperties>
</file>