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8"/>
  </p:notesMasterIdLst>
  <p:sldIdLst>
    <p:sldId id="258" r:id="rId5"/>
    <p:sldId id="259" r:id="rId6"/>
    <p:sldId id="261" r:id="rId7"/>
    <p:sldId id="314" r:id="rId8"/>
    <p:sldId id="309" r:id="rId9"/>
    <p:sldId id="315" r:id="rId10"/>
    <p:sldId id="316" r:id="rId11"/>
    <p:sldId id="317" r:id="rId12"/>
    <p:sldId id="289" r:id="rId13"/>
    <p:sldId id="290" r:id="rId14"/>
    <p:sldId id="292" r:id="rId15"/>
    <p:sldId id="293" r:id="rId16"/>
    <p:sldId id="294" r:id="rId17"/>
    <p:sldId id="295" r:id="rId18"/>
    <p:sldId id="296" r:id="rId19"/>
    <p:sldId id="297" r:id="rId20"/>
    <p:sldId id="298" r:id="rId21"/>
    <p:sldId id="299" r:id="rId22"/>
    <p:sldId id="269" r:id="rId23"/>
    <p:sldId id="271" r:id="rId24"/>
    <p:sldId id="272" r:id="rId25"/>
    <p:sldId id="282" r:id="rId26"/>
    <p:sldId id="283" r:id="rId27"/>
    <p:sldId id="284" r:id="rId28"/>
    <p:sldId id="319" r:id="rId29"/>
    <p:sldId id="281" r:id="rId30"/>
    <p:sldId id="285" r:id="rId31"/>
    <p:sldId id="278" r:id="rId32"/>
    <p:sldId id="321" r:id="rId33"/>
    <p:sldId id="311" r:id="rId34"/>
    <p:sldId id="287" r:id="rId35"/>
    <p:sldId id="288" r:id="rId36"/>
    <p:sldId id="286" r:id="rId37"/>
    <p:sldId id="280" r:id="rId38"/>
    <p:sldId id="279" r:id="rId39"/>
    <p:sldId id="273" r:id="rId40"/>
    <p:sldId id="300" r:id="rId41"/>
    <p:sldId id="301" r:id="rId42"/>
    <p:sldId id="302" r:id="rId43"/>
    <p:sldId id="274" r:id="rId44"/>
    <p:sldId id="275" r:id="rId45"/>
    <p:sldId id="276" r:id="rId46"/>
    <p:sldId id="264"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23"/>
    <p:restoredTop sz="80820" autoAdjust="0"/>
  </p:normalViewPr>
  <p:slideViewPr>
    <p:cSldViewPr>
      <p:cViewPr varScale="1">
        <p:scale>
          <a:sx n="79" d="100"/>
          <a:sy n="79" d="100"/>
        </p:scale>
        <p:origin x="124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97A6DB-E77C-4B50-B561-4A095716F02B}"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FCF87669-54DF-4DC7-8009-3DC86380EE8F}">
      <dgm:prSet phldrT="[Text]" custT="1"/>
      <dgm:spPr/>
      <dgm:t>
        <a:bodyPr/>
        <a:lstStyle/>
        <a:p>
          <a:pPr algn="l"/>
          <a:r>
            <a:rPr lang="en-US" sz="2000" dirty="0"/>
            <a:t>Factors that Decrease SVR: </a:t>
          </a:r>
        </a:p>
        <a:p>
          <a:pPr algn="l"/>
          <a:r>
            <a:rPr lang="en-US" sz="1400" dirty="0"/>
            <a:t>- </a:t>
          </a:r>
          <a:r>
            <a:rPr lang="en-US" sz="1600" dirty="0"/>
            <a:t>Adequate anesthesia</a:t>
          </a:r>
        </a:p>
        <a:p>
          <a:pPr algn="l"/>
          <a:r>
            <a:rPr lang="en-US" sz="1600" dirty="0"/>
            <a:t>- Positive intrathoracic pressure</a:t>
          </a:r>
        </a:p>
        <a:p>
          <a:pPr algn="l"/>
          <a:r>
            <a:rPr lang="en-US" sz="1600" dirty="0"/>
            <a:t>- Vasodilation from any cause</a:t>
          </a:r>
        </a:p>
      </dgm:t>
    </dgm:pt>
    <dgm:pt modelId="{F988811C-2CE4-4360-88E5-716EBE223FE5}" type="parTrans" cxnId="{4A20D93D-7C66-4056-92E7-3AD0F6429099}">
      <dgm:prSet/>
      <dgm:spPr/>
      <dgm:t>
        <a:bodyPr/>
        <a:lstStyle/>
        <a:p>
          <a:endParaRPr lang="en-US"/>
        </a:p>
      </dgm:t>
    </dgm:pt>
    <dgm:pt modelId="{0B841893-A881-457A-997A-07D01D31606E}" type="sibTrans" cxnId="{4A20D93D-7C66-4056-92E7-3AD0F6429099}">
      <dgm:prSet/>
      <dgm:spPr/>
      <dgm:t>
        <a:bodyPr/>
        <a:lstStyle/>
        <a:p>
          <a:endParaRPr lang="en-US"/>
        </a:p>
      </dgm:t>
    </dgm:pt>
    <dgm:pt modelId="{67B117A8-A6D0-42B1-A90D-BF154520081A}">
      <dgm:prSet phldrT="[Text]" custT="1"/>
      <dgm:spPr/>
      <dgm:t>
        <a:bodyPr/>
        <a:lstStyle/>
        <a:p>
          <a:pPr algn="l"/>
          <a:r>
            <a:rPr lang="en-US" sz="2000" dirty="0"/>
            <a:t>Factors that Increase SVR: </a:t>
          </a:r>
        </a:p>
        <a:p>
          <a:pPr algn="l"/>
          <a:r>
            <a:rPr lang="en-US" sz="1600" dirty="0"/>
            <a:t>- Sympathetic stimulation (pain/agitation/</a:t>
          </a:r>
          <a:r>
            <a:rPr lang="en-US" sz="1600" dirty="0" err="1"/>
            <a:t>catecholamines</a:t>
          </a:r>
          <a:r>
            <a:rPr lang="en-US" sz="1600" dirty="0"/>
            <a:t>)</a:t>
          </a:r>
        </a:p>
        <a:p>
          <a:pPr algn="l"/>
          <a:r>
            <a:rPr lang="en-US" sz="1600" dirty="0"/>
            <a:t>- Acidosis</a:t>
          </a:r>
        </a:p>
        <a:p>
          <a:pPr algn="l"/>
          <a:r>
            <a:rPr lang="en-US" sz="1600" dirty="0"/>
            <a:t>- Hypothermia </a:t>
          </a:r>
        </a:p>
        <a:p>
          <a:pPr algn="l"/>
          <a:r>
            <a:rPr lang="en-US" sz="1600" dirty="0"/>
            <a:t>- Negative intrathoracic pressure</a:t>
          </a:r>
        </a:p>
      </dgm:t>
    </dgm:pt>
    <dgm:pt modelId="{9FA57ABC-2D58-4183-A28F-928E957F1BC5}" type="parTrans" cxnId="{043074E5-36E8-41E7-B36F-AAC636D1AAD2}">
      <dgm:prSet/>
      <dgm:spPr/>
      <dgm:t>
        <a:bodyPr/>
        <a:lstStyle/>
        <a:p>
          <a:endParaRPr lang="en-US"/>
        </a:p>
      </dgm:t>
    </dgm:pt>
    <dgm:pt modelId="{33603006-2492-41A3-AEF8-6ACC505F061F}" type="sibTrans" cxnId="{043074E5-36E8-41E7-B36F-AAC636D1AAD2}">
      <dgm:prSet/>
      <dgm:spPr/>
      <dgm:t>
        <a:bodyPr/>
        <a:lstStyle/>
        <a:p>
          <a:endParaRPr lang="en-US"/>
        </a:p>
      </dgm:t>
    </dgm:pt>
    <dgm:pt modelId="{97562BE6-F446-42BF-B618-5CBD7248D1F7}" type="pres">
      <dgm:prSet presAssocID="{B197A6DB-E77C-4B50-B561-4A095716F02B}" presName="compositeShape" presStyleCnt="0">
        <dgm:presLayoutVars>
          <dgm:chMax val="2"/>
          <dgm:dir/>
          <dgm:resizeHandles val="exact"/>
        </dgm:presLayoutVars>
      </dgm:prSet>
      <dgm:spPr/>
    </dgm:pt>
    <dgm:pt modelId="{8A651D62-307B-45C7-B1FF-CD808F13B07E}" type="pres">
      <dgm:prSet presAssocID="{B197A6DB-E77C-4B50-B561-4A095716F02B}" presName="divider" presStyleLbl="fgShp" presStyleIdx="0" presStyleCnt="1"/>
      <dgm:spPr/>
    </dgm:pt>
    <dgm:pt modelId="{FF7F9D67-17B6-4056-A12C-0D9F846E4ED2}" type="pres">
      <dgm:prSet presAssocID="{FCF87669-54DF-4DC7-8009-3DC86380EE8F}" presName="downArrow" presStyleLbl="node1" presStyleIdx="0" presStyleCnt="2"/>
      <dgm:spPr/>
    </dgm:pt>
    <dgm:pt modelId="{779240BD-B54B-4C8A-84FB-B4A5FAA02E8A}" type="pres">
      <dgm:prSet presAssocID="{FCF87669-54DF-4DC7-8009-3DC86380EE8F}" presName="downArrowText" presStyleLbl="revTx" presStyleIdx="0" presStyleCnt="2" custScaleX="135364">
        <dgm:presLayoutVars>
          <dgm:bulletEnabled val="1"/>
        </dgm:presLayoutVars>
      </dgm:prSet>
      <dgm:spPr/>
    </dgm:pt>
    <dgm:pt modelId="{AFEF61E2-1BC4-418A-87CC-15E6A5EB9AA6}" type="pres">
      <dgm:prSet presAssocID="{67B117A8-A6D0-42B1-A90D-BF154520081A}" presName="upArrow" presStyleLbl="node1" presStyleIdx="1" presStyleCnt="2"/>
      <dgm:spPr/>
    </dgm:pt>
    <dgm:pt modelId="{F275B21E-8EA6-4C63-9862-2774E904B2CC}" type="pres">
      <dgm:prSet presAssocID="{67B117A8-A6D0-42B1-A90D-BF154520081A}" presName="upArrowText" presStyleLbl="revTx" presStyleIdx="1" presStyleCnt="2" custScaleX="140110" custLinFactNeighborX="15823">
        <dgm:presLayoutVars>
          <dgm:bulletEnabled val="1"/>
        </dgm:presLayoutVars>
      </dgm:prSet>
      <dgm:spPr/>
    </dgm:pt>
  </dgm:ptLst>
  <dgm:cxnLst>
    <dgm:cxn modelId="{4A20D93D-7C66-4056-92E7-3AD0F6429099}" srcId="{B197A6DB-E77C-4B50-B561-4A095716F02B}" destId="{FCF87669-54DF-4DC7-8009-3DC86380EE8F}" srcOrd="0" destOrd="0" parTransId="{F988811C-2CE4-4360-88E5-716EBE223FE5}" sibTransId="{0B841893-A881-457A-997A-07D01D31606E}"/>
    <dgm:cxn modelId="{82D3F4AD-CFD6-4BF0-B937-319DDE3A852D}" type="presOf" srcId="{FCF87669-54DF-4DC7-8009-3DC86380EE8F}" destId="{779240BD-B54B-4C8A-84FB-B4A5FAA02E8A}" srcOrd="0" destOrd="0" presId="urn:microsoft.com/office/officeart/2005/8/layout/arrow3"/>
    <dgm:cxn modelId="{5434B1C2-4504-4ED4-B268-8E615C1F8167}" type="presOf" srcId="{B197A6DB-E77C-4B50-B561-4A095716F02B}" destId="{97562BE6-F446-42BF-B618-5CBD7248D1F7}" srcOrd="0" destOrd="0" presId="urn:microsoft.com/office/officeart/2005/8/layout/arrow3"/>
    <dgm:cxn modelId="{043074E5-36E8-41E7-B36F-AAC636D1AAD2}" srcId="{B197A6DB-E77C-4B50-B561-4A095716F02B}" destId="{67B117A8-A6D0-42B1-A90D-BF154520081A}" srcOrd="1" destOrd="0" parTransId="{9FA57ABC-2D58-4183-A28F-928E957F1BC5}" sibTransId="{33603006-2492-41A3-AEF8-6ACC505F061F}"/>
    <dgm:cxn modelId="{8F511BEB-E87D-492E-9D9B-CDF7AF043B12}" type="presOf" srcId="{67B117A8-A6D0-42B1-A90D-BF154520081A}" destId="{F275B21E-8EA6-4C63-9862-2774E904B2CC}" srcOrd="0" destOrd="0" presId="urn:microsoft.com/office/officeart/2005/8/layout/arrow3"/>
    <dgm:cxn modelId="{E557AD76-5701-4738-B13F-5EB7495715BE}" type="presParOf" srcId="{97562BE6-F446-42BF-B618-5CBD7248D1F7}" destId="{8A651D62-307B-45C7-B1FF-CD808F13B07E}" srcOrd="0" destOrd="0" presId="urn:microsoft.com/office/officeart/2005/8/layout/arrow3"/>
    <dgm:cxn modelId="{F59BBE6F-93C2-4A88-8662-7F8EFF21938E}" type="presParOf" srcId="{97562BE6-F446-42BF-B618-5CBD7248D1F7}" destId="{FF7F9D67-17B6-4056-A12C-0D9F846E4ED2}" srcOrd="1" destOrd="0" presId="urn:microsoft.com/office/officeart/2005/8/layout/arrow3"/>
    <dgm:cxn modelId="{BEB43062-5353-4759-814F-70199CC4C683}" type="presParOf" srcId="{97562BE6-F446-42BF-B618-5CBD7248D1F7}" destId="{779240BD-B54B-4C8A-84FB-B4A5FAA02E8A}" srcOrd="2" destOrd="0" presId="urn:microsoft.com/office/officeart/2005/8/layout/arrow3"/>
    <dgm:cxn modelId="{4C909439-6449-4128-AA6D-CF1120308A51}" type="presParOf" srcId="{97562BE6-F446-42BF-B618-5CBD7248D1F7}" destId="{AFEF61E2-1BC4-418A-87CC-15E6A5EB9AA6}" srcOrd="3" destOrd="0" presId="urn:microsoft.com/office/officeart/2005/8/layout/arrow3"/>
    <dgm:cxn modelId="{EFF21DC1-6ECE-4AA8-B801-1F3FFB868A3C}" type="presParOf" srcId="{97562BE6-F446-42BF-B618-5CBD7248D1F7}" destId="{F275B21E-8EA6-4C63-9862-2774E904B2CC}"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68B914-9646-455F-8457-9EB9A8616BEC}"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3E82D184-6A24-43D6-976E-4AB187958597}">
      <dgm:prSet phldrT="[Text]" custT="1"/>
      <dgm:spPr/>
      <dgm:t>
        <a:bodyPr/>
        <a:lstStyle/>
        <a:p>
          <a:pPr algn="l"/>
          <a:r>
            <a:rPr lang="en-US" sz="1800" dirty="0"/>
            <a:t>Factors that Decrease PVR</a:t>
          </a:r>
        </a:p>
        <a:p>
          <a:pPr algn="l"/>
          <a:r>
            <a:rPr lang="en-US" sz="1500" dirty="0"/>
            <a:t>- </a:t>
          </a:r>
          <a:r>
            <a:rPr lang="en-US" sz="1600" dirty="0"/>
            <a:t>No PEEP, Low PIP</a:t>
          </a:r>
        </a:p>
        <a:p>
          <a:pPr algn="l"/>
          <a:r>
            <a:rPr lang="en-US" sz="1600" dirty="0"/>
            <a:t>- </a:t>
          </a:r>
          <a:r>
            <a:rPr lang="en-US" sz="1600" dirty="0" err="1"/>
            <a:t>Hypocapnia</a:t>
          </a:r>
          <a:endParaRPr lang="en-US" sz="1600" dirty="0"/>
        </a:p>
        <a:p>
          <a:pPr algn="l"/>
          <a:r>
            <a:rPr lang="en-US" sz="1600" dirty="0"/>
            <a:t>- Adequate anesthesia/analgesia</a:t>
          </a:r>
        </a:p>
        <a:p>
          <a:pPr algn="l"/>
          <a:r>
            <a:rPr lang="en-US" sz="1600" dirty="0"/>
            <a:t>- High FiO2</a:t>
          </a:r>
        </a:p>
      </dgm:t>
    </dgm:pt>
    <dgm:pt modelId="{F5A4F0FE-300A-44B5-BB20-B53A2D4C335E}" type="parTrans" cxnId="{6CD146D9-1CF9-46DC-896A-B6F89F182B60}">
      <dgm:prSet/>
      <dgm:spPr/>
      <dgm:t>
        <a:bodyPr/>
        <a:lstStyle/>
        <a:p>
          <a:endParaRPr lang="en-US"/>
        </a:p>
      </dgm:t>
    </dgm:pt>
    <dgm:pt modelId="{E7B3179B-30F4-4E96-9588-92272D270DA7}" type="sibTrans" cxnId="{6CD146D9-1CF9-46DC-896A-B6F89F182B60}">
      <dgm:prSet/>
      <dgm:spPr/>
      <dgm:t>
        <a:bodyPr/>
        <a:lstStyle/>
        <a:p>
          <a:endParaRPr lang="en-US"/>
        </a:p>
      </dgm:t>
    </dgm:pt>
    <dgm:pt modelId="{02B95F2A-30DA-4608-82D1-789AE169324B}">
      <dgm:prSet phldrT="[Text]" custT="1"/>
      <dgm:spPr/>
      <dgm:t>
        <a:bodyPr/>
        <a:lstStyle/>
        <a:p>
          <a:pPr algn="l"/>
          <a:r>
            <a:rPr lang="en-US" sz="1800" dirty="0"/>
            <a:t>Factors that Increase PVR</a:t>
          </a:r>
        </a:p>
        <a:p>
          <a:pPr algn="l"/>
          <a:r>
            <a:rPr lang="en-US" sz="1600" dirty="0"/>
            <a:t>- PEEP, high PIP</a:t>
          </a:r>
        </a:p>
        <a:p>
          <a:pPr algn="l"/>
          <a:r>
            <a:rPr lang="en-US" sz="1600" dirty="0"/>
            <a:t>- Low FiO2 (in presence of normal autoregulation)</a:t>
          </a:r>
        </a:p>
        <a:p>
          <a:pPr algn="l"/>
          <a:r>
            <a:rPr lang="en-US" sz="1600" dirty="0"/>
            <a:t>- Pain/agitation/sympathetic stimulation/acidosis</a:t>
          </a:r>
        </a:p>
        <a:p>
          <a:pPr algn="l"/>
          <a:r>
            <a:rPr lang="en-US" sz="1600" dirty="0"/>
            <a:t>- Hypercapnia</a:t>
          </a:r>
        </a:p>
      </dgm:t>
    </dgm:pt>
    <dgm:pt modelId="{2CC2E8FC-F518-47B8-83BC-8FAFD8B6418B}" type="parTrans" cxnId="{2336EBB8-13FD-4F86-996F-99DEF5AAD13D}">
      <dgm:prSet/>
      <dgm:spPr/>
      <dgm:t>
        <a:bodyPr/>
        <a:lstStyle/>
        <a:p>
          <a:endParaRPr lang="en-US"/>
        </a:p>
      </dgm:t>
    </dgm:pt>
    <dgm:pt modelId="{F54005C9-1FBE-4F07-8D30-A93EC699EFFA}" type="sibTrans" cxnId="{2336EBB8-13FD-4F86-996F-99DEF5AAD13D}">
      <dgm:prSet/>
      <dgm:spPr/>
      <dgm:t>
        <a:bodyPr/>
        <a:lstStyle/>
        <a:p>
          <a:endParaRPr lang="en-US"/>
        </a:p>
      </dgm:t>
    </dgm:pt>
    <dgm:pt modelId="{026F84B9-AECF-4F4B-B3F3-D3D8F533C4C2}" type="pres">
      <dgm:prSet presAssocID="{5668B914-9646-455F-8457-9EB9A8616BEC}" presName="compositeShape" presStyleCnt="0">
        <dgm:presLayoutVars>
          <dgm:chMax val="2"/>
          <dgm:dir/>
          <dgm:resizeHandles val="exact"/>
        </dgm:presLayoutVars>
      </dgm:prSet>
      <dgm:spPr/>
    </dgm:pt>
    <dgm:pt modelId="{FF47E75E-D7DA-443C-A66F-6F82333283BD}" type="pres">
      <dgm:prSet presAssocID="{5668B914-9646-455F-8457-9EB9A8616BEC}" presName="divider" presStyleLbl="fgShp" presStyleIdx="0" presStyleCnt="1"/>
      <dgm:spPr/>
    </dgm:pt>
    <dgm:pt modelId="{609EDB54-D0D4-464D-9E44-57FECB2D7766}" type="pres">
      <dgm:prSet presAssocID="{3E82D184-6A24-43D6-976E-4AB187958597}" presName="downArrow" presStyleLbl="node1" presStyleIdx="0" presStyleCnt="2"/>
      <dgm:spPr/>
    </dgm:pt>
    <dgm:pt modelId="{F37F54C5-B2D5-417B-8C05-CABBA76BC5D6}" type="pres">
      <dgm:prSet presAssocID="{3E82D184-6A24-43D6-976E-4AB187958597}" presName="downArrowText" presStyleLbl="revTx" presStyleIdx="0" presStyleCnt="2" custScaleX="124306">
        <dgm:presLayoutVars>
          <dgm:bulletEnabled val="1"/>
        </dgm:presLayoutVars>
      </dgm:prSet>
      <dgm:spPr/>
    </dgm:pt>
    <dgm:pt modelId="{E8A24E71-605A-4B6B-A138-1DFB9C2CCB59}" type="pres">
      <dgm:prSet presAssocID="{02B95F2A-30DA-4608-82D1-789AE169324B}" presName="upArrow" presStyleLbl="node1" presStyleIdx="1" presStyleCnt="2"/>
      <dgm:spPr/>
    </dgm:pt>
    <dgm:pt modelId="{0C8EDD1A-C87F-4334-9E07-CAF11617E0BD}" type="pres">
      <dgm:prSet presAssocID="{02B95F2A-30DA-4608-82D1-789AE169324B}" presName="upArrowText" presStyleLbl="revTx" presStyleIdx="1" presStyleCnt="2" custScaleX="182407" custLinFactNeighborX="28935" custLinFactNeighborY="4105">
        <dgm:presLayoutVars>
          <dgm:bulletEnabled val="1"/>
        </dgm:presLayoutVars>
      </dgm:prSet>
      <dgm:spPr/>
    </dgm:pt>
  </dgm:ptLst>
  <dgm:cxnLst>
    <dgm:cxn modelId="{7F64A504-E17B-4674-AC18-F7BF976F92A3}" type="presOf" srcId="{5668B914-9646-455F-8457-9EB9A8616BEC}" destId="{026F84B9-AECF-4F4B-B3F3-D3D8F533C4C2}" srcOrd="0" destOrd="0" presId="urn:microsoft.com/office/officeart/2005/8/layout/arrow3"/>
    <dgm:cxn modelId="{E499E374-1D7D-446D-BCE4-19AA891922FA}" type="presOf" srcId="{02B95F2A-30DA-4608-82D1-789AE169324B}" destId="{0C8EDD1A-C87F-4334-9E07-CAF11617E0BD}" srcOrd="0" destOrd="0" presId="urn:microsoft.com/office/officeart/2005/8/layout/arrow3"/>
    <dgm:cxn modelId="{2D867A85-B320-482B-B8C9-5F5B0BA3B908}" type="presOf" srcId="{3E82D184-6A24-43D6-976E-4AB187958597}" destId="{F37F54C5-B2D5-417B-8C05-CABBA76BC5D6}" srcOrd="0" destOrd="0" presId="urn:microsoft.com/office/officeart/2005/8/layout/arrow3"/>
    <dgm:cxn modelId="{2336EBB8-13FD-4F86-996F-99DEF5AAD13D}" srcId="{5668B914-9646-455F-8457-9EB9A8616BEC}" destId="{02B95F2A-30DA-4608-82D1-789AE169324B}" srcOrd="1" destOrd="0" parTransId="{2CC2E8FC-F518-47B8-83BC-8FAFD8B6418B}" sibTransId="{F54005C9-1FBE-4F07-8D30-A93EC699EFFA}"/>
    <dgm:cxn modelId="{6CD146D9-1CF9-46DC-896A-B6F89F182B60}" srcId="{5668B914-9646-455F-8457-9EB9A8616BEC}" destId="{3E82D184-6A24-43D6-976E-4AB187958597}" srcOrd="0" destOrd="0" parTransId="{F5A4F0FE-300A-44B5-BB20-B53A2D4C335E}" sibTransId="{E7B3179B-30F4-4E96-9588-92272D270DA7}"/>
    <dgm:cxn modelId="{B5038990-14B6-4186-9131-CE7EA6F46E0B}" type="presParOf" srcId="{026F84B9-AECF-4F4B-B3F3-D3D8F533C4C2}" destId="{FF47E75E-D7DA-443C-A66F-6F82333283BD}" srcOrd="0" destOrd="0" presId="urn:microsoft.com/office/officeart/2005/8/layout/arrow3"/>
    <dgm:cxn modelId="{E977803D-0E90-4E0D-97C5-EB72FC8173C0}" type="presParOf" srcId="{026F84B9-AECF-4F4B-B3F3-D3D8F533C4C2}" destId="{609EDB54-D0D4-464D-9E44-57FECB2D7766}" srcOrd="1" destOrd="0" presId="urn:microsoft.com/office/officeart/2005/8/layout/arrow3"/>
    <dgm:cxn modelId="{6A3B17CB-B6FA-4DDC-93C2-1842E4A9250E}" type="presParOf" srcId="{026F84B9-AECF-4F4B-B3F3-D3D8F533C4C2}" destId="{F37F54C5-B2D5-417B-8C05-CABBA76BC5D6}" srcOrd="2" destOrd="0" presId="urn:microsoft.com/office/officeart/2005/8/layout/arrow3"/>
    <dgm:cxn modelId="{0A8983A7-6733-46C4-8463-0A4D99B7BFAA}" type="presParOf" srcId="{026F84B9-AECF-4F4B-B3F3-D3D8F533C4C2}" destId="{E8A24E71-605A-4B6B-A138-1DFB9C2CCB59}" srcOrd="3" destOrd="0" presId="urn:microsoft.com/office/officeart/2005/8/layout/arrow3"/>
    <dgm:cxn modelId="{1049D2C3-7A31-4956-900D-DADFAE0EF5F4}" type="presParOf" srcId="{026F84B9-AECF-4F4B-B3F3-D3D8F533C4C2}" destId="{0C8EDD1A-C87F-4334-9E07-CAF11617E0BD}"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E1AAA8-2CF7-43AF-B5B2-1CB2A1D4C5BC}"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02E9970D-2936-4776-9733-817911F3B33E}">
      <dgm:prSet phldrT="[Text]"/>
      <dgm:spPr/>
      <dgm:t>
        <a:bodyPr/>
        <a:lstStyle/>
        <a:p>
          <a:r>
            <a:rPr lang="en-US" dirty="0"/>
            <a:t>High risk for morbidity/mortality</a:t>
          </a:r>
        </a:p>
      </dgm:t>
    </dgm:pt>
    <dgm:pt modelId="{EE42B4D2-A73B-4975-9493-0C6FAC581C5A}" type="parTrans" cxnId="{62055FEB-37B2-4526-ADE1-9AABD07DBDA4}">
      <dgm:prSet/>
      <dgm:spPr/>
      <dgm:t>
        <a:bodyPr/>
        <a:lstStyle/>
        <a:p>
          <a:endParaRPr lang="en-US"/>
        </a:p>
      </dgm:t>
    </dgm:pt>
    <dgm:pt modelId="{D0336225-B731-44E3-B2DF-04892BEDAC1B}" type="sibTrans" cxnId="{62055FEB-37B2-4526-ADE1-9AABD07DBDA4}">
      <dgm:prSet/>
      <dgm:spPr/>
      <dgm:t>
        <a:bodyPr/>
        <a:lstStyle/>
        <a:p>
          <a:endParaRPr lang="en-US"/>
        </a:p>
      </dgm:t>
    </dgm:pt>
    <dgm:pt modelId="{52F7DE73-E0E3-4072-929B-ECA1688E402B}">
      <dgm:prSet phldrT="[Text]"/>
      <dgm:spPr/>
      <dgm:t>
        <a:bodyPr/>
        <a:lstStyle/>
        <a:p>
          <a:r>
            <a:rPr lang="en-US" dirty="0"/>
            <a:t>If cardiac arrest occurs, high mortality </a:t>
          </a:r>
        </a:p>
      </dgm:t>
    </dgm:pt>
    <dgm:pt modelId="{55F4E6BA-0084-4640-94F5-1C2CC8A1155C}" type="parTrans" cxnId="{C38BAF87-610C-4772-95E3-620DD2A82A15}">
      <dgm:prSet/>
      <dgm:spPr/>
      <dgm:t>
        <a:bodyPr/>
        <a:lstStyle/>
        <a:p>
          <a:endParaRPr lang="en-US"/>
        </a:p>
      </dgm:t>
    </dgm:pt>
    <dgm:pt modelId="{15D7D9B3-4C65-4AD2-9924-977D81EC2D30}" type="sibTrans" cxnId="{C38BAF87-610C-4772-95E3-620DD2A82A15}">
      <dgm:prSet/>
      <dgm:spPr/>
      <dgm:t>
        <a:bodyPr/>
        <a:lstStyle/>
        <a:p>
          <a:endParaRPr lang="en-US"/>
        </a:p>
      </dgm:t>
    </dgm:pt>
    <dgm:pt modelId="{E8F14246-90D0-4E7D-910A-14C014F4D6E6}">
      <dgm:prSet phldrT="[Text]"/>
      <dgm:spPr/>
      <dgm:t>
        <a:bodyPr/>
        <a:lstStyle/>
        <a:p>
          <a:r>
            <a:rPr lang="en-US" dirty="0"/>
            <a:t>ACLS is frequently unsuccessful</a:t>
          </a:r>
        </a:p>
      </dgm:t>
    </dgm:pt>
    <dgm:pt modelId="{BDA55C14-F622-4D6D-ADEC-FF3E5FDBE5F0}" type="parTrans" cxnId="{5933FC6B-F755-4BCD-BAC9-925A6A0B8C9D}">
      <dgm:prSet/>
      <dgm:spPr/>
      <dgm:t>
        <a:bodyPr/>
        <a:lstStyle/>
        <a:p>
          <a:endParaRPr lang="en-US"/>
        </a:p>
      </dgm:t>
    </dgm:pt>
    <dgm:pt modelId="{C37CC4E6-EAD6-4935-A0FE-425FF49ED265}" type="sibTrans" cxnId="{5933FC6B-F755-4BCD-BAC9-925A6A0B8C9D}">
      <dgm:prSet/>
      <dgm:spPr/>
      <dgm:t>
        <a:bodyPr/>
        <a:lstStyle/>
        <a:p>
          <a:endParaRPr lang="en-US"/>
        </a:p>
      </dgm:t>
    </dgm:pt>
    <dgm:pt modelId="{C638B43D-1D2F-4455-B184-DE4CB5ACA7CB}">
      <dgm:prSet phldrT="[Text]"/>
      <dgm:spPr/>
      <dgm:t>
        <a:bodyPr/>
        <a:lstStyle/>
        <a:p>
          <a:r>
            <a:rPr lang="en-US" dirty="0"/>
            <a:t>Elective procedures should be avoided</a:t>
          </a:r>
        </a:p>
      </dgm:t>
    </dgm:pt>
    <dgm:pt modelId="{50FF45B3-05E2-4E53-AC8E-13F6144B9362}" type="parTrans" cxnId="{9C1DBDBD-5924-4193-BAAC-979665407513}">
      <dgm:prSet/>
      <dgm:spPr/>
      <dgm:t>
        <a:bodyPr/>
        <a:lstStyle/>
        <a:p>
          <a:endParaRPr lang="en-US"/>
        </a:p>
      </dgm:t>
    </dgm:pt>
    <dgm:pt modelId="{7959C4B5-6338-4952-998E-66E67CF993A3}" type="sibTrans" cxnId="{9C1DBDBD-5924-4193-BAAC-979665407513}">
      <dgm:prSet/>
      <dgm:spPr/>
      <dgm:t>
        <a:bodyPr/>
        <a:lstStyle/>
        <a:p>
          <a:endParaRPr lang="en-US"/>
        </a:p>
      </dgm:t>
    </dgm:pt>
    <dgm:pt modelId="{5C819116-7C85-44F5-B23B-2ED3B17FB74F}" type="pres">
      <dgm:prSet presAssocID="{3DE1AAA8-2CF7-43AF-B5B2-1CB2A1D4C5BC}" presName="composite" presStyleCnt="0">
        <dgm:presLayoutVars>
          <dgm:chMax val="1"/>
          <dgm:dir/>
          <dgm:resizeHandles val="exact"/>
        </dgm:presLayoutVars>
      </dgm:prSet>
      <dgm:spPr/>
    </dgm:pt>
    <dgm:pt modelId="{69BCC6C9-D85E-4EB0-8750-8119C56F18E2}" type="pres">
      <dgm:prSet presAssocID="{02E9970D-2936-4776-9733-817911F3B33E}" presName="roof" presStyleLbl="dkBgShp" presStyleIdx="0" presStyleCnt="2" custLinFactNeighborX="160" custLinFactNeighborY="-16985"/>
      <dgm:spPr/>
    </dgm:pt>
    <dgm:pt modelId="{01174582-D52F-4250-9B49-3D9B4AB934DB}" type="pres">
      <dgm:prSet presAssocID="{02E9970D-2936-4776-9733-817911F3B33E}" presName="pillars" presStyleCnt="0"/>
      <dgm:spPr/>
    </dgm:pt>
    <dgm:pt modelId="{A42B2BBD-B563-4DFD-B585-19E326200DD8}" type="pres">
      <dgm:prSet presAssocID="{02E9970D-2936-4776-9733-817911F3B33E}" presName="pillar1" presStyleLbl="node1" presStyleIdx="0" presStyleCnt="3">
        <dgm:presLayoutVars>
          <dgm:bulletEnabled val="1"/>
        </dgm:presLayoutVars>
      </dgm:prSet>
      <dgm:spPr/>
    </dgm:pt>
    <dgm:pt modelId="{A8B91947-0304-4506-A91D-1F19683296FD}" type="pres">
      <dgm:prSet presAssocID="{E8F14246-90D0-4E7D-910A-14C014F4D6E6}" presName="pillarX" presStyleLbl="node1" presStyleIdx="1" presStyleCnt="3">
        <dgm:presLayoutVars>
          <dgm:bulletEnabled val="1"/>
        </dgm:presLayoutVars>
      </dgm:prSet>
      <dgm:spPr/>
    </dgm:pt>
    <dgm:pt modelId="{D5B1A842-7A85-4563-85E8-48E024C108F8}" type="pres">
      <dgm:prSet presAssocID="{C638B43D-1D2F-4455-B184-DE4CB5ACA7CB}" presName="pillarX" presStyleLbl="node1" presStyleIdx="2" presStyleCnt="3">
        <dgm:presLayoutVars>
          <dgm:bulletEnabled val="1"/>
        </dgm:presLayoutVars>
      </dgm:prSet>
      <dgm:spPr/>
    </dgm:pt>
    <dgm:pt modelId="{D40AB941-C06C-4319-9398-6F165A38A7A7}" type="pres">
      <dgm:prSet presAssocID="{02E9970D-2936-4776-9733-817911F3B33E}" presName="base" presStyleLbl="dkBgShp" presStyleIdx="1" presStyleCnt="2"/>
      <dgm:spPr/>
    </dgm:pt>
  </dgm:ptLst>
  <dgm:cxnLst>
    <dgm:cxn modelId="{50DEEC35-952B-4151-AFEB-3405219FF8D6}" type="presOf" srcId="{C638B43D-1D2F-4455-B184-DE4CB5ACA7CB}" destId="{D5B1A842-7A85-4563-85E8-48E024C108F8}" srcOrd="0" destOrd="0" presId="urn:microsoft.com/office/officeart/2005/8/layout/hList3"/>
    <dgm:cxn modelId="{543B5039-659F-4C0E-963D-2BA9C515C5C5}" type="presOf" srcId="{52F7DE73-E0E3-4072-929B-ECA1688E402B}" destId="{A42B2BBD-B563-4DFD-B585-19E326200DD8}" srcOrd="0" destOrd="0" presId="urn:microsoft.com/office/officeart/2005/8/layout/hList3"/>
    <dgm:cxn modelId="{76CD8A55-E391-4290-88DC-BA6B17FF49F0}" type="presOf" srcId="{E8F14246-90D0-4E7D-910A-14C014F4D6E6}" destId="{A8B91947-0304-4506-A91D-1F19683296FD}" srcOrd="0" destOrd="0" presId="urn:microsoft.com/office/officeart/2005/8/layout/hList3"/>
    <dgm:cxn modelId="{5933FC6B-F755-4BCD-BAC9-925A6A0B8C9D}" srcId="{02E9970D-2936-4776-9733-817911F3B33E}" destId="{E8F14246-90D0-4E7D-910A-14C014F4D6E6}" srcOrd="1" destOrd="0" parTransId="{BDA55C14-F622-4D6D-ADEC-FF3E5FDBE5F0}" sibTransId="{C37CC4E6-EAD6-4935-A0FE-425FF49ED265}"/>
    <dgm:cxn modelId="{CB516285-06E5-4E81-828A-0185EC096691}" type="presOf" srcId="{02E9970D-2936-4776-9733-817911F3B33E}" destId="{69BCC6C9-D85E-4EB0-8750-8119C56F18E2}" srcOrd="0" destOrd="0" presId="urn:microsoft.com/office/officeart/2005/8/layout/hList3"/>
    <dgm:cxn modelId="{5E8B2A87-F149-4E8D-A3FD-428F4B01DA3B}" type="presOf" srcId="{3DE1AAA8-2CF7-43AF-B5B2-1CB2A1D4C5BC}" destId="{5C819116-7C85-44F5-B23B-2ED3B17FB74F}" srcOrd="0" destOrd="0" presId="urn:microsoft.com/office/officeart/2005/8/layout/hList3"/>
    <dgm:cxn modelId="{C38BAF87-610C-4772-95E3-620DD2A82A15}" srcId="{02E9970D-2936-4776-9733-817911F3B33E}" destId="{52F7DE73-E0E3-4072-929B-ECA1688E402B}" srcOrd="0" destOrd="0" parTransId="{55F4E6BA-0084-4640-94F5-1C2CC8A1155C}" sibTransId="{15D7D9B3-4C65-4AD2-9924-977D81EC2D30}"/>
    <dgm:cxn modelId="{9C1DBDBD-5924-4193-BAAC-979665407513}" srcId="{02E9970D-2936-4776-9733-817911F3B33E}" destId="{C638B43D-1D2F-4455-B184-DE4CB5ACA7CB}" srcOrd="2" destOrd="0" parTransId="{50FF45B3-05E2-4E53-AC8E-13F6144B9362}" sibTransId="{7959C4B5-6338-4952-998E-66E67CF993A3}"/>
    <dgm:cxn modelId="{62055FEB-37B2-4526-ADE1-9AABD07DBDA4}" srcId="{3DE1AAA8-2CF7-43AF-B5B2-1CB2A1D4C5BC}" destId="{02E9970D-2936-4776-9733-817911F3B33E}" srcOrd="0" destOrd="0" parTransId="{EE42B4D2-A73B-4975-9493-0C6FAC581C5A}" sibTransId="{D0336225-B731-44E3-B2DF-04892BEDAC1B}"/>
    <dgm:cxn modelId="{562027DF-C5DA-49CB-9BA4-93F919DC78B9}" type="presParOf" srcId="{5C819116-7C85-44F5-B23B-2ED3B17FB74F}" destId="{69BCC6C9-D85E-4EB0-8750-8119C56F18E2}" srcOrd="0" destOrd="0" presId="urn:microsoft.com/office/officeart/2005/8/layout/hList3"/>
    <dgm:cxn modelId="{2F3A10FC-1590-4EB7-AE25-9E5BE70483E2}" type="presParOf" srcId="{5C819116-7C85-44F5-B23B-2ED3B17FB74F}" destId="{01174582-D52F-4250-9B49-3D9B4AB934DB}" srcOrd="1" destOrd="0" presId="urn:microsoft.com/office/officeart/2005/8/layout/hList3"/>
    <dgm:cxn modelId="{2E72F9F6-1AB5-40D2-9F40-EEA19EF42350}" type="presParOf" srcId="{01174582-D52F-4250-9B49-3D9B4AB934DB}" destId="{A42B2BBD-B563-4DFD-B585-19E326200DD8}" srcOrd="0" destOrd="0" presId="urn:microsoft.com/office/officeart/2005/8/layout/hList3"/>
    <dgm:cxn modelId="{B2EC3791-4C9E-409C-B198-434EE7ED386A}" type="presParOf" srcId="{01174582-D52F-4250-9B49-3D9B4AB934DB}" destId="{A8B91947-0304-4506-A91D-1F19683296FD}" srcOrd="1" destOrd="0" presId="urn:microsoft.com/office/officeart/2005/8/layout/hList3"/>
    <dgm:cxn modelId="{843EC77A-30F0-4629-AAA0-FAA411EFE270}" type="presParOf" srcId="{01174582-D52F-4250-9B49-3D9B4AB934DB}" destId="{D5B1A842-7A85-4563-85E8-48E024C108F8}" srcOrd="2" destOrd="0" presId="urn:microsoft.com/office/officeart/2005/8/layout/hList3"/>
    <dgm:cxn modelId="{E228E493-E4C4-48B4-881B-165C80DB2FE3}" type="presParOf" srcId="{5C819116-7C85-44F5-B23B-2ED3B17FB74F}" destId="{D40AB941-C06C-4319-9398-6F165A38A7A7}"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51D62-307B-45C7-B1FF-CD808F13B07E}">
      <dsp:nvSpPr>
        <dsp:cNvPr id="0" name=""/>
        <dsp:cNvSpPr/>
      </dsp:nvSpPr>
      <dsp:spPr>
        <a:xfrm rot="21300000">
          <a:off x="23091" y="1712539"/>
          <a:ext cx="7478567" cy="856408"/>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7F9D67-17B6-4056-A12C-0D9F846E4ED2}">
      <dsp:nvSpPr>
        <dsp:cNvPr id="0" name=""/>
        <dsp:cNvSpPr/>
      </dsp:nvSpPr>
      <dsp:spPr>
        <a:xfrm>
          <a:off x="902970" y="214074"/>
          <a:ext cx="2257425" cy="1712595"/>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9240BD-B54B-4C8A-84FB-B4A5FAA02E8A}">
      <dsp:nvSpPr>
        <dsp:cNvPr id="0" name=""/>
        <dsp:cNvSpPr/>
      </dsp:nvSpPr>
      <dsp:spPr>
        <a:xfrm>
          <a:off x="3562349" y="0"/>
          <a:ext cx="3259456" cy="1798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Factors that Decrease SVR: </a:t>
          </a:r>
        </a:p>
        <a:p>
          <a:pPr marL="0" lvl="0" indent="0" algn="l" defTabSz="889000">
            <a:lnSpc>
              <a:spcPct val="90000"/>
            </a:lnSpc>
            <a:spcBef>
              <a:spcPct val="0"/>
            </a:spcBef>
            <a:spcAft>
              <a:spcPct val="35000"/>
            </a:spcAft>
            <a:buNone/>
          </a:pPr>
          <a:r>
            <a:rPr lang="en-US" sz="1400" kern="1200" dirty="0"/>
            <a:t>- </a:t>
          </a:r>
          <a:r>
            <a:rPr lang="en-US" sz="1600" kern="1200" dirty="0"/>
            <a:t>Adequate anesthesia</a:t>
          </a:r>
        </a:p>
        <a:p>
          <a:pPr marL="0" lvl="0" indent="0" algn="l" defTabSz="889000">
            <a:lnSpc>
              <a:spcPct val="90000"/>
            </a:lnSpc>
            <a:spcBef>
              <a:spcPct val="0"/>
            </a:spcBef>
            <a:spcAft>
              <a:spcPct val="35000"/>
            </a:spcAft>
            <a:buNone/>
          </a:pPr>
          <a:r>
            <a:rPr lang="en-US" sz="1600" kern="1200" dirty="0"/>
            <a:t>- Positive intrathoracic pressure</a:t>
          </a:r>
        </a:p>
        <a:p>
          <a:pPr marL="0" lvl="0" indent="0" algn="l" defTabSz="889000">
            <a:lnSpc>
              <a:spcPct val="90000"/>
            </a:lnSpc>
            <a:spcBef>
              <a:spcPct val="0"/>
            </a:spcBef>
            <a:spcAft>
              <a:spcPct val="35000"/>
            </a:spcAft>
            <a:buNone/>
          </a:pPr>
          <a:r>
            <a:rPr lang="en-US" sz="1600" kern="1200" dirty="0"/>
            <a:t>- Vasodilation from any cause</a:t>
          </a:r>
        </a:p>
      </dsp:txBody>
      <dsp:txXfrm>
        <a:off x="3562349" y="0"/>
        <a:ext cx="3259456" cy="1798224"/>
      </dsp:txXfrm>
    </dsp:sp>
    <dsp:sp modelId="{AFEF61E2-1BC4-418A-87CC-15E6A5EB9AA6}">
      <dsp:nvSpPr>
        <dsp:cNvPr id="0" name=""/>
        <dsp:cNvSpPr/>
      </dsp:nvSpPr>
      <dsp:spPr>
        <a:xfrm>
          <a:off x="4364354" y="2354818"/>
          <a:ext cx="2257425" cy="1712595"/>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75B21E-8EA6-4C63-9862-2774E904B2CC}">
      <dsp:nvSpPr>
        <dsp:cNvPr id="0" name=""/>
        <dsp:cNvSpPr/>
      </dsp:nvSpPr>
      <dsp:spPr>
        <a:xfrm>
          <a:off x="1026809" y="2483263"/>
          <a:ext cx="3373736" cy="1798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Factors that Increase SVR: </a:t>
          </a:r>
        </a:p>
        <a:p>
          <a:pPr marL="0" lvl="0" indent="0" algn="l" defTabSz="889000">
            <a:lnSpc>
              <a:spcPct val="90000"/>
            </a:lnSpc>
            <a:spcBef>
              <a:spcPct val="0"/>
            </a:spcBef>
            <a:spcAft>
              <a:spcPct val="35000"/>
            </a:spcAft>
            <a:buNone/>
          </a:pPr>
          <a:r>
            <a:rPr lang="en-US" sz="1600" kern="1200" dirty="0"/>
            <a:t>- Sympathetic stimulation (pain/agitation/</a:t>
          </a:r>
          <a:r>
            <a:rPr lang="en-US" sz="1600" kern="1200" dirty="0" err="1"/>
            <a:t>catecholamines</a:t>
          </a:r>
          <a:r>
            <a:rPr lang="en-US" sz="1600" kern="1200" dirty="0"/>
            <a:t>)</a:t>
          </a:r>
        </a:p>
        <a:p>
          <a:pPr marL="0" lvl="0" indent="0" algn="l" defTabSz="889000">
            <a:lnSpc>
              <a:spcPct val="90000"/>
            </a:lnSpc>
            <a:spcBef>
              <a:spcPct val="0"/>
            </a:spcBef>
            <a:spcAft>
              <a:spcPct val="35000"/>
            </a:spcAft>
            <a:buNone/>
          </a:pPr>
          <a:r>
            <a:rPr lang="en-US" sz="1600" kern="1200" dirty="0"/>
            <a:t>- Acidosis</a:t>
          </a:r>
        </a:p>
        <a:p>
          <a:pPr marL="0" lvl="0" indent="0" algn="l" defTabSz="889000">
            <a:lnSpc>
              <a:spcPct val="90000"/>
            </a:lnSpc>
            <a:spcBef>
              <a:spcPct val="0"/>
            </a:spcBef>
            <a:spcAft>
              <a:spcPct val="35000"/>
            </a:spcAft>
            <a:buNone/>
          </a:pPr>
          <a:r>
            <a:rPr lang="en-US" sz="1600" kern="1200" dirty="0"/>
            <a:t>- Hypothermia </a:t>
          </a:r>
        </a:p>
        <a:p>
          <a:pPr marL="0" lvl="0" indent="0" algn="l" defTabSz="889000">
            <a:lnSpc>
              <a:spcPct val="90000"/>
            </a:lnSpc>
            <a:spcBef>
              <a:spcPct val="0"/>
            </a:spcBef>
            <a:spcAft>
              <a:spcPct val="35000"/>
            </a:spcAft>
            <a:buNone/>
          </a:pPr>
          <a:r>
            <a:rPr lang="en-US" sz="1600" kern="1200" dirty="0"/>
            <a:t>- Negative intrathoracic pressure</a:t>
          </a:r>
        </a:p>
      </dsp:txBody>
      <dsp:txXfrm>
        <a:off x="1026809" y="2483263"/>
        <a:ext cx="3373736" cy="1798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7E75E-D7DA-443C-A66F-6F82333283BD}">
      <dsp:nvSpPr>
        <dsp:cNvPr id="0" name=""/>
        <dsp:cNvSpPr/>
      </dsp:nvSpPr>
      <dsp:spPr>
        <a:xfrm rot="21300000">
          <a:off x="25254" y="1817685"/>
          <a:ext cx="8179091" cy="936629"/>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9EDB54-D0D4-464D-9E44-57FECB2D7766}">
      <dsp:nvSpPr>
        <dsp:cNvPr id="0" name=""/>
        <dsp:cNvSpPr/>
      </dsp:nvSpPr>
      <dsp:spPr>
        <a:xfrm>
          <a:off x="987552" y="228600"/>
          <a:ext cx="2468880" cy="1828800"/>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7F54C5-B2D5-417B-8C05-CABBA76BC5D6}">
      <dsp:nvSpPr>
        <dsp:cNvPr id="0" name=""/>
        <dsp:cNvSpPr/>
      </dsp:nvSpPr>
      <dsp:spPr>
        <a:xfrm>
          <a:off x="4041642" y="0"/>
          <a:ext cx="3273563" cy="192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Factors that Decrease PVR</a:t>
          </a:r>
        </a:p>
        <a:p>
          <a:pPr marL="0" lvl="0" indent="0" algn="l" defTabSz="800100">
            <a:lnSpc>
              <a:spcPct val="90000"/>
            </a:lnSpc>
            <a:spcBef>
              <a:spcPct val="0"/>
            </a:spcBef>
            <a:spcAft>
              <a:spcPct val="35000"/>
            </a:spcAft>
            <a:buNone/>
          </a:pPr>
          <a:r>
            <a:rPr lang="en-US" sz="1500" kern="1200" dirty="0"/>
            <a:t>- </a:t>
          </a:r>
          <a:r>
            <a:rPr lang="en-US" sz="1600" kern="1200" dirty="0"/>
            <a:t>No PEEP, Low PIP</a:t>
          </a:r>
        </a:p>
        <a:p>
          <a:pPr marL="0" lvl="0" indent="0" algn="l" defTabSz="800100">
            <a:lnSpc>
              <a:spcPct val="90000"/>
            </a:lnSpc>
            <a:spcBef>
              <a:spcPct val="0"/>
            </a:spcBef>
            <a:spcAft>
              <a:spcPct val="35000"/>
            </a:spcAft>
            <a:buNone/>
          </a:pPr>
          <a:r>
            <a:rPr lang="en-US" sz="1600" kern="1200" dirty="0"/>
            <a:t>- </a:t>
          </a:r>
          <a:r>
            <a:rPr lang="en-US" sz="1600" kern="1200" dirty="0" err="1"/>
            <a:t>Hypocapnia</a:t>
          </a:r>
          <a:endParaRPr lang="en-US" sz="1600" kern="1200" dirty="0"/>
        </a:p>
        <a:p>
          <a:pPr marL="0" lvl="0" indent="0" algn="l" defTabSz="800100">
            <a:lnSpc>
              <a:spcPct val="90000"/>
            </a:lnSpc>
            <a:spcBef>
              <a:spcPct val="0"/>
            </a:spcBef>
            <a:spcAft>
              <a:spcPct val="35000"/>
            </a:spcAft>
            <a:buNone/>
          </a:pPr>
          <a:r>
            <a:rPr lang="en-US" sz="1600" kern="1200" dirty="0"/>
            <a:t>- Adequate anesthesia/analgesia</a:t>
          </a:r>
        </a:p>
        <a:p>
          <a:pPr marL="0" lvl="0" indent="0" algn="l" defTabSz="800100">
            <a:lnSpc>
              <a:spcPct val="90000"/>
            </a:lnSpc>
            <a:spcBef>
              <a:spcPct val="0"/>
            </a:spcBef>
            <a:spcAft>
              <a:spcPct val="35000"/>
            </a:spcAft>
            <a:buNone/>
          </a:pPr>
          <a:r>
            <a:rPr lang="en-US" sz="1600" kern="1200" dirty="0"/>
            <a:t>- High FiO2</a:t>
          </a:r>
        </a:p>
      </dsp:txBody>
      <dsp:txXfrm>
        <a:off x="4041642" y="0"/>
        <a:ext cx="3273563" cy="1920240"/>
      </dsp:txXfrm>
    </dsp:sp>
    <dsp:sp modelId="{E8A24E71-605A-4B6B-A138-1DFB9C2CCB59}">
      <dsp:nvSpPr>
        <dsp:cNvPr id="0" name=""/>
        <dsp:cNvSpPr/>
      </dsp:nvSpPr>
      <dsp:spPr>
        <a:xfrm>
          <a:off x="4773168" y="2514599"/>
          <a:ext cx="2468880" cy="1828800"/>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8EDD1A-C87F-4334-9E07-CAF11617E0BD}">
      <dsp:nvSpPr>
        <dsp:cNvPr id="0" name=""/>
        <dsp:cNvSpPr/>
      </dsp:nvSpPr>
      <dsp:spPr>
        <a:xfrm>
          <a:off x="911352" y="2651760"/>
          <a:ext cx="4803637" cy="192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Factors that Increase PVR</a:t>
          </a:r>
        </a:p>
        <a:p>
          <a:pPr marL="0" lvl="0" indent="0" algn="l" defTabSz="800100">
            <a:lnSpc>
              <a:spcPct val="90000"/>
            </a:lnSpc>
            <a:spcBef>
              <a:spcPct val="0"/>
            </a:spcBef>
            <a:spcAft>
              <a:spcPct val="35000"/>
            </a:spcAft>
            <a:buNone/>
          </a:pPr>
          <a:r>
            <a:rPr lang="en-US" sz="1600" kern="1200" dirty="0"/>
            <a:t>- PEEP, high PIP</a:t>
          </a:r>
        </a:p>
        <a:p>
          <a:pPr marL="0" lvl="0" indent="0" algn="l" defTabSz="800100">
            <a:lnSpc>
              <a:spcPct val="90000"/>
            </a:lnSpc>
            <a:spcBef>
              <a:spcPct val="0"/>
            </a:spcBef>
            <a:spcAft>
              <a:spcPct val="35000"/>
            </a:spcAft>
            <a:buNone/>
          </a:pPr>
          <a:r>
            <a:rPr lang="en-US" sz="1600" kern="1200" dirty="0"/>
            <a:t>- Low FiO2 (in presence of normal autoregulation)</a:t>
          </a:r>
        </a:p>
        <a:p>
          <a:pPr marL="0" lvl="0" indent="0" algn="l" defTabSz="800100">
            <a:lnSpc>
              <a:spcPct val="90000"/>
            </a:lnSpc>
            <a:spcBef>
              <a:spcPct val="0"/>
            </a:spcBef>
            <a:spcAft>
              <a:spcPct val="35000"/>
            </a:spcAft>
            <a:buNone/>
          </a:pPr>
          <a:r>
            <a:rPr lang="en-US" sz="1600" kern="1200" dirty="0"/>
            <a:t>- Pain/agitation/sympathetic stimulation/acidosis</a:t>
          </a:r>
        </a:p>
        <a:p>
          <a:pPr marL="0" lvl="0" indent="0" algn="l" defTabSz="800100">
            <a:lnSpc>
              <a:spcPct val="90000"/>
            </a:lnSpc>
            <a:spcBef>
              <a:spcPct val="0"/>
            </a:spcBef>
            <a:spcAft>
              <a:spcPct val="35000"/>
            </a:spcAft>
            <a:buNone/>
          </a:pPr>
          <a:r>
            <a:rPr lang="en-US" sz="1600" kern="1200" dirty="0"/>
            <a:t>- Hypercapnia</a:t>
          </a:r>
        </a:p>
      </dsp:txBody>
      <dsp:txXfrm>
        <a:off x="911352" y="2651760"/>
        <a:ext cx="4803637" cy="1920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CC6C9-D85E-4EB0-8750-8119C56F18E2}">
      <dsp:nvSpPr>
        <dsp:cNvPr id="0" name=""/>
        <dsp:cNvSpPr/>
      </dsp:nvSpPr>
      <dsp:spPr>
        <a:xfrm>
          <a:off x="0" y="0"/>
          <a:ext cx="8058150" cy="134588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High risk for morbidity/mortality</a:t>
          </a:r>
        </a:p>
      </dsp:txBody>
      <dsp:txXfrm>
        <a:off x="0" y="0"/>
        <a:ext cx="8058150" cy="1345882"/>
      </dsp:txXfrm>
    </dsp:sp>
    <dsp:sp modelId="{A42B2BBD-B563-4DFD-B585-19E326200DD8}">
      <dsp:nvSpPr>
        <dsp:cNvPr id="0" name=""/>
        <dsp:cNvSpPr/>
      </dsp:nvSpPr>
      <dsp:spPr>
        <a:xfrm>
          <a:off x="3934" y="1345882"/>
          <a:ext cx="2683426" cy="282635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If cardiac arrest occurs, high mortality </a:t>
          </a:r>
        </a:p>
      </dsp:txBody>
      <dsp:txXfrm>
        <a:off x="3934" y="1345882"/>
        <a:ext cx="2683426" cy="2826353"/>
      </dsp:txXfrm>
    </dsp:sp>
    <dsp:sp modelId="{A8B91947-0304-4506-A91D-1F19683296FD}">
      <dsp:nvSpPr>
        <dsp:cNvPr id="0" name=""/>
        <dsp:cNvSpPr/>
      </dsp:nvSpPr>
      <dsp:spPr>
        <a:xfrm>
          <a:off x="2687361" y="1345882"/>
          <a:ext cx="2683426" cy="282635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ACLS is frequently unsuccessful</a:t>
          </a:r>
        </a:p>
      </dsp:txBody>
      <dsp:txXfrm>
        <a:off x="2687361" y="1345882"/>
        <a:ext cx="2683426" cy="2826353"/>
      </dsp:txXfrm>
    </dsp:sp>
    <dsp:sp modelId="{D5B1A842-7A85-4563-85E8-48E024C108F8}">
      <dsp:nvSpPr>
        <dsp:cNvPr id="0" name=""/>
        <dsp:cNvSpPr/>
      </dsp:nvSpPr>
      <dsp:spPr>
        <a:xfrm>
          <a:off x="5370788" y="1345882"/>
          <a:ext cx="2683426" cy="282635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Elective procedures should be avoided</a:t>
          </a:r>
        </a:p>
      </dsp:txBody>
      <dsp:txXfrm>
        <a:off x="5370788" y="1345882"/>
        <a:ext cx="2683426" cy="2826353"/>
      </dsp:txXfrm>
    </dsp:sp>
    <dsp:sp modelId="{D40AB941-C06C-4319-9398-6F165A38A7A7}">
      <dsp:nvSpPr>
        <dsp:cNvPr id="0" name=""/>
        <dsp:cNvSpPr/>
      </dsp:nvSpPr>
      <dsp:spPr>
        <a:xfrm>
          <a:off x="0" y="4172235"/>
          <a:ext cx="8058150" cy="314039"/>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CAE1A-03CD-EB48-9571-0CB5793A5AC8}" type="datetimeFigureOut">
              <a:rPr lang="en-US" smtClean="0"/>
              <a:t>1/17/22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6A8807-8CE7-E14C-8AE5-A933F1EE5BAD}" type="slidenum">
              <a:rPr lang="en-US" smtClean="0"/>
              <a:t>‹#›</a:t>
            </a:fld>
            <a:endParaRPr lang="en-US"/>
          </a:p>
        </p:txBody>
      </p:sp>
    </p:spTree>
    <p:extLst>
      <p:ext uri="{BB962C8B-B14F-4D97-AF65-F5344CB8AC3E}">
        <p14:creationId xmlns:p14="http://schemas.microsoft.com/office/powerpoint/2010/main" val="271186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Ratio of </a:t>
            </a:r>
            <a:r>
              <a:rPr lang="en-US" dirty="0" err="1"/>
              <a:t>Qp:Qs</a:t>
            </a:r>
            <a:r>
              <a:rPr lang="en-US" dirty="0"/>
              <a:t> is 1 without shunting.  Congenital heart disease and shunting may alter that level.  It is helpful to think through each patient in terms of this ratio, because anesthetic goals frequently revolve around manipulation or maintenance of pulmonary and systemic blood flow through avoiding things that cause increase in SVR (systemic vascular resistance) or PVR</a:t>
            </a:r>
            <a:r>
              <a:rPr lang="en-US" baseline="0" dirty="0"/>
              <a:t> (pulmonary vascular resistance).</a:t>
            </a:r>
          </a:p>
          <a:p>
            <a:endParaRPr lang="en-US" dirty="0"/>
          </a:p>
          <a:p>
            <a:pPr lvl="1"/>
            <a:r>
              <a:rPr lang="en-US" dirty="0"/>
              <a:t>For</a:t>
            </a:r>
            <a:r>
              <a:rPr lang="en-US" baseline="0" dirty="0"/>
              <a:t> each patient, consider what his/her </a:t>
            </a:r>
            <a:r>
              <a:rPr lang="en-US" dirty="0"/>
              <a:t>baseline Pulmonary blood flow/supply is? How will surgery/anesthesia interfere with the pulmonary blood flow/supply?</a:t>
            </a:r>
          </a:p>
          <a:p>
            <a:pPr lvl="1"/>
            <a:endParaRPr lang="en-US" dirty="0"/>
          </a:p>
          <a:p>
            <a:pPr lvl="1"/>
            <a:r>
              <a:rPr lang="en-US" dirty="0"/>
              <a:t>Anesthesia</a:t>
            </a:r>
            <a:r>
              <a:rPr lang="en-US" baseline="0" dirty="0"/>
              <a:t> and perioperative situations frequently alter both SVR and PVR.  An understanding of the patient’s baseline pulmonary and systemic blood supply given his/her congenital heart defect is key, and anesthetic management should be geared to avoid detrimental changes to pulmonary and systemic blood flow.</a:t>
            </a:r>
          </a:p>
          <a:p>
            <a:pPr lvl="1"/>
            <a:endParaRPr lang="en-US" baseline="0" dirty="0"/>
          </a:p>
          <a:p>
            <a:pPr lvl="1"/>
            <a:r>
              <a:rPr lang="en-US" baseline="0" dirty="0"/>
              <a:t>Specific factors that alter SVR and PVR are discussed on the following slides.</a:t>
            </a:r>
            <a:endParaRPr lang="en-US" dirty="0"/>
          </a:p>
          <a:p>
            <a:endParaRPr lang="en-US" dirty="0"/>
          </a:p>
          <a:p>
            <a:r>
              <a:rPr lang="en-US" dirty="0"/>
              <a:t>The</a:t>
            </a:r>
            <a:r>
              <a:rPr lang="en-US" baseline="0" dirty="0"/>
              <a:t> concept of </a:t>
            </a:r>
            <a:r>
              <a:rPr lang="en-US" baseline="0" dirty="0" err="1"/>
              <a:t>Qp:Qs</a:t>
            </a:r>
            <a:r>
              <a:rPr lang="en-US" baseline="0" dirty="0"/>
              <a:t> is further discussed later in this lecture.</a:t>
            </a:r>
            <a:endParaRPr lang="en-US" dirty="0"/>
          </a:p>
          <a:p>
            <a:endParaRPr lang="en-US" dirty="0"/>
          </a:p>
        </p:txBody>
      </p:sp>
      <p:sp>
        <p:nvSpPr>
          <p:cNvPr id="4" name="Slide Number Placeholder 3"/>
          <p:cNvSpPr>
            <a:spLocks noGrp="1"/>
          </p:cNvSpPr>
          <p:nvPr>
            <p:ph type="sldNum" sz="quarter" idx="5"/>
          </p:nvPr>
        </p:nvSpPr>
        <p:spPr/>
        <p:txBody>
          <a:bodyPr/>
          <a:lstStyle/>
          <a:p>
            <a:fld id="{CA6A8807-8CE7-E14C-8AE5-A933F1EE5BAD}" type="slidenum">
              <a:rPr lang="en-US" smtClean="0"/>
              <a:t>5</a:t>
            </a:fld>
            <a:endParaRPr lang="en-US"/>
          </a:p>
        </p:txBody>
      </p:sp>
    </p:spTree>
    <p:extLst>
      <p:ext uri="{BB962C8B-B14F-4D97-AF65-F5344CB8AC3E}">
        <p14:creationId xmlns:p14="http://schemas.microsoft.com/office/powerpoint/2010/main" val="4179833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159D2-A0A8-41A2-A0BA-AF8AD7496E3E}" type="slidenum">
              <a:rPr lang="en-US" smtClean="0"/>
              <a:t>7</a:t>
            </a:fld>
            <a:endParaRPr lang="en-US"/>
          </a:p>
        </p:txBody>
      </p:sp>
    </p:spTree>
    <p:extLst>
      <p:ext uri="{BB962C8B-B14F-4D97-AF65-F5344CB8AC3E}">
        <p14:creationId xmlns:p14="http://schemas.microsoft.com/office/powerpoint/2010/main" val="2758946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aspects of the preoperative evaluation</a:t>
            </a:r>
            <a:r>
              <a:rPr lang="en-US" baseline="0" dirty="0"/>
              <a:t> are important, but these topics are particularly pertinent prior to </a:t>
            </a:r>
            <a:r>
              <a:rPr lang="en-US" baseline="0" dirty="0" err="1"/>
              <a:t>noncardiac</a:t>
            </a:r>
            <a:r>
              <a:rPr lang="en-US" baseline="0" dirty="0"/>
              <a:t> surgery for children with congenital heart disease.</a:t>
            </a:r>
            <a:endParaRPr lang="en-US" dirty="0"/>
          </a:p>
          <a:p>
            <a:r>
              <a:rPr lang="en-US" dirty="0"/>
              <a:t>Recent changes to current medication doses?</a:t>
            </a:r>
          </a:p>
          <a:p>
            <a:r>
              <a:rPr lang="en-US" dirty="0"/>
              <a:t>Recent URI can be catastrophic in patients with congenital heart disease, changes in airway reactivity and PVR are poorly tolerated in children with reduced pulmonary compliance or pulmonary HTN</a:t>
            </a:r>
          </a:p>
        </p:txBody>
      </p:sp>
      <p:sp>
        <p:nvSpPr>
          <p:cNvPr id="4" name="Slide Number Placeholder 3"/>
          <p:cNvSpPr>
            <a:spLocks noGrp="1"/>
          </p:cNvSpPr>
          <p:nvPr>
            <p:ph type="sldNum" sz="quarter" idx="5"/>
          </p:nvPr>
        </p:nvSpPr>
        <p:spPr/>
        <p:txBody>
          <a:bodyPr/>
          <a:lstStyle/>
          <a:p>
            <a:fld id="{CA6A8807-8CE7-E14C-8AE5-A933F1EE5BAD}" type="slidenum">
              <a:rPr lang="en-US" smtClean="0"/>
              <a:t>10</a:t>
            </a:fld>
            <a:endParaRPr lang="en-US"/>
          </a:p>
        </p:txBody>
      </p:sp>
    </p:spTree>
    <p:extLst>
      <p:ext uri="{BB962C8B-B14F-4D97-AF65-F5344CB8AC3E}">
        <p14:creationId xmlns:p14="http://schemas.microsoft.com/office/powerpoint/2010/main" val="2498517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patient’s who have had prior </a:t>
            </a:r>
            <a:r>
              <a:rPr lang="en-US" dirty="0" err="1"/>
              <a:t>ToF</a:t>
            </a:r>
            <a:r>
              <a:rPr lang="en-US" dirty="0"/>
              <a:t> repair, pulmonary insufficiency (PI) is a frequent result of</a:t>
            </a:r>
            <a:r>
              <a:rPr lang="en-US" baseline="0" dirty="0"/>
              <a:t> the repair.</a:t>
            </a:r>
            <a:r>
              <a:rPr lang="en-US" dirty="0"/>
              <a:t> </a:t>
            </a:r>
            <a:r>
              <a:rPr lang="en-US" baseline="0" dirty="0"/>
              <a:t>  Overtime, </a:t>
            </a:r>
            <a:r>
              <a:rPr lang="en-US" dirty="0"/>
              <a:t>RV</a:t>
            </a:r>
            <a:r>
              <a:rPr lang="en-US" baseline="0" dirty="0"/>
              <a:t> overload and dysfunction may occur. (see next slide)</a:t>
            </a:r>
            <a:endParaRPr lang="en-US" dirty="0"/>
          </a:p>
        </p:txBody>
      </p:sp>
      <p:sp>
        <p:nvSpPr>
          <p:cNvPr id="4" name="Slide Number Placeholder 3"/>
          <p:cNvSpPr>
            <a:spLocks noGrp="1"/>
          </p:cNvSpPr>
          <p:nvPr>
            <p:ph type="sldNum" sz="quarter" idx="10"/>
          </p:nvPr>
        </p:nvSpPr>
        <p:spPr/>
        <p:txBody>
          <a:bodyPr/>
          <a:lstStyle/>
          <a:p>
            <a:fld id="{CA6A8807-8CE7-E14C-8AE5-A933F1EE5BAD}" type="slidenum">
              <a:rPr lang="en-US" smtClean="0"/>
              <a:t>24</a:t>
            </a:fld>
            <a:endParaRPr lang="en-US"/>
          </a:p>
        </p:txBody>
      </p:sp>
    </p:spTree>
    <p:extLst>
      <p:ext uri="{BB962C8B-B14F-4D97-AF65-F5344CB8AC3E}">
        <p14:creationId xmlns:p14="http://schemas.microsoft.com/office/powerpoint/2010/main" val="2260418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ToF</a:t>
            </a:r>
            <a:r>
              <a:rPr lang="en-US" dirty="0"/>
              <a:t> repair may occur in infancy.  It consists of closure of the VSD with a patch and resection of RVOT obstruction.  Patients may or may not need significant intervention on their pulmonary valve during repair.</a:t>
            </a:r>
          </a:p>
          <a:p>
            <a:r>
              <a:rPr lang="en-US" dirty="0"/>
              <a:t>If the placement of a trans-annular patch (above, below, and through the pulmonary valve annulus) is necessary, patients develop free pulmonary valve insufficiency, and often develop RV volume overload and RV dilation, leading to RV dysfunction.</a:t>
            </a:r>
          </a:p>
          <a:p>
            <a:endParaRPr lang="en-US" dirty="0"/>
          </a:p>
          <a:p>
            <a:r>
              <a:rPr lang="en-US" dirty="0"/>
              <a:t>Image:</a:t>
            </a:r>
            <a:r>
              <a:rPr lang="en-US" baseline="0" dirty="0"/>
              <a:t> http://www.childrensheartclinic.org/downloads/8/2018/10/tetraology-of-fallot-repair.pdf</a:t>
            </a:r>
            <a:endParaRPr lang="en-US" dirty="0"/>
          </a:p>
        </p:txBody>
      </p:sp>
      <p:sp>
        <p:nvSpPr>
          <p:cNvPr id="4" name="Slide Number Placeholder 3"/>
          <p:cNvSpPr>
            <a:spLocks noGrp="1"/>
          </p:cNvSpPr>
          <p:nvPr>
            <p:ph type="sldNum" sz="quarter" idx="10"/>
          </p:nvPr>
        </p:nvSpPr>
        <p:spPr/>
        <p:txBody>
          <a:bodyPr/>
          <a:lstStyle/>
          <a:p>
            <a:fld id="{772159D2-A0A8-41A2-A0BA-AF8AD7496E3E}" type="slidenum">
              <a:rPr lang="en-US" smtClean="0"/>
              <a:t>25</a:t>
            </a:fld>
            <a:endParaRPr lang="en-US"/>
          </a:p>
        </p:txBody>
      </p:sp>
    </p:spTree>
    <p:extLst>
      <p:ext uri="{BB962C8B-B14F-4D97-AF65-F5344CB8AC3E}">
        <p14:creationId xmlns:p14="http://schemas.microsoft.com/office/powerpoint/2010/main" val="716514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6A8807-8CE7-E14C-8AE5-A933F1EE5BAD}" type="slidenum">
              <a:rPr lang="en-US" smtClean="0"/>
              <a:t>26</a:t>
            </a:fld>
            <a:endParaRPr lang="en-US"/>
          </a:p>
        </p:txBody>
      </p:sp>
    </p:spTree>
    <p:extLst>
      <p:ext uri="{BB962C8B-B14F-4D97-AF65-F5344CB8AC3E}">
        <p14:creationId xmlns:p14="http://schemas.microsoft.com/office/powerpoint/2010/main" val="1497850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 anesthesia carries significant risk for patients</a:t>
            </a:r>
            <a:r>
              <a:rPr lang="en-US" baseline="0" dirty="0"/>
              <a:t> with PAH.  That being said, there are multiple ways of providing anesthesia as long as the overall goal of avoiding increases in PVR is met.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Preoperatively, premedication may decrease patient agitation and help limit increases in PVR.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Standard monitors plus arterial line if available.</a:t>
            </a:r>
          </a:p>
          <a:p>
            <a:endParaRPr lang="en-US" dirty="0"/>
          </a:p>
        </p:txBody>
      </p:sp>
      <p:sp>
        <p:nvSpPr>
          <p:cNvPr id="4" name="Slide Number Placeholder 3"/>
          <p:cNvSpPr>
            <a:spLocks noGrp="1"/>
          </p:cNvSpPr>
          <p:nvPr>
            <p:ph type="sldNum" sz="quarter" idx="10"/>
          </p:nvPr>
        </p:nvSpPr>
        <p:spPr/>
        <p:txBody>
          <a:bodyPr/>
          <a:lstStyle/>
          <a:p>
            <a:fld id="{CA6A8807-8CE7-E14C-8AE5-A933F1EE5BAD}" type="slidenum">
              <a:rPr lang="en-US" smtClean="0"/>
              <a:t>32</a:t>
            </a:fld>
            <a:endParaRPr lang="en-US"/>
          </a:p>
        </p:txBody>
      </p:sp>
    </p:spTree>
    <p:extLst>
      <p:ext uri="{BB962C8B-B14F-4D97-AF65-F5344CB8AC3E}">
        <p14:creationId xmlns:p14="http://schemas.microsoft.com/office/powerpoint/2010/main" val="811413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with cardiomyopathy represent</a:t>
            </a:r>
            <a:r>
              <a:rPr lang="en-US" baseline="0" dirty="0"/>
              <a:t> extraordinary risk under GA.  Cardiac arrest occurs frequently, and when it does occur, carries high risk of mortality, and cardiopulmonary resuscitation is frequently not successful.</a:t>
            </a:r>
          </a:p>
          <a:p>
            <a:r>
              <a:rPr lang="en-US" baseline="0" dirty="0"/>
              <a:t>Elective procedures should be avoided in children with cardiomyopathy.</a:t>
            </a:r>
            <a:endParaRPr lang="en-US" dirty="0"/>
          </a:p>
        </p:txBody>
      </p:sp>
      <p:sp>
        <p:nvSpPr>
          <p:cNvPr id="4" name="Slide Number Placeholder 3"/>
          <p:cNvSpPr>
            <a:spLocks noGrp="1"/>
          </p:cNvSpPr>
          <p:nvPr>
            <p:ph type="sldNum" sz="quarter" idx="10"/>
          </p:nvPr>
        </p:nvSpPr>
        <p:spPr/>
        <p:txBody>
          <a:bodyPr/>
          <a:lstStyle/>
          <a:p>
            <a:fld id="{CA6A8807-8CE7-E14C-8AE5-A933F1EE5BAD}" type="slidenum">
              <a:rPr lang="en-US" smtClean="0"/>
              <a:t>35</a:t>
            </a:fld>
            <a:endParaRPr lang="en-US"/>
          </a:p>
        </p:txBody>
      </p:sp>
    </p:spTree>
    <p:extLst>
      <p:ext uri="{BB962C8B-B14F-4D97-AF65-F5344CB8AC3E}">
        <p14:creationId xmlns:p14="http://schemas.microsoft.com/office/powerpoint/2010/main" val="83413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general, elective procedures should be avoided in patients with cardiomyopathy.  If a procedure</a:t>
            </a:r>
            <a:r>
              <a:rPr lang="en-US" baseline="0" dirty="0"/>
              <a:t> is required, light sedation with injection of LA by the surgeon is preferable to decrease the likelihood of cardiac arrest.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general anesthesia/deeper sedation is required, it is key to titrate agents slowly and judiciously </a:t>
            </a:r>
            <a:r>
              <a:rPr lang="en-US" dirty="0"/>
              <a:t>(i.e. premedication with midazolam, slow titration of ketamine and opioid, consider </a:t>
            </a:r>
            <a:r>
              <a:rPr lang="en-US" dirty="0" err="1"/>
              <a:t>etomidate</a:t>
            </a:r>
            <a:r>
              <a:rPr lang="en-US" dirty="0"/>
              <a:t>), with careful</a:t>
            </a:r>
            <a:r>
              <a:rPr lang="en-US" baseline="0" dirty="0"/>
              <a:t> monitoring of hemodynamic affects.</a:t>
            </a:r>
            <a:endParaRPr lang="en-US" dirty="0"/>
          </a:p>
          <a:p>
            <a:endParaRPr lang="en-US" dirty="0"/>
          </a:p>
        </p:txBody>
      </p:sp>
      <p:sp>
        <p:nvSpPr>
          <p:cNvPr id="4" name="Slide Number Placeholder 3"/>
          <p:cNvSpPr>
            <a:spLocks noGrp="1"/>
          </p:cNvSpPr>
          <p:nvPr>
            <p:ph type="sldNum" sz="quarter" idx="10"/>
          </p:nvPr>
        </p:nvSpPr>
        <p:spPr/>
        <p:txBody>
          <a:bodyPr/>
          <a:lstStyle/>
          <a:p>
            <a:fld id="{CA6A8807-8CE7-E14C-8AE5-A933F1EE5BAD}" type="slidenum">
              <a:rPr lang="en-US" smtClean="0"/>
              <a:t>36</a:t>
            </a:fld>
            <a:endParaRPr lang="en-US"/>
          </a:p>
        </p:txBody>
      </p:sp>
    </p:spTree>
    <p:extLst>
      <p:ext uri="{BB962C8B-B14F-4D97-AF65-F5344CB8AC3E}">
        <p14:creationId xmlns:p14="http://schemas.microsoft.com/office/powerpoint/2010/main" val="24667892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E7836FD-329F-C343-A55A-BD8D5349B3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7389" y="6442844"/>
            <a:ext cx="1066611" cy="41275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16C4E5B5-FB04-1448-BC45-8D593A01968A}"/>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D11C3B99-46CB-CC4B-855A-90953ADD9609}"/>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4A3E78D-4D39-9145-8BE2-C88CD063B19E}"/>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681358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910F4CA8-CCEF-844A-BBEF-C8435A84E03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F01E831D-15DC-FC44-97CB-CE9EAF0F1EB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178DE2E-7CB3-C04F-A0AC-B344106A854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077389" y="6442844"/>
            <a:ext cx="1066611" cy="412750"/>
          </a:xfrm>
          <a:prstGeom prst="rect">
            <a:avLst/>
          </a:prstGeom>
        </p:spPr>
      </p:pic>
    </p:spTree>
    <p:extLst>
      <p:ext uri="{BB962C8B-B14F-4D97-AF65-F5344CB8AC3E}">
        <p14:creationId xmlns:p14="http://schemas.microsoft.com/office/powerpoint/2010/main" val="9515826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226494B4-F19B-FF42-92B0-43BF0CDE1D9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E9AFEDD-338D-5C46-B79A-BAE0C0E08AC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4725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3DEFDE3D-8548-7F4D-891B-0C4605152B3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395F3F6C-879D-A54A-83C0-9A06C424ED6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2756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686971E5-621B-424B-A097-FCB6BCD788F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A28614B-683A-0C40-9915-E524DD8A8F0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716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05568EC4-3393-7342-8215-4B5E3822336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F4F3E688-5037-6D49-93EF-2C32CB5667D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457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26CA9329-CDEE-F443-9B29-7F1ADD8AF39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91CC897-F5FC-9A48-AE94-31E1DDB7476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656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3811AD82-86AD-BA40-B540-2A1B2586887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2CECE9AA-4782-7F47-82F3-0167DEEE970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3241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B78E256-A9E8-0947-9EF8-80C1CD8AA6B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7A8CDDBE-F1C4-9847-99E2-EB7E7E52EB0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158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F3DB9171-DC2B-3942-B3F7-198EF10CD86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3818CB59-9DB0-EC42-BDC7-B9086E2DC5E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868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8D7EF3EC-33FC-A14B-B752-EA237E3787B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54FC564A-9E25-C848-938C-8E756C203AA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0363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64869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35350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92220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74000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104198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310208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054109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245979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407645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6457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468499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5575153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6584749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8153400" cy="2971800"/>
          </a:xfrm>
        </p:spPr>
        <p:txBody>
          <a:bodyPr anchor="ctr">
            <a:normAutofit/>
          </a:bodyPr>
          <a:lstStyle/>
          <a:p>
            <a:r>
              <a:rPr lang="en-US" dirty="0">
                <a:latin typeface="+mn-lt"/>
              </a:rPr>
              <a:t>Non-cardiac Surgery for Children with Congenital Heart Disease</a:t>
            </a:r>
            <a:endParaRPr lang="en-US" sz="5300" dirty="0">
              <a:latin typeface="+mn-lt"/>
            </a:endParaRPr>
          </a:p>
        </p:txBody>
      </p:sp>
      <p:sp>
        <p:nvSpPr>
          <p:cNvPr id="3" name="Subtitle 2"/>
          <p:cNvSpPr>
            <a:spLocks noGrp="1"/>
          </p:cNvSpPr>
          <p:nvPr>
            <p:ph type="subTitle" idx="1"/>
          </p:nvPr>
        </p:nvSpPr>
        <p:spPr>
          <a:xfrm>
            <a:off x="2171700" y="3124200"/>
            <a:ext cx="4800600" cy="2438400"/>
          </a:xfrm>
        </p:spPr>
        <p:txBody>
          <a:bodyPr anchor="ctr">
            <a:normAutofit/>
          </a:bodyPr>
          <a:lstStyle/>
          <a:p>
            <a:r>
              <a:rPr lang="en-US" sz="3600" dirty="0">
                <a:solidFill>
                  <a:schemeClr val="tx1"/>
                </a:solidFill>
              </a:rPr>
              <a:t>Raquel Hernandez, DO</a:t>
            </a:r>
          </a:p>
          <a:p>
            <a:r>
              <a:rPr lang="en-US" sz="3600" dirty="0">
                <a:solidFill>
                  <a:schemeClr val="tx1"/>
                </a:solidFill>
              </a:rPr>
              <a:t>Emily Knipper, MD</a:t>
            </a:r>
          </a:p>
          <a:p>
            <a:r>
              <a:rPr lang="en-US" sz="2400" dirty="0"/>
              <a:t>Seattle Children’s Hospital</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9560F420-F870-A045-9E8F-91FF52AE2292}"/>
              </a:ext>
            </a:extLst>
          </p:cNvPr>
          <p:cNvSpPr txBox="1"/>
          <p:nvPr/>
        </p:nvSpPr>
        <p:spPr>
          <a:xfrm>
            <a:off x="3505200" y="6248400"/>
            <a:ext cx="1723742" cy="369332"/>
          </a:xfrm>
          <a:prstGeom prst="rect">
            <a:avLst/>
          </a:prstGeom>
          <a:noFill/>
        </p:spPr>
        <p:txBody>
          <a:bodyPr wrap="none" rtlCol="0">
            <a:spAutoFit/>
          </a:bodyPr>
          <a:lstStyle/>
          <a:p>
            <a:r>
              <a:rPr lang="en-US" dirty="0"/>
              <a:t>Updated 7/2019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j-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Learning Objectives:</a:t>
            </a:r>
          </a:p>
        </p:txBody>
      </p:sp>
      <p:sp>
        <p:nvSpPr>
          <p:cNvPr id="3" name="Content Placeholder 2"/>
          <p:cNvSpPr>
            <a:spLocks noGrp="1"/>
          </p:cNvSpPr>
          <p:nvPr>
            <p:ph idx="1"/>
          </p:nvPr>
        </p:nvSpPr>
        <p:spPr/>
        <p:txBody>
          <a:bodyPr>
            <a:normAutofit fontScale="85000" lnSpcReduction="20000"/>
          </a:bodyPr>
          <a:lstStyle/>
          <a:p>
            <a:r>
              <a:rPr lang="en-US" sz="2800" dirty="0"/>
              <a:t>Identify pertinent information in the preoperative evaluation of a patient with Congenital Heart Disease (CHD) undergoing Noncardiac surgery (NCS) </a:t>
            </a:r>
          </a:p>
          <a:p>
            <a:r>
              <a:rPr lang="en-US" sz="2800" dirty="0"/>
              <a:t>Review common L</a:t>
            </a:r>
            <a:r>
              <a:rPr lang="en-US" sz="2800" dirty="0">
                <a:sym typeface="Wingdings" panose="05000000000000000000" pitchFamily="2" charset="2"/>
              </a:rPr>
              <a:t></a:t>
            </a:r>
            <a:r>
              <a:rPr lang="en-US" sz="2800" dirty="0"/>
              <a:t> R shunts (PDA, ASD, VSD) and their anesthetic considerations</a:t>
            </a:r>
          </a:p>
          <a:p>
            <a:r>
              <a:rPr lang="en-US" sz="2800" dirty="0"/>
              <a:t>Review a common R</a:t>
            </a:r>
            <a:r>
              <a:rPr lang="en-US" sz="2800" dirty="0">
                <a:sym typeface="Wingdings" panose="05000000000000000000" pitchFamily="2" charset="2"/>
              </a:rPr>
              <a:t></a:t>
            </a:r>
            <a:r>
              <a:rPr lang="en-US" sz="2800" dirty="0"/>
              <a:t>L shunt, Tetralogy of Fallot (TOF), and its anesthetic considerations </a:t>
            </a:r>
          </a:p>
          <a:p>
            <a:r>
              <a:rPr lang="en-US" sz="2800" dirty="0"/>
              <a:t>Review the anesthetic goals and physiologic concerns for congestive heart failure, pulmonary hypertension, cardiomyopathy and supraventricular tachycardia</a:t>
            </a:r>
          </a:p>
          <a:p>
            <a:r>
              <a:rPr lang="en-US" sz="2800" dirty="0"/>
              <a:t>Identify indications for spontaneous bacterial endocarditis (SBE) prophylaxis and appropriate prophylactic regimens</a:t>
            </a:r>
          </a:p>
          <a:p>
            <a:endParaRPr lang="en-US" sz="2800"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Background Information</a:t>
            </a:r>
          </a:p>
        </p:txBody>
      </p:sp>
      <p:sp>
        <p:nvSpPr>
          <p:cNvPr id="3" name="Content Placeholder 2"/>
          <p:cNvSpPr>
            <a:spLocks noGrp="1"/>
          </p:cNvSpPr>
          <p:nvPr>
            <p:ph idx="1"/>
          </p:nvPr>
        </p:nvSpPr>
        <p:spPr/>
        <p:txBody>
          <a:bodyPr>
            <a:normAutofit fontScale="85000" lnSpcReduction="20000"/>
          </a:bodyPr>
          <a:lstStyle/>
          <a:p>
            <a:r>
              <a:rPr lang="en-US" dirty="0"/>
              <a:t>Incidence of congenital heart disease: 8:1,000 live births (in USA)</a:t>
            </a:r>
          </a:p>
          <a:p>
            <a:r>
              <a:rPr lang="en-US" dirty="0"/>
              <a:t>Congenital heart disease increases risk of surgery/anesthesia</a:t>
            </a:r>
          </a:p>
          <a:p>
            <a:pPr marL="690563" lvl="1" indent="-288925">
              <a:buFont typeface="System Font Regular"/>
              <a:buChar char="-"/>
            </a:pPr>
            <a:r>
              <a:rPr lang="en-US" dirty="0"/>
              <a:t>Emergency surgery</a:t>
            </a:r>
          </a:p>
          <a:p>
            <a:pPr marL="690563" lvl="1" indent="-288925">
              <a:buFont typeface="System Font Regular"/>
              <a:buChar char="-"/>
            </a:pPr>
            <a:r>
              <a:rPr lang="en-US" dirty="0"/>
              <a:t>Pulmonary hypertension</a:t>
            </a:r>
          </a:p>
          <a:p>
            <a:pPr marL="690563" lvl="1" indent="-288925">
              <a:buFont typeface="System Font Regular"/>
              <a:buChar char="-"/>
            </a:pPr>
            <a:r>
              <a:rPr lang="en-US" dirty="0"/>
              <a:t>Supra-valvular aortic stenosis (with or without Williams Syndrome)</a:t>
            </a:r>
          </a:p>
          <a:p>
            <a:pPr marL="690563" lvl="1" indent="-288925">
              <a:buFont typeface="System Font Regular"/>
              <a:buChar char="-"/>
            </a:pPr>
            <a:r>
              <a:rPr lang="en-US" dirty="0"/>
              <a:t>Cardiomyopathy</a:t>
            </a:r>
          </a:p>
          <a:p>
            <a:pPr marL="690563" lvl="1" indent="-288925">
              <a:buFont typeface="System Font Regular"/>
              <a:buChar char="-"/>
            </a:pPr>
            <a:r>
              <a:rPr lang="en-US" dirty="0"/>
              <a:t>Symptomatic CHF (i.e., active arrhythmias)</a:t>
            </a:r>
          </a:p>
          <a:p>
            <a:pPr marL="690563" lvl="1" indent="-288925">
              <a:buFont typeface="System Font Regular"/>
              <a:buChar char="-"/>
            </a:pPr>
            <a:r>
              <a:rPr lang="en-US" dirty="0"/>
              <a:t>Major lung/thoracic surgery</a:t>
            </a:r>
          </a:p>
          <a:p>
            <a:pPr lvl="2"/>
            <a:endParaRPr lang="en-US" dirty="0"/>
          </a:p>
          <a:p>
            <a:pPr lvl="2"/>
            <a:endParaRPr lang="en-US" dirty="0"/>
          </a:p>
        </p:txBody>
      </p:sp>
    </p:spTree>
    <p:extLst>
      <p:ext uri="{BB962C8B-B14F-4D97-AF65-F5344CB8AC3E}">
        <p14:creationId xmlns:p14="http://schemas.microsoft.com/office/powerpoint/2010/main" val="2333126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772400" cy="1143000"/>
          </a:xfrm>
        </p:spPr>
        <p:txBody>
          <a:bodyPr>
            <a:normAutofit/>
          </a:bodyPr>
          <a:lstStyle/>
          <a:p>
            <a:pPr algn="l"/>
            <a:r>
              <a:rPr lang="en-US" dirty="0">
                <a:latin typeface="+mj-lt"/>
              </a:rPr>
              <a:t>Background Information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143000"/>
                <a:ext cx="8229600" cy="4800600"/>
              </a:xfrm>
            </p:spPr>
            <p:txBody>
              <a:bodyPr>
                <a:normAutofit fontScale="40000" lnSpcReduction="20000"/>
              </a:bodyPr>
              <a:lstStyle/>
              <a:p>
                <a:pPr marL="0" indent="0">
                  <a:lnSpc>
                    <a:spcPct val="120000"/>
                  </a:lnSpc>
                  <a:buNone/>
                </a:pPr>
                <a:r>
                  <a:rPr lang="en-US" sz="5900" i="1" dirty="0"/>
                  <a:t>The relationship of pulmonary to systemic blood flow,, the </a:t>
                </a:r>
                <a:r>
                  <a:rPr lang="en-US" sz="5900" i="1" dirty="0" err="1"/>
                  <a:t>Qp</a:t>
                </a:r>
                <a:r>
                  <a:rPr lang="en-US" sz="5900" i="1" dirty="0"/>
                  <a:t>/Qs ration, is key to understanding both heart failure and shunting in congenital heart disease</a:t>
                </a:r>
              </a:p>
              <a:p>
                <a:pPr>
                  <a:lnSpc>
                    <a:spcPct val="120000"/>
                  </a:lnSpc>
                </a:pPr>
                <a:endParaRPr lang="en-US" sz="3800" dirty="0"/>
              </a:p>
              <a:p>
                <a:pPr marL="0" indent="0" algn="ctr">
                  <a:lnSpc>
                    <a:spcPct val="120000"/>
                  </a:lnSpc>
                  <a:buNone/>
                </a:pPr>
                <a14:m>
                  <m:oMathPara xmlns:m="http://schemas.openxmlformats.org/officeDocument/2006/math">
                    <m:oMathParaPr>
                      <m:jc m:val="centerGroup"/>
                    </m:oMathParaPr>
                    <m:oMath xmlns:m="http://schemas.openxmlformats.org/officeDocument/2006/math">
                      <m:f>
                        <m:fPr>
                          <m:ctrlPr>
                            <a:rPr lang="en-US" sz="5100" b="0" i="1" smtClean="0">
                              <a:solidFill>
                                <a:schemeClr val="dk1"/>
                              </a:solidFill>
                              <a:latin typeface="Cambria Math" panose="02040503050406030204" pitchFamily="18" charset="0"/>
                            </a:rPr>
                          </m:ctrlPr>
                        </m:fPr>
                        <m:num>
                          <m:r>
                            <a:rPr lang="en-US" sz="5100" b="0" i="1" smtClean="0">
                              <a:solidFill>
                                <a:schemeClr val="dk1"/>
                              </a:solidFill>
                              <a:latin typeface="Cambria Math" panose="02040503050406030204" pitchFamily="18" charset="0"/>
                            </a:rPr>
                            <m:t>𝑄𝑝</m:t>
                          </m:r>
                        </m:num>
                        <m:den>
                          <m:r>
                            <a:rPr lang="en-US" sz="5100" b="0" i="1" smtClean="0">
                              <a:solidFill>
                                <a:schemeClr val="dk1"/>
                              </a:solidFill>
                              <a:latin typeface="Cambria Math" panose="02040503050406030204" pitchFamily="18" charset="0"/>
                            </a:rPr>
                            <m:t>𝑄𝑠</m:t>
                          </m:r>
                        </m:den>
                      </m:f>
                      <m:r>
                        <a:rPr lang="en-US" sz="5100" b="0" i="1" smtClean="0">
                          <a:solidFill>
                            <a:schemeClr val="dk1"/>
                          </a:solidFill>
                          <a:latin typeface="Cambria Math" panose="02040503050406030204" pitchFamily="18" charset="0"/>
                        </a:rPr>
                        <m:t> = </m:t>
                      </m:r>
                      <m:f>
                        <m:fPr>
                          <m:ctrlPr>
                            <a:rPr lang="en-US" sz="5100" b="0" i="1" smtClean="0">
                              <a:solidFill>
                                <a:schemeClr val="dk1"/>
                              </a:solidFill>
                              <a:latin typeface="Cambria Math" panose="02040503050406030204" pitchFamily="18" charset="0"/>
                            </a:rPr>
                          </m:ctrlPr>
                        </m:fPr>
                        <m:num>
                          <m:r>
                            <a:rPr lang="en-US" sz="5100" b="0" i="1" smtClean="0">
                              <a:solidFill>
                                <a:schemeClr val="dk1"/>
                              </a:solidFill>
                              <a:latin typeface="Cambria Math" panose="02040503050406030204" pitchFamily="18" charset="0"/>
                            </a:rPr>
                            <m:t>𝑆𝑎𝑂</m:t>
                          </m:r>
                          <m:r>
                            <a:rPr lang="en-US" sz="5100" b="0" i="1" baseline="-25000" smtClean="0">
                              <a:solidFill>
                                <a:schemeClr val="dk1"/>
                              </a:solidFill>
                              <a:latin typeface="Cambria Math" panose="02040503050406030204" pitchFamily="18" charset="0"/>
                            </a:rPr>
                            <m:t>2</m:t>
                          </m:r>
                          <m:r>
                            <a:rPr lang="en-US" sz="5100" b="0" i="1" smtClean="0">
                              <a:solidFill>
                                <a:schemeClr val="dk1"/>
                              </a:solidFill>
                              <a:latin typeface="Cambria Math" panose="02040503050406030204" pitchFamily="18" charset="0"/>
                            </a:rPr>
                            <m:t> −</m:t>
                          </m:r>
                          <m:r>
                            <a:rPr lang="en-US" sz="5100" b="0" i="1" smtClean="0">
                              <a:solidFill>
                                <a:schemeClr val="dk1"/>
                              </a:solidFill>
                              <a:latin typeface="Cambria Math" panose="02040503050406030204" pitchFamily="18" charset="0"/>
                            </a:rPr>
                            <m:t>𝑆𝑣𝑂</m:t>
                          </m:r>
                          <m:r>
                            <a:rPr lang="en-US" sz="5100" b="0" i="1" baseline="-25000" smtClean="0">
                              <a:solidFill>
                                <a:schemeClr val="dk1"/>
                              </a:solidFill>
                              <a:latin typeface="Cambria Math" panose="02040503050406030204" pitchFamily="18" charset="0"/>
                            </a:rPr>
                            <m:t>2</m:t>
                          </m:r>
                        </m:num>
                        <m:den>
                          <m:r>
                            <a:rPr lang="en-US" sz="5100" b="0" i="1" smtClean="0">
                              <a:solidFill>
                                <a:schemeClr val="dk1"/>
                              </a:solidFill>
                              <a:latin typeface="Cambria Math" panose="02040503050406030204" pitchFamily="18" charset="0"/>
                            </a:rPr>
                            <m:t>𝑆𝑝𝑣𝑂</m:t>
                          </m:r>
                          <m:r>
                            <a:rPr lang="en-US" sz="5100" b="0" i="1" baseline="-25000" smtClean="0">
                              <a:solidFill>
                                <a:schemeClr val="dk1"/>
                              </a:solidFill>
                              <a:latin typeface="Cambria Math" panose="02040503050406030204" pitchFamily="18" charset="0"/>
                            </a:rPr>
                            <m:t>2</m:t>
                          </m:r>
                          <m:r>
                            <a:rPr lang="en-US" sz="5100" b="0" i="1" smtClean="0">
                              <a:solidFill>
                                <a:schemeClr val="dk1"/>
                              </a:solidFill>
                              <a:latin typeface="Cambria Math" panose="02040503050406030204" pitchFamily="18" charset="0"/>
                            </a:rPr>
                            <m:t> −</m:t>
                          </m:r>
                          <m:r>
                            <a:rPr lang="en-US" sz="5100" b="0" i="1" smtClean="0">
                              <a:solidFill>
                                <a:schemeClr val="dk1"/>
                              </a:solidFill>
                              <a:latin typeface="Cambria Math" panose="02040503050406030204" pitchFamily="18" charset="0"/>
                            </a:rPr>
                            <m:t>𝑆𝑝𝑎𝑂</m:t>
                          </m:r>
                          <m:r>
                            <a:rPr lang="en-US" sz="5100" b="0" i="1" baseline="-25000" smtClean="0">
                              <a:solidFill>
                                <a:schemeClr val="dk1"/>
                              </a:solidFill>
                              <a:latin typeface="Cambria Math" panose="02040503050406030204" pitchFamily="18" charset="0"/>
                            </a:rPr>
                            <m:t>2</m:t>
                          </m:r>
                        </m:den>
                      </m:f>
                    </m:oMath>
                  </m:oMathPara>
                </a14:m>
                <a:endParaRPr lang="en-US" sz="3800" dirty="0">
                  <a:solidFill>
                    <a:schemeClr val="dk1"/>
                  </a:solidFill>
                </a:endParaRPr>
              </a:p>
              <a:p>
                <a:pPr marL="0" indent="0" algn="ctr">
                  <a:lnSpc>
                    <a:spcPct val="120000"/>
                  </a:lnSpc>
                  <a:buNone/>
                </a:pPr>
                <a:endParaRPr lang="en-US" sz="3800" dirty="0">
                  <a:solidFill>
                    <a:schemeClr val="dk1"/>
                  </a:solidFill>
                </a:endParaRPr>
              </a:p>
              <a:p>
                <a:pPr>
                  <a:lnSpc>
                    <a:spcPct val="120000"/>
                  </a:lnSpc>
                </a:pPr>
                <a:r>
                  <a:rPr lang="en-US" sz="5000" dirty="0">
                    <a:solidFill>
                      <a:schemeClr val="dk1"/>
                    </a:solidFill>
                  </a:rPr>
                  <a:t>The ratio of </a:t>
                </a:r>
                <a:r>
                  <a:rPr lang="en-US" sz="5000" dirty="0" err="1">
                    <a:solidFill>
                      <a:schemeClr val="dk1"/>
                    </a:solidFill>
                  </a:rPr>
                  <a:t>Qp</a:t>
                </a:r>
                <a:r>
                  <a:rPr lang="en-US" sz="5000" dirty="0">
                    <a:solidFill>
                      <a:schemeClr val="dk1"/>
                    </a:solidFill>
                  </a:rPr>
                  <a:t>/Qs allows one to determine the amount of shunting occurring in congenital heart disease.</a:t>
                </a:r>
                <a:endParaRPr lang="en-US" sz="5000" dirty="0"/>
              </a:p>
              <a:p>
                <a:pPr>
                  <a:lnSpc>
                    <a:spcPct val="120000"/>
                  </a:lnSpc>
                </a:pPr>
                <a:r>
                  <a:rPr lang="en-US" sz="5000" dirty="0" err="1"/>
                  <a:t>Qp:Qs</a:t>
                </a:r>
                <a:r>
                  <a:rPr lang="en-US" sz="5000" dirty="0"/>
                  <a:t> = 1 indicates no shunting (pulmonary blood flow equals systemic blood flow) d </a:t>
                </a:r>
              </a:p>
              <a:p>
                <a:pPr>
                  <a:lnSpc>
                    <a:spcPct val="120000"/>
                  </a:lnSpc>
                </a:pPr>
                <a:r>
                  <a:rPr lang="en-US" sz="5000" dirty="0" err="1"/>
                  <a:t>Qp:Qs</a:t>
                </a:r>
                <a:r>
                  <a:rPr lang="en-US" sz="5000" dirty="0"/>
                  <a:t> &gt;1 indicates left to right shunting</a:t>
                </a:r>
              </a:p>
              <a:p>
                <a:pPr>
                  <a:lnSpc>
                    <a:spcPct val="120000"/>
                  </a:lnSpc>
                </a:pPr>
                <a:r>
                  <a:rPr lang="en-US" sz="5000" dirty="0" err="1"/>
                  <a:t>Qp:Qs</a:t>
                </a:r>
                <a:r>
                  <a:rPr lang="en-US" sz="5000" dirty="0"/>
                  <a:t> &lt; 1 indicates right to left shunting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143000"/>
                <a:ext cx="8229600" cy="4800600"/>
              </a:xfrm>
              <a:blipFill>
                <a:blip r:embed="rId3"/>
                <a:stretch>
                  <a:fillRect l="-1235" t="-1319" r="-1543"/>
                </a:stretch>
              </a:blipFill>
            </p:spPr>
            <p:txBody>
              <a:bodyPr/>
              <a:lstStyle/>
              <a:p>
                <a:r>
                  <a:rPr lang="en-US">
                    <a:noFill/>
                  </a:rPr>
                  <a:t> </a:t>
                </a:r>
              </a:p>
            </p:txBody>
          </p:sp>
        </mc:Fallback>
      </mc:AlternateContent>
    </p:spTree>
    <p:extLst>
      <p:ext uri="{BB962C8B-B14F-4D97-AF65-F5344CB8AC3E}">
        <p14:creationId xmlns:p14="http://schemas.microsoft.com/office/powerpoint/2010/main" val="814692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a:latin typeface="+mj-lt"/>
              </a:rPr>
              <a:t>Qp</a:t>
            </a:r>
            <a:r>
              <a:rPr lang="en-US" dirty="0">
                <a:latin typeface="+mj-lt"/>
              </a:rPr>
              <a:t>/Qs in the Normal Heart</a:t>
            </a:r>
          </a:p>
        </p:txBody>
      </p:sp>
      <p:pic>
        <p:nvPicPr>
          <p:cNvPr id="4" name="Picture 8"/>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3721583" cy="3433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chemeClr val="tx1"/>
                </a:solidFill>
                <a:round/>
                <a:headEnd/>
                <a:tailEnd/>
              </a14:hiddenLine>
            </a:ext>
          </a:extLst>
        </p:spPr>
      </p:pic>
      <p:sp>
        <p:nvSpPr>
          <p:cNvPr id="6" name="Rectangle 5"/>
          <p:cNvSpPr/>
          <p:nvPr/>
        </p:nvSpPr>
        <p:spPr>
          <a:xfrm>
            <a:off x="4548757" y="1752600"/>
            <a:ext cx="4290443" cy="3416320"/>
          </a:xfrm>
          <a:prstGeom prst="rect">
            <a:avLst/>
          </a:prstGeom>
        </p:spPr>
        <p:txBody>
          <a:bodyPr wrap="square">
            <a:spAutoFit/>
          </a:bodyPr>
          <a:lstStyle/>
          <a:p>
            <a:pPr marL="288925" indent="-273050">
              <a:buFont typeface="Arial" panose="020B0604020202020204" pitchFamily="34" charset="0"/>
              <a:buChar char="•"/>
            </a:pPr>
            <a:r>
              <a:rPr lang="en-US" sz="3600" dirty="0"/>
              <a:t>Ratio of </a:t>
            </a:r>
            <a:r>
              <a:rPr lang="en-US" sz="3600" dirty="0" err="1"/>
              <a:t>Qp</a:t>
            </a:r>
            <a:r>
              <a:rPr lang="en-US" sz="3600" dirty="0"/>
              <a:t>/Qs is 1 without shunting</a:t>
            </a:r>
          </a:p>
          <a:p>
            <a:pPr marL="288925" indent="-273050">
              <a:buFont typeface="Arial" panose="020B0604020202020204" pitchFamily="34" charset="0"/>
              <a:buChar char="•"/>
            </a:pPr>
            <a:r>
              <a:rPr lang="en-US" sz="3600" dirty="0"/>
              <a:t>Congenital heart disease and shunting may alter the </a:t>
            </a:r>
            <a:r>
              <a:rPr lang="en-US" sz="3600" dirty="0" err="1"/>
              <a:t>Qp</a:t>
            </a:r>
            <a:r>
              <a:rPr lang="en-US" sz="3600" dirty="0"/>
              <a:t>/Qs</a:t>
            </a:r>
          </a:p>
        </p:txBody>
      </p:sp>
      <p:sp>
        <p:nvSpPr>
          <p:cNvPr id="7" name="Rectangle 6"/>
          <p:cNvSpPr/>
          <p:nvPr/>
        </p:nvSpPr>
        <p:spPr>
          <a:xfrm>
            <a:off x="2489524" y="6093620"/>
            <a:ext cx="3721583" cy="523220"/>
          </a:xfrm>
          <a:prstGeom prst="rect">
            <a:avLst/>
          </a:prstGeom>
        </p:spPr>
        <p:txBody>
          <a:bodyPr wrap="square">
            <a:spAutoFit/>
          </a:bodyPr>
          <a:lstStyle/>
          <a:p>
            <a:r>
              <a:rPr lang="en-US" sz="1400" dirty="0"/>
              <a:t>Image: “Understanding </a:t>
            </a:r>
            <a:r>
              <a:rPr lang="en-US" sz="1400" dirty="0" err="1"/>
              <a:t>Intracardiac</a:t>
            </a:r>
            <a:r>
              <a:rPr lang="en-US" sz="1400" dirty="0"/>
              <a:t> Shunts,” SPA Education Series, Dr. Denise Joffe.  </a:t>
            </a:r>
          </a:p>
        </p:txBody>
      </p:sp>
    </p:spTree>
    <p:extLst>
      <p:ext uri="{BB962C8B-B14F-4D97-AF65-F5344CB8AC3E}">
        <p14:creationId xmlns:p14="http://schemas.microsoft.com/office/powerpoint/2010/main" val="373080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306"/>
            <a:ext cx="7715250" cy="1325563"/>
          </a:xfrm>
        </p:spPr>
        <p:txBody>
          <a:bodyPr/>
          <a:lstStyle/>
          <a:p>
            <a:pPr algn="l"/>
            <a:r>
              <a:rPr lang="en-US" dirty="0">
                <a:latin typeface="+mj-lt"/>
              </a:rPr>
              <a:t>Background: SVR and PVR</a:t>
            </a:r>
          </a:p>
        </p:txBody>
      </p:sp>
      <p:sp>
        <p:nvSpPr>
          <p:cNvPr id="3" name="Content Placeholder 2"/>
          <p:cNvSpPr>
            <a:spLocks noGrp="1"/>
          </p:cNvSpPr>
          <p:nvPr>
            <p:ph idx="1"/>
          </p:nvPr>
        </p:nvSpPr>
        <p:spPr>
          <a:xfrm>
            <a:off x="457200" y="1143000"/>
            <a:ext cx="8058150" cy="990600"/>
          </a:xfrm>
        </p:spPr>
        <p:txBody>
          <a:bodyPr>
            <a:normAutofit fontScale="92500"/>
          </a:bodyPr>
          <a:lstStyle/>
          <a:p>
            <a:pPr marL="0" indent="0">
              <a:buNone/>
            </a:pPr>
            <a:r>
              <a:rPr lang="en-US" sz="2800" i="1" dirty="0"/>
              <a:t>Anesthetic factors frequently influence systemic vascular resistance (SVR) and pulmonary vascular resistance (PVR)</a:t>
            </a:r>
          </a:p>
        </p:txBody>
      </p:sp>
      <p:graphicFrame>
        <p:nvGraphicFramePr>
          <p:cNvPr id="4" name="Diagram 3"/>
          <p:cNvGraphicFramePr/>
          <p:nvPr>
            <p:extLst>
              <p:ext uri="{D42A27DB-BD31-4B8C-83A1-F6EECF244321}">
                <p14:modId xmlns:p14="http://schemas.microsoft.com/office/powerpoint/2010/main" val="2142122608"/>
              </p:ext>
            </p:extLst>
          </p:nvPr>
        </p:nvGraphicFramePr>
        <p:xfrm>
          <a:off x="704850" y="1981200"/>
          <a:ext cx="7524750" cy="4281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001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077200" cy="1143000"/>
          </a:xfrm>
        </p:spPr>
        <p:txBody>
          <a:bodyPr>
            <a:normAutofit fontScale="90000"/>
          </a:bodyPr>
          <a:lstStyle/>
          <a:p>
            <a:pPr algn="l"/>
            <a:r>
              <a:rPr lang="en-US" dirty="0">
                <a:latin typeface="+mj-lt"/>
              </a:rPr>
              <a:t>Pulmonary Vascular </a:t>
            </a:r>
            <a:r>
              <a:rPr lang="en-US" dirty="0"/>
              <a:t>R</a:t>
            </a:r>
            <a:r>
              <a:rPr lang="en-US" dirty="0">
                <a:latin typeface="+mj-lt"/>
              </a:rPr>
              <a:t>esistance (PVR)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64287300"/>
              </p:ext>
            </p:extLst>
          </p:nvPr>
        </p:nvGraphicFramePr>
        <p:xfrm>
          <a:off x="457200" y="16002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9592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j-lt"/>
              </a:rPr>
              <a:t>Preoperative Evaluation</a:t>
            </a:r>
          </a:p>
        </p:txBody>
      </p:sp>
      <p:sp>
        <p:nvSpPr>
          <p:cNvPr id="3" name="Content Placeholder 2"/>
          <p:cNvSpPr>
            <a:spLocks noGrp="1"/>
          </p:cNvSpPr>
          <p:nvPr>
            <p:ph idx="1"/>
          </p:nvPr>
        </p:nvSpPr>
        <p:spPr>
          <a:xfrm>
            <a:off x="628650" y="1600200"/>
            <a:ext cx="7886700" cy="4576763"/>
          </a:xfrm>
        </p:spPr>
        <p:txBody>
          <a:bodyPr>
            <a:normAutofit fontScale="70000" lnSpcReduction="20000"/>
          </a:bodyPr>
          <a:lstStyle/>
          <a:p>
            <a:pPr marL="0" indent="0">
              <a:buNone/>
            </a:pPr>
            <a:r>
              <a:rPr lang="en-US" sz="4500" i="1" dirty="0"/>
              <a:t>A thorough pre-anesthetic evaluation is necessary, with a complete Review of Systems</a:t>
            </a:r>
            <a:endParaRPr lang="en-US" sz="4500" dirty="0"/>
          </a:p>
          <a:p>
            <a:pPr marL="288925" lvl="1" indent="-273050">
              <a:buFont typeface="Arial" panose="020B0604020202020204" pitchFamily="34" charset="0"/>
              <a:buChar char="•"/>
            </a:pPr>
            <a:r>
              <a:rPr lang="en-US" sz="3400" dirty="0"/>
              <a:t>Surgical history/complications during prior procedures</a:t>
            </a:r>
          </a:p>
          <a:p>
            <a:pPr marL="288925" lvl="1" indent="-273050">
              <a:buFont typeface="Arial" panose="020B0604020202020204" pitchFamily="34" charset="0"/>
              <a:buChar char="•"/>
            </a:pPr>
            <a:r>
              <a:rPr lang="en-US" sz="3400" dirty="0"/>
              <a:t>Current cardiac anatomy, recent echocardiograms</a:t>
            </a:r>
          </a:p>
          <a:p>
            <a:pPr marL="514350" lvl="1" indent="-225425">
              <a:buFont typeface="System Font Regular"/>
              <a:buChar char="-"/>
            </a:pPr>
            <a:r>
              <a:rPr lang="en-US" dirty="0"/>
              <a:t>Ventricular function</a:t>
            </a:r>
          </a:p>
          <a:p>
            <a:pPr marL="514350" lvl="1" indent="-225425">
              <a:buFont typeface="System Font Regular"/>
              <a:buChar char="-"/>
            </a:pPr>
            <a:r>
              <a:rPr lang="en-US" dirty="0"/>
              <a:t>Pulmonary hypertension, valvular abnormalities</a:t>
            </a:r>
          </a:p>
          <a:p>
            <a:pPr marL="514350" lvl="1" indent="-225425">
              <a:buFont typeface="System Font Regular"/>
              <a:buChar char="-"/>
            </a:pPr>
            <a:r>
              <a:rPr lang="en-US" dirty="0"/>
              <a:t> Shunting (direction and degree of)</a:t>
            </a:r>
          </a:p>
          <a:p>
            <a:pPr marL="514350" lvl="1" indent="-225425">
              <a:buFont typeface="System Font Regular"/>
              <a:buChar char="-"/>
            </a:pPr>
            <a:r>
              <a:rPr lang="en-US" dirty="0"/>
              <a:t>Pulmonary blood supply (how is it supplied and obstruction to flow)</a:t>
            </a:r>
          </a:p>
          <a:p>
            <a:pPr marL="288925" lvl="1" indent="-273050">
              <a:buFont typeface="Arial" panose="020B0604020202020204" pitchFamily="34" charset="0"/>
              <a:buChar char="•"/>
            </a:pPr>
            <a:r>
              <a:rPr lang="en-US" sz="3400" dirty="0"/>
              <a:t>History of arrhythmias, recent interrogation of  pacemaker/defibrillators</a:t>
            </a:r>
          </a:p>
          <a:p>
            <a:pPr marL="288925" lvl="1" indent="-273050">
              <a:buFont typeface="Arial" panose="020B0604020202020204" pitchFamily="34" charset="0"/>
              <a:buChar char="•"/>
            </a:pPr>
            <a:r>
              <a:rPr lang="en-US" sz="3400" dirty="0"/>
              <a:t>History of difficult vascular access/blood clots</a:t>
            </a:r>
          </a:p>
          <a:p>
            <a:pPr marL="288925" lvl="1" indent="-273050">
              <a:buFont typeface="Arial" panose="020B0604020202020204" pitchFamily="34" charset="0"/>
              <a:buChar char="•"/>
            </a:pPr>
            <a:r>
              <a:rPr lang="en-US" sz="3400" dirty="0"/>
              <a:t>Baseline O</a:t>
            </a:r>
            <a:r>
              <a:rPr lang="en-US" sz="3400" baseline="-25000" dirty="0"/>
              <a:t>2</a:t>
            </a:r>
            <a:r>
              <a:rPr lang="en-US" sz="3400" dirty="0"/>
              <a:t> saturation/O</a:t>
            </a:r>
            <a:r>
              <a:rPr lang="en-US" sz="3400" baseline="-25000" dirty="0"/>
              <a:t>2</a:t>
            </a:r>
            <a:r>
              <a:rPr lang="en-US" sz="3400" dirty="0"/>
              <a:t> requirements </a:t>
            </a:r>
          </a:p>
        </p:txBody>
      </p:sp>
    </p:spTree>
    <p:extLst>
      <p:ext uri="{BB962C8B-B14F-4D97-AF65-F5344CB8AC3E}">
        <p14:creationId xmlns:p14="http://schemas.microsoft.com/office/powerpoint/2010/main" val="1611563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latin typeface="+mj-lt"/>
              </a:rPr>
              <a:t>Preoperative </a:t>
            </a:r>
            <a:r>
              <a:rPr lang="en-US" dirty="0"/>
              <a:t>E</a:t>
            </a:r>
            <a:r>
              <a:rPr lang="en-US" dirty="0">
                <a:latin typeface="+mj-lt"/>
              </a:rPr>
              <a:t>valuation </a:t>
            </a:r>
            <a:endParaRPr lang="en-US" sz="2000" dirty="0">
              <a:latin typeface="+mj-lt"/>
            </a:endParaRPr>
          </a:p>
        </p:txBody>
      </p:sp>
      <p:sp>
        <p:nvSpPr>
          <p:cNvPr id="3" name="Content Placeholder 2"/>
          <p:cNvSpPr>
            <a:spLocks noGrp="1"/>
          </p:cNvSpPr>
          <p:nvPr>
            <p:ph idx="1"/>
          </p:nvPr>
        </p:nvSpPr>
        <p:spPr>
          <a:xfrm>
            <a:off x="457200" y="1600200"/>
            <a:ext cx="7886700" cy="4351338"/>
          </a:xfrm>
        </p:spPr>
        <p:txBody>
          <a:bodyPr>
            <a:noAutofit/>
          </a:bodyPr>
          <a:lstStyle/>
          <a:p>
            <a:r>
              <a:rPr lang="en-US" sz="2800" dirty="0"/>
              <a:t>New heart failure symptoms/changes in baseline activity</a:t>
            </a:r>
          </a:p>
          <a:p>
            <a:r>
              <a:rPr lang="en-US" sz="2800" dirty="0"/>
              <a:t>Recent URI </a:t>
            </a:r>
          </a:p>
          <a:p>
            <a:r>
              <a:rPr lang="en-US" sz="2800" dirty="0"/>
              <a:t>Current doses of cardiac medicines: antiarrhythmics, antihypertensives, pulmonary vasodilators, diuretics, anticoagulation </a:t>
            </a:r>
          </a:p>
          <a:p>
            <a:r>
              <a:rPr lang="en-US" sz="2800" dirty="0"/>
              <a:t>Premedication: Risks of hypercapnia/hypoxia with over-sedation vs Benefit of avoiding increasing O2 consumption and PVR and SVR with agitation</a:t>
            </a:r>
            <a:r>
              <a:rPr lang="en-US" sz="2400" dirty="0"/>
              <a:t>.</a:t>
            </a:r>
          </a:p>
        </p:txBody>
      </p:sp>
    </p:spTree>
    <p:extLst>
      <p:ext uri="{BB962C8B-B14F-4D97-AF65-F5344CB8AC3E}">
        <p14:creationId xmlns:p14="http://schemas.microsoft.com/office/powerpoint/2010/main" val="2589448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Left </a:t>
            </a:r>
            <a:r>
              <a:rPr lang="en-US" dirty="0">
                <a:latin typeface="+mj-lt"/>
                <a:sym typeface="Wingdings"/>
              </a:rPr>
              <a:t>Right Shunts</a:t>
            </a:r>
            <a:endParaRPr lang="en-US" dirty="0">
              <a:latin typeface="+mj-lt"/>
            </a:endParaRPr>
          </a:p>
        </p:txBody>
      </p:sp>
      <p:sp>
        <p:nvSpPr>
          <p:cNvPr id="3" name="Content Placeholder 2"/>
          <p:cNvSpPr>
            <a:spLocks noGrp="1"/>
          </p:cNvSpPr>
          <p:nvPr>
            <p:ph idx="1"/>
          </p:nvPr>
        </p:nvSpPr>
        <p:spPr/>
        <p:txBody>
          <a:bodyPr>
            <a:normAutofit fontScale="92500" lnSpcReduction="10000"/>
          </a:bodyPr>
          <a:lstStyle/>
          <a:p>
            <a:r>
              <a:rPr lang="en-US" sz="3000" dirty="0" err="1"/>
              <a:t>Acyanotic</a:t>
            </a:r>
            <a:endParaRPr lang="en-US" sz="3000" dirty="0"/>
          </a:p>
          <a:p>
            <a:r>
              <a:rPr lang="en-US" sz="3000" dirty="0"/>
              <a:t>Normal arterial saturations</a:t>
            </a:r>
          </a:p>
          <a:p>
            <a:r>
              <a:rPr lang="en-US" sz="3000" dirty="0"/>
              <a:t>Can occur at level of atria, ventricles and between great vessels</a:t>
            </a:r>
          </a:p>
          <a:p>
            <a:r>
              <a:rPr lang="en-US" sz="3000" dirty="0"/>
              <a:t>Examples:</a:t>
            </a:r>
          </a:p>
          <a:p>
            <a:pPr marL="642938" lvl="1" indent="-290513">
              <a:buFont typeface="System Font Regular"/>
              <a:buChar char="-"/>
            </a:pPr>
            <a:r>
              <a:rPr lang="en-US" sz="2600" dirty="0"/>
              <a:t>Patent Ductus Arteriosus (PDA)</a:t>
            </a:r>
          </a:p>
          <a:p>
            <a:pPr marL="642938" lvl="1" indent="-290513">
              <a:buFont typeface="System Font Regular"/>
              <a:buChar char="-"/>
            </a:pPr>
            <a:r>
              <a:rPr lang="en-US" sz="2600" dirty="0"/>
              <a:t>Atrial Septal Defect (ASD)</a:t>
            </a:r>
          </a:p>
          <a:p>
            <a:pPr marL="642938" lvl="1" indent="-290513">
              <a:buFont typeface="System Font Regular"/>
              <a:buChar char="-"/>
            </a:pPr>
            <a:r>
              <a:rPr lang="en-US" sz="2600" dirty="0"/>
              <a:t>Ventricular Septal Defect (VSD)</a:t>
            </a:r>
          </a:p>
          <a:p>
            <a:pPr marL="642938" lvl="1" indent="-290513">
              <a:buFont typeface="System Font Regular"/>
              <a:buChar char="-"/>
            </a:pPr>
            <a:r>
              <a:rPr lang="en-US" sz="2600" dirty="0"/>
              <a:t>Atrioventricular Septal Defect (AV canal defect) and Aortopulmonary Window (AP window)</a:t>
            </a:r>
            <a:endParaRPr lang="en-US" sz="2600" i="1" dirty="0"/>
          </a:p>
          <a:p>
            <a:pPr marL="0" indent="0">
              <a:buNone/>
            </a:pPr>
            <a:endParaRPr lang="en-US" dirty="0"/>
          </a:p>
        </p:txBody>
      </p:sp>
    </p:spTree>
    <p:extLst>
      <p:ext uri="{BB962C8B-B14F-4D97-AF65-F5344CB8AC3E}">
        <p14:creationId xmlns:p14="http://schemas.microsoft.com/office/powerpoint/2010/main" val="410476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Patent Ductus Arteriosus </a:t>
            </a:r>
          </a:p>
        </p:txBody>
      </p:sp>
      <p:sp>
        <p:nvSpPr>
          <p:cNvPr id="4" name="Content Placeholder 3"/>
          <p:cNvSpPr>
            <a:spLocks noGrp="1"/>
          </p:cNvSpPr>
          <p:nvPr>
            <p:ph sz="half" idx="1"/>
          </p:nvPr>
        </p:nvSpPr>
        <p:spPr>
          <a:xfrm>
            <a:off x="457200" y="1371600"/>
            <a:ext cx="4114800" cy="4739579"/>
          </a:xfrm>
        </p:spPr>
        <p:txBody>
          <a:bodyPr>
            <a:normAutofit fontScale="85000" lnSpcReduction="10000"/>
          </a:bodyPr>
          <a:lstStyle/>
          <a:p>
            <a:r>
              <a:rPr lang="en-US" sz="2400" dirty="0"/>
              <a:t>1/2500 live births</a:t>
            </a:r>
          </a:p>
          <a:p>
            <a:r>
              <a:rPr lang="en-US" sz="2400" dirty="0"/>
              <a:t>More common in preterm infants</a:t>
            </a:r>
          </a:p>
          <a:p>
            <a:r>
              <a:rPr lang="en-US" sz="2400" dirty="0"/>
              <a:t>Functional closure by 10-15 </a:t>
            </a:r>
            <a:r>
              <a:rPr lang="en-US" sz="2400" dirty="0" err="1"/>
              <a:t>hrs</a:t>
            </a:r>
            <a:r>
              <a:rPr lang="en-US" sz="2400" dirty="0"/>
              <a:t> after birth</a:t>
            </a:r>
          </a:p>
          <a:p>
            <a:r>
              <a:rPr lang="en-US" sz="2400" dirty="0"/>
              <a:t>Anatomical closure usually by 2-3 weeks after birth</a:t>
            </a:r>
          </a:p>
          <a:p>
            <a:r>
              <a:rPr lang="en-US" sz="2400" dirty="0"/>
              <a:t>Tachypnea, failure to thrive, frequent URIs</a:t>
            </a:r>
          </a:p>
          <a:p>
            <a:r>
              <a:rPr lang="en-US" sz="2400" dirty="0"/>
              <a:t>Continuous murmur, low diastolic BP from diastolic runoff, left heart dilation</a:t>
            </a:r>
          </a:p>
          <a:p>
            <a:r>
              <a:rPr lang="en-US" sz="2400" dirty="0"/>
              <a:t>Reversal of shunt from L </a:t>
            </a:r>
            <a:r>
              <a:rPr lang="en-US" sz="2400" dirty="0">
                <a:sym typeface="Wingdings"/>
              </a:rPr>
              <a:t> R to R  L can occur immediately after birth as PVR is still high</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00600" y="1600200"/>
            <a:ext cx="3810000" cy="3100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E8F3FB2B-C82F-E84A-B4BF-64D789DEADBD}"/>
              </a:ext>
            </a:extLst>
          </p:cNvPr>
          <p:cNvSpPr txBox="1"/>
          <p:nvPr/>
        </p:nvSpPr>
        <p:spPr>
          <a:xfrm>
            <a:off x="2971735" y="6339779"/>
            <a:ext cx="2970429" cy="369332"/>
          </a:xfrm>
          <a:prstGeom prst="rect">
            <a:avLst/>
          </a:prstGeom>
          <a:noFill/>
        </p:spPr>
        <p:txBody>
          <a:bodyPr wrap="none" rtlCol="0">
            <a:spAutoFit/>
          </a:bodyPr>
          <a:lstStyle/>
          <a:p>
            <a:r>
              <a:rPr lang="en-US" dirty="0"/>
              <a:t>Image from Mayo Foundation</a:t>
            </a:r>
          </a:p>
        </p:txBody>
      </p:sp>
    </p:spTree>
    <p:extLst>
      <p:ext uri="{BB962C8B-B14F-4D97-AF65-F5344CB8AC3E}">
        <p14:creationId xmlns:p14="http://schemas.microsoft.com/office/powerpoint/2010/main" val="1376261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dirty="0">
                <a:latin typeface="+mj-lt"/>
              </a:rPr>
              <a:t>Anesthetic Considerations</a:t>
            </a:r>
          </a:p>
        </p:txBody>
      </p:sp>
      <p:sp>
        <p:nvSpPr>
          <p:cNvPr id="6" name="Content Placeholder 5"/>
          <p:cNvSpPr>
            <a:spLocks noGrp="1"/>
          </p:cNvSpPr>
          <p:nvPr>
            <p:ph idx="1"/>
          </p:nvPr>
        </p:nvSpPr>
        <p:spPr/>
        <p:txBody>
          <a:bodyPr>
            <a:normAutofit/>
          </a:bodyPr>
          <a:lstStyle/>
          <a:p>
            <a:r>
              <a:rPr lang="en-US" sz="3200" dirty="0"/>
              <a:t>Maintain balance of Pulmonary Vascular Resistance (PVR) : Systemic Vascular Resistance (SVR)</a:t>
            </a:r>
          </a:p>
          <a:p>
            <a:r>
              <a:rPr lang="en-US" sz="3200" dirty="0"/>
              <a:t>Monitor saturations in a pre-ductal location (RUE) and a post-ductal location (LE) to detect reversal of shunting (i.e., PVR &gt; SVR resulting in R</a:t>
            </a:r>
            <a:r>
              <a:rPr lang="en-US" sz="3200" dirty="0">
                <a:sym typeface="Wingdings"/>
              </a:rPr>
              <a:t>L shunting)</a:t>
            </a:r>
          </a:p>
        </p:txBody>
      </p:sp>
    </p:spTree>
    <p:extLst>
      <p:ext uri="{BB962C8B-B14F-4D97-AF65-F5344CB8AC3E}">
        <p14:creationId xmlns:p14="http://schemas.microsoft.com/office/powerpoint/2010/main" val="2612729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1593"/>
            <a:ext cx="7886700" cy="1325563"/>
          </a:xfrm>
        </p:spPr>
        <p:txBody>
          <a:bodyPr/>
          <a:lstStyle/>
          <a:p>
            <a:pPr algn="l"/>
            <a:r>
              <a:rPr lang="en-US" dirty="0"/>
              <a:t>Atrial Septal Defect</a:t>
            </a:r>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3505200" cy="3131506"/>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Content Placeholder 5"/>
          <p:cNvSpPr>
            <a:spLocks noGrp="1"/>
          </p:cNvSpPr>
          <p:nvPr>
            <p:ph sz="half" idx="2"/>
          </p:nvPr>
        </p:nvSpPr>
        <p:spPr>
          <a:xfrm>
            <a:off x="4114800" y="1143000"/>
            <a:ext cx="4572000" cy="4983163"/>
          </a:xfrm>
        </p:spPr>
        <p:txBody>
          <a:bodyPr>
            <a:normAutofit lnSpcReduction="10000"/>
          </a:bodyPr>
          <a:lstStyle/>
          <a:p>
            <a:r>
              <a:rPr lang="en-US" dirty="0"/>
              <a:t>10% of CHD </a:t>
            </a:r>
          </a:p>
          <a:p>
            <a:r>
              <a:rPr lang="en-US" dirty="0"/>
              <a:t>Can occur in isolation but also associated with other lesions</a:t>
            </a:r>
          </a:p>
          <a:p>
            <a:r>
              <a:rPr lang="en-US" dirty="0"/>
              <a:t>Blood flow (BF) depends on </a:t>
            </a:r>
            <a:r>
              <a:rPr lang="en-US" b="1" dirty="0"/>
              <a:t>R</a:t>
            </a:r>
            <a:r>
              <a:rPr lang="en-US" dirty="0"/>
              <a:t> and </a:t>
            </a:r>
            <a:r>
              <a:rPr lang="en-US" b="1" dirty="0"/>
              <a:t>L </a:t>
            </a:r>
            <a:r>
              <a:rPr lang="en-US" dirty="0"/>
              <a:t>ventricular compliance in diastole</a:t>
            </a:r>
          </a:p>
          <a:p>
            <a:r>
              <a:rPr lang="en-US" dirty="0"/>
              <a:t>Excessive BF creates a volume load that causes RA and RV enlargement </a:t>
            </a:r>
          </a:p>
          <a:p>
            <a:r>
              <a:rPr lang="en-US" dirty="0"/>
              <a:t>Most close spontaneously </a:t>
            </a:r>
          </a:p>
          <a:p>
            <a:endParaRPr lang="en-US" dirty="0"/>
          </a:p>
        </p:txBody>
      </p:sp>
      <p:sp>
        <p:nvSpPr>
          <p:cNvPr id="2" name="TextBox 1">
            <a:extLst>
              <a:ext uri="{FF2B5EF4-FFF2-40B4-BE49-F238E27FC236}">
                <a16:creationId xmlns:a16="http://schemas.microsoft.com/office/drawing/2014/main" id="{44661500-016C-7747-A0D0-755172A70477}"/>
              </a:ext>
            </a:extLst>
          </p:cNvPr>
          <p:cNvSpPr txBox="1"/>
          <p:nvPr/>
        </p:nvSpPr>
        <p:spPr>
          <a:xfrm>
            <a:off x="2741513" y="6204541"/>
            <a:ext cx="2970429" cy="369332"/>
          </a:xfrm>
          <a:prstGeom prst="rect">
            <a:avLst/>
          </a:prstGeom>
          <a:noFill/>
        </p:spPr>
        <p:txBody>
          <a:bodyPr wrap="none" rtlCol="0">
            <a:spAutoFit/>
          </a:bodyPr>
          <a:lstStyle/>
          <a:p>
            <a:r>
              <a:rPr lang="en-US" dirty="0"/>
              <a:t>Image from Mayo Foundation</a:t>
            </a:r>
          </a:p>
        </p:txBody>
      </p:sp>
    </p:spTree>
    <p:extLst>
      <p:ext uri="{BB962C8B-B14F-4D97-AF65-F5344CB8AC3E}">
        <p14:creationId xmlns:p14="http://schemas.microsoft.com/office/powerpoint/2010/main" val="2087648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152400"/>
            <a:ext cx="8305800" cy="1143000"/>
          </a:xfrm>
        </p:spPr>
        <p:txBody>
          <a:bodyPr/>
          <a:lstStyle/>
          <a:p>
            <a:pPr algn="l"/>
            <a:r>
              <a:rPr lang="en-US" dirty="0">
                <a:latin typeface="+mj-lt"/>
              </a:rPr>
              <a:t>ASDs: Anesthetic Considerations</a:t>
            </a:r>
          </a:p>
        </p:txBody>
      </p:sp>
      <p:sp>
        <p:nvSpPr>
          <p:cNvPr id="6" name="Content Placeholder 5"/>
          <p:cNvSpPr>
            <a:spLocks noGrp="1"/>
          </p:cNvSpPr>
          <p:nvPr>
            <p:ph idx="1"/>
          </p:nvPr>
        </p:nvSpPr>
        <p:spPr/>
        <p:txBody>
          <a:bodyPr>
            <a:normAutofit/>
          </a:bodyPr>
          <a:lstStyle/>
          <a:p>
            <a:r>
              <a:rPr lang="en-US" dirty="0"/>
              <a:t>Meticulous de-airing of IV tubing</a:t>
            </a:r>
          </a:p>
          <a:p>
            <a:r>
              <a:rPr lang="en-US" dirty="0"/>
              <a:t>Embolic risk </a:t>
            </a:r>
          </a:p>
          <a:p>
            <a:r>
              <a:rPr lang="en-US" dirty="0"/>
              <a:t>Paradoxical (R</a:t>
            </a:r>
            <a:r>
              <a:rPr lang="en-US" dirty="0">
                <a:sym typeface="Wingdings"/>
              </a:rPr>
              <a:t>L) embolus</a:t>
            </a:r>
          </a:p>
          <a:p>
            <a:r>
              <a:rPr lang="en-US" dirty="0"/>
              <a:t>Venous air embolus during </a:t>
            </a:r>
            <a:r>
              <a:rPr lang="en-US" dirty="0" err="1"/>
              <a:t>craniosynostosis</a:t>
            </a:r>
            <a:r>
              <a:rPr lang="en-US" dirty="0"/>
              <a:t> </a:t>
            </a:r>
          </a:p>
          <a:p>
            <a:r>
              <a:rPr lang="en-US" dirty="0"/>
              <a:t>Thromboembolism</a:t>
            </a:r>
          </a:p>
          <a:p>
            <a:r>
              <a:rPr lang="en-US" dirty="0"/>
              <a:t>Atrial dysrhythmias </a:t>
            </a:r>
          </a:p>
        </p:txBody>
      </p:sp>
    </p:spTree>
    <p:extLst>
      <p:ext uri="{BB962C8B-B14F-4D97-AF65-F5344CB8AC3E}">
        <p14:creationId xmlns:p14="http://schemas.microsoft.com/office/powerpoint/2010/main" val="162770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52400"/>
            <a:ext cx="8229600" cy="1143000"/>
          </a:xfrm>
        </p:spPr>
        <p:txBody>
          <a:bodyPr/>
          <a:lstStyle/>
          <a:p>
            <a:pPr algn="l"/>
            <a:r>
              <a:rPr lang="en-US" dirty="0"/>
              <a:t>Ventricular Septal Defects</a:t>
            </a:r>
          </a:p>
        </p:txBody>
      </p:sp>
      <p:sp>
        <p:nvSpPr>
          <p:cNvPr id="10" name="Content Placeholder 9"/>
          <p:cNvSpPr>
            <a:spLocks noGrp="1"/>
          </p:cNvSpPr>
          <p:nvPr>
            <p:ph sz="half" idx="1"/>
          </p:nvPr>
        </p:nvSpPr>
        <p:spPr>
          <a:xfrm>
            <a:off x="457200" y="1371600"/>
            <a:ext cx="4114800" cy="4525963"/>
          </a:xfrm>
        </p:spPr>
        <p:txBody>
          <a:bodyPr/>
          <a:lstStyle/>
          <a:p>
            <a:r>
              <a:rPr lang="en-US" dirty="0"/>
              <a:t>20% of CHD </a:t>
            </a:r>
          </a:p>
          <a:p>
            <a:r>
              <a:rPr lang="en-US" dirty="0"/>
              <a:t>Occur in isolation or associated with chromosomal abnormalities </a:t>
            </a:r>
          </a:p>
          <a:p>
            <a:r>
              <a:rPr lang="en-US" dirty="0"/>
              <a:t>Trisomy 13, 18, and 21</a:t>
            </a:r>
          </a:p>
          <a:p>
            <a:r>
              <a:rPr lang="en-US" dirty="0"/>
              <a:t>VACTERL and CHARGE syndromes</a:t>
            </a:r>
          </a:p>
        </p:txBody>
      </p:sp>
      <p:pic>
        <p:nvPicPr>
          <p:cNvPr id="3" name="Content Placeholder 2">
            <a:extLst>
              <a:ext uri="{FF2B5EF4-FFF2-40B4-BE49-F238E27FC236}">
                <a16:creationId xmlns:a16="http://schemas.microsoft.com/office/drawing/2014/main" id="{FBE96164-29BA-8E45-9A4D-CB06CA02F67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24400" y="1600200"/>
            <a:ext cx="3962400" cy="3276600"/>
          </a:xfrm>
          <a:ln w="38100">
            <a:solidFill>
              <a:schemeClr val="tx1"/>
            </a:solidFill>
          </a:ln>
        </p:spPr>
      </p:pic>
      <p:sp>
        <p:nvSpPr>
          <p:cNvPr id="4" name="TextBox 3">
            <a:extLst>
              <a:ext uri="{FF2B5EF4-FFF2-40B4-BE49-F238E27FC236}">
                <a16:creationId xmlns:a16="http://schemas.microsoft.com/office/drawing/2014/main" id="{BB16BE13-CA8E-E743-80C2-8DCE3DFD0AB2}"/>
              </a:ext>
            </a:extLst>
          </p:cNvPr>
          <p:cNvSpPr txBox="1"/>
          <p:nvPr/>
        </p:nvSpPr>
        <p:spPr>
          <a:xfrm>
            <a:off x="2858185" y="6294035"/>
            <a:ext cx="2970429" cy="369332"/>
          </a:xfrm>
          <a:prstGeom prst="rect">
            <a:avLst/>
          </a:prstGeom>
          <a:noFill/>
        </p:spPr>
        <p:txBody>
          <a:bodyPr wrap="none" rtlCol="0">
            <a:spAutoFit/>
          </a:bodyPr>
          <a:lstStyle/>
          <a:p>
            <a:r>
              <a:rPr lang="en-US" dirty="0"/>
              <a:t>Image from Mayo Foundation</a:t>
            </a:r>
          </a:p>
        </p:txBody>
      </p:sp>
    </p:spTree>
    <p:extLst>
      <p:ext uri="{BB962C8B-B14F-4D97-AF65-F5344CB8AC3E}">
        <p14:creationId xmlns:p14="http://schemas.microsoft.com/office/powerpoint/2010/main" val="3651447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9E548EF-0961-1B43-8B04-18A72CFB0E07}"/>
              </a:ext>
            </a:extLst>
          </p:cNvPr>
          <p:cNvSpPr>
            <a:spLocks noGrp="1"/>
          </p:cNvSpPr>
          <p:nvPr>
            <p:ph idx="4294967295"/>
          </p:nvPr>
        </p:nvSpPr>
        <p:spPr>
          <a:xfrm>
            <a:off x="317853" y="1447800"/>
            <a:ext cx="7081157" cy="4351338"/>
          </a:xfrm>
        </p:spPr>
        <p:txBody>
          <a:bodyPr>
            <a:normAutofit fontScale="92500" lnSpcReduction="10000"/>
          </a:bodyPr>
          <a:lstStyle/>
          <a:p>
            <a:r>
              <a:rPr lang="en-US" dirty="0"/>
              <a:t>Restrictive VSD: small defect prevents equalization of pressures across L and R ventricles</a:t>
            </a:r>
          </a:p>
          <a:p>
            <a:r>
              <a:rPr lang="en-US" dirty="0"/>
              <a:t>Unrestrictive VSD: flow is unimpeded and dependent on PVR and SVR </a:t>
            </a:r>
          </a:p>
          <a:p>
            <a:r>
              <a:rPr lang="en-US" dirty="0"/>
              <a:t>Over time, excessive blood flow results in damage to pulmonary vasculature and development of pulmonary hypertension</a:t>
            </a:r>
          </a:p>
          <a:p>
            <a:r>
              <a:rPr lang="en-US" dirty="0"/>
              <a:t>Typically repaired by 6 months of age </a:t>
            </a:r>
          </a:p>
          <a:p>
            <a:pPr marL="0" indent="0">
              <a:buNone/>
            </a:pPr>
            <a:endParaRPr lang="en-US" dirty="0"/>
          </a:p>
        </p:txBody>
      </p:sp>
      <p:sp>
        <p:nvSpPr>
          <p:cNvPr id="2" name="TextBox 1">
            <a:extLst>
              <a:ext uri="{FF2B5EF4-FFF2-40B4-BE49-F238E27FC236}">
                <a16:creationId xmlns:a16="http://schemas.microsoft.com/office/drawing/2014/main" id="{2BDD6C60-98F5-5A48-8431-F77597FB81E2}"/>
              </a:ext>
            </a:extLst>
          </p:cNvPr>
          <p:cNvSpPr txBox="1"/>
          <p:nvPr/>
        </p:nvSpPr>
        <p:spPr>
          <a:xfrm>
            <a:off x="317853" y="457200"/>
            <a:ext cx="6082947" cy="769441"/>
          </a:xfrm>
          <a:prstGeom prst="rect">
            <a:avLst/>
          </a:prstGeom>
          <a:noFill/>
        </p:spPr>
        <p:txBody>
          <a:bodyPr wrap="none" rtlCol="0">
            <a:spAutoFit/>
          </a:bodyPr>
          <a:lstStyle/>
          <a:p>
            <a:r>
              <a:rPr lang="en-US" sz="4400" dirty="0"/>
              <a:t>Ventricular Septal Defects</a:t>
            </a:r>
          </a:p>
        </p:txBody>
      </p:sp>
    </p:spTree>
    <p:extLst>
      <p:ext uri="{BB962C8B-B14F-4D97-AF65-F5344CB8AC3E}">
        <p14:creationId xmlns:p14="http://schemas.microsoft.com/office/powerpoint/2010/main" val="3713510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463B-7C15-654A-B67F-0D347EF56227}"/>
              </a:ext>
            </a:extLst>
          </p:cNvPr>
          <p:cNvSpPr>
            <a:spLocks noGrp="1"/>
          </p:cNvSpPr>
          <p:nvPr>
            <p:ph type="title"/>
          </p:nvPr>
        </p:nvSpPr>
        <p:spPr>
          <a:xfrm>
            <a:off x="457200" y="152400"/>
            <a:ext cx="8229600" cy="1143000"/>
          </a:xfrm>
        </p:spPr>
        <p:txBody>
          <a:bodyPr>
            <a:normAutofit/>
          </a:bodyPr>
          <a:lstStyle/>
          <a:p>
            <a:pPr algn="l"/>
            <a:r>
              <a:rPr lang="en-US" sz="4000" dirty="0">
                <a:latin typeface="+mj-lt"/>
              </a:rPr>
              <a:t>VSDs: Anesthetic Considerations</a:t>
            </a:r>
          </a:p>
        </p:txBody>
      </p:sp>
      <p:sp>
        <p:nvSpPr>
          <p:cNvPr id="3" name="Content Placeholder 2">
            <a:extLst>
              <a:ext uri="{FF2B5EF4-FFF2-40B4-BE49-F238E27FC236}">
                <a16:creationId xmlns:a16="http://schemas.microsoft.com/office/drawing/2014/main" id="{FE8B47E8-8051-8A44-9356-3C7A8597364F}"/>
              </a:ext>
            </a:extLst>
          </p:cNvPr>
          <p:cNvSpPr>
            <a:spLocks noGrp="1"/>
          </p:cNvSpPr>
          <p:nvPr>
            <p:ph idx="1"/>
          </p:nvPr>
        </p:nvSpPr>
        <p:spPr>
          <a:xfrm>
            <a:off x="446314" y="1447800"/>
            <a:ext cx="8229600" cy="4261073"/>
          </a:xfrm>
        </p:spPr>
        <p:txBody>
          <a:bodyPr>
            <a:normAutofit fontScale="92500"/>
          </a:bodyPr>
          <a:lstStyle/>
          <a:p>
            <a:r>
              <a:rPr lang="en-US" sz="2800" dirty="0"/>
              <a:t>Potential for shunt reversal in neonates or pulmonary hypertensive crisis</a:t>
            </a:r>
          </a:p>
          <a:p>
            <a:r>
              <a:rPr lang="en-US" sz="2800" dirty="0"/>
              <a:t>Maintain balance of PVR:SVR</a:t>
            </a:r>
          </a:p>
          <a:p>
            <a:r>
              <a:rPr lang="en-US" sz="2800" dirty="0"/>
              <a:t>Risk of paradoxical embolus</a:t>
            </a:r>
          </a:p>
          <a:p>
            <a:r>
              <a:rPr lang="en-US" sz="2800" dirty="0"/>
              <a:t>Presence of heart block, or other dysrhythmias post-op</a:t>
            </a:r>
          </a:p>
          <a:p>
            <a:r>
              <a:rPr lang="en-US" sz="2800" dirty="0"/>
              <a:t>De-air IV tubing adequately</a:t>
            </a:r>
          </a:p>
          <a:p>
            <a:r>
              <a:rPr lang="en-US" sz="2800" dirty="0"/>
              <a:t>Anesthetic induction can decrease SVR leading to R </a:t>
            </a:r>
            <a:r>
              <a:rPr lang="en-US" sz="2800" dirty="0">
                <a:sym typeface="Wingdings" pitchFamily="2" charset="2"/>
              </a:rPr>
              <a:t> L shunting in concurrence with elevated PVR in the neonate</a:t>
            </a:r>
            <a:endParaRPr lang="en-US" sz="2800" dirty="0"/>
          </a:p>
        </p:txBody>
      </p:sp>
    </p:spTree>
    <p:extLst>
      <p:ext uri="{BB962C8B-B14F-4D97-AF65-F5344CB8AC3E}">
        <p14:creationId xmlns:p14="http://schemas.microsoft.com/office/powerpoint/2010/main" val="2191396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Tetralogy of </a:t>
            </a:r>
            <a:r>
              <a:rPr lang="en-US" dirty="0" err="1">
                <a:latin typeface="+mj-lt"/>
              </a:rPr>
              <a:t>Fallot</a:t>
            </a:r>
            <a:r>
              <a:rPr lang="en-US" dirty="0">
                <a:latin typeface="+mj-lt"/>
              </a:rPr>
              <a:t> (</a:t>
            </a:r>
            <a:r>
              <a:rPr lang="en-US" dirty="0" err="1">
                <a:latin typeface="+mj-lt"/>
              </a:rPr>
              <a:t>ToF</a:t>
            </a:r>
            <a:r>
              <a:rPr lang="en-US" dirty="0">
                <a:latin typeface="+mj-lt"/>
              </a:rPr>
              <a:t>)</a:t>
            </a:r>
          </a:p>
        </p:txBody>
      </p:sp>
      <p:sp>
        <p:nvSpPr>
          <p:cNvPr id="3" name="Content Placeholder 2"/>
          <p:cNvSpPr>
            <a:spLocks noGrp="1"/>
          </p:cNvSpPr>
          <p:nvPr>
            <p:ph idx="1"/>
          </p:nvPr>
        </p:nvSpPr>
        <p:spPr>
          <a:xfrm>
            <a:off x="457200" y="1450295"/>
            <a:ext cx="8229600" cy="4261073"/>
          </a:xfrm>
        </p:spPr>
        <p:txBody>
          <a:bodyPr>
            <a:normAutofit fontScale="77500" lnSpcReduction="20000"/>
          </a:bodyPr>
          <a:lstStyle/>
          <a:p>
            <a:pPr marL="0" indent="0">
              <a:buNone/>
            </a:pPr>
            <a:r>
              <a:rPr lang="en-US" sz="4200" i="1" dirty="0"/>
              <a:t>Basic Anatomy/Physiology:</a:t>
            </a:r>
          </a:p>
          <a:p>
            <a:r>
              <a:rPr lang="en-US" dirty="0"/>
              <a:t>Most common cyanotic lesion</a:t>
            </a:r>
          </a:p>
          <a:p>
            <a:r>
              <a:rPr lang="en-US" dirty="0"/>
              <a:t>Anatomy consists of deviation of outlet septum leading to right ventricular outflow tract (RVOT) obstruction, VSD, the aorta overriding the VSD, and right ventricular hypertrophy (RVH).  </a:t>
            </a:r>
          </a:p>
          <a:p>
            <a:r>
              <a:rPr lang="en-US" dirty="0"/>
              <a:t>The misaligned portion of the VSD leads to the narrow RVOT, which leads to RVH, which results in right-to-left shunting in cyanosis.</a:t>
            </a:r>
          </a:p>
          <a:p>
            <a:r>
              <a:rPr lang="en-US" dirty="0"/>
              <a:t>If the RVOT is not significantly stenotic, RVH is less and the VSD results in a simple L </a:t>
            </a:r>
            <a:r>
              <a:rPr lang="en-US" dirty="0">
                <a:sym typeface="Wingdings" pitchFamily="2" charset="2"/>
              </a:rPr>
              <a:t></a:t>
            </a:r>
            <a:r>
              <a:rPr lang="en-US" dirty="0"/>
              <a:t> R shunt (“pink” </a:t>
            </a:r>
            <a:r>
              <a:rPr lang="en-US" dirty="0" err="1"/>
              <a:t>tets</a:t>
            </a:r>
            <a:r>
              <a:rPr lang="en-US" dirty="0"/>
              <a:t>), rather than cyanosis. </a:t>
            </a:r>
          </a:p>
          <a:p>
            <a:pPr marL="0" indent="0">
              <a:buNone/>
            </a:pPr>
            <a:endParaRPr lang="en-US" dirty="0"/>
          </a:p>
        </p:txBody>
      </p:sp>
    </p:spTree>
    <p:extLst>
      <p:ext uri="{BB962C8B-B14F-4D97-AF65-F5344CB8AC3E}">
        <p14:creationId xmlns:p14="http://schemas.microsoft.com/office/powerpoint/2010/main" val="2454007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Tetralogy of </a:t>
            </a:r>
            <a:r>
              <a:rPr lang="en-US" dirty="0" err="1">
                <a:latin typeface="+mj-lt"/>
              </a:rPr>
              <a:t>Fallot</a:t>
            </a:r>
            <a:endParaRPr lang="en-US" dirty="0">
              <a:latin typeface="+mj-lt"/>
            </a:endParaRPr>
          </a:p>
        </p:txBody>
      </p:sp>
      <p:pic>
        <p:nvPicPr>
          <p:cNvPr id="4" name="Content Placeholder 3" descr="A close up of text on a white background&#10;&#10;Description automatically generated"/>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295400"/>
            <a:ext cx="8305800" cy="4724400"/>
          </a:xfrm>
          <a:prstGeom prst="rect">
            <a:avLst/>
          </a:prstGeom>
        </p:spPr>
      </p:pic>
    </p:spTree>
    <p:extLst>
      <p:ext uri="{BB962C8B-B14F-4D97-AF65-F5344CB8AC3E}">
        <p14:creationId xmlns:p14="http://schemas.microsoft.com/office/powerpoint/2010/main" val="2194653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fontScale="90000"/>
          </a:bodyPr>
          <a:lstStyle/>
          <a:p>
            <a:pPr algn="l"/>
            <a:r>
              <a:rPr lang="en-US" dirty="0">
                <a:latin typeface="+mj-lt"/>
              </a:rPr>
              <a:t>Tetralogy of </a:t>
            </a:r>
            <a:r>
              <a:rPr lang="en-US" dirty="0" err="1">
                <a:latin typeface="+mj-lt"/>
              </a:rPr>
              <a:t>Fallot</a:t>
            </a:r>
            <a:r>
              <a:rPr lang="en-US" dirty="0">
                <a:latin typeface="+mj-lt"/>
              </a:rPr>
              <a:t> (</a:t>
            </a:r>
            <a:r>
              <a:rPr lang="en-US" dirty="0" err="1">
                <a:latin typeface="+mj-lt"/>
              </a:rPr>
              <a:t>ToF</a:t>
            </a:r>
            <a:r>
              <a:rPr lang="en-US" dirty="0">
                <a:latin typeface="+mj-lt"/>
              </a:rPr>
              <a:t>): Unrepaired</a:t>
            </a:r>
          </a:p>
        </p:txBody>
      </p:sp>
      <p:sp>
        <p:nvSpPr>
          <p:cNvPr id="3" name="Content Placeholder 2"/>
          <p:cNvSpPr>
            <a:spLocks noGrp="1"/>
          </p:cNvSpPr>
          <p:nvPr>
            <p:ph idx="1"/>
          </p:nvPr>
        </p:nvSpPr>
        <p:spPr>
          <a:xfrm>
            <a:off x="152400" y="1371600"/>
            <a:ext cx="8534400" cy="4261073"/>
          </a:xfrm>
        </p:spPr>
        <p:txBody>
          <a:bodyPr>
            <a:normAutofit fontScale="92500" lnSpcReduction="20000"/>
          </a:bodyPr>
          <a:lstStyle/>
          <a:p>
            <a:pPr marL="0" indent="0">
              <a:buNone/>
            </a:pPr>
            <a:r>
              <a:rPr lang="en-US" sz="3500" i="1" dirty="0"/>
              <a:t>“Tet spells” are hyper-cyanotic episodes with increased cyanosis and can progress to syncope, convulsions, and death</a:t>
            </a:r>
          </a:p>
          <a:p>
            <a:r>
              <a:rPr lang="en-US" sz="3000" dirty="0"/>
              <a:t>Peak frequency around 2-3 months of age</a:t>
            </a:r>
          </a:p>
          <a:p>
            <a:r>
              <a:rPr lang="en-US" sz="3000" dirty="0"/>
              <a:t>Results from infundibular spasm/increased contractility of the RVOT causing worsening of RVOT obstruction and greater R </a:t>
            </a:r>
            <a:r>
              <a:rPr lang="en-US" sz="3000" dirty="0">
                <a:sym typeface="Wingdings" pitchFamily="2" charset="2"/>
              </a:rPr>
              <a:t> </a:t>
            </a:r>
            <a:r>
              <a:rPr lang="en-US" sz="3000" dirty="0"/>
              <a:t>L shunting</a:t>
            </a:r>
          </a:p>
          <a:p>
            <a:r>
              <a:rPr lang="en-US" sz="3000" dirty="0"/>
              <a:t>Exacerbated by crying, defecation, feeding, fever</a:t>
            </a:r>
          </a:p>
          <a:p>
            <a:r>
              <a:rPr lang="en-US" sz="3000" dirty="0"/>
              <a:t>Hypoxia causes decrease in SVR, which worsens R </a:t>
            </a:r>
            <a:r>
              <a:rPr lang="en-US" sz="3000" dirty="0">
                <a:sym typeface="Wingdings" pitchFamily="2" charset="2"/>
              </a:rPr>
              <a:t></a:t>
            </a:r>
            <a:r>
              <a:rPr lang="en-US" sz="3000" dirty="0"/>
              <a:t> L shunt and worsens/sustains spell</a:t>
            </a:r>
          </a:p>
        </p:txBody>
      </p:sp>
    </p:spTree>
    <p:extLst>
      <p:ext uri="{BB962C8B-B14F-4D97-AF65-F5344CB8AC3E}">
        <p14:creationId xmlns:p14="http://schemas.microsoft.com/office/powerpoint/2010/main" val="4146728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Tet Spells: Treatment</a:t>
            </a:r>
          </a:p>
        </p:txBody>
      </p:sp>
      <p:sp>
        <p:nvSpPr>
          <p:cNvPr id="3" name="Content Placeholder 2"/>
          <p:cNvSpPr>
            <a:spLocks noGrp="1"/>
          </p:cNvSpPr>
          <p:nvPr>
            <p:ph idx="1"/>
          </p:nvPr>
        </p:nvSpPr>
        <p:spPr/>
        <p:txBody>
          <a:bodyPr>
            <a:normAutofit/>
          </a:bodyPr>
          <a:lstStyle/>
          <a:p>
            <a:r>
              <a:rPr lang="en-US" sz="2800" dirty="0"/>
              <a:t>Goal: Increase SVR</a:t>
            </a:r>
          </a:p>
          <a:p>
            <a:r>
              <a:rPr lang="en-US" sz="2800" dirty="0"/>
              <a:t>If patient is awake – position patient with knees to chest, administer 100% oxygen, give Morphine (0.05-0.1 mg/kg IM) to relieve distress and air hunger.  </a:t>
            </a:r>
          </a:p>
          <a:p>
            <a:r>
              <a:rPr lang="en-US" sz="2800" dirty="0"/>
              <a:t>If IV present, phenylephrine 0.5-2 mcg/kg IV to increase SVR, IV fluid bolus 15-30 ml/kg to increase preload and decrease dynamic nature of RVOT spasm.</a:t>
            </a:r>
          </a:p>
        </p:txBody>
      </p:sp>
    </p:spTree>
    <p:extLst>
      <p:ext uri="{BB962C8B-B14F-4D97-AF65-F5344CB8AC3E}">
        <p14:creationId xmlns:p14="http://schemas.microsoft.com/office/powerpoint/2010/main" val="893129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82"/>
            <a:ext cx="7886700" cy="1325563"/>
          </a:xfrm>
        </p:spPr>
        <p:txBody>
          <a:bodyPr/>
          <a:lstStyle/>
          <a:p>
            <a:pPr algn="l"/>
            <a:r>
              <a:rPr lang="en-US" dirty="0">
                <a:latin typeface="+mj-lt"/>
              </a:rPr>
              <a:t>TOF: Anesthetic Concerns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7111164"/>
              </p:ext>
            </p:extLst>
          </p:nvPr>
        </p:nvGraphicFramePr>
        <p:xfrm>
          <a:off x="495300" y="1259641"/>
          <a:ext cx="8153400" cy="4647827"/>
        </p:xfrm>
        <a:graphic>
          <a:graphicData uri="http://schemas.openxmlformats.org/drawingml/2006/table">
            <a:tbl>
              <a:tblPr firstRow="1" bandRow="1">
                <a:tableStyleId>{5C22544A-7EE6-4342-B048-85BDC9FD1C3A}</a:tableStyleId>
              </a:tblPr>
              <a:tblGrid>
                <a:gridCol w="1773794">
                  <a:extLst>
                    <a:ext uri="{9D8B030D-6E8A-4147-A177-3AD203B41FA5}">
                      <a16:colId xmlns:a16="http://schemas.microsoft.com/office/drawing/2014/main" val="2475577270"/>
                    </a:ext>
                  </a:extLst>
                </a:gridCol>
                <a:gridCol w="1845706">
                  <a:extLst>
                    <a:ext uri="{9D8B030D-6E8A-4147-A177-3AD203B41FA5}">
                      <a16:colId xmlns:a16="http://schemas.microsoft.com/office/drawing/2014/main" val="461376297"/>
                    </a:ext>
                  </a:extLst>
                </a:gridCol>
                <a:gridCol w="2133600">
                  <a:extLst>
                    <a:ext uri="{9D8B030D-6E8A-4147-A177-3AD203B41FA5}">
                      <a16:colId xmlns:a16="http://schemas.microsoft.com/office/drawing/2014/main" val="4115712546"/>
                    </a:ext>
                  </a:extLst>
                </a:gridCol>
                <a:gridCol w="2400300">
                  <a:extLst>
                    <a:ext uri="{9D8B030D-6E8A-4147-A177-3AD203B41FA5}">
                      <a16:colId xmlns:a16="http://schemas.microsoft.com/office/drawing/2014/main" val="2645845770"/>
                    </a:ext>
                  </a:extLst>
                </a:gridCol>
              </a:tblGrid>
              <a:tr h="1178759">
                <a:tc>
                  <a:txBody>
                    <a:bodyPr/>
                    <a:lstStyle/>
                    <a:p>
                      <a:pPr algn="ctr"/>
                      <a:r>
                        <a:rPr lang="en-US" sz="2400" dirty="0"/>
                        <a:t>Monitoring</a:t>
                      </a:r>
                    </a:p>
                  </a:txBody>
                  <a:tcPr anchor="ctr">
                    <a:solidFill>
                      <a:srgbClr val="0FA5CC"/>
                    </a:solidFill>
                  </a:tcPr>
                </a:tc>
                <a:tc>
                  <a:txBody>
                    <a:bodyPr/>
                    <a:lstStyle/>
                    <a:p>
                      <a:pPr algn="ctr"/>
                      <a:r>
                        <a:rPr lang="en-US" sz="2400" dirty="0"/>
                        <a:t>Induction</a:t>
                      </a:r>
                    </a:p>
                  </a:txBody>
                  <a:tcPr anchor="ctr">
                    <a:solidFill>
                      <a:srgbClr val="0FA5CC"/>
                    </a:solidFill>
                  </a:tcPr>
                </a:tc>
                <a:tc>
                  <a:txBody>
                    <a:bodyPr/>
                    <a:lstStyle/>
                    <a:p>
                      <a:pPr algn="ctr"/>
                      <a:r>
                        <a:rPr lang="en-US" sz="2400" dirty="0"/>
                        <a:t>Maintenance</a:t>
                      </a:r>
                    </a:p>
                  </a:txBody>
                  <a:tcPr anchor="ctr">
                    <a:solidFill>
                      <a:srgbClr val="0FA5CC"/>
                    </a:solidFill>
                  </a:tcPr>
                </a:tc>
                <a:tc>
                  <a:txBody>
                    <a:bodyPr/>
                    <a:lstStyle/>
                    <a:p>
                      <a:pPr algn="ctr"/>
                      <a:r>
                        <a:rPr lang="en-US" sz="2400" dirty="0"/>
                        <a:t>Hemodynamic Goals</a:t>
                      </a:r>
                    </a:p>
                  </a:txBody>
                  <a:tcPr anchor="ctr">
                    <a:solidFill>
                      <a:srgbClr val="0FA5CC"/>
                    </a:solidFill>
                  </a:tcPr>
                </a:tc>
                <a:extLst>
                  <a:ext uri="{0D108BD9-81ED-4DB2-BD59-A6C34878D82A}">
                    <a16:rowId xmlns:a16="http://schemas.microsoft.com/office/drawing/2014/main" val="3780842416"/>
                  </a:ext>
                </a:extLst>
              </a:tr>
              <a:tr h="3469068">
                <a:tc>
                  <a:txBody>
                    <a:bodyPr/>
                    <a:lstStyle/>
                    <a:p>
                      <a:r>
                        <a:rPr lang="en-US" sz="2000" dirty="0"/>
                        <a:t>Standard ASA, arterial</a:t>
                      </a:r>
                      <a:r>
                        <a:rPr lang="en-US" sz="2000" baseline="0" dirty="0"/>
                        <a:t> line</a:t>
                      </a:r>
                      <a:endParaRPr lang="en-US" sz="2000" dirty="0"/>
                    </a:p>
                  </a:txBody>
                  <a:tcPr/>
                </a:tc>
                <a:tc>
                  <a:txBody>
                    <a:bodyPr/>
                    <a:lstStyle/>
                    <a:p>
                      <a:pPr marL="285750" indent="-285750">
                        <a:buFont typeface="Arial" panose="020B0604020202020204" pitchFamily="34" charset="0"/>
                        <a:buChar char="•"/>
                      </a:pPr>
                      <a:r>
                        <a:rPr lang="en-US" sz="2000" dirty="0"/>
                        <a:t>IV</a:t>
                      </a:r>
                      <a:r>
                        <a:rPr lang="en-US" sz="2000" baseline="0" dirty="0"/>
                        <a:t> induction preferred: Ketamine, fentanyl ideal</a:t>
                      </a:r>
                      <a:endParaRPr lang="en-US" sz="2000" dirty="0"/>
                    </a:p>
                    <a:p>
                      <a:pPr marL="285750" indent="-285750">
                        <a:buFont typeface="Arial" panose="020B0604020202020204" pitchFamily="34" charset="0"/>
                        <a:buChar char="•"/>
                      </a:pPr>
                      <a:r>
                        <a:rPr lang="en-US" sz="2000" dirty="0"/>
                        <a:t>Mask induction OK in infants or children with sevoflurane</a:t>
                      </a:r>
                    </a:p>
                  </a:txBody>
                  <a:tcPr/>
                </a:tc>
                <a:tc>
                  <a:txBody>
                    <a:bodyPr/>
                    <a:lstStyle/>
                    <a:p>
                      <a:pPr marL="176213" indent="-176213">
                        <a:buFont typeface="Arial" panose="020B0604020202020204" pitchFamily="34" charset="0"/>
                        <a:buChar char="•"/>
                        <a:tabLst/>
                      </a:pPr>
                      <a:r>
                        <a:rPr lang="en-US" sz="2000" dirty="0"/>
                        <a:t>Avoid</a:t>
                      </a:r>
                      <a:r>
                        <a:rPr lang="en-US" sz="2000" baseline="0" dirty="0"/>
                        <a:t> “Light” anesthesia</a:t>
                      </a:r>
                      <a:endParaRPr lang="en-US" sz="2000" dirty="0"/>
                    </a:p>
                    <a:p>
                      <a:pPr marL="176213" indent="-176213">
                        <a:buFont typeface="Arial" panose="020B0604020202020204" pitchFamily="34" charset="0"/>
                        <a:buChar char="•"/>
                        <a:tabLst/>
                      </a:pPr>
                      <a:r>
                        <a:rPr lang="en-US" sz="2000" dirty="0"/>
                        <a:t>Opioid/benzo/</a:t>
                      </a:r>
                    </a:p>
                    <a:p>
                      <a:pPr marL="176213" indent="-176213">
                        <a:buFont typeface="Arial" panose="020B0604020202020204" pitchFamily="34" charset="0"/>
                        <a:buChar char="•"/>
                        <a:tabLst/>
                      </a:pPr>
                      <a:r>
                        <a:rPr lang="en-US" sz="2000" dirty="0"/>
                        <a:t>Sevoflurane</a:t>
                      </a:r>
                    </a:p>
                    <a:p>
                      <a:pPr marL="176213" indent="-176213">
                        <a:buFont typeface="Arial" panose="020B0604020202020204" pitchFamily="34" charset="0"/>
                        <a:buChar char="•"/>
                        <a:tabLst/>
                      </a:pPr>
                      <a:r>
                        <a:rPr lang="en-US" sz="2000" dirty="0"/>
                        <a:t>Muscle relaxant as appropriate</a:t>
                      </a:r>
                    </a:p>
                  </a:txBody>
                  <a:tcPr/>
                </a:tc>
                <a:tc>
                  <a:txBody>
                    <a:bodyPr/>
                    <a:lstStyle/>
                    <a:p>
                      <a:pPr marL="176213" indent="-176213">
                        <a:buFont typeface="Arial" panose="020B0604020202020204" pitchFamily="34" charset="0"/>
                        <a:buChar char="•"/>
                        <a:tabLst/>
                      </a:pPr>
                      <a:r>
                        <a:rPr lang="en-US" sz="2000" dirty="0"/>
                        <a:t>Preload</a:t>
                      </a:r>
                      <a:r>
                        <a:rPr lang="en-US" sz="2000" baseline="0" dirty="0"/>
                        <a:t>: ↑</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a:t>HR: normal/slightly ↓</a:t>
                      </a:r>
                      <a:endParaRPr lang="en-US" sz="2000" dirty="0"/>
                    </a:p>
                    <a:p>
                      <a:pPr marL="176213" indent="-176213">
                        <a:buFont typeface="Arial" panose="020B0604020202020204" pitchFamily="34" charset="0"/>
                        <a:buChar char="•"/>
                        <a:tabLst/>
                      </a:pPr>
                      <a:r>
                        <a:rPr lang="en-US" sz="2000" dirty="0"/>
                        <a:t>PVR:</a:t>
                      </a:r>
                      <a:r>
                        <a:rPr lang="en-US" sz="2000" baseline="0" dirty="0"/>
                        <a:t> ↓</a:t>
                      </a:r>
                      <a:endParaRPr lang="en-US" sz="2000" dirty="0"/>
                    </a:p>
                    <a:p>
                      <a:pPr marL="176213" indent="-176213">
                        <a:buFont typeface="Arial" panose="020B0604020202020204" pitchFamily="34" charset="0"/>
                        <a:buChar char="•"/>
                        <a:tabLst/>
                      </a:pPr>
                      <a:r>
                        <a:rPr lang="en-US" sz="2000" dirty="0"/>
                        <a:t>SVR: avoid decreases in</a:t>
                      </a:r>
                      <a:r>
                        <a:rPr lang="en-US" sz="2000" baseline="0" dirty="0"/>
                        <a:t> SVR</a:t>
                      </a:r>
                      <a:endParaRPr lang="en-US" sz="2000" dirty="0"/>
                    </a:p>
                    <a:p>
                      <a:pPr marL="176213" indent="-176213">
                        <a:buFont typeface="Arial" panose="020B0604020202020204" pitchFamily="34" charset="0"/>
                        <a:buChar char="•"/>
                        <a:tabLst/>
                      </a:pPr>
                      <a:r>
                        <a:rPr lang="en-US" sz="2000" dirty="0"/>
                        <a:t>Contractility:</a:t>
                      </a:r>
                      <a:r>
                        <a:rPr lang="en-US" sz="2000" baseline="0" dirty="0"/>
                        <a:t> avoid decreases in contractility</a:t>
                      </a:r>
                      <a:endParaRPr lang="en-US" sz="2000" dirty="0"/>
                    </a:p>
                  </a:txBody>
                  <a:tcPr/>
                </a:tc>
                <a:extLst>
                  <a:ext uri="{0D108BD9-81ED-4DB2-BD59-A6C34878D82A}">
                    <a16:rowId xmlns:a16="http://schemas.microsoft.com/office/drawing/2014/main" val="2077352335"/>
                  </a:ext>
                </a:extLst>
              </a:tr>
            </a:tbl>
          </a:graphicData>
        </a:graphic>
      </p:graphicFrame>
    </p:spTree>
    <p:extLst>
      <p:ext uri="{BB962C8B-B14F-4D97-AF65-F5344CB8AC3E}">
        <p14:creationId xmlns:p14="http://schemas.microsoft.com/office/powerpoint/2010/main" val="2883992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latin typeface="+mj-lt"/>
              </a:rPr>
              <a:t>TOF: Other Considerations</a:t>
            </a:r>
          </a:p>
        </p:txBody>
      </p:sp>
      <p:sp>
        <p:nvSpPr>
          <p:cNvPr id="3" name="Content Placeholder 2"/>
          <p:cNvSpPr>
            <a:spLocks noGrp="1"/>
          </p:cNvSpPr>
          <p:nvPr>
            <p:ph idx="1"/>
          </p:nvPr>
        </p:nvSpPr>
        <p:spPr>
          <a:xfrm>
            <a:off x="457200" y="1298463"/>
            <a:ext cx="8229600" cy="4261073"/>
          </a:xfrm>
        </p:spPr>
        <p:txBody>
          <a:bodyPr>
            <a:normAutofit fontScale="92500"/>
          </a:bodyPr>
          <a:lstStyle/>
          <a:p>
            <a:r>
              <a:rPr lang="en-US" dirty="0"/>
              <a:t>Avoid ↓ SVR and ↓ contractility. </a:t>
            </a:r>
          </a:p>
          <a:p>
            <a:r>
              <a:rPr lang="en-US" dirty="0"/>
              <a:t>Hyperventilation can worsen a Tet spell</a:t>
            </a:r>
          </a:p>
          <a:p>
            <a:pPr marL="642938" lvl="1" indent="-290513">
              <a:buFont typeface="System Font Regular"/>
              <a:buChar char="-"/>
            </a:pPr>
            <a:r>
              <a:rPr lang="en-US" dirty="0"/>
              <a:t>↑ mean airway pressure and reduces venous return</a:t>
            </a:r>
          </a:p>
          <a:p>
            <a:pPr marL="642938" lvl="1" indent="-290513">
              <a:buFont typeface="System Font Regular"/>
              <a:buChar char="-"/>
            </a:pPr>
            <a:r>
              <a:rPr lang="en-US" dirty="0"/>
              <a:t>↑ RVOT obstruction</a:t>
            </a:r>
          </a:p>
          <a:p>
            <a:r>
              <a:rPr lang="en-US" dirty="0"/>
              <a:t>If patient has had prior </a:t>
            </a:r>
            <a:r>
              <a:rPr lang="en-US" dirty="0" err="1"/>
              <a:t>ToF</a:t>
            </a:r>
            <a:r>
              <a:rPr lang="en-US" dirty="0"/>
              <a:t> repair:</a:t>
            </a:r>
          </a:p>
          <a:p>
            <a:pPr marL="642938" lvl="1" indent="-290513">
              <a:buFont typeface="System Font Regular"/>
              <a:buChar char="-"/>
            </a:pPr>
            <a:r>
              <a:rPr lang="en-US" dirty="0"/>
              <a:t>Assessment of RV function is key</a:t>
            </a:r>
          </a:p>
          <a:p>
            <a:pPr marL="642938" lvl="1" indent="-290513">
              <a:buFont typeface="System Font Regular"/>
              <a:buChar char="-"/>
            </a:pPr>
            <a:r>
              <a:rPr lang="en-US" dirty="0"/>
              <a:t>Consider presence/degree of PI</a:t>
            </a:r>
          </a:p>
          <a:p>
            <a:pPr marL="642938" lvl="1" indent="-290513">
              <a:buFont typeface="System Font Regular"/>
              <a:buChar char="-"/>
            </a:pPr>
            <a:r>
              <a:rPr lang="en-US" dirty="0"/>
              <a:t>RV may need inotropic support</a:t>
            </a:r>
          </a:p>
          <a:p>
            <a:pPr marL="642938" indent="-290513">
              <a:buFont typeface="System Font Regular"/>
              <a:buChar char="-"/>
            </a:pPr>
            <a:endParaRPr lang="en-US" dirty="0"/>
          </a:p>
          <a:p>
            <a:endParaRPr lang="en-US" dirty="0"/>
          </a:p>
        </p:txBody>
      </p:sp>
    </p:spTree>
    <p:extLst>
      <p:ext uri="{BB962C8B-B14F-4D97-AF65-F5344CB8AC3E}">
        <p14:creationId xmlns:p14="http://schemas.microsoft.com/office/powerpoint/2010/main" val="601361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j-lt"/>
              </a:rPr>
              <a:t>Repaired TOF</a:t>
            </a:r>
          </a:p>
        </p:txBody>
      </p:sp>
      <p:sp>
        <p:nvSpPr>
          <p:cNvPr id="3" name="Content Placeholder 2"/>
          <p:cNvSpPr>
            <a:spLocks noGrp="1"/>
          </p:cNvSpPr>
          <p:nvPr>
            <p:ph idx="1"/>
          </p:nvPr>
        </p:nvSpPr>
        <p:spPr>
          <a:xfrm>
            <a:off x="628650" y="1417639"/>
            <a:ext cx="4038600" cy="4075111"/>
          </a:xfrm>
        </p:spPr>
        <p:txBody>
          <a:bodyPr>
            <a:normAutofit fontScale="85000" lnSpcReduction="20000"/>
          </a:bodyPr>
          <a:lstStyle/>
          <a:p>
            <a:pPr marL="0" indent="0">
              <a:buNone/>
            </a:pPr>
            <a:r>
              <a:rPr lang="en-US" sz="3300" i="1" dirty="0"/>
              <a:t>TOF repair frequently occurs in infancy</a:t>
            </a:r>
          </a:p>
          <a:p>
            <a:pPr marL="288925" indent="-288925"/>
            <a:r>
              <a:rPr lang="en-US" dirty="0"/>
              <a:t>Closure of VSD with a patch</a:t>
            </a:r>
          </a:p>
          <a:p>
            <a:pPr marL="288925" indent="-288925"/>
            <a:r>
              <a:rPr lang="en-US" dirty="0"/>
              <a:t>Resection of RVOT obstruction</a:t>
            </a:r>
          </a:p>
          <a:p>
            <a:pPr marL="288925" indent="-288925"/>
            <a:r>
              <a:rPr lang="en-US" dirty="0"/>
              <a:t>If a trans-annular patch is necessary to repair the pulmonary valve, free pulmonary insufficiency is a result</a:t>
            </a:r>
          </a:p>
        </p:txBody>
      </p:sp>
      <p:pic>
        <p:nvPicPr>
          <p:cNvPr id="4" name="Picture 3"/>
          <p:cNvPicPr>
            <a:picLocks noChangeAspect="1"/>
          </p:cNvPicPr>
          <p:nvPr/>
        </p:nvPicPr>
        <p:blipFill>
          <a:blip r:embed="rId3"/>
          <a:stretch>
            <a:fillRect/>
          </a:stretch>
        </p:blipFill>
        <p:spPr>
          <a:xfrm>
            <a:off x="4648198" y="1365250"/>
            <a:ext cx="4038602" cy="3892550"/>
          </a:xfrm>
          <a:prstGeom prst="rect">
            <a:avLst/>
          </a:prstGeom>
        </p:spPr>
      </p:pic>
      <p:sp>
        <p:nvSpPr>
          <p:cNvPr id="5" name="Rectangle 4"/>
          <p:cNvSpPr/>
          <p:nvPr/>
        </p:nvSpPr>
        <p:spPr>
          <a:xfrm>
            <a:off x="7620000" y="4953000"/>
            <a:ext cx="1219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552699" y="6176962"/>
            <a:ext cx="4038601" cy="523220"/>
          </a:xfrm>
          <a:prstGeom prst="rect">
            <a:avLst/>
          </a:prstGeom>
          <a:noFill/>
        </p:spPr>
        <p:txBody>
          <a:bodyPr wrap="square" rtlCol="0">
            <a:spAutoFit/>
          </a:bodyPr>
          <a:lstStyle/>
          <a:p>
            <a:r>
              <a:rPr lang="en-US" sz="1400" dirty="0"/>
              <a:t>Image from The Children’s Heart Clinic, Children’s Hospitals and Clinics of MN, 2014</a:t>
            </a:r>
          </a:p>
        </p:txBody>
      </p:sp>
    </p:spTree>
    <p:extLst>
      <p:ext uri="{BB962C8B-B14F-4D97-AF65-F5344CB8AC3E}">
        <p14:creationId xmlns:p14="http://schemas.microsoft.com/office/powerpoint/2010/main" val="1832428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2400"/>
            <a:ext cx="7886700" cy="1600200"/>
          </a:xfrm>
        </p:spPr>
        <p:txBody>
          <a:bodyPr/>
          <a:lstStyle/>
          <a:p>
            <a:pPr algn="l"/>
            <a:r>
              <a:rPr lang="en-US" dirty="0"/>
              <a:t>Congestive Heart Failure</a:t>
            </a:r>
          </a:p>
        </p:txBody>
      </p:sp>
      <p:graphicFrame>
        <p:nvGraphicFramePr>
          <p:cNvPr id="7" name="Table 6"/>
          <p:cNvGraphicFramePr>
            <a:graphicFrameLocks noGrp="1"/>
          </p:cNvGraphicFramePr>
          <p:nvPr>
            <p:extLst>
              <p:ext uri="{D42A27DB-BD31-4B8C-83A1-F6EECF244321}">
                <p14:modId xmlns:p14="http://schemas.microsoft.com/office/powerpoint/2010/main" val="2357099567"/>
              </p:ext>
            </p:extLst>
          </p:nvPr>
        </p:nvGraphicFramePr>
        <p:xfrm>
          <a:off x="449407" y="1066800"/>
          <a:ext cx="8245186" cy="4894349"/>
        </p:xfrm>
        <a:graphic>
          <a:graphicData uri="http://schemas.openxmlformats.org/drawingml/2006/table">
            <a:tbl>
              <a:tblPr firstRow="1" bandRow="1">
                <a:tableStyleId>{5C22544A-7EE6-4342-B048-85BDC9FD1C3A}</a:tableStyleId>
              </a:tblPr>
              <a:tblGrid>
                <a:gridCol w="8245186">
                  <a:extLst>
                    <a:ext uri="{9D8B030D-6E8A-4147-A177-3AD203B41FA5}">
                      <a16:colId xmlns:a16="http://schemas.microsoft.com/office/drawing/2014/main" val="1365300032"/>
                    </a:ext>
                  </a:extLst>
                </a:gridCol>
              </a:tblGrid>
              <a:tr h="561571">
                <a:tc>
                  <a:txBody>
                    <a:bodyPr/>
                    <a:lstStyle/>
                    <a:p>
                      <a:r>
                        <a:rPr lang="en-US" sz="3200" dirty="0"/>
                        <a:t>Key Concept:</a:t>
                      </a:r>
                      <a:r>
                        <a:rPr lang="en-US" sz="3200" baseline="0" dirty="0"/>
                        <a:t> </a:t>
                      </a:r>
                      <a:r>
                        <a:rPr lang="en-US" sz="3200" baseline="0" dirty="0" err="1"/>
                        <a:t>Qp:Qs</a:t>
                      </a:r>
                      <a:r>
                        <a:rPr lang="en-US" sz="3200" baseline="0" dirty="0"/>
                        <a:t> ratio</a:t>
                      </a:r>
                      <a:endParaRPr lang="en-US" sz="3200" dirty="0"/>
                    </a:p>
                  </a:txBody>
                  <a:tcPr>
                    <a:solidFill>
                      <a:srgbClr val="0FA5CC"/>
                    </a:solidFill>
                  </a:tcPr>
                </a:tc>
                <a:extLst>
                  <a:ext uri="{0D108BD9-81ED-4DB2-BD59-A6C34878D82A}">
                    <a16:rowId xmlns:a16="http://schemas.microsoft.com/office/drawing/2014/main" val="3098047799"/>
                  </a:ext>
                </a:extLst>
              </a:tr>
              <a:tr h="4315229">
                <a:tc>
                  <a:txBody>
                    <a:bodyPr/>
                    <a:lstStyle/>
                    <a:p>
                      <a:pPr marL="285750" indent="-285750">
                        <a:buFont typeface="Arial" panose="020B0604020202020204" pitchFamily="34" charset="0"/>
                        <a:buChar char="•"/>
                      </a:pPr>
                      <a:r>
                        <a:rPr lang="en-US" sz="2400" b="0" i="1" dirty="0"/>
                        <a:t>CHF</a:t>
                      </a:r>
                      <a:r>
                        <a:rPr lang="en-US" sz="2400" b="0" i="1" baseline="0" dirty="0"/>
                        <a:t> in children is frequently caused by a high </a:t>
                      </a:r>
                      <a:r>
                        <a:rPr lang="en-US" sz="2400" b="0" i="1" baseline="0" dirty="0" err="1"/>
                        <a:t>Qp</a:t>
                      </a:r>
                      <a:r>
                        <a:rPr lang="en-US" sz="2400" b="0" i="1" baseline="0" dirty="0"/>
                        <a:t>/Qs, leading to pulmonary over-circulation</a:t>
                      </a:r>
                    </a:p>
                    <a:p>
                      <a:pPr marL="285750" indent="-285750">
                        <a:buFont typeface="Arial" panose="020B0604020202020204" pitchFamily="34" charset="0"/>
                        <a:buChar char="•"/>
                      </a:pPr>
                      <a:r>
                        <a:rPr lang="en-US" sz="2400" baseline="0" dirty="0"/>
                        <a:t>Large left to right shunts “steal” a percentage of the systemic cardiac output and send it back to the pulmonary circulation,  causing right heart volume overload</a:t>
                      </a:r>
                    </a:p>
                    <a:p>
                      <a:pPr marL="285750" indent="-285750">
                        <a:buFont typeface="Arial" panose="020B0604020202020204" pitchFamily="34" charset="0"/>
                        <a:buChar char="•"/>
                      </a:pPr>
                      <a:r>
                        <a:rPr lang="en-US" sz="2400" baseline="0" dirty="0"/>
                        <a:t>The body is under-perfused because the portion of oxygenated blood that is returning to the lungs via the shunt is not reaching its targeted location </a:t>
                      </a:r>
                    </a:p>
                    <a:p>
                      <a:pPr marL="285750" indent="-285750">
                        <a:buFont typeface="Arial" panose="020B0604020202020204" pitchFamily="34" charset="0"/>
                        <a:buChar char="•"/>
                      </a:pPr>
                      <a:r>
                        <a:rPr lang="en-US" sz="2400" baseline="0" dirty="0"/>
                        <a:t>Significantly increased myocardial work to achieve the same cardiac output</a:t>
                      </a:r>
                      <a:endParaRPr lang="en-US" sz="2400" dirty="0"/>
                    </a:p>
                  </a:txBody>
                  <a:tcPr anchor="ctr"/>
                </a:tc>
                <a:extLst>
                  <a:ext uri="{0D108BD9-81ED-4DB2-BD59-A6C34878D82A}">
                    <a16:rowId xmlns:a16="http://schemas.microsoft.com/office/drawing/2014/main" val="2126374582"/>
                  </a:ext>
                </a:extLst>
              </a:tr>
            </a:tbl>
          </a:graphicData>
        </a:graphic>
      </p:graphicFrame>
    </p:spTree>
    <p:extLst>
      <p:ext uri="{BB962C8B-B14F-4D97-AF65-F5344CB8AC3E}">
        <p14:creationId xmlns:p14="http://schemas.microsoft.com/office/powerpoint/2010/main" val="1506326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987" y="28575"/>
            <a:ext cx="8206290" cy="1325563"/>
          </a:xfrm>
        </p:spPr>
        <p:txBody>
          <a:bodyPr>
            <a:normAutofit/>
          </a:bodyPr>
          <a:lstStyle/>
          <a:p>
            <a:pPr algn="l"/>
            <a:r>
              <a:rPr lang="en-US" sz="4000" dirty="0"/>
              <a:t>CHF: Adults vs Children with </a:t>
            </a:r>
            <a:br>
              <a:rPr lang="en-US" sz="4000" dirty="0"/>
            </a:br>
            <a:r>
              <a:rPr lang="en-US" sz="4000" dirty="0"/>
              <a:t>Congenital Heart Disease</a:t>
            </a:r>
          </a:p>
        </p:txBody>
      </p:sp>
      <p:graphicFrame>
        <p:nvGraphicFramePr>
          <p:cNvPr id="3" name="Table 2"/>
          <p:cNvGraphicFramePr>
            <a:graphicFrameLocks noGrp="1"/>
          </p:cNvGraphicFramePr>
          <p:nvPr>
            <p:extLst>
              <p:ext uri="{D42A27DB-BD31-4B8C-83A1-F6EECF244321}">
                <p14:modId xmlns:p14="http://schemas.microsoft.com/office/powerpoint/2010/main" val="1974536006"/>
              </p:ext>
            </p:extLst>
          </p:nvPr>
        </p:nvGraphicFramePr>
        <p:xfrm>
          <a:off x="471987" y="1600201"/>
          <a:ext cx="8206289" cy="4345758"/>
        </p:xfrm>
        <a:graphic>
          <a:graphicData uri="http://schemas.openxmlformats.org/drawingml/2006/table">
            <a:tbl>
              <a:tblPr firstRow="1" bandRow="1">
                <a:tableStyleId>{5C22544A-7EE6-4342-B048-85BDC9FD1C3A}</a:tableStyleId>
              </a:tblPr>
              <a:tblGrid>
                <a:gridCol w="2271213">
                  <a:extLst>
                    <a:ext uri="{9D8B030D-6E8A-4147-A177-3AD203B41FA5}">
                      <a16:colId xmlns:a16="http://schemas.microsoft.com/office/drawing/2014/main" val="2721957303"/>
                    </a:ext>
                  </a:extLst>
                </a:gridCol>
                <a:gridCol w="2209800">
                  <a:extLst>
                    <a:ext uri="{9D8B030D-6E8A-4147-A177-3AD203B41FA5}">
                      <a16:colId xmlns:a16="http://schemas.microsoft.com/office/drawing/2014/main" val="2269870457"/>
                    </a:ext>
                  </a:extLst>
                </a:gridCol>
                <a:gridCol w="3725276">
                  <a:extLst>
                    <a:ext uri="{9D8B030D-6E8A-4147-A177-3AD203B41FA5}">
                      <a16:colId xmlns:a16="http://schemas.microsoft.com/office/drawing/2014/main" val="460882520"/>
                    </a:ext>
                  </a:extLst>
                </a:gridCol>
              </a:tblGrid>
              <a:tr h="553385">
                <a:tc>
                  <a:txBody>
                    <a:bodyPr/>
                    <a:lstStyle/>
                    <a:p>
                      <a:endParaRPr lang="en-US" dirty="0"/>
                    </a:p>
                  </a:txBody>
                  <a:tcPr>
                    <a:solidFill>
                      <a:srgbClr val="0FA5CC"/>
                    </a:solidFill>
                  </a:tcPr>
                </a:tc>
                <a:tc>
                  <a:txBody>
                    <a:bodyPr/>
                    <a:lstStyle/>
                    <a:p>
                      <a:r>
                        <a:rPr lang="en-US" sz="3200" b="1" i="1" dirty="0"/>
                        <a:t>Adults</a:t>
                      </a:r>
                    </a:p>
                  </a:txBody>
                  <a:tcPr anchor="ctr">
                    <a:solidFill>
                      <a:srgbClr val="0FA5CC"/>
                    </a:solidFill>
                  </a:tcPr>
                </a:tc>
                <a:tc>
                  <a:txBody>
                    <a:bodyPr/>
                    <a:lstStyle/>
                    <a:p>
                      <a:r>
                        <a:rPr lang="en-US" sz="3200" i="1" dirty="0"/>
                        <a:t>Children</a:t>
                      </a:r>
                      <a:endParaRPr lang="en-US" sz="3200" b="1" i="1" dirty="0"/>
                    </a:p>
                  </a:txBody>
                  <a:tcPr anchor="ctr">
                    <a:solidFill>
                      <a:srgbClr val="0FA5CC"/>
                    </a:solidFill>
                  </a:tcPr>
                </a:tc>
                <a:extLst>
                  <a:ext uri="{0D108BD9-81ED-4DB2-BD59-A6C34878D82A}">
                    <a16:rowId xmlns:a16="http://schemas.microsoft.com/office/drawing/2014/main" val="2669402836"/>
                  </a:ext>
                </a:extLst>
              </a:tr>
              <a:tr h="1135897">
                <a:tc>
                  <a:txBody>
                    <a:bodyPr/>
                    <a:lstStyle/>
                    <a:p>
                      <a:r>
                        <a:rPr lang="en-US" sz="2200" dirty="0"/>
                        <a:t>Determinants of Cardiac Function</a:t>
                      </a:r>
                    </a:p>
                  </a:txBody>
                  <a:tcPr anchor="ctr"/>
                </a:tc>
                <a:tc gridSpan="2">
                  <a:txBody>
                    <a:bodyPr/>
                    <a:lstStyle/>
                    <a:p>
                      <a:pPr marL="1430338" indent="-225425">
                        <a:buFont typeface="Arial" panose="020B0604020202020204" pitchFamily="34" charset="0"/>
                        <a:buChar char="•"/>
                        <a:tabLst/>
                      </a:pPr>
                      <a:r>
                        <a:rPr lang="en-US" dirty="0"/>
                        <a:t>Preload</a:t>
                      </a:r>
                    </a:p>
                    <a:p>
                      <a:pPr marL="1430338" indent="-225425">
                        <a:buFont typeface="Arial" panose="020B0604020202020204" pitchFamily="34" charset="0"/>
                        <a:buChar char="•"/>
                        <a:tabLst/>
                      </a:pPr>
                      <a:r>
                        <a:rPr lang="en-US" dirty="0"/>
                        <a:t> Afterload</a:t>
                      </a:r>
                    </a:p>
                    <a:p>
                      <a:pPr marL="1430338" indent="-225425">
                        <a:buFont typeface="Arial" panose="020B0604020202020204" pitchFamily="34" charset="0"/>
                        <a:buChar char="•"/>
                        <a:tabLst/>
                      </a:pPr>
                      <a:r>
                        <a:rPr lang="en-US" dirty="0"/>
                        <a:t>Contractility</a:t>
                      </a:r>
                      <a:endParaRPr lang="en-US" baseline="0" dirty="0"/>
                    </a:p>
                    <a:p>
                      <a:pPr marL="1430338" indent="-225425">
                        <a:buFont typeface="Arial" panose="020B0604020202020204" pitchFamily="34" charset="0"/>
                        <a:buChar char="•"/>
                        <a:tabLst/>
                      </a:pPr>
                      <a:r>
                        <a:rPr lang="en-US" dirty="0"/>
                        <a:t>Diastolic</a:t>
                      </a:r>
                      <a:r>
                        <a:rPr lang="en-US" baseline="0" dirty="0"/>
                        <a:t> Relaxation</a:t>
                      </a:r>
                    </a:p>
                  </a:txBody>
                  <a:tcPr anchor="ctr"/>
                </a:tc>
                <a:tc hMerge="1">
                  <a:txBody>
                    <a:bodyPr/>
                    <a:lstStyle/>
                    <a:p>
                      <a:endParaRPr lang="en-US"/>
                    </a:p>
                  </a:txBody>
                  <a:tcPr/>
                </a:tc>
                <a:extLst>
                  <a:ext uri="{0D108BD9-81ED-4DB2-BD59-A6C34878D82A}">
                    <a16:rowId xmlns:a16="http://schemas.microsoft.com/office/drawing/2014/main" val="2873389918"/>
                  </a:ext>
                </a:extLst>
              </a:tr>
              <a:tr h="678400">
                <a:tc>
                  <a:txBody>
                    <a:bodyPr/>
                    <a:lstStyle/>
                    <a:p>
                      <a:r>
                        <a:rPr lang="en-US" sz="2200" dirty="0"/>
                        <a:t>Causes</a:t>
                      </a:r>
                      <a:r>
                        <a:rPr lang="en-US" sz="2200" baseline="0" dirty="0"/>
                        <a:t> of CHF</a:t>
                      </a:r>
                      <a:endParaRPr lang="en-US" sz="2200" dirty="0"/>
                    </a:p>
                  </a:txBody>
                  <a:tcPr anchor="ctr"/>
                </a:tc>
                <a:tc>
                  <a:txBody>
                    <a:bodyPr/>
                    <a:lstStyle/>
                    <a:p>
                      <a:pPr marL="285750" indent="-285750">
                        <a:buFont typeface="Arial" panose="020B0604020202020204" pitchFamily="34" charset="0"/>
                        <a:buChar char="•"/>
                      </a:pPr>
                      <a:r>
                        <a:rPr lang="en-US" dirty="0"/>
                        <a:t>LV Dysfunction</a:t>
                      </a:r>
                      <a:r>
                        <a:rPr lang="en-US" baseline="0" dirty="0"/>
                        <a:t> </a:t>
                      </a:r>
                    </a:p>
                    <a:p>
                      <a:pPr marL="285750" indent="-285750">
                        <a:buFont typeface="Arial" panose="020B0604020202020204" pitchFamily="34" charset="0"/>
                        <a:buChar char="•"/>
                      </a:pPr>
                      <a:r>
                        <a:rPr lang="en-US" baseline="0" dirty="0"/>
                        <a:t>Valvular disease</a:t>
                      </a:r>
                      <a:endParaRPr lang="en-US" dirty="0"/>
                    </a:p>
                  </a:txBody>
                  <a:tcPr anchor="ctr"/>
                </a:tc>
                <a:tc>
                  <a:txBody>
                    <a:bodyPr/>
                    <a:lstStyle/>
                    <a:p>
                      <a:pPr marL="285750" indent="-285750">
                        <a:buFont typeface="Arial" panose="020B0604020202020204" pitchFamily="34" charset="0"/>
                        <a:buChar char="•"/>
                      </a:pPr>
                      <a:r>
                        <a:rPr lang="en-US"/>
                        <a:t>Imbalance of pulmonary to systemic blood flow (Qp/Qs)</a:t>
                      </a:r>
                      <a:endParaRPr lang="en-US" dirty="0"/>
                    </a:p>
                  </a:txBody>
                  <a:tcPr anchor="ctr"/>
                </a:tc>
                <a:extLst>
                  <a:ext uri="{0D108BD9-81ED-4DB2-BD59-A6C34878D82A}">
                    <a16:rowId xmlns:a16="http://schemas.microsoft.com/office/drawing/2014/main" val="160966197"/>
                  </a:ext>
                </a:extLst>
              </a:tr>
              <a:tr h="1899518">
                <a:tc>
                  <a:txBody>
                    <a:bodyPr/>
                    <a:lstStyle/>
                    <a:p>
                      <a:r>
                        <a:rPr lang="en-US" sz="2200" dirty="0"/>
                        <a:t>Symptoms</a:t>
                      </a:r>
                    </a:p>
                  </a:txBody>
                  <a:tcPr anchor="ctr"/>
                </a:tc>
                <a:tc>
                  <a:txBody>
                    <a:bodyPr/>
                    <a:lstStyle/>
                    <a:p>
                      <a:pPr marL="285750" indent="-285750">
                        <a:buFont typeface="Arial" panose="020B0604020202020204" pitchFamily="34" charset="0"/>
                        <a:buChar char="•"/>
                      </a:pPr>
                      <a:r>
                        <a:rPr lang="en-US" dirty="0"/>
                        <a:t>Dyspnea</a:t>
                      </a:r>
                      <a:endParaRPr lang="en-US" baseline="0" dirty="0"/>
                    </a:p>
                    <a:p>
                      <a:pPr marL="285750" indent="-285750">
                        <a:buFont typeface="Arial" panose="020B0604020202020204" pitchFamily="34" charset="0"/>
                        <a:buChar char="•"/>
                      </a:pPr>
                      <a:r>
                        <a:rPr lang="en-US" baseline="0" dirty="0"/>
                        <a:t>Orthopnea</a:t>
                      </a:r>
                    </a:p>
                    <a:p>
                      <a:pPr marL="285750" indent="-285750">
                        <a:buFont typeface="Arial" panose="020B0604020202020204" pitchFamily="34" charset="0"/>
                        <a:buChar char="•"/>
                      </a:pPr>
                      <a:r>
                        <a:rPr lang="en-US" baseline="0" dirty="0"/>
                        <a:t>LE edema</a:t>
                      </a:r>
                    </a:p>
                    <a:p>
                      <a:pPr marL="285750" indent="-285750">
                        <a:buFont typeface="Arial" panose="020B0604020202020204" pitchFamily="34" charset="0"/>
                        <a:buChar char="•"/>
                      </a:pPr>
                      <a:r>
                        <a:rPr lang="en-US" baseline="0" dirty="0"/>
                        <a:t>Angina</a:t>
                      </a:r>
                    </a:p>
                    <a:p>
                      <a:pPr marL="285750" indent="-285750">
                        <a:buFont typeface="Arial" panose="020B0604020202020204" pitchFamily="34" charset="0"/>
                        <a:buChar char="•"/>
                      </a:pPr>
                      <a:r>
                        <a:rPr lang="en-US" baseline="0" dirty="0"/>
                        <a:t>Arrhythmias</a:t>
                      </a:r>
                      <a:endParaRPr lang="en-US" dirty="0"/>
                    </a:p>
                  </a:txBody>
                  <a:tcPr anchor="ctr"/>
                </a:tc>
                <a:tc>
                  <a:txBody>
                    <a:bodyPr/>
                    <a:lstStyle/>
                    <a:p>
                      <a:pPr marL="285750" indent="-285750">
                        <a:buFont typeface="Arial" panose="020B0604020202020204" pitchFamily="34" charset="0"/>
                        <a:buChar char="•"/>
                      </a:pPr>
                      <a:r>
                        <a:rPr lang="en-US" sz="1800" i="0" kern="1200" dirty="0">
                          <a:solidFill>
                            <a:schemeClr val="dk1"/>
                          </a:solidFill>
                          <a:effectLst/>
                          <a:latin typeface="+mn-lt"/>
                          <a:ea typeface="+mn-ea"/>
                          <a:cs typeface="+mn-cs"/>
                        </a:rPr>
                        <a:t>Respiratory (tachypnea, wheezing, retracting, grunting)</a:t>
                      </a:r>
                    </a:p>
                    <a:p>
                      <a:pPr marL="285750" indent="-285750">
                        <a:buFont typeface="Arial" panose="020B0604020202020204" pitchFamily="34" charset="0"/>
                        <a:buChar char="•"/>
                      </a:pPr>
                      <a:r>
                        <a:rPr lang="en-US" sz="1800" i="0" kern="1200" dirty="0">
                          <a:solidFill>
                            <a:schemeClr val="dk1"/>
                          </a:solidFill>
                          <a:effectLst/>
                          <a:latin typeface="+mn-lt"/>
                          <a:ea typeface="+mn-ea"/>
                          <a:cs typeface="+mn-cs"/>
                        </a:rPr>
                        <a:t>Cardiac (tachycardia, decreased systemic perfusion</a:t>
                      </a:r>
                    </a:p>
                    <a:p>
                      <a:pPr marL="285750" indent="-285750">
                        <a:buFont typeface="Arial" panose="020B0604020202020204" pitchFamily="34" charset="0"/>
                        <a:buChar char="•"/>
                      </a:pPr>
                      <a:r>
                        <a:rPr lang="en-US" sz="1800" i="0" kern="1200" dirty="0">
                          <a:solidFill>
                            <a:schemeClr val="dk1"/>
                          </a:solidFill>
                          <a:effectLst/>
                          <a:latin typeface="+mn-lt"/>
                          <a:ea typeface="+mn-ea"/>
                          <a:cs typeface="+mn-cs"/>
                        </a:rPr>
                        <a:t>Failure to thrive, feeding difficulties with poor weight gain</a:t>
                      </a:r>
                      <a:endParaRPr lang="en-US" dirty="0"/>
                    </a:p>
                  </a:txBody>
                  <a:tcPr anchor="ctr"/>
                </a:tc>
                <a:extLst>
                  <a:ext uri="{0D108BD9-81ED-4DB2-BD59-A6C34878D82A}">
                    <a16:rowId xmlns:a16="http://schemas.microsoft.com/office/drawing/2014/main" val="3999752689"/>
                  </a:ext>
                </a:extLst>
              </a:tr>
            </a:tbl>
          </a:graphicData>
        </a:graphic>
      </p:graphicFrame>
    </p:spTree>
    <p:extLst>
      <p:ext uri="{BB962C8B-B14F-4D97-AF65-F5344CB8AC3E}">
        <p14:creationId xmlns:p14="http://schemas.microsoft.com/office/powerpoint/2010/main" val="2592733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Pulmonary Hypertension</a:t>
            </a:r>
          </a:p>
        </p:txBody>
      </p:sp>
      <p:sp>
        <p:nvSpPr>
          <p:cNvPr id="3" name="Content Placeholder 2"/>
          <p:cNvSpPr>
            <a:spLocks noGrp="1"/>
          </p:cNvSpPr>
          <p:nvPr>
            <p:ph sz="half" idx="1"/>
          </p:nvPr>
        </p:nvSpPr>
        <p:spPr>
          <a:xfrm>
            <a:off x="457200" y="1600200"/>
            <a:ext cx="8229600" cy="4525963"/>
          </a:xfrm>
        </p:spPr>
        <p:txBody>
          <a:bodyPr>
            <a:normAutofit/>
          </a:bodyPr>
          <a:lstStyle/>
          <a:p>
            <a:r>
              <a:rPr lang="en-US" dirty="0"/>
              <a:t>Pulmonary hypertension carries high risk with general anesthesia and surgery</a:t>
            </a:r>
          </a:p>
          <a:p>
            <a:r>
              <a:rPr lang="en-US" dirty="0"/>
              <a:t>High risk of perioperative morbidity and mortality (20-fold higher that without pulmonary HTN)</a:t>
            </a:r>
          </a:p>
          <a:p>
            <a:r>
              <a:rPr lang="en-US" dirty="0"/>
              <a:t>Baseline PAH is defined as </a:t>
            </a:r>
            <a:r>
              <a:rPr lang="en-US" dirty="0" err="1"/>
              <a:t>mPAP</a:t>
            </a:r>
            <a:r>
              <a:rPr lang="en-US" dirty="0"/>
              <a:t> &gt; 25 mmHg</a:t>
            </a:r>
          </a:p>
          <a:p>
            <a:r>
              <a:rPr lang="en-US" dirty="0"/>
              <a:t>These patients may develop pulmonary hypertensive crises, which carries high morbidity and mortality</a:t>
            </a:r>
          </a:p>
          <a:p>
            <a:r>
              <a:rPr lang="en-US" dirty="0"/>
              <a:t>“Just sedation” is not necessarily safer</a:t>
            </a:r>
          </a:p>
        </p:txBody>
      </p:sp>
    </p:spTree>
    <p:extLst>
      <p:ext uri="{BB962C8B-B14F-4D97-AF65-F5344CB8AC3E}">
        <p14:creationId xmlns:p14="http://schemas.microsoft.com/office/powerpoint/2010/main" val="3930774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Pulmonary Hypertension</a:t>
            </a:r>
          </a:p>
        </p:txBody>
      </p:sp>
      <p:sp>
        <p:nvSpPr>
          <p:cNvPr id="4" name="Content Placeholder 3"/>
          <p:cNvSpPr>
            <a:spLocks noGrp="1"/>
          </p:cNvSpPr>
          <p:nvPr>
            <p:ph sz="half" idx="2"/>
          </p:nvPr>
        </p:nvSpPr>
        <p:spPr>
          <a:xfrm>
            <a:off x="457200" y="1524000"/>
            <a:ext cx="8229600" cy="4602163"/>
          </a:xfrm>
        </p:spPr>
        <p:txBody>
          <a:bodyPr>
            <a:normAutofit/>
          </a:bodyPr>
          <a:lstStyle/>
          <a:p>
            <a:pPr marL="0" indent="0">
              <a:buNone/>
            </a:pPr>
            <a:r>
              <a:rPr lang="en-US" sz="3200" i="1" dirty="0"/>
              <a:t>Patients may or may not have physical exam findings consistent with pulmonary HTN</a:t>
            </a:r>
          </a:p>
          <a:p>
            <a:r>
              <a:rPr lang="en-US" dirty="0"/>
              <a:t>Prominent right ventricular impulse/heave</a:t>
            </a:r>
          </a:p>
          <a:p>
            <a:r>
              <a:rPr lang="en-US" dirty="0"/>
              <a:t>Pulmonary ejection click</a:t>
            </a:r>
          </a:p>
          <a:p>
            <a:r>
              <a:rPr lang="en-US" dirty="0"/>
              <a:t>Narrowly split 2</a:t>
            </a:r>
            <a:r>
              <a:rPr lang="en-US" baseline="30000" dirty="0"/>
              <a:t>nd</a:t>
            </a:r>
            <a:r>
              <a:rPr lang="en-US" dirty="0"/>
              <a:t> heart sound</a:t>
            </a:r>
          </a:p>
          <a:p>
            <a:r>
              <a:rPr lang="en-US" dirty="0"/>
              <a:t>Murmur (PI, TI)</a:t>
            </a:r>
          </a:p>
          <a:p>
            <a:r>
              <a:rPr lang="en-US" dirty="0"/>
              <a:t>Jugular venous distention</a:t>
            </a:r>
          </a:p>
          <a:p>
            <a:r>
              <a:rPr lang="en-US" dirty="0"/>
              <a:t>CXR may show prominent main PA or cardiomegaly</a:t>
            </a:r>
          </a:p>
          <a:p>
            <a:pPr marL="457200" lvl="1" indent="0">
              <a:buNone/>
            </a:pPr>
            <a:endParaRPr lang="en-US" dirty="0"/>
          </a:p>
        </p:txBody>
      </p:sp>
    </p:spTree>
    <p:extLst>
      <p:ext uri="{BB962C8B-B14F-4D97-AF65-F5344CB8AC3E}">
        <p14:creationId xmlns:p14="http://schemas.microsoft.com/office/powerpoint/2010/main" val="63204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924800" cy="1143000"/>
          </a:xfrm>
        </p:spPr>
        <p:txBody>
          <a:bodyPr>
            <a:normAutofit/>
          </a:bodyPr>
          <a:lstStyle/>
          <a:p>
            <a:pPr algn="l"/>
            <a:r>
              <a:rPr lang="en-US" dirty="0"/>
              <a:t>Pulmonary HTN in CHD</a:t>
            </a:r>
          </a:p>
        </p:txBody>
      </p:sp>
      <p:sp>
        <p:nvSpPr>
          <p:cNvPr id="3" name="Content Placeholder 2"/>
          <p:cNvSpPr>
            <a:spLocks noGrp="1"/>
          </p:cNvSpPr>
          <p:nvPr>
            <p:ph sz="half" idx="1"/>
          </p:nvPr>
        </p:nvSpPr>
        <p:spPr>
          <a:xfrm>
            <a:off x="457200" y="1600200"/>
            <a:ext cx="6934200" cy="4525963"/>
          </a:xfrm>
        </p:spPr>
        <p:txBody>
          <a:bodyPr>
            <a:normAutofit/>
          </a:bodyPr>
          <a:lstStyle/>
          <a:p>
            <a:r>
              <a:rPr lang="en-US" dirty="0"/>
              <a:t>L </a:t>
            </a:r>
            <a:r>
              <a:rPr lang="en-US" dirty="0">
                <a:sym typeface="Wingdings" panose="05000000000000000000" pitchFamily="2" charset="2"/>
              </a:rPr>
              <a:t> R shunts with elevated PVR</a:t>
            </a:r>
          </a:p>
          <a:p>
            <a:r>
              <a:rPr lang="en-US" dirty="0">
                <a:sym typeface="Wingdings" panose="05000000000000000000" pitchFamily="2" charset="2"/>
              </a:rPr>
              <a:t>Eisenmenger syndrome: Large L  R shunts with PAP &gt; Systemic pressure and reversal of shunting</a:t>
            </a:r>
          </a:p>
          <a:p>
            <a:r>
              <a:rPr lang="en-US" dirty="0">
                <a:sym typeface="Wingdings" panose="05000000000000000000" pitchFamily="2" charset="2"/>
              </a:rPr>
              <a:t>Post op </a:t>
            </a:r>
            <a:r>
              <a:rPr lang="en-US" dirty="0" err="1">
                <a:sym typeface="Wingdings" panose="05000000000000000000" pitchFamily="2" charset="2"/>
              </a:rPr>
              <a:t>Pulmomary</a:t>
            </a:r>
            <a:r>
              <a:rPr lang="en-US" dirty="0">
                <a:sym typeface="Wingdings" panose="05000000000000000000" pitchFamily="2" charset="2"/>
              </a:rPr>
              <a:t> HTN</a:t>
            </a:r>
          </a:p>
          <a:p>
            <a:r>
              <a:rPr lang="en-US" dirty="0"/>
              <a:t>Pulmonary HTN related to single ventricle palliation procedure</a:t>
            </a:r>
          </a:p>
          <a:p>
            <a:r>
              <a:rPr lang="en-US" dirty="0"/>
              <a:t>Pulmonary HTN due to left heart disease</a:t>
            </a:r>
          </a:p>
          <a:p>
            <a:endParaRPr lang="en-US" dirty="0">
              <a:sym typeface="Wingdings" panose="05000000000000000000" pitchFamily="2" charset="2"/>
            </a:endParaRPr>
          </a:p>
        </p:txBody>
      </p:sp>
    </p:spTree>
    <p:extLst>
      <p:ext uri="{BB962C8B-B14F-4D97-AF65-F5344CB8AC3E}">
        <p14:creationId xmlns:p14="http://schemas.microsoft.com/office/powerpoint/2010/main" val="2696811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latin typeface="+mj-lt"/>
              </a:rPr>
              <a:t>Anesthetic Goals in Pulmonary Hypertension</a:t>
            </a:r>
          </a:p>
        </p:txBody>
      </p:sp>
      <p:sp>
        <p:nvSpPr>
          <p:cNvPr id="3" name="Content Placeholder 2"/>
          <p:cNvSpPr>
            <a:spLocks noGrp="1"/>
          </p:cNvSpPr>
          <p:nvPr>
            <p:ph idx="1"/>
          </p:nvPr>
        </p:nvSpPr>
        <p:spPr>
          <a:xfrm>
            <a:off x="457200" y="1600200"/>
            <a:ext cx="8077200" cy="4261073"/>
          </a:xfrm>
        </p:spPr>
        <p:txBody>
          <a:bodyPr>
            <a:normAutofit fontScale="92500" lnSpcReduction="10000"/>
          </a:bodyPr>
          <a:lstStyle/>
          <a:p>
            <a:r>
              <a:rPr lang="en-US" dirty="0"/>
              <a:t>Avoid elective procedures</a:t>
            </a:r>
          </a:p>
          <a:p>
            <a:r>
              <a:rPr lang="en-US" dirty="0"/>
              <a:t>If anesthesia necessary:</a:t>
            </a:r>
          </a:p>
          <a:p>
            <a:pPr marL="642938" lvl="1" indent="-290513">
              <a:buFont typeface="System Font Regular"/>
              <a:buChar char="-"/>
            </a:pPr>
            <a:r>
              <a:rPr lang="en-US" dirty="0"/>
              <a:t>Avoid increases in pulmonary vascular resistance (PVR) from hypercarbia, hypoxia, noxious stimuli, or hypothermia</a:t>
            </a:r>
          </a:p>
          <a:p>
            <a:pPr marL="642938" lvl="1" indent="-290513">
              <a:buFont typeface="System Font Regular"/>
              <a:buChar char="-"/>
            </a:pPr>
            <a:r>
              <a:rPr lang="en-US" dirty="0"/>
              <a:t>Avoid RV Strain</a:t>
            </a:r>
          </a:p>
          <a:p>
            <a:pPr marL="642938" lvl="1" indent="-290513">
              <a:buFont typeface="System Font Regular"/>
              <a:buChar char="-"/>
            </a:pPr>
            <a:r>
              <a:rPr lang="en-US" dirty="0"/>
              <a:t>Avoid major drops in SVR</a:t>
            </a:r>
          </a:p>
          <a:p>
            <a:pPr marL="642938" lvl="1" indent="-290513">
              <a:buFont typeface="System Font Regular"/>
              <a:buChar char="-"/>
            </a:pPr>
            <a:r>
              <a:rPr lang="en-US" dirty="0"/>
              <a:t>Maintain aortic root pressure (adequate aortic root pressure is key for perfusion to coronary arteries in the setting of a thick myocardium).</a:t>
            </a:r>
          </a:p>
          <a:p>
            <a:pPr lvl="1"/>
            <a:endParaRPr lang="en-US" dirty="0"/>
          </a:p>
        </p:txBody>
      </p:sp>
    </p:spTree>
    <p:extLst>
      <p:ext uri="{BB962C8B-B14F-4D97-AF65-F5344CB8AC3E}">
        <p14:creationId xmlns:p14="http://schemas.microsoft.com/office/powerpoint/2010/main" val="4279369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924800" cy="1371600"/>
          </a:xfrm>
        </p:spPr>
        <p:txBody>
          <a:bodyPr>
            <a:normAutofit fontScale="90000"/>
          </a:bodyPr>
          <a:lstStyle/>
          <a:p>
            <a:pPr algn="l"/>
            <a:r>
              <a:rPr lang="en-US" dirty="0">
                <a:latin typeface="+mj-lt"/>
              </a:rPr>
              <a:t>Anesthesia for Patients with  Pulmonary HTN</a:t>
            </a:r>
          </a:p>
        </p:txBody>
      </p:sp>
      <p:sp>
        <p:nvSpPr>
          <p:cNvPr id="3" name="Content Placeholder 2"/>
          <p:cNvSpPr>
            <a:spLocks noGrp="1"/>
          </p:cNvSpPr>
          <p:nvPr>
            <p:ph idx="1"/>
          </p:nvPr>
        </p:nvSpPr>
        <p:spPr/>
        <p:txBody>
          <a:bodyPr>
            <a:normAutofit fontScale="77500" lnSpcReduction="20000"/>
          </a:bodyPr>
          <a:lstStyle/>
          <a:p>
            <a:r>
              <a:rPr lang="en-US" dirty="0"/>
              <a:t>No single technique has been shown to be safer </a:t>
            </a:r>
          </a:p>
          <a:p>
            <a:r>
              <a:rPr lang="en-US" dirty="0"/>
              <a:t>Overall goal is to limit increase in PVR</a:t>
            </a:r>
          </a:p>
          <a:p>
            <a:r>
              <a:rPr lang="en-US" dirty="0"/>
              <a:t>Preop</a:t>
            </a:r>
          </a:p>
          <a:p>
            <a:pPr marL="642938" lvl="1" indent="-290513">
              <a:buFont typeface="System Font Regular"/>
              <a:buChar char="-"/>
            </a:pPr>
            <a:r>
              <a:rPr lang="en-US" dirty="0"/>
              <a:t>Consider premedication to avoid sympathetic stimulation during induction</a:t>
            </a:r>
          </a:p>
          <a:p>
            <a:pPr marL="642938" lvl="1" indent="-290513">
              <a:buFont typeface="System Font Regular"/>
              <a:buChar char="-"/>
            </a:pPr>
            <a:r>
              <a:rPr lang="en-US" dirty="0"/>
              <a:t>Avoid dehydration prior to induction</a:t>
            </a:r>
          </a:p>
          <a:p>
            <a:r>
              <a:rPr lang="en-US" dirty="0" err="1"/>
              <a:t>Intraop</a:t>
            </a:r>
            <a:endParaRPr lang="en-US" dirty="0"/>
          </a:p>
          <a:p>
            <a:pPr marL="642938" lvl="1" indent="-290513">
              <a:buFont typeface="System Font Regular"/>
              <a:buChar char="-"/>
            </a:pPr>
            <a:r>
              <a:rPr lang="en-US" dirty="0"/>
              <a:t>Maintenance: Midazolam, fentanyl, low doses of </a:t>
            </a:r>
            <a:r>
              <a:rPr lang="en-US" dirty="0" err="1"/>
              <a:t>propofol</a:t>
            </a:r>
            <a:r>
              <a:rPr lang="en-US" dirty="0"/>
              <a:t> or </a:t>
            </a:r>
            <a:r>
              <a:rPr lang="en-US" dirty="0" err="1"/>
              <a:t>sevoflurane</a:t>
            </a:r>
            <a:r>
              <a:rPr lang="en-US" dirty="0"/>
              <a:t> are all options</a:t>
            </a:r>
          </a:p>
          <a:p>
            <a:pPr marL="642938" lvl="1" indent="-290513">
              <a:buFont typeface="System Font Regular"/>
              <a:buChar char="-"/>
            </a:pPr>
            <a:r>
              <a:rPr lang="en-US" dirty="0"/>
              <a:t>Muscle relaxant as appropriate (</a:t>
            </a:r>
            <a:r>
              <a:rPr lang="en-US" dirty="0" err="1"/>
              <a:t>Rocuronium</a:t>
            </a:r>
            <a:r>
              <a:rPr lang="en-US" dirty="0"/>
              <a:t> or </a:t>
            </a:r>
            <a:r>
              <a:rPr lang="en-US" dirty="0" err="1"/>
              <a:t>Vecuronium</a:t>
            </a:r>
            <a:r>
              <a:rPr lang="en-US" dirty="0"/>
              <a:t> preferred given minimal effects on SVR)</a:t>
            </a:r>
          </a:p>
          <a:p>
            <a:pPr marL="642938" lvl="1" indent="-290513">
              <a:buFont typeface="System Font Regular"/>
              <a:buChar char="-"/>
            </a:pPr>
            <a:r>
              <a:rPr lang="en-US" dirty="0"/>
              <a:t>Standard ASA monitors + arterial line (if available)</a:t>
            </a:r>
          </a:p>
        </p:txBody>
      </p:sp>
    </p:spTree>
    <p:extLst>
      <p:ext uri="{BB962C8B-B14F-4D97-AF65-F5344CB8AC3E}">
        <p14:creationId xmlns:p14="http://schemas.microsoft.com/office/powerpoint/2010/main" val="624708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pPr algn="l"/>
            <a:r>
              <a:rPr lang="en-US" dirty="0">
                <a:latin typeface="+mj-lt"/>
              </a:rPr>
              <a:t>Pulmonary Hypertensive Crises</a:t>
            </a:r>
          </a:p>
        </p:txBody>
      </p:sp>
      <p:sp>
        <p:nvSpPr>
          <p:cNvPr id="3" name="Content Placeholder 2"/>
          <p:cNvSpPr>
            <a:spLocks noGrp="1"/>
          </p:cNvSpPr>
          <p:nvPr>
            <p:ph idx="1"/>
          </p:nvPr>
        </p:nvSpPr>
        <p:spPr/>
        <p:txBody>
          <a:bodyPr>
            <a:normAutofit fontScale="77500" lnSpcReduction="20000"/>
          </a:bodyPr>
          <a:lstStyle/>
          <a:p>
            <a:r>
              <a:rPr lang="en-US" dirty="0"/>
              <a:t>Hypoxia, </a:t>
            </a:r>
            <a:r>
              <a:rPr lang="en-US" dirty="0" err="1"/>
              <a:t>Hypercarbia</a:t>
            </a:r>
            <a:r>
              <a:rPr lang="en-US" dirty="0"/>
              <a:t>, Acidosis, Sympathetic stimulation lead to rapid increase in PVR </a:t>
            </a:r>
            <a:r>
              <a:rPr lang="en-US" dirty="0">
                <a:sym typeface="Wingdings" panose="05000000000000000000" pitchFamily="2" charset="2"/>
              </a:rPr>
              <a:t> Right Heart Failure, myocardial ischemia  Cardiac arrest  Death</a:t>
            </a:r>
          </a:p>
          <a:p>
            <a:r>
              <a:rPr lang="en-US" dirty="0">
                <a:sym typeface="Wingdings" panose="05000000000000000000" pitchFamily="2" charset="2"/>
              </a:rPr>
              <a:t>Physical exam findings during crisis: syncope, dyspnea, cyanosis, pallor, bradycardia, bronchospasm</a:t>
            </a:r>
          </a:p>
          <a:p>
            <a:r>
              <a:rPr lang="en-US" dirty="0">
                <a:sym typeface="Wingdings" panose="05000000000000000000" pitchFamily="2" charset="2"/>
              </a:rPr>
              <a:t>MUST BE TREATED aggressively to avoid death</a:t>
            </a:r>
          </a:p>
          <a:p>
            <a:r>
              <a:rPr lang="en-US" dirty="0">
                <a:sym typeface="Wingdings" panose="05000000000000000000" pitchFamily="2" charset="2"/>
              </a:rPr>
              <a:t>Treatment: decrease PVR, support cardiac output, remove stimuli that is causing increased PVR</a:t>
            </a:r>
          </a:p>
          <a:p>
            <a:r>
              <a:rPr lang="en-US" b="1" i="1" dirty="0">
                <a:sym typeface="Wingdings" panose="05000000000000000000" pitchFamily="2" charset="2"/>
              </a:rPr>
              <a:t>Moderate hyperventilation with 100% fiO</a:t>
            </a:r>
            <a:r>
              <a:rPr lang="en-US" b="1" i="1" baseline="-25000" dirty="0">
                <a:sym typeface="Wingdings" panose="05000000000000000000" pitchFamily="2" charset="2"/>
              </a:rPr>
              <a:t>2</a:t>
            </a:r>
            <a:r>
              <a:rPr lang="en-US" b="1" i="1" dirty="0">
                <a:sym typeface="Wingdings" panose="05000000000000000000" pitchFamily="2" charset="2"/>
              </a:rPr>
              <a:t>, treat acidosis, remove stimuli, treat bradycardia with atropine. Inotropic support with dopamine, epinephrine, or norepinephrine if crisis continues</a:t>
            </a:r>
            <a:endParaRPr lang="en-US" b="1" i="1" dirty="0"/>
          </a:p>
        </p:txBody>
      </p:sp>
    </p:spTree>
    <p:extLst>
      <p:ext uri="{BB962C8B-B14F-4D97-AF65-F5344CB8AC3E}">
        <p14:creationId xmlns:p14="http://schemas.microsoft.com/office/powerpoint/2010/main" val="2345513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latin typeface="+mj-lt"/>
              </a:rPr>
              <a:t>Cardiomyopathy: Background</a:t>
            </a:r>
          </a:p>
        </p:txBody>
      </p:sp>
      <p:sp>
        <p:nvSpPr>
          <p:cNvPr id="3" name="Content Placeholder 2"/>
          <p:cNvSpPr>
            <a:spLocks noGrp="1"/>
          </p:cNvSpPr>
          <p:nvPr>
            <p:ph idx="1"/>
          </p:nvPr>
        </p:nvSpPr>
        <p:spPr>
          <a:xfrm>
            <a:off x="457200" y="1298463"/>
            <a:ext cx="8229600" cy="4261073"/>
          </a:xfrm>
        </p:spPr>
        <p:txBody>
          <a:bodyPr>
            <a:normAutofit fontScale="92500" lnSpcReduction="20000"/>
          </a:bodyPr>
          <a:lstStyle/>
          <a:p>
            <a:r>
              <a:rPr lang="en-US" dirty="0"/>
              <a:t>Cardiomyopathy = Decreased ventricular function</a:t>
            </a:r>
          </a:p>
          <a:p>
            <a:pPr marL="642938" lvl="1" indent="-290513">
              <a:buFont typeface="System Font Regular"/>
              <a:buChar char="-"/>
            </a:pPr>
            <a:r>
              <a:rPr lang="en-US" dirty="0"/>
              <a:t>Can lead to failure to thrive, arrhythmias, heart failure, and multiple organ dysfunction</a:t>
            </a:r>
          </a:p>
          <a:p>
            <a:r>
              <a:rPr lang="en-US" dirty="0"/>
              <a:t>Causes:</a:t>
            </a:r>
          </a:p>
          <a:p>
            <a:pPr marL="642938" lvl="1" indent="-290513">
              <a:buFont typeface="System Font Regular"/>
              <a:buChar char="-"/>
            </a:pPr>
            <a:r>
              <a:rPr lang="en-US" dirty="0"/>
              <a:t>Frequently idiopathic</a:t>
            </a:r>
          </a:p>
          <a:p>
            <a:pPr marL="642938" lvl="1" indent="-290513">
              <a:buFont typeface="System Font Regular"/>
              <a:buChar char="-"/>
            </a:pPr>
            <a:r>
              <a:rPr lang="en-US" dirty="0"/>
              <a:t>Genetic factors</a:t>
            </a:r>
          </a:p>
          <a:p>
            <a:pPr marL="642938" lvl="1" indent="-290513">
              <a:buFont typeface="System Font Regular"/>
              <a:buChar char="-"/>
            </a:pPr>
            <a:r>
              <a:rPr lang="en-US" dirty="0"/>
              <a:t>Infection</a:t>
            </a:r>
          </a:p>
          <a:p>
            <a:pPr marL="642938" lvl="1" indent="-290513">
              <a:buFont typeface="System Font Regular"/>
              <a:buChar char="-"/>
            </a:pPr>
            <a:r>
              <a:rPr lang="en-US" dirty="0"/>
              <a:t>Poisoning</a:t>
            </a:r>
          </a:p>
          <a:p>
            <a:pPr marL="642938" lvl="1" indent="-290513">
              <a:buFont typeface="System Font Regular"/>
              <a:buChar char="-"/>
            </a:pPr>
            <a:r>
              <a:rPr lang="en-US" dirty="0"/>
              <a:t>Congenital heart disease</a:t>
            </a:r>
          </a:p>
          <a:p>
            <a:pPr marL="642938" lvl="1" indent="-290513">
              <a:buFont typeface="System Font Regular"/>
              <a:buChar char="-"/>
            </a:pPr>
            <a:r>
              <a:rPr lang="en-US" dirty="0"/>
              <a:t>Other medical conditions.</a:t>
            </a:r>
          </a:p>
        </p:txBody>
      </p:sp>
    </p:spTree>
    <p:extLst>
      <p:ext uri="{BB962C8B-B14F-4D97-AF65-F5344CB8AC3E}">
        <p14:creationId xmlns:p14="http://schemas.microsoft.com/office/powerpoint/2010/main" val="543490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pPr algn="l"/>
            <a:r>
              <a:rPr lang="en-US" dirty="0">
                <a:latin typeface="+mj-lt"/>
              </a:rPr>
              <a:t>Cardiomyopathy</a:t>
            </a:r>
          </a:p>
        </p:txBody>
      </p:sp>
      <p:graphicFrame>
        <p:nvGraphicFramePr>
          <p:cNvPr id="4" name="Diagram 3"/>
          <p:cNvGraphicFramePr/>
          <p:nvPr>
            <p:extLst>
              <p:ext uri="{D42A27DB-BD31-4B8C-83A1-F6EECF244321}">
                <p14:modId xmlns:p14="http://schemas.microsoft.com/office/powerpoint/2010/main" val="658801700"/>
              </p:ext>
            </p:extLst>
          </p:nvPr>
        </p:nvGraphicFramePr>
        <p:xfrm>
          <a:off x="604837" y="1295400"/>
          <a:ext cx="8058150" cy="4486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7105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039100" cy="1143000"/>
          </a:xfrm>
        </p:spPr>
        <p:txBody>
          <a:bodyPr>
            <a:normAutofit fontScale="90000"/>
          </a:bodyPr>
          <a:lstStyle/>
          <a:p>
            <a:pPr algn="l"/>
            <a:r>
              <a:rPr lang="en-US" dirty="0">
                <a:latin typeface="+mj-lt"/>
              </a:rPr>
              <a:t>Anesthetic Goals in Cardiomyopathy</a:t>
            </a:r>
          </a:p>
        </p:txBody>
      </p:sp>
      <p:sp>
        <p:nvSpPr>
          <p:cNvPr id="3" name="Content Placeholder 2"/>
          <p:cNvSpPr>
            <a:spLocks noGrp="1"/>
          </p:cNvSpPr>
          <p:nvPr>
            <p:ph idx="1"/>
          </p:nvPr>
        </p:nvSpPr>
        <p:spPr>
          <a:xfrm>
            <a:off x="228600" y="1298463"/>
            <a:ext cx="8458200" cy="4261073"/>
          </a:xfrm>
        </p:spPr>
        <p:txBody>
          <a:bodyPr>
            <a:normAutofit/>
          </a:bodyPr>
          <a:lstStyle/>
          <a:p>
            <a:r>
              <a:rPr lang="en-US" dirty="0"/>
              <a:t>If possible, AVOID ELECTIVE PROCEDURES </a:t>
            </a:r>
            <a:r>
              <a:rPr lang="en-US" dirty="0">
                <a:sym typeface="Wingdings" pitchFamily="2" charset="2"/>
              </a:rPr>
              <a:t> </a:t>
            </a:r>
            <a:r>
              <a:rPr lang="en-US" dirty="0"/>
              <a:t>Light sedation with injection of local anesthesia as surgical intervention allows is preferable</a:t>
            </a:r>
          </a:p>
          <a:p>
            <a:r>
              <a:rPr lang="en-US" dirty="0"/>
              <a:t>If deeper plane of anesthesia is required </a:t>
            </a:r>
            <a:r>
              <a:rPr lang="en-US" dirty="0">
                <a:sym typeface="Wingdings" pitchFamily="2" charset="2"/>
              </a:rPr>
              <a:t> </a:t>
            </a:r>
            <a:r>
              <a:rPr lang="en-US" i="1" dirty="0"/>
              <a:t>Slow, judicious titration of IV agents is recommended</a:t>
            </a:r>
          </a:p>
          <a:p>
            <a:r>
              <a:rPr lang="en-US" dirty="0"/>
              <a:t>Monitors: Standard ASA monitors, arterial line (if available)</a:t>
            </a:r>
          </a:p>
          <a:p>
            <a:endParaRPr lang="en-US" dirty="0"/>
          </a:p>
        </p:txBody>
      </p:sp>
    </p:spTree>
    <p:extLst>
      <p:ext uri="{BB962C8B-B14F-4D97-AF65-F5344CB8AC3E}">
        <p14:creationId xmlns:p14="http://schemas.microsoft.com/office/powerpoint/2010/main" val="125578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F67A-695C-7044-B347-F5D94543E1C0}"/>
              </a:ext>
            </a:extLst>
          </p:cNvPr>
          <p:cNvSpPr>
            <a:spLocks noGrp="1"/>
          </p:cNvSpPr>
          <p:nvPr>
            <p:ph type="title"/>
          </p:nvPr>
        </p:nvSpPr>
        <p:spPr>
          <a:xfrm>
            <a:off x="457200" y="76200"/>
            <a:ext cx="8229600" cy="1143000"/>
          </a:xfrm>
        </p:spPr>
        <p:txBody>
          <a:bodyPr/>
          <a:lstStyle/>
          <a:p>
            <a:pPr algn="l"/>
            <a:r>
              <a:rPr lang="en-US" dirty="0">
                <a:latin typeface="+mj-lt"/>
              </a:rPr>
              <a:t>Supraventricular Tachycardia </a:t>
            </a:r>
          </a:p>
        </p:txBody>
      </p:sp>
      <p:sp>
        <p:nvSpPr>
          <p:cNvPr id="3" name="Content Placeholder 2">
            <a:extLst>
              <a:ext uri="{FF2B5EF4-FFF2-40B4-BE49-F238E27FC236}">
                <a16:creationId xmlns:a16="http://schemas.microsoft.com/office/drawing/2014/main" id="{6A80ABE0-D7E8-C642-ADCA-F471F287DDB8}"/>
              </a:ext>
            </a:extLst>
          </p:cNvPr>
          <p:cNvSpPr>
            <a:spLocks noGrp="1"/>
          </p:cNvSpPr>
          <p:nvPr>
            <p:ph idx="1"/>
          </p:nvPr>
        </p:nvSpPr>
        <p:spPr>
          <a:xfrm>
            <a:off x="495300" y="1251857"/>
            <a:ext cx="8229600" cy="4261073"/>
          </a:xfrm>
        </p:spPr>
        <p:txBody>
          <a:bodyPr>
            <a:normAutofit/>
          </a:bodyPr>
          <a:lstStyle/>
          <a:p>
            <a:r>
              <a:rPr lang="en-US" sz="2800" dirty="0"/>
              <a:t>Infants &gt;220 BPM, Children &gt;180 BPM</a:t>
            </a:r>
          </a:p>
          <a:p>
            <a:r>
              <a:rPr lang="en-US" sz="2800" dirty="0"/>
              <a:t>Compatible history (vague, nonspecific, history of abrupt rate changes)</a:t>
            </a:r>
          </a:p>
          <a:p>
            <a:r>
              <a:rPr lang="en-US" sz="2800" dirty="0"/>
              <a:t>P waves absent or abnormal</a:t>
            </a:r>
          </a:p>
          <a:p>
            <a:r>
              <a:rPr lang="en-US" sz="2800" dirty="0"/>
              <a:t>HR not variable</a:t>
            </a:r>
          </a:p>
          <a:p>
            <a:pPr marL="0" indent="0">
              <a:buNone/>
            </a:pPr>
            <a:endParaRPr lang="en-US" sz="2400" dirty="0"/>
          </a:p>
          <a:p>
            <a:pPr marL="0" indent="0">
              <a:buNone/>
            </a:pPr>
            <a:endParaRPr lang="en-US" sz="2400" dirty="0"/>
          </a:p>
          <a:p>
            <a:pPr marL="457200" lvl="1" indent="0">
              <a:buNone/>
            </a:pPr>
            <a:endParaRPr lang="en-US" sz="2400" dirty="0"/>
          </a:p>
          <a:p>
            <a:pPr marL="457200" lvl="1" indent="0">
              <a:buNone/>
            </a:pPr>
            <a:endParaRPr lang="en-US" dirty="0"/>
          </a:p>
        </p:txBody>
      </p:sp>
      <p:pic>
        <p:nvPicPr>
          <p:cNvPr id="4" name="Picture 3"/>
          <p:cNvPicPr>
            <a:picLocks noChangeAspect="1"/>
          </p:cNvPicPr>
          <p:nvPr/>
        </p:nvPicPr>
        <p:blipFill>
          <a:blip r:embed="rId2"/>
          <a:stretch>
            <a:fillRect/>
          </a:stretch>
        </p:blipFill>
        <p:spPr>
          <a:xfrm>
            <a:off x="619387" y="3810000"/>
            <a:ext cx="7981426" cy="2137152"/>
          </a:xfrm>
          <a:prstGeom prst="rect">
            <a:avLst/>
          </a:prstGeom>
        </p:spPr>
      </p:pic>
    </p:spTree>
    <p:extLst>
      <p:ext uri="{BB962C8B-B14F-4D97-AF65-F5344CB8AC3E}">
        <p14:creationId xmlns:p14="http://schemas.microsoft.com/office/powerpoint/2010/main" val="3984342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EDB9-F75B-A142-9082-C4324D918426}"/>
              </a:ext>
            </a:extLst>
          </p:cNvPr>
          <p:cNvSpPr>
            <a:spLocks noGrp="1"/>
          </p:cNvSpPr>
          <p:nvPr>
            <p:ph type="title"/>
          </p:nvPr>
        </p:nvSpPr>
        <p:spPr/>
        <p:txBody>
          <a:bodyPr/>
          <a:lstStyle/>
          <a:p>
            <a:pPr algn="l"/>
            <a:r>
              <a:rPr lang="en-US" dirty="0">
                <a:latin typeface="+mj-lt"/>
              </a:rPr>
              <a:t>Treatment of SVT</a:t>
            </a:r>
          </a:p>
        </p:txBody>
      </p:sp>
      <p:sp>
        <p:nvSpPr>
          <p:cNvPr id="3" name="Content Placeholder 2">
            <a:extLst>
              <a:ext uri="{FF2B5EF4-FFF2-40B4-BE49-F238E27FC236}">
                <a16:creationId xmlns:a16="http://schemas.microsoft.com/office/drawing/2014/main" id="{BE0AA693-C1EA-8947-A795-2CAD1BAB0DB3}"/>
              </a:ext>
            </a:extLst>
          </p:cNvPr>
          <p:cNvSpPr>
            <a:spLocks noGrp="1"/>
          </p:cNvSpPr>
          <p:nvPr>
            <p:ph idx="1"/>
          </p:nvPr>
        </p:nvSpPr>
        <p:spPr>
          <a:xfrm>
            <a:off x="457200" y="1417638"/>
            <a:ext cx="8229600" cy="4443635"/>
          </a:xfrm>
        </p:spPr>
        <p:txBody>
          <a:bodyPr>
            <a:normAutofit fontScale="92500" lnSpcReduction="10000"/>
          </a:bodyPr>
          <a:lstStyle/>
          <a:p>
            <a:pPr marL="288925" indent="-288925"/>
            <a:r>
              <a:rPr lang="en-US" sz="3000" dirty="0"/>
              <a:t>Hemodynamically Stable SVT</a:t>
            </a:r>
          </a:p>
          <a:p>
            <a:pPr marL="577850" lvl="1" indent="-288925">
              <a:buFont typeface="System Font Regular"/>
              <a:buChar char="-"/>
            </a:pPr>
            <a:r>
              <a:rPr lang="en-US" sz="2400" dirty="0"/>
              <a:t>Vagal maneuvers</a:t>
            </a:r>
          </a:p>
          <a:p>
            <a:pPr marL="577850" lvl="1" indent="-288925">
              <a:buFont typeface="System Font Regular"/>
              <a:buChar char="-"/>
            </a:pPr>
            <a:r>
              <a:rPr lang="en-US" sz="2400" dirty="0"/>
              <a:t>Adenosine 0.1 mg/kg IV push or IO push (6 mg maximum dose)</a:t>
            </a:r>
          </a:p>
          <a:p>
            <a:pPr marL="577850" lvl="1" indent="-288925">
              <a:buFont typeface="System Font Regular"/>
              <a:buChar char="-"/>
            </a:pPr>
            <a:r>
              <a:rPr lang="en-US" sz="2400" dirty="0"/>
              <a:t>May repeat Adenosine 0.2 mg/kg IV push or IO push</a:t>
            </a:r>
          </a:p>
          <a:p>
            <a:pPr marL="577850" lvl="1" indent="-288925">
              <a:buFont typeface="System Font Regular"/>
              <a:buChar char="-"/>
            </a:pPr>
            <a:r>
              <a:rPr lang="en-US" sz="2400" dirty="0"/>
              <a:t>Sedation and synchronized cardioversion </a:t>
            </a:r>
          </a:p>
          <a:p>
            <a:pPr marL="577850" lvl="1" indent="-288925">
              <a:buFont typeface="System Font Regular"/>
              <a:buChar char="-"/>
            </a:pPr>
            <a:r>
              <a:rPr lang="en-US" sz="2400" dirty="0"/>
              <a:t>1</a:t>
            </a:r>
            <a:r>
              <a:rPr lang="en-US" sz="2400" baseline="30000" dirty="0"/>
              <a:t>st</a:t>
            </a:r>
            <a:r>
              <a:rPr lang="en-US" sz="2400" dirty="0"/>
              <a:t> cardioversion: 0.5-1.0 J/kg</a:t>
            </a:r>
          </a:p>
          <a:p>
            <a:pPr marL="577850" lvl="1" indent="-288925">
              <a:buFont typeface="System Font Regular"/>
              <a:buChar char="-"/>
            </a:pPr>
            <a:r>
              <a:rPr lang="en-US" sz="2400" dirty="0"/>
              <a:t>Following cardioversions: 2 J/kg</a:t>
            </a:r>
            <a:endParaRPr lang="en-US" sz="2600" dirty="0"/>
          </a:p>
          <a:p>
            <a:pPr marL="288925" indent="-288925"/>
            <a:r>
              <a:rPr lang="en-US" sz="3000" dirty="0"/>
              <a:t>Hemodynamically Unstable SVT </a:t>
            </a:r>
          </a:p>
          <a:p>
            <a:pPr marL="577850" lvl="1" indent="-288925">
              <a:buFont typeface="System Font Regular"/>
              <a:buChar char="-"/>
            </a:pPr>
            <a:r>
              <a:rPr lang="en-US" sz="2400" dirty="0"/>
              <a:t>Sedation and synchronized cardioversion</a:t>
            </a:r>
          </a:p>
          <a:p>
            <a:pPr marL="577850" lvl="1" indent="-288925">
              <a:buFont typeface="System Font Regular"/>
              <a:buChar char="-"/>
            </a:pPr>
            <a:r>
              <a:rPr lang="en-US" sz="2400" dirty="0"/>
              <a:t>1</a:t>
            </a:r>
            <a:r>
              <a:rPr lang="en-US" sz="2400" baseline="30000" dirty="0"/>
              <a:t>st</a:t>
            </a:r>
            <a:r>
              <a:rPr lang="en-US" sz="2400" dirty="0"/>
              <a:t> cardioversion: 0.5-1.0 J/kg</a:t>
            </a:r>
          </a:p>
          <a:p>
            <a:pPr marL="577850" lvl="1" indent="-288925">
              <a:buFont typeface="System Font Regular"/>
              <a:buChar char="-"/>
            </a:pPr>
            <a:r>
              <a:rPr lang="en-US" sz="2400" dirty="0"/>
              <a:t>Following cardioversions: 2 J/kg</a:t>
            </a:r>
          </a:p>
        </p:txBody>
      </p:sp>
    </p:spTree>
    <p:extLst>
      <p:ext uri="{BB962C8B-B14F-4D97-AF65-F5344CB8AC3E}">
        <p14:creationId xmlns:p14="http://schemas.microsoft.com/office/powerpoint/2010/main" val="2790896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F4B8-4CFF-3B4B-947E-B06E6EBC4F70}"/>
              </a:ext>
            </a:extLst>
          </p:cNvPr>
          <p:cNvSpPr>
            <a:spLocks noGrp="1"/>
          </p:cNvSpPr>
          <p:nvPr>
            <p:ph type="title"/>
          </p:nvPr>
        </p:nvSpPr>
        <p:spPr>
          <a:xfrm>
            <a:off x="685800" y="76200"/>
            <a:ext cx="8229600" cy="1143000"/>
          </a:xfrm>
        </p:spPr>
        <p:txBody>
          <a:bodyPr/>
          <a:lstStyle/>
          <a:p>
            <a:pPr algn="l"/>
            <a:r>
              <a:rPr lang="en-US" dirty="0">
                <a:latin typeface="+mj-lt"/>
              </a:rPr>
              <a:t>PALS Algorithm </a:t>
            </a:r>
          </a:p>
        </p:txBody>
      </p:sp>
      <p:pic>
        <p:nvPicPr>
          <p:cNvPr id="5" name="Content Placeholder 4">
            <a:extLst>
              <a:ext uri="{FF2B5EF4-FFF2-40B4-BE49-F238E27FC236}">
                <a16:creationId xmlns:a16="http://schemas.microsoft.com/office/drawing/2014/main" id="{810AA661-AA76-3D4E-BFEF-40E5FF8606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066801"/>
            <a:ext cx="6629400" cy="4891806"/>
          </a:xfrm>
        </p:spPr>
      </p:pic>
    </p:spTree>
    <p:extLst>
      <p:ext uri="{BB962C8B-B14F-4D97-AF65-F5344CB8AC3E}">
        <p14:creationId xmlns:p14="http://schemas.microsoft.com/office/powerpoint/2010/main" val="1989505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315200" cy="1143000"/>
          </a:xfrm>
        </p:spPr>
        <p:txBody>
          <a:bodyPr>
            <a:normAutofit fontScale="90000"/>
          </a:bodyPr>
          <a:lstStyle/>
          <a:p>
            <a:pPr algn="l"/>
            <a:r>
              <a:rPr lang="en-US" dirty="0"/>
              <a:t>Spontaneous Bacterial Endocarditis (SBE) prophylaxis</a:t>
            </a:r>
          </a:p>
        </p:txBody>
      </p:sp>
      <p:sp>
        <p:nvSpPr>
          <p:cNvPr id="3" name="Content Placeholder 2"/>
          <p:cNvSpPr>
            <a:spLocks noGrp="1"/>
          </p:cNvSpPr>
          <p:nvPr>
            <p:ph idx="1"/>
          </p:nvPr>
        </p:nvSpPr>
        <p:spPr/>
        <p:txBody>
          <a:bodyPr>
            <a:normAutofit/>
          </a:bodyPr>
          <a:lstStyle/>
          <a:p>
            <a:r>
              <a:rPr lang="en-US" sz="2800" dirty="0"/>
              <a:t>Congenital heart disease (CHD) is a risk factor for infective endocarditis, which is a devastating disease</a:t>
            </a:r>
          </a:p>
          <a:p>
            <a:r>
              <a:rPr lang="en-US" sz="2800" dirty="0"/>
              <a:t>The American Heart Association (AHA) has issued guidelines for which patients and procedures require antibiotic prophylaxis.</a:t>
            </a:r>
          </a:p>
          <a:p>
            <a:r>
              <a:rPr lang="en-US" sz="2800" i="1" dirty="0"/>
              <a:t>Prophylaxis is indicated for all dental procedures involving manipulation of gingival tissue or the periapical region of teeth or perforation of the oral mucosa. </a:t>
            </a:r>
            <a:endParaRPr lang="en-US" sz="2800" dirty="0"/>
          </a:p>
        </p:txBody>
      </p:sp>
    </p:spTree>
    <p:extLst>
      <p:ext uri="{BB962C8B-B14F-4D97-AF65-F5344CB8AC3E}">
        <p14:creationId xmlns:p14="http://schemas.microsoft.com/office/powerpoint/2010/main" val="649964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850" y="5014118"/>
            <a:ext cx="7886700" cy="1325563"/>
          </a:xfrm>
        </p:spPr>
        <p:txBody>
          <a:bodyPr>
            <a:noAutofit/>
          </a:bodyPr>
          <a:lstStyle/>
          <a:p>
            <a:r>
              <a:rPr lang="en-US" sz="1300" dirty="0"/>
              <a:t>SBE Prophylaxis </a:t>
            </a:r>
            <a:r>
              <a:rPr lang="en-US" sz="1300" dirty="0" err="1"/>
              <a:t>GuidelinesThe</a:t>
            </a:r>
            <a:r>
              <a:rPr lang="en-US" sz="1300" dirty="0"/>
              <a:t> American Heart Association has offered specific guidelines for which patients should receive antibiotic prophylaxis when having dental procedures.  (</a:t>
            </a:r>
            <a:r>
              <a:rPr lang="en-US" sz="1300" i="1" dirty="0"/>
              <a:t>Wilson W, </a:t>
            </a:r>
            <a:r>
              <a:rPr lang="en-US" sz="1300" i="1" dirty="0" err="1"/>
              <a:t>Taubert</a:t>
            </a:r>
            <a:r>
              <a:rPr lang="en-US" sz="1300" i="1" dirty="0"/>
              <a:t> KA, et al. Prevention of infective endocarditis: Guidelines from the American heart Association. Circulation. 2007;116-1736-1754.)</a:t>
            </a:r>
            <a:br>
              <a:rPr lang="en-US" sz="1800" dirty="0"/>
            </a:br>
            <a:endParaRPr lang="en-US" sz="1800" dirty="0"/>
          </a:p>
        </p:txBody>
      </p:sp>
      <p:pic>
        <p:nvPicPr>
          <p:cNvPr id="4" name="Content Placeholder 3"/>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09600" y="609600"/>
            <a:ext cx="4114800" cy="4572000"/>
          </a:xfrm>
          <a:prstGeom prst="rect">
            <a:avLst/>
          </a:prstGeom>
          <a:noFill/>
          <a:ln>
            <a:noFill/>
          </a:ln>
        </p:spPr>
      </p:pic>
      <p:sp>
        <p:nvSpPr>
          <p:cNvPr id="5" name="Content Placeholder 4"/>
          <p:cNvSpPr>
            <a:spLocks noGrp="1"/>
          </p:cNvSpPr>
          <p:nvPr>
            <p:ph sz="half" idx="2"/>
          </p:nvPr>
        </p:nvSpPr>
        <p:spPr>
          <a:xfrm>
            <a:off x="4724400" y="1025594"/>
            <a:ext cx="3867150" cy="4308406"/>
          </a:xfrm>
        </p:spPr>
        <p:txBody>
          <a:bodyPr>
            <a:normAutofit fontScale="92500" lnSpcReduction="20000"/>
          </a:bodyPr>
          <a:lstStyle/>
          <a:p>
            <a:r>
              <a:rPr lang="en-US" dirty="0"/>
              <a:t>SBE Prophylaxis Guidelines from the American Heart Association</a:t>
            </a:r>
          </a:p>
          <a:p>
            <a:r>
              <a:rPr lang="en-US" dirty="0"/>
              <a:t>The need for prophylaxis is dependent on the </a:t>
            </a:r>
            <a:r>
              <a:rPr lang="en-US" b="1" i="1" dirty="0"/>
              <a:t>specific congenital heart defect</a:t>
            </a:r>
            <a:r>
              <a:rPr lang="en-US" dirty="0"/>
              <a:t> and the </a:t>
            </a:r>
            <a:r>
              <a:rPr lang="en-US" b="1" i="1" dirty="0"/>
              <a:t>timing of the current intervention </a:t>
            </a:r>
            <a:r>
              <a:rPr lang="en-US" dirty="0"/>
              <a:t>in relationship to surgical intervention for the CHD.</a:t>
            </a:r>
          </a:p>
        </p:txBody>
      </p:sp>
      <p:cxnSp>
        <p:nvCxnSpPr>
          <p:cNvPr id="6" name="Straight Connector 5"/>
          <p:cNvCxnSpPr/>
          <p:nvPr/>
        </p:nvCxnSpPr>
        <p:spPr>
          <a:xfrm>
            <a:off x="3886200" y="3048000"/>
            <a:ext cx="609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38200" y="3276600"/>
            <a:ext cx="1752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5-Point Star 8"/>
          <p:cNvSpPr/>
          <p:nvPr/>
        </p:nvSpPr>
        <p:spPr>
          <a:xfrm>
            <a:off x="381000" y="2104372"/>
            <a:ext cx="320458" cy="257827"/>
          </a:xfrm>
          <a:prstGeom prst="star5">
            <a:avLst>
              <a:gd name="adj" fmla="val 15381"/>
              <a:gd name="hf" fmla="val 105146"/>
              <a:gd name="vf" fmla="val 11055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cxnSp>
        <p:nvCxnSpPr>
          <p:cNvPr id="11" name="Straight Connector 10"/>
          <p:cNvCxnSpPr/>
          <p:nvPr/>
        </p:nvCxnSpPr>
        <p:spPr>
          <a:xfrm>
            <a:off x="838200" y="2590800"/>
            <a:ext cx="1143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38200" y="2819400"/>
            <a:ext cx="20574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38200" y="3505200"/>
            <a:ext cx="35052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01458" y="4038600"/>
            <a:ext cx="333714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02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31309"/>
            <a:ext cx="7886700" cy="1325563"/>
          </a:xfrm>
        </p:spPr>
        <p:txBody>
          <a:bodyPr/>
          <a:lstStyle/>
          <a:p>
            <a:pPr algn="l"/>
            <a:r>
              <a:rPr lang="en-US" dirty="0"/>
              <a:t>Recommended SBE Regimens</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686799" cy="4800600"/>
          </a:xfrm>
          <a:prstGeom prst="rect">
            <a:avLst/>
          </a:prstGeom>
          <a:noFill/>
          <a:ln>
            <a:noFill/>
          </a:ln>
        </p:spPr>
      </p:pic>
      <p:sp>
        <p:nvSpPr>
          <p:cNvPr id="7" name="TextBox 6">
            <a:extLst>
              <a:ext uri="{FF2B5EF4-FFF2-40B4-BE49-F238E27FC236}">
                <a16:creationId xmlns:a16="http://schemas.microsoft.com/office/drawing/2014/main" id="{937FF018-D777-8C45-AC7E-E65FE1B5BD10}"/>
              </a:ext>
            </a:extLst>
          </p:cNvPr>
          <p:cNvSpPr txBox="1"/>
          <p:nvPr/>
        </p:nvSpPr>
        <p:spPr>
          <a:xfrm>
            <a:off x="2261328" y="6135469"/>
            <a:ext cx="4063272" cy="646331"/>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Wilson W, </a:t>
            </a:r>
            <a:r>
              <a:rPr lang="en-US" sz="1200" dirty="0" err="1">
                <a:latin typeface="Calibri" panose="020F0502020204030204" pitchFamily="34" charset="0"/>
                <a:ea typeface="Calibri" panose="020F0502020204030204" pitchFamily="34" charset="0"/>
                <a:cs typeface="Times New Roman" panose="02020603050405020304" pitchFamily="18" charset="0"/>
              </a:rPr>
              <a:t>Taubert</a:t>
            </a:r>
            <a:r>
              <a:rPr lang="en-US" sz="1200" dirty="0">
                <a:latin typeface="Calibri" panose="020F0502020204030204" pitchFamily="34" charset="0"/>
                <a:ea typeface="Calibri" panose="020F0502020204030204" pitchFamily="34" charset="0"/>
                <a:cs typeface="Times New Roman" panose="02020603050405020304" pitchFamily="18" charset="0"/>
              </a:rPr>
              <a:t> KA, et al. Prevention of infective endocarditis: Guidelines from the American heart Association. Circulation. 2007;116-1736-1754</a:t>
            </a:r>
            <a:endParaRPr lang="en-US" sz="1200" dirty="0"/>
          </a:p>
        </p:txBody>
      </p:sp>
    </p:spTree>
    <p:extLst>
      <p:ext uri="{BB962C8B-B14F-4D97-AF65-F5344CB8AC3E}">
        <p14:creationId xmlns:p14="http://schemas.microsoft.com/office/powerpoint/2010/main" val="2316398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457200" y="1143000"/>
            <a:ext cx="8534400" cy="5257800"/>
          </a:xfrm>
        </p:spPr>
        <p:txBody>
          <a:bodyPr>
            <a:normAutofit lnSpcReduction="10000"/>
          </a:bodyPr>
          <a:lstStyle/>
          <a:p>
            <a:pPr marL="352425" indent="-352425">
              <a:lnSpc>
                <a:spcPct val="120000"/>
              </a:lnSpc>
              <a:spcBef>
                <a:spcPts val="300"/>
              </a:spcBef>
              <a:buFont typeface="+mj-lt"/>
              <a:buAutoNum type="arabicPeriod"/>
            </a:pPr>
            <a:r>
              <a:rPr lang="en-US" sz="1600" i="1" dirty="0"/>
              <a:t>Wilson W, </a:t>
            </a:r>
            <a:r>
              <a:rPr lang="en-US" sz="1600" i="1" dirty="0" err="1"/>
              <a:t>Taubert</a:t>
            </a:r>
            <a:r>
              <a:rPr lang="en-US" sz="1600" i="1" dirty="0"/>
              <a:t> KA, et al. Prevention of infective endocarditis: Guidelines from the American heart Association. Circulation. 2007;116-1736-1754.) </a:t>
            </a:r>
          </a:p>
          <a:p>
            <a:pPr marL="352425" indent="-352425">
              <a:lnSpc>
                <a:spcPct val="120000"/>
              </a:lnSpc>
              <a:spcBef>
                <a:spcPts val="300"/>
              </a:spcBef>
              <a:buFont typeface="+mj-lt"/>
              <a:buAutoNum type="arabicPeriod"/>
            </a:pPr>
            <a:r>
              <a:rPr lang="en-US" sz="1600" dirty="0" err="1"/>
              <a:t>Holzman</a:t>
            </a:r>
            <a:r>
              <a:rPr lang="en-US" sz="1600" dirty="0"/>
              <a:t> RS, Mancuso TJ, Polaner, DM, 2016. </a:t>
            </a:r>
            <a:r>
              <a:rPr lang="en-US" sz="1600" i="1" dirty="0"/>
              <a:t>A Practical Approach to Pediatric Anesthesia</a:t>
            </a:r>
            <a:r>
              <a:rPr lang="en-US" sz="1600" dirty="0"/>
              <a:t>. Philadelphia (PA): Wolters Kluwer.</a:t>
            </a:r>
          </a:p>
          <a:p>
            <a:pPr marL="352425" indent="-352425">
              <a:lnSpc>
                <a:spcPct val="120000"/>
              </a:lnSpc>
              <a:spcBef>
                <a:spcPts val="300"/>
              </a:spcBef>
              <a:buFont typeface="+mj-lt"/>
              <a:buAutoNum type="arabicPeriod"/>
            </a:pPr>
            <a:r>
              <a:rPr lang="en-US" sz="1600" dirty="0" err="1"/>
              <a:t>Carmosino</a:t>
            </a:r>
            <a:r>
              <a:rPr lang="en-US" sz="1600" dirty="0"/>
              <a:t> MJ, Friesen RH, Doran A, Ivy DD. Perioperative complications in children with pulmonary hypertension undergoing </a:t>
            </a:r>
            <a:r>
              <a:rPr lang="en-US" sz="1600" dirty="0" err="1"/>
              <a:t>noncardiac</a:t>
            </a:r>
            <a:r>
              <a:rPr lang="en-US" sz="1600" dirty="0"/>
              <a:t> surgery or cardiac catheterization. </a:t>
            </a:r>
            <a:r>
              <a:rPr lang="en-US" sz="1600" i="1" dirty="0" err="1"/>
              <a:t>Anesth</a:t>
            </a:r>
            <a:r>
              <a:rPr lang="en-US" sz="1600" i="1" dirty="0"/>
              <a:t> </a:t>
            </a:r>
            <a:r>
              <a:rPr lang="en-US" sz="1600" i="1" dirty="0" err="1"/>
              <a:t>Analg</a:t>
            </a:r>
            <a:r>
              <a:rPr lang="en-US" sz="1600" dirty="0"/>
              <a:t>. 2007 Mar;104(3):521-7.</a:t>
            </a:r>
          </a:p>
          <a:p>
            <a:pPr marL="352425" indent="-352425">
              <a:lnSpc>
                <a:spcPct val="120000"/>
              </a:lnSpc>
              <a:spcBef>
                <a:spcPts val="300"/>
              </a:spcBef>
              <a:buFont typeface="+mj-lt"/>
              <a:buAutoNum type="arabicPeriod"/>
            </a:pPr>
            <a:r>
              <a:rPr lang="en-US" sz="1600" dirty="0"/>
              <a:t>Latham GJ, Yung D. Current understanding and management of pediatric pulmonary hypertension. </a:t>
            </a:r>
            <a:r>
              <a:rPr lang="en-US" sz="1600" i="1" dirty="0"/>
              <a:t>Pediatric Anesthesia</a:t>
            </a:r>
            <a:r>
              <a:rPr lang="en-US" sz="1600" dirty="0"/>
              <a:t> 2019(29):441-456.</a:t>
            </a:r>
          </a:p>
          <a:p>
            <a:pPr marL="352425" indent="-352425">
              <a:lnSpc>
                <a:spcPct val="120000"/>
              </a:lnSpc>
              <a:spcBef>
                <a:spcPts val="300"/>
              </a:spcBef>
              <a:buFont typeface="+mj-lt"/>
              <a:buAutoNum type="arabicPeriod"/>
            </a:pPr>
            <a:r>
              <a:rPr lang="en-US" sz="1600" dirty="0"/>
              <a:t>Gottlieb EA, </a:t>
            </a:r>
            <a:r>
              <a:rPr lang="en-US" sz="1600" dirty="0" err="1"/>
              <a:t>Andropoulus</a:t>
            </a:r>
            <a:r>
              <a:rPr lang="en-US" sz="1600" dirty="0"/>
              <a:t> DB. Anesthesia for the patient with congenital heart disease presenting for </a:t>
            </a:r>
            <a:r>
              <a:rPr lang="en-US" sz="1600" dirty="0" err="1"/>
              <a:t>noncardiac</a:t>
            </a:r>
            <a:r>
              <a:rPr lang="en-US" sz="1600" dirty="0"/>
              <a:t> surgery. </a:t>
            </a:r>
            <a:r>
              <a:rPr lang="en-US" sz="1600" i="1" dirty="0" err="1"/>
              <a:t>Curr</a:t>
            </a:r>
            <a:r>
              <a:rPr lang="en-US" sz="1600" i="1" dirty="0"/>
              <a:t> </a:t>
            </a:r>
            <a:r>
              <a:rPr lang="en-US" sz="1600" i="1" dirty="0" err="1"/>
              <a:t>Opin</a:t>
            </a:r>
            <a:r>
              <a:rPr lang="en-US" sz="1600" i="1" dirty="0"/>
              <a:t> </a:t>
            </a:r>
            <a:r>
              <a:rPr lang="en-US" sz="1600" i="1" dirty="0" err="1"/>
              <a:t>Anaesthesiol</a:t>
            </a:r>
            <a:r>
              <a:rPr lang="en-US" sz="1600" dirty="0"/>
              <a:t> 2013;26(3):318-326.</a:t>
            </a:r>
          </a:p>
          <a:p>
            <a:pPr marL="352425" indent="-352425">
              <a:lnSpc>
                <a:spcPct val="120000"/>
              </a:lnSpc>
              <a:spcBef>
                <a:spcPts val="300"/>
              </a:spcBef>
              <a:buFont typeface="+mj-lt"/>
              <a:buAutoNum type="arabicPeriod"/>
            </a:pPr>
            <a:r>
              <a:rPr lang="en-US" sz="1600" dirty="0" err="1"/>
              <a:t>Kipps</a:t>
            </a:r>
            <a:r>
              <a:rPr lang="en-US" sz="1600" dirty="0"/>
              <a:t> AK, </a:t>
            </a:r>
            <a:r>
              <a:rPr lang="en-US" sz="1600" dirty="0" err="1"/>
              <a:t>Ramamoorthy</a:t>
            </a:r>
            <a:r>
              <a:rPr lang="en-US" sz="1600" dirty="0"/>
              <a:t> C, Rosenthal DN, </a:t>
            </a:r>
            <a:r>
              <a:rPr lang="en-US" sz="1600" i="1" dirty="0"/>
              <a:t>et al</a:t>
            </a:r>
            <a:r>
              <a:rPr lang="en-US" sz="1600" dirty="0"/>
              <a:t>. Children with cardiomyopathy: complications after </a:t>
            </a:r>
            <a:r>
              <a:rPr lang="en-US" sz="1600" dirty="0" err="1"/>
              <a:t>noncardiac</a:t>
            </a:r>
            <a:r>
              <a:rPr lang="en-US" sz="1600" dirty="0"/>
              <a:t> procedures with general anesthesia. </a:t>
            </a:r>
            <a:r>
              <a:rPr lang="en-US" sz="1600" i="1" dirty="0" err="1"/>
              <a:t>Paediatr</a:t>
            </a:r>
            <a:r>
              <a:rPr lang="en-US" sz="1600" i="1" dirty="0"/>
              <a:t> </a:t>
            </a:r>
            <a:r>
              <a:rPr lang="en-US" sz="1600" i="1" dirty="0" err="1"/>
              <a:t>Anasths</a:t>
            </a:r>
            <a:r>
              <a:rPr lang="en-US" sz="1600" i="1" dirty="0"/>
              <a:t> </a:t>
            </a:r>
            <a:r>
              <a:rPr lang="en-US" sz="1600" dirty="0"/>
              <a:t>2007;17(8):775-81.</a:t>
            </a:r>
          </a:p>
          <a:p>
            <a:pPr marL="352425" indent="-352425">
              <a:lnSpc>
                <a:spcPct val="120000"/>
              </a:lnSpc>
              <a:spcBef>
                <a:spcPts val="300"/>
              </a:spcBef>
              <a:buFont typeface="+mj-lt"/>
              <a:buAutoNum type="arabicPeriod"/>
            </a:pPr>
            <a:r>
              <a:rPr lang="en-US" sz="1600" dirty="0"/>
              <a:t>Ross, FE, Introduction to Congenital Heart Disease, Part 1, </a:t>
            </a:r>
            <a:r>
              <a:rPr lang="en-US" sz="1600" dirty="0" err="1"/>
              <a:t>OpenAnesthesia.org</a:t>
            </a:r>
            <a:r>
              <a:rPr lang="en-US" sz="1600" dirty="0"/>
              <a:t> Pediatric podcast, April 10, 2018</a:t>
            </a:r>
          </a:p>
          <a:p>
            <a:pPr marL="352425" indent="-352425">
              <a:lnSpc>
                <a:spcPct val="120000"/>
              </a:lnSpc>
              <a:spcBef>
                <a:spcPts val="300"/>
              </a:spcBef>
              <a:buFont typeface="+mj-lt"/>
              <a:buAutoNum type="arabicPeriod"/>
            </a:pPr>
            <a:r>
              <a:rPr lang="en-US" sz="1600" dirty="0"/>
              <a:t>Ross, FE, Introduction to Congenital Heart Disease, Part 2, Open </a:t>
            </a:r>
            <a:r>
              <a:rPr lang="en-US" sz="1600" dirty="0" err="1"/>
              <a:t>Anesthesia.org</a:t>
            </a:r>
            <a:r>
              <a:rPr lang="en-US" sz="1600" dirty="0"/>
              <a:t> Pediatric podcast, July 2, 2018</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10212</TotalTime>
  <Words>3131</Words>
  <Application>Microsoft Macintosh PowerPoint</Application>
  <PresentationFormat>On-screen Show (4:3)</PresentationFormat>
  <Paragraphs>335</Paragraphs>
  <Slides>43</Slides>
  <Notes>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43</vt:i4>
      </vt:variant>
    </vt:vector>
  </HeadingPairs>
  <TitlesOfParts>
    <vt:vector size="52" baseType="lpstr">
      <vt:lpstr>System Font Regular</vt:lpstr>
      <vt:lpstr>Arial</vt:lpstr>
      <vt:lpstr>Calibri</vt:lpstr>
      <vt:lpstr>Calibri Light</vt:lpstr>
      <vt:lpstr>Cambria Math</vt:lpstr>
      <vt:lpstr>SPACIES</vt:lpstr>
      <vt:lpstr>1_SPACIES</vt:lpstr>
      <vt:lpstr>Theme11</vt:lpstr>
      <vt:lpstr>Theme9</vt:lpstr>
      <vt:lpstr>Non-cardiac Surgery for Children with Congenital Heart Disease</vt:lpstr>
      <vt:lpstr>Disclosures</vt:lpstr>
      <vt:lpstr>Learning Objectives:</vt:lpstr>
      <vt:lpstr>Background Information</vt:lpstr>
      <vt:lpstr>Background Information</vt:lpstr>
      <vt:lpstr>Qp/Qs in the Normal Heart</vt:lpstr>
      <vt:lpstr>Background: SVR and PVR</vt:lpstr>
      <vt:lpstr>Pulmonary Vascular Resistance (PVR)</vt:lpstr>
      <vt:lpstr>Preoperative Evaluation</vt:lpstr>
      <vt:lpstr>Preoperative Evaluation </vt:lpstr>
      <vt:lpstr>Left Right Shunts</vt:lpstr>
      <vt:lpstr>Patent Ductus Arteriosus </vt:lpstr>
      <vt:lpstr>Anesthetic Considerations</vt:lpstr>
      <vt:lpstr>Atrial Septal Defect</vt:lpstr>
      <vt:lpstr>ASDs: Anesthetic Considerations</vt:lpstr>
      <vt:lpstr>Ventricular Septal Defects</vt:lpstr>
      <vt:lpstr>PowerPoint Presentation</vt:lpstr>
      <vt:lpstr>VSDs: Anesthetic Considerations</vt:lpstr>
      <vt:lpstr>Tetralogy of Fallot (ToF)</vt:lpstr>
      <vt:lpstr>Tetralogy of Fallot</vt:lpstr>
      <vt:lpstr>Tetralogy of Fallot (ToF): Unrepaired</vt:lpstr>
      <vt:lpstr>Tet Spells: Treatment</vt:lpstr>
      <vt:lpstr>TOF: Anesthetic Concerns</vt:lpstr>
      <vt:lpstr>TOF: Other Considerations</vt:lpstr>
      <vt:lpstr>Repaired TOF</vt:lpstr>
      <vt:lpstr>Congestive Heart Failure</vt:lpstr>
      <vt:lpstr>CHF: Adults vs Children with  Congenital Heart Disease</vt:lpstr>
      <vt:lpstr>Pulmonary Hypertension</vt:lpstr>
      <vt:lpstr>Pulmonary Hypertension</vt:lpstr>
      <vt:lpstr>Pulmonary HTN in CHD</vt:lpstr>
      <vt:lpstr>Anesthetic Goals in Pulmonary Hypertension</vt:lpstr>
      <vt:lpstr>Anesthesia for Patients with  Pulmonary HTN</vt:lpstr>
      <vt:lpstr>Pulmonary Hypertensive Crises</vt:lpstr>
      <vt:lpstr>Cardiomyopathy: Background</vt:lpstr>
      <vt:lpstr>Cardiomyopathy</vt:lpstr>
      <vt:lpstr>Anesthetic Goals in Cardiomyopathy</vt:lpstr>
      <vt:lpstr>Supraventricular Tachycardia </vt:lpstr>
      <vt:lpstr>Treatment of SVT</vt:lpstr>
      <vt:lpstr>PALS Algorithm </vt:lpstr>
      <vt:lpstr>Spontaneous Bacterial Endocarditis (SBE) prophylaxis</vt:lpstr>
      <vt:lpstr>SBE Prophylaxis GuidelinesThe American Heart Association has offered specific guidelines for which patients should receive antibiotic prophylaxis when having dental procedures.  (Wilson W, Taubert KA, et al. Prevention of infective endocarditis: Guidelines from the American heart Association. Circulation. 2007;116-1736-1754.) </vt:lpstr>
      <vt:lpstr>Recommended SBE Regimens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166</cp:revision>
  <dcterms:created xsi:type="dcterms:W3CDTF">2019-04-09T15:21:04Z</dcterms:created>
  <dcterms:modified xsi:type="dcterms:W3CDTF">2022-01-24T06:44:42Z</dcterms:modified>
</cp:coreProperties>
</file>