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3"/>
  </p:notesMasterIdLst>
  <p:sldIdLst>
    <p:sldId id="258" r:id="rId5"/>
    <p:sldId id="259" r:id="rId6"/>
    <p:sldId id="261" r:id="rId7"/>
    <p:sldId id="298" r:id="rId8"/>
    <p:sldId id="262" r:id="rId9"/>
    <p:sldId id="269" r:id="rId10"/>
    <p:sldId id="270" r:id="rId11"/>
    <p:sldId id="299" r:id="rId12"/>
    <p:sldId id="271" r:id="rId13"/>
    <p:sldId id="294" r:id="rId14"/>
    <p:sldId id="285" r:id="rId15"/>
    <p:sldId id="278" r:id="rId16"/>
    <p:sldId id="279" r:id="rId17"/>
    <p:sldId id="266" r:id="rId18"/>
    <p:sldId id="267" r:id="rId19"/>
    <p:sldId id="263" r:id="rId20"/>
    <p:sldId id="280" r:id="rId21"/>
    <p:sldId id="281" r:id="rId22"/>
    <p:sldId id="282" r:id="rId23"/>
    <p:sldId id="296" r:id="rId24"/>
    <p:sldId id="283" r:id="rId25"/>
    <p:sldId id="284" r:id="rId26"/>
    <p:sldId id="293" r:id="rId27"/>
    <p:sldId id="301" r:id="rId28"/>
    <p:sldId id="286" r:id="rId29"/>
    <p:sldId id="287" r:id="rId30"/>
    <p:sldId id="273" r:id="rId31"/>
    <p:sldId id="292" r:id="rId32"/>
    <p:sldId id="274" r:id="rId33"/>
    <p:sldId id="275" r:id="rId34"/>
    <p:sldId id="295" r:id="rId35"/>
    <p:sldId id="276" r:id="rId36"/>
    <p:sldId id="277" r:id="rId37"/>
    <p:sldId id="291" r:id="rId38"/>
    <p:sldId id="289" r:id="rId39"/>
    <p:sldId id="290" r:id="rId40"/>
    <p:sldId id="264" r:id="rId41"/>
    <p:sldId id="288"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69" autoAdjust="0"/>
    <p:restoredTop sz="71066"/>
  </p:normalViewPr>
  <p:slideViewPr>
    <p:cSldViewPr>
      <p:cViewPr varScale="1">
        <p:scale>
          <a:sx n="68" d="100"/>
          <a:sy n="68" d="100"/>
        </p:scale>
        <p:origin x="1768" y="19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C8C462-A6C6-476B-93EE-DA0B876A98C8}" type="datetimeFigureOut">
              <a:rPr lang="en-US" smtClean="0"/>
              <a:t>12/27/21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6A2444-09F4-4005-BF51-3E80B44425FB}" type="slidenum">
              <a:rPr lang="en-US" smtClean="0"/>
              <a:t>‹#›</a:t>
            </a:fld>
            <a:endParaRPr lang="en-US"/>
          </a:p>
        </p:txBody>
      </p:sp>
    </p:spTree>
    <p:extLst>
      <p:ext uri="{BB962C8B-B14F-4D97-AF65-F5344CB8AC3E}">
        <p14:creationId xmlns:p14="http://schemas.microsoft.com/office/powerpoint/2010/main" val="245302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6A2444-09F4-4005-BF51-3E80B44425FB}" type="slidenum">
              <a:rPr lang="en-US" smtClean="0"/>
              <a:t>1</a:t>
            </a:fld>
            <a:endParaRPr lang="en-US"/>
          </a:p>
        </p:txBody>
      </p:sp>
    </p:spTree>
    <p:extLst>
      <p:ext uri="{BB962C8B-B14F-4D97-AF65-F5344CB8AC3E}">
        <p14:creationId xmlns:p14="http://schemas.microsoft.com/office/powerpoint/2010/main" val="961054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Original Minnesota Cohort Study (1976-1982) found increased risk of learning disability with multiple but not single exposure. Update of more recent cohort who had “modern” anesthetics</a:t>
            </a:r>
          </a:p>
          <a:p>
            <a:endParaRPr lang="en-US" dirty="0"/>
          </a:p>
        </p:txBody>
      </p:sp>
      <p:sp>
        <p:nvSpPr>
          <p:cNvPr id="4" name="Slide Number Placeholder 3"/>
          <p:cNvSpPr>
            <a:spLocks noGrp="1"/>
          </p:cNvSpPr>
          <p:nvPr>
            <p:ph type="sldNum" sz="quarter" idx="10"/>
          </p:nvPr>
        </p:nvSpPr>
        <p:spPr/>
        <p:txBody>
          <a:bodyPr/>
          <a:lstStyle/>
          <a:p>
            <a:fld id="{F46A2444-09F4-4005-BF51-3E80B44425FB}" type="slidenum">
              <a:rPr lang="en-US" smtClean="0"/>
              <a:t>11</a:t>
            </a:fld>
            <a:endParaRPr lang="en-US"/>
          </a:p>
        </p:txBody>
      </p:sp>
    </p:spTree>
    <p:extLst>
      <p:ext uri="{BB962C8B-B14F-4D97-AF65-F5344CB8AC3E}">
        <p14:creationId xmlns:p14="http://schemas.microsoft.com/office/powerpoint/2010/main" val="1695812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Mean difference was 0.2 IQ points [95% CI, -2.6, +2.9]</a:t>
            </a:r>
          </a:p>
          <a:p>
            <a:endParaRPr lang="en-US" dirty="0"/>
          </a:p>
        </p:txBody>
      </p:sp>
      <p:sp>
        <p:nvSpPr>
          <p:cNvPr id="4" name="Slide Number Placeholder 3"/>
          <p:cNvSpPr>
            <a:spLocks noGrp="1"/>
          </p:cNvSpPr>
          <p:nvPr>
            <p:ph type="sldNum" sz="quarter" idx="10"/>
          </p:nvPr>
        </p:nvSpPr>
        <p:spPr/>
        <p:txBody>
          <a:bodyPr/>
          <a:lstStyle/>
          <a:p>
            <a:fld id="{F46A2444-09F4-4005-BF51-3E80B44425FB}" type="slidenum">
              <a:rPr lang="en-US" smtClean="0"/>
              <a:t>15</a:t>
            </a:fld>
            <a:endParaRPr lang="en-US"/>
          </a:p>
        </p:txBody>
      </p:sp>
    </p:spTree>
    <p:extLst>
      <p:ext uri="{BB962C8B-B14F-4D97-AF65-F5344CB8AC3E}">
        <p14:creationId xmlns:p14="http://schemas.microsoft.com/office/powerpoint/2010/main" val="2936003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6A2444-09F4-4005-BF51-3E80B44425FB}" type="slidenum">
              <a:rPr lang="en-US" smtClean="0"/>
              <a:t>19</a:t>
            </a:fld>
            <a:endParaRPr lang="en-US"/>
          </a:p>
        </p:txBody>
      </p:sp>
    </p:spTree>
    <p:extLst>
      <p:ext uri="{BB962C8B-B14F-4D97-AF65-F5344CB8AC3E}">
        <p14:creationId xmlns:p14="http://schemas.microsoft.com/office/powerpoint/2010/main" val="838849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Glatz P, </a:t>
            </a:r>
            <a:r>
              <a:rPr lang="en-US" sz="1200" kern="1200" dirty="0" err="1">
                <a:solidFill>
                  <a:schemeClr val="tx1"/>
                </a:solidFill>
                <a:effectLst/>
                <a:latin typeface="+mn-lt"/>
                <a:ea typeface="+mn-ea"/>
                <a:cs typeface="+mn-cs"/>
              </a:rPr>
              <a:t>Sandin</a:t>
            </a:r>
            <a:r>
              <a:rPr lang="en-US" sz="1200" kern="1200" dirty="0">
                <a:solidFill>
                  <a:schemeClr val="tx1"/>
                </a:solidFill>
                <a:effectLst/>
                <a:latin typeface="+mn-lt"/>
                <a:ea typeface="+mn-ea"/>
                <a:cs typeface="+mn-cs"/>
              </a:rPr>
              <a:t> RH, Pedersen NL, </a:t>
            </a:r>
            <a:r>
              <a:rPr lang="en-US" sz="1200" kern="1200" dirty="0" err="1">
                <a:solidFill>
                  <a:schemeClr val="tx1"/>
                </a:solidFill>
                <a:effectLst/>
                <a:latin typeface="+mn-lt"/>
                <a:ea typeface="+mn-ea"/>
                <a:cs typeface="+mn-cs"/>
              </a:rPr>
              <a:t>Bonamy</a:t>
            </a:r>
            <a:r>
              <a:rPr lang="en-US" sz="1200" kern="1200" dirty="0">
                <a:solidFill>
                  <a:schemeClr val="tx1"/>
                </a:solidFill>
                <a:effectLst/>
                <a:latin typeface="+mn-lt"/>
                <a:ea typeface="+mn-ea"/>
                <a:cs typeface="+mn-cs"/>
              </a:rPr>
              <a:t> AK, Eriksson LI, </a:t>
            </a:r>
            <a:r>
              <a:rPr lang="en-US" sz="1200" kern="1200" dirty="0" err="1">
                <a:solidFill>
                  <a:schemeClr val="tx1"/>
                </a:solidFill>
                <a:effectLst/>
                <a:latin typeface="+mn-lt"/>
                <a:ea typeface="+mn-ea"/>
                <a:cs typeface="+mn-cs"/>
              </a:rPr>
              <a:t>Granath</a:t>
            </a:r>
            <a:r>
              <a:rPr lang="en-US" sz="1200" kern="1200" dirty="0">
                <a:solidFill>
                  <a:schemeClr val="tx1"/>
                </a:solidFill>
                <a:effectLst/>
                <a:latin typeface="+mn-lt"/>
                <a:ea typeface="+mn-ea"/>
                <a:cs typeface="+mn-cs"/>
              </a:rPr>
              <a:t> F: Association of anesthesia and surgery during childhood with long-term academic performance. JAMA </a:t>
            </a:r>
            <a:r>
              <a:rPr lang="en-US" sz="1200" kern="1200" dirty="0" err="1">
                <a:solidFill>
                  <a:schemeClr val="tx1"/>
                </a:solidFill>
                <a:effectLst/>
                <a:latin typeface="+mn-lt"/>
                <a:ea typeface="+mn-ea"/>
                <a:cs typeface="+mn-cs"/>
              </a:rPr>
              <a:t>Pediatr</a:t>
            </a:r>
            <a:r>
              <a:rPr lang="en-US" sz="1200" kern="1200" dirty="0">
                <a:solidFill>
                  <a:schemeClr val="tx1"/>
                </a:solidFill>
                <a:effectLst/>
                <a:latin typeface="+mn-lt"/>
                <a:ea typeface="+mn-ea"/>
                <a:cs typeface="+mn-cs"/>
              </a:rPr>
              <a:t> 2017; 171:e163470 </a:t>
            </a:r>
            <a:endParaRPr lang="en-US" sz="1200" baseline="3000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solidFill>
                  <a:srgbClr val="000000"/>
                </a:solidFill>
                <a:latin typeface="Calibri" panose="020F0502020204030204" pitchFamily="34" charset="0"/>
              </a:rPr>
              <a:t>2</a:t>
            </a:r>
            <a:r>
              <a:rPr lang="en-US" sz="1200" baseline="0" dirty="0">
                <a:solidFill>
                  <a:srgbClr val="000000"/>
                </a:solidFill>
                <a:latin typeface="Calibri" panose="020F0502020204030204" pitchFamily="34" charset="0"/>
              </a:rPr>
              <a:t> Ing</a:t>
            </a:r>
            <a:r>
              <a:rPr lang="en-US" sz="1200" dirty="0">
                <a:solidFill>
                  <a:srgbClr val="000000"/>
                </a:solidFill>
                <a:latin typeface="Calibri" panose="020F0502020204030204" pitchFamily="34" charset="0"/>
              </a:rPr>
              <a:t> C, DiMaggio C, Whitehouse A, et al. Long-term differences in language and cognitive function after childhood exposure to anesthesia. Pediatrics 2012;130:e476-85.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solidFill>
                  <a:srgbClr val="000000"/>
                </a:solidFill>
                <a:latin typeface="Calibri" panose="020F0502020204030204" pitchFamily="34" charset="0"/>
              </a:rPr>
              <a:t>3</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HansenTG</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PedersenJK</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HennebergSW</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MortonNS</a:t>
            </a:r>
            <a:r>
              <a:rPr lang="en-US" sz="1200" dirty="0">
                <a:solidFill>
                  <a:srgbClr val="000000"/>
                </a:solidFill>
                <a:latin typeface="Calibri" panose="020F0502020204030204" pitchFamily="34" charset="0"/>
              </a:rPr>
              <a:t>, </a:t>
            </a:r>
            <a:r>
              <a:rPr lang="en-US" sz="1200" dirty="0" err="1">
                <a:solidFill>
                  <a:srgbClr val="000000"/>
                </a:solidFill>
                <a:latin typeface="Calibri" panose="020F0502020204030204" pitchFamily="34" charset="0"/>
              </a:rPr>
              <a:t>ChristensenK</a:t>
            </a:r>
            <a:r>
              <a:rPr lang="en-US" sz="1200" dirty="0">
                <a:solidFill>
                  <a:srgbClr val="000000"/>
                </a:solidFill>
                <a:latin typeface="Calibri" panose="020F0502020204030204" pitchFamily="34" charset="0"/>
              </a:rPr>
              <a:t>. Educational outcome in adolescence following pyloric stenosis repair before 3 months of age: a nationwide cohort study. </a:t>
            </a:r>
            <a:r>
              <a:rPr lang="en-US" sz="1200" dirty="0" err="1">
                <a:solidFill>
                  <a:srgbClr val="000000"/>
                </a:solidFill>
                <a:latin typeface="Calibri" panose="020F0502020204030204" pitchFamily="34" charset="0"/>
              </a:rPr>
              <a:t>PaediatrAnaesth</a:t>
            </a:r>
            <a:r>
              <a:rPr lang="en-US" sz="1200" dirty="0">
                <a:solidFill>
                  <a:srgbClr val="000000"/>
                </a:solidFill>
                <a:latin typeface="Calibri" panose="020F0502020204030204" pitchFamily="34" charset="0"/>
              </a:rPr>
              <a:t>. 2013 Oct;23(10):883-90.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solidFill>
                  <a:schemeClr val="tx1"/>
                </a:solidFill>
                <a:latin typeface="Calibri" panose="020F0502020204030204" pitchFamily="34" charset="0"/>
              </a:rPr>
              <a:t>4</a:t>
            </a:r>
            <a:r>
              <a:rPr lang="en-US" sz="1200" dirty="0">
                <a:solidFill>
                  <a:schemeClr val="tx1"/>
                </a:solidFill>
                <a:latin typeface="Calibri" panose="020F0502020204030204" pitchFamily="34" charset="0"/>
              </a:rPr>
              <a:t> Wilder RT, Flick RP, Sprung J, </a:t>
            </a:r>
            <a:r>
              <a:rPr lang="en-US" sz="1200" dirty="0" err="1">
                <a:solidFill>
                  <a:schemeClr val="tx1"/>
                </a:solidFill>
                <a:latin typeface="Calibri" panose="020F0502020204030204" pitchFamily="34" charset="0"/>
              </a:rPr>
              <a:t>Katusic</a:t>
            </a:r>
            <a:r>
              <a:rPr lang="en-US" sz="1200" dirty="0">
                <a:solidFill>
                  <a:schemeClr val="tx1"/>
                </a:solidFill>
                <a:latin typeface="Calibri" panose="020F0502020204030204" pitchFamily="34" charset="0"/>
              </a:rPr>
              <a:t> SK, </a:t>
            </a:r>
            <a:r>
              <a:rPr lang="en-US" sz="1200" dirty="0" err="1">
                <a:solidFill>
                  <a:schemeClr val="tx1"/>
                </a:solidFill>
                <a:latin typeface="Calibri" panose="020F0502020204030204" pitchFamily="34" charset="0"/>
              </a:rPr>
              <a:t>Barbaresi</a:t>
            </a:r>
            <a:r>
              <a:rPr lang="en-US" sz="1200" dirty="0">
                <a:solidFill>
                  <a:schemeClr val="tx1"/>
                </a:solidFill>
                <a:latin typeface="Calibri" panose="020F0502020204030204" pitchFamily="34" charset="0"/>
              </a:rPr>
              <a:t> WJ, Mickelson C, </a:t>
            </a:r>
            <a:r>
              <a:rPr lang="en-US" sz="1200" dirty="0" err="1">
                <a:solidFill>
                  <a:schemeClr val="tx1"/>
                </a:solidFill>
                <a:latin typeface="Calibri" panose="020F0502020204030204" pitchFamily="34" charset="0"/>
              </a:rPr>
              <a:t>Gleich</a:t>
            </a:r>
            <a:r>
              <a:rPr lang="en-US" sz="1200" dirty="0">
                <a:solidFill>
                  <a:schemeClr val="tx1"/>
                </a:solidFill>
                <a:latin typeface="Calibri" panose="020F0502020204030204" pitchFamily="34" charset="0"/>
              </a:rPr>
              <a:t> SJ, Schroeder DR, Weaver AL, Warner DO. Early exposure to anesthesia and learning disabilities in a population-based birth cohort. Anesthesiology 2009; 110(4): 796-804. </a:t>
            </a:r>
            <a:endParaRPr lang="en-US" dirty="0">
              <a:solidFill>
                <a:schemeClr val="tx1"/>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30000" dirty="0">
                <a:solidFill>
                  <a:schemeClr val="tx1"/>
                </a:solidFill>
              </a:rPr>
              <a:t>5</a:t>
            </a:r>
            <a:r>
              <a:rPr lang="en-US" sz="1200" dirty="0">
                <a:solidFill>
                  <a:schemeClr val="tx1"/>
                </a:solidFill>
              </a:rPr>
              <a:t> Warner DO, </a:t>
            </a:r>
            <a:r>
              <a:rPr lang="en-US" sz="1200" dirty="0" err="1">
                <a:solidFill>
                  <a:schemeClr val="tx1"/>
                </a:solidFill>
              </a:rPr>
              <a:t>Zaccariello</a:t>
            </a:r>
            <a:r>
              <a:rPr lang="en-US" sz="1200" dirty="0">
                <a:solidFill>
                  <a:schemeClr val="tx1"/>
                </a:solidFill>
              </a:rPr>
              <a:t> MJ, </a:t>
            </a:r>
            <a:r>
              <a:rPr lang="en-US" sz="1200" dirty="0" err="1">
                <a:solidFill>
                  <a:schemeClr val="tx1"/>
                </a:solidFill>
              </a:rPr>
              <a:t>Katusic</a:t>
            </a:r>
            <a:r>
              <a:rPr lang="en-US" sz="1200" dirty="0">
                <a:solidFill>
                  <a:schemeClr val="tx1"/>
                </a:solidFill>
              </a:rPr>
              <a:t> SK et al. Neuropsychological and behavioral outcomes after exposure of young children to procedures requiring general anesthesia: The Mayo Anesthesia Safety in Kids (MASK) Study. Anesthesiology. 2018 Jul;129(1):89-105.</a:t>
            </a:r>
          </a:p>
          <a:p>
            <a:endParaRPr lang="en-US" dirty="0"/>
          </a:p>
        </p:txBody>
      </p:sp>
      <p:sp>
        <p:nvSpPr>
          <p:cNvPr id="4" name="Slide Number Placeholder 3"/>
          <p:cNvSpPr>
            <a:spLocks noGrp="1"/>
          </p:cNvSpPr>
          <p:nvPr>
            <p:ph type="sldNum" sz="quarter" idx="5"/>
          </p:nvPr>
        </p:nvSpPr>
        <p:spPr/>
        <p:txBody>
          <a:bodyPr/>
          <a:lstStyle/>
          <a:p>
            <a:fld id="{F46A2444-09F4-4005-BF51-3E80B44425FB}" type="slidenum">
              <a:rPr lang="en-US" smtClean="0"/>
              <a:t>23</a:t>
            </a:fld>
            <a:endParaRPr lang="en-US"/>
          </a:p>
        </p:txBody>
      </p:sp>
    </p:spTree>
    <p:extLst>
      <p:ext uri="{BB962C8B-B14F-4D97-AF65-F5344CB8AC3E}">
        <p14:creationId xmlns:p14="http://schemas.microsoft.com/office/powerpoint/2010/main" val="1770738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Dex</a:t>
            </a:r>
            <a:r>
              <a:rPr lang="en-US" sz="1200" dirty="0"/>
              <a:t> 1mcg/kg 10 min load </a:t>
            </a:r>
            <a:r>
              <a:rPr lang="en-US" sz="1200" dirty="0">
                <a:sym typeface="Wingdings"/>
              </a:rPr>
              <a:t> 1mcg/kg/</a:t>
            </a:r>
            <a:r>
              <a:rPr lang="en-US" sz="1200" dirty="0" err="1">
                <a:sym typeface="Wingdings"/>
              </a:rPr>
              <a:t>hr</a:t>
            </a:r>
            <a:r>
              <a:rPr lang="en-US" sz="1200" dirty="0">
                <a:sym typeface="Wingdings"/>
              </a:rPr>
              <a:t> </a:t>
            </a:r>
            <a:r>
              <a:rPr lang="en-US" sz="1200" dirty="0" err="1">
                <a:sym typeface="Wingdings"/>
              </a:rPr>
              <a:t>gtt</a:t>
            </a:r>
            <a:r>
              <a:rPr lang="en-US" sz="1200" dirty="0">
                <a:sym typeface="Wingdings"/>
              </a:rPr>
              <a:t>, Remi 1mcg/kg 2 min load  0.1 mcg/kg/min + </a:t>
            </a:r>
            <a:r>
              <a:rPr lang="en-US" sz="1200" dirty="0" err="1">
                <a:sym typeface="Wingdings"/>
              </a:rPr>
              <a:t>gtt</a:t>
            </a:r>
            <a:r>
              <a:rPr lang="en-US" sz="1200" dirty="0">
                <a:sym typeface="Wingdings"/>
              </a:rPr>
              <a:t>, </a:t>
            </a:r>
            <a:r>
              <a:rPr lang="en-US" sz="1200" dirty="0" err="1">
                <a:sym typeface="Wingdings"/>
              </a:rPr>
              <a:t>Sevo</a:t>
            </a:r>
            <a:r>
              <a:rPr lang="en-US" sz="1200" dirty="0">
                <a:sym typeface="Wingdings"/>
              </a:rPr>
              <a:t> ET ≤ 0.6-0.8%</a:t>
            </a:r>
            <a:endParaRPr lang="en-US" sz="1200" dirty="0"/>
          </a:p>
          <a:p>
            <a:endParaRPr lang="en-US" dirty="0"/>
          </a:p>
        </p:txBody>
      </p:sp>
      <p:sp>
        <p:nvSpPr>
          <p:cNvPr id="4" name="Slide Number Placeholder 3"/>
          <p:cNvSpPr>
            <a:spLocks noGrp="1"/>
          </p:cNvSpPr>
          <p:nvPr>
            <p:ph type="sldNum" sz="quarter" idx="10"/>
          </p:nvPr>
        </p:nvSpPr>
        <p:spPr/>
        <p:txBody>
          <a:bodyPr/>
          <a:lstStyle/>
          <a:p>
            <a:fld id="{F46A2444-09F4-4005-BF51-3E80B44425FB}" type="slidenum">
              <a:rPr lang="en-US" smtClean="0"/>
              <a:t>26</a:t>
            </a:fld>
            <a:endParaRPr lang="en-US"/>
          </a:p>
        </p:txBody>
      </p:sp>
    </p:spTree>
    <p:extLst>
      <p:ext uri="{BB962C8B-B14F-4D97-AF65-F5344CB8AC3E}">
        <p14:creationId xmlns:p14="http://schemas.microsoft.com/office/powerpoint/2010/main" val="1024902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PALC: Pediatric Anesthesia Leadership Council </a:t>
            </a:r>
          </a:p>
          <a:p>
            <a:r>
              <a:rPr lang="en-US" sz="1200" dirty="0"/>
              <a:t>PAPDA: Pediatric Anesthesia Program Directors Association </a:t>
            </a:r>
            <a:endParaRPr lang="en-US" dirty="0"/>
          </a:p>
        </p:txBody>
      </p:sp>
      <p:sp>
        <p:nvSpPr>
          <p:cNvPr id="4" name="Slide Number Placeholder 3"/>
          <p:cNvSpPr>
            <a:spLocks noGrp="1"/>
          </p:cNvSpPr>
          <p:nvPr>
            <p:ph type="sldNum" sz="quarter" idx="10"/>
          </p:nvPr>
        </p:nvSpPr>
        <p:spPr/>
        <p:txBody>
          <a:bodyPr/>
          <a:lstStyle/>
          <a:p>
            <a:fld id="{F46A2444-09F4-4005-BF51-3E80B44425FB}" type="slidenum">
              <a:rPr lang="en-US" smtClean="0"/>
              <a:t>34</a:t>
            </a:fld>
            <a:endParaRPr lang="en-US"/>
          </a:p>
        </p:txBody>
      </p:sp>
    </p:spTree>
    <p:extLst>
      <p:ext uri="{BB962C8B-B14F-4D97-AF65-F5344CB8AC3E}">
        <p14:creationId xmlns:p14="http://schemas.microsoft.com/office/powerpoint/2010/main" val="5522754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a:xfrm>
            <a:off x="628650" y="1825625"/>
            <a:ext cx="7886700" cy="4214698"/>
          </a:xfrm>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5" name="Footer Placeholder 4"/>
          <p:cNvSpPr>
            <a:spLocks noGrp="1"/>
          </p:cNvSpPr>
          <p:nvPr>
            <p:ph type="ftr" sz="quarter" idx="11"/>
          </p:nvPr>
        </p:nvSpPr>
        <p:spPr>
          <a:xfrm>
            <a:off x="628650" y="6356350"/>
            <a:ext cx="7886700" cy="365125"/>
          </a:xfrm>
        </p:spPr>
        <p:txBody>
          <a:bodyPr/>
          <a:lstStyle/>
          <a:p>
            <a:endParaRPr lang="en-US" dirty="0"/>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5">
            <a:extLst>
              <a:ext uri="{FF2B5EF4-FFF2-40B4-BE49-F238E27FC236}">
                <a16:creationId xmlns:a16="http://schemas.microsoft.com/office/drawing/2014/main" id="{958643F2-2578-C54C-9CE4-4201A966AF8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74301" y="6521450"/>
            <a:ext cx="869699" cy="33655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3AAEAD20-10BC-2B40-B937-01C1A0C96599}"/>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Rectangle 4">
            <a:extLst>
              <a:ext uri="{FF2B5EF4-FFF2-40B4-BE49-F238E27FC236}">
                <a16:creationId xmlns:a16="http://schemas.microsoft.com/office/drawing/2014/main" id="{CE988B0C-629B-A049-A1BB-80D7BDCCC338}"/>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CA96FD1-CB83-8348-84D8-D1712532DE48}"/>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3670877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9295A7AE-255F-2C4A-82C2-E2071B7420B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748EDCC-133A-4945-A5FA-ACEF4C88F48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a:extLst>
              <a:ext uri="{FF2B5EF4-FFF2-40B4-BE49-F238E27FC236}">
                <a16:creationId xmlns:a16="http://schemas.microsoft.com/office/drawing/2014/main" id="{F22CB22A-3979-4449-B0AC-D242136695F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74301" y="6521450"/>
            <a:ext cx="869699" cy="336550"/>
          </a:xfrm>
          <a:prstGeom prst="rect">
            <a:avLst/>
          </a:prstGeom>
        </p:spPr>
      </p:pic>
    </p:spTree>
    <p:extLst>
      <p:ext uri="{BB962C8B-B14F-4D97-AF65-F5344CB8AC3E}">
        <p14:creationId xmlns:p14="http://schemas.microsoft.com/office/powerpoint/2010/main" val="5979780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921ED51C-9BC2-5C42-B49B-715C7971255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34A06D1-CA9A-DD43-9085-DD860C0FA2D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96148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53207179-FF99-B444-83CD-95257D8370F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B82509C1-996E-BF45-A894-4AAF8CD5758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93760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1C0BFB37-21D5-614B-B8C9-DAA935B9BB5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10F62C18-E9E8-064C-BE41-91C8C9532CA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679025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A7BDE25B-4AD4-5D47-A6E4-B35EDBFA8CA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C0851AD1-3BE6-7345-B8D2-AFC6D09D568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51322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E3D3F11D-0771-D541-84A8-1960C79B8C7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82450269-F9E0-5145-B83F-B9AF18939A8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812186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F73607C4-E13A-B44E-9832-09A818E630B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26991437-38DB-AD45-B356-99A90E50D7C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3656610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533DD64-3269-3E44-9FFD-297436CEBAA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C4999C6E-121C-1A47-9392-368C278ADA4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136987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2F010246-8B33-1D4F-85E1-98A9439C946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C0B27619-30A1-5E4F-8C30-9015621CC9E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914179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604F640F-477B-D447-B36E-CA7017D9BD2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F17F541B-32F6-B74F-8AB6-868CA8BB4B8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792315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9565948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417176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05859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077446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665147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5929819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451265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325074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142327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983524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71135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603184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12/27/21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5306738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hyperlink" Target="http://smarttots.org/wp-content/uploads/2017/01/Response-to-FDA-12-16-StatementV4.pdf" TargetMode="External"/><Relationship Id="rId2" Type="http://schemas.openxmlformats.org/officeDocument/2006/relationships/hyperlink" Target="http://smarttots.org/about/consensus-statement/" TargetMode="External"/><Relationship Id="rId1" Type="http://schemas.openxmlformats.org/officeDocument/2006/relationships/slideLayout" Target="../slideLayouts/slideLayout35.xml"/><Relationship Id="rId6" Type="http://schemas.openxmlformats.org/officeDocument/2006/relationships/hyperlink" Target="https://clinicaltrials.gov/ct2/show/NCT03089905" TargetMode="External"/><Relationship Id="rId5" Type="http://schemas.openxmlformats.org/officeDocument/2006/relationships/hyperlink" Target="https://www.aap.org/en-us/_layouts/15/WopiFrame.aspx?sourcedoc=/en-us/Documents/Response_FDA_12-16_Statement.docx&amp;action=default" TargetMode="External"/><Relationship Id="rId4" Type="http://schemas.openxmlformats.org/officeDocument/2006/relationships/hyperlink" Target="https://www.fda.gov/Drugs/DrugSafety/ucm532356.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5900" y="361950"/>
            <a:ext cx="6172200" cy="2971800"/>
          </a:xfrm>
        </p:spPr>
        <p:txBody>
          <a:bodyPr anchor="ctr">
            <a:normAutofit/>
          </a:bodyPr>
          <a:lstStyle/>
          <a:p>
            <a:r>
              <a:rPr lang="en-US" sz="4000" dirty="0"/>
              <a:t>Neurodevelopmental Impact of Anesthetics in Pediatric Patients: 2019 Update </a:t>
            </a:r>
            <a:endParaRPr lang="en-US" sz="3600" dirty="0">
              <a:latin typeface="+mn-lt"/>
            </a:endParaRPr>
          </a:p>
        </p:txBody>
      </p:sp>
      <p:sp>
        <p:nvSpPr>
          <p:cNvPr id="3" name="Subtitle 2"/>
          <p:cNvSpPr>
            <a:spLocks noGrp="1"/>
          </p:cNvSpPr>
          <p:nvPr>
            <p:ph type="subTitle" idx="1"/>
          </p:nvPr>
        </p:nvSpPr>
        <p:spPr>
          <a:xfrm>
            <a:off x="1562100" y="2819400"/>
            <a:ext cx="6019800" cy="3505200"/>
          </a:xfrm>
        </p:spPr>
        <p:txBody>
          <a:bodyPr anchor="ctr">
            <a:normAutofit/>
          </a:bodyPr>
          <a:lstStyle/>
          <a:p>
            <a:pPr>
              <a:lnSpc>
                <a:spcPct val="100000"/>
              </a:lnSpc>
              <a:spcBef>
                <a:spcPts val="0"/>
              </a:spcBef>
            </a:pPr>
            <a:r>
              <a:rPr lang="en-US" sz="3600" dirty="0" err="1">
                <a:solidFill>
                  <a:schemeClr val="tx1"/>
                </a:solidFill>
              </a:rPr>
              <a:t>Zhe</a:t>
            </a:r>
            <a:r>
              <a:rPr lang="en-US" sz="3600" dirty="0">
                <a:solidFill>
                  <a:schemeClr val="tx1"/>
                </a:solidFill>
              </a:rPr>
              <a:t> Chen, MD </a:t>
            </a:r>
          </a:p>
          <a:p>
            <a:pPr>
              <a:lnSpc>
                <a:spcPct val="100000"/>
              </a:lnSpc>
              <a:spcBef>
                <a:spcPts val="0"/>
              </a:spcBef>
            </a:pPr>
            <a:r>
              <a:rPr lang="en-US" sz="1600" dirty="0"/>
              <a:t>Assistant Clinical Professor </a:t>
            </a:r>
          </a:p>
          <a:p>
            <a:pPr>
              <a:lnSpc>
                <a:spcPct val="100000"/>
              </a:lnSpc>
              <a:spcBef>
                <a:spcPts val="0"/>
              </a:spcBef>
            </a:pPr>
            <a:endParaRPr lang="en-US" sz="700" dirty="0"/>
          </a:p>
          <a:p>
            <a:pPr>
              <a:lnSpc>
                <a:spcPct val="100000"/>
              </a:lnSpc>
              <a:spcBef>
                <a:spcPts val="0"/>
              </a:spcBef>
            </a:pPr>
            <a:r>
              <a:rPr lang="en-US" sz="3600" dirty="0">
                <a:solidFill>
                  <a:schemeClr val="tx1"/>
                </a:solidFill>
              </a:rPr>
              <a:t>Andrew </a:t>
            </a:r>
            <a:r>
              <a:rPr lang="en-US" sz="3600" dirty="0" err="1">
                <a:solidFill>
                  <a:schemeClr val="tx1"/>
                </a:solidFill>
              </a:rPr>
              <a:t>Infosino</a:t>
            </a:r>
            <a:r>
              <a:rPr lang="en-US" sz="3600" dirty="0">
                <a:solidFill>
                  <a:schemeClr val="tx1"/>
                </a:solidFill>
              </a:rPr>
              <a:t>, MD</a:t>
            </a:r>
          </a:p>
          <a:p>
            <a:pPr>
              <a:lnSpc>
                <a:spcPct val="100000"/>
              </a:lnSpc>
              <a:spcBef>
                <a:spcPts val="0"/>
              </a:spcBef>
            </a:pPr>
            <a:r>
              <a:rPr lang="en-US" sz="1600" dirty="0"/>
              <a:t>Clinical Professor</a:t>
            </a:r>
          </a:p>
          <a:p>
            <a:pPr>
              <a:lnSpc>
                <a:spcPct val="100000"/>
              </a:lnSpc>
              <a:spcBef>
                <a:spcPts val="0"/>
              </a:spcBef>
            </a:pPr>
            <a:endParaRPr lang="en-US" sz="900" dirty="0"/>
          </a:p>
          <a:p>
            <a:pPr>
              <a:spcBef>
                <a:spcPts val="600"/>
              </a:spcBef>
            </a:pPr>
            <a:r>
              <a:rPr lang="en-US" sz="2000" dirty="0"/>
              <a:t>UCSF Benioff Children’s Hospital</a:t>
            </a:r>
          </a:p>
          <a:p>
            <a:pPr>
              <a:spcBef>
                <a:spcPts val="600"/>
              </a:spcBef>
            </a:pPr>
            <a:r>
              <a:rPr lang="en-US" sz="2000" dirty="0"/>
              <a:t>UCSF Department of Anesthesia &amp; Perioperative Care</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Disclosures</a:t>
            </a:r>
          </a:p>
        </p:txBody>
      </p:sp>
      <p:sp>
        <p:nvSpPr>
          <p:cNvPr id="3" name="Content Placeholder 2"/>
          <p:cNvSpPr>
            <a:spLocks noGrp="1"/>
          </p:cNvSpPr>
          <p:nvPr>
            <p:ph idx="1"/>
          </p:nvPr>
        </p:nvSpPr>
        <p:spPr>
          <a:xfrm>
            <a:off x="457200" y="2666999"/>
            <a:ext cx="8382000" cy="2057401"/>
          </a:xfrm>
        </p:spPr>
        <p:txBody>
          <a:bodyPr/>
          <a:lstStyle/>
          <a:p>
            <a:pPr marL="0" indent="0">
              <a:buNone/>
            </a:pPr>
            <a:r>
              <a:rPr lang="en-US" sz="2800" dirty="0">
                <a:ea typeface="MS PGothic" charset="0"/>
              </a:rPr>
              <a:t>We have 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Learning objectives: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sz="2800" dirty="0"/>
              <a:t>Review key animal and human studies </a:t>
            </a:r>
          </a:p>
          <a:p>
            <a:pPr marL="514350" indent="-514350">
              <a:buFont typeface="+mj-lt"/>
              <a:buAutoNum type="arabicPeriod"/>
            </a:pPr>
            <a:r>
              <a:rPr lang="en-US" sz="2800" dirty="0"/>
              <a:t>Analyze PANDA and GAS studies</a:t>
            </a:r>
          </a:p>
          <a:p>
            <a:pPr marL="514350" indent="-514350">
              <a:buFont typeface="+mj-lt"/>
              <a:buAutoNum type="arabicPeriod"/>
            </a:pPr>
            <a:r>
              <a:rPr lang="en-US" sz="2800" dirty="0"/>
              <a:t>Interpret FDA drug safety communication</a:t>
            </a:r>
          </a:p>
          <a:p>
            <a:pPr marL="514350" indent="-514350">
              <a:buFont typeface="+mj-lt"/>
              <a:buAutoNum type="arabicPeriod"/>
            </a:pPr>
            <a:r>
              <a:rPr lang="en-US" sz="2800" dirty="0"/>
              <a:t>Describe approaches to address potential neurotoxicity with parents and surgical colleagues</a:t>
            </a:r>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594" y="274638"/>
            <a:ext cx="7858206" cy="1143000"/>
          </a:xfrm>
        </p:spPr>
        <p:txBody>
          <a:bodyPr/>
          <a:lstStyle/>
          <a:p>
            <a:pPr algn="l"/>
            <a:r>
              <a:rPr lang="en-US" dirty="0"/>
              <a:t>Animal Studies</a:t>
            </a:r>
          </a:p>
        </p:txBody>
      </p:sp>
      <p:pic>
        <p:nvPicPr>
          <p:cNvPr id="4" name="Picture 3"/>
          <p:cNvPicPr>
            <a:picLocks noChangeAspect="1"/>
          </p:cNvPicPr>
          <p:nvPr/>
        </p:nvPicPr>
        <p:blipFill rotWithShape="1">
          <a:blip r:embed="rId2"/>
          <a:srcRect l="9374" t="7508" r="8472" b="3893"/>
          <a:stretch/>
        </p:blipFill>
        <p:spPr>
          <a:xfrm>
            <a:off x="828594" y="1398588"/>
            <a:ext cx="7486812" cy="4468812"/>
          </a:xfrm>
          <a:prstGeom prst="rect">
            <a:avLst/>
          </a:prstGeom>
        </p:spPr>
      </p:pic>
    </p:spTree>
    <p:extLst>
      <p:ext uri="{BB962C8B-B14F-4D97-AF65-F5344CB8AC3E}">
        <p14:creationId xmlns:p14="http://schemas.microsoft.com/office/powerpoint/2010/main" val="961277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Initial Animal Study </a:t>
            </a:r>
            <a:endParaRPr lang="en-US" dirty="0">
              <a:latin typeface="+mn-lt"/>
            </a:endParaRPr>
          </a:p>
        </p:txBody>
      </p:sp>
      <p:sp>
        <p:nvSpPr>
          <p:cNvPr id="3" name="Content Placeholder 2"/>
          <p:cNvSpPr>
            <a:spLocks noGrp="1"/>
          </p:cNvSpPr>
          <p:nvPr>
            <p:ph idx="1"/>
          </p:nvPr>
        </p:nvSpPr>
        <p:spPr>
          <a:xfrm>
            <a:off x="457200" y="1638300"/>
            <a:ext cx="8058150" cy="4198938"/>
          </a:xfrm>
        </p:spPr>
        <p:txBody>
          <a:bodyPr>
            <a:noAutofit/>
          </a:bodyPr>
          <a:lstStyle/>
          <a:p>
            <a:pPr marL="0" indent="0">
              <a:spcBef>
                <a:spcPts val="1600"/>
              </a:spcBef>
              <a:buNone/>
            </a:pPr>
            <a:r>
              <a:rPr lang="en-US" dirty="0"/>
              <a:t>Seminal 1999 paper by </a:t>
            </a:r>
            <a:r>
              <a:rPr lang="en-US" dirty="0" err="1"/>
              <a:t>Ikonomidou</a:t>
            </a:r>
            <a:r>
              <a:rPr lang="en-US" dirty="0"/>
              <a:t> et al on anesthetic neurotoxicity was published in </a:t>
            </a:r>
            <a:r>
              <a:rPr lang="en-US" i="1" dirty="0"/>
              <a:t>Science</a:t>
            </a:r>
            <a:r>
              <a:rPr lang="en-US" dirty="0"/>
              <a:t> </a:t>
            </a:r>
          </a:p>
          <a:p>
            <a:pPr>
              <a:spcBef>
                <a:spcPts val="1600"/>
              </a:spcBef>
            </a:pPr>
            <a:r>
              <a:rPr lang="en-US" sz="2600" dirty="0"/>
              <a:t>Showed widespread neuronal apoptosis in 7-day-old rats treated with a potent NMDA receptor blocker </a:t>
            </a:r>
          </a:p>
          <a:p>
            <a:pPr>
              <a:spcBef>
                <a:spcPts val="1600"/>
              </a:spcBef>
            </a:pPr>
            <a:r>
              <a:rPr lang="en-US" sz="2600" dirty="0"/>
              <a:t>Threshold dose to trigger apoptosis </a:t>
            </a:r>
            <a:r>
              <a:rPr lang="en-US" sz="2600" i="1" dirty="0"/>
              <a:t>extrapolated</a:t>
            </a:r>
            <a:r>
              <a:rPr lang="en-US" sz="2600" dirty="0"/>
              <a:t> to amount to about 4 hours</a:t>
            </a:r>
            <a:r>
              <a:rPr lang="en-US" sz="2600" i="1" dirty="0">
                <a:solidFill>
                  <a:srgbClr val="00B0F0"/>
                </a:solidFill>
              </a:rPr>
              <a:t> </a:t>
            </a:r>
            <a:r>
              <a:rPr lang="en-US" sz="2600" dirty="0"/>
              <a:t>of blockade of NMDA receptors</a:t>
            </a:r>
          </a:p>
        </p:txBody>
      </p:sp>
      <p:sp>
        <p:nvSpPr>
          <p:cNvPr id="4" name="Footer Placeholder 3"/>
          <p:cNvSpPr>
            <a:spLocks noGrp="1"/>
          </p:cNvSpPr>
          <p:nvPr>
            <p:ph type="ftr" sz="quarter" idx="11"/>
          </p:nvPr>
        </p:nvSpPr>
        <p:spPr>
          <a:xfrm>
            <a:off x="2438400" y="6057900"/>
            <a:ext cx="3733800" cy="647700"/>
          </a:xfrm>
        </p:spPr>
        <p:txBody>
          <a:bodyPr/>
          <a:lstStyle/>
          <a:p>
            <a:pPr algn="l"/>
            <a:r>
              <a:rPr lang="en-US" sz="1100" dirty="0" err="1">
                <a:solidFill>
                  <a:schemeClr val="tx1"/>
                </a:solidFill>
              </a:rPr>
              <a:t>Ikonomidou</a:t>
            </a:r>
            <a:r>
              <a:rPr lang="en-US" sz="1100" dirty="0">
                <a:solidFill>
                  <a:schemeClr val="tx1"/>
                </a:solidFill>
              </a:rPr>
              <a:t> C, Bosch F, </a:t>
            </a:r>
            <a:r>
              <a:rPr lang="en-US" sz="1100" dirty="0" err="1">
                <a:solidFill>
                  <a:schemeClr val="tx1"/>
                </a:solidFill>
              </a:rPr>
              <a:t>Miksa</a:t>
            </a:r>
            <a:r>
              <a:rPr lang="en-US" sz="1100" dirty="0">
                <a:solidFill>
                  <a:schemeClr val="tx1"/>
                </a:solidFill>
              </a:rPr>
              <a:t> M, et al. Blockage of NMDA receptors and apoptotic </a:t>
            </a:r>
            <a:r>
              <a:rPr lang="en-US" sz="1100" dirty="0" err="1">
                <a:solidFill>
                  <a:schemeClr val="tx1"/>
                </a:solidFill>
              </a:rPr>
              <a:t>neurodenegeration</a:t>
            </a:r>
            <a:r>
              <a:rPr lang="en-US" sz="1100" dirty="0">
                <a:solidFill>
                  <a:schemeClr val="tx1"/>
                </a:solidFill>
              </a:rPr>
              <a:t> in the developing brain. Science 1999;283:70-4.</a:t>
            </a:r>
          </a:p>
        </p:txBody>
      </p:sp>
    </p:spTree>
    <p:extLst>
      <p:ext uri="{BB962C8B-B14F-4D97-AF65-F5344CB8AC3E}">
        <p14:creationId xmlns:p14="http://schemas.microsoft.com/office/powerpoint/2010/main" val="388160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9562"/>
            <a:ext cx="7543802" cy="1157288"/>
          </a:xfrm>
        </p:spPr>
        <p:txBody>
          <a:bodyPr>
            <a:normAutofit fontScale="90000"/>
          </a:bodyPr>
          <a:lstStyle/>
          <a:p>
            <a:pPr algn="l"/>
            <a:r>
              <a:rPr lang="en-US" dirty="0"/>
              <a:t>What We Have Learned From Animal Studies </a:t>
            </a:r>
            <a:endParaRPr lang="en-US" dirty="0">
              <a:latin typeface="+mn-lt"/>
            </a:endParaRPr>
          </a:p>
        </p:txBody>
      </p:sp>
      <p:sp>
        <p:nvSpPr>
          <p:cNvPr id="3" name="Content Placeholder 2"/>
          <p:cNvSpPr>
            <a:spLocks noGrp="1"/>
          </p:cNvSpPr>
          <p:nvPr>
            <p:ph idx="1"/>
          </p:nvPr>
        </p:nvSpPr>
        <p:spPr>
          <a:xfrm>
            <a:off x="457200" y="1600200"/>
            <a:ext cx="8058150" cy="3962400"/>
          </a:xfrm>
        </p:spPr>
        <p:txBody>
          <a:bodyPr>
            <a:noAutofit/>
          </a:bodyPr>
          <a:lstStyle/>
          <a:p>
            <a:r>
              <a:rPr lang="en-US" sz="2300" dirty="0"/>
              <a:t>Infant rats: Anesthetized with isoflurane, nitrous, &amp; midazolam for 6 hours were found to have neuronal cell death and lasting memory impairment (</a:t>
            </a:r>
            <a:r>
              <a:rPr lang="en-US" sz="2300" dirty="0" err="1"/>
              <a:t>Jevtovic-Todorovic</a:t>
            </a:r>
            <a:r>
              <a:rPr lang="en-US" sz="2300" dirty="0"/>
              <a:t> 2003)</a:t>
            </a:r>
          </a:p>
          <a:p>
            <a:r>
              <a:rPr lang="en-US" sz="2300" dirty="0"/>
              <a:t>Anesthesia causes apoptosis but</a:t>
            </a:r>
            <a:r>
              <a:rPr lang="en-US" sz="2300" i="1" dirty="0"/>
              <a:t> </a:t>
            </a:r>
            <a:r>
              <a:rPr lang="en-US" sz="2300" dirty="0"/>
              <a:t>anesthesia-induced apoptosis was not sufficient to cause the cognitive deficit (</a:t>
            </a:r>
            <a:r>
              <a:rPr lang="en-US" sz="2300" dirty="0" err="1"/>
              <a:t>Loepke</a:t>
            </a:r>
            <a:r>
              <a:rPr lang="en-US" sz="2300" dirty="0"/>
              <a:t> 2009)</a:t>
            </a:r>
          </a:p>
          <a:p>
            <a:r>
              <a:rPr lang="en-US" sz="2300" dirty="0"/>
              <a:t>Anesthesia exposure at later ages in development resulted in less insult</a:t>
            </a:r>
          </a:p>
          <a:p>
            <a:r>
              <a:rPr lang="en-US" sz="2300" dirty="0"/>
              <a:t>Shorter duration of anesthesia with lower concentrations resulted in less insult </a:t>
            </a:r>
          </a:p>
        </p:txBody>
      </p:sp>
      <p:sp>
        <p:nvSpPr>
          <p:cNvPr id="4" name="Footer Placeholder 3"/>
          <p:cNvSpPr>
            <a:spLocks noGrp="1"/>
          </p:cNvSpPr>
          <p:nvPr>
            <p:ph type="ftr" sz="quarter" idx="11"/>
          </p:nvPr>
        </p:nvSpPr>
        <p:spPr>
          <a:xfrm>
            <a:off x="2285999" y="5867400"/>
            <a:ext cx="4038601" cy="838200"/>
          </a:xfrm>
        </p:spPr>
        <p:txBody>
          <a:bodyPr/>
          <a:lstStyle/>
          <a:p>
            <a:pPr algn="l">
              <a:spcBef>
                <a:spcPts val="600"/>
              </a:spcBef>
            </a:pPr>
            <a:r>
              <a:rPr lang="en-US" sz="900" dirty="0" err="1">
                <a:solidFill>
                  <a:schemeClr val="tx1"/>
                </a:solidFill>
              </a:rPr>
              <a:t>Jevtovic-Todorovic</a:t>
            </a:r>
            <a:r>
              <a:rPr lang="en-US" sz="900" dirty="0">
                <a:solidFill>
                  <a:schemeClr val="tx1"/>
                </a:solidFill>
              </a:rPr>
              <a:t> V, Hartman RE, Izumi Y, et al. Early exposure to common anesthetic agents causes widespread neurodegeneration in the developing rat brain and persistent learning deficits. J </a:t>
            </a:r>
            <a:r>
              <a:rPr lang="en-US" sz="900" dirty="0" err="1">
                <a:solidFill>
                  <a:schemeClr val="tx1"/>
                </a:solidFill>
              </a:rPr>
              <a:t>Neurosci</a:t>
            </a:r>
            <a:r>
              <a:rPr lang="en-US" sz="900" dirty="0">
                <a:solidFill>
                  <a:schemeClr val="tx1"/>
                </a:solidFill>
              </a:rPr>
              <a:t> 2003;23:876-82.</a:t>
            </a:r>
          </a:p>
          <a:p>
            <a:pPr algn="l">
              <a:spcBef>
                <a:spcPts val="600"/>
              </a:spcBef>
            </a:pPr>
            <a:r>
              <a:rPr lang="en-US" sz="900" dirty="0" err="1">
                <a:solidFill>
                  <a:schemeClr val="tx1"/>
                </a:solidFill>
              </a:rPr>
              <a:t>Loepke</a:t>
            </a:r>
            <a:r>
              <a:rPr lang="en-US" sz="900" dirty="0">
                <a:solidFill>
                  <a:schemeClr val="tx1"/>
                </a:solidFill>
              </a:rPr>
              <a:t> AW, </a:t>
            </a:r>
            <a:r>
              <a:rPr lang="en-US" sz="900" dirty="0" err="1">
                <a:solidFill>
                  <a:schemeClr val="tx1"/>
                </a:solidFill>
              </a:rPr>
              <a:t>Istaphanous</a:t>
            </a:r>
            <a:r>
              <a:rPr lang="en-US" sz="900" dirty="0">
                <a:solidFill>
                  <a:schemeClr val="tx1"/>
                </a:solidFill>
              </a:rPr>
              <a:t> GK, McAuliffe JJ 3</a:t>
            </a:r>
            <a:r>
              <a:rPr lang="en-US" sz="900" baseline="30000" dirty="0">
                <a:solidFill>
                  <a:schemeClr val="tx1"/>
                </a:solidFill>
              </a:rPr>
              <a:t>rd</a:t>
            </a:r>
            <a:r>
              <a:rPr lang="en-US" sz="900" dirty="0">
                <a:solidFill>
                  <a:schemeClr val="tx1"/>
                </a:solidFill>
              </a:rPr>
              <a:t>, et al. The effects of neonatal isoflurane exposure in mice on brain cell viability, adult behavior, learning, and memory. </a:t>
            </a:r>
            <a:r>
              <a:rPr lang="en-US" sz="900" dirty="0" err="1">
                <a:solidFill>
                  <a:schemeClr val="tx1"/>
                </a:solidFill>
              </a:rPr>
              <a:t>Anesth</a:t>
            </a:r>
            <a:r>
              <a:rPr lang="en-US" sz="900" dirty="0">
                <a:solidFill>
                  <a:schemeClr val="tx1"/>
                </a:solidFill>
              </a:rPr>
              <a:t> </a:t>
            </a:r>
            <a:r>
              <a:rPr lang="en-US" sz="900" dirty="0" err="1">
                <a:solidFill>
                  <a:schemeClr val="tx1"/>
                </a:solidFill>
              </a:rPr>
              <a:t>Analg</a:t>
            </a:r>
            <a:r>
              <a:rPr lang="en-US" sz="900" dirty="0">
                <a:solidFill>
                  <a:schemeClr val="tx1"/>
                </a:solidFill>
              </a:rPr>
              <a:t> 2009;108:90-104.</a:t>
            </a:r>
          </a:p>
        </p:txBody>
      </p:sp>
    </p:spTree>
    <p:extLst>
      <p:ext uri="{BB962C8B-B14F-4D97-AF65-F5344CB8AC3E}">
        <p14:creationId xmlns:p14="http://schemas.microsoft.com/office/powerpoint/2010/main" val="3504524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391400" cy="1325563"/>
          </a:xfrm>
        </p:spPr>
        <p:txBody>
          <a:bodyPr>
            <a:normAutofit fontScale="90000"/>
          </a:bodyPr>
          <a:lstStyle/>
          <a:p>
            <a:pPr algn="l"/>
            <a:r>
              <a:rPr lang="en-US" sz="4200" dirty="0"/>
              <a:t>Human studies: Heterogeneous in Design and Difficult to Interpret</a:t>
            </a:r>
            <a:endParaRPr lang="en-US" sz="4200" dirty="0">
              <a:latin typeface="+mn-lt"/>
            </a:endParaRPr>
          </a:p>
        </p:txBody>
      </p:sp>
      <p:sp>
        <p:nvSpPr>
          <p:cNvPr id="3" name="Content Placeholder 2"/>
          <p:cNvSpPr>
            <a:spLocks noGrp="1"/>
          </p:cNvSpPr>
          <p:nvPr>
            <p:ph idx="1"/>
          </p:nvPr>
        </p:nvSpPr>
        <p:spPr>
          <a:xfrm>
            <a:off x="304800" y="1828800"/>
            <a:ext cx="4876800" cy="4038600"/>
          </a:xfrm>
        </p:spPr>
        <p:txBody>
          <a:bodyPr>
            <a:normAutofit fontScale="92500"/>
          </a:bodyPr>
          <a:lstStyle/>
          <a:p>
            <a:r>
              <a:rPr lang="en-US" sz="2800" dirty="0"/>
              <a:t>Human brain development is extremely complex</a:t>
            </a:r>
          </a:p>
          <a:p>
            <a:r>
              <a:rPr lang="en-US" sz="2800" dirty="0"/>
              <a:t>We do not know what duration of GA or age of exposure matters most in humans</a:t>
            </a:r>
          </a:p>
          <a:p>
            <a:r>
              <a:rPr lang="en-US" sz="2800" dirty="0"/>
              <a:t>Surgical intervention and co-morbid disease are inherent confounders in children who receive GA</a:t>
            </a:r>
          </a:p>
        </p:txBody>
      </p:sp>
      <p:sp>
        <p:nvSpPr>
          <p:cNvPr id="4" name="Footer Placeholder 3"/>
          <p:cNvSpPr>
            <a:spLocks noGrp="1"/>
          </p:cNvSpPr>
          <p:nvPr>
            <p:ph type="ftr" sz="quarter" idx="11"/>
          </p:nvPr>
        </p:nvSpPr>
        <p:spPr>
          <a:xfrm>
            <a:off x="2514600" y="6188075"/>
            <a:ext cx="3755736" cy="365125"/>
          </a:xfrm>
        </p:spPr>
        <p:txBody>
          <a:bodyPr/>
          <a:lstStyle/>
          <a:p>
            <a:pPr algn="l"/>
            <a:r>
              <a:rPr lang="en-US" sz="900" dirty="0" err="1"/>
              <a:t>Kapellou</a:t>
            </a:r>
            <a:r>
              <a:rPr lang="en-US" sz="900" dirty="0"/>
              <a:t> O, </a:t>
            </a:r>
            <a:r>
              <a:rPr lang="en-US" sz="900" dirty="0" err="1"/>
              <a:t>Counsell</a:t>
            </a:r>
            <a:r>
              <a:rPr lang="en-US" sz="900" dirty="0"/>
              <a:t> SJ, </a:t>
            </a:r>
            <a:r>
              <a:rPr lang="en-US" sz="900" dirty="0" err="1"/>
              <a:t>Kennea</a:t>
            </a:r>
            <a:r>
              <a:rPr lang="en-US" sz="900" dirty="0"/>
              <a:t> N, </a:t>
            </a:r>
            <a:r>
              <a:rPr lang="en-US" sz="900" dirty="0" err="1"/>
              <a:t>Dyet</a:t>
            </a:r>
            <a:r>
              <a:rPr lang="en-US" sz="900" dirty="0"/>
              <a:t> L, Saeed N, et al. (2006) Abnormal Cortical Development after Premature Birth Shown by Altered </a:t>
            </a:r>
            <a:r>
              <a:rPr lang="en-US" sz="900" dirty="0" err="1"/>
              <a:t>Allometric</a:t>
            </a:r>
            <a:r>
              <a:rPr lang="en-US" sz="900" dirty="0"/>
              <a:t> Scaling of Brain Growth. </a:t>
            </a:r>
            <a:r>
              <a:rPr lang="en-US" sz="900" dirty="0" err="1"/>
              <a:t>PLoS</a:t>
            </a:r>
            <a:r>
              <a:rPr lang="en-US" sz="900" dirty="0"/>
              <a:t> Med </a:t>
            </a:r>
            <a:endParaRPr lang="en-US" sz="900" dirty="0">
              <a:solidFill>
                <a:schemeClr val="tx1"/>
              </a:solidFill>
            </a:endParaRPr>
          </a:p>
        </p:txBody>
      </p:sp>
      <p:pic>
        <p:nvPicPr>
          <p:cNvPr id="5" name="officeArt object"/>
          <p:cNvPicPr/>
          <p:nvPr/>
        </p:nvPicPr>
        <p:blipFill>
          <a:blip r:embed="rId2"/>
          <a:stretch>
            <a:fillRect/>
          </a:stretch>
        </p:blipFill>
        <p:spPr>
          <a:xfrm>
            <a:off x="5257800" y="1828799"/>
            <a:ext cx="3581400" cy="3886201"/>
          </a:xfrm>
          <a:prstGeom prst="rect">
            <a:avLst/>
          </a:prstGeom>
          <a:ln w="12700" cap="flat">
            <a:noFill/>
            <a:miter lim="400000"/>
          </a:ln>
          <a:effectLst/>
        </p:spPr>
      </p:pic>
    </p:spTree>
    <p:extLst>
      <p:ext uri="{BB962C8B-B14F-4D97-AF65-F5344CB8AC3E}">
        <p14:creationId xmlns:p14="http://schemas.microsoft.com/office/powerpoint/2010/main" val="4184080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l"/>
            <a:r>
              <a:rPr lang="en-US" dirty="0"/>
              <a:t>Observational Human Studies</a:t>
            </a:r>
          </a:p>
        </p:txBody>
      </p:sp>
      <p:pic>
        <p:nvPicPr>
          <p:cNvPr id="4" name="Picture 3"/>
          <p:cNvPicPr>
            <a:picLocks noChangeAspect="1"/>
          </p:cNvPicPr>
          <p:nvPr/>
        </p:nvPicPr>
        <p:blipFill rotWithShape="1">
          <a:blip r:embed="rId2"/>
          <a:srcRect l="31904" t="21146" r="32857" b="32673"/>
          <a:stretch/>
        </p:blipFill>
        <p:spPr>
          <a:xfrm>
            <a:off x="1676400" y="1314450"/>
            <a:ext cx="5791200" cy="4562763"/>
          </a:xfrm>
          <a:prstGeom prst="rect">
            <a:avLst/>
          </a:prstGeom>
        </p:spPr>
      </p:pic>
      <p:sp>
        <p:nvSpPr>
          <p:cNvPr id="5" name="TextBox 4"/>
          <p:cNvSpPr txBox="1"/>
          <p:nvPr/>
        </p:nvSpPr>
        <p:spPr>
          <a:xfrm>
            <a:off x="2590800" y="6123801"/>
            <a:ext cx="3597844" cy="276999"/>
          </a:xfrm>
          <a:prstGeom prst="rect">
            <a:avLst/>
          </a:prstGeom>
          <a:noFill/>
        </p:spPr>
        <p:txBody>
          <a:bodyPr wrap="none" rtlCol="0">
            <a:spAutoFit/>
          </a:bodyPr>
          <a:lstStyle/>
          <a:p>
            <a:r>
              <a:rPr lang="en-US" sz="1200" dirty="0"/>
              <a:t> </a:t>
            </a:r>
            <a:r>
              <a:rPr lang="en-US" sz="1200" i="1" dirty="0"/>
              <a:t>Studies of the Fetus in the Womb</a:t>
            </a:r>
            <a:r>
              <a:rPr lang="en-US" sz="1200" dirty="0"/>
              <a:t> by Leonardo da Vinci</a:t>
            </a:r>
          </a:p>
        </p:txBody>
      </p:sp>
    </p:spTree>
    <p:extLst>
      <p:ext uri="{BB962C8B-B14F-4D97-AF65-F5344CB8AC3E}">
        <p14:creationId xmlns:p14="http://schemas.microsoft.com/office/powerpoint/2010/main" val="2288332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6248400" cy="1325563"/>
          </a:xfrm>
        </p:spPr>
        <p:txBody>
          <a:bodyPr>
            <a:normAutofit fontScale="90000"/>
          </a:bodyPr>
          <a:lstStyle/>
          <a:p>
            <a:pPr algn="l"/>
            <a:r>
              <a:rPr lang="en-US" dirty="0"/>
              <a:t>Large Observational Studies in Humans</a:t>
            </a:r>
            <a:endParaRPr lang="en-US" dirty="0">
              <a:latin typeface="+mn-lt"/>
            </a:endParaRPr>
          </a:p>
        </p:txBody>
      </p:sp>
      <p:sp>
        <p:nvSpPr>
          <p:cNvPr id="3" name="Content Placeholder 2"/>
          <p:cNvSpPr>
            <a:spLocks noGrp="1"/>
          </p:cNvSpPr>
          <p:nvPr>
            <p:ph idx="1"/>
          </p:nvPr>
        </p:nvSpPr>
        <p:spPr>
          <a:xfrm>
            <a:off x="457200" y="1752600"/>
            <a:ext cx="5257800" cy="3886200"/>
          </a:xfrm>
        </p:spPr>
        <p:txBody>
          <a:bodyPr>
            <a:normAutofit fontScale="92500" lnSpcReduction="20000"/>
          </a:bodyPr>
          <a:lstStyle/>
          <a:p>
            <a:r>
              <a:rPr lang="en-US" sz="2600" dirty="0"/>
              <a:t>Western Australia Pregnancy Cohort (</a:t>
            </a:r>
            <a:r>
              <a:rPr lang="en-US" sz="2600" dirty="0" err="1"/>
              <a:t>Raine</a:t>
            </a:r>
            <a:r>
              <a:rPr lang="en-US" sz="2600" dirty="0"/>
              <a:t>) Study</a:t>
            </a:r>
          </a:p>
          <a:p>
            <a:pPr lvl="1"/>
            <a:r>
              <a:rPr lang="en-US" sz="2200" dirty="0"/>
              <a:t>Strong association with anesthesia before age 3 and deficits in language &amp; abstract reasoning</a:t>
            </a:r>
          </a:p>
          <a:p>
            <a:pPr lvl="1"/>
            <a:r>
              <a:rPr lang="en-US" sz="2200" dirty="0"/>
              <a:t>No correlation with achievement tests</a:t>
            </a:r>
          </a:p>
          <a:p>
            <a:r>
              <a:rPr lang="en-US" sz="2600" dirty="0"/>
              <a:t>Minnesota cohort study</a:t>
            </a:r>
          </a:p>
          <a:p>
            <a:pPr lvl="1"/>
            <a:r>
              <a:rPr lang="en-US" sz="2200" dirty="0"/>
              <a:t>Significant effect from multiple anesthetics, but not a single anesthetic before age 4 on language and cognitive domains</a:t>
            </a:r>
          </a:p>
          <a:p>
            <a:pPr lvl="1"/>
            <a:r>
              <a:rPr lang="en-US" sz="2200" dirty="0"/>
              <a:t>No effect on emotional or behavioral domains</a:t>
            </a:r>
          </a:p>
        </p:txBody>
      </p:sp>
      <p:sp>
        <p:nvSpPr>
          <p:cNvPr id="4" name="Footer Placeholder 3"/>
          <p:cNvSpPr>
            <a:spLocks noGrp="1"/>
          </p:cNvSpPr>
          <p:nvPr>
            <p:ph type="ftr" sz="quarter" idx="11"/>
          </p:nvPr>
        </p:nvSpPr>
        <p:spPr>
          <a:xfrm>
            <a:off x="2209800" y="5929312"/>
            <a:ext cx="4191000" cy="759619"/>
          </a:xfrm>
        </p:spPr>
        <p:txBody>
          <a:bodyPr/>
          <a:lstStyle/>
          <a:p>
            <a:pPr algn="l"/>
            <a:r>
              <a:rPr lang="en-US" sz="800" dirty="0" err="1">
                <a:solidFill>
                  <a:srgbClr val="000000"/>
                </a:solidFill>
                <a:latin typeface="Calibri" panose="020F0502020204030204" pitchFamily="34" charset="0"/>
              </a:rPr>
              <a:t>Ing</a:t>
            </a:r>
            <a:r>
              <a:rPr lang="en-US" sz="800" dirty="0">
                <a:solidFill>
                  <a:srgbClr val="000000"/>
                </a:solidFill>
                <a:latin typeface="Calibri" panose="020F0502020204030204" pitchFamily="34" charset="0"/>
              </a:rPr>
              <a:t> C, DiMaggio C, Whitehouse A, et al. Long-term differences in language and cognitive function after childhood exposure to anesthesia. Pediatrics 2012;130:e476-85.</a:t>
            </a:r>
          </a:p>
          <a:p>
            <a:pPr algn="l"/>
            <a:r>
              <a:rPr lang="en-US" sz="800" dirty="0">
                <a:solidFill>
                  <a:schemeClr val="tx1"/>
                </a:solidFill>
                <a:latin typeface="Calibri" panose="020F0502020204030204" pitchFamily="34" charset="0"/>
              </a:rPr>
              <a:t>Wilder RT, Flick RP, Sprung J, </a:t>
            </a:r>
            <a:r>
              <a:rPr lang="en-US" sz="800" dirty="0" err="1">
                <a:solidFill>
                  <a:schemeClr val="tx1"/>
                </a:solidFill>
                <a:latin typeface="Calibri" panose="020F0502020204030204" pitchFamily="34" charset="0"/>
              </a:rPr>
              <a:t>Katusic</a:t>
            </a:r>
            <a:r>
              <a:rPr lang="en-US" sz="800" dirty="0">
                <a:solidFill>
                  <a:schemeClr val="tx1"/>
                </a:solidFill>
                <a:latin typeface="Calibri" panose="020F0502020204030204" pitchFamily="34" charset="0"/>
              </a:rPr>
              <a:t> SK, </a:t>
            </a:r>
            <a:r>
              <a:rPr lang="en-US" sz="800" dirty="0" err="1">
                <a:solidFill>
                  <a:schemeClr val="tx1"/>
                </a:solidFill>
                <a:latin typeface="Calibri" panose="020F0502020204030204" pitchFamily="34" charset="0"/>
              </a:rPr>
              <a:t>Barbaresi</a:t>
            </a:r>
            <a:r>
              <a:rPr lang="en-US" sz="800" dirty="0">
                <a:solidFill>
                  <a:schemeClr val="tx1"/>
                </a:solidFill>
                <a:latin typeface="Calibri" panose="020F0502020204030204" pitchFamily="34" charset="0"/>
              </a:rPr>
              <a:t> WJ, Mickelson C, </a:t>
            </a:r>
            <a:r>
              <a:rPr lang="en-US" sz="800" dirty="0" err="1">
                <a:solidFill>
                  <a:schemeClr val="tx1"/>
                </a:solidFill>
                <a:latin typeface="Calibri" panose="020F0502020204030204" pitchFamily="34" charset="0"/>
              </a:rPr>
              <a:t>Gleich</a:t>
            </a:r>
            <a:r>
              <a:rPr lang="en-US" sz="800" dirty="0">
                <a:solidFill>
                  <a:schemeClr val="tx1"/>
                </a:solidFill>
                <a:latin typeface="Calibri" panose="020F0502020204030204" pitchFamily="34" charset="0"/>
              </a:rPr>
              <a:t> SJ, Schroeder DR, Weaver AL, Warner DO. Early exposure to anesthesia and learning disabilities in a population-based birth cohort. Anesthesiology 2009; 110(4): 796-804. </a:t>
            </a:r>
            <a:endParaRPr lang="en-US" sz="1050" dirty="0">
              <a:solidFill>
                <a:schemeClr val="tx1"/>
              </a:solidFill>
              <a:latin typeface="Calibri" panose="020F0502020204030204" pitchFamily="34" charset="0"/>
            </a:endParaRPr>
          </a:p>
        </p:txBody>
      </p:sp>
      <p:pic>
        <p:nvPicPr>
          <p:cNvPr id="5" name="officeArt object"/>
          <p:cNvPicPr/>
          <p:nvPr/>
        </p:nvPicPr>
        <p:blipFill>
          <a:blip r:embed="rId2"/>
          <a:stretch>
            <a:fillRect/>
          </a:stretch>
        </p:blipFill>
        <p:spPr>
          <a:xfrm>
            <a:off x="5715000" y="2057400"/>
            <a:ext cx="3124200" cy="2928938"/>
          </a:xfrm>
          <a:prstGeom prst="rect">
            <a:avLst/>
          </a:prstGeom>
          <a:ln w="12700" cap="flat">
            <a:noFill/>
            <a:miter lim="400000"/>
          </a:ln>
          <a:effectLst/>
        </p:spPr>
      </p:pic>
    </p:spTree>
    <p:extLst>
      <p:ext uri="{BB962C8B-B14F-4D97-AF65-F5344CB8AC3E}">
        <p14:creationId xmlns:p14="http://schemas.microsoft.com/office/powerpoint/2010/main" val="4126559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6762750" cy="1325563"/>
          </a:xfrm>
        </p:spPr>
        <p:txBody>
          <a:bodyPr>
            <a:normAutofit fontScale="90000"/>
          </a:bodyPr>
          <a:lstStyle/>
          <a:p>
            <a:pPr algn="l"/>
            <a:r>
              <a:rPr lang="en-US" dirty="0"/>
              <a:t>Large Observational Studies </a:t>
            </a:r>
            <a:br>
              <a:rPr lang="en-US" dirty="0"/>
            </a:br>
            <a:r>
              <a:rPr lang="en-US" dirty="0"/>
              <a:t>in Humans</a:t>
            </a:r>
            <a:endParaRPr lang="en-US" dirty="0">
              <a:latin typeface="+mn-lt"/>
            </a:endParaRPr>
          </a:p>
        </p:txBody>
      </p:sp>
      <p:sp>
        <p:nvSpPr>
          <p:cNvPr id="3" name="Content Placeholder 2"/>
          <p:cNvSpPr>
            <a:spLocks noGrp="1"/>
          </p:cNvSpPr>
          <p:nvPr>
            <p:ph idx="1"/>
          </p:nvPr>
        </p:nvSpPr>
        <p:spPr>
          <a:xfrm>
            <a:off x="628650" y="1676401"/>
            <a:ext cx="8134350" cy="3352799"/>
          </a:xfrm>
        </p:spPr>
        <p:txBody>
          <a:bodyPr>
            <a:normAutofit fontScale="92500" lnSpcReduction="20000"/>
          </a:bodyPr>
          <a:lstStyle/>
          <a:p>
            <a:r>
              <a:rPr lang="en-US" sz="2600" dirty="0"/>
              <a:t>New York Medicaid database study</a:t>
            </a:r>
          </a:p>
          <a:p>
            <a:pPr lvl="1"/>
            <a:r>
              <a:rPr lang="en-US" sz="2200" dirty="0"/>
              <a:t>Increase in risk of behavior and developmental diagnoses with hernia surgery before age 3 compared to age matched controls</a:t>
            </a:r>
          </a:p>
          <a:p>
            <a:r>
              <a:rPr lang="en-US" sz="2600" dirty="0"/>
              <a:t>Netherlands Twin Study</a:t>
            </a:r>
          </a:p>
          <a:p>
            <a:pPr lvl="1"/>
            <a:r>
              <a:rPr lang="en-US" sz="2200" dirty="0"/>
              <a:t>Lower scores and cognitive assessments in twins exposed to GA vs controls; no difference within twin pairs in which only 1 twin exposed to GA</a:t>
            </a:r>
          </a:p>
          <a:p>
            <a:r>
              <a:rPr lang="en-US" sz="2600" dirty="0"/>
              <a:t>Danish Pyloromyotomy study</a:t>
            </a:r>
          </a:p>
          <a:p>
            <a:pPr lvl="1"/>
            <a:r>
              <a:rPr lang="en-US" sz="2200" dirty="0"/>
              <a:t>No significant difference on standardized tests and teacher evaluations compared to age matched peers in children exposed to GA for pyloroplasty before 3 months </a:t>
            </a:r>
          </a:p>
          <a:p>
            <a:pPr lvl="1"/>
            <a:endParaRPr lang="en-US" sz="1800" dirty="0"/>
          </a:p>
        </p:txBody>
      </p:sp>
      <p:sp>
        <p:nvSpPr>
          <p:cNvPr id="4" name="Footer Placeholder 3"/>
          <p:cNvSpPr>
            <a:spLocks noGrp="1"/>
          </p:cNvSpPr>
          <p:nvPr>
            <p:ph type="ftr" sz="quarter" idx="11"/>
          </p:nvPr>
        </p:nvSpPr>
        <p:spPr>
          <a:xfrm>
            <a:off x="2286000" y="5921376"/>
            <a:ext cx="4114800" cy="838200"/>
          </a:xfrm>
        </p:spPr>
        <p:txBody>
          <a:bodyPr/>
          <a:lstStyle/>
          <a:p>
            <a:pPr algn="l"/>
            <a:r>
              <a:rPr lang="it-IT" sz="700" dirty="0">
                <a:solidFill>
                  <a:srgbClr val="000000"/>
                </a:solidFill>
                <a:latin typeface="Calibri" panose="020F0502020204030204" pitchFamily="34" charset="0"/>
              </a:rPr>
              <a:t>DiMaggio C, Sun LS, Kakavouli A, Byrne MW, Li G.</a:t>
            </a:r>
            <a:r>
              <a:rPr lang="en-US" sz="700" dirty="0">
                <a:solidFill>
                  <a:srgbClr val="000000"/>
                </a:solidFill>
                <a:latin typeface="Calibri" panose="020F0502020204030204" pitchFamily="34" charset="0"/>
              </a:rPr>
              <a:t> A retrospective cohort study of the association of anesthesia and hernia repair surgery with behavioral and developmental disorders in young children. J </a:t>
            </a:r>
            <a:r>
              <a:rPr lang="en-US" sz="700" dirty="0" err="1">
                <a:solidFill>
                  <a:srgbClr val="000000"/>
                </a:solidFill>
                <a:latin typeface="Calibri" panose="020F0502020204030204" pitchFamily="34" charset="0"/>
              </a:rPr>
              <a:t>Neurosurg</a:t>
            </a:r>
            <a:r>
              <a:rPr lang="en-US" sz="700" dirty="0">
                <a:solidFill>
                  <a:srgbClr val="000000"/>
                </a:solidFill>
                <a:latin typeface="Calibri" panose="020F0502020204030204" pitchFamily="34" charset="0"/>
              </a:rPr>
              <a:t> </a:t>
            </a:r>
            <a:r>
              <a:rPr lang="en-US" sz="700" dirty="0" err="1">
                <a:solidFill>
                  <a:srgbClr val="000000"/>
                </a:solidFill>
                <a:latin typeface="Calibri" panose="020F0502020204030204" pitchFamily="34" charset="0"/>
              </a:rPr>
              <a:t>Anesthesiol</a:t>
            </a:r>
            <a:r>
              <a:rPr lang="en-US" sz="700" dirty="0">
                <a:solidFill>
                  <a:srgbClr val="000000"/>
                </a:solidFill>
                <a:latin typeface="Calibri" panose="020F0502020204030204" pitchFamily="34" charset="0"/>
              </a:rPr>
              <a:t>. 2009 Oct;21(4):286-91.</a:t>
            </a:r>
          </a:p>
          <a:p>
            <a:pPr algn="l"/>
            <a:r>
              <a:rPr lang="en-US" sz="700" dirty="0">
                <a:solidFill>
                  <a:srgbClr val="000000"/>
                </a:solidFill>
                <a:latin typeface="Calibri" panose="020F0502020204030204" pitchFamily="34" charset="0"/>
              </a:rPr>
              <a:t>Bartels M, </a:t>
            </a:r>
            <a:r>
              <a:rPr lang="en-US" sz="700" dirty="0" err="1">
                <a:solidFill>
                  <a:srgbClr val="000000"/>
                </a:solidFill>
                <a:latin typeface="Calibri" panose="020F0502020204030204" pitchFamily="34" charset="0"/>
              </a:rPr>
              <a:t>Althoff</a:t>
            </a:r>
            <a:r>
              <a:rPr lang="en-US" sz="700" dirty="0">
                <a:solidFill>
                  <a:srgbClr val="000000"/>
                </a:solidFill>
                <a:latin typeface="Calibri" panose="020F0502020204030204" pitchFamily="34" charset="0"/>
              </a:rPr>
              <a:t> RR, </a:t>
            </a:r>
            <a:r>
              <a:rPr lang="en-US" sz="700" dirty="0" err="1">
                <a:solidFill>
                  <a:srgbClr val="000000"/>
                </a:solidFill>
                <a:latin typeface="Calibri" panose="020F0502020204030204" pitchFamily="34" charset="0"/>
              </a:rPr>
              <a:t>Boomsma</a:t>
            </a:r>
            <a:r>
              <a:rPr lang="en-US" sz="700" dirty="0">
                <a:solidFill>
                  <a:srgbClr val="000000"/>
                </a:solidFill>
                <a:latin typeface="Calibri" panose="020F0502020204030204" pitchFamily="34" charset="0"/>
              </a:rPr>
              <a:t> DI. Anesthesia and cognitive performance in children: no evidence for a causal relationship. </a:t>
            </a:r>
            <a:r>
              <a:rPr lang="en-US" sz="700" dirty="0" err="1">
                <a:solidFill>
                  <a:srgbClr val="000000"/>
                </a:solidFill>
                <a:latin typeface="Calibri" panose="020F0502020204030204" pitchFamily="34" charset="0"/>
              </a:rPr>
              <a:t>TwinRes</a:t>
            </a:r>
            <a:r>
              <a:rPr lang="en-US" sz="700" dirty="0">
                <a:solidFill>
                  <a:srgbClr val="000000"/>
                </a:solidFill>
                <a:latin typeface="Calibri" panose="020F0502020204030204" pitchFamily="34" charset="0"/>
              </a:rPr>
              <a:t> Hum Genet. 2009 Jun;12(3):246-53.</a:t>
            </a:r>
          </a:p>
          <a:p>
            <a:pPr algn="l"/>
            <a:r>
              <a:rPr lang="en-US" sz="700" dirty="0" err="1">
                <a:solidFill>
                  <a:srgbClr val="000000"/>
                </a:solidFill>
                <a:latin typeface="Calibri" panose="020F0502020204030204" pitchFamily="34" charset="0"/>
              </a:rPr>
              <a:t>HansenTG</a:t>
            </a:r>
            <a:r>
              <a:rPr lang="en-US" sz="700" dirty="0">
                <a:solidFill>
                  <a:srgbClr val="000000"/>
                </a:solidFill>
                <a:latin typeface="Calibri" panose="020F0502020204030204" pitchFamily="34" charset="0"/>
              </a:rPr>
              <a:t>, </a:t>
            </a:r>
            <a:r>
              <a:rPr lang="en-US" sz="700" dirty="0" err="1">
                <a:solidFill>
                  <a:srgbClr val="000000"/>
                </a:solidFill>
                <a:latin typeface="Calibri" panose="020F0502020204030204" pitchFamily="34" charset="0"/>
              </a:rPr>
              <a:t>PedersenJK</a:t>
            </a:r>
            <a:r>
              <a:rPr lang="en-US" sz="700" dirty="0">
                <a:solidFill>
                  <a:srgbClr val="000000"/>
                </a:solidFill>
                <a:latin typeface="Calibri" panose="020F0502020204030204" pitchFamily="34" charset="0"/>
              </a:rPr>
              <a:t>, </a:t>
            </a:r>
            <a:r>
              <a:rPr lang="en-US" sz="700" dirty="0" err="1">
                <a:solidFill>
                  <a:srgbClr val="000000"/>
                </a:solidFill>
                <a:latin typeface="Calibri" panose="020F0502020204030204" pitchFamily="34" charset="0"/>
              </a:rPr>
              <a:t>HennebergSW</a:t>
            </a:r>
            <a:r>
              <a:rPr lang="en-US" sz="700" dirty="0">
                <a:solidFill>
                  <a:srgbClr val="000000"/>
                </a:solidFill>
                <a:latin typeface="Calibri" panose="020F0502020204030204" pitchFamily="34" charset="0"/>
              </a:rPr>
              <a:t>, </a:t>
            </a:r>
            <a:r>
              <a:rPr lang="en-US" sz="700" dirty="0" err="1">
                <a:solidFill>
                  <a:srgbClr val="000000"/>
                </a:solidFill>
                <a:latin typeface="Calibri" panose="020F0502020204030204" pitchFamily="34" charset="0"/>
              </a:rPr>
              <a:t>MortonNS</a:t>
            </a:r>
            <a:r>
              <a:rPr lang="en-US" sz="700" dirty="0">
                <a:solidFill>
                  <a:srgbClr val="000000"/>
                </a:solidFill>
                <a:latin typeface="Calibri" panose="020F0502020204030204" pitchFamily="34" charset="0"/>
              </a:rPr>
              <a:t>, </a:t>
            </a:r>
            <a:r>
              <a:rPr lang="en-US" sz="700" dirty="0" err="1">
                <a:solidFill>
                  <a:srgbClr val="000000"/>
                </a:solidFill>
                <a:latin typeface="Calibri" panose="020F0502020204030204" pitchFamily="34" charset="0"/>
              </a:rPr>
              <a:t>ChristensenK</a:t>
            </a:r>
            <a:r>
              <a:rPr lang="en-US" sz="700" dirty="0">
                <a:solidFill>
                  <a:srgbClr val="000000"/>
                </a:solidFill>
                <a:latin typeface="Calibri" panose="020F0502020204030204" pitchFamily="34" charset="0"/>
              </a:rPr>
              <a:t>. Educational outcome in adolescence following pyloric stenosis repair before 3 months of age: a nationwide cohort study. </a:t>
            </a:r>
            <a:r>
              <a:rPr lang="en-US" sz="700" dirty="0" err="1">
                <a:solidFill>
                  <a:srgbClr val="000000"/>
                </a:solidFill>
                <a:latin typeface="Calibri" panose="020F0502020204030204" pitchFamily="34" charset="0"/>
              </a:rPr>
              <a:t>PaediatrAnaesth</a:t>
            </a:r>
            <a:r>
              <a:rPr lang="en-US" sz="700" dirty="0">
                <a:solidFill>
                  <a:srgbClr val="000000"/>
                </a:solidFill>
                <a:latin typeface="Calibri" panose="020F0502020204030204" pitchFamily="34" charset="0"/>
              </a:rPr>
              <a:t>. 2013 Oct;23(10):883-90.</a:t>
            </a:r>
            <a:endParaRPr lang="en-US" sz="700"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459521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6190"/>
            <a:ext cx="6705600" cy="1325563"/>
          </a:xfrm>
        </p:spPr>
        <p:txBody>
          <a:bodyPr>
            <a:normAutofit fontScale="90000"/>
          </a:bodyPr>
          <a:lstStyle/>
          <a:p>
            <a:pPr algn="l"/>
            <a:r>
              <a:rPr lang="en-US" dirty="0"/>
              <a:t>MASK (Mayo Anesthesia Safety in Kids) Study</a:t>
            </a:r>
          </a:p>
        </p:txBody>
      </p:sp>
      <p:sp>
        <p:nvSpPr>
          <p:cNvPr id="3" name="Content Placeholder 2"/>
          <p:cNvSpPr>
            <a:spLocks noGrp="1"/>
          </p:cNvSpPr>
          <p:nvPr>
            <p:ph idx="1"/>
          </p:nvPr>
        </p:nvSpPr>
        <p:spPr>
          <a:xfrm>
            <a:off x="179614" y="1657498"/>
            <a:ext cx="8686800" cy="1981200"/>
          </a:xfrm>
        </p:spPr>
        <p:txBody>
          <a:bodyPr>
            <a:noAutofit/>
          </a:bodyPr>
          <a:lstStyle/>
          <a:p>
            <a:r>
              <a:rPr lang="en-US" sz="2200" dirty="0"/>
              <a:t>Observational study of exposure to anesthesia before age 3</a:t>
            </a:r>
          </a:p>
          <a:p>
            <a:r>
              <a:rPr lang="en-US" sz="2200" dirty="0"/>
              <a:t>997 children born in Minnesota from 1994-2007</a:t>
            </a:r>
          </a:p>
          <a:p>
            <a:r>
              <a:rPr lang="en-US" sz="2200" dirty="0"/>
              <a:t>3 groups: unexposed vs single exposure vs multiple exposures</a:t>
            </a:r>
          </a:p>
          <a:p>
            <a:r>
              <a:rPr lang="en-US" sz="2200" dirty="0"/>
              <a:t>Results </a:t>
            </a:r>
          </a:p>
          <a:p>
            <a:pPr lvl="1"/>
            <a:r>
              <a:rPr lang="en-US" sz="2200" dirty="0"/>
              <a:t>1</a:t>
            </a:r>
            <a:r>
              <a:rPr lang="en-US" sz="2200" baseline="30000" dirty="0"/>
              <a:t>o</a:t>
            </a:r>
            <a:r>
              <a:rPr lang="en-US" sz="2200" dirty="0"/>
              <a:t> outcome: Wechsler IQ test: No significant differences in the 3 groups</a:t>
            </a:r>
          </a:p>
          <a:p>
            <a:pPr lvl="1"/>
            <a:r>
              <a:rPr lang="en-US" sz="2200" dirty="0"/>
              <a:t>2</a:t>
            </a:r>
            <a:r>
              <a:rPr lang="en-US" sz="2200" baseline="30000" dirty="0"/>
              <a:t>o</a:t>
            </a:r>
            <a:r>
              <a:rPr lang="en-US" sz="2200" dirty="0"/>
              <a:t> outcomes: neuropsychiatric battery and parental report</a:t>
            </a:r>
          </a:p>
          <a:p>
            <a:pPr lvl="2"/>
            <a:r>
              <a:rPr lang="en-US" sz="1900" dirty="0"/>
              <a:t>No deficits in single exposure group</a:t>
            </a:r>
          </a:p>
          <a:p>
            <a:pPr lvl="2"/>
            <a:r>
              <a:rPr lang="en-US" sz="1900" dirty="0"/>
              <a:t>Impaired fine motor and processing speed in multiple exposure group</a:t>
            </a:r>
          </a:p>
          <a:p>
            <a:pPr lvl="2"/>
            <a:r>
              <a:rPr lang="en-US" sz="1900" dirty="0"/>
              <a:t>Parents of multiple exposure group reported more problems in executive function, behavior, and reading</a:t>
            </a:r>
          </a:p>
          <a:p>
            <a:endParaRPr lang="en-US" sz="1800" dirty="0"/>
          </a:p>
        </p:txBody>
      </p:sp>
      <p:sp>
        <p:nvSpPr>
          <p:cNvPr id="4" name="Footer Placeholder 3"/>
          <p:cNvSpPr>
            <a:spLocks noGrp="1"/>
          </p:cNvSpPr>
          <p:nvPr>
            <p:ph type="ftr" sz="quarter" idx="11"/>
          </p:nvPr>
        </p:nvSpPr>
        <p:spPr>
          <a:xfrm>
            <a:off x="2133600" y="6028340"/>
            <a:ext cx="4229100" cy="753460"/>
          </a:xfrm>
        </p:spPr>
        <p:txBody>
          <a:bodyPr/>
          <a:lstStyle/>
          <a:p>
            <a:pPr algn="l"/>
            <a:r>
              <a:rPr lang="en-US" sz="1000" dirty="0">
                <a:solidFill>
                  <a:schemeClr val="tx1"/>
                </a:solidFill>
              </a:rPr>
              <a:t>Warner DO, </a:t>
            </a:r>
            <a:r>
              <a:rPr lang="en-US" sz="1000" dirty="0" err="1">
                <a:solidFill>
                  <a:schemeClr val="tx1"/>
                </a:solidFill>
              </a:rPr>
              <a:t>Zaccariello</a:t>
            </a:r>
            <a:r>
              <a:rPr lang="en-US" sz="1000" dirty="0">
                <a:solidFill>
                  <a:schemeClr val="tx1"/>
                </a:solidFill>
              </a:rPr>
              <a:t> MJ, </a:t>
            </a:r>
            <a:r>
              <a:rPr lang="en-US" sz="1000" dirty="0" err="1">
                <a:solidFill>
                  <a:schemeClr val="tx1"/>
                </a:solidFill>
              </a:rPr>
              <a:t>Katusic</a:t>
            </a:r>
            <a:r>
              <a:rPr lang="en-US" sz="1000" dirty="0">
                <a:solidFill>
                  <a:schemeClr val="tx1"/>
                </a:solidFill>
              </a:rPr>
              <a:t> SK et al. Neuropsychological and behavioral outcomes after exposure of young children to procedures requiring general anesthesia: The Mayo Anesthesia Safety in Kids (MASK) Study. Anesthesiology. 2018 Jul;129(1):89-105.</a:t>
            </a:r>
          </a:p>
        </p:txBody>
      </p:sp>
    </p:spTree>
    <p:extLst>
      <p:ext uri="{BB962C8B-B14F-4D97-AF65-F5344CB8AC3E}">
        <p14:creationId xmlns:p14="http://schemas.microsoft.com/office/powerpoint/2010/main" val="1810241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8134350" cy="954107"/>
          </a:xfrm>
        </p:spPr>
        <p:txBody>
          <a:bodyPr/>
          <a:lstStyle/>
          <a:p>
            <a:pPr algn="l"/>
            <a:r>
              <a:rPr lang="en-US" dirty="0"/>
              <a:t>Seminal Clinical Data in Humans</a:t>
            </a:r>
            <a:endParaRPr lang="en-US" dirty="0">
              <a:latin typeface="+mn-lt"/>
            </a:endParaRPr>
          </a:p>
        </p:txBody>
      </p:sp>
      <p:sp>
        <p:nvSpPr>
          <p:cNvPr id="9" name="TextBox 8"/>
          <p:cNvSpPr txBox="1"/>
          <p:nvPr/>
        </p:nvSpPr>
        <p:spPr>
          <a:xfrm>
            <a:off x="4910198" y="4204037"/>
            <a:ext cx="3776602" cy="1138773"/>
          </a:xfrm>
          <a:prstGeom prst="rect">
            <a:avLst/>
          </a:prstGeom>
          <a:noFill/>
        </p:spPr>
        <p:txBody>
          <a:bodyPr wrap="square" rtlCol="0">
            <a:spAutoFit/>
          </a:bodyPr>
          <a:lstStyle/>
          <a:p>
            <a:r>
              <a:rPr lang="en-US" sz="3200" b="1" dirty="0">
                <a:solidFill>
                  <a:schemeClr val="tx2"/>
                </a:solidFill>
              </a:rPr>
              <a:t>GAS Study</a:t>
            </a:r>
            <a:endParaRPr lang="en-US" sz="3200" dirty="0">
              <a:solidFill>
                <a:schemeClr val="tx2"/>
              </a:solidFill>
            </a:endParaRPr>
          </a:p>
          <a:p>
            <a:r>
              <a:rPr lang="en-US" dirty="0"/>
              <a:t>General Anesthesia Compared to Spinal Anesthesia Study: 2016, 2019</a:t>
            </a:r>
          </a:p>
        </p:txBody>
      </p:sp>
      <p:sp>
        <p:nvSpPr>
          <p:cNvPr id="10" name="TextBox 9"/>
          <p:cNvSpPr txBox="1"/>
          <p:nvPr/>
        </p:nvSpPr>
        <p:spPr>
          <a:xfrm>
            <a:off x="762000" y="4204037"/>
            <a:ext cx="3471803" cy="1138773"/>
          </a:xfrm>
          <a:prstGeom prst="rect">
            <a:avLst/>
          </a:prstGeom>
          <a:noFill/>
        </p:spPr>
        <p:txBody>
          <a:bodyPr wrap="square" rtlCol="0">
            <a:spAutoFit/>
          </a:bodyPr>
          <a:lstStyle/>
          <a:p>
            <a:r>
              <a:rPr lang="en-US" sz="3200" b="1" dirty="0">
                <a:solidFill>
                  <a:schemeClr val="tx2"/>
                </a:solidFill>
              </a:rPr>
              <a:t>PANDA Study</a:t>
            </a:r>
          </a:p>
          <a:p>
            <a:r>
              <a:rPr lang="en-US" dirty="0"/>
              <a:t>Pediatric Anesthesia &amp; Neuro-development Assessment: 2016</a:t>
            </a:r>
          </a:p>
        </p:txBody>
      </p:sp>
      <p:pic>
        <p:nvPicPr>
          <p:cNvPr id="8" name="officeArt object"/>
          <p:cNvPicPr/>
          <p:nvPr/>
        </p:nvPicPr>
        <p:blipFill>
          <a:blip r:embed="rId2"/>
          <a:stretch>
            <a:fillRect/>
          </a:stretch>
        </p:blipFill>
        <p:spPr>
          <a:xfrm>
            <a:off x="838200" y="1727656"/>
            <a:ext cx="3200400" cy="2206943"/>
          </a:xfrm>
          <a:prstGeom prst="rect">
            <a:avLst/>
          </a:prstGeom>
          <a:ln w="12700" cap="flat">
            <a:noFill/>
            <a:miter lim="400000"/>
          </a:ln>
          <a:effectLst/>
        </p:spPr>
      </p:pic>
      <p:pic>
        <p:nvPicPr>
          <p:cNvPr id="11" name="Picture 10"/>
          <p:cNvPicPr>
            <a:picLocks noChangeAspect="1"/>
          </p:cNvPicPr>
          <p:nvPr/>
        </p:nvPicPr>
        <p:blipFill>
          <a:blip r:embed="rId3"/>
          <a:stretch>
            <a:fillRect/>
          </a:stretch>
        </p:blipFill>
        <p:spPr>
          <a:xfrm>
            <a:off x="4995801" y="1721168"/>
            <a:ext cx="3200399" cy="2228088"/>
          </a:xfrm>
          <a:prstGeom prst="rect">
            <a:avLst/>
          </a:prstGeom>
        </p:spPr>
      </p:pic>
    </p:spTree>
    <p:extLst>
      <p:ext uri="{BB962C8B-B14F-4D97-AF65-F5344CB8AC3E}">
        <p14:creationId xmlns:p14="http://schemas.microsoft.com/office/powerpoint/2010/main" val="213784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154103"/>
            <a:ext cx="7867650" cy="1325563"/>
          </a:xfrm>
        </p:spPr>
        <p:txBody>
          <a:bodyPr>
            <a:normAutofit/>
          </a:bodyPr>
          <a:lstStyle/>
          <a:p>
            <a:pPr algn="l"/>
            <a:r>
              <a:rPr lang="en-US" sz="4800" dirty="0"/>
              <a:t>PANDA Study</a:t>
            </a:r>
          </a:p>
        </p:txBody>
      </p:sp>
      <p:sp>
        <p:nvSpPr>
          <p:cNvPr id="3" name="Content Placeholder 2"/>
          <p:cNvSpPr>
            <a:spLocks noGrp="1"/>
          </p:cNvSpPr>
          <p:nvPr>
            <p:ph idx="1"/>
          </p:nvPr>
        </p:nvSpPr>
        <p:spPr>
          <a:xfrm>
            <a:off x="542925" y="1792628"/>
            <a:ext cx="8058150" cy="3712729"/>
          </a:xfrm>
        </p:spPr>
        <p:txBody>
          <a:bodyPr>
            <a:noAutofit/>
          </a:bodyPr>
          <a:lstStyle/>
          <a:p>
            <a:pPr marL="0" indent="0">
              <a:buNone/>
            </a:pPr>
            <a:r>
              <a:rPr lang="en-US" sz="2800" dirty="0"/>
              <a:t>Question: Is a single anesthetic exposure in otherwise healthy young children associated with neurocognitive and behavior problems later in childhood?</a:t>
            </a:r>
            <a:endParaRPr lang="en-US" sz="2000" dirty="0"/>
          </a:p>
          <a:p>
            <a:r>
              <a:rPr lang="en-US" sz="2400" dirty="0"/>
              <a:t>Compared 105 children who had GA at ≤ 36 months vs. their siblings who did not</a:t>
            </a:r>
          </a:p>
          <a:p>
            <a:r>
              <a:rPr lang="en-US" sz="2400" dirty="0"/>
              <a:t>Outcomes</a:t>
            </a:r>
          </a:p>
          <a:p>
            <a:pPr lvl="1"/>
            <a:r>
              <a:rPr lang="en-US" sz="2200" dirty="0"/>
              <a:t>1</a:t>
            </a:r>
            <a:r>
              <a:rPr lang="en-US" sz="2200" baseline="30000" dirty="0"/>
              <a:t>o</a:t>
            </a:r>
            <a:r>
              <a:rPr lang="en-US" sz="2200" dirty="0"/>
              <a:t>: Wechsler IQ </a:t>
            </a:r>
          </a:p>
          <a:p>
            <a:pPr lvl="1"/>
            <a:r>
              <a:rPr lang="en-US" sz="2200" dirty="0"/>
              <a:t>2</a:t>
            </a:r>
            <a:r>
              <a:rPr lang="en-US" sz="2200" baseline="30000" dirty="0"/>
              <a:t>o</a:t>
            </a:r>
            <a:r>
              <a:rPr lang="en-US" sz="2200" dirty="0"/>
              <a:t>: Domain specific neurocognitive function and behavior</a:t>
            </a:r>
          </a:p>
          <a:p>
            <a:endParaRPr lang="en-US" sz="2000" dirty="0"/>
          </a:p>
        </p:txBody>
      </p:sp>
      <p:sp>
        <p:nvSpPr>
          <p:cNvPr id="4" name="Footer Placeholder 3"/>
          <p:cNvSpPr>
            <a:spLocks noGrp="1"/>
          </p:cNvSpPr>
          <p:nvPr>
            <p:ph type="ftr" sz="quarter" idx="11"/>
          </p:nvPr>
        </p:nvSpPr>
        <p:spPr>
          <a:xfrm>
            <a:off x="2457450" y="6170497"/>
            <a:ext cx="3695700" cy="533400"/>
          </a:xfrm>
        </p:spPr>
        <p:txBody>
          <a:bodyPr/>
          <a:lstStyle/>
          <a:p>
            <a:pPr algn="l"/>
            <a:r>
              <a:rPr lang="en-US" sz="1000" dirty="0">
                <a:solidFill>
                  <a:schemeClr val="tx1"/>
                </a:solidFill>
              </a:rPr>
              <a:t>Sun LS, Li G, Miller TL, et al. Association between a single general anesthesia exposure before age 36 months and neurocognitive outcomes in later childhood. JAMA 2016;315:2312-20.</a:t>
            </a:r>
          </a:p>
        </p:txBody>
      </p:sp>
      <p:pic>
        <p:nvPicPr>
          <p:cNvPr id="6" name="officeArt object">
            <a:extLst>
              <a:ext uri="{FF2B5EF4-FFF2-40B4-BE49-F238E27FC236}">
                <a16:creationId xmlns:a16="http://schemas.microsoft.com/office/drawing/2014/main" id="{860C60CC-1187-D944-BA58-90FE99EA9508}"/>
              </a:ext>
            </a:extLst>
          </p:cNvPr>
          <p:cNvPicPr/>
          <p:nvPr/>
        </p:nvPicPr>
        <p:blipFill>
          <a:blip r:embed="rId2"/>
          <a:stretch>
            <a:fillRect/>
          </a:stretch>
        </p:blipFill>
        <p:spPr>
          <a:xfrm>
            <a:off x="4552950" y="274970"/>
            <a:ext cx="1600200" cy="1083827"/>
          </a:xfrm>
          <a:prstGeom prst="rect">
            <a:avLst/>
          </a:prstGeom>
          <a:ln w="12700" cap="flat">
            <a:noFill/>
            <a:miter lim="400000"/>
          </a:ln>
          <a:effectLst/>
        </p:spPr>
      </p:pic>
    </p:spTree>
    <p:extLst>
      <p:ext uri="{BB962C8B-B14F-4D97-AF65-F5344CB8AC3E}">
        <p14:creationId xmlns:p14="http://schemas.microsoft.com/office/powerpoint/2010/main" val="2202395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127" y="122237"/>
            <a:ext cx="7913098" cy="1325563"/>
          </a:xfrm>
        </p:spPr>
        <p:txBody>
          <a:bodyPr>
            <a:normAutofit/>
          </a:bodyPr>
          <a:lstStyle/>
          <a:p>
            <a:pPr algn="l"/>
            <a:r>
              <a:rPr lang="en-US" sz="4800" dirty="0"/>
              <a:t>PANDA Study Design</a:t>
            </a:r>
            <a:endParaRPr lang="en-US" sz="4800" dirty="0">
              <a:latin typeface="+mn-lt"/>
            </a:endParaRPr>
          </a:p>
        </p:txBody>
      </p:sp>
      <p:sp>
        <p:nvSpPr>
          <p:cNvPr id="3" name="Content Placeholder 2"/>
          <p:cNvSpPr>
            <a:spLocks noGrp="1"/>
          </p:cNvSpPr>
          <p:nvPr>
            <p:ph idx="1"/>
          </p:nvPr>
        </p:nvSpPr>
        <p:spPr>
          <a:xfrm>
            <a:off x="364127" y="1371600"/>
            <a:ext cx="4607923" cy="4837050"/>
          </a:xfrm>
        </p:spPr>
        <p:txBody>
          <a:bodyPr>
            <a:normAutofit fontScale="92500"/>
          </a:bodyPr>
          <a:lstStyle/>
          <a:p>
            <a:r>
              <a:rPr lang="en-US" sz="2200" dirty="0"/>
              <a:t>From 5/2009 – 4/2015; 4 sites</a:t>
            </a:r>
            <a:endParaRPr lang="en-US" sz="2200" b="1" i="1" u="sng" dirty="0">
              <a:solidFill>
                <a:schemeClr val="accent4">
                  <a:lumMod val="50000"/>
                </a:schemeClr>
              </a:solidFill>
            </a:endParaRPr>
          </a:p>
          <a:p>
            <a:r>
              <a:rPr lang="en-US" sz="2200" b="1" i="1" u="sng" dirty="0">
                <a:solidFill>
                  <a:schemeClr val="accent4">
                    <a:lumMod val="50000"/>
                  </a:schemeClr>
                </a:solidFill>
              </a:rPr>
              <a:t>Sibling-matched</a:t>
            </a:r>
            <a:r>
              <a:rPr lang="en-US" sz="2200" dirty="0"/>
              <a:t> cohort study, prospective neurocognitive/behavior assessment, retrospective data on anesthesia exposure</a:t>
            </a:r>
          </a:p>
          <a:p>
            <a:r>
              <a:rPr lang="en-US" sz="2200" dirty="0"/>
              <a:t>Inclusion: </a:t>
            </a:r>
            <a:r>
              <a:rPr lang="en-US" sz="2200" b="1" i="1" u="sng" dirty="0">
                <a:solidFill>
                  <a:schemeClr val="accent1"/>
                </a:solidFill>
              </a:rPr>
              <a:t>Age 8-15 </a:t>
            </a:r>
            <a:r>
              <a:rPr lang="en-US" sz="2200" b="1" i="1" u="sng" dirty="0" err="1">
                <a:solidFill>
                  <a:schemeClr val="accent1"/>
                </a:solidFill>
              </a:rPr>
              <a:t>yrs</a:t>
            </a:r>
            <a:r>
              <a:rPr lang="en-US" sz="2200" dirty="0"/>
              <a:t>, ASA 1 or 2, GA ≥ 36 weeks at birth </a:t>
            </a:r>
            <a:r>
              <a:rPr lang="en-US" sz="2200" dirty="0">
                <a:sym typeface="Wingdings"/>
              </a:rPr>
              <a:t> N=105 pairs</a:t>
            </a:r>
            <a:endParaRPr lang="en-US" sz="2200" dirty="0"/>
          </a:p>
          <a:p>
            <a:r>
              <a:rPr lang="en-US" sz="2200" dirty="0"/>
              <a:t>Cohorts</a:t>
            </a:r>
          </a:p>
          <a:p>
            <a:pPr lvl="1"/>
            <a:r>
              <a:rPr lang="en-US" sz="2000" dirty="0"/>
              <a:t>Exposed: single GA for elective hernia surgery before </a:t>
            </a:r>
            <a:r>
              <a:rPr lang="en-US" sz="2000" b="1" i="1" u="sng" dirty="0">
                <a:solidFill>
                  <a:schemeClr val="tx2"/>
                </a:solidFill>
              </a:rPr>
              <a:t>36 months</a:t>
            </a:r>
          </a:p>
          <a:p>
            <a:pPr lvl="1"/>
            <a:r>
              <a:rPr lang="en-US" sz="2000" dirty="0"/>
              <a:t>Unexposed: full or ½ sib closest in age (&lt; 3-year-age difference) with no anesthesia exposure before age 36 months</a:t>
            </a:r>
          </a:p>
        </p:txBody>
      </p:sp>
      <p:sp>
        <p:nvSpPr>
          <p:cNvPr id="4" name="Rounded Rectangle 3"/>
          <p:cNvSpPr/>
          <p:nvPr/>
        </p:nvSpPr>
        <p:spPr>
          <a:xfrm>
            <a:off x="5257800" y="4952999"/>
            <a:ext cx="3257550" cy="1143001"/>
          </a:xfrm>
          <a:prstGeom prst="roundRect">
            <a:avLst/>
          </a:prstGeom>
          <a:solidFill>
            <a:srgbClr val="67787B"/>
          </a:solidFill>
          <a:ln w="10795" cap="flat" cmpd="sng" algn="ctr">
            <a:solidFill>
              <a:srgbClr val="67787B">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Narrow"/>
              <a:ea typeface="+mn-ea"/>
              <a:cs typeface="+mn-cs"/>
            </a:endParaRPr>
          </a:p>
        </p:txBody>
      </p:sp>
      <p:sp>
        <p:nvSpPr>
          <p:cNvPr id="5" name="Rounded Rectangle 4"/>
          <p:cNvSpPr/>
          <p:nvPr/>
        </p:nvSpPr>
        <p:spPr>
          <a:xfrm>
            <a:off x="5257800" y="3200400"/>
            <a:ext cx="3257550" cy="1371600"/>
          </a:xfrm>
          <a:prstGeom prst="roundRect">
            <a:avLst/>
          </a:prstGeom>
          <a:solidFill>
            <a:srgbClr val="7E97AD"/>
          </a:solidFill>
          <a:ln w="10795" cap="flat" cmpd="sng" algn="ctr">
            <a:solidFill>
              <a:srgbClr val="7E97A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Narrow"/>
              <a:ea typeface="+mn-ea"/>
              <a:cs typeface="+mn-cs"/>
            </a:endParaRPr>
          </a:p>
        </p:txBody>
      </p:sp>
      <p:sp>
        <p:nvSpPr>
          <p:cNvPr id="6" name="Rounded Rectangle 5"/>
          <p:cNvSpPr/>
          <p:nvPr/>
        </p:nvSpPr>
        <p:spPr>
          <a:xfrm>
            <a:off x="5257800" y="1729878"/>
            <a:ext cx="3257550" cy="1089523"/>
          </a:xfrm>
          <a:prstGeom prst="roundRect">
            <a:avLst/>
          </a:prstGeom>
          <a:solidFill>
            <a:srgbClr val="9D936F"/>
          </a:solidFill>
          <a:ln w="10795" cap="flat" cmpd="sng" algn="ctr">
            <a:solidFill>
              <a:srgbClr val="9D936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Narrow"/>
              <a:ea typeface="+mn-ea"/>
              <a:cs typeface="+mn-cs"/>
            </a:endParaRPr>
          </a:p>
        </p:txBody>
      </p:sp>
      <p:sp>
        <p:nvSpPr>
          <p:cNvPr id="7" name="Content Placeholder 2"/>
          <p:cNvSpPr txBox="1">
            <a:spLocks/>
          </p:cNvSpPr>
          <p:nvPr/>
        </p:nvSpPr>
        <p:spPr>
          <a:xfrm>
            <a:off x="5400674" y="3200400"/>
            <a:ext cx="2828926" cy="1371600"/>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buClr>
                <a:srgbClr val="DC9E1F"/>
              </a:buClr>
              <a:buFont typeface="Arial" pitchFamily="34" charset="0"/>
              <a:buNone/>
            </a:pPr>
            <a:r>
              <a:rPr lang="en-US" sz="2000" dirty="0">
                <a:solidFill>
                  <a:srgbClr val="FFFFFF"/>
                </a:solidFill>
                <a:latin typeface="Arial Narrow"/>
              </a:rPr>
              <a:t>Neuropsychological testing at older age allows impairments enough time to emerge</a:t>
            </a:r>
          </a:p>
        </p:txBody>
      </p:sp>
      <p:sp>
        <p:nvSpPr>
          <p:cNvPr id="8" name="TextBox 7"/>
          <p:cNvSpPr txBox="1"/>
          <p:nvPr/>
        </p:nvSpPr>
        <p:spPr>
          <a:xfrm>
            <a:off x="5400674" y="1779478"/>
            <a:ext cx="3114675" cy="1015663"/>
          </a:xfrm>
          <a:prstGeom prst="rect">
            <a:avLst/>
          </a:prstGeom>
          <a:noFill/>
        </p:spPr>
        <p:txBody>
          <a:bodyPr wrap="square" rtlCol="0">
            <a:spAutoFit/>
          </a:bodyPr>
          <a:lstStyle/>
          <a:p>
            <a:r>
              <a:rPr lang="en-US" sz="2000" dirty="0">
                <a:solidFill>
                  <a:srgbClr val="FFFFFF"/>
                </a:solidFill>
                <a:latin typeface="Arial Narrow"/>
              </a:rPr>
              <a:t>Reduces genetics, environmental, and socioeconomic effects</a:t>
            </a:r>
          </a:p>
        </p:txBody>
      </p:sp>
      <p:sp>
        <p:nvSpPr>
          <p:cNvPr id="9" name="TextBox 8"/>
          <p:cNvSpPr txBox="1"/>
          <p:nvPr/>
        </p:nvSpPr>
        <p:spPr>
          <a:xfrm>
            <a:off x="5400675" y="4992189"/>
            <a:ext cx="2971800" cy="1292662"/>
          </a:xfrm>
          <a:prstGeom prst="rect">
            <a:avLst/>
          </a:prstGeom>
          <a:noFill/>
        </p:spPr>
        <p:txBody>
          <a:bodyPr wrap="square" rtlCol="0">
            <a:spAutoFit/>
          </a:bodyPr>
          <a:lstStyle/>
          <a:p>
            <a:r>
              <a:rPr lang="en-US" sz="2000" dirty="0">
                <a:solidFill>
                  <a:srgbClr val="FFFFFF"/>
                </a:solidFill>
                <a:latin typeface="Arial Narrow"/>
              </a:rPr>
              <a:t>Coincides with end of peak synaptogenesis in human brain development</a:t>
            </a:r>
          </a:p>
          <a:p>
            <a:endParaRPr lang="en-US" dirty="0">
              <a:solidFill>
                <a:srgbClr val="FFFFFF"/>
              </a:solidFill>
              <a:latin typeface="Arial Narrow"/>
            </a:endParaRPr>
          </a:p>
        </p:txBody>
      </p:sp>
      <p:pic>
        <p:nvPicPr>
          <p:cNvPr id="10" name="officeArt object">
            <a:extLst>
              <a:ext uri="{FF2B5EF4-FFF2-40B4-BE49-F238E27FC236}">
                <a16:creationId xmlns:a16="http://schemas.microsoft.com/office/drawing/2014/main" id="{6E13BF58-DBB9-2F4E-82E8-F8A7C99FEFF5}"/>
              </a:ext>
            </a:extLst>
          </p:cNvPr>
          <p:cNvPicPr/>
          <p:nvPr/>
        </p:nvPicPr>
        <p:blipFill>
          <a:blip r:embed="rId2"/>
          <a:stretch>
            <a:fillRect/>
          </a:stretch>
        </p:blipFill>
        <p:spPr>
          <a:xfrm>
            <a:off x="6015037" y="379515"/>
            <a:ext cx="1600200" cy="1083827"/>
          </a:xfrm>
          <a:prstGeom prst="rect">
            <a:avLst/>
          </a:prstGeom>
          <a:ln w="12700" cap="flat">
            <a:noFill/>
            <a:miter lim="400000"/>
          </a:ln>
          <a:effectLst/>
        </p:spPr>
      </p:pic>
    </p:spTree>
    <p:extLst>
      <p:ext uri="{BB962C8B-B14F-4D97-AF65-F5344CB8AC3E}">
        <p14:creationId xmlns:p14="http://schemas.microsoft.com/office/powerpoint/2010/main" val="2043520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t>PANDA Study Results</a:t>
            </a:r>
            <a:endParaRPr lang="en-US" dirty="0">
              <a:latin typeface="+mn-lt"/>
            </a:endParaRPr>
          </a:p>
        </p:txBody>
      </p:sp>
      <p:sp>
        <p:nvSpPr>
          <p:cNvPr id="3" name="Content Placeholder 2"/>
          <p:cNvSpPr>
            <a:spLocks noGrp="1"/>
          </p:cNvSpPr>
          <p:nvPr>
            <p:ph idx="1"/>
          </p:nvPr>
        </p:nvSpPr>
        <p:spPr>
          <a:xfrm>
            <a:off x="505691" y="1524000"/>
            <a:ext cx="8229600" cy="4220731"/>
          </a:xfrm>
        </p:spPr>
        <p:txBody>
          <a:bodyPr>
            <a:normAutofit fontScale="92500" lnSpcReduction="10000"/>
          </a:bodyPr>
          <a:lstStyle/>
          <a:p>
            <a:pPr>
              <a:spcBef>
                <a:spcPts val="1200"/>
              </a:spcBef>
            </a:pPr>
            <a:r>
              <a:rPr lang="en-US" sz="2800" b="1" dirty="0"/>
              <a:t>No significant difference </a:t>
            </a:r>
            <a:r>
              <a:rPr lang="en-US" sz="2800" dirty="0"/>
              <a:t>in mean IQ scores between siblings </a:t>
            </a:r>
          </a:p>
          <a:p>
            <a:pPr lvl="1">
              <a:spcBef>
                <a:spcPts val="1200"/>
              </a:spcBef>
            </a:pPr>
            <a:r>
              <a:rPr lang="en-US" sz="2400" dirty="0"/>
              <a:t>No differences with exposure during 3 age ranges (0 – 11 months, 12– 23 months or 24-26 months.)</a:t>
            </a:r>
          </a:p>
          <a:p>
            <a:pPr lvl="1">
              <a:spcBef>
                <a:spcPts val="1200"/>
              </a:spcBef>
            </a:pPr>
            <a:r>
              <a:rPr lang="en-US" sz="2400" dirty="0"/>
              <a:t>No differences with exposure of different durations (0 - 59 min, 60 - 119 min, ≥ 120 min)</a:t>
            </a:r>
          </a:p>
          <a:p>
            <a:pPr>
              <a:spcBef>
                <a:spcPts val="1200"/>
              </a:spcBef>
            </a:pPr>
            <a:r>
              <a:rPr lang="en-US" sz="2800" dirty="0"/>
              <a:t>No significant difference in mean scores in memory/ learning, motor/processing speed, visuospatial function, attention, executive function, language, or behavior</a:t>
            </a:r>
          </a:p>
          <a:p>
            <a:pPr>
              <a:spcBef>
                <a:spcPts val="1200"/>
              </a:spcBef>
            </a:pPr>
            <a:r>
              <a:rPr lang="en-US" sz="2800" dirty="0"/>
              <a:t>Mean GA duration was 84 min (range 20-240 min)</a:t>
            </a:r>
            <a:endParaRPr lang="en-US" sz="2000" dirty="0"/>
          </a:p>
        </p:txBody>
      </p:sp>
      <p:pic>
        <p:nvPicPr>
          <p:cNvPr id="4" name="officeArt object">
            <a:extLst>
              <a:ext uri="{FF2B5EF4-FFF2-40B4-BE49-F238E27FC236}">
                <a16:creationId xmlns:a16="http://schemas.microsoft.com/office/drawing/2014/main" id="{D088914B-56F9-E546-9BE4-B3618F64BA90}"/>
              </a:ext>
            </a:extLst>
          </p:cNvPr>
          <p:cNvPicPr/>
          <p:nvPr/>
        </p:nvPicPr>
        <p:blipFill>
          <a:blip r:embed="rId3"/>
          <a:stretch>
            <a:fillRect/>
          </a:stretch>
        </p:blipFill>
        <p:spPr>
          <a:xfrm>
            <a:off x="5486400" y="304224"/>
            <a:ext cx="1600200" cy="1083827"/>
          </a:xfrm>
          <a:prstGeom prst="rect">
            <a:avLst/>
          </a:prstGeom>
          <a:ln w="12700" cap="flat">
            <a:noFill/>
            <a:miter lim="400000"/>
          </a:ln>
          <a:effectLst/>
        </p:spPr>
      </p:pic>
    </p:spTree>
    <p:extLst>
      <p:ext uri="{BB962C8B-B14F-4D97-AF65-F5344CB8AC3E}">
        <p14:creationId xmlns:p14="http://schemas.microsoft.com/office/powerpoint/2010/main" val="2530858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037"/>
            <a:ext cx="7981950" cy="1325563"/>
          </a:xfrm>
        </p:spPr>
        <p:txBody>
          <a:bodyPr>
            <a:normAutofit/>
          </a:bodyPr>
          <a:lstStyle/>
          <a:p>
            <a:pPr algn="l"/>
            <a:r>
              <a:rPr lang="en-US" sz="4800" dirty="0"/>
              <a:t>PANDA Study Limitations</a:t>
            </a:r>
            <a:endParaRPr lang="en-US" sz="4800" dirty="0">
              <a:latin typeface="+mn-lt"/>
            </a:endParaRPr>
          </a:p>
        </p:txBody>
      </p:sp>
      <p:sp>
        <p:nvSpPr>
          <p:cNvPr id="3" name="Content Placeholder 2"/>
          <p:cNvSpPr>
            <a:spLocks noGrp="1"/>
          </p:cNvSpPr>
          <p:nvPr>
            <p:ph idx="1"/>
          </p:nvPr>
        </p:nvSpPr>
        <p:spPr>
          <a:xfrm>
            <a:off x="457200" y="1143000"/>
            <a:ext cx="5160628" cy="3962400"/>
          </a:xfrm>
        </p:spPr>
        <p:txBody>
          <a:bodyPr>
            <a:noAutofit/>
          </a:bodyPr>
          <a:lstStyle/>
          <a:p>
            <a:r>
              <a:rPr lang="en-US" sz="2300" dirty="0"/>
              <a:t>90% male in exposed (GA) group, 56% male in unexposed (control)</a:t>
            </a:r>
          </a:p>
          <a:p>
            <a:r>
              <a:rPr lang="en-US" sz="2300" dirty="0"/>
              <a:t>Protective effect of relatively affluent socioeconomic status?</a:t>
            </a:r>
          </a:p>
          <a:p>
            <a:pPr lvl="1"/>
            <a:r>
              <a:rPr lang="en-US" sz="1800" dirty="0"/>
              <a:t>Cohort had higher mean IQ (~110) than population mean IQ</a:t>
            </a:r>
          </a:p>
          <a:p>
            <a:pPr lvl="1"/>
            <a:r>
              <a:rPr lang="en-US" sz="1800" dirty="0"/>
              <a:t>Relatively affluent, well-educated, intact families</a:t>
            </a:r>
          </a:p>
          <a:p>
            <a:pPr lvl="1"/>
            <a:r>
              <a:rPr lang="en-US" sz="1800" dirty="0"/>
              <a:t>86% white</a:t>
            </a:r>
          </a:p>
          <a:p>
            <a:r>
              <a:rPr lang="en-US" sz="2300" dirty="0"/>
              <a:t>23 of 105 unexposed (control) siblings had anesthesia after age 3 and were included in the analysis </a:t>
            </a:r>
            <a:r>
              <a:rPr lang="en-US" sz="2300" dirty="0">
                <a:sym typeface="Wingdings"/>
              </a:rPr>
              <a:t></a:t>
            </a:r>
            <a:r>
              <a:rPr lang="en-US" sz="2300" dirty="0"/>
              <a:t> did this affect the average IQ of the control group?</a:t>
            </a:r>
          </a:p>
        </p:txBody>
      </p:sp>
      <p:pic>
        <p:nvPicPr>
          <p:cNvPr id="6" name="officeArt object"/>
          <p:cNvPicPr/>
          <p:nvPr/>
        </p:nvPicPr>
        <p:blipFill>
          <a:blip r:embed="rId2"/>
          <a:stretch>
            <a:fillRect/>
          </a:stretch>
        </p:blipFill>
        <p:spPr>
          <a:xfrm>
            <a:off x="5932153" y="1676834"/>
            <a:ext cx="3211847" cy="2084038"/>
          </a:xfrm>
          <a:prstGeom prst="rect">
            <a:avLst/>
          </a:prstGeom>
          <a:ln w="12700" cap="flat">
            <a:noFill/>
            <a:miter lim="400000"/>
          </a:ln>
          <a:effectLst/>
        </p:spPr>
      </p:pic>
      <p:sp>
        <p:nvSpPr>
          <p:cNvPr id="7" name="TextBox 6"/>
          <p:cNvSpPr txBox="1"/>
          <p:nvPr/>
        </p:nvSpPr>
        <p:spPr>
          <a:xfrm>
            <a:off x="6186607" y="1386770"/>
            <a:ext cx="2643068" cy="338554"/>
          </a:xfrm>
          <a:prstGeom prst="rect">
            <a:avLst/>
          </a:prstGeom>
          <a:noFill/>
        </p:spPr>
        <p:txBody>
          <a:bodyPr wrap="square" rtlCol="0">
            <a:spAutoFit/>
          </a:bodyPr>
          <a:lstStyle/>
          <a:p>
            <a:r>
              <a:rPr lang="en-US" sz="1600" dirty="0"/>
              <a:t>IQ test normal distribution</a:t>
            </a:r>
          </a:p>
        </p:txBody>
      </p:sp>
      <p:graphicFrame>
        <p:nvGraphicFramePr>
          <p:cNvPr id="9" name="Table 8"/>
          <p:cNvGraphicFramePr>
            <a:graphicFrameLocks noGrp="1"/>
          </p:cNvGraphicFramePr>
          <p:nvPr>
            <p:extLst>
              <p:ext uri="{D42A27DB-BD31-4B8C-83A1-F6EECF244321}">
                <p14:modId xmlns:p14="http://schemas.microsoft.com/office/powerpoint/2010/main" val="1994736979"/>
              </p:ext>
            </p:extLst>
          </p:nvPr>
        </p:nvGraphicFramePr>
        <p:xfrm>
          <a:off x="5601499" y="3642267"/>
          <a:ext cx="3153898" cy="2409076"/>
        </p:xfrm>
        <a:graphic>
          <a:graphicData uri="http://schemas.openxmlformats.org/drawingml/2006/table">
            <a:tbl>
              <a:tblPr firstRow="1" bandRow="1">
                <a:tableStyleId>{5C22544A-7EE6-4342-B048-85BDC9FD1C3A}</a:tableStyleId>
              </a:tblPr>
              <a:tblGrid>
                <a:gridCol w="1484187">
                  <a:extLst>
                    <a:ext uri="{9D8B030D-6E8A-4147-A177-3AD203B41FA5}">
                      <a16:colId xmlns:a16="http://schemas.microsoft.com/office/drawing/2014/main" val="20000"/>
                    </a:ext>
                  </a:extLst>
                </a:gridCol>
                <a:gridCol w="1669711">
                  <a:extLst>
                    <a:ext uri="{9D8B030D-6E8A-4147-A177-3AD203B41FA5}">
                      <a16:colId xmlns:a16="http://schemas.microsoft.com/office/drawing/2014/main" val="20001"/>
                    </a:ext>
                  </a:extLst>
                </a:gridCol>
              </a:tblGrid>
              <a:tr h="382156">
                <a:tc>
                  <a:txBody>
                    <a:bodyPr/>
                    <a:lstStyle/>
                    <a:p>
                      <a:pPr algn="ctr"/>
                      <a:r>
                        <a:rPr lang="en-US" sz="1400" dirty="0"/>
                        <a:t>IQ</a:t>
                      </a:r>
                      <a:r>
                        <a:rPr lang="en-US" sz="1400" baseline="0" dirty="0"/>
                        <a:t> Range </a:t>
                      </a:r>
                      <a:endParaRPr lang="en-US" sz="1400" dirty="0"/>
                    </a:p>
                  </a:txBody>
                  <a:tcPr anchor="ctr"/>
                </a:tc>
                <a:tc>
                  <a:txBody>
                    <a:bodyPr/>
                    <a:lstStyle/>
                    <a:p>
                      <a:pPr algn="ctr"/>
                      <a:r>
                        <a:rPr lang="en-US" sz="1400" dirty="0"/>
                        <a:t>IQ</a:t>
                      </a:r>
                      <a:r>
                        <a:rPr lang="en-US" sz="1400" baseline="0" dirty="0"/>
                        <a:t> Classification</a:t>
                      </a:r>
                      <a:endParaRPr lang="en-US" sz="1400" dirty="0"/>
                    </a:p>
                  </a:txBody>
                  <a:tcPr anchor="ctr"/>
                </a:tc>
                <a:extLst>
                  <a:ext uri="{0D108BD9-81ED-4DB2-BD59-A6C34878D82A}">
                    <a16:rowId xmlns:a16="http://schemas.microsoft.com/office/drawing/2014/main" val="10000"/>
                  </a:ext>
                </a:extLst>
              </a:tr>
              <a:tr h="270423">
                <a:tc>
                  <a:txBody>
                    <a:bodyPr/>
                    <a:lstStyle/>
                    <a:p>
                      <a:pPr algn="ctr"/>
                      <a:r>
                        <a:rPr lang="en-US" sz="1300" dirty="0"/>
                        <a:t>130 and above</a:t>
                      </a:r>
                    </a:p>
                  </a:txBody>
                  <a:tcPr anchor="ctr"/>
                </a:tc>
                <a:tc>
                  <a:txBody>
                    <a:bodyPr/>
                    <a:lstStyle/>
                    <a:p>
                      <a:pPr algn="ctr"/>
                      <a:r>
                        <a:rPr lang="en-US" sz="1300" dirty="0"/>
                        <a:t>Very</a:t>
                      </a:r>
                      <a:r>
                        <a:rPr lang="en-US" sz="1300" baseline="0" dirty="0"/>
                        <a:t> superior</a:t>
                      </a:r>
                      <a:endParaRPr lang="en-US" sz="1300" dirty="0"/>
                    </a:p>
                  </a:txBody>
                  <a:tcPr anchor="ctr"/>
                </a:tc>
                <a:extLst>
                  <a:ext uri="{0D108BD9-81ED-4DB2-BD59-A6C34878D82A}">
                    <a16:rowId xmlns:a16="http://schemas.microsoft.com/office/drawing/2014/main" val="10001"/>
                  </a:ext>
                </a:extLst>
              </a:tr>
              <a:tr h="270423">
                <a:tc>
                  <a:txBody>
                    <a:bodyPr/>
                    <a:lstStyle/>
                    <a:p>
                      <a:pPr algn="ctr"/>
                      <a:r>
                        <a:rPr lang="en-US" sz="1300" dirty="0"/>
                        <a:t>120-120</a:t>
                      </a:r>
                    </a:p>
                  </a:txBody>
                  <a:tcPr anchor="ctr"/>
                </a:tc>
                <a:tc>
                  <a:txBody>
                    <a:bodyPr/>
                    <a:lstStyle/>
                    <a:p>
                      <a:pPr algn="ctr"/>
                      <a:r>
                        <a:rPr lang="en-US" sz="1300" dirty="0"/>
                        <a:t>Superior</a:t>
                      </a:r>
                    </a:p>
                  </a:txBody>
                  <a:tcPr anchor="ctr"/>
                </a:tc>
                <a:extLst>
                  <a:ext uri="{0D108BD9-81ED-4DB2-BD59-A6C34878D82A}">
                    <a16:rowId xmlns:a16="http://schemas.microsoft.com/office/drawing/2014/main" val="10002"/>
                  </a:ext>
                </a:extLst>
              </a:tr>
              <a:tr h="270423">
                <a:tc>
                  <a:txBody>
                    <a:bodyPr/>
                    <a:lstStyle/>
                    <a:p>
                      <a:pPr algn="ctr"/>
                      <a:r>
                        <a:rPr lang="en-US" sz="1300" dirty="0"/>
                        <a:t>110-119</a:t>
                      </a:r>
                    </a:p>
                  </a:txBody>
                  <a:tcPr anchor="ctr"/>
                </a:tc>
                <a:tc>
                  <a:txBody>
                    <a:bodyPr/>
                    <a:lstStyle/>
                    <a:p>
                      <a:pPr algn="ctr"/>
                      <a:r>
                        <a:rPr lang="en-US" sz="1300" dirty="0"/>
                        <a:t>High</a:t>
                      </a:r>
                      <a:r>
                        <a:rPr lang="en-US" sz="1300" baseline="0" dirty="0"/>
                        <a:t> average </a:t>
                      </a:r>
                      <a:endParaRPr lang="en-US" sz="1300" dirty="0"/>
                    </a:p>
                  </a:txBody>
                  <a:tcPr anchor="ctr"/>
                </a:tc>
                <a:extLst>
                  <a:ext uri="{0D108BD9-81ED-4DB2-BD59-A6C34878D82A}">
                    <a16:rowId xmlns:a16="http://schemas.microsoft.com/office/drawing/2014/main" val="10003"/>
                  </a:ext>
                </a:extLst>
              </a:tr>
              <a:tr h="270423">
                <a:tc>
                  <a:txBody>
                    <a:bodyPr/>
                    <a:lstStyle/>
                    <a:p>
                      <a:pPr algn="ctr"/>
                      <a:r>
                        <a:rPr lang="en-US" sz="1300" dirty="0"/>
                        <a:t>90-109</a:t>
                      </a:r>
                    </a:p>
                  </a:txBody>
                  <a:tcPr anchor="ctr"/>
                </a:tc>
                <a:tc>
                  <a:txBody>
                    <a:bodyPr/>
                    <a:lstStyle/>
                    <a:p>
                      <a:pPr algn="ctr"/>
                      <a:r>
                        <a:rPr lang="en-US" sz="1300" dirty="0"/>
                        <a:t>Average</a:t>
                      </a:r>
                    </a:p>
                  </a:txBody>
                  <a:tcPr anchor="ctr"/>
                </a:tc>
                <a:extLst>
                  <a:ext uri="{0D108BD9-81ED-4DB2-BD59-A6C34878D82A}">
                    <a16:rowId xmlns:a16="http://schemas.microsoft.com/office/drawing/2014/main" val="10004"/>
                  </a:ext>
                </a:extLst>
              </a:tr>
              <a:tr h="270423">
                <a:tc>
                  <a:txBody>
                    <a:bodyPr/>
                    <a:lstStyle/>
                    <a:p>
                      <a:pPr algn="ctr"/>
                      <a:r>
                        <a:rPr lang="en-US" sz="1300" dirty="0"/>
                        <a:t>80-89</a:t>
                      </a:r>
                    </a:p>
                  </a:txBody>
                  <a:tcPr anchor="ctr"/>
                </a:tc>
                <a:tc>
                  <a:txBody>
                    <a:bodyPr/>
                    <a:lstStyle/>
                    <a:p>
                      <a:pPr algn="ctr"/>
                      <a:r>
                        <a:rPr lang="en-US" sz="1300" dirty="0"/>
                        <a:t>Low Average</a:t>
                      </a:r>
                    </a:p>
                  </a:txBody>
                  <a:tcPr anchor="ctr"/>
                </a:tc>
                <a:extLst>
                  <a:ext uri="{0D108BD9-81ED-4DB2-BD59-A6C34878D82A}">
                    <a16:rowId xmlns:a16="http://schemas.microsoft.com/office/drawing/2014/main" val="10005"/>
                  </a:ext>
                </a:extLst>
              </a:tr>
              <a:tr h="270423">
                <a:tc>
                  <a:txBody>
                    <a:bodyPr/>
                    <a:lstStyle/>
                    <a:p>
                      <a:pPr algn="ctr"/>
                      <a:r>
                        <a:rPr lang="en-US" sz="1300" dirty="0"/>
                        <a:t>70-79</a:t>
                      </a:r>
                    </a:p>
                  </a:txBody>
                  <a:tcPr anchor="ctr"/>
                </a:tc>
                <a:tc>
                  <a:txBody>
                    <a:bodyPr/>
                    <a:lstStyle/>
                    <a:p>
                      <a:pPr algn="ctr"/>
                      <a:r>
                        <a:rPr lang="en-US" sz="1300" dirty="0"/>
                        <a:t>Borderline</a:t>
                      </a:r>
                    </a:p>
                  </a:txBody>
                  <a:tcPr anchor="ctr"/>
                </a:tc>
                <a:extLst>
                  <a:ext uri="{0D108BD9-81ED-4DB2-BD59-A6C34878D82A}">
                    <a16:rowId xmlns:a16="http://schemas.microsoft.com/office/drawing/2014/main" val="10006"/>
                  </a:ext>
                </a:extLst>
              </a:tr>
              <a:tr h="270423">
                <a:tc>
                  <a:txBody>
                    <a:bodyPr/>
                    <a:lstStyle/>
                    <a:p>
                      <a:pPr algn="ctr"/>
                      <a:r>
                        <a:rPr lang="en-US" sz="1300" dirty="0"/>
                        <a:t>69 and below</a:t>
                      </a:r>
                    </a:p>
                  </a:txBody>
                  <a:tcPr anchor="ctr"/>
                </a:tc>
                <a:tc>
                  <a:txBody>
                    <a:bodyPr/>
                    <a:lstStyle/>
                    <a:p>
                      <a:pPr algn="ctr"/>
                      <a:r>
                        <a:rPr lang="en-US" sz="1300" dirty="0"/>
                        <a:t>Extremely Low</a:t>
                      </a:r>
                    </a:p>
                  </a:txBody>
                  <a:tcPr anchor="ctr"/>
                </a:tc>
                <a:extLst>
                  <a:ext uri="{0D108BD9-81ED-4DB2-BD59-A6C34878D82A}">
                    <a16:rowId xmlns:a16="http://schemas.microsoft.com/office/drawing/2014/main" val="10007"/>
                  </a:ext>
                </a:extLst>
              </a:tr>
            </a:tbl>
          </a:graphicData>
        </a:graphic>
      </p:graphicFrame>
      <p:sp>
        <p:nvSpPr>
          <p:cNvPr id="10" name="TextBox 9"/>
          <p:cNvSpPr txBox="1"/>
          <p:nvPr/>
        </p:nvSpPr>
        <p:spPr>
          <a:xfrm>
            <a:off x="5857875" y="3256335"/>
            <a:ext cx="2971800" cy="400110"/>
          </a:xfrm>
          <a:prstGeom prst="rect">
            <a:avLst/>
          </a:prstGeom>
          <a:noFill/>
        </p:spPr>
        <p:txBody>
          <a:bodyPr wrap="square" rtlCol="0">
            <a:spAutoFit/>
          </a:bodyPr>
          <a:lstStyle/>
          <a:p>
            <a:pPr algn="ctr"/>
            <a:r>
              <a:rPr lang="en-US" sz="1600" dirty="0"/>
              <a:t>Wechsler III IQ </a:t>
            </a:r>
            <a:r>
              <a:rPr lang="en-US" sz="2000" dirty="0"/>
              <a:t>test</a:t>
            </a:r>
            <a:r>
              <a:rPr lang="en-US" sz="1600" dirty="0"/>
              <a:t> classification</a:t>
            </a:r>
          </a:p>
        </p:txBody>
      </p:sp>
    </p:spTree>
    <p:extLst>
      <p:ext uri="{BB962C8B-B14F-4D97-AF65-F5344CB8AC3E}">
        <p14:creationId xmlns:p14="http://schemas.microsoft.com/office/powerpoint/2010/main" val="21463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930275"/>
          </a:xfrm>
        </p:spPr>
        <p:txBody>
          <a:bodyPr>
            <a:normAutofit/>
          </a:bodyPr>
          <a:lstStyle/>
          <a:p>
            <a:pPr algn="l"/>
            <a:r>
              <a:rPr lang="en-US" sz="4800" dirty="0"/>
              <a:t>GAS study </a:t>
            </a:r>
          </a:p>
        </p:txBody>
      </p:sp>
      <p:sp>
        <p:nvSpPr>
          <p:cNvPr id="3" name="Content Placeholder 2"/>
          <p:cNvSpPr>
            <a:spLocks noGrp="1"/>
          </p:cNvSpPr>
          <p:nvPr>
            <p:ph idx="1"/>
          </p:nvPr>
        </p:nvSpPr>
        <p:spPr>
          <a:xfrm>
            <a:off x="628650" y="1292352"/>
            <a:ext cx="7886700" cy="4214698"/>
          </a:xfrm>
        </p:spPr>
        <p:txBody>
          <a:bodyPr>
            <a:normAutofit/>
          </a:bodyPr>
          <a:lstStyle/>
          <a:p>
            <a:pPr marL="0" indent="0">
              <a:buNone/>
            </a:pPr>
            <a:r>
              <a:rPr lang="en-US" sz="2800" dirty="0"/>
              <a:t>Question: Is there a difference in outcome between infants undergoing hernia repair under </a:t>
            </a:r>
            <a:r>
              <a:rPr lang="en-US" sz="2800" dirty="0">
                <a:solidFill>
                  <a:srgbClr val="3366FF"/>
                </a:solidFill>
              </a:rPr>
              <a:t>GA</a:t>
            </a:r>
            <a:r>
              <a:rPr lang="en-US" sz="2800" dirty="0"/>
              <a:t> vs </a:t>
            </a:r>
            <a:r>
              <a:rPr lang="en-US" sz="2800" dirty="0">
                <a:solidFill>
                  <a:srgbClr val="3366FF"/>
                </a:solidFill>
              </a:rPr>
              <a:t>awake</a:t>
            </a:r>
            <a:r>
              <a:rPr lang="en-US" sz="2800" dirty="0"/>
              <a:t> </a:t>
            </a:r>
            <a:r>
              <a:rPr lang="en-US" sz="2800" dirty="0">
                <a:solidFill>
                  <a:srgbClr val="3366FF"/>
                </a:solidFill>
              </a:rPr>
              <a:t>regional</a:t>
            </a:r>
            <a:r>
              <a:rPr lang="en-US" sz="2800" dirty="0"/>
              <a:t> (spinal / caudal)?</a:t>
            </a:r>
          </a:p>
          <a:p>
            <a:r>
              <a:rPr lang="en-US" sz="2800" dirty="0"/>
              <a:t>Only randomized controlled trial published to date</a:t>
            </a:r>
          </a:p>
          <a:p>
            <a:r>
              <a:rPr lang="en-US" sz="2800" dirty="0"/>
              <a:t>Outcomes: </a:t>
            </a:r>
            <a:endParaRPr lang="en-US" sz="2400" dirty="0"/>
          </a:p>
          <a:p>
            <a:pPr lvl="1"/>
            <a:r>
              <a:rPr lang="en-US" sz="2400" dirty="0"/>
              <a:t>1</a:t>
            </a:r>
            <a:r>
              <a:rPr lang="en-US" sz="2400" baseline="30000" dirty="0"/>
              <a:t>o</a:t>
            </a:r>
            <a:r>
              <a:rPr lang="en-US" sz="2400" dirty="0"/>
              <a:t>: Wechsler III IQ at age 5</a:t>
            </a:r>
          </a:p>
          <a:p>
            <a:pPr lvl="1"/>
            <a:r>
              <a:rPr lang="en-US" sz="2400" dirty="0"/>
              <a:t>2</a:t>
            </a:r>
            <a:r>
              <a:rPr lang="en-US" sz="2400" baseline="30000" dirty="0"/>
              <a:t>o</a:t>
            </a:r>
            <a:r>
              <a:rPr lang="en-US" sz="2400" dirty="0"/>
              <a:t>: </a:t>
            </a:r>
            <a:r>
              <a:rPr lang="en-US" sz="2000" dirty="0"/>
              <a:t>Bayley-III test at age 2 (cognitive, language, motor, adaptive behavior, and social-emotional scales)</a:t>
            </a:r>
          </a:p>
          <a:p>
            <a:pPr lvl="2"/>
            <a:r>
              <a:rPr lang="en-US" sz="2000" dirty="0"/>
              <a:t>2) Postoperative apnea</a:t>
            </a:r>
          </a:p>
          <a:p>
            <a:pPr marL="457200" lvl="1" indent="0">
              <a:buNone/>
            </a:pPr>
            <a:endParaRPr lang="en-US" sz="1800" dirty="0"/>
          </a:p>
          <a:p>
            <a:endParaRPr lang="en-US" dirty="0"/>
          </a:p>
        </p:txBody>
      </p:sp>
      <p:sp>
        <p:nvSpPr>
          <p:cNvPr id="4" name="Footer Placeholder 3"/>
          <p:cNvSpPr>
            <a:spLocks noGrp="1"/>
          </p:cNvSpPr>
          <p:nvPr>
            <p:ph type="ftr" sz="quarter" idx="11"/>
          </p:nvPr>
        </p:nvSpPr>
        <p:spPr>
          <a:xfrm>
            <a:off x="2133600" y="5638800"/>
            <a:ext cx="4267200" cy="1066800"/>
          </a:xfrm>
        </p:spPr>
        <p:txBody>
          <a:bodyPr/>
          <a:lstStyle/>
          <a:p>
            <a:pPr algn="l">
              <a:spcBef>
                <a:spcPts val="600"/>
              </a:spcBef>
            </a:pPr>
            <a:r>
              <a:rPr lang="en-US" sz="800" dirty="0">
                <a:solidFill>
                  <a:schemeClr val="tx1"/>
                </a:solidFill>
              </a:rPr>
              <a:t>Davidson AJ, </a:t>
            </a:r>
            <a:r>
              <a:rPr lang="en-US" sz="800" dirty="0" err="1">
                <a:solidFill>
                  <a:schemeClr val="tx1"/>
                </a:solidFill>
              </a:rPr>
              <a:t>Disma</a:t>
            </a:r>
            <a:r>
              <a:rPr lang="en-US" sz="800" dirty="0">
                <a:solidFill>
                  <a:schemeClr val="tx1"/>
                </a:solidFill>
              </a:rPr>
              <a:t> N, de </a:t>
            </a:r>
            <a:r>
              <a:rPr lang="en-US" sz="800" dirty="0" err="1">
                <a:solidFill>
                  <a:schemeClr val="tx1"/>
                </a:solidFill>
              </a:rPr>
              <a:t>Graaff</a:t>
            </a:r>
            <a:r>
              <a:rPr lang="en-US" sz="800" dirty="0">
                <a:solidFill>
                  <a:schemeClr val="tx1"/>
                </a:solidFill>
              </a:rPr>
              <a:t> JC, et al. Neurodevelopmental outcome at 2 years of age after general anesthesia and awake-regional anesthesia in infancy (GAS): an international </a:t>
            </a:r>
            <a:r>
              <a:rPr lang="en-US" sz="800" dirty="0" err="1">
                <a:solidFill>
                  <a:schemeClr val="tx1"/>
                </a:solidFill>
              </a:rPr>
              <a:t>multicentre</a:t>
            </a:r>
            <a:r>
              <a:rPr lang="en-US" sz="800" dirty="0">
                <a:solidFill>
                  <a:schemeClr val="tx1"/>
                </a:solidFill>
              </a:rPr>
              <a:t>, </a:t>
            </a:r>
            <a:r>
              <a:rPr lang="en-US" sz="800" dirty="0" err="1">
                <a:solidFill>
                  <a:schemeClr val="tx1"/>
                </a:solidFill>
              </a:rPr>
              <a:t>randomised</a:t>
            </a:r>
            <a:r>
              <a:rPr lang="en-US" sz="800" dirty="0">
                <a:solidFill>
                  <a:schemeClr val="tx1"/>
                </a:solidFill>
              </a:rPr>
              <a:t> controlled trial. Lancet 2016;387:239-50. </a:t>
            </a:r>
          </a:p>
          <a:p>
            <a:pPr algn="l">
              <a:spcBef>
                <a:spcPts val="600"/>
              </a:spcBef>
            </a:pPr>
            <a:r>
              <a:rPr lang="en-US" sz="800" dirty="0" err="1">
                <a:solidFill>
                  <a:schemeClr val="tx1"/>
                </a:solidFill>
              </a:rPr>
              <a:t>Abers</a:t>
            </a:r>
            <a:r>
              <a:rPr lang="en-US" sz="800" dirty="0">
                <a:solidFill>
                  <a:schemeClr val="tx1"/>
                </a:solidFill>
              </a:rPr>
              <a:t> CA, Grieve AJ. Bayley scales of infant and toddler development, third edition. J </a:t>
            </a:r>
            <a:r>
              <a:rPr lang="en-US" sz="800" dirty="0" err="1">
                <a:solidFill>
                  <a:schemeClr val="tx1"/>
                </a:solidFill>
              </a:rPr>
              <a:t>Psychoedu</a:t>
            </a:r>
            <a:r>
              <a:rPr lang="en-US" sz="800" dirty="0">
                <a:solidFill>
                  <a:schemeClr val="tx1"/>
                </a:solidFill>
              </a:rPr>
              <a:t> Assess 2007;25:180-190.</a:t>
            </a:r>
          </a:p>
          <a:p>
            <a:pPr algn="l">
              <a:spcBef>
                <a:spcPts val="600"/>
              </a:spcBef>
            </a:pPr>
            <a:r>
              <a:rPr lang="en-US" sz="800" dirty="0">
                <a:solidFill>
                  <a:schemeClr val="tx1"/>
                </a:solidFill>
              </a:rPr>
              <a:t>McCann ME, de </a:t>
            </a:r>
            <a:r>
              <a:rPr lang="en-US" sz="800" dirty="0" err="1">
                <a:solidFill>
                  <a:schemeClr val="tx1"/>
                </a:solidFill>
              </a:rPr>
              <a:t>Graaff</a:t>
            </a:r>
            <a:r>
              <a:rPr lang="en-US" sz="800" dirty="0">
                <a:solidFill>
                  <a:schemeClr val="tx1"/>
                </a:solidFill>
              </a:rPr>
              <a:t> JC, </a:t>
            </a:r>
            <a:r>
              <a:rPr lang="en-US" sz="800" dirty="0" err="1">
                <a:solidFill>
                  <a:schemeClr val="tx1"/>
                </a:solidFill>
              </a:rPr>
              <a:t>Dorris</a:t>
            </a:r>
            <a:r>
              <a:rPr lang="en-US" sz="800" dirty="0">
                <a:solidFill>
                  <a:schemeClr val="tx1"/>
                </a:solidFill>
              </a:rPr>
              <a:t> L, et al. Neurodevelopmental outcome at 5 years of age after general </a:t>
            </a:r>
            <a:r>
              <a:rPr lang="en-US" sz="800" dirty="0" err="1">
                <a:solidFill>
                  <a:schemeClr val="tx1"/>
                </a:solidFill>
              </a:rPr>
              <a:t>anaesthesia</a:t>
            </a:r>
            <a:r>
              <a:rPr lang="en-US" sz="800" dirty="0">
                <a:solidFill>
                  <a:schemeClr val="tx1"/>
                </a:solidFill>
              </a:rPr>
              <a:t> or awake-regional </a:t>
            </a:r>
            <a:r>
              <a:rPr lang="en-US" sz="800" dirty="0" err="1">
                <a:solidFill>
                  <a:schemeClr val="tx1"/>
                </a:solidFill>
              </a:rPr>
              <a:t>anaesthesia</a:t>
            </a:r>
            <a:r>
              <a:rPr lang="en-US" sz="800" dirty="0">
                <a:solidFill>
                  <a:schemeClr val="tx1"/>
                </a:solidFill>
              </a:rPr>
              <a:t> in infancy (GAS): an international, </a:t>
            </a:r>
            <a:r>
              <a:rPr lang="en-US" sz="800" dirty="0" err="1">
                <a:solidFill>
                  <a:schemeClr val="tx1"/>
                </a:solidFill>
              </a:rPr>
              <a:t>multicentre</a:t>
            </a:r>
            <a:r>
              <a:rPr lang="en-US" sz="800" dirty="0">
                <a:solidFill>
                  <a:schemeClr val="tx1"/>
                </a:solidFill>
              </a:rPr>
              <a:t>, </a:t>
            </a:r>
            <a:r>
              <a:rPr lang="en-US" sz="800" dirty="0" err="1">
                <a:solidFill>
                  <a:schemeClr val="tx1"/>
                </a:solidFill>
              </a:rPr>
              <a:t>randomised</a:t>
            </a:r>
            <a:r>
              <a:rPr lang="en-US" sz="800" dirty="0">
                <a:solidFill>
                  <a:schemeClr val="tx1"/>
                </a:solidFill>
              </a:rPr>
              <a:t>, controlled equivalence trial. </a:t>
            </a:r>
            <a:r>
              <a:rPr lang="en-US" sz="800" i="1" dirty="0">
                <a:solidFill>
                  <a:schemeClr val="tx1"/>
                </a:solidFill>
              </a:rPr>
              <a:t>Lancet </a:t>
            </a:r>
            <a:r>
              <a:rPr lang="en-US" sz="800" dirty="0">
                <a:solidFill>
                  <a:schemeClr val="tx1"/>
                </a:solidFill>
              </a:rPr>
              <a:t>2019; </a:t>
            </a:r>
            <a:r>
              <a:rPr lang="en-US" sz="800" b="1" dirty="0">
                <a:solidFill>
                  <a:schemeClr val="tx1"/>
                </a:solidFill>
              </a:rPr>
              <a:t>393: </a:t>
            </a:r>
            <a:r>
              <a:rPr lang="en-US" sz="800" dirty="0">
                <a:solidFill>
                  <a:schemeClr val="tx1"/>
                </a:solidFill>
              </a:rPr>
              <a:t>664–77. </a:t>
            </a:r>
          </a:p>
          <a:p>
            <a:pPr algn="l"/>
            <a:endParaRPr lang="en-US" sz="1000" dirty="0">
              <a:solidFill>
                <a:schemeClr val="tx1"/>
              </a:solidFill>
            </a:endParaRPr>
          </a:p>
        </p:txBody>
      </p:sp>
      <p:pic>
        <p:nvPicPr>
          <p:cNvPr id="5" name="Picture 4"/>
          <p:cNvPicPr>
            <a:picLocks noChangeAspect="1"/>
          </p:cNvPicPr>
          <p:nvPr/>
        </p:nvPicPr>
        <p:blipFill>
          <a:blip r:embed="rId2"/>
          <a:stretch>
            <a:fillRect/>
          </a:stretch>
        </p:blipFill>
        <p:spPr>
          <a:xfrm>
            <a:off x="3847970" y="225730"/>
            <a:ext cx="1448057" cy="1085672"/>
          </a:xfrm>
          <a:prstGeom prst="rect">
            <a:avLst/>
          </a:prstGeom>
        </p:spPr>
      </p:pic>
    </p:spTree>
    <p:extLst>
      <p:ext uri="{BB962C8B-B14F-4D97-AF65-F5344CB8AC3E}">
        <p14:creationId xmlns:p14="http://schemas.microsoft.com/office/powerpoint/2010/main" val="2617231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t>GAS Study Design </a:t>
            </a:r>
          </a:p>
        </p:txBody>
      </p:sp>
      <p:sp>
        <p:nvSpPr>
          <p:cNvPr id="3" name="Content Placeholder 2"/>
          <p:cNvSpPr>
            <a:spLocks noGrp="1"/>
          </p:cNvSpPr>
          <p:nvPr>
            <p:ph idx="1"/>
          </p:nvPr>
        </p:nvSpPr>
        <p:spPr>
          <a:xfrm>
            <a:off x="457200" y="1524000"/>
            <a:ext cx="8058150" cy="4727575"/>
          </a:xfrm>
        </p:spPr>
        <p:txBody>
          <a:bodyPr>
            <a:normAutofit lnSpcReduction="10000"/>
          </a:bodyPr>
          <a:lstStyle/>
          <a:p>
            <a:r>
              <a:rPr lang="en-US" sz="2400" dirty="0"/>
              <a:t>From 2/2007 – 1/2013, 28 centers in 7 countries</a:t>
            </a:r>
          </a:p>
          <a:p>
            <a:r>
              <a:rPr lang="en-US" sz="2400" dirty="0"/>
              <a:t>Inclusion criteria: Post-conceptual age of 60 weeks or less</a:t>
            </a:r>
          </a:p>
          <a:p>
            <a:r>
              <a:rPr lang="en-US" sz="2400" dirty="0">
                <a:sym typeface="Wingdings"/>
              </a:rPr>
              <a:t>Exclusion criteria: CHD, mechanical ventilation prior to surgery, neurologic injury or congenital abnormalities known to affect cognition, IVH &gt; grade 2, chromosomal abnormalities, previous volatile anesthetic exposure, benzodiazepine exposure in-utero or infancy and social issues preventing follow-up</a:t>
            </a:r>
            <a:endParaRPr lang="en-US" sz="2400" dirty="0"/>
          </a:p>
          <a:p>
            <a:r>
              <a:rPr lang="en-US" sz="2400" dirty="0"/>
              <a:t>Randomization</a:t>
            </a:r>
          </a:p>
          <a:p>
            <a:pPr lvl="1"/>
            <a:r>
              <a:rPr lang="en-US" sz="2000" dirty="0"/>
              <a:t>GA with sevoflurane (N=294)</a:t>
            </a:r>
          </a:p>
          <a:p>
            <a:pPr lvl="1"/>
            <a:r>
              <a:rPr lang="en-US" sz="2000" dirty="0"/>
              <a:t>Awake regional  with spinal or spinal/caudal (N=238)</a:t>
            </a:r>
            <a:endParaRPr lang="en-US" sz="2400" dirty="0"/>
          </a:p>
          <a:p>
            <a:r>
              <a:rPr lang="en-US" sz="2400" dirty="0"/>
              <a:t>Mean Sevoflurane exposure time: </a:t>
            </a:r>
            <a:r>
              <a:rPr lang="en-US" sz="2400" dirty="0">
                <a:solidFill>
                  <a:schemeClr val="tx2"/>
                </a:solidFill>
              </a:rPr>
              <a:t>54 min</a:t>
            </a:r>
            <a:endParaRPr lang="en-US" dirty="0"/>
          </a:p>
        </p:txBody>
      </p:sp>
      <p:pic>
        <p:nvPicPr>
          <p:cNvPr id="4" name="Picture 3"/>
          <p:cNvPicPr>
            <a:picLocks noChangeAspect="1"/>
          </p:cNvPicPr>
          <p:nvPr/>
        </p:nvPicPr>
        <p:blipFill>
          <a:blip r:embed="rId2"/>
          <a:stretch>
            <a:fillRect/>
          </a:stretch>
        </p:blipFill>
        <p:spPr>
          <a:xfrm>
            <a:off x="5410200" y="303302"/>
            <a:ext cx="1448057" cy="1085672"/>
          </a:xfrm>
          <a:prstGeom prst="rect">
            <a:avLst/>
          </a:prstGeom>
        </p:spPr>
      </p:pic>
    </p:spTree>
    <p:extLst>
      <p:ext uri="{BB962C8B-B14F-4D97-AF65-F5344CB8AC3E}">
        <p14:creationId xmlns:p14="http://schemas.microsoft.com/office/powerpoint/2010/main" val="1403475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307" y="304800"/>
            <a:ext cx="7143493" cy="1462088"/>
          </a:xfrm>
        </p:spPr>
        <p:txBody>
          <a:bodyPr>
            <a:normAutofit fontScale="90000"/>
          </a:bodyPr>
          <a:lstStyle/>
          <a:p>
            <a:pPr algn="l"/>
            <a:r>
              <a:rPr lang="en-US" dirty="0"/>
              <a:t>GAS study: Neurodevelopmental Results at Age 2</a:t>
            </a:r>
          </a:p>
        </p:txBody>
      </p:sp>
      <p:sp>
        <p:nvSpPr>
          <p:cNvPr id="3" name="Content Placeholder 2"/>
          <p:cNvSpPr>
            <a:spLocks noGrp="1"/>
          </p:cNvSpPr>
          <p:nvPr>
            <p:ph idx="1"/>
          </p:nvPr>
        </p:nvSpPr>
        <p:spPr>
          <a:xfrm>
            <a:off x="400307" y="2133600"/>
            <a:ext cx="8115042" cy="4062298"/>
          </a:xfrm>
        </p:spPr>
        <p:txBody>
          <a:bodyPr>
            <a:noAutofit/>
          </a:bodyPr>
          <a:lstStyle/>
          <a:p>
            <a:r>
              <a:rPr lang="en-US" sz="3200" dirty="0"/>
              <a:t>Early life short exposure to GA resulted in </a:t>
            </a:r>
            <a:r>
              <a:rPr lang="en-US" sz="3200" b="1" i="1" dirty="0"/>
              <a:t>no difference </a:t>
            </a:r>
            <a:r>
              <a:rPr lang="en-US" sz="3200" dirty="0"/>
              <a:t>in neurodevelopmental composite scores at</a:t>
            </a:r>
            <a:r>
              <a:rPr lang="en-US" sz="3200" b="1" i="1" dirty="0"/>
              <a:t> age 2 </a:t>
            </a:r>
          </a:p>
          <a:p>
            <a:r>
              <a:rPr lang="en-US" sz="3200" dirty="0"/>
              <a:t>Subgroup analysis revealed no difference between groups except in social-emotional scales</a:t>
            </a:r>
          </a:p>
          <a:p>
            <a:endParaRPr lang="en-US" sz="2000" dirty="0"/>
          </a:p>
        </p:txBody>
      </p:sp>
    </p:spTree>
    <p:extLst>
      <p:ext uri="{BB962C8B-B14F-4D97-AF65-F5344CB8AC3E}">
        <p14:creationId xmlns:p14="http://schemas.microsoft.com/office/powerpoint/2010/main" val="3461383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315200" cy="1462088"/>
          </a:xfrm>
        </p:spPr>
        <p:txBody>
          <a:bodyPr>
            <a:normAutofit fontScale="90000"/>
          </a:bodyPr>
          <a:lstStyle/>
          <a:p>
            <a:pPr algn="l"/>
            <a:r>
              <a:rPr lang="en-US" dirty="0"/>
              <a:t>GAS Study: Neurodevelopmental Results at Age 2</a:t>
            </a:r>
          </a:p>
        </p:txBody>
      </p:sp>
      <p:sp>
        <p:nvSpPr>
          <p:cNvPr id="3" name="Content Placeholder 2"/>
          <p:cNvSpPr>
            <a:spLocks noGrp="1"/>
          </p:cNvSpPr>
          <p:nvPr>
            <p:ph idx="1"/>
          </p:nvPr>
        </p:nvSpPr>
        <p:spPr>
          <a:xfrm>
            <a:off x="533400" y="1690689"/>
            <a:ext cx="8229600" cy="4505209"/>
          </a:xfrm>
        </p:spPr>
        <p:txBody>
          <a:bodyPr>
            <a:noAutofit/>
          </a:bodyPr>
          <a:lstStyle/>
          <a:p>
            <a:pPr marL="0" indent="0">
              <a:buNone/>
            </a:pPr>
            <a:r>
              <a:rPr lang="en-US" i="1" dirty="0"/>
              <a:t>Limitations of Bayley-III assessment:</a:t>
            </a:r>
          </a:p>
          <a:p>
            <a:r>
              <a:rPr lang="en-US" sz="2800" dirty="0"/>
              <a:t>Bayley-III is designed to identify patients at risk for developmental delay</a:t>
            </a:r>
          </a:p>
          <a:p>
            <a:r>
              <a:rPr lang="en-US" sz="2800" dirty="0"/>
              <a:t>Effects may not be present at age 2 and may develop later</a:t>
            </a:r>
          </a:p>
          <a:p>
            <a:r>
              <a:rPr lang="en-US" sz="2800" dirty="0"/>
              <a:t>May not detect subclinical cognitive problems</a:t>
            </a:r>
          </a:p>
          <a:p>
            <a:r>
              <a:rPr lang="en-US" sz="2800" dirty="0"/>
              <a:t>No previous studies have shown a clear correlation between early anesthesia and global developmental delay</a:t>
            </a:r>
          </a:p>
          <a:p>
            <a:endParaRPr lang="en-US" sz="2000" dirty="0"/>
          </a:p>
        </p:txBody>
      </p:sp>
    </p:spTree>
    <p:extLst>
      <p:ext uri="{BB962C8B-B14F-4D97-AF65-F5344CB8AC3E}">
        <p14:creationId xmlns:p14="http://schemas.microsoft.com/office/powerpoint/2010/main" val="2219230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7086600" cy="1325563"/>
          </a:xfrm>
        </p:spPr>
        <p:txBody>
          <a:bodyPr>
            <a:normAutofit fontScale="90000"/>
          </a:bodyPr>
          <a:lstStyle/>
          <a:p>
            <a:pPr algn="l"/>
            <a:r>
              <a:rPr lang="en-US" dirty="0"/>
              <a:t>GAS study: Neurodevelopmental Results at Age 5</a:t>
            </a:r>
          </a:p>
        </p:txBody>
      </p:sp>
      <p:sp>
        <p:nvSpPr>
          <p:cNvPr id="3" name="Content Placeholder 2"/>
          <p:cNvSpPr>
            <a:spLocks noGrp="1"/>
          </p:cNvSpPr>
          <p:nvPr>
            <p:ph idx="1"/>
          </p:nvPr>
        </p:nvSpPr>
        <p:spPr>
          <a:xfrm>
            <a:off x="457200" y="2091690"/>
            <a:ext cx="7620000" cy="3909898"/>
          </a:xfrm>
        </p:spPr>
        <p:txBody>
          <a:bodyPr>
            <a:normAutofit/>
          </a:bodyPr>
          <a:lstStyle/>
          <a:p>
            <a:pPr>
              <a:spcAft>
                <a:spcPts val="600"/>
              </a:spcAft>
            </a:pPr>
            <a:r>
              <a:rPr lang="en-US" sz="3200" dirty="0"/>
              <a:t>Found </a:t>
            </a:r>
            <a:r>
              <a:rPr lang="en-US" sz="3200" b="1" i="1" dirty="0"/>
              <a:t>no difference </a:t>
            </a:r>
            <a:r>
              <a:rPr lang="en-US" sz="3200" dirty="0"/>
              <a:t>in </a:t>
            </a:r>
            <a:r>
              <a:rPr lang="en-US" sz="3200" b="1" i="1" dirty="0"/>
              <a:t>IQ scores at age 5</a:t>
            </a:r>
          </a:p>
          <a:p>
            <a:pPr lvl="1">
              <a:spcAft>
                <a:spcPts val="600"/>
              </a:spcAft>
            </a:pPr>
            <a:r>
              <a:rPr lang="en-US" sz="2600" dirty="0"/>
              <a:t>General Anesthesia Mean IQ scores: 98.97 (SD 19.66)</a:t>
            </a:r>
          </a:p>
          <a:p>
            <a:pPr lvl="1">
              <a:spcAft>
                <a:spcPts val="600"/>
              </a:spcAft>
            </a:pPr>
            <a:r>
              <a:rPr lang="en-US" sz="2600" dirty="0"/>
              <a:t>Awake regional Mean IQ scores: 99.08 (SD 18.35) </a:t>
            </a:r>
          </a:p>
          <a:p>
            <a:pPr>
              <a:spcAft>
                <a:spcPts val="600"/>
              </a:spcAft>
            </a:pPr>
            <a:r>
              <a:rPr lang="en-US" sz="3200" dirty="0"/>
              <a:t>No significant differences in neurocognitive and behavioral outcomes</a:t>
            </a:r>
          </a:p>
        </p:txBody>
      </p:sp>
      <p:pic>
        <p:nvPicPr>
          <p:cNvPr id="4" name="Picture 3"/>
          <p:cNvPicPr>
            <a:picLocks noChangeAspect="1"/>
          </p:cNvPicPr>
          <p:nvPr/>
        </p:nvPicPr>
        <p:blipFill>
          <a:blip r:embed="rId2"/>
          <a:stretch>
            <a:fillRect/>
          </a:stretch>
        </p:blipFill>
        <p:spPr>
          <a:xfrm>
            <a:off x="7772400" y="2179320"/>
            <a:ext cx="1062700" cy="1396198"/>
          </a:xfrm>
          <a:prstGeom prst="rect">
            <a:avLst/>
          </a:prstGeom>
        </p:spPr>
      </p:pic>
    </p:spTree>
    <p:extLst>
      <p:ext uri="{BB962C8B-B14F-4D97-AF65-F5344CB8AC3E}">
        <p14:creationId xmlns:p14="http://schemas.microsoft.com/office/powerpoint/2010/main" val="3038733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GAS Study: Limitations</a:t>
            </a:r>
          </a:p>
        </p:txBody>
      </p:sp>
      <p:sp>
        <p:nvSpPr>
          <p:cNvPr id="3" name="Content Placeholder 2"/>
          <p:cNvSpPr>
            <a:spLocks noGrp="1"/>
          </p:cNvSpPr>
          <p:nvPr>
            <p:ph idx="1"/>
          </p:nvPr>
        </p:nvSpPr>
        <p:spPr>
          <a:xfrm>
            <a:off x="628650" y="1690688"/>
            <a:ext cx="8058150" cy="4349635"/>
          </a:xfrm>
        </p:spPr>
        <p:txBody>
          <a:bodyPr>
            <a:normAutofit/>
          </a:bodyPr>
          <a:lstStyle/>
          <a:p>
            <a:pPr marL="342900" lvl="1" indent="-342900"/>
            <a:r>
              <a:rPr lang="en-US" dirty="0"/>
              <a:t>Predominantly boys – 81% in regional arm, 85% in GA arm</a:t>
            </a:r>
          </a:p>
          <a:p>
            <a:pPr marL="342900" lvl="1" indent="-342900"/>
            <a:r>
              <a:rPr lang="en-US" dirty="0"/>
              <a:t>Greater-than-expected loss to follow-up: complete date from only 447/719</a:t>
            </a:r>
          </a:p>
          <a:p>
            <a:pPr marL="342900" lvl="1" indent="-342900"/>
            <a:r>
              <a:rPr lang="en-US" dirty="0"/>
              <a:t>Awake regional anesthesia failure rate of about 20% due to block failure or inadequate block duration</a:t>
            </a:r>
          </a:p>
          <a:p>
            <a:pPr marL="342900" lvl="1" indent="-342900"/>
            <a:r>
              <a:rPr lang="en-US" dirty="0"/>
              <a:t>Conclusions only apply to single short anesthetic (mean duration &lt; 1 hour) </a:t>
            </a:r>
            <a:endParaRPr lang="en-US" sz="2800" dirty="0"/>
          </a:p>
          <a:p>
            <a:pPr marL="0" indent="0">
              <a:buNone/>
            </a:pPr>
            <a:endParaRPr lang="en-US" sz="2400" dirty="0"/>
          </a:p>
        </p:txBody>
      </p:sp>
      <p:pic>
        <p:nvPicPr>
          <p:cNvPr id="4" name="Picture 3"/>
          <p:cNvPicPr>
            <a:picLocks noChangeAspect="1"/>
          </p:cNvPicPr>
          <p:nvPr/>
        </p:nvPicPr>
        <p:blipFill>
          <a:blip r:embed="rId2"/>
          <a:stretch>
            <a:fillRect/>
          </a:stretch>
        </p:blipFill>
        <p:spPr>
          <a:xfrm>
            <a:off x="5943343" y="362128"/>
            <a:ext cx="1448057" cy="1085672"/>
          </a:xfrm>
          <a:prstGeom prst="rect">
            <a:avLst/>
          </a:prstGeom>
        </p:spPr>
      </p:pic>
    </p:spTree>
    <p:extLst>
      <p:ext uri="{BB962C8B-B14F-4D97-AF65-F5344CB8AC3E}">
        <p14:creationId xmlns:p14="http://schemas.microsoft.com/office/powerpoint/2010/main" val="3477383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620000" cy="1219200"/>
          </a:xfrm>
        </p:spPr>
        <p:txBody>
          <a:bodyPr>
            <a:normAutofit/>
          </a:bodyPr>
          <a:lstStyle/>
          <a:p>
            <a:pPr algn="l"/>
            <a:r>
              <a:rPr lang="en-US" dirty="0"/>
              <a:t>Human Studies Summary</a:t>
            </a:r>
            <a:endParaRPr lang="en-US" dirty="0">
              <a:latin typeface="+mn-lt"/>
            </a:endParaRPr>
          </a:p>
        </p:txBody>
      </p:sp>
      <p:sp>
        <p:nvSpPr>
          <p:cNvPr id="3" name="Content Placeholder 2"/>
          <p:cNvSpPr>
            <a:spLocks noGrp="1"/>
          </p:cNvSpPr>
          <p:nvPr>
            <p:ph idx="1"/>
          </p:nvPr>
        </p:nvSpPr>
        <p:spPr>
          <a:xfrm>
            <a:off x="381000" y="1524000"/>
            <a:ext cx="8305800" cy="4419600"/>
          </a:xfrm>
        </p:spPr>
        <p:txBody>
          <a:bodyPr>
            <a:normAutofit fontScale="92500" lnSpcReduction="10000"/>
          </a:bodyPr>
          <a:lstStyle/>
          <a:p>
            <a:r>
              <a:rPr lang="en-US" sz="2800" dirty="0"/>
              <a:t>Human studies are heterogeneous in subjects examined and outcomes measured</a:t>
            </a:r>
          </a:p>
          <a:p>
            <a:pPr lvl="1" indent="-284163"/>
            <a:r>
              <a:rPr lang="en-US" sz="2400" dirty="0"/>
              <a:t>Only a few studies showed deficit in achievement test scores</a:t>
            </a:r>
            <a:r>
              <a:rPr lang="en-US" sz="2400" baseline="30000" dirty="0">
                <a:solidFill>
                  <a:srgbClr val="000000"/>
                </a:solidFill>
                <a:latin typeface="Calibri" panose="020F0502020204030204" pitchFamily="34" charset="0"/>
              </a:rPr>
              <a:t>1</a:t>
            </a:r>
            <a:endParaRPr lang="en-US" sz="2400" dirty="0"/>
          </a:p>
          <a:p>
            <a:pPr lvl="1" indent="-284163"/>
            <a:r>
              <a:rPr lang="en-US" sz="2400" dirty="0"/>
              <a:t>Most studies showed deficit in language, cognition, and behavioral domains</a:t>
            </a:r>
            <a:r>
              <a:rPr lang="en-US" sz="2400" baseline="30000" dirty="0">
                <a:solidFill>
                  <a:srgbClr val="000000"/>
                </a:solidFill>
                <a:latin typeface="Calibri" panose="020F0502020204030204" pitchFamily="34" charset="0"/>
              </a:rPr>
              <a:t>2,3</a:t>
            </a:r>
            <a:endParaRPr lang="en-US" sz="2400" dirty="0"/>
          </a:p>
          <a:p>
            <a:pPr lvl="1" indent="-284163"/>
            <a:r>
              <a:rPr lang="en-US" sz="2400" dirty="0"/>
              <a:t>Multiple exposures worse than single exposure</a:t>
            </a:r>
            <a:r>
              <a:rPr lang="en-US" sz="2400" baseline="30000" dirty="0"/>
              <a:t>4,5</a:t>
            </a:r>
            <a:endParaRPr lang="en-US" sz="2400" dirty="0"/>
          </a:p>
          <a:p>
            <a:pPr indent="-284163"/>
            <a:r>
              <a:rPr lang="en-US" sz="2800" dirty="0"/>
              <a:t>Most human studies are observational; can only show </a:t>
            </a:r>
            <a:r>
              <a:rPr lang="en-US" sz="2800" b="1" i="1" dirty="0">
                <a:solidFill>
                  <a:schemeClr val="tx2"/>
                </a:solidFill>
              </a:rPr>
              <a:t>association</a:t>
            </a:r>
            <a:r>
              <a:rPr lang="en-US" sz="2800" dirty="0"/>
              <a:t> not causation</a:t>
            </a:r>
          </a:p>
          <a:p>
            <a:pPr indent="-284163"/>
            <a:r>
              <a:rPr lang="en-US" sz="2800" dirty="0"/>
              <a:t>Two recent studies, PANDA and GAS, showed no difference in neurocognitive outcomes associated with single relatively short anesthetic </a:t>
            </a:r>
          </a:p>
        </p:txBody>
      </p:sp>
    </p:spTree>
    <p:extLst>
      <p:ext uri="{BB962C8B-B14F-4D97-AF65-F5344CB8AC3E}">
        <p14:creationId xmlns:p14="http://schemas.microsoft.com/office/powerpoint/2010/main" val="1047680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Future studies</a:t>
            </a:r>
          </a:p>
        </p:txBody>
      </p:sp>
      <p:sp>
        <p:nvSpPr>
          <p:cNvPr id="4" name="Rounded Rectangle 3"/>
          <p:cNvSpPr/>
          <p:nvPr/>
        </p:nvSpPr>
        <p:spPr>
          <a:xfrm>
            <a:off x="685800" y="1981200"/>
            <a:ext cx="7613958" cy="2142373"/>
          </a:xfrm>
          <a:prstGeom prst="roundRect">
            <a:avLst/>
          </a:prstGeom>
          <a:solidFill>
            <a:srgbClr val="0FA5CC"/>
          </a:solidFill>
          <a:ln w="10795" cap="flat" cmpd="sng" algn="ctr">
            <a:solidFill>
              <a:srgbClr val="9D936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Arial Narrow"/>
              <a:ea typeface="+mn-ea"/>
              <a:cs typeface="+mn-cs"/>
            </a:endParaRPr>
          </a:p>
        </p:txBody>
      </p:sp>
      <p:sp>
        <p:nvSpPr>
          <p:cNvPr id="5" name="TextBox 4"/>
          <p:cNvSpPr txBox="1"/>
          <p:nvPr/>
        </p:nvSpPr>
        <p:spPr>
          <a:xfrm>
            <a:off x="914400" y="2410361"/>
            <a:ext cx="7385358" cy="1323439"/>
          </a:xfrm>
          <a:prstGeom prst="rect">
            <a:avLst/>
          </a:prstGeom>
          <a:noFill/>
        </p:spPr>
        <p:txBody>
          <a:bodyPr wrap="square" rtlCol="0">
            <a:spAutoFit/>
          </a:bodyPr>
          <a:lstStyle/>
          <a:p>
            <a:r>
              <a:rPr lang="en-US" sz="4000" dirty="0">
                <a:solidFill>
                  <a:schemeClr val="bg1"/>
                </a:solidFill>
              </a:rPr>
              <a:t>We still lack robust data on longer or multiple anesthetics in humans</a:t>
            </a:r>
            <a:endParaRPr lang="en-US" sz="4000" dirty="0">
              <a:solidFill>
                <a:schemeClr val="bg1"/>
              </a:solidFill>
              <a:latin typeface="Arial Narrow"/>
            </a:endParaRPr>
          </a:p>
        </p:txBody>
      </p:sp>
    </p:spTree>
    <p:extLst>
      <p:ext uri="{BB962C8B-B14F-4D97-AF65-F5344CB8AC3E}">
        <p14:creationId xmlns:p14="http://schemas.microsoft.com/office/powerpoint/2010/main" val="3359847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8134350" cy="1325563"/>
          </a:xfrm>
        </p:spPr>
        <p:txBody>
          <a:bodyPr>
            <a:normAutofit fontScale="90000"/>
          </a:bodyPr>
          <a:lstStyle/>
          <a:p>
            <a:pPr algn="l"/>
            <a:r>
              <a:rPr lang="en-US" dirty="0"/>
              <a:t>Does Dexmedetomidine Have Neuroprotective Effects ?</a:t>
            </a:r>
          </a:p>
        </p:txBody>
      </p:sp>
      <p:sp>
        <p:nvSpPr>
          <p:cNvPr id="3" name="Content Placeholder 2"/>
          <p:cNvSpPr>
            <a:spLocks noGrp="1"/>
          </p:cNvSpPr>
          <p:nvPr>
            <p:ph idx="1"/>
          </p:nvPr>
        </p:nvSpPr>
        <p:spPr>
          <a:xfrm>
            <a:off x="381000" y="1752600"/>
            <a:ext cx="8458200" cy="4214698"/>
          </a:xfrm>
        </p:spPr>
        <p:txBody>
          <a:bodyPr>
            <a:normAutofit/>
          </a:bodyPr>
          <a:lstStyle/>
          <a:p>
            <a:r>
              <a:rPr lang="en-US" sz="3200" dirty="0"/>
              <a:t>Dexmedetomidine actions:</a:t>
            </a:r>
          </a:p>
          <a:p>
            <a:pPr lvl="1"/>
            <a:r>
              <a:rPr lang="en-US" sz="2800" dirty="0"/>
              <a:t>Hypnosis and </a:t>
            </a:r>
            <a:r>
              <a:rPr lang="en-US" sz="2800" dirty="0" err="1"/>
              <a:t>anxiolysis</a:t>
            </a:r>
            <a:r>
              <a:rPr lang="en-US" sz="2800" dirty="0"/>
              <a:t> via α</a:t>
            </a:r>
            <a:r>
              <a:rPr lang="en-US" sz="2800" baseline="-25000" dirty="0"/>
              <a:t>2</a:t>
            </a:r>
            <a:r>
              <a:rPr lang="en-US" sz="2800" dirty="0"/>
              <a:t> </a:t>
            </a:r>
            <a:r>
              <a:rPr lang="en-US" sz="2800" dirty="0" err="1"/>
              <a:t>agonism</a:t>
            </a:r>
            <a:r>
              <a:rPr lang="en-US" sz="2800" dirty="0"/>
              <a:t> in the brain</a:t>
            </a:r>
          </a:p>
          <a:p>
            <a:pPr lvl="1"/>
            <a:r>
              <a:rPr lang="en-US" sz="2800" dirty="0"/>
              <a:t>Analgesia via α</a:t>
            </a:r>
            <a:r>
              <a:rPr lang="en-US" sz="2800" baseline="-25000" dirty="0"/>
              <a:t>2</a:t>
            </a:r>
            <a:r>
              <a:rPr lang="en-US" sz="2800" dirty="0"/>
              <a:t> agonism in the spinal cord</a:t>
            </a:r>
          </a:p>
          <a:p>
            <a:r>
              <a:rPr lang="en-US" sz="3200" dirty="0"/>
              <a:t>Rat model data by Sanders et al (2009) </a:t>
            </a:r>
          </a:p>
          <a:p>
            <a:pPr lvl="1"/>
            <a:r>
              <a:rPr lang="en-US" sz="2800" dirty="0"/>
              <a:t>Neonatal rats exposed to dexmedetomidine alone showed no significant increase in apoptosis</a:t>
            </a:r>
          </a:p>
          <a:p>
            <a:pPr lvl="1"/>
            <a:r>
              <a:rPr lang="en-US" sz="2800" dirty="0"/>
              <a:t>Dose-dependent reduction in apoptosis when used in addition to volatile anesthetic</a:t>
            </a:r>
          </a:p>
          <a:p>
            <a:endParaRPr lang="en-US" sz="2400" dirty="0"/>
          </a:p>
        </p:txBody>
      </p:sp>
      <p:sp>
        <p:nvSpPr>
          <p:cNvPr id="4" name="Footer Placeholder 3"/>
          <p:cNvSpPr>
            <a:spLocks noGrp="1"/>
          </p:cNvSpPr>
          <p:nvPr>
            <p:ph type="ftr" sz="quarter" idx="11"/>
          </p:nvPr>
        </p:nvSpPr>
        <p:spPr>
          <a:xfrm>
            <a:off x="2362200" y="5924550"/>
            <a:ext cx="3657601" cy="914400"/>
          </a:xfrm>
        </p:spPr>
        <p:txBody>
          <a:bodyPr/>
          <a:lstStyle/>
          <a:p>
            <a:pPr algn="l"/>
            <a:r>
              <a:rPr lang="en-US" sz="1000" dirty="0">
                <a:solidFill>
                  <a:schemeClr val="tx1"/>
                </a:solidFill>
              </a:rPr>
              <a:t>Sanders RD, Xu J, Shu Y, </a:t>
            </a:r>
            <a:r>
              <a:rPr lang="en-US" sz="1000" dirty="0" err="1">
                <a:solidFill>
                  <a:schemeClr val="tx1"/>
                </a:solidFill>
              </a:rPr>
              <a:t>Januszewski</a:t>
            </a:r>
            <a:r>
              <a:rPr lang="en-US" sz="1000" dirty="0">
                <a:solidFill>
                  <a:schemeClr val="tx1"/>
                </a:solidFill>
              </a:rPr>
              <a:t> A, </a:t>
            </a:r>
            <a:r>
              <a:rPr lang="en-US" sz="1000" dirty="0" err="1">
                <a:solidFill>
                  <a:schemeClr val="tx1"/>
                </a:solidFill>
              </a:rPr>
              <a:t>Halder</a:t>
            </a:r>
            <a:r>
              <a:rPr lang="en-US" sz="1000" dirty="0">
                <a:solidFill>
                  <a:schemeClr val="tx1"/>
                </a:solidFill>
              </a:rPr>
              <a:t> S, </a:t>
            </a:r>
            <a:r>
              <a:rPr lang="en-US" sz="1000" dirty="0" err="1">
                <a:solidFill>
                  <a:schemeClr val="tx1"/>
                </a:solidFill>
              </a:rPr>
              <a:t>Fidalgo</a:t>
            </a:r>
            <a:r>
              <a:rPr lang="en-US" sz="1000" dirty="0">
                <a:solidFill>
                  <a:schemeClr val="tx1"/>
                </a:solidFill>
              </a:rPr>
              <a:t> A, Sun P, Hossain M, Ma D, Maze M: </a:t>
            </a:r>
            <a:r>
              <a:rPr lang="en-US" sz="1000" dirty="0" err="1">
                <a:solidFill>
                  <a:schemeClr val="tx1"/>
                </a:solidFill>
              </a:rPr>
              <a:t>Dexmedetodine</a:t>
            </a:r>
            <a:r>
              <a:rPr lang="en-US" sz="1000" dirty="0">
                <a:solidFill>
                  <a:schemeClr val="tx1"/>
                </a:solidFill>
              </a:rPr>
              <a:t> attenuates </a:t>
            </a:r>
            <a:r>
              <a:rPr lang="en-US" sz="1000" dirty="0" err="1">
                <a:solidFill>
                  <a:schemeClr val="tx1"/>
                </a:solidFill>
              </a:rPr>
              <a:t>isoflurance</a:t>
            </a:r>
            <a:r>
              <a:rPr lang="en-US" sz="1000" dirty="0">
                <a:solidFill>
                  <a:schemeClr val="tx1"/>
                </a:solidFill>
              </a:rPr>
              <a:t>-induced neurocognitive impairment in neonatal rats. Anesthesiology 2009;110:1077-1085.</a:t>
            </a:r>
          </a:p>
        </p:txBody>
      </p:sp>
    </p:spTree>
    <p:extLst>
      <p:ext uri="{BB962C8B-B14F-4D97-AF65-F5344CB8AC3E}">
        <p14:creationId xmlns:p14="http://schemas.microsoft.com/office/powerpoint/2010/main" val="958675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fficeArt object"/>
          <p:cNvPicPr/>
          <p:nvPr/>
        </p:nvPicPr>
        <p:blipFill>
          <a:blip r:embed="rId3"/>
          <a:stretch>
            <a:fillRect/>
          </a:stretch>
        </p:blipFill>
        <p:spPr>
          <a:xfrm>
            <a:off x="6629400" y="2431473"/>
            <a:ext cx="2162175" cy="3276600"/>
          </a:xfrm>
          <a:prstGeom prst="rect">
            <a:avLst/>
          </a:prstGeom>
          <a:ln w="12700" cap="flat">
            <a:noFill/>
            <a:miter lim="400000"/>
          </a:ln>
          <a:effectLst/>
        </p:spPr>
      </p:pic>
      <p:sp>
        <p:nvSpPr>
          <p:cNvPr id="2" name="Title 1"/>
          <p:cNvSpPr>
            <a:spLocks noGrp="1"/>
          </p:cNvSpPr>
          <p:nvPr>
            <p:ph type="title"/>
          </p:nvPr>
        </p:nvSpPr>
        <p:spPr>
          <a:xfrm>
            <a:off x="228600" y="365125"/>
            <a:ext cx="8286750" cy="1006475"/>
          </a:xfrm>
        </p:spPr>
        <p:txBody>
          <a:bodyPr>
            <a:normAutofit fontScale="90000"/>
          </a:bodyPr>
          <a:lstStyle/>
          <a:p>
            <a:pPr algn="l"/>
            <a:r>
              <a:rPr lang="en-US" dirty="0"/>
              <a:t>T-REX (Toxicity of Remifentanil and Dexmedetomidine) trial </a:t>
            </a:r>
          </a:p>
        </p:txBody>
      </p:sp>
      <p:sp>
        <p:nvSpPr>
          <p:cNvPr id="4" name="Content Placeholder 2"/>
          <p:cNvSpPr>
            <a:spLocks noGrp="1"/>
          </p:cNvSpPr>
          <p:nvPr>
            <p:ph idx="1"/>
          </p:nvPr>
        </p:nvSpPr>
        <p:spPr>
          <a:xfrm>
            <a:off x="249383" y="1600201"/>
            <a:ext cx="7980218" cy="4267200"/>
          </a:xfrm>
        </p:spPr>
        <p:txBody>
          <a:bodyPr>
            <a:noAutofit/>
          </a:bodyPr>
          <a:lstStyle/>
          <a:p>
            <a:pPr>
              <a:spcAft>
                <a:spcPts val="600"/>
              </a:spcAft>
            </a:pPr>
            <a:r>
              <a:rPr lang="en-US" sz="2500" dirty="0"/>
              <a:t>Ongoing randomized controlled trial of 450 children up to 2 years of age</a:t>
            </a:r>
          </a:p>
          <a:p>
            <a:pPr>
              <a:spcAft>
                <a:spcPts val="600"/>
              </a:spcAft>
            </a:pPr>
            <a:r>
              <a:rPr lang="en-US" sz="2500" dirty="0"/>
              <a:t>2 Groups: low dose sevoflurane + remifentanil + dexmedetomidine</a:t>
            </a:r>
          </a:p>
          <a:p>
            <a:pPr lvl="1">
              <a:spcAft>
                <a:spcPts val="600"/>
              </a:spcAft>
            </a:pPr>
            <a:r>
              <a:rPr lang="en-US" sz="2200" dirty="0"/>
              <a:t>Standard dose sevoflurane : ET ≥ 2.5-3%</a:t>
            </a:r>
          </a:p>
          <a:p>
            <a:pPr lvl="1">
              <a:spcAft>
                <a:spcPts val="600"/>
              </a:spcAft>
            </a:pPr>
            <a:r>
              <a:rPr lang="en-US" sz="2200" dirty="0"/>
              <a:t>Low dose sevoflurane + remifentanil +           dexmedetomidine</a:t>
            </a:r>
          </a:p>
          <a:p>
            <a:pPr>
              <a:spcAft>
                <a:spcPts val="600"/>
              </a:spcAft>
            </a:pPr>
            <a:r>
              <a:rPr lang="en-US" sz="2500" dirty="0"/>
              <a:t>Cognitive assessment (IQ) at age 3</a:t>
            </a:r>
          </a:p>
          <a:p>
            <a:pPr>
              <a:spcAft>
                <a:spcPts val="600"/>
              </a:spcAft>
            </a:pPr>
            <a:r>
              <a:rPr lang="en-US" sz="2500" dirty="0"/>
              <a:t>Study start 2017, expected completion 2022</a:t>
            </a:r>
          </a:p>
          <a:p>
            <a:pPr marL="457200" lvl="1" indent="0">
              <a:buNone/>
            </a:pPr>
            <a:endParaRPr lang="en-US" sz="1800" dirty="0"/>
          </a:p>
        </p:txBody>
      </p:sp>
      <p:sp>
        <p:nvSpPr>
          <p:cNvPr id="5" name="Footer Placeholder 3"/>
          <p:cNvSpPr>
            <a:spLocks noGrp="1"/>
          </p:cNvSpPr>
          <p:nvPr>
            <p:ph type="ftr" sz="quarter" idx="11"/>
          </p:nvPr>
        </p:nvSpPr>
        <p:spPr>
          <a:xfrm>
            <a:off x="2819400" y="6091309"/>
            <a:ext cx="2971800" cy="734724"/>
          </a:xfrm>
        </p:spPr>
        <p:txBody>
          <a:bodyPr/>
          <a:lstStyle/>
          <a:p>
            <a:pPr algn="l"/>
            <a:r>
              <a:rPr lang="en-US" sz="1000" dirty="0">
                <a:solidFill>
                  <a:schemeClr val="tx1"/>
                </a:solidFill>
              </a:rPr>
              <a:t>https://clinicaltrials.gov/ct2/show/NCT03089905</a:t>
            </a:r>
          </a:p>
        </p:txBody>
      </p:sp>
    </p:spTree>
    <p:extLst>
      <p:ext uri="{BB962C8B-B14F-4D97-AF65-F5344CB8AC3E}">
        <p14:creationId xmlns:p14="http://schemas.microsoft.com/office/powerpoint/2010/main" val="917997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76200"/>
            <a:ext cx="8134350" cy="1157288"/>
          </a:xfrm>
        </p:spPr>
        <p:txBody>
          <a:bodyPr>
            <a:noAutofit/>
          </a:bodyPr>
          <a:lstStyle/>
          <a:p>
            <a:pPr algn="l"/>
            <a:r>
              <a:rPr lang="en-US" sz="4200" dirty="0"/>
              <a:t>Ongoing Efforts and Resources</a:t>
            </a:r>
            <a:endParaRPr lang="en-US" sz="4200" dirty="0">
              <a:latin typeface="+mn-lt"/>
            </a:endParaRPr>
          </a:p>
        </p:txBody>
      </p:sp>
      <p:sp>
        <p:nvSpPr>
          <p:cNvPr id="3" name="Content Placeholder 2"/>
          <p:cNvSpPr>
            <a:spLocks noGrp="1"/>
          </p:cNvSpPr>
          <p:nvPr>
            <p:ph idx="1"/>
          </p:nvPr>
        </p:nvSpPr>
        <p:spPr>
          <a:xfrm>
            <a:off x="487680" y="1447800"/>
            <a:ext cx="8058150" cy="4191000"/>
          </a:xfrm>
        </p:spPr>
        <p:txBody>
          <a:bodyPr>
            <a:normAutofit lnSpcReduction="10000"/>
          </a:bodyPr>
          <a:lstStyle/>
          <a:p>
            <a:pPr marL="0" indent="0">
              <a:buNone/>
            </a:pPr>
            <a:r>
              <a:rPr lang="en-US" i="1" dirty="0" err="1"/>
              <a:t>SmartTots</a:t>
            </a:r>
            <a:r>
              <a:rPr lang="en-US" i="1" dirty="0"/>
              <a:t> </a:t>
            </a:r>
            <a:r>
              <a:rPr lang="en-US" sz="3200" dirty="0"/>
              <a:t>established in 2009</a:t>
            </a:r>
          </a:p>
          <a:p>
            <a:r>
              <a:rPr lang="en-US" sz="2800" dirty="0"/>
              <a:t>Partnership between IARS and FDA that funds anesthesia research on child development</a:t>
            </a:r>
          </a:p>
          <a:p>
            <a:r>
              <a:rPr lang="en-US" sz="2800" dirty="0"/>
              <a:t>Website is a great resource for clinicians</a:t>
            </a:r>
          </a:p>
          <a:p>
            <a:r>
              <a:rPr lang="en-US" sz="2800" dirty="0"/>
              <a:t>Consensus statement 10/2015:</a:t>
            </a:r>
          </a:p>
          <a:p>
            <a:pPr lvl="1"/>
            <a:r>
              <a:rPr lang="en-US" sz="2400" dirty="0"/>
              <a:t>Distinguish animal data vs human data, effect in children still uncertain</a:t>
            </a:r>
          </a:p>
          <a:p>
            <a:pPr lvl="1"/>
            <a:r>
              <a:rPr lang="en-US" sz="2400" dirty="0"/>
              <a:t>No specific technique is any safer</a:t>
            </a:r>
          </a:p>
          <a:p>
            <a:pPr lvl="1"/>
            <a:r>
              <a:rPr lang="en-US" sz="2400" dirty="0"/>
              <a:t>Risk vs benefit analysis for each individual case</a:t>
            </a:r>
          </a:p>
        </p:txBody>
      </p:sp>
      <p:sp>
        <p:nvSpPr>
          <p:cNvPr id="4" name="Footer Placeholder 3"/>
          <p:cNvSpPr>
            <a:spLocks noGrp="1"/>
          </p:cNvSpPr>
          <p:nvPr>
            <p:ph type="ftr" sz="quarter" idx="11"/>
          </p:nvPr>
        </p:nvSpPr>
        <p:spPr>
          <a:xfrm>
            <a:off x="2362200" y="6169945"/>
            <a:ext cx="3907536" cy="535655"/>
          </a:xfrm>
        </p:spPr>
        <p:txBody>
          <a:bodyPr/>
          <a:lstStyle/>
          <a:p>
            <a:pPr algn="l"/>
            <a:r>
              <a:rPr lang="en-US" sz="1000" dirty="0">
                <a:solidFill>
                  <a:schemeClr val="tx1"/>
                </a:solidFill>
              </a:rPr>
              <a:t>http://smarttots.org/about/consensus-statement/</a:t>
            </a:r>
          </a:p>
          <a:p>
            <a:pPr algn="l"/>
            <a:r>
              <a:rPr lang="en-US" sz="1000" dirty="0">
                <a:solidFill>
                  <a:schemeClr val="tx1"/>
                </a:solidFill>
              </a:rPr>
              <a:t>http://smarttots.org/wp-content/uploads/2017/01/Response-to-FDA-12-16-StatementV4.pdf</a:t>
            </a:r>
          </a:p>
        </p:txBody>
      </p:sp>
    </p:spTree>
    <p:extLst>
      <p:ext uri="{BB962C8B-B14F-4D97-AF65-F5344CB8AC3E}">
        <p14:creationId xmlns:p14="http://schemas.microsoft.com/office/powerpoint/2010/main" val="1070731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 y="228600"/>
            <a:ext cx="7848600" cy="1447800"/>
          </a:xfrm>
        </p:spPr>
        <p:txBody>
          <a:bodyPr>
            <a:normAutofit/>
          </a:bodyPr>
          <a:lstStyle/>
          <a:p>
            <a:pPr algn="l"/>
            <a:r>
              <a:rPr lang="en-US" dirty="0"/>
              <a:t>Continuing Education and Discussions Needed</a:t>
            </a:r>
          </a:p>
        </p:txBody>
      </p:sp>
      <p:sp>
        <p:nvSpPr>
          <p:cNvPr id="3" name="Content Placeholder 2"/>
          <p:cNvSpPr>
            <a:spLocks noGrp="1"/>
          </p:cNvSpPr>
          <p:nvPr>
            <p:ph idx="1"/>
          </p:nvPr>
        </p:nvSpPr>
        <p:spPr>
          <a:xfrm>
            <a:off x="457200" y="1825625"/>
            <a:ext cx="8058150" cy="4214698"/>
          </a:xfrm>
        </p:spPr>
        <p:txBody>
          <a:bodyPr>
            <a:noAutofit/>
          </a:bodyPr>
          <a:lstStyle/>
          <a:p>
            <a:r>
              <a:rPr lang="en-US" sz="2800" dirty="0"/>
              <a:t>Knowledge about neurotoxicity in children in still evolving </a:t>
            </a:r>
          </a:p>
          <a:p>
            <a:r>
              <a:rPr lang="en-US" sz="2800" dirty="0"/>
              <a:t>Pediatric anesthesiologists have an opportunity to take a leadership role in providing continuing education for anesthesia colleagues and trainees</a:t>
            </a:r>
          </a:p>
          <a:p>
            <a:r>
              <a:rPr lang="en-US" sz="2800" dirty="0"/>
              <a:t>Best to develop coherent messages at division or departmental levels </a:t>
            </a:r>
          </a:p>
          <a:p>
            <a:r>
              <a:rPr lang="en-US" sz="2800" dirty="0"/>
              <a:t>Ongoing education and discussion with surgical and medical colleagues is needed  </a:t>
            </a:r>
            <a:endParaRPr lang="en-US" sz="2000" dirty="0"/>
          </a:p>
        </p:txBody>
      </p:sp>
    </p:spTree>
    <p:extLst>
      <p:ext uri="{BB962C8B-B14F-4D97-AF65-F5344CB8AC3E}">
        <p14:creationId xmlns:p14="http://schemas.microsoft.com/office/powerpoint/2010/main" val="3229181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981950" cy="838200"/>
          </a:xfrm>
        </p:spPr>
        <p:txBody>
          <a:bodyPr>
            <a:normAutofit/>
          </a:bodyPr>
          <a:lstStyle/>
          <a:p>
            <a:pPr algn="l"/>
            <a:r>
              <a:rPr lang="en-US" sz="4800" dirty="0"/>
              <a:t>Regulatory Responses</a:t>
            </a:r>
            <a:endParaRPr lang="en-US" sz="4800" dirty="0">
              <a:latin typeface="+mn-lt"/>
            </a:endParaRPr>
          </a:p>
        </p:txBody>
      </p:sp>
      <p:sp>
        <p:nvSpPr>
          <p:cNvPr id="3" name="Content Placeholder 2"/>
          <p:cNvSpPr>
            <a:spLocks noGrp="1"/>
          </p:cNvSpPr>
          <p:nvPr>
            <p:ph idx="1"/>
          </p:nvPr>
        </p:nvSpPr>
        <p:spPr>
          <a:xfrm>
            <a:off x="353378" y="1161604"/>
            <a:ext cx="8382000" cy="4114800"/>
          </a:xfrm>
        </p:spPr>
        <p:txBody>
          <a:bodyPr>
            <a:normAutofit/>
          </a:bodyPr>
          <a:lstStyle/>
          <a:p>
            <a:r>
              <a:rPr lang="en-US" sz="2400" dirty="0"/>
              <a:t>In December 2016, the U.S. Food and Drug Administration (FDA) issued a warning regarding use of general anesthetics and sedation drugs in young children and pregnant women:</a:t>
            </a:r>
          </a:p>
          <a:p>
            <a:endParaRPr lang="en-US" sz="2800" dirty="0"/>
          </a:p>
          <a:p>
            <a:pPr marL="0" indent="0">
              <a:buNone/>
            </a:pPr>
            <a:endParaRPr lang="en-US" sz="2800" dirty="0"/>
          </a:p>
          <a:p>
            <a:r>
              <a:rPr lang="en-US" sz="2400" dirty="0"/>
              <a:t>Warning label to be added to the following drugs</a:t>
            </a:r>
          </a:p>
        </p:txBody>
      </p:sp>
      <p:sp>
        <p:nvSpPr>
          <p:cNvPr id="4" name="Footer Placeholder 3"/>
          <p:cNvSpPr>
            <a:spLocks noGrp="1"/>
          </p:cNvSpPr>
          <p:nvPr>
            <p:ph type="ftr" sz="quarter" idx="11"/>
          </p:nvPr>
        </p:nvSpPr>
        <p:spPr>
          <a:xfrm>
            <a:off x="2590800" y="6180262"/>
            <a:ext cx="3657600" cy="601538"/>
          </a:xfrm>
        </p:spPr>
        <p:txBody>
          <a:bodyPr/>
          <a:lstStyle/>
          <a:p>
            <a:pPr algn="l"/>
            <a:r>
              <a:rPr lang="en-US" sz="1000" dirty="0">
                <a:solidFill>
                  <a:schemeClr val="tx1"/>
                </a:solidFill>
              </a:rPr>
              <a:t>https://www.fda.gov/Drugs/DrugSafety/ucm532356.htm</a:t>
            </a:r>
          </a:p>
        </p:txBody>
      </p:sp>
      <p:pic>
        <p:nvPicPr>
          <p:cNvPr id="5" name="Picture 4"/>
          <p:cNvPicPr>
            <a:picLocks noChangeAspect="1"/>
          </p:cNvPicPr>
          <p:nvPr/>
        </p:nvPicPr>
        <p:blipFill>
          <a:blip r:embed="rId2"/>
          <a:stretch>
            <a:fillRect/>
          </a:stretch>
        </p:blipFill>
        <p:spPr>
          <a:xfrm>
            <a:off x="353378" y="3886200"/>
            <a:ext cx="8437244" cy="1981200"/>
          </a:xfrm>
          <a:prstGeom prst="rect">
            <a:avLst/>
          </a:prstGeom>
        </p:spPr>
      </p:pic>
      <p:sp>
        <p:nvSpPr>
          <p:cNvPr id="6" name="Rounded Rectangle 5">
            <a:extLst>
              <a:ext uri="{FF2B5EF4-FFF2-40B4-BE49-F238E27FC236}">
                <a16:creationId xmlns:a16="http://schemas.microsoft.com/office/drawing/2014/main" id="{D1697E98-2D57-C94C-B34E-B3F4D905825E}"/>
              </a:ext>
            </a:extLst>
          </p:cNvPr>
          <p:cNvSpPr/>
          <p:nvPr/>
        </p:nvSpPr>
        <p:spPr>
          <a:xfrm>
            <a:off x="408622" y="2276205"/>
            <a:ext cx="8326756" cy="1091637"/>
          </a:xfrm>
          <a:prstGeom prst="roundRect">
            <a:avLst/>
          </a:prstGeom>
          <a:solidFill>
            <a:srgbClr val="0FA5CC"/>
          </a:solidFill>
          <a:ln w="10795" cap="flat" cmpd="sng" algn="ctr">
            <a:solidFill>
              <a:srgbClr val="67787B">
                <a:shade val="50000"/>
              </a:srgbClr>
            </a:solidFill>
            <a:prstDash val="solid"/>
          </a:ln>
          <a:effectLst/>
        </p:spPr>
        <p:txBody>
          <a:bodyPr rtlCol="0" anchor="ctr"/>
          <a:lstStyle/>
          <a:p>
            <a:pPr algn="just">
              <a:defRPr/>
            </a:pPr>
            <a:r>
              <a:rPr lang="en-US" sz="1900" dirty="0">
                <a:solidFill>
                  <a:schemeClr val="bg1"/>
                </a:solidFill>
              </a:rPr>
              <a:t>Repeated or lengthy use of general anesthetic and sedation drugs during surgeries or procedures in children younger than 3 years or in pregnant women during their third trimester may affect the development of children’s brains</a:t>
            </a:r>
          </a:p>
        </p:txBody>
      </p:sp>
    </p:spTree>
    <p:extLst>
      <p:ext uri="{BB962C8B-B14F-4D97-AF65-F5344CB8AC3E}">
        <p14:creationId xmlns:p14="http://schemas.microsoft.com/office/powerpoint/2010/main" val="2555013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algn="l"/>
            <a:r>
              <a:rPr lang="en-US" dirty="0"/>
              <a:t>Key Points in FDA Release</a:t>
            </a:r>
            <a:endParaRPr lang="en-US" dirty="0">
              <a:latin typeface="+mn-lt"/>
            </a:endParaRPr>
          </a:p>
        </p:txBody>
      </p:sp>
      <p:sp>
        <p:nvSpPr>
          <p:cNvPr id="3" name="Content Placeholder 2"/>
          <p:cNvSpPr>
            <a:spLocks noGrp="1"/>
          </p:cNvSpPr>
          <p:nvPr>
            <p:ph idx="1"/>
          </p:nvPr>
        </p:nvSpPr>
        <p:spPr>
          <a:xfrm>
            <a:off x="597335" y="1600200"/>
            <a:ext cx="8241865" cy="4267200"/>
          </a:xfrm>
        </p:spPr>
        <p:txBody>
          <a:bodyPr>
            <a:noAutofit/>
          </a:bodyPr>
          <a:lstStyle/>
          <a:p>
            <a:r>
              <a:rPr lang="en-US" sz="2400" dirty="0"/>
              <a:t>Most anesthetic drugs cause negative effects on brain development in animal models</a:t>
            </a:r>
          </a:p>
          <a:p>
            <a:r>
              <a:rPr lang="en-US" sz="2400" b="1" dirty="0">
                <a:solidFill>
                  <a:schemeClr val="tx2"/>
                </a:solidFill>
              </a:rPr>
              <a:t>No specific anesthetic medications have been shown to be safer than any other</a:t>
            </a:r>
            <a:endParaRPr lang="en-US" sz="2400" dirty="0">
              <a:solidFill>
                <a:schemeClr val="tx2"/>
              </a:solidFill>
            </a:endParaRPr>
          </a:p>
          <a:p>
            <a:r>
              <a:rPr lang="en-US" sz="2400" dirty="0"/>
              <a:t>Recent studies in children suggest that </a:t>
            </a:r>
            <a:r>
              <a:rPr lang="en-US" sz="2400" dirty="0">
                <a:solidFill>
                  <a:schemeClr val="tx2"/>
                </a:solidFill>
              </a:rPr>
              <a:t>a </a:t>
            </a:r>
            <a:r>
              <a:rPr lang="en-US" sz="2400" b="1" dirty="0">
                <a:solidFill>
                  <a:schemeClr val="tx2"/>
                </a:solidFill>
              </a:rPr>
              <a:t>single relatively short exposure </a:t>
            </a:r>
            <a:r>
              <a:rPr lang="en-US" sz="2400" dirty="0"/>
              <a:t>to general anesthetic and sedation drugs in infants and toddlers is </a:t>
            </a:r>
            <a:r>
              <a:rPr lang="en-US" sz="2400" b="1" dirty="0">
                <a:solidFill>
                  <a:schemeClr val="tx2"/>
                </a:solidFill>
              </a:rPr>
              <a:t>unlikely to have negative effects</a:t>
            </a:r>
            <a:r>
              <a:rPr lang="en-US" sz="2400" b="1" dirty="0">
                <a:solidFill>
                  <a:schemeClr val="accent1">
                    <a:lumMod val="75000"/>
                  </a:schemeClr>
                </a:solidFill>
              </a:rPr>
              <a:t> </a:t>
            </a:r>
            <a:r>
              <a:rPr lang="en-US" sz="2400" dirty="0"/>
              <a:t>on behavior or learning</a:t>
            </a:r>
          </a:p>
          <a:p>
            <a:r>
              <a:rPr lang="en-US" sz="2400" dirty="0"/>
              <a:t>Vulnerability window during period of rapid synaptogenesis</a:t>
            </a:r>
            <a:r>
              <a:rPr lang="en-US" sz="2400" i="1" dirty="0"/>
              <a:t> believed </a:t>
            </a:r>
            <a:r>
              <a:rPr lang="en-US" sz="2400" dirty="0"/>
              <a:t>to be from 3</a:t>
            </a:r>
            <a:r>
              <a:rPr lang="en-US" sz="2400" baseline="30000" dirty="0"/>
              <a:t>rd</a:t>
            </a:r>
            <a:r>
              <a:rPr lang="en-US" sz="2400" dirty="0"/>
              <a:t> trimester to 1 year, but may extend to 3 years </a:t>
            </a:r>
          </a:p>
          <a:p>
            <a:pPr marL="0" indent="0">
              <a:buNone/>
            </a:pPr>
            <a:endParaRPr lang="en-US" sz="1600" dirty="0"/>
          </a:p>
        </p:txBody>
      </p:sp>
      <p:sp>
        <p:nvSpPr>
          <p:cNvPr id="4" name="Footer Placeholder 3"/>
          <p:cNvSpPr>
            <a:spLocks noGrp="1"/>
          </p:cNvSpPr>
          <p:nvPr>
            <p:ph type="ftr" sz="quarter" idx="11"/>
          </p:nvPr>
        </p:nvSpPr>
        <p:spPr>
          <a:xfrm>
            <a:off x="2895600" y="5690280"/>
            <a:ext cx="8103035" cy="365125"/>
          </a:xfrm>
        </p:spPr>
        <p:txBody>
          <a:bodyPr/>
          <a:lstStyle/>
          <a:p>
            <a:pPr algn="l"/>
            <a:r>
              <a:rPr lang="en-US" sz="1000" dirty="0">
                <a:solidFill>
                  <a:schemeClr val="tx1"/>
                </a:solidFill>
              </a:rPr>
              <a:t>https://www.fda.gov/Drugs/DrugSafety/ucm532356.htm</a:t>
            </a:r>
          </a:p>
        </p:txBody>
      </p:sp>
    </p:spTree>
    <p:extLst>
      <p:ext uri="{BB962C8B-B14F-4D97-AF65-F5344CB8AC3E}">
        <p14:creationId xmlns:p14="http://schemas.microsoft.com/office/powerpoint/2010/main" val="4050040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Key Points in FDA Release</a:t>
            </a:r>
            <a:endParaRPr lang="en-US" dirty="0">
              <a:latin typeface="+mn-lt"/>
            </a:endParaRPr>
          </a:p>
        </p:txBody>
      </p:sp>
      <p:sp>
        <p:nvSpPr>
          <p:cNvPr id="3" name="Content Placeholder 2"/>
          <p:cNvSpPr>
            <a:spLocks noGrp="1"/>
          </p:cNvSpPr>
          <p:nvPr>
            <p:ph idx="1"/>
          </p:nvPr>
        </p:nvSpPr>
        <p:spPr>
          <a:xfrm>
            <a:off x="457201" y="1143000"/>
            <a:ext cx="8121432" cy="4800600"/>
          </a:xfrm>
        </p:spPr>
        <p:txBody>
          <a:bodyPr>
            <a:noAutofit/>
          </a:bodyPr>
          <a:lstStyle/>
          <a:p>
            <a:pPr marL="0" indent="0">
              <a:buNone/>
            </a:pPr>
            <a:r>
              <a:rPr lang="en-US" sz="3200" dirty="0"/>
              <a:t>FDA Recommendations:</a:t>
            </a:r>
          </a:p>
          <a:p>
            <a:r>
              <a:rPr lang="en-US" sz="2800" dirty="0"/>
              <a:t>Weigh risks vs benefits and discuss appropriate timing for:</a:t>
            </a:r>
          </a:p>
          <a:p>
            <a:pPr lvl="1"/>
            <a:r>
              <a:rPr lang="en-US" sz="2400" dirty="0"/>
              <a:t>Age </a:t>
            </a:r>
            <a:r>
              <a:rPr lang="en-US" sz="2400" b="1" dirty="0"/>
              <a:t>&lt; 3 years</a:t>
            </a:r>
            <a:endParaRPr lang="en-US" sz="2400" dirty="0"/>
          </a:p>
          <a:p>
            <a:pPr lvl="1"/>
            <a:r>
              <a:rPr lang="en-US" sz="2400" dirty="0"/>
              <a:t>Surgeries </a:t>
            </a:r>
            <a:r>
              <a:rPr lang="en-US" sz="2400" b="1" dirty="0"/>
              <a:t>&gt; 3 hours </a:t>
            </a:r>
            <a:r>
              <a:rPr lang="en-US" sz="2400" dirty="0"/>
              <a:t>duration</a:t>
            </a:r>
          </a:p>
          <a:p>
            <a:r>
              <a:rPr lang="en-US" sz="2800" dirty="0"/>
              <a:t>Proceed for these pediatric surgical conditions</a:t>
            </a:r>
          </a:p>
          <a:p>
            <a:pPr lvl="1"/>
            <a:r>
              <a:rPr lang="en-US" sz="2400" dirty="0"/>
              <a:t>Life-threatening: CHD, esophageal atresia, intestinal obstruction or malrotation, gastroschisis &amp; omphalocele, diaphragmatic hernia, congenital lung lesions, pyloric stenosis</a:t>
            </a:r>
          </a:p>
          <a:p>
            <a:pPr lvl="1"/>
            <a:r>
              <a:rPr lang="en-US" sz="2400" dirty="0"/>
              <a:t>Non-life-threatening: cleft lip/palate, orchiopexy</a:t>
            </a:r>
          </a:p>
          <a:p>
            <a:endParaRPr lang="en-US" sz="2800" dirty="0"/>
          </a:p>
        </p:txBody>
      </p:sp>
      <p:sp>
        <p:nvSpPr>
          <p:cNvPr id="4" name="Footer Placeholder 3"/>
          <p:cNvSpPr>
            <a:spLocks noGrp="1"/>
          </p:cNvSpPr>
          <p:nvPr>
            <p:ph type="ftr" sz="quarter" idx="11"/>
          </p:nvPr>
        </p:nvSpPr>
        <p:spPr>
          <a:xfrm>
            <a:off x="2438400" y="6136594"/>
            <a:ext cx="7886700" cy="365125"/>
          </a:xfrm>
        </p:spPr>
        <p:txBody>
          <a:bodyPr/>
          <a:lstStyle/>
          <a:p>
            <a:pPr algn="l"/>
            <a:r>
              <a:rPr lang="en-US" sz="1000" dirty="0">
                <a:solidFill>
                  <a:schemeClr val="tx1"/>
                </a:solidFill>
              </a:rPr>
              <a:t>https://www.fda.gov/Drugs/DrugSafety/ucm532356.htm</a:t>
            </a:r>
          </a:p>
        </p:txBody>
      </p:sp>
    </p:spTree>
    <p:extLst>
      <p:ext uri="{BB962C8B-B14F-4D97-AF65-F5344CB8AC3E}">
        <p14:creationId xmlns:p14="http://schemas.microsoft.com/office/powerpoint/2010/main" val="4158784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772400" cy="1052513"/>
          </a:xfrm>
        </p:spPr>
        <p:txBody>
          <a:bodyPr>
            <a:normAutofit/>
          </a:bodyPr>
          <a:lstStyle/>
          <a:p>
            <a:pPr algn="l"/>
            <a:r>
              <a:rPr lang="en-US" sz="4800" dirty="0"/>
              <a:t>Reactions to FDA Warning</a:t>
            </a:r>
            <a:endParaRPr lang="en-US" sz="4800" dirty="0">
              <a:latin typeface="+mn-lt"/>
            </a:endParaRPr>
          </a:p>
        </p:txBody>
      </p:sp>
      <p:sp>
        <p:nvSpPr>
          <p:cNvPr id="3" name="Content Placeholder 2"/>
          <p:cNvSpPr>
            <a:spLocks noGrp="1"/>
          </p:cNvSpPr>
          <p:nvPr>
            <p:ph idx="1"/>
          </p:nvPr>
        </p:nvSpPr>
        <p:spPr>
          <a:xfrm>
            <a:off x="396922" y="1390424"/>
            <a:ext cx="8388326" cy="4038600"/>
          </a:xfrm>
        </p:spPr>
        <p:txBody>
          <a:bodyPr>
            <a:noAutofit/>
          </a:bodyPr>
          <a:lstStyle/>
          <a:p>
            <a:r>
              <a:rPr lang="en-US" sz="2800" dirty="0"/>
              <a:t>Raised many questions about safety of  anesthesia in infants and young children</a:t>
            </a:r>
          </a:p>
          <a:p>
            <a:r>
              <a:rPr lang="en-US" sz="2800" dirty="0"/>
              <a:t>Provided few concrete answers</a:t>
            </a:r>
          </a:p>
          <a:p>
            <a:r>
              <a:rPr lang="en-US" sz="2800" dirty="0"/>
              <a:t>Created significant worry for pediatric anesthesiologists: Are we harming our patients?</a:t>
            </a:r>
          </a:p>
          <a:p>
            <a:r>
              <a:rPr lang="en-US" sz="2800" dirty="0"/>
              <a:t>Increased anxiety for parents of infants/children that need anesthesia</a:t>
            </a:r>
          </a:p>
          <a:p>
            <a:r>
              <a:rPr lang="en-US" sz="2800" dirty="0"/>
              <a:t>Prompted new concern among our surgical colleagues about timing of surgery</a:t>
            </a:r>
          </a:p>
        </p:txBody>
      </p:sp>
      <p:sp>
        <p:nvSpPr>
          <p:cNvPr id="4" name="Footer Placeholder 3"/>
          <p:cNvSpPr>
            <a:spLocks noGrp="1"/>
          </p:cNvSpPr>
          <p:nvPr>
            <p:ph type="ftr" sz="quarter" idx="11"/>
          </p:nvPr>
        </p:nvSpPr>
        <p:spPr>
          <a:xfrm>
            <a:off x="2514600" y="6172200"/>
            <a:ext cx="3505200" cy="533400"/>
          </a:xfrm>
        </p:spPr>
        <p:txBody>
          <a:bodyPr/>
          <a:lstStyle/>
          <a:p>
            <a:pPr algn="l"/>
            <a:r>
              <a:rPr lang="en-US" sz="1000" dirty="0">
                <a:solidFill>
                  <a:schemeClr val="tx1"/>
                </a:solidFill>
              </a:rPr>
              <a:t>https://www.fda.gov/Drugs/DrugSafety/ucm532356.htm</a:t>
            </a:r>
          </a:p>
        </p:txBody>
      </p:sp>
    </p:spTree>
    <p:extLst>
      <p:ext uri="{BB962C8B-B14F-4D97-AF65-F5344CB8AC3E}">
        <p14:creationId xmlns:p14="http://schemas.microsoft.com/office/powerpoint/2010/main" val="2911941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584" y="365125"/>
            <a:ext cx="7990765" cy="1325563"/>
          </a:xfrm>
        </p:spPr>
        <p:txBody>
          <a:bodyPr>
            <a:normAutofit fontScale="90000"/>
          </a:bodyPr>
          <a:lstStyle/>
          <a:p>
            <a:pPr algn="l"/>
            <a:r>
              <a:rPr lang="en-US" dirty="0"/>
              <a:t>Consensus Response to FDA 12/16/2016</a:t>
            </a:r>
            <a:endParaRPr lang="en-US" dirty="0">
              <a:latin typeface="+mn-lt"/>
            </a:endParaRPr>
          </a:p>
        </p:txBody>
      </p:sp>
      <p:sp>
        <p:nvSpPr>
          <p:cNvPr id="3" name="Content Placeholder 2"/>
          <p:cNvSpPr>
            <a:spLocks noGrp="1"/>
          </p:cNvSpPr>
          <p:nvPr>
            <p:ph idx="1"/>
          </p:nvPr>
        </p:nvSpPr>
        <p:spPr>
          <a:xfrm>
            <a:off x="524584" y="1656466"/>
            <a:ext cx="8216645" cy="4420552"/>
          </a:xfrm>
        </p:spPr>
        <p:txBody>
          <a:bodyPr>
            <a:normAutofit/>
          </a:bodyPr>
          <a:lstStyle/>
          <a:p>
            <a:pPr marL="0" indent="0">
              <a:buNone/>
            </a:pPr>
            <a:r>
              <a:rPr lang="en-US" sz="2100" dirty="0"/>
              <a:t>The American Society of Anesthesiologists, Society for Pediatric Anesthesia, International Anesthesia Research Society, American Academy of Pediatrics, American Pediatric Surgical Association, Society for Obstetric Anesthesia and Perinatology, and the Society for Maternal Fetal Medicine released a joint statement:</a:t>
            </a:r>
          </a:p>
          <a:p>
            <a:pPr marL="238125" indent="-238125"/>
            <a:r>
              <a:rPr lang="en-US" sz="2100" dirty="0"/>
              <a:t>Human data suggests one brief anesthetic is not associated with cognitive/behavioral abnormalities</a:t>
            </a:r>
          </a:p>
          <a:p>
            <a:pPr marL="238125" indent="-238125"/>
            <a:r>
              <a:rPr lang="en-US" sz="2100" dirty="0"/>
              <a:t>Most, but not all, studies suggest an association with repeated/prolonged exposure and learning/behavior problems; Not known whether anesthetic drugs or other factors are responsible</a:t>
            </a:r>
          </a:p>
          <a:p>
            <a:pPr marL="238125" indent="-238125"/>
            <a:r>
              <a:rPr lang="en-US" sz="2100" dirty="0"/>
              <a:t>Caution against delaying needed surgery</a:t>
            </a:r>
          </a:p>
          <a:p>
            <a:pPr marL="238125" indent="-238125"/>
            <a:r>
              <a:rPr lang="en-US" sz="2100" dirty="0"/>
              <a:t>Risk/benefit analysis on individual basis</a:t>
            </a:r>
          </a:p>
        </p:txBody>
      </p:sp>
      <p:sp>
        <p:nvSpPr>
          <p:cNvPr id="4" name="Footer Placeholder 3"/>
          <p:cNvSpPr>
            <a:spLocks noGrp="1"/>
          </p:cNvSpPr>
          <p:nvPr>
            <p:ph type="ftr" sz="quarter" idx="11"/>
          </p:nvPr>
        </p:nvSpPr>
        <p:spPr>
          <a:xfrm>
            <a:off x="2286000" y="6153217"/>
            <a:ext cx="3886200" cy="552383"/>
          </a:xfrm>
        </p:spPr>
        <p:txBody>
          <a:bodyPr/>
          <a:lstStyle/>
          <a:p>
            <a:pPr algn="l"/>
            <a:r>
              <a:rPr lang="en-US" sz="1000" dirty="0">
                <a:solidFill>
                  <a:schemeClr val="tx1"/>
                </a:solidFill>
              </a:rPr>
              <a:t>https://www.aap.org/en-us/_layouts/15/WopiFrame.aspx?sourcedoc=/en-us/Documents/Response_FDA_12-16_Statement.docx&amp;action=default</a:t>
            </a:r>
          </a:p>
        </p:txBody>
      </p:sp>
    </p:spTree>
    <p:extLst>
      <p:ext uri="{BB962C8B-B14F-4D97-AF65-F5344CB8AC3E}">
        <p14:creationId xmlns:p14="http://schemas.microsoft.com/office/powerpoint/2010/main" val="4213859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543800" cy="1692275"/>
          </a:xfrm>
        </p:spPr>
        <p:txBody>
          <a:bodyPr>
            <a:normAutofit fontScale="90000"/>
          </a:bodyPr>
          <a:lstStyle/>
          <a:p>
            <a:pPr algn="l"/>
            <a:r>
              <a:rPr lang="en-US" dirty="0"/>
              <a:t>Pediatric Anesthesia Community: Addressing Potential Neurotoxicity</a:t>
            </a:r>
          </a:p>
        </p:txBody>
      </p:sp>
      <p:sp>
        <p:nvSpPr>
          <p:cNvPr id="3" name="Content Placeholder 2"/>
          <p:cNvSpPr>
            <a:spLocks noGrp="1"/>
          </p:cNvSpPr>
          <p:nvPr>
            <p:ph idx="1"/>
          </p:nvPr>
        </p:nvSpPr>
        <p:spPr>
          <a:xfrm>
            <a:off x="457200" y="1828800"/>
            <a:ext cx="8229600" cy="3810000"/>
          </a:xfrm>
        </p:spPr>
        <p:txBody>
          <a:bodyPr>
            <a:normAutofit fontScale="70000" lnSpcReduction="20000"/>
          </a:bodyPr>
          <a:lstStyle/>
          <a:p>
            <a:pPr marL="0" indent="0">
              <a:spcAft>
                <a:spcPts val="600"/>
              </a:spcAft>
              <a:buNone/>
            </a:pPr>
            <a:r>
              <a:rPr lang="en-US" sz="4400" dirty="0"/>
              <a:t>Survey of pediatric anesthesia thought leaders: 100 members of PALC and PAPDA </a:t>
            </a:r>
          </a:p>
          <a:p>
            <a:pPr marL="238125" indent="-238125">
              <a:buFont typeface="Arial" panose="020B0604020202020204" pitchFamily="34" charset="0"/>
              <a:buChar char="•"/>
            </a:pPr>
            <a:r>
              <a:rPr lang="en-US" sz="3600" dirty="0"/>
              <a:t>Departmental education widely adopted to faculty, fellows and residents</a:t>
            </a:r>
          </a:p>
          <a:p>
            <a:pPr marL="238125" indent="-238125">
              <a:buFont typeface="Arial" panose="020B0604020202020204" pitchFamily="34" charset="0"/>
              <a:buChar char="•"/>
            </a:pPr>
            <a:r>
              <a:rPr lang="en-US" sz="3600" dirty="0"/>
              <a:t>Discussion of neurotoxicity with parents varied </a:t>
            </a:r>
          </a:p>
          <a:p>
            <a:pPr marL="577850" lvl="1" indent="-279400">
              <a:buFont typeface="System Font Regular"/>
              <a:buChar char="-"/>
            </a:pPr>
            <a:r>
              <a:rPr lang="en-US" sz="2600" dirty="0"/>
              <a:t>91% did “only if asked”</a:t>
            </a:r>
          </a:p>
          <a:p>
            <a:pPr marL="577850" lvl="1" indent="-279400">
              <a:buFont typeface="System Font Regular"/>
              <a:buChar char="-"/>
            </a:pPr>
            <a:r>
              <a:rPr lang="en-US" sz="2600" dirty="0"/>
              <a:t>6% did as part of routine preoperative evaluation</a:t>
            </a:r>
          </a:p>
          <a:p>
            <a:pPr marL="577850" lvl="1" indent="-279400">
              <a:buFont typeface="System Font Regular"/>
              <a:buChar char="-"/>
            </a:pPr>
            <a:r>
              <a:rPr lang="en-US" sz="2600" dirty="0"/>
              <a:t>7 institutions developed an educational brochure for parents</a:t>
            </a:r>
          </a:p>
          <a:p>
            <a:pPr marL="238125" indent="-238125">
              <a:buFont typeface="Arial" panose="020B0604020202020204" pitchFamily="34" charset="0"/>
              <a:buChar char="•"/>
            </a:pPr>
            <a:r>
              <a:rPr lang="en-US" sz="3600" dirty="0"/>
              <a:t>Discussion with surgical colleagues, but no consensus</a:t>
            </a:r>
          </a:p>
          <a:p>
            <a:pPr marL="577850" lvl="1" indent="-223838">
              <a:buFont typeface="System Font Regular"/>
              <a:buChar char="-"/>
            </a:pPr>
            <a:r>
              <a:rPr lang="en-US" sz="2600" dirty="0"/>
              <a:t>46% received requests for information from surgeons</a:t>
            </a:r>
          </a:p>
          <a:p>
            <a:pPr marL="577850" lvl="1" indent="-223838">
              <a:buFont typeface="System Font Regular"/>
              <a:buChar char="-"/>
            </a:pPr>
            <a:r>
              <a:rPr lang="en-US" sz="2600" dirty="0"/>
              <a:t>97% reported no consensus reached in discussions about age cutoff</a:t>
            </a:r>
          </a:p>
        </p:txBody>
      </p:sp>
      <p:sp>
        <p:nvSpPr>
          <p:cNvPr id="4" name="Footer Placeholder 3"/>
          <p:cNvSpPr>
            <a:spLocks noGrp="1"/>
          </p:cNvSpPr>
          <p:nvPr>
            <p:ph type="ftr" sz="quarter" idx="11"/>
          </p:nvPr>
        </p:nvSpPr>
        <p:spPr>
          <a:xfrm>
            <a:off x="2438400" y="6172200"/>
            <a:ext cx="3581400" cy="487362"/>
          </a:xfrm>
        </p:spPr>
        <p:txBody>
          <a:bodyPr/>
          <a:lstStyle/>
          <a:p>
            <a:pPr algn="l"/>
            <a:r>
              <a:rPr lang="en-US" sz="1000" dirty="0">
                <a:solidFill>
                  <a:schemeClr val="tx1"/>
                </a:solidFill>
              </a:rPr>
              <a:t>Ward CG, Hines SJ, Maxwell LG, et al. Neurotoxicity, general anesthesia in young children, and a survey of current pediatric anesthesia practice at US teaching institutions. </a:t>
            </a:r>
            <a:r>
              <a:rPr lang="en-US" sz="1000" dirty="0" err="1">
                <a:solidFill>
                  <a:schemeClr val="tx1"/>
                </a:solidFill>
              </a:rPr>
              <a:t>Paediatr</a:t>
            </a:r>
            <a:r>
              <a:rPr lang="en-US" sz="1000" dirty="0">
                <a:solidFill>
                  <a:schemeClr val="tx1"/>
                </a:solidFill>
              </a:rPr>
              <a:t> </a:t>
            </a:r>
            <a:r>
              <a:rPr lang="en-US" sz="1000" dirty="0" err="1">
                <a:solidFill>
                  <a:schemeClr val="tx1"/>
                </a:solidFill>
              </a:rPr>
              <a:t>Anaesth</a:t>
            </a:r>
            <a:r>
              <a:rPr lang="en-US" sz="1000" dirty="0">
                <a:solidFill>
                  <a:schemeClr val="tx1"/>
                </a:solidFill>
              </a:rPr>
              <a:t> 2016;2:60–5. </a:t>
            </a:r>
          </a:p>
        </p:txBody>
      </p:sp>
    </p:spTree>
    <p:extLst>
      <p:ext uri="{BB962C8B-B14F-4D97-AF65-F5344CB8AC3E}">
        <p14:creationId xmlns:p14="http://schemas.microsoft.com/office/powerpoint/2010/main" val="20780890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436" y="152400"/>
            <a:ext cx="7913914" cy="1082675"/>
          </a:xfrm>
        </p:spPr>
        <p:txBody>
          <a:bodyPr>
            <a:normAutofit/>
          </a:bodyPr>
          <a:lstStyle/>
          <a:p>
            <a:pPr algn="l"/>
            <a:r>
              <a:rPr lang="en-US" sz="4800" dirty="0"/>
              <a:t>Conclusions:</a:t>
            </a:r>
          </a:p>
        </p:txBody>
      </p:sp>
      <p:sp>
        <p:nvSpPr>
          <p:cNvPr id="3" name="Content Placeholder 2"/>
          <p:cNvSpPr>
            <a:spLocks noGrp="1"/>
          </p:cNvSpPr>
          <p:nvPr>
            <p:ph idx="1"/>
          </p:nvPr>
        </p:nvSpPr>
        <p:spPr>
          <a:xfrm>
            <a:off x="601436" y="1295400"/>
            <a:ext cx="7886700" cy="4800599"/>
          </a:xfrm>
        </p:spPr>
        <p:txBody>
          <a:bodyPr>
            <a:normAutofit lnSpcReduction="10000"/>
          </a:bodyPr>
          <a:lstStyle/>
          <a:p>
            <a:pPr>
              <a:spcAft>
                <a:spcPts val="600"/>
              </a:spcAft>
            </a:pPr>
            <a:r>
              <a:rPr lang="en-US" sz="2800" b="1" dirty="0"/>
              <a:t>FDA</a:t>
            </a:r>
            <a:r>
              <a:rPr lang="en-US" sz="2800" dirty="0"/>
              <a:t> advisory highlights potential neurotoxic effects of anesthetic drugs and urges discussion if age </a:t>
            </a:r>
            <a:r>
              <a:rPr lang="en-US" sz="2800" b="1" dirty="0"/>
              <a:t>&lt; 3 years </a:t>
            </a:r>
            <a:r>
              <a:rPr lang="en-US" sz="2800" dirty="0"/>
              <a:t>or</a:t>
            </a:r>
            <a:r>
              <a:rPr lang="en-US" sz="2800" b="1" dirty="0"/>
              <a:t> </a:t>
            </a:r>
            <a:r>
              <a:rPr lang="en-US" sz="2800" dirty="0"/>
              <a:t>anesthetic &gt; </a:t>
            </a:r>
            <a:r>
              <a:rPr lang="en-US" sz="2800" b="1" dirty="0"/>
              <a:t>3  hours </a:t>
            </a:r>
            <a:r>
              <a:rPr lang="en-US" sz="2800" dirty="0"/>
              <a:t>long </a:t>
            </a:r>
          </a:p>
          <a:p>
            <a:pPr>
              <a:spcAft>
                <a:spcPts val="600"/>
              </a:spcAft>
            </a:pPr>
            <a:r>
              <a:rPr lang="en-US" sz="2800" b="1" dirty="0"/>
              <a:t>PANDA</a:t>
            </a:r>
            <a:r>
              <a:rPr lang="en-US" sz="2800" dirty="0"/>
              <a:t> study: </a:t>
            </a:r>
            <a:r>
              <a:rPr lang="en-US" sz="2800" b="1" i="1" dirty="0"/>
              <a:t>No difference </a:t>
            </a:r>
            <a:r>
              <a:rPr lang="en-US" sz="2800" dirty="0"/>
              <a:t>in IQ scores between </a:t>
            </a:r>
            <a:r>
              <a:rPr lang="en-US" sz="2800" b="1" i="1" dirty="0"/>
              <a:t>healthy</a:t>
            </a:r>
            <a:r>
              <a:rPr lang="en-US" sz="2800" dirty="0"/>
              <a:t> children who received a </a:t>
            </a:r>
            <a:r>
              <a:rPr lang="en-US" sz="2800" b="1" i="1" dirty="0"/>
              <a:t>single</a:t>
            </a:r>
            <a:r>
              <a:rPr lang="en-US" sz="2800" dirty="0"/>
              <a:t> general anesthetic for hernia repair before 3 years of age compared to matched siblings</a:t>
            </a:r>
          </a:p>
          <a:p>
            <a:pPr>
              <a:spcAft>
                <a:spcPts val="600"/>
              </a:spcAft>
            </a:pPr>
            <a:r>
              <a:rPr lang="en-US" sz="2800" b="1" dirty="0"/>
              <a:t>GAS</a:t>
            </a:r>
            <a:r>
              <a:rPr lang="en-US" sz="2800" dirty="0"/>
              <a:t> study: </a:t>
            </a:r>
            <a:r>
              <a:rPr lang="en-US" sz="2800" b="1" i="1" dirty="0"/>
              <a:t>No difference </a:t>
            </a:r>
            <a:r>
              <a:rPr lang="en-US" sz="2800" dirty="0"/>
              <a:t>in neurodevelopment composite scores at age 2 or IQ scores at age 5 after </a:t>
            </a:r>
            <a:r>
              <a:rPr lang="en-US" sz="2800" b="1" dirty="0"/>
              <a:t>single short</a:t>
            </a:r>
            <a:r>
              <a:rPr lang="en-US" sz="2800" dirty="0"/>
              <a:t> exposure to a general anesthetic as young infants</a:t>
            </a:r>
            <a:endParaRPr lang="en-US" sz="4000" dirty="0"/>
          </a:p>
          <a:p>
            <a:endParaRPr lang="en-US" sz="2000" dirty="0"/>
          </a:p>
        </p:txBody>
      </p:sp>
    </p:spTree>
    <p:extLst>
      <p:ext uri="{BB962C8B-B14F-4D97-AF65-F5344CB8AC3E}">
        <p14:creationId xmlns:p14="http://schemas.microsoft.com/office/powerpoint/2010/main" val="1401308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t>Conclusions (</a:t>
            </a:r>
            <a:r>
              <a:rPr lang="en-US" dirty="0" err="1"/>
              <a:t>cont</a:t>
            </a:r>
            <a:r>
              <a:rPr lang="en-US" dirty="0"/>
              <a:t>):</a:t>
            </a:r>
          </a:p>
        </p:txBody>
      </p:sp>
      <p:sp>
        <p:nvSpPr>
          <p:cNvPr id="3" name="Content Placeholder 2"/>
          <p:cNvSpPr>
            <a:spLocks noGrp="1"/>
          </p:cNvSpPr>
          <p:nvPr>
            <p:ph idx="1"/>
          </p:nvPr>
        </p:nvSpPr>
        <p:spPr>
          <a:xfrm>
            <a:off x="628650" y="1417638"/>
            <a:ext cx="7886700" cy="4727575"/>
          </a:xfrm>
        </p:spPr>
        <p:txBody>
          <a:bodyPr>
            <a:normAutofit lnSpcReduction="10000"/>
          </a:bodyPr>
          <a:lstStyle/>
          <a:p>
            <a:pPr>
              <a:spcAft>
                <a:spcPts val="600"/>
              </a:spcAft>
            </a:pPr>
            <a:r>
              <a:rPr lang="en-US" sz="2800" dirty="0"/>
              <a:t>No current robust data on multiple exposures to general anesthetics or in sicker children with co-morbidities</a:t>
            </a:r>
          </a:p>
          <a:p>
            <a:pPr>
              <a:spcAft>
                <a:spcPts val="600"/>
              </a:spcAft>
            </a:pPr>
            <a:r>
              <a:rPr lang="en-US" sz="2800" b="1" dirty="0"/>
              <a:t>Dexmedetomidine</a:t>
            </a:r>
            <a:r>
              <a:rPr lang="en-US" sz="2800" dirty="0"/>
              <a:t> may have some neuroprotective effects in animal models</a:t>
            </a:r>
          </a:p>
          <a:p>
            <a:pPr>
              <a:spcAft>
                <a:spcPts val="600"/>
              </a:spcAft>
            </a:pPr>
            <a:r>
              <a:rPr lang="en-US" sz="2800" dirty="0"/>
              <a:t>Pediatric anesthesiologist behavior: most</a:t>
            </a:r>
            <a:r>
              <a:rPr lang="en-US" sz="2800" b="1" i="1" dirty="0"/>
              <a:t> </a:t>
            </a:r>
            <a:r>
              <a:rPr lang="en-US" sz="2800" dirty="0"/>
              <a:t>(91%) discuss neurotoxicity with parents </a:t>
            </a:r>
            <a:r>
              <a:rPr lang="en-US" sz="2800" b="1" i="1" dirty="0"/>
              <a:t>only</a:t>
            </a:r>
            <a:r>
              <a:rPr lang="en-US" sz="2800" dirty="0"/>
              <a:t> if asked</a:t>
            </a:r>
          </a:p>
          <a:p>
            <a:pPr>
              <a:spcAft>
                <a:spcPts val="600"/>
              </a:spcAft>
            </a:pPr>
            <a:r>
              <a:rPr lang="en-US" sz="2800" dirty="0"/>
              <a:t>No current consensus with surgical colleagues about age cutoffs or conditions for delaying surgery </a:t>
            </a:r>
          </a:p>
        </p:txBody>
      </p:sp>
    </p:spTree>
    <p:extLst>
      <p:ext uri="{BB962C8B-B14F-4D97-AF65-F5344CB8AC3E}">
        <p14:creationId xmlns:p14="http://schemas.microsoft.com/office/powerpoint/2010/main" val="2584892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792162"/>
          </a:xfrm>
        </p:spPr>
        <p:txBody>
          <a:bodyPr>
            <a:normAutofit fontScale="90000"/>
          </a:bodyPr>
          <a:lstStyle/>
          <a:p>
            <a:pPr algn="l"/>
            <a:r>
              <a:rPr lang="en-US" sz="4800" dirty="0">
                <a:latin typeface="+mn-lt"/>
              </a:rPr>
              <a:t>References:</a:t>
            </a:r>
          </a:p>
        </p:txBody>
      </p:sp>
      <p:sp>
        <p:nvSpPr>
          <p:cNvPr id="3" name="Content Placeholder 2"/>
          <p:cNvSpPr>
            <a:spLocks noGrp="1"/>
          </p:cNvSpPr>
          <p:nvPr>
            <p:ph idx="1"/>
          </p:nvPr>
        </p:nvSpPr>
        <p:spPr>
          <a:xfrm>
            <a:off x="628650" y="1219200"/>
            <a:ext cx="7886700" cy="4862512"/>
          </a:xfrm>
        </p:spPr>
        <p:txBody>
          <a:bodyPr>
            <a:normAutofit fontScale="92500" lnSpcReduction="20000"/>
          </a:bodyPr>
          <a:lstStyle/>
          <a:p>
            <a:pPr marL="292100" indent="-292100">
              <a:spcBef>
                <a:spcPts val="600"/>
              </a:spcBef>
              <a:buFont typeface="+mj-lt"/>
              <a:buAutoNum type="arabicPeriod"/>
            </a:pPr>
            <a:r>
              <a:rPr lang="en-US" sz="1050" dirty="0" err="1"/>
              <a:t>Ikonomidou</a:t>
            </a:r>
            <a:r>
              <a:rPr lang="en-US" sz="1050" dirty="0"/>
              <a:t> C, Bosch F, </a:t>
            </a:r>
            <a:r>
              <a:rPr lang="en-US" sz="1050" dirty="0" err="1"/>
              <a:t>Miksa</a:t>
            </a:r>
            <a:r>
              <a:rPr lang="en-US" sz="1050" dirty="0"/>
              <a:t> M, et al. Blockage of NMDA receptors and apoptotic </a:t>
            </a:r>
            <a:r>
              <a:rPr lang="en-US" sz="1050" dirty="0" err="1"/>
              <a:t>neurodenegeration</a:t>
            </a:r>
            <a:r>
              <a:rPr lang="en-US" sz="1050" dirty="0"/>
              <a:t> in the developing brain. Science 1999;283:70-</a:t>
            </a:r>
          </a:p>
          <a:p>
            <a:pPr marL="292100" indent="-292100">
              <a:spcBef>
                <a:spcPts val="600"/>
              </a:spcBef>
              <a:buFont typeface="+mj-lt"/>
              <a:buAutoNum type="arabicPeriod"/>
            </a:pPr>
            <a:r>
              <a:rPr lang="en-US" sz="1050" dirty="0" err="1"/>
              <a:t>Jevtovic-Todorovic</a:t>
            </a:r>
            <a:r>
              <a:rPr lang="en-US" sz="1050" dirty="0"/>
              <a:t> V, Hartman RE, Izumi Y, et al. Early exposure to common anesthetic agents causes widespread neurodegeneration in the developing rat brain and persistent learning deficits. J </a:t>
            </a:r>
            <a:r>
              <a:rPr lang="en-US" sz="1050" dirty="0" err="1"/>
              <a:t>Neurosci</a:t>
            </a:r>
            <a:r>
              <a:rPr lang="en-US" sz="1050" dirty="0"/>
              <a:t> 2003;23:876-82.</a:t>
            </a:r>
          </a:p>
          <a:p>
            <a:pPr marL="292100" indent="-292100">
              <a:spcBef>
                <a:spcPts val="600"/>
              </a:spcBef>
              <a:buFont typeface="+mj-lt"/>
              <a:buAutoNum type="arabicPeriod"/>
            </a:pPr>
            <a:r>
              <a:rPr lang="en-US" sz="1050" dirty="0" err="1"/>
              <a:t>Loepke</a:t>
            </a:r>
            <a:r>
              <a:rPr lang="en-US" sz="1050" dirty="0"/>
              <a:t> AW, </a:t>
            </a:r>
            <a:r>
              <a:rPr lang="en-US" sz="1050" dirty="0" err="1"/>
              <a:t>Istaphanous</a:t>
            </a:r>
            <a:r>
              <a:rPr lang="en-US" sz="1050" dirty="0"/>
              <a:t> GK, McAuliffe JJ 3</a:t>
            </a:r>
            <a:r>
              <a:rPr lang="en-US" sz="1050" baseline="30000" dirty="0"/>
              <a:t>rd</a:t>
            </a:r>
            <a:r>
              <a:rPr lang="en-US" sz="1050" dirty="0"/>
              <a:t>, et al. The effects of neonatal isoflurane exposure in mice on brain cell viability, adult behavior, learning, and memory. </a:t>
            </a:r>
            <a:r>
              <a:rPr lang="en-US" sz="1050" dirty="0" err="1"/>
              <a:t>Anesth</a:t>
            </a:r>
            <a:r>
              <a:rPr lang="en-US" sz="1050" dirty="0"/>
              <a:t> </a:t>
            </a:r>
            <a:r>
              <a:rPr lang="en-US" sz="1050" dirty="0" err="1"/>
              <a:t>Analg</a:t>
            </a:r>
            <a:r>
              <a:rPr lang="en-US" sz="1050" dirty="0"/>
              <a:t> 2009;108:90-104.</a:t>
            </a:r>
          </a:p>
          <a:p>
            <a:pPr marL="292100" indent="-292100">
              <a:spcBef>
                <a:spcPts val="600"/>
              </a:spcBef>
              <a:buFont typeface="+mj-lt"/>
              <a:buAutoNum type="arabicPeriod"/>
            </a:pPr>
            <a:r>
              <a:rPr lang="en-US" sz="1050" dirty="0" err="1">
                <a:solidFill>
                  <a:srgbClr val="000000"/>
                </a:solidFill>
                <a:latin typeface="Calibri" panose="020F0502020204030204" pitchFamily="34" charset="0"/>
              </a:rPr>
              <a:t>Ing</a:t>
            </a:r>
            <a:r>
              <a:rPr lang="en-US" sz="1050" dirty="0">
                <a:solidFill>
                  <a:srgbClr val="000000"/>
                </a:solidFill>
                <a:latin typeface="Calibri" panose="020F0502020204030204" pitchFamily="34" charset="0"/>
              </a:rPr>
              <a:t> C, DiMaggio C, Whitehouse A, et al. Long-term differences in language and cognitive function after childhood exposure to anesthesia. Pediatrics 2012;130:e476-85.</a:t>
            </a:r>
          </a:p>
          <a:p>
            <a:pPr marL="292100" indent="-292100">
              <a:spcBef>
                <a:spcPts val="600"/>
              </a:spcBef>
              <a:buFont typeface="+mj-lt"/>
              <a:buAutoNum type="arabicPeriod"/>
            </a:pPr>
            <a:r>
              <a:rPr lang="en-US" sz="1050" dirty="0">
                <a:latin typeface="Calibri" panose="020F0502020204030204" pitchFamily="34" charset="0"/>
              </a:rPr>
              <a:t>Wilder RT, Flick RP, Sprung J, </a:t>
            </a:r>
            <a:r>
              <a:rPr lang="en-US" sz="1050" dirty="0" err="1">
                <a:latin typeface="Calibri" panose="020F0502020204030204" pitchFamily="34" charset="0"/>
              </a:rPr>
              <a:t>Katusic</a:t>
            </a:r>
            <a:r>
              <a:rPr lang="en-US" sz="1050" dirty="0">
                <a:latin typeface="Calibri" panose="020F0502020204030204" pitchFamily="34" charset="0"/>
              </a:rPr>
              <a:t> SK, </a:t>
            </a:r>
            <a:r>
              <a:rPr lang="en-US" sz="1050" dirty="0" err="1">
                <a:latin typeface="Calibri" panose="020F0502020204030204" pitchFamily="34" charset="0"/>
              </a:rPr>
              <a:t>Barbaresi</a:t>
            </a:r>
            <a:r>
              <a:rPr lang="en-US" sz="1050" dirty="0">
                <a:latin typeface="Calibri" panose="020F0502020204030204" pitchFamily="34" charset="0"/>
              </a:rPr>
              <a:t> WJ, Mickelson C, </a:t>
            </a:r>
            <a:r>
              <a:rPr lang="en-US" sz="1050" dirty="0" err="1">
                <a:latin typeface="Calibri" panose="020F0502020204030204" pitchFamily="34" charset="0"/>
              </a:rPr>
              <a:t>Gleich</a:t>
            </a:r>
            <a:r>
              <a:rPr lang="en-US" sz="1050" dirty="0">
                <a:latin typeface="Calibri" panose="020F0502020204030204" pitchFamily="34" charset="0"/>
              </a:rPr>
              <a:t> SJ, Schroeder DR, Weaver AL, Warner DO. Early exposure to anesthesia and learning disabilities in a population-based birth cohort. Anesthesiology 2009; 110(4): 796-804. </a:t>
            </a:r>
          </a:p>
          <a:p>
            <a:pPr marL="292100" indent="-292100">
              <a:spcBef>
                <a:spcPts val="600"/>
              </a:spcBef>
              <a:buFont typeface="+mj-lt"/>
              <a:buAutoNum type="arabicPeriod"/>
            </a:pPr>
            <a:r>
              <a:rPr lang="it-IT" sz="1050" dirty="0">
                <a:solidFill>
                  <a:srgbClr val="000000"/>
                </a:solidFill>
                <a:latin typeface="Calibri" panose="020F0502020204030204" pitchFamily="34" charset="0"/>
              </a:rPr>
              <a:t>DiMaggio C, Sun LS, Kakavouli A, Byrne MW, Li G.</a:t>
            </a:r>
            <a:r>
              <a:rPr lang="en-US" sz="1050" dirty="0">
                <a:solidFill>
                  <a:srgbClr val="000000"/>
                </a:solidFill>
                <a:latin typeface="Calibri" panose="020F0502020204030204" pitchFamily="34" charset="0"/>
              </a:rPr>
              <a:t> A retrospective cohort study of the association of anesthesia and hernia repair surgery with behavioral and developmental disorders in young children. J </a:t>
            </a:r>
            <a:r>
              <a:rPr lang="en-US" sz="1050" dirty="0" err="1">
                <a:solidFill>
                  <a:srgbClr val="000000"/>
                </a:solidFill>
                <a:latin typeface="Calibri" panose="020F0502020204030204" pitchFamily="34" charset="0"/>
              </a:rPr>
              <a:t>Neurosurg</a:t>
            </a:r>
            <a:r>
              <a:rPr lang="en-US" sz="1050" dirty="0">
                <a:solidFill>
                  <a:srgbClr val="000000"/>
                </a:solidFill>
                <a:latin typeface="Calibri" panose="020F0502020204030204" pitchFamily="34" charset="0"/>
              </a:rPr>
              <a:t> </a:t>
            </a:r>
            <a:r>
              <a:rPr lang="en-US" sz="1050" dirty="0" err="1">
                <a:solidFill>
                  <a:srgbClr val="000000"/>
                </a:solidFill>
                <a:latin typeface="Calibri" panose="020F0502020204030204" pitchFamily="34" charset="0"/>
              </a:rPr>
              <a:t>Anesthesiol</a:t>
            </a:r>
            <a:r>
              <a:rPr lang="en-US" sz="1050" dirty="0">
                <a:solidFill>
                  <a:srgbClr val="000000"/>
                </a:solidFill>
                <a:latin typeface="Calibri" panose="020F0502020204030204" pitchFamily="34" charset="0"/>
              </a:rPr>
              <a:t>. 2009 Oct;21(4):286-91.</a:t>
            </a:r>
          </a:p>
          <a:p>
            <a:pPr marL="292100" indent="-292100">
              <a:spcBef>
                <a:spcPts val="600"/>
              </a:spcBef>
              <a:buFont typeface="+mj-lt"/>
              <a:buAutoNum type="arabicPeriod"/>
            </a:pPr>
            <a:r>
              <a:rPr lang="en-US" sz="1050" dirty="0">
                <a:solidFill>
                  <a:srgbClr val="000000"/>
                </a:solidFill>
                <a:latin typeface="Calibri" panose="020F0502020204030204" pitchFamily="34" charset="0"/>
              </a:rPr>
              <a:t>Bartels M, </a:t>
            </a:r>
            <a:r>
              <a:rPr lang="en-US" sz="1050" dirty="0" err="1">
                <a:solidFill>
                  <a:srgbClr val="000000"/>
                </a:solidFill>
                <a:latin typeface="Calibri" panose="020F0502020204030204" pitchFamily="34" charset="0"/>
              </a:rPr>
              <a:t>Althoff</a:t>
            </a:r>
            <a:r>
              <a:rPr lang="en-US" sz="1050" dirty="0">
                <a:solidFill>
                  <a:srgbClr val="000000"/>
                </a:solidFill>
                <a:latin typeface="Calibri" panose="020F0502020204030204" pitchFamily="34" charset="0"/>
              </a:rPr>
              <a:t> RR, </a:t>
            </a:r>
            <a:r>
              <a:rPr lang="en-US" sz="1050" dirty="0" err="1">
                <a:solidFill>
                  <a:srgbClr val="000000"/>
                </a:solidFill>
                <a:latin typeface="Calibri" panose="020F0502020204030204" pitchFamily="34" charset="0"/>
              </a:rPr>
              <a:t>Boomsma</a:t>
            </a:r>
            <a:r>
              <a:rPr lang="en-US" sz="1050" dirty="0">
                <a:solidFill>
                  <a:srgbClr val="000000"/>
                </a:solidFill>
                <a:latin typeface="Calibri" panose="020F0502020204030204" pitchFamily="34" charset="0"/>
              </a:rPr>
              <a:t> DI. Anesthesia and cognitive performance in children: no evidence for a causal relationship. </a:t>
            </a:r>
            <a:r>
              <a:rPr lang="en-US" sz="1050" dirty="0" err="1">
                <a:solidFill>
                  <a:srgbClr val="000000"/>
                </a:solidFill>
                <a:latin typeface="Calibri" panose="020F0502020204030204" pitchFamily="34" charset="0"/>
              </a:rPr>
              <a:t>TwinRes</a:t>
            </a:r>
            <a:r>
              <a:rPr lang="en-US" sz="1050" dirty="0">
                <a:solidFill>
                  <a:srgbClr val="000000"/>
                </a:solidFill>
                <a:latin typeface="Calibri" panose="020F0502020204030204" pitchFamily="34" charset="0"/>
              </a:rPr>
              <a:t> Hum Genet. 2009 Jun;12(3):246-53.</a:t>
            </a:r>
          </a:p>
          <a:p>
            <a:pPr marL="292100" indent="-292100">
              <a:spcBef>
                <a:spcPts val="600"/>
              </a:spcBef>
              <a:buFont typeface="+mj-lt"/>
              <a:buAutoNum type="arabicPeriod"/>
            </a:pPr>
            <a:r>
              <a:rPr lang="en-US" sz="1050" dirty="0" err="1">
                <a:solidFill>
                  <a:srgbClr val="000000"/>
                </a:solidFill>
                <a:latin typeface="Calibri" panose="020F0502020204030204" pitchFamily="34" charset="0"/>
              </a:rPr>
              <a:t>HansenTG</a:t>
            </a:r>
            <a:r>
              <a:rPr lang="en-US" sz="1050" dirty="0">
                <a:solidFill>
                  <a:srgbClr val="000000"/>
                </a:solidFill>
                <a:latin typeface="Calibri" panose="020F0502020204030204" pitchFamily="34" charset="0"/>
              </a:rPr>
              <a:t>, </a:t>
            </a:r>
            <a:r>
              <a:rPr lang="en-US" sz="1050" dirty="0" err="1">
                <a:solidFill>
                  <a:srgbClr val="000000"/>
                </a:solidFill>
                <a:latin typeface="Calibri" panose="020F0502020204030204" pitchFamily="34" charset="0"/>
              </a:rPr>
              <a:t>PedersenJK</a:t>
            </a:r>
            <a:r>
              <a:rPr lang="en-US" sz="1050" dirty="0">
                <a:solidFill>
                  <a:srgbClr val="000000"/>
                </a:solidFill>
                <a:latin typeface="Calibri" panose="020F0502020204030204" pitchFamily="34" charset="0"/>
              </a:rPr>
              <a:t>, </a:t>
            </a:r>
            <a:r>
              <a:rPr lang="en-US" sz="1050" dirty="0" err="1">
                <a:solidFill>
                  <a:srgbClr val="000000"/>
                </a:solidFill>
                <a:latin typeface="Calibri" panose="020F0502020204030204" pitchFamily="34" charset="0"/>
              </a:rPr>
              <a:t>HennebergSW</a:t>
            </a:r>
            <a:r>
              <a:rPr lang="en-US" sz="1050" dirty="0">
                <a:solidFill>
                  <a:srgbClr val="000000"/>
                </a:solidFill>
                <a:latin typeface="Calibri" panose="020F0502020204030204" pitchFamily="34" charset="0"/>
              </a:rPr>
              <a:t>, </a:t>
            </a:r>
            <a:r>
              <a:rPr lang="en-US" sz="1050" dirty="0" err="1">
                <a:solidFill>
                  <a:srgbClr val="000000"/>
                </a:solidFill>
                <a:latin typeface="Calibri" panose="020F0502020204030204" pitchFamily="34" charset="0"/>
              </a:rPr>
              <a:t>MortonNS</a:t>
            </a:r>
            <a:r>
              <a:rPr lang="en-US" sz="1050" dirty="0">
                <a:solidFill>
                  <a:srgbClr val="000000"/>
                </a:solidFill>
                <a:latin typeface="Calibri" panose="020F0502020204030204" pitchFamily="34" charset="0"/>
              </a:rPr>
              <a:t>, </a:t>
            </a:r>
            <a:r>
              <a:rPr lang="en-US" sz="1050" dirty="0" err="1">
                <a:solidFill>
                  <a:srgbClr val="000000"/>
                </a:solidFill>
                <a:latin typeface="Calibri" panose="020F0502020204030204" pitchFamily="34" charset="0"/>
              </a:rPr>
              <a:t>ChristensenK</a:t>
            </a:r>
            <a:r>
              <a:rPr lang="en-US" sz="1050" dirty="0">
                <a:solidFill>
                  <a:srgbClr val="000000"/>
                </a:solidFill>
                <a:latin typeface="Calibri" panose="020F0502020204030204" pitchFamily="34" charset="0"/>
              </a:rPr>
              <a:t>. Educational outcome in adolescence following pyloric stenosis repair before 3 months of age: a nationwide cohort study. </a:t>
            </a:r>
            <a:r>
              <a:rPr lang="en-US" sz="1050" dirty="0" err="1">
                <a:solidFill>
                  <a:srgbClr val="000000"/>
                </a:solidFill>
                <a:latin typeface="Calibri" panose="020F0502020204030204" pitchFamily="34" charset="0"/>
              </a:rPr>
              <a:t>PaediatrAnaesth</a:t>
            </a:r>
            <a:r>
              <a:rPr lang="en-US" sz="1050" dirty="0">
                <a:solidFill>
                  <a:srgbClr val="000000"/>
                </a:solidFill>
                <a:latin typeface="Calibri" panose="020F0502020204030204" pitchFamily="34" charset="0"/>
              </a:rPr>
              <a:t>. 2013 Oct;23(10):883-90.</a:t>
            </a:r>
          </a:p>
          <a:p>
            <a:pPr marL="292100" indent="-292100">
              <a:spcBef>
                <a:spcPts val="600"/>
              </a:spcBef>
              <a:buFont typeface="+mj-lt"/>
              <a:buAutoNum type="arabicPeriod"/>
            </a:pPr>
            <a:r>
              <a:rPr lang="en-US" sz="1050" dirty="0"/>
              <a:t>Warner DO, </a:t>
            </a:r>
            <a:r>
              <a:rPr lang="en-US" sz="1050" dirty="0" err="1"/>
              <a:t>Zaccariello</a:t>
            </a:r>
            <a:r>
              <a:rPr lang="en-US" sz="1050" dirty="0"/>
              <a:t> MJ, </a:t>
            </a:r>
            <a:r>
              <a:rPr lang="en-US" sz="1050" dirty="0" err="1"/>
              <a:t>Katusic</a:t>
            </a:r>
            <a:r>
              <a:rPr lang="en-US" sz="1050" dirty="0"/>
              <a:t> SK et al. Neuropsychological and behavioral outcomes after exposure of young children to procedures requiring general anesthesia: The Mayo Anesthesia Safety in Kids (MASK) Study. Anesthesiology. 2018 Jul;129(1):89-105.</a:t>
            </a:r>
          </a:p>
          <a:p>
            <a:pPr marL="292100" indent="-292100">
              <a:spcBef>
                <a:spcPts val="600"/>
              </a:spcBef>
              <a:buFont typeface="+mj-lt"/>
              <a:buAutoNum type="arabicPeriod"/>
            </a:pPr>
            <a:r>
              <a:rPr lang="en-US" sz="1050" dirty="0"/>
              <a:t>Sun LS, Li G, Miller TL, et al. Association between a single general anesthesia exposure before age 36 months and neurocognitive outcomes in later childhood. JAMA 2016;315:2312-20.</a:t>
            </a:r>
          </a:p>
          <a:p>
            <a:pPr marL="292100" indent="-292100">
              <a:spcBef>
                <a:spcPts val="600"/>
              </a:spcBef>
              <a:buFont typeface="+mj-lt"/>
              <a:buAutoNum type="arabicPeriod"/>
            </a:pPr>
            <a:r>
              <a:rPr lang="en-US" sz="1050" dirty="0"/>
              <a:t>Davidson AJ, </a:t>
            </a:r>
            <a:r>
              <a:rPr lang="en-US" sz="1050" dirty="0" err="1"/>
              <a:t>Disma</a:t>
            </a:r>
            <a:r>
              <a:rPr lang="en-US" sz="1050" dirty="0"/>
              <a:t> N, de </a:t>
            </a:r>
            <a:r>
              <a:rPr lang="en-US" sz="1050" dirty="0" err="1"/>
              <a:t>Graaff</a:t>
            </a:r>
            <a:r>
              <a:rPr lang="en-US" sz="1050" dirty="0"/>
              <a:t> JC, et al. Neurodevelopmental outcome at 2 years of age after general anesthesia and awake-regional anesthesia in infancy (GAS): an international </a:t>
            </a:r>
            <a:r>
              <a:rPr lang="en-US" sz="1050" dirty="0" err="1"/>
              <a:t>multicentre</a:t>
            </a:r>
            <a:r>
              <a:rPr lang="en-US" sz="1050" dirty="0"/>
              <a:t>, </a:t>
            </a:r>
            <a:r>
              <a:rPr lang="en-US" sz="1050" dirty="0" err="1"/>
              <a:t>randomised</a:t>
            </a:r>
            <a:r>
              <a:rPr lang="en-US" sz="1050" dirty="0"/>
              <a:t> controlled trial. Lancet 2016;387:239-50. </a:t>
            </a:r>
          </a:p>
          <a:p>
            <a:pPr marL="292100" indent="-292100">
              <a:spcBef>
                <a:spcPts val="600"/>
              </a:spcBef>
              <a:buFont typeface="+mj-lt"/>
              <a:buAutoNum type="arabicPeriod"/>
            </a:pPr>
            <a:r>
              <a:rPr lang="en-US" sz="1050" dirty="0" err="1"/>
              <a:t>Abers</a:t>
            </a:r>
            <a:r>
              <a:rPr lang="en-US" sz="1050" dirty="0"/>
              <a:t> CA, Grieve AJ. Bayley scales of infant and toddler development, third edition. J </a:t>
            </a:r>
            <a:r>
              <a:rPr lang="en-US" sz="1050" dirty="0" err="1"/>
              <a:t>Psychoedu</a:t>
            </a:r>
            <a:r>
              <a:rPr lang="en-US" sz="1050" dirty="0"/>
              <a:t> Assess 2007;25:180-190.</a:t>
            </a:r>
          </a:p>
          <a:p>
            <a:pPr marL="292100" indent="-292100">
              <a:spcBef>
                <a:spcPts val="600"/>
              </a:spcBef>
              <a:buFont typeface="+mj-lt"/>
              <a:buAutoNum type="arabicPeriod"/>
            </a:pPr>
            <a:r>
              <a:rPr lang="en-US" sz="1050" dirty="0"/>
              <a:t>McCann ME, de </a:t>
            </a:r>
            <a:r>
              <a:rPr lang="en-US" sz="1050" dirty="0" err="1"/>
              <a:t>Graaff</a:t>
            </a:r>
            <a:r>
              <a:rPr lang="en-US" sz="1050" dirty="0"/>
              <a:t> JC, </a:t>
            </a:r>
            <a:r>
              <a:rPr lang="en-US" sz="1050" dirty="0" err="1"/>
              <a:t>Dorris</a:t>
            </a:r>
            <a:r>
              <a:rPr lang="en-US" sz="1050" dirty="0"/>
              <a:t> L, et al. Neurodevelopmental outcome at 5 years of age after general </a:t>
            </a:r>
            <a:r>
              <a:rPr lang="en-US" sz="1050" dirty="0" err="1"/>
              <a:t>anaesthesia</a:t>
            </a:r>
            <a:r>
              <a:rPr lang="en-US" sz="1050" dirty="0"/>
              <a:t> or awake-regional </a:t>
            </a:r>
            <a:r>
              <a:rPr lang="en-US" sz="1050" dirty="0" err="1"/>
              <a:t>anaesthesia</a:t>
            </a:r>
            <a:r>
              <a:rPr lang="en-US" sz="1050" dirty="0"/>
              <a:t> in infancy (GAS): an international, </a:t>
            </a:r>
            <a:r>
              <a:rPr lang="en-US" sz="1050" dirty="0" err="1"/>
              <a:t>multicentre</a:t>
            </a:r>
            <a:r>
              <a:rPr lang="en-US" sz="1050" dirty="0"/>
              <a:t>, </a:t>
            </a:r>
            <a:r>
              <a:rPr lang="en-US" sz="1050" dirty="0" err="1"/>
              <a:t>randomised</a:t>
            </a:r>
            <a:r>
              <a:rPr lang="en-US" sz="1050" dirty="0"/>
              <a:t>, controlled equivalence trial. </a:t>
            </a:r>
            <a:r>
              <a:rPr lang="en-US" sz="1050" i="1" dirty="0"/>
              <a:t>Lancet </a:t>
            </a:r>
            <a:r>
              <a:rPr lang="en-US" sz="1050" dirty="0"/>
              <a:t>2019; </a:t>
            </a:r>
            <a:r>
              <a:rPr lang="en-US" sz="1050" b="1" dirty="0"/>
              <a:t>393: </a:t>
            </a:r>
            <a:r>
              <a:rPr lang="en-US" sz="1050" dirty="0"/>
              <a:t>664–77. </a:t>
            </a:r>
          </a:p>
          <a:p>
            <a:pPr marL="292100" indent="-292100">
              <a:spcBef>
                <a:spcPts val="600"/>
              </a:spcBef>
              <a:buFont typeface="+mj-lt"/>
              <a:buAutoNum type="arabicPeriod"/>
            </a:pPr>
            <a:r>
              <a:rPr lang="en-US" sz="1050" dirty="0"/>
              <a:t>Sanders RD, Xu J, Shu Y, </a:t>
            </a:r>
            <a:r>
              <a:rPr lang="en-US" sz="1050" dirty="0" err="1"/>
              <a:t>Januszewski</a:t>
            </a:r>
            <a:r>
              <a:rPr lang="en-US" sz="1050" dirty="0"/>
              <a:t> A, </a:t>
            </a:r>
            <a:r>
              <a:rPr lang="en-US" sz="1050" dirty="0" err="1"/>
              <a:t>Halder</a:t>
            </a:r>
            <a:r>
              <a:rPr lang="en-US" sz="1050" dirty="0"/>
              <a:t> S, </a:t>
            </a:r>
            <a:r>
              <a:rPr lang="en-US" sz="1050" dirty="0" err="1"/>
              <a:t>Fidalgo</a:t>
            </a:r>
            <a:r>
              <a:rPr lang="en-US" sz="1050" dirty="0"/>
              <a:t> A, Sun P, Hossain M, Ma D, Maze M: </a:t>
            </a:r>
            <a:r>
              <a:rPr lang="en-US" sz="1050" dirty="0" err="1"/>
              <a:t>Dexmedetodine</a:t>
            </a:r>
            <a:r>
              <a:rPr lang="en-US" sz="1050" dirty="0"/>
              <a:t> attenuates </a:t>
            </a:r>
            <a:r>
              <a:rPr lang="en-US" sz="1050" dirty="0" err="1"/>
              <a:t>isoflurance</a:t>
            </a:r>
            <a:r>
              <a:rPr lang="en-US" sz="1050" dirty="0"/>
              <a:t>-induced neurocognitive impairment in neonatal rats. Anesthesiology 2009;110:1077-1085.</a:t>
            </a:r>
          </a:p>
          <a:p>
            <a:pPr marL="292100" indent="-292100">
              <a:spcBef>
                <a:spcPts val="600"/>
              </a:spcBef>
              <a:buFont typeface="+mj-lt"/>
              <a:buAutoNum type="arabicPeriod"/>
            </a:pPr>
            <a:r>
              <a:rPr lang="en-US" sz="1050" dirty="0"/>
              <a:t>Ward CG, Hines SJ, Maxwell LG, et al. Neurotoxicity, general anesthesia in young children, and a survey of current pediatric anesthesia practice at US teaching institutions. </a:t>
            </a:r>
            <a:r>
              <a:rPr lang="en-US" sz="1050" dirty="0" err="1"/>
              <a:t>Paediatr</a:t>
            </a:r>
            <a:r>
              <a:rPr lang="en-US" sz="1050" dirty="0"/>
              <a:t> </a:t>
            </a:r>
            <a:r>
              <a:rPr lang="en-US" sz="1050" dirty="0" err="1"/>
              <a:t>Anaesth</a:t>
            </a:r>
            <a:r>
              <a:rPr lang="en-US" sz="1050" dirty="0"/>
              <a:t> 2016;2:60–5. </a:t>
            </a:r>
          </a:p>
        </p:txBody>
      </p:sp>
    </p:spTree>
    <p:extLst>
      <p:ext uri="{BB962C8B-B14F-4D97-AF65-F5344CB8AC3E}">
        <p14:creationId xmlns:p14="http://schemas.microsoft.com/office/powerpoint/2010/main" val="3414322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74638"/>
            <a:ext cx="8058150" cy="1143000"/>
          </a:xfrm>
        </p:spPr>
        <p:txBody>
          <a:bodyPr/>
          <a:lstStyle/>
          <a:p>
            <a:pPr algn="l"/>
            <a:r>
              <a:rPr lang="en-US" dirty="0"/>
              <a:t>Online References:</a:t>
            </a:r>
          </a:p>
        </p:txBody>
      </p:sp>
      <p:sp>
        <p:nvSpPr>
          <p:cNvPr id="3" name="Content Placeholder 2"/>
          <p:cNvSpPr>
            <a:spLocks noGrp="1"/>
          </p:cNvSpPr>
          <p:nvPr>
            <p:ph idx="1"/>
          </p:nvPr>
        </p:nvSpPr>
        <p:spPr>
          <a:xfrm>
            <a:off x="628650" y="1825625"/>
            <a:ext cx="8134350" cy="4214698"/>
          </a:xfrm>
        </p:spPr>
        <p:txBody>
          <a:bodyPr>
            <a:normAutofit/>
          </a:bodyPr>
          <a:lstStyle/>
          <a:p>
            <a:pPr marL="457200" indent="-457200">
              <a:buFont typeface="+mj-lt"/>
              <a:buAutoNum type="arabicPeriod"/>
            </a:pPr>
            <a:r>
              <a:rPr lang="en-US" sz="1800" dirty="0">
                <a:hlinkClick r:id="rId2"/>
              </a:rPr>
              <a:t>http://smarttots.org/about/consensus-statement/</a:t>
            </a:r>
            <a:endParaRPr lang="en-US" sz="1800" dirty="0"/>
          </a:p>
          <a:p>
            <a:pPr marL="457200" indent="-457200">
              <a:buFont typeface="+mj-lt"/>
              <a:buAutoNum type="arabicPeriod"/>
            </a:pPr>
            <a:r>
              <a:rPr lang="en-US" sz="1800" dirty="0">
                <a:hlinkClick r:id="rId3"/>
              </a:rPr>
              <a:t>http://smarttots.org/wp-content/uploads/2017/01/Response-to-FDA-12-16-StatementV4.pdf</a:t>
            </a:r>
            <a:endParaRPr lang="en-US" sz="1800" dirty="0"/>
          </a:p>
          <a:p>
            <a:pPr marL="457200" indent="-457200">
              <a:buFont typeface="+mj-lt"/>
              <a:buAutoNum type="arabicPeriod"/>
            </a:pPr>
            <a:r>
              <a:rPr lang="en-US" sz="1800" dirty="0">
                <a:hlinkClick r:id="rId4"/>
              </a:rPr>
              <a:t>https://www.fda.gov/Drugs/DrugSafety/ucm532356.htm</a:t>
            </a:r>
            <a:endParaRPr lang="en-US" sz="1800" dirty="0"/>
          </a:p>
          <a:p>
            <a:pPr marL="457200" indent="-457200">
              <a:spcBef>
                <a:spcPts val="1600"/>
              </a:spcBef>
              <a:buFont typeface="+mj-lt"/>
              <a:buAutoNum type="arabicPeriod"/>
            </a:pPr>
            <a:r>
              <a:rPr lang="en-US" sz="1800" u="sng" dirty="0">
                <a:hlinkClick r:id="rId5"/>
              </a:rPr>
              <a:t>https://www.aap.org/en-us/_layouts/15/WopiFrame.aspx?sourcedoc=/en-us/Documents/Response_FDA_12-16_Statement.docx&amp;action=default</a:t>
            </a:r>
            <a:endParaRPr lang="en-US" sz="1800" u="sng" dirty="0"/>
          </a:p>
          <a:p>
            <a:pPr marL="457200" indent="-457200">
              <a:spcBef>
                <a:spcPts val="1600"/>
              </a:spcBef>
              <a:buFont typeface="+mj-lt"/>
              <a:buAutoNum type="arabicPeriod"/>
            </a:pPr>
            <a:r>
              <a:rPr lang="en-US" sz="1800" dirty="0">
                <a:hlinkClick r:id="rId6"/>
              </a:rPr>
              <a:t>https://clinicaltrials.gov/ct2/show/NCT03089905</a:t>
            </a:r>
            <a:endParaRPr lang="en-US" sz="1800" dirty="0"/>
          </a:p>
          <a:p>
            <a:pPr marL="0" indent="0">
              <a:spcBef>
                <a:spcPts val="1600"/>
              </a:spcBef>
              <a:buNone/>
            </a:pPr>
            <a:endParaRPr lang="en-US" sz="1800" dirty="0"/>
          </a:p>
          <a:p>
            <a:pPr>
              <a:spcBef>
                <a:spcPts val="1600"/>
              </a:spcBef>
              <a:buFont typeface="Arial" panose="020B0604020202020204" pitchFamily="34" charset="0"/>
              <a:buChar char="•"/>
            </a:pPr>
            <a:endParaRPr lang="en-US" sz="2000" dirty="0"/>
          </a:p>
          <a:p>
            <a:pPr marL="0" indent="0">
              <a:buNone/>
            </a:pPr>
            <a:endParaRPr lang="en-US" dirty="0"/>
          </a:p>
        </p:txBody>
      </p:sp>
    </p:spTree>
    <p:extLst>
      <p:ext uri="{BB962C8B-B14F-4D97-AF65-F5344CB8AC3E}">
        <p14:creationId xmlns:p14="http://schemas.microsoft.com/office/powerpoint/2010/main" val="3464728045"/>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 GLOBAL PPT template 03-11-2019</Template>
  <TotalTime>3048</TotalTime>
  <Words>3916</Words>
  <Application>Microsoft Macintosh PowerPoint</Application>
  <PresentationFormat>On-screen Show (4:3)</PresentationFormat>
  <Paragraphs>293</Paragraphs>
  <Slides>38</Slides>
  <Notes>7</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38</vt:i4>
      </vt:variant>
    </vt:vector>
  </HeadingPairs>
  <TitlesOfParts>
    <vt:vector size="47" baseType="lpstr">
      <vt:lpstr>System Font Regular</vt:lpstr>
      <vt:lpstr>Arial</vt:lpstr>
      <vt:lpstr>Arial Narrow</vt:lpstr>
      <vt:lpstr>Calibri</vt:lpstr>
      <vt:lpstr>Calibri Light</vt:lpstr>
      <vt:lpstr>SPACIES</vt:lpstr>
      <vt:lpstr>1_SPACIES</vt:lpstr>
      <vt:lpstr>Theme11</vt:lpstr>
      <vt:lpstr>Theme9</vt:lpstr>
      <vt:lpstr>Neurodevelopmental Impact of Anesthetics in Pediatric Patients: 2019 Update </vt:lpstr>
      <vt:lpstr>Disclosures</vt:lpstr>
      <vt:lpstr>Learning objectives:</vt:lpstr>
      <vt:lpstr>Animal Studies</vt:lpstr>
      <vt:lpstr>Initial Animal Study </vt:lpstr>
      <vt:lpstr>What We Have Learned From Animal Studies </vt:lpstr>
      <vt:lpstr>Human studies: Heterogeneous in Design and Difficult to Interpret</vt:lpstr>
      <vt:lpstr>Observational Human Studies</vt:lpstr>
      <vt:lpstr>Large Observational Studies in Humans</vt:lpstr>
      <vt:lpstr>Large Observational Studies  in Humans</vt:lpstr>
      <vt:lpstr>MASK (Mayo Anesthesia Safety in Kids) Study</vt:lpstr>
      <vt:lpstr>Seminal Clinical Data in Humans</vt:lpstr>
      <vt:lpstr>PANDA Study</vt:lpstr>
      <vt:lpstr>PANDA Study Design</vt:lpstr>
      <vt:lpstr>PANDA Study Results</vt:lpstr>
      <vt:lpstr>PANDA Study Limitations</vt:lpstr>
      <vt:lpstr>GAS study </vt:lpstr>
      <vt:lpstr>GAS Study Design </vt:lpstr>
      <vt:lpstr>GAS study: Neurodevelopmental Results at Age 2</vt:lpstr>
      <vt:lpstr>GAS Study: Neurodevelopmental Results at Age 2</vt:lpstr>
      <vt:lpstr>GAS study: Neurodevelopmental Results at Age 5</vt:lpstr>
      <vt:lpstr>GAS Study: Limitations</vt:lpstr>
      <vt:lpstr>Human Studies Summary</vt:lpstr>
      <vt:lpstr>Future studies</vt:lpstr>
      <vt:lpstr>Does Dexmedetomidine Have Neuroprotective Effects ?</vt:lpstr>
      <vt:lpstr>T-REX (Toxicity of Remifentanil and Dexmedetomidine) trial </vt:lpstr>
      <vt:lpstr>Ongoing Efforts and Resources</vt:lpstr>
      <vt:lpstr>Continuing Education and Discussions Needed</vt:lpstr>
      <vt:lpstr>Regulatory Responses</vt:lpstr>
      <vt:lpstr>Key Points in FDA Release</vt:lpstr>
      <vt:lpstr>Key Points in FDA Release</vt:lpstr>
      <vt:lpstr>Reactions to FDA Warning</vt:lpstr>
      <vt:lpstr>Consensus Response to FDA 12/16/2016</vt:lpstr>
      <vt:lpstr>Pediatric Anesthesia Community: Addressing Potential Neurotoxicity</vt:lpstr>
      <vt:lpstr>Conclusions:</vt:lpstr>
      <vt:lpstr>Conclusions (cont):</vt:lpstr>
      <vt:lpstr>References:</vt:lpstr>
      <vt:lpstr>Online References:</vt:lpstr>
    </vt:vector>
  </TitlesOfParts>
  <Company>UCSF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Neurodevelopmental Impact of Anesthetics in Pediatric Patients: 2019 Update</dc:title>
  <dc:creator>MB 2 Fl Hospital, Group Policy Object</dc:creator>
  <cp:lastModifiedBy>Infosino, Andrew</cp:lastModifiedBy>
  <cp:revision>77</cp:revision>
  <dcterms:created xsi:type="dcterms:W3CDTF">2019-04-11T18:23:00Z</dcterms:created>
  <dcterms:modified xsi:type="dcterms:W3CDTF">2021-12-28T04:14:13Z</dcterms:modified>
</cp:coreProperties>
</file>