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696" r:id="rId2"/>
    <p:sldMasterId id="2147483708" r:id="rId3"/>
    <p:sldMasterId id="2147483720" r:id="rId4"/>
  </p:sldMasterIdLst>
  <p:notesMasterIdLst>
    <p:notesMasterId r:id="rId40"/>
  </p:notesMasterIdLst>
  <p:sldIdLst>
    <p:sldId id="312" r:id="rId5"/>
    <p:sldId id="290" r:id="rId6"/>
    <p:sldId id="258" r:id="rId7"/>
    <p:sldId id="310" r:id="rId8"/>
    <p:sldId id="260" r:id="rId9"/>
    <p:sldId id="307" r:id="rId10"/>
    <p:sldId id="308" r:id="rId11"/>
    <p:sldId id="303" r:id="rId12"/>
    <p:sldId id="261" r:id="rId13"/>
    <p:sldId id="287" r:id="rId14"/>
    <p:sldId id="292" r:id="rId15"/>
    <p:sldId id="295" r:id="rId16"/>
    <p:sldId id="262" r:id="rId17"/>
    <p:sldId id="263" r:id="rId18"/>
    <p:sldId id="304" r:id="rId19"/>
    <p:sldId id="293" r:id="rId20"/>
    <p:sldId id="264" r:id="rId21"/>
    <p:sldId id="265" r:id="rId22"/>
    <p:sldId id="305" r:id="rId23"/>
    <p:sldId id="289" r:id="rId24"/>
    <p:sldId id="267" r:id="rId25"/>
    <p:sldId id="268" r:id="rId26"/>
    <p:sldId id="269" r:id="rId27"/>
    <p:sldId id="301" r:id="rId28"/>
    <p:sldId id="270" r:id="rId29"/>
    <p:sldId id="296" r:id="rId30"/>
    <p:sldId id="297" r:id="rId31"/>
    <p:sldId id="311" r:id="rId32"/>
    <p:sldId id="273" r:id="rId33"/>
    <p:sldId id="302" r:id="rId34"/>
    <p:sldId id="275" r:id="rId35"/>
    <p:sldId id="274" r:id="rId36"/>
    <p:sldId id="306" r:id="rId37"/>
    <p:sldId id="286" r:id="rId38"/>
    <p:sldId id="298"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onstantia"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Constantia"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onstantia"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onstantia"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onstantia" charset="0"/>
        <a:ea typeface="ＭＳ Ｐゴシック" charset="0"/>
        <a:cs typeface="ＭＳ Ｐゴシック" charset="0"/>
      </a:defRPr>
    </a:lvl5pPr>
    <a:lvl6pPr marL="2286000" algn="l" defTabSz="457200" rtl="0" eaLnBrk="1" latinLnBrk="0" hangingPunct="1">
      <a:defRPr kern="1200">
        <a:solidFill>
          <a:schemeClr val="tx1"/>
        </a:solidFill>
        <a:latin typeface="Constantia" charset="0"/>
        <a:ea typeface="ＭＳ Ｐゴシック" charset="0"/>
        <a:cs typeface="ＭＳ Ｐゴシック" charset="0"/>
      </a:defRPr>
    </a:lvl6pPr>
    <a:lvl7pPr marL="2743200" algn="l" defTabSz="457200" rtl="0" eaLnBrk="1" latinLnBrk="0" hangingPunct="1">
      <a:defRPr kern="1200">
        <a:solidFill>
          <a:schemeClr val="tx1"/>
        </a:solidFill>
        <a:latin typeface="Constantia" charset="0"/>
        <a:ea typeface="ＭＳ Ｐゴシック" charset="0"/>
        <a:cs typeface="ＭＳ Ｐゴシック" charset="0"/>
      </a:defRPr>
    </a:lvl7pPr>
    <a:lvl8pPr marL="3200400" algn="l" defTabSz="457200" rtl="0" eaLnBrk="1" latinLnBrk="0" hangingPunct="1">
      <a:defRPr kern="1200">
        <a:solidFill>
          <a:schemeClr val="tx1"/>
        </a:solidFill>
        <a:latin typeface="Constantia" charset="0"/>
        <a:ea typeface="ＭＳ Ｐゴシック" charset="0"/>
        <a:cs typeface="ＭＳ Ｐゴシック" charset="0"/>
      </a:defRPr>
    </a:lvl8pPr>
    <a:lvl9pPr marL="3657600" algn="l" defTabSz="457200" rtl="0" eaLnBrk="1" latinLnBrk="0" hangingPunct="1">
      <a:defRPr kern="1200">
        <a:solidFill>
          <a:schemeClr val="tx1"/>
        </a:solidFill>
        <a:latin typeface="Constanti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6"/>
    <p:restoredTop sz="72377" autoAdjust="0"/>
  </p:normalViewPr>
  <p:slideViewPr>
    <p:cSldViewPr>
      <p:cViewPr varScale="1">
        <p:scale>
          <a:sx n="69" d="100"/>
          <a:sy n="69" d="100"/>
        </p:scale>
        <p:origin x="2056"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78" d="100"/>
          <a:sy n="178" d="100"/>
        </p:scale>
        <p:origin x="-1688"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FCEAA16E-A2D5-014E-91B9-C2292A34B48F}" type="datetimeFigureOut">
              <a:rPr lang="en-US"/>
              <a:pPr>
                <a:defRPr/>
              </a:pPr>
              <a:t>12/24/21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F0A7DE57-9B85-1348-8E5E-399442F7C7E5}" type="slidenum">
              <a:rPr lang="en-US"/>
              <a:pPr>
                <a:defRPr/>
              </a:pPr>
              <a:t>‹#›</a:t>
            </a:fld>
            <a:endParaRPr lang="en-US" dirty="0"/>
          </a:p>
        </p:txBody>
      </p:sp>
    </p:spTree>
    <p:extLst>
      <p:ext uri="{BB962C8B-B14F-4D97-AF65-F5344CB8AC3E}">
        <p14:creationId xmlns:p14="http://schemas.microsoft.com/office/powerpoint/2010/main" val="80884570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fontAlgn="base">
      <a:spcBef>
        <a:spcPct val="30000"/>
      </a:spcBef>
      <a:spcAft>
        <a:spcPct val="0"/>
      </a:spcAft>
      <a:defRPr sz="1200" kern="1200">
        <a:solidFill>
          <a:schemeClr val="tx1"/>
        </a:solidFill>
        <a:latin typeface="+mn-lt"/>
        <a:ea typeface="ＭＳ Ｐゴシック" charset="0"/>
        <a:cs typeface="+mn-cs"/>
      </a:defRPr>
    </a:lvl2pPr>
    <a:lvl3pPr marL="914400" algn="l" rtl="0" fontAlgn="base">
      <a:spcBef>
        <a:spcPct val="30000"/>
      </a:spcBef>
      <a:spcAft>
        <a:spcPct val="0"/>
      </a:spcAft>
      <a:defRPr sz="1200" kern="1200">
        <a:solidFill>
          <a:schemeClr val="tx1"/>
        </a:solidFill>
        <a:latin typeface="+mn-lt"/>
        <a:ea typeface="ＭＳ Ｐゴシック" charset="0"/>
        <a:cs typeface="+mn-cs"/>
      </a:defRPr>
    </a:lvl3pPr>
    <a:lvl4pPr marL="1371600" algn="l" rtl="0" fontAlgn="base">
      <a:spcBef>
        <a:spcPct val="30000"/>
      </a:spcBef>
      <a:spcAft>
        <a:spcPct val="0"/>
      </a:spcAft>
      <a:defRPr sz="1200" kern="1200">
        <a:solidFill>
          <a:schemeClr val="tx1"/>
        </a:solidFill>
        <a:latin typeface="+mn-lt"/>
        <a:ea typeface="ＭＳ Ｐゴシック" charset="0"/>
        <a:cs typeface="+mn-cs"/>
      </a:defRPr>
    </a:lvl4pPr>
    <a:lvl5pPr marL="1828800" algn="l" rtl="0" fontAlgn="base">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41986"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4198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E2AC0399-3961-5748-B89E-862F98B79F34}" type="slidenum">
              <a:rPr lang="en-US">
                <a:latin typeface="Calibri" charset="0"/>
              </a:rPr>
              <a:pPr fontAlgn="base">
                <a:spcBef>
                  <a:spcPct val="0"/>
                </a:spcBef>
                <a:spcAft>
                  <a:spcPct val="0"/>
                </a:spcAft>
              </a:pPr>
              <a:t>2</a:t>
            </a:fld>
            <a:endParaRPr lang="en-US">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4301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4301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E6070B5E-76A8-D847-9CB8-0BEDCC4CE330}" type="slidenum">
              <a:rPr lang="en-US">
                <a:latin typeface="Calibri" charset="0"/>
              </a:rPr>
              <a:pPr fontAlgn="base">
                <a:spcBef>
                  <a:spcPct val="0"/>
                </a:spcBef>
                <a:spcAft>
                  <a:spcPct val="0"/>
                </a:spcAft>
              </a:pPr>
              <a:t>3</a:t>
            </a:fld>
            <a:endParaRPr lang="en-US">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Calibri" charset="0"/>
              </a:rPr>
              <a:t>Age and gender specific cut offs were established by the national center for health statistics and the centers for disease control and prevention in 2000.  They defined “overweight” as having a BMI greater than the 85</a:t>
            </a:r>
            <a:r>
              <a:rPr lang="en-US" baseline="30000" dirty="0">
                <a:latin typeface="Calibri" charset="0"/>
              </a:rPr>
              <a:t>th</a:t>
            </a:r>
            <a:r>
              <a:rPr lang="en-US" dirty="0">
                <a:latin typeface="Calibri" charset="0"/>
              </a:rPr>
              <a:t> percentile but less than the 95</a:t>
            </a:r>
            <a:r>
              <a:rPr lang="en-US" baseline="30000" dirty="0">
                <a:latin typeface="Calibri" charset="0"/>
              </a:rPr>
              <a:t>th</a:t>
            </a:r>
            <a:r>
              <a:rPr lang="en-US" dirty="0">
                <a:latin typeface="Calibri" charset="0"/>
              </a:rPr>
              <a:t> percentile and “obese” as having a BMI greater than the 95</a:t>
            </a:r>
            <a:r>
              <a:rPr lang="en-US" baseline="30000" dirty="0">
                <a:latin typeface="Calibri" charset="0"/>
              </a:rPr>
              <a:t>th</a:t>
            </a:r>
            <a:r>
              <a:rPr lang="en-US" dirty="0">
                <a:latin typeface="Calibri" charset="0"/>
              </a:rPr>
              <a:t> percentile for children of the same age and sex.</a:t>
            </a:r>
          </a:p>
          <a:p>
            <a:endParaRPr lang="en-US" dirty="0"/>
          </a:p>
        </p:txBody>
      </p:sp>
      <p:sp>
        <p:nvSpPr>
          <p:cNvPr id="4" name="Slide Number Placeholder 3"/>
          <p:cNvSpPr>
            <a:spLocks noGrp="1"/>
          </p:cNvSpPr>
          <p:nvPr>
            <p:ph type="sldNum" sz="quarter" idx="10"/>
          </p:nvPr>
        </p:nvSpPr>
        <p:spPr/>
        <p:txBody>
          <a:bodyPr/>
          <a:lstStyle/>
          <a:p>
            <a:fld id="{73C43B9B-87D0-4380-A962-F69BD125AC41}" type="slidenum">
              <a:rPr lang="en-US" smtClean="0"/>
              <a:t>4</a:t>
            </a:fld>
            <a:endParaRPr lang="en-US"/>
          </a:p>
        </p:txBody>
      </p:sp>
    </p:spTree>
    <p:extLst>
      <p:ext uri="{BB962C8B-B14F-4D97-AF65-F5344CB8AC3E}">
        <p14:creationId xmlns:p14="http://schemas.microsoft.com/office/powerpoint/2010/main" val="2106716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4505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Childhood obesity has increased in prevalence over the past 30 years. This is due to a variety of factors, including: decreased access to healthy food with urban sprawl; restaurants serving larger portion sizes of foods that have a high fat content; more families eating out as opposed to cooking food at home; and an increase in the cost of healthy food and a decrease in cost of unhealthy, processed foods.  Children are also less active than before, due to decreases in mandatory physical education at school and access to sedentary activities at home – e.g. computer games, t.v. watching.  You can see that in 2008, about 20% of children and teenagers from age 6-19 were found to be obese.  A literature review from 1993 (Preventive Medicine March 22(2): 166-177) showed that “About a third (26 to 41%) of obese preschool children were obese as adults, and about half (42 to 63%) of obese school-age children were obese as adults. For all studies and across all ages, the risk of adult obesity was at least twice as high for obese children as for non-obese children. The risk of adult obesity was greater for children who were at higher levels of obesity and for children who were obese at older ages.”</a:t>
            </a:r>
          </a:p>
          <a:p>
            <a:pPr>
              <a:spcBef>
                <a:spcPct val="0"/>
              </a:spcBef>
            </a:pPr>
            <a:endParaRPr lang="en-US">
              <a:latin typeface="Calibri" charset="0"/>
            </a:endParaRPr>
          </a:p>
          <a:p>
            <a:pPr>
              <a:spcBef>
                <a:spcPct val="0"/>
              </a:spcBef>
            </a:pPr>
            <a:endParaRPr lang="en-US" sz="1000">
              <a:latin typeface="Calibri" charset="0"/>
            </a:endParaRPr>
          </a:p>
        </p:txBody>
      </p:sp>
      <p:sp>
        <p:nvSpPr>
          <p:cNvPr id="4505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77A49E45-EB3C-4A47-BAB6-C4BBCFFB45ED}" type="slidenum">
              <a:rPr lang="en-US">
                <a:latin typeface="Calibri" charset="0"/>
              </a:rPr>
              <a:pPr fontAlgn="base">
                <a:spcBef>
                  <a:spcPct val="0"/>
                </a:spcBef>
                <a:spcAft>
                  <a:spcPct val="0"/>
                </a:spcAft>
              </a:pPr>
              <a:t>5</a:t>
            </a:fld>
            <a:endParaRPr lang="en-US">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460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Expiratory reserve volume is decreased in obesity. Total lung capacity is usually preserved except with morbid obesity, excessive central adiposity, or with obesity-hypoventilation syndrome. Since FRC = ERV + RV, you can see that there is a decreased FRC in obese patients.</a:t>
            </a:r>
          </a:p>
          <a:p>
            <a:pPr>
              <a:spcBef>
                <a:spcPct val="0"/>
              </a:spcBef>
            </a:pPr>
            <a:endParaRPr lang="en-US">
              <a:latin typeface="Calibri" charset="0"/>
            </a:endParaRPr>
          </a:p>
        </p:txBody>
      </p:sp>
      <p:sp>
        <p:nvSpPr>
          <p:cNvPr id="460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8E699631-EB64-7843-B12A-91FD4DD288C9}" type="slidenum">
              <a:rPr lang="en-US">
                <a:latin typeface="Calibri" charset="0"/>
              </a:rPr>
              <a:pPr fontAlgn="base">
                <a:spcBef>
                  <a:spcPct val="0"/>
                </a:spcBef>
                <a:spcAft>
                  <a:spcPct val="0"/>
                </a:spcAft>
              </a:pPr>
              <a:t>6</a:t>
            </a:fld>
            <a:endParaRPr lang="en-US">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47106"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4710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0D0DC9FA-4385-C443-8829-3C327B38F7F5}" type="slidenum">
              <a:rPr lang="en-US">
                <a:latin typeface="Calibri" charset="0"/>
              </a:rPr>
              <a:pPr fontAlgn="base">
                <a:spcBef>
                  <a:spcPct val="0"/>
                </a:spcBef>
                <a:spcAft>
                  <a:spcPct val="0"/>
                </a:spcAft>
              </a:pPr>
              <a:t>7</a:t>
            </a:fld>
            <a:endParaRPr lang="en-US">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4813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Atelectasis is derived from the Greek words </a:t>
            </a:r>
            <a:r>
              <a:rPr lang="en-US" i="1">
                <a:latin typeface="Calibri" charset="0"/>
              </a:rPr>
              <a:t>ateles</a:t>
            </a:r>
            <a:r>
              <a:rPr lang="en-US">
                <a:latin typeface="Calibri" charset="0"/>
              </a:rPr>
              <a:t> and </a:t>
            </a:r>
            <a:r>
              <a:rPr lang="en-US" i="1">
                <a:latin typeface="Calibri" charset="0"/>
              </a:rPr>
              <a:t>ektasis,</a:t>
            </a:r>
            <a:r>
              <a:rPr lang="en-US">
                <a:latin typeface="Calibri" charset="0"/>
              </a:rPr>
              <a:t> which mean incomplete expansion. Atelectasis is defined as diminished volume affecting all or part of a lung.  This picture demonstrates atelectasis.  Obese patients have decreased FRC, which may fall below the CV and lead to atelectasis.  V/Q mismatch during ventilation leads to hypoxemia. Chronic hypoxemia leads to the inability to normalize PaCO2, and this can lead to hypersomnolence and pulmonary hypertension (with or without cor pulmonale).</a:t>
            </a:r>
          </a:p>
        </p:txBody>
      </p:sp>
      <p:sp>
        <p:nvSpPr>
          <p:cNvPr id="4813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0A76CEAA-31CA-6C47-9FE5-AAD552265548}" type="slidenum">
              <a:rPr lang="en-US">
                <a:latin typeface="Calibri" charset="0"/>
              </a:rPr>
              <a:pPr fontAlgn="base">
                <a:spcBef>
                  <a:spcPct val="0"/>
                </a:spcBef>
                <a:spcAft>
                  <a:spcPct val="0"/>
                </a:spcAft>
              </a:pPr>
              <a:t>8</a:t>
            </a:fld>
            <a:endParaRPr lang="en-US">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4915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Obesity leads to an increased metabolic rate. The body has to work harder to perfuse the extra weight. This increased metabolic rate leads to increased oxygen demand, increased CO2 production, and increased alveolar ventilation. There is decreased chest wall compliance due to the adipose tissue that lies over the thorax.  Lung volumes are decreased as the increased abdominal mass forces the diaphragm cephalad.</a:t>
            </a:r>
          </a:p>
        </p:txBody>
      </p:sp>
      <p:sp>
        <p:nvSpPr>
          <p:cNvPr id="4915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0F1BE9A7-D337-D442-9B74-4DAD0CC29DC8}" type="slidenum">
              <a:rPr lang="en-US">
                <a:latin typeface="Calibri" charset="0"/>
              </a:rPr>
              <a:pPr fontAlgn="base">
                <a:spcBef>
                  <a:spcPct val="0"/>
                </a:spcBef>
                <a:spcAft>
                  <a:spcPct val="0"/>
                </a:spcAft>
              </a:pPr>
              <a:t>9</a:t>
            </a:fld>
            <a:endParaRPr lang="en-US">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017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This picture is of Pickwickian Joe, a character in Charles Dicken’s novel “The Pickwick Papers.”  Joe is obese, eats often, and falls asleep at all times of the day.  The description of this character led to the origin of the medical term “Pickwickian Syndrome,” which lead to the description of what we now call Obstructive Sleep Apnea.</a:t>
            </a:r>
          </a:p>
        </p:txBody>
      </p:sp>
      <p:sp>
        <p:nvSpPr>
          <p:cNvPr id="5017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69EE4110-2A98-BE41-AD93-1DD2D915DD87}" type="slidenum">
              <a:rPr lang="en-US">
                <a:latin typeface="Calibri" charset="0"/>
              </a:rPr>
              <a:pPr fontAlgn="base">
                <a:spcBef>
                  <a:spcPct val="0"/>
                </a:spcBef>
                <a:spcAft>
                  <a:spcPct val="0"/>
                </a:spcAft>
              </a:pPr>
              <a:t>10</a:t>
            </a:fld>
            <a:endParaRPr lang="en-US">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120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5120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57087ACD-9AD0-7C42-B70F-0F2A7C3B828E}" type="slidenum">
              <a:rPr lang="en-US">
                <a:latin typeface="Calibri" charset="0"/>
              </a:rPr>
              <a:pPr fontAlgn="base">
                <a:spcBef>
                  <a:spcPct val="0"/>
                </a:spcBef>
                <a:spcAft>
                  <a:spcPct val="0"/>
                </a:spcAft>
              </a:pPr>
              <a:t>11</a:t>
            </a:fld>
            <a:endParaRPr lang="en-US">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222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Calibri" charset="0"/>
              </a:rPr>
              <a:t>What you see here is a </a:t>
            </a:r>
            <a:r>
              <a:rPr lang="en-US" dirty="0" err="1">
                <a:latin typeface="Calibri" charset="0"/>
              </a:rPr>
              <a:t>capnogram</a:t>
            </a:r>
            <a:r>
              <a:rPr lang="en-US" dirty="0">
                <a:latin typeface="Calibri" charset="0"/>
              </a:rPr>
              <a:t> with characteristic “shark fin” appearance seen with bronchospasm. This occurs because as bronchoconstriction becomes more severe</a:t>
            </a:r>
            <a:r>
              <a:rPr lang="en-US" baseline="0" dirty="0">
                <a:latin typeface="Calibri" charset="0"/>
              </a:rPr>
              <a:t> it takes a progressively longer time for the alveoli to empty their carbon dioxide during exhalation. As bronchoconstriction from asthma/bronchospasm worsens, the upslope angle becomes even more gradual. </a:t>
            </a:r>
            <a:endParaRPr lang="en-US" dirty="0">
              <a:latin typeface="Calibri" charset="0"/>
            </a:endParaRPr>
          </a:p>
        </p:txBody>
      </p:sp>
      <p:sp>
        <p:nvSpPr>
          <p:cNvPr id="5222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63533834-A333-F147-8889-13D07A63C4F0}" type="slidenum">
              <a:rPr lang="en-US">
                <a:latin typeface="Calibri" charset="0"/>
              </a:rPr>
              <a:pPr fontAlgn="base">
                <a:spcBef>
                  <a:spcPct val="0"/>
                </a:spcBef>
                <a:spcAft>
                  <a:spcPct val="0"/>
                </a:spcAft>
              </a:pPr>
              <a:t>12</a:t>
            </a:fld>
            <a:endParaRPr lang="en-US">
              <a:latin typeface="Calibri"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325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5325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E1707A89-BBAA-7649-9F42-30B91BA8B844}" type="slidenum">
              <a:rPr lang="en-US">
                <a:latin typeface="Calibri" charset="0"/>
              </a:rPr>
              <a:pPr fontAlgn="base">
                <a:spcBef>
                  <a:spcPct val="0"/>
                </a:spcBef>
                <a:spcAft>
                  <a:spcPct val="0"/>
                </a:spcAft>
              </a:pPr>
              <a:t>13</a:t>
            </a:fld>
            <a:endParaRPr lang="en-US">
              <a:latin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427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Obesity has effects on all the major organs. While we do not have time to go over all the co-morbidities associated with obesity, I did want to highlight some of the more salient ones.</a:t>
            </a:r>
          </a:p>
        </p:txBody>
      </p:sp>
      <p:sp>
        <p:nvSpPr>
          <p:cNvPr id="5427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BDF0825D-658A-2C45-B6A0-6708771D3497}" type="slidenum">
              <a:rPr lang="en-US">
                <a:latin typeface="Calibri" charset="0"/>
              </a:rPr>
              <a:pPr fontAlgn="base">
                <a:spcBef>
                  <a:spcPct val="0"/>
                </a:spcBef>
                <a:spcAft>
                  <a:spcPct val="0"/>
                </a:spcAft>
              </a:pPr>
              <a:t>14</a:t>
            </a:fld>
            <a:endParaRPr lang="en-US">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5298"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5529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15F8E859-BD18-A946-A807-DAF6614346AE}" type="slidenum">
              <a:rPr lang="en-US">
                <a:latin typeface="Calibri" charset="0"/>
              </a:rPr>
              <a:pPr fontAlgn="base">
                <a:spcBef>
                  <a:spcPct val="0"/>
                </a:spcBef>
                <a:spcAft>
                  <a:spcPct val="0"/>
                </a:spcAft>
              </a:pPr>
              <a:t>15</a:t>
            </a:fld>
            <a:endParaRPr lang="en-US">
              <a:latin typeface="Calibri"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632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5632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B4F9FF5F-9286-2041-A73F-3CD363C89B47}" type="slidenum">
              <a:rPr lang="en-US">
                <a:latin typeface="Calibri" charset="0"/>
              </a:rPr>
              <a:pPr fontAlgn="base">
                <a:spcBef>
                  <a:spcPct val="0"/>
                </a:spcBef>
                <a:spcAft>
                  <a:spcPct val="0"/>
                </a:spcAft>
              </a:pPr>
              <a:t>16</a:t>
            </a:fld>
            <a:endParaRPr lang="en-US">
              <a:latin typeface="Calibri"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5734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3AA03BCD-7775-3049-A28F-358346FA5CBC}" type="slidenum">
              <a:rPr lang="en-US">
                <a:latin typeface="Calibri" charset="0"/>
              </a:rPr>
              <a:pPr fontAlgn="base">
                <a:spcBef>
                  <a:spcPct val="0"/>
                </a:spcBef>
                <a:spcAft>
                  <a:spcPct val="0"/>
                </a:spcAft>
              </a:pPr>
              <a:t>17</a:t>
            </a:fld>
            <a:endParaRPr lang="en-US">
              <a:latin typeface="Calibri"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837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5837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33191718-8F9D-8544-AB5E-3C2A5684C25E}" type="slidenum">
              <a:rPr lang="en-US">
                <a:latin typeface="Calibri" charset="0"/>
              </a:rPr>
              <a:pPr fontAlgn="base">
                <a:spcBef>
                  <a:spcPct val="0"/>
                </a:spcBef>
                <a:spcAft>
                  <a:spcPct val="0"/>
                </a:spcAft>
              </a:pPr>
              <a:t>18</a:t>
            </a:fld>
            <a:endParaRPr lang="en-US">
              <a:latin typeface="Calibri"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9394"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5939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E4EBC803-2109-6249-9BDB-6C8EC3E0A551}" type="slidenum">
              <a:rPr lang="en-US">
                <a:latin typeface="Calibri" charset="0"/>
              </a:rPr>
              <a:pPr fontAlgn="base">
                <a:spcBef>
                  <a:spcPct val="0"/>
                </a:spcBef>
                <a:spcAft>
                  <a:spcPct val="0"/>
                </a:spcAft>
              </a:pPr>
              <a:t>19</a:t>
            </a:fld>
            <a:endParaRPr lang="en-US">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Some of you may be familiar with Snorlax from Pokemon in your interaction with children.  Snoring is a great segue to our next topic, obstructive sleep apnea.</a:t>
            </a:r>
          </a:p>
        </p:txBody>
      </p:sp>
      <p:sp>
        <p:nvSpPr>
          <p:cNvPr id="6041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DE9E51EC-059D-6A4B-A21B-B62C18E9F9AC}" type="slidenum">
              <a:rPr lang="en-US">
                <a:latin typeface="Calibri" charset="0"/>
              </a:rPr>
              <a:pPr fontAlgn="base">
                <a:spcBef>
                  <a:spcPct val="0"/>
                </a:spcBef>
                <a:spcAft>
                  <a:spcPct val="0"/>
                </a:spcAft>
              </a:pPr>
              <a:t>20</a:t>
            </a:fld>
            <a:endParaRPr lang="en-US">
              <a:latin typeface="Calibri"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144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In rare cases, the airway obstruction is so severe that a tonsillectomy and adenoidectomy may be indicated.  This is to improve the symptoms of obstructive sleep apnea prior to proceeding with any elective surgery. [Pohl J, Stephen M, Wilson D. Pediatric obesity: impact and surgical management. </a:t>
            </a:r>
            <a:r>
              <a:rPr lang="en-US" i="1">
                <a:latin typeface="Calibri" charset="0"/>
              </a:rPr>
              <a:t>South Med J. 2006;99(8):</a:t>
            </a:r>
            <a:r>
              <a:rPr lang="en-US">
                <a:latin typeface="Calibri" charset="0"/>
              </a:rPr>
              <a:t>833-843]  There needs to be more research done to determine which patients would benefit.  With respect to pediatric patients with obstructive sleep apnea staying for overnight observation, this is actually an area currently under investigation.   At this time, it is best to determine the need for overnight observation on a case-to-case basis.  Some useful criteria for making this determination could include: how the patient did in the OR and in the PACU with respect to oxygenation, ventilation, and the frequency and severity of apnea spells.</a:t>
            </a:r>
          </a:p>
        </p:txBody>
      </p:sp>
      <p:sp>
        <p:nvSpPr>
          <p:cNvPr id="6144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C7DD01CE-7596-A546-9D64-A6494643376A}" type="slidenum">
              <a:rPr lang="en-US">
                <a:latin typeface="Calibri" charset="0"/>
              </a:rPr>
              <a:pPr fontAlgn="base">
                <a:spcBef>
                  <a:spcPct val="0"/>
                </a:spcBef>
                <a:spcAft>
                  <a:spcPct val="0"/>
                </a:spcAft>
              </a:pPr>
              <a:t>21</a:t>
            </a:fld>
            <a:endParaRPr lang="en-US">
              <a:latin typeface="Calibri"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246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While there is an increased incidence of GERD in obese patients, evidence to date fails to demonstrate increased incidence of aspiration in obese children</a:t>
            </a:r>
          </a:p>
          <a:p>
            <a:pPr>
              <a:spcBef>
                <a:spcPct val="0"/>
              </a:spcBef>
            </a:pPr>
            <a:endParaRPr lang="en-US">
              <a:latin typeface="Calibri" charset="0"/>
            </a:endParaRPr>
          </a:p>
        </p:txBody>
      </p:sp>
      <p:sp>
        <p:nvSpPr>
          <p:cNvPr id="6246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8B7BF061-1763-624A-BA8D-F02BE4D57871}" type="slidenum">
              <a:rPr lang="en-US">
                <a:latin typeface="Calibri" charset="0"/>
              </a:rPr>
              <a:pPr fontAlgn="base">
                <a:spcBef>
                  <a:spcPct val="0"/>
                </a:spcBef>
                <a:spcAft>
                  <a:spcPct val="0"/>
                </a:spcAft>
              </a:pPr>
              <a:t>22</a:t>
            </a:fld>
            <a:endParaRPr lang="en-US">
              <a:latin typeface="Calibri"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6349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E59321AE-6DDE-4D43-B0C5-3AD25C7922DE}" type="slidenum">
              <a:rPr lang="en-US">
                <a:latin typeface="Calibri" charset="0"/>
              </a:rPr>
              <a:pPr fontAlgn="base">
                <a:spcBef>
                  <a:spcPct val="0"/>
                </a:spcBef>
                <a:spcAft>
                  <a:spcPct val="0"/>
                </a:spcAft>
              </a:pPr>
              <a:t>23</a:t>
            </a:fld>
            <a:endParaRPr lang="en-US">
              <a:latin typeface="Calibri"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4514"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6451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4B2BBC4D-86DB-C947-B312-7BD67482B953}" type="slidenum">
              <a:rPr lang="en-US">
                <a:latin typeface="Calibri" charset="0"/>
              </a:rPr>
              <a:pPr fontAlgn="base">
                <a:spcBef>
                  <a:spcPct val="0"/>
                </a:spcBef>
                <a:spcAft>
                  <a:spcPct val="0"/>
                </a:spcAft>
              </a:pPr>
              <a:t>24</a:t>
            </a:fld>
            <a:endParaRPr lang="en-US">
              <a:latin typeface="Calibri"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5538"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6553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BEE2986E-9B1E-694C-B346-81DDCEB1B3D0}" type="slidenum">
              <a:rPr lang="en-US">
                <a:latin typeface="Calibri" charset="0"/>
              </a:rPr>
              <a:pPr fontAlgn="base">
                <a:spcBef>
                  <a:spcPct val="0"/>
                </a:spcBef>
                <a:spcAft>
                  <a:spcPct val="0"/>
                </a:spcAft>
              </a:pPr>
              <a:t>25</a:t>
            </a:fld>
            <a:endParaRPr lang="en-US">
              <a:latin typeface="Calibri"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656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6656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8C1F8311-7AA9-2140-B049-2C99D45839E2}" type="slidenum">
              <a:rPr lang="en-US">
                <a:latin typeface="Calibri" charset="0"/>
              </a:rPr>
              <a:pPr fontAlgn="base">
                <a:spcBef>
                  <a:spcPct val="0"/>
                </a:spcBef>
                <a:spcAft>
                  <a:spcPct val="0"/>
                </a:spcAft>
              </a:pPr>
              <a:t>26</a:t>
            </a:fld>
            <a:endParaRPr lang="en-US">
              <a:latin typeface="Calibri"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758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Calibri" charset="0"/>
              </a:rPr>
              <a:t>-Obese children have increased lean body mass and fat</a:t>
            </a:r>
          </a:p>
          <a:p>
            <a:pPr>
              <a:spcBef>
                <a:spcPct val="0"/>
              </a:spcBef>
            </a:pPr>
            <a:r>
              <a:rPr lang="en-US" dirty="0">
                <a:latin typeface="Calibri" charset="0"/>
              </a:rPr>
              <a:t>-Most of the pharmacological data is derived from adult literature</a:t>
            </a:r>
          </a:p>
          <a:p>
            <a:pPr>
              <a:spcBef>
                <a:spcPct val="0"/>
              </a:spcBef>
            </a:pPr>
            <a:endParaRPr lang="en-US" dirty="0">
              <a:latin typeface="Calibri" charset="0"/>
            </a:endParaRPr>
          </a:p>
          <a:p>
            <a:pPr>
              <a:spcBef>
                <a:spcPct val="0"/>
              </a:spcBef>
            </a:pPr>
            <a:r>
              <a:rPr lang="en-US" dirty="0">
                <a:latin typeface="Calibri" charset="0"/>
              </a:rPr>
              <a:t>To</a:t>
            </a:r>
            <a:r>
              <a:rPr lang="en-US" baseline="0" dirty="0">
                <a:latin typeface="Calibri" charset="0"/>
              </a:rPr>
              <a:t> calculate IBW, there are three current formulae: the McLaren method, the Moore method, and the body mass index method. In children under 8 years old, none of the methods have been shown to be superior to the others, and they provide very similar results. Above age of 8, recommend using the adult method of calculating IBW.</a:t>
            </a:r>
            <a:endParaRPr lang="en-US" dirty="0">
              <a:latin typeface="Calibri" charset="0"/>
            </a:endParaRPr>
          </a:p>
          <a:p>
            <a:pPr>
              <a:spcBef>
                <a:spcPct val="0"/>
              </a:spcBef>
            </a:pPr>
            <a:endParaRPr lang="en-US" dirty="0">
              <a:latin typeface="Calibri" charset="0"/>
            </a:endParaRPr>
          </a:p>
          <a:p>
            <a:pPr>
              <a:spcBef>
                <a:spcPct val="0"/>
              </a:spcBef>
            </a:pPr>
            <a:endParaRPr lang="en-US" dirty="0">
              <a:latin typeface="Calibri" charset="0"/>
            </a:endParaRPr>
          </a:p>
          <a:p>
            <a:pPr>
              <a:spcBef>
                <a:spcPct val="0"/>
              </a:spcBef>
            </a:pPr>
            <a:endParaRPr lang="en-US" dirty="0">
              <a:latin typeface="Calibri" charset="0"/>
            </a:endParaRPr>
          </a:p>
        </p:txBody>
      </p:sp>
      <p:sp>
        <p:nvSpPr>
          <p:cNvPr id="6758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48D5EAA0-054C-1241-8E34-921B5F0534C4}" type="slidenum">
              <a:rPr lang="en-US">
                <a:latin typeface="Calibri" charset="0"/>
              </a:rPr>
              <a:pPr fontAlgn="base">
                <a:spcBef>
                  <a:spcPct val="0"/>
                </a:spcBef>
                <a:spcAft>
                  <a:spcPct val="0"/>
                </a:spcAft>
              </a:pPr>
              <a:t>27</a:t>
            </a:fld>
            <a:endParaRPr lang="en-US">
              <a:latin typeface="Calibri"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758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Calibri" charset="0"/>
              </a:rPr>
              <a:t>-Obese children have increased lean body mass and fat</a:t>
            </a:r>
          </a:p>
          <a:p>
            <a:pPr>
              <a:spcBef>
                <a:spcPct val="0"/>
              </a:spcBef>
            </a:pPr>
            <a:r>
              <a:rPr lang="en-US" dirty="0">
                <a:latin typeface="Calibri" charset="0"/>
              </a:rPr>
              <a:t>-Most of the pharmacological data is derived from adult literature</a:t>
            </a:r>
          </a:p>
          <a:p>
            <a:pPr>
              <a:spcBef>
                <a:spcPct val="0"/>
              </a:spcBef>
            </a:pPr>
            <a:endParaRPr lang="en-US" dirty="0">
              <a:latin typeface="Calibri" charset="0"/>
            </a:endParaRPr>
          </a:p>
          <a:p>
            <a:pPr>
              <a:spcBef>
                <a:spcPct val="0"/>
              </a:spcBef>
            </a:pPr>
            <a:r>
              <a:rPr lang="en-US" dirty="0">
                <a:latin typeface="Calibri" charset="0"/>
              </a:rPr>
              <a:t>To</a:t>
            </a:r>
            <a:r>
              <a:rPr lang="en-US" baseline="0" dirty="0">
                <a:latin typeface="Calibri" charset="0"/>
              </a:rPr>
              <a:t> calculate IBW, there are three current formulae: the McLaren method, the Moore method, and the body mass index method. In children under 8 years old, none of the methods have been shown to be superior to the others, and they provide very similar results. Above age of 8, recommend using the adult method of calculating IBW.</a:t>
            </a:r>
            <a:endParaRPr lang="en-US" dirty="0">
              <a:latin typeface="Calibri" charset="0"/>
            </a:endParaRPr>
          </a:p>
          <a:p>
            <a:pPr>
              <a:spcBef>
                <a:spcPct val="0"/>
              </a:spcBef>
            </a:pPr>
            <a:endParaRPr lang="en-US" dirty="0">
              <a:latin typeface="Calibri" charset="0"/>
            </a:endParaRPr>
          </a:p>
          <a:p>
            <a:pPr>
              <a:spcBef>
                <a:spcPct val="0"/>
              </a:spcBef>
            </a:pPr>
            <a:endParaRPr lang="en-US" dirty="0">
              <a:latin typeface="Calibri" charset="0"/>
            </a:endParaRPr>
          </a:p>
          <a:p>
            <a:pPr>
              <a:spcBef>
                <a:spcPct val="0"/>
              </a:spcBef>
            </a:pPr>
            <a:endParaRPr lang="en-US" dirty="0">
              <a:latin typeface="Calibri" charset="0"/>
            </a:endParaRPr>
          </a:p>
        </p:txBody>
      </p:sp>
      <p:sp>
        <p:nvSpPr>
          <p:cNvPr id="6758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48D5EAA0-054C-1241-8E34-921B5F0534C4}" type="slidenum">
              <a:rPr lang="en-US">
                <a:latin typeface="Calibri" charset="0"/>
              </a:rPr>
              <a:pPr fontAlgn="base">
                <a:spcBef>
                  <a:spcPct val="0"/>
                </a:spcBef>
                <a:spcAft>
                  <a:spcPct val="0"/>
                </a:spcAft>
              </a:pPr>
              <a:t>28</a:t>
            </a:fld>
            <a:endParaRPr lang="en-US">
              <a:latin typeface="Calibri"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861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6861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049CFCA1-54B6-DC4E-B0F9-5E193F826AA9}" type="slidenum">
              <a:rPr lang="en-US">
                <a:latin typeface="Calibri" charset="0"/>
              </a:rPr>
              <a:pPr fontAlgn="base">
                <a:spcBef>
                  <a:spcPct val="0"/>
                </a:spcBef>
                <a:spcAft>
                  <a:spcPct val="0"/>
                </a:spcAft>
              </a:pPr>
              <a:t>29</a:t>
            </a:fld>
            <a:endParaRPr lang="en-US">
              <a:latin typeface="Calibri"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963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Prone:</a:t>
            </a:r>
          </a:p>
          <a:p>
            <a:pPr>
              <a:spcBef>
                <a:spcPct val="0"/>
              </a:spcBef>
            </a:pPr>
            <a:r>
              <a:rPr lang="en-US">
                <a:latin typeface="Calibri" charset="0"/>
              </a:rPr>
              <a:t>For an anesthetized and paralyzed normal weight patient, placement in the prone position improves oxygenation compared to the same patient when supine. If the abdominal wall is allowed to hang freely, there is a reduction in cephalad displacement of the diaphragm and a re-opening of atelectactic lung segments. In obese patients, the unloading of abdominal viscera significantly reduces pressure on the diaphragm, which in turn leads to an increase in FRC. </a:t>
            </a:r>
          </a:p>
          <a:p>
            <a:pPr>
              <a:spcBef>
                <a:spcPct val="0"/>
              </a:spcBef>
            </a:pPr>
            <a:r>
              <a:rPr lang="en-US">
                <a:latin typeface="Calibri" charset="0"/>
              </a:rPr>
              <a:t>Lateral: </a:t>
            </a:r>
          </a:p>
          <a:p>
            <a:pPr>
              <a:spcBef>
                <a:spcPct val="0"/>
              </a:spcBef>
            </a:pPr>
            <a:r>
              <a:rPr lang="en-US">
                <a:latin typeface="Calibri" charset="0"/>
              </a:rPr>
              <a:t>Tolerated in obese patients due to displacement of their panniculus off the abdomen, which in turn reduced intra-abdominal pressure and allowed greater diaphragmatic excursion during mechanical ventilation.</a:t>
            </a:r>
            <a:r>
              <a:rPr lang="en-US" baseline="30000">
                <a:latin typeface="Calibri" charset="0"/>
              </a:rPr>
              <a:t> </a:t>
            </a:r>
            <a:endParaRPr lang="en-US">
              <a:latin typeface="Calibri" charset="0"/>
            </a:endParaRPr>
          </a:p>
          <a:p>
            <a:pPr>
              <a:spcBef>
                <a:spcPct val="0"/>
              </a:spcBef>
            </a:pPr>
            <a:r>
              <a:rPr lang="en-US">
                <a:latin typeface="Calibri" charset="0"/>
              </a:rPr>
              <a:t>Semi-recumbent: </a:t>
            </a:r>
          </a:p>
          <a:p>
            <a:pPr>
              <a:spcBef>
                <a:spcPct val="0"/>
              </a:spcBef>
            </a:pPr>
            <a:r>
              <a:rPr lang="en-US">
                <a:latin typeface="Calibri" charset="0"/>
              </a:rPr>
              <a:t>This unloads the weight of the intra-abdominal contents from the diaphragm and increases FRC.</a:t>
            </a:r>
          </a:p>
          <a:p>
            <a:pPr>
              <a:spcBef>
                <a:spcPct val="0"/>
              </a:spcBef>
            </a:pPr>
            <a:endParaRPr lang="en-US">
              <a:latin typeface="Calibri" charset="0"/>
            </a:endParaRPr>
          </a:p>
        </p:txBody>
      </p:sp>
      <p:sp>
        <p:nvSpPr>
          <p:cNvPr id="6963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E089D076-14E6-EC4E-878C-FFEFB4CD6766}" type="slidenum">
              <a:rPr lang="en-US">
                <a:latin typeface="Calibri" charset="0"/>
              </a:rPr>
              <a:pPr fontAlgn="base">
                <a:spcBef>
                  <a:spcPct val="0"/>
                </a:spcBef>
                <a:spcAft>
                  <a:spcPct val="0"/>
                </a:spcAft>
              </a:pPr>
              <a:t>30</a:t>
            </a:fld>
            <a:endParaRPr lang="en-US">
              <a:latin typeface="Calibri"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70658"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7065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EAA3299D-3841-8149-AD1B-68F15CE7D8AF}" type="slidenum">
              <a:rPr lang="en-US">
                <a:latin typeface="Calibri" charset="0"/>
              </a:rPr>
              <a:pPr fontAlgn="base">
                <a:spcBef>
                  <a:spcPct val="0"/>
                </a:spcBef>
                <a:spcAft>
                  <a:spcPct val="0"/>
                </a:spcAft>
              </a:pPr>
              <a:t>31</a:t>
            </a:fld>
            <a:endParaRPr lang="en-US">
              <a:latin typeface="Calibri"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716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In this retrospective study of more than 6,000 pediatric patients by Dr. Nafiu at the University of Michigan, increased airway obstruction, the need for more than 2 anti-emetics and a longer PACU stay for overweight and obese patients was found to be statistically significant when compared to their lean counterparts.  More research has to be done to determine if there is always an increased incidence of PONV in obese children.</a:t>
            </a:r>
          </a:p>
          <a:p>
            <a:pPr>
              <a:spcBef>
                <a:spcPct val="0"/>
              </a:spcBef>
            </a:pPr>
            <a:endParaRPr lang="en-US">
              <a:latin typeface="Calibri" charset="0"/>
            </a:endParaRPr>
          </a:p>
          <a:p>
            <a:pPr>
              <a:spcBef>
                <a:spcPct val="0"/>
              </a:spcBef>
            </a:pPr>
            <a:r>
              <a:rPr lang="en-US">
                <a:latin typeface="Calibri" charset="0"/>
              </a:rPr>
              <a:t>In the study by Fung et. Al, obese patients had a higher incidence of airway obstruction and respiratory complications, both in PACU and when admitted overnight.  It makes sense, then, that pulse oximetry and end-tidal CO2 should be monitored for early diagnosis and management of respiratory problems.</a:t>
            </a:r>
          </a:p>
        </p:txBody>
      </p:sp>
      <p:sp>
        <p:nvSpPr>
          <p:cNvPr id="716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422E72C0-342F-9B4D-8B44-6B09CEDF7D0D}" type="slidenum">
              <a:rPr lang="en-US">
                <a:latin typeface="Calibri" charset="0"/>
              </a:rPr>
              <a:pPr fontAlgn="base">
                <a:spcBef>
                  <a:spcPct val="0"/>
                </a:spcBef>
                <a:spcAft>
                  <a:spcPct val="0"/>
                </a:spcAft>
              </a:pPr>
              <a:t>32</a:t>
            </a:fld>
            <a:endParaRPr lang="en-US">
              <a:latin typeface="Calibri"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7270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It is important to have resuscitation equipment readily available, with nurses and physicians who are familiar with its use.  This is essential to quickly diagnosing and treating complications in PACU.  Anesthesia carts that are color-coded for age and approximate weight are useful to help guide sizes of oral airways, intubation blades, and endotracheal tubes in emergent situations.</a:t>
            </a:r>
          </a:p>
          <a:p>
            <a:pPr>
              <a:spcBef>
                <a:spcPct val="0"/>
              </a:spcBef>
            </a:pPr>
            <a:endParaRPr lang="en-US">
              <a:latin typeface="Calibri" charset="0"/>
            </a:endParaRPr>
          </a:p>
          <a:p>
            <a:pPr>
              <a:spcBef>
                <a:spcPct val="0"/>
              </a:spcBef>
            </a:pPr>
            <a:r>
              <a:rPr lang="en-US">
                <a:latin typeface="Calibri" charset="0"/>
              </a:rPr>
              <a:t>Based on Dr. Nafiu’s results which suggested that obese patients stayed longer in PACU and required more anti-emetics, I would strongly consider giving at least two prophylactic anti-emetics intra-operatively.   Further research is needed to better understand why obese patients have a higher rate of post-operative nausea and vomiting.</a:t>
            </a:r>
            <a:br>
              <a:rPr lang="en-US">
                <a:latin typeface="Calibri" charset="0"/>
              </a:rPr>
            </a:br>
            <a:endParaRPr lang="en-US">
              <a:latin typeface="Calibri" charset="0"/>
            </a:endParaRPr>
          </a:p>
        </p:txBody>
      </p:sp>
      <p:sp>
        <p:nvSpPr>
          <p:cNvPr id="7270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20DA1987-E3E2-3A44-B9AF-C0BAA1C28F59}" type="slidenum">
              <a:rPr lang="en-US">
                <a:latin typeface="Calibri" charset="0"/>
              </a:rPr>
              <a:pPr fontAlgn="base">
                <a:spcBef>
                  <a:spcPct val="0"/>
                </a:spcBef>
                <a:spcAft>
                  <a:spcPct val="0"/>
                </a:spcAft>
              </a:pPr>
              <a:t>33</a:t>
            </a:fld>
            <a:endParaRPr lang="en-US">
              <a:latin typeface="Calibri"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7373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7373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2F30F175-CC02-8043-A7DB-7445A60C9A99}" type="slidenum">
              <a:rPr lang="en-US">
                <a:latin typeface="Calibri" charset="0"/>
              </a:rPr>
              <a:pPr fontAlgn="base">
                <a:spcBef>
                  <a:spcPct val="0"/>
                </a:spcBef>
                <a:spcAft>
                  <a:spcPct val="0"/>
                </a:spcAft>
              </a:pPr>
              <a:t>34</a:t>
            </a:fld>
            <a:endParaRPr lang="en-US">
              <a:latin typeface="Calibri"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74754"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7475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fontAlgn="base">
              <a:spcBef>
                <a:spcPct val="0"/>
              </a:spcBef>
              <a:spcAft>
                <a:spcPct val="0"/>
              </a:spcAft>
            </a:pPr>
            <a:fld id="{7854DC49-D087-7248-8C9F-D36B44FC6F8C}" type="slidenum">
              <a:rPr lang="en-US">
                <a:latin typeface="Calibri" charset="0"/>
              </a:rPr>
              <a:pPr fontAlgn="base">
                <a:spcBef>
                  <a:spcPct val="0"/>
                </a:spcBef>
                <a:spcAft>
                  <a:spcPct val="0"/>
                </a:spcAft>
              </a:pPr>
              <a:t>35</a:t>
            </a:fld>
            <a:endParaRPr lang="en-US">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7" name="Rectangle 6"/>
          <p:cNvSpPr/>
          <p:nvPr/>
        </p:nvSpPr>
        <p:spPr>
          <a:xfrm>
            <a:off x="0" y="-76200"/>
            <a:ext cx="9144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a:spLocks noChangeArrowheads="1"/>
          </p:cNvSpPr>
          <p:nvPr/>
        </p:nvSpPr>
        <p:spPr bwMode="auto">
          <a:xfrm>
            <a:off x="0" y="6011863"/>
            <a:ext cx="9144000" cy="998537"/>
          </a:xfrm>
          <a:prstGeom prst="rect">
            <a:avLst/>
          </a:prstGeom>
          <a:solidFill>
            <a:schemeClr val="bg1"/>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
        <p:nvSpPr>
          <p:cNvPr id="9" name="Rectangle 3"/>
          <p:cNvSpPr>
            <a:spLocks noChangeArrowheads="1"/>
          </p:cNvSpPr>
          <p:nvPr/>
        </p:nvSpPr>
        <p:spPr bwMode="auto">
          <a:xfrm>
            <a:off x="0" y="5748338"/>
            <a:ext cx="9144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a:latin typeface="Arial" pitchFamily="-108" charset="0"/>
              <a:ea typeface="ＭＳ Ｐゴシック" pitchFamily="-108" charset="-128"/>
              <a:cs typeface="ＭＳ Ｐゴシック" pitchFamily="-108" charset="-128"/>
            </a:endParaRPr>
          </a:p>
        </p:txBody>
      </p:sp>
      <p:sp>
        <p:nvSpPr>
          <p:cNvPr id="10" name="Rectangle 4"/>
          <p:cNvSpPr>
            <a:spLocks noChangeArrowheads="1"/>
          </p:cNvSpPr>
          <p:nvPr/>
        </p:nvSpPr>
        <p:spPr bwMode="auto">
          <a:xfrm>
            <a:off x="0" y="228600"/>
            <a:ext cx="9144000" cy="5664200"/>
          </a:xfrm>
          <a:prstGeom prst="rect">
            <a:avLst/>
          </a:prstGeom>
          <a:solidFill>
            <a:schemeClr val="accent6"/>
          </a:solidFill>
          <a:ln w="9525">
            <a:noFill/>
            <a:miter lim="800000"/>
            <a:headEnd/>
            <a:tailEnd/>
          </a:ln>
        </p:spPr>
        <p:txBody>
          <a:bodyPr wrap="none" anchor="ctr"/>
          <a:lstStyle/>
          <a:p>
            <a:endParaRPr lang="en-US"/>
          </a:p>
        </p:txBody>
      </p:sp>
      <p:pic>
        <p:nvPicPr>
          <p:cNvPr id="11" name="Picture 12" descr="YSM_Shield_CMYK.jpg"/>
          <p:cNvPicPr>
            <a:picLocks noChangeAspect="1"/>
          </p:cNvPicPr>
          <p:nvPr/>
        </p:nvPicPr>
        <p:blipFill>
          <a:blip r:embed="rId2" cstate="print"/>
          <a:srcRect/>
          <a:stretch>
            <a:fillRect/>
          </a:stretch>
        </p:blipFill>
        <p:spPr bwMode="auto">
          <a:xfrm>
            <a:off x="8343900" y="6143625"/>
            <a:ext cx="571500" cy="714375"/>
          </a:xfrm>
          <a:prstGeom prst="rect">
            <a:avLst/>
          </a:prstGeom>
          <a:noFill/>
          <a:ln w="9525">
            <a:noFill/>
            <a:miter lim="800000"/>
            <a:headEnd/>
            <a:tailEnd/>
          </a:ln>
        </p:spPr>
      </p:pic>
      <p:pic>
        <p:nvPicPr>
          <p:cNvPr id="12" name="Picture 2" descr="Z:\Justin\Logos\YSM\New Brand\YSM_YaleBlue_CMYK.png"/>
          <p:cNvPicPr>
            <a:picLocks noChangeAspect="1" noChangeArrowheads="1"/>
          </p:cNvPicPr>
          <p:nvPr/>
        </p:nvPicPr>
        <p:blipFill>
          <a:blip r:embed="rId3" cstate="print"/>
          <a:srcRect/>
          <a:stretch>
            <a:fillRect/>
          </a:stretch>
        </p:blipFill>
        <p:spPr bwMode="auto">
          <a:xfrm>
            <a:off x="533400" y="6343356"/>
            <a:ext cx="3652837" cy="266993"/>
          </a:xfrm>
          <a:prstGeom prst="rect">
            <a:avLst/>
          </a:prstGeom>
          <a:noFill/>
        </p:spPr>
      </p:pic>
      <p:sp>
        <p:nvSpPr>
          <p:cNvPr id="13" name="Title Placeholder 14"/>
          <p:cNvSpPr>
            <a:spLocks noGrp="1"/>
          </p:cNvSpPr>
          <p:nvPr>
            <p:ph type="title" hasCustomPrompt="1"/>
          </p:nvPr>
        </p:nvSpPr>
        <p:spPr>
          <a:xfrm>
            <a:off x="533400" y="990600"/>
            <a:ext cx="8229600" cy="1541463"/>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en-US" sz="4400" kern="1200" baseline="0" dirty="0">
                <a:solidFill>
                  <a:schemeClr val="bg1"/>
                </a:solidFill>
                <a:latin typeface="Georgia" pitchFamily="18" charset="0"/>
                <a:ea typeface="ＭＳ Ｐゴシック" pitchFamily="34" charset="-128"/>
                <a:cs typeface="+mn-cs"/>
              </a:defRPr>
            </a:lvl1pPr>
          </a:lstStyle>
          <a:p>
            <a:r>
              <a:rPr lang="en-US" dirty="0"/>
              <a:t>Click to edit Presentation Title </a:t>
            </a:r>
          </a:p>
        </p:txBody>
      </p:sp>
      <p:sp>
        <p:nvSpPr>
          <p:cNvPr id="17" name="Text Placeholder 16"/>
          <p:cNvSpPr>
            <a:spLocks noGrp="1"/>
          </p:cNvSpPr>
          <p:nvPr>
            <p:ph type="body" sz="quarter" idx="10" hasCustomPrompt="1"/>
          </p:nvPr>
        </p:nvSpPr>
        <p:spPr>
          <a:xfrm>
            <a:off x="533400" y="2514600"/>
            <a:ext cx="8229600" cy="914400"/>
          </a:xfrm>
        </p:spPr>
        <p:txBody>
          <a:bodyPr/>
          <a:lstStyle>
            <a:lvl1pPr marL="342900" marR="0" indent="-342900" algn="l" defTabSz="914400" rtl="0" eaLnBrk="1" fontAlgn="base" latinLnBrk="0" hangingPunct="1">
              <a:lnSpc>
                <a:spcPct val="100000"/>
              </a:lnSpc>
              <a:spcBef>
                <a:spcPct val="0"/>
              </a:spcBef>
              <a:spcAft>
                <a:spcPct val="0"/>
              </a:spcAft>
              <a:buClrTx/>
              <a:buSzTx/>
              <a:buFont typeface="Arial" pitchFamily="34" charset="0"/>
              <a:buNone/>
              <a:tabLst/>
              <a:defRPr lang="en-US" sz="2000" kern="1200" noProof="0">
                <a:solidFill>
                  <a:schemeClr val="bg1"/>
                </a:solidFill>
                <a:latin typeface="Georgia" pitchFamily="18" charset="0"/>
                <a:ea typeface="ＭＳ Ｐゴシック" pitchFamily="34" charset="-128"/>
              </a:defRPr>
            </a:lvl1p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None/>
              <a:tabLst/>
              <a:defRPr/>
            </a:pPr>
            <a:r>
              <a:rPr lang="en-US" sz="2400" kern="1200" noProof="0" dirty="0">
                <a:solidFill>
                  <a:schemeClr val="bg1"/>
                </a:solidFill>
                <a:latin typeface="Georgia" pitchFamily="18" charset="0"/>
                <a:ea typeface="ＭＳ Ｐゴシック" pitchFamily="34" charset="-128"/>
                <a:cs typeface="+mn-cs"/>
              </a:rPr>
              <a:t>Click to add presentation subtitle</a:t>
            </a:r>
          </a:p>
        </p:txBody>
      </p:sp>
      <p:sp>
        <p:nvSpPr>
          <p:cNvPr id="19" name="Text Placeholder 18"/>
          <p:cNvSpPr>
            <a:spLocks noGrp="1"/>
          </p:cNvSpPr>
          <p:nvPr>
            <p:ph type="body" sz="quarter" idx="11" hasCustomPrompt="1"/>
          </p:nvPr>
        </p:nvSpPr>
        <p:spPr>
          <a:xfrm>
            <a:off x="533400" y="3657600"/>
            <a:ext cx="8229600" cy="762000"/>
          </a:xfrm>
        </p:spPr>
        <p:txBody>
          <a:bodyPr/>
          <a:lstStyle>
            <a:lvl1pPr>
              <a:buNone/>
              <a:defRPr lang="en-US" sz="1800" i="1" kern="1200" baseline="0" dirty="0" smtClean="0">
                <a:solidFill>
                  <a:schemeClr val="bg1"/>
                </a:solidFill>
                <a:latin typeface="Georgia" pitchFamily="18" charset="0"/>
                <a:ea typeface="ＭＳ Ｐゴシック" pitchFamily="34" charset="-128"/>
                <a:cs typeface="+mn-cs"/>
              </a:defRPr>
            </a:lvl1pPr>
          </a:lstStyle>
          <a:p>
            <a:pPr marL="342900" lvl="0" indent="-342900" algn="l" defTabSz="914400" rtl="0" eaLnBrk="1" fontAlgn="base" latinLnBrk="0" hangingPunct="1">
              <a:spcBef>
                <a:spcPct val="0"/>
              </a:spcBef>
              <a:spcAft>
                <a:spcPct val="0"/>
              </a:spcAft>
            </a:pPr>
            <a:r>
              <a:rPr lang="en-US" dirty="0"/>
              <a:t>Click to edit presenter’s name and presentation’s date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
        <p:nvSpPr>
          <p:cNvPr id="4" name="Rectangle 3"/>
          <p:cNvSpPr/>
          <p:nvPr/>
        </p:nvSpPr>
        <p:spPr>
          <a:xfrm>
            <a:off x="0" y="-76200"/>
            <a:ext cx="9144000" cy="647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38163" y="152400"/>
            <a:ext cx="8123237" cy="595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a:xfrm>
            <a:off x="457200" y="6356350"/>
            <a:ext cx="2133600" cy="365125"/>
          </a:xfrm>
          <a:prstGeom prst="rect">
            <a:avLst/>
          </a:prstGeom>
        </p:spPr>
        <p:txBody>
          <a:bodyPr/>
          <a:lstStyle>
            <a:lvl1pPr>
              <a:defRPr/>
            </a:lvl1pPr>
          </a:lstStyle>
          <a:p>
            <a:pPr>
              <a:defRPr/>
            </a:pPr>
            <a:fld id="{477E74ED-FAE4-054C-8E17-5941A558801B}" type="datetimeFigureOut">
              <a:rPr lang="en-US"/>
              <a:pPr>
                <a:defRPr/>
              </a:pPr>
              <a:t>12/24/21</a:t>
            </a:fld>
            <a:endParaRPr lang="en-US" dirty="0"/>
          </a:p>
        </p:txBody>
      </p:sp>
      <p:sp>
        <p:nvSpPr>
          <p:cNvPr id="6" name="Footer Placeholder 21"/>
          <p:cNvSpPr>
            <a:spLocks noGrp="1"/>
          </p:cNvSpPr>
          <p:nvPr>
            <p:ph type="ftr" sz="quarter" idx="11"/>
          </p:nvPr>
        </p:nvSpPr>
        <p:spPr>
          <a:xfrm>
            <a:off x="2667000" y="6356350"/>
            <a:ext cx="3352800" cy="365125"/>
          </a:xfrm>
          <a:prstGeom prst="rect">
            <a:avLst/>
          </a:prstGeom>
        </p:spPr>
        <p:txBody>
          <a:bodyPr/>
          <a:lstStyle>
            <a:lvl1pPr>
              <a:defRPr/>
            </a:lvl1pPr>
          </a:lstStyle>
          <a:p>
            <a:pPr>
              <a:defRPr/>
            </a:pPr>
            <a:endParaRPr lang="en-US"/>
          </a:p>
        </p:txBody>
      </p:sp>
      <p:sp>
        <p:nvSpPr>
          <p:cNvPr id="7" name="Slide Number Placeholder 17"/>
          <p:cNvSpPr>
            <a:spLocks noGrp="1"/>
          </p:cNvSpPr>
          <p:nvPr>
            <p:ph type="sldNum" sz="quarter" idx="12"/>
          </p:nvPr>
        </p:nvSpPr>
        <p:spPr>
          <a:xfrm>
            <a:off x="7924800" y="6356350"/>
            <a:ext cx="762000" cy="365125"/>
          </a:xfrm>
          <a:prstGeom prst="rect">
            <a:avLst/>
          </a:prstGeom>
        </p:spPr>
        <p:txBody>
          <a:bodyPr/>
          <a:lstStyle>
            <a:lvl1pPr>
              <a:defRPr/>
            </a:lvl1pPr>
          </a:lstStyle>
          <a:p>
            <a:pPr>
              <a:defRPr/>
            </a:pPr>
            <a:fld id="{F373A3E5-943F-0A4C-819C-3045671586E3}" type="slidenum">
              <a:rPr lang="en-US"/>
              <a:pPr>
                <a:defRPr/>
              </a:pPr>
              <a:t>‹#›</a:t>
            </a:fld>
            <a:endParaRPr lang="en-US" dirty="0"/>
          </a:p>
        </p:txBody>
      </p:sp>
    </p:spTree>
    <p:extLst>
      <p:ext uri="{BB962C8B-B14F-4D97-AF65-F5344CB8AC3E}">
        <p14:creationId xmlns:p14="http://schemas.microsoft.com/office/powerpoint/2010/main" val="2954212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a:xfrm>
            <a:off x="457200" y="6356350"/>
            <a:ext cx="2133600" cy="365125"/>
          </a:xfrm>
          <a:prstGeom prst="rect">
            <a:avLst/>
          </a:prstGeom>
        </p:spPr>
        <p:txBody>
          <a:bodyPr/>
          <a:lstStyle>
            <a:lvl1pPr>
              <a:defRPr/>
            </a:lvl1pPr>
          </a:lstStyle>
          <a:p>
            <a:pPr>
              <a:defRPr/>
            </a:pPr>
            <a:fld id="{D0A22F9F-7C55-A648-99A9-A478729B5E14}" type="datetimeFigureOut">
              <a:rPr lang="en-US"/>
              <a:pPr>
                <a:defRPr/>
              </a:pPr>
              <a:t>12/24/21</a:t>
            </a:fld>
            <a:endParaRPr lang="en-US" dirty="0"/>
          </a:p>
        </p:txBody>
      </p:sp>
      <p:sp>
        <p:nvSpPr>
          <p:cNvPr id="6" name="Footer Placeholder 21"/>
          <p:cNvSpPr>
            <a:spLocks noGrp="1"/>
          </p:cNvSpPr>
          <p:nvPr>
            <p:ph type="ftr" sz="quarter" idx="11"/>
          </p:nvPr>
        </p:nvSpPr>
        <p:spPr>
          <a:xfrm>
            <a:off x="2667000" y="6356350"/>
            <a:ext cx="3352800" cy="365125"/>
          </a:xfrm>
          <a:prstGeom prst="rect">
            <a:avLst/>
          </a:prstGeom>
        </p:spPr>
        <p:txBody>
          <a:bodyPr/>
          <a:lstStyle>
            <a:lvl1pPr>
              <a:defRPr/>
            </a:lvl1pPr>
          </a:lstStyle>
          <a:p>
            <a:pPr>
              <a:defRPr/>
            </a:pPr>
            <a:endParaRPr lang="en-US"/>
          </a:p>
        </p:txBody>
      </p:sp>
      <p:sp>
        <p:nvSpPr>
          <p:cNvPr id="7" name="Slide Number Placeholder 17"/>
          <p:cNvSpPr>
            <a:spLocks noGrp="1"/>
          </p:cNvSpPr>
          <p:nvPr>
            <p:ph type="sldNum" sz="quarter" idx="12"/>
          </p:nvPr>
        </p:nvSpPr>
        <p:spPr>
          <a:xfrm>
            <a:off x="7924800" y="6356350"/>
            <a:ext cx="762000" cy="365125"/>
          </a:xfrm>
          <a:prstGeom prst="rect">
            <a:avLst/>
          </a:prstGeom>
        </p:spPr>
        <p:txBody>
          <a:bodyPr/>
          <a:lstStyle>
            <a:lvl1pPr>
              <a:defRPr/>
            </a:lvl1pPr>
          </a:lstStyle>
          <a:p>
            <a:pPr>
              <a:defRPr/>
            </a:pPr>
            <a:fld id="{E34025B3-0757-9147-B3BE-C457D699C35E}" type="slidenum">
              <a:rPr lang="en-US"/>
              <a:pPr>
                <a:defRPr/>
              </a:pPr>
              <a:t>‹#›</a:t>
            </a:fld>
            <a:endParaRPr lang="en-US" dirty="0"/>
          </a:p>
        </p:txBody>
      </p:sp>
    </p:spTree>
    <p:extLst>
      <p:ext uri="{BB962C8B-B14F-4D97-AF65-F5344CB8AC3E}">
        <p14:creationId xmlns:p14="http://schemas.microsoft.com/office/powerpoint/2010/main" val="448543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a:xfrm>
            <a:off x="457200" y="6356350"/>
            <a:ext cx="2133600" cy="365125"/>
          </a:xfrm>
          <a:prstGeom prst="rect">
            <a:avLst/>
          </a:prstGeom>
        </p:spPr>
        <p:txBody>
          <a:bodyPr/>
          <a:lstStyle>
            <a:lvl1pPr>
              <a:defRPr/>
            </a:lvl1pPr>
          </a:lstStyle>
          <a:p>
            <a:pPr>
              <a:defRPr/>
            </a:pPr>
            <a:fld id="{AB3088E1-7065-384A-B9C0-DE6F023A90F2}" type="datetimeFigureOut">
              <a:rPr lang="en-US"/>
              <a:pPr>
                <a:defRPr/>
              </a:pPr>
              <a:t>12/24/21</a:t>
            </a:fld>
            <a:endParaRPr lang="en-US" dirty="0"/>
          </a:p>
        </p:txBody>
      </p:sp>
      <p:sp>
        <p:nvSpPr>
          <p:cNvPr id="4" name="Footer Placeholder 21"/>
          <p:cNvSpPr>
            <a:spLocks noGrp="1"/>
          </p:cNvSpPr>
          <p:nvPr>
            <p:ph type="ftr" sz="quarter" idx="11"/>
          </p:nvPr>
        </p:nvSpPr>
        <p:spPr>
          <a:xfrm>
            <a:off x="2667000" y="6356350"/>
            <a:ext cx="3352800" cy="365125"/>
          </a:xfrm>
          <a:prstGeom prst="rect">
            <a:avLst/>
          </a:prstGeom>
        </p:spPr>
        <p:txBody>
          <a:bodyPr/>
          <a:lstStyle>
            <a:lvl1pPr>
              <a:defRPr/>
            </a:lvl1pPr>
          </a:lstStyle>
          <a:p>
            <a:pPr>
              <a:defRPr/>
            </a:pPr>
            <a:endParaRPr lang="en-US"/>
          </a:p>
        </p:txBody>
      </p:sp>
      <p:sp>
        <p:nvSpPr>
          <p:cNvPr id="5" name="Slide Number Placeholder 17"/>
          <p:cNvSpPr>
            <a:spLocks noGrp="1"/>
          </p:cNvSpPr>
          <p:nvPr>
            <p:ph type="sldNum" sz="quarter" idx="12"/>
          </p:nvPr>
        </p:nvSpPr>
        <p:spPr>
          <a:xfrm>
            <a:off x="7924800" y="6356350"/>
            <a:ext cx="762000" cy="365125"/>
          </a:xfrm>
          <a:prstGeom prst="rect">
            <a:avLst/>
          </a:prstGeom>
        </p:spPr>
        <p:txBody>
          <a:bodyPr/>
          <a:lstStyle>
            <a:lvl1pPr>
              <a:defRPr/>
            </a:lvl1pPr>
          </a:lstStyle>
          <a:p>
            <a:pPr>
              <a:defRPr/>
            </a:pPr>
            <a:fld id="{9BF619F9-A94B-FF4D-960E-81082C57F0F4}" type="slidenum">
              <a:rPr lang="en-US"/>
              <a:pPr>
                <a:defRPr/>
              </a:pPr>
              <a:t>‹#›</a:t>
            </a:fld>
            <a:endParaRPr lang="en-US" dirty="0"/>
          </a:p>
        </p:txBody>
      </p:sp>
    </p:spTree>
    <p:extLst>
      <p:ext uri="{BB962C8B-B14F-4D97-AF65-F5344CB8AC3E}">
        <p14:creationId xmlns:p14="http://schemas.microsoft.com/office/powerpoint/2010/main" val="2240187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a:xfrm>
            <a:off x="457200" y="6356350"/>
            <a:ext cx="2133600" cy="365125"/>
          </a:xfrm>
          <a:prstGeom prst="rect">
            <a:avLst/>
          </a:prstGeom>
        </p:spPr>
        <p:txBody>
          <a:bodyPr/>
          <a:lstStyle>
            <a:lvl1pPr>
              <a:defRPr/>
            </a:lvl1pPr>
          </a:lstStyle>
          <a:p>
            <a:pPr>
              <a:defRPr/>
            </a:pPr>
            <a:fld id="{AD664BC7-5748-AB4D-8039-9077E7CB5738}" type="datetimeFigureOut">
              <a:rPr lang="en-US"/>
              <a:pPr>
                <a:defRPr/>
              </a:pPr>
              <a:t>12/24/21</a:t>
            </a:fld>
            <a:endParaRPr lang="en-US" dirty="0"/>
          </a:p>
        </p:txBody>
      </p:sp>
      <p:sp>
        <p:nvSpPr>
          <p:cNvPr id="8" name="Footer Placeholder 21"/>
          <p:cNvSpPr>
            <a:spLocks noGrp="1"/>
          </p:cNvSpPr>
          <p:nvPr>
            <p:ph type="ftr" sz="quarter" idx="11"/>
          </p:nvPr>
        </p:nvSpPr>
        <p:spPr>
          <a:xfrm>
            <a:off x="2667000" y="6356350"/>
            <a:ext cx="3352800" cy="365125"/>
          </a:xfrm>
          <a:prstGeom prst="rect">
            <a:avLst/>
          </a:prstGeom>
        </p:spPr>
        <p:txBody>
          <a:bodyPr/>
          <a:lstStyle>
            <a:lvl1pPr>
              <a:defRPr/>
            </a:lvl1pPr>
          </a:lstStyle>
          <a:p>
            <a:pPr>
              <a:defRPr/>
            </a:pPr>
            <a:endParaRPr lang="en-US"/>
          </a:p>
        </p:txBody>
      </p:sp>
      <p:sp>
        <p:nvSpPr>
          <p:cNvPr id="9" name="Slide Number Placeholder 17"/>
          <p:cNvSpPr>
            <a:spLocks noGrp="1"/>
          </p:cNvSpPr>
          <p:nvPr>
            <p:ph type="sldNum" sz="quarter" idx="12"/>
          </p:nvPr>
        </p:nvSpPr>
        <p:spPr>
          <a:xfrm>
            <a:off x="7924800" y="6356350"/>
            <a:ext cx="762000" cy="365125"/>
          </a:xfrm>
          <a:prstGeom prst="rect">
            <a:avLst/>
          </a:prstGeom>
        </p:spPr>
        <p:txBody>
          <a:bodyPr/>
          <a:lstStyle>
            <a:lvl1pPr>
              <a:defRPr/>
            </a:lvl1pPr>
          </a:lstStyle>
          <a:p>
            <a:pPr>
              <a:defRPr/>
            </a:pPr>
            <a:fld id="{11C9678C-8386-AB44-9E6D-94020C8D64A7}" type="slidenum">
              <a:rPr lang="en-US"/>
              <a:pPr>
                <a:defRPr/>
              </a:pPr>
              <a:t>‹#›</a:t>
            </a:fld>
            <a:endParaRPr lang="en-US" dirty="0"/>
          </a:p>
        </p:txBody>
      </p:sp>
    </p:spTree>
    <p:extLst>
      <p:ext uri="{BB962C8B-B14F-4D97-AF65-F5344CB8AC3E}">
        <p14:creationId xmlns:p14="http://schemas.microsoft.com/office/powerpoint/2010/main" val="2456287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a:t>Click icon to add picture</a:t>
            </a:r>
          </a:p>
        </p:txBody>
      </p:sp>
      <p:sp>
        <p:nvSpPr>
          <p:cNvPr id="9" name="Date Placeholder 4"/>
          <p:cNvSpPr>
            <a:spLocks noGrp="1"/>
          </p:cNvSpPr>
          <p:nvPr>
            <p:ph type="dt" sz="half" idx="10"/>
          </p:nvPr>
        </p:nvSpPr>
        <p:spPr>
          <a:xfrm>
            <a:off x="457200" y="6356350"/>
            <a:ext cx="2133600" cy="365125"/>
          </a:xfrm>
          <a:prstGeom prst="rect">
            <a:avLst/>
          </a:prstGeom>
        </p:spPr>
        <p:txBody>
          <a:bodyPr/>
          <a:lstStyle>
            <a:lvl1pPr>
              <a:defRPr/>
            </a:lvl1pPr>
          </a:lstStyle>
          <a:p>
            <a:pPr>
              <a:defRPr/>
            </a:pPr>
            <a:fld id="{9BEA54D7-591F-1B4A-8002-786DDA122231}" type="datetimeFigureOut">
              <a:rPr lang="en-US"/>
              <a:pPr>
                <a:defRPr/>
              </a:pPr>
              <a:t>12/24/21</a:t>
            </a:fld>
            <a:endParaRPr lang="en-US" dirty="0"/>
          </a:p>
        </p:txBody>
      </p:sp>
      <p:sp>
        <p:nvSpPr>
          <p:cNvPr id="10" name="Footer Placeholder 5"/>
          <p:cNvSpPr>
            <a:spLocks noGrp="1"/>
          </p:cNvSpPr>
          <p:nvPr>
            <p:ph type="ftr" sz="quarter" idx="11"/>
          </p:nvPr>
        </p:nvSpPr>
        <p:spPr>
          <a:xfrm>
            <a:off x="2667000" y="6356350"/>
            <a:ext cx="3352800" cy="365125"/>
          </a:xfrm>
          <a:prstGeom prst="rect">
            <a:avLst/>
          </a:prstGeom>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a:lstStyle>
            <a:lvl1pPr>
              <a:defRPr/>
            </a:lvl1pPr>
          </a:lstStyle>
          <a:p>
            <a:pPr>
              <a:defRPr/>
            </a:pPr>
            <a:fld id="{F364017C-25A9-5643-8507-0EBD8ADF5789}" type="slidenum">
              <a:rPr lang="en-US"/>
              <a:pPr>
                <a:defRPr/>
              </a:pPr>
              <a:t>‹#›</a:t>
            </a:fld>
            <a:endParaRPr lang="en-US" dirty="0"/>
          </a:p>
        </p:txBody>
      </p:sp>
    </p:spTree>
    <p:extLst>
      <p:ext uri="{BB962C8B-B14F-4D97-AF65-F5344CB8AC3E}">
        <p14:creationId xmlns:p14="http://schemas.microsoft.com/office/powerpoint/2010/main" val="2471888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477E74ED-FAE4-054C-8E17-5941A558801B}" type="datetimeFigureOut">
              <a:rPr lang="en-US" smtClean="0"/>
              <a:pPr>
                <a:defRPr/>
              </a:pPr>
              <a:t>12/24/21</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373A3E5-943F-0A4C-819C-3045671586E3}" type="slidenum">
              <a:rPr lang="en-US" smtClean="0"/>
              <a:pPr>
                <a:defRPr/>
              </a:pPr>
              <a:t>‹#›</a:t>
            </a:fld>
            <a:endParaRPr lang="en-US" dirty="0"/>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AD664BC7-5748-AB4D-8039-9077E7CB5738}" type="datetimeFigureOut">
              <a:rPr lang="en-US" smtClean="0"/>
              <a:pPr>
                <a:defRPr/>
              </a:pPr>
              <a:t>12/24/21</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1C9678C-8386-AB44-9E6D-94020C8D64A7}" type="slidenum">
              <a:rPr lang="en-US" smtClean="0"/>
              <a:pPr>
                <a:defRPr/>
              </a:pPr>
              <a:t>‹#›</a:t>
            </a:fld>
            <a:endParaRPr lang="en-US" dirty="0"/>
          </a:p>
        </p:txBody>
      </p:sp>
      <p:sp>
        <p:nvSpPr>
          <p:cNvPr id="10"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AB3088E1-7065-384A-B9C0-DE6F023A90F2}" type="datetimeFigureOut">
              <a:rPr lang="en-US" smtClean="0"/>
              <a:pPr>
                <a:defRPr/>
              </a:pPr>
              <a:t>12/24/21</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9BF619F9-A94B-FF4D-960E-81082C57F0F4}" type="slidenum">
              <a:rPr lang="en-US" smtClean="0"/>
              <a:pPr>
                <a:defRPr/>
              </a:pPr>
              <a:t>‹#›</a:t>
            </a:fld>
            <a:endParaRPr lang="en-US" dirty="0"/>
          </a:p>
        </p:txBody>
      </p:sp>
      <p:sp>
        <p:nvSpPr>
          <p:cNvPr id="6"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0A22F9F-7C55-A648-99A9-A478729B5E14}" type="datetimeFigureOut">
              <a:rPr lang="en-US" smtClean="0"/>
              <a:pPr>
                <a:defRPr/>
              </a:pPr>
              <a:t>12/24/21</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34025B3-0757-9147-B3BE-C457D699C35E}" type="slidenum">
              <a:rPr lang="en-US" smtClean="0"/>
              <a:pPr>
                <a:defRPr/>
              </a:pPr>
              <a:t>‹#›</a:t>
            </a:fld>
            <a:endParaRPr lang="en-US" dirty="0"/>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9BEA54D7-591F-1B4A-8002-786DDA122231}" type="datetimeFigureOut">
              <a:rPr lang="en-US" smtClean="0"/>
              <a:pPr>
                <a:defRPr/>
              </a:pPr>
              <a:t>12/24/21</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364017C-25A9-5643-8507-0EBD8ADF5789}" type="slidenum">
              <a:rPr lang="en-US" smtClean="0"/>
              <a:pPr>
                <a:defRPr/>
              </a:pPr>
              <a:t>‹#›</a:t>
            </a:fld>
            <a:endParaRPr lang="en-US" dirty="0"/>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16303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236400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8286611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477E74ED-FAE4-054C-8E17-5941A558801B}" type="datetimeFigureOut">
              <a:rPr lang="en-US" smtClean="0"/>
              <a:pPr>
                <a:defRPr/>
              </a:pPr>
              <a:t>12/24/21</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373A3E5-943F-0A4C-819C-3045671586E3}" type="slidenum">
              <a:rPr lang="en-US" smtClean="0"/>
              <a:pPr>
                <a:defRPr/>
              </a:pPr>
              <a:t>‹#›</a:t>
            </a:fld>
            <a:endParaRPr lang="en-US" dirty="0"/>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9558728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AD664BC7-5748-AB4D-8039-9077E7CB5738}" type="datetimeFigureOut">
              <a:rPr lang="en-US" smtClean="0"/>
              <a:pPr>
                <a:defRPr/>
              </a:pPr>
              <a:t>12/24/21</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1C9678C-8386-AB44-9E6D-94020C8D64A7}" type="slidenum">
              <a:rPr lang="en-US" smtClean="0"/>
              <a:pPr>
                <a:defRPr/>
              </a:pPr>
              <a:t>‹#›</a:t>
            </a:fld>
            <a:endParaRPr lang="en-US" dirty="0"/>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2694926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AB3088E1-7065-384A-B9C0-DE6F023A90F2}" type="datetimeFigureOut">
              <a:rPr lang="en-US" smtClean="0"/>
              <a:pPr>
                <a:defRPr/>
              </a:pPr>
              <a:t>12/24/21</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9BF619F9-A94B-FF4D-960E-81082C57F0F4}" type="slidenum">
              <a:rPr lang="en-US" smtClean="0"/>
              <a:pPr>
                <a:defRPr/>
              </a:pPr>
              <a:t>‹#›</a:t>
            </a:fld>
            <a:endParaRPr lang="en-US" dirty="0"/>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2726028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2822568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0A22F9F-7C55-A648-99A9-A478729B5E14}" type="datetimeFigureOut">
              <a:rPr lang="en-US" smtClean="0"/>
              <a:pPr>
                <a:defRPr/>
              </a:pPr>
              <a:t>12/24/21</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34025B3-0757-9147-B3BE-C457D699C35E}" type="slidenum">
              <a:rPr lang="en-US" smtClean="0"/>
              <a:pPr>
                <a:defRPr/>
              </a:pPr>
              <a:t>‹#›</a:t>
            </a:fld>
            <a:endParaRPr lang="en-US" dirty="0"/>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432726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9BEA54D7-591F-1B4A-8002-786DDA122231}" type="datetimeFigureOut">
              <a:rPr lang="en-US" smtClean="0"/>
              <a:pPr>
                <a:defRPr/>
              </a:pPr>
              <a:t>12/24/21</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364017C-25A9-5643-8507-0EBD8ADF5789}" type="slidenum">
              <a:rPr lang="en-US" smtClean="0"/>
              <a:pPr>
                <a:defRPr/>
              </a:pPr>
              <a:t>‹#›</a:t>
            </a:fld>
            <a:endParaRPr lang="en-US" dirty="0"/>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3658927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4590648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9866870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0310287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6894871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986009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995052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786161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3797190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8702907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8600377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6550264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035421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026313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4.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6.pn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6" Type="http://schemas.openxmlformats.org/officeDocument/2006/relationships/image" Target="../media/image4.png"/><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image" Target="../media/image8.tiff"/><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image" Target="../media/image7.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6.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image" Target="../media/image8.tiff"/><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3"/>
          <p:cNvSpPr>
            <a:spLocks noChangeArrowheads="1"/>
          </p:cNvSpPr>
          <p:nvPr/>
        </p:nvSpPr>
        <p:spPr bwMode="auto">
          <a:xfrm>
            <a:off x="0" y="960438"/>
            <a:ext cx="9144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a:latin typeface="Arial" pitchFamily="-108" charset="0"/>
              <a:ea typeface="ＭＳ Ｐゴシック" pitchFamily="-108" charset="-128"/>
              <a:cs typeface="ＭＳ Ｐゴシック" pitchFamily="-108" charset="-128"/>
            </a:endParaRPr>
          </a:p>
        </p:txBody>
      </p:sp>
      <p:sp>
        <p:nvSpPr>
          <p:cNvPr id="11" name="Rectangle 22"/>
          <p:cNvSpPr>
            <a:spLocks noChangeArrowheads="1"/>
          </p:cNvSpPr>
          <p:nvPr/>
        </p:nvSpPr>
        <p:spPr bwMode="auto">
          <a:xfrm>
            <a:off x="0" y="-7938"/>
            <a:ext cx="9144000" cy="1163638"/>
          </a:xfrm>
          <a:prstGeom prst="rect">
            <a:avLst/>
          </a:prstGeom>
          <a:solidFill>
            <a:schemeClr val="accent6"/>
          </a:solidFill>
          <a:ln w="9525">
            <a:noFill/>
            <a:miter lim="800000"/>
            <a:headEnd/>
            <a:tailEnd/>
          </a:ln>
          <a:effectLst/>
        </p:spPr>
        <p:txBody>
          <a:bodyPr wrap="none" anchor="ctr"/>
          <a:lstStyle/>
          <a:p>
            <a:pPr>
              <a:defRPr/>
            </a:pPr>
            <a:endParaRPr lang="en-US">
              <a:latin typeface="Arial" charset="0"/>
              <a:ea typeface="MS PGothic" pitchFamily="34" charset="-128"/>
            </a:endParaRPr>
          </a:p>
        </p:txBody>
      </p:sp>
      <p:sp>
        <p:nvSpPr>
          <p:cNvPr id="1028" name="Rectangle 4"/>
          <p:cNvSpPr>
            <a:spLocks noGrp="1" noChangeArrowheads="1"/>
          </p:cNvSpPr>
          <p:nvPr>
            <p:ph type="title"/>
          </p:nvPr>
        </p:nvSpPr>
        <p:spPr bwMode="auto">
          <a:xfrm>
            <a:off x="538163" y="152400"/>
            <a:ext cx="8135937"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538163" y="1447800"/>
            <a:ext cx="8123237"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7704138" y="6584950"/>
            <a:ext cx="1295400" cy="214313"/>
          </a:xfrm>
          <a:prstGeom prst="rect">
            <a:avLst/>
          </a:prstGeom>
          <a:noFill/>
          <a:ln w="9525" algn="ctr">
            <a:noFill/>
            <a:miter lim="800000"/>
            <a:headEnd/>
            <a:tailEnd/>
          </a:ln>
          <a:effectLst/>
        </p:spPr>
        <p:txBody>
          <a:bodyPr>
            <a:spAutoFit/>
          </a:bodyPr>
          <a:lstStyle/>
          <a:p>
            <a:pPr algn="r">
              <a:spcBef>
                <a:spcPct val="50000"/>
              </a:spcBef>
            </a:pPr>
            <a:r>
              <a:rPr lang="en-US" altLang="ko-KR" sz="800" b="1" dirty="0">
                <a:solidFill>
                  <a:schemeClr val="tx2"/>
                </a:solidFill>
                <a:latin typeface="Georgia" pitchFamily="18" charset="0"/>
                <a:ea typeface="Gulim" pitchFamily="34" charset="-127"/>
              </a:rPr>
              <a:t>S L I D E  </a:t>
            </a:r>
            <a:fld id="{B6E65EB1-8770-4D6F-9BAC-B5A9D136F4D3}" type="slidenum">
              <a:rPr lang="en-US" altLang="ko-KR" sz="800" b="1">
                <a:solidFill>
                  <a:schemeClr val="tx2"/>
                </a:solidFill>
                <a:latin typeface="Georgia" pitchFamily="18" charset="0"/>
                <a:ea typeface="Gulim" pitchFamily="34" charset="-127"/>
              </a:rPr>
              <a:pPr algn="r">
                <a:spcBef>
                  <a:spcPct val="50000"/>
                </a:spcBef>
              </a:pPr>
              <a:t>‹#›</a:t>
            </a:fld>
            <a:endParaRPr lang="en-US" altLang="ko-KR" sz="8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9144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a:latin typeface="Arial" charset="0"/>
              <a:ea typeface="MS PGothic" pitchFamily="34" charset="-128"/>
            </a:endParaRPr>
          </a:p>
        </p:txBody>
      </p:sp>
      <p:pic>
        <p:nvPicPr>
          <p:cNvPr id="1032" name="Picture 9" descr="YSM_Black_80%.eps"/>
          <p:cNvPicPr>
            <a:picLocks noChangeAspect="1"/>
          </p:cNvPicPr>
          <p:nvPr/>
        </p:nvPicPr>
        <p:blipFill>
          <a:blip r:embed="rId10" cstate="print"/>
          <a:srcRect/>
          <a:stretch>
            <a:fillRect/>
          </a:stretch>
        </p:blipFill>
        <p:spPr bwMode="auto">
          <a:xfrm>
            <a:off x="538163" y="6591300"/>
            <a:ext cx="2154237" cy="160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1" r:id="rId4"/>
    <p:sldLayoutId id="2147483692" r:id="rId5"/>
    <p:sldLayoutId id="2147483693" r:id="rId6"/>
    <p:sldLayoutId id="2147483694" r:id="rId7"/>
    <p:sldLayoutId id="2147483695" r:id="rId8"/>
  </p:sldLayoutIdLst>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pic>
        <p:nvPicPr>
          <p:cNvPr id="7" name="Picture 6">
            <a:extLst>
              <a:ext uri="{FF2B5EF4-FFF2-40B4-BE49-F238E27FC236}">
                <a16:creationId xmlns:a16="http://schemas.microsoft.com/office/drawing/2014/main" id="{CA8C50E6-22F8-BD40-9566-1E50D31A9188}"/>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l="6351" t="16883" r="8327"/>
          <a:stretch/>
        </p:blipFill>
        <p:spPr>
          <a:xfrm>
            <a:off x="7953904" y="6272212"/>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24025510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8F3A045E-A0E4-0347-AB3F-404572969908}"/>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6351" t="16883" r="8327"/>
          <a:stretch/>
        </p:blipFill>
        <p:spPr>
          <a:xfrm>
            <a:off x="7953904" y="6272212"/>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205258925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21682473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1.xml"/><Relationship Id="rId5" Type="http://schemas.openxmlformats.org/officeDocument/2006/relationships/image" Target="../media/image10.png"/><Relationship Id="rId4" Type="http://schemas.openxmlformats.org/officeDocument/2006/relationships/hyperlink" Target="http://www.who.int/childgrowth/standards/weight_for_height/en/"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who.int/end-childhood-obesity/facts/en/" TargetMode="External"/><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1.xml"/><Relationship Id="rId4" Type="http://schemas.openxmlformats.org/officeDocument/2006/relationships/hyperlink" Target="http://www.chestnet.org/accp/pccsu/obesity-and-pulmonary-dysfunction?page=0,3"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hyperlink" Target="http://openphysio.co.za/index.php?title=Bronchopulmonary_dysplasia"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3.xml"/><Relationship Id="rId4" Type="http://schemas.openxmlformats.org/officeDocument/2006/relationships/hyperlink" Target="http://medstudentmom.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1.xml"/><Relationship Id="rId4" Type="http://schemas.openxmlformats.org/officeDocument/2006/relationships/hyperlink" Target="http://www.fireengineering.com/index/articles/display/350276/articles/fire-engineering/volume-162/issue-1/features/capnography-a-tool-for-every-patient.html"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openxmlformats.org/officeDocument/2006/relationships/hyperlink" Target="http://www.nsf.gov/news/news_images.jsp?cntn_id=109781&amp;org=NS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9.xml"/><Relationship Id="rId1" Type="http://schemas.openxmlformats.org/officeDocument/2006/relationships/slideLayout" Target="../slideLayouts/slideLayout25.xml"/><Relationship Id="rId4" Type="http://schemas.openxmlformats.org/officeDocument/2006/relationships/hyperlink" Target="http://www.dltk-kids.com/pokemon/adoptions/snorlax.html"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4.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381000" y="762000"/>
            <a:ext cx="8410576" cy="2057400"/>
          </a:xfrm>
        </p:spPr>
        <p:txBody>
          <a:bodyPr anchor="ctr">
            <a:noAutofit/>
          </a:bodyPr>
          <a:lstStyle/>
          <a:p>
            <a:r>
              <a:rPr lang="en-US" sz="5400" b="1" dirty="0">
                <a:solidFill>
                  <a:schemeClr val="tx1"/>
                </a:solidFill>
              </a:rPr>
              <a:t>Management of the</a:t>
            </a:r>
            <a:br>
              <a:rPr lang="en-US" sz="5400" b="1" dirty="0">
                <a:solidFill>
                  <a:schemeClr val="tx1"/>
                </a:solidFill>
              </a:rPr>
            </a:br>
            <a:r>
              <a:rPr lang="en-US" sz="5400" b="1" dirty="0">
                <a:solidFill>
                  <a:schemeClr val="tx1"/>
                </a:solidFill>
              </a:rPr>
              <a:t>Obese Pediatric Patient</a:t>
            </a:r>
          </a:p>
        </p:txBody>
      </p:sp>
      <p:sp>
        <p:nvSpPr>
          <p:cNvPr id="3" name="Subtitle 2"/>
          <p:cNvSpPr>
            <a:spLocks noGrp="1"/>
          </p:cNvSpPr>
          <p:nvPr>
            <p:ph type="subTitle" idx="1"/>
          </p:nvPr>
        </p:nvSpPr>
        <p:spPr>
          <a:xfrm>
            <a:off x="1143000" y="3276600"/>
            <a:ext cx="6858000" cy="2819400"/>
          </a:xfrm>
        </p:spPr>
        <p:txBody>
          <a:bodyPr>
            <a:normAutofit fontScale="70000" lnSpcReduction="20000"/>
          </a:bodyPr>
          <a:lstStyle/>
          <a:p>
            <a:r>
              <a:rPr lang="en-US" sz="5800" dirty="0"/>
              <a:t>Monica S. </a:t>
            </a:r>
            <a:r>
              <a:rPr lang="en-US" sz="5800" dirty="0" err="1"/>
              <a:t>Ganatra</a:t>
            </a:r>
            <a:r>
              <a:rPr lang="en-US" sz="5800" dirty="0"/>
              <a:t> MD, MPH</a:t>
            </a:r>
          </a:p>
          <a:p>
            <a:r>
              <a:rPr lang="en-US" sz="2600" dirty="0">
                <a:solidFill>
                  <a:schemeClr val="bg1">
                    <a:lumMod val="65000"/>
                  </a:schemeClr>
                </a:solidFill>
              </a:rPr>
              <a:t>Assistant Professor of Anesthesiology</a:t>
            </a:r>
          </a:p>
          <a:p>
            <a:r>
              <a:rPr lang="en-US" sz="2600" dirty="0">
                <a:solidFill>
                  <a:schemeClr val="bg1">
                    <a:lumMod val="65000"/>
                  </a:schemeClr>
                </a:solidFill>
              </a:rPr>
              <a:t>Assistant Professor of Pediatrics</a:t>
            </a:r>
          </a:p>
          <a:p>
            <a:r>
              <a:rPr lang="en-US" sz="2600" dirty="0">
                <a:solidFill>
                  <a:schemeClr val="bg1">
                    <a:lumMod val="65000"/>
                  </a:schemeClr>
                </a:solidFill>
              </a:rPr>
              <a:t>Yale School of Medicine</a:t>
            </a:r>
          </a:p>
          <a:p>
            <a:r>
              <a:rPr lang="en-US" sz="5100" dirty="0"/>
              <a:t>Greg </a:t>
            </a:r>
            <a:r>
              <a:rPr lang="en-US" sz="5100" dirty="0" err="1"/>
              <a:t>Lessans</a:t>
            </a:r>
            <a:r>
              <a:rPr lang="en-US" sz="5100" dirty="0"/>
              <a:t> MD</a:t>
            </a:r>
          </a:p>
          <a:p>
            <a:r>
              <a:rPr lang="en-US" sz="2600" dirty="0">
                <a:solidFill>
                  <a:schemeClr val="bg1">
                    <a:lumMod val="65000"/>
                  </a:schemeClr>
                </a:solidFill>
              </a:rPr>
              <a:t>PGY-3, Department of Anesthesiology</a:t>
            </a:r>
          </a:p>
          <a:p>
            <a:r>
              <a:rPr lang="en-US" sz="2600" dirty="0">
                <a:solidFill>
                  <a:schemeClr val="bg1">
                    <a:lumMod val="65000"/>
                  </a:schemeClr>
                </a:solidFill>
              </a:rPr>
              <a:t>Yale New Haven Hospital</a:t>
            </a:r>
          </a:p>
          <a:p>
            <a:pPr algn="l"/>
            <a:endParaRPr lang="en-US" dirty="0"/>
          </a:p>
        </p:txBody>
      </p:sp>
      <p:sp>
        <p:nvSpPr>
          <p:cNvPr id="2" name="TextBox 1">
            <a:extLst>
              <a:ext uri="{FF2B5EF4-FFF2-40B4-BE49-F238E27FC236}">
                <a16:creationId xmlns:a16="http://schemas.microsoft.com/office/drawing/2014/main" id="{6762B2DD-DA4E-D943-BFF1-2AA98052F9D8}"/>
              </a:ext>
            </a:extLst>
          </p:cNvPr>
          <p:cNvSpPr txBox="1"/>
          <p:nvPr/>
        </p:nvSpPr>
        <p:spPr>
          <a:xfrm>
            <a:off x="393032" y="5638800"/>
            <a:ext cx="1752600" cy="369332"/>
          </a:xfrm>
          <a:prstGeom prst="rect">
            <a:avLst/>
          </a:prstGeom>
          <a:noFill/>
        </p:spPr>
        <p:txBody>
          <a:bodyPr wrap="square" rtlCol="0">
            <a:spAutoFit/>
          </a:bodyPr>
          <a:lstStyle/>
          <a:p>
            <a:r>
              <a:rPr lang="en-US" dirty="0"/>
              <a:t>Updated 1/2018</a:t>
            </a:r>
          </a:p>
        </p:txBody>
      </p:sp>
    </p:spTree>
    <p:extLst>
      <p:ext uri="{BB962C8B-B14F-4D97-AF65-F5344CB8AC3E}">
        <p14:creationId xmlns:p14="http://schemas.microsoft.com/office/powerpoint/2010/main" val="1066048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title"/>
          </p:nvPr>
        </p:nvSpPr>
        <p:spPr/>
        <p:txBody>
          <a:bodyPr/>
          <a:lstStyle/>
          <a:p>
            <a:r>
              <a:rPr lang="en-US" dirty="0">
                <a:latin typeface="Calibri" charset="0"/>
              </a:rPr>
              <a:t>Disclosures</a:t>
            </a:r>
          </a:p>
        </p:txBody>
      </p:sp>
      <p:sp>
        <p:nvSpPr>
          <p:cNvPr id="6146" name="Content Placeholder 2"/>
          <p:cNvSpPr>
            <a:spLocks noGrp="1"/>
          </p:cNvSpPr>
          <p:nvPr>
            <p:ph idx="1"/>
          </p:nvPr>
        </p:nvSpPr>
        <p:spPr/>
        <p:txBody>
          <a:bodyPr/>
          <a:lstStyle/>
          <a:p>
            <a:r>
              <a:rPr lang="en-US" dirty="0"/>
              <a:t>None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p:txBody>
          <a:bodyPr/>
          <a:lstStyle/>
          <a:p>
            <a:r>
              <a:rPr lang="en-US" dirty="0">
                <a:latin typeface="Calibri" charset="0"/>
              </a:rPr>
              <a:t>Outline</a:t>
            </a:r>
          </a:p>
        </p:txBody>
      </p:sp>
      <p:sp>
        <p:nvSpPr>
          <p:cNvPr id="7170" name="Content Placeholder 2"/>
          <p:cNvSpPr>
            <a:spLocks noGrp="1"/>
          </p:cNvSpPr>
          <p:nvPr>
            <p:ph idx="1"/>
          </p:nvPr>
        </p:nvSpPr>
        <p:spPr>
          <a:xfrm>
            <a:off x="628650" y="1371600"/>
            <a:ext cx="7886700" cy="4805363"/>
          </a:xfrm>
        </p:spPr>
        <p:txBody>
          <a:bodyPr>
            <a:normAutofit/>
          </a:bodyPr>
          <a:lstStyle/>
          <a:p>
            <a:r>
              <a:rPr lang="en-US" dirty="0"/>
              <a:t>Introduction</a:t>
            </a:r>
          </a:p>
          <a:p>
            <a:r>
              <a:rPr lang="en-US" dirty="0"/>
              <a:t>Definition of Obesity</a:t>
            </a:r>
          </a:p>
          <a:p>
            <a:r>
              <a:rPr lang="en-US" dirty="0"/>
              <a:t>Systemic Implications of Obesity</a:t>
            </a:r>
          </a:p>
          <a:p>
            <a:pPr lvl="1">
              <a:buFont typeface="System Font Regular"/>
              <a:buChar char="-"/>
            </a:pPr>
            <a:r>
              <a:rPr lang="en-US" dirty="0"/>
              <a:t>Pulmonary</a:t>
            </a:r>
          </a:p>
          <a:p>
            <a:pPr lvl="1">
              <a:buFont typeface="System Font Regular"/>
              <a:buChar char="-"/>
            </a:pPr>
            <a:r>
              <a:rPr lang="en-US" dirty="0"/>
              <a:t>Cardiovascular</a:t>
            </a:r>
          </a:p>
          <a:p>
            <a:pPr lvl="1">
              <a:buFont typeface="System Font Regular"/>
              <a:buChar char="-"/>
            </a:pPr>
            <a:r>
              <a:rPr lang="en-US" dirty="0"/>
              <a:t>Other Organs</a:t>
            </a:r>
          </a:p>
          <a:p>
            <a:r>
              <a:rPr lang="en-US" dirty="0"/>
              <a:t>Pre-Operative Assessment</a:t>
            </a:r>
          </a:p>
          <a:p>
            <a:r>
              <a:rPr lang="en-US" dirty="0"/>
              <a:t>Intra-Operative Management</a:t>
            </a:r>
          </a:p>
          <a:p>
            <a:r>
              <a:rPr lang="en-US" dirty="0"/>
              <a:t>Post-Operative Concerns</a:t>
            </a:r>
          </a:p>
          <a:p>
            <a:r>
              <a:rPr lang="en-US" dirty="0"/>
              <a:t>Conclusion</a:t>
            </a:r>
            <a:endParaRPr lang="en-US" dirty="0">
              <a:latin typeface="Constantia"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a:spLocks noGrp="1"/>
          </p:cNvSpPr>
          <p:nvPr>
            <p:ph type="title"/>
          </p:nvPr>
        </p:nvSpPr>
        <p:spPr>
          <a:xfrm>
            <a:off x="552676" y="304800"/>
            <a:ext cx="7962674" cy="930275"/>
          </a:xfrm>
        </p:spPr>
        <p:txBody>
          <a:bodyPr>
            <a:normAutofit/>
          </a:bodyPr>
          <a:lstStyle/>
          <a:p>
            <a:pPr fontAlgn="auto">
              <a:spcAft>
                <a:spcPts val="0"/>
              </a:spcAft>
              <a:defRPr/>
            </a:pPr>
            <a:r>
              <a:rPr lang="en-US" dirty="0">
                <a:latin typeface="+mn-lt"/>
                <a:ea typeface="+mj-ea"/>
                <a:cs typeface="+mj-cs"/>
              </a:rPr>
              <a:t>Definition of Obesity</a:t>
            </a:r>
            <a:endParaRPr lang="en-US" sz="2000" dirty="0">
              <a:ea typeface="+mj-ea"/>
              <a:cs typeface="+mj-cs"/>
            </a:endParaRPr>
          </a:p>
        </p:txBody>
      </p:sp>
      <p:sp>
        <p:nvSpPr>
          <p:cNvPr id="3" name="Content Placeholder 2"/>
          <p:cNvSpPr>
            <a:spLocks noGrp="1"/>
          </p:cNvSpPr>
          <p:nvPr>
            <p:ph idx="1"/>
          </p:nvPr>
        </p:nvSpPr>
        <p:spPr>
          <a:xfrm>
            <a:off x="538163" y="1295400"/>
            <a:ext cx="8123237" cy="2514600"/>
          </a:xfrm>
        </p:spPr>
        <p:txBody>
          <a:bodyPr>
            <a:normAutofit fontScale="92500" lnSpcReduction="10000"/>
          </a:bodyPr>
          <a:lstStyle/>
          <a:p>
            <a:pPr marL="0" indent="0">
              <a:buNone/>
            </a:pPr>
            <a:r>
              <a:rPr lang="en-US" dirty="0"/>
              <a:t>Age and gender specific cut-offs by the National Center for Health Statistics (NCHS)/Centers for Disease Control and Prevention (CDC) 2000 Growth Charts</a:t>
            </a:r>
          </a:p>
          <a:p>
            <a:pPr lvl="1"/>
            <a:r>
              <a:rPr lang="en-US" b="1" dirty="0"/>
              <a:t>Overweight</a:t>
            </a:r>
            <a:r>
              <a:rPr lang="en-US" dirty="0"/>
              <a:t> is defined as: </a:t>
            </a:r>
          </a:p>
          <a:p>
            <a:pPr lvl="1">
              <a:buFont typeface="Wingdings 2" charset="0"/>
              <a:buNone/>
            </a:pPr>
            <a:r>
              <a:rPr lang="en-US" dirty="0"/>
              <a:t> 	85</a:t>
            </a:r>
            <a:r>
              <a:rPr lang="en-US" baseline="30000" dirty="0"/>
              <a:t>th</a:t>
            </a:r>
            <a:r>
              <a:rPr lang="en-US" dirty="0"/>
              <a:t> percentile </a:t>
            </a:r>
            <a:r>
              <a:rPr lang="en-US" u="sng" dirty="0"/>
              <a:t>&lt;</a:t>
            </a:r>
            <a:r>
              <a:rPr lang="en-US" dirty="0"/>
              <a:t> BMI </a:t>
            </a:r>
            <a:r>
              <a:rPr lang="en-US" u="sng" dirty="0"/>
              <a:t>&lt;</a:t>
            </a:r>
            <a:r>
              <a:rPr lang="en-US" dirty="0"/>
              <a:t> 95th percentile.</a:t>
            </a:r>
          </a:p>
          <a:p>
            <a:pPr lvl="1"/>
            <a:r>
              <a:rPr lang="en-US" b="1" dirty="0"/>
              <a:t>Obesity</a:t>
            </a:r>
            <a:r>
              <a:rPr lang="en-US" dirty="0"/>
              <a:t> is defined as: </a:t>
            </a:r>
          </a:p>
          <a:p>
            <a:pPr lvl="1">
              <a:buFont typeface="Wingdings 2" charset="0"/>
              <a:buNone/>
            </a:pPr>
            <a:r>
              <a:rPr lang="en-US" dirty="0"/>
              <a:t>	BMI </a:t>
            </a:r>
            <a:r>
              <a:rPr lang="en-US" u="sng" dirty="0"/>
              <a:t>&gt;</a:t>
            </a:r>
            <a:r>
              <a:rPr lang="en-US" dirty="0"/>
              <a:t> 95th percentile for children of the same age and sex</a:t>
            </a:r>
          </a:p>
          <a:p>
            <a:endParaRPr lang="en-US" dirty="0"/>
          </a:p>
        </p:txBody>
      </p:sp>
      <p:pic>
        <p:nvPicPr>
          <p:cNvPr id="5" name="Picture 4"/>
          <p:cNvPicPr>
            <a:picLocks noChangeAspect="1"/>
          </p:cNvPicPr>
          <p:nvPr/>
        </p:nvPicPr>
        <p:blipFill>
          <a:blip r:embed="rId3"/>
          <a:stretch>
            <a:fillRect/>
          </a:stretch>
        </p:blipFill>
        <p:spPr>
          <a:xfrm>
            <a:off x="4957011" y="3581401"/>
            <a:ext cx="3229707" cy="2209799"/>
          </a:xfrm>
          <a:prstGeom prst="rect">
            <a:avLst/>
          </a:prstGeom>
        </p:spPr>
      </p:pic>
      <p:sp>
        <p:nvSpPr>
          <p:cNvPr id="6" name="TextBox 5"/>
          <p:cNvSpPr txBox="1"/>
          <p:nvPr/>
        </p:nvSpPr>
        <p:spPr>
          <a:xfrm>
            <a:off x="552676" y="5811254"/>
            <a:ext cx="7962674" cy="246221"/>
          </a:xfrm>
          <a:prstGeom prst="rect">
            <a:avLst/>
          </a:prstGeom>
          <a:noFill/>
        </p:spPr>
        <p:txBody>
          <a:bodyPr wrap="none" rtlCol="0">
            <a:spAutoFit/>
          </a:bodyPr>
          <a:lstStyle/>
          <a:p>
            <a:r>
              <a:rPr lang="en-US" sz="1000" dirty="0">
                <a:latin typeface="Constantia"/>
                <a:cs typeface="Constantia"/>
              </a:rPr>
              <a:t>World Health Organization Child Growth Standards </a:t>
            </a:r>
            <a:r>
              <a:rPr lang="en-US" sz="1000" dirty="0">
                <a:latin typeface="Constantia"/>
                <a:cs typeface="Constantia"/>
                <a:hlinkClick r:id="rId4"/>
              </a:rPr>
              <a:t>http://www.who.int/childgrowth/standards/weight_for_height/en/</a:t>
            </a:r>
            <a:r>
              <a:rPr lang="en-US" sz="1000" dirty="0">
                <a:latin typeface="Constantia"/>
                <a:cs typeface="Constantia"/>
              </a:rPr>
              <a:t> (accessed 8/1/2017) </a:t>
            </a:r>
          </a:p>
        </p:txBody>
      </p:sp>
      <p:pic>
        <p:nvPicPr>
          <p:cNvPr id="7" name="Picture 6"/>
          <p:cNvPicPr>
            <a:picLocks noChangeAspect="1"/>
          </p:cNvPicPr>
          <p:nvPr/>
        </p:nvPicPr>
        <p:blipFill>
          <a:blip r:embed="rId5"/>
          <a:stretch>
            <a:fillRect/>
          </a:stretch>
        </p:blipFill>
        <p:spPr>
          <a:xfrm>
            <a:off x="957282" y="3601454"/>
            <a:ext cx="3239514" cy="2209800"/>
          </a:xfrm>
          <a:prstGeom prst="rect">
            <a:avLst/>
          </a:prstGeom>
        </p:spPr>
      </p:pic>
    </p:spTree>
    <p:extLst>
      <p:ext uri="{BB962C8B-B14F-4D97-AF65-F5344CB8AC3E}">
        <p14:creationId xmlns:p14="http://schemas.microsoft.com/office/powerpoint/2010/main" val="858149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p:nvPr>
        </p:nvSpPr>
        <p:spPr/>
        <p:txBody>
          <a:bodyPr/>
          <a:lstStyle/>
          <a:p>
            <a:r>
              <a:rPr lang="en-US" dirty="0">
                <a:latin typeface="+mn-lt"/>
              </a:rPr>
              <a:t>Definition of Obesity</a:t>
            </a:r>
            <a:br>
              <a:rPr lang="en-US" dirty="0"/>
            </a:br>
            <a:r>
              <a:rPr lang="en-US" sz="3200" dirty="0">
                <a:latin typeface="+mn-lt"/>
              </a:rPr>
              <a:t>Statistics</a:t>
            </a:r>
            <a:endParaRPr lang="en-US" dirty="0">
              <a:latin typeface="+mn-lt"/>
            </a:endParaRPr>
          </a:p>
        </p:txBody>
      </p:sp>
      <p:sp>
        <p:nvSpPr>
          <p:cNvPr id="3" name="Content Placeholder 2"/>
          <p:cNvSpPr>
            <a:spLocks noGrp="1"/>
          </p:cNvSpPr>
          <p:nvPr>
            <p:ph idx="1"/>
          </p:nvPr>
        </p:nvSpPr>
        <p:spPr/>
        <p:txBody>
          <a:bodyPr>
            <a:normAutofit fontScale="25000" lnSpcReduction="20000"/>
          </a:bodyPr>
          <a:lstStyle/>
          <a:p>
            <a:pPr marL="274320" indent="-274320" fontAlgn="auto">
              <a:spcAft>
                <a:spcPts val="0"/>
              </a:spcAft>
              <a:buClr>
                <a:schemeClr val="tx1"/>
              </a:buClr>
              <a:buFont typeface="Wingdings 2"/>
              <a:buChar char=""/>
              <a:defRPr/>
            </a:pPr>
            <a:endParaRPr lang="en-US" sz="6400" dirty="0">
              <a:ea typeface="+mn-ea"/>
              <a:cs typeface="+mn-cs"/>
            </a:endParaRPr>
          </a:p>
          <a:p>
            <a:pPr marL="274320" indent="-274320" fontAlgn="auto">
              <a:spcAft>
                <a:spcPts val="0"/>
              </a:spcAft>
              <a:buClr>
                <a:schemeClr val="tx1"/>
              </a:buClr>
              <a:buFont typeface="Wingdings 2"/>
              <a:buChar char=""/>
              <a:defRPr/>
            </a:pPr>
            <a:r>
              <a:rPr lang="en-US" sz="8000" dirty="0">
                <a:ea typeface="+mn-ea"/>
                <a:cs typeface="+mn-cs"/>
              </a:rPr>
              <a:t>In the US, childhood obesity has more than tripled in the past 30 years.</a:t>
            </a:r>
          </a:p>
          <a:p>
            <a:pPr marL="274320" indent="-274320" fontAlgn="auto">
              <a:spcAft>
                <a:spcPts val="0"/>
              </a:spcAft>
              <a:buClr>
                <a:schemeClr val="tx1"/>
              </a:buClr>
              <a:buFont typeface="Wingdings 2"/>
              <a:buChar char=""/>
              <a:defRPr/>
            </a:pPr>
            <a:r>
              <a:rPr lang="en-US" sz="8000" dirty="0">
                <a:ea typeface="+mn-ea"/>
                <a:cs typeface="+mn-cs"/>
              </a:rPr>
              <a:t>Worldwide, the number of obese infants and young children has increased from 32 million in 1990 to i42 million in 2013 and is </a:t>
            </a:r>
            <a:r>
              <a:rPr lang="en-US" sz="8000" b="1" dirty="0">
                <a:ea typeface="+mn-ea"/>
                <a:cs typeface="+mn-cs"/>
              </a:rPr>
              <a:t>Projected to increase to 70 million in 2025 </a:t>
            </a:r>
            <a:r>
              <a:rPr lang="en-US" sz="8000" dirty="0">
                <a:ea typeface="+mn-ea"/>
                <a:cs typeface="+mn-cs"/>
              </a:rPr>
              <a:t>if current trends continue</a:t>
            </a:r>
          </a:p>
          <a:p>
            <a:pPr marL="274320" indent="-274320" algn="ctr" fontAlgn="auto">
              <a:spcAft>
                <a:spcPts val="0"/>
              </a:spcAft>
              <a:buClr>
                <a:schemeClr val="accent3"/>
              </a:buClr>
              <a:buFont typeface="Wingdings 2"/>
              <a:buNone/>
              <a:defRPr/>
            </a:pPr>
            <a:endParaRPr lang="en-US" sz="8000" dirty="0">
              <a:ea typeface="+mn-ea"/>
              <a:cs typeface="+mn-cs"/>
            </a:endParaRPr>
          </a:p>
          <a:p>
            <a:pPr marL="274320" indent="-274320" algn="ctr" fontAlgn="auto">
              <a:spcAft>
                <a:spcPts val="0"/>
              </a:spcAft>
              <a:buClr>
                <a:schemeClr val="accent3"/>
              </a:buClr>
              <a:buFont typeface="Wingdings 2"/>
              <a:buNone/>
              <a:defRPr/>
            </a:pPr>
            <a:r>
              <a:rPr lang="en-US" sz="12800" dirty="0">
                <a:solidFill>
                  <a:schemeClr val="accent2">
                    <a:lumMod val="75000"/>
                  </a:schemeClr>
                </a:solidFill>
                <a:ea typeface="+mn-ea"/>
                <a:cs typeface="+mn-cs"/>
              </a:rPr>
              <a:t>Obese children become obese adults</a:t>
            </a:r>
            <a:endParaRPr lang="en-US" sz="12800" dirty="0">
              <a:ea typeface="+mn-ea"/>
              <a:cs typeface="+mn-cs"/>
            </a:endParaRPr>
          </a:p>
          <a:p>
            <a:pPr marL="0" indent="0" fontAlgn="auto">
              <a:spcAft>
                <a:spcPts val="0"/>
              </a:spcAft>
              <a:buClr>
                <a:schemeClr val="accent3"/>
              </a:buClr>
              <a:buNone/>
              <a:defRPr/>
            </a:pPr>
            <a:endParaRPr lang="en-US" dirty="0">
              <a:ea typeface="+mn-ea"/>
              <a:cs typeface="+mn-cs"/>
            </a:endParaRPr>
          </a:p>
          <a:p>
            <a:pPr marL="274320" indent="-274320" fontAlgn="auto">
              <a:spcAft>
                <a:spcPts val="0"/>
              </a:spcAft>
              <a:buClr>
                <a:schemeClr val="accent3"/>
              </a:buClr>
              <a:buFont typeface="Wingdings 2"/>
              <a:buNone/>
              <a:defRPr/>
            </a:pPr>
            <a:endParaRPr lang="en-US" sz="4000" dirty="0">
              <a:ea typeface="+mn-ea"/>
              <a:cs typeface="+mn-cs"/>
            </a:endParaRPr>
          </a:p>
          <a:p>
            <a:pPr marL="274320" indent="-274320" fontAlgn="auto">
              <a:spcAft>
                <a:spcPts val="0"/>
              </a:spcAft>
              <a:buClr>
                <a:schemeClr val="accent3"/>
              </a:buClr>
              <a:buFont typeface="Wingdings 2"/>
              <a:buNone/>
              <a:defRPr/>
            </a:pPr>
            <a:r>
              <a:rPr lang="en-US" sz="4000" dirty="0">
                <a:ea typeface="+mn-ea"/>
                <a:cs typeface="+mn-cs"/>
              </a:rPr>
              <a:t>Ogden CL, Carroll MD, Curtin LR, Lamb MM, Flegal KM. Prevalence of high body mass index in US children and adolescents, 2007–2008. </a:t>
            </a:r>
            <a:r>
              <a:rPr lang="en-US" sz="4000" i="1" dirty="0">
                <a:ea typeface="+mn-ea"/>
                <a:cs typeface="+mn-cs"/>
              </a:rPr>
              <a:t>JAMA</a:t>
            </a:r>
            <a:r>
              <a:rPr lang="en-US" sz="4000" dirty="0">
                <a:ea typeface="+mn-ea"/>
                <a:cs typeface="+mn-cs"/>
              </a:rPr>
              <a:t>2010;303(3):242–9.</a:t>
            </a:r>
            <a:br>
              <a:rPr lang="en-US" sz="4000" dirty="0">
                <a:ea typeface="+mn-ea"/>
                <a:cs typeface="+mn-cs"/>
              </a:rPr>
            </a:br>
            <a:r>
              <a:rPr lang="en-US" sz="4000" dirty="0">
                <a:ea typeface="+mn-ea"/>
                <a:cs typeface="+mn-cs"/>
              </a:rPr>
              <a:t>  </a:t>
            </a:r>
          </a:p>
          <a:p>
            <a:pPr marL="274320" indent="-274320" fontAlgn="auto">
              <a:spcAft>
                <a:spcPts val="0"/>
              </a:spcAft>
              <a:buClr>
                <a:schemeClr val="accent3"/>
              </a:buClr>
              <a:buFont typeface="Wingdings 2"/>
              <a:buNone/>
              <a:defRPr/>
            </a:pPr>
            <a:r>
              <a:rPr lang="en-US" sz="4000" dirty="0">
                <a:ea typeface="+mn-ea"/>
                <a:cs typeface="+mn-cs"/>
              </a:rPr>
              <a:t>National Center for Health Statistics. Health, United States, 2004 with Chartbook on Trends in the Health of Americans. Hyattsville, MD; 2004. </a:t>
            </a:r>
            <a:br>
              <a:rPr lang="en-US" sz="4000" dirty="0">
                <a:ea typeface="+mn-ea"/>
                <a:cs typeface="+mn-cs"/>
              </a:rPr>
            </a:br>
            <a:endParaRPr lang="en-US" sz="4000" dirty="0">
              <a:ea typeface="+mn-ea"/>
              <a:cs typeface="+mn-cs"/>
            </a:endParaRPr>
          </a:p>
          <a:p>
            <a:pPr marL="274320" indent="-274320" fontAlgn="auto">
              <a:spcAft>
                <a:spcPts val="0"/>
              </a:spcAft>
              <a:buClr>
                <a:schemeClr val="accent3"/>
              </a:buClr>
              <a:buFont typeface="Wingdings 2"/>
              <a:buNone/>
              <a:defRPr/>
            </a:pPr>
            <a:r>
              <a:rPr lang="en-US" sz="4000" dirty="0">
                <a:ea typeface="+mn-ea"/>
                <a:cs typeface="+mn-cs"/>
              </a:rPr>
              <a:t>Serdula MK, Ivery D, Coates RJ, Freedman DS, Williamson DF, Byers T. Do obese children become obese adults? a review of the literature. </a:t>
            </a:r>
            <a:r>
              <a:rPr lang="en-US" sz="4000" i="1" dirty="0" err="1">
                <a:ea typeface="+mn-ea"/>
                <a:cs typeface="+mn-cs"/>
              </a:rPr>
              <a:t>PrevMed</a:t>
            </a:r>
            <a:r>
              <a:rPr lang="en-US" sz="4000" i="1" dirty="0">
                <a:ea typeface="+mn-ea"/>
                <a:cs typeface="+mn-cs"/>
              </a:rPr>
              <a:t>. </a:t>
            </a:r>
            <a:r>
              <a:rPr lang="en-US" sz="4000" dirty="0">
                <a:ea typeface="+mn-ea"/>
                <a:cs typeface="+mn-cs"/>
              </a:rPr>
              <a:t>1993;22(2):167-177.</a:t>
            </a:r>
          </a:p>
          <a:p>
            <a:pPr marL="274320" indent="-274320" fontAlgn="auto">
              <a:spcAft>
                <a:spcPts val="0"/>
              </a:spcAft>
              <a:buClr>
                <a:schemeClr val="accent3"/>
              </a:buClr>
              <a:buFont typeface="Wingdings 2"/>
              <a:buNone/>
              <a:defRPr/>
            </a:pPr>
            <a:r>
              <a:rPr lang="en-US" sz="4000" dirty="0">
                <a:ea typeface="+mn-ea"/>
                <a:cs typeface="+mn-cs"/>
              </a:rPr>
              <a:t>World Health Organization Committee on Ending Childhood Obesity. </a:t>
            </a:r>
            <a:r>
              <a:rPr lang="en-US" sz="4000" i="1" dirty="0">
                <a:ea typeface="+mn-ea"/>
                <a:cs typeface="+mn-cs"/>
              </a:rPr>
              <a:t>Facts and Figures  on Childhood Obesity </a:t>
            </a:r>
            <a:r>
              <a:rPr lang="en-US" sz="4000" i="1" dirty="0">
                <a:ea typeface="+mn-ea"/>
                <a:cs typeface="+mn-cs"/>
                <a:hlinkClick r:id="rId3"/>
              </a:rPr>
              <a:t>http://www.who.int/end-childhood-obesity/facts/en/</a:t>
            </a:r>
            <a:r>
              <a:rPr lang="en-US" sz="4000" i="1" dirty="0">
                <a:ea typeface="+mn-ea"/>
                <a:cs typeface="+mn-cs"/>
              </a:rPr>
              <a:t> </a:t>
            </a:r>
            <a:r>
              <a:rPr lang="en-US" sz="4000" dirty="0">
                <a:ea typeface="+mn-ea"/>
                <a:cs typeface="+mn-cs"/>
              </a:rPr>
              <a:t>(Accessed 8/1/2017)</a:t>
            </a:r>
          </a:p>
          <a:p>
            <a:pPr marL="274320" indent="-274320" fontAlgn="auto">
              <a:spcAft>
                <a:spcPts val="0"/>
              </a:spcAft>
              <a:buClr>
                <a:schemeClr val="accent3"/>
              </a:buClr>
              <a:buFont typeface="Wingdings 2"/>
              <a:buChar char=""/>
              <a:defRPr/>
            </a:pPr>
            <a:endParaRPr lang="en-US" sz="4000" dirty="0">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228600"/>
            <a:ext cx="8134350" cy="1600200"/>
          </a:xfrm>
        </p:spPr>
        <p:txBody>
          <a:bodyPr>
            <a:normAutofit fontScale="90000"/>
          </a:bodyPr>
          <a:lstStyle/>
          <a:p>
            <a:pPr fontAlgn="auto">
              <a:spcAft>
                <a:spcPts val="0"/>
              </a:spcAft>
              <a:defRPr/>
            </a:pPr>
            <a:r>
              <a:rPr lang="en-US" dirty="0">
                <a:latin typeface="+mn-lt"/>
                <a:ea typeface="+mj-ea"/>
                <a:cs typeface="+mj-cs"/>
              </a:rPr>
              <a:t>Implications of Obesity- Pulmonary </a:t>
            </a:r>
            <a:br>
              <a:rPr lang="en-US" dirty="0">
                <a:ea typeface="+mj-ea"/>
                <a:cs typeface="+mj-cs"/>
              </a:rPr>
            </a:br>
            <a:r>
              <a:rPr lang="en-US" sz="2700" dirty="0">
                <a:latin typeface="+mn-lt"/>
                <a:ea typeface="+mj-ea"/>
                <a:cs typeface="+mj-cs"/>
              </a:rPr>
              <a:t>Effect of Obesity on Lung Volumes</a:t>
            </a:r>
            <a:endParaRPr lang="en-US" sz="2000" dirty="0">
              <a:latin typeface="+mn-lt"/>
              <a:ea typeface="+mj-ea"/>
              <a:cs typeface="+mj-cs"/>
            </a:endParaRPr>
          </a:p>
        </p:txBody>
      </p:sp>
      <p:pic>
        <p:nvPicPr>
          <p:cNvPr id="10242" name="Content Placeholder 6" descr="frc.gif"/>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4825" y="1600199"/>
            <a:ext cx="8134350" cy="3869405"/>
          </a:xfrm>
        </p:spPr>
      </p:pic>
      <p:sp>
        <p:nvSpPr>
          <p:cNvPr id="10243" name="TextBox 7"/>
          <p:cNvSpPr txBox="1">
            <a:spLocks noChangeArrowheads="1"/>
          </p:cNvSpPr>
          <p:nvPr/>
        </p:nvSpPr>
        <p:spPr bwMode="auto">
          <a:xfrm>
            <a:off x="1028700" y="5469605"/>
            <a:ext cx="7086600"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r>
              <a:rPr lang="en-US" sz="1000" dirty="0" err="1"/>
              <a:t>Sood</a:t>
            </a:r>
            <a:r>
              <a:rPr lang="en-US" sz="1000" dirty="0"/>
              <a:t>, A. and Ortiz-</a:t>
            </a:r>
            <a:r>
              <a:rPr lang="en-US" sz="1000" dirty="0" err="1"/>
              <a:t>Cantillo</a:t>
            </a:r>
            <a:r>
              <a:rPr lang="en-US" sz="1000" dirty="0"/>
              <a:t>. Obesity and Pulmonary Dysfunction. Figure 1. </a:t>
            </a:r>
            <a:r>
              <a:rPr lang="en-US" sz="1000" i="1" dirty="0"/>
              <a:t>American College of Chest Physicians</a:t>
            </a:r>
            <a:r>
              <a:rPr lang="en-US" sz="1000" dirty="0"/>
              <a:t>.   </a:t>
            </a:r>
          </a:p>
          <a:p>
            <a:r>
              <a:rPr lang="en-US" sz="1000" dirty="0"/>
              <a:t>PCCSU Article | 05.01.08  (</a:t>
            </a:r>
            <a:r>
              <a:rPr lang="en-US" sz="1000" dirty="0">
                <a:hlinkClick r:id="rId4"/>
              </a:rPr>
              <a:t>http://www.chestnet.org/accp/pccsu/obesity-and-pulmonary-dysfunction?page=0,3</a:t>
            </a:r>
            <a:r>
              <a:rPr lang="en-US" sz="1000" dirty="0"/>
              <a:t>) (accessed 12/29/10)</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5"/>
          <p:cNvSpPr>
            <a:spLocks noGrp="1"/>
          </p:cNvSpPr>
          <p:nvPr>
            <p:ph type="title"/>
          </p:nvPr>
        </p:nvSpPr>
        <p:spPr>
          <a:xfrm>
            <a:off x="381000" y="228600"/>
            <a:ext cx="8134350" cy="1325563"/>
          </a:xfrm>
        </p:spPr>
        <p:txBody>
          <a:bodyPr>
            <a:normAutofit fontScale="90000"/>
          </a:bodyPr>
          <a:lstStyle/>
          <a:p>
            <a:r>
              <a:rPr lang="en-US" dirty="0">
                <a:latin typeface="+mn-lt"/>
              </a:rPr>
              <a:t>Implications of Obesity- Pulmonary </a:t>
            </a:r>
            <a:br>
              <a:rPr lang="en-US" dirty="0"/>
            </a:br>
            <a:r>
              <a:rPr lang="en-US" sz="2700" dirty="0">
                <a:latin typeface="+mn-lt"/>
              </a:rPr>
              <a:t>Closing Capacity</a:t>
            </a:r>
            <a:endParaRPr lang="en-US" dirty="0">
              <a:latin typeface="+mn-lt"/>
            </a:endParaRPr>
          </a:p>
        </p:txBody>
      </p:sp>
      <p:sp>
        <p:nvSpPr>
          <p:cNvPr id="11266" name="Content Placeholder 6"/>
          <p:cNvSpPr>
            <a:spLocks noGrp="1"/>
          </p:cNvSpPr>
          <p:nvPr>
            <p:ph idx="1"/>
          </p:nvPr>
        </p:nvSpPr>
        <p:spPr>
          <a:xfrm>
            <a:off x="381000" y="1825625"/>
            <a:ext cx="8134350" cy="4351338"/>
          </a:xfrm>
        </p:spPr>
        <p:txBody>
          <a:bodyPr/>
          <a:lstStyle/>
          <a:p>
            <a:pPr marL="293688" indent="-293688"/>
            <a:r>
              <a:rPr lang="en-US" dirty="0"/>
              <a:t>Closing volume (CV) = volume of the lung at which small dependent airways collapse</a:t>
            </a:r>
          </a:p>
          <a:p>
            <a:pPr marL="293688" indent="-293688"/>
            <a:r>
              <a:rPr lang="en-US" dirty="0"/>
              <a:t>Normal/healthy patient: CV is less than the Functional Reserve Capacity (FRC) so that the airways remain open during normal tidal breathing</a:t>
            </a:r>
          </a:p>
          <a:p>
            <a:pPr marL="293688" indent="-293688"/>
            <a:r>
              <a:rPr lang="en-US" dirty="0"/>
              <a:t>Patients with obesity, COPD have higher closing volumes, so even a small decrease in FRC can cause small dependent airway collapse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81000" y="1447800"/>
            <a:ext cx="4038600" cy="4434840"/>
          </a:xfrm>
        </p:spPr>
        <p:txBody>
          <a:bodyPr>
            <a:normAutofit lnSpcReduction="10000"/>
          </a:bodyPr>
          <a:lstStyle/>
          <a:p>
            <a:pPr marL="349250" indent="-349250" fontAlgn="auto">
              <a:spcAft>
                <a:spcPts val="0"/>
              </a:spcAft>
              <a:buClr>
                <a:schemeClr val="tx1"/>
              </a:buClr>
              <a:buFont typeface="Wingdings 2"/>
              <a:buChar char=""/>
              <a:defRPr/>
            </a:pPr>
            <a:r>
              <a:rPr lang="en-US" dirty="0">
                <a:ea typeface="+mn-ea"/>
                <a:cs typeface="+mn-cs"/>
                <a:sym typeface="Wingdings"/>
              </a:rPr>
              <a:t>Obese patients have decreased FRC</a:t>
            </a:r>
          </a:p>
          <a:p>
            <a:pPr marL="349250" indent="-349250" fontAlgn="auto">
              <a:spcAft>
                <a:spcPts val="0"/>
              </a:spcAft>
              <a:buClr>
                <a:schemeClr val="tx1"/>
              </a:buClr>
              <a:buFont typeface="Wingdings 2"/>
              <a:buChar char=""/>
              <a:defRPr/>
            </a:pPr>
            <a:r>
              <a:rPr lang="en-US" dirty="0">
                <a:ea typeface="+mn-ea"/>
                <a:cs typeface="+mn-cs"/>
                <a:sym typeface="Wingdings"/>
              </a:rPr>
              <a:t>FRC may fall below CV and lead to alveoli closure during normal tidal volumes, causing atelectasis and a V/Q mismatch</a:t>
            </a:r>
          </a:p>
          <a:p>
            <a:pPr marL="349250" indent="-349250" fontAlgn="auto">
              <a:spcAft>
                <a:spcPts val="0"/>
              </a:spcAft>
              <a:buClr>
                <a:schemeClr val="tx1"/>
              </a:buClr>
              <a:buFont typeface="Wingdings 2"/>
              <a:buChar char=""/>
              <a:defRPr/>
            </a:pPr>
            <a:r>
              <a:rPr lang="en-US" dirty="0">
                <a:ea typeface="+mn-ea"/>
                <a:cs typeface="+mn-cs"/>
                <a:sym typeface="Wingdings"/>
              </a:rPr>
              <a:t>V/Q mismatch during </a:t>
            </a:r>
            <a:r>
              <a:rPr lang="en-US" dirty="0">
                <a:ea typeface="+mn-ea"/>
                <a:cs typeface="+mn-cs"/>
              </a:rPr>
              <a:t>ventilation leads to hypoxemia</a:t>
            </a:r>
          </a:p>
          <a:p>
            <a:pPr marL="274320" indent="-274320" fontAlgn="auto">
              <a:spcAft>
                <a:spcPts val="0"/>
              </a:spcAft>
              <a:buClr>
                <a:schemeClr val="accent3"/>
              </a:buClr>
              <a:buFont typeface="Wingdings 2"/>
              <a:buNone/>
              <a:defRPr/>
            </a:pPr>
            <a:endParaRPr lang="en-US" dirty="0">
              <a:ea typeface="+mn-ea"/>
              <a:cs typeface="+mn-cs"/>
            </a:endParaRPr>
          </a:p>
        </p:txBody>
      </p:sp>
      <p:sp>
        <p:nvSpPr>
          <p:cNvPr id="6" name="Content Placeholder 5"/>
          <p:cNvSpPr>
            <a:spLocks noGrp="1"/>
          </p:cNvSpPr>
          <p:nvPr>
            <p:ph sz="half" idx="2"/>
          </p:nvPr>
        </p:nvSpPr>
        <p:spPr>
          <a:xfrm>
            <a:off x="4648200" y="1447800"/>
            <a:ext cx="4038600" cy="1203325"/>
          </a:xfrm>
        </p:spPr>
        <p:txBody>
          <a:bodyPr>
            <a:normAutofit lnSpcReduction="10000"/>
          </a:bodyPr>
          <a:lstStyle/>
          <a:p>
            <a:pPr marL="274320" indent="-274320" fontAlgn="auto">
              <a:spcAft>
                <a:spcPts val="0"/>
              </a:spcAft>
              <a:buClr>
                <a:schemeClr val="tx1"/>
              </a:buClr>
              <a:buFont typeface="Wingdings 2"/>
              <a:buChar char=""/>
              <a:defRPr/>
            </a:pPr>
            <a:r>
              <a:rPr lang="en-US" dirty="0">
                <a:ea typeface="+mn-ea"/>
                <a:cs typeface="+mn-cs"/>
              </a:rPr>
              <a:t>Chronic hypoxemia leads to the inability to normalize PaCO2</a:t>
            </a:r>
          </a:p>
          <a:p>
            <a:pPr marL="274320" indent="-274320" fontAlgn="auto">
              <a:spcAft>
                <a:spcPts val="0"/>
              </a:spcAft>
              <a:buClr>
                <a:schemeClr val="accent3"/>
              </a:buClr>
              <a:buFont typeface="Wingdings 2"/>
              <a:buChar char=""/>
              <a:defRPr/>
            </a:pPr>
            <a:endParaRPr lang="en-US" dirty="0">
              <a:ea typeface="+mn-ea"/>
              <a:cs typeface="+mn-cs"/>
            </a:endParaRPr>
          </a:p>
          <a:p>
            <a:pPr marL="274320" indent="-274320" fontAlgn="auto">
              <a:spcAft>
                <a:spcPts val="0"/>
              </a:spcAft>
              <a:buClr>
                <a:schemeClr val="accent3"/>
              </a:buClr>
              <a:buFont typeface="Wingdings 2"/>
              <a:buNone/>
              <a:defRPr/>
            </a:pPr>
            <a:endParaRPr lang="en-US" dirty="0">
              <a:ea typeface="+mn-ea"/>
              <a:cs typeface="+mn-cs"/>
            </a:endParaRPr>
          </a:p>
        </p:txBody>
      </p:sp>
      <p:pic>
        <p:nvPicPr>
          <p:cNvPr id="12292" name="Picture 9" descr="Alveoli_collaps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3276600"/>
            <a:ext cx="4953000" cy="2590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293" name="TextBox 10"/>
          <p:cNvSpPr txBox="1">
            <a:spLocks noChangeArrowheads="1"/>
          </p:cNvSpPr>
          <p:nvPr/>
        </p:nvSpPr>
        <p:spPr bwMode="auto">
          <a:xfrm>
            <a:off x="4427621" y="5882640"/>
            <a:ext cx="38862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r>
              <a:rPr lang="en-US" sz="1000" dirty="0">
                <a:hlinkClick r:id="rId4"/>
              </a:rPr>
              <a:t>http://openphysio.co.za/index.php?title=Bronchopulmonary_dysplasia</a:t>
            </a:r>
            <a:r>
              <a:rPr lang="en-US" sz="1000" dirty="0"/>
              <a:t> (</a:t>
            </a:r>
            <a:r>
              <a:rPr lang="en-US" sz="1000" dirty="0" err="1"/>
              <a:t>accessCed</a:t>
            </a:r>
            <a:r>
              <a:rPr lang="en-US" sz="1000" dirty="0"/>
              <a:t> 1/6/11)</a:t>
            </a:r>
          </a:p>
        </p:txBody>
      </p:sp>
      <p:sp>
        <p:nvSpPr>
          <p:cNvPr id="8" name="Title 5"/>
          <p:cNvSpPr txBox="1">
            <a:spLocks/>
          </p:cNvSpPr>
          <p:nvPr/>
        </p:nvSpPr>
        <p:spPr bwMode="auto">
          <a:xfrm>
            <a:off x="381000" y="382058"/>
            <a:ext cx="8271933"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a:lstStyle>
          <a:p>
            <a:r>
              <a:rPr lang="en-US" sz="4000" dirty="0">
                <a:solidFill>
                  <a:schemeClr val="tx1"/>
                </a:solidFill>
                <a:latin typeface="+mn-lt"/>
              </a:rPr>
              <a:t>Implications of Obesity- Pulmonary </a:t>
            </a:r>
            <a:br>
              <a:rPr lang="en-US" sz="4000" dirty="0">
                <a:solidFill>
                  <a:schemeClr val="tx1"/>
                </a:solidFill>
              </a:rPr>
            </a:br>
            <a:r>
              <a:rPr lang="en-US" sz="2400" dirty="0">
                <a:solidFill>
                  <a:schemeClr val="tx1"/>
                </a:solidFill>
                <a:latin typeface="+mn-lt"/>
              </a:rPr>
              <a:t>Atelectasis</a:t>
            </a:r>
            <a:endParaRPr lang="en-US" sz="2800" dirty="0">
              <a:solidFill>
                <a:schemeClr val="tx1"/>
              </a:solidFill>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381000" y="228600"/>
            <a:ext cx="8134350" cy="1325563"/>
          </a:xfrm>
        </p:spPr>
        <p:txBody>
          <a:bodyPr>
            <a:normAutofit fontScale="90000"/>
          </a:bodyPr>
          <a:lstStyle/>
          <a:p>
            <a:r>
              <a:rPr lang="en-US" dirty="0">
                <a:latin typeface="+mn-lt"/>
              </a:rPr>
              <a:t>Implications of Obesity- Pulmonary </a:t>
            </a:r>
            <a:br>
              <a:rPr lang="en-US" dirty="0">
                <a:latin typeface="+mn-lt"/>
              </a:rPr>
            </a:br>
            <a:r>
              <a:rPr lang="en-US" sz="2700" dirty="0">
                <a:latin typeface="+mn-lt"/>
              </a:rPr>
              <a:t>Physiology</a:t>
            </a:r>
            <a:endParaRPr lang="en-US" dirty="0">
              <a:latin typeface="+mn-lt"/>
            </a:endParaRPr>
          </a:p>
        </p:txBody>
      </p:sp>
      <p:sp>
        <p:nvSpPr>
          <p:cNvPr id="13314" name="Content Placeholder 2"/>
          <p:cNvSpPr>
            <a:spLocks noGrp="1"/>
          </p:cNvSpPr>
          <p:nvPr>
            <p:ph idx="1"/>
          </p:nvPr>
        </p:nvSpPr>
        <p:spPr>
          <a:xfrm>
            <a:off x="381000" y="1676400"/>
            <a:ext cx="8382000" cy="4041775"/>
          </a:xfrm>
        </p:spPr>
        <p:txBody>
          <a:bodyPr/>
          <a:lstStyle/>
          <a:p>
            <a:r>
              <a:rPr lang="en-US" sz="3200" dirty="0"/>
              <a:t>Increased metabolic rate = </a:t>
            </a:r>
          </a:p>
          <a:p>
            <a:pPr lvl="1"/>
            <a:r>
              <a:rPr lang="en-US" sz="2800" dirty="0">
                <a:sym typeface="Wingdings" charset="0"/>
              </a:rPr>
              <a:t> Oxygen demand</a:t>
            </a:r>
          </a:p>
          <a:p>
            <a:pPr lvl="1"/>
            <a:r>
              <a:rPr lang="en-US" sz="2800" dirty="0">
                <a:sym typeface="Wingdings" charset="0"/>
              </a:rPr>
              <a:t> CO</a:t>
            </a:r>
            <a:r>
              <a:rPr lang="en-US" sz="2800" baseline="-25000" dirty="0">
                <a:sym typeface="Wingdings" charset="0"/>
              </a:rPr>
              <a:t>2 </a:t>
            </a:r>
            <a:r>
              <a:rPr lang="en-US" sz="2800" dirty="0">
                <a:sym typeface="Wingdings" charset="0"/>
              </a:rPr>
              <a:t>production	</a:t>
            </a:r>
          </a:p>
          <a:p>
            <a:pPr lvl="1"/>
            <a:r>
              <a:rPr lang="en-US" sz="2800" dirty="0">
                <a:sym typeface="Wingdings" charset="0"/>
              </a:rPr>
              <a:t> Alveolar  ventilation</a:t>
            </a:r>
          </a:p>
          <a:p>
            <a:r>
              <a:rPr lang="en-US" sz="3200" dirty="0">
                <a:sym typeface="Wingdings" charset="0"/>
              </a:rPr>
              <a:t>Decreased chest wall compliance from adipose tissue over thorax</a:t>
            </a:r>
          </a:p>
          <a:p>
            <a:r>
              <a:rPr lang="en-US" sz="3200" dirty="0">
                <a:sym typeface="Wingdings" charset="0"/>
              </a:rPr>
              <a:t>Increased abdominal mass forces the diaphragm cephalad decreasing lung volumes</a:t>
            </a:r>
          </a:p>
          <a:p>
            <a:endParaRPr lang="en-US" dirty="0">
              <a:latin typeface="Constantia" charset="0"/>
              <a:sym typeface="Wingdings" charset="0"/>
            </a:endParaRPr>
          </a:p>
          <a:p>
            <a:endParaRPr lang="en-US" dirty="0">
              <a:latin typeface="Constantia"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a:xfrm>
            <a:off x="304800" y="381000"/>
            <a:ext cx="8229600" cy="1143000"/>
          </a:xfrm>
        </p:spPr>
        <p:txBody>
          <a:bodyPr/>
          <a:lstStyle/>
          <a:p>
            <a:r>
              <a:rPr lang="en-US" sz="4000" dirty="0">
                <a:latin typeface="+mn-lt"/>
              </a:rPr>
              <a:t>Implications of Obesity- Pulmonary </a:t>
            </a:r>
            <a:br>
              <a:rPr lang="en-US" dirty="0">
                <a:latin typeface="+mn-lt"/>
              </a:rPr>
            </a:br>
            <a:r>
              <a:rPr lang="en-US" sz="2400" dirty="0">
                <a:latin typeface="+mn-lt"/>
              </a:rPr>
              <a:t>Physiology II</a:t>
            </a:r>
            <a:endParaRPr lang="en-US" dirty="0">
              <a:latin typeface="+mn-lt"/>
            </a:endParaRPr>
          </a:p>
        </p:txBody>
      </p:sp>
      <p:sp>
        <p:nvSpPr>
          <p:cNvPr id="14338" name="Content Placeholder 2"/>
          <p:cNvSpPr>
            <a:spLocks noGrp="1"/>
          </p:cNvSpPr>
          <p:nvPr>
            <p:ph sz="half" idx="1"/>
          </p:nvPr>
        </p:nvSpPr>
        <p:spPr>
          <a:xfrm>
            <a:off x="457200" y="1920875"/>
            <a:ext cx="4038600" cy="4251325"/>
          </a:xfrm>
        </p:spPr>
        <p:txBody>
          <a:bodyPr/>
          <a:lstStyle/>
          <a:p>
            <a:pPr lvl="1">
              <a:buFont typeface="Wingdings 2" charset="0"/>
              <a:buNone/>
            </a:pPr>
            <a:r>
              <a:rPr lang="en-US">
                <a:latin typeface="Constantia" charset="0"/>
                <a:sym typeface="Wingdings" charset="0"/>
              </a:rPr>
              <a:t> </a:t>
            </a:r>
            <a:endParaRPr lang="en-US">
              <a:latin typeface="Constantia" charset="0"/>
            </a:endParaRPr>
          </a:p>
        </p:txBody>
      </p:sp>
      <p:sp>
        <p:nvSpPr>
          <p:cNvPr id="14339" name="Content Placeholder 3"/>
          <p:cNvSpPr>
            <a:spLocks noGrp="1"/>
          </p:cNvSpPr>
          <p:nvPr>
            <p:ph sz="half" idx="2"/>
          </p:nvPr>
        </p:nvSpPr>
        <p:spPr/>
        <p:txBody>
          <a:bodyPr/>
          <a:lstStyle/>
          <a:p>
            <a:r>
              <a:rPr lang="en-US" sz="3200" dirty="0">
                <a:sym typeface="Wingdings" charset="0"/>
              </a:rPr>
              <a:t>Pulmonary function tests consistent with restrictive lung disease</a:t>
            </a:r>
          </a:p>
          <a:p>
            <a:r>
              <a:rPr lang="en-US" sz="3200" dirty="0">
                <a:sym typeface="Wingdings" charset="0"/>
              </a:rPr>
              <a:t> work of breathing</a:t>
            </a:r>
          </a:p>
          <a:p>
            <a:r>
              <a:rPr lang="en-US" sz="3200" dirty="0">
                <a:sym typeface="Wingdings" charset="0"/>
              </a:rPr>
              <a:t>Chronic hypoxemia and chronic hypercarbia</a:t>
            </a:r>
          </a:p>
          <a:p>
            <a:endParaRPr lang="en-US" dirty="0">
              <a:latin typeface="Constantia" charset="0"/>
            </a:endParaRPr>
          </a:p>
        </p:txBody>
      </p:sp>
      <p:pic>
        <p:nvPicPr>
          <p:cNvPr id="14340" name="Picture 4" descr="pickwickian paper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41091"/>
            <a:ext cx="4267200" cy="342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341" name="TextBox 5"/>
          <p:cNvSpPr txBox="1">
            <a:spLocks noChangeArrowheads="1"/>
          </p:cNvSpPr>
          <p:nvPr/>
        </p:nvSpPr>
        <p:spPr bwMode="auto">
          <a:xfrm>
            <a:off x="660734" y="5667375"/>
            <a:ext cx="31242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r>
              <a:rPr lang="en-US" sz="1000">
                <a:hlinkClick r:id="rId4"/>
              </a:rPr>
              <a:t>http://medstudentmom.com</a:t>
            </a:r>
            <a:r>
              <a:rPr lang="en-US" sz="1000"/>
              <a:t> (accessed 12/23/10)</a:t>
            </a:r>
          </a:p>
          <a:p>
            <a:endParaRPr lang="en-US" sz="1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457200" y="381000"/>
            <a:ext cx="8229600" cy="1143000"/>
          </a:xfrm>
        </p:spPr>
        <p:txBody>
          <a:bodyPr/>
          <a:lstStyle/>
          <a:p>
            <a:r>
              <a:rPr lang="en-US" sz="4000" dirty="0">
                <a:latin typeface="+mn-lt"/>
              </a:rPr>
              <a:t>Implications of Obesity- Pulmonary </a:t>
            </a:r>
            <a:br>
              <a:rPr lang="en-US" sz="4000" dirty="0">
                <a:latin typeface="+mn-lt"/>
              </a:rPr>
            </a:br>
            <a:r>
              <a:rPr lang="en-US" sz="2400" dirty="0">
                <a:latin typeface="+mn-lt"/>
              </a:rPr>
              <a:t>Asthma</a:t>
            </a:r>
            <a:endParaRPr lang="en-US" dirty="0">
              <a:latin typeface="+mn-lt"/>
            </a:endParaRPr>
          </a:p>
        </p:txBody>
      </p:sp>
      <p:sp>
        <p:nvSpPr>
          <p:cNvPr id="3" name="Content Placeholder 2"/>
          <p:cNvSpPr>
            <a:spLocks noGrp="1"/>
          </p:cNvSpPr>
          <p:nvPr>
            <p:ph sz="half" idx="1"/>
          </p:nvPr>
        </p:nvSpPr>
        <p:spPr>
          <a:xfrm>
            <a:off x="457200" y="1676400"/>
            <a:ext cx="4267200" cy="3733800"/>
          </a:xfrm>
        </p:spPr>
        <p:txBody>
          <a:bodyPr>
            <a:normAutofit fontScale="92500" lnSpcReduction="10000"/>
          </a:bodyPr>
          <a:lstStyle/>
          <a:p>
            <a:pPr marL="0" indent="0" fontAlgn="auto">
              <a:spcAft>
                <a:spcPts val="0"/>
              </a:spcAft>
              <a:buClr>
                <a:schemeClr val="accent3"/>
              </a:buClr>
              <a:buNone/>
              <a:defRPr/>
            </a:pPr>
            <a:r>
              <a:rPr lang="en-US" sz="3000" dirty="0">
                <a:ea typeface="+mn-ea"/>
                <a:cs typeface="+mn-cs"/>
                <a:sym typeface="Wingdings"/>
              </a:rPr>
              <a:t>Nearly 30% of obese children suffer from asthma</a:t>
            </a:r>
          </a:p>
          <a:p>
            <a:pPr>
              <a:buFont typeface="Arial" panose="020B0604020202020204" pitchFamily="34" charset="0"/>
              <a:buChar char="•"/>
              <a:defRPr/>
            </a:pPr>
            <a:r>
              <a:rPr lang="en-US" sz="2600" dirty="0">
                <a:ea typeface="+mn-ea"/>
                <a:sym typeface="Wingdings"/>
              </a:rPr>
              <a:t>Usually more severe in nature than those children of normal weight</a:t>
            </a:r>
          </a:p>
          <a:p>
            <a:pPr>
              <a:buFont typeface="Arial" panose="020B0604020202020204" pitchFamily="34" charset="0"/>
              <a:buChar char="•"/>
              <a:defRPr/>
            </a:pPr>
            <a:r>
              <a:rPr lang="en-US" sz="2600" dirty="0">
                <a:ea typeface="+mn-ea"/>
                <a:sym typeface="Wingdings"/>
              </a:rPr>
              <a:t>Obese infants and children are more likely to suffer from respiratory infections which can necessitate a change in the timing of elective surgery</a:t>
            </a:r>
            <a:endParaRPr lang="en-US" sz="2600" dirty="0">
              <a:ea typeface="+mn-ea"/>
              <a:cs typeface="+mn-cs"/>
            </a:endParaRPr>
          </a:p>
        </p:txBody>
      </p:sp>
      <p:pic>
        <p:nvPicPr>
          <p:cNvPr id="15363" name="Content Placeholder 5" descr="kid with inhaler.bmp"/>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400424" y="1676400"/>
            <a:ext cx="3152775" cy="3276600"/>
          </a:xfrm>
        </p:spPr>
      </p:pic>
      <p:sp>
        <p:nvSpPr>
          <p:cNvPr id="15364" name="TextBox 6"/>
          <p:cNvSpPr txBox="1">
            <a:spLocks noChangeArrowheads="1"/>
          </p:cNvSpPr>
          <p:nvPr/>
        </p:nvSpPr>
        <p:spPr bwMode="auto">
          <a:xfrm>
            <a:off x="5719511" y="5164137"/>
            <a:ext cx="2514600"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pPr algn="ctr"/>
            <a:r>
              <a:rPr lang="en-US" sz="1000" dirty="0"/>
              <a:t>http://</a:t>
            </a:r>
            <a:r>
              <a:rPr lang="en-US" sz="1000" dirty="0" err="1"/>
              <a:t>familynatural.com</a:t>
            </a:r>
            <a:r>
              <a:rPr lang="en-US" sz="1000" dirty="0"/>
              <a:t>/</a:t>
            </a:r>
          </a:p>
        </p:txBody>
      </p:sp>
      <p:sp>
        <p:nvSpPr>
          <p:cNvPr id="15365" name="TextBox 8"/>
          <p:cNvSpPr txBox="1">
            <a:spLocks noChangeArrowheads="1"/>
          </p:cNvSpPr>
          <p:nvPr/>
        </p:nvSpPr>
        <p:spPr bwMode="auto">
          <a:xfrm>
            <a:off x="2612571" y="5842337"/>
            <a:ext cx="3517232"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228600" indent="-228600">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r>
              <a:rPr lang="en-US" sz="1000" dirty="0">
                <a:solidFill>
                  <a:srgbClr val="002060"/>
                </a:solidFill>
              </a:rPr>
              <a:t>Earl S. Ford</a:t>
            </a:r>
            <a:r>
              <a:rPr lang="en-US" sz="1000" dirty="0"/>
              <a:t>, MD, MPH  The Journal of Allergy and Clinical Immunology Volume 115, Issue 5, Pages 897-909, May 2005. The epidemiology of obesity and asthma</a:t>
            </a:r>
          </a:p>
          <a:p>
            <a:r>
              <a:rPr lang="en-US" sz="1000" dirty="0" err="1"/>
              <a:t>Shnur</a:t>
            </a:r>
            <a:r>
              <a:rPr lang="en-US" sz="1000" dirty="0"/>
              <a:t>, M. and </a:t>
            </a:r>
            <a:r>
              <a:rPr lang="en-US" sz="1000" dirty="0" err="1"/>
              <a:t>Pierece</a:t>
            </a:r>
            <a:r>
              <a:rPr lang="en-US" sz="1000" dirty="0"/>
              <a:t>, M.E.P.  “Optimal outcomes for the obese pediatric patient.” </a:t>
            </a:r>
            <a:r>
              <a:rPr lang="en-US" sz="1000" i="1" dirty="0"/>
              <a:t>OR Nurse</a:t>
            </a:r>
            <a:r>
              <a:rPr lang="en-US" sz="1000" dirty="0"/>
              <a:t> </a:t>
            </a:r>
            <a:r>
              <a:rPr lang="en-US" sz="1000" i="1" dirty="0"/>
              <a:t> </a:t>
            </a:r>
            <a:r>
              <a:rPr lang="en-US" sz="1000" dirty="0"/>
              <a:t>May 2010 pp. 26-33</a:t>
            </a:r>
          </a:p>
          <a:p>
            <a:pPr>
              <a:buFontTx/>
              <a:buAutoNum type="arabicPeriod"/>
            </a:pP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304800" y="0"/>
            <a:ext cx="7886700" cy="2057399"/>
          </a:xfrm>
        </p:spPr>
        <p:txBody>
          <a:bodyPr>
            <a:normAutofit/>
          </a:bodyPr>
          <a:lstStyle/>
          <a:p>
            <a:r>
              <a:rPr lang="en-US" dirty="0">
                <a:latin typeface="+mn-lt"/>
              </a:rPr>
              <a:t>Implications of Obesity: Pulmonary </a:t>
            </a:r>
            <a:br>
              <a:rPr lang="en-US" dirty="0">
                <a:latin typeface="+mn-lt"/>
              </a:rPr>
            </a:br>
            <a:r>
              <a:rPr lang="en-US" sz="2400" dirty="0">
                <a:latin typeface="+mn-lt"/>
              </a:rPr>
              <a:t>Asthma and Anesthesia</a:t>
            </a:r>
            <a:endParaRPr lang="en-US" dirty="0">
              <a:latin typeface="+mn-lt"/>
            </a:endParaRPr>
          </a:p>
        </p:txBody>
      </p:sp>
      <p:sp>
        <p:nvSpPr>
          <p:cNvPr id="16386" name="Content Placeholder 2"/>
          <p:cNvSpPr>
            <a:spLocks noGrp="1"/>
          </p:cNvSpPr>
          <p:nvPr>
            <p:ph idx="1"/>
          </p:nvPr>
        </p:nvSpPr>
        <p:spPr>
          <a:xfrm>
            <a:off x="304800" y="2057399"/>
            <a:ext cx="8534400" cy="4119564"/>
          </a:xfrm>
        </p:spPr>
        <p:txBody>
          <a:bodyPr/>
          <a:lstStyle/>
          <a:p>
            <a:pPr marL="0" indent="0">
              <a:lnSpc>
                <a:spcPct val="100000"/>
              </a:lnSpc>
              <a:buNone/>
            </a:pPr>
            <a:r>
              <a:rPr lang="en-US" dirty="0"/>
              <a:t>Patients with bronchial asthma have an increased risk of developing intra-op bronchospasm, especially if they are receiving general anesthesia with an endotracheal tube</a:t>
            </a:r>
          </a:p>
        </p:txBody>
      </p:sp>
      <p:pic>
        <p:nvPicPr>
          <p:cNvPr id="16387" name="Picture 4" descr="bronchospasm capnogram.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62100" y="3962400"/>
            <a:ext cx="6019800" cy="1600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E6DEBB2-3A71-EF43-A07E-DDECB0120E42}"/>
              </a:ext>
            </a:extLst>
          </p:cNvPr>
          <p:cNvSpPr txBox="1"/>
          <p:nvPr/>
        </p:nvSpPr>
        <p:spPr>
          <a:xfrm>
            <a:off x="2279002" y="6105436"/>
            <a:ext cx="4121798" cy="600164"/>
          </a:xfrm>
          <a:prstGeom prst="rect">
            <a:avLst/>
          </a:prstGeom>
          <a:noFill/>
        </p:spPr>
        <p:txBody>
          <a:bodyPr wrap="square" rtlCol="0">
            <a:spAutoFit/>
          </a:bodyPr>
          <a:lstStyle/>
          <a:p>
            <a:r>
              <a:rPr lang="en-US" sz="1100" dirty="0">
                <a:latin typeface="+mn-lt"/>
                <a:hlinkClick r:id="rId4"/>
              </a:rPr>
              <a:t>http://www.fireengineering.com/index/articles/display/350276/articles/fire-engineering/volume-162/issue-1/features/capnography-a-tool-for-every-patient.html</a:t>
            </a:r>
            <a:r>
              <a:rPr lang="en-US" sz="1100" dirty="0">
                <a:latin typeface="+mn-lt"/>
              </a:rPr>
              <a:t> (accessed 12/28/10)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normAutofit fontScale="90000"/>
          </a:bodyPr>
          <a:lstStyle/>
          <a:p>
            <a:r>
              <a:rPr lang="en-US" dirty="0">
                <a:latin typeface="+mn-lt"/>
              </a:rPr>
              <a:t>Implications of Obesity- Cardiovascular</a:t>
            </a:r>
            <a:br>
              <a:rPr lang="en-US" dirty="0">
                <a:latin typeface="+mn-lt"/>
              </a:rPr>
            </a:br>
            <a:r>
              <a:rPr lang="en-US" sz="2700" dirty="0">
                <a:latin typeface="+mn-lt"/>
              </a:rPr>
              <a:t>Physiology</a:t>
            </a:r>
            <a:endParaRPr lang="en-US" dirty="0">
              <a:latin typeface="+mn-lt"/>
            </a:endParaRPr>
          </a:p>
        </p:txBody>
      </p:sp>
      <p:sp>
        <p:nvSpPr>
          <p:cNvPr id="17410" name="Content Placeholder 2"/>
          <p:cNvSpPr>
            <a:spLocks noGrp="1"/>
          </p:cNvSpPr>
          <p:nvPr>
            <p:ph idx="1"/>
          </p:nvPr>
        </p:nvSpPr>
        <p:spPr/>
        <p:txBody>
          <a:bodyPr/>
          <a:lstStyle/>
          <a:p>
            <a:r>
              <a:rPr lang="en-US" dirty="0"/>
              <a:t>Increased cardiac output (CO) and blood volume in order to perfuse additional fat stores</a:t>
            </a:r>
          </a:p>
          <a:p>
            <a:r>
              <a:rPr lang="en-US" dirty="0"/>
              <a:t>CO increases 0.1 L/min/kg of adipose tissue</a:t>
            </a:r>
          </a:p>
          <a:p>
            <a:r>
              <a:rPr lang="en-US" dirty="0">
                <a:sym typeface="Wingdings" charset="0"/>
              </a:rPr>
              <a:t> CO achieved through increased stroke volume and results in arterial hypertension and LVH</a:t>
            </a:r>
          </a:p>
          <a:p>
            <a:r>
              <a:rPr lang="en-US" dirty="0">
                <a:sym typeface="Wingdings" charset="0"/>
              </a:rPr>
              <a:t> in pulmonary blood flow and pulmonary artery vasoconstriction from persistent hypoxia can lead to pulmonary hypertension and </a:t>
            </a:r>
            <a:r>
              <a:rPr lang="en-US" i="1" dirty="0" err="1">
                <a:sym typeface="Wingdings" charset="0"/>
              </a:rPr>
              <a:t>cor</a:t>
            </a:r>
            <a:r>
              <a:rPr lang="en-US" i="1" dirty="0">
                <a:sym typeface="Wingdings" charset="0"/>
              </a:rPr>
              <a:t> </a:t>
            </a:r>
            <a:r>
              <a:rPr lang="en-US" i="1" dirty="0" err="1">
                <a:sym typeface="Wingdings" charset="0"/>
              </a:rPr>
              <a:t>pulmonale</a:t>
            </a:r>
            <a:endParaRPr lang="en-US"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457200" y="381000"/>
            <a:ext cx="7543800" cy="1143000"/>
          </a:xfrm>
        </p:spPr>
        <p:txBody>
          <a:bodyPr>
            <a:normAutofit fontScale="90000"/>
          </a:bodyPr>
          <a:lstStyle/>
          <a:p>
            <a:r>
              <a:rPr lang="en-US" dirty="0">
                <a:latin typeface="+mn-lt"/>
              </a:rPr>
              <a:t>Implications of Obesity: Other Organs</a:t>
            </a:r>
          </a:p>
        </p:txBody>
      </p:sp>
      <p:sp>
        <p:nvSpPr>
          <p:cNvPr id="3" name="Content Placeholder 2"/>
          <p:cNvSpPr>
            <a:spLocks noGrp="1"/>
          </p:cNvSpPr>
          <p:nvPr>
            <p:ph sz="half" idx="1"/>
          </p:nvPr>
        </p:nvSpPr>
        <p:spPr>
          <a:xfrm>
            <a:off x="457200" y="1676400"/>
            <a:ext cx="4419600" cy="4435475"/>
          </a:xfrm>
        </p:spPr>
        <p:txBody>
          <a:bodyPr>
            <a:normAutofit/>
          </a:bodyPr>
          <a:lstStyle/>
          <a:p>
            <a:pPr fontAlgn="auto">
              <a:spcAft>
                <a:spcPts val="0"/>
              </a:spcAft>
              <a:buClr>
                <a:schemeClr val="tx1"/>
              </a:buClr>
              <a:buFont typeface="Arial" panose="020B0604020202020204" pitchFamily="34" charset="0"/>
              <a:buChar char="•"/>
              <a:defRPr/>
            </a:pPr>
            <a:r>
              <a:rPr lang="en-US" dirty="0">
                <a:ea typeface="+mn-ea"/>
                <a:cs typeface="+mn-cs"/>
              </a:rPr>
              <a:t>CV: hypertension, hyperlipidemia, chronic inflammation, endothelial dysfunction</a:t>
            </a:r>
          </a:p>
          <a:p>
            <a:pPr fontAlgn="auto">
              <a:spcAft>
                <a:spcPts val="0"/>
              </a:spcAft>
              <a:buClr>
                <a:schemeClr val="tx1"/>
              </a:buClr>
              <a:buFont typeface="Arial" panose="020B0604020202020204" pitchFamily="34" charset="0"/>
              <a:buChar char="•"/>
              <a:defRPr/>
            </a:pPr>
            <a:r>
              <a:rPr lang="en-US" dirty="0">
                <a:ea typeface="+mn-ea"/>
                <a:cs typeface="+mn-cs"/>
              </a:rPr>
              <a:t>Pulm: Obstructive sleep apnea, asthma</a:t>
            </a:r>
          </a:p>
          <a:p>
            <a:pPr fontAlgn="auto">
              <a:spcAft>
                <a:spcPts val="0"/>
              </a:spcAft>
              <a:buClr>
                <a:schemeClr val="tx1"/>
              </a:buClr>
              <a:buFont typeface="Arial" panose="020B0604020202020204" pitchFamily="34" charset="0"/>
              <a:buChar char="•"/>
              <a:defRPr/>
            </a:pPr>
            <a:r>
              <a:rPr lang="en-US" dirty="0">
                <a:ea typeface="+mn-ea"/>
                <a:cs typeface="+mn-cs"/>
              </a:rPr>
              <a:t>GI: GERD, fatty liver disease, gallstones</a:t>
            </a:r>
          </a:p>
          <a:p>
            <a:pPr fontAlgn="auto">
              <a:spcAft>
                <a:spcPts val="0"/>
              </a:spcAft>
              <a:buClr>
                <a:schemeClr val="tx1"/>
              </a:buClr>
              <a:buFont typeface="Arial" panose="020B0604020202020204" pitchFamily="34" charset="0"/>
              <a:buChar char="•"/>
              <a:defRPr/>
            </a:pPr>
            <a:r>
              <a:rPr lang="en-US" dirty="0">
                <a:ea typeface="+mn-ea"/>
                <a:cs typeface="+mn-cs"/>
              </a:rPr>
              <a:t>Endocrine: Diabetes, hyperinsulinemia</a:t>
            </a:r>
          </a:p>
        </p:txBody>
      </p:sp>
      <p:pic>
        <p:nvPicPr>
          <p:cNvPr id="18435" name="Content Placeholder 4" descr="pancreas.jp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61249" y="2114550"/>
            <a:ext cx="3810000" cy="2628900"/>
          </a:xfrm>
        </p:spPr>
      </p:pic>
      <p:sp>
        <p:nvSpPr>
          <p:cNvPr id="18436" name="TextBox 5"/>
          <p:cNvSpPr txBox="1">
            <a:spLocks noChangeArrowheads="1"/>
          </p:cNvSpPr>
          <p:nvPr/>
        </p:nvSpPr>
        <p:spPr bwMode="auto">
          <a:xfrm>
            <a:off x="2462465" y="6111875"/>
            <a:ext cx="3633536"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r>
              <a:rPr lang="en-US" sz="1000" i="1" dirty="0">
                <a:latin typeface="+mn-lt"/>
              </a:rPr>
              <a:t>Zina </a:t>
            </a:r>
            <a:r>
              <a:rPr lang="en-US" sz="1000" i="1" dirty="0" err="1">
                <a:latin typeface="+mn-lt"/>
              </a:rPr>
              <a:t>Deretsky</a:t>
            </a:r>
            <a:r>
              <a:rPr lang="en-US" sz="1000" i="1" dirty="0">
                <a:latin typeface="+mn-lt"/>
              </a:rPr>
              <a:t>, National Science Foundation (</a:t>
            </a:r>
            <a:r>
              <a:rPr lang="en-US" sz="1000" i="1" dirty="0">
                <a:latin typeface="+mn-lt"/>
                <a:hlinkClick r:id="rId4"/>
              </a:rPr>
              <a:t>http://www.nsf.gov/news/news_images.jsp?cntn_id=109781&amp;org=NSF</a:t>
            </a:r>
            <a:r>
              <a:rPr lang="en-US" sz="1000" i="1" dirty="0">
                <a:latin typeface="+mn-lt"/>
              </a:rPr>
              <a:t>) (accessed 12/30/10)</a:t>
            </a:r>
            <a:endParaRPr lang="en-US" sz="1000" dirty="0">
              <a:latin typeface="+mn-lt"/>
            </a:endParaRP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457200" y="350520"/>
            <a:ext cx="7467600" cy="1143000"/>
          </a:xfrm>
        </p:spPr>
        <p:txBody>
          <a:bodyPr>
            <a:normAutofit fontScale="90000"/>
          </a:bodyPr>
          <a:lstStyle/>
          <a:p>
            <a:r>
              <a:rPr lang="en-US" dirty="0">
                <a:latin typeface="+mn-lt"/>
              </a:rPr>
              <a:t>Implications of Obesity: Other Organs</a:t>
            </a:r>
          </a:p>
        </p:txBody>
      </p:sp>
      <p:pic>
        <p:nvPicPr>
          <p:cNvPr id="19458" name="Content Placeholder 4" descr="self-esteem.jpg"/>
          <p:cNvPicPr>
            <a:picLocks noGrp="1" noChangeAspect="1"/>
          </p:cNvPicPr>
          <p:nvPr>
            <p:ph sz="half" idx="1"/>
          </p:nvPr>
        </p:nvPicPr>
        <p:blipFill>
          <a:blip r:embed="rId3">
            <a:extLst>
              <a:ext uri="{28A0092B-C50C-407E-A947-70E740481C1C}">
                <a14:useLocalDpi xmlns:a14="http://schemas.microsoft.com/office/drawing/2010/main" val="0"/>
              </a:ext>
            </a:extLst>
          </a:blip>
          <a:srcRect l="7060" r="7060"/>
          <a:stretch>
            <a:fillRect/>
          </a:stretch>
        </p:blipFill>
        <p:spPr>
          <a:xfrm>
            <a:off x="628648" y="1483670"/>
            <a:ext cx="3867151" cy="4246570"/>
          </a:xfrm>
        </p:spPr>
      </p:pic>
      <p:sp>
        <p:nvSpPr>
          <p:cNvPr id="19459" name="Content Placeholder 3"/>
          <p:cNvSpPr>
            <a:spLocks noGrp="1"/>
          </p:cNvSpPr>
          <p:nvPr>
            <p:ph sz="half" idx="2"/>
          </p:nvPr>
        </p:nvSpPr>
        <p:spPr>
          <a:xfrm>
            <a:off x="4781548" y="1825625"/>
            <a:ext cx="3867151" cy="4351338"/>
          </a:xfrm>
        </p:spPr>
        <p:txBody>
          <a:bodyPr>
            <a:normAutofit/>
          </a:bodyPr>
          <a:lstStyle/>
          <a:p>
            <a:pPr>
              <a:buFont typeface="Arial" panose="020B0604020202020204" pitchFamily="34" charset="0"/>
              <a:buChar char="•"/>
            </a:pPr>
            <a:r>
              <a:rPr lang="en-US" dirty="0"/>
              <a:t>GYN: Polycystic ovary disease, menstrual irregularities</a:t>
            </a:r>
          </a:p>
          <a:p>
            <a:pPr>
              <a:buFont typeface="Arial" panose="020B0604020202020204" pitchFamily="34" charset="0"/>
              <a:buChar char="•"/>
            </a:pPr>
            <a:r>
              <a:rPr lang="en-US" dirty="0"/>
              <a:t>Psych: Decreased self-esteem, poor body image, depression</a:t>
            </a:r>
          </a:p>
          <a:p>
            <a:pPr>
              <a:buFont typeface="Arial" panose="020B0604020202020204" pitchFamily="34" charset="0"/>
              <a:buChar char="•"/>
            </a:pPr>
            <a:r>
              <a:rPr lang="en-US" dirty="0"/>
              <a:t>Renal: glomerulosclerosis</a:t>
            </a:r>
          </a:p>
          <a:p>
            <a:pPr>
              <a:buFont typeface="Wingdings 2" charset="0"/>
              <a:buNone/>
            </a:pPr>
            <a:endParaRPr lang="en-US" dirty="0">
              <a:latin typeface="Constantia" charset="0"/>
            </a:endParaRPr>
          </a:p>
          <a:p>
            <a:endParaRPr lang="en-US" dirty="0">
              <a:latin typeface="Constantia" charset="0"/>
            </a:endParaRPr>
          </a:p>
        </p:txBody>
      </p:sp>
      <p:sp>
        <p:nvSpPr>
          <p:cNvPr id="19460" name="TextBox 5"/>
          <p:cNvSpPr txBox="1">
            <a:spLocks noChangeArrowheads="1"/>
          </p:cNvSpPr>
          <p:nvPr/>
        </p:nvSpPr>
        <p:spPr bwMode="auto">
          <a:xfrm>
            <a:off x="3048000" y="6176963"/>
            <a:ext cx="3733800"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r>
              <a:rPr lang="en-US" sz="1000" dirty="0"/>
              <a:t>building-</a:t>
            </a:r>
            <a:r>
              <a:rPr lang="en-US" sz="1000" dirty="0" err="1"/>
              <a:t>selfesteem.com</a:t>
            </a:r>
            <a:r>
              <a:rPr lang="en-US" sz="1000" dirty="0"/>
              <a:t> (accessed 12/30/10)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381000" y="228600"/>
            <a:ext cx="8058150" cy="1325563"/>
          </a:xfrm>
        </p:spPr>
        <p:txBody>
          <a:bodyPr/>
          <a:lstStyle/>
          <a:p>
            <a:r>
              <a:rPr lang="en-US" dirty="0">
                <a:latin typeface="+mn-lt"/>
              </a:rPr>
              <a:t>Pre-Operative Concerns</a:t>
            </a:r>
          </a:p>
        </p:txBody>
      </p:sp>
      <p:sp>
        <p:nvSpPr>
          <p:cNvPr id="20482" name="Content Placeholder 2"/>
          <p:cNvSpPr>
            <a:spLocks noGrp="1"/>
          </p:cNvSpPr>
          <p:nvPr>
            <p:ph idx="1"/>
          </p:nvPr>
        </p:nvSpPr>
        <p:spPr/>
        <p:txBody>
          <a:bodyPr>
            <a:normAutofit/>
          </a:bodyPr>
          <a:lstStyle/>
          <a:p>
            <a:pPr marL="0" indent="0">
              <a:buNone/>
            </a:pPr>
            <a:r>
              <a:rPr lang="en-US" sz="3200" dirty="0"/>
              <a:t>Retrospective review of 6,094 children at the University of Michigan:</a:t>
            </a:r>
          </a:p>
          <a:p>
            <a:pPr marL="293688" indent="-293688"/>
            <a:r>
              <a:rPr lang="en-US" dirty="0"/>
              <a:t>Higher prevalence of medical comorbidities in overweight and obese patients</a:t>
            </a:r>
          </a:p>
          <a:p>
            <a:pPr marL="293688" indent="-293688"/>
            <a:r>
              <a:rPr lang="en-US" dirty="0"/>
              <a:t>Most common diseases: hypertension, diabetes, and asthma</a:t>
            </a:r>
          </a:p>
          <a:p>
            <a:pPr marL="293688" indent="-293688"/>
            <a:r>
              <a:rPr lang="en-US" dirty="0"/>
              <a:t>Difficult airway significantly more common in obese patients</a:t>
            </a:r>
          </a:p>
          <a:p>
            <a:endParaRPr lang="en-US" dirty="0">
              <a:latin typeface="Constantia" charset="0"/>
            </a:endParaRPr>
          </a:p>
          <a:p>
            <a:endParaRPr lang="en-US" dirty="0">
              <a:latin typeface="Constantia" charset="0"/>
            </a:endParaRPr>
          </a:p>
        </p:txBody>
      </p:sp>
      <p:sp>
        <p:nvSpPr>
          <p:cNvPr id="2" name="TextBox 1">
            <a:extLst>
              <a:ext uri="{FF2B5EF4-FFF2-40B4-BE49-F238E27FC236}">
                <a16:creationId xmlns:a16="http://schemas.microsoft.com/office/drawing/2014/main" id="{239570D2-919E-6E48-8D5D-E967C64DA42C}"/>
              </a:ext>
            </a:extLst>
          </p:cNvPr>
          <p:cNvSpPr txBox="1"/>
          <p:nvPr/>
        </p:nvSpPr>
        <p:spPr>
          <a:xfrm>
            <a:off x="2314575" y="6167735"/>
            <a:ext cx="4191000" cy="461665"/>
          </a:xfrm>
          <a:prstGeom prst="rect">
            <a:avLst/>
          </a:prstGeom>
          <a:noFill/>
        </p:spPr>
        <p:txBody>
          <a:bodyPr wrap="square" rtlCol="0">
            <a:spAutoFit/>
          </a:bodyPr>
          <a:lstStyle/>
          <a:p>
            <a:r>
              <a:rPr lang="en-US" sz="1200" dirty="0" err="1">
                <a:latin typeface="+mn-lt"/>
              </a:rPr>
              <a:t>Nafiu</a:t>
            </a:r>
            <a:r>
              <a:rPr lang="en-US" sz="1200" dirty="0">
                <a:latin typeface="+mn-lt"/>
              </a:rPr>
              <a:t> et al. Childhood body mass index and perioperative complications. </a:t>
            </a:r>
            <a:r>
              <a:rPr lang="en-US" sz="1200" i="1" dirty="0">
                <a:latin typeface="+mn-lt"/>
              </a:rPr>
              <a:t>Pediatric Anesthesia. </a:t>
            </a:r>
            <a:r>
              <a:rPr lang="en-US" sz="1200" dirty="0">
                <a:latin typeface="+mn-lt"/>
              </a:rPr>
              <a:t>2007 17: 426-430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369358"/>
            <a:ext cx="8153400" cy="1162050"/>
          </a:xfrm>
        </p:spPr>
        <p:txBody>
          <a:bodyPr>
            <a:normAutofit/>
          </a:bodyPr>
          <a:lstStyle/>
          <a:p>
            <a:r>
              <a:rPr lang="en-US" sz="4400" dirty="0">
                <a:latin typeface="+mn-lt"/>
              </a:rPr>
              <a:t>Pre-Operative Assessment</a:t>
            </a:r>
            <a:br>
              <a:rPr lang="en-US" sz="4400" dirty="0">
                <a:latin typeface="+mn-lt"/>
              </a:rPr>
            </a:br>
            <a:r>
              <a:rPr lang="en-US" sz="2400" dirty="0">
                <a:latin typeface="+mn-lt"/>
              </a:rPr>
              <a:t>Pre-op Concerns</a:t>
            </a:r>
            <a:endParaRPr lang="en-US" sz="4400" dirty="0">
              <a:latin typeface="+mn-lt"/>
              <a:ea typeface="ＭＳ Ｐゴシック" charset="0"/>
              <a:cs typeface="ＭＳ Ｐゴシック" charset="0"/>
            </a:endParaRPr>
          </a:p>
        </p:txBody>
      </p:sp>
      <p:sp>
        <p:nvSpPr>
          <p:cNvPr id="3" name="Content Placeholder 2"/>
          <p:cNvSpPr>
            <a:spLocks noGrp="1"/>
          </p:cNvSpPr>
          <p:nvPr>
            <p:ph idx="1"/>
          </p:nvPr>
        </p:nvSpPr>
        <p:spPr>
          <a:xfrm>
            <a:off x="3346449" y="1531408"/>
            <a:ext cx="5359141" cy="4572000"/>
          </a:xfrm>
        </p:spPr>
        <p:txBody>
          <a:bodyPr>
            <a:normAutofit fontScale="92500" lnSpcReduction="20000"/>
          </a:bodyPr>
          <a:lstStyle/>
          <a:p>
            <a:pPr marL="274320" indent="-274320" fontAlgn="auto">
              <a:spcAft>
                <a:spcPts val="0"/>
              </a:spcAft>
              <a:buClr>
                <a:schemeClr val="accent3"/>
              </a:buClr>
              <a:buFont typeface="Wingdings 2"/>
              <a:buNone/>
              <a:defRPr/>
            </a:pPr>
            <a:endParaRPr lang="en-US" dirty="0">
              <a:ea typeface="+mn-ea"/>
              <a:cs typeface="+mn-cs"/>
            </a:endParaRPr>
          </a:p>
          <a:p>
            <a:pPr fontAlgn="auto">
              <a:spcAft>
                <a:spcPts val="0"/>
              </a:spcAft>
              <a:buClr>
                <a:schemeClr val="tx1"/>
              </a:buClr>
              <a:buFont typeface="Arial" panose="020B0604020202020204" pitchFamily="34" charset="0"/>
              <a:buChar char="•"/>
              <a:defRPr/>
            </a:pPr>
            <a:r>
              <a:rPr lang="en-US" sz="3000" dirty="0">
                <a:ea typeface="+mn-ea"/>
                <a:cs typeface="+mn-cs"/>
              </a:rPr>
              <a:t>Privacy for child and family</a:t>
            </a:r>
          </a:p>
          <a:p>
            <a:pPr fontAlgn="auto">
              <a:spcAft>
                <a:spcPts val="0"/>
              </a:spcAft>
              <a:buClr>
                <a:schemeClr val="tx1"/>
              </a:buClr>
              <a:buFont typeface="Arial" panose="020B0604020202020204" pitchFamily="34" charset="0"/>
              <a:buChar char="•"/>
              <a:defRPr/>
            </a:pPr>
            <a:r>
              <a:rPr lang="en-US" sz="3000" dirty="0">
                <a:ea typeface="+mn-ea"/>
                <a:cs typeface="+mn-cs"/>
              </a:rPr>
              <a:t>Review history and medical chart, including previous anesthetic records</a:t>
            </a:r>
          </a:p>
          <a:p>
            <a:pPr fontAlgn="auto">
              <a:spcAft>
                <a:spcPts val="0"/>
              </a:spcAft>
              <a:buClr>
                <a:schemeClr val="tx1"/>
              </a:buClr>
              <a:buFont typeface="Arial" panose="020B0604020202020204" pitchFamily="34" charset="0"/>
              <a:buChar char="•"/>
              <a:defRPr/>
            </a:pPr>
            <a:r>
              <a:rPr lang="en-US" sz="3000" dirty="0">
                <a:ea typeface="+mn-ea"/>
                <a:cs typeface="+mn-cs"/>
              </a:rPr>
              <a:t>Airway assessment, including neck evaluation</a:t>
            </a:r>
          </a:p>
          <a:p>
            <a:pPr fontAlgn="auto">
              <a:spcAft>
                <a:spcPts val="0"/>
              </a:spcAft>
              <a:buClr>
                <a:schemeClr val="tx1"/>
              </a:buClr>
              <a:buFont typeface="Arial" panose="020B0604020202020204" pitchFamily="34" charset="0"/>
              <a:buChar char="•"/>
              <a:defRPr/>
            </a:pPr>
            <a:r>
              <a:rPr lang="en-US" sz="3000" dirty="0">
                <a:ea typeface="+mn-ea"/>
                <a:cs typeface="+mn-cs"/>
              </a:rPr>
              <a:t>Heart and lung exam</a:t>
            </a:r>
          </a:p>
          <a:p>
            <a:pPr fontAlgn="auto">
              <a:spcAft>
                <a:spcPts val="0"/>
              </a:spcAft>
              <a:buClr>
                <a:schemeClr val="tx1"/>
              </a:buClr>
              <a:buFont typeface="Arial" panose="020B0604020202020204" pitchFamily="34" charset="0"/>
              <a:buChar char="•"/>
              <a:defRPr/>
            </a:pPr>
            <a:r>
              <a:rPr lang="en-US" sz="3000" dirty="0">
                <a:ea typeface="+mn-ea"/>
                <a:cs typeface="+mn-cs"/>
              </a:rPr>
              <a:t>Vital signs</a:t>
            </a:r>
          </a:p>
          <a:p>
            <a:pPr fontAlgn="auto">
              <a:spcAft>
                <a:spcPts val="0"/>
              </a:spcAft>
              <a:buClr>
                <a:schemeClr val="tx1"/>
              </a:buClr>
              <a:buFont typeface="Arial" panose="020B0604020202020204" pitchFamily="34" charset="0"/>
              <a:buChar char="•"/>
              <a:defRPr/>
            </a:pPr>
            <a:r>
              <a:rPr lang="en-US" sz="3000" dirty="0">
                <a:ea typeface="+mn-ea"/>
                <a:cs typeface="+mn-cs"/>
              </a:rPr>
              <a:t>Height and weight on day of surgery</a:t>
            </a:r>
          </a:p>
          <a:p>
            <a:pPr marL="274320" indent="-274320" fontAlgn="auto">
              <a:spcAft>
                <a:spcPts val="0"/>
              </a:spcAft>
              <a:buClr>
                <a:schemeClr val="accent3"/>
              </a:buClr>
              <a:buFont typeface="Wingdings 2"/>
              <a:buChar char=""/>
              <a:defRPr/>
            </a:pPr>
            <a:endParaRPr lang="en-US" dirty="0">
              <a:ea typeface="+mn-ea"/>
              <a:cs typeface="+mn-cs"/>
            </a:endParaRPr>
          </a:p>
        </p:txBody>
      </p:sp>
      <p:sp>
        <p:nvSpPr>
          <p:cNvPr id="21506" name="Text Placeholder 3"/>
          <p:cNvSpPr>
            <a:spLocks noGrp="1"/>
          </p:cNvSpPr>
          <p:nvPr>
            <p:ph type="body" sz="half" idx="2"/>
          </p:nvPr>
        </p:nvSpPr>
        <p:spPr>
          <a:xfrm>
            <a:off x="685800" y="1676400"/>
            <a:ext cx="2743200" cy="3657600"/>
          </a:xfrm>
        </p:spPr>
        <p:txBody>
          <a:bodyPr/>
          <a:lstStyle/>
          <a:p>
            <a:endParaRPr lang="en-US">
              <a:latin typeface="Constantia" charset="0"/>
            </a:endParaRPr>
          </a:p>
          <a:p>
            <a:endParaRPr lang="en-US">
              <a:latin typeface="Constantia" charset="0"/>
            </a:endParaRPr>
          </a:p>
          <a:p>
            <a:endParaRPr lang="en-US">
              <a:latin typeface="Constantia" charset="0"/>
            </a:endParaRPr>
          </a:p>
        </p:txBody>
      </p:sp>
      <p:pic>
        <p:nvPicPr>
          <p:cNvPr id="21508" name="Picture 4" descr="weight in privac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0809" y="1961941"/>
            <a:ext cx="2590800" cy="35023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09" name="TextBox 5"/>
          <p:cNvSpPr txBox="1">
            <a:spLocks noChangeArrowheads="1"/>
          </p:cNvSpPr>
          <p:nvPr/>
        </p:nvSpPr>
        <p:spPr bwMode="auto">
          <a:xfrm>
            <a:off x="3048000" y="6365080"/>
            <a:ext cx="2743200"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r>
              <a:rPr lang="en-US" sz="1000"/>
              <a:t>imway2fat.wordpress.com (accessed 12/20/10)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dirty="0">
                <a:latin typeface="+mn-lt"/>
              </a:rPr>
              <a:t>Pre-Operative Assessment</a:t>
            </a:r>
            <a:br>
              <a:rPr lang="en-US" dirty="0">
                <a:latin typeface="+mn-lt"/>
              </a:rPr>
            </a:br>
            <a:r>
              <a:rPr lang="en-US" sz="2400" dirty="0">
                <a:latin typeface="+mn-lt"/>
              </a:rPr>
              <a:t>Airway Assessment</a:t>
            </a:r>
            <a:endParaRPr lang="en-US" dirty="0">
              <a:latin typeface="+mn-lt"/>
            </a:endParaRPr>
          </a:p>
        </p:txBody>
      </p:sp>
      <p:sp>
        <p:nvSpPr>
          <p:cNvPr id="22530" name="Content Placeholder 2"/>
          <p:cNvSpPr>
            <a:spLocks noGrp="1"/>
          </p:cNvSpPr>
          <p:nvPr>
            <p:ph idx="1"/>
          </p:nvPr>
        </p:nvSpPr>
        <p:spPr>
          <a:xfrm>
            <a:off x="628650" y="1825625"/>
            <a:ext cx="7886700" cy="3889375"/>
          </a:xfrm>
        </p:spPr>
        <p:txBody>
          <a:bodyPr>
            <a:normAutofit/>
          </a:bodyPr>
          <a:lstStyle/>
          <a:p>
            <a:pPr marL="0" indent="0">
              <a:buNone/>
            </a:pPr>
            <a:r>
              <a:rPr lang="en-US" sz="3600" dirty="0"/>
              <a:t>Physical exam signs of potential difficult airway include: </a:t>
            </a:r>
          </a:p>
          <a:p>
            <a:pPr>
              <a:buFont typeface="Arial" panose="020B0604020202020204" pitchFamily="34" charset="0"/>
              <a:buChar char="•"/>
            </a:pPr>
            <a:r>
              <a:rPr lang="en-US" sz="3200" dirty="0"/>
              <a:t>fleshy cheeks 	</a:t>
            </a:r>
          </a:p>
          <a:p>
            <a:pPr>
              <a:buFont typeface="Arial" panose="020B0604020202020204" pitchFamily="34" charset="0"/>
              <a:buChar char="•"/>
            </a:pPr>
            <a:r>
              <a:rPr lang="en-US" sz="3200" dirty="0"/>
              <a:t>large tongue </a:t>
            </a:r>
          </a:p>
          <a:p>
            <a:pPr>
              <a:buFont typeface="Arial" panose="020B0604020202020204" pitchFamily="34" charset="0"/>
              <a:buChar char="•"/>
            </a:pPr>
            <a:r>
              <a:rPr lang="en-US" sz="3200" dirty="0"/>
              <a:t>abundant flaps of palatal, pharyngeal, and supra-laryngeal tissues related to obesity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fontAlgn="auto">
              <a:spcAft>
                <a:spcPts val="0"/>
              </a:spcAft>
              <a:defRPr/>
            </a:pPr>
            <a:r>
              <a:rPr lang="en-US" dirty="0">
                <a:latin typeface="+mn-lt"/>
              </a:rPr>
              <a:t>Pre-Operative Assessment</a:t>
            </a:r>
            <a:br>
              <a:rPr lang="en-US" dirty="0">
                <a:latin typeface="+mn-lt"/>
              </a:rPr>
            </a:br>
            <a:r>
              <a:rPr lang="en-US" sz="2400" dirty="0" err="1">
                <a:latin typeface="+mn-lt"/>
              </a:rPr>
              <a:t>Mallampati</a:t>
            </a:r>
            <a:r>
              <a:rPr lang="en-US" sz="2400" dirty="0">
                <a:latin typeface="+mn-lt"/>
              </a:rPr>
              <a:t> Score</a:t>
            </a:r>
            <a:endParaRPr lang="en-US" dirty="0">
              <a:latin typeface="+mn-lt"/>
              <a:ea typeface="+mj-ea"/>
              <a:cs typeface="Calibri"/>
            </a:endParaRPr>
          </a:p>
        </p:txBody>
      </p:sp>
      <p:sp>
        <p:nvSpPr>
          <p:cNvPr id="3" name="Content Placeholder 2"/>
          <p:cNvSpPr>
            <a:spLocks noGrp="1"/>
          </p:cNvSpPr>
          <p:nvPr>
            <p:ph idx="1"/>
          </p:nvPr>
        </p:nvSpPr>
        <p:spPr>
          <a:xfrm>
            <a:off x="628650" y="1935163"/>
            <a:ext cx="8058150" cy="3932237"/>
          </a:xfrm>
        </p:spPr>
        <p:txBody>
          <a:bodyPr>
            <a:normAutofit/>
          </a:bodyPr>
          <a:lstStyle/>
          <a:p>
            <a:pPr marL="0" lvl="1" indent="0" fontAlgn="auto">
              <a:spcAft>
                <a:spcPts val="0"/>
              </a:spcAft>
              <a:buClr>
                <a:schemeClr val="accent3"/>
              </a:buClr>
              <a:buSzPct val="95000"/>
              <a:buNone/>
              <a:defRPr/>
            </a:pPr>
            <a:r>
              <a:rPr lang="en-US" i="1" dirty="0">
                <a:ea typeface="+mn-ea"/>
              </a:rPr>
              <a:t>Important, but not as clear a predictor  of difficult intubation as with adult patients</a:t>
            </a:r>
          </a:p>
          <a:p>
            <a:pPr marL="274320" indent="-274320" fontAlgn="auto">
              <a:spcAft>
                <a:spcPts val="0"/>
              </a:spcAft>
              <a:buClr>
                <a:schemeClr val="accent3"/>
              </a:buClr>
              <a:buFont typeface="Wingdings 2"/>
              <a:buChar char=""/>
              <a:defRPr/>
            </a:pPr>
            <a:endParaRPr lang="en-US" dirty="0">
              <a:ea typeface="+mn-ea"/>
              <a:cs typeface="+mn-cs"/>
            </a:endParaRPr>
          </a:p>
        </p:txBody>
      </p:sp>
      <p:pic>
        <p:nvPicPr>
          <p:cNvPr id="23555" name="Picture 3" descr="airway clas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819400"/>
            <a:ext cx="3810000" cy="2667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p:nvSpPr>
        <p:spPr>
          <a:xfrm>
            <a:off x="2514600" y="6151562"/>
            <a:ext cx="3810000" cy="554038"/>
          </a:xfrm>
          <a:prstGeom prst="rect">
            <a:avLst/>
          </a:prstGeom>
          <a:noFill/>
        </p:spPr>
        <p:txBody>
          <a:bodyPr wrap="square">
            <a:spAutoFit/>
          </a:bodyPr>
          <a:lstStyle/>
          <a:p>
            <a:pPr marL="228600" indent="-228600" fontAlgn="auto">
              <a:spcBef>
                <a:spcPts val="0"/>
              </a:spcBef>
              <a:spcAft>
                <a:spcPts val="0"/>
              </a:spcAft>
              <a:defRPr/>
            </a:pPr>
            <a:r>
              <a:rPr lang="en-US" sz="1000" dirty="0">
                <a:latin typeface="+mn-lt"/>
                <a:ea typeface="+mn-ea"/>
                <a:cs typeface="+mn-cs"/>
              </a:rPr>
              <a:t>Pediatric Emergency Medicine By Jill M. Baren, Steven G. Rothrock</a:t>
            </a:r>
          </a:p>
          <a:p>
            <a:pPr marL="228600" indent="-228600" fontAlgn="auto">
              <a:spcBef>
                <a:spcPts val="0"/>
              </a:spcBef>
              <a:spcAft>
                <a:spcPts val="0"/>
              </a:spcAft>
              <a:defRPr/>
            </a:pPr>
            <a:r>
              <a:rPr lang="en-US" sz="1000" dirty="0">
                <a:latin typeface="+mn-lt"/>
                <a:ea typeface="+mn-ea"/>
                <a:cs typeface="+mn-cs"/>
              </a:rPr>
              <a:t>(C) 2008 by Saunders, an imprint of Elselvier, Philadelphia. Page 46</a:t>
            </a:r>
          </a:p>
          <a:p>
            <a:pPr fontAlgn="auto">
              <a:spcBef>
                <a:spcPts val="0"/>
              </a:spcBef>
              <a:spcAft>
                <a:spcPts val="0"/>
              </a:spcAft>
              <a:defRPr/>
            </a:pPr>
            <a:r>
              <a:rPr lang="en-US" sz="1000" dirty="0">
                <a:latin typeface="+mn-lt"/>
                <a:ea typeface="+mn-ea"/>
                <a:cs typeface="+mn-cs"/>
              </a:rPr>
              <a:t>Image: primumn0nn0cere.wordpress.com (accessed 12/20/10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descr="snorlax.gif (16547 byte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705100" y="1484243"/>
            <a:ext cx="3810000" cy="43069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457200" y="457200"/>
            <a:ext cx="8305800" cy="1104900"/>
          </a:xfrm>
        </p:spPr>
        <p:txBody>
          <a:bodyPr>
            <a:normAutofit/>
          </a:bodyPr>
          <a:lstStyle/>
          <a:p>
            <a:pPr fontAlgn="auto">
              <a:spcAft>
                <a:spcPts val="0"/>
              </a:spcAft>
              <a:defRPr/>
            </a:pPr>
            <a:r>
              <a:rPr lang="en-US" sz="3200" dirty="0">
                <a:latin typeface="+mn-lt"/>
              </a:rPr>
              <a:t>Snorlax from “</a:t>
            </a:r>
            <a:r>
              <a:rPr lang="en-US" sz="3200" dirty="0" err="1">
                <a:latin typeface="+mn-lt"/>
              </a:rPr>
              <a:t>Pokemon</a:t>
            </a:r>
            <a:r>
              <a:rPr lang="mr-IN" sz="3200" dirty="0">
                <a:latin typeface="+mn-lt"/>
              </a:rPr>
              <a:t>…</a:t>
            </a:r>
            <a:r>
              <a:rPr lang="en-US" sz="3200" dirty="0">
                <a:latin typeface="+mn-lt"/>
              </a:rPr>
              <a:t>”</a:t>
            </a:r>
          </a:p>
        </p:txBody>
      </p:sp>
      <p:sp>
        <p:nvSpPr>
          <p:cNvPr id="24579" name="TextBox 3"/>
          <p:cNvSpPr txBox="1">
            <a:spLocks noChangeArrowheads="1"/>
          </p:cNvSpPr>
          <p:nvPr/>
        </p:nvSpPr>
        <p:spPr bwMode="auto">
          <a:xfrm>
            <a:off x="2514600" y="6248400"/>
            <a:ext cx="38100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r>
              <a:rPr lang="en-US" sz="1000" dirty="0">
                <a:hlinkClick r:id="rId4"/>
              </a:rPr>
              <a:t>http://www.dltk-kids.com/pokemon/adoptions/snorlax.html</a:t>
            </a:r>
            <a:r>
              <a:rPr lang="en-US" sz="1000" dirty="0"/>
              <a:t> (accessed 12/30/10)</a:t>
            </a:r>
          </a:p>
        </p:txBody>
      </p:sp>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392113" y="152400"/>
            <a:ext cx="8123237" cy="1325563"/>
          </a:xfrm>
        </p:spPr>
        <p:txBody>
          <a:bodyPr/>
          <a:lstStyle/>
          <a:p>
            <a:r>
              <a:rPr lang="en-US" dirty="0">
                <a:latin typeface="+mn-lt"/>
              </a:rPr>
              <a:t>Pre-Operative Assessment</a:t>
            </a:r>
            <a:br>
              <a:rPr lang="en-US" dirty="0">
                <a:latin typeface="+mn-lt"/>
              </a:rPr>
            </a:br>
            <a:r>
              <a:rPr lang="en-US" sz="2400" dirty="0">
                <a:latin typeface="+mn-lt"/>
              </a:rPr>
              <a:t>Obstructive Sleep Apnea</a:t>
            </a:r>
            <a:endParaRPr lang="en-US" dirty="0">
              <a:latin typeface="+mn-lt"/>
            </a:endParaRPr>
          </a:p>
        </p:txBody>
      </p:sp>
      <p:sp>
        <p:nvSpPr>
          <p:cNvPr id="25602" name="Content Placeholder 2"/>
          <p:cNvSpPr>
            <a:spLocks noGrp="1"/>
          </p:cNvSpPr>
          <p:nvPr>
            <p:ph idx="1"/>
          </p:nvPr>
        </p:nvSpPr>
        <p:spPr>
          <a:xfrm>
            <a:off x="392113" y="1477963"/>
            <a:ext cx="8269287" cy="4160837"/>
          </a:xfrm>
        </p:spPr>
        <p:txBody>
          <a:bodyPr>
            <a:normAutofit fontScale="85000" lnSpcReduction="10000"/>
          </a:bodyPr>
          <a:lstStyle/>
          <a:p>
            <a:pPr>
              <a:lnSpc>
                <a:spcPct val="120000"/>
              </a:lnSpc>
              <a:spcBef>
                <a:spcPts val="600"/>
              </a:spcBef>
            </a:pPr>
            <a:r>
              <a:rPr lang="en-US" dirty="0"/>
              <a:t>Up to </a:t>
            </a:r>
            <a:r>
              <a:rPr lang="en-US" b="1" dirty="0"/>
              <a:t>60% of obese children </a:t>
            </a:r>
            <a:r>
              <a:rPr lang="en-US" dirty="0"/>
              <a:t>have symptoms of OSA such as snoring, gasping for breath at night, and daytime somnolence</a:t>
            </a:r>
          </a:p>
          <a:p>
            <a:pPr>
              <a:lnSpc>
                <a:spcPct val="120000"/>
              </a:lnSpc>
              <a:spcBef>
                <a:spcPts val="600"/>
              </a:spcBef>
            </a:pPr>
            <a:r>
              <a:rPr lang="en-US" dirty="0"/>
              <a:t>Asking the questions, “Does your child snore?” has a sensitivity of 91% and a specificity of 75% for diagnosing OSA</a:t>
            </a:r>
          </a:p>
          <a:p>
            <a:pPr>
              <a:lnSpc>
                <a:spcPct val="120000"/>
              </a:lnSpc>
              <a:spcBef>
                <a:spcPts val="600"/>
              </a:spcBef>
            </a:pPr>
            <a:r>
              <a:rPr lang="en-US" dirty="0"/>
              <a:t>Up to 27% of patients with OSA will have post-operative respiratory complications, depending on severity of OSA and younger age (&lt; 3 years of age)</a:t>
            </a:r>
          </a:p>
          <a:p>
            <a:pPr>
              <a:lnSpc>
                <a:spcPct val="120000"/>
              </a:lnSpc>
              <a:spcBef>
                <a:spcPts val="600"/>
              </a:spcBef>
            </a:pPr>
            <a:r>
              <a:rPr lang="en-US" dirty="0"/>
              <a:t>Children with OSA and/or “extreme obesity” status post T&amp;A should be admitted for overnight observation</a:t>
            </a:r>
            <a:endParaRPr lang="en-US" dirty="0">
              <a:latin typeface="Constantia" charset="0"/>
            </a:endParaRPr>
          </a:p>
          <a:p>
            <a:endParaRPr lang="en-US" dirty="0">
              <a:latin typeface="Constantia" charset="0"/>
            </a:endParaRPr>
          </a:p>
          <a:p>
            <a:pPr>
              <a:buFont typeface="Wingdings 2" charset="0"/>
              <a:buNone/>
            </a:pPr>
            <a:endParaRPr lang="en-US" dirty="0">
              <a:latin typeface="Constantia" charset="0"/>
            </a:endParaRPr>
          </a:p>
        </p:txBody>
      </p:sp>
      <p:sp>
        <p:nvSpPr>
          <p:cNvPr id="2" name="TextBox 1">
            <a:extLst>
              <a:ext uri="{FF2B5EF4-FFF2-40B4-BE49-F238E27FC236}">
                <a16:creationId xmlns:a16="http://schemas.microsoft.com/office/drawing/2014/main" id="{BB7D9074-046A-AD49-8B03-8A0EEE8B7AD0}"/>
              </a:ext>
            </a:extLst>
          </p:cNvPr>
          <p:cNvSpPr txBox="1"/>
          <p:nvPr/>
        </p:nvSpPr>
        <p:spPr>
          <a:xfrm>
            <a:off x="2243931" y="5997714"/>
            <a:ext cx="4156869" cy="861774"/>
          </a:xfrm>
          <a:prstGeom prst="rect">
            <a:avLst/>
          </a:prstGeom>
          <a:noFill/>
        </p:spPr>
        <p:txBody>
          <a:bodyPr wrap="square" rtlCol="0">
            <a:spAutoFit/>
          </a:bodyPr>
          <a:lstStyle/>
          <a:p>
            <a:pPr marL="0" indent="0">
              <a:buNone/>
            </a:pPr>
            <a:r>
              <a:rPr lang="en-US" sz="1000" dirty="0">
                <a:latin typeface="+mn-lt"/>
              </a:rPr>
              <a:t>Narang I, Mathew JL. Childhood obesity and obstructive sleep apnea. J </a:t>
            </a:r>
            <a:r>
              <a:rPr lang="en-US" sz="1000" dirty="0" err="1">
                <a:latin typeface="+mn-lt"/>
              </a:rPr>
              <a:t>Nutr</a:t>
            </a:r>
            <a:r>
              <a:rPr lang="en-US" sz="1000" dirty="0">
                <a:latin typeface="+mn-lt"/>
              </a:rPr>
              <a:t> </a:t>
            </a:r>
            <a:r>
              <a:rPr lang="en-US" sz="1000" dirty="0" err="1">
                <a:latin typeface="+mn-lt"/>
              </a:rPr>
              <a:t>Metab</a:t>
            </a:r>
            <a:r>
              <a:rPr lang="en-US" sz="1000" dirty="0">
                <a:latin typeface="+mn-lt"/>
              </a:rPr>
              <a:t>. 2012;2012:134202.</a:t>
            </a:r>
          </a:p>
          <a:p>
            <a:pPr marL="0" indent="0">
              <a:buNone/>
            </a:pPr>
            <a:r>
              <a:rPr lang="en-US" sz="1000" dirty="0">
                <a:latin typeface="+mn-lt"/>
              </a:rPr>
              <a:t>Schwengel DA, </a:t>
            </a:r>
            <a:r>
              <a:rPr lang="en-US" sz="1000" dirty="0" err="1">
                <a:latin typeface="+mn-lt"/>
              </a:rPr>
              <a:t>Sterni</a:t>
            </a:r>
            <a:r>
              <a:rPr lang="en-US" sz="1000" dirty="0">
                <a:latin typeface="+mn-lt"/>
              </a:rPr>
              <a:t> LM, </a:t>
            </a:r>
            <a:r>
              <a:rPr lang="en-US" sz="1000" dirty="0" err="1">
                <a:latin typeface="+mn-lt"/>
              </a:rPr>
              <a:t>Tunkel</a:t>
            </a:r>
            <a:r>
              <a:rPr lang="en-US" sz="1000" dirty="0">
                <a:latin typeface="+mn-lt"/>
              </a:rPr>
              <a:t> DE, </a:t>
            </a:r>
            <a:r>
              <a:rPr lang="en-US" sz="1000" dirty="0" err="1">
                <a:latin typeface="+mn-lt"/>
              </a:rPr>
              <a:t>Heitmiller</a:t>
            </a:r>
            <a:r>
              <a:rPr lang="en-US" sz="1000" dirty="0">
                <a:latin typeface="+mn-lt"/>
              </a:rPr>
              <a:t> ES. Perioperative management of children with obstructive sleep apnea. </a:t>
            </a:r>
            <a:r>
              <a:rPr lang="en-US" sz="1000" dirty="0" err="1">
                <a:latin typeface="+mn-lt"/>
              </a:rPr>
              <a:t>Anesth</a:t>
            </a:r>
            <a:r>
              <a:rPr lang="en-US" sz="1000" dirty="0">
                <a:latin typeface="+mn-lt"/>
              </a:rPr>
              <a:t> </a:t>
            </a:r>
            <a:r>
              <a:rPr lang="en-US" sz="1000" dirty="0" err="1">
                <a:latin typeface="+mn-lt"/>
              </a:rPr>
              <a:t>Analg</a:t>
            </a:r>
            <a:r>
              <a:rPr lang="en-US" sz="1000" dirty="0">
                <a:latin typeface="+mn-lt"/>
              </a:rPr>
              <a:t>. 2009;109(1):60-75.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28650" y="228600"/>
            <a:ext cx="7886700" cy="1325563"/>
          </a:xfrm>
        </p:spPr>
        <p:txBody>
          <a:bodyPr/>
          <a:lstStyle/>
          <a:p>
            <a:r>
              <a:rPr lang="en-US" dirty="0">
                <a:latin typeface="+mn-lt"/>
              </a:rPr>
              <a:t>Pre-Operative Assessment</a:t>
            </a:r>
            <a:br>
              <a:rPr lang="en-US" dirty="0">
                <a:latin typeface="+mn-lt"/>
              </a:rPr>
            </a:br>
            <a:r>
              <a:rPr lang="en-US" sz="2400" dirty="0">
                <a:latin typeface="+mn-lt"/>
              </a:rPr>
              <a:t>Gastric Volumes</a:t>
            </a:r>
            <a:endParaRPr lang="en-US" dirty="0">
              <a:latin typeface="+mn-lt"/>
            </a:endParaRPr>
          </a:p>
        </p:txBody>
      </p:sp>
      <p:sp>
        <p:nvSpPr>
          <p:cNvPr id="26626" name="Content Placeholder 2"/>
          <p:cNvSpPr>
            <a:spLocks noGrp="1"/>
          </p:cNvSpPr>
          <p:nvPr>
            <p:ph idx="1"/>
          </p:nvPr>
        </p:nvSpPr>
        <p:spPr>
          <a:xfrm>
            <a:off x="628650" y="1825625"/>
            <a:ext cx="7886700" cy="3736975"/>
          </a:xfrm>
        </p:spPr>
        <p:txBody>
          <a:bodyPr>
            <a:normAutofit fontScale="92500" lnSpcReduction="20000"/>
          </a:bodyPr>
          <a:lstStyle/>
          <a:p>
            <a:pPr marL="349250" indent="-349250">
              <a:buFont typeface="Arial" panose="020B0604020202020204" pitchFamily="34" charset="0"/>
              <a:buChar char="•"/>
            </a:pPr>
            <a:r>
              <a:rPr lang="en-US" sz="3900" dirty="0"/>
              <a:t>Currently no recommendations to change fasting guidelines in children based on obesity alone</a:t>
            </a:r>
          </a:p>
          <a:p>
            <a:pPr marL="349250" indent="-349250">
              <a:buFont typeface="Arial" panose="020B0604020202020204" pitchFamily="34" charset="0"/>
              <a:buChar char="•"/>
            </a:pPr>
            <a:r>
              <a:rPr lang="en-US" sz="3900" dirty="0"/>
              <a:t>Oral midazolam increases gastric residual volume more than oral acetaminophen</a:t>
            </a:r>
          </a:p>
          <a:p>
            <a:pPr marL="349250" indent="-349250">
              <a:buFont typeface="Arial" panose="020B0604020202020204" pitchFamily="34" charset="0"/>
              <a:buChar char="•"/>
            </a:pPr>
            <a:r>
              <a:rPr lang="en-US" sz="3900" dirty="0"/>
              <a:t>Higher incidence of GERD in obese patients</a:t>
            </a:r>
          </a:p>
          <a:p>
            <a:pPr>
              <a:buFont typeface="Wingdings 2" charset="0"/>
              <a:buNone/>
            </a:pPr>
            <a:endParaRPr lang="en-US" dirty="0">
              <a:latin typeface="Constantia" charset="0"/>
            </a:endParaRPr>
          </a:p>
          <a:p>
            <a:pPr>
              <a:buFont typeface="Wingdings 2" charset="0"/>
              <a:buNone/>
            </a:pPr>
            <a:endParaRPr lang="en-US" dirty="0">
              <a:latin typeface="Constantia" charset="0"/>
            </a:endParaRPr>
          </a:p>
        </p:txBody>
      </p:sp>
      <p:sp>
        <p:nvSpPr>
          <p:cNvPr id="2" name="TextBox 1">
            <a:extLst>
              <a:ext uri="{FF2B5EF4-FFF2-40B4-BE49-F238E27FC236}">
                <a16:creationId xmlns:a16="http://schemas.microsoft.com/office/drawing/2014/main" id="{019B5607-BA81-9843-BD74-3F7174B65D25}"/>
              </a:ext>
            </a:extLst>
          </p:cNvPr>
          <p:cNvSpPr txBox="1"/>
          <p:nvPr/>
        </p:nvSpPr>
        <p:spPr>
          <a:xfrm>
            <a:off x="2133600" y="5867400"/>
            <a:ext cx="4191000" cy="830997"/>
          </a:xfrm>
          <a:prstGeom prst="rect">
            <a:avLst/>
          </a:prstGeom>
          <a:noFill/>
        </p:spPr>
        <p:txBody>
          <a:bodyPr wrap="square" rtlCol="0" anchor="ctr">
            <a:spAutoFit/>
          </a:bodyPr>
          <a:lstStyle/>
          <a:p>
            <a:pPr>
              <a:buFont typeface="Wingdings 2" charset="0"/>
              <a:buNone/>
            </a:pPr>
            <a:r>
              <a:rPr lang="en-US" sz="1200" dirty="0">
                <a:latin typeface="+mn-lt"/>
              </a:rPr>
              <a:t>Cook-Sather et. al. Overweight/Obesity and Gastric Fluid Characteristics in Pediatrics Day Surgery: Implications for Fasting Guidelines and Pulmonary Aspiration Risk. </a:t>
            </a:r>
            <a:r>
              <a:rPr lang="en-US" sz="1200" i="1" dirty="0">
                <a:latin typeface="+mn-lt"/>
              </a:rPr>
              <a:t>Anesthesia and Analgesia. </a:t>
            </a:r>
            <a:r>
              <a:rPr lang="en-US" sz="1200" dirty="0">
                <a:latin typeface="+mn-lt"/>
              </a:rPr>
              <a:t> Vol 109: No. 3, Sept 2009 727-736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dirty="0">
                <a:latin typeface="+mn-lt"/>
              </a:rPr>
              <a:t>Pre-Operative Assessment</a:t>
            </a:r>
            <a:br>
              <a:rPr lang="en-US" dirty="0">
                <a:latin typeface="+mn-lt"/>
              </a:rPr>
            </a:br>
            <a:r>
              <a:rPr lang="en-US" sz="2400" dirty="0">
                <a:latin typeface="+mn-lt"/>
              </a:rPr>
              <a:t>IV Access</a:t>
            </a:r>
            <a:endParaRPr lang="en-US" dirty="0">
              <a:latin typeface="+mn-lt"/>
            </a:endParaRPr>
          </a:p>
        </p:txBody>
      </p:sp>
      <p:sp>
        <p:nvSpPr>
          <p:cNvPr id="27650" name="Content Placeholder 2"/>
          <p:cNvSpPr>
            <a:spLocks noGrp="1"/>
          </p:cNvSpPr>
          <p:nvPr>
            <p:ph idx="1"/>
          </p:nvPr>
        </p:nvSpPr>
        <p:spPr/>
        <p:txBody>
          <a:bodyPr/>
          <a:lstStyle/>
          <a:p>
            <a:r>
              <a:rPr lang="en-US" sz="3200" dirty="0"/>
              <a:t>Can be challenging in obese patients</a:t>
            </a:r>
          </a:p>
          <a:p>
            <a:r>
              <a:rPr lang="en-US" sz="3200" dirty="0"/>
              <a:t>Consider using EMLA cream with sufficient time for it to work, alone or with oral midazolam</a:t>
            </a:r>
          </a:p>
          <a:p>
            <a:r>
              <a:rPr lang="en-US" sz="3200" dirty="0"/>
              <a:t>Utilize transilluminator or ultrasound </a:t>
            </a:r>
            <a:endParaRPr lang="en-US" sz="3200" b="1" dirty="0"/>
          </a:p>
          <a:p>
            <a:endParaRPr lang="en-US" dirty="0">
              <a:latin typeface="Constantia"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304800" y="17338"/>
            <a:ext cx="8229600" cy="1143000"/>
          </a:xfrm>
        </p:spPr>
        <p:txBody>
          <a:bodyPr/>
          <a:lstStyle/>
          <a:p>
            <a:r>
              <a:rPr lang="en-US" dirty="0">
                <a:latin typeface="Calibri" charset="0"/>
              </a:rPr>
              <a:t>Show Me The Vein</a:t>
            </a:r>
          </a:p>
        </p:txBody>
      </p:sp>
      <p:sp>
        <p:nvSpPr>
          <p:cNvPr id="28674" name="Text Placeholder 2"/>
          <p:cNvSpPr>
            <a:spLocks noGrp="1"/>
          </p:cNvSpPr>
          <p:nvPr>
            <p:ph type="body" idx="1"/>
          </p:nvPr>
        </p:nvSpPr>
        <p:spPr>
          <a:xfrm>
            <a:off x="762000" y="1371600"/>
            <a:ext cx="3276600" cy="1339850"/>
          </a:xfrm>
        </p:spPr>
        <p:txBody>
          <a:bodyPr anchor="ctr">
            <a:normAutofit/>
          </a:bodyPr>
          <a:lstStyle/>
          <a:p>
            <a:pPr>
              <a:spcBef>
                <a:spcPts val="0"/>
              </a:spcBef>
            </a:pPr>
            <a:r>
              <a:rPr lang="en-US" b="0" dirty="0"/>
              <a:t>Dorsal aspect of hand:</a:t>
            </a:r>
          </a:p>
          <a:p>
            <a:pPr>
              <a:spcBef>
                <a:spcPts val="0"/>
              </a:spcBef>
            </a:pPr>
            <a:r>
              <a:rPr lang="en-US" b="0" dirty="0"/>
              <a:t>Most successful site in obese </a:t>
            </a:r>
            <a:r>
              <a:rPr lang="en-US" b="0" dirty="0" err="1"/>
              <a:t>pts</a:t>
            </a:r>
            <a:endParaRPr lang="en-US" b="0" dirty="0"/>
          </a:p>
        </p:txBody>
      </p:sp>
      <p:pic>
        <p:nvPicPr>
          <p:cNvPr id="28676" name="Picture 2" descr="C:\Users\monica\Documents\Pediatric Obesity\dorsal wrist.gif"/>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62000" y="2792412"/>
            <a:ext cx="3048000" cy="2743200"/>
          </a:xfrm>
        </p:spPr>
      </p:pic>
      <p:sp>
        <p:nvSpPr>
          <p:cNvPr id="4" name="Text Placeholder 3"/>
          <p:cNvSpPr>
            <a:spLocks noGrp="1"/>
          </p:cNvSpPr>
          <p:nvPr>
            <p:ph type="body" sz="quarter" idx="3"/>
          </p:nvPr>
        </p:nvSpPr>
        <p:spPr>
          <a:xfrm>
            <a:off x="5029200" y="1371600"/>
            <a:ext cx="3124200" cy="1339850"/>
          </a:xfrm>
        </p:spPr>
        <p:txBody>
          <a:bodyPr anchor="ctr">
            <a:normAutofit/>
          </a:bodyPr>
          <a:lstStyle/>
          <a:p>
            <a:pPr fontAlgn="auto">
              <a:spcAft>
                <a:spcPts val="0"/>
              </a:spcAft>
              <a:buClr>
                <a:schemeClr val="accent3"/>
              </a:buClr>
              <a:buFont typeface="Wingdings 2"/>
              <a:buNone/>
              <a:defRPr/>
            </a:pPr>
            <a:r>
              <a:rPr lang="en-US" b="0" dirty="0">
                <a:ea typeface="+mn-ea"/>
                <a:cs typeface="+mn-cs"/>
              </a:rPr>
              <a:t>Volar aspect of wrist: Second most successful site:</a:t>
            </a:r>
          </a:p>
        </p:txBody>
      </p:sp>
      <p:pic>
        <p:nvPicPr>
          <p:cNvPr id="28677" name="Picture 3" descr="C:\Users\monica\Documents\Pediatric Obesity\volar aspect of wrist.gif"/>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5029200" y="2716212"/>
            <a:ext cx="3124200" cy="2819400"/>
          </a:xfrm>
        </p:spPr>
      </p:pic>
      <p:sp>
        <p:nvSpPr>
          <p:cNvPr id="9" name="Footer Placeholder 8"/>
          <p:cNvSpPr>
            <a:spLocks noGrp="1"/>
          </p:cNvSpPr>
          <p:nvPr>
            <p:ph type="ftr" sz="quarter" idx="11"/>
          </p:nvPr>
        </p:nvSpPr>
        <p:spPr>
          <a:xfrm>
            <a:off x="2209800" y="5791200"/>
            <a:ext cx="4305300" cy="974725"/>
          </a:xfrm>
        </p:spPr>
        <p:txBody>
          <a:bodyPr/>
          <a:lstStyle/>
          <a:p>
            <a:pPr algn="l">
              <a:defRPr/>
            </a:pPr>
            <a:r>
              <a:rPr lang="en-US" sz="1000" dirty="0" err="1">
                <a:solidFill>
                  <a:schemeClr val="tx1"/>
                </a:solidFill>
                <a:latin typeface="+mn-lt"/>
              </a:rPr>
              <a:t>Nafiu</a:t>
            </a:r>
            <a:r>
              <a:rPr lang="en-US" sz="1000" dirty="0">
                <a:solidFill>
                  <a:schemeClr val="tx1"/>
                </a:solidFill>
                <a:latin typeface="+mn-lt"/>
              </a:rPr>
              <a:t> et al. Comparing peripheral venous access between obese and normal weight children. Pediatric Anesthesia. Volume 20, Issue 2, pages 172–176, February 2010. </a:t>
            </a:r>
          </a:p>
          <a:p>
            <a:pPr algn="l">
              <a:defRPr/>
            </a:pPr>
            <a:r>
              <a:rPr lang="en-US" sz="1000" dirty="0">
                <a:solidFill>
                  <a:schemeClr val="tx1"/>
                </a:solidFill>
                <a:latin typeface="+mn-lt"/>
              </a:rPr>
              <a:t>Images: </a:t>
            </a:r>
            <a:r>
              <a:rPr lang="en-US" sz="1000" dirty="0" err="1">
                <a:solidFill>
                  <a:schemeClr val="tx1"/>
                </a:solidFill>
                <a:latin typeface="+mn-lt"/>
              </a:rPr>
              <a:t>Taljanovic</a:t>
            </a:r>
            <a:r>
              <a:rPr lang="en-US" sz="1000" dirty="0">
                <a:solidFill>
                  <a:schemeClr val="tx1"/>
                </a:solidFill>
                <a:latin typeface="+mn-lt"/>
              </a:rPr>
              <a:t> et al. Ultrasound of the Intrinsic and Extrinsic Wrist Ligaments and Triangular Fibrocartilage Complex </a:t>
            </a:r>
            <a:r>
              <a:rPr lang="en-US" sz="1000" i="1" dirty="0" err="1">
                <a:solidFill>
                  <a:schemeClr val="tx1"/>
                </a:solidFill>
                <a:latin typeface="+mn-lt"/>
              </a:rPr>
              <a:t>Radiographics</a:t>
            </a:r>
            <a:r>
              <a:rPr lang="en-US" sz="1000" i="1" dirty="0">
                <a:solidFill>
                  <a:schemeClr val="tx1"/>
                </a:solidFill>
                <a:latin typeface="+mn-lt"/>
              </a:rPr>
              <a:t> </a:t>
            </a:r>
            <a:r>
              <a:rPr lang="en-US" sz="1000" dirty="0">
                <a:solidFill>
                  <a:schemeClr val="tx1"/>
                </a:solidFill>
                <a:latin typeface="+mn-lt"/>
              </a:rPr>
              <a:t>Nov 15 2010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latin typeface="+mn-lt"/>
              </a:rPr>
              <a:t>Intra-Operative Management</a:t>
            </a:r>
            <a:br>
              <a:rPr lang="en-US" dirty="0">
                <a:latin typeface="+mn-lt"/>
              </a:rPr>
            </a:br>
            <a:r>
              <a:rPr lang="en-US" sz="2400" dirty="0">
                <a:latin typeface="+mn-lt"/>
              </a:rPr>
              <a:t>Pre-Oxygenation</a:t>
            </a:r>
            <a:endParaRPr lang="en-US" dirty="0">
              <a:latin typeface="+mn-lt"/>
            </a:endParaRPr>
          </a:p>
        </p:txBody>
      </p:sp>
      <p:sp>
        <p:nvSpPr>
          <p:cNvPr id="3" name="Content Placeholder 2"/>
          <p:cNvSpPr>
            <a:spLocks noGrp="1"/>
          </p:cNvSpPr>
          <p:nvPr>
            <p:ph idx="1"/>
          </p:nvPr>
        </p:nvSpPr>
        <p:spPr>
          <a:xfrm>
            <a:off x="628650" y="1825625"/>
            <a:ext cx="7886700" cy="3736975"/>
          </a:xfrm>
        </p:spPr>
        <p:txBody>
          <a:bodyPr>
            <a:normAutofit/>
          </a:bodyPr>
          <a:lstStyle/>
          <a:p>
            <a:pPr fontAlgn="auto">
              <a:spcAft>
                <a:spcPts val="0"/>
              </a:spcAft>
              <a:buClr>
                <a:schemeClr val="tx1"/>
              </a:buClr>
              <a:buFont typeface="Arial" panose="020B0604020202020204" pitchFamily="34" charset="0"/>
              <a:buChar char="•"/>
              <a:defRPr/>
            </a:pPr>
            <a:r>
              <a:rPr lang="en-US" dirty="0">
                <a:ea typeface="+mn-ea"/>
                <a:cs typeface="+mn-cs"/>
              </a:rPr>
              <a:t>Pre-oxygenation before induction helps offset the </a:t>
            </a:r>
            <a:r>
              <a:rPr lang="en-US" dirty="0">
                <a:ea typeface="+mn-ea"/>
                <a:cs typeface="+mn-cs"/>
                <a:sym typeface="Wingdings"/>
              </a:rPr>
              <a:t> FRC</a:t>
            </a:r>
          </a:p>
          <a:p>
            <a:pPr fontAlgn="auto">
              <a:spcAft>
                <a:spcPts val="0"/>
              </a:spcAft>
              <a:buClr>
                <a:schemeClr val="tx1"/>
              </a:buClr>
              <a:buFont typeface="Arial" panose="020B0604020202020204" pitchFamily="34" charset="0"/>
              <a:buChar char="•"/>
              <a:defRPr/>
            </a:pPr>
            <a:r>
              <a:rPr lang="en-US" dirty="0">
                <a:ea typeface="+mn-ea"/>
                <a:cs typeface="+mn-cs"/>
                <a:sym typeface="Wingdings"/>
              </a:rPr>
              <a:t>Obese children undergoing elective noncardiac surgery had a greater incidence of:</a:t>
            </a:r>
          </a:p>
          <a:p>
            <a:pPr marL="514350" lvl="1" indent="-276225" fontAlgn="auto">
              <a:spcAft>
                <a:spcPts val="0"/>
              </a:spcAft>
              <a:buClr>
                <a:schemeClr val="tx1"/>
              </a:buClr>
              <a:buFont typeface="System Font Regular"/>
              <a:buChar char="-"/>
              <a:defRPr/>
            </a:pPr>
            <a:r>
              <a:rPr lang="en-US" dirty="0">
                <a:ea typeface="+mn-ea"/>
                <a:sym typeface="Wingdings"/>
              </a:rPr>
              <a:t>Difficult mask ventilation</a:t>
            </a:r>
          </a:p>
          <a:p>
            <a:pPr marL="514350" lvl="1" indent="-276225" fontAlgn="auto">
              <a:spcAft>
                <a:spcPts val="0"/>
              </a:spcAft>
              <a:buClr>
                <a:schemeClr val="tx1"/>
              </a:buClr>
              <a:buFont typeface="System Font Regular"/>
              <a:buChar char="-"/>
              <a:defRPr/>
            </a:pPr>
            <a:r>
              <a:rPr lang="en-US" dirty="0">
                <a:ea typeface="+mn-ea"/>
                <a:sym typeface="Wingdings"/>
              </a:rPr>
              <a:t>Airway obstruction</a:t>
            </a:r>
          </a:p>
          <a:p>
            <a:pPr marL="514350" lvl="1" indent="-276225" fontAlgn="auto">
              <a:spcAft>
                <a:spcPts val="0"/>
              </a:spcAft>
              <a:buClr>
                <a:schemeClr val="tx1"/>
              </a:buClr>
              <a:buFont typeface="System Font Regular"/>
              <a:buChar char="-"/>
              <a:defRPr/>
            </a:pPr>
            <a:r>
              <a:rPr lang="en-US" dirty="0">
                <a:ea typeface="+mn-ea"/>
                <a:sym typeface="Wingdings"/>
              </a:rPr>
              <a:t>Bronchospasm</a:t>
            </a:r>
          </a:p>
          <a:p>
            <a:pPr marL="514350" lvl="1" indent="-276225" fontAlgn="auto">
              <a:spcAft>
                <a:spcPts val="0"/>
              </a:spcAft>
              <a:buClr>
                <a:schemeClr val="tx1"/>
              </a:buClr>
              <a:buFont typeface="System Font Regular"/>
              <a:buChar char="-"/>
              <a:defRPr/>
            </a:pPr>
            <a:r>
              <a:rPr lang="en-US" dirty="0">
                <a:ea typeface="+mn-ea"/>
                <a:sym typeface="Wingdings"/>
              </a:rPr>
              <a:t>Major oxygen desaturation</a:t>
            </a:r>
          </a:p>
        </p:txBody>
      </p:sp>
      <p:sp>
        <p:nvSpPr>
          <p:cNvPr id="2" name="TextBox 1">
            <a:extLst>
              <a:ext uri="{FF2B5EF4-FFF2-40B4-BE49-F238E27FC236}">
                <a16:creationId xmlns:a16="http://schemas.microsoft.com/office/drawing/2014/main" id="{FFED335E-5B9C-6442-9782-0C7762CD5250}"/>
              </a:ext>
            </a:extLst>
          </p:cNvPr>
          <p:cNvSpPr txBox="1"/>
          <p:nvPr/>
        </p:nvSpPr>
        <p:spPr>
          <a:xfrm>
            <a:off x="2438400" y="5791200"/>
            <a:ext cx="3810000" cy="861774"/>
          </a:xfrm>
          <a:prstGeom prst="rect">
            <a:avLst/>
          </a:prstGeom>
          <a:noFill/>
        </p:spPr>
        <p:txBody>
          <a:bodyPr wrap="square" rtlCol="0">
            <a:spAutoFit/>
          </a:bodyPr>
          <a:lstStyle/>
          <a:p>
            <a:pPr marL="17463" lvl="1" fontAlgn="auto">
              <a:spcAft>
                <a:spcPts val="0"/>
              </a:spcAft>
              <a:buFont typeface="Wingdings 2"/>
              <a:buNone/>
              <a:defRPr/>
            </a:pPr>
            <a:r>
              <a:rPr lang="en-US" sz="1000" dirty="0">
                <a:latin typeface="+mn-lt"/>
                <a:sym typeface="Wingdings"/>
              </a:rPr>
              <a:t>Setzer, n et. Al Childhood obesity and anesthetic morbidity. </a:t>
            </a:r>
            <a:r>
              <a:rPr lang="en-US" sz="1000" i="1" dirty="0">
                <a:latin typeface="+mn-lt"/>
                <a:sym typeface="Wingdings"/>
              </a:rPr>
              <a:t>Pediatric Anesthesiology. </a:t>
            </a:r>
            <a:r>
              <a:rPr lang="en-US" sz="1000" dirty="0">
                <a:latin typeface="+mn-lt"/>
                <a:sym typeface="Wingdings"/>
              </a:rPr>
              <a:t>2007 17: 321-326</a:t>
            </a:r>
          </a:p>
          <a:p>
            <a:pPr marL="17463" lvl="1" fontAlgn="auto">
              <a:spcAft>
                <a:spcPts val="0"/>
              </a:spcAft>
              <a:buFont typeface="Wingdings 2"/>
              <a:buNone/>
              <a:defRPr/>
            </a:pPr>
            <a:r>
              <a:rPr lang="en-US" sz="1000" dirty="0">
                <a:latin typeface="+mn-lt"/>
                <a:sym typeface="Wingdings"/>
              </a:rPr>
              <a:t>Tait A, Voepel-Lewis T, Burke C, et al. Incidence and risk factors for perioperative adverse respiratory events in children who are obese </a:t>
            </a:r>
            <a:r>
              <a:rPr lang="en-US" sz="1000" i="1" dirty="0">
                <a:latin typeface="+mn-lt"/>
                <a:sym typeface="Wingdings"/>
              </a:rPr>
              <a:t>Anesthesiology</a:t>
            </a:r>
            <a:r>
              <a:rPr lang="en-US" sz="1000" dirty="0">
                <a:latin typeface="+mn-lt"/>
                <a:sym typeface="Wingdings"/>
              </a:rPr>
              <a:t> 2008: 108 (3):375-380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dirty="0">
                <a:latin typeface="+mn-lt"/>
              </a:rPr>
              <a:t>Intra-Operative Management</a:t>
            </a:r>
            <a:br>
              <a:rPr lang="en-US" dirty="0">
                <a:latin typeface="+mn-lt"/>
              </a:rPr>
            </a:br>
            <a:r>
              <a:rPr lang="en-US" sz="2400" dirty="0">
                <a:latin typeface="+mn-lt"/>
              </a:rPr>
              <a:t>Intubation</a:t>
            </a:r>
            <a:endParaRPr lang="en-US" dirty="0">
              <a:latin typeface="+mn-lt"/>
            </a:endParaRPr>
          </a:p>
        </p:txBody>
      </p:sp>
      <p:sp>
        <p:nvSpPr>
          <p:cNvPr id="30722" name="Content Placeholder 2"/>
          <p:cNvSpPr>
            <a:spLocks noGrp="1"/>
          </p:cNvSpPr>
          <p:nvPr>
            <p:ph idx="1"/>
          </p:nvPr>
        </p:nvSpPr>
        <p:spPr/>
        <p:txBody>
          <a:bodyPr/>
          <a:lstStyle/>
          <a:p>
            <a:pPr marL="293688" indent="-293688"/>
            <a:r>
              <a:rPr lang="en-US" dirty="0"/>
              <a:t>While difficult laryngoscopy is more common in obese pediatric patients, the overall incidence is still low</a:t>
            </a:r>
          </a:p>
          <a:p>
            <a:pPr marL="293688" indent="-293688"/>
            <a:r>
              <a:rPr lang="en-US" dirty="0"/>
              <a:t>One explanation- characteristics that are known to contribute to difficulty in adults (such as beard, thick neck, pregnancy, large breasts) are not present in children</a:t>
            </a:r>
          </a:p>
        </p:txBody>
      </p:sp>
      <p:sp>
        <p:nvSpPr>
          <p:cNvPr id="30723" name="TextBox 3"/>
          <p:cNvSpPr txBox="1">
            <a:spLocks noChangeArrowheads="1"/>
          </p:cNvSpPr>
          <p:nvPr/>
        </p:nvSpPr>
        <p:spPr bwMode="auto">
          <a:xfrm>
            <a:off x="2438400" y="6172200"/>
            <a:ext cx="40386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r>
              <a:rPr lang="en-US" sz="1000" dirty="0" err="1"/>
              <a:t>Nafiu</a:t>
            </a:r>
            <a:r>
              <a:rPr lang="en-US" sz="1000" dirty="0"/>
              <a:t> et al. Childhood body mass index and perioperative complications. </a:t>
            </a:r>
            <a:r>
              <a:rPr lang="en-US" sz="1000" i="1" dirty="0"/>
              <a:t>Pediatric Anesthesia. </a:t>
            </a:r>
            <a:r>
              <a:rPr lang="en-US" sz="1000" dirty="0"/>
              <a:t>2007 17: 426-430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381000" y="228600"/>
            <a:ext cx="8134350" cy="1325563"/>
          </a:xfrm>
        </p:spPr>
        <p:txBody>
          <a:bodyPr/>
          <a:lstStyle/>
          <a:p>
            <a:r>
              <a:rPr lang="en-US" dirty="0">
                <a:latin typeface="+mn-lt"/>
              </a:rPr>
              <a:t>Intra-Operative Management</a:t>
            </a:r>
            <a:br>
              <a:rPr lang="en-US" dirty="0">
                <a:latin typeface="+mn-lt"/>
              </a:rPr>
            </a:br>
            <a:r>
              <a:rPr lang="en-US" sz="2400" dirty="0">
                <a:latin typeface="+mn-lt"/>
              </a:rPr>
              <a:t>Obesity and Pharmacology</a:t>
            </a:r>
            <a:endParaRPr lang="en-US" dirty="0">
              <a:latin typeface="+mn-lt"/>
            </a:endParaRPr>
          </a:p>
        </p:txBody>
      </p:sp>
      <p:sp>
        <p:nvSpPr>
          <p:cNvPr id="3" name="Content Placeholder 2"/>
          <p:cNvSpPr>
            <a:spLocks noGrp="1"/>
          </p:cNvSpPr>
          <p:nvPr>
            <p:ph idx="1"/>
          </p:nvPr>
        </p:nvSpPr>
        <p:spPr>
          <a:xfrm>
            <a:off x="381000" y="1676400"/>
            <a:ext cx="8134350" cy="4351338"/>
          </a:xfrm>
        </p:spPr>
        <p:txBody>
          <a:bodyPr>
            <a:normAutofit fontScale="70000" lnSpcReduction="20000"/>
          </a:bodyPr>
          <a:lstStyle/>
          <a:p>
            <a:pPr fontAlgn="auto">
              <a:lnSpc>
                <a:spcPct val="120000"/>
              </a:lnSpc>
              <a:spcAft>
                <a:spcPts val="0"/>
              </a:spcAft>
              <a:buClr>
                <a:schemeClr val="tx1"/>
              </a:buClr>
              <a:buFont typeface="Arial" panose="020B0604020202020204" pitchFamily="34" charset="0"/>
              <a:buChar char="•"/>
              <a:defRPr/>
            </a:pPr>
            <a:r>
              <a:rPr lang="en-US" sz="3400" dirty="0">
                <a:ea typeface="+mn-ea"/>
                <a:cs typeface="+mn-cs"/>
              </a:rPr>
              <a:t>Propofol: lipophilic drug; does not have increased volume of distribution in obese patients, so dose according to ideal body weight (IBW)</a:t>
            </a:r>
          </a:p>
          <a:p>
            <a:pPr fontAlgn="auto">
              <a:lnSpc>
                <a:spcPct val="120000"/>
              </a:lnSpc>
              <a:spcAft>
                <a:spcPts val="0"/>
              </a:spcAft>
              <a:buClr>
                <a:schemeClr val="tx1"/>
              </a:buClr>
              <a:buFont typeface="Arial" panose="020B0604020202020204" pitchFamily="34" charset="0"/>
              <a:buChar char="•"/>
              <a:defRPr/>
            </a:pPr>
            <a:r>
              <a:rPr lang="en-US" sz="3400" dirty="0">
                <a:ea typeface="+mn-ea"/>
                <a:cs typeface="+mn-cs"/>
              </a:rPr>
              <a:t>Thiopental, midazolam: very lipophilic and increased volume of distribution, so dose according to total body weight (TBW)</a:t>
            </a:r>
          </a:p>
          <a:p>
            <a:pPr fontAlgn="auto">
              <a:lnSpc>
                <a:spcPct val="120000"/>
              </a:lnSpc>
              <a:spcAft>
                <a:spcPts val="0"/>
              </a:spcAft>
              <a:buClr>
                <a:schemeClr val="tx1"/>
              </a:buClr>
              <a:buFont typeface="Arial" panose="020B0604020202020204" pitchFamily="34" charset="0"/>
              <a:buChar char="•"/>
              <a:defRPr/>
            </a:pPr>
            <a:r>
              <a:rPr lang="en-US" sz="3400" dirty="0">
                <a:ea typeface="+mn-ea"/>
                <a:cs typeface="+mn-cs"/>
              </a:rPr>
              <a:t>Neuromuscular blockers (such as rocuronium and </a:t>
            </a:r>
            <a:r>
              <a:rPr lang="en-US" sz="3400" dirty="0" err="1">
                <a:ea typeface="+mn-ea"/>
                <a:cs typeface="+mn-cs"/>
              </a:rPr>
              <a:t>vecuronium</a:t>
            </a:r>
            <a:r>
              <a:rPr lang="en-US" sz="3400" dirty="0">
                <a:ea typeface="+mn-ea"/>
                <a:cs typeface="+mn-cs"/>
              </a:rPr>
              <a:t>) and morphine: IBW, as obesity does not alter the pharmacokinetics and pharamacodynamics</a:t>
            </a:r>
          </a:p>
          <a:p>
            <a:pPr fontAlgn="auto">
              <a:lnSpc>
                <a:spcPct val="120000"/>
              </a:lnSpc>
              <a:spcAft>
                <a:spcPts val="0"/>
              </a:spcAft>
              <a:buClr>
                <a:schemeClr val="tx1"/>
              </a:buClr>
              <a:buFont typeface="Arial" panose="020B0604020202020204" pitchFamily="34" charset="0"/>
              <a:buChar char="•"/>
              <a:defRPr/>
            </a:pPr>
            <a:r>
              <a:rPr lang="en-US" sz="3400" dirty="0">
                <a:ea typeface="+mn-ea"/>
                <a:cs typeface="+mn-cs"/>
              </a:rPr>
              <a:t>Succinylcholine and fentanyl dosages: should be based on TBW</a:t>
            </a:r>
          </a:p>
          <a:p>
            <a:pPr marL="274320" indent="-274320" fontAlgn="auto">
              <a:spcAft>
                <a:spcPts val="0"/>
              </a:spcAft>
              <a:buClr>
                <a:schemeClr val="accent3"/>
              </a:buClr>
              <a:buFont typeface="Wingdings 2"/>
              <a:buChar char=""/>
              <a:defRPr/>
            </a:pPr>
            <a:endParaRPr lang="en-US" dirty="0">
              <a:ea typeface="+mn-ea"/>
              <a:cs typeface="+mn-cs"/>
            </a:endParaRPr>
          </a:p>
          <a:p>
            <a:pPr marL="274320" indent="-274320" fontAlgn="auto">
              <a:spcAft>
                <a:spcPts val="0"/>
              </a:spcAft>
              <a:buClr>
                <a:schemeClr val="accent3"/>
              </a:buClr>
              <a:buFont typeface="Wingdings 2"/>
              <a:buNone/>
              <a:defRPr/>
            </a:pPr>
            <a:endParaRPr lang="en-US" sz="1200" dirty="0">
              <a:ea typeface="+mn-ea"/>
              <a:cs typeface="+mn-cs"/>
            </a:endParaRPr>
          </a:p>
        </p:txBody>
      </p:sp>
      <p:sp>
        <p:nvSpPr>
          <p:cNvPr id="2" name="TextBox 1">
            <a:extLst>
              <a:ext uri="{FF2B5EF4-FFF2-40B4-BE49-F238E27FC236}">
                <a16:creationId xmlns:a16="http://schemas.microsoft.com/office/drawing/2014/main" id="{A4C90B5A-DDBE-AE44-8574-AF7DC299BAA4}"/>
              </a:ext>
            </a:extLst>
          </p:cNvPr>
          <p:cNvSpPr txBox="1"/>
          <p:nvPr/>
        </p:nvSpPr>
        <p:spPr>
          <a:xfrm>
            <a:off x="2057400" y="5919281"/>
            <a:ext cx="4495800" cy="938719"/>
          </a:xfrm>
          <a:prstGeom prst="rect">
            <a:avLst/>
          </a:prstGeom>
          <a:noFill/>
        </p:spPr>
        <p:txBody>
          <a:bodyPr wrap="square" rtlCol="0">
            <a:spAutoFit/>
          </a:bodyPr>
          <a:lstStyle/>
          <a:p>
            <a:pPr marL="274320" indent="-274320" fontAlgn="auto">
              <a:spcAft>
                <a:spcPts val="0"/>
              </a:spcAft>
              <a:buClr>
                <a:schemeClr val="accent3"/>
              </a:buClr>
              <a:buFont typeface="Wingdings 2"/>
              <a:buNone/>
              <a:defRPr/>
            </a:pPr>
            <a:r>
              <a:rPr lang="en-US" sz="1100" dirty="0" err="1">
                <a:latin typeface="+mn-lt"/>
              </a:rPr>
              <a:t>Brenn</a:t>
            </a:r>
            <a:r>
              <a:rPr lang="en-US" sz="1100" dirty="0">
                <a:latin typeface="+mn-lt"/>
              </a:rPr>
              <a:t> BR. Anesthesia for pediatric obesity. </a:t>
            </a:r>
            <a:r>
              <a:rPr lang="en-US" sz="1100" i="1" dirty="0" err="1">
                <a:latin typeface="+mn-lt"/>
              </a:rPr>
              <a:t>Anesthesiol</a:t>
            </a:r>
            <a:r>
              <a:rPr lang="en-US" sz="1100" i="1" dirty="0">
                <a:latin typeface="+mn-lt"/>
              </a:rPr>
              <a:t> Clin North America</a:t>
            </a:r>
            <a:r>
              <a:rPr lang="en-US" sz="1100" dirty="0">
                <a:latin typeface="+mn-lt"/>
              </a:rPr>
              <a:t> - 01-DEC-2005; 23(4): 745-764,</a:t>
            </a:r>
          </a:p>
          <a:p>
            <a:pPr marL="274320" indent="-274320" fontAlgn="auto">
              <a:spcAft>
                <a:spcPts val="0"/>
              </a:spcAft>
              <a:buClr>
                <a:schemeClr val="accent3"/>
              </a:buClr>
              <a:buFont typeface="Wingdings 2"/>
              <a:buNone/>
              <a:defRPr/>
            </a:pPr>
            <a:r>
              <a:rPr lang="en-US" sz="1100" dirty="0">
                <a:latin typeface="+mn-lt"/>
              </a:rPr>
              <a:t>Barash et al. Clinical Anesthesia page 1237, table 47-5, 6</a:t>
            </a:r>
            <a:r>
              <a:rPr lang="en-US" sz="1100" baseline="30000" dirty="0">
                <a:latin typeface="+mn-lt"/>
              </a:rPr>
              <a:t>th</a:t>
            </a:r>
            <a:r>
              <a:rPr lang="en-US" sz="1100" dirty="0">
                <a:latin typeface="+mn-lt"/>
              </a:rPr>
              <a:t> edition (2009)</a:t>
            </a:r>
          </a:p>
          <a:p>
            <a:pPr marL="274320" indent="-274320" fontAlgn="auto">
              <a:spcAft>
                <a:spcPts val="0"/>
              </a:spcAft>
              <a:buClr>
                <a:schemeClr val="accent3"/>
              </a:buClr>
              <a:buFont typeface="Wingdings 2"/>
              <a:buNone/>
              <a:defRPr/>
            </a:pPr>
            <a:r>
              <a:rPr lang="en-US" sz="1100" dirty="0">
                <a:latin typeface="+mn-lt"/>
              </a:rPr>
              <a:t>Phillips S, </a:t>
            </a:r>
            <a:r>
              <a:rPr lang="en-US" sz="1100" dirty="0" err="1">
                <a:latin typeface="+mn-lt"/>
              </a:rPr>
              <a:t>Edlbeck</a:t>
            </a:r>
            <a:r>
              <a:rPr lang="en-US" sz="1100" dirty="0">
                <a:latin typeface="+mn-lt"/>
              </a:rPr>
              <a:t> A, Kirby M, </a:t>
            </a:r>
            <a:r>
              <a:rPr lang="en-US" sz="1100" dirty="0" err="1">
                <a:latin typeface="+mn-lt"/>
              </a:rPr>
              <a:t>Goday</a:t>
            </a:r>
            <a:r>
              <a:rPr lang="en-US" sz="1100" dirty="0">
                <a:latin typeface="+mn-lt"/>
              </a:rPr>
              <a:t> P. Ideal body weight in children. </a:t>
            </a:r>
            <a:r>
              <a:rPr lang="en-US" sz="1100" dirty="0" err="1">
                <a:latin typeface="+mn-lt"/>
              </a:rPr>
              <a:t>Nutr</a:t>
            </a:r>
            <a:r>
              <a:rPr lang="en-US" sz="1100" dirty="0">
                <a:latin typeface="+mn-lt"/>
              </a:rPr>
              <a:t> Clin </a:t>
            </a:r>
            <a:r>
              <a:rPr lang="en-US" sz="1100" dirty="0" err="1">
                <a:latin typeface="+mn-lt"/>
              </a:rPr>
              <a:t>Pract</a:t>
            </a:r>
            <a:r>
              <a:rPr lang="en-US" sz="1100" dirty="0">
                <a:latin typeface="+mn-lt"/>
              </a:rPr>
              <a:t>. 2007;22(2):240-5.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381000" y="365125"/>
            <a:ext cx="8134350" cy="1325563"/>
          </a:xfrm>
        </p:spPr>
        <p:txBody>
          <a:bodyPr/>
          <a:lstStyle/>
          <a:p>
            <a:r>
              <a:rPr lang="en-US" dirty="0">
                <a:latin typeface="+mn-lt"/>
              </a:rPr>
              <a:t>Calculating Ideal Body Weight (IBW)</a:t>
            </a:r>
          </a:p>
        </p:txBody>
      </p:sp>
      <p:sp>
        <p:nvSpPr>
          <p:cNvPr id="3" name="Content Placeholder 2"/>
          <p:cNvSpPr>
            <a:spLocks noGrp="1"/>
          </p:cNvSpPr>
          <p:nvPr>
            <p:ph idx="1"/>
          </p:nvPr>
        </p:nvSpPr>
        <p:spPr>
          <a:xfrm>
            <a:off x="381000" y="1919288"/>
            <a:ext cx="8610600" cy="3719512"/>
          </a:xfrm>
        </p:spPr>
        <p:txBody>
          <a:bodyPr>
            <a:noAutofit/>
          </a:bodyPr>
          <a:lstStyle/>
          <a:p>
            <a:pPr indent="-285750">
              <a:buClr>
                <a:schemeClr val="tx1"/>
              </a:buClr>
              <a:buFont typeface="Arial" panose="020B0604020202020204" pitchFamily="34" charset="0"/>
              <a:buChar char="•"/>
              <a:defRPr/>
            </a:pPr>
            <a:r>
              <a:rPr lang="en-US" sz="2200" b="1" dirty="0">
                <a:ea typeface="+mn-ea"/>
                <a:cs typeface="+mn-cs"/>
              </a:rPr>
              <a:t>McLaren Method</a:t>
            </a:r>
            <a:r>
              <a:rPr lang="en-US" sz="2200" dirty="0">
                <a:ea typeface="+mn-ea"/>
                <a:cs typeface="+mn-cs"/>
              </a:rPr>
              <a:t>: Determines 50</a:t>
            </a:r>
            <a:r>
              <a:rPr lang="en-US" sz="2200" baseline="30000" dirty="0">
                <a:ea typeface="+mn-ea"/>
                <a:cs typeface="+mn-cs"/>
              </a:rPr>
              <a:t>th</a:t>
            </a:r>
            <a:r>
              <a:rPr lang="en-US" sz="2200" dirty="0">
                <a:ea typeface="+mn-ea"/>
                <a:cs typeface="+mn-cs"/>
              </a:rPr>
              <a:t> percentile height-for-age and uses expected body weight for this height as child’s IBW</a:t>
            </a:r>
          </a:p>
          <a:p>
            <a:pPr indent="-285750">
              <a:buClr>
                <a:schemeClr val="tx1"/>
              </a:buClr>
              <a:buFont typeface="Arial" panose="020B0604020202020204" pitchFamily="34" charset="0"/>
              <a:buChar char="•"/>
              <a:defRPr/>
            </a:pPr>
            <a:r>
              <a:rPr lang="en-US" sz="2200" b="1" dirty="0">
                <a:ea typeface="+mn-ea"/>
                <a:cs typeface="+mn-cs"/>
              </a:rPr>
              <a:t>Moore Method</a:t>
            </a:r>
            <a:r>
              <a:rPr lang="en-US" sz="2200" dirty="0">
                <a:ea typeface="+mn-ea"/>
                <a:cs typeface="+mn-cs"/>
              </a:rPr>
              <a:t>: Determines what percentile the child’s height-for-age is, and then uses the expected weight-for-age at the corresponding percentile as the child’s IBW</a:t>
            </a:r>
          </a:p>
          <a:p>
            <a:pPr indent="-285750">
              <a:buClr>
                <a:schemeClr val="tx1"/>
              </a:buClr>
              <a:buFont typeface="Arial" panose="020B0604020202020204" pitchFamily="34" charset="0"/>
              <a:buChar char="•"/>
              <a:defRPr/>
            </a:pPr>
            <a:r>
              <a:rPr lang="en-US" sz="2200" b="1" dirty="0">
                <a:ea typeface="+mn-ea"/>
                <a:cs typeface="+mn-cs"/>
              </a:rPr>
              <a:t>BMI Method: </a:t>
            </a:r>
            <a:r>
              <a:rPr lang="en-US" sz="2200" dirty="0">
                <a:ea typeface="+mn-ea"/>
                <a:cs typeface="+mn-cs"/>
              </a:rPr>
              <a:t>Multiply BMI at the 50</a:t>
            </a:r>
            <a:r>
              <a:rPr lang="en-US" sz="2200" baseline="30000" dirty="0">
                <a:ea typeface="+mn-ea"/>
                <a:cs typeface="+mn-cs"/>
              </a:rPr>
              <a:t>th</a:t>
            </a:r>
            <a:r>
              <a:rPr lang="en-US" sz="2200" dirty="0">
                <a:ea typeface="+mn-ea"/>
                <a:cs typeface="+mn-cs"/>
              </a:rPr>
              <a:t> percentile for child’s age by the height in meters, squared. IBW = (BMI at 50</a:t>
            </a:r>
            <a:r>
              <a:rPr lang="en-US" sz="2200" baseline="30000" dirty="0">
                <a:ea typeface="+mn-ea"/>
                <a:cs typeface="+mn-cs"/>
              </a:rPr>
              <a:t>th</a:t>
            </a:r>
            <a:r>
              <a:rPr lang="en-US" sz="2200" dirty="0">
                <a:ea typeface="+mn-ea"/>
                <a:cs typeface="+mn-cs"/>
              </a:rPr>
              <a:t> percentile) x (height in meters)</a:t>
            </a:r>
            <a:r>
              <a:rPr lang="en-US" sz="2200" baseline="30000" dirty="0">
                <a:ea typeface="+mn-ea"/>
                <a:cs typeface="+mn-cs"/>
              </a:rPr>
              <a:t>2</a:t>
            </a:r>
            <a:endParaRPr lang="en-US" baseline="30000" dirty="0">
              <a:ea typeface="+mn-ea"/>
              <a:cs typeface="+mn-cs"/>
            </a:endParaRPr>
          </a:p>
          <a:p>
            <a:pPr fontAlgn="auto">
              <a:spcAft>
                <a:spcPts val="0"/>
              </a:spcAft>
              <a:buClr>
                <a:schemeClr val="tx1"/>
              </a:buClr>
              <a:buFont typeface="Arial" panose="020B0604020202020204" pitchFamily="34" charset="0"/>
              <a:buChar char="•"/>
              <a:defRPr/>
            </a:pPr>
            <a:r>
              <a:rPr lang="en-US" sz="2400" dirty="0">
                <a:ea typeface="+mn-ea"/>
                <a:cs typeface="+mn-cs"/>
              </a:rPr>
              <a:t>No method has been proven superior to the others below age 8. Above age 8, recommend using adult method to calculate IBW. </a:t>
            </a:r>
            <a:endParaRPr lang="en-US" sz="2400" baseline="30000" dirty="0">
              <a:ea typeface="+mn-ea"/>
              <a:cs typeface="+mn-cs"/>
            </a:endParaRPr>
          </a:p>
        </p:txBody>
      </p:sp>
      <p:sp>
        <p:nvSpPr>
          <p:cNvPr id="2" name="TextBox 1">
            <a:extLst>
              <a:ext uri="{FF2B5EF4-FFF2-40B4-BE49-F238E27FC236}">
                <a16:creationId xmlns:a16="http://schemas.microsoft.com/office/drawing/2014/main" id="{CDB89305-6B88-FF40-9770-34B5BB06C55A}"/>
              </a:ext>
            </a:extLst>
          </p:cNvPr>
          <p:cNvSpPr txBox="1"/>
          <p:nvPr/>
        </p:nvSpPr>
        <p:spPr>
          <a:xfrm>
            <a:off x="2362200" y="6243935"/>
            <a:ext cx="4038601" cy="461665"/>
          </a:xfrm>
          <a:prstGeom prst="rect">
            <a:avLst/>
          </a:prstGeom>
          <a:noFill/>
        </p:spPr>
        <p:txBody>
          <a:bodyPr wrap="square" rtlCol="0">
            <a:spAutoFit/>
          </a:bodyPr>
          <a:lstStyle/>
          <a:p>
            <a:r>
              <a:rPr lang="en-US" baseline="30000" dirty="0"/>
              <a:t>Phillips S, </a:t>
            </a:r>
            <a:r>
              <a:rPr lang="en-US" baseline="30000" dirty="0" err="1"/>
              <a:t>Edlbeck</a:t>
            </a:r>
            <a:r>
              <a:rPr lang="en-US" baseline="30000" dirty="0"/>
              <a:t> A, Kirby M, </a:t>
            </a:r>
            <a:r>
              <a:rPr lang="en-US" baseline="30000" dirty="0" err="1"/>
              <a:t>Goday</a:t>
            </a:r>
            <a:r>
              <a:rPr lang="en-US" baseline="30000" dirty="0"/>
              <a:t> P. Ideal body weight in children. </a:t>
            </a:r>
            <a:r>
              <a:rPr lang="en-US" baseline="30000" dirty="0" err="1"/>
              <a:t>Nutr</a:t>
            </a:r>
            <a:r>
              <a:rPr lang="en-US" baseline="30000" dirty="0"/>
              <a:t> Clin </a:t>
            </a:r>
            <a:r>
              <a:rPr lang="en-US" baseline="30000" dirty="0" err="1"/>
              <a:t>Pract</a:t>
            </a:r>
            <a:r>
              <a:rPr lang="en-US" baseline="30000" dirty="0"/>
              <a:t>. 2007;22(2):240-5.</a:t>
            </a:r>
          </a:p>
        </p:txBody>
      </p:sp>
    </p:spTree>
    <p:extLst>
      <p:ext uri="{BB962C8B-B14F-4D97-AF65-F5344CB8AC3E}">
        <p14:creationId xmlns:p14="http://schemas.microsoft.com/office/powerpoint/2010/main" val="1419710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381001" y="152399"/>
            <a:ext cx="8293100" cy="1254125"/>
          </a:xfrm>
        </p:spPr>
        <p:txBody>
          <a:bodyPr>
            <a:normAutofit/>
          </a:bodyPr>
          <a:lstStyle/>
          <a:p>
            <a:r>
              <a:rPr lang="en-US" sz="4400" dirty="0">
                <a:latin typeface="+mn-lt"/>
              </a:rPr>
              <a:t>Intra-Operative Management</a:t>
            </a:r>
            <a:br>
              <a:rPr lang="en-US" dirty="0">
                <a:latin typeface="+mn-lt"/>
              </a:rPr>
            </a:br>
            <a:r>
              <a:rPr lang="en-US" sz="2400" dirty="0">
                <a:latin typeface="+mn-lt"/>
              </a:rPr>
              <a:t>Positioning and Padding</a:t>
            </a:r>
            <a:endParaRPr lang="en-US" dirty="0">
              <a:latin typeface="+mn-lt"/>
            </a:endParaRPr>
          </a:p>
        </p:txBody>
      </p:sp>
      <p:sp>
        <p:nvSpPr>
          <p:cNvPr id="32771" name="Content Placeholder 2"/>
          <p:cNvSpPr>
            <a:spLocks noGrp="1"/>
          </p:cNvSpPr>
          <p:nvPr>
            <p:ph idx="1"/>
          </p:nvPr>
        </p:nvSpPr>
        <p:spPr>
          <a:xfrm>
            <a:off x="3887788" y="1746250"/>
            <a:ext cx="4629150" cy="4114800"/>
          </a:xfrm>
        </p:spPr>
        <p:txBody>
          <a:bodyPr/>
          <a:lstStyle/>
          <a:p>
            <a:r>
              <a:rPr lang="en-US" sz="2500" dirty="0"/>
              <a:t>Take care with positioning, especially bony prominences and areas in contact with the OR table</a:t>
            </a:r>
          </a:p>
          <a:p>
            <a:r>
              <a:rPr lang="en-US" sz="2500" dirty="0"/>
              <a:t>Adipose tissue: not as vascular;</a:t>
            </a:r>
            <a:r>
              <a:rPr lang="en-US" sz="2500" dirty="0">
                <a:sym typeface="Wingdings" charset="0"/>
              </a:rPr>
              <a:t> </a:t>
            </a:r>
            <a:r>
              <a:rPr lang="en-US" sz="2500" dirty="0"/>
              <a:t>predisposes patients to pressure ulcers</a:t>
            </a:r>
          </a:p>
          <a:p>
            <a:r>
              <a:rPr lang="en-US" sz="2500" dirty="0"/>
              <a:t>Use adequate axillary support for lateral position to prevent brachial plexus injury</a:t>
            </a:r>
          </a:p>
        </p:txBody>
      </p:sp>
      <p:sp>
        <p:nvSpPr>
          <p:cNvPr id="32770" name="Text Placeholder 3"/>
          <p:cNvSpPr>
            <a:spLocks noGrp="1"/>
          </p:cNvSpPr>
          <p:nvPr>
            <p:ph type="body" sz="half" idx="2"/>
          </p:nvPr>
        </p:nvSpPr>
        <p:spPr>
          <a:xfrm>
            <a:off x="685800" y="1676400"/>
            <a:ext cx="2743200" cy="4114800"/>
          </a:xfrm>
        </p:spPr>
        <p:txBody>
          <a:bodyPr/>
          <a:lstStyle/>
          <a:p>
            <a:r>
              <a:rPr lang="en-US">
                <a:latin typeface="Constantia" charset="0"/>
              </a:rPr>
              <a:t>.</a:t>
            </a:r>
          </a:p>
        </p:txBody>
      </p:sp>
      <p:pic>
        <p:nvPicPr>
          <p:cNvPr id="32772" name="Picture 4" descr="Michelinm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1681" y="1851025"/>
            <a:ext cx="2352675" cy="381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2773" name="TextBox 5"/>
          <p:cNvSpPr txBox="1">
            <a:spLocks noChangeArrowheads="1"/>
          </p:cNvSpPr>
          <p:nvPr/>
        </p:nvSpPr>
        <p:spPr bwMode="auto">
          <a:xfrm>
            <a:off x="3164356" y="6206996"/>
            <a:ext cx="25908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r>
              <a:rPr lang="en-US" sz="1000" dirty="0"/>
              <a:t>thekingpin68.blogspot.com/.../</a:t>
            </a:r>
            <a:r>
              <a:rPr lang="en-US" sz="1000" dirty="0" err="1"/>
              <a:t>michelin-man.html</a:t>
            </a:r>
            <a:r>
              <a:rPr lang="en-US" sz="1000" dirty="0"/>
              <a:t> (accessed 12/29/30)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Placeholder 9" descr="homer_simpson_recumbent.jpg"/>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649" t="10648" r="3353" b="3423"/>
          <a:stretch/>
        </p:blipFill>
        <p:spPr>
          <a:xfrm>
            <a:off x="3673151" y="1219200"/>
            <a:ext cx="4572001" cy="4187825"/>
          </a:xfrm>
          <a:ln>
            <a:headEnd/>
            <a:tailEnd/>
          </a:ln>
        </p:spPr>
      </p:pic>
      <p:sp>
        <p:nvSpPr>
          <p:cNvPr id="5" name="Title 4"/>
          <p:cNvSpPr>
            <a:spLocks noGrp="1"/>
          </p:cNvSpPr>
          <p:nvPr>
            <p:ph type="title"/>
          </p:nvPr>
        </p:nvSpPr>
        <p:spPr>
          <a:xfrm>
            <a:off x="609600" y="1450975"/>
            <a:ext cx="3429001" cy="3352800"/>
          </a:xfrm>
        </p:spPr>
        <p:txBody>
          <a:bodyPr anchor="t">
            <a:noAutofit/>
          </a:bodyPr>
          <a:lstStyle/>
          <a:p>
            <a:pPr fontAlgn="auto">
              <a:spcAft>
                <a:spcPts val="0"/>
              </a:spcAft>
              <a:defRPr/>
            </a:pPr>
            <a:r>
              <a:rPr lang="en-US" dirty="0">
                <a:latin typeface="+mn-lt"/>
                <a:ea typeface="+mj-ea"/>
                <a:cs typeface="+mj-cs"/>
              </a:rPr>
              <a:t>Prone, lateral, and semirecumbent positions are tolerated better than supine and Trendelenburg positions</a:t>
            </a:r>
            <a:br>
              <a:rPr lang="en-US" sz="3600" dirty="0">
                <a:ea typeface="+mj-ea"/>
                <a:cs typeface="+mj-cs"/>
              </a:rPr>
            </a:br>
            <a:endParaRPr lang="en-US" sz="3600" dirty="0">
              <a:ea typeface="+mj-ea"/>
              <a:cs typeface="+mj-cs"/>
            </a:endParaRPr>
          </a:p>
        </p:txBody>
      </p:sp>
      <p:sp>
        <p:nvSpPr>
          <p:cNvPr id="33795" name="TextBox 7"/>
          <p:cNvSpPr txBox="1">
            <a:spLocks noChangeArrowheads="1"/>
          </p:cNvSpPr>
          <p:nvPr/>
        </p:nvSpPr>
        <p:spPr bwMode="auto">
          <a:xfrm>
            <a:off x="2324100" y="6019800"/>
            <a:ext cx="38481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r>
              <a:rPr lang="en-US" sz="1000" dirty="0"/>
              <a:t>1. Positioning the Morbidly Obese Patient for Surgery Jay B. Brodsky, M.D. International Society for Perioperative Care of the Obese Patient (ISPCOOP) website –</a:t>
            </a:r>
            <a:r>
              <a:rPr lang="en-US" sz="1000" dirty="0" err="1"/>
              <a:t>ispcop.org</a:t>
            </a:r>
            <a:r>
              <a:rPr lang="en-US" sz="1000" dirty="0"/>
              <a:t> (accessed 1/2/11)</a:t>
            </a:r>
          </a:p>
          <a:p>
            <a:r>
              <a:rPr lang="en-US" sz="1000" dirty="0"/>
              <a:t>2. Image: Shoponline2011.com (accessed 1/2/11)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533400" y="342900"/>
            <a:ext cx="8135937" cy="914400"/>
          </a:xfrm>
        </p:spPr>
        <p:txBody>
          <a:bodyPr>
            <a:noAutofit/>
          </a:bodyPr>
          <a:lstStyle/>
          <a:p>
            <a:r>
              <a:rPr lang="en-US" sz="4000" dirty="0">
                <a:latin typeface="+mn-lt"/>
              </a:rPr>
              <a:t>Intra-Operative Management</a:t>
            </a:r>
            <a:br>
              <a:rPr lang="en-US" sz="4000" dirty="0">
                <a:latin typeface="+mn-lt"/>
              </a:rPr>
            </a:br>
            <a:r>
              <a:rPr lang="en-US" sz="2400" dirty="0">
                <a:latin typeface="+mn-lt"/>
              </a:rPr>
              <a:t>Thermoregulation</a:t>
            </a:r>
            <a:endParaRPr lang="en-US" sz="4000" dirty="0">
              <a:latin typeface="+mn-lt"/>
            </a:endParaRPr>
          </a:p>
        </p:txBody>
      </p:sp>
      <p:sp>
        <p:nvSpPr>
          <p:cNvPr id="34819" name="Content Placeholder 2"/>
          <p:cNvSpPr>
            <a:spLocks noGrp="1"/>
          </p:cNvSpPr>
          <p:nvPr>
            <p:ph idx="1"/>
          </p:nvPr>
        </p:nvSpPr>
        <p:spPr>
          <a:xfrm>
            <a:off x="3886200" y="1524000"/>
            <a:ext cx="4629150" cy="4873625"/>
          </a:xfrm>
        </p:spPr>
        <p:txBody>
          <a:bodyPr/>
          <a:lstStyle/>
          <a:p>
            <a:r>
              <a:rPr lang="en-US" sz="2600" dirty="0"/>
              <a:t>Maintain thermoregulation to prevent increased metabolic demands</a:t>
            </a:r>
          </a:p>
          <a:p>
            <a:r>
              <a:rPr lang="en-US" sz="2600" dirty="0"/>
              <a:t>Utilize</a:t>
            </a:r>
          </a:p>
          <a:p>
            <a:pPr marL="514350" lvl="1" indent="-220663">
              <a:buFont typeface="System Font Regular"/>
              <a:buChar char="-"/>
            </a:pPr>
            <a:r>
              <a:rPr lang="en-US" dirty="0"/>
              <a:t>Forced air warming blankets</a:t>
            </a:r>
          </a:p>
          <a:p>
            <a:pPr marL="514350" lvl="1" indent="-220663">
              <a:buFont typeface="System Font Regular"/>
              <a:buChar char="-"/>
            </a:pPr>
            <a:r>
              <a:rPr lang="en-US" dirty="0"/>
              <a:t>Fluid warmers</a:t>
            </a:r>
          </a:p>
          <a:p>
            <a:pPr marL="514350" lvl="1" indent="-220663">
              <a:buFont typeface="System Font Regular"/>
              <a:buChar char="-"/>
            </a:pPr>
            <a:r>
              <a:rPr lang="en-US" dirty="0"/>
              <a:t>Warm Operating Room</a:t>
            </a:r>
          </a:p>
          <a:p>
            <a:pPr marL="514350" lvl="1" indent="-220663">
              <a:buFont typeface="System Font Regular"/>
              <a:buChar char="-"/>
            </a:pPr>
            <a:r>
              <a:rPr lang="en-US" dirty="0"/>
              <a:t>Warming mattresses</a:t>
            </a:r>
          </a:p>
        </p:txBody>
      </p:sp>
      <p:sp>
        <p:nvSpPr>
          <p:cNvPr id="34818" name="Text Placeholder 3"/>
          <p:cNvSpPr>
            <a:spLocks noGrp="1"/>
          </p:cNvSpPr>
          <p:nvPr>
            <p:ph type="body" sz="half" idx="2"/>
          </p:nvPr>
        </p:nvSpPr>
        <p:spPr>
          <a:xfrm>
            <a:off x="685800" y="1676400"/>
            <a:ext cx="2743200" cy="3505200"/>
          </a:xfrm>
        </p:spPr>
        <p:txBody>
          <a:bodyPr/>
          <a:lstStyle/>
          <a:p>
            <a:endParaRPr lang="en-US">
              <a:latin typeface="Constantia" charset="0"/>
            </a:endParaRPr>
          </a:p>
        </p:txBody>
      </p:sp>
      <p:pic>
        <p:nvPicPr>
          <p:cNvPr id="34820" name="Picture 4" descr="shiver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2667000" cy="3276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821" name="TextBox 5"/>
          <p:cNvSpPr txBox="1">
            <a:spLocks noChangeArrowheads="1"/>
          </p:cNvSpPr>
          <p:nvPr/>
        </p:nvSpPr>
        <p:spPr bwMode="auto">
          <a:xfrm>
            <a:off x="640682" y="5612732"/>
            <a:ext cx="2971800"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stantia" charset="0"/>
                <a:ea typeface="ＭＳ Ｐゴシック" charset="0"/>
                <a:cs typeface="ＭＳ Ｐゴシック" charset="0"/>
              </a:defRPr>
            </a:lvl1pPr>
            <a:lvl2pPr marL="742950" indent="-285750">
              <a:defRPr>
                <a:solidFill>
                  <a:schemeClr val="tx1"/>
                </a:solidFill>
                <a:latin typeface="Constantia" charset="0"/>
                <a:ea typeface="ＭＳ Ｐゴシック" charset="0"/>
              </a:defRPr>
            </a:lvl2pPr>
            <a:lvl3pPr marL="1143000" indent="-228600">
              <a:defRPr>
                <a:solidFill>
                  <a:schemeClr val="tx1"/>
                </a:solidFill>
                <a:latin typeface="Constantia" charset="0"/>
                <a:ea typeface="ＭＳ Ｐゴシック" charset="0"/>
              </a:defRPr>
            </a:lvl3pPr>
            <a:lvl4pPr marL="1600200" indent="-228600">
              <a:defRPr>
                <a:solidFill>
                  <a:schemeClr val="tx1"/>
                </a:solidFill>
                <a:latin typeface="Constantia" charset="0"/>
                <a:ea typeface="ＭＳ Ｐゴシック" charset="0"/>
              </a:defRPr>
            </a:lvl4pPr>
            <a:lvl5pPr marL="2057400" indent="-228600">
              <a:defRPr>
                <a:solidFill>
                  <a:schemeClr val="tx1"/>
                </a:solidFill>
                <a:latin typeface="Constantia" charset="0"/>
                <a:ea typeface="ＭＳ Ｐゴシック" charset="0"/>
              </a:defRPr>
            </a:lvl5pPr>
            <a:lvl6pPr marL="2514600" indent="-228600" fontAlgn="base">
              <a:spcBef>
                <a:spcPct val="0"/>
              </a:spcBef>
              <a:spcAft>
                <a:spcPct val="0"/>
              </a:spcAft>
              <a:defRPr>
                <a:solidFill>
                  <a:schemeClr val="tx1"/>
                </a:solidFill>
                <a:latin typeface="Constantia" charset="0"/>
                <a:ea typeface="ＭＳ Ｐゴシック" charset="0"/>
              </a:defRPr>
            </a:lvl6pPr>
            <a:lvl7pPr marL="2971800" indent="-228600" fontAlgn="base">
              <a:spcBef>
                <a:spcPct val="0"/>
              </a:spcBef>
              <a:spcAft>
                <a:spcPct val="0"/>
              </a:spcAft>
              <a:defRPr>
                <a:solidFill>
                  <a:schemeClr val="tx1"/>
                </a:solidFill>
                <a:latin typeface="Constantia" charset="0"/>
                <a:ea typeface="ＭＳ Ｐゴシック" charset="0"/>
              </a:defRPr>
            </a:lvl7pPr>
            <a:lvl8pPr marL="3429000" indent="-228600" fontAlgn="base">
              <a:spcBef>
                <a:spcPct val="0"/>
              </a:spcBef>
              <a:spcAft>
                <a:spcPct val="0"/>
              </a:spcAft>
              <a:defRPr>
                <a:solidFill>
                  <a:schemeClr val="tx1"/>
                </a:solidFill>
                <a:latin typeface="Constantia" charset="0"/>
                <a:ea typeface="ＭＳ Ｐゴシック" charset="0"/>
              </a:defRPr>
            </a:lvl8pPr>
            <a:lvl9pPr marL="3886200" indent="-228600" fontAlgn="base">
              <a:spcBef>
                <a:spcPct val="0"/>
              </a:spcBef>
              <a:spcAft>
                <a:spcPct val="0"/>
              </a:spcAft>
              <a:defRPr>
                <a:solidFill>
                  <a:schemeClr val="tx1"/>
                </a:solidFill>
                <a:latin typeface="Constantia" charset="0"/>
                <a:ea typeface="ＭＳ Ｐゴシック" charset="0"/>
              </a:defRPr>
            </a:lvl9pPr>
          </a:lstStyle>
          <a:p>
            <a:r>
              <a:rPr lang="en-US" sz="1000" dirty="0" err="1"/>
              <a:t>cartoonstock.com</a:t>
            </a:r>
            <a:r>
              <a:rPr lang="en-US" sz="1000" dirty="0"/>
              <a:t> (accessed 12/28/10)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latin typeface="+mn-lt"/>
              </a:rPr>
              <a:t>Post-Operative Concerns</a:t>
            </a:r>
            <a:br>
              <a:rPr lang="en-US" dirty="0">
                <a:latin typeface="+mn-lt"/>
              </a:rPr>
            </a:br>
            <a:r>
              <a:rPr lang="en-US" sz="2400" dirty="0">
                <a:latin typeface="+mn-lt"/>
              </a:rPr>
              <a:t>PACU Stay</a:t>
            </a:r>
            <a:endParaRPr lang="en-US" dirty="0">
              <a:latin typeface="+mn-lt"/>
            </a:endParaRPr>
          </a:p>
        </p:txBody>
      </p:sp>
      <p:sp>
        <p:nvSpPr>
          <p:cNvPr id="35842" name="Content Placeholder 2"/>
          <p:cNvSpPr>
            <a:spLocks noGrp="1"/>
          </p:cNvSpPr>
          <p:nvPr>
            <p:ph idx="1"/>
          </p:nvPr>
        </p:nvSpPr>
        <p:spPr/>
        <p:txBody>
          <a:bodyPr>
            <a:normAutofit fontScale="77500" lnSpcReduction="20000"/>
          </a:bodyPr>
          <a:lstStyle/>
          <a:p>
            <a:r>
              <a:rPr lang="en-US" dirty="0"/>
              <a:t>“Overweight and obese children were more likely to have prolonged stay (x&gt;3 hours) in the PACU, probably a reflection of the </a:t>
            </a:r>
            <a:r>
              <a:rPr lang="en-US" dirty="0">
                <a:sym typeface="Wingdings" charset="0"/>
              </a:rPr>
              <a:t></a:t>
            </a:r>
            <a:r>
              <a:rPr lang="en-US" dirty="0"/>
              <a:t> incidence of upper airway obstruction and the need for more than two anti-emetics”</a:t>
            </a:r>
          </a:p>
          <a:p>
            <a:pPr lvl="1"/>
            <a:endParaRPr lang="en-US" dirty="0"/>
          </a:p>
          <a:p>
            <a:r>
              <a:rPr lang="en-US" dirty="0"/>
              <a:t>Pulse </a:t>
            </a:r>
            <a:r>
              <a:rPr lang="en-US" dirty="0" err="1"/>
              <a:t>oximetry</a:t>
            </a:r>
            <a:r>
              <a:rPr lang="en-US" dirty="0"/>
              <a:t> and end-tidal CO2 monitoring for patients with OSA that are admitted overnight</a:t>
            </a:r>
          </a:p>
          <a:p>
            <a:pPr lvl="1"/>
            <a:r>
              <a:rPr lang="en-US" dirty="0"/>
              <a:t>There are not current recommendations on who requires overnight observation.</a:t>
            </a:r>
          </a:p>
          <a:p>
            <a:pPr lvl="1"/>
            <a:r>
              <a:rPr lang="en-US" dirty="0"/>
              <a:t> Generally accepted that &lt; 3 years old with OSA should be monitored overnight</a:t>
            </a:r>
          </a:p>
          <a:p>
            <a:pPr lvl="1"/>
            <a:r>
              <a:rPr lang="en-US" dirty="0"/>
              <a:t>For &gt;3 years, recommend early-in-day case, several hours PACU observation and –if no adverse events–  discharge home</a:t>
            </a:r>
          </a:p>
          <a:p>
            <a:pPr lvl="1"/>
            <a:endParaRPr lang="en-US" sz="1200" dirty="0">
              <a:latin typeface="Constantia" charset="0"/>
            </a:endParaRPr>
          </a:p>
          <a:p>
            <a:pPr>
              <a:buFont typeface="Wingdings 2" charset="0"/>
              <a:buNone/>
            </a:pPr>
            <a:r>
              <a:rPr lang="en-US" sz="1000" dirty="0" err="1">
                <a:latin typeface="Constantia" charset="0"/>
              </a:rPr>
              <a:t>Nafiu</a:t>
            </a:r>
            <a:r>
              <a:rPr lang="en-US" sz="1000" dirty="0">
                <a:latin typeface="Constantia" charset="0"/>
              </a:rPr>
              <a:t> et al. Childhood body mass index and perioperative complications. </a:t>
            </a:r>
            <a:r>
              <a:rPr lang="en-US" sz="1000" i="1" dirty="0">
                <a:latin typeface="Constantia" charset="0"/>
              </a:rPr>
              <a:t>Pediatric Anesthesia. </a:t>
            </a:r>
            <a:r>
              <a:rPr lang="en-US" sz="1000" dirty="0">
                <a:latin typeface="Constantia" charset="0"/>
              </a:rPr>
              <a:t>2007 17: 426-430</a:t>
            </a:r>
          </a:p>
          <a:p>
            <a:pPr>
              <a:buFont typeface="Wingdings 2" charset="0"/>
              <a:buNone/>
            </a:pPr>
            <a:endParaRPr lang="en-US" sz="1000" dirty="0">
              <a:latin typeface="Constantia" charset="0"/>
            </a:endParaRPr>
          </a:p>
          <a:p>
            <a:pPr>
              <a:buFont typeface="Wingdings 2" charset="0"/>
              <a:buNone/>
            </a:pPr>
            <a:r>
              <a:rPr lang="en-US" sz="1000" dirty="0">
                <a:latin typeface="Constantia" charset="0"/>
              </a:rPr>
              <a:t>Fung et. al Postoperative respiratory complications and recovery in obese children following </a:t>
            </a:r>
            <a:r>
              <a:rPr lang="en-US" sz="1000" dirty="0" err="1">
                <a:latin typeface="Constantia" charset="0"/>
              </a:rPr>
              <a:t>adenotonsillectomy</a:t>
            </a:r>
            <a:r>
              <a:rPr lang="en-US" sz="1000" dirty="0">
                <a:latin typeface="Constantia" charset="0"/>
              </a:rPr>
              <a:t> for sleep-disordered breathing: a case-control study. Al Otolaryngology Head Neck Surg. 2010 Jun;142(6):898-905</a:t>
            </a:r>
          </a:p>
          <a:p>
            <a:pPr>
              <a:buFont typeface="Wingdings 2" charset="0"/>
              <a:buNone/>
            </a:pPr>
            <a:endParaRPr lang="en-US" sz="1000" dirty="0">
              <a:latin typeface="Constantia" charset="0"/>
            </a:endParaRPr>
          </a:p>
          <a:p>
            <a:endParaRPr lang="en-US" sz="1000" dirty="0">
              <a:latin typeface="Constantia" charset="0"/>
            </a:endParaRPr>
          </a:p>
          <a:p>
            <a:pPr>
              <a:buFont typeface="Wingdings 2" charset="0"/>
              <a:buNone/>
            </a:pPr>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latin typeface="+mn-lt"/>
              </a:rPr>
              <a:t>Intra-Operative Management</a:t>
            </a:r>
            <a:br>
              <a:rPr lang="en-US" dirty="0">
                <a:latin typeface="+mn-lt"/>
              </a:rPr>
            </a:br>
            <a:r>
              <a:rPr lang="en-US" sz="2400" dirty="0">
                <a:latin typeface="+mn-lt"/>
              </a:rPr>
              <a:t>PACU Considerations</a:t>
            </a:r>
            <a:endParaRPr lang="en-US" dirty="0">
              <a:latin typeface="+mn-lt"/>
            </a:endParaRPr>
          </a:p>
        </p:txBody>
      </p:sp>
      <p:sp>
        <p:nvSpPr>
          <p:cNvPr id="36866" name="Content Placeholder 2"/>
          <p:cNvSpPr>
            <a:spLocks noGrp="1"/>
          </p:cNvSpPr>
          <p:nvPr>
            <p:ph idx="1"/>
          </p:nvPr>
        </p:nvSpPr>
        <p:spPr/>
        <p:txBody>
          <a:bodyPr/>
          <a:lstStyle/>
          <a:p>
            <a:pPr marL="293688" indent="-293688"/>
            <a:r>
              <a:rPr lang="en-US" dirty="0"/>
              <a:t>Have oral and nasal airways, resuscitation equipment readily available</a:t>
            </a:r>
          </a:p>
          <a:p>
            <a:pPr marL="293688" indent="-293688"/>
            <a:r>
              <a:rPr lang="en-US" dirty="0"/>
              <a:t>Teach staff to recognize and treat airway obstruction</a:t>
            </a:r>
          </a:p>
          <a:p>
            <a:pPr marL="293688" indent="-293688"/>
            <a:r>
              <a:rPr lang="en-US" dirty="0"/>
              <a:t>Teach staff to distinguish between laryngospasm and upper airway obstruction</a:t>
            </a:r>
          </a:p>
          <a:p>
            <a:pPr marL="293688" indent="-293688"/>
            <a:r>
              <a:rPr lang="en-US" dirty="0"/>
              <a:t>PONV prophylaxis with more than one drug to help shorten PACU duration</a:t>
            </a:r>
          </a:p>
          <a:p>
            <a:endParaRPr lang="en-US" dirty="0">
              <a:latin typeface="Constantia"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dirty="0">
                <a:latin typeface="Calibri" charset="0"/>
              </a:rPr>
              <a:t>Conclusion</a:t>
            </a:r>
          </a:p>
        </p:txBody>
      </p:sp>
      <p:sp>
        <p:nvSpPr>
          <p:cNvPr id="37890" name="Content Placeholder 2"/>
          <p:cNvSpPr>
            <a:spLocks noGrp="1"/>
          </p:cNvSpPr>
          <p:nvPr>
            <p:ph idx="1"/>
          </p:nvPr>
        </p:nvSpPr>
        <p:spPr/>
        <p:txBody>
          <a:bodyPr/>
          <a:lstStyle/>
          <a:p>
            <a:pPr>
              <a:buFont typeface="Wingdings 2" charset="0"/>
              <a:buNone/>
            </a:pPr>
            <a:r>
              <a:rPr lang="en-US" sz="3600" dirty="0"/>
              <a:t>“Healthcare team members educated about special considerations for the obese pediatric patient will be better prepared to provide safe, sensitive, and knowledgeable care for these patients and their families”</a:t>
            </a:r>
          </a:p>
          <a:p>
            <a:pPr>
              <a:buFont typeface="Wingdings 2" charset="0"/>
              <a:buNone/>
            </a:pPr>
            <a:endParaRPr lang="en-US" sz="3600" dirty="0">
              <a:latin typeface="Constantia" charset="0"/>
            </a:endParaRPr>
          </a:p>
          <a:p>
            <a:pPr>
              <a:buFont typeface="Wingdings 2" charset="0"/>
              <a:buNone/>
            </a:pPr>
            <a:r>
              <a:rPr lang="en-US" sz="1000" dirty="0" err="1">
                <a:latin typeface="Constantia" charset="0"/>
              </a:rPr>
              <a:t>Shnur</a:t>
            </a:r>
            <a:r>
              <a:rPr lang="en-US" sz="1000" dirty="0">
                <a:latin typeface="Constantia" charset="0"/>
              </a:rPr>
              <a:t>, M. and </a:t>
            </a:r>
            <a:r>
              <a:rPr lang="en-US" sz="1000" dirty="0" err="1">
                <a:latin typeface="Constantia" charset="0"/>
              </a:rPr>
              <a:t>Pierece</a:t>
            </a:r>
            <a:r>
              <a:rPr lang="en-US" sz="1000" dirty="0">
                <a:latin typeface="Constantia" charset="0"/>
              </a:rPr>
              <a:t>, M.E.P.  “Optimal outcomes for the obese pediatric patient.” </a:t>
            </a:r>
            <a:r>
              <a:rPr lang="en-US" sz="1000" i="1" dirty="0">
                <a:latin typeface="Constantia" charset="0"/>
              </a:rPr>
              <a:t>OR Nurse</a:t>
            </a:r>
            <a:r>
              <a:rPr lang="en-US" sz="1000" dirty="0">
                <a:latin typeface="Constantia" charset="0"/>
              </a:rPr>
              <a:t> </a:t>
            </a:r>
            <a:r>
              <a:rPr lang="en-US" sz="1000" i="1" dirty="0">
                <a:latin typeface="Constantia" charset="0"/>
              </a:rPr>
              <a:t> </a:t>
            </a:r>
            <a:r>
              <a:rPr lang="en-US" sz="1000" dirty="0">
                <a:latin typeface="Constantia" charset="0"/>
              </a:rPr>
              <a:t>May 2010 pp. 26-33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457200" y="365125"/>
            <a:ext cx="8058150" cy="854075"/>
          </a:xfrm>
        </p:spPr>
        <p:txBody>
          <a:bodyPr/>
          <a:lstStyle/>
          <a:p>
            <a:r>
              <a:rPr lang="en-US" dirty="0">
                <a:latin typeface="Calibri" charset="0"/>
              </a:rPr>
              <a:t>References</a:t>
            </a:r>
          </a:p>
        </p:txBody>
      </p:sp>
      <p:sp>
        <p:nvSpPr>
          <p:cNvPr id="3" name="Content Placeholder 2"/>
          <p:cNvSpPr>
            <a:spLocks noGrp="1"/>
          </p:cNvSpPr>
          <p:nvPr>
            <p:ph idx="1"/>
          </p:nvPr>
        </p:nvSpPr>
        <p:spPr>
          <a:xfrm>
            <a:off x="457200" y="1219200"/>
            <a:ext cx="8458200" cy="5142706"/>
          </a:xfrm>
        </p:spPr>
        <p:txBody>
          <a:bodyPr>
            <a:normAutofit fontScale="25000" lnSpcReduction="20000"/>
          </a:bodyPr>
          <a:lstStyle/>
          <a:p>
            <a:pPr fontAlgn="auto">
              <a:spcAft>
                <a:spcPts val="0"/>
              </a:spcAft>
              <a:buClr>
                <a:schemeClr val="tx1"/>
              </a:buClr>
              <a:buFont typeface="Arial" panose="020B0604020202020204" pitchFamily="34" charset="0"/>
              <a:buChar char="•"/>
              <a:defRPr/>
            </a:pPr>
            <a:r>
              <a:rPr lang="en-US" sz="4800" dirty="0" err="1"/>
              <a:t>Brenn</a:t>
            </a:r>
            <a:r>
              <a:rPr lang="en-US" sz="4800" dirty="0"/>
              <a:t> BR. </a:t>
            </a:r>
            <a:r>
              <a:rPr lang="en-US" sz="4800" b="1" dirty="0"/>
              <a:t>Anesthesia for Pediatric Obesity</a:t>
            </a:r>
            <a:r>
              <a:rPr lang="en-US" sz="4800" dirty="0"/>
              <a:t>. </a:t>
            </a:r>
            <a:r>
              <a:rPr lang="en-US" sz="4800" i="1" dirty="0"/>
              <a:t>Anesthesiol Clin North America</a:t>
            </a:r>
            <a:r>
              <a:rPr lang="en-US" sz="4800" dirty="0"/>
              <a:t> - 01-DEC-2005; 23(4): 745-64, </a:t>
            </a:r>
          </a:p>
          <a:p>
            <a:pPr fontAlgn="auto">
              <a:spcAft>
                <a:spcPts val="0"/>
              </a:spcAft>
              <a:buClr>
                <a:schemeClr val="tx1"/>
              </a:buClr>
              <a:buFont typeface="Arial" panose="020B0604020202020204" pitchFamily="34" charset="0"/>
              <a:buChar char="•"/>
              <a:defRPr/>
            </a:pPr>
            <a:r>
              <a:rPr lang="en-US" sz="4800" dirty="0"/>
              <a:t>Cook-Sather et. al. </a:t>
            </a:r>
            <a:r>
              <a:rPr lang="en-US" sz="4800" b="1" dirty="0"/>
              <a:t>Overweight/Obesity and Gastric Fluid Characteristics in Pediatrics Day Surgery: Implications for Fasting Guideline and Pulmonary Aspiration Risk</a:t>
            </a:r>
            <a:r>
              <a:rPr lang="en-US" sz="4800" dirty="0"/>
              <a:t>. </a:t>
            </a:r>
            <a:r>
              <a:rPr lang="en-US" sz="4800" i="1" dirty="0"/>
              <a:t>Anesthesia and Analgesia. </a:t>
            </a:r>
            <a:r>
              <a:rPr lang="en-US" sz="4800" dirty="0"/>
              <a:t>Sept 2009; </a:t>
            </a:r>
            <a:r>
              <a:rPr lang="en-US" sz="4800" dirty="0" err="1"/>
              <a:t>Vol</a:t>
            </a:r>
            <a:r>
              <a:rPr lang="en-US" sz="4800" dirty="0"/>
              <a:t> 109: No. 3,  pp. 727-736</a:t>
            </a:r>
          </a:p>
          <a:p>
            <a:pPr fontAlgn="auto">
              <a:spcAft>
                <a:spcPts val="0"/>
              </a:spcAft>
              <a:buClr>
                <a:schemeClr val="tx1"/>
              </a:buClr>
              <a:buFont typeface="Arial" panose="020B0604020202020204" pitchFamily="34" charset="0"/>
              <a:buChar char="•"/>
              <a:defRPr/>
            </a:pPr>
            <a:r>
              <a:rPr lang="en-US" sz="4800" dirty="0"/>
              <a:t>Ogden CL, Carroll MD, Curtin LR, Lamb MM, Flegal KM. </a:t>
            </a:r>
            <a:r>
              <a:rPr lang="en-US" sz="4800" b="1" dirty="0"/>
              <a:t>Prevalence of high body mass index in US children and adolescents, 2007–2008</a:t>
            </a:r>
            <a:r>
              <a:rPr lang="en-US" sz="4800" dirty="0"/>
              <a:t>. </a:t>
            </a:r>
            <a:r>
              <a:rPr lang="en-US" sz="4800" i="1" dirty="0"/>
              <a:t>JAMA</a:t>
            </a:r>
            <a:r>
              <a:rPr lang="en-US" sz="4800" dirty="0"/>
              <a:t> 2010;303(3):242–9</a:t>
            </a:r>
          </a:p>
          <a:p>
            <a:pPr fontAlgn="auto">
              <a:spcAft>
                <a:spcPts val="0"/>
              </a:spcAft>
              <a:buClr>
                <a:schemeClr val="tx1"/>
              </a:buClr>
              <a:buFont typeface="Arial" panose="020B0604020202020204" pitchFamily="34" charset="0"/>
              <a:buChar char="•"/>
              <a:defRPr/>
            </a:pPr>
            <a:r>
              <a:rPr lang="en-US" sz="4800" dirty="0"/>
              <a:t>Nafiu et al. </a:t>
            </a:r>
            <a:r>
              <a:rPr lang="en-US" sz="4800" b="1" dirty="0"/>
              <a:t>Childhood body mass index and perioperative complications</a:t>
            </a:r>
            <a:r>
              <a:rPr lang="en-US" sz="4800" dirty="0"/>
              <a:t>. </a:t>
            </a:r>
            <a:r>
              <a:rPr lang="en-US" sz="4800" i="1" dirty="0"/>
              <a:t>Pediatric Anesthesia. </a:t>
            </a:r>
            <a:r>
              <a:rPr lang="en-US" sz="4800" dirty="0"/>
              <a:t>2007 ; 17: 426-430</a:t>
            </a:r>
          </a:p>
          <a:p>
            <a:pPr fontAlgn="auto">
              <a:spcAft>
                <a:spcPts val="0"/>
              </a:spcAft>
              <a:buClr>
                <a:schemeClr val="tx1"/>
              </a:buClr>
              <a:buFont typeface="Arial" panose="020B0604020202020204" pitchFamily="34" charset="0"/>
              <a:buChar char="•"/>
              <a:defRPr/>
            </a:pPr>
            <a:r>
              <a:rPr lang="en-US" sz="4800" dirty="0"/>
              <a:t>Nafiu et al. </a:t>
            </a:r>
            <a:r>
              <a:rPr lang="en-US" sz="4800" b="1" dirty="0"/>
              <a:t>Comparing peripheral venous access between obese and normal weight children. </a:t>
            </a:r>
            <a:r>
              <a:rPr lang="en-US" sz="4800" dirty="0"/>
              <a:t>Pediatric Anesthesia. Feb 2010; Volume 20, Issue 2,</a:t>
            </a:r>
            <a:r>
              <a:rPr lang="en-US" sz="4800" dirty="0">
                <a:solidFill>
                  <a:schemeClr val="tx1">
                    <a:lumMod val="85000"/>
                    <a:lumOff val="15000"/>
                  </a:schemeClr>
                </a:solidFill>
              </a:rPr>
              <a:t> </a:t>
            </a:r>
            <a:r>
              <a:rPr lang="en-US" sz="4800" dirty="0"/>
              <a:t>pages 172–176, </a:t>
            </a:r>
          </a:p>
          <a:p>
            <a:pPr fontAlgn="auto">
              <a:spcAft>
                <a:spcPts val="0"/>
              </a:spcAft>
              <a:buClr>
                <a:schemeClr val="tx1"/>
              </a:buClr>
              <a:buFont typeface="Arial" panose="020B0604020202020204" pitchFamily="34" charset="0"/>
              <a:buChar char="•"/>
              <a:defRPr/>
            </a:pPr>
            <a:r>
              <a:rPr lang="en-US" sz="4800" dirty="0" err="1"/>
              <a:t>Narang</a:t>
            </a:r>
            <a:r>
              <a:rPr lang="en-US" sz="4800" dirty="0"/>
              <a:t> I, Mathew JL. </a:t>
            </a:r>
            <a:r>
              <a:rPr lang="en-US" sz="4800" b="1" dirty="0"/>
              <a:t>Childhood obesity and obstructive sleep apnea</a:t>
            </a:r>
            <a:r>
              <a:rPr lang="en-US" sz="4800" dirty="0"/>
              <a:t>. J </a:t>
            </a:r>
            <a:r>
              <a:rPr lang="en-US" sz="4800" dirty="0" err="1"/>
              <a:t>Nutr</a:t>
            </a:r>
            <a:r>
              <a:rPr lang="en-US" sz="4800" dirty="0"/>
              <a:t> </a:t>
            </a:r>
            <a:r>
              <a:rPr lang="en-US" sz="4800" dirty="0" err="1"/>
              <a:t>Metab</a:t>
            </a:r>
            <a:r>
              <a:rPr lang="en-US" sz="4800" dirty="0"/>
              <a:t>. 2012;2012:134202.</a:t>
            </a:r>
          </a:p>
          <a:p>
            <a:pPr fontAlgn="auto">
              <a:spcAft>
                <a:spcPts val="0"/>
              </a:spcAft>
              <a:buClr>
                <a:schemeClr val="tx1"/>
              </a:buClr>
              <a:buFont typeface="Arial" panose="020B0604020202020204" pitchFamily="34" charset="0"/>
              <a:buChar char="•"/>
              <a:defRPr/>
            </a:pPr>
            <a:r>
              <a:rPr lang="en-US" sz="4800" dirty="0"/>
              <a:t>National Center for Health Statistics. </a:t>
            </a:r>
            <a:r>
              <a:rPr lang="en-US" sz="4800" b="1" dirty="0"/>
              <a:t>Health, United States, 2004 with Chartbook on Trends in the Health of Americans  </a:t>
            </a:r>
            <a:r>
              <a:rPr lang="en-US" sz="4800" dirty="0"/>
              <a:t>Hyattsville, MD; 2004 </a:t>
            </a:r>
            <a:endParaRPr lang="en-US" sz="4800" dirty="0">
              <a:sym typeface="Wingdings"/>
            </a:endParaRPr>
          </a:p>
          <a:p>
            <a:pPr fontAlgn="auto">
              <a:spcAft>
                <a:spcPts val="0"/>
              </a:spcAft>
              <a:buClr>
                <a:schemeClr val="tx1"/>
              </a:buClr>
              <a:buFont typeface="Arial" panose="020B0604020202020204" pitchFamily="34" charset="0"/>
              <a:buChar char="•"/>
              <a:defRPr/>
            </a:pPr>
            <a:r>
              <a:rPr lang="en-US" sz="4800" dirty="0"/>
              <a:t>Serdula MK, Ivery D, Coates RJ, Freedman DS, Williamson DF, Byers T. </a:t>
            </a:r>
            <a:r>
              <a:rPr lang="en-US" sz="4800" b="1" dirty="0"/>
              <a:t>Do obese children become obese adults? a review of the literature. </a:t>
            </a:r>
            <a:r>
              <a:rPr lang="en-US" sz="4800" i="1" dirty="0" err="1"/>
              <a:t>Prev</a:t>
            </a:r>
            <a:r>
              <a:rPr lang="en-US" sz="4800" i="1" dirty="0"/>
              <a:t> Med. </a:t>
            </a:r>
            <a:r>
              <a:rPr lang="en-US" sz="4800" dirty="0"/>
              <a:t>1993;22(2):167-177.</a:t>
            </a:r>
            <a:endParaRPr lang="en-US" sz="4800" dirty="0">
              <a:sym typeface="Wingdings"/>
            </a:endParaRPr>
          </a:p>
          <a:p>
            <a:pPr fontAlgn="auto">
              <a:spcAft>
                <a:spcPts val="0"/>
              </a:spcAft>
              <a:buClr>
                <a:schemeClr val="tx1"/>
              </a:buClr>
              <a:buFont typeface="Arial" panose="020B0604020202020204" pitchFamily="34" charset="0"/>
              <a:buChar char="•"/>
              <a:defRPr/>
            </a:pPr>
            <a:r>
              <a:rPr lang="en-US" sz="4800" dirty="0">
                <a:sym typeface="Wingdings"/>
              </a:rPr>
              <a:t>Setzer, n et. Al </a:t>
            </a:r>
            <a:r>
              <a:rPr lang="en-US" sz="4800" b="1" dirty="0">
                <a:sym typeface="Wingdings"/>
              </a:rPr>
              <a:t>Childhood obesity and anesthetic morbidity</a:t>
            </a:r>
            <a:r>
              <a:rPr lang="en-US" sz="4800" dirty="0">
                <a:sym typeface="Wingdings"/>
              </a:rPr>
              <a:t>. </a:t>
            </a:r>
            <a:r>
              <a:rPr lang="en-US" sz="4800" i="1" dirty="0">
                <a:sym typeface="Wingdings"/>
              </a:rPr>
              <a:t>Pediatric Anesthesiology. </a:t>
            </a:r>
            <a:r>
              <a:rPr lang="en-US" sz="4800" dirty="0">
                <a:sym typeface="Wingdings"/>
              </a:rPr>
              <a:t>2007; 17: 321-326</a:t>
            </a:r>
            <a:endParaRPr lang="en-US" sz="4800" dirty="0"/>
          </a:p>
          <a:p>
            <a:pPr fontAlgn="auto">
              <a:spcAft>
                <a:spcPts val="0"/>
              </a:spcAft>
              <a:buClr>
                <a:schemeClr val="tx1"/>
              </a:buClr>
              <a:buFont typeface="Arial" panose="020B0604020202020204" pitchFamily="34" charset="0"/>
              <a:buChar char="•"/>
              <a:defRPr/>
            </a:pPr>
            <a:r>
              <a:rPr lang="en-US" sz="4800" dirty="0"/>
              <a:t>Sood, A and Ortiz-Cantillo, K. </a:t>
            </a:r>
            <a:r>
              <a:rPr lang="en-US" sz="4800" b="1" dirty="0"/>
              <a:t>Obesity and Pulmonary Dysfunction </a:t>
            </a:r>
            <a:r>
              <a:rPr lang="en-US" sz="4800" i="1" dirty="0"/>
              <a:t>American College of Chest Physicians </a:t>
            </a:r>
            <a:r>
              <a:rPr lang="en-US" sz="4800" dirty="0"/>
              <a:t>PCCSU Article | 05.01.08</a:t>
            </a:r>
          </a:p>
          <a:p>
            <a:pPr fontAlgn="auto">
              <a:spcAft>
                <a:spcPts val="0"/>
              </a:spcAft>
              <a:buClr>
                <a:schemeClr val="tx1"/>
              </a:buClr>
              <a:buFont typeface="Arial" panose="020B0604020202020204" pitchFamily="34" charset="0"/>
              <a:buChar char="•"/>
              <a:defRPr/>
            </a:pPr>
            <a:r>
              <a:rPr lang="en-US" sz="4800" dirty="0"/>
              <a:t>Shnur, M. and Pierece, M.E.P.  “</a:t>
            </a:r>
            <a:r>
              <a:rPr lang="en-US" sz="4800" b="1" dirty="0"/>
              <a:t>Optimal outcomes for the obese pediatric patient</a:t>
            </a:r>
            <a:r>
              <a:rPr lang="en-US" sz="4800" dirty="0"/>
              <a:t>.” </a:t>
            </a:r>
            <a:r>
              <a:rPr lang="en-US" sz="4800" i="1" dirty="0"/>
              <a:t>OR Nurse</a:t>
            </a:r>
            <a:r>
              <a:rPr lang="en-US" sz="4800" dirty="0"/>
              <a:t> .</a:t>
            </a:r>
            <a:r>
              <a:rPr lang="en-US" sz="4800" i="1" dirty="0"/>
              <a:t> </a:t>
            </a:r>
            <a:r>
              <a:rPr lang="en-US" sz="4800" dirty="0"/>
              <a:t>May 2010; pp. 26-33</a:t>
            </a:r>
          </a:p>
          <a:p>
            <a:pPr fontAlgn="auto">
              <a:spcAft>
                <a:spcPts val="0"/>
              </a:spcAft>
              <a:buClr>
                <a:schemeClr val="tx1"/>
              </a:buClr>
              <a:buFont typeface="Arial" panose="020B0604020202020204" pitchFamily="34" charset="0"/>
              <a:buChar char="•"/>
              <a:defRPr/>
            </a:pPr>
            <a:r>
              <a:rPr lang="en-US" sz="4800" dirty="0" err="1"/>
              <a:t>Schwengel</a:t>
            </a:r>
            <a:r>
              <a:rPr lang="en-US" sz="4800" dirty="0"/>
              <a:t> DA, </a:t>
            </a:r>
            <a:r>
              <a:rPr lang="en-US" sz="4800" dirty="0" err="1"/>
              <a:t>Sterni</a:t>
            </a:r>
            <a:r>
              <a:rPr lang="en-US" sz="4800" dirty="0"/>
              <a:t> LM, </a:t>
            </a:r>
            <a:r>
              <a:rPr lang="en-US" sz="4800" dirty="0" err="1"/>
              <a:t>Tunkel</a:t>
            </a:r>
            <a:r>
              <a:rPr lang="en-US" sz="4800" dirty="0"/>
              <a:t> DE, </a:t>
            </a:r>
            <a:r>
              <a:rPr lang="en-US" sz="4800" dirty="0" err="1"/>
              <a:t>Heitmiller</a:t>
            </a:r>
            <a:r>
              <a:rPr lang="en-US" sz="4800" dirty="0"/>
              <a:t> ES. Perioperative management of children with obstructive sleep apnea. </a:t>
            </a:r>
            <a:r>
              <a:rPr lang="en-US" sz="4800" dirty="0" err="1"/>
              <a:t>Anesth</a:t>
            </a:r>
            <a:r>
              <a:rPr lang="en-US" sz="4800" dirty="0"/>
              <a:t> </a:t>
            </a:r>
            <a:r>
              <a:rPr lang="en-US" sz="4800" dirty="0" err="1"/>
              <a:t>Analg</a:t>
            </a:r>
            <a:r>
              <a:rPr lang="en-US" sz="4800" dirty="0"/>
              <a:t>. 2009;109(1):60-75.</a:t>
            </a:r>
            <a:endParaRPr lang="en-US" sz="4800" dirty="0">
              <a:sym typeface="Wingdings"/>
            </a:endParaRPr>
          </a:p>
          <a:p>
            <a:pPr fontAlgn="auto">
              <a:spcAft>
                <a:spcPts val="0"/>
              </a:spcAft>
              <a:buClr>
                <a:schemeClr val="tx1"/>
              </a:buClr>
              <a:buFont typeface="Arial" panose="020B0604020202020204" pitchFamily="34" charset="0"/>
              <a:buChar char="•"/>
              <a:defRPr/>
            </a:pPr>
            <a:r>
              <a:rPr lang="en-US" sz="4800" dirty="0">
                <a:sym typeface="Wingdings"/>
              </a:rPr>
              <a:t> Tait A, Voepel-Lewis T, Burke C, et al. </a:t>
            </a:r>
            <a:r>
              <a:rPr lang="en-US" sz="4800" b="1" dirty="0">
                <a:sym typeface="Wingdings"/>
              </a:rPr>
              <a:t>Incidence and risk factors for perioperative adverse respiratory events in children who are obese. </a:t>
            </a:r>
            <a:r>
              <a:rPr lang="en-US" sz="4800" i="1" dirty="0">
                <a:sym typeface="Wingdings"/>
              </a:rPr>
              <a:t>Anesthesiology.</a:t>
            </a:r>
            <a:r>
              <a:rPr lang="en-US" sz="4800" dirty="0">
                <a:sym typeface="Wingdings"/>
              </a:rPr>
              <a:t> 2008; 108 (3):375-380.</a:t>
            </a:r>
          </a:p>
          <a:p>
            <a:pPr fontAlgn="auto">
              <a:spcAft>
                <a:spcPts val="0"/>
              </a:spcAft>
              <a:buClr>
                <a:schemeClr val="tx1"/>
              </a:buClr>
              <a:buFont typeface="Arial" panose="020B0604020202020204" pitchFamily="34" charset="0"/>
              <a:buChar char="•"/>
              <a:defRPr/>
            </a:pPr>
            <a:r>
              <a:rPr lang="en-US" sz="4800" dirty="0"/>
              <a:t>Taljanovic et al. </a:t>
            </a:r>
            <a:r>
              <a:rPr lang="en-US" sz="4800" b="1" dirty="0"/>
              <a:t>Ultrasound of the Intrinsic and Extrinsic Wrist Ligaments and Triangular Fibrocartilage</a:t>
            </a:r>
            <a:r>
              <a:rPr lang="en-US" sz="4800" dirty="0"/>
              <a:t> </a:t>
            </a:r>
            <a:r>
              <a:rPr lang="en-US" sz="4800" i="1" dirty="0"/>
              <a:t>Complex Radiographics </a:t>
            </a:r>
            <a:r>
              <a:rPr lang="en-US" sz="4800" dirty="0"/>
              <a:t>Nov 15 , 2010.</a:t>
            </a:r>
            <a:endParaRPr lang="en-US" sz="4800" dirty="0">
              <a:sym typeface="Wingdings"/>
            </a:endParaRPr>
          </a:p>
          <a:p>
            <a:pPr marL="274320" indent="-274320" fontAlgn="auto">
              <a:spcAft>
                <a:spcPts val="0"/>
              </a:spcAft>
              <a:buClr>
                <a:schemeClr val="accent3"/>
              </a:buClr>
              <a:buFont typeface="Wingdings 2"/>
              <a:buNone/>
              <a:defRPr/>
            </a:pPr>
            <a:endParaRPr lang="en-US" sz="1400" dirty="0">
              <a:ea typeface="+mn-ea"/>
              <a:cs typeface="+mn-cs"/>
            </a:endParaRPr>
          </a:p>
        </p:txBody>
      </p:sp>
    </p:spTree>
  </p:cSld>
  <p:clrMapOvr>
    <a:masterClrMapping/>
  </p:clrMapOvr>
</p:sld>
</file>

<file path=ppt/theme/theme1.xml><?xml version="1.0" encoding="utf-8"?>
<a:theme xmlns:a="http://schemas.openxmlformats.org/drawingml/2006/main" name="Yale SOM">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Yale SOM.thmx</Template>
  <TotalTime>11097</TotalTime>
  <Words>4273</Words>
  <Application>Microsoft Macintosh PowerPoint</Application>
  <PresentationFormat>On-screen Show (4:3)</PresentationFormat>
  <Paragraphs>293</Paragraphs>
  <Slides>35</Slides>
  <Notes>34</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35</vt:i4>
      </vt:variant>
    </vt:vector>
  </HeadingPairs>
  <TitlesOfParts>
    <vt:vector size="46" baseType="lpstr">
      <vt:lpstr>System Font Regular</vt:lpstr>
      <vt:lpstr>Arial</vt:lpstr>
      <vt:lpstr>Calibri</vt:lpstr>
      <vt:lpstr>Calibri Light</vt:lpstr>
      <vt:lpstr>Constantia</vt:lpstr>
      <vt:lpstr>Georgia</vt:lpstr>
      <vt:lpstr>Wingdings 2</vt:lpstr>
      <vt:lpstr>Yale SOM</vt:lpstr>
      <vt:lpstr>SPACIES</vt:lpstr>
      <vt:lpstr>Theme11</vt:lpstr>
      <vt:lpstr>Theme9</vt:lpstr>
      <vt:lpstr>Management of the Obese Pediatric Patient</vt:lpstr>
      <vt:lpstr>Disclosures</vt:lpstr>
      <vt:lpstr>Outline</vt:lpstr>
      <vt:lpstr>Definition of Obesity</vt:lpstr>
      <vt:lpstr>Definition of Obesity Statistics</vt:lpstr>
      <vt:lpstr>Implications of Obesity- Pulmonary  Effect of Obesity on Lung Volumes</vt:lpstr>
      <vt:lpstr>Implications of Obesity- Pulmonary  Closing Capacity</vt:lpstr>
      <vt:lpstr>PowerPoint Presentation</vt:lpstr>
      <vt:lpstr>Implications of Obesity- Pulmonary  Physiology</vt:lpstr>
      <vt:lpstr>Implications of Obesity- Pulmonary  Physiology II</vt:lpstr>
      <vt:lpstr>Implications of Obesity- Pulmonary  Asthma</vt:lpstr>
      <vt:lpstr>Implications of Obesity: Pulmonary  Asthma and Anesthesia</vt:lpstr>
      <vt:lpstr>Implications of Obesity- Cardiovascular Physiology</vt:lpstr>
      <vt:lpstr>Implications of Obesity: Other Organs</vt:lpstr>
      <vt:lpstr>Implications of Obesity: Other Organs</vt:lpstr>
      <vt:lpstr>Pre-Operative Concerns</vt:lpstr>
      <vt:lpstr>Pre-Operative Assessment Pre-op Concerns</vt:lpstr>
      <vt:lpstr>Pre-Operative Assessment Airway Assessment</vt:lpstr>
      <vt:lpstr>Pre-Operative Assessment Mallampati Score</vt:lpstr>
      <vt:lpstr>Snorlax from “Pokemon…”</vt:lpstr>
      <vt:lpstr>Pre-Operative Assessment Obstructive Sleep Apnea</vt:lpstr>
      <vt:lpstr>Pre-Operative Assessment Gastric Volumes</vt:lpstr>
      <vt:lpstr>Pre-Operative Assessment IV Access</vt:lpstr>
      <vt:lpstr>Show Me The Vein</vt:lpstr>
      <vt:lpstr>Intra-Operative Management Pre-Oxygenation</vt:lpstr>
      <vt:lpstr>Intra-Operative Management Intubation</vt:lpstr>
      <vt:lpstr>Intra-Operative Management Obesity and Pharmacology</vt:lpstr>
      <vt:lpstr>Calculating Ideal Body Weight (IBW)</vt:lpstr>
      <vt:lpstr>Intra-Operative Management Positioning and Padding</vt:lpstr>
      <vt:lpstr>Prone, lateral, and semirecumbent positions are tolerated better than supine and Trendelenburg positions </vt:lpstr>
      <vt:lpstr>Intra-Operative Management Thermoregulation</vt:lpstr>
      <vt:lpstr>Post-Operative Concerns PACU Stay</vt:lpstr>
      <vt:lpstr>Intra-Operative Management PACU Considerations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of the Obese Pediatric Patient</dc:title>
  <dc:creator>Monica</dc:creator>
  <cp:lastModifiedBy>Infosino, Andrew</cp:lastModifiedBy>
  <cp:revision>181</cp:revision>
  <dcterms:created xsi:type="dcterms:W3CDTF">2010-12-27T19:08:07Z</dcterms:created>
  <dcterms:modified xsi:type="dcterms:W3CDTF">2021-12-25T02:33:28Z</dcterms:modified>
</cp:coreProperties>
</file>