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6"/>
  </p:notesMasterIdLst>
  <p:sldIdLst>
    <p:sldId id="258" r:id="rId5"/>
    <p:sldId id="259" r:id="rId6"/>
    <p:sldId id="261" r:id="rId7"/>
    <p:sldId id="266" r:id="rId8"/>
    <p:sldId id="270" r:id="rId9"/>
    <p:sldId id="273" r:id="rId10"/>
    <p:sldId id="267" r:id="rId11"/>
    <p:sldId id="275" r:id="rId12"/>
    <p:sldId id="276" r:id="rId13"/>
    <p:sldId id="310" r:id="rId14"/>
    <p:sldId id="278" r:id="rId15"/>
    <p:sldId id="311" r:id="rId16"/>
    <p:sldId id="312" r:id="rId17"/>
    <p:sldId id="301" r:id="rId18"/>
    <p:sldId id="280" r:id="rId19"/>
    <p:sldId id="286" r:id="rId20"/>
    <p:sldId id="284" r:id="rId21"/>
    <p:sldId id="305" r:id="rId22"/>
    <p:sldId id="308" r:id="rId23"/>
    <p:sldId id="306" r:id="rId24"/>
    <p:sldId id="307" r:id="rId25"/>
    <p:sldId id="287" r:id="rId26"/>
    <p:sldId id="288" r:id="rId27"/>
    <p:sldId id="289" r:id="rId28"/>
    <p:sldId id="290" r:id="rId29"/>
    <p:sldId id="291" r:id="rId30"/>
    <p:sldId id="293" r:id="rId31"/>
    <p:sldId id="292" r:id="rId32"/>
    <p:sldId id="294" r:id="rId33"/>
    <p:sldId id="302" r:id="rId34"/>
    <p:sldId id="303" r:id="rId35"/>
    <p:sldId id="299" r:id="rId36"/>
    <p:sldId id="295" r:id="rId37"/>
    <p:sldId id="296" r:id="rId38"/>
    <p:sldId id="298" r:id="rId39"/>
    <p:sldId id="300" r:id="rId40"/>
    <p:sldId id="304" r:id="rId41"/>
    <p:sldId id="263" r:id="rId42"/>
    <p:sldId id="264" r:id="rId43"/>
    <p:sldId id="309" r:id="rId44"/>
    <p:sldId id="31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08"/>
    <p:restoredTop sz="77377"/>
  </p:normalViewPr>
  <p:slideViewPr>
    <p:cSldViewPr>
      <p:cViewPr varScale="1">
        <p:scale>
          <a:sx n="75" d="100"/>
          <a:sy n="75" d="100"/>
        </p:scale>
        <p:origin x="2352" y="176"/>
      </p:cViewPr>
      <p:guideLst>
        <p:guide orient="horz" pos="2160"/>
        <p:guide pos="2880"/>
      </p:guideLst>
    </p:cSldViewPr>
  </p:slideViewPr>
  <p:outlineViewPr>
    <p:cViewPr>
      <p:scale>
        <a:sx n="33" d="100"/>
        <a:sy n="33" d="100"/>
      </p:scale>
      <p:origin x="0" y="-2752"/>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885BE1-2062-9B41-B028-F183D37813E3}" type="datetimeFigureOut">
              <a:rPr lang="en-US" smtClean="0"/>
              <a:t>12/26/21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97F448-F576-F94B-9E73-50801CEED2CA}" type="slidenum">
              <a:rPr lang="en-US" smtClean="0"/>
              <a:t>‹#›</a:t>
            </a:fld>
            <a:endParaRPr lang="en-US"/>
          </a:p>
        </p:txBody>
      </p:sp>
    </p:spTree>
    <p:extLst>
      <p:ext uri="{BB962C8B-B14F-4D97-AF65-F5344CB8AC3E}">
        <p14:creationId xmlns:p14="http://schemas.microsoft.com/office/powerpoint/2010/main" val="1283258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sciencedirect.com/topics/pharmacology-toxicology-and-pharmaceutical-science/sodium-thiosulfate" TargetMode="External"/><Relationship Id="rId13" Type="http://schemas.openxmlformats.org/officeDocument/2006/relationships/hyperlink" Target="https://www.sciencedirect.com/topics/pharmacology-toxicology-and-pharmaceutical-science/anemia" TargetMode="External"/><Relationship Id="rId3" Type="http://schemas.openxmlformats.org/officeDocument/2006/relationships/hyperlink" Target="https://www.sciencedirect.com/science/article/pii/B9780123744845000614" TargetMode="External"/><Relationship Id="rId7" Type="http://schemas.openxmlformats.org/officeDocument/2006/relationships/hyperlink" Target="https://www.sciencedirect.com/topics/pharmacology-toxicology-and-pharmaceutical-science/sodium-nitrite" TargetMode="External"/><Relationship Id="rId12" Type="http://schemas.openxmlformats.org/officeDocument/2006/relationships/hyperlink" Target="https://www.sciencedirect.com/topics/pharmacology-toxicology-and-pharmaceutical-science/thiocyanate"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www.sciencedirect.com/topics/pharmacology-toxicology-and-pharmaceutical-science/amyl-nitrite" TargetMode="External"/><Relationship Id="rId11" Type="http://schemas.openxmlformats.org/officeDocument/2006/relationships/hyperlink" Target="https://www.sciencedirect.com/topics/pharmacology-toxicology-and-pharmaceutical-science/hypotension" TargetMode="External"/><Relationship Id="rId5" Type="http://schemas.openxmlformats.org/officeDocument/2006/relationships/hyperlink" Target="https://www.sciencedirect.com/topics/pharmacology-toxicology-and-pharmaceutical-science/cyanide-antidote" TargetMode="External"/><Relationship Id="rId10" Type="http://schemas.openxmlformats.org/officeDocument/2006/relationships/hyperlink" Target="https://www.sciencedirect.com/topics/pharmacology-toxicology-and-pharmaceutical-science/methemoglobinemia" TargetMode="External"/><Relationship Id="rId4" Type="http://schemas.openxmlformats.org/officeDocument/2006/relationships/hyperlink" Target="https://www.sciencedirect.com/book/9780123744845" TargetMode="External"/><Relationship Id="rId9" Type="http://schemas.openxmlformats.org/officeDocument/2006/relationships/hyperlink" Target="https://www.sciencedirect.com/topics/pharmacology-toxicology-and-pharmaceutical-science/nitrite" TargetMode="External"/><Relationship Id="rId14" Type="http://schemas.openxmlformats.org/officeDocument/2006/relationships/hyperlink" Target="https://www.sciencedirect.com/topics/pharmacology-toxicology-and-pharmaceutical-science/hydroxocobalamin"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97F448-F576-F94B-9E73-50801CEED2CA}" type="slidenum">
              <a:rPr lang="en-US" smtClean="0"/>
              <a:t>10</a:t>
            </a:fld>
            <a:endParaRPr lang="en-US"/>
          </a:p>
        </p:txBody>
      </p:sp>
    </p:spTree>
    <p:extLst>
      <p:ext uri="{BB962C8B-B14F-4D97-AF65-F5344CB8AC3E}">
        <p14:creationId xmlns:p14="http://schemas.microsoft.com/office/powerpoint/2010/main" val="3627729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Airway management can range from nasal </a:t>
            </a:r>
            <a:r>
              <a:rPr lang="en-US" dirty="0" err="1"/>
              <a:t>canula</a:t>
            </a:r>
            <a:r>
              <a:rPr lang="en-US" dirty="0"/>
              <a:t> oxygen, face mask oxygen,</a:t>
            </a:r>
            <a:r>
              <a:rPr lang="en-US" baseline="0" dirty="0"/>
              <a:t> non-rebreather mask oxygen, to early intubation and mechanical ventilation.</a:t>
            </a:r>
            <a:endParaRPr lang="en-US" dirty="0"/>
          </a:p>
        </p:txBody>
      </p:sp>
      <p:sp>
        <p:nvSpPr>
          <p:cNvPr id="4" name="Slide Number Placeholder 3"/>
          <p:cNvSpPr>
            <a:spLocks noGrp="1"/>
          </p:cNvSpPr>
          <p:nvPr>
            <p:ph type="sldNum" sz="quarter" idx="10"/>
          </p:nvPr>
        </p:nvSpPr>
        <p:spPr/>
        <p:txBody>
          <a:bodyPr/>
          <a:lstStyle/>
          <a:p>
            <a:fld id="{F497F448-F576-F94B-9E73-50801CEED2CA}" type="slidenum">
              <a:rPr lang="en-US" smtClean="0"/>
              <a:t>19</a:t>
            </a:fld>
            <a:endParaRPr lang="en-US"/>
          </a:p>
        </p:txBody>
      </p:sp>
    </p:spTree>
    <p:extLst>
      <p:ext uri="{BB962C8B-B14F-4D97-AF65-F5344CB8AC3E}">
        <p14:creationId xmlns:p14="http://schemas.microsoft.com/office/powerpoint/2010/main" val="396658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Supportive</a:t>
            </a:r>
            <a:r>
              <a:rPr lang="en-US" baseline="0" dirty="0"/>
              <a:t> care can range from observation to nasal </a:t>
            </a:r>
            <a:r>
              <a:rPr lang="en-US" baseline="0" dirty="0" err="1"/>
              <a:t>canula</a:t>
            </a:r>
            <a:r>
              <a:rPr lang="en-US" baseline="0" dirty="0"/>
              <a:t> oxygen, face mask oxygen, non-rebreather oxygen, to intubation and mechanical ventilation.</a:t>
            </a:r>
            <a:endParaRPr lang="en-US" dirty="0"/>
          </a:p>
        </p:txBody>
      </p:sp>
      <p:sp>
        <p:nvSpPr>
          <p:cNvPr id="4" name="Slide Number Placeholder 3"/>
          <p:cNvSpPr>
            <a:spLocks noGrp="1"/>
          </p:cNvSpPr>
          <p:nvPr>
            <p:ph type="sldNum" sz="quarter" idx="10"/>
          </p:nvPr>
        </p:nvSpPr>
        <p:spPr/>
        <p:txBody>
          <a:bodyPr/>
          <a:lstStyle/>
          <a:p>
            <a:fld id="{F497F448-F576-F94B-9E73-50801CEED2CA}" type="slidenum">
              <a:rPr lang="en-US" smtClean="0"/>
              <a:t>20</a:t>
            </a:fld>
            <a:endParaRPr lang="en-US"/>
          </a:p>
        </p:txBody>
      </p:sp>
    </p:spTree>
    <p:extLst>
      <p:ext uri="{BB962C8B-B14F-4D97-AF65-F5344CB8AC3E}">
        <p14:creationId xmlns:p14="http://schemas.microsoft.com/office/powerpoint/2010/main" val="3839814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Anion Gap</a:t>
            </a:r>
            <a:r>
              <a:rPr lang="en-US" baseline="0" dirty="0"/>
              <a:t> Acidosis:  the normal anion gap is between 8-12 </a:t>
            </a:r>
            <a:r>
              <a:rPr lang="en-US" baseline="0" dirty="0" err="1"/>
              <a:t>mEq</a:t>
            </a:r>
            <a:r>
              <a:rPr lang="en-US" baseline="0" dirty="0"/>
              <a:t>/L.  An anion gap greater than 12 suggests an increased presence of unmeasured anions such as lactate (from anaerobic metabolism).  </a:t>
            </a:r>
          </a:p>
          <a:p>
            <a:endParaRPr lang="en-US" baseline="0" dirty="0"/>
          </a:p>
          <a:p>
            <a:r>
              <a:rPr lang="pl-PL" sz="1200" b="1" i="0" kern="1200" dirty="0">
                <a:solidFill>
                  <a:schemeClr val="tx1"/>
                </a:solidFill>
                <a:effectLst/>
                <a:latin typeface="+mn-lt"/>
                <a:ea typeface="+mn-ea"/>
                <a:cs typeface="+mn-cs"/>
              </a:rPr>
              <a:t>Anion Gap</a:t>
            </a:r>
            <a:r>
              <a:rPr lang="pl-PL" sz="1200" b="0" i="0" kern="1200" dirty="0">
                <a:solidFill>
                  <a:schemeClr val="tx1"/>
                </a:solidFill>
                <a:effectLst/>
                <a:latin typeface="+mn-lt"/>
                <a:ea typeface="+mn-ea"/>
                <a:cs typeface="+mn-cs"/>
              </a:rPr>
              <a:t> = [Na</a:t>
            </a:r>
            <a:r>
              <a:rPr lang="pl-PL" sz="1200" b="0" i="0" kern="1200" baseline="30000" dirty="0">
                <a:solidFill>
                  <a:schemeClr val="tx1"/>
                </a:solidFill>
                <a:effectLst/>
                <a:latin typeface="+mn-lt"/>
                <a:ea typeface="+mn-ea"/>
                <a:cs typeface="+mn-cs"/>
              </a:rPr>
              <a:t>+</a:t>
            </a:r>
            <a:r>
              <a:rPr lang="pl-PL" sz="1200" b="0" i="0" kern="1200" dirty="0">
                <a:solidFill>
                  <a:schemeClr val="tx1"/>
                </a:solidFill>
                <a:effectLst/>
                <a:latin typeface="+mn-lt"/>
                <a:ea typeface="+mn-ea"/>
                <a:cs typeface="+mn-cs"/>
              </a:rPr>
              <a:t>] - ([Cl</a:t>
            </a:r>
            <a:r>
              <a:rPr lang="pl-PL" sz="1200" b="0" i="0" kern="1200" baseline="30000" dirty="0">
                <a:solidFill>
                  <a:schemeClr val="tx1"/>
                </a:solidFill>
                <a:effectLst/>
                <a:latin typeface="+mn-lt"/>
                <a:ea typeface="+mn-ea"/>
                <a:cs typeface="+mn-cs"/>
              </a:rPr>
              <a:t>−</a:t>
            </a:r>
            <a:r>
              <a:rPr lang="pl-PL" sz="1200" b="0" i="0" kern="1200" dirty="0">
                <a:solidFill>
                  <a:schemeClr val="tx1"/>
                </a:solidFill>
                <a:effectLst/>
                <a:latin typeface="+mn-lt"/>
                <a:ea typeface="+mn-ea"/>
                <a:cs typeface="+mn-cs"/>
              </a:rPr>
              <a:t>] + [HCO </a:t>
            </a:r>
            <a:r>
              <a:rPr lang="pl-PL" sz="1200" b="0" i="0" kern="1200" baseline="30000" dirty="0">
                <a:solidFill>
                  <a:schemeClr val="tx1"/>
                </a:solidFill>
                <a:effectLst/>
                <a:latin typeface="+mn-lt"/>
                <a:ea typeface="+mn-ea"/>
                <a:cs typeface="+mn-cs"/>
              </a:rPr>
              <a:t>−</a:t>
            </a:r>
            <a:r>
              <a:rPr lang="pl-PL" sz="1200" b="0" i="0" kern="1200" dirty="0">
                <a:solidFill>
                  <a:schemeClr val="tx1"/>
                </a:solidFill>
                <a:effectLst/>
                <a:latin typeface="+mn-lt"/>
                <a:ea typeface="+mn-ea"/>
                <a:cs typeface="+mn-cs"/>
              </a:rPr>
              <a:t> ]) </a:t>
            </a:r>
            <a:endParaRPr lang="en-US" sz="1200" b="0" i="0" kern="1200" dirty="0">
              <a:solidFill>
                <a:schemeClr val="tx1"/>
              </a:solidFill>
              <a:effectLst/>
              <a:latin typeface="+mn-lt"/>
              <a:ea typeface="+mn-ea"/>
              <a:cs typeface="+mn-cs"/>
            </a:endParaRPr>
          </a:p>
          <a:p>
            <a:endParaRPr lang="en-US" sz="1200" b="0" i="0" kern="1200" baseline="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3"/>
              </a:rPr>
              <a:t>Medical Management of Chemical Toxicity in Pediatrics</a:t>
            </a:r>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Elora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Hilmas</a:t>
            </a:r>
            <a:r>
              <a:rPr lang="en-US" sz="1200" b="0" i="0" kern="1200" dirty="0">
                <a:solidFill>
                  <a:schemeClr val="tx1"/>
                </a:solidFill>
                <a:effectLst/>
                <a:latin typeface="+mn-lt"/>
                <a:ea typeface="+mn-ea"/>
                <a:cs typeface="+mn-cs"/>
              </a:rPr>
              <a:t>, et</a:t>
            </a:r>
            <a:r>
              <a:rPr lang="en-US" sz="1200" b="0" i="0" kern="1200" baseline="0" dirty="0">
                <a:solidFill>
                  <a:schemeClr val="tx1"/>
                </a:solidFill>
                <a:effectLst/>
                <a:latin typeface="+mn-lt"/>
                <a:ea typeface="+mn-ea"/>
                <a:cs typeface="+mn-cs"/>
              </a:rPr>
              <a:t> al.</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Handbook of Toxicology of Chemical Warfare Agents</a:t>
            </a:r>
            <a:r>
              <a:rPr lang="en-US" sz="1200" b="0" i="0" kern="1200" dirty="0">
                <a:solidFill>
                  <a:schemeClr val="tx1"/>
                </a:solidFill>
                <a:effectLst/>
                <a:latin typeface="+mn-lt"/>
                <a:ea typeface="+mn-ea"/>
                <a:cs typeface="+mn-cs"/>
              </a:rPr>
              <a:t>, 2009</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US standard </a:t>
            </a:r>
            <a:r>
              <a:rPr lang="en-US" sz="1200" b="0" i="0" u="none" strike="noStrike" kern="1200" dirty="0">
                <a:solidFill>
                  <a:schemeClr val="tx1"/>
                </a:solidFill>
                <a:effectLst/>
                <a:latin typeface="+mn-lt"/>
                <a:ea typeface="+mn-ea"/>
                <a:cs typeface="+mn-cs"/>
                <a:hlinkClick r:id="rId5" tooltip="Learn more about Cyanide Antidote from ScienceDirect's AI-generated Topic Pages"/>
              </a:rPr>
              <a:t>cyanide antidote</a:t>
            </a:r>
            <a:r>
              <a:rPr lang="en-US" sz="1200" b="0" i="0" kern="1200" dirty="0">
                <a:solidFill>
                  <a:schemeClr val="tx1"/>
                </a:solidFill>
                <a:effectLst/>
                <a:latin typeface="+mn-lt"/>
                <a:ea typeface="+mn-ea"/>
                <a:cs typeface="+mn-cs"/>
              </a:rPr>
              <a:t> kit uses a small inhaled dose of </a:t>
            </a:r>
            <a:r>
              <a:rPr lang="en-US" sz="1200" b="0" i="0" u="none" strike="noStrike" kern="1200" dirty="0">
                <a:solidFill>
                  <a:schemeClr val="tx1"/>
                </a:solidFill>
                <a:effectLst/>
                <a:latin typeface="+mn-lt"/>
                <a:ea typeface="+mn-ea"/>
                <a:cs typeface="+mn-cs"/>
                <a:hlinkClick r:id="rId6" tooltip="Learn more about Amyl Nitrite from ScienceDirect's AI-generated Topic Pages"/>
              </a:rPr>
              <a:t>amyl nitrite</a:t>
            </a:r>
            <a:r>
              <a:rPr lang="en-US" sz="1200" b="0" i="0" kern="1200" dirty="0">
                <a:solidFill>
                  <a:schemeClr val="tx1"/>
                </a:solidFill>
                <a:effectLst/>
                <a:latin typeface="+mn-lt"/>
                <a:ea typeface="+mn-ea"/>
                <a:cs typeface="+mn-cs"/>
              </a:rPr>
              <a:t> followed by intravenous </a:t>
            </a:r>
            <a:r>
              <a:rPr lang="en-US" sz="1200" b="0" i="0" u="none" strike="noStrike" kern="1200" dirty="0">
                <a:solidFill>
                  <a:schemeClr val="tx1"/>
                </a:solidFill>
                <a:effectLst/>
                <a:latin typeface="+mn-lt"/>
                <a:ea typeface="+mn-ea"/>
                <a:cs typeface="+mn-cs"/>
                <a:hlinkClick r:id="rId7" tooltip="Learn more about Sodium Nitrite from ScienceDirect's AI-generated Topic Pages"/>
              </a:rPr>
              <a:t>sodium nitrite</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8" tooltip="Learn more about Sodium Thiosulfate from ScienceDirect's AI-generated Topic Pages"/>
              </a:rPr>
              <a:t>sodium thiosulfate</a:t>
            </a:r>
            <a:r>
              <a:rPr lang="en-US" sz="1200" b="0" i="0" kern="1200" dirty="0">
                <a:solidFill>
                  <a:schemeClr val="tx1"/>
                </a:solidFill>
                <a:effectLst/>
                <a:latin typeface="+mn-lt"/>
                <a:ea typeface="+mn-ea"/>
                <a:cs typeface="+mn-cs"/>
              </a:rPr>
              <a:t> (Rotenberg, 2003a; Anon, 1998). </a:t>
            </a:r>
            <a:r>
              <a:rPr lang="en-US" sz="1200" b="0" i="0" kern="1200" baseline="0" dirty="0">
                <a:solidFill>
                  <a:schemeClr val="tx1"/>
                </a:solidFill>
                <a:effectLst/>
                <a:latin typeface="+mn-lt"/>
                <a:ea typeface="+mn-ea"/>
                <a:cs typeface="+mn-cs"/>
              </a:rPr>
              <a:t> </a:t>
            </a:r>
          </a:p>
          <a:p>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Therapy with </a:t>
            </a:r>
            <a:r>
              <a:rPr lang="en-US" sz="1200" b="0" i="0" u="none" strike="noStrike" kern="1200" dirty="0">
                <a:solidFill>
                  <a:schemeClr val="tx1"/>
                </a:solidFill>
                <a:effectLst/>
                <a:latin typeface="+mn-lt"/>
                <a:ea typeface="+mn-ea"/>
                <a:cs typeface="+mn-cs"/>
                <a:hlinkClick r:id="rId9" tooltip="Learn more about Nitrite from ScienceDirect's AI-generated Topic Pages"/>
              </a:rPr>
              <a:t>nitrites</a:t>
            </a:r>
            <a:r>
              <a:rPr lang="en-US" sz="1200" b="0" i="0" kern="1200" dirty="0">
                <a:solidFill>
                  <a:schemeClr val="tx1"/>
                </a:solidFill>
                <a:effectLst/>
                <a:latin typeface="+mn-lt"/>
                <a:ea typeface="+mn-ea"/>
                <a:cs typeface="+mn-cs"/>
              </a:rPr>
              <a:t> is not innocuous, since methemoglobin cannot transport oxygen in the blood. The doses given to an adult can potentially cause a fatal </a:t>
            </a:r>
            <a:r>
              <a:rPr lang="en-US" sz="1200" b="0" i="0" u="none" strike="noStrike" kern="1200" dirty="0" err="1">
                <a:solidFill>
                  <a:schemeClr val="tx1"/>
                </a:solidFill>
                <a:effectLst/>
                <a:latin typeface="+mn-lt"/>
                <a:ea typeface="+mn-ea"/>
                <a:cs typeface="+mn-cs"/>
                <a:hlinkClick r:id="rId10" tooltip="Learn more about Methemoglobinemia from ScienceDirect's AI-generated Topic Pages"/>
              </a:rPr>
              <a:t>methemoglobinemia</a:t>
            </a:r>
            <a:r>
              <a:rPr lang="en-US" sz="1200" b="0" i="0" kern="1200" dirty="0">
                <a:solidFill>
                  <a:schemeClr val="tx1"/>
                </a:solidFill>
                <a:effectLst/>
                <a:latin typeface="+mn-lt"/>
                <a:ea typeface="+mn-ea"/>
                <a:cs typeface="+mn-cs"/>
              </a:rPr>
              <a:t> in children or may cause profound </a:t>
            </a:r>
            <a:r>
              <a:rPr lang="en-US" sz="1200" b="0" i="0" u="none" strike="noStrike" kern="1200" dirty="0">
                <a:solidFill>
                  <a:schemeClr val="tx1"/>
                </a:solidFill>
                <a:effectLst/>
                <a:latin typeface="+mn-lt"/>
                <a:ea typeface="+mn-ea"/>
                <a:cs typeface="+mn-cs"/>
                <a:hlinkClick r:id="rId11" tooltip="Learn more about Hypotension from ScienceDirect's AI-generated Topic Pages"/>
              </a:rPr>
              <a:t>hypotension</a:t>
            </a:r>
            <a:r>
              <a:rPr lang="en-US" sz="1200" b="0" i="0" kern="1200" dirty="0">
                <a:solidFill>
                  <a:schemeClr val="tx1"/>
                </a:solidFill>
                <a:effectLst/>
                <a:latin typeface="+mn-lt"/>
                <a:ea typeface="+mn-ea"/>
                <a:cs typeface="+mn-cs"/>
              </a:rPr>
              <a:t>. Treatment of children affected with cyanide intoxication must be individualized and is based upon their body weight and hemoglobin concentration. Once an ampule of amyl nitrite has been broken one at a time into a handkerchief, the contents should be held in front of the patient's mouth for 15 s, followed by 15 s of rest. This should be reapplied using this interrupted schedule until sodium nitrite can be administered. Continuous use of amyl nitrite may prevent adequate oxygenation.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Taylor Pharmaceuticals, the manufacturer of the kit, recommends the dose for children of sodium nitrite to be 6 to 8 ml/m</a:t>
            </a:r>
            <a:r>
              <a:rPr lang="en-US" sz="1200" b="0" i="0" kern="1200" baseline="300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 (approximately 0.2 ml/kg body weight) but not to exceed an adult dose of 10 ml of a 3% solution (approximately 300 mg). While excessive sodium nitrite can cause </a:t>
            </a:r>
            <a:r>
              <a:rPr lang="en-US" sz="1200" b="0" i="0" kern="1200" dirty="0" err="1">
                <a:solidFill>
                  <a:schemeClr val="tx1"/>
                </a:solidFill>
                <a:effectLst/>
                <a:latin typeface="+mn-lt"/>
                <a:ea typeface="+mn-ea"/>
                <a:cs typeface="+mn-cs"/>
              </a:rPr>
              <a:t>methemoglobinemia</a:t>
            </a:r>
            <a:r>
              <a:rPr lang="en-US" sz="1200" b="0" i="0" kern="1200" dirty="0">
                <a:solidFill>
                  <a:schemeClr val="tx1"/>
                </a:solidFill>
                <a:effectLst/>
                <a:latin typeface="+mn-lt"/>
                <a:ea typeface="+mn-ea"/>
                <a:cs typeface="+mn-cs"/>
              </a:rPr>
              <a:t>, it should be noted that in the 70-year history of using the kit, the only reported fatality of such toxicity from using the kit involved a child without serious cyanide poisoning who was given two adult doses of sodium nitrite (Berlin, 1970; Hall and </a:t>
            </a:r>
            <a:r>
              <a:rPr lang="en-US" sz="1200" b="0" i="0" kern="1200" dirty="0" err="1">
                <a:solidFill>
                  <a:schemeClr val="tx1"/>
                </a:solidFill>
                <a:effectLst/>
                <a:latin typeface="+mn-lt"/>
                <a:ea typeface="+mn-ea"/>
                <a:cs typeface="+mn-cs"/>
              </a:rPr>
              <a:t>Rumack</a:t>
            </a:r>
            <a:r>
              <a:rPr lang="en-US" sz="1200" b="0" i="0" kern="1200" dirty="0">
                <a:solidFill>
                  <a:schemeClr val="tx1"/>
                </a:solidFill>
                <a:effectLst/>
                <a:latin typeface="+mn-lt"/>
                <a:ea typeface="+mn-ea"/>
                <a:cs typeface="+mn-cs"/>
              </a:rPr>
              <a:t>, 1986). In fact, the scientific literature recommends pediatric dosing based on monitoring hemoglobin levels.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next part of the cyanide antidote kit is sodium thiosulfate, which is administered intravenously (Rotenberg, 2003a; Baskin and Brewer, 1997; Anon, 1998; Hall and </a:t>
            </a:r>
            <a:r>
              <a:rPr lang="en-US" sz="1200" b="0" i="0" kern="1200" dirty="0" err="1">
                <a:solidFill>
                  <a:schemeClr val="tx1"/>
                </a:solidFill>
                <a:effectLst/>
                <a:latin typeface="+mn-lt"/>
                <a:ea typeface="+mn-ea"/>
                <a:cs typeface="+mn-cs"/>
              </a:rPr>
              <a:t>Rumack</a:t>
            </a:r>
            <a:r>
              <a:rPr lang="en-US" sz="1200" b="0" i="0" kern="1200" dirty="0">
                <a:solidFill>
                  <a:schemeClr val="tx1"/>
                </a:solidFill>
                <a:effectLst/>
                <a:latin typeface="+mn-lt"/>
                <a:ea typeface="+mn-ea"/>
                <a:cs typeface="+mn-cs"/>
              </a:rPr>
              <a:t>, 1986). The sodium thiosulfate and </a:t>
            </a:r>
            <a:r>
              <a:rPr lang="en-US" sz="1200" b="0" i="0" kern="1200" dirty="0" err="1">
                <a:solidFill>
                  <a:schemeClr val="tx1"/>
                </a:solidFill>
                <a:effectLst/>
                <a:latin typeface="+mn-lt"/>
                <a:ea typeface="+mn-ea"/>
                <a:cs typeface="+mn-cs"/>
              </a:rPr>
              <a:t>cyanmethemoglobin</a:t>
            </a:r>
            <a:r>
              <a:rPr lang="en-US" sz="1200" b="0" i="0" kern="1200" dirty="0">
                <a:solidFill>
                  <a:schemeClr val="tx1"/>
                </a:solidFill>
                <a:effectLst/>
                <a:latin typeface="+mn-lt"/>
                <a:ea typeface="+mn-ea"/>
                <a:cs typeface="+mn-cs"/>
              </a:rPr>
              <a:t> become </a:t>
            </a:r>
            <a:r>
              <a:rPr lang="en-US" sz="1200" b="0" i="0" u="none" strike="noStrike" kern="1200" dirty="0">
                <a:solidFill>
                  <a:schemeClr val="tx1"/>
                </a:solidFill>
                <a:effectLst/>
                <a:latin typeface="+mn-lt"/>
                <a:ea typeface="+mn-ea"/>
                <a:cs typeface="+mn-cs"/>
                <a:hlinkClick r:id="rId12" tooltip="Learn more about Thiocyanate from ScienceDirect's AI-generated Topic Pages"/>
              </a:rPr>
              <a:t>thiocyanate</a:t>
            </a:r>
            <a:r>
              <a:rPr lang="en-US" sz="1200" b="0" i="0" kern="1200" dirty="0">
                <a:solidFill>
                  <a:schemeClr val="tx1"/>
                </a:solidFill>
                <a:effectLst/>
                <a:latin typeface="+mn-lt"/>
                <a:ea typeface="+mn-ea"/>
                <a:cs typeface="+mn-cs"/>
              </a:rPr>
              <a:t>, releasing hemoglobin; thiocyanate is excreted by the kidneys. Table 61.8 provides a dosing chart for the safe dosing of sodium nitrite and sodium thiosulfate with continuous monitoring of hemoglobin levels. Before treating pediatric patients with nitrites, it is imperative that prescribers inquire about conditions that may predispose a victim to </a:t>
            </a:r>
            <a:r>
              <a:rPr lang="en-US" sz="1200" b="0" i="0" u="none" strike="noStrike" kern="1200" dirty="0">
                <a:solidFill>
                  <a:schemeClr val="tx1"/>
                </a:solidFill>
                <a:effectLst/>
                <a:latin typeface="+mn-lt"/>
                <a:ea typeface="+mn-ea"/>
                <a:cs typeface="+mn-cs"/>
                <a:hlinkClick r:id="rId13" tooltip="Learn more about Anemia from ScienceDirect's AI-generated Topic Pages"/>
              </a:rPr>
              <a:t>anemia</a:t>
            </a:r>
            <a:r>
              <a:rPr lang="en-US" sz="1200" b="0" i="0" kern="1200" dirty="0">
                <a:solidFill>
                  <a:schemeClr val="tx1"/>
                </a:solidFill>
                <a:effectLst/>
                <a:latin typeface="+mn-lt"/>
                <a:ea typeface="+mn-ea"/>
                <a:cs typeface="+mn-cs"/>
              </a:rPr>
              <a:t> and, if there are concerns, doses should be decreased. Methemoglobin levels must be monitored sequentially in children and should not exceed 20% (Rotenberg, 2003a). Due to concerns about the excessive </a:t>
            </a:r>
            <a:r>
              <a:rPr lang="en-US" sz="1200" b="0" i="0" kern="1200" dirty="0" err="1">
                <a:solidFill>
                  <a:schemeClr val="tx1"/>
                </a:solidFill>
                <a:effectLst/>
                <a:latin typeface="+mn-lt"/>
                <a:ea typeface="+mn-ea"/>
                <a:cs typeface="+mn-cs"/>
              </a:rPr>
              <a:t>methemoglobinemia</a:t>
            </a:r>
            <a:r>
              <a:rPr lang="en-US" sz="1200" b="0" i="0" kern="1200" dirty="0">
                <a:solidFill>
                  <a:schemeClr val="tx1"/>
                </a:solidFill>
                <a:effectLst/>
                <a:latin typeface="+mn-lt"/>
                <a:ea typeface="+mn-ea"/>
                <a:cs typeface="+mn-cs"/>
              </a:rPr>
              <a:t>, along with the complicated administration procedures associated with the cyanide antidote kit, experts have suggested that alternative therapies may be preferable to use in children such as </a:t>
            </a:r>
            <a:r>
              <a:rPr lang="en-US" sz="1200" b="0" i="0" u="none" strike="noStrike" kern="1200" dirty="0" err="1">
                <a:solidFill>
                  <a:schemeClr val="tx1"/>
                </a:solidFill>
                <a:effectLst/>
                <a:latin typeface="+mn-lt"/>
                <a:ea typeface="+mn-ea"/>
                <a:cs typeface="+mn-cs"/>
                <a:hlinkClick r:id="rId14" tooltip="Learn more about Hydroxocobalamin from ScienceDirect's AI-generated Topic Pages"/>
              </a:rPr>
              <a:t>hydroxocobalamin</a:t>
            </a:r>
            <a:r>
              <a:rPr lang="en-US" sz="1200" b="0" i="0" kern="1200" dirty="0">
                <a:solidFill>
                  <a:schemeClr val="tx1"/>
                </a:solidFill>
                <a:effectLst/>
                <a:latin typeface="+mn-lt"/>
                <a:ea typeface="+mn-ea"/>
                <a:cs typeface="+mn-cs"/>
              </a:rPr>
              <a:t> (Geller </a:t>
            </a:r>
            <a:r>
              <a:rPr lang="en-US" sz="1200" b="0" i="1" kern="1200" dirty="0">
                <a:solidFill>
                  <a:schemeClr val="tx1"/>
                </a:solidFill>
                <a:effectLst/>
                <a:latin typeface="+mn-lt"/>
                <a:ea typeface="+mn-ea"/>
                <a:cs typeface="+mn-cs"/>
              </a:rPr>
              <a:t>et al.</a:t>
            </a:r>
            <a:r>
              <a:rPr lang="en-US" sz="1200" b="0" i="0" kern="1200" dirty="0">
                <a:solidFill>
                  <a:schemeClr val="tx1"/>
                </a:solidFill>
                <a:effectLst/>
                <a:latin typeface="+mn-lt"/>
                <a:ea typeface="+mn-ea"/>
                <a:cs typeface="+mn-cs"/>
              </a:rPr>
              <a:t>, 2006).</a:t>
            </a:r>
          </a:p>
          <a:p>
            <a:endParaRPr lang="en-US" sz="1200" b="0" i="0" kern="1200" dirty="0">
              <a:solidFill>
                <a:schemeClr val="tx1"/>
              </a:solidFill>
              <a:effectLst/>
              <a:latin typeface="+mn-lt"/>
              <a:ea typeface="+mn-ea"/>
              <a:cs typeface="+mn-cs"/>
            </a:endParaRPr>
          </a:p>
          <a:p>
            <a:endParaRPr lang="en-US" baseline="0" dirty="0"/>
          </a:p>
        </p:txBody>
      </p:sp>
      <p:sp>
        <p:nvSpPr>
          <p:cNvPr id="4" name="Slide Number Placeholder 3"/>
          <p:cNvSpPr>
            <a:spLocks noGrp="1"/>
          </p:cNvSpPr>
          <p:nvPr>
            <p:ph type="sldNum" sz="quarter" idx="10"/>
          </p:nvPr>
        </p:nvSpPr>
        <p:spPr/>
        <p:txBody>
          <a:bodyPr/>
          <a:lstStyle/>
          <a:p>
            <a:fld id="{F497F448-F576-F94B-9E73-50801CEED2CA}" type="slidenum">
              <a:rPr lang="en-US" smtClean="0"/>
              <a:t>21</a:t>
            </a:fld>
            <a:endParaRPr lang="en-US"/>
          </a:p>
        </p:txBody>
      </p:sp>
    </p:spTree>
    <p:extLst>
      <p:ext uri="{BB962C8B-B14F-4D97-AF65-F5344CB8AC3E}">
        <p14:creationId xmlns:p14="http://schemas.microsoft.com/office/powerpoint/2010/main" val="1051863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a:t>
            </a:r>
            <a:r>
              <a:rPr lang="en-US" baseline="0" dirty="0"/>
              <a:t> can range from a hand-held pulse-oximeter to EKG, blood pressure, oxygen saturation, end tidal CO2 and temperature.</a:t>
            </a:r>
            <a:endParaRPr lang="en-US" dirty="0"/>
          </a:p>
        </p:txBody>
      </p:sp>
      <p:sp>
        <p:nvSpPr>
          <p:cNvPr id="4" name="Slide Number Placeholder 3"/>
          <p:cNvSpPr>
            <a:spLocks noGrp="1"/>
          </p:cNvSpPr>
          <p:nvPr>
            <p:ph type="sldNum" sz="quarter" idx="10"/>
          </p:nvPr>
        </p:nvSpPr>
        <p:spPr/>
        <p:txBody>
          <a:bodyPr/>
          <a:lstStyle/>
          <a:p>
            <a:fld id="{F497F448-F576-F94B-9E73-50801CEED2CA}" type="slidenum">
              <a:rPr lang="en-US" smtClean="0"/>
              <a:t>23</a:t>
            </a:fld>
            <a:endParaRPr lang="en-US"/>
          </a:p>
        </p:txBody>
      </p:sp>
    </p:spTree>
    <p:extLst>
      <p:ext uri="{BB962C8B-B14F-4D97-AF65-F5344CB8AC3E}">
        <p14:creationId xmlns:p14="http://schemas.microsoft.com/office/powerpoint/2010/main" val="2697144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slide is meant to classify the different depths of sedation and to describe what cardio-respiratory support needs can be anticipated .</a:t>
            </a:r>
            <a:endParaRPr lang="en-US" dirty="0"/>
          </a:p>
        </p:txBody>
      </p:sp>
      <p:sp>
        <p:nvSpPr>
          <p:cNvPr id="4" name="Slide Number Placeholder 3"/>
          <p:cNvSpPr>
            <a:spLocks noGrp="1"/>
          </p:cNvSpPr>
          <p:nvPr>
            <p:ph type="sldNum" sz="quarter" idx="10"/>
          </p:nvPr>
        </p:nvSpPr>
        <p:spPr/>
        <p:txBody>
          <a:bodyPr/>
          <a:lstStyle/>
          <a:p>
            <a:fld id="{F497F448-F576-F94B-9E73-50801CEED2CA}" type="slidenum">
              <a:rPr lang="en-US" smtClean="0"/>
              <a:t>28</a:t>
            </a:fld>
            <a:endParaRPr lang="en-US"/>
          </a:p>
        </p:txBody>
      </p:sp>
    </p:spTree>
    <p:extLst>
      <p:ext uri="{BB962C8B-B14F-4D97-AF65-F5344CB8AC3E}">
        <p14:creationId xmlns:p14="http://schemas.microsoft.com/office/powerpoint/2010/main" val="2251237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Parkland</a:t>
            </a:r>
            <a:r>
              <a:rPr lang="en-US" baseline="0" dirty="0"/>
              <a:t> Burn Formula = (4cc) x (kg) x (TBSA burned)</a:t>
            </a:r>
          </a:p>
          <a:p>
            <a:endParaRPr lang="en-US" baseline="0" dirty="0"/>
          </a:p>
          <a:p>
            <a:r>
              <a:rPr lang="en-US" baseline="0" dirty="0"/>
              <a:t>Half of this volume is given in the first 8hrs after the burn, the other half is given over the next 16hrs.</a:t>
            </a:r>
          </a:p>
          <a:p>
            <a:r>
              <a:rPr lang="en-US" baseline="0" dirty="0"/>
              <a:t>Lactated Ringers is the crystalloid of choice.</a:t>
            </a:r>
          </a:p>
          <a:p>
            <a:r>
              <a:rPr lang="en-US" baseline="0" dirty="0"/>
              <a:t>In younger children, hypoglycemia may be of concern.  Consider using D5LR at a maintenance rate</a:t>
            </a:r>
          </a:p>
        </p:txBody>
      </p:sp>
      <p:sp>
        <p:nvSpPr>
          <p:cNvPr id="4" name="Slide Number Placeholder 3"/>
          <p:cNvSpPr>
            <a:spLocks noGrp="1"/>
          </p:cNvSpPr>
          <p:nvPr>
            <p:ph type="sldNum" sz="quarter" idx="10"/>
          </p:nvPr>
        </p:nvSpPr>
        <p:spPr/>
        <p:txBody>
          <a:bodyPr/>
          <a:lstStyle/>
          <a:p>
            <a:fld id="{F497F448-F576-F94B-9E73-50801CEED2CA}" type="slidenum">
              <a:rPr lang="en-US" smtClean="0"/>
              <a:t>30</a:t>
            </a:fld>
            <a:endParaRPr lang="en-US"/>
          </a:p>
        </p:txBody>
      </p:sp>
    </p:spTree>
    <p:extLst>
      <p:ext uri="{BB962C8B-B14F-4D97-AF65-F5344CB8AC3E}">
        <p14:creationId xmlns:p14="http://schemas.microsoft.com/office/powerpoint/2010/main" val="1543288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known as </a:t>
            </a:r>
            <a:r>
              <a:rPr lang="en-US" dirty="0" err="1"/>
              <a:t>Suxamethonium</a:t>
            </a:r>
            <a:endParaRPr lang="en-US" dirty="0"/>
          </a:p>
          <a:p>
            <a:endParaRPr lang="en-US" dirty="0"/>
          </a:p>
          <a:p>
            <a:r>
              <a:rPr lang="en-US" dirty="0"/>
              <a:t>Hyperkalemic response can continue until 1 year after the injury</a:t>
            </a:r>
          </a:p>
        </p:txBody>
      </p:sp>
      <p:sp>
        <p:nvSpPr>
          <p:cNvPr id="4" name="Slide Number Placeholder 3"/>
          <p:cNvSpPr>
            <a:spLocks noGrp="1"/>
          </p:cNvSpPr>
          <p:nvPr>
            <p:ph type="sldNum" sz="quarter" idx="5"/>
          </p:nvPr>
        </p:nvSpPr>
        <p:spPr/>
        <p:txBody>
          <a:bodyPr/>
          <a:lstStyle/>
          <a:p>
            <a:fld id="{F497F448-F576-F94B-9E73-50801CEED2CA}" type="slidenum">
              <a:rPr lang="en-US" smtClean="0"/>
              <a:t>33</a:t>
            </a:fld>
            <a:endParaRPr lang="en-US"/>
          </a:p>
        </p:txBody>
      </p:sp>
    </p:spTree>
    <p:extLst>
      <p:ext uri="{BB962C8B-B14F-4D97-AF65-F5344CB8AC3E}">
        <p14:creationId xmlns:p14="http://schemas.microsoft.com/office/powerpoint/2010/main" val="1645776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300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AAG binds cationic drugs, such as lidocaine, propranolol, muscle relaxants, and some opioids. AAG is also an acute-phase reactant.</a:t>
            </a:r>
            <a:r>
              <a:rPr lang="en-US" sz="1200" b="0" i="0" kern="1200" baseline="0" dirty="0">
                <a:solidFill>
                  <a:schemeClr val="tx1"/>
                </a:solidFill>
                <a:effectLst/>
                <a:latin typeface="+mn-lt"/>
                <a:ea typeface="+mn-ea"/>
                <a:cs typeface="+mn-cs"/>
              </a:rPr>
              <a:t>  I</a:t>
            </a:r>
            <a:r>
              <a:rPr lang="en-US" sz="1200" b="0" i="0" kern="1200" dirty="0">
                <a:solidFill>
                  <a:schemeClr val="tx1"/>
                </a:solidFill>
                <a:effectLst/>
                <a:latin typeface="+mn-lt"/>
                <a:ea typeface="+mn-ea"/>
                <a:cs typeface="+mn-cs"/>
              </a:rPr>
              <a:t>ts concentration increases twofold or greater in burn-injured patients, which decreases the free fraction of drugs bound by AAG.</a:t>
            </a:r>
            <a:r>
              <a:rPr lang="en-US" sz="1200" b="0" i="0" u="none" strike="noStrike" kern="1200" baseline="30000" dirty="0">
                <a:solidFill>
                  <a:schemeClr val="tx1"/>
                </a:solidFill>
                <a:effectLst/>
                <a:latin typeface="+mn-lt"/>
                <a:ea typeface="+mn-ea"/>
                <a:cs typeface="+mn-cs"/>
              </a:rPr>
              <a:t> </a:t>
            </a:r>
            <a:r>
              <a:rPr lang="en-US" sz="1200" b="0" i="0" u="none" strike="noStrike" kern="1200" baseline="0" dirty="0">
                <a:solidFill>
                  <a:schemeClr val="tx1"/>
                </a:solidFill>
                <a:effectLst/>
                <a:latin typeface="+mn-lt"/>
                <a:ea typeface="+mn-ea"/>
                <a:cs typeface="+mn-cs"/>
              </a:rPr>
              <a:t> (Bittner et al)</a:t>
            </a:r>
            <a:endParaRPr lang="en-US" dirty="0"/>
          </a:p>
        </p:txBody>
      </p:sp>
      <p:sp>
        <p:nvSpPr>
          <p:cNvPr id="4" name="Slide Number Placeholder 3"/>
          <p:cNvSpPr>
            <a:spLocks noGrp="1"/>
          </p:cNvSpPr>
          <p:nvPr>
            <p:ph type="sldNum" sz="quarter" idx="10"/>
          </p:nvPr>
        </p:nvSpPr>
        <p:spPr/>
        <p:txBody>
          <a:bodyPr/>
          <a:lstStyle/>
          <a:p>
            <a:fld id="{F497F448-F576-F94B-9E73-50801CEED2CA}" type="slidenum">
              <a:rPr lang="en-US" smtClean="0"/>
              <a:t>35</a:t>
            </a:fld>
            <a:endParaRPr lang="en-US"/>
          </a:p>
        </p:txBody>
      </p:sp>
    </p:spTree>
    <p:extLst>
      <p:ext uri="{BB962C8B-B14F-4D97-AF65-F5344CB8AC3E}">
        <p14:creationId xmlns:p14="http://schemas.microsoft.com/office/powerpoint/2010/main" val="282947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Fentanyl:  0.5 – 2 mcg/kg IV</a:t>
            </a:r>
          </a:p>
          <a:p>
            <a:r>
              <a:rPr lang="en-US" dirty="0"/>
              <a:t>Morphine:</a:t>
            </a:r>
            <a:r>
              <a:rPr lang="en-US" baseline="0" dirty="0"/>
              <a:t> 0.05 mg/kg IV</a:t>
            </a:r>
          </a:p>
          <a:p>
            <a:r>
              <a:rPr lang="en-US" dirty="0"/>
              <a:t>Hydromorphone:  0.005 mg/kg IV</a:t>
            </a:r>
          </a:p>
          <a:p>
            <a:r>
              <a:rPr lang="en-US" dirty="0"/>
              <a:t>Methadone: </a:t>
            </a:r>
            <a:r>
              <a:rPr lang="en-US" dirty="0">
                <a:effectLst/>
              </a:rPr>
              <a:t>0.1 mg/kg/dose IV every 8 hours; maximum initial dose: 10 mg/dose; maximum daily dose: 0.7 mg/kg/day divided every 4-6 hours as needed for pain or 90 mg/day. </a:t>
            </a:r>
            <a:r>
              <a:rPr lang="en-US" b="1" dirty="0">
                <a:effectLst/>
              </a:rPr>
              <a:t>	NOTE:</a:t>
            </a:r>
            <a:r>
              <a:rPr lang="en-US" dirty="0">
                <a:effectLst/>
              </a:rPr>
              <a:t> Since methadone steady-state is reached at 4-5 days, 	I.V. methadone dosing changes should </a:t>
            </a:r>
            <a:r>
              <a:rPr lang="en-US" b="1" dirty="0">
                <a:effectLst/>
              </a:rPr>
              <a:t>NOT</a:t>
            </a:r>
            <a:r>
              <a:rPr lang="en-US" dirty="0">
                <a:effectLst/>
              </a:rPr>
              <a:t> be made more frequent than every 72 hours.  Baseline EKG recommended, beware of prolonged </a:t>
            </a:r>
            <a:r>
              <a:rPr lang="en-US" dirty="0" err="1">
                <a:effectLst/>
              </a:rPr>
              <a:t>QTc</a:t>
            </a:r>
            <a:endParaRPr lang="en-US" dirty="0">
              <a:effectLst/>
            </a:endParaRPr>
          </a:p>
          <a:p>
            <a:r>
              <a:rPr lang="en-US" dirty="0"/>
              <a:t>Ketamine:</a:t>
            </a:r>
            <a:r>
              <a:rPr lang="en-US" baseline="0" dirty="0"/>
              <a:t> 0.5 – 1 mg/kg IV</a:t>
            </a:r>
            <a:endParaRPr lang="en-US" dirty="0"/>
          </a:p>
        </p:txBody>
      </p:sp>
      <p:sp>
        <p:nvSpPr>
          <p:cNvPr id="4" name="Slide Number Placeholder 3"/>
          <p:cNvSpPr>
            <a:spLocks noGrp="1"/>
          </p:cNvSpPr>
          <p:nvPr>
            <p:ph type="sldNum" sz="quarter" idx="10"/>
          </p:nvPr>
        </p:nvSpPr>
        <p:spPr/>
        <p:txBody>
          <a:bodyPr/>
          <a:lstStyle/>
          <a:p>
            <a:fld id="{F497F448-F576-F94B-9E73-50801CEED2CA}" type="slidenum">
              <a:rPr lang="en-US" smtClean="0"/>
              <a:t>37</a:t>
            </a:fld>
            <a:endParaRPr lang="en-US"/>
          </a:p>
        </p:txBody>
      </p:sp>
    </p:spTree>
    <p:extLst>
      <p:ext uri="{BB962C8B-B14F-4D97-AF65-F5344CB8AC3E}">
        <p14:creationId xmlns:p14="http://schemas.microsoft.com/office/powerpoint/2010/main" val="3418677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hqprint">
            <a:extLst>
              <a:ext uri="{28A0092B-C50C-407E-A947-70E740481C1C}">
                <a14:useLocalDpi xmlns:a14="http://schemas.microsoft.com/office/drawing/2010/main"/>
              </a:ext>
            </a:extLst>
          </a:blip>
          <a:srcRect b="20833"/>
          <a:stretch/>
        </p:blipFill>
        <p:spPr>
          <a:xfrm>
            <a:off x="5638800" y="5252529"/>
            <a:ext cx="2934775" cy="1103821"/>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F389780-FFC7-6647-9D56-25AD9D61F823}"/>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b="20833"/>
          <a:stretch/>
        </p:blipFill>
        <p:spPr>
          <a:xfrm>
            <a:off x="8114225" y="6470683"/>
            <a:ext cx="1029775" cy="387317"/>
          </a:xfrm>
          <a:prstGeom prst="rect">
            <a:avLst/>
          </a:prstGeom>
          <a:ln>
            <a:solidFill>
              <a:schemeClr val="tx2">
                <a:lumMod val="50000"/>
              </a:schemeClr>
            </a:solidFill>
          </a:ln>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EBBE6024-864C-3544-81A4-AFF032381473}"/>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9FE5346B-99BC-8C42-A099-BED361D07156}"/>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849E294-ECE4-C043-BD99-BF56F7375EE1}"/>
              </a:ext>
            </a:extLst>
          </p:cNvPr>
          <p:cNvPicPr>
            <a:picLocks noChangeAspect="1"/>
          </p:cNvPicPr>
          <p:nvPr userDrawn="1"/>
        </p:nvPicPr>
        <p:blipFill rotWithShape="1">
          <a:blip r:embed="rId6" cstate="hqprint">
            <a:extLst>
              <a:ext uri="{28A0092B-C50C-407E-A947-70E740481C1C}">
                <a14:useLocalDpi xmlns:a14="http://schemas.microsoft.com/office/drawing/2010/main"/>
              </a:ext>
            </a:extLst>
          </a:blip>
          <a:srcRect b="20833"/>
          <a:stretch/>
        </p:blipFill>
        <p:spPr>
          <a:xfrm>
            <a:off x="5638800" y="5252529"/>
            <a:ext cx="2934775" cy="1103821"/>
          </a:xfrm>
          <a:prstGeom prst="rect">
            <a:avLst/>
          </a:prstGeom>
          <a:ln>
            <a:solidFill>
              <a:schemeClr val="tx2">
                <a:lumMod val="50000"/>
              </a:schemeClr>
            </a:solidFill>
          </a:ln>
        </p:spPr>
      </p:pic>
    </p:spTree>
    <p:extLst>
      <p:ext uri="{BB962C8B-B14F-4D97-AF65-F5344CB8AC3E}">
        <p14:creationId xmlns:p14="http://schemas.microsoft.com/office/powerpoint/2010/main" val="926362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4733A128-DE18-194F-902E-FA6BDF7908A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0BA3810-AFE9-8940-871D-E39548CBBD2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18F3A52-EB79-6746-AA70-A512FE6B05DA}"/>
              </a:ext>
            </a:extLst>
          </p:cNvPr>
          <p:cNvPicPr>
            <a:picLocks noChangeAspect="1"/>
          </p:cNvPicPr>
          <p:nvPr userDrawn="1"/>
        </p:nvPicPr>
        <p:blipFill rotWithShape="1">
          <a:blip r:embed="rId5" cstate="hqprint">
            <a:extLst>
              <a:ext uri="{28A0092B-C50C-407E-A947-70E740481C1C}">
                <a14:useLocalDpi xmlns:a14="http://schemas.microsoft.com/office/drawing/2010/main"/>
              </a:ext>
            </a:extLst>
          </a:blip>
          <a:srcRect b="20833"/>
          <a:stretch/>
        </p:blipFill>
        <p:spPr>
          <a:xfrm>
            <a:off x="8114225" y="6470683"/>
            <a:ext cx="1029775" cy="387317"/>
          </a:xfrm>
          <a:prstGeom prst="rect">
            <a:avLst/>
          </a:prstGeom>
          <a:ln>
            <a:solidFill>
              <a:schemeClr val="tx2">
                <a:lumMod val="50000"/>
              </a:schemeClr>
            </a:solidFill>
          </a:ln>
        </p:spPr>
      </p:pic>
    </p:spTree>
    <p:extLst>
      <p:ext uri="{BB962C8B-B14F-4D97-AF65-F5344CB8AC3E}">
        <p14:creationId xmlns:p14="http://schemas.microsoft.com/office/powerpoint/2010/main" val="29168407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3EE2F71E-E5D2-6E47-8E71-3B687AF789F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80946D8A-052D-4547-A725-B140180FE52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1443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1F65CF4A-0853-D647-A7EB-F17E288618F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57CCBED6-789B-5640-9F9D-F49AD35F89E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823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E5D9B0B1-339A-9749-AEBB-A533666FF66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4D5EBE01-0CEE-1344-8C1E-229CFB546CC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1277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EA058004-09AB-304D-9DBF-71A3F6BEA61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3FBEA493-2C86-D64E-BE38-835AF33F0D7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8464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EDCA8FF6-013A-884F-950E-B92B0F6F069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829C984-FE06-2E4C-84A4-BA1D44F4B84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7187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3BE43FF0-3519-F14D-8834-5931751E104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46747D6B-90C9-5844-9634-048AD4FA896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4358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DA70A8CD-3218-264F-94DC-F5EE51D2DEA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E787BE6C-D17C-ED45-895F-A235886AB7F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904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B81E4939-4666-CC47-A656-D931C3B56E8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BA2EF661-0D3D-2C44-8C84-1E9E8A033CA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5491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79CB91B9-D8D7-F24E-966D-55479397FBF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1FFF41D0-F1C9-384A-A026-E9A1409606C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8198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395304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502829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900481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453454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654390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060956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696385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344981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765682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78135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67902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5.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5305585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76980807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09600"/>
            <a:ext cx="8229600" cy="2971800"/>
          </a:xfrm>
        </p:spPr>
        <p:txBody>
          <a:bodyPr anchor="ctr">
            <a:normAutofit/>
          </a:bodyPr>
          <a:lstStyle/>
          <a:p>
            <a:r>
              <a:rPr lang="en-US" sz="5300" dirty="0">
                <a:latin typeface="+mn-lt"/>
              </a:rPr>
              <a:t>Anesthetic Considerations for Pediatric Burn Patients</a:t>
            </a:r>
          </a:p>
        </p:txBody>
      </p:sp>
      <p:sp>
        <p:nvSpPr>
          <p:cNvPr id="3" name="Subtitle 2"/>
          <p:cNvSpPr>
            <a:spLocks noGrp="1"/>
          </p:cNvSpPr>
          <p:nvPr>
            <p:ph type="subTitle" idx="1"/>
          </p:nvPr>
        </p:nvSpPr>
        <p:spPr>
          <a:xfrm>
            <a:off x="1600200" y="3429000"/>
            <a:ext cx="6019800" cy="1828800"/>
          </a:xfrm>
        </p:spPr>
        <p:txBody>
          <a:bodyPr anchor="ctr">
            <a:normAutofit/>
          </a:bodyPr>
          <a:lstStyle/>
          <a:p>
            <a:r>
              <a:rPr lang="en-US" sz="3600" dirty="0">
                <a:solidFill>
                  <a:schemeClr val="tx1"/>
                </a:solidFill>
              </a:rPr>
              <a:t>Marisa K. Bell MD, FAAP</a:t>
            </a:r>
          </a:p>
          <a:p>
            <a:r>
              <a:rPr lang="en-US" sz="2000" dirty="0"/>
              <a:t>Clinical Assistant Professor of Anesthesiology</a:t>
            </a:r>
          </a:p>
          <a:p>
            <a:r>
              <a:rPr lang="en-US" sz="2000" dirty="0"/>
              <a:t>Children’s Hospital Los Angeles</a:t>
            </a:r>
          </a:p>
          <a:p>
            <a:r>
              <a:rPr lang="en-US" sz="2000" dirty="0"/>
              <a:t>Keck School of Medicine of USC</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73554F9D-0BFE-F441-823D-0677967C4C23}"/>
              </a:ext>
            </a:extLst>
          </p:cNvPr>
          <p:cNvSpPr txBox="1"/>
          <p:nvPr/>
        </p:nvSpPr>
        <p:spPr>
          <a:xfrm>
            <a:off x="3429000" y="6063734"/>
            <a:ext cx="1840760" cy="369332"/>
          </a:xfrm>
          <a:prstGeom prst="rect">
            <a:avLst/>
          </a:prstGeom>
          <a:noFill/>
        </p:spPr>
        <p:txBody>
          <a:bodyPr wrap="none" rtlCol="0">
            <a:spAutoFit/>
          </a:bodyPr>
          <a:lstStyle/>
          <a:p>
            <a:r>
              <a:rPr lang="en-US" dirty="0"/>
              <a:t>Updated 12/2019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17525"/>
            <a:ext cx="7886700" cy="1006475"/>
          </a:xfrm>
        </p:spPr>
        <p:txBody>
          <a:bodyPr/>
          <a:lstStyle/>
          <a:p>
            <a:pPr algn="l"/>
            <a:r>
              <a:rPr lang="en-US" dirty="0">
                <a:latin typeface="+mn-lt"/>
              </a:rPr>
              <a:t>Disclosures:</a:t>
            </a:r>
          </a:p>
        </p:txBody>
      </p:sp>
      <p:sp>
        <p:nvSpPr>
          <p:cNvPr id="3" name="Content Placeholder 2"/>
          <p:cNvSpPr>
            <a:spLocks noGrp="1"/>
          </p:cNvSpPr>
          <p:nvPr>
            <p:ph idx="1"/>
          </p:nvPr>
        </p:nvSpPr>
        <p:spPr>
          <a:xfrm>
            <a:off x="628650" y="1524000"/>
            <a:ext cx="8058149" cy="2057401"/>
          </a:xfrm>
        </p:spPr>
        <p:txBody>
          <a:bodyPr/>
          <a:lstStyle/>
          <a:p>
            <a:pPr marL="0" indent="0">
              <a:buNone/>
            </a:pPr>
            <a:r>
              <a:rPr lang="en-US" dirty="0">
                <a:ea typeface="MS PGothic" charset="0"/>
              </a:rPr>
              <a:t>No relevant financial relationships to disclose</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235075"/>
          </a:xfrm>
        </p:spPr>
        <p:txBody>
          <a:bodyPr>
            <a:normAutofit/>
          </a:bodyPr>
          <a:lstStyle/>
          <a:p>
            <a:pPr algn="l"/>
            <a:r>
              <a:rPr lang="en-US" sz="4800" dirty="0">
                <a:latin typeface="+mn-lt"/>
              </a:rPr>
              <a:t>Learning Objectives:</a:t>
            </a:r>
          </a:p>
        </p:txBody>
      </p:sp>
      <p:sp>
        <p:nvSpPr>
          <p:cNvPr id="3" name="Content Placeholder 2"/>
          <p:cNvSpPr>
            <a:spLocks noGrp="1"/>
          </p:cNvSpPr>
          <p:nvPr>
            <p:ph idx="1"/>
          </p:nvPr>
        </p:nvSpPr>
        <p:spPr/>
        <p:txBody>
          <a:bodyPr>
            <a:normAutofit/>
          </a:bodyPr>
          <a:lstStyle/>
          <a:p>
            <a:pPr marL="287338" indent="-274638"/>
            <a:r>
              <a:rPr lang="en-US" dirty="0"/>
              <a:t>Appreciate the global impact of burn injuries</a:t>
            </a:r>
          </a:p>
          <a:p>
            <a:pPr marL="287338" indent="-274638"/>
            <a:r>
              <a:rPr lang="en-US" dirty="0"/>
              <a:t>Describe basic burn characteristics</a:t>
            </a:r>
          </a:p>
          <a:p>
            <a:pPr marL="287338" indent="-274638"/>
            <a:r>
              <a:rPr lang="en-US" dirty="0"/>
              <a:t>Distinguish the two distinct phases of burn injury</a:t>
            </a:r>
          </a:p>
          <a:p>
            <a:pPr marL="287338" indent="-274638"/>
            <a:r>
              <a:rPr lang="en-US" dirty="0"/>
              <a:t>Recognize inhalational injury</a:t>
            </a:r>
          </a:p>
          <a:p>
            <a:pPr marL="287338" indent="-274638"/>
            <a:r>
              <a:rPr lang="en-US" dirty="0"/>
              <a:t>Identify the pharmacologic impact of burn injury</a:t>
            </a:r>
          </a:p>
          <a:p>
            <a:pPr marL="287338" indent="-274638">
              <a:buNone/>
            </a:pPr>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D55C957-906D-492E-A53F-08BA7215BB28}"/>
              </a:ext>
            </a:extLst>
          </p:cNvPr>
          <p:cNvSpPr>
            <a:spLocks noGrp="1"/>
          </p:cNvSpPr>
          <p:nvPr>
            <p:ph type="title"/>
          </p:nvPr>
        </p:nvSpPr>
        <p:spPr>
          <a:xfrm>
            <a:off x="304800" y="304800"/>
            <a:ext cx="7886700" cy="1143000"/>
          </a:xfrm>
        </p:spPr>
        <p:txBody>
          <a:bodyPr>
            <a:normAutofit/>
          </a:bodyPr>
          <a:lstStyle/>
          <a:p>
            <a:pPr algn="l"/>
            <a:r>
              <a:rPr lang="en-US" sz="4800" dirty="0">
                <a:latin typeface="+mn-lt"/>
              </a:rPr>
              <a:t>Global Impact:</a:t>
            </a:r>
          </a:p>
        </p:txBody>
      </p:sp>
      <p:sp>
        <p:nvSpPr>
          <p:cNvPr id="3" name="Content Placeholder 2"/>
          <p:cNvSpPr>
            <a:spLocks noGrp="1"/>
          </p:cNvSpPr>
          <p:nvPr>
            <p:ph sz="half" idx="1"/>
          </p:nvPr>
        </p:nvSpPr>
        <p:spPr>
          <a:xfrm>
            <a:off x="304799" y="1532445"/>
            <a:ext cx="8374531" cy="2963355"/>
          </a:xfrm>
          <a:prstGeom prst="rect">
            <a:avLst/>
          </a:prstGeom>
        </p:spPr>
        <p:txBody>
          <a:bodyPr>
            <a:noAutofit/>
          </a:bodyPr>
          <a:lstStyle/>
          <a:p>
            <a:pPr marL="287338" indent="-287338"/>
            <a:r>
              <a:rPr lang="en-US" dirty="0"/>
              <a:t>Majority of burns occur in children &lt; 5 years old</a:t>
            </a:r>
          </a:p>
          <a:p>
            <a:pPr marL="287338" indent="-287338"/>
            <a:r>
              <a:rPr lang="en-US" dirty="0"/>
              <a:t>Majority of burn injuries occur in Africa, South-East Asia and the Eastern Mediterranean </a:t>
            </a:r>
          </a:p>
          <a:p>
            <a:pPr marL="287338" indent="-287338"/>
            <a:r>
              <a:rPr lang="en-US" dirty="0"/>
              <a:t>Over 95% of fire-related burns</a:t>
            </a:r>
          </a:p>
          <a:p>
            <a:pPr marL="0" indent="0">
              <a:buNone/>
            </a:pPr>
            <a:r>
              <a:rPr lang="en-US" dirty="0"/>
              <a:t>   occur in low-middle income countries</a:t>
            </a:r>
          </a:p>
        </p:txBody>
      </p:sp>
      <p:sp>
        <p:nvSpPr>
          <p:cNvPr id="2" name="TextBox 1">
            <a:extLst>
              <a:ext uri="{FF2B5EF4-FFF2-40B4-BE49-F238E27FC236}">
                <a16:creationId xmlns:a16="http://schemas.microsoft.com/office/drawing/2014/main" id="{705CE575-FA9E-7B4B-AF89-84A2D2C9FF06}"/>
              </a:ext>
            </a:extLst>
          </p:cNvPr>
          <p:cNvSpPr txBox="1"/>
          <p:nvPr/>
        </p:nvSpPr>
        <p:spPr>
          <a:xfrm>
            <a:off x="277292" y="4101404"/>
            <a:ext cx="5791201" cy="1384995"/>
          </a:xfrm>
          <a:prstGeom prst="rect">
            <a:avLst/>
          </a:prstGeom>
          <a:noFill/>
        </p:spPr>
        <p:txBody>
          <a:bodyPr wrap="square" rtlCol="0">
            <a:spAutoFit/>
          </a:bodyPr>
          <a:lstStyle/>
          <a:p>
            <a:pPr marL="287338" indent="-287338">
              <a:buFont typeface="Arial" panose="020B0604020202020204" pitchFamily="34" charset="0"/>
              <a:buChar char="•"/>
            </a:pPr>
            <a:r>
              <a:rPr lang="en-US" sz="2800" dirty="0"/>
              <a:t>Fire-related burns account for 10 million disability adjusted life years lost each year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7111" y="2819400"/>
            <a:ext cx="2133600" cy="3072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841129" y="5891784"/>
            <a:ext cx="1676400" cy="276999"/>
          </a:xfrm>
          <a:prstGeom prst="rect">
            <a:avLst/>
          </a:prstGeom>
          <a:noFill/>
        </p:spPr>
        <p:txBody>
          <a:bodyPr wrap="square" rtlCol="0">
            <a:spAutoFit/>
          </a:bodyPr>
          <a:lstStyle/>
          <a:p>
            <a:r>
              <a:rPr lang="en-US" sz="1200" dirty="0"/>
              <a:t>Figure 1</a:t>
            </a:r>
          </a:p>
        </p:txBody>
      </p:sp>
    </p:spTree>
    <p:extLst>
      <p:ext uri="{BB962C8B-B14F-4D97-AF65-F5344CB8AC3E}">
        <p14:creationId xmlns:p14="http://schemas.microsoft.com/office/powerpoint/2010/main" val="2043520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5871A6C-B2E3-0549-B521-F8CF37F50837}"/>
              </a:ext>
            </a:extLst>
          </p:cNvPr>
          <p:cNvSpPr>
            <a:spLocks noGrp="1"/>
          </p:cNvSpPr>
          <p:nvPr>
            <p:ph type="title"/>
          </p:nvPr>
        </p:nvSpPr>
        <p:spPr>
          <a:xfrm>
            <a:off x="304800" y="304800"/>
            <a:ext cx="7886700" cy="1143000"/>
          </a:xfrm>
        </p:spPr>
        <p:txBody>
          <a:bodyPr>
            <a:normAutofit/>
          </a:bodyPr>
          <a:lstStyle/>
          <a:p>
            <a:pPr algn="l"/>
            <a:r>
              <a:rPr lang="en-US" dirty="0">
                <a:latin typeface="+mn-lt"/>
              </a:rPr>
              <a:t>Burn Injuries: Gender Disparity</a:t>
            </a:r>
          </a:p>
        </p:txBody>
      </p:sp>
      <p:sp>
        <p:nvSpPr>
          <p:cNvPr id="3" name="Content Placeholder 2">
            <a:extLst>
              <a:ext uri="{FF2B5EF4-FFF2-40B4-BE49-F238E27FC236}">
                <a16:creationId xmlns:a16="http://schemas.microsoft.com/office/drawing/2014/main" id="{729320C5-5534-1F45-9434-C6513850DDC1}"/>
              </a:ext>
            </a:extLst>
          </p:cNvPr>
          <p:cNvSpPr>
            <a:spLocks noGrp="1"/>
          </p:cNvSpPr>
          <p:nvPr>
            <p:ph sz="half" idx="1"/>
          </p:nvPr>
        </p:nvSpPr>
        <p:spPr>
          <a:xfrm>
            <a:off x="304800" y="2667000"/>
            <a:ext cx="3429000" cy="3124200"/>
          </a:xfrm>
          <a:prstGeom prst="rect">
            <a:avLst/>
          </a:prstGeom>
        </p:spPr>
        <p:txBody>
          <a:bodyPr>
            <a:noAutofit/>
          </a:bodyPr>
          <a:lstStyle/>
          <a:p>
            <a:pPr marL="293688" indent="-293688"/>
            <a:r>
              <a:rPr lang="en-US" sz="3200" dirty="0"/>
              <a:t>Open fire cooking</a:t>
            </a:r>
          </a:p>
          <a:p>
            <a:pPr marL="293688" indent="-293688"/>
            <a:r>
              <a:rPr lang="en-US" sz="3200" dirty="0"/>
              <a:t>Fossil fueled   cookstoves</a:t>
            </a:r>
          </a:p>
          <a:p>
            <a:pPr marL="293688" indent="-293688"/>
            <a:r>
              <a:rPr lang="en-US" sz="3200" dirty="0"/>
              <a:t>Ground level cooking</a:t>
            </a:r>
          </a:p>
        </p:txBody>
      </p:sp>
      <p:pic>
        <p:nvPicPr>
          <p:cNvPr id="13314" name="Picture 2" descr="https://upload.wikimedia.org/wikipedia/commons/thumb/1/15/Women_cooking_using_the_open_fire_stove.jpg/1280px-Women_cooking_using_the_open_fire_stove.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86200" y="2667000"/>
            <a:ext cx="4368800" cy="3276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ECC4A87-00E3-D24B-A127-BE026676D1FE}"/>
              </a:ext>
            </a:extLst>
          </p:cNvPr>
          <p:cNvSpPr/>
          <p:nvPr/>
        </p:nvSpPr>
        <p:spPr>
          <a:xfrm>
            <a:off x="304800" y="1715869"/>
            <a:ext cx="8259890" cy="646331"/>
          </a:xfrm>
          <a:prstGeom prst="rect">
            <a:avLst/>
          </a:prstGeom>
        </p:spPr>
        <p:txBody>
          <a:bodyPr wrap="none">
            <a:spAutoFit/>
          </a:bodyPr>
          <a:lstStyle/>
          <a:p>
            <a:r>
              <a:rPr lang="en-US" sz="3600" i="1" dirty="0"/>
              <a:t>Females have a higher rate of burn injuries </a:t>
            </a:r>
          </a:p>
        </p:txBody>
      </p:sp>
      <p:sp>
        <p:nvSpPr>
          <p:cNvPr id="2" name="TextBox 1"/>
          <p:cNvSpPr txBox="1"/>
          <p:nvPr/>
        </p:nvSpPr>
        <p:spPr>
          <a:xfrm>
            <a:off x="7723045" y="5943600"/>
            <a:ext cx="684355" cy="276999"/>
          </a:xfrm>
          <a:prstGeom prst="rect">
            <a:avLst/>
          </a:prstGeom>
          <a:noFill/>
        </p:spPr>
        <p:txBody>
          <a:bodyPr wrap="none" rtlCol="0">
            <a:spAutoFit/>
          </a:bodyPr>
          <a:lstStyle/>
          <a:p>
            <a:r>
              <a:rPr lang="en-US" sz="1200" dirty="0"/>
              <a:t>Figure 2</a:t>
            </a:r>
          </a:p>
        </p:txBody>
      </p:sp>
    </p:spTree>
    <p:extLst>
      <p:ext uri="{BB962C8B-B14F-4D97-AF65-F5344CB8AC3E}">
        <p14:creationId xmlns:p14="http://schemas.microsoft.com/office/powerpoint/2010/main" val="3402528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B04F-C604-E047-BB9A-0041F6CC8398}"/>
              </a:ext>
            </a:extLst>
          </p:cNvPr>
          <p:cNvSpPr>
            <a:spLocks noGrp="1"/>
          </p:cNvSpPr>
          <p:nvPr>
            <p:ph type="title"/>
          </p:nvPr>
        </p:nvSpPr>
        <p:spPr>
          <a:xfrm>
            <a:off x="628650" y="365125"/>
            <a:ext cx="7886700" cy="1006475"/>
          </a:xfrm>
          <a:prstGeom prst="rect">
            <a:avLst/>
          </a:prstGeom>
        </p:spPr>
        <p:txBody>
          <a:bodyPr anchor="ctr">
            <a:normAutofit/>
          </a:bodyPr>
          <a:lstStyle/>
          <a:p>
            <a:pPr algn="l"/>
            <a:r>
              <a:rPr lang="en-US" dirty="0">
                <a:latin typeface="+mn-lt"/>
              </a:rPr>
              <a:t>What is a Burn?</a:t>
            </a:r>
          </a:p>
        </p:txBody>
      </p:sp>
      <p:sp>
        <p:nvSpPr>
          <p:cNvPr id="3" name="Content Placeholder 2">
            <a:extLst>
              <a:ext uri="{FF2B5EF4-FFF2-40B4-BE49-F238E27FC236}">
                <a16:creationId xmlns:a16="http://schemas.microsoft.com/office/drawing/2014/main" id="{5E83663C-430E-E14D-827D-A72D91224678}"/>
              </a:ext>
            </a:extLst>
          </p:cNvPr>
          <p:cNvSpPr>
            <a:spLocks noGrp="1"/>
          </p:cNvSpPr>
          <p:nvPr>
            <p:ph sz="half" idx="1"/>
          </p:nvPr>
        </p:nvSpPr>
        <p:spPr>
          <a:xfrm>
            <a:off x="628651" y="1524000"/>
            <a:ext cx="4705350" cy="4652963"/>
          </a:xfrm>
          <a:prstGeom prst="rect">
            <a:avLst/>
          </a:prstGeom>
        </p:spPr>
        <p:txBody>
          <a:bodyPr>
            <a:normAutofit fontScale="85000" lnSpcReduction="20000"/>
          </a:bodyPr>
          <a:lstStyle/>
          <a:p>
            <a:pPr marL="0" indent="0">
              <a:lnSpc>
                <a:spcPct val="100000"/>
              </a:lnSpc>
              <a:buNone/>
            </a:pPr>
            <a:r>
              <a:rPr lang="en-US" sz="3900" dirty="0"/>
              <a:t>A burn is an injury to skin or other organic tissue caused by</a:t>
            </a:r>
          </a:p>
          <a:p>
            <a:pPr marL="293688" indent="-293688"/>
            <a:r>
              <a:rPr lang="en-US" sz="3400" dirty="0"/>
              <a:t>Heat</a:t>
            </a:r>
          </a:p>
          <a:p>
            <a:pPr marL="293688" indent="-293688"/>
            <a:r>
              <a:rPr lang="en-US" sz="3400" dirty="0"/>
              <a:t>Radiation</a:t>
            </a:r>
          </a:p>
          <a:p>
            <a:pPr marL="293688" indent="-293688"/>
            <a:r>
              <a:rPr lang="en-US" sz="3400" dirty="0"/>
              <a:t>Radioactivity</a:t>
            </a:r>
          </a:p>
          <a:p>
            <a:pPr marL="293688" indent="-293688"/>
            <a:r>
              <a:rPr lang="en-US" sz="3400" dirty="0"/>
              <a:t>Electricity</a:t>
            </a:r>
          </a:p>
          <a:p>
            <a:pPr marL="293688" indent="-293688"/>
            <a:r>
              <a:rPr lang="en-US" sz="3400" dirty="0"/>
              <a:t>Friction</a:t>
            </a:r>
          </a:p>
          <a:p>
            <a:pPr marL="293688" indent="-293688"/>
            <a:r>
              <a:rPr lang="en-US" sz="3400" dirty="0"/>
              <a:t>Chemicals (acid)</a:t>
            </a:r>
          </a:p>
          <a:p>
            <a:pPr marL="293688" indent="-293688"/>
            <a:r>
              <a:rPr lang="en-US" sz="3400" dirty="0"/>
              <a:t>Smoke inhalation</a:t>
            </a:r>
          </a:p>
          <a:p>
            <a:pPr marL="0" indent="0">
              <a:buNone/>
            </a:pPr>
            <a:endParaRPr lang="en-US" sz="2600" dirty="0"/>
          </a:p>
        </p:txBody>
      </p:sp>
      <p:pic>
        <p:nvPicPr>
          <p:cNvPr id="11266" name="Picture 2" descr="https://upload.wikimedia.org/wikipedia/commons/thumb/9/92/Christmas_Comes_Early_and_Often_for_Those_at_Indira_Gandhi_Institute_of_Child_Health_DVIDS130524.jpg/800px-Christmas_Comes_Early_and_Often_for_Those_at_Indira_Gandhi_Institute_of_Child_Health_DVIDS130524.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86401" y="1524000"/>
            <a:ext cx="2681228" cy="4038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483274" y="5626074"/>
            <a:ext cx="684355" cy="276999"/>
          </a:xfrm>
          <a:prstGeom prst="rect">
            <a:avLst/>
          </a:prstGeom>
          <a:noFill/>
        </p:spPr>
        <p:txBody>
          <a:bodyPr wrap="none" rtlCol="0">
            <a:spAutoFit/>
          </a:bodyPr>
          <a:lstStyle/>
          <a:p>
            <a:r>
              <a:rPr lang="en-US" sz="1200" dirty="0"/>
              <a:t>Figure 3</a:t>
            </a:r>
          </a:p>
        </p:txBody>
      </p:sp>
    </p:spTree>
    <p:extLst>
      <p:ext uri="{BB962C8B-B14F-4D97-AF65-F5344CB8AC3E}">
        <p14:creationId xmlns:p14="http://schemas.microsoft.com/office/powerpoint/2010/main" val="3919998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828800"/>
            <a:ext cx="8229600" cy="3817938"/>
          </a:xfrm>
        </p:spPr>
        <p:txBody>
          <a:bodyPr>
            <a:normAutofit/>
          </a:bodyPr>
          <a:lstStyle/>
          <a:p>
            <a:pPr marL="463550" indent="-449263">
              <a:buNone/>
            </a:pPr>
            <a:r>
              <a:rPr lang="en-US" sz="4800" dirty="0"/>
              <a:t>Burns are described in terms of:</a:t>
            </a:r>
            <a:endParaRPr lang="en-US" sz="4800" b="1" u="sng" dirty="0"/>
          </a:p>
          <a:p>
            <a:pPr marL="401638" indent="-277813">
              <a:buFont typeface="Arial" panose="020B0604020202020204" pitchFamily="34" charset="0"/>
              <a:buChar char="•"/>
            </a:pPr>
            <a:r>
              <a:rPr lang="en-US" sz="4400" dirty="0"/>
              <a:t>Depth</a:t>
            </a:r>
          </a:p>
          <a:p>
            <a:pPr marL="401638" indent="-277813">
              <a:buFont typeface="Arial" panose="020B0604020202020204" pitchFamily="34" charset="0"/>
              <a:buChar char="•"/>
            </a:pPr>
            <a:r>
              <a:rPr lang="en-US" sz="4400" dirty="0"/>
              <a:t>Total Body Surface Area</a:t>
            </a:r>
          </a:p>
          <a:p>
            <a:pPr marL="0" indent="0" algn="ctr">
              <a:buNone/>
            </a:pPr>
            <a:endParaRPr lang="en-US" sz="4400" dirty="0"/>
          </a:p>
        </p:txBody>
      </p:sp>
    </p:spTree>
    <p:extLst>
      <p:ext uri="{BB962C8B-B14F-4D97-AF65-F5344CB8AC3E}">
        <p14:creationId xmlns:p14="http://schemas.microsoft.com/office/powerpoint/2010/main" val="2530858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0F883-1726-134B-94F5-5EDFA2577BEE}"/>
              </a:ext>
            </a:extLst>
          </p:cNvPr>
          <p:cNvSpPr>
            <a:spLocks noGrp="1"/>
          </p:cNvSpPr>
          <p:nvPr>
            <p:ph type="title"/>
          </p:nvPr>
        </p:nvSpPr>
        <p:spPr>
          <a:xfrm>
            <a:off x="4953000" y="0"/>
            <a:ext cx="1866900" cy="1325563"/>
          </a:xfrm>
          <a:prstGeom prst="rect">
            <a:avLst/>
          </a:prstGeom>
        </p:spPr>
        <p:txBody>
          <a:bodyPr anchor="ctr">
            <a:normAutofit/>
          </a:bodyPr>
          <a:lstStyle/>
          <a:p>
            <a:r>
              <a:rPr lang="en-US" dirty="0">
                <a:solidFill>
                  <a:schemeClr val="tx2"/>
                </a:solidFill>
                <a:latin typeface="+mn-lt"/>
              </a:rPr>
              <a:t>Depth</a:t>
            </a:r>
          </a:p>
        </p:txBody>
      </p:sp>
      <p:sp>
        <p:nvSpPr>
          <p:cNvPr id="3" name="Content Placeholder 2">
            <a:extLst>
              <a:ext uri="{FF2B5EF4-FFF2-40B4-BE49-F238E27FC236}">
                <a16:creationId xmlns:a16="http://schemas.microsoft.com/office/drawing/2014/main" id="{F5F2691D-4FE1-324B-A572-08BAFC86101F}"/>
              </a:ext>
            </a:extLst>
          </p:cNvPr>
          <p:cNvSpPr>
            <a:spLocks noGrp="1"/>
          </p:cNvSpPr>
          <p:nvPr>
            <p:ph sz="half" idx="1"/>
          </p:nvPr>
        </p:nvSpPr>
        <p:spPr>
          <a:xfrm>
            <a:off x="152400" y="457200"/>
            <a:ext cx="3505200" cy="4351338"/>
          </a:xfrm>
          <a:prstGeom prst="rect">
            <a:avLst/>
          </a:prstGeom>
        </p:spPr>
        <p:txBody>
          <a:bodyPr>
            <a:noAutofit/>
          </a:bodyPr>
          <a:lstStyle/>
          <a:p>
            <a:pPr marL="0" indent="0">
              <a:buNone/>
            </a:pPr>
            <a:r>
              <a:rPr lang="en-US" sz="2200" b="1" dirty="0"/>
              <a:t>Superficial: </a:t>
            </a:r>
            <a:r>
              <a:rPr lang="en-US" sz="2200" dirty="0"/>
              <a:t>limited to epidermis, typically does not require hospital management, heals within 7 days, looks like a bad sunburn</a:t>
            </a:r>
          </a:p>
          <a:p>
            <a:pPr marL="0" indent="0">
              <a:buNone/>
            </a:pPr>
            <a:r>
              <a:rPr lang="en-US" sz="2200" b="1" dirty="0"/>
              <a:t>Partial-Thickness: </a:t>
            </a:r>
            <a:r>
              <a:rPr lang="en-US" sz="2200" dirty="0"/>
              <a:t>damage extends to dermis, blistering, some heal without surgery, some require debridement and grafting, re-epithelialize within 14-21 days</a:t>
            </a:r>
          </a:p>
          <a:p>
            <a:pPr marL="0" indent="0">
              <a:buNone/>
            </a:pPr>
            <a:r>
              <a:rPr lang="en-US" sz="2200" b="1" dirty="0"/>
              <a:t>Full-Thickness: </a:t>
            </a:r>
            <a:r>
              <a:rPr lang="en-US" sz="2200" dirty="0"/>
              <a:t>dermis destroyed, insensate (the nerves get burned), will only heal with grafting</a:t>
            </a:r>
          </a:p>
        </p:txBody>
      </p:sp>
      <p:pic>
        <p:nvPicPr>
          <p:cNvPr id="5" name="Picture 4">
            <a:extLst>
              <a:ext uri="{FF2B5EF4-FFF2-40B4-BE49-F238E27FC236}">
                <a16:creationId xmlns:a16="http://schemas.microsoft.com/office/drawing/2014/main" id="{9CA84FFE-099D-4C84-95AF-4CEFBB1C71AA}"/>
              </a:ext>
            </a:extLst>
          </p:cNvPr>
          <p:cNvPicPr>
            <a:picLocks noChangeAspect="1"/>
          </p:cNvPicPr>
          <p:nvPr/>
        </p:nvPicPr>
        <p:blipFill>
          <a:blip r:embed="rId2"/>
          <a:stretch>
            <a:fillRect/>
          </a:stretch>
        </p:blipFill>
        <p:spPr>
          <a:xfrm>
            <a:off x="3620125" y="1295400"/>
            <a:ext cx="5334000" cy="4573488"/>
          </a:xfrm>
          <a:prstGeom prst="rect">
            <a:avLst/>
          </a:prstGeom>
        </p:spPr>
      </p:pic>
      <p:sp>
        <p:nvSpPr>
          <p:cNvPr id="6" name="TextBox 5"/>
          <p:cNvSpPr txBox="1"/>
          <p:nvPr/>
        </p:nvSpPr>
        <p:spPr>
          <a:xfrm>
            <a:off x="7924800" y="5868888"/>
            <a:ext cx="684355" cy="276999"/>
          </a:xfrm>
          <a:prstGeom prst="rect">
            <a:avLst/>
          </a:prstGeom>
          <a:noFill/>
        </p:spPr>
        <p:txBody>
          <a:bodyPr wrap="none" rtlCol="0">
            <a:spAutoFit/>
          </a:bodyPr>
          <a:lstStyle/>
          <a:p>
            <a:r>
              <a:rPr lang="en-US" sz="1200" dirty="0"/>
              <a:t>Figure 4</a:t>
            </a:r>
          </a:p>
        </p:txBody>
      </p:sp>
    </p:spTree>
    <p:extLst>
      <p:ext uri="{BB962C8B-B14F-4D97-AF65-F5344CB8AC3E}">
        <p14:creationId xmlns:p14="http://schemas.microsoft.com/office/powerpoint/2010/main" val="3500196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BFFFA2-E84A-BE40-A435-1C6579696898}"/>
              </a:ext>
            </a:extLst>
          </p:cNvPr>
          <p:cNvSpPr>
            <a:spLocks noGrp="1"/>
          </p:cNvSpPr>
          <p:nvPr>
            <p:ph idx="1"/>
          </p:nvPr>
        </p:nvSpPr>
        <p:spPr>
          <a:xfrm>
            <a:off x="228600" y="762000"/>
            <a:ext cx="7886700" cy="4351338"/>
          </a:xfrm>
          <a:prstGeom prst="rect">
            <a:avLst/>
          </a:prstGeom>
        </p:spPr>
        <p:txBody>
          <a:bodyPr>
            <a:normAutofit lnSpcReduction="10000"/>
          </a:bodyPr>
          <a:lstStyle/>
          <a:p>
            <a:pPr marL="0" indent="0">
              <a:buNone/>
            </a:pPr>
            <a:r>
              <a:rPr lang="en-US" sz="4400" dirty="0"/>
              <a:t>Total Body Surface Area (TBSA)</a:t>
            </a:r>
          </a:p>
          <a:p>
            <a:pPr marL="0" indent="0">
              <a:buNone/>
            </a:pPr>
            <a:endParaRPr lang="en-US" dirty="0"/>
          </a:p>
          <a:p>
            <a:r>
              <a:rPr lang="en-US" dirty="0"/>
              <a:t>Separate charts are used to estimate TBSA in children because of differences in body proportion.</a:t>
            </a:r>
          </a:p>
          <a:p>
            <a:pPr marL="0" indent="0">
              <a:buNone/>
            </a:pPr>
            <a:endParaRPr lang="en-US" dirty="0"/>
          </a:p>
          <a:p>
            <a:r>
              <a:rPr lang="en-US" dirty="0"/>
              <a:t>Children have proportionally larger heads, smaller legs, and smaller hands than adults</a:t>
            </a:r>
          </a:p>
        </p:txBody>
      </p:sp>
    </p:spTree>
    <p:extLst>
      <p:ext uri="{BB962C8B-B14F-4D97-AF65-F5344CB8AC3E}">
        <p14:creationId xmlns:p14="http://schemas.microsoft.com/office/powerpoint/2010/main" val="1052713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81000"/>
            <a:ext cx="6161153" cy="5330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553200" y="5895201"/>
            <a:ext cx="684355" cy="276999"/>
          </a:xfrm>
          <a:prstGeom prst="rect">
            <a:avLst/>
          </a:prstGeom>
          <a:noFill/>
        </p:spPr>
        <p:txBody>
          <a:bodyPr wrap="none" rtlCol="0">
            <a:spAutoFit/>
          </a:bodyPr>
          <a:lstStyle/>
          <a:p>
            <a:r>
              <a:rPr lang="en-US" sz="1200" dirty="0"/>
              <a:t>Figure 5</a:t>
            </a:r>
          </a:p>
        </p:txBody>
      </p:sp>
      <p:sp>
        <p:nvSpPr>
          <p:cNvPr id="4" name="TextBox 3"/>
          <p:cNvSpPr txBox="1"/>
          <p:nvPr/>
        </p:nvSpPr>
        <p:spPr>
          <a:xfrm>
            <a:off x="685800" y="5715000"/>
            <a:ext cx="6248400" cy="292388"/>
          </a:xfrm>
          <a:prstGeom prst="rect">
            <a:avLst/>
          </a:prstGeom>
          <a:noFill/>
        </p:spPr>
        <p:txBody>
          <a:bodyPr wrap="square" rtlCol="0">
            <a:spAutoFit/>
          </a:bodyPr>
          <a:lstStyle/>
          <a:p>
            <a:r>
              <a:rPr lang="en-US" sz="1300" dirty="0"/>
              <a:t>(C) Palmar hand surface of the child is approximately 1% TBSA</a:t>
            </a:r>
          </a:p>
        </p:txBody>
      </p:sp>
    </p:spTree>
    <p:extLst>
      <p:ext uri="{BB962C8B-B14F-4D97-AF65-F5344CB8AC3E}">
        <p14:creationId xmlns:p14="http://schemas.microsoft.com/office/powerpoint/2010/main" val="92345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2252971"/>
            <a:ext cx="7696200" cy="2862322"/>
          </a:xfrm>
          <a:prstGeom prst="rect">
            <a:avLst/>
          </a:prstGeom>
        </p:spPr>
        <p:txBody>
          <a:bodyPr wrap="square">
            <a:spAutoFit/>
          </a:bodyPr>
          <a:lstStyle/>
          <a:p>
            <a:pPr marL="285750" indent="-285750">
              <a:buFont typeface="Arial" panose="020B0604020202020204" pitchFamily="34" charset="0"/>
              <a:buChar char="•"/>
            </a:pPr>
            <a:r>
              <a:rPr lang="en-US" sz="3600" dirty="0"/>
              <a:t>The physiologic derangements associated with burns occur in 2 phases</a:t>
            </a:r>
          </a:p>
          <a:p>
            <a:pPr marL="285750" indent="-285750">
              <a:buFont typeface="Arial" panose="020B0604020202020204" pitchFamily="34" charset="0"/>
              <a:buChar char="•"/>
            </a:pPr>
            <a:r>
              <a:rPr lang="en-US" sz="3600" dirty="0"/>
              <a:t>The bigger the burn, the bigger the derangements</a:t>
            </a:r>
            <a:endParaRPr lang="en-US" sz="3200" dirty="0"/>
          </a:p>
        </p:txBody>
      </p:sp>
      <p:sp>
        <p:nvSpPr>
          <p:cNvPr id="3" name="Rectangle 2">
            <a:extLst>
              <a:ext uri="{FF2B5EF4-FFF2-40B4-BE49-F238E27FC236}">
                <a16:creationId xmlns:a16="http://schemas.microsoft.com/office/drawing/2014/main" id="{BEEC3179-6C70-FC4B-A1EB-AECF5A784A67}"/>
              </a:ext>
            </a:extLst>
          </p:cNvPr>
          <p:cNvSpPr/>
          <p:nvPr/>
        </p:nvSpPr>
        <p:spPr>
          <a:xfrm>
            <a:off x="533400" y="762000"/>
            <a:ext cx="6722057" cy="769441"/>
          </a:xfrm>
          <a:prstGeom prst="rect">
            <a:avLst/>
          </a:prstGeom>
        </p:spPr>
        <p:txBody>
          <a:bodyPr wrap="square">
            <a:spAutoFit/>
          </a:bodyPr>
          <a:lstStyle/>
          <a:p>
            <a:r>
              <a:rPr lang="en-US" sz="4400" dirty="0"/>
              <a:t>When did the Burn Occur?</a:t>
            </a:r>
          </a:p>
        </p:txBody>
      </p:sp>
    </p:spTree>
    <p:extLst>
      <p:ext uri="{BB962C8B-B14F-4D97-AF65-F5344CB8AC3E}">
        <p14:creationId xmlns:p14="http://schemas.microsoft.com/office/powerpoint/2010/main" val="31334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734299" cy="1325563"/>
          </a:xfrm>
        </p:spPr>
        <p:txBody>
          <a:bodyPr>
            <a:normAutofit/>
          </a:bodyPr>
          <a:lstStyle/>
          <a:p>
            <a:pPr algn="l"/>
            <a:r>
              <a:rPr lang="en-US" sz="2800" b="1" dirty="0"/>
              <a:t>The “Ebb” Phase: First 24-48 Hours of Burn Injury</a:t>
            </a:r>
          </a:p>
        </p:txBody>
      </p:sp>
      <p:pic>
        <p:nvPicPr>
          <p:cNvPr id="4100" name="Picture 4" descr="File:Female shadow with orga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0" y="1952624"/>
            <a:ext cx="2857500" cy="41894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26175" y="6355961"/>
            <a:ext cx="684355" cy="276999"/>
          </a:xfrm>
          <a:prstGeom prst="rect">
            <a:avLst/>
          </a:prstGeom>
          <a:noFill/>
        </p:spPr>
        <p:txBody>
          <a:bodyPr wrap="none" rtlCol="0">
            <a:spAutoFit/>
          </a:bodyPr>
          <a:lstStyle/>
          <a:p>
            <a:r>
              <a:rPr lang="en-US" sz="1200" dirty="0"/>
              <a:t>Figure 6</a:t>
            </a:r>
          </a:p>
        </p:txBody>
      </p:sp>
      <p:sp>
        <p:nvSpPr>
          <p:cNvPr id="5" name="TextBox 4"/>
          <p:cNvSpPr txBox="1"/>
          <p:nvPr/>
        </p:nvSpPr>
        <p:spPr>
          <a:xfrm>
            <a:off x="765073" y="911424"/>
            <a:ext cx="2092427"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Cerebral edema?</a:t>
            </a:r>
          </a:p>
          <a:p>
            <a:r>
              <a:rPr lang="en-US" sz="2000" dirty="0"/>
              <a:t>Mental Status?</a:t>
            </a:r>
          </a:p>
          <a:p>
            <a:r>
              <a:rPr lang="en-US" sz="2000" dirty="0"/>
              <a:t>   Pain response</a:t>
            </a:r>
          </a:p>
        </p:txBody>
      </p:sp>
      <p:sp>
        <p:nvSpPr>
          <p:cNvPr id="8" name="TextBox 7"/>
          <p:cNvSpPr txBox="1"/>
          <p:nvPr/>
        </p:nvSpPr>
        <p:spPr>
          <a:xfrm>
            <a:off x="5437238" y="1600200"/>
            <a:ext cx="3173361"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Tachycardia</a:t>
            </a:r>
          </a:p>
          <a:p>
            <a:r>
              <a:rPr lang="en-US" sz="2000" dirty="0"/>
              <a:t>Myocardial depression</a:t>
            </a:r>
          </a:p>
          <a:p>
            <a:r>
              <a:rPr lang="en-US" sz="2000" dirty="0"/>
              <a:t>Decreased cardiac output</a:t>
            </a:r>
          </a:p>
          <a:p>
            <a:r>
              <a:rPr lang="en-US" sz="2000" dirty="0"/>
              <a:t>Metabolic acidosis</a:t>
            </a:r>
          </a:p>
        </p:txBody>
      </p:sp>
      <p:sp>
        <p:nvSpPr>
          <p:cNvPr id="9" name="TextBox 8"/>
          <p:cNvSpPr txBox="1"/>
          <p:nvPr/>
        </p:nvSpPr>
        <p:spPr>
          <a:xfrm>
            <a:off x="552450" y="2309098"/>
            <a:ext cx="2247900"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Pulmonary edema</a:t>
            </a:r>
          </a:p>
          <a:p>
            <a:r>
              <a:rPr lang="en-US" sz="2000" dirty="0"/>
              <a:t>Bronchospasm</a:t>
            </a:r>
          </a:p>
          <a:p>
            <a:r>
              <a:rPr lang="en-US" sz="2000" dirty="0"/>
              <a:t>ARDS</a:t>
            </a:r>
          </a:p>
        </p:txBody>
      </p:sp>
      <p:sp>
        <p:nvSpPr>
          <p:cNvPr id="10" name="TextBox 9"/>
          <p:cNvSpPr txBox="1"/>
          <p:nvPr/>
        </p:nvSpPr>
        <p:spPr>
          <a:xfrm>
            <a:off x="5715000" y="3707433"/>
            <a:ext cx="2362200"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Aldosterone &amp; Cortisol secretion</a:t>
            </a:r>
          </a:p>
        </p:txBody>
      </p:sp>
      <p:sp>
        <p:nvSpPr>
          <p:cNvPr id="11" name="TextBox 10"/>
          <p:cNvSpPr txBox="1"/>
          <p:nvPr/>
        </p:nvSpPr>
        <p:spPr>
          <a:xfrm>
            <a:off x="5829300" y="4876800"/>
            <a:ext cx="2895600"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Fluid loss through burned skin &amp; generalized edema in &gt; 25% TBSA burns</a:t>
            </a:r>
          </a:p>
        </p:txBody>
      </p:sp>
      <p:sp>
        <p:nvSpPr>
          <p:cNvPr id="12" name="TextBox 11"/>
          <p:cNvSpPr txBox="1"/>
          <p:nvPr/>
        </p:nvSpPr>
        <p:spPr>
          <a:xfrm>
            <a:off x="37484" y="4703043"/>
            <a:ext cx="2705716"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Circumferential burns of limbs, chest, abdomen can cause compartment syndrome.</a:t>
            </a:r>
          </a:p>
        </p:txBody>
      </p:sp>
      <p:sp>
        <p:nvSpPr>
          <p:cNvPr id="13" name="TextBox 12"/>
          <p:cNvSpPr txBox="1"/>
          <p:nvPr/>
        </p:nvSpPr>
        <p:spPr>
          <a:xfrm>
            <a:off x="876300" y="3635514"/>
            <a:ext cx="1866900"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err="1"/>
              <a:t>Myoglobinuria</a:t>
            </a:r>
            <a:endParaRPr lang="en-US" sz="2000" dirty="0"/>
          </a:p>
          <a:p>
            <a:r>
              <a:rPr lang="en-US" sz="2000" dirty="0"/>
              <a:t>Oliguria</a:t>
            </a:r>
          </a:p>
        </p:txBody>
      </p:sp>
      <p:cxnSp>
        <p:nvCxnSpPr>
          <p:cNvPr id="15" name="Straight Arrow Connector 14"/>
          <p:cNvCxnSpPr/>
          <p:nvPr/>
        </p:nvCxnSpPr>
        <p:spPr>
          <a:xfrm flipV="1">
            <a:off x="939095" y="16002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flipH="1" flipV="1">
            <a:off x="2930338" y="1505687"/>
            <a:ext cx="995837" cy="9442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H="1" flipV="1">
            <a:off x="2800350" y="3234730"/>
            <a:ext cx="1162052" cy="8800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a:off x="2743200" y="4357294"/>
            <a:ext cx="1219200" cy="9005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a:cxnSpLocks/>
            <a:stCxn id="12" idx="3"/>
          </p:cNvCxnSpPr>
          <p:nvPr/>
        </p:nvCxnSpPr>
        <p:spPr>
          <a:xfrm>
            <a:off x="2743200" y="5056987"/>
            <a:ext cx="342900" cy="3077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4343400" y="2923639"/>
            <a:ext cx="1219200" cy="134356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97" name="Straight Connector 4096"/>
          <p:cNvCxnSpPr>
            <a:cxnSpLocks/>
          </p:cNvCxnSpPr>
          <p:nvPr/>
        </p:nvCxnSpPr>
        <p:spPr>
          <a:xfrm flipV="1">
            <a:off x="4646755" y="4259253"/>
            <a:ext cx="1068245" cy="84614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01" name="Straight Connector 4100"/>
          <p:cNvCxnSpPr>
            <a:endCxn id="11" idx="1"/>
          </p:cNvCxnSpPr>
          <p:nvPr/>
        </p:nvCxnSpPr>
        <p:spPr>
          <a:xfrm>
            <a:off x="4762500" y="5384631"/>
            <a:ext cx="1066800"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8163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Man shadow with organ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1772" y="1992375"/>
            <a:ext cx="3124200" cy="43322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21227" y="6339545"/>
            <a:ext cx="1066800" cy="276999"/>
          </a:xfrm>
          <a:prstGeom prst="rect">
            <a:avLst/>
          </a:prstGeom>
          <a:noFill/>
        </p:spPr>
        <p:txBody>
          <a:bodyPr wrap="square" rtlCol="0">
            <a:spAutoFit/>
          </a:bodyPr>
          <a:lstStyle/>
          <a:p>
            <a:r>
              <a:rPr lang="en-US" sz="1200" dirty="0"/>
              <a:t>Figure 7</a:t>
            </a:r>
          </a:p>
        </p:txBody>
      </p:sp>
      <p:sp>
        <p:nvSpPr>
          <p:cNvPr id="6" name="Rectangle 5"/>
          <p:cNvSpPr/>
          <p:nvPr/>
        </p:nvSpPr>
        <p:spPr>
          <a:xfrm>
            <a:off x="76200" y="228600"/>
            <a:ext cx="7315200" cy="523220"/>
          </a:xfrm>
          <a:prstGeom prst="rect">
            <a:avLst/>
          </a:prstGeom>
        </p:spPr>
        <p:txBody>
          <a:bodyPr wrap="square">
            <a:spAutoFit/>
          </a:bodyPr>
          <a:lstStyle/>
          <a:p>
            <a:r>
              <a:rPr lang="en-US" sz="2800" b="1" dirty="0"/>
              <a:t>The “Flow” Phase: &gt; 48 Hours After Burn Injury</a:t>
            </a:r>
            <a:endParaRPr lang="en-US" sz="2800" dirty="0"/>
          </a:p>
        </p:txBody>
      </p:sp>
      <p:sp>
        <p:nvSpPr>
          <p:cNvPr id="9" name="TextBox 8"/>
          <p:cNvSpPr txBox="1"/>
          <p:nvPr/>
        </p:nvSpPr>
        <p:spPr>
          <a:xfrm>
            <a:off x="1780559" y="829776"/>
            <a:ext cx="2092427"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Cerebral edema?</a:t>
            </a:r>
          </a:p>
          <a:p>
            <a:r>
              <a:rPr lang="en-US" sz="2000" dirty="0"/>
              <a:t>Mental Status?</a:t>
            </a:r>
          </a:p>
          <a:p>
            <a:r>
              <a:rPr lang="en-US" sz="2000" dirty="0"/>
              <a:t>    Pain response</a:t>
            </a:r>
          </a:p>
        </p:txBody>
      </p:sp>
      <p:sp>
        <p:nvSpPr>
          <p:cNvPr id="8" name="TextBox 7"/>
          <p:cNvSpPr txBox="1"/>
          <p:nvPr/>
        </p:nvSpPr>
        <p:spPr>
          <a:xfrm>
            <a:off x="5219700" y="1558511"/>
            <a:ext cx="3505200"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Tachycardia</a:t>
            </a:r>
          </a:p>
          <a:p>
            <a:r>
              <a:rPr lang="en-US" sz="2000" dirty="0"/>
              <a:t>Increased cardiac output</a:t>
            </a:r>
          </a:p>
          <a:p>
            <a:r>
              <a:rPr lang="en-US" sz="2000" dirty="0"/>
              <a:t>Increased oxygen consumption</a:t>
            </a:r>
          </a:p>
          <a:p>
            <a:r>
              <a:rPr lang="en-US" sz="2000" dirty="0"/>
              <a:t>Decreased SVR</a:t>
            </a:r>
          </a:p>
        </p:txBody>
      </p:sp>
      <p:sp>
        <p:nvSpPr>
          <p:cNvPr id="12" name="TextBox 11"/>
          <p:cNvSpPr txBox="1"/>
          <p:nvPr/>
        </p:nvSpPr>
        <p:spPr>
          <a:xfrm>
            <a:off x="599082" y="2032337"/>
            <a:ext cx="2247900"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Pulmonary edema</a:t>
            </a:r>
          </a:p>
          <a:p>
            <a:r>
              <a:rPr lang="en-US" sz="2000" dirty="0"/>
              <a:t>Bronchospasm</a:t>
            </a:r>
          </a:p>
          <a:p>
            <a:r>
              <a:rPr lang="en-US" sz="2000" dirty="0"/>
              <a:t>ARDS</a:t>
            </a:r>
          </a:p>
        </p:txBody>
      </p:sp>
      <p:sp>
        <p:nvSpPr>
          <p:cNvPr id="11" name="TextBox 10"/>
          <p:cNvSpPr txBox="1"/>
          <p:nvPr/>
        </p:nvSpPr>
        <p:spPr>
          <a:xfrm>
            <a:off x="149350" y="3243352"/>
            <a:ext cx="2698954"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Altered metabolic function</a:t>
            </a:r>
          </a:p>
          <a:p>
            <a:r>
              <a:rPr lang="en-US" sz="2000" dirty="0"/>
              <a:t>Altered drug clearance</a:t>
            </a:r>
          </a:p>
          <a:p>
            <a:r>
              <a:rPr lang="en-US" sz="2000" dirty="0"/>
              <a:t>   Liver blood flow</a:t>
            </a:r>
          </a:p>
          <a:p>
            <a:r>
              <a:rPr lang="en-US" sz="2000" dirty="0"/>
              <a:t>   Albumin</a:t>
            </a:r>
          </a:p>
          <a:p>
            <a:r>
              <a:rPr lang="en-US" sz="2000" dirty="0"/>
              <a:t>   Clotting factors</a:t>
            </a:r>
          </a:p>
        </p:txBody>
      </p:sp>
      <p:sp>
        <p:nvSpPr>
          <p:cNvPr id="13" name="TextBox 12"/>
          <p:cNvSpPr txBox="1"/>
          <p:nvPr/>
        </p:nvSpPr>
        <p:spPr>
          <a:xfrm>
            <a:off x="6248400" y="5238690"/>
            <a:ext cx="2438400"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   </a:t>
            </a:r>
            <a:r>
              <a:rPr lang="en-US" sz="2000" dirty="0"/>
              <a:t>Renal blood flow</a:t>
            </a:r>
          </a:p>
          <a:p>
            <a:r>
              <a:rPr lang="en-US" sz="2000" dirty="0"/>
              <a:t>   Tubular function</a:t>
            </a:r>
          </a:p>
        </p:txBody>
      </p:sp>
      <p:sp>
        <p:nvSpPr>
          <p:cNvPr id="14" name="TextBox 13"/>
          <p:cNvSpPr txBox="1"/>
          <p:nvPr/>
        </p:nvSpPr>
        <p:spPr>
          <a:xfrm>
            <a:off x="6127955" y="3200400"/>
            <a:ext cx="2667000"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   O2 consumption</a:t>
            </a:r>
          </a:p>
          <a:p>
            <a:r>
              <a:rPr lang="en-US" sz="2000" dirty="0"/>
              <a:t>   CO2 production</a:t>
            </a:r>
          </a:p>
          <a:p>
            <a:r>
              <a:rPr lang="en-US" sz="2000" dirty="0"/>
              <a:t>Muscle breakdown </a:t>
            </a:r>
          </a:p>
          <a:p>
            <a:r>
              <a:rPr lang="en-US" sz="2000" dirty="0"/>
              <a:t>Insulin resistance</a:t>
            </a:r>
          </a:p>
          <a:p>
            <a:r>
              <a:rPr lang="en-US" sz="2000" dirty="0"/>
              <a:t>Generalized edema   </a:t>
            </a:r>
          </a:p>
          <a:p>
            <a:r>
              <a:rPr lang="en-US" sz="2000" dirty="0"/>
              <a:t>with &gt; 25% TBSA burn</a:t>
            </a:r>
          </a:p>
        </p:txBody>
      </p:sp>
      <p:sp>
        <p:nvSpPr>
          <p:cNvPr id="15" name="TextBox 14"/>
          <p:cNvSpPr txBox="1"/>
          <p:nvPr/>
        </p:nvSpPr>
        <p:spPr>
          <a:xfrm>
            <a:off x="105037" y="5461934"/>
            <a:ext cx="2814482"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Bone marrow depression</a:t>
            </a:r>
          </a:p>
        </p:txBody>
      </p:sp>
      <p:cxnSp>
        <p:nvCxnSpPr>
          <p:cNvPr id="17" name="Straight Arrow Connector 16"/>
          <p:cNvCxnSpPr/>
          <p:nvPr/>
        </p:nvCxnSpPr>
        <p:spPr>
          <a:xfrm flipV="1">
            <a:off x="1981200" y="1752600"/>
            <a:ext cx="0" cy="2102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304800" y="4196074"/>
            <a:ext cx="0" cy="2102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248400" y="3599765"/>
            <a:ext cx="0" cy="2102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6248400" y="3276600"/>
            <a:ext cx="0" cy="2102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6400800" y="5356816"/>
            <a:ext cx="0" cy="2102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412768" y="5653550"/>
            <a:ext cx="0" cy="2541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04800" y="4511426"/>
            <a:ext cx="0" cy="2541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04800" y="4876800"/>
            <a:ext cx="0" cy="2541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a:off x="3872986" y="1857717"/>
            <a:ext cx="241814" cy="733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a:cxnSpLocks/>
          </p:cNvCxnSpPr>
          <p:nvPr/>
        </p:nvCxnSpPr>
        <p:spPr>
          <a:xfrm>
            <a:off x="2826773" y="3048000"/>
            <a:ext cx="1094454" cy="1358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p:cNvCxnSpPr>
          <p:nvPr/>
        </p:nvCxnSpPr>
        <p:spPr>
          <a:xfrm>
            <a:off x="2895600" y="4876800"/>
            <a:ext cx="914400" cy="163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5121" name="Straight Connector 5120"/>
          <p:cNvCxnSpPr>
            <a:cxnSpLocks/>
          </p:cNvCxnSpPr>
          <p:nvPr/>
        </p:nvCxnSpPr>
        <p:spPr>
          <a:xfrm flipH="1">
            <a:off x="4343400" y="2895600"/>
            <a:ext cx="934065" cy="1615826"/>
          </a:xfrm>
          <a:prstGeom prst="line">
            <a:avLst/>
          </a:prstGeom>
        </p:spPr>
        <p:style>
          <a:lnRef idx="1">
            <a:schemeClr val="accent1"/>
          </a:lnRef>
          <a:fillRef idx="0">
            <a:schemeClr val="accent1"/>
          </a:fillRef>
          <a:effectRef idx="0">
            <a:schemeClr val="accent1"/>
          </a:effectRef>
          <a:fontRef idx="minor">
            <a:schemeClr val="tx1"/>
          </a:fontRef>
        </p:style>
      </p:cxnSp>
      <p:cxnSp>
        <p:nvCxnSpPr>
          <p:cNvPr id="5124" name="Straight Connector 5123"/>
          <p:cNvCxnSpPr>
            <a:endCxn id="13" idx="1"/>
          </p:cNvCxnSpPr>
          <p:nvPr/>
        </p:nvCxnSpPr>
        <p:spPr>
          <a:xfrm flipV="1">
            <a:off x="4800600" y="5592633"/>
            <a:ext cx="1447800" cy="96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5126" name="Straight Connector 5125"/>
          <p:cNvCxnSpPr>
            <a:endCxn id="14" idx="1"/>
          </p:cNvCxnSpPr>
          <p:nvPr/>
        </p:nvCxnSpPr>
        <p:spPr>
          <a:xfrm flipV="1">
            <a:off x="5277465" y="4169896"/>
            <a:ext cx="850490" cy="325905"/>
          </a:xfrm>
          <a:prstGeom prst="line">
            <a:avLst/>
          </a:prstGeom>
        </p:spPr>
        <p:style>
          <a:lnRef idx="1">
            <a:schemeClr val="accent1"/>
          </a:lnRef>
          <a:fillRef idx="0">
            <a:schemeClr val="accent1"/>
          </a:fillRef>
          <a:effectRef idx="0">
            <a:schemeClr val="accent1"/>
          </a:effectRef>
          <a:fontRef idx="minor">
            <a:schemeClr val="tx1"/>
          </a:fontRef>
        </p:style>
      </p:cxnSp>
      <p:cxnSp>
        <p:nvCxnSpPr>
          <p:cNvPr id="5128" name="Straight Connector 5127"/>
          <p:cNvCxnSpPr>
            <a:stCxn id="15" idx="3"/>
          </p:cNvCxnSpPr>
          <p:nvPr/>
        </p:nvCxnSpPr>
        <p:spPr>
          <a:xfrm>
            <a:off x="2919519" y="5661989"/>
            <a:ext cx="843117" cy="11864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503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1"/>
            <a:ext cx="7315200" cy="990600"/>
          </a:xfrm>
        </p:spPr>
        <p:txBody>
          <a:bodyPr/>
          <a:lstStyle/>
          <a:p>
            <a:pPr algn="l"/>
            <a:r>
              <a:rPr lang="en-US" dirty="0"/>
              <a:t>Burns in Infants and Children</a:t>
            </a:r>
          </a:p>
        </p:txBody>
      </p:sp>
      <p:sp>
        <p:nvSpPr>
          <p:cNvPr id="3" name="Content Placeholder 2"/>
          <p:cNvSpPr>
            <a:spLocks noGrp="1"/>
          </p:cNvSpPr>
          <p:nvPr>
            <p:ph idx="1"/>
          </p:nvPr>
        </p:nvSpPr>
        <p:spPr>
          <a:xfrm>
            <a:off x="228600" y="1600200"/>
            <a:ext cx="9353550" cy="4275137"/>
          </a:xfrm>
        </p:spPr>
        <p:txBody>
          <a:bodyPr/>
          <a:lstStyle/>
          <a:p>
            <a:pPr marL="355600" indent="-355600"/>
            <a:r>
              <a:rPr lang="en-US" dirty="0"/>
              <a:t>Thinner skin</a:t>
            </a:r>
          </a:p>
          <a:p>
            <a:pPr marL="355600" indent="-355600"/>
            <a:r>
              <a:rPr lang="en-US" dirty="0"/>
              <a:t>Lose more fluid proportionately</a:t>
            </a:r>
          </a:p>
          <a:p>
            <a:pPr marL="355600" indent="-355600"/>
            <a:r>
              <a:rPr lang="en-US" dirty="0"/>
              <a:t>More prone to hypothermia</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14800" y="3454839"/>
            <a:ext cx="3962400" cy="2410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76EF8E24-71D9-2E46-B930-A05D34BB8F4F}"/>
              </a:ext>
            </a:extLst>
          </p:cNvPr>
          <p:cNvSpPr/>
          <p:nvPr/>
        </p:nvSpPr>
        <p:spPr>
          <a:xfrm>
            <a:off x="228600" y="3352800"/>
            <a:ext cx="4038600" cy="2308324"/>
          </a:xfrm>
          <a:prstGeom prst="rect">
            <a:avLst/>
          </a:prstGeom>
        </p:spPr>
        <p:txBody>
          <a:bodyPr wrap="square">
            <a:spAutoFit/>
          </a:bodyPr>
          <a:lstStyle/>
          <a:p>
            <a:pPr marL="355600" indent="-355600">
              <a:buFont typeface="Arial" panose="020B0604020202020204" pitchFamily="34" charset="0"/>
              <a:buChar char="•"/>
            </a:pPr>
            <a:r>
              <a:rPr lang="en-US" sz="3600" dirty="0"/>
              <a:t>Mount a greater systemic inflammatory response</a:t>
            </a:r>
          </a:p>
        </p:txBody>
      </p:sp>
      <p:sp>
        <p:nvSpPr>
          <p:cNvPr id="5" name="TextBox 4"/>
          <p:cNvSpPr txBox="1"/>
          <p:nvPr/>
        </p:nvSpPr>
        <p:spPr>
          <a:xfrm>
            <a:off x="7467600" y="5791200"/>
            <a:ext cx="684355" cy="276999"/>
          </a:xfrm>
          <a:prstGeom prst="rect">
            <a:avLst/>
          </a:prstGeom>
          <a:noFill/>
        </p:spPr>
        <p:txBody>
          <a:bodyPr wrap="none" rtlCol="0">
            <a:spAutoFit/>
          </a:bodyPr>
          <a:lstStyle/>
          <a:p>
            <a:r>
              <a:rPr lang="en-US" sz="1200" dirty="0"/>
              <a:t>Figure 8</a:t>
            </a:r>
          </a:p>
        </p:txBody>
      </p:sp>
    </p:spTree>
    <p:extLst>
      <p:ext uri="{BB962C8B-B14F-4D97-AF65-F5344CB8AC3E}">
        <p14:creationId xmlns:p14="http://schemas.microsoft.com/office/powerpoint/2010/main" val="1241030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4E1A56-5A5F-0E44-ACD6-60C504F9CC8C}"/>
              </a:ext>
            </a:extLst>
          </p:cNvPr>
          <p:cNvSpPr>
            <a:spLocks noGrp="1"/>
          </p:cNvSpPr>
          <p:nvPr>
            <p:ph idx="1"/>
          </p:nvPr>
        </p:nvSpPr>
        <p:spPr>
          <a:xfrm>
            <a:off x="457200" y="1600200"/>
            <a:ext cx="5181600" cy="4724400"/>
          </a:xfrm>
        </p:spPr>
        <p:txBody>
          <a:bodyPr>
            <a:normAutofit/>
          </a:bodyPr>
          <a:lstStyle/>
          <a:p>
            <a:pPr marL="0" indent="0">
              <a:buNone/>
            </a:pPr>
            <a:r>
              <a:rPr lang="en-US" dirty="0"/>
              <a:t>The anesthetic management of infants and children with burns requires understanding the physiologic changes that occur from the moment of the burn until the wounds are healed.</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43600" y="1600200"/>
            <a:ext cx="2667000" cy="3731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002445" y="5334000"/>
            <a:ext cx="684355" cy="276999"/>
          </a:xfrm>
          <a:prstGeom prst="rect">
            <a:avLst/>
          </a:prstGeom>
          <a:noFill/>
        </p:spPr>
        <p:txBody>
          <a:bodyPr wrap="none" rtlCol="0">
            <a:spAutoFit/>
          </a:bodyPr>
          <a:lstStyle/>
          <a:p>
            <a:r>
              <a:rPr lang="en-US" sz="1200" dirty="0"/>
              <a:t>Figure 9</a:t>
            </a:r>
          </a:p>
        </p:txBody>
      </p:sp>
    </p:spTree>
    <p:extLst>
      <p:ext uri="{BB962C8B-B14F-4D97-AF65-F5344CB8AC3E}">
        <p14:creationId xmlns:p14="http://schemas.microsoft.com/office/powerpoint/2010/main" val="2529091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325563"/>
          </a:xfrm>
        </p:spPr>
        <p:txBody>
          <a:bodyPr>
            <a:normAutofit/>
          </a:bodyPr>
          <a:lstStyle/>
          <a:p>
            <a:pPr algn="l"/>
            <a:r>
              <a:rPr lang="en-US" sz="4800" dirty="0"/>
              <a:t>Indications for Anesthesia:</a:t>
            </a:r>
          </a:p>
        </p:txBody>
      </p:sp>
      <p:sp>
        <p:nvSpPr>
          <p:cNvPr id="4" name="Rectangle 3">
            <a:extLst>
              <a:ext uri="{FF2B5EF4-FFF2-40B4-BE49-F238E27FC236}">
                <a16:creationId xmlns:a16="http://schemas.microsoft.com/office/drawing/2014/main" id="{B614A4E0-C6EF-A14D-BD2A-0B16908DEA95}"/>
              </a:ext>
            </a:extLst>
          </p:cNvPr>
          <p:cNvSpPr/>
          <p:nvPr/>
        </p:nvSpPr>
        <p:spPr>
          <a:xfrm>
            <a:off x="457200" y="1828800"/>
            <a:ext cx="5334000" cy="3539430"/>
          </a:xfrm>
          <a:prstGeom prst="rect">
            <a:avLst/>
          </a:prstGeom>
        </p:spPr>
        <p:txBody>
          <a:bodyPr wrap="square">
            <a:spAutoFit/>
          </a:bodyPr>
          <a:lstStyle/>
          <a:p>
            <a:r>
              <a:rPr lang="en-US" sz="4000" dirty="0"/>
              <a:t>Pediatric burn patients will present for </a:t>
            </a:r>
          </a:p>
          <a:p>
            <a:pPr marL="293688" indent="-293688">
              <a:buFont typeface="Arial" panose="020B0604020202020204" pitchFamily="34" charset="0"/>
              <a:buChar char="•"/>
            </a:pPr>
            <a:r>
              <a:rPr lang="en-US" sz="3600" dirty="0"/>
              <a:t>Wound debridement</a:t>
            </a:r>
          </a:p>
          <a:p>
            <a:pPr marL="293688" indent="-293688">
              <a:buFont typeface="Arial" panose="020B0604020202020204" pitchFamily="34" charset="0"/>
              <a:buChar char="•"/>
            </a:pPr>
            <a:r>
              <a:rPr lang="en-US" sz="3600" dirty="0"/>
              <a:t>Excision, grafting, &amp; reconstruction</a:t>
            </a:r>
          </a:p>
          <a:p>
            <a:pPr marL="293688" indent="-293688">
              <a:buFont typeface="Arial" panose="020B0604020202020204" pitchFamily="34" charset="0"/>
              <a:buChar char="•"/>
            </a:pPr>
            <a:r>
              <a:rPr lang="en-US" sz="3600" dirty="0"/>
              <a:t>Dressing changes</a:t>
            </a:r>
          </a:p>
        </p:txBody>
      </p:sp>
      <p:sp>
        <p:nvSpPr>
          <p:cNvPr id="3" name="TextBox 2"/>
          <p:cNvSpPr txBox="1"/>
          <p:nvPr/>
        </p:nvSpPr>
        <p:spPr>
          <a:xfrm>
            <a:off x="7685774" y="5798058"/>
            <a:ext cx="762901" cy="276999"/>
          </a:xfrm>
          <a:prstGeom prst="rect">
            <a:avLst/>
          </a:prstGeom>
          <a:noFill/>
        </p:spPr>
        <p:txBody>
          <a:bodyPr wrap="none" rtlCol="0">
            <a:spAutoFit/>
          </a:bodyPr>
          <a:lstStyle/>
          <a:p>
            <a:r>
              <a:rPr lang="en-US" sz="1200" dirty="0"/>
              <a:t>Figure 10</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1676399"/>
            <a:ext cx="2743200" cy="4121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7674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905750" cy="1158875"/>
          </a:xfrm>
        </p:spPr>
        <p:txBody>
          <a:bodyPr>
            <a:normAutofit/>
          </a:bodyPr>
          <a:lstStyle/>
          <a:p>
            <a:pPr algn="l"/>
            <a:r>
              <a:rPr lang="en-US" sz="4800" dirty="0"/>
              <a:t>Pre-Operative Evaluation</a:t>
            </a:r>
          </a:p>
        </p:txBody>
      </p:sp>
      <p:sp>
        <p:nvSpPr>
          <p:cNvPr id="3" name="Content Placeholder 2"/>
          <p:cNvSpPr>
            <a:spLocks noGrp="1"/>
          </p:cNvSpPr>
          <p:nvPr>
            <p:ph idx="1"/>
          </p:nvPr>
        </p:nvSpPr>
        <p:spPr>
          <a:xfrm>
            <a:off x="609600" y="1371600"/>
            <a:ext cx="8382000" cy="4351338"/>
          </a:xfrm>
        </p:spPr>
        <p:txBody>
          <a:bodyPr>
            <a:noAutofit/>
          </a:bodyPr>
          <a:lstStyle/>
          <a:p>
            <a:pPr marL="0" indent="0">
              <a:buNone/>
            </a:pPr>
            <a:r>
              <a:rPr lang="en-US" sz="3600" i="1" dirty="0"/>
              <a:t>Burns can be associated with</a:t>
            </a:r>
          </a:p>
          <a:p>
            <a:pPr lvl="1">
              <a:buFont typeface="Arial" panose="020B0604020202020204" pitchFamily="34" charset="0"/>
              <a:buChar char="•"/>
            </a:pPr>
            <a:r>
              <a:rPr lang="en-US" sz="3000" dirty="0"/>
              <a:t>Tracheobronchial injury</a:t>
            </a:r>
          </a:p>
          <a:p>
            <a:pPr lvl="1">
              <a:buFont typeface="Arial" panose="020B0604020202020204" pitchFamily="34" charset="0"/>
              <a:buChar char="•"/>
            </a:pPr>
            <a:r>
              <a:rPr lang="en-US" sz="3000" dirty="0"/>
              <a:t>Inhalational injury</a:t>
            </a:r>
          </a:p>
          <a:p>
            <a:pPr lvl="1">
              <a:buFont typeface="Arial" panose="020B0604020202020204" pitchFamily="34" charset="0"/>
              <a:buChar char="•"/>
            </a:pPr>
            <a:r>
              <a:rPr lang="en-US" sz="3000" dirty="0"/>
              <a:t>Multi-organ injury</a:t>
            </a:r>
          </a:p>
          <a:p>
            <a:pPr lvl="1">
              <a:buFont typeface="Arial" panose="020B0604020202020204" pitchFamily="34" charset="0"/>
              <a:buChar char="•"/>
            </a:pPr>
            <a:r>
              <a:rPr lang="en-US" sz="3000" dirty="0"/>
              <a:t>Contractures</a:t>
            </a:r>
          </a:p>
          <a:p>
            <a:pPr lvl="1">
              <a:buFont typeface="Arial" panose="020B0604020202020204" pitchFamily="34" charset="0"/>
              <a:buChar char="•"/>
            </a:pPr>
            <a:r>
              <a:rPr lang="en-US" sz="3000" dirty="0"/>
              <a:t>Hyperalgesia</a:t>
            </a:r>
          </a:p>
          <a:p>
            <a:pPr lvl="1">
              <a:buFont typeface="Arial" panose="020B0604020202020204" pitchFamily="34" charset="0"/>
              <a:buChar char="•"/>
            </a:pPr>
            <a:r>
              <a:rPr lang="en-US" sz="3000" dirty="0"/>
              <a:t>Allodynia</a:t>
            </a:r>
          </a:p>
          <a:p>
            <a:pPr lvl="1">
              <a:buFont typeface="Arial" panose="020B0604020202020204" pitchFamily="34" charset="0"/>
              <a:buChar char="•"/>
            </a:pPr>
            <a:r>
              <a:rPr lang="en-US" sz="3000" dirty="0"/>
              <a:t>Post-traumatic stress disorder</a:t>
            </a:r>
          </a:p>
        </p:txBody>
      </p:sp>
    </p:spTree>
    <p:extLst>
      <p:ext uri="{BB962C8B-B14F-4D97-AF65-F5344CB8AC3E}">
        <p14:creationId xmlns:p14="http://schemas.microsoft.com/office/powerpoint/2010/main" val="824003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D9E02-43EE-479F-8B2B-73D39F202087}"/>
              </a:ext>
            </a:extLst>
          </p:cNvPr>
          <p:cNvSpPr>
            <a:spLocks noGrp="1"/>
          </p:cNvSpPr>
          <p:nvPr>
            <p:ph type="title"/>
          </p:nvPr>
        </p:nvSpPr>
        <p:spPr/>
        <p:txBody>
          <a:bodyPr/>
          <a:lstStyle/>
          <a:p>
            <a:pPr algn="l"/>
            <a:r>
              <a:rPr lang="en-US" dirty="0"/>
              <a:t>Pre-Operative Evaluation:</a:t>
            </a:r>
          </a:p>
        </p:txBody>
      </p:sp>
      <p:sp>
        <p:nvSpPr>
          <p:cNvPr id="3" name="Content Placeholder 2">
            <a:extLst>
              <a:ext uri="{FF2B5EF4-FFF2-40B4-BE49-F238E27FC236}">
                <a16:creationId xmlns:a16="http://schemas.microsoft.com/office/drawing/2014/main" id="{D872D961-8F0D-45EA-8608-C349B79EB905}"/>
              </a:ext>
            </a:extLst>
          </p:cNvPr>
          <p:cNvSpPr>
            <a:spLocks noGrp="1"/>
          </p:cNvSpPr>
          <p:nvPr>
            <p:ph idx="1"/>
          </p:nvPr>
        </p:nvSpPr>
        <p:spPr>
          <a:xfrm>
            <a:off x="457200" y="1600200"/>
            <a:ext cx="8382000" cy="4351338"/>
          </a:xfrm>
        </p:spPr>
        <p:txBody>
          <a:bodyPr>
            <a:normAutofit/>
          </a:bodyPr>
          <a:lstStyle/>
          <a:p>
            <a:pPr marL="0" indent="0">
              <a:buNone/>
            </a:pPr>
            <a:r>
              <a:rPr lang="en-US" sz="3600" dirty="0"/>
              <a:t>Is there inhalational injury?</a:t>
            </a:r>
          </a:p>
          <a:p>
            <a:pPr lvl="1">
              <a:buFont typeface="Arial" panose="020B0604020202020204" pitchFamily="34" charset="0"/>
              <a:buChar char="•"/>
            </a:pPr>
            <a:r>
              <a:rPr lang="en-US" sz="3200" dirty="0"/>
              <a:t>Steam and hot gases</a:t>
            </a:r>
          </a:p>
          <a:p>
            <a:pPr lvl="1">
              <a:buFont typeface="Arial" panose="020B0604020202020204" pitchFamily="34" charset="0"/>
              <a:buChar char="•"/>
            </a:pPr>
            <a:r>
              <a:rPr lang="en-US" sz="3200" dirty="0"/>
              <a:t>Toxic products from the fire</a:t>
            </a:r>
          </a:p>
          <a:p>
            <a:pPr lvl="1">
              <a:buFont typeface="Arial" panose="020B0604020202020204" pitchFamily="34" charset="0"/>
              <a:buChar char="•"/>
            </a:pPr>
            <a:r>
              <a:rPr lang="en-US" sz="3200" dirty="0"/>
              <a:t>Impairment of oxygen transport by inhalation of carbon monoxide and cyanide</a:t>
            </a:r>
          </a:p>
        </p:txBody>
      </p:sp>
    </p:spTree>
    <p:extLst>
      <p:ext uri="{BB962C8B-B14F-4D97-AF65-F5344CB8AC3E}">
        <p14:creationId xmlns:p14="http://schemas.microsoft.com/office/powerpoint/2010/main" val="960924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A850-8FB5-4A0D-B732-B188D96AEF84}"/>
              </a:ext>
            </a:extLst>
          </p:cNvPr>
          <p:cNvSpPr>
            <a:spLocks noGrp="1"/>
          </p:cNvSpPr>
          <p:nvPr>
            <p:ph type="title"/>
          </p:nvPr>
        </p:nvSpPr>
        <p:spPr>
          <a:xfrm>
            <a:off x="304800" y="46037"/>
            <a:ext cx="7886700" cy="1325563"/>
          </a:xfrm>
        </p:spPr>
        <p:txBody>
          <a:bodyPr/>
          <a:lstStyle/>
          <a:p>
            <a:pPr algn="l"/>
            <a:r>
              <a:rPr lang="en-US" dirty="0"/>
              <a:t>Inhalational Injury</a:t>
            </a:r>
          </a:p>
        </p:txBody>
      </p:sp>
      <p:sp>
        <p:nvSpPr>
          <p:cNvPr id="3" name="Content Placeholder 2">
            <a:extLst>
              <a:ext uri="{FF2B5EF4-FFF2-40B4-BE49-F238E27FC236}">
                <a16:creationId xmlns:a16="http://schemas.microsoft.com/office/drawing/2014/main" id="{1E206C4F-E2CC-443D-AFA2-6DE1CEB8F19F}"/>
              </a:ext>
            </a:extLst>
          </p:cNvPr>
          <p:cNvSpPr>
            <a:spLocks noGrp="1"/>
          </p:cNvSpPr>
          <p:nvPr>
            <p:ph idx="1"/>
          </p:nvPr>
        </p:nvSpPr>
        <p:spPr>
          <a:xfrm>
            <a:off x="381000" y="1295401"/>
            <a:ext cx="8763000" cy="5562599"/>
          </a:xfrm>
        </p:spPr>
        <p:txBody>
          <a:bodyPr>
            <a:noAutofit/>
          </a:bodyPr>
          <a:lstStyle/>
          <a:p>
            <a:pPr marL="0" indent="0">
              <a:buNone/>
            </a:pPr>
            <a:r>
              <a:rPr lang="en-US" sz="2800" dirty="0"/>
              <a:t>Recognition:  singed nose hairs, soot at nose &amp; mouth</a:t>
            </a:r>
          </a:p>
          <a:p>
            <a:pPr marL="0" indent="0">
              <a:buNone/>
            </a:pPr>
            <a:r>
              <a:rPr lang="en-US" sz="2800" dirty="0"/>
              <a:t>Treatment:  supportive respiratory care </a:t>
            </a:r>
          </a:p>
          <a:p>
            <a:pPr marL="355600" lvl="2" indent="-293688"/>
            <a:r>
              <a:rPr lang="en-US" dirty="0"/>
              <a:t>Airway management</a:t>
            </a:r>
          </a:p>
          <a:p>
            <a:pPr marL="355600" lvl="2" indent="-293688"/>
            <a:r>
              <a:rPr lang="en-US" dirty="0"/>
              <a:t>Lung-protective mechanical ventilation</a:t>
            </a:r>
          </a:p>
          <a:p>
            <a:pPr marL="355600" lvl="2" indent="-293688"/>
            <a:r>
              <a:rPr lang="en-US" dirty="0"/>
              <a:t>Aggressive pulmonary toilet </a:t>
            </a:r>
          </a:p>
          <a:p>
            <a:pPr marL="0" indent="0">
              <a:buNone/>
            </a:pPr>
            <a:r>
              <a:rPr lang="en-US" sz="2800" dirty="0"/>
              <a:t>Clinical manifestations:  delayed post-exposure</a:t>
            </a:r>
          </a:p>
          <a:p>
            <a:pPr marL="355600" lvl="2" indent="-293688"/>
            <a:r>
              <a:rPr lang="en-US" dirty="0"/>
              <a:t>Sloughing mucosa</a:t>
            </a:r>
          </a:p>
          <a:p>
            <a:pPr marL="355600" lvl="2" indent="-293688"/>
            <a:r>
              <a:rPr lang="en-US" dirty="0"/>
              <a:t>Cast formation causing atelectasis</a:t>
            </a:r>
          </a:p>
          <a:p>
            <a:pPr marL="355600" lvl="2" indent="-293688"/>
            <a:r>
              <a:rPr lang="en-US" dirty="0"/>
              <a:t>Bronchial obstruction and mucosal plugging</a:t>
            </a:r>
          </a:p>
          <a:p>
            <a:pPr marL="355600" lvl="2" indent="-293688"/>
            <a:r>
              <a:rPr lang="en-US" dirty="0"/>
              <a:t>Rarely manifest &lt; 24hrs, evolve over 48-72hrs</a:t>
            </a:r>
          </a:p>
        </p:txBody>
      </p:sp>
    </p:spTree>
    <p:extLst>
      <p:ext uri="{BB962C8B-B14F-4D97-AF65-F5344CB8AC3E}">
        <p14:creationId xmlns:p14="http://schemas.microsoft.com/office/powerpoint/2010/main" val="3728348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216EF-E9B2-45F2-BC5A-000827E74AFE}"/>
              </a:ext>
            </a:extLst>
          </p:cNvPr>
          <p:cNvSpPr>
            <a:spLocks noGrp="1"/>
          </p:cNvSpPr>
          <p:nvPr>
            <p:ph type="title"/>
          </p:nvPr>
        </p:nvSpPr>
        <p:spPr>
          <a:xfrm>
            <a:off x="304800" y="76200"/>
            <a:ext cx="7696200" cy="1325563"/>
          </a:xfrm>
        </p:spPr>
        <p:txBody>
          <a:bodyPr>
            <a:normAutofit/>
          </a:bodyPr>
          <a:lstStyle/>
          <a:p>
            <a:pPr algn="l"/>
            <a:r>
              <a:rPr lang="en-US" sz="4200" dirty="0"/>
              <a:t>Carbon Monoxide (CO) Inhalation</a:t>
            </a:r>
          </a:p>
        </p:txBody>
      </p:sp>
      <p:sp>
        <p:nvSpPr>
          <p:cNvPr id="3" name="Content Placeholder 2">
            <a:extLst>
              <a:ext uri="{FF2B5EF4-FFF2-40B4-BE49-F238E27FC236}">
                <a16:creationId xmlns:a16="http://schemas.microsoft.com/office/drawing/2014/main" id="{5229AB2E-684A-4C2C-BDFD-0043AE31568E}"/>
              </a:ext>
            </a:extLst>
          </p:cNvPr>
          <p:cNvSpPr>
            <a:spLocks noGrp="1"/>
          </p:cNvSpPr>
          <p:nvPr>
            <p:ph idx="1"/>
          </p:nvPr>
        </p:nvSpPr>
        <p:spPr>
          <a:xfrm>
            <a:off x="304800" y="1447800"/>
            <a:ext cx="8763000" cy="5262563"/>
          </a:xfrm>
        </p:spPr>
        <p:txBody>
          <a:bodyPr>
            <a:noAutofit/>
          </a:bodyPr>
          <a:lstStyle/>
          <a:p>
            <a:pPr marL="0" indent="0">
              <a:buNone/>
            </a:pPr>
            <a:r>
              <a:rPr lang="en-US" sz="3000" dirty="0"/>
              <a:t>CO has higher affinity for hemoglobin (Hb) than oxygen</a:t>
            </a:r>
          </a:p>
          <a:p>
            <a:pPr marL="355600" lvl="2" indent="-341313"/>
            <a:r>
              <a:rPr lang="en-US" sz="3000" dirty="0"/>
              <a:t>CO binds to Hb to form carboxy-hemoglobin (</a:t>
            </a:r>
            <a:r>
              <a:rPr lang="en-US" sz="3000" dirty="0" err="1"/>
              <a:t>COHb</a:t>
            </a:r>
            <a:r>
              <a:rPr lang="en-US" sz="3000" dirty="0"/>
              <a:t>)</a:t>
            </a:r>
          </a:p>
          <a:p>
            <a:pPr marL="355600" lvl="2" indent="-341313"/>
            <a:r>
              <a:rPr lang="en-US" sz="3000" dirty="0"/>
              <a:t>Hb is then unavailable for O2 transport </a:t>
            </a:r>
          </a:p>
          <a:p>
            <a:pPr marL="0" indent="0">
              <a:buNone/>
            </a:pPr>
            <a:endParaRPr lang="en-US" sz="1000" dirty="0"/>
          </a:p>
          <a:p>
            <a:pPr marL="0" indent="0">
              <a:buNone/>
            </a:pPr>
            <a:r>
              <a:rPr lang="en-US" sz="3000" dirty="0"/>
              <a:t>The half-life of </a:t>
            </a:r>
            <a:r>
              <a:rPr lang="en-US" sz="3000" dirty="0" err="1"/>
              <a:t>COHb</a:t>
            </a:r>
            <a:r>
              <a:rPr lang="en-US" sz="3000" dirty="0"/>
              <a:t> is 4 hours on room air</a:t>
            </a:r>
          </a:p>
          <a:p>
            <a:pPr marL="355600" lvl="2" indent="-341313"/>
            <a:r>
              <a:rPr lang="en-US" sz="3000" dirty="0"/>
              <a:t>Reduced to 40-60 min on 100% oxygen </a:t>
            </a:r>
          </a:p>
          <a:p>
            <a:pPr marL="355600" lvl="2" indent="-341313"/>
            <a:r>
              <a:rPr lang="en-US" sz="3000" b="1" dirty="0"/>
              <a:t>Treatment: </a:t>
            </a:r>
            <a:r>
              <a:rPr lang="en-US" sz="3000" dirty="0"/>
              <a:t>100% oxygen, supportive care and hyperbaric oxygen if available</a:t>
            </a:r>
          </a:p>
        </p:txBody>
      </p:sp>
    </p:spTree>
    <p:extLst>
      <p:ext uri="{BB962C8B-B14F-4D97-AF65-F5344CB8AC3E}">
        <p14:creationId xmlns:p14="http://schemas.microsoft.com/office/powerpoint/2010/main" val="1675618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BB40A-59A4-4AAB-97FE-8BF0A97583EC}"/>
              </a:ext>
            </a:extLst>
          </p:cNvPr>
          <p:cNvSpPr>
            <a:spLocks noGrp="1"/>
          </p:cNvSpPr>
          <p:nvPr>
            <p:ph type="title"/>
          </p:nvPr>
        </p:nvSpPr>
        <p:spPr>
          <a:xfrm>
            <a:off x="533400" y="0"/>
            <a:ext cx="7772400" cy="1325563"/>
          </a:xfrm>
        </p:spPr>
        <p:txBody>
          <a:bodyPr>
            <a:normAutofit/>
          </a:bodyPr>
          <a:lstStyle/>
          <a:p>
            <a:pPr algn="l"/>
            <a:r>
              <a:rPr lang="en-US" sz="4800" dirty="0"/>
              <a:t>Cyanide Inhalation</a:t>
            </a:r>
          </a:p>
        </p:txBody>
      </p:sp>
      <p:sp>
        <p:nvSpPr>
          <p:cNvPr id="3" name="Content Placeholder 2">
            <a:extLst>
              <a:ext uri="{FF2B5EF4-FFF2-40B4-BE49-F238E27FC236}">
                <a16:creationId xmlns:a16="http://schemas.microsoft.com/office/drawing/2014/main" id="{994709A5-8730-4860-931B-2421FA063EF2}"/>
              </a:ext>
            </a:extLst>
          </p:cNvPr>
          <p:cNvSpPr>
            <a:spLocks noGrp="1"/>
          </p:cNvSpPr>
          <p:nvPr>
            <p:ph idx="1"/>
          </p:nvPr>
        </p:nvSpPr>
        <p:spPr>
          <a:xfrm>
            <a:off x="533400" y="1447800"/>
            <a:ext cx="8305800" cy="4803775"/>
          </a:xfrm>
        </p:spPr>
        <p:txBody>
          <a:bodyPr>
            <a:noAutofit/>
          </a:bodyPr>
          <a:lstStyle/>
          <a:p>
            <a:pPr marL="0" indent="0">
              <a:buNone/>
            </a:pPr>
            <a:r>
              <a:rPr lang="en-US" sz="2800" dirty="0"/>
              <a:t>Cyanide (CN) is produced by burning nitrogenous materials </a:t>
            </a:r>
          </a:p>
          <a:p>
            <a:pPr marL="355600" lvl="2" indent="-341313"/>
            <a:r>
              <a:rPr lang="en-US" dirty="0"/>
              <a:t>CN binds to mitochondria and prevents oxygen from making ATP</a:t>
            </a:r>
          </a:p>
          <a:p>
            <a:pPr marL="355600" lvl="2" indent="-341313"/>
            <a:r>
              <a:rPr lang="en-US" dirty="0"/>
              <a:t>C</a:t>
            </a:r>
            <a:r>
              <a:rPr lang="en-US" sz="2800" dirty="0"/>
              <a:t>ells revert to </a:t>
            </a:r>
            <a:r>
              <a:rPr lang="en-US" sz="2800" i="1" dirty="0"/>
              <a:t>anaerobic metabolism</a:t>
            </a:r>
          </a:p>
          <a:p>
            <a:pPr marL="355600" lvl="2" indent="-341313"/>
            <a:r>
              <a:rPr lang="en-US" dirty="0"/>
              <a:t>Lactic acid production causes metabolic acidosis</a:t>
            </a:r>
          </a:p>
          <a:p>
            <a:pPr marL="0" indent="0">
              <a:buNone/>
            </a:pPr>
            <a:r>
              <a:rPr lang="en-US" sz="2800" dirty="0"/>
              <a:t>Suspect cyanide with anion gap metabolic acidosis</a:t>
            </a:r>
          </a:p>
          <a:p>
            <a:pPr marL="355600" lvl="2" indent="-355600"/>
            <a:r>
              <a:rPr lang="en-US" b="1" dirty="0"/>
              <a:t>Antidotes:  </a:t>
            </a:r>
            <a:r>
              <a:rPr lang="en-US" dirty="0"/>
              <a:t>hydroxocobalamin, a</a:t>
            </a:r>
            <a:r>
              <a:rPr lang="en-US" sz="2800" dirty="0"/>
              <a:t>myl nitrate, </a:t>
            </a:r>
            <a:r>
              <a:rPr lang="en-US" dirty="0"/>
              <a:t>s</a:t>
            </a:r>
            <a:r>
              <a:rPr lang="en-US" sz="2800" dirty="0"/>
              <a:t>odium </a:t>
            </a:r>
            <a:r>
              <a:rPr lang="en-US" dirty="0"/>
              <a:t>n</a:t>
            </a:r>
            <a:r>
              <a:rPr lang="en-US" sz="2800" dirty="0"/>
              <a:t>itrite, sodium </a:t>
            </a:r>
            <a:r>
              <a:rPr lang="en-US" dirty="0"/>
              <a:t>t</a:t>
            </a:r>
            <a:r>
              <a:rPr lang="en-US" sz="2800" dirty="0"/>
              <a:t>hiosulfate</a:t>
            </a:r>
          </a:p>
          <a:p>
            <a:pPr marL="355600" lvl="2" indent="-355600"/>
            <a:r>
              <a:rPr lang="en-US" b="1" dirty="0"/>
              <a:t>Treatment: </a:t>
            </a:r>
            <a:r>
              <a:rPr lang="en-US" dirty="0"/>
              <a:t>supportive care</a:t>
            </a:r>
          </a:p>
        </p:txBody>
      </p:sp>
    </p:spTree>
    <p:extLst>
      <p:ext uri="{BB962C8B-B14F-4D97-AF65-F5344CB8AC3E}">
        <p14:creationId xmlns:p14="http://schemas.microsoft.com/office/powerpoint/2010/main" val="1351816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082675"/>
          </a:xfrm>
        </p:spPr>
        <p:txBody>
          <a:bodyPr>
            <a:normAutofit/>
          </a:bodyPr>
          <a:lstStyle/>
          <a:p>
            <a:pPr algn="l"/>
            <a:r>
              <a:rPr lang="en-US" sz="4800" dirty="0"/>
              <a:t>Procedure Location:</a:t>
            </a:r>
          </a:p>
        </p:txBody>
      </p:sp>
      <p:sp>
        <p:nvSpPr>
          <p:cNvPr id="3" name="Content Placeholder 2"/>
          <p:cNvSpPr>
            <a:spLocks noGrp="1"/>
          </p:cNvSpPr>
          <p:nvPr>
            <p:ph idx="1"/>
          </p:nvPr>
        </p:nvSpPr>
        <p:spPr>
          <a:xfrm>
            <a:off x="628650" y="1676400"/>
            <a:ext cx="8096250" cy="4953000"/>
          </a:xfrm>
        </p:spPr>
        <p:txBody>
          <a:bodyPr>
            <a:normAutofit/>
          </a:bodyPr>
          <a:lstStyle/>
          <a:p>
            <a:pPr marL="0" indent="0">
              <a:buNone/>
            </a:pPr>
            <a:r>
              <a:rPr lang="en-US" dirty="0"/>
              <a:t>May need to provide anesthesia in the </a:t>
            </a:r>
          </a:p>
          <a:p>
            <a:pPr marL="355600" indent="-355600"/>
            <a:r>
              <a:rPr lang="en-US" sz="2800" dirty="0"/>
              <a:t>OR</a:t>
            </a:r>
          </a:p>
          <a:p>
            <a:pPr marL="355600" indent="-355600"/>
            <a:r>
              <a:rPr lang="en-US" sz="2800" dirty="0"/>
              <a:t>ICU</a:t>
            </a:r>
          </a:p>
          <a:p>
            <a:pPr marL="355600" indent="-355600"/>
            <a:r>
              <a:rPr lang="en-US" sz="2800" dirty="0"/>
              <a:t>Sedation Unit</a:t>
            </a:r>
          </a:p>
          <a:p>
            <a:pPr marL="355600" indent="-355600"/>
            <a:r>
              <a:rPr lang="en-US" sz="2800" dirty="0"/>
              <a:t>Bedside</a:t>
            </a:r>
          </a:p>
          <a:p>
            <a:pPr marL="355600" indent="-355600"/>
            <a:endParaRPr lang="en-US" sz="2800" dirty="0"/>
          </a:p>
          <a:p>
            <a:pPr marL="0" indent="0">
              <a:buNone/>
            </a:pPr>
            <a:r>
              <a:rPr lang="en-US" i="1" dirty="0"/>
              <a:t>Does the patient need to be transported to a higher-level hospital?</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751872" y="2362201"/>
            <a:ext cx="3319888"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300921" y="4587311"/>
            <a:ext cx="762901" cy="276999"/>
          </a:xfrm>
          <a:prstGeom prst="rect">
            <a:avLst/>
          </a:prstGeom>
          <a:noFill/>
        </p:spPr>
        <p:txBody>
          <a:bodyPr wrap="none" rtlCol="0">
            <a:spAutoFit/>
          </a:bodyPr>
          <a:lstStyle/>
          <a:p>
            <a:r>
              <a:rPr lang="en-US" sz="1200" dirty="0"/>
              <a:t>Figure 11</a:t>
            </a:r>
          </a:p>
        </p:txBody>
      </p:sp>
    </p:spTree>
    <p:extLst>
      <p:ext uri="{BB962C8B-B14F-4D97-AF65-F5344CB8AC3E}">
        <p14:creationId xmlns:p14="http://schemas.microsoft.com/office/powerpoint/2010/main" val="2299553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082675"/>
          </a:xfrm>
        </p:spPr>
        <p:txBody>
          <a:bodyPr>
            <a:normAutofit/>
          </a:bodyPr>
          <a:lstStyle/>
          <a:p>
            <a:pPr algn="l"/>
            <a:r>
              <a:rPr lang="en-US" sz="4800" dirty="0"/>
              <a:t>Procedure Location:</a:t>
            </a:r>
          </a:p>
        </p:txBody>
      </p:sp>
      <p:sp>
        <p:nvSpPr>
          <p:cNvPr id="3" name="Content Placeholder 2"/>
          <p:cNvSpPr>
            <a:spLocks noGrp="1"/>
          </p:cNvSpPr>
          <p:nvPr>
            <p:ph idx="1"/>
          </p:nvPr>
        </p:nvSpPr>
        <p:spPr>
          <a:xfrm>
            <a:off x="628650" y="1447800"/>
            <a:ext cx="8134350" cy="4576763"/>
          </a:xfrm>
        </p:spPr>
        <p:txBody>
          <a:bodyPr>
            <a:normAutofit lnSpcReduction="10000"/>
          </a:bodyPr>
          <a:lstStyle/>
          <a:p>
            <a:pPr marL="293688" indent="-293688"/>
            <a:r>
              <a:rPr lang="en-US" sz="2800" dirty="0"/>
              <a:t>Sedation outside of the OR is common, especially in limited resource settings</a:t>
            </a:r>
          </a:p>
          <a:p>
            <a:pPr marL="293688" indent="-293688"/>
            <a:r>
              <a:rPr lang="en-US" sz="2800" dirty="0"/>
              <a:t>Ideally, monitoring, O</a:t>
            </a:r>
            <a:r>
              <a:rPr lang="en-US" sz="2800" baseline="-25000" dirty="0"/>
              <a:t>2</a:t>
            </a:r>
            <a:r>
              <a:rPr lang="en-US" sz="2800" dirty="0"/>
              <a:t>, suction, airway and rescue equipment should be available</a:t>
            </a:r>
          </a:p>
          <a:p>
            <a:pPr marL="293688" indent="-293688"/>
            <a:r>
              <a:rPr lang="en-US" sz="2800" dirty="0"/>
              <a:t>A qualified anesthesia provider should be capable of</a:t>
            </a:r>
          </a:p>
          <a:p>
            <a:pPr lvl="1">
              <a:buFont typeface="System Font Regular"/>
              <a:buChar char="-"/>
            </a:pPr>
            <a:r>
              <a:rPr lang="en-US" sz="2800" dirty="0"/>
              <a:t>Administering anesthesia, sedation and analgesic medications </a:t>
            </a:r>
          </a:p>
          <a:p>
            <a:pPr lvl="1">
              <a:buFont typeface="System Font Regular"/>
              <a:buChar char="-"/>
            </a:pPr>
            <a:r>
              <a:rPr lang="en-US" sz="2800" dirty="0"/>
              <a:t>Monitoring vital signs</a:t>
            </a:r>
          </a:p>
          <a:p>
            <a:pPr lvl="1">
              <a:buFont typeface="System Font Regular"/>
              <a:buChar char="-"/>
            </a:pPr>
            <a:r>
              <a:rPr lang="en-US" sz="2800" dirty="0"/>
              <a:t>Managing the airway and cardiorespiratory status</a:t>
            </a:r>
          </a:p>
          <a:p>
            <a:pPr lvl="1">
              <a:buFont typeface="System Font Regular"/>
              <a:buChar char="-"/>
            </a:pPr>
            <a:r>
              <a:rPr lang="en-US" sz="2800" dirty="0"/>
              <a:t>Appropriate fluid management</a:t>
            </a:r>
          </a:p>
        </p:txBody>
      </p:sp>
    </p:spTree>
    <p:extLst>
      <p:ext uri="{BB962C8B-B14F-4D97-AF65-F5344CB8AC3E}">
        <p14:creationId xmlns:p14="http://schemas.microsoft.com/office/powerpoint/2010/main" val="95555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sz="4800" dirty="0"/>
              <a:t>Pre-Medication:</a:t>
            </a:r>
          </a:p>
        </p:txBody>
      </p:sp>
      <p:sp>
        <p:nvSpPr>
          <p:cNvPr id="3" name="Content Placeholder 2"/>
          <p:cNvSpPr>
            <a:spLocks noGrp="1"/>
          </p:cNvSpPr>
          <p:nvPr>
            <p:ph idx="1"/>
          </p:nvPr>
        </p:nvSpPr>
        <p:spPr>
          <a:xfrm>
            <a:off x="533400" y="1524000"/>
            <a:ext cx="7886700" cy="4351338"/>
          </a:xfrm>
        </p:spPr>
        <p:txBody>
          <a:bodyPr>
            <a:normAutofit/>
          </a:bodyPr>
          <a:lstStyle/>
          <a:p>
            <a:pPr marL="293688" indent="-293688"/>
            <a:r>
              <a:rPr lang="en-US" sz="3400" dirty="0"/>
              <a:t>Children with burns often require frequent multiple procedures that are painful</a:t>
            </a:r>
          </a:p>
          <a:p>
            <a:pPr marL="293688" indent="-293688"/>
            <a:r>
              <a:rPr lang="en-US" sz="3400" dirty="0"/>
              <a:t>Children with burns can display extreme anxiety and post traumatic stress disorder</a:t>
            </a:r>
          </a:p>
          <a:p>
            <a:pPr marL="293688" indent="-293688"/>
            <a:r>
              <a:rPr lang="en-US" sz="3400" dirty="0"/>
              <a:t>Premedication can help alleviate this anxiety and distress</a:t>
            </a:r>
          </a:p>
          <a:p>
            <a:pPr marL="0" indent="0">
              <a:buNone/>
            </a:pPr>
            <a:endParaRPr lang="en-US" dirty="0"/>
          </a:p>
        </p:txBody>
      </p:sp>
    </p:spTree>
    <p:extLst>
      <p:ext uri="{BB962C8B-B14F-4D97-AF65-F5344CB8AC3E}">
        <p14:creationId xmlns:p14="http://schemas.microsoft.com/office/powerpoint/2010/main" val="2558893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29409068"/>
              </p:ext>
            </p:extLst>
          </p:nvPr>
        </p:nvGraphicFramePr>
        <p:xfrm>
          <a:off x="457200" y="1371600"/>
          <a:ext cx="8229600" cy="4648203"/>
        </p:xfrm>
        <a:graphic>
          <a:graphicData uri="http://schemas.openxmlformats.org/drawingml/2006/table">
            <a:tbl>
              <a:tblPr firstRow="1" firstCol="1" bandRow="1">
                <a:tableStyleId>{5C22544A-7EE6-4342-B048-85BDC9FD1C3A}</a:tableStyleId>
              </a:tblPr>
              <a:tblGrid>
                <a:gridCol w="4510454">
                  <a:extLst>
                    <a:ext uri="{9D8B030D-6E8A-4147-A177-3AD203B41FA5}">
                      <a16:colId xmlns:a16="http://schemas.microsoft.com/office/drawing/2014/main" val="20000"/>
                    </a:ext>
                  </a:extLst>
                </a:gridCol>
                <a:gridCol w="3719146">
                  <a:extLst>
                    <a:ext uri="{9D8B030D-6E8A-4147-A177-3AD203B41FA5}">
                      <a16:colId xmlns:a16="http://schemas.microsoft.com/office/drawing/2014/main" val="20001"/>
                    </a:ext>
                  </a:extLst>
                </a:gridCol>
              </a:tblGrid>
              <a:tr h="584836">
                <a:tc>
                  <a:txBody>
                    <a:bodyPr/>
                    <a:lstStyle/>
                    <a:p>
                      <a:pPr marL="0" marR="0" algn="ctr">
                        <a:spcBef>
                          <a:spcPts val="0"/>
                        </a:spcBef>
                        <a:spcAft>
                          <a:spcPts val="0"/>
                        </a:spcAft>
                      </a:pPr>
                      <a:r>
                        <a:rPr lang="en-US" sz="2800" dirty="0">
                          <a:effectLst/>
                          <a:latin typeface="+mn-lt"/>
                        </a:rPr>
                        <a:t>DRUG</a:t>
                      </a:r>
                      <a:endParaRPr lang="en-US" sz="2800" dirty="0">
                        <a:effectLst/>
                        <a:latin typeface="+mn-lt"/>
                        <a:ea typeface="MS Mincho"/>
                        <a:cs typeface="Times New Roman"/>
                      </a:endParaRPr>
                    </a:p>
                  </a:txBody>
                  <a:tcPr marL="68580" marR="68580" marT="0" marB="0" anchor="ctr">
                    <a:solidFill>
                      <a:srgbClr val="0FA5CC"/>
                    </a:solidFill>
                  </a:tcPr>
                </a:tc>
                <a:tc>
                  <a:txBody>
                    <a:bodyPr/>
                    <a:lstStyle/>
                    <a:p>
                      <a:pPr marL="0" marR="0" algn="ctr">
                        <a:spcBef>
                          <a:spcPts val="0"/>
                        </a:spcBef>
                        <a:spcAft>
                          <a:spcPts val="0"/>
                        </a:spcAft>
                      </a:pPr>
                      <a:r>
                        <a:rPr lang="en-US" sz="2800" dirty="0">
                          <a:effectLst/>
                          <a:latin typeface="+mn-lt"/>
                        </a:rPr>
                        <a:t>DOSE</a:t>
                      </a:r>
                      <a:endParaRPr lang="en-US" sz="2800" dirty="0">
                        <a:effectLst/>
                        <a:latin typeface="+mn-lt"/>
                        <a:ea typeface="MS Mincho"/>
                        <a:cs typeface="Times New Roman"/>
                      </a:endParaRPr>
                    </a:p>
                  </a:txBody>
                  <a:tcPr marL="68580" marR="68580" marT="0" marB="0" anchor="ctr">
                    <a:solidFill>
                      <a:srgbClr val="0FA5CC"/>
                    </a:solidFill>
                  </a:tcPr>
                </a:tc>
                <a:extLst>
                  <a:ext uri="{0D108BD9-81ED-4DB2-BD59-A6C34878D82A}">
                    <a16:rowId xmlns:a16="http://schemas.microsoft.com/office/drawing/2014/main" val="10000"/>
                  </a:ext>
                </a:extLst>
              </a:tr>
              <a:tr h="580481">
                <a:tc>
                  <a:txBody>
                    <a:bodyPr/>
                    <a:lstStyle/>
                    <a:p>
                      <a:pPr marL="0" marR="0" algn="ctr">
                        <a:spcBef>
                          <a:spcPts val="0"/>
                        </a:spcBef>
                        <a:spcAft>
                          <a:spcPts val="0"/>
                        </a:spcAft>
                      </a:pPr>
                      <a:r>
                        <a:rPr lang="en-US" sz="2000" dirty="0">
                          <a:effectLst/>
                          <a:latin typeface="+mn-lt"/>
                        </a:rPr>
                        <a:t>Midazolam PO</a:t>
                      </a:r>
                      <a:endParaRPr lang="en-US" sz="2000" dirty="0">
                        <a:effectLst/>
                        <a:latin typeface="+mn-lt"/>
                        <a:ea typeface="MS Mincho"/>
                        <a:cs typeface="Times New Roman"/>
                      </a:endParaRPr>
                    </a:p>
                  </a:txBody>
                  <a:tcPr marL="68580" marR="68580" marT="0" marB="0" anchor="ctr">
                    <a:solidFill>
                      <a:srgbClr val="0FA5CC"/>
                    </a:solidFill>
                  </a:tcPr>
                </a:tc>
                <a:tc>
                  <a:txBody>
                    <a:bodyPr/>
                    <a:lstStyle/>
                    <a:p>
                      <a:pPr marL="0" marR="0" algn="ctr">
                        <a:spcBef>
                          <a:spcPts val="0"/>
                        </a:spcBef>
                        <a:spcAft>
                          <a:spcPts val="0"/>
                        </a:spcAft>
                      </a:pPr>
                      <a:r>
                        <a:rPr lang="en-US" sz="1800" dirty="0">
                          <a:effectLst/>
                          <a:latin typeface="+mn-lt"/>
                        </a:rPr>
                        <a:t>0.5 mg/kg </a:t>
                      </a:r>
                    </a:p>
                    <a:p>
                      <a:pPr marL="0" marR="0" algn="ctr">
                        <a:spcBef>
                          <a:spcPts val="0"/>
                        </a:spcBef>
                        <a:spcAft>
                          <a:spcPts val="0"/>
                        </a:spcAft>
                      </a:pPr>
                      <a:r>
                        <a:rPr lang="en-US" sz="1800" dirty="0">
                          <a:effectLst/>
                          <a:latin typeface="+mn-lt"/>
                        </a:rPr>
                        <a:t>(max 20 mg)</a:t>
                      </a:r>
                      <a:endParaRPr lang="en-US" sz="1800" dirty="0">
                        <a:effectLst/>
                        <a:latin typeface="+mn-lt"/>
                        <a:ea typeface="MS Mincho"/>
                        <a:cs typeface="Times New Roman"/>
                      </a:endParaRPr>
                    </a:p>
                  </a:txBody>
                  <a:tcPr marL="68580" marR="68580" marT="0" marB="0" anchor="ctr"/>
                </a:tc>
                <a:extLst>
                  <a:ext uri="{0D108BD9-81ED-4DB2-BD59-A6C34878D82A}">
                    <a16:rowId xmlns:a16="http://schemas.microsoft.com/office/drawing/2014/main" val="10001"/>
                  </a:ext>
                </a:extLst>
              </a:tr>
              <a:tr h="580481">
                <a:tc>
                  <a:txBody>
                    <a:bodyPr/>
                    <a:lstStyle/>
                    <a:p>
                      <a:pPr marL="0" marR="0" algn="ctr">
                        <a:spcBef>
                          <a:spcPts val="0"/>
                        </a:spcBef>
                        <a:spcAft>
                          <a:spcPts val="0"/>
                        </a:spcAft>
                      </a:pPr>
                      <a:r>
                        <a:rPr lang="en-US" sz="2000" dirty="0">
                          <a:effectLst/>
                          <a:latin typeface="+mn-lt"/>
                          <a:ea typeface="MS Mincho"/>
                          <a:cs typeface="Calibri" panose="020F0502020204030204" pitchFamily="34" charset="0"/>
                        </a:rPr>
                        <a:t>Midazolam IV</a:t>
                      </a:r>
                    </a:p>
                  </a:txBody>
                  <a:tcPr marL="68580" marR="68580" marT="0" marB="0" anchor="ctr">
                    <a:solidFill>
                      <a:srgbClr val="0FA5CC"/>
                    </a:solidFill>
                  </a:tcPr>
                </a:tc>
                <a:tc>
                  <a:txBody>
                    <a:bodyPr/>
                    <a:lstStyle/>
                    <a:p>
                      <a:pPr marL="0" marR="0" algn="ctr">
                        <a:spcBef>
                          <a:spcPts val="0"/>
                        </a:spcBef>
                        <a:spcAft>
                          <a:spcPts val="0"/>
                        </a:spcAft>
                      </a:pPr>
                      <a:r>
                        <a:rPr lang="en-US" sz="1800" dirty="0">
                          <a:effectLst/>
                          <a:latin typeface="+mn-lt"/>
                        </a:rPr>
                        <a:t>0.05</a:t>
                      </a:r>
                      <a:r>
                        <a:rPr lang="en-US" sz="1800" baseline="0" dirty="0">
                          <a:effectLst/>
                          <a:latin typeface="+mn-lt"/>
                        </a:rPr>
                        <a:t> - 0.1</a:t>
                      </a:r>
                      <a:r>
                        <a:rPr lang="en-US" sz="1800" dirty="0">
                          <a:effectLst/>
                          <a:latin typeface="+mn-lt"/>
                        </a:rPr>
                        <a:t> mg/kg/dose</a:t>
                      </a:r>
                    </a:p>
                    <a:p>
                      <a:pPr marL="0" marR="0" algn="ctr">
                        <a:spcBef>
                          <a:spcPts val="0"/>
                        </a:spcBef>
                        <a:spcAft>
                          <a:spcPts val="0"/>
                        </a:spcAft>
                      </a:pPr>
                      <a:r>
                        <a:rPr lang="en-US" sz="1800" dirty="0">
                          <a:effectLst/>
                          <a:latin typeface="+mn-lt"/>
                        </a:rPr>
                        <a:t>(max 5 mg) </a:t>
                      </a:r>
                      <a:endParaRPr lang="en-US" sz="1800" dirty="0">
                        <a:effectLst/>
                        <a:latin typeface="+mn-lt"/>
                        <a:ea typeface="MS Mincho"/>
                        <a:cs typeface="Times New Roman"/>
                      </a:endParaRPr>
                    </a:p>
                  </a:txBody>
                  <a:tcPr marL="68580" marR="68580" marT="0" marB="0" anchor="ctr"/>
                </a:tc>
                <a:extLst>
                  <a:ext uri="{0D108BD9-81ED-4DB2-BD59-A6C34878D82A}">
                    <a16:rowId xmlns:a16="http://schemas.microsoft.com/office/drawing/2014/main" val="925077135"/>
                  </a:ext>
                </a:extLst>
              </a:tr>
              <a:tr h="580481">
                <a:tc>
                  <a:txBody>
                    <a:bodyPr/>
                    <a:lstStyle/>
                    <a:p>
                      <a:pPr marL="0" marR="0" algn="ctr">
                        <a:spcBef>
                          <a:spcPts val="0"/>
                        </a:spcBef>
                        <a:spcAft>
                          <a:spcPts val="0"/>
                        </a:spcAft>
                      </a:pPr>
                      <a:r>
                        <a:rPr lang="en-US" sz="2000" dirty="0">
                          <a:effectLst/>
                          <a:latin typeface="+mn-lt"/>
                          <a:ea typeface="MS Mincho"/>
                          <a:cs typeface="Times New Roman"/>
                        </a:rPr>
                        <a:t>Midazolam Nasal</a:t>
                      </a:r>
                    </a:p>
                  </a:txBody>
                  <a:tcPr marL="68580" marR="68580" marT="0" marB="0" anchor="ctr">
                    <a:solidFill>
                      <a:srgbClr val="0FA5CC"/>
                    </a:solidFill>
                  </a:tcPr>
                </a:tc>
                <a:tc>
                  <a:txBody>
                    <a:bodyPr/>
                    <a:lstStyle/>
                    <a:p>
                      <a:pPr marL="0" marR="0" algn="ctr">
                        <a:spcBef>
                          <a:spcPts val="0"/>
                        </a:spcBef>
                        <a:spcAft>
                          <a:spcPts val="0"/>
                        </a:spcAft>
                      </a:pPr>
                      <a:r>
                        <a:rPr lang="en-US" sz="1800" dirty="0">
                          <a:effectLst/>
                          <a:latin typeface="+mn-lt"/>
                        </a:rPr>
                        <a:t>0.2 - 0.4 mg/kg</a:t>
                      </a:r>
                    </a:p>
                    <a:p>
                      <a:pPr marL="0" marR="0" algn="ctr">
                        <a:spcBef>
                          <a:spcPts val="0"/>
                        </a:spcBef>
                        <a:spcAft>
                          <a:spcPts val="0"/>
                        </a:spcAft>
                      </a:pPr>
                      <a:r>
                        <a:rPr lang="en-US" sz="1800" dirty="0">
                          <a:effectLst/>
                          <a:latin typeface="+mn-lt"/>
                          <a:ea typeface="MS Mincho"/>
                          <a:cs typeface="Times New Roman"/>
                        </a:rPr>
                        <a:t>(max 10mg)</a:t>
                      </a:r>
                    </a:p>
                  </a:txBody>
                  <a:tcPr marL="68580" marR="68580" marT="0" marB="0" anchor="ctr"/>
                </a:tc>
                <a:extLst>
                  <a:ext uri="{0D108BD9-81ED-4DB2-BD59-A6C34878D82A}">
                    <a16:rowId xmlns:a16="http://schemas.microsoft.com/office/drawing/2014/main" val="10005"/>
                  </a:ext>
                </a:extLst>
              </a:tr>
              <a:tr h="580481">
                <a:tc>
                  <a:txBody>
                    <a:bodyPr/>
                    <a:lstStyle/>
                    <a:p>
                      <a:pPr marL="0" marR="0" algn="ctr">
                        <a:spcBef>
                          <a:spcPts val="0"/>
                        </a:spcBef>
                        <a:spcAft>
                          <a:spcPts val="0"/>
                        </a:spcAft>
                      </a:pPr>
                      <a:r>
                        <a:rPr lang="en-US" sz="2000" dirty="0">
                          <a:effectLst/>
                          <a:latin typeface="+mn-lt"/>
                        </a:rPr>
                        <a:t>Ketamine PO</a:t>
                      </a:r>
                      <a:endParaRPr lang="en-US" sz="2000" dirty="0">
                        <a:effectLst/>
                        <a:latin typeface="+mn-lt"/>
                        <a:ea typeface="MS Mincho"/>
                        <a:cs typeface="Times New Roman"/>
                      </a:endParaRPr>
                    </a:p>
                  </a:txBody>
                  <a:tcPr marL="68580" marR="68580" marT="0" marB="0" anchor="ctr">
                    <a:solidFill>
                      <a:srgbClr val="0FA5CC"/>
                    </a:solidFill>
                  </a:tcPr>
                </a:tc>
                <a:tc>
                  <a:txBody>
                    <a:bodyPr/>
                    <a:lstStyle/>
                    <a:p>
                      <a:pPr marL="0" marR="0" algn="ctr">
                        <a:spcBef>
                          <a:spcPts val="0"/>
                        </a:spcBef>
                        <a:spcAft>
                          <a:spcPts val="0"/>
                        </a:spcAft>
                      </a:pPr>
                      <a:r>
                        <a:rPr lang="en-US" sz="1800" dirty="0">
                          <a:effectLst/>
                          <a:latin typeface="+mn-lt"/>
                        </a:rPr>
                        <a:t>5 mg/kg</a:t>
                      </a:r>
                    </a:p>
                    <a:p>
                      <a:pPr marL="0" marR="0" algn="ctr">
                        <a:spcBef>
                          <a:spcPts val="0"/>
                        </a:spcBef>
                        <a:spcAft>
                          <a:spcPts val="0"/>
                        </a:spcAft>
                      </a:pPr>
                      <a:r>
                        <a:rPr lang="en-US" sz="1800" dirty="0">
                          <a:effectLst/>
                          <a:latin typeface="+mn-lt"/>
                        </a:rPr>
                        <a:t>(max 200 mg)</a:t>
                      </a:r>
                      <a:endParaRPr lang="en-US" sz="1800" dirty="0">
                        <a:effectLst/>
                        <a:latin typeface="+mn-lt"/>
                        <a:ea typeface="MS Mincho"/>
                        <a:cs typeface="Times New Roman"/>
                      </a:endParaRPr>
                    </a:p>
                  </a:txBody>
                  <a:tcPr marL="68580" marR="68580" marT="0" marB="0" anchor="ctr"/>
                </a:tc>
                <a:extLst>
                  <a:ext uri="{0D108BD9-81ED-4DB2-BD59-A6C34878D82A}">
                    <a16:rowId xmlns:a16="http://schemas.microsoft.com/office/drawing/2014/main" val="10002"/>
                  </a:ext>
                </a:extLst>
              </a:tr>
              <a:tr h="580481">
                <a:tc>
                  <a:txBody>
                    <a:bodyPr/>
                    <a:lstStyle/>
                    <a:p>
                      <a:pPr marL="0" marR="0" algn="ctr">
                        <a:spcBef>
                          <a:spcPts val="0"/>
                        </a:spcBef>
                        <a:spcAft>
                          <a:spcPts val="0"/>
                        </a:spcAft>
                      </a:pPr>
                      <a:r>
                        <a:rPr lang="en-US" sz="2000" dirty="0">
                          <a:effectLst/>
                          <a:latin typeface="+mn-lt"/>
                        </a:rPr>
                        <a:t>Ketamine IM</a:t>
                      </a:r>
                      <a:endParaRPr lang="en-US" sz="2000" dirty="0">
                        <a:effectLst/>
                        <a:latin typeface="+mn-lt"/>
                        <a:ea typeface="MS Mincho"/>
                        <a:cs typeface="Times New Roman"/>
                      </a:endParaRPr>
                    </a:p>
                  </a:txBody>
                  <a:tcPr marL="68580" marR="68580" marT="0" marB="0" anchor="ctr">
                    <a:solidFill>
                      <a:srgbClr val="0FA5CC"/>
                    </a:solidFill>
                  </a:tcPr>
                </a:tc>
                <a:tc>
                  <a:txBody>
                    <a:bodyPr/>
                    <a:lstStyle/>
                    <a:p>
                      <a:pPr marL="0" marR="0" algn="ctr">
                        <a:spcBef>
                          <a:spcPts val="0"/>
                        </a:spcBef>
                        <a:spcAft>
                          <a:spcPts val="0"/>
                        </a:spcAft>
                      </a:pPr>
                      <a:r>
                        <a:rPr lang="en-US" sz="1800" dirty="0">
                          <a:effectLst/>
                          <a:latin typeface="+mn-lt"/>
                        </a:rPr>
                        <a:t>3 - 5 mg/kg</a:t>
                      </a:r>
                    </a:p>
                    <a:p>
                      <a:pPr marL="0" marR="0" algn="ctr">
                        <a:spcBef>
                          <a:spcPts val="0"/>
                        </a:spcBef>
                        <a:spcAft>
                          <a:spcPts val="0"/>
                        </a:spcAft>
                      </a:pPr>
                      <a:r>
                        <a:rPr lang="en-US" sz="1800" dirty="0">
                          <a:effectLst/>
                          <a:latin typeface="+mn-lt"/>
                        </a:rPr>
                        <a:t>(max 200 mg)</a:t>
                      </a:r>
                      <a:endParaRPr lang="en-US" sz="1800" dirty="0">
                        <a:effectLst/>
                        <a:latin typeface="+mn-lt"/>
                        <a:ea typeface="MS Mincho"/>
                        <a:cs typeface="Times New Roman"/>
                      </a:endParaRPr>
                    </a:p>
                  </a:txBody>
                  <a:tcPr marL="68580" marR="68580" marT="0" marB="0" anchor="ctr"/>
                </a:tc>
                <a:extLst>
                  <a:ext uri="{0D108BD9-81ED-4DB2-BD59-A6C34878D82A}">
                    <a16:rowId xmlns:a16="http://schemas.microsoft.com/office/drawing/2014/main" val="10003"/>
                  </a:ext>
                </a:extLst>
              </a:tr>
              <a:tr h="580481">
                <a:tc>
                  <a:txBody>
                    <a:bodyPr/>
                    <a:lstStyle/>
                    <a:p>
                      <a:pPr marL="0" marR="0" algn="ctr">
                        <a:spcBef>
                          <a:spcPts val="0"/>
                        </a:spcBef>
                        <a:spcAft>
                          <a:spcPts val="0"/>
                        </a:spcAft>
                      </a:pPr>
                      <a:r>
                        <a:rPr lang="en-US" sz="2000" dirty="0">
                          <a:effectLst/>
                          <a:latin typeface="+mn-lt"/>
                          <a:ea typeface="MS Mincho"/>
                          <a:cs typeface="Times New Roman"/>
                        </a:rPr>
                        <a:t>Ketamine IV</a:t>
                      </a:r>
                    </a:p>
                  </a:txBody>
                  <a:tcPr marL="68580" marR="68580" marT="0" marB="0" anchor="ctr">
                    <a:solidFill>
                      <a:srgbClr val="0FA5CC"/>
                    </a:solidFill>
                  </a:tcPr>
                </a:tc>
                <a:tc>
                  <a:txBody>
                    <a:bodyPr/>
                    <a:lstStyle/>
                    <a:p>
                      <a:pPr marL="0" marR="0" algn="ctr">
                        <a:spcBef>
                          <a:spcPts val="0"/>
                        </a:spcBef>
                        <a:spcAft>
                          <a:spcPts val="0"/>
                        </a:spcAft>
                      </a:pPr>
                      <a:r>
                        <a:rPr lang="en-US" sz="1800" dirty="0">
                          <a:effectLst/>
                          <a:latin typeface="+mn-lt"/>
                          <a:ea typeface="MS Mincho"/>
                          <a:cs typeface="Times New Roman"/>
                        </a:rPr>
                        <a:t>0.5 - 2</a:t>
                      </a:r>
                      <a:r>
                        <a:rPr lang="en-US" sz="1800" baseline="0" dirty="0">
                          <a:effectLst/>
                          <a:latin typeface="+mn-lt"/>
                          <a:ea typeface="MS Mincho"/>
                          <a:cs typeface="Times New Roman"/>
                        </a:rPr>
                        <a:t> mg/kg</a:t>
                      </a:r>
                    </a:p>
                    <a:p>
                      <a:pPr marL="0" marR="0" algn="ctr">
                        <a:spcBef>
                          <a:spcPts val="0"/>
                        </a:spcBef>
                        <a:spcAft>
                          <a:spcPts val="0"/>
                        </a:spcAft>
                      </a:pPr>
                      <a:r>
                        <a:rPr lang="en-US" sz="1800" baseline="0" dirty="0">
                          <a:effectLst/>
                          <a:latin typeface="+mn-lt"/>
                          <a:ea typeface="MS Mincho"/>
                          <a:cs typeface="Times New Roman"/>
                        </a:rPr>
                        <a:t>(max 200mg)</a:t>
                      </a:r>
                      <a:endParaRPr lang="en-US" sz="1800" dirty="0">
                        <a:effectLst/>
                        <a:latin typeface="+mn-lt"/>
                        <a:ea typeface="MS Mincho"/>
                        <a:cs typeface="Times New Roman"/>
                      </a:endParaRPr>
                    </a:p>
                  </a:txBody>
                  <a:tcPr marL="68580" marR="68580" marT="0" marB="0" anchor="ctr"/>
                </a:tc>
                <a:extLst>
                  <a:ext uri="{0D108BD9-81ED-4DB2-BD59-A6C34878D82A}">
                    <a16:rowId xmlns:a16="http://schemas.microsoft.com/office/drawing/2014/main" val="10006"/>
                  </a:ext>
                </a:extLst>
              </a:tr>
              <a:tr h="580481">
                <a:tc>
                  <a:txBody>
                    <a:bodyPr/>
                    <a:lstStyle/>
                    <a:p>
                      <a:pPr marL="0" marR="0" algn="ctr">
                        <a:spcBef>
                          <a:spcPts val="0"/>
                        </a:spcBef>
                        <a:spcAft>
                          <a:spcPts val="0"/>
                        </a:spcAft>
                      </a:pPr>
                      <a:r>
                        <a:rPr lang="en-US" sz="2000" dirty="0">
                          <a:effectLst/>
                          <a:latin typeface="+mn-lt"/>
                        </a:rPr>
                        <a:t>Dexmedetomidine Nasal </a:t>
                      </a:r>
                      <a:endParaRPr lang="en-US" sz="2000" dirty="0">
                        <a:effectLst/>
                        <a:latin typeface="+mn-lt"/>
                        <a:ea typeface="MS Mincho"/>
                        <a:cs typeface="Times New Roman"/>
                      </a:endParaRPr>
                    </a:p>
                  </a:txBody>
                  <a:tcPr marL="68580" marR="68580" marT="0" marB="0" anchor="ctr">
                    <a:solidFill>
                      <a:srgbClr val="0FA5CC"/>
                    </a:solidFill>
                  </a:tcPr>
                </a:tc>
                <a:tc>
                  <a:txBody>
                    <a:bodyPr/>
                    <a:lstStyle/>
                    <a:p>
                      <a:pPr marL="0" marR="0" algn="ctr">
                        <a:spcBef>
                          <a:spcPts val="0"/>
                        </a:spcBef>
                        <a:spcAft>
                          <a:spcPts val="0"/>
                        </a:spcAft>
                      </a:pPr>
                      <a:r>
                        <a:rPr lang="en-US" sz="1800" dirty="0">
                          <a:effectLst/>
                          <a:latin typeface="+mn-lt"/>
                        </a:rPr>
                        <a:t>3 - 5 mcg/kg</a:t>
                      </a:r>
                    </a:p>
                    <a:p>
                      <a:pPr marL="0" marR="0" algn="ctr">
                        <a:spcBef>
                          <a:spcPts val="0"/>
                        </a:spcBef>
                        <a:spcAft>
                          <a:spcPts val="0"/>
                        </a:spcAft>
                      </a:pPr>
                      <a:r>
                        <a:rPr lang="en-US" sz="1800" dirty="0">
                          <a:effectLst/>
                          <a:latin typeface="+mn-lt"/>
                        </a:rPr>
                        <a:t>(max 200 mcg)</a:t>
                      </a:r>
                      <a:endParaRPr lang="en-US" sz="1800" dirty="0">
                        <a:effectLst/>
                        <a:latin typeface="+mn-lt"/>
                        <a:ea typeface="MS Mincho"/>
                        <a:cs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
        <p:nvSpPr>
          <p:cNvPr id="2" name="Rectangle 1">
            <a:extLst>
              <a:ext uri="{FF2B5EF4-FFF2-40B4-BE49-F238E27FC236}">
                <a16:creationId xmlns:a16="http://schemas.microsoft.com/office/drawing/2014/main" id="{F8D21D36-1623-7847-BE99-35343F9F3CF7}"/>
              </a:ext>
            </a:extLst>
          </p:cNvPr>
          <p:cNvSpPr/>
          <p:nvPr/>
        </p:nvSpPr>
        <p:spPr>
          <a:xfrm>
            <a:off x="457201" y="312003"/>
            <a:ext cx="4297264" cy="830997"/>
          </a:xfrm>
          <a:prstGeom prst="rect">
            <a:avLst/>
          </a:prstGeom>
        </p:spPr>
        <p:txBody>
          <a:bodyPr wrap="square">
            <a:spAutoFit/>
          </a:bodyPr>
          <a:lstStyle/>
          <a:p>
            <a:r>
              <a:rPr lang="en-US" sz="4800" dirty="0"/>
              <a:t>Pre-Medication:</a:t>
            </a:r>
          </a:p>
        </p:txBody>
      </p:sp>
    </p:spTree>
    <p:extLst>
      <p:ext uri="{BB962C8B-B14F-4D97-AF65-F5344CB8AC3E}">
        <p14:creationId xmlns:p14="http://schemas.microsoft.com/office/powerpoint/2010/main" val="3346962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5625"/>
            <a:ext cx="8058150" cy="4351338"/>
          </a:xfrm>
        </p:spPr>
        <p:txBody>
          <a:bodyPr/>
          <a:lstStyle/>
          <a:p>
            <a:pPr marL="355600" indent="-355600"/>
            <a:r>
              <a:rPr lang="en-US" dirty="0"/>
              <a:t>Distraction techniques and a quiet, soothing environment without bright lighting can be helpful</a:t>
            </a:r>
          </a:p>
          <a:p>
            <a:pPr marL="355600" indent="-355600"/>
            <a:r>
              <a:rPr lang="en-US" dirty="0"/>
              <a:t>An inhalational induction with parental presence could be offered in an induction room or operating room.</a:t>
            </a:r>
          </a:p>
        </p:txBody>
      </p:sp>
      <p:sp>
        <p:nvSpPr>
          <p:cNvPr id="4" name="TextBox 3">
            <a:extLst>
              <a:ext uri="{FF2B5EF4-FFF2-40B4-BE49-F238E27FC236}">
                <a16:creationId xmlns:a16="http://schemas.microsoft.com/office/drawing/2014/main" id="{8053A338-BBCF-1A4F-AAE8-B627E5A43264}"/>
              </a:ext>
            </a:extLst>
          </p:cNvPr>
          <p:cNvSpPr txBox="1"/>
          <p:nvPr/>
        </p:nvSpPr>
        <p:spPr>
          <a:xfrm>
            <a:off x="457200" y="457200"/>
            <a:ext cx="7010400" cy="830997"/>
          </a:xfrm>
          <a:prstGeom prst="rect">
            <a:avLst/>
          </a:prstGeom>
          <a:noFill/>
        </p:spPr>
        <p:txBody>
          <a:bodyPr wrap="square" rtlCol="0">
            <a:spAutoFit/>
          </a:bodyPr>
          <a:lstStyle/>
          <a:p>
            <a:r>
              <a:rPr lang="en-US" sz="4800" dirty="0"/>
              <a:t>Induction Considerations</a:t>
            </a:r>
          </a:p>
        </p:txBody>
      </p:sp>
    </p:spTree>
    <p:extLst>
      <p:ext uri="{BB962C8B-B14F-4D97-AF65-F5344CB8AC3E}">
        <p14:creationId xmlns:p14="http://schemas.microsoft.com/office/powerpoint/2010/main" val="2053502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normAutofit/>
          </a:bodyPr>
          <a:lstStyle/>
          <a:p>
            <a:pPr algn="l"/>
            <a:r>
              <a:rPr lang="en-US" sz="4800" dirty="0"/>
              <a:t>Anesthetic Technique</a:t>
            </a:r>
          </a:p>
        </p:txBody>
      </p:sp>
      <p:sp>
        <p:nvSpPr>
          <p:cNvPr id="3" name="Content Placeholder 2"/>
          <p:cNvSpPr>
            <a:spLocks noGrp="1"/>
          </p:cNvSpPr>
          <p:nvPr>
            <p:ph idx="1"/>
          </p:nvPr>
        </p:nvSpPr>
        <p:spPr>
          <a:xfrm>
            <a:off x="609600" y="1524000"/>
            <a:ext cx="7829550" cy="4953000"/>
          </a:xfrm>
        </p:spPr>
        <p:txBody>
          <a:bodyPr>
            <a:normAutofit/>
          </a:bodyPr>
          <a:lstStyle/>
          <a:p>
            <a:pPr marL="355600" indent="-355600"/>
            <a:r>
              <a:rPr lang="en-US" sz="3000" dirty="0"/>
              <a:t>There are no specific agents nor techniques that are proven to be superior for burn anesthesia</a:t>
            </a:r>
          </a:p>
          <a:p>
            <a:pPr marL="355600" indent="-355600"/>
            <a:r>
              <a:rPr lang="en-US" sz="3000" dirty="0"/>
              <a:t>Regional, general, and local anesthesia can all be utilized</a:t>
            </a:r>
          </a:p>
          <a:p>
            <a:pPr marL="355600" indent="-355600"/>
            <a:r>
              <a:rPr lang="en-US" sz="3000" dirty="0"/>
              <a:t>Airway management:</a:t>
            </a:r>
          </a:p>
          <a:p>
            <a:pPr marL="635000" lvl="3" indent="-279400">
              <a:buFont typeface="System Font Regular"/>
              <a:buChar char="-"/>
            </a:pPr>
            <a:r>
              <a:rPr lang="en-US" sz="2600" dirty="0"/>
              <a:t>Natural airway, nasal cannula, facemask</a:t>
            </a:r>
          </a:p>
          <a:p>
            <a:pPr marL="635000" lvl="3" indent="-279400">
              <a:buFont typeface="System Font Regular"/>
              <a:buChar char="-"/>
            </a:pPr>
            <a:r>
              <a:rPr lang="en-US" sz="2600" dirty="0"/>
              <a:t>Nasal airway, Oral airway</a:t>
            </a:r>
          </a:p>
          <a:p>
            <a:pPr marL="635000" lvl="3" indent="-279400">
              <a:buFont typeface="System Font Regular"/>
              <a:buChar char="-"/>
            </a:pPr>
            <a:r>
              <a:rPr lang="en-US" sz="2600" dirty="0"/>
              <a:t>LMA and ETT</a:t>
            </a:r>
          </a:p>
          <a:p>
            <a:endParaRPr lang="en-US" dirty="0"/>
          </a:p>
        </p:txBody>
      </p:sp>
    </p:spTree>
    <p:extLst>
      <p:ext uri="{BB962C8B-B14F-4D97-AF65-F5344CB8AC3E}">
        <p14:creationId xmlns:p14="http://schemas.microsoft.com/office/powerpoint/2010/main" val="2831236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98437"/>
            <a:ext cx="7886700" cy="1020763"/>
          </a:xfrm>
        </p:spPr>
        <p:txBody>
          <a:bodyPr/>
          <a:lstStyle/>
          <a:p>
            <a:pPr algn="l"/>
            <a:r>
              <a:rPr lang="en-US" dirty="0"/>
              <a:t>Anesthetic Technique</a:t>
            </a:r>
          </a:p>
        </p:txBody>
      </p:sp>
      <p:graphicFrame>
        <p:nvGraphicFramePr>
          <p:cNvPr id="4" name="Table 3"/>
          <p:cNvGraphicFramePr>
            <a:graphicFrameLocks noGrp="1"/>
          </p:cNvGraphicFramePr>
          <p:nvPr>
            <p:extLst>
              <p:ext uri="{D42A27DB-BD31-4B8C-83A1-F6EECF244321}">
                <p14:modId xmlns:p14="http://schemas.microsoft.com/office/powerpoint/2010/main" val="2272893797"/>
              </p:ext>
            </p:extLst>
          </p:nvPr>
        </p:nvGraphicFramePr>
        <p:xfrm>
          <a:off x="261704" y="1219200"/>
          <a:ext cx="8686799" cy="4721833"/>
        </p:xfrm>
        <a:graphic>
          <a:graphicData uri="http://schemas.openxmlformats.org/drawingml/2006/table">
            <a:tbl>
              <a:tblPr firstRow="1" firstCol="1" bandRow="1">
                <a:tableStyleId>{5C22544A-7EE6-4342-B048-85BDC9FD1C3A}</a:tableStyleId>
              </a:tblPr>
              <a:tblGrid>
                <a:gridCol w="2149114">
                  <a:extLst>
                    <a:ext uri="{9D8B030D-6E8A-4147-A177-3AD203B41FA5}">
                      <a16:colId xmlns:a16="http://schemas.microsoft.com/office/drawing/2014/main" val="20000"/>
                    </a:ext>
                  </a:extLst>
                </a:gridCol>
                <a:gridCol w="1640068">
                  <a:extLst>
                    <a:ext uri="{9D8B030D-6E8A-4147-A177-3AD203B41FA5}">
                      <a16:colId xmlns:a16="http://schemas.microsoft.com/office/drawing/2014/main" val="20001"/>
                    </a:ext>
                  </a:extLst>
                </a:gridCol>
                <a:gridCol w="1640068">
                  <a:extLst>
                    <a:ext uri="{9D8B030D-6E8A-4147-A177-3AD203B41FA5}">
                      <a16:colId xmlns:a16="http://schemas.microsoft.com/office/drawing/2014/main" val="20002"/>
                    </a:ext>
                  </a:extLst>
                </a:gridCol>
                <a:gridCol w="1629643">
                  <a:extLst>
                    <a:ext uri="{9D8B030D-6E8A-4147-A177-3AD203B41FA5}">
                      <a16:colId xmlns:a16="http://schemas.microsoft.com/office/drawing/2014/main" val="20003"/>
                    </a:ext>
                  </a:extLst>
                </a:gridCol>
                <a:gridCol w="1627906">
                  <a:extLst>
                    <a:ext uri="{9D8B030D-6E8A-4147-A177-3AD203B41FA5}">
                      <a16:colId xmlns:a16="http://schemas.microsoft.com/office/drawing/2014/main" val="20004"/>
                    </a:ext>
                  </a:extLst>
                </a:gridCol>
              </a:tblGrid>
              <a:tr h="759433">
                <a:tc>
                  <a:txBody>
                    <a:bodyPr/>
                    <a:lstStyle/>
                    <a:p>
                      <a:pPr marL="0" marR="0" algn="ctr">
                        <a:spcBef>
                          <a:spcPts val="0"/>
                        </a:spcBef>
                        <a:spcAft>
                          <a:spcPts val="1500"/>
                        </a:spcAft>
                      </a:pPr>
                      <a:r>
                        <a:rPr lang="en-US" sz="2000" cap="all" dirty="0">
                          <a:effectLst/>
                        </a:rPr>
                        <a:t> </a:t>
                      </a:r>
                      <a:endParaRPr lang="en-US" sz="2000" dirty="0">
                        <a:effectLst/>
                        <a:latin typeface="Cambria"/>
                        <a:ea typeface="MS Mincho"/>
                        <a:cs typeface="Times New Roman"/>
                      </a:endParaRPr>
                    </a:p>
                  </a:txBody>
                  <a:tcPr marL="68580" marR="68580" marT="0" marB="0">
                    <a:solidFill>
                      <a:srgbClr val="0FA5CC"/>
                    </a:solidFill>
                  </a:tcPr>
                </a:tc>
                <a:tc>
                  <a:txBody>
                    <a:bodyPr/>
                    <a:lstStyle/>
                    <a:p>
                      <a:pPr marL="0" marR="0" algn="ctr">
                        <a:spcBef>
                          <a:spcPts val="0"/>
                        </a:spcBef>
                        <a:spcAft>
                          <a:spcPts val="0"/>
                        </a:spcAft>
                      </a:pPr>
                      <a:r>
                        <a:rPr lang="en-US" sz="2000" cap="all" dirty="0">
                          <a:effectLst/>
                        </a:rPr>
                        <a:t>Mild  </a:t>
                      </a:r>
                      <a:endParaRPr lang="en-US" sz="2000" dirty="0">
                        <a:effectLst/>
                      </a:endParaRPr>
                    </a:p>
                    <a:p>
                      <a:pPr marL="0" marR="0" algn="ctr">
                        <a:spcBef>
                          <a:spcPts val="0"/>
                        </a:spcBef>
                        <a:spcAft>
                          <a:spcPts val="0"/>
                        </a:spcAft>
                      </a:pPr>
                      <a:r>
                        <a:rPr lang="en-US" sz="2000" cap="all" dirty="0">
                          <a:effectLst/>
                        </a:rPr>
                        <a:t>Sedation </a:t>
                      </a:r>
                      <a:endParaRPr lang="en-US" sz="2000" dirty="0">
                        <a:effectLst/>
                        <a:latin typeface="Cambria"/>
                        <a:ea typeface="MS Mincho"/>
                        <a:cs typeface="Times New Roman"/>
                      </a:endParaRPr>
                    </a:p>
                  </a:txBody>
                  <a:tcPr marL="68580" marR="68580" marT="0" marB="0" anchor="ctr">
                    <a:solidFill>
                      <a:srgbClr val="0FA5CC"/>
                    </a:solidFill>
                  </a:tcPr>
                </a:tc>
                <a:tc>
                  <a:txBody>
                    <a:bodyPr/>
                    <a:lstStyle/>
                    <a:p>
                      <a:pPr marL="0" marR="0" algn="ctr">
                        <a:spcBef>
                          <a:spcPts val="0"/>
                        </a:spcBef>
                        <a:spcAft>
                          <a:spcPts val="1500"/>
                        </a:spcAft>
                      </a:pPr>
                      <a:r>
                        <a:rPr lang="en-US" sz="2000" cap="all">
                          <a:effectLst/>
                        </a:rPr>
                        <a:t>Moderate Sedation</a:t>
                      </a:r>
                      <a:endParaRPr lang="en-US" sz="2000">
                        <a:effectLst/>
                        <a:latin typeface="Cambria"/>
                        <a:ea typeface="MS Mincho"/>
                        <a:cs typeface="Times New Roman"/>
                      </a:endParaRPr>
                    </a:p>
                  </a:txBody>
                  <a:tcPr marL="68580" marR="68580" marT="0" marB="0" anchor="ctr">
                    <a:solidFill>
                      <a:srgbClr val="0FA5CC"/>
                    </a:solidFill>
                  </a:tcPr>
                </a:tc>
                <a:tc>
                  <a:txBody>
                    <a:bodyPr/>
                    <a:lstStyle/>
                    <a:p>
                      <a:pPr marL="0" marR="0" algn="ctr">
                        <a:spcBef>
                          <a:spcPts val="0"/>
                        </a:spcBef>
                        <a:spcAft>
                          <a:spcPts val="0"/>
                        </a:spcAft>
                      </a:pPr>
                      <a:r>
                        <a:rPr lang="en-US" sz="2000" cap="all">
                          <a:effectLst/>
                        </a:rPr>
                        <a:t>Deep </a:t>
                      </a:r>
                      <a:endParaRPr lang="en-US" sz="2000">
                        <a:effectLst/>
                      </a:endParaRPr>
                    </a:p>
                    <a:p>
                      <a:pPr marL="0" marR="0" algn="ctr">
                        <a:spcBef>
                          <a:spcPts val="0"/>
                        </a:spcBef>
                        <a:spcAft>
                          <a:spcPts val="0"/>
                        </a:spcAft>
                      </a:pPr>
                      <a:r>
                        <a:rPr lang="en-US" sz="2000" cap="all">
                          <a:effectLst/>
                        </a:rPr>
                        <a:t>Sedation</a:t>
                      </a:r>
                      <a:endParaRPr lang="en-US" sz="2000">
                        <a:effectLst/>
                        <a:latin typeface="Cambria"/>
                        <a:ea typeface="MS Mincho"/>
                        <a:cs typeface="Times New Roman"/>
                      </a:endParaRPr>
                    </a:p>
                  </a:txBody>
                  <a:tcPr marL="68580" marR="68580" marT="0" marB="0" anchor="ctr">
                    <a:solidFill>
                      <a:srgbClr val="0FA5CC"/>
                    </a:solidFill>
                  </a:tcPr>
                </a:tc>
                <a:tc>
                  <a:txBody>
                    <a:bodyPr/>
                    <a:lstStyle/>
                    <a:p>
                      <a:pPr marL="0" marR="0" algn="ctr">
                        <a:spcBef>
                          <a:spcPts val="0"/>
                        </a:spcBef>
                        <a:spcAft>
                          <a:spcPts val="1500"/>
                        </a:spcAft>
                      </a:pPr>
                      <a:r>
                        <a:rPr lang="en-US" sz="2000" cap="all" dirty="0">
                          <a:effectLst/>
                        </a:rPr>
                        <a:t>General Anesthesia</a:t>
                      </a:r>
                      <a:endParaRPr lang="en-US" sz="2000" dirty="0">
                        <a:effectLst/>
                        <a:latin typeface="Cambria"/>
                        <a:ea typeface="MS Mincho"/>
                        <a:cs typeface="Times New Roman"/>
                      </a:endParaRPr>
                    </a:p>
                  </a:txBody>
                  <a:tcPr marL="68580" marR="68580" marT="0" marB="0" anchor="ctr">
                    <a:solidFill>
                      <a:srgbClr val="0FA5CC"/>
                    </a:solidFill>
                  </a:tcPr>
                </a:tc>
                <a:extLst>
                  <a:ext uri="{0D108BD9-81ED-4DB2-BD59-A6C34878D82A}">
                    <a16:rowId xmlns:a16="http://schemas.microsoft.com/office/drawing/2014/main" val="10000"/>
                  </a:ext>
                </a:extLst>
              </a:tr>
              <a:tr h="759433">
                <a:tc>
                  <a:txBody>
                    <a:bodyPr/>
                    <a:lstStyle/>
                    <a:p>
                      <a:pPr marL="0" marR="0" algn="ctr">
                        <a:spcBef>
                          <a:spcPts val="0"/>
                        </a:spcBef>
                        <a:spcAft>
                          <a:spcPts val="1500"/>
                        </a:spcAft>
                      </a:pPr>
                      <a:r>
                        <a:rPr lang="en-US" sz="2000" cap="all" dirty="0">
                          <a:effectLst/>
                        </a:rPr>
                        <a:t>Spontaneous Ventilation</a:t>
                      </a:r>
                      <a:endParaRPr lang="en-US" sz="2000" dirty="0">
                        <a:effectLst/>
                        <a:latin typeface="Cambria"/>
                        <a:ea typeface="MS Mincho"/>
                        <a:cs typeface="Times New Roman"/>
                      </a:endParaRPr>
                    </a:p>
                  </a:txBody>
                  <a:tcPr marL="68580" marR="68580" marT="0" marB="0" anchor="ctr">
                    <a:solidFill>
                      <a:srgbClr val="0FA5CC"/>
                    </a:solidFill>
                  </a:tcPr>
                </a:tc>
                <a:tc>
                  <a:txBody>
                    <a:bodyPr/>
                    <a:lstStyle/>
                    <a:p>
                      <a:pPr marL="0" marR="0" algn="ctr">
                        <a:spcBef>
                          <a:spcPts val="0"/>
                        </a:spcBef>
                        <a:spcAft>
                          <a:spcPts val="1500"/>
                        </a:spcAft>
                      </a:pPr>
                      <a:r>
                        <a:rPr lang="en-US" sz="2000" dirty="0">
                          <a:effectLst/>
                        </a:rPr>
                        <a:t>Unaffected</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Adequate</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a:effectLst/>
                        </a:rPr>
                        <a:t>Intervention might be required</a:t>
                      </a:r>
                      <a:endParaRPr lang="en-US" sz="200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a:effectLst/>
                        </a:rPr>
                        <a:t>Intervention required</a:t>
                      </a:r>
                      <a:endParaRPr lang="en-US" sz="2000">
                        <a:effectLst/>
                        <a:latin typeface="Cambria"/>
                        <a:ea typeface="MS Mincho"/>
                        <a:cs typeface="Times New Roman"/>
                      </a:endParaRPr>
                    </a:p>
                  </a:txBody>
                  <a:tcPr marL="68580" marR="68580" marT="0" marB="0" anchor="ctr"/>
                </a:tc>
                <a:extLst>
                  <a:ext uri="{0D108BD9-81ED-4DB2-BD59-A6C34878D82A}">
                    <a16:rowId xmlns:a16="http://schemas.microsoft.com/office/drawing/2014/main" val="10001"/>
                  </a:ext>
                </a:extLst>
              </a:tr>
              <a:tr h="822960">
                <a:tc>
                  <a:txBody>
                    <a:bodyPr/>
                    <a:lstStyle/>
                    <a:p>
                      <a:pPr marL="0" marR="0" algn="ctr">
                        <a:spcBef>
                          <a:spcPts val="0"/>
                        </a:spcBef>
                        <a:spcAft>
                          <a:spcPts val="1500"/>
                        </a:spcAft>
                      </a:pPr>
                      <a:r>
                        <a:rPr lang="en-US" sz="2000" cap="all" dirty="0">
                          <a:effectLst/>
                        </a:rPr>
                        <a:t>Airway</a:t>
                      </a:r>
                      <a:endParaRPr lang="en-US" sz="2000" dirty="0">
                        <a:effectLst/>
                        <a:latin typeface="Cambria"/>
                        <a:ea typeface="MS Mincho"/>
                        <a:cs typeface="Times New Roman"/>
                      </a:endParaRPr>
                    </a:p>
                  </a:txBody>
                  <a:tcPr marL="68580" marR="68580" marT="0" marB="0" anchor="ctr">
                    <a:solidFill>
                      <a:srgbClr val="0FA5CC"/>
                    </a:solidFill>
                  </a:tcPr>
                </a:tc>
                <a:tc>
                  <a:txBody>
                    <a:bodyPr/>
                    <a:lstStyle/>
                    <a:p>
                      <a:pPr marL="0" marR="0" algn="ctr">
                        <a:spcBef>
                          <a:spcPts val="0"/>
                        </a:spcBef>
                        <a:spcAft>
                          <a:spcPts val="1500"/>
                        </a:spcAft>
                      </a:pPr>
                      <a:r>
                        <a:rPr lang="en-US" sz="2000" dirty="0">
                          <a:effectLst/>
                        </a:rPr>
                        <a:t>Unaffected</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No intervention required</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Intervention might be required</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a:effectLst/>
                        </a:rPr>
                        <a:t>Intervention often required</a:t>
                      </a:r>
                      <a:endParaRPr lang="en-US" sz="2000">
                        <a:effectLst/>
                        <a:latin typeface="Cambria"/>
                        <a:ea typeface="MS Mincho"/>
                        <a:cs typeface="Times New Roman"/>
                      </a:endParaRPr>
                    </a:p>
                  </a:txBody>
                  <a:tcPr marL="68580" marR="68580" marT="0" marB="0" anchor="ctr"/>
                </a:tc>
                <a:extLst>
                  <a:ext uri="{0D108BD9-81ED-4DB2-BD59-A6C34878D82A}">
                    <a16:rowId xmlns:a16="http://schemas.microsoft.com/office/drawing/2014/main" val="10002"/>
                  </a:ext>
                </a:extLst>
              </a:tr>
              <a:tr h="1218558">
                <a:tc>
                  <a:txBody>
                    <a:bodyPr/>
                    <a:lstStyle/>
                    <a:p>
                      <a:pPr marL="0" marR="0" algn="ctr">
                        <a:spcBef>
                          <a:spcPts val="0"/>
                        </a:spcBef>
                        <a:spcAft>
                          <a:spcPts val="1500"/>
                        </a:spcAft>
                      </a:pPr>
                      <a:r>
                        <a:rPr lang="en-US" sz="2000" b="1" cap="all" dirty="0">
                          <a:effectLst/>
                          <a:latin typeface="+mn-lt"/>
                          <a:ea typeface="MS Mincho"/>
                          <a:cs typeface="Times New Roman"/>
                        </a:rPr>
                        <a:t>Responsiveness</a:t>
                      </a:r>
                      <a:endParaRPr lang="en-US" sz="2000" b="1" dirty="0">
                        <a:effectLst/>
                        <a:latin typeface="+mn-lt"/>
                        <a:ea typeface="MS Mincho"/>
                        <a:cs typeface="Times New Roman"/>
                      </a:endParaRPr>
                    </a:p>
                  </a:txBody>
                  <a:tcPr marL="68580" marR="68580" marT="0" marB="0" anchor="ctr">
                    <a:solidFill>
                      <a:srgbClr val="0FA5CC"/>
                    </a:solidFill>
                  </a:tcPr>
                </a:tc>
                <a:tc>
                  <a:txBody>
                    <a:bodyPr/>
                    <a:lstStyle/>
                    <a:p>
                      <a:pPr marL="0" marR="0" algn="ctr">
                        <a:spcBef>
                          <a:spcPts val="0"/>
                        </a:spcBef>
                        <a:spcAft>
                          <a:spcPts val="1500"/>
                        </a:spcAft>
                      </a:pPr>
                      <a:r>
                        <a:rPr lang="en-US" sz="2000" b="0" dirty="0">
                          <a:effectLst/>
                        </a:rPr>
                        <a:t>Responds normally to verbal stimulation</a:t>
                      </a:r>
                      <a:endParaRPr lang="en-US" sz="2000" b="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Responds purposefully to verbal/tactile stimulation</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Responds to deep/painful stimulation</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Unarousable </a:t>
                      </a:r>
                      <a:endParaRPr lang="en-US" sz="2000" dirty="0">
                        <a:effectLst/>
                        <a:latin typeface="Cambria"/>
                        <a:ea typeface="MS Mincho"/>
                        <a:cs typeface="Times New Roman"/>
                      </a:endParaRPr>
                    </a:p>
                  </a:txBody>
                  <a:tcPr marL="68580" marR="68580" marT="0" marB="0" anchor="ctr"/>
                </a:tc>
                <a:extLst>
                  <a:ext uri="{0D108BD9-81ED-4DB2-BD59-A6C34878D82A}">
                    <a16:rowId xmlns:a16="http://schemas.microsoft.com/office/drawing/2014/main" val="10003"/>
                  </a:ext>
                </a:extLst>
              </a:tr>
              <a:tr h="554415">
                <a:tc>
                  <a:txBody>
                    <a:bodyPr/>
                    <a:lstStyle/>
                    <a:p>
                      <a:pPr marL="0" marR="0" algn="ctr">
                        <a:spcBef>
                          <a:spcPts val="0"/>
                        </a:spcBef>
                        <a:spcAft>
                          <a:spcPts val="1500"/>
                        </a:spcAft>
                      </a:pPr>
                      <a:r>
                        <a:rPr lang="en-US" sz="2000" cap="all" dirty="0">
                          <a:effectLst/>
                        </a:rPr>
                        <a:t>Cardiovascular Function</a:t>
                      </a:r>
                      <a:endParaRPr lang="en-US" sz="2000" dirty="0">
                        <a:effectLst/>
                        <a:latin typeface="Cambria"/>
                        <a:ea typeface="MS Mincho"/>
                        <a:cs typeface="Times New Roman"/>
                      </a:endParaRPr>
                    </a:p>
                  </a:txBody>
                  <a:tcPr marL="68580" marR="68580" marT="0" marB="0" anchor="ctr">
                    <a:solidFill>
                      <a:srgbClr val="0FA5CC"/>
                    </a:solidFill>
                  </a:tcPr>
                </a:tc>
                <a:tc>
                  <a:txBody>
                    <a:bodyPr/>
                    <a:lstStyle/>
                    <a:p>
                      <a:pPr marL="0" marR="0" algn="ctr">
                        <a:spcBef>
                          <a:spcPts val="0"/>
                        </a:spcBef>
                        <a:spcAft>
                          <a:spcPts val="1500"/>
                        </a:spcAft>
                      </a:pPr>
                      <a:r>
                        <a:rPr lang="en-US" sz="2000" dirty="0">
                          <a:effectLst/>
                        </a:rPr>
                        <a:t>Unaffected</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Typically maintained</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Typically maintained</a:t>
                      </a:r>
                      <a:endParaRPr lang="en-US" sz="2000" dirty="0">
                        <a:effectLst/>
                        <a:latin typeface="Cambria"/>
                        <a:ea typeface="MS Mincho"/>
                        <a:cs typeface="Times New Roman"/>
                      </a:endParaRPr>
                    </a:p>
                  </a:txBody>
                  <a:tcPr marL="68580" marR="68580" marT="0" marB="0" anchor="ctr"/>
                </a:tc>
                <a:tc>
                  <a:txBody>
                    <a:bodyPr/>
                    <a:lstStyle/>
                    <a:p>
                      <a:pPr marL="0" marR="0" algn="ctr">
                        <a:spcBef>
                          <a:spcPts val="0"/>
                        </a:spcBef>
                        <a:spcAft>
                          <a:spcPts val="1500"/>
                        </a:spcAft>
                      </a:pPr>
                      <a:r>
                        <a:rPr lang="en-US" sz="2000" dirty="0">
                          <a:effectLst/>
                        </a:rPr>
                        <a:t>Might require intervention</a:t>
                      </a:r>
                      <a:endParaRPr lang="en-US" sz="2000" dirty="0">
                        <a:effectLst/>
                        <a:latin typeface="Cambria"/>
                        <a:ea typeface="MS Mincho"/>
                        <a:cs typeface="Times New Roman"/>
                      </a:endParaRPr>
                    </a:p>
                  </a:txBody>
                  <a:tcPr marL="68580" marR="6858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29478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76200"/>
            <a:ext cx="8267700" cy="1143000"/>
          </a:xfrm>
        </p:spPr>
        <p:txBody>
          <a:bodyPr/>
          <a:lstStyle/>
          <a:p>
            <a:pPr algn="l"/>
            <a:r>
              <a:rPr lang="en-US" dirty="0"/>
              <a:t>Anesthetic Agents to Minimize: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26449262"/>
              </p:ext>
            </p:extLst>
          </p:nvPr>
        </p:nvGraphicFramePr>
        <p:xfrm>
          <a:off x="514350" y="1295400"/>
          <a:ext cx="8115300" cy="4648199"/>
        </p:xfrm>
        <a:graphic>
          <a:graphicData uri="http://schemas.openxmlformats.org/drawingml/2006/table">
            <a:tbl>
              <a:tblPr bandRow="1">
                <a:tableStyleId>{7DF18680-E054-41AD-8BC1-D1AEF772440D}</a:tableStyleId>
              </a:tblPr>
              <a:tblGrid>
                <a:gridCol w="2979530">
                  <a:extLst>
                    <a:ext uri="{9D8B030D-6E8A-4147-A177-3AD203B41FA5}">
                      <a16:colId xmlns:a16="http://schemas.microsoft.com/office/drawing/2014/main" val="20000"/>
                    </a:ext>
                  </a:extLst>
                </a:gridCol>
                <a:gridCol w="5135770">
                  <a:extLst>
                    <a:ext uri="{9D8B030D-6E8A-4147-A177-3AD203B41FA5}">
                      <a16:colId xmlns:a16="http://schemas.microsoft.com/office/drawing/2014/main" val="20001"/>
                    </a:ext>
                  </a:extLst>
                </a:gridCol>
              </a:tblGrid>
              <a:tr h="1721555">
                <a:tc>
                  <a:txBody>
                    <a:bodyPr/>
                    <a:lstStyle/>
                    <a:p>
                      <a:pPr algn="ctr"/>
                      <a:r>
                        <a:rPr lang="en-US" sz="2800" dirty="0"/>
                        <a:t>Nitrous Oxide</a:t>
                      </a:r>
                    </a:p>
                  </a:txBody>
                  <a:tcPr anchor="ctr"/>
                </a:tc>
                <a:tc>
                  <a:txBody>
                    <a:bodyPr/>
                    <a:lstStyle/>
                    <a:p>
                      <a:pPr algn="ctr"/>
                      <a:r>
                        <a:rPr lang="en-US" sz="2400" dirty="0"/>
                        <a:t>Repeated and prolonged</a:t>
                      </a:r>
                      <a:r>
                        <a:rPr lang="en-US" sz="2400" baseline="0" dirty="0"/>
                        <a:t> use can precipitate pernicious anemia in children with poor nutritional status</a:t>
                      </a:r>
                      <a:endParaRPr lang="en-US" sz="2400" dirty="0"/>
                    </a:p>
                  </a:txBody>
                  <a:tcPr anchor="ctr"/>
                </a:tc>
                <a:extLst>
                  <a:ext uri="{0D108BD9-81ED-4DB2-BD59-A6C34878D82A}">
                    <a16:rowId xmlns:a16="http://schemas.microsoft.com/office/drawing/2014/main" val="10001"/>
                  </a:ext>
                </a:extLst>
              </a:tr>
              <a:tr h="1205089">
                <a:tc>
                  <a:txBody>
                    <a:bodyPr/>
                    <a:lstStyle/>
                    <a:p>
                      <a:pPr algn="ctr"/>
                      <a:r>
                        <a:rPr lang="en-US" sz="2800" dirty="0"/>
                        <a:t>Etomidate</a:t>
                      </a:r>
                    </a:p>
                  </a:txBody>
                  <a:tcPr anchor="ctr"/>
                </a:tc>
                <a:tc>
                  <a:txBody>
                    <a:bodyPr/>
                    <a:lstStyle/>
                    <a:p>
                      <a:pPr algn="ctr"/>
                      <a:r>
                        <a:rPr lang="en-US" sz="2400" dirty="0"/>
                        <a:t>Repeated use can cause adrenal</a:t>
                      </a:r>
                      <a:r>
                        <a:rPr lang="en-US" sz="2400" baseline="0" dirty="0"/>
                        <a:t> suppression</a:t>
                      </a:r>
                      <a:endParaRPr lang="en-US" sz="2400" dirty="0"/>
                    </a:p>
                  </a:txBody>
                  <a:tcPr anchor="ctr"/>
                </a:tc>
                <a:extLst>
                  <a:ext uri="{0D108BD9-81ED-4DB2-BD59-A6C34878D82A}">
                    <a16:rowId xmlns:a16="http://schemas.microsoft.com/office/drawing/2014/main" val="10002"/>
                  </a:ext>
                </a:extLst>
              </a:tr>
              <a:tr h="1721555">
                <a:tc>
                  <a:txBody>
                    <a:bodyPr/>
                    <a:lstStyle/>
                    <a:p>
                      <a:pPr algn="ctr"/>
                      <a:r>
                        <a:rPr lang="en-US" sz="2800" dirty="0"/>
                        <a:t>Haloperidol</a:t>
                      </a:r>
                    </a:p>
                  </a:txBody>
                  <a:tcPr anchor="ctr"/>
                </a:tc>
                <a:tc>
                  <a:txBody>
                    <a:bodyPr/>
                    <a:lstStyle/>
                    <a:p>
                      <a:pPr algn="ctr"/>
                      <a:r>
                        <a:rPr lang="en-US" sz="2400" dirty="0"/>
                        <a:t>Can cause extra-pyramidal symptoms</a:t>
                      </a:r>
                      <a:r>
                        <a:rPr lang="en-US" sz="2400" baseline="0" dirty="0"/>
                        <a:t> and neuroleptic malignant syndrome</a:t>
                      </a:r>
                      <a:endParaRPr lang="en-US" sz="2400" dirty="0"/>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83576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normAutofit/>
          </a:bodyPr>
          <a:lstStyle/>
          <a:p>
            <a:pPr algn="l"/>
            <a:r>
              <a:rPr lang="en-US" sz="4800" dirty="0"/>
              <a:t>Fluid Resuscitation</a:t>
            </a:r>
          </a:p>
        </p:txBody>
      </p:sp>
      <p:sp>
        <p:nvSpPr>
          <p:cNvPr id="3" name="Content Placeholder 2"/>
          <p:cNvSpPr>
            <a:spLocks noGrp="1"/>
          </p:cNvSpPr>
          <p:nvPr>
            <p:ph idx="1"/>
          </p:nvPr>
        </p:nvSpPr>
        <p:spPr>
          <a:xfrm>
            <a:off x="628650" y="1600200"/>
            <a:ext cx="8134350" cy="4727575"/>
          </a:xfrm>
        </p:spPr>
        <p:txBody>
          <a:bodyPr>
            <a:normAutofit fontScale="92500"/>
          </a:bodyPr>
          <a:lstStyle/>
          <a:p>
            <a:pPr marL="293688" indent="-293688">
              <a:lnSpc>
                <a:spcPct val="100000"/>
              </a:lnSpc>
            </a:pPr>
            <a:r>
              <a:rPr lang="en-US" dirty="0"/>
              <a:t>Burn edema is maximal in the first 18 - 30 hours</a:t>
            </a:r>
          </a:p>
          <a:p>
            <a:pPr marL="293688" indent="-293688">
              <a:lnSpc>
                <a:spcPct val="100000"/>
              </a:lnSpc>
            </a:pPr>
            <a:r>
              <a:rPr lang="en-US" dirty="0"/>
              <a:t>IV fluid resuscitation is essential for supporting intravascular volume and perfusion</a:t>
            </a:r>
          </a:p>
          <a:p>
            <a:pPr marL="293688" indent="-293688">
              <a:lnSpc>
                <a:spcPct val="100000"/>
              </a:lnSpc>
            </a:pPr>
            <a:r>
              <a:rPr lang="en-US" dirty="0"/>
              <a:t>Formulas based on body weight (i.e. Parkland Formula) likely underestimate resuscitation in children</a:t>
            </a:r>
          </a:p>
          <a:p>
            <a:pPr marL="293688" indent="-293688">
              <a:lnSpc>
                <a:spcPct val="100000"/>
              </a:lnSpc>
            </a:pPr>
            <a:r>
              <a:rPr lang="en-US" dirty="0"/>
              <a:t>Endpoints such as capillary refill, mental state, and urine output should be followed</a:t>
            </a:r>
          </a:p>
        </p:txBody>
      </p:sp>
    </p:spTree>
    <p:extLst>
      <p:ext uri="{BB962C8B-B14F-4D97-AF65-F5344CB8AC3E}">
        <p14:creationId xmlns:p14="http://schemas.microsoft.com/office/powerpoint/2010/main" val="1927800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6037"/>
            <a:ext cx="7886700" cy="1325563"/>
          </a:xfrm>
        </p:spPr>
        <p:txBody>
          <a:bodyPr/>
          <a:lstStyle/>
          <a:p>
            <a:pPr algn="l"/>
            <a:r>
              <a:rPr lang="en-US" dirty="0"/>
              <a:t>Intra-Operative Considerations</a:t>
            </a:r>
          </a:p>
        </p:txBody>
      </p:sp>
      <p:sp>
        <p:nvSpPr>
          <p:cNvPr id="3" name="Content Placeholder 2"/>
          <p:cNvSpPr>
            <a:spLocks noGrp="1"/>
          </p:cNvSpPr>
          <p:nvPr>
            <p:ph idx="1"/>
          </p:nvPr>
        </p:nvSpPr>
        <p:spPr>
          <a:xfrm>
            <a:off x="228600" y="1524000"/>
            <a:ext cx="5562600" cy="4808538"/>
          </a:xfrm>
        </p:spPr>
        <p:txBody>
          <a:bodyPr>
            <a:normAutofit/>
          </a:bodyPr>
          <a:lstStyle/>
          <a:p>
            <a:pPr marL="293688" indent="-293688">
              <a:lnSpc>
                <a:spcPct val="100000"/>
              </a:lnSpc>
            </a:pPr>
            <a:r>
              <a:rPr lang="en-US" dirty="0"/>
              <a:t>Active warming will likely be needed</a:t>
            </a:r>
          </a:p>
          <a:p>
            <a:pPr marL="293688" indent="-293688">
              <a:lnSpc>
                <a:spcPct val="100000"/>
              </a:lnSpc>
            </a:pPr>
            <a:r>
              <a:rPr lang="en-US" dirty="0"/>
              <a:t>Monitoring can be difficult</a:t>
            </a:r>
          </a:p>
          <a:p>
            <a:pPr marL="293688" indent="-293688">
              <a:lnSpc>
                <a:spcPct val="100000"/>
              </a:lnSpc>
            </a:pPr>
            <a:r>
              <a:rPr lang="en-US" dirty="0"/>
              <a:t>Sites for peripheral intravenous access may be limited</a:t>
            </a:r>
          </a:p>
          <a:p>
            <a:pPr marL="293688" indent="-293688">
              <a:lnSpc>
                <a:spcPct val="100000"/>
              </a:lnSpc>
            </a:pPr>
            <a:r>
              <a:rPr lang="en-US" dirty="0"/>
              <a:t>Significant blood loss during burn debridement procedures</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791200" y="1706880"/>
            <a:ext cx="2808514" cy="3931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836813" y="5680772"/>
            <a:ext cx="762901" cy="276999"/>
          </a:xfrm>
          <a:prstGeom prst="rect">
            <a:avLst/>
          </a:prstGeom>
          <a:noFill/>
        </p:spPr>
        <p:txBody>
          <a:bodyPr wrap="none" rtlCol="0">
            <a:spAutoFit/>
          </a:bodyPr>
          <a:lstStyle/>
          <a:p>
            <a:r>
              <a:rPr lang="en-US" sz="1200" dirty="0"/>
              <a:t>Figure 12</a:t>
            </a:r>
          </a:p>
        </p:txBody>
      </p:sp>
    </p:spTree>
    <p:extLst>
      <p:ext uri="{BB962C8B-B14F-4D97-AF65-F5344CB8AC3E}">
        <p14:creationId xmlns:p14="http://schemas.microsoft.com/office/powerpoint/2010/main" val="1927030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7886700" cy="1325563"/>
          </a:xfrm>
        </p:spPr>
        <p:txBody>
          <a:bodyPr>
            <a:normAutofit fontScale="90000"/>
          </a:bodyPr>
          <a:lstStyle/>
          <a:p>
            <a:pPr algn="l"/>
            <a:r>
              <a:rPr lang="en-US" dirty="0"/>
              <a:t>Pharmacologic Considerations Unique to Burn Patients</a:t>
            </a:r>
          </a:p>
        </p:txBody>
      </p:sp>
      <p:pic>
        <p:nvPicPr>
          <p:cNvPr id="7170" name="Picture 2" descr="US Navy 060702-N-3532C-010 Operation Smile volunteers Janet Casabon Benowitz and Dr. Bill Pond anesthetize a young child before undergoing corrective plastic surgery on his cleft lip.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365887" y="1782763"/>
            <a:ext cx="6289540" cy="40855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911264" y="5868281"/>
            <a:ext cx="762901" cy="276999"/>
          </a:xfrm>
          <a:prstGeom prst="rect">
            <a:avLst/>
          </a:prstGeom>
          <a:noFill/>
        </p:spPr>
        <p:txBody>
          <a:bodyPr wrap="none" rtlCol="0">
            <a:spAutoFit/>
          </a:bodyPr>
          <a:lstStyle/>
          <a:p>
            <a:r>
              <a:rPr lang="en-US" sz="1200" dirty="0"/>
              <a:t>Figure 13</a:t>
            </a:r>
          </a:p>
        </p:txBody>
      </p:sp>
    </p:spTree>
    <p:extLst>
      <p:ext uri="{BB962C8B-B14F-4D97-AF65-F5344CB8AC3E}">
        <p14:creationId xmlns:p14="http://schemas.microsoft.com/office/powerpoint/2010/main" val="1588944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a:t>Succinylcholine</a:t>
            </a:r>
          </a:p>
        </p:txBody>
      </p:sp>
      <p:sp>
        <p:nvSpPr>
          <p:cNvPr id="3" name="Content Placeholder 2"/>
          <p:cNvSpPr>
            <a:spLocks noGrp="1"/>
          </p:cNvSpPr>
          <p:nvPr>
            <p:ph idx="1"/>
          </p:nvPr>
        </p:nvSpPr>
        <p:spPr>
          <a:xfrm>
            <a:off x="457200" y="1676400"/>
            <a:ext cx="8686800" cy="4351338"/>
          </a:xfrm>
        </p:spPr>
        <p:txBody>
          <a:bodyPr/>
          <a:lstStyle/>
          <a:p>
            <a:pPr marL="0" indent="0">
              <a:buNone/>
            </a:pPr>
            <a:r>
              <a:rPr lang="en-US" dirty="0"/>
              <a:t>Upregulation of extra-junctional acetylcholine receptors occurs in skeletal muscle after the acute phase</a:t>
            </a:r>
          </a:p>
          <a:p>
            <a:pPr marL="293688" indent="-279400"/>
            <a:r>
              <a:rPr lang="en-US" dirty="0"/>
              <a:t>In the first 24 – 48 hours it is safe to use succinylcholine in these patients</a:t>
            </a:r>
          </a:p>
          <a:p>
            <a:pPr marL="293688" indent="-279400"/>
            <a:r>
              <a:rPr lang="en-US" dirty="0"/>
              <a:t>After the first 24 - 48 hours succinylcholine can lead to </a:t>
            </a:r>
            <a:r>
              <a:rPr lang="en-US" i="1" dirty="0"/>
              <a:t>life threatening hyperkalemia</a:t>
            </a:r>
          </a:p>
          <a:p>
            <a:pPr lvl="1"/>
            <a:endParaRPr lang="en-US" dirty="0"/>
          </a:p>
        </p:txBody>
      </p:sp>
    </p:spTree>
    <p:extLst>
      <p:ext uri="{BB962C8B-B14F-4D97-AF65-F5344CB8AC3E}">
        <p14:creationId xmlns:p14="http://schemas.microsoft.com/office/powerpoint/2010/main" val="24438443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039100" cy="1706563"/>
          </a:xfrm>
        </p:spPr>
        <p:txBody>
          <a:bodyPr>
            <a:normAutofit/>
          </a:bodyPr>
          <a:lstStyle/>
          <a:p>
            <a:pPr algn="l"/>
            <a:r>
              <a:rPr lang="en-US" sz="4800" dirty="0"/>
              <a:t>Non-Depolarizing Muscle </a:t>
            </a:r>
            <a:br>
              <a:rPr lang="en-US" sz="4800" dirty="0"/>
            </a:br>
            <a:r>
              <a:rPr lang="en-US" sz="4800" dirty="0"/>
              <a:t>Relaxants (NDMRs)</a:t>
            </a:r>
          </a:p>
        </p:txBody>
      </p:sp>
      <p:sp>
        <p:nvSpPr>
          <p:cNvPr id="3" name="Content Placeholder 2"/>
          <p:cNvSpPr>
            <a:spLocks noGrp="1"/>
          </p:cNvSpPr>
          <p:nvPr>
            <p:ph idx="1"/>
          </p:nvPr>
        </p:nvSpPr>
        <p:spPr>
          <a:xfrm>
            <a:off x="457200" y="2133600"/>
            <a:ext cx="8305800" cy="4351338"/>
          </a:xfrm>
        </p:spPr>
        <p:txBody>
          <a:bodyPr>
            <a:normAutofit/>
          </a:bodyPr>
          <a:lstStyle/>
          <a:p>
            <a:pPr marL="293688" indent="-293688"/>
            <a:r>
              <a:rPr lang="en-US" dirty="0"/>
              <a:t>Due to the upregulation of extra-junctional acetylcholine receptors, patients in the hypermetabolic phase (after 24 – 48 hours), show resistance to NDMRs</a:t>
            </a:r>
          </a:p>
          <a:p>
            <a:pPr marL="293688" indent="-293688"/>
            <a:r>
              <a:rPr lang="en-US" dirty="0"/>
              <a:t>Higher and more frequent dosing of rocuronium or vecuronium are needed</a:t>
            </a:r>
            <a:endParaRPr lang="en-US" sz="4000" dirty="0"/>
          </a:p>
        </p:txBody>
      </p:sp>
    </p:spTree>
    <p:extLst>
      <p:ext uri="{BB962C8B-B14F-4D97-AF65-F5344CB8AC3E}">
        <p14:creationId xmlns:p14="http://schemas.microsoft.com/office/powerpoint/2010/main" val="13215188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058150" cy="1325563"/>
          </a:xfrm>
        </p:spPr>
        <p:txBody>
          <a:bodyPr>
            <a:normAutofit/>
          </a:bodyPr>
          <a:lstStyle/>
          <a:p>
            <a:pPr algn="l"/>
            <a:r>
              <a:rPr lang="en-US" sz="4800" dirty="0"/>
              <a:t>Hypermetabolic Phase</a:t>
            </a:r>
          </a:p>
        </p:txBody>
      </p:sp>
      <p:sp>
        <p:nvSpPr>
          <p:cNvPr id="3" name="Content Placeholder 2"/>
          <p:cNvSpPr>
            <a:spLocks noGrp="1"/>
          </p:cNvSpPr>
          <p:nvPr>
            <p:ph idx="1"/>
          </p:nvPr>
        </p:nvSpPr>
        <p:spPr>
          <a:xfrm>
            <a:off x="457200" y="1676400"/>
            <a:ext cx="7524750" cy="3813175"/>
          </a:xfrm>
        </p:spPr>
        <p:txBody>
          <a:bodyPr>
            <a:normAutofit fontScale="92500" lnSpcReduction="10000"/>
          </a:bodyPr>
          <a:lstStyle/>
          <a:p>
            <a:pPr>
              <a:lnSpc>
                <a:spcPct val="105000"/>
              </a:lnSpc>
            </a:pPr>
            <a:r>
              <a:rPr lang="en-US" dirty="0"/>
              <a:t>Increased drug clearance because of increased hepatic and renal blood flow; may need to re-dose medications more frequently</a:t>
            </a:r>
          </a:p>
          <a:p>
            <a:pPr>
              <a:lnSpc>
                <a:spcPct val="105000"/>
              </a:lnSpc>
            </a:pPr>
            <a:r>
              <a:rPr lang="en-US" dirty="0"/>
              <a:t>Production of alpha-1-glycoprotein increases as it is an acute phase reactant which may decrease the free fraction of medication; may need larger doses</a:t>
            </a:r>
          </a:p>
        </p:txBody>
      </p:sp>
    </p:spTree>
    <p:extLst>
      <p:ext uri="{BB962C8B-B14F-4D97-AF65-F5344CB8AC3E}">
        <p14:creationId xmlns:p14="http://schemas.microsoft.com/office/powerpoint/2010/main" val="5735241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143000"/>
          </a:xfrm>
        </p:spPr>
        <p:txBody>
          <a:bodyPr>
            <a:normAutofit/>
          </a:bodyPr>
          <a:lstStyle/>
          <a:p>
            <a:pPr algn="l"/>
            <a:r>
              <a:rPr lang="en-US" sz="4800" dirty="0"/>
              <a:t>Pain Management</a:t>
            </a:r>
          </a:p>
        </p:txBody>
      </p:sp>
      <p:sp>
        <p:nvSpPr>
          <p:cNvPr id="3" name="Content Placeholder 2"/>
          <p:cNvSpPr>
            <a:spLocks noGrp="1"/>
          </p:cNvSpPr>
          <p:nvPr>
            <p:ph idx="1"/>
          </p:nvPr>
        </p:nvSpPr>
        <p:spPr>
          <a:xfrm>
            <a:off x="609600" y="1447800"/>
            <a:ext cx="8382000" cy="4351338"/>
          </a:xfrm>
        </p:spPr>
        <p:txBody>
          <a:bodyPr>
            <a:normAutofit/>
          </a:bodyPr>
          <a:lstStyle/>
          <a:p>
            <a:pPr marL="293688" indent="-293688"/>
            <a:r>
              <a:rPr lang="en-US" dirty="0"/>
              <a:t>Hyperalgesia</a:t>
            </a:r>
          </a:p>
          <a:p>
            <a:pPr marL="293688" indent="-293688"/>
            <a:r>
              <a:rPr lang="en-US" dirty="0"/>
              <a:t>Neuropathy</a:t>
            </a:r>
          </a:p>
          <a:p>
            <a:pPr marL="293688" indent="-293688"/>
            <a:r>
              <a:rPr lang="en-US" dirty="0"/>
              <a:t>Regeneration of peripheral nerves can result in paresthesia and opioid resistant neuropathic pain; consider gabapentin</a:t>
            </a:r>
          </a:p>
          <a:p>
            <a:pPr marL="293688" indent="-293688"/>
            <a:r>
              <a:rPr lang="en-US" dirty="0"/>
              <a:t>Tolerance to narcotics often develops and requires larger doses</a:t>
            </a:r>
          </a:p>
        </p:txBody>
      </p:sp>
    </p:spTree>
    <p:extLst>
      <p:ext uri="{BB962C8B-B14F-4D97-AF65-F5344CB8AC3E}">
        <p14:creationId xmlns:p14="http://schemas.microsoft.com/office/powerpoint/2010/main" val="497886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Pain Management (</a:t>
            </a:r>
            <a:r>
              <a:rPr lang="en-US" sz="4800" dirty="0" err="1"/>
              <a:t>con’t</a:t>
            </a:r>
            <a:r>
              <a:rPr lang="en-US" sz="4800" dirty="0"/>
              <a:t>)</a:t>
            </a:r>
          </a:p>
        </p:txBody>
      </p:sp>
      <p:sp>
        <p:nvSpPr>
          <p:cNvPr id="3" name="Content Placeholder 2"/>
          <p:cNvSpPr>
            <a:spLocks noGrp="1"/>
          </p:cNvSpPr>
          <p:nvPr>
            <p:ph idx="1"/>
          </p:nvPr>
        </p:nvSpPr>
        <p:spPr>
          <a:xfrm>
            <a:off x="457200" y="1524000"/>
            <a:ext cx="8058150" cy="4633912"/>
          </a:xfrm>
        </p:spPr>
        <p:txBody>
          <a:bodyPr>
            <a:normAutofit fontScale="92500" lnSpcReduction="10000"/>
          </a:bodyPr>
          <a:lstStyle/>
          <a:p>
            <a:pPr marL="0" indent="0">
              <a:buNone/>
            </a:pPr>
            <a:r>
              <a:rPr lang="en-US" i="1" dirty="0"/>
              <a:t>Procedures such as daily </a:t>
            </a:r>
            <a:r>
              <a:rPr lang="en-US" i="1" dirty="0" err="1"/>
              <a:t>debridements</a:t>
            </a:r>
            <a:r>
              <a:rPr lang="en-US" i="1" dirty="0"/>
              <a:t> and dressing changes can be intensely painful and often require multimodal approaches to pain management</a:t>
            </a:r>
          </a:p>
          <a:p>
            <a:pPr marL="293688" indent="-293688"/>
            <a:r>
              <a:rPr lang="en-US" dirty="0"/>
              <a:t>Narcotics: fentanyl, morphine, hydromorphone</a:t>
            </a:r>
          </a:p>
          <a:p>
            <a:pPr marL="293688" indent="-293688"/>
            <a:r>
              <a:rPr lang="en-US" dirty="0"/>
              <a:t>Opioid agonists/antagonists</a:t>
            </a:r>
          </a:p>
          <a:p>
            <a:pPr marL="293688" indent="-293688"/>
            <a:r>
              <a:rPr lang="en-US" dirty="0"/>
              <a:t>Methadone</a:t>
            </a:r>
          </a:p>
          <a:p>
            <a:pPr marL="293688" indent="-293688"/>
            <a:r>
              <a:rPr lang="en-US" dirty="0"/>
              <a:t>Ketamine and/or clonidine</a:t>
            </a:r>
          </a:p>
          <a:p>
            <a:pPr marL="293688" indent="-293688"/>
            <a:r>
              <a:rPr lang="en-US" dirty="0"/>
              <a:t>Regional anesthesia if possible</a:t>
            </a:r>
          </a:p>
          <a:p>
            <a:pPr marL="293688" indent="-293688"/>
            <a:endParaRPr lang="en-US" dirty="0"/>
          </a:p>
        </p:txBody>
      </p:sp>
    </p:spTree>
    <p:extLst>
      <p:ext uri="{BB962C8B-B14F-4D97-AF65-F5344CB8AC3E}">
        <p14:creationId xmlns:p14="http://schemas.microsoft.com/office/powerpoint/2010/main" val="3844746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Conclusions:</a:t>
            </a:r>
          </a:p>
        </p:txBody>
      </p:sp>
      <p:sp>
        <p:nvSpPr>
          <p:cNvPr id="3" name="Content Placeholder 2"/>
          <p:cNvSpPr>
            <a:spLocks noGrp="1"/>
          </p:cNvSpPr>
          <p:nvPr>
            <p:ph idx="1"/>
          </p:nvPr>
        </p:nvSpPr>
        <p:spPr>
          <a:xfrm>
            <a:off x="457200" y="1676400"/>
            <a:ext cx="8229600" cy="4351338"/>
          </a:xfrm>
        </p:spPr>
        <p:txBody>
          <a:bodyPr>
            <a:normAutofit lnSpcReduction="10000"/>
          </a:bodyPr>
          <a:lstStyle/>
          <a:p>
            <a:pPr marL="293688" indent="-293688"/>
            <a:r>
              <a:rPr lang="en-US" sz="3200" dirty="0"/>
              <a:t>Burn injuries have a significant global impact</a:t>
            </a:r>
          </a:p>
          <a:p>
            <a:pPr marL="293688" indent="-293688"/>
            <a:r>
              <a:rPr lang="en-US" sz="3200" dirty="0"/>
              <a:t>Burns are described in terms of depth and total body surface area</a:t>
            </a:r>
          </a:p>
          <a:p>
            <a:pPr marL="293688" indent="-293688"/>
            <a:r>
              <a:rPr lang="en-US" sz="3200" dirty="0"/>
              <a:t>The “Ebb” and “Flow” phases have distinct pharmacological impact</a:t>
            </a:r>
          </a:p>
          <a:p>
            <a:pPr marL="293688" indent="-293688"/>
            <a:r>
              <a:rPr lang="en-US" sz="3200" dirty="0"/>
              <a:t>Inhalational injuries include carbon monoxide and cyanide poisoning.</a:t>
            </a:r>
          </a:p>
          <a:p>
            <a:pPr marL="293688" indent="-293688"/>
            <a:r>
              <a:rPr lang="en-US" sz="3200" dirty="0"/>
              <a:t>There are unique pediatric considerations</a:t>
            </a:r>
          </a:p>
        </p:txBody>
      </p:sp>
    </p:spTree>
    <p:extLst>
      <p:ext uri="{BB962C8B-B14F-4D97-AF65-F5344CB8AC3E}">
        <p14:creationId xmlns:p14="http://schemas.microsoft.com/office/powerpoint/2010/main" val="21463147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886700" cy="944563"/>
          </a:xfrm>
        </p:spPr>
        <p:txBody>
          <a:bodyPr>
            <a:normAutofit/>
          </a:bodyPr>
          <a:lstStyle/>
          <a:p>
            <a:pPr algn="l"/>
            <a:r>
              <a:rPr lang="en-US" sz="4800" dirty="0">
                <a:latin typeface="+mn-lt"/>
              </a:rPr>
              <a:t>References:</a:t>
            </a:r>
          </a:p>
        </p:txBody>
      </p:sp>
      <p:sp>
        <p:nvSpPr>
          <p:cNvPr id="3" name="Content Placeholder 2"/>
          <p:cNvSpPr>
            <a:spLocks noGrp="1"/>
          </p:cNvSpPr>
          <p:nvPr>
            <p:ph idx="1"/>
          </p:nvPr>
        </p:nvSpPr>
        <p:spPr>
          <a:xfrm>
            <a:off x="381000" y="1143000"/>
            <a:ext cx="8763000" cy="5105400"/>
          </a:xfrm>
        </p:spPr>
        <p:txBody>
          <a:bodyPr>
            <a:normAutofit lnSpcReduction="10000"/>
          </a:bodyPr>
          <a:lstStyle/>
          <a:p>
            <a:pPr marL="514350" lvl="0" indent="-514350">
              <a:buFont typeface="+mj-lt"/>
              <a:buAutoNum type="arabicPeriod"/>
            </a:pPr>
            <a:r>
              <a:rPr lang="en-US" sz="2000" dirty="0"/>
              <a:t>Bittner E, et al.  Acute and Perioperative Care of the Burn-injured Patient.  Anesthesiology. 2015; 122:448-64.</a:t>
            </a:r>
          </a:p>
          <a:p>
            <a:pPr marL="514350" indent="-514350">
              <a:buFont typeface="+mj-lt"/>
              <a:buAutoNum type="arabicPeriod"/>
            </a:pPr>
            <a:r>
              <a:rPr lang="en-US" sz="2000" dirty="0"/>
              <a:t>Thomas J, et al.  </a:t>
            </a:r>
            <a:r>
              <a:rPr lang="en-US" sz="2000" dirty="0" err="1"/>
              <a:t>Paediatric</a:t>
            </a:r>
            <a:r>
              <a:rPr lang="en-US" sz="2000" dirty="0"/>
              <a:t> burns </a:t>
            </a:r>
            <a:r>
              <a:rPr lang="en-US" sz="2000" dirty="0" err="1"/>
              <a:t>anaesthesia</a:t>
            </a:r>
            <a:r>
              <a:rPr lang="en-US" sz="2000" dirty="0"/>
              <a:t>:  the things that make a difference.  Southern African Journal of </a:t>
            </a:r>
            <a:r>
              <a:rPr lang="en-US" sz="2000" dirty="0" err="1"/>
              <a:t>Anaesthesia</a:t>
            </a:r>
            <a:r>
              <a:rPr lang="en-US" sz="2000" dirty="0"/>
              <a:t> and Analgesia. 2015; 20:5, 190-196.</a:t>
            </a:r>
          </a:p>
          <a:p>
            <a:pPr marL="514350" lvl="0" indent="-514350">
              <a:buFont typeface="+mj-lt"/>
              <a:buAutoNum type="arabicPeriod"/>
            </a:pPr>
            <a:r>
              <a:rPr lang="en-US" sz="2000" dirty="0" err="1"/>
              <a:t>Fenlon</a:t>
            </a:r>
            <a:r>
              <a:rPr lang="en-US" sz="2000" dirty="0"/>
              <a:t> S, et al.  Burns in Children.  Continuing Education in </a:t>
            </a:r>
            <a:r>
              <a:rPr lang="en-US" sz="2000" dirty="0" err="1"/>
              <a:t>Anaesthesia</a:t>
            </a:r>
            <a:r>
              <a:rPr lang="en-US" sz="2000" dirty="0"/>
              <a:t>, Critical Care &amp; Pain</a:t>
            </a:r>
            <a:r>
              <a:rPr lang="en-US" sz="2000" i="1" dirty="0"/>
              <a:t>.  British Journal of </a:t>
            </a:r>
            <a:r>
              <a:rPr lang="en-US" sz="2000" i="1" dirty="0" err="1"/>
              <a:t>Anaesthesia</a:t>
            </a:r>
            <a:r>
              <a:rPr lang="en-US" sz="2000" dirty="0"/>
              <a:t>,  2007;7(3): 76-80.</a:t>
            </a:r>
          </a:p>
          <a:p>
            <a:pPr marL="514350" lvl="0" indent="-514350">
              <a:buFont typeface="+mj-lt"/>
              <a:buAutoNum type="arabicPeriod"/>
            </a:pPr>
            <a:r>
              <a:rPr lang="en-US" sz="2000" dirty="0"/>
              <a:t>Fagin A, et al.  Considerations for pediatric burn sedation and analgesia.  Burns &amp; Trauma. 2017; 5:28.</a:t>
            </a:r>
          </a:p>
          <a:p>
            <a:pPr marL="514350" indent="-514350">
              <a:buFont typeface="+mj-lt"/>
              <a:buAutoNum type="arabicPeriod"/>
            </a:pPr>
            <a:r>
              <a:rPr lang="en-US" sz="2000" dirty="0" err="1"/>
              <a:t>Krishnamoorthy</a:t>
            </a:r>
            <a:r>
              <a:rPr lang="en-US" sz="2000" dirty="0"/>
              <a:t> V, et al.  Pediatric Burn Injuries.  </a:t>
            </a:r>
            <a:r>
              <a:rPr lang="en-US" sz="2000" dirty="0" err="1"/>
              <a:t>Int</a:t>
            </a:r>
            <a:r>
              <a:rPr lang="en-US" sz="2000" dirty="0"/>
              <a:t> J </a:t>
            </a:r>
            <a:r>
              <a:rPr lang="en-US" sz="2000" dirty="0" err="1"/>
              <a:t>Crit</a:t>
            </a:r>
            <a:r>
              <a:rPr lang="en-US" sz="2000" dirty="0"/>
              <a:t> </a:t>
            </a:r>
            <a:r>
              <a:rPr lang="en-US" sz="2000" dirty="0" err="1"/>
              <a:t>Illn</a:t>
            </a:r>
            <a:r>
              <a:rPr lang="en-US" sz="2000" dirty="0"/>
              <a:t> Sci. 2012 Sep-Dec; 2(3):128-134.</a:t>
            </a:r>
            <a:r>
              <a:rPr lang="en-US" sz="2000" b="1" dirty="0"/>
              <a:t> </a:t>
            </a:r>
            <a:endParaRPr lang="en-US" sz="2000" dirty="0"/>
          </a:p>
          <a:p>
            <a:pPr marL="514350" lvl="0" indent="-514350">
              <a:buFont typeface="+mj-lt"/>
              <a:buAutoNum type="arabicPeriod"/>
            </a:pPr>
            <a:r>
              <a:rPr lang="en-US" sz="2000" dirty="0"/>
              <a:t>Kaplan R. et al, </a:t>
            </a:r>
            <a:r>
              <a:rPr lang="en-US" sz="2000" i="1" dirty="0"/>
              <a:t>Intramuscular </a:t>
            </a:r>
            <a:r>
              <a:rPr lang="en-US" sz="2000" i="1" dirty="0" err="1"/>
              <a:t>Rocuronium</a:t>
            </a:r>
            <a:r>
              <a:rPr lang="en-US" sz="2000" i="1" dirty="0"/>
              <a:t> in Infants and Children</a:t>
            </a:r>
            <a:r>
              <a:rPr lang="en-US" sz="2000" dirty="0"/>
              <a:t>: A Multicenter Study To Evaluate Tracheal Intubating Conditions, Onset, and Duration of Action. </a:t>
            </a:r>
            <a:r>
              <a:rPr lang="en-US" sz="2000" i="1" dirty="0"/>
              <a:t>Anesthesiology</a:t>
            </a:r>
            <a:r>
              <a:rPr lang="en-US" sz="2000" dirty="0"/>
              <a:t>. 1999;91(3):633.</a:t>
            </a:r>
          </a:p>
          <a:p>
            <a:pPr marL="514350" lvl="0" indent="-514350">
              <a:buFont typeface="+mj-lt"/>
              <a:buAutoNum type="arabicPeriod"/>
            </a:pPr>
            <a:r>
              <a:rPr lang="en-US" sz="2000" dirty="0"/>
              <a:t>Mock C, et al.  A WHO plan for burn prevention and care.  Geneva, World Health Organization, 2008.</a:t>
            </a:r>
          </a:p>
          <a:p>
            <a:pPr marL="514350" indent="-514350">
              <a:buFont typeface="+mj-lt"/>
              <a:buAutoNum type="arabicPeriod"/>
            </a:pPr>
            <a:endParaRPr lang="en-US" dirty="0"/>
          </a:p>
        </p:txBody>
      </p:sp>
    </p:spTree>
    <p:extLst>
      <p:ext uri="{BB962C8B-B14F-4D97-AF65-F5344CB8AC3E}">
        <p14:creationId xmlns:p14="http://schemas.microsoft.com/office/powerpoint/2010/main" val="3414322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52400"/>
            <a:ext cx="7886700" cy="944563"/>
          </a:xfrm>
        </p:spPr>
        <p:txBody>
          <a:bodyPr>
            <a:normAutofit/>
          </a:bodyPr>
          <a:lstStyle/>
          <a:p>
            <a:pPr algn="l"/>
            <a:r>
              <a:rPr lang="en-US" sz="4800" dirty="0"/>
              <a:t>Figures</a:t>
            </a:r>
            <a:r>
              <a:rPr lang="en-US" sz="4800" dirty="0">
                <a:latin typeface="+mn-lt"/>
              </a:rPr>
              <a:t>:</a:t>
            </a:r>
          </a:p>
        </p:txBody>
      </p:sp>
      <p:sp>
        <p:nvSpPr>
          <p:cNvPr id="3" name="Content Placeholder 2"/>
          <p:cNvSpPr>
            <a:spLocks noGrp="1"/>
          </p:cNvSpPr>
          <p:nvPr>
            <p:ph idx="1"/>
          </p:nvPr>
        </p:nvSpPr>
        <p:spPr>
          <a:xfrm>
            <a:off x="400050" y="1066800"/>
            <a:ext cx="7772400" cy="5715000"/>
          </a:xfrm>
        </p:spPr>
        <p:txBody>
          <a:bodyPr>
            <a:noAutofit/>
          </a:bodyPr>
          <a:lstStyle/>
          <a:p>
            <a:pPr marL="463550" indent="-463550">
              <a:buFont typeface="+mj-lt"/>
              <a:buAutoNum type="arabicPeriod"/>
            </a:pPr>
            <a:r>
              <a:rPr lang="en-US" sz="2000" dirty="0"/>
              <a:t>Wikimedia Commons, “Mar </a:t>
            </a:r>
            <a:r>
              <a:rPr lang="en-US" sz="2000" dirty="0" err="1"/>
              <a:t>Mediterraneo</a:t>
            </a:r>
            <a:r>
              <a:rPr lang="en-US" sz="2000" dirty="0"/>
              <a:t> Oriental”, RM Silva, 13 June 2009, CC-BY-3.0.  </a:t>
            </a:r>
          </a:p>
          <a:p>
            <a:pPr marL="463550" lvl="0" indent="-463550">
              <a:buFont typeface="+mj-lt"/>
              <a:buAutoNum type="arabicPeriod"/>
            </a:pPr>
            <a:r>
              <a:rPr lang="en-US" sz="2000" dirty="0"/>
              <a:t>Creative Commons, “Women cooking using the open fire stove”, </a:t>
            </a:r>
            <a:r>
              <a:rPr lang="en-US" sz="2000" dirty="0" err="1"/>
              <a:t>WambuiMwangi</a:t>
            </a:r>
            <a:r>
              <a:rPr lang="en-US" sz="2000" dirty="0"/>
              <a:t>, CC-BY-SA-3.0. </a:t>
            </a:r>
          </a:p>
          <a:p>
            <a:pPr marL="463550" lvl="0" indent="-463550">
              <a:buFont typeface="+mj-lt"/>
              <a:buAutoNum type="arabicPeriod"/>
            </a:pPr>
            <a:r>
              <a:rPr lang="en-US" sz="2000" dirty="0"/>
              <a:t>Wikimedia Commons, “Christmas Comes Early and Often for Those at Indira Gandhi Institute of Child Health”,  Petty Officer 1</a:t>
            </a:r>
            <a:r>
              <a:rPr lang="en-US" sz="2000" baseline="30000" dirty="0"/>
              <a:t>st</a:t>
            </a:r>
            <a:r>
              <a:rPr lang="en-US" sz="2000" dirty="0"/>
              <a:t> Class Monica Nelson, 23 November 2008,  CC-PD-Mark.</a:t>
            </a:r>
          </a:p>
          <a:p>
            <a:pPr marL="463550" indent="-463550">
              <a:buFont typeface="+mj-lt"/>
              <a:buAutoNum type="arabicPeriod"/>
            </a:pPr>
            <a:r>
              <a:rPr lang="en-US" sz="2000" dirty="0"/>
              <a:t>Wikimedia Commons, “Burns”, </a:t>
            </a:r>
            <a:r>
              <a:rPr lang="en-US" sz="2000" dirty="0" err="1"/>
              <a:t>BruceBlaus</a:t>
            </a:r>
            <a:r>
              <a:rPr lang="en-US" sz="2000" dirty="0"/>
              <a:t>, 3 November 15, CC-BY-SA-4.0.  CC-BY-SA-4.0</a:t>
            </a:r>
          </a:p>
          <a:p>
            <a:pPr marL="463550" lvl="0" indent="-463550">
              <a:buFont typeface="+mj-lt"/>
              <a:buAutoNum type="arabicPeriod"/>
            </a:pPr>
            <a:r>
              <a:rPr lang="en-US" sz="2000" dirty="0"/>
              <a:t>Wikimedia Commons, “Lund-Browder chart”, U.S. Department of Health and Human Services, 24 April 2013, CC-PD-Mark.</a:t>
            </a:r>
          </a:p>
          <a:p>
            <a:pPr marL="463550" lvl="0" indent="-463550">
              <a:buFont typeface="+mj-lt"/>
              <a:buAutoNum type="arabicPeriod"/>
            </a:pPr>
            <a:r>
              <a:rPr lang="en-US" sz="2000" dirty="0"/>
              <a:t>Creative Commons,  “Man Shadow with organs”, Mikael </a:t>
            </a:r>
            <a:r>
              <a:rPr lang="en-US" sz="2000" dirty="0" err="1"/>
              <a:t>Haggstrom</a:t>
            </a:r>
            <a:r>
              <a:rPr lang="en-US" sz="2000" dirty="0"/>
              <a:t>, CCO 1.0.</a:t>
            </a:r>
          </a:p>
          <a:p>
            <a:pPr marL="463550" lvl="0" indent="-463550">
              <a:buFont typeface="+mj-lt"/>
              <a:buAutoNum type="arabicPeriod"/>
            </a:pPr>
            <a:r>
              <a:rPr lang="en-US" sz="2000" dirty="0"/>
              <a:t>Creative Commons, “Female shadow with organs”, Mikael </a:t>
            </a:r>
            <a:r>
              <a:rPr lang="en-US" sz="2000" dirty="0" err="1"/>
              <a:t>Haggstrom</a:t>
            </a:r>
            <a:r>
              <a:rPr lang="en-US" sz="2000" dirty="0"/>
              <a:t>, CCO 1.0.</a:t>
            </a:r>
          </a:p>
        </p:txBody>
      </p:sp>
    </p:spTree>
    <p:extLst>
      <p:ext uri="{BB962C8B-B14F-4D97-AF65-F5344CB8AC3E}">
        <p14:creationId xmlns:p14="http://schemas.microsoft.com/office/powerpoint/2010/main" val="275949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886700" cy="1325563"/>
          </a:xfrm>
        </p:spPr>
        <p:txBody>
          <a:bodyPr>
            <a:normAutofit/>
          </a:bodyPr>
          <a:lstStyle/>
          <a:p>
            <a:pPr algn="l"/>
            <a:r>
              <a:rPr lang="en-US" sz="4800" dirty="0"/>
              <a:t>Figures (continued):</a:t>
            </a:r>
          </a:p>
        </p:txBody>
      </p:sp>
      <p:sp>
        <p:nvSpPr>
          <p:cNvPr id="3" name="Content Placeholder 2"/>
          <p:cNvSpPr>
            <a:spLocks noGrp="1"/>
          </p:cNvSpPr>
          <p:nvPr>
            <p:ph idx="1"/>
          </p:nvPr>
        </p:nvSpPr>
        <p:spPr>
          <a:xfrm>
            <a:off x="400050" y="1447800"/>
            <a:ext cx="8058150" cy="5029200"/>
          </a:xfrm>
        </p:spPr>
        <p:txBody>
          <a:bodyPr>
            <a:normAutofit fontScale="55000" lnSpcReduction="20000"/>
          </a:bodyPr>
          <a:lstStyle/>
          <a:p>
            <a:pPr marL="463550" lvl="0" indent="-463550">
              <a:buAutoNum type="arabicPeriod" startAt="8"/>
            </a:pPr>
            <a:r>
              <a:rPr lang="en-US" sz="4000" dirty="0"/>
              <a:t>Creative Commons, “Soup burn – 2 days later”, </a:t>
            </a:r>
            <a:r>
              <a:rPr lang="en-US" sz="4000" dirty="0" err="1"/>
              <a:t>Quasimime</a:t>
            </a:r>
            <a:r>
              <a:rPr lang="en-US" sz="4000" dirty="0"/>
              <a:t>, CC BY-NC-ND-2.0.</a:t>
            </a:r>
          </a:p>
          <a:p>
            <a:pPr marL="463550" lvl="0" indent="-463550">
              <a:buAutoNum type="arabicPeriod" startAt="8"/>
            </a:pPr>
            <a:r>
              <a:rPr lang="en-US" sz="4000" dirty="0"/>
              <a:t>Creative Commons, “Happy”, </a:t>
            </a:r>
            <a:r>
              <a:rPr lang="en-US" sz="4000" dirty="0" err="1"/>
              <a:t>MikeBlyth</a:t>
            </a:r>
            <a:r>
              <a:rPr lang="en-US" sz="4000" dirty="0"/>
              <a:t>, CC-BY-NC-SA-2.0.</a:t>
            </a:r>
          </a:p>
          <a:p>
            <a:pPr marL="463550" lvl="0" indent="-463550">
              <a:buAutoNum type="arabicPeriod" startAt="8"/>
            </a:pPr>
            <a:r>
              <a:rPr lang="en-US" sz="4000" dirty="0"/>
              <a:t>Wikimedia Commons,  “Bagram medics save Afghan family from losing three generations”,  Staff Sgt. Sheila </a:t>
            </a:r>
            <a:r>
              <a:rPr lang="en-US" sz="4000" dirty="0" err="1"/>
              <a:t>deVera</a:t>
            </a:r>
            <a:r>
              <a:rPr lang="en-US" sz="4000" dirty="0"/>
              <a:t>, 11 January 2011, Public Domain.</a:t>
            </a:r>
          </a:p>
          <a:p>
            <a:pPr marL="463550" lvl="0" indent="-463550">
              <a:buAutoNum type="arabicPeriod" startAt="8"/>
            </a:pPr>
            <a:r>
              <a:rPr lang="en-US" sz="4000" dirty="0"/>
              <a:t>Creative Commons, “Smile Train Surgery”,  Staff Sgt. Brendan Stephens, 27 October 2008, Public Domain.</a:t>
            </a:r>
          </a:p>
          <a:p>
            <a:pPr marL="463550" lvl="0" indent="-463550">
              <a:buAutoNum type="arabicPeriod" startAt="8"/>
            </a:pPr>
            <a:r>
              <a:rPr lang="en-US" sz="4000" dirty="0"/>
              <a:t>Wikimedia Commons, “American Medical Professionals Treat Injured Child”, Sgt. Spencer Case, 31 August 2010, Public Domain.</a:t>
            </a:r>
          </a:p>
          <a:p>
            <a:pPr marL="463550" lvl="0" indent="-463550">
              <a:buAutoNum type="arabicPeriod" startAt="8"/>
            </a:pPr>
            <a:r>
              <a:rPr lang="en-US" sz="4000" dirty="0"/>
              <a:t>Wikimedia Commons, “US Navy Operation Smile volunteers Janet </a:t>
            </a:r>
            <a:r>
              <a:rPr lang="en-US" sz="4000" dirty="0" err="1"/>
              <a:t>Casabon</a:t>
            </a:r>
            <a:r>
              <a:rPr lang="en-US" sz="4000" dirty="0"/>
              <a:t> </a:t>
            </a:r>
            <a:r>
              <a:rPr lang="en-US" sz="4000" dirty="0" err="1"/>
              <a:t>Benowitz</a:t>
            </a:r>
            <a:r>
              <a:rPr lang="en-US" sz="4000" dirty="0"/>
              <a:t> and Dr. Bill Pond anesthetize a young child before undergoing corrective plastic surgery on his cleft lip”, Seaman </a:t>
            </a:r>
            <a:r>
              <a:rPr lang="en-US" sz="4000" dirty="0" err="1"/>
              <a:t>Josephe</a:t>
            </a:r>
            <a:r>
              <a:rPr lang="en-US" sz="4000" dirty="0"/>
              <a:t> Caballero, 2 July 2006, CC-PD-Mark. </a:t>
            </a:r>
          </a:p>
          <a:p>
            <a:endParaRPr lang="en-US" dirty="0"/>
          </a:p>
        </p:txBody>
      </p:sp>
    </p:spTree>
    <p:extLst>
      <p:ext uri="{BB962C8B-B14F-4D97-AF65-F5344CB8AC3E}">
        <p14:creationId xmlns:p14="http://schemas.microsoft.com/office/powerpoint/2010/main" val="3112604361"/>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949</TotalTime>
  <Words>2859</Words>
  <Application>Microsoft Macintosh PowerPoint</Application>
  <PresentationFormat>On-screen Show (4:3)</PresentationFormat>
  <Paragraphs>355</Paragraphs>
  <Slides>41</Slides>
  <Notes>10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41</vt:i4>
      </vt:variant>
    </vt:vector>
  </HeadingPairs>
  <TitlesOfParts>
    <vt:vector size="50" baseType="lpstr">
      <vt:lpstr>System Font Regular</vt:lpstr>
      <vt:lpstr>Arial</vt:lpstr>
      <vt:lpstr>Calibri</vt:lpstr>
      <vt:lpstr>Calibri Light</vt:lpstr>
      <vt:lpstr>Cambria</vt:lpstr>
      <vt:lpstr>SPACIES</vt:lpstr>
      <vt:lpstr>1_SPACIES</vt:lpstr>
      <vt:lpstr>Theme11</vt:lpstr>
      <vt:lpstr>Theme9</vt:lpstr>
      <vt:lpstr>Anesthetic Considerations for Pediatric Burn Patients</vt:lpstr>
      <vt:lpstr>Disclosures:</vt:lpstr>
      <vt:lpstr>Learning Objectives:</vt:lpstr>
      <vt:lpstr>Global Impact:</vt:lpstr>
      <vt:lpstr>Burn Injuries: Gender Disparity</vt:lpstr>
      <vt:lpstr>What is a Burn?</vt:lpstr>
      <vt:lpstr>PowerPoint Presentation</vt:lpstr>
      <vt:lpstr>Depth</vt:lpstr>
      <vt:lpstr>PowerPoint Presentation</vt:lpstr>
      <vt:lpstr>PowerPoint Presentation</vt:lpstr>
      <vt:lpstr>PowerPoint Presentation</vt:lpstr>
      <vt:lpstr>The “Ebb” Phase: First 24-48 Hours of Burn Injury</vt:lpstr>
      <vt:lpstr>PowerPoint Presentation</vt:lpstr>
      <vt:lpstr>Burns in Infants and Children</vt:lpstr>
      <vt:lpstr>PowerPoint Presentation</vt:lpstr>
      <vt:lpstr>Indications for Anesthesia:</vt:lpstr>
      <vt:lpstr>Pre-Operative Evaluation</vt:lpstr>
      <vt:lpstr>Pre-Operative Evaluation:</vt:lpstr>
      <vt:lpstr>Inhalational Injury</vt:lpstr>
      <vt:lpstr>Carbon Monoxide (CO) Inhalation</vt:lpstr>
      <vt:lpstr>Cyanide Inhalation</vt:lpstr>
      <vt:lpstr>Procedure Location:</vt:lpstr>
      <vt:lpstr>Procedure Location:</vt:lpstr>
      <vt:lpstr>Pre-Medication:</vt:lpstr>
      <vt:lpstr>PowerPoint Presentation</vt:lpstr>
      <vt:lpstr>PowerPoint Presentation</vt:lpstr>
      <vt:lpstr>Anesthetic Technique</vt:lpstr>
      <vt:lpstr>Anesthetic Technique</vt:lpstr>
      <vt:lpstr>Anesthetic Agents to Minimize:</vt:lpstr>
      <vt:lpstr>Fluid Resuscitation</vt:lpstr>
      <vt:lpstr>Intra-Operative Considerations</vt:lpstr>
      <vt:lpstr>Pharmacologic Considerations Unique to Burn Patients</vt:lpstr>
      <vt:lpstr>Succinylcholine</vt:lpstr>
      <vt:lpstr>Non-Depolarizing Muscle  Relaxants (NDMRs)</vt:lpstr>
      <vt:lpstr>Hypermetabolic Phase</vt:lpstr>
      <vt:lpstr>Pain Management</vt:lpstr>
      <vt:lpstr>Pain Management (con’t)</vt:lpstr>
      <vt:lpstr>Conclusions:</vt:lpstr>
      <vt:lpstr>References:</vt:lpstr>
      <vt:lpstr>Figures:</vt:lpstr>
      <vt:lpstr>Figures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Anesthestic Considerations for Pediatric Burn Patients</dc:title>
  <dc:creator>Marisa Kathryne Bell</dc:creator>
  <cp:lastModifiedBy>Infosino, Andrew</cp:lastModifiedBy>
  <cp:revision>126</cp:revision>
  <dcterms:created xsi:type="dcterms:W3CDTF">2019-09-17T18:34:08Z</dcterms:created>
  <dcterms:modified xsi:type="dcterms:W3CDTF">2021-12-27T00:57:39Z</dcterms:modified>
</cp:coreProperties>
</file>