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38"/>
  </p:notesMasterIdLst>
  <p:sldIdLst>
    <p:sldId id="258" r:id="rId5"/>
    <p:sldId id="259" r:id="rId6"/>
    <p:sldId id="261" r:id="rId7"/>
    <p:sldId id="262" r:id="rId8"/>
    <p:sldId id="265" r:id="rId9"/>
    <p:sldId id="283" r:id="rId10"/>
    <p:sldId id="270" r:id="rId11"/>
    <p:sldId id="266" r:id="rId12"/>
    <p:sldId id="288" r:id="rId13"/>
    <p:sldId id="289" r:id="rId14"/>
    <p:sldId id="290" r:id="rId15"/>
    <p:sldId id="272" r:id="rId16"/>
    <p:sldId id="267" r:id="rId17"/>
    <p:sldId id="291" r:id="rId18"/>
    <p:sldId id="263" r:id="rId19"/>
    <p:sldId id="294" r:id="rId20"/>
    <p:sldId id="295" r:id="rId21"/>
    <p:sldId id="274" r:id="rId22"/>
    <p:sldId id="275" r:id="rId23"/>
    <p:sldId id="276" r:id="rId24"/>
    <p:sldId id="277" r:id="rId25"/>
    <p:sldId id="278" r:id="rId26"/>
    <p:sldId id="287" r:id="rId27"/>
    <p:sldId id="279" r:id="rId28"/>
    <p:sldId id="284" r:id="rId29"/>
    <p:sldId id="286" r:id="rId30"/>
    <p:sldId id="280" r:id="rId31"/>
    <p:sldId id="296" r:id="rId32"/>
    <p:sldId id="297" r:id="rId33"/>
    <p:sldId id="281" r:id="rId34"/>
    <p:sldId id="268" r:id="rId35"/>
    <p:sldId id="298" r:id="rId36"/>
    <p:sldId id="29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a:srgbClr val="F94949"/>
    <a:srgbClr val="FF5050"/>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37" autoAdjust="0"/>
    <p:restoredTop sz="77869" autoAdjust="0"/>
  </p:normalViewPr>
  <p:slideViewPr>
    <p:cSldViewPr>
      <p:cViewPr varScale="1">
        <p:scale>
          <a:sx n="76" d="100"/>
          <a:sy n="76" d="100"/>
        </p:scale>
        <p:origin x="1480" y="1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Multidisciplinary team</c:v>
                </c:pt>
              </c:strCache>
            </c:strRef>
          </c:tx>
          <c:dPt>
            <c:idx val="0"/>
            <c:bubble3D val="0"/>
            <c:explosion val="6"/>
            <c:spPr>
              <a:solidFill>
                <a:schemeClr val="accent1"/>
              </a:solidFill>
              <a:ln w="19050">
                <a:solidFill>
                  <a:schemeClr val="lt1"/>
                </a:solidFill>
              </a:ln>
              <a:effectLst/>
            </c:spPr>
            <c:extLst>
              <c:ext xmlns:c16="http://schemas.microsoft.com/office/drawing/2014/chart" uri="{C3380CC4-5D6E-409C-BE32-E72D297353CC}">
                <c16:uniqueId val="{00000001-BEF9-4F64-BF78-28DC14C959A0}"/>
              </c:ext>
            </c:extLst>
          </c:dPt>
          <c:dPt>
            <c:idx val="1"/>
            <c:bubble3D val="0"/>
            <c:explosion val="5"/>
            <c:spPr>
              <a:solidFill>
                <a:schemeClr val="accent2"/>
              </a:solidFill>
              <a:ln w="19050">
                <a:solidFill>
                  <a:schemeClr val="lt1"/>
                </a:solidFill>
              </a:ln>
              <a:effectLst/>
            </c:spPr>
            <c:extLst>
              <c:ext xmlns:c16="http://schemas.microsoft.com/office/drawing/2014/chart" uri="{C3380CC4-5D6E-409C-BE32-E72D297353CC}">
                <c16:uniqueId val="{00000003-BEF9-4F64-BF78-28DC14C959A0}"/>
              </c:ext>
            </c:extLst>
          </c:dPt>
          <c:dPt>
            <c:idx val="2"/>
            <c:bubble3D val="0"/>
            <c:explosion val="7"/>
            <c:spPr>
              <a:solidFill>
                <a:schemeClr val="accent3"/>
              </a:solidFill>
              <a:ln w="19050">
                <a:solidFill>
                  <a:schemeClr val="lt1"/>
                </a:solidFill>
              </a:ln>
              <a:effectLst/>
            </c:spPr>
            <c:extLst>
              <c:ext xmlns:c16="http://schemas.microsoft.com/office/drawing/2014/chart" uri="{C3380CC4-5D6E-409C-BE32-E72D297353CC}">
                <c16:uniqueId val="{00000005-BEF9-4F64-BF78-28DC14C959A0}"/>
              </c:ext>
            </c:extLst>
          </c:dPt>
          <c:dPt>
            <c:idx val="3"/>
            <c:bubble3D val="0"/>
            <c:explosion val="7"/>
            <c:spPr>
              <a:solidFill>
                <a:schemeClr val="accent4"/>
              </a:solidFill>
              <a:ln w="19050">
                <a:solidFill>
                  <a:schemeClr val="lt1"/>
                </a:solidFill>
              </a:ln>
              <a:effectLst/>
            </c:spPr>
            <c:extLst>
              <c:ext xmlns:c16="http://schemas.microsoft.com/office/drawing/2014/chart" uri="{C3380CC4-5D6E-409C-BE32-E72D297353CC}">
                <c16:uniqueId val="{00000007-BEF9-4F64-BF78-28DC14C959A0}"/>
              </c:ext>
            </c:extLst>
          </c:dPt>
          <c:dPt>
            <c:idx val="4"/>
            <c:bubble3D val="0"/>
            <c:explosion val="4"/>
            <c:spPr>
              <a:solidFill>
                <a:schemeClr val="accent5"/>
              </a:solidFill>
              <a:ln w="19050">
                <a:solidFill>
                  <a:schemeClr val="lt1"/>
                </a:solidFill>
              </a:ln>
              <a:effectLst/>
            </c:spPr>
            <c:extLst>
              <c:ext xmlns:c16="http://schemas.microsoft.com/office/drawing/2014/chart" uri="{C3380CC4-5D6E-409C-BE32-E72D297353CC}">
                <c16:uniqueId val="{00000009-BEF9-4F64-BF78-28DC14C959A0}"/>
              </c:ext>
            </c:extLst>
          </c:dPt>
          <c:cat>
            <c:strRef>
              <c:f>Sheet1!$A$2:$A$6</c:f>
              <c:strCache>
                <c:ptCount val="5"/>
                <c:pt idx="0">
                  <c:v>Oncology</c:v>
                </c:pt>
                <c:pt idx="1">
                  <c:v>Radiology</c:v>
                </c:pt>
                <c:pt idx="2">
                  <c:v>Surgery</c:v>
                </c:pt>
                <c:pt idx="3">
                  <c:v>Critical Care</c:v>
                </c:pt>
                <c:pt idx="4">
                  <c:v>Anesthesiology</c:v>
                </c:pt>
              </c:strCache>
            </c:strRef>
          </c:cat>
          <c:val>
            <c:numRef>
              <c:f>Sheet1!$B$2:$B$6</c:f>
              <c:numCache>
                <c:formatCode>General</c:formatCode>
                <c:ptCount val="5"/>
                <c:pt idx="0">
                  <c:v>20</c:v>
                </c:pt>
                <c:pt idx="1">
                  <c:v>20</c:v>
                </c:pt>
                <c:pt idx="2">
                  <c:v>20</c:v>
                </c:pt>
                <c:pt idx="3">
                  <c:v>20</c:v>
                </c:pt>
                <c:pt idx="4">
                  <c:v>20</c:v>
                </c:pt>
              </c:numCache>
            </c:numRef>
          </c:val>
          <c:extLst>
            <c:ext xmlns:c16="http://schemas.microsoft.com/office/drawing/2014/chart" uri="{C3380CC4-5D6E-409C-BE32-E72D297353CC}">
              <c16:uniqueId val="{0000000A-BEF9-4F64-BF78-28DC14C959A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0.52899</cdr:x>
      <cdr:y>0.26341</cdr:y>
    </cdr:from>
    <cdr:to>
      <cdr:x>0.64493</cdr:x>
      <cdr:y>0.47355</cdr:y>
    </cdr:to>
    <cdr:sp macro="" textlink="">
      <cdr:nvSpPr>
        <cdr:cNvPr id="2" name="TextBox 1"/>
        <cdr:cNvSpPr txBox="1"/>
      </cdr:nvSpPr>
      <cdr:spPr>
        <a:xfrm xmlns:a="http://schemas.openxmlformats.org/drawingml/2006/main">
          <a:off x="4171950" y="1146175"/>
          <a:ext cx="914400" cy="914400"/>
        </a:xfrm>
        <a:prstGeom xmlns:a="http://schemas.openxmlformats.org/drawingml/2006/main" prst="rect">
          <a:avLst/>
        </a:prstGeom>
      </cdr:spPr>
      <cdr:txBody>
        <a:bodyPr xmlns:a="http://schemas.openxmlformats.org/drawingml/2006/main" vertOverflow="clip" wrap="none" rtlCol="0" anchor="ctr"/>
        <a:lstStyle xmlns:a="http://schemas.openxmlformats.org/drawingml/2006/main"/>
        <a:p xmlns:a="http://schemas.openxmlformats.org/drawingml/2006/main">
          <a:r>
            <a:rPr lang="en-US" sz="1800" b="1" dirty="0"/>
            <a:t>Oncology</a:t>
          </a:r>
          <a:endParaRPr lang="en-US" sz="1100" dirty="0"/>
        </a:p>
      </cdr:txBody>
    </cdr:sp>
  </cdr:relSizeAnchor>
  <cdr:relSizeAnchor xmlns:cdr="http://schemas.openxmlformats.org/drawingml/2006/chartDrawing">
    <cdr:from>
      <cdr:x>0.30556</cdr:x>
      <cdr:y>0.55245</cdr:y>
    </cdr:from>
    <cdr:to>
      <cdr:x>0.4215</cdr:x>
      <cdr:y>0.76259</cdr:y>
    </cdr:to>
    <cdr:sp macro="" textlink="">
      <cdr:nvSpPr>
        <cdr:cNvPr id="3" name="TextBox 2"/>
        <cdr:cNvSpPr txBox="1"/>
      </cdr:nvSpPr>
      <cdr:spPr>
        <a:xfrm xmlns:a="http://schemas.openxmlformats.org/drawingml/2006/main">
          <a:off x="2514600" y="2209800"/>
          <a:ext cx="954140" cy="84055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dirty="0"/>
            <a:t>Radiology</a:t>
          </a:r>
        </a:p>
      </cdr:txBody>
    </cdr:sp>
  </cdr:relSizeAnchor>
  <cdr:relSizeAnchor xmlns:cdr="http://schemas.openxmlformats.org/drawingml/2006/chartDrawing">
    <cdr:from>
      <cdr:x>0.35185</cdr:x>
      <cdr:y>0.31467</cdr:y>
    </cdr:from>
    <cdr:to>
      <cdr:x>0.46779</cdr:x>
      <cdr:y>0.5248</cdr:y>
    </cdr:to>
    <cdr:sp macro="" textlink="">
      <cdr:nvSpPr>
        <cdr:cNvPr id="4" name="TextBox 3"/>
        <cdr:cNvSpPr txBox="1"/>
      </cdr:nvSpPr>
      <cdr:spPr>
        <a:xfrm xmlns:a="http://schemas.openxmlformats.org/drawingml/2006/main">
          <a:off x="2895600" y="1258655"/>
          <a:ext cx="954140" cy="84055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dirty="0"/>
            <a:t>Surgery</a:t>
          </a:r>
        </a:p>
      </cdr:txBody>
    </cdr:sp>
  </cdr:relSizeAnchor>
  <cdr:relSizeAnchor xmlns:cdr="http://schemas.openxmlformats.org/drawingml/2006/chartDrawing">
    <cdr:from>
      <cdr:x>0.39372</cdr:x>
      <cdr:y>0.78986</cdr:y>
    </cdr:from>
    <cdr:to>
      <cdr:x>0.60185</cdr:x>
      <cdr:y>1</cdr:y>
    </cdr:to>
    <cdr:sp macro="" textlink="">
      <cdr:nvSpPr>
        <cdr:cNvPr id="5" name="TextBox 4"/>
        <cdr:cNvSpPr txBox="1"/>
      </cdr:nvSpPr>
      <cdr:spPr>
        <a:xfrm xmlns:a="http://schemas.openxmlformats.org/drawingml/2006/main">
          <a:off x="3240158" y="3159427"/>
          <a:ext cx="1712842" cy="840557"/>
        </a:xfrm>
        <a:prstGeom xmlns:a="http://schemas.openxmlformats.org/drawingml/2006/main" prst="rect">
          <a:avLst/>
        </a:prstGeom>
      </cdr:spPr>
      <cdr:txBody>
        <a:bodyPr xmlns:a="http://schemas.openxmlformats.org/drawingml/2006/main" vertOverflow="clip" wrap="none" rtlCol="0" anchor="ctr"/>
        <a:lstStyle xmlns:a="http://schemas.openxmlformats.org/drawingml/2006/main"/>
        <a:p xmlns:a="http://schemas.openxmlformats.org/drawingml/2006/main">
          <a:r>
            <a:rPr lang="en-US" sz="1800" b="1" dirty="0"/>
            <a:t>Anesthesiology</a:t>
          </a:r>
        </a:p>
      </cdr:txBody>
    </cdr:sp>
  </cdr:relSizeAnchor>
  <cdr:relSizeAnchor xmlns:cdr="http://schemas.openxmlformats.org/drawingml/2006/chartDrawing">
    <cdr:from>
      <cdr:x>0.5463</cdr:x>
      <cdr:y>0.55245</cdr:y>
    </cdr:from>
    <cdr:to>
      <cdr:x>0.72907</cdr:x>
      <cdr:y>0.76259</cdr:y>
    </cdr:to>
    <cdr:sp macro="" textlink="">
      <cdr:nvSpPr>
        <cdr:cNvPr id="6" name="TextBox 5"/>
        <cdr:cNvSpPr txBox="1"/>
      </cdr:nvSpPr>
      <cdr:spPr>
        <a:xfrm xmlns:a="http://schemas.openxmlformats.org/drawingml/2006/main">
          <a:off x="4495800" y="2209800"/>
          <a:ext cx="1504130" cy="84055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dirty="0"/>
            <a:t>Critical Care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8B750-2933-4BC4-8697-843199CB5D5E}" type="datetimeFigureOut">
              <a:rPr lang="en-US" smtClean="0"/>
              <a:t>12/27/21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F59000-B199-4783-934E-F22924F8FB27}" type="slidenum">
              <a:rPr lang="en-US" smtClean="0"/>
              <a:t>‹#›</a:t>
            </a:fld>
            <a:endParaRPr lang="en-US"/>
          </a:p>
        </p:txBody>
      </p:sp>
    </p:spTree>
    <p:extLst>
      <p:ext uri="{BB962C8B-B14F-4D97-AF65-F5344CB8AC3E}">
        <p14:creationId xmlns:p14="http://schemas.microsoft.com/office/powerpoint/2010/main" val="1865867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Patients with mediastinal masses often present with a range of signs and symptoms.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Patients with anterior mediastinal mass may have severe cardiopulmonary compromise that can be exacerbated when undergoing general anesthesia.</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Perioperative complications are defined as anything from transient decreases in blood pressure or mild airway obstruction to complete cardiopulmonary collapse and death.</a:t>
            </a:r>
          </a:p>
          <a:p>
            <a:endParaRPr lang="en-US" sz="1200" baseline="0" dirty="0"/>
          </a:p>
          <a:p>
            <a:r>
              <a:rPr lang="en-US" sz="1200" baseline="0" dirty="0"/>
              <a:t>Unfortunately, many examples of serious complications and death found in the literature have occurred in the pediatric population.</a:t>
            </a:r>
          </a:p>
        </p:txBody>
      </p:sp>
      <p:sp>
        <p:nvSpPr>
          <p:cNvPr id="4" name="Slide Number Placeholder 3"/>
          <p:cNvSpPr>
            <a:spLocks noGrp="1"/>
          </p:cNvSpPr>
          <p:nvPr>
            <p:ph type="sldNum" sz="quarter" idx="10"/>
          </p:nvPr>
        </p:nvSpPr>
        <p:spPr/>
        <p:txBody>
          <a:bodyPr/>
          <a:lstStyle/>
          <a:p>
            <a:fld id="{E3F59000-B199-4783-934E-F22924F8FB27}" type="slidenum">
              <a:rPr lang="en-US" smtClean="0"/>
              <a:t>4</a:t>
            </a:fld>
            <a:endParaRPr lang="en-US" dirty="0"/>
          </a:p>
        </p:txBody>
      </p:sp>
    </p:spTree>
    <p:extLst>
      <p:ext uri="{BB962C8B-B14F-4D97-AF65-F5344CB8AC3E}">
        <p14:creationId xmlns:p14="http://schemas.microsoft.com/office/powerpoint/2010/main" val="2306876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mediastinum can be divided into 3 compartments: Anterior (superior and inferior segments), middle, and posterior.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Note that no anatomical or fascial planes exist to separate these compartments.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mass originating in one compartment frequently crosses over to another compartments. For example, a mass originating in the anterior compartment can grow and invade structures in the middle compartment, making surgical resection very challenging.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Image: https://commons.wikimedia.org/wiki/File:Mediastinum.png</a:t>
            </a:r>
          </a:p>
        </p:txBody>
      </p:sp>
      <p:sp>
        <p:nvSpPr>
          <p:cNvPr id="4" name="Slide Number Placeholder 3"/>
          <p:cNvSpPr>
            <a:spLocks noGrp="1"/>
          </p:cNvSpPr>
          <p:nvPr>
            <p:ph type="sldNum" sz="quarter" idx="10"/>
          </p:nvPr>
        </p:nvSpPr>
        <p:spPr/>
        <p:txBody>
          <a:bodyPr/>
          <a:lstStyle/>
          <a:p>
            <a:fld id="{E3F59000-B199-4783-934E-F22924F8FB27}" type="slidenum">
              <a:rPr lang="en-US" smtClean="0"/>
              <a:t>5</a:t>
            </a:fld>
            <a:endParaRPr lang="en-US" dirty="0"/>
          </a:p>
        </p:txBody>
      </p:sp>
    </p:spTree>
    <p:extLst>
      <p:ext uri="{BB962C8B-B14F-4D97-AF65-F5344CB8AC3E}">
        <p14:creationId xmlns:p14="http://schemas.microsoft.com/office/powerpoint/2010/main" val="4024882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Data from </a:t>
            </a:r>
            <a:r>
              <a:rPr lang="en-US" sz="1200" b="0" i="0" u="none" strike="noStrike" kern="1200" baseline="0" dirty="0" err="1">
                <a:solidFill>
                  <a:schemeClr val="tx1"/>
                </a:solidFill>
                <a:latin typeface="+mn-lt"/>
                <a:ea typeface="+mn-ea"/>
                <a:cs typeface="+mn-cs"/>
              </a:rPr>
              <a:t>Yoneda</a:t>
            </a:r>
            <a:r>
              <a:rPr lang="en-US" sz="1200" b="0" i="0" u="none" strike="noStrike" kern="1200" baseline="0" dirty="0">
                <a:solidFill>
                  <a:schemeClr val="tx1"/>
                </a:solidFill>
                <a:latin typeface="+mn-lt"/>
                <a:ea typeface="+mn-ea"/>
                <a:cs typeface="+mn-cs"/>
              </a:rPr>
              <a:t> KY, Louie S, Shelton DK. Mediastinal tumors. </a:t>
            </a:r>
            <a:r>
              <a:rPr lang="en-US" sz="1200" b="0" i="0" u="none" strike="noStrike" kern="1200" baseline="0" dirty="0" err="1">
                <a:solidFill>
                  <a:schemeClr val="tx1"/>
                </a:solidFill>
                <a:latin typeface="+mn-lt"/>
                <a:ea typeface="+mn-ea"/>
                <a:cs typeface="+mn-cs"/>
              </a:rPr>
              <a:t>Curr</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Opin</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Pulm</a:t>
            </a:r>
            <a:r>
              <a:rPr lang="en-US" sz="1200" b="0" i="0" u="none" strike="noStrike" kern="1200" baseline="0" dirty="0">
                <a:solidFill>
                  <a:schemeClr val="tx1"/>
                </a:solidFill>
                <a:latin typeface="+mn-lt"/>
                <a:ea typeface="+mn-ea"/>
                <a:cs typeface="+mn-cs"/>
              </a:rPr>
              <a:t> Med 2001;7:226–33.</a:t>
            </a:r>
          </a:p>
          <a:p>
            <a:endParaRPr lang="en-US" sz="1200" b="0" i="0" u="none" strike="noStrike" kern="1200" baseline="0" dirty="0">
              <a:solidFill>
                <a:schemeClr val="tx1"/>
              </a:solidFill>
              <a:latin typeface="+mn-lt"/>
              <a:ea typeface="+mn-ea"/>
              <a:cs typeface="+mn-cs"/>
            </a:endParaRPr>
          </a:p>
          <a:p>
            <a:endParaRPr lang="en-US" sz="1200" b="0" i="0" u="none" strike="noStrike" kern="1200" baseline="300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3F59000-B199-4783-934E-F22924F8FB27}" type="slidenum">
              <a:rPr lang="en-US" smtClean="0"/>
              <a:t>6</a:t>
            </a:fld>
            <a:endParaRPr lang="en-US" dirty="0"/>
          </a:p>
        </p:txBody>
      </p:sp>
    </p:spTree>
    <p:extLst>
      <p:ext uri="{BB962C8B-B14F-4D97-AF65-F5344CB8AC3E}">
        <p14:creationId xmlns:p14="http://schemas.microsoft.com/office/powerpoint/2010/main" val="1323568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Diagnosis by percentage of anterior mediastinal mass comparing children with adults.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is no correlation between tissue diagnosis and anesthetic risk in adults.</a:t>
            </a:r>
            <a:r>
              <a:rPr lang="en-US" sz="1200" b="0" i="0" u="none" strike="noStrike" kern="1200" baseline="30000" dirty="0">
                <a:solidFill>
                  <a:schemeClr val="tx1"/>
                </a:solidFill>
                <a:latin typeface="+mn-lt"/>
                <a:ea typeface="+mn-ea"/>
                <a:cs typeface="+mn-cs"/>
              </a:rPr>
              <a:t>6</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3F59000-B199-4783-934E-F22924F8FB27}" type="slidenum">
              <a:rPr lang="en-US" smtClean="0"/>
              <a:t>7</a:t>
            </a:fld>
            <a:endParaRPr lang="en-US" dirty="0"/>
          </a:p>
        </p:txBody>
      </p:sp>
    </p:spTree>
    <p:extLst>
      <p:ext uri="{BB962C8B-B14F-4D97-AF65-F5344CB8AC3E}">
        <p14:creationId xmlns:p14="http://schemas.microsoft.com/office/powerpoint/2010/main" val="333970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aseline="0" dirty="0"/>
              <a:t>Image: https://commons.wikimedia.org/wiki/File:Sobo_1906_461.png</a:t>
            </a:r>
          </a:p>
        </p:txBody>
      </p:sp>
      <p:sp>
        <p:nvSpPr>
          <p:cNvPr id="4" name="Slide Number Placeholder 3"/>
          <p:cNvSpPr>
            <a:spLocks noGrp="1"/>
          </p:cNvSpPr>
          <p:nvPr>
            <p:ph type="sldNum" sz="quarter" idx="10"/>
          </p:nvPr>
        </p:nvSpPr>
        <p:spPr/>
        <p:txBody>
          <a:bodyPr/>
          <a:lstStyle/>
          <a:p>
            <a:fld id="{E3F59000-B199-4783-934E-F22924F8FB27}" type="slidenum">
              <a:rPr lang="en-US" smtClean="0"/>
              <a:t>8</a:t>
            </a:fld>
            <a:endParaRPr lang="en-US"/>
          </a:p>
        </p:txBody>
      </p:sp>
    </p:spTree>
    <p:extLst>
      <p:ext uri="{BB962C8B-B14F-4D97-AF65-F5344CB8AC3E}">
        <p14:creationId xmlns:p14="http://schemas.microsoft.com/office/powerpoint/2010/main" val="1390940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Hemodynamic compromise can occur when the mass compresses the right cardiac chambers, superior vena cava (SVC), pulmonary arteries, or pulmonary veins, resulting in decreased left-ventricular preload and cardiac output.</a:t>
            </a:r>
          </a:p>
          <a:p>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9</a:t>
            </a:fld>
            <a:endParaRPr lang="en-US"/>
          </a:p>
        </p:txBody>
      </p:sp>
    </p:spTree>
    <p:extLst>
      <p:ext uri="{BB962C8B-B14F-4D97-AF65-F5344CB8AC3E}">
        <p14:creationId xmlns:p14="http://schemas.microsoft.com/office/powerpoint/2010/main" val="3662511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Compression of the pulmonary arteries not only decreases</a:t>
            </a:r>
            <a:r>
              <a:rPr lang="en-US" baseline="0" dirty="0"/>
              <a:t> </a:t>
            </a:r>
            <a:r>
              <a:rPr lang="en-US" dirty="0"/>
              <a:t>pulmonary perfusion, resulting in hypoxemia and hypoventilation, but can also lead to right-ventricular failure.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Respiratory</a:t>
            </a:r>
            <a:r>
              <a:rPr lang="en-US" baseline="0" dirty="0"/>
              <a:t> </a:t>
            </a:r>
            <a:r>
              <a:rPr lang="en-US" dirty="0"/>
              <a:t>compromise can occur from direct tracheal or bronchial compression, which can presents as shortness of breath, cough, or stridor.</a:t>
            </a:r>
            <a:r>
              <a:rPr lang="en-US" baseline="30000" dirty="0"/>
              <a:t>8</a:t>
            </a:r>
          </a:p>
          <a:p>
            <a:endParaRPr lang="en-US" dirty="0"/>
          </a:p>
          <a:p>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10</a:t>
            </a:fld>
            <a:endParaRPr lang="en-US"/>
          </a:p>
        </p:txBody>
      </p:sp>
    </p:spTree>
    <p:extLst>
      <p:ext uri="{BB962C8B-B14F-4D97-AF65-F5344CB8AC3E}">
        <p14:creationId xmlns:p14="http://schemas.microsoft.com/office/powerpoint/2010/main" val="3888793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Pulmonary vein compression can lead to decreased cardiac</a:t>
            </a:r>
            <a:r>
              <a:rPr lang="en-US" baseline="0" dirty="0"/>
              <a:t> </a:t>
            </a:r>
            <a:r>
              <a:rPr lang="en-US" dirty="0"/>
              <a:t>output, hypoxemia, and pulmonary edema.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Respiratory</a:t>
            </a:r>
            <a:r>
              <a:rPr lang="en-US" baseline="0" dirty="0"/>
              <a:t> </a:t>
            </a:r>
            <a:r>
              <a:rPr lang="en-US" dirty="0"/>
              <a:t>compromise can occur from direct tracheal or bronchial compression, which can presents as shortness of breath, cough, or stridor.</a:t>
            </a:r>
            <a:r>
              <a:rPr lang="en-US" baseline="30000" dirty="0"/>
              <a:t>8</a:t>
            </a:r>
          </a:p>
          <a:p>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11</a:t>
            </a:fld>
            <a:endParaRPr lang="en-US"/>
          </a:p>
        </p:txBody>
      </p:sp>
    </p:spTree>
    <p:extLst>
      <p:ext uri="{BB962C8B-B14F-4D97-AF65-F5344CB8AC3E}">
        <p14:creationId xmlns:p14="http://schemas.microsoft.com/office/powerpoint/2010/main" val="3370942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Due to effects of gravity, patients in the supine position often experience worsening V/Q mismatch.</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External compression of the airway and major vessels occurs mainly because of increased intrathoracic pressure exerted by the cephalad movement of the diaphragm and the gravitational effects on the chest wall and mediastinal mass.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These effects are magnified under general anesthesia with bronchial and tracheal smooth muscle relaxation, especially in pediatric patients (more collapsible airway tissues).</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Positive pressure ventilation can further increase intrathoracic pressure, which may cause complete collapse of the trachea, bronchi, or major vessels.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Neuromuscular blockade leads to loss of tone of the supporting musculature of the chest wall, which further enhances the collapse of these structures.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Note: If the anterior mediastinal mass sits at or below the level of the carina, inability to ventilate or oxygenate may persist despite endotracheal intubation.</a:t>
            </a:r>
            <a:r>
              <a:rPr lang="en-US" sz="1200" b="0" i="0" u="none" strike="noStrike" kern="1200" baseline="30000" dirty="0">
                <a:solidFill>
                  <a:schemeClr val="tx1"/>
                </a:solidFill>
                <a:latin typeface="+mn-lt"/>
                <a:ea typeface="+mn-ea"/>
                <a:cs typeface="+mn-cs"/>
              </a:rPr>
              <a:t>9</a:t>
            </a:r>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Image: https://commons.wikimedia.org/wiki/File:Sobo_1906_461.png</a:t>
            </a:r>
          </a:p>
          <a:p>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12</a:t>
            </a:fld>
            <a:endParaRPr lang="en-US"/>
          </a:p>
        </p:txBody>
      </p:sp>
    </p:spTree>
    <p:extLst>
      <p:ext uri="{BB962C8B-B14F-4D97-AF65-F5344CB8AC3E}">
        <p14:creationId xmlns:p14="http://schemas.microsoft.com/office/powerpoint/2010/main" val="782117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signs and symptoms of anterior</a:t>
            </a:r>
            <a:r>
              <a:rPr lang="en-US" baseline="0" dirty="0"/>
              <a:t> mediastinal mass are d</a:t>
            </a:r>
            <a:r>
              <a:rPr lang="en-US" sz="1200" b="0" i="0" u="none" strike="noStrike" kern="1200" baseline="0" dirty="0">
                <a:solidFill>
                  <a:schemeClr val="tx1"/>
                </a:solidFill>
                <a:latin typeface="+mn-lt"/>
                <a:ea typeface="+mn-ea"/>
                <a:cs typeface="+mn-cs"/>
              </a:rPr>
              <a:t>ependent on size, location, and the rate of growth.</a:t>
            </a:r>
          </a:p>
          <a:p>
            <a:pPr marL="0" indent="0">
              <a:buNone/>
            </a:pP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must keep in mind the systemic effects of some tumors: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Patients who have an intrathoracic goiter may have abnormalities of thyroid function that require monitoring and treatment prior to surgery.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Up to 30% of patients with a thymoma are also symptomatic with signs and symptoms of myasthenia gravis, which presents with its own anesthetic implications.</a:t>
            </a:r>
            <a:r>
              <a:rPr lang="en-US" sz="1200" b="0" i="0" u="none" strike="noStrike" kern="1200" baseline="30000" dirty="0">
                <a:solidFill>
                  <a:schemeClr val="tx1"/>
                </a:solidFill>
                <a:latin typeface="+mn-lt"/>
                <a:ea typeface="+mn-ea"/>
                <a:cs typeface="+mn-cs"/>
              </a:rPr>
              <a:t>14, 15</a:t>
            </a:r>
          </a:p>
        </p:txBody>
      </p:sp>
      <p:sp>
        <p:nvSpPr>
          <p:cNvPr id="4" name="Slide Number Placeholder 3"/>
          <p:cNvSpPr>
            <a:spLocks noGrp="1"/>
          </p:cNvSpPr>
          <p:nvPr>
            <p:ph type="sldNum" sz="quarter" idx="10"/>
          </p:nvPr>
        </p:nvSpPr>
        <p:spPr/>
        <p:txBody>
          <a:bodyPr/>
          <a:lstStyle/>
          <a:p>
            <a:fld id="{E3F59000-B199-4783-934E-F22924F8FB27}" type="slidenum">
              <a:rPr lang="en-US" smtClean="0"/>
              <a:t>13</a:t>
            </a:fld>
            <a:endParaRPr lang="en-US"/>
          </a:p>
        </p:txBody>
      </p:sp>
    </p:spTree>
    <p:extLst>
      <p:ext uri="{BB962C8B-B14F-4D97-AF65-F5344CB8AC3E}">
        <p14:creationId xmlns:p14="http://schemas.microsoft.com/office/powerpoint/2010/main" val="363387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3F59000-B199-4783-934E-F22924F8FB27}" type="slidenum">
              <a:rPr lang="en-US" smtClean="0"/>
              <a:t>14</a:t>
            </a:fld>
            <a:endParaRPr lang="en-US"/>
          </a:p>
        </p:txBody>
      </p:sp>
    </p:spTree>
    <p:extLst>
      <p:ext uri="{BB962C8B-B14F-4D97-AF65-F5344CB8AC3E}">
        <p14:creationId xmlns:p14="http://schemas.microsoft.com/office/powerpoint/2010/main" val="653928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Anterior-posterior and lateral chest X-rays will often demonstrate a widened mediastinum.</a:t>
            </a:r>
          </a:p>
          <a:p>
            <a:endParaRPr lang="en-US" sz="1200" baseline="0" dirty="0">
              <a:latin typeface="+mn-lt"/>
            </a:endParaRPr>
          </a:p>
          <a:p>
            <a:r>
              <a:rPr lang="en-US" sz="1200" baseline="0" dirty="0">
                <a:latin typeface="+mn-lt"/>
              </a:rPr>
              <a:t>MR imaging is helpful if a posterior neurogenic tumor is suspected.</a:t>
            </a:r>
          </a:p>
          <a:p>
            <a:endParaRPr lang="en-US" sz="1200" baseline="0" dirty="0">
              <a:latin typeface="+mn-lt"/>
            </a:endParaRPr>
          </a:p>
          <a:p>
            <a:r>
              <a:rPr lang="en-US" sz="1200" baseline="0" dirty="0">
                <a:latin typeface="+mn-lt"/>
              </a:rPr>
              <a:t>Positron emission tomography is not </a:t>
            </a:r>
            <a:r>
              <a:rPr lang="en-US" sz="1200" b="0" i="0" u="none" strike="noStrike" kern="1200" baseline="0" dirty="0">
                <a:solidFill>
                  <a:schemeClr val="tx1"/>
                </a:solidFill>
                <a:latin typeface="+mn-lt"/>
                <a:ea typeface="+mn-ea"/>
                <a:cs typeface="+mn-cs"/>
              </a:rPr>
              <a:t>used for primary imaging, but can be used to monitor response of germ-cell tumors after initiation of treatment.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invasion or obstruction of vascular structures such as the pulmonary arteries or superior vena cava (SVC) is suspected, angiography and/or echocardiography may provide useful information.</a:t>
            </a:r>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15</a:t>
            </a:fld>
            <a:endParaRPr lang="en-US"/>
          </a:p>
        </p:txBody>
      </p:sp>
    </p:spTree>
    <p:extLst>
      <p:ext uri="{BB962C8B-B14F-4D97-AF65-F5344CB8AC3E}">
        <p14:creationId xmlns:p14="http://schemas.microsoft.com/office/powerpoint/2010/main" val="3493396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dirty="0">
                <a:latin typeface="+mn-lt"/>
              </a:rPr>
              <a:t>Pulmonary function testing reliability and accuracy in</a:t>
            </a:r>
            <a:r>
              <a:rPr lang="en-US" sz="1200" baseline="0" dirty="0">
                <a:latin typeface="+mn-lt"/>
              </a:rPr>
              <a:t> children is dependent on patient cooperation and effort. </a:t>
            </a:r>
          </a:p>
          <a:p>
            <a:endParaRPr lang="en-US" sz="1200" baseline="0" dirty="0">
              <a:latin typeface="+mn-lt"/>
            </a:endParaRPr>
          </a:p>
          <a:p>
            <a:r>
              <a:rPr lang="en-US" sz="1200" baseline="0" dirty="0">
                <a:latin typeface="+mn-lt"/>
              </a:rPr>
              <a:t>A thyroid scan may also be helpful if a thyroid mass is suspected.</a:t>
            </a:r>
          </a:p>
          <a:p>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16</a:t>
            </a:fld>
            <a:endParaRPr lang="en-US"/>
          </a:p>
        </p:txBody>
      </p:sp>
    </p:spTree>
    <p:extLst>
      <p:ext uri="{BB962C8B-B14F-4D97-AF65-F5344CB8AC3E}">
        <p14:creationId xmlns:p14="http://schemas.microsoft.com/office/powerpoint/2010/main" val="1670103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17</a:t>
            </a:fld>
            <a:endParaRPr lang="en-US"/>
          </a:p>
        </p:txBody>
      </p:sp>
    </p:spTree>
    <p:extLst>
      <p:ext uri="{BB962C8B-B14F-4D97-AF65-F5344CB8AC3E}">
        <p14:creationId xmlns:p14="http://schemas.microsoft.com/office/powerpoint/2010/main" val="4133101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a:t>
            </a:r>
            <a:r>
              <a:rPr lang="en-US" sz="1200" b="0" i="0" u="none" strike="noStrike" kern="1200" baseline="0" dirty="0">
                <a:solidFill>
                  <a:schemeClr val="tx1"/>
                </a:solidFill>
                <a:latin typeface="+mn-lt"/>
                <a:ea typeface="+mn-ea"/>
                <a:cs typeface="+mn-cs"/>
              </a:rPr>
              <a:t> imperative that patients undergo a CT scan to</a:t>
            </a:r>
            <a:r>
              <a:rPr lang="en-US" dirty="0"/>
              <a:t> further delineate the exact location of the mass, as well as the degree of airway and cardiovascular structure compression.</a:t>
            </a:r>
          </a:p>
          <a:p>
            <a:endParaRPr lang="en-US" dirty="0"/>
          </a:p>
          <a:p>
            <a:r>
              <a:rPr lang="en-US" sz="1200" b="0" i="0" u="none" strike="noStrike" kern="1200" baseline="0" dirty="0">
                <a:solidFill>
                  <a:schemeClr val="tx1"/>
                </a:solidFill>
                <a:latin typeface="+mn-lt"/>
                <a:ea typeface="+mn-ea"/>
                <a:cs typeface="+mn-cs"/>
              </a:rPr>
              <a:t>There is often a poor relationship between signs and symptoms and degree of airway compression seen on CT scan.</a:t>
            </a:r>
            <a:r>
              <a:rPr lang="en-US" sz="1200" b="0" i="0" u="none" strike="noStrike" kern="1200" baseline="30000" dirty="0">
                <a:solidFill>
                  <a:schemeClr val="tx1"/>
                </a:solidFill>
                <a:latin typeface="+mn-lt"/>
                <a:ea typeface="+mn-ea"/>
                <a:cs typeface="+mn-cs"/>
              </a:rPr>
              <a:t>1</a:t>
            </a:r>
          </a:p>
          <a:p>
            <a:endParaRPr lang="en-US" sz="1200" b="0" i="0" u="none" strike="noStrike" kern="1200" baseline="30000" dirty="0">
              <a:solidFill>
                <a:schemeClr val="tx1"/>
              </a:solidFill>
              <a:latin typeface="+mn-lt"/>
              <a:ea typeface="+mn-ea"/>
              <a:cs typeface="+mn-cs"/>
            </a:endParaRPr>
          </a:p>
          <a:p>
            <a:endParaRPr lang="en-US" sz="1200" b="0" i="0" u="none" strike="noStrike" kern="1200" baseline="30000" dirty="0">
              <a:solidFill>
                <a:schemeClr val="tx1"/>
              </a:solidFill>
              <a:latin typeface="+mn-lt"/>
              <a:ea typeface="+mn-ea"/>
              <a:cs typeface="+mn-cs"/>
            </a:endParaRPr>
          </a:p>
          <a:p>
            <a:endParaRPr lang="en-US" sz="1200" b="0" i="0" u="none" strike="noStrike" kern="1200" baseline="3000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Image: https://commons.wikimedia.org/wiki/Category:Computed_tomography#/media/File:Blausen_0205_CATScan_01.png</a:t>
            </a:r>
          </a:p>
          <a:p>
            <a:endParaRPr lang="en-US" sz="1200" b="0" i="0" u="none" strike="noStrike" kern="1200" baseline="30000" dirty="0">
              <a:solidFill>
                <a:schemeClr val="tx1"/>
              </a:solidFill>
              <a:latin typeface="+mn-lt"/>
              <a:ea typeface="+mn-ea"/>
              <a:cs typeface="+mn-cs"/>
            </a:endParaRPr>
          </a:p>
          <a:p>
            <a:endParaRPr lang="en-US" sz="1200" b="0" i="0" u="none" strike="noStrike" kern="1200" baseline="30000" dirty="0">
              <a:solidFill>
                <a:schemeClr val="tx1"/>
              </a:solidFill>
              <a:latin typeface="+mn-lt"/>
              <a:ea typeface="+mn-ea"/>
              <a:cs typeface="+mn-cs"/>
            </a:endParaRPr>
          </a:p>
          <a:p>
            <a:endParaRPr lang="en-US" baseline="0" dirty="0"/>
          </a:p>
        </p:txBody>
      </p:sp>
      <p:sp>
        <p:nvSpPr>
          <p:cNvPr id="4" name="Slide Number Placeholder 3"/>
          <p:cNvSpPr>
            <a:spLocks noGrp="1"/>
          </p:cNvSpPr>
          <p:nvPr>
            <p:ph type="sldNum" sz="quarter" idx="10"/>
          </p:nvPr>
        </p:nvSpPr>
        <p:spPr/>
        <p:txBody>
          <a:bodyPr/>
          <a:lstStyle/>
          <a:p>
            <a:fld id="{E3F59000-B199-4783-934E-F22924F8FB27}" type="slidenum">
              <a:rPr lang="en-US" smtClean="0"/>
              <a:t>18</a:t>
            </a:fld>
            <a:endParaRPr lang="en-US"/>
          </a:p>
        </p:txBody>
      </p:sp>
    </p:spTree>
    <p:extLst>
      <p:ext uri="{BB962C8B-B14F-4D97-AF65-F5344CB8AC3E}">
        <p14:creationId xmlns:p14="http://schemas.microsoft.com/office/powerpoint/2010/main" val="1495963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ECHO done in the supine position will evaluate cardiovascular compression, reduction of pulmonary blood flow, cardiac output, and pericardial tamponade physiology.</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Image: https://commons.wikimedia.org/wiki/File:Heart_lpla_echocardiography_diagram.jpg</a:t>
            </a:r>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19</a:t>
            </a:fld>
            <a:endParaRPr lang="en-US"/>
          </a:p>
        </p:txBody>
      </p:sp>
    </p:spTree>
    <p:extLst>
      <p:ext uri="{BB962C8B-B14F-4D97-AF65-F5344CB8AC3E}">
        <p14:creationId xmlns:p14="http://schemas.microsoft.com/office/powerpoint/2010/main" val="1785481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above system was developed by Blank and de Souza to stratify pediatric patients into categories of intraoperative risk based on their presenting signs and symptoms.</a:t>
            </a:r>
            <a:r>
              <a:rPr lang="en-US" baseline="30000" dirty="0"/>
              <a:t>8</a:t>
            </a:r>
            <a:r>
              <a:rPr lang="en-US" baseline="0" dirty="0"/>
              <a:t> </a:t>
            </a:r>
            <a:endParaRPr lang="en-US" dirty="0"/>
          </a:p>
          <a:p>
            <a:endParaRPr lang="en-US" dirty="0"/>
          </a:p>
          <a:p>
            <a:r>
              <a:rPr lang="en-US" dirty="0"/>
              <a:t>Low</a:t>
            </a:r>
            <a:r>
              <a:rPr lang="en-US" baseline="0" dirty="0"/>
              <a:t> risk may undergo general anesthesia with positive pressure ventilation if necessary.</a:t>
            </a:r>
          </a:p>
          <a:p>
            <a:endParaRPr lang="en-US" baseline="0" dirty="0"/>
          </a:p>
          <a:p>
            <a:r>
              <a:rPr lang="en-US" baseline="0" dirty="0"/>
              <a:t>Intermediate and high risk are best managed with an individualized plan.</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High risk patients are often pre-treated with steroids, empiric chemotherapy, and/or radiotherapy prior to obtaining a biopsy.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Tracheobronchial stenting is also an option to maintain an adequate airway by allowing spontaneous respiration. As chemotherapy and/or radiotherapy progresses and the tumor responds, the</a:t>
            </a:r>
          </a:p>
          <a:p>
            <a:r>
              <a:rPr lang="en-US" sz="1200" b="0" i="0" u="none" strike="noStrike" kern="1200" baseline="0" dirty="0">
                <a:solidFill>
                  <a:schemeClr val="tx1"/>
                </a:solidFill>
                <a:latin typeface="+mn-lt"/>
                <a:ea typeface="+mn-ea"/>
                <a:cs typeface="+mn-cs"/>
              </a:rPr>
              <a:t>stents can be removed. This approach might be less practical in small children.</a:t>
            </a:r>
            <a:r>
              <a:rPr lang="en-US" sz="1200" b="0" i="0" u="none" strike="noStrike" kern="1200" baseline="30000" dirty="0">
                <a:solidFill>
                  <a:schemeClr val="tx1"/>
                </a:solidFill>
                <a:latin typeface="+mn-lt"/>
                <a:ea typeface="+mn-ea"/>
                <a:cs typeface="+mn-cs"/>
              </a:rPr>
              <a:t>13</a:t>
            </a:r>
          </a:p>
          <a:p>
            <a:endParaRPr lang="en-US" sz="1200" b="0" i="0" u="none" strike="noStrike" kern="1200" baseline="30000" dirty="0">
              <a:solidFill>
                <a:schemeClr val="tx1"/>
              </a:solidFill>
              <a:latin typeface="+mn-lt"/>
              <a:ea typeface="+mn-ea"/>
              <a:cs typeface="+mn-cs"/>
            </a:endParaRPr>
          </a:p>
          <a:p>
            <a:endParaRPr lang="en-US" sz="1200" b="0" i="0" u="none" strike="noStrike" kern="1200" baseline="3000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20</a:t>
            </a:fld>
            <a:endParaRPr lang="en-US"/>
          </a:p>
        </p:txBody>
      </p:sp>
    </p:spTree>
    <p:extLst>
      <p:ext uri="{BB962C8B-B14F-4D97-AF65-F5344CB8AC3E}">
        <p14:creationId xmlns:p14="http://schemas.microsoft.com/office/powerpoint/2010/main" val="3967504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Ongoing discussion between all team members is critically important in understanding the patient-specific risks of general anesthesia and in determining the safest management approach.</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timing and location of procedures needs to be discussed between team members.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Patients often present acutely and require an exact diagnosis prior to start of treatment. However, if a child presents with severe signs and symptoms (orthopnea, stridor, dyspnea), it may be possible to administer the initial treatment prior to obtaining a definitive diagnosis.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location of the procedure is just as important as the timing.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Lumbar puncture, bone marrow aspiration and biopsies are often done in the oncology infusion clinics. Diagnostic or therapeutic interventions such as central line placement are also done outside of the operating room, usually in radiology suites.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must consider the availability of support staff, necessary rescue equipment such as difficult airway cart, rigid bronchoscope, and response delay from other medical providers in the event an emergency.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may be prudent for the anesthesiologist to ask for such procedures to take place in a more familiar setting, such as the operating room, for all children with AMM.</a:t>
            </a:r>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21</a:t>
            </a:fld>
            <a:endParaRPr lang="en-US" dirty="0"/>
          </a:p>
        </p:txBody>
      </p:sp>
    </p:spTree>
    <p:extLst>
      <p:ext uri="{BB962C8B-B14F-4D97-AF65-F5344CB8AC3E}">
        <p14:creationId xmlns:p14="http://schemas.microsoft.com/office/powerpoint/2010/main" val="3077126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Adults are able to undergo diagnostic procedures with relative ease under local sedation but this can be challenging in the pediatric population. Age, ability to cooperate, and level of maturity are factors to consider.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Performing a superficial lymph node biopsy rather than biopsy of the mass itself permits use of local rather than general anesthesia.</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Local anesthesia with sedation in children in the intermediate or high-risk group for various diagnostic procedures has successfully been attempted without complications.</a:t>
            </a:r>
            <a:r>
              <a:rPr lang="en-US" sz="1200" b="0" i="0" u="none" strike="noStrike" kern="1200" baseline="30000" dirty="0">
                <a:solidFill>
                  <a:schemeClr val="tx1"/>
                </a:solidFill>
                <a:latin typeface="+mn-lt"/>
                <a:ea typeface="+mn-ea"/>
                <a:cs typeface="+mn-cs"/>
              </a:rPr>
              <a:t>10</a:t>
            </a:r>
          </a:p>
          <a:p>
            <a:endParaRPr lang="en-US" sz="1200" b="0" i="0" u="none" strike="noStrike" kern="1200" baseline="3000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3F59000-B199-4783-934E-F22924F8FB27}" type="slidenum">
              <a:rPr lang="en-US" smtClean="0"/>
              <a:t>22</a:t>
            </a:fld>
            <a:endParaRPr lang="en-US"/>
          </a:p>
        </p:txBody>
      </p:sp>
    </p:spTree>
    <p:extLst>
      <p:ext uri="{BB962C8B-B14F-4D97-AF65-F5344CB8AC3E}">
        <p14:creationId xmlns:p14="http://schemas.microsoft.com/office/powerpoint/2010/main" val="3527595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3000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Algorithm for anesthetic management at Lucile Packard Children’s Hospital of the child with an anterior mediastinal mass.</a:t>
            </a:r>
            <a:r>
              <a:rPr lang="en-US" sz="1200" b="0" i="0" u="none" strike="noStrike" kern="1200" baseline="30000" dirty="0">
                <a:solidFill>
                  <a:schemeClr val="tx1"/>
                </a:solidFill>
                <a:latin typeface="+mn-lt"/>
                <a:ea typeface="+mn-ea"/>
                <a:cs typeface="+mn-cs"/>
              </a:rPr>
              <a:t>18</a:t>
            </a:r>
          </a:p>
        </p:txBody>
      </p:sp>
      <p:sp>
        <p:nvSpPr>
          <p:cNvPr id="4" name="Slide Number Placeholder 3"/>
          <p:cNvSpPr>
            <a:spLocks noGrp="1"/>
          </p:cNvSpPr>
          <p:nvPr>
            <p:ph type="sldNum" sz="quarter" idx="10"/>
          </p:nvPr>
        </p:nvSpPr>
        <p:spPr/>
        <p:txBody>
          <a:bodyPr/>
          <a:lstStyle/>
          <a:p>
            <a:fld id="{E3F59000-B199-4783-934E-F22924F8FB27}" type="slidenum">
              <a:rPr lang="en-US" smtClean="0"/>
              <a:t>23</a:t>
            </a:fld>
            <a:endParaRPr lang="en-US"/>
          </a:p>
        </p:txBody>
      </p:sp>
    </p:spTree>
    <p:extLst>
      <p:ext uri="{BB962C8B-B14F-4D97-AF65-F5344CB8AC3E}">
        <p14:creationId xmlns:p14="http://schemas.microsoft.com/office/powerpoint/2010/main" val="14390844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No agent is superior, as long as the agents are used in a judicious manner.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Ketamine</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Larger doses of ketamine will produce a state of general anesthesia.</a:t>
            </a:r>
            <a:r>
              <a:rPr lang="en-US" baseline="30000" dirty="0"/>
              <a:t> </a:t>
            </a:r>
            <a:r>
              <a:rPr lang="en-US" dirty="0"/>
              <a:t>Even after small doses there is potential for apnea or airway obstruction, particularly when combined with other sedating medications.</a:t>
            </a:r>
            <a:r>
              <a:rPr lang="en-US" baseline="30000" dirty="0"/>
              <a:t>19</a:t>
            </a:r>
            <a:endParaRPr lang="en-US" sz="1200" b="0" i="0" u="none" strike="noStrike" kern="1200" baseline="3000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err="1">
                <a:solidFill>
                  <a:schemeClr val="tx1"/>
                </a:solidFill>
                <a:latin typeface="+mn-lt"/>
                <a:ea typeface="+mn-ea"/>
                <a:cs typeface="+mn-cs"/>
              </a:rPr>
              <a:t>Dexmedetomidine</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Unlike </a:t>
            </a:r>
            <a:r>
              <a:rPr lang="en-US" sz="1200" b="0" i="0" u="none" strike="noStrike" kern="1200" baseline="0" dirty="0" err="1">
                <a:solidFill>
                  <a:schemeClr val="tx1"/>
                </a:solidFill>
                <a:latin typeface="+mn-lt"/>
                <a:ea typeface="+mn-ea"/>
                <a:cs typeface="+mn-cs"/>
              </a:rPr>
              <a:t>propofol</a:t>
            </a:r>
            <a:r>
              <a:rPr lang="en-US" sz="1200" b="0" i="0" u="none" strike="noStrike" kern="1200" baseline="0" dirty="0">
                <a:solidFill>
                  <a:schemeClr val="tx1"/>
                </a:solidFill>
                <a:latin typeface="+mn-lt"/>
                <a:ea typeface="+mn-ea"/>
                <a:cs typeface="+mn-cs"/>
              </a:rPr>
              <a:t>, the respiratory rate, CO2 tension, and oxygen saturation are generally maintained during </a:t>
            </a:r>
            <a:r>
              <a:rPr lang="en-US" sz="1200" b="0" i="0" u="none" strike="noStrike" kern="1200" baseline="0" dirty="0" err="1">
                <a:solidFill>
                  <a:schemeClr val="tx1"/>
                </a:solidFill>
                <a:latin typeface="+mn-lt"/>
                <a:ea typeface="+mn-ea"/>
                <a:cs typeface="+mn-cs"/>
              </a:rPr>
              <a:t>dexmedetomidine</a:t>
            </a:r>
            <a:r>
              <a:rPr lang="en-US" sz="1200" b="0" i="0" u="none" strike="noStrike" kern="1200" baseline="0" dirty="0">
                <a:solidFill>
                  <a:schemeClr val="tx1"/>
                </a:solidFill>
                <a:latin typeface="+mn-lt"/>
                <a:ea typeface="+mn-ea"/>
                <a:cs typeface="+mn-cs"/>
              </a:rPr>
              <a:t> sedation in children.</a:t>
            </a:r>
            <a:r>
              <a:rPr lang="en-US" sz="1200" b="0" i="0" u="none" strike="noStrike" kern="1200" baseline="30000" dirty="0">
                <a:solidFill>
                  <a:schemeClr val="tx1"/>
                </a:solidFill>
                <a:latin typeface="+mn-lt"/>
                <a:ea typeface="+mn-ea"/>
                <a:cs typeface="+mn-cs"/>
              </a:rPr>
              <a:t>20</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most prudent to maintain spontaneous ventilation throughout the anesthetic procedure to avoid worsening any compressive effects of the anterior mediastinal mass.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general recommendation is to maintain spontaneous ventilation and avoid the use of positive pressure ventilation and muscle relaxation. Several case series claim that positive-pressure ventilation and muscle relaxants may still be safely administered in some instances.</a:t>
            </a:r>
            <a:r>
              <a:rPr lang="en-US" sz="1200" b="0" i="0" u="none" strike="noStrike" kern="1200" baseline="30000" dirty="0">
                <a:solidFill>
                  <a:schemeClr val="tx1"/>
                </a:solidFill>
                <a:latin typeface="+mn-lt"/>
                <a:ea typeface="+mn-ea"/>
                <a:cs typeface="+mn-cs"/>
              </a:rPr>
              <a:t>10</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paralysis is absolutely necessary for the procedure, one should start by deepening the anesthetic with short-acting drugs and verify that the patient can safely tolerate positive-pressure ventilation before administering neuromuscular blockade.</a:t>
            </a:r>
            <a:r>
              <a:rPr lang="en-US" sz="1200" b="0" i="0" u="none" strike="noStrike" kern="1200" baseline="30000" dirty="0">
                <a:solidFill>
                  <a:schemeClr val="tx1"/>
                </a:solidFill>
                <a:latin typeface="+mn-lt"/>
                <a:ea typeface="+mn-ea"/>
                <a:cs typeface="+mn-cs"/>
              </a:rPr>
              <a:t>9</a:t>
            </a:r>
            <a:endParaRPr lang="en-US" sz="1200" b="0" i="0" u="none" strike="noStrike" kern="1200" baseline="0" dirty="0">
              <a:solidFill>
                <a:schemeClr val="tx1"/>
              </a:solidFill>
              <a:latin typeface="+mn-lt"/>
              <a:ea typeface="+mn-ea"/>
              <a:cs typeface="+mn-cs"/>
            </a:endParaRPr>
          </a:p>
          <a:p>
            <a:endParaRPr lang="en-US" baseline="30000" dirty="0"/>
          </a:p>
        </p:txBody>
      </p:sp>
      <p:sp>
        <p:nvSpPr>
          <p:cNvPr id="4" name="Slide Number Placeholder 3"/>
          <p:cNvSpPr>
            <a:spLocks noGrp="1"/>
          </p:cNvSpPr>
          <p:nvPr>
            <p:ph type="sldNum" sz="quarter" idx="10"/>
          </p:nvPr>
        </p:nvSpPr>
        <p:spPr/>
        <p:txBody>
          <a:bodyPr/>
          <a:lstStyle/>
          <a:p>
            <a:fld id="{E3F59000-B199-4783-934E-F22924F8FB27}" type="slidenum">
              <a:rPr lang="en-US" smtClean="0"/>
              <a:t>24</a:t>
            </a:fld>
            <a:endParaRPr lang="en-US"/>
          </a:p>
        </p:txBody>
      </p:sp>
    </p:spTree>
    <p:extLst>
      <p:ext uri="{BB962C8B-B14F-4D97-AF65-F5344CB8AC3E}">
        <p14:creationId xmlns:p14="http://schemas.microsoft.com/office/powerpoint/2010/main" val="902042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Diagram: Airway management during anesthesia: anterior mediastinal mass</a:t>
            </a:r>
            <a:r>
              <a:rPr lang="en-US" baseline="30000" dirty="0"/>
              <a:t>16</a:t>
            </a:r>
          </a:p>
          <a:p>
            <a:endParaRPr lang="en-US" baseline="30000" dirty="0"/>
          </a:p>
          <a:p>
            <a:r>
              <a:rPr lang="en-US" baseline="0" dirty="0"/>
              <a:t>During anesthesia, lung volume is reduced and bronchial smooth muscle relaxes, thereby increasing the compressibility of large airways</a:t>
            </a:r>
            <a:r>
              <a:rPr lang="en-US" baseline="30000" dirty="0"/>
              <a:t>17</a:t>
            </a:r>
          </a:p>
          <a:p>
            <a:endParaRPr lang="en-US" baseline="30000" dirty="0"/>
          </a:p>
          <a:p>
            <a:r>
              <a:rPr lang="en-US" baseline="0" dirty="0"/>
              <a:t>Airway stenting: rigid bronchoscopy is used to establish an airway prior to stent deployment in the affected segments of the tracheobronchial tree. This is achieved by having the patient in a semi-upright position. Anesthesia is induced via conventional intravenous technique. Ventilation can be maintained down the rigid bronchoscope via a venture injector. Anesthesia is maintained intravenously. </a:t>
            </a:r>
          </a:p>
          <a:p>
            <a:endParaRPr lang="en-US" baseline="0" dirty="0"/>
          </a:p>
        </p:txBody>
      </p:sp>
      <p:sp>
        <p:nvSpPr>
          <p:cNvPr id="4" name="Slide Number Placeholder 3"/>
          <p:cNvSpPr>
            <a:spLocks noGrp="1"/>
          </p:cNvSpPr>
          <p:nvPr>
            <p:ph type="sldNum" sz="quarter" idx="10"/>
          </p:nvPr>
        </p:nvSpPr>
        <p:spPr/>
        <p:txBody>
          <a:bodyPr/>
          <a:lstStyle/>
          <a:p>
            <a:fld id="{E3F59000-B199-4783-934E-F22924F8FB27}" type="slidenum">
              <a:rPr lang="en-US" smtClean="0"/>
              <a:t>25</a:t>
            </a:fld>
            <a:endParaRPr lang="en-US"/>
          </a:p>
        </p:txBody>
      </p:sp>
    </p:spTree>
    <p:extLst>
      <p:ext uri="{BB962C8B-B14F-4D97-AF65-F5344CB8AC3E}">
        <p14:creationId xmlns:p14="http://schemas.microsoft.com/office/powerpoint/2010/main" val="27527585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3000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Superior Vena Cava (SVC) syndrome due to obstruction is a common presenting sign in patients with large anterior mediastinal tumors.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Intra-operative bleeding is also a relatively common problem during surgery.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prudent to place a large bore intravenous cannula in the lower body, preferably in the femoral vein, to facilitate transfusion if the SVC is breached surgically.</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Image: https://commons.wikimedia.org/wiki/File:Blausen_0458_Heart_ThoracicCavity.png</a:t>
            </a:r>
          </a:p>
        </p:txBody>
      </p:sp>
      <p:sp>
        <p:nvSpPr>
          <p:cNvPr id="4" name="Slide Number Placeholder 3"/>
          <p:cNvSpPr>
            <a:spLocks noGrp="1"/>
          </p:cNvSpPr>
          <p:nvPr>
            <p:ph type="sldNum" sz="quarter" idx="10"/>
          </p:nvPr>
        </p:nvSpPr>
        <p:spPr/>
        <p:txBody>
          <a:bodyPr/>
          <a:lstStyle/>
          <a:p>
            <a:fld id="{E3F59000-B199-4783-934E-F22924F8FB27}" type="slidenum">
              <a:rPr lang="en-US" smtClean="0"/>
              <a:t>26</a:t>
            </a:fld>
            <a:endParaRPr lang="en-US"/>
          </a:p>
        </p:txBody>
      </p:sp>
    </p:spTree>
    <p:extLst>
      <p:ext uri="{BB962C8B-B14F-4D97-AF65-F5344CB8AC3E}">
        <p14:creationId xmlns:p14="http://schemas.microsoft.com/office/powerpoint/2010/main" val="4050604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Have blood for transfusion available in the OR prior to start of surgery.</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Patients with SVC syndrome may have impaired venous return from the upper limbs. It is advisable to place all large-bore I.V. cannula in the lower limbs for fluid and blood administration.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Invasive monitors such as arterial line, CVP/PA catheters may be appropriate for patients who are high risk or those with large mediastinal masses.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Mass may compress the innominate artery causing reduction in right radial pulse and right arm blood pressure. Place arterial line on the left side if possible.</a:t>
            </a:r>
          </a:p>
          <a:p>
            <a:endParaRPr lang="en-US" sz="1200" b="0" i="0" u="none" strike="noStrike" kern="1200" baseline="0" dirty="0">
              <a:solidFill>
                <a:schemeClr val="tx1"/>
              </a:solidFill>
              <a:latin typeface="+mn-lt"/>
              <a:ea typeface="+mn-ea"/>
              <a:cs typeface="+mn-cs"/>
            </a:endParaRPr>
          </a:p>
          <a:p>
            <a:endParaRPr lang="en-US" baseline="30000" dirty="0"/>
          </a:p>
        </p:txBody>
      </p:sp>
      <p:sp>
        <p:nvSpPr>
          <p:cNvPr id="4" name="Slide Number Placeholder 3"/>
          <p:cNvSpPr>
            <a:spLocks noGrp="1"/>
          </p:cNvSpPr>
          <p:nvPr>
            <p:ph type="sldNum" sz="quarter" idx="10"/>
          </p:nvPr>
        </p:nvSpPr>
        <p:spPr/>
        <p:txBody>
          <a:bodyPr/>
          <a:lstStyle/>
          <a:p>
            <a:fld id="{E3F59000-B199-4783-934E-F22924F8FB27}" type="slidenum">
              <a:rPr lang="en-US" smtClean="0"/>
              <a:t>27</a:t>
            </a:fld>
            <a:endParaRPr lang="en-US" dirty="0"/>
          </a:p>
        </p:txBody>
      </p:sp>
    </p:spTree>
    <p:extLst>
      <p:ext uri="{BB962C8B-B14F-4D97-AF65-F5344CB8AC3E}">
        <p14:creationId xmlns:p14="http://schemas.microsoft.com/office/powerpoint/2010/main" val="3163585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During the preoperative visit, ascertain about a possible “rescue position”. This is the position in which the patient reports the most comfort with the least reported symptoms.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patient develops signs of cardiopulmonary insufficiency while under anesthesia, the patient can be placed in this “rescue position” to help alleviate the problem.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such a position is unknown or unavailable, consider placing the patient prone.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physician with expertise and necessary skills in using the rigid bronchoscopy should be available, along with the necessary equipment in the operating room during anesthesia, in the event that airway collapse occurs.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Emergency placement of a rigid bronchoscope may lift the mass away from the airway structures alleviating the obstruction and restoring proper ventilation and oxygenation.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Cardiopulmonary bypass on “standby” might take too much time to establish in case of an emergency. In high-risk patients, one might consider placement of bypass cannulae under local anesthesia prior to induction.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Rapid and emergent sternotomy may be lifesaving, and should readily be available.</a:t>
            </a:r>
            <a:r>
              <a:rPr lang="en-US" sz="1200" b="0" i="0" u="none" strike="noStrike" kern="1200" baseline="30000" dirty="0">
                <a:solidFill>
                  <a:schemeClr val="tx1"/>
                </a:solidFill>
                <a:latin typeface="+mn-lt"/>
                <a:ea typeface="+mn-ea"/>
                <a:cs typeface="+mn-cs"/>
              </a:rPr>
              <a:t>11</a:t>
            </a:r>
          </a:p>
          <a:p>
            <a:endParaRPr lang="en-US" baseline="30000" dirty="0"/>
          </a:p>
        </p:txBody>
      </p:sp>
      <p:sp>
        <p:nvSpPr>
          <p:cNvPr id="4" name="Slide Number Placeholder 3"/>
          <p:cNvSpPr>
            <a:spLocks noGrp="1"/>
          </p:cNvSpPr>
          <p:nvPr>
            <p:ph type="sldNum" sz="quarter" idx="10"/>
          </p:nvPr>
        </p:nvSpPr>
        <p:spPr/>
        <p:txBody>
          <a:bodyPr/>
          <a:lstStyle/>
          <a:p>
            <a:fld id="{E3F59000-B199-4783-934E-F22924F8FB27}" type="slidenum">
              <a:rPr lang="en-US" smtClean="0"/>
              <a:t>28</a:t>
            </a:fld>
            <a:endParaRPr lang="en-US" dirty="0"/>
          </a:p>
        </p:txBody>
      </p:sp>
    </p:spTree>
    <p:extLst>
      <p:ext uri="{BB962C8B-B14F-4D97-AF65-F5344CB8AC3E}">
        <p14:creationId xmlns:p14="http://schemas.microsoft.com/office/powerpoint/2010/main" val="5993400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30000" dirty="0"/>
          </a:p>
        </p:txBody>
      </p:sp>
      <p:sp>
        <p:nvSpPr>
          <p:cNvPr id="4" name="Slide Number Placeholder 3"/>
          <p:cNvSpPr>
            <a:spLocks noGrp="1"/>
          </p:cNvSpPr>
          <p:nvPr>
            <p:ph type="sldNum" sz="quarter" idx="10"/>
          </p:nvPr>
        </p:nvSpPr>
        <p:spPr/>
        <p:txBody>
          <a:bodyPr/>
          <a:lstStyle/>
          <a:p>
            <a:fld id="{E3F59000-B199-4783-934E-F22924F8FB27}" type="slidenum">
              <a:rPr lang="en-US" smtClean="0"/>
              <a:t>29</a:t>
            </a:fld>
            <a:endParaRPr lang="en-US" dirty="0"/>
          </a:p>
        </p:txBody>
      </p:sp>
    </p:spTree>
    <p:extLst>
      <p:ext uri="{BB962C8B-B14F-4D97-AF65-F5344CB8AC3E}">
        <p14:creationId xmlns:p14="http://schemas.microsoft.com/office/powerpoint/2010/main" val="23680206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All pediatric patients presenting with an anterior mediastinal mass require a thorough history and physical examination, CT imaging, and ECHO to determine the extent of the disease burden. The presence and severity of cardiopulmonary compression and any associated signs and symptoms must be elucidated.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 open discussion with the patient, family members, and providers in the form of a multidisciplinary team approach should answer the following questions: appropriate timing, type of procedure, location for procedure, associated risks, course and type of treatment.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Although multiple anesthetic techniques and drugs have been used successfully in the past including volatile anesthetics, ketamine, </a:t>
            </a:r>
            <a:r>
              <a:rPr lang="en-US" sz="1200" b="0" i="0" u="none" strike="noStrike" kern="1200" baseline="0" dirty="0" err="1">
                <a:solidFill>
                  <a:schemeClr val="tx1"/>
                </a:solidFill>
                <a:latin typeface="+mn-lt"/>
                <a:ea typeface="+mn-ea"/>
                <a:cs typeface="+mn-cs"/>
              </a:rPr>
              <a:t>dexmedetomidine</a:t>
            </a:r>
            <a:r>
              <a:rPr lang="en-US" sz="1200" b="0" i="0" u="none" strike="noStrike" kern="1200" baseline="0" dirty="0">
                <a:solidFill>
                  <a:schemeClr val="tx1"/>
                </a:solidFill>
                <a:latin typeface="+mn-lt"/>
                <a:ea typeface="+mn-ea"/>
                <a:cs typeface="+mn-cs"/>
              </a:rPr>
              <a:t>, and </a:t>
            </a:r>
            <a:r>
              <a:rPr lang="en-US" sz="1200" b="0" i="0" u="none" strike="noStrike" kern="1200" baseline="0" dirty="0" err="1">
                <a:solidFill>
                  <a:schemeClr val="tx1"/>
                </a:solidFill>
                <a:latin typeface="+mn-lt"/>
                <a:ea typeface="+mn-ea"/>
                <a:cs typeface="+mn-cs"/>
              </a:rPr>
              <a:t>propofol</a:t>
            </a:r>
            <a:r>
              <a:rPr lang="en-US" sz="1200" b="0" i="0" u="none" strike="noStrike" kern="1200" baseline="0" dirty="0">
                <a:solidFill>
                  <a:schemeClr val="tx1"/>
                </a:solidFill>
                <a:latin typeface="+mn-lt"/>
                <a:ea typeface="+mn-ea"/>
                <a:cs typeface="+mn-cs"/>
              </a:rPr>
              <a:t>, most emphasize the importance of maintaining spontaneous ventilation throughout the procedure.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Adequate preoperative planning should include management of intraoperative complications. Backup plans should include rigid bronchoscopy, cardiopulmonary bypass, and emergent sternotomy.</a:t>
            </a:r>
            <a:endParaRPr lang="en-US" dirty="0"/>
          </a:p>
        </p:txBody>
      </p:sp>
      <p:sp>
        <p:nvSpPr>
          <p:cNvPr id="4" name="Slide Number Placeholder 3"/>
          <p:cNvSpPr>
            <a:spLocks noGrp="1"/>
          </p:cNvSpPr>
          <p:nvPr>
            <p:ph type="sldNum" sz="quarter" idx="10"/>
          </p:nvPr>
        </p:nvSpPr>
        <p:spPr/>
        <p:txBody>
          <a:bodyPr/>
          <a:lstStyle/>
          <a:p>
            <a:fld id="{E3F59000-B199-4783-934E-F22924F8FB27}" type="slidenum">
              <a:rPr lang="en-US" smtClean="0"/>
              <a:t>30</a:t>
            </a:fld>
            <a:endParaRPr lang="en-US" dirty="0"/>
          </a:p>
        </p:txBody>
      </p:sp>
    </p:spTree>
    <p:extLst>
      <p:ext uri="{BB962C8B-B14F-4D97-AF65-F5344CB8AC3E}">
        <p14:creationId xmlns:p14="http://schemas.microsoft.com/office/powerpoint/2010/main" val="30368483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251191-C511-8B48-B0D5-9E2C912AA3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0650" y="5046510"/>
            <a:ext cx="3314700" cy="1282700"/>
          </a:xfrm>
          <a:prstGeom prst="rect">
            <a:avLst/>
          </a:prstGeom>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a:extLst>
              <a:ext uri="{FF2B5EF4-FFF2-40B4-BE49-F238E27FC236}">
                <a16:creationId xmlns:a16="http://schemas.microsoft.com/office/drawing/2014/main" id="{EF052E29-0E68-A74E-A059-405ACCF745B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3308" y="6538912"/>
            <a:ext cx="799564" cy="309410"/>
          </a:xfrm>
          <a:prstGeom prst="rect">
            <a:avLst/>
          </a:prstGeom>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3B81A547-A8C6-6A48-BA93-92697C602201}"/>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4">
            <a:extLst>
              <a:ext uri="{FF2B5EF4-FFF2-40B4-BE49-F238E27FC236}">
                <a16:creationId xmlns:a16="http://schemas.microsoft.com/office/drawing/2014/main" id="{372862FC-23B6-DF4F-9994-1781EA9066AB}"/>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B3D88C5-E21E-A84E-8E28-7302EC45A50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00650" y="5046510"/>
            <a:ext cx="3314700" cy="1282700"/>
          </a:xfrm>
          <a:prstGeom prst="rect">
            <a:avLst/>
          </a:prstGeom>
        </p:spPr>
      </p:pic>
    </p:spTree>
    <p:extLst>
      <p:ext uri="{BB962C8B-B14F-4D97-AF65-F5344CB8AC3E}">
        <p14:creationId xmlns:p14="http://schemas.microsoft.com/office/powerpoint/2010/main" val="6465974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6715CEB1-F902-1A43-8EA3-61E07FD2146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4BE8B89-0F15-8542-B1AD-F2C3232EB8A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a:extLst>
              <a:ext uri="{FF2B5EF4-FFF2-40B4-BE49-F238E27FC236}">
                <a16:creationId xmlns:a16="http://schemas.microsoft.com/office/drawing/2014/main" id="{FB26D368-DA85-7F4E-A173-AD88BB8EA5A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73308" y="6538912"/>
            <a:ext cx="799564" cy="309410"/>
          </a:xfrm>
          <a:prstGeom prst="rect">
            <a:avLst/>
          </a:prstGeom>
        </p:spPr>
      </p:pic>
    </p:spTree>
    <p:extLst>
      <p:ext uri="{BB962C8B-B14F-4D97-AF65-F5344CB8AC3E}">
        <p14:creationId xmlns:p14="http://schemas.microsoft.com/office/powerpoint/2010/main" val="3093545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B4955B85-6F8F-8B4D-A7D3-C4765B2E80E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FAC002E6-C2CD-8D4D-85BD-0D5DA1A6EFD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891197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9959DC23-3568-F44A-A355-8F9323A6D75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D9966C70-A808-DD44-9CD6-D442337F45C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14791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AA6F601B-FC75-A34F-9707-1B6EBBD57C8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49A16F49-DEAF-CA48-B28C-3FF7373580A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80646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2E9CA035-CF22-1E4C-951E-1EEB4461038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9CF44566-2108-D949-8D8D-54C93DC5E51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682158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26473A8A-C39D-6B46-B60E-384CC0C38DB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0C51C1E5-3042-3740-827C-2AE89BE13AC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1878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70FA19A9-D7AC-0A44-9EE4-6C478CADAC0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C6C910E0-5E3F-9546-8508-960428D882A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40008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E6F092BB-D4C3-A441-8AFD-14430A2A251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69D47F64-CEC8-D24D-AC5C-94276ECC269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5713586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E590A570-8B3E-CF45-81E8-E63900A277A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9A78653A-D04F-DB42-9BA0-5B5DEA4E737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122693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C5505FF2-6306-834D-8BAE-F695F322299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6EA42E00-11E4-ED47-86DC-513C2881D42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36865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09383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6816565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601093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6125843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593123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271748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676387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748073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309264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289603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47547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7.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7.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27864546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4991416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900" y="538849"/>
            <a:ext cx="7696200" cy="2971800"/>
          </a:xfrm>
        </p:spPr>
        <p:txBody>
          <a:bodyPr anchor="ctr">
            <a:normAutofit/>
          </a:bodyPr>
          <a:lstStyle/>
          <a:p>
            <a:r>
              <a:rPr lang="en-US" dirty="0">
                <a:latin typeface="+mn-lt"/>
              </a:rPr>
              <a:t>Anesthetic Considerations for Pediatric Patients with Anterior Mediastinal Masses </a:t>
            </a:r>
          </a:p>
        </p:txBody>
      </p:sp>
      <p:sp>
        <p:nvSpPr>
          <p:cNvPr id="3" name="Subtitle 2"/>
          <p:cNvSpPr>
            <a:spLocks noGrp="1"/>
          </p:cNvSpPr>
          <p:nvPr>
            <p:ph type="subTitle" idx="1"/>
          </p:nvPr>
        </p:nvSpPr>
        <p:spPr>
          <a:xfrm>
            <a:off x="1257300" y="3411166"/>
            <a:ext cx="6629400" cy="1828800"/>
          </a:xfrm>
        </p:spPr>
        <p:txBody>
          <a:bodyPr anchor="ctr">
            <a:normAutofit fontScale="92500" lnSpcReduction="10000"/>
          </a:bodyPr>
          <a:lstStyle/>
          <a:p>
            <a:r>
              <a:rPr lang="en-US" sz="3900" dirty="0">
                <a:solidFill>
                  <a:schemeClr val="tx1"/>
                </a:solidFill>
              </a:rPr>
              <a:t>Vasili Chernishof, M.D.</a:t>
            </a:r>
          </a:p>
          <a:p>
            <a:r>
              <a:rPr lang="en-US" sz="3900" dirty="0">
                <a:solidFill>
                  <a:schemeClr val="tx1"/>
                </a:solidFill>
              </a:rPr>
              <a:t>Carl Lo, M.D.</a:t>
            </a:r>
          </a:p>
          <a:p>
            <a:r>
              <a:rPr lang="en-US" dirty="0"/>
              <a:t>Children’s Hospital Los Angeles</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C937778E-90A9-914A-B944-3D7A07AE1509}"/>
              </a:ext>
            </a:extLst>
          </p:cNvPr>
          <p:cNvSpPr txBox="1"/>
          <p:nvPr/>
        </p:nvSpPr>
        <p:spPr>
          <a:xfrm>
            <a:off x="304800" y="5486400"/>
            <a:ext cx="1723742" cy="369332"/>
          </a:xfrm>
          <a:prstGeom prst="rect">
            <a:avLst/>
          </a:prstGeom>
          <a:noFill/>
        </p:spPr>
        <p:txBody>
          <a:bodyPr wrap="none" rtlCol="0">
            <a:spAutoFit/>
          </a:bodyPr>
          <a:lstStyle/>
          <a:p>
            <a:r>
              <a:rPr lang="en-US" dirty="0"/>
              <a:t>Updated 9/2019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Disclosures</a:t>
            </a:r>
          </a:p>
        </p:txBody>
      </p:sp>
      <p:sp>
        <p:nvSpPr>
          <p:cNvPr id="3" name="Content Placeholder 2"/>
          <p:cNvSpPr>
            <a:spLocks noGrp="1"/>
          </p:cNvSpPr>
          <p:nvPr>
            <p:ph idx="1"/>
          </p:nvPr>
        </p:nvSpPr>
        <p:spPr>
          <a:xfrm>
            <a:off x="457200" y="2666999"/>
            <a:ext cx="8058150" cy="2057401"/>
          </a:xfrm>
        </p:spPr>
        <p:txBody>
          <a:bodyPr/>
          <a:lstStyle/>
          <a:p>
            <a:pPr marL="0" indent="0">
              <a:buNone/>
            </a:pPr>
            <a:r>
              <a:rPr lang="en-US" dirty="0">
                <a:ea typeface="MS PGothic" charset="0"/>
              </a:rPr>
              <a:t>No relevant financial relationships to report</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dirty="0">
                <a:latin typeface="+mn-lt"/>
              </a:rPr>
              <a:t>Learning Objectives:</a:t>
            </a:r>
          </a:p>
        </p:txBody>
      </p:sp>
      <p:sp>
        <p:nvSpPr>
          <p:cNvPr id="3" name="Content Placeholder 2"/>
          <p:cNvSpPr>
            <a:spLocks noGrp="1"/>
          </p:cNvSpPr>
          <p:nvPr>
            <p:ph idx="1"/>
          </p:nvPr>
        </p:nvSpPr>
        <p:spPr>
          <a:xfrm>
            <a:off x="628650" y="1417638"/>
            <a:ext cx="7886700" cy="4651375"/>
          </a:xfrm>
        </p:spPr>
        <p:txBody>
          <a:bodyPr>
            <a:normAutofit fontScale="92500" lnSpcReduction="10000"/>
          </a:bodyPr>
          <a:lstStyle/>
          <a:p>
            <a:r>
              <a:rPr lang="en-US" dirty="0"/>
              <a:t>Identify anatomical and physiological perturbations that occur with mediastinal masses</a:t>
            </a:r>
          </a:p>
          <a:p>
            <a:r>
              <a:rPr lang="en-US" dirty="0"/>
              <a:t>Identify perioperative complications likely to occur in these patients and discuss their management</a:t>
            </a:r>
          </a:p>
          <a:p>
            <a:r>
              <a:rPr lang="en-US" dirty="0"/>
              <a:t>Discuss pre-operative testing used for anesthetic planning and risk stratification </a:t>
            </a:r>
          </a:p>
          <a:p>
            <a:r>
              <a:rPr lang="en-US" dirty="0"/>
              <a:t>Present anesthesia techniques helpful for management of anterior mediastinal mass</a:t>
            </a:r>
          </a:p>
          <a:p>
            <a:endParaRPr lang="en-US" dirty="0"/>
          </a:p>
          <a:p>
            <a:endParaRPr lang="en-US" dirty="0"/>
          </a:p>
          <a:p>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latin typeface="+mn-lt"/>
              </a:rPr>
              <a:t>Introduction</a:t>
            </a:r>
          </a:p>
        </p:txBody>
      </p:sp>
      <p:sp>
        <p:nvSpPr>
          <p:cNvPr id="7" name="Right Triangle 6"/>
          <p:cNvSpPr/>
          <p:nvPr/>
        </p:nvSpPr>
        <p:spPr>
          <a:xfrm rot="10800000" flipV="1">
            <a:off x="609600" y="1031941"/>
            <a:ext cx="7315200" cy="1585912"/>
          </a:xfrm>
          <a:prstGeom prst="rtTriangle">
            <a:avLst/>
          </a:prstGeom>
          <a:gradFill flip="none" rotWithShape="1">
            <a:gsLst>
              <a:gs pos="3000">
                <a:srgbClr val="FF0000"/>
              </a:gs>
              <a:gs pos="77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619593" y="3018100"/>
            <a:ext cx="2362199" cy="646331"/>
          </a:xfrm>
          <a:prstGeom prst="rect">
            <a:avLst/>
          </a:prstGeom>
          <a:noFill/>
        </p:spPr>
        <p:txBody>
          <a:bodyPr wrap="square" rtlCol="0">
            <a:spAutoFit/>
          </a:bodyPr>
          <a:lstStyle/>
          <a:p>
            <a:r>
              <a:rPr lang="en-US" dirty="0"/>
              <a:t>Transient decrease in blood pressure</a:t>
            </a:r>
          </a:p>
        </p:txBody>
      </p:sp>
      <p:sp>
        <p:nvSpPr>
          <p:cNvPr id="9" name="Rectangle 8"/>
          <p:cNvSpPr/>
          <p:nvPr/>
        </p:nvSpPr>
        <p:spPr>
          <a:xfrm>
            <a:off x="4772492" y="2910433"/>
            <a:ext cx="1524000" cy="923330"/>
          </a:xfrm>
          <a:prstGeom prst="rect">
            <a:avLst/>
          </a:prstGeom>
        </p:spPr>
        <p:txBody>
          <a:bodyPr wrap="square">
            <a:spAutoFit/>
          </a:bodyPr>
          <a:lstStyle/>
          <a:p>
            <a:r>
              <a:rPr lang="en-US" dirty="0"/>
              <a:t>Complete cardiovascular collapse</a:t>
            </a:r>
          </a:p>
        </p:txBody>
      </p:sp>
      <p:sp>
        <p:nvSpPr>
          <p:cNvPr id="10" name="Rectangle 9"/>
          <p:cNvSpPr/>
          <p:nvPr/>
        </p:nvSpPr>
        <p:spPr>
          <a:xfrm>
            <a:off x="3096093" y="3020437"/>
            <a:ext cx="1371600" cy="646331"/>
          </a:xfrm>
          <a:prstGeom prst="rect">
            <a:avLst/>
          </a:prstGeom>
        </p:spPr>
        <p:txBody>
          <a:bodyPr wrap="square">
            <a:spAutoFit/>
          </a:bodyPr>
          <a:lstStyle/>
          <a:p>
            <a:r>
              <a:rPr lang="en-US" dirty="0"/>
              <a:t>Airway obstruction</a:t>
            </a:r>
          </a:p>
        </p:txBody>
      </p:sp>
      <p:sp>
        <p:nvSpPr>
          <p:cNvPr id="11" name="TextBox 10"/>
          <p:cNvSpPr txBox="1"/>
          <p:nvPr/>
        </p:nvSpPr>
        <p:spPr>
          <a:xfrm>
            <a:off x="6990413" y="3071443"/>
            <a:ext cx="750014" cy="369332"/>
          </a:xfrm>
          <a:prstGeom prst="rect">
            <a:avLst/>
          </a:prstGeom>
          <a:noFill/>
        </p:spPr>
        <p:txBody>
          <a:bodyPr wrap="none" rtlCol="0">
            <a:spAutoFit/>
          </a:bodyPr>
          <a:lstStyle/>
          <a:p>
            <a:r>
              <a:rPr lang="en-US" dirty="0"/>
              <a:t>Death</a:t>
            </a:r>
          </a:p>
        </p:txBody>
      </p:sp>
      <p:sp>
        <p:nvSpPr>
          <p:cNvPr id="3" name="TextBox 2"/>
          <p:cNvSpPr txBox="1"/>
          <p:nvPr/>
        </p:nvSpPr>
        <p:spPr>
          <a:xfrm>
            <a:off x="619593" y="3906401"/>
            <a:ext cx="7315200" cy="2113399"/>
          </a:xfrm>
          <a:prstGeom prst="rect">
            <a:avLst/>
          </a:prstGeom>
          <a:noFill/>
        </p:spPr>
        <p:txBody>
          <a:bodyPr wrap="square" rtlCol="0">
            <a:spAutoFit/>
          </a:bodyPr>
          <a:lstStyle/>
          <a:p>
            <a:r>
              <a:rPr lang="en-US" sz="2000" dirty="0"/>
              <a:t>Perioperative complications are estimated to occur during 9% to 20% of anesthetic procedures.</a:t>
            </a:r>
            <a:r>
              <a:rPr lang="en-US" sz="2000" baseline="30000" dirty="0"/>
              <a:t>1, 2</a:t>
            </a:r>
          </a:p>
          <a:p>
            <a:pPr marL="285750" indent="-285750">
              <a:buFont typeface="Arial" panose="020B0604020202020204" pitchFamily="34" charset="0"/>
              <a:buChar char="•"/>
            </a:pPr>
            <a:endParaRPr lang="en-US" sz="2000" baseline="30000" dirty="0"/>
          </a:p>
          <a:p>
            <a:r>
              <a:rPr lang="en-US" sz="2000" dirty="0"/>
              <a:t>The differences between adult and pediatric populations relate to the </a:t>
            </a:r>
            <a:r>
              <a:rPr lang="en-US" sz="2000" b="1" dirty="0"/>
              <a:t>histology</a:t>
            </a:r>
            <a:r>
              <a:rPr lang="en-US" sz="2000" dirty="0"/>
              <a:t>, </a:t>
            </a:r>
            <a:r>
              <a:rPr lang="en-US" sz="2000" b="1" dirty="0"/>
              <a:t>location</a:t>
            </a:r>
            <a:r>
              <a:rPr lang="en-US" sz="2000" dirty="0"/>
              <a:t>, and </a:t>
            </a:r>
            <a:r>
              <a:rPr lang="en-US" sz="2000" b="1" dirty="0"/>
              <a:t>symptomatology</a:t>
            </a:r>
            <a:r>
              <a:rPr lang="en-US" sz="2000" dirty="0"/>
              <a:t> of the mediastinal masses.</a:t>
            </a:r>
            <a:r>
              <a:rPr lang="en-US" sz="2000" baseline="30000" dirty="0"/>
              <a:t>3</a:t>
            </a:r>
          </a:p>
          <a:p>
            <a:endParaRPr lang="en-US" dirty="0"/>
          </a:p>
        </p:txBody>
      </p:sp>
      <p:sp>
        <p:nvSpPr>
          <p:cNvPr id="4" name="TextBox 3"/>
          <p:cNvSpPr txBox="1"/>
          <p:nvPr/>
        </p:nvSpPr>
        <p:spPr>
          <a:xfrm>
            <a:off x="5486400" y="2194355"/>
            <a:ext cx="3352800" cy="381000"/>
          </a:xfrm>
          <a:prstGeom prst="rect">
            <a:avLst/>
          </a:prstGeom>
          <a:noFill/>
        </p:spPr>
        <p:txBody>
          <a:bodyPr wrap="square" rtlCol="0">
            <a:spAutoFit/>
          </a:bodyPr>
          <a:lstStyle/>
          <a:p>
            <a:r>
              <a:rPr lang="en-US" dirty="0">
                <a:solidFill>
                  <a:schemeClr val="bg1"/>
                </a:solidFill>
              </a:rPr>
              <a:t>Signs and Symptoms</a:t>
            </a:r>
          </a:p>
        </p:txBody>
      </p:sp>
    </p:spTree>
    <p:extLst>
      <p:ext uri="{BB962C8B-B14F-4D97-AF65-F5344CB8AC3E}">
        <p14:creationId xmlns:p14="http://schemas.microsoft.com/office/powerpoint/2010/main" val="3881606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l"/>
            <a:r>
              <a:rPr lang="en-US" dirty="0">
                <a:latin typeface="+mn-lt"/>
              </a:rPr>
              <a:t>Anatomy</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r="6091"/>
          <a:stretch/>
        </p:blipFill>
        <p:spPr>
          <a:xfrm>
            <a:off x="2590800" y="248454"/>
            <a:ext cx="3657600" cy="4399746"/>
          </a:xfrm>
        </p:spPr>
      </p:pic>
      <p:sp>
        <p:nvSpPr>
          <p:cNvPr id="3" name="TextBox 2"/>
          <p:cNvSpPr txBox="1"/>
          <p:nvPr/>
        </p:nvSpPr>
        <p:spPr>
          <a:xfrm>
            <a:off x="457200" y="4572000"/>
            <a:ext cx="8229600" cy="1856919"/>
          </a:xfrm>
          <a:prstGeom prst="rect">
            <a:avLst/>
          </a:prstGeom>
          <a:noFill/>
        </p:spPr>
        <p:txBody>
          <a:bodyPr wrap="square" rtlCol="0">
            <a:spAutoFit/>
          </a:bodyPr>
          <a:lstStyle/>
          <a:p>
            <a:r>
              <a:rPr lang="en-US" sz="2800" dirty="0"/>
              <a:t>Most masses in the pediatric population are found in the anterior compartment, which are associated with </a:t>
            </a:r>
            <a:r>
              <a:rPr lang="en-US" sz="2800" b="1" dirty="0">
                <a:solidFill>
                  <a:srgbClr val="FF0000"/>
                </a:solidFill>
              </a:rPr>
              <a:t>increased </a:t>
            </a:r>
            <a:r>
              <a:rPr lang="en-US" sz="2800" dirty="0"/>
              <a:t>perioperative risks. </a:t>
            </a:r>
            <a:r>
              <a:rPr lang="en-US" sz="2800" baseline="30000" dirty="0"/>
              <a:t>4-6</a:t>
            </a:r>
          </a:p>
          <a:p>
            <a:pPr marL="285750" indent="-285750">
              <a:buFont typeface="Arial" panose="020B0604020202020204" pitchFamily="34" charset="0"/>
              <a:buChar char="•"/>
            </a:pPr>
            <a:endParaRPr lang="en-US" sz="2800" baseline="30000" dirty="0"/>
          </a:p>
          <a:p>
            <a:endParaRPr lang="en-US" baseline="30000" dirty="0"/>
          </a:p>
        </p:txBody>
      </p:sp>
      <p:sp>
        <p:nvSpPr>
          <p:cNvPr id="5" name="5-Point Star 4"/>
          <p:cNvSpPr/>
          <p:nvPr/>
        </p:nvSpPr>
        <p:spPr>
          <a:xfrm>
            <a:off x="3505200" y="3467100"/>
            <a:ext cx="152400" cy="1524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
        <p:nvSpPr>
          <p:cNvPr id="6" name="5-Point Star 5"/>
          <p:cNvSpPr/>
          <p:nvPr/>
        </p:nvSpPr>
        <p:spPr>
          <a:xfrm>
            <a:off x="733425" y="5943600"/>
            <a:ext cx="152400" cy="1524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ndParaRPr>
          </a:p>
        </p:txBody>
      </p:sp>
    </p:spTree>
    <p:extLst>
      <p:ext uri="{BB962C8B-B14F-4D97-AF65-F5344CB8AC3E}">
        <p14:creationId xmlns:p14="http://schemas.microsoft.com/office/powerpoint/2010/main" val="1747153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Mediastinal Masses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29999052"/>
              </p:ext>
            </p:extLst>
          </p:nvPr>
        </p:nvGraphicFramePr>
        <p:xfrm>
          <a:off x="533400" y="1417638"/>
          <a:ext cx="8077200" cy="4738274"/>
        </p:xfrm>
        <a:graphic>
          <a:graphicData uri="http://schemas.openxmlformats.org/drawingml/2006/table">
            <a:tbl>
              <a:tblPr firstRow="1" bandRow="1">
                <a:tableStyleId>{5C22544A-7EE6-4342-B048-85BDC9FD1C3A}</a:tableStyleId>
              </a:tblPr>
              <a:tblGrid>
                <a:gridCol w="1346200">
                  <a:extLst>
                    <a:ext uri="{9D8B030D-6E8A-4147-A177-3AD203B41FA5}">
                      <a16:colId xmlns:a16="http://schemas.microsoft.com/office/drawing/2014/main" val="20000"/>
                    </a:ext>
                  </a:extLst>
                </a:gridCol>
                <a:gridCol w="1346200">
                  <a:extLst>
                    <a:ext uri="{9D8B030D-6E8A-4147-A177-3AD203B41FA5}">
                      <a16:colId xmlns:a16="http://schemas.microsoft.com/office/drawing/2014/main" val="20001"/>
                    </a:ext>
                  </a:extLst>
                </a:gridCol>
                <a:gridCol w="1346200">
                  <a:extLst>
                    <a:ext uri="{9D8B030D-6E8A-4147-A177-3AD203B41FA5}">
                      <a16:colId xmlns:a16="http://schemas.microsoft.com/office/drawing/2014/main" val="20002"/>
                    </a:ext>
                  </a:extLst>
                </a:gridCol>
                <a:gridCol w="1346200">
                  <a:extLst>
                    <a:ext uri="{9D8B030D-6E8A-4147-A177-3AD203B41FA5}">
                      <a16:colId xmlns:a16="http://schemas.microsoft.com/office/drawing/2014/main" val="20003"/>
                    </a:ext>
                  </a:extLst>
                </a:gridCol>
                <a:gridCol w="1346200">
                  <a:extLst>
                    <a:ext uri="{9D8B030D-6E8A-4147-A177-3AD203B41FA5}">
                      <a16:colId xmlns:a16="http://schemas.microsoft.com/office/drawing/2014/main" val="20004"/>
                    </a:ext>
                  </a:extLst>
                </a:gridCol>
                <a:gridCol w="1346200">
                  <a:extLst>
                    <a:ext uri="{9D8B030D-6E8A-4147-A177-3AD203B41FA5}">
                      <a16:colId xmlns:a16="http://schemas.microsoft.com/office/drawing/2014/main" val="20005"/>
                    </a:ext>
                  </a:extLst>
                </a:gridCol>
              </a:tblGrid>
              <a:tr h="877450">
                <a:tc gridSpan="2">
                  <a:txBody>
                    <a:bodyPr/>
                    <a:lstStyle/>
                    <a:p>
                      <a:pPr algn="ctr"/>
                      <a:r>
                        <a:rPr lang="en-US" sz="2800" dirty="0"/>
                        <a:t>Anterior</a:t>
                      </a:r>
                    </a:p>
                  </a:txBody>
                  <a:tcPr anchor="ctr">
                    <a:solidFill>
                      <a:srgbClr val="0FA5CC"/>
                    </a:solidFill>
                  </a:tcPr>
                </a:tc>
                <a:tc hMerge="1">
                  <a:txBody>
                    <a:bodyPr/>
                    <a:lstStyle/>
                    <a:p>
                      <a:pPr algn="ctr"/>
                      <a:endParaRPr lang="en-US" dirty="0"/>
                    </a:p>
                  </a:txBody>
                  <a:tcPr/>
                </a:tc>
                <a:tc gridSpan="2">
                  <a:txBody>
                    <a:bodyPr/>
                    <a:lstStyle/>
                    <a:p>
                      <a:pPr algn="ctr"/>
                      <a:r>
                        <a:rPr lang="en-US" sz="2800" dirty="0"/>
                        <a:t>Middle</a:t>
                      </a:r>
                    </a:p>
                  </a:txBody>
                  <a:tcPr anchor="ctr">
                    <a:solidFill>
                      <a:srgbClr val="0FA5CC"/>
                    </a:solidFill>
                  </a:tcPr>
                </a:tc>
                <a:tc hMerge="1">
                  <a:txBody>
                    <a:bodyPr/>
                    <a:lstStyle/>
                    <a:p>
                      <a:pPr algn="ctr"/>
                      <a:endParaRPr lang="en-US" dirty="0"/>
                    </a:p>
                  </a:txBody>
                  <a:tcPr/>
                </a:tc>
                <a:tc gridSpan="2">
                  <a:txBody>
                    <a:bodyPr/>
                    <a:lstStyle/>
                    <a:p>
                      <a:pPr algn="ctr"/>
                      <a:r>
                        <a:rPr lang="en-US" sz="2800" dirty="0"/>
                        <a:t>Posterior</a:t>
                      </a:r>
                    </a:p>
                  </a:txBody>
                  <a:tcPr anchor="ctr">
                    <a:solidFill>
                      <a:srgbClr val="0FA5CC"/>
                    </a:solidFill>
                  </a:tcPr>
                </a:tc>
                <a:tc hMerge="1">
                  <a:txBody>
                    <a:bodyPr/>
                    <a:lstStyle/>
                    <a:p>
                      <a:pPr algn="ctr"/>
                      <a:endParaRPr lang="en-US" dirty="0"/>
                    </a:p>
                  </a:txBody>
                  <a:tcPr/>
                </a:tc>
                <a:extLst>
                  <a:ext uri="{0D108BD9-81ED-4DB2-BD59-A6C34878D82A}">
                    <a16:rowId xmlns:a16="http://schemas.microsoft.com/office/drawing/2014/main" val="10000"/>
                  </a:ext>
                </a:extLst>
              </a:tr>
              <a:tr h="752912">
                <a:tc>
                  <a:txBody>
                    <a:bodyPr/>
                    <a:lstStyle/>
                    <a:p>
                      <a:pPr algn="ctr"/>
                      <a:r>
                        <a:rPr lang="en-US" sz="2000" dirty="0"/>
                        <a:t>Benign</a:t>
                      </a:r>
                    </a:p>
                  </a:txBody>
                  <a:tcPr anchor="ctr"/>
                </a:tc>
                <a:tc>
                  <a:txBody>
                    <a:bodyPr/>
                    <a:lstStyle/>
                    <a:p>
                      <a:pPr algn="ctr"/>
                      <a:r>
                        <a:rPr lang="en-US" sz="2000" dirty="0"/>
                        <a:t>Malignant</a:t>
                      </a:r>
                    </a:p>
                  </a:txBody>
                  <a:tcPr anchor="ctr"/>
                </a:tc>
                <a:tc>
                  <a:txBody>
                    <a:bodyPr/>
                    <a:lstStyle/>
                    <a:p>
                      <a:pPr algn="ctr"/>
                      <a:r>
                        <a:rPr lang="en-US" sz="2000" dirty="0"/>
                        <a:t>Benign</a:t>
                      </a:r>
                      <a:r>
                        <a:rPr lang="en-US" sz="2000" baseline="0" dirty="0"/>
                        <a:t> </a:t>
                      </a:r>
                      <a:endParaRPr lang="en-US" sz="2000" dirty="0"/>
                    </a:p>
                  </a:txBody>
                  <a:tcPr anchor="ctr"/>
                </a:tc>
                <a:tc>
                  <a:txBody>
                    <a:bodyPr/>
                    <a:lstStyle/>
                    <a:p>
                      <a:pPr algn="ctr"/>
                      <a:r>
                        <a:rPr lang="en-US" sz="2000" dirty="0"/>
                        <a:t>Malignant</a:t>
                      </a:r>
                    </a:p>
                  </a:txBody>
                  <a:tcPr anchor="ctr"/>
                </a:tc>
                <a:tc>
                  <a:txBody>
                    <a:bodyPr/>
                    <a:lstStyle/>
                    <a:p>
                      <a:pPr algn="ctr"/>
                      <a:r>
                        <a:rPr lang="en-US" sz="2000" dirty="0"/>
                        <a:t>Benign</a:t>
                      </a:r>
                    </a:p>
                  </a:txBody>
                  <a:tcPr anchor="ctr"/>
                </a:tc>
                <a:tc>
                  <a:txBody>
                    <a:bodyPr/>
                    <a:lstStyle/>
                    <a:p>
                      <a:pPr algn="ctr"/>
                      <a:r>
                        <a:rPr lang="en-US" sz="2000" dirty="0"/>
                        <a:t>Malignant</a:t>
                      </a:r>
                    </a:p>
                  </a:txBody>
                  <a:tcPr anchor="ctr"/>
                </a:tc>
                <a:extLst>
                  <a:ext uri="{0D108BD9-81ED-4DB2-BD59-A6C34878D82A}">
                    <a16:rowId xmlns:a16="http://schemas.microsoft.com/office/drawing/2014/main" val="10001"/>
                  </a:ext>
                </a:extLst>
              </a:tr>
              <a:tr h="3107912">
                <a:tc>
                  <a:txBody>
                    <a:bodyPr/>
                    <a:lstStyle/>
                    <a:p>
                      <a:pPr marL="0" indent="0" algn="ctr">
                        <a:buFont typeface="Arial" panose="020B0604020202020204" pitchFamily="34" charset="0"/>
                        <a:buNone/>
                      </a:pPr>
                      <a:r>
                        <a:rPr lang="en-US" sz="1400" dirty="0"/>
                        <a:t>*Thymoma</a:t>
                      </a:r>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a:t>Thyroid</a:t>
                      </a:r>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a:t>Cystic</a:t>
                      </a:r>
                      <a:r>
                        <a:rPr lang="en-US" sz="1400" baseline="0" dirty="0"/>
                        <a:t> </a:t>
                      </a:r>
                      <a:r>
                        <a:rPr lang="en-US" sz="1400" baseline="0" dirty="0" err="1"/>
                        <a:t>hygroma</a:t>
                      </a:r>
                      <a:endParaRPr lang="en-US" sz="1400" baseline="0" dirty="0"/>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err="1"/>
                        <a:t>Thymic</a:t>
                      </a:r>
                      <a:r>
                        <a:rPr lang="en-US" sz="1400" dirty="0"/>
                        <a:t> cyst</a:t>
                      </a:r>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err="1"/>
                        <a:t>Thymic</a:t>
                      </a:r>
                      <a:r>
                        <a:rPr lang="en-US" sz="1400" dirty="0"/>
                        <a:t> hyperplasia</a:t>
                      </a:r>
                    </a:p>
                  </a:txBody>
                  <a:tcPr/>
                </a:tc>
                <a:tc>
                  <a:txBody>
                    <a:bodyPr/>
                    <a:lstStyle/>
                    <a:p>
                      <a:pPr marL="0" indent="0" algn="ctr">
                        <a:buFont typeface="Arial" panose="020B0604020202020204" pitchFamily="34" charset="0"/>
                        <a:buNone/>
                      </a:pPr>
                      <a:r>
                        <a:rPr lang="en-US" sz="1400" dirty="0" err="1"/>
                        <a:t>Thymic</a:t>
                      </a:r>
                      <a:r>
                        <a:rPr lang="en-US" sz="1400" dirty="0"/>
                        <a:t> carcinoma</a:t>
                      </a:r>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a:t>Thyroid carcinoma</a:t>
                      </a:r>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a:t>Seminoma</a:t>
                      </a:r>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a:t>Mixed Germ Cell </a:t>
                      </a:r>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a:t>Lymphoma</a:t>
                      </a:r>
                    </a:p>
                  </a:txBody>
                  <a:tcPr/>
                </a:tc>
                <a:tc>
                  <a:txBody>
                    <a:bodyPr/>
                    <a:lstStyle/>
                    <a:p>
                      <a:pPr marL="0" indent="0" algn="ctr">
                        <a:buFont typeface="Arial" panose="020B0604020202020204" pitchFamily="34" charset="0"/>
                        <a:buNone/>
                      </a:pPr>
                      <a:r>
                        <a:rPr lang="en-US" sz="1400" dirty="0"/>
                        <a:t>Adenopathy</a:t>
                      </a:r>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a:t>Cysts</a:t>
                      </a:r>
                    </a:p>
                    <a:p>
                      <a:pPr marL="0" indent="0" algn="ctr">
                        <a:buFont typeface="Arial" panose="020B0604020202020204" pitchFamily="34" charset="0"/>
                        <a:buNone/>
                      </a:pPr>
                      <a:endParaRPr lang="en-US" sz="1400" dirty="0"/>
                    </a:p>
                    <a:p>
                      <a:pPr marL="0" indent="0" algn="ctr">
                        <a:buFont typeface="Arial" panose="020B0604020202020204" pitchFamily="34" charset="0"/>
                        <a:buNone/>
                      </a:pPr>
                      <a:r>
                        <a:rPr lang="en-US" sz="1400" dirty="0"/>
                        <a:t>Esophageal</a:t>
                      </a:r>
                      <a:r>
                        <a:rPr lang="en-US" sz="1400" baseline="0" dirty="0"/>
                        <a:t> mass</a:t>
                      </a:r>
                    </a:p>
                    <a:p>
                      <a:pPr marL="0" indent="0" algn="ctr">
                        <a:buFont typeface="Arial" panose="020B0604020202020204" pitchFamily="34" charset="0"/>
                        <a:buNone/>
                      </a:pPr>
                      <a:endParaRPr lang="en-US" sz="1400" baseline="0" dirty="0"/>
                    </a:p>
                    <a:p>
                      <a:pPr marL="0" indent="0" algn="ctr">
                        <a:buFont typeface="Arial" panose="020B0604020202020204" pitchFamily="34" charset="0"/>
                        <a:buNone/>
                      </a:pPr>
                      <a:r>
                        <a:rPr lang="en-US" sz="1400" baseline="0" dirty="0"/>
                        <a:t>Vascular structures</a:t>
                      </a:r>
                    </a:p>
                    <a:p>
                      <a:pPr marL="0" indent="0" algn="ctr">
                        <a:buFont typeface="Arial" panose="020B0604020202020204" pitchFamily="34" charset="0"/>
                        <a:buNone/>
                      </a:pPr>
                      <a:endParaRPr lang="en-US" sz="1400" baseline="0" dirty="0"/>
                    </a:p>
                    <a:p>
                      <a:pPr marL="0" indent="0" algn="ctr">
                        <a:buFont typeface="Arial" panose="020B0604020202020204" pitchFamily="34" charset="0"/>
                        <a:buNone/>
                      </a:pPr>
                      <a:r>
                        <a:rPr lang="en-US" sz="1400" baseline="0" dirty="0"/>
                        <a:t>Hiatus hernia</a:t>
                      </a:r>
                      <a:endParaRPr lang="en-US" sz="1400" dirty="0"/>
                    </a:p>
                  </a:txBody>
                  <a:tcPr/>
                </a:tc>
                <a:tc>
                  <a:txBody>
                    <a:bodyPr/>
                    <a:lstStyle/>
                    <a:p>
                      <a:pPr marL="0" indent="0" algn="ctr">
                        <a:buFontTx/>
                        <a:buNone/>
                      </a:pPr>
                      <a:r>
                        <a:rPr lang="en-US" sz="1400" dirty="0"/>
                        <a:t>*Lymphoma</a:t>
                      </a:r>
                    </a:p>
                    <a:p>
                      <a:pPr marL="0" indent="0" algn="ctr">
                        <a:buFontTx/>
                        <a:buNone/>
                      </a:pPr>
                      <a:endParaRPr lang="en-US" sz="1400" dirty="0"/>
                    </a:p>
                    <a:p>
                      <a:pPr marL="0" indent="0" algn="ctr">
                        <a:buFontTx/>
                        <a:buNone/>
                      </a:pPr>
                      <a:r>
                        <a:rPr lang="en-US" sz="1400" dirty="0"/>
                        <a:t>Esophageal Cancer</a:t>
                      </a:r>
                    </a:p>
                    <a:p>
                      <a:pPr marL="0" indent="0" algn="ctr">
                        <a:buFontTx/>
                        <a:buNone/>
                      </a:pPr>
                      <a:endParaRPr lang="en-US" sz="1400" dirty="0"/>
                    </a:p>
                    <a:p>
                      <a:pPr marL="0" indent="0" algn="ctr">
                        <a:buFontTx/>
                        <a:buNone/>
                      </a:pPr>
                      <a:r>
                        <a:rPr lang="en-US" sz="1400" dirty="0"/>
                        <a:t>Thyroid</a:t>
                      </a:r>
                      <a:r>
                        <a:rPr lang="en-US" sz="1400" baseline="0" dirty="0"/>
                        <a:t> carcinoma</a:t>
                      </a:r>
                    </a:p>
                    <a:p>
                      <a:pPr marL="0" indent="0" algn="ctr">
                        <a:buFontTx/>
                        <a:buNone/>
                      </a:pPr>
                      <a:endParaRPr lang="en-US" sz="1400" dirty="0"/>
                    </a:p>
                    <a:p>
                      <a:pPr marL="0" indent="0" algn="ctr">
                        <a:buFontTx/>
                        <a:buNone/>
                      </a:pPr>
                      <a:r>
                        <a:rPr lang="en-US" sz="1400" dirty="0"/>
                        <a:t>Metastasis</a:t>
                      </a:r>
                    </a:p>
                  </a:txBody>
                  <a:tcPr/>
                </a:tc>
                <a:tc>
                  <a:txBody>
                    <a:bodyPr/>
                    <a:lstStyle/>
                    <a:p>
                      <a:pPr marL="0" indent="0" algn="ctr">
                        <a:buFontTx/>
                        <a:buNone/>
                      </a:pPr>
                      <a:r>
                        <a:rPr lang="en-US" sz="1400" dirty="0"/>
                        <a:t>*Neurofibroma</a:t>
                      </a:r>
                    </a:p>
                    <a:p>
                      <a:pPr marL="0" indent="0" algn="ctr">
                        <a:buFontTx/>
                        <a:buNone/>
                      </a:pPr>
                      <a:endParaRPr lang="en-US" sz="1400" dirty="0"/>
                    </a:p>
                    <a:p>
                      <a:pPr marL="0" indent="0" algn="ctr">
                        <a:buFontTx/>
                        <a:buNone/>
                      </a:pPr>
                      <a:r>
                        <a:rPr lang="en-US" sz="1400" dirty="0"/>
                        <a:t>Schwannoma</a:t>
                      </a:r>
                    </a:p>
                    <a:p>
                      <a:pPr marL="0" indent="0" algn="ctr">
                        <a:buFontTx/>
                        <a:buNone/>
                      </a:pPr>
                      <a:br>
                        <a:rPr lang="en-US" sz="1400" dirty="0"/>
                      </a:br>
                      <a:r>
                        <a:rPr lang="en-US" sz="1400" dirty="0" err="1"/>
                        <a:t>Chemodectoma</a:t>
                      </a:r>
                      <a:endParaRPr lang="en-US" sz="1400" dirty="0"/>
                    </a:p>
                  </a:txBody>
                  <a:tcPr/>
                </a:tc>
                <a:tc>
                  <a:txBody>
                    <a:bodyPr/>
                    <a:lstStyle/>
                    <a:p>
                      <a:pPr marL="0" indent="0" algn="ctr">
                        <a:buFontTx/>
                        <a:buNone/>
                      </a:pPr>
                      <a:r>
                        <a:rPr lang="en-US" sz="1400" dirty="0"/>
                        <a:t>Neuroblastoma</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23645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r>
              <a:rPr lang="en-US" sz="4000" dirty="0">
                <a:latin typeface="+mn-lt"/>
              </a:rPr>
              <a:t>Anterior Mediastinal Mass (AMM)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59301357"/>
              </p:ext>
            </p:extLst>
          </p:nvPr>
        </p:nvGraphicFramePr>
        <p:xfrm>
          <a:off x="381000" y="1371600"/>
          <a:ext cx="8382000" cy="3325432"/>
        </p:xfrm>
        <a:graphic>
          <a:graphicData uri="http://schemas.openxmlformats.org/drawingml/2006/table">
            <a:tbl>
              <a:tblPr firstRow="1" bandRow="1">
                <a:tableStyleId>{5C22544A-7EE6-4342-B048-85BDC9FD1C3A}</a:tableStyleId>
              </a:tblPr>
              <a:tblGrid>
                <a:gridCol w="2794000">
                  <a:extLst>
                    <a:ext uri="{9D8B030D-6E8A-4147-A177-3AD203B41FA5}">
                      <a16:colId xmlns:a16="http://schemas.microsoft.com/office/drawing/2014/main" val="20000"/>
                    </a:ext>
                  </a:extLst>
                </a:gridCol>
                <a:gridCol w="2794000">
                  <a:extLst>
                    <a:ext uri="{9D8B030D-6E8A-4147-A177-3AD203B41FA5}">
                      <a16:colId xmlns:a16="http://schemas.microsoft.com/office/drawing/2014/main" val="20001"/>
                    </a:ext>
                  </a:extLst>
                </a:gridCol>
                <a:gridCol w="2794000">
                  <a:extLst>
                    <a:ext uri="{9D8B030D-6E8A-4147-A177-3AD203B41FA5}">
                      <a16:colId xmlns:a16="http://schemas.microsoft.com/office/drawing/2014/main" val="20002"/>
                    </a:ext>
                  </a:extLst>
                </a:gridCol>
              </a:tblGrid>
              <a:tr h="914400">
                <a:tc>
                  <a:txBody>
                    <a:bodyPr/>
                    <a:lstStyle/>
                    <a:p>
                      <a:pPr algn="ctr">
                        <a:lnSpc>
                          <a:spcPct val="150000"/>
                        </a:lnSpc>
                      </a:pPr>
                      <a:endParaRPr lang="en-US" sz="2400" b="0" dirty="0"/>
                    </a:p>
                  </a:txBody>
                  <a:tcPr anchor="ctr">
                    <a:solidFill>
                      <a:srgbClr val="0FA5CC"/>
                    </a:solidFill>
                  </a:tcPr>
                </a:tc>
                <a:tc>
                  <a:txBody>
                    <a:bodyPr/>
                    <a:lstStyle/>
                    <a:p>
                      <a:pPr algn="ctr">
                        <a:lnSpc>
                          <a:spcPct val="150000"/>
                        </a:lnSpc>
                      </a:pPr>
                      <a:r>
                        <a:rPr lang="en-US" sz="3200" b="0" dirty="0"/>
                        <a:t>Children (%)</a:t>
                      </a:r>
                    </a:p>
                  </a:txBody>
                  <a:tcPr anchor="ctr">
                    <a:solidFill>
                      <a:srgbClr val="0FA5CC"/>
                    </a:solidFill>
                  </a:tcPr>
                </a:tc>
                <a:tc>
                  <a:txBody>
                    <a:bodyPr/>
                    <a:lstStyle/>
                    <a:p>
                      <a:pPr algn="ctr">
                        <a:lnSpc>
                          <a:spcPct val="150000"/>
                        </a:lnSpc>
                      </a:pPr>
                      <a:r>
                        <a:rPr lang="en-US" sz="3200" b="0" dirty="0"/>
                        <a:t>Adults (%)</a:t>
                      </a:r>
                    </a:p>
                  </a:txBody>
                  <a:tcPr anchor="ctr">
                    <a:solidFill>
                      <a:srgbClr val="0FA5CC"/>
                    </a:solidFill>
                  </a:tcPr>
                </a:tc>
                <a:extLst>
                  <a:ext uri="{0D108BD9-81ED-4DB2-BD59-A6C34878D82A}">
                    <a16:rowId xmlns:a16="http://schemas.microsoft.com/office/drawing/2014/main" val="10000"/>
                  </a:ext>
                </a:extLst>
              </a:tr>
              <a:tr h="609219">
                <a:tc>
                  <a:txBody>
                    <a:bodyPr/>
                    <a:lstStyle/>
                    <a:p>
                      <a:pPr algn="ctr">
                        <a:lnSpc>
                          <a:spcPct val="150000"/>
                        </a:lnSpc>
                      </a:pPr>
                      <a:r>
                        <a:rPr lang="en-US" sz="2400" dirty="0"/>
                        <a:t>Lymphomas</a:t>
                      </a:r>
                    </a:p>
                  </a:txBody>
                  <a:tcPr anchor="ctr"/>
                </a:tc>
                <a:tc>
                  <a:txBody>
                    <a:bodyPr/>
                    <a:lstStyle/>
                    <a:p>
                      <a:pPr algn="ctr">
                        <a:lnSpc>
                          <a:spcPct val="150000"/>
                        </a:lnSpc>
                      </a:pPr>
                      <a:r>
                        <a:rPr lang="en-US" sz="2400" dirty="0"/>
                        <a:t>45</a:t>
                      </a:r>
                    </a:p>
                  </a:txBody>
                  <a:tcPr anchor="ctr">
                    <a:solidFill>
                      <a:srgbClr val="FFFF00"/>
                    </a:solidFill>
                  </a:tcPr>
                </a:tc>
                <a:tc>
                  <a:txBody>
                    <a:bodyPr/>
                    <a:lstStyle/>
                    <a:p>
                      <a:pPr algn="ctr">
                        <a:lnSpc>
                          <a:spcPct val="150000"/>
                        </a:lnSpc>
                      </a:pPr>
                      <a:r>
                        <a:rPr lang="en-US" sz="2400" dirty="0"/>
                        <a:t>23</a:t>
                      </a:r>
                    </a:p>
                  </a:txBody>
                  <a:tcPr anchor="ctr"/>
                </a:tc>
                <a:extLst>
                  <a:ext uri="{0D108BD9-81ED-4DB2-BD59-A6C34878D82A}">
                    <a16:rowId xmlns:a16="http://schemas.microsoft.com/office/drawing/2014/main" val="10001"/>
                  </a:ext>
                </a:extLst>
              </a:tr>
              <a:tr h="609219">
                <a:tc>
                  <a:txBody>
                    <a:bodyPr/>
                    <a:lstStyle/>
                    <a:p>
                      <a:pPr algn="ctr">
                        <a:lnSpc>
                          <a:spcPct val="150000"/>
                        </a:lnSpc>
                      </a:pPr>
                      <a:r>
                        <a:rPr lang="en-US" sz="2400" dirty="0"/>
                        <a:t>Germ cell</a:t>
                      </a:r>
                      <a:r>
                        <a:rPr lang="en-US" sz="2400" baseline="0" dirty="0"/>
                        <a:t> tumors</a:t>
                      </a:r>
                      <a:endParaRPr lang="en-US" sz="2400" dirty="0"/>
                    </a:p>
                  </a:txBody>
                  <a:tcPr anchor="ctr"/>
                </a:tc>
                <a:tc>
                  <a:txBody>
                    <a:bodyPr/>
                    <a:lstStyle/>
                    <a:p>
                      <a:pPr algn="ctr">
                        <a:lnSpc>
                          <a:spcPct val="150000"/>
                        </a:lnSpc>
                      </a:pPr>
                      <a:r>
                        <a:rPr lang="en-US" sz="2400" dirty="0"/>
                        <a:t>24</a:t>
                      </a:r>
                    </a:p>
                  </a:txBody>
                  <a:tcPr anchor="ctr"/>
                </a:tc>
                <a:tc>
                  <a:txBody>
                    <a:bodyPr/>
                    <a:lstStyle/>
                    <a:p>
                      <a:pPr algn="ctr">
                        <a:lnSpc>
                          <a:spcPct val="150000"/>
                        </a:lnSpc>
                      </a:pPr>
                      <a:r>
                        <a:rPr lang="en-US" sz="2400" dirty="0"/>
                        <a:t>14</a:t>
                      </a:r>
                    </a:p>
                  </a:txBody>
                  <a:tcPr anchor="ctr"/>
                </a:tc>
                <a:extLst>
                  <a:ext uri="{0D108BD9-81ED-4DB2-BD59-A6C34878D82A}">
                    <a16:rowId xmlns:a16="http://schemas.microsoft.com/office/drawing/2014/main" val="10002"/>
                  </a:ext>
                </a:extLst>
              </a:tr>
              <a:tr h="609219">
                <a:tc>
                  <a:txBody>
                    <a:bodyPr/>
                    <a:lstStyle/>
                    <a:p>
                      <a:pPr algn="ctr">
                        <a:lnSpc>
                          <a:spcPct val="150000"/>
                        </a:lnSpc>
                      </a:pPr>
                      <a:r>
                        <a:rPr lang="en-US" sz="2400" dirty="0" err="1"/>
                        <a:t>Thymomas</a:t>
                      </a:r>
                      <a:endParaRPr lang="en-US" sz="2400" dirty="0"/>
                    </a:p>
                  </a:txBody>
                  <a:tcPr anchor="ctr"/>
                </a:tc>
                <a:tc>
                  <a:txBody>
                    <a:bodyPr/>
                    <a:lstStyle/>
                    <a:p>
                      <a:pPr algn="ctr">
                        <a:lnSpc>
                          <a:spcPct val="150000"/>
                        </a:lnSpc>
                      </a:pPr>
                      <a:r>
                        <a:rPr lang="en-US" sz="2400" dirty="0"/>
                        <a:t>16</a:t>
                      </a:r>
                    </a:p>
                  </a:txBody>
                  <a:tcPr anchor="ctr"/>
                </a:tc>
                <a:tc>
                  <a:txBody>
                    <a:bodyPr/>
                    <a:lstStyle/>
                    <a:p>
                      <a:pPr algn="ctr">
                        <a:lnSpc>
                          <a:spcPct val="150000"/>
                        </a:lnSpc>
                      </a:pPr>
                      <a:r>
                        <a:rPr lang="en-US" sz="2400" dirty="0"/>
                        <a:t>47</a:t>
                      </a:r>
                    </a:p>
                  </a:txBody>
                  <a:tcPr anchor="ctr">
                    <a:solidFill>
                      <a:srgbClr val="FFFF00"/>
                    </a:solidFill>
                  </a:tcPr>
                </a:tc>
                <a:extLst>
                  <a:ext uri="{0D108BD9-81ED-4DB2-BD59-A6C34878D82A}">
                    <a16:rowId xmlns:a16="http://schemas.microsoft.com/office/drawing/2014/main" val="10003"/>
                  </a:ext>
                </a:extLst>
              </a:tr>
              <a:tr h="534924">
                <a:tc>
                  <a:txBody>
                    <a:bodyPr/>
                    <a:lstStyle/>
                    <a:p>
                      <a:pPr algn="ctr">
                        <a:lnSpc>
                          <a:spcPct val="150000"/>
                        </a:lnSpc>
                      </a:pPr>
                      <a:r>
                        <a:rPr lang="en-US" sz="2400" dirty="0"/>
                        <a:t>Others</a:t>
                      </a:r>
                    </a:p>
                  </a:txBody>
                  <a:tcPr anchor="ctr"/>
                </a:tc>
                <a:tc>
                  <a:txBody>
                    <a:bodyPr/>
                    <a:lstStyle/>
                    <a:p>
                      <a:pPr algn="ctr">
                        <a:lnSpc>
                          <a:spcPct val="150000"/>
                        </a:lnSpc>
                      </a:pPr>
                      <a:r>
                        <a:rPr lang="en-US" sz="2400" dirty="0"/>
                        <a:t>15</a:t>
                      </a:r>
                    </a:p>
                  </a:txBody>
                  <a:tcPr anchor="ctr"/>
                </a:tc>
                <a:tc>
                  <a:txBody>
                    <a:bodyPr/>
                    <a:lstStyle/>
                    <a:p>
                      <a:pPr algn="ctr">
                        <a:lnSpc>
                          <a:spcPct val="150000"/>
                        </a:lnSpc>
                      </a:pPr>
                      <a:r>
                        <a:rPr lang="en-US" sz="2400" dirty="0"/>
                        <a:t>16</a:t>
                      </a:r>
                    </a:p>
                  </a:txBody>
                  <a:tcPr anchor="ctr"/>
                </a:tc>
                <a:extLst>
                  <a:ext uri="{0D108BD9-81ED-4DB2-BD59-A6C34878D82A}">
                    <a16:rowId xmlns:a16="http://schemas.microsoft.com/office/drawing/2014/main" val="10004"/>
                  </a:ext>
                </a:extLst>
              </a:tr>
            </a:tbl>
          </a:graphicData>
        </a:graphic>
      </p:graphicFrame>
      <p:sp>
        <p:nvSpPr>
          <p:cNvPr id="3" name="TextBox 2"/>
          <p:cNvSpPr txBox="1"/>
          <p:nvPr/>
        </p:nvSpPr>
        <p:spPr>
          <a:xfrm>
            <a:off x="381000" y="4800600"/>
            <a:ext cx="8382000" cy="1015663"/>
          </a:xfrm>
          <a:prstGeom prst="rect">
            <a:avLst/>
          </a:prstGeom>
          <a:noFill/>
        </p:spPr>
        <p:txBody>
          <a:bodyPr wrap="square" rtlCol="0">
            <a:spAutoFit/>
          </a:bodyPr>
          <a:lstStyle/>
          <a:p>
            <a:r>
              <a:rPr lang="en-US" sz="2000" dirty="0"/>
              <a:t>T-cell lymphoblastic leukemia, non-Hodgkin’s lymphoma, and neurogenic tumors have an increased incidence and an increased risk of perioperative complications in children.</a:t>
            </a:r>
            <a:r>
              <a:rPr lang="en-US" sz="2000" baseline="30000" dirty="0"/>
              <a:t>4,7,12</a:t>
            </a:r>
            <a:r>
              <a:rPr lang="en-US" sz="2000" dirty="0"/>
              <a:t> </a:t>
            </a:r>
          </a:p>
        </p:txBody>
      </p:sp>
    </p:spTree>
    <p:extLst>
      <p:ext uri="{BB962C8B-B14F-4D97-AF65-F5344CB8AC3E}">
        <p14:creationId xmlns:p14="http://schemas.microsoft.com/office/powerpoint/2010/main" val="3867255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47769" y="381000"/>
            <a:ext cx="3448459" cy="4360552"/>
          </a:xfrm>
          <a:prstGeom prst="rect">
            <a:avLst/>
          </a:prstGeom>
        </p:spPr>
      </p:pic>
      <p:sp>
        <p:nvSpPr>
          <p:cNvPr id="2" name="Title 1"/>
          <p:cNvSpPr>
            <a:spLocks noGrp="1"/>
          </p:cNvSpPr>
          <p:nvPr>
            <p:ph type="title"/>
          </p:nvPr>
        </p:nvSpPr>
        <p:spPr>
          <a:xfrm>
            <a:off x="457200" y="76200"/>
            <a:ext cx="8229600" cy="1143000"/>
          </a:xfrm>
        </p:spPr>
        <p:txBody>
          <a:bodyPr/>
          <a:lstStyle/>
          <a:p>
            <a:pPr algn="l"/>
            <a:r>
              <a:rPr lang="en-US" dirty="0">
                <a:latin typeface="+mn-lt"/>
              </a:rPr>
              <a:t>Physiology</a:t>
            </a:r>
          </a:p>
        </p:txBody>
      </p:sp>
      <p:sp>
        <p:nvSpPr>
          <p:cNvPr id="3" name="TextBox 2"/>
          <p:cNvSpPr txBox="1"/>
          <p:nvPr/>
        </p:nvSpPr>
        <p:spPr>
          <a:xfrm>
            <a:off x="380999" y="4648200"/>
            <a:ext cx="8382000" cy="1569660"/>
          </a:xfrm>
          <a:prstGeom prst="rect">
            <a:avLst/>
          </a:prstGeom>
          <a:noFill/>
        </p:spPr>
        <p:txBody>
          <a:bodyPr wrap="square" rtlCol="0">
            <a:spAutoFit/>
          </a:bodyPr>
          <a:lstStyle/>
          <a:p>
            <a:pPr algn="ctr"/>
            <a:r>
              <a:rPr lang="en-US" sz="3200" dirty="0"/>
              <a:t>Cardiopulmonary symptoms can be explained by compression of airway, cardiac, or major vessels by the mass</a:t>
            </a:r>
          </a:p>
        </p:txBody>
      </p:sp>
    </p:spTree>
    <p:extLst>
      <p:ext uri="{BB962C8B-B14F-4D97-AF65-F5344CB8AC3E}">
        <p14:creationId xmlns:p14="http://schemas.microsoft.com/office/powerpoint/2010/main" val="2043520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dirty="0">
                <a:latin typeface="+mn-lt"/>
              </a:rPr>
              <a:t>Physiology</a:t>
            </a:r>
          </a:p>
        </p:txBody>
      </p:sp>
      <p:sp>
        <p:nvSpPr>
          <p:cNvPr id="8" name="Rectangle 7"/>
          <p:cNvSpPr/>
          <p:nvPr/>
        </p:nvSpPr>
        <p:spPr>
          <a:xfrm>
            <a:off x="918049" y="1484608"/>
            <a:ext cx="1700257" cy="705566"/>
          </a:xfrm>
          <a:prstGeom prst="rect">
            <a:avLst/>
          </a:prstGeom>
          <a:solidFill>
            <a:srgbClr val="FF0000">
              <a:alpha val="24000"/>
            </a:srgb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Hemodynamic compromise</a:t>
            </a:r>
          </a:p>
        </p:txBody>
      </p:sp>
      <p:sp>
        <p:nvSpPr>
          <p:cNvPr id="12" name="Explosion 1 11"/>
          <p:cNvSpPr/>
          <p:nvPr/>
        </p:nvSpPr>
        <p:spPr>
          <a:xfrm>
            <a:off x="3429000" y="4467258"/>
            <a:ext cx="2209800" cy="2274561"/>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Left Ventricular Preload</a:t>
            </a:r>
          </a:p>
        </p:txBody>
      </p:sp>
      <p:sp>
        <p:nvSpPr>
          <p:cNvPr id="13" name="Explosion 1 12"/>
          <p:cNvSpPr/>
          <p:nvPr/>
        </p:nvSpPr>
        <p:spPr>
          <a:xfrm>
            <a:off x="6828779" y="4792464"/>
            <a:ext cx="1820610" cy="1380169"/>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Cardiac Output</a:t>
            </a:r>
          </a:p>
        </p:txBody>
      </p:sp>
      <p:sp>
        <p:nvSpPr>
          <p:cNvPr id="14" name="Down Arrow 13"/>
          <p:cNvSpPr/>
          <p:nvPr/>
        </p:nvSpPr>
        <p:spPr>
          <a:xfrm>
            <a:off x="3733800" y="5334000"/>
            <a:ext cx="228600" cy="3033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p:cNvSpPr/>
          <p:nvPr/>
        </p:nvSpPr>
        <p:spPr>
          <a:xfrm>
            <a:off x="7086600" y="5334000"/>
            <a:ext cx="228600" cy="3033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Alternate Process 17"/>
          <p:cNvSpPr/>
          <p:nvPr/>
        </p:nvSpPr>
        <p:spPr>
          <a:xfrm>
            <a:off x="3657600" y="1365581"/>
            <a:ext cx="1828800" cy="943620"/>
          </a:xfrm>
          <a:prstGeom prst="flowChartAlternate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Mass</a:t>
            </a:r>
          </a:p>
          <a:p>
            <a:pPr algn="ctr"/>
            <a:r>
              <a:rPr lang="en-US" dirty="0"/>
              <a:t>Compression</a:t>
            </a:r>
          </a:p>
        </p:txBody>
      </p:sp>
      <p:sp>
        <p:nvSpPr>
          <p:cNvPr id="19" name="Flowchart: Alternate Process 18"/>
          <p:cNvSpPr/>
          <p:nvPr/>
        </p:nvSpPr>
        <p:spPr>
          <a:xfrm>
            <a:off x="2887410" y="2731795"/>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Right</a:t>
            </a:r>
          </a:p>
          <a:p>
            <a:pPr algn="ctr"/>
            <a:r>
              <a:rPr lang="en-US" dirty="0"/>
              <a:t>Cardiac</a:t>
            </a:r>
          </a:p>
          <a:p>
            <a:pPr algn="ctr"/>
            <a:r>
              <a:rPr lang="en-US" dirty="0"/>
              <a:t>Chambers</a:t>
            </a:r>
          </a:p>
        </p:txBody>
      </p:sp>
      <p:sp>
        <p:nvSpPr>
          <p:cNvPr id="21" name="Flowchart: Alternate Process 20"/>
          <p:cNvSpPr/>
          <p:nvPr/>
        </p:nvSpPr>
        <p:spPr>
          <a:xfrm>
            <a:off x="898020" y="2731795"/>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Superior</a:t>
            </a:r>
          </a:p>
          <a:p>
            <a:pPr algn="ctr"/>
            <a:r>
              <a:rPr lang="en-US" dirty="0"/>
              <a:t>Vena</a:t>
            </a:r>
          </a:p>
          <a:p>
            <a:pPr algn="ctr"/>
            <a:r>
              <a:rPr lang="en-US" dirty="0"/>
              <a:t>Cava</a:t>
            </a:r>
          </a:p>
        </p:txBody>
      </p:sp>
      <p:sp>
        <p:nvSpPr>
          <p:cNvPr id="22" name="Flowchart: Alternate Process 21"/>
          <p:cNvSpPr/>
          <p:nvPr/>
        </p:nvSpPr>
        <p:spPr>
          <a:xfrm>
            <a:off x="6866190" y="2731795"/>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Pulmonary Veins</a:t>
            </a:r>
          </a:p>
        </p:txBody>
      </p:sp>
      <p:sp>
        <p:nvSpPr>
          <p:cNvPr id="23" name="Flowchart: Alternate Process 22"/>
          <p:cNvSpPr/>
          <p:nvPr/>
        </p:nvSpPr>
        <p:spPr>
          <a:xfrm>
            <a:off x="4876800" y="2731795"/>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Pulmonary Arteries</a:t>
            </a:r>
          </a:p>
        </p:txBody>
      </p:sp>
      <p:cxnSp>
        <p:nvCxnSpPr>
          <p:cNvPr id="29" name="Straight Arrow Connector 28"/>
          <p:cNvCxnSpPr>
            <a:stCxn id="18" idx="2"/>
            <a:endCxn id="23" idx="0"/>
          </p:cNvCxnSpPr>
          <p:nvPr/>
        </p:nvCxnSpPr>
        <p:spPr>
          <a:xfrm>
            <a:off x="4572000" y="2309201"/>
            <a:ext cx="985793"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8" idx="2"/>
            <a:endCxn id="21" idx="0"/>
          </p:cNvCxnSpPr>
          <p:nvPr/>
        </p:nvCxnSpPr>
        <p:spPr>
          <a:xfrm flipH="1">
            <a:off x="1579013" y="2309201"/>
            <a:ext cx="2992987"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8" idx="2"/>
            <a:endCxn id="22" idx="0"/>
          </p:cNvCxnSpPr>
          <p:nvPr/>
        </p:nvCxnSpPr>
        <p:spPr>
          <a:xfrm>
            <a:off x="4572000" y="2309201"/>
            <a:ext cx="2975183"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18" idx="2"/>
            <a:endCxn id="19" idx="0"/>
          </p:cNvCxnSpPr>
          <p:nvPr/>
        </p:nvCxnSpPr>
        <p:spPr>
          <a:xfrm flipH="1">
            <a:off x="3568403" y="2309201"/>
            <a:ext cx="1003597"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Right Arrow 45"/>
          <p:cNvSpPr/>
          <p:nvPr/>
        </p:nvSpPr>
        <p:spPr>
          <a:xfrm>
            <a:off x="5743486" y="5424475"/>
            <a:ext cx="990600" cy="36246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Down Arrow 64"/>
          <p:cNvSpPr/>
          <p:nvPr/>
        </p:nvSpPr>
        <p:spPr>
          <a:xfrm>
            <a:off x="3410355" y="3810000"/>
            <a:ext cx="316096" cy="905831"/>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Down Arrow 76"/>
          <p:cNvSpPr/>
          <p:nvPr/>
        </p:nvSpPr>
        <p:spPr>
          <a:xfrm>
            <a:off x="1420965" y="3832010"/>
            <a:ext cx="316096" cy="905831"/>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Down Arrow 77"/>
          <p:cNvSpPr/>
          <p:nvPr/>
        </p:nvSpPr>
        <p:spPr>
          <a:xfrm>
            <a:off x="7394298" y="3766414"/>
            <a:ext cx="316096" cy="905831"/>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Down Arrow 78"/>
          <p:cNvSpPr/>
          <p:nvPr/>
        </p:nvSpPr>
        <p:spPr>
          <a:xfrm>
            <a:off x="5399745" y="3809999"/>
            <a:ext cx="316096" cy="905831"/>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3772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l"/>
            <a:r>
              <a:rPr lang="en-US" dirty="0">
                <a:latin typeface="+mn-lt"/>
              </a:rPr>
              <a:t>Physiology</a:t>
            </a:r>
          </a:p>
        </p:txBody>
      </p:sp>
      <p:sp>
        <p:nvSpPr>
          <p:cNvPr id="8" name="Rectangle 7"/>
          <p:cNvSpPr/>
          <p:nvPr/>
        </p:nvSpPr>
        <p:spPr>
          <a:xfrm>
            <a:off x="978137" y="1407716"/>
            <a:ext cx="1700257" cy="705566"/>
          </a:xfrm>
          <a:prstGeom prst="rect">
            <a:avLst/>
          </a:prstGeom>
          <a:solidFill>
            <a:srgbClr val="FF0000">
              <a:alpha val="24000"/>
            </a:srgb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Hypoxemia</a:t>
            </a:r>
          </a:p>
        </p:txBody>
      </p:sp>
      <p:sp>
        <p:nvSpPr>
          <p:cNvPr id="18" name="Flowchart: Alternate Process 17"/>
          <p:cNvSpPr/>
          <p:nvPr/>
        </p:nvSpPr>
        <p:spPr>
          <a:xfrm>
            <a:off x="3657600" y="1365581"/>
            <a:ext cx="1828800" cy="943620"/>
          </a:xfrm>
          <a:prstGeom prst="flowChartAlternate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Mass</a:t>
            </a:r>
          </a:p>
          <a:p>
            <a:pPr algn="ctr"/>
            <a:r>
              <a:rPr lang="en-US" dirty="0"/>
              <a:t>Compression</a:t>
            </a:r>
          </a:p>
        </p:txBody>
      </p:sp>
      <p:sp>
        <p:nvSpPr>
          <p:cNvPr id="19" name="Flowchart: Alternate Process 18"/>
          <p:cNvSpPr/>
          <p:nvPr/>
        </p:nvSpPr>
        <p:spPr>
          <a:xfrm>
            <a:off x="2887410" y="2731795"/>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Right</a:t>
            </a:r>
          </a:p>
          <a:p>
            <a:pPr algn="ctr"/>
            <a:r>
              <a:rPr lang="en-US" dirty="0"/>
              <a:t>Cardiac</a:t>
            </a:r>
          </a:p>
          <a:p>
            <a:pPr algn="ctr"/>
            <a:r>
              <a:rPr lang="en-US" dirty="0"/>
              <a:t>Chambers</a:t>
            </a:r>
          </a:p>
        </p:txBody>
      </p:sp>
      <p:sp>
        <p:nvSpPr>
          <p:cNvPr id="21" name="Flowchart: Alternate Process 20"/>
          <p:cNvSpPr/>
          <p:nvPr/>
        </p:nvSpPr>
        <p:spPr>
          <a:xfrm>
            <a:off x="898020" y="2731795"/>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Superior</a:t>
            </a:r>
          </a:p>
          <a:p>
            <a:pPr algn="ctr"/>
            <a:r>
              <a:rPr lang="en-US" dirty="0"/>
              <a:t>Vena</a:t>
            </a:r>
          </a:p>
          <a:p>
            <a:pPr algn="ctr"/>
            <a:r>
              <a:rPr lang="en-US" dirty="0"/>
              <a:t>Cava</a:t>
            </a:r>
          </a:p>
        </p:txBody>
      </p:sp>
      <p:sp>
        <p:nvSpPr>
          <p:cNvPr id="22" name="Flowchart: Alternate Process 21"/>
          <p:cNvSpPr/>
          <p:nvPr/>
        </p:nvSpPr>
        <p:spPr>
          <a:xfrm>
            <a:off x="6866190" y="2731795"/>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Pulmonary Veins</a:t>
            </a:r>
          </a:p>
        </p:txBody>
      </p:sp>
      <p:sp>
        <p:nvSpPr>
          <p:cNvPr id="23" name="Flowchart: Alternate Process 22"/>
          <p:cNvSpPr/>
          <p:nvPr/>
        </p:nvSpPr>
        <p:spPr>
          <a:xfrm>
            <a:off x="4876800" y="2731795"/>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Pulmonary Arteries</a:t>
            </a:r>
          </a:p>
        </p:txBody>
      </p:sp>
      <p:cxnSp>
        <p:nvCxnSpPr>
          <p:cNvPr id="29" name="Straight Arrow Connector 28"/>
          <p:cNvCxnSpPr>
            <a:stCxn id="18" idx="2"/>
            <a:endCxn id="23" idx="0"/>
          </p:cNvCxnSpPr>
          <p:nvPr/>
        </p:nvCxnSpPr>
        <p:spPr>
          <a:xfrm>
            <a:off x="4572000" y="2309201"/>
            <a:ext cx="985793"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8" idx="2"/>
            <a:endCxn id="21" idx="0"/>
          </p:cNvCxnSpPr>
          <p:nvPr/>
        </p:nvCxnSpPr>
        <p:spPr>
          <a:xfrm flipH="1">
            <a:off x="1579013" y="2309201"/>
            <a:ext cx="2992987"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8" idx="2"/>
            <a:endCxn id="22" idx="0"/>
          </p:cNvCxnSpPr>
          <p:nvPr/>
        </p:nvCxnSpPr>
        <p:spPr>
          <a:xfrm>
            <a:off x="4572000" y="2309201"/>
            <a:ext cx="2975183"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18" idx="2"/>
            <a:endCxn id="19" idx="0"/>
          </p:cNvCxnSpPr>
          <p:nvPr/>
        </p:nvCxnSpPr>
        <p:spPr>
          <a:xfrm flipH="1">
            <a:off x="3568403" y="2309201"/>
            <a:ext cx="1003597"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 name="Explosion 1 75"/>
          <p:cNvSpPr/>
          <p:nvPr/>
        </p:nvSpPr>
        <p:spPr>
          <a:xfrm>
            <a:off x="6477000" y="4614218"/>
            <a:ext cx="2510203" cy="1573093"/>
          </a:xfrm>
          <a:prstGeom prst="irregularSeal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Hypoxemia</a:t>
            </a:r>
          </a:p>
        </p:txBody>
      </p:sp>
      <p:sp>
        <p:nvSpPr>
          <p:cNvPr id="20" name="Right Arrow 19"/>
          <p:cNvSpPr/>
          <p:nvPr/>
        </p:nvSpPr>
        <p:spPr>
          <a:xfrm rot="10800000">
            <a:off x="4240494" y="3010312"/>
            <a:ext cx="627403" cy="36246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a:off x="3404707" y="3646195"/>
            <a:ext cx="327391" cy="145920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xplosion 1 24"/>
          <p:cNvSpPr/>
          <p:nvPr/>
        </p:nvSpPr>
        <p:spPr>
          <a:xfrm>
            <a:off x="2768302" y="4978693"/>
            <a:ext cx="1600200" cy="1777414"/>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RV</a:t>
            </a:r>
          </a:p>
          <a:p>
            <a:pPr algn="ctr"/>
            <a:r>
              <a:rPr lang="en-US" b="1" dirty="0">
                <a:solidFill>
                  <a:srgbClr val="FF0000"/>
                </a:solidFill>
              </a:rPr>
              <a:t>Failure</a:t>
            </a:r>
          </a:p>
        </p:txBody>
      </p:sp>
      <p:sp>
        <p:nvSpPr>
          <p:cNvPr id="26" name="Explosion 1 25"/>
          <p:cNvSpPr/>
          <p:nvPr/>
        </p:nvSpPr>
        <p:spPr>
          <a:xfrm>
            <a:off x="3997891" y="3752028"/>
            <a:ext cx="3119803" cy="1573093"/>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Pulmonary Perfusion</a:t>
            </a:r>
          </a:p>
        </p:txBody>
      </p:sp>
      <p:sp>
        <p:nvSpPr>
          <p:cNvPr id="27" name="Down Arrow 26"/>
          <p:cNvSpPr/>
          <p:nvPr/>
        </p:nvSpPr>
        <p:spPr>
          <a:xfrm>
            <a:off x="5393245" y="3676384"/>
            <a:ext cx="329093" cy="392405"/>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rot="18901887">
            <a:off x="5921120" y="5080007"/>
            <a:ext cx="563026" cy="644099"/>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own Arrow 29"/>
          <p:cNvSpPr/>
          <p:nvPr/>
        </p:nvSpPr>
        <p:spPr>
          <a:xfrm>
            <a:off x="4733087" y="4337438"/>
            <a:ext cx="228600" cy="3033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565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dirty="0">
                <a:latin typeface="+mn-lt"/>
              </a:rPr>
              <a:t>Physiology</a:t>
            </a:r>
          </a:p>
        </p:txBody>
      </p:sp>
      <p:sp>
        <p:nvSpPr>
          <p:cNvPr id="8" name="Rectangle 7"/>
          <p:cNvSpPr/>
          <p:nvPr/>
        </p:nvSpPr>
        <p:spPr>
          <a:xfrm>
            <a:off x="978137" y="956535"/>
            <a:ext cx="1700257" cy="705566"/>
          </a:xfrm>
          <a:prstGeom prst="rect">
            <a:avLst/>
          </a:prstGeom>
          <a:solidFill>
            <a:srgbClr val="FF0000">
              <a:alpha val="24000"/>
            </a:srgb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Hypoxemia</a:t>
            </a:r>
          </a:p>
        </p:txBody>
      </p:sp>
      <p:sp>
        <p:nvSpPr>
          <p:cNvPr id="18" name="Flowchart: Alternate Process 17"/>
          <p:cNvSpPr/>
          <p:nvPr/>
        </p:nvSpPr>
        <p:spPr>
          <a:xfrm>
            <a:off x="3657600" y="914400"/>
            <a:ext cx="1828800" cy="943620"/>
          </a:xfrm>
          <a:prstGeom prst="flowChartAlternate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Mass</a:t>
            </a:r>
          </a:p>
          <a:p>
            <a:pPr algn="ctr"/>
            <a:r>
              <a:rPr lang="en-US" dirty="0"/>
              <a:t>Compression</a:t>
            </a:r>
          </a:p>
        </p:txBody>
      </p:sp>
      <p:sp>
        <p:nvSpPr>
          <p:cNvPr id="19" name="Flowchart: Alternate Process 18"/>
          <p:cNvSpPr/>
          <p:nvPr/>
        </p:nvSpPr>
        <p:spPr>
          <a:xfrm>
            <a:off x="2887410" y="2280614"/>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Right</a:t>
            </a:r>
          </a:p>
          <a:p>
            <a:pPr algn="ctr"/>
            <a:r>
              <a:rPr lang="en-US" dirty="0"/>
              <a:t>Cardiac</a:t>
            </a:r>
          </a:p>
          <a:p>
            <a:pPr algn="ctr"/>
            <a:r>
              <a:rPr lang="en-US" dirty="0"/>
              <a:t>Chambers</a:t>
            </a:r>
          </a:p>
        </p:txBody>
      </p:sp>
      <p:sp>
        <p:nvSpPr>
          <p:cNvPr id="21" name="Flowchart: Alternate Process 20"/>
          <p:cNvSpPr/>
          <p:nvPr/>
        </p:nvSpPr>
        <p:spPr>
          <a:xfrm>
            <a:off x="898020" y="2280614"/>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Superior</a:t>
            </a:r>
          </a:p>
          <a:p>
            <a:pPr algn="ctr"/>
            <a:r>
              <a:rPr lang="en-US" dirty="0"/>
              <a:t>Vena</a:t>
            </a:r>
          </a:p>
          <a:p>
            <a:pPr algn="ctr"/>
            <a:r>
              <a:rPr lang="en-US" dirty="0"/>
              <a:t>Cava</a:t>
            </a:r>
          </a:p>
        </p:txBody>
      </p:sp>
      <p:sp>
        <p:nvSpPr>
          <p:cNvPr id="22" name="Flowchart: Alternate Process 21"/>
          <p:cNvSpPr/>
          <p:nvPr/>
        </p:nvSpPr>
        <p:spPr>
          <a:xfrm>
            <a:off x="6866190" y="2280614"/>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Pulmonary Veins</a:t>
            </a:r>
          </a:p>
        </p:txBody>
      </p:sp>
      <p:sp>
        <p:nvSpPr>
          <p:cNvPr id="23" name="Flowchart: Alternate Process 22"/>
          <p:cNvSpPr/>
          <p:nvPr/>
        </p:nvSpPr>
        <p:spPr>
          <a:xfrm>
            <a:off x="4876800" y="2280614"/>
            <a:ext cx="1361986"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Pulmonary Arteries</a:t>
            </a:r>
          </a:p>
        </p:txBody>
      </p:sp>
      <p:cxnSp>
        <p:nvCxnSpPr>
          <p:cNvPr id="29" name="Straight Arrow Connector 28"/>
          <p:cNvCxnSpPr>
            <a:stCxn id="18" idx="2"/>
            <a:endCxn id="23" idx="0"/>
          </p:cNvCxnSpPr>
          <p:nvPr/>
        </p:nvCxnSpPr>
        <p:spPr>
          <a:xfrm>
            <a:off x="4572000" y="1858020"/>
            <a:ext cx="985793"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8" idx="2"/>
            <a:endCxn id="21" idx="0"/>
          </p:cNvCxnSpPr>
          <p:nvPr/>
        </p:nvCxnSpPr>
        <p:spPr>
          <a:xfrm flipH="1">
            <a:off x="1579013" y="1858020"/>
            <a:ext cx="2992987"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8" idx="2"/>
            <a:endCxn id="22" idx="0"/>
          </p:cNvCxnSpPr>
          <p:nvPr/>
        </p:nvCxnSpPr>
        <p:spPr>
          <a:xfrm>
            <a:off x="4572000" y="1858020"/>
            <a:ext cx="2975183"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18" idx="2"/>
            <a:endCxn id="19" idx="0"/>
          </p:cNvCxnSpPr>
          <p:nvPr/>
        </p:nvCxnSpPr>
        <p:spPr>
          <a:xfrm flipH="1">
            <a:off x="3568403" y="1858020"/>
            <a:ext cx="1003597" cy="42259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Explosion 1 29"/>
          <p:cNvSpPr/>
          <p:nvPr/>
        </p:nvSpPr>
        <p:spPr>
          <a:xfrm>
            <a:off x="3886200" y="4516128"/>
            <a:ext cx="1600200" cy="1777414"/>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Cardiac Output</a:t>
            </a:r>
          </a:p>
        </p:txBody>
      </p:sp>
      <p:sp>
        <p:nvSpPr>
          <p:cNvPr id="31" name="Explosion 1 30"/>
          <p:cNvSpPr/>
          <p:nvPr/>
        </p:nvSpPr>
        <p:spPr>
          <a:xfrm>
            <a:off x="6292080" y="4749385"/>
            <a:ext cx="2510203" cy="1573093"/>
          </a:xfrm>
          <a:prstGeom prst="irregularSeal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Hypoxemia</a:t>
            </a:r>
          </a:p>
        </p:txBody>
      </p:sp>
      <p:sp>
        <p:nvSpPr>
          <p:cNvPr id="33" name="Explosion 1 32"/>
          <p:cNvSpPr/>
          <p:nvPr/>
        </p:nvSpPr>
        <p:spPr>
          <a:xfrm>
            <a:off x="6426735" y="3469642"/>
            <a:ext cx="2240894" cy="1438921"/>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Pulmonary Edema</a:t>
            </a:r>
          </a:p>
        </p:txBody>
      </p:sp>
      <p:sp>
        <p:nvSpPr>
          <p:cNvPr id="34" name="Down Arrow 33"/>
          <p:cNvSpPr/>
          <p:nvPr/>
        </p:nvSpPr>
        <p:spPr>
          <a:xfrm>
            <a:off x="4070201" y="5664793"/>
            <a:ext cx="228600" cy="3033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own Arrow 35"/>
          <p:cNvSpPr/>
          <p:nvPr/>
        </p:nvSpPr>
        <p:spPr>
          <a:xfrm rot="3040639">
            <a:off x="5724178" y="2878514"/>
            <a:ext cx="327391" cy="2026755"/>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Down Arrow 36"/>
          <p:cNvSpPr/>
          <p:nvPr/>
        </p:nvSpPr>
        <p:spPr>
          <a:xfrm>
            <a:off x="7382636" y="3255380"/>
            <a:ext cx="329093" cy="392405"/>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p:cNvSpPr/>
          <p:nvPr/>
        </p:nvSpPr>
        <p:spPr>
          <a:xfrm>
            <a:off x="7392493" y="4640610"/>
            <a:ext cx="329093" cy="392405"/>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5359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l"/>
            <a:r>
              <a:rPr lang="en-US" dirty="0">
                <a:latin typeface="+mn-lt"/>
              </a:rPr>
              <a:t>Physiology</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1643486" y="969600"/>
            <a:ext cx="3544118" cy="4481512"/>
          </a:xfrm>
          <a:prstGeom prst="rect">
            <a:avLst/>
          </a:prstGeom>
        </p:spPr>
      </p:pic>
      <p:sp>
        <p:nvSpPr>
          <p:cNvPr id="3" name="Down Arrow 2"/>
          <p:cNvSpPr/>
          <p:nvPr/>
        </p:nvSpPr>
        <p:spPr>
          <a:xfrm>
            <a:off x="5930145" y="1426903"/>
            <a:ext cx="304800" cy="3276600"/>
          </a:xfrm>
          <a:prstGeom prst="down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3415545" y="1440433"/>
            <a:ext cx="304800" cy="3276600"/>
          </a:xfrm>
          <a:prstGeom prst="down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891687" y="1440433"/>
            <a:ext cx="304800" cy="3276600"/>
          </a:xfrm>
          <a:prstGeom prst="down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057400" y="5029200"/>
            <a:ext cx="3401893" cy="707886"/>
          </a:xfrm>
          <a:prstGeom prst="rect">
            <a:avLst/>
          </a:prstGeom>
          <a:noFill/>
        </p:spPr>
        <p:txBody>
          <a:bodyPr wrap="none" rtlCol="0">
            <a:spAutoFit/>
          </a:bodyPr>
          <a:lstStyle/>
          <a:p>
            <a:r>
              <a:rPr lang="en-US" sz="4000" dirty="0"/>
              <a:t>Supine position</a:t>
            </a:r>
          </a:p>
        </p:txBody>
      </p:sp>
      <p:sp>
        <p:nvSpPr>
          <p:cNvPr id="8" name="TextBox 7"/>
          <p:cNvSpPr txBox="1"/>
          <p:nvPr/>
        </p:nvSpPr>
        <p:spPr>
          <a:xfrm>
            <a:off x="628650" y="1722023"/>
            <a:ext cx="850939" cy="369332"/>
          </a:xfrm>
          <a:prstGeom prst="rect">
            <a:avLst/>
          </a:prstGeom>
          <a:noFill/>
        </p:spPr>
        <p:txBody>
          <a:bodyPr wrap="none" rtlCol="0">
            <a:spAutoFit/>
          </a:bodyPr>
          <a:lstStyle/>
          <a:p>
            <a:r>
              <a:rPr lang="en-US" dirty="0"/>
              <a:t>Gravity</a:t>
            </a:r>
          </a:p>
        </p:txBody>
      </p:sp>
      <p:sp>
        <p:nvSpPr>
          <p:cNvPr id="10" name="Flowchart: Alternate Process 9"/>
          <p:cNvSpPr/>
          <p:nvPr/>
        </p:nvSpPr>
        <p:spPr>
          <a:xfrm>
            <a:off x="6629400" y="1371600"/>
            <a:ext cx="2091481"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Worsening V/Q mismatch</a:t>
            </a:r>
          </a:p>
        </p:txBody>
      </p:sp>
      <p:sp>
        <p:nvSpPr>
          <p:cNvPr id="11" name="Flowchart: Alternate Process 10"/>
          <p:cNvSpPr/>
          <p:nvPr/>
        </p:nvSpPr>
        <p:spPr>
          <a:xfrm>
            <a:off x="6629400" y="2416671"/>
            <a:ext cx="2091481"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Increased Intrathoracic Pressure</a:t>
            </a:r>
          </a:p>
        </p:txBody>
      </p:sp>
      <p:sp>
        <p:nvSpPr>
          <p:cNvPr id="12" name="Flowchart: Alternate Process 11"/>
          <p:cNvSpPr/>
          <p:nvPr/>
        </p:nvSpPr>
        <p:spPr>
          <a:xfrm>
            <a:off x="6629400" y="3475037"/>
            <a:ext cx="2091481" cy="9144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Airway Collapse</a:t>
            </a:r>
          </a:p>
        </p:txBody>
      </p:sp>
      <p:sp>
        <p:nvSpPr>
          <p:cNvPr id="9" name="Right Arrow 8"/>
          <p:cNvSpPr/>
          <p:nvPr/>
        </p:nvSpPr>
        <p:spPr>
          <a:xfrm>
            <a:off x="2133600" y="4106366"/>
            <a:ext cx="533400" cy="1608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2133600" y="3124200"/>
            <a:ext cx="533400" cy="1608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7616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4800" dirty="0">
                <a:latin typeface="+mn-lt"/>
              </a:rPr>
              <a:t>Signs and Symptoms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02565954"/>
              </p:ext>
            </p:extLst>
          </p:nvPr>
        </p:nvGraphicFramePr>
        <p:xfrm>
          <a:off x="457200" y="1219200"/>
          <a:ext cx="8058150" cy="3017520"/>
        </p:xfrm>
        <a:graphic>
          <a:graphicData uri="http://schemas.openxmlformats.org/drawingml/2006/table">
            <a:tbl>
              <a:tblPr firstRow="1" bandRow="1">
                <a:tableStyleId>{5C22544A-7EE6-4342-B048-85BDC9FD1C3A}</a:tableStyleId>
              </a:tblPr>
              <a:tblGrid>
                <a:gridCol w="2686050">
                  <a:extLst>
                    <a:ext uri="{9D8B030D-6E8A-4147-A177-3AD203B41FA5}">
                      <a16:colId xmlns:a16="http://schemas.microsoft.com/office/drawing/2014/main" val="20000"/>
                    </a:ext>
                  </a:extLst>
                </a:gridCol>
                <a:gridCol w="2686050">
                  <a:extLst>
                    <a:ext uri="{9D8B030D-6E8A-4147-A177-3AD203B41FA5}">
                      <a16:colId xmlns:a16="http://schemas.microsoft.com/office/drawing/2014/main" val="20001"/>
                    </a:ext>
                  </a:extLst>
                </a:gridCol>
                <a:gridCol w="2686050">
                  <a:extLst>
                    <a:ext uri="{9D8B030D-6E8A-4147-A177-3AD203B41FA5}">
                      <a16:colId xmlns:a16="http://schemas.microsoft.com/office/drawing/2014/main" val="20002"/>
                    </a:ext>
                  </a:extLst>
                </a:gridCol>
              </a:tblGrid>
              <a:tr h="370840">
                <a:tc>
                  <a:txBody>
                    <a:bodyPr/>
                    <a:lstStyle/>
                    <a:p>
                      <a:pPr algn="ctr"/>
                      <a:r>
                        <a:rPr lang="en-US" sz="2400" dirty="0"/>
                        <a:t>Airway</a:t>
                      </a:r>
                    </a:p>
                  </a:txBody>
                  <a:tcPr>
                    <a:solidFill>
                      <a:srgbClr val="0FA5CC"/>
                    </a:solidFill>
                  </a:tcPr>
                </a:tc>
                <a:tc>
                  <a:txBody>
                    <a:bodyPr/>
                    <a:lstStyle/>
                    <a:p>
                      <a:pPr algn="ctr"/>
                      <a:r>
                        <a:rPr lang="en-US" sz="2400" dirty="0"/>
                        <a:t>Cardiovascular</a:t>
                      </a:r>
                    </a:p>
                  </a:txBody>
                  <a:tcPr>
                    <a:solidFill>
                      <a:srgbClr val="0FA5CC"/>
                    </a:solidFill>
                  </a:tcPr>
                </a:tc>
                <a:tc>
                  <a:txBody>
                    <a:bodyPr/>
                    <a:lstStyle/>
                    <a:p>
                      <a:pPr algn="ctr"/>
                      <a:r>
                        <a:rPr lang="en-US" sz="2400" dirty="0"/>
                        <a:t>Constitutional</a:t>
                      </a:r>
                    </a:p>
                  </a:txBody>
                  <a:tcPr>
                    <a:solidFill>
                      <a:srgbClr val="0FA5CC"/>
                    </a:solidFill>
                  </a:tcPr>
                </a:tc>
                <a:extLst>
                  <a:ext uri="{0D108BD9-81ED-4DB2-BD59-A6C34878D82A}">
                    <a16:rowId xmlns:a16="http://schemas.microsoft.com/office/drawing/2014/main" val="10000"/>
                  </a:ext>
                </a:extLst>
              </a:tr>
              <a:tr h="370840">
                <a:tc>
                  <a:txBody>
                    <a:bodyPr/>
                    <a:lstStyle/>
                    <a:p>
                      <a:pPr algn="ctr"/>
                      <a:r>
                        <a:rPr lang="en-US" sz="1800" dirty="0"/>
                        <a:t>Shortness</a:t>
                      </a:r>
                      <a:r>
                        <a:rPr lang="en-US" sz="1800" baseline="0" dirty="0"/>
                        <a:t> of breath</a:t>
                      </a:r>
                    </a:p>
                    <a:p>
                      <a:pPr algn="ctr"/>
                      <a:r>
                        <a:rPr lang="en-US" sz="1800" baseline="0" dirty="0"/>
                        <a:t>Stridor</a:t>
                      </a:r>
                    </a:p>
                    <a:p>
                      <a:pPr algn="ctr"/>
                      <a:r>
                        <a:rPr lang="en-US" sz="1800" baseline="0" dirty="0"/>
                        <a:t>Pleural effusion</a:t>
                      </a:r>
                    </a:p>
                    <a:p>
                      <a:pPr algn="ctr"/>
                      <a:r>
                        <a:rPr lang="en-US" sz="1800" baseline="0" dirty="0"/>
                        <a:t>Accessory muscle use</a:t>
                      </a:r>
                    </a:p>
                    <a:p>
                      <a:pPr algn="ctr"/>
                      <a:r>
                        <a:rPr lang="en-US" sz="1800" baseline="0" dirty="0"/>
                        <a:t>Orthopnea</a:t>
                      </a:r>
                    </a:p>
                    <a:p>
                      <a:pPr algn="ctr"/>
                      <a:r>
                        <a:rPr lang="en-US" sz="1800" baseline="0" dirty="0"/>
                        <a:t>Cough</a:t>
                      </a:r>
                    </a:p>
                    <a:p>
                      <a:pPr algn="ctr"/>
                      <a:r>
                        <a:rPr lang="en-US" sz="1800" baseline="0" dirty="0"/>
                        <a:t>Dyspnea</a:t>
                      </a:r>
                    </a:p>
                    <a:p>
                      <a:pPr algn="ctr"/>
                      <a:r>
                        <a:rPr lang="en-US" sz="1800" baseline="0" dirty="0"/>
                        <a:t>Hoarseness</a:t>
                      </a:r>
                    </a:p>
                    <a:p>
                      <a:pPr algn="ctr"/>
                      <a:r>
                        <a:rPr lang="en-US" sz="1800" dirty="0"/>
                        <a:t>Hx of respiratory arrest</a:t>
                      </a:r>
                    </a:p>
                  </a:txBody>
                  <a:tcPr/>
                </a:tc>
                <a:tc>
                  <a:txBody>
                    <a:bodyPr/>
                    <a:lstStyle/>
                    <a:p>
                      <a:pPr algn="ctr"/>
                      <a:r>
                        <a:rPr lang="en-US" dirty="0"/>
                        <a:t>Cyanosis</a:t>
                      </a:r>
                    </a:p>
                    <a:p>
                      <a:pPr algn="ctr"/>
                      <a:r>
                        <a:rPr lang="en-US" dirty="0"/>
                        <a:t>Syncope</a:t>
                      </a:r>
                    </a:p>
                    <a:p>
                      <a:pPr algn="ctr"/>
                      <a:r>
                        <a:rPr lang="en-US" dirty="0"/>
                        <a:t>Tachycardia</a:t>
                      </a:r>
                    </a:p>
                    <a:p>
                      <a:pPr algn="ctr"/>
                      <a:r>
                        <a:rPr lang="en-US" dirty="0"/>
                        <a:t>SVC syndrome</a:t>
                      </a:r>
                    </a:p>
                    <a:p>
                      <a:pPr algn="ctr"/>
                      <a:r>
                        <a:rPr lang="en-US" dirty="0"/>
                        <a:t>Upper body edema</a:t>
                      </a:r>
                    </a:p>
                    <a:p>
                      <a:pPr algn="ctr"/>
                      <a:r>
                        <a:rPr lang="en-US" dirty="0"/>
                        <a:t>Jugular venous distension</a:t>
                      </a:r>
                    </a:p>
                    <a:p>
                      <a:pPr algn="ctr"/>
                      <a:r>
                        <a:rPr lang="en-US" dirty="0"/>
                        <a:t>Arrhythmias</a:t>
                      </a:r>
                    </a:p>
                  </a:txBody>
                  <a:tcPr/>
                </a:tc>
                <a:tc>
                  <a:txBody>
                    <a:bodyPr/>
                    <a:lstStyle/>
                    <a:p>
                      <a:pPr algn="ctr"/>
                      <a:r>
                        <a:rPr lang="en-US" dirty="0"/>
                        <a:t>Weight</a:t>
                      </a:r>
                      <a:r>
                        <a:rPr lang="en-US" baseline="0" dirty="0"/>
                        <a:t> loss</a:t>
                      </a:r>
                    </a:p>
                    <a:p>
                      <a:pPr algn="ctr"/>
                      <a:r>
                        <a:rPr lang="en-US" baseline="0" dirty="0"/>
                        <a:t>Fever</a:t>
                      </a:r>
                    </a:p>
                    <a:p>
                      <a:pPr algn="ctr"/>
                      <a:r>
                        <a:rPr lang="en-US" baseline="0" dirty="0"/>
                        <a:t>Night sweats</a:t>
                      </a:r>
                      <a:endParaRPr lang="en-US" dirty="0"/>
                    </a:p>
                  </a:txBody>
                  <a:tcPr/>
                </a:tc>
                <a:extLst>
                  <a:ext uri="{0D108BD9-81ED-4DB2-BD59-A6C34878D82A}">
                    <a16:rowId xmlns:a16="http://schemas.microsoft.com/office/drawing/2014/main" val="10001"/>
                  </a:ext>
                </a:extLst>
              </a:tr>
            </a:tbl>
          </a:graphicData>
        </a:graphic>
      </p:graphicFrame>
      <p:sp>
        <p:nvSpPr>
          <p:cNvPr id="5" name="Rounded Rectangle 4"/>
          <p:cNvSpPr/>
          <p:nvPr/>
        </p:nvSpPr>
        <p:spPr>
          <a:xfrm>
            <a:off x="2857500" y="4767104"/>
            <a:ext cx="3429000" cy="3810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Systemic effects of the tumor</a:t>
            </a:r>
          </a:p>
        </p:txBody>
      </p:sp>
      <p:sp>
        <p:nvSpPr>
          <p:cNvPr id="6" name="Rounded Rectangle 5"/>
          <p:cNvSpPr/>
          <p:nvPr/>
        </p:nvSpPr>
        <p:spPr>
          <a:xfrm>
            <a:off x="2857500" y="5376704"/>
            <a:ext cx="34290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Thyroid function abnormalities</a:t>
            </a:r>
          </a:p>
        </p:txBody>
      </p:sp>
      <p:sp>
        <p:nvSpPr>
          <p:cNvPr id="7" name="Rounded Rectangle 6"/>
          <p:cNvSpPr/>
          <p:nvPr/>
        </p:nvSpPr>
        <p:spPr>
          <a:xfrm>
            <a:off x="2857500" y="5986304"/>
            <a:ext cx="34290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t>Myasthenic</a:t>
            </a:r>
            <a:r>
              <a:rPr lang="en-US" sz="2000" dirty="0"/>
              <a:t> Crisis</a:t>
            </a:r>
          </a:p>
        </p:txBody>
      </p:sp>
      <p:sp>
        <p:nvSpPr>
          <p:cNvPr id="3" name="Rectangle 2"/>
          <p:cNvSpPr/>
          <p:nvPr/>
        </p:nvSpPr>
        <p:spPr>
          <a:xfrm>
            <a:off x="457200" y="4233704"/>
            <a:ext cx="8058150" cy="381000"/>
          </a:xfrm>
          <a:prstGeom prst="rect">
            <a:avLst/>
          </a:prstGeom>
          <a:solidFill>
            <a:srgbClr val="0FA5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Dependent on size, location, and the rate of growth</a:t>
            </a:r>
          </a:p>
        </p:txBody>
      </p:sp>
    </p:spTree>
    <p:extLst>
      <p:ext uri="{BB962C8B-B14F-4D97-AF65-F5344CB8AC3E}">
        <p14:creationId xmlns:p14="http://schemas.microsoft.com/office/powerpoint/2010/main" val="2530858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Signs and Symptoms </a:t>
            </a:r>
            <a:endParaRPr lang="en-US" dirty="0">
              <a:latin typeface="+mn-lt"/>
            </a:endParaRPr>
          </a:p>
        </p:txBody>
      </p:sp>
      <p:sp>
        <p:nvSpPr>
          <p:cNvPr id="3" name="Content Placeholder 2"/>
          <p:cNvSpPr>
            <a:spLocks noGrp="1"/>
          </p:cNvSpPr>
          <p:nvPr>
            <p:ph idx="1"/>
          </p:nvPr>
        </p:nvSpPr>
        <p:spPr>
          <a:xfrm>
            <a:off x="457200" y="1253331"/>
            <a:ext cx="8058150" cy="4351338"/>
          </a:xfrm>
        </p:spPr>
        <p:txBody>
          <a:bodyPr>
            <a:noAutofit/>
          </a:bodyPr>
          <a:lstStyle/>
          <a:p>
            <a:pPr marL="0" indent="0">
              <a:buNone/>
            </a:pPr>
            <a:r>
              <a:rPr lang="en-US" sz="3200" dirty="0"/>
              <a:t>As compared to adults, children experience more signs and symptoms</a:t>
            </a:r>
          </a:p>
          <a:p>
            <a:r>
              <a:rPr lang="en-US" sz="2800" dirty="0"/>
              <a:t>AMM tend to be more central</a:t>
            </a:r>
          </a:p>
          <a:p>
            <a:r>
              <a:rPr lang="en-US" sz="2800" dirty="0"/>
              <a:t>More likely to compress on the softer airway and vascular structures</a:t>
            </a:r>
          </a:p>
          <a:p>
            <a:r>
              <a:rPr lang="en-US" sz="2800" dirty="0"/>
              <a:t>More likely to be malignant and grow/infiltrate at a faster rate</a:t>
            </a:r>
          </a:p>
          <a:p>
            <a:r>
              <a:rPr lang="en-US" sz="2800" dirty="0"/>
              <a:t>Smaller intrathoracic volumes may not be able to accommodate the mass as easily</a:t>
            </a:r>
          </a:p>
          <a:p>
            <a:endParaRPr lang="en-US" sz="3200" dirty="0"/>
          </a:p>
        </p:txBody>
      </p:sp>
    </p:spTree>
    <p:extLst>
      <p:ext uri="{BB962C8B-B14F-4D97-AF65-F5344CB8AC3E}">
        <p14:creationId xmlns:p14="http://schemas.microsoft.com/office/powerpoint/2010/main" val="928094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l"/>
            <a:r>
              <a:rPr lang="en-US" sz="4800" dirty="0">
                <a:latin typeface="+mn-lt"/>
              </a:rPr>
              <a:t>Pre-operative testing</a:t>
            </a:r>
          </a:p>
        </p:txBody>
      </p:sp>
      <p:sp>
        <p:nvSpPr>
          <p:cNvPr id="3" name="Content Placeholder 2"/>
          <p:cNvSpPr>
            <a:spLocks noGrp="1"/>
          </p:cNvSpPr>
          <p:nvPr>
            <p:ph idx="1"/>
          </p:nvPr>
        </p:nvSpPr>
        <p:spPr>
          <a:xfrm>
            <a:off x="457200" y="1371600"/>
            <a:ext cx="8229600" cy="4261073"/>
          </a:xfrm>
        </p:spPr>
        <p:txBody>
          <a:bodyPr>
            <a:normAutofit/>
          </a:bodyPr>
          <a:lstStyle/>
          <a:p>
            <a:pPr marL="0" indent="0">
              <a:buNone/>
            </a:pPr>
            <a:r>
              <a:rPr lang="en-US" sz="4000" dirty="0"/>
              <a:t>Anatomic Testing:</a:t>
            </a:r>
          </a:p>
          <a:p>
            <a:r>
              <a:rPr lang="en-US" sz="3200" dirty="0"/>
              <a:t>Anterior-posterior and lateral chest X-rays </a:t>
            </a:r>
          </a:p>
          <a:p>
            <a:r>
              <a:rPr lang="en-US" sz="3200" dirty="0"/>
              <a:t>CT scan</a:t>
            </a:r>
          </a:p>
          <a:p>
            <a:r>
              <a:rPr lang="en-US" sz="3200" dirty="0"/>
              <a:t>MRI</a:t>
            </a:r>
          </a:p>
          <a:p>
            <a:r>
              <a:rPr lang="en-US" sz="3200" dirty="0"/>
              <a:t>Positron Emission tomography</a:t>
            </a:r>
          </a:p>
          <a:p>
            <a:r>
              <a:rPr lang="en-US" sz="3200" dirty="0"/>
              <a:t>Angiography</a:t>
            </a:r>
          </a:p>
          <a:p>
            <a:r>
              <a:rPr lang="en-US" sz="3200" dirty="0"/>
              <a:t>Echocardiography</a:t>
            </a:r>
          </a:p>
        </p:txBody>
      </p:sp>
    </p:spTree>
    <p:extLst>
      <p:ext uri="{BB962C8B-B14F-4D97-AF65-F5344CB8AC3E}">
        <p14:creationId xmlns:p14="http://schemas.microsoft.com/office/powerpoint/2010/main" val="21463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Pre-operative testing</a:t>
            </a:r>
          </a:p>
        </p:txBody>
      </p:sp>
      <p:sp>
        <p:nvSpPr>
          <p:cNvPr id="3" name="Content Placeholder 2"/>
          <p:cNvSpPr>
            <a:spLocks noGrp="1"/>
          </p:cNvSpPr>
          <p:nvPr>
            <p:ph idx="1"/>
          </p:nvPr>
        </p:nvSpPr>
        <p:spPr/>
        <p:txBody>
          <a:bodyPr>
            <a:normAutofit/>
          </a:bodyPr>
          <a:lstStyle/>
          <a:p>
            <a:pPr marL="0" indent="0">
              <a:buNone/>
            </a:pPr>
            <a:r>
              <a:rPr lang="en-US" sz="4000" dirty="0"/>
              <a:t>Physiologic Testing:</a:t>
            </a:r>
          </a:p>
          <a:p>
            <a:r>
              <a:rPr lang="en-US" sz="3200" dirty="0"/>
              <a:t>Complete blood count, electrolytes</a:t>
            </a:r>
          </a:p>
          <a:p>
            <a:r>
              <a:rPr lang="en-US" sz="3200" dirty="0"/>
              <a:t>Pulmonary function tests</a:t>
            </a:r>
          </a:p>
          <a:p>
            <a:r>
              <a:rPr lang="en-US" sz="3200" dirty="0"/>
              <a:t>Transthoracic echocardiography (ECHO)</a:t>
            </a:r>
          </a:p>
          <a:p>
            <a:r>
              <a:rPr lang="en-US" sz="3200" dirty="0"/>
              <a:t>Thyroid scan</a:t>
            </a:r>
          </a:p>
          <a:p>
            <a:pPr marL="0" indent="0">
              <a:buNone/>
            </a:pPr>
            <a:endParaRPr lang="en-US" sz="3200" dirty="0"/>
          </a:p>
        </p:txBody>
      </p:sp>
    </p:spTree>
    <p:extLst>
      <p:ext uri="{BB962C8B-B14F-4D97-AF65-F5344CB8AC3E}">
        <p14:creationId xmlns:p14="http://schemas.microsoft.com/office/powerpoint/2010/main" val="3939853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Pre-operative testing</a:t>
            </a:r>
          </a:p>
        </p:txBody>
      </p:sp>
      <p:sp>
        <p:nvSpPr>
          <p:cNvPr id="3" name="Content Placeholder 2"/>
          <p:cNvSpPr>
            <a:spLocks noGrp="1"/>
          </p:cNvSpPr>
          <p:nvPr>
            <p:ph idx="1"/>
          </p:nvPr>
        </p:nvSpPr>
        <p:spPr/>
        <p:txBody>
          <a:bodyPr>
            <a:normAutofit/>
          </a:bodyPr>
          <a:lstStyle/>
          <a:p>
            <a:pPr marL="0" indent="0">
              <a:buNone/>
            </a:pPr>
            <a:r>
              <a:rPr lang="en-US" sz="4000" dirty="0"/>
              <a:t>Tumor markers:</a:t>
            </a:r>
            <a:endParaRPr lang="en-US" sz="3200" dirty="0"/>
          </a:p>
          <a:p>
            <a:r>
              <a:rPr lang="en-US" sz="3200" dirty="0"/>
              <a:t>Uric acid, LDH, </a:t>
            </a:r>
            <a:r>
              <a:rPr lang="el-GR" sz="3200" dirty="0"/>
              <a:t>β</a:t>
            </a:r>
            <a:r>
              <a:rPr lang="en-US" sz="3200" dirty="0"/>
              <a:t>-HCG, </a:t>
            </a:r>
            <a:r>
              <a:rPr lang="el-GR" sz="3200" dirty="0"/>
              <a:t>α</a:t>
            </a:r>
            <a:r>
              <a:rPr lang="en-US" sz="3200" dirty="0"/>
              <a:t>-fetoprotein, thyroid function test</a:t>
            </a:r>
          </a:p>
          <a:p>
            <a:r>
              <a:rPr lang="en-US" sz="3200" dirty="0"/>
              <a:t>Flow cytometry</a:t>
            </a:r>
          </a:p>
          <a:p>
            <a:r>
              <a:rPr lang="en-US" sz="3200" dirty="0"/>
              <a:t>Lumbar puncture</a:t>
            </a:r>
          </a:p>
          <a:p>
            <a:r>
              <a:rPr lang="en-US" sz="3200" dirty="0"/>
              <a:t>Bone marrow aspirate and biopsy</a:t>
            </a:r>
          </a:p>
          <a:p>
            <a:pPr marL="0" indent="0">
              <a:buNone/>
            </a:pPr>
            <a:endParaRPr lang="en-US" sz="3200" dirty="0"/>
          </a:p>
        </p:txBody>
      </p:sp>
    </p:spTree>
    <p:extLst>
      <p:ext uri="{BB962C8B-B14F-4D97-AF65-F5344CB8AC3E}">
        <p14:creationId xmlns:p14="http://schemas.microsoft.com/office/powerpoint/2010/main" val="916640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7886700" cy="1325563"/>
          </a:xfrm>
        </p:spPr>
        <p:txBody>
          <a:bodyPr>
            <a:normAutofit/>
          </a:bodyPr>
          <a:lstStyle/>
          <a:p>
            <a:pPr algn="l"/>
            <a:r>
              <a:rPr lang="en-US" sz="4800" dirty="0"/>
              <a:t>Computed Tomography </a:t>
            </a:r>
            <a:r>
              <a:rPr lang="en-US" sz="4800" dirty="0">
                <a:latin typeface="+mn-lt"/>
              </a:rPr>
              <a:t>Scan</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33600" y="1066801"/>
            <a:ext cx="4797842" cy="3491254"/>
          </a:xfrm>
        </p:spPr>
      </p:pic>
      <p:sp>
        <p:nvSpPr>
          <p:cNvPr id="3" name="TextBox 2"/>
          <p:cNvSpPr txBox="1"/>
          <p:nvPr/>
        </p:nvSpPr>
        <p:spPr>
          <a:xfrm>
            <a:off x="304800" y="4724400"/>
            <a:ext cx="8610600" cy="1200329"/>
          </a:xfrm>
          <a:prstGeom prst="rect">
            <a:avLst/>
          </a:prstGeom>
          <a:noFill/>
        </p:spPr>
        <p:txBody>
          <a:bodyPr wrap="square" rtlCol="0">
            <a:spAutoFit/>
          </a:bodyPr>
          <a:lstStyle/>
          <a:p>
            <a:r>
              <a:rPr lang="en-US" sz="2400" dirty="0"/>
              <a:t>It is imperative that patients undergo a CT scan to further delineate the </a:t>
            </a:r>
            <a:r>
              <a:rPr lang="en-US" sz="2400" b="1" dirty="0"/>
              <a:t>exact location </a:t>
            </a:r>
            <a:r>
              <a:rPr lang="en-US" sz="2400" dirty="0"/>
              <a:t>of the mass, as well as the </a:t>
            </a:r>
            <a:r>
              <a:rPr lang="en-US" sz="2400" b="1" dirty="0"/>
              <a:t>degree of </a:t>
            </a:r>
            <a:r>
              <a:rPr lang="en-US" sz="2400" dirty="0"/>
              <a:t>airway and cardiovascular structure </a:t>
            </a:r>
            <a:r>
              <a:rPr lang="en-US" sz="2400" b="1" dirty="0"/>
              <a:t>compression</a:t>
            </a:r>
            <a:endParaRPr lang="en-US" sz="2400" dirty="0"/>
          </a:p>
        </p:txBody>
      </p:sp>
    </p:spTree>
    <p:extLst>
      <p:ext uri="{BB962C8B-B14F-4D97-AF65-F5344CB8AC3E}">
        <p14:creationId xmlns:p14="http://schemas.microsoft.com/office/powerpoint/2010/main" val="2071465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7886700" cy="1325563"/>
          </a:xfrm>
        </p:spPr>
        <p:txBody>
          <a:bodyPr>
            <a:normAutofit fontScale="90000"/>
          </a:bodyPr>
          <a:lstStyle/>
          <a:p>
            <a:pPr algn="l"/>
            <a:r>
              <a:rPr lang="en-US" sz="4800" dirty="0"/>
              <a:t>Transthoracic Echocardiography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81250" y="1143000"/>
            <a:ext cx="4381500" cy="3300730"/>
          </a:xfrm>
        </p:spPr>
      </p:pic>
      <p:sp>
        <p:nvSpPr>
          <p:cNvPr id="3" name="TextBox 2"/>
          <p:cNvSpPr txBox="1"/>
          <p:nvPr/>
        </p:nvSpPr>
        <p:spPr>
          <a:xfrm>
            <a:off x="266700" y="4540071"/>
            <a:ext cx="8610600" cy="1200329"/>
          </a:xfrm>
          <a:prstGeom prst="rect">
            <a:avLst/>
          </a:prstGeom>
          <a:noFill/>
        </p:spPr>
        <p:txBody>
          <a:bodyPr wrap="square" rtlCol="0">
            <a:spAutoFit/>
          </a:bodyPr>
          <a:lstStyle/>
          <a:p>
            <a:pPr algn="ctr"/>
            <a:r>
              <a:rPr lang="en-US" sz="2400" dirty="0"/>
              <a:t>ECHO done in the </a:t>
            </a:r>
            <a:r>
              <a:rPr lang="en-US" sz="2400" b="1" dirty="0"/>
              <a:t>supine position </a:t>
            </a:r>
            <a:r>
              <a:rPr lang="en-US" sz="2400" dirty="0"/>
              <a:t>will evaluate cardiovascular compression, reduction of pulmonary blood flow, cardiac output, and pericardial tamponade physiology</a:t>
            </a:r>
          </a:p>
        </p:txBody>
      </p:sp>
    </p:spTree>
    <p:extLst>
      <p:ext uri="{BB962C8B-B14F-4D97-AF65-F5344CB8AC3E}">
        <p14:creationId xmlns:p14="http://schemas.microsoft.com/office/powerpoint/2010/main" val="42688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1143000"/>
          </a:xfrm>
        </p:spPr>
        <p:txBody>
          <a:bodyPr>
            <a:normAutofit/>
          </a:bodyPr>
          <a:lstStyle/>
          <a:p>
            <a:pPr algn="l"/>
            <a:r>
              <a:rPr lang="en-US" sz="4800" dirty="0">
                <a:latin typeface="+mn-lt"/>
              </a:rPr>
              <a:t>Risk Stratification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28600709"/>
              </p:ext>
            </p:extLst>
          </p:nvPr>
        </p:nvGraphicFramePr>
        <p:xfrm>
          <a:off x="428624" y="1184937"/>
          <a:ext cx="8286752" cy="4773768"/>
        </p:xfrm>
        <a:graphic>
          <a:graphicData uri="http://schemas.openxmlformats.org/drawingml/2006/table">
            <a:tbl>
              <a:tblPr firstRow="1" bandRow="1">
                <a:tableStyleId>{5C22544A-7EE6-4342-B048-85BDC9FD1C3A}</a:tableStyleId>
              </a:tblPr>
              <a:tblGrid>
                <a:gridCol w="2071688">
                  <a:extLst>
                    <a:ext uri="{9D8B030D-6E8A-4147-A177-3AD203B41FA5}">
                      <a16:colId xmlns:a16="http://schemas.microsoft.com/office/drawing/2014/main" val="20000"/>
                    </a:ext>
                  </a:extLst>
                </a:gridCol>
                <a:gridCol w="2071688">
                  <a:extLst>
                    <a:ext uri="{9D8B030D-6E8A-4147-A177-3AD203B41FA5}">
                      <a16:colId xmlns:a16="http://schemas.microsoft.com/office/drawing/2014/main" val="20001"/>
                    </a:ext>
                  </a:extLst>
                </a:gridCol>
                <a:gridCol w="2071688">
                  <a:extLst>
                    <a:ext uri="{9D8B030D-6E8A-4147-A177-3AD203B41FA5}">
                      <a16:colId xmlns:a16="http://schemas.microsoft.com/office/drawing/2014/main" val="20002"/>
                    </a:ext>
                  </a:extLst>
                </a:gridCol>
                <a:gridCol w="2071688">
                  <a:extLst>
                    <a:ext uri="{9D8B030D-6E8A-4147-A177-3AD203B41FA5}">
                      <a16:colId xmlns:a16="http://schemas.microsoft.com/office/drawing/2014/main" val="20003"/>
                    </a:ext>
                  </a:extLst>
                </a:gridCol>
              </a:tblGrid>
              <a:tr h="807856">
                <a:tc>
                  <a:txBody>
                    <a:bodyPr/>
                    <a:lstStyle/>
                    <a:p>
                      <a:endParaRPr lang="en-US" dirty="0"/>
                    </a:p>
                  </a:txBody>
                  <a:tcPr>
                    <a:solidFill>
                      <a:srgbClr val="0FA5CC"/>
                    </a:solidFill>
                  </a:tcPr>
                </a:tc>
                <a:tc>
                  <a:txBody>
                    <a:bodyPr/>
                    <a:lstStyle/>
                    <a:p>
                      <a:pPr algn="ctr"/>
                      <a:r>
                        <a:rPr lang="en-US" sz="2400" dirty="0">
                          <a:solidFill>
                            <a:schemeClr val="bg1"/>
                          </a:solidFill>
                        </a:rPr>
                        <a:t>Low Risk</a:t>
                      </a:r>
                    </a:p>
                  </a:txBody>
                  <a:tcPr anchor="ctr">
                    <a:solidFill>
                      <a:srgbClr val="0FA5CC"/>
                    </a:solidFill>
                  </a:tcPr>
                </a:tc>
                <a:tc>
                  <a:txBody>
                    <a:bodyPr/>
                    <a:lstStyle/>
                    <a:p>
                      <a:pPr algn="ctr"/>
                      <a:r>
                        <a:rPr lang="en-US" sz="2400" dirty="0">
                          <a:solidFill>
                            <a:srgbClr val="FFFF00"/>
                          </a:solidFill>
                        </a:rPr>
                        <a:t>Intermediate Risk</a:t>
                      </a:r>
                    </a:p>
                  </a:txBody>
                  <a:tcPr anchor="ctr">
                    <a:solidFill>
                      <a:srgbClr val="0FA5CC"/>
                    </a:solidFill>
                  </a:tcPr>
                </a:tc>
                <a:tc>
                  <a:txBody>
                    <a:bodyPr/>
                    <a:lstStyle/>
                    <a:p>
                      <a:pPr algn="ctr"/>
                      <a:r>
                        <a:rPr lang="en-US" sz="2400" dirty="0">
                          <a:solidFill>
                            <a:srgbClr val="FF0000"/>
                          </a:solidFill>
                        </a:rPr>
                        <a:t>High Risk</a:t>
                      </a:r>
                    </a:p>
                  </a:txBody>
                  <a:tcPr anchor="ctr">
                    <a:solidFill>
                      <a:srgbClr val="0FA5CC"/>
                    </a:solidFill>
                  </a:tcPr>
                </a:tc>
                <a:extLst>
                  <a:ext uri="{0D108BD9-81ED-4DB2-BD59-A6C34878D82A}">
                    <a16:rowId xmlns:a16="http://schemas.microsoft.com/office/drawing/2014/main" val="10000"/>
                  </a:ext>
                </a:extLst>
              </a:tr>
              <a:tr h="3050023">
                <a:tc>
                  <a:txBody>
                    <a:bodyPr/>
                    <a:lstStyle/>
                    <a:p>
                      <a:pPr algn="ctr"/>
                      <a:r>
                        <a:rPr lang="en-US" sz="3200" dirty="0"/>
                        <a:t>Signs</a:t>
                      </a:r>
                    </a:p>
                  </a:txBody>
                  <a:tcPr anchor="ctr"/>
                </a:tc>
                <a:tc>
                  <a:txBody>
                    <a:bodyPr/>
                    <a:lstStyle/>
                    <a:p>
                      <a:pPr algn="ctr"/>
                      <a:r>
                        <a:rPr lang="en-US" sz="1700" dirty="0"/>
                        <a:t>No airway, cardiac, or vascular compression</a:t>
                      </a:r>
                    </a:p>
                  </a:txBody>
                  <a:tcPr anchor="ctr"/>
                </a:tc>
                <a:tc>
                  <a:txBody>
                    <a:bodyPr/>
                    <a:lstStyle/>
                    <a:p>
                      <a:pPr algn="ctr"/>
                      <a:r>
                        <a:rPr lang="en-US" sz="1700" dirty="0"/>
                        <a:t>Mild tracheal compression (&lt;70%)</a:t>
                      </a:r>
                    </a:p>
                    <a:p>
                      <a:pPr algn="ctr"/>
                      <a:endParaRPr lang="en-US" sz="1700" dirty="0"/>
                    </a:p>
                    <a:p>
                      <a:pPr algn="ctr"/>
                      <a:r>
                        <a:rPr lang="en-US" sz="1700" dirty="0"/>
                        <a:t>No bronchial</a:t>
                      </a:r>
                      <a:r>
                        <a:rPr lang="en-US" sz="1700" baseline="0" dirty="0"/>
                        <a:t> compression</a:t>
                      </a:r>
                      <a:endParaRPr lang="en-US" sz="1700" dirty="0"/>
                    </a:p>
                  </a:txBody>
                  <a:tcPr anchor="ctr"/>
                </a:tc>
                <a:tc>
                  <a:txBody>
                    <a:bodyPr/>
                    <a:lstStyle/>
                    <a:p>
                      <a:pPr algn="ctr"/>
                      <a:r>
                        <a:rPr lang="en-US" sz="1700" dirty="0"/>
                        <a:t>Tracheal compression (&gt;70%)</a:t>
                      </a:r>
                    </a:p>
                    <a:p>
                      <a:pPr algn="ctr"/>
                      <a:endParaRPr lang="en-US" sz="1700" dirty="0"/>
                    </a:p>
                    <a:p>
                      <a:pPr algn="ctr"/>
                      <a:r>
                        <a:rPr lang="en-US" sz="1700" dirty="0"/>
                        <a:t>Bronchial</a:t>
                      </a:r>
                      <a:r>
                        <a:rPr lang="en-US" sz="1700" baseline="0" dirty="0"/>
                        <a:t> compression</a:t>
                      </a:r>
                    </a:p>
                    <a:p>
                      <a:pPr algn="ctr"/>
                      <a:endParaRPr lang="en-US" sz="1700" baseline="0" dirty="0"/>
                    </a:p>
                    <a:p>
                      <a:pPr algn="ctr"/>
                      <a:r>
                        <a:rPr lang="en-US" sz="1700" baseline="0" dirty="0"/>
                        <a:t>Great vessel compression</a:t>
                      </a:r>
                    </a:p>
                    <a:p>
                      <a:pPr algn="ctr"/>
                      <a:endParaRPr lang="en-US" sz="1700" baseline="0" dirty="0"/>
                    </a:p>
                    <a:p>
                      <a:pPr algn="ctr"/>
                      <a:r>
                        <a:rPr lang="en-US" sz="1700" baseline="0" dirty="0"/>
                        <a:t>Tamponade physiology</a:t>
                      </a:r>
                      <a:endParaRPr lang="en-US" sz="1700" dirty="0"/>
                    </a:p>
                  </a:txBody>
                  <a:tcPr anchor="ctr"/>
                </a:tc>
                <a:extLst>
                  <a:ext uri="{0D108BD9-81ED-4DB2-BD59-A6C34878D82A}">
                    <a16:rowId xmlns:a16="http://schemas.microsoft.com/office/drawing/2014/main" val="10001"/>
                  </a:ext>
                </a:extLst>
              </a:tr>
              <a:tr h="900785">
                <a:tc>
                  <a:txBody>
                    <a:bodyPr/>
                    <a:lstStyle/>
                    <a:p>
                      <a:pPr algn="ctr"/>
                      <a:r>
                        <a:rPr lang="en-US" sz="2800" dirty="0"/>
                        <a:t>Symptoms</a:t>
                      </a:r>
                    </a:p>
                  </a:txBody>
                  <a:tcPr anchor="ctr"/>
                </a:tc>
                <a:tc>
                  <a:txBody>
                    <a:bodyPr/>
                    <a:lstStyle/>
                    <a:p>
                      <a:pPr algn="ctr"/>
                      <a:r>
                        <a:rPr lang="en-US" sz="1700" dirty="0"/>
                        <a:t>None</a:t>
                      </a:r>
                    </a:p>
                  </a:txBody>
                  <a:tcPr anchor="ctr"/>
                </a:tc>
                <a:tc>
                  <a:txBody>
                    <a:bodyPr/>
                    <a:lstStyle/>
                    <a:p>
                      <a:pPr algn="ctr"/>
                      <a:r>
                        <a:rPr lang="en-US" sz="1700" dirty="0"/>
                        <a:t>Mild</a:t>
                      </a:r>
                      <a:r>
                        <a:rPr lang="en-US" sz="1700" baseline="0" dirty="0"/>
                        <a:t> to moderate </a:t>
                      </a:r>
                      <a:br>
                        <a:rPr lang="en-US" sz="1700" baseline="0" dirty="0"/>
                      </a:br>
                      <a:r>
                        <a:rPr lang="en-US" sz="1700" baseline="0" dirty="0"/>
                        <a:t>Postural</a:t>
                      </a:r>
                      <a:endParaRPr lang="en-US" sz="1700" dirty="0"/>
                    </a:p>
                  </a:txBody>
                  <a:tcPr anchor="ctr"/>
                </a:tc>
                <a:tc>
                  <a:txBody>
                    <a:bodyPr/>
                    <a:lstStyle/>
                    <a:p>
                      <a:pPr algn="ctr"/>
                      <a:r>
                        <a:rPr lang="en-US" sz="1700" dirty="0"/>
                        <a:t>Orthopnea</a:t>
                      </a:r>
                    </a:p>
                    <a:p>
                      <a:pPr algn="ctr"/>
                      <a:r>
                        <a:rPr lang="en-US" sz="1700" dirty="0"/>
                        <a:t>Stridor</a:t>
                      </a:r>
                    </a:p>
                    <a:p>
                      <a:pPr algn="ctr"/>
                      <a:r>
                        <a:rPr lang="en-US" sz="1700" dirty="0"/>
                        <a:t>Cyanosis</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64021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Anesthetic Management</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860574293"/>
              </p:ext>
            </p:extLst>
          </p:nvPr>
        </p:nvGraphicFramePr>
        <p:xfrm>
          <a:off x="457200" y="1219200"/>
          <a:ext cx="8229600" cy="399998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913531" y="5334000"/>
            <a:ext cx="7316939" cy="461665"/>
          </a:xfrm>
          <a:prstGeom prst="rect">
            <a:avLst/>
          </a:prstGeom>
          <a:noFill/>
        </p:spPr>
        <p:txBody>
          <a:bodyPr wrap="none" rtlCol="0">
            <a:spAutoFit/>
          </a:bodyPr>
          <a:lstStyle/>
          <a:p>
            <a:r>
              <a:rPr lang="en-US" sz="2400" dirty="0"/>
              <a:t>Consider referring to a high-level pediatric surgery center</a:t>
            </a:r>
          </a:p>
        </p:txBody>
      </p:sp>
    </p:spTree>
    <p:extLst>
      <p:ext uri="{BB962C8B-B14F-4D97-AF65-F5344CB8AC3E}">
        <p14:creationId xmlns:p14="http://schemas.microsoft.com/office/powerpoint/2010/main" val="1725710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Anesthesia Type</a:t>
            </a:r>
          </a:p>
        </p:txBody>
      </p:sp>
      <p:sp>
        <p:nvSpPr>
          <p:cNvPr id="4" name="Rounded Rectangle 3"/>
          <p:cNvSpPr/>
          <p:nvPr/>
        </p:nvSpPr>
        <p:spPr>
          <a:xfrm>
            <a:off x="1409322" y="1494089"/>
            <a:ext cx="2667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Local Anesthesia</a:t>
            </a:r>
          </a:p>
          <a:p>
            <a:pPr algn="ctr"/>
            <a:r>
              <a:rPr lang="en-US" dirty="0"/>
              <a:t>+/- Sedation</a:t>
            </a:r>
          </a:p>
        </p:txBody>
      </p:sp>
      <p:sp>
        <p:nvSpPr>
          <p:cNvPr id="5" name="Rounded Rectangle 4"/>
          <p:cNvSpPr/>
          <p:nvPr/>
        </p:nvSpPr>
        <p:spPr>
          <a:xfrm>
            <a:off x="4808745" y="1494089"/>
            <a:ext cx="2667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General Anesthesia</a:t>
            </a:r>
          </a:p>
        </p:txBody>
      </p:sp>
      <p:cxnSp>
        <p:nvCxnSpPr>
          <p:cNvPr id="9" name="Straight Arrow Connector 8"/>
          <p:cNvCxnSpPr>
            <a:stCxn id="4" idx="3"/>
            <a:endCxn id="5" idx="1"/>
          </p:cNvCxnSpPr>
          <p:nvPr/>
        </p:nvCxnSpPr>
        <p:spPr>
          <a:xfrm>
            <a:off x="4076322" y="2217989"/>
            <a:ext cx="73242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ardrop 10"/>
          <p:cNvSpPr/>
          <p:nvPr/>
        </p:nvSpPr>
        <p:spPr>
          <a:xfrm>
            <a:off x="836776" y="4367928"/>
            <a:ext cx="1638678" cy="1676400"/>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chemeClr val="bg1"/>
                </a:solidFill>
              </a:rPr>
              <a:t>Extrathoracic</a:t>
            </a:r>
            <a:r>
              <a:rPr lang="en-US" sz="1400" dirty="0">
                <a:solidFill>
                  <a:schemeClr val="bg1"/>
                </a:solidFill>
              </a:rPr>
              <a:t> lymph node biopsy</a:t>
            </a:r>
          </a:p>
        </p:txBody>
      </p:sp>
      <p:sp>
        <p:nvSpPr>
          <p:cNvPr id="12" name="Rounded Rectangle 11"/>
          <p:cNvSpPr/>
          <p:nvPr/>
        </p:nvSpPr>
        <p:spPr>
          <a:xfrm>
            <a:off x="1409322" y="3276600"/>
            <a:ext cx="6066423"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Procedures</a:t>
            </a:r>
          </a:p>
        </p:txBody>
      </p:sp>
      <p:sp>
        <p:nvSpPr>
          <p:cNvPr id="13" name="Teardrop 12"/>
          <p:cNvSpPr/>
          <p:nvPr/>
        </p:nvSpPr>
        <p:spPr>
          <a:xfrm>
            <a:off x="2724450" y="4367928"/>
            <a:ext cx="1638678" cy="1676400"/>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Percutaneous needle aspiration of mass, pericardial fluid, or pleural fluid</a:t>
            </a:r>
          </a:p>
        </p:txBody>
      </p:sp>
      <p:sp>
        <p:nvSpPr>
          <p:cNvPr id="14" name="Teardrop 13"/>
          <p:cNvSpPr/>
          <p:nvPr/>
        </p:nvSpPr>
        <p:spPr>
          <a:xfrm>
            <a:off x="4612124" y="4337948"/>
            <a:ext cx="1638678" cy="1676400"/>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Open biopsy or resection of the mass</a:t>
            </a:r>
          </a:p>
        </p:txBody>
      </p:sp>
      <p:sp>
        <p:nvSpPr>
          <p:cNvPr id="15" name="Teardrop 14"/>
          <p:cNvSpPr/>
          <p:nvPr/>
        </p:nvSpPr>
        <p:spPr>
          <a:xfrm>
            <a:off x="6499798" y="4352938"/>
            <a:ext cx="1638678" cy="1676400"/>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t>Thoracoscopic</a:t>
            </a:r>
            <a:r>
              <a:rPr lang="en-US" sz="1200" dirty="0"/>
              <a:t> biopsy of the mass</a:t>
            </a:r>
          </a:p>
        </p:txBody>
      </p:sp>
    </p:spTree>
    <p:extLst>
      <p:ext uri="{BB962C8B-B14F-4D97-AF65-F5344CB8AC3E}">
        <p14:creationId xmlns:p14="http://schemas.microsoft.com/office/powerpoint/2010/main" val="133708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438400" y="178773"/>
            <a:ext cx="4191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Undiagnosed mediastinal mass</a:t>
            </a:r>
          </a:p>
          <a:p>
            <a:pPr algn="ctr"/>
            <a:r>
              <a:rPr lang="en-US" sz="1100" b="1" dirty="0"/>
              <a:t>Consult pediatrics, hematology/oncology, anesthesiology, PICU, radiation oncology, pediatric surgery</a:t>
            </a:r>
            <a:endParaRPr lang="en-US" sz="1100" dirty="0"/>
          </a:p>
        </p:txBody>
      </p:sp>
      <p:sp>
        <p:nvSpPr>
          <p:cNvPr id="18" name="Rounded Rectangle 17"/>
          <p:cNvSpPr/>
          <p:nvPr/>
        </p:nvSpPr>
        <p:spPr>
          <a:xfrm>
            <a:off x="2438400" y="1219200"/>
            <a:ext cx="4191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CBC, LP, bone marrow biopsy/aspiration</a:t>
            </a:r>
          </a:p>
          <a:p>
            <a:pPr algn="ctr"/>
            <a:r>
              <a:rPr lang="en-US" sz="1400" b="1" dirty="0"/>
              <a:t>Chest X-ray, CT scan, ECHO</a:t>
            </a:r>
            <a:endParaRPr lang="en-US" sz="1400" dirty="0"/>
          </a:p>
        </p:txBody>
      </p:sp>
      <p:cxnSp>
        <p:nvCxnSpPr>
          <p:cNvPr id="8" name="Straight Arrow Connector 7"/>
          <p:cNvCxnSpPr>
            <a:cxnSpLocks/>
            <a:stCxn id="6" idx="2"/>
          </p:cNvCxnSpPr>
          <p:nvPr/>
        </p:nvCxnSpPr>
        <p:spPr>
          <a:xfrm>
            <a:off x="4533900" y="940773"/>
            <a:ext cx="0" cy="27842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ounded Rectangle 18"/>
          <p:cNvSpPr/>
          <p:nvPr/>
        </p:nvSpPr>
        <p:spPr>
          <a:xfrm>
            <a:off x="993512" y="2286000"/>
            <a:ext cx="3314700" cy="838200"/>
          </a:xfrm>
          <a:prstGeom prst="roundRect">
            <a:avLst/>
          </a:prstGeom>
          <a:solidFill>
            <a:srgbClr val="F949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Airway or cardiovascular obstruction </a:t>
            </a:r>
            <a:endParaRPr lang="en-US" sz="1400" dirty="0">
              <a:solidFill>
                <a:schemeClr val="tx1"/>
              </a:solidFill>
            </a:endParaRPr>
          </a:p>
        </p:txBody>
      </p:sp>
      <p:sp>
        <p:nvSpPr>
          <p:cNvPr id="20" name="Rounded Rectangle 19"/>
          <p:cNvSpPr/>
          <p:nvPr/>
        </p:nvSpPr>
        <p:spPr>
          <a:xfrm>
            <a:off x="4724400" y="2317230"/>
            <a:ext cx="3314700" cy="8382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No Airway or cardiovascular obstruction </a:t>
            </a:r>
            <a:endParaRPr lang="en-US" sz="1400" dirty="0">
              <a:solidFill>
                <a:schemeClr val="tx1"/>
              </a:solidFill>
            </a:endParaRPr>
          </a:p>
        </p:txBody>
      </p:sp>
      <p:cxnSp>
        <p:nvCxnSpPr>
          <p:cNvPr id="21" name="Straight Arrow Connector 20"/>
          <p:cNvCxnSpPr/>
          <p:nvPr/>
        </p:nvCxnSpPr>
        <p:spPr>
          <a:xfrm>
            <a:off x="2667000" y="1981200"/>
            <a:ext cx="0" cy="304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381750" y="1981200"/>
            <a:ext cx="0" cy="304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12278" y="3460230"/>
            <a:ext cx="2133600" cy="10668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Biopsy under local anesthesia</a:t>
            </a:r>
          </a:p>
          <a:p>
            <a:pPr algn="ctr"/>
            <a:r>
              <a:rPr lang="en-US" sz="1200" b="1" dirty="0">
                <a:solidFill>
                  <a:schemeClr val="tx1"/>
                </a:solidFill>
              </a:rPr>
              <a:t>Tracheostomy, CPB available</a:t>
            </a:r>
            <a:endParaRPr lang="en-US" sz="1200" dirty="0">
              <a:solidFill>
                <a:schemeClr val="tx1"/>
              </a:solidFill>
            </a:endParaRPr>
          </a:p>
        </p:txBody>
      </p:sp>
      <p:sp>
        <p:nvSpPr>
          <p:cNvPr id="26" name="Rounded Rectangle 25"/>
          <p:cNvSpPr/>
          <p:nvPr/>
        </p:nvSpPr>
        <p:spPr>
          <a:xfrm>
            <a:off x="2647950" y="3421505"/>
            <a:ext cx="2133600" cy="1066800"/>
          </a:xfrm>
          <a:prstGeom prst="roundRect">
            <a:avLst/>
          </a:prstGeom>
          <a:solidFill>
            <a:srgbClr val="F949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Biopsy under local anesthesia NOT feasible</a:t>
            </a:r>
            <a:endParaRPr lang="en-US" sz="1200" dirty="0">
              <a:solidFill>
                <a:schemeClr val="tx1"/>
              </a:solidFill>
            </a:endParaRPr>
          </a:p>
        </p:txBody>
      </p:sp>
      <p:cxnSp>
        <p:nvCxnSpPr>
          <p:cNvPr id="28" name="Straight Arrow Connector 27"/>
          <p:cNvCxnSpPr/>
          <p:nvPr/>
        </p:nvCxnSpPr>
        <p:spPr>
          <a:xfrm>
            <a:off x="1379078" y="3155430"/>
            <a:ext cx="0" cy="304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3790950" y="3141689"/>
            <a:ext cx="0" cy="304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ounded Rectangle 30"/>
          <p:cNvSpPr/>
          <p:nvPr/>
        </p:nvSpPr>
        <p:spPr>
          <a:xfrm>
            <a:off x="2724150" y="4785610"/>
            <a:ext cx="2133600" cy="1066800"/>
          </a:xfrm>
          <a:prstGeom prst="roundRect">
            <a:avLst/>
          </a:prstGeom>
          <a:solidFill>
            <a:srgbClr val="F949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Radiation therapy*</a:t>
            </a:r>
            <a:endParaRPr lang="en-US" sz="1200" dirty="0">
              <a:solidFill>
                <a:schemeClr val="tx1"/>
              </a:solidFill>
            </a:endParaRPr>
          </a:p>
        </p:txBody>
      </p:sp>
      <p:cxnSp>
        <p:nvCxnSpPr>
          <p:cNvPr id="32" name="Straight Arrow Connector 31"/>
          <p:cNvCxnSpPr/>
          <p:nvPr/>
        </p:nvCxnSpPr>
        <p:spPr>
          <a:xfrm>
            <a:off x="3780131" y="4488305"/>
            <a:ext cx="0" cy="304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a:xfrm>
            <a:off x="5314950" y="4785610"/>
            <a:ext cx="2133600" cy="1066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Biopsy</a:t>
            </a:r>
            <a:endParaRPr lang="en-US" sz="1400" b="1" dirty="0">
              <a:solidFill>
                <a:schemeClr val="tx1"/>
              </a:solidFill>
            </a:endParaRPr>
          </a:p>
          <a:p>
            <a:pPr algn="ctr"/>
            <a:r>
              <a:rPr lang="en-US" sz="1400" b="1" dirty="0">
                <a:solidFill>
                  <a:schemeClr val="tx1"/>
                </a:solidFill>
              </a:rPr>
              <a:t>Local Anesthetic</a:t>
            </a:r>
          </a:p>
          <a:p>
            <a:pPr algn="ctr"/>
            <a:r>
              <a:rPr lang="en-US" sz="1400" b="1" dirty="0">
                <a:solidFill>
                  <a:schemeClr val="tx1"/>
                </a:solidFill>
              </a:rPr>
              <a:t>OR</a:t>
            </a:r>
          </a:p>
          <a:p>
            <a:pPr algn="ctr"/>
            <a:r>
              <a:rPr lang="en-US" sz="1400" b="1" dirty="0">
                <a:solidFill>
                  <a:schemeClr val="tx1"/>
                </a:solidFill>
              </a:rPr>
              <a:t>General Anesthesia</a:t>
            </a:r>
            <a:endParaRPr lang="en-US" sz="1200" dirty="0">
              <a:solidFill>
                <a:schemeClr val="tx1"/>
              </a:solidFill>
            </a:endParaRPr>
          </a:p>
        </p:txBody>
      </p:sp>
      <p:cxnSp>
        <p:nvCxnSpPr>
          <p:cNvPr id="35" name="Straight Arrow Connector 34"/>
          <p:cNvCxnSpPr>
            <a:stCxn id="31" idx="3"/>
            <a:endCxn id="33" idx="1"/>
          </p:cNvCxnSpPr>
          <p:nvPr/>
        </p:nvCxnSpPr>
        <p:spPr>
          <a:xfrm>
            <a:off x="4857750" y="5319010"/>
            <a:ext cx="45720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20" idx="2"/>
            <a:endCxn id="33" idx="0"/>
          </p:cNvCxnSpPr>
          <p:nvPr/>
        </p:nvCxnSpPr>
        <p:spPr>
          <a:xfrm>
            <a:off x="6381750" y="3155430"/>
            <a:ext cx="0" cy="163018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3DE7943-BAED-D447-8E81-76ABCE1824CD}"/>
              </a:ext>
            </a:extLst>
          </p:cNvPr>
          <p:cNvSpPr txBox="1"/>
          <p:nvPr/>
        </p:nvSpPr>
        <p:spPr>
          <a:xfrm>
            <a:off x="2167467" y="6032896"/>
            <a:ext cx="4461933" cy="646331"/>
          </a:xfrm>
          <a:prstGeom prst="rect">
            <a:avLst/>
          </a:prstGeom>
          <a:noFill/>
        </p:spPr>
        <p:txBody>
          <a:bodyPr wrap="square">
            <a:spAutoFit/>
          </a:bodyPr>
          <a:lstStyle/>
          <a:p>
            <a:r>
              <a:rPr lang="en-US" sz="1800" dirty="0"/>
              <a:t>*If radiation therapy is NOT available, proceed with multidisciplinary operative plan</a:t>
            </a:r>
          </a:p>
        </p:txBody>
      </p:sp>
    </p:spTree>
    <p:extLst>
      <p:ext uri="{BB962C8B-B14F-4D97-AF65-F5344CB8AC3E}">
        <p14:creationId xmlns:p14="http://schemas.microsoft.com/office/powerpoint/2010/main" val="574155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7848600" cy="1143000"/>
          </a:xfrm>
        </p:spPr>
        <p:txBody>
          <a:bodyPr>
            <a:normAutofit/>
          </a:bodyPr>
          <a:lstStyle/>
          <a:p>
            <a:pPr algn="l"/>
            <a:r>
              <a:rPr lang="en-US" sz="4800" dirty="0">
                <a:latin typeface="+mn-lt"/>
              </a:rPr>
              <a:t>Anesthesia Techniques</a:t>
            </a:r>
          </a:p>
        </p:txBody>
      </p:sp>
      <p:sp>
        <p:nvSpPr>
          <p:cNvPr id="4" name="Rounded Rectangle 3"/>
          <p:cNvSpPr/>
          <p:nvPr/>
        </p:nvSpPr>
        <p:spPr>
          <a:xfrm>
            <a:off x="1256676" y="1176052"/>
            <a:ext cx="2667000" cy="14478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Volatile Agents</a:t>
            </a:r>
          </a:p>
        </p:txBody>
      </p:sp>
      <p:sp>
        <p:nvSpPr>
          <p:cNvPr id="5" name="Rounded Rectangle 4"/>
          <p:cNvSpPr/>
          <p:nvPr/>
        </p:nvSpPr>
        <p:spPr>
          <a:xfrm>
            <a:off x="5105400" y="1152318"/>
            <a:ext cx="2667000" cy="1447800"/>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Ketamine</a:t>
            </a:r>
          </a:p>
        </p:txBody>
      </p:sp>
      <p:sp>
        <p:nvSpPr>
          <p:cNvPr id="6" name="Rounded Rectangle 5"/>
          <p:cNvSpPr/>
          <p:nvPr/>
        </p:nvSpPr>
        <p:spPr>
          <a:xfrm>
            <a:off x="5105400" y="2875275"/>
            <a:ext cx="2667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Dexmedetomidine</a:t>
            </a:r>
            <a:endParaRPr lang="en-US" dirty="0"/>
          </a:p>
        </p:txBody>
      </p:sp>
      <p:sp>
        <p:nvSpPr>
          <p:cNvPr id="7" name="Rounded Rectangle 6"/>
          <p:cNvSpPr/>
          <p:nvPr/>
        </p:nvSpPr>
        <p:spPr>
          <a:xfrm>
            <a:off x="5105400" y="4572000"/>
            <a:ext cx="2667000" cy="1447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Propofol</a:t>
            </a:r>
            <a:endParaRPr lang="en-US" dirty="0"/>
          </a:p>
        </p:txBody>
      </p:sp>
      <p:sp>
        <p:nvSpPr>
          <p:cNvPr id="8" name="Rounded Rectangle 7"/>
          <p:cNvSpPr/>
          <p:nvPr/>
        </p:nvSpPr>
        <p:spPr>
          <a:xfrm>
            <a:off x="1239187" y="2875275"/>
            <a:ext cx="2667000" cy="1447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Positive pressure ventilation?</a:t>
            </a:r>
          </a:p>
        </p:txBody>
      </p:sp>
      <p:sp>
        <p:nvSpPr>
          <p:cNvPr id="10" name="Rounded Rectangle 9"/>
          <p:cNvSpPr/>
          <p:nvPr/>
        </p:nvSpPr>
        <p:spPr>
          <a:xfrm>
            <a:off x="1256676" y="4572000"/>
            <a:ext cx="2667000" cy="14478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Muscle relaxation?</a:t>
            </a:r>
          </a:p>
        </p:txBody>
      </p:sp>
    </p:spTree>
    <p:extLst>
      <p:ext uri="{BB962C8B-B14F-4D97-AF65-F5344CB8AC3E}">
        <p14:creationId xmlns:p14="http://schemas.microsoft.com/office/powerpoint/2010/main" val="3458522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444"/>
            <a:ext cx="8229600" cy="1143000"/>
          </a:xfrm>
        </p:spPr>
        <p:txBody>
          <a:bodyPr/>
          <a:lstStyle/>
          <a:p>
            <a:pPr algn="l"/>
            <a:r>
              <a:rPr lang="en-US" dirty="0"/>
              <a:t>Airway Management</a:t>
            </a:r>
          </a:p>
        </p:txBody>
      </p:sp>
      <p:sp>
        <p:nvSpPr>
          <p:cNvPr id="5" name="Oval 4"/>
          <p:cNvSpPr/>
          <p:nvPr/>
        </p:nvSpPr>
        <p:spPr>
          <a:xfrm>
            <a:off x="609600" y="921544"/>
            <a:ext cx="1676400" cy="1204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Posture</a:t>
            </a:r>
          </a:p>
        </p:txBody>
      </p:sp>
      <p:sp>
        <p:nvSpPr>
          <p:cNvPr id="6" name="Oval 5"/>
          <p:cNvSpPr/>
          <p:nvPr/>
        </p:nvSpPr>
        <p:spPr>
          <a:xfrm>
            <a:off x="628650" y="2224088"/>
            <a:ext cx="1676400" cy="1204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Spontaneous Respiration</a:t>
            </a:r>
          </a:p>
        </p:txBody>
      </p:sp>
      <p:sp>
        <p:nvSpPr>
          <p:cNvPr id="7" name="Oval 6"/>
          <p:cNvSpPr/>
          <p:nvPr/>
        </p:nvSpPr>
        <p:spPr>
          <a:xfrm>
            <a:off x="628650" y="3526633"/>
            <a:ext cx="1676400" cy="1204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Airway Stenting</a:t>
            </a:r>
          </a:p>
        </p:txBody>
      </p:sp>
      <p:sp>
        <p:nvSpPr>
          <p:cNvPr id="8" name="Oval 7"/>
          <p:cNvSpPr/>
          <p:nvPr/>
        </p:nvSpPr>
        <p:spPr>
          <a:xfrm>
            <a:off x="628650" y="4824013"/>
            <a:ext cx="1676400" cy="12049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CPB</a:t>
            </a:r>
          </a:p>
        </p:txBody>
      </p:sp>
      <p:sp>
        <p:nvSpPr>
          <p:cNvPr id="18" name="Rectangle 17"/>
          <p:cNvSpPr/>
          <p:nvPr/>
        </p:nvSpPr>
        <p:spPr>
          <a:xfrm>
            <a:off x="2514600" y="921544"/>
            <a:ext cx="5105400" cy="1204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Induce in sitting position</a:t>
            </a:r>
          </a:p>
          <a:p>
            <a:pPr marL="285750" indent="-285750">
              <a:buFont typeface="Arial" panose="020B0604020202020204" pitchFamily="34" charset="0"/>
              <a:buChar char="•"/>
            </a:pPr>
            <a:r>
              <a:rPr lang="en-US" dirty="0"/>
              <a:t>Change supine position to lateral or prone</a:t>
            </a:r>
          </a:p>
        </p:txBody>
      </p:sp>
      <p:sp>
        <p:nvSpPr>
          <p:cNvPr id="19" name="Rectangle 18"/>
          <p:cNvSpPr/>
          <p:nvPr/>
        </p:nvSpPr>
        <p:spPr>
          <a:xfrm>
            <a:off x="2525283" y="2218924"/>
            <a:ext cx="5105400" cy="1204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Inhalational induction</a:t>
            </a:r>
          </a:p>
          <a:p>
            <a:pPr marL="285750" indent="-285750">
              <a:buFont typeface="Arial" panose="020B0604020202020204" pitchFamily="34" charset="0"/>
              <a:buChar char="•"/>
            </a:pPr>
            <a:r>
              <a:rPr lang="en-US" dirty="0"/>
              <a:t>Intravenous induction</a:t>
            </a:r>
          </a:p>
          <a:p>
            <a:pPr marL="285750" indent="-285750">
              <a:buFont typeface="Arial" panose="020B0604020202020204" pitchFamily="34" charset="0"/>
              <a:buChar char="•"/>
            </a:pPr>
            <a:r>
              <a:rPr lang="en-US" dirty="0"/>
              <a:t>Awake </a:t>
            </a:r>
            <a:r>
              <a:rPr lang="en-US" dirty="0" err="1"/>
              <a:t>fiberoptic</a:t>
            </a:r>
            <a:r>
              <a:rPr lang="en-US" dirty="0"/>
              <a:t> intubation</a:t>
            </a:r>
          </a:p>
        </p:txBody>
      </p:sp>
      <p:sp>
        <p:nvSpPr>
          <p:cNvPr id="20" name="Rectangle 19"/>
          <p:cNvSpPr/>
          <p:nvPr/>
        </p:nvSpPr>
        <p:spPr>
          <a:xfrm>
            <a:off x="2514600" y="3526633"/>
            <a:ext cx="5105400" cy="1204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Long ETT</a:t>
            </a:r>
          </a:p>
          <a:p>
            <a:pPr marL="285750" indent="-285750">
              <a:buFont typeface="Arial" panose="020B0604020202020204" pitchFamily="34" charset="0"/>
              <a:buChar char="•"/>
            </a:pPr>
            <a:r>
              <a:rPr lang="en-US" dirty="0"/>
              <a:t>Double-lumen ETT</a:t>
            </a:r>
          </a:p>
          <a:p>
            <a:pPr marL="285750" indent="-285750">
              <a:buFont typeface="Arial" panose="020B0604020202020204" pitchFamily="34" charset="0"/>
              <a:buChar char="•"/>
            </a:pPr>
            <a:r>
              <a:rPr lang="en-US" dirty="0"/>
              <a:t>Rigid bronchoscope</a:t>
            </a:r>
          </a:p>
          <a:p>
            <a:pPr marL="285750" indent="-285750">
              <a:buFont typeface="Arial" panose="020B0604020202020204" pitchFamily="34" charset="0"/>
              <a:buChar char="•"/>
            </a:pPr>
            <a:r>
              <a:rPr lang="en-US" dirty="0"/>
              <a:t>Insertion of tracheobronchial stents</a:t>
            </a:r>
          </a:p>
        </p:txBody>
      </p:sp>
      <p:sp>
        <p:nvSpPr>
          <p:cNvPr id="21" name="Rectangle 20"/>
          <p:cNvSpPr/>
          <p:nvPr/>
        </p:nvSpPr>
        <p:spPr>
          <a:xfrm>
            <a:off x="2514600" y="4824013"/>
            <a:ext cx="5105400" cy="1204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Commenced under local anesthesia before induction</a:t>
            </a:r>
          </a:p>
          <a:p>
            <a:pPr marL="285750" indent="-285750">
              <a:buFont typeface="Arial" panose="020B0604020202020204" pitchFamily="34" charset="0"/>
              <a:buChar char="•"/>
            </a:pPr>
            <a:r>
              <a:rPr lang="en-US" dirty="0"/>
              <a:t>Vessels prepared under local anesthesia</a:t>
            </a:r>
            <a:r>
              <a:rPr lang="en-US" dirty="0">
                <a:sym typeface="Wingdings" panose="05000000000000000000" pitchFamily="2" charset="2"/>
              </a:rPr>
              <a:t> GA</a:t>
            </a:r>
            <a:endParaRPr lang="en-US" dirty="0"/>
          </a:p>
        </p:txBody>
      </p:sp>
    </p:spTree>
    <p:extLst>
      <p:ext uri="{BB962C8B-B14F-4D97-AF65-F5344CB8AC3E}">
        <p14:creationId xmlns:p14="http://schemas.microsoft.com/office/powerpoint/2010/main" val="525245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Vascular Involvement</a:t>
            </a:r>
          </a:p>
        </p:txBody>
      </p:sp>
      <p:sp>
        <p:nvSpPr>
          <p:cNvPr id="3" name="Oval 2"/>
          <p:cNvSpPr/>
          <p:nvPr/>
        </p:nvSpPr>
        <p:spPr>
          <a:xfrm>
            <a:off x="628650" y="1690688"/>
            <a:ext cx="2590800" cy="1981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SVC Syndrome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9000" y="2020094"/>
            <a:ext cx="3490912" cy="3490912"/>
          </a:xfrm>
          <a:prstGeom prst="rect">
            <a:avLst/>
          </a:prstGeom>
        </p:spPr>
      </p:pic>
      <p:sp>
        <p:nvSpPr>
          <p:cNvPr id="5" name="Oval 4"/>
          <p:cNvSpPr/>
          <p:nvPr/>
        </p:nvSpPr>
        <p:spPr>
          <a:xfrm>
            <a:off x="628650" y="3938588"/>
            <a:ext cx="2590800" cy="1981200"/>
          </a:xfrm>
          <a:prstGeom prst="ellipse">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Intraoperative Hemorrhage</a:t>
            </a:r>
          </a:p>
        </p:txBody>
      </p:sp>
      <p:sp>
        <p:nvSpPr>
          <p:cNvPr id="4" name="Rectangle 3"/>
          <p:cNvSpPr/>
          <p:nvPr/>
        </p:nvSpPr>
        <p:spPr>
          <a:xfrm>
            <a:off x="3420256" y="5490214"/>
            <a:ext cx="3086100" cy="1246495"/>
          </a:xfrm>
          <a:prstGeom prst="rect">
            <a:avLst/>
          </a:prstGeom>
        </p:spPr>
        <p:txBody>
          <a:bodyPr wrap="square">
            <a:spAutoFit/>
          </a:bodyPr>
          <a:lstStyle/>
          <a:p>
            <a:r>
              <a:rPr lang="en-US" sz="1500" dirty="0"/>
              <a:t>It is prudent to place a large bore intravenous cannula in the lower body, preferably in the femoral vein, to facilitate transfusion if the SVC is breached surgically.</a:t>
            </a:r>
          </a:p>
        </p:txBody>
      </p:sp>
    </p:spTree>
    <p:extLst>
      <p:ext uri="{BB962C8B-B14F-4D97-AF65-F5344CB8AC3E}">
        <p14:creationId xmlns:p14="http://schemas.microsoft.com/office/powerpoint/2010/main" val="3869037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r>
              <a:rPr lang="en-US" sz="4200" dirty="0">
                <a:latin typeface="+mn-lt"/>
              </a:rPr>
              <a:t>Intraoperative Considerations</a:t>
            </a:r>
          </a:p>
        </p:txBody>
      </p:sp>
      <p:sp>
        <p:nvSpPr>
          <p:cNvPr id="3" name="Rounded Rectangle 2"/>
          <p:cNvSpPr/>
          <p:nvPr/>
        </p:nvSpPr>
        <p:spPr>
          <a:xfrm>
            <a:off x="2106894" y="1953471"/>
            <a:ext cx="4953000" cy="60960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Large-bore IV X 2 </a:t>
            </a:r>
          </a:p>
          <a:p>
            <a:pPr algn="ctr"/>
            <a:r>
              <a:rPr lang="en-US" b="1" dirty="0">
                <a:solidFill>
                  <a:schemeClr val="tx1"/>
                </a:solidFill>
              </a:rPr>
              <a:t>(SVC Syndrome: place in the lower limbs)</a:t>
            </a:r>
          </a:p>
        </p:txBody>
      </p:sp>
      <p:sp>
        <p:nvSpPr>
          <p:cNvPr id="11" name="Rounded Rectangle 10"/>
          <p:cNvSpPr/>
          <p:nvPr/>
        </p:nvSpPr>
        <p:spPr>
          <a:xfrm>
            <a:off x="2106894" y="2937617"/>
            <a:ext cx="4953000" cy="60960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Blood in OR</a:t>
            </a:r>
          </a:p>
        </p:txBody>
      </p:sp>
      <p:sp>
        <p:nvSpPr>
          <p:cNvPr id="12" name="Rounded Rectangle 11"/>
          <p:cNvSpPr/>
          <p:nvPr/>
        </p:nvSpPr>
        <p:spPr>
          <a:xfrm>
            <a:off x="2106894" y="3920739"/>
            <a:ext cx="4953000" cy="60960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Arterial line (left radial artery)</a:t>
            </a:r>
          </a:p>
        </p:txBody>
      </p:sp>
      <p:sp>
        <p:nvSpPr>
          <p:cNvPr id="13" name="Rounded Rectangle 12"/>
          <p:cNvSpPr/>
          <p:nvPr/>
        </p:nvSpPr>
        <p:spPr>
          <a:xfrm>
            <a:off x="2095500" y="4903861"/>
            <a:ext cx="4953000" cy="60960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 CVP/PA</a:t>
            </a:r>
          </a:p>
        </p:txBody>
      </p:sp>
    </p:spTree>
    <p:extLst>
      <p:ext uri="{BB962C8B-B14F-4D97-AF65-F5344CB8AC3E}">
        <p14:creationId xmlns:p14="http://schemas.microsoft.com/office/powerpoint/2010/main" val="3752497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4800" dirty="0">
                <a:latin typeface="+mn-lt"/>
              </a:rPr>
              <a:t>Managing Intraoperative Complications</a:t>
            </a:r>
          </a:p>
        </p:txBody>
      </p:sp>
      <p:sp>
        <p:nvSpPr>
          <p:cNvPr id="3" name="Rounded Rectangle 2"/>
          <p:cNvSpPr/>
          <p:nvPr/>
        </p:nvSpPr>
        <p:spPr>
          <a:xfrm>
            <a:off x="2106894" y="1953471"/>
            <a:ext cx="4953000" cy="60960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Rescue position</a:t>
            </a:r>
          </a:p>
        </p:txBody>
      </p:sp>
      <p:sp>
        <p:nvSpPr>
          <p:cNvPr id="11" name="Rounded Rectangle 10"/>
          <p:cNvSpPr/>
          <p:nvPr/>
        </p:nvSpPr>
        <p:spPr>
          <a:xfrm>
            <a:off x="2106894" y="2937617"/>
            <a:ext cx="4953000" cy="609600"/>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Rigid bronchoscopy</a:t>
            </a:r>
          </a:p>
        </p:txBody>
      </p:sp>
      <p:sp>
        <p:nvSpPr>
          <p:cNvPr id="12" name="Rounded Rectangle 11"/>
          <p:cNvSpPr/>
          <p:nvPr/>
        </p:nvSpPr>
        <p:spPr>
          <a:xfrm>
            <a:off x="2106894" y="3920739"/>
            <a:ext cx="4953000" cy="609600"/>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Cardiopulmonary bypass</a:t>
            </a:r>
          </a:p>
        </p:txBody>
      </p:sp>
      <p:sp>
        <p:nvSpPr>
          <p:cNvPr id="13" name="Rounded Rectangle 12"/>
          <p:cNvSpPr/>
          <p:nvPr/>
        </p:nvSpPr>
        <p:spPr>
          <a:xfrm>
            <a:off x="2095500" y="4903861"/>
            <a:ext cx="4953000" cy="6096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Emergent sternotomy</a:t>
            </a:r>
          </a:p>
        </p:txBody>
      </p:sp>
    </p:spTree>
    <p:extLst>
      <p:ext uri="{BB962C8B-B14F-4D97-AF65-F5344CB8AC3E}">
        <p14:creationId xmlns:p14="http://schemas.microsoft.com/office/powerpoint/2010/main" val="1067242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r>
              <a:rPr lang="en-US" dirty="0"/>
              <a:t>Post</a:t>
            </a:r>
            <a:r>
              <a:rPr lang="en-US" dirty="0">
                <a:latin typeface="+mn-lt"/>
              </a:rPr>
              <a:t>operative Considerations</a:t>
            </a:r>
          </a:p>
        </p:txBody>
      </p:sp>
      <p:sp>
        <p:nvSpPr>
          <p:cNvPr id="3" name="Rounded Rectangle 2"/>
          <p:cNvSpPr/>
          <p:nvPr/>
        </p:nvSpPr>
        <p:spPr>
          <a:xfrm>
            <a:off x="2106894" y="1953471"/>
            <a:ext cx="4953000" cy="6096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Pain management</a:t>
            </a:r>
          </a:p>
        </p:txBody>
      </p:sp>
      <p:sp>
        <p:nvSpPr>
          <p:cNvPr id="11" name="Rounded Rectangle 10"/>
          <p:cNvSpPr/>
          <p:nvPr/>
        </p:nvSpPr>
        <p:spPr>
          <a:xfrm>
            <a:off x="2106894" y="2937617"/>
            <a:ext cx="4953000" cy="60960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Parenteral opioids</a:t>
            </a:r>
          </a:p>
        </p:txBody>
      </p:sp>
      <p:sp>
        <p:nvSpPr>
          <p:cNvPr id="12" name="Rounded Rectangle 11"/>
          <p:cNvSpPr/>
          <p:nvPr/>
        </p:nvSpPr>
        <p:spPr>
          <a:xfrm>
            <a:off x="2106894" y="3920739"/>
            <a:ext cx="4953000" cy="60960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 Epidural catheter</a:t>
            </a:r>
          </a:p>
        </p:txBody>
      </p:sp>
      <p:sp>
        <p:nvSpPr>
          <p:cNvPr id="13" name="Rounded Rectangle 12"/>
          <p:cNvSpPr/>
          <p:nvPr/>
        </p:nvSpPr>
        <p:spPr>
          <a:xfrm>
            <a:off x="2095500" y="4903861"/>
            <a:ext cx="4953000" cy="609600"/>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 Peripheral nerve block</a:t>
            </a:r>
          </a:p>
        </p:txBody>
      </p:sp>
    </p:spTree>
    <p:extLst>
      <p:ext uri="{BB962C8B-B14F-4D97-AF65-F5344CB8AC3E}">
        <p14:creationId xmlns:p14="http://schemas.microsoft.com/office/powerpoint/2010/main" val="3844947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7924800" cy="1143000"/>
          </a:xfrm>
        </p:spPr>
        <p:txBody>
          <a:bodyPr>
            <a:normAutofit/>
          </a:bodyPr>
          <a:lstStyle/>
          <a:p>
            <a:pPr algn="l"/>
            <a:r>
              <a:rPr lang="en-US" sz="4800" dirty="0">
                <a:latin typeface="+mn-lt"/>
              </a:rPr>
              <a:t>Conclusion</a:t>
            </a:r>
          </a:p>
        </p:txBody>
      </p:sp>
      <p:sp>
        <p:nvSpPr>
          <p:cNvPr id="4" name="Oval 3"/>
          <p:cNvSpPr/>
          <p:nvPr/>
        </p:nvSpPr>
        <p:spPr>
          <a:xfrm>
            <a:off x="3352800" y="2667000"/>
            <a:ext cx="2438400" cy="167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Patient Safety</a:t>
            </a:r>
          </a:p>
        </p:txBody>
      </p:sp>
      <p:sp>
        <p:nvSpPr>
          <p:cNvPr id="5" name="Isosceles Triangle 4"/>
          <p:cNvSpPr/>
          <p:nvPr/>
        </p:nvSpPr>
        <p:spPr>
          <a:xfrm rot="10800000">
            <a:off x="3810000" y="1447800"/>
            <a:ext cx="1524000" cy="1219200"/>
          </a:xfrm>
          <a:prstGeom prst="triangl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117773" y="1429329"/>
            <a:ext cx="908454" cy="923330"/>
          </a:xfrm>
          <a:prstGeom prst="rect">
            <a:avLst/>
          </a:prstGeom>
          <a:noFill/>
        </p:spPr>
        <p:txBody>
          <a:bodyPr wrap="none" rtlCol="0">
            <a:spAutoFit/>
          </a:bodyPr>
          <a:lstStyle/>
          <a:p>
            <a:pPr algn="ctr"/>
            <a:r>
              <a:rPr lang="en-US" dirty="0"/>
              <a:t>H&amp;P</a:t>
            </a:r>
          </a:p>
          <a:p>
            <a:pPr algn="ctr"/>
            <a:r>
              <a:rPr lang="en-US" dirty="0"/>
              <a:t>CT Scan</a:t>
            </a:r>
          </a:p>
          <a:p>
            <a:pPr algn="ctr"/>
            <a:r>
              <a:rPr lang="en-US" dirty="0"/>
              <a:t>ECHO</a:t>
            </a:r>
          </a:p>
        </p:txBody>
      </p:sp>
      <p:sp>
        <p:nvSpPr>
          <p:cNvPr id="7" name="Isosceles Triangle 6"/>
          <p:cNvSpPr/>
          <p:nvPr/>
        </p:nvSpPr>
        <p:spPr>
          <a:xfrm rot="16200000">
            <a:off x="5642361" y="2895600"/>
            <a:ext cx="1524000" cy="121920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6150960" y="3182033"/>
            <a:ext cx="906467" cy="646331"/>
          </a:xfrm>
          <a:prstGeom prst="rect">
            <a:avLst/>
          </a:prstGeom>
          <a:noFill/>
        </p:spPr>
        <p:txBody>
          <a:bodyPr wrap="none" rtlCol="0">
            <a:spAutoFit/>
          </a:bodyPr>
          <a:lstStyle/>
          <a:p>
            <a:r>
              <a:rPr lang="en-US" dirty="0"/>
              <a:t>Patient,</a:t>
            </a:r>
          </a:p>
          <a:p>
            <a:r>
              <a:rPr lang="en-US" dirty="0"/>
              <a:t>Family</a:t>
            </a:r>
          </a:p>
        </p:txBody>
      </p:sp>
      <p:sp>
        <p:nvSpPr>
          <p:cNvPr id="9" name="Isosceles Triangle 8"/>
          <p:cNvSpPr/>
          <p:nvPr/>
        </p:nvSpPr>
        <p:spPr>
          <a:xfrm>
            <a:off x="3810000" y="4351946"/>
            <a:ext cx="1524000" cy="1219200"/>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3671977" y="4999290"/>
            <a:ext cx="1800045" cy="646331"/>
          </a:xfrm>
          <a:prstGeom prst="rect">
            <a:avLst/>
          </a:prstGeom>
          <a:noFill/>
        </p:spPr>
        <p:txBody>
          <a:bodyPr wrap="none" rtlCol="0">
            <a:spAutoFit/>
          </a:bodyPr>
          <a:lstStyle/>
          <a:p>
            <a:pPr algn="ctr"/>
            <a:r>
              <a:rPr lang="en-US" dirty="0"/>
              <a:t>Multidisciplinary </a:t>
            </a:r>
          </a:p>
          <a:p>
            <a:pPr algn="ctr"/>
            <a:r>
              <a:rPr lang="en-US" dirty="0"/>
              <a:t>team</a:t>
            </a:r>
          </a:p>
        </p:txBody>
      </p:sp>
      <p:sp>
        <p:nvSpPr>
          <p:cNvPr id="12" name="Right Arrow 11"/>
          <p:cNvSpPr/>
          <p:nvPr/>
        </p:nvSpPr>
        <p:spPr>
          <a:xfrm rot="10800000">
            <a:off x="2471134" y="3390899"/>
            <a:ext cx="838200" cy="22859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914400" y="2895600"/>
            <a:ext cx="1556733" cy="11430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Location</a:t>
            </a:r>
          </a:p>
          <a:p>
            <a:pPr algn="ctr"/>
            <a:r>
              <a:rPr lang="en-US" dirty="0"/>
              <a:t>Timing</a:t>
            </a:r>
          </a:p>
          <a:p>
            <a:pPr algn="ctr"/>
            <a:r>
              <a:rPr lang="en-US" dirty="0"/>
              <a:t>Type</a:t>
            </a:r>
          </a:p>
        </p:txBody>
      </p:sp>
      <p:sp>
        <p:nvSpPr>
          <p:cNvPr id="14" name="Right Arrow 13"/>
          <p:cNvSpPr/>
          <p:nvPr/>
        </p:nvSpPr>
        <p:spPr>
          <a:xfrm rot="5400000">
            <a:off x="1273666" y="4343401"/>
            <a:ext cx="838200" cy="22859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925081" y="4876800"/>
            <a:ext cx="1556733" cy="11430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GA</a:t>
            </a:r>
            <a:r>
              <a:rPr lang="en-US" dirty="0"/>
              <a:t> </a:t>
            </a:r>
          </a:p>
          <a:p>
            <a:pPr algn="ctr"/>
            <a:r>
              <a:rPr lang="en-US" dirty="0"/>
              <a:t>vs. </a:t>
            </a:r>
          </a:p>
          <a:p>
            <a:pPr algn="ctr"/>
            <a:r>
              <a:rPr lang="en-US" dirty="0">
                <a:solidFill>
                  <a:srgbClr val="FFC000"/>
                </a:solidFill>
              </a:rPr>
              <a:t>Local +/- sedation</a:t>
            </a:r>
          </a:p>
        </p:txBody>
      </p:sp>
    </p:spTree>
    <p:extLst>
      <p:ext uri="{BB962C8B-B14F-4D97-AF65-F5344CB8AC3E}">
        <p14:creationId xmlns:p14="http://schemas.microsoft.com/office/powerpoint/2010/main" val="3587059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4000" dirty="0">
                <a:latin typeface="+mn-lt"/>
              </a:rPr>
              <a:t>References:</a:t>
            </a:r>
          </a:p>
        </p:txBody>
      </p:sp>
      <p:sp>
        <p:nvSpPr>
          <p:cNvPr id="3" name="Content Placeholder 2"/>
          <p:cNvSpPr>
            <a:spLocks noGrp="1"/>
          </p:cNvSpPr>
          <p:nvPr>
            <p:ph idx="1"/>
          </p:nvPr>
        </p:nvSpPr>
        <p:spPr>
          <a:xfrm>
            <a:off x="457200" y="1143000"/>
            <a:ext cx="8229600" cy="4953000"/>
          </a:xfrm>
        </p:spPr>
        <p:txBody>
          <a:bodyPr>
            <a:normAutofit fontScale="92500" lnSpcReduction="10000"/>
          </a:bodyPr>
          <a:lstStyle/>
          <a:p>
            <a:pPr marL="300038" indent="-300038">
              <a:buFont typeface="+mj-lt"/>
              <a:buAutoNum type="arabicPeriod"/>
            </a:pPr>
            <a:r>
              <a:rPr lang="en-US" sz="1900" dirty="0"/>
              <a:t>Hack HA, Wright NB, Wynn RF. The </a:t>
            </a:r>
            <a:r>
              <a:rPr lang="en-US" sz="1900" dirty="0" err="1"/>
              <a:t>anaesthetic</a:t>
            </a:r>
            <a:r>
              <a:rPr lang="en-US" sz="1900" dirty="0"/>
              <a:t> management of children with anterior mediastinal masses. </a:t>
            </a:r>
            <a:r>
              <a:rPr lang="en-US" sz="1900" dirty="0" err="1"/>
              <a:t>Anaesthesia</a:t>
            </a:r>
            <a:r>
              <a:rPr lang="en-US" sz="1900" dirty="0"/>
              <a:t>. 2008;63:837-846.</a:t>
            </a:r>
          </a:p>
          <a:p>
            <a:pPr marL="300038" indent="-300038">
              <a:buFont typeface="+mj-lt"/>
              <a:buAutoNum type="arabicPeriod"/>
            </a:pPr>
            <a:r>
              <a:rPr lang="en-US" sz="1900" dirty="0" err="1"/>
              <a:t>Bechard</a:t>
            </a:r>
            <a:r>
              <a:rPr lang="en-US" sz="1900" dirty="0"/>
              <a:t> P, Letourneau L, </a:t>
            </a:r>
            <a:r>
              <a:rPr lang="en-US" sz="1900" dirty="0" err="1"/>
              <a:t>Lacasse</a:t>
            </a:r>
            <a:r>
              <a:rPr lang="en-US" sz="1900" dirty="0"/>
              <a:t> Y, Cote D, </a:t>
            </a:r>
            <a:r>
              <a:rPr lang="en-US" sz="1900" dirty="0" err="1"/>
              <a:t>Bussieres</a:t>
            </a:r>
            <a:r>
              <a:rPr lang="en-US" sz="1900" dirty="0"/>
              <a:t> JS. Perioperative cardiorespiratory complications in adults with mediastinal mass: incidence and risk factors. Anesthesiology. 2004;100:826-834; discussion 5A.</a:t>
            </a:r>
          </a:p>
          <a:p>
            <a:pPr marL="300038" indent="-300038">
              <a:buFont typeface="+mj-lt"/>
              <a:buAutoNum type="arabicPeriod"/>
            </a:pPr>
            <a:r>
              <a:rPr lang="en-US" sz="1900" dirty="0"/>
              <a:t>Takeda SI, Miyoshi S, Akashi A, et al. Clinical spectrum of primary mediastinal </a:t>
            </a:r>
            <a:r>
              <a:rPr lang="en-US" sz="1900" dirty="0" err="1"/>
              <a:t>tumours</a:t>
            </a:r>
            <a:r>
              <a:rPr lang="en-US" sz="1900" dirty="0"/>
              <a:t>: a comparison of adult and pediatric populations at a single Japanese institution. J Surg Oncol 2003;83(1):24–30.</a:t>
            </a:r>
          </a:p>
          <a:p>
            <a:pPr marL="300038" indent="-300038">
              <a:buFont typeface="+mj-lt"/>
              <a:buAutoNum type="arabicPeriod" startAt="4"/>
            </a:pPr>
            <a:r>
              <a:rPr lang="en-US" sz="1900" dirty="0" err="1"/>
              <a:t>Anghelescu</a:t>
            </a:r>
            <a:r>
              <a:rPr lang="en-US" sz="1900" dirty="0"/>
              <a:t> DL, Burgoyne LL, Liu T, et al. Clinical and diagnostic imaging findings predict anesthetic complications in children presenting with malignant mediastinal masses. </a:t>
            </a:r>
            <a:r>
              <a:rPr lang="en-US" sz="1900" dirty="0" err="1"/>
              <a:t>Paediatr</a:t>
            </a:r>
            <a:r>
              <a:rPr lang="en-US" sz="1900" dirty="0"/>
              <a:t> </a:t>
            </a:r>
            <a:r>
              <a:rPr lang="en-US" sz="1900" dirty="0" err="1"/>
              <a:t>Anaesth</a:t>
            </a:r>
            <a:r>
              <a:rPr lang="en-US" sz="1900" dirty="0"/>
              <a:t>. 2007;17:1090-1098.</a:t>
            </a:r>
          </a:p>
          <a:p>
            <a:pPr marL="300038" indent="-300038">
              <a:buFont typeface="+mj-lt"/>
              <a:buAutoNum type="arabicPeriod" startAt="4"/>
            </a:pPr>
            <a:r>
              <a:rPr lang="en-US" sz="1900" dirty="0"/>
              <a:t>King RM, </a:t>
            </a:r>
            <a:r>
              <a:rPr lang="en-US" sz="1900" dirty="0" err="1"/>
              <a:t>Telander</a:t>
            </a:r>
            <a:r>
              <a:rPr lang="en-US" sz="1900" dirty="0"/>
              <a:t> RL, Smithson WA, Banks PM, Han MT. Primary mediastinal tumors in children. J </a:t>
            </a:r>
            <a:r>
              <a:rPr lang="en-US" sz="1900" dirty="0" err="1"/>
              <a:t>Pediatr</a:t>
            </a:r>
            <a:r>
              <a:rPr lang="en-US" sz="1900" dirty="0"/>
              <a:t> Surg. 1982;17:512-520.</a:t>
            </a:r>
          </a:p>
          <a:p>
            <a:pPr marL="300038" indent="-300038">
              <a:buFont typeface="+mj-lt"/>
              <a:buAutoNum type="arabicPeriod" startAt="4"/>
            </a:pPr>
            <a:r>
              <a:rPr lang="en-US" sz="1900" dirty="0" err="1"/>
              <a:t>Grosfeld</a:t>
            </a:r>
            <a:r>
              <a:rPr lang="en-US" sz="1900" dirty="0"/>
              <a:t> JL, Skinner MA, Rescorla FJ, West KW, Scherer LR III. Mediastinal tumors in children: experience with 196 cases. Ann Surg Oncol. 1994;1:121-127.</a:t>
            </a:r>
          </a:p>
          <a:p>
            <a:pPr marL="300038" indent="-300038">
              <a:buFont typeface="+mj-lt"/>
              <a:buAutoNum type="arabicPeriod" startAt="4"/>
            </a:pPr>
            <a:r>
              <a:rPr lang="en-US" sz="1900" dirty="0"/>
              <a:t>DR, Patrick LE, Ginn-Pease ME, McCoy KS, Klopfenstein K. Pulmonary function is compromised in children with mediastinal lymphoma. J </a:t>
            </a:r>
            <a:r>
              <a:rPr lang="en-US" sz="1900" dirty="0" err="1"/>
              <a:t>Pediatr</a:t>
            </a:r>
            <a:r>
              <a:rPr lang="en-US" sz="1900" dirty="0"/>
              <a:t> Surg. 1997;32:294-299; discussion 299-300.</a:t>
            </a:r>
          </a:p>
          <a:p>
            <a:pPr marL="300038" indent="-300038">
              <a:buFont typeface="+mj-lt"/>
              <a:buAutoNum type="arabicPeriod" startAt="4"/>
            </a:pPr>
            <a:endParaRPr lang="en-US" sz="1800" dirty="0"/>
          </a:p>
          <a:p>
            <a:pPr marL="350838" indent="-350838">
              <a:buFont typeface="+mj-lt"/>
              <a:buAutoNum type="arabicPeriod"/>
            </a:pPr>
            <a:endParaRPr lang="en-US" sz="1800" dirty="0"/>
          </a:p>
        </p:txBody>
      </p:sp>
    </p:spTree>
    <p:extLst>
      <p:ext uri="{BB962C8B-B14F-4D97-AF65-F5344CB8AC3E}">
        <p14:creationId xmlns:p14="http://schemas.microsoft.com/office/powerpoint/2010/main" val="34462547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4000" dirty="0">
                <a:latin typeface="+mn-lt"/>
              </a:rPr>
              <a:t>References:</a:t>
            </a:r>
          </a:p>
        </p:txBody>
      </p:sp>
      <p:sp>
        <p:nvSpPr>
          <p:cNvPr id="3" name="Content Placeholder 2"/>
          <p:cNvSpPr>
            <a:spLocks noGrp="1"/>
          </p:cNvSpPr>
          <p:nvPr>
            <p:ph idx="1"/>
          </p:nvPr>
        </p:nvSpPr>
        <p:spPr>
          <a:xfrm>
            <a:off x="457200" y="1066800"/>
            <a:ext cx="8229600" cy="5105400"/>
          </a:xfrm>
        </p:spPr>
        <p:txBody>
          <a:bodyPr>
            <a:normAutofit/>
          </a:bodyPr>
          <a:lstStyle/>
          <a:p>
            <a:pPr marL="400050" indent="-400050">
              <a:buFont typeface="+mj-lt"/>
              <a:buAutoNum type="arabicPeriod" startAt="8"/>
            </a:pPr>
            <a:r>
              <a:rPr lang="en-US" sz="1800" dirty="0"/>
              <a:t>Blank RS, de Souza DG. Anesthetic management of patients with an anterior mediastinal mass: continuing professional development. Can J </a:t>
            </a:r>
            <a:r>
              <a:rPr lang="en-US" sz="1800" dirty="0" err="1"/>
              <a:t>Anaesth</a:t>
            </a:r>
            <a:r>
              <a:rPr lang="en-US" sz="1800" dirty="0"/>
              <a:t>. 2011;58:853-859, 860-867.</a:t>
            </a:r>
          </a:p>
          <a:p>
            <a:pPr marL="400050" indent="-400050">
              <a:buFont typeface="+mj-lt"/>
              <a:buAutoNum type="arabicPeriod" startAt="8"/>
            </a:pPr>
            <a:r>
              <a:rPr lang="en-US" sz="1800" dirty="0"/>
              <a:t>Pearson JK. Pediatric anterior mediastinal mass: a review article. Semin </a:t>
            </a:r>
            <a:r>
              <a:rPr lang="en-US" sz="1800" dirty="0" err="1"/>
              <a:t>Cardiothorac</a:t>
            </a:r>
            <a:r>
              <a:rPr lang="en-US" sz="1800" dirty="0"/>
              <a:t> </a:t>
            </a:r>
            <a:r>
              <a:rPr lang="en-US" sz="1800" dirty="0" err="1"/>
              <a:t>Vasc</a:t>
            </a:r>
            <a:r>
              <a:rPr lang="en-US" sz="1800" dirty="0"/>
              <a:t> </a:t>
            </a:r>
            <a:r>
              <a:rPr lang="en-US" sz="1800" dirty="0" err="1"/>
              <a:t>Anesth</a:t>
            </a:r>
            <a:r>
              <a:rPr lang="en-US" sz="1800" dirty="0"/>
              <a:t>. 2015;3:248–54.</a:t>
            </a:r>
          </a:p>
          <a:p>
            <a:pPr marL="400050" indent="-400050">
              <a:buFont typeface="+mj-lt"/>
              <a:buAutoNum type="arabicPeriod" startAt="8"/>
            </a:pPr>
            <a:r>
              <a:rPr lang="en-US" sz="1800" dirty="0"/>
              <a:t>Ng A, Bennett J, Bromley P, Davies P, Morland B. </a:t>
            </a:r>
            <a:r>
              <a:rPr lang="en-US" sz="1800" dirty="0" err="1"/>
              <a:t>Anaesthetic</a:t>
            </a:r>
            <a:r>
              <a:rPr lang="en-US" sz="1800" dirty="0"/>
              <a:t> outcome and predictive risk factors in children with mediastinal </a:t>
            </a:r>
            <a:r>
              <a:rPr lang="en-US" sz="1800" dirty="0" err="1"/>
              <a:t>tumours</a:t>
            </a:r>
            <a:r>
              <a:rPr lang="en-US" sz="1800" dirty="0"/>
              <a:t>. </a:t>
            </a:r>
            <a:r>
              <a:rPr lang="en-US" sz="1800" dirty="0" err="1"/>
              <a:t>Pediatr</a:t>
            </a:r>
            <a:r>
              <a:rPr lang="en-US" sz="1800" dirty="0"/>
              <a:t> Blood Cancer. 2007;48:160-164.</a:t>
            </a:r>
          </a:p>
          <a:p>
            <a:pPr marL="400050" indent="-400050">
              <a:buFont typeface="+mj-lt"/>
              <a:buAutoNum type="arabicPeriod" startAt="8"/>
            </a:pPr>
            <a:r>
              <a:rPr lang="en-US" sz="1800" dirty="0"/>
              <a:t>Lin C.M., Hsu J.C. Anterior mediastinal </a:t>
            </a:r>
            <a:r>
              <a:rPr lang="en-US" sz="1800" dirty="0" err="1"/>
              <a:t>tumour</a:t>
            </a:r>
            <a:r>
              <a:rPr lang="en-US" sz="1800" dirty="0"/>
              <a:t> identified by intraoperative transesophageal echocardiography. Can J </a:t>
            </a:r>
            <a:r>
              <a:rPr lang="en-US" sz="1800" dirty="0" err="1"/>
              <a:t>Anaesth</a:t>
            </a:r>
            <a:r>
              <a:rPr lang="en-US" sz="1800" dirty="0"/>
              <a:t>, 2001. 48(1):78-80.</a:t>
            </a:r>
          </a:p>
          <a:p>
            <a:pPr marL="400050" indent="-400050">
              <a:buFont typeface="+mj-lt"/>
              <a:buAutoNum type="arabicPeriod" startAt="8"/>
            </a:pPr>
            <a:r>
              <a:rPr lang="en-US" sz="1800" dirty="0" err="1"/>
              <a:t>Azarow</a:t>
            </a:r>
            <a:r>
              <a:rPr lang="en-US" sz="1800" dirty="0"/>
              <a:t> KS, Pearl RH, Zurcher R, et al. Primary mediastinal masses. A comparison of adult and pediatric populations. J </a:t>
            </a:r>
            <a:r>
              <a:rPr lang="en-US" sz="1800" dirty="0" err="1"/>
              <a:t>Thorac</a:t>
            </a:r>
            <a:r>
              <a:rPr lang="en-US" sz="1800" dirty="0"/>
              <a:t> Cardiovasc Surg 1993;106:67–72.</a:t>
            </a:r>
          </a:p>
          <a:p>
            <a:pPr marL="400050" indent="-400050">
              <a:buFont typeface="+mj-lt"/>
              <a:buAutoNum type="arabicPeriod" startAt="13"/>
            </a:pPr>
            <a:r>
              <a:rPr lang="en-US" sz="1800" dirty="0"/>
              <a:t>Schmidt B, </a:t>
            </a:r>
            <a:r>
              <a:rPr lang="en-US" sz="1800" dirty="0" err="1"/>
              <a:t>Massenkeil</a:t>
            </a:r>
            <a:r>
              <a:rPr lang="en-US" sz="1800" dirty="0"/>
              <a:t> G, Matthias J, et al. Temporary tracheobronchial stenting in malignant lymphoma. Ann </a:t>
            </a:r>
            <a:r>
              <a:rPr lang="en-US" sz="1800" dirty="0" err="1"/>
              <a:t>Thorac</a:t>
            </a:r>
            <a:r>
              <a:rPr lang="en-US" sz="1800" dirty="0"/>
              <a:t> Surg 1999;67:1448–50.</a:t>
            </a:r>
          </a:p>
          <a:p>
            <a:pPr marL="400050" indent="-400050">
              <a:buFont typeface="+mj-lt"/>
              <a:buAutoNum type="arabicPeriod" startAt="13"/>
            </a:pPr>
            <a:r>
              <a:rPr lang="en-US" sz="1800" dirty="0"/>
              <a:t>Abel M, </a:t>
            </a:r>
            <a:r>
              <a:rPr lang="en-US" sz="1800" dirty="0" err="1"/>
              <a:t>Eisenkraft</a:t>
            </a:r>
            <a:r>
              <a:rPr lang="en-US" sz="1800" dirty="0"/>
              <a:t> JB. Anesthetic implications of myasthenia gravis. Mt Sinai </a:t>
            </a:r>
            <a:r>
              <a:rPr lang="en-US" sz="1800" dirty="0" err="1"/>
              <a:t>JMed</a:t>
            </a:r>
            <a:r>
              <a:rPr lang="en-US" sz="1800" dirty="0"/>
              <a:t> 2002; 69(1–2):31–7.</a:t>
            </a:r>
          </a:p>
          <a:p>
            <a:pPr marL="350838" indent="-350838">
              <a:buFont typeface="+mj-lt"/>
              <a:buAutoNum type="arabicPeriod" startAt="8"/>
            </a:pPr>
            <a:endParaRPr lang="en-US" sz="1800" dirty="0"/>
          </a:p>
          <a:p>
            <a:pPr marL="514350" indent="-514350">
              <a:buFont typeface="+mj-lt"/>
              <a:buAutoNum type="arabicPeriod" startAt="8"/>
            </a:pPr>
            <a:endParaRPr lang="en-US" sz="1800" dirty="0"/>
          </a:p>
          <a:p>
            <a:pPr marL="350838" indent="-350838">
              <a:buFont typeface="+mj-lt"/>
              <a:buAutoNum type="arabicPeriod"/>
            </a:pPr>
            <a:endParaRPr lang="en-US" sz="1800" dirty="0"/>
          </a:p>
        </p:txBody>
      </p:sp>
    </p:spTree>
    <p:extLst>
      <p:ext uri="{BB962C8B-B14F-4D97-AF65-F5344CB8AC3E}">
        <p14:creationId xmlns:p14="http://schemas.microsoft.com/office/powerpoint/2010/main" val="38847516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a:latin typeface="+mn-lt"/>
              </a:rPr>
              <a:t>References:</a:t>
            </a:r>
          </a:p>
        </p:txBody>
      </p:sp>
      <p:sp>
        <p:nvSpPr>
          <p:cNvPr id="3" name="Content Placeholder 2"/>
          <p:cNvSpPr>
            <a:spLocks noGrp="1"/>
          </p:cNvSpPr>
          <p:nvPr>
            <p:ph idx="1"/>
          </p:nvPr>
        </p:nvSpPr>
        <p:spPr>
          <a:xfrm>
            <a:off x="457200" y="1417638"/>
            <a:ext cx="8229600" cy="4261073"/>
          </a:xfrm>
        </p:spPr>
        <p:txBody>
          <a:bodyPr>
            <a:normAutofit lnSpcReduction="10000"/>
          </a:bodyPr>
          <a:lstStyle/>
          <a:p>
            <a:pPr marL="514350" indent="-514350">
              <a:buFont typeface="+mj-lt"/>
              <a:buAutoNum type="arabicPeriod" startAt="15"/>
            </a:pPr>
            <a:r>
              <a:rPr lang="en-US" sz="1800" dirty="0" err="1"/>
              <a:t>Chevalley</a:t>
            </a:r>
            <a:r>
              <a:rPr lang="en-US" sz="1800" dirty="0"/>
              <a:t> C, </a:t>
            </a:r>
            <a:r>
              <a:rPr lang="en-US" sz="1800" dirty="0" err="1"/>
              <a:t>Spiliopoulos</a:t>
            </a:r>
            <a:r>
              <a:rPr lang="en-US" sz="1800" dirty="0"/>
              <a:t> A, de Perrot M, et al. Perioperative medical management and outcome following thymectomy for myasthenia gravis. Can J </a:t>
            </a:r>
            <a:r>
              <a:rPr lang="en-US" sz="1800" dirty="0" err="1"/>
              <a:t>Anaesth</a:t>
            </a:r>
            <a:r>
              <a:rPr lang="en-US" sz="1800" dirty="0"/>
              <a:t> 2001;48:446–51.</a:t>
            </a:r>
          </a:p>
          <a:p>
            <a:pPr marL="514350" indent="-514350">
              <a:buFont typeface="+mj-lt"/>
              <a:buAutoNum type="arabicPeriod" startAt="15"/>
            </a:pPr>
            <a:r>
              <a:rPr lang="en-US" sz="1800" dirty="0" err="1"/>
              <a:t>Gothard</a:t>
            </a:r>
            <a:r>
              <a:rPr lang="en-US" sz="1800" dirty="0"/>
              <a:t> JW. Anesthetic considerations for patients with anterior mediastinal masses. </a:t>
            </a:r>
            <a:r>
              <a:rPr lang="en-US" sz="1800" dirty="0" err="1"/>
              <a:t>Anesthesiol</a:t>
            </a:r>
            <a:r>
              <a:rPr lang="en-US" sz="1800" dirty="0"/>
              <a:t> Clin. 2008;26(2):305–14. </a:t>
            </a:r>
            <a:r>
              <a:rPr lang="en-US" sz="1800" dirty="0" err="1"/>
              <a:t>doi</a:t>
            </a:r>
            <a:r>
              <a:rPr lang="en-US" sz="1800" dirty="0"/>
              <a:t>: 10.1016/j.anclin.2008.01.002.</a:t>
            </a:r>
          </a:p>
          <a:p>
            <a:pPr marL="514350" indent="-514350">
              <a:buFont typeface="+mj-lt"/>
              <a:buAutoNum type="arabicPeriod" startAt="15"/>
            </a:pPr>
            <a:r>
              <a:rPr lang="en-US" sz="1800" dirty="0"/>
              <a:t>Neuman GG, Weingarten AE, Abramowitz RM, et al. The anesthetic management of the patient with an anterior mediastinal mass. Anesthesiology 1984;60:144–7.</a:t>
            </a:r>
          </a:p>
          <a:p>
            <a:pPr marL="514350" indent="-514350">
              <a:buFont typeface="+mj-lt"/>
              <a:buAutoNum type="arabicPeriod" startAt="15"/>
            </a:pPr>
            <a:r>
              <a:rPr lang="en-US" sz="1800" dirty="0"/>
              <a:t>Hammer G. B. </a:t>
            </a:r>
            <a:r>
              <a:rPr lang="en-US" sz="1800" dirty="0" err="1"/>
              <a:t>Anaesthetic</a:t>
            </a:r>
            <a:r>
              <a:rPr lang="en-US" sz="1800" dirty="0"/>
              <a:t> management for the child with a mediastinal mass. </a:t>
            </a:r>
            <a:r>
              <a:rPr lang="en-US" sz="1800" dirty="0" err="1"/>
              <a:t>Paediatric</a:t>
            </a:r>
            <a:r>
              <a:rPr lang="en-US" sz="1800" dirty="0"/>
              <a:t> </a:t>
            </a:r>
            <a:r>
              <a:rPr lang="en-US" sz="1800" dirty="0" err="1"/>
              <a:t>Anaesthesia</a:t>
            </a:r>
            <a:r>
              <a:rPr lang="en-US" sz="1800" dirty="0"/>
              <a:t>. 2004;14(1):95–97. </a:t>
            </a:r>
            <a:r>
              <a:rPr lang="en-US" sz="1800" dirty="0" err="1"/>
              <a:t>doi</a:t>
            </a:r>
            <a:r>
              <a:rPr lang="en-US" sz="1800" dirty="0"/>
              <a:t>: 10.1046/j.1460-9592.2003.01196.</a:t>
            </a:r>
          </a:p>
          <a:p>
            <a:pPr marL="514350" indent="-514350">
              <a:buFont typeface="+mj-lt"/>
              <a:buAutoNum type="arabicPeriod" startAt="15"/>
            </a:pPr>
            <a:r>
              <a:rPr lang="en-US" sz="1800" dirty="0"/>
              <a:t>Green SM, Rothrock SG: Transient apnea with intramuscular ketamine. Am J </a:t>
            </a:r>
            <a:r>
              <a:rPr lang="en-US" sz="1800" dirty="0" err="1"/>
              <a:t>Emerg</a:t>
            </a:r>
            <a:r>
              <a:rPr lang="en-US" sz="1800" dirty="0"/>
              <a:t> Med. 15:440-441 1997. </a:t>
            </a:r>
          </a:p>
          <a:p>
            <a:pPr marL="514350" indent="-514350">
              <a:buFont typeface="+mj-lt"/>
              <a:buAutoNum type="arabicPeriod" startAt="15"/>
            </a:pPr>
            <a:r>
              <a:rPr lang="en-US" sz="1800" dirty="0" err="1"/>
              <a:t>Koroglu</a:t>
            </a:r>
            <a:r>
              <a:rPr lang="en-US" sz="1800" dirty="0"/>
              <a:t> A, </a:t>
            </a:r>
            <a:r>
              <a:rPr lang="en-US" sz="1800" dirty="0" err="1"/>
              <a:t>Teksan</a:t>
            </a:r>
            <a:r>
              <a:rPr lang="en-US" sz="1800" dirty="0"/>
              <a:t> H, </a:t>
            </a:r>
            <a:r>
              <a:rPr lang="en-US" sz="1800" dirty="0" err="1"/>
              <a:t>Sagir</a:t>
            </a:r>
            <a:r>
              <a:rPr lang="en-US" sz="1800" dirty="0"/>
              <a:t> O, et al.: A comparison of the sedative, hemodynamic, and respiratory effects of dexmedetomidine and propofol in children undergoing magnetic resonance imaging. </a:t>
            </a:r>
            <a:r>
              <a:rPr lang="en-US" sz="1800" dirty="0" err="1"/>
              <a:t>Anesth</a:t>
            </a:r>
            <a:r>
              <a:rPr lang="en-US" sz="1800" dirty="0"/>
              <a:t> </a:t>
            </a:r>
            <a:r>
              <a:rPr lang="en-US" sz="1800" dirty="0" err="1"/>
              <a:t>Analg</a:t>
            </a:r>
            <a:r>
              <a:rPr lang="en-US" sz="1800" dirty="0"/>
              <a:t>.</a:t>
            </a:r>
          </a:p>
          <a:p>
            <a:pPr marL="0" indent="0">
              <a:buNone/>
            </a:pPr>
            <a:endParaRPr lang="en-US" sz="1800" dirty="0"/>
          </a:p>
        </p:txBody>
      </p:sp>
    </p:spTree>
    <p:extLst>
      <p:ext uri="{BB962C8B-B14F-4D97-AF65-F5344CB8AC3E}">
        <p14:creationId xmlns:p14="http://schemas.microsoft.com/office/powerpoint/2010/main" val="646890392"/>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762</TotalTime>
  <Words>3660</Words>
  <Application>Microsoft Macintosh PowerPoint</Application>
  <PresentationFormat>On-screen Show (4:3)</PresentationFormat>
  <Paragraphs>525</Paragraphs>
  <Slides>33</Slides>
  <Notes>27</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33</vt:i4>
      </vt:variant>
    </vt:vector>
  </HeadingPairs>
  <TitlesOfParts>
    <vt:vector size="40" baseType="lpstr">
      <vt:lpstr>Arial</vt:lpstr>
      <vt:lpstr>Calibri</vt:lpstr>
      <vt:lpstr>Calibri Light</vt:lpstr>
      <vt:lpstr>SPACIES</vt:lpstr>
      <vt:lpstr>1_SPACIES</vt:lpstr>
      <vt:lpstr>Theme11</vt:lpstr>
      <vt:lpstr>Theme9</vt:lpstr>
      <vt:lpstr>Anesthetic Considerations for Pediatric Patients with Anterior Mediastinal Masses </vt:lpstr>
      <vt:lpstr>Disclosures</vt:lpstr>
      <vt:lpstr>Learning Objectives:</vt:lpstr>
      <vt:lpstr>Introduction</vt:lpstr>
      <vt:lpstr>Anatomy</vt:lpstr>
      <vt:lpstr>Mediastinal Masses</vt:lpstr>
      <vt:lpstr>Anterior Mediastinal Mass (AMM)</vt:lpstr>
      <vt:lpstr>Physiology</vt:lpstr>
      <vt:lpstr>Physiology</vt:lpstr>
      <vt:lpstr>Physiology</vt:lpstr>
      <vt:lpstr>Physiology</vt:lpstr>
      <vt:lpstr>Physiology</vt:lpstr>
      <vt:lpstr>Signs and Symptoms</vt:lpstr>
      <vt:lpstr>Signs and Symptoms </vt:lpstr>
      <vt:lpstr>Pre-operative testing</vt:lpstr>
      <vt:lpstr>Pre-operative testing</vt:lpstr>
      <vt:lpstr>Pre-operative testing</vt:lpstr>
      <vt:lpstr>Computed Tomography Scan</vt:lpstr>
      <vt:lpstr>Transthoracic Echocardiography</vt:lpstr>
      <vt:lpstr>Risk Stratification</vt:lpstr>
      <vt:lpstr>Anesthetic Management</vt:lpstr>
      <vt:lpstr>Anesthesia Type</vt:lpstr>
      <vt:lpstr>PowerPoint Presentation</vt:lpstr>
      <vt:lpstr>Anesthesia Techniques</vt:lpstr>
      <vt:lpstr>Airway Management</vt:lpstr>
      <vt:lpstr>Vascular Involvement</vt:lpstr>
      <vt:lpstr>Intraoperative Considerations</vt:lpstr>
      <vt:lpstr>Managing Intraoperative Complications</vt:lpstr>
      <vt:lpstr>Postoperative Considerations</vt:lpstr>
      <vt:lpstr>Conclusion</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76</cp:revision>
  <dcterms:created xsi:type="dcterms:W3CDTF">2019-04-09T15:21:04Z</dcterms:created>
  <dcterms:modified xsi:type="dcterms:W3CDTF">2021-12-27T20:51:15Z</dcterms:modified>
</cp:coreProperties>
</file>