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 id="2147483732" r:id="rId4"/>
    <p:sldMasterId id="2147483744" r:id="rId5"/>
    <p:sldMasterId id="2147483756" r:id="rId6"/>
  </p:sldMasterIdLst>
  <p:notesMasterIdLst>
    <p:notesMasterId r:id="rId32"/>
  </p:notesMasterIdLst>
  <p:sldIdLst>
    <p:sldId id="256" r:id="rId7"/>
    <p:sldId id="257" r:id="rId8"/>
    <p:sldId id="281" r:id="rId9"/>
    <p:sldId id="282" r:id="rId10"/>
    <p:sldId id="283" r:id="rId11"/>
    <p:sldId id="284" r:id="rId12"/>
    <p:sldId id="285" r:id="rId13"/>
    <p:sldId id="286" r:id="rId14"/>
    <p:sldId id="287" r:id="rId15"/>
    <p:sldId id="288" r:id="rId16"/>
    <p:sldId id="304" r:id="rId17"/>
    <p:sldId id="289" r:id="rId18"/>
    <p:sldId id="291" r:id="rId19"/>
    <p:sldId id="292" r:id="rId20"/>
    <p:sldId id="293" r:id="rId21"/>
    <p:sldId id="294" r:id="rId22"/>
    <p:sldId id="295" r:id="rId23"/>
    <p:sldId id="305" r:id="rId24"/>
    <p:sldId id="308" r:id="rId25"/>
    <p:sldId id="306" r:id="rId26"/>
    <p:sldId id="296" r:id="rId27"/>
    <p:sldId id="297" r:id="rId28"/>
    <p:sldId id="298" r:id="rId29"/>
    <p:sldId id="299" r:id="rId30"/>
    <p:sldId id="307"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5"/>
    <p:restoredTop sz="76721" autoAdjust="0"/>
  </p:normalViewPr>
  <p:slideViewPr>
    <p:cSldViewPr>
      <p:cViewPr>
        <p:scale>
          <a:sx n="102" d="100"/>
          <a:sy n="102" d="100"/>
        </p:scale>
        <p:origin x="1168" y="-784"/>
      </p:cViewPr>
      <p:guideLst>
        <p:guide orient="horz" pos="2160"/>
        <p:guide pos="2880"/>
      </p:guideLst>
    </p:cSldViewPr>
  </p:slideViewPr>
  <p:notesTextViewPr>
    <p:cViewPr>
      <p:scale>
        <a:sx n="1" d="1"/>
        <a:sy n="1" d="1"/>
      </p:scale>
      <p:origin x="0" y="-328"/>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heme" Target="theme/them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303355-EE70-46C3-97D0-1755108CA2D0}" type="datetimeFigureOut">
              <a:rPr lang="en-US" smtClean="0"/>
              <a:t>1/8/22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4A5C4B-5FA1-4786-BB44-328558C9A912}" type="slidenum">
              <a:rPr lang="en-US" smtClean="0"/>
              <a:t>‹#›</a:t>
            </a:fld>
            <a:endParaRPr lang="en-US"/>
          </a:p>
        </p:txBody>
      </p:sp>
    </p:spTree>
    <p:extLst>
      <p:ext uri="{BB962C8B-B14F-4D97-AF65-F5344CB8AC3E}">
        <p14:creationId xmlns:p14="http://schemas.microsoft.com/office/powerpoint/2010/main" val="3493684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a:t>
            </a:r>
            <a:r>
              <a:rPr lang="en-US" dirty="0" err="1"/>
              <a:t>Denborough</a:t>
            </a:r>
            <a:r>
              <a:rPr lang="en-US" dirty="0"/>
              <a:t>, M., and Lovell, R., “Anesthetic Deaths in a Family”. </a:t>
            </a:r>
            <a:r>
              <a:rPr lang="en-US" i="1" dirty="0"/>
              <a:t>The Lancet</a:t>
            </a:r>
            <a:r>
              <a:rPr lang="en-US" dirty="0"/>
              <a:t>, 1960; 2: 45-46</a:t>
            </a:r>
          </a:p>
          <a:p>
            <a:r>
              <a:rPr lang="en-US" dirty="0"/>
              <a:t>2. </a:t>
            </a:r>
            <a:r>
              <a:rPr lang="en-US" dirty="0" err="1"/>
              <a:t>Kalow</a:t>
            </a:r>
            <a:r>
              <a:rPr lang="en-US" dirty="0"/>
              <a:t>, W., Britt, B., </a:t>
            </a:r>
            <a:r>
              <a:rPr lang="en-US" dirty="0" err="1"/>
              <a:t>Terreau</a:t>
            </a:r>
            <a:r>
              <a:rPr lang="en-US" dirty="0"/>
              <a:t>, M., </a:t>
            </a:r>
            <a:r>
              <a:rPr lang="en-US" dirty="0" err="1"/>
              <a:t>Haist</a:t>
            </a:r>
            <a:r>
              <a:rPr lang="en-US" dirty="0"/>
              <a:t>, C., “Metabolic Error of Muscle Metabolism After Recovery from Malignant Hyperthermia”. </a:t>
            </a:r>
            <a:r>
              <a:rPr lang="en-US" i="1" dirty="0"/>
              <a:t>The Lancet</a:t>
            </a:r>
            <a:r>
              <a:rPr lang="en-US" dirty="0"/>
              <a:t>, 	1970; 296(7679): 895-898</a:t>
            </a:r>
          </a:p>
          <a:p>
            <a:r>
              <a:rPr lang="en-US" dirty="0"/>
              <a:t>3. Harrison, G., “Control of the Malignant </a:t>
            </a:r>
            <a:r>
              <a:rPr lang="en-US" dirty="0" err="1"/>
              <a:t>Hyperpyrexic</a:t>
            </a:r>
            <a:r>
              <a:rPr lang="en-US" dirty="0"/>
              <a:t> Syndrome in MHS Swine by Dantrolene Sodium”. </a:t>
            </a:r>
            <a:r>
              <a:rPr lang="en-US" i="1" dirty="0"/>
              <a:t>British Journal of </a:t>
            </a:r>
            <a:r>
              <a:rPr lang="en-US" i="1" dirty="0" err="1"/>
              <a:t>Anaesthesia</a:t>
            </a:r>
            <a:r>
              <a:rPr lang="en-US" dirty="0"/>
              <a:t>, 1975; 	47(1): 62-65</a:t>
            </a:r>
          </a:p>
          <a:p>
            <a:r>
              <a:rPr lang="en-US" dirty="0"/>
              <a:t>4. Mickelson, J., Gallant, E., Litterer, L., Johnson, K., Rempel, W., Louis, C., “Abnormal Sarcoplasmic Reticulum Ryanodine Receptor in Malignant 	Hyperthermia”.  </a:t>
            </a:r>
            <a:r>
              <a:rPr lang="en-US" i="1" dirty="0"/>
              <a:t>The Journal of Biological Chemistry, </a:t>
            </a:r>
            <a:r>
              <a:rPr lang="en-US" dirty="0"/>
              <a:t>1988; 263(19): 9310-9315</a:t>
            </a:r>
          </a:p>
        </p:txBody>
      </p:sp>
      <p:sp>
        <p:nvSpPr>
          <p:cNvPr id="4" name="Slide Number Placeholder 3"/>
          <p:cNvSpPr>
            <a:spLocks noGrp="1"/>
          </p:cNvSpPr>
          <p:nvPr>
            <p:ph type="sldNum" sz="quarter" idx="10"/>
          </p:nvPr>
        </p:nvSpPr>
        <p:spPr/>
        <p:txBody>
          <a:bodyPr/>
          <a:lstStyle/>
          <a:p>
            <a:fld id="{554A5C4B-5FA1-4786-BB44-328558C9A912}" type="slidenum">
              <a:rPr lang="en-US" smtClean="0"/>
              <a:t>4</a:t>
            </a:fld>
            <a:endParaRPr lang="en-US"/>
          </a:p>
        </p:txBody>
      </p:sp>
    </p:spTree>
    <p:extLst>
      <p:ext uri="{BB962C8B-B14F-4D97-AF65-F5344CB8AC3E}">
        <p14:creationId xmlns:p14="http://schemas.microsoft.com/office/powerpoint/2010/main" val="13520322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Increased incidence in children may be due to increased exposure to triggering agents</a:t>
            </a:r>
            <a:r>
              <a:rPr lang="en-US" baseline="0" dirty="0"/>
              <a:t> due to inhalational inductions</a:t>
            </a:r>
          </a:p>
          <a:p>
            <a:endParaRPr lang="en-US" i="0" baseline="0" dirty="0"/>
          </a:p>
          <a:p>
            <a:r>
              <a:rPr lang="en-US" i="0" baseline="0" dirty="0"/>
              <a:t>5. Rosenberg H, Davis M, James D, Pollock N, </a:t>
            </a:r>
            <a:r>
              <a:rPr lang="en-US" i="0" baseline="0" dirty="0" err="1"/>
              <a:t>Stowell</a:t>
            </a:r>
            <a:r>
              <a:rPr lang="en-US" i="0" baseline="0" dirty="0"/>
              <a:t> K: “Malignant hyperthermia.” </a:t>
            </a:r>
            <a:r>
              <a:rPr lang="en-US" i="1" baseline="0" dirty="0" err="1"/>
              <a:t>Orphanet</a:t>
            </a:r>
            <a:r>
              <a:rPr lang="en-US" i="1" baseline="0" dirty="0"/>
              <a:t> J Rare Dis  </a:t>
            </a:r>
            <a:r>
              <a:rPr lang="en-US" baseline="0" dirty="0"/>
              <a:t>2007;2:21-35.</a:t>
            </a:r>
          </a:p>
          <a:p>
            <a:endParaRPr lang="en-US" baseline="0" dirty="0"/>
          </a:p>
          <a:p>
            <a:r>
              <a:rPr lang="en-US" dirty="0"/>
              <a:t>6.</a:t>
            </a:r>
            <a:r>
              <a:rPr lang="en-US" baseline="0" dirty="0"/>
              <a:t> </a:t>
            </a:r>
            <a:r>
              <a:rPr lang="en-US" dirty="0" err="1"/>
              <a:t>Larach</a:t>
            </a:r>
            <a:r>
              <a:rPr lang="en-US" dirty="0"/>
              <a:t> MG, </a:t>
            </a:r>
            <a:r>
              <a:rPr lang="en-US" dirty="0" err="1"/>
              <a:t>Brandom</a:t>
            </a:r>
            <a:r>
              <a:rPr lang="en-US" dirty="0"/>
              <a:t> BW, Allen GC, </a:t>
            </a:r>
            <a:r>
              <a:rPr lang="en-US" dirty="0" err="1"/>
              <a:t>Gronert</a:t>
            </a:r>
            <a:r>
              <a:rPr lang="en-US" dirty="0"/>
              <a:t> GA, Lehman EB:  “Malignant hyperthermia deaths related to inadequate 	temperature monitoring, 2007-2012: a report from the NAMHR of the Malignant Hyperthermia Association of the US.”  </a:t>
            </a:r>
            <a:r>
              <a:rPr lang="en-US" i="1" dirty="0" err="1"/>
              <a:t>Anesth</a:t>
            </a:r>
            <a:r>
              <a:rPr lang="en-US" i="1" dirty="0"/>
              <a:t> </a:t>
            </a:r>
            <a:r>
              <a:rPr lang="en-US" i="1" dirty="0" err="1"/>
              <a:t>Analg</a:t>
            </a:r>
            <a:r>
              <a:rPr lang="en-US" i="1" dirty="0"/>
              <a:t> </a:t>
            </a:r>
            <a:r>
              <a:rPr lang="en-US" dirty="0"/>
              <a:t>2014;119:1359-66.</a:t>
            </a:r>
          </a:p>
          <a:p>
            <a:endParaRPr lang="en-US" dirty="0"/>
          </a:p>
          <a:p>
            <a:r>
              <a:rPr lang="en-US" dirty="0"/>
              <a:t>Increase in mortality rates from most recent review of North American Malignant Hyperthermia Registry proposed to be due to lack of consistent core temperature monitoring</a:t>
            </a:r>
          </a:p>
          <a:p>
            <a:endParaRPr lang="en-US" dirty="0"/>
          </a:p>
        </p:txBody>
      </p:sp>
      <p:sp>
        <p:nvSpPr>
          <p:cNvPr id="4" name="Slide Number Placeholder 3"/>
          <p:cNvSpPr>
            <a:spLocks noGrp="1"/>
          </p:cNvSpPr>
          <p:nvPr>
            <p:ph type="sldNum" sz="quarter" idx="10"/>
          </p:nvPr>
        </p:nvSpPr>
        <p:spPr/>
        <p:txBody>
          <a:bodyPr/>
          <a:lstStyle/>
          <a:p>
            <a:fld id="{554A5C4B-5FA1-4786-BB44-328558C9A912}" type="slidenum">
              <a:rPr lang="en-US" smtClean="0"/>
              <a:t>7</a:t>
            </a:fld>
            <a:endParaRPr lang="en-US"/>
          </a:p>
        </p:txBody>
      </p:sp>
    </p:spTree>
    <p:extLst>
      <p:ext uri="{BB962C8B-B14F-4D97-AF65-F5344CB8AC3E}">
        <p14:creationId xmlns:p14="http://schemas.microsoft.com/office/powerpoint/2010/main" val="21912424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Swine models, often used for research purposes, have an autosomal </a:t>
            </a:r>
            <a:r>
              <a:rPr lang="en-US" i="1" dirty="0"/>
              <a:t>receptive</a:t>
            </a:r>
            <a:r>
              <a:rPr lang="en-US" dirty="0"/>
              <a:t> pattern</a:t>
            </a:r>
          </a:p>
          <a:p>
            <a:endParaRPr lang="en-US" dirty="0"/>
          </a:p>
          <a:p>
            <a:r>
              <a:rPr lang="en-US" dirty="0"/>
              <a:t>Other knowledge</a:t>
            </a:r>
            <a:r>
              <a:rPr lang="en-US" baseline="0" dirty="0"/>
              <a:t> gaps:</a:t>
            </a:r>
          </a:p>
          <a:p>
            <a:endParaRPr lang="en-US" baseline="0" dirty="0"/>
          </a:p>
          <a:p>
            <a:r>
              <a:rPr lang="en-US" baseline="0" dirty="0"/>
              <a:t> - History of uneventful prior exposure to triggering agents does not mean one is not susceptible</a:t>
            </a:r>
          </a:p>
          <a:p>
            <a:r>
              <a:rPr lang="en-US" baseline="0" dirty="0"/>
              <a:t> - Individuals may be weak MH responders and not have an MH reaction when exposed to brief anesthetics</a:t>
            </a:r>
          </a:p>
          <a:p>
            <a:r>
              <a:rPr lang="en-US" baseline="0" dirty="0"/>
              <a:t> - Link between physical stress and possible MH-like reactions and Malignant Hyperthermia susceptibility </a:t>
            </a:r>
          </a:p>
          <a:p>
            <a:endParaRPr lang="en-US" baseline="0" dirty="0"/>
          </a:p>
          <a:p>
            <a:r>
              <a:rPr lang="en-US" baseline="0" dirty="0"/>
              <a:t>For a more in depth discussion of the genetics of MH:</a:t>
            </a:r>
          </a:p>
          <a:p>
            <a:endParaRPr lang="en-US" baseline="0" dirty="0"/>
          </a:p>
          <a:p>
            <a:r>
              <a:rPr lang="en-US" baseline="0" dirty="0"/>
              <a:t>7.  Nelson, T., “Malignant Hyperthermia: A </a:t>
            </a:r>
            <a:r>
              <a:rPr lang="en-US" baseline="0" dirty="0" err="1"/>
              <a:t>Pharmacogenetic</a:t>
            </a:r>
            <a:r>
              <a:rPr lang="en-US" baseline="0" dirty="0"/>
              <a:t> Disease of Ca+2 Regulating Proteins”.</a:t>
            </a:r>
            <a:r>
              <a:rPr lang="en-US" i="1" baseline="0" dirty="0"/>
              <a:t> Current Molecular Medicine</a:t>
            </a:r>
            <a:r>
              <a:rPr lang="en-US" baseline="0" dirty="0"/>
              <a:t>, 2002; 2: 347-369</a:t>
            </a:r>
          </a:p>
          <a:p>
            <a:r>
              <a:rPr lang="en-US" baseline="0" dirty="0"/>
              <a:t>8.  Dirksen, S., </a:t>
            </a:r>
            <a:r>
              <a:rPr lang="en-US" baseline="0" dirty="0" err="1"/>
              <a:t>Larach</a:t>
            </a:r>
            <a:r>
              <a:rPr lang="en-US" baseline="0" dirty="0"/>
              <a:t>, M., Rosenberg, H., et al., “Future Directions in Malignant Hyperthermia Research and Patient Care”. </a:t>
            </a:r>
            <a:r>
              <a:rPr lang="en-US" i="1" baseline="0" dirty="0"/>
              <a:t>Anesthesia &amp; Analgesia</a:t>
            </a:r>
            <a:r>
              <a:rPr lang="en-US" baseline="0" dirty="0"/>
              <a:t>, 2011; 113(5): 1108-1119</a:t>
            </a:r>
          </a:p>
          <a:p>
            <a:r>
              <a:rPr lang="en-US" baseline="0" dirty="0"/>
              <a:t>9.  </a:t>
            </a:r>
            <a:r>
              <a:rPr lang="en-US" baseline="0" dirty="0" err="1"/>
              <a:t>Brandom</a:t>
            </a:r>
            <a:r>
              <a:rPr lang="en-US" baseline="0" dirty="0"/>
              <a:t>, B., Bina, S., Wong, C., et al., “Ryanodine Receptor Type 1 Gene Variants in the Malignant Hyperthermia-Susceptible Population of the United States”. </a:t>
            </a:r>
            <a:r>
              <a:rPr lang="en-US" i="1" baseline="0" dirty="0"/>
              <a:t>Anesthesia &amp; Analgesia</a:t>
            </a:r>
            <a:r>
              <a:rPr lang="en-US" baseline="0" dirty="0"/>
              <a:t>, 2013; 116 (5): 1078-1086</a:t>
            </a:r>
          </a:p>
          <a:p>
            <a:r>
              <a:rPr lang="en-US" baseline="0" dirty="0"/>
              <a:t>10.  </a:t>
            </a:r>
            <a:r>
              <a:rPr lang="en-US" baseline="0" dirty="0" err="1"/>
              <a:t>Schiemann</a:t>
            </a:r>
            <a:r>
              <a:rPr lang="en-US" baseline="0" dirty="0"/>
              <a:t>, A., Paul, N., Parker, R., et al., “Functional Characterization of 2 Known Ryanodine Receptor Mutations Causing Malignant Hyperthermia”. </a:t>
            </a:r>
            <a:r>
              <a:rPr lang="en-US" i="1" baseline="0" dirty="0"/>
              <a:t>Anesthesia &amp; Analgesia</a:t>
            </a:r>
            <a:r>
              <a:rPr lang="en-US" baseline="0" dirty="0"/>
              <a:t>, 2014; 118(2): 375-380</a:t>
            </a:r>
          </a:p>
          <a:p>
            <a:endParaRPr lang="en-US" dirty="0"/>
          </a:p>
        </p:txBody>
      </p:sp>
      <p:sp>
        <p:nvSpPr>
          <p:cNvPr id="4" name="Slide Number Placeholder 3"/>
          <p:cNvSpPr>
            <a:spLocks noGrp="1"/>
          </p:cNvSpPr>
          <p:nvPr>
            <p:ph type="sldNum" sz="quarter" idx="10"/>
          </p:nvPr>
        </p:nvSpPr>
        <p:spPr/>
        <p:txBody>
          <a:bodyPr/>
          <a:lstStyle/>
          <a:p>
            <a:fld id="{554A5C4B-5FA1-4786-BB44-328558C9A912}" type="slidenum">
              <a:rPr lang="en-US" smtClean="0"/>
              <a:t>11</a:t>
            </a:fld>
            <a:endParaRPr lang="en-US"/>
          </a:p>
        </p:txBody>
      </p:sp>
    </p:spTree>
    <p:extLst>
      <p:ext uri="{BB962C8B-B14F-4D97-AF65-F5344CB8AC3E}">
        <p14:creationId xmlns:p14="http://schemas.microsoft.com/office/powerpoint/2010/main" val="3744316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*Preparation</a:t>
            </a:r>
            <a:r>
              <a:rPr lang="en-US" baseline="0" dirty="0"/>
              <a:t> for MH Susceptible patients will be discussed later, but accidental injection of succinylcholine or very small amounts of volatile (&gt;5ppm) can result in an MH reaction even if preparation is done, so don’t ignore signs of an MH reaction just because the room was “prepped”</a:t>
            </a:r>
          </a:p>
          <a:p>
            <a:endParaRPr lang="en-US" baseline="0" dirty="0"/>
          </a:p>
          <a:p>
            <a:r>
              <a:rPr lang="en-US" baseline="0" dirty="0"/>
              <a:t>Recent review of pediatric cases identified tachycardia (73.1%), hypercarbia (68.6%), and rapid temperature increase (48.5%) as most common signs of an acute MH episode (11)</a:t>
            </a:r>
          </a:p>
          <a:p>
            <a:endParaRPr lang="en-US" baseline="0" dirty="0"/>
          </a:p>
          <a:p>
            <a:r>
              <a:rPr lang="en-US" baseline="0" dirty="0"/>
              <a:t>11. Nelson, P., </a:t>
            </a:r>
            <a:r>
              <a:rPr lang="en-US" baseline="0" dirty="0" err="1"/>
              <a:t>Litman</a:t>
            </a:r>
            <a:r>
              <a:rPr lang="en-US" baseline="0" dirty="0"/>
              <a:t>, R., “Malignant Hyperthermia in Children: An Analysis of the North American Malignant Hyperthermia Registry”. </a:t>
            </a:r>
            <a:r>
              <a:rPr lang="en-US" i="1" baseline="0" dirty="0"/>
              <a:t>Anesthesiology, </a:t>
            </a:r>
            <a:r>
              <a:rPr lang="en-US" baseline="0" dirty="0"/>
              <a:t>2014; 118(2): 369-374</a:t>
            </a:r>
            <a:endParaRPr lang="en-US" dirty="0"/>
          </a:p>
        </p:txBody>
      </p:sp>
      <p:sp>
        <p:nvSpPr>
          <p:cNvPr id="4" name="Slide Number Placeholder 3"/>
          <p:cNvSpPr>
            <a:spLocks noGrp="1"/>
          </p:cNvSpPr>
          <p:nvPr>
            <p:ph type="sldNum" sz="quarter" idx="10"/>
          </p:nvPr>
        </p:nvSpPr>
        <p:spPr/>
        <p:txBody>
          <a:bodyPr/>
          <a:lstStyle/>
          <a:p>
            <a:fld id="{554A5C4B-5FA1-4786-BB44-328558C9A912}" type="slidenum">
              <a:rPr lang="en-US" smtClean="0"/>
              <a:t>12</a:t>
            </a:fld>
            <a:endParaRPr lang="en-US"/>
          </a:p>
        </p:txBody>
      </p:sp>
    </p:spTree>
    <p:extLst>
      <p:ext uri="{BB962C8B-B14F-4D97-AF65-F5344CB8AC3E}">
        <p14:creationId xmlns:p14="http://schemas.microsoft.com/office/powerpoint/2010/main" val="19988738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*Previously</a:t>
            </a:r>
            <a:r>
              <a:rPr lang="en-US" baseline="0" dirty="0"/>
              <a:t> thought that the genetic background of those from the Indian subcontinent resulted in immunity to MH, but this has been refuted with several case reports in the last 15 years of MH cases in India (12)</a:t>
            </a:r>
          </a:p>
          <a:p>
            <a:endParaRPr lang="en-US" baseline="0" dirty="0"/>
          </a:p>
          <a:p>
            <a:r>
              <a:rPr lang="en-US" baseline="0" dirty="0"/>
              <a:t>12. </a:t>
            </a:r>
            <a:r>
              <a:rPr lang="en-US" baseline="0" dirty="0" err="1"/>
              <a:t>Punj</a:t>
            </a:r>
            <a:r>
              <a:rPr lang="en-US" baseline="0" dirty="0"/>
              <a:t> J, Bhatnagar S, </a:t>
            </a:r>
            <a:r>
              <a:rPr lang="en-US" baseline="0" dirty="0" err="1"/>
              <a:t>Saxena</a:t>
            </a:r>
            <a:r>
              <a:rPr lang="en-US" baseline="0" dirty="0"/>
              <a:t> A. “Malignant hyperthermia in the Indian subcontinent: non-availability of dantrolene – a cause for</a:t>
            </a:r>
          </a:p>
          <a:p>
            <a:r>
              <a:rPr lang="en-US" baseline="0" dirty="0"/>
              <a:t>concern?” </a:t>
            </a:r>
            <a:r>
              <a:rPr lang="en-US" i="1" baseline="0" dirty="0"/>
              <a:t>Internet J </a:t>
            </a:r>
            <a:r>
              <a:rPr lang="en-US" i="1" baseline="0" dirty="0" err="1"/>
              <a:t>Pharmacol</a:t>
            </a:r>
            <a:r>
              <a:rPr lang="en-US" i="1" baseline="0" dirty="0"/>
              <a:t> </a:t>
            </a:r>
            <a:r>
              <a:rPr lang="en-US" baseline="0" dirty="0"/>
              <a:t>2001;1(1).</a:t>
            </a:r>
            <a:endParaRPr lang="en-US" dirty="0"/>
          </a:p>
        </p:txBody>
      </p:sp>
      <p:sp>
        <p:nvSpPr>
          <p:cNvPr id="4" name="Slide Number Placeholder 3"/>
          <p:cNvSpPr>
            <a:spLocks noGrp="1"/>
          </p:cNvSpPr>
          <p:nvPr>
            <p:ph type="sldNum" sz="quarter" idx="10"/>
          </p:nvPr>
        </p:nvSpPr>
        <p:spPr/>
        <p:txBody>
          <a:bodyPr/>
          <a:lstStyle/>
          <a:p>
            <a:fld id="{554A5C4B-5FA1-4786-BB44-328558C9A912}" type="slidenum">
              <a:rPr lang="en-US" smtClean="0"/>
              <a:t>13</a:t>
            </a:fld>
            <a:endParaRPr lang="en-US"/>
          </a:p>
        </p:txBody>
      </p:sp>
    </p:spTree>
    <p:extLst>
      <p:ext uri="{BB962C8B-B14F-4D97-AF65-F5344CB8AC3E}">
        <p14:creationId xmlns:p14="http://schemas.microsoft.com/office/powerpoint/2010/main" val="31467847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Would recommend knowing the manufacturer’s guidelines for the specific machines you are working with, especially if they are not “older” machines</a:t>
            </a:r>
          </a:p>
          <a:p>
            <a:endParaRPr lang="en-US" dirty="0"/>
          </a:p>
          <a:p>
            <a:r>
              <a:rPr lang="en-US" dirty="0"/>
              <a:t>13. </a:t>
            </a:r>
            <a:r>
              <a:rPr lang="en-US" dirty="0" err="1"/>
              <a:t>Birgenheier</a:t>
            </a:r>
            <a:r>
              <a:rPr lang="en-US" dirty="0"/>
              <a:t>, N., Stoker, R., </a:t>
            </a:r>
            <a:r>
              <a:rPr lang="en-US" dirty="0" err="1"/>
              <a:t>Westenskow</a:t>
            </a:r>
            <a:r>
              <a:rPr lang="en-US" dirty="0"/>
              <a:t>, D., Orr, J., “Activated Charcoal Effectively Removes Inhaled Anesthetics from Modern Anesthesia Machines”. </a:t>
            </a:r>
            <a:r>
              <a:rPr lang="en-US" i="1" dirty="0"/>
              <a:t>Anesthesia &amp; Analgesia</a:t>
            </a:r>
            <a:r>
              <a:rPr lang="en-US" dirty="0"/>
              <a:t>, 2011; 112: 1363-1370</a:t>
            </a:r>
          </a:p>
        </p:txBody>
      </p:sp>
      <p:sp>
        <p:nvSpPr>
          <p:cNvPr id="4" name="Slide Number Placeholder 3"/>
          <p:cNvSpPr>
            <a:spLocks noGrp="1"/>
          </p:cNvSpPr>
          <p:nvPr>
            <p:ph type="sldNum" sz="quarter" idx="10"/>
          </p:nvPr>
        </p:nvSpPr>
        <p:spPr/>
        <p:txBody>
          <a:bodyPr/>
          <a:lstStyle/>
          <a:p>
            <a:fld id="{554A5C4B-5FA1-4786-BB44-328558C9A912}" type="slidenum">
              <a:rPr lang="en-US" smtClean="0"/>
              <a:t>15</a:t>
            </a:fld>
            <a:endParaRPr lang="en-US"/>
          </a:p>
        </p:txBody>
      </p:sp>
    </p:spTree>
    <p:extLst>
      <p:ext uri="{BB962C8B-B14F-4D97-AF65-F5344CB8AC3E}">
        <p14:creationId xmlns:p14="http://schemas.microsoft.com/office/powerpoint/2010/main" val="37951419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4A5C4B-5FA1-4786-BB44-328558C9A912}" type="slidenum">
              <a:rPr lang="en-US" smtClean="0"/>
              <a:t>17</a:t>
            </a:fld>
            <a:endParaRPr lang="en-US"/>
          </a:p>
        </p:txBody>
      </p:sp>
    </p:spTree>
    <p:extLst>
      <p:ext uri="{BB962C8B-B14F-4D97-AF65-F5344CB8AC3E}">
        <p14:creationId xmlns:p14="http://schemas.microsoft.com/office/powerpoint/2010/main" val="7262256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Dantrolene should,</a:t>
            </a:r>
            <a:r>
              <a:rPr lang="en-US" baseline="0" dirty="0"/>
              <a:t> ideally, either be brought on mission trips along with anesthetics, or should be available in at least one hospital in every city where triggering drugs may be administered. A communication and transport system should be in place in the event Dantrolene needs to be moved from one location to another</a:t>
            </a:r>
          </a:p>
          <a:p>
            <a:endParaRPr lang="en-US" baseline="0" dirty="0"/>
          </a:p>
          <a:p>
            <a:r>
              <a:rPr lang="en-US" baseline="0" dirty="0"/>
              <a:t>Although chronic administration of Dantrolene has resulted in hepatic injury, there are no cases of toxicity from MH treatment</a:t>
            </a:r>
            <a:endParaRPr lang="en-US" dirty="0"/>
          </a:p>
        </p:txBody>
      </p:sp>
      <p:sp>
        <p:nvSpPr>
          <p:cNvPr id="4" name="Slide Number Placeholder 3"/>
          <p:cNvSpPr>
            <a:spLocks noGrp="1"/>
          </p:cNvSpPr>
          <p:nvPr>
            <p:ph type="sldNum" sz="quarter" idx="10"/>
          </p:nvPr>
        </p:nvSpPr>
        <p:spPr/>
        <p:txBody>
          <a:bodyPr/>
          <a:lstStyle/>
          <a:p>
            <a:fld id="{554A5C4B-5FA1-4786-BB44-328558C9A912}" type="slidenum">
              <a:rPr lang="en-US" smtClean="0"/>
              <a:t>18</a:t>
            </a:fld>
            <a:endParaRPr lang="en-US"/>
          </a:p>
        </p:txBody>
      </p:sp>
    </p:spTree>
    <p:extLst>
      <p:ext uri="{BB962C8B-B14F-4D97-AF65-F5344CB8AC3E}">
        <p14:creationId xmlns:p14="http://schemas.microsoft.com/office/powerpoint/2010/main" val="7262256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Dantrolene should,</a:t>
            </a:r>
            <a:r>
              <a:rPr lang="en-US" baseline="0" dirty="0"/>
              <a:t> ideally, either be brought on mission trips along with anesthetics, or should be available in at least one hospital in every city where triggering drugs may be administered. A communication and transport system should be in place in the event Dantrolene needs to be moved from one location to another</a:t>
            </a:r>
          </a:p>
          <a:p>
            <a:endParaRPr lang="en-US" baseline="0" dirty="0"/>
          </a:p>
          <a:p>
            <a:r>
              <a:rPr lang="en-US" baseline="0" dirty="0"/>
              <a:t>Although chronic administration of Dantrolene has resulted in hepatic injury, there are no cases of toxicity from MH treatment</a:t>
            </a:r>
            <a:endParaRPr lang="en-US" dirty="0"/>
          </a:p>
        </p:txBody>
      </p:sp>
      <p:sp>
        <p:nvSpPr>
          <p:cNvPr id="4" name="Slide Number Placeholder 3"/>
          <p:cNvSpPr>
            <a:spLocks noGrp="1"/>
          </p:cNvSpPr>
          <p:nvPr>
            <p:ph type="sldNum" sz="quarter" idx="10"/>
          </p:nvPr>
        </p:nvSpPr>
        <p:spPr/>
        <p:txBody>
          <a:bodyPr/>
          <a:lstStyle/>
          <a:p>
            <a:fld id="{554A5C4B-5FA1-4786-BB44-328558C9A912}" type="slidenum">
              <a:rPr lang="en-US" smtClean="0"/>
              <a:t>19</a:t>
            </a:fld>
            <a:endParaRPr lang="en-US"/>
          </a:p>
        </p:txBody>
      </p:sp>
    </p:spTree>
    <p:extLst>
      <p:ext uri="{BB962C8B-B14F-4D97-AF65-F5344CB8AC3E}">
        <p14:creationId xmlns:p14="http://schemas.microsoft.com/office/powerpoint/2010/main" val="32813157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Symptomatic Treatment drugs and doses</a:t>
            </a:r>
          </a:p>
          <a:p>
            <a:r>
              <a:rPr lang="en-US" dirty="0"/>
              <a:t>	Sodium Bicarbonate – 1-2 </a:t>
            </a:r>
            <a:r>
              <a:rPr lang="en-US" dirty="0" err="1"/>
              <a:t>mEq</a:t>
            </a:r>
            <a:r>
              <a:rPr lang="en-US" dirty="0"/>
              <a:t>/kg initially</a:t>
            </a:r>
          </a:p>
          <a:p>
            <a:r>
              <a:rPr lang="en-US" dirty="0"/>
              <a:t>	Calcium Chloride or Gluconate – 10-20 mg/kg or 30-60</a:t>
            </a:r>
            <a:r>
              <a:rPr lang="en-US" baseline="0" dirty="0"/>
              <a:t> mg/kg, respectively</a:t>
            </a:r>
          </a:p>
          <a:p>
            <a:r>
              <a:rPr lang="en-US" baseline="0" dirty="0"/>
              <a:t>	Insulin – 0.1U/kg initially</a:t>
            </a:r>
          </a:p>
          <a:p>
            <a:r>
              <a:rPr lang="en-US" baseline="0" dirty="0"/>
              <a:t>	25% Dextrose – 1-2 g/kg with insulin administration</a:t>
            </a:r>
          </a:p>
          <a:p>
            <a:r>
              <a:rPr lang="en-US" baseline="0" dirty="0"/>
              <a:t>	Furosemide – 0.5-1 mg/kg</a:t>
            </a:r>
            <a:endParaRPr lang="en-US" dirty="0"/>
          </a:p>
        </p:txBody>
      </p:sp>
      <p:sp>
        <p:nvSpPr>
          <p:cNvPr id="4" name="Slide Number Placeholder 3"/>
          <p:cNvSpPr>
            <a:spLocks noGrp="1"/>
          </p:cNvSpPr>
          <p:nvPr>
            <p:ph type="sldNum" sz="quarter" idx="10"/>
          </p:nvPr>
        </p:nvSpPr>
        <p:spPr/>
        <p:txBody>
          <a:bodyPr/>
          <a:lstStyle/>
          <a:p>
            <a:fld id="{554A5C4B-5FA1-4786-BB44-328558C9A912}" type="slidenum">
              <a:rPr lang="en-US" smtClean="0"/>
              <a:t>20</a:t>
            </a:fld>
            <a:endParaRPr lang="en-US"/>
          </a:p>
        </p:txBody>
      </p:sp>
    </p:spTree>
    <p:extLst>
      <p:ext uri="{BB962C8B-B14F-4D97-AF65-F5344CB8AC3E}">
        <p14:creationId xmlns:p14="http://schemas.microsoft.com/office/powerpoint/2010/main" val="7262256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a:t>
            </a:r>
            <a:r>
              <a:rPr lang="en-US" dirty="0" err="1"/>
              <a:t>Larach</a:t>
            </a:r>
            <a:r>
              <a:rPr lang="en-US" dirty="0"/>
              <a:t> MG, </a:t>
            </a:r>
            <a:r>
              <a:rPr lang="en-US" dirty="0" err="1"/>
              <a:t>Localio</a:t>
            </a:r>
            <a:r>
              <a:rPr lang="en-US" dirty="0"/>
              <a:t> AR, Allen GC, </a:t>
            </a:r>
            <a:r>
              <a:rPr lang="en-US" dirty="0" err="1"/>
              <a:t>Denborough</a:t>
            </a:r>
            <a:r>
              <a:rPr lang="en-US" dirty="0"/>
              <a:t> MA, Ellis FR, </a:t>
            </a:r>
            <a:r>
              <a:rPr lang="en-US" dirty="0" err="1"/>
              <a:t>Gronert</a:t>
            </a:r>
            <a:r>
              <a:rPr lang="en-US" dirty="0"/>
              <a:t> GA, Kaplan RF, et al:  A clinical grading scale to predict 	malignant hyperthermia susceptibility.  Anesthesiology,  1994;80:771-79.</a:t>
            </a:r>
          </a:p>
          <a:p>
            <a:endParaRPr lang="en-US" dirty="0"/>
          </a:p>
          <a:p>
            <a:r>
              <a:rPr lang="en-US" dirty="0"/>
              <a:t>CHCT and IVCT</a:t>
            </a:r>
            <a:r>
              <a:rPr lang="en-US" baseline="0" dirty="0"/>
              <a:t> are similar tests but involve slightly different methods and result interpretation. In both tests, a muscle sample is taken from the patient’s Vastus </a:t>
            </a:r>
            <a:r>
              <a:rPr lang="en-US" baseline="0" dirty="0" err="1"/>
              <a:t>Lateralis</a:t>
            </a:r>
            <a:r>
              <a:rPr lang="en-US" baseline="0" dirty="0"/>
              <a:t>, exposed to halothane and caffeine, and the contracture response is recorded. </a:t>
            </a:r>
          </a:p>
          <a:p>
            <a:endParaRPr lang="en-US" baseline="0" dirty="0"/>
          </a:p>
          <a:p>
            <a:r>
              <a:rPr lang="en-US" baseline="0" dirty="0"/>
              <a:t>The CHCT carries a sensitivity and specificity of 97% and 78% (15), respectively and if negative, the patient is considered not susceptible to MH. If positive, the patient can be referred for genetic testing to determine whether or not they have an identifiable mutation for which other family members could be tested. If a family member’s screen is negative, they can not safely consider themselves “non-susceptible”, though, due to MH’s complex genetics and the test’s sensitivity. </a:t>
            </a:r>
          </a:p>
          <a:p>
            <a:endParaRPr lang="en-US" baseline="0" dirty="0"/>
          </a:p>
          <a:p>
            <a:r>
              <a:rPr lang="en-US" baseline="0" dirty="0"/>
              <a:t>15. Allen GC, </a:t>
            </a:r>
            <a:r>
              <a:rPr lang="en-US" baseline="0" dirty="0" err="1"/>
              <a:t>Larach</a:t>
            </a:r>
            <a:r>
              <a:rPr lang="en-US" baseline="0" dirty="0"/>
              <a:t> MG, </a:t>
            </a:r>
            <a:r>
              <a:rPr lang="en-US" baseline="0" dirty="0" err="1"/>
              <a:t>Kunselman</a:t>
            </a:r>
            <a:r>
              <a:rPr lang="en-US" baseline="0" dirty="0"/>
              <a:t> AR:  The sensitivity and specificity of the caffeine-halothane contracture test: a report from the NAMHR.  Anesthesiology  1998;88:579-88</a:t>
            </a:r>
          </a:p>
        </p:txBody>
      </p:sp>
      <p:sp>
        <p:nvSpPr>
          <p:cNvPr id="4" name="Slide Number Placeholder 3"/>
          <p:cNvSpPr>
            <a:spLocks noGrp="1"/>
          </p:cNvSpPr>
          <p:nvPr>
            <p:ph type="sldNum" sz="quarter" idx="10"/>
          </p:nvPr>
        </p:nvSpPr>
        <p:spPr/>
        <p:txBody>
          <a:bodyPr/>
          <a:lstStyle/>
          <a:p>
            <a:fld id="{554A5C4B-5FA1-4786-BB44-328558C9A912}" type="slidenum">
              <a:rPr lang="en-US" smtClean="0"/>
              <a:t>22</a:t>
            </a:fld>
            <a:endParaRPr lang="en-US"/>
          </a:p>
        </p:txBody>
      </p:sp>
    </p:spTree>
    <p:extLst>
      <p:ext uri="{BB962C8B-B14F-4D97-AF65-F5344CB8AC3E}">
        <p14:creationId xmlns:p14="http://schemas.microsoft.com/office/powerpoint/2010/main" val="32407112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2.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2.png"/></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2.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6.xml"/><Relationship Id="rId4" Type="http://schemas.openxmlformats.org/officeDocument/2006/relationships/image" Target="../media/image2.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413219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276A63-E598-485A-8C5B-305438A0ED6C}" type="datetimeFigureOut">
              <a:rPr lang="en-US" smtClean="0"/>
              <a:t>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541943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276A63-E598-485A-8C5B-305438A0ED6C}" type="datetimeFigureOut">
              <a:rPr lang="en-US" smtClean="0"/>
              <a:t>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190427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1276A63-E598-485A-8C5B-305438A0ED6C}" type="datetimeFigureOut">
              <a:rPr lang="en-US" smtClean="0"/>
              <a:t>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96584C-8EE5-4B46-95C6-310E37E01D6D}" type="slidenum">
              <a:rPr lang="en-US" smtClean="0"/>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035613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1276A63-E598-485A-8C5B-305438A0ED6C}" type="datetimeFigureOut">
              <a:rPr lang="en-US" smtClean="0"/>
              <a:t>1/8/22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96584C-8EE5-4B46-95C6-310E37E01D6D}" type="slidenum">
              <a:rPr lang="en-US" smtClean="0"/>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868528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1276A63-E598-485A-8C5B-305438A0ED6C}" type="datetimeFigureOut">
              <a:rPr lang="en-US" smtClean="0"/>
              <a:t>1/8/22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96584C-8EE5-4B46-95C6-310E37E01D6D}" type="slidenum">
              <a:rPr lang="en-US" smtClean="0"/>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715341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276A63-E598-485A-8C5B-305438A0ED6C}" type="datetimeFigureOut">
              <a:rPr lang="en-US" smtClean="0"/>
              <a:t>1/8/22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96584C-8EE5-4B46-95C6-310E37E01D6D}" type="slidenum">
              <a:rPr lang="en-US" smtClean="0"/>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18153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276A63-E598-485A-8C5B-305438A0ED6C}" type="datetimeFigureOut">
              <a:rPr lang="en-US" smtClean="0"/>
              <a:t>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96584C-8EE5-4B46-95C6-310E37E01D6D}" type="slidenum">
              <a:rPr lang="en-US" smtClean="0"/>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068463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276A63-E598-485A-8C5B-305438A0ED6C}" type="datetimeFigureOut">
              <a:rPr lang="en-US" smtClean="0"/>
              <a:t>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96584C-8EE5-4B46-95C6-310E37E01D6D}" type="slidenum">
              <a:rPr lang="en-US" smtClean="0"/>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9775776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276A63-E598-485A-8C5B-305438A0ED6C}" type="datetimeFigureOut">
              <a:rPr lang="en-US" smtClean="0"/>
              <a:t>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832565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276A63-E598-485A-8C5B-305438A0ED6C}" type="datetimeFigureOut">
              <a:rPr lang="en-US" smtClean="0"/>
              <a:t>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1987895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1877468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2441880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996624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8964704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1/8/22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314788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1/8/22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9383397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1/8/22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0897558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9926167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9198585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667714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3591074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Tree>
    <p:extLst>
      <p:ext uri="{BB962C8B-B14F-4D97-AF65-F5344CB8AC3E}">
        <p14:creationId xmlns:p14="http://schemas.microsoft.com/office/powerpoint/2010/main" val="29868638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276A63-E598-485A-8C5B-305438A0ED6C}" type="datetimeFigureOut">
              <a:rPr lang="en-US" smtClean="0"/>
              <a:t>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Tree>
    <p:extLst>
      <p:ext uri="{BB962C8B-B14F-4D97-AF65-F5344CB8AC3E}">
        <p14:creationId xmlns:p14="http://schemas.microsoft.com/office/powerpoint/2010/main" val="18572939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276A63-E598-485A-8C5B-305438A0ED6C}" type="datetimeFigureOut">
              <a:rPr lang="en-US" smtClean="0"/>
              <a:t>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Tree>
    <p:extLst>
      <p:ext uri="{BB962C8B-B14F-4D97-AF65-F5344CB8AC3E}">
        <p14:creationId xmlns:p14="http://schemas.microsoft.com/office/powerpoint/2010/main" val="7267294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1276A63-E598-485A-8C5B-305438A0ED6C}" type="datetimeFigureOut">
              <a:rPr lang="en-US" smtClean="0"/>
              <a:t>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96584C-8EE5-4B46-95C6-310E37E01D6D}" type="slidenum">
              <a:rPr lang="en-US" smtClean="0"/>
              <a:t>‹#›</a:t>
            </a:fld>
            <a:endParaRPr lang="en-US"/>
          </a:p>
        </p:txBody>
      </p:sp>
    </p:spTree>
    <p:extLst>
      <p:ext uri="{BB962C8B-B14F-4D97-AF65-F5344CB8AC3E}">
        <p14:creationId xmlns:p14="http://schemas.microsoft.com/office/powerpoint/2010/main" val="13617669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1276A63-E598-485A-8C5B-305438A0ED6C}" type="datetimeFigureOut">
              <a:rPr lang="en-US" smtClean="0"/>
              <a:t>1/8/22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96584C-8EE5-4B46-95C6-310E37E01D6D}" type="slidenum">
              <a:rPr lang="en-US" smtClean="0"/>
              <a:t>‹#›</a:t>
            </a:fld>
            <a:endParaRPr lang="en-US"/>
          </a:p>
        </p:txBody>
      </p:sp>
    </p:spTree>
    <p:extLst>
      <p:ext uri="{BB962C8B-B14F-4D97-AF65-F5344CB8AC3E}">
        <p14:creationId xmlns:p14="http://schemas.microsoft.com/office/powerpoint/2010/main" val="13896127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1276A63-E598-485A-8C5B-305438A0ED6C}" type="datetimeFigureOut">
              <a:rPr lang="en-US" smtClean="0"/>
              <a:t>1/8/22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96584C-8EE5-4B46-95C6-310E37E01D6D}" type="slidenum">
              <a:rPr lang="en-US" smtClean="0"/>
              <a:t>‹#›</a:t>
            </a:fld>
            <a:endParaRPr lang="en-US"/>
          </a:p>
        </p:txBody>
      </p:sp>
    </p:spTree>
    <p:extLst>
      <p:ext uri="{BB962C8B-B14F-4D97-AF65-F5344CB8AC3E}">
        <p14:creationId xmlns:p14="http://schemas.microsoft.com/office/powerpoint/2010/main" val="33197519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276A63-E598-485A-8C5B-305438A0ED6C}" type="datetimeFigureOut">
              <a:rPr lang="en-US" smtClean="0"/>
              <a:t>1/8/22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96584C-8EE5-4B46-95C6-310E37E01D6D}" type="slidenum">
              <a:rPr lang="en-US" smtClean="0"/>
              <a:t>‹#›</a:t>
            </a:fld>
            <a:endParaRPr lang="en-US"/>
          </a:p>
        </p:txBody>
      </p:sp>
    </p:spTree>
    <p:extLst>
      <p:ext uri="{BB962C8B-B14F-4D97-AF65-F5344CB8AC3E}">
        <p14:creationId xmlns:p14="http://schemas.microsoft.com/office/powerpoint/2010/main" val="26675795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276A63-E598-485A-8C5B-305438A0ED6C}" type="datetimeFigureOut">
              <a:rPr lang="en-US" smtClean="0"/>
              <a:t>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96584C-8EE5-4B46-95C6-310E37E01D6D}" type="slidenum">
              <a:rPr lang="en-US" smtClean="0"/>
              <a:t>‹#›</a:t>
            </a:fld>
            <a:endParaRPr lang="en-US"/>
          </a:p>
        </p:txBody>
      </p:sp>
    </p:spTree>
    <p:extLst>
      <p:ext uri="{BB962C8B-B14F-4D97-AF65-F5344CB8AC3E}">
        <p14:creationId xmlns:p14="http://schemas.microsoft.com/office/powerpoint/2010/main" val="33158874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276A63-E598-485A-8C5B-305438A0ED6C}" type="datetimeFigureOut">
              <a:rPr lang="en-US" smtClean="0"/>
              <a:t>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96584C-8EE5-4B46-95C6-310E37E01D6D}" type="slidenum">
              <a:rPr lang="en-US" smtClean="0"/>
              <a:t>‹#›</a:t>
            </a:fld>
            <a:endParaRPr lang="en-US"/>
          </a:p>
        </p:txBody>
      </p:sp>
    </p:spTree>
    <p:extLst>
      <p:ext uri="{BB962C8B-B14F-4D97-AF65-F5344CB8AC3E}">
        <p14:creationId xmlns:p14="http://schemas.microsoft.com/office/powerpoint/2010/main" val="39323568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276A63-E598-485A-8C5B-305438A0ED6C}" type="datetimeFigureOut">
              <a:rPr lang="en-US" smtClean="0"/>
              <a:t>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Tree>
    <p:extLst>
      <p:ext uri="{BB962C8B-B14F-4D97-AF65-F5344CB8AC3E}">
        <p14:creationId xmlns:p14="http://schemas.microsoft.com/office/powerpoint/2010/main" val="36758142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276A63-E598-485A-8C5B-305438A0ED6C}" type="datetimeFigureOut">
              <a:rPr lang="en-US" smtClean="0"/>
              <a:t>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Tree>
    <p:extLst>
      <p:ext uri="{BB962C8B-B14F-4D97-AF65-F5344CB8AC3E}">
        <p14:creationId xmlns:p14="http://schemas.microsoft.com/office/powerpoint/2010/main" val="1657354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3EE11E6D-3C96-D64C-8D81-3780B809D24E}"/>
              </a:ext>
            </a:extLst>
          </p:cNvPr>
          <p:cNvPicPr>
            <a:picLocks noChangeAspect="1"/>
          </p:cNvPicPr>
          <p:nvPr/>
        </p:nvPicPr>
        <p:blipFill>
          <a:blip r:embed="rId3"/>
          <a:stretch>
            <a:fillRect/>
          </a:stretch>
        </p:blipFill>
        <p:spPr>
          <a:xfrm>
            <a:off x="6296525" y="5862449"/>
            <a:ext cx="2466485" cy="803530"/>
          </a:xfrm>
          <a:prstGeom prst="rect">
            <a:avLst/>
          </a:prstGeom>
          <a:solidFill>
            <a:srgbClr val="10A5CC"/>
          </a:solidFill>
        </p:spPr>
      </p:pic>
      <p:pic>
        <p:nvPicPr>
          <p:cNvPr id="14" name="Picture 13">
            <a:extLst>
              <a:ext uri="{FF2B5EF4-FFF2-40B4-BE49-F238E27FC236}">
                <a16:creationId xmlns:a16="http://schemas.microsoft.com/office/drawing/2014/main" id="{BA543BA0-80E4-204E-AD70-CDDF4BB5BE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5897086"/>
            <a:ext cx="1700292" cy="734255"/>
          </a:xfrm>
          <a:prstGeom prst="rect">
            <a:avLst/>
          </a:prstGeom>
        </p:spPr>
      </p:pic>
    </p:spTree>
    <p:extLst>
      <p:ext uri="{BB962C8B-B14F-4D97-AF65-F5344CB8AC3E}">
        <p14:creationId xmlns:p14="http://schemas.microsoft.com/office/powerpoint/2010/main" val="16214445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6266520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7" name="Picture 6">
            <a:extLst>
              <a:ext uri="{FF2B5EF4-FFF2-40B4-BE49-F238E27FC236}">
                <a16:creationId xmlns:a16="http://schemas.microsoft.com/office/drawing/2014/main" id="{17F112C3-5DB8-CC4B-A674-7457F3C9FCAE}"/>
              </a:ext>
            </a:extLst>
          </p:cNvPr>
          <p:cNvPicPr>
            <a:picLocks noChangeAspect="1"/>
          </p:cNvPicPr>
          <p:nvPr/>
        </p:nvPicPr>
        <p:blipFill>
          <a:blip r:embed="rId2"/>
          <a:stretch>
            <a:fillRect/>
          </a:stretch>
        </p:blipFill>
        <p:spPr>
          <a:xfrm>
            <a:off x="7446240" y="6232051"/>
            <a:ext cx="1581067" cy="515079"/>
          </a:xfrm>
          <a:prstGeom prst="rect">
            <a:avLst/>
          </a:prstGeom>
          <a:solidFill>
            <a:srgbClr val="10A5CC"/>
          </a:solidFill>
        </p:spPr>
      </p:pic>
    </p:spTree>
    <p:extLst>
      <p:ext uri="{BB962C8B-B14F-4D97-AF65-F5344CB8AC3E}">
        <p14:creationId xmlns:p14="http://schemas.microsoft.com/office/powerpoint/2010/main" val="21408394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2E09604D-AAE3-174A-8177-97E35C01C5AD}"/>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5A7AC6E-F25E-9141-8E90-71071A084E83}"/>
              </a:ext>
            </a:extLst>
          </p:cNvPr>
          <p:cNvPicPr>
            <a:picLocks noChangeAspect="1"/>
          </p:cNvPicPr>
          <p:nvPr/>
        </p:nvPicPr>
        <p:blipFill>
          <a:blip r:embed="rId3"/>
          <a:stretch>
            <a:fillRect/>
          </a:stretch>
        </p:blipFill>
        <p:spPr>
          <a:xfrm>
            <a:off x="7446240" y="6232051"/>
            <a:ext cx="1581067" cy="515079"/>
          </a:xfrm>
          <a:prstGeom prst="rect">
            <a:avLst/>
          </a:prstGeom>
          <a:solidFill>
            <a:srgbClr val="10A5CC"/>
          </a:solidFill>
        </p:spPr>
      </p:pic>
    </p:spTree>
    <p:extLst>
      <p:ext uri="{BB962C8B-B14F-4D97-AF65-F5344CB8AC3E}">
        <p14:creationId xmlns:p14="http://schemas.microsoft.com/office/powerpoint/2010/main" val="292360475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1/8/22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B00A1AF-6C53-6C43-9F16-E8A4FC02CF27}"/>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1BD336AA-52E1-D44D-84CB-0180B1E3E616}"/>
              </a:ext>
            </a:extLst>
          </p:cNvPr>
          <p:cNvPicPr>
            <a:picLocks noChangeAspect="1"/>
          </p:cNvPicPr>
          <p:nvPr/>
        </p:nvPicPr>
        <p:blipFill>
          <a:blip r:embed="rId3"/>
          <a:stretch>
            <a:fillRect/>
          </a:stretch>
        </p:blipFill>
        <p:spPr>
          <a:xfrm>
            <a:off x="7446240" y="6232051"/>
            <a:ext cx="1581067" cy="515079"/>
          </a:xfrm>
          <a:prstGeom prst="rect">
            <a:avLst/>
          </a:prstGeom>
          <a:solidFill>
            <a:srgbClr val="10A5CC"/>
          </a:solidFill>
        </p:spPr>
      </p:pic>
    </p:spTree>
    <p:extLst>
      <p:ext uri="{BB962C8B-B14F-4D97-AF65-F5344CB8AC3E}">
        <p14:creationId xmlns:p14="http://schemas.microsoft.com/office/powerpoint/2010/main" val="15602247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1/8/22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B20ACFD-8821-004D-99BF-491CE970BC26}"/>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B5A18934-04AD-FD48-BA16-DAB61BFD5156}"/>
              </a:ext>
            </a:extLst>
          </p:cNvPr>
          <p:cNvPicPr>
            <a:picLocks noChangeAspect="1"/>
          </p:cNvPicPr>
          <p:nvPr/>
        </p:nvPicPr>
        <p:blipFill>
          <a:blip r:embed="rId3"/>
          <a:stretch>
            <a:fillRect/>
          </a:stretch>
        </p:blipFill>
        <p:spPr>
          <a:xfrm>
            <a:off x="7446240" y="6232051"/>
            <a:ext cx="1581067" cy="515079"/>
          </a:xfrm>
          <a:prstGeom prst="rect">
            <a:avLst/>
          </a:prstGeom>
          <a:solidFill>
            <a:srgbClr val="10A5CC"/>
          </a:solidFill>
        </p:spPr>
      </p:pic>
    </p:spTree>
    <p:extLst>
      <p:ext uri="{BB962C8B-B14F-4D97-AF65-F5344CB8AC3E}">
        <p14:creationId xmlns:p14="http://schemas.microsoft.com/office/powerpoint/2010/main" val="39185039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1/8/22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descr="http://images.clipartpanda.com/world-clipart-png-globe-hi.png">
            <a:extLst>
              <a:ext uri="{FF2B5EF4-FFF2-40B4-BE49-F238E27FC236}">
                <a16:creationId xmlns:a16="http://schemas.microsoft.com/office/drawing/2014/main" id="{25E6E573-7C66-5143-88E0-A24725ACC30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6C6228D4-1264-2D47-8CD9-ABF318E926A8}"/>
              </a:ext>
            </a:extLst>
          </p:cNvPr>
          <p:cNvPicPr>
            <a:picLocks noChangeAspect="1"/>
          </p:cNvPicPr>
          <p:nvPr/>
        </p:nvPicPr>
        <p:blipFill>
          <a:blip r:embed="rId3"/>
          <a:stretch>
            <a:fillRect/>
          </a:stretch>
        </p:blipFill>
        <p:spPr>
          <a:xfrm>
            <a:off x="7446240" y="6232051"/>
            <a:ext cx="1581067" cy="515079"/>
          </a:xfrm>
          <a:prstGeom prst="rect">
            <a:avLst/>
          </a:prstGeom>
          <a:solidFill>
            <a:srgbClr val="10A5CC"/>
          </a:solidFill>
        </p:spPr>
      </p:pic>
      <p:pic>
        <p:nvPicPr>
          <p:cNvPr id="9" name="Picture 8" descr="http://images.clipartpanda.com/world-clipart-png-globe-hi.png">
            <a:extLst>
              <a:ext uri="{FF2B5EF4-FFF2-40B4-BE49-F238E27FC236}">
                <a16:creationId xmlns:a16="http://schemas.microsoft.com/office/drawing/2014/main" id="{994F4ACA-8097-8144-AE3D-324F9864DCD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121103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6803D357-F091-3747-956E-03E5062DC9F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BC9AF280-15BE-A641-990F-2CCADD43585A}"/>
              </a:ext>
            </a:extLst>
          </p:cNvPr>
          <p:cNvPicPr>
            <a:picLocks noChangeAspect="1"/>
          </p:cNvPicPr>
          <p:nvPr/>
        </p:nvPicPr>
        <p:blipFill>
          <a:blip r:embed="rId3"/>
          <a:stretch>
            <a:fillRect/>
          </a:stretch>
        </p:blipFill>
        <p:spPr>
          <a:xfrm>
            <a:off x="7446240" y="6232051"/>
            <a:ext cx="1581067" cy="515079"/>
          </a:xfrm>
          <a:prstGeom prst="rect">
            <a:avLst/>
          </a:prstGeom>
          <a:solidFill>
            <a:srgbClr val="10A5CC"/>
          </a:solidFill>
        </p:spPr>
      </p:pic>
      <p:pic>
        <p:nvPicPr>
          <p:cNvPr id="12" name="Picture 11" descr="http://images.clipartpanda.com/world-clipart-png-globe-hi.png">
            <a:extLst>
              <a:ext uri="{FF2B5EF4-FFF2-40B4-BE49-F238E27FC236}">
                <a16:creationId xmlns:a16="http://schemas.microsoft.com/office/drawing/2014/main" id="{2BB9A31E-C23A-F440-A411-BF2411993B2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04466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34BFAA12-4F7E-894D-8A06-EEDFC4FBE15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05967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0DF74228-93F3-A74F-9AE2-BDBB971137D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http://images.clipartpanda.com/world-clipart-png-globe-hi.png">
            <a:extLst>
              <a:ext uri="{FF2B5EF4-FFF2-40B4-BE49-F238E27FC236}">
                <a16:creationId xmlns:a16="http://schemas.microsoft.com/office/drawing/2014/main" id="{19B1738F-25B4-0C40-AB3F-90FF67B723ED}"/>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599345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FA494F3D-A33E-1B49-8622-83972FAF6AD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http://images.clipartpanda.com/world-clipart-png-globe-hi.png">
            <a:extLst>
              <a:ext uri="{FF2B5EF4-FFF2-40B4-BE49-F238E27FC236}">
                <a16:creationId xmlns:a16="http://schemas.microsoft.com/office/drawing/2014/main" id="{8C532A05-5EE6-E64B-8DC4-0710989D98C4}"/>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03887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4889759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0083610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90077659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72228865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1/8/22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8481356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1/8/22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68080198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1/8/22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2603916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68878872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94967974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15620819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8143064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01518827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36978656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57474835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95183950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1/8/22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05022159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1/8/22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52390037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1/8/22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35058916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52784400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46282509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961503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284425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tif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tiff"/><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3.tiff"/><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3.tiff"/><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276A63-E598-485A-8C5B-305438A0ED6C}" type="datetimeFigureOut">
              <a:rPr lang="en-US" smtClean="0"/>
              <a:t>1/8/22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96584C-8EE5-4B46-95C6-310E37E01D6D}" type="slidenum">
              <a:rPr lang="en-US" smtClean="0"/>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40968276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1/8/22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84732871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276A63-E598-485A-8C5B-305438A0ED6C}" type="datetimeFigureOut">
              <a:rPr lang="en-US" smtClean="0"/>
              <a:t>1/8/22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96584C-8EE5-4B46-95C6-310E37E01D6D}" type="slidenum">
              <a:rPr lang="en-US" smtClean="0"/>
              <a:t>‹#›</a:t>
            </a:fld>
            <a:endParaRPr lang="en-US"/>
          </a:p>
        </p:txBody>
      </p:sp>
    </p:spTree>
    <p:extLst>
      <p:ext uri="{BB962C8B-B14F-4D97-AF65-F5344CB8AC3E}">
        <p14:creationId xmlns:p14="http://schemas.microsoft.com/office/powerpoint/2010/main" val="289821441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1/8/22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130771944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1/8/22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078373921"/>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1/8/22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347492585"/>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988" y="663575"/>
            <a:ext cx="9431976" cy="1470025"/>
          </a:xfrm>
          <a:noFill/>
        </p:spPr>
        <p:txBody>
          <a:bodyPr>
            <a:normAutofit/>
          </a:bodyPr>
          <a:lstStyle/>
          <a:p>
            <a:r>
              <a:rPr lang="en-US" dirty="0">
                <a:latin typeface="+mn-lt"/>
              </a:rPr>
              <a:t>Malignant Hyperthermia</a:t>
            </a:r>
          </a:p>
        </p:txBody>
      </p:sp>
      <p:sp>
        <p:nvSpPr>
          <p:cNvPr id="3" name="Subtitle 2"/>
          <p:cNvSpPr>
            <a:spLocks noGrp="1"/>
          </p:cNvSpPr>
          <p:nvPr>
            <p:ph type="subTitle" idx="1"/>
          </p:nvPr>
        </p:nvSpPr>
        <p:spPr>
          <a:xfrm>
            <a:off x="1676400" y="2895600"/>
            <a:ext cx="5791200" cy="2362200"/>
          </a:xfrm>
          <a:noFill/>
        </p:spPr>
        <p:txBody>
          <a:bodyPr>
            <a:normAutofit/>
          </a:bodyPr>
          <a:lstStyle/>
          <a:p>
            <a:r>
              <a:rPr lang="en-US" sz="3600" dirty="0"/>
              <a:t>Christopher Heine, MD</a:t>
            </a:r>
          </a:p>
          <a:p>
            <a:r>
              <a:rPr lang="en-US" dirty="0">
                <a:solidFill>
                  <a:schemeClr val="bg1">
                    <a:lumMod val="50000"/>
                  </a:schemeClr>
                </a:solidFill>
              </a:rPr>
              <a:t>Assistant Professor</a:t>
            </a:r>
          </a:p>
          <a:p>
            <a:r>
              <a:rPr lang="en-US" sz="2600" dirty="0">
                <a:solidFill>
                  <a:schemeClr val="bg1">
                    <a:lumMod val="50000"/>
                  </a:schemeClr>
                </a:solidFill>
              </a:rPr>
              <a:t>Medical University of South Carolina</a:t>
            </a:r>
          </a:p>
          <a:p>
            <a:r>
              <a:rPr lang="en-US" sz="2600" dirty="0">
                <a:solidFill>
                  <a:schemeClr val="bg1">
                    <a:lumMod val="50000"/>
                  </a:schemeClr>
                </a:solidFill>
              </a:rPr>
              <a:t>Charleston, SC</a:t>
            </a:r>
          </a:p>
        </p:txBody>
      </p:sp>
      <p:sp>
        <p:nvSpPr>
          <p:cNvPr id="4" name="TextBox 3">
            <a:extLst>
              <a:ext uri="{FF2B5EF4-FFF2-40B4-BE49-F238E27FC236}">
                <a16:creationId xmlns:a16="http://schemas.microsoft.com/office/drawing/2014/main" id="{8FE3F53E-62A9-6E47-8E97-6B3BC7F6CC49}"/>
              </a:ext>
            </a:extLst>
          </p:cNvPr>
          <p:cNvSpPr txBox="1"/>
          <p:nvPr/>
        </p:nvSpPr>
        <p:spPr>
          <a:xfrm>
            <a:off x="381000" y="5562600"/>
            <a:ext cx="2254528" cy="369332"/>
          </a:xfrm>
          <a:prstGeom prst="rect">
            <a:avLst/>
          </a:prstGeom>
          <a:noFill/>
        </p:spPr>
        <p:txBody>
          <a:bodyPr wrap="none" rtlCol="0">
            <a:spAutoFit/>
          </a:bodyPr>
          <a:lstStyle/>
          <a:p>
            <a:r>
              <a:rPr lang="en-US" dirty="0"/>
              <a:t>Date updated: 4/2018</a:t>
            </a:r>
          </a:p>
        </p:txBody>
      </p:sp>
    </p:spTree>
    <p:extLst>
      <p:ext uri="{BB962C8B-B14F-4D97-AF65-F5344CB8AC3E}">
        <p14:creationId xmlns:p14="http://schemas.microsoft.com/office/powerpoint/2010/main" val="929271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81000"/>
            <a:ext cx="8058150" cy="1143000"/>
          </a:xfrm>
        </p:spPr>
        <p:txBody>
          <a:bodyPr/>
          <a:lstStyle/>
          <a:p>
            <a:r>
              <a:rPr lang="en-US" dirty="0">
                <a:latin typeface="+mn-lt"/>
              </a:rPr>
              <a:t>Disclosures</a:t>
            </a:r>
          </a:p>
        </p:txBody>
      </p:sp>
      <p:sp>
        <p:nvSpPr>
          <p:cNvPr id="3" name="Content Placeholder 2"/>
          <p:cNvSpPr>
            <a:spLocks noGrp="1"/>
          </p:cNvSpPr>
          <p:nvPr>
            <p:ph idx="1"/>
          </p:nvPr>
        </p:nvSpPr>
        <p:spPr/>
        <p:txBody>
          <a:bodyPr/>
          <a:lstStyle/>
          <a:p>
            <a:r>
              <a:rPr lang="en-US" dirty="0"/>
              <a:t>None</a:t>
            </a:r>
          </a:p>
        </p:txBody>
      </p:sp>
    </p:spTree>
    <p:extLst>
      <p:ext uri="{BB962C8B-B14F-4D97-AF65-F5344CB8AC3E}">
        <p14:creationId xmlns:p14="http://schemas.microsoft.com/office/powerpoint/2010/main" val="3269322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81000"/>
            <a:ext cx="8058150" cy="1143000"/>
          </a:xfrm>
        </p:spPr>
        <p:txBody>
          <a:bodyPr/>
          <a:lstStyle/>
          <a:p>
            <a:r>
              <a:rPr lang="en-US" dirty="0">
                <a:latin typeface="+mn-lt"/>
              </a:rPr>
              <a:t>Learning Objectives</a:t>
            </a:r>
          </a:p>
        </p:txBody>
      </p:sp>
      <p:sp>
        <p:nvSpPr>
          <p:cNvPr id="3" name="Content Placeholder 2"/>
          <p:cNvSpPr>
            <a:spLocks noGrp="1"/>
          </p:cNvSpPr>
          <p:nvPr>
            <p:ph idx="1"/>
          </p:nvPr>
        </p:nvSpPr>
        <p:spPr>
          <a:xfrm>
            <a:off x="628650" y="1524000"/>
            <a:ext cx="7886700" cy="4351338"/>
          </a:xfrm>
        </p:spPr>
        <p:txBody>
          <a:bodyPr>
            <a:normAutofit fontScale="92500" lnSpcReduction="10000"/>
          </a:bodyPr>
          <a:lstStyle/>
          <a:p>
            <a:pPr marL="290513" indent="-290513"/>
            <a:r>
              <a:rPr lang="en-US" dirty="0"/>
              <a:t>Review a brief history of MH</a:t>
            </a:r>
          </a:p>
          <a:p>
            <a:pPr marL="290513" indent="-290513"/>
            <a:r>
              <a:rPr lang="en-US" dirty="0"/>
              <a:t>Background and Epidemiology</a:t>
            </a:r>
          </a:p>
          <a:p>
            <a:pPr marL="290513" indent="-290513"/>
            <a:r>
              <a:rPr lang="en-US" dirty="0"/>
              <a:t>Discuss the Pathophysiology/Mechanism of MH</a:t>
            </a:r>
          </a:p>
          <a:p>
            <a:pPr marL="290513" indent="-290513"/>
            <a:r>
              <a:rPr lang="en-US" dirty="0"/>
              <a:t>Describe the presentation of an MH reaction and its differential diagnosis</a:t>
            </a:r>
          </a:p>
          <a:p>
            <a:pPr marL="290513" indent="-290513"/>
            <a:r>
              <a:rPr lang="en-US" dirty="0"/>
              <a:t>Review the Perioperative Management of a suspected MH-susceptible patient</a:t>
            </a:r>
          </a:p>
          <a:p>
            <a:pPr marL="290513" indent="-290513"/>
            <a:r>
              <a:rPr lang="en-US" dirty="0"/>
              <a:t>Management of an MH event</a:t>
            </a:r>
          </a:p>
          <a:p>
            <a:pPr marL="290513" indent="-290513"/>
            <a:r>
              <a:rPr lang="en-US" dirty="0"/>
              <a:t>Postoperative Counseling options</a:t>
            </a:r>
          </a:p>
          <a:p>
            <a:pPr marL="290513" indent="-290513"/>
            <a:r>
              <a:rPr lang="en-US" dirty="0"/>
              <a:t>Description of how to have facility prepared</a:t>
            </a:r>
          </a:p>
          <a:p>
            <a:endParaRPr lang="en-US" dirty="0"/>
          </a:p>
          <a:p>
            <a:endParaRPr lang="en-US" dirty="0"/>
          </a:p>
        </p:txBody>
      </p:sp>
    </p:spTree>
    <p:extLst>
      <p:ext uri="{BB962C8B-B14F-4D97-AF65-F5344CB8AC3E}">
        <p14:creationId xmlns:p14="http://schemas.microsoft.com/office/powerpoint/2010/main" val="3760949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81000"/>
            <a:ext cx="8058150" cy="1143000"/>
          </a:xfrm>
        </p:spPr>
        <p:txBody>
          <a:bodyPr/>
          <a:lstStyle/>
          <a:p>
            <a:r>
              <a:rPr lang="en-US" dirty="0">
                <a:latin typeface="+mn-lt"/>
              </a:rPr>
              <a:t>History</a:t>
            </a:r>
          </a:p>
        </p:txBody>
      </p:sp>
      <p:sp>
        <p:nvSpPr>
          <p:cNvPr id="3" name="Content Placeholder 2"/>
          <p:cNvSpPr>
            <a:spLocks noGrp="1"/>
          </p:cNvSpPr>
          <p:nvPr>
            <p:ph idx="1"/>
          </p:nvPr>
        </p:nvSpPr>
        <p:spPr/>
        <p:txBody>
          <a:bodyPr>
            <a:normAutofit/>
          </a:bodyPr>
          <a:lstStyle/>
          <a:p>
            <a:pPr marL="290513" indent="-290513"/>
            <a:r>
              <a:rPr lang="en-US" dirty="0"/>
              <a:t>First described in</a:t>
            </a:r>
            <a:r>
              <a:rPr lang="en-US" i="1" dirty="0"/>
              <a:t> Lancet </a:t>
            </a:r>
            <a:r>
              <a:rPr lang="en-US" dirty="0"/>
              <a:t>in 1960 by </a:t>
            </a:r>
            <a:r>
              <a:rPr lang="en-US" dirty="0" err="1"/>
              <a:t>Denborough</a:t>
            </a:r>
            <a:r>
              <a:rPr lang="en-US" dirty="0"/>
              <a:t> &amp; Lovell</a:t>
            </a:r>
            <a:r>
              <a:rPr lang="en-US" baseline="30000" dirty="0"/>
              <a:t>1</a:t>
            </a:r>
            <a:r>
              <a:rPr lang="en-US" dirty="0"/>
              <a:t> </a:t>
            </a:r>
          </a:p>
          <a:p>
            <a:pPr marL="290513" indent="-290513"/>
            <a:r>
              <a:rPr lang="en-US" dirty="0"/>
              <a:t>“Metabolic error of metabolism” identified as source of MH by </a:t>
            </a:r>
            <a:r>
              <a:rPr lang="en-US" dirty="0" err="1"/>
              <a:t>Kalow</a:t>
            </a:r>
            <a:r>
              <a:rPr lang="en-US" dirty="0"/>
              <a:t> &amp; Britt in 1970</a:t>
            </a:r>
            <a:r>
              <a:rPr lang="en-US" baseline="30000" dirty="0"/>
              <a:t>2</a:t>
            </a:r>
            <a:r>
              <a:rPr lang="en-US" dirty="0"/>
              <a:t> </a:t>
            </a:r>
          </a:p>
          <a:p>
            <a:pPr marL="290513" indent="-290513"/>
            <a:r>
              <a:rPr lang="en-US" dirty="0"/>
              <a:t>Dantrolene as treatment first described by Harrison in 1975 (in swine model)</a:t>
            </a:r>
            <a:r>
              <a:rPr lang="en-US" baseline="30000" dirty="0"/>
              <a:t>3</a:t>
            </a:r>
            <a:endParaRPr lang="en-US" dirty="0"/>
          </a:p>
          <a:p>
            <a:pPr marL="290513" indent="-290513"/>
            <a:r>
              <a:rPr lang="en-US" dirty="0"/>
              <a:t>Ryanodine Receptor identified as source of pathology in 1988 by Mickelson et al</a:t>
            </a:r>
            <a:r>
              <a:rPr lang="en-US" baseline="30000" dirty="0"/>
              <a:t>4</a:t>
            </a:r>
            <a:r>
              <a:rPr lang="en-US" dirty="0"/>
              <a:t> </a:t>
            </a:r>
          </a:p>
        </p:txBody>
      </p:sp>
    </p:spTree>
    <p:extLst>
      <p:ext uri="{BB962C8B-B14F-4D97-AF65-F5344CB8AC3E}">
        <p14:creationId xmlns:p14="http://schemas.microsoft.com/office/powerpoint/2010/main" val="2996259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81000"/>
            <a:ext cx="8058150" cy="1143000"/>
          </a:xfrm>
        </p:spPr>
        <p:txBody>
          <a:bodyPr>
            <a:normAutofit/>
          </a:bodyPr>
          <a:lstStyle/>
          <a:p>
            <a:r>
              <a:rPr lang="en-US" sz="4800" dirty="0">
                <a:latin typeface="+mn-lt"/>
              </a:rPr>
              <a:t>Background</a:t>
            </a:r>
          </a:p>
        </p:txBody>
      </p:sp>
      <p:sp>
        <p:nvSpPr>
          <p:cNvPr id="3" name="Content Placeholder 2"/>
          <p:cNvSpPr>
            <a:spLocks noGrp="1"/>
          </p:cNvSpPr>
          <p:nvPr>
            <p:ph idx="1"/>
          </p:nvPr>
        </p:nvSpPr>
        <p:spPr/>
        <p:txBody>
          <a:bodyPr/>
          <a:lstStyle/>
          <a:p>
            <a:pPr marL="290513" indent="-290513"/>
            <a:r>
              <a:rPr lang="en-US" sz="3200" dirty="0"/>
              <a:t>Genetic disorder of skeletal muscle that, when triggered, results in a hyper-metabolic process</a:t>
            </a:r>
          </a:p>
          <a:p>
            <a:pPr marL="290513" indent="-290513"/>
            <a:r>
              <a:rPr lang="en-US" sz="3200" dirty="0"/>
              <a:t>Most common triggers:</a:t>
            </a:r>
          </a:p>
          <a:p>
            <a:pPr marL="582613" lvl="1" indent="-239713">
              <a:buFont typeface="System Font Regular"/>
              <a:buChar char="-"/>
            </a:pPr>
            <a:r>
              <a:rPr lang="en-US" sz="2800" dirty="0"/>
              <a:t>Succinylcholine</a:t>
            </a:r>
          </a:p>
          <a:p>
            <a:pPr marL="582613" lvl="1" indent="-239713">
              <a:buFont typeface="System Font Regular"/>
              <a:buChar char="-"/>
            </a:pPr>
            <a:r>
              <a:rPr lang="en-US" sz="2800" dirty="0"/>
              <a:t>Volatile Anesthetics</a:t>
            </a:r>
          </a:p>
          <a:p>
            <a:pPr marL="582613" lvl="2" indent="-239713">
              <a:buFont typeface="System Font Regular"/>
              <a:buChar char="-"/>
            </a:pPr>
            <a:r>
              <a:rPr lang="en-US" sz="2800" dirty="0"/>
              <a:t>Nitrous Oxide is safe</a:t>
            </a:r>
          </a:p>
          <a:p>
            <a:endParaRPr lang="en-US" dirty="0"/>
          </a:p>
          <a:p>
            <a:endParaRPr lang="en-US" dirty="0"/>
          </a:p>
          <a:p>
            <a:endParaRPr lang="en-US" dirty="0"/>
          </a:p>
        </p:txBody>
      </p:sp>
    </p:spTree>
    <p:extLst>
      <p:ext uri="{BB962C8B-B14F-4D97-AF65-F5344CB8AC3E}">
        <p14:creationId xmlns:p14="http://schemas.microsoft.com/office/powerpoint/2010/main" val="18551660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a:bodyPr>
          <a:lstStyle/>
          <a:p>
            <a:r>
              <a:rPr lang="en-US" sz="4800" dirty="0">
                <a:latin typeface="+mn-lt"/>
              </a:rPr>
              <a:t>Background</a:t>
            </a:r>
          </a:p>
        </p:txBody>
      </p:sp>
      <p:sp>
        <p:nvSpPr>
          <p:cNvPr id="3" name="Content Placeholder 2"/>
          <p:cNvSpPr>
            <a:spLocks noGrp="1"/>
          </p:cNvSpPr>
          <p:nvPr>
            <p:ph idx="1"/>
          </p:nvPr>
        </p:nvSpPr>
        <p:spPr>
          <a:xfrm>
            <a:off x="457200" y="1676400"/>
            <a:ext cx="8058150" cy="4351338"/>
          </a:xfrm>
        </p:spPr>
        <p:txBody>
          <a:bodyPr/>
          <a:lstStyle/>
          <a:p>
            <a:pPr marL="0" indent="0">
              <a:buNone/>
            </a:pPr>
            <a:r>
              <a:rPr lang="en-US" sz="3200" i="1" dirty="0"/>
              <a:t>Hypermetabolism is result of uncontrolled release of calcium from the sarcoplasmic reticulum of muscle cells, resulting in:</a:t>
            </a:r>
          </a:p>
          <a:p>
            <a:pPr marL="290513" indent="-290513"/>
            <a:r>
              <a:rPr lang="en-US" dirty="0"/>
              <a:t>Sustained muscle contraction/rigidity</a:t>
            </a:r>
          </a:p>
          <a:p>
            <a:pPr marL="290513" indent="-290513"/>
            <a:r>
              <a:rPr lang="en-US" dirty="0"/>
              <a:t>Mixed metabolic/respiratory acidosis</a:t>
            </a:r>
          </a:p>
          <a:p>
            <a:pPr marL="290513" indent="-290513"/>
            <a:r>
              <a:rPr lang="en-US" dirty="0"/>
              <a:t>Hypercarbia, Hyperthermia, Tachycardia</a:t>
            </a:r>
          </a:p>
          <a:p>
            <a:pPr marL="290513" indent="-290513"/>
            <a:r>
              <a:rPr lang="en-US" dirty="0" err="1"/>
              <a:t>Myoglobinuria</a:t>
            </a:r>
            <a:endParaRPr lang="en-US" dirty="0"/>
          </a:p>
          <a:p>
            <a:pPr marL="290513" indent="-290513"/>
            <a:r>
              <a:rPr lang="en-US" dirty="0"/>
              <a:t>Disseminated Intravascular Coagulopathy</a:t>
            </a:r>
          </a:p>
          <a:p>
            <a:endParaRPr lang="en-US" dirty="0"/>
          </a:p>
          <a:p>
            <a:endParaRPr lang="en-US" dirty="0"/>
          </a:p>
          <a:p>
            <a:endParaRPr lang="en-US" dirty="0"/>
          </a:p>
        </p:txBody>
      </p:sp>
    </p:spTree>
    <p:extLst>
      <p:ext uri="{BB962C8B-B14F-4D97-AF65-F5344CB8AC3E}">
        <p14:creationId xmlns:p14="http://schemas.microsoft.com/office/powerpoint/2010/main" val="2138467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a:bodyPr>
          <a:lstStyle/>
          <a:p>
            <a:r>
              <a:rPr lang="en-US" sz="4800" dirty="0">
                <a:latin typeface="+mn-lt"/>
              </a:rPr>
              <a:t>Epidemiology</a:t>
            </a:r>
          </a:p>
        </p:txBody>
      </p:sp>
      <p:sp>
        <p:nvSpPr>
          <p:cNvPr id="3" name="Content Placeholder 2"/>
          <p:cNvSpPr>
            <a:spLocks noGrp="1"/>
          </p:cNvSpPr>
          <p:nvPr>
            <p:ph idx="1"/>
          </p:nvPr>
        </p:nvSpPr>
        <p:spPr/>
        <p:txBody>
          <a:bodyPr>
            <a:normAutofit/>
          </a:bodyPr>
          <a:lstStyle/>
          <a:p>
            <a:pPr marL="290513" indent="-290513"/>
            <a:r>
              <a:rPr lang="en-US" dirty="0"/>
              <a:t>Incidence varies from 1:40,000-1:250,000, but may be as high as 1:15,000 in children</a:t>
            </a:r>
          </a:p>
          <a:p>
            <a:pPr marL="290513" indent="-290513"/>
            <a:r>
              <a:rPr lang="en-US" dirty="0"/>
              <a:t>Prevalence of MH susceptibility may be as high as 1:3,000</a:t>
            </a:r>
            <a:r>
              <a:rPr lang="en-US" baseline="30000" dirty="0"/>
              <a:t>5</a:t>
            </a:r>
            <a:endParaRPr lang="en-US" dirty="0"/>
          </a:p>
          <a:p>
            <a:pPr marL="290513" indent="-290513"/>
            <a:r>
              <a:rPr lang="en-US" dirty="0"/>
              <a:t>United States Mortality from MH episode:</a:t>
            </a:r>
          </a:p>
          <a:p>
            <a:pPr marL="582613" lvl="1" indent="-239713">
              <a:buFont typeface="System Font Regular"/>
              <a:buChar char="-"/>
            </a:pPr>
            <a:r>
              <a:rPr lang="en-US" dirty="0"/>
              <a:t>Prior to Dantrolene, as high as 70%</a:t>
            </a:r>
          </a:p>
          <a:p>
            <a:pPr marL="582613" lvl="1" indent="-239713">
              <a:buFont typeface="System Font Regular"/>
              <a:buChar char="-"/>
            </a:pPr>
            <a:r>
              <a:rPr lang="en-US" dirty="0"/>
              <a:t>1987-2006 – 1.4%</a:t>
            </a:r>
          </a:p>
          <a:p>
            <a:pPr marL="582613" lvl="1" indent="-239713">
              <a:buFont typeface="System Font Regular"/>
              <a:buChar char="-"/>
            </a:pPr>
            <a:r>
              <a:rPr lang="en-US" dirty="0"/>
              <a:t>2007-2012 – 9.5%</a:t>
            </a:r>
            <a:r>
              <a:rPr lang="en-US" baseline="30000" dirty="0"/>
              <a:t>6</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2443545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a:bodyPr>
          <a:lstStyle/>
          <a:p>
            <a:r>
              <a:rPr lang="en-US" sz="4800" dirty="0">
                <a:latin typeface="+mn-lt"/>
              </a:rPr>
              <a:t>Associated Disorders</a:t>
            </a:r>
          </a:p>
        </p:txBody>
      </p:sp>
      <p:sp>
        <p:nvSpPr>
          <p:cNvPr id="3" name="Content Placeholder 2"/>
          <p:cNvSpPr>
            <a:spLocks noGrp="1"/>
          </p:cNvSpPr>
          <p:nvPr>
            <p:ph idx="1"/>
          </p:nvPr>
        </p:nvSpPr>
        <p:spPr>
          <a:xfrm>
            <a:off x="457200" y="1524000"/>
            <a:ext cx="8058150" cy="4351338"/>
          </a:xfrm>
        </p:spPr>
        <p:txBody>
          <a:bodyPr>
            <a:normAutofit/>
          </a:bodyPr>
          <a:lstStyle/>
          <a:p>
            <a:r>
              <a:rPr lang="en-US" dirty="0"/>
              <a:t>Historically, Muscular Dystrophy (MD) patients thought to be at higher risk for MH</a:t>
            </a:r>
          </a:p>
          <a:p>
            <a:r>
              <a:rPr lang="en-US" dirty="0"/>
              <a:t>Evidence shows that MD patients are in fact at no higher risk than the general population…</a:t>
            </a:r>
          </a:p>
          <a:p>
            <a:r>
              <a:rPr lang="en-US" dirty="0"/>
              <a:t>…BUT the same triggering agents can cause hyperkalemia and rhabdomyolysis in MD patients</a:t>
            </a:r>
          </a:p>
          <a:p>
            <a:r>
              <a:rPr lang="en-US" dirty="0"/>
              <a:t>3 Diseases with clearest association with MH</a:t>
            </a:r>
          </a:p>
          <a:p>
            <a:pPr marL="514350" lvl="1" indent="-223838">
              <a:buFont typeface="System Font Regular"/>
              <a:buChar char="-"/>
            </a:pPr>
            <a:r>
              <a:rPr lang="en-US" dirty="0"/>
              <a:t>King-</a:t>
            </a:r>
            <a:r>
              <a:rPr lang="en-US" dirty="0" err="1"/>
              <a:t>Denborough</a:t>
            </a:r>
            <a:r>
              <a:rPr lang="en-US" dirty="0"/>
              <a:t> Syndrome</a:t>
            </a:r>
          </a:p>
          <a:p>
            <a:pPr marL="514350" lvl="1" indent="-223838">
              <a:buFont typeface="System Font Regular"/>
              <a:buChar char="-"/>
            </a:pPr>
            <a:r>
              <a:rPr lang="en-US" dirty="0"/>
              <a:t>Central Core Disease</a:t>
            </a:r>
          </a:p>
          <a:p>
            <a:pPr marL="514350" lvl="1" indent="-223838">
              <a:buFont typeface="System Font Regular"/>
              <a:buChar char="-"/>
            </a:pPr>
            <a:r>
              <a:rPr lang="en-US" dirty="0" err="1"/>
              <a:t>Multiminicore</a:t>
            </a:r>
            <a:r>
              <a:rPr lang="en-US" dirty="0"/>
              <a:t> Disease</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42480721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a:bodyPr>
          <a:lstStyle/>
          <a:p>
            <a:r>
              <a:rPr lang="en-US" sz="4800" dirty="0">
                <a:latin typeface="+mn-lt"/>
              </a:rPr>
              <a:t>Pathophysiology</a:t>
            </a:r>
          </a:p>
        </p:txBody>
      </p:sp>
      <p:sp>
        <p:nvSpPr>
          <p:cNvPr id="3" name="Content Placeholder 2"/>
          <p:cNvSpPr>
            <a:spLocks noGrp="1"/>
          </p:cNvSpPr>
          <p:nvPr>
            <p:ph idx="1"/>
          </p:nvPr>
        </p:nvSpPr>
        <p:spPr>
          <a:xfrm>
            <a:off x="457200" y="1558506"/>
            <a:ext cx="8058150" cy="4351338"/>
          </a:xfrm>
        </p:spPr>
        <p:txBody>
          <a:bodyPr>
            <a:normAutofit fontScale="92500" lnSpcReduction="20000"/>
          </a:bodyPr>
          <a:lstStyle/>
          <a:p>
            <a:pPr marL="0" indent="0">
              <a:buNone/>
            </a:pPr>
            <a:r>
              <a:rPr lang="en-US" sz="3600" i="1" dirty="0"/>
              <a:t>Normal Contraction</a:t>
            </a:r>
          </a:p>
          <a:p>
            <a:r>
              <a:rPr lang="en-US" dirty="0"/>
              <a:t>Acetylcholine at the neuro-muscular junction and binds to nicotinic receptors resulting in depolarization </a:t>
            </a:r>
          </a:p>
          <a:p>
            <a:r>
              <a:rPr lang="en-US" dirty="0"/>
              <a:t>Depolarization of the transverse tubules results in a change to the dihydropyridine receptors which opens the </a:t>
            </a:r>
            <a:r>
              <a:rPr lang="en-US" i="1" dirty="0"/>
              <a:t>ryanodine receptors</a:t>
            </a:r>
            <a:r>
              <a:rPr lang="en-US" dirty="0"/>
              <a:t>, resulting in calcium release into the myoplasm</a:t>
            </a:r>
          </a:p>
          <a:p>
            <a:r>
              <a:rPr lang="en-US" dirty="0"/>
              <a:t>Calcium binds to Troponin-C which allows the interaction of actin and myosin resulting in contraction</a:t>
            </a:r>
          </a:p>
          <a:p>
            <a:r>
              <a:rPr lang="en-US" dirty="0"/>
              <a:t>Muscle relaxation is the result of calcium-ATPase transporting calcium back into the sarcoplasmic reticulum</a:t>
            </a:r>
          </a:p>
          <a:p>
            <a:endParaRPr lang="en-US" dirty="0"/>
          </a:p>
        </p:txBody>
      </p:sp>
    </p:spTree>
    <p:extLst>
      <p:ext uri="{BB962C8B-B14F-4D97-AF65-F5344CB8AC3E}">
        <p14:creationId xmlns:p14="http://schemas.microsoft.com/office/powerpoint/2010/main" val="2261557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a:bodyPr>
          <a:lstStyle/>
          <a:p>
            <a:r>
              <a:rPr lang="en-US" sz="4800" dirty="0">
                <a:latin typeface="+mn-lt"/>
              </a:rPr>
              <a:t>Pathophysiology</a:t>
            </a:r>
          </a:p>
        </p:txBody>
      </p:sp>
      <p:sp>
        <p:nvSpPr>
          <p:cNvPr id="3" name="Content Placeholder 2"/>
          <p:cNvSpPr>
            <a:spLocks noGrp="1"/>
          </p:cNvSpPr>
          <p:nvPr>
            <p:ph idx="1"/>
          </p:nvPr>
        </p:nvSpPr>
        <p:spPr>
          <a:xfrm>
            <a:off x="457200" y="1676400"/>
            <a:ext cx="8058150" cy="4351338"/>
          </a:xfrm>
        </p:spPr>
        <p:txBody>
          <a:bodyPr>
            <a:normAutofit/>
          </a:bodyPr>
          <a:lstStyle/>
          <a:p>
            <a:pPr marL="0" indent="0">
              <a:buNone/>
            </a:pPr>
            <a:r>
              <a:rPr lang="en-US" i="1" dirty="0"/>
              <a:t>Malignant Hypertension Susceptible from mutation in ryanodine receptor</a:t>
            </a:r>
          </a:p>
          <a:p>
            <a:pPr marL="228600" lvl="1"/>
            <a:r>
              <a:rPr lang="en-US" dirty="0"/>
              <a:t>Mutation results in an increased influx of calcium from the sarcoplasmic reticulum which causes the marked contracture, hyper-metabolism, and rhabdomyolysis</a:t>
            </a:r>
          </a:p>
          <a:p>
            <a:pPr marL="228600" lvl="1"/>
            <a:r>
              <a:rPr lang="en-US" dirty="0"/>
              <a:t>Abnormal relaxation occurs as the ryanodine receptor does not close normally </a:t>
            </a:r>
          </a:p>
          <a:p>
            <a:pPr marL="228600" lvl="1"/>
            <a:r>
              <a:rPr lang="en-US" dirty="0"/>
              <a:t>The precise mechanism behind the triggering agents and their interaction with ryanodine receptors is unclear</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33832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a:bodyPr>
          <a:lstStyle/>
          <a:p>
            <a:r>
              <a:rPr lang="en-US" sz="4800" dirty="0">
                <a:latin typeface="+mn-lt"/>
              </a:rPr>
              <a:t>Pathophysiology</a:t>
            </a:r>
          </a:p>
        </p:txBody>
      </p:sp>
      <p:sp>
        <p:nvSpPr>
          <p:cNvPr id="3" name="Content Placeholder 2"/>
          <p:cNvSpPr>
            <a:spLocks noGrp="1"/>
          </p:cNvSpPr>
          <p:nvPr>
            <p:ph idx="1"/>
          </p:nvPr>
        </p:nvSpPr>
        <p:spPr>
          <a:xfrm>
            <a:off x="457200" y="1676400"/>
            <a:ext cx="8058150" cy="4351338"/>
          </a:xfrm>
        </p:spPr>
        <p:txBody>
          <a:bodyPr>
            <a:normAutofit fontScale="92500"/>
          </a:bodyPr>
          <a:lstStyle/>
          <a:p>
            <a:pPr marL="0" indent="0">
              <a:buNone/>
            </a:pPr>
            <a:r>
              <a:rPr lang="en-US" sz="3600" i="1" dirty="0"/>
              <a:t>Genetics</a:t>
            </a:r>
          </a:p>
          <a:p>
            <a:r>
              <a:rPr lang="en-US" dirty="0"/>
              <a:t>Autosomal dominant with incomplete penetrance</a:t>
            </a:r>
          </a:p>
          <a:p>
            <a:r>
              <a:rPr lang="en-US" dirty="0"/>
              <a:t>Ryanodine Receptor mutations on Chromosome 19 are responsible for 50-70% of the MH susceptible patients</a:t>
            </a:r>
          </a:p>
          <a:p>
            <a:r>
              <a:rPr lang="en-US" dirty="0"/>
              <a:t>Dihydropyridine Receptor mutations on Chromosomes 1 and 7 have also been identified as possible sources</a:t>
            </a:r>
          </a:p>
          <a:p>
            <a:r>
              <a:rPr lang="en-US" dirty="0"/>
              <a:t>Genetic complexity may be responsible for variation in severity and clinical presentation</a:t>
            </a:r>
          </a:p>
          <a:p>
            <a:r>
              <a:rPr lang="en-US" dirty="0"/>
              <a:t>Additional Sources listed below</a:t>
            </a:r>
            <a:r>
              <a:rPr lang="en-US" baseline="30000" dirty="0"/>
              <a:t>7-10</a:t>
            </a:r>
            <a:r>
              <a:rPr lang="en-US" dirty="0"/>
              <a:t> </a:t>
            </a:r>
          </a:p>
          <a:p>
            <a:endParaRPr lang="en-US" dirty="0"/>
          </a:p>
        </p:txBody>
      </p:sp>
    </p:spTree>
    <p:extLst>
      <p:ext uri="{BB962C8B-B14F-4D97-AF65-F5344CB8AC3E}">
        <p14:creationId xmlns:p14="http://schemas.microsoft.com/office/powerpoint/2010/main" val="24956648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a:bodyPr>
          <a:lstStyle/>
          <a:p>
            <a:r>
              <a:rPr lang="en-US" sz="4800" dirty="0">
                <a:latin typeface="+mn-lt"/>
              </a:rPr>
              <a:t>Presentation</a:t>
            </a:r>
          </a:p>
        </p:txBody>
      </p:sp>
      <p:sp>
        <p:nvSpPr>
          <p:cNvPr id="3" name="Content Placeholder 2"/>
          <p:cNvSpPr>
            <a:spLocks noGrp="1"/>
          </p:cNvSpPr>
          <p:nvPr>
            <p:ph idx="1"/>
          </p:nvPr>
        </p:nvSpPr>
        <p:spPr>
          <a:xfrm>
            <a:off x="457200" y="1524000"/>
            <a:ext cx="8058150" cy="4351338"/>
          </a:xfrm>
        </p:spPr>
        <p:txBody>
          <a:bodyPr>
            <a:normAutofit fontScale="77500" lnSpcReduction="20000"/>
          </a:bodyPr>
          <a:lstStyle/>
          <a:p>
            <a:r>
              <a:rPr lang="en-US" dirty="0"/>
              <a:t>Hyper-metabolic syndrome following exposure to triggering agent*</a:t>
            </a:r>
          </a:p>
          <a:p>
            <a:r>
              <a:rPr lang="en-US" dirty="0"/>
              <a:t>Usually signs occur shortly after exposure, but they can occur post-operatively</a:t>
            </a:r>
          </a:p>
          <a:p>
            <a:r>
              <a:rPr lang="en-US" dirty="0"/>
              <a:t>First sign is usually an increase in End-Tidal CO</a:t>
            </a:r>
            <a:r>
              <a:rPr lang="en-US" baseline="-25000" dirty="0"/>
              <a:t>2</a:t>
            </a:r>
            <a:r>
              <a:rPr lang="en-US" dirty="0"/>
              <a:t> that is not amenable to increasing minute ventilation</a:t>
            </a:r>
          </a:p>
          <a:p>
            <a:r>
              <a:rPr lang="en-US" dirty="0"/>
              <a:t>Tachycardia, hypertension, tachypnea (if spontaneously ventilating) are non-specific but common</a:t>
            </a:r>
            <a:r>
              <a:rPr lang="en-US" baseline="30000" dirty="0"/>
              <a:t>11</a:t>
            </a:r>
            <a:endParaRPr lang="en-US" dirty="0"/>
          </a:p>
          <a:p>
            <a:r>
              <a:rPr lang="en-US" dirty="0"/>
              <a:t>Masseter spasm and muscle rigidity</a:t>
            </a:r>
          </a:p>
          <a:p>
            <a:r>
              <a:rPr lang="en-US" dirty="0"/>
              <a:t>Hyperthermia can be an early or late finding</a:t>
            </a:r>
          </a:p>
          <a:p>
            <a:r>
              <a:rPr lang="en-US" dirty="0"/>
              <a:t>Presenting respiratory acidosis eventually mixes with a metabolic acidosis</a:t>
            </a:r>
          </a:p>
          <a:p>
            <a:r>
              <a:rPr lang="en-US" dirty="0"/>
              <a:t>Rhabdomyolysis, hyperkalemia, and cardiac arrhythmias/arrest can occur if left untreated</a:t>
            </a:r>
          </a:p>
          <a:p>
            <a:endParaRPr lang="en-US" baseline="-25000"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248006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8919"/>
            <a:ext cx="8229600" cy="1143000"/>
          </a:xfrm>
        </p:spPr>
        <p:txBody>
          <a:bodyPr>
            <a:normAutofit/>
          </a:bodyPr>
          <a:lstStyle/>
          <a:p>
            <a:r>
              <a:rPr lang="en-US" sz="4800" dirty="0">
                <a:latin typeface="+mn-lt"/>
              </a:rPr>
              <a:t>Differential Diagnosis</a:t>
            </a:r>
          </a:p>
        </p:txBody>
      </p:sp>
      <p:sp>
        <p:nvSpPr>
          <p:cNvPr id="3" name="Content Placeholder 2"/>
          <p:cNvSpPr>
            <a:spLocks noGrp="1"/>
          </p:cNvSpPr>
          <p:nvPr>
            <p:ph idx="1"/>
          </p:nvPr>
        </p:nvSpPr>
        <p:spPr>
          <a:xfrm>
            <a:off x="457200" y="1471919"/>
            <a:ext cx="8058150" cy="4351338"/>
          </a:xfrm>
        </p:spPr>
        <p:txBody>
          <a:bodyPr>
            <a:normAutofit/>
          </a:bodyPr>
          <a:lstStyle/>
          <a:p>
            <a:pPr marL="290513" indent="-290513"/>
            <a:r>
              <a:rPr lang="en-US" dirty="0"/>
              <a:t>Simple explanations like hyperthermia due to warm air mattresses, hypercarbia due to hypoventilation, tachycardia due to inadequate anesthesia</a:t>
            </a:r>
          </a:p>
          <a:p>
            <a:pPr marL="290513" indent="-290513"/>
            <a:r>
              <a:rPr lang="en-US" dirty="0"/>
              <a:t>Sepsis, Thyroid Storm, Pheochromocytoma, Drug Intoxication, Neuroleptic Malignant Syndrome, Serotonin Syndrome</a:t>
            </a:r>
          </a:p>
          <a:p>
            <a:pPr marL="290513" indent="-290513"/>
            <a:r>
              <a:rPr lang="en-US" dirty="0"/>
              <a:t>Regionally appropriate inclusions like Dengue Fever or Malaria</a:t>
            </a:r>
          </a:p>
          <a:p>
            <a:pPr marL="290513" indent="-290513"/>
            <a:r>
              <a:rPr lang="en-US" dirty="0"/>
              <a:t>Despite previous belief, there are no areas that are immune to MH susceptibility</a:t>
            </a:r>
            <a:r>
              <a:rPr lang="en-US" baseline="30000" dirty="0"/>
              <a:t>12</a:t>
            </a:r>
            <a:endParaRPr lang="en-US" dirty="0"/>
          </a:p>
        </p:txBody>
      </p:sp>
    </p:spTree>
    <p:extLst>
      <p:ext uri="{BB962C8B-B14F-4D97-AF65-F5344CB8AC3E}">
        <p14:creationId xmlns:p14="http://schemas.microsoft.com/office/powerpoint/2010/main" val="8523734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a:latin typeface="+mn-lt"/>
              </a:rPr>
              <a:t>Preoperative Management</a:t>
            </a:r>
          </a:p>
        </p:txBody>
      </p:sp>
      <p:sp>
        <p:nvSpPr>
          <p:cNvPr id="3" name="Content Placeholder 2"/>
          <p:cNvSpPr>
            <a:spLocks noGrp="1"/>
          </p:cNvSpPr>
          <p:nvPr>
            <p:ph idx="1"/>
          </p:nvPr>
        </p:nvSpPr>
        <p:spPr>
          <a:xfrm>
            <a:off x="457200" y="1524000"/>
            <a:ext cx="7886700" cy="4351338"/>
          </a:xfrm>
        </p:spPr>
        <p:txBody>
          <a:bodyPr>
            <a:normAutofit/>
          </a:bodyPr>
          <a:lstStyle/>
          <a:p>
            <a:pPr marL="290513" indent="-290513"/>
            <a:r>
              <a:rPr lang="en-US" dirty="0"/>
              <a:t>If patient or family member has a known history of MH, they likely should receive a non-triggering anesthetic </a:t>
            </a:r>
          </a:p>
          <a:p>
            <a:pPr marL="290513" indent="-290513"/>
            <a:r>
              <a:rPr lang="en-US" dirty="0"/>
              <a:t>No benefit to prophylactic Dantrolene use</a:t>
            </a:r>
          </a:p>
          <a:p>
            <a:pPr marL="290513" indent="-290513"/>
            <a:r>
              <a:rPr lang="en-US" dirty="0"/>
              <a:t>Room preparation</a:t>
            </a:r>
          </a:p>
          <a:p>
            <a:pPr lvl="1"/>
            <a:r>
              <a:rPr lang="en-US" dirty="0"/>
              <a:t>Remove Succinylcholine</a:t>
            </a:r>
          </a:p>
          <a:p>
            <a:pPr lvl="1"/>
            <a:r>
              <a:rPr lang="en-US" dirty="0"/>
              <a:t>Vaporizer Canisters removed or taped to prevent administration</a:t>
            </a:r>
          </a:p>
          <a:p>
            <a:pPr lvl="1"/>
            <a:r>
              <a:rPr lang="en-US" dirty="0"/>
              <a:t>CO</a:t>
            </a:r>
            <a:r>
              <a:rPr lang="en-US" baseline="-25000" dirty="0"/>
              <a:t>2</a:t>
            </a:r>
            <a:r>
              <a:rPr lang="en-US" dirty="0"/>
              <a:t> absorbent, circuit, and reservoir bag replaced</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0902617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a:bodyPr>
          <a:lstStyle/>
          <a:p>
            <a:r>
              <a:rPr lang="en-US" sz="4800" dirty="0">
                <a:latin typeface="+mn-lt"/>
              </a:rPr>
              <a:t>Preoperative Management</a:t>
            </a:r>
          </a:p>
        </p:txBody>
      </p:sp>
      <p:sp>
        <p:nvSpPr>
          <p:cNvPr id="3" name="Content Placeholder 2"/>
          <p:cNvSpPr>
            <a:spLocks noGrp="1"/>
          </p:cNvSpPr>
          <p:nvPr>
            <p:ph idx="1"/>
          </p:nvPr>
        </p:nvSpPr>
        <p:spPr>
          <a:xfrm>
            <a:off x="457200" y="1524000"/>
            <a:ext cx="8153400" cy="4351338"/>
          </a:xfrm>
        </p:spPr>
        <p:txBody>
          <a:bodyPr>
            <a:normAutofit/>
          </a:bodyPr>
          <a:lstStyle/>
          <a:p>
            <a:pPr marL="0" indent="0">
              <a:buNone/>
            </a:pPr>
            <a:r>
              <a:rPr lang="en-US" sz="3800" i="1" dirty="0"/>
              <a:t>Machine Preparation</a:t>
            </a:r>
          </a:p>
          <a:p>
            <a:pPr marL="228600" lvl="1">
              <a:tabLst>
                <a:tab pos="325438" algn="l"/>
              </a:tabLst>
            </a:pPr>
            <a:r>
              <a:rPr lang="en-US" dirty="0"/>
              <a:t>Clears the machine of any residual volatile anesthesia</a:t>
            </a:r>
          </a:p>
          <a:p>
            <a:pPr marL="228600" lvl="1">
              <a:tabLst>
                <a:tab pos="325438" algn="l"/>
              </a:tabLst>
            </a:pPr>
            <a:r>
              <a:rPr lang="en-US" dirty="0"/>
              <a:t>Continuous fresh gas flow (FGF) of 10 L/min for at least 20 minutes to flush the machine prior to use</a:t>
            </a:r>
          </a:p>
          <a:p>
            <a:pPr marL="228600" lvl="1">
              <a:tabLst>
                <a:tab pos="325438" algn="l"/>
              </a:tabLst>
            </a:pPr>
            <a:r>
              <a:rPr lang="en-US" dirty="0"/>
              <a:t>Maintain FGF of 10 L/min throughout case to avoid volatile anesthesia concentration rebound</a:t>
            </a:r>
          </a:p>
          <a:p>
            <a:pPr marL="228600" lvl="1">
              <a:tabLst>
                <a:tab pos="325438" algn="l"/>
              </a:tabLst>
            </a:pPr>
            <a:r>
              <a:rPr lang="en-US" dirty="0"/>
              <a:t>Alternatively, charcoal filters can be placed on the inspiratory and expiratory limbs following a 90 second flush</a:t>
            </a:r>
          </a:p>
          <a:p>
            <a:pPr marL="228600" lvl="2">
              <a:tabLst>
                <a:tab pos="325438" algn="l"/>
              </a:tabLst>
            </a:pPr>
            <a:r>
              <a:rPr lang="en-US" sz="2400" dirty="0"/>
              <a:t>With FGF of at least 3 L/min, the filters have been shown to maintain volatile concentration at &lt; 5 ppm for up to 12 hours</a:t>
            </a:r>
            <a:r>
              <a:rPr lang="en-US" sz="2400" baseline="30000" dirty="0"/>
              <a:t>13</a:t>
            </a:r>
            <a:endParaRPr lang="en-US" dirty="0"/>
          </a:p>
        </p:txBody>
      </p:sp>
    </p:spTree>
    <p:extLst>
      <p:ext uri="{BB962C8B-B14F-4D97-AF65-F5344CB8AC3E}">
        <p14:creationId xmlns:p14="http://schemas.microsoft.com/office/powerpoint/2010/main" val="10606985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a:bodyPr>
          <a:lstStyle/>
          <a:p>
            <a:r>
              <a:rPr lang="en-US" dirty="0">
                <a:latin typeface="+mn-lt"/>
              </a:rPr>
              <a:t>Intraoperative Management</a:t>
            </a:r>
          </a:p>
        </p:txBody>
      </p:sp>
      <p:sp>
        <p:nvSpPr>
          <p:cNvPr id="3" name="Content Placeholder 2"/>
          <p:cNvSpPr>
            <a:spLocks noGrp="1"/>
          </p:cNvSpPr>
          <p:nvPr>
            <p:ph idx="1"/>
          </p:nvPr>
        </p:nvSpPr>
        <p:spPr>
          <a:xfrm>
            <a:off x="457200" y="1524000"/>
            <a:ext cx="8058150" cy="4351338"/>
          </a:xfrm>
        </p:spPr>
        <p:txBody>
          <a:bodyPr>
            <a:normAutofit fontScale="92500" lnSpcReduction="10000"/>
          </a:bodyPr>
          <a:lstStyle/>
          <a:p>
            <a:pPr marL="0" indent="0">
              <a:buNone/>
            </a:pPr>
            <a:r>
              <a:rPr lang="en-US" sz="3500" i="1" dirty="0"/>
              <a:t>Monitoring</a:t>
            </a:r>
          </a:p>
          <a:p>
            <a:r>
              <a:rPr lang="en-US" sz="2600" dirty="0"/>
              <a:t>Standard monitors including pulse oximeter, ECG, Non-invasive Blood Pressure, and Wave Form Capnography</a:t>
            </a:r>
          </a:p>
          <a:p>
            <a:r>
              <a:rPr lang="en-US" sz="2600" dirty="0"/>
              <a:t>Core temperature monitoring, ideally, if procedure &gt;30 minutes</a:t>
            </a:r>
          </a:p>
          <a:p>
            <a:pPr marL="0" indent="0">
              <a:buNone/>
            </a:pPr>
            <a:r>
              <a:rPr lang="en-US" sz="3200" i="1" dirty="0"/>
              <a:t>Diagnosis</a:t>
            </a:r>
          </a:p>
          <a:p>
            <a:r>
              <a:rPr lang="en-US" dirty="0"/>
              <a:t>Variable presentation, as mentioned earlier</a:t>
            </a:r>
          </a:p>
          <a:p>
            <a:r>
              <a:rPr lang="en-US" dirty="0"/>
              <a:t>If suspicious, an ABG and VBG (if available) should be obtained </a:t>
            </a:r>
          </a:p>
          <a:p>
            <a:pPr marL="461963" lvl="1" indent="-222250">
              <a:buFont typeface="System Font Regular"/>
              <a:buChar char="-"/>
            </a:pPr>
            <a:r>
              <a:rPr lang="en-US" dirty="0"/>
              <a:t>ABG to determine severity of acidosis</a:t>
            </a:r>
          </a:p>
          <a:p>
            <a:pPr marL="461963" lvl="1" indent="-222250">
              <a:buFont typeface="System Font Regular"/>
              <a:buChar char="-"/>
            </a:pPr>
            <a:r>
              <a:rPr lang="en-US" dirty="0"/>
              <a:t>VBG to help determine if a hypermetabolic process is ongoing</a:t>
            </a:r>
          </a:p>
          <a:p>
            <a:endParaRPr lang="en-US" dirty="0"/>
          </a:p>
          <a:p>
            <a:endParaRPr lang="en-US" dirty="0"/>
          </a:p>
        </p:txBody>
      </p:sp>
    </p:spTree>
    <p:extLst>
      <p:ext uri="{BB962C8B-B14F-4D97-AF65-F5344CB8AC3E}">
        <p14:creationId xmlns:p14="http://schemas.microsoft.com/office/powerpoint/2010/main" val="1326847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a:latin typeface="+mn-lt"/>
              </a:rPr>
              <a:t>Intraoperative Management</a:t>
            </a:r>
          </a:p>
        </p:txBody>
      </p:sp>
      <p:sp>
        <p:nvSpPr>
          <p:cNvPr id="3" name="Content Placeholder 2"/>
          <p:cNvSpPr>
            <a:spLocks noGrp="1"/>
          </p:cNvSpPr>
          <p:nvPr>
            <p:ph idx="1"/>
          </p:nvPr>
        </p:nvSpPr>
        <p:spPr>
          <a:xfrm>
            <a:off x="457200" y="1388852"/>
            <a:ext cx="8058150" cy="4630947"/>
          </a:xfrm>
        </p:spPr>
        <p:txBody>
          <a:bodyPr>
            <a:normAutofit fontScale="92500"/>
          </a:bodyPr>
          <a:lstStyle/>
          <a:p>
            <a:pPr marL="0" indent="0">
              <a:buNone/>
            </a:pPr>
            <a:r>
              <a:rPr lang="en-US" sz="3500" i="1" dirty="0"/>
              <a:t>Treatment:</a:t>
            </a:r>
          </a:p>
          <a:p>
            <a:pPr marL="290513" indent="-290513"/>
            <a:r>
              <a:rPr lang="en-US" dirty="0"/>
              <a:t>Turn off volatile anesthetics and hyperventilate with 100% Oxygen</a:t>
            </a:r>
          </a:p>
          <a:p>
            <a:pPr marL="290513" indent="-290513"/>
            <a:r>
              <a:rPr lang="en-US" dirty="0"/>
              <a:t>Inform the surgeon and discuss aborting or finishing the procedure as quickly as possible </a:t>
            </a:r>
          </a:p>
          <a:p>
            <a:pPr marL="290513" indent="-290513"/>
            <a:r>
              <a:rPr lang="en-US" dirty="0"/>
              <a:t>Call for help and resuscitation drugs (MH Cart)</a:t>
            </a:r>
          </a:p>
          <a:p>
            <a:pPr marL="290513" indent="-290513"/>
            <a:r>
              <a:rPr lang="en-US" dirty="0"/>
              <a:t>Call the Malignant Hyperthermia Association of the United States (MHAUS): 1-(209)-417-3722</a:t>
            </a:r>
          </a:p>
          <a:p>
            <a:pPr marL="290513" indent="-290513"/>
            <a:r>
              <a:rPr lang="en-US" dirty="0"/>
              <a:t>If available, charcoal filters can be placed on the circuit</a:t>
            </a:r>
          </a:p>
          <a:p>
            <a:pPr marL="290513" indent="-290513"/>
            <a:r>
              <a:rPr lang="en-US" dirty="0"/>
              <a:t>Treat the patient with Dantrolene</a:t>
            </a:r>
          </a:p>
          <a:p>
            <a:endParaRPr lang="en-US" dirty="0"/>
          </a:p>
        </p:txBody>
      </p:sp>
    </p:spTree>
    <p:extLst>
      <p:ext uri="{BB962C8B-B14F-4D97-AF65-F5344CB8AC3E}">
        <p14:creationId xmlns:p14="http://schemas.microsoft.com/office/powerpoint/2010/main" val="30582872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001000" cy="1143000"/>
          </a:xfrm>
        </p:spPr>
        <p:txBody>
          <a:bodyPr>
            <a:normAutofit/>
          </a:bodyPr>
          <a:lstStyle/>
          <a:p>
            <a:r>
              <a:rPr lang="en-US" sz="4800" dirty="0">
                <a:latin typeface="+mn-lt"/>
              </a:rPr>
              <a:t>Dantrolene</a:t>
            </a:r>
          </a:p>
        </p:txBody>
      </p:sp>
      <p:sp>
        <p:nvSpPr>
          <p:cNvPr id="3" name="Content Placeholder 2"/>
          <p:cNvSpPr>
            <a:spLocks noGrp="1"/>
          </p:cNvSpPr>
          <p:nvPr>
            <p:ph idx="1"/>
          </p:nvPr>
        </p:nvSpPr>
        <p:spPr>
          <a:xfrm>
            <a:off x="457200" y="1219200"/>
            <a:ext cx="8305800" cy="4876800"/>
          </a:xfrm>
        </p:spPr>
        <p:txBody>
          <a:bodyPr>
            <a:normAutofit fontScale="62500" lnSpcReduction="20000"/>
          </a:bodyPr>
          <a:lstStyle/>
          <a:p>
            <a:pPr marL="0" indent="0">
              <a:lnSpc>
                <a:spcPct val="120000"/>
              </a:lnSpc>
              <a:spcBef>
                <a:spcPts val="0"/>
              </a:spcBef>
              <a:buNone/>
            </a:pPr>
            <a:r>
              <a:rPr lang="en-US" sz="5100" i="1" dirty="0" err="1"/>
              <a:t>Dantrium</a:t>
            </a:r>
            <a:r>
              <a:rPr lang="en-US" sz="5100" i="1" dirty="0"/>
              <a:t>: </a:t>
            </a:r>
          </a:p>
          <a:p>
            <a:pPr marL="285750" indent="-274638">
              <a:lnSpc>
                <a:spcPct val="120000"/>
              </a:lnSpc>
              <a:spcBef>
                <a:spcPts val="0"/>
              </a:spcBef>
              <a:buFont typeface="Arial" panose="020B0604020202020204" pitchFamily="34" charset="0"/>
              <a:buChar char="•"/>
            </a:pPr>
            <a:r>
              <a:rPr lang="en-US" sz="3800" dirty="0" err="1"/>
              <a:t>Lypholized</a:t>
            </a:r>
            <a:r>
              <a:rPr lang="en-US" sz="3800" dirty="0"/>
              <a:t> powder with 20 mg of Dantrolene and 3 g of mannitol</a:t>
            </a:r>
          </a:p>
          <a:p>
            <a:pPr marL="285750" indent="-274638">
              <a:lnSpc>
                <a:spcPct val="120000"/>
              </a:lnSpc>
              <a:spcBef>
                <a:spcPts val="0"/>
              </a:spcBef>
            </a:pPr>
            <a:r>
              <a:rPr lang="en-US" sz="3800" dirty="0"/>
              <a:t>Reconstitute with 60cc of sterile water </a:t>
            </a:r>
          </a:p>
          <a:p>
            <a:pPr marL="285750" indent="-274638">
              <a:lnSpc>
                <a:spcPct val="120000"/>
              </a:lnSpc>
              <a:spcBef>
                <a:spcPts val="0"/>
              </a:spcBef>
            </a:pPr>
            <a:r>
              <a:rPr lang="en-US" sz="3800" dirty="0"/>
              <a:t>Shake until the solution is clear-orange in color</a:t>
            </a:r>
          </a:p>
          <a:p>
            <a:pPr marL="285750" indent="-274638">
              <a:lnSpc>
                <a:spcPct val="120000"/>
              </a:lnSpc>
              <a:spcBef>
                <a:spcPts val="0"/>
              </a:spcBef>
            </a:pPr>
            <a:r>
              <a:rPr lang="en-US" sz="3800" dirty="0"/>
              <a:t>Average </a:t>
            </a:r>
            <a:r>
              <a:rPr lang="en-US" sz="3800" dirty="0" err="1"/>
              <a:t>reconsititution</a:t>
            </a:r>
            <a:r>
              <a:rPr lang="en-US" sz="3800" dirty="0"/>
              <a:t> time about 20 minutes</a:t>
            </a:r>
          </a:p>
          <a:p>
            <a:pPr marL="285750" indent="-274638">
              <a:lnSpc>
                <a:spcPct val="120000"/>
              </a:lnSpc>
              <a:spcBef>
                <a:spcPts val="0"/>
              </a:spcBef>
            </a:pPr>
            <a:r>
              <a:rPr lang="en-US" sz="3800" dirty="0"/>
              <a:t>Administer preferably through a large vein</a:t>
            </a:r>
          </a:p>
          <a:p>
            <a:pPr marL="0" indent="0">
              <a:lnSpc>
                <a:spcPct val="120000"/>
              </a:lnSpc>
              <a:spcBef>
                <a:spcPts val="0"/>
              </a:spcBef>
              <a:buNone/>
            </a:pPr>
            <a:r>
              <a:rPr lang="en-US" sz="5100" i="1" dirty="0" err="1"/>
              <a:t>Ryanodex</a:t>
            </a:r>
            <a:r>
              <a:rPr lang="en-US" sz="5100" i="1" dirty="0"/>
              <a:t> </a:t>
            </a:r>
          </a:p>
          <a:p>
            <a:pPr marL="285750" indent="-285750">
              <a:lnSpc>
                <a:spcPct val="120000"/>
              </a:lnSpc>
              <a:spcBef>
                <a:spcPts val="0"/>
              </a:spcBef>
            </a:pPr>
            <a:r>
              <a:rPr lang="en-US" sz="3800" i="1" dirty="0"/>
              <a:t>N</a:t>
            </a:r>
            <a:r>
              <a:rPr lang="en-US" sz="3800" dirty="0"/>
              <a:t>ewer formulation with 250mg of Dantrolene and 150 mg of mannitol</a:t>
            </a:r>
          </a:p>
          <a:p>
            <a:pPr marL="285750" indent="-285750">
              <a:lnSpc>
                <a:spcPct val="120000"/>
              </a:lnSpc>
              <a:spcBef>
                <a:spcPts val="0"/>
              </a:spcBef>
            </a:pPr>
            <a:r>
              <a:rPr lang="en-US" sz="3800" dirty="0"/>
              <a:t>Reconstitute with 5cc of sterile water</a:t>
            </a:r>
          </a:p>
          <a:p>
            <a:pPr marL="285750" indent="-285750">
              <a:lnSpc>
                <a:spcPct val="120000"/>
              </a:lnSpc>
              <a:spcBef>
                <a:spcPts val="0"/>
              </a:spcBef>
            </a:pPr>
            <a:r>
              <a:rPr lang="en-US" sz="3800" dirty="0"/>
              <a:t>Average reconstitution time only 1 minute  </a:t>
            </a:r>
          </a:p>
          <a:p>
            <a:pPr>
              <a:lnSpc>
                <a:spcPct val="120000"/>
              </a:lnSpc>
            </a:pPr>
            <a:endParaRPr lang="en-US" dirty="0"/>
          </a:p>
          <a:p>
            <a:endParaRPr lang="en-US" dirty="0"/>
          </a:p>
          <a:p>
            <a:endParaRPr lang="en-US" dirty="0"/>
          </a:p>
        </p:txBody>
      </p:sp>
    </p:spTree>
    <p:extLst>
      <p:ext uri="{BB962C8B-B14F-4D97-AF65-F5344CB8AC3E}">
        <p14:creationId xmlns:p14="http://schemas.microsoft.com/office/powerpoint/2010/main" val="27515613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a:latin typeface="+mn-lt"/>
              </a:rPr>
              <a:t>Dantrolene Dosing</a:t>
            </a:r>
          </a:p>
        </p:txBody>
      </p:sp>
      <p:sp>
        <p:nvSpPr>
          <p:cNvPr id="3" name="Content Placeholder 2"/>
          <p:cNvSpPr>
            <a:spLocks noGrp="1"/>
          </p:cNvSpPr>
          <p:nvPr>
            <p:ph idx="1"/>
          </p:nvPr>
        </p:nvSpPr>
        <p:spPr>
          <a:xfrm>
            <a:off x="457200" y="1600200"/>
            <a:ext cx="8305800" cy="5029200"/>
          </a:xfrm>
        </p:spPr>
        <p:txBody>
          <a:bodyPr>
            <a:normAutofit/>
          </a:bodyPr>
          <a:lstStyle/>
          <a:p>
            <a:r>
              <a:rPr lang="en-US" dirty="0"/>
              <a:t>Initial Bolus 2.5mg/kg</a:t>
            </a:r>
          </a:p>
          <a:p>
            <a:r>
              <a:rPr lang="en-US" dirty="0"/>
              <a:t>Repeat bolus until signs of MH subside </a:t>
            </a:r>
          </a:p>
          <a:p>
            <a:r>
              <a:rPr lang="en-US" dirty="0"/>
              <a:t>Administration may result in weakness, so appropriate airway management is recommended</a:t>
            </a:r>
          </a:p>
          <a:p>
            <a:r>
              <a:rPr lang="en-US" dirty="0"/>
              <a:t>If Dantrolene is not available, symptomatic treatment is the best option</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36400388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a:latin typeface="+mn-lt"/>
              </a:rPr>
              <a:t>Intraoperative Management</a:t>
            </a:r>
          </a:p>
        </p:txBody>
      </p:sp>
      <p:sp>
        <p:nvSpPr>
          <p:cNvPr id="3" name="Content Placeholder 2"/>
          <p:cNvSpPr>
            <a:spLocks noGrp="1"/>
          </p:cNvSpPr>
          <p:nvPr>
            <p:ph idx="1"/>
          </p:nvPr>
        </p:nvSpPr>
        <p:spPr>
          <a:xfrm>
            <a:off x="457200" y="1253330"/>
            <a:ext cx="8058150" cy="4690269"/>
          </a:xfrm>
        </p:spPr>
        <p:txBody>
          <a:bodyPr>
            <a:normAutofit fontScale="92500" lnSpcReduction="10000"/>
          </a:bodyPr>
          <a:lstStyle/>
          <a:p>
            <a:pPr marL="0" indent="0">
              <a:buNone/>
            </a:pPr>
            <a:r>
              <a:rPr lang="en-US" sz="4600" i="1" dirty="0"/>
              <a:t>Symptomatic Treatment</a:t>
            </a:r>
          </a:p>
          <a:p>
            <a:r>
              <a:rPr lang="en-US" sz="2600" dirty="0"/>
              <a:t>Hyperthermia: external or internal cooling</a:t>
            </a:r>
          </a:p>
          <a:p>
            <a:r>
              <a:rPr lang="en-US" sz="2600" dirty="0" err="1"/>
              <a:t>Diurese</a:t>
            </a:r>
            <a:r>
              <a:rPr lang="en-US" sz="2600" dirty="0"/>
              <a:t> to maintain urine output of 1cc/kg/</a:t>
            </a:r>
            <a:r>
              <a:rPr lang="en-US" sz="2600" dirty="0" err="1"/>
              <a:t>hr</a:t>
            </a:r>
            <a:r>
              <a:rPr lang="en-US" sz="2600" dirty="0"/>
              <a:t>: place foley to monitor urine output</a:t>
            </a:r>
          </a:p>
          <a:p>
            <a:r>
              <a:rPr lang="en-US" sz="2600" dirty="0"/>
              <a:t>Arterial Line for blood pressure monitoring and blood sampling</a:t>
            </a:r>
          </a:p>
          <a:p>
            <a:r>
              <a:rPr lang="en-US" sz="2600" dirty="0"/>
              <a:t>Monitor creatine kinase and myoglobin levels</a:t>
            </a:r>
          </a:p>
          <a:p>
            <a:r>
              <a:rPr lang="en-US" sz="2600" dirty="0"/>
              <a:t>Metabolic acidosis: treat with sodium bicarbonate</a:t>
            </a:r>
          </a:p>
          <a:p>
            <a:r>
              <a:rPr lang="en-US" sz="2600" dirty="0"/>
              <a:t>Hyperkalemia: treat with calcium, bicarbonate, insulin/glucose, beta agonist, hyperventilation</a:t>
            </a:r>
          </a:p>
          <a:p>
            <a:r>
              <a:rPr lang="en-US" sz="2600" dirty="0"/>
              <a:t>Cardiac arrhythmias: treat per ACLS and PALS guidelines</a:t>
            </a:r>
          </a:p>
          <a:p>
            <a:pPr lvl="1"/>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3893438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a:latin typeface="+mn-lt"/>
              </a:rPr>
              <a:t>Postoperative Management</a:t>
            </a:r>
          </a:p>
        </p:txBody>
      </p:sp>
      <p:sp>
        <p:nvSpPr>
          <p:cNvPr id="3" name="Content Placeholder 2"/>
          <p:cNvSpPr>
            <a:spLocks noGrp="1"/>
          </p:cNvSpPr>
          <p:nvPr>
            <p:ph idx="1"/>
          </p:nvPr>
        </p:nvSpPr>
        <p:spPr>
          <a:xfrm>
            <a:off x="490268" y="1524000"/>
            <a:ext cx="7886700" cy="4351338"/>
          </a:xfrm>
        </p:spPr>
        <p:txBody>
          <a:bodyPr>
            <a:normAutofit fontScale="92500" lnSpcReduction="10000"/>
          </a:bodyPr>
          <a:lstStyle/>
          <a:p>
            <a:r>
              <a:rPr lang="en-US" dirty="0"/>
              <a:t>As blood levels of Dantrolene drop, its possible to get another MH reaction after the initial episode has subsided (recrudescence) </a:t>
            </a:r>
          </a:p>
          <a:p>
            <a:pPr lvl="1"/>
            <a:r>
              <a:rPr lang="en-US" dirty="0"/>
              <a:t>MHAUS recommends either administering 1mg/kg of Dantrolene every 6 hours, starting an infusion at 0.25mg/kg/min, or just monitoring closely for 24-48 hours</a:t>
            </a:r>
          </a:p>
          <a:p>
            <a:r>
              <a:rPr lang="en-US" dirty="0"/>
              <a:t>Serial serum creatine kinase for 24-48 hours</a:t>
            </a:r>
          </a:p>
          <a:p>
            <a:r>
              <a:rPr lang="en-US" dirty="0"/>
              <a:t>Diuresis and alkalization to prevent myoglobin accumulation</a:t>
            </a:r>
          </a:p>
          <a:p>
            <a:r>
              <a:rPr lang="en-US" dirty="0"/>
              <a:t>If patient has a known history of MH and undergoes an uneventful, triggering-agent free anesthetic, they can be discharged same day</a:t>
            </a:r>
          </a:p>
          <a:p>
            <a:endParaRPr lang="en-US" dirty="0"/>
          </a:p>
        </p:txBody>
      </p:sp>
    </p:spTree>
    <p:extLst>
      <p:ext uri="{BB962C8B-B14F-4D97-AF65-F5344CB8AC3E}">
        <p14:creationId xmlns:p14="http://schemas.microsoft.com/office/powerpoint/2010/main" val="24066007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dirty="0">
                <a:latin typeface="+mn-lt"/>
              </a:rPr>
              <a:t>Counseling/Testing</a:t>
            </a:r>
          </a:p>
        </p:txBody>
      </p:sp>
      <p:sp>
        <p:nvSpPr>
          <p:cNvPr id="3" name="Content Placeholder 2"/>
          <p:cNvSpPr>
            <a:spLocks noGrp="1"/>
          </p:cNvSpPr>
          <p:nvPr>
            <p:ph idx="1"/>
          </p:nvPr>
        </p:nvSpPr>
        <p:spPr>
          <a:xfrm>
            <a:off x="457200" y="1524000"/>
            <a:ext cx="8229600" cy="4351338"/>
          </a:xfrm>
        </p:spPr>
        <p:txBody>
          <a:bodyPr>
            <a:normAutofit/>
          </a:bodyPr>
          <a:lstStyle/>
          <a:p>
            <a:r>
              <a:rPr lang="en-US" dirty="0"/>
              <a:t>Clinical presentation can guide diagnosis to a certain extent</a:t>
            </a:r>
            <a:r>
              <a:rPr lang="en-US" baseline="30000" dirty="0"/>
              <a:t>14</a:t>
            </a:r>
            <a:endParaRPr lang="en-US" dirty="0"/>
          </a:p>
          <a:p>
            <a:r>
              <a:rPr lang="en-US" dirty="0"/>
              <a:t>Definitive diagnosis: muscle biopsies at testing center</a:t>
            </a:r>
          </a:p>
          <a:p>
            <a:pPr marL="582613" lvl="1" indent="-292100">
              <a:buFont typeface="System Font Regular"/>
              <a:buChar char="-"/>
            </a:pPr>
            <a:r>
              <a:rPr lang="en-US" dirty="0"/>
              <a:t>Caffeine-Halothane Contracture Test (CHCT): Done in 5 locations in North America</a:t>
            </a:r>
          </a:p>
          <a:p>
            <a:pPr marL="582613" lvl="1" indent="-292100">
              <a:buFont typeface="System Font Regular"/>
              <a:buChar char="-"/>
            </a:pPr>
            <a:r>
              <a:rPr lang="en-US" dirty="0"/>
              <a:t>In-Vitro Contracture Test (IVCT) in Europe</a:t>
            </a:r>
          </a:p>
          <a:p>
            <a:r>
              <a:rPr lang="en-US" dirty="0"/>
              <a:t>Depending on results of CHCT or IVCT, patients can be referred for genetic testing, which only requires that a sample be sent to a </a:t>
            </a:r>
            <a:r>
              <a:rPr lang="en-US"/>
              <a:t>testing center</a:t>
            </a:r>
            <a:r>
              <a:rPr lang="en-US" baseline="30000"/>
              <a:t>15</a:t>
            </a:r>
            <a:endParaRPr lang="en-US" dirty="0"/>
          </a:p>
        </p:txBody>
      </p:sp>
    </p:spTree>
    <p:extLst>
      <p:ext uri="{BB962C8B-B14F-4D97-AF65-F5344CB8AC3E}">
        <p14:creationId xmlns:p14="http://schemas.microsoft.com/office/powerpoint/2010/main" val="7328894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81000"/>
            <a:ext cx="8058150" cy="1143000"/>
          </a:xfrm>
        </p:spPr>
        <p:txBody>
          <a:bodyPr/>
          <a:lstStyle/>
          <a:p>
            <a:r>
              <a:rPr lang="en-US" dirty="0">
                <a:latin typeface="+mn-lt"/>
              </a:rPr>
              <a:t>MH Preparedness</a:t>
            </a:r>
          </a:p>
        </p:txBody>
      </p:sp>
      <p:sp>
        <p:nvSpPr>
          <p:cNvPr id="3" name="Content Placeholder 2"/>
          <p:cNvSpPr>
            <a:spLocks noGrp="1"/>
          </p:cNvSpPr>
          <p:nvPr>
            <p:ph idx="1"/>
          </p:nvPr>
        </p:nvSpPr>
        <p:spPr>
          <a:xfrm>
            <a:off x="628650" y="1524000"/>
            <a:ext cx="7886700" cy="4652963"/>
          </a:xfrm>
        </p:spPr>
        <p:txBody>
          <a:bodyPr>
            <a:normAutofit/>
          </a:bodyPr>
          <a:lstStyle/>
          <a:p>
            <a:r>
              <a:rPr lang="en-US" sz="3300" dirty="0"/>
              <a:t>MHAUS website: </a:t>
            </a:r>
            <a:r>
              <a:rPr lang="en-US" sz="3300" dirty="0" err="1"/>
              <a:t>www.mhaus.org</a:t>
            </a:r>
            <a:endParaRPr lang="en-US" sz="3300" dirty="0"/>
          </a:p>
          <a:p>
            <a:r>
              <a:rPr lang="en-US" dirty="0"/>
              <a:t>MHAUS hotline: 1-(209)-417-3722</a:t>
            </a:r>
          </a:p>
          <a:p>
            <a:r>
              <a:rPr lang="en-US" dirty="0"/>
              <a:t>iPhone App: weight-based drug dosing for Dantrolene and symptomatic treatment</a:t>
            </a:r>
          </a:p>
          <a:p>
            <a:r>
              <a:rPr lang="en-US" dirty="0"/>
              <a:t>MH Cart Drugs</a:t>
            </a:r>
          </a:p>
          <a:p>
            <a:pPr marL="633413" lvl="1" indent="-342900">
              <a:buFont typeface="System Font Regular"/>
              <a:buChar char="-"/>
            </a:pPr>
            <a:r>
              <a:rPr lang="en-US" sz="2000" dirty="0"/>
              <a:t>Dantrolene and drugs noted earlier for symptomatic treatment</a:t>
            </a:r>
          </a:p>
          <a:p>
            <a:pPr marL="633413" lvl="1" indent="-342900">
              <a:buFont typeface="System Font Regular"/>
              <a:buChar char="-"/>
            </a:pPr>
            <a:r>
              <a:rPr lang="en-US" sz="2000" dirty="0"/>
              <a:t>60 cc syringes and sterile water</a:t>
            </a:r>
          </a:p>
          <a:p>
            <a:pPr marL="633413" lvl="1" indent="-342900">
              <a:buFont typeface="System Font Regular"/>
              <a:buChar char="-"/>
            </a:pPr>
            <a:r>
              <a:rPr lang="en-US" sz="2000" dirty="0"/>
              <a:t>Equipment for venous or central venous access, arterial access</a:t>
            </a:r>
          </a:p>
          <a:p>
            <a:pPr marL="633413" lvl="1" indent="-342900">
              <a:buFont typeface="System Font Regular"/>
              <a:buChar char="-"/>
            </a:pPr>
            <a:r>
              <a:rPr lang="en-US" sz="2000" dirty="0"/>
              <a:t>Ideally, equipment for labs like ABG, Creatine Kinase, Myoglobin, Coagulation Profiles, and Lactate</a:t>
            </a:r>
          </a:p>
          <a:p>
            <a:pPr lvl="1"/>
            <a:endParaRPr lang="en-US" dirty="0"/>
          </a:p>
          <a:p>
            <a:endParaRPr lang="en-US" dirty="0"/>
          </a:p>
          <a:p>
            <a:endParaRPr lang="en-US" dirty="0"/>
          </a:p>
        </p:txBody>
      </p:sp>
    </p:spTree>
    <p:extLst>
      <p:ext uri="{BB962C8B-B14F-4D97-AF65-F5344CB8AC3E}">
        <p14:creationId xmlns:p14="http://schemas.microsoft.com/office/powerpoint/2010/main" val="25003454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81000"/>
            <a:ext cx="8058150" cy="1143000"/>
          </a:xfrm>
        </p:spPr>
        <p:txBody>
          <a:bodyPr/>
          <a:lstStyle/>
          <a:p>
            <a:r>
              <a:rPr lang="en-US" dirty="0">
                <a:latin typeface="+mn-lt"/>
              </a:rPr>
              <a:t>Summary</a:t>
            </a:r>
          </a:p>
        </p:txBody>
      </p:sp>
      <p:sp>
        <p:nvSpPr>
          <p:cNvPr id="3" name="Content Placeholder 2"/>
          <p:cNvSpPr>
            <a:spLocks noGrp="1"/>
          </p:cNvSpPr>
          <p:nvPr>
            <p:ph idx="1"/>
          </p:nvPr>
        </p:nvSpPr>
        <p:spPr/>
        <p:txBody>
          <a:bodyPr/>
          <a:lstStyle/>
          <a:p>
            <a:pPr marL="290513" indent="-290513"/>
            <a:r>
              <a:rPr lang="en-US" dirty="0"/>
              <a:t>MH is rare and potentially lethal if not recognized quickly and treated, ideally with Dantrolene</a:t>
            </a:r>
          </a:p>
          <a:p>
            <a:pPr marL="290513" indent="-290513"/>
            <a:r>
              <a:rPr lang="en-US" dirty="0"/>
              <a:t>Proper preparation and anesthetic management of patients susceptible to MH can safely be done anywhere</a:t>
            </a:r>
          </a:p>
          <a:p>
            <a:pPr marL="290513" indent="-290513"/>
            <a:r>
              <a:rPr lang="en-US" dirty="0"/>
              <a:t>If feasible, patients can be sent for further testing if there is concern for an MH reaction</a:t>
            </a:r>
          </a:p>
        </p:txBody>
      </p:sp>
    </p:spTree>
    <p:extLst>
      <p:ext uri="{BB962C8B-B14F-4D97-AF65-F5344CB8AC3E}">
        <p14:creationId xmlns:p14="http://schemas.microsoft.com/office/powerpoint/2010/main" val="38971344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7924800" cy="1143000"/>
          </a:xfrm>
        </p:spPr>
        <p:txBody>
          <a:bodyPr/>
          <a:lstStyle/>
          <a:p>
            <a:r>
              <a:rPr lang="en-US" dirty="0">
                <a:latin typeface="+mn-lt"/>
              </a:rPr>
              <a:t>References</a:t>
            </a:r>
          </a:p>
        </p:txBody>
      </p:sp>
      <p:sp>
        <p:nvSpPr>
          <p:cNvPr id="3" name="Content Placeholder 2"/>
          <p:cNvSpPr>
            <a:spLocks noGrp="1"/>
          </p:cNvSpPr>
          <p:nvPr>
            <p:ph idx="1"/>
          </p:nvPr>
        </p:nvSpPr>
        <p:spPr>
          <a:xfrm>
            <a:off x="533400" y="1143000"/>
            <a:ext cx="8357016" cy="5257800"/>
          </a:xfrm>
        </p:spPr>
        <p:txBody>
          <a:bodyPr>
            <a:normAutofit fontScale="32500" lnSpcReduction="20000"/>
          </a:bodyPr>
          <a:lstStyle/>
          <a:p>
            <a:pPr marL="239713" indent="-239713">
              <a:spcBef>
                <a:spcPts val="400"/>
              </a:spcBef>
              <a:buFont typeface="+mj-lt"/>
              <a:buAutoNum type="arabicPeriod"/>
            </a:pPr>
            <a:r>
              <a:rPr lang="en-US" sz="4000" dirty="0" err="1"/>
              <a:t>Denborough</a:t>
            </a:r>
            <a:r>
              <a:rPr lang="en-US" sz="4000" dirty="0"/>
              <a:t>, M., and Lovell, R., “Anesthetic Deaths in a Family”. </a:t>
            </a:r>
            <a:r>
              <a:rPr lang="en-US" sz="4000" i="1" dirty="0"/>
              <a:t>The Lancet, </a:t>
            </a:r>
            <a:r>
              <a:rPr lang="en-US" sz="4000" dirty="0"/>
              <a:t>1960; 2: 45-46</a:t>
            </a:r>
          </a:p>
          <a:p>
            <a:pPr marL="239713" indent="-239713">
              <a:spcBef>
                <a:spcPts val="400"/>
              </a:spcBef>
              <a:buFont typeface="+mj-lt"/>
              <a:buAutoNum type="arabicPeriod"/>
            </a:pPr>
            <a:r>
              <a:rPr lang="en-US" sz="4000" dirty="0" err="1"/>
              <a:t>Kalow</a:t>
            </a:r>
            <a:r>
              <a:rPr lang="en-US" sz="4000" dirty="0"/>
              <a:t>, W., Britt, B., </a:t>
            </a:r>
            <a:r>
              <a:rPr lang="en-US" sz="4000" dirty="0" err="1"/>
              <a:t>Terreau</a:t>
            </a:r>
            <a:r>
              <a:rPr lang="en-US" sz="4000" dirty="0"/>
              <a:t>, M., </a:t>
            </a:r>
            <a:r>
              <a:rPr lang="en-US" sz="4000" dirty="0" err="1"/>
              <a:t>Haist</a:t>
            </a:r>
            <a:r>
              <a:rPr lang="en-US" sz="4000" dirty="0"/>
              <a:t>, C., “Metabolic Error of Muscle Metabolism After Recovery from Malignant Hyperthermia”. </a:t>
            </a:r>
            <a:r>
              <a:rPr lang="en-US" sz="4000" i="1" dirty="0"/>
              <a:t>The Lancet, </a:t>
            </a:r>
            <a:r>
              <a:rPr lang="en-US" sz="4000" dirty="0"/>
              <a:t>1970; 296(7679): 895-898</a:t>
            </a:r>
          </a:p>
          <a:p>
            <a:pPr marL="239713" indent="-239713">
              <a:spcBef>
                <a:spcPts val="400"/>
              </a:spcBef>
              <a:buFont typeface="+mj-lt"/>
              <a:buAutoNum type="arabicPeriod"/>
            </a:pPr>
            <a:r>
              <a:rPr lang="en-US" sz="4000" dirty="0"/>
              <a:t>Harrison, G., “Control of the Malignant </a:t>
            </a:r>
            <a:r>
              <a:rPr lang="en-US" sz="4000" dirty="0" err="1"/>
              <a:t>Hyperpyrexic</a:t>
            </a:r>
            <a:r>
              <a:rPr lang="en-US" sz="4000" dirty="0"/>
              <a:t> Syndrome in MHS Swine by Dantrolene Sodium”. </a:t>
            </a:r>
            <a:r>
              <a:rPr lang="en-US" sz="4000" i="1" dirty="0"/>
              <a:t>British Journal of </a:t>
            </a:r>
            <a:r>
              <a:rPr lang="en-US" sz="4000" i="1" dirty="0" err="1"/>
              <a:t>Anaesthesia</a:t>
            </a:r>
            <a:r>
              <a:rPr lang="en-US" sz="4000" i="1" dirty="0"/>
              <a:t>, </a:t>
            </a:r>
            <a:r>
              <a:rPr lang="en-US" sz="4000" dirty="0"/>
              <a:t>1975; 47(1): 62-65</a:t>
            </a:r>
          </a:p>
          <a:p>
            <a:pPr marL="239713" indent="-239713">
              <a:spcBef>
                <a:spcPts val="400"/>
              </a:spcBef>
              <a:buFont typeface="+mj-lt"/>
              <a:buAutoNum type="arabicPeriod"/>
            </a:pPr>
            <a:r>
              <a:rPr lang="en-US" sz="4000" dirty="0"/>
              <a:t>Mickelson, J., Gallant, E., Litterer, L., Johnson, K., Rempel, W., Louis, C., “Abnormal Sarcoplasmic Reticulum Ryanodine Receptor in Malignant Hyperthermia”.  </a:t>
            </a:r>
            <a:r>
              <a:rPr lang="en-US" sz="4000" i="1" dirty="0"/>
              <a:t>The Journal of Biological Chemistry</a:t>
            </a:r>
            <a:r>
              <a:rPr lang="en-US" sz="4000" dirty="0"/>
              <a:t>, 1988; 263(19): 9310-9315</a:t>
            </a:r>
          </a:p>
          <a:p>
            <a:pPr marL="239713" indent="-239713">
              <a:spcBef>
                <a:spcPts val="400"/>
              </a:spcBef>
              <a:buFont typeface="+mj-lt"/>
              <a:buAutoNum type="arabicPeriod"/>
            </a:pPr>
            <a:r>
              <a:rPr lang="en-US" sz="4000" dirty="0"/>
              <a:t>Rosenberg H, Davis M, James D, Pollock N, Stowell K: “Malignant hyperthermia.” </a:t>
            </a:r>
            <a:r>
              <a:rPr lang="en-US" sz="4000" i="1" dirty="0" err="1"/>
              <a:t>Orphanet</a:t>
            </a:r>
            <a:r>
              <a:rPr lang="en-US" sz="4000" i="1" dirty="0"/>
              <a:t> J Rare Dis,  </a:t>
            </a:r>
            <a:r>
              <a:rPr lang="en-US" sz="4000" dirty="0"/>
              <a:t>2007;2:21-35.</a:t>
            </a:r>
          </a:p>
          <a:p>
            <a:pPr marL="239713" indent="-239713">
              <a:spcBef>
                <a:spcPts val="400"/>
              </a:spcBef>
              <a:buFont typeface="+mj-lt"/>
              <a:buAutoNum type="arabicPeriod"/>
            </a:pPr>
            <a:r>
              <a:rPr lang="en-US" sz="4000" dirty="0" err="1"/>
              <a:t>Larach</a:t>
            </a:r>
            <a:r>
              <a:rPr lang="en-US" sz="4000" dirty="0"/>
              <a:t> MG, </a:t>
            </a:r>
            <a:r>
              <a:rPr lang="en-US" sz="4000" dirty="0" err="1"/>
              <a:t>Brandom</a:t>
            </a:r>
            <a:r>
              <a:rPr lang="en-US" sz="4000" dirty="0"/>
              <a:t> BW, Allen GC, </a:t>
            </a:r>
            <a:r>
              <a:rPr lang="en-US" sz="4000" dirty="0" err="1"/>
              <a:t>Gronert</a:t>
            </a:r>
            <a:r>
              <a:rPr lang="en-US" sz="4000" dirty="0"/>
              <a:t> GA, Lehman EB:  “Malignant hyperthermia deaths related to inadequate temperature monitoring, 2007-2012: a report from the NAMHR of the Malignant Hyperthermia Association of the US.”  </a:t>
            </a:r>
            <a:r>
              <a:rPr lang="en-US" sz="4000" i="1" dirty="0"/>
              <a:t>Anesthesia &amp; Analgesia, </a:t>
            </a:r>
            <a:r>
              <a:rPr lang="en-US" sz="4000" dirty="0"/>
              <a:t>2014;119:1359-66</a:t>
            </a:r>
          </a:p>
          <a:p>
            <a:pPr marL="239713" indent="-239713">
              <a:spcBef>
                <a:spcPts val="400"/>
              </a:spcBef>
              <a:buFont typeface="+mj-lt"/>
              <a:buAutoNum type="arabicPeriod"/>
            </a:pPr>
            <a:r>
              <a:rPr lang="en-US" sz="4000" dirty="0"/>
              <a:t>Nelson, T., “Malignant Hyperthermia: A Pharmacogenetic Disease of Ca+2 Regulating Proteins”. </a:t>
            </a:r>
            <a:r>
              <a:rPr lang="en-US" sz="4000" i="1" dirty="0"/>
              <a:t>Current Molecular Medicine</a:t>
            </a:r>
            <a:r>
              <a:rPr lang="en-US" sz="4000" dirty="0"/>
              <a:t>, 	2002; 2: 347-369</a:t>
            </a:r>
          </a:p>
          <a:p>
            <a:pPr marL="239713" indent="-239713">
              <a:spcBef>
                <a:spcPts val="400"/>
              </a:spcBef>
              <a:buFont typeface="+mj-lt"/>
              <a:buAutoNum type="arabicPeriod"/>
            </a:pPr>
            <a:r>
              <a:rPr lang="en-US" sz="4000" dirty="0"/>
              <a:t>Dirksen, S., </a:t>
            </a:r>
            <a:r>
              <a:rPr lang="en-US" sz="4000" dirty="0" err="1"/>
              <a:t>Larach</a:t>
            </a:r>
            <a:r>
              <a:rPr lang="en-US" sz="4000" dirty="0"/>
              <a:t>, M., Rosenberg, H., et al., “Future Directions in Malignant Hyperthermia Research and Patient Care”. </a:t>
            </a:r>
            <a:r>
              <a:rPr lang="en-US" sz="4000" i="1" dirty="0"/>
              <a:t>Anesthesia &amp; Analgesia</a:t>
            </a:r>
            <a:r>
              <a:rPr lang="en-US" sz="4000" dirty="0"/>
              <a:t>, 2011; 113(5): 1108-1119</a:t>
            </a:r>
          </a:p>
          <a:p>
            <a:pPr marL="239713" indent="-239713">
              <a:spcBef>
                <a:spcPts val="400"/>
              </a:spcBef>
              <a:buFont typeface="+mj-lt"/>
              <a:buAutoNum type="arabicPeriod"/>
            </a:pPr>
            <a:r>
              <a:rPr lang="en-US" sz="4000" dirty="0" err="1"/>
              <a:t>Brandom</a:t>
            </a:r>
            <a:r>
              <a:rPr lang="en-US" sz="4000" dirty="0"/>
              <a:t>, B., Bina, S., Wong, C., et al., “Ryanodine Receptor Type 1 Gene Variants in the Malignant Hyperthermia-Susceptible Population of the United States”. </a:t>
            </a:r>
            <a:r>
              <a:rPr lang="en-US" sz="4000" i="1" dirty="0"/>
              <a:t>Anesthesia &amp; Analgesia</a:t>
            </a:r>
            <a:r>
              <a:rPr lang="en-US" sz="4000" dirty="0"/>
              <a:t>, 2013; 116 (5): 1078-1086</a:t>
            </a:r>
          </a:p>
          <a:p>
            <a:pPr marL="239713" indent="-239713">
              <a:spcBef>
                <a:spcPts val="400"/>
              </a:spcBef>
              <a:buFont typeface="+mj-lt"/>
              <a:buAutoNum type="arabicPeriod"/>
            </a:pPr>
            <a:r>
              <a:rPr lang="en-US" sz="4000" dirty="0" err="1"/>
              <a:t>Schiemann</a:t>
            </a:r>
            <a:r>
              <a:rPr lang="en-US" sz="4000" dirty="0"/>
              <a:t>, A., Paul, N., Parker, R., et al., “Functional Characterization of 2 Known Ryanodine Receptor Mutations Causing Malignant Hyperthermia”. </a:t>
            </a:r>
            <a:r>
              <a:rPr lang="en-US" sz="4000" i="1" dirty="0"/>
              <a:t>Anesthesia &amp; Analgesia, </a:t>
            </a:r>
            <a:r>
              <a:rPr lang="en-US" sz="4000" dirty="0"/>
              <a:t>2014; 118(2): 375-380</a:t>
            </a:r>
          </a:p>
          <a:p>
            <a:pPr marL="239713" indent="-239713">
              <a:spcBef>
                <a:spcPts val="400"/>
              </a:spcBef>
              <a:buFont typeface="+mj-lt"/>
              <a:buAutoNum type="arabicPeriod"/>
            </a:pPr>
            <a:r>
              <a:rPr lang="en-US" sz="4000" dirty="0"/>
              <a:t>Nelson, P., </a:t>
            </a:r>
            <a:r>
              <a:rPr lang="en-US" sz="4000" dirty="0" err="1"/>
              <a:t>Litman</a:t>
            </a:r>
            <a:r>
              <a:rPr lang="en-US" sz="4000" dirty="0"/>
              <a:t>, R., “Malignant Hyperthermia in Children: An Analysis of the North American Malignant Hyperthermia Registry”. </a:t>
            </a:r>
            <a:r>
              <a:rPr lang="en-US" sz="4000" i="1" dirty="0"/>
              <a:t>Anesthesiology, </a:t>
            </a:r>
            <a:r>
              <a:rPr lang="en-US" sz="4000" dirty="0"/>
              <a:t>2014; 118(2): 369-374</a:t>
            </a:r>
          </a:p>
          <a:p>
            <a:pPr marL="239713" indent="-239713">
              <a:spcBef>
                <a:spcPts val="400"/>
              </a:spcBef>
              <a:buFont typeface="+mj-lt"/>
              <a:buAutoNum type="arabicPeriod"/>
            </a:pPr>
            <a:r>
              <a:rPr lang="en-US" sz="4000" dirty="0" err="1"/>
              <a:t>Punj</a:t>
            </a:r>
            <a:r>
              <a:rPr lang="en-US" sz="4000" dirty="0"/>
              <a:t> J, Bhatnagar S, Saxena A. “Malignant hyperthermia in the Indian subcontinent: non-availability of dantrolene – a cause for concern?” </a:t>
            </a:r>
            <a:r>
              <a:rPr lang="en-US" sz="4000" i="1" dirty="0"/>
              <a:t>Internet J </a:t>
            </a:r>
            <a:r>
              <a:rPr lang="en-US" sz="4000" i="1" dirty="0" err="1"/>
              <a:t>Pharmacol</a:t>
            </a:r>
            <a:r>
              <a:rPr lang="en-US" sz="4000" i="1" dirty="0"/>
              <a:t> </a:t>
            </a:r>
            <a:r>
              <a:rPr lang="en-US" sz="4000" dirty="0"/>
              <a:t>2001;1(1).</a:t>
            </a:r>
          </a:p>
          <a:p>
            <a:pPr marL="239713" indent="-239713">
              <a:spcBef>
                <a:spcPts val="400"/>
              </a:spcBef>
              <a:buFont typeface="+mj-lt"/>
              <a:buAutoNum type="arabicPeriod"/>
            </a:pPr>
            <a:r>
              <a:rPr lang="en-US" sz="4000" dirty="0" err="1"/>
              <a:t>Birgenheier</a:t>
            </a:r>
            <a:r>
              <a:rPr lang="en-US" sz="4000" dirty="0"/>
              <a:t>, N., Stoker, R., </a:t>
            </a:r>
            <a:r>
              <a:rPr lang="en-US" sz="4000" dirty="0" err="1"/>
              <a:t>Westenskow</a:t>
            </a:r>
            <a:r>
              <a:rPr lang="en-US" sz="4000" dirty="0"/>
              <a:t>, D., Orr, J., “Activated Charcoal Effectively Removes Inhaled Anesthetics from Modern Anesthesia Machines”. </a:t>
            </a:r>
            <a:r>
              <a:rPr lang="en-US" sz="4000" i="1" dirty="0"/>
              <a:t>Anesthesia &amp; Analgesia, </a:t>
            </a:r>
            <a:r>
              <a:rPr lang="en-US" sz="4000" dirty="0"/>
              <a:t>2011; 112: 1363-1370</a:t>
            </a:r>
          </a:p>
          <a:p>
            <a:pPr marL="239713" indent="-239713">
              <a:spcBef>
                <a:spcPts val="400"/>
              </a:spcBef>
              <a:buFont typeface="+mj-lt"/>
              <a:buAutoNum type="arabicPeriod"/>
            </a:pPr>
            <a:r>
              <a:rPr lang="en-US" sz="4000" dirty="0" err="1"/>
              <a:t>Larach</a:t>
            </a:r>
            <a:r>
              <a:rPr lang="en-US" sz="4000" dirty="0"/>
              <a:t> MG, </a:t>
            </a:r>
            <a:r>
              <a:rPr lang="en-US" sz="4000" dirty="0" err="1"/>
              <a:t>Localio</a:t>
            </a:r>
            <a:r>
              <a:rPr lang="en-US" sz="4000" dirty="0"/>
              <a:t> AR, Allen GC, </a:t>
            </a:r>
            <a:r>
              <a:rPr lang="en-US" sz="4000" dirty="0" err="1"/>
              <a:t>Denborough</a:t>
            </a:r>
            <a:r>
              <a:rPr lang="en-US" sz="4000" dirty="0"/>
              <a:t> MA, Ellis FR, </a:t>
            </a:r>
            <a:r>
              <a:rPr lang="en-US" sz="4000" dirty="0" err="1"/>
              <a:t>Gronert</a:t>
            </a:r>
            <a:r>
              <a:rPr lang="en-US" sz="4000" dirty="0"/>
              <a:t> GA, Kaplan RF, et al:  A clinical grading scale to predict malignant hyperthermia susceptibility.  Anesthesiology,  1994;80:771-79.</a:t>
            </a:r>
          </a:p>
          <a:p>
            <a:pPr marL="239713" indent="-239713">
              <a:spcBef>
                <a:spcPts val="400"/>
              </a:spcBef>
              <a:buFont typeface="+mj-lt"/>
              <a:buAutoNum type="arabicPeriod"/>
            </a:pPr>
            <a:r>
              <a:rPr lang="en-US" sz="4000" dirty="0"/>
              <a:t>Allen GC, </a:t>
            </a:r>
            <a:r>
              <a:rPr lang="en-US" sz="4000" dirty="0" err="1"/>
              <a:t>Larach</a:t>
            </a:r>
            <a:r>
              <a:rPr lang="en-US" sz="4000" dirty="0"/>
              <a:t> MG, </a:t>
            </a:r>
            <a:r>
              <a:rPr lang="en-US" sz="4000" dirty="0" err="1"/>
              <a:t>Kunselman</a:t>
            </a:r>
            <a:r>
              <a:rPr lang="en-US" sz="4000" dirty="0"/>
              <a:t> AR:  The sensitivity and specificity of the caffeine-halothane contracture test: a report from the NAMHR.  </a:t>
            </a:r>
            <a:r>
              <a:rPr lang="en-US" sz="4000" i="1" dirty="0"/>
              <a:t>Anesthesiology,  </a:t>
            </a:r>
            <a:r>
              <a:rPr lang="en-US" sz="4000" dirty="0"/>
              <a:t>1998;88:579-88</a:t>
            </a:r>
          </a:p>
          <a:p>
            <a:pPr marL="514350" indent="-514350">
              <a:buFont typeface="+mj-lt"/>
              <a:buAutoNum type="arabicPeriod"/>
            </a:pPr>
            <a:endParaRPr lang="en-US" dirty="0"/>
          </a:p>
        </p:txBody>
      </p:sp>
    </p:spTree>
    <p:extLst>
      <p:ext uri="{BB962C8B-B14F-4D97-AF65-F5344CB8AC3E}">
        <p14:creationId xmlns:p14="http://schemas.microsoft.com/office/powerpoint/2010/main" val="2132633168"/>
      </p:ext>
    </p:extLst>
  </p:cSld>
  <p:clrMapOvr>
    <a:masterClrMapping/>
  </p:clrMapOvr>
</p:sld>
</file>

<file path=ppt/theme/theme1.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2.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3.xml><?xml version="1.0" encoding="utf-8"?>
<a:theme xmlns:a="http://schemas.openxmlformats.org/drawingml/2006/main" name="Theme1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0" id="{A4D7C5CF-9270-EA45-A351-B60D80A039BE}" vid="{53CD695E-9404-9C44-8148-1CFD9E67962D}"/>
    </a:ext>
  </a:extLst>
</a:theme>
</file>

<file path=ppt/theme/theme4.xml><?xml version="1.0" encoding="utf-8"?>
<a:theme xmlns:a="http://schemas.openxmlformats.org/drawingml/2006/main" name="1_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5.xml><?xml version="1.0" encoding="utf-8"?>
<a:theme xmlns:a="http://schemas.openxmlformats.org/drawingml/2006/main" name="2_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6.xml><?xml version="1.0" encoding="utf-8"?>
<a:theme xmlns:a="http://schemas.openxmlformats.org/drawingml/2006/main" name="3_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Theme11</Template>
  <TotalTime>26085</TotalTime>
  <Words>3067</Words>
  <Application>Microsoft Macintosh PowerPoint</Application>
  <PresentationFormat>On-screen Show (4:3)</PresentationFormat>
  <Paragraphs>269</Paragraphs>
  <Slides>25</Slides>
  <Notes>11</Notes>
  <HiddenSlides>0</HiddenSlides>
  <MMClips>0</MMClips>
  <ScaleCrop>false</ScaleCrop>
  <HeadingPairs>
    <vt:vector size="6" baseType="variant">
      <vt:variant>
        <vt:lpstr>Fonts Used</vt:lpstr>
      </vt:variant>
      <vt:variant>
        <vt:i4>4</vt:i4>
      </vt:variant>
      <vt:variant>
        <vt:lpstr>Theme</vt:lpstr>
      </vt:variant>
      <vt:variant>
        <vt:i4>6</vt:i4>
      </vt:variant>
      <vt:variant>
        <vt:lpstr>Slide Titles</vt:lpstr>
      </vt:variant>
      <vt:variant>
        <vt:i4>25</vt:i4>
      </vt:variant>
    </vt:vector>
  </HeadingPairs>
  <TitlesOfParts>
    <vt:vector size="35" baseType="lpstr">
      <vt:lpstr>System Font Regular</vt:lpstr>
      <vt:lpstr>Arial</vt:lpstr>
      <vt:lpstr>Calibri</vt:lpstr>
      <vt:lpstr>Calibri Light</vt:lpstr>
      <vt:lpstr>Theme11</vt:lpstr>
      <vt:lpstr>Theme9</vt:lpstr>
      <vt:lpstr>Theme10</vt:lpstr>
      <vt:lpstr>1_Theme9</vt:lpstr>
      <vt:lpstr>2_Theme9</vt:lpstr>
      <vt:lpstr>3_Theme9</vt:lpstr>
      <vt:lpstr>Malignant Hyperthermia</vt:lpstr>
      <vt:lpstr>Disclosures</vt:lpstr>
      <vt:lpstr>Learning Objectives</vt:lpstr>
      <vt:lpstr>History</vt:lpstr>
      <vt:lpstr>Background</vt:lpstr>
      <vt:lpstr>Background</vt:lpstr>
      <vt:lpstr>Epidemiology</vt:lpstr>
      <vt:lpstr>Associated Disorders</vt:lpstr>
      <vt:lpstr>Pathophysiology</vt:lpstr>
      <vt:lpstr>Pathophysiology</vt:lpstr>
      <vt:lpstr>Pathophysiology</vt:lpstr>
      <vt:lpstr>Presentation</vt:lpstr>
      <vt:lpstr>Differential Diagnosis</vt:lpstr>
      <vt:lpstr>Preoperative Management</vt:lpstr>
      <vt:lpstr>Preoperative Management</vt:lpstr>
      <vt:lpstr>Intraoperative Management</vt:lpstr>
      <vt:lpstr>Intraoperative Management</vt:lpstr>
      <vt:lpstr>Dantrolene</vt:lpstr>
      <vt:lpstr>Dantrolene Dosing</vt:lpstr>
      <vt:lpstr>Intraoperative Management</vt:lpstr>
      <vt:lpstr>Postoperative Management</vt:lpstr>
      <vt:lpstr>Counseling/Testing</vt:lpstr>
      <vt:lpstr>MH Preparedness</vt:lpstr>
      <vt:lpstr>Summary</vt:lpstr>
      <vt:lpstr>References</vt:lpstr>
    </vt:vector>
  </TitlesOfParts>
  <Company>Vanderbilt University Medical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kynesjm</dc:creator>
  <cp:lastModifiedBy>Infosino, Andrew</cp:lastModifiedBy>
  <cp:revision>87</cp:revision>
  <dcterms:created xsi:type="dcterms:W3CDTF">2016-03-21T13:58:44Z</dcterms:created>
  <dcterms:modified xsi:type="dcterms:W3CDTF">2022-01-09T17:50:26Z</dcterms:modified>
</cp:coreProperties>
</file>