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36"/>
  </p:notesMasterIdLst>
  <p:sldIdLst>
    <p:sldId id="258" r:id="rId5"/>
    <p:sldId id="259" r:id="rId6"/>
    <p:sldId id="257" r:id="rId7"/>
    <p:sldId id="302" r:id="rId8"/>
    <p:sldId id="303" r:id="rId9"/>
    <p:sldId id="304" r:id="rId10"/>
    <p:sldId id="305" r:id="rId11"/>
    <p:sldId id="307" r:id="rId12"/>
    <p:sldId id="308" r:id="rId13"/>
    <p:sldId id="285" r:id="rId14"/>
    <p:sldId id="306" r:id="rId15"/>
    <p:sldId id="319" r:id="rId16"/>
    <p:sldId id="309" r:id="rId17"/>
    <p:sldId id="310" r:id="rId18"/>
    <p:sldId id="312" r:id="rId19"/>
    <p:sldId id="313" r:id="rId20"/>
    <p:sldId id="265" r:id="rId21"/>
    <p:sldId id="314" r:id="rId22"/>
    <p:sldId id="282" r:id="rId23"/>
    <p:sldId id="267" r:id="rId24"/>
    <p:sldId id="321" r:id="rId25"/>
    <p:sldId id="322" r:id="rId26"/>
    <p:sldId id="269" r:id="rId27"/>
    <p:sldId id="294" r:id="rId28"/>
    <p:sldId id="316" r:id="rId29"/>
    <p:sldId id="270" r:id="rId30"/>
    <p:sldId id="323" r:id="rId31"/>
    <p:sldId id="296" r:id="rId32"/>
    <p:sldId id="272" r:id="rId33"/>
    <p:sldId id="318" r:id="rId34"/>
    <p:sldId id="26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08" autoAdjust="0"/>
    <p:restoredTop sz="62131"/>
  </p:normalViewPr>
  <p:slideViewPr>
    <p:cSldViewPr>
      <p:cViewPr varScale="1">
        <p:scale>
          <a:sx n="58" d="100"/>
          <a:sy n="58" d="100"/>
        </p:scale>
        <p:origin x="2176" y="184"/>
      </p:cViewPr>
      <p:guideLst>
        <p:guide orient="horz" pos="2160"/>
        <p:guide pos="2880"/>
      </p:guideLst>
    </p:cSldViewPr>
  </p:slideViewPr>
  <p:notesTextViewPr>
    <p:cViewPr>
      <p:scale>
        <a:sx n="1" d="1"/>
        <a:sy n="1" d="1"/>
      </p:scale>
      <p:origin x="0" y="0"/>
    </p:cViewPr>
  </p:notesTextViewPr>
  <p:sorterViewPr>
    <p:cViewPr>
      <p:scale>
        <a:sx n="148" d="100"/>
        <a:sy n="148"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C8C462-A6C6-476B-93EE-DA0B876A98C8}" type="datetimeFigureOut">
              <a:rPr lang="en-US" smtClean="0"/>
              <a:t>12/24/21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6A2444-09F4-4005-BF51-3E80B44425FB}" type="slidenum">
              <a:rPr lang="en-US" smtClean="0"/>
              <a:t>‹#›</a:t>
            </a:fld>
            <a:endParaRPr lang="en-US"/>
          </a:p>
        </p:txBody>
      </p:sp>
    </p:spTree>
    <p:extLst>
      <p:ext uri="{BB962C8B-B14F-4D97-AF65-F5344CB8AC3E}">
        <p14:creationId xmlns:p14="http://schemas.microsoft.com/office/powerpoint/2010/main" val="2453024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visualsonline.cancer.gov/details.cfm?imageid=1809"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odfreephotos.com/vector-images/anatomy-figure-vector-clipart.png.php"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pexels.com/photo/child-sliding-1105541/"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6A2444-09F4-4005-BF51-3E80B44425FB}" type="slidenum">
              <a:rPr lang="en-US" smtClean="0"/>
              <a:t>1</a:t>
            </a:fld>
            <a:endParaRPr lang="en-US"/>
          </a:p>
        </p:txBody>
      </p:sp>
    </p:spTree>
    <p:extLst>
      <p:ext uri="{BB962C8B-B14F-4D97-AF65-F5344CB8AC3E}">
        <p14:creationId xmlns:p14="http://schemas.microsoft.com/office/powerpoint/2010/main" val="1521270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3</a:t>
            </a:fld>
            <a:endParaRPr lang="en-US"/>
          </a:p>
        </p:txBody>
      </p:sp>
    </p:spTree>
    <p:extLst>
      <p:ext uri="{BB962C8B-B14F-4D97-AF65-F5344CB8AC3E}">
        <p14:creationId xmlns:p14="http://schemas.microsoft.com/office/powerpoint/2010/main" val="1661197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66AC95E-59FB-BF40-B523-3503C20C4987}" type="slidenum">
              <a:rPr lang="en-US" smtClean="0"/>
              <a:t>4</a:t>
            </a:fld>
            <a:endParaRPr lang="en-US"/>
          </a:p>
        </p:txBody>
      </p:sp>
    </p:spTree>
    <p:extLst>
      <p:ext uri="{BB962C8B-B14F-4D97-AF65-F5344CB8AC3E}">
        <p14:creationId xmlns:p14="http://schemas.microsoft.com/office/powerpoint/2010/main" val="3881495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https://visualsonline.cancer.gov/details.cfm?imageid=1809</a:t>
            </a:r>
            <a:endParaRPr lang="en-US" dirty="0"/>
          </a:p>
          <a:p>
            <a:r>
              <a:rPr lang="en-US" dirty="0"/>
              <a:t>Reuse Restrictions: </a:t>
            </a:r>
            <a:r>
              <a:rPr lang="en-US" b="1" dirty="0">
                <a:effectLst/>
              </a:rPr>
              <a:t>None</a:t>
            </a:r>
            <a:r>
              <a:rPr lang="en-US" dirty="0">
                <a:effectLst/>
              </a:rPr>
              <a:t> - This image is in the public domain and can be freely reused.</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normal skin is composed of the epidermis,</a:t>
            </a:r>
            <a:r>
              <a:rPr lang="en-US" baseline="0" dirty="0"/>
              <a:t> dermis and subcutaneous tissue. A basement membrane lies between the epidermis and dermis.  In normal skin, these structural proteins(keratin, laminin, collagen and integrin) anchor the epidermis to the dermis. Normal skin requires  proper adhesion between epidermal cells and the basement membrane and the basement membrane to the upper layers of the dermis by these anchoring proteins. </a:t>
            </a:r>
            <a:r>
              <a:rPr lang="en-US" u="none" baseline="0" dirty="0">
                <a:solidFill>
                  <a:srgbClr val="FFFF00"/>
                </a:solidFill>
              </a:rPr>
              <a:t>It is important to note that the three layers of skin or epidermis is present in  all epithelial lined tissues throughout the body and can lead to </a:t>
            </a:r>
            <a:r>
              <a:rPr lang="en-US" u="none" baseline="0" dirty="0" err="1">
                <a:solidFill>
                  <a:srgbClr val="FFFF00"/>
                </a:solidFill>
              </a:rPr>
              <a:t>extracutaneous</a:t>
            </a:r>
            <a:r>
              <a:rPr lang="en-US" u="none" baseline="0" dirty="0">
                <a:solidFill>
                  <a:srgbClr val="FFFF00"/>
                </a:solidFill>
              </a:rPr>
              <a:t> problems.</a:t>
            </a:r>
            <a:endParaRPr lang="en-US" u="none" dirty="0">
              <a:solidFill>
                <a:srgbClr val="FFFF00"/>
              </a:solidFill>
            </a:endParaRPr>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5</a:t>
            </a:fld>
            <a:endParaRPr lang="en-US"/>
          </a:p>
        </p:txBody>
      </p:sp>
    </p:spTree>
    <p:extLst>
      <p:ext uri="{BB962C8B-B14F-4D97-AF65-F5344CB8AC3E}">
        <p14:creationId xmlns:p14="http://schemas.microsoft.com/office/powerpoint/2010/main" val="2581869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estimated that 500,000 people worldwide are living with EB.  </a:t>
            </a:r>
          </a:p>
          <a:p>
            <a:r>
              <a:rPr lang="en-US" dirty="0"/>
              <a:t>EB is a heterogenous group of inherited rare diseases  in which there are thirteen major genes responsible for the majority of the cases of EB. The underlying cause is a functional deficiency of structural proteins at the </a:t>
            </a:r>
            <a:r>
              <a:rPr lang="en-US" dirty="0" err="1"/>
              <a:t>dermo</a:t>
            </a:r>
            <a:r>
              <a:rPr lang="en-US" dirty="0"/>
              <a:t>-epidermal junction. </a:t>
            </a:r>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6</a:t>
            </a:fld>
            <a:endParaRPr lang="en-US"/>
          </a:p>
        </p:txBody>
      </p:sp>
    </p:spTree>
    <p:extLst>
      <p:ext uri="{BB962C8B-B14F-4D97-AF65-F5344CB8AC3E}">
        <p14:creationId xmlns:p14="http://schemas.microsoft.com/office/powerpoint/2010/main" val="3285448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Image:https</a:t>
            </a:r>
            <a:r>
              <a:rPr lang="en-US" dirty="0"/>
              <a:t>://</a:t>
            </a:r>
            <a:r>
              <a:rPr lang="en-US" dirty="0" err="1"/>
              <a:t>commons.wikimedia.org</a:t>
            </a:r>
            <a:r>
              <a:rPr lang="en-US" dirty="0"/>
              <a:t>/wiki/File:%D0%91%D1%83%D0%BB%D0%BB%D0%B5%D0%B7%D0%BD%D1%8B%D0%B9_%D1%8D%D0%BF%D0%B8%D0%B4%D0%B5%D1%80%D0%BC%D0%BE%D0%BB%D0%B8%D0%B7.jpg</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EB is characterized by trauma-induced blister formation of the skin and mucosa.  EB skin is never able to heal properly with normal strength leading to open wounds and extensive scarring.  Each time the skin is damaged, there is progressive  disfigurement.</a:t>
            </a:r>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7</a:t>
            </a:fld>
            <a:endParaRPr lang="en-US"/>
          </a:p>
        </p:txBody>
      </p:sp>
    </p:spTree>
    <p:extLst>
      <p:ext uri="{BB962C8B-B14F-4D97-AF65-F5344CB8AC3E}">
        <p14:creationId xmlns:p14="http://schemas.microsoft.com/office/powerpoint/2010/main" val="15524501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Original Drawing by author’s daughter</a:t>
            </a:r>
          </a:p>
          <a:p>
            <a:endParaRPr lang="en-US" dirty="0"/>
          </a:p>
          <a:p>
            <a:endParaRPr lang="en-US" dirty="0"/>
          </a:p>
          <a:p>
            <a:r>
              <a:rPr lang="en-US" dirty="0"/>
              <a:t>Myriad  of different genetic types of EB,  but three major histological groups have been described.  Each type of EB has localized vs generalized forms and within generalized types, there are intermediate and severe forms.</a:t>
            </a:r>
          </a:p>
          <a:p>
            <a:r>
              <a:rPr lang="en-US" dirty="0"/>
              <a:t>There are more than 30 subtypes/variants which have been identified.</a:t>
            </a:r>
          </a:p>
        </p:txBody>
      </p:sp>
      <p:sp>
        <p:nvSpPr>
          <p:cNvPr id="4" name="Slide Number Placeholder 3"/>
          <p:cNvSpPr>
            <a:spLocks noGrp="1"/>
          </p:cNvSpPr>
          <p:nvPr>
            <p:ph type="sldNum" sz="quarter" idx="10"/>
          </p:nvPr>
        </p:nvSpPr>
        <p:spPr/>
        <p:txBody>
          <a:bodyPr/>
          <a:lstStyle/>
          <a:p>
            <a:fld id="{366AC95E-59FB-BF40-B523-3503C20C4987}" type="slidenum">
              <a:rPr lang="en-US" smtClean="0"/>
              <a:t>8</a:t>
            </a:fld>
            <a:endParaRPr lang="en-US"/>
          </a:p>
        </p:txBody>
      </p:sp>
    </p:spTree>
    <p:extLst>
      <p:ext uri="{BB962C8B-B14F-4D97-AF65-F5344CB8AC3E}">
        <p14:creationId xmlns:p14="http://schemas.microsoft.com/office/powerpoint/2010/main" val="41484222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Original Drawing by author’s daughter</a:t>
            </a:r>
          </a:p>
          <a:p>
            <a:endParaRPr lang="en-US" dirty="0"/>
          </a:p>
          <a:p>
            <a:endParaRPr lang="en-US" dirty="0"/>
          </a:p>
          <a:p>
            <a:r>
              <a:rPr lang="en-US" dirty="0"/>
              <a:t>Severe, generalized form of EB carries the eponym Dowling-Meara.</a:t>
            </a:r>
          </a:p>
          <a:p>
            <a:r>
              <a:rPr lang="en-US" dirty="0"/>
              <a:t>EB simplex do not  have a lot of extra-cutaneous manifestations therefore they rarely need surgery.</a:t>
            </a:r>
          </a:p>
          <a:p>
            <a:r>
              <a:rPr lang="en-US" dirty="0"/>
              <a:t>Subtypes of EBS: EBS generalized intermediate,  EBS generalized severe,  EBS localized.  There are some forms of EBS which are very rare and have very serious effects on the lives of those affected.</a:t>
            </a:r>
          </a:p>
        </p:txBody>
      </p:sp>
      <p:sp>
        <p:nvSpPr>
          <p:cNvPr id="4" name="Slide Number Placeholder 3"/>
          <p:cNvSpPr>
            <a:spLocks noGrp="1"/>
          </p:cNvSpPr>
          <p:nvPr>
            <p:ph type="sldNum" sz="quarter" idx="10"/>
          </p:nvPr>
        </p:nvSpPr>
        <p:spPr/>
        <p:txBody>
          <a:bodyPr/>
          <a:lstStyle/>
          <a:p>
            <a:fld id="{366AC95E-59FB-BF40-B523-3503C20C4987}" type="slidenum">
              <a:rPr lang="en-US" smtClean="0"/>
              <a:t>9</a:t>
            </a:fld>
            <a:endParaRPr lang="en-US"/>
          </a:p>
        </p:txBody>
      </p:sp>
    </p:spTree>
    <p:extLst>
      <p:ext uri="{BB962C8B-B14F-4D97-AF65-F5344CB8AC3E}">
        <p14:creationId xmlns:p14="http://schemas.microsoft.com/office/powerpoint/2010/main" val="3074808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Original Drawing by author’s daughter</a:t>
            </a:r>
          </a:p>
          <a:p>
            <a:endParaRPr lang="en-US" dirty="0"/>
          </a:p>
          <a:p>
            <a:endParaRPr lang="en-US" dirty="0"/>
          </a:p>
          <a:p>
            <a:r>
              <a:rPr lang="en-US" dirty="0"/>
              <a:t>Because the distal esophagus is comprised of  ciliated columnar epithelium, it is not affected by EB.  However, the proximal one third of the esophagus is comprised of  squamous epithelium and is affected.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Scarring of the airway can occur anywhere from the throat down to the vocal cords.  Severe scarring is usually associated with stridor and muffled voice.</a:t>
            </a:r>
          </a:p>
          <a:p>
            <a:endParaRPr lang="en-US" dirty="0"/>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10</a:t>
            </a:fld>
            <a:endParaRPr lang="en-US"/>
          </a:p>
        </p:txBody>
      </p:sp>
    </p:spTree>
    <p:extLst>
      <p:ext uri="{BB962C8B-B14F-4D97-AF65-F5344CB8AC3E}">
        <p14:creationId xmlns:p14="http://schemas.microsoft.com/office/powerpoint/2010/main" val="2054045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Original Drawing by author’s daughter</a:t>
            </a:r>
          </a:p>
          <a:p>
            <a:endParaRPr lang="en-US" dirty="0"/>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11</a:t>
            </a:fld>
            <a:endParaRPr lang="en-US"/>
          </a:p>
        </p:txBody>
      </p:sp>
    </p:spTree>
    <p:extLst>
      <p:ext uri="{BB962C8B-B14F-4D97-AF65-F5344CB8AC3E}">
        <p14:creationId xmlns:p14="http://schemas.microsoft.com/office/powerpoint/2010/main" val="405053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Original Drawing by author’s daughter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Although the pseudostratified columnar epithelium of the trachea is not involved in JEB-H, these patients can present with respiratory distress usually due to granulation tissue which often require prompt airway intervention.  It is the buildup of granulation tissue in the airway that can lead to weak cry, stridor and difficulty with breathing.  Many young children with JEB-H die in infancy due to respiratory complications, infection  and from malnutrition(due to pain and difficult feeding, anemia)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12</a:t>
            </a:fld>
            <a:endParaRPr lang="en-US"/>
          </a:p>
        </p:txBody>
      </p:sp>
    </p:spTree>
    <p:extLst>
      <p:ext uri="{BB962C8B-B14F-4D97-AF65-F5344CB8AC3E}">
        <p14:creationId xmlns:p14="http://schemas.microsoft.com/office/powerpoint/2010/main" val="1231065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Original Drawing by author’s daughter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The most common type presenting for surgical treatment. This often leads to fusion of digits and significant amount of cutaneous scar tissue.  In addition, the blistering and scar tissue are found in many non-cutaneous membranes like for example the  esophagus, joint and periorbital contractures. DEB will  often survive in adulthood however, this risk of aggressive squamous cell CA before the age of 35 years are high and are a major cause of death in adulthood.  Oral and upper esophageal blistering is commonly seen and leads to progressive contractures of the mouth, </a:t>
            </a:r>
            <a:r>
              <a:rPr lang="en-US" dirty="0" err="1"/>
              <a:t>ankyloglossia</a:t>
            </a:r>
            <a:r>
              <a:rPr lang="en-US" dirty="0"/>
              <a:t>, dysphagia, poor oral intake and gastroesophageal reflux.</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Inheritance is variable.  Mutations in genes encoding collagen VII are commonly encountered.  </a:t>
            </a:r>
          </a:p>
        </p:txBody>
      </p:sp>
      <p:sp>
        <p:nvSpPr>
          <p:cNvPr id="4" name="Slide Number Placeholder 3"/>
          <p:cNvSpPr>
            <a:spLocks noGrp="1"/>
          </p:cNvSpPr>
          <p:nvPr>
            <p:ph type="sldNum" sz="quarter" idx="10"/>
          </p:nvPr>
        </p:nvSpPr>
        <p:spPr/>
        <p:txBody>
          <a:bodyPr/>
          <a:lstStyle/>
          <a:p>
            <a:fld id="{366AC95E-59FB-BF40-B523-3503C20C4987}" type="slidenum">
              <a:rPr lang="en-US" smtClean="0"/>
              <a:t>13</a:t>
            </a:fld>
            <a:endParaRPr lang="en-US"/>
          </a:p>
        </p:txBody>
      </p:sp>
    </p:spTree>
    <p:extLst>
      <p:ext uri="{BB962C8B-B14F-4D97-AF65-F5344CB8AC3E}">
        <p14:creationId xmlns:p14="http://schemas.microsoft.com/office/powerpoint/2010/main" val="1634169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a:t>
            </a:r>
          </a:p>
          <a:p>
            <a:endParaRPr lang="en-US" dirty="0"/>
          </a:p>
          <a:p>
            <a:r>
              <a:rPr lang="en-US" dirty="0"/>
              <a:t>Image: </a:t>
            </a:r>
            <a:r>
              <a:rPr lang="en-US" dirty="0">
                <a:hlinkClick r:id="rId3"/>
              </a:rPr>
              <a:t>https://www.goodfreephotos.com/vector-images/anatomy-figure-vector-clipart.png.php</a:t>
            </a:r>
            <a:endParaRPr lang="en-US" dirty="0"/>
          </a:p>
          <a:p>
            <a:endParaRPr lang="en-US" dirty="0"/>
          </a:p>
          <a:p>
            <a:r>
              <a:rPr lang="en-US" dirty="0"/>
              <a:t>EB is an epithelial disease and even non-epithelial-lined organs can be affected for example the heart.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Scarring of the airway can occur anywhere from the throat down to the vocal cords.  Severe scarring is usually associated with stridor and muffled voice.</a:t>
            </a:r>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14</a:t>
            </a:fld>
            <a:endParaRPr lang="en-US"/>
          </a:p>
        </p:txBody>
      </p:sp>
    </p:spTree>
    <p:extLst>
      <p:ext uri="{BB962C8B-B14F-4D97-AF65-F5344CB8AC3E}">
        <p14:creationId xmlns:p14="http://schemas.microsoft.com/office/powerpoint/2010/main" val="10581036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a:t>
            </a:r>
            <a:r>
              <a:rPr lang="en-US" dirty="0" err="1"/>
              <a:t>commons.wikimedia.org</a:t>
            </a:r>
            <a:r>
              <a:rPr lang="en-US" dirty="0"/>
              <a:t>/wiki/File:Iraqi-boy-epidermolysis_bullosa-090216-M-8096M-00-legs.jpg</a:t>
            </a:r>
          </a:p>
          <a:p>
            <a:endParaRPr lang="en-US" dirty="0"/>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16</a:t>
            </a:fld>
            <a:endParaRPr lang="en-US"/>
          </a:p>
        </p:txBody>
      </p:sp>
    </p:spTree>
    <p:extLst>
      <p:ext uri="{BB962C8B-B14F-4D97-AF65-F5344CB8AC3E}">
        <p14:creationId xmlns:p14="http://schemas.microsoft.com/office/powerpoint/2010/main" val="38304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17</a:t>
            </a:fld>
            <a:endParaRPr lang="en-US"/>
          </a:p>
        </p:txBody>
      </p:sp>
    </p:spTree>
    <p:extLst>
      <p:ext uri="{BB962C8B-B14F-4D97-AF65-F5344CB8AC3E}">
        <p14:creationId xmlns:p14="http://schemas.microsoft.com/office/powerpoint/2010/main" val="15244309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18</a:t>
            </a:fld>
            <a:endParaRPr lang="en-US"/>
          </a:p>
        </p:txBody>
      </p:sp>
    </p:spTree>
    <p:extLst>
      <p:ext uri="{BB962C8B-B14F-4D97-AF65-F5344CB8AC3E}">
        <p14:creationId xmlns:p14="http://schemas.microsoft.com/office/powerpoint/2010/main" val="41310753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US" dirty="0">
                <a:hlinkClick r:id="rId3"/>
              </a:rPr>
              <a:t>https://www.pexels.com/photo/child-sliding-1105541/</a:t>
            </a:r>
            <a:endParaRPr lang="en-US" dirty="0"/>
          </a:p>
          <a:p>
            <a:r>
              <a:rPr lang="en-US" sz="1200" b="0" i="0" kern="1200" dirty="0">
                <a:solidFill>
                  <a:schemeClr val="tx1"/>
                </a:solidFill>
                <a:effectLst/>
                <a:latin typeface="+mn-lt"/>
                <a:ea typeface="+mn-ea"/>
                <a:cs typeface="+mn-cs"/>
              </a:rPr>
              <a:t> All photos on </a:t>
            </a:r>
            <a:r>
              <a:rPr lang="en-US" sz="1200" b="0" i="0" kern="1200" dirty="0" err="1">
                <a:solidFill>
                  <a:schemeClr val="tx1"/>
                </a:solidFill>
                <a:effectLst/>
                <a:latin typeface="+mn-lt"/>
                <a:ea typeface="+mn-ea"/>
                <a:cs typeface="+mn-cs"/>
              </a:rPr>
              <a:t>Pexels</a:t>
            </a:r>
            <a:r>
              <a:rPr lang="en-US" sz="1200" b="0" i="0" kern="1200" dirty="0">
                <a:solidFill>
                  <a:schemeClr val="tx1"/>
                </a:solidFill>
                <a:effectLst/>
                <a:latin typeface="+mn-lt"/>
                <a:ea typeface="+mn-ea"/>
                <a:cs typeface="+mn-cs"/>
              </a:rPr>
              <a:t> are free to use.</a:t>
            </a:r>
          </a:p>
          <a:p>
            <a:r>
              <a:rPr lang="en-US" sz="1200" b="0" i="0" kern="1200" dirty="0">
                <a:solidFill>
                  <a:schemeClr val="tx1"/>
                </a:solidFill>
                <a:effectLst/>
                <a:latin typeface="+mn-lt"/>
                <a:ea typeface="+mn-ea"/>
                <a:cs typeface="+mn-cs"/>
              </a:rPr>
              <a:t> Attribution is not required. Giving credit to the photographer or </a:t>
            </a:r>
            <a:r>
              <a:rPr lang="en-US" sz="1200" b="0" i="0" kern="1200" dirty="0" err="1">
                <a:solidFill>
                  <a:schemeClr val="tx1"/>
                </a:solidFill>
                <a:effectLst/>
                <a:latin typeface="+mn-lt"/>
                <a:ea typeface="+mn-ea"/>
                <a:cs typeface="+mn-cs"/>
              </a:rPr>
              <a:t>Pexels</a:t>
            </a:r>
            <a:r>
              <a:rPr lang="en-US" sz="1200" b="0" i="0" kern="1200" dirty="0">
                <a:solidFill>
                  <a:schemeClr val="tx1"/>
                </a:solidFill>
                <a:effectLst/>
                <a:latin typeface="+mn-lt"/>
                <a:ea typeface="+mn-ea"/>
                <a:cs typeface="+mn-cs"/>
              </a:rPr>
              <a:t> is not necessary but always appreciated.</a:t>
            </a:r>
          </a:p>
          <a:p>
            <a:r>
              <a:rPr lang="en-US" sz="1200" b="0" i="0" kern="1200" dirty="0">
                <a:solidFill>
                  <a:schemeClr val="tx1"/>
                </a:solidFill>
                <a:effectLst/>
                <a:latin typeface="+mn-lt"/>
                <a:ea typeface="+mn-ea"/>
                <a:cs typeface="+mn-cs"/>
              </a:rPr>
              <a:t>You can modify the photos. Be creative and edit the photos as you like.</a:t>
            </a:r>
          </a:p>
          <a:p>
            <a:endParaRPr lang="en-US" dirty="0"/>
          </a:p>
        </p:txBody>
      </p:sp>
      <p:sp>
        <p:nvSpPr>
          <p:cNvPr id="4" name="Slide Number Placeholder 3"/>
          <p:cNvSpPr>
            <a:spLocks noGrp="1"/>
          </p:cNvSpPr>
          <p:nvPr>
            <p:ph type="sldNum" sz="quarter" idx="5"/>
          </p:nvPr>
        </p:nvSpPr>
        <p:spPr/>
        <p:txBody>
          <a:bodyPr/>
          <a:lstStyle/>
          <a:p>
            <a:fld id="{F46A2444-09F4-4005-BF51-3E80B44425FB}" type="slidenum">
              <a:rPr lang="en-US" smtClean="0"/>
              <a:t>19</a:t>
            </a:fld>
            <a:endParaRPr lang="en-US"/>
          </a:p>
        </p:txBody>
      </p:sp>
    </p:spTree>
    <p:extLst>
      <p:ext uri="{BB962C8B-B14F-4D97-AF65-F5344CB8AC3E}">
        <p14:creationId xmlns:p14="http://schemas.microsoft.com/office/powerpoint/2010/main" val="10682652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Photos taken by authors</a:t>
            </a:r>
          </a:p>
          <a:p>
            <a:endParaRPr lang="en-US" dirty="0"/>
          </a:p>
          <a:p>
            <a:r>
              <a:rPr lang="en-US" dirty="0"/>
              <a:t>Monitoring is an essential part of safe anesthetic delivery but can also cause great harm to a patient with EB if not applied in the correct manner.</a:t>
            </a:r>
          </a:p>
        </p:txBody>
      </p:sp>
      <p:sp>
        <p:nvSpPr>
          <p:cNvPr id="4" name="Slide Number Placeholder 3"/>
          <p:cNvSpPr>
            <a:spLocks noGrp="1"/>
          </p:cNvSpPr>
          <p:nvPr>
            <p:ph type="sldNum" sz="quarter" idx="10"/>
          </p:nvPr>
        </p:nvSpPr>
        <p:spPr/>
        <p:txBody>
          <a:bodyPr/>
          <a:lstStyle/>
          <a:p>
            <a:fld id="{366AC95E-59FB-BF40-B523-3503C20C4987}" type="slidenum">
              <a:rPr lang="en-US" smtClean="0"/>
              <a:t>20</a:t>
            </a:fld>
            <a:endParaRPr lang="en-US"/>
          </a:p>
        </p:txBody>
      </p:sp>
    </p:spTree>
    <p:extLst>
      <p:ext uri="{BB962C8B-B14F-4D97-AF65-F5344CB8AC3E}">
        <p14:creationId xmlns:p14="http://schemas.microsoft.com/office/powerpoint/2010/main" val="3746348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Photo taken by author</a:t>
            </a:r>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21</a:t>
            </a:fld>
            <a:endParaRPr lang="en-US"/>
          </a:p>
        </p:txBody>
      </p:sp>
    </p:spTree>
    <p:extLst>
      <p:ext uri="{BB962C8B-B14F-4D97-AF65-F5344CB8AC3E}">
        <p14:creationId xmlns:p14="http://schemas.microsoft.com/office/powerpoint/2010/main" val="3628413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Monitoring is an essential part of safe anesthetic delivery but can also cause great harm to a patient with EB. Clinical judgement should be used to weigh the risks and benefits of EKG monitoring in these patients.</a:t>
            </a:r>
          </a:p>
          <a:p>
            <a:r>
              <a:rPr lang="en-US" dirty="0"/>
              <a:t>EKG leads can be applied to the skin of EB patients using some modifications.  ECG leads can be stuck to 3M </a:t>
            </a:r>
            <a:r>
              <a:rPr lang="en-US" dirty="0" err="1"/>
              <a:t>defib</a:t>
            </a:r>
            <a:r>
              <a:rPr lang="en-US" dirty="0"/>
              <a:t> pads which are applied to the skin of the EB patient and then secured with </a:t>
            </a:r>
            <a:r>
              <a:rPr lang="en-US" dirty="0" err="1"/>
              <a:t>coban</a:t>
            </a:r>
            <a:r>
              <a:rPr lang="en-US" dirty="0"/>
              <a:t> wrap.  </a:t>
            </a:r>
          </a:p>
        </p:txBody>
      </p:sp>
      <p:sp>
        <p:nvSpPr>
          <p:cNvPr id="4" name="Slide Number Placeholder 3"/>
          <p:cNvSpPr>
            <a:spLocks noGrp="1"/>
          </p:cNvSpPr>
          <p:nvPr>
            <p:ph type="sldNum" sz="quarter" idx="10"/>
          </p:nvPr>
        </p:nvSpPr>
        <p:spPr/>
        <p:txBody>
          <a:bodyPr/>
          <a:lstStyle/>
          <a:p>
            <a:fld id="{366AC95E-59FB-BF40-B523-3503C20C4987}" type="slidenum">
              <a:rPr lang="en-US" smtClean="0"/>
              <a:t>22</a:t>
            </a:fld>
            <a:endParaRPr lang="en-US"/>
          </a:p>
        </p:txBody>
      </p:sp>
    </p:spTree>
    <p:extLst>
      <p:ext uri="{BB962C8B-B14F-4D97-AF65-F5344CB8AC3E}">
        <p14:creationId xmlns:p14="http://schemas.microsoft.com/office/powerpoint/2010/main" val="547587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6A2444-09F4-4005-BF51-3E80B44425FB}" type="slidenum">
              <a:rPr lang="en-US" smtClean="0"/>
              <a:t>23</a:t>
            </a:fld>
            <a:endParaRPr lang="en-US"/>
          </a:p>
        </p:txBody>
      </p:sp>
    </p:spTree>
    <p:extLst>
      <p:ext uri="{BB962C8B-B14F-4D97-AF65-F5344CB8AC3E}">
        <p14:creationId xmlns:p14="http://schemas.microsoft.com/office/powerpoint/2010/main" val="59554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Photo taken by author</a:t>
            </a:r>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24</a:t>
            </a:fld>
            <a:endParaRPr lang="en-US"/>
          </a:p>
        </p:txBody>
      </p:sp>
    </p:spTree>
    <p:extLst>
      <p:ext uri="{BB962C8B-B14F-4D97-AF65-F5344CB8AC3E}">
        <p14:creationId xmlns:p14="http://schemas.microsoft.com/office/powerpoint/2010/main" val="18608757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photo taken by authors</a:t>
            </a:r>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25</a:t>
            </a:fld>
            <a:endParaRPr lang="en-US"/>
          </a:p>
        </p:txBody>
      </p:sp>
    </p:spTree>
    <p:extLst>
      <p:ext uri="{BB962C8B-B14F-4D97-AF65-F5344CB8AC3E}">
        <p14:creationId xmlns:p14="http://schemas.microsoft.com/office/powerpoint/2010/main" val="23785221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10"/>
          </p:nvPr>
        </p:nvSpPr>
        <p:spPr/>
        <p:txBody>
          <a:bodyPr/>
          <a:lstStyle/>
          <a:p>
            <a:fld id="{366AC95E-59FB-BF40-B523-3503C20C4987}" type="slidenum">
              <a:rPr lang="en-US" smtClean="0"/>
              <a:t>26</a:t>
            </a:fld>
            <a:endParaRPr lang="en-US"/>
          </a:p>
        </p:txBody>
      </p:sp>
    </p:spTree>
    <p:extLst>
      <p:ext uri="{BB962C8B-B14F-4D97-AF65-F5344CB8AC3E}">
        <p14:creationId xmlns:p14="http://schemas.microsoft.com/office/powerpoint/2010/main" val="910575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27</a:t>
            </a:fld>
            <a:endParaRPr lang="en-US"/>
          </a:p>
        </p:txBody>
      </p:sp>
    </p:spTree>
    <p:extLst>
      <p:ext uri="{BB962C8B-B14F-4D97-AF65-F5344CB8AC3E}">
        <p14:creationId xmlns:p14="http://schemas.microsoft.com/office/powerpoint/2010/main" val="17768457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Photos taken by authors</a:t>
            </a:r>
          </a:p>
          <a:p>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28</a:t>
            </a:fld>
            <a:endParaRPr lang="en-US"/>
          </a:p>
        </p:txBody>
      </p:sp>
    </p:spTree>
    <p:extLst>
      <p:ext uri="{BB962C8B-B14F-4D97-AF65-F5344CB8AC3E}">
        <p14:creationId xmlns:p14="http://schemas.microsoft.com/office/powerpoint/2010/main" val="17775531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Smooth emergence is as important as smooth induction of anesthesia.</a:t>
            </a:r>
          </a:p>
          <a:p>
            <a:r>
              <a:rPr lang="en-US" dirty="0"/>
              <a:t>Regional anesthesia is an excellent alternatives to pain management in surgeries appropriate for a regional block. It is not recommended to apply a dermal wheal infiltration of local anesthetic prior to a needle stick.</a:t>
            </a:r>
          </a:p>
        </p:txBody>
      </p:sp>
      <p:sp>
        <p:nvSpPr>
          <p:cNvPr id="4" name="Slide Number Placeholder 3"/>
          <p:cNvSpPr>
            <a:spLocks noGrp="1"/>
          </p:cNvSpPr>
          <p:nvPr>
            <p:ph type="sldNum" sz="quarter" idx="10"/>
          </p:nvPr>
        </p:nvSpPr>
        <p:spPr/>
        <p:txBody>
          <a:bodyPr/>
          <a:lstStyle/>
          <a:p>
            <a:fld id="{366AC95E-59FB-BF40-B523-3503C20C4987}" type="slidenum">
              <a:rPr lang="en-US" smtClean="0"/>
              <a:t>29</a:t>
            </a:fld>
            <a:endParaRPr lang="en-US"/>
          </a:p>
        </p:txBody>
      </p:sp>
    </p:spTree>
    <p:extLst>
      <p:ext uri="{BB962C8B-B14F-4D97-AF65-F5344CB8AC3E}">
        <p14:creationId xmlns:p14="http://schemas.microsoft.com/office/powerpoint/2010/main" val="1522454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DEBRA is the dystrophic EB research association:  website has many resources for patients, families and physicians.  </a:t>
            </a:r>
            <a:r>
              <a:rPr lang="en-US" dirty="0" err="1"/>
              <a:t>www.debra-international.org</a:t>
            </a:r>
            <a:endParaRPr lang="en-US" dirty="0"/>
          </a:p>
        </p:txBody>
      </p:sp>
      <p:sp>
        <p:nvSpPr>
          <p:cNvPr id="4" name="Slide Number Placeholder 3"/>
          <p:cNvSpPr>
            <a:spLocks noGrp="1"/>
          </p:cNvSpPr>
          <p:nvPr>
            <p:ph type="sldNum" sz="quarter" idx="10"/>
          </p:nvPr>
        </p:nvSpPr>
        <p:spPr/>
        <p:txBody>
          <a:bodyPr/>
          <a:lstStyle/>
          <a:p>
            <a:fld id="{366AC95E-59FB-BF40-B523-3503C20C4987}" type="slidenum">
              <a:rPr lang="en-US" smtClean="0"/>
              <a:t>30</a:t>
            </a:fld>
            <a:endParaRPr lang="en-US"/>
          </a:p>
        </p:txBody>
      </p:sp>
    </p:spTree>
    <p:extLst>
      <p:ext uri="{BB962C8B-B14F-4D97-AF65-F5344CB8AC3E}">
        <p14:creationId xmlns:p14="http://schemas.microsoft.com/office/powerpoint/2010/main" val="8532244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7.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7.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51F8D5F-EAD5-FB44-9546-3DDF4CC8A9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877462" y="5245611"/>
            <a:ext cx="2476500" cy="958339"/>
          </a:xfrm>
          <a:prstGeom prst="rect">
            <a:avLst/>
          </a:prstGeom>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a:xfrm>
            <a:off x="628650" y="1825625"/>
            <a:ext cx="7886700" cy="4214698"/>
          </a:xfrm>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5" name="Footer Placeholder 4"/>
          <p:cNvSpPr>
            <a:spLocks noGrp="1"/>
          </p:cNvSpPr>
          <p:nvPr>
            <p:ph type="ftr" sz="quarter" idx="11"/>
          </p:nvPr>
        </p:nvSpPr>
        <p:spPr>
          <a:xfrm>
            <a:off x="628650" y="6356350"/>
            <a:ext cx="7886700" cy="365125"/>
          </a:xfrm>
        </p:spPr>
        <p:txBody>
          <a:bodyPr/>
          <a:lstStyle/>
          <a:p>
            <a:endParaRPr lang="en-US" dirty="0"/>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22C005A-16DE-734D-9C70-A2A6A3D3D7D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26614" y="6405245"/>
            <a:ext cx="869699" cy="336550"/>
          </a:xfrm>
          <a:prstGeom prst="rect">
            <a:avLst/>
          </a:prstGeom>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F4699D57-AFD4-034A-9922-9D1EB71C5AC2}"/>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68198403-2784-0842-B28F-CE73CFE457E9}"/>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974227E6-2EDB-324C-A6EA-31138DD115D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877462" y="5245611"/>
            <a:ext cx="2476500" cy="958339"/>
          </a:xfrm>
          <a:prstGeom prst="rect">
            <a:avLst/>
          </a:prstGeom>
        </p:spPr>
      </p:pic>
    </p:spTree>
    <p:extLst>
      <p:ext uri="{BB962C8B-B14F-4D97-AF65-F5344CB8AC3E}">
        <p14:creationId xmlns:p14="http://schemas.microsoft.com/office/powerpoint/2010/main" val="3327126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584558B4-5471-3D4B-8A9A-FF01AF3F7D2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C14FCE94-49C7-E648-9C82-1972A09EE86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D110F6F-4375-3444-AADE-43CDD9908A9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226614" y="6405245"/>
            <a:ext cx="869699" cy="336550"/>
          </a:xfrm>
          <a:prstGeom prst="rect">
            <a:avLst/>
          </a:prstGeom>
        </p:spPr>
      </p:pic>
    </p:spTree>
    <p:extLst>
      <p:ext uri="{BB962C8B-B14F-4D97-AF65-F5344CB8AC3E}">
        <p14:creationId xmlns:p14="http://schemas.microsoft.com/office/powerpoint/2010/main" val="33273626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1A018D59-6D2F-F74A-B034-FCDE0852045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2D9D4980-7F97-654F-8E57-432908A7365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742884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458A3A44-3457-5941-8C57-22E102B5592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FDE93C1A-1B50-F142-8365-59FBE67BE49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8893673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ABA69A7A-2970-6F40-A4F1-9E283956D05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42A98398-F3BE-4448-996E-B64512A2CF7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836791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2B86A0E8-D680-D443-838D-A5FD4A7815B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7EB9E9E8-A5FF-0742-BA3A-90A56C7CA80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259648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F6656098-D77D-CC4D-A704-236B718FEFAE}"/>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93755EBA-BB66-304F-8095-F39598CF1A6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766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813A8FD6-7C1E-4F4E-AC2C-0F51C381FCA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5B071086-06DD-F64C-9C06-55D7D80DD89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9902334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CA16EF5A-76D0-2349-9612-8AD748AAFEB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A1378656-6499-B140-AF42-67F6E4FEEDC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43876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784CFD9F-E378-C74D-87BD-3361872C358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91DD869-6CDE-C347-B6C7-35B52CDDCB6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7102956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3634D771-9362-0740-B96E-97FFDCBD223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36AB1FD-B638-264F-92FD-EEF97EE9903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502021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572689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300565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4081541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52932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116856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7261753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612813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52171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295978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855157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94720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7.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7.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46314933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15940407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37.xml"/><Relationship Id="rId5" Type="http://schemas.openxmlformats.org/officeDocument/2006/relationships/image" Target="../media/image16.jpeg"/><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09600"/>
            <a:ext cx="8610600" cy="2971800"/>
          </a:xfrm>
        </p:spPr>
        <p:txBody>
          <a:bodyPr anchor="ctr">
            <a:normAutofit/>
          </a:bodyPr>
          <a:lstStyle/>
          <a:p>
            <a:r>
              <a:rPr lang="en-US" sz="4800" dirty="0"/>
              <a:t>Epidermolysis Bullosa:</a:t>
            </a:r>
            <a:br>
              <a:rPr lang="en-US" sz="4800" dirty="0"/>
            </a:br>
            <a:r>
              <a:rPr lang="en-US" sz="4800" dirty="0"/>
              <a:t>An Anesthetic Challenge</a:t>
            </a:r>
            <a:endParaRPr lang="en-US" dirty="0">
              <a:latin typeface="+mn-lt"/>
            </a:endParaRPr>
          </a:p>
        </p:txBody>
      </p:sp>
      <p:sp>
        <p:nvSpPr>
          <p:cNvPr id="3" name="Subtitle 2"/>
          <p:cNvSpPr>
            <a:spLocks noGrp="1"/>
          </p:cNvSpPr>
          <p:nvPr>
            <p:ph type="subTitle" idx="1"/>
          </p:nvPr>
        </p:nvSpPr>
        <p:spPr>
          <a:xfrm>
            <a:off x="2362200" y="3036332"/>
            <a:ext cx="4419600" cy="2545318"/>
          </a:xfrm>
        </p:spPr>
        <p:txBody>
          <a:bodyPr anchor="ctr">
            <a:normAutofit lnSpcReduction="10000"/>
          </a:bodyPr>
          <a:lstStyle/>
          <a:p>
            <a:pPr>
              <a:lnSpc>
                <a:spcPct val="100000"/>
              </a:lnSpc>
              <a:spcBef>
                <a:spcPts val="0"/>
              </a:spcBef>
            </a:pPr>
            <a:r>
              <a:rPr lang="en-US" sz="3000" dirty="0">
                <a:solidFill>
                  <a:schemeClr val="tx1"/>
                </a:solidFill>
              </a:rPr>
              <a:t>Gail Shibata, MD</a:t>
            </a:r>
          </a:p>
          <a:p>
            <a:pPr>
              <a:lnSpc>
                <a:spcPct val="100000"/>
              </a:lnSpc>
              <a:spcBef>
                <a:spcPts val="0"/>
              </a:spcBef>
            </a:pPr>
            <a:r>
              <a:rPr lang="en-US" sz="1600" dirty="0"/>
              <a:t>Health Sciences Clinical Professor</a:t>
            </a:r>
          </a:p>
          <a:p>
            <a:pPr>
              <a:lnSpc>
                <a:spcPct val="100000"/>
              </a:lnSpc>
              <a:spcBef>
                <a:spcPts val="0"/>
              </a:spcBef>
            </a:pPr>
            <a:endParaRPr lang="en-US" sz="700" dirty="0"/>
          </a:p>
          <a:p>
            <a:pPr>
              <a:lnSpc>
                <a:spcPct val="100000"/>
              </a:lnSpc>
              <a:spcBef>
                <a:spcPts val="0"/>
              </a:spcBef>
            </a:pPr>
            <a:r>
              <a:rPr lang="en-US" sz="3000" dirty="0">
                <a:solidFill>
                  <a:schemeClr val="tx1"/>
                </a:solidFill>
              </a:rPr>
              <a:t>Andrew Infosino, MD</a:t>
            </a:r>
          </a:p>
          <a:p>
            <a:pPr>
              <a:lnSpc>
                <a:spcPct val="100000"/>
              </a:lnSpc>
              <a:spcBef>
                <a:spcPts val="0"/>
              </a:spcBef>
            </a:pPr>
            <a:r>
              <a:rPr lang="en-US" sz="1600" dirty="0"/>
              <a:t>Health Sciences Clinical Professor</a:t>
            </a:r>
          </a:p>
          <a:p>
            <a:pPr>
              <a:lnSpc>
                <a:spcPct val="100000"/>
              </a:lnSpc>
              <a:spcBef>
                <a:spcPts val="0"/>
              </a:spcBef>
            </a:pPr>
            <a:endParaRPr lang="en-US" sz="900" dirty="0"/>
          </a:p>
          <a:p>
            <a:pPr>
              <a:spcBef>
                <a:spcPts val="600"/>
              </a:spcBef>
            </a:pPr>
            <a:r>
              <a:rPr lang="en-US" sz="1600" dirty="0"/>
              <a:t>UCSF Benioff Children’s Hospital</a:t>
            </a:r>
          </a:p>
          <a:p>
            <a:pPr>
              <a:spcBef>
                <a:spcPts val="600"/>
              </a:spcBef>
            </a:pPr>
            <a:r>
              <a:rPr lang="en-US" sz="1600" dirty="0"/>
              <a:t>UCSF Department of Anesthesiology &amp; Perioperative Care</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7" name="TextBox 6">
            <a:extLst>
              <a:ext uri="{FF2B5EF4-FFF2-40B4-BE49-F238E27FC236}">
                <a16:creationId xmlns:a16="http://schemas.microsoft.com/office/drawing/2014/main" id="{81709014-A39A-5141-B8C6-354AC298EEA3}"/>
              </a:ext>
            </a:extLst>
          </p:cNvPr>
          <p:cNvSpPr txBox="1"/>
          <p:nvPr/>
        </p:nvSpPr>
        <p:spPr>
          <a:xfrm>
            <a:off x="3651620" y="6031468"/>
            <a:ext cx="1840760" cy="369332"/>
          </a:xfrm>
          <a:prstGeom prst="rect">
            <a:avLst/>
          </a:prstGeom>
          <a:noFill/>
        </p:spPr>
        <p:txBody>
          <a:bodyPr wrap="none" rtlCol="0">
            <a:spAutoFit/>
          </a:bodyPr>
          <a:lstStyle/>
          <a:p>
            <a:r>
              <a:rPr lang="en-US" dirty="0"/>
              <a:t>Updated 10/2019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Disclosures</a:t>
            </a:r>
          </a:p>
        </p:txBody>
      </p:sp>
      <p:sp>
        <p:nvSpPr>
          <p:cNvPr id="3" name="Content Placeholder 2"/>
          <p:cNvSpPr>
            <a:spLocks noGrp="1"/>
          </p:cNvSpPr>
          <p:nvPr>
            <p:ph idx="1"/>
          </p:nvPr>
        </p:nvSpPr>
        <p:spPr>
          <a:xfrm>
            <a:off x="457200" y="2666999"/>
            <a:ext cx="8382000" cy="2057401"/>
          </a:xfrm>
        </p:spPr>
        <p:txBody>
          <a:bodyPr/>
          <a:lstStyle/>
          <a:p>
            <a:pPr marL="0" indent="0">
              <a:buNone/>
            </a:pPr>
            <a:r>
              <a:rPr lang="en-US" sz="2800" dirty="0">
                <a:ea typeface="MS PGothic" charset="0"/>
              </a:rPr>
              <a:t>We have 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5F228-814F-A04A-B666-19BB4B60F256}"/>
              </a:ext>
            </a:extLst>
          </p:cNvPr>
          <p:cNvSpPr>
            <a:spLocks noGrp="1"/>
          </p:cNvSpPr>
          <p:nvPr>
            <p:ph type="title"/>
          </p:nvPr>
        </p:nvSpPr>
        <p:spPr/>
        <p:txBody>
          <a:bodyPr/>
          <a:lstStyle/>
          <a:p>
            <a:pPr algn="l"/>
            <a:r>
              <a:rPr lang="en-US" dirty="0"/>
              <a:t>Learning Objectives</a:t>
            </a:r>
          </a:p>
        </p:txBody>
      </p:sp>
      <p:sp>
        <p:nvSpPr>
          <p:cNvPr id="3" name="Content Placeholder 2">
            <a:extLst>
              <a:ext uri="{FF2B5EF4-FFF2-40B4-BE49-F238E27FC236}">
                <a16:creationId xmlns:a16="http://schemas.microsoft.com/office/drawing/2014/main" id="{EF7B45A4-742F-A84F-AB37-84684960BC1E}"/>
              </a:ext>
            </a:extLst>
          </p:cNvPr>
          <p:cNvSpPr>
            <a:spLocks noGrp="1"/>
          </p:cNvSpPr>
          <p:nvPr>
            <p:ph idx="1"/>
          </p:nvPr>
        </p:nvSpPr>
        <p:spPr>
          <a:xfrm>
            <a:off x="457200" y="1600200"/>
            <a:ext cx="8229600" cy="4261073"/>
          </a:xfrm>
        </p:spPr>
        <p:txBody>
          <a:bodyPr>
            <a:normAutofit fontScale="92500" lnSpcReduction="10000"/>
          </a:bodyPr>
          <a:lstStyle/>
          <a:p>
            <a:pPr marL="300038" indent="-300038"/>
            <a:r>
              <a:rPr lang="en-US" dirty="0"/>
              <a:t>Describe the Pathophysiology of Epidermolysis Bullosa (EB)</a:t>
            </a:r>
          </a:p>
          <a:p>
            <a:pPr marL="300038" indent="-300038"/>
            <a:r>
              <a:rPr lang="en-US" dirty="0"/>
              <a:t>Differentiate the three types of Epidermolysis Bullosa</a:t>
            </a:r>
          </a:p>
          <a:p>
            <a:pPr marL="300038" indent="-300038"/>
            <a:r>
              <a:rPr lang="en-US" dirty="0"/>
              <a:t>Summarize the preoperative concerns for children with Epidermolysis Bullosa</a:t>
            </a:r>
          </a:p>
          <a:p>
            <a:pPr marL="300038" indent="-300038"/>
            <a:r>
              <a:rPr lang="en-US" dirty="0"/>
              <a:t>Formulate a plan for the intraoperative anesthetic management of children with Epidermolysis Bullosa</a:t>
            </a:r>
          </a:p>
        </p:txBody>
      </p:sp>
    </p:spTree>
    <p:extLst>
      <p:ext uri="{BB962C8B-B14F-4D97-AF65-F5344CB8AC3E}">
        <p14:creationId xmlns:p14="http://schemas.microsoft.com/office/powerpoint/2010/main" val="2473327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F7A91-4325-9C44-B6E8-9BEEFCFCBDCA}"/>
              </a:ext>
            </a:extLst>
          </p:cNvPr>
          <p:cNvSpPr>
            <a:spLocks noGrp="1"/>
          </p:cNvSpPr>
          <p:nvPr>
            <p:ph type="title"/>
          </p:nvPr>
        </p:nvSpPr>
        <p:spPr>
          <a:xfrm>
            <a:off x="304800" y="365125"/>
            <a:ext cx="8210550" cy="1082675"/>
          </a:xfrm>
        </p:spPr>
        <p:txBody>
          <a:bodyPr/>
          <a:lstStyle/>
          <a:p>
            <a:pPr algn="l"/>
            <a:r>
              <a:rPr lang="en-US" dirty="0">
                <a:latin typeface="+mn-lt"/>
              </a:rPr>
              <a:t>What is Epidermolysis Bullosa?</a:t>
            </a:r>
          </a:p>
        </p:txBody>
      </p:sp>
      <p:sp>
        <p:nvSpPr>
          <p:cNvPr id="4" name="TextBox 3">
            <a:extLst>
              <a:ext uri="{FF2B5EF4-FFF2-40B4-BE49-F238E27FC236}">
                <a16:creationId xmlns:a16="http://schemas.microsoft.com/office/drawing/2014/main" id="{05E2F0F1-4934-E945-857C-D3C9CFE99CAB}"/>
              </a:ext>
            </a:extLst>
          </p:cNvPr>
          <p:cNvSpPr txBox="1"/>
          <p:nvPr/>
        </p:nvSpPr>
        <p:spPr>
          <a:xfrm>
            <a:off x="304800" y="2057400"/>
            <a:ext cx="8534400" cy="3585597"/>
          </a:xfrm>
          <a:prstGeom prst="rect">
            <a:avLst/>
          </a:prstGeom>
          <a:noFill/>
          <a:ln w="57150">
            <a:solidFill>
              <a:schemeClr val="tx1"/>
            </a:solidFill>
          </a:ln>
        </p:spPr>
        <p:txBody>
          <a:bodyPr wrap="square" rtlCol="0">
            <a:spAutoFit/>
          </a:bodyPr>
          <a:lstStyle/>
          <a:p>
            <a:pPr algn="ctr"/>
            <a:r>
              <a:rPr lang="en-US" sz="6700" dirty="0" err="1">
                <a:solidFill>
                  <a:srgbClr val="FF0000"/>
                </a:solidFill>
              </a:rPr>
              <a:t>Epiderm</a:t>
            </a:r>
            <a:r>
              <a:rPr lang="en-US" sz="6700" dirty="0"/>
              <a:t>-o-</a:t>
            </a:r>
            <a:r>
              <a:rPr lang="en-US" sz="6700" dirty="0">
                <a:solidFill>
                  <a:srgbClr val="0070C0"/>
                </a:solidFill>
              </a:rPr>
              <a:t>lysis</a:t>
            </a:r>
            <a:r>
              <a:rPr lang="en-US" sz="6700" dirty="0"/>
              <a:t> </a:t>
            </a:r>
            <a:r>
              <a:rPr lang="en-US" sz="6700" dirty="0">
                <a:solidFill>
                  <a:schemeClr val="accent2"/>
                </a:solidFill>
              </a:rPr>
              <a:t>Bullosa</a:t>
            </a:r>
          </a:p>
          <a:p>
            <a:r>
              <a:rPr lang="en-US" sz="6600" dirty="0">
                <a:solidFill>
                  <a:schemeClr val="accent2"/>
                </a:solidFill>
              </a:rPr>
              <a:t>  </a:t>
            </a:r>
          </a:p>
          <a:p>
            <a:endParaRPr lang="en-US" sz="6600" dirty="0">
              <a:solidFill>
                <a:schemeClr val="accent2"/>
              </a:solidFill>
            </a:endParaRPr>
          </a:p>
          <a:p>
            <a:r>
              <a:rPr lang="en-US" sz="2800" dirty="0">
                <a:solidFill>
                  <a:srgbClr val="FF0000"/>
                </a:solidFill>
              </a:rPr>
              <a:t>  </a:t>
            </a:r>
            <a:r>
              <a:rPr lang="en-US" sz="3000" dirty="0">
                <a:solidFill>
                  <a:srgbClr val="FF0000"/>
                </a:solidFill>
              </a:rPr>
              <a:t>Outer layer of skin         </a:t>
            </a:r>
            <a:r>
              <a:rPr lang="en-US" sz="3000" dirty="0">
                <a:solidFill>
                  <a:srgbClr val="0070C0"/>
                </a:solidFill>
              </a:rPr>
              <a:t>Breakdown        </a:t>
            </a:r>
            <a:r>
              <a:rPr lang="en-US" sz="3000" dirty="0">
                <a:solidFill>
                  <a:schemeClr val="accent2"/>
                </a:solidFill>
              </a:rPr>
              <a:t>Blisters</a:t>
            </a:r>
            <a:endParaRPr lang="en-US" sz="3000" dirty="0">
              <a:solidFill>
                <a:srgbClr val="FF0000"/>
              </a:solidFill>
            </a:endParaRPr>
          </a:p>
        </p:txBody>
      </p:sp>
      <p:sp>
        <p:nvSpPr>
          <p:cNvPr id="3" name="Down Arrow 2">
            <a:extLst>
              <a:ext uri="{FF2B5EF4-FFF2-40B4-BE49-F238E27FC236}">
                <a16:creationId xmlns:a16="http://schemas.microsoft.com/office/drawing/2014/main" id="{4537C83E-5AA6-0042-BCD8-F4E533310587}"/>
              </a:ext>
            </a:extLst>
          </p:cNvPr>
          <p:cNvSpPr/>
          <p:nvPr/>
        </p:nvSpPr>
        <p:spPr>
          <a:xfrm>
            <a:off x="1893166" y="3234267"/>
            <a:ext cx="457200" cy="1676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a:extLst>
              <a:ext uri="{FF2B5EF4-FFF2-40B4-BE49-F238E27FC236}">
                <a16:creationId xmlns:a16="http://schemas.microsoft.com/office/drawing/2014/main" id="{A1ECCEBD-533C-004D-BD12-FD3D8138347C}"/>
              </a:ext>
            </a:extLst>
          </p:cNvPr>
          <p:cNvSpPr/>
          <p:nvPr/>
        </p:nvSpPr>
        <p:spPr>
          <a:xfrm>
            <a:off x="4800600" y="3234267"/>
            <a:ext cx="457200" cy="1676400"/>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a:extLst>
              <a:ext uri="{FF2B5EF4-FFF2-40B4-BE49-F238E27FC236}">
                <a16:creationId xmlns:a16="http://schemas.microsoft.com/office/drawing/2014/main" id="{26F74B20-A2E8-2E42-80CF-D3F5570291EE}"/>
              </a:ext>
            </a:extLst>
          </p:cNvPr>
          <p:cNvSpPr/>
          <p:nvPr/>
        </p:nvSpPr>
        <p:spPr>
          <a:xfrm>
            <a:off x="7010400" y="3234267"/>
            <a:ext cx="457200" cy="16764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0103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0E2F-727A-2E4A-9BBB-4935619B370E}"/>
              </a:ext>
            </a:extLst>
          </p:cNvPr>
          <p:cNvSpPr>
            <a:spLocks noGrp="1"/>
          </p:cNvSpPr>
          <p:nvPr>
            <p:ph type="title"/>
          </p:nvPr>
        </p:nvSpPr>
        <p:spPr>
          <a:xfrm>
            <a:off x="215446" y="228600"/>
            <a:ext cx="8299904" cy="1082675"/>
          </a:xfrm>
        </p:spPr>
        <p:txBody>
          <a:bodyPr/>
          <a:lstStyle/>
          <a:p>
            <a:pPr algn="l"/>
            <a:r>
              <a:rPr lang="en-US" dirty="0"/>
              <a:t>The Three Layers of Normal Skin</a:t>
            </a:r>
          </a:p>
        </p:txBody>
      </p:sp>
      <p:sp>
        <p:nvSpPr>
          <p:cNvPr id="12" name="TextBox 11">
            <a:extLst>
              <a:ext uri="{FF2B5EF4-FFF2-40B4-BE49-F238E27FC236}">
                <a16:creationId xmlns:a16="http://schemas.microsoft.com/office/drawing/2014/main" id="{4FA8EF66-9681-4E4F-9BB9-09D232D19B4C}"/>
              </a:ext>
            </a:extLst>
          </p:cNvPr>
          <p:cNvSpPr txBox="1"/>
          <p:nvPr/>
        </p:nvSpPr>
        <p:spPr>
          <a:xfrm>
            <a:off x="1083564" y="2580894"/>
            <a:ext cx="3424428" cy="300082"/>
          </a:xfrm>
          <a:prstGeom prst="rect">
            <a:avLst/>
          </a:prstGeom>
          <a:noFill/>
        </p:spPr>
        <p:txBody>
          <a:bodyPr wrap="square" rtlCol="0">
            <a:spAutoFit/>
          </a:bodyPr>
          <a:lstStyle/>
          <a:p>
            <a:endParaRPr lang="en-US" sz="1350"/>
          </a:p>
        </p:txBody>
      </p:sp>
      <p:sp>
        <p:nvSpPr>
          <p:cNvPr id="5" name="TextBox 4">
            <a:extLst>
              <a:ext uri="{FF2B5EF4-FFF2-40B4-BE49-F238E27FC236}">
                <a16:creationId xmlns:a16="http://schemas.microsoft.com/office/drawing/2014/main" id="{435A30ED-B174-FB4C-B29F-ACA7158D135E}"/>
              </a:ext>
            </a:extLst>
          </p:cNvPr>
          <p:cNvSpPr txBox="1"/>
          <p:nvPr/>
        </p:nvSpPr>
        <p:spPr>
          <a:xfrm>
            <a:off x="215446" y="2855576"/>
            <a:ext cx="1478519" cy="461665"/>
          </a:xfrm>
          <a:prstGeom prst="rect">
            <a:avLst/>
          </a:prstGeom>
          <a:solidFill>
            <a:schemeClr val="bg1"/>
          </a:solidFill>
        </p:spPr>
        <p:txBody>
          <a:bodyPr wrap="square" rtlCol="0">
            <a:spAutoFit/>
          </a:bodyPr>
          <a:lstStyle/>
          <a:p>
            <a:r>
              <a:rPr lang="en-US" sz="2400" dirty="0"/>
              <a:t>Epidermis</a:t>
            </a:r>
          </a:p>
        </p:txBody>
      </p:sp>
      <p:sp>
        <p:nvSpPr>
          <p:cNvPr id="6" name="TextBox 5">
            <a:extLst>
              <a:ext uri="{FF2B5EF4-FFF2-40B4-BE49-F238E27FC236}">
                <a16:creationId xmlns:a16="http://schemas.microsoft.com/office/drawing/2014/main" id="{D910E7E6-2031-DA4F-809C-DECF4F82D023}"/>
              </a:ext>
            </a:extLst>
          </p:cNvPr>
          <p:cNvSpPr txBox="1"/>
          <p:nvPr/>
        </p:nvSpPr>
        <p:spPr>
          <a:xfrm>
            <a:off x="571679" y="3797390"/>
            <a:ext cx="1156153" cy="461665"/>
          </a:xfrm>
          <a:prstGeom prst="rect">
            <a:avLst/>
          </a:prstGeom>
          <a:solidFill>
            <a:schemeClr val="bg1"/>
          </a:solidFill>
        </p:spPr>
        <p:txBody>
          <a:bodyPr wrap="square" rtlCol="0">
            <a:spAutoFit/>
          </a:bodyPr>
          <a:lstStyle/>
          <a:p>
            <a:r>
              <a:rPr lang="en-US" sz="2400" dirty="0"/>
              <a:t>Dermis</a:t>
            </a:r>
          </a:p>
        </p:txBody>
      </p:sp>
      <p:sp>
        <p:nvSpPr>
          <p:cNvPr id="10" name="TextBox 9">
            <a:extLst>
              <a:ext uri="{FF2B5EF4-FFF2-40B4-BE49-F238E27FC236}">
                <a16:creationId xmlns:a16="http://schemas.microsoft.com/office/drawing/2014/main" id="{ECEC88AF-8716-9A45-B4F3-603D22E1EA63}"/>
              </a:ext>
            </a:extLst>
          </p:cNvPr>
          <p:cNvSpPr txBox="1"/>
          <p:nvPr/>
        </p:nvSpPr>
        <p:spPr>
          <a:xfrm>
            <a:off x="215446" y="4800600"/>
            <a:ext cx="1994354" cy="830997"/>
          </a:xfrm>
          <a:prstGeom prst="rect">
            <a:avLst/>
          </a:prstGeom>
          <a:solidFill>
            <a:schemeClr val="bg1"/>
          </a:solidFill>
        </p:spPr>
        <p:txBody>
          <a:bodyPr wrap="square" rtlCol="0">
            <a:spAutoFit/>
          </a:bodyPr>
          <a:lstStyle/>
          <a:p>
            <a:r>
              <a:rPr lang="en-US" sz="2400" dirty="0"/>
              <a:t>Subcutaneous Tissue (fat)</a:t>
            </a:r>
          </a:p>
        </p:txBody>
      </p:sp>
      <p:sp>
        <p:nvSpPr>
          <p:cNvPr id="11" name="TextBox 10">
            <a:extLst>
              <a:ext uri="{FF2B5EF4-FFF2-40B4-BE49-F238E27FC236}">
                <a16:creationId xmlns:a16="http://schemas.microsoft.com/office/drawing/2014/main" id="{FC836D87-FE30-7745-A825-35013FA32CE8}"/>
              </a:ext>
            </a:extLst>
          </p:cNvPr>
          <p:cNvSpPr txBox="1"/>
          <p:nvPr/>
        </p:nvSpPr>
        <p:spPr>
          <a:xfrm>
            <a:off x="5221389" y="1778090"/>
            <a:ext cx="3539290" cy="4062651"/>
          </a:xfrm>
          <a:prstGeom prst="rect">
            <a:avLst/>
          </a:prstGeom>
          <a:noFill/>
        </p:spPr>
        <p:txBody>
          <a:bodyPr wrap="square" rtlCol="0">
            <a:spAutoFit/>
          </a:bodyPr>
          <a:lstStyle/>
          <a:p>
            <a:r>
              <a:rPr lang="en-US" sz="3200" dirty="0"/>
              <a:t>Key structural proteins which anchor the dermis and the epidermis</a:t>
            </a:r>
            <a:endParaRPr lang="en-US" sz="3200" strike="sngStrike" dirty="0"/>
          </a:p>
          <a:p>
            <a:pPr marL="342900" indent="-342900">
              <a:buFont typeface="Arial" panose="020B0604020202020204" pitchFamily="34" charset="0"/>
              <a:buChar char="•"/>
            </a:pPr>
            <a:r>
              <a:rPr lang="en-US" sz="2800" dirty="0"/>
              <a:t>Keratin</a:t>
            </a:r>
          </a:p>
          <a:p>
            <a:pPr marL="342900" indent="-342900">
              <a:buFont typeface="Arial" panose="020B0604020202020204" pitchFamily="34" charset="0"/>
              <a:buChar char="•"/>
            </a:pPr>
            <a:r>
              <a:rPr lang="en-US" sz="2800" dirty="0"/>
              <a:t>Laminin</a:t>
            </a:r>
          </a:p>
          <a:p>
            <a:pPr marL="342900" indent="-342900">
              <a:buFont typeface="Arial" panose="020B0604020202020204" pitchFamily="34" charset="0"/>
              <a:buChar char="•"/>
            </a:pPr>
            <a:r>
              <a:rPr lang="en-US" sz="2800" dirty="0"/>
              <a:t>Collagen XVII, VII</a:t>
            </a:r>
          </a:p>
          <a:p>
            <a:pPr marL="342900" indent="-342900">
              <a:buFont typeface="Arial" panose="020B0604020202020204" pitchFamily="34" charset="0"/>
              <a:buChar char="•"/>
            </a:pPr>
            <a:r>
              <a:rPr lang="en-US" sz="2800" dirty="0"/>
              <a:t>Integrin</a:t>
            </a:r>
          </a:p>
          <a:p>
            <a:endParaRPr lang="en-US" dirty="0"/>
          </a:p>
        </p:txBody>
      </p:sp>
      <p:pic>
        <p:nvPicPr>
          <p:cNvPr id="7" name="Picture 6">
            <a:extLst>
              <a:ext uri="{FF2B5EF4-FFF2-40B4-BE49-F238E27FC236}">
                <a16:creationId xmlns:a16="http://schemas.microsoft.com/office/drawing/2014/main" id="{FC1CB7EF-7D51-3D4D-A616-C6C1F4E8A56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6200" y="1778090"/>
            <a:ext cx="5160433" cy="4038600"/>
          </a:xfrm>
          <a:prstGeom prst="rect">
            <a:avLst/>
          </a:prstGeom>
        </p:spPr>
      </p:pic>
    </p:spTree>
    <p:extLst>
      <p:ext uri="{BB962C8B-B14F-4D97-AF65-F5344CB8AC3E}">
        <p14:creationId xmlns:p14="http://schemas.microsoft.com/office/powerpoint/2010/main" val="3302565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DACE5-EC08-2F4F-8501-3DCE366ADF01}"/>
              </a:ext>
            </a:extLst>
          </p:cNvPr>
          <p:cNvSpPr>
            <a:spLocks noGrp="1"/>
          </p:cNvSpPr>
          <p:nvPr>
            <p:ph type="title"/>
          </p:nvPr>
        </p:nvSpPr>
        <p:spPr>
          <a:xfrm>
            <a:off x="400050" y="228600"/>
            <a:ext cx="8210550" cy="1158875"/>
          </a:xfrm>
        </p:spPr>
        <p:txBody>
          <a:bodyPr>
            <a:normAutofit/>
          </a:bodyPr>
          <a:lstStyle/>
          <a:p>
            <a:pPr algn="l"/>
            <a:r>
              <a:rPr lang="en-US" sz="4000" dirty="0">
                <a:latin typeface="+mn-lt"/>
              </a:rPr>
              <a:t>Genetics of Epidermolysis Bullosa</a:t>
            </a:r>
            <a:endParaRPr lang="en-US" sz="4000" strike="sngStrike" dirty="0">
              <a:latin typeface="+mn-lt"/>
            </a:endParaRPr>
          </a:p>
        </p:txBody>
      </p:sp>
      <p:sp>
        <p:nvSpPr>
          <p:cNvPr id="3" name="Content Placeholder 2">
            <a:extLst>
              <a:ext uri="{FF2B5EF4-FFF2-40B4-BE49-F238E27FC236}">
                <a16:creationId xmlns:a16="http://schemas.microsoft.com/office/drawing/2014/main" id="{F309AE8E-8A8F-0845-9D0C-0CE38941BC9C}"/>
              </a:ext>
            </a:extLst>
          </p:cNvPr>
          <p:cNvSpPr>
            <a:spLocks noGrp="1"/>
          </p:cNvSpPr>
          <p:nvPr>
            <p:ph idx="1"/>
          </p:nvPr>
        </p:nvSpPr>
        <p:spPr>
          <a:xfrm>
            <a:off x="304800" y="1825625"/>
            <a:ext cx="8210550" cy="4214698"/>
          </a:xfrm>
        </p:spPr>
        <p:txBody>
          <a:bodyPr>
            <a:normAutofit/>
          </a:bodyPr>
          <a:lstStyle/>
          <a:p>
            <a:pPr marL="300038" indent="-300038"/>
            <a:r>
              <a:rPr lang="en-US" sz="2800" dirty="0"/>
              <a:t>Heterogeneous group of rare genetic mutations (1 in 17,000 live births)</a:t>
            </a:r>
          </a:p>
          <a:p>
            <a:pPr marL="300038" indent="-300038"/>
            <a:r>
              <a:rPr lang="en-US" sz="2800" dirty="0"/>
              <a:t>These mutations affect the function of the structural proteins that bind the epidermis to the dermis in the skin (keratin, laminin, collagen, integrin) </a:t>
            </a:r>
          </a:p>
          <a:p>
            <a:pPr marL="300038" indent="-300038"/>
            <a:r>
              <a:rPr lang="en-US" sz="2800" dirty="0"/>
              <a:t>These mutations can be dominant, recessive, or spontaneous</a:t>
            </a:r>
          </a:p>
          <a:p>
            <a:pPr marL="300038" indent="-300038"/>
            <a:r>
              <a:rPr lang="en-US" sz="2800" dirty="0"/>
              <a:t>Extremely variable penetrance</a:t>
            </a:r>
          </a:p>
        </p:txBody>
      </p:sp>
    </p:spTree>
    <p:extLst>
      <p:ext uri="{BB962C8B-B14F-4D97-AF65-F5344CB8AC3E}">
        <p14:creationId xmlns:p14="http://schemas.microsoft.com/office/powerpoint/2010/main" val="2883946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355F4-CEFB-3340-BA20-C4F01061E998}"/>
              </a:ext>
            </a:extLst>
          </p:cNvPr>
          <p:cNvSpPr>
            <a:spLocks noGrp="1"/>
          </p:cNvSpPr>
          <p:nvPr>
            <p:ph type="title"/>
          </p:nvPr>
        </p:nvSpPr>
        <p:spPr>
          <a:xfrm>
            <a:off x="381000" y="365126"/>
            <a:ext cx="8134350" cy="995472"/>
          </a:xfrm>
        </p:spPr>
        <p:txBody>
          <a:bodyPr>
            <a:normAutofit/>
          </a:bodyPr>
          <a:lstStyle/>
          <a:p>
            <a:pPr algn="l"/>
            <a:r>
              <a:rPr lang="en-US" sz="4800" dirty="0"/>
              <a:t>Pathophysiology of EB</a:t>
            </a:r>
          </a:p>
        </p:txBody>
      </p:sp>
      <p:pic>
        <p:nvPicPr>
          <p:cNvPr id="11" name="Content Placeholder 10">
            <a:extLst>
              <a:ext uri="{FF2B5EF4-FFF2-40B4-BE49-F238E27FC236}">
                <a16:creationId xmlns:a16="http://schemas.microsoft.com/office/drawing/2014/main" id="{3B88D0CA-DA68-F040-B69D-2B1BC34125D1}"/>
              </a:ext>
            </a:extLst>
          </p:cNvPr>
          <p:cNvPicPr>
            <a:picLocks noGrp="1" noChangeAspect="1"/>
          </p:cNvPicPr>
          <p:nvPr>
            <p:ph idx="1"/>
          </p:nvPr>
        </p:nvPicPr>
        <p:blipFill>
          <a:blip r:embed="rId3" cstate="hqprint">
            <a:extLst>
              <a:ext uri="{28A0092B-C50C-407E-A947-70E740481C1C}">
                <a14:useLocalDpi xmlns:a14="http://schemas.microsoft.com/office/drawing/2010/main"/>
              </a:ext>
            </a:extLst>
          </a:blip>
          <a:stretch>
            <a:fillRect/>
          </a:stretch>
        </p:blipFill>
        <p:spPr>
          <a:xfrm>
            <a:off x="4583151" y="2025938"/>
            <a:ext cx="3911600" cy="3251200"/>
          </a:xfrm>
          <a:prstGeom prst="rect">
            <a:avLst/>
          </a:prstGeom>
          <a:ln w="38100">
            <a:solidFill>
              <a:schemeClr val="accent1"/>
            </a:solidFill>
          </a:ln>
        </p:spPr>
      </p:pic>
      <p:sp>
        <p:nvSpPr>
          <p:cNvPr id="13" name="TextBox 12">
            <a:extLst>
              <a:ext uri="{FF2B5EF4-FFF2-40B4-BE49-F238E27FC236}">
                <a16:creationId xmlns:a16="http://schemas.microsoft.com/office/drawing/2014/main" id="{0138DB44-460B-3D48-A077-77EBE018C763}"/>
              </a:ext>
            </a:extLst>
          </p:cNvPr>
          <p:cNvSpPr txBox="1"/>
          <p:nvPr/>
        </p:nvSpPr>
        <p:spPr>
          <a:xfrm>
            <a:off x="381001" y="1438946"/>
            <a:ext cx="3809999" cy="4524315"/>
          </a:xfrm>
          <a:prstGeom prst="rect">
            <a:avLst/>
          </a:prstGeom>
          <a:noFill/>
        </p:spPr>
        <p:txBody>
          <a:bodyPr wrap="square" rtlCol="0">
            <a:spAutoFit/>
          </a:bodyPr>
          <a:lstStyle/>
          <a:p>
            <a:pPr algn="ctr"/>
            <a:r>
              <a:rPr lang="en-US" dirty="0"/>
              <a:t>Decrease in function of anchoring skin proteins</a:t>
            </a:r>
          </a:p>
          <a:p>
            <a:pPr algn="ctr"/>
            <a:endParaRPr lang="en-US" dirty="0"/>
          </a:p>
          <a:p>
            <a:pPr algn="ctr"/>
            <a:endParaRPr lang="en-US" dirty="0"/>
          </a:p>
          <a:p>
            <a:pPr algn="ctr"/>
            <a:r>
              <a:rPr lang="en-US" dirty="0"/>
              <a:t>  Extreme skin weakness/fragility</a:t>
            </a:r>
          </a:p>
          <a:p>
            <a:pPr algn="ctr"/>
            <a:r>
              <a:rPr lang="en-US" dirty="0"/>
              <a:t> </a:t>
            </a:r>
          </a:p>
          <a:p>
            <a:pPr algn="ctr"/>
            <a:endParaRPr lang="en-US" dirty="0"/>
          </a:p>
          <a:p>
            <a:pPr algn="ctr"/>
            <a:r>
              <a:rPr lang="en-US" dirty="0"/>
              <a:t>    Shearing force separates the epidermis from dermis</a:t>
            </a:r>
          </a:p>
          <a:p>
            <a:pPr algn="ctr"/>
            <a:endParaRPr lang="en-US" dirty="0"/>
          </a:p>
          <a:p>
            <a:pPr algn="ctr"/>
            <a:endParaRPr lang="en-US" dirty="0"/>
          </a:p>
          <a:p>
            <a:pPr algn="ctr"/>
            <a:r>
              <a:rPr lang="en-US" dirty="0"/>
              <a:t>Blister formation </a:t>
            </a:r>
          </a:p>
          <a:p>
            <a:pPr algn="ctr"/>
            <a:endParaRPr lang="en-US" dirty="0"/>
          </a:p>
          <a:p>
            <a:pPr algn="ctr"/>
            <a:endParaRPr lang="en-US" dirty="0"/>
          </a:p>
          <a:p>
            <a:pPr algn="ctr"/>
            <a:r>
              <a:rPr lang="en-US" dirty="0"/>
              <a:t>Repetitive injury leads to scarring and increased infection risk</a:t>
            </a:r>
          </a:p>
        </p:txBody>
      </p:sp>
      <p:sp>
        <p:nvSpPr>
          <p:cNvPr id="4" name="Down Arrow 3">
            <a:extLst>
              <a:ext uri="{FF2B5EF4-FFF2-40B4-BE49-F238E27FC236}">
                <a16:creationId xmlns:a16="http://schemas.microsoft.com/office/drawing/2014/main" id="{15521CD0-0D70-F14B-8064-05B72FC21B0E}"/>
              </a:ext>
            </a:extLst>
          </p:cNvPr>
          <p:cNvSpPr/>
          <p:nvPr/>
        </p:nvSpPr>
        <p:spPr>
          <a:xfrm>
            <a:off x="2121767" y="2025938"/>
            <a:ext cx="202334" cy="4848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Down Arrow 6">
            <a:extLst>
              <a:ext uri="{FF2B5EF4-FFF2-40B4-BE49-F238E27FC236}">
                <a16:creationId xmlns:a16="http://schemas.microsoft.com/office/drawing/2014/main" id="{C3C6BC39-EEDC-4B46-82E7-7E79A6ADA181}"/>
              </a:ext>
            </a:extLst>
          </p:cNvPr>
          <p:cNvSpPr/>
          <p:nvPr/>
        </p:nvSpPr>
        <p:spPr>
          <a:xfrm>
            <a:off x="2121767" y="2946720"/>
            <a:ext cx="202334" cy="4629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Down Arrow 8">
            <a:extLst>
              <a:ext uri="{FF2B5EF4-FFF2-40B4-BE49-F238E27FC236}">
                <a16:creationId xmlns:a16="http://schemas.microsoft.com/office/drawing/2014/main" id="{5A211C49-7DA6-954C-8DEA-CBEB232468B2}"/>
              </a:ext>
            </a:extLst>
          </p:cNvPr>
          <p:cNvSpPr/>
          <p:nvPr/>
        </p:nvSpPr>
        <p:spPr>
          <a:xfrm>
            <a:off x="2116936" y="4894514"/>
            <a:ext cx="202334" cy="417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Down Arrow 9">
            <a:extLst>
              <a:ext uri="{FF2B5EF4-FFF2-40B4-BE49-F238E27FC236}">
                <a16:creationId xmlns:a16="http://schemas.microsoft.com/office/drawing/2014/main" id="{D01BDDE0-9921-8846-9AAF-C2AD329C703D}"/>
              </a:ext>
            </a:extLst>
          </p:cNvPr>
          <p:cNvSpPr/>
          <p:nvPr/>
        </p:nvSpPr>
        <p:spPr>
          <a:xfrm>
            <a:off x="2116936" y="4031236"/>
            <a:ext cx="202334" cy="46295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942299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37883-7577-D648-9DFB-C37C7503B2B9}"/>
              </a:ext>
            </a:extLst>
          </p:cNvPr>
          <p:cNvSpPr>
            <a:spLocks noGrp="1"/>
          </p:cNvSpPr>
          <p:nvPr>
            <p:ph type="title"/>
          </p:nvPr>
        </p:nvSpPr>
        <p:spPr>
          <a:xfrm>
            <a:off x="608721" y="304799"/>
            <a:ext cx="7886700" cy="1143001"/>
          </a:xfrm>
        </p:spPr>
        <p:txBody>
          <a:bodyPr/>
          <a:lstStyle/>
          <a:p>
            <a:pPr algn="l"/>
            <a:r>
              <a:rPr lang="en-US" dirty="0"/>
              <a:t> </a:t>
            </a:r>
            <a:r>
              <a:rPr lang="en-US" sz="4800" dirty="0"/>
              <a:t>Three Main Types of EB</a:t>
            </a:r>
            <a:endParaRPr lang="en-US" dirty="0"/>
          </a:p>
        </p:txBody>
      </p:sp>
      <p:sp>
        <p:nvSpPr>
          <p:cNvPr id="3" name="Content Placeholder 2">
            <a:extLst>
              <a:ext uri="{FF2B5EF4-FFF2-40B4-BE49-F238E27FC236}">
                <a16:creationId xmlns:a16="http://schemas.microsoft.com/office/drawing/2014/main" id="{3D8C8744-CB48-D14A-A1AC-36B9F29DDC78}"/>
              </a:ext>
            </a:extLst>
          </p:cNvPr>
          <p:cNvSpPr>
            <a:spLocks noGrp="1"/>
          </p:cNvSpPr>
          <p:nvPr>
            <p:ph idx="1"/>
          </p:nvPr>
        </p:nvSpPr>
        <p:spPr>
          <a:xfrm>
            <a:off x="762000" y="1600201"/>
            <a:ext cx="3652838" cy="4114800"/>
          </a:xfrm>
        </p:spPr>
        <p:txBody>
          <a:bodyPr>
            <a:normAutofit/>
          </a:bodyPr>
          <a:lstStyle/>
          <a:p>
            <a:pPr marL="292100" indent="-292100"/>
            <a:r>
              <a:rPr lang="en-US" sz="3200" dirty="0"/>
              <a:t>EB simplex: </a:t>
            </a:r>
          </a:p>
          <a:p>
            <a:pPr marL="571500" lvl="1" indent="-279400">
              <a:buFont typeface=".AppleSystemUIFont"/>
              <a:buChar char="-"/>
            </a:pPr>
            <a:r>
              <a:rPr lang="en-US" sz="2400" dirty="0"/>
              <a:t>Keratin 4 </a:t>
            </a:r>
          </a:p>
          <a:p>
            <a:pPr marL="571500" lvl="1" indent="-279400">
              <a:buFont typeface=".AppleSystemUIFont"/>
              <a:buChar char="-"/>
            </a:pPr>
            <a:r>
              <a:rPr lang="en-US" sz="2400" dirty="0"/>
              <a:t>Keratin 5</a:t>
            </a:r>
          </a:p>
          <a:p>
            <a:pPr marL="292100" indent="-292100"/>
            <a:r>
              <a:rPr lang="en-US" sz="3200" dirty="0"/>
              <a:t>Junctional EB: </a:t>
            </a:r>
          </a:p>
          <a:p>
            <a:pPr marL="571500" lvl="1" indent="-279400">
              <a:buFont typeface=".AppleSystemUIFont"/>
              <a:buChar char="-"/>
            </a:pPr>
            <a:r>
              <a:rPr lang="en-US" sz="2400" dirty="0"/>
              <a:t>Laminin 332 </a:t>
            </a:r>
          </a:p>
          <a:p>
            <a:pPr marL="571500" lvl="1" indent="-279400">
              <a:buFont typeface=".AppleSystemUIFont"/>
              <a:buChar char="-"/>
            </a:pPr>
            <a:r>
              <a:rPr lang="en-US" sz="2400" dirty="0"/>
              <a:t>Collagen  17</a:t>
            </a:r>
          </a:p>
          <a:p>
            <a:pPr marL="292100" indent="-292100"/>
            <a:r>
              <a:rPr lang="en-US" sz="3200" dirty="0"/>
              <a:t>Dystrophic EB</a:t>
            </a:r>
          </a:p>
          <a:p>
            <a:pPr marL="571500" lvl="1" indent="-279400">
              <a:buFont typeface=".AppleSystemUIFont"/>
              <a:buChar char="-"/>
            </a:pPr>
            <a:r>
              <a:rPr lang="en-US" sz="2400" dirty="0"/>
              <a:t>Collagen 7</a:t>
            </a:r>
          </a:p>
          <a:p>
            <a:pPr marL="0" indent="0">
              <a:buNone/>
            </a:pPr>
            <a:endParaRPr lang="en-US" dirty="0"/>
          </a:p>
          <a:p>
            <a:endParaRPr lang="en-US" dirty="0"/>
          </a:p>
        </p:txBody>
      </p:sp>
      <p:pic>
        <p:nvPicPr>
          <p:cNvPr id="6" name="Picture 5">
            <a:extLst>
              <a:ext uri="{FF2B5EF4-FFF2-40B4-BE49-F238E27FC236}">
                <a16:creationId xmlns:a16="http://schemas.microsoft.com/office/drawing/2014/main" id="{48C917B4-1CE0-4D4F-909C-51B12E2B7770}"/>
              </a:ext>
            </a:extLst>
          </p:cNvPr>
          <p:cNvPicPr>
            <a:picLocks noChangeAspect="1"/>
          </p:cNvPicPr>
          <p:nvPr/>
        </p:nvPicPr>
        <p:blipFill>
          <a:blip r:embed="rId3"/>
          <a:stretch>
            <a:fillRect/>
          </a:stretch>
        </p:blipFill>
        <p:spPr>
          <a:xfrm>
            <a:off x="3657600" y="1500554"/>
            <a:ext cx="3987800" cy="3657600"/>
          </a:xfrm>
          <a:prstGeom prst="rect">
            <a:avLst/>
          </a:prstGeom>
        </p:spPr>
      </p:pic>
      <p:sp>
        <p:nvSpPr>
          <p:cNvPr id="7" name="TextBox 6">
            <a:extLst>
              <a:ext uri="{FF2B5EF4-FFF2-40B4-BE49-F238E27FC236}">
                <a16:creationId xmlns:a16="http://schemas.microsoft.com/office/drawing/2014/main" id="{5FC46E75-8E22-C84F-90A1-0073BFA0FFA3}"/>
              </a:ext>
            </a:extLst>
          </p:cNvPr>
          <p:cNvSpPr txBox="1"/>
          <p:nvPr/>
        </p:nvSpPr>
        <p:spPr>
          <a:xfrm>
            <a:off x="7645400" y="4343400"/>
            <a:ext cx="1442303" cy="400110"/>
          </a:xfrm>
          <a:prstGeom prst="rect">
            <a:avLst/>
          </a:prstGeom>
          <a:noFill/>
        </p:spPr>
        <p:txBody>
          <a:bodyPr wrap="square" rtlCol="0">
            <a:spAutoFit/>
          </a:bodyPr>
          <a:lstStyle/>
          <a:p>
            <a:r>
              <a:rPr lang="en-US" sz="2000" dirty="0"/>
              <a:t>Dermis</a:t>
            </a:r>
          </a:p>
        </p:txBody>
      </p:sp>
      <p:sp>
        <p:nvSpPr>
          <p:cNvPr id="8" name="TextBox 7">
            <a:extLst>
              <a:ext uri="{FF2B5EF4-FFF2-40B4-BE49-F238E27FC236}">
                <a16:creationId xmlns:a16="http://schemas.microsoft.com/office/drawing/2014/main" id="{28595031-5AC9-3A44-B85A-398FB62351E4}"/>
              </a:ext>
            </a:extLst>
          </p:cNvPr>
          <p:cNvSpPr txBox="1"/>
          <p:nvPr/>
        </p:nvSpPr>
        <p:spPr>
          <a:xfrm>
            <a:off x="7645400" y="2438400"/>
            <a:ext cx="1442303" cy="400110"/>
          </a:xfrm>
          <a:prstGeom prst="rect">
            <a:avLst/>
          </a:prstGeom>
          <a:noFill/>
        </p:spPr>
        <p:txBody>
          <a:bodyPr wrap="square" rtlCol="0">
            <a:spAutoFit/>
          </a:bodyPr>
          <a:lstStyle/>
          <a:p>
            <a:r>
              <a:rPr lang="en-US" sz="2000" dirty="0"/>
              <a:t>Epidermis</a:t>
            </a:r>
          </a:p>
        </p:txBody>
      </p:sp>
      <p:sp>
        <p:nvSpPr>
          <p:cNvPr id="9" name="TextBox 8">
            <a:extLst>
              <a:ext uri="{FF2B5EF4-FFF2-40B4-BE49-F238E27FC236}">
                <a16:creationId xmlns:a16="http://schemas.microsoft.com/office/drawing/2014/main" id="{2D63C896-C0DC-1742-91FF-A397F82A6825}"/>
              </a:ext>
            </a:extLst>
          </p:cNvPr>
          <p:cNvSpPr txBox="1"/>
          <p:nvPr/>
        </p:nvSpPr>
        <p:spPr>
          <a:xfrm>
            <a:off x="7620000" y="3276600"/>
            <a:ext cx="1467703" cy="707886"/>
          </a:xfrm>
          <a:prstGeom prst="rect">
            <a:avLst/>
          </a:prstGeom>
          <a:noFill/>
        </p:spPr>
        <p:txBody>
          <a:bodyPr wrap="square" rtlCol="0">
            <a:spAutoFit/>
          </a:bodyPr>
          <a:lstStyle/>
          <a:p>
            <a:r>
              <a:rPr lang="en-US" sz="2000" dirty="0"/>
              <a:t>Basement Membrane</a:t>
            </a:r>
          </a:p>
        </p:txBody>
      </p:sp>
    </p:spTree>
    <p:extLst>
      <p:ext uri="{BB962C8B-B14F-4D97-AF65-F5344CB8AC3E}">
        <p14:creationId xmlns:p14="http://schemas.microsoft.com/office/powerpoint/2010/main" val="2955487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2828-12C4-9C4A-9FFE-58E2AD85DEC7}"/>
              </a:ext>
            </a:extLst>
          </p:cNvPr>
          <p:cNvSpPr>
            <a:spLocks noGrp="1"/>
          </p:cNvSpPr>
          <p:nvPr>
            <p:ph type="title"/>
          </p:nvPr>
        </p:nvSpPr>
        <p:spPr/>
        <p:txBody>
          <a:bodyPr>
            <a:normAutofit/>
          </a:bodyPr>
          <a:lstStyle/>
          <a:p>
            <a:pPr algn="l"/>
            <a:r>
              <a:rPr lang="en-US" sz="4800" dirty="0"/>
              <a:t>EB Simplex</a:t>
            </a:r>
            <a:endParaRPr lang="en-US" sz="4800" strike="sngStrike" dirty="0"/>
          </a:p>
        </p:txBody>
      </p:sp>
      <p:sp>
        <p:nvSpPr>
          <p:cNvPr id="5" name="TextBox 4">
            <a:extLst>
              <a:ext uri="{FF2B5EF4-FFF2-40B4-BE49-F238E27FC236}">
                <a16:creationId xmlns:a16="http://schemas.microsoft.com/office/drawing/2014/main" id="{2515037B-85F8-AE4C-9A51-FF91E049C406}"/>
              </a:ext>
            </a:extLst>
          </p:cNvPr>
          <p:cNvSpPr txBox="1"/>
          <p:nvPr/>
        </p:nvSpPr>
        <p:spPr>
          <a:xfrm>
            <a:off x="457200" y="1524000"/>
            <a:ext cx="4739733" cy="3108543"/>
          </a:xfrm>
          <a:prstGeom prst="rect">
            <a:avLst/>
          </a:prstGeom>
          <a:noFill/>
        </p:spPr>
        <p:txBody>
          <a:bodyPr wrap="square" rtlCol="0">
            <a:spAutoFit/>
          </a:bodyPr>
          <a:lstStyle/>
          <a:p>
            <a:pPr marL="292100" indent="-292100">
              <a:buFont typeface="Arial" panose="020B0604020202020204" pitchFamily="34" charset="0"/>
              <a:buChar char="•"/>
            </a:pPr>
            <a:r>
              <a:rPr lang="en-US" sz="2800" dirty="0"/>
              <a:t>Most common type (70%)</a:t>
            </a:r>
          </a:p>
          <a:p>
            <a:pPr marL="292100" indent="-292100">
              <a:buFont typeface="Arial" panose="020B0604020202020204" pitchFamily="34" charset="0"/>
              <a:buChar char="•"/>
            </a:pPr>
            <a:r>
              <a:rPr lang="en-US" sz="2800" dirty="0"/>
              <a:t>Fragility limited to the epidermis</a:t>
            </a:r>
          </a:p>
          <a:p>
            <a:pPr marL="292100" indent="-292100">
              <a:buFont typeface="Arial" panose="020B0604020202020204" pitchFamily="34" charset="0"/>
              <a:buChar char="•"/>
            </a:pPr>
            <a:r>
              <a:rPr lang="en-US" sz="2800" dirty="0"/>
              <a:t>Autosomal dominant</a:t>
            </a:r>
          </a:p>
          <a:p>
            <a:pPr marL="292100" indent="-292100">
              <a:buFont typeface="Arial" panose="020B0604020202020204" pitchFamily="34" charset="0"/>
              <a:buChar char="•"/>
            </a:pPr>
            <a:r>
              <a:rPr lang="en-US" sz="2800" dirty="0"/>
              <a:t>Most have mild clinical presentation with good prognosis</a:t>
            </a:r>
            <a:r>
              <a:rPr lang="en-US" sz="1350" dirty="0"/>
              <a:t>	</a:t>
            </a:r>
          </a:p>
        </p:txBody>
      </p:sp>
      <p:sp>
        <p:nvSpPr>
          <p:cNvPr id="3" name="TextBox 2">
            <a:extLst>
              <a:ext uri="{FF2B5EF4-FFF2-40B4-BE49-F238E27FC236}">
                <a16:creationId xmlns:a16="http://schemas.microsoft.com/office/drawing/2014/main" id="{B7B1571F-61B3-0243-889E-852BC0AE1AEB}"/>
              </a:ext>
            </a:extLst>
          </p:cNvPr>
          <p:cNvSpPr txBox="1"/>
          <p:nvPr/>
        </p:nvSpPr>
        <p:spPr>
          <a:xfrm>
            <a:off x="457200" y="4667071"/>
            <a:ext cx="8744130" cy="1200329"/>
          </a:xfrm>
          <a:prstGeom prst="rect">
            <a:avLst/>
          </a:prstGeom>
          <a:noFill/>
        </p:spPr>
        <p:txBody>
          <a:bodyPr wrap="square" rtlCol="0">
            <a:spAutoFit/>
          </a:bodyPr>
          <a:lstStyle/>
          <a:p>
            <a:pPr marL="571500" lvl="1" indent="-279400">
              <a:buFont typeface="System Font Regular"/>
              <a:buChar char="-"/>
            </a:pPr>
            <a:r>
              <a:rPr lang="en-US" sz="2400" dirty="0"/>
              <a:t>Blistering commonly on hands and feet</a:t>
            </a:r>
          </a:p>
          <a:p>
            <a:pPr marL="571500" lvl="1" indent="-279400">
              <a:buFont typeface="System Font Regular"/>
              <a:buChar char="-"/>
            </a:pPr>
            <a:r>
              <a:rPr lang="en-US" sz="2400" dirty="0"/>
              <a:t>Oral mucosa rarely involved </a:t>
            </a:r>
          </a:p>
          <a:p>
            <a:pPr marL="571500" lvl="1" indent="-279400">
              <a:buFont typeface="System Font Regular"/>
              <a:buChar char="-"/>
            </a:pPr>
            <a:r>
              <a:rPr lang="en-US" sz="2400" dirty="0"/>
              <a:t>Few extra-cutaneous manifestations</a:t>
            </a:r>
          </a:p>
        </p:txBody>
      </p:sp>
      <p:pic>
        <p:nvPicPr>
          <p:cNvPr id="14" name="Picture 13">
            <a:extLst>
              <a:ext uri="{FF2B5EF4-FFF2-40B4-BE49-F238E27FC236}">
                <a16:creationId xmlns:a16="http://schemas.microsoft.com/office/drawing/2014/main" id="{8CEC9EC6-1885-8347-9FD9-C40068595298}"/>
              </a:ext>
            </a:extLst>
          </p:cNvPr>
          <p:cNvPicPr>
            <a:picLocks noChangeAspect="1"/>
          </p:cNvPicPr>
          <p:nvPr/>
        </p:nvPicPr>
        <p:blipFill>
          <a:blip r:embed="rId3"/>
          <a:stretch>
            <a:fillRect/>
          </a:stretch>
        </p:blipFill>
        <p:spPr>
          <a:xfrm>
            <a:off x="5095332" y="1412133"/>
            <a:ext cx="3633105" cy="3332275"/>
          </a:xfrm>
          <a:prstGeom prst="rect">
            <a:avLst/>
          </a:prstGeom>
        </p:spPr>
      </p:pic>
      <p:sp>
        <p:nvSpPr>
          <p:cNvPr id="6" name="Oval 5">
            <a:extLst>
              <a:ext uri="{FF2B5EF4-FFF2-40B4-BE49-F238E27FC236}">
                <a16:creationId xmlns:a16="http://schemas.microsoft.com/office/drawing/2014/main" id="{BC87AE74-75E4-0B47-BFD6-93BC8A31DBE2}"/>
              </a:ext>
            </a:extLst>
          </p:cNvPr>
          <p:cNvSpPr/>
          <p:nvPr/>
        </p:nvSpPr>
        <p:spPr>
          <a:xfrm>
            <a:off x="5669826" y="2382467"/>
            <a:ext cx="676141" cy="6858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extBox 14">
            <a:extLst>
              <a:ext uri="{FF2B5EF4-FFF2-40B4-BE49-F238E27FC236}">
                <a16:creationId xmlns:a16="http://schemas.microsoft.com/office/drawing/2014/main" id="{C4A4F354-0B43-1349-BEBC-C85DF202AAD7}"/>
              </a:ext>
            </a:extLst>
          </p:cNvPr>
          <p:cNvSpPr txBox="1"/>
          <p:nvPr/>
        </p:nvSpPr>
        <p:spPr>
          <a:xfrm>
            <a:off x="5643167" y="2401669"/>
            <a:ext cx="752642" cy="584775"/>
          </a:xfrm>
          <a:prstGeom prst="rect">
            <a:avLst/>
          </a:prstGeom>
          <a:noFill/>
        </p:spPr>
        <p:txBody>
          <a:bodyPr wrap="square" rtlCol="0">
            <a:spAutoFit/>
          </a:bodyPr>
          <a:lstStyle/>
          <a:p>
            <a:pPr algn="ctr"/>
            <a:r>
              <a:rPr lang="en-US" dirty="0"/>
              <a:t>EB</a:t>
            </a:r>
          </a:p>
          <a:p>
            <a:pPr algn="ctr"/>
            <a:r>
              <a:rPr lang="en-US" sz="1400" dirty="0"/>
              <a:t>Simplex</a:t>
            </a:r>
            <a:endParaRPr lang="en-US" dirty="0"/>
          </a:p>
        </p:txBody>
      </p:sp>
    </p:spTree>
    <p:extLst>
      <p:ext uri="{BB962C8B-B14F-4D97-AF65-F5344CB8AC3E}">
        <p14:creationId xmlns:p14="http://schemas.microsoft.com/office/powerpoint/2010/main" val="3629318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2828-12C4-9C4A-9FFE-58E2AD85DEC7}"/>
              </a:ext>
            </a:extLst>
          </p:cNvPr>
          <p:cNvSpPr>
            <a:spLocks noGrp="1"/>
          </p:cNvSpPr>
          <p:nvPr>
            <p:ph type="title"/>
          </p:nvPr>
        </p:nvSpPr>
        <p:spPr>
          <a:xfrm>
            <a:off x="628650" y="365125"/>
            <a:ext cx="7886700" cy="1006475"/>
          </a:xfrm>
        </p:spPr>
        <p:txBody>
          <a:bodyPr>
            <a:normAutofit/>
          </a:bodyPr>
          <a:lstStyle/>
          <a:p>
            <a:pPr algn="l"/>
            <a:r>
              <a:rPr lang="en-US" sz="4800" dirty="0"/>
              <a:t>Junctional EB </a:t>
            </a:r>
          </a:p>
        </p:txBody>
      </p:sp>
      <p:sp>
        <p:nvSpPr>
          <p:cNvPr id="3" name="TextBox 2">
            <a:extLst>
              <a:ext uri="{FF2B5EF4-FFF2-40B4-BE49-F238E27FC236}">
                <a16:creationId xmlns:a16="http://schemas.microsoft.com/office/drawing/2014/main" id="{56011D91-6488-C042-BA01-465AB4F8CFDA}"/>
              </a:ext>
            </a:extLst>
          </p:cNvPr>
          <p:cNvSpPr txBox="1"/>
          <p:nvPr/>
        </p:nvSpPr>
        <p:spPr>
          <a:xfrm>
            <a:off x="628650" y="1905000"/>
            <a:ext cx="4476750" cy="3939540"/>
          </a:xfrm>
          <a:prstGeom prst="rect">
            <a:avLst/>
          </a:prstGeom>
          <a:noFill/>
        </p:spPr>
        <p:txBody>
          <a:bodyPr wrap="square" rtlCol="0">
            <a:spAutoFit/>
          </a:bodyPr>
          <a:lstStyle/>
          <a:p>
            <a:pPr marL="285750" indent="-285750">
              <a:buFont typeface="Arial" panose="020B0604020202020204" pitchFamily="34" charset="0"/>
              <a:buChar char="•"/>
            </a:pPr>
            <a:r>
              <a:rPr lang="en-US" sz="2800" dirty="0"/>
              <a:t>Least common type (10%)</a:t>
            </a:r>
          </a:p>
          <a:p>
            <a:pPr marL="285750" indent="-285750">
              <a:buFont typeface="Arial" panose="020B0604020202020204" pitchFamily="34" charset="0"/>
              <a:buChar char="•"/>
            </a:pPr>
            <a:r>
              <a:rPr lang="en-US" sz="2800" dirty="0"/>
              <a:t>Defect at the junction of the dermis and epidermis </a:t>
            </a:r>
          </a:p>
          <a:p>
            <a:pPr marL="285750" indent="-285750">
              <a:buFont typeface="Arial" panose="020B0604020202020204" pitchFamily="34" charset="0"/>
              <a:buChar char="•"/>
            </a:pPr>
            <a:r>
              <a:rPr lang="en-US" sz="2800" dirty="0"/>
              <a:t>Autosomal recessive </a:t>
            </a:r>
          </a:p>
          <a:p>
            <a:pPr marL="285750" indent="-285750">
              <a:buFont typeface="Arial" panose="020B0604020202020204" pitchFamily="34" charset="0"/>
              <a:buChar char="•"/>
            </a:pPr>
            <a:r>
              <a:rPr lang="en-US" sz="2800" dirty="0"/>
              <a:t>Significant </a:t>
            </a:r>
            <a:r>
              <a:rPr lang="en-US" sz="2800" b="1" dirty="0"/>
              <a:t>pharyngeal</a:t>
            </a:r>
            <a:r>
              <a:rPr lang="en-US" sz="2800" dirty="0"/>
              <a:t> and </a:t>
            </a:r>
            <a:r>
              <a:rPr lang="en-US" sz="2800" b="1" dirty="0"/>
              <a:t>upper esophageal</a:t>
            </a:r>
            <a:r>
              <a:rPr lang="en-US" sz="2800" dirty="0"/>
              <a:t> blistering and scarring</a:t>
            </a:r>
          </a:p>
          <a:p>
            <a:pPr marL="285750" indent="-285750">
              <a:buFont typeface="Arial" panose="020B0604020202020204" pitchFamily="34" charset="0"/>
              <a:buChar char="•"/>
            </a:pPr>
            <a:endParaRPr lang="en-US" sz="1350" dirty="0"/>
          </a:p>
          <a:p>
            <a:pPr marL="285750" indent="-285750">
              <a:buFont typeface="Arial" panose="020B0604020202020204" pitchFamily="34" charset="0"/>
              <a:buChar char="•"/>
            </a:pPr>
            <a:endParaRPr lang="en-US" sz="1350" dirty="0"/>
          </a:p>
          <a:p>
            <a:pPr marL="285750" indent="-285750">
              <a:buFont typeface="Arial" panose="020B0604020202020204" pitchFamily="34" charset="0"/>
              <a:buChar char="•"/>
            </a:pPr>
            <a:endParaRPr lang="en-US" sz="1350" dirty="0"/>
          </a:p>
          <a:p>
            <a:endParaRPr lang="en-US" sz="1350" dirty="0"/>
          </a:p>
        </p:txBody>
      </p:sp>
      <p:pic>
        <p:nvPicPr>
          <p:cNvPr id="9" name="Picture 8">
            <a:extLst>
              <a:ext uri="{FF2B5EF4-FFF2-40B4-BE49-F238E27FC236}">
                <a16:creationId xmlns:a16="http://schemas.microsoft.com/office/drawing/2014/main" id="{E4F9D49E-E4CB-7D45-B753-50F6FBCDDDBD}"/>
              </a:ext>
            </a:extLst>
          </p:cNvPr>
          <p:cNvPicPr>
            <a:picLocks noChangeAspect="1"/>
          </p:cNvPicPr>
          <p:nvPr/>
        </p:nvPicPr>
        <p:blipFill>
          <a:blip r:embed="rId3"/>
          <a:stretch>
            <a:fillRect/>
          </a:stretch>
        </p:blipFill>
        <p:spPr>
          <a:xfrm>
            <a:off x="5257800" y="1752600"/>
            <a:ext cx="3394437" cy="3113370"/>
          </a:xfrm>
          <a:prstGeom prst="rect">
            <a:avLst/>
          </a:prstGeom>
        </p:spPr>
      </p:pic>
      <p:sp>
        <p:nvSpPr>
          <p:cNvPr id="5" name="Oval 4">
            <a:extLst>
              <a:ext uri="{FF2B5EF4-FFF2-40B4-BE49-F238E27FC236}">
                <a16:creationId xmlns:a16="http://schemas.microsoft.com/office/drawing/2014/main" id="{6ACAB38A-AC5F-D640-9637-BC22EA5D4B96}"/>
              </a:ext>
            </a:extLst>
          </p:cNvPr>
          <p:cNvSpPr/>
          <p:nvPr/>
        </p:nvSpPr>
        <p:spPr>
          <a:xfrm>
            <a:off x="6553200" y="3124200"/>
            <a:ext cx="737702" cy="63675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a:extLst>
              <a:ext uri="{FF2B5EF4-FFF2-40B4-BE49-F238E27FC236}">
                <a16:creationId xmlns:a16="http://schemas.microsoft.com/office/drawing/2014/main" id="{942DB9CA-63DE-B246-A6FB-BDA625E6F4D2}"/>
              </a:ext>
            </a:extLst>
          </p:cNvPr>
          <p:cNvSpPr txBox="1"/>
          <p:nvPr/>
        </p:nvSpPr>
        <p:spPr>
          <a:xfrm>
            <a:off x="6553200" y="3276600"/>
            <a:ext cx="737702" cy="415498"/>
          </a:xfrm>
          <a:prstGeom prst="rect">
            <a:avLst/>
          </a:prstGeom>
          <a:noFill/>
        </p:spPr>
        <p:txBody>
          <a:bodyPr wrap="none" rtlCol="0">
            <a:spAutoFit/>
          </a:bodyPr>
          <a:lstStyle/>
          <a:p>
            <a:r>
              <a:rPr lang="en-US" sz="1050" dirty="0"/>
              <a:t>Junctional</a:t>
            </a:r>
          </a:p>
          <a:p>
            <a:r>
              <a:rPr lang="en-US" sz="1050" dirty="0"/>
              <a:t>      EB</a:t>
            </a:r>
          </a:p>
        </p:txBody>
      </p:sp>
    </p:spTree>
    <p:extLst>
      <p:ext uri="{BB962C8B-B14F-4D97-AF65-F5344CB8AC3E}">
        <p14:creationId xmlns:p14="http://schemas.microsoft.com/office/powerpoint/2010/main" val="362463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2828-12C4-9C4A-9FFE-58E2AD85DEC7}"/>
              </a:ext>
            </a:extLst>
          </p:cNvPr>
          <p:cNvSpPr>
            <a:spLocks noGrp="1"/>
          </p:cNvSpPr>
          <p:nvPr>
            <p:ph type="title"/>
          </p:nvPr>
        </p:nvSpPr>
        <p:spPr/>
        <p:txBody>
          <a:bodyPr/>
          <a:lstStyle/>
          <a:p>
            <a:pPr algn="l"/>
            <a:r>
              <a:rPr lang="en-US" dirty="0"/>
              <a:t>Junctional EB: Non-</a:t>
            </a:r>
            <a:r>
              <a:rPr lang="en-US" dirty="0" err="1"/>
              <a:t>Herlitz</a:t>
            </a:r>
            <a:endParaRPr lang="en-US" dirty="0"/>
          </a:p>
        </p:txBody>
      </p:sp>
      <p:sp>
        <p:nvSpPr>
          <p:cNvPr id="3" name="TextBox 2">
            <a:extLst>
              <a:ext uri="{FF2B5EF4-FFF2-40B4-BE49-F238E27FC236}">
                <a16:creationId xmlns:a16="http://schemas.microsoft.com/office/drawing/2014/main" id="{56011D91-6488-C042-BA01-465AB4F8CFDA}"/>
              </a:ext>
            </a:extLst>
          </p:cNvPr>
          <p:cNvSpPr txBox="1"/>
          <p:nvPr/>
        </p:nvSpPr>
        <p:spPr>
          <a:xfrm>
            <a:off x="257915" y="1856980"/>
            <a:ext cx="4933950" cy="3254737"/>
          </a:xfrm>
          <a:prstGeom prst="rect">
            <a:avLst/>
          </a:prstGeom>
          <a:noFill/>
        </p:spPr>
        <p:txBody>
          <a:bodyPr wrap="square" rtlCol="0">
            <a:spAutoFit/>
          </a:bodyPr>
          <a:lstStyle/>
          <a:p>
            <a:pPr marL="285750" indent="-285750">
              <a:buFont typeface="Arial" panose="020B0604020202020204" pitchFamily="34" charset="0"/>
              <a:buChar char="•"/>
            </a:pPr>
            <a:r>
              <a:rPr lang="en-US" sz="3200" dirty="0"/>
              <a:t>Intermediate subtype of Junctional EB</a:t>
            </a:r>
          </a:p>
          <a:p>
            <a:pPr marL="285750" indent="-285750">
              <a:buFont typeface="Arial" panose="020B0604020202020204" pitchFamily="34" charset="0"/>
              <a:buChar char="•"/>
            </a:pPr>
            <a:r>
              <a:rPr lang="en-US" sz="3200" dirty="0"/>
              <a:t>Often survive to adulthood</a:t>
            </a:r>
          </a:p>
          <a:p>
            <a:pPr marL="285750" indent="-285750">
              <a:buFont typeface="Arial" panose="020B0604020202020204" pitchFamily="34" charset="0"/>
              <a:buChar char="•"/>
            </a:pPr>
            <a:r>
              <a:rPr lang="en-US" sz="3200" dirty="0"/>
              <a:t>Mild extra-cutaneous problems</a:t>
            </a:r>
          </a:p>
          <a:p>
            <a:pPr marL="285750" indent="-285750">
              <a:buFont typeface="Arial" panose="020B0604020202020204" pitchFamily="34" charset="0"/>
              <a:buChar char="•"/>
            </a:pPr>
            <a:r>
              <a:rPr lang="en-US" sz="3200" dirty="0"/>
              <a:t>Rarely present for surgery</a:t>
            </a:r>
          </a:p>
          <a:p>
            <a:r>
              <a:rPr lang="en-US" sz="1350" dirty="0"/>
              <a:t>	</a:t>
            </a:r>
          </a:p>
        </p:txBody>
      </p:sp>
      <p:pic>
        <p:nvPicPr>
          <p:cNvPr id="9" name="Picture 8">
            <a:extLst>
              <a:ext uri="{FF2B5EF4-FFF2-40B4-BE49-F238E27FC236}">
                <a16:creationId xmlns:a16="http://schemas.microsoft.com/office/drawing/2014/main" id="{1578700C-ED5C-0246-9A2F-3DEB065FB161}"/>
              </a:ext>
            </a:extLst>
          </p:cNvPr>
          <p:cNvPicPr>
            <a:picLocks noChangeAspect="1"/>
          </p:cNvPicPr>
          <p:nvPr/>
        </p:nvPicPr>
        <p:blipFill>
          <a:blip r:embed="rId3"/>
          <a:stretch>
            <a:fillRect/>
          </a:stretch>
        </p:blipFill>
        <p:spPr>
          <a:xfrm>
            <a:off x="5257800" y="1752600"/>
            <a:ext cx="3394437" cy="3113370"/>
          </a:xfrm>
          <a:prstGeom prst="rect">
            <a:avLst/>
          </a:prstGeom>
        </p:spPr>
      </p:pic>
      <p:sp>
        <p:nvSpPr>
          <p:cNvPr id="10" name="Oval 9">
            <a:extLst>
              <a:ext uri="{FF2B5EF4-FFF2-40B4-BE49-F238E27FC236}">
                <a16:creationId xmlns:a16="http://schemas.microsoft.com/office/drawing/2014/main" id="{39DD8E90-73C7-4444-A123-0D7FD9B21811}"/>
              </a:ext>
            </a:extLst>
          </p:cNvPr>
          <p:cNvSpPr/>
          <p:nvPr/>
        </p:nvSpPr>
        <p:spPr>
          <a:xfrm>
            <a:off x="6553200" y="3124200"/>
            <a:ext cx="737702" cy="63675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id="{91099244-2869-9448-B422-09EA09CA5649}"/>
              </a:ext>
            </a:extLst>
          </p:cNvPr>
          <p:cNvSpPr txBox="1"/>
          <p:nvPr/>
        </p:nvSpPr>
        <p:spPr>
          <a:xfrm>
            <a:off x="6553200" y="3276600"/>
            <a:ext cx="737702" cy="415498"/>
          </a:xfrm>
          <a:prstGeom prst="rect">
            <a:avLst/>
          </a:prstGeom>
          <a:noFill/>
        </p:spPr>
        <p:txBody>
          <a:bodyPr wrap="none" rtlCol="0">
            <a:spAutoFit/>
          </a:bodyPr>
          <a:lstStyle/>
          <a:p>
            <a:r>
              <a:rPr lang="en-US" sz="1050" dirty="0"/>
              <a:t>Junctional</a:t>
            </a:r>
          </a:p>
          <a:p>
            <a:r>
              <a:rPr lang="en-US" sz="1050" dirty="0"/>
              <a:t>      EB</a:t>
            </a:r>
          </a:p>
        </p:txBody>
      </p:sp>
    </p:spTree>
    <p:extLst>
      <p:ext uri="{BB962C8B-B14F-4D97-AF65-F5344CB8AC3E}">
        <p14:creationId xmlns:p14="http://schemas.microsoft.com/office/powerpoint/2010/main" val="3370409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2828-12C4-9C4A-9FFE-58E2AD85DEC7}"/>
              </a:ext>
            </a:extLst>
          </p:cNvPr>
          <p:cNvSpPr>
            <a:spLocks noGrp="1"/>
          </p:cNvSpPr>
          <p:nvPr>
            <p:ph type="title"/>
          </p:nvPr>
        </p:nvSpPr>
        <p:spPr>
          <a:xfrm>
            <a:off x="364901" y="365125"/>
            <a:ext cx="8150449" cy="1006475"/>
          </a:xfrm>
        </p:spPr>
        <p:txBody>
          <a:bodyPr>
            <a:normAutofit/>
          </a:bodyPr>
          <a:lstStyle/>
          <a:p>
            <a:pPr algn="l"/>
            <a:r>
              <a:rPr lang="en-US" sz="4800" dirty="0"/>
              <a:t>Junctional EB: </a:t>
            </a:r>
            <a:r>
              <a:rPr lang="en-US" sz="4800" dirty="0" err="1"/>
              <a:t>Herlitz</a:t>
            </a:r>
            <a:endParaRPr lang="en-US" sz="4800" dirty="0"/>
          </a:p>
        </p:txBody>
      </p:sp>
      <p:sp>
        <p:nvSpPr>
          <p:cNvPr id="3" name="TextBox 2">
            <a:extLst>
              <a:ext uri="{FF2B5EF4-FFF2-40B4-BE49-F238E27FC236}">
                <a16:creationId xmlns:a16="http://schemas.microsoft.com/office/drawing/2014/main" id="{56011D91-6488-C042-BA01-465AB4F8CFDA}"/>
              </a:ext>
            </a:extLst>
          </p:cNvPr>
          <p:cNvSpPr txBox="1"/>
          <p:nvPr/>
        </p:nvSpPr>
        <p:spPr>
          <a:xfrm>
            <a:off x="364902" y="1391529"/>
            <a:ext cx="5079861" cy="3785652"/>
          </a:xfrm>
          <a:prstGeom prst="rect">
            <a:avLst/>
          </a:prstGeom>
          <a:noFill/>
        </p:spPr>
        <p:txBody>
          <a:bodyPr wrap="square" rtlCol="0">
            <a:spAutoFit/>
          </a:bodyPr>
          <a:lstStyle/>
          <a:p>
            <a:pPr marL="285750" indent="-285750">
              <a:buFont typeface="Arial" panose="020B0604020202020204" pitchFamily="34" charset="0"/>
              <a:buChar char="•"/>
            </a:pPr>
            <a:r>
              <a:rPr lang="en-US" sz="3000" dirty="0"/>
              <a:t>Severe clinical presentation</a:t>
            </a:r>
          </a:p>
          <a:p>
            <a:pPr marL="285750" indent="-285750">
              <a:buFont typeface="Arial" panose="020B0604020202020204" pitchFamily="34" charset="0"/>
              <a:buChar char="•"/>
            </a:pPr>
            <a:r>
              <a:rPr lang="en-US" sz="3000" dirty="0"/>
              <a:t>High infancy mortality from malnutrition (pain and difficult feeding), respiratory complications and infection </a:t>
            </a:r>
            <a:endParaRPr lang="en-US" sz="3000" strike="sngStrike" dirty="0"/>
          </a:p>
          <a:p>
            <a:pPr marL="285750" indent="-285750">
              <a:buFont typeface="Arial" panose="020B0604020202020204" pitchFamily="34" charset="0"/>
              <a:buChar char="•"/>
            </a:pPr>
            <a:r>
              <a:rPr lang="en-US" sz="3000" dirty="0"/>
              <a:t>Laryngotracheal mucosa involvement: hoarse cry, stridor and stenosis from </a:t>
            </a:r>
          </a:p>
        </p:txBody>
      </p:sp>
      <p:sp>
        <p:nvSpPr>
          <p:cNvPr id="7" name="Rectangle 6">
            <a:extLst>
              <a:ext uri="{FF2B5EF4-FFF2-40B4-BE49-F238E27FC236}">
                <a16:creationId xmlns:a16="http://schemas.microsoft.com/office/drawing/2014/main" id="{DBF28348-24D7-164E-A71C-E827C69C0DFE}"/>
              </a:ext>
            </a:extLst>
          </p:cNvPr>
          <p:cNvSpPr/>
          <p:nvPr/>
        </p:nvSpPr>
        <p:spPr>
          <a:xfrm>
            <a:off x="381000" y="5065693"/>
            <a:ext cx="8017099" cy="954107"/>
          </a:xfrm>
          <a:prstGeom prst="rect">
            <a:avLst/>
          </a:prstGeom>
        </p:spPr>
        <p:txBody>
          <a:bodyPr wrap="square">
            <a:spAutoFit/>
          </a:bodyPr>
          <a:lstStyle/>
          <a:p>
            <a:pPr indent="300038"/>
            <a:r>
              <a:rPr lang="en-US" sz="2800" dirty="0"/>
              <a:t>granulation tissue</a:t>
            </a:r>
          </a:p>
          <a:p>
            <a:pPr marL="285750" indent="-285750">
              <a:buFont typeface="Arial" panose="020B0604020202020204" pitchFamily="34" charset="0"/>
              <a:buChar char="•"/>
            </a:pPr>
            <a:r>
              <a:rPr lang="en-US" sz="2800" dirty="0"/>
              <a:t>If possible, avoid laryngoscopy and intubation</a:t>
            </a:r>
          </a:p>
        </p:txBody>
      </p:sp>
      <p:pic>
        <p:nvPicPr>
          <p:cNvPr id="10" name="Picture 9">
            <a:extLst>
              <a:ext uri="{FF2B5EF4-FFF2-40B4-BE49-F238E27FC236}">
                <a16:creationId xmlns:a16="http://schemas.microsoft.com/office/drawing/2014/main" id="{34ABCCA7-90BB-A54C-A001-026CD96B7C26}"/>
              </a:ext>
            </a:extLst>
          </p:cNvPr>
          <p:cNvPicPr>
            <a:picLocks noChangeAspect="1"/>
          </p:cNvPicPr>
          <p:nvPr/>
        </p:nvPicPr>
        <p:blipFill>
          <a:blip r:embed="rId3"/>
          <a:stretch>
            <a:fillRect/>
          </a:stretch>
        </p:blipFill>
        <p:spPr>
          <a:xfrm>
            <a:off x="5444763" y="1524000"/>
            <a:ext cx="3394437" cy="3113370"/>
          </a:xfrm>
          <a:prstGeom prst="rect">
            <a:avLst/>
          </a:prstGeom>
        </p:spPr>
      </p:pic>
      <p:sp>
        <p:nvSpPr>
          <p:cNvPr id="11" name="Oval 10">
            <a:extLst>
              <a:ext uri="{FF2B5EF4-FFF2-40B4-BE49-F238E27FC236}">
                <a16:creationId xmlns:a16="http://schemas.microsoft.com/office/drawing/2014/main" id="{D214489B-4A78-734A-9209-758C12D363B7}"/>
              </a:ext>
            </a:extLst>
          </p:cNvPr>
          <p:cNvSpPr/>
          <p:nvPr/>
        </p:nvSpPr>
        <p:spPr>
          <a:xfrm>
            <a:off x="6740163" y="2895600"/>
            <a:ext cx="737702" cy="63675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extBox 11">
            <a:extLst>
              <a:ext uri="{FF2B5EF4-FFF2-40B4-BE49-F238E27FC236}">
                <a16:creationId xmlns:a16="http://schemas.microsoft.com/office/drawing/2014/main" id="{0DFA78D0-8970-3442-9729-657D51F89A6B}"/>
              </a:ext>
            </a:extLst>
          </p:cNvPr>
          <p:cNvSpPr txBox="1"/>
          <p:nvPr/>
        </p:nvSpPr>
        <p:spPr>
          <a:xfrm>
            <a:off x="6740163" y="3048000"/>
            <a:ext cx="737702" cy="415498"/>
          </a:xfrm>
          <a:prstGeom prst="rect">
            <a:avLst/>
          </a:prstGeom>
          <a:noFill/>
        </p:spPr>
        <p:txBody>
          <a:bodyPr wrap="none" rtlCol="0">
            <a:spAutoFit/>
          </a:bodyPr>
          <a:lstStyle/>
          <a:p>
            <a:r>
              <a:rPr lang="en-US" sz="1050" dirty="0"/>
              <a:t>Junctional</a:t>
            </a:r>
          </a:p>
          <a:p>
            <a:r>
              <a:rPr lang="en-US" sz="1050" dirty="0"/>
              <a:t>      EB</a:t>
            </a:r>
          </a:p>
        </p:txBody>
      </p:sp>
    </p:spTree>
    <p:extLst>
      <p:ext uri="{BB962C8B-B14F-4D97-AF65-F5344CB8AC3E}">
        <p14:creationId xmlns:p14="http://schemas.microsoft.com/office/powerpoint/2010/main" val="2849354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2828-12C4-9C4A-9FFE-58E2AD85DEC7}"/>
              </a:ext>
            </a:extLst>
          </p:cNvPr>
          <p:cNvSpPr>
            <a:spLocks noGrp="1"/>
          </p:cNvSpPr>
          <p:nvPr>
            <p:ph type="title"/>
          </p:nvPr>
        </p:nvSpPr>
        <p:spPr>
          <a:xfrm>
            <a:off x="628650" y="365125"/>
            <a:ext cx="7886700" cy="854075"/>
          </a:xfrm>
        </p:spPr>
        <p:txBody>
          <a:bodyPr>
            <a:normAutofit/>
          </a:bodyPr>
          <a:lstStyle/>
          <a:p>
            <a:pPr algn="l"/>
            <a:r>
              <a:rPr lang="en-US" sz="4800" dirty="0"/>
              <a:t>Dystrophic EB</a:t>
            </a:r>
          </a:p>
        </p:txBody>
      </p:sp>
      <p:sp>
        <p:nvSpPr>
          <p:cNvPr id="5" name="TextBox 4">
            <a:extLst>
              <a:ext uri="{FF2B5EF4-FFF2-40B4-BE49-F238E27FC236}">
                <a16:creationId xmlns:a16="http://schemas.microsoft.com/office/drawing/2014/main" id="{4C06C900-244C-9D4A-90AC-D60582478FE9}"/>
              </a:ext>
            </a:extLst>
          </p:cNvPr>
          <p:cNvSpPr txBox="1"/>
          <p:nvPr/>
        </p:nvSpPr>
        <p:spPr>
          <a:xfrm>
            <a:off x="628650" y="1476903"/>
            <a:ext cx="4994760" cy="3416320"/>
          </a:xfrm>
          <a:prstGeom prst="rect">
            <a:avLst/>
          </a:prstGeom>
          <a:noFill/>
        </p:spPr>
        <p:txBody>
          <a:bodyPr wrap="square" rtlCol="0">
            <a:spAutoFit/>
          </a:bodyPr>
          <a:lstStyle/>
          <a:p>
            <a:pPr marL="285750" indent="-285750">
              <a:buFont typeface="Arial" panose="020B0604020202020204" pitchFamily="34" charset="0"/>
              <a:buChar char="•"/>
            </a:pPr>
            <a:r>
              <a:rPr lang="en-US" sz="2400" dirty="0"/>
              <a:t>Patients with dystrophic EB often present for surgery</a:t>
            </a:r>
          </a:p>
          <a:p>
            <a:pPr marL="285750" indent="-285750">
              <a:buFont typeface="Arial" panose="020B0604020202020204" pitchFamily="34" charset="0"/>
              <a:buChar char="•"/>
            </a:pPr>
            <a:r>
              <a:rPr lang="en-US" sz="2400" dirty="0"/>
              <a:t>Defect is deep to the basement membrane</a:t>
            </a:r>
          </a:p>
          <a:p>
            <a:pPr marL="285750" indent="-285750">
              <a:buFont typeface="Arial" panose="020B0604020202020204" pitchFamily="34" charset="0"/>
              <a:buChar char="•"/>
            </a:pPr>
            <a:r>
              <a:rPr lang="en-US" sz="2400" dirty="0"/>
              <a:t>Autosomal recessive </a:t>
            </a:r>
            <a:endParaRPr lang="en-US" sz="2400" strike="sngStrike" dirty="0"/>
          </a:p>
          <a:p>
            <a:pPr marL="285750" indent="-285750">
              <a:buFont typeface="Arial" panose="020B0604020202020204" pitchFamily="34" charset="0"/>
              <a:buChar char="•"/>
            </a:pPr>
            <a:r>
              <a:rPr lang="en-US" sz="2400" dirty="0"/>
              <a:t>Often survive to adulthood, but many develop aggressive and metastatic squamous cell skin CA</a:t>
            </a:r>
          </a:p>
          <a:p>
            <a:pPr marL="285750" indent="-285750">
              <a:buFont typeface="Arial" panose="020B0604020202020204" pitchFamily="34" charset="0"/>
              <a:buChar char="•"/>
            </a:pPr>
            <a:r>
              <a:rPr lang="en-US" sz="2400" dirty="0"/>
              <a:t>Tendency for the blisters to heal</a:t>
            </a:r>
          </a:p>
        </p:txBody>
      </p:sp>
      <p:sp>
        <p:nvSpPr>
          <p:cNvPr id="7" name="Rectangle 6">
            <a:extLst>
              <a:ext uri="{FF2B5EF4-FFF2-40B4-BE49-F238E27FC236}">
                <a16:creationId xmlns:a16="http://schemas.microsoft.com/office/drawing/2014/main" id="{6A976048-44C6-5347-B47A-D3028D50EA19}"/>
              </a:ext>
            </a:extLst>
          </p:cNvPr>
          <p:cNvSpPr/>
          <p:nvPr/>
        </p:nvSpPr>
        <p:spPr>
          <a:xfrm>
            <a:off x="628650" y="4800600"/>
            <a:ext cx="7753350" cy="830997"/>
          </a:xfrm>
          <a:prstGeom prst="rect">
            <a:avLst/>
          </a:prstGeom>
        </p:spPr>
        <p:txBody>
          <a:bodyPr wrap="square">
            <a:spAutoFit/>
          </a:bodyPr>
          <a:lstStyle/>
          <a:p>
            <a:pPr indent="300038"/>
            <a:r>
              <a:rPr lang="en-US" sz="2400" dirty="0"/>
              <a:t>forming </a:t>
            </a:r>
            <a:r>
              <a:rPr lang="en-US" sz="2400" b="1" dirty="0"/>
              <a:t>significant </a:t>
            </a:r>
            <a:r>
              <a:rPr lang="en-US" sz="2400" dirty="0"/>
              <a:t>amount of scar tissue</a:t>
            </a:r>
          </a:p>
          <a:p>
            <a:pPr marL="285750" indent="-285750">
              <a:buFont typeface="Arial" panose="020B0604020202020204" pitchFamily="34" charset="0"/>
              <a:buChar char="•"/>
            </a:pPr>
            <a:r>
              <a:rPr lang="en-US" sz="2400" dirty="0"/>
              <a:t>Extracutaneous scarring can also occur on internal organs</a:t>
            </a:r>
          </a:p>
        </p:txBody>
      </p:sp>
      <p:pic>
        <p:nvPicPr>
          <p:cNvPr id="10" name="Picture 9">
            <a:extLst>
              <a:ext uri="{FF2B5EF4-FFF2-40B4-BE49-F238E27FC236}">
                <a16:creationId xmlns:a16="http://schemas.microsoft.com/office/drawing/2014/main" id="{902E68F1-3DF8-2B4D-AA5C-9D2F075CCCE0}"/>
              </a:ext>
            </a:extLst>
          </p:cNvPr>
          <p:cNvPicPr>
            <a:picLocks noChangeAspect="1"/>
          </p:cNvPicPr>
          <p:nvPr/>
        </p:nvPicPr>
        <p:blipFill>
          <a:blip r:embed="rId3"/>
          <a:stretch>
            <a:fillRect/>
          </a:stretch>
        </p:blipFill>
        <p:spPr>
          <a:xfrm>
            <a:off x="5332167" y="1365637"/>
            <a:ext cx="3521500" cy="3229912"/>
          </a:xfrm>
          <a:prstGeom prst="rect">
            <a:avLst/>
          </a:prstGeom>
        </p:spPr>
      </p:pic>
      <p:sp>
        <p:nvSpPr>
          <p:cNvPr id="3" name="Oval 2">
            <a:extLst>
              <a:ext uri="{FF2B5EF4-FFF2-40B4-BE49-F238E27FC236}">
                <a16:creationId xmlns:a16="http://schemas.microsoft.com/office/drawing/2014/main" id="{01F8E0A1-ED7A-BC45-94C4-D5BB59B7FFF1}"/>
              </a:ext>
            </a:extLst>
          </p:cNvPr>
          <p:cNvSpPr/>
          <p:nvPr/>
        </p:nvSpPr>
        <p:spPr>
          <a:xfrm>
            <a:off x="7537608" y="3276600"/>
            <a:ext cx="691991" cy="6858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a:extLst>
              <a:ext uri="{FF2B5EF4-FFF2-40B4-BE49-F238E27FC236}">
                <a16:creationId xmlns:a16="http://schemas.microsoft.com/office/drawing/2014/main" id="{265B7D9B-76DA-7645-AD9F-0BA43AD0BD88}"/>
              </a:ext>
            </a:extLst>
          </p:cNvPr>
          <p:cNvSpPr txBox="1"/>
          <p:nvPr/>
        </p:nvSpPr>
        <p:spPr>
          <a:xfrm>
            <a:off x="7502604" y="3461519"/>
            <a:ext cx="1107996" cy="577081"/>
          </a:xfrm>
          <a:prstGeom prst="rect">
            <a:avLst/>
          </a:prstGeom>
          <a:noFill/>
        </p:spPr>
        <p:txBody>
          <a:bodyPr wrap="none" rtlCol="0">
            <a:spAutoFit/>
          </a:bodyPr>
          <a:lstStyle/>
          <a:p>
            <a:r>
              <a:rPr lang="en-US" sz="1050" dirty="0"/>
              <a:t>Dystrophic</a:t>
            </a:r>
          </a:p>
          <a:p>
            <a:r>
              <a:rPr lang="en-US" sz="1050" dirty="0"/>
              <a:t>       EB</a:t>
            </a:r>
          </a:p>
          <a:p>
            <a:r>
              <a:rPr lang="en-US" sz="1050" dirty="0"/>
              <a:t>	</a:t>
            </a:r>
          </a:p>
        </p:txBody>
      </p:sp>
    </p:spTree>
    <p:extLst>
      <p:ext uri="{BB962C8B-B14F-4D97-AF65-F5344CB8AC3E}">
        <p14:creationId xmlns:p14="http://schemas.microsoft.com/office/powerpoint/2010/main" val="3439604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5A78D-FB7A-EB4D-967D-9000F8EC12B8}"/>
              </a:ext>
            </a:extLst>
          </p:cNvPr>
          <p:cNvSpPr>
            <a:spLocks noGrp="1"/>
          </p:cNvSpPr>
          <p:nvPr>
            <p:ph type="title"/>
          </p:nvPr>
        </p:nvSpPr>
        <p:spPr>
          <a:xfrm>
            <a:off x="408826" y="365125"/>
            <a:ext cx="7550926" cy="1325563"/>
          </a:xfrm>
        </p:spPr>
        <p:txBody>
          <a:bodyPr>
            <a:normAutofit fontScale="90000"/>
          </a:bodyPr>
          <a:lstStyle/>
          <a:p>
            <a:pPr algn="l"/>
            <a:r>
              <a:rPr lang="en-US" dirty="0"/>
              <a:t>Extra-cutaneous Manifestations of Dystrophic EB</a:t>
            </a:r>
          </a:p>
        </p:txBody>
      </p:sp>
      <p:sp>
        <p:nvSpPr>
          <p:cNvPr id="9" name="TextBox 8">
            <a:extLst>
              <a:ext uri="{FF2B5EF4-FFF2-40B4-BE49-F238E27FC236}">
                <a16:creationId xmlns:a16="http://schemas.microsoft.com/office/drawing/2014/main" id="{0F27CC16-CBF4-F747-88FB-52CE66B0DA53}"/>
              </a:ext>
            </a:extLst>
          </p:cNvPr>
          <p:cNvSpPr txBox="1"/>
          <p:nvPr/>
        </p:nvSpPr>
        <p:spPr>
          <a:xfrm>
            <a:off x="5707487" y="1836068"/>
            <a:ext cx="2674513" cy="707886"/>
          </a:xfrm>
          <a:prstGeom prst="rect">
            <a:avLst/>
          </a:prstGeom>
          <a:noFill/>
        </p:spPr>
        <p:txBody>
          <a:bodyPr wrap="square" rtlCol="0">
            <a:spAutoFit/>
          </a:bodyPr>
          <a:lstStyle/>
          <a:p>
            <a:r>
              <a:rPr lang="en-US" sz="2000" dirty="0"/>
              <a:t>Corneal scars</a:t>
            </a:r>
          </a:p>
          <a:p>
            <a:r>
              <a:rPr lang="en-US" sz="2000" dirty="0"/>
              <a:t>   Eyelids scarred open</a:t>
            </a:r>
          </a:p>
        </p:txBody>
      </p:sp>
      <p:sp>
        <p:nvSpPr>
          <p:cNvPr id="10" name="TextBox 9">
            <a:extLst>
              <a:ext uri="{FF2B5EF4-FFF2-40B4-BE49-F238E27FC236}">
                <a16:creationId xmlns:a16="http://schemas.microsoft.com/office/drawing/2014/main" id="{778CDF28-ECFD-124E-84C8-0C5E2D3FBD4C}"/>
              </a:ext>
            </a:extLst>
          </p:cNvPr>
          <p:cNvSpPr txBox="1"/>
          <p:nvPr/>
        </p:nvSpPr>
        <p:spPr>
          <a:xfrm>
            <a:off x="5350273" y="3181290"/>
            <a:ext cx="3031727" cy="400110"/>
          </a:xfrm>
          <a:prstGeom prst="rect">
            <a:avLst/>
          </a:prstGeom>
          <a:noFill/>
        </p:spPr>
        <p:txBody>
          <a:bodyPr wrap="none" rtlCol="0" anchor="ctr">
            <a:spAutoFit/>
          </a:bodyPr>
          <a:lstStyle/>
          <a:p>
            <a:r>
              <a:rPr lang="en-US" sz="2000" dirty="0"/>
              <a:t>Oral mucosa: blisters/scars </a:t>
            </a:r>
          </a:p>
        </p:txBody>
      </p:sp>
      <p:sp>
        <p:nvSpPr>
          <p:cNvPr id="11" name="TextBox 10">
            <a:extLst>
              <a:ext uri="{FF2B5EF4-FFF2-40B4-BE49-F238E27FC236}">
                <a16:creationId xmlns:a16="http://schemas.microsoft.com/office/drawing/2014/main" id="{7165D43F-0F0D-CF47-AF8F-80A807758C4F}"/>
              </a:ext>
            </a:extLst>
          </p:cNvPr>
          <p:cNvSpPr txBox="1"/>
          <p:nvPr/>
        </p:nvSpPr>
        <p:spPr>
          <a:xfrm>
            <a:off x="228600" y="1828800"/>
            <a:ext cx="5410200" cy="1015663"/>
          </a:xfrm>
          <a:prstGeom prst="rect">
            <a:avLst/>
          </a:prstGeom>
          <a:noFill/>
        </p:spPr>
        <p:txBody>
          <a:bodyPr wrap="square" rtlCol="0">
            <a:spAutoFit/>
          </a:bodyPr>
          <a:lstStyle/>
          <a:p>
            <a:r>
              <a:rPr lang="en-US" sz="2000" dirty="0" err="1"/>
              <a:t>Microstomia</a:t>
            </a:r>
            <a:r>
              <a:rPr lang="en-US" sz="2000" b="1" dirty="0"/>
              <a:t> </a:t>
            </a:r>
            <a:r>
              <a:rPr lang="en-US" sz="2000" dirty="0"/>
              <a:t>(contractures at oral commissures)</a:t>
            </a:r>
          </a:p>
          <a:p>
            <a:r>
              <a:rPr lang="en-US" sz="2000" dirty="0"/>
              <a:t>  </a:t>
            </a:r>
            <a:r>
              <a:rPr lang="en-US" sz="2000" dirty="0" err="1"/>
              <a:t>Ankyloglossia</a:t>
            </a:r>
            <a:r>
              <a:rPr lang="en-US" sz="2000" b="1" dirty="0"/>
              <a:t> </a:t>
            </a:r>
            <a:r>
              <a:rPr lang="en-US" sz="2000" dirty="0"/>
              <a:t>(tongue tie)</a:t>
            </a:r>
          </a:p>
          <a:p>
            <a:r>
              <a:rPr lang="en-US" sz="2000" dirty="0"/>
              <a:t>    Reduced oral opening</a:t>
            </a:r>
          </a:p>
        </p:txBody>
      </p:sp>
      <p:sp>
        <p:nvSpPr>
          <p:cNvPr id="13" name="TextBox 12">
            <a:extLst>
              <a:ext uri="{FF2B5EF4-FFF2-40B4-BE49-F238E27FC236}">
                <a16:creationId xmlns:a16="http://schemas.microsoft.com/office/drawing/2014/main" id="{9E351EEE-E330-4745-BC99-CE5787BC00AA}"/>
              </a:ext>
            </a:extLst>
          </p:cNvPr>
          <p:cNvSpPr txBox="1"/>
          <p:nvPr/>
        </p:nvSpPr>
        <p:spPr>
          <a:xfrm>
            <a:off x="408826" y="3028890"/>
            <a:ext cx="3248774" cy="400110"/>
          </a:xfrm>
          <a:prstGeom prst="rect">
            <a:avLst/>
          </a:prstGeom>
          <a:noFill/>
        </p:spPr>
        <p:txBody>
          <a:bodyPr wrap="none" rtlCol="0">
            <a:spAutoFit/>
          </a:bodyPr>
          <a:lstStyle/>
          <a:p>
            <a:r>
              <a:rPr lang="en-US" sz="2000" dirty="0"/>
              <a:t>Esophageal blisters/strictures</a:t>
            </a:r>
          </a:p>
        </p:txBody>
      </p:sp>
      <p:sp>
        <p:nvSpPr>
          <p:cNvPr id="14" name="TextBox 13">
            <a:extLst>
              <a:ext uri="{FF2B5EF4-FFF2-40B4-BE49-F238E27FC236}">
                <a16:creationId xmlns:a16="http://schemas.microsoft.com/office/drawing/2014/main" id="{633B6676-7816-CB45-B347-3FF2491A7320}"/>
              </a:ext>
            </a:extLst>
          </p:cNvPr>
          <p:cNvSpPr txBox="1"/>
          <p:nvPr/>
        </p:nvSpPr>
        <p:spPr>
          <a:xfrm>
            <a:off x="5573299" y="3638490"/>
            <a:ext cx="1894301" cy="400110"/>
          </a:xfrm>
          <a:prstGeom prst="rect">
            <a:avLst/>
          </a:prstGeom>
          <a:noFill/>
        </p:spPr>
        <p:txBody>
          <a:bodyPr wrap="none" rtlCol="0">
            <a:spAutoFit/>
          </a:bodyPr>
          <a:lstStyle/>
          <a:p>
            <a:r>
              <a:rPr lang="en-US" sz="2000" dirty="0"/>
              <a:t>Cardiomyopathy</a:t>
            </a:r>
          </a:p>
        </p:txBody>
      </p:sp>
      <p:sp>
        <p:nvSpPr>
          <p:cNvPr id="15" name="TextBox 14">
            <a:extLst>
              <a:ext uri="{FF2B5EF4-FFF2-40B4-BE49-F238E27FC236}">
                <a16:creationId xmlns:a16="http://schemas.microsoft.com/office/drawing/2014/main" id="{714B8315-4C47-774E-A811-FB5F7C8D5640}"/>
              </a:ext>
            </a:extLst>
          </p:cNvPr>
          <p:cNvSpPr txBox="1"/>
          <p:nvPr/>
        </p:nvSpPr>
        <p:spPr>
          <a:xfrm>
            <a:off x="609600" y="3638490"/>
            <a:ext cx="2837443" cy="400110"/>
          </a:xfrm>
          <a:prstGeom prst="rect">
            <a:avLst/>
          </a:prstGeom>
          <a:noFill/>
        </p:spPr>
        <p:txBody>
          <a:bodyPr wrap="none" rtlCol="0">
            <a:spAutoFit/>
          </a:bodyPr>
          <a:lstStyle/>
          <a:p>
            <a:r>
              <a:rPr lang="en-US" sz="2000" dirty="0"/>
              <a:t>TRACHEA/LUNGS SPARED</a:t>
            </a:r>
          </a:p>
        </p:txBody>
      </p:sp>
      <p:sp>
        <p:nvSpPr>
          <p:cNvPr id="16" name="TextBox 15">
            <a:extLst>
              <a:ext uri="{FF2B5EF4-FFF2-40B4-BE49-F238E27FC236}">
                <a16:creationId xmlns:a16="http://schemas.microsoft.com/office/drawing/2014/main" id="{1E4A1A81-E2CD-254B-9A81-2FADF1CA4CD4}"/>
              </a:ext>
            </a:extLst>
          </p:cNvPr>
          <p:cNvSpPr txBox="1"/>
          <p:nvPr/>
        </p:nvSpPr>
        <p:spPr>
          <a:xfrm>
            <a:off x="838200" y="4171890"/>
            <a:ext cx="1487843" cy="400110"/>
          </a:xfrm>
          <a:prstGeom prst="rect">
            <a:avLst/>
          </a:prstGeom>
          <a:noFill/>
        </p:spPr>
        <p:txBody>
          <a:bodyPr wrap="none" rtlCol="0">
            <a:spAutoFit/>
          </a:bodyPr>
          <a:lstStyle/>
          <a:p>
            <a:r>
              <a:rPr lang="en-US" sz="2000" dirty="0"/>
              <a:t>Renal failure</a:t>
            </a:r>
          </a:p>
        </p:txBody>
      </p:sp>
      <p:sp>
        <p:nvSpPr>
          <p:cNvPr id="17" name="TextBox 16">
            <a:extLst>
              <a:ext uri="{FF2B5EF4-FFF2-40B4-BE49-F238E27FC236}">
                <a16:creationId xmlns:a16="http://schemas.microsoft.com/office/drawing/2014/main" id="{8BBEE7A3-3BE5-574F-BC3A-D2A5876CFA39}"/>
              </a:ext>
            </a:extLst>
          </p:cNvPr>
          <p:cNvSpPr txBox="1"/>
          <p:nvPr/>
        </p:nvSpPr>
        <p:spPr>
          <a:xfrm>
            <a:off x="5670937" y="4171890"/>
            <a:ext cx="2711063" cy="400110"/>
          </a:xfrm>
          <a:prstGeom prst="rect">
            <a:avLst/>
          </a:prstGeom>
          <a:noFill/>
        </p:spPr>
        <p:txBody>
          <a:bodyPr wrap="none" rtlCol="0">
            <a:spAutoFit/>
          </a:bodyPr>
          <a:lstStyle/>
          <a:p>
            <a:r>
              <a:rPr lang="en-US" sz="2000" dirty="0"/>
              <a:t>Cutaneous malignancies</a:t>
            </a:r>
          </a:p>
        </p:txBody>
      </p:sp>
      <p:sp>
        <p:nvSpPr>
          <p:cNvPr id="18" name="TextBox 17">
            <a:extLst>
              <a:ext uri="{FF2B5EF4-FFF2-40B4-BE49-F238E27FC236}">
                <a16:creationId xmlns:a16="http://schemas.microsoft.com/office/drawing/2014/main" id="{D7A6640D-0595-9C42-95EA-CB6227E523CF}"/>
              </a:ext>
            </a:extLst>
          </p:cNvPr>
          <p:cNvSpPr txBox="1"/>
          <p:nvPr/>
        </p:nvSpPr>
        <p:spPr>
          <a:xfrm>
            <a:off x="5713326" y="4781490"/>
            <a:ext cx="2882969" cy="400110"/>
          </a:xfrm>
          <a:prstGeom prst="rect">
            <a:avLst/>
          </a:prstGeom>
          <a:noFill/>
        </p:spPr>
        <p:txBody>
          <a:bodyPr wrap="none" rtlCol="0">
            <a:spAutoFit/>
          </a:bodyPr>
          <a:lstStyle/>
          <a:p>
            <a:r>
              <a:rPr lang="en-US" sz="2000" dirty="0"/>
              <a:t>Poor intestinal absorption</a:t>
            </a:r>
          </a:p>
        </p:txBody>
      </p:sp>
      <p:sp>
        <p:nvSpPr>
          <p:cNvPr id="19" name="TextBox 18">
            <a:extLst>
              <a:ext uri="{FF2B5EF4-FFF2-40B4-BE49-F238E27FC236}">
                <a16:creationId xmlns:a16="http://schemas.microsoft.com/office/drawing/2014/main" id="{F803DBD2-69EE-C04A-9E81-5363C74CCA03}"/>
              </a:ext>
            </a:extLst>
          </p:cNvPr>
          <p:cNvSpPr txBox="1"/>
          <p:nvPr/>
        </p:nvSpPr>
        <p:spPr>
          <a:xfrm>
            <a:off x="1066800" y="4781490"/>
            <a:ext cx="2037096" cy="400110"/>
          </a:xfrm>
          <a:prstGeom prst="rect">
            <a:avLst/>
          </a:prstGeom>
          <a:noFill/>
        </p:spPr>
        <p:txBody>
          <a:bodyPr wrap="none" rtlCol="0">
            <a:spAutoFit/>
          </a:bodyPr>
          <a:lstStyle/>
          <a:p>
            <a:r>
              <a:rPr lang="en-US" sz="2000" dirty="0" err="1"/>
              <a:t>Pseudosyndactyly</a:t>
            </a:r>
            <a:endParaRPr lang="en-US" sz="2000" dirty="0"/>
          </a:p>
        </p:txBody>
      </p:sp>
      <p:sp>
        <p:nvSpPr>
          <p:cNvPr id="20" name="TextBox 19">
            <a:extLst>
              <a:ext uri="{FF2B5EF4-FFF2-40B4-BE49-F238E27FC236}">
                <a16:creationId xmlns:a16="http://schemas.microsoft.com/office/drawing/2014/main" id="{A361A921-C899-6545-8ABC-6C8505F0446E}"/>
              </a:ext>
            </a:extLst>
          </p:cNvPr>
          <p:cNvSpPr txBox="1"/>
          <p:nvPr/>
        </p:nvSpPr>
        <p:spPr>
          <a:xfrm>
            <a:off x="1295400" y="5391090"/>
            <a:ext cx="1379673" cy="400110"/>
          </a:xfrm>
          <a:prstGeom prst="rect">
            <a:avLst/>
          </a:prstGeom>
          <a:noFill/>
        </p:spPr>
        <p:txBody>
          <a:bodyPr wrap="none" rtlCol="0">
            <a:spAutoFit/>
          </a:bodyPr>
          <a:lstStyle/>
          <a:p>
            <a:r>
              <a:rPr lang="en-US" sz="2000" dirty="0"/>
              <a:t>Osteopenia</a:t>
            </a:r>
          </a:p>
        </p:txBody>
      </p:sp>
      <p:sp>
        <p:nvSpPr>
          <p:cNvPr id="3" name="TextBox 2">
            <a:extLst>
              <a:ext uri="{FF2B5EF4-FFF2-40B4-BE49-F238E27FC236}">
                <a16:creationId xmlns:a16="http://schemas.microsoft.com/office/drawing/2014/main" id="{0E9A08B9-B007-8742-A597-2B6BEBD6B1EC}"/>
              </a:ext>
            </a:extLst>
          </p:cNvPr>
          <p:cNvSpPr txBox="1"/>
          <p:nvPr/>
        </p:nvSpPr>
        <p:spPr>
          <a:xfrm>
            <a:off x="4945488" y="2647890"/>
            <a:ext cx="1685590" cy="400110"/>
          </a:xfrm>
          <a:prstGeom prst="rect">
            <a:avLst/>
          </a:prstGeom>
          <a:noFill/>
        </p:spPr>
        <p:txBody>
          <a:bodyPr wrap="none" rtlCol="0">
            <a:spAutoFit/>
          </a:bodyPr>
          <a:lstStyle/>
          <a:p>
            <a:r>
              <a:rPr lang="en-US" sz="2000" dirty="0"/>
              <a:t>Poor dentition</a:t>
            </a:r>
          </a:p>
        </p:txBody>
      </p:sp>
      <p:sp>
        <p:nvSpPr>
          <p:cNvPr id="4" name="TextBox 3">
            <a:extLst>
              <a:ext uri="{FF2B5EF4-FFF2-40B4-BE49-F238E27FC236}">
                <a16:creationId xmlns:a16="http://schemas.microsoft.com/office/drawing/2014/main" id="{F61A97D5-ED49-B145-B831-F0603D50BFC1}"/>
              </a:ext>
            </a:extLst>
          </p:cNvPr>
          <p:cNvSpPr txBox="1"/>
          <p:nvPr/>
        </p:nvSpPr>
        <p:spPr>
          <a:xfrm>
            <a:off x="5943600" y="5391090"/>
            <a:ext cx="1570110" cy="400110"/>
          </a:xfrm>
          <a:prstGeom prst="rect">
            <a:avLst/>
          </a:prstGeom>
          <a:noFill/>
        </p:spPr>
        <p:txBody>
          <a:bodyPr wrap="none" rtlCol="0">
            <a:spAutoFit/>
          </a:bodyPr>
          <a:lstStyle/>
          <a:p>
            <a:r>
              <a:rPr lang="en-US" sz="2000" dirty="0"/>
              <a:t>Anal Stenosis</a:t>
            </a:r>
          </a:p>
        </p:txBody>
      </p:sp>
      <p:pic>
        <p:nvPicPr>
          <p:cNvPr id="6" name="Picture 5">
            <a:extLst>
              <a:ext uri="{FF2B5EF4-FFF2-40B4-BE49-F238E27FC236}">
                <a16:creationId xmlns:a16="http://schemas.microsoft.com/office/drawing/2014/main" id="{2E76610D-7896-EC4D-9A93-6E977E9F60D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286000" y="2258659"/>
            <a:ext cx="4261648" cy="4218341"/>
          </a:xfrm>
          <a:prstGeom prst="rect">
            <a:avLst/>
          </a:prstGeom>
        </p:spPr>
      </p:pic>
    </p:spTree>
    <p:extLst>
      <p:ext uri="{BB962C8B-B14F-4D97-AF65-F5344CB8AC3E}">
        <p14:creationId xmlns:p14="http://schemas.microsoft.com/office/powerpoint/2010/main" val="240214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3C879-27A8-F949-A899-8B5BFA632D09}"/>
              </a:ext>
            </a:extLst>
          </p:cNvPr>
          <p:cNvSpPr>
            <a:spLocks noGrp="1"/>
          </p:cNvSpPr>
          <p:nvPr>
            <p:ph type="title"/>
          </p:nvPr>
        </p:nvSpPr>
        <p:spPr>
          <a:xfrm>
            <a:off x="628650" y="381000"/>
            <a:ext cx="6762750" cy="1143000"/>
          </a:xfrm>
        </p:spPr>
        <p:txBody>
          <a:bodyPr>
            <a:normAutofit fontScale="90000"/>
          </a:bodyPr>
          <a:lstStyle/>
          <a:p>
            <a:pPr algn="l"/>
            <a:r>
              <a:rPr lang="en-US" dirty="0"/>
              <a:t>Clinical Challenges with Dystrophic EB </a:t>
            </a:r>
          </a:p>
        </p:txBody>
      </p:sp>
      <p:sp>
        <p:nvSpPr>
          <p:cNvPr id="3" name="Content Placeholder 2">
            <a:extLst>
              <a:ext uri="{FF2B5EF4-FFF2-40B4-BE49-F238E27FC236}">
                <a16:creationId xmlns:a16="http://schemas.microsoft.com/office/drawing/2014/main" id="{BE742FA4-247E-5140-9029-B8199BE40F7E}"/>
              </a:ext>
            </a:extLst>
          </p:cNvPr>
          <p:cNvSpPr>
            <a:spLocks noGrp="1"/>
          </p:cNvSpPr>
          <p:nvPr>
            <p:ph idx="1"/>
          </p:nvPr>
        </p:nvSpPr>
        <p:spPr>
          <a:xfrm>
            <a:off x="628650" y="1752600"/>
            <a:ext cx="7886700" cy="4346576"/>
          </a:xfrm>
        </p:spPr>
        <p:txBody>
          <a:bodyPr>
            <a:normAutofit fontScale="92500" lnSpcReduction="10000"/>
          </a:bodyPr>
          <a:lstStyle/>
          <a:p>
            <a:pPr marL="290513" indent="-290513"/>
            <a:r>
              <a:rPr lang="en-US" sz="2800" dirty="0"/>
              <a:t>EB skin does not heal properly and is always weak</a:t>
            </a:r>
          </a:p>
          <a:p>
            <a:pPr marL="290513" indent="-290513"/>
            <a:r>
              <a:rPr lang="en-US" sz="2800" dirty="0"/>
              <a:t>Chronic pain from continuous skin damage</a:t>
            </a:r>
          </a:p>
          <a:p>
            <a:pPr marL="290513" indent="-290513"/>
            <a:r>
              <a:rPr lang="en-US" sz="2800" dirty="0"/>
              <a:t>Chronic wounds and extensive scarring decrease mobility</a:t>
            </a:r>
          </a:p>
          <a:p>
            <a:pPr marL="290513" indent="-290513"/>
            <a:r>
              <a:rPr lang="en-US" sz="2800" dirty="0"/>
              <a:t>Chronic scarring of hands and feet results in mitten deformities</a:t>
            </a:r>
          </a:p>
          <a:p>
            <a:pPr marL="290513" indent="-290513"/>
            <a:r>
              <a:rPr lang="en-US" sz="2800" dirty="0"/>
              <a:t>Oral mucosa blistering prevents good oral hygiene and results in dental decay</a:t>
            </a:r>
          </a:p>
          <a:p>
            <a:pPr marL="290513" indent="-290513"/>
            <a:r>
              <a:rPr lang="en-US" sz="2800" dirty="0"/>
              <a:t>Internal mucosa involvement results in poor feeding, FTT, anemia and osteoporosis  </a:t>
            </a:r>
          </a:p>
        </p:txBody>
      </p:sp>
    </p:spTree>
    <p:extLst>
      <p:ext uri="{BB962C8B-B14F-4D97-AF65-F5344CB8AC3E}">
        <p14:creationId xmlns:p14="http://schemas.microsoft.com/office/powerpoint/2010/main" val="2804876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C451-DD6C-6745-94B2-7846F29855EB}"/>
              </a:ext>
            </a:extLst>
          </p:cNvPr>
          <p:cNvSpPr>
            <a:spLocks noGrp="1"/>
          </p:cNvSpPr>
          <p:nvPr>
            <p:ph type="title"/>
          </p:nvPr>
        </p:nvSpPr>
        <p:spPr>
          <a:xfrm>
            <a:off x="457200" y="365125"/>
            <a:ext cx="7162800" cy="1006475"/>
          </a:xfrm>
        </p:spPr>
        <p:txBody>
          <a:bodyPr>
            <a:normAutofit fontScale="90000"/>
          </a:bodyPr>
          <a:lstStyle/>
          <a:p>
            <a:pPr algn="l"/>
            <a:r>
              <a:rPr lang="en-US" dirty="0"/>
              <a:t>Common Surgeries in Patients With Dystrophic EB</a:t>
            </a:r>
          </a:p>
        </p:txBody>
      </p:sp>
      <p:sp>
        <p:nvSpPr>
          <p:cNvPr id="3" name="Content Placeholder 2">
            <a:extLst>
              <a:ext uri="{FF2B5EF4-FFF2-40B4-BE49-F238E27FC236}">
                <a16:creationId xmlns:a16="http://schemas.microsoft.com/office/drawing/2014/main" id="{37874A26-D1E8-5B47-868F-7F7CF673924E}"/>
              </a:ext>
            </a:extLst>
          </p:cNvPr>
          <p:cNvSpPr>
            <a:spLocks noGrp="1"/>
          </p:cNvSpPr>
          <p:nvPr>
            <p:ph idx="1"/>
          </p:nvPr>
        </p:nvSpPr>
        <p:spPr>
          <a:xfrm>
            <a:off x="457200" y="1600200"/>
            <a:ext cx="7886700" cy="5032375"/>
          </a:xfrm>
        </p:spPr>
        <p:txBody>
          <a:bodyPr>
            <a:normAutofit/>
          </a:bodyPr>
          <a:lstStyle/>
          <a:p>
            <a:pPr marL="347663" indent="-334963"/>
            <a:r>
              <a:rPr lang="en-US" dirty="0"/>
              <a:t>Esophageal dilation (most common)</a:t>
            </a:r>
          </a:p>
          <a:p>
            <a:pPr marL="347663" indent="-334963"/>
            <a:r>
              <a:rPr lang="en-US" dirty="0"/>
              <a:t>Gastrostomy tube placement</a:t>
            </a:r>
          </a:p>
          <a:p>
            <a:pPr marL="347663" indent="-334963"/>
            <a:r>
              <a:rPr lang="en-US" dirty="0" err="1"/>
              <a:t>Pseudosyndactyly</a:t>
            </a:r>
            <a:r>
              <a:rPr lang="en-US" dirty="0"/>
              <a:t>                                  release</a:t>
            </a:r>
          </a:p>
          <a:p>
            <a:pPr marL="347663" indent="-334963"/>
            <a:r>
              <a:rPr lang="en-US" dirty="0"/>
              <a:t>Dressing changes</a:t>
            </a:r>
          </a:p>
          <a:p>
            <a:pPr marL="347663" indent="-334963"/>
            <a:r>
              <a:rPr lang="en-US" dirty="0"/>
              <a:t>Dental restoration</a:t>
            </a:r>
          </a:p>
          <a:p>
            <a:pPr marL="347663" indent="-334963"/>
            <a:r>
              <a:rPr lang="en-US" dirty="0"/>
              <a:t>Circumcision</a:t>
            </a:r>
          </a:p>
          <a:p>
            <a:pPr marL="347663" indent="-334963"/>
            <a:r>
              <a:rPr lang="en-US" dirty="0"/>
              <a:t>Airway surgery</a:t>
            </a:r>
          </a:p>
        </p:txBody>
      </p:sp>
      <p:pic>
        <p:nvPicPr>
          <p:cNvPr id="5" name="Picture 4">
            <a:extLst>
              <a:ext uri="{FF2B5EF4-FFF2-40B4-BE49-F238E27FC236}">
                <a16:creationId xmlns:a16="http://schemas.microsoft.com/office/drawing/2014/main" id="{29EA4426-EBB3-4547-BC97-D0FFA17C751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16944" y="3352800"/>
            <a:ext cx="2952750" cy="2855938"/>
          </a:xfrm>
          <a:prstGeom prst="rect">
            <a:avLst/>
          </a:prstGeom>
        </p:spPr>
      </p:pic>
    </p:spTree>
    <p:extLst>
      <p:ext uri="{BB962C8B-B14F-4D97-AF65-F5344CB8AC3E}">
        <p14:creationId xmlns:p14="http://schemas.microsoft.com/office/powerpoint/2010/main" val="995178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F371D-1354-7A4B-880B-694C2B95277C}"/>
              </a:ext>
            </a:extLst>
          </p:cNvPr>
          <p:cNvSpPr>
            <a:spLocks noGrp="1"/>
          </p:cNvSpPr>
          <p:nvPr>
            <p:ph type="title"/>
          </p:nvPr>
        </p:nvSpPr>
        <p:spPr>
          <a:xfrm>
            <a:off x="304800" y="365125"/>
            <a:ext cx="7848600" cy="1325563"/>
          </a:xfrm>
        </p:spPr>
        <p:txBody>
          <a:bodyPr>
            <a:normAutofit fontScale="90000"/>
          </a:bodyPr>
          <a:lstStyle/>
          <a:p>
            <a:pPr algn="l"/>
            <a:r>
              <a:rPr lang="en-US" dirty="0">
                <a:latin typeface="+mn-lt"/>
              </a:rPr>
              <a:t>Preoperative evaluation of Patients with Dystrophic EB</a:t>
            </a:r>
          </a:p>
        </p:txBody>
      </p:sp>
      <p:sp>
        <p:nvSpPr>
          <p:cNvPr id="3" name="Content Placeholder 2">
            <a:extLst>
              <a:ext uri="{FF2B5EF4-FFF2-40B4-BE49-F238E27FC236}">
                <a16:creationId xmlns:a16="http://schemas.microsoft.com/office/drawing/2014/main" id="{75902DCC-4E01-0B45-80B1-F9E75C67669D}"/>
              </a:ext>
            </a:extLst>
          </p:cNvPr>
          <p:cNvSpPr>
            <a:spLocks noGrp="1"/>
          </p:cNvSpPr>
          <p:nvPr>
            <p:ph sz="half" idx="1"/>
          </p:nvPr>
        </p:nvSpPr>
        <p:spPr>
          <a:xfrm>
            <a:off x="381000" y="1825625"/>
            <a:ext cx="8134350" cy="4351338"/>
          </a:xfrm>
        </p:spPr>
        <p:txBody>
          <a:bodyPr>
            <a:normAutofit fontScale="92500"/>
          </a:bodyPr>
          <a:lstStyle/>
          <a:p>
            <a:r>
              <a:rPr lang="en-US" dirty="0"/>
              <a:t>Consult patient’s primary care and dermatologist</a:t>
            </a:r>
          </a:p>
          <a:p>
            <a:r>
              <a:rPr lang="en-US" dirty="0"/>
              <a:t>Consult parents or caregivers</a:t>
            </a:r>
          </a:p>
          <a:p>
            <a:r>
              <a:rPr lang="en-US" dirty="0"/>
              <a:t>High risk of localized skin infections, cellulitis or sepsis</a:t>
            </a:r>
          </a:p>
          <a:p>
            <a:r>
              <a:rPr lang="en-US" dirty="0"/>
              <a:t>Although rare, may have dilated cardiomyopathy; consider echocardiogram and cardiology consult if signs of orthopnea, edema, or shortness of breath</a:t>
            </a:r>
          </a:p>
          <a:p>
            <a:r>
              <a:rPr lang="en-US" dirty="0"/>
              <a:t>May have chronic anemia </a:t>
            </a:r>
          </a:p>
          <a:p>
            <a:r>
              <a:rPr lang="en-US" dirty="0"/>
              <a:t>Esophageal involvement may result in GERD and poor nutritional intake</a:t>
            </a:r>
          </a:p>
          <a:p>
            <a:pPr marL="0" indent="0">
              <a:buNone/>
            </a:pPr>
            <a:endParaRPr lang="en-US" dirty="0"/>
          </a:p>
        </p:txBody>
      </p:sp>
    </p:spTree>
    <p:extLst>
      <p:ext uri="{BB962C8B-B14F-4D97-AF65-F5344CB8AC3E}">
        <p14:creationId xmlns:p14="http://schemas.microsoft.com/office/powerpoint/2010/main" val="3294307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C351-F014-A344-8F44-76781A841B93}"/>
              </a:ext>
            </a:extLst>
          </p:cNvPr>
          <p:cNvSpPr>
            <a:spLocks noGrp="1"/>
          </p:cNvSpPr>
          <p:nvPr>
            <p:ph type="title"/>
          </p:nvPr>
        </p:nvSpPr>
        <p:spPr>
          <a:xfrm>
            <a:off x="304800" y="365125"/>
            <a:ext cx="6858000" cy="1325563"/>
          </a:xfrm>
        </p:spPr>
        <p:txBody>
          <a:bodyPr>
            <a:normAutofit fontScale="90000"/>
          </a:bodyPr>
          <a:lstStyle/>
          <a:p>
            <a:pPr algn="l"/>
            <a:r>
              <a:rPr lang="en-US" dirty="0">
                <a:latin typeface="+mn-lt"/>
              </a:rPr>
              <a:t>Airway Evaluation in Patients with Dystrophic EB</a:t>
            </a:r>
          </a:p>
        </p:txBody>
      </p:sp>
      <p:sp>
        <p:nvSpPr>
          <p:cNvPr id="4" name="Content Placeholder 3">
            <a:extLst>
              <a:ext uri="{FF2B5EF4-FFF2-40B4-BE49-F238E27FC236}">
                <a16:creationId xmlns:a16="http://schemas.microsoft.com/office/drawing/2014/main" id="{76C010CA-725B-C14D-BCE5-827B93C19853}"/>
              </a:ext>
            </a:extLst>
          </p:cNvPr>
          <p:cNvSpPr>
            <a:spLocks noGrp="1"/>
          </p:cNvSpPr>
          <p:nvPr>
            <p:ph sz="half" idx="1"/>
          </p:nvPr>
        </p:nvSpPr>
        <p:spPr>
          <a:xfrm>
            <a:off x="304800" y="1828800"/>
            <a:ext cx="8458200" cy="4343400"/>
          </a:xfrm>
        </p:spPr>
        <p:txBody>
          <a:bodyPr>
            <a:normAutofit lnSpcReduction="10000"/>
          </a:bodyPr>
          <a:lstStyle/>
          <a:p>
            <a:pPr marL="12700" lvl="1" indent="0">
              <a:buNone/>
            </a:pPr>
            <a:r>
              <a:rPr lang="en-US" sz="3200" i="1" dirty="0"/>
              <a:t>Difficult intubation</a:t>
            </a:r>
          </a:p>
          <a:p>
            <a:pPr marL="355600" lvl="1" indent="-342900">
              <a:buFont typeface="Arial" panose="020B0604020202020204" pitchFamily="34" charset="0"/>
              <a:buChar char="•"/>
            </a:pPr>
            <a:r>
              <a:rPr lang="en-US" sz="2800" i="1" dirty="0" err="1"/>
              <a:t>Microstomia</a:t>
            </a:r>
            <a:r>
              <a:rPr lang="en-US" sz="2800" i="1" dirty="0"/>
              <a:t> </a:t>
            </a:r>
            <a:r>
              <a:rPr lang="en-US" sz="2800" dirty="0"/>
              <a:t>can decrease mouth opening</a:t>
            </a:r>
          </a:p>
          <a:p>
            <a:pPr marL="347663" lvl="2" indent="-334963"/>
            <a:r>
              <a:rPr lang="en-US" sz="2800" dirty="0" err="1"/>
              <a:t>Ankyloglossia</a:t>
            </a:r>
            <a:r>
              <a:rPr lang="en-US" sz="2800" dirty="0"/>
              <a:t> (harder to displace tongue into submandibular space during laryngoscopy</a:t>
            </a:r>
          </a:p>
          <a:p>
            <a:pPr marL="347663" lvl="2" indent="-334963"/>
            <a:r>
              <a:rPr lang="en-US" sz="2800" dirty="0"/>
              <a:t>Decreased neck mobility</a:t>
            </a:r>
          </a:p>
          <a:p>
            <a:pPr marL="347663" lvl="2" indent="-334963"/>
            <a:r>
              <a:rPr lang="en-US" sz="2800" dirty="0"/>
              <a:t>Oral mucosal scarring </a:t>
            </a:r>
          </a:p>
          <a:p>
            <a:pPr marL="12700" lvl="2" indent="0">
              <a:buNone/>
            </a:pPr>
            <a:r>
              <a:rPr lang="en-US" sz="3200" i="1" dirty="0"/>
              <a:t>Review previous anesthetic records of airway management. Remember that these patients may become more difficult to intubate over time.</a:t>
            </a:r>
          </a:p>
          <a:p>
            <a:endParaRPr lang="en-US" dirty="0"/>
          </a:p>
        </p:txBody>
      </p:sp>
    </p:spTree>
    <p:extLst>
      <p:ext uri="{BB962C8B-B14F-4D97-AF65-F5344CB8AC3E}">
        <p14:creationId xmlns:p14="http://schemas.microsoft.com/office/powerpoint/2010/main" val="103368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A4FC4-1812-0542-A19A-02CCFFDEF372}"/>
              </a:ext>
            </a:extLst>
          </p:cNvPr>
          <p:cNvSpPr>
            <a:spLocks noGrp="1"/>
          </p:cNvSpPr>
          <p:nvPr>
            <p:ph type="title"/>
          </p:nvPr>
        </p:nvSpPr>
        <p:spPr>
          <a:xfrm>
            <a:off x="228600" y="365125"/>
            <a:ext cx="8286750" cy="1325563"/>
          </a:xfrm>
        </p:spPr>
        <p:txBody>
          <a:bodyPr>
            <a:normAutofit fontScale="90000"/>
          </a:bodyPr>
          <a:lstStyle/>
          <a:p>
            <a:pPr algn="l"/>
            <a:r>
              <a:rPr lang="en-US" dirty="0"/>
              <a:t>Intraoperative Management of Patients with Dystrophic EB</a:t>
            </a:r>
          </a:p>
        </p:txBody>
      </p:sp>
      <p:sp>
        <p:nvSpPr>
          <p:cNvPr id="3" name="Content Placeholder 2">
            <a:extLst>
              <a:ext uri="{FF2B5EF4-FFF2-40B4-BE49-F238E27FC236}">
                <a16:creationId xmlns:a16="http://schemas.microsoft.com/office/drawing/2014/main" id="{45323717-EF04-4A4C-8A87-A84BDD12CF42}"/>
              </a:ext>
            </a:extLst>
          </p:cNvPr>
          <p:cNvSpPr>
            <a:spLocks noGrp="1"/>
          </p:cNvSpPr>
          <p:nvPr>
            <p:ph idx="1"/>
          </p:nvPr>
        </p:nvSpPr>
        <p:spPr>
          <a:xfrm>
            <a:off x="3287666" y="2117132"/>
            <a:ext cx="5411541" cy="3263504"/>
          </a:xfrm>
          <a:ln>
            <a:noFill/>
          </a:ln>
        </p:spPr>
        <p:txBody>
          <a:bodyPr>
            <a:normAutofit fontScale="55000" lnSpcReduction="20000"/>
          </a:bodyPr>
          <a:lstStyle/>
          <a:p>
            <a:pPr marL="0" indent="0">
              <a:buNone/>
            </a:pPr>
            <a:r>
              <a:rPr lang="en-US" sz="5800" i="1" dirty="0"/>
              <a:t>Avoid shearing and sliding</a:t>
            </a:r>
          </a:p>
          <a:p>
            <a:pPr>
              <a:buFont typeface="Arial" panose="020B0604020202020204" pitchFamily="34" charset="0"/>
              <a:buChar char="•"/>
            </a:pPr>
            <a:r>
              <a:rPr lang="en-US" sz="5100" dirty="0"/>
              <a:t>Handle patient gently</a:t>
            </a:r>
          </a:p>
          <a:p>
            <a:pPr>
              <a:buFont typeface="Arial" panose="020B0604020202020204" pitchFamily="34" charset="0"/>
              <a:buChar char="•"/>
            </a:pPr>
            <a:r>
              <a:rPr lang="en-US" sz="5100" dirty="0"/>
              <a:t>Place patient on foam egg-crate or sheepskin </a:t>
            </a:r>
          </a:p>
          <a:p>
            <a:pPr>
              <a:buFont typeface="Arial" panose="020B0604020202020204" pitchFamily="34" charset="0"/>
              <a:buChar char="•"/>
            </a:pPr>
            <a:r>
              <a:rPr lang="en-US" sz="5100" dirty="0"/>
              <a:t>Avoid tourniquets</a:t>
            </a:r>
          </a:p>
          <a:p>
            <a:pPr>
              <a:buFont typeface="Arial" panose="020B0604020202020204" pitchFamily="34" charset="0"/>
              <a:buChar char="•"/>
            </a:pPr>
            <a:r>
              <a:rPr lang="en-US" sz="5100" dirty="0"/>
              <a:t>Avoid adhesive dressings or adhesive monitors (e.g. EKG pads or pulse-oximeter sensors)</a:t>
            </a:r>
          </a:p>
        </p:txBody>
      </p:sp>
      <p:pic>
        <p:nvPicPr>
          <p:cNvPr id="4" name="Picture 3">
            <a:extLst>
              <a:ext uri="{FF2B5EF4-FFF2-40B4-BE49-F238E27FC236}">
                <a16:creationId xmlns:a16="http://schemas.microsoft.com/office/drawing/2014/main" id="{383943BA-1AD2-204A-8F67-991C983FB7B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99038" y="1981200"/>
            <a:ext cx="2651527" cy="3535369"/>
          </a:xfrm>
          <a:prstGeom prst="rect">
            <a:avLst/>
          </a:prstGeom>
        </p:spPr>
      </p:pic>
      <p:sp>
        <p:nvSpPr>
          <p:cNvPr id="5" name="&quot;No&quot; Symbol 4">
            <a:extLst>
              <a:ext uri="{FF2B5EF4-FFF2-40B4-BE49-F238E27FC236}">
                <a16:creationId xmlns:a16="http://schemas.microsoft.com/office/drawing/2014/main" id="{A074E155-781B-9A4A-84E8-075137F9F8EB}"/>
              </a:ext>
            </a:extLst>
          </p:cNvPr>
          <p:cNvSpPr/>
          <p:nvPr/>
        </p:nvSpPr>
        <p:spPr>
          <a:xfrm>
            <a:off x="782918" y="2362200"/>
            <a:ext cx="2083765" cy="1861735"/>
          </a:xfrm>
          <a:prstGeom prst="noSmoking">
            <a:avLst/>
          </a:prstGeom>
          <a:solidFill>
            <a:srgbClr val="FF0000">
              <a:alpha val="6000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3810540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0A5E-0EB0-9F40-8C10-13E726D486D1}"/>
              </a:ext>
            </a:extLst>
          </p:cNvPr>
          <p:cNvSpPr>
            <a:spLocks noGrp="1"/>
          </p:cNvSpPr>
          <p:nvPr>
            <p:ph type="title"/>
          </p:nvPr>
        </p:nvSpPr>
        <p:spPr>
          <a:xfrm>
            <a:off x="304800" y="365125"/>
            <a:ext cx="7543800" cy="1235075"/>
          </a:xfrm>
        </p:spPr>
        <p:txBody>
          <a:bodyPr>
            <a:normAutofit fontScale="90000"/>
          </a:bodyPr>
          <a:lstStyle/>
          <a:p>
            <a:pPr algn="l"/>
            <a:r>
              <a:rPr lang="en-US" dirty="0">
                <a:latin typeface="+mn-lt"/>
              </a:rPr>
              <a:t>Intraoperative Monitoring of Patients with Dystrophic EB</a:t>
            </a:r>
          </a:p>
        </p:txBody>
      </p:sp>
      <p:sp>
        <p:nvSpPr>
          <p:cNvPr id="3" name="Content Placeholder 2">
            <a:extLst>
              <a:ext uri="{FF2B5EF4-FFF2-40B4-BE49-F238E27FC236}">
                <a16:creationId xmlns:a16="http://schemas.microsoft.com/office/drawing/2014/main" id="{4C1357C2-353F-9646-80EE-3ADAFAE0ED64}"/>
              </a:ext>
            </a:extLst>
          </p:cNvPr>
          <p:cNvSpPr>
            <a:spLocks noGrp="1"/>
          </p:cNvSpPr>
          <p:nvPr>
            <p:ph sz="half" idx="1"/>
          </p:nvPr>
        </p:nvSpPr>
        <p:spPr>
          <a:xfrm>
            <a:off x="533400" y="1828800"/>
            <a:ext cx="4776585" cy="4190999"/>
          </a:xfrm>
        </p:spPr>
        <p:txBody>
          <a:bodyPr>
            <a:normAutofit fontScale="92500" lnSpcReduction="20000"/>
          </a:bodyPr>
          <a:lstStyle/>
          <a:p>
            <a:pPr marL="0" indent="0">
              <a:buNone/>
            </a:pPr>
            <a:r>
              <a:rPr lang="en-US" sz="3500" i="1" dirty="0"/>
              <a:t>Pulse oximetry: </a:t>
            </a:r>
          </a:p>
          <a:p>
            <a:pPr marL="306388" indent="-285750"/>
            <a:r>
              <a:rPr lang="en-US" sz="3200" dirty="0"/>
              <a:t>Avoid adhesive sensors</a:t>
            </a:r>
          </a:p>
          <a:p>
            <a:pPr marL="306388" indent="-285750"/>
            <a:r>
              <a:rPr lang="en-US" sz="3200" dirty="0"/>
              <a:t>Use clip on “adult” finger sensor</a:t>
            </a:r>
          </a:p>
          <a:p>
            <a:pPr marL="306388" indent="-285750"/>
            <a:r>
              <a:rPr lang="en-US" sz="3200" dirty="0"/>
              <a:t>Can also use 2 </a:t>
            </a:r>
            <a:r>
              <a:rPr lang="en-US" sz="3200" dirty="0" err="1"/>
              <a:t>tegaderm</a:t>
            </a:r>
            <a:r>
              <a:rPr lang="en-US" sz="3200" dirty="0"/>
              <a:t> technique placed sticky side to sticky side sandwiched on both sides of sensor and trimmed and then wrapped with </a:t>
            </a:r>
            <a:r>
              <a:rPr lang="en-US" sz="3200" dirty="0" err="1"/>
              <a:t>coban</a:t>
            </a:r>
            <a:endParaRPr lang="en-US" sz="3200" dirty="0"/>
          </a:p>
          <a:p>
            <a:pPr marL="292100" indent="-279400">
              <a:buNone/>
            </a:pPr>
            <a:endParaRPr lang="en-US" dirty="0"/>
          </a:p>
        </p:txBody>
      </p:sp>
      <p:pic>
        <p:nvPicPr>
          <p:cNvPr id="6" name="Content Placeholder 5">
            <a:extLst>
              <a:ext uri="{FF2B5EF4-FFF2-40B4-BE49-F238E27FC236}">
                <a16:creationId xmlns:a16="http://schemas.microsoft.com/office/drawing/2014/main" id="{36585D57-5832-C04C-9772-5190BEF8F143}"/>
              </a:ext>
            </a:extLst>
          </p:cNvPr>
          <p:cNvPicPr>
            <a:picLocks noGrp="1" noChangeAspect="1"/>
          </p:cNvPicPr>
          <p:nvPr>
            <p:ph sz="half" idx="2"/>
          </p:nvPr>
        </p:nvPicPr>
        <p:blipFill>
          <a:blip r:embed="rId3" cstate="hqprint">
            <a:extLst>
              <a:ext uri="{28A0092B-C50C-407E-A947-70E740481C1C}">
                <a14:useLocalDpi xmlns:a14="http://schemas.microsoft.com/office/drawing/2010/main"/>
              </a:ext>
            </a:extLst>
          </a:blip>
          <a:stretch>
            <a:fillRect/>
          </a:stretch>
        </p:blipFill>
        <p:spPr>
          <a:xfrm>
            <a:off x="5562599" y="1778316"/>
            <a:ext cx="2563287" cy="1988150"/>
          </a:xfrm>
        </p:spPr>
      </p:pic>
      <p:pic>
        <p:nvPicPr>
          <p:cNvPr id="10" name="Picture 9">
            <a:extLst>
              <a:ext uri="{FF2B5EF4-FFF2-40B4-BE49-F238E27FC236}">
                <a16:creationId xmlns:a16="http://schemas.microsoft.com/office/drawing/2014/main" id="{6DB04E7A-5FA4-D34D-A545-75AB939B0BE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562598" y="3944582"/>
            <a:ext cx="2563288" cy="1988150"/>
          </a:xfrm>
          <a:prstGeom prst="rect">
            <a:avLst/>
          </a:prstGeom>
        </p:spPr>
      </p:pic>
      <p:pic>
        <p:nvPicPr>
          <p:cNvPr id="12" name="Picture 11">
            <a:extLst>
              <a:ext uri="{FF2B5EF4-FFF2-40B4-BE49-F238E27FC236}">
                <a16:creationId xmlns:a16="http://schemas.microsoft.com/office/drawing/2014/main" id="{6F18F026-DDE1-044D-A7C2-781135C600F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382000" y="6824133"/>
            <a:ext cx="5029200" cy="3472097"/>
          </a:xfrm>
          <a:prstGeom prst="rect">
            <a:avLst/>
          </a:prstGeom>
        </p:spPr>
      </p:pic>
    </p:spTree>
    <p:extLst>
      <p:ext uri="{BB962C8B-B14F-4D97-AF65-F5344CB8AC3E}">
        <p14:creationId xmlns:p14="http://schemas.microsoft.com/office/powerpoint/2010/main" val="1159915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0A5E-0EB0-9F40-8C10-13E726D486D1}"/>
              </a:ext>
            </a:extLst>
          </p:cNvPr>
          <p:cNvSpPr>
            <a:spLocks noGrp="1"/>
          </p:cNvSpPr>
          <p:nvPr>
            <p:ph type="title"/>
          </p:nvPr>
        </p:nvSpPr>
        <p:spPr>
          <a:xfrm>
            <a:off x="304800" y="365125"/>
            <a:ext cx="7543800" cy="1235075"/>
          </a:xfrm>
        </p:spPr>
        <p:txBody>
          <a:bodyPr>
            <a:normAutofit fontScale="90000"/>
          </a:bodyPr>
          <a:lstStyle/>
          <a:p>
            <a:pPr algn="l"/>
            <a:r>
              <a:rPr lang="en-US" dirty="0">
                <a:latin typeface="+mn-lt"/>
              </a:rPr>
              <a:t>Intraoperative Monitoring of Patients with Dystrophic EB</a:t>
            </a:r>
          </a:p>
        </p:txBody>
      </p:sp>
      <p:sp>
        <p:nvSpPr>
          <p:cNvPr id="3" name="Content Placeholder 2">
            <a:extLst>
              <a:ext uri="{FF2B5EF4-FFF2-40B4-BE49-F238E27FC236}">
                <a16:creationId xmlns:a16="http://schemas.microsoft.com/office/drawing/2014/main" id="{4C1357C2-353F-9646-80EE-3ADAFAE0ED64}"/>
              </a:ext>
            </a:extLst>
          </p:cNvPr>
          <p:cNvSpPr>
            <a:spLocks noGrp="1"/>
          </p:cNvSpPr>
          <p:nvPr>
            <p:ph sz="half" idx="1"/>
          </p:nvPr>
        </p:nvSpPr>
        <p:spPr>
          <a:xfrm>
            <a:off x="304800" y="1825625"/>
            <a:ext cx="5257800" cy="4351338"/>
          </a:xfrm>
        </p:spPr>
        <p:txBody>
          <a:bodyPr>
            <a:normAutofit fontScale="92500"/>
          </a:bodyPr>
          <a:lstStyle/>
          <a:p>
            <a:pPr marL="0" indent="0">
              <a:buNone/>
            </a:pPr>
            <a:r>
              <a:rPr lang="en-US" sz="3600" i="1" dirty="0"/>
              <a:t>Blood Pressure Monitoring</a:t>
            </a:r>
          </a:p>
          <a:p>
            <a:pPr>
              <a:buFont typeface="Arial" panose="020B0604020202020204" pitchFamily="34" charset="0"/>
              <a:buChar char="•"/>
            </a:pPr>
            <a:r>
              <a:rPr lang="en-US" dirty="0"/>
              <a:t>Place blood pressure cuff over existing bandages</a:t>
            </a:r>
          </a:p>
          <a:p>
            <a:pPr>
              <a:buFont typeface="Arial" panose="020B0604020202020204" pitchFamily="34" charset="0"/>
              <a:buChar char="•"/>
            </a:pPr>
            <a:r>
              <a:rPr lang="en-US" dirty="0"/>
              <a:t>Utilize </a:t>
            </a:r>
            <a:r>
              <a:rPr lang="en-US" dirty="0" err="1"/>
              <a:t>Webril</a:t>
            </a:r>
            <a:r>
              <a:rPr lang="en-US" dirty="0"/>
              <a:t> or cotton undercast padding under blood pressure cuff</a:t>
            </a:r>
          </a:p>
          <a:p>
            <a:pPr>
              <a:buFont typeface="Arial" panose="020B0604020202020204" pitchFamily="34" charset="0"/>
              <a:buChar char="•"/>
            </a:pPr>
            <a:r>
              <a:rPr lang="en-US" dirty="0"/>
              <a:t>Consider cycling BP cuff less frequently if clinically stable</a:t>
            </a:r>
          </a:p>
          <a:p>
            <a:pPr>
              <a:buFont typeface="Arial" panose="020B0604020202020204" pitchFamily="34" charset="0"/>
              <a:buChar char="•"/>
            </a:pPr>
            <a:r>
              <a:rPr lang="en-US" dirty="0"/>
              <a:t>Consider arterial line for large cases with significant blood loss</a:t>
            </a:r>
          </a:p>
          <a:p>
            <a:pPr marL="0" indent="0">
              <a:buNone/>
            </a:pPr>
            <a:endParaRPr lang="en-US" dirty="0"/>
          </a:p>
        </p:txBody>
      </p:sp>
      <p:pic>
        <p:nvPicPr>
          <p:cNvPr id="14" name="Picture 13">
            <a:extLst>
              <a:ext uri="{FF2B5EF4-FFF2-40B4-BE49-F238E27FC236}">
                <a16:creationId xmlns:a16="http://schemas.microsoft.com/office/drawing/2014/main" id="{55B55782-24F6-474D-9478-DFBFBE40166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571067" y="2133600"/>
            <a:ext cx="3216623" cy="3633062"/>
          </a:xfrm>
          <a:prstGeom prst="rect">
            <a:avLst/>
          </a:prstGeom>
        </p:spPr>
      </p:pic>
    </p:spTree>
    <p:extLst>
      <p:ext uri="{BB962C8B-B14F-4D97-AF65-F5344CB8AC3E}">
        <p14:creationId xmlns:p14="http://schemas.microsoft.com/office/powerpoint/2010/main" val="1354656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0A5E-0EB0-9F40-8C10-13E726D486D1}"/>
              </a:ext>
            </a:extLst>
          </p:cNvPr>
          <p:cNvSpPr>
            <a:spLocks noGrp="1"/>
          </p:cNvSpPr>
          <p:nvPr>
            <p:ph type="title"/>
          </p:nvPr>
        </p:nvSpPr>
        <p:spPr>
          <a:xfrm>
            <a:off x="304800" y="365125"/>
            <a:ext cx="7543800" cy="1235075"/>
          </a:xfrm>
        </p:spPr>
        <p:txBody>
          <a:bodyPr>
            <a:noAutofit/>
          </a:bodyPr>
          <a:lstStyle/>
          <a:p>
            <a:pPr algn="l"/>
            <a:r>
              <a:rPr lang="en-US" dirty="0">
                <a:latin typeface="+mn-lt"/>
              </a:rPr>
              <a:t>Intraoperative Monitoring of Patients with Dystrophic EB</a:t>
            </a:r>
          </a:p>
        </p:txBody>
      </p:sp>
      <p:sp>
        <p:nvSpPr>
          <p:cNvPr id="3" name="Content Placeholder 2">
            <a:extLst>
              <a:ext uri="{FF2B5EF4-FFF2-40B4-BE49-F238E27FC236}">
                <a16:creationId xmlns:a16="http://schemas.microsoft.com/office/drawing/2014/main" id="{4C1357C2-353F-9646-80EE-3ADAFAE0ED64}"/>
              </a:ext>
            </a:extLst>
          </p:cNvPr>
          <p:cNvSpPr>
            <a:spLocks noGrp="1"/>
          </p:cNvSpPr>
          <p:nvPr>
            <p:ph sz="half" idx="1"/>
          </p:nvPr>
        </p:nvSpPr>
        <p:spPr>
          <a:xfrm>
            <a:off x="457200" y="1825625"/>
            <a:ext cx="7391400" cy="4351338"/>
          </a:xfrm>
        </p:spPr>
        <p:txBody>
          <a:bodyPr>
            <a:normAutofit/>
          </a:bodyPr>
          <a:lstStyle/>
          <a:p>
            <a:pPr marL="0" indent="0">
              <a:buNone/>
            </a:pPr>
            <a:r>
              <a:rPr lang="en-US" sz="4000" i="1" dirty="0"/>
              <a:t>EKG Monitoring</a:t>
            </a:r>
            <a:endParaRPr lang="en-US" sz="4000" dirty="0"/>
          </a:p>
          <a:p>
            <a:pPr>
              <a:buFont typeface="Arial" panose="020B0604020202020204" pitchFamily="34" charset="0"/>
              <a:buChar char="•"/>
            </a:pPr>
            <a:r>
              <a:rPr lang="en-US" sz="3200" dirty="0"/>
              <a:t>Consider not utilizing EKG electrodes and utilize pulse-oximeter to monitor heart rate and basic rhythm</a:t>
            </a:r>
          </a:p>
          <a:p>
            <a:pPr>
              <a:buFont typeface="Arial" panose="020B0604020202020204" pitchFamily="34" charset="0"/>
              <a:buChar char="•"/>
            </a:pPr>
            <a:r>
              <a:rPr lang="en-US" sz="3200" dirty="0"/>
              <a:t>If EKG necessary, can place petrolatum impregnated gauze between skin and  neonatal EKG electrodes</a:t>
            </a:r>
          </a:p>
          <a:p>
            <a:pPr marL="0" indent="0">
              <a:buNone/>
            </a:pPr>
            <a:endParaRPr lang="en-US" dirty="0"/>
          </a:p>
        </p:txBody>
      </p:sp>
    </p:spTree>
    <p:extLst>
      <p:ext uri="{BB962C8B-B14F-4D97-AF65-F5344CB8AC3E}">
        <p14:creationId xmlns:p14="http://schemas.microsoft.com/office/powerpoint/2010/main" val="1657884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8807A-52B7-FD40-84CD-A5E5BC8BC8FF}"/>
              </a:ext>
            </a:extLst>
          </p:cNvPr>
          <p:cNvSpPr>
            <a:spLocks noGrp="1"/>
          </p:cNvSpPr>
          <p:nvPr>
            <p:ph type="title"/>
          </p:nvPr>
        </p:nvSpPr>
        <p:spPr>
          <a:xfrm>
            <a:off x="304800" y="381000"/>
            <a:ext cx="7467600" cy="1325563"/>
          </a:xfrm>
        </p:spPr>
        <p:txBody>
          <a:bodyPr>
            <a:normAutofit fontScale="90000"/>
          </a:bodyPr>
          <a:lstStyle/>
          <a:p>
            <a:pPr algn="l"/>
            <a:r>
              <a:rPr lang="en-US" dirty="0">
                <a:latin typeface="+mn-lt"/>
              </a:rPr>
              <a:t>Inhalational Inductions in Patients with Dystrophic EB</a:t>
            </a:r>
          </a:p>
        </p:txBody>
      </p:sp>
      <p:sp>
        <p:nvSpPr>
          <p:cNvPr id="3" name="Content Placeholder 2">
            <a:extLst>
              <a:ext uri="{FF2B5EF4-FFF2-40B4-BE49-F238E27FC236}">
                <a16:creationId xmlns:a16="http://schemas.microsoft.com/office/drawing/2014/main" id="{1B95ADCC-BEA0-584B-9302-BB94A8D6D80F}"/>
              </a:ext>
            </a:extLst>
          </p:cNvPr>
          <p:cNvSpPr>
            <a:spLocks noGrp="1"/>
          </p:cNvSpPr>
          <p:nvPr>
            <p:ph sz="half" idx="1"/>
          </p:nvPr>
        </p:nvSpPr>
        <p:spPr>
          <a:xfrm>
            <a:off x="304800" y="1825625"/>
            <a:ext cx="7239000" cy="4351338"/>
          </a:xfrm>
        </p:spPr>
        <p:txBody>
          <a:bodyPr>
            <a:normAutofit lnSpcReduction="10000"/>
          </a:bodyPr>
          <a:lstStyle/>
          <a:p>
            <a:pPr marL="290513" indent="-290513"/>
            <a:r>
              <a:rPr lang="en-US" sz="3600" dirty="0"/>
              <a:t>Consider premedication with oral midazolam</a:t>
            </a:r>
          </a:p>
          <a:p>
            <a:pPr marL="290513" indent="-290513"/>
            <a:r>
              <a:rPr lang="en-US" sz="3600" dirty="0"/>
              <a:t>Intravenous induction preferable to minimize need to mask ventilate</a:t>
            </a:r>
          </a:p>
          <a:p>
            <a:pPr marL="290513" indent="-290513"/>
            <a:r>
              <a:rPr lang="en-US" sz="3600" dirty="0"/>
              <a:t>Inhalational induction: lubricate facemask with petroleum jelly (Vaseline) to reduce friction and torsional force</a:t>
            </a:r>
          </a:p>
        </p:txBody>
      </p:sp>
    </p:spTree>
    <p:extLst>
      <p:ext uri="{BB962C8B-B14F-4D97-AF65-F5344CB8AC3E}">
        <p14:creationId xmlns:p14="http://schemas.microsoft.com/office/powerpoint/2010/main" val="1704760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212A4-5006-CF44-B281-533F07874311}"/>
              </a:ext>
            </a:extLst>
          </p:cNvPr>
          <p:cNvSpPr>
            <a:spLocks noGrp="1"/>
          </p:cNvSpPr>
          <p:nvPr>
            <p:ph type="title"/>
          </p:nvPr>
        </p:nvSpPr>
        <p:spPr>
          <a:xfrm>
            <a:off x="304800" y="365125"/>
            <a:ext cx="8134350" cy="1325563"/>
          </a:xfrm>
        </p:spPr>
        <p:txBody>
          <a:bodyPr>
            <a:normAutofit fontScale="90000"/>
          </a:bodyPr>
          <a:lstStyle/>
          <a:p>
            <a:pPr algn="l"/>
            <a:r>
              <a:rPr lang="en-US" dirty="0">
                <a:latin typeface="+mn-lt"/>
              </a:rPr>
              <a:t>Intraoperative Management of Patients with Dystrophic EB</a:t>
            </a:r>
          </a:p>
        </p:txBody>
      </p:sp>
      <p:sp>
        <p:nvSpPr>
          <p:cNvPr id="3" name="Content Placeholder 2">
            <a:extLst>
              <a:ext uri="{FF2B5EF4-FFF2-40B4-BE49-F238E27FC236}">
                <a16:creationId xmlns:a16="http://schemas.microsoft.com/office/drawing/2014/main" id="{4702CFBA-02AA-BF44-B3C9-39CFB9BE84F8}"/>
              </a:ext>
            </a:extLst>
          </p:cNvPr>
          <p:cNvSpPr>
            <a:spLocks noGrp="1"/>
          </p:cNvSpPr>
          <p:nvPr>
            <p:ph sz="half" idx="1"/>
          </p:nvPr>
        </p:nvSpPr>
        <p:spPr>
          <a:xfrm>
            <a:off x="381000" y="1690689"/>
            <a:ext cx="5359158" cy="3245940"/>
          </a:xfrm>
        </p:spPr>
        <p:txBody>
          <a:bodyPr>
            <a:noAutofit/>
          </a:bodyPr>
          <a:lstStyle/>
          <a:p>
            <a:pPr marL="0" indent="0">
              <a:buNone/>
            </a:pPr>
            <a:r>
              <a:rPr lang="en-US" i="1" dirty="0"/>
              <a:t>Intravenous Access </a:t>
            </a:r>
          </a:p>
          <a:p>
            <a:pPr marL="300038" indent="-300038">
              <a:lnSpc>
                <a:spcPct val="100000"/>
              </a:lnSpc>
              <a:spcBef>
                <a:spcPts val="400"/>
              </a:spcBef>
            </a:pPr>
            <a:r>
              <a:rPr lang="en-US" sz="2100" dirty="0"/>
              <a:t>Do </a:t>
            </a:r>
            <a:r>
              <a:rPr lang="en-US" sz="2100" b="1" dirty="0"/>
              <a:t>not</a:t>
            </a:r>
            <a:r>
              <a:rPr lang="en-US" sz="2100" dirty="0"/>
              <a:t> use tourniquet</a:t>
            </a:r>
          </a:p>
          <a:p>
            <a:pPr marL="300038" indent="-300038">
              <a:lnSpc>
                <a:spcPct val="100000"/>
              </a:lnSpc>
              <a:spcBef>
                <a:spcPts val="400"/>
              </a:spcBef>
            </a:pPr>
            <a:r>
              <a:rPr lang="en-US" sz="2100" dirty="0"/>
              <a:t>Veins are often easy to see as these patients have little subcutaneous fat and very thin skin  </a:t>
            </a:r>
          </a:p>
          <a:p>
            <a:pPr marL="300038" indent="-300038">
              <a:lnSpc>
                <a:spcPct val="100000"/>
              </a:lnSpc>
              <a:spcBef>
                <a:spcPts val="400"/>
              </a:spcBef>
            </a:pPr>
            <a:r>
              <a:rPr lang="en-US" sz="2100" dirty="0"/>
              <a:t>EMLA cream can be utilized for awake IV starts</a:t>
            </a:r>
          </a:p>
          <a:p>
            <a:pPr marL="300038" indent="-300038">
              <a:lnSpc>
                <a:spcPct val="100000"/>
              </a:lnSpc>
              <a:spcBef>
                <a:spcPts val="400"/>
              </a:spcBef>
            </a:pPr>
            <a:r>
              <a:rPr lang="en-US" sz="2100" dirty="0"/>
              <a:t>Utilize ultrasound if necessary</a:t>
            </a:r>
          </a:p>
          <a:p>
            <a:pPr marL="300038" indent="-300038"/>
            <a:endParaRPr lang="en-US" sz="2400" dirty="0"/>
          </a:p>
        </p:txBody>
      </p:sp>
      <p:pic>
        <p:nvPicPr>
          <p:cNvPr id="5" name="Picture 4">
            <a:extLst>
              <a:ext uri="{FF2B5EF4-FFF2-40B4-BE49-F238E27FC236}">
                <a16:creationId xmlns:a16="http://schemas.microsoft.com/office/drawing/2014/main" id="{2BD9A29A-DEBC-704B-993A-A0B0464E9DF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740158" y="1981200"/>
            <a:ext cx="2698992" cy="2438400"/>
          </a:xfrm>
          <a:prstGeom prst="rect">
            <a:avLst/>
          </a:prstGeom>
        </p:spPr>
      </p:pic>
      <p:sp>
        <p:nvSpPr>
          <p:cNvPr id="8" name="TextBox 7">
            <a:extLst>
              <a:ext uri="{FF2B5EF4-FFF2-40B4-BE49-F238E27FC236}">
                <a16:creationId xmlns:a16="http://schemas.microsoft.com/office/drawing/2014/main" id="{AADE18A6-B89A-1F45-9929-0C472D7B7EBA}"/>
              </a:ext>
            </a:extLst>
          </p:cNvPr>
          <p:cNvSpPr txBox="1"/>
          <p:nvPr/>
        </p:nvSpPr>
        <p:spPr>
          <a:xfrm>
            <a:off x="381000" y="4750890"/>
            <a:ext cx="8058150" cy="1184940"/>
          </a:xfrm>
          <a:prstGeom prst="rect">
            <a:avLst/>
          </a:prstGeom>
          <a:noFill/>
        </p:spPr>
        <p:txBody>
          <a:bodyPr wrap="square" rtlCol="0">
            <a:spAutoFit/>
          </a:bodyPr>
          <a:lstStyle/>
          <a:p>
            <a:pPr marL="300038" indent="-300038">
              <a:buFont typeface="Arial" panose="020B0604020202020204" pitchFamily="34" charset="0"/>
              <a:buChar char="•"/>
            </a:pPr>
            <a:r>
              <a:rPr lang="en-US" sz="2100" dirty="0"/>
              <a:t>Use silicon based adhesive tape such as </a:t>
            </a:r>
            <a:r>
              <a:rPr lang="en-US" sz="2100" dirty="0" err="1"/>
              <a:t>Mepitac</a:t>
            </a:r>
            <a:r>
              <a:rPr lang="en-US" sz="2100" dirty="0"/>
              <a:t> or </a:t>
            </a:r>
            <a:r>
              <a:rPr lang="en-US" sz="2100" dirty="0" err="1"/>
              <a:t>coban</a:t>
            </a:r>
            <a:r>
              <a:rPr lang="en-US" sz="2100" dirty="0"/>
              <a:t> to secure IV</a:t>
            </a:r>
          </a:p>
          <a:p>
            <a:r>
              <a:rPr lang="en-US" sz="2500" i="1" dirty="0"/>
              <a:t>Remember that IV is not well secured; be careful when moving patient</a:t>
            </a:r>
          </a:p>
        </p:txBody>
      </p:sp>
    </p:spTree>
    <p:extLst>
      <p:ext uri="{BB962C8B-B14F-4D97-AF65-F5344CB8AC3E}">
        <p14:creationId xmlns:p14="http://schemas.microsoft.com/office/powerpoint/2010/main" val="16031587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CC513-8284-7748-B267-7A9323E7DA07}"/>
              </a:ext>
            </a:extLst>
          </p:cNvPr>
          <p:cNvSpPr>
            <a:spLocks noGrp="1"/>
          </p:cNvSpPr>
          <p:nvPr>
            <p:ph type="title"/>
          </p:nvPr>
        </p:nvSpPr>
        <p:spPr>
          <a:xfrm>
            <a:off x="301403" y="228600"/>
            <a:ext cx="8213947" cy="1325563"/>
          </a:xfrm>
        </p:spPr>
        <p:txBody>
          <a:bodyPr>
            <a:normAutofit/>
          </a:bodyPr>
          <a:lstStyle/>
          <a:p>
            <a:pPr algn="l"/>
            <a:r>
              <a:rPr lang="en-US" sz="4000" dirty="0">
                <a:latin typeface="+mn-lt"/>
              </a:rPr>
              <a:t>Intraoperative Management of Patients with Dystrophic EB</a:t>
            </a:r>
          </a:p>
        </p:txBody>
      </p:sp>
      <p:sp>
        <p:nvSpPr>
          <p:cNvPr id="10" name="TextBox 9">
            <a:extLst>
              <a:ext uri="{FF2B5EF4-FFF2-40B4-BE49-F238E27FC236}">
                <a16:creationId xmlns:a16="http://schemas.microsoft.com/office/drawing/2014/main" id="{51BD0D4B-0077-834B-B047-409E1BF8581B}"/>
              </a:ext>
            </a:extLst>
          </p:cNvPr>
          <p:cNvSpPr txBox="1"/>
          <p:nvPr/>
        </p:nvSpPr>
        <p:spPr>
          <a:xfrm>
            <a:off x="301403" y="1524000"/>
            <a:ext cx="5288616" cy="4770537"/>
          </a:xfrm>
          <a:prstGeom prst="rect">
            <a:avLst/>
          </a:prstGeom>
          <a:noFill/>
        </p:spPr>
        <p:txBody>
          <a:bodyPr wrap="square" rtlCol="0">
            <a:spAutoFit/>
          </a:bodyPr>
          <a:lstStyle/>
          <a:p>
            <a:r>
              <a:rPr lang="en-US" sz="3600" i="1" dirty="0"/>
              <a:t>Ocular Protection</a:t>
            </a:r>
          </a:p>
          <a:p>
            <a:pPr marL="285750" indent="-285750">
              <a:buFont typeface="Arial" panose="020B0604020202020204" pitchFamily="34" charset="0"/>
              <a:buChar char="•"/>
            </a:pPr>
            <a:r>
              <a:rPr lang="en-US" sz="2800" dirty="0"/>
              <a:t>Do not tape eyes shut</a:t>
            </a:r>
          </a:p>
          <a:p>
            <a:pPr marL="285750" indent="-285750">
              <a:buFont typeface="Arial" panose="020B0604020202020204" pitchFamily="34" charset="0"/>
              <a:buChar char="•"/>
            </a:pPr>
            <a:r>
              <a:rPr lang="en-US" sz="2800" dirty="0"/>
              <a:t>Apply eye ointment to protect cornea from dying and abrasions during surgery</a:t>
            </a:r>
          </a:p>
          <a:p>
            <a:pPr marL="285750" indent="-285750">
              <a:buFont typeface="Arial" panose="020B0604020202020204" pitchFamily="34" charset="0"/>
              <a:buChar char="•"/>
            </a:pPr>
            <a:r>
              <a:rPr lang="en-US" sz="2800" dirty="0"/>
              <a:t>For longer cases remember to reapply eye ointment</a:t>
            </a:r>
          </a:p>
          <a:p>
            <a:pPr marL="285750" indent="-285750">
              <a:buFont typeface="Arial" panose="020B0604020202020204" pitchFamily="34" charset="0"/>
              <a:buChar char="•"/>
            </a:pPr>
            <a:r>
              <a:rPr lang="en-US" sz="2800" dirty="0"/>
              <a:t>Can utilize silicone sheeting and saline moistened gauze for additional ocular protection</a:t>
            </a:r>
          </a:p>
          <a:p>
            <a:pPr marL="285750" indent="-285750">
              <a:buFont typeface="Arial" panose="020B0604020202020204" pitchFamily="34" charset="0"/>
              <a:buChar char="•"/>
            </a:pPr>
            <a:endParaRPr lang="en-US" sz="1600" dirty="0"/>
          </a:p>
        </p:txBody>
      </p:sp>
      <p:sp>
        <p:nvSpPr>
          <p:cNvPr id="12" name="TextBox 11">
            <a:extLst>
              <a:ext uri="{FF2B5EF4-FFF2-40B4-BE49-F238E27FC236}">
                <a16:creationId xmlns:a16="http://schemas.microsoft.com/office/drawing/2014/main" id="{941598F4-9C27-4E4D-97F4-0A568171750B}"/>
              </a:ext>
            </a:extLst>
          </p:cNvPr>
          <p:cNvSpPr txBox="1"/>
          <p:nvPr/>
        </p:nvSpPr>
        <p:spPr>
          <a:xfrm>
            <a:off x="6220496" y="4717795"/>
            <a:ext cx="1834477" cy="300082"/>
          </a:xfrm>
          <a:prstGeom prst="rect">
            <a:avLst/>
          </a:prstGeom>
          <a:noFill/>
        </p:spPr>
        <p:txBody>
          <a:bodyPr wrap="none" rtlCol="0">
            <a:spAutoFit/>
          </a:bodyPr>
          <a:lstStyle/>
          <a:p>
            <a:r>
              <a:rPr lang="en-US" sz="1350" dirty="0"/>
              <a:t>Saline moistened gauze</a:t>
            </a:r>
          </a:p>
        </p:txBody>
      </p:sp>
      <p:pic>
        <p:nvPicPr>
          <p:cNvPr id="4" name="Picture 3">
            <a:extLst>
              <a:ext uri="{FF2B5EF4-FFF2-40B4-BE49-F238E27FC236}">
                <a16:creationId xmlns:a16="http://schemas.microsoft.com/office/drawing/2014/main" id="{0035A261-51D8-C947-8A3F-41C3322D2B4B}"/>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590019" y="2133600"/>
            <a:ext cx="3086276" cy="3581400"/>
          </a:xfrm>
          <a:prstGeom prst="rect">
            <a:avLst/>
          </a:prstGeom>
        </p:spPr>
      </p:pic>
    </p:spTree>
    <p:extLst>
      <p:ext uri="{BB962C8B-B14F-4D97-AF65-F5344CB8AC3E}">
        <p14:creationId xmlns:p14="http://schemas.microsoft.com/office/powerpoint/2010/main" val="1306435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CAF5-83A9-2841-A3D4-1FD63D99EE88}"/>
              </a:ext>
            </a:extLst>
          </p:cNvPr>
          <p:cNvSpPr>
            <a:spLocks noGrp="1"/>
          </p:cNvSpPr>
          <p:nvPr>
            <p:ph type="title"/>
          </p:nvPr>
        </p:nvSpPr>
        <p:spPr>
          <a:xfrm>
            <a:off x="304800" y="228600"/>
            <a:ext cx="8210550" cy="1325563"/>
          </a:xfrm>
        </p:spPr>
        <p:txBody>
          <a:bodyPr>
            <a:normAutofit fontScale="90000"/>
          </a:bodyPr>
          <a:lstStyle/>
          <a:p>
            <a:pPr algn="l"/>
            <a:r>
              <a:rPr lang="en-US" dirty="0">
                <a:latin typeface="+mn-lt"/>
              </a:rPr>
              <a:t>Intraoperative Management of Patients with Dystrophic EB</a:t>
            </a:r>
          </a:p>
        </p:txBody>
      </p:sp>
      <p:sp>
        <p:nvSpPr>
          <p:cNvPr id="4" name="Content Placeholder 3">
            <a:extLst>
              <a:ext uri="{FF2B5EF4-FFF2-40B4-BE49-F238E27FC236}">
                <a16:creationId xmlns:a16="http://schemas.microsoft.com/office/drawing/2014/main" id="{96D12270-02CD-4E49-96DC-D88DADE4C554}"/>
              </a:ext>
            </a:extLst>
          </p:cNvPr>
          <p:cNvSpPr>
            <a:spLocks noGrp="1"/>
          </p:cNvSpPr>
          <p:nvPr>
            <p:ph sz="half" idx="1"/>
          </p:nvPr>
        </p:nvSpPr>
        <p:spPr>
          <a:xfrm>
            <a:off x="323850" y="1690688"/>
            <a:ext cx="8382000" cy="4495800"/>
          </a:xfrm>
        </p:spPr>
        <p:txBody>
          <a:bodyPr>
            <a:normAutofit fontScale="40000" lnSpcReduction="20000"/>
          </a:bodyPr>
          <a:lstStyle/>
          <a:p>
            <a:pPr marL="0" indent="0">
              <a:buNone/>
            </a:pPr>
            <a:r>
              <a:rPr lang="en-US" sz="9000" i="1" dirty="0"/>
              <a:t>Airway Management</a:t>
            </a:r>
          </a:p>
          <a:p>
            <a:pPr marL="290513" indent="-269875">
              <a:buFont typeface="Arial" panose="020B0604020202020204" pitchFamily="34" charset="0"/>
              <a:buChar char="•"/>
            </a:pPr>
            <a:r>
              <a:rPr lang="en-US" sz="8000" dirty="0"/>
              <a:t>Review previous anesthetic records</a:t>
            </a:r>
          </a:p>
          <a:p>
            <a:pPr marL="290513" indent="-269875">
              <a:buFont typeface="Arial" panose="020B0604020202020204" pitchFamily="34" charset="0"/>
              <a:buChar char="•"/>
            </a:pPr>
            <a:r>
              <a:rPr lang="en-US" sz="8000" dirty="0"/>
              <a:t>Remember past history of easy intubation does not always predict future easy intubations</a:t>
            </a:r>
          </a:p>
          <a:p>
            <a:pPr marL="290513" indent="-269875">
              <a:buFont typeface="Arial" panose="020B0604020202020204" pitchFamily="34" charset="0"/>
              <a:buChar char="•"/>
            </a:pPr>
            <a:r>
              <a:rPr lang="en-US" sz="8000" dirty="0"/>
              <a:t>Consider type and length of surgery</a:t>
            </a:r>
          </a:p>
          <a:p>
            <a:pPr marL="290513" indent="-269875">
              <a:buFont typeface="Arial" panose="020B0604020202020204" pitchFamily="34" charset="0"/>
              <a:buChar char="•"/>
            </a:pPr>
            <a:r>
              <a:rPr lang="en-US" sz="8000" dirty="0"/>
              <a:t>Natural airway may be best option </a:t>
            </a:r>
          </a:p>
          <a:p>
            <a:pPr marL="582613" lvl="1" indent="-292100">
              <a:buFont typeface="System Font Regular"/>
              <a:buChar char="-"/>
            </a:pPr>
            <a:r>
              <a:rPr lang="en-US" sz="7000" dirty="0"/>
              <a:t>Tongue is usually tethered from scarring and does not obstruct airway</a:t>
            </a:r>
          </a:p>
          <a:p>
            <a:pPr marL="582613" lvl="1" indent="-292100">
              <a:buFont typeface="System Font Regular"/>
              <a:buChar char="-"/>
            </a:pPr>
            <a:r>
              <a:rPr lang="en-US" sz="7000" dirty="0"/>
              <a:t>Scarring of intraoral and pharyngeal tissues can produce a patent airway</a:t>
            </a:r>
          </a:p>
        </p:txBody>
      </p:sp>
    </p:spTree>
    <p:extLst>
      <p:ext uri="{BB962C8B-B14F-4D97-AF65-F5344CB8AC3E}">
        <p14:creationId xmlns:p14="http://schemas.microsoft.com/office/powerpoint/2010/main" val="3211286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BCAF5-83A9-2841-A3D4-1FD63D99EE88}"/>
              </a:ext>
            </a:extLst>
          </p:cNvPr>
          <p:cNvSpPr>
            <a:spLocks noGrp="1"/>
          </p:cNvSpPr>
          <p:nvPr>
            <p:ph type="title"/>
          </p:nvPr>
        </p:nvSpPr>
        <p:spPr>
          <a:xfrm>
            <a:off x="304800" y="304800"/>
            <a:ext cx="8210550" cy="1325563"/>
          </a:xfrm>
        </p:spPr>
        <p:txBody>
          <a:bodyPr>
            <a:normAutofit fontScale="90000"/>
          </a:bodyPr>
          <a:lstStyle/>
          <a:p>
            <a:pPr algn="l"/>
            <a:r>
              <a:rPr lang="en-US" dirty="0">
                <a:latin typeface="+mn-lt"/>
              </a:rPr>
              <a:t>Intraoperative Management of Patients with Dystrophic EB</a:t>
            </a:r>
          </a:p>
        </p:txBody>
      </p:sp>
      <p:sp>
        <p:nvSpPr>
          <p:cNvPr id="4" name="Content Placeholder 3">
            <a:extLst>
              <a:ext uri="{FF2B5EF4-FFF2-40B4-BE49-F238E27FC236}">
                <a16:creationId xmlns:a16="http://schemas.microsoft.com/office/drawing/2014/main" id="{96D12270-02CD-4E49-96DC-D88DADE4C554}"/>
              </a:ext>
            </a:extLst>
          </p:cNvPr>
          <p:cNvSpPr>
            <a:spLocks noGrp="1"/>
          </p:cNvSpPr>
          <p:nvPr>
            <p:ph sz="half" idx="1"/>
          </p:nvPr>
        </p:nvSpPr>
        <p:spPr>
          <a:xfrm>
            <a:off x="304800" y="1728788"/>
            <a:ext cx="8382000" cy="3886200"/>
          </a:xfrm>
        </p:spPr>
        <p:txBody>
          <a:bodyPr>
            <a:normAutofit fontScale="25000" lnSpcReduction="20000"/>
          </a:bodyPr>
          <a:lstStyle/>
          <a:p>
            <a:pPr marL="0" indent="0">
              <a:buNone/>
            </a:pPr>
            <a:r>
              <a:rPr lang="en-US" sz="12800" i="1" dirty="0"/>
              <a:t>Airway Management (</a:t>
            </a:r>
            <a:r>
              <a:rPr lang="en-US" sz="12800" i="1" dirty="0" err="1"/>
              <a:t>con’t</a:t>
            </a:r>
            <a:r>
              <a:rPr lang="en-US" sz="12800" i="1" dirty="0"/>
              <a:t>)</a:t>
            </a:r>
          </a:p>
          <a:p>
            <a:pPr marL="290513" indent="-290513">
              <a:buFont typeface="Arial" panose="020B0604020202020204" pitchFamily="34" charset="0"/>
              <a:buChar char="•"/>
            </a:pPr>
            <a:r>
              <a:rPr lang="en-US" sz="10000" dirty="0"/>
              <a:t>Recommend slightly smaller endotracheal tube as there may be scarring/stenosis</a:t>
            </a:r>
          </a:p>
          <a:p>
            <a:pPr marL="290513" indent="-290513">
              <a:buFont typeface="Arial" panose="020B0604020202020204" pitchFamily="34" charset="0"/>
              <a:buChar char="•"/>
            </a:pPr>
            <a:r>
              <a:rPr lang="en-US" sz="10000" dirty="0"/>
              <a:t>If adequate mouth opening, consider gentle laryngoscopy or </a:t>
            </a:r>
            <a:r>
              <a:rPr lang="en-US" sz="10000" dirty="0" err="1"/>
              <a:t>videolaryngoscopy</a:t>
            </a:r>
            <a:endParaRPr lang="en-US" sz="10000" dirty="0"/>
          </a:p>
          <a:p>
            <a:pPr marL="290513" indent="-290513">
              <a:buFont typeface="Arial" panose="020B0604020202020204" pitchFamily="34" charset="0"/>
              <a:buChar char="•"/>
            </a:pPr>
            <a:r>
              <a:rPr lang="en-US" sz="10000" dirty="0"/>
              <a:t>If mouth opening inadequate consider either nasal or oral fiberoptic intubation</a:t>
            </a:r>
          </a:p>
          <a:p>
            <a:pPr marL="290513" indent="-290513"/>
            <a:r>
              <a:rPr lang="en-US" sz="10000" dirty="0"/>
              <a:t>Nasal endotracheal tube can be secured with head wrap</a:t>
            </a:r>
          </a:p>
          <a:p>
            <a:pPr marL="290513" indent="-290513"/>
            <a:r>
              <a:rPr lang="en-US" sz="10000" dirty="0"/>
              <a:t>Oral endotracheal tube can be secured with silicone based adhesive tape (e.g., </a:t>
            </a:r>
            <a:r>
              <a:rPr lang="en-US" sz="10000" dirty="0" err="1"/>
              <a:t>Mepitac</a:t>
            </a:r>
            <a:r>
              <a:rPr lang="en-US" sz="10000" dirty="0"/>
              <a:t>)</a:t>
            </a:r>
          </a:p>
          <a:p>
            <a:pPr marL="290513" indent="-290513"/>
            <a:r>
              <a:rPr lang="en-US" sz="10000" dirty="0"/>
              <a:t>Supraglottic airway not recommended due to trauma to the oral tissues by their blind insertion.</a:t>
            </a:r>
          </a:p>
        </p:txBody>
      </p:sp>
    </p:spTree>
    <p:extLst>
      <p:ext uri="{BB962C8B-B14F-4D97-AF65-F5344CB8AC3E}">
        <p14:creationId xmlns:p14="http://schemas.microsoft.com/office/powerpoint/2010/main" val="3914974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69C4-E9F2-B646-A141-69D094B38389}"/>
              </a:ext>
            </a:extLst>
          </p:cNvPr>
          <p:cNvSpPr>
            <a:spLocks noGrp="1"/>
          </p:cNvSpPr>
          <p:nvPr>
            <p:ph type="title"/>
          </p:nvPr>
        </p:nvSpPr>
        <p:spPr>
          <a:xfrm>
            <a:off x="457200" y="287509"/>
            <a:ext cx="7048500" cy="1143000"/>
          </a:xfrm>
        </p:spPr>
        <p:txBody>
          <a:bodyPr>
            <a:normAutofit fontScale="90000"/>
          </a:bodyPr>
          <a:lstStyle/>
          <a:p>
            <a:pPr algn="l"/>
            <a:r>
              <a:rPr lang="en-US" dirty="0"/>
              <a:t>Airway Management in Patients with Dystrophic EB</a:t>
            </a:r>
          </a:p>
        </p:txBody>
      </p:sp>
      <p:sp>
        <p:nvSpPr>
          <p:cNvPr id="3" name="Content Placeholder 2">
            <a:extLst>
              <a:ext uri="{FF2B5EF4-FFF2-40B4-BE49-F238E27FC236}">
                <a16:creationId xmlns:a16="http://schemas.microsoft.com/office/drawing/2014/main" id="{49DF043A-D550-E043-A09A-9859032DA537}"/>
              </a:ext>
            </a:extLst>
          </p:cNvPr>
          <p:cNvSpPr>
            <a:spLocks noGrp="1"/>
          </p:cNvSpPr>
          <p:nvPr>
            <p:ph idx="1"/>
          </p:nvPr>
        </p:nvSpPr>
        <p:spPr/>
        <p:txBody>
          <a:bodyPr/>
          <a:lstStyle/>
          <a:p>
            <a:pPr marL="0" indent="0">
              <a:buNone/>
            </a:pPr>
            <a:r>
              <a:rPr lang="en-US" i="1" dirty="0"/>
              <a:t>Securing the endotracheal tube</a:t>
            </a:r>
          </a:p>
        </p:txBody>
      </p:sp>
      <p:sp>
        <p:nvSpPr>
          <p:cNvPr id="10" name="TextBox 9">
            <a:extLst>
              <a:ext uri="{FF2B5EF4-FFF2-40B4-BE49-F238E27FC236}">
                <a16:creationId xmlns:a16="http://schemas.microsoft.com/office/drawing/2014/main" id="{69602AEA-F10F-304A-9B74-B95BA6D0D3E3}"/>
              </a:ext>
            </a:extLst>
          </p:cNvPr>
          <p:cNvSpPr txBox="1"/>
          <p:nvPr/>
        </p:nvSpPr>
        <p:spPr>
          <a:xfrm>
            <a:off x="2762519" y="3654302"/>
            <a:ext cx="982961" cy="300082"/>
          </a:xfrm>
          <a:prstGeom prst="rect">
            <a:avLst/>
          </a:prstGeom>
          <a:noFill/>
        </p:spPr>
        <p:txBody>
          <a:bodyPr wrap="none" rtlCol="0">
            <a:spAutoFit/>
          </a:bodyPr>
          <a:lstStyle/>
          <a:p>
            <a:r>
              <a:rPr lang="en-US" sz="1350" dirty="0"/>
              <a:t>Tie on tube</a:t>
            </a:r>
          </a:p>
        </p:txBody>
      </p:sp>
      <p:pic>
        <p:nvPicPr>
          <p:cNvPr id="14" name="Picture 13">
            <a:extLst>
              <a:ext uri="{FF2B5EF4-FFF2-40B4-BE49-F238E27FC236}">
                <a16:creationId xmlns:a16="http://schemas.microsoft.com/office/drawing/2014/main" id="{0F2E3BB0-FB34-1B47-BFD0-951DDB3635C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4933950" y="2181195"/>
            <a:ext cx="3228290" cy="3246296"/>
          </a:xfrm>
          <a:prstGeom prst="rect">
            <a:avLst/>
          </a:prstGeom>
        </p:spPr>
      </p:pic>
      <p:pic>
        <p:nvPicPr>
          <p:cNvPr id="16" name="Picture 15">
            <a:extLst>
              <a:ext uri="{FF2B5EF4-FFF2-40B4-BE49-F238E27FC236}">
                <a16:creationId xmlns:a16="http://schemas.microsoft.com/office/drawing/2014/main" id="{B47DE5B5-DEF4-CA47-B575-57FDF57547B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15404" y="2181195"/>
            <a:ext cx="2866328" cy="3246296"/>
          </a:xfrm>
          <a:prstGeom prst="rect">
            <a:avLst/>
          </a:prstGeom>
        </p:spPr>
      </p:pic>
      <p:sp>
        <p:nvSpPr>
          <p:cNvPr id="17" name="TextBox 16">
            <a:extLst>
              <a:ext uri="{FF2B5EF4-FFF2-40B4-BE49-F238E27FC236}">
                <a16:creationId xmlns:a16="http://schemas.microsoft.com/office/drawing/2014/main" id="{FBAD7CC1-93BB-F048-8695-BB2F46358888}"/>
              </a:ext>
            </a:extLst>
          </p:cNvPr>
          <p:cNvSpPr txBox="1"/>
          <p:nvPr/>
        </p:nvSpPr>
        <p:spPr>
          <a:xfrm>
            <a:off x="915404" y="5413550"/>
            <a:ext cx="2866327" cy="461665"/>
          </a:xfrm>
          <a:prstGeom prst="rect">
            <a:avLst/>
          </a:prstGeom>
          <a:noFill/>
        </p:spPr>
        <p:txBody>
          <a:bodyPr wrap="square" rtlCol="0" anchor="ctr">
            <a:spAutoFit/>
          </a:bodyPr>
          <a:lstStyle/>
          <a:p>
            <a:pPr algn="ctr"/>
            <a:r>
              <a:rPr lang="en-US" sz="2400" dirty="0" err="1"/>
              <a:t>Silcone</a:t>
            </a:r>
            <a:r>
              <a:rPr lang="en-US" sz="2400" dirty="0"/>
              <a:t> based tape</a:t>
            </a:r>
          </a:p>
        </p:txBody>
      </p:sp>
      <p:sp>
        <p:nvSpPr>
          <p:cNvPr id="18" name="TextBox 17">
            <a:extLst>
              <a:ext uri="{FF2B5EF4-FFF2-40B4-BE49-F238E27FC236}">
                <a16:creationId xmlns:a16="http://schemas.microsoft.com/office/drawing/2014/main" id="{8B5A5387-A169-0F4F-9D30-85ADF8B9053A}"/>
              </a:ext>
            </a:extLst>
          </p:cNvPr>
          <p:cNvSpPr txBox="1"/>
          <p:nvPr/>
        </p:nvSpPr>
        <p:spPr>
          <a:xfrm>
            <a:off x="4933950" y="5364215"/>
            <a:ext cx="3228290" cy="830997"/>
          </a:xfrm>
          <a:prstGeom prst="rect">
            <a:avLst/>
          </a:prstGeom>
          <a:noFill/>
        </p:spPr>
        <p:txBody>
          <a:bodyPr wrap="square" rtlCol="0">
            <a:spAutoFit/>
          </a:bodyPr>
          <a:lstStyle/>
          <a:p>
            <a:pPr algn="ctr"/>
            <a:r>
              <a:rPr lang="en-US" sz="2400" dirty="0"/>
              <a:t>Using surgical face-mask </a:t>
            </a:r>
          </a:p>
          <a:p>
            <a:pPr algn="ctr"/>
            <a:r>
              <a:rPr lang="en-US" sz="2400" dirty="0"/>
              <a:t>to secure ETT</a:t>
            </a:r>
          </a:p>
        </p:txBody>
      </p:sp>
    </p:spTree>
    <p:extLst>
      <p:ext uri="{BB962C8B-B14F-4D97-AF65-F5344CB8AC3E}">
        <p14:creationId xmlns:p14="http://schemas.microsoft.com/office/powerpoint/2010/main" val="8367333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C9ACB-7409-EA4E-BD26-48E78D523F7D}"/>
              </a:ext>
            </a:extLst>
          </p:cNvPr>
          <p:cNvSpPr>
            <a:spLocks noGrp="1"/>
          </p:cNvSpPr>
          <p:nvPr>
            <p:ph type="title"/>
          </p:nvPr>
        </p:nvSpPr>
        <p:spPr>
          <a:xfrm>
            <a:off x="304800" y="365125"/>
            <a:ext cx="7467600" cy="1325563"/>
          </a:xfrm>
        </p:spPr>
        <p:txBody>
          <a:bodyPr>
            <a:normAutofit fontScale="90000"/>
          </a:bodyPr>
          <a:lstStyle/>
          <a:p>
            <a:pPr algn="l"/>
            <a:r>
              <a:rPr lang="en-US" dirty="0">
                <a:latin typeface="+mn-lt"/>
              </a:rPr>
              <a:t>Postoperative Management of Patients with Dystrophic EB</a:t>
            </a:r>
          </a:p>
        </p:txBody>
      </p:sp>
      <p:sp>
        <p:nvSpPr>
          <p:cNvPr id="3" name="Content Placeholder 2">
            <a:extLst>
              <a:ext uri="{FF2B5EF4-FFF2-40B4-BE49-F238E27FC236}">
                <a16:creationId xmlns:a16="http://schemas.microsoft.com/office/drawing/2014/main" id="{AFE1276A-3EFE-6147-A5EF-157CFA6F8777}"/>
              </a:ext>
            </a:extLst>
          </p:cNvPr>
          <p:cNvSpPr>
            <a:spLocks noGrp="1"/>
          </p:cNvSpPr>
          <p:nvPr>
            <p:ph sz="half" idx="1"/>
          </p:nvPr>
        </p:nvSpPr>
        <p:spPr>
          <a:xfrm>
            <a:off x="304800" y="1825625"/>
            <a:ext cx="8305800" cy="4351338"/>
          </a:xfrm>
        </p:spPr>
        <p:txBody>
          <a:bodyPr>
            <a:normAutofit/>
          </a:bodyPr>
          <a:lstStyle/>
          <a:p>
            <a:pPr marL="290513" indent="-290513"/>
            <a:r>
              <a:rPr lang="en-US" sz="3600" dirty="0"/>
              <a:t>Analgesia: key to smooth emergence from anesthesia</a:t>
            </a:r>
          </a:p>
          <a:p>
            <a:pPr marL="290513" indent="-290513"/>
            <a:r>
              <a:rPr lang="en-US" sz="3600" dirty="0"/>
              <a:t>Avoid oral and nasal airways </a:t>
            </a:r>
          </a:p>
          <a:p>
            <a:pPr marL="290513" indent="-290513"/>
            <a:r>
              <a:rPr lang="en-US" sz="3600" dirty="0"/>
              <a:t>Face masks should be lubricated with petroleum jelly</a:t>
            </a:r>
          </a:p>
        </p:txBody>
      </p:sp>
    </p:spTree>
    <p:extLst>
      <p:ext uri="{BB962C8B-B14F-4D97-AF65-F5344CB8AC3E}">
        <p14:creationId xmlns:p14="http://schemas.microsoft.com/office/powerpoint/2010/main" val="1535797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1F4B259-5D09-8B41-99A0-0E2A933FF5D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7999"/>
          </a:xfrm>
          <a:prstGeom prst="rect">
            <a:avLst/>
          </a:prstGeom>
        </p:spPr>
      </p:pic>
    </p:spTree>
    <p:extLst>
      <p:ext uri="{BB962C8B-B14F-4D97-AF65-F5344CB8AC3E}">
        <p14:creationId xmlns:p14="http://schemas.microsoft.com/office/powerpoint/2010/main" val="3841447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06475"/>
          </a:xfrm>
        </p:spPr>
        <p:txBody>
          <a:bodyPr>
            <a:normAutofit/>
          </a:bodyPr>
          <a:lstStyle/>
          <a:p>
            <a:pPr algn="l"/>
            <a:r>
              <a:rPr lang="en-US" sz="5400" dirty="0">
                <a:latin typeface="+mn-lt"/>
              </a:rPr>
              <a:t>References:</a:t>
            </a:r>
          </a:p>
        </p:txBody>
      </p:sp>
      <p:sp>
        <p:nvSpPr>
          <p:cNvPr id="3" name="Content Placeholder 2"/>
          <p:cNvSpPr>
            <a:spLocks noGrp="1"/>
          </p:cNvSpPr>
          <p:nvPr>
            <p:ph idx="1"/>
          </p:nvPr>
        </p:nvSpPr>
        <p:spPr>
          <a:xfrm>
            <a:off x="628650" y="1524000"/>
            <a:ext cx="7886700" cy="5181600"/>
          </a:xfrm>
        </p:spPr>
        <p:txBody>
          <a:bodyPr>
            <a:noAutofit/>
          </a:bodyPr>
          <a:lstStyle/>
          <a:p>
            <a:r>
              <a:rPr lang="en-US" sz="1600" dirty="0"/>
              <a:t>Furukawa L, Krane E. Guidelines for the anesthetic management of EB. Pediatric anesthesia and pain management. Lucille Salter Packard Children’s Hospital, 10/21/2012 revised.</a:t>
            </a:r>
          </a:p>
          <a:p>
            <a:r>
              <a:rPr lang="en-US" sz="1600" dirty="0"/>
              <a:t>Bowen L, Burtonwood MT. </a:t>
            </a:r>
            <a:r>
              <a:rPr lang="en-US" sz="1600" dirty="0" err="1"/>
              <a:t>Anaesthetic</a:t>
            </a:r>
            <a:r>
              <a:rPr lang="en-US" sz="1600" dirty="0"/>
              <a:t> management of children with EB. BJA Education. 18(2): 41-45 (2018).</a:t>
            </a:r>
          </a:p>
          <a:p>
            <a:r>
              <a:rPr lang="en-US" sz="1600" dirty="0"/>
              <a:t>Ji SM et al. Anesthetic considerations in pediatric patients with EB: A case report. Journal of Anesthesia and Clinical Research. 2017;8:6.</a:t>
            </a:r>
          </a:p>
          <a:p>
            <a:r>
              <a:rPr lang="en-US" sz="1600" dirty="0" err="1"/>
              <a:t>Goldschneider</a:t>
            </a:r>
            <a:r>
              <a:rPr lang="en-US" sz="1600" dirty="0"/>
              <a:t> et al.  Perioperative care of patients with epidermolysis bullosa: Proceedings of the 5</a:t>
            </a:r>
            <a:r>
              <a:rPr lang="en-US" sz="1600" baseline="30000" dirty="0"/>
              <a:t>th</a:t>
            </a:r>
            <a:r>
              <a:rPr lang="en-US" sz="1600" dirty="0"/>
              <a:t> international symposium on epidermolysis bullosa, Santiago Chile, Dec 4-6, 2008. Pediatric </a:t>
            </a:r>
            <a:r>
              <a:rPr lang="en-US" sz="1600" dirty="0" err="1"/>
              <a:t>Anaesth</a:t>
            </a:r>
            <a:r>
              <a:rPr lang="en-US" sz="1600" dirty="0"/>
              <a:t>. 2010 Sep;20(9):797-804.</a:t>
            </a:r>
          </a:p>
          <a:p>
            <a:r>
              <a:rPr lang="en-US" sz="1600" dirty="0"/>
              <a:t> Saraf S, et al. EB: Careful monitoring and no touch principle for anesthetic management.  J. of Anesthesiology Clinical Pharmacology. 2013 Jul-Sept; 29(3): 390-393.</a:t>
            </a:r>
          </a:p>
          <a:p>
            <a:r>
              <a:rPr lang="en-US" sz="1600" dirty="0"/>
              <a:t>Fine JD et al.  Inherited EB: updated recommendations on diagnosis and classifications. J. Am </a:t>
            </a:r>
            <a:r>
              <a:rPr lang="en-US" sz="1600" dirty="0" err="1"/>
              <a:t>Acad</a:t>
            </a:r>
            <a:r>
              <a:rPr lang="en-US" sz="1600" dirty="0"/>
              <a:t> Dermatol. 2014;70:1103.</a:t>
            </a:r>
          </a:p>
          <a:p>
            <a:r>
              <a:rPr lang="en-US" sz="1600" dirty="0"/>
              <a:t>Lin AN et al. Anesthetic management in EB: review of 129 anesthetic episodes in 32 patients. J. AM </a:t>
            </a:r>
            <a:r>
              <a:rPr lang="en-US" sz="1600" dirty="0" err="1"/>
              <a:t>Acad</a:t>
            </a:r>
            <a:r>
              <a:rPr lang="en-US" sz="1600" dirty="0"/>
              <a:t> Dermatol.  1194;30:412-6.</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 GLOBAL PPT template 03-11-2019</Template>
  <TotalTime>5422</TotalTime>
  <Words>2553</Words>
  <Application>Microsoft Macintosh PowerPoint</Application>
  <PresentationFormat>On-screen Show (4:3)</PresentationFormat>
  <Paragraphs>316</Paragraphs>
  <Slides>31</Slides>
  <Notes>28</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31</vt:i4>
      </vt:variant>
    </vt:vector>
  </HeadingPairs>
  <TitlesOfParts>
    <vt:vector size="40" baseType="lpstr">
      <vt:lpstr>.AppleSystemUIFont</vt:lpstr>
      <vt:lpstr>System Font Regular</vt:lpstr>
      <vt:lpstr>Arial</vt:lpstr>
      <vt:lpstr>Calibri</vt:lpstr>
      <vt:lpstr>Calibri Light</vt:lpstr>
      <vt:lpstr>SPACIES</vt:lpstr>
      <vt:lpstr>1_SPACIES</vt:lpstr>
      <vt:lpstr>Theme11</vt:lpstr>
      <vt:lpstr>Theme9</vt:lpstr>
      <vt:lpstr>Epidermolysis Bullosa: An Anesthetic Challenge</vt:lpstr>
      <vt:lpstr>Disclosures</vt:lpstr>
      <vt:lpstr>Learning Objectives</vt:lpstr>
      <vt:lpstr>What is Epidermolysis Bullosa?</vt:lpstr>
      <vt:lpstr>The Three Layers of Normal Skin</vt:lpstr>
      <vt:lpstr>Genetics of Epidermolysis Bullosa</vt:lpstr>
      <vt:lpstr>Pathophysiology of EB</vt:lpstr>
      <vt:lpstr> Three Main Types of EB</vt:lpstr>
      <vt:lpstr>EB Simplex</vt:lpstr>
      <vt:lpstr>Junctional EB </vt:lpstr>
      <vt:lpstr>Junctional EB: Non-Herlitz</vt:lpstr>
      <vt:lpstr>Junctional EB: Herlitz</vt:lpstr>
      <vt:lpstr>Dystrophic EB</vt:lpstr>
      <vt:lpstr>Extra-cutaneous Manifestations of Dystrophic EB</vt:lpstr>
      <vt:lpstr>Clinical Challenges with Dystrophic EB </vt:lpstr>
      <vt:lpstr>Common Surgeries in Patients With Dystrophic EB</vt:lpstr>
      <vt:lpstr>Preoperative evaluation of Patients with Dystrophic EB</vt:lpstr>
      <vt:lpstr>Airway Evaluation in Patients with Dystrophic EB</vt:lpstr>
      <vt:lpstr>Intraoperative Management of Patients with Dystrophic EB</vt:lpstr>
      <vt:lpstr>Intraoperative Monitoring of Patients with Dystrophic EB</vt:lpstr>
      <vt:lpstr>Intraoperative Monitoring of Patients with Dystrophic EB</vt:lpstr>
      <vt:lpstr>Intraoperative Monitoring of Patients with Dystrophic EB</vt:lpstr>
      <vt:lpstr>Inhalational Inductions in Patients with Dystrophic EB</vt:lpstr>
      <vt:lpstr>Intraoperative Management of Patients with Dystrophic EB</vt:lpstr>
      <vt:lpstr>Intraoperative Management of Patients with Dystrophic EB</vt:lpstr>
      <vt:lpstr>Intraoperative Management of Patients with Dystrophic EB</vt:lpstr>
      <vt:lpstr>Intraoperative Management of Patients with Dystrophic EB</vt:lpstr>
      <vt:lpstr>Airway Management in Patients with Dystrophic EB</vt:lpstr>
      <vt:lpstr>Postoperative Management of Patients with Dystrophic EB</vt:lpstr>
      <vt:lpstr>PowerPoint Presentation</vt:lpstr>
      <vt:lpstr>References:</vt:lpstr>
    </vt:vector>
  </TitlesOfParts>
  <Company>UCSF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Neurodevelopmental Impact of Anesthetics in Pediatric Patients: 2019 Update</dc:title>
  <dc:creator>MB 2 Fl Hospital, Group Policy Object</dc:creator>
  <cp:lastModifiedBy>Infosino, Andrew</cp:lastModifiedBy>
  <cp:revision>139</cp:revision>
  <dcterms:created xsi:type="dcterms:W3CDTF">2019-04-11T18:23:00Z</dcterms:created>
  <dcterms:modified xsi:type="dcterms:W3CDTF">2021-12-24T21:48:20Z</dcterms:modified>
</cp:coreProperties>
</file>