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32" r:id="rId4"/>
  </p:sldMasterIdLst>
  <p:notesMasterIdLst>
    <p:notesMasterId r:id="rId39"/>
  </p:notesMasterIdLst>
  <p:sldIdLst>
    <p:sldId id="258" r:id="rId5"/>
    <p:sldId id="259" r:id="rId6"/>
    <p:sldId id="479" r:id="rId7"/>
    <p:sldId id="545" r:id="rId8"/>
    <p:sldId id="570" r:id="rId9"/>
    <p:sldId id="549" r:id="rId10"/>
    <p:sldId id="550" r:id="rId11"/>
    <p:sldId id="553" r:id="rId12"/>
    <p:sldId id="571" r:id="rId13"/>
    <p:sldId id="572" r:id="rId14"/>
    <p:sldId id="574" r:id="rId15"/>
    <p:sldId id="575" r:id="rId16"/>
    <p:sldId id="576" r:id="rId17"/>
    <p:sldId id="577" r:id="rId18"/>
    <p:sldId id="578" r:id="rId19"/>
    <p:sldId id="579" r:id="rId20"/>
    <p:sldId id="580" r:id="rId21"/>
    <p:sldId id="581" r:id="rId22"/>
    <p:sldId id="582" r:id="rId23"/>
    <p:sldId id="583" r:id="rId24"/>
    <p:sldId id="584" r:id="rId25"/>
    <p:sldId id="585" r:id="rId26"/>
    <p:sldId id="586" r:id="rId27"/>
    <p:sldId id="587" r:id="rId28"/>
    <p:sldId id="589" r:id="rId29"/>
    <p:sldId id="588" r:id="rId30"/>
    <p:sldId id="591" r:id="rId31"/>
    <p:sldId id="590" r:id="rId32"/>
    <p:sldId id="568" r:id="rId33"/>
    <p:sldId id="540" r:id="rId34"/>
    <p:sldId id="539" r:id="rId35"/>
    <p:sldId id="263" r:id="rId36"/>
    <p:sldId id="485" r:id="rId37"/>
    <p:sldId id="593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A5CC"/>
    <a:srgbClr val="00556A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23"/>
    <p:restoredTop sz="81148"/>
  </p:normalViewPr>
  <p:slideViewPr>
    <p:cSldViewPr>
      <p:cViewPr varScale="1">
        <p:scale>
          <a:sx n="79" d="100"/>
          <a:sy n="79" d="100"/>
        </p:scale>
        <p:origin x="1736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4138B-8C98-B84B-AE20-6EC536628E04}" type="datetimeFigureOut">
              <a:rPr lang="en-US" smtClean="0"/>
              <a:t>1/24/22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D2987-D6A3-B04F-9BCD-5619138D2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84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child-girl-crying-little-face-652552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bi.nlm.nih.gov/pubmed/?term=Kim%20YJ%5bAuthor%5d&amp;cauthor=true&amp;cauthor_uid=20740210" TargetMode="External"/><Relationship Id="rId13" Type="http://schemas.openxmlformats.org/officeDocument/2006/relationships/hyperlink" Target="https://www.ncbi.nlm.nih.gov/pubmed/?term=Lim%20SH%5bAuthor%5d&amp;cauthor=true&amp;cauthor_uid=20740210" TargetMode="External"/><Relationship Id="rId3" Type="http://schemas.openxmlformats.org/officeDocument/2006/relationships/hyperlink" Target="https://www.ncbi.nlm.nih.gov/pubmed/?term=Lee+CJ,+Lee+SE,+Oh+MK+The+effect+of+propofol+on+emergence+agitation+in+children+receiving+sevoflurane+for+adenotonsillectomy" TargetMode="External"/><Relationship Id="rId7" Type="http://schemas.openxmlformats.org/officeDocument/2006/relationships/hyperlink" Target="https://www.ncbi.nlm.nih.gov/pubmed/?term=Shin%20CM%5bAuthor%5d&amp;cauthor=true&amp;cauthor_uid=20740210" TargetMode="External"/><Relationship Id="rId12" Type="http://schemas.openxmlformats.org/officeDocument/2006/relationships/hyperlink" Target="https://www.ncbi.nlm.nih.gov/pubmed/?term=Lee%20JH%5bAuthor%5d&amp;cauthor=true&amp;cauthor_uid=20740210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ncbi.nlm.nih.gov/pubmed/?term=Oh%20MK%5bAuthor%5d&amp;cauthor=true&amp;cauthor_uid=20740210" TargetMode="External"/><Relationship Id="rId11" Type="http://schemas.openxmlformats.org/officeDocument/2006/relationships/hyperlink" Target="https://www.ncbi.nlm.nih.gov/pubmed/?term=Lee%20KM%5bAuthor%5d&amp;cauthor=true&amp;cauthor_uid=20740210" TargetMode="External"/><Relationship Id="rId5" Type="http://schemas.openxmlformats.org/officeDocument/2006/relationships/hyperlink" Target="https://www.ncbi.nlm.nih.gov/pubmed/?term=Lee%20SE%5bAuthor%5d&amp;cauthor=true&amp;cauthor_uid=20740210" TargetMode="External"/><Relationship Id="rId15" Type="http://schemas.openxmlformats.org/officeDocument/2006/relationships/hyperlink" Target="https://www.ncbi.nlm.nih.gov/pubmed/?term=Cho%20KR%5bAuthor%5d&amp;cauthor=true&amp;cauthor_uid=20740210" TargetMode="External"/><Relationship Id="rId10" Type="http://schemas.openxmlformats.org/officeDocument/2006/relationships/hyperlink" Target="https://www.ncbi.nlm.nih.gov/pubmed/?term=Cheong%20SH%5bAuthor%5d&amp;cauthor=true&amp;cauthor_uid=20740210" TargetMode="External"/><Relationship Id="rId4" Type="http://schemas.openxmlformats.org/officeDocument/2006/relationships/hyperlink" Target="https://www.ncbi.nlm.nih.gov/pubmed/?term=Lee%20CJ%5bAuthor%5d&amp;cauthor=true&amp;cauthor_uid=20740210" TargetMode="External"/><Relationship Id="rId9" Type="http://schemas.openxmlformats.org/officeDocument/2006/relationships/hyperlink" Target="https://www.ncbi.nlm.nih.gov/pubmed/?term=Choe%20YK%5bAuthor%5d&amp;cauthor=true&amp;cauthor_uid=20740210" TargetMode="External"/><Relationship Id="rId14" Type="http://schemas.openxmlformats.org/officeDocument/2006/relationships/hyperlink" Target="https://www.ncbi.nlm.nih.gov/pubmed/?term=Kim%20YH%5bAuthor%5d&amp;cauthor=true&amp;cauthor_uid=20740210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ervice/license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baby-todler-boy-child-crying-2791786/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ervice/license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little-girl-face-look-sadness-1268655/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4.0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pngimg.com/download/48449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ervice/license/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illustrations/hourglass-time-sand-run-out-3308818/" TargetMode="Externa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 </a:t>
            </a:r>
            <a:r>
              <a:rPr lang="en-US" dirty="0">
                <a:hlinkClick r:id="rId3"/>
              </a:rPr>
              <a:t>https://pixabay.com/photos/child-girl-crying-little-face-652552/</a:t>
            </a:r>
            <a:r>
              <a:rPr lang="en-US" dirty="0"/>
              <a:t> (not copyrighted)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D2987-D6A3-B04F-9BCD-5619138D2B4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952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7450" y="400050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 Korea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Korean journal of anesthesiology."/>
              </a:rPr>
              <a:t>n J Anesthesiol.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2010 Aug;59(2):75-81.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10.4097/kjae.2010.59.2.75.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Epub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2010 Aug 20.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 effect of </a:t>
            </a:r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propofol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on emergence agitation in children receiving sevoflurane for adenotonsillectomy.</a:t>
            </a:r>
          </a:p>
          <a:p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Lee CJ</a:t>
            </a:r>
            <a:r>
              <a:rPr lang="en-US" sz="1200" b="0" i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Lee SE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Oh MK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Shin CM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Kim YJ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Choe YK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Cheong SH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Lee KM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/>
              </a:rPr>
              <a:t>Lee JH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3"/>
              </a:rPr>
              <a:t>Lim SH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4"/>
              </a:rPr>
              <a:t>Kim YH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5"/>
              </a:rPr>
              <a:t>Cho KR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r>
              <a:rPr lang="en-US">
                <a:latin typeface="Arial" pitchFamily="34" charset="0"/>
                <a:cs typeface="Arial" pitchFamily="34" charset="0"/>
              </a:rPr>
              <a:t>[ADD PRESENTATION TITLE: INSERT TAB &gt; HEADER &amp; FOOTER &gt; NOTES AND HANDOUTS]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algn="l"/>
            <a:fld id="{628032B9-E8FB-F640-836A-D5BD463B4ED6}" type="datetime1">
              <a:rPr lang="en-US" smtClean="0">
                <a:latin typeface="Arial" pitchFamily="34" charset="0"/>
                <a:cs typeface="Arial" pitchFamily="34" charset="0"/>
              </a:rPr>
              <a:t>1/24/22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1E5896-917A-4035-A860-408E1EC3CD51}" type="slidenum">
              <a:rPr lang="en-US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459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Pixabay License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 for commercial use 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attribution required</a:t>
            </a:r>
          </a:p>
          <a:p>
            <a:r>
              <a:rPr lang="en-US" dirty="0">
                <a:hlinkClick r:id="rId4"/>
              </a:rPr>
              <a:t>https://pixabay.com/photos/baby-todler-boy-child-crying-2791786/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D2987-D6A3-B04F-9BCD-5619138D2B4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70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7450" y="400050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prospective cohort study </a:t>
            </a:r>
            <a:r>
              <a:rPr lang="mr-IN" dirty="0"/>
              <a:t>–</a:t>
            </a:r>
            <a:r>
              <a:rPr lang="en-US" dirty="0"/>
              <a:t> prolonged PACU stay by 16 minutes</a:t>
            </a:r>
            <a:r>
              <a:rPr lang="en-US" baseline="0" dirty="0"/>
              <a:t> or more</a:t>
            </a:r>
          </a:p>
          <a:p>
            <a:r>
              <a:rPr lang="en-US" baseline="0" dirty="0"/>
              <a:t>Adverse events </a:t>
            </a:r>
            <a:r>
              <a:rPr lang="mr-IN" baseline="0" dirty="0"/>
              <a:t>–</a:t>
            </a:r>
            <a:r>
              <a:rPr lang="en-US" baseline="0" dirty="0"/>
              <a:t> increased bleeding, pulling out </a:t>
            </a:r>
            <a:r>
              <a:rPr lang="en-US" baseline="0" dirty="0" err="1"/>
              <a:t>Ivs</a:t>
            </a:r>
            <a:r>
              <a:rPr lang="en-US" baseline="0" dirty="0"/>
              <a:t> or drains, increased pain, minor injury of a nurse</a:t>
            </a:r>
            <a:endParaRPr lang="en-US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r>
              <a:rPr lang="en-US">
                <a:latin typeface="Arial" pitchFamily="34" charset="0"/>
                <a:cs typeface="Arial" pitchFamily="34" charset="0"/>
              </a:rPr>
              <a:t>[ADD PRESENTATION TITLE: INSERT TAB &gt; HEADER &amp; FOOTER &gt; NOTES AND HANDOUTS]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l"/>
            <a:fld id="{F84CA379-B0E4-9740-A3AF-048C9BF39688}" type="datetime1">
              <a:rPr lang="en-US" smtClean="0">
                <a:latin typeface="Arial" pitchFamily="34" charset="0"/>
                <a:cs typeface="Arial" pitchFamily="34" charset="0"/>
              </a:rPr>
              <a:t>1/24/22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5896-917A-4035-A860-408E1EC3CD51}" type="slidenum">
              <a:rPr lang="en-US" smtClean="0">
                <a:latin typeface="Arial" pitchFamily="34" charset="0"/>
                <a:cs typeface="Arial" pitchFamily="34" charset="0"/>
              </a:rPr>
              <a:pPr/>
              <a:t>7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092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7450" y="400050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Pixabay </a:t>
            </a:r>
            <a:r>
              <a:rPr lang="en-US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License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commercial use 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attribution required</a:t>
            </a:r>
          </a:p>
          <a:p>
            <a:r>
              <a:rPr lang="en-US" dirty="0">
                <a:hlinkClick r:id="rId4"/>
              </a:rPr>
              <a:t>https://pixabay.com/photos/little-girl-face-look-sadness-1268655/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r>
              <a:rPr lang="en-US">
                <a:latin typeface="Arial" pitchFamily="34" charset="0"/>
                <a:cs typeface="Arial" pitchFamily="34" charset="0"/>
              </a:rPr>
              <a:t>[ADD PRESENTATION TITLE: INSERT TAB &gt; HEADER &amp; FOOTER &gt; NOTES AND HANDOUTS]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l"/>
            <a:fld id="{64F361DE-5F95-8641-9569-6BCE7509D332}" type="datetime1">
              <a:rPr lang="en-US" smtClean="0">
                <a:latin typeface="Arial" pitchFamily="34" charset="0"/>
                <a:cs typeface="Arial" pitchFamily="34" charset="0"/>
              </a:rPr>
              <a:t>1/24/22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5896-917A-4035-A860-408E1EC3CD51}" type="slidenum">
              <a:rPr lang="en-US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250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License: 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Creative Commons 4.0 BY-NC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dirty="0">
                <a:hlinkClick r:id="rId4"/>
              </a:rPr>
              <a:t>http://pngimg.com/download/48449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D2987-D6A3-B04F-9BCD-5619138D2B4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748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D2987-D6A3-B04F-9BCD-5619138D2B4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336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D2987-D6A3-B04F-9BCD-5619138D2B4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093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D2987-D6A3-B04F-9BCD-5619138D2B4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742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Pickard </a:t>
            </a:r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et al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, BJA,  2014; 112:982-90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Dahmani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et al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, BJA, 2010; 104:216-23</a:t>
            </a:r>
          </a:p>
          <a:p>
            <a:pPr marL="228600" indent="-228600">
              <a:buAutoNum type="arabicPeriod"/>
            </a:pPr>
            <a:r>
              <a:rPr lang="en-US" sz="1200" dirty="0"/>
              <a:t>Zhu </a:t>
            </a:r>
            <a:r>
              <a:rPr lang="en-US" sz="1200" i="1" dirty="0"/>
              <a:t>et al,</a:t>
            </a:r>
            <a:r>
              <a:rPr lang="en-US" sz="1200" dirty="0"/>
              <a:t> </a:t>
            </a:r>
            <a:r>
              <a:rPr lang="en-US" sz="1200" dirty="0" err="1"/>
              <a:t>PLoS</a:t>
            </a:r>
            <a:r>
              <a:rPr lang="en-US" sz="1200" dirty="0"/>
              <a:t> ONE 2015</a:t>
            </a:r>
          </a:p>
          <a:p>
            <a:pPr marL="228600" indent="-228600">
              <a:buAutoNum type="arabicPeriod"/>
            </a:pPr>
            <a:r>
              <a:rPr lang="en-US" sz="1200" dirty="0"/>
              <a:t>Zhang </a:t>
            </a:r>
            <a:r>
              <a:rPr lang="en-US" sz="1200" dirty="0" err="1"/>
              <a:t>PLoS</a:t>
            </a:r>
            <a:r>
              <a:rPr lang="en-US" sz="1200" dirty="0"/>
              <a:t> ONE 2014</a:t>
            </a:r>
          </a:p>
          <a:p>
            <a:pPr marL="228600" indent="-228600">
              <a:buFont typeface="+mj-lt"/>
              <a:buAutoNum type="arabicPeriod"/>
            </a:pP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D2987-D6A3-B04F-9BCD-5619138D2B4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64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Kararmaz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A, Kaya S,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Turhanoglu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Ozyilmaz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MA. Oral ketamine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premedication can prevent emergence agitation in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 after desflurane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anaesthesia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Paediatr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Anaesth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2004;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14: 477–82</a:t>
            </a:r>
          </a:p>
          <a:p>
            <a:pPr rtl="0"/>
            <a:r>
              <a:rPr lang="en-US" dirty="0"/>
              <a:t>IBRAHIM ABU-SHAHWAN M D AND KHALID CHOWDARY    Ketamine is effective in decreasing the incidence of emergence agitation in children undergoing dental repair under sevoflurane general anesthesia    Pediatric Anesthesia 2007 17: 846–850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D2987-D6A3-B04F-9BCD-5619138D2B4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1729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9063" indent="-119063">
              <a:spcBef>
                <a:spcPts val="800"/>
              </a:spcBef>
              <a:buFont typeface="+mj-lt"/>
              <a:buAutoNum type="arabicPeriod"/>
            </a:pP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Kim N, Park JH, Lee JS, Choi T, Kim M. Effects of intravenous fentanyl around the end of surgery on emergence agitation in children: systematic review and meta-analysis. Ped </a:t>
            </a:r>
            <a:r>
              <a:rPr lang="en-US" sz="800" dirty="0" err="1">
                <a:latin typeface="Calibri" panose="020F0502020204030204" pitchFamily="34" charset="0"/>
                <a:cs typeface="Calibri" panose="020F0502020204030204" pitchFamily="34" charset="0"/>
              </a:rPr>
              <a:t>Anesth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 2017; 27:885–892</a:t>
            </a:r>
          </a:p>
          <a:p>
            <a:pPr marL="119063" indent="-119063">
              <a:spcAft>
                <a:spcPts val="300"/>
              </a:spcAft>
              <a:buFont typeface="+mj-lt"/>
              <a:buAutoNum type="arabicPeriod"/>
            </a:pPr>
            <a:r>
              <a:rPr lang="en-US" sz="800" dirty="0" err="1">
                <a:latin typeface="Calibri" panose="020F0502020204030204" pitchFamily="34" charset="0"/>
                <a:cs typeface="Calibri" panose="020F0502020204030204" pitchFamily="34" charset="0"/>
              </a:rPr>
              <a:t>Dahmani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 S, </a:t>
            </a:r>
            <a:r>
              <a:rPr lang="en-US" sz="800" dirty="0" err="1">
                <a:latin typeface="Calibri" panose="020F0502020204030204" pitchFamily="34" charset="0"/>
                <a:cs typeface="Calibri" panose="020F0502020204030204" pitchFamily="34" charset="0"/>
              </a:rPr>
              <a:t>Stany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 I, Brasher C, et al. Pharmacological prevention of sevoﬂurane and desﬂurane-related emergence agitation in children: a meta-analysis of published studies. Br J </a:t>
            </a:r>
            <a:r>
              <a:rPr lang="en-US" sz="800" dirty="0" err="1">
                <a:latin typeface="Calibri" panose="020F0502020204030204" pitchFamily="34" charset="0"/>
                <a:cs typeface="Calibri" panose="020F0502020204030204" pitchFamily="34" charset="0"/>
              </a:rPr>
              <a:t>Anaesth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 2010; 104: 216–23</a:t>
            </a:r>
          </a:p>
          <a:p>
            <a:pPr marL="119063" indent="-119063">
              <a:spcAft>
                <a:spcPts val="300"/>
              </a:spcAft>
              <a:buFont typeface="+mj-lt"/>
              <a:buAutoNum type="arabicPeriod"/>
            </a:pP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Shi F, Xiao Y, </a:t>
            </a:r>
            <a:r>
              <a:rPr lang="en-US" sz="800" dirty="0" err="1">
                <a:latin typeface="Calibri" panose="020F0502020204030204" pitchFamily="34" charset="0"/>
                <a:cs typeface="Calibri" panose="020F0502020204030204" pitchFamily="34" charset="0"/>
              </a:rPr>
              <a:t>Xiong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 W, Zhou Q, Yang P, Huang X. Effects of fentanyl on emergence agitation in children under sevoflurane anesthesia: Meta-analysis of Randomized Controlled Trials. </a:t>
            </a:r>
            <a:r>
              <a:rPr lang="en-US" sz="800" dirty="0" err="1">
                <a:latin typeface="Calibri" panose="020F0502020204030204" pitchFamily="34" charset="0"/>
                <a:cs typeface="Calibri" panose="020F0502020204030204" pitchFamily="34" charset="0"/>
              </a:rPr>
              <a:t>Plos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 One 2015 10:e0135244.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D2987-D6A3-B04F-9BCD-5619138D2B4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320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9063" indent="-119063">
              <a:spcAft>
                <a:spcPts val="300"/>
              </a:spcAft>
              <a:buFont typeface="+mj-lt"/>
              <a:buAutoNum type="arabicPeriod"/>
            </a:pPr>
            <a:r>
              <a:rPr lang="en-US" sz="800" dirty="0" err="1">
                <a:latin typeface="Calibri" panose="020F0502020204030204" pitchFamily="34" charset="0"/>
                <a:cs typeface="Calibri" panose="020F0502020204030204" pitchFamily="34" charset="0"/>
              </a:rPr>
              <a:t>Dahmani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 S, </a:t>
            </a:r>
            <a:r>
              <a:rPr lang="en-US" sz="800" dirty="0" err="1">
                <a:latin typeface="Calibri" panose="020F0502020204030204" pitchFamily="34" charset="0"/>
                <a:cs typeface="Calibri" panose="020F0502020204030204" pitchFamily="34" charset="0"/>
              </a:rPr>
              <a:t>Stany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 I, Brasher C, et al. Pharmacological prevention of sevoﬂurane and desﬂurane-related emergence agitation in children: a meta-analysis of published studies. Br J </a:t>
            </a:r>
            <a:r>
              <a:rPr lang="en-US" sz="800" dirty="0" err="1">
                <a:latin typeface="Calibri" panose="020F0502020204030204" pitchFamily="34" charset="0"/>
                <a:cs typeface="Calibri" panose="020F0502020204030204" pitchFamily="34" charset="0"/>
              </a:rPr>
              <a:t>Anaesth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 2010; 104: 216–23</a:t>
            </a:r>
          </a:p>
          <a:p>
            <a:pPr marL="119063" indent="-119063">
              <a:spcAft>
                <a:spcPts val="300"/>
              </a:spcAft>
              <a:buFont typeface="+mj-lt"/>
              <a:buAutoNum type="arabicPeriod"/>
            </a:pP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Cho EJ, </a:t>
            </a:r>
            <a:r>
              <a:rPr lang="en-US" sz="800" dirty="0" err="1">
                <a:latin typeface="Calibri" panose="020F0502020204030204" pitchFamily="34" charset="0"/>
                <a:cs typeface="Calibri" panose="020F0502020204030204" pitchFamily="34" charset="0"/>
              </a:rPr>
              <a:t>Yoo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 SZ, Cho JE, Lee HW. Comparison of effects of 0.03 and 0.05 mg/kg midazolam with placebo on prevention of emergence agitation in children having strabismus surgery. Anesthesiology 2014; 210: 1354-61</a:t>
            </a:r>
          </a:p>
          <a:p>
            <a:pPr marL="119063" indent="-119063">
              <a:spcAft>
                <a:spcPts val="300"/>
              </a:spcAft>
              <a:buFont typeface="+mj-lt"/>
              <a:buAutoNum type="arabicPeriod"/>
            </a:pP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Kim KM, Lee KH, Kim YH, </a:t>
            </a:r>
            <a:r>
              <a:rPr lang="en-US" sz="800" dirty="0" err="1">
                <a:latin typeface="Calibri" panose="020F0502020204030204" pitchFamily="34" charset="0"/>
                <a:cs typeface="Calibri" panose="020F0502020204030204" pitchFamily="34" charset="0"/>
              </a:rPr>
              <a:t>Ko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 MJ, Jun J, Kang E. Comparison of effects of intravenous midazolam and ketamine on emergence agitation in children: randomized controlled trial. J International Med Res. 2016;  44:258–266.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D2987-D6A3-B04F-9BCD-5619138D2B4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767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Pixabay </a:t>
            </a:r>
            <a:r>
              <a:rPr lang="en-US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License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commercial use 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attribution required</a:t>
            </a:r>
          </a:p>
          <a:p>
            <a:r>
              <a:rPr lang="en-US" dirty="0">
                <a:hlinkClick r:id="rId4"/>
              </a:rPr>
              <a:t>https://pixabay.com/illustrations/hourglass-time-sand-run-out-3308818/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D2987-D6A3-B04F-9BCD-5619138D2B4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5863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Ketamine and midazolam are often considered as sedatives for patients with extreme agitation or delirium. However, 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there is little evidence for the efficacy of ketamine and it can cause significant other post-op issues such as nightmares and hallucinations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midazolam, although it has been reported, is also not currently recommended for treatment of delirium and is implicated in contributing to delirium in adult ICU patients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D2987-D6A3-B04F-9BCD-5619138D2B4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288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D2987-D6A3-B04F-9BCD-5619138D2B4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2905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7450" y="400050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r>
              <a:rPr lang="en-US">
                <a:latin typeface="Arial" pitchFamily="34" charset="0"/>
                <a:cs typeface="Arial" pitchFamily="34" charset="0"/>
              </a:rPr>
              <a:t>[ADD PRESENTATION TITLE: INSERT TAB &gt; HEADER &amp; FOOTER &gt; NOTES AND HANDOUTS]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l"/>
            <a:fld id="{31A79BF2-10AB-1848-B274-CF1680CE992F}" type="datetime1">
              <a:rPr lang="en-US" smtClean="0">
                <a:latin typeface="Arial" pitchFamily="34" charset="0"/>
                <a:cs typeface="Arial" pitchFamily="34" charset="0"/>
              </a:rPr>
              <a:t>1/24/22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5896-917A-4035-A860-408E1EC3CD51}" type="slidenum">
              <a:rPr lang="en-US" smtClean="0">
                <a:latin typeface="Arial" pitchFamily="34" charset="0"/>
                <a:cs typeface="Arial" pitchFamily="34" charset="0"/>
              </a:rPr>
              <a:pPr/>
              <a:t>33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5064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7450" y="400050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Bajwa</a:t>
            </a:r>
            <a:r>
              <a:rPr lang="en-US" dirty="0"/>
              <a:t> S, </a:t>
            </a:r>
            <a:r>
              <a:rPr lang="en-US" dirty="0" err="1"/>
              <a:t>Franzca</a:t>
            </a:r>
            <a:r>
              <a:rPr lang="en-US" dirty="0"/>
              <a:t> D, </a:t>
            </a:r>
            <a:r>
              <a:rPr lang="en-US" dirty="0" err="1"/>
              <a:t>Cyna</a:t>
            </a:r>
            <a:r>
              <a:rPr lang="en-US" dirty="0"/>
              <a:t> A. A comparison of emergence delirium scales following general anesthesia in children. Ped </a:t>
            </a:r>
            <a:r>
              <a:rPr lang="en-US" dirty="0" err="1"/>
              <a:t>Anesth</a:t>
            </a:r>
            <a:r>
              <a:rPr lang="en-US" dirty="0"/>
              <a:t> 2010; 20: 704-711.</a:t>
            </a:r>
          </a:p>
          <a:p>
            <a:r>
              <a:rPr lang="en-US" dirty="0" err="1"/>
              <a:t>Dahmani</a:t>
            </a:r>
            <a:r>
              <a:rPr lang="en-US" dirty="0"/>
              <a:t> S, </a:t>
            </a:r>
            <a:r>
              <a:rPr lang="en-US" dirty="0" err="1"/>
              <a:t>Delivet</a:t>
            </a:r>
            <a:r>
              <a:rPr lang="en-US" dirty="0"/>
              <a:t> H, Hilly J. Emergence delirium in children: an update. </a:t>
            </a:r>
            <a:r>
              <a:rPr lang="en-US" dirty="0" err="1"/>
              <a:t>Curr</a:t>
            </a:r>
            <a:r>
              <a:rPr lang="en-US" dirty="0"/>
              <a:t> </a:t>
            </a:r>
            <a:r>
              <a:rPr lang="en-US" dirty="0" err="1"/>
              <a:t>Opin</a:t>
            </a:r>
            <a:r>
              <a:rPr lang="en-US" dirty="0"/>
              <a:t> </a:t>
            </a:r>
            <a:r>
              <a:rPr lang="en-US" dirty="0" err="1"/>
              <a:t>Anesthesiol</a:t>
            </a:r>
            <a:r>
              <a:rPr lang="en-US" dirty="0"/>
              <a:t> 2014; 27: 309–315.</a:t>
            </a:r>
          </a:p>
          <a:p>
            <a:r>
              <a:rPr lang="en-US" dirty="0"/>
              <a:t>Mason KP. </a:t>
            </a:r>
            <a:r>
              <a:rPr lang="en-US" dirty="0" err="1"/>
              <a:t>Paediatric</a:t>
            </a:r>
            <a:r>
              <a:rPr lang="en-US" dirty="0"/>
              <a:t> emergence delirium: a comprehensive review and interpretation of the literature. Brit J of </a:t>
            </a:r>
            <a:r>
              <a:rPr lang="en-US" dirty="0" err="1"/>
              <a:t>Anaesth</a:t>
            </a:r>
            <a:r>
              <a:rPr lang="en-US" dirty="0"/>
              <a:t> 2017; 118:335-343. </a:t>
            </a:r>
          </a:p>
          <a:p>
            <a:r>
              <a:rPr lang="en-US" dirty="0" err="1"/>
              <a:t>Somaini</a:t>
            </a:r>
            <a:r>
              <a:rPr lang="en-US" dirty="0"/>
              <a:t> M, Engelhardt T, </a:t>
            </a:r>
            <a:r>
              <a:rPr lang="en-US" dirty="0" err="1"/>
              <a:t>Fumagalli</a:t>
            </a:r>
            <a:r>
              <a:rPr lang="en-US" dirty="0"/>
              <a:t> R, </a:t>
            </a:r>
            <a:r>
              <a:rPr lang="en-US" dirty="0" err="1"/>
              <a:t>Ingelmo</a:t>
            </a:r>
            <a:r>
              <a:rPr lang="en-US" dirty="0"/>
              <a:t> PM.  Emergence delirium or pain after anesthesia-how to distinguish between the two in young children: a retrospective analysis of observational studies.  Br J </a:t>
            </a:r>
            <a:r>
              <a:rPr lang="en-US" dirty="0" err="1"/>
              <a:t>Anaesth</a:t>
            </a:r>
            <a:r>
              <a:rPr lang="en-US" dirty="0"/>
              <a:t> 2016; 116:377–83.</a:t>
            </a:r>
          </a:p>
          <a:p>
            <a:pPr marL="228600" indent="-2286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Kain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ZN, Mayes LC, Caldwell-Andrews AA,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Karas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DE, McClain BC. Preoperative anxiety, postoperative pain, and behavioral recovery in young children undergoing surgery.  Pediatrics 2006; 118:651-8 </a:t>
            </a:r>
          </a:p>
          <a:p>
            <a:pPr marL="228600" indent="-2286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Sikich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N,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Lerman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J. Development and psychometric evaluation of the pediatric anesthesia emergence delirium scale. Anesthesiology 2004; 100:1138–45</a:t>
            </a:r>
          </a:p>
          <a:p>
            <a:pPr marL="228600" indent="-2286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Vlajkovic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GP,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Sindjelic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RP. Emergence delirium in children: many questions, few answers.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Anesth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Analg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2007; 104:84–91 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r>
              <a:rPr lang="en-US">
                <a:latin typeface="Arial" pitchFamily="34" charset="0"/>
                <a:cs typeface="Arial" pitchFamily="34" charset="0"/>
              </a:rPr>
              <a:t>[ADD PRESENTATION TITLE: INSERT TAB &gt; HEADER &amp; FOOTER &gt; NOTES AND HANDOUTS]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l"/>
            <a:fld id="{31A79BF2-10AB-1848-B274-CF1680CE992F}" type="datetime1">
              <a:rPr lang="en-US" smtClean="0">
                <a:latin typeface="Arial" pitchFamily="34" charset="0"/>
                <a:cs typeface="Arial" pitchFamily="34" charset="0"/>
              </a:rPr>
              <a:t>1/24/22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E5896-917A-4035-A860-408E1EC3CD51}" type="slidenum">
              <a:rPr lang="en-US" smtClean="0">
                <a:latin typeface="Arial" pitchFamily="34" charset="0"/>
                <a:cs typeface="Arial" pitchFamily="34" charset="0"/>
              </a:rPr>
              <a:pPr/>
              <a:t>34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2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tif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3223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 marL="1371600" indent="0">
              <a:buNone/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1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01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72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60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849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23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03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9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167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42955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781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152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626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55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392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996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481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983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725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940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C0F12-96E8-2D40-891E-1D6C34DA46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4A35003-EB6B-0646-848A-F915C5954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B5F59-955C-554E-8BE9-6151993B5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6C718C-17C8-C749-AA2A-4D7DC560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56AB5E9-942C-5143-8E9B-EE77FE4F83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77C3E50E-DD8D-774C-A9DF-E614413782FA}"/>
              </a:ext>
            </a:extLst>
          </p:cNvPr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C57E5A-D091-C54B-844D-8661D77A12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674576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D03537-5D3B-084F-9ACA-980068C4F8B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9D7561B-8C8B-AA41-9F65-298F29E7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03EAC-90E6-B74A-8903-C646A41F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7A1E1E-D3A0-B843-A3BB-572BDF54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69F6E847-3AF8-7943-91EB-FE04D5569860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BA1896D8-85FB-9B42-8FFB-69A0903B6D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5635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973F7D-AFD4-C94B-9603-A89BBEC884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439D3B3-EAF5-CB46-B8E2-0A7CD137C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A958E-5E5C-CF41-87FD-199DFB0DC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88C881-544F-B447-BB88-16DFEE264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51201BF8-6BC2-3D4D-8295-7A661AF2077A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8A2F0CB8-AB7A-C54C-8095-BB335E16ED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8735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43E1211-3800-2144-9E1D-D516119FECE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C8B029-6A7D-E04C-A06D-C08CCDA58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B58C8-50DD-684D-A14D-C3FCAAAC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164831-6257-4A49-815B-5BB6F0B31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AA67B007-C3FD-F242-8930-0E1BA89E265D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http://images.clipartpanda.com/world-clipart-png-globe-hi.png">
            <a:extLst>
              <a:ext uri="{FF2B5EF4-FFF2-40B4-BE49-F238E27FC236}">
                <a16:creationId xmlns:a16="http://schemas.microsoft.com/office/drawing/2014/main" id="{D18434AD-821E-A541-83D5-990474CF07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3962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6EDB465-2467-054B-B55A-CD526D44844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C79E1B9-E2AD-D34E-97DA-3C951C94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7CBD49-39D4-524F-BE59-195E33917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0BC334-D912-5841-9866-18DD1A792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C5214A51-389D-E84D-B638-4D7422F68C68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A0494D6D-102C-314B-BF5C-5ABBFC3096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6636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6C0522-3F3C-E24F-9955-1760990633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8CA9676-2D77-2545-A0C7-0E996B1E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D8941-024F-4D49-9D17-5497A0FD7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12A41-E544-CC4D-9133-68C12F3B8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AA775D3D-C82D-3849-BE08-1D85B96271B1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>
            <a:extLst>
              <a:ext uri="{FF2B5EF4-FFF2-40B4-BE49-F238E27FC236}">
                <a16:creationId xmlns:a16="http://schemas.microsoft.com/office/drawing/2014/main" id="{D02BC268-195F-B243-9246-3830506BAE8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6682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BA01C7-C849-8A4E-B16E-F4F2336E5A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6044732-A71A-904A-9B16-C36E30870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D7DA4-AF38-6F48-992D-76F0751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2E972-B705-BD4A-A0EE-CA3551F35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E36A52B6-0752-A146-A408-ED600C1EDE36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CE2793C3-3741-404B-90E5-E94A6760521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8178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0702B10-ED6D-274E-9B39-70FC0519D9CC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838F5F2-46C3-8A4D-A384-1318E50E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FCFB7A-C349-964A-8BBC-2C958F13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94789C-51CA-D442-9DF5-C2FFCD5B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4B9C4F58-A2C2-1149-8E4F-D8277793F44E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65B636E2-698F-4645-8E6E-1417001B3F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7004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0C65DCC-E2EE-CC41-BCDF-AAAB1F47C0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A7C2A32-84BE-574B-8B5D-2DE9CF64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C0D1A-12FB-F644-8C90-E4915CEE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E78160-214A-BE47-B369-38EED4A1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6273CDBE-75FC-8142-9D3C-325DF8BB0462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CEBBD39B-7634-9644-B027-F0C632DA21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8364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BC4B6C0-8C66-2444-AAF0-2A33AB36165F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0D8B939-EFE7-C743-B9FD-275322064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FA401-C3AB-2B47-961D-78939438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09A10B-B005-B94F-81BE-C2B45C25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04397E1B-8130-4549-BDDA-7AC7534F4C10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4FDA00F5-B04B-AB42-9A6D-A055735A29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9300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1B1416A-1521-8141-8F9A-E70C16D5621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86E42F3-CFD5-C749-8922-4535DFC6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E858DF-7BE5-C74B-82A1-EE5EFB5A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2BE0AB-CC02-EA47-BC29-C35005E78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71EC1AD4-99D9-2A41-8BFC-1A2396CBCAD8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7E353DC4-FC27-6142-8580-1C464D204F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1201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864" y="672812"/>
            <a:ext cx="5087471" cy="2966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199" y="3870660"/>
            <a:ext cx="4114800" cy="16815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799" y="5862449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AD4DC13-CB22-0444-82ED-0E92BC8B64C8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A4CEA9B8-871C-574E-B07A-5CE6F681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2BD08D-096A-0C45-8A9B-FC61E9F97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28943390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4B67F9-3F82-9547-B0B1-20921D53352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7A37902-F2BE-6345-9933-7DF527E5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56D69-2C89-4F49-A703-832F0C3B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5186B-EEE7-3A42-888E-4DB281C0B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3800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35A013-1E8D-0246-B663-B1D6ACFA73D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4880A14E-AD0F-284E-9579-0CA2AD1EA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AC953D-2578-5F49-B3B3-DB03E414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2073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9037054-11C5-1B45-8233-6C029D8D9F3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867D553F-83CD-DA41-9794-AB496808A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805CF3-02E2-F74B-82BB-ED65B9278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41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D72C44D-D8CD-C243-AF11-2D9386813798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768094-8A20-0146-87F8-95D6972A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CF7A3E-6B07-114E-8668-61639DC2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989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917EA9-3DAE-A447-94B0-12B5BE3D608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1E8AC70-9C19-9F42-A367-FF504FA5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53DA1-8087-6E43-AB21-4C8FF7AB1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051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2EFC7A-C51D-7D47-8C3A-71327A33762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523259E-0A06-9440-83C2-29FE4A77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18C97-104B-3B40-85A2-B10860472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9997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D04C349-4CBD-B744-A5A5-85956F3C8F82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7799209-E2F8-5F4F-9F3D-1A083B79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60653D-FDB0-4140-A9A5-A8865BAF0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796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44A521-8E5D-5F41-9136-BF0A41BD7D5F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4BDB9A2-216E-064C-B75B-38613F84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54950-A11A-814E-B568-F9231D956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746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03C8F-CD1B-B549-A641-D2E205DBCB8E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B93ED5C-B205-2E41-9A3B-77AC9746C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65182-3A88-A746-B141-6C25DFBD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6513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986BFC-535A-F14A-8A77-D98464B2B285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F95ABDA-1D2A-EE41-AB28-5C3E0CE5B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5B5346-0872-2042-BC4A-2C5E1D0A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23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6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0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C36C88-2C41-764A-8EC1-865346645B5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D102373-A2BF-924A-9801-58B85EAA7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419BF-3887-C749-9988-2A2240A38F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148BFF-6C21-5242-88C1-17CD39D29F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212410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BCFC8A-EBED-1941-A425-732F0F4B23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627BE51-0ADD-AD49-AC0F-B53148BC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6756E-5D5D-074A-B886-B73EC95885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4C8FD4-5B68-6948-B576-FA7CA9A262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616045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?term=Shi+PLoS+One+2015+fentany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?term=Shi+PLoS+One+2015+fentanyl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09600"/>
            <a:ext cx="8153400" cy="29718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+mn-lt"/>
              </a:rPr>
              <a:t>Emergence Delirium in Pediatric Patients</a:t>
            </a:r>
            <a:br>
              <a:rPr lang="en-US" dirty="0">
                <a:latin typeface="+mn-lt"/>
              </a:rPr>
            </a:br>
            <a:endParaRPr lang="en-US" sz="53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2895600"/>
            <a:ext cx="5943600" cy="2362200"/>
          </a:xfrm>
        </p:spPr>
        <p:txBody>
          <a:bodyPr anchor="ctr">
            <a:normAutofit lnSpcReduction="1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Valerie Au, M.D. </a:t>
            </a:r>
          </a:p>
          <a:p>
            <a:r>
              <a:rPr lang="en-US" sz="3600" dirty="0">
                <a:solidFill>
                  <a:schemeClr val="tx1"/>
                </a:solidFill>
              </a:rPr>
              <a:t>Andrew </a:t>
            </a:r>
            <a:r>
              <a:rPr lang="en-US" sz="3600" dirty="0" err="1">
                <a:solidFill>
                  <a:schemeClr val="tx1"/>
                </a:solidFill>
              </a:rPr>
              <a:t>Infosino</a:t>
            </a:r>
            <a:r>
              <a:rPr lang="en-US" sz="3600" dirty="0">
                <a:solidFill>
                  <a:schemeClr val="tx1"/>
                </a:solidFill>
              </a:rPr>
              <a:t>, M.D.</a:t>
            </a:r>
          </a:p>
          <a:p>
            <a:r>
              <a:rPr lang="en-US" sz="2400" dirty="0"/>
              <a:t>UCSF Benioff Children’s Hospital</a:t>
            </a:r>
          </a:p>
          <a:p>
            <a:r>
              <a:rPr lang="en-US" sz="2400" dirty="0"/>
              <a:t>UCSF Department of Anesthesia and Perioperative Care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3086100" y="21145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6E4AD4-CD72-014F-8989-67613955AFBE}"/>
              </a:ext>
            </a:extLst>
          </p:cNvPr>
          <p:cNvSpPr txBox="1"/>
          <p:nvPr/>
        </p:nvSpPr>
        <p:spPr>
          <a:xfrm>
            <a:off x="3127871" y="6172200"/>
            <a:ext cx="1977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Updated May 2019</a:t>
            </a:r>
          </a:p>
        </p:txBody>
      </p:sp>
    </p:spTree>
    <p:extLst>
      <p:ext uri="{BB962C8B-B14F-4D97-AF65-F5344CB8AC3E}">
        <p14:creationId xmlns:p14="http://schemas.microsoft.com/office/powerpoint/2010/main" val="1685904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8058150" cy="1143000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66999"/>
            <a:ext cx="7886700" cy="205740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a typeface="MS PGothic" charset="0"/>
              </a:rPr>
              <a:t>No relevant financial relationships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564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1" y="434993"/>
            <a:ext cx="8187049" cy="835007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latin typeface="Calibri" charset="0"/>
                <a:ea typeface="Calibri" charset="0"/>
                <a:cs typeface="Calibri" charset="0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1" y="1298575"/>
            <a:ext cx="8293100" cy="4666104"/>
          </a:xfrm>
        </p:spPr>
        <p:txBody>
          <a:bodyPr>
            <a:no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Recognize emergence delirium in pediatric patients in the recovery room and differentiate it from agitation due to pain.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Compare and contrast the PAED, Cravero and Watcha numerical scales for rating emergence delirium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Identify the risk factors for emergence delirium in pediatric patients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Describe approaches for reducing the incidence of emergence delirium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Develop an algorithm for treating emergence delirium in the recovery room</a:t>
            </a:r>
          </a:p>
        </p:txBody>
      </p:sp>
    </p:spTree>
    <p:extLst>
      <p:ext uri="{BB962C8B-B14F-4D97-AF65-F5344CB8AC3E}">
        <p14:creationId xmlns:p14="http://schemas.microsoft.com/office/powerpoint/2010/main" val="830997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825" y="457200"/>
            <a:ext cx="7543800" cy="1104365"/>
          </a:xfrm>
        </p:spPr>
        <p:txBody>
          <a:bodyPr anchor="ctr">
            <a:no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Emergence Delirium: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it?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825" y="1752600"/>
            <a:ext cx="5952175" cy="4191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Dissociated state of consciousness after anesthesia</a:t>
            </a:r>
          </a:p>
          <a:p>
            <a:pPr>
              <a:buFont typeface="Arial" charset="0"/>
              <a:buChar char="•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Crying, thrashing, kicking,   uncooperative</a:t>
            </a:r>
          </a:p>
          <a:p>
            <a:pPr>
              <a:buFont typeface="Arial" charset="0"/>
              <a:buChar char="•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Incoherent, inconsolable and     combative </a:t>
            </a:r>
          </a:p>
          <a:p>
            <a:pPr>
              <a:buFont typeface="Arial" charset="0"/>
              <a:buChar char="•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No eye contact, no recognition           of familiar objects, parents or         caregivers</a:t>
            </a:r>
            <a:endParaRPr lang="en-US" sz="2600" dirty="0">
              <a:latin typeface="Calibri" panose="020F0502020204030204" pitchFamily="34" charset="0"/>
              <a:ea typeface="Calibri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F06E28-DDA9-5D42-A148-4DB757E32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590800"/>
            <a:ext cx="3350439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805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F12B86-A092-8E43-9EEF-63D6D0AC9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825" y="457200"/>
            <a:ext cx="7543800" cy="1104365"/>
          </a:xfrm>
        </p:spPr>
        <p:txBody>
          <a:bodyPr anchor="ctr">
            <a:no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Emergence Delirium: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it?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825" y="1828800"/>
            <a:ext cx="8390575" cy="4267200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Occurs in 10 – 20% of children who have anesthetics</a:t>
            </a:r>
            <a:r>
              <a:rPr 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Most common from age 2 – 5 years</a:t>
            </a:r>
            <a:r>
              <a:rPr 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>
              <a:buFont typeface="Arial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Emergence delirium usually lasts from 3 – 45 minutes with a mean duration of 14 minutes</a:t>
            </a:r>
            <a:r>
              <a:rPr 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90 – 95% of cases resolve by themselves in less than 30 minutes</a:t>
            </a:r>
            <a:r>
              <a:rPr 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D00E0-C853-694E-80FA-7C25C4BB5D82}"/>
              </a:ext>
            </a:extLst>
          </p:cNvPr>
          <p:cNvSpPr txBox="1"/>
          <p:nvPr/>
        </p:nvSpPr>
        <p:spPr bwMode="auto">
          <a:xfrm>
            <a:off x="2584765" y="6243935"/>
            <a:ext cx="3423920" cy="46166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000" dirty="0"/>
              <a:t>Cote C, A Practice of Anesthesia for Infants and Children 6e</a:t>
            </a:r>
          </a:p>
          <a:p>
            <a:pPr marL="228600" indent="-228600">
              <a:buFontTx/>
              <a:buAutoNum type="arabicPeriod"/>
            </a:pPr>
            <a:r>
              <a:rPr lang="en-US" sz="1000" dirty="0" err="1"/>
              <a:t>Voepel</a:t>
            </a:r>
            <a:r>
              <a:rPr lang="en-US" sz="1000" dirty="0"/>
              <a:t>-Lewis </a:t>
            </a:r>
            <a:r>
              <a:rPr lang="en-US" sz="1000" i="1" dirty="0"/>
              <a:t>et al.</a:t>
            </a:r>
            <a:r>
              <a:rPr lang="en-US" sz="1000" dirty="0"/>
              <a:t>, </a:t>
            </a:r>
            <a:r>
              <a:rPr lang="en-US" sz="1000" dirty="0" err="1"/>
              <a:t>Anesth</a:t>
            </a:r>
            <a:r>
              <a:rPr lang="en-US" sz="1000" dirty="0"/>
              <a:t> </a:t>
            </a:r>
            <a:r>
              <a:rPr lang="en-US" sz="1000" dirty="0" err="1"/>
              <a:t>Analg</a:t>
            </a:r>
            <a:r>
              <a:rPr lang="en-US" sz="1000" dirty="0"/>
              <a:t> 2003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; 96:1625-30</a:t>
            </a:r>
          </a:p>
          <a:p>
            <a:pPr marL="228600" indent="-228600">
              <a:buFontTx/>
              <a:buAutoNum type="arabicPeriod"/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Lee CJ et al., Korean J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Anesthesiol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 2010; 59:75-81</a:t>
            </a:r>
          </a:p>
        </p:txBody>
      </p:sp>
    </p:spTree>
    <p:extLst>
      <p:ext uri="{BB962C8B-B14F-4D97-AF65-F5344CB8AC3E}">
        <p14:creationId xmlns:p14="http://schemas.microsoft.com/office/powerpoint/2010/main" val="3141576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317833" cy="1353576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Emergence Delirium: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Why is it a problem?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23740"/>
            <a:ext cx="4419600" cy="386746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Can harm parents or caregivers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Can harm themselves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Can pull out IVs, pull off monitors and remove dressings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541A91-4D97-614C-A4EA-13949F59C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057400"/>
            <a:ext cx="3191843" cy="341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810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317833" cy="4347183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Requires increased nursing resources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Additional medication administration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Longer recovery room stays and increased costs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Frightening to parents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Decreased parental satisfaction scores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Post-operative behavioral changes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5B580E-8C47-AD43-9B88-E7A67C8181CB}"/>
              </a:ext>
            </a:extLst>
          </p:cNvPr>
          <p:cNvSpPr txBox="1">
            <a:spLocks/>
          </p:cNvSpPr>
          <p:nvPr/>
        </p:nvSpPr>
        <p:spPr>
          <a:xfrm>
            <a:off x="533400" y="304800"/>
            <a:ext cx="8317833" cy="1353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Emergence Delirium: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the impact?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960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1828800"/>
            <a:ext cx="6019801" cy="43471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Post-operative behavioral changes</a:t>
            </a:r>
          </a:p>
          <a:p>
            <a:pPr marL="295275" indent="-295275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Increased general anxiety</a:t>
            </a:r>
          </a:p>
          <a:p>
            <a:pPr marL="295275" indent="-295275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Problems with separation</a:t>
            </a:r>
          </a:p>
          <a:p>
            <a:pPr marL="295275" indent="-295275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Sleep disturbances</a:t>
            </a:r>
          </a:p>
          <a:p>
            <a:pPr marL="295275" indent="-295275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Bedwetting</a:t>
            </a:r>
          </a:p>
          <a:p>
            <a:pPr marL="295275" indent="-295275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Temper tantrums</a:t>
            </a:r>
          </a:p>
          <a:p>
            <a:pPr marL="295275" indent="-295275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Eating disturbances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324981E-3F49-FF44-A0EF-63A0E6BC1292}"/>
              </a:ext>
            </a:extLst>
          </p:cNvPr>
          <p:cNvSpPr txBox="1">
            <a:spLocks/>
          </p:cNvSpPr>
          <p:nvPr/>
        </p:nvSpPr>
        <p:spPr>
          <a:xfrm>
            <a:off x="533400" y="304800"/>
            <a:ext cx="8317833" cy="1353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Emergence Delirium: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the impact?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BAC891-02E2-3149-92F6-BD2E86141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2590800"/>
            <a:ext cx="3429001" cy="287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14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7831726" cy="4191000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Both can be difficult to assess in preverbal children and preschoolers</a:t>
            </a:r>
          </a:p>
          <a:p>
            <a:pPr>
              <a:buFont typeface="Arial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Both present similarly with crying, thrashing and inconsolability</a:t>
            </a:r>
          </a:p>
          <a:p>
            <a:pPr>
              <a:buFont typeface="Arial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ED can occur after non-painful procedures                                  such as MRIs</a:t>
            </a:r>
          </a:p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02C0D4A-E128-1949-88EA-FF88FAE1EC0E}"/>
              </a:ext>
            </a:extLst>
          </p:cNvPr>
          <p:cNvSpPr txBox="1">
            <a:spLocks/>
          </p:cNvSpPr>
          <p:nvPr/>
        </p:nvSpPr>
        <p:spPr>
          <a:xfrm>
            <a:off x="533400" y="304800"/>
            <a:ext cx="8317833" cy="1353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Differentiating Emergence </a:t>
            </a:r>
          </a:p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Delirium (ED) from post-operative pain</a:t>
            </a:r>
            <a:endParaRPr lang="en-US" sz="36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83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1" y="1752600"/>
            <a:ext cx="8000998" cy="4191000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Simple screening tools for PACU nursing, but with low specificity for distinguishing delirium from agitation/pain</a:t>
            </a:r>
          </a:p>
          <a:p>
            <a:pPr lvl="1">
              <a:buFont typeface="Arial" charset="0"/>
              <a:buChar char="•"/>
            </a:pP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Watcha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Scale</a:t>
            </a:r>
          </a:p>
          <a:p>
            <a:pPr lvl="1">
              <a:buFont typeface="Arial" charset="0"/>
              <a:buChar char="•"/>
            </a:pP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Cravero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Scale</a:t>
            </a:r>
          </a:p>
          <a:p>
            <a:pPr>
              <a:buFont typeface="Arial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More complex validated scale                        with higher specificity for delirium</a:t>
            </a:r>
          </a:p>
          <a:p>
            <a:pPr lvl="1">
              <a:buFont typeface="Arial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PAED Scale</a:t>
            </a:r>
          </a:p>
          <a:p>
            <a:pPr>
              <a:buFont typeface="Arial" charset="0"/>
              <a:buChar char="•"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6D0E57-5401-E84F-BAF1-DCB8269C3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743200"/>
            <a:ext cx="2362200" cy="23622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6844466-0FA0-A948-BF64-A617D0142603}"/>
              </a:ext>
            </a:extLst>
          </p:cNvPr>
          <p:cNvSpPr txBox="1">
            <a:spLocks/>
          </p:cNvSpPr>
          <p:nvPr/>
        </p:nvSpPr>
        <p:spPr>
          <a:xfrm>
            <a:off x="533401" y="304800"/>
            <a:ext cx="7086600" cy="1353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How Do You Measure Emergence Delirium?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413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0389191-B5F0-AF45-812B-62B5FC2972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774580"/>
              </p:ext>
            </p:extLst>
          </p:nvPr>
        </p:nvGraphicFramePr>
        <p:xfrm>
          <a:off x="511047" y="1752600"/>
          <a:ext cx="8121906" cy="3711358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4737861">
                  <a:extLst>
                    <a:ext uri="{9D8B030D-6E8A-4147-A177-3AD203B41FA5}">
                      <a16:colId xmlns:a16="http://schemas.microsoft.com/office/drawing/2014/main" val="889463947"/>
                    </a:ext>
                  </a:extLst>
                </a:gridCol>
                <a:gridCol w="3384045">
                  <a:extLst>
                    <a:ext uri="{9D8B030D-6E8A-4147-A177-3AD203B41FA5}">
                      <a16:colId xmlns:a16="http://schemas.microsoft.com/office/drawing/2014/main" val="1498057455"/>
                    </a:ext>
                  </a:extLst>
                </a:gridCol>
              </a:tblGrid>
              <a:tr h="92400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Behavior</a:t>
                      </a:r>
                      <a:endParaRPr lang="en-US" sz="3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Score</a:t>
                      </a:r>
                      <a:endParaRPr lang="en-US" sz="3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404310"/>
                  </a:ext>
                </a:extLst>
              </a:tr>
              <a:tr h="69683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Calm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424887"/>
                  </a:ext>
                </a:extLst>
              </a:tr>
              <a:tr h="69683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Crying, can be consoled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8755367"/>
                  </a:ext>
                </a:extLst>
              </a:tr>
              <a:tr h="69683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Crying, cannot be consoled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928685"/>
                  </a:ext>
                </a:extLst>
              </a:tr>
              <a:tr h="69683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Agitated, thrashing around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6099439"/>
                  </a:ext>
                </a:extLst>
              </a:tr>
            </a:tbl>
          </a:graphicData>
        </a:graphic>
      </p:graphicFrame>
      <p:sp>
        <p:nvSpPr>
          <p:cNvPr id="3" name="Title 4">
            <a:extLst>
              <a:ext uri="{FF2B5EF4-FFF2-40B4-BE49-F238E27FC236}">
                <a16:creationId xmlns:a16="http://schemas.microsoft.com/office/drawing/2014/main" id="{25435397-DDE3-6B40-BF75-A0EAF3B873C3}"/>
              </a:ext>
            </a:extLst>
          </p:cNvPr>
          <p:cNvSpPr txBox="1">
            <a:spLocks/>
          </p:cNvSpPr>
          <p:nvPr/>
        </p:nvSpPr>
        <p:spPr>
          <a:xfrm>
            <a:off x="511047" y="304800"/>
            <a:ext cx="8480553" cy="14478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ED Assessment Tools: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WATCHA SCALE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9DBA14D-C0F1-934F-9E9E-643D39D6B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596" y="5510124"/>
            <a:ext cx="837279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Scores ≥ 3 indicative of emergence delirium</a:t>
            </a:r>
            <a:endParaRPr kumimoji="0" lang="en-US" altLang="en-US" sz="2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095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84A18CAA-232E-9A48-A2C2-8F8DA248BA34}"/>
              </a:ext>
            </a:extLst>
          </p:cNvPr>
          <p:cNvSpPr txBox="1">
            <a:spLocks/>
          </p:cNvSpPr>
          <p:nvPr/>
        </p:nvSpPr>
        <p:spPr>
          <a:xfrm>
            <a:off x="511047" y="612227"/>
            <a:ext cx="8480553" cy="83557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ED Assessment Tools: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CRAVERO SCALE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5BF1FFF9-41BD-3E48-B800-F20CEE820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307" y="5605279"/>
            <a:ext cx="73780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600" b="0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Scores ≥ 4 indicative of emergence delirium</a:t>
            </a:r>
            <a:endParaRPr kumimoji="0" lang="en-US" altLang="en-US" sz="2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10C54ED-8205-FD49-86DF-3F1449ED5F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655548"/>
              </p:ext>
            </p:extLst>
          </p:nvPr>
        </p:nvGraphicFramePr>
        <p:xfrm>
          <a:off x="401890" y="1691073"/>
          <a:ext cx="8340220" cy="3914206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5847334">
                  <a:extLst>
                    <a:ext uri="{9D8B030D-6E8A-4147-A177-3AD203B41FA5}">
                      <a16:colId xmlns:a16="http://schemas.microsoft.com/office/drawing/2014/main" val="2875717319"/>
                    </a:ext>
                  </a:extLst>
                </a:gridCol>
                <a:gridCol w="2492886">
                  <a:extLst>
                    <a:ext uri="{9D8B030D-6E8A-4147-A177-3AD203B41FA5}">
                      <a16:colId xmlns:a16="http://schemas.microsoft.com/office/drawing/2014/main" val="635518273"/>
                    </a:ext>
                  </a:extLst>
                </a:gridCol>
              </a:tblGrid>
              <a:tr h="738841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Behavior</a:t>
                      </a:r>
                      <a:endParaRPr lang="en-US" sz="3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Score</a:t>
                      </a:r>
                      <a:endParaRPr lang="en-US" sz="3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550245"/>
                  </a:ext>
                </a:extLst>
              </a:tr>
              <a:tr h="63507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Obtunded, no response to stimulation</a:t>
                      </a:r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</a:t>
                      </a:r>
                      <a:endParaRPr lang="en-US" sz="3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296361"/>
                  </a:ext>
                </a:extLst>
              </a:tr>
              <a:tr h="63507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Asleep, responds to stimulation</a:t>
                      </a:r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2</a:t>
                      </a:r>
                      <a:endParaRPr lang="en-US" sz="3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6594862"/>
                  </a:ext>
                </a:extLst>
              </a:tr>
              <a:tr h="63507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Awake and responsive</a:t>
                      </a:r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3</a:t>
                      </a:r>
                      <a:endParaRPr lang="en-US" sz="3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6949426"/>
                  </a:ext>
                </a:extLst>
              </a:tr>
              <a:tr h="63507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Crying for &gt; 3 minutes</a:t>
                      </a:r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4</a:t>
                      </a:r>
                      <a:endParaRPr lang="en-US" sz="3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989466"/>
                  </a:ext>
                </a:extLst>
              </a:tr>
              <a:tr h="63507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Thrashing behavior requiring restraints</a:t>
                      </a:r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5</a:t>
                      </a:r>
                      <a:endParaRPr lang="en-US" sz="3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2827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7392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5E057A78-BF95-5E4A-B051-F23917D6ED16}"/>
              </a:ext>
            </a:extLst>
          </p:cNvPr>
          <p:cNvSpPr txBox="1">
            <a:spLocks/>
          </p:cNvSpPr>
          <p:nvPr/>
        </p:nvSpPr>
        <p:spPr>
          <a:xfrm>
            <a:off x="304801" y="304801"/>
            <a:ext cx="8549363" cy="11430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ED Assessment Tools: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PAED SCALE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835B2AE-FD9C-4747-B697-99C02E5574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134875"/>
              </p:ext>
            </p:extLst>
          </p:nvPr>
        </p:nvGraphicFramePr>
        <p:xfrm>
          <a:off x="304801" y="1620150"/>
          <a:ext cx="8534398" cy="4005714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861751">
                  <a:extLst>
                    <a:ext uri="{9D8B030D-6E8A-4147-A177-3AD203B41FA5}">
                      <a16:colId xmlns:a16="http://schemas.microsoft.com/office/drawing/2014/main" val="95809536"/>
                    </a:ext>
                  </a:extLst>
                </a:gridCol>
                <a:gridCol w="1256944">
                  <a:extLst>
                    <a:ext uri="{9D8B030D-6E8A-4147-A177-3AD203B41FA5}">
                      <a16:colId xmlns:a16="http://schemas.microsoft.com/office/drawing/2014/main" val="3342206767"/>
                    </a:ext>
                  </a:extLst>
                </a:gridCol>
                <a:gridCol w="1256944">
                  <a:extLst>
                    <a:ext uri="{9D8B030D-6E8A-4147-A177-3AD203B41FA5}">
                      <a16:colId xmlns:a16="http://schemas.microsoft.com/office/drawing/2014/main" val="3845557868"/>
                    </a:ext>
                  </a:extLst>
                </a:gridCol>
                <a:gridCol w="1256944">
                  <a:extLst>
                    <a:ext uri="{9D8B030D-6E8A-4147-A177-3AD203B41FA5}">
                      <a16:colId xmlns:a16="http://schemas.microsoft.com/office/drawing/2014/main" val="2753916298"/>
                    </a:ext>
                  </a:extLst>
                </a:gridCol>
                <a:gridCol w="1256944">
                  <a:extLst>
                    <a:ext uri="{9D8B030D-6E8A-4147-A177-3AD203B41FA5}">
                      <a16:colId xmlns:a16="http://schemas.microsoft.com/office/drawing/2014/main" val="1542021241"/>
                    </a:ext>
                  </a:extLst>
                </a:gridCol>
                <a:gridCol w="1644871">
                  <a:extLst>
                    <a:ext uri="{9D8B030D-6E8A-4147-A177-3AD203B41FA5}">
                      <a16:colId xmlns:a16="http://schemas.microsoft.com/office/drawing/2014/main" val="3512504859"/>
                    </a:ext>
                  </a:extLst>
                </a:gridCol>
              </a:tblGrid>
              <a:tr h="707691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Behavior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Not at all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Just a little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Quite a bit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Very much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Extremely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503065"/>
                  </a:ext>
                </a:extLst>
              </a:tr>
              <a:tr h="589684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Eye contact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4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3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1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0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901615"/>
                  </a:ext>
                </a:extLst>
              </a:tr>
              <a:tr h="6432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/>
                        <a:t>Purposeful actions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4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3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1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0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9298790"/>
                  </a:ext>
                </a:extLst>
              </a:tr>
              <a:tr h="643222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Aware of surroundings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4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3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1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0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2339196"/>
                  </a:ext>
                </a:extLst>
              </a:tr>
              <a:tr h="531571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Restless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0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1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3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4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4185757"/>
                  </a:ext>
                </a:extLst>
              </a:tr>
              <a:tr h="598459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Inconsolable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0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1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3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4</a:t>
                      </a:r>
                      <a:endParaRPr lang="en-US" sz="22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1835614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317FF71A-35DD-5144-8700-E25F5A45F8CD}"/>
              </a:ext>
            </a:extLst>
          </p:cNvPr>
          <p:cNvSpPr/>
          <p:nvPr/>
        </p:nvSpPr>
        <p:spPr>
          <a:xfrm>
            <a:off x="381000" y="5597289"/>
            <a:ext cx="817304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Scores &gt; 12: very sensitive and specific for ED</a:t>
            </a:r>
            <a:endParaRPr lang="en-US" altLang="en-US" sz="2600" dirty="0"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88E5E5-6D0C-B740-8FA5-19FFBEDF4B2D}"/>
              </a:ext>
            </a:extLst>
          </p:cNvPr>
          <p:cNvSpPr txBox="1"/>
          <p:nvPr/>
        </p:nvSpPr>
        <p:spPr bwMode="auto">
          <a:xfrm>
            <a:off x="2667000" y="6399312"/>
            <a:ext cx="3505200" cy="15388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000" dirty="0" err="1"/>
              <a:t>Bajwa</a:t>
            </a:r>
            <a:r>
              <a:rPr lang="en-US" sz="1000" dirty="0"/>
              <a:t> SA </a:t>
            </a:r>
            <a:r>
              <a:rPr lang="en-US" sz="1000" i="1" dirty="0"/>
              <a:t>et al., </a:t>
            </a:r>
            <a:r>
              <a:rPr lang="en-US" sz="1000" dirty="0"/>
              <a:t>Ped </a:t>
            </a:r>
            <a:r>
              <a:rPr lang="en-US" sz="1000" dirty="0" err="1"/>
              <a:t>Anesth</a:t>
            </a:r>
            <a:r>
              <a:rPr lang="en-US" sz="1000" dirty="0"/>
              <a:t> 2010; 20:704-711 </a:t>
            </a:r>
          </a:p>
        </p:txBody>
      </p:sp>
    </p:spTree>
    <p:extLst>
      <p:ext uri="{BB962C8B-B14F-4D97-AF65-F5344CB8AC3E}">
        <p14:creationId xmlns:p14="http://schemas.microsoft.com/office/powerpoint/2010/main" val="812774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0F553F4E-650C-3244-B781-408B66785371}"/>
              </a:ext>
            </a:extLst>
          </p:cNvPr>
          <p:cNvSpPr txBox="1">
            <a:spLocks/>
          </p:cNvSpPr>
          <p:nvPr/>
        </p:nvSpPr>
        <p:spPr>
          <a:xfrm>
            <a:off x="669127" y="1143000"/>
            <a:ext cx="7805746" cy="427482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Question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can we do as anesthesiologists to reduce the incidence of emergence delirium?</a:t>
            </a:r>
          </a:p>
        </p:txBody>
      </p:sp>
    </p:spTree>
    <p:extLst>
      <p:ext uri="{BB962C8B-B14F-4D97-AF65-F5344CB8AC3E}">
        <p14:creationId xmlns:p14="http://schemas.microsoft.com/office/powerpoint/2010/main" val="349537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0515F816-B986-5143-A700-D5F7AD9A3F81}"/>
              </a:ext>
            </a:extLst>
          </p:cNvPr>
          <p:cNvSpPr txBox="1">
            <a:spLocks/>
          </p:cNvSpPr>
          <p:nvPr/>
        </p:nvSpPr>
        <p:spPr>
          <a:xfrm>
            <a:off x="669127" y="1447800"/>
            <a:ext cx="7805746" cy="427482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Answers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914400">
              <a:buAutoNum type="arabicParenR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Identify risk factors</a:t>
            </a:r>
          </a:p>
          <a:p>
            <a:pPr marL="914400" indent="-914400">
              <a:buAutoNum type="arabicParenR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Determine best anesthetic approach to decrease the incidence of ED in high risk cases</a:t>
            </a:r>
          </a:p>
        </p:txBody>
      </p:sp>
    </p:spTree>
    <p:extLst>
      <p:ext uri="{BB962C8B-B14F-4D97-AF65-F5344CB8AC3E}">
        <p14:creationId xmlns:p14="http://schemas.microsoft.com/office/powerpoint/2010/main" val="3941049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D0453-CE93-194B-BD57-4BA39A918A2D}"/>
              </a:ext>
            </a:extLst>
          </p:cNvPr>
          <p:cNvSpPr txBox="1">
            <a:spLocks/>
          </p:cNvSpPr>
          <p:nvPr/>
        </p:nvSpPr>
        <p:spPr>
          <a:xfrm>
            <a:off x="523875" y="1828800"/>
            <a:ext cx="7879278" cy="45497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925" indent="-288925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Age – highest incidence in 2-5 year-olds</a:t>
            </a:r>
            <a:r>
              <a:rPr 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8925" indent="-288925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Anxiety – higher incidence in preexisting anxiety of patients and/or parents</a:t>
            </a:r>
            <a:r>
              <a:rPr 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8925" indent="-288925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Surgical factors – associated with ENT/ophthalmological procedures</a:t>
            </a:r>
            <a:r>
              <a:rPr 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8925" indent="-288925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Volatile anesthetics</a:t>
            </a:r>
            <a:r>
              <a:rPr 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8925" indent="-288925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Prior history of emergence delirium</a:t>
            </a:r>
          </a:p>
          <a:p>
            <a:pPr marL="0" indent="0">
              <a:buFont typeface="Arial"/>
              <a:buNone/>
            </a:pP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76059EF-14FE-FF4A-ABBA-7B624E12DAB7}"/>
              </a:ext>
            </a:extLst>
          </p:cNvPr>
          <p:cNvSpPr txBox="1">
            <a:spLocks/>
          </p:cNvSpPr>
          <p:nvPr/>
        </p:nvSpPr>
        <p:spPr>
          <a:xfrm>
            <a:off x="533400" y="304800"/>
            <a:ext cx="8317833" cy="1353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Emergence Delirium: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Risk Factors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E30537-5E1E-AC4C-A1A6-AAECD2E0308D}"/>
              </a:ext>
            </a:extLst>
          </p:cNvPr>
          <p:cNvSpPr txBox="1"/>
          <p:nvPr/>
        </p:nvSpPr>
        <p:spPr bwMode="auto">
          <a:xfrm>
            <a:off x="2590800" y="6243935"/>
            <a:ext cx="3581400" cy="46166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marL="228600" indent="-228600">
              <a:buFontTx/>
              <a:buAutoNum type="arabicPeriod"/>
            </a:pPr>
            <a:r>
              <a:rPr lang="en-US" sz="1000" dirty="0"/>
              <a:t>Cote, A Practice of Anesthesia for Infants and Children 6e</a:t>
            </a:r>
          </a:p>
          <a:p>
            <a:pPr marL="228600" indent="-228600">
              <a:buAutoNum type="arabicPeriod"/>
            </a:pPr>
            <a:r>
              <a:rPr lang="en-US" sz="1000" dirty="0" err="1"/>
              <a:t>Kain</a:t>
            </a:r>
            <a:r>
              <a:rPr lang="en-US" sz="1000" dirty="0"/>
              <a:t> </a:t>
            </a:r>
            <a:r>
              <a:rPr lang="en-US" sz="1000" i="1" dirty="0"/>
              <a:t>et al.</a:t>
            </a:r>
            <a:r>
              <a:rPr lang="en-US" sz="1000" dirty="0"/>
              <a:t> </a:t>
            </a:r>
            <a:r>
              <a:rPr lang="en-US" sz="1000" dirty="0" err="1"/>
              <a:t>Anesth</a:t>
            </a:r>
            <a:r>
              <a:rPr lang="en-US" sz="1000" dirty="0"/>
              <a:t> </a:t>
            </a:r>
            <a:r>
              <a:rPr lang="en-US" sz="1000" dirty="0" err="1"/>
              <a:t>Analg</a:t>
            </a:r>
            <a:r>
              <a:rPr lang="en-US" sz="1000" dirty="0"/>
              <a:t> 2004; 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99:1648–1654</a:t>
            </a:r>
            <a:endParaRPr lang="en-US" sz="1000" dirty="0"/>
          </a:p>
          <a:p>
            <a:pPr marL="228600" indent="-228600">
              <a:buFontTx/>
              <a:buAutoNum type="arabicPeriod"/>
            </a:pPr>
            <a:r>
              <a:rPr lang="en-US" sz="1000" dirty="0" err="1"/>
              <a:t>Voepel</a:t>
            </a:r>
            <a:r>
              <a:rPr lang="en-US" sz="1000" dirty="0"/>
              <a:t>-Lewis </a:t>
            </a:r>
            <a:r>
              <a:rPr lang="en-US" sz="1000" i="1" dirty="0"/>
              <a:t>et al.</a:t>
            </a:r>
            <a:r>
              <a:rPr lang="en-US" sz="1000" dirty="0"/>
              <a:t>, </a:t>
            </a:r>
            <a:r>
              <a:rPr lang="en-US" sz="1000" dirty="0" err="1"/>
              <a:t>Anesth</a:t>
            </a:r>
            <a:r>
              <a:rPr lang="en-US" sz="1000" dirty="0"/>
              <a:t> </a:t>
            </a:r>
            <a:r>
              <a:rPr lang="en-US" sz="1000" dirty="0" err="1"/>
              <a:t>Analg</a:t>
            </a:r>
            <a:r>
              <a:rPr lang="en-US" sz="1000" dirty="0"/>
              <a:t> 2003; 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96:1625-30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92539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94B49212-91B4-EC4B-A8BF-6C682A73E014}"/>
              </a:ext>
            </a:extLst>
          </p:cNvPr>
          <p:cNvSpPr txBox="1">
            <a:spLocks/>
          </p:cNvSpPr>
          <p:nvPr/>
        </p:nvSpPr>
        <p:spPr>
          <a:xfrm>
            <a:off x="533400" y="1600200"/>
            <a:ext cx="8420667" cy="4953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Preoperative counseling and education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Child Life services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Parental presence during induction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Distraction techniques: videos, music, video games, virtual reality headsets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Allowing the child to bring a favorite stuffed animal or blanket into the operating room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Pharmacologic preoperative anxiolysis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A6F576-3E39-BB4F-A855-06ED2A0CE06E}"/>
              </a:ext>
            </a:extLst>
          </p:cNvPr>
          <p:cNvSpPr txBox="1">
            <a:spLocks/>
          </p:cNvSpPr>
          <p:nvPr/>
        </p:nvSpPr>
        <p:spPr>
          <a:xfrm>
            <a:off x="533400" y="304800"/>
            <a:ext cx="8317833" cy="1353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Treating Preoperative Anxiety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479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19F27519-62E8-9444-B10F-2CF9685A26D2}"/>
              </a:ext>
            </a:extLst>
          </p:cNvPr>
          <p:cNvSpPr txBox="1">
            <a:spLocks/>
          </p:cNvSpPr>
          <p:nvPr/>
        </p:nvSpPr>
        <p:spPr>
          <a:xfrm>
            <a:off x="533400" y="1447800"/>
            <a:ext cx="8200697" cy="4572000"/>
          </a:xfrm>
          <a:prstGeom prst="rect">
            <a:avLst/>
          </a:prstGeom>
        </p:spPr>
        <p:txBody>
          <a:bodyPr numCol="2" spcCol="54864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Font typeface="Arial"/>
              <a:buNone/>
            </a:pP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Effective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Propofol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Dexmedetomidine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Clonidine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Ketamine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Fentanyl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IV Midazolam at end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Peri-op analgesia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Font typeface="Arial"/>
              <a:buNone/>
            </a:pP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Ineffective</a:t>
            </a:r>
            <a:endParaRPr lang="en-US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Preop oral midazolam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Preop gabapentin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Melatonin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Magnesium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5-HT</a:t>
            </a:r>
            <a:r>
              <a:rPr lang="en-US" sz="30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antagonists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Parental presence at emergence</a:t>
            </a:r>
          </a:p>
          <a:p>
            <a:pPr marL="0" indent="0">
              <a:buFont typeface="Arial"/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AA1601D-E134-AB4B-B45E-208641343AC1}"/>
              </a:ext>
            </a:extLst>
          </p:cNvPr>
          <p:cNvSpPr txBox="1">
            <a:spLocks/>
          </p:cNvSpPr>
          <p:nvPr/>
        </p:nvSpPr>
        <p:spPr>
          <a:xfrm>
            <a:off x="533400" y="304800"/>
            <a:ext cx="8317833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Pharmacological Approaches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11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5EE23C94-E85C-F941-89E1-EDF33C55CF65}"/>
              </a:ext>
            </a:extLst>
          </p:cNvPr>
          <p:cNvSpPr txBox="1">
            <a:spLocks/>
          </p:cNvSpPr>
          <p:nvPr/>
        </p:nvSpPr>
        <p:spPr>
          <a:xfrm>
            <a:off x="533400" y="1641466"/>
            <a:ext cx="8247889" cy="48580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Propofol based anesthetic (induction and maintenance infusion) decreases the incidence of ED compared to either desflurane or sevoflurane </a:t>
            </a:r>
            <a:r>
              <a:rPr lang="en-US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1,2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Propofol bolus at induction alone does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decrease the incidence of ED</a:t>
            </a:r>
            <a:r>
              <a:rPr lang="en-US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Propofol bolus (1mg/kg) at the end of a sevoflurane based anesthetic decreases the incidence of ED vs placebo without lengthening recovery time</a:t>
            </a:r>
            <a:r>
              <a:rPr lang="en-US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A2B7B5E-EEC1-364E-ABF3-F21F20F32E44}"/>
              </a:ext>
            </a:extLst>
          </p:cNvPr>
          <p:cNvSpPr txBox="1">
            <a:spLocks/>
          </p:cNvSpPr>
          <p:nvPr/>
        </p:nvSpPr>
        <p:spPr>
          <a:xfrm>
            <a:off x="533400" y="304800"/>
            <a:ext cx="8317833" cy="1353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Reducing ED: </a:t>
            </a:r>
            <a:r>
              <a:rPr lang="en-US" dirty="0"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Propofol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8518A0-AE9C-F745-A599-4AC0D561A6AE}"/>
              </a:ext>
            </a:extLst>
          </p:cNvPr>
          <p:cNvSpPr txBox="1"/>
          <p:nvPr/>
        </p:nvSpPr>
        <p:spPr bwMode="auto">
          <a:xfrm>
            <a:off x="2519680" y="6243935"/>
            <a:ext cx="3423920" cy="46166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Dahmani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i="1" dirty="0">
                <a:latin typeface="Calibri" panose="020F0502020204030204" pitchFamily="34" charset="0"/>
                <a:cs typeface="Calibri" panose="020F0502020204030204" pitchFamily="34" charset="0"/>
              </a:rPr>
              <a:t>et al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, BJA, 2010; 104:216-23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Kanaya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i="1" dirty="0">
                <a:latin typeface="Calibri" panose="020F0502020204030204" pitchFamily="34" charset="0"/>
                <a:cs typeface="Calibri" panose="020F0502020204030204" pitchFamily="34" charset="0"/>
              </a:rPr>
              <a:t>et al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, J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Anesth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2014; 28:4-11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Van Hoff </a:t>
            </a:r>
            <a:r>
              <a:rPr lang="en-US" sz="1000" i="1" dirty="0">
                <a:latin typeface="Calibri" panose="020F0502020204030204" pitchFamily="34" charset="0"/>
                <a:cs typeface="Calibri" panose="020F0502020204030204" pitchFamily="34" charset="0"/>
              </a:rPr>
              <a:t>et al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, Pediatric Anesthesia, 2015; 25:668-76</a:t>
            </a:r>
          </a:p>
        </p:txBody>
      </p:sp>
    </p:spTree>
    <p:extLst>
      <p:ext uri="{BB962C8B-B14F-4D97-AF65-F5344CB8AC3E}">
        <p14:creationId xmlns:p14="http://schemas.microsoft.com/office/powerpoint/2010/main" val="881751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5EE23C94-E85C-F941-89E1-EDF33C55CF65}"/>
              </a:ext>
            </a:extLst>
          </p:cNvPr>
          <p:cNvSpPr txBox="1">
            <a:spLocks/>
          </p:cNvSpPr>
          <p:nvPr/>
        </p:nvSpPr>
        <p:spPr>
          <a:xfrm>
            <a:off x="533400" y="1828800"/>
            <a:ext cx="8001000" cy="35957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Dexmedetomidine IV bolus prior to end of a sevoflurane based anesthetic decreases the incidence of ED</a:t>
            </a:r>
            <a:r>
              <a:rPr lang="en-US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1,2,3,4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Both IV bolus and infusions are effective</a:t>
            </a:r>
            <a:r>
              <a:rPr lang="en-US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May increase emergence,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extubation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and PACU times</a:t>
            </a:r>
            <a:r>
              <a:rPr lang="en-US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3,4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Clonidine also decreases the incidence of ED</a:t>
            </a:r>
            <a:r>
              <a:rPr lang="en-US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5051814-DE40-A64D-BDDB-0BD193D2FC7B}"/>
              </a:ext>
            </a:extLst>
          </p:cNvPr>
          <p:cNvSpPr txBox="1">
            <a:spLocks/>
          </p:cNvSpPr>
          <p:nvPr/>
        </p:nvSpPr>
        <p:spPr>
          <a:xfrm>
            <a:off x="533400" y="304800"/>
            <a:ext cx="8317833" cy="1353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Reducing ED: </a:t>
            </a:r>
            <a:r>
              <a:rPr lang="en-US" dirty="0"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Alpha-2 Agonists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958B4E-7C59-BC44-B957-EB27EA236F61}"/>
              </a:ext>
            </a:extLst>
          </p:cNvPr>
          <p:cNvSpPr txBox="1"/>
          <p:nvPr/>
        </p:nvSpPr>
        <p:spPr bwMode="auto">
          <a:xfrm>
            <a:off x="2824480" y="6096000"/>
            <a:ext cx="3423920" cy="61555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Pickard </a:t>
            </a:r>
            <a:r>
              <a:rPr lang="en-US" sz="1000" i="1" dirty="0">
                <a:latin typeface="Calibri" panose="020F0502020204030204" pitchFamily="34" charset="0"/>
                <a:cs typeface="Calibri" panose="020F0502020204030204" pitchFamily="34" charset="0"/>
              </a:rPr>
              <a:t>et al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, BJA,  2014; 112:982-90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Dahmani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i="1" dirty="0">
                <a:latin typeface="Calibri" panose="020F0502020204030204" pitchFamily="34" charset="0"/>
                <a:cs typeface="Calibri" panose="020F0502020204030204" pitchFamily="34" charset="0"/>
              </a:rPr>
              <a:t>et al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, BJA, 2010; 104:216-23</a:t>
            </a:r>
          </a:p>
          <a:p>
            <a:pPr marL="228600" indent="-228600">
              <a:buAutoNum type="arabicPeriod"/>
            </a:pPr>
            <a:r>
              <a:rPr lang="en-US" sz="1000" dirty="0"/>
              <a:t>Zhu </a:t>
            </a:r>
            <a:r>
              <a:rPr lang="en-US" sz="1000" i="1" dirty="0"/>
              <a:t>et al,</a:t>
            </a:r>
            <a:r>
              <a:rPr lang="en-US" sz="1000" dirty="0"/>
              <a:t> </a:t>
            </a:r>
            <a:r>
              <a:rPr lang="en-US" sz="1000" dirty="0" err="1"/>
              <a:t>PLoS</a:t>
            </a:r>
            <a:r>
              <a:rPr lang="en-US" sz="1000" dirty="0"/>
              <a:t> ONE 2015; 10(4): e0123728</a:t>
            </a:r>
          </a:p>
          <a:p>
            <a:pPr marL="228600" indent="-228600">
              <a:buAutoNum type="arabicPeriod"/>
            </a:pPr>
            <a:r>
              <a:rPr lang="en-US" sz="1000" dirty="0"/>
              <a:t>Zhang </a:t>
            </a:r>
            <a:r>
              <a:rPr lang="en-US" sz="1000" i="1" dirty="0"/>
              <a:t>et al.,</a:t>
            </a:r>
            <a:r>
              <a:rPr lang="en-US" sz="1000" dirty="0"/>
              <a:t> </a:t>
            </a:r>
            <a:r>
              <a:rPr lang="en-US" sz="1000" dirty="0" err="1"/>
              <a:t>PLoS</a:t>
            </a:r>
            <a:r>
              <a:rPr lang="en-US" sz="1000" dirty="0"/>
              <a:t> ONE 2014; 16:e99718</a:t>
            </a:r>
          </a:p>
        </p:txBody>
      </p:sp>
    </p:spTree>
    <p:extLst>
      <p:ext uri="{BB962C8B-B14F-4D97-AF65-F5344CB8AC3E}">
        <p14:creationId xmlns:p14="http://schemas.microsoft.com/office/powerpoint/2010/main" val="2885991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5EE23C94-E85C-F941-89E1-EDF33C55CF65}"/>
              </a:ext>
            </a:extLst>
          </p:cNvPr>
          <p:cNvSpPr txBox="1">
            <a:spLocks/>
          </p:cNvSpPr>
          <p:nvPr/>
        </p:nvSpPr>
        <p:spPr>
          <a:xfrm>
            <a:off x="533401" y="1828800"/>
            <a:ext cx="7696200" cy="36138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Ketamine 6 mg/kg PO preoperatively decreases the  incidence of ED</a:t>
            </a:r>
            <a:r>
              <a:rPr 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Ketamine 0.25 mg/kg IV 10 minutes prior to the end of surgery decreases the incidence of ED</a:t>
            </a:r>
            <a:r>
              <a:rPr 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Does not lengthen recovery time</a:t>
            </a:r>
            <a:r>
              <a:rPr 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9C51469-7500-B14B-934E-86E3B5C43C99}"/>
              </a:ext>
            </a:extLst>
          </p:cNvPr>
          <p:cNvSpPr txBox="1">
            <a:spLocks/>
          </p:cNvSpPr>
          <p:nvPr/>
        </p:nvSpPr>
        <p:spPr>
          <a:xfrm>
            <a:off x="533400" y="304800"/>
            <a:ext cx="8317833" cy="1353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Reducing ED: </a:t>
            </a:r>
            <a:r>
              <a:rPr lang="en-US" dirty="0"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Ketamine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22AD5B-AADA-0842-8759-36C856F7A4AB}"/>
              </a:ext>
            </a:extLst>
          </p:cNvPr>
          <p:cNvSpPr txBox="1"/>
          <p:nvPr/>
        </p:nvSpPr>
        <p:spPr bwMode="auto">
          <a:xfrm>
            <a:off x="2209800" y="6321623"/>
            <a:ext cx="4114800" cy="30777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000" dirty="0" err="1"/>
              <a:t>Kararmaz</a:t>
            </a:r>
            <a:r>
              <a:rPr lang="en-US" sz="1000" dirty="0"/>
              <a:t> A </a:t>
            </a:r>
            <a:r>
              <a:rPr lang="en-US" sz="1000" i="1" dirty="0"/>
              <a:t>et al.,</a:t>
            </a:r>
            <a:r>
              <a:rPr lang="en-US" sz="1000" dirty="0"/>
              <a:t> </a:t>
            </a:r>
            <a:r>
              <a:rPr lang="en-US" sz="1000" dirty="0" err="1"/>
              <a:t>Paediatr</a:t>
            </a:r>
            <a:r>
              <a:rPr lang="en-US" sz="1000" dirty="0"/>
              <a:t> </a:t>
            </a:r>
            <a:r>
              <a:rPr lang="en-US" sz="1000" dirty="0" err="1"/>
              <a:t>Anesth</a:t>
            </a:r>
            <a:r>
              <a:rPr lang="en-US" sz="1000" dirty="0"/>
              <a:t> 2004; 14:477-482</a:t>
            </a:r>
          </a:p>
          <a:p>
            <a:pPr marL="228600" indent="-228600">
              <a:buAutoNum type="arabicPeriod"/>
            </a:pPr>
            <a:r>
              <a:rPr lang="en-US" sz="1000" dirty="0"/>
              <a:t>Abu-</a:t>
            </a:r>
            <a:r>
              <a:rPr lang="en-US" sz="1000" dirty="0" err="1"/>
              <a:t>Shawan</a:t>
            </a:r>
            <a:r>
              <a:rPr lang="en-US" sz="1000" dirty="0"/>
              <a:t> I  and Chowdary K.  Pediatric Anesthesia 2007; 14:846-50</a:t>
            </a:r>
          </a:p>
        </p:txBody>
      </p:sp>
    </p:spTree>
    <p:extLst>
      <p:ext uri="{BB962C8B-B14F-4D97-AF65-F5344CB8AC3E}">
        <p14:creationId xmlns:p14="http://schemas.microsoft.com/office/powerpoint/2010/main" val="40595163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5EE23C94-E85C-F941-89E1-EDF33C55CF65}"/>
              </a:ext>
            </a:extLst>
          </p:cNvPr>
          <p:cNvSpPr txBox="1">
            <a:spLocks/>
          </p:cNvSpPr>
          <p:nvPr/>
        </p:nvSpPr>
        <p:spPr>
          <a:xfrm>
            <a:off x="533401" y="1828800"/>
            <a:ext cx="7619999" cy="36138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Fentanyl prior to end of surgery decreases the incidence of ED</a:t>
            </a:r>
            <a:r>
              <a:rPr 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1,2,3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450" lvl="1" indent="-284163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Fentanyl 1 mcg/kg bolus at end of surgery effective</a:t>
            </a:r>
            <a:r>
              <a:rPr lang="en-US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98450" lvl="1" indent="-284163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IV and intranasal found to be effective</a:t>
            </a:r>
            <a:r>
              <a:rPr lang="en-US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450" lvl="1" indent="-284163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Increase in PONV</a:t>
            </a:r>
            <a:r>
              <a:rPr lang="en-US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1,3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450" lvl="1" indent="-284163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Can increase in emergence time and recovery time</a:t>
            </a:r>
            <a:r>
              <a:rPr lang="en-US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1,3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DBE6D51-D155-3740-B46F-A2291D164F00}"/>
              </a:ext>
            </a:extLst>
          </p:cNvPr>
          <p:cNvSpPr txBox="1">
            <a:spLocks/>
          </p:cNvSpPr>
          <p:nvPr/>
        </p:nvSpPr>
        <p:spPr>
          <a:xfrm>
            <a:off x="533400" y="304800"/>
            <a:ext cx="8317833" cy="1353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Reducing ED: </a:t>
            </a:r>
            <a:r>
              <a:rPr lang="en-US" dirty="0"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Fentanyl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CA60E5-B584-B248-AD6F-721D62099EBF}"/>
              </a:ext>
            </a:extLst>
          </p:cNvPr>
          <p:cNvSpPr txBox="1"/>
          <p:nvPr/>
        </p:nvSpPr>
        <p:spPr bwMode="auto">
          <a:xfrm>
            <a:off x="2824480" y="6243935"/>
            <a:ext cx="3042920" cy="46166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000" dirty="0"/>
              <a:t>Kim </a:t>
            </a:r>
            <a:r>
              <a:rPr lang="en-US" sz="1000" i="1" dirty="0"/>
              <a:t>et al.,</a:t>
            </a:r>
            <a:r>
              <a:rPr lang="en-US" sz="1000" dirty="0"/>
              <a:t> Ped </a:t>
            </a:r>
            <a:r>
              <a:rPr lang="en-US" sz="1000" dirty="0" err="1"/>
              <a:t>Anesth</a:t>
            </a:r>
            <a:r>
              <a:rPr lang="en-US" sz="1000" dirty="0"/>
              <a:t> 2017; 27:885-892</a:t>
            </a:r>
          </a:p>
          <a:p>
            <a:pPr marL="228600" indent="-228600">
              <a:buAutoNum type="arabicPeriod"/>
            </a:pPr>
            <a:r>
              <a:rPr lang="en-US" sz="1000" dirty="0" err="1"/>
              <a:t>Dahmani</a:t>
            </a:r>
            <a:r>
              <a:rPr lang="en-US" sz="1000" dirty="0"/>
              <a:t> </a:t>
            </a:r>
            <a:r>
              <a:rPr lang="en-US" sz="1000" i="1" dirty="0"/>
              <a:t>et al</a:t>
            </a:r>
            <a:r>
              <a:rPr lang="en-US" sz="1000" dirty="0"/>
              <a:t>., BJA 2010; 104:216-223</a:t>
            </a:r>
          </a:p>
          <a:p>
            <a:pPr marL="228600" indent="-228600">
              <a:buAutoNum type="arabicPeriod"/>
            </a:pPr>
            <a:r>
              <a:rPr lang="en-US" sz="1000" dirty="0"/>
              <a:t>Shi </a:t>
            </a:r>
            <a:r>
              <a:rPr lang="en-US" sz="1000" i="1" dirty="0"/>
              <a:t>et al.,</a:t>
            </a:r>
            <a:r>
              <a:rPr lang="en-US" sz="1000" dirty="0"/>
              <a:t> </a:t>
            </a:r>
            <a:r>
              <a:rPr lang="en-US" sz="1000" dirty="0" err="1"/>
              <a:t>Plos</a:t>
            </a:r>
            <a:r>
              <a:rPr lang="en-US" sz="1000" dirty="0"/>
              <a:t> One 2015 10:e0135244</a:t>
            </a:r>
          </a:p>
        </p:txBody>
      </p:sp>
    </p:spTree>
    <p:extLst>
      <p:ext uri="{BB962C8B-B14F-4D97-AF65-F5344CB8AC3E}">
        <p14:creationId xmlns:p14="http://schemas.microsoft.com/office/powerpoint/2010/main" val="2476744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5EE23C94-E85C-F941-89E1-EDF33C55CF65}"/>
              </a:ext>
            </a:extLst>
          </p:cNvPr>
          <p:cNvSpPr txBox="1">
            <a:spLocks/>
          </p:cNvSpPr>
          <p:nvPr/>
        </p:nvSpPr>
        <p:spPr>
          <a:xfrm>
            <a:off x="533401" y="1828800"/>
            <a:ext cx="7239000" cy="35957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8450" indent="-2984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Meta-analysis by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Dahmani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et al.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of 4 studies demonstrated that oral midazolam does NOT decrease the incidence of ED</a:t>
            </a:r>
            <a:r>
              <a:rPr lang="en-US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450" indent="-2984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Study by Cho et al</a:t>
            </a:r>
            <a:r>
              <a:rPr lang="en-US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and a study by Kim et al</a:t>
            </a:r>
            <a:r>
              <a:rPr lang="en-US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both demonstrated that IV midazolam given prior to emergence DOES decrease the incidence of ED</a:t>
            </a: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C4D53D0-EE3F-6E42-A8B4-DD3D205BCBC8}"/>
              </a:ext>
            </a:extLst>
          </p:cNvPr>
          <p:cNvSpPr txBox="1">
            <a:spLocks/>
          </p:cNvSpPr>
          <p:nvPr/>
        </p:nvSpPr>
        <p:spPr>
          <a:xfrm>
            <a:off x="533400" y="304800"/>
            <a:ext cx="8317833" cy="1353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Reducing ED: </a:t>
            </a:r>
            <a:r>
              <a:rPr lang="en-US" dirty="0"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Midazolam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18296A-DB44-E645-B9EA-9EBDEC717A9B}"/>
              </a:ext>
            </a:extLst>
          </p:cNvPr>
          <p:cNvSpPr txBox="1"/>
          <p:nvPr/>
        </p:nvSpPr>
        <p:spPr bwMode="auto">
          <a:xfrm>
            <a:off x="2672080" y="6243935"/>
            <a:ext cx="3042920" cy="46166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marL="228600" indent="-228600">
              <a:buFontTx/>
              <a:buAutoNum type="arabicPeriod"/>
            </a:pPr>
            <a:r>
              <a:rPr lang="en-US" sz="1000" dirty="0" err="1"/>
              <a:t>Dahmani</a:t>
            </a:r>
            <a:r>
              <a:rPr lang="en-US" sz="1000" dirty="0"/>
              <a:t> </a:t>
            </a:r>
            <a:r>
              <a:rPr lang="en-US" sz="1000" i="1" dirty="0"/>
              <a:t>et al</a:t>
            </a:r>
            <a:r>
              <a:rPr lang="en-US" sz="1000" dirty="0"/>
              <a:t>., BJA 2010; 104:216-223</a:t>
            </a:r>
          </a:p>
          <a:p>
            <a:pPr marL="228600" indent="-228600">
              <a:buFontTx/>
              <a:buAutoNum type="arabicPeriod"/>
            </a:pPr>
            <a:r>
              <a:rPr lang="en-US" sz="1000" dirty="0"/>
              <a:t>Cho </a:t>
            </a:r>
            <a:r>
              <a:rPr lang="en-US" sz="1000" i="1" dirty="0"/>
              <a:t>et al.,</a:t>
            </a:r>
            <a:r>
              <a:rPr lang="en-US" sz="1000" dirty="0"/>
              <a:t> Anesthesiology 2014; 2010:1354-61</a:t>
            </a:r>
          </a:p>
          <a:p>
            <a:pPr marL="228600" indent="-228600">
              <a:buAutoNum type="arabicPeriod"/>
            </a:pPr>
            <a:r>
              <a:rPr lang="en-US" sz="1000" dirty="0"/>
              <a:t>Kim </a:t>
            </a:r>
            <a:r>
              <a:rPr lang="en-US" sz="1000" i="1" dirty="0"/>
              <a:t>et al.,</a:t>
            </a:r>
            <a:r>
              <a:rPr lang="en-US" sz="1000" dirty="0"/>
              <a:t> Ped </a:t>
            </a:r>
            <a:r>
              <a:rPr lang="en-US" sz="1000" dirty="0" err="1"/>
              <a:t>Anesth</a:t>
            </a:r>
            <a:r>
              <a:rPr lang="en-US" sz="1000" dirty="0"/>
              <a:t> 2017; 27:885-892</a:t>
            </a:r>
          </a:p>
        </p:txBody>
      </p:sp>
    </p:spTree>
    <p:extLst>
      <p:ext uri="{BB962C8B-B14F-4D97-AF65-F5344CB8AC3E}">
        <p14:creationId xmlns:p14="http://schemas.microsoft.com/office/powerpoint/2010/main" val="4011663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0E3CA9D2-4974-0244-8B85-D029BDA7D555}"/>
              </a:ext>
            </a:extLst>
          </p:cNvPr>
          <p:cNvSpPr txBox="1">
            <a:spLocks/>
          </p:cNvSpPr>
          <p:nvPr/>
        </p:nvSpPr>
        <p:spPr>
          <a:xfrm>
            <a:off x="533400" y="1928390"/>
            <a:ext cx="5868513" cy="43200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8450" indent="-29845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Gabapentin </a:t>
            </a:r>
          </a:p>
          <a:p>
            <a:pPr marL="298450" indent="-29845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Magnesium</a:t>
            </a:r>
          </a:p>
          <a:p>
            <a:pPr marL="298450" indent="-29845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Melatonin</a:t>
            </a:r>
          </a:p>
          <a:p>
            <a:pPr marL="298450" indent="-29845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5-HT</a:t>
            </a:r>
            <a:r>
              <a:rPr lang="en-US" sz="3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Antagonists</a:t>
            </a:r>
          </a:p>
          <a:p>
            <a:pPr marL="298450" indent="-29845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Acupuncture</a:t>
            </a:r>
          </a:p>
          <a:p>
            <a:pPr marL="298450" indent="-29845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Ketorolac</a:t>
            </a:r>
          </a:p>
          <a:p>
            <a:pPr marL="0" indent="0">
              <a:buFont typeface="Arial"/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720C620-5FFB-754B-8DD6-2427679D87F2}"/>
              </a:ext>
            </a:extLst>
          </p:cNvPr>
          <p:cNvSpPr txBox="1">
            <a:spLocks/>
          </p:cNvSpPr>
          <p:nvPr/>
        </p:nvSpPr>
        <p:spPr>
          <a:xfrm>
            <a:off x="533400" y="304800"/>
            <a:ext cx="8317833" cy="1353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Reducing ED:</a:t>
            </a:r>
          </a:p>
          <a:p>
            <a:r>
              <a:rPr lang="en-US" dirty="0"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What Doesn’t Work?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8E2624-DB30-1849-BA9A-C73F580C254B}"/>
              </a:ext>
            </a:extLst>
          </p:cNvPr>
          <p:cNvSpPr txBox="1"/>
          <p:nvPr/>
        </p:nvSpPr>
        <p:spPr bwMode="auto">
          <a:xfrm>
            <a:off x="2900680" y="6399312"/>
            <a:ext cx="3423920" cy="15388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marL="228600" indent="-228600">
              <a:buFontTx/>
              <a:buAutoNum type="arabicPeriod"/>
            </a:pPr>
            <a:r>
              <a:rPr lang="en-US" sz="1000" dirty="0" err="1"/>
              <a:t>Dahmani</a:t>
            </a:r>
            <a:r>
              <a:rPr lang="en-US" sz="1000" dirty="0"/>
              <a:t> </a:t>
            </a:r>
            <a:r>
              <a:rPr lang="en-US" sz="1000" i="1" dirty="0"/>
              <a:t>et al</a:t>
            </a:r>
            <a:r>
              <a:rPr lang="en-US" sz="1000" dirty="0"/>
              <a:t>., BJA 2010; 104:216-223</a:t>
            </a:r>
          </a:p>
        </p:txBody>
      </p:sp>
    </p:spTree>
    <p:extLst>
      <p:ext uri="{BB962C8B-B14F-4D97-AF65-F5344CB8AC3E}">
        <p14:creationId xmlns:p14="http://schemas.microsoft.com/office/powerpoint/2010/main" val="7358563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ADF72-897E-AC4C-A972-D4CA56700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28800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A 4 year old with history of emergence delirium after a previous anesthetic presents for T &amp; A.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should I do to decrease this patient’s risk of emergence delirium?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6837585-1AEC-0A41-A4C4-3973D089DD2F}"/>
              </a:ext>
            </a:extLst>
          </p:cNvPr>
          <p:cNvSpPr txBox="1">
            <a:spLocks/>
          </p:cNvSpPr>
          <p:nvPr/>
        </p:nvSpPr>
        <p:spPr>
          <a:xfrm>
            <a:off x="533400" y="304800"/>
            <a:ext cx="8317833" cy="1353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 Case…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8754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ABC24-A2B5-BE45-9276-3EEAEB4DA81A}"/>
              </a:ext>
            </a:extLst>
          </p:cNvPr>
          <p:cNvSpPr txBox="1">
            <a:spLocks/>
          </p:cNvSpPr>
          <p:nvPr/>
        </p:nvSpPr>
        <p:spPr>
          <a:xfrm>
            <a:off x="434715" y="487261"/>
            <a:ext cx="6575685" cy="124848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Recommendations For High Risk Cases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F6717-F1E8-6F48-A533-94B14FE1C496}"/>
              </a:ext>
            </a:extLst>
          </p:cNvPr>
          <p:cNvSpPr txBox="1">
            <a:spLocks/>
          </p:cNvSpPr>
          <p:nvPr/>
        </p:nvSpPr>
        <p:spPr>
          <a:xfrm>
            <a:off x="434715" y="2021305"/>
            <a:ext cx="8311134" cy="386817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8450" indent="-284163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Minimize preoperative anxiety in parents and patient including nonpharmacologic techniques</a:t>
            </a:r>
          </a:p>
          <a:p>
            <a:pPr marL="298450" indent="-284163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Propofol based anesthetic, rather than sevoflurane</a:t>
            </a:r>
          </a:p>
          <a:p>
            <a:pPr marL="298450" indent="-284163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Dexmedetomidine 0.3 – 0.5 mcg/kg IV prior to emergence</a:t>
            </a:r>
          </a:p>
        </p:txBody>
      </p:sp>
    </p:spTree>
    <p:extLst>
      <p:ext uri="{BB962C8B-B14F-4D97-AF65-F5344CB8AC3E}">
        <p14:creationId xmlns:p14="http://schemas.microsoft.com/office/powerpoint/2010/main" val="1578853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BCAA1A-1EFE-4244-9BD5-C1E04203085E}"/>
              </a:ext>
            </a:extLst>
          </p:cNvPr>
          <p:cNvSpPr txBox="1">
            <a:spLocks/>
          </p:cNvSpPr>
          <p:nvPr/>
        </p:nvSpPr>
        <p:spPr>
          <a:xfrm>
            <a:off x="669127" y="1143000"/>
            <a:ext cx="7805746" cy="427482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Question</a:t>
            </a:r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can we do as anesthesiologists to treat emergence delirium in the recovery room?</a:t>
            </a:r>
          </a:p>
        </p:txBody>
      </p:sp>
    </p:spTree>
    <p:extLst>
      <p:ext uri="{BB962C8B-B14F-4D97-AF65-F5344CB8AC3E}">
        <p14:creationId xmlns:p14="http://schemas.microsoft.com/office/powerpoint/2010/main" val="3883036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D5EC3-0BB7-A34E-A60F-81592CCB6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038600"/>
          </a:xfrm>
        </p:spPr>
        <p:txBody>
          <a:bodyPr/>
          <a:lstStyle/>
          <a:p>
            <a:pPr marL="0" indent="0">
              <a:buNone/>
            </a:pPr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Answers</a:t>
            </a:r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82613" indent="-582613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Rule out other causes of agitation in the recovery room</a:t>
            </a:r>
          </a:p>
          <a:p>
            <a:pPr marL="582613" indent="-582613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Reassure parents</a:t>
            </a:r>
          </a:p>
          <a:p>
            <a:pPr marL="582613" indent="-582613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Educate PACU nurses </a:t>
            </a:r>
          </a:p>
          <a:p>
            <a:pPr marL="582613" indent="-582613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Pharmacologic treatment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3671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715" y="1524000"/>
            <a:ext cx="8252085" cy="4286807"/>
          </a:xfrm>
        </p:spPr>
        <p:txBody>
          <a:bodyPr>
            <a:noAutofit/>
          </a:bodyPr>
          <a:lstStyle/>
          <a:p>
            <a:pPr marL="298450" indent="-298450">
              <a:buFont typeface="Arial" panose="020B0604020202020204" pitchFamily="34" charset="0"/>
              <a:buChar char="•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Hypoxemia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– check O</a:t>
            </a:r>
            <a:r>
              <a:rPr lang="en-US" sz="3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Sat</a:t>
            </a:r>
          </a:p>
          <a:p>
            <a:pPr marL="298450" indent="-298450">
              <a:buFont typeface="Arial" panose="020B0604020202020204" pitchFamily="34" charset="0"/>
              <a:buChar char="•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Urinary retention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– evaluate IVFs given and last void</a:t>
            </a:r>
          </a:p>
          <a:p>
            <a:pPr marL="298450" indent="-298450">
              <a:buFont typeface="Arial" panose="020B0604020202020204" pitchFamily="34" charset="0"/>
              <a:buChar char="•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Irritation from </a:t>
            </a:r>
            <a:r>
              <a:rPr lang="en-US" sz="3200" i="1" dirty="0" err="1">
                <a:latin typeface="Calibri" panose="020F0502020204030204" pitchFamily="34" charset="0"/>
                <a:cs typeface="Calibri" panose="020F0502020204030204" pitchFamily="34" charset="0"/>
              </a:rPr>
              <a:t>foley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catheter</a:t>
            </a:r>
          </a:p>
          <a:p>
            <a:pPr marL="298450" indent="-298450">
              <a:buFont typeface="Arial" panose="020B0604020202020204" pitchFamily="34" charset="0"/>
              <a:buChar char="•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Hypoglycemia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– check blood glucose in at risk patients</a:t>
            </a:r>
          </a:p>
          <a:p>
            <a:pPr marL="298450" indent="-298450">
              <a:buFont typeface="Arial" panose="020B0604020202020204" pitchFamily="34" charset="0"/>
              <a:buChar char="•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Pain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– evaluate for pain and treat with appropriate medication (e.g. fentanyl)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352C0-C959-6F43-BD36-972A64C44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83C81-C80B-B84E-9183-BFD2C2920914}" type="slidenum">
              <a:rPr lang="en-US" smtClean="0"/>
              <a:t>29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D36031-5F29-4643-B452-2127ABF9B850}"/>
              </a:ext>
            </a:extLst>
          </p:cNvPr>
          <p:cNvSpPr txBox="1">
            <a:spLocks/>
          </p:cNvSpPr>
          <p:nvPr/>
        </p:nvSpPr>
        <p:spPr>
          <a:xfrm>
            <a:off x="434715" y="381000"/>
            <a:ext cx="6575685" cy="124848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Ruling Out Other Causes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697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715" y="2095500"/>
            <a:ext cx="6023235" cy="3581400"/>
          </a:xfrm>
        </p:spPr>
        <p:txBody>
          <a:bodyPr/>
          <a:lstStyle/>
          <a:p>
            <a:pPr marL="0" indent="0">
              <a:buNone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Tincture of Time: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Remember that the vast majority of cases of of emergence delirium resolve by themselves in less than 30 minutes </a:t>
            </a:r>
          </a:p>
          <a:p>
            <a:pPr marL="0" indent="0">
              <a:buNone/>
            </a:pP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8450" indent="-29845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Reassure parents</a:t>
            </a:r>
          </a:p>
          <a:p>
            <a:pPr marL="298450" indent="-29845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Educate PACU nurses and parents </a:t>
            </a:r>
          </a:p>
          <a:p>
            <a:pPr marL="0" indent="0">
              <a:buNone/>
            </a:pP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F17FCC-C127-AD42-B7B1-C530884C0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83C81-C80B-B84E-9183-BFD2C2920914}" type="slidenum">
              <a:rPr lang="en-US" smtClean="0"/>
              <a:t>30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43B412-ED7C-9D4C-822D-ECDA43F0B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46" y="1905000"/>
            <a:ext cx="1460407" cy="22669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08A6643-CE83-E745-AF21-2FD95961DCA0}"/>
              </a:ext>
            </a:extLst>
          </p:cNvPr>
          <p:cNvSpPr txBox="1">
            <a:spLocks/>
          </p:cNvSpPr>
          <p:nvPr/>
        </p:nvSpPr>
        <p:spPr>
          <a:xfrm>
            <a:off x="434715" y="487261"/>
            <a:ext cx="6575685" cy="124848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Emergence Delirium:</a:t>
            </a:r>
          </a:p>
          <a:p>
            <a:r>
              <a:rPr lang="en-US" dirty="0"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Treatment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9687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715" y="2057400"/>
            <a:ext cx="7871085" cy="45780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emergence delirium persists in the PACU consider IV bolus of either:</a:t>
            </a:r>
          </a:p>
          <a:p>
            <a:pPr marL="687388" lvl="2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Dexmedetomidine (0.2-0.4 mcg/kg) </a:t>
            </a:r>
          </a:p>
          <a:p>
            <a:pPr marL="687388" lvl="2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Propofol (1-2 mg/kg) </a:t>
            </a:r>
          </a:p>
          <a:p>
            <a:pPr marL="0" indent="-58738">
              <a:buNone/>
            </a:pPr>
            <a:endParaRPr lang="en-US" sz="10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-58738">
              <a:buNone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Remember to have emergency airway equipment available at the bedside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52DE13-9A4B-8E44-B9FB-33369A1BC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83C81-C80B-B84E-9183-BFD2C2920914}" type="slidenum">
              <a:rPr lang="en-US" smtClean="0"/>
              <a:t>31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B9A6B0C-5E5B-0C4F-B16C-AE899295DC7E}"/>
              </a:ext>
            </a:extLst>
          </p:cNvPr>
          <p:cNvSpPr txBox="1">
            <a:spLocks/>
          </p:cNvSpPr>
          <p:nvPr/>
        </p:nvSpPr>
        <p:spPr>
          <a:xfrm>
            <a:off x="434715" y="487261"/>
            <a:ext cx="6575685" cy="124848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Emergence Delirium:</a:t>
            </a:r>
          </a:p>
          <a:p>
            <a:r>
              <a:rPr lang="en-US" dirty="0"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Treatment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4896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715" y="1447800"/>
            <a:ext cx="7886700" cy="4576763"/>
          </a:xfrm>
        </p:spPr>
        <p:txBody>
          <a:bodyPr>
            <a:normAutofit/>
          </a:bodyPr>
          <a:lstStyle/>
          <a:p>
            <a:r>
              <a:rPr lang="en-US" sz="2800" dirty="0"/>
              <a:t>ED is a complex behavioral state that is poorly understood </a:t>
            </a:r>
          </a:p>
          <a:p>
            <a:r>
              <a:rPr lang="en-US" sz="2800" dirty="0"/>
              <a:t>ED is difficult to distinguish from agitation/pain </a:t>
            </a:r>
          </a:p>
          <a:p>
            <a:r>
              <a:rPr lang="en-US" sz="2800" dirty="0"/>
              <a:t>PAED is best current assessment tool for ED</a:t>
            </a:r>
          </a:p>
          <a:p>
            <a:r>
              <a:rPr lang="en-US" sz="2800" dirty="0"/>
              <a:t>Propofol based anesthetic with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Dexmedetomidine is best approach to decrease the incidence of ED in high-risk cases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Consider Dexmedetomidine or Propofol IV bolus to manage ED in PACU</a:t>
            </a:r>
          </a:p>
          <a:p>
            <a:endParaRPr lang="en-US" sz="28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EAF8876-72CA-6147-8F04-24C00C97F098}"/>
              </a:ext>
            </a:extLst>
          </p:cNvPr>
          <p:cNvSpPr txBox="1">
            <a:spLocks/>
          </p:cNvSpPr>
          <p:nvPr/>
        </p:nvSpPr>
        <p:spPr>
          <a:xfrm>
            <a:off x="434715" y="228600"/>
            <a:ext cx="6575685" cy="124848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Conclusions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3147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793" y="314794"/>
            <a:ext cx="8431057" cy="494675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References:</a:t>
            </a:r>
            <a:br>
              <a:rPr lang="en-US" u="sng" dirty="0">
                <a:hlinkClick r:id="rId3" tooltip="PloS one."/>
              </a:rPr>
            </a:br>
            <a:br>
              <a:rPr lang="en-US" dirty="0"/>
            </a:br>
            <a:r>
              <a:rPr lang="en-US" sz="49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References:</a:t>
            </a:r>
            <a:br>
              <a:rPr lang="en-US" b="1" dirty="0"/>
            </a:br>
            <a:br>
              <a:rPr lang="en-US" b="1" dirty="0"/>
            </a:br>
            <a:endParaRPr lang="en-US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31057" cy="5055562"/>
          </a:xfrm>
        </p:spPr>
        <p:txBody>
          <a:bodyPr>
            <a:noAutofit/>
          </a:bodyPr>
          <a:lstStyle/>
          <a:p>
            <a:pPr marL="288925" indent="-288925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300" dirty="0"/>
              <a:t>Abu-</a:t>
            </a:r>
            <a:r>
              <a:rPr lang="en-US" sz="1300" dirty="0" err="1"/>
              <a:t>Shahwan</a:t>
            </a:r>
            <a:r>
              <a:rPr lang="en-US" sz="1300" dirty="0"/>
              <a:t> MD, Chowdary K.  Ketamine is effective in decreasing the incidence of emergence agitation in children undergoing dental repair under sevoflurane general anesthesia. Pediatric Anesthesia 2007 17: 846–850</a:t>
            </a:r>
          </a:p>
          <a:p>
            <a:pPr marL="288925" indent="-288925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300" dirty="0" err="1">
                <a:cs typeface="Calibri" panose="020F0502020204030204" pitchFamily="34" charset="0"/>
              </a:rPr>
              <a:t>Bajwa</a:t>
            </a:r>
            <a:r>
              <a:rPr lang="en-US" sz="1300" dirty="0">
                <a:cs typeface="Calibri" panose="020F0502020204030204" pitchFamily="34" charset="0"/>
              </a:rPr>
              <a:t> SA, </a:t>
            </a:r>
            <a:r>
              <a:rPr lang="en-US" sz="1300" dirty="0" err="1">
                <a:cs typeface="Calibri" panose="020F0502020204030204" pitchFamily="34" charset="0"/>
              </a:rPr>
              <a:t>Costi</a:t>
            </a:r>
            <a:r>
              <a:rPr lang="en-US" sz="1300" dirty="0">
                <a:cs typeface="Calibri" panose="020F0502020204030204" pitchFamily="34" charset="0"/>
              </a:rPr>
              <a:t> D, </a:t>
            </a:r>
            <a:r>
              <a:rPr lang="en-US" sz="1300" dirty="0" err="1">
                <a:cs typeface="Calibri" panose="020F0502020204030204" pitchFamily="34" charset="0"/>
              </a:rPr>
              <a:t>Cyna</a:t>
            </a:r>
            <a:r>
              <a:rPr lang="en-US" sz="1300" dirty="0">
                <a:cs typeface="Calibri" panose="020F0502020204030204" pitchFamily="34" charset="0"/>
              </a:rPr>
              <a:t> AM. A comparison of emergence delirium scales following general anesthesia in children. Pediatric Anesthesia 2010; 20:704-711</a:t>
            </a:r>
          </a:p>
          <a:p>
            <a:pPr marL="288925" indent="-288925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300" dirty="0">
                <a:cs typeface="Calibri" panose="020F0502020204030204" pitchFamily="34" charset="0"/>
              </a:rPr>
              <a:t>Cho EJ, Yoo SZ, Cho JE, Lee HW. Comparison of effects of 0.03 and 0.05 mg/kg midazolam with placebo on prevention of emergence agitation in children having strabismus surgery. Anesthesiology 2014; 210: 1354-61</a:t>
            </a:r>
          </a:p>
          <a:p>
            <a:pPr marL="288925" indent="-288925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300" dirty="0">
                <a:cs typeface="Calibri" panose="020F0502020204030204" pitchFamily="34" charset="0"/>
              </a:rPr>
              <a:t>Cote, C, Jerrold L, Anderson Brian (2013) A Practice of Anesthesia for Infants and Children 6e. Philadelphia, PA. Saunders</a:t>
            </a:r>
          </a:p>
          <a:p>
            <a:pPr marL="288925" indent="-288925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300" dirty="0" err="1">
                <a:cs typeface="Calibri" panose="020F0502020204030204" pitchFamily="34" charset="0"/>
              </a:rPr>
              <a:t>Dahmani</a:t>
            </a:r>
            <a:r>
              <a:rPr lang="en-US" sz="1300" dirty="0">
                <a:cs typeface="Calibri" panose="020F0502020204030204" pitchFamily="34" charset="0"/>
              </a:rPr>
              <a:t> S, </a:t>
            </a:r>
            <a:r>
              <a:rPr lang="en-US" sz="1300" dirty="0" err="1">
                <a:cs typeface="Calibri" panose="020F0502020204030204" pitchFamily="34" charset="0"/>
              </a:rPr>
              <a:t>Stany</a:t>
            </a:r>
            <a:r>
              <a:rPr lang="en-US" sz="1300" dirty="0">
                <a:cs typeface="Calibri" panose="020F0502020204030204" pitchFamily="34" charset="0"/>
              </a:rPr>
              <a:t> I, Brasher C, et al. Pharmacological prevention of sevoﬂurane and desﬂurane-related emergence agitation in children: a meta-analysis of published studies. Br J </a:t>
            </a:r>
            <a:r>
              <a:rPr lang="en-US" sz="1300" dirty="0" err="1">
                <a:cs typeface="Calibri" panose="020F0502020204030204" pitchFamily="34" charset="0"/>
              </a:rPr>
              <a:t>Anaesth</a:t>
            </a:r>
            <a:r>
              <a:rPr lang="en-US" sz="1300" dirty="0">
                <a:cs typeface="Calibri" panose="020F0502020204030204" pitchFamily="34" charset="0"/>
              </a:rPr>
              <a:t> 2010; 104: 216–23</a:t>
            </a:r>
          </a:p>
          <a:p>
            <a:pPr marL="288925" indent="-288925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300" dirty="0" err="1"/>
              <a:t>Dahmani</a:t>
            </a:r>
            <a:r>
              <a:rPr lang="en-US" sz="1300" dirty="0"/>
              <a:t> S, </a:t>
            </a:r>
            <a:r>
              <a:rPr lang="en-US" sz="1300" dirty="0" err="1"/>
              <a:t>Delivet</a:t>
            </a:r>
            <a:r>
              <a:rPr lang="en-US" sz="1300" dirty="0"/>
              <a:t> H, Hilly J. Emergence delirium in children: an update. </a:t>
            </a:r>
            <a:r>
              <a:rPr lang="en-US" sz="1300" dirty="0" err="1"/>
              <a:t>Curr</a:t>
            </a:r>
            <a:r>
              <a:rPr lang="en-US" sz="1300" dirty="0"/>
              <a:t> </a:t>
            </a:r>
            <a:r>
              <a:rPr lang="en-US" sz="1300" dirty="0" err="1"/>
              <a:t>Opin</a:t>
            </a:r>
            <a:r>
              <a:rPr lang="en-US" sz="1300" dirty="0"/>
              <a:t> </a:t>
            </a:r>
            <a:r>
              <a:rPr lang="en-US" sz="1300" dirty="0" err="1"/>
              <a:t>Anesthesiol</a:t>
            </a:r>
            <a:r>
              <a:rPr lang="en-US" sz="1300" dirty="0"/>
              <a:t> 2014; 27: 309–315.</a:t>
            </a:r>
          </a:p>
          <a:p>
            <a:pPr marL="288925" indent="-288925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300" dirty="0" err="1"/>
              <a:t>Kararmaz</a:t>
            </a:r>
            <a:r>
              <a:rPr lang="en-US" sz="1300" dirty="0"/>
              <a:t> A, Kaya S, </a:t>
            </a:r>
            <a:r>
              <a:rPr lang="en-US" sz="1300" dirty="0" err="1"/>
              <a:t>Turhanoglu</a:t>
            </a:r>
            <a:r>
              <a:rPr lang="en-US" sz="1300" dirty="0"/>
              <a:t> S, </a:t>
            </a:r>
            <a:r>
              <a:rPr lang="en-US" sz="1300" dirty="0" err="1"/>
              <a:t>Ozyilmaz</a:t>
            </a:r>
            <a:r>
              <a:rPr lang="en-US" sz="1300" dirty="0"/>
              <a:t> MA</a:t>
            </a:r>
            <a:r>
              <a:rPr lang="en-US" sz="1300" i="1" dirty="0"/>
              <a:t>. </a:t>
            </a:r>
            <a:r>
              <a:rPr lang="en-US" sz="1300" dirty="0"/>
              <a:t>Oral ketamine premedication can prevent emergence agitation in children after desflurane </a:t>
            </a:r>
            <a:r>
              <a:rPr lang="en-US" sz="1300" dirty="0" err="1"/>
              <a:t>anaesthesia</a:t>
            </a:r>
            <a:r>
              <a:rPr lang="en-US" sz="1300" dirty="0"/>
              <a:t>. </a:t>
            </a:r>
            <a:r>
              <a:rPr lang="en-US" sz="1300" dirty="0" err="1"/>
              <a:t>Paediatr</a:t>
            </a:r>
            <a:r>
              <a:rPr lang="en-US" sz="1300" dirty="0"/>
              <a:t> </a:t>
            </a:r>
            <a:r>
              <a:rPr lang="en-US" sz="1300" dirty="0" err="1"/>
              <a:t>Anesth</a:t>
            </a:r>
            <a:r>
              <a:rPr lang="en-US" sz="1300" dirty="0"/>
              <a:t> 2004; 14:477-482</a:t>
            </a:r>
          </a:p>
          <a:p>
            <a:pPr marL="288925" indent="-288925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300" dirty="0" err="1">
                <a:cs typeface="Calibri" panose="020F0502020204030204" pitchFamily="34" charset="0"/>
              </a:rPr>
              <a:t>Kain</a:t>
            </a:r>
            <a:r>
              <a:rPr lang="en-US" sz="1300" dirty="0">
                <a:cs typeface="Calibri" panose="020F0502020204030204" pitchFamily="34" charset="0"/>
              </a:rPr>
              <a:t> ZN, Caldwell-Andrews AA, Maranets I, et al. Preoperative anxiety and emergence delirium and postoperative maladaptive behaviours. Anesth Analg 2004; 99:1648–1654</a:t>
            </a:r>
          </a:p>
          <a:p>
            <a:pPr marL="288925" indent="-288925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300" dirty="0" err="1">
                <a:cs typeface="Calibri" panose="020F0502020204030204" pitchFamily="34" charset="0"/>
              </a:rPr>
              <a:t>Kanaya</a:t>
            </a:r>
            <a:r>
              <a:rPr lang="en-US" sz="1300" dirty="0">
                <a:cs typeface="Calibri" panose="020F0502020204030204" pitchFamily="34" charset="0"/>
              </a:rPr>
              <a:t> A, </a:t>
            </a:r>
            <a:r>
              <a:rPr lang="en-US" sz="1300" dirty="0" err="1">
                <a:cs typeface="Calibri" panose="020F0502020204030204" pitchFamily="34" charset="0"/>
              </a:rPr>
              <a:t>Kuratani</a:t>
            </a:r>
            <a:r>
              <a:rPr lang="en-US" sz="1300" dirty="0">
                <a:cs typeface="Calibri" panose="020F0502020204030204" pitchFamily="34" charset="0"/>
              </a:rPr>
              <a:t> N, </a:t>
            </a:r>
            <a:r>
              <a:rPr lang="en-US" sz="1300" dirty="0" err="1">
                <a:cs typeface="Calibri" panose="020F0502020204030204" pitchFamily="34" charset="0"/>
              </a:rPr>
              <a:t>SatohD</a:t>
            </a:r>
            <a:r>
              <a:rPr lang="en-US" sz="1300" dirty="0">
                <a:cs typeface="Calibri" panose="020F0502020204030204" pitchFamily="34" charset="0"/>
              </a:rPr>
              <a:t>, Kurosawa S. Lower incidence of emergence agitation in children after </a:t>
            </a:r>
            <a:r>
              <a:rPr lang="en-US" sz="1300" dirty="0" err="1">
                <a:cs typeface="Calibri" panose="020F0502020204030204" pitchFamily="34" charset="0"/>
              </a:rPr>
              <a:t>propofol</a:t>
            </a:r>
            <a:r>
              <a:rPr lang="en-US" sz="1300" dirty="0">
                <a:cs typeface="Calibri" panose="020F0502020204030204" pitchFamily="34" charset="0"/>
              </a:rPr>
              <a:t> anesthesia compared with sevoﬂurane: a meta-analysis of randomized controlled trials. J </a:t>
            </a:r>
            <a:r>
              <a:rPr lang="en-US" sz="1300" dirty="0" err="1">
                <a:cs typeface="Calibri" panose="020F0502020204030204" pitchFamily="34" charset="0"/>
              </a:rPr>
              <a:t>Anesth</a:t>
            </a:r>
            <a:r>
              <a:rPr lang="en-US" sz="1300" dirty="0">
                <a:cs typeface="Calibri" panose="020F0502020204030204" pitchFamily="34" charset="0"/>
              </a:rPr>
              <a:t> 2014; 28:4–11</a:t>
            </a:r>
          </a:p>
          <a:p>
            <a:pPr marL="288925" indent="-288925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300" dirty="0">
                <a:cs typeface="Calibri" panose="020F0502020204030204" pitchFamily="34" charset="0"/>
              </a:rPr>
              <a:t>Kim KM, Lee KH, Kim YH, </a:t>
            </a:r>
            <a:r>
              <a:rPr lang="en-US" sz="1300" dirty="0" err="1">
                <a:cs typeface="Calibri" panose="020F0502020204030204" pitchFamily="34" charset="0"/>
              </a:rPr>
              <a:t>Ko</a:t>
            </a:r>
            <a:r>
              <a:rPr lang="en-US" sz="1300" dirty="0">
                <a:cs typeface="Calibri" panose="020F0502020204030204" pitchFamily="34" charset="0"/>
              </a:rPr>
              <a:t> MJ, Jun J, Kang E. Comparison of effects of intravenous midazolam and ketamine on emergence agitation in children: randomized controlled trial. J International Med Res. 2016;  44:258–266</a:t>
            </a:r>
          </a:p>
          <a:p>
            <a:pPr marL="288925" indent="-288925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300" dirty="0">
                <a:cs typeface="Calibri" panose="020F0502020204030204" pitchFamily="34" charset="0"/>
              </a:rPr>
              <a:t>Kim N, Park JH, Lee JS, Choi T, Kim M. Effects of intravenous fentanyl around the end of surgery on emergence agitation in children: systematic review and meta-analysis. Ped </a:t>
            </a:r>
            <a:r>
              <a:rPr lang="en-US" sz="1300" dirty="0" err="1">
                <a:cs typeface="Calibri" panose="020F0502020204030204" pitchFamily="34" charset="0"/>
              </a:rPr>
              <a:t>Anesth</a:t>
            </a:r>
            <a:r>
              <a:rPr lang="en-US" sz="1300" dirty="0">
                <a:cs typeface="Calibri" panose="020F0502020204030204" pitchFamily="34" charset="0"/>
              </a:rPr>
              <a:t> 2017; 27:885–892</a:t>
            </a:r>
          </a:p>
        </p:txBody>
      </p:sp>
    </p:spTree>
    <p:extLst>
      <p:ext uri="{BB962C8B-B14F-4D97-AF65-F5344CB8AC3E}">
        <p14:creationId xmlns:p14="http://schemas.microsoft.com/office/powerpoint/2010/main" val="10233099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793" y="314794"/>
            <a:ext cx="8431057" cy="494675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References:</a:t>
            </a:r>
            <a:br>
              <a:rPr lang="en-US" u="sng" dirty="0">
                <a:hlinkClick r:id="rId3" tooltip="PloS one."/>
              </a:rPr>
            </a:br>
            <a:br>
              <a:rPr lang="en-US" dirty="0"/>
            </a:br>
            <a:r>
              <a:rPr lang="en-US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References (cont.):</a:t>
            </a:r>
            <a:br>
              <a:rPr lang="en-US" b="1" dirty="0"/>
            </a:br>
            <a:br>
              <a:rPr lang="en-US" b="1" dirty="0"/>
            </a:br>
            <a:endParaRPr lang="en-US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793" y="1497638"/>
            <a:ext cx="8556491" cy="5055562"/>
          </a:xfrm>
        </p:spPr>
        <p:txBody>
          <a:bodyPr>
            <a:noAutofit/>
          </a:bodyPr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12"/>
            </a:pPr>
            <a:r>
              <a:rPr lang="en-US" sz="1400" dirty="0">
                <a:cs typeface="Calibri" panose="020F0502020204030204" pitchFamily="34" charset="0"/>
              </a:rPr>
              <a:t>Lee CJ et al.  The effect of Propofol on emergence agitation in children receiving sevoflurane for adenotonsillectomy.   Korean J </a:t>
            </a:r>
            <a:r>
              <a:rPr lang="en-US" sz="1400" dirty="0" err="1">
                <a:cs typeface="Calibri" panose="020F0502020204030204" pitchFamily="34" charset="0"/>
              </a:rPr>
              <a:t>Anesthesiol</a:t>
            </a:r>
            <a:r>
              <a:rPr lang="en-US" sz="1400" dirty="0">
                <a:cs typeface="Calibri" panose="020F0502020204030204" pitchFamily="34" charset="0"/>
              </a:rPr>
              <a:t>   2010:59:75-81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12"/>
            </a:pPr>
            <a:r>
              <a:rPr lang="en-US" sz="1400" dirty="0">
                <a:cs typeface="Calibri" panose="020F0502020204030204" pitchFamily="34" charset="0"/>
              </a:rPr>
              <a:t>Pickard A, Davies P, </a:t>
            </a:r>
            <a:r>
              <a:rPr lang="en-US" sz="1400" dirty="0" err="1">
                <a:cs typeface="Calibri" panose="020F0502020204030204" pitchFamily="34" charset="0"/>
              </a:rPr>
              <a:t>Birnie</a:t>
            </a:r>
            <a:r>
              <a:rPr lang="en-US" sz="1400" dirty="0">
                <a:cs typeface="Calibri" panose="020F0502020204030204" pitchFamily="34" charset="0"/>
              </a:rPr>
              <a:t> K, </a:t>
            </a:r>
            <a:r>
              <a:rPr lang="en-US" sz="1400" dirty="0" err="1">
                <a:cs typeface="Calibri" panose="020F0502020204030204" pitchFamily="34" charset="0"/>
              </a:rPr>
              <a:t>Beringer</a:t>
            </a:r>
            <a:r>
              <a:rPr lang="en-US" sz="1400" dirty="0">
                <a:cs typeface="Calibri" panose="020F0502020204030204" pitchFamily="34" charset="0"/>
              </a:rPr>
              <a:t> R.  Systematic review and meta-analysis of the effect of intraoperative a2-adrenergic agonists on postoperative behavior in children. . Br J </a:t>
            </a:r>
            <a:r>
              <a:rPr lang="en-US" sz="1400" dirty="0" err="1">
                <a:cs typeface="Calibri" panose="020F0502020204030204" pitchFamily="34" charset="0"/>
              </a:rPr>
              <a:t>Anaesth</a:t>
            </a:r>
            <a:r>
              <a:rPr lang="en-US" sz="1400" dirty="0">
                <a:cs typeface="Calibri" panose="020F0502020204030204" pitchFamily="34" charset="0"/>
              </a:rPr>
              <a:t> 2014; </a:t>
            </a:r>
            <a:endParaRPr lang="en-US" sz="1400" dirty="0"/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12"/>
            </a:pPr>
            <a:r>
              <a:rPr lang="en-US" sz="1400" dirty="0">
                <a:cs typeface="Calibri" panose="020F0502020204030204" pitchFamily="34" charset="0"/>
              </a:rPr>
              <a:t>Shi F, Xiao Y, </a:t>
            </a:r>
            <a:r>
              <a:rPr lang="en-US" sz="1400" dirty="0" err="1">
                <a:cs typeface="Calibri" panose="020F0502020204030204" pitchFamily="34" charset="0"/>
              </a:rPr>
              <a:t>Xiong</a:t>
            </a:r>
            <a:r>
              <a:rPr lang="en-US" sz="1400" dirty="0">
                <a:cs typeface="Calibri" panose="020F0502020204030204" pitchFamily="34" charset="0"/>
              </a:rPr>
              <a:t> W, Zhou Q, Yang P, Huang X. Effects of fentanyl on emergence agitation in children under sevoflurane anesthesia: Meta-analysis of Randomized Controlled Trials. </a:t>
            </a:r>
            <a:r>
              <a:rPr lang="en-US" sz="1400" dirty="0" err="1">
                <a:cs typeface="Calibri" panose="020F0502020204030204" pitchFamily="34" charset="0"/>
              </a:rPr>
              <a:t>Plos</a:t>
            </a:r>
            <a:r>
              <a:rPr lang="en-US" sz="1400" dirty="0">
                <a:cs typeface="Calibri" panose="020F0502020204030204" pitchFamily="34" charset="0"/>
              </a:rPr>
              <a:t> One 2015 10:e0135244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12"/>
            </a:pPr>
            <a:r>
              <a:rPr lang="en-US" sz="1400" dirty="0">
                <a:cs typeface="Calibri" panose="020F0502020204030204" pitchFamily="34" charset="0"/>
              </a:rPr>
              <a:t>Van Hoff SL, O’Neill ES, Cohen LC, Collins BA.  Does a prophylactic dose of Propofol reduce emergence agitation in children receiving anesthesia? A systematic review and meta-analysis. </a:t>
            </a:r>
            <a:r>
              <a:rPr lang="en-US" sz="1400" dirty="0" err="1">
                <a:cs typeface="Calibri" panose="020F0502020204030204" pitchFamily="34" charset="0"/>
              </a:rPr>
              <a:t>Paediatr</a:t>
            </a:r>
            <a:r>
              <a:rPr lang="en-US" sz="1400" dirty="0">
                <a:cs typeface="Calibri" panose="020F0502020204030204" pitchFamily="34" charset="0"/>
              </a:rPr>
              <a:t> </a:t>
            </a:r>
            <a:r>
              <a:rPr lang="en-US" sz="1400" dirty="0" err="1">
                <a:cs typeface="Calibri" panose="020F0502020204030204" pitchFamily="34" charset="0"/>
              </a:rPr>
              <a:t>Anaesth</a:t>
            </a:r>
            <a:r>
              <a:rPr lang="en-US" sz="1400" dirty="0">
                <a:cs typeface="Calibri" panose="020F0502020204030204" pitchFamily="34" charset="0"/>
              </a:rPr>
              <a:t> 2015; 25:668-76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12"/>
            </a:pPr>
            <a:r>
              <a:rPr lang="en-US" sz="1400" dirty="0" err="1">
                <a:cs typeface="Calibri" panose="020F0502020204030204" pitchFamily="34" charset="0"/>
              </a:rPr>
              <a:t>Vlajkovic</a:t>
            </a:r>
            <a:r>
              <a:rPr lang="en-US" sz="1400" dirty="0">
                <a:cs typeface="Calibri" panose="020F0502020204030204" pitchFamily="34" charset="0"/>
              </a:rPr>
              <a:t> G, </a:t>
            </a:r>
            <a:r>
              <a:rPr lang="en-US" sz="1400" dirty="0" err="1">
                <a:cs typeface="Calibri" panose="020F0502020204030204" pitchFamily="34" charset="0"/>
              </a:rPr>
              <a:t>Sindjelic</a:t>
            </a:r>
            <a:r>
              <a:rPr lang="en-US" sz="1400" dirty="0">
                <a:cs typeface="Calibri" panose="020F0502020204030204" pitchFamily="34" charset="0"/>
              </a:rPr>
              <a:t> R. Emergence delirium in children: many questions, few answers.  Anesthesia &amp; Analgesia 2007; 104:84-91  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12"/>
            </a:pPr>
            <a:r>
              <a:rPr lang="en-US" sz="1400" dirty="0" err="1">
                <a:cs typeface="Calibri" panose="020F0502020204030204" pitchFamily="34" charset="0"/>
              </a:rPr>
              <a:t>Voepel</a:t>
            </a:r>
            <a:r>
              <a:rPr lang="en-US" sz="1400" dirty="0">
                <a:cs typeface="Calibri" panose="020F0502020204030204" pitchFamily="34" charset="0"/>
              </a:rPr>
              <a:t>-Lewis T, Malviya S, Tait AR. A Prospective Cohort Study of Emergence Agitation in the Pediatric </a:t>
            </a:r>
            <a:r>
              <a:rPr lang="en-US" sz="1400" dirty="0" err="1">
                <a:cs typeface="Calibri" panose="020F0502020204030204" pitchFamily="34" charset="0"/>
              </a:rPr>
              <a:t>Postanesthesia</a:t>
            </a:r>
            <a:r>
              <a:rPr lang="en-US" sz="1400" dirty="0">
                <a:cs typeface="Calibri" panose="020F0502020204030204" pitchFamily="34" charset="0"/>
              </a:rPr>
              <a:t> Care Unit. </a:t>
            </a:r>
            <a:r>
              <a:rPr lang="en-US" sz="1400" dirty="0" err="1">
                <a:cs typeface="Calibri" panose="020F0502020204030204" pitchFamily="34" charset="0"/>
              </a:rPr>
              <a:t>Anesth</a:t>
            </a:r>
            <a:r>
              <a:rPr lang="en-US" sz="1400" dirty="0">
                <a:cs typeface="Calibri" panose="020F0502020204030204" pitchFamily="34" charset="0"/>
              </a:rPr>
              <a:t> </a:t>
            </a:r>
            <a:r>
              <a:rPr lang="en-US" sz="1400" dirty="0" err="1">
                <a:cs typeface="Calibri" panose="020F0502020204030204" pitchFamily="34" charset="0"/>
              </a:rPr>
              <a:t>Analg</a:t>
            </a:r>
            <a:r>
              <a:rPr lang="en-US" sz="1400" dirty="0">
                <a:cs typeface="Calibri" panose="020F0502020204030204" pitchFamily="34" charset="0"/>
              </a:rPr>
              <a:t> 2003; 96:1625-30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12"/>
            </a:pPr>
            <a:r>
              <a:rPr lang="en-US" sz="1400" dirty="0">
                <a:cs typeface="Calibri" panose="020F0502020204030204" pitchFamily="34" charset="0"/>
              </a:rPr>
              <a:t>Zhang C, Hu J, Liu X, Yan J. effects of intravenous dexmedetomidine on emergence agitation in children under sevoflurane anesthesia: a meta-analysis of randomized controlled trials. </a:t>
            </a:r>
            <a:r>
              <a:rPr lang="en-US" sz="1400" dirty="0" err="1">
                <a:cs typeface="Calibri" panose="020F0502020204030204" pitchFamily="34" charset="0"/>
              </a:rPr>
              <a:t>PLoS</a:t>
            </a:r>
            <a:r>
              <a:rPr lang="en-US" sz="1400" dirty="0">
                <a:cs typeface="Calibri" panose="020F0502020204030204" pitchFamily="34" charset="0"/>
              </a:rPr>
              <a:t> ONE 2014; 16:e99718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12"/>
            </a:pPr>
            <a:r>
              <a:rPr lang="en-US" sz="1400" dirty="0"/>
              <a:t>Zhu M, Wang H, Zhu A, </a:t>
            </a:r>
            <a:r>
              <a:rPr lang="en-US" sz="1400" dirty="0" err="1"/>
              <a:t>Niu</a:t>
            </a:r>
            <a:r>
              <a:rPr lang="en-US" sz="1400" dirty="0"/>
              <a:t> K, Wang G. Meta-Analysis of </a:t>
            </a:r>
            <a:r>
              <a:rPr lang="en-US" sz="1400" dirty="0" err="1"/>
              <a:t>Dexmdetomidine</a:t>
            </a:r>
            <a:r>
              <a:rPr lang="en-US" sz="1400" dirty="0"/>
              <a:t> on Emergence Agitation and Recovery Profiles in Children after Sevoflurane Anesthesia: Different Administration and Different Dosage. </a:t>
            </a:r>
            <a:r>
              <a:rPr lang="en-US" sz="1400" dirty="0" err="1"/>
              <a:t>PLoS</a:t>
            </a:r>
            <a:r>
              <a:rPr lang="en-US" sz="1400" dirty="0"/>
              <a:t> ONE 2015; 10(4): e0123728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0A411A-37A0-EA49-A25F-9ACD3CB2B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83C81-C80B-B84E-9183-BFD2C292091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19281"/>
      </p:ext>
    </p:extLst>
  </p:cSld>
  <p:clrMapOvr>
    <a:masterClrMapping/>
  </p:clrMapOvr>
</p:sld>
</file>

<file path=ppt/theme/theme1.xml><?xml version="1.0" encoding="utf-8"?>
<a:theme xmlns:a="http://schemas.openxmlformats.org/drawingml/2006/main" name="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5F839F61-D0BC-E348-983B-C9437D920991}"/>
    </a:ext>
  </a:extLst>
</a:theme>
</file>

<file path=ppt/theme/theme2.xml><?xml version="1.0" encoding="utf-8"?>
<a:theme xmlns:a="http://schemas.openxmlformats.org/drawingml/2006/main" name="1_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2E6B72E7-DBDD-634C-B43C-3EFB7A32A8A9}"/>
    </a:ext>
  </a:extLst>
</a:theme>
</file>

<file path=ppt/theme/theme3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DE4B4D5-EB08-5E49-9696-ACD328DDD5D7}" vid="{18C21DA7-C39A-E945-81FF-7C92EF0BB30E}"/>
    </a:ext>
  </a:extLst>
</a:theme>
</file>

<file path=ppt/theme/theme4.xml><?xml version="1.0" encoding="utf-8"?>
<a:theme xmlns:a="http://schemas.openxmlformats.org/drawingml/2006/main" name="Theme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9" id="{3A12B99E-B387-7245-9DA1-AD0B2B47D3C9}" vid="{884E25A6-75A6-1548-9E64-FD81D569436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SPACIES</Template>
  <TotalTime>1661</TotalTime>
  <Words>2985</Words>
  <Application>Microsoft Macintosh PowerPoint</Application>
  <PresentationFormat>On-screen Show (4:3)</PresentationFormat>
  <Paragraphs>344</Paragraphs>
  <Slides>34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SPACIES</vt:lpstr>
      <vt:lpstr>1_SPACIES</vt:lpstr>
      <vt:lpstr>Theme11</vt:lpstr>
      <vt:lpstr>Theme9</vt:lpstr>
      <vt:lpstr>Emergence Delirium in Pediatric Patients </vt:lpstr>
      <vt:lpstr>Disclosures</vt:lpstr>
      <vt:lpstr>Learning Objectives</vt:lpstr>
      <vt:lpstr>Emergence Delirium:  What is it?</vt:lpstr>
      <vt:lpstr>Emergence Delirium:  What is it?</vt:lpstr>
      <vt:lpstr>Emergence Delirium:  Why is it a problem?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References:  References:  </vt:lpstr>
      <vt:lpstr>References:  References (cont.):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Infosino, Andrew</dc:creator>
  <cp:lastModifiedBy>Infosino, Andrew</cp:lastModifiedBy>
  <cp:revision>87</cp:revision>
  <dcterms:created xsi:type="dcterms:W3CDTF">2019-04-09T15:21:04Z</dcterms:created>
  <dcterms:modified xsi:type="dcterms:W3CDTF">2022-01-25T03:42:51Z</dcterms:modified>
</cp:coreProperties>
</file>