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1.xml" ContentType="application/vnd.openxmlformats-officedocument.presentationml.comments+xml"/>
  <Override PartName="/ppt/notesSlides/notesSlide19.xml" ContentType="application/vnd.openxmlformats-officedocument.presentationml.notesSlide+xml"/>
  <Override PartName="/ppt/comments/comment2.xml" ContentType="application/vnd.openxmlformats-officedocument.presentationml.comments+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43"/>
  </p:notesMasterIdLst>
  <p:sldIdLst>
    <p:sldId id="258" r:id="rId5"/>
    <p:sldId id="259" r:id="rId6"/>
    <p:sldId id="261" r:id="rId7"/>
    <p:sldId id="269" r:id="rId8"/>
    <p:sldId id="288" r:id="rId9"/>
    <p:sldId id="290" r:id="rId10"/>
    <p:sldId id="278" r:id="rId11"/>
    <p:sldId id="262" r:id="rId12"/>
    <p:sldId id="300" r:id="rId13"/>
    <p:sldId id="267" r:id="rId14"/>
    <p:sldId id="265" r:id="rId15"/>
    <p:sldId id="301" r:id="rId16"/>
    <p:sldId id="303" r:id="rId17"/>
    <p:sldId id="266" r:id="rId18"/>
    <p:sldId id="270" r:id="rId19"/>
    <p:sldId id="293" r:id="rId20"/>
    <p:sldId id="272" r:id="rId21"/>
    <p:sldId id="299" r:id="rId22"/>
    <p:sldId id="289" r:id="rId23"/>
    <p:sldId id="284" r:id="rId24"/>
    <p:sldId id="273" r:id="rId25"/>
    <p:sldId id="297" r:id="rId26"/>
    <p:sldId id="285" r:id="rId27"/>
    <p:sldId id="286" r:id="rId28"/>
    <p:sldId id="287" r:id="rId29"/>
    <p:sldId id="279" r:id="rId30"/>
    <p:sldId id="282" r:id="rId31"/>
    <p:sldId id="291" r:id="rId32"/>
    <p:sldId id="295" r:id="rId33"/>
    <p:sldId id="280" r:id="rId34"/>
    <p:sldId id="281" r:id="rId35"/>
    <p:sldId id="298" r:id="rId36"/>
    <p:sldId id="276" r:id="rId37"/>
    <p:sldId id="292" r:id="rId38"/>
    <p:sldId id="263" r:id="rId39"/>
    <p:sldId id="264" r:id="rId40"/>
    <p:sldId id="302" r:id="rId41"/>
    <p:sldId id="294"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fosino, Andrew" initials="IA" lastIdx="9" clrIdx="0">
    <p:extLst>
      <p:ext uri="{19B8F6BF-5375-455C-9EA6-DF929625EA0E}">
        <p15:presenceInfo xmlns:p15="http://schemas.microsoft.com/office/powerpoint/2012/main" userId="S::andrew.infosino@ucsf.edu::e209ede4-2d35-4514-af51-a89753698f42" providerId="AD"/>
      </p:ext>
    </p:extLst>
  </p:cmAuthor>
  <p:cmAuthor id="2" name="Anna Swenson" initials="AS" lastIdx="4" clrIdx="1">
    <p:extLst>
      <p:ext uri="{19B8F6BF-5375-455C-9EA6-DF929625EA0E}">
        <p15:presenceInfo xmlns:p15="http://schemas.microsoft.com/office/powerpoint/2012/main" userId="Anna Swen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431" autoAdjust="0"/>
    <p:restoredTop sz="82869" autoAdjust="0"/>
  </p:normalViewPr>
  <p:slideViewPr>
    <p:cSldViewPr>
      <p:cViewPr varScale="1">
        <p:scale>
          <a:sx n="81" d="100"/>
          <a:sy n="81" d="100"/>
        </p:scale>
        <p:origin x="133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Sheet1!$A$2:$A$8</c:f>
              <c:strCache>
                <c:ptCount val="7"/>
                <c:pt idx="0">
                  <c:v>High Income Countries</c:v>
                </c:pt>
                <c:pt idx="1">
                  <c:v>African </c:v>
                </c:pt>
                <c:pt idx="2">
                  <c:v>Region of the Americas</c:v>
                </c:pt>
                <c:pt idx="3">
                  <c:v>Eastern Mediterranean</c:v>
                </c:pt>
                <c:pt idx="4">
                  <c:v>European</c:v>
                </c:pt>
                <c:pt idx="5">
                  <c:v>South-East Asia </c:v>
                </c:pt>
                <c:pt idx="6">
                  <c:v>Western Pacific </c:v>
                </c:pt>
              </c:strCache>
            </c:strRef>
          </c:cat>
          <c:val>
            <c:numRef>
              <c:f>Sheet1!$B$2:$B$8</c:f>
              <c:numCache>
                <c:formatCode>General</c:formatCode>
                <c:ptCount val="7"/>
                <c:pt idx="0">
                  <c:v>2.2999999999999998</c:v>
                </c:pt>
                <c:pt idx="1">
                  <c:v>7.9</c:v>
                </c:pt>
                <c:pt idx="2">
                  <c:v>3</c:v>
                </c:pt>
                <c:pt idx="3">
                  <c:v>5</c:v>
                </c:pt>
                <c:pt idx="4">
                  <c:v>4</c:v>
                </c:pt>
                <c:pt idx="5">
                  <c:v>7.4</c:v>
                </c:pt>
                <c:pt idx="6">
                  <c:v>5.0999999999999996</c:v>
                </c:pt>
              </c:numCache>
            </c:numRef>
          </c:val>
          <c:extLst>
            <c:ext xmlns:c16="http://schemas.microsoft.com/office/drawing/2014/chart" uri="{C3380CC4-5D6E-409C-BE32-E72D297353CC}">
              <c16:uniqueId val="{00000000-327B-4355-868A-9A3C9A36A9A5}"/>
            </c:ext>
          </c:extLst>
        </c:ser>
        <c:dLbls>
          <c:showLegendKey val="0"/>
          <c:showVal val="0"/>
          <c:showCatName val="0"/>
          <c:showSerName val="0"/>
          <c:showPercent val="0"/>
          <c:showBubbleSize val="0"/>
        </c:dLbls>
        <c:gapWidth val="150"/>
        <c:overlap val="100"/>
        <c:axId val="366962408"/>
        <c:axId val="366962736"/>
      </c:barChart>
      <c:catAx>
        <c:axId val="36696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62736"/>
        <c:crosses val="autoZero"/>
        <c:auto val="1"/>
        <c:lblAlgn val="ctr"/>
        <c:lblOffset val="100"/>
        <c:noMultiLvlLbl val="0"/>
      </c:catAx>
      <c:valAx>
        <c:axId val="36696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624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1-01-02T18:29:40.209" idx="1">
    <p:pos x="10" y="10"/>
    <p:text>Image is not properly cropped.  Please re-insert  without missing text.  Please list reference for image in notes</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1-02T18:37:28.007" idx="5">
    <p:pos x="10" y="10"/>
    <p:text>If these are references, they should be numbered and cited by number superscripted in the slides and should then be listed numerically in the order that they appear in the slide presentation</p:text>
    <p:extLst>
      <p:ext uri="{C676402C-5697-4E1C-873F-D02D1690AC5C}">
        <p15:threadingInfo xmlns:p15="http://schemas.microsoft.com/office/powerpoint/2012/main" timeZoneBias="480"/>
      </p:ext>
    </p:extLst>
  </p:cm>
  <p:cm authorId="2" dt="2021-01-10T20:51:08.778" idx="4">
    <p:pos x="10" y="106"/>
    <p:text>Yes, thank you, I divided the slide into References and Bibliography</p:text>
    <p:extLst>
      <p:ext uri="{C676402C-5697-4E1C-873F-D02D1690AC5C}">
        <p15:threadingInfo xmlns:p15="http://schemas.microsoft.com/office/powerpoint/2012/main" timeZoneBias="360">
          <p15:parentCm authorId="1" idx="5"/>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1-01-02T18:31:55.743" idx="3">
    <p:pos x="10" y="10"/>
    <p:text>Please place </p:text>
    <p:extLst>
      <p:ext uri="{C676402C-5697-4E1C-873F-D02D1690AC5C}">
        <p15:threadingInfo xmlns:p15="http://schemas.microsoft.com/office/powerpoint/2012/main" timeZoneBias="4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E95084-CF72-407B-BE8C-AC62DFDFC62A}"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A9CF77D9-F661-4A2D-A87E-A2B6108C13DB}">
      <dgm:prSet phldrT="[Text]"/>
      <dgm:spPr/>
      <dgm:t>
        <a:bodyPr/>
        <a:lstStyle/>
        <a:p>
          <a:endParaRPr lang="en-US" dirty="0"/>
        </a:p>
      </dgm:t>
    </dgm:pt>
    <dgm:pt modelId="{C4388948-C3C1-4183-9C9F-738320B6E9C8}" type="parTrans" cxnId="{C7C84624-4CA2-4532-987A-A8904F0E5D94}">
      <dgm:prSet/>
      <dgm:spPr/>
      <dgm:t>
        <a:bodyPr/>
        <a:lstStyle/>
        <a:p>
          <a:endParaRPr lang="en-US"/>
        </a:p>
      </dgm:t>
    </dgm:pt>
    <dgm:pt modelId="{68742D6B-D1C6-47E0-9112-00713D908355}" type="sibTrans" cxnId="{C7C84624-4CA2-4532-987A-A8904F0E5D94}">
      <dgm:prSet/>
      <dgm:spPr/>
      <dgm:t>
        <a:bodyPr/>
        <a:lstStyle/>
        <a:p>
          <a:endParaRPr lang="en-US"/>
        </a:p>
      </dgm:t>
    </dgm:pt>
    <dgm:pt modelId="{F7EA6098-5CBF-42A8-A7F2-9853E4BF2F1A}">
      <dgm:prSet phldrT="[Text]" custT="1"/>
      <dgm:spPr/>
      <dgm:t>
        <a:bodyPr/>
        <a:lstStyle/>
        <a:p>
          <a:r>
            <a:rPr lang="en-US" sz="2800" dirty="0"/>
            <a:t>Laryngospasm, breath holding, aspiration</a:t>
          </a:r>
        </a:p>
      </dgm:t>
    </dgm:pt>
    <dgm:pt modelId="{B2516023-8CCB-432F-9EF4-31C8F2F84DCA}" type="parTrans" cxnId="{A8AAC17E-CA69-462F-A22F-8FDA7ECC6A93}">
      <dgm:prSet/>
      <dgm:spPr/>
      <dgm:t>
        <a:bodyPr/>
        <a:lstStyle/>
        <a:p>
          <a:endParaRPr lang="en-US"/>
        </a:p>
      </dgm:t>
    </dgm:pt>
    <dgm:pt modelId="{5A5A2A49-18FC-43D1-9A34-1E49A0D4965D}" type="sibTrans" cxnId="{A8AAC17E-CA69-462F-A22F-8FDA7ECC6A93}">
      <dgm:prSet/>
      <dgm:spPr/>
      <dgm:t>
        <a:bodyPr/>
        <a:lstStyle/>
        <a:p>
          <a:endParaRPr lang="en-US"/>
        </a:p>
      </dgm:t>
    </dgm:pt>
    <dgm:pt modelId="{19ADBA71-9BDB-4401-8919-BB18FF8070F8}">
      <dgm:prSet phldrT="[Text]" custT="1"/>
      <dgm:spPr/>
      <dgm:t>
        <a:bodyPr/>
        <a:lstStyle/>
        <a:p>
          <a:endParaRPr lang="en-US" sz="2800" dirty="0"/>
        </a:p>
      </dgm:t>
    </dgm:pt>
    <dgm:pt modelId="{A5F8C6C4-A184-4CB7-949A-6794401F26B4}" type="parTrans" cxnId="{D7D4DDEF-684B-46AE-83E3-ED337931F012}">
      <dgm:prSet/>
      <dgm:spPr/>
      <dgm:t>
        <a:bodyPr/>
        <a:lstStyle/>
        <a:p>
          <a:endParaRPr lang="en-US"/>
        </a:p>
      </dgm:t>
    </dgm:pt>
    <dgm:pt modelId="{8A8D4A7C-72DA-493A-9992-BC81ED50290A}" type="sibTrans" cxnId="{D7D4DDEF-684B-46AE-83E3-ED337931F012}">
      <dgm:prSet/>
      <dgm:spPr/>
      <dgm:t>
        <a:bodyPr/>
        <a:lstStyle/>
        <a:p>
          <a:endParaRPr lang="en-US"/>
        </a:p>
      </dgm:t>
    </dgm:pt>
    <dgm:pt modelId="{4B9123A1-CF4A-4665-B6B0-123FF5676D7D}">
      <dgm:prSet phldrT="[Text]" custT="1"/>
      <dgm:spPr/>
      <dgm:t>
        <a:bodyPr/>
        <a:lstStyle/>
        <a:p>
          <a:r>
            <a:rPr lang="en-US" sz="2800" dirty="0"/>
            <a:t>Surfactant destruction, alveolitis,          pulmonary edema</a:t>
          </a:r>
        </a:p>
      </dgm:t>
    </dgm:pt>
    <dgm:pt modelId="{824653B9-FEF6-4EEE-8C6B-BD936767FA57}" type="parTrans" cxnId="{44BDCE49-3570-44CC-8E43-D8476CA6C8B4}">
      <dgm:prSet/>
      <dgm:spPr/>
      <dgm:t>
        <a:bodyPr/>
        <a:lstStyle/>
        <a:p>
          <a:endParaRPr lang="en-US"/>
        </a:p>
      </dgm:t>
    </dgm:pt>
    <dgm:pt modelId="{661F3BDB-BEAA-4FC3-927C-A1F1919D0257}" type="sibTrans" cxnId="{44BDCE49-3570-44CC-8E43-D8476CA6C8B4}">
      <dgm:prSet/>
      <dgm:spPr/>
      <dgm:t>
        <a:bodyPr/>
        <a:lstStyle/>
        <a:p>
          <a:endParaRPr lang="en-US"/>
        </a:p>
      </dgm:t>
    </dgm:pt>
    <dgm:pt modelId="{64D156DC-5509-4828-949B-499A85DDB4F5}">
      <dgm:prSet phldrT="[Text]" custT="1"/>
      <dgm:spPr/>
      <dgm:t>
        <a:bodyPr/>
        <a:lstStyle/>
        <a:p>
          <a:endParaRPr lang="en-US" sz="2800" dirty="0"/>
        </a:p>
      </dgm:t>
    </dgm:pt>
    <dgm:pt modelId="{19DD3D76-8751-4B10-8968-B89953E3B7FA}" type="parTrans" cxnId="{F876871E-3397-4985-BCD9-41ACA0E1A0BB}">
      <dgm:prSet/>
      <dgm:spPr/>
      <dgm:t>
        <a:bodyPr/>
        <a:lstStyle/>
        <a:p>
          <a:endParaRPr lang="en-US"/>
        </a:p>
      </dgm:t>
    </dgm:pt>
    <dgm:pt modelId="{3903B7EA-3614-4A12-B0E8-1CA063374695}" type="sibTrans" cxnId="{F876871E-3397-4985-BCD9-41ACA0E1A0BB}">
      <dgm:prSet/>
      <dgm:spPr/>
      <dgm:t>
        <a:bodyPr/>
        <a:lstStyle/>
        <a:p>
          <a:endParaRPr lang="en-US"/>
        </a:p>
      </dgm:t>
    </dgm:pt>
    <dgm:pt modelId="{3E00BA26-3170-47E2-BC02-7FAFE4B3569B}">
      <dgm:prSet phldrT="[Text]" custT="1"/>
      <dgm:spPr/>
      <dgm:t>
        <a:bodyPr/>
        <a:lstStyle/>
        <a:p>
          <a:r>
            <a:rPr lang="en-US" sz="2800" dirty="0"/>
            <a:t>Pulmonary hypertension</a:t>
          </a:r>
        </a:p>
      </dgm:t>
    </dgm:pt>
    <dgm:pt modelId="{2A9FFCD5-4014-43F9-BE97-D66862BB61A4}" type="parTrans" cxnId="{8A99E599-AC76-47BB-90AD-90D9427AD6C0}">
      <dgm:prSet/>
      <dgm:spPr/>
      <dgm:t>
        <a:bodyPr/>
        <a:lstStyle/>
        <a:p>
          <a:endParaRPr lang="en-US"/>
        </a:p>
      </dgm:t>
    </dgm:pt>
    <dgm:pt modelId="{2AAEFA57-7CD3-40CA-8F64-57445211CBE6}" type="sibTrans" cxnId="{8A99E599-AC76-47BB-90AD-90D9427AD6C0}">
      <dgm:prSet/>
      <dgm:spPr/>
      <dgm:t>
        <a:bodyPr/>
        <a:lstStyle/>
        <a:p>
          <a:endParaRPr lang="en-US"/>
        </a:p>
      </dgm:t>
    </dgm:pt>
    <dgm:pt modelId="{61B1E2A5-4C25-4576-98A8-DEB5D6498D86}">
      <dgm:prSet custT="1"/>
      <dgm:spPr/>
      <dgm:t>
        <a:bodyPr/>
        <a:lstStyle/>
        <a:p>
          <a:endParaRPr lang="en-US" sz="2800" dirty="0"/>
        </a:p>
      </dgm:t>
    </dgm:pt>
    <dgm:pt modelId="{E418D0DD-9F11-4DC5-877B-1FCB3C3A4E8B}" type="parTrans" cxnId="{4A95845A-B36A-42C4-BDBE-FC40327CCCB2}">
      <dgm:prSet/>
      <dgm:spPr/>
      <dgm:t>
        <a:bodyPr/>
        <a:lstStyle/>
        <a:p>
          <a:endParaRPr lang="en-US"/>
        </a:p>
      </dgm:t>
    </dgm:pt>
    <dgm:pt modelId="{04EE68E9-5A4B-407C-A7C6-9CD7CBDE35AF}" type="sibTrans" cxnId="{4A95845A-B36A-42C4-BDBE-FC40327CCCB2}">
      <dgm:prSet/>
      <dgm:spPr/>
      <dgm:t>
        <a:bodyPr/>
        <a:lstStyle/>
        <a:p>
          <a:endParaRPr lang="en-US"/>
        </a:p>
      </dgm:t>
    </dgm:pt>
    <dgm:pt modelId="{A7163CCE-F743-4914-86CA-2DF1ECDD68AF}">
      <dgm:prSet custT="1"/>
      <dgm:spPr/>
      <dgm:t>
        <a:bodyPr/>
        <a:lstStyle/>
        <a:p>
          <a:r>
            <a:rPr lang="en-US" sz="2800" dirty="0"/>
            <a:t>Ventilation-perfusion mismatch</a:t>
          </a:r>
        </a:p>
      </dgm:t>
    </dgm:pt>
    <dgm:pt modelId="{7826F84E-C6D8-45E7-81B5-65897AE09F54}" type="parTrans" cxnId="{68455FD9-F6FA-46D9-8B84-B6DEDACA64F1}">
      <dgm:prSet/>
      <dgm:spPr/>
      <dgm:t>
        <a:bodyPr/>
        <a:lstStyle/>
        <a:p>
          <a:endParaRPr lang="en-US"/>
        </a:p>
      </dgm:t>
    </dgm:pt>
    <dgm:pt modelId="{D7DAB199-AD12-46B3-BC98-39EC7B4B5C53}" type="sibTrans" cxnId="{68455FD9-F6FA-46D9-8B84-B6DEDACA64F1}">
      <dgm:prSet/>
      <dgm:spPr/>
      <dgm:t>
        <a:bodyPr/>
        <a:lstStyle/>
        <a:p>
          <a:endParaRPr lang="en-US"/>
        </a:p>
      </dgm:t>
    </dgm:pt>
    <dgm:pt modelId="{B43647D0-F7C2-4B2D-A150-116D8EB75C52}" type="pres">
      <dgm:prSet presAssocID="{3DE95084-CF72-407B-BE8C-AC62DFDFC62A}" presName="linearFlow" presStyleCnt="0">
        <dgm:presLayoutVars>
          <dgm:dir/>
          <dgm:animLvl val="lvl"/>
          <dgm:resizeHandles val="exact"/>
        </dgm:presLayoutVars>
      </dgm:prSet>
      <dgm:spPr/>
    </dgm:pt>
    <dgm:pt modelId="{AD521189-7699-428C-A724-1E12763BF5A8}" type="pres">
      <dgm:prSet presAssocID="{A9CF77D9-F661-4A2D-A87E-A2B6108C13DB}" presName="composite" presStyleCnt="0"/>
      <dgm:spPr/>
    </dgm:pt>
    <dgm:pt modelId="{62EF45FD-49AA-4F1F-8F0D-C5731819E5C9}" type="pres">
      <dgm:prSet presAssocID="{A9CF77D9-F661-4A2D-A87E-A2B6108C13DB}" presName="parentText" presStyleLbl="alignNode1" presStyleIdx="0" presStyleCnt="4" custScaleX="67106" custLinFactNeighborX="-22801">
        <dgm:presLayoutVars>
          <dgm:chMax val="1"/>
          <dgm:bulletEnabled val="1"/>
        </dgm:presLayoutVars>
      </dgm:prSet>
      <dgm:spPr/>
    </dgm:pt>
    <dgm:pt modelId="{DF87B8B0-6C18-473B-80D0-693FBF6C05C0}" type="pres">
      <dgm:prSet presAssocID="{A9CF77D9-F661-4A2D-A87E-A2B6108C13DB}" presName="descendantText" presStyleLbl="alignAcc1" presStyleIdx="0" presStyleCnt="4" custLinFactNeighborX="-1294">
        <dgm:presLayoutVars>
          <dgm:bulletEnabled val="1"/>
        </dgm:presLayoutVars>
      </dgm:prSet>
      <dgm:spPr/>
    </dgm:pt>
    <dgm:pt modelId="{821B1BEC-AC87-4050-8DD9-5FFF13E81448}" type="pres">
      <dgm:prSet presAssocID="{68742D6B-D1C6-47E0-9112-00713D908355}" presName="sp" presStyleCnt="0"/>
      <dgm:spPr/>
    </dgm:pt>
    <dgm:pt modelId="{66810CF5-A76F-4896-BE47-A60923EBE5A5}" type="pres">
      <dgm:prSet presAssocID="{19ADBA71-9BDB-4401-8919-BB18FF8070F8}" presName="composite" presStyleCnt="0"/>
      <dgm:spPr/>
    </dgm:pt>
    <dgm:pt modelId="{AC7FFDC8-0BC1-452F-B826-B56F7AC4F3BB}" type="pres">
      <dgm:prSet presAssocID="{19ADBA71-9BDB-4401-8919-BB18FF8070F8}" presName="parentText" presStyleLbl="alignNode1" presStyleIdx="1" presStyleCnt="4" custScaleX="67106" custLinFactNeighborX="-22801">
        <dgm:presLayoutVars>
          <dgm:chMax val="1"/>
          <dgm:bulletEnabled val="1"/>
        </dgm:presLayoutVars>
      </dgm:prSet>
      <dgm:spPr/>
    </dgm:pt>
    <dgm:pt modelId="{CA40BFAD-4BF5-40A8-A66F-4014C2EAC3E2}" type="pres">
      <dgm:prSet presAssocID="{19ADBA71-9BDB-4401-8919-BB18FF8070F8}" presName="descendantText" presStyleLbl="alignAcc1" presStyleIdx="1" presStyleCnt="4" custLinFactNeighborX="-1294">
        <dgm:presLayoutVars>
          <dgm:bulletEnabled val="1"/>
        </dgm:presLayoutVars>
      </dgm:prSet>
      <dgm:spPr/>
    </dgm:pt>
    <dgm:pt modelId="{5E2541C1-4AF7-4E79-B500-4B7329966770}" type="pres">
      <dgm:prSet presAssocID="{8A8D4A7C-72DA-493A-9992-BC81ED50290A}" presName="sp" presStyleCnt="0"/>
      <dgm:spPr/>
    </dgm:pt>
    <dgm:pt modelId="{FFA0E2FB-B9FD-4774-A59A-0A2D563B3715}" type="pres">
      <dgm:prSet presAssocID="{64D156DC-5509-4828-949B-499A85DDB4F5}" presName="composite" presStyleCnt="0"/>
      <dgm:spPr/>
    </dgm:pt>
    <dgm:pt modelId="{D7F07632-5472-4ED0-A241-21C3FD62F679}" type="pres">
      <dgm:prSet presAssocID="{64D156DC-5509-4828-949B-499A85DDB4F5}" presName="parentText" presStyleLbl="alignNode1" presStyleIdx="2" presStyleCnt="4" custScaleX="64471" custLinFactNeighborX="-22801">
        <dgm:presLayoutVars>
          <dgm:chMax val="1"/>
          <dgm:bulletEnabled val="1"/>
        </dgm:presLayoutVars>
      </dgm:prSet>
      <dgm:spPr/>
    </dgm:pt>
    <dgm:pt modelId="{A9207A02-E6C9-4616-8CCE-8BD47974BF1C}" type="pres">
      <dgm:prSet presAssocID="{64D156DC-5509-4828-949B-499A85DDB4F5}" presName="descendantText" presStyleLbl="alignAcc1" presStyleIdx="2" presStyleCnt="4" custLinFactNeighborX="-1294">
        <dgm:presLayoutVars>
          <dgm:bulletEnabled val="1"/>
        </dgm:presLayoutVars>
      </dgm:prSet>
      <dgm:spPr/>
    </dgm:pt>
    <dgm:pt modelId="{C1C33E60-C188-44AC-BE36-A42FB8546F12}" type="pres">
      <dgm:prSet presAssocID="{3903B7EA-3614-4A12-B0E8-1CA063374695}" presName="sp" presStyleCnt="0"/>
      <dgm:spPr/>
    </dgm:pt>
    <dgm:pt modelId="{7AC50494-4CBE-4C34-A04F-659363B5D518}" type="pres">
      <dgm:prSet presAssocID="{61B1E2A5-4C25-4576-98A8-DEB5D6498D86}" presName="composite" presStyleCnt="0"/>
      <dgm:spPr/>
    </dgm:pt>
    <dgm:pt modelId="{9B6B4040-D4D2-4188-B05C-1AE68BE3497D}" type="pres">
      <dgm:prSet presAssocID="{61B1E2A5-4C25-4576-98A8-DEB5D6498D86}" presName="parentText" presStyleLbl="alignNode1" presStyleIdx="3" presStyleCnt="4" custScaleX="64471" custLinFactNeighborX="-22801">
        <dgm:presLayoutVars>
          <dgm:chMax val="1"/>
          <dgm:bulletEnabled val="1"/>
        </dgm:presLayoutVars>
      </dgm:prSet>
      <dgm:spPr/>
    </dgm:pt>
    <dgm:pt modelId="{3191C6E4-9FAA-42EA-BFB3-8B4B9D8417CA}" type="pres">
      <dgm:prSet presAssocID="{61B1E2A5-4C25-4576-98A8-DEB5D6498D86}" presName="descendantText" presStyleLbl="alignAcc1" presStyleIdx="3" presStyleCnt="4" custLinFactNeighborX="-1294">
        <dgm:presLayoutVars>
          <dgm:bulletEnabled val="1"/>
        </dgm:presLayoutVars>
      </dgm:prSet>
      <dgm:spPr/>
    </dgm:pt>
  </dgm:ptLst>
  <dgm:cxnLst>
    <dgm:cxn modelId="{7CB3860E-4213-4348-BC9E-A8F0AA23F13F}" type="presOf" srcId="{F7EA6098-5CBF-42A8-A7F2-9853E4BF2F1A}" destId="{DF87B8B0-6C18-473B-80D0-693FBF6C05C0}" srcOrd="0" destOrd="0" presId="urn:microsoft.com/office/officeart/2005/8/layout/chevron2"/>
    <dgm:cxn modelId="{36BEAB1D-D028-484D-A3EA-13CFD0142AFB}" type="presOf" srcId="{64D156DC-5509-4828-949B-499A85DDB4F5}" destId="{D7F07632-5472-4ED0-A241-21C3FD62F679}" srcOrd="0" destOrd="0" presId="urn:microsoft.com/office/officeart/2005/8/layout/chevron2"/>
    <dgm:cxn modelId="{F876871E-3397-4985-BCD9-41ACA0E1A0BB}" srcId="{3DE95084-CF72-407B-BE8C-AC62DFDFC62A}" destId="{64D156DC-5509-4828-949B-499A85DDB4F5}" srcOrd="2" destOrd="0" parTransId="{19DD3D76-8751-4B10-8968-B89953E3B7FA}" sibTransId="{3903B7EA-3614-4A12-B0E8-1CA063374695}"/>
    <dgm:cxn modelId="{C7C84624-4CA2-4532-987A-A8904F0E5D94}" srcId="{3DE95084-CF72-407B-BE8C-AC62DFDFC62A}" destId="{A9CF77D9-F661-4A2D-A87E-A2B6108C13DB}" srcOrd="0" destOrd="0" parTransId="{C4388948-C3C1-4183-9C9F-738320B6E9C8}" sibTransId="{68742D6B-D1C6-47E0-9112-00713D908355}"/>
    <dgm:cxn modelId="{3B2E232A-FA18-4031-86DA-83FF79F4433B}" type="presOf" srcId="{A9CF77D9-F661-4A2D-A87E-A2B6108C13DB}" destId="{62EF45FD-49AA-4F1F-8F0D-C5731819E5C9}" srcOrd="0" destOrd="0" presId="urn:microsoft.com/office/officeart/2005/8/layout/chevron2"/>
    <dgm:cxn modelId="{44BDCE49-3570-44CC-8E43-D8476CA6C8B4}" srcId="{19ADBA71-9BDB-4401-8919-BB18FF8070F8}" destId="{4B9123A1-CF4A-4665-B6B0-123FF5676D7D}" srcOrd="0" destOrd="0" parTransId="{824653B9-FEF6-4EEE-8C6B-BD936767FA57}" sibTransId="{661F3BDB-BEAA-4FC3-927C-A1F1919D0257}"/>
    <dgm:cxn modelId="{4A95845A-B36A-42C4-BDBE-FC40327CCCB2}" srcId="{3DE95084-CF72-407B-BE8C-AC62DFDFC62A}" destId="{61B1E2A5-4C25-4576-98A8-DEB5D6498D86}" srcOrd="3" destOrd="0" parTransId="{E418D0DD-9F11-4DC5-877B-1FCB3C3A4E8B}" sibTransId="{04EE68E9-5A4B-407C-A7C6-9CD7CBDE35AF}"/>
    <dgm:cxn modelId="{B71BF166-0B7B-4CAD-9B87-E7CFFAC52290}" type="presOf" srcId="{4B9123A1-CF4A-4665-B6B0-123FF5676D7D}" destId="{CA40BFAD-4BF5-40A8-A66F-4014C2EAC3E2}" srcOrd="0" destOrd="0" presId="urn:microsoft.com/office/officeart/2005/8/layout/chevron2"/>
    <dgm:cxn modelId="{A8AAC17E-CA69-462F-A22F-8FDA7ECC6A93}" srcId="{A9CF77D9-F661-4A2D-A87E-A2B6108C13DB}" destId="{F7EA6098-5CBF-42A8-A7F2-9853E4BF2F1A}" srcOrd="0" destOrd="0" parTransId="{B2516023-8CCB-432F-9EF4-31C8F2F84DCA}" sibTransId="{5A5A2A49-18FC-43D1-9A34-1E49A0D4965D}"/>
    <dgm:cxn modelId="{8EFE778E-C097-40F7-9A32-FAC088D7BC13}" type="presOf" srcId="{A7163CCE-F743-4914-86CA-2DF1ECDD68AF}" destId="{3191C6E4-9FAA-42EA-BFB3-8B4B9D8417CA}" srcOrd="0" destOrd="0" presId="urn:microsoft.com/office/officeart/2005/8/layout/chevron2"/>
    <dgm:cxn modelId="{8A99E599-AC76-47BB-90AD-90D9427AD6C0}" srcId="{64D156DC-5509-4828-949B-499A85DDB4F5}" destId="{3E00BA26-3170-47E2-BC02-7FAFE4B3569B}" srcOrd="0" destOrd="0" parTransId="{2A9FFCD5-4014-43F9-BE97-D66862BB61A4}" sibTransId="{2AAEFA57-7CD3-40CA-8F64-57445211CBE6}"/>
    <dgm:cxn modelId="{336C97B2-56B0-40F6-8379-B67829B48522}" type="presOf" srcId="{3DE95084-CF72-407B-BE8C-AC62DFDFC62A}" destId="{B43647D0-F7C2-4B2D-A150-116D8EB75C52}" srcOrd="0" destOrd="0" presId="urn:microsoft.com/office/officeart/2005/8/layout/chevron2"/>
    <dgm:cxn modelId="{A5456DB8-1956-4661-A77B-D1B225735E3E}" type="presOf" srcId="{3E00BA26-3170-47E2-BC02-7FAFE4B3569B}" destId="{A9207A02-E6C9-4616-8CCE-8BD47974BF1C}" srcOrd="0" destOrd="0" presId="urn:microsoft.com/office/officeart/2005/8/layout/chevron2"/>
    <dgm:cxn modelId="{68455FD9-F6FA-46D9-8B84-B6DEDACA64F1}" srcId="{61B1E2A5-4C25-4576-98A8-DEB5D6498D86}" destId="{A7163CCE-F743-4914-86CA-2DF1ECDD68AF}" srcOrd="0" destOrd="0" parTransId="{7826F84E-C6D8-45E7-81B5-65897AE09F54}" sibTransId="{D7DAB199-AD12-46B3-BC98-39EC7B4B5C53}"/>
    <dgm:cxn modelId="{D7D4DDEF-684B-46AE-83E3-ED337931F012}" srcId="{3DE95084-CF72-407B-BE8C-AC62DFDFC62A}" destId="{19ADBA71-9BDB-4401-8919-BB18FF8070F8}" srcOrd="1" destOrd="0" parTransId="{A5F8C6C4-A184-4CB7-949A-6794401F26B4}" sibTransId="{8A8D4A7C-72DA-493A-9992-BC81ED50290A}"/>
    <dgm:cxn modelId="{6B746AF8-10B1-4884-8A86-2C071974D463}" type="presOf" srcId="{19ADBA71-9BDB-4401-8919-BB18FF8070F8}" destId="{AC7FFDC8-0BC1-452F-B826-B56F7AC4F3BB}" srcOrd="0" destOrd="0" presId="urn:microsoft.com/office/officeart/2005/8/layout/chevron2"/>
    <dgm:cxn modelId="{997816FB-9BF4-4935-B6B4-3B4C665A2BB4}" type="presOf" srcId="{61B1E2A5-4C25-4576-98A8-DEB5D6498D86}" destId="{9B6B4040-D4D2-4188-B05C-1AE68BE3497D}" srcOrd="0" destOrd="0" presId="urn:microsoft.com/office/officeart/2005/8/layout/chevron2"/>
    <dgm:cxn modelId="{109133A1-0D02-43B9-A4DC-0FCB8D535F22}" type="presParOf" srcId="{B43647D0-F7C2-4B2D-A150-116D8EB75C52}" destId="{AD521189-7699-428C-A724-1E12763BF5A8}" srcOrd="0" destOrd="0" presId="urn:microsoft.com/office/officeart/2005/8/layout/chevron2"/>
    <dgm:cxn modelId="{9EF902E6-279C-4DBC-B29D-3B95336F7E67}" type="presParOf" srcId="{AD521189-7699-428C-A724-1E12763BF5A8}" destId="{62EF45FD-49AA-4F1F-8F0D-C5731819E5C9}" srcOrd="0" destOrd="0" presId="urn:microsoft.com/office/officeart/2005/8/layout/chevron2"/>
    <dgm:cxn modelId="{AEABCA14-14A4-4B0B-BF22-C7F65ED98C04}" type="presParOf" srcId="{AD521189-7699-428C-A724-1E12763BF5A8}" destId="{DF87B8B0-6C18-473B-80D0-693FBF6C05C0}" srcOrd="1" destOrd="0" presId="urn:microsoft.com/office/officeart/2005/8/layout/chevron2"/>
    <dgm:cxn modelId="{FBD7E6D1-555E-4788-9601-9BB59A058178}" type="presParOf" srcId="{B43647D0-F7C2-4B2D-A150-116D8EB75C52}" destId="{821B1BEC-AC87-4050-8DD9-5FFF13E81448}" srcOrd="1" destOrd="0" presId="urn:microsoft.com/office/officeart/2005/8/layout/chevron2"/>
    <dgm:cxn modelId="{41148587-B728-4137-95E2-4DF1B1910061}" type="presParOf" srcId="{B43647D0-F7C2-4B2D-A150-116D8EB75C52}" destId="{66810CF5-A76F-4896-BE47-A60923EBE5A5}" srcOrd="2" destOrd="0" presId="urn:microsoft.com/office/officeart/2005/8/layout/chevron2"/>
    <dgm:cxn modelId="{5F567F2D-879D-48AF-84E6-BFE90ECA3BA3}" type="presParOf" srcId="{66810CF5-A76F-4896-BE47-A60923EBE5A5}" destId="{AC7FFDC8-0BC1-452F-B826-B56F7AC4F3BB}" srcOrd="0" destOrd="0" presId="urn:microsoft.com/office/officeart/2005/8/layout/chevron2"/>
    <dgm:cxn modelId="{C9AAE2E6-E042-4F29-AB94-0322855B3088}" type="presParOf" srcId="{66810CF5-A76F-4896-BE47-A60923EBE5A5}" destId="{CA40BFAD-4BF5-40A8-A66F-4014C2EAC3E2}" srcOrd="1" destOrd="0" presId="urn:microsoft.com/office/officeart/2005/8/layout/chevron2"/>
    <dgm:cxn modelId="{B26D056F-A6DE-478B-B131-2A76E231BDC8}" type="presParOf" srcId="{B43647D0-F7C2-4B2D-A150-116D8EB75C52}" destId="{5E2541C1-4AF7-4E79-B500-4B7329966770}" srcOrd="3" destOrd="0" presId="urn:microsoft.com/office/officeart/2005/8/layout/chevron2"/>
    <dgm:cxn modelId="{81DBBC75-C28A-43DC-8FE4-CBCA00A80FA5}" type="presParOf" srcId="{B43647D0-F7C2-4B2D-A150-116D8EB75C52}" destId="{FFA0E2FB-B9FD-4774-A59A-0A2D563B3715}" srcOrd="4" destOrd="0" presId="urn:microsoft.com/office/officeart/2005/8/layout/chevron2"/>
    <dgm:cxn modelId="{D8BE2B20-5627-4907-8B5C-444E38B9906A}" type="presParOf" srcId="{FFA0E2FB-B9FD-4774-A59A-0A2D563B3715}" destId="{D7F07632-5472-4ED0-A241-21C3FD62F679}" srcOrd="0" destOrd="0" presId="urn:microsoft.com/office/officeart/2005/8/layout/chevron2"/>
    <dgm:cxn modelId="{FB3D16FF-B4EC-4D09-AFE8-33E50341CA1F}" type="presParOf" srcId="{FFA0E2FB-B9FD-4774-A59A-0A2D563B3715}" destId="{A9207A02-E6C9-4616-8CCE-8BD47974BF1C}" srcOrd="1" destOrd="0" presId="urn:microsoft.com/office/officeart/2005/8/layout/chevron2"/>
    <dgm:cxn modelId="{5907D30A-65B4-4627-8083-E61D26CABC39}" type="presParOf" srcId="{B43647D0-F7C2-4B2D-A150-116D8EB75C52}" destId="{C1C33E60-C188-44AC-BE36-A42FB8546F12}" srcOrd="5" destOrd="0" presId="urn:microsoft.com/office/officeart/2005/8/layout/chevron2"/>
    <dgm:cxn modelId="{38883C5C-49A3-4745-ACD4-E3A03B3E2FF2}" type="presParOf" srcId="{B43647D0-F7C2-4B2D-A150-116D8EB75C52}" destId="{7AC50494-4CBE-4C34-A04F-659363B5D518}" srcOrd="6" destOrd="0" presId="urn:microsoft.com/office/officeart/2005/8/layout/chevron2"/>
    <dgm:cxn modelId="{4B1AC40A-88AC-4D2E-9906-E7980F1579E4}" type="presParOf" srcId="{7AC50494-4CBE-4C34-A04F-659363B5D518}" destId="{9B6B4040-D4D2-4188-B05C-1AE68BE3497D}" srcOrd="0" destOrd="0" presId="urn:microsoft.com/office/officeart/2005/8/layout/chevron2"/>
    <dgm:cxn modelId="{ACEAE890-FD03-4935-B575-ABC0B3813592}" type="presParOf" srcId="{7AC50494-4CBE-4C34-A04F-659363B5D518}" destId="{3191C6E4-9FAA-42EA-BFB3-8B4B9D8417C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2F094B-AB8F-4D38-8B9E-66B1B0A69DE5}" type="doc">
      <dgm:prSet loTypeId="urn:microsoft.com/office/officeart/2005/8/layout/cycle8" loCatId="cycle" qsTypeId="urn:microsoft.com/office/officeart/2005/8/quickstyle/simple1" qsCatId="simple" csTypeId="urn:microsoft.com/office/officeart/2005/8/colors/accent1_2" csCatId="accent1" phldr="1"/>
      <dgm:spPr/>
    </dgm:pt>
    <dgm:pt modelId="{DE4DA924-2556-43C2-B13E-C9FA5B61ED23}">
      <dgm:prSet phldrT="[Text]" custT="1"/>
      <dgm:spPr/>
      <dgm:t>
        <a:bodyPr/>
        <a:lstStyle/>
        <a:p>
          <a:r>
            <a:rPr lang="en-US" sz="2800" dirty="0"/>
            <a:t>Cardiac depression, arrhythmia</a:t>
          </a:r>
        </a:p>
      </dgm:t>
    </dgm:pt>
    <dgm:pt modelId="{99E4D1B3-480C-45F3-A206-5736AFAFC5C2}" type="parTrans" cxnId="{D46DB8EF-20D3-48DD-9DDF-6DEDC551EF34}">
      <dgm:prSet/>
      <dgm:spPr/>
      <dgm:t>
        <a:bodyPr/>
        <a:lstStyle/>
        <a:p>
          <a:endParaRPr lang="en-US"/>
        </a:p>
      </dgm:t>
    </dgm:pt>
    <dgm:pt modelId="{AE735216-E745-4A69-8494-0E5A0D6D577D}" type="sibTrans" cxnId="{D46DB8EF-20D3-48DD-9DDF-6DEDC551EF34}">
      <dgm:prSet/>
      <dgm:spPr/>
      <dgm:t>
        <a:bodyPr/>
        <a:lstStyle/>
        <a:p>
          <a:endParaRPr lang="en-US"/>
        </a:p>
      </dgm:t>
    </dgm:pt>
    <dgm:pt modelId="{A1EB6331-7E8B-4C2B-89D0-DDF0849DD700}">
      <dgm:prSet phldrT="[Text]"/>
      <dgm:spPr/>
      <dgm:t>
        <a:bodyPr/>
        <a:lstStyle/>
        <a:p>
          <a:r>
            <a:rPr lang="en-US" dirty="0"/>
            <a:t>Hypoxia</a:t>
          </a:r>
        </a:p>
      </dgm:t>
    </dgm:pt>
    <dgm:pt modelId="{591BBB7F-E6BB-4A83-9F04-04BAC83E5283}" type="parTrans" cxnId="{BD2BD344-706A-408C-80F2-B7CA60973A31}">
      <dgm:prSet/>
      <dgm:spPr/>
      <dgm:t>
        <a:bodyPr/>
        <a:lstStyle/>
        <a:p>
          <a:endParaRPr lang="en-US"/>
        </a:p>
      </dgm:t>
    </dgm:pt>
    <dgm:pt modelId="{84E63FCC-A908-480D-9216-BE75AAC3FF61}" type="sibTrans" cxnId="{BD2BD344-706A-408C-80F2-B7CA60973A31}">
      <dgm:prSet/>
      <dgm:spPr/>
      <dgm:t>
        <a:bodyPr/>
        <a:lstStyle/>
        <a:p>
          <a:endParaRPr lang="en-US"/>
        </a:p>
      </dgm:t>
    </dgm:pt>
    <dgm:pt modelId="{9B77821B-0875-4D5F-8BDF-12DB09F32B0A}">
      <dgm:prSet phldrT="[Text]"/>
      <dgm:spPr/>
      <dgm:t>
        <a:bodyPr/>
        <a:lstStyle/>
        <a:p>
          <a:r>
            <a:rPr lang="en-US" dirty="0"/>
            <a:t>Acidosis</a:t>
          </a:r>
        </a:p>
      </dgm:t>
    </dgm:pt>
    <dgm:pt modelId="{7FFE10C8-F437-42EB-A209-5B2BC28BEE0D}" type="sibTrans" cxnId="{0B8ACA3A-5D2E-471E-9FE9-28229E34A186}">
      <dgm:prSet/>
      <dgm:spPr/>
      <dgm:t>
        <a:bodyPr/>
        <a:lstStyle/>
        <a:p>
          <a:endParaRPr lang="en-US"/>
        </a:p>
      </dgm:t>
    </dgm:pt>
    <dgm:pt modelId="{61DB4C69-F74E-4E22-BB3A-B21750AE4771}" type="parTrans" cxnId="{0B8ACA3A-5D2E-471E-9FE9-28229E34A186}">
      <dgm:prSet/>
      <dgm:spPr/>
      <dgm:t>
        <a:bodyPr/>
        <a:lstStyle/>
        <a:p>
          <a:endParaRPr lang="en-US"/>
        </a:p>
      </dgm:t>
    </dgm:pt>
    <dgm:pt modelId="{47D4832F-F240-47D4-8C81-2A94D07D4291}" type="pres">
      <dgm:prSet presAssocID="{772F094B-AB8F-4D38-8B9E-66B1B0A69DE5}" presName="compositeShape" presStyleCnt="0">
        <dgm:presLayoutVars>
          <dgm:chMax val="7"/>
          <dgm:dir/>
          <dgm:resizeHandles val="exact"/>
        </dgm:presLayoutVars>
      </dgm:prSet>
      <dgm:spPr/>
    </dgm:pt>
    <dgm:pt modelId="{5422054A-3570-4BAA-8F91-065D470ED237}" type="pres">
      <dgm:prSet presAssocID="{772F094B-AB8F-4D38-8B9E-66B1B0A69DE5}" presName="wedge1" presStyleLbl="node1" presStyleIdx="0" presStyleCnt="3" custLinFactNeighborY="756"/>
      <dgm:spPr/>
    </dgm:pt>
    <dgm:pt modelId="{8A813D45-AD6B-4B00-87BD-5398FD451EC1}" type="pres">
      <dgm:prSet presAssocID="{772F094B-AB8F-4D38-8B9E-66B1B0A69DE5}" presName="dummy1a" presStyleCnt="0"/>
      <dgm:spPr/>
    </dgm:pt>
    <dgm:pt modelId="{CECF2CA8-FBB6-44EB-89AE-480414095718}" type="pres">
      <dgm:prSet presAssocID="{772F094B-AB8F-4D38-8B9E-66B1B0A69DE5}" presName="dummy1b" presStyleCnt="0"/>
      <dgm:spPr/>
    </dgm:pt>
    <dgm:pt modelId="{F7E397E4-FE37-4BD7-AA34-F8E7DAD9B00B}" type="pres">
      <dgm:prSet presAssocID="{772F094B-AB8F-4D38-8B9E-66B1B0A69DE5}" presName="wedge1Tx" presStyleLbl="node1" presStyleIdx="0" presStyleCnt="3">
        <dgm:presLayoutVars>
          <dgm:chMax val="0"/>
          <dgm:chPref val="0"/>
          <dgm:bulletEnabled val="1"/>
        </dgm:presLayoutVars>
      </dgm:prSet>
      <dgm:spPr/>
    </dgm:pt>
    <dgm:pt modelId="{DE0E0B96-CFA5-4A25-A26B-FF7289BBD81C}" type="pres">
      <dgm:prSet presAssocID="{772F094B-AB8F-4D38-8B9E-66B1B0A69DE5}" presName="wedge2" presStyleLbl="node1" presStyleIdx="1" presStyleCnt="3"/>
      <dgm:spPr/>
    </dgm:pt>
    <dgm:pt modelId="{99852D94-B815-4C4A-B6E4-D1222DED7883}" type="pres">
      <dgm:prSet presAssocID="{772F094B-AB8F-4D38-8B9E-66B1B0A69DE5}" presName="dummy2a" presStyleCnt="0"/>
      <dgm:spPr/>
    </dgm:pt>
    <dgm:pt modelId="{7709312D-4B6B-4AC9-88E9-095B8765C263}" type="pres">
      <dgm:prSet presAssocID="{772F094B-AB8F-4D38-8B9E-66B1B0A69DE5}" presName="dummy2b" presStyleCnt="0"/>
      <dgm:spPr/>
    </dgm:pt>
    <dgm:pt modelId="{545FC9E3-C28B-4567-95D2-C67A0222381C}" type="pres">
      <dgm:prSet presAssocID="{772F094B-AB8F-4D38-8B9E-66B1B0A69DE5}" presName="wedge2Tx" presStyleLbl="node1" presStyleIdx="1" presStyleCnt="3">
        <dgm:presLayoutVars>
          <dgm:chMax val="0"/>
          <dgm:chPref val="0"/>
          <dgm:bulletEnabled val="1"/>
        </dgm:presLayoutVars>
      </dgm:prSet>
      <dgm:spPr/>
    </dgm:pt>
    <dgm:pt modelId="{8E85451C-04D2-4CC0-A9C1-1E74E5FCB655}" type="pres">
      <dgm:prSet presAssocID="{772F094B-AB8F-4D38-8B9E-66B1B0A69DE5}" presName="wedge3" presStyleLbl="node1" presStyleIdx="2" presStyleCnt="3"/>
      <dgm:spPr/>
    </dgm:pt>
    <dgm:pt modelId="{04FBB1B0-0A68-4A41-A914-E9089BCA038A}" type="pres">
      <dgm:prSet presAssocID="{772F094B-AB8F-4D38-8B9E-66B1B0A69DE5}" presName="dummy3a" presStyleCnt="0"/>
      <dgm:spPr/>
    </dgm:pt>
    <dgm:pt modelId="{1941E4EB-FFB3-4498-8C4F-BECD95D7FEA4}" type="pres">
      <dgm:prSet presAssocID="{772F094B-AB8F-4D38-8B9E-66B1B0A69DE5}" presName="dummy3b" presStyleCnt="0"/>
      <dgm:spPr/>
    </dgm:pt>
    <dgm:pt modelId="{56FA7891-6275-4D20-8708-6898D5F8FB19}" type="pres">
      <dgm:prSet presAssocID="{772F094B-AB8F-4D38-8B9E-66B1B0A69DE5}" presName="wedge3Tx" presStyleLbl="node1" presStyleIdx="2" presStyleCnt="3">
        <dgm:presLayoutVars>
          <dgm:chMax val="0"/>
          <dgm:chPref val="0"/>
          <dgm:bulletEnabled val="1"/>
        </dgm:presLayoutVars>
      </dgm:prSet>
      <dgm:spPr/>
    </dgm:pt>
    <dgm:pt modelId="{345D875D-2D0E-4A74-87FE-EBD36AD6C088}" type="pres">
      <dgm:prSet presAssocID="{7FFE10C8-F437-42EB-A209-5B2BC28BEE0D}" presName="arrowWedge1" presStyleLbl="fgSibTrans2D1" presStyleIdx="0" presStyleCnt="3"/>
      <dgm:spPr/>
    </dgm:pt>
    <dgm:pt modelId="{14F86E06-942D-4179-9F4C-D55ABB663FF7}" type="pres">
      <dgm:prSet presAssocID="{AE735216-E745-4A69-8494-0E5A0D6D577D}" presName="arrowWedge2" presStyleLbl="fgSibTrans2D1" presStyleIdx="1" presStyleCnt="3"/>
      <dgm:spPr/>
    </dgm:pt>
    <dgm:pt modelId="{925994C6-D1E2-4A5A-9A49-DFAB427653B3}" type="pres">
      <dgm:prSet presAssocID="{84E63FCC-A908-480D-9216-BE75AAC3FF61}" presName="arrowWedge3" presStyleLbl="fgSibTrans2D1" presStyleIdx="2" presStyleCnt="3"/>
      <dgm:spPr/>
    </dgm:pt>
  </dgm:ptLst>
  <dgm:cxnLst>
    <dgm:cxn modelId="{31EB092C-8239-470E-AEF2-20064F315EB8}" type="presOf" srcId="{9B77821B-0875-4D5F-8BDF-12DB09F32B0A}" destId="{F7E397E4-FE37-4BD7-AA34-F8E7DAD9B00B}" srcOrd="1" destOrd="0" presId="urn:microsoft.com/office/officeart/2005/8/layout/cycle8"/>
    <dgm:cxn modelId="{FD71A035-DBC5-495D-91AB-82FCD1292645}" type="presOf" srcId="{772F094B-AB8F-4D38-8B9E-66B1B0A69DE5}" destId="{47D4832F-F240-47D4-8C81-2A94D07D4291}" srcOrd="0" destOrd="0" presId="urn:microsoft.com/office/officeart/2005/8/layout/cycle8"/>
    <dgm:cxn modelId="{0B8ACA3A-5D2E-471E-9FE9-28229E34A186}" srcId="{772F094B-AB8F-4D38-8B9E-66B1B0A69DE5}" destId="{9B77821B-0875-4D5F-8BDF-12DB09F32B0A}" srcOrd="0" destOrd="0" parTransId="{61DB4C69-F74E-4E22-BB3A-B21750AE4771}" sibTransId="{7FFE10C8-F437-42EB-A209-5B2BC28BEE0D}"/>
    <dgm:cxn modelId="{BD2BD344-706A-408C-80F2-B7CA60973A31}" srcId="{772F094B-AB8F-4D38-8B9E-66B1B0A69DE5}" destId="{A1EB6331-7E8B-4C2B-89D0-DDF0849DD700}" srcOrd="2" destOrd="0" parTransId="{591BBB7F-E6BB-4A83-9F04-04BAC83E5283}" sibTransId="{84E63FCC-A908-480D-9216-BE75AAC3FF61}"/>
    <dgm:cxn modelId="{C435884C-50C7-48F5-98DC-9932124A0617}" type="presOf" srcId="{A1EB6331-7E8B-4C2B-89D0-DDF0849DD700}" destId="{56FA7891-6275-4D20-8708-6898D5F8FB19}" srcOrd="1" destOrd="0" presId="urn:microsoft.com/office/officeart/2005/8/layout/cycle8"/>
    <dgm:cxn modelId="{5F4F3658-8911-426D-8A1F-697454A755D6}" type="presOf" srcId="{A1EB6331-7E8B-4C2B-89D0-DDF0849DD700}" destId="{8E85451C-04D2-4CC0-A9C1-1E74E5FCB655}" srcOrd="0" destOrd="0" presId="urn:microsoft.com/office/officeart/2005/8/layout/cycle8"/>
    <dgm:cxn modelId="{5DBF1062-A518-4202-97BE-255F85FB19A0}" type="presOf" srcId="{DE4DA924-2556-43C2-B13E-C9FA5B61ED23}" destId="{DE0E0B96-CFA5-4A25-A26B-FF7289BBD81C}" srcOrd="0" destOrd="0" presId="urn:microsoft.com/office/officeart/2005/8/layout/cycle8"/>
    <dgm:cxn modelId="{8169F772-E877-4521-A670-1B46AB40EAEC}" type="presOf" srcId="{9B77821B-0875-4D5F-8BDF-12DB09F32B0A}" destId="{5422054A-3570-4BAA-8F91-065D470ED237}" srcOrd="0" destOrd="0" presId="urn:microsoft.com/office/officeart/2005/8/layout/cycle8"/>
    <dgm:cxn modelId="{F060FBC6-961B-49FE-A153-D186DA7CF100}" type="presOf" srcId="{DE4DA924-2556-43C2-B13E-C9FA5B61ED23}" destId="{545FC9E3-C28B-4567-95D2-C67A0222381C}" srcOrd="1" destOrd="0" presId="urn:microsoft.com/office/officeart/2005/8/layout/cycle8"/>
    <dgm:cxn modelId="{D46DB8EF-20D3-48DD-9DDF-6DEDC551EF34}" srcId="{772F094B-AB8F-4D38-8B9E-66B1B0A69DE5}" destId="{DE4DA924-2556-43C2-B13E-C9FA5B61ED23}" srcOrd="1" destOrd="0" parTransId="{99E4D1B3-480C-45F3-A206-5736AFAFC5C2}" sibTransId="{AE735216-E745-4A69-8494-0E5A0D6D577D}"/>
    <dgm:cxn modelId="{E1B4D8F9-EB6F-467F-85AA-F97A71986CE8}" type="presParOf" srcId="{47D4832F-F240-47D4-8C81-2A94D07D4291}" destId="{5422054A-3570-4BAA-8F91-065D470ED237}" srcOrd="0" destOrd="0" presId="urn:microsoft.com/office/officeart/2005/8/layout/cycle8"/>
    <dgm:cxn modelId="{F49123B4-4D15-41FD-855A-F40619BC2FBC}" type="presParOf" srcId="{47D4832F-F240-47D4-8C81-2A94D07D4291}" destId="{8A813D45-AD6B-4B00-87BD-5398FD451EC1}" srcOrd="1" destOrd="0" presId="urn:microsoft.com/office/officeart/2005/8/layout/cycle8"/>
    <dgm:cxn modelId="{F7BB0ECF-60D7-4366-8145-4BFB0D1B127B}" type="presParOf" srcId="{47D4832F-F240-47D4-8C81-2A94D07D4291}" destId="{CECF2CA8-FBB6-44EB-89AE-480414095718}" srcOrd="2" destOrd="0" presId="urn:microsoft.com/office/officeart/2005/8/layout/cycle8"/>
    <dgm:cxn modelId="{B42915D4-C4C0-4A78-9B3B-ABB04B752F35}" type="presParOf" srcId="{47D4832F-F240-47D4-8C81-2A94D07D4291}" destId="{F7E397E4-FE37-4BD7-AA34-F8E7DAD9B00B}" srcOrd="3" destOrd="0" presId="urn:microsoft.com/office/officeart/2005/8/layout/cycle8"/>
    <dgm:cxn modelId="{8BAAB45C-0C2B-4F78-853B-5329561658E1}" type="presParOf" srcId="{47D4832F-F240-47D4-8C81-2A94D07D4291}" destId="{DE0E0B96-CFA5-4A25-A26B-FF7289BBD81C}" srcOrd="4" destOrd="0" presId="urn:microsoft.com/office/officeart/2005/8/layout/cycle8"/>
    <dgm:cxn modelId="{5DDF3051-4309-423B-90E0-A30036BA03BB}" type="presParOf" srcId="{47D4832F-F240-47D4-8C81-2A94D07D4291}" destId="{99852D94-B815-4C4A-B6E4-D1222DED7883}" srcOrd="5" destOrd="0" presId="urn:microsoft.com/office/officeart/2005/8/layout/cycle8"/>
    <dgm:cxn modelId="{844DD62D-D885-48E0-831B-030721ECAE06}" type="presParOf" srcId="{47D4832F-F240-47D4-8C81-2A94D07D4291}" destId="{7709312D-4B6B-4AC9-88E9-095B8765C263}" srcOrd="6" destOrd="0" presId="urn:microsoft.com/office/officeart/2005/8/layout/cycle8"/>
    <dgm:cxn modelId="{5FFFC37D-119F-4FCB-9681-5D28E5AFB470}" type="presParOf" srcId="{47D4832F-F240-47D4-8C81-2A94D07D4291}" destId="{545FC9E3-C28B-4567-95D2-C67A0222381C}" srcOrd="7" destOrd="0" presId="urn:microsoft.com/office/officeart/2005/8/layout/cycle8"/>
    <dgm:cxn modelId="{A71C35A4-4711-4A11-A403-885FD0A2133F}" type="presParOf" srcId="{47D4832F-F240-47D4-8C81-2A94D07D4291}" destId="{8E85451C-04D2-4CC0-A9C1-1E74E5FCB655}" srcOrd="8" destOrd="0" presId="urn:microsoft.com/office/officeart/2005/8/layout/cycle8"/>
    <dgm:cxn modelId="{0A1A243B-5D80-420B-9368-CB8B7B1D2B4E}" type="presParOf" srcId="{47D4832F-F240-47D4-8C81-2A94D07D4291}" destId="{04FBB1B0-0A68-4A41-A914-E9089BCA038A}" srcOrd="9" destOrd="0" presId="urn:microsoft.com/office/officeart/2005/8/layout/cycle8"/>
    <dgm:cxn modelId="{1676D939-B37F-462C-9BEE-8F22DC315997}" type="presParOf" srcId="{47D4832F-F240-47D4-8C81-2A94D07D4291}" destId="{1941E4EB-FFB3-4498-8C4F-BECD95D7FEA4}" srcOrd="10" destOrd="0" presId="urn:microsoft.com/office/officeart/2005/8/layout/cycle8"/>
    <dgm:cxn modelId="{CF7538CE-B6FE-46B4-8687-813077C7A1F4}" type="presParOf" srcId="{47D4832F-F240-47D4-8C81-2A94D07D4291}" destId="{56FA7891-6275-4D20-8708-6898D5F8FB19}" srcOrd="11" destOrd="0" presId="urn:microsoft.com/office/officeart/2005/8/layout/cycle8"/>
    <dgm:cxn modelId="{211CEC14-B152-4390-9376-70FEB2AADC39}" type="presParOf" srcId="{47D4832F-F240-47D4-8C81-2A94D07D4291}" destId="{345D875D-2D0E-4A74-87FE-EBD36AD6C088}" srcOrd="12" destOrd="0" presId="urn:microsoft.com/office/officeart/2005/8/layout/cycle8"/>
    <dgm:cxn modelId="{68B81926-D8F6-4267-A226-09EF6B43EDB2}" type="presParOf" srcId="{47D4832F-F240-47D4-8C81-2A94D07D4291}" destId="{14F86E06-942D-4179-9F4C-D55ABB663FF7}" srcOrd="13" destOrd="0" presId="urn:microsoft.com/office/officeart/2005/8/layout/cycle8"/>
    <dgm:cxn modelId="{C457B70A-87B4-45EA-973F-DBBABB1EFFBC}" type="presParOf" srcId="{47D4832F-F240-47D4-8C81-2A94D07D4291}" destId="{925994C6-D1E2-4A5A-9A49-DFAB427653B3}"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F45FD-49AA-4F1F-8F0D-C5731819E5C9}">
      <dsp:nvSpPr>
        <dsp:cNvPr id="0" name=""/>
        <dsp:cNvSpPr/>
      </dsp:nvSpPr>
      <dsp:spPr>
        <a:xfrm rot="5400000">
          <a:off x="-403174" y="406276"/>
          <a:ext cx="1157123" cy="35077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endParaRPr lang="en-US" sz="4000" kern="1200" dirty="0"/>
        </a:p>
      </dsp:txBody>
      <dsp:txXfrm rot="-5400000">
        <a:off x="0" y="178489"/>
        <a:ext cx="350774" cy="806349"/>
      </dsp:txXfrm>
    </dsp:sp>
    <dsp:sp modelId="{DF87B8B0-6C18-473B-80D0-693FBF6C05C0}">
      <dsp:nvSpPr>
        <dsp:cNvPr id="0" name=""/>
        <dsp:cNvSpPr/>
      </dsp:nvSpPr>
      <dsp:spPr>
        <a:xfrm rot="5400000">
          <a:off x="3560101" y="-3169106"/>
          <a:ext cx="752865" cy="709728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Laryngospasm, breath holding, aspiration</a:t>
          </a:r>
        </a:p>
      </dsp:txBody>
      <dsp:txXfrm rot="-5400000">
        <a:off x="387892" y="39855"/>
        <a:ext cx="7060531" cy="679361"/>
      </dsp:txXfrm>
    </dsp:sp>
    <dsp:sp modelId="{AC7FFDC8-0BC1-452F-B826-B56F7AC4F3BB}">
      <dsp:nvSpPr>
        <dsp:cNvPr id="0" name=""/>
        <dsp:cNvSpPr/>
      </dsp:nvSpPr>
      <dsp:spPr>
        <a:xfrm rot="5400000">
          <a:off x="-403174" y="1415500"/>
          <a:ext cx="1157123" cy="35077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rot="-5400000">
        <a:off x="0" y="1187713"/>
        <a:ext cx="350774" cy="806349"/>
      </dsp:txXfrm>
    </dsp:sp>
    <dsp:sp modelId="{CA40BFAD-4BF5-40A8-A66F-4014C2EAC3E2}">
      <dsp:nvSpPr>
        <dsp:cNvPr id="0" name=""/>
        <dsp:cNvSpPr/>
      </dsp:nvSpPr>
      <dsp:spPr>
        <a:xfrm rot="5400000">
          <a:off x="3560101" y="-2159882"/>
          <a:ext cx="752865" cy="709728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Surfactant destruction, alveolitis,          pulmonary edema</a:t>
          </a:r>
        </a:p>
      </dsp:txBody>
      <dsp:txXfrm rot="-5400000">
        <a:off x="387892" y="1049079"/>
        <a:ext cx="7060531" cy="679361"/>
      </dsp:txXfrm>
    </dsp:sp>
    <dsp:sp modelId="{D7F07632-5472-4ED0-A241-21C3FD62F679}">
      <dsp:nvSpPr>
        <dsp:cNvPr id="0" name=""/>
        <dsp:cNvSpPr/>
      </dsp:nvSpPr>
      <dsp:spPr>
        <a:xfrm rot="5400000">
          <a:off x="-410061" y="2431610"/>
          <a:ext cx="1157123" cy="33700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rot="-5400000">
        <a:off x="0" y="2190049"/>
        <a:ext cx="337000" cy="820123"/>
      </dsp:txXfrm>
    </dsp:sp>
    <dsp:sp modelId="{A9207A02-E6C9-4616-8CCE-8BD47974BF1C}">
      <dsp:nvSpPr>
        <dsp:cNvPr id="0" name=""/>
        <dsp:cNvSpPr/>
      </dsp:nvSpPr>
      <dsp:spPr>
        <a:xfrm rot="5400000">
          <a:off x="3553214" y="-1150659"/>
          <a:ext cx="752865" cy="709728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Pulmonary hypertension</a:t>
          </a:r>
        </a:p>
      </dsp:txBody>
      <dsp:txXfrm rot="-5400000">
        <a:off x="381005" y="2058302"/>
        <a:ext cx="7060531" cy="679361"/>
      </dsp:txXfrm>
    </dsp:sp>
    <dsp:sp modelId="{9B6B4040-D4D2-4188-B05C-1AE68BE3497D}">
      <dsp:nvSpPr>
        <dsp:cNvPr id="0" name=""/>
        <dsp:cNvSpPr/>
      </dsp:nvSpPr>
      <dsp:spPr>
        <a:xfrm rot="5400000">
          <a:off x="-410061" y="3440834"/>
          <a:ext cx="1157123" cy="33700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rot="-5400000">
        <a:off x="0" y="3199273"/>
        <a:ext cx="337000" cy="820123"/>
      </dsp:txXfrm>
    </dsp:sp>
    <dsp:sp modelId="{3191C6E4-9FAA-42EA-BFB3-8B4B9D8417CA}">
      <dsp:nvSpPr>
        <dsp:cNvPr id="0" name=""/>
        <dsp:cNvSpPr/>
      </dsp:nvSpPr>
      <dsp:spPr>
        <a:xfrm rot="5400000">
          <a:off x="3553214" y="-141435"/>
          <a:ext cx="752865" cy="709728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17780" rIns="17780" bIns="17780"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Ventilation-perfusion mismatch</a:t>
          </a:r>
        </a:p>
      </dsp:txBody>
      <dsp:txXfrm rot="-5400000">
        <a:off x="381005" y="3067526"/>
        <a:ext cx="7060531" cy="6793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22054A-3570-4BAA-8F91-065D470ED237}">
      <dsp:nvSpPr>
        <dsp:cNvPr id="0" name=""/>
        <dsp:cNvSpPr/>
      </dsp:nvSpPr>
      <dsp:spPr>
        <a:xfrm>
          <a:off x="2191066" y="310469"/>
          <a:ext cx="3655123" cy="3655123"/>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Acidosis</a:t>
          </a:r>
        </a:p>
      </dsp:txBody>
      <dsp:txXfrm>
        <a:off x="4117403" y="1085007"/>
        <a:ext cx="1305401" cy="1087834"/>
      </dsp:txXfrm>
    </dsp:sp>
    <dsp:sp modelId="{DE0E0B96-CFA5-4A25-A26B-FF7289BBD81C}">
      <dsp:nvSpPr>
        <dsp:cNvPr id="0" name=""/>
        <dsp:cNvSpPr/>
      </dsp:nvSpPr>
      <dsp:spPr>
        <a:xfrm>
          <a:off x="2115788" y="413377"/>
          <a:ext cx="3655123" cy="3655123"/>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Cardiac depression, arrhythmia</a:t>
          </a:r>
        </a:p>
      </dsp:txBody>
      <dsp:txXfrm>
        <a:off x="2986055" y="2784856"/>
        <a:ext cx="1958102" cy="957294"/>
      </dsp:txXfrm>
    </dsp:sp>
    <dsp:sp modelId="{8E85451C-04D2-4CC0-A9C1-1E74E5FCB655}">
      <dsp:nvSpPr>
        <dsp:cNvPr id="0" name=""/>
        <dsp:cNvSpPr/>
      </dsp:nvSpPr>
      <dsp:spPr>
        <a:xfrm>
          <a:off x="2040509" y="282836"/>
          <a:ext cx="3655123" cy="3655123"/>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t>Hypoxia</a:t>
          </a:r>
        </a:p>
      </dsp:txBody>
      <dsp:txXfrm>
        <a:off x="2463895" y="1057375"/>
        <a:ext cx="1305401" cy="1087834"/>
      </dsp:txXfrm>
    </dsp:sp>
    <dsp:sp modelId="{345D875D-2D0E-4A74-87FE-EBD36AD6C088}">
      <dsp:nvSpPr>
        <dsp:cNvPr id="0" name=""/>
        <dsp:cNvSpPr/>
      </dsp:nvSpPr>
      <dsp:spPr>
        <a:xfrm>
          <a:off x="1965098" y="84200"/>
          <a:ext cx="4107663" cy="4107663"/>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F86E06-942D-4179-9F4C-D55ABB663FF7}">
      <dsp:nvSpPr>
        <dsp:cNvPr id="0" name=""/>
        <dsp:cNvSpPr/>
      </dsp:nvSpPr>
      <dsp:spPr>
        <a:xfrm>
          <a:off x="1889518" y="186876"/>
          <a:ext cx="4107663" cy="4107663"/>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5994C6-D1E2-4A5A-9A49-DFAB427653B3}">
      <dsp:nvSpPr>
        <dsp:cNvPr id="0" name=""/>
        <dsp:cNvSpPr/>
      </dsp:nvSpPr>
      <dsp:spPr>
        <a:xfrm>
          <a:off x="1813938" y="56567"/>
          <a:ext cx="4107663" cy="4107663"/>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F9976E-5209-4FCC-8D3D-FC670247B150}" type="datetimeFigureOut">
              <a:rPr lang="en-US" smtClean="0"/>
              <a:t>12/26/21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B721E1-E2B3-4C98-8902-E6BDBBFA73A4}" type="slidenum">
              <a:rPr lang="en-US" smtClean="0"/>
              <a:t>‹#›</a:t>
            </a:fld>
            <a:endParaRPr lang="en-US"/>
          </a:p>
        </p:txBody>
      </p:sp>
    </p:spTree>
    <p:extLst>
      <p:ext uri="{BB962C8B-B14F-4D97-AF65-F5344CB8AC3E}">
        <p14:creationId xmlns:p14="http://schemas.microsoft.com/office/powerpoint/2010/main" val="533891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4</a:t>
            </a:fld>
            <a:endParaRPr lang="en-US"/>
          </a:p>
        </p:txBody>
      </p:sp>
    </p:spTree>
    <p:extLst>
      <p:ext uri="{BB962C8B-B14F-4D97-AF65-F5344CB8AC3E}">
        <p14:creationId xmlns:p14="http://schemas.microsoft.com/office/powerpoint/2010/main" val="4185808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Surfactant disruption happens differently in salt-water and fresh-water drowning, but the resulting increased membrane permeability and pulmonary edema is similar</a:t>
            </a:r>
          </a:p>
        </p:txBody>
      </p:sp>
      <p:sp>
        <p:nvSpPr>
          <p:cNvPr id="4" name="Slide Number Placeholder 3"/>
          <p:cNvSpPr>
            <a:spLocks noGrp="1"/>
          </p:cNvSpPr>
          <p:nvPr>
            <p:ph type="sldNum" sz="quarter" idx="10"/>
          </p:nvPr>
        </p:nvSpPr>
        <p:spPr/>
        <p:txBody>
          <a:bodyPr/>
          <a:lstStyle/>
          <a:p>
            <a:fld id="{B3B721E1-E2B3-4C98-8902-E6BDBBFA73A4}" type="slidenum">
              <a:rPr lang="en-US" smtClean="0"/>
              <a:t>5</a:t>
            </a:fld>
            <a:endParaRPr lang="en-US"/>
          </a:p>
        </p:txBody>
      </p:sp>
    </p:spTree>
    <p:extLst>
      <p:ext uri="{BB962C8B-B14F-4D97-AF65-F5344CB8AC3E}">
        <p14:creationId xmlns:p14="http://schemas.microsoft.com/office/powerpoint/2010/main" val="2374508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Hypoxia is the main pathological driver in drowning</a:t>
            </a:r>
            <a:r>
              <a:rPr lang="en-US" baseline="0" dirty="0"/>
              <a:t> and what needs to be reversed as quickly as possible. Metabolic acidosis and hypoxia can lead to cardiac depression and arrhythmias, which further worsen hypoxia due to decreased cardiac output. Cold water can cause hypothermia, which also leads to cardiac depression and bradycardia, decreasing oxygen delivery. </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6</a:t>
            </a:fld>
            <a:endParaRPr lang="en-US"/>
          </a:p>
        </p:txBody>
      </p:sp>
    </p:spTree>
    <p:extLst>
      <p:ext uri="{BB962C8B-B14F-4D97-AF65-F5344CB8AC3E}">
        <p14:creationId xmlns:p14="http://schemas.microsoft.com/office/powerpoint/2010/main" val="4139653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Earlier animal</a:t>
            </a:r>
            <a:r>
              <a:rPr lang="en-US" baseline="0" dirty="0"/>
              <a:t> studies that showed large electrolyte derangements used high volumes of fluid instilled into the trachea. People who drown usually aspirate much less fluid, 1-4ml/kg.</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7</a:t>
            </a:fld>
            <a:endParaRPr lang="en-US"/>
          </a:p>
        </p:txBody>
      </p:sp>
    </p:spTree>
    <p:extLst>
      <p:ext uri="{BB962C8B-B14F-4D97-AF65-F5344CB8AC3E}">
        <p14:creationId xmlns:p14="http://schemas.microsoft.com/office/powerpoint/2010/main" val="4029262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Age-standardized, as drowning death</a:t>
            </a:r>
            <a:r>
              <a:rPr lang="en-US" baseline="0" dirty="0"/>
              <a:t> rate</a:t>
            </a:r>
            <a:r>
              <a:rPr lang="en-US" dirty="0"/>
              <a:t> higher in younger populations</a:t>
            </a:r>
          </a:p>
          <a:p>
            <a:r>
              <a:rPr lang="en-US" dirty="0"/>
              <a:t>High</a:t>
            </a:r>
            <a:r>
              <a:rPr lang="en-US" baseline="0" dirty="0"/>
              <a:t> Income countries not included in regions’ data</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9</a:t>
            </a:fld>
            <a:endParaRPr lang="en-US"/>
          </a:p>
        </p:txBody>
      </p:sp>
    </p:spTree>
    <p:extLst>
      <p:ext uri="{BB962C8B-B14F-4D97-AF65-F5344CB8AC3E}">
        <p14:creationId xmlns:p14="http://schemas.microsoft.com/office/powerpoint/2010/main" val="19981856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 investigation</a:t>
            </a:r>
            <a:r>
              <a:rPr lang="en-US" baseline="0" dirty="0"/>
              <a:t> was in Cook County, which includes Chicago.</a:t>
            </a:r>
            <a:endParaRPr lang="en-US" dirty="0"/>
          </a:p>
          <a:p>
            <a:r>
              <a:rPr lang="en-US" dirty="0"/>
              <a:t>This investigation</a:t>
            </a:r>
            <a:r>
              <a:rPr lang="en-US" baseline="0" dirty="0"/>
              <a:t> led to a nationwide survey which had similar findings regarding type of bucket, use, age, gender and race.</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12</a:t>
            </a:fld>
            <a:endParaRPr lang="en-US"/>
          </a:p>
        </p:txBody>
      </p:sp>
    </p:spTree>
    <p:extLst>
      <p:ext uri="{BB962C8B-B14F-4D97-AF65-F5344CB8AC3E}">
        <p14:creationId xmlns:p14="http://schemas.microsoft.com/office/powerpoint/2010/main" val="4258684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commons.wikimedia.org</a:t>
            </a:r>
            <a:r>
              <a:rPr lang="en-US" dirty="0"/>
              <a:t>/wiki/</a:t>
            </a:r>
            <a:r>
              <a:rPr lang="en-US" dirty="0" err="1"/>
              <a:t>File:Drowning_child_warning.jpg</a:t>
            </a:r>
            <a:endParaRPr lang="en-US" dirty="0"/>
          </a:p>
        </p:txBody>
      </p:sp>
      <p:sp>
        <p:nvSpPr>
          <p:cNvPr id="4" name="Slide Number Placeholder 3"/>
          <p:cNvSpPr>
            <a:spLocks noGrp="1"/>
          </p:cNvSpPr>
          <p:nvPr>
            <p:ph type="sldNum" sz="quarter" idx="5"/>
          </p:nvPr>
        </p:nvSpPr>
        <p:spPr/>
        <p:txBody>
          <a:bodyPr/>
          <a:lstStyle/>
          <a:p>
            <a:fld id="{B3B721E1-E2B3-4C98-8902-E6BDBBFA73A4}" type="slidenum">
              <a:rPr lang="en-US" smtClean="0"/>
              <a:t>13</a:t>
            </a:fld>
            <a:endParaRPr lang="en-US"/>
          </a:p>
        </p:txBody>
      </p:sp>
    </p:spTree>
    <p:extLst>
      <p:ext uri="{BB962C8B-B14F-4D97-AF65-F5344CB8AC3E}">
        <p14:creationId xmlns:p14="http://schemas.microsoft.com/office/powerpoint/2010/main" val="756112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Prevention efforts have been successful</a:t>
            </a:r>
            <a:r>
              <a:rPr lang="en-US" baseline="0" dirty="0"/>
              <a:t> in more and less developed countries, and there is public health opportunity to decrease preventable death and disability.</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14</a:t>
            </a:fld>
            <a:endParaRPr lang="en-US"/>
          </a:p>
        </p:txBody>
      </p:sp>
    </p:spTree>
    <p:extLst>
      <p:ext uri="{BB962C8B-B14F-4D97-AF65-F5344CB8AC3E}">
        <p14:creationId xmlns:p14="http://schemas.microsoft.com/office/powerpoint/2010/main" val="2542802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questions are important</a:t>
            </a:r>
            <a:r>
              <a:rPr lang="en-US" baseline="0" dirty="0"/>
              <a:t> for informing patient management and prognosis as well as guiding prevention efforts.</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15</a:t>
            </a:fld>
            <a:endParaRPr lang="en-US"/>
          </a:p>
        </p:txBody>
      </p:sp>
    </p:spTree>
    <p:extLst>
      <p:ext uri="{BB962C8B-B14F-4D97-AF65-F5344CB8AC3E}">
        <p14:creationId xmlns:p14="http://schemas.microsoft.com/office/powerpoint/2010/main" val="2376597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who are conscious on presentation and have a</a:t>
            </a:r>
            <a:r>
              <a:rPr lang="en-US" baseline="0" dirty="0"/>
              <a:t> pulse have good outcomes. Usually even patients with a large amount of foam in their airway survive if they have a radial pulse, although they should be provided with oxygen and monitored closely for decompensation. Few unconscious patients without a pulse survive.</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16</a:t>
            </a:fld>
            <a:endParaRPr lang="en-US"/>
          </a:p>
        </p:txBody>
      </p:sp>
    </p:spTree>
    <p:extLst>
      <p:ext uri="{BB962C8B-B14F-4D97-AF65-F5344CB8AC3E}">
        <p14:creationId xmlns:p14="http://schemas.microsoft.com/office/powerpoint/2010/main" val="2637940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Rescuers can become additional victims.</a:t>
            </a:r>
            <a:r>
              <a:rPr lang="en-US" baseline="0" dirty="0"/>
              <a:t> Thrown flotation devices, objects for the victim to grab (rope, branch) are safer with a conscious victim. </a:t>
            </a:r>
            <a:endParaRPr lang="en-US" dirty="0"/>
          </a:p>
          <a:p>
            <a:r>
              <a:rPr lang="en-US" dirty="0"/>
              <a:t>Rescue breaths can begin while the patient is in the water, as soon as safe for the</a:t>
            </a:r>
            <a:r>
              <a:rPr lang="en-US" baseline="0" dirty="0"/>
              <a:t> rescuer. </a:t>
            </a:r>
          </a:p>
        </p:txBody>
      </p:sp>
      <p:sp>
        <p:nvSpPr>
          <p:cNvPr id="4" name="Slide Number Placeholder 3"/>
          <p:cNvSpPr>
            <a:spLocks noGrp="1"/>
          </p:cNvSpPr>
          <p:nvPr>
            <p:ph type="sldNum" sz="quarter" idx="10"/>
          </p:nvPr>
        </p:nvSpPr>
        <p:spPr/>
        <p:txBody>
          <a:bodyPr/>
          <a:lstStyle/>
          <a:p>
            <a:fld id="{B3B721E1-E2B3-4C98-8902-E6BDBBFA73A4}" type="slidenum">
              <a:rPr lang="en-US" smtClean="0"/>
              <a:t>17</a:t>
            </a:fld>
            <a:endParaRPr lang="en-US"/>
          </a:p>
        </p:txBody>
      </p:sp>
    </p:spTree>
    <p:extLst>
      <p:ext uri="{BB962C8B-B14F-4D97-AF65-F5344CB8AC3E}">
        <p14:creationId xmlns:p14="http://schemas.microsoft.com/office/powerpoint/2010/main" val="2575075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19</a:t>
            </a:fld>
            <a:endParaRPr lang="en-US"/>
          </a:p>
        </p:txBody>
      </p:sp>
    </p:spTree>
    <p:extLst>
      <p:ext uri="{BB962C8B-B14F-4D97-AF65-F5344CB8AC3E}">
        <p14:creationId xmlns:p14="http://schemas.microsoft.com/office/powerpoint/2010/main" val="408082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Intubation particularly</a:t>
            </a:r>
            <a:r>
              <a:rPr lang="en-US" baseline="0" dirty="0"/>
              <a:t> important in submersion injury both for gas exchange in setting of pulmonary edema and frothy secretions, and, with gastric tube, to protect airway from vomiting</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20</a:t>
            </a:fld>
            <a:endParaRPr lang="en-US"/>
          </a:p>
        </p:txBody>
      </p:sp>
    </p:spTree>
    <p:extLst>
      <p:ext uri="{BB962C8B-B14F-4D97-AF65-F5344CB8AC3E}">
        <p14:creationId xmlns:p14="http://schemas.microsoft.com/office/powerpoint/2010/main" val="31057372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&lt; 30°C</a:t>
            </a:r>
            <a:endParaRPr lang="en-US" b="1" dirty="0"/>
          </a:p>
          <a:p>
            <a:endParaRPr lang="en-US" dirty="0"/>
          </a:p>
        </p:txBody>
      </p:sp>
      <p:sp>
        <p:nvSpPr>
          <p:cNvPr id="4" name="Slide Number Placeholder 3"/>
          <p:cNvSpPr>
            <a:spLocks noGrp="1"/>
          </p:cNvSpPr>
          <p:nvPr>
            <p:ph type="sldNum" sz="quarter" idx="5"/>
          </p:nvPr>
        </p:nvSpPr>
        <p:spPr/>
        <p:txBody>
          <a:bodyPr/>
          <a:lstStyle/>
          <a:p>
            <a:fld id="{B3B721E1-E2B3-4C98-8902-E6BDBBFA73A4}" type="slidenum">
              <a:rPr lang="en-US" smtClean="0"/>
              <a:t>22</a:t>
            </a:fld>
            <a:endParaRPr lang="en-US"/>
          </a:p>
        </p:txBody>
      </p:sp>
    </p:spTree>
    <p:extLst>
      <p:ext uri="{BB962C8B-B14F-4D97-AF65-F5344CB8AC3E}">
        <p14:creationId xmlns:p14="http://schemas.microsoft.com/office/powerpoint/2010/main" val="3363336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a:t>
            </a:r>
            <a:r>
              <a:rPr lang="en-US" baseline="0" dirty="0"/>
              <a:t> head CT on presentation not helpful for prognosis. </a:t>
            </a:r>
          </a:p>
          <a:p>
            <a:r>
              <a:rPr lang="en-US" baseline="0" dirty="0"/>
              <a:t>Initial chest x-ray don’t correlate with prognosis or ABG. </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25</a:t>
            </a:fld>
            <a:endParaRPr lang="en-US"/>
          </a:p>
        </p:txBody>
      </p:sp>
    </p:spTree>
    <p:extLst>
      <p:ext uri="{BB962C8B-B14F-4D97-AF65-F5344CB8AC3E}">
        <p14:creationId xmlns:p14="http://schemas.microsoft.com/office/powerpoint/2010/main" val="3181865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reference 4</a:t>
            </a:r>
            <a:r>
              <a:rPr lang="en-US" baseline="0" dirty="0"/>
              <a:t> for free downloadable reference card for </a:t>
            </a:r>
            <a:r>
              <a:rPr lang="en-US" baseline="0" dirty="0" err="1"/>
              <a:t>ARDSnet</a:t>
            </a:r>
            <a:r>
              <a:rPr lang="en-US" baseline="0" dirty="0"/>
              <a:t> ventilation protocol</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27</a:t>
            </a:fld>
            <a:endParaRPr lang="en-US"/>
          </a:p>
        </p:txBody>
      </p:sp>
    </p:spTree>
    <p:extLst>
      <p:ext uri="{BB962C8B-B14F-4D97-AF65-F5344CB8AC3E}">
        <p14:creationId xmlns:p14="http://schemas.microsoft.com/office/powerpoint/2010/main" val="349841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Prevention efforts targeting </a:t>
            </a:r>
            <a:r>
              <a:rPr lang="en-US" baseline="0" dirty="0"/>
              <a:t>the cause of the incident may gain traction in the wake of a drowning and save lives in the future. </a:t>
            </a:r>
          </a:p>
          <a:p>
            <a:r>
              <a:rPr lang="en-US" baseline="0" dirty="0"/>
              <a:t>Rehabilitation has been shown to improve functioning for pediatric drowning victims, especially with mild-moderate motor deficits. </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30</a:t>
            </a:fld>
            <a:endParaRPr lang="en-US"/>
          </a:p>
        </p:txBody>
      </p:sp>
    </p:spTree>
    <p:extLst>
      <p:ext uri="{BB962C8B-B14F-4D97-AF65-F5344CB8AC3E}">
        <p14:creationId xmlns:p14="http://schemas.microsoft.com/office/powerpoint/2010/main" val="1887423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Percentages in the table are</a:t>
            </a:r>
            <a:r>
              <a:rPr lang="en-US" baseline="0" dirty="0"/>
              <a:t> mortality</a:t>
            </a:r>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31</a:t>
            </a:fld>
            <a:endParaRPr lang="en-US"/>
          </a:p>
        </p:txBody>
      </p:sp>
    </p:spTree>
    <p:extLst>
      <p:ext uri="{BB962C8B-B14F-4D97-AF65-F5344CB8AC3E}">
        <p14:creationId xmlns:p14="http://schemas.microsoft.com/office/powerpoint/2010/main" val="13170883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Less submersion time is better across intervals </a:t>
            </a:r>
          </a:p>
          <a:p>
            <a:endParaRPr lang="en-US" dirty="0"/>
          </a:p>
        </p:txBody>
      </p:sp>
      <p:sp>
        <p:nvSpPr>
          <p:cNvPr id="4" name="Slide Number Placeholder 3"/>
          <p:cNvSpPr>
            <a:spLocks noGrp="1"/>
          </p:cNvSpPr>
          <p:nvPr>
            <p:ph type="sldNum" sz="quarter" idx="10"/>
          </p:nvPr>
        </p:nvSpPr>
        <p:spPr/>
        <p:txBody>
          <a:bodyPr/>
          <a:lstStyle/>
          <a:p>
            <a:fld id="{B3B721E1-E2B3-4C98-8902-E6BDBBFA73A4}" type="slidenum">
              <a:rPr lang="en-US" smtClean="0"/>
              <a:t>32</a:t>
            </a:fld>
            <a:endParaRPr lang="en-US"/>
          </a:p>
        </p:txBody>
      </p:sp>
    </p:spTree>
    <p:extLst>
      <p:ext uri="{BB962C8B-B14F-4D97-AF65-F5344CB8AC3E}">
        <p14:creationId xmlns:p14="http://schemas.microsoft.com/office/powerpoint/2010/main" val="23112209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0938BA0F-232F-7C41-9CBD-CEDD8CD76A09}"/>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9132E297-1300-E34A-8A52-7D71D8560324}"/>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40A90B4A-E380-0A45-8022-1AAE0F872F43}"/>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30323192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666AF0B8-83D1-E34F-A174-1013A9E00EE8}"/>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B24443EB-1726-FB49-8B92-F38FC8F360B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147270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650E87F0-0D42-3140-9B83-5D98CDF490E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05E4E068-9480-F040-BE0A-C24E667EB0B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718375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FEDAF9D8-2C34-9D45-B99E-5DFC4467DA3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33C4C546-7E6A-B74E-8DC0-E23823159FF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179506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73476362-C0F4-2D4B-8752-2C671410F08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104DE696-7244-FD40-8B53-6D77065BD78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3171510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3AD6CBFA-935C-EA4E-B907-A80CA8245E2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70862F29-41E9-8F41-B101-D774CD3FFF6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5225927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1F668BC1-8F28-F847-B85B-4DAB7F2924D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2BA587D3-D8C8-004F-B242-86E80DEAE5E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348173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15CB3EDA-1B73-B84D-9605-0F206A888E8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07C5007E-72E7-3A44-8546-3A9A8D70297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21179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AB2171B6-8B08-CB48-99AD-A8F46D2BE3B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A8BA3C73-C5D2-744C-9AB0-3AE62057ADF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344600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4CAC2E00-2325-F243-897A-A0F90068C2B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1C15DBA6-6187-8540-9D78-8F93CA056AD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609691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30025D4A-495C-F042-900D-643ABEC7B439}"/>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A4C56BE7-4040-714C-A6BD-126E3D14BEBC}"/>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5034640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2015904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6040750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190138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6078164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797730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268694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4830258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8529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770173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470478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21882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5.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42370381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0762794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3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35.xml"/><Relationship Id="rId4" Type="http://schemas.openxmlformats.org/officeDocument/2006/relationships/comments" Target="../comments/comment1.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hyperlink" Target="http://www.ardsnet.org/files/ventilator_protocol_2008-07.pdf" TargetMode="External"/><Relationship Id="rId2" Type="http://schemas.openxmlformats.org/officeDocument/2006/relationships/hyperlink" Target="https://www.who.int/publications/i/item/global-report-on-drowning-preventing-a-leading-killer" TargetMode="External"/><Relationship Id="rId1" Type="http://schemas.openxmlformats.org/officeDocument/2006/relationships/slideLayout" Target="../slideLayouts/slideLayout35.xml"/><Relationship Id="rId4" Type="http://schemas.openxmlformats.org/officeDocument/2006/relationships/comments" Target="../comments/commen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8" Type="http://schemas.openxmlformats.org/officeDocument/2006/relationships/hyperlink" Target="https://www.flickr.com/photos/19132040@N04/2889817750" TargetMode="External"/><Relationship Id="rId13" Type="http://schemas.openxmlformats.org/officeDocument/2006/relationships/hyperlink" Target="https://creativecommons.org/licenses/by-nc/2.0/" TargetMode="External"/><Relationship Id="rId3" Type="http://schemas.openxmlformats.org/officeDocument/2006/relationships/hyperlink" Target="https://www.flickr.com/photos/143925215@N04" TargetMode="External"/><Relationship Id="rId7" Type="http://schemas.openxmlformats.org/officeDocument/2006/relationships/hyperlink" Target="https://creativecommons.org/licenses/by-nc-nd/2.0/?ref=ccsearch&amp;atype=rich" TargetMode="External"/><Relationship Id="rId12" Type="http://schemas.openxmlformats.org/officeDocument/2006/relationships/hyperlink" Target="https://commons.wikimedia.org/wiki/File:Mund-zu-Mund-Beatmung_IV.jpg" TargetMode="External"/><Relationship Id="rId2" Type="http://schemas.openxmlformats.org/officeDocument/2006/relationships/hyperlink" Target="https://www.flickr.com/photos/143925215@N04/40875252494" TargetMode="External"/><Relationship Id="rId1" Type="http://schemas.openxmlformats.org/officeDocument/2006/relationships/slideLayout" Target="../slideLayouts/slideLayout35.xml"/><Relationship Id="rId6" Type="http://schemas.openxmlformats.org/officeDocument/2006/relationships/hyperlink" Target="https://www.flickr.com/photos/35483578@N03" TargetMode="External"/><Relationship Id="rId11" Type="http://schemas.openxmlformats.org/officeDocument/2006/relationships/hyperlink" Target="https://creativecommons.org/licenses/by-sa/2.0/" TargetMode="External"/><Relationship Id="rId5" Type="http://schemas.openxmlformats.org/officeDocument/2006/relationships/hyperlink" Target="https://www.flickr.com/photos/35483578@N03/15406535240" TargetMode="External"/><Relationship Id="rId15" Type="http://schemas.openxmlformats.org/officeDocument/2006/relationships/comments" Target="../comments/comment3.xml"/><Relationship Id="rId10" Type="http://schemas.openxmlformats.org/officeDocument/2006/relationships/hyperlink" Target="https://creativecommons.org/licenses/by-sa/2.0/?ref=ccsearch&amp;atype=rich" TargetMode="External"/><Relationship Id="rId4" Type="http://schemas.openxmlformats.org/officeDocument/2006/relationships/hyperlink" Target="https://creativecommons.org/licenses/cc0/1.0/?ref=ccsearch&amp;atype=rich" TargetMode="External"/><Relationship Id="rId9" Type="http://schemas.openxmlformats.org/officeDocument/2006/relationships/hyperlink" Target="https://www.flickr.com/photos/19132040@N04" TargetMode="External"/><Relationship Id="rId14" Type="http://schemas.openxmlformats.org/officeDocument/2006/relationships/hyperlink" Target="https://commons.wikimedia.org/wiki/User:Mikael_H%C3%A4ggstr%C3%B6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09600"/>
            <a:ext cx="8305800" cy="2971800"/>
          </a:xfrm>
        </p:spPr>
        <p:txBody>
          <a:bodyPr anchor="ctr">
            <a:normAutofit/>
          </a:bodyPr>
          <a:lstStyle/>
          <a:p>
            <a:r>
              <a:rPr lang="en-US" dirty="0">
                <a:latin typeface="+mn-lt"/>
              </a:rPr>
              <a:t>Drowning: Management of Pediatric Submersion Injuries</a:t>
            </a:r>
            <a:endParaRPr lang="en-US" sz="5300" dirty="0">
              <a:latin typeface="+mn-lt"/>
            </a:endParaRPr>
          </a:p>
        </p:txBody>
      </p:sp>
      <p:sp>
        <p:nvSpPr>
          <p:cNvPr id="3" name="Subtitle 2"/>
          <p:cNvSpPr>
            <a:spLocks noGrp="1"/>
          </p:cNvSpPr>
          <p:nvPr>
            <p:ph type="subTitle" idx="1"/>
          </p:nvPr>
        </p:nvSpPr>
        <p:spPr>
          <a:xfrm>
            <a:off x="2400300" y="3200400"/>
            <a:ext cx="4343400" cy="1828800"/>
          </a:xfrm>
        </p:spPr>
        <p:txBody>
          <a:bodyPr anchor="ctr"/>
          <a:lstStyle/>
          <a:p>
            <a:r>
              <a:rPr lang="en-US" sz="3600" dirty="0">
                <a:solidFill>
                  <a:schemeClr val="tx1"/>
                </a:solidFill>
              </a:rPr>
              <a:t>Anna K. Swenson, MD</a:t>
            </a:r>
          </a:p>
          <a:p>
            <a:r>
              <a:rPr lang="en-US" sz="2000" dirty="0"/>
              <a:t>Assistant Professor of Anesthesiology</a:t>
            </a:r>
          </a:p>
          <a:p>
            <a:r>
              <a:rPr lang="en-US" sz="2000" dirty="0"/>
              <a:t>University of Minnesota</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lstStyle/>
          <a:p>
            <a:pPr algn="l"/>
            <a:r>
              <a:rPr lang="en-US" dirty="0">
                <a:latin typeface="+mn-lt"/>
              </a:rPr>
              <a:t>Disclosures</a:t>
            </a:r>
          </a:p>
        </p:txBody>
      </p:sp>
      <p:sp>
        <p:nvSpPr>
          <p:cNvPr id="3" name="Content Placeholder 2"/>
          <p:cNvSpPr>
            <a:spLocks noGrp="1"/>
          </p:cNvSpPr>
          <p:nvPr>
            <p:ph idx="1"/>
          </p:nvPr>
        </p:nvSpPr>
        <p:spPr>
          <a:xfrm>
            <a:off x="628650" y="2666999"/>
            <a:ext cx="7886700" cy="2057401"/>
          </a:xfrm>
        </p:spPr>
        <p:txBody>
          <a:bodyPr/>
          <a:lstStyle/>
          <a:p>
            <a:pPr marL="0" indent="0">
              <a:buNone/>
            </a:pPr>
            <a:r>
              <a:rPr lang="en-US" dirty="0">
                <a:ea typeface="MS PGothic" charset="0"/>
              </a:rPr>
              <a:t>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Learning Objectives:</a:t>
            </a:r>
          </a:p>
        </p:txBody>
      </p:sp>
      <p:sp>
        <p:nvSpPr>
          <p:cNvPr id="3" name="Content Placeholder 2"/>
          <p:cNvSpPr>
            <a:spLocks noGrp="1"/>
          </p:cNvSpPr>
          <p:nvPr>
            <p:ph idx="1"/>
          </p:nvPr>
        </p:nvSpPr>
        <p:spPr>
          <a:xfrm>
            <a:off x="457200" y="1524000"/>
            <a:ext cx="8058150" cy="4351338"/>
          </a:xfrm>
        </p:spPr>
        <p:txBody>
          <a:bodyPr>
            <a:normAutofit fontScale="92500" lnSpcReduction="10000"/>
          </a:bodyPr>
          <a:lstStyle/>
          <a:p>
            <a:pPr marL="293688" indent="-293688"/>
            <a:r>
              <a:rPr lang="en-US" dirty="0"/>
              <a:t>Define drowning and describe its pathology.</a:t>
            </a:r>
          </a:p>
          <a:p>
            <a:pPr marL="293688" indent="-293688"/>
            <a:r>
              <a:rPr lang="en-US" dirty="0"/>
              <a:t>Recognize global burden of drowning.</a:t>
            </a:r>
          </a:p>
          <a:p>
            <a:pPr marL="293688" indent="-293688"/>
            <a:r>
              <a:rPr lang="en-US" dirty="0"/>
              <a:t>Describe initial stratification and treatment of drowning victims</a:t>
            </a:r>
          </a:p>
          <a:p>
            <a:pPr marL="293688" indent="-293688"/>
            <a:r>
              <a:rPr lang="en-US" dirty="0"/>
              <a:t>Discuss the potential causes of hypothermia and their implications for a drowning victim’s prognosis</a:t>
            </a:r>
          </a:p>
          <a:p>
            <a:pPr marL="293688" indent="-293688"/>
            <a:r>
              <a:rPr lang="en-US" dirty="0"/>
              <a:t>Identify short and long term causes of morbidity and mortality for drowning victims</a:t>
            </a:r>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What is Drowning?</a:t>
            </a:r>
          </a:p>
        </p:txBody>
      </p:sp>
      <p:sp>
        <p:nvSpPr>
          <p:cNvPr id="3" name="Content Placeholder 2"/>
          <p:cNvSpPr>
            <a:spLocks noGrp="1"/>
          </p:cNvSpPr>
          <p:nvPr>
            <p:ph idx="1"/>
          </p:nvPr>
        </p:nvSpPr>
        <p:spPr/>
        <p:txBody>
          <a:bodyPr/>
          <a:lstStyle/>
          <a:p>
            <a:pPr marL="293688" indent="-293688"/>
            <a:r>
              <a:rPr lang="en-US" dirty="0"/>
              <a:t>The process of experiencing respiratory impairment from submersion or immersion in liquid</a:t>
            </a:r>
          </a:p>
          <a:p>
            <a:pPr marL="293688" indent="-293688"/>
            <a:r>
              <a:rPr lang="en-US" dirty="0"/>
              <a:t>Can be fatal or non-fatal</a:t>
            </a:r>
          </a:p>
          <a:p>
            <a:pPr marL="293688" indent="-293688"/>
            <a:r>
              <a:rPr lang="en-US" dirty="0"/>
              <a:t>Formerly-used categories such as “near drowning,” “wet/dry drowning,” and “active/passive drowning” are not helpful</a:t>
            </a:r>
          </a:p>
        </p:txBody>
      </p:sp>
    </p:spTree>
    <p:extLst>
      <p:ext uri="{BB962C8B-B14F-4D97-AF65-F5344CB8AC3E}">
        <p14:creationId xmlns:p14="http://schemas.microsoft.com/office/powerpoint/2010/main" val="1555693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94467"/>
            <a:ext cx="8134350" cy="1121717"/>
          </a:xfrm>
        </p:spPr>
        <p:txBody>
          <a:bodyPr/>
          <a:lstStyle/>
          <a:p>
            <a:pPr algn="l"/>
            <a:r>
              <a:rPr lang="en-US" dirty="0"/>
              <a:t>Pathophysiology of Drowning</a:t>
            </a:r>
          </a:p>
        </p:txBody>
      </p:sp>
      <p:sp>
        <p:nvSpPr>
          <p:cNvPr id="3" name="Content Placeholder 2"/>
          <p:cNvSpPr>
            <a:spLocks noGrp="1"/>
          </p:cNvSpPr>
          <p:nvPr>
            <p:ph idx="1"/>
          </p:nvPr>
        </p:nvSpPr>
        <p:spPr>
          <a:xfrm>
            <a:off x="381000" y="4648200"/>
            <a:ext cx="7886700" cy="1905000"/>
          </a:xfrm>
        </p:spPr>
        <p:txBody>
          <a:bodyPr>
            <a:normAutofit/>
          </a:bodyPr>
          <a:lstStyle/>
          <a:p>
            <a:endParaRPr lang="en-US" dirty="0"/>
          </a:p>
          <a:p>
            <a:pPr lvl="1"/>
            <a:endParaRPr lang="en-US" dirty="0"/>
          </a:p>
        </p:txBody>
      </p:sp>
      <p:graphicFrame>
        <p:nvGraphicFramePr>
          <p:cNvPr id="4" name="Diagram 3"/>
          <p:cNvGraphicFramePr/>
          <p:nvPr>
            <p:extLst>
              <p:ext uri="{D42A27DB-BD31-4B8C-83A1-F6EECF244321}">
                <p14:modId xmlns:p14="http://schemas.microsoft.com/office/powerpoint/2010/main" val="1132323394"/>
              </p:ext>
            </p:extLst>
          </p:nvPr>
        </p:nvGraphicFramePr>
        <p:xfrm>
          <a:off x="533400" y="1447801"/>
          <a:ext cx="7620000" cy="4190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Down Arrow 5"/>
          <p:cNvSpPr/>
          <p:nvPr/>
        </p:nvSpPr>
        <p:spPr>
          <a:xfrm>
            <a:off x="6297666" y="2057400"/>
            <a:ext cx="727468" cy="31813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6754865" y="3200400"/>
            <a:ext cx="636535" cy="16832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xplosion 1 7"/>
          <p:cNvSpPr/>
          <p:nvPr/>
        </p:nvSpPr>
        <p:spPr>
          <a:xfrm>
            <a:off x="2128017" y="5370367"/>
            <a:ext cx="4430765" cy="12192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838450" y="5554943"/>
            <a:ext cx="2971800" cy="830997"/>
          </a:xfrm>
          <a:prstGeom prst="rect">
            <a:avLst/>
          </a:prstGeom>
          <a:noFill/>
        </p:spPr>
        <p:txBody>
          <a:bodyPr wrap="square" rtlCol="0">
            <a:spAutoFit/>
          </a:bodyPr>
          <a:lstStyle/>
          <a:p>
            <a:pPr algn="ctr"/>
            <a:r>
              <a:rPr lang="en-US" sz="2400" dirty="0"/>
              <a:t>HYPOXIA and respiratory acidosis</a:t>
            </a:r>
          </a:p>
        </p:txBody>
      </p:sp>
    </p:spTree>
    <p:extLst>
      <p:ext uri="{BB962C8B-B14F-4D97-AF65-F5344CB8AC3E}">
        <p14:creationId xmlns:p14="http://schemas.microsoft.com/office/powerpoint/2010/main" val="764477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304800"/>
            <a:ext cx="8096250" cy="930274"/>
          </a:xfrm>
        </p:spPr>
        <p:txBody>
          <a:bodyPr/>
          <a:lstStyle/>
          <a:p>
            <a:pPr algn="l"/>
            <a:r>
              <a:rPr lang="en-US" dirty="0"/>
              <a:t>Pathophysiology of Drowning</a:t>
            </a:r>
          </a:p>
        </p:txBody>
      </p:sp>
      <p:graphicFrame>
        <p:nvGraphicFramePr>
          <p:cNvPr id="10" name="Content Placeholder 3"/>
          <p:cNvGraphicFramePr>
            <a:graphicFrameLocks noGrp="1"/>
          </p:cNvGraphicFramePr>
          <p:nvPr>
            <p:ph idx="1"/>
            <p:extLst>
              <p:ext uri="{D42A27DB-BD31-4B8C-83A1-F6EECF244321}">
                <p14:modId xmlns:p14="http://schemas.microsoft.com/office/powerpoint/2010/main" val="2645393065"/>
              </p:ext>
            </p:extLst>
          </p:nvPr>
        </p:nvGraphicFramePr>
        <p:xfrm>
          <a:off x="53340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5400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905750" cy="1082675"/>
          </a:xfrm>
        </p:spPr>
        <p:txBody>
          <a:bodyPr>
            <a:normAutofit/>
          </a:bodyPr>
          <a:lstStyle/>
          <a:p>
            <a:pPr algn="l"/>
            <a:r>
              <a:rPr lang="en-US" dirty="0"/>
              <a:t>Pathophysiology of Drowning</a:t>
            </a:r>
          </a:p>
        </p:txBody>
      </p:sp>
      <p:sp>
        <p:nvSpPr>
          <p:cNvPr id="3" name="Content Placeholder 2"/>
          <p:cNvSpPr>
            <a:spLocks noGrp="1"/>
          </p:cNvSpPr>
          <p:nvPr>
            <p:ph idx="1"/>
          </p:nvPr>
        </p:nvSpPr>
        <p:spPr>
          <a:xfrm>
            <a:off x="381000" y="1295400"/>
            <a:ext cx="8134350" cy="4952999"/>
          </a:xfrm>
        </p:spPr>
        <p:txBody>
          <a:bodyPr>
            <a:normAutofit lnSpcReduction="10000"/>
          </a:bodyPr>
          <a:lstStyle/>
          <a:p>
            <a:pPr marL="355600" indent="-355600"/>
            <a:r>
              <a:rPr lang="en-US" dirty="0"/>
              <a:t>Vomiting </a:t>
            </a:r>
          </a:p>
          <a:p>
            <a:pPr marL="635000" lvl="1" indent="-279400">
              <a:buFont typeface="System Font Regular"/>
              <a:buChar char="-"/>
            </a:pPr>
            <a:r>
              <a:rPr lang="en-US" dirty="0"/>
              <a:t>Victims often swallow more liquid than they aspirate</a:t>
            </a:r>
          </a:p>
          <a:p>
            <a:pPr marL="635000" lvl="1" indent="-279400">
              <a:buFont typeface="System Font Regular"/>
              <a:buChar char="-"/>
            </a:pPr>
            <a:r>
              <a:rPr lang="en-US" dirty="0"/>
              <a:t>Difficulties with rescue breathing </a:t>
            </a:r>
          </a:p>
          <a:p>
            <a:pPr marL="355600" indent="-355600"/>
            <a:r>
              <a:rPr lang="en-US" dirty="0"/>
              <a:t>Electrolyte disturbance</a:t>
            </a:r>
          </a:p>
          <a:p>
            <a:pPr marL="635000" lvl="1" indent="-279400">
              <a:buFont typeface="System Font Regular"/>
              <a:buChar char="-"/>
            </a:pPr>
            <a:r>
              <a:rPr lang="en-US" dirty="0"/>
              <a:t>Mainly acidosis</a:t>
            </a:r>
          </a:p>
          <a:p>
            <a:pPr marL="635000" lvl="1" indent="-279400">
              <a:buFont typeface="System Font Regular"/>
              <a:buChar char="-"/>
            </a:pPr>
            <a:r>
              <a:rPr lang="en-US" dirty="0"/>
              <a:t>Other abnormalities uncommon unless high volume aspirated or drowning in unusual medium (e.g. the Dead Sea)</a:t>
            </a:r>
          </a:p>
          <a:p>
            <a:pPr marL="355600" indent="-355600"/>
            <a:r>
              <a:rPr lang="en-US" dirty="0"/>
              <a:t>Hypothermia </a:t>
            </a:r>
          </a:p>
          <a:p>
            <a:pPr marL="0" indent="0">
              <a:buNone/>
            </a:pPr>
            <a:endParaRPr lang="en-US" dirty="0"/>
          </a:p>
          <a:p>
            <a:endParaRPr lang="en-US" dirty="0"/>
          </a:p>
        </p:txBody>
      </p:sp>
    </p:spTree>
    <p:extLst>
      <p:ext uri="{BB962C8B-B14F-4D97-AF65-F5344CB8AC3E}">
        <p14:creationId xmlns:p14="http://schemas.microsoft.com/office/powerpoint/2010/main" val="1299491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058150" cy="1158875"/>
          </a:xfrm>
        </p:spPr>
        <p:txBody>
          <a:bodyPr>
            <a:normAutofit/>
          </a:bodyPr>
          <a:lstStyle/>
          <a:p>
            <a:pPr algn="l"/>
            <a:r>
              <a:rPr lang="en-US" sz="4800" dirty="0">
                <a:latin typeface="+mn-lt"/>
              </a:rPr>
              <a:t>Global Burden of Drowning</a:t>
            </a:r>
            <a:r>
              <a:rPr lang="en-US" sz="4800" baseline="30000" dirty="0"/>
              <a:t>1</a:t>
            </a:r>
          </a:p>
        </p:txBody>
      </p:sp>
      <p:sp>
        <p:nvSpPr>
          <p:cNvPr id="3" name="Content Placeholder 2"/>
          <p:cNvSpPr>
            <a:spLocks noGrp="1"/>
          </p:cNvSpPr>
          <p:nvPr>
            <p:ph idx="1"/>
          </p:nvPr>
        </p:nvSpPr>
        <p:spPr>
          <a:xfrm>
            <a:off x="457200" y="1535611"/>
            <a:ext cx="4953000" cy="2045789"/>
          </a:xfrm>
        </p:spPr>
        <p:txBody>
          <a:bodyPr>
            <a:normAutofit fontScale="85000" lnSpcReduction="10000"/>
          </a:bodyPr>
          <a:lstStyle/>
          <a:p>
            <a:pPr marL="293688" indent="-293688">
              <a:buFont typeface="Arial" panose="020B0604020202020204" pitchFamily="34" charset="0"/>
              <a:buChar char="•"/>
            </a:pPr>
            <a:r>
              <a:rPr lang="en-US" sz="3800" dirty="0"/>
              <a:t>372,000 annual deaths</a:t>
            </a:r>
          </a:p>
          <a:p>
            <a:pPr marL="293688" indent="-293688">
              <a:buFont typeface="Arial" panose="020B0604020202020204" pitchFamily="34" charset="0"/>
              <a:buChar char="•"/>
            </a:pPr>
            <a:r>
              <a:rPr lang="en-US" sz="3800" dirty="0"/>
              <a:t>91% in LMICs (Low and Middle Income Countries)</a:t>
            </a:r>
          </a:p>
          <a:p>
            <a:pPr marL="641350" indent="-344488">
              <a:buFont typeface="System Font Regular"/>
              <a:buChar char="-"/>
            </a:pPr>
            <a:r>
              <a:rPr lang="en-US" sz="3300" dirty="0"/>
              <a:t>Leading cause of death of </a:t>
            </a:r>
          </a:p>
        </p:txBody>
      </p:sp>
      <p:sp>
        <p:nvSpPr>
          <p:cNvPr id="5" name="TextBox 4"/>
          <p:cNvSpPr txBox="1"/>
          <p:nvPr/>
        </p:nvSpPr>
        <p:spPr>
          <a:xfrm>
            <a:off x="6615277" y="3175350"/>
            <a:ext cx="1219200" cy="383692"/>
          </a:xfrm>
          <a:prstGeom prst="rect">
            <a:avLst/>
          </a:prstGeom>
          <a:noFill/>
        </p:spPr>
        <p:txBody>
          <a:bodyPr wrap="square" rtlCol="0">
            <a:spAutoFit/>
          </a:bodyPr>
          <a:lstStyle/>
          <a:p>
            <a:pPr algn="ctr"/>
            <a:r>
              <a:rPr lang="en-US" dirty="0"/>
              <a:t>Figure 1</a:t>
            </a:r>
          </a:p>
        </p:txBody>
      </p:sp>
      <p:pic>
        <p:nvPicPr>
          <p:cNvPr id="3074" name="Picture 2" descr="Children playing in water, Thailand"/>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5" t="21286" r="-60" b="-5284"/>
          <a:stretch/>
        </p:blipFill>
        <p:spPr bwMode="auto">
          <a:xfrm>
            <a:off x="5786602" y="1560962"/>
            <a:ext cx="2876550" cy="170914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BA038D04-43F0-F04D-9A01-9EC41C1E8D2A}"/>
              </a:ext>
            </a:extLst>
          </p:cNvPr>
          <p:cNvSpPr txBox="1">
            <a:spLocks/>
          </p:cNvSpPr>
          <p:nvPr/>
        </p:nvSpPr>
        <p:spPr>
          <a:xfrm>
            <a:off x="457200" y="3497262"/>
            <a:ext cx="8058150" cy="435133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95275" lvl="1" indent="346075">
              <a:buNone/>
            </a:pPr>
            <a:r>
              <a:rPr lang="en-US" dirty="0"/>
              <a:t>children ages 5-14 in Western-Pacific region</a:t>
            </a:r>
          </a:p>
          <a:p>
            <a:pPr marL="641350" lvl="1" indent="-344488">
              <a:buFont typeface="System Font Regular"/>
              <a:buChar char="-"/>
            </a:pPr>
            <a:r>
              <a:rPr lang="en-US" dirty="0"/>
              <a:t>2-3</a:t>
            </a:r>
            <a:r>
              <a:rPr lang="en-US" baseline="30000" dirty="0"/>
              <a:t>rd</a:t>
            </a:r>
            <a:r>
              <a:rPr lang="en-US" dirty="0"/>
              <a:t> cause of death children ages 5-14 in Americas and South-East Asian Regions</a:t>
            </a:r>
          </a:p>
          <a:p>
            <a:pPr marL="293688" indent="-293688"/>
            <a:r>
              <a:rPr lang="en-US" dirty="0"/>
              <a:t>3</a:t>
            </a:r>
            <a:r>
              <a:rPr lang="en-US" baseline="30000" dirty="0"/>
              <a:t>rd</a:t>
            </a:r>
            <a:r>
              <a:rPr lang="en-US" dirty="0"/>
              <a:t> leading cause of unintentional death</a:t>
            </a:r>
          </a:p>
        </p:txBody>
      </p:sp>
    </p:spTree>
    <p:extLst>
      <p:ext uri="{BB962C8B-B14F-4D97-AF65-F5344CB8AC3E}">
        <p14:creationId xmlns:p14="http://schemas.microsoft.com/office/powerpoint/2010/main" val="3881606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Drowning Deaths per 100,000</a:t>
            </a:r>
            <a:r>
              <a:rPr lang="en-US" baseline="30000" dirty="0"/>
              <a:t>1</a:t>
            </a:r>
            <a:br>
              <a:rPr lang="en-US" dirty="0"/>
            </a:br>
            <a:r>
              <a:rPr lang="en-US" sz="2800" dirty="0"/>
              <a:t>By region and income</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2132139226"/>
              </p:ext>
            </p:extLst>
          </p:nvPr>
        </p:nvGraphicFramePr>
        <p:xfrm>
          <a:off x="457200" y="1600200"/>
          <a:ext cx="8229600" cy="4260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95643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158875"/>
          </a:xfrm>
        </p:spPr>
        <p:txBody>
          <a:bodyPr>
            <a:normAutofit/>
          </a:bodyPr>
          <a:lstStyle/>
          <a:p>
            <a:pPr algn="l"/>
            <a:r>
              <a:rPr lang="en-US" sz="4800" dirty="0">
                <a:latin typeface="+mn-lt"/>
              </a:rPr>
              <a:t>Health Disparities</a:t>
            </a:r>
          </a:p>
        </p:txBody>
      </p:sp>
      <p:sp>
        <p:nvSpPr>
          <p:cNvPr id="3" name="Content Placeholder 2"/>
          <p:cNvSpPr>
            <a:spLocks noGrp="1"/>
          </p:cNvSpPr>
          <p:nvPr>
            <p:ph idx="1"/>
          </p:nvPr>
        </p:nvSpPr>
        <p:spPr>
          <a:xfrm>
            <a:off x="628650" y="1524000"/>
            <a:ext cx="7886700" cy="4486275"/>
          </a:xfrm>
        </p:spPr>
        <p:txBody>
          <a:bodyPr>
            <a:normAutofit fontScale="92500" lnSpcReduction="20000"/>
          </a:bodyPr>
          <a:lstStyle/>
          <a:p>
            <a:pPr marL="14287" indent="0">
              <a:buNone/>
            </a:pPr>
            <a:r>
              <a:rPr lang="en-US" sz="4300" i="1" dirty="0"/>
              <a:t>Drowning rates are higher. . .</a:t>
            </a:r>
          </a:p>
          <a:p>
            <a:pPr marL="355600" indent="-341313"/>
            <a:r>
              <a:rPr lang="en-US" sz="3500" dirty="0"/>
              <a:t>Lower socio-economic status</a:t>
            </a:r>
          </a:p>
          <a:p>
            <a:pPr marL="355600" indent="-341313"/>
            <a:r>
              <a:rPr lang="en-US" sz="3500" dirty="0"/>
              <a:t>Minority populations</a:t>
            </a:r>
          </a:p>
          <a:p>
            <a:pPr marL="355600" indent="-341313"/>
            <a:r>
              <a:rPr lang="en-US" sz="3500" dirty="0"/>
              <a:t>Males (2 times &gt; females)</a:t>
            </a:r>
            <a:r>
              <a:rPr lang="en-US" sz="3500" baseline="30000" dirty="0"/>
              <a:t>1</a:t>
            </a:r>
          </a:p>
          <a:p>
            <a:pPr marL="696913" lvl="1" indent="-295275">
              <a:buFont typeface="System Font Regular"/>
              <a:buChar char="-"/>
            </a:pPr>
            <a:r>
              <a:rPr lang="en-US" sz="3000" dirty="0"/>
              <a:t>Occupational hazards </a:t>
            </a:r>
          </a:p>
          <a:p>
            <a:pPr marL="696913" lvl="1" indent="-295275">
              <a:buFont typeface="System Font Regular"/>
              <a:buChar char="-"/>
            </a:pPr>
            <a:r>
              <a:rPr lang="en-US" sz="3000" dirty="0"/>
              <a:t>Risk taking behavior</a:t>
            </a:r>
          </a:p>
          <a:p>
            <a:pPr marL="355600" indent="-341313"/>
            <a:r>
              <a:rPr lang="en-US" sz="3500" dirty="0"/>
              <a:t>Children</a:t>
            </a:r>
          </a:p>
          <a:p>
            <a:pPr marL="696913" lvl="1" indent="-295275">
              <a:buFont typeface="System Font Regular"/>
              <a:buChar char="-"/>
            </a:pPr>
            <a:r>
              <a:rPr lang="en-US" sz="3000" dirty="0"/>
              <a:t>Highest rates age 1-4, followed by 5-9</a:t>
            </a:r>
          </a:p>
          <a:p>
            <a:pPr marL="696913" lvl="1" indent="-295275">
              <a:buFont typeface="System Font Regular"/>
              <a:buChar char="-"/>
            </a:pPr>
            <a:r>
              <a:rPr lang="en-US" sz="3000" dirty="0"/>
              <a:t>Mobile, but don’t understand risks</a:t>
            </a:r>
          </a:p>
        </p:txBody>
      </p:sp>
      <p:sp>
        <p:nvSpPr>
          <p:cNvPr id="6" name="TextBox 5"/>
          <p:cNvSpPr txBox="1"/>
          <p:nvPr/>
        </p:nvSpPr>
        <p:spPr>
          <a:xfrm>
            <a:off x="6065302" y="4708525"/>
            <a:ext cx="1828800" cy="369332"/>
          </a:xfrm>
          <a:prstGeom prst="rect">
            <a:avLst/>
          </a:prstGeom>
          <a:noFill/>
        </p:spPr>
        <p:txBody>
          <a:bodyPr wrap="square" rtlCol="0">
            <a:spAutoFit/>
          </a:bodyPr>
          <a:lstStyle/>
          <a:p>
            <a:pPr algn="ctr"/>
            <a:r>
              <a:rPr lang="en-US" dirty="0"/>
              <a:t>Figure 2</a:t>
            </a:r>
          </a:p>
        </p:txBody>
      </p:sp>
      <p:pic>
        <p:nvPicPr>
          <p:cNvPr id="2050" name="Picture 2" descr="Children Fetch Water During Flood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44055" y="2667000"/>
            <a:ext cx="3071295" cy="204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858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058150" cy="1325563"/>
          </a:xfrm>
        </p:spPr>
        <p:txBody>
          <a:bodyPr>
            <a:normAutofit fontScale="90000"/>
          </a:bodyPr>
          <a:lstStyle/>
          <a:p>
            <a:pPr algn="l"/>
            <a:r>
              <a:rPr lang="en-US" dirty="0">
                <a:latin typeface="+mn-lt"/>
              </a:rPr>
              <a:t>Drowning Rates are Higher in Pediatric Patients</a:t>
            </a:r>
          </a:p>
        </p:txBody>
      </p:sp>
      <p:sp>
        <p:nvSpPr>
          <p:cNvPr id="3" name="Content Placeholder 2"/>
          <p:cNvSpPr>
            <a:spLocks noGrp="1"/>
          </p:cNvSpPr>
          <p:nvPr>
            <p:ph idx="1"/>
          </p:nvPr>
        </p:nvSpPr>
        <p:spPr>
          <a:xfrm>
            <a:off x="457200" y="1613680"/>
            <a:ext cx="8058150" cy="4782647"/>
          </a:xfrm>
        </p:spPr>
        <p:txBody>
          <a:bodyPr>
            <a:normAutofit fontScale="70000" lnSpcReduction="20000"/>
          </a:bodyPr>
          <a:lstStyle/>
          <a:p>
            <a:pPr marL="293688" indent="-293688">
              <a:lnSpc>
                <a:spcPct val="120000"/>
              </a:lnSpc>
            </a:pPr>
            <a:r>
              <a:rPr lang="en-US" sz="4600" dirty="0"/>
              <a:t>Over half of drowning victims &lt; 25 years</a:t>
            </a:r>
          </a:p>
          <a:p>
            <a:pPr marL="293688" indent="-293688">
              <a:lnSpc>
                <a:spcPct val="120000"/>
              </a:lnSpc>
            </a:pPr>
            <a:r>
              <a:rPr lang="en-US" sz="4600" dirty="0"/>
              <a:t>Characteristics change with age</a:t>
            </a:r>
          </a:p>
          <a:p>
            <a:pPr lvl="1" indent="-330200">
              <a:lnSpc>
                <a:spcPct val="120000"/>
              </a:lnSpc>
              <a:buFont typeface="System Font Regular"/>
              <a:buChar char="-"/>
            </a:pPr>
            <a:r>
              <a:rPr lang="en-US" sz="3500" dirty="0"/>
              <a:t>Infants: small amounts of water, e.g.                   unattended during bath</a:t>
            </a:r>
          </a:p>
          <a:p>
            <a:pPr lvl="1" indent="-330200">
              <a:lnSpc>
                <a:spcPct val="120000"/>
              </a:lnSpc>
              <a:buFont typeface="System Font Regular"/>
              <a:buChar char="-"/>
            </a:pPr>
            <a:r>
              <a:rPr lang="en-US" sz="3500" dirty="0"/>
              <a:t>Toddlers: unsupervised at home, e.g. large buckets </a:t>
            </a:r>
          </a:p>
          <a:p>
            <a:pPr lvl="1" indent="-330200">
              <a:lnSpc>
                <a:spcPct val="120000"/>
              </a:lnSpc>
              <a:buFont typeface="System Font Regular"/>
              <a:buChar char="-"/>
            </a:pPr>
            <a:r>
              <a:rPr lang="en-US" sz="3500" dirty="0"/>
              <a:t>Children: unsupervised at home, e.g. swimming pools</a:t>
            </a:r>
          </a:p>
          <a:p>
            <a:pPr lvl="1" indent="-330200">
              <a:lnSpc>
                <a:spcPct val="120000"/>
              </a:lnSpc>
              <a:buFont typeface="System Font Regular"/>
              <a:buChar char="-"/>
            </a:pPr>
            <a:r>
              <a:rPr lang="en-US" sz="3500" dirty="0"/>
              <a:t>Adolescents: e.g. boating accidents often associated with alcohol or drug use</a:t>
            </a:r>
          </a:p>
          <a:p>
            <a:pPr marL="0" indent="0">
              <a:lnSpc>
                <a:spcPct val="120000"/>
              </a:lnSpc>
              <a:buNone/>
            </a:pPr>
            <a:r>
              <a:rPr lang="en-US" sz="4600" i="1" dirty="0"/>
              <a:t>Majority of drownings are preventable!</a:t>
            </a:r>
          </a:p>
        </p:txBody>
      </p:sp>
      <p:sp>
        <p:nvSpPr>
          <p:cNvPr id="5" name="TextBox 4"/>
          <p:cNvSpPr txBox="1"/>
          <p:nvPr/>
        </p:nvSpPr>
        <p:spPr>
          <a:xfrm>
            <a:off x="7943850" y="3429000"/>
            <a:ext cx="1828800" cy="369332"/>
          </a:xfrm>
          <a:prstGeom prst="rect">
            <a:avLst/>
          </a:prstGeom>
          <a:noFill/>
        </p:spPr>
        <p:txBody>
          <a:bodyPr wrap="square" rtlCol="0">
            <a:spAutoFit/>
          </a:bodyPr>
          <a:lstStyle/>
          <a:p>
            <a:r>
              <a:rPr lang="en-US" dirty="0"/>
              <a:t>Figure 3</a:t>
            </a:r>
          </a:p>
        </p:txBody>
      </p:sp>
      <p:pic>
        <p:nvPicPr>
          <p:cNvPr id="4100" name="Picture 4" descr="baby in bath with bub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92636" y="2087873"/>
            <a:ext cx="1828800" cy="1415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153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058150" cy="1158875"/>
          </a:xfrm>
        </p:spPr>
        <p:txBody>
          <a:bodyPr/>
          <a:lstStyle/>
          <a:p>
            <a:pPr algn="l"/>
            <a:r>
              <a:rPr lang="en-US" dirty="0"/>
              <a:t>Physicians Leading Prevention </a:t>
            </a:r>
            <a:endParaRPr lang="en-US" baseline="30000" dirty="0"/>
          </a:p>
        </p:txBody>
      </p:sp>
      <p:sp>
        <p:nvSpPr>
          <p:cNvPr id="3" name="Content Placeholder 2"/>
          <p:cNvSpPr>
            <a:spLocks noGrp="1"/>
          </p:cNvSpPr>
          <p:nvPr>
            <p:ph idx="1"/>
          </p:nvPr>
        </p:nvSpPr>
        <p:spPr>
          <a:xfrm>
            <a:off x="457200" y="1524000"/>
            <a:ext cx="8229600" cy="4664075"/>
          </a:xfrm>
        </p:spPr>
        <p:txBody>
          <a:bodyPr>
            <a:normAutofit fontScale="70000" lnSpcReduction="20000"/>
          </a:bodyPr>
          <a:lstStyle/>
          <a:p>
            <a:pPr marL="300038" indent="-300038">
              <a:lnSpc>
                <a:spcPct val="120000"/>
              </a:lnSpc>
            </a:pPr>
            <a:r>
              <a:rPr lang="en-US" sz="4600" dirty="0"/>
              <a:t>Doctors noticed toddlers drowned in 5-gallon (19-L) buckets </a:t>
            </a:r>
          </a:p>
          <a:p>
            <a:pPr marL="300038" indent="-300038">
              <a:lnSpc>
                <a:spcPct val="120000"/>
              </a:lnSpc>
            </a:pPr>
            <a:r>
              <a:rPr lang="en-US" sz="4600" dirty="0"/>
              <a:t>Reviewed all cases of toddler drowning and 12/49 (24%) were bucket drownings</a:t>
            </a:r>
            <a:r>
              <a:rPr lang="en-US" sz="4600" baseline="30000" dirty="0"/>
              <a:t>2</a:t>
            </a:r>
            <a:r>
              <a:rPr lang="en-US" sz="4600" dirty="0"/>
              <a:t> </a:t>
            </a:r>
          </a:p>
          <a:p>
            <a:pPr marL="635000" lvl="1" indent="-284163">
              <a:lnSpc>
                <a:spcPct val="120000"/>
              </a:lnSpc>
              <a:buFont typeface="System Font Regular"/>
              <a:buChar char="-"/>
            </a:pPr>
            <a:r>
              <a:rPr lang="en-US" sz="4100" dirty="0"/>
              <a:t>9 to 16 months of age</a:t>
            </a:r>
          </a:p>
          <a:p>
            <a:pPr marL="635000" lvl="1" indent="-284163">
              <a:lnSpc>
                <a:spcPct val="120000"/>
              </a:lnSpc>
              <a:buFont typeface="System Font Regular"/>
              <a:buChar char="-"/>
            </a:pPr>
            <a:r>
              <a:rPr lang="en-US" sz="4100" dirty="0"/>
              <a:t>9/12 male</a:t>
            </a:r>
          </a:p>
          <a:p>
            <a:pPr marL="635000" lvl="1" indent="-284163">
              <a:lnSpc>
                <a:spcPct val="120000"/>
              </a:lnSpc>
              <a:buFont typeface="System Font Regular"/>
              <a:buChar char="-"/>
            </a:pPr>
            <a:r>
              <a:rPr lang="en-US" sz="4100" dirty="0"/>
              <a:t>11/12 minority race</a:t>
            </a:r>
          </a:p>
          <a:p>
            <a:pPr marL="635000" lvl="1" indent="-284163">
              <a:lnSpc>
                <a:spcPct val="120000"/>
              </a:lnSpc>
              <a:buFont typeface="System Font Regular"/>
              <a:buChar char="-"/>
            </a:pPr>
            <a:r>
              <a:rPr lang="en-US" sz="4100" dirty="0"/>
              <a:t>Industrial buckets being used at home</a:t>
            </a:r>
          </a:p>
        </p:txBody>
      </p:sp>
    </p:spTree>
    <p:extLst>
      <p:ext uri="{BB962C8B-B14F-4D97-AF65-F5344CB8AC3E}">
        <p14:creationId xmlns:p14="http://schemas.microsoft.com/office/powerpoint/2010/main" val="2726943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134350" cy="1141812"/>
          </a:xfrm>
        </p:spPr>
        <p:txBody>
          <a:bodyPr/>
          <a:lstStyle/>
          <a:p>
            <a:pPr algn="l"/>
            <a:r>
              <a:rPr lang="en-US" dirty="0"/>
              <a:t>Physicians Leading Prevention </a:t>
            </a:r>
          </a:p>
        </p:txBody>
      </p:sp>
      <p:sp>
        <p:nvSpPr>
          <p:cNvPr id="5" name="Rectangle 4"/>
          <p:cNvSpPr/>
          <p:nvPr/>
        </p:nvSpPr>
        <p:spPr>
          <a:xfrm>
            <a:off x="6248400" y="5828503"/>
            <a:ext cx="989566" cy="369332"/>
          </a:xfrm>
          <a:prstGeom prst="rect">
            <a:avLst/>
          </a:prstGeom>
        </p:spPr>
        <p:txBody>
          <a:bodyPr wrap="none">
            <a:spAutoFit/>
          </a:bodyPr>
          <a:lstStyle/>
          <a:p>
            <a:r>
              <a:rPr lang="en-US" dirty="0"/>
              <a:t>Figure 4 </a:t>
            </a:r>
          </a:p>
        </p:txBody>
      </p:sp>
      <p:pic>
        <p:nvPicPr>
          <p:cNvPr id="7" name="Picture 6" descr="A picture containing text, cup, container, can&#10;&#10;Description automatically generated">
            <a:extLst>
              <a:ext uri="{FF2B5EF4-FFF2-40B4-BE49-F238E27FC236}">
                <a16:creationId xmlns:a16="http://schemas.microsoft.com/office/drawing/2014/main" id="{A457EC93-9AEE-9D49-BD92-0089149142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7608" y="3124200"/>
            <a:ext cx="2450992" cy="2673810"/>
          </a:xfrm>
          <a:prstGeom prst="rect">
            <a:avLst/>
          </a:prstGeom>
        </p:spPr>
      </p:pic>
      <p:sp>
        <p:nvSpPr>
          <p:cNvPr id="8" name="TextBox 7">
            <a:extLst>
              <a:ext uri="{FF2B5EF4-FFF2-40B4-BE49-F238E27FC236}">
                <a16:creationId xmlns:a16="http://schemas.microsoft.com/office/drawing/2014/main" id="{8AFA8FA8-76B5-2745-B0B1-D78F4A190E3F}"/>
              </a:ext>
            </a:extLst>
          </p:cNvPr>
          <p:cNvSpPr txBox="1"/>
          <p:nvPr/>
        </p:nvSpPr>
        <p:spPr>
          <a:xfrm>
            <a:off x="381000" y="3733800"/>
            <a:ext cx="5388272" cy="2462213"/>
          </a:xfrm>
          <a:prstGeom prst="rect">
            <a:avLst/>
          </a:prstGeom>
          <a:noFill/>
        </p:spPr>
        <p:txBody>
          <a:bodyPr wrap="square" rtlCol="0">
            <a:spAutoFit/>
          </a:bodyPr>
          <a:lstStyle/>
          <a:p>
            <a:pPr marL="350838" indent="-350838">
              <a:buFont typeface="Arial" panose="020B0604020202020204" pitchFamily="34" charset="0"/>
              <a:buChar char="•"/>
            </a:pPr>
            <a:r>
              <a:rPr lang="en-US" sz="3200" dirty="0"/>
              <a:t>Prevention</a:t>
            </a:r>
            <a:r>
              <a:rPr lang="en-US" sz="3600" dirty="0"/>
              <a:t> </a:t>
            </a:r>
          </a:p>
          <a:p>
            <a:pPr marL="801688" lvl="1" indent="-344488">
              <a:buFont typeface="System Font Regular"/>
              <a:buChar char="-"/>
            </a:pPr>
            <a:r>
              <a:rPr lang="en-US" sz="3200" dirty="0"/>
              <a:t>Warning Labels</a:t>
            </a:r>
          </a:p>
          <a:p>
            <a:pPr marL="801688" lvl="1" indent="-344488">
              <a:buFont typeface="System Font Regular"/>
              <a:buChar char="-"/>
            </a:pPr>
            <a:r>
              <a:rPr lang="en-US" sz="3200" dirty="0"/>
              <a:t>Education from pediatricians</a:t>
            </a:r>
          </a:p>
          <a:p>
            <a:endParaRPr lang="en-US" dirty="0"/>
          </a:p>
        </p:txBody>
      </p:sp>
      <p:sp>
        <p:nvSpPr>
          <p:cNvPr id="9" name="TextBox 8">
            <a:extLst>
              <a:ext uri="{FF2B5EF4-FFF2-40B4-BE49-F238E27FC236}">
                <a16:creationId xmlns:a16="http://schemas.microsoft.com/office/drawing/2014/main" id="{4E549863-41DE-D74E-A1D1-2B71E557B041}"/>
              </a:ext>
            </a:extLst>
          </p:cNvPr>
          <p:cNvSpPr txBox="1"/>
          <p:nvPr/>
        </p:nvSpPr>
        <p:spPr>
          <a:xfrm>
            <a:off x="381000" y="1295400"/>
            <a:ext cx="7985825" cy="2831544"/>
          </a:xfrm>
          <a:prstGeom prst="rect">
            <a:avLst/>
          </a:prstGeom>
          <a:noFill/>
        </p:spPr>
        <p:txBody>
          <a:bodyPr wrap="square" rtlCol="0">
            <a:spAutoFit/>
          </a:bodyPr>
          <a:lstStyle/>
          <a:p>
            <a:pPr marL="350838" indent="-350838">
              <a:buFont typeface="Arial" panose="020B0604020202020204" pitchFamily="34" charset="0"/>
              <a:buChar char="•"/>
            </a:pPr>
            <a:r>
              <a:rPr lang="en-US" sz="3200" dirty="0"/>
              <a:t>Toddlers are curious, fall into buckets and can’t get out</a:t>
            </a:r>
          </a:p>
          <a:p>
            <a:pPr marL="350838" indent="-350838">
              <a:buFont typeface="Arial" panose="020B0604020202020204" pitchFamily="34" charset="0"/>
              <a:buChar char="•"/>
            </a:pPr>
            <a:r>
              <a:rPr lang="en-US" sz="3200" dirty="0"/>
              <a:t>Buckets are heavy and don’t tip over; toddlers can drown in                      several inches of liquid</a:t>
            </a:r>
          </a:p>
          <a:p>
            <a:endParaRPr lang="en-US" dirty="0"/>
          </a:p>
        </p:txBody>
      </p:sp>
    </p:spTree>
    <p:extLst>
      <p:ext uri="{BB962C8B-B14F-4D97-AF65-F5344CB8AC3E}">
        <p14:creationId xmlns:p14="http://schemas.microsoft.com/office/powerpoint/2010/main" val="3088178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6200"/>
            <a:ext cx="7886700" cy="1040454"/>
          </a:xfrm>
        </p:spPr>
        <p:txBody>
          <a:bodyPr>
            <a:normAutofit/>
          </a:bodyPr>
          <a:lstStyle/>
          <a:p>
            <a:pPr algn="l"/>
            <a:r>
              <a:rPr lang="en-US" sz="4800" dirty="0"/>
              <a:t>Prevention is Vital</a:t>
            </a:r>
            <a:endParaRPr lang="en-US" sz="4800" dirty="0">
              <a:latin typeface="+mn-lt"/>
            </a:endParaRPr>
          </a:p>
        </p:txBody>
      </p:sp>
      <p:sp>
        <p:nvSpPr>
          <p:cNvPr id="3" name="Content Placeholder 2"/>
          <p:cNvSpPr>
            <a:spLocks noGrp="1"/>
          </p:cNvSpPr>
          <p:nvPr>
            <p:ph idx="1"/>
          </p:nvPr>
        </p:nvSpPr>
        <p:spPr>
          <a:xfrm>
            <a:off x="628650" y="990600"/>
            <a:ext cx="8134350" cy="5221989"/>
          </a:xfrm>
        </p:spPr>
        <p:txBody>
          <a:bodyPr>
            <a:noAutofit/>
          </a:bodyPr>
          <a:lstStyle/>
          <a:p>
            <a:pPr marL="293688" indent="-293688">
              <a:lnSpc>
                <a:spcPct val="120000"/>
              </a:lnSpc>
              <a:spcBef>
                <a:spcPts val="0"/>
              </a:spcBef>
            </a:pPr>
            <a:r>
              <a:rPr lang="en-US" sz="2700" dirty="0"/>
              <a:t>Locally specific</a:t>
            </a:r>
          </a:p>
          <a:p>
            <a:pPr marL="293688" indent="-293688">
              <a:lnSpc>
                <a:spcPct val="120000"/>
              </a:lnSpc>
              <a:spcBef>
                <a:spcPts val="0"/>
              </a:spcBef>
            </a:pPr>
            <a:r>
              <a:rPr lang="en-US" sz="2700" dirty="0"/>
              <a:t>Barriers, signage</a:t>
            </a:r>
          </a:p>
          <a:p>
            <a:pPr marL="635000" lvl="1" indent="-279400">
              <a:lnSpc>
                <a:spcPct val="110000"/>
              </a:lnSpc>
              <a:spcBef>
                <a:spcPts val="0"/>
              </a:spcBef>
              <a:buFont typeface="System Font Regular"/>
              <a:buChar char="-"/>
            </a:pPr>
            <a:r>
              <a:rPr lang="en-US" sz="2400" dirty="0"/>
              <a:t>Wells </a:t>
            </a:r>
          </a:p>
          <a:p>
            <a:pPr marL="635000" lvl="1" indent="-279400">
              <a:lnSpc>
                <a:spcPct val="110000"/>
              </a:lnSpc>
              <a:spcBef>
                <a:spcPts val="0"/>
              </a:spcBef>
              <a:buFont typeface="System Font Regular"/>
              <a:buChar char="-"/>
            </a:pPr>
            <a:r>
              <a:rPr lang="en-US" sz="2400" dirty="0"/>
              <a:t>Open water</a:t>
            </a:r>
          </a:p>
          <a:p>
            <a:pPr marL="635000" lvl="1" indent="-279400">
              <a:lnSpc>
                <a:spcPct val="110000"/>
              </a:lnSpc>
              <a:spcBef>
                <a:spcPts val="0"/>
              </a:spcBef>
              <a:buFont typeface="System Font Regular"/>
              <a:buChar char="-"/>
            </a:pPr>
            <a:r>
              <a:rPr lang="en-US" sz="2400" dirty="0"/>
              <a:t>Sewers</a:t>
            </a:r>
          </a:p>
          <a:p>
            <a:pPr marL="293688" indent="-293688">
              <a:lnSpc>
                <a:spcPct val="120000"/>
              </a:lnSpc>
              <a:spcBef>
                <a:spcPts val="0"/>
              </a:spcBef>
            </a:pPr>
            <a:r>
              <a:rPr lang="en-US" sz="2700" dirty="0"/>
              <a:t>Childcare/supervision </a:t>
            </a:r>
          </a:p>
          <a:p>
            <a:pPr marL="293688" indent="-293688">
              <a:lnSpc>
                <a:spcPct val="120000"/>
              </a:lnSpc>
              <a:spcBef>
                <a:spcPts val="0"/>
              </a:spcBef>
            </a:pPr>
            <a:r>
              <a:rPr lang="en-US" sz="2700" dirty="0"/>
              <a:t>Swimming, water safety skills and BLS education</a:t>
            </a:r>
          </a:p>
          <a:p>
            <a:pPr marL="293688" indent="-293688">
              <a:lnSpc>
                <a:spcPct val="120000"/>
              </a:lnSpc>
              <a:spcBef>
                <a:spcPts val="0"/>
              </a:spcBef>
            </a:pPr>
            <a:r>
              <a:rPr lang="en-US" sz="2700" dirty="0"/>
              <a:t>Swimming with lifeguards </a:t>
            </a:r>
          </a:p>
          <a:p>
            <a:pPr marL="293688" indent="-293688">
              <a:lnSpc>
                <a:spcPct val="120000"/>
              </a:lnSpc>
              <a:spcBef>
                <a:spcPts val="0"/>
              </a:spcBef>
            </a:pPr>
            <a:r>
              <a:rPr lang="en-US" sz="2700" dirty="0"/>
              <a:t>Public awareness, vulnerability of children</a:t>
            </a:r>
          </a:p>
          <a:p>
            <a:pPr marL="293688" indent="-293688">
              <a:lnSpc>
                <a:spcPct val="110000"/>
              </a:lnSpc>
              <a:spcBef>
                <a:spcPts val="0"/>
              </a:spcBef>
            </a:pPr>
            <a:r>
              <a:rPr lang="en-US" sz="2700" dirty="0"/>
              <a:t>Caregiver education, e.g., people with epilepsy 15-19 x risk of drowning</a:t>
            </a:r>
            <a:r>
              <a:rPr lang="en-US" sz="2700" baseline="30000" dirty="0"/>
              <a:t>3</a:t>
            </a:r>
          </a:p>
        </p:txBody>
      </p:sp>
      <p:sp>
        <p:nvSpPr>
          <p:cNvPr id="6" name="TextBox 5"/>
          <p:cNvSpPr txBox="1"/>
          <p:nvPr/>
        </p:nvSpPr>
        <p:spPr>
          <a:xfrm>
            <a:off x="6502730" y="3416928"/>
            <a:ext cx="2260270" cy="369332"/>
          </a:xfrm>
          <a:prstGeom prst="rect">
            <a:avLst/>
          </a:prstGeom>
          <a:noFill/>
        </p:spPr>
        <p:txBody>
          <a:bodyPr wrap="square" rtlCol="0">
            <a:spAutoFit/>
          </a:bodyPr>
          <a:lstStyle/>
          <a:p>
            <a:r>
              <a:rPr lang="en-US" dirty="0"/>
              <a:t>Figure 5</a:t>
            </a:r>
          </a:p>
        </p:txBody>
      </p:sp>
      <p:pic>
        <p:nvPicPr>
          <p:cNvPr id="5122" name="Picture 2" descr="No Swimming Sig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918" t="-2038" r="9937" b="17748"/>
          <a:stretch/>
        </p:blipFill>
        <p:spPr bwMode="auto">
          <a:xfrm>
            <a:off x="4578927" y="1127749"/>
            <a:ext cx="2819400" cy="2252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520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0"/>
            <a:ext cx="7886700" cy="1082675"/>
          </a:xfrm>
        </p:spPr>
        <p:txBody>
          <a:bodyPr/>
          <a:lstStyle/>
          <a:p>
            <a:pPr algn="l"/>
            <a:r>
              <a:rPr lang="en-US" dirty="0"/>
              <a:t>Questions at the Scene</a:t>
            </a:r>
          </a:p>
        </p:txBody>
      </p:sp>
      <p:sp>
        <p:nvSpPr>
          <p:cNvPr id="3" name="Content Placeholder 2"/>
          <p:cNvSpPr>
            <a:spLocks noGrp="1"/>
          </p:cNvSpPr>
          <p:nvPr>
            <p:ph idx="1"/>
          </p:nvPr>
        </p:nvSpPr>
        <p:spPr>
          <a:xfrm>
            <a:off x="628650" y="1447800"/>
            <a:ext cx="7886700" cy="4729163"/>
          </a:xfrm>
        </p:spPr>
        <p:txBody>
          <a:bodyPr>
            <a:normAutofit lnSpcReduction="10000"/>
          </a:bodyPr>
          <a:lstStyle/>
          <a:p>
            <a:pPr marL="293688" indent="-293688"/>
            <a:r>
              <a:rPr lang="en-US" dirty="0"/>
              <a:t>Why did they drown?</a:t>
            </a:r>
          </a:p>
          <a:p>
            <a:pPr marL="635000" lvl="1" indent="-341313">
              <a:buFont typeface="System Font Regular"/>
              <a:buChar char="-"/>
            </a:pPr>
            <a:r>
              <a:rPr lang="en-US" dirty="0"/>
              <a:t>Suicide</a:t>
            </a:r>
          </a:p>
          <a:p>
            <a:pPr marL="635000" lvl="1" indent="-341313">
              <a:buFont typeface="System Font Regular"/>
              <a:buChar char="-"/>
            </a:pPr>
            <a:r>
              <a:rPr lang="en-US" dirty="0"/>
              <a:t>Trauma</a:t>
            </a:r>
          </a:p>
          <a:p>
            <a:pPr marL="635000" lvl="1" indent="-341313">
              <a:buFont typeface="System Font Regular"/>
              <a:buChar char="-"/>
            </a:pPr>
            <a:r>
              <a:rPr lang="en-US" dirty="0"/>
              <a:t>Medical events: epilepsy, cardiac arrest, arrhythmia</a:t>
            </a:r>
          </a:p>
          <a:p>
            <a:pPr marL="635000" lvl="1" indent="-341313">
              <a:buFont typeface="System Font Regular"/>
              <a:buChar char="-"/>
            </a:pPr>
            <a:r>
              <a:rPr lang="en-US" dirty="0"/>
              <a:t>Inability to swim</a:t>
            </a:r>
          </a:p>
          <a:p>
            <a:pPr marL="293688" indent="-293688"/>
            <a:r>
              <a:rPr lang="en-US" dirty="0"/>
              <a:t>Water temperature?</a:t>
            </a:r>
          </a:p>
          <a:p>
            <a:pPr marL="293688" indent="-293688"/>
            <a:r>
              <a:rPr lang="en-US" dirty="0"/>
              <a:t>How long submerged?</a:t>
            </a:r>
          </a:p>
          <a:p>
            <a:pPr marL="293688" indent="-293688"/>
            <a:r>
              <a:rPr lang="en-US" dirty="0"/>
              <a:t>How long until BLS started? Vital signs?</a:t>
            </a:r>
          </a:p>
        </p:txBody>
      </p:sp>
    </p:spTree>
    <p:extLst>
      <p:ext uri="{BB962C8B-B14F-4D97-AF65-F5344CB8AC3E}">
        <p14:creationId xmlns:p14="http://schemas.microsoft.com/office/powerpoint/2010/main" val="977575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228600" y="365125"/>
            <a:ext cx="8286750" cy="1082675"/>
          </a:xfrm>
        </p:spPr>
        <p:txBody>
          <a:bodyPr>
            <a:normAutofit fontScale="90000"/>
          </a:bodyPr>
          <a:lstStyle/>
          <a:p>
            <a:pPr algn="l"/>
            <a:r>
              <a:rPr lang="en-US" dirty="0"/>
              <a:t>Szpilman’s Drowning Severity Classification and Mortality</a:t>
            </a:r>
            <a:r>
              <a:rPr lang="en-US" baseline="30000" dirty="0"/>
              <a:t>4</a:t>
            </a:r>
          </a:p>
        </p:txBody>
      </p:sp>
      <p:pic>
        <p:nvPicPr>
          <p:cNvPr id="4" name="Content Placeholder 3" descr="File:Algorithm - drowning severity classification and flow ..."/>
          <p:cNvPicPr>
            <a:picLocks noGrp="1" noChangeAspect="1"/>
          </p:cNvPicPr>
          <p:nvPr>
            <p:ph idx="1"/>
          </p:nvPr>
        </p:nvPicPr>
        <p:blipFill rotWithShape="1">
          <a:blip r:embed="rId3">
            <a:extLst>
              <a:ext uri="{28A0092B-C50C-407E-A947-70E740481C1C}">
                <a14:useLocalDpi xmlns:a14="http://schemas.microsoft.com/office/drawing/2010/main" val="0"/>
              </a:ext>
            </a:extLst>
          </a:blip>
          <a:srcRect t="7408" r="1666" b="46202"/>
          <a:stretch/>
        </p:blipFill>
        <p:spPr>
          <a:xfrm>
            <a:off x="0" y="1766452"/>
            <a:ext cx="9144000" cy="4024747"/>
          </a:xfrm>
          <a:prstGeom prst="rect">
            <a:avLst/>
          </a:prstGeom>
        </p:spPr>
      </p:pic>
      <p:sp>
        <p:nvSpPr>
          <p:cNvPr id="5" name="TextBox 4"/>
          <p:cNvSpPr txBox="1"/>
          <p:nvPr/>
        </p:nvSpPr>
        <p:spPr>
          <a:xfrm>
            <a:off x="3657600" y="5911110"/>
            <a:ext cx="1828800" cy="369332"/>
          </a:xfrm>
          <a:prstGeom prst="rect">
            <a:avLst/>
          </a:prstGeom>
          <a:noFill/>
        </p:spPr>
        <p:txBody>
          <a:bodyPr wrap="square" rtlCol="0">
            <a:spAutoFit/>
          </a:bodyPr>
          <a:lstStyle/>
          <a:p>
            <a:pPr algn="ctr"/>
            <a:r>
              <a:rPr lang="en-US" dirty="0"/>
              <a:t>Figure 6</a:t>
            </a:r>
          </a:p>
        </p:txBody>
      </p:sp>
    </p:spTree>
    <p:extLst>
      <p:ext uri="{BB962C8B-B14F-4D97-AF65-F5344CB8AC3E}">
        <p14:creationId xmlns:p14="http://schemas.microsoft.com/office/powerpoint/2010/main" val="2738897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006475"/>
          </a:xfrm>
        </p:spPr>
        <p:txBody>
          <a:bodyPr/>
          <a:lstStyle/>
          <a:p>
            <a:pPr algn="l"/>
            <a:r>
              <a:rPr lang="en-US" dirty="0"/>
              <a:t>Management at the Scene</a:t>
            </a:r>
          </a:p>
        </p:txBody>
      </p:sp>
      <p:sp>
        <p:nvSpPr>
          <p:cNvPr id="3" name="Content Placeholder 2"/>
          <p:cNvSpPr>
            <a:spLocks noGrp="1"/>
          </p:cNvSpPr>
          <p:nvPr>
            <p:ph idx="1"/>
          </p:nvPr>
        </p:nvSpPr>
        <p:spPr>
          <a:xfrm>
            <a:off x="628650" y="1605757"/>
            <a:ext cx="7886700" cy="2204243"/>
          </a:xfrm>
        </p:spPr>
        <p:txBody>
          <a:bodyPr>
            <a:normAutofit/>
          </a:bodyPr>
          <a:lstStyle/>
          <a:p>
            <a:pPr marL="293688" indent="-293688"/>
            <a:r>
              <a:rPr lang="en-US" dirty="0"/>
              <a:t>Remove from water when safe</a:t>
            </a:r>
          </a:p>
          <a:p>
            <a:pPr marL="293688" indent="-293688"/>
            <a:r>
              <a:rPr lang="en-US" dirty="0"/>
              <a:t>Early BLS vital</a:t>
            </a:r>
          </a:p>
          <a:p>
            <a:pPr marL="635000" lvl="1" indent="-279400">
              <a:buFont typeface="System Font Regular"/>
              <a:buChar char="-"/>
            </a:pPr>
            <a:r>
              <a:rPr lang="en-US" dirty="0"/>
              <a:t>Rescue breaths first </a:t>
            </a:r>
          </a:p>
          <a:p>
            <a:pPr marL="635000" lvl="1" indent="-279400">
              <a:buFont typeface="System Font Regular"/>
              <a:buChar char="-"/>
            </a:pPr>
            <a:r>
              <a:rPr lang="en-US" dirty="0"/>
              <a:t>ABCs: Airway </a:t>
            </a:r>
            <a:r>
              <a:rPr lang="en-US" dirty="0">
                <a:sym typeface="Wingdings" pitchFamily="2" charset="2"/>
              </a:rPr>
              <a:t> </a:t>
            </a:r>
            <a:r>
              <a:rPr lang="en-US" dirty="0"/>
              <a:t>Breathing </a:t>
            </a:r>
            <a:r>
              <a:rPr lang="en-US" dirty="0">
                <a:sym typeface="Wingdings" pitchFamily="2" charset="2"/>
              </a:rPr>
              <a:t> </a:t>
            </a:r>
            <a:r>
              <a:rPr lang="en-US" dirty="0"/>
              <a:t>Circulation   </a:t>
            </a:r>
          </a:p>
        </p:txBody>
      </p:sp>
      <p:pic>
        <p:nvPicPr>
          <p:cNvPr id="1026" name="Picture 2" descr="File:Mund-zu-Mund-Beatmung IV.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2899" y="3813875"/>
            <a:ext cx="2698101" cy="20261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181600" y="5839984"/>
            <a:ext cx="2819399" cy="381000"/>
          </a:xfrm>
          <a:prstGeom prst="rect">
            <a:avLst/>
          </a:prstGeom>
          <a:noFill/>
        </p:spPr>
        <p:txBody>
          <a:bodyPr wrap="square" rtlCol="0">
            <a:spAutoFit/>
          </a:bodyPr>
          <a:lstStyle/>
          <a:p>
            <a:pPr algn="ctr"/>
            <a:r>
              <a:rPr lang="en-US" dirty="0"/>
              <a:t>Figure 7</a:t>
            </a:r>
          </a:p>
        </p:txBody>
      </p:sp>
      <p:sp>
        <p:nvSpPr>
          <p:cNvPr id="4" name="TextBox 3">
            <a:extLst>
              <a:ext uri="{FF2B5EF4-FFF2-40B4-BE49-F238E27FC236}">
                <a16:creationId xmlns:a16="http://schemas.microsoft.com/office/drawing/2014/main" id="{A9AB2813-3977-8D4F-8C3B-1C110222F833}"/>
              </a:ext>
            </a:extLst>
          </p:cNvPr>
          <p:cNvSpPr txBox="1"/>
          <p:nvPr/>
        </p:nvSpPr>
        <p:spPr>
          <a:xfrm>
            <a:off x="914401" y="3810000"/>
            <a:ext cx="4267199" cy="2339102"/>
          </a:xfrm>
          <a:prstGeom prst="rect">
            <a:avLst/>
          </a:prstGeom>
          <a:noFill/>
        </p:spPr>
        <p:txBody>
          <a:bodyPr wrap="square" rtlCol="0">
            <a:spAutoFit/>
          </a:bodyPr>
          <a:lstStyle/>
          <a:p>
            <a:r>
              <a:rPr lang="en-US" sz="3200" i="1" dirty="0"/>
              <a:t>In drownings there is no residual oxygen in the lungs, unlike other causes of arrest</a:t>
            </a:r>
          </a:p>
          <a:p>
            <a:endParaRPr lang="en-US" dirty="0"/>
          </a:p>
        </p:txBody>
      </p:sp>
    </p:spTree>
    <p:extLst>
      <p:ext uri="{BB962C8B-B14F-4D97-AF65-F5344CB8AC3E}">
        <p14:creationId xmlns:p14="http://schemas.microsoft.com/office/powerpoint/2010/main" val="1350806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162800" cy="1082675"/>
          </a:xfrm>
        </p:spPr>
        <p:txBody>
          <a:bodyPr/>
          <a:lstStyle/>
          <a:p>
            <a:pPr algn="l"/>
            <a:r>
              <a:rPr lang="en-US" dirty="0"/>
              <a:t>Management at the Scene</a:t>
            </a:r>
          </a:p>
        </p:txBody>
      </p:sp>
      <p:sp>
        <p:nvSpPr>
          <p:cNvPr id="3" name="Content Placeholder 2"/>
          <p:cNvSpPr>
            <a:spLocks noGrp="1"/>
          </p:cNvSpPr>
          <p:nvPr>
            <p:ph idx="1"/>
          </p:nvPr>
        </p:nvSpPr>
        <p:spPr>
          <a:xfrm>
            <a:off x="457200" y="1371600"/>
            <a:ext cx="7981950" cy="4724399"/>
          </a:xfrm>
        </p:spPr>
        <p:txBody>
          <a:bodyPr>
            <a:normAutofit/>
          </a:bodyPr>
          <a:lstStyle/>
          <a:p>
            <a:pPr marL="293688" indent="-293688">
              <a:lnSpc>
                <a:spcPct val="110000"/>
              </a:lnSpc>
            </a:pPr>
            <a:r>
              <a:rPr lang="en-US" dirty="0"/>
              <a:t>Warm patient</a:t>
            </a:r>
          </a:p>
          <a:p>
            <a:pPr marL="696913" lvl="1" indent="-341313">
              <a:lnSpc>
                <a:spcPct val="110000"/>
              </a:lnSpc>
              <a:buFont typeface="System Font Regular"/>
              <a:buChar char="-"/>
            </a:pPr>
            <a:r>
              <a:rPr lang="en-US" dirty="0"/>
              <a:t>Remove clothes</a:t>
            </a:r>
          </a:p>
          <a:p>
            <a:pPr marL="696913" lvl="1" indent="-341313">
              <a:lnSpc>
                <a:spcPct val="110000"/>
              </a:lnSpc>
              <a:buFont typeface="System Font Regular"/>
              <a:buChar char="-"/>
            </a:pPr>
            <a:r>
              <a:rPr lang="en-US" dirty="0"/>
              <a:t>Dry patient</a:t>
            </a:r>
          </a:p>
          <a:p>
            <a:pPr marL="696913" lvl="1" indent="-341313">
              <a:lnSpc>
                <a:spcPct val="110000"/>
              </a:lnSpc>
              <a:buFont typeface="System Font Regular"/>
              <a:buChar char="-"/>
            </a:pPr>
            <a:r>
              <a:rPr lang="en-US" dirty="0"/>
              <a:t>Cover with dry material</a:t>
            </a:r>
          </a:p>
          <a:p>
            <a:pPr marL="293688" indent="-293688">
              <a:lnSpc>
                <a:spcPct val="110000"/>
              </a:lnSpc>
            </a:pPr>
            <a:r>
              <a:rPr lang="en-US" dirty="0"/>
              <a:t>Immobilize spine if trauma suspected</a:t>
            </a:r>
          </a:p>
          <a:p>
            <a:pPr marL="696913" lvl="1" indent="-341313">
              <a:lnSpc>
                <a:spcPct val="110000"/>
              </a:lnSpc>
              <a:buFont typeface="System Font Regular"/>
              <a:buChar char="-"/>
            </a:pPr>
            <a:r>
              <a:rPr lang="en-US" dirty="0"/>
              <a:t>Mechanism of injury (e.g. boating accident)</a:t>
            </a:r>
          </a:p>
          <a:p>
            <a:pPr marL="696913" lvl="1" indent="-341313">
              <a:lnSpc>
                <a:spcPct val="110000"/>
              </a:lnSpc>
              <a:buFont typeface="System Font Regular"/>
              <a:buChar char="-"/>
            </a:pPr>
            <a:r>
              <a:rPr lang="en-US" dirty="0"/>
              <a:t>Facial/neck trauma (e.g. diving accident)</a:t>
            </a:r>
          </a:p>
          <a:p>
            <a:pPr marL="696913" lvl="1" indent="-341313">
              <a:lnSpc>
                <a:spcPct val="110000"/>
              </a:lnSpc>
              <a:buFont typeface="System Font Regular"/>
              <a:buChar char="-"/>
            </a:pPr>
            <a:r>
              <a:rPr lang="en-US" dirty="0"/>
              <a:t>Do not delay respirations to immobilize spine</a:t>
            </a:r>
          </a:p>
        </p:txBody>
      </p:sp>
    </p:spTree>
    <p:extLst>
      <p:ext uri="{BB962C8B-B14F-4D97-AF65-F5344CB8AC3E}">
        <p14:creationId xmlns:p14="http://schemas.microsoft.com/office/powerpoint/2010/main" val="3791849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082675"/>
          </a:xfrm>
        </p:spPr>
        <p:txBody>
          <a:bodyPr/>
          <a:lstStyle/>
          <a:p>
            <a:pPr algn="l"/>
            <a:r>
              <a:rPr lang="en-US" dirty="0"/>
              <a:t>Management at the Scene</a:t>
            </a:r>
          </a:p>
        </p:txBody>
      </p:sp>
      <p:sp>
        <p:nvSpPr>
          <p:cNvPr id="3" name="Content Placeholder 2"/>
          <p:cNvSpPr>
            <a:spLocks noGrp="1"/>
          </p:cNvSpPr>
          <p:nvPr>
            <p:ph idx="1"/>
          </p:nvPr>
        </p:nvSpPr>
        <p:spPr>
          <a:xfrm>
            <a:off x="457200" y="1524000"/>
            <a:ext cx="8058150" cy="4351338"/>
          </a:xfrm>
        </p:spPr>
        <p:txBody>
          <a:bodyPr>
            <a:normAutofit/>
          </a:bodyPr>
          <a:lstStyle/>
          <a:p>
            <a:pPr marL="0" indent="0">
              <a:lnSpc>
                <a:spcPct val="100000"/>
              </a:lnSpc>
              <a:buNone/>
            </a:pPr>
            <a:r>
              <a:rPr lang="en-US" i="1" dirty="0"/>
              <a:t>Does aspirated water need to </a:t>
            </a:r>
            <a:r>
              <a:rPr lang="en-US" i="1" dirty="0">
                <a:sym typeface="Wingdings" panose="05000000000000000000" pitchFamily="2" charset="2"/>
              </a:rPr>
              <a:t>be removed before rescue breaths?  NO!</a:t>
            </a:r>
            <a:endParaRPr lang="en-US" i="1" dirty="0"/>
          </a:p>
          <a:p>
            <a:pPr marL="344488" lvl="1" indent="-331788">
              <a:lnSpc>
                <a:spcPct val="100000"/>
              </a:lnSpc>
              <a:buFont typeface="Arial" panose="020B0604020202020204" pitchFamily="34" charset="0"/>
              <a:buChar char="•"/>
            </a:pPr>
            <a:r>
              <a:rPr lang="en-US" dirty="0"/>
              <a:t>In most drownings only a small volume of water is aspirated </a:t>
            </a:r>
          </a:p>
          <a:p>
            <a:pPr marL="344488" lvl="1" indent="-331788">
              <a:lnSpc>
                <a:spcPct val="100000"/>
              </a:lnSpc>
              <a:buFont typeface="Arial" panose="020B0604020202020204" pitchFamily="34" charset="0"/>
              <a:buChar char="•"/>
            </a:pPr>
            <a:r>
              <a:rPr lang="en-US" dirty="0"/>
              <a:t>Aspirated water is absorbed quickly</a:t>
            </a:r>
          </a:p>
          <a:p>
            <a:pPr marL="344488" lvl="1" indent="-331788">
              <a:lnSpc>
                <a:spcPct val="100000"/>
              </a:lnSpc>
              <a:buFont typeface="Arial" panose="020B0604020202020204" pitchFamily="34" charset="0"/>
              <a:buChar char="•"/>
            </a:pPr>
            <a:r>
              <a:rPr lang="en-US" dirty="0"/>
              <a:t>Stomach thrusts or positioning do not effectively remove aspirated water</a:t>
            </a:r>
          </a:p>
          <a:p>
            <a:endParaRPr lang="en-US" dirty="0"/>
          </a:p>
        </p:txBody>
      </p:sp>
    </p:spTree>
    <p:extLst>
      <p:ext uri="{BB962C8B-B14F-4D97-AF65-F5344CB8AC3E}">
        <p14:creationId xmlns:p14="http://schemas.microsoft.com/office/powerpoint/2010/main" val="3004869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006475"/>
          </a:xfrm>
        </p:spPr>
        <p:txBody>
          <a:bodyPr/>
          <a:lstStyle/>
          <a:p>
            <a:pPr algn="l"/>
            <a:r>
              <a:rPr lang="en-US" dirty="0"/>
              <a:t>Management at the Scene</a:t>
            </a:r>
          </a:p>
        </p:txBody>
      </p:sp>
      <p:sp>
        <p:nvSpPr>
          <p:cNvPr id="3" name="Content Placeholder 2"/>
          <p:cNvSpPr>
            <a:spLocks noGrp="1"/>
          </p:cNvSpPr>
          <p:nvPr>
            <p:ph idx="1"/>
          </p:nvPr>
        </p:nvSpPr>
        <p:spPr>
          <a:xfrm>
            <a:off x="628650" y="1371600"/>
            <a:ext cx="7886700" cy="4652963"/>
          </a:xfrm>
        </p:spPr>
        <p:txBody>
          <a:bodyPr>
            <a:normAutofit fontScale="92500" lnSpcReduction="20000"/>
          </a:bodyPr>
          <a:lstStyle/>
          <a:p>
            <a:pPr marL="293688" indent="-293688">
              <a:lnSpc>
                <a:spcPct val="120000"/>
              </a:lnSpc>
            </a:pPr>
            <a:r>
              <a:rPr lang="en-US" dirty="0"/>
              <a:t>Establish IV or IO access</a:t>
            </a:r>
          </a:p>
          <a:p>
            <a:pPr marL="635000" lvl="1" indent="-279400">
              <a:lnSpc>
                <a:spcPct val="120000"/>
              </a:lnSpc>
              <a:buFont typeface="System Font Regular"/>
              <a:buChar char="-"/>
            </a:pPr>
            <a:r>
              <a:rPr lang="en-US" dirty="0"/>
              <a:t>Tracheal medications unlikely to be effective </a:t>
            </a:r>
          </a:p>
          <a:p>
            <a:pPr marL="293688" indent="-293688">
              <a:lnSpc>
                <a:spcPct val="120000"/>
              </a:lnSpc>
            </a:pPr>
            <a:r>
              <a:rPr lang="en-US" dirty="0"/>
              <a:t>Start advanced life support </a:t>
            </a:r>
          </a:p>
          <a:p>
            <a:pPr marL="635000" lvl="1" indent="-279400">
              <a:lnSpc>
                <a:spcPct val="120000"/>
              </a:lnSpc>
              <a:buFont typeface="System Font Regular"/>
              <a:buChar char="-"/>
            </a:pPr>
            <a:r>
              <a:rPr lang="en-US" dirty="0"/>
              <a:t>Administer oxygen for respiratory distress</a:t>
            </a:r>
          </a:p>
          <a:p>
            <a:pPr marL="635000" lvl="1" indent="-279400">
              <a:lnSpc>
                <a:spcPct val="120000"/>
              </a:lnSpc>
              <a:buFont typeface="System Font Regular"/>
              <a:buChar char="-"/>
            </a:pPr>
            <a:r>
              <a:rPr lang="en-US" dirty="0"/>
              <a:t>Early rapid sequence intubation if unresponsive or not breathing</a:t>
            </a:r>
          </a:p>
          <a:p>
            <a:pPr marL="635000" lvl="1" indent="-279400">
              <a:lnSpc>
                <a:spcPct val="120000"/>
              </a:lnSpc>
              <a:buFont typeface="System Font Regular"/>
              <a:buChar char="-"/>
            </a:pPr>
            <a:r>
              <a:rPr lang="en-US" dirty="0" err="1"/>
              <a:t>Orogastric</a:t>
            </a:r>
            <a:r>
              <a:rPr lang="en-US" dirty="0"/>
              <a:t> or nasogastric tube after intubation</a:t>
            </a:r>
          </a:p>
          <a:p>
            <a:pPr marL="293688" indent="-293688">
              <a:lnSpc>
                <a:spcPct val="120000"/>
              </a:lnSpc>
            </a:pPr>
            <a:r>
              <a:rPr lang="en-US" dirty="0"/>
              <a:t>Treat hypothermic diuresis with 10-20 ml/kg boluses of 0.9% saline or isotonic fluid</a:t>
            </a:r>
          </a:p>
          <a:p>
            <a:endParaRPr lang="en-US" dirty="0"/>
          </a:p>
        </p:txBody>
      </p:sp>
    </p:spTree>
    <p:extLst>
      <p:ext uri="{BB962C8B-B14F-4D97-AF65-F5344CB8AC3E}">
        <p14:creationId xmlns:p14="http://schemas.microsoft.com/office/powerpoint/2010/main" val="1232784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Hypothermia Concerns</a:t>
            </a:r>
          </a:p>
        </p:txBody>
      </p:sp>
      <p:sp>
        <p:nvSpPr>
          <p:cNvPr id="3" name="Content Placeholder 2"/>
          <p:cNvSpPr>
            <a:spLocks noGrp="1"/>
          </p:cNvSpPr>
          <p:nvPr>
            <p:ph idx="1"/>
          </p:nvPr>
        </p:nvSpPr>
        <p:spPr>
          <a:xfrm>
            <a:off x="457200" y="1676400"/>
            <a:ext cx="7848600" cy="4267200"/>
          </a:xfrm>
        </p:spPr>
        <p:txBody>
          <a:bodyPr>
            <a:normAutofit lnSpcReduction="10000"/>
          </a:bodyPr>
          <a:lstStyle/>
          <a:p>
            <a:pPr marL="355600" indent="-341313">
              <a:lnSpc>
                <a:spcPct val="100000"/>
              </a:lnSpc>
            </a:pPr>
            <a:r>
              <a:rPr lang="en-US" dirty="0"/>
              <a:t>Bradycardia is a response to hypothermia</a:t>
            </a:r>
          </a:p>
          <a:p>
            <a:pPr marL="355600" indent="-341313">
              <a:lnSpc>
                <a:spcPct val="100000"/>
              </a:lnSpc>
            </a:pPr>
            <a:r>
              <a:rPr lang="en-US" dirty="0"/>
              <a:t>Can consider no chest compressions for HR &lt; 60 IF intact circulation</a:t>
            </a:r>
          </a:p>
          <a:p>
            <a:pPr marL="355600" indent="-341313">
              <a:lnSpc>
                <a:spcPct val="100000"/>
              </a:lnSpc>
            </a:pPr>
            <a:r>
              <a:rPr lang="en-US" dirty="0"/>
              <a:t>Secondary issues</a:t>
            </a:r>
          </a:p>
          <a:p>
            <a:pPr marL="688975" lvl="1" indent="-344488">
              <a:lnSpc>
                <a:spcPct val="100000"/>
              </a:lnSpc>
              <a:buFont typeface="System Font Regular"/>
              <a:buChar char="-"/>
            </a:pPr>
            <a:r>
              <a:rPr lang="en-US" dirty="0"/>
              <a:t>Irritable myocardium </a:t>
            </a:r>
          </a:p>
          <a:p>
            <a:pPr marL="688975" lvl="1" indent="-344488">
              <a:lnSpc>
                <a:spcPct val="100000"/>
              </a:lnSpc>
              <a:buFont typeface="System Font Regular"/>
              <a:buChar char="-"/>
            </a:pPr>
            <a:r>
              <a:rPr lang="en-US" sz="2800" dirty="0"/>
              <a:t>Increased coagulopathy</a:t>
            </a:r>
          </a:p>
          <a:p>
            <a:pPr marL="688975" lvl="1" indent="-344488">
              <a:lnSpc>
                <a:spcPct val="100000"/>
              </a:lnSpc>
              <a:buFont typeface="System Font Regular"/>
              <a:buChar char="-"/>
            </a:pPr>
            <a:r>
              <a:rPr lang="en-US" dirty="0"/>
              <a:t>I</a:t>
            </a:r>
            <a:r>
              <a:rPr lang="en-US" sz="2800" dirty="0"/>
              <a:t>nfection</a:t>
            </a:r>
          </a:p>
          <a:p>
            <a:pPr marL="688975" lvl="1" indent="-344488">
              <a:lnSpc>
                <a:spcPct val="100000"/>
              </a:lnSpc>
              <a:buFont typeface="System Font Regular"/>
              <a:buChar char="-"/>
            </a:pPr>
            <a:r>
              <a:rPr lang="en-US" dirty="0"/>
              <a:t>C</a:t>
            </a:r>
            <a:r>
              <a:rPr lang="en-US" sz="2800" dirty="0"/>
              <a:t>onfusion</a:t>
            </a:r>
          </a:p>
          <a:p>
            <a:pPr marL="355600" lvl="1" indent="-341313">
              <a:lnSpc>
                <a:spcPct val="100000"/>
              </a:lnSpc>
            </a:pPr>
            <a:endParaRPr lang="en-US" sz="3600" dirty="0"/>
          </a:p>
        </p:txBody>
      </p:sp>
    </p:spTree>
    <p:extLst>
      <p:ext uri="{BB962C8B-B14F-4D97-AF65-F5344CB8AC3E}">
        <p14:creationId xmlns:p14="http://schemas.microsoft.com/office/powerpoint/2010/main" val="3907998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Hypothermia Concerns</a:t>
            </a:r>
          </a:p>
        </p:txBody>
      </p:sp>
      <p:sp>
        <p:nvSpPr>
          <p:cNvPr id="3" name="Content Placeholder 2"/>
          <p:cNvSpPr>
            <a:spLocks noGrp="1"/>
          </p:cNvSpPr>
          <p:nvPr>
            <p:ph idx="1"/>
          </p:nvPr>
        </p:nvSpPr>
        <p:spPr/>
        <p:txBody>
          <a:bodyPr>
            <a:normAutofit/>
          </a:bodyPr>
          <a:lstStyle/>
          <a:p>
            <a:pPr marL="293688" indent="-293688">
              <a:lnSpc>
                <a:spcPct val="100000"/>
              </a:lnSpc>
            </a:pPr>
            <a:r>
              <a:rPr lang="en-US" dirty="0"/>
              <a:t>At &lt; 30°C epinephrine is less effective</a:t>
            </a:r>
          </a:p>
          <a:p>
            <a:pPr marL="571500" lvl="1" indent="-277813">
              <a:lnSpc>
                <a:spcPct val="100000"/>
              </a:lnSpc>
              <a:buFont typeface="System Font Regular"/>
              <a:buChar char="-"/>
            </a:pPr>
            <a:r>
              <a:rPr lang="en-US" dirty="0"/>
              <a:t>Consider holding epi until &gt; 30°C or give only 3 doses until &gt; 30°C</a:t>
            </a:r>
          </a:p>
          <a:p>
            <a:pPr marL="293688" indent="-293688">
              <a:lnSpc>
                <a:spcPct val="100000"/>
              </a:lnSpc>
            </a:pPr>
            <a:r>
              <a:rPr lang="en-US" dirty="0"/>
              <a:t>At &lt; 30°C</a:t>
            </a:r>
            <a:r>
              <a:rPr lang="en-US" b="1" dirty="0"/>
              <a:t> </a:t>
            </a:r>
            <a:r>
              <a:rPr lang="en-US" dirty="0"/>
              <a:t>defibrillation is less effective </a:t>
            </a:r>
          </a:p>
          <a:p>
            <a:pPr marL="571500" lvl="1" indent="-277813">
              <a:lnSpc>
                <a:spcPct val="100000"/>
              </a:lnSpc>
              <a:buFont typeface="System Font Regular"/>
              <a:buChar char="-"/>
            </a:pPr>
            <a:r>
              <a:rPr lang="en-US" dirty="0"/>
              <a:t>Consider using higher doses if 2-4 J/kg insufficient (up to 10 J/kg or adult dose)</a:t>
            </a:r>
          </a:p>
          <a:p>
            <a:endParaRPr lang="en-US" dirty="0"/>
          </a:p>
        </p:txBody>
      </p:sp>
    </p:spTree>
    <p:extLst>
      <p:ext uri="{BB962C8B-B14F-4D97-AF65-F5344CB8AC3E}">
        <p14:creationId xmlns:p14="http://schemas.microsoft.com/office/powerpoint/2010/main" val="644806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981950" cy="854075"/>
          </a:xfrm>
        </p:spPr>
        <p:txBody>
          <a:bodyPr/>
          <a:lstStyle/>
          <a:p>
            <a:pPr algn="l"/>
            <a:r>
              <a:rPr lang="en-US" dirty="0"/>
              <a:t>Hospital Management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33400" y="1066800"/>
                <a:ext cx="8305800" cy="5257800"/>
              </a:xfrm>
            </p:spPr>
            <p:txBody>
              <a:bodyPr>
                <a:normAutofit fontScale="85000" lnSpcReduction="10000"/>
              </a:bodyPr>
              <a:lstStyle/>
              <a:p>
                <a:pPr marL="293688" indent="-293688">
                  <a:lnSpc>
                    <a:spcPct val="120000"/>
                  </a:lnSpc>
                </a:pPr>
                <a:r>
                  <a:rPr lang="en-US" sz="3100" dirty="0"/>
                  <a:t>Ensure dry patient</a:t>
                </a:r>
              </a:p>
              <a:p>
                <a:pPr marL="293688" indent="-293688">
                  <a:lnSpc>
                    <a:spcPct val="120000"/>
                  </a:lnSpc>
                </a:pPr>
                <a:r>
                  <a:rPr lang="en-US" sz="3100" dirty="0"/>
                  <a:t>Monitor temperature</a:t>
                </a:r>
              </a:p>
              <a:p>
                <a:pPr marL="293688" indent="-293688">
                  <a:lnSpc>
                    <a:spcPct val="120000"/>
                  </a:lnSpc>
                </a:pPr>
                <a:r>
                  <a:rPr lang="en-US" sz="3100" dirty="0"/>
                  <a:t>Warm environment, radiant warmer</a:t>
                </a:r>
              </a:p>
              <a:p>
                <a:pPr marL="293688" indent="-293688">
                  <a:lnSpc>
                    <a:spcPct val="120000"/>
                  </a:lnSpc>
                </a:pPr>
                <a:r>
                  <a:rPr lang="en-US" sz="3100" dirty="0"/>
                  <a:t>If circulation intact, warm air system e.g. Bair hugger</a:t>
                </a:r>
              </a:p>
              <a:p>
                <a:pPr marL="293688" indent="-293688">
                  <a:lnSpc>
                    <a:spcPct val="120000"/>
                  </a:lnSpc>
                </a:pPr>
                <a:r>
                  <a:rPr lang="en-US" sz="3100" dirty="0"/>
                  <a:t>If poor circulation or limited effect, actively warm</a:t>
                </a:r>
              </a:p>
              <a:p>
                <a:pPr marL="571500" lvl="1" indent="-277813">
                  <a:lnSpc>
                    <a:spcPct val="120000"/>
                  </a:lnSpc>
                  <a:buFont typeface="System Font Regular"/>
                  <a:buChar char="-"/>
                </a:pPr>
                <a:r>
                  <a:rPr lang="en-US" dirty="0"/>
                  <a:t>Warm IV fluids and ventilator gasses</a:t>
                </a:r>
              </a:p>
              <a:p>
                <a:pPr marL="571500" lvl="1" indent="-277813">
                  <a:lnSpc>
                    <a:spcPct val="120000"/>
                  </a:lnSpc>
                  <a:buFont typeface="System Font Regular"/>
                  <a:buChar char="-"/>
                </a:pPr>
                <a:r>
                  <a:rPr lang="en-US" dirty="0"/>
                  <a:t>Bladder or gastric lavage with warm fluids</a:t>
                </a:r>
              </a:p>
              <a:p>
                <a:pPr marL="293688" indent="-293688">
                  <a:lnSpc>
                    <a:spcPct val="120000"/>
                  </a:lnSpc>
                </a:pPr>
                <a:r>
                  <a:rPr lang="en-US" sz="3100" dirty="0"/>
                  <a:t>Consider ECMO early if it is available</a:t>
                </a:r>
              </a:p>
              <a:p>
                <a:pPr marL="293688" indent="-293688">
                  <a:lnSpc>
                    <a:spcPct val="120000"/>
                  </a:lnSpc>
                </a:pPr>
                <a:r>
                  <a:rPr lang="en-US" sz="3100" dirty="0"/>
                  <a:t>Do not stop resuscitation until patient is warmed to at least </a:t>
                </a:r>
                <a14:m>
                  <m:oMath xmlns:m="http://schemas.openxmlformats.org/officeDocument/2006/math">
                    <m:sSup>
                      <m:sSupPr>
                        <m:ctrlPr>
                          <a:rPr lang="en-US" sz="3100" i="1">
                            <a:latin typeface="Cambria Math" panose="02040503050406030204" pitchFamily="18" charset="0"/>
                          </a:rPr>
                        </m:ctrlPr>
                      </m:sSupPr>
                      <m:e>
                        <m:r>
                          <a:rPr lang="en-US" sz="3100" i="1">
                            <a:latin typeface="Cambria Math" panose="02040503050406030204" pitchFamily="18" charset="0"/>
                          </a:rPr>
                          <m:t>32</m:t>
                        </m:r>
                      </m:e>
                      <m:sup>
                        <m:r>
                          <a:rPr lang="en-US" sz="3100" i="1">
                            <a:latin typeface="Cambria Math" panose="02040503050406030204" pitchFamily="18" charset="0"/>
                          </a:rPr>
                          <m:t>𝑜</m:t>
                        </m:r>
                      </m:sup>
                    </m:sSup>
                  </m:oMath>
                </a14:m>
                <a:r>
                  <a:rPr lang="en-US" sz="3100" dirty="0"/>
                  <a:t> (unless clearly mortal injury)</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33400" y="1066800"/>
                <a:ext cx="8305800" cy="5257800"/>
              </a:xfrm>
              <a:blipFill>
                <a:blip r:embed="rId2"/>
                <a:stretch>
                  <a:fillRect l="-1223" t="-723"/>
                </a:stretch>
              </a:blipFill>
            </p:spPr>
            <p:txBody>
              <a:bodyPr/>
              <a:lstStyle/>
              <a:p>
                <a:r>
                  <a:rPr lang="en-US">
                    <a:noFill/>
                  </a:rPr>
                  <a:t> </a:t>
                </a:r>
              </a:p>
            </p:txBody>
          </p:sp>
        </mc:Fallback>
      </mc:AlternateContent>
    </p:spTree>
    <p:extLst>
      <p:ext uri="{BB962C8B-B14F-4D97-AF65-F5344CB8AC3E}">
        <p14:creationId xmlns:p14="http://schemas.microsoft.com/office/powerpoint/2010/main" val="3814192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543800" cy="1143000"/>
          </a:xfrm>
        </p:spPr>
        <p:txBody>
          <a:bodyPr>
            <a:normAutofit fontScale="90000"/>
          </a:bodyPr>
          <a:lstStyle/>
          <a:p>
            <a:pPr algn="l"/>
            <a:r>
              <a:rPr lang="en-US" dirty="0"/>
              <a:t>Initial Hospital Assessment: </a:t>
            </a:r>
            <a:r>
              <a:rPr lang="en-US" b="1" dirty="0"/>
              <a:t>Conscious Patient</a:t>
            </a:r>
          </a:p>
        </p:txBody>
      </p:sp>
      <p:sp>
        <p:nvSpPr>
          <p:cNvPr id="3" name="Content Placeholder 2"/>
          <p:cNvSpPr>
            <a:spLocks noGrp="1"/>
          </p:cNvSpPr>
          <p:nvPr>
            <p:ph idx="1"/>
          </p:nvPr>
        </p:nvSpPr>
        <p:spPr>
          <a:xfrm>
            <a:off x="628650" y="1524000"/>
            <a:ext cx="7886700" cy="4802187"/>
          </a:xfrm>
        </p:spPr>
        <p:txBody>
          <a:bodyPr>
            <a:normAutofit fontScale="85000" lnSpcReduction="10000"/>
          </a:bodyPr>
          <a:lstStyle/>
          <a:p>
            <a:pPr>
              <a:lnSpc>
                <a:spcPct val="120000"/>
              </a:lnSpc>
            </a:pPr>
            <a:r>
              <a:rPr lang="en-US" dirty="0"/>
              <a:t>SpO</a:t>
            </a:r>
            <a:r>
              <a:rPr lang="en-US" baseline="-25000" dirty="0"/>
              <a:t>2</a:t>
            </a:r>
          </a:p>
          <a:p>
            <a:pPr>
              <a:lnSpc>
                <a:spcPct val="120000"/>
              </a:lnSpc>
            </a:pPr>
            <a:r>
              <a:rPr lang="en-US" dirty="0"/>
              <a:t>EKG</a:t>
            </a:r>
          </a:p>
          <a:p>
            <a:pPr marL="571500" lvl="1" indent="-277813">
              <a:lnSpc>
                <a:spcPct val="120000"/>
              </a:lnSpc>
              <a:buFont typeface="System Font Regular"/>
              <a:buChar char="-"/>
            </a:pPr>
            <a:r>
              <a:rPr lang="en-US" dirty="0"/>
              <a:t>Arrhythmia secondary to hypoxia or hypothermia</a:t>
            </a:r>
          </a:p>
          <a:p>
            <a:pPr marL="571500" lvl="1" indent="-277813">
              <a:lnSpc>
                <a:spcPct val="120000"/>
              </a:lnSpc>
              <a:buFont typeface="System Font Regular"/>
              <a:buChar char="-"/>
            </a:pPr>
            <a:r>
              <a:rPr lang="en-US" dirty="0"/>
              <a:t>Arrhythmia (e.g. long QT) precipitating the drowning</a:t>
            </a:r>
          </a:p>
          <a:p>
            <a:pPr>
              <a:lnSpc>
                <a:spcPct val="120000"/>
              </a:lnSpc>
            </a:pPr>
            <a:r>
              <a:rPr lang="en-US" dirty="0"/>
              <a:t>Imaging and treatment of potential injuries and conditions</a:t>
            </a:r>
          </a:p>
          <a:p>
            <a:pPr marL="571500" lvl="1" indent="-277813">
              <a:lnSpc>
                <a:spcPct val="120000"/>
              </a:lnSpc>
              <a:buFont typeface="System Font Regular"/>
              <a:buChar char="-"/>
            </a:pPr>
            <a:r>
              <a:rPr lang="en-US" dirty="0"/>
              <a:t>Spine imaging with X-rays/CT if potential cervical trauma</a:t>
            </a:r>
          </a:p>
          <a:p>
            <a:pPr marL="571500" lvl="1" indent="-277813">
              <a:lnSpc>
                <a:spcPct val="120000"/>
              </a:lnSpc>
              <a:buFont typeface="System Font Regular"/>
              <a:buChar char="-"/>
            </a:pPr>
            <a:r>
              <a:rPr lang="en-US" dirty="0"/>
              <a:t>Epilepsy treatment if seizure</a:t>
            </a:r>
          </a:p>
          <a:p>
            <a:pPr marL="571500" lvl="1" indent="-277813">
              <a:lnSpc>
                <a:spcPct val="120000"/>
              </a:lnSpc>
              <a:buFont typeface="System Font Regular"/>
              <a:buChar char="-"/>
            </a:pPr>
            <a:r>
              <a:rPr lang="en-US" dirty="0"/>
              <a:t>Alcohol level, drug screen</a:t>
            </a:r>
          </a:p>
          <a:p>
            <a:endParaRPr lang="en-US" dirty="0"/>
          </a:p>
        </p:txBody>
      </p:sp>
      <p:sp>
        <p:nvSpPr>
          <p:cNvPr id="4" name="TextBox 3"/>
          <p:cNvSpPr txBox="1"/>
          <p:nvPr/>
        </p:nvSpPr>
        <p:spPr>
          <a:xfrm>
            <a:off x="7543800" y="2524414"/>
            <a:ext cx="1295400" cy="381000"/>
          </a:xfrm>
          <a:prstGeom prst="rect">
            <a:avLst/>
          </a:prstGeom>
          <a:noFill/>
        </p:spPr>
        <p:txBody>
          <a:bodyPr wrap="square" rtlCol="0">
            <a:spAutoFit/>
          </a:bodyPr>
          <a:lstStyle/>
          <a:p>
            <a:r>
              <a:rPr lang="en-US" dirty="0"/>
              <a:t>Figure 8</a:t>
            </a:r>
          </a:p>
        </p:txBody>
      </p:sp>
      <p:pic>
        <p:nvPicPr>
          <p:cNvPr id="6146" name="Picture 2" descr="Sinus bradycardia with sinus arrhythmia"/>
          <p:cNvPicPr>
            <a:picLocks noChangeAspect="1" noChangeArrowheads="1"/>
          </p:cNvPicPr>
          <p:nvPr/>
        </p:nvPicPr>
        <p:blipFill rotWithShape="1">
          <a:blip r:embed="rId2">
            <a:extLst>
              <a:ext uri="{28A0092B-C50C-407E-A947-70E740481C1C}">
                <a14:useLocalDpi xmlns:a14="http://schemas.microsoft.com/office/drawing/2010/main" val="0"/>
              </a:ext>
            </a:extLst>
          </a:blip>
          <a:srcRect t="79545" r="15856"/>
          <a:stretch/>
        </p:blipFill>
        <p:spPr bwMode="auto">
          <a:xfrm>
            <a:off x="1981200" y="1662112"/>
            <a:ext cx="63500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723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Initial Hospital Assessment: </a:t>
            </a:r>
            <a:r>
              <a:rPr lang="en-US" b="1" dirty="0"/>
              <a:t>Unconscious</a:t>
            </a:r>
            <a:r>
              <a:rPr lang="en-US" dirty="0"/>
              <a:t> </a:t>
            </a:r>
            <a:r>
              <a:rPr lang="en-US" b="1" dirty="0"/>
              <a:t>Patient</a:t>
            </a:r>
          </a:p>
        </p:txBody>
      </p:sp>
      <p:sp>
        <p:nvSpPr>
          <p:cNvPr id="3" name="Content Placeholder 2"/>
          <p:cNvSpPr>
            <a:spLocks noGrp="1"/>
          </p:cNvSpPr>
          <p:nvPr>
            <p:ph idx="1"/>
          </p:nvPr>
        </p:nvSpPr>
        <p:spPr>
          <a:xfrm>
            <a:off x="457200" y="1676400"/>
            <a:ext cx="8058150" cy="4667250"/>
          </a:xfrm>
        </p:spPr>
        <p:txBody>
          <a:bodyPr>
            <a:normAutofit fontScale="92500" lnSpcReduction="10000"/>
          </a:bodyPr>
          <a:lstStyle/>
          <a:p>
            <a:pPr>
              <a:lnSpc>
                <a:spcPct val="120000"/>
              </a:lnSpc>
              <a:spcBef>
                <a:spcPts val="400"/>
              </a:spcBef>
            </a:pPr>
            <a:r>
              <a:rPr lang="en-US" sz="2800" dirty="0"/>
              <a:t>Vital signs, including SpO</a:t>
            </a:r>
            <a:r>
              <a:rPr lang="en-US" sz="2800" baseline="-25000" dirty="0"/>
              <a:t>2</a:t>
            </a:r>
          </a:p>
          <a:p>
            <a:pPr>
              <a:lnSpc>
                <a:spcPct val="120000"/>
              </a:lnSpc>
              <a:spcBef>
                <a:spcPts val="400"/>
              </a:spcBef>
            </a:pPr>
            <a:r>
              <a:rPr lang="en-US" sz="2800" dirty="0"/>
              <a:t>Arterial blood gas</a:t>
            </a:r>
          </a:p>
          <a:p>
            <a:pPr>
              <a:lnSpc>
                <a:spcPct val="120000"/>
              </a:lnSpc>
              <a:spcBef>
                <a:spcPts val="400"/>
              </a:spcBef>
            </a:pPr>
            <a:r>
              <a:rPr lang="en-US" sz="2800" dirty="0"/>
              <a:t>Blood glucose and electrolytes</a:t>
            </a:r>
          </a:p>
          <a:p>
            <a:pPr>
              <a:lnSpc>
                <a:spcPct val="120000"/>
              </a:lnSpc>
              <a:spcBef>
                <a:spcPts val="400"/>
              </a:spcBef>
            </a:pPr>
            <a:r>
              <a:rPr lang="en-US" sz="2800" dirty="0"/>
              <a:t>Hemoglobin, white blood count, coagulation profile</a:t>
            </a:r>
          </a:p>
          <a:p>
            <a:pPr>
              <a:lnSpc>
                <a:spcPct val="120000"/>
              </a:lnSpc>
              <a:spcBef>
                <a:spcPts val="400"/>
              </a:spcBef>
            </a:pPr>
            <a:r>
              <a:rPr lang="en-US" sz="2800" dirty="0"/>
              <a:t>EKG</a:t>
            </a:r>
          </a:p>
          <a:p>
            <a:pPr>
              <a:lnSpc>
                <a:spcPct val="120000"/>
              </a:lnSpc>
              <a:spcBef>
                <a:spcPts val="400"/>
              </a:spcBef>
            </a:pPr>
            <a:r>
              <a:rPr lang="en-US" sz="2800" dirty="0"/>
              <a:t>Chest X-ray: useful for tracking changes</a:t>
            </a:r>
          </a:p>
          <a:p>
            <a:pPr>
              <a:lnSpc>
                <a:spcPct val="120000"/>
              </a:lnSpc>
              <a:spcBef>
                <a:spcPts val="400"/>
              </a:spcBef>
            </a:pPr>
            <a:r>
              <a:rPr lang="en-US" sz="2800" dirty="0"/>
              <a:t>Head CT: poor prognosis if abnormal</a:t>
            </a:r>
          </a:p>
          <a:p>
            <a:pPr>
              <a:lnSpc>
                <a:spcPct val="120000"/>
              </a:lnSpc>
              <a:spcBef>
                <a:spcPts val="400"/>
              </a:spcBef>
            </a:pPr>
            <a:r>
              <a:rPr lang="en-US" sz="2800" dirty="0"/>
              <a:t>Imaging as indicated by injuries and mechanism of drowning</a:t>
            </a:r>
          </a:p>
        </p:txBody>
      </p:sp>
    </p:spTree>
    <p:extLst>
      <p:ext uri="{BB962C8B-B14F-4D97-AF65-F5344CB8AC3E}">
        <p14:creationId xmlns:p14="http://schemas.microsoft.com/office/powerpoint/2010/main" val="2147230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0"/>
            <a:ext cx="7886700" cy="1006475"/>
          </a:xfrm>
        </p:spPr>
        <p:txBody>
          <a:bodyPr/>
          <a:lstStyle/>
          <a:p>
            <a:pPr algn="l"/>
            <a:r>
              <a:rPr lang="en-US" dirty="0"/>
              <a:t>Ongoing Care</a:t>
            </a:r>
          </a:p>
        </p:txBody>
      </p:sp>
      <p:sp>
        <p:nvSpPr>
          <p:cNvPr id="3" name="Content Placeholder 2"/>
          <p:cNvSpPr>
            <a:spLocks noGrp="1"/>
          </p:cNvSpPr>
          <p:nvPr>
            <p:ph idx="1"/>
          </p:nvPr>
        </p:nvSpPr>
        <p:spPr>
          <a:xfrm>
            <a:off x="609600" y="1366630"/>
            <a:ext cx="7886700" cy="5034170"/>
          </a:xfrm>
        </p:spPr>
        <p:txBody>
          <a:bodyPr>
            <a:normAutofit/>
          </a:bodyPr>
          <a:lstStyle/>
          <a:p>
            <a:pPr marL="293688" indent="-293688"/>
            <a:r>
              <a:rPr lang="en-US" dirty="0"/>
              <a:t>Ischemic injury</a:t>
            </a:r>
          </a:p>
          <a:p>
            <a:pPr marL="635000" lvl="1" indent="-279400">
              <a:buFont typeface="System Font Regular"/>
              <a:buChar char="-"/>
            </a:pPr>
            <a:r>
              <a:rPr lang="en-US" dirty="0"/>
              <a:t>Brain: Hypoxic ischemic encephalopathy</a:t>
            </a:r>
          </a:p>
          <a:p>
            <a:pPr marL="635000" lvl="1" indent="-279400">
              <a:buFont typeface="System Font Regular"/>
              <a:buChar char="-"/>
            </a:pPr>
            <a:r>
              <a:rPr lang="en-US" dirty="0"/>
              <a:t>Heart </a:t>
            </a:r>
          </a:p>
          <a:p>
            <a:pPr marL="635000" lvl="1" indent="-279400">
              <a:buFont typeface="System Font Regular"/>
              <a:buChar char="-"/>
            </a:pPr>
            <a:r>
              <a:rPr lang="en-US" dirty="0"/>
              <a:t>Kidneys</a:t>
            </a:r>
          </a:p>
          <a:p>
            <a:pPr marL="293688" indent="-293688"/>
            <a:r>
              <a:rPr lang="en-US" dirty="0"/>
              <a:t>Evolving Pneumonia/ARDS</a:t>
            </a:r>
          </a:p>
          <a:p>
            <a:pPr marL="635000" lvl="2" indent="-279400">
              <a:buFont typeface="System Font Regular"/>
              <a:buChar char="-"/>
            </a:pPr>
            <a:r>
              <a:rPr lang="en-US" dirty="0"/>
              <a:t>Microorganisms in water or healthcare-acquired</a:t>
            </a:r>
          </a:p>
          <a:p>
            <a:pPr marL="635000" lvl="2" indent="-279400">
              <a:buFont typeface="System Font Regular"/>
              <a:buChar char="-"/>
            </a:pPr>
            <a:r>
              <a:rPr lang="en-US" dirty="0"/>
              <a:t>No data for prophylactic antibiotics</a:t>
            </a:r>
          </a:p>
          <a:p>
            <a:pPr marL="635000" lvl="2" indent="-279400">
              <a:buFont typeface="System Font Regular"/>
              <a:buChar char="-"/>
            </a:pPr>
            <a:r>
              <a:rPr lang="en-US" dirty="0"/>
              <a:t>Antibiotic choice ideally determined by culture</a:t>
            </a:r>
          </a:p>
        </p:txBody>
      </p:sp>
      <p:sp>
        <p:nvSpPr>
          <p:cNvPr id="5" name="TextBox 4"/>
          <p:cNvSpPr txBox="1"/>
          <p:nvPr/>
        </p:nvSpPr>
        <p:spPr>
          <a:xfrm>
            <a:off x="7969609" y="4248151"/>
            <a:ext cx="1828800" cy="369332"/>
          </a:xfrm>
          <a:prstGeom prst="rect">
            <a:avLst/>
          </a:prstGeom>
          <a:noFill/>
        </p:spPr>
        <p:txBody>
          <a:bodyPr wrap="square" rtlCol="0">
            <a:spAutoFit/>
          </a:bodyPr>
          <a:lstStyle/>
          <a:p>
            <a:r>
              <a:rPr lang="en-US" dirty="0"/>
              <a:t>Figure 9</a:t>
            </a:r>
          </a:p>
        </p:txBody>
      </p:sp>
      <p:pic>
        <p:nvPicPr>
          <p:cNvPr id="7170" name="Picture 2" descr="Man shadow with organ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29854" y="1143000"/>
            <a:ext cx="2237946" cy="3105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197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930275"/>
          </a:xfrm>
        </p:spPr>
        <p:txBody>
          <a:bodyPr/>
          <a:lstStyle/>
          <a:p>
            <a:pPr algn="l"/>
            <a:r>
              <a:rPr lang="en-US" dirty="0"/>
              <a:t>Ongoing Care: Pulmonary</a:t>
            </a:r>
          </a:p>
        </p:txBody>
      </p:sp>
      <p:sp>
        <p:nvSpPr>
          <p:cNvPr id="3" name="Content Placeholder 2"/>
          <p:cNvSpPr>
            <a:spLocks noGrp="1"/>
          </p:cNvSpPr>
          <p:nvPr>
            <p:ph idx="1"/>
          </p:nvPr>
        </p:nvSpPr>
        <p:spPr>
          <a:xfrm>
            <a:off x="628650" y="1295400"/>
            <a:ext cx="7886700" cy="4800599"/>
          </a:xfrm>
        </p:spPr>
        <p:txBody>
          <a:bodyPr>
            <a:normAutofit lnSpcReduction="10000"/>
          </a:bodyPr>
          <a:lstStyle/>
          <a:p>
            <a:pPr marL="293688" indent="-293688"/>
            <a:r>
              <a:rPr lang="en-US" dirty="0"/>
              <a:t>Lung protective ventilation</a:t>
            </a:r>
            <a:r>
              <a:rPr lang="en-US" baseline="30000" dirty="0"/>
              <a:t>4</a:t>
            </a:r>
          </a:p>
          <a:p>
            <a:pPr marL="635000" lvl="1" indent="-279400">
              <a:buFont typeface="System Font Regular"/>
              <a:buChar char="-"/>
            </a:pPr>
            <a:r>
              <a:rPr lang="en-US" dirty="0"/>
              <a:t>Low tidal volumes (6 – 8 ml/kg)</a:t>
            </a:r>
          </a:p>
          <a:p>
            <a:pPr marL="635000" lvl="1" indent="-279400">
              <a:buFont typeface="System Font Regular"/>
              <a:buChar char="-"/>
            </a:pPr>
            <a:r>
              <a:rPr lang="en-US" dirty="0"/>
              <a:t>Plateau pressure &lt; 30 mmHg</a:t>
            </a:r>
          </a:p>
          <a:p>
            <a:pPr marL="635000" lvl="1" indent="-279400">
              <a:buFont typeface="System Font Regular"/>
              <a:buChar char="-"/>
            </a:pPr>
            <a:r>
              <a:rPr lang="en-US" dirty="0"/>
              <a:t>PEEP, levels as needed for oxygenation</a:t>
            </a:r>
          </a:p>
          <a:p>
            <a:pPr marL="635000" lvl="1" indent="-279400">
              <a:buFont typeface="System Font Regular"/>
              <a:buChar char="-"/>
            </a:pPr>
            <a:r>
              <a:rPr lang="en-US" dirty="0"/>
              <a:t>PaO</a:t>
            </a:r>
            <a:r>
              <a:rPr lang="en-US" baseline="-25000" dirty="0"/>
              <a:t>2</a:t>
            </a:r>
            <a:r>
              <a:rPr lang="en-US" dirty="0"/>
              <a:t> goal of 55 - 80 mmHg</a:t>
            </a:r>
          </a:p>
          <a:p>
            <a:pPr marL="635000" lvl="1" indent="-279400">
              <a:buFont typeface="System Font Regular"/>
              <a:buChar char="-"/>
            </a:pPr>
            <a:r>
              <a:rPr lang="en-US" dirty="0"/>
              <a:t>Similar to ARDS management but reconsider permissive hypercapnia in setting of cerebral edema and intracranial hypertension</a:t>
            </a:r>
          </a:p>
          <a:p>
            <a:pPr marL="635000" lvl="1" indent="-279400">
              <a:buFont typeface="System Font Regular"/>
              <a:buChar char="-"/>
            </a:pPr>
            <a:r>
              <a:rPr lang="en-US" dirty="0"/>
              <a:t>Watch for pneumothorax</a:t>
            </a:r>
          </a:p>
          <a:p>
            <a:pPr marL="293688" indent="-293688"/>
            <a:r>
              <a:rPr lang="en-US" dirty="0"/>
              <a:t>No data for prophylactic steroids</a:t>
            </a:r>
          </a:p>
          <a:p>
            <a:endParaRPr lang="en-US" dirty="0"/>
          </a:p>
        </p:txBody>
      </p:sp>
    </p:spTree>
    <p:extLst>
      <p:ext uri="{BB962C8B-B14F-4D97-AF65-F5344CB8AC3E}">
        <p14:creationId xmlns:p14="http://schemas.microsoft.com/office/powerpoint/2010/main" val="2173565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6200"/>
            <a:ext cx="6686550" cy="1325563"/>
          </a:xfrm>
        </p:spPr>
        <p:txBody>
          <a:bodyPr/>
          <a:lstStyle/>
          <a:p>
            <a:pPr algn="l"/>
            <a:r>
              <a:rPr lang="en-US" dirty="0"/>
              <a:t>Ongoing Care: Cardiac</a:t>
            </a:r>
          </a:p>
        </p:txBody>
      </p:sp>
      <p:sp>
        <p:nvSpPr>
          <p:cNvPr id="3" name="Content Placeholder 2"/>
          <p:cNvSpPr>
            <a:spLocks noGrp="1"/>
          </p:cNvSpPr>
          <p:nvPr>
            <p:ph idx="1"/>
          </p:nvPr>
        </p:nvSpPr>
        <p:spPr>
          <a:xfrm>
            <a:off x="628650" y="1447800"/>
            <a:ext cx="7886700" cy="4572000"/>
          </a:xfrm>
        </p:spPr>
        <p:txBody>
          <a:bodyPr>
            <a:normAutofit/>
          </a:bodyPr>
          <a:lstStyle/>
          <a:p>
            <a:pPr marL="344488" lvl="1" indent="-331788">
              <a:buFont typeface="Arial" panose="020B0604020202020204" pitchFamily="34" charset="0"/>
              <a:buChar char="•"/>
            </a:pPr>
            <a:r>
              <a:rPr lang="en-US" dirty="0"/>
              <a:t>Low cardiac output can happen via different mechanisms</a:t>
            </a:r>
          </a:p>
          <a:p>
            <a:pPr marL="696913" lvl="2" indent="-295275">
              <a:buFont typeface="System Font Regular"/>
              <a:buChar char="-"/>
            </a:pPr>
            <a:r>
              <a:rPr lang="en-US" dirty="0"/>
              <a:t>hypoxic injury </a:t>
            </a:r>
          </a:p>
          <a:p>
            <a:pPr marL="696913" lvl="2" indent="-295275">
              <a:buFont typeface="System Font Regular"/>
              <a:buChar char="-"/>
            </a:pPr>
            <a:r>
              <a:rPr lang="en-US" dirty="0"/>
              <a:t>increased pulmonary pressures</a:t>
            </a:r>
          </a:p>
          <a:p>
            <a:pPr marL="696913" lvl="2" indent="-295275">
              <a:buFont typeface="System Font Regular"/>
              <a:buChar char="-"/>
            </a:pPr>
            <a:r>
              <a:rPr lang="en-US" dirty="0"/>
              <a:t>arrhythmia</a:t>
            </a:r>
          </a:p>
          <a:p>
            <a:pPr marL="406400" lvl="1" indent="-393700">
              <a:buFont typeface="Arial" panose="020B0604020202020204" pitchFamily="34" charset="0"/>
              <a:buChar char="•"/>
            </a:pPr>
            <a:r>
              <a:rPr lang="en-US" dirty="0"/>
              <a:t>Can cause worsened pulmonary edema</a:t>
            </a:r>
          </a:p>
          <a:p>
            <a:pPr marL="406400" lvl="1" indent="-393700">
              <a:buFont typeface="Arial" panose="020B0604020202020204" pitchFamily="34" charset="0"/>
              <a:buChar char="•"/>
            </a:pPr>
            <a:r>
              <a:rPr lang="en-US" dirty="0"/>
              <a:t>Echocardiography can guide therapy</a:t>
            </a:r>
          </a:p>
          <a:p>
            <a:pPr marL="696913" lvl="2" indent="-295275">
              <a:buFont typeface="System Font Regular"/>
              <a:buChar char="-"/>
            </a:pPr>
            <a:r>
              <a:rPr lang="en-US" dirty="0"/>
              <a:t>ionotropic agents, such as Dobutamine</a:t>
            </a:r>
          </a:p>
          <a:p>
            <a:pPr marL="696913" lvl="2" indent="-295275">
              <a:buFont typeface="System Font Regular"/>
              <a:buChar char="-"/>
            </a:pPr>
            <a:r>
              <a:rPr lang="en-US" dirty="0"/>
              <a:t>diuretics if fluid overloaded ventricles</a:t>
            </a:r>
          </a:p>
          <a:p>
            <a:pPr marL="0" indent="0">
              <a:buNone/>
            </a:pPr>
            <a:endParaRPr lang="en-US" dirty="0"/>
          </a:p>
        </p:txBody>
      </p:sp>
    </p:spTree>
    <p:extLst>
      <p:ext uri="{BB962C8B-B14F-4D97-AF65-F5344CB8AC3E}">
        <p14:creationId xmlns:p14="http://schemas.microsoft.com/office/powerpoint/2010/main" val="33512114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t>Ongoing Care: Neurologic</a:t>
            </a:r>
          </a:p>
        </p:txBody>
      </p:sp>
      <p:sp>
        <p:nvSpPr>
          <p:cNvPr id="3" name="Content Placeholder 2"/>
          <p:cNvSpPr>
            <a:spLocks noGrp="1"/>
          </p:cNvSpPr>
          <p:nvPr>
            <p:ph idx="1"/>
          </p:nvPr>
        </p:nvSpPr>
        <p:spPr>
          <a:xfrm>
            <a:off x="476250" y="1219200"/>
            <a:ext cx="8286750" cy="4892675"/>
          </a:xfrm>
        </p:spPr>
        <p:txBody>
          <a:bodyPr>
            <a:normAutofit fontScale="70000" lnSpcReduction="20000"/>
          </a:bodyPr>
          <a:lstStyle/>
          <a:p>
            <a:pPr marL="344488" lvl="1" indent="-331788">
              <a:lnSpc>
                <a:spcPct val="110000"/>
              </a:lnSpc>
              <a:buFont typeface="Arial" panose="020B0604020202020204" pitchFamily="34" charset="0"/>
              <a:buChar char="•"/>
            </a:pPr>
            <a:r>
              <a:rPr lang="en-US" sz="4600" dirty="0"/>
              <a:t>Minimize increased ICP from edema</a:t>
            </a:r>
          </a:p>
          <a:p>
            <a:pPr marL="641350" lvl="2" indent="-285750">
              <a:lnSpc>
                <a:spcPct val="110000"/>
              </a:lnSpc>
              <a:buFont typeface="System Font Regular"/>
              <a:buChar char="-"/>
            </a:pPr>
            <a:r>
              <a:rPr lang="en-US" sz="4000" dirty="0"/>
              <a:t>Head of bed at 15 degrees</a:t>
            </a:r>
          </a:p>
          <a:p>
            <a:pPr marL="641350" lvl="2" indent="-285750">
              <a:lnSpc>
                <a:spcPct val="110000"/>
              </a:lnSpc>
              <a:buFont typeface="System Font Regular"/>
              <a:buChar char="-"/>
            </a:pPr>
            <a:r>
              <a:rPr lang="en-US" sz="4000" dirty="0"/>
              <a:t>Maintain normoglycemia and normal electrolytes</a:t>
            </a:r>
          </a:p>
          <a:p>
            <a:pPr marL="641350" lvl="2" indent="-285750">
              <a:lnSpc>
                <a:spcPct val="110000"/>
              </a:lnSpc>
              <a:buFont typeface="System Font Regular"/>
              <a:buChar char="-"/>
            </a:pPr>
            <a:r>
              <a:rPr lang="en-US" sz="4000" dirty="0"/>
              <a:t>Low-normal PaCO</a:t>
            </a:r>
            <a:r>
              <a:rPr lang="en-US" sz="4000" baseline="-25000" dirty="0"/>
              <a:t>2</a:t>
            </a:r>
          </a:p>
          <a:p>
            <a:pPr marL="641350" lvl="2" indent="-285750">
              <a:lnSpc>
                <a:spcPct val="110000"/>
              </a:lnSpc>
              <a:buFont typeface="System Font Regular"/>
              <a:buChar char="-"/>
            </a:pPr>
            <a:r>
              <a:rPr lang="en-US" sz="4000" dirty="0"/>
              <a:t>Seizure control</a:t>
            </a:r>
          </a:p>
          <a:p>
            <a:pPr marL="641350" lvl="2" indent="-285750">
              <a:lnSpc>
                <a:spcPct val="110000"/>
              </a:lnSpc>
              <a:buFont typeface="System Font Regular"/>
              <a:buChar char="-"/>
            </a:pPr>
            <a:r>
              <a:rPr lang="en-US" sz="4000" dirty="0"/>
              <a:t>Invasive ICP monitoring not shown to improve outcome</a:t>
            </a:r>
          </a:p>
          <a:p>
            <a:pPr marL="344488" lvl="1" indent="-331788">
              <a:lnSpc>
                <a:spcPct val="110000"/>
              </a:lnSpc>
              <a:buFont typeface="Arial" panose="020B0604020202020204" pitchFamily="34" charset="0"/>
              <a:buChar char="•"/>
            </a:pPr>
            <a:r>
              <a:rPr lang="en-US" sz="4100" dirty="0"/>
              <a:t>Avoid hyperthermia</a:t>
            </a:r>
          </a:p>
          <a:p>
            <a:pPr marL="355600" lvl="2" indent="-341313">
              <a:lnSpc>
                <a:spcPct val="110000"/>
              </a:lnSpc>
            </a:pPr>
            <a:r>
              <a:rPr lang="en-US" sz="4100" dirty="0"/>
              <a:t>Therapeutic hypothermia: No data to support</a:t>
            </a:r>
          </a:p>
          <a:p>
            <a:pPr marL="355600" indent="-341313">
              <a:lnSpc>
                <a:spcPct val="110000"/>
              </a:lnSpc>
            </a:pPr>
            <a:r>
              <a:rPr lang="en-US" sz="4100" dirty="0"/>
              <a:t>Treatment of associated injuries when stable</a:t>
            </a:r>
          </a:p>
        </p:txBody>
      </p:sp>
    </p:spTree>
    <p:extLst>
      <p:ext uri="{BB962C8B-B14F-4D97-AF65-F5344CB8AC3E}">
        <p14:creationId xmlns:p14="http://schemas.microsoft.com/office/powerpoint/2010/main" val="19495022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6934200" cy="1325563"/>
          </a:xfrm>
        </p:spPr>
        <p:txBody>
          <a:bodyPr>
            <a:normAutofit fontScale="90000"/>
          </a:bodyPr>
          <a:lstStyle/>
          <a:p>
            <a:pPr algn="l"/>
            <a:r>
              <a:rPr lang="en-US" dirty="0"/>
              <a:t>Long-term Care: Residual Neurologic Defects</a:t>
            </a:r>
          </a:p>
        </p:txBody>
      </p:sp>
      <p:sp>
        <p:nvSpPr>
          <p:cNvPr id="3" name="Content Placeholder 2"/>
          <p:cNvSpPr>
            <a:spLocks noGrp="1"/>
          </p:cNvSpPr>
          <p:nvPr>
            <p:ph idx="1"/>
          </p:nvPr>
        </p:nvSpPr>
        <p:spPr>
          <a:xfrm>
            <a:off x="457200" y="2209800"/>
            <a:ext cx="8058150" cy="4114799"/>
          </a:xfrm>
        </p:spPr>
        <p:txBody>
          <a:bodyPr>
            <a:normAutofit/>
          </a:bodyPr>
          <a:lstStyle/>
          <a:p>
            <a:pPr marL="355600" indent="-355600"/>
            <a:r>
              <a:rPr lang="en-US" dirty="0"/>
              <a:t>May require long term institutional care</a:t>
            </a:r>
          </a:p>
          <a:p>
            <a:pPr marL="355600" indent="-355600"/>
            <a:r>
              <a:rPr lang="en-US" dirty="0"/>
              <a:t>Rehabilitation can improve function with mild-moderate motor deficits, especially in younger children</a:t>
            </a:r>
          </a:p>
        </p:txBody>
      </p:sp>
    </p:spTree>
    <p:extLst>
      <p:ext uri="{BB962C8B-B14F-4D97-AF65-F5344CB8AC3E}">
        <p14:creationId xmlns:p14="http://schemas.microsoft.com/office/powerpoint/2010/main" val="9108391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25" y="228600"/>
            <a:ext cx="8010525" cy="1006475"/>
          </a:xfrm>
        </p:spPr>
        <p:txBody>
          <a:bodyPr>
            <a:normAutofit/>
          </a:bodyPr>
          <a:lstStyle/>
          <a:p>
            <a:pPr algn="l"/>
            <a:r>
              <a:rPr lang="en-US" dirty="0"/>
              <a:t>Prognosis: Conscious Patient</a:t>
            </a:r>
          </a:p>
        </p:txBody>
      </p:sp>
      <p:sp>
        <p:nvSpPr>
          <p:cNvPr id="3" name="Content Placeholder 2"/>
          <p:cNvSpPr>
            <a:spLocks noGrp="1"/>
          </p:cNvSpPr>
          <p:nvPr>
            <p:ph idx="1"/>
          </p:nvPr>
        </p:nvSpPr>
        <p:spPr>
          <a:xfrm>
            <a:off x="504825" y="1524000"/>
            <a:ext cx="8134349" cy="1219200"/>
          </a:xfrm>
        </p:spPr>
        <p:txBody>
          <a:bodyPr>
            <a:normAutofit/>
          </a:bodyPr>
          <a:lstStyle/>
          <a:p>
            <a:pPr marL="293688" indent="-293688"/>
            <a:r>
              <a:rPr lang="en-US" sz="3200" dirty="0"/>
              <a:t>Refer to Szpilman’s classification system of drowning grades</a:t>
            </a:r>
          </a:p>
        </p:txBody>
      </p:sp>
      <p:sp>
        <p:nvSpPr>
          <p:cNvPr id="5" name="TextBox 4">
            <a:extLst>
              <a:ext uri="{FF2B5EF4-FFF2-40B4-BE49-F238E27FC236}">
                <a16:creationId xmlns:a16="http://schemas.microsoft.com/office/drawing/2014/main" id="{DB736045-7212-704B-9D84-7678B8F60ABE}"/>
              </a:ext>
            </a:extLst>
          </p:cNvPr>
          <p:cNvSpPr txBox="1"/>
          <p:nvPr/>
        </p:nvSpPr>
        <p:spPr>
          <a:xfrm>
            <a:off x="504825" y="2743200"/>
            <a:ext cx="3076575" cy="3323987"/>
          </a:xfrm>
          <a:prstGeom prst="rect">
            <a:avLst/>
          </a:prstGeom>
          <a:noFill/>
        </p:spPr>
        <p:txBody>
          <a:bodyPr wrap="square" rtlCol="0">
            <a:spAutoFit/>
          </a:bodyPr>
          <a:lstStyle/>
          <a:p>
            <a:pPr marL="285750" indent="-285750">
              <a:buFont typeface="Arial" panose="020B0604020202020204" pitchFamily="34" charset="0"/>
              <a:buChar char="•"/>
            </a:pPr>
            <a:r>
              <a:rPr lang="en-US" sz="3200" dirty="0"/>
              <a:t>If conscious on presentation and normal SpO</a:t>
            </a:r>
            <a:r>
              <a:rPr lang="en-US" sz="3200" baseline="-25000" dirty="0"/>
              <a:t>2</a:t>
            </a:r>
            <a:r>
              <a:rPr lang="en-US" sz="3200" dirty="0"/>
              <a:t> at 8 hours </a:t>
            </a:r>
            <a:r>
              <a:rPr lang="en-US" sz="3200" dirty="0">
                <a:sym typeface="Wingdings" pitchFamily="2" charset="2"/>
              </a:rPr>
              <a:t> </a:t>
            </a:r>
            <a:r>
              <a:rPr lang="en-US" sz="3200" dirty="0"/>
              <a:t>Good prognosis</a:t>
            </a:r>
          </a:p>
          <a:p>
            <a:endParaRPr lang="en-US" dirty="0"/>
          </a:p>
        </p:txBody>
      </p:sp>
      <p:pic>
        <p:nvPicPr>
          <p:cNvPr id="6" name="Content Placeholder 3" descr="File:Algorithm - drowning severity classification and flow ..."/>
          <p:cNvPicPr/>
          <p:nvPr/>
        </p:nvPicPr>
        <p:blipFill rotWithShape="1">
          <a:blip r:embed="rId3">
            <a:extLst>
              <a:ext uri="{28A0092B-C50C-407E-A947-70E740481C1C}">
                <a14:useLocalDpi xmlns:a14="http://schemas.microsoft.com/office/drawing/2010/main" val="0"/>
              </a:ext>
            </a:extLst>
          </a:blip>
          <a:srcRect l="44444" t="20833" r="3098" b="46605"/>
          <a:stretch/>
        </p:blipFill>
        <p:spPr bwMode="auto">
          <a:xfrm>
            <a:off x="3810000" y="2955925"/>
            <a:ext cx="4829174" cy="2660531"/>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4724400" y="2438400"/>
            <a:ext cx="2743200" cy="369332"/>
          </a:xfrm>
          <a:prstGeom prst="rect">
            <a:avLst/>
          </a:prstGeom>
          <a:noFill/>
        </p:spPr>
        <p:txBody>
          <a:bodyPr wrap="square" rtlCol="0">
            <a:spAutoFit/>
          </a:bodyPr>
          <a:lstStyle/>
          <a:p>
            <a:pPr algn="ctr"/>
            <a:r>
              <a:rPr lang="en-US" dirty="0"/>
              <a:t>Responsive Patients </a:t>
            </a:r>
          </a:p>
        </p:txBody>
      </p:sp>
      <p:sp>
        <p:nvSpPr>
          <p:cNvPr id="10" name="TextBox 9"/>
          <p:cNvSpPr txBox="1"/>
          <p:nvPr/>
        </p:nvSpPr>
        <p:spPr>
          <a:xfrm>
            <a:off x="5337968" y="5759594"/>
            <a:ext cx="1828800" cy="369332"/>
          </a:xfrm>
          <a:prstGeom prst="rect">
            <a:avLst/>
          </a:prstGeom>
          <a:noFill/>
        </p:spPr>
        <p:txBody>
          <a:bodyPr wrap="square" rtlCol="0">
            <a:spAutoFit/>
          </a:bodyPr>
          <a:lstStyle/>
          <a:p>
            <a:pPr algn="ctr"/>
            <a:r>
              <a:rPr lang="en-US" dirty="0"/>
              <a:t>Figure 10</a:t>
            </a:r>
          </a:p>
        </p:txBody>
      </p:sp>
    </p:spTree>
    <p:extLst>
      <p:ext uri="{BB962C8B-B14F-4D97-AF65-F5344CB8AC3E}">
        <p14:creationId xmlns:p14="http://schemas.microsoft.com/office/powerpoint/2010/main" val="333915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940386" cy="930275"/>
          </a:xfrm>
        </p:spPr>
        <p:txBody>
          <a:bodyPr/>
          <a:lstStyle/>
          <a:p>
            <a:pPr algn="l"/>
            <a:r>
              <a:rPr lang="en-US" dirty="0"/>
              <a:t>Prognosis: Unconscious Patient</a:t>
            </a:r>
          </a:p>
        </p:txBody>
      </p:sp>
      <p:sp>
        <p:nvSpPr>
          <p:cNvPr id="3" name="Content Placeholder 2"/>
          <p:cNvSpPr>
            <a:spLocks noGrp="1"/>
          </p:cNvSpPr>
          <p:nvPr>
            <p:ph idx="1"/>
          </p:nvPr>
        </p:nvSpPr>
        <p:spPr>
          <a:xfrm>
            <a:off x="304800" y="1295400"/>
            <a:ext cx="4743450" cy="4802187"/>
          </a:xfrm>
        </p:spPr>
        <p:txBody>
          <a:bodyPr>
            <a:normAutofit fontScale="92500" lnSpcReduction="20000"/>
          </a:bodyPr>
          <a:lstStyle/>
          <a:p>
            <a:pPr marL="287338" indent="-287338">
              <a:lnSpc>
                <a:spcPct val="120000"/>
              </a:lnSpc>
              <a:spcBef>
                <a:spcPts val="0"/>
              </a:spcBef>
              <a:buFont typeface="Arial" panose="020B0604020202020204" pitchFamily="34" charset="0"/>
              <a:buChar char="•"/>
            </a:pPr>
            <a:r>
              <a:rPr lang="en-US" dirty="0"/>
              <a:t>Difficult to prognosticate</a:t>
            </a:r>
          </a:p>
          <a:p>
            <a:pPr marL="287338" indent="-287338">
              <a:lnSpc>
                <a:spcPct val="120000"/>
              </a:lnSpc>
              <a:spcBef>
                <a:spcPts val="0"/>
              </a:spcBef>
              <a:buFont typeface="Arial" panose="020B0604020202020204" pitchFamily="34" charset="0"/>
              <a:buChar char="•"/>
            </a:pPr>
            <a:r>
              <a:rPr lang="en-US" dirty="0"/>
              <a:t>Submersion time</a:t>
            </a:r>
          </a:p>
          <a:p>
            <a:pPr marL="574675" lvl="1" indent="-287338">
              <a:lnSpc>
                <a:spcPct val="120000"/>
              </a:lnSpc>
              <a:spcBef>
                <a:spcPts val="0"/>
              </a:spcBef>
              <a:buFont typeface="System Font Regular"/>
              <a:buChar char="-"/>
            </a:pPr>
            <a:r>
              <a:rPr lang="en-US" dirty="0"/>
              <a:t>&lt; 6 min: good outcomes</a:t>
            </a:r>
          </a:p>
          <a:p>
            <a:pPr marL="574675" lvl="1" indent="-287338">
              <a:lnSpc>
                <a:spcPct val="120000"/>
              </a:lnSpc>
              <a:spcBef>
                <a:spcPts val="0"/>
              </a:spcBef>
              <a:buFont typeface="System Font Regular"/>
              <a:buChar char="-"/>
            </a:pPr>
            <a:r>
              <a:rPr lang="en-US" dirty="0"/>
              <a:t>&gt; 25 min: approaching 100% mortality/poor outcomes</a:t>
            </a:r>
          </a:p>
          <a:p>
            <a:pPr marL="287338" indent="-287338">
              <a:lnSpc>
                <a:spcPct val="120000"/>
              </a:lnSpc>
              <a:spcBef>
                <a:spcPts val="0"/>
              </a:spcBef>
              <a:buFont typeface="Arial" panose="020B0604020202020204" pitchFamily="34" charset="0"/>
              <a:buChar char="•"/>
            </a:pPr>
            <a:r>
              <a:rPr lang="en-US" dirty="0"/>
              <a:t>Delayed BLS, delayed emergency medical services arrival, or no ROSC within 30 minutes: poor outcomes</a:t>
            </a:r>
          </a:p>
          <a:p>
            <a:endParaRPr lang="en-US" dirty="0"/>
          </a:p>
        </p:txBody>
      </p:sp>
      <p:sp>
        <p:nvSpPr>
          <p:cNvPr id="5" name="TextBox 4"/>
          <p:cNvSpPr txBox="1"/>
          <p:nvPr/>
        </p:nvSpPr>
        <p:spPr>
          <a:xfrm>
            <a:off x="5926137" y="5079761"/>
            <a:ext cx="1828800" cy="369332"/>
          </a:xfrm>
          <a:prstGeom prst="rect">
            <a:avLst/>
          </a:prstGeom>
          <a:noFill/>
        </p:spPr>
        <p:txBody>
          <a:bodyPr wrap="square" rtlCol="0">
            <a:spAutoFit/>
          </a:bodyPr>
          <a:lstStyle/>
          <a:p>
            <a:pPr algn="ctr"/>
            <a:r>
              <a:rPr lang="en-US" dirty="0"/>
              <a:t>Figure 11</a:t>
            </a:r>
          </a:p>
        </p:txBody>
      </p:sp>
      <p:pic>
        <p:nvPicPr>
          <p:cNvPr id="6" name="Content Placeholder 3" descr="File:Algorithm - drowning severity classification and flow ..."/>
          <p:cNvPicPr/>
          <p:nvPr/>
        </p:nvPicPr>
        <p:blipFill rotWithShape="1">
          <a:blip r:embed="rId3">
            <a:extLst>
              <a:ext uri="{28A0092B-C50C-407E-A947-70E740481C1C}">
                <a14:useLocalDpi xmlns:a14="http://schemas.microsoft.com/office/drawing/2010/main" val="0"/>
              </a:ext>
            </a:extLst>
          </a:blip>
          <a:srcRect l="9188" t="29630" r="54166" b="45987"/>
          <a:stretch/>
        </p:blipFill>
        <p:spPr bwMode="auto">
          <a:xfrm>
            <a:off x="4994275" y="2382587"/>
            <a:ext cx="3692525" cy="2418013"/>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5468937" y="1876730"/>
            <a:ext cx="2743200" cy="369332"/>
          </a:xfrm>
          <a:prstGeom prst="rect">
            <a:avLst/>
          </a:prstGeom>
          <a:noFill/>
        </p:spPr>
        <p:txBody>
          <a:bodyPr wrap="square" rtlCol="0">
            <a:spAutoFit/>
          </a:bodyPr>
          <a:lstStyle/>
          <a:p>
            <a:pPr algn="ctr"/>
            <a:r>
              <a:rPr lang="en-US" dirty="0"/>
              <a:t>Unresponsive Patients </a:t>
            </a:r>
          </a:p>
        </p:txBody>
      </p:sp>
    </p:spTree>
    <p:extLst>
      <p:ext uri="{BB962C8B-B14F-4D97-AF65-F5344CB8AC3E}">
        <p14:creationId xmlns:p14="http://schemas.microsoft.com/office/powerpoint/2010/main" val="2700858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6858000" cy="1325563"/>
          </a:xfrm>
        </p:spPr>
        <p:txBody>
          <a:bodyPr>
            <a:normAutofit fontScale="90000"/>
          </a:bodyPr>
          <a:lstStyle/>
          <a:p>
            <a:pPr algn="l"/>
            <a:r>
              <a:rPr lang="en-US" dirty="0"/>
              <a:t>Prognosis: Hypothermia and Water Temperature</a:t>
            </a:r>
          </a:p>
        </p:txBody>
      </p:sp>
      <p:sp>
        <p:nvSpPr>
          <p:cNvPr id="3" name="Content Placeholder 2"/>
          <p:cNvSpPr>
            <a:spLocks noGrp="1"/>
          </p:cNvSpPr>
          <p:nvPr>
            <p:ph idx="1"/>
          </p:nvPr>
        </p:nvSpPr>
        <p:spPr>
          <a:xfrm>
            <a:off x="457200" y="1825625"/>
            <a:ext cx="8229600" cy="4351338"/>
          </a:xfrm>
        </p:spPr>
        <p:txBody>
          <a:bodyPr>
            <a:normAutofit/>
          </a:bodyPr>
          <a:lstStyle/>
          <a:p>
            <a:pPr marL="0" indent="0">
              <a:buNone/>
            </a:pPr>
            <a:r>
              <a:rPr lang="en-US" i="1" dirty="0"/>
              <a:t>Case reports of successful resuscitation of children after prolonged submersions in cold water</a:t>
            </a:r>
            <a:r>
              <a:rPr lang="en-US" i="1" baseline="30000" dirty="0"/>
              <a:t>5</a:t>
            </a:r>
            <a:r>
              <a:rPr lang="en-US" i="1" dirty="0"/>
              <a:t> </a:t>
            </a:r>
          </a:p>
          <a:p>
            <a:pPr marL="344488" lvl="1" indent="-328613">
              <a:buFont typeface="Arial" panose="020B0604020202020204" pitchFamily="34" charset="0"/>
              <a:buChar char="•"/>
            </a:pPr>
            <a:r>
              <a:rPr lang="en-US" dirty="0"/>
              <a:t>Likely hypothermic before arrest</a:t>
            </a:r>
          </a:p>
          <a:p>
            <a:pPr marL="344488" lvl="1" indent="-328613">
              <a:buFont typeface="Arial" panose="020B0604020202020204" pitchFamily="34" charset="0"/>
              <a:buChar char="•"/>
            </a:pPr>
            <a:r>
              <a:rPr lang="en-US" dirty="0"/>
              <a:t>More likely in very cold water</a:t>
            </a:r>
          </a:p>
          <a:p>
            <a:pPr marL="642938" lvl="2" indent="-287338">
              <a:buFont typeface="System Font Regular"/>
              <a:buChar char="-"/>
            </a:pPr>
            <a:r>
              <a:rPr lang="en-US" dirty="0"/>
              <a:t>&lt; 6°C</a:t>
            </a:r>
          </a:p>
          <a:p>
            <a:pPr marL="642938" lvl="2" indent="-287338">
              <a:buFont typeface="System Font Regular"/>
              <a:buChar char="-"/>
            </a:pPr>
            <a:r>
              <a:rPr lang="en-US" dirty="0"/>
              <a:t>Young children cool faster with larger surface area</a:t>
            </a:r>
          </a:p>
        </p:txBody>
      </p:sp>
    </p:spTree>
    <p:extLst>
      <p:ext uri="{BB962C8B-B14F-4D97-AF65-F5344CB8AC3E}">
        <p14:creationId xmlns:p14="http://schemas.microsoft.com/office/powerpoint/2010/main" val="25462143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010400" cy="1143000"/>
          </a:xfrm>
        </p:spPr>
        <p:txBody>
          <a:bodyPr>
            <a:normAutofit fontScale="90000"/>
          </a:bodyPr>
          <a:lstStyle/>
          <a:p>
            <a:pPr algn="l"/>
            <a:r>
              <a:rPr lang="en-US" dirty="0"/>
              <a:t>Prognosis: Hypothermia and Water Temperature</a:t>
            </a:r>
          </a:p>
        </p:txBody>
      </p:sp>
      <p:sp>
        <p:nvSpPr>
          <p:cNvPr id="3" name="Content Placeholder 2"/>
          <p:cNvSpPr>
            <a:spLocks noGrp="1"/>
          </p:cNvSpPr>
          <p:nvPr>
            <p:ph idx="1"/>
          </p:nvPr>
        </p:nvSpPr>
        <p:spPr/>
        <p:txBody>
          <a:bodyPr>
            <a:normAutofit fontScale="85000" lnSpcReduction="20000"/>
          </a:bodyPr>
          <a:lstStyle/>
          <a:p>
            <a:pPr>
              <a:lnSpc>
                <a:spcPct val="110000"/>
              </a:lnSpc>
            </a:pPr>
            <a:r>
              <a:rPr lang="en-US" dirty="0"/>
              <a:t>Retrospective study of 160 Dutch children with drowning, hypothermia, and cardiac arrest</a:t>
            </a:r>
            <a:r>
              <a:rPr lang="en-US" baseline="30000" dirty="0"/>
              <a:t>6</a:t>
            </a:r>
          </a:p>
          <a:p>
            <a:pPr lvl="1">
              <a:lnSpc>
                <a:spcPct val="110000"/>
              </a:lnSpc>
            </a:pPr>
            <a:r>
              <a:rPr lang="en-US" dirty="0"/>
              <a:t>100% mortality or vegetative state if no ROSC after 30 min resuscitation</a:t>
            </a:r>
          </a:p>
          <a:p>
            <a:pPr lvl="1">
              <a:lnSpc>
                <a:spcPct val="110000"/>
              </a:lnSpc>
            </a:pPr>
            <a:r>
              <a:rPr lang="en-US" dirty="0"/>
              <a:t>62 children with ROSC &lt; 30 min, 17 survived 1 year with no, mild, or moderate neurological disability</a:t>
            </a:r>
          </a:p>
          <a:p>
            <a:pPr>
              <a:lnSpc>
                <a:spcPct val="110000"/>
              </a:lnSpc>
            </a:pPr>
            <a:r>
              <a:rPr lang="en-US" dirty="0"/>
              <a:t>Meta-analysis of prognosis with variable water temperature &lt; or &gt; 6-8 °C</a:t>
            </a:r>
            <a:r>
              <a:rPr lang="en-US" baseline="30000" dirty="0"/>
              <a:t>7</a:t>
            </a:r>
          </a:p>
          <a:p>
            <a:pPr lvl="1">
              <a:lnSpc>
                <a:spcPct val="110000"/>
              </a:lnSpc>
            </a:pPr>
            <a:r>
              <a:rPr lang="en-US" dirty="0"/>
              <a:t>Very low quality evidence, high-income countries</a:t>
            </a:r>
          </a:p>
          <a:p>
            <a:pPr lvl="1">
              <a:lnSpc>
                <a:spcPct val="110000"/>
              </a:lnSpc>
            </a:pPr>
            <a:r>
              <a:rPr lang="en-US" dirty="0"/>
              <a:t>No significant difference in outcomes</a:t>
            </a:r>
          </a:p>
        </p:txBody>
      </p:sp>
    </p:spTree>
    <p:extLst>
      <p:ext uri="{BB962C8B-B14F-4D97-AF65-F5344CB8AC3E}">
        <p14:creationId xmlns:p14="http://schemas.microsoft.com/office/powerpoint/2010/main" val="4831186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normAutofit/>
          </a:bodyPr>
          <a:lstStyle/>
          <a:p>
            <a:pPr algn="l"/>
            <a:r>
              <a:rPr lang="en-US" sz="4800" dirty="0">
                <a:latin typeface="+mn-lt"/>
              </a:rPr>
              <a:t>Conclusions:</a:t>
            </a:r>
          </a:p>
        </p:txBody>
      </p:sp>
      <p:sp>
        <p:nvSpPr>
          <p:cNvPr id="3" name="Content Placeholder 2"/>
          <p:cNvSpPr>
            <a:spLocks noGrp="1"/>
          </p:cNvSpPr>
          <p:nvPr>
            <p:ph idx="1"/>
          </p:nvPr>
        </p:nvSpPr>
        <p:spPr>
          <a:xfrm>
            <a:off x="628650" y="1600200"/>
            <a:ext cx="7886700" cy="4117975"/>
          </a:xfrm>
        </p:spPr>
        <p:txBody>
          <a:bodyPr>
            <a:normAutofit/>
          </a:bodyPr>
          <a:lstStyle/>
          <a:p>
            <a:pPr marL="355600" indent="-355600"/>
            <a:r>
              <a:rPr lang="en-US" sz="3200" dirty="0"/>
              <a:t>Drowning is a major cause of </a:t>
            </a:r>
            <a:r>
              <a:rPr lang="en-US" sz="3200" b="1" dirty="0"/>
              <a:t>preventable </a:t>
            </a:r>
            <a:r>
              <a:rPr lang="en-US" sz="3200" dirty="0"/>
              <a:t>deaths in infants, children and adolescents worldwide</a:t>
            </a:r>
          </a:p>
          <a:p>
            <a:pPr marL="355600" indent="-355600"/>
            <a:r>
              <a:rPr lang="en-US" sz="3200" dirty="0"/>
              <a:t>Higher incidence of drowning in LMICs</a:t>
            </a:r>
            <a:endParaRPr lang="en-US" sz="2800" dirty="0"/>
          </a:p>
          <a:p>
            <a:pPr marL="355600" indent="-355600"/>
            <a:r>
              <a:rPr lang="en-US" sz="3200" dirty="0"/>
              <a:t>Morbidity and mortality due to hypoxia</a:t>
            </a:r>
          </a:p>
          <a:p>
            <a:pPr marL="355600" indent="-355600"/>
            <a:r>
              <a:rPr lang="en-US" sz="3200" dirty="0"/>
              <a:t>Early intervention: rescue breaths </a:t>
            </a:r>
          </a:p>
          <a:p>
            <a:pPr marL="355600" indent="-355600"/>
            <a:r>
              <a:rPr lang="en-US" sz="3200" dirty="0"/>
              <a:t>Prevention can save lives</a:t>
            </a:r>
          </a:p>
        </p:txBody>
      </p:sp>
    </p:spTree>
    <p:extLst>
      <p:ext uri="{BB962C8B-B14F-4D97-AF65-F5344CB8AC3E}">
        <p14:creationId xmlns:p14="http://schemas.microsoft.com/office/powerpoint/2010/main" val="21463147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l"/>
            <a:r>
              <a:rPr lang="en-US" sz="4800" dirty="0">
                <a:latin typeface="+mn-lt"/>
              </a:rPr>
              <a:t>References:</a:t>
            </a:r>
          </a:p>
        </p:txBody>
      </p:sp>
      <p:sp>
        <p:nvSpPr>
          <p:cNvPr id="3" name="Content Placeholder 2"/>
          <p:cNvSpPr>
            <a:spLocks noGrp="1"/>
          </p:cNvSpPr>
          <p:nvPr>
            <p:ph idx="1"/>
          </p:nvPr>
        </p:nvSpPr>
        <p:spPr>
          <a:xfrm>
            <a:off x="457200" y="1295400"/>
            <a:ext cx="8058150" cy="5181600"/>
          </a:xfrm>
        </p:spPr>
        <p:txBody>
          <a:bodyPr>
            <a:normAutofit fontScale="55000" lnSpcReduction="20000"/>
          </a:bodyPr>
          <a:lstStyle/>
          <a:p>
            <a:pPr marL="344488" indent="-344488">
              <a:buFont typeface="+mj-lt"/>
              <a:buAutoNum type="arabicPeriod"/>
            </a:pPr>
            <a:r>
              <a:rPr lang="en-US" dirty="0"/>
              <a:t>World Health Organization. November 2014. “Global Report on Drowning: Preventing a leading killer.” </a:t>
            </a:r>
            <a:r>
              <a:rPr lang="en-US" dirty="0">
                <a:hlinkClick r:id="rId2"/>
              </a:rPr>
              <a:t>https://www.who.int/publications/i/item/global-report-on-drowning-preventing-a-leading-killer</a:t>
            </a:r>
            <a:r>
              <a:rPr lang="en-US" dirty="0"/>
              <a:t>. ISBN 9789241564786.</a:t>
            </a:r>
          </a:p>
          <a:p>
            <a:pPr marL="344488" indent="-344488">
              <a:buFont typeface="+mj-lt"/>
              <a:buAutoNum type="arabicPeriod"/>
            </a:pPr>
            <a:r>
              <a:rPr lang="en-US" dirty="0" err="1"/>
              <a:t>Jumbelic</a:t>
            </a:r>
            <a:r>
              <a:rPr lang="en-US" dirty="0"/>
              <a:t> M, Chambliss M. Accidental Toddler Drowning in 5-Gallon Buckets. JAMA 1990;263(14):1952-1953. </a:t>
            </a:r>
          </a:p>
          <a:p>
            <a:pPr marL="344488" indent="-344488">
              <a:buFont typeface="+mj-lt"/>
              <a:buAutoNum type="arabicPeriod"/>
            </a:pPr>
            <a:r>
              <a:rPr lang="en-US" dirty="0"/>
              <a:t>Bell G, </a:t>
            </a:r>
            <a:r>
              <a:rPr lang="en-US" dirty="0" err="1"/>
              <a:t>Gaitatzis</a:t>
            </a:r>
            <a:r>
              <a:rPr lang="en-US" dirty="0"/>
              <a:t> A, Bell C, Johnson A, Sander J. Drowning in people with epilepsy: how great is the risk? Neurology 2008; 7(8):578-82.</a:t>
            </a:r>
          </a:p>
          <a:p>
            <a:pPr marL="344488" indent="-344488">
              <a:buFont typeface="+mj-lt"/>
              <a:buAutoNum type="arabicPeriod"/>
            </a:pPr>
            <a:r>
              <a:rPr lang="en-US" dirty="0"/>
              <a:t>NIH NHLBI ARDS </a:t>
            </a:r>
            <a:r>
              <a:rPr lang="en-US" dirty="0" err="1"/>
              <a:t>Clincal</a:t>
            </a:r>
            <a:r>
              <a:rPr lang="en-US" dirty="0"/>
              <a:t> Network. Clinical Network Mechanical Ventilation Protocol Summary. 2008. </a:t>
            </a:r>
            <a:r>
              <a:rPr lang="en-US" dirty="0">
                <a:hlinkClick r:id="rId3"/>
              </a:rPr>
              <a:t>http://www.ardsnet.org/files/ventilator_protocol_2008-07.pdf</a:t>
            </a:r>
            <a:endParaRPr lang="en-US" dirty="0"/>
          </a:p>
          <a:p>
            <a:pPr marL="344488" indent="-344488">
              <a:buFont typeface="+mj-lt"/>
              <a:buAutoNum type="arabicPeriod"/>
            </a:pPr>
            <a:r>
              <a:rPr lang="en-US" dirty="0"/>
              <a:t>Bauman BD et al. Treatment of a Hypothermic Cardiac Arrest in the Pediatric Drowning Victim, a Case Report, and Systematic Review. </a:t>
            </a:r>
            <a:r>
              <a:rPr lang="en-US" dirty="0" err="1"/>
              <a:t>Pediatr</a:t>
            </a:r>
            <a:r>
              <a:rPr lang="en-US" dirty="0"/>
              <a:t> </a:t>
            </a:r>
            <a:r>
              <a:rPr lang="en-US" dirty="0" err="1"/>
              <a:t>Emerg</a:t>
            </a:r>
            <a:r>
              <a:rPr lang="en-US" dirty="0"/>
              <a:t> Care. 2019. doi:10.1097/PEC.0000000000001735. Online ahead of print.</a:t>
            </a:r>
          </a:p>
          <a:p>
            <a:pPr marL="344488" indent="-344488">
              <a:buFont typeface="+mj-lt"/>
              <a:buAutoNum type="arabicPeriod"/>
            </a:pPr>
            <a:r>
              <a:rPr lang="en-US" dirty="0" err="1"/>
              <a:t>Kieboom</a:t>
            </a:r>
            <a:r>
              <a:rPr lang="en-US" dirty="0"/>
              <a:t>, JK et al. Outcome after resuscitation beyond 30 minutes in drowned children with cardiac arrest and hypothermia: Dutch nationwide retrospective cohort study. BMJ 2015;350:h418.</a:t>
            </a:r>
          </a:p>
          <a:p>
            <a:pPr marL="344488" indent="-344488">
              <a:buFont typeface="+mj-lt"/>
              <a:buAutoNum type="arabicPeriod"/>
            </a:pPr>
            <a:r>
              <a:rPr lang="en-US" dirty="0" err="1"/>
              <a:t>Quan</a:t>
            </a:r>
            <a:r>
              <a:rPr lang="en-US" dirty="0"/>
              <a:t> L, </a:t>
            </a:r>
            <a:r>
              <a:rPr lang="en-US" dirty="0" err="1"/>
              <a:t>Bierens</a:t>
            </a:r>
            <a:r>
              <a:rPr lang="en-US" dirty="0"/>
              <a:t> J, Lis R, </a:t>
            </a:r>
            <a:r>
              <a:rPr lang="en-US" dirty="0" err="1"/>
              <a:t>Rowhani-Rahbar</a:t>
            </a:r>
            <a:r>
              <a:rPr lang="en-US" dirty="0"/>
              <a:t> A, Morley P, Perkins G. Predicting outcome of drowning at the scene: A systematic review and meta-analyses. Resuscitation July 2016;104:63-75.</a:t>
            </a:r>
          </a:p>
        </p:txBody>
      </p:sp>
    </p:spTree>
    <p:extLst>
      <p:ext uri="{BB962C8B-B14F-4D97-AF65-F5344CB8AC3E}">
        <p14:creationId xmlns:p14="http://schemas.microsoft.com/office/powerpoint/2010/main" val="34143228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Bibliography</a:t>
            </a:r>
          </a:p>
        </p:txBody>
      </p:sp>
      <p:sp>
        <p:nvSpPr>
          <p:cNvPr id="3" name="Content Placeholder 2"/>
          <p:cNvSpPr>
            <a:spLocks noGrp="1"/>
          </p:cNvSpPr>
          <p:nvPr>
            <p:ph idx="1"/>
          </p:nvPr>
        </p:nvSpPr>
        <p:spPr/>
        <p:txBody>
          <a:bodyPr>
            <a:normAutofit fontScale="55000" lnSpcReduction="20000"/>
          </a:bodyPr>
          <a:lstStyle/>
          <a:p>
            <a:pPr marL="344488" indent="-344488">
              <a:buFont typeface="+mj-lt"/>
              <a:buAutoNum type="arabicPeriod"/>
            </a:pPr>
            <a:r>
              <a:rPr lang="en-US" dirty="0"/>
              <a:t>Handley A. Drowning. BMJ 2014;348:bmj.g1734</a:t>
            </a:r>
          </a:p>
          <a:p>
            <a:pPr marL="344488" indent="-344488">
              <a:buFont typeface="+mj-lt"/>
              <a:buAutoNum type="arabicPeriod"/>
            </a:pPr>
            <a:r>
              <a:rPr lang="en-US" dirty="0"/>
              <a:t>Macintosh I, Austin S. Management of drowning in children. J </a:t>
            </a:r>
            <a:r>
              <a:rPr lang="en-US" dirty="0" err="1"/>
              <a:t>Paediatr</a:t>
            </a:r>
            <a:r>
              <a:rPr lang="en-US" dirty="0"/>
              <a:t>. Child Health 2017; 27(9):415-419.</a:t>
            </a:r>
          </a:p>
          <a:p>
            <a:pPr marL="344488" indent="-344488">
              <a:buFont typeface="+mj-lt"/>
              <a:buAutoNum type="arabicPeriod"/>
            </a:pPr>
            <a:r>
              <a:rPr lang="en-US" dirty="0" err="1"/>
              <a:t>Orlowski</a:t>
            </a:r>
            <a:r>
              <a:rPr lang="en-US" dirty="0"/>
              <a:t>, JP, </a:t>
            </a:r>
            <a:r>
              <a:rPr lang="en-US" dirty="0" err="1"/>
              <a:t>Szpilman</a:t>
            </a:r>
            <a:r>
              <a:rPr lang="en-US" dirty="0"/>
              <a:t> D. Drowning. Rescue, Resuscitation, and Reanimation. </a:t>
            </a:r>
            <a:r>
              <a:rPr lang="en-US" dirty="0" err="1"/>
              <a:t>Pediatr</a:t>
            </a:r>
            <a:r>
              <a:rPr lang="en-US" dirty="0"/>
              <a:t> </a:t>
            </a:r>
            <a:r>
              <a:rPr lang="en-US" dirty="0" err="1"/>
              <a:t>Clin</a:t>
            </a:r>
            <a:r>
              <a:rPr lang="en-US" dirty="0"/>
              <a:t> North Am 2001;48(3):627-46.</a:t>
            </a:r>
          </a:p>
          <a:p>
            <a:pPr marL="344488" indent="-344488">
              <a:buFont typeface="+mj-lt"/>
              <a:buAutoNum type="arabicPeriod"/>
            </a:pPr>
            <a:r>
              <a:rPr lang="en-US" dirty="0" err="1"/>
              <a:t>Quan</a:t>
            </a:r>
            <a:r>
              <a:rPr lang="en-US" dirty="0"/>
              <a:t> L, Mack C, Schiff M. Association of water temperature and submersion duration and drowning outcome. Resuscitation 2014;85(6):790-794.</a:t>
            </a:r>
          </a:p>
          <a:p>
            <a:pPr marL="344488" indent="-344488">
              <a:buFont typeface="+mj-lt"/>
              <a:buAutoNum type="arabicPeriod"/>
            </a:pPr>
            <a:r>
              <a:rPr lang="en-US" dirty="0"/>
              <a:t>Schmidt A, </a:t>
            </a:r>
            <a:r>
              <a:rPr lang="en-US" dirty="0" err="1"/>
              <a:t>Sempsrott</a:t>
            </a:r>
            <a:r>
              <a:rPr lang="en-US" dirty="0"/>
              <a:t> J, Hawkins S, </a:t>
            </a:r>
            <a:r>
              <a:rPr lang="en-US" dirty="0" err="1"/>
              <a:t>Arastu</a:t>
            </a:r>
            <a:r>
              <a:rPr lang="en-US" dirty="0"/>
              <a:t> A, Cushing T, </a:t>
            </a:r>
            <a:r>
              <a:rPr lang="en-US" dirty="0" err="1"/>
              <a:t>Auerbach</a:t>
            </a:r>
            <a:r>
              <a:rPr lang="en-US" dirty="0"/>
              <a:t> P. Wilderness Medical Society Clinical Practice Guidelines </a:t>
            </a:r>
            <a:r>
              <a:rPr lang="en-US" dirty="0" err="1"/>
              <a:t>ofr</a:t>
            </a:r>
            <a:r>
              <a:rPr lang="en-US" dirty="0"/>
              <a:t> the Treatment and Prevention of Drowning: 2019 Update. Wilderness Environ Med 2019;30(4S):S70-S86.</a:t>
            </a:r>
          </a:p>
          <a:p>
            <a:pPr marL="344488" indent="-344488">
              <a:buFont typeface="+mj-lt"/>
              <a:buAutoNum type="arabicPeriod"/>
            </a:pPr>
            <a:r>
              <a:rPr lang="en-US" dirty="0" err="1"/>
              <a:t>Szpilman</a:t>
            </a:r>
            <a:r>
              <a:rPr lang="en-US" dirty="0"/>
              <a:t> D, </a:t>
            </a:r>
            <a:r>
              <a:rPr lang="en-US" dirty="0" err="1"/>
              <a:t>Biernes</a:t>
            </a:r>
            <a:r>
              <a:rPr lang="en-US" dirty="0"/>
              <a:t> JJLM, Handley AJ, </a:t>
            </a:r>
            <a:r>
              <a:rPr lang="en-US" dirty="0" err="1"/>
              <a:t>Orlowski</a:t>
            </a:r>
            <a:r>
              <a:rPr lang="en-US" dirty="0"/>
              <a:t> JP. Drowning. N </a:t>
            </a:r>
            <a:r>
              <a:rPr lang="en-US" dirty="0" err="1"/>
              <a:t>Engl</a:t>
            </a:r>
            <a:r>
              <a:rPr lang="en-US" dirty="0"/>
              <a:t> J Med 2012;366:2102-2110.</a:t>
            </a:r>
          </a:p>
          <a:p>
            <a:pPr marL="344488" indent="-344488">
              <a:buFont typeface="+mj-lt"/>
              <a:buAutoNum type="arabicPeriod"/>
            </a:pPr>
            <a:r>
              <a:rPr lang="en-US" dirty="0" err="1"/>
              <a:t>Venema</a:t>
            </a:r>
            <a:r>
              <a:rPr lang="en-US" dirty="0"/>
              <a:t> A, Absalom A, Idris A, </a:t>
            </a:r>
            <a:r>
              <a:rPr lang="en-US" dirty="0" err="1"/>
              <a:t>Bierens</a:t>
            </a:r>
            <a:r>
              <a:rPr lang="en-US" dirty="0"/>
              <a:t> J. Review of 14 drowning publications based on the </a:t>
            </a:r>
            <a:r>
              <a:rPr lang="en-US" dirty="0" err="1"/>
              <a:t>Utstein</a:t>
            </a:r>
            <a:r>
              <a:rPr lang="en-US" dirty="0"/>
              <a:t> style for drowning. </a:t>
            </a:r>
            <a:r>
              <a:rPr lang="en-US" dirty="0" err="1"/>
              <a:t>Scand</a:t>
            </a:r>
            <a:r>
              <a:rPr lang="en-US" dirty="0"/>
              <a:t> J Trauma </a:t>
            </a:r>
            <a:r>
              <a:rPr lang="en-US" dirty="0" err="1"/>
              <a:t>Resusc</a:t>
            </a:r>
            <a:r>
              <a:rPr lang="en-US" dirty="0"/>
              <a:t> </a:t>
            </a:r>
            <a:r>
              <a:rPr lang="en-US" dirty="0" err="1"/>
              <a:t>Emerg</a:t>
            </a:r>
            <a:r>
              <a:rPr lang="en-US" dirty="0"/>
              <a:t> Med 2018;26:19. </a:t>
            </a:r>
          </a:p>
          <a:p>
            <a:endParaRPr lang="en-US" dirty="0"/>
          </a:p>
        </p:txBody>
      </p:sp>
    </p:spTree>
    <p:extLst>
      <p:ext uri="{BB962C8B-B14F-4D97-AF65-F5344CB8AC3E}">
        <p14:creationId xmlns:p14="http://schemas.microsoft.com/office/powerpoint/2010/main" val="7230565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t>Figures</a:t>
            </a:r>
          </a:p>
        </p:txBody>
      </p:sp>
      <p:sp>
        <p:nvSpPr>
          <p:cNvPr id="3" name="Content Placeholder 2"/>
          <p:cNvSpPr>
            <a:spLocks noGrp="1"/>
          </p:cNvSpPr>
          <p:nvPr>
            <p:ph idx="1"/>
          </p:nvPr>
        </p:nvSpPr>
        <p:spPr/>
        <p:txBody>
          <a:bodyPr>
            <a:normAutofit fontScale="47500" lnSpcReduction="20000"/>
          </a:bodyPr>
          <a:lstStyle/>
          <a:p>
            <a:pPr marL="0" indent="0">
              <a:spcBef>
                <a:spcPts val="600"/>
              </a:spcBef>
              <a:buNone/>
            </a:pPr>
            <a:r>
              <a:rPr lang="en-US" dirty="0"/>
              <a:t>Figure 1: Creative Commons. </a:t>
            </a:r>
            <a:r>
              <a:rPr lang="en-US" dirty="0">
                <a:hlinkClick r:id="rId2"/>
              </a:rPr>
              <a:t>"Children playing in water, Thailand"</a:t>
            </a:r>
            <a:r>
              <a:rPr lang="en-US" dirty="0"/>
              <a:t> by </a:t>
            </a:r>
            <a:r>
              <a:rPr lang="en-US" dirty="0" err="1">
                <a:hlinkClick r:id="rId3"/>
              </a:rPr>
              <a:t>water.alternatives</a:t>
            </a:r>
            <a:r>
              <a:rPr lang="en-US" dirty="0"/>
              <a:t> is marked with </a:t>
            </a:r>
            <a:r>
              <a:rPr lang="en-US" dirty="0">
                <a:hlinkClick r:id="rId4"/>
              </a:rPr>
              <a:t>CC0 1.0</a:t>
            </a:r>
            <a:endParaRPr lang="en-US" dirty="0"/>
          </a:p>
          <a:p>
            <a:pPr marL="0" indent="0">
              <a:spcBef>
                <a:spcPts val="600"/>
              </a:spcBef>
              <a:buNone/>
            </a:pPr>
            <a:r>
              <a:rPr lang="en-US" dirty="0"/>
              <a:t>Figure 2: Creative Commons. </a:t>
            </a:r>
            <a:r>
              <a:rPr lang="en-US" dirty="0">
                <a:hlinkClick r:id="rId5"/>
              </a:rPr>
              <a:t>"Children Fetch Water During Flooding"</a:t>
            </a:r>
            <a:r>
              <a:rPr lang="en-US" dirty="0"/>
              <a:t> by </a:t>
            </a:r>
            <a:r>
              <a:rPr lang="en-US" dirty="0">
                <a:hlinkClick r:id="rId6"/>
              </a:rPr>
              <a:t>United Nations Photo</a:t>
            </a:r>
            <a:r>
              <a:rPr lang="en-US" dirty="0"/>
              <a:t> is licensed under </a:t>
            </a:r>
            <a:r>
              <a:rPr lang="en-US" dirty="0">
                <a:hlinkClick r:id="rId7"/>
              </a:rPr>
              <a:t>CC BY-NC-ND 2.0</a:t>
            </a:r>
            <a:endParaRPr lang="en-US" dirty="0"/>
          </a:p>
          <a:p>
            <a:pPr marL="0" indent="0">
              <a:spcBef>
                <a:spcPts val="600"/>
              </a:spcBef>
              <a:buNone/>
            </a:pPr>
            <a:r>
              <a:rPr lang="en-US" dirty="0"/>
              <a:t>Figure 3: Creative Commons. </a:t>
            </a:r>
            <a:r>
              <a:rPr lang="en-US" dirty="0">
                <a:hlinkClick r:id="rId8"/>
              </a:rPr>
              <a:t>"baby in bath with bubble"</a:t>
            </a:r>
            <a:r>
              <a:rPr lang="en-US" dirty="0"/>
              <a:t> by </a:t>
            </a:r>
            <a:r>
              <a:rPr lang="en-US" dirty="0" err="1">
                <a:hlinkClick r:id="rId9"/>
              </a:rPr>
              <a:t>Chesi</a:t>
            </a:r>
            <a:r>
              <a:rPr lang="en-US" dirty="0">
                <a:hlinkClick r:id="rId9"/>
              </a:rPr>
              <a:t> - </a:t>
            </a:r>
            <a:r>
              <a:rPr lang="en-US" dirty="0" err="1">
                <a:hlinkClick r:id="rId9"/>
              </a:rPr>
              <a:t>Fotos</a:t>
            </a:r>
            <a:r>
              <a:rPr lang="en-US" dirty="0">
                <a:hlinkClick r:id="rId9"/>
              </a:rPr>
              <a:t> CC</a:t>
            </a:r>
            <a:r>
              <a:rPr lang="en-US" dirty="0"/>
              <a:t> is licensed under </a:t>
            </a:r>
            <a:r>
              <a:rPr lang="en-US" dirty="0">
                <a:hlinkClick r:id="rId10"/>
              </a:rPr>
              <a:t>CC BY-SA 2.0</a:t>
            </a:r>
            <a:endParaRPr lang="en-US" dirty="0"/>
          </a:p>
          <a:p>
            <a:pPr marL="0" indent="0">
              <a:spcBef>
                <a:spcPts val="600"/>
              </a:spcBef>
              <a:buNone/>
            </a:pPr>
            <a:r>
              <a:rPr lang="en-US" dirty="0"/>
              <a:t>Figure 4: https://</a:t>
            </a:r>
            <a:r>
              <a:rPr lang="en-US" dirty="0" err="1"/>
              <a:t>commons.wikimedia.org</a:t>
            </a:r>
            <a:r>
              <a:rPr lang="en-US" dirty="0"/>
              <a:t>/wiki/</a:t>
            </a:r>
            <a:r>
              <a:rPr lang="en-US" dirty="0" err="1"/>
              <a:t>File:Drowning_child_warning.jpg</a:t>
            </a:r>
            <a:r>
              <a:rPr lang="en-US" dirty="0"/>
              <a:t>.</a:t>
            </a:r>
          </a:p>
          <a:p>
            <a:pPr marL="0" indent="0">
              <a:spcBef>
                <a:spcPts val="600"/>
              </a:spcBef>
              <a:buNone/>
            </a:pPr>
            <a:r>
              <a:rPr lang="en-US" dirty="0"/>
              <a:t>Figure 5: Creative Commons. "No Swimming Sign" by </a:t>
            </a:r>
            <a:r>
              <a:rPr lang="en-US" dirty="0" err="1"/>
              <a:t>Pimlico</a:t>
            </a:r>
            <a:r>
              <a:rPr lang="en-US" dirty="0"/>
              <a:t> Badger is licensed with CC BY-SA 2.0. To view a copy of this license, visit </a:t>
            </a:r>
            <a:r>
              <a:rPr lang="en-US" dirty="0">
                <a:hlinkClick r:id="rId11"/>
              </a:rPr>
              <a:t>https://creativecommons.org/licenses/by-sa/2.0/</a:t>
            </a:r>
            <a:endParaRPr lang="en-US" dirty="0"/>
          </a:p>
          <a:p>
            <a:pPr marL="0" indent="0">
              <a:spcBef>
                <a:spcPts val="600"/>
              </a:spcBef>
              <a:buNone/>
            </a:pPr>
            <a:r>
              <a:rPr lang="en-US" dirty="0"/>
              <a:t>Figure 6: Wikimedia commons. “Drowning severity classification and flow chart strategy decision – BLS-Based on Evaluation of 1,831 cases. Ref </a:t>
            </a:r>
            <a:r>
              <a:rPr lang="en-US" dirty="0" err="1"/>
              <a:t>Szpilman</a:t>
            </a:r>
            <a:r>
              <a:rPr lang="en-US" dirty="0"/>
              <a:t> D, </a:t>
            </a:r>
            <a:r>
              <a:rPr lang="en-US" dirty="0" err="1"/>
              <a:t>Bierens</a:t>
            </a:r>
            <a:r>
              <a:rPr lang="en-US" dirty="0"/>
              <a:t> JJLM, Handley AJ, </a:t>
            </a:r>
            <a:r>
              <a:rPr lang="en-US" dirty="0" err="1"/>
              <a:t>Orlowski</a:t>
            </a:r>
            <a:r>
              <a:rPr lang="en-US" dirty="0"/>
              <a:t> JP. Drowning: Current Concepts. N </a:t>
            </a:r>
            <a:r>
              <a:rPr lang="en-US" dirty="0" err="1"/>
              <a:t>Engl</a:t>
            </a:r>
            <a:r>
              <a:rPr lang="en-US" dirty="0"/>
              <a:t> J Med 2012;366:2102-10.” </a:t>
            </a:r>
            <a:r>
              <a:rPr lang="en-US" dirty="0" err="1"/>
              <a:t>Aliceasz</a:t>
            </a:r>
            <a:r>
              <a:rPr lang="en-US" dirty="0"/>
              <a:t>, 10 August 2014, CC-BY-SA-4.0.</a:t>
            </a:r>
          </a:p>
          <a:p>
            <a:pPr marL="0" indent="0">
              <a:spcBef>
                <a:spcPts val="600"/>
              </a:spcBef>
              <a:buNone/>
            </a:pPr>
            <a:r>
              <a:rPr lang="en-US" dirty="0"/>
              <a:t>Figure 7: Wikimedia commons. “</a:t>
            </a:r>
            <a:r>
              <a:rPr lang="en-US" dirty="0" err="1"/>
              <a:t>Mund-zu-Mund-Beatmung</a:t>
            </a:r>
            <a:r>
              <a:rPr lang="en-US" dirty="0"/>
              <a:t> IV.” </a:t>
            </a:r>
            <a:r>
              <a:rPr lang="de-DE" dirty="0"/>
              <a:t>Hauptabteilung der Schutzpolizei der DDR. 19 August 2010, CCA-SA-3.0. </a:t>
            </a:r>
            <a:r>
              <a:rPr lang="de-DE" dirty="0">
                <a:hlinkClick r:id="rId12"/>
              </a:rPr>
              <a:t>https://commons.wikimedia.org/wiki/File:Mund-zu-Mund-Beatmung_IV.jpg</a:t>
            </a:r>
            <a:endParaRPr lang="de-DE" dirty="0"/>
          </a:p>
          <a:p>
            <a:pPr marL="0" indent="0">
              <a:spcBef>
                <a:spcPts val="600"/>
              </a:spcBef>
              <a:buNone/>
            </a:pPr>
            <a:r>
              <a:rPr lang="de-DE" dirty="0" err="1"/>
              <a:t>Figure</a:t>
            </a:r>
            <a:r>
              <a:rPr lang="de-DE" dirty="0"/>
              <a:t> 8: Creative Commons. </a:t>
            </a:r>
            <a:r>
              <a:rPr lang="en-US" dirty="0"/>
              <a:t>"Sinus bradycardia with sinus arrhythmia" by </a:t>
            </a:r>
            <a:r>
              <a:rPr lang="en-US" dirty="0" err="1"/>
              <a:t>Popfossa</a:t>
            </a:r>
            <a:r>
              <a:rPr lang="en-US" dirty="0"/>
              <a:t> is licensed with CC BY-NC 2.0. To view a copy of this license, visit </a:t>
            </a:r>
            <a:r>
              <a:rPr lang="en-US" dirty="0">
                <a:hlinkClick r:id="rId13"/>
              </a:rPr>
              <a:t>https://creativecommons.org/licenses/by-nc/2.0/</a:t>
            </a:r>
            <a:endParaRPr lang="en-US" dirty="0"/>
          </a:p>
          <a:p>
            <a:pPr marL="0" indent="0">
              <a:spcBef>
                <a:spcPts val="600"/>
              </a:spcBef>
              <a:buNone/>
            </a:pPr>
            <a:r>
              <a:rPr lang="en-US" dirty="0"/>
              <a:t>Figure 9: Wikimedia Commons. “Man shadow with Organs.” </a:t>
            </a:r>
            <a:r>
              <a:rPr lang="en-US" dirty="0">
                <a:hlinkClick r:id="rId14" tooltip="User:Mikael Häggström"/>
              </a:rPr>
              <a:t>Mikael </a:t>
            </a:r>
            <a:r>
              <a:rPr lang="en-US" dirty="0" err="1">
                <a:hlinkClick r:id="rId14" tooltip="User:Mikael Häggström"/>
              </a:rPr>
              <a:t>Häggström</a:t>
            </a:r>
            <a:r>
              <a:rPr lang="en-US" dirty="0"/>
              <a:t>. May 2011, CC0. https://commons.wikimedia.org/wiki/File:Man_shadow_with_organs.png</a:t>
            </a:r>
          </a:p>
          <a:p>
            <a:pPr marL="0" indent="0">
              <a:buNone/>
            </a:pPr>
            <a:endParaRPr lang="en-US" dirty="0"/>
          </a:p>
        </p:txBody>
      </p:sp>
    </p:spTree>
    <p:extLst>
      <p:ext uri="{BB962C8B-B14F-4D97-AF65-F5344CB8AC3E}">
        <p14:creationId xmlns:p14="http://schemas.microsoft.com/office/powerpoint/2010/main" val="3876247181"/>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84282</TotalTime>
  <Words>2645</Words>
  <Application>Microsoft Macintosh PowerPoint</Application>
  <PresentationFormat>On-screen Show (4:3)</PresentationFormat>
  <Paragraphs>311</Paragraphs>
  <Slides>38</Slides>
  <Notes>19</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38</vt:i4>
      </vt:variant>
    </vt:vector>
  </HeadingPairs>
  <TitlesOfParts>
    <vt:vector size="47" baseType="lpstr">
      <vt:lpstr>System Font Regular</vt:lpstr>
      <vt:lpstr>Arial</vt:lpstr>
      <vt:lpstr>Calibri</vt:lpstr>
      <vt:lpstr>Calibri Light</vt:lpstr>
      <vt:lpstr>Cambria Math</vt:lpstr>
      <vt:lpstr>SPACIES</vt:lpstr>
      <vt:lpstr>1_SPACIES</vt:lpstr>
      <vt:lpstr>Theme11</vt:lpstr>
      <vt:lpstr>Theme9</vt:lpstr>
      <vt:lpstr>Drowning: Management of Pediatric Submersion Injuries</vt:lpstr>
      <vt:lpstr>Disclosures</vt:lpstr>
      <vt:lpstr>Learning Objectives:</vt:lpstr>
      <vt:lpstr>What is Drowning?</vt:lpstr>
      <vt:lpstr>Pathophysiology of Drowning</vt:lpstr>
      <vt:lpstr>Pathophysiology of Drowning</vt:lpstr>
      <vt:lpstr>Pathophysiology of Drowning</vt:lpstr>
      <vt:lpstr>Global Burden of Drowning1</vt:lpstr>
      <vt:lpstr>Drowning Deaths per 100,0001 By region and income</vt:lpstr>
      <vt:lpstr>Health Disparities</vt:lpstr>
      <vt:lpstr>Drowning Rates are Higher in Pediatric Patients</vt:lpstr>
      <vt:lpstr>Physicians Leading Prevention </vt:lpstr>
      <vt:lpstr>Physicians Leading Prevention </vt:lpstr>
      <vt:lpstr>Prevention is Vital</vt:lpstr>
      <vt:lpstr>Questions at the Scene</vt:lpstr>
      <vt:lpstr>Szpilman’s Drowning Severity Classification and Mortality4</vt:lpstr>
      <vt:lpstr>Management at the Scene</vt:lpstr>
      <vt:lpstr>Management at the Scene</vt:lpstr>
      <vt:lpstr>Management at the Scene</vt:lpstr>
      <vt:lpstr>Management at the Scene</vt:lpstr>
      <vt:lpstr>Hypothermia Concerns</vt:lpstr>
      <vt:lpstr>Hypothermia Concerns</vt:lpstr>
      <vt:lpstr>Hospital Management</vt:lpstr>
      <vt:lpstr>Initial Hospital Assessment: Conscious Patient</vt:lpstr>
      <vt:lpstr>Initial Hospital Assessment: Unconscious Patient</vt:lpstr>
      <vt:lpstr>Ongoing Care</vt:lpstr>
      <vt:lpstr>Ongoing Care: Pulmonary</vt:lpstr>
      <vt:lpstr>Ongoing Care: Cardiac</vt:lpstr>
      <vt:lpstr>Ongoing Care: Neurologic</vt:lpstr>
      <vt:lpstr>Long-term Care: Residual Neurologic Defects</vt:lpstr>
      <vt:lpstr>Prognosis: Conscious Patient</vt:lpstr>
      <vt:lpstr>Prognosis: Unconscious Patient</vt:lpstr>
      <vt:lpstr>Prognosis: Hypothermia and Water Temperature</vt:lpstr>
      <vt:lpstr>Prognosis: Hypothermia and Water Temperature</vt:lpstr>
      <vt:lpstr>Conclusions:</vt:lpstr>
      <vt:lpstr>References:</vt:lpstr>
      <vt:lpstr>Bibliography</vt:lpstr>
      <vt:lpstr>Figures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168</cp:revision>
  <dcterms:created xsi:type="dcterms:W3CDTF">2019-04-09T15:21:04Z</dcterms:created>
  <dcterms:modified xsi:type="dcterms:W3CDTF">2021-12-27T01:26:11Z</dcterms:modified>
</cp:coreProperties>
</file>