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Lst>
  <p:notesMasterIdLst>
    <p:notesMasterId r:id="rId43"/>
  </p:notesMasterIdLst>
  <p:sldIdLst>
    <p:sldId id="258" r:id="rId4"/>
    <p:sldId id="260" r:id="rId5"/>
    <p:sldId id="263" r:id="rId6"/>
    <p:sldId id="261" r:id="rId7"/>
    <p:sldId id="262" r:id="rId8"/>
    <p:sldId id="292" r:id="rId9"/>
    <p:sldId id="295" r:id="rId10"/>
    <p:sldId id="264" r:id="rId11"/>
    <p:sldId id="265" r:id="rId12"/>
    <p:sldId id="266" r:id="rId13"/>
    <p:sldId id="267" r:id="rId14"/>
    <p:sldId id="268" r:id="rId15"/>
    <p:sldId id="269" r:id="rId16"/>
    <p:sldId id="270" r:id="rId17"/>
    <p:sldId id="293" r:id="rId18"/>
    <p:sldId id="272" r:id="rId19"/>
    <p:sldId id="273" r:id="rId20"/>
    <p:sldId id="274" r:id="rId21"/>
    <p:sldId id="275" r:id="rId22"/>
    <p:sldId id="294" r:id="rId23"/>
    <p:sldId id="276" r:id="rId24"/>
    <p:sldId id="296" r:id="rId25"/>
    <p:sldId id="278" r:id="rId26"/>
    <p:sldId id="300" r:id="rId27"/>
    <p:sldId id="297" r:id="rId28"/>
    <p:sldId id="279" r:id="rId29"/>
    <p:sldId id="298" r:id="rId30"/>
    <p:sldId id="280" r:id="rId31"/>
    <p:sldId id="281" r:id="rId32"/>
    <p:sldId id="282" r:id="rId33"/>
    <p:sldId id="301" r:id="rId34"/>
    <p:sldId id="284" r:id="rId35"/>
    <p:sldId id="285" r:id="rId36"/>
    <p:sldId id="286" r:id="rId37"/>
    <p:sldId id="302" r:id="rId38"/>
    <p:sldId id="288" r:id="rId39"/>
    <p:sldId id="289" r:id="rId40"/>
    <p:sldId id="290" r:id="rId41"/>
    <p:sldId id="29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fosino, Andrew" initials="IA" lastIdx="9" clrIdx="0">
    <p:extLst>
      <p:ext uri="{19B8F6BF-5375-455C-9EA6-DF929625EA0E}">
        <p15:presenceInfo xmlns:p15="http://schemas.microsoft.com/office/powerpoint/2012/main" userId="S::andrew.infosino@ucsf.edu::e209ede4-2d35-4514-af51-a89753698f42" providerId="AD"/>
      </p:ext>
    </p:extLst>
  </p:cmAuthor>
  <p:cmAuthor id="2" name="Brenn, Bruce Randall" initials="BBR" lastIdx="6" clrIdx="1">
    <p:extLst>
      <p:ext uri="{19B8F6BF-5375-455C-9EA6-DF929625EA0E}">
        <p15:presenceInfo xmlns:p15="http://schemas.microsoft.com/office/powerpoint/2012/main" userId="Brenn, Bruce Randa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29" autoAdjust="0"/>
    <p:restoredTop sz="78770"/>
  </p:normalViewPr>
  <p:slideViewPr>
    <p:cSldViewPr>
      <p:cViewPr varScale="1">
        <p:scale>
          <a:sx n="77" d="100"/>
          <a:sy n="77" d="100"/>
        </p:scale>
        <p:origin x="2232" y="176"/>
      </p:cViewPr>
      <p:guideLst>
        <p:guide orient="horz" pos="2160"/>
        <p:guide pos="2880"/>
      </p:guideLst>
    </p:cSldViewPr>
  </p:slideViewPr>
  <p:notesTextViewPr>
    <p:cViewPr>
      <p:scale>
        <a:sx n="3" d="2"/>
        <a:sy n="3" d="2"/>
      </p:scale>
      <p:origin x="0" y="0"/>
    </p:cViewPr>
  </p:notesTextViewPr>
  <p:sorterViewPr>
    <p:cViewPr>
      <p:scale>
        <a:sx n="100" d="100"/>
        <a:sy n="100" d="100"/>
      </p:scale>
      <p:origin x="0" y="-45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A3B4C-6C19-4E92-A5CA-7AD25529B21D}" type="datetimeFigureOut">
              <a:rPr lang="en-US" smtClean="0"/>
              <a:t>12/27/21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9B487B-E7CB-4D87-881B-F218D7997807}" type="slidenum">
              <a:rPr lang="en-US" smtClean="0"/>
              <a:t>‹#›</a:t>
            </a:fld>
            <a:endParaRPr lang="en-US"/>
          </a:p>
        </p:txBody>
      </p:sp>
    </p:spTree>
    <p:extLst>
      <p:ext uri="{BB962C8B-B14F-4D97-AF65-F5344CB8AC3E}">
        <p14:creationId xmlns:p14="http://schemas.microsoft.com/office/powerpoint/2010/main" val="1516839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1</a:t>
            </a:fld>
            <a:endParaRPr lang="en-US"/>
          </a:p>
        </p:txBody>
      </p:sp>
    </p:spTree>
    <p:extLst>
      <p:ext uri="{BB962C8B-B14F-4D97-AF65-F5344CB8AC3E}">
        <p14:creationId xmlns:p14="http://schemas.microsoft.com/office/powerpoint/2010/main" val="616233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this slide is to focus the discussion.  </a:t>
            </a:r>
          </a:p>
        </p:txBody>
      </p:sp>
      <p:sp>
        <p:nvSpPr>
          <p:cNvPr id="4" name="Slide Number Placeholder 3"/>
          <p:cNvSpPr>
            <a:spLocks noGrp="1"/>
          </p:cNvSpPr>
          <p:nvPr>
            <p:ph type="sldNum" sz="quarter" idx="10"/>
          </p:nvPr>
        </p:nvSpPr>
        <p:spPr/>
        <p:txBody>
          <a:bodyPr/>
          <a:lstStyle/>
          <a:p>
            <a:fld id="{0AF38A53-99E9-46DF-8462-7B9A86A37390}" type="slidenum">
              <a:rPr lang="en-US" smtClean="0"/>
              <a:t>2</a:t>
            </a:fld>
            <a:endParaRPr lang="en-US"/>
          </a:p>
        </p:txBody>
      </p:sp>
    </p:spTree>
    <p:extLst>
      <p:ext uri="{BB962C8B-B14F-4D97-AF65-F5344CB8AC3E}">
        <p14:creationId xmlns:p14="http://schemas.microsoft.com/office/powerpoint/2010/main" val="2175750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growth curves for young children and older children are different.  Young children have a curvilinear pattern reflecting greater growth that slows early on.  Older children/adolescents see a more linear pattern till a little after puberty.</a:t>
            </a:r>
          </a:p>
        </p:txBody>
      </p:sp>
      <p:sp>
        <p:nvSpPr>
          <p:cNvPr id="4" name="Slide Number Placeholder 3"/>
          <p:cNvSpPr>
            <a:spLocks noGrp="1"/>
          </p:cNvSpPr>
          <p:nvPr>
            <p:ph type="sldNum" sz="quarter" idx="10"/>
          </p:nvPr>
        </p:nvSpPr>
        <p:spPr/>
        <p:txBody>
          <a:bodyPr/>
          <a:lstStyle/>
          <a:p>
            <a:fld id="{169B487B-E7CB-4D87-881B-F218D7997807}" type="slidenum">
              <a:rPr lang="en-US" smtClean="0"/>
              <a:t>3</a:t>
            </a:fld>
            <a:endParaRPr lang="en-US"/>
          </a:p>
        </p:txBody>
      </p:sp>
    </p:spTree>
    <p:extLst>
      <p:ext uri="{BB962C8B-B14F-4D97-AF65-F5344CB8AC3E}">
        <p14:creationId xmlns:p14="http://schemas.microsoft.com/office/powerpoint/2010/main" val="2289588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Jacobi was a physician in New</a:t>
            </a:r>
            <a:r>
              <a:rPr lang="en-US" baseline="0" dirty="0"/>
              <a:t> York who spent a large part of his practice with newborns.</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4</a:t>
            </a:fld>
            <a:endParaRPr lang="en-US"/>
          </a:p>
        </p:txBody>
      </p:sp>
    </p:spTree>
    <p:extLst>
      <p:ext uri="{BB962C8B-B14F-4D97-AF65-F5344CB8AC3E}">
        <p14:creationId xmlns:p14="http://schemas.microsoft.com/office/powerpoint/2010/main" val="3216203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United States many medications that are in common use are not necessarily approved for use.</a:t>
            </a:r>
          </a:p>
        </p:txBody>
      </p:sp>
      <p:sp>
        <p:nvSpPr>
          <p:cNvPr id="4" name="Slide Number Placeholder 3"/>
          <p:cNvSpPr>
            <a:spLocks noGrp="1"/>
          </p:cNvSpPr>
          <p:nvPr>
            <p:ph type="sldNum" sz="quarter" idx="10"/>
          </p:nvPr>
        </p:nvSpPr>
        <p:spPr/>
        <p:txBody>
          <a:bodyPr/>
          <a:lstStyle/>
          <a:p>
            <a:fld id="{169B487B-E7CB-4D87-881B-F218D7997807}" type="slidenum">
              <a:rPr lang="en-US" smtClean="0"/>
              <a:t>5</a:t>
            </a:fld>
            <a:endParaRPr lang="en-US"/>
          </a:p>
        </p:txBody>
      </p:sp>
    </p:spTree>
    <p:extLst>
      <p:ext uri="{BB962C8B-B14F-4D97-AF65-F5344CB8AC3E}">
        <p14:creationId xmlns:p14="http://schemas.microsoft.com/office/powerpoint/2010/main" val="4068843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general table of neonatal physiologic functions as compared with adults.  The implications for the type of medication and examples are presented.</a:t>
            </a:r>
          </a:p>
        </p:txBody>
      </p:sp>
      <p:sp>
        <p:nvSpPr>
          <p:cNvPr id="4" name="Slide Number Placeholder 3"/>
          <p:cNvSpPr>
            <a:spLocks noGrp="1"/>
          </p:cNvSpPr>
          <p:nvPr>
            <p:ph type="sldNum" sz="quarter" idx="10"/>
          </p:nvPr>
        </p:nvSpPr>
        <p:spPr/>
        <p:txBody>
          <a:bodyPr/>
          <a:lstStyle/>
          <a:p>
            <a:fld id="{169B487B-E7CB-4D87-881B-F218D7997807}" type="slidenum">
              <a:rPr lang="en-US" smtClean="0"/>
              <a:t>6</a:t>
            </a:fld>
            <a:endParaRPr lang="en-US"/>
          </a:p>
        </p:txBody>
      </p:sp>
    </p:spTree>
    <p:extLst>
      <p:ext uri="{BB962C8B-B14F-4D97-AF65-F5344CB8AC3E}">
        <p14:creationId xmlns:p14="http://schemas.microsoft.com/office/powerpoint/2010/main" val="2533675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 </a:t>
            </a:r>
            <a:r>
              <a:rPr lang="en-US"/>
              <a:t>factors slide.  </a:t>
            </a:r>
          </a:p>
        </p:txBody>
      </p:sp>
      <p:sp>
        <p:nvSpPr>
          <p:cNvPr id="4" name="Slide Number Placeholder 3"/>
          <p:cNvSpPr>
            <a:spLocks noGrp="1"/>
          </p:cNvSpPr>
          <p:nvPr>
            <p:ph type="sldNum" sz="quarter" idx="10"/>
          </p:nvPr>
        </p:nvSpPr>
        <p:spPr/>
        <p:txBody>
          <a:bodyPr/>
          <a:lstStyle/>
          <a:p>
            <a:fld id="{169B487B-E7CB-4D87-881B-F218D7997807}" type="slidenum">
              <a:rPr lang="en-US" smtClean="0"/>
              <a:t>7</a:t>
            </a:fld>
            <a:endParaRPr lang="en-US"/>
          </a:p>
        </p:txBody>
      </p:sp>
    </p:spTree>
    <p:extLst>
      <p:ext uri="{BB962C8B-B14F-4D97-AF65-F5344CB8AC3E}">
        <p14:creationId xmlns:p14="http://schemas.microsoft.com/office/powerpoint/2010/main" val="3067833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on Body compartments and differences between adult</a:t>
            </a:r>
            <a:r>
              <a:rPr lang="en-US" baseline="0" dirty="0"/>
              <a:t> and infant compartments that is very important to drug distribution.</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8</a:t>
            </a:fld>
            <a:endParaRPr lang="en-US"/>
          </a:p>
        </p:txBody>
      </p:sp>
    </p:spTree>
    <p:extLst>
      <p:ext uri="{BB962C8B-B14F-4D97-AF65-F5344CB8AC3E}">
        <p14:creationId xmlns:p14="http://schemas.microsoft.com/office/powerpoint/2010/main" val="4250868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Realize that Volume of distribution as a metric is a derived value.  Those drugs</a:t>
            </a:r>
            <a:r>
              <a:rPr lang="en-US" baseline="0" dirty="0"/>
              <a:t> that have a large </a:t>
            </a:r>
            <a:r>
              <a:rPr lang="en-US" baseline="0" dirty="0" err="1"/>
              <a:t>Vd</a:t>
            </a:r>
            <a:r>
              <a:rPr lang="en-US" baseline="0" dirty="0"/>
              <a:t> require a larger loading dose.  This is unrelated to clearance but to effective dose.  </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9</a:t>
            </a:fld>
            <a:endParaRPr lang="en-US"/>
          </a:p>
        </p:txBody>
      </p:sp>
    </p:spTree>
    <p:extLst>
      <p:ext uri="{BB962C8B-B14F-4D97-AF65-F5344CB8AC3E}">
        <p14:creationId xmlns:p14="http://schemas.microsoft.com/office/powerpoint/2010/main" val="1725433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Protein</a:t>
            </a:r>
            <a:r>
              <a:rPr lang="en-US" baseline="0" dirty="0"/>
              <a:t> binding is also a process.  Just like hemoglobin which has fetal and mature variants, albumin and transport glycoproteins also involve fetal to adult transformation.  While elimination is faster in infants it is generally slower in neonates.  </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10</a:t>
            </a:fld>
            <a:endParaRPr lang="en-US"/>
          </a:p>
        </p:txBody>
      </p:sp>
    </p:spTree>
    <p:extLst>
      <p:ext uri="{BB962C8B-B14F-4D97-AF65-F5344CB8AC3E}">
        <p14:creationId xmlns:p14="http://schemas.microsoft.com/office/powerpoint/2010/main" val="62382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it all start?</a:t>
            </a:r>
            <a:r>
              <a:rPr lang="en-US" baseline="0" dirty="0"/>
              <a:t>  Basically at the time of birth when transition of circulation occurs in the neonate.  We are familiar with the transition in the heart to take a cardiovascular system from a parallel to a series system.  The perfusion to the liver and kidney also  undergo a change in perfusion which allows these two organs to grow and develop.  </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11</a:t>
            </a:fld>
            <a:endParaRPr lang="en-US"/>
          </a:p>
        </p:txBody>
      </p:sp>
    </p:spTree>
    <p:extLst>
      <p:ext uri="{BB962C8B-B14F-4D97-AF65-F5344CB8AC3E}">
        <p14:creationId xmlns:p14="http://schemas.microsoft.com/office/powerpoint/2010/main" val="1293643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Drugs that use</a:t>
            </a:r>
            <a:r>
              <a:rPr lang="en-US" baseline="0" dirty="0"/>
              <a:t> the liver for transformation have two overall factors.  </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12</a:t>
            </a:fld>
            <a:endParaRPr lang="en-US"/>
          </a:p>
        </p:txBody>
      </p:sp>
    </p:spTree>
    <p:extLst>
      <p:ext uri="{BB962C8B-B14F-4D97-AF65-F5344CB8AC3E}">
        <p14:creationId xmlns:p14="http://schemas.microsoft.com/office/powerpoint/2010/main" val="3150420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I chemical</a:t>
            </a:r>
            <a:r>
              <a:rPr lang="en-US" baseline="0" dirty="0"/>
              <a:t> reactions are fairly simple.  Available from birth and involve hydrolysis or simple transfer of electrons.  The oxidation and reduction reactions may require enzymatic involvement.</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13</a:t>
            </a:fld>
            <a:endParaRPr lang="en-US"/>
          </a:p>
        </p:txBody>
      </p:sp>
    </p:spTree>
    <p:extLst>
      <p:ext uri="{BB962C8B-B14F-4D97-AF65-F5344CB8AC3E}">
        <p14:creationId xmlns:p14="http://schemas.microsoft.com/office/powerpoint/2010/main" val="3322875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II reactions require</a:t>
            </a:r>
            <a:r>
              <a:rPr lang="en-US" baseline="0" dirty="0"/>
              <a:t> more enzymatic machinery which develop over the first three months of life.  </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14</a:t>
            </a:fld>
            <a:endParaRPr lang="en-US"/>
          </a:p>
        </p:txBody>
      </p:sp>
    </p:spTree>
    <p:extLst>
      <p:ext uri="{BB962C8B-B14F-4D97-AF65-F5344CB8AC3E}">
        <p14:creationId xmlns:p14="http://schemas.microsoft.com/office/powerpoint/2010/main" val="2565856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Shows that all of the different CYP-450 systems have to develop</a:t>
            </a:r>
            <a:r>
              <a:rPr lang="en-US" baseline="0" dirty="0"/>
              <a:t> over the first few months to a year.</a:t>
            </a:r>
            <a:endParaRPr lang="en-US" dirty="0"/>
          </a:p>
          <a:p>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15</a:t>
            </a:fld>
            <a:endParaRPr lang="en-US"/>
          </a:p>
        </p:txBody>
      </p:sp>
    </p:spTree>
    <p:extLst>
      <p:ext uri="{BB962C8B-B14F-4D97-AF65-F5344CB8AC3E}">
        <p14:creationId xmlns:p14="http://schemas.microsoft.com/office/powerpoint/2010/main" val="820008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a quick question to test the concept that the liver requires development to function. Because postnatal age is more important for liver development, the 4-month-old will be able to metabolize morphine</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16</a:t>
            </a:fld>
            <a:endParaRPr lang="en-US"/>
          </a:p>
        </p:txBody>
      </p:sp>
    </p:spTree>
    <p:extLst>
      <p:ext uri="{BB962C8B-B14F-4D97-AF65-F5344CB8AC3E}">
        <p14:creationId xmlns:p14="http://schemas.microsoft.com/office/powerpoint/2010/main" val="2489306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sample</a:t>
            </a:r>
            <a:r>
              <a:rPr lang="en-US" baseline="0" dirty="0"/>
              <a:t> medications students may be familiar with.</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17</a:t>
            </a:fld>
            <a:endParaRPr lang="en-US"/>
          </a:p>
        </p:txBody>
      </p:sp>
    </p:spTree>
    <p:extLst>
      <p:ext uri="{BB962C8B-B14F-4D97-AF65-F5344CB8AC3E}">
        <p14:creationId xmlns:p14="http://schemas.microsoft.com/office/powerpoint/2010/main" val="1590148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 general statements about renal development.</a:t>
            </a:r>
          </a:p>
        </p:txBody>
      </p:sp>
      <p:sp>
        <p:nvSpPr>
          <p:cNvPr id="4" name="Slide Number Placeholder 3"/>
          <p:cNvSpPr>
            <a:spLocks noGrp="1"/>
          </p:cNvSpPr>
          <p:nvPr>
            <p:ph type="sldNum" sz="quarter" idx="10"/>
          </p:nvPr>
        </p:nvSpPr>
        <p:spPr/>
        <p:txBody>
          <a:bodyPr/>
          <a:lstStyle/>
          <a:p>
            <a:fld id="{169B487B-E7CB-4D87-881B-F218D7997807}" type="slidenum">
              <a:rPr lang="en-US" smtClean="0"/>
              <a:t>18</a:t>
            </a:fld>
            <a:endParaRPr lang="en-US"/>
          </a:p>
        </p:txBody>
      </p:sp>
    </p:spTree>
    <p:extLst>
      <p:ext uri="{BB962C8B-B14F-4D97-AF65-F5344CB8AC3E}">
        <p14:creationId xmlns:p14="http://schemas.microsoft.com/office/powerpoint/2010/main" val="1658062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Facts about renal function.</a:t>
            </a:r>
          </a:p>
        </p:txBody>
      </p:sp>
      <p:sp>
        <p:nvSpPr>
          <p:cNvPr id="4" name="Slide Number Placeholder 3"/>
          <p:cNvSpPr>
            <a:spLocks noGrp="1"/>
          </p:cNvSpPr>
          <p:nvPr>
            <p:ph type="sldNum" sz="quarter" idx="10"/>
          </p:nvPr>
        </p:nvSpPr>
        <p:spPr/>
        <p:txBody>
          <a:bodyPr/>
          <a:lstStyle/>
          <a:p>
            <a:fld id="{169B487B-E7CB-4D87-881B-F218D7997807}" type="slidenum">
              <a:rPr lang="en-US" smtClean="0"/>
              <a:t>19</a:t>
            </a:fld>
            <a:endParaRPr lang="en-US"/>
          </a:p>
        </p:txBody>
      </p:sp>
    </p:spTree>
    <p:extLst>
      <p:ext uri="{BB962C8B-B14F-4D97-AF65-F5344CB8AC3E}">
        <p14:creationId xmlns:p14="http://schemas.microsoft.com/office/powerpoint/2010/main" val="1484957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Glomerular filtration rate as a function of age.</a:t>
            </a:r>
          </a:p>
        </p:txBody>
      </p:sp>
      <p:sp>
        <p:nvSpPr>
          <p:cNvPr id="4" name="Slide Number Placeholder 3"/>
          <p:cNvSpPr>
            <a:spLocks noGrp="1"/>
          </p:cNvSpPr>
          <p:nvPr>
            <p:ph type="sldNum" sz="quarter" idx="10"/>
          </p:nvPr>
        </p:nvSpPr>
        <p:spPr/>
        <p:txBody>
          <a:bodyPr/>
          <a:lstStyle/>
          <a:p>
            <a:fld id="{169B487B-E7CB-4D87-881B-F218D7997807}" type="slidenum">
              <a:rPr lang="en-US" smtClean="0"/>
              <a:t>20</a:t>
            </a:fld>
            <a:endParaRPr lang="en-US"/>
          </a:p>
        </p:txBody>
      </p:sp>
    </p:spTree>
    <p:extLst>
      <p:ext uri="{BB962C8B-B14F-4D97-AF65-F5344CB8AC3E}">
        <p14:creationId xmlns:p14="http://schemas.microsoft.com/office/powerpoint/2010/main" val="1758850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Realize</a:t>
            </a:r>
            <a:r>
              <a:rPr lang="en-US" baseline="0" dirty="0"/>
              <a:t> that infants are not supposed to have a concentrated urine except in a very dehydrated state.</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21</a:t>
            </a:fld>
            <a:endParaRPr lang="en-US"/>
          </a:p>
        </p:txBody>
      </p:sp>
    </p:spTree>
    <p:extLst>
      <p:ext uri="{BB962C8B-B14F-4D97-AF65-F5344CB8AC3E}">
        <p14:creationId xmlns:p14="http://schemas.microsoft.com/office/powerpoint/2010/main" val="3569172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drugs that are commonly used in Pediatric Anesthesia.</a:t>
            </a:r>
          </a:p>
        </p:txBody>
      </p:sp>
      <p:sp>
        <p:nvSpPr>
          <p:cNvPr id="4" name="Slide Number Placeholder 3"/>
          <p:cNvSpPr>
            <a:spLocks noGrp="1"/>
          </p:cNvSpPr>
          <p:nvPr>
            <p:ph type="sldNum" sz="quarter" idx="10"/>
          </p:nvPr>
        </p:nvSpPr>
        <p:spPr/>
        <p:txBody>
          <a:bodyPr/>
          <a:lstStyle/>
          <a:p>
            <a:fld id="{169B487B-E7CB-4D87-881B-F218D7997807}" type="slidenum">
              <a:rPr lang="en-US" smtClean="0"/>
              <a:t>22</a:t>
            </a:fld>
            <a:endParaRPr lang="en-US"/>
          </a:p>
        </p:txBody>
      </p:sp>
    </p:spTree>
    <p:extLst>
      <p:ext uri="{BB962C8B-B14F-4D97-AF65-F5344CB8AC3E}">
        <p14:creationId xmlns:p14="http://schemas.microsoft.com/office/powerpoint/2010/main" val="3107414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Vecuronium</a:t>
            </a:r>
            <a:r>
              <a:rPr lang="en-US" dirty="0"/>
              <a:t> has an age related</a:t>
            </a:r>
            <a:r>
              <a:rPr lang="en-US" baseline="0" dirty="0"/>
              <a:t> change in Effective dose 95.  Note that effective dose of the infant is similar to an adult, despite immature neuromuscular endplates.  This is largely due to the large volume of distribution of infants and the necessity to give a dose similar to adults.  The duration is a different story with the half live longer in infants than adults.  </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23</a:t>
            </a:fld>
            <a:endParaRPr lang="en-US"/>
          </a:p>
        </p:txBody>
      </p:sp>
    </p:spTree>
    <p:extLst>
      <p:ext uri="{BB962C8B-B14F-4D97-AF65-F5344CB8AC3E}">
        <p14:creationId xmlns:p14="http://schemas.microsoft.com/office/powerpoint/2010/main" val="7932448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24</a:t>
            </a:fld>
            <a:endParaRPr lang="en-US"/>
          </a:p>
        </p:txBody>
      </p:sp>
    </p:spTree>
    <p:extLst>
      <p:ext uri="{BB962C8B-B14F-4D97-AF65-F5344CB8AC3E}">
        <p14:creationId xmlns:p14="http://schemas.microsoft.com/office/powerpoint/2010/main" val="21354628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infants compared to children</a:t>
            </a:r>
            <a:r>
              <a:rPr lang="en-US" baseline="0" dirty="0"/>
              <a:t> clearance is greater in young infants than children.</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26</a:t>
            </a:fld>
            <a:endParaRPr lang="en-US"/>
          </a:p>
        </p:txBody>
      </p:sp>
    </p:spTree>
    <p:extLst>
      <p:ext uri="{BB962C8B-B14F-4D97-AF65-F5344CB8AC3E}">
        <p14:creationId xmlns:p14="http://schemas.microsoft.com/office/powerpoint/2010/main" val="1109839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27</a:t>
            </a:fld>
            <a:endParaRPr lang="en-US"/>
          </a:p>
        </p:txBody>
      </p:sp>
    </p:spTree>
    <p:extLst>
      <p:ext uri="{BB962C8B-B14F-4D97-AF65-F5344CB8AC3E}">
        <p14:creationId xmlns:p14="http://schemas.microsoft.com/office/powerpoint/2010/main" val="1866436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 in half-life is very significant for neonates compared with children</a:t>
            </a:r>
          </a:p>
        </p:txBody>
      </p:sp>
      <p:sp>
        <p:nvSpPr>
          <p:cNvPr id="4" name="Slide Number Placeholder 3"/>
          <p:cNvSpPr>
            <a:spLocks noGrp="1"/>
          </p:cNvSpPr>
          <p:nvPr>
            <p:ph type="sldNum" sz="quarter" idx="5"/>
          </p:nvPr>
        </p:nvSpPr>
        <p:spPr/>
        <p:txBody>
          <a:bodyPr/>
          <a:lstStyle/>
          <a:p>
            <a:fld id="{169B487B-E7CB-4D87-881B-F218D7997807}" type="slidenum">
              <a:rPr lang="en-US" smtClean="0"/>
              <a:t>28</a:t>
            </a:fld>
            <a:endParaRPr lang="en-US"/>
          </a:p>
        </p:txBody>
      </p:sp>
    </p:spTree>
    <p:extLst>
      <p:ext uri="{BB962C8B-B14F-4D97-AF65-F5344CB8AC3E}">
        <p14:creationId xmlns:p14="http://schemas.microsoft.com/office/powerpoint/2010/main" val="1295215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general it appears that fentanyl has poorer</a:t>
            </a:r>
            <a:r>
              <a:rPr lang="en-US" baseline="0" dirty="0"/>
              <a:t> clearance in premature infants than term infants.</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30</a:t>
            </a:fld>
            <a:endParaRPr lang="en-US"/>
          </a:p>
        </p:txBody>
      </p:sp>
    </p:spTree>
    <p:extLst>
      <p:ext uri="{BB962C8B-B14F-4D97-AF65-F5344CB8AC3E}">
        <p14:creationId xmlns:p14="http://schemas.microsoft.com/office/powerpoint/2010/main" val="2965581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general morphine has slower clearance and larger half-life in neonates than older children.</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31</a:t>
            </a:fld>
            <a:endParaRPr lang="en-US"/>
          </a:p>
        </p:txBody>
      </p:sp>
    </p:spTree>
    <p:extLst>
      <p:ext uri="{BB962C8B-B14F-4D97-AF65-F5344CB8AC3E}">
        <p14:creationId xmlns:p14="http://schemas.microsoft.com/office/powerpoint/2010/main" val="22404375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a:t>
            </a:r>
            <a:r>
              <a:rPr lang="en-US" baseline="0" dirty="0"/>
              <a:t> age it seems that clearance improves for morphine.</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32</a:t>
            </a:fld>
            <a:endParaRPr lang="en-US"/>
          </a:p>
        </p:txBody>
      </p:sp>
    </p:spTree>
    <p:extLst>
      <p:ext uri="{BB962C8B-B14F-4D97-AF65-F5344CB8AC3E}">
        <p14:creationId xmlns:p14="http://schemas.microsoft.com/office/powerpoint/2010/main" val="1914064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 should note that induction</a:t>
            </a:r>
            <a:r>
              <a:rPr lang="en-US" baseline="0" dirty="0"/>
              <a:t> is faster in an infant than older child and an adult.  Let’s review what factors effect uptake of inhalational agents.</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33</a:t>
            </a:fld>
            <a:endParaRPr lang="en-US"/>
          </a:p>
        </p:txBody>
      </p:sp>
    </p:spTree>
    <p:extLst>
      <p:ext uri="{BB962C8B-B14F-4D97-AF65-F5344CB8AC3E}">
        <p14:creationId xmlns:p14="http://schemas.microsoft.com/office/powerpoint/2010/main" val="3228439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should be able to recite these factors.</a:t>
            </a:r>
          </a:p>
        </p:txBody>
      </p:sp>
      <p:sp>
        <p:nvSpPr>
          <p:cNvPr id="4" name="Slide Number Placeholder 3"/>
          <p:cNvSpPr>
            <a:spLocks noGrp="1"/>
          </p:cNvSpPr>
          <p:nvPr>
            <p:ph type="sldNum" sz="quarter" idx="10"/>
          </p:nvPr>
        </p:nvSpPr>
        <p:spPr/>
        <p:txBody>
          <a:bodyPr/>
          <a:lstStyle/>
          <a:p>
            <a:fld id="{169B487B-E7CB-4D87-881B-F218D7997807}" type="slidenum">
              <a:rPr lang="en-US" smtClean="0"/>
              <a:t>34</a:t>
            </a:fld>
            <a:endParaRPr lang="en-US"/>
          </a:p>
        </p:txBody>
      </p:sp>
    </p:spTree>
    <p:extLst>
      <p:ext uri="{BB962C8B-B14F-4D97-AF65-F5344CB8AC3E}">
        <p14:creationId xmlns:p14="http://schemas.microsoft.com/office/powerpoint/2010/main" val="36131509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when you go step by step through the factors, the picture</a:t>
            </a:r>
            <a:r>
              <a:rPr lang="en-US" baseline="0" dirty="0"/>
              <a:t> is not so clear.</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35</a:t>
            </a:fld>
            <a:endParaRPr lang="en-US"/>
          </a:p>
        </p:txBody>
      </p:sp>
    </p:spTree>
    <p:extLst>
      <p:ext uri="{BB962C8B-B14F-4D97-AF65-F5344CB8AC3E}">
        <p14:creationId xmlns:p14="http://schemas.microsoft.com/office/powerpoint/2010/main" val="33851375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factors are agreed to be at play in infants which</a:t>
            </a:r>
            <a:r>
              <a:rPr lang="en-US" baseline="0" dirty="0"/>
              <a:t> explain the faster wash in of agent and faster induction.</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36</a:t>
            </a:fld>
            <a:endParaRPr lang="en-US"/>
          </a:p>
        </p:txBody>
      </p:sp>
    </p:spTree>
    <p:extLst>
      <p:ext uri="{BB962C8B-B14F-4D97-AF65-F5344CB8AC3E}">
        <p14:creationId xmlns:p14="http://schemas.microsoft.com/office/powerpoint/2010/main" val="9142701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important</a:t>
            </a:r>
            <a:r>
              <a:rPr lang="en-US" baseline="0" dirty="0"/>
              <a:t> that students understand that MAC is age dependent.  The next slide helps illustrate this.</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37</a:t>
            </a:fld>
            <a:endParaRPr lang="en-US"/>
          </a:p>
        </p:txBody>
      </p:sp>
    </p:spTree>
    <p:extLst>
      <p:ext uri="{BB962C8B-B14F-4D97-AF65-F5344CB8AC3E}">
        <p14:creationId xmlns:p14="http://schemas.microsoft.com/office/powerpoint/2010/main" val="13172961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general, the MAC is lower in premature infants/neonates compared to 6mos-1 year olds with the highest MAC.  The MAC drops.  One question is why would this be?  What other patient group has a low MAC? (one answer is the elderly, but this is not the reason).  Pregnancy is associated with decreased MAC felt to be due to the effects of estrogens and progesterone.  These hormones are also still being cleared by neonates!</a:t>
            </a:r>
            <a:endParaRPr lang="en-US" dirty="0"/>
          </a:p>
        </p:txBody>
      </p:sp>
      <p:sp>
        <p:nvSpPr>
          <p:cNvPr id="4" name="Slide Number Placeholder 3"/>
          <p:cNvSpPr>
            <a:spLocks noGrp="1"/>
          </p:cNvSpPr>
          <p:nvPr>
            <p:ph type="sldNum" sz="quarter" idx="10"/>
          </p:nvPr>
        </p:nvSpPr>
        <p:spPr/>
        <p:txBody>
          <a:bodyPr/>
          <a:lstStyle/>
          <a:p>
            <a:fld id="{169B487B-E7CB-4D87-881B-F218D7997807}" type="slidenum">
              <a:rPr lang="en-US" smtClean="0"/>
              <a:t>38</a:t>
            </a:fld>
            <a:endParaRPr lang="en-US"/>
          </a:p>
        </p:txBody>
      </p:sp>
    </p:spTree>
    <p:extLst>
      <p:ext uri="{BB962C8B-B14F-4D97-AF65-F5344CB8AC3E}">
        <p14:creationId xmlns:p14="http://schemas.microsoft.com/office/powerpoint/2010/main" val="1271941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have we answered all of </a:t>
            </a:r>
            <a:r>
              <a:rPr lang="en-US"/>
              <a:t>these questions?</a:t>
            </a:r>
          </a:p>
        </p:txBody>
      </p:sp>
      <p:sp>
        <p:nvSpPr>
          <p:cNvPr id="4" name="Slide Number Placeholder 3"/>
          <p:cNvSpPr>
            <a:spLocks noGrp="1"/>
          </p:cNvSpPr>
          <p:nvPr>
            <p:ph type="sldNum" sz="quarter" idx="10"/>
          </p:nvPr>
        </p:nvSpPr>
        <p:spPr/>
        <p:txBody>
          <a:bodyPr/>
          <a:lstStyle/>
          <a:p>
            <a:fld id="{169B487B-E7CB-4D87-881B-F218D7997807}" type="slidenum">
              <a:rPr lang="en-US" smtClean="0"/>
              <a:t>39</a:t>
            </a:fld>
            <a:endParaRPr lang="en-US"/>
          </a:p>
        </p:txBody>
      </p:sp>
    </p:spTree>
    <p:extLst>
      <p:ext uri="{BB962C8B-B14F-4D97-AF65-F5344CB8AC3E}">
        <p14:creationId xmlns:p14="http://schemas.microsoft.com/office/powerpoint/2010/main" val="16873115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4.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3FCB8650-B262-4A4C-BF6A-3806D161617C}"/>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76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19925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0CC6C356-7ADD-974B-9299-BE7F358206A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0D753710-8CF8-BD47-A669-92EE90724DF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394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E53E0753-43DB-CE48-A6C6-FC094C1D18E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417F3BE5-8A75-8341-977D-AA0FCD83772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804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4FFD1B91-5E1D-1148-BC25-DD70977E679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3F968993-E629-6241-A854-88F4C38BBCD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906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5905391F-CDA6-AC4C-B45C-A7EAA4B939D1}"/>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FA983363-ECEF-5D4B-ADCB-C28DFA7DBEC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283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9A7DB48C-F685-7442-8510-FD3D9F3AAA3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945597B8-93DF-364B-B270-B2946C77D30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60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60D35ABF-E34D-A242-B585-FB0249709D4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BD691CF6-701F-B84F-A73F-DB582F93795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1215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308E574B-2853-7747-9D4A-5000B887D8E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A3039C7D-5D44-CF4B-83E5-40ECC028FF3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995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B7AC887C-9D53-6346-A07E-93BFACDE465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22F18B1C-55B8-EE45-BD72-AD5405BE928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991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E23FBC8F-FB4C-9945-9786-B6FA6548FCB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B36BDF14-75F9-CA47-97E5-4CD7EA0AF0B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52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333891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5298577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67760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645700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054264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7747171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8848018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6911095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117928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8599645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73938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4.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4.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49873306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66390923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72812"/>
            <a:ext cx="9525000" cy="2966643"/>
          </a:xfrm>
        </p:spPr>
        <p:txBody>
          <a:bodyPr>
            <a:normAutofit/>
          </a:bodyPr>
          <a:lstStyle/>
          <a:p>
            <a:r>
              <a:rPr lang="en-US" sz="4800" dirty="0">
                <a:latin typeface="+mn-lt"/>
              </a:rPr>
              <a:t>Developmental Pharmacology</a:t>
            </a:r>
          </a:p>
        </p:txBody>
      </p:sp>
      <p:sp>
        <p:nvSpPr>
          <p:cNvPr id="3" name="Subtitle 2"/>
          <p:cNvSpPr>
            <a:spLocks noGrp="1"/>
          </p:cNvSpPr>
          <p:nvPr>
            <p:ph type="subTitle" idx="1"/>
          </p:nvPr>
        </p:nvSpPr>
        <p:spPr>
          <a:xfrm>
            <a:off x="1159284" y="3026735"/>
            <a:ext cx="6825432" cy="1612392"/>
          </a:xfrm>
        </p:spPr>
        <p:txBody>
          <a:bodyPr>
            <a:normAutofit fontScale="25000" lnSpcReduction="20000"/>
          </a:bodyPr>
          <a:lstStyle/>
          <a:p>
            <a:pPr lvl="0"/>
            <a:r>
              <a:rPr lang="en-US" altLang="en-US" sz="14400" dirty="0">
                <a:solidFill>
                  <a:schemeClr val="tx1"/>
                </a:solidFill>
              </a:rPr>
              <a:t>B. Randall Brenn M.D.</a:t>
            </a:r>
          </a:p>
          <a:p>
            <a:pPr lvl="0"/>
            <a:r>
              <a:rPr lang="en-US" altLang="en-US" sz="9600" dirty="0">
                <a:solidFill>
                  <a:schemeClr val="bg2">
                    <a:lumMod val="75000"/>
                  </a:schemeClr>
                </a:solidFill>
              </a:rPr>
              <a:t>Associate Professor of Anesthesiology</a:t>
            </a:r>
          </a:p>
          <a:p>
            <a:pPr lvl="0"/>
            <a:r>
              <a:rPr lang="en-US" altLang="en-US" sz="9600" dirty="0">
                <a:solidFill>
                  <a:schemeClr val="bg2">
                    <a:lumMod val="75000"/>
                  </a:schemeClr>
                </a:solidFill>
              </a:rPr>
              <a:t>Monroe Carrell Children’s Hospital at Vanderbilt</a:t>
            </a:r>
          </a:p>
          <a:p>
            <a:pPr lvl="0"/>
            <a:r>
              <a:rPr lang="en-US" altLang="en-US" sz="9600" dirty="0">
                <a:solidFill>
                  <a:schemeClr val="bg2">
                    <a:lumMod val="75000"/>
                  </a:schemeClr>
                </a:solidFill>
              </a:rPr>
              <a:t>Vanderbilt University Medical Center</a:t>
            </a:r>
          </a:p>
          <a:p>
            <a:endParaRPr lang="en-US" dirty="0"/>
          </a:p>
        </p:txBody>
      </p:sp>
      <p:sp>
        <p:nvSpPr>
          <p:cNvPr id="4" name="TextBox 3">
            <a:extLst>
              <a:ext uri="{FF2B5EF4-FFF2-40B4-BE49-F238E27FC236}">
                <a16:creationId xmlns:a16="http://schemas.microsoft.com/office/drawing/2014/main" id="{0BD2933A-2785-0C48-AB18-3E1DF838C1E6}"/>
              </a:ext>
            </a:extLst>
          </p:cNvPr>
          <p:cNvSpPr txBox="1"/>
          <p:nvPr/>
        </p:nvSpPr>
        <p:spPr>
          <a:xfrm>
            <a:off x="3276600" y="6185188"/>
            <a:ext cx="2110065" cy="369332"/>
          </a:xfrm>
          <a:prstGeom prst="rect">
            <a:avLst/>
          </a:prstGeom>
          <a:noFill/>
        </p:spPr>
        <p:txBody>
          <a:bodyPr wrap="none" rtlCol="0">
            <a:spAutoFit/>
          </a:bodyPr>
          <a:lstStyle/>
          <a:p>
            <a:r>
              <a:rPr lang="en-US" dirty="0"/>
              <a:t>Updated: 4/19/2019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43345" y="76200"/>
            <a:ext cx="7772400" cy="1325563"/>
          </a:xfrm>
        </p:spPr>
        <p:txBody>
          <a:bodyPr>
            <a:normAutofit/>
          </a:bodyPr>
          <a:lstStyle/>
          <a:p>
            <a:pPr algn="l" eaLnBrk="1" hangingPunct="1">
              <a:defRPr/>
            </a:pPr>
            <a:r>
              <a:rPr lang="en-US" dirty="0">
                <a:latin typeface="+mn-lt"/>
              </a:rPr>
              <a:t>Let’s start with a few questions?</a:t>
            </a:r>
            <a:endParaRPr lang="en-US" sz="6000" dirty="0">
              <a:latin typeface="+mn-lt"/>
            </a:endParaRPr>
          </a:p>
        </p:txBody>
      </p:sp>
      <p:sp>
        <p:nvSpPr>
          <p:cNvPr id="3075" name="Rectangle 3"/>
          <p:cNvSpPr>
            <a:spLocks noGrp="1" noChangeArrowheads="1"/>
          </p:cNvSpPr>
          <p:nvPr>
            <p:ph idx="1"/>
          </p:nvPr>
        </p:nvSpPr>
        <p:spPr>
          <a:xfrm>
            <a:off x="443345" y="1562100"/>
            <a:ext cx="8014855" cy="3733800"/>
          </a:xfrm>
        </p:spPr>
        <p:txBody>
          <a:bodyPr>
            <a:normAutofit/>
          </a:bodyPr>
          <a:lstStyle/>
          <a:p>
            <a:pPr eaLnBrk="1" hangingPunct="1"/>
            <a:r>
              <a:rPr lang="en-US" altLang="en-US" sz="3200" dirty="0"/>
              <a:t>When can an infant metabolize morphine?</a:t>
            </a:r>
          </a:p>
          <a:p>
            <a:pPr eaLnBrk="1" hangingPunct="1"/>
            <a:r>
              <a:rPr lang="en-US" altLang="en-US" sz="3200" dirty="0"/>
              <a:t>When can an infant metabolize propofol?</a:t>
            </a:r>
          </a:p>
          <a:p>
            <a:pPr eaLnBrk="1" hangingPunct="1"/>
            <a:r>
              <a:rPr lang="en-US" altLang="en-US" sz="3200" dirty="0"/>
              <a:t>When can an infant concentrate their urine?</a:t>
            </a:r>
          </a:p>
          <a:p>
            <a:pPr eaLnBrk="1" hangingPunct="1"/>
            <a:r>
              <a:rPr lang="en-US" altLang="en-US" sz="3200" dirty="0"/>
              <a:t>Why do we dose muscle relaxants in infants like adult patients?</a:t>
            </a:r>
          </a:p>
          <a:p>
            <a:pPr eaLnBrk="1" hangingPunct="1"/>
            <a:r>
              <a:rPr lang="en-US" altLang="en-US" sz="3200" dirty="0"/>
              <a:t>What age has the highest MAC? The lowest?</a:t>
            </a:r>
          </a:p>
          <a:p>
            <a:pPr eaLnBrk="1" hangingPunct="1"/>
            <a:endParaRPr lang="en-US" altLang="en-US" sz="2400" dirty="0"/>
          </a:p>
        </p:txBody>
      </p:sp>
    </p:spTree>
    <p:extLst>
      <p:ext uri="{BB962C8B-B14F-4D97-AF65-F5344CB8AC3E}">
        <p14:creationId xmlns:p14="http://schemas.microsoft.com/office/powerpoint/2010/main" val="15736050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3075">
                                            <p:txEl>
                                              <p:pRg st="0" end="0"/>
                                            </p:txEl>
                                          </p:spTgt>
                                        </p:tgtEl>
                                        <p:attrNameLst>
                                          <p:attrName>style.visibility</p:attrName>
                                        </p:attrNameLst>
                                      </p:cBhvr>
                                      <p:to>
                                        <p:strVal val="visible"/>
                                      </p:to>
                                    </p:set>
                                    <p:anim to="" calcmode="lin" valueType="num">
                                      <p:cBhvr>
                                        <p:cTn id="7" dur="1" fill="hold"/>
                                        <p:tgtEl>
                                          <p:spTgt spid="3075">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3075">
                                            <p:txEl>
                                              <p:pRg st="1" end="1"/>
                                            </p:txEl>
                                          </p:spTgt>
                                        </p:tgtEl>
                                        <p:attrNameLst>
                                          <p:attrName>style.visibility</p:attrName>
                                        </p:attrNameLst>
                                      </p:cBhvr>
                                      <p:to>
                                        <p:strVal val="visible"/>
                                      </p:to>
                                    </p:set>
                                    <p:anim to="" calcmode="lin" valueType="num">
                                      <p:cBhvr>
                                        <p:cTn id="12" dur="1" fill="hold"/>
                                        <p:tgtEl>
                                          <p:spTgt spid="3075">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3075">
                                            <p:txEl>
                                              <p:pRg st="2" end="2"/>
                                            </p:txEl>
                                          </p:spTgt>
                                        </p:tgtEl>
                                        <p:attrNameLst>
                                          <p:attrName>style.visibility</p:attrName>
                                        </p:attrNameLst>
                                      </p:cBhvr>
                                      <p:to>
                                        <p:strVal val="visible"/>
                                      </p:to>
                                    </p:set>
                                    <p:anim to="" calcmode="lin" valueType="num">
                                      <p:cBhvr>
                                        <p:cTn id="17" dur="1" fill="hold"/>
                                        <p:tgtEl>
                                          <p:spTgt spid="3075">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3075">
                                            <p:txEl>
                                              <p:pRg st="3" end="3"/>
                                            </p:txEl>
                                          </p:spTgt>
                                        </p:tgtEl>
                                        <p:attrNameLst>
                                          <p:attrName>style.visibility</p:attrName>
                                        </p:attrNameLst>
                                      </p:cBhvr>
                                      <p:to>
                                        <p:strVal val="visible"/>
                                      </p:to>
                                    </p:set>
                                    <p:anim to="" calcmode="lin" valueType="num">
                                      <p:cBhvr>
                                        <p:cTn id="22" dur="1" fill="hold"/>
                                        <p:tgtEl>
                                          <p:spTgt spid="3075">
                                            <p:txEl>
                                              <p:pRg st="3" end="3"/>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3075">
                                            <p:txEl>
                                              <p:pRg st="4" end="4"/>
                                            </p:txEl>
                                          </p:spTgt>
                                        </p:tgtEl>
                                        <p:attrNameLst>
                                          <p:attrName>style.visibility</p:attrName>
                                        </p:attrNameLst>
                                      </p:cBhvr>
                                      <p:to>
                                        <p:strVal val="visible"/>
                                      </p:to>
                                    </p:set>
                                    <p:anim to="" calcmode="lin" valueType="num">
                                      <p:cBhvr>
                                        <p:cTn id="27" dur="1" fill="hold"/>
                                        <p:tgtEl>
                                          <p:spTgt spid="3075">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28600"/>
            <a:ext cx="7772400" cy="990600"/>
          </a:xfrm>
        </p:spPr>
        <p:txBody>
          <a:bodyPr>
            <a:normAutofit/>
          </a:bodyPr>
          <a:lstStyle/>
          <a:p>
            <a:pPr algn="l">
              <a:defRPr/>
            </a:pPr>
            <a:r>
              <a:rPr lang="en-US" sz="4800" dirty="0">
                <a:latin typeface="+mn-lt"/>
              </a:rPr>
              <a:t>Normal Growth</a:t>
            </a:r>
          </a:p>
        </p:txBody>
      </p:sp>
      <p:pic>
        <p:nvPicPr>
          <p:cNvPr id="12291" name="Picture 4" descr="Related image"/>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81000" y="1371600"/>
            <a:ext cx="3505200" cy="4534571"/>
          </a:xfrm>
          <a:noFill/>
        </p:spPr>
      </p:pic>
      <p:pic>
        <p:nvPicPr>
          <p:cNvPr id="12292" name="Picture 10" descr="Image result for growth chart"/>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a:xfrm>
            <a:off x="5020040" y="1371600"/>
            <a:ext cx="3224858" cy="4534571"/>
          </a:xfrm>
          <a:noFill/>
        </p:spPr>
      </p:pic>
    </p:spTree>
    <p:extLst>
      <p:ext uri="{BB962C8B-B14F-4D97-AF65-F5344CB8AC3E}">
        <p14:creationId xmlns:p14="http://schemas.microsoft.com/office/powerpoint/2010/main" val="2088725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387475"/>
          </a:xfrm>
        </p:spPr>
        <p:txBody>
          <a:bodyPr>
            <a:normAutofit fontScale="90000"/>
          </a:bodyPr>
          <a:lstStyle/>
          <a:p>
            <a:pPr algn="l" eaLnBrk="1" hangingPunct="1">
              <a:defRPr/>
            </a:pPr>
            <a:r>
              <a:rPr lang="en-US" dirty="0">
                <a:latin typeface="+mn-lt"/>
              </a:rPr>
              <a:t>Dr. Abraham Jacobi</a:t>
            </a:r>
            <a:br>
              <a:rPr lang="en-US" dirty="0">
                <a:latin typeface="+mn-lt"/>
              </a:rPr>
            </a:br>
            <a:r>
              <a:rPr lang="en-US" dirty="0">
                <a:latin typeface="+mn-lt"/>
              </a:rPr>
              <a:t>(1830-1919)</a:t>
            </a:r>
          </a:p>
        </p:txBody>
      </p:sp>
      <p:sp>
        <p:nvSpPr>
          <p:cNvPr id="8195" name="Content Placeholder 2"/>
          <p:cNvSpPr>
            <a:spLocks noGrp="1"/>
          </p:cNvSpPr>
          <p:nvPr>
            <p:ph idx="1"/>
          </p:nvPr>
        </p:nvSpPr>
        <p:spPr>
          <a:xfrm>
            <a:off x="628650" y="1981200"/>
            <a:ext cx="7772400" cy="4114800"/>
          </a:xfrm>
        </p:spPr>
        <p:txBody>
          <a:bodyPr/>
          <a:lstStyle/>
          <a:p>
            <a:pPr eaLnBrk="1" hangingPunct="1"/>
            <a:r>
              <a:rPr lang="en-US" altLang="en-US" sz="3600" dirty="0"/>
              <a:t>“Children are not miniature men and women, with reduced drug doses and the same class of disease in a smaller body…”</a:t>
            </a:r>
          </a:p>
          <a:p>
            <a:pPr eaLnBrk="1" hangingPunct="1"/>
            <a:r>
              <a:rPr lang="en-US" altLang="en-US" sz="3600" dirty="0"/>
              <a:t>“Age-appropriate pharmacotherapy is important”</a:t>
            </a:r>
            <a:endParaRPr lang="en-US" altLang="en-US" dirty="0"/>
          </a:p>
          <a:p>
            <a:pPr eaLnBrk="1" hangingPunct="1"/>
            <a:endParaRPr lang="en-US" altLang="en-US" dirty="0"/>
          </a:p>
        </p:txBody>
      </p:sp>
    </p:spTree>
    <p:extLst>
      <p:ext uri="{BB962C8B-B14F-4D97-AF65-F5344CB8AC3E}">
        <p14:creationId xmlns:p14="http://schemas.microsoft.com/office/powerpoint/2010/main" val="484173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defRPr/>
            </a:pPr>
            <a:r>
              <a:rPr lang="en-US" sz="4800" dirty="0">
                <a:latin typeface="+mn-lt"/>
              </a:rPr>
              <a:t>Consider this…</a:t>
            </a:r>
          </a:p>
        </p:txBody>
      </p:sp>
      <p:sp>
        <p:nvSpPr>
          <p:cNvPr id="9219" name="Content Placeholder 2"/>
          <p:cNvSpPr>
            <a:spLocks noGrp="1"/>
          </p:cNvSpPr>
          <p:nvPr>
            <p:ph idx="1"/>
          </p:nvPr>
        </p:nvSpPr>
        <p:spPr>
          <a:xfrm>
            <a:off x="457200" y="1600200"/>
            <a:ext cx="8229600" cy="4261073"/>
          </a:xfrm>
        </p:spPr>
        <p:txBody>
          <a:bodyPr>
            <a:normAutofit/>
          </a:bodyPr>
          <a:lstStyle/>
          <a:p>
            <a:pPr eaLnBrk="1" hangingPunct="1"/>
            <a:r>
              <a:rPr lang="en-US" altLang="en-US" sz="3600" dirty="0"/>
              <a:t>The majority of medications used in children have not been tested in children</a:t>
            </a:r>
          </a:p>
          <a:p>
            <a:pPr eaLnBrk="1" hangingPunct="1"/>
            <a:r>
              <a:rPr lang="en-US" altLang="en-US" sz="3600" dirty="0"/>
              <a:t>Of 140 drugs used routinely in children, only 38% are labeled for use in children</a:t>
            </a:r>
          </a:p>
          <a:p>
            <a:pPr eaLnBrk="1" hangingPunct="1"/>
            <a:r>
              <a:rPr lang="en-US" altLang="en-US" sz="3600" dirty="0"/>
              <a:t>90% of PICU drugs are used for purposes other than what they are approved for</a:t>
            </a:r>
          </a:p>
        </p:txBody>
      </p:sp>
      <p:sp>
        <p:nvSpPr>
          <p:cNvPr id="9220" name="TextBox 2"/>
          <p:cNvSpPr txBox="1">
            <a:spLocks noChangeArrowheads="1"/>
          </p:cNvSpPr>
          <p:nvPr/>
        </p:nvSpPr>
        <p:spPr bwMode="auto">
          <a:xfrm>
            <a:off x="2667000" y="5871105"/>
            <a:ext cx="84246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800" dirty="0">
                <a:latin typeface="+mn-lt"/>
              </a:rPr>
              <a:t>Tod, Fund </a:t>
            </a:r>
            <a:r>
              <a:rPr lang="en-US" altLang="en-US" sz="1800" dirty="0" err="1">
                <a:latin typeface="+mn-lt"/>
              </a:rPr>
              <a:t>Clin</a:t>
            </a:r>
            <a:r>
              <a:rPr lang="en-US" altLang="en-US" sz="1800" dirty="0">
                <a:latin typeface="+mn-lt"/>
              </a:rPr>
              <a:t> Pharm, 2008</a:t>
            </a:r>
          </a:p>
        </p:txBody>
      </p:sp>
    </p:spTree>
    <p:extLst>
      <p:ext uri="{BB962C8B-B14F-4D97-AF65-F5344CB8AC3E}">
        <p14:creationId xmlns:p14="http://schemas.microsoft.com/office/powerpoint/2010/main" val="4181160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t="5079"/>
          <a:stretch/>
        </p:blipFill>
        <p:spPr>
          <a:xfrm>
            <a:off x="457200" y="381000"/>
            <a:ext cx="5334000" cy="5310374"/>
          </a:xfrm>
          <a:prstGeom prst="rect">
            <a:avLst/>
          </a:prstGeom>
        </p:spPr>
      </p:pic>
      <p:sp>
        <p:nvSpPr>
          <p:cNvPr id="5" name="TextBox 4"/>
          <p:cNvSpPr txBox="1"/>
          <p:nvPr/>
        </p:nvSpPr>
        <p:spPr>
          <a:xfrm>
            <a:off x="3429000" y="6301312"/>
            <a:ext cx="1828800" cy="338554"/>
          </a:xfrm>
          <a:prstGeom prst="rect">
            <a:avLst/>
          </a:prstGeom>
          <a:noFill/>
        </p:spPr>
        <p:txBody>
          <a:bodyPr wrap="square" rtlCol="0">
            <a:spAutoFit/>
          </a:bodyPr>
          <a:lstStyle/>
          <a:p>
            <a:r>
              <a:rPr lang="en-US" sz="1600" dirty="0"/>
              <a:t>Lu et al JPPT 2014</a:t>
            </a:r>
          </a:p>
        </p:txBody>
      </p:sp>
    </p:spTree>
    <p:extLst>
      <p:ext uri="{BB962C8B-B14F-4D97-AF65-F5344CB8AC3E}">
        <p14:creationId xmlns:p14="http://schemas.microsoft.com/office/powerpoint/2010/main" val="3942699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9" y="228600"/>
            <a:ext cx="8023405" cy="1295400"/>
          </a:xfrm>
        </p:spPr>
        <p:txBody>
          <a:bodyPr>
            <a:normAutofit fontScale="90000"/>
          </a:bodyPr>
          <a:lstStyle/>
          <a:p>
            <a:pPr algn="l"/>
            <a:r>
              <a:rPr lang="en-US" dirty="0">
                <a:latin typeface="+mn-lt"/>
              </a:rPr>
              <a:t>Factors Affecting Drug </a:t>
            </a:r>
            <a:br>
              <a:rPr lang="en-US" dirty="0">
                <a:latin typeface="+mn-lt"/>
              </a:rPr>
            </a:br>
            <a:r>
              <a:rPr lang="en-US" dirty="0">
                <a:latin typeface="+mn-lt"/>
              </a:rPr>
              <a:t>Distribution</a:t>
            </a:r>
          </a:p>
        </p:txBody>
      </p:sp>
      <p:sp>
        <p:nvSpPr>
          <p:cNvPr id="3" name="Content Placeholder 2"/>
          <p:cNvSpPr>
            <a:spLocks noGrp="1"/>
          </p:cNvSpPr>
          <p:nvPr>
            <p:ph idx="1"/>
          </p:nvPr>
        </p:nvSpPr>
        <p:spPr>
          <a:xfrm>
            <a:off x="761999" y="1981200"/>
            <a:ext cx="7617980" cy="2971800"/>
          </a:xfrm>
        </p:spPr>
        <p:txBody>
          <a:bodyPr>
            <a:normAutofit/>
          </a:bodyPr>
          <a:lstStyle/>
          <a:p>
            <a:r>
              <a:rPr lang="en-US" sz="3600" dirty="0"/>
              <a:t>Volume of distribution </a:t>
            </a:r>
          </a:p>
          <a:p>
            <a:r>
              <a:rPr lang="en-US" sz="3600" dirty="0"/>
              <a:t>Protein binding </a:t>
            </a:r>
          </a:p>
          <a:p>
            <a:r>
              <a:rPr lang="en-US" sz="3600" dirty="0"/>
              <a:t>Metabolism</a:t>
            </a:r>
          </a:p>
          <a:p>
            <a:r>
              <a:rPr lang="en-US" sz="3600" dirty="0"/>
              <a:t>Elimination</a:t>
            </a:r>
          </a:p>
        </p:txBody>
      </p:sp>
    </p:spTree>
    <p:extLst>
      <p:ext uri="{BB962C8B-B14F-4D97-AF65-F5344CB8AC3E}">
        <p14:creationId xmlns:p14="http://schemas.microsoft.com/office/powerpoint/2010/main" val="860679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362950" cy="1325563"/>
          </a:xfrm>
        </p:spPr>
        <p:txBody>
          <a:bodyPr>
            <a:normAutofit/>
          </a:bodyPr>
          <a:lstStyle/>
          <a:p>
            <a:pPr algn="l">
              <a:defRPr/>
            </a:pPr>
            <a:r>
              <a:rPr lang="en-US" sz="4800" dirty="0">
                <a:latin typeface="+mn-lt"/>
              </a:rPr>
              <a:t>Changes in Body Composition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11701007"/>
              </p:ext>
            </p:extLst>
          </p:nvPr>
        </p:nvGraphicFramePr>
        <p:xfrm>
          <a:off x="152400" y="1219200"/>
          <a:ext cx="8839200" cy="4681378"/>
        </p:xfrm>
        <a:graphic>
          <a:graphicData uri="http://schemas.openxmlformats.org/drawingml/2006/table">
            <a:tbl>
              <a:tblPr firstRow="1" bandRow="1">
                <a:tableStyleId>{5C22544A-7EE6-4342-B048-85BDC9FD1C3A}</a:tableStyleId>
              </a:tblPr>
              <a:tblGrid>
                <a:gridCol w="3124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690918">
                <a:tc gridSpan="4">
                  <a:txBody>
                    <a:bodyPr/>
                    <a:lstStyle/>
                    <a:p>
                      <a:pPr algn="ctr" fontAlgn="b"/>
                      <a:r>
                        <a:rPr lang="en-US" sz="2800" b="0" i="0" u="none" strike="noStrike" dirty="0">
                          <a:solidFill>
                            <a:schemeClr val="bg1"/>
                          </a:solidFill>
                          <a:latin typeface="+mn-lt"/>
                        </a:rPr>
                        <a:t>Changes in body composition during growth</a:t>
                      </a:r>
                    </a:p>
                  </a:txBody>
                  <a:tcPr marL="9525" marR="9525" marT="9523" marB="0" anchor="ctr">
                    <a:solidFill>
                      <a:srgbClr val="0FA5CC"/>
                    </a:solidFill>
                  </a:tcPr>
                </a:tc>
                <a:tc hMerge="1">
                  <a:txBody>
                    <a:bodyPr/>
                    <a:lstStyle/>
                    <a:p>
                      <a:endParaRPr lang="en-US"/>
                    </a:p>
                  </a:txBody>
                  <a:tcPr/>
                </a:tc>
                <a:tc hMerge="1">
                  <a:txBody>
                    <a:bodyPr/>
                    <a:lstStyle/>
                    <a:p>
                      <a:pPr algn="l" fontAlgn="b"/>
                      <a:endParaRPr lang="en-US" sz="1100" b="0" i="0" u="none" strike="noStrike" dirty="0">
                        <a:solidFill>
                          <a:srgbClr val="000000"/>
                        </a:solidFill>
                        <a:latin typeface="Calibri"/>
                      </a:endParaRPr>
                    </a:p>
                  </a:txBody>
                  <a:tcPr marL="9525" marR="9525" marT="9523" marB="0" anchor="b"/>
                </a:tc>
                <a:tc hMerge="1">
                  <a:txBody>
                    <a:bodyPr/>
                    <a:lstStyle/>
                    <a:p>
                      <a:pPr algn="l" fontAlgn="b"/>
                      <a:endParaRPr lang="en-US" sz="1100" b="0" i="0" u="none" strike="noStrike" dirty="0">
                        <a:solidFill>
                          <a:srgbClr val="000000"/>
                        </a:solidFill>
                        <a:latin typeface="Calibri"/>
                      </a:endParaRPr>
                    </a:p>
                  </a:txBody>
                  <a:tcPr marL="9525" marR="9525" marT="9523" marB="0" anchor="b"/>
                </a:tc>
                <a:extLst>
                  <a:ext uri="{0D108BD9-81ED-4DB2-BD59-A6C34878D82A}">
                    <a16:rowId xmlns:a16="http://schemas.microsoft.com/office/drawing/2014/main" val="10000"/>
                  </a:ext>
                </a:extLst>
              </a:tr>
              <a:tr h="691905">
                <a:tc>
                  <a:txBody>
                    <a:bodyPr/>
                    <a:lstStyle/>
                    <a:p>
                      <a:pPr algn="l" fontAlgn="b"/>
                      <a:r>
                        <a:rPr lang="en-US" sz="1800" b="0" i="0" u="none" strike="noStrike" dirty="0">
                          <a:solidFill>
                            <a:srgbClr val="000000"/>
                          </a:solidFill>
                          <a:latin typeface="+mn-lt"/>
                        </a:rPr>
                        <a:t>Body Compartment</a:t>
                      </a:r>
                    </a:p>
                  </a:txBody>
                  <a:tcPr marL="9525" marR="9525" marT="9523" marB="0" anchor="ctr"/>
                </a:tc>
                <a:tc>
                  <a:txBody>
                    <a:bodyPr/>
                    <a:lstStyle/>
                    <a:p>
                      <a:pPr algn="ctr" fontAlgn="b"/>
                      <a:r>
                        <a:rPr lang="en-US" sz="1600" b="0" i="0" u="none" strike="noStrike" dirty="0">
                          <a:solidFill>
                            <a:srgbClr val="000000"/>
                          </a:solidFill>
                          <a:latin typeface="+mn-lt"/>
                        </a:rPr>
                        <a:t>Premature Infant </a:t>
                      </a:r>
                    </a:p>
                    <a:p>
                      <a:pPr algn="ctr" fontAlgn="b"/>
                      <a:r>
                        <a:rPr lang="en-US" sz="1600" b="0" i="0" u="none" strike="noStrike" dirty="0">
                          <a:solidFill>
                            <a:srgbClr val="000000"/>
                          </a:solidFill>
                          <a:latin typeface="+mn-lt"/>
                        </a:rPr>
                        <a:t>(1.5 kg)</a:t>
                      </a:r>
                    </a:p>
                  </a:txBody>
                  <a:tcPr marL="9525" marR="9525" marT="9523" marB="0" anchor="ctr"/>
                </a:tc>
                <a:tc>
                  <a:txBody>
                    <a:bodyPr/>
                    <a:lstStyle/>
                    <a:p>
                      <a:pPr algn="ctr" fontAlgn="b"/>
                      <a:r>
                        <a:rPr lang="en-US" sz="1600" b="0" i="0" u="none" strike="noStrike" dirty="0">
                          <a:solidFill>
                            <a:srgbClr val="000000"/>
                          </a:solidFill>
                          <a:latin typeface="+mn-lt"/>
                        </a:rPr>
                        <a:t>Full-Term Infant </a:t>
                      </a:r>
                    </a:p>
                    <a:p>
                      <a:pPr algn="ctr" fontAlgn="b"/>
                      <a:r>
                        <a:rPr lang="en-US" sz="1600" b="0" i="0" u="none" strike="noStrike" dirty="0">
                          <a:solidFill>
                            <a:srgbClr val="000000"/>
                          </a:solidFill>
                          <a:latin typeface="+mn-lt"/>
                        </a:rPr>
                        <a:t>(3.5 kg)</a:t>
                      </a:r>
                    </a:p>
                  </a:txBody>
                  <a:tcPr marL="9525" marR="9525" marT="9523" marB="0" anchor="ctr"/>
                </a:tc>
                <a:tc>
                  <a:txBody>
                    <a:bodyPr/>
                    <a:lstStyle/>
                    <a:p>
                      <a:pPr algn="ctr" fontAlgn="b"/>
                      <a:r>
                        <a:rPr lang="en-US" sz="1600" b="0" i="0" u="none" strike="noStrike" dirty="0">
                          <a:solidFill>
                            <a:srgbClr val="000000"/>
                          </a:solidFill>
                          <a:latin typeface="+mn-lt"/>
                        </a:rPr>
                        <a:t>Adult </a:t>
                      </a:r>
                    </a:p>
                    <a:p>
                      <a:pPr algn="ctr" fontAlgn="b"/>
                      <a:r>
                        <a:rPr lang="en-US" sz="1600" b="0" i="0" u="none" strike="noStrike" dirty="0">
                          <a:solidFill>
                            <a:srgbClr val="000000"/>
                          </a:solidFill>
                          <a:latin typeface="+mn-lt"/>
                        </a:rPr>
                        <a:t>(70 kg)</a:t>
                      </a:r>
                    </a:p>
                  </a:txBody>
                  <a:tcPr marL="9525" marR="9525" marT="9523" marB="0" anchor="ctr"/>
                </a:tc>
                <a:extLst>
                  <a:ext uri="{0D108BD9-81ED-4DB2-BD59-A6C34878D82A}">
                    <a16:rowId xmlns:a16="http://schemas.microsoft.com/office/drawing/2014/main" val="10001"/>
                  </a:ext>
                </a:extLst>
              </a:tr>
              <a:tr h="522772">
                <a:tc>
                  <a:txBody>
                    <a:bodyPr/>
                    <a:lstStyle/>
                    <a:p>
                      <a:pPr algn="l" fontAlgn="b"/>
                      <a:r>
                        <a:rPr lang="en-US" sz="1600" b="0" i="0" u="none" strike="noStrike" dirty="0">
                          <a:solidFill>
                            <a:srgbClr val="000000"/>
                          </a:solidFill>
                          <a:latin typeface="+mn-lt"/>
                        </a:rPr>
                        <a:t>Total body water (% body weight)</a:t>
                      </a:r>
                    </a:p>
                  </a:txBody>
                  <a:tcPr marL="9525" marR="9525" marT="9523" marB="0" anchor="ctr"/>
                </a:tc>
                <a:tc>
                  <a:txBody>
                    <a:bodyPr/>
                    <a:lstStyle/>
                    <a:p>
                      <a:pPr algn="ctr" fontAlgn="b"/>
                      <a:r>
                        <a:rPr lang="en-US" sz="1600" b="0" i="0" u="none" strike="noStrike" dirty="0">
                          <a:solidFill>
                            <a:srgbClr val="000000"/>
                          </a:solidFill>
                          <a:latin typeface="+mn-lt"/>
                        </a:rPr>
                        <a:t>83</a:t>
                      </a:r>
                    </a:p>
                  </a:txBody>
                  <a:tcPr marL="9525" marR="9525" marT="9523" marB="0" anchor="ctr"/>
                </a:tc>
                <a:tc>
                  <a:txBody>
                    <a:bodyPr/>
                    <a:lstStyle/>
                    <a:p>
                      <a:pPr algn="ctr" fontAlgn="b"/>
                      <a:r>
                        <a:rPr lang="en-US" sz="1600" b="0" i="0" u="none" strike="noStrike" dirty="0">
                          <a:solidFill>
                            <a:srgbClr val="000000"/>
                          </a:solidFill>
                          <a:latin typeface="+mn-lt"/>
                        </a:rPr>
                        <a:t>73</a:t>
                      </a:r>
                    </a:p>
                  </a:txBody>
                  <a:tcPr marL="9525" marR="9525" marT="9523" marB="0" anchor="ctr"/>
                </a:tc>
                <a:tc>
                  <a:txBody>
                    <a:bodyPr/>
                    <a:lstStyle/>
                    <a:p>
                      <a:pPr algn="ctr" fontAlgn="b"/>
                      <a:r>
                        <a:rPr lang="en-US" sz="1600" b="0" i="0" u="none" strike="noStrike" dirty="0">
                          <a:solidFill>
                            <a:srgbClr val="000000"/>
                          </a:solidFill>
                          <a:latin typeface="+mn-lt"/>
                        </a:rPr>
                        <a:t>60</a:t>
                      </a:r>
                    </a:p>
                  </a:txBody>
                  <a:tcPr marL="9525" marR="9525" marT="9523" marB="0" anchor="ctr"/>
                </a:tc>
                <a:extLst>
                  <a:ext uri="{0D108BD9-81ED-4DB2-BD59-A6C34878D82A}">
                    <a16:rowId xmlns:a16="http://schemas.microsoft.com/office/drawing/2014/main" val="10002"/>
                  </a:ext>
                </a:extLst>
              </a:tr>
              <a:tr h="522772">
                <a:tc>
                  <a:txBody>
                    <a:bodyPr/>
                    <a:lstStyle/>
                    <a:p>
                      <a:pPr algn="l" fontAlgn="b"/>
                      <a:r>
                        <a:rPr lang="en-US" sz="1600" b="0" i="0" u="none" strike="noStrike">
                          <a:solidFill>
                            <a:srgbClr val="000000"/>
                          </a:solidFill>
                          <a:latin typeface="+mn-lt"/>
                        </a:rPr>
                        <a:t>Extracellular fluid (% body weight)</a:t>
                      </a:r>
                    </a:p>
                  </a:txBody>
                  <a:tcPr marL="9525" marR="9525" marT="9523" marB="0" anchor="ctr"/>
                </a:tc>
                <a:tc>
                  <a:txBody>
                    <a:bodyPr/>
                    <a:lstStyle/>
                    <a:p>
                      <a:pPr algn="ctr" fontAlgn="b"/>
                      <a:r>
                        <a:rPr lang="en-US" sz="1600" b="0" i="0" u="none" strike="noStrike" dirty="0">
                          <a:solidFill>
                            <a:srgbClr val="000000"/>
                          </a:solidFill>
                          <a:latin typeface="+mn-lt"/>
                        </a:rPr>
                        <a:t>62</a:t>
                      </a:r>
                    </a:p>
                  </a:txBody>
                  <a:tcPr marL="9525" marR="9525" marT="9523" marB="0" anchor="ctr"/>
                </a:tc>
                <a:tc>
                  <a:txBody>
                    <a:bodyPr/>
                    <a:lstStyle/>
                    <a:p>
                      <a:pPr algn="ctr" fontAlgn="b"/>
                      <a:r>
                        <a:rPr lang="en-US" sz="1600" b="0" i="0" u="none" strike="noStrike">
                          <a:solidFill>
                            <a:srgbClr val="000000"/>
                          </a:solidFill>
                          <a:latin typeface="+mn-lt"/>
                        </a:rPr>
                        <a:t>44</a:t>
                      </a:r>
                    </a:p>
                  </a:txBody>
                  <a:tcPr marL="9525" marR="9525" marT="9523" marB="0" anchor="ctr"/>
                </a:tc>
                <a:tc>
                  <a:txBody>
                    <a:bodyPr/>
                    <a:lstStyle/>
                    <a:p>
                      <a:pPr algn="ctr" fontAlgn="b"/>
                      <a:r>
                        <a:rPr lang="en-US" sz="1600" b="0" i="0" u="none" strike="noStrike">
                          <a:solidFill>
                            <a:srgbClr val="000000"/>
                          </a:solidFill>
                          <a:latin typeface="+mn-lt"/>
                        </a:rPr>
                        <a:t>20</a:t>
                      </a:r>
                    </a:p>
                  </a:txBody>
                  <a:tcPr marL="9525" marR="9525" marT="9523" marB="0" anchor="ctr"/>
                </a:tc>
                <a:extLst>
                  <a:ext uri="{0D108BD9-81ED-4DB2-BD59-A6C34878D82A}">
                    <a16:rowId xmlns:a16="http://schemas.microsoft.com/office/drawing/2014/main" val="10003"/>
                  </a:ext>
                </a:extLst>
              </a:tr>
              <a:tr h="522772">
                <a:tc>
                  <a:txBody>
                    <a:bodyPr/>
                    <a:lstStyle/>
                    <a:p>
                      <a:pPr algn="l" fontAlgn="b"/>
                      <a:r>
                        <a:rPr lang="en-US" sz="1600" b="0" i="0" u="none" strike="noStrike">
                          <a:solidFill>
                            <a:srgbClr val="000000"/>
                          </a:solidFill>
                          <a:latin typeface="+mn-lt"/>
                        </a:rPr>
                        <a:t>Blood volume (mL/kg)</a:t>
                      </a:r>
                    </a:p>
                  </a:txBody>
                  <a:tcPr marL="9525" marR="9525" marT="9523" marB="0" anchor="ctr"/>
                </a:tc>
                <a:tc>
                  <a:txBody>
                    <a:bodyPr/>
                    <a:lstStyle/>
                    <a:p>
                      <a:pPr algn="ctr" fontAlgn="b"/>
                      <a:r>
                        <a:rPr lang="en-US" sz="1600" b="0" i="0" u="none" strike="noStrike" dirty="0">
                          <a:solidFill>
                            <a:srgbClr val="000000"/>
                          </a:solidFill>
                          <a:latin typeface="+mn-lt"/>
                        </a:rPr>
                        <a:t>60</a:t>
                      </a:r>
                    </a:p>
                  </a:txBody>
                  <a:tcPr marL="9525" marR="9525" marT="9523" marB="0" anchor="ctr"/>
                </a:tc>
                <a:tc>
                  <a:txBody>
                    <a:bodyPr/>
                    <a:lstStyle/>
                    <a:p>
                      <a:pPr algn="ctr" fontAlgn="b"/>
                      <a:r>
                        <a:rPr lang="en-US" sz="1600" b="0" i="0" u="none" strike="noStrike" dirty="0">
                          <a:solidFill>
                            <a:srgbClr val="000000"/>
                          </a:solidFill>
                          <a:latin typeface="+mn-lt"/>
                        </a:rPr>
                        <a:t>85-105</a:t>
                      </a:r>
                    </a:p>
                  </a:txBody>
                  <a:tcPr marL="9525" marR="9525" marT="9523" marB="0" anchor="ctr"/>
                </a:tc>
                <a:tc>
                  <a:txBody>
                    <a:bodyPr/>
                    <a:lstStyle/>
                    <a:p>
                      <a:pPr algn="ctr" fontAlgn="b"/>
                      <a:r>
                        <a:rPr lang="en-US" sz="1600" b="0" i="0" u="none" strike="noStrike">
                          <a:solidFill>
                            <a:srgbClr val="000000"/>
                          </a:solidFill>
                          <a:latin typeface="+mn-lt"/>
                        </a:rPr>
                        <a:t>70</a:t>
                      </a:r>
                    </a:p>
                  </a:txBody>
                  <a:tcPr marL="9525" marR="9525" marT="9523" marB="0" anchor="ctr"/>
                </a:tc>
                <a:extLst>
                  <a:ext uri="{0D108BD9-81ED-4DB2-BD59-A6C34878D82A}">
                    <a16:rowId xmlns:a16="http://schemas.microsoft.com/office/drawing/2014/main" val="10004"/>
                  </a:ext>
                </a:extLst>
              </a:tr>
              <a:tr h="522772">
                <a:tc>
                  <a:txBody>
                    <a:bodyPr/>
                    <a:lstStyle/>
                    <a:p>
                      <a:pPr algn="l" fontAlgn="b"/>
                      <a:r>
                        <a:rPr lang="en-US" sz="1600" b="0" i="0" u="none" strike="noStrike">
                          <a:solidFill>
                            <a:srgbClr val="000000"/>
                          </a:solidFill>
                          <a:latin typeface="+mn-lt"/>
                        </a:rPr>
                        <a:t>Intracellular water (% body weight)</a:t>
                      </a:r>
                    </a:p>
                  </a:txBody>
                  <a:tcPr marL="9525" marR="9525" marT="9523" marB="0" anchor="ctr"/>
                </a:tc>
                <a:tc>
                  <a:txBody>
                    <a:bodyPr/>
                    <a:lstStyle/>
                    <a:p>
                      <a:pPr algn="ctr" fontAlgn="b"/>
                      <a:r>
                        <a:rPr lang="en-US" sz="1600" b="0" i="0" u="none" strike="noStrike" dirty="0">
                          <a:solidFill>
                            <a:srgbClr val="000000"/>
                          </a:solidFill>
                          <a:latin typeface="+mn-lt"/>
                        </a:rPr>
                        <a:t>25</a:t>
                      </a:r>
                    </a:p>
                  </a:txBody>
                  <a:tcPr marL="9525" marR="9525" marT="9523" marB="0" anchor="ctr"/>
                </a:tc>
                <a:tc>
                  <a:txBody>
                    <a:bodyPr/>
                    <a:lstStyle/>
                    <a:p>
                      <a:pPr algn="ctr" fontAlgn="b"/>
                      <a:r>
                        <a:rPr lang="en-US" sz="1600" b="0" i="0" u="none" strike="noStrike" dirty="0">
                          <a:solidFill>
                            <a:srgbClr val="000000"/>
                          </a:solidFill>
                          <a:latin typeface="+mn-lt"/>
                        </a:rPr>
                        <a:t>33</a:t>
                      </a:r>
                    </a:p>
                  </a:txBody>
                  <a:tcPr marL="9525" marR="9525" marT="9523" marB="0" anchor="ctr"/>
                </a:tc>
                <a:tc>
                  <a:txBody>
                    <a:bodyPr/>
                    <a:lstStyle/>
                    <a:p>
                      <a:pPr algn="ctr" fontAlgn="b"/>
                      <a:r>
                        <a:rPr lang="en-US" sz="1600" b="0" i="0" u="none" strike="noStrike" dirty="0">
                          <a:solidFill>
                            <a:srgbClr val="000000"/>
                          </a:solidFill>
                          <a:latin typeface="+mn-lt"/>
                        </a:rPr>
                        <a:t>40</a:t>
                      </a:r>
                    </a:p>
                  </a:txBody>
                  <a:tcPr marL="9525" marR="9525" marT="9523" marB="0" anchor="ctr"/>
                </a:tc>
                <a:extLst>
                  <a:ext uri="{0D108BD9-81ED-4DB2-BD59-A6C34878D82A}">
                    <a16:rowId xmlns:a16="http://schemas.microsoft.com/office/drawing/2014/main" val="10005"/>
                  </a:ext>
                </a:extLst>
              </a:tr>
              <a:tr h="522772">
                <a:tc>
                  <a:txBody>
                    <a:bodyPr/>
                    <a:lstStyle/>
                    <a:p>
                      <a:pPr algn="l" fontAlgn="b"/>
                      <a:r>
                        <a:rPr lang="en-US" sz="1600" b="0" i="0" u="none" strike="noStrike">
                          <a:solidFill>
                            <a:srgbClr val="000000"/>
                          </a:solidFill>
                          <a:latin typeface="+mn-lt"/>
                        </a:rPr>
                        <a:t>Muscle mass (% body weight)</a:t>
                      </a:r>
                    </a:p>
                  </a:txBody>
                  <a:tcPr marL="9525" marR="9525" marT="9523" marB="0" anchor="ctr"/>
                </a:tc>
                <a:tc>
                  <a:txBody>
                    <a:bodyPr/>
                    <a:lstStyle/>
                    <a:p>
                      <a:pPr algn="ctr" fontAlgn="b"/>
                      <a:r>
                        <a:rPr lang="en-US" sz="1600" b="0" i="0" u="none" strike="noStrike">
                          <a:solidFill>
                            <a:srgbClr val="000000"/>
                          </a:solidFill>
                          <a:latin typeface="+mn-lt"/>
                        </a:rPr>
                        <a:t>15</a:t>
                      </a:r>
                    </a:p>
                  </a:txBody>
                  <a:tcPr marL="9525" marR="9525" marT="9523" marB="0" anchor="ctr"/>
                </a:tc>
                <a:tc>
                  <a:txBody>
                    <a:bodyPr/>
                    <a:lstStyle/>
                    <a:p>
                      <a:pPr algn="ctr" fontAlgn="b"/>
                      <a:r>
                        <a:rPr lang="en-US" sz="1600" b="0" i="0" u="none" strike="noStrike" dirty="0">
                          <a:solidFill>
                            <a:srgbClr val="000000"/>
                          </a:solidFill>
                          <a:latin typeface="+mn-lt"/>
                        </a:rPr>
                        <a:t>20</a:t>
                      </a:r>
                    </a:p>
                  </a:txBody>
                  <a:tcPr marL="9525" marR="9525" marT="9523" marB="0" anchor="ctr"/>
                </a:tc>
                <a:tc>
                  <a:txBody>
                    <a:bodyPr/>
                    <a:lstStyle/>
                    <a:p>
                      <a:pPr algn="ctr" fontAlgn="b"/>
                      <a:r>
                        <a:rPr lang="en-US" sz="1600" b="0" i="0" u="none" strike="noStrike" dirty="0">
                          <a:solidFill>
                            <a:srgbClr val="000000"/>
                          </a:solidFill>
                          <a:latin typeface="+mn-lt"/>
                        </a:rPr>
                        <a:t>50</a:t>
                      </a:r>
                    </a:p>
                  </a:txBody>
                  <a:tcPr marL="9525" marR="9525" marT="9523" marB="0" anchor="ctr"/>
                </a:tc>
                <a:extLst>
                  <a:ext uri="{0D108BD9-81ED-4DB2-BD59-A6C34878D82A}">
                    <a16:rowId xmlns:a16="http://schemas.microsoft.com/office/drawing/2014/main" val="10006"/>
                  </a:ext>
                </a:extLst>
              </a:tr>
              <a:tr h="522772">
                <a:tc>
                  <a:txBody>
                    <a:bodyPr/>
                    <a:lstStyle/>
                    <a:p>
                      <a:pPr algn="l" fontAlgn="b"/>
                      <a:r>
                        <a:rPr lang="en-US" sz="1600" b="0" i="0" u="none" strike="noStrike" dirty="0">
                          <a:solidFill>
                            <a:srgbClr val="000000"/>
                          </a:solidFill>
                          <a:latin typeface="+mn-lt"/>
                        </a:rPr>
                        <a:t>Fat (% body weight)</a:t>
                      </a:r>
                    </a:p>
                  </a:txBody>
                  <a:tcPr marL="9525" marR="9525" marT="9523" marB="0" anchor="ctr"/>
                </a:tc>
                <a:tc>
                  <a:txBody>
                    <a:bodyPr/>
                    <a:lstStyle/>
                    <a:p>
                      <a:pPr algn="ctr" fontAlgn="b"/>
                      <a:r>
                        <a:rPr lang="en-US" sz="1600" b="0" i="0" u="none" strike="noStrike">
                          <a:solidFill>
                            <a:srgbClr val="000000"/>
                          </a:solidFill>
                          <a:latin typeface="+mn-lt"/>
                        </a:rPr>
                        <a:t>3</a:t>
                      </a:r>
                    </a:p>
                  </a:txBody>
                  <a:tcPr marL="9525" marR="9525" marT="9523" marB="0" anchor="ctr"/>
                </a:tc>
                <a:tc>
                  <a:txBody>
                    <a:bodyPr/>
                    <a:lstStyle/>
                    <a:p>
                      <a:pPr algn="ctr" fontAlgn="b"/>
                      <a:r>
                        <a:rPr lang="en-US" sz="1600" b="0" i="0" u="none" strike="noStrike" dirty="0">
                          <a:solidFill>
                            <a:srgbClr val="000000"/>
                          </a:solidFill>
                          <a:latin typeface="+mn-lt"/>
                        </a:rPr>
                        <a:t>12</a:t>
                      </a:r>
                    </a:p>
                  </a:txBody>
                  <a:tcPr marL="9525" marR="9525" marT="9523" marB="0" anchor="ctr"/>
                </a:tc>
                <a:tc>
                  <a:txBody>
                    <a:bodyPr/>
                    <a:lstStyle/>
                    <a:p>
                      <a:pPr algn="ctr" fontAlgn="b"/>
                      <a:r>
                        <a:rPr lang="en-US" sz="1600" b="0" i="0" u="none" strike="noStrike" dirty="0">
                          <a:solidFill>
                            <a:srgbClr val="000000"/>
                          </a:solidFill>
                          <a:latin typeface="+mn-lt"/>
                        </a:rPr>
                        <a:t>18</a:t>
                      </a:r>
                    </a:p>
                  </a:txBody>
                  <a:tcPr marL="9525" marR="9525" marT="9523" marB="0" anchor="ctr"/>
                </a:tc>
                <a:extLst>
                  <a:ext uri="{0D108BD9-81ED-4DB2-BD59-A6C34878D82A}">
                    <a16:rowId xmlns:a16="http://schemas.microsoft.com/office/drawing/2014/main" val="10007"/>
                  </a:ext>
                </a:extLst>
              </a:tr>
              <a:tr h="65575">
                <a:tc gridSpan="4">
                  <a:txBody>
                    <a:bodyPr/>
                    <a:lstStyle/>
                    <a:p>
                      <a:pPr algn="l" fontAlgn="b"/>
                      <a:r>
                        <a:rPr lang="en-US" sz="1000" b="0" i="1" u="none" strike="noStrike" dirty="0">
                          <a:solidFill>
                            <a:srgbClr val="000000"/>
                          </a:solidFill>
                          <a:latin typeface="Arial"/>
                        </a:rPr>
                        <a:t>From Cook DR, Marcy JH: Neonatal anesthesia, Pasadena, </a:t>
                      </a:r>
                      <a:r>
                        <a:rPr lang="en-US" sz="1000" b="0" i="1" u="none" strike="noStrike" dirty="0" err="1">
                          <a:solidFill>
                            <a:srgbClr val="000000"/>
                          </a:solidFill>
                          <a:latin typeface="Arial"/>
                        </a:rPr>
                        <a:t>Calif</a:t>
                      </a:r>
                      <a:r>
                        <a:rPr lang="en-US" sz="1000" b="0" i="1" u="none" strike="noStrike" dirty="0">
                          <a:solidFill>
                            <a:srgbClr val="000000"/>
                          </a:solidFill>
                          <a:latin typeface="Arial"/>
                        </a:rPr>
                        <a:t>, 1988, Appleton Davies.</a:t>
                      </a:r>
                    </a:p>
                  </a:txBody>
                  <a:tcPr marL="9525" marR="9525" marT="9523"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224384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228600"/>
            <a:ext cx="8229600" cy="1143000"/>
          </a:xfrm>
        </p:spPr>
        <p:txBody>
          <a:bodyPr anchor="ctr">
            <a:normAutofit/>
          </a:bodyPr>
          <a:lstStyle/>
          <a:p>
            <a:pPr algn="l">
              <a:defRPr/>
            </a:pPr>
            <a:r>
              <a:rPr lang="en-US" altLang="en-US" sz="4800" dirty="0">
                <a:latin typeface="+mn-lt"/>
              </a:rPr>
              <a:t>Volume of Distribution (</a:t>
            </a:r>
            <a:r>
              <a:rPr lang="en-US" altLang="en-US" sz="4800" dirty="0" err="1">
                <a:latin typeface="+mn-lt"/>
              </a:rPr>
              <a:t>Vd</a:t>
            </a:r>
            <a:r>
              <a:rPr lang="en-US" altLang="en-US" sz="4800" dirty="0">
                <a:latin typeface="+mn-lt"/>
              </a:rPr>
              <a:t>)</a:t>
            </a:r>
            <a:endParaRPr lang="en-US" dirty="0"/>
          </a:p>
        </p:txBody>
      </p:sp>
      <p:sp>
        <p:nvSpPr>
          <p:cNvPr id="14339" name="Rectangle 3"/>
          <p:cNvSpPr>
            <a:spLocks noGrp="1" noChangeArrowheads="1"/>
          </p:cNvSpPr>
          <p:nvPr>
            <p:ph idx="1"/>
          </p:nvPr>
        </p:nvSpPr>
        <p:spPr>
          <a:xfrm>
            <a:off x="534785" y="1668462"/>
            <a:ext cx="7986568" cy="4960938"/>
          </a:xfrm>
        </p:spPr>
        <p:txBody>
          <a:bodyPr/>
          <a:lstStyle/>
          <a:p>
            <a:r>
              <a:rPr lang="en-US" altLang="en-US" sz="3600" dirty="0"/>
              <a:t>Calculated value</a:t>
            </a:r>
          </a:p>
          <a:p>
            <a:r>
              <a:rPr lang="en-US" altLang="en-US" sz="3600" dirty="0"/>
              <a:t>ECF is greatest at birth thus, water soluble drugs have greater </a:t>
            </a:r>
            <a:r>
              <a:rPr lang="en-US" altLang="en-US" sz="3600" dirty="0" err="1"/>
              <a:t>Vd</a:t>
            </a:r>
            <a:r>
              <a:rPr lang="en-US" altLang="en-US" sz="3600" dirty="0"/>
              <a:t> and lower concentration.</a:t>
            </a:r>
          </a:p>
          <a:p>
            <a:r>
              <a:rPr lang="en-US" altLang="en-US" sz="3600" dirty="0"/>
              <a:t>A larger loading dose is thus required.</a:t>
            </a:r>
          </a:p>
          <a:p>
            <a:r>
              <a:rPr lang="en-US" altLang="en-US" sz="3600" dirty="0"/>
              <a:t>Which drugs are water soluble?</a:t>
            </a:r>
          </a:p>
          <a:p>
            <a:pPr lvl="1" eaLnBrk="1" hangingPunct="1"/>
            <a:endParaRPr lang="en-US" altLang="en-US" sz="3600" dirty="0"/>
          </a:p>
          <a:p>
            <a:pPr eaLnBrk="1" hangingPunct="1">
              <a:buFont typeface="Wingdings" panose="05000000000000000000" pitchFamily="2" charset="2"/>
              <a:buNone/>
            </a:pPr>
            <a:endParaRPr lang="en-US" altLang="en-US" dirty="0"/>
          </a:p>
        </p:txBody>
      </p:sp>
    </p:spTree>
    <p:extLst>
      <p:ext uri="{BB962C8B-B14F-4D97-AF65-F5344CB8AC3E}">
        <p14:creationId xmlns:p14="http://schemas.microsoft.com/office/powerpoint/2010/main" val="4134879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04800"/>
            <a:ext cx="7086600" cy="1447800"/>
          </a:xfrm>
        </p:spPr>
        <p:txBody>
          <a:bodyPr>
            <a:normAutofit/>
          </a:bodyPr>
          <a:lstStyle/>
          <a:p>
            <a:pPr algn="l" eaLnBrk="1" hangingPunct="1">
              <a:defRPr/>
            </a:pPr>
            <a:r>
              <a:rPr lang="en-US" dirty="0">
                <a:latin typeface="+mn-lt"/>
              </a:rPr>
              <a:t>Factors Affecting Drug </a:t>
            </a:r>
            <a:br>
              <a:rPr lang="en-US" dirty="0">
                <a:latin typeface="+mn-lt"/>
              </a:rPr>
            </a:br>
            <a:r>
              <a:rPr lang="en-US" dirty="0">
                <a:latin typeface="+mn-lt"/>
              </a:rPr>
              <a:t>Distribution</a:t>
            </a:r>
          </a:p>
        </p:txBody>
      </p:sp>
      <p:sp>
        <p:nvSpPr>
          <p:cNvPr id="15363" name="Rectangle 3"/>
          <p:cNvSpPr>
            <a:spLocks noGrp="1" noChangeArrowheads="1"/>
          </p:cNvSpPr>
          <p:nvPr>
            <p:ph idx="1"/>
          </p:nvPr>
        </p:nvSpPr>
        <p:spPr>
          <a:xfrm>
            <a:off x="457200" y="1905000"/>
            <a:ext cx="8229600" cy="4114800"/>
          </a:xfrm>
        </p:spPr>
        <p:txBody>
          <a:bodyPr>
            <a:normAutofit fontScale="92500"/>
          </a:bodyPr>
          <a:lstStyle/>
          <a:p>
            <a:pPr eaLnBrk="1" hangingPunct="1"/>
            <a:r>
              <a:rPr lang="en-US" altLang="en-US" sz="3200" dirty="0"/>
              <a:t>Protein binding in a neonate</a:t>
            </a:r>
          </a:p>
          <a:p>
            <a:pPr lvl="1" eaLnBrk="1" hangingPunct="1">
              <a:buFont typeface="System Font Regular"/>
              <a:buChar char="-"/>
            </a:pPr>
            <a:r>
              <a:rPr lang="en-US" altLang="en-US" sz="2800" dirty="0"/>
              <a:t>Albumin binds acids and acid 1 glycoprotein binds bases</a:t>
            </a:r>
          </a:p>
          <a:p>
            <a:pPr lvl="1" eaLnBrk="1" hangingPunct="1">
              <a:buFont typeface="System Font Regular"/>
              <a:buChar char="-"/>
            </a:pPr>
            <a:r>
              <a:rPr lang="en-US" altLang="en-US" sz="2800" dirty="0"/>
              <a:t>Both quantitative and qualitative immaturity</a:t>
            </a:r>
          </a:p>
          <a:p>
            <a:pPr lvl="1" eaLnBrk="1" hangingPunct="1">
              <a:buFont typeface="System Font Regular"/>
              <a:buChar char="-"/>
            </a:pPr>
            <a:r>
              <a:rPr lang="en-US" altLang="en-US" sz="2800" dirty="0"/>
              <a:t>Local anesthetics may have larger free fraction of drug</a:t>
            </a:r>
          </a:p>
          <a:p>
            <a:pPr eaLnBrk="1" hangingPunct="1"/>
            <a:r>
              <a:rPr lang="en-US" altLang="en-US" sz="3200" dirty="0"/>
              <a:t>Metabolism is age dependent</a:t>
            </a:r>
          </a:p>
          <a:p>
            <a:pPr eaLnBrk="1" hangingPunct="1"/>
            <a:r>
              <a:rPr lang="en-US" altLang="en-US" sz="3200" dirty="0"/>
              <a:t>Elimination is usually faster in infants but may be slower in neonates.</a:t>
            </a:r>
            <a:r>
              <a:rPr lang="en-US" altLang="en-US" sz="2800" dirty="0"/>
              <a:t>	</a:t>
            </a:r>
          </a:p>
          <a:p>
            <a:pPr eaLnBrk="1" hangingPunct="1"/>
            <a:endParaRPr lang="en-US" altLang="en-US" sz="2800" dirty="0"/>
          </a:p>
        </p:txBody>
      </p:sp>
    </p:spTree>
    <p:extLst>
      <p:ext uri="{BB962C8B-B14F-4D97-AF65-F5344CB8AC3E}">
        <p14:creationId xmlns:p14="http://schemas.microsoft.com/office/powerpoint/2010/main" val="2943843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eaLnBrk="1" hangingPunct="1">
              <a:defRPr/>
            </a:pPr>
            <a:r>
              <a:rPr lang="en-US" dirty="0">
                <a:latin typeface="+mn-lt"/>
              </a:rPr>
              <a:t>Hepatic Function</a:t>
            </a:r>
          </a:p>
        </p:txBody>
      </p:sp>
      <p:sp>
        <p:nvSpPr>
          <p:cNvPr id="16387" name="Rectangle 3"/>
          <p:cNvSpPr>
            <a:spLocks noGrp="1" noChangeArrowheads="1"/>
          </p:cNvSpPr>
          <p:nvPr>
            <p:ph sz="half" idx="1"/>
          </p:nvPr>
        </p:nvSpPr>
        <p:spPr/>
        <p:txBody>
          <a:bodyPr>
            <a:normAutofit lnSpcReduction="10000"/>
          </a:bodyPr>
          <a:lstStyle/>
          <a:p>
            <a:pPr marL="0" indent="0" eaLnBrk="1" hangingPunct="1">
              <a:buNone/>
            </a:pPr>
            <a:r>
              <a:rPr lang="en-US" altLang="en-US" sz="3500" dirty="0"/>
              <a:t>Transition at birth:</a:t>
            </a:r>
          </a:p>
          <a:p>
            <a:r>
              <a:rPr lang="en-US" altLang="en-US" dirty="0"/>
              <a:t>Umbilical arteries form a part of the internal iliac arteries</a:t>
            </a:r>
          </a:p>
          <a:p>
            <a:r>
              <a:rPr lang="en-US" altLang="en-US" dirty="0"/>
              <a:t>Ductus venosus atrophies and forms ligamentum </a:t>
            </a:r>
            <a:r>
              <a:rPr lang="en-US" altLang="en-US" dirty="0" err="1"/>
              <a:t>venosum</a:t>
            </a:r>
            <a:endParaRPr lang="en-US" altLang="en-US" dirty="0"/>
          </a:p>
          <a:p>
            <a:r>
              <a:rPr lang="en-US" altLang="en-US" dirty="0"/>
              <a:t>Now blood actually goes to the liver…and not past it.</a:t>
            </a:r>
          </a:p>
          <a:p>
            <a:pPr eaLnBrk="1" hangingPunct="1"/>
            <a:endParaRPr lang="en-US" altLang="en-US" dirty="0"/>
          </a:p>
        </p:txBody>
      </p:sp>
      <p:pic>
        <p:nvPicPr>
          <p:cNvPr id="16388" name="Picture 4" descr="C:\Users\brbrenn\Pictures\ei_0181.gif"/>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1995488"/>
            <a:ext cx="3810000" cy="4086225"/>
          </a:xfrm>
          <a:noFill/>
        </p:spPr>
      </p:pic>
    </p:spTree>
    <p:extLst>
      <p:ext uri="{BB962C8B-B14F-4D97-AF65-F5344CB8AC3E}">
        <p14:creationId xmlns:p14="http://schemas.microsoft.com/office/powerpoint/2010/main" val="2203690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defRPr/>
            </a:pPr>
            <a:r>
              <a:rPr lang="en-US" sz="5400" dirty="0">
                <a:latin typeface="+mn-lt"/>
              </a:rPr>
              <a:t>Hepatic Function</a:t>
            </a:r>
          </a:p>
        </p:txBody>
      </p:sp>
      <p:sp>
        <p:nvSpPr>
          <p:cNvPr id="17411" name="Content Placeholder 2"/>
          <p:cNvSpPr>
            <a:spLocks noGrp="1"/>
          </p:cNvSpPr>
          <p:nvPr>
            <p:ph idx="1"/>
          </p:nvPr>
        </p:nvSpPr>
        <p:spPr/>
        <p:txBody>
          <a:bodyPr>
            <a:normAutofit/>
          </a:bodyPr>
          <a:lstStyle/>
          <a:p>
            <a:pPr eaLnBrk="1" hangingPunct="1"/>
            <a:r>
              <a:rPr lang="en-US" altLang="en-US" sz="3600" dirty="0"/>
              <a:t>Hepatic drug clearance determined by</a:t>
            </a:r>
          </a:p>
          <a:p>
            <a:pPr marL="642938" lvl="1" indent="-231775" eaLnBrk="1" hangingPunct="1">
              <a:buFont typeface="System Font Regular"/>
              <a:buChar char="-"/>
            </a:pPr>
            <a:r>
              <a:rPr lang="en-US" altLang="en-US" sz="3200" dirty="0"/>
              <a:t>Liver blood flow</a:t>
            </a:r>
          </a:p>
          <a:p>
            <a:pPr marL="642938" lvl="1" indent="-231775" eaLnBrk="1" hangingPunct="1">
              <a:buFont typeface="System Font Regular"/>
              <a:buChar char="-"/>
            </a:pPr>
            <a:r>
              <a:rPr lang="en-US" altLang="en-US" sz="3200" dirty="0"/>
              <a:t>Intrinsic clearance (bio-transformation)</a:t>
            </a:r>
          </a:p>
          <a:p>
            <a:pPr marL="642938" lvl="1" indent="-231775" eaLnBrk="1" hangingPunct="1">
              <a:buFont typeface="System Font Regular"/>
              <a:buChar char="-"/>
            </a:pPr>
            <a:r>
              <a:rPr lang="en-US" altLang="en-US" sz="3200" dirty="0"/>
              <a:t>Plasma protein binding</a:t>
            </a:r>
          </a:p>
          <a:p>
            <a:pPr eaLnBrk="1" hangingPunct="1"/>
            <a:r>
              <a:rPr lang="en-US" altLang="en-US" sz="3600" dirty="0"/>
              <a:t>Extraction ratio</a:t>
            </a:r>
          </a:p>
          <a:p>
            <a:pPr marL="642938" lvl="1" indent="-231775" eaLnBrk="1" hangingPunct="1">
              <a:buFont typeface="System Font Regular"/>
              <a:buChar char="-"/>
            </a:pPr>
            <a:r>
              <a:rPr lang="en-US" altLang="en-US" sz="3200" dirty="0"/>
              <a:t>High ratio, depends on blood flow</a:t>
            </a:r>
          </a:p>
          <a:p>
            <a:pPr marL="642938" lvl="1" indent="-231775" eaLnBrk="1" hangingPunct="1">
              <a:buFont typeface="System Font Regular"/>
              <a:buChar char="-"/>
            </a:pPr>
            <a:r>
              <a:rPr lang="en-US" altLang="en-US" sz="3200" dirty="0"/>
              <a:t>Low ratio, intrinsic clearance (metabolism)</a:t>
            </a:r>
          </a:p>
        </p:txBody>
      </p:sp>
    </p:spTree>
    <p:extLst>
      <p:ext uri="{BB962C8B-B14F-4D97-AF65-F5344CB8AC3E}">
        <p14:creationId xmlns:p14="http://schemas.microsoft.com/office/powerpoint/2010/main" val="3843663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152400"/>
            <a:ext cx="8229600" cy="1143000"/>
          </a:xfrm>
        </p:spPr>
        <p:txBody>
          <a:bodyPr>
            <a:normAutofit/>
          </a:bodyPr>
          <a:lstStyle/>
          <a:p>
            <a:pPr algn="l" eaLnBrk="1" hangingPunct="1">
              <a:defRPr/>
            </a:pPr>
            <a:r>
              <a:rPr lang="en-US" sz="4800" dirty="0">
                <a:latin typeface="+mn-lt"/>
              </a:rPr>
              <a:t>Hepatic Reactions</a:t>
            </a:r>
          </a:p>
        </p:txBody>
      </p:sp>
      <p:sp>
        <p:nvSpPr>
          <p:cNvPr id="13315" name="Rectangle 3"/>
          <p:cNvSpPr>
            <a:spLocks noGrp="1" noChangeArrowheads="1"/>
          </p:cNvSpPr>
          <p:nvPr>
            <p:ph idx="1"/>
          </p:nvPr>
        </p:nvSpPr>
        <p:spPr>
          <a:xfrm>
            <a:off x="533400" y="1447800"/>
            <a:ext cx="7981950" cy="4727575"/>
          </a:xfrm>
        </p:spPr>
        <p:txBody>
          <a:bodyPr>
            <a:normAutofit fontScale="92500" lnSpcReduction="20000"/>
          </a:bodyPr>
          <a:lstStyle/>
          <a:p>
            <a:pPr marL="0" indent="0" eaLnBrk="1" hangingPunct="1">
              <a:lnSpc>
                <a:spcPct val="90000"/>
              </a:lnSpc>
              <a:buNone/>
            </a:pPr>
            <a:r>
              <a:rPr lang="en-US" altLang="en-US" sz="4000" dirty="0"/>
              <a:t>Phase I reactions</a:t>
            </a:r>
          </a:p>
          <a:p>
            <a:r>
              <a:rPr lang="en-US" altLang="en-US" sz="3500" dirty="0"/>
              <a:t>Reactions available in endoplasmic reticulum of liver, kidney, lung and GI tract</a:t>
            </a:r>
          </a:p>
          <a:p>
            <a:r>
              <a:rPr lang="en-US" altLang="en-US" sz="3500" dirty="0"/>
              <a:t>Hydrolysis is present from birth.</a:t>
            </a:r>
          </a:p>
          <a:p>
            <a:pPr marL="642938" lvl="1" indent="-296863">
              <a:buFont typeface="System Font Regular"/>
              <a:buChar char="-"/>
            </a:pPr>
            <a:r>
              <a:rPr lang="en-US" altLang="en-US" sz="2800" dirty="0"/>
              <a:t>Water breaks up molecules…</a:t>
            </a:r>
          </a:p>
          <a:p>
            <a:pPr marL="642938" lvl="1" indent="-296863">
              <a:buFont typeface="System Font Regular"/>
              <a:buChar char="-"/>
            </a:pPr>
            <a:r>
              <a:rPr lang="en-US" altLang="en-US" sz="2800" dirty="0"/>
              <a:t>Ester local anesthetics, succinylcholine</a:t>
            </a:r>
          </a:p>
          <a:p>
            <a:r>
              <a:rPr lang="en-US" altLang="en-US" sz="3500" dirty="0"/>
              <a:t>Oxidation and reduction are not developed until 2 weeks of age</a:t>
            </a:r>
          </a:p>
          <a:p>
            <a:pPr marL="642938" lvl="1" indent="-296863">
              <a:buFont typeface="System Font Regular"/>
              <a:buChar char="-"/>
            </a:pPr>
            <a:r>
              <a:rPr lang="en-US" altLang="en-US" sz="2800" dirty="0"/>
              <a:t>Enzymes help move electrons around</a:t>
            </a:r>
          </a:p>
          <a:p>
            <a:pPr marL="642938" lvl="1" indent="-296863">
              <a:buFont typeface="System Font Regular"/>
              <a:buChar char="-"/>
            </a:pPr>
            <a:r>
              <a:rPr lang="en-US" altLang="en-US" sz="2800" dirty="0"/>
              <a:t>Pentothal, amide local anesthetics</a:t>
            </a:r>
          </a:p>
          <a:p>
            <a:pPr lvl="2" eaLnBrk="1" hangingPunct="1">
              <a:lnSpc>
                <a:spcPct val="90000"/>
              </a:lnSpc>
            </a:pPr>
            <a:endParaRPr lang="en-US" altLang="en-US" dirty="0"/>
          </a:p>
        </p:txBody>
      </p:sp>
    </p:spTree>
    <p:extLst>
      <p:ext uri="{BB962C8B-B14F-4D97-AF65-F5344CB8AC3E}">
        <p14:creationId xmlns:p14="http://schemas.microsoft.com/office/powerpoint/2010/main" val="35562381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315">
                                            <p:txEl>
                                              <p:pRg st="2" end="2"/>
                                            </p:txEl>
                                          </p:spTgt>
                                        </p:tgtEl>
                                        <p:attrNameLst>
                                          <p:attrName>style.visibility</p:attrName>
                                        </p:attrNameLst>
                                      </p:cBhvr>
                                      <p:to>
                                        <p:strVal val="visible"/>
                                      </p:to>
                                    </p:set>
                                    <p:anim calcmode="lin" valueType="num">
                                      <p:cBhvr additive="base">
                                        <p:cTn id="7"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315">
                                            <p:txEl>
                                              <p:pRg st="3" end="3"/>
                                            </p:txEl>
                                          </p:spTgt>
                                        </p:tgtEl>
                                        <p:attrNameLst>
                                          <p:attrName>style.visibility</p:attrName>
                                        </p:attrNameLst>
                                      </p:cBhvr>
                                      <p:to>
                                        <p:strVal val="visible"/>
                                      </p:to>
                                    </p:set>
                                    <p:anim calcmode="lin" valueType="num">
                                      <p:cBhvr additive="base">
                                        <p:cTn id="11"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315">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anim calcmode="lin" valueType="num">
                                      <p:cBhvr additive="base">
                                        <p:cTn id="15"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13315">
                                            <p:txEl>
                                              <p:pRg st="5" end="5"/>
                                            </p:txEl>
                                          </p:spTgt>
                                        </p:tgtEl>
                                        <p:attrNameLst>
                                          <p:attrName>style.visibility</p:attrName>
                                        </p:attrNameLst>
                                      </p:cBhvr>
                                      <p:to>
                                        <p:strVal val="visible"/>
                                      </p:to>
                                    </p:set>
                                    <p:anim calcmode="lin" valueType="num">
                                      <p:cBhvr additive="base">
                                        <p:cTn id="21"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315">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315">
                                            <p:txEl>
                                              <p:pRg st="6" end="6"/>
                                            </p:txEl>
                                          </p:spTgt>
                                        </p:tgtEl>
                                        <p:attrNameLst>
                                          <p:attrName>style.visibility</p:attrName>
                                        </p:attrNameLst>
                                      </p:cBhvr>
                                      <p:to>
                                        <p:strVal val="visible"/>
                                      </p:to>
                                    </p:set>
                                    <p:anim calcmode="lin" valueType="num">
                                      <p:cBhvr additive="base">
                                        <p:cTn id="25" dur="500" fill="hold"/>
                                        <p:tgtEl>
                                          <p:spTgt spid="1331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5">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3315">
                                            <p:txEl>
                                              <p:pRg st="7" end="7"/>
                                            </p:txEl>
                                          </p:spTgt>
                                        </p:tgtEl>
                                        <p:attrNameLst>
                                          <p:attrName>style.visibility</p:attrName>
                                        </p:attrNameLst>
                                      </p:cBhvr>
                                      <p:to>
                                        <p:strVal val="visible"/>
                                      </p:to>
                                    </p:set>
                                    <p:anim calcmode="lin" valueType="num">
                                      <p:cBhvr additive="base">
                                        <p:cTn id="29" dur="500" fill="hold"/>
                                        <p:tgtEl>
                                          <p:spTgt spid="13315">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31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defRPr/>
            </a:pPr>
            <a:r>
              <a:rPr lang="en-US" sz="4800" dirty="0">
                <a:latin typeface="+mn-lt"/>
              </a:rPr>
              <a:t>Hepatic Reactions</a:t>
            </a:r>
          </a:p>
        </p:txBody>
      </p:sp>
      <p:sp>
        <p:nvSpPr>
          <p:cNvPr id="14339" name="Content Placeholder 2"/>
          <p:cNvSpPr>
            <a:spLocks noGrp="1"/>
          </p:cNvSpPr>
          <p:nvPr>
            <p:ph idx="1"/>
          </p:nvPr>
        </p:nvSpPr>
        <p:spPr/>
        <p:txBody>
          <a:bodyPr>
            <a:normAutofit fontScale="92500" lnSpcReduction="20000"/>
          </a:bodyPr>
          <a:lstStyle/>
          <a:p>
            <a:pPr marL="0" indent="0" eaLnBrk="1" hangingPunct="1">
              <a:lnSpc>
                <a:spcPct val="90000"/>
              </a:lnSpc>
              <a:buNone/>
            </a:pPr>
            <a:r>
              <a:rPr lang="en-US" altLang="en-US" sz="3900" dirty="0"/>
              <a:t>Phase II reactions</a:t>
            </a:r>
          </a:p>
          <a:p>
            <a:r>
              <a:rPr lang="en-US" altLang="en-US" dirty="0"/>
              <a:t>Cytochrome p450 (among other enzyme systems)</a:t>
            </a:r>
          </a:p>
          <a:p>
            <a:r>
              <a:rPr lang="en-US" altLang="en-US" dirty="0"/>
              <a:t>What is conjugation?</a:t>
            </a:r>
          </a:p>
          <a:p>
            <a:r>
              <a:rPr lang="en-US" altLang="en-US" dirty="0"/>
              <a:t>Conjugation level is about 50% by 3 months of age; reaches 100% by 5 years of age.</a:t>
            </a:r>
          </a:p>
          <a:p>
            <a:r>
              <a:rPr lang="en-US" altLang="en-US" dirty="0"/>
              <a:t>Glucuronide – Morphine, Fentanyl, Propofol</a:t>
            </a:r>
          </a:p>
          <a:p>
            <a:r>
              <a:rPr lang="en-US" altLang="en-US" dirty="0"/>
              <a:t>Sulfate - Acetaminophen</a:t>
            </a:r>
          </a:p>
          <a:p>
            <a:pPr marL="0" indent="0" eaLnBrk="1" hangingPunct="1">
              <a:lnSpc>
                <a:spcPct val="90000"/>
              </a:lnSpc>
              <a:buNone/>
            </a:pPr>
            <a:endParaRPr lang="en-US" altLang="en-US" sz="2200" dirty="0"/>
          </a:p>
          <a:p>
            <a:pPr marL="0" indent="0" eaLnBrk="1" hangingPunct="1">
              <a:lnSpc>
                <a:spcPct val="90000"/>
              </a:lnSpc>
              <a:buNone/>
            </a:pPr>
            <a:r>
              <a:rPr lang="en-US" altLang="en-US" sz="3900" i="1" dirty="0"/>
              <a:t>When can an infant metabolize morphine?</a:t>
            </a:r>
          </a:p>
          <a:p>
            <a:pPr eaLnBrk="1" hangingPunct="1">
              <a:lnSpc>
                <a:spcPct val="90000"/>
              </a:lnSpc>
            </a:pPr>
            <a:endParaRPr lang="en-US" altLang="en-US" dirty="0"/>
          </a:p>
          <a:p>
            <a:pPr eaLnBrk="1" hangingPunct="1"/>
            <a:endParaRPr lang="en-US" altLang="en-US" dirty="0"/>
          </a:p>
        </p:txBody>
      </p:sp>
    </p:spTree>
    <p:extLst>
      <p:ext uri="{BB962C8B-B14F-4D97-AF65-F5344CB8AC3E}">
        <p14:creationId xmlns:p14="http://schemas.microsoft.com/office/powerpoint/2010/main" val="8331641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339">
                                            <p:txEl>
                                              <p:pRg st="3" end="3"/>
                                            </p:txEl>
                                          </p:spTgt>
                                        </p:tgtEl>
                                        <p:attrNameLst>
                                          <p:attrName>style.visibility</p:attrName>
                                        </p:attrNameLst>
                                      </p:cBhvr>
                                      <p:to>
                                        <p:strVal val="visible"/>
                                      </p:to>
                                    </p:set>
                                    <p:anim calcmode="lin" valueType="num">
                                      <p:cBhvr additive="base">
                                        <p:cTn id="7"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339">
                                            <p:txEl>
                                              <p:pRg st="4" end="4"/>
                                            </p:txEl>
                                          </p:spTgt>
                                        </p:tgtEl>
                                        <p:attrNameLst>
                                          <p:attrName>style.visibility</p:attrName>
                                        </p:attrNameLst>
                                      </p:cBhvr>
                                      <p:to>
                                        <p:strVal val="visible"/>
                                      </p:to>
                                    </p:set>
                                    <p:anim calcmode="lin" valueType="num">
                                      <p:cBhvr additive="base">
                                        <p:cTn id="11"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339">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339">
                                            <p:txEl>
                                              <p:pRg st="5" end="5"/>
                                            </p:txEl>
                                          </p:spTgt>
                                        </p:tgtEl>
                                        <p:attrNameLst>
                                          <p:attrName>style.visibility</p:attrName>
                                        </p:attrNameLst>
                                      </p:cBhvr>
                                      <p:to>
                                        <p:strVal val="visible"/>
                                      </p:to>
                                    </p:set>
                                    <p:anim calcmode="lin" valueType="num">
                                      <p:cBhvr additive="base">
                                        <p:cTn id="15" dur="5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339">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339">
                                            <p:txEl>
                                              <p:pRg st="7" end="7"/>
                                            </p:txEl>
                                          </p:spTgt>
                                        </p:tgtEl>
                                        <p:attrNameLst>
                                          <p:attrName>style.visibility</p:attrName>
                                        </p:attrNameLst>
                                      </p:cBhvr>
                                      <p:to>
                                        <p:strVal val="visible"/>
                                      </p:to>
                                    </p:set>
                                    <p:anim calcmode="lin" valueType="num">
                                      <p:cBhvr additive="base">
                                        <p:cTn id="19" dur="5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339">
                                            <p:txEl>
                                              <p:pRg st="4" end="4"/>
                                            </p:txEl>
                                          </p:spTgt>
                                        </p:tgtEl>
                                        <p:attrNameLst>
                                          <p:attrName>style.visibility</p:attrName>
                                        </p:attrNameLst>
                                      </p:cBhvr>
                                      <p:to>
                                        <p:strVal val="visible"/>
                                      </p:to>
                                    </p:set>
                                    <p:anim calcmode="lin" valueType="num">
                                      <p:cBhvr additive="base">
                                        <p:cTn id="25"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9">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339">
                                            <p:txEl>
                                              <p:pRg st="5" end="5"/>
                                            </p:txEl>
                                          </p:spTgt>
                                        </p:tgtEl>
                                        <p:attrNameLst>
                                          <p:attrName>style.visibility</p:attrName>
                                        </p:attrNameLst>
                                      </p:cBhvr>
                                      <p:to>
                                        <p:strVal val="visible"/>
                                      </p:to>
                                    </p:set>
                                    <p:anim calcmode="lin" valueType="num">
                                      <p:cBhvr additive="base">
                                        <p:cTn id="29" dur="5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339">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4339">
                                            <p:txEl>
                                              <p:pRg st="7" end="7"/>
                                            </p:txEl>
                                          </p:spTgt>
                                        </p:tgtEl>
                                        <p:attrNameLst>
                                          <p:attrName>style.visibility</p:attrName>
                                        </p:attrNameLst>
                                      </p:cBhvr>
                                      <p:to>
                                        <p:strVal val="visible"/>
                                      </p:to>
                                    </p:set>
                                    <p:anim calcmode="lin" valueType="num">
                                      <p:cBhvr additive="base">
                                        <p:cTn id="33" dur="5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433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152400"/>
            <a:ext cx="8134350" cy="1325563"/>
          </a:xfrm>
        </p:spPr>
        <p:txBody>
          <a:bodyPr/>
          <a:lstStyle/>
          <a:p>
            <a:pPr algn="l"/>
            <a:r>
              <a:rPr lang="en-US" dirty="0">
                <a:latin typeface="+mn-lt"/>
              </a:rPr>
              <a:t>Hepatic Enzyme Development</a:t>
            </a:r>
          </a:p>
        </p:txBody>
      </p:sp>
      <p:pic>
        <p:nvPicPr>
          <p:cNvPr id="6" name="Content Placeholder 5"/>
          <p:cNvPicPr>
            <a:picLocks noGrp="1" noChangeAspect="1"/>
          </p:cNvPicPr>
          <p:nvPr>
            <p:ph idx="1"/>
          </p:nvPr>
        </p:nvPicPr>
        <p:blipFill>
          <a:blip r:embed="rId3"/>
          <a:stretch>
            <a:fillRect/>
          </a:stretch>
        </p:blipFill>
        <p:spPr>
          <a:xfrm>
            <a:off x="0" y="1295400"/>
            <a:ext cx="9144000" cy="4724400"/>
          </a:xfrm>
          <a:prstGeom prst="rect">
            <a:avLst/>
          </a:prstGeom>
        </p:spPr>
      </p:pic>
      <p:sp>
        <p:nvSpPr>
          <p:cNvPr id="7" name="TextBox 6"/>
          <p:cNvSpPr txBox="1"/>
          <p:nvPr/>
        </p:nvSpPr>
        <p:spPr>
          <a:xfrm>
            <a:off x="3276600" y="6248400"/>
            <a:ext cx="1860766" cy="369332"/>
          </a:xfrm>
          <a:prstGeom prst="rect">
            <a:avLst/>
          </a:prstGeom>
          <a:noFill/>
        </p:spPr>
        <p:txBody>
          <a:bodyPr wrap="none" rtlCol="0">
            <a:spAutoFit/>
          </a:bodyPr>
          <a:lstStyle/>
          <a:p>
            <a:r>
              <a:rPr lang="en-US" dirty="0"/>
              <a:t>Lu et al JPPT 2014</a:t>
            </a:r>
          </a:p>
        </p:txBody>
      </p:sp>
    </p:spTree>
    <p:extLst>
      <p:ext uri="{BB962C8B-B14F-4D97-AF65-F5344CB8AC3E}">
        <p14:creationId xmlns:p14="http://schemas.microsoft.com/office/powerpoint/2010/main" val="424077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defRPr/>
            </a:pPr>
            <a:r>
              <a:rPr lang="en-US" sz="4800" dirty="0">
                <a:latin typeface="+mn-lt"/>
              </a:rPr>
              <a:t>Hepatic Function</a:t>
            </a:r>
          </a:p>
        </p:txBody>
      </p:sp>
      <p:sp>
        <p:nvSpPr>
          <p:cNvPr id="3" name="Content Placeholder 2"/>
          <p:cNvSpPr>
            <a:spLocks noGrp="1"/>
          </p:cNvSpPr>
          <p:nvPr>
            <p:ph idx="1"/>
          </p:nvPr>
        </p:nvSpPr>
        <p:spPr/>
        <p:txBody>
          <a:bodyPr/>
          <a:lstStyle/>
          <a:p>
            <a:pPr marL="0" indent="0">
              <a:buNone/>
            </a:pPr>
            <a:r>
              <a:rPr lang="en-US" altLang="en-US" sz="3600" i="1" dirty="0"/>
              <a:t>Consider a 4-month-old, ex 28-week infant versus a 1-week-old, term infant</a:t>
            </a:r>
          </a:p>
          <a:p>
            <a:endParaRPr lang="en-US" altLang="en-US" dirty="0"/>
          </a:p>
          <a:p>
            <a:r>
              <a:rPr lang="en-US" altLang="en-US" sz="3200" dirty="0"/>
              <a:t>Who can metabolize morphine?</a:t>
            </a:r>
            <a:endParaRPr lang="en-US" altLang="en-US" dirty="0"/>
          </a:p>
          <a:p>
            <a:r>
              <a:rPr lang="en-US" altLang="en-US" sz="3200" dirty="0"/>
              <a:t>Postnatal age more important than gestational age</a:t>
            </a:r>
          </a:p>
          <a:p>
            <a:endParaRPr lang="en-US" altLang="en-US" dirty="0"/>
          </a:p>
        </p:txBody>
      </p:sp>
    </p:spTree>
    <p:extLst>
      <p:ext uri="{BB962C8B-B14F-4D97-AF65-F5344CB8AC3E}">
        <p14:creationId xmlns:p14="http://schemas.microsoft.com/office/powerpoint/2010/main" val="889809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l" eaLnBrk="1" hangingPunct="1">
              <a:defRPr/>
            </a:pPr>
            <a:r>
              <a:rPr lang="en-US" dirty="0">
                <a:latin typeface="+mn-lt"/>
              </a:rPr>
              <a:t>What Drugs are Affected?</a:t>
            </a:r>
          </a:p>
        </p:txBody>
      </p:sp>
      <p:sp>
        <p:nvSpPr>
          <p:cNvPr id="22531" name="Rectangle 3"/>
          <p:cNvSpPr>
            <a:spLocks noGrp="1" noChangeArrowheads="1"/>
          </p:cNvSpPr>
          <p:nvPr>
            <p:ph idx="1"/>
          </p:nvPr>
        </p:nvSpPr>
        <p:spPr>
          <a:xfrm>
            <a:off x="457200" y="1600200"/>
            <a:ext cx="8058150" cy="4194176"/>
          </a:xfrm>
        </p:spPr>
        <p:txBody>
          <a:bodyPr>
            <a:normAutofit fontScale="92500"/>
          </a:bodyPr>
          <a:lstStyle/>
          <a:p>
            <a:pPr eaLnBrk="1" hangingPunct="1">
              <a:lnSpc>
                <a:spcPct val="90000"/>
              </a:lnSpc>
            </a:pPr>
            <a:r>
              <a:rPr lang="en-US" altLang="en-US" sz="2800" dirty="0"/>
              <a:t>Atracu</a:t>
            </a:r>
            <a:r>
              <a:rPr lang="en-US" altLang="en-US" sz="3000" dirty="0"/>
              <a:t>rium/</a:t>
            </a:r>
            <a:r>
              <a:rPr lang="en-US" altLang="en-US" sz="3000" dirty="0" err="1"/>
              <a:t>Cisatracurim</a:t>
            </a:r>
            <a:r>
              <a:rPr lang="en-US" altLang="en-US" sz="3000" dirty="0"/>
              <a:t>: Ester hydrolysis</a:t>
            </a:r>
          </a:p>
          <a:p>
            <a:pPr eaLnBrk="1" hangingPunct="1">
              <a:lnSpc>
                <a:spcPct val="90000"/>
              </a:lnSpc>
            </a:pPr>
            <a:r>
              <a:rPr lang="en-US" altLang="en-US" sz="3000" dirty="0"/>
              <a:t>Local Anesthetics</a:t>
            </a:r>
          </a:p>
          <a:p>
            <a:pPr marL="642938" lvl="1" indent="-296863">
              <a:buFont typeface="System Font Regular"/>
              <a:buChar char="-"/>
            </a:pPr>
            <a:r>
              <a:rPr lang="en-US" altLang="en-US" sz="2600" dirty="0"/>
              <a:t>Amides-hepatic, then 10% renal excretion</a:t>
            </a:r>
          </a:p>
          <a:p>
            <a:pPr marL="642938" lvl="1" indent="-296863">
              <a:buFont typeface="System Font Regular"/>
              <a:buChar char="-"/>
            </a:pPr>
            <a:r>
              <a:rPr lang="en-US" altLang="en-US" sz="2600" dirty="0"/>
              <a:t>Esters-hydrolysis then liver then renal excretion</a:t>
            </a:r>
          </a:p>
          <a:p>
            <a:pPr eaLnBrk="1" hangingPunct="1">
              <a:lnSpc>
                <a:spcPct val="90000"/>
              </a:lnSpc>
            </a:pPr>
            <a:r>
              <a:rPr lang="en-US" altLang="en-US" sz="3000" dirty="0"/>
              <a:t>Morphine: glucuronidation with some active metabolites</a:t>
            </a:r>
          </a:p>
          <a:p>
            <a:pPr eaLnBrk="1" hangingPunct="1">
              <a:lnSpc>
                <a:spcPct val="90000"/>
              </a:lnSpc>
            </a:pPr>
            <a:r>
              <a:rPr lang="en-US" altLang="en-US" sz="3000" dirty="0"/>
              <a:t>Propofol</a:t>
            </a:r>
          </a:p>
          <a:p>
            <a:pPr marL="642938" lvl="1" indent="-296863">
              <a:buFont typeface="System Font Regular"/>
              <a:buChar char="-"/>
            </a:pPr>
            <a:r>
              <a:rPr lang="en-US" altLang="en-US" sz="2600" dirty="0"/>
              <a:t>Highly protein bound</a:t>
            </a:r>
          </a:p>
          <a:p>
            <a:pPr marL="642938" lvl="1" indent="-296863">
              <a:buFont typeface="System Font Regular"/>
              <a:buChar char="-"/>
            </a:pPr>
            <a:r>
              <a:rPr lang="en-US" altLang="en-US" sz="2600" dirty="0"/>
              <a:t>Glucuronidation-liver and extrahepatic (lungs, kidneys?)</a:t>
            </a:r>
          </a:p>
        </p:txBody>
      </p:sp>
    </p:spTree>
    <p:extLst>
      <p:ext uri="{BB962C8B-B14F-4D97-AF65-F5344CB8AC3E}">
        <p14:creationId xmlns:p14="http://schemas.microsoft.com/office/powerpoint/2010/main" val="2325897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defRPr/>
            </a:pPr>
            <a:r>
              <a:rPr lang="en-US" sz="4800" dirty="0">
                <a:latin typeface="+mn-lt"/>
              </a:rPr>
              <a:t>Renal Function</a:t>
            </a:r>
          </a:p>
        </p:txBody>
      </p:sp>
      <p:sp>
        <p:nvSpPr>
          <p:cNvPr id="23555" name="Content Placeholder 2"/>
          <p:cNvSpPr>
            <a:spLocks noGrp="1"/>
          </p:cNvSpPr>
          <p:nvPr>
            <p:ph idx="1"/>
          </p:nvPr>
        </p:nvSpPr>
        <p:spPr/>
        <p:txBody>
          <a:bodyPr/>
          <a:lstStyle/>
          <a:p>
            <a:pPr eaLnBrk="1" hangingPunct="1"/>
            <a:r>
              <a:rPr lang="en-US" altLang="en-US" sz="3600" dirty="0"/>
              <a:t>Kidney is the most important organ for water soluble drug elimination.</a:t>
            </a:r>
          </a:p>
          <a:p>
            <a:pPr eaLnBrk="1" hangingPunct="1"/>
            <a:r>
              <a:rPr lang="en-US" altLang="en-US" sz="3600" dirty="0"/>
              <a:t>Nephrogenesis starts at 5-9 weeks and is complete by 36 weeks gestational age</a:t>
            </a:r>
          </a:p>
          <a:p>
            <a:pPr eaLnBrk="1" hangingPunct="1"/>
            <a:r>
              <a:rPr lang="en-US" altLang="en-US" sz="3600" dirty="0"/>
              <a:t>GFR and tubular function nearly mature by 5-6 months and fully mature at 2 years of age</a:t>
            </a:r>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2689419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229600" cy="1143000"/>
          </a:xfrm>
        </p:spPr>
        <p:txBody>
          <a:bodyPr>
            <a:normAutofit/>
          </a:bodyPr>
          <a:lstStyle/>
          <a:p>
            <a:pPr algn="l" eaLnBrk="1" hangingPunct="1">
              <a:defRPr/>
            </a:pPr>
            <a:r>
              <a:rPr lang="en-US" sz="5400" dirty="0">
                <a:latin typeface="+mn-lt"/>
              </a:rPr>
              <a:t>Renal Function</a:t>
            </a:r>
          </a:p>
        </p:txBody>
      </p:sp>
      <p:sp>
        <p:nvSpPr>
          <p:cNvPr id="24579" name="Rectangle 3"/>
          <p:cNvSpPr>
            <a:spLocks noGrp="1" noChangeArrowheads="1"/>
          </p:cNvSpPr>
          <p:nvPr>
            <p:ph idx="1"/>
          </p:nvPr>
        </p:nvSpPr>
        <p:spPr>
          <a:xfrm>
            <a:off x="457200" y="1447800"/>
            <a:ext cx="8229600" cy="4261073"/>
          </a:xfrm>
        </p:spPr>
        <p:txBody>
          <a:bodyPr/>
          <a:lstStyle/>
          <a:p>
            <a:pPr eaLnBrk="1" hangingPunct="1"/>
            <a:r>
              <a:rPr lang="en-US" altLang="en-US" sz="3600" dirty="0"/>
              <a:t>Creatinine measurements</a:t>
            </a:r>
          </a:p>
          <a:p>
            <a:pPr lvl="1" eaLnBrk="1" hangingPunct="1">
              <a:buFont typeface="System Font Regular"/>
              <a:buChar char="-"/>
            </a:pPr>
            <a:r>
              <a:rPr lang="en-US" altLang="en-US" sz="3200" dirty="0"/>
              <a:t>Reflect maternal levels</a:t>
            </a:r>
          </a:p>
          <a:p>
            <a:pPr lvl="1" eaLnBrk="1" hangingPunct="1">
              <a:buFont typeface="System Font Regular"/>
              <a:buChar char="-"/>
            </a:pPr>
            <a:r>
              <a:rPr lang="en-US" altLang="en-US" sz="3200" dirty="0"/>
              <a:t>Change in the first days to weeks</a:t>
            </a:r>
          </a:p>
          <a:p>
            <a:pPr eaLnBrk="1" hangingPunct="1"/>
            <a:r>
              <a:rPr lang="en-US" altLang="en-US" sz="3600" dirty="0"/>
              <a:t>Glomerular filtration rate</a:t>
            </a:r>
          </a:p>
          <a:p>
            <a:pPr lvl="1" eaLnBrk="1" hangingPunct="1">
              <a:buFont typeface="System Font Regular"/>
              <a:buChar char="-"/>
            </a:pPr>
            <a:r>
              <a:rPr lang="en-US" altLang="en-US" sz="3200" dirty="0"/>
              <a:t>Low in the newborn</a:t>
            </a:r>
          </a:p>
          <a:p>
            <a:pPr lvl="1" eaLnBrk="1" hangingPunct="1">
              <a:buFont typeface="System Font Regular"/>
              <a:buChar char="-"/>
            </a:pPr>
            <a:r>
              <a:rPr lang="en-US" altLang="en-US" sz="3200" dirty="0"/>
              <a:t>Increases sharply in first two weeks of life</a:t>
            </a:r>
          </a:p>
          <a:p>
            <a:pPr lvl="1" eaLnBrk="1" hangingPunct="1">
              <a:buFont typeface="System Font Regular"/>
              <a:buChar char="-"/>
            </a:pPr>
            <a:r>
              <a:rPr lang="en-US" altLang="en-US" sz="3200" dirty="0"/>
              <a:t>Reaches adult levels by 1-2 years of age</a:t>
            </a:r>
          </a:p>
        </p:txBody>
      </p:sp>
    </p:spTree>
    <p:extLst>
      <p:ext uri="{BB962C8B-B14F-4D97-AF65-F5344CB8AC3E}">
        <p14:creationId xmlns:p14="http://schemas.microsoft.com/office/powerpoint/2010/main" val="122517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l"/>
            <a:r>
              <a:rPr lang="en-US" sz="4800" dirty="0">
                <a:latin typeface="+mn-lt"/>
              </a:rPr>
              <a:t>GFR as a Function of Age</a:t>
            </a:r>
          </a:p>
        </p:txBody>
      </p:sp>
      <p:pic>
        <p:nvPicPr>
          <p:cNvPr id="4" name="Content Placeholder 3"/>
          <p:cNvPicPr>
            <a:picLocks noGrp="1" noChangeAspect="1"/>
          </p:cNvPicPr>
          <p:nvPr>
            <p:ph idx="1"/>
          </p:nvPr>
        </p:nvPicPr>
        <p:blipFill>
          <a:blip r:embed="rId3"/>
          <a:stretch>
            <a:fillRect/>
          </a:stretch>
        </p:blipFill>
        <p:spPr>
          <a:xfrm>
            <a:off x="739882" y="1219200"/>
            <a:ext cx="7489717" cy="4732540"/>
          </a:xfrm>
          <a:prstGeom prst="rect">
            <a:avLst/>
          </a:prstGeom>
        </p:spPr>
      </p:pic>
      <p:sp>
        <p:nvSpPr>
          <p:cNvPr id="5" name="TextBox 4"/>
          <p:cNvSpPr txBox="1"/>
          <p:nvPr/>
        </p:nvSpPr>
        <p:spPr>
          <a:xfrm>
            <a:off x="3276600" y="6260068"/>
            <a:ext cx="1860766" cy="369332"/>
          </a:xfrm>
          <a:prstGeom prst="rect">
            <a:avLst/>
          </a:prstGeom>
          <a:noFill/>
        </p:spPr>
        <p:txBody>
          <a:bodyPr wrap="none" rtlCol="0">
            <a:spAutoFit/>
          </a:bodyPr>
          <a:lstStyle/>
          <a:p>
            <a:r>
              <a:rPr lang="en-US" dirty="0"/>
              <a:t>Lu et al JPPT 2014</a:t>
            </a:r>
          </a:p>
        </p:txBody>
      </p:sp>
    </p:spTree>
    <p:extLst>
      <p:ext uri="{BB962C8B-B14F-4D97-AF65-F5344CB8AC3E}">
        <p14:creationId xmlns:p14="http://schemas.microsoft.com/office/powerpoint/2010/main" val="2808617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lgn="l" eaLnBrk="1" hangingPunct="1">
              <a:defRPr/>
            </a:pPr>
            <a:r>
              <a:rPr lang="en-US" sz="5400" dirty="0">
                <a:latin typeface="+mn-lt"/>
              </a:rPr>
              <a:t>Renal Function</a:t>
            </a:r>
          </a:p>
        </p:txBody>
      </p:sp>
      <p:sp>
        <p:nvSpPr>
          <p:cNvPr id="25603" name="Rectangle 3"/>
          <p:cNvSpPr>
            <a:spLocks noGrp="1" noChangeArrowheads="1"/>
          </p:cNvSpPr>
          <p:nvPr>
            <p:ph idx="1"/>
          </p:nvPr>
        </p:nvSpPr>
        <p:spPr>
          <a:xfrm>
            <a:off x="533400" y="1676400"/>
            <a:ext cx="8077200" cy="4195763"/>
          </a:xfrm>
        </p:spPr>
        <p:txBody>
          <a:bodyPr>
            <a:normAutofit/>
          </a:bodyPr>
          <a:lstStyle/>
          <a:p>
            <a:pPr eaLnBrk="1" hangingPunct="1"/>
            <a:r>
              <a:rPr lang="en-US" altLang="en-US" sz="4000" dirty="0"/>
              <a:t>Urine concentrating ability</a:t>
            </a:r>
          </a:p>
          <a:p>
            <a:pPr lvl="1" eaLnBrk="1" hangingPunct="1">
              <a:buFont typeface="System Font Regular"/>
              <a:buChar char="-"/>
            </a:pPr>
            <a:r>
              <a:rPr lang="en-US" altLang="en-US" sz="3200" dirty="0"/>
              <a:t>Neonate 600 milliosmoles/L</a:t>
            </a:r>
          </a:p>
          <a:p>
            <a:pPr lvl="1" eaLnBrk="1" hangingPunct="1">
              <a:buFont typeface="System Font Regular"/>
              <a:buChar char="-"/>
            </a:pPr>
            <a:r>
              <a:rPr lang="en-US" altLang="en-US" sz="3200" dirty="0"/>
              <a:t>Adult 1,200 milliosmoles/L</a:t>
            </a:r>
          </a:p>
          <a:p>
            <a:pPr eaLnBrk="1" hangingPunct="1"/>
            <a:r>
              <a:rPr lang="en-US" altLang="en-US" sz="4000" dirty="0"/>
              <a:t>The neonate with concentrated urine is probably very dehydrated</a:t>
            </a:r>
          </a:p>
        </p:txBody>
      </p:sp>
    </p:spTree>
    <p:extLst>
      <p:ext uri="{BB962C8B-B14F-4D97-AF65-F5344CB8AC3E}">
        <p14:creationId xmlns:p14="http://schemas.microsoft.com/office/powerpoint/2010/main" val="1943199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Specific Anesthetic Drugs</a:t>
            </a:r>
          </a:p>
        </p:txBody>
      </p:sp>
      <p:sp>
        <p:nvSpPr>
          <p:cNvPr id="3" name="Content Placeholder 2"/>
          <p:cNvSpPr>
            <a:spLocks noGrp="1"/>
          </p:cNvSpPr>
          <p:nvPr>
            <p:ph idx="1"/>
          </p:nvPr>
        </p:nvSpPr>
        <p:spPr>
          <a:xfrm>
            <a:off x="885825" y="1417638"/>
            <a:ext cx="7372350" cy="4575175"/>
          </a:xfrm>
        </p:spPr>
        <p:txBody>
          <a:bodyPr>
            <a:normAutofit lnSpcReduction="10000"/>
          </a:bodyPr>
          <a:lstStyle/>
          <a:p>
            <a:r>
              <a:rPr lang="en-US" sz="3200" dirty="0"/>
              <a:t>Vecuronium</a:t>
            </a:r>
          </a:p>
          <a:p>
            <a:r>
              <a:rPr lang="en-US" sz="3200" dirty="0" err="1"/>
              <a:t>Pancuronium</a:t>
            </a:r>
            <a:endParaRPr lang="en-US" sz="3200" dirty="0"/>
          </a:p>
          <a:p>
            <a:r>
              <a:rPr lang="en-US" sz="3200" dirty="0" err="1"/>
              <a:t>Rocuronium</a:t>
            </a:r>
            <a:endParaRPr lang="en-US" sz="3200" dirty="0"/>
          </a:p>
          <a:p>
            <a:r>
              <a:rPr lang="en-US" sz="3200" dirty="0"/>
              <a:t>Propofol</a:t>
            </a:r>
          </a:p>
          <a:p>
            <a:r>
              <a:rPr lang="en-US" sz="3200" dirty="0"/>
              <a:t>Thiopental</a:t>
            </a:r>
          </a:p>
          <a:p>
            <a:r>
              <a:rPr lang="en-US" sz="3200" dirty="0"/>
              <a:t>Midazolam</a:t>
            </a:r>
          </a:p>
          <a:p>
            <a:r>
              <a:rPr lang="en-US" sz="3200" dirty="0"/>
              <a:t>Fentanyl</a:t>
            </a:r>
          </a:p>
          <a:p>
            <a:r>
              <a:rPr lang="en-US" sz="3200" dirty="0"/>
              <a:t>Morphine</a:t>
            </a:r>
          </a:p>
        </p:txBody>
      </p:sp>
    </p:spTree>
    <p:extLst>
      <p:ext uri="{BB962C8B-B14F-4D97-AF65-F5344CB8AC3E}">
        <p14:creationId xmlns:p14="http://schemas.microsoft.com/office/powerpoint/2010/main" val="1118692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defRPr/>
            </a:pPr>
            <a:r>
              <a:rPr lang="en-US" sz="5400" dirty="0" err="1"/>
              <a:t>Vecuronium</a:t>
            </a:r>
            <a:endParaRPr lang="en-US" sz="5400" dirty="0"/>
          </a:p>
        </p:txBody>
      </p:sp>
      <p:sp>
        <p:nvSpPr>
          <p:cNvPr id="3" name="Content Placeholder 2"/>
          <p:cNvSpPr>
            <a:spLocks noGrp="1"/>
          </p:cNvSpPr>
          <p:nvPr>
            <p:ph idx="1"/>
          </p:nvPr>
        </p:nvSpPr>
        <p:spPr>
          <a:xfrm>
            <a:off x="457200" y="1371600"/>
            <a:ext cx="8058150" cy="4727575"/>
          </a:xfrm>
        </p:spPr>
        <p:txBody>
          <a:bodyPr>
            <a:normAutofit fontScale="92500" lnSpcReduction="10000"/>
          </a:bodyPr>
          <a:lstStyle/>
          <a:p>
            <a:pPr>
              <a:buFont typeface="Arial" panose="020B0604020202020204" pitchFamily="34" charset="0"/>
              <a:buChar char="•"/>
              <a:defRPr/>
            </a:pPr>
            <a:r>
              <a:rPr lang="en-US" sz="4300" dirty="0"/>
              <a:t>ED </a:t>
            </a:r>
            <a:r>
              <a:rPr lang="en-US" sz="4300" baseline="-25000" dirty="0"/>
              <a:t>95</a:t>
            </a:r>
          </a:p>
          <a:p>
            <a:pPr lvl="1">
              <a:buFont typeface="System Font Regular"/>
              <a:buChar char="-"/>
              <a:defRPr/>
            </a:pPr>
            <a:r>
              <a:rPr lang="en-US" sz="3600" dirty="0"/>
              <a:t>Infant: 47-60 mcg/kg</a:t>
            </a:r>
          </a:p>
          <a:p>
            <a:pPr lvl="1">
              <a:buFont typeface="System Font Regular"/>
              <a:buChar char="-"/>
              <a:defRPr/>
            </a:pPr>
            <a:r>
              <a:rPr lang="en-US" sz="3600" dirty="0"/>
              <a:t>Child: 81-100 mcg/kg</a:t>
            </a:r>
          </a:p>
          <a:p>
            <a:pPr lvl="1">
              <a:buFont typeface="System Font Regular"/>
              <a:buChar char="-"/>
              <a:defRPr/>
            </a:pPr>
            <a:r>
              <a:rPr lang="en-US" sz="3600" dirty="0"/>
              <a:t>Adult: 43 mcg/kg</a:t>
            </a:r>
          </a:p>
          <a:p>
            <a:pPr>
              <a:defRPr/>
            </a:pPr>
            <a:r>
              <a:rPr lang="en-US" sz="4300" dirty="0"/>
              <a:t>Duration</a:t>
            </a:r>
          </a:p>
          <a:p>
            <a:pPr lvl="1">
              <a:buFont typeface="System Font Regular"/>
              <a:buChar char="-"/>
              <a:defRPr/>
            </a:pPr>
            <a:r>
              <a:rPr lang="en-US" sz="3600" dirty="0"/>
              <a:t>Infant: T</a:t>
            </a:r>
            <a:r>
              <a:rPr lang="en-US" sz="3600" baseline="-25000" dirty="0"/>
              <a:t>1/2</a:t>
            </a:r>
            <a:r>
              <a:rPr lang="en-US" sz="3600" dirty="0"/>
              <a:t> beta 64.7 min</a:t>
            </a:r>
          </a:p>
          <a:p>
            <a:pPr lvl="1">
              <a:buFont typeface="System Font Regular"/>
              <a:buChar char="-"/>
              <a:defRPr/>
            </a:pPr>
            <a:r>
              <a:rPr lang="en-US" sz="3600" dirty="0"/>
              <a:t>Child:  T</a:t>
            </a:r>
            <a:r>
              <a:rPr lang="en-US" sz="3600" baseline="-25000" dirty="0"/>
              <a:t>1/2</a:t>
            </a:r>
            <a:r>
              <a:rPr lang="en-US" sz="3600" dirty="0"/>
              <a:t> beta 41 min</a:t>
            </a:r>
          </a:p>
          <a:p>
            <a:pPr lvl="1">
              <a:buFont typeface="System Font Regular"/>
              <a:buChar char="-"/>
              <a:defRPr/>
            </a:pPr>
            <a:r>
              <a:rPr lang="en-US" sz="3600" dirty="0"/>
              <a:t>Adult: T</a:t>
            </a:r>
            <a:r>
              <a:rPr lang="en-US" sz="3600" baseline="-25000" dirty="0"/>
              <a:t>1/2</a:t>
            </a:r>
            <a:r>
              <a:rPr lang="en-US" sz="3600" dirty="0"/>
              <a:t> beta 32 min</a:t>
            </a:r>
          </a:p>
        </p:txBody>
      </p:sp>
    </p:spTree>
    <p:extLst>
      <p:ext uri="{BB962C8B-B14F-4D97-AF65-F5344CB8AC3E}">
        <p14:creationId xmlns:p14="http://schemas.microsoft.com/office/powerpoint/2010/main" val="2292891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defRPr/>
            </a:pPr>
            <a:r>
              <a:rPr lang="en-US" sz="5400" dirty="0"/>
              <a:t>Rocuronium</a:t>
            </a:r>
          </a:p>
        </p:txBody>
      </p:sp>
      <p:sp>
        <p:nvSpPr>
          <p:cNvPr id="3" name="Content Placeholder 2"/>
          <p:cNvSpPr>
            <a:spLocks noGrp="1"/>
          </p:cNvSpPr>
          <p:nvPr>
            <p:ph idx="1"/>
          </p:nvPr>
        </p:nvSpPr>
        <p:spPr>
          <a:xfrm>
            <a:off x="628650" y="1417638"/>
            <a:ext cx="7886700" cy="4727575"/>
          </a:xfrm>
        </p:spPr>
        <p:txBody>
          <a:bodyPr>
            <a:normAutofit fontScale="92500" lnSpcReduction="20000"/>
          </a:bodyPr>
          <a:lstStyle/>
          <a:p>
            <a:pPr>
              <a:buFont typeface="Arial" panose="020B0604020202020204" pitchFamily="34" charset="0"/>
              <a:buChar char="•"/>
              <a:defRPr/>
            </a:pPr>
            <a:r>
              <a:rPr lang="en-US" sz="4300" dirty="0"/>
              <a:t>ED </a:t>
            </a:r>
            <a:r>
              <a:rPr lang="en-US" sz="4300" baseline="-25000" dirty="0"/>
              <a:t>95</a:t>
            </a:r>
          </a:p>
          <a:p>
            <a:pPr lvl="1">
              <a:buFont typeface="System Font Regular"/>
              <a:buChar char="-"/>
              <a:defRPr/>
            </a:pPr>
            <a:r>
              <a:rPr lang="en-US" sz="3900" dirty="0"/>
              <a:t>Infant: 250-300 mcg/kg</a:t>
            </a:r>
          </a:p>
          <a:p>
            <a:pPr lvl="1">
              <a:buFont typeface="System Font Regular"/>
              <a:buChar char="-"/>
              <a:defRPr/>
            </a:pPr>
            <a:r>
              <a:rPr lang="en-US" sz="3900" dirty="0"/>
              <a:t>Child: 400-450 mcg/kg</a:t>
            </a:r>
          </a:p>
          <a:p>
            <a:pPr lvl="1">
              <a:buFont typeface="System Font Regular"/>
              <a:buChar char="-"/>
              <a:defRPr/>
            </a:pPr>
            <a:r>
              <a:rPr lang="en-US" sz="3900" dirty="0"/>
              <a:t>Adult: 350 mcg/kg</a:t>
            </a:r>
          </a:p>
          <a:p>
            <a:pPr>
              <a:defRPr/>
            </a:pPr>
            <a:r>
              <a:rPr lang="en-US" sz="4300" dirty="0"/>
              <a:t>Duration of action is longer in infants than in children and adults</a:t>
            </a:r>
          </a:p>
          <a:p>
            <a:pPr lvl="1">
              <a:buFont typeface="System Font Regular"/>
              <a:buChar char="-"/>
              <a:defRPr/>
            </a:pPr>
            <a:r>
              <a:rPr lang="en-US" sz="3900" dirty="0"/>
              <a:t>Infant: 50% recovery in 60 min </a:t>
            </a:r>
          </a:p>
          <a:p>
            <a:pPr lvl="1">
              <a:buFont typeface="System Font Regular"/>
              <a:buChar char="-"/>
              <a:defRPr/>
            </a:pPr>
            <a:r>
              <a:rPr lang="en-US" sz="3900" dirty="0"/>
              <a:t>Child: 50% recovery in 30 min </a:t>
            </a:r>
          </a:p>
          <a:p>
            <a:pPr lvl="2">
              <a:buFont typeface="System Font Regular"/>
              <a:buChar char="-"/>
              <a:defRPr/>
            </a:pPr>
            <a:endParaRPr lang="en-US" sz="3900" dirty="0"/>
          </a:p>
        </p:txBody>
      </p:sp>
    </p:spTree>
    <p:extLst>
      <p:ext uri="{BB962C8B-B14F-4D97-AF65-F5344CB8AC3E}">
        <p14:creationId xmlns:p14="http://schemas.microsoft.com/office/powerpoint/2010/main" val="2518263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FBC2-45AD-4005-A853-6D3045945CEA}"/>
              </a:ext>
            </a:extLst>
          </p:cNvPr>
          <p:cNvSpPr>
            <a:spLocks noGrp="1"/>
          </p:cNvSpPr>
          <p:nvPr>
            <p:ph type="title"/>
          </p:nvPr>
        </p:nvSpPr>
        <p:spPr>
          <a:xfrm>
            <a:off x="457200" y="76200"/>
            <a:ext cx="8229600" cy="1143000"/>
          </a:xfrm>
        </p:spPr>
        <p:txBody>
          <a:bodyPr>
            <a:normAutofit/>
          </a:bodyPr>
          <a:lstStyle/>
          <a:p>
            <a:pPr algn="l"/>
            <a:r>
              <a:rPr lang="en-US" sz="5400" dirty="0" err="1"/>
              <a:t>Pancuronium</a:t>
            </a:r>
            <a:endParaRPr lang="en-US" sz="5400" dirty="0"/>
          </a:p>
        </p:txBody>
      </p:sp>
      <p:graphicFrame>
        <p:nvGraphicFramePr>
          <p:cNvPr id="4" name="Content Placeholder 3">
            <a:extLst>
              <a:ext uri="{FF2B5EF4-FFF2-40B4-BE49-F238E27FC236}">
                <a16:creationId xmlns:a16="http://schemas.microsoft.com/office/drawing/2014/main" id="{FB155B21-6E3B-42B6-94F9-5F9360615AAF}"/>
              </a:ext>
            </a:extLst>
          </p:cNvPr>
          <p:cNvGraphicFramePr>
            <a:graphicFrameLocks noGrp="1"/>
          </p:cNvGraphicFramePr>
          <p:nvPr>
            <p:ph idx="1"/>
            <p:extLst>
              <p:ext uri="{D42A27DB-BD31-4B8C-83A1-F6EECF244321}">
                <p14:modId xmlns:p14="http://schemas.microsoft.com/office/powerpoint/2010/main" val="3271542146"/>
              </p:ext>
            </p:extLst>
          </p:nvPr>
        </p:nvGraphicFramePr>
        <p:xfrm>
          <a:off x="595159" y="3276600"/>
          <a:ext cx="7886700" cy="26060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238473486"/>
                    </a:ext>
                  </a:extLst>
                </a:gridCol>
                <a:gridCol w="2628900">
                  <a:extLst>
                    <a:ext uri="{9D8B030D-6E8A-4147-A177-3AD203B41FA5}">
                      <a16:colId xmlns:a16="http://schemas.microsoft.com/office/drawing/2014/main" val="121846157"/>
                    </a:ext>
                  </a:extLst>
                </a:gridCol>
                <a:gridCol w="2628900">
                  <a:extLst>
                    <a:ext uri="{9D8B030D-6E8A-4147-A177-3AD203B41FA5}">
                      <a16:colId xmlns:a16="http://schemas.microsoft.com/office/drawing/2014/main" val="3172866145"/>
                    </a:ext>
                  </a:extLst>
                </a:gridCol>
              </a:tblGrid>
              <a:tr h="609600">
                <a:tc>
                  <a:txBody>
                    <a:bodyPr/>
                    <a:lstStyle/>
                    <a:p>
                      <a:pPr algn="ctr"/>
                      <a:r>
                        <a:rPr lang="en-US" sz="2500" dirty="0"/>
                        <a:t>Age</a:t>
                      </a:r>
                    </a:p>
                  </a:txBody>
                  <a:tcPr anchor="ctr">
                    <a:solidFill>
                      <a:srgbClr val="0FA5CC"/>
                    </a:solidFill>
                  </a:tcPr>
                </a:tc>
                <a:tc>
                  <a:txBody>
                    <a:bodyPr/>
                    <a:lstStyle/>
                    <a:p>
                      <a:pPr algn="ctr"/>
                      <a:r>
                        <a:rPr lang="en-US" sz="2500" dirty="0"/>
                        <a:t>ED</a:t>
                      </a:r>
                      <a:r>
                        <a:rPr lang="en-US" sz="2500" baseline="-25000" dirty="0"/>
                        <a:t>50</a:t>
                      </a:r>
                      <a:r>
                        <a:rPr lang="en-US" sz="2500" dirty="0"/>
                        <a:t> (mcg/kg)</a:t>
                      </a:r>
                    </a:p>
                  </a:txBody>
                  <a:tcPr anchor="ctr">
                    <a:solidFill>
                      <a:srgbClr val="0FA5CC"/>
                    </a:solidFill>
                  </a:tcPr>
                </a:tc>
                <a:tc>
                  <a:txBody>
                    <a:bodyPr/>
                    <a:lstStyle/>
                    <a:p>
                      <a:pPr algn="ctr"/>
                      <a:r>
                        <a:rPr lang="en-US" sz="2500" dirty="0"/>
                        <a:t>ED</a:t>
                      </a:r>
                      <a:r>
                        <a:rPr lang="en-US" sz="2500" baseline="-25000" dirty="0"/>
                        <a:t>95</a:t>
                      </a:r>
                      <a:r>
                        <a:rPr lang="en-US" sz="2500" dirty="0"/>
                        <a:t> (mcg/kg)</a:t>
                      </a:r>
                    </a:p>
                  </a:txBody>
                  <a:tcPr anchor="ctr">
                    <a:solidFill>
                      <a:srgbClr val="0FA5CC"/>
                    </a:solidFill>
                  </a:tcPr>
                </a:tc>
                <a:extLst>
                  <a:ext uri="{0D108BD9-81ED-4DB2-BD59-A6C34878D82A}">
                    <a16:rowId xmlns:a16="http://schemas.microsoft.com/office/drawing/2014/main" val="2088090194"/>
                  </a:ext>
                </a:extLst>
              </a:tr>
              <a:tr h="533400">
                <a:tc>
                  <a:txBody>
                    <a:bodyPr/>
                    <a:lstStyle/>
                    <a:p>
                      <a:pPr algn="ctr"/>
                      <a:r>
                        <a:rPr lang="en-US" sz="2000" dirty="0"/>
                        <a:t>3-6 months</a:t>
                      </a:r>
                    </a:p>
                  </a:txBody>
                  <a:tcPr anchor="ctr"/>
                </a:tc>
                <a:tc>
                  <a:txBody>
                    <a:bodyPr/>
                    <a:lstStyle/>
                    <a:p>
                      <a:pPr marL="0" indent="0" algn="ctr">
                        <a:buNone/>
                      </a:pPr>
                      <a:r>
                        <a:rPr lang="en-US" sz="2000" dirty="0"/>
                        <a:t>24 ± 7</a:t>
                      </a:r>
                    </a:p>
                  </a:txBody>
                  <a:tcPr anchor="ctr"/>
                </a:tc>
                <a:tc>
                  <a:txBody>
                    <a:bodyPr/>
                    <a:lstStyle/>
                    <a:p>
                      <a:pPr algn="ctr"/>
                      <a:r>
                        <a:rPr lang="en-US" sz="2000" dirty="0"/>
                        <a:t>45 ± 7</a:t>
                      </a:r>
                    </a:p>
                  </a:txBody>
                  <a:tcPr anchor="ctr"/>
                </a:tc>
                <a:extLst>
                  <a:ext uri="{0D108BD9-81ED-4DB2-BD59-A6C34878D82A}">
                    <a16:rowId xmlns:a16="http://schemas.microsoft.com/office/drawing/2014/main" val="2130504500"/>
                  </a:ext>
                </a:extLst>
              </a:tr>
              <a:tr h="533400">
                <a:tc>
                  <a:txBody>
                    <a:bodyPr/>
                    <a:lstStyle/>
                    <a:p>
                      <a:pPr algn="ctr"/>
                      <a:r>
                        <a:rPr lang="en-US" sz="2000" dirty="0"/>
                        <a:t>7-12 months</a:t>
                      </a:r>
                    </a:p>
                  </a:txBody>
                  <a:tcPr anchor="ctr"/>
                </a:tc>
                <a:tc>
                  <a:txBody>
                    <a:bodyPr/>
                    <a:lstStyle/>
                    <a:p>
                      <a:pPr algn="ctr"/>
                      <a:r>
                        <a:rPr lang="en-US" sz="2000" dirty="0"/>
                        <a:t>30 ± 5</a:t>
                      </a:r>
                    </a:p>
                  </a:txBody>
                  <a:tcPr anchor="ctr"/>
                </a:tc>
                <a:tc>
                  <a:txBody>
                    <a:bodyPr/>
                    <a:lstStyle/>
                    <a:p>
                      <a:pPr algn="ctr"/>
                      <a:r>
                        <a:rPr lang="en-US" sz="2000" dirty="0"/>
                        <a:t>52 ± 9</a:t>
                      </a:r>
                    </a:p>
                  </a:txBody>
                  <a:tcPr anchor="ctr"/>
                </a:tc>
                <a:extLst>
                  <a:ext uri="{0D108BD9-81ED-4DB2-BD59-A6C34878D82A}">
                    <a16:rowId xmlns:a16="http://schemas.microsoft.com/office/drawing/2014/main" val="3313944501"/>
                  </a:ext>
                </a:extLst>
              </a:tr>
              <a:tr h="533400">
                <a:tc>
                  <a:txBody>
                    <a:bodyPr/>
                    <a:lstStyle/>
                    <a:p>
                      <a:pPr algn="ctr"/>
                      <a:r>
                        <a:rPr lang="en-US" sz="2000" dirty="0"/>
                        <a:t>1-3 years</a:t>
                      </a:r>
                    </a:p>
                  </a:txBody>
                  <a:tcPr anchor="ctr"/>
                </a:tc>
                <a:tc>
                  <a:txBody>
                    <a:bodyPr/>
                    <a:lstStyle/>
                    <a:p>
                      <a:pPr algn="ctr"/>
                      <a:r>
                        <a:rPr lang="en-US" sz="2000" dirty="0"/>
                        <a:t>34 ± 9</a:t>
                      </a:r>
                    </a:p>
                  </a:txBody>
                  <a:tcPr anchor="ctr"/>
                </a:tc>
                <a:tc>
                  <a:txBody>
                    <a:bodyPr/>
                    <a:lstStyle/>
                    <a:p>
                      <a:pPr algn="ctr"/>
                      <a:r>
                        <a:rPr lang="en-US" sz="2000" dirty="0"/>
                        <a:t>62 ± 18</a:t>
                      </a:r>
                    </a:p>
                  </a:txBody>
                  <a:tcPr anchor="ctr"/>
                </a:tc>
                <a:extLst>
                  <a:ext uri="{0D108BD9-81ED-4DB2-BD59-A6C34878D82A}">
                    <a16:rowId xmlns:a16="http://schemas.microsoft.com/office/drawing/2014/main" val="3489613470"/>
                  </a:ext>
                </a:extLst>
              </a:tr>
              <a:tr h="152400">
                <a:tc>
                  <a:txBody>
                    <a:bodyPr/>
                    <a:lstStyle/>
                    <a:p>
                      <a:pPr algn="ctr"/>
                      <a:r>
                        <a:rPr lang="en-US" sz="2000" dirty="0"/>
                        <a:t>4-6 years</a:t>
                      </a:r>
                    </a:p>
                  </a:txBody>
                  <a:tcPr anchor="ctr"/>
                </a:tc>
                <a:tc>
                  <a:txBody>
                    <a:bodyPr/>
                    <a:lstStyle/>
                    <a:p>
                      <a:pPr algn="ctr"/>
                      <a:r>
                        <a:rPr lang="en-US" sz="2000" dirty="0"/>
                        <a:t>29 ± 8</a:t>
                      </a:r>
                    </a:p>
                  </a:txBody>
                  <a:tcPr anchor="ctr"/>
                </a:tc>
                <a:tc>
                  <a:txBody>
                    <a:bodyPr/>
                    <a:lstStyle/>
                    <a:p>
                      <a:pPr algn="ctr"/>
                      <a:r>
                        <a:rPr lang="en-US" sz="2000" dirty="0"/>
                        <a:t>62 ± 13</a:t>
                      </a:r>
                    </a:p>
                  </a:txBody>
                  <a:tcPr anchor="ctr"/>
                </a:tc>
                <a:extLst>
                  <a:ext uri="{0D108BD9-81ED-4DB2-BD59-A6C34878D82A}">
                    <a16:rowId xmlns:a16="http://schemas.microsoft.com/office/drawing/2014/main" val="1537951260"/>
                  </a:ext>
                </a:extLst>
              </a:tr>
            </a:tbl>
          </a:graphicData>
        </a:graphic>
      </p:graphicFrame>
      <p:sp>
        <p:nvSpPr>
          <p:cNvPr id="5" name="TextBox 4">
            <a:extLst>
              <a:ext uri="{FF2B5EF4-FFF2-40B4-BE49-F238E27FC236}">
                <a16:creationId xmlns:a16="http://schemas.microsoft.com/office/drawing/2014/main" id="{CF48113B-2710-4CF9-85BF-7341D6FC0023}"/>
              </a:ext>
            </a:extLst>
          </p:cNvPr>
          <p:cNvSpPr txBox="1"/>
          <p:nvPr/>
        </p:nvSpPr>
        <p:spPr>
          <a:xfrm>
            <a:off x="533400" y="1219200"/>
            <a:ext cx="7858125"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Long acting non-depolarizing muscle relaxant</a:t>
            </a:r>
          </a:p>
          <a:p>
            <a:pPr marL="285750" indent="-285750">
              <a:buFont typeface="Arial" panose="020B0604020202020204" pitchFamily="34" charset="0"/>
              <a:buChar char="•"/>
            </a:pPr>
            <a:r>
              <a:rPr lang="en-US" sz="3200" dirty="0"/>
              <a:t>Older children need a larger dose than infants and small children</a:t>
            </a:r>
          </a:p>
        </p:txBody>
      </p:sp>
    </p:spTree>
    <p:extLst>
      <p:ext uri="{BB962C8B-B14F-4D97-AF65-F5344CB8AC3E}">
        <p14:creationId xmlns:p14="http://schemas.microsoft.com/office/powerpoint/2010/main" val="3311246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l">
              <a:defRPr/>
            </a:pPr>
            <a:r>
              <a:rPr lang="en-US" sz="5400" dirty="0" err="1"/>
              <a:t>Propofol</a:t>
            </a:r>
            <a:endParaRPr lang="en-US" sz="5400" dirty="0"/>
          </a:p>
        </p:txBody>
      </p:sp>
      <p:sp>
        <p:nvSpPr>
          <p:cNvPr id="29699" name="Content Placeholder 2"/>
          <p:cNvSpPr>
            <a:spLocks noGrp="1"/>
          </p:cNvSpPr>
          <p:nvPr>
            <p:ph idx="1"/>
          </p:nvPr>
        </p:nvSpPr>
        <p:spPr>
          <a:xfrm>
            <a:off x="457200" y="1476112"/>
            <a:ext cx="8058293" cy="4803775"/>
          </a:xfrm>
        </p:spPr>
        <p:txBody>
          <a:bodyPr>
            <a:normAutofit lnSpcReduction="10000"/>
          </a:bodyPr>
          <a:lstStyle/>
          <a:p>
            <a:r>
              <a:rPr lang="en-US" altLang="en-US" sz="4000" dirty="0"/>
              <a:t>Alkylphenol</a:t>
            </a:r>
          </a:p>
          <a:p>
            <a:pPr marL="642938" lvl="1" indent="-296863">
              <a:buFont typeface="System Font Regular"/>
              <a:buChar char="-"/>
            </a:pPr>
            <a:r>
              <a:rPr lang="en-US" altLang="en-US" sz="3200" dirty="0"/>
              <a:t>Large volume of distribution</a:t>
            </a:r>
          </a:p>
          <a:p>
            <a:pPr marL="642938" lvl="1" indent="-296863">
              <a:buFont typeface="System Font Regular"/>
              <a:buChar char="-"/>
            </a:pPr>
            <a:r>
              <a:rPr lang="en-US" altLang="en-US" sz="3200" dirty="0"/>
              <a:t>Slow elimination half-life</a:t>
            </a:r>
          </a:p>
          <a:p>
            <a:pPr marL="642938" lvl="1" indent="-296863">
              <a:buFont typeface="System Font Regular"/>
              <a:buChar char="-"/>
            </a:pPr>
            <a:r>
              <a:rPr lang="en-US" altLang="en-US" sz="3200" dirty="0"/>
              <a:t>Rapid clearance via glucuronidation in liver and </a:t>
            </a:r>
            <a:r>
              <a:rPr lang="en-US" altLang="en-US" sz="3000" dirty="0"/>
              <a:t>extra-hepatic sites</a:t>
            </a:r>
          </a:p>
          <a:p>
            <a:r>
              <a:rPr lang="en-US" altLang="en-US" sz="4000" dirty="0"/>
              <a:t>Comparative metabolism: Clearance</a:t>
            </a:r>
          </a:p>
          <a:p>
            <a:pPr marL="642938" lvl="1" indent="-296863">
              <a:buFont typeface="System Font Regular"/>
              <a:buChar char="-"/>
            </a:pPr>
            <a:r>
              <a:rPr lang="en-US" altLang="en-US" sz="3200" dirty="0"/>
              <a:t>Infant: 77 ml/kg/min </a:t>
            </a:r>
          </a:p>
          <a:p>
            <a:pPr marL="642938" lvl="1" indent="-296863">
              <a:buFont typeface="System Font Regular"/>
              <a:buChar char="-"/>
            </a:pPr>
            <a:r>
              <a:rPr lang="en-US" altLang="en-US" sz="3200" dirty="0"/>
              <a:t>Child: 34 ml/kg/min </a:t>
            </a:r>
          </a:p>
          <a:p>
            <a:endParaRPr lang="en-US" altLang="en-US" dirty="0"/>
          </a:p>
        </p:txBody>
      </p:sp>
    </p:spTree>
    <p:extLst>
      <p:ext uri="{BB962C8B-B14F-4D97-AF65-F5344CB8AC3E}">
        <p14:creationId xmlns:p14="http://schemas.microsoft.com/office/powerpoint/2010/main" val="2967210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FE72F-F422-4763-999E-33DF52A47437}"/>
              </a:ext>
            </a:extLst>
          </p:cNvPr>
          <p:cNvSpPr>
            <a:spLocks noGrp="1"/>
          </p:cNvSpPr>
          <p:nvPr>
            <p:ph type="title"/>
          </p:nvPr>
        </p:nvSpPr>
        <p:spPr/>
        <p:txBody>
          <a:bodyPr/>
          <a:lstStyle/>
          <a:p>
            <a:pPr algn="l"/>
            <a:r>
              <a:rPr lang="en-US" dirty="0"/>
              <a:t>Thiopental</a:t>
            </a:r>
          </a:p>
        </p:txBody>
      </p:sp>
      <p:sp>
        <p:nvSpPr>
          <p:cNvPr id="3" name="Content Placeholder 2">
            <a:extLst>
              <a:ext uri="{FF2B5EF4-FFF2-40B4-BE49-F238E27FC236}">
                <a16:creationId xmlns:a16="http://schemas.microsoft.com/office/drawing/2014/main" id="{0C362054-1166-4111-97F0-7F9EC708E2B3}"/>
              </a:ext>
            </a:extLst>
          </p:cNvPr>
          <p:cNvSpPr>
            <a:spLocks noGrp="1"/>
          </p:cNvSpPr>
          <p:nvPr>
            <p:ph idx="1"/>
          </p:nvPr>
        </p:nvSpPr>
        <p:spPr>
          <a:xfrm>
            <a:off x="457200" y="1524000"/>
            <a:ext cx="8458200" cy="4572000"/>
          </a:xfrm>
        </p:spPr>
        <p:txBody>
          <a:bodyPr>
            <a:normAutofit fontScale="92500" lnSpcReduction="10000"/>
          </a:bodyPr>
          <a:lstStyle/>
          <a:p>
            <a:r>
              <a:rPr lang="en-US" sz="3200" dirty="0"/>
              <a:t>Ultra-short acting barbiturate</a:t>
            </a:r>
          </a:p>
          <a:p>
            <a:r>
              <a:rPr lang="en-US" sz="3200" dirty="0"/>
              <a:t>Induction doses (ED</a:t>
            </a:r>
            <a:r>
              <a:rPr lang="en-US" sz="3200" baseline="-25000" dirty="0"/>
              <a:t>50</a:t>
            </a:r>
            <a:r>
              <a:rPr lang="en-US" sz="3200" dirty="0"/>
              <a:t>) vary with age </a:t>
            </a:r>
          </a:p>
          <a:p>
            <a:pPr lvl="1">
              <a:buFont typeface="System Font Regular"/>
              <a:buChar char="-"/>
            </a:pPr>
            <a:r>
              <a:rPr lang="en-US" sz="2800" dirty="0"/>
              <a:t>Neonates = 3.5 mg/kg</a:t>
            </a:r>
          </a:p>
          <a:p>
            <a:pPr lvl="1">
              <a:buFont typeface="System Font Regular"/>
              <a:buChar char="-"/>
            </a:pPr>
            <a:r>
              <a:rPr lang="en-US" sz="2800" dirty="0"/>
              <a:t>Infants (1-6 months) = 7 mg/kg</a:t>
            </a:r>
          </a:p>
          <a:p>
            <a:pPr lvl="1">
              <a:buFont typeface="System Font Regular"/>
              <a:buChar char="-"/>
            </a:pPr>
            <a:r>
              <a:rPr lang="en-US" sz="2800" dirty="0"/>
              <a:t>Children (4-7 years) = 5 mg/kg</a:t>
            </a:r>
          </a:p>
          <a:p>
            <a:pPr lvl="1">
              <a:buFont typeface="System Font Regular"/>
              <a:buChar char="-"/>
            </a:pPr>
            <a:r>
              <a:rPr lang="en-US" sz="2800" dirty="0"/>
              <a:t>Adults = 4 mg/kg</a:t>
            </a:r>
          </a:p>
          <a:p>
            <a:r>
              <a:rPr lang="en-US" sz="3200" dirty="0"/>
              <a:t>Clearance (T</a:t>
            </a:r>
            <a:r>
              <a:rPr lang="en-US" sz="3200" baseline="-25000" dirty="0"/>
              <a:t>1/2</a:t>
            </a:r>
            <a:r>
              <a:rPr lang="en-US" sz="3200" dirty="0"/>
              <a:t>) is slower in younger patients</a:t>
            </a:r>
          </a:p>
          <a:p>
            <a:pPr lvl="1">
              <a:buFont typeface="System Font Regular"/>
              <a:buChar char="-"/>
            </a:pPr>
            <a:r>
              <a:rPr lang="en-US" sz="2800" dirty="0"/>
              <a:t>Neonates: 6.1 ml/kg/min</a:t>
            </a:r>
          </a:p>
          <a:p>
            <a:pPr lvl="1">
              <a:buFont typeface="System Font Regular"/>
              <a:buChar char="-"/>
            </a:pPr>
            <a:r>
              <a:rPr lang="en-US" sz="2800" dirty="0"/>
              <a:t>Infants : 6.6 ml/kg/min</a:t>
            </a:r>
          </a:p>
          <a:p>
            <a:pPr lvl="1">
              <a:buFont typeface="System Font Regular"/>
              <a:buChar char="-"/>
            </a:pPr>
            <a:r>
              <a:rPr lang="en-US" sz="2800" dirty="0"/>
              <a:t>Adults: 12 ml/kg/min</a:t>
            </a:r>
          </a:p>
        </p:txBody>
      </p:sp>
    </p:spTree>
    <p:extLst>
      <p:ext uri="{BB962C8B-B14F-4D97-AF65-F5344CB8AC3E}">
        <p14:creationId xmlns:p14="http://schemas.microsoft.com/office/powerpoint/2010/main" val="892091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4638"/>
            <a:ext cx="8229600" cy="944561"/>
          </a:xfrm>
          <a:noFill/>
          <a:extLst>
            <a:ext uri="{909E8E84-426E-40DD-AFC4-6F175D3DCCD1}">
              <a14:hiddenFill xmlns:a14="http://schemas.microsoft.com/office/drawing/2010/main">
                <a:solidFill>
                  <a:srgbClr val="FFFFFF"/>
                </a:solidFill>
              </a14:hiddenFill>
            </a:ext>
          </a:extLst>
        </p:spPr>
        <p:txBody>
          <a:bodyPr>
            <a:normAutofit/>
          </a:bodyPr>
          <a:lstStyle/>
          <a:p>
            <a:pPr algn="l"/>
            <a:r>
              <a:rPr lang="en-US" altLang="en-US" sz="4800" dirty="0">
                <a:effectLst/>
              </a:rPr>
              <a:t>Midazolam</a:t>
            </a:r>
          </a:p>
        </p:txBody>
      </p:sp>
      <p:sp>
        <p:nvSpPr>
          <p:cNvPr id="30723" name="Rectangle 3"/>
          <p:cNvSpPr>
            <a:spLocks noGrp="1" noChangeArrowheads="1"/>
          </p:cNvSpPr>
          <p:nvPr>
            <p:ph idx="1"/>
          </p:nvPr>
        </p:nvSpPr>
        <p:spPr>
          <a:xfrm>
            <a:off x="457200" y="1219200"/>
            <a:ext cx="8058150" cy="4727576"/>
          </a:xfrm>
        </p:spPr>
        <p:txBody>
          <a:bodyPr>
            <a:normAutofit/>
          </a:bodyPr>
          <a:lstStyle/>
          <a:p>
            <a:r>
              <a:rPr lang="en-US" altLang="en-US" dirty="0"/>
              <a:t>Water soluble </a:t>
            </a:r>
          </a:p>
          <a:p>
            <a:r>
              <a:rPr lang="en-US" altLang="en-US" dirty="0"/>
              <a:t> 95% protein binding</a:t>
            </a:r>
          </a:p>
          <a:p>
            <a:r>
              <a:rPr lang="en-US" altLang="en-US" dirty="0"/>
              <a:t>Hepatic CYP3A4 dependent </a:t>
            </a:r>
          </a:p>
          <a:p>
            <a:r>
              <a:rPr lang="en-US" altLang="en-US" dirty="0"/>
              <a:t>Metabolized to 5,7-hydroxy midazolam</a:t>
            </a:r>
          </a:p>
        </p:txBody>
      </p:sp>
      <p:graphicFrame>
        <p:nvGraphicFramePr>
          <p:cNvPr id="2" name="Table 1">
            <a:extLst>
              <a:ext uri="{FF2B5EF4-FFF2-40B4-BE49-F238E27FC236}">
                <a16:creationId xmlns:a16="http://schemas.microsoft.com/office/drawing/2014/main" id="{D5579999-F282-A54F-8871-98F88CB262C9}"/>
              </a:ext>
            </a:extLst>
          </p:cNvPr>
          <p:cNvGraphicFramePr>
            <a:graphicFrameLocks noGrp="1"/>
          </p:cNvGraphicFramePr>
          <p:nvPr>
            <p:extLst>
              <p:ext uri="{D42A27DB-BD31-4B8C-83A1-F6EECF244321}">
                <p14:modId xmlns:p14="http://schemas.microsoft.com/office/powerpoint/2010/main" val="994743874"/>
              </p:ext>
            </p:extLst>
          </p:nvPr>
        </p:nvGraphicFramePr>
        <p:xfrm>
          <a:off x="457200" y="3582988"/>
          <a:ext cx="8229601" cy="2415269"/>
        </p:xfrm>
        <a:graphic>
          <a:graphicData uri="http://schemas.openxmlformats.org/drawingml/2006/table">
            <a:tbl>
              <a:tblPr firstRow="1" bandRow="1">
                <a:tableStyleId>{5C22544A-7EE6-4342-B048-85BDC9FD1C3A}</a:tableStyleId>
              </a:tblPr>
              <a:tblGrid>
                <a:gridCol w="3376765">
                  <a:extLst>
                    <a:ext uri="{9D8B030D-6E8A-4147-A177-3AD203B41FA5}">
                      <a16:colId xmlns:a16="http://schemas.microsoft.com/office/drawing/2014/main" val="3126894942"/>
                    </a:ext>
                  </a:extLst>
                </a:gridCol>
                <a:gridCol w="2426418">
                  <a:extLst>
                    <a:ext uri="{9D8B030D-6E8A-4147-A177-3AD203B41FA5}">
                      <a16:colId xmlns:a16="http://schemas.microsoft.com/office/drawing/2014/main" val="2949391488"/>
                    </a:ext>
                  </a:extLst>
                </a:gridCol>
                <a:gridCol w="2426418">
                  <a:extLst>
                    <a:ext uri="{9D8B030D-6E8A-4147-A177-3AD203B41FA5}">
                      <a16:colId xmlns:a16="http://schemas.microsoft.com/office/drawing/2014/main" val="3690649540"/>
                    </a:ext>
                  </a:extLst>
                </a:gridCol>
              </a:tblGrid>
              <a:tr h="960439">
                <a:tc>
                  <a:txBody>
                    <a:bodyPr/>
                    <a:lstStyle/>
                    <a:p>
                      <a:endParaRPr lang="en-US" dirty="0"/>
                    </a:p>
                  </a:txBody>
                  <a:tcPr>
                    <a:solidFill>
                      <a:srgbClr val="0FA5CC"/>
                    </a:solidFill>
                  </a:tcPr>
                </a:tc>
                <a:tc>
                  <a:txBody>
                    <a:bodyPr/>
                    <a:lstStyle/>
                    <a:p>
                      <a:pPr algn="ctr"/>
                      <a:r>
                        <a:rPr lang="en-US" sz="3200" b="0" dirty="0"/>
                        <a:t>Neonates</a:t>
                      </a:r>
                    </a:p>
                  </a:txBody>
                  <a:tcPr anchor="ctr">
                    <a:solidFill>
                      <a:srgbClr val="0FA5CC"/>
                    </a:solidFill>
                  </a:tcPr>
                </a:tc>
                <a:tc>
                  <a:txBody>
                    <a:bodyPr/>
                    <a:lstStyle/>
                    <a:p>
                      <a:pPr algn="ctr"/>
                      <a:r>
                        <a:rPr lang="en-US" sz="3200" b="0" dirty="0"/>
                        <a:t>Children</a:t>
                      </a:r>
                    </a:p>
                  </a:txBody>
                  <a:tcPr anchor="ctr">
                    <a:solidFill>
                      <a:srgbClr val="0FA5CC"/>
                    </a:solidFill>
                  </a:tcPr>
                </a:tc>
                <a:extLst>
                  <a:ext uri="{0D108BD9-81ED-4DB2-BD59-A6C34878D82A}">
                    <a16:rowId xmlns:a16="http://schemas.microsoft.com/office/drawing/2014/main" val="3232130077"/>
                  </a:ext>
                </a:extLst>
              </a:tr>
              <a:tr h="727415">
                <a:tc>
                  <a:txBody>
                    <a:bodyPr/>
                    <a:lstStyle/>
                    <a:p>
                      <a:pPr algn="ctr"/>
                      <a:r>
                        <a:rPr lang="en-US" sz="2400" dirty="0"/>
                        <a:t>Clearance (ml/kg/min)</a:t>
                      </a:r>
                    </a:p>
                  </a:txBody>
                  <a:tcPr anchor="ctr"/>
                </a:tc>
                <a:tc>
                  <a:txBody>
                    <a:bodyPr/>
                    <a:lstStyle/>
                    <a:p>
                      <a:pPr algn="ctr"/>
                      <a:r>
                        <a:rPr lang="en-US" sz="2400" dirty="0"/>
                        <a:t>1.8</a:t>
                      </a:r>
                    </a:p>
                  </a:txBody>
                  <a:tcPr anchor="ctr"/>
                </a:tc>
                <a:tc>
                  <a:txBody>
                    <a:bodyPr/>
                    <a:lstStyle/>
                    <a:p>
                      <a:pPr algn="ctr"/>
                      <a:r>
                        <a:rPr lang="en-US" sz="2400" dirty="0"/>
                        <a:t>9.1</a:t>
                      </a:r>
                    </a:p>
                  </a:txBody>
                  <a:tcPr anchor="ctr"/>
                </a:tc>
                <a:extLst>
                  <a:ext uri="{0D108BD9-81ED-4DB2-BD59-A6C34878D82A}">
                    <a16:rowId xmlns:a16="http://schemas.microsoft.com/office/drawing/2014/main" val="902587542"/>
                  </a:ext>
                </a:extLst>
              </a:tr>
              <a:tr h="727415">
                <a:tc>
                  <a:txBody>
                    <a:bodyPr/>
                    <a:lstStyle/>
                    <a:p>
                      <a:pPr algn="ctr"/>
                      <a:r>
                        <a:rPr lang="en-US" sz="2400" dirty="0"/>
                        <a:t>T</a:t>
                      </a:r>
                      <a:r>
                        <a:rPr lang="en-US" sz="2400" baseline="-25000" dirty="0"/>
                        <a:t>1/2</a:t>
                      </a:r>
                      <a:r>
                        <a:rPr lang="en-US" sz="2400" baseline="0" dirty="0"/>
                        <a:t> (minutes)</a:t>
                      </a:r>
                    </a:p>
                  </a:txBody>
                  <a:tcPr anchor="ctr"/>
                </a:tc>
                <a:tc>
                  <a:txBody>
                    <a:bodyPr/>
                    <a:lstStyle/>
                    <a:p>
                      <a:pPr algn="ctr"/>
                      <a:r>
                        <a:rPr lang="en-US" sz="2400" dirty="0"/>
                        <a:t>540</a:t>
                      </a:r>
                    </a:p>
                  </a:txBody>
                  <a:tcPr anchor="ctr"/>
                </a:tc>
                <a:tc>
                  <a:txBody>
                    <a:bodyPr/>
                    <a:lstStyle/>
                    <a:p>
                      <a:pPr algn="ctr"/>
                      <a:r>
                        <a:rPr lang="en-US" sz="2400" dirty="0"/>
                        <a:t>70</a:t>
                      </a:r>
                    </a:p>
                  </a:txBody>
                  <a:tcPr anchor="ctr"/>
                </a:tc>
                <a:extLst>
                  <a:ext uri="{0D108BD9-81ED-4DB2-BD59-A6C34878D82A}">
                    <a16:rowId xmlns:a16="http://schemas.microsoft.com/office/drawing/2014/main" val="1904784856"/>
                  </a:ext>
                </a:extLst>
              </a:tr>
            </a:tbl>
          </a:graphicData>
        </a:graphic>
      </p:graphicFrame>
    </p:spTree>
    <p:extLst>
      <p:ext uri="{BB962C8B-B14F-4D97-AF65-F5344CB8AC3E}">
        <p14:creationId xmlns:p14="http://schemas.microsoft.com/office/powerpoint/2010/main" val="1330016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l">
              <a:defRPr/>
            </a:pPr>
            <a:r>
              <a:rPr lang="en-US" sz="5400" dirty="0" err="1"/>
              <a:t>Fentanyl</a:t>
            </a:r>
            <a:endParaRPr lang="en-US" sz="5400" dirty="0"/>
          </a:p>
        </p:txBody>
      </p:sp>
      <p:sp>
        <p:nvSpPr>
          <p:cNvPr id="31747" name="Content Placeholder 2"/>
          <p:cNvSpPr>
            <a:spLocks noGrp="1"/>
          </p:cNvSpPr>
          <p:nvPr>
            <p:ph idx="1"/>
          </p:nvPr>
        </p:nvSpPr>
        <p:spPr>
          <a:xfrm>
            <a:off x="457200" y="1447800"/>
            <a:ext cx="8229600" cy="4261073"/>
          </a:xfrm>
        </p:spPr>
        <p:txBody>
          <a:bodyPr>
            <a:normAutofit lnSpcReduction="10000"/>
          </a:bodyPr>
          <a:lstStyle/>
          <a:p>
            <a:r>
              <a:rPr lang="en-US" altLang="en-US" sz="3600" dirty="0"/>
              <a:t>Dealkylation, hydroxylation, hydrolysis</a:t>
            </a:r>
          </a:p>
          <a:p>
            <a:r>
              <a:rPr lang="en-US" altLang="en-US" sz="3600" dirty="0"/>
              <a:t>High hepatic extraction ratio</a:t>
            </a:r>
          </a:p>
          <a:p>
            <a:r>
              <a:rPr lang="en-US" altLang="en-US" sz="3600" dirty="0"/>
              <a:t>Comparative Metabolism</a:t>
            </a:r>
          </a:p>
          <a:p>
            <a:pPr marL="642938" lvl="1" indent="-296863">
              <a:buFont typeface="System Font Regular"/>
              <a:buChar char="-"/>
            </a:pPr>
            <a:r>
              <a:rPr lang="en-US" altLang="en-US" sz="3200" dirty="0"/>
              <a:t>Neonatal clearance comparable with older children and adult (significantly less in premature infants)</a:t>
            </a:r>
          </a:p>
          <a:p>
            <a:pPr marL="642938" lvl="1" indent="-296863">
              <a:buFont typeface="System Font Regular"/>
              <a:buChar char="-"/>
            </a:pPr>
            <a:r>
              <a:rPr lang="en-US" altLang="en-US" sz="3200" dirty="0"/>
              <a:t>Clearance is gestational age and body weight dependent</a:t>
            </a:r>
          </a:p>
          <a:p>
            <a:pPr lvl="2"/>
            <a:endParaRPr lang="en-US" altLang="en-US" dirty="0"/>
          </a:p>
        </p:txBody>
      </p:sp>
    </p:spTree>
    <p:extLst>
      <p:ext uri="{BB962C8B-B14F-4D97-AF65-F5344CB8AC3E}">
        <p14:creationId xmlns:p14="http://schemas.microsoft.com/office/powerpoint/2010/main" val="2329921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Content Placeholder 4" descr="007031.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43100" y="457200"/>
            <a:ext cx="4762500" cy="5580695"/>
          </a:xfrm>
        </p:spPr>
      </p:pic>
    </p:spTree>
    <p:extLst>
      <p:ext uri="{BB962C8B-B14F-4D97-AF65-F5344CB8AC3E}">
        <p14:creationId xmlns:p14="http://schemas.microsoft.com/office/powerpoint/2010/main" val="3298805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l">
              <a:defRPr/>
            </a:pPr>
            <a:r>
              <a:rPr lang="en-US" sz="5400" dirty="0"/>
              <a:t>Morphine</a:t>
            </a:r>
          </a:p>
        </p:txBody>
      </p:sp>
      <p:sp>
        <p:nvSpPr>
          <p:cNvPr id="33795" name="Content Placeholder 2"/>
          <p:cNvSpPr>
            <a:spLocks noGrp="1"/>
          </p:cNvSpPr>
          <p:nvPr>
            <p:ph idx="1"/>
          </p:nvPr>
        </p:nvSpPr>
        <p:spPr>
          <a:xfrm>
            <a:off x="457200" y="1219200"/>
            <a:ext cx="8058150" cy="4573587"/>
          </a:xfrm>
        </p:spPr>
        <p:txBody>
          <a:bodyPr>
            <a:normAutofit/>
          </a:bodyPr>
          <a:lstStyle/>
          <a:p>
            <a:r>
              <a:rPr lang="en-US" altLang="en-US" dirty="0"/>
              <a:t>Low hepatic extraction</a:t>
            </a:r>
          </a:p>
          <a:p>
            <a:r>
              <a:rPr lang="en-US" altLang="en-US" dirty="0"/>
              <a:t>Metabolism via Glucuronidation M3 and M6</a:t>
            </a:r>
          </a:p>
          <a:p>
            <a:r>
              <a:rPr lang="en-US" altLang="en-US" dirty="0"/>
              <a:t>Comparative metabolism</a:t>
            </a:r>
          </a:p>
        </p:txBody>
      </p:sp>
      <p:graphicFrame>
        <p:nvGraphicFramePr>
          <p:cNvPr id="3" name="Table 2">
            <a:extLst>
              <a:ext uri="{FF2B5EF4-FFF2-40B4-BE49-F238E27FC236}">
                <a16:creationId xmlns:a16="http://schemas.microsoft.com/office/drawing/2014/main" id="{2926C750-5EAE-4594-954B-BA2B5764CF15}"/>
              </a:ext>
            </a:extLst>
          </p:cNvPr>
          <p:cNvGraphicFramePr>
            <a:graphicFrameLocks noGrp="1"/>
          </p:cNvGraphicFramePr>
          <p:nvPr>
            <p:extLst>
              <p:ext uri="{D42A27DB-BD31-4B8C-83A1-F6EECF244321}">
                <p14:modId xmlns:p14="http://schemas.microsoft.com/office/powerpoint/2010/main" val="3452942498"/>
              </p:ext>
            </p:extLst>
          </p:nvPr>
        </p:nvGraphicFramePr>
        <p:xfrm>
          <a:off x="457200" y="3124200"/>
          <a:ext cx="8229600" cy="289719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9556015"/>
                    </a:ext>
                  </a:extLst>
                </a:gridCol>
                <a:gridCol w="2057400">
                  <a:extLst>
                    <a:ext uri="{9D8B030D-6E8A-4147-A177-3AD203B41FA5}">
                      <a16:colId xmlns:a16="http://schemas.microsoft.com/office/drawing/2014/main" val="3655790673"/>
                    </a:ext>
                  </a:extLst>
                </a:gridCol>
                <a:gridCol w="2057400">
                  <a:extLst>
                    <a:ext uri="{9D8B030D-6E8A-4147-A177-3AD203B41FA5}">
                      <a16:colId xmlns:a16="http://schemas.microsoft.com/office/drawing/2014/main" val="2852138033"/>
                    </a:ext>
                  </a:extLst>
                </a:gridCol>
                <a:gridCol w="2057400">
                  <a:extLst>
                    <a:ext uri="{9D8B030D-6E8A-4147-A177-3AD203B41FA5}">
                      <a16:colId xmlns:a16="http://schemas.microsoft.com/office/drawing/2014/main" val="980803712"/>
                    </a:ext>
                  </a:extLst>
                </a:gridCol>
              </a:tblGrid>
              <a:tr h="579438">
                <a:tc>
                  <a:txBody>
                    <a:bodyPr/>
                    <a:lstStyle/>
                    <a:p>
                      <a:endParaRPr lang="en-US" sz="2400" dirty="0"/>
                    </a:p>
                  </a:txBody>
                  <a:tcPr>
                    <a:solidFill>
                      <a:srgbClr val="0FA5CC"/>
                    </a:solidFill>
                  </a:tcPr>
                </a:tc>
                <a:tc>
                  <a:txBody>
                    <a:bodyPr/>
                    <a:lstStyle/>
                    <a:p>
                      <a:pPr algn="ctr"/>
                      <a:r>
                        <a:rPr lang="en-US" sz="2400" dirty="0"/>
                        <a:t>Neonate</a:t>
                      </a:r>
                    </a:p>
                  </a:txBody>
                  <a:tcPr anchor="ctr">
                    <a:solidFill>
                      <a:srgbClr val="0FA5CC"/>
                    </a:solidFill>
                  </a:tcPr>
                </a:tc>
                <a:tc>
                  <a:txBody>
                    <a:bodyPr/>
                    <a:lstStyle/>
                    <a:p>
                      <a:pPr algn="ctr"/>
                      <a:r>
                        <a:rPr lang="en-US" sz="2400" dirty="0"/>
                        <a:t>Child</a:t>
                      </a:r>
                    </a:p>
                  </a:txBody>
                  <a:tcPr anchor="ctr">
                    <a:solidFill>
                      <a:srgbClr val="0FA5CC"/>
                    </a:solidFill>
                  </a:tcPr>
                </a:tc>
                <a:tc>
                  <a:txBody>
                    <a:bodyPr/>
                    <a:lstStyle/>
                    <a:p>
                      <a:pPr algn="ctr"/>
                      <a:r>
                        <a:rPr lang="en-US" sz="2400" dirty="0"/>
                        <a:t>Adult</a:t>
                      </a:r>
                    </a:p>
                  </a:txBody>
                  <a:tcPr anchor="ctr">
                    <a:solidFill>
                      <a:srgbClr val="0FA5CC"/>
                    </a:solidFill>
                  </a:tcPr>
                </a:tc>
                <a:extLst>
                  <a:ext uri="{0D108BD9-81ED-4DB2-BD59-A6C34878D82A}">
                    <a16:rowId xmlns:a16="http://schemas.microsoft.com/office/drawing/2014/main" val="2733565139"/>
                  </a:ext>
                </a:extLst>
              </a:tr>
              <a:tr h="579438">
                <a:tc>
                  <a:txBody>
                    <a:bodyPr/>
                    <a:lstStyle/>
                    <a:p>
                      <a:pPr algn="ctr"/>
                      <a:r>
                        <a:rPr lang="en-US" dirty="0"/>
                        <a:t>Protein Binding</a:t>
                      </a:r>
                    </a:p>
                  </a:txBody>
                  <a:tcPr anchor="ctr"/>
                </a:tc>
                <a:tc>
                  <a:txBody>
                    <a:bodyPr/>
                    <a:lstStyle/>
                    <a:p>
                      <a:pPr algn="ctr"/>
                      <a:r>
                        <a:rPr lang="en-US" dirty="0"/>
                        <a:t>18-22%</a:t>
                      </a:r>
                    </a:p>
                  </a:txBody>
                  <a:tcPr anchor="ctr"/>
                </a:tc>
                <a:tc>
                  <a:txBody>
                    <a:bodyPr/>
                    <a:lstStyle/>
                    <a:p>
                      <a:pPr algn="ctr"/>
                      <a:endParaRPr lang="en-US"/>
                    </a:p>
                  </a:txBody>
                  <a:tcPr anchor="ctr"/>
                </a:tc>
                <a:tc>
                  <a:txBody>
                    <a:bodyPr/>
                    <a:lstStyle/>
                    <a:p>
                      <a:pPr algn="ctr"/>
                      <a:r>
                        <a:rPr lang="en-US" dirty="0"/>
                        <a:t>30-50%</a:t>
                      </a:r>
                    </a:p>
                  </a:txBody>
                  <a:tcPr anchor="ctr"/>
                </a:tc>
                <a:extLst>
                  <a:ext uri="{0D108BD9-81ED-4DB2-BD59-A6C34878D82A}">
                    <a16:rowId xmlns:a16="http://schemas.microsoft.com/office/drawing/2014/main" val="4276514374"/>
                  </a:ext>
                </a:extLst>
              </a:tr>
              <a:tr h="579438">
                <a:tc>
                  <a:txBody>
                    <a:bodyPr/>
                    <a:lstStyle/>
                    <a:p>
                      <a:pPr algn="ctr"/>
                      <a:r>
                        <a:rPr lang="en-US" dirty="0"/>
                        <a:t>Vol Distribution</a:t>
                      </a:r>
                    </a:p>
                  </a:txBody>
                  <a:tcPr anchor="ctr"/>
                </a:tc>
                <a:tc>
                  <a:txBody>
                    <a:bodyPr/>
                    <a:lstStyle/>
                    <a:p>
                      <a:pPr algn="ctr"/>
                      <a:r>
                        <a:rPr lang="en-US" dirty="0"/>
                        <a:t>2.7 L/kg</a:t>
                      </a:r>
                    </a:p>
                  </a:txBody>
                  <a:tcPr anchor="ctr"/>
                </a:tc>
                <a:tc>
                  <a:txBody>
                    <a:bodyPr/>
                    <a:lstStyle/>
                    <a:p>
                      <a:pPr algn="ctr"/>
                      <a:r>
                        <a:rPr lang="en-US" dirty="0"/>
                        <a:t>1.13 L/kg</a:t>
                      </a:r>
                    </a:p>
                  </a:txBody>
                  <a:tcPr anchor="ctr"/>
                </a:tc>
                <a:tc>
                  <a:txBody>
                    <a:bodyPr/>
                    <a:lstStyle/>
                    <a:p>
                      <a:pPr algn="ctr"/>
                      <a:endParaRPr lang="en-US"/>
                    </a:p>
                  </a:txBody>
                  <a:tcPr anchor="ctr"/>
                </a:tc>
                <a:extLst>
                  <a:ext uri="{0D108BD9-81ED-4DB2-BD59-A6C34878D82A}">
                    <a16:rowId xmlns:a16="http://schemas.microsoft.com/office/drawing/2014/main" val="3081347937"/>
                  </a:ext>
                </a:extLst>
              </a:tr>
              <a:tr h="579438">
                <a:tc>
                  <a:txBody>
                    <a:bodyPr/>
                    <a:lstStyle/>
                    <a:p>
                      <a:pPr algn="ctr"/>
                      <a:r>
                        <a:rPr lang="en-US" dirty="0"/>
                        <a:t>Clearance</a:t>
                      </a:r>
                    </a:p>
                  </a:txBody>
                  <a:tcPr anchor="ctr"/>
                </a:tc>
                <a:tc>
                  <a:txBody>
                    <a:bodyPr/>
                    <a:lstStyle/>
                    <a:p>
                      <a:pPr algn="ctr"/>
                      <a:r>
                        <a:rPr lang="en-US" dirty="0"/>
                        <a:t>3.6 ml/kg/min</a:t>
                      </a:r>
                    </a:p>
                  </a:txBody>
                  <a:tcPr anchor="ctr"/>
                </a:tc>
                <a:tc>
                  <a:txBody>
                    <a:bodyPr/>
                    <a:lstStyle/>
                    <a:p>
                      <a:pPr algn="ctr"/>
                      <a:r>
                        <a:rPr lang="en-US" dirty="0"/>
                        <a:t>6.2 ml/kg/min</a:t>
                      </a:r>
                    </a:p>
                  </a:txBody>
                  <a:tcPr anchor="ctr"/>
                </a:tc>
                <a:tc>
                  <a:txBody>
                    <a:bodyPr/>
                    <a:lstStyle/>
                    <a:p>
                      <a:pPr algn="ctr"/>
                      <a:endParaRPr lang="en-US"/>
                    </a:p>
                  </a:txBody>
                  <a:tcPr anchor="ctr"/>
                </a:tc>
                <a:extLst>
                  <a:ext uri="{0D108BD9-81ED-4DB2-BD59-A6C34878D82A}">
                    <a16:rowId xmlns:a16="http://schemas.microsoft.com/office/drawing/2014/main" val="2438346586"/>
                  </a:ext>
                </a:extLst>
              </a:tr>
              <a:tr h="579438">
                <a:tc>
                  <a:txBody>
                    <a:bodyPr/>
                    <a:lstStyle/>
                    <a:p>
                      <a:pPr algn="ctr"/>
                      <a:r>
                        <a:rPr lang="en-US" dirty="0"/>
                        <a:t>T</a:t>
                      </a:r>
                      <a:r>
                        <a:rPr lang="en-US" baseline="-25000" dirty="0"/>
                        <a:t>1/2</a:t>
                      </a:r>
                    </a:p>
                  </a:txBody>
                  <a:tcPr anchor="ctr"/>
                </a:tc>
                <a:tc>
                  <a:txBody>
                    <a:bodyPr/>
                    <a:lstStyle/>
                    <a:p>
                      <a:pPr algn="ctr"/>
                      <a:r>
                        <a:rPr lang="en-US" dirty="0"/>
                        <a:t>534 min</a:t>
                      </a:r>
                    </a:p>
                  </a:txBody>
                  <a:tcPr anchor="ctr"/>
                </a:tc>
                <a:tc>
                  <a:txBody>
                    <a:bodyPr/>
                    <a:lstStyle/>
                    <a:p>
                      <a:pPr algn="ctr"/>
                      <a:r>
                        <a:rPr lang="en-US" dirty="0"/>
                        <a:t>183 min</a:t>
                      </a:r>
                    </a:p>
                  </a:txBody>
                  <a:tcPr anchor="ctr"/>
                </a:tc>
                <a:tc>
                  <a:txBody>
                    <a:bodyPr/>
                    <a:lstStyle/>
                    <a:p>
                      <a:pPr algn="ctr"/>
                      <a:endParaRPr lang="en-US" dirty="0"/>
                    </a:p>
                  </a:txBody>
                  <a:tcPr anchor="ctr"/>
                </a:tc>
                <a:extLst>
                  <a:ext uri="{0D108BD9-81ED-4DB2-BD59-A6C34878D82A}">
                    <a16:rowId xmlns:a16="http://schemas.microsoft.com/office/drawing/2014/main" val="2253096235"/>
                  </a:ext>
                </a:extLst>
              </a:tr>
            </a:tbl>
          </a:graphicData>
        </a:graphic>
      </p:graphicFrame>
    </p:spTree>
    <p:extLst>
      <p:ext uri="{BB962C8B-B14F-4D97-AF65-F5344CB8AC3E}">
        <p14:creationId xmlns:p14="http://schemas.microsoft.com/office/powerpoint/2010/main" val="4225888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Content Placeholder 3" descr="007028.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838200"/>
            <a:ext cx="7238999" cy="5029200"/>
          </a:xfrm>
        </p:spPr>
      </p:pic>
    </p:spTree>
    <p:extLst>
      <p:ext uri="{BB962C8B-B14F-4D97-AF65-F5344CB8AC3E}">
        <p14:creationId xmlns:p14="http://schemas.microsoft.com/office/powerpoint/2010/main" val="3268288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28650" y="23553"/>
            <a:ext cx="7886700" cy="1325563"/>
          </a:xfrm>
        </p:spPr>
        <p:txBody>
          <a:bodyPr>
            <a:normAutofit/>
          </a:bodyPr>
          <a:lstStyle/>
          <a:p>
            <a:pPr algn="l" eaLnBrk="1" hangingPunct="1">
              <a:defRPr/>
            </a:pPr>
            <a:r>
              <a:rPr lang="en-US" sz="5400" dirty="0"/>
              <a:t>Inhalational Agents</a:t>
            </a:r>
          </a:p>
        </p:txBody>
      </p:sp>
      <p:sp>
        <p:nvSpPr>
          <p:cNvPr id="21507" name="Rectangle 3"/>
          <p:cNvSpPr>
            <a:spLocks noGrp="1" noChangeArrowheads="1"/>
          </p:cNvSpPr>
          <p:nvPr>
            <p:ph idx="1"/>
          </p:nvPr>
        </p:nvSpPr>
        <p:spPr>
          <a:xfrm>
            <a:off x="628650" y="1676401"/>
            <a:ext cx="7889471" cy="3429000"/>
          </a:xfrm>
        </p:spPr>
        <p:txBody>
          <a:bodyPr/>
          <a:lstStyle/>
          <a:p>
            <a:pPr eaLnBrk="1" hangingPunct="1"/>
            <a:r>
              <a:rPr lang="en-US" altLang="en-US" sz="3200" dirty="0"/>
              <a:t>Is the induction of an infant faster or slower than that of an adult?</a:t>
            </a:r>
          </a:p>
          <a:p>
            <a:pPr eaLnBrk="1" hangingPunct="1"/>
            <a:r>
              <a:rPr lang="en-US" altLang="en-US" sz="3200" dirty="0"/>
              <a:t>Why would that be?</a:t>
            </a:r>
          </a:p>
          <a:p>
            <a:pPr eaLnBrk="1" hangingPunct="1"/>
            <a:r>
              <a:rPr lang="en-US" altLang="en-US" sz="3200" dirty="0"/>
              <a:t>What factors affect the uptake of inhalational agents?</a:t>
            </a:r>
          </a:p>
          <a:p>
            <a:pPr lvl="1" eaLnBrk="1" hangingPunct="1">
              <a:buFontTx/>
              <a:buNone/>
            </a:pPr>
            <a:endParaRPr lang="en-US" altLang="en-US" dirty="0"/>
          </a:p>
        </p:txBody>
      </p:sp>
    </p:spTree>
    <p:extLst>
      <p:ext uri="{BB962C8B-B14F-4D97-AF65-F5344CB8AC3E}">
        <p14:creationId xmlns:p14="http://schemas.microsoft.com/office/powerpoint/2010/main" val="938657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p:cTn id="7" dur="500" fill="hold"/>
                                        <p:tgtEl>
                                          <p:spTgt spid="2150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1507">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21507">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21507">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21507">
                                            <p:txEl>
                                              <p:pRg st="1" end="1"/>
                                            </p:txEl>
                                          </p:spTgt>
                                        </p:tgtEl>
                                        <p:attrNameLst>
                                          <p:attrName>style.visibility</p:attrName>
                                        </p:attrNameLst>
                                      </p:cBhvr>
                                      <p:to>
                                        <p:strVal val="visible"/>
                                      </p:to>
                                    </p:set>
                                    <p:anim calcmode="lin" valueType="num">
                                      <p:cBhvr>
                                        <p:cTn id="15" dur="500" fill="hold"/>
                                        <p:tgtEl>
                                          <p:spTgt spid="21507">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21507">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21507">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21507">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21507">
                                            <p:txEl>
                                              <p:pRg st="2" end="2"/>
                                            </p:txEl>
                                          </p:spTgt>
                                        </p:tgtEl>
                                        <p:attrNameLst>
                                          <p:attrName>style.visibility</p:attrName>
                                        </p:attrNameLst>
                                      </p:cBhvr>
                                      <p:to>
                                        <p:strVal val="visible"/>
                                      </p:to>
                                    </p:set>
                                    <p:anim calcmode="lin" valueType="num">
                                      <p:cBhvr>
                                        <p:cTn id="23" dur="500" fill="hold"/>
                                        <p:tgtEl>
                                          <p:spTgt spid="21507">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21507">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21507">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215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lgn="l" eaLnBrk="1" hangingPunct="1">
              <a:defRPr/>
            </a:pPr>
            <a:r>
              <a:rPr lang="en-US" sz="5400" dirty="0"/>
              <a:t>Inhalational Agents</a:t>
            </a:r>
          </a:p>
        </p:txBody>
      </p:sp>
      <p:sp>
        <p:nvSpPr>
          <p:cNvPr id="37891" name="Rectangle 3"/>
          <p:cNvSpPr>
            <a:spLocks noGrp="1" noChangeArrowheads="1"/>
          </p:cNvSpPr>
          <p:nvPr>
            <p:ph idx="1"/>
          </p:nvPr>
        </p:nvSpPr>
        <p:spPr>
          <a:xfrm>
            <a:off x="457200" y="1524000"/>
            <a:ext cx="8686800" cy="4351338"/>
          </a:xfrm>
        </p:spPr>
        <p:txBody>
          <a:bodyPr>
            <a:normAutofit/>
          </a:bodyPr>
          <a:lstStyle/>
          <a:p>
            <a:pPr>
              <a:buNone/>
            </a:pPr>
            <a:r>
              <a:rPr lang="en-US" altLang="en-US" sz="4000" dirty="0"/>
              <a:t>Factors involved with uptake of agent</a:t>
            </a:r>
          </a:p>
          <a:p>
            <a:r>
              <a:rPr lang="en-US" altLang="en-US" dirty="0"/>
              <a:t>Alveolar ventilation</a:t>
            </a:r>
          </a:p>
          <a:p>
            <a:r>
              <a:rPr lang="en-US" altLang="en-US" dirty="0"/>
              <a:t>Inspired concentration</a:t>
            </a:r>
          </a:p>
          <a:p>
            <a:r>
              <a:rPr lang="en-US" altLang="en-US" dirty="0"/>
              <a:t>Functional Residual Capacity</a:t>
            </a:r>
          </a:p>
          <a:p>
            <a:r>
              <a:rPr lang="en-US" altLang="en-US" dirty="0"/>
              <a:t>Cardiac output</a:t>
            </a:r>
          </a:p>
          <a:p>
            <a:r>
              <a:rPr lang="en-US" altLang="en-US" dirty="0"/>
              <a:t>Blood-Gas solubility</a:t>
            </a:r>
          </a:p>
          <a:p>
            <a:r>
              <a:rPr lang="en-US" altLang="en-US" dirty="0"/>
              <a:t>Tissue-Blood solubility</a:t>
            </a:r>
            <a:endParaRPr lang="en-US" altLang="en-US" sz="3600" dirty="0"/>
          </a:p>
        </p:txBody>
      </p:sp>
    </p:spTree>
    <p:extLst>
      <p:ext uri="{BB962C8B-B14F-4D97-AF65-F5344CB8AC3E}">
        <p14:creationId xmlns:p14="http://schemas.microsoft.com/office/powerpoint/2010/main" val="3258515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latin typeface="+mn-lt"/>
              </a:rPr>
              <a:t>Inhalation Agents in Infants</a:t>
            </a:r>
          </a:p>
        </p:txBody>
      </p:sp>
      <p:graphicFrame>
        <p:nvGraphicFramePr>
          <p:cNvPr id="3" name="Table 2">
            <a:extLst>
              <a:ext uri="{FF2B5EF4-FFF2-40B4-BE49-F238E27FC236}">
                <a16:creationId xmlns:a16="http://schemas.microsoft.com/office/drawing/2014/main" id="{E441DF3B-FAAD-4718-B434-CCC6F8FDE778}"/>
              </a:ext>
            </a:extLst>
          </p:cNvPr>
          <p:cNvGraphicFramePr>
            <a:graphicFrameLocks noGrp="1"/>
          </p:cNvGraphicFramePr>
          <p:nvPr>
            <p:extLst>
              <p:ext uri="{D42A27DB-BD31-4B8C-83A1-F6EECF244321}">
                <p14:modId xmlns:p14="http://schemas.microsoft.com/office/powerpoint/2010/main" val="2285024467"/>
              </p:ext>
            </p:extLst>
          </p:nvPr>
        </p:nvGraphicFramePr>
        <p:xfrm>
          <a:off x="457200" y="1417638"/>
          <a:ext cx="8229600" cy="4373565"/>
        </p:xfrm>
        <a:graphic>
          <a:graphicData uri="http://schemas.openxmlformats.org/drawingml/2006/table">
            <a:tbl>
              <a:tblPr firstRow="1" bandRow="1">
                <a:tableStyleId>{5C22544A-7EE6-4342-B048-85BDC9FD1C3A}</a:tableStyleId>
              </a:tblPr>
              <a:tblGrid>
                <a:gridCol w="3689131">
                  <a:extLst>
                    <a:ext uri="{9D8B030D-6E8A-4147-A177-3AD203B41FA5}">
                      <a16:colId xmlns:a16="http://schemas.microsoft.com/office/drawing/2014/main" val="1991756690"/>
                    </a:ext>
                  </a:extLst>
                </a:gridCol>
                <a:gridCol w="4540469">
                  <a:extLst>
                    <a:ext uri="{9D8B030D-6E8A-4147-A177-3AD203B41FA5}">
                      <a16:colId xmlns:a16="http://schemas.microsoft.com/office/drawing/2014/main" val="3642361397"/>
                    </a:ext>
                  </a:extLst>
                </a:gridCol>
              </a:tblGrid>
              <a:tr h="624795">
                <a:tc>
                  <a:txBody>
                    <a:bodyPr/>
                    <a:lstStyle/>
                    <a:p>
                      <a:pPr algn="ctr"/>
                      <a:endParaRPr lang="en-US" sz="2400" dirty="0"/>
                    </a:p>
                  </a:txBody>
                  <a:tcPr anchor="ctr">
                    <a:solidFill>
                      <a:srgbClr val="0FA5CC"/>
                    </a:solidFill>
                  </a:tcPr>
                </a:tc>
                <a:tc>
                  <a:txBody>
                    <a:bodyPr/>
                    <a:lstStyle/>
                    <a:p>
                      <a:pPr algn="ctr"/>
                      <a:r>
                        <a:rPr lang="en-US" sz="2400" dirty="0"/>
                        <a:t>Infant uptake compared to Adults</a:t>
                      </a:r>
                    </a:p>
                  </a:txBody>
                  <a:tcPr anchor="ctr">
                    <a:solidFill>
                      <a:srgbClr val="0FA5CC"/>
                    </a:solidFill>
                  </a:tcPr>
                </a:tc>
                <a:extLst>
                  <a:ext uri="{0D108BD9-81ED-4DB2-BD59-A6C34878D82A}">
                    <a16:rowId xmlns:a16="http://schemas.microsoft.com/office/drawing/2014/main" val="4153772201"/>
                  </a:ext>
                </a:extLst>
              </a:tr>
              <a:tr h="624795">
                <a:tc>
                  <a:txBody>
                    <a:bodyPr/>
                    <a:lstStyle/>
                    <a:p>
                      <a:pPr algn="ctr"/>
                      <a:r>
                        <a:rPr lang="en-US" sz="2000" dirty="0"/>
                        <a:t>Alveolar Ventilation</a:t>
                      </a:r>
                    </a:p>
                  </a:txBody>
                  <a:tcPr anchor="ctr"/>
                </a:tc>
                <a:tc>
                  <a:txBody>
                    <a:bodyPr/>
                    <a:lstStyle/>
                    <a:p>
                      <a:pPr algn="ctr"/>
                      <a:r>
                        <a:rPr lang="en-US" sz="2000" dirty="0"/>
                        <a:t>Higher</a:t>
                      </a:r>
                    </a:p>
                  </a:txBody>
                  <a:tcPr anchor="ctr"/>
                </a:tc>
                <a:extLst>
                  <a:ext uri="{0D108BD9-81ED-4DB2-BD59-A6C34878D82A}">
                    <a16:rowId xmlns:a16="http://schemas.microsoft.com/office/drawing/2014/main" val="2843508471"/>
                  </a:ext>
                </a:extLst>
              </a:tr>
              <a:tr h="624795">
                <a:tc>
                  <a:txBody>
                    <a:bodyPr/>
                    <a:lstStyle/>
                    <a:p>
                      <a:pPr algn="ctr"/>
                      <a:r>
                        <a:rPr lang="en-US" sz="2000" dirty="0"/>
                        <a:t>Inspired Concentration</a:t>
                      </a:r>
                    </a:p>
                  </a:txBody>
                  <a:tcPr anchor="ctr"/>
                </a:tc>
                <a:tc>
                  <a:txBody>
                    <a:bodyPr/>
                    <a:lstStyle/>
                    <a:p>
                      <a:pPr algn="ctr"/>
                      <a:r>
                        <a:rPr lang="en-US" sz="2000" dirty="0"/>
                        <a:t>Same</a:t>
                      </a:r>
                    </a:p>
                  </a:txBody>
                  <a:tcPr anchor="ctr"/>
                </a:tc>
                <a:extLst>
                  <a:ext uri="{0D108BD9-81ED-4DB2-BD59-A6C34878D82A}">
                    <a16:rowId xmlns:a16="http://schemas.microsoft.com/office/drawing/2014/main" val="844023585"/>
                  </a:ext>
                </a:extLst>
              </a:tr>
              <a:tr h="624795">
                <a:tc>
                  <a:txBody>
                    <a:bodyPr/>
                    <a:lstStyle/>
                    <a:p>
                      <a:pPr algn="ctr"/>
                      <a:r>
                        <a:rPr lang="en-US" sz="2000" dirty="0"/>
                        <a:t>Functional Residual Capacity</a:t>
                      </a:r>
                    </a:p>
                  </a:txBody>
                  <a:tcPr anchor="ctr"/>
                </a:tc>
                <a:tc>
                  <a:txBody>
                    <a:bodyPr/>
                    <a:lstStyle/>
                    <a:p>
                      <a:pPr algn="ctr"/>
                      <a:r>
                        <a:rPr lang="en-US" sz="2000" dirty="0"/>
                        <a:t>Same</a:t>
                      </a:r>
                    </a:p>
                  </a:txBody>
                  <a:tcPr anchor="ctr"/>
                </a:tc>
                <a:extLst>
                  <a:ext uri="{0D108BD9-81ED-4DB2-BD59-A6C34878D82A}">
                    <a16:rowId xmlns:a16="http://schemas.microsoft.com/office/drawing/2014/main" val="3531538051"/>
                  </a:ext>
                </a:extLst>
              </a:tr>
              <a:tr h="624795">
                <a:tc>
                  <a:txBody>
                    <a:bodyPr/>
                    <a:lstStyle/>
                    <a:p>
                      <a:pPr algn="ctr"/>
                      <a:r>
                        <a:rPr lang="en-US" sz="2000" dirty="0"/>
                        <a:t>Cardiac Output</a:t>
                      </a:r>
                    </a:p>
                  </a:txBody>
                  <a:tcPr anchor="ctr"/>
                </a:tc>
                <a:tc>
                  <a:txBody>
                    <a:bodyPr/>
                    <a:lstStyle/>
                    <a:p>
                      <a:pPr algn="ctr"/>
                      <a:r>
                        <a:rPr lang="en-US" sz="2000" dirty="0"/>
                        <a:t>Higher</a:t>
                      </a:r>
                    </a:p>
                  </a:txBody>
                  <a:tcPr anchor="ctr"/>
                </a:tc>
                <a:extLst>
                  <a:ext uri="{0D108BD9-81ED-4DB2-BD59-A6C34878D82A}">
                    <a16:rowId xmlns:a16="http://schemas.microsoft.com/office/drawing/2014/main" val="865428996"/>
                  </a:ext>
                </a:extLst>
              </a:tr>
              <a:tr h="624795">
                <a:tc>
                  <a:txBody>
                    <a:bodyPr/>
                    <a:lstStyle/>
                    <a:p>
                      <a:pPr algn="ctr"/>
                      <a:r>
                        <a:rPr lang="en-US" sz="2000" dirty="0"/>
                        <a:t>Blood-Gas Solubility</a:t>
                      </a:r>
                    </a:p>
                  </a:txBody>
                  <a:tcPr anchor="ctr"/>
                </a:tc>
                <a:tc>
                  <a:txBody>
                    <a:bodyPr/>
                    <a:lstStyle/>
                    <a:p>
                      <a:pPr algn="ctr"/>
                      <a:r>
                        <a:rPr lang="en-US" sz="2000" dirty="0"/>
                        <a:t>Lower</a:t>
                      </a:r>
                    </a:p>
                  </a:txBody>
                  <a:tcPr anchor="ctr"/>
                </a:tc>
                <a:extLst>
                  <a:ext uri="{0D108BD9-81ED-4DB2-BD59-A6C34878D82A}">
                    <a16:rowId xmlns:a16="http://schemas.microsoft.com/office/drawing/2014/main" val="2462900539"/>
                  </a:ext>
                </a:extLst>
              </a:tr>
              <a:tr h="624795">
                <a:tc>
                  <a:txBody>
                    <a:bodyPr/>
                    <a:lstStyle/>
                    <a:p>
                      <a:pPr algn="ctr"/>
                      <a:r>
                        <a:rPr lang="en-US" sz="2000" dirty="0"/>
                        <a:t>Tissue-Blood Solubility</a:t>
                      </a:r>
                    </a:p>
                  </a:txBody>
                  <a:tcPr anchor="ctr"/>
                </a:tc>
                <a:tc>
                  <a:txBody>
                    <a:bodyPr/>
                    <a:lstStyle/>
                    <a:p>
                      <a:pPr algn="ctr"/>
                      <a:r>
                        <a:rPr lang="en-US" sz="2000" dirty="0"/>
                        <a:t>Lower</a:t>
                      </a:r>
                    </a:p>
                  </a:txBody>
                  <a:tcPr anchor="ctr"/>
                </a:tc>
                <a:extLst>
                  <a:ext uri="{0D108BD9-81ED-4DB2-BD59-A6C34878D82A}">
                    <a16:rowId xmlns:a16="http://schemas.microsoft.com/office/drawing/2014/main" val="2537984703"/>
                  </a:ext>
                </a:extLst>
              </a:tr>
            </a:tbl>
          </a:graphicData>
        </a:graphic>
      </p:graphicFrame>
    </p:spTree>
    <p:extLst>
      <p:ext uri="{BB962C8B-B14F-4D97-AF65-F5344CB8AC3E}">
        <p14:creationId xmlns:p14="http://schemas.microsoft.com/office/powerpoint/2010/main" val="3695340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t>Factors Explaining Wash In</a:t>
            </a:r>
          </a:p>
        </p:txBody>
      </p:sp>
      <p:sp>
        <p:nvSpPr>
          <p:cNvPr id="39939" name="Content Placeholder 2"/>
          <p:cNvSpPr>
            <a:spLocks noGrp="1"/>
          </p:cNvSpPr>
          <p:nvPr>
            <p:ph idx="1"/>
          </p:nvPr>
        </p:nvSpPr>
        <p:spPr>
          <a:xfrm>
            <a:off x="457200" y="1447800"/>
            <a:ext cx="8058150" cy="4727575"/>
          </a:xfrm>
        </p:spPr>
        <p:txBody>
          <a:bodyPr>
            <a:normAutofit fontScale="92500" lnSpcReduction="20000"/>
          </a:bodyPr>
          <a:lstStyle/>
          <a:p>
            <a:r>
              <a:rPr lang="en-US" altLang="en-US" sz="3600" dirty="0"/>
              <a:t>Neonates have a higher ventilation to FRC ratio (5:1 vs 1.5:1) compared to adults</a:t>
            </a:r>
          </a:p>
          <a:p>
            <a:r>
              <a:rPr lang="en-US" altLang="en-US" sz="3600" dirty="0"/>
              <a:t>Inhalational agents are less soluble in the blood of neonates than older children and adults </a:t>
            </a:r>
          </a:p>
          <a:p>
            <a:r>
              <a:rPr lang="en-US" altLang="en-US" sz="3600" dirty="0"/>
              <a:t>Inhalational agents are less soluble in the tissues in neonates </a:t>
            </a:r>
          </a:p>
          <a:p>
            <a:r>
              <a:rPr lang="en-US" altLang="en-US" sz="3600" dirty="0"/>
              <a:t>A higher percentage of cardiac output in neonates goes to the vessel rich groups (to the brain)</a:t>
            </a:r>
          </a:p>
        </p:txBody>
      </p:sp>
    </p:spTree>
    <p:extLst>
      <p:ext uri="{BB962C8B-B14F-4D97-AF65-F5344CB8AC3E}">
        <p14:creationId xmlns:p14="http://schemas.microsoft.com/office/powerpoint/2010/main" val="2448222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6200" y="122237"/>
            <a:ext cx="7883387" cy="1325563"/>
          </a:xfrm>
        </p:spPr>
        <p:txBody>
          <a:bodyPr/>
          <a:lstStyle/>
          <a:p>
            <a:pPr eaLnBrk="1" hangingPunct="1">
              <a:defRPr/>
            </a:pPr>
            <a:r>
              <a:rPr lang="en-US" dirty="0"/>
              <a:t>Minimum Alveolar Concentration</a:t>
            </a:r>
          </a:p>
        </p:txBody>
      </p:sp>
      <p:sp>
        <p:nvSpPr>
          <p:cNvPr id="40963" name="Rectangle 3"/>
          <p:cNvSpPr>
            <a:spLocks noGrp="1" noChangeArrowheads="1"/>
          </p:cNvSpPr>
          <p:nvPr>
            <p:ph idx="1"/>
          </p:nvPr>
        </p:nvSpPr>
        <p:spPr>
          <a:xfrm>
            <a:off x="628650" y="1600200"/>
            <a:ext cx="7886700" cy="3932237"/>
          </a:xfrm>
        </p:spPr>
        <p:txBody>
          <a:bodyPr>
            <a:normAutofit/>
          </a:bodyPr>
          <a:lstStyle/>
          <a:p>
            <a:pPr eaLnBrk="1" hangingPunct="1"/>
            <a:r>
              <a:rPr lang="en-US" altLang="en-US" sz="3600" dirty="0"/>
              <a:t>Definition of MAC: Minimum concentration of vapor in the lungs that achieves anesthesia in 50% of subjects</a:t>
            </a:r>
          </a:p>
          <a:p>
            <a:pPr eaLnBrk="1" hangingPunct="1"/>
            <a:r>
              <a:rPr lang="en-US" altLang="en-US" sz="3600" dirty="0"/>
              <a:t>MAC is age dependent</a:t>
            </a:r>
            <a:endParaRPr lang="en-US" altLang="en-US" dirty="0"/>
          </a:p>
          <a:p>
            <a:pPr eaLnBrk="1" hangingPunct="1"/>
            <a:r>
              <a:rPr lang="en-US" altLang="en-US" sz="3600" dirty="0"/>
              <a:t>Let me show you…</a:t>
            </a:r>
          </a:p>
        </p:txBody>
      </p:sp>
    </p:spTree>
    <p:extLst>
      <p:ext uri="{BB962C8B-B14F-4D97-AF65-F5344CB8AC3E}">
        <p14:creationId xmlns:p14="http://schemas.microsoft.com/office/powerpoint/2010/main" val="2126207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Content Placeholder 3" descr="007044B.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28700" y="1219200"/>
            <a:ext cx="7086600" cy="4876800"/>
          </a:xfrm>
        </p:spPr>
      </p:pic>
    </p:spTree>
    <p:extLst>
      <p:ext uri="{BB962C8B-B14F-4D97-AF65-F5344CB8AC3E}">
        <p14:creationId xmlns:p14="http://schemas.microsoft.com/office/powerpoint/2010/main" val="2462974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algn="l" eaLnBrk="1" hangingPunct="1">
              <a:defRPr/>
            </a:pPr>
            <a:r>
              <a:rPr lang="en-US" sz="5400" dirty="0"/>
              <a:t>Questions</a:t>
            </a:r>
          </a:p>
        </p:txBody>
      </p:sp>
      <p:sp>
        <p:nvSpPr>
          <p:cNvPr id="43011" name="Rectangle 3"/>
          <p:cNvSpPr>
            <a:spLocks noGrp="1" noChangeArrowheads="1"/>
          </p:cNvSpPr>
          <p:nvPr>
            <p:ph idx="1"/>
          </p:nvPr>
        </p:nvSpPr>
        <p:spPr/>
        <p:txBody>
          <a:bodyPr>
            <a:normAutofit fontScale="92500"/>
          </a:bodyPr>
          <a:lstStyle/>
          <a:p>
            <a:pPr eaLnBrk="1" hangingPunct="1">
              <a:spcAft>
                <a:spcPts val="1200"/>
              </a:spcAft>
            </a:pPr>
            <a:r>
              <a:rPr lang="en-US" altLang="en-US" sz="3600" dirty="0"/>
              <a:t>What age has the highest MAC? The lowest?</a:t>
            </a:r>
          </a:p>
          <a:p>
            <a:pPr eaLnBrk="1" hangingPunct="1">
              <a:spcAft>
                <a:spcPts val="1200"/>
              </a:spcAft>
            </a:pPr>
            <a:r>
              <a:rPr lang="en-US" altLang="en-US" sz="3600" dirty="0"/>
              <a:t>When can an infant metabolize morphine?</a:t>
            </a:r>
          </a:p>
          <a:p>
            <a:pPr eaLnBrk="1" hangingPunct="1">
              <a:spcAft>
                <a:spcPts val="1200"/>
              </a:spcAft>
            </a:pPr>
            <a:r>
              <a:rPr lang="en-US" altLang="en-US" sz="3600" dirty="0"/>
              <a:t>When can an infant metabolize </a:t>
            </a:r>
            <a:r>
              <a:rPr lang="en-US" altLang="en-US" sz="3600" dirty="0" err="1"/>
              <a:t>propofol</a:t>
            </a:r>
            <a:r>
              <a:rPr lang="en-US" altLang="en-US" sz="3600" dirty="0"/>
              <a:t>?</a:t>
            </a:r>
          </a:p>
          <a:p>
            <a:pPr eaLnBrk="1" hangingPunct="1">
              <a:spcAft>
                <a:spcPts val="1200"/>
              </a:spcAft>
            </a:pPr>
            <a:r>
              <a:rPr lang="en-US" altLang="en-US" sz="3600" dirty="0"/>
              <a:t>When can an infant concentrate urine?</a:t>
            </a:r>
          </a:p>
          <a:p>
            <a:pPr eaLnBrk="1" hangingPunct="1">
              <a:spcAft>
                <a:spcPts val="1200"/>
              </a:spcAft>
            </a:pPr>
            <a:r>
              <a:rPr lang="en-US" altLang="en-US" sz="3600" dirty="0"/>
              <a:t>Why do we dose muscle relaxants like adult patients?</a:t>
            </a:r>
          </a:p>
        </p:txBody>
      </p:sp>
    </p:spTree>
    <p:extLst>
      <p:ext uri="{BB962C8B-B14F-4D97-AF65-F5344CB8AC3E}">
        <p14:creationId xmlns:p14="http://schemas.microsoft.com/office/powerpoint/2010/main" val="2241559467"/>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velopmentalPharmacologyVCHSPA.ppt" id="{0965318E-8456-417C-809C-A80CC0483EE0}" vid="{7FCD3849-9106-438C-AEBC-C8C1C9F60757}"/>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DevelopmentalPharmacologyVCHSPA.ppt</Template>
  <TotalTime>4857</TotalTime>
  <Words>2190</Words>
  <Application>Microsoft Macintosh PowerPoint</Application>
  <PresentationFormat>On-screen Show (4:3)</PresentationFormat>
  <Paragraphs>352</Paragraphs>
  <Slides>39</Slides>
  <Notes>37</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39</vt:i4>
      </vt:variant>
    </vt:vector>
  </HeadingPairs>
  <TitlesOfParts>
    <vt:vector size="47" baseType="lpstr">
      <vt:lpstr>System Font Regular</vt:lpstr>
      <vt:lpstr>Arial</vt:lpstr>
      <vt:lpstr>Calibri</vt:lpstr>
      <vt:lpstr>Calibri Light</vt:lpstr>
      <vt:lpstr>Wingdings</vt:lpstr>
      <vt:lpstr>SPACIES</vt:lpstr>
      <vt:lpstr>Theme11</vt:lpstr>
      <vt:lpstr>Theme9</vt:lpstr>
      <vt:lpstr>Developmental Pharmacology</vt:lpstr>
      <vt:lpstr>Let’s start with a few questions?</vt:lpstr>
      <vt:lpstr>Normal Growth</vt:lpstr>
      <vt:lpstr>Dr. Abraham Jacobi (1830-1919)</vt:lpstr>
      <vt:lpstr>Consider this…</vt:lpstr>
      <vt:lpstr>PowerPoint Presentation</vt:lpstr>
      <vt:lpstr>Factors Affecting Drug  Distribution</vt:lpstr>
      <vt:lpstr>Changes in Body Composition</vt:lpstr>
      <vt:lpstr>Volume of Distribution (Vd)</vt:lpstr>
      <vt:lpstr>Factors Affecting Drug  Distribution</vt:lpstr>
      <vt:lpstr>Hepatic Function</vt:lpstr>
      <vt:lpstr>Hepatic Function</vt:lpstr>
      <vt:lpstr>Hepatic Reactions</vt:lpstr>
      <vt:lpstr>Hepatic Reactions</vt:lpstr>
      <vt:lpstr>Hepatic Enzyme Development</vt:lpstr>
      <vt:lpstr>Hepatic Function</vt:lpstr>
      <vt:lpstr>What Drugs are Affected?</vt:lpstr>
      <vt:lpstr>Renal Function</vt:lpstr>
      <vt:lpstr>Renal Function</vt:lpstr>
      <vt:lpstr>GFR as a Function of Age</vt:lpstr>
      <vt:lpstr>Renal Function</vt:lpstr>
      <vt:lpstr>Specific Anesthetic Drugs</vt:lpstr>
      <vt:lpstr>Vecuronium</vt:lpstr>
      <vt:lpstr>Rocuronium</vt:lpstr>
      <vt:lpstr>Pancuronium</vt:lpstr>
      <vt:lpstr>Propofol</vt:lpstr>
      <vt:lpstr>Thiopental</vt:lpstr>
      <vt:lpstr>Midazolam</vt:lpstr>
      <vt:lpstr>Fentanyl</vt:lpstr>
      <vt:lpstr>PowerPoint Presentation</vt:lpstr>
      <vt:lpstr>Morphine</vt:lpstr>
      <vt:lpstr>PowerPoint Presentation</vt:lpstr>
      <vt:lpstr>Inhalational Agents</vt:lpstr>
      <vt:lpstr>Inhalational Agents</vt:lpstr>
      <vt:lpstr>Inhalation Agents in Infants</vt:lpstr>
      <vt:lpstr>Factors Explaining Wash In</vt:lpstr>
      <vt:lpstr>Minimum Alveolar Concentration</vt:lpstr>
      <vt:lpstr>PowerPoint Presentation</vt:lpstr>
      <vt:lpstr>Questions</vt:lpstr>
    </vt:vector>
  </TitlesOfParts>
  <Company>Vanderbilt University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Developmental Pharmacology</dc:title>
  <dc:creator>Brenn, Bruce Randall</dc:creator>
  <cp:lastModifiedBy>Infosino, Andrew</cp:lastModifiedBy>
  <cp:revision>63</cp:revision>
  <dcterms:created xsi:type="dcterms:W3CDTF">2018-12-07T21:20:22Z</dcterms:created>
  <dcterms:modified xsi:type="dcterms:W3CDTF">2021-12-28T02:51:51Z</dcterms:modified>
</cp:coreProperties>
</file>