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 id="2147483708" r:id="rId2"/>
    <p:sldMasterId id="2147483720" r:id="rId3"/>
    <p:sldMasterId id="2147483732" r:id="rId4"/>
  </p:sldMasterIdLst>
  <p:notesMasterIdLst>
    <p:notesMasterId r:id="rId43"/>
  </p:notesMasterIdLst>
  <p:sldIdLst>
    <p:sldId id="258" r:id="rId5"/>
    <p:sldId id="259" r:id="rId6"/>
    <p:sldId id="261" r:id="rId7"/>
    <p:sldId id="282" r:id="rId8"/>
    <p:sldId id="285" r:id="rId9"/>
    <p:sldId id="286" r:id="rId10"/>
    <p:sldId id="262" r:id="rId11"/>
    <p:sldId id="265" r:id="rId12"/>
    <p:sldId id="266" r:id="rId13"/>
    <p:sldId id="283" r:id="rId14"/>
    <p:sldId id="267" r:id="rId15"/>
    <p:sldId id="272" r:id="rId16"/>
    <p:sldId id="273" r:id="rId17"/>
    <p:sldId id="274" r:id="rId18"/>
    <p:sldId id="275" r:id="rId19"/>
    <p:sldId id="276" r:id="rId20"/>
    <p:sldId id="278" r:id="rId21"/>
    <p:sldId id="279" r:id="rId22"/>
    <p:sldId id="287" r:id="rId23"/>
    <p:sldId id="290" r:id="rId24"/>
    <p:sldId id="291" r:id="rId25"/>
    <p:sldId id="288" r:id="rId26"/>
    <p:sldId id="289" r:id="rId27"/>
    <p:sldId id="294" r:id="rId28"/>
    <p:sldId id="292" r:id="rId29"/>
    <p:sldId id="293" r:id="rId30"/>
    <p:sldId id="295" r:id="rId31"/>
    <p:sldId id="296" r:id="rId32"/>
    <p:sldId id="301" r:id="rId33"/>
    <p:sldId id="302" r:id="rId34"/>
    <p:sldId id="297" r:id="rId35"/>
    <p:sldId id="298" r:id="rId36"/>
    <p:sldId id="303" r:id="rId37"/>
    <p:sldId id="304" r:id="rId38"/>
    <p:sldId id="299" r:id="rId39"/>
    <p:sldId id="300" r:id="rId40"/>
    <p:sldId id="263" r:id="rId41"/>
    <p:sldId id="264" r:id="rId4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B686B"/>
    <a:srgbClr val="00556A"/>
    <a:srgbClr val="00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073"/>
    <p:restoredTop sz="95574"/>
  </p:normalViewPr>
  <p:slideViewPr>
    <p:cSldViewPr>
      <p:cViewPr varScale="1">
        <p:scale>
          <a:sx n="96" d="100"/>
          <a:sy n="96" d="100"/>
        </p:scale>
        <p:origin x="1152" y="16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slideMaster" Target="slideMasters/slideMaster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notesMaster" Target="notesMasters/notesMaster1.xml"/><Relationship Id="rId8" Type="http://schemas.openxmlformats.org/officeDocument/2006/relationships/slide" Target="slides/slide4.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theme" Target="theme/theme1.xml"/><Relationship Id="rId20" Type="http://schemas.openxmlformats.org/officeDocument/2006/relationships/slide" Target="slides/slide16.xml"/><Relationship Id="rId41" Type="http://schemas.openxmlformats.org/officeDocument/2006/relationships/slide" Target="slides/slide3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648FC41-00DB-5D48-B546-471D734EDAE8}" type="datetimeFigureOut">
              <a:rPr lang="en-US" smtClean="0"/>
              <a:t>1/27/22</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9F60ED2-FC0D-2049-9D51-2D0EC69315ED}" type="slidenum">
              <a:rPr lang="en-US" smtClean="0"/>
              <a:t>‹#›</a:t>
            </a:fld>
            <a:endParaRPr lang="en-US"/>
          </a:p>
        </p:txBody>
      </p:sp>
    </p:spTree>
    <p:extLst>
      <p:ext uri="{BB962C8B-B14F-4D97-AF65-F5344CB8AC3E}">
        <p14:creationId xmlns:p14="http://schemas.microsoft.com/office/powerpoint/2010/main" val="40403421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Start with scenario of 4 year old and what to do? Then change to 14 year old?</a:t>
            </a:r>
          </a:p>
        </p:txBody>
      </p:sp>
      <p:sp>
        <p:nvSpPr>
          <p:cNvPr id="4" name="Slide Number Placeholder 3"/>
          <p:cNvSpPr>
            <a:spLocks noGrp="1"/>
          </p:cNvSpPr>
          <p:nvPr>
            <p:ph type="sldNum" sz="quarter" idx="5"/>
          </p:nvPr>
        </p:nvSpPr>
        <p:spPr/>
        <p:txBody>
          <a:bodyPr/>
          <a:lstStyle/>
          <a:p>
            <a:fld id="{69F60ED2-FC0D-2049-9D51-2D0EC69315ED}" type="slidenum">
              <a:rPr lang="en-US" smtClean="0"/>
              <a:t>4</a:t>
            </a:fld>
            <a:endParaRPr lang="en-US"/>
          </a:p>
        </p:txBody>
      </p:sp>
    </p:spTree>
    <p:extLst>
      <p:ext uri="{BB962C8B-B14F-4D97-AF65-F5344CB8AC3E}">
        <p14:creationId xmlns:p14="http://schemas.microsoft.com/office/powerpoint/2010/main" val="31774240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Taylor</a:t>
            </a:r>
          </a:p>
          <a:p>
            <a:endParaRPr lang="en-US" dirty="0"/>
          </a:p>
        </p:txBody>
      </p:sp>
      <p:sp>
        <p:nvSpPr>
          <p:cNvPr id="4" name="Slide Number Placeholder 3"/>
          <p:cNvSpPr>
            <a:spLocks noGrp="1"/>
          </p:cNvSpPr>
          <p:nvPr>
            <p:ph type="sldNum" sz="quarter" idx="5"/>
          </p:nvPr>
        </p:nvSpPr>
        <p:spPr/>
        <p:txBody>
          <a:bodyPr/>
          <a:lstStyle/>
          <a:p>
            <a:fld id="{69F60ED2-FC0D-2049-9D51-2D0EC69315ED}" type="slidenum">
              <a:rPr lang="en-US" smtClean="0"/>
              <a:t>8</a:t>
            </a:fld>
            <a:endParaRPr lang="en-US"/>
          </a:p>
        </p:txBody>
      </p:sp>
    </p:spTree>
    <p:extLst>
      <p:ext uri="{BB962C8B-B14F-4D97-AF65-F5344CB8AC3E}">
        <p14:creationId xmlns:p14="http://schemas.microsoft.com/office/powerpoint/2010/main" val="24343277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will get to children… But first a brief review of clinical ethics</a:t>
            </a:r>
          </a:p>
        </p:txBody>
      </p:sp>
      <p:sp>
        <p:nvSpPr>
          <p:cNvPr id="4" name="Slide Number Placeholder 3"/>
          <p:cNvSpPr>
            <a:spLocks noGrp="1"/>
          </p:cNvSpPr>
          <p:nvPr>
            <p:ph type="sldNum" sz="quarter" idx="5"/>
          </p:nvPr>
        </p:nvSpPr>
        <p:spPr/>
        <p:txBody>
          <a:bodyPr/>
          <a:lstStyle/>
          <a:p>
            <a:fld id="{69F60ED2-FC0D-2049-9D51-2D0EC69315ED}" type="slidenum">
              <a:rPr lang="en-US" smtClean="0"/>
              <a:t>9</a:t>
            </a:fld>
            <a:endParaRPr lang="en-US"/>
          </a:p>
        </p:txBody>
      </p:sp>
    </p:spTree>
    <p:extLst>
      <p:ext uri="{BB962C8B-B14F-4D97-AF65-F5344CB8AC3E}">
        <p14:creationId xmlns:p14="http://schemas.microsoft.com/office/powerpoint/2010/main" val="20861357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Taylor - potential resolutions may appear to carry both benefits and burdens, such that the best resolution may be one that is least bad</a:t>
            </a:r>
          </a:p>
        </p:txBody>
      </p:sp>
      <p:sp>
        <p:nvSpPr>
          <p:cNvPr id="4" name="Slide Number Placeholder 3"/>
          <p:cNvSpPr>
            <a:spLocks noGrp="1"/>
          </p:cNvSpPr>
          <p:nvPr>
            <p:ph type="sldNum" sz="quarter" idx="5"/>
          </p:nvPr>
        </p:nvSpPr>
        <p:spPr/>
        <p:txBody>
          <a:bodyPr/>
          <a:lstStyle/>
          <a:p>
            <a:fld id="{69F60ED2-FC0D-2049-9D51-2D0EC69315ED}" type="slidenum">
              <a:rPr lang="en-US" smtClean="0"/>
              <a:t>10</a:t>
            </a:fld>
            <a:endParaRPr lang="en-US"/>
          </a:p>
        </p:txBody>
      </p:sp>
    </p:spTree>
    <p:extLst>
      <p:ext uri="{BB962C8B-B14F-4D97-AF65-F5344CB8AC3E}">
        <p14:creationId xmlns:p14="http://schemas.microsoft.com/office/powerpoint/2010/main" val="7872994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predominant ethical theory is Normative Ethics. Here are the three main theories within Normative Ethics. </a:t>
            </a:r>
          </a:p>
          <a:p>
            <a:endParaRPr lang="en-US" dirty="0"/>
          </a:p>
          <a:p>
            <a:r>
              <a:rPr lang="en-US" dirty="0"/>
              <a:t>Consequentialism: if it produces good effects, then it is ethical</a:t>
            </a:r>
          </a:p>
          <a:p>
            <a:r>
              <a:rPr lang="en-US" dirty="0"/>
              <a:t>	It may be unclear which effects are good or bad (or open to interpretation), many actions produce good and bad effects, and an action may have good effects for some and bad effects for others</a:t>
            </a:r>
          </a:p>
          <a:p>
            <a:r>
              <a:rPr lang="en-US" dirty="0"/>
              <a:t>	It may also be very difficult to predict the effects of an action before it is performed</a:t>
            </a:r>
          </a:p>
          <a:p>
            <a:r>
              <a:rPr lang="en-US" dirty="0"/>
              <a:t>	</a:t>
            </a:r>
          </a:p>
          <a:p>
            <a:r>
              <a:rPr lang="en-US" dirty="0"/>
              <a:t>Deontology: individuals have moral obligations to others, and if these are fulfilled by an action, then it is ethical</a:t>
            </a:r>
          </a:p>
          <a:p>
            <a:r>
              <a:rPr lang="en-US" dirty="0"/>
              <a:t>	Difficult to determine the basis of one’s duties and the nature of one’s </a:t>
            </a:r>
            <a:r>
              <a:rPr lang="en-US" dirty="0" err="1"/>
              <a:t>duries</a:t>
            </a:r>
            <a:endParaRPr lang="en-US" dirty="0"/>
          </a:p>
          <a:p>
            <a:r>
              <a:rPr lang="en-US" dirty="0"/>
              <a:t>	</a:t>
            </a:r>
          </a:p>
          <a:p>
            <a:r>
              <a:rPr lang="en-US" dirty="0"/>
              <a:t>Virtue Ethics: Focuses on qualities of the moral agents rather than acts</a:t>
            </a:r>
          </a:p>
          <a:p>
            <a:r>
              <a:rPr lang="en-US" dirty="0"/>
              <a:t>	Appropriate character traits (such as honesty, altruism, courage, and </a:t>
            </a:r>
            <a:r>
              <a:rPr lang="en-US" dirty="0" err="1"/>
              <a:t>perserverance</a:t>
            </a:r>
            <a:r>
              <a:rPr lang="en-US" dirty="0"/>
              <a:t>) should be cultivated in self and encouraged in others</a:t>
            </a:r>
          </a:p>
          <a:p>
            <a:r>
              <a:rPr lang="en-US" dirty="0"/>
              <a:t>	Eudaimonia – human happiness or flourishing; all of our efforts are ultimately directed toward this end</a:t>
            </a:r>
          </a:p>
          <a:p>
            <a:r>
              <a:rPr lang="en-US" dirty="0"/>
              <a:t>	Phronesis: practical wisdom: capacity to adapt our thinking and decision-making to the specific circumstances before us, as opposed to rigidly applying a set of rules</a:t>
            </a:r>
          </a:p>
        </p:txBody>
      </p:sp>
      <p:sp>
        <p:nvSpPr>
          <p:cNvPr id="4" name="Slide Number Placeholder 3"/>
          <p:cNvSpPr>
            <a:spLocks noGrp="1"/>
          </p:cNvSpPr>
          <p:nvPr>
            <p:ph type="sldNum" sz="quarter" idx="5"/>
          </p:nvPr>
        </p:nvSpPr>
        <p:spPr/>
        <p:txBody>
          <a:bodyPr/>
          <a:lstStyle/>
          <a:p>
            <a:fld id="{69F60ED2-FC0D-2049-9D51-2D0EC69315ED}" type="slidenum">
              <a:rPr lang="en-US" smtClean="0"/>
              <a:t>11</a:t>
            </a:fld>
            <a:endParaRPr lang="en-US"/>
          </a:p>
        </p:txBody>
      </p:sp>
    </p:spTree>
    <p:extLst>
      <p:ext uri="{BB962C8B-B14F-4D97-AF65-F5344CB8AC3E}">
        <p14:creationId xmlns:p14="http://schemas.microsoft.com/office/powerpoint/2010/main" val="11650693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most commonly employed approach to clinical ethical analysis is the principle approach of Beauchamp and Childress </a:t>
            </a:r>
          </a:p>
          <a:p>
            <a:endParaRPr lang="en-US" dirty="0"/>
          </a:p>
          <a:p>
            <a:r>
              <a:rPr lang="en-US" dirty="0"/>
              <a:t>They assert that these are operative whether one is inclined toward a </a:t>
            </a:r>
            <a:r>
              <a:rPr lang="en-US" dirty="0" err="1"/>
              <a:t>deontologic</a:t>
            </a:r>
            <a:r>
              <a:rPr lang="en-US" dirty="0"/>
              <a:t> perspective or a consequentialist perspective</a:t>
            </a:r>
          </a:p>
          <a:p>
            <a:endParaRPr lang="en-US" dirty="0"/>
          </a:p>
          <a:p>
            <a:r>
              <a:rPr lang="en-US" dirty="0"/>
              <a:t>The four principles represent fundamental values, and ethical issues arise when these principles conflict.</a:t>
            </a:r>
          </a:p>
        </p:txBody>
      </p:sp>
      <p:sp>
        <p:nvSpPr>
          <p:cNvPr id="4" name="Slide Number Placeholder 3"/>
          <p:cNvSpPr>
            <a:spLocks noGrp="1"/>
          </p:cNvSpPr>
          <p:nvPr>
            <p:ph type="sldNum" sz="quarter" idx="5"/>
          </p:nvPr>
        </p:nvSpPr>
        <p:spPr/>
        <p:txBody>
          <a:bodyPr/>
          <a:lstStyle/>
          <a:p>
            <a:fld id="{69F60ED2-FC0D-2049-9D51-2D0EC69315ED}" type="slidenum">
              <a:rPr lang="en-US" smtClean="0"/>
              <a:t>12</a:t>
            </a:fld>
            <a:endParaRPr lang="en-US"/>
          </a:p>
        </p:txBody>
      </p:sp>
    </p:spTree>
    <p:extLst>
      <p:ext uri="{BB962C8B-B14F-4D97-AF65-F5344CB8AC3E}">
        <p14:creationId xmlns:p14="http://schemas.microsoft.com/office/powerpoint/2010/main" val="244723106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 autonomous decision is one that is made with understanding of the circumstances and consequences of the decision, with intentionality, and without undue external influences</a:t>
            </a:r>
          </a:p>
          <a:p>
            <a:endParaRPr lang="en-US" dirty="0"/>
          </a:p>
          <a:p>
            <a:r>
              <a:rPr lang="en-US" dirty="0"/>
              <a:t>Must have capacity and be free from external constraint or coercion</a:t>
            </a:r>
          </a:p>
          <a:p>
            <a:r>
              <a:rPr lang="en-US" dirty="0"/>
              <a:t>People lacking decision making capacity have the right to be protected from their bad decisions</a:t>
            </a:r>
          </a:p>
          <a:p>
            <a:endParaRPr lang="en-US" dirty="0"/>
          </a:p>
          <a:p>
            <a:r>
              <a:rPr lang="en-US" dirty="0"/>
              <a:t>Mechanisms in place to maintain autonomy after loss of DMC: living will, advanced directive</a:t>
            </a:r>
          </a:p>
          <a:p>
            <a:endParaRPr lang="en-US" dirty="0"/>
          </a:p>
          <a:p>
            <a:r>
              <a:rPr lang="en-US" dirty="0"/>
              <a:t>Minkoff Paper</a:t>
            </a:r>
          </a:p>
          <a:p>
            <a:r>
              <a:rPr lang="en-US" dirty="0"/>
              <a:t>Respect for autonomy is the western key ethical principle, but in other cultures, other moral domains (community, sanctity) may hold equal or greater value</a:t>
            </a:r>
          </a:p>
          <a:p>
            <a:r>
              <a:rPr lang="en-US" dirty="0"/>
              <a:t>Cultural sensitivity requires an understanding of the importance of cultural differences, respect for those differences, and minimization of adverse consequences of those differences5</a:t>
            </a:r>
          </a:p>
          <a:p>
            <a:r>
              <a:rPr lang="en-US" dirty="0"/>
              <a:t>Self vs group in some societies may be different than in western societies</a:t>
            </a:r>
          </a:p>
          <a:p>
            <a:r>
              <a:rPr lang="en-US" dirty="0"/>
              <a:t>Moral domains are not prioritized in identical ways across the globe</a:t>
            </a:r>
          </a:p>
          <a:p>
            <a:r>
              <a:rPr lang="en-US" dirty="0"/>
              <a:t>	autonomy would allow an individual to willingly accept their role within a family</a:t>
            </a:r>
          </a:p>
          <a:p>
            <a:endParaRPr lang="en-US" dirty="0"/>
          </a:p>
          <a:p>
            <a:endParaRPr lang="en-US" dirty="0"/>
          </a:p>
        </p:txBody>
      </p:sp>
      <p:sp>
        <p:nvSpPr>
          <p:cNvPr id="4" name="Slide Number Placeholder 3"/>
          <p:cNvSpPr>
            <a:spLocks noGrp="1"/>
          </p:cNvSpPr>
          <p:nvPr>
            <p:ph type="sldNum" sz="quarter" idx="5"/>
          </p:nvPr>
        </p:nvSpPr>
        <p:spPr/>
        <p:txBody>
          <a:bodyPr/>
          <a:lstStyle/>
          <a:p>
            <a:fld id="{69F60ED2-FC0D-2049-9D51-2D0EC69315ED}" type="slidenum">
              <a:rPr lang="en-US" smtClean="0"/>
              <a:t>13</a:t>
            </a:fld>
            <a:endParaRPr lang="en-US"/>
          </a:p>
        </p:txBody>
      </p:sp>
    </p:spTree>
    <p:extLst>
      <p:ext uri="{BB962C8B-B14F-4D97-AF65-F5344CB8AC3E}">
        <p14:creationId xmlns:p14="http://schemas.microsoft.com/office/powerpoint/2010/main" val="109774542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Physician is guided by what he or she believes is best for the patient</a:t>
            </a:r>
          </a:p>
          <a:p>
            <a:endParaRPr lang="en-US" dirty="0"/>
          </a:p>
          <a:p>
            <a:r>
              <a:rPr lang="en-US" dirty="0"/>
              <a:t>Who determines the patient’s good and on what basis</a:t>
            </a:r>
          </a:p>
        </p:txBody>
      </p:sp>
      <p:sp>
        <p:nvSpPr>
          <p:cNvPr id="4" name="Slide Number Placeholder 3"/>
          <p:cNvSpPr>
            <a:spLocks noGrp="1"/>
          </p:cNvSpPr>
          <p:nvPr>
            <p:ph type="sldNum" sz="quarter" idx="5"/>
          </p:nvPr>
        </p:nvSpPr>
        <p:spPr/>
        <p:txBody>
          <a:bodyPr/>
          <a:lstStyle/>
          <a:p>
            <a:fld id="{69F60ED2-FC0D-2049-9D51-2D0EC69315ED}" type="slidenum">
              <a:rPr lang="en-US" smtClean="0"/>
              <a:t>14</a:t>
            </a:fld>
            <a:endParaRPr lang="en-US"/>
          </a:p>
        </p:txBody>
      </p:sp>
    </p:spTree>
    <p:extLst>
      <p:ext uri="{BB962C8B-B14F-4D97-AF65-F5344CB8AC3E}">
        <p14:creationId xmlns:p14="http://schemas.microsoft.com/office/powerpoint/2010/main" val="347078320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least important in the discussion of consent and assent</a:t>
            </a:r>
          </a:p>
        </p:txBody>
      </p:sp>
      <p:sp>
        <p:nvSpPr>
          <p:cNvPr id="4" name="Slide Number Placeholder 3"/>
          <p:cNvSpPr>
            <a:spLocks noGrp="1"/>
          </p:cNvSpPr>
          <p:nvPr>
            <p:ph type="sldNum" sz="quarter" idx="5"/>
          </p:nvPr>
        </p:nvSpPr>
        <p:spPr/>
        <p:txBody>
          <a:bodyPr/>
          <a:lstStyle/>
          <a:p>
            <a:fld id="{69F60ED2-FC0D-2049-9D51-2D0EC69315ED}" type="slidenum">
              <a:rPr lang="en-US" smtClean="0"/>
              <a:t>16</a:t>
            </a:fld>
            <a:endParaRPr lang="en-US"/>
          </a:p>
        </p:txBody>
      </p:sp>
    </p:spTree>
    <p:extLst>
      <p:ext uri="{BB962C8B-B14F-4D97-AF65-F5344CB8AC3E}">
        <p14:creationId xmlns:p14="http://schemas.microsoft.com/office/powerpoint/2010/main" val="37533645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Principlism</a:t>
            </a:r>
            <a:r>
              <a:rPr lang="en-US" dirty="0"/>
              <a:t> approach excessively values traditionally male perspectives and devalues traditionally feminine perspectives</a:t>
            </a:r>
          </a:p>
          <a:p>
            <a:r>
              <a:rPr lang="en-US" dirty="0"/>
              <a:t>	Reflects the historic male domination of academics and medicine</a:t>
            </a:r>
          </a:p>
          <a:p>
            <a:endParaRPr lang="en-US" dirty="0"/>
          </a:p>
        </p:txBody>
      </p:sp>
      <p:sp>
        <p:nvSpPr>
          <p:cNvPr id="4" name="Slide Number Placeholder 3"/>
          <p:cNvSpPr>
            <a:spLocks noGrp="1"/>
          </p:cNvSpPr>
          <p:nvPr>
            <p:ph type="sldNum" sz="quarter" idx="5"/>
          </p:nvPr>
        </p:nvSpPr>
        <p:spPr/>
        <p:txBody>
          <a:bodyPr/>
          <a:lstStyle/>
          <a:p>
            <a:fld id="{69F60ED2-FC0D-2049-9D51-2D0EC69315ED}" type="slidenum">
              <a:rPr lang="en-US" smtClean="0"/>
              <a:t>18</a:t>
            </a:fld>
            <a:endParaRPr lang="en-US"/>
          </a:p>
        </p:txBody>
      </p:sp>
    </p:spTree>
    <p:extLst>
      <p:ext uri="{BB962C8B-B14F-4D97-AF65-F5344CB8AC3E}">
        <p14:creationId xmlns:p14="http://schemas.microsoft.com/office/powerpoint/2010/main" val="332212132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t>
            </a:r>
          </a:p>
          <a:p>
            <a:endParaRPr lang="en-US" dirty="0"/>
          </a:p>
        </p:txBody>
      </p:sp>
      <p:sp>
        <p:nvSpPr>
          <p:cNvPr id="4" name="Slide Number Placeholder 3"/>
          <p:cNvSpPr>
            <a:spLocks noGrp="1"/>
          </p:cNvSpPr>
          <p:nvPr>
            <p:ph type="sldNum" sz="quarter" idx="5"/>
          </p:nvPr>
        </p:nvSpPr>
        <p:spPr/>
        <p:txBody>
          <a:bodyPr/>
          <a:lstStyle/>
          <a:p>
            <a:fld id="{69F60ED2-FC0D-2049-9D51-2D0EC69315ED}" type="slidenum">
              <a:rPr lang="en-US" smtClean="0"/>
              <a:t>19</a:t>
            </a:fld>
            <a:endParaRPr lang="en-US"/>
          </a:p>
        </p:txBody>
      </p:sp>
    </p:spTree>
    <p:extLst>
      <p:ext uri="{BB962C8B-B14F-4D97-AF65-F5344CB8AC3E}">
        <p14:creationId xmlns:p14="http://schemas.microsoft.com/office/powerpoint/2010/main" val="283160756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Disclosure standards</a:t>
            </a:r>
          </a:p>
          <a:p>
            <a:r>
              <a:rPr lang="en-US" dirty="0"/>
              <a:t>	Professional community standard: adequate disclosure by what the trained and experienced physician tells his or her patient</a:t>
            </a:r>
          </a:p>
          <a:p>
            <a:r>
              <a:rPr lang="en-US" dirty="0"/>
              <a:t>	Objective, reasonable person standard: disclose information that a reasonable person in the patient’s condition would need and want to know</a:t>
            </a:r>
          </a:p>
          <a:p>
            <a:endParaRPr lang="en-US" dirty="0"/>
          </a:p>
        </p:txBody>
      </p:sp>
      <p:sp>
        <p:nvSpPr>
          <p:cNvPr id="4" name="Slide Number Placeholder 3"/>
          <p:cNvSpPr>
            <a:spLocks noGrp="1"/>
          </p:cNvSpPr>
          <p:nvPr>
            <p:ph type="sldNum" sz="quarter" idx="5"/>
          </p:nvPr>
        </p:nvSpPr>
        <p:spPr/>
        <p:txBody>
          <a:bodyPr/>
          <a:lstStyle/>
          <a:p>
            <a:fld id="{69F60ED2-FC0D-2049-9D51-2D0EC69315ED}" type="slidenum">
              <a:rPr lang="en-US" smtClean="0"/>
              <a:t>20</a:t>
            </a:fld>
            <a:endParaRPr lang="en-US"/>
          </a:p>
        </p:txBody>
      </p:sp>
    </p:spTree>
    <p:extLst>
      <p:ext uri="{BB962C8B-B14F-4D97-AF65-F5344CB8AC3E}">
        <p14:creationId xmlns:p14="http://schemas.microsoft.com/office/powerpoint/2010/main" val="178439290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Katz</a:t>
            </a:r>
          </a:p>
          <a:p>
            <a:endParaRPr lang="en-US" dirty="0"/>
          </a:p>
          <a:p>
            <a:r>
              <a:rPr lang="en-US" dirty="0"/>
              <a:t>Parent’s responsibility to do this vs concept of parent’s rights</a:t>
            </a:r>
          </a:p>
          <a:p>
            <a:endParaRPr lang="en-US" dirty="0"/>
          </a:p>
          <a:p>
            <a:r>
              <a:rPr lang="en-US" dirty="0"/>
              <a:t>In adults, surrogate decision-making made via substituted judgement</a:t>
            </a:r>
          </a:p>
          <a:p>
            <a:r>
              <a:rPr lang="en-US" dirty="0"/>
              <a:t>For children, other constructs are employed: best-interest standard, harm principle, constrained parental autonomy, shared family-centered decision-making</a:t>
            </a:r>
          </a:p>
          <a:p>
            <a:endParaRPr lang="en-US" dirty="0"/>
          </a:p>
          <a:p>
            <a:r>
              <a:rPr lang="en-US" dirty="0"/>
              <a:t>Substituted judgment uncommonly used in pediatrics as most children and many adolescents cannot or have not stated known preferences that are based on their level of understanding and are reflective of core values</a:t>
            </a:r>
          </a:p>
          <a:p>
            <a:endParaRPr lang="en-US" dirty="0"/>
          </a:p>
          <a:p>
            <a:r>
              <a:rPr lang="en-US" dirty="0"/>
              <a:t>Parents are generally better situated than others to understand the unique needs of their children and family and make appropriate caring decisions regarding their children’s health care.</a:t>
            </a:r>
          </a:p>
          <a:p>
            <a:r>
              <a:rPr lang="en-US" dirty="0"/>
              <a:t>The state also has a societal interest in protecting the child or </a:t>
            </a:r>
            <a:r>
              <a:rPr lang="en-US" dirty="0" err="1"/>
              <a:t>yound</a:t>
            </a:r>
            <a:r>
              <a:rPr lang="en-US" dirty="0"/>
              <a:t> adult from harm and can challenge parental authority in situation in which the child is put at risk (doctrine of </a:t>
            </a:r>
            <a:r>
              <a:rPr lang="en-US" dirty="0" err="1"/>
              <a:t>parens</a:t>
            </a:r>
            <a:r>
              <a:rPr lang="en-US" dirty="0"/>
              <a:t> patriae)</a:t>
            </a:r>
          </a:p>
          <a:p>
            <a:endParaRPr lang="en-US" dirty="0"/>
          </a:p>
          <a:p>
            <a:r>
              <a:rPr lang="en-US" dirty="0"/>
              <a:t>Pediatric health care providers have legal and ethical </a:t>
            </a:r>
            <a:r>
              <a:rPr lang="en-US" dirty="0" err="1"/>
              <a:t>duries</a:t>
            </a:r>
            <a:r>
              <a:rPr lang="en-US" dirty="0"/>
              <a:t> to provide a standard of care that meets the pediatric patient’s needs and not necessarily what the </a:t>
            </a:r>
            <a:r>
              <a:rPr lang="en-US" dirty="0" err="1"/>
              <a:t>patrents</a:t>
            </a:r>
            <a:r>
              <a:rPr lang="en-US" dirty="0"/>
              <a:t> desire of request.</a:t>
            </a:r>
          </a:p>
          <a:p>
            <a:endParaRPr lang="en-US" dirty="0"/>
          </a:p>
          <a:p>
            <a:r>
              <a:rPr lang="en-US" dirty="0"/>
              <a:t>Parental decision-making should primarily be understood as parents’ responsibility to support the interests of their child and to preserve family relationships, rather than being focused on their rights to express their own autonomous choices</a:t>
            </a:r>
          </a:p>
          <a:p>
            <a:endParaRPr lang="en-US" dirty="0"/>
          </a:p>
          <a:p>
            <a:r>
              <a:rPr lang="en-US" dirty="0"/>
              <a:t>Best interest standard: maximize benefits and minimize harms. Focus on the patient. Broader approach also considers the pediatric patient’s emotional, social, and medical concerns along with the interests of the child’s family and strives to maximize benefits and minimize harms within this network</a:t>
            </a:r>
          </a:p>
          <a:p>
            <a:endParaRPr lang="en-US" dirty="0"/>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69F60ED2-FC0D-2049-9D51-2D0EC69315ED}" type="slidenum">
              <a:rPr lang="en-US" smtClean="0"/>
              <a:t>22</a:t>
            </a:fld>
            <a:endParaRPr lang="en-US"/>
          </a:p>
        </p:txBody>
      </p:sp>
    </p:spTree>
    <p:extLst>
      <p:ext uri="{BB962C8B-B14F-4D97-AF65-F5344CB8AC3E}">
        <p14:creationId xmlns:p14="http://schemas.microsoft.com/office/powerpoint/2010/main" val="332433738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patient can not consent, as may happen when adults lose capacity or in all of pediatrics before the age of majority (with a few exceptions), these are the models for decision-making.</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For adults who have lost capacity, there are two common models for surrogate decision making: Substituted judgement and advanced directive. Substituted judgement involves the decision maker using their knowledge of the patient and their values to best determine what they would have selected themselves. Advanced directives allow for a person with capacity to document their desires related to medical care (including refusal of care) for a later time after they have lost capacity. These models are not commonly used in pediatrics as most children and many adolescents cannot or have not stated known preferences based on their level of understanding and reflective of their core values. There are different models used in pediatrics (above).</a:t>
            </a:r>
          </a:p>
          <a:p>
            <a:endParaRPr lang="en-US" dirty="0"/>
          </a:p>
        </p:txBody>
      </p:sp>
      <p:sp>
        <p:nvSpPr>
          <p:cNvPr id="4" name="Slide Number Placeholder 3"/>
          <p:cNvSpPr>
            <a:spLocks noGrp="1"/>
          </p:cNvSpPr>
          <p:nvPr>
            <p:ph type="sldNum" sz="quarter" idx="5"/>
          </p:nvPr>
        </p:nvSpPr>
        <p:spPr/>
        <p:txBody>
          <a:bodyPr/>
          <a:lstStyle/>
          <a:p>
            <a:fld id="{69F60ED2-FC0D-2049-9D51-2D0EC69315ED}" type="slidenum">
              <a:rPr lang="en-US" smtClean="0"/>
              <a:t>24</a:t>
            </a:fld>
            <a:endParaRPr lang="en-US"/>
          </a:p>
        </p:txBody>
      </p:sp>
    </p:spTree>
    <p:extLst>
      <p:ext uri="{BB962C8B-B14F-4D97-AF65-F5344CB8AC3E}">
        <p14:creationId xmlns:p14="http://schemas.microsoft.com/office/powerpoint/2010/main" val="399137970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9F60ED2-FC0D-2049-9D51-2D0EC69315ED}" type="slidenum">
              <a:rPr lang="en-US" smtClean="0"/>
              <a:t>25</a:t>
            </a:fld>
            <a:endParaRPr lang="en-US"/>
          </a:p>
        </p:txBody>
      </p:sp>
    </p:spTree>
    <p:extLst>
      <p:ext uri="{BB962C8B-B14F-4D97-AF65-F5344CB8AC3E}">
        <p14:creationId xmlns:p14="http://schemas.microsoft.com/office/powerpoint/2010/main" val="318557267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have mentioned obtaining assent, but what does this mean?</a:t>
            </a:r>
          </a:p>
          <a:p>
            <a:endParaRPr lang="en-US" dirty="0"/>
          </a:p>
          <a:p>
            <a:r>
              <a:rPr lang="en-US" dirty="0"/>
              <a:t>Assent should include the same elements as adult informed consent</a:t>
            </a:r>
          </a:p>
          <a:p>
            <a:endParaRPr lang="en-US" dirty="0"/>
          </a:p>
          <a:p>
            <a:r>
              <a:rPr lang="en-US" dirty="0"/>
              <a:t>Of note, a child’s assent should not be solicited if the treatment or intervention is required.</a:t>
            </a:r>
          </a:p>
          <a:p>
            <a:r>
              <a:rPr lang="en-US" dirty="0"/>
              <a:t>Dissent by the pediatric patient should carry increased weight when the proposed intervention is not essential or can be delayed without substantial risk</a:t>
            </a:r>
          </a:p>
          <a:p>
            <a:endParaRPr lang="en-US" dirty="0"/>
          </a:p>
          <a:p>
            <a:endParaRPr lang="en-US" dirty="0"/>
          </a:p>
        </p:txBody>
      </p:sp>
      <p:sp>
        <p:nvSpPr>
          <p:cNvPr id="4" name="Slide Number Placeholder 3"/>
          <p:cNvSpPr>
            <a:spLocks noGrp="1"/>
          </p:cNvSpPr>
          <p:nvPr>
            <p:ph type="sldNum" sz="quarter" idx="5"/>
          </p:nvPr>
        </p:nvSpPr>
        <p:spPr/>
        <p:txBody>
          <a:bodyPr/>
          <a:lstStyle/>
          <a:p>
            <a:fld id="{69F60ED2-FC0D-2049-9D51-2D0EC69315ED}" type="slidenum">
              <a:rPr lang="en-US" smtClean="0"/>
              <a:t>26</a:t>
            </a:fld>
            <a:endParaRPr lang="en-US"/>
          </a:p>
        </p:txBody>
      </p:sp>
    </p:spTree>
    <p:extLst>
      <p:ext uri="{BB962C8B-B14F-4D97-AF65-F5344CB8AC3E}">
        <p14:creationId xmlns:p14="http://schemas.microsoft.com/office/powerpoint/2010/main" val="44557964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9F60ED2-FC0D-2049-9D51-2D0EC69315ED}" type="slidenum">
              <a:rPr lang="en-US" smtClean="0"/>
              <a:t>27</a:t>
            </a:fld>
            <a:endParaRPr lang="en-US"/>
          </a:p>
        </p:txBody>
      </p:sp>
    </p:spTree>
    <p:extLst>
      <p:ext uri="{BB962C8B-B14F-4D97-AF65-F5344CB8AC3E}">
        <p14:creationId xmlns:p14="http://schemas.microsoft.com/office/powerpoint/2010/main" val="45125575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9F60ED2-FC0D-2049-9D51-2D0EC69315ED}" type="slidenum">
              <a:rPr lang="en-US" smtClean="0"/>
              <a:t>28</a:t>
            </a:fld>
            <a:endParaRPr lang="en-US"/>
          </a:p>
        </p:txBody>
      </p:sp>
    </p:spTree>
    <p:extLst>
      <p:ext uri="{BB962C8B-B14F-4D97-AF65-F5344CB8AC3E}">
        <p14:creationId xmlns:p14="http://schemas.microsoft.com/office/powerpoint/2010/main" val="280099900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9F60ED2-FC0D-2049-9D51-2D0EC69315ED}" type="slidenum">
              <a:rPr lang="en-US" smtClean="0"/>
              <a:t>29</a:t>
            </a:fld>
            <a:endParaRPr lang="en-US"/>
          </a:p>
        </p:txBody>
      </p:sp>
    </p:spTree>
    <p:extLst>
      <p:ext uri="{BB962C8B-B14F-4D97-AF65-F5344CB8AC3E}">
        <p14:creationId xmlns:p14="http://schemas.microsoft.com/office/powerpoint/2010/main" val="190686263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9F60ED2-FC0D-2049-9D51-2D0EC69315ED}" type="slidenum">
              <a:rPr lang="en-US" smtClean="0"/>
              <a:t>30</a:t>
            </a:fld>
            <a:endParaRPr lang="en-US"/>
          </a:p>
        </p:txBody>
      </p:sp>
    </p:spTree>
    <p:extLst>
      <p:ext uri="{BB962C8B-B14F-4D97-AF65-F5344CB8AC3E}">
        <p14:creationId xmlns:p14="http://schemas.microsoft.com/office/powerpoint/2010/main" val="13588552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9F60ED2-FC0D-2049-9D51-2D0EC69315ED}" type="slidenum">
              <a:rPr lang="en-US" smtClean="0"/>
              <a:t>33</a:t>
            </a:fld>
            <a:endParaRPr lang="en-US"/>
          </a:p>
        </p:txBody>
      </p:sp>
    </p:spTree>
    <p:extLst>
      <p:ext uri="{BB962C8B-B14F-4D97-AF65-F5344CB8AC3E}">
        <p14:creationId xmlns:p14="http://schemas.microsoft.com/office/powerpoint/2010/main" val="340888594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9F60ED2-FC0D-2049-9D51-2D0EC69315ED}" type="slidenum">
              <a:rPr lang="en-US" smtClean="0"/>
              <a:t>35</a:t>
            </a:fld>
            <a:endParaRPr lang="en-US"/>
          </a:p>
        </p:txBody>
      </p:sp>
    </p:spTree>
    <p:extLst>
      <p:ext uri="{BB962C8B-B14F-4D97-AF65-F5344CB8AC3E}">
        <p14:creationId xmlns:p14="http://schemas.microsoft.com/office/powerpoint/2010/main" val="180203394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Discussion amongst parties involved (parents, patient, surgeon, anesthesiologist, child life) and ethics consult</a:t>
            </a:r>
          </a:p>
          <a:p>
            <a:r>
              <a:rPr lang="en-US" dirty="0"/>
              <a:t>Decision made to proceed given previous assent, acknowledging override of short-term autonomy to preserve long-term autonomous choice</a:t>
            </a:r>
          </a:p>
        </p:txBody>
      </p:sp>
      <p:sp>
        <p:nvSpPr>
          <p:cNvPr id="4" name="Slide Number Placeholder 3"/>
          <p:cNvSpPr>
            <a:spLocks noGrp="1"/>
          </p:cNvSpPr>
          <p:nvPr>
            <p:ph type="sldNum" sz="quarter" idx="5"/>
          </p:nvPr>
        </p:nvSpPr>
        <p:spPr/>
        <p:txBody>
          <a:bodyPr/>
          <a:lstStyle/>
          <a:p>
            <a:fld id="{69F60ED2-FC0D-2049-9D51-2D0EC69315ED}" type="slidenum">
              <a:rPr lang="en-US" smtClean="0"/>
              <a:t>36</a:t>
            </a:fld>
            <a:endParaRPr lang="en-US"/>
          </a:p>
        </p:txBody>
      </p:sp>
    </p:spTree>
    <p:extLst>
      <p:ext uri="{BB962C8B-B14F-4D97-AF65-F5344CB8AC3E}">
        <p14:creationId xmlns:p14="http://schemas.microsoft.com/office/powerpoint/2010/main" val="423694506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9F60ED2-FC0D-2049-9D51-2D0EC69315ED}" type="slidenum">
              <a:rPr lang="en-US" smtClean="0"/>
              <a:t>37</a:t>
            </a:fld>
            <a:endParaRPr lang="en-US"/>
          </a:p>
        </p:txBody>
      </p:sp>
    </p:spTree>
    <p:extLst>
      <p:ext uri="{BB962C8B-B14F-4D97-AF65-F5344CB8AC3E}">
        <p14:creationId xmlns:p14="http://schemas.microsoft.com/office/powerpoint/2010/main" val="133355343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3.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image" Target="../media/image6.tiff"/></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3.xml"/><Relationship Id="rId5" Type="http://schemas.openxmlformats.org/officeDocument/2006/relationships/image" Target="../media/image4.png"/><Relationship Id="rId4" Type="http://schemas.openxmlformats.org/officeDocument/2006/relationships/image" Target="../media/image6.tiff"/></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3.xml"/><Relationship Id="rId4" Type="http://schemas.openxmlformats.org/officeDocument/2006/relationships/image" Target="../media/image6.tiff"/></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3.xml"/><Relationship Id="rId4" Type="http://schemas.openxmlformats.org/officeDocument/2006/relationships/image" Target="../media/image6.tiff"/></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3.xml"/><Relationship Id="rId4" Type="http://schemas.openxmlformats.org/officeDocument/2006/relationships/image" Target="../media/image6.tiff"/></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3.xml"/><Relationship Id="rId4" Type="http://schemas.openxmlformats.org/officeDocument/2006/relationships/image" Target="../media/image6.tiff"/></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3.xml"/><Relationship Id="rId4" Type="http://schemas.openxmlformats.org/officeDocument/2006/relationships/image" Target="../media/image6.tiff"/></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3.xml"/><Relationship Id="rId4" Type="http://schemas.openxmlformats.org/officeDocument/2006/relationships/image" Target="../media/image6.tiff"/></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3.xml"/><Relationship Id="rId4" Type="http://schemas.openxmlformats.org/officeDocument/2006/relationships/image" Target="../media/image6.tiff"/></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3.xml"/><Relationship Id="rId4" Type="http://schemas.openxmlformats.org/officeDocument/2006/relationships/image" Target="../media/image6.tiff"/></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3.xml"/><Relationship Id="rId4" Type="http://schemas.openxmlformats.org/officeDocument/2006/relationships/image" Target="../media/image6.tiff"/></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6.tiff"/><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6.tiff"/><Relationship Id="rId2" Type="http://schemas.openxmlformats.org/officeDocument/2006/relationships/image" Target="../media/image3.png"/><Relationship Id="rId1" Type="http://schemas.openxmlformats.org/officeDocument/2006/relationships/slideMaster" Target="../slideMasters/slideMaster4.xml"/><Relationship Id="rId4" Type="http://schemas.openxmlformats.org/officeDocument/2006/relationships/image" Target="../media/image5.png"/></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781424" y="1122363"/>
            <a:ext cx="4219576" cy="1620837"/>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3781424" y="3112008"/>
            <a:ext cx="4192076" cy="103454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pic>
        <p:nvPicPr>
          <p:cNvPr id="9" name="Picture 2" descr="http://images.clipartpanda.com/world-clipart-png-globe-hi.png"/>
          <p:cNvPicPr>
            <a:picLocks noChangeAspect="1" noChangeArrowheads="1"/>
          </p:cNvPicPr>
          <p:nvPr userDrawn="1"/>
        </p:nvPicPr>
        <p:blipFill>
          <a:blip r:embed="rId2">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23812" y="157162"/>
            <a:ext cx="3733800" cy="3708908"/>
          </a:xfrm>
          <a:prstGeom prst="rect">
            <a:avLst/>
          </a:prstGeom>
          <a:noFill/>
          <a:extLst>
            <a:ext uri="{909E8E84-426E-40dd-AFC4-6F175D3DCCD1}">
              <a14:hiddenFill xmlns="" xmlns:a14="http://schemas.microsoft.com/office/drawing/2010/main">
                <a:solidFill>
                  <a:srgbClr val="FFFFFF"/>
                </a:solidFill>
              </a14:hiddenFill>
            </a:ext>
          </a:extLst>
        </p:spPr>
      </p:pic>
      <p:sp>
        <p:nvSpPr>
          <p:cNvPr id="12" name="Rectangle 4"/>
          <p:cNvSpPr/>
          <p:nvPr userDrawn="1"/>
        </p:nvSpPr>
        <p:spPr>
          <a:xfrm flipV="1">
            <a:off x="0" y="3048000"/>
            <a:ext cx="9144000" cy="3810000"/>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p:cNvPicPr>
            <a:picLocks noChangeAspect="1"/>
          </p:cNvPicPr>
          <p:nvPr userDrawn="1"/>
        </p:nvPicPr>
        <p:blipFill rotWithShape="1">
          <a:blip r:embed="rId3" cstate="print">
            <a:extLst>
              <a:ext uri="{28A0092B-C50C-407E-A947-70E740481C1C}">
                <a14:useLocalDpi xmlns:a14="http://schemas.microsoft.com/office/drawing/2010/main" val="0"/>
              </a:ext>
            </a:extLst>
          </a:blip>
          <a:srcRect l="6351" t="16883" r="8327" b="17316"/>
          <a:stretch/>
        </p:blipFill>
        <p:spPr>
          <a:xfrm>
            <a:off x="5029200" y="5069647"/>
            <a:ext cx="3368163" cy="1266825"/>
          </a:xfrm>
          <a:prstGeom prst="rect">
            <a:avLst/>
          </a:prstGeom>
          <a:ln>
            <a:solidFill>
              <a:schemeClr val="tx2">
                <a:lumMod val="50000"/>
              </a:schemeClr>
            </a:solidFill>
          </a:ln>
        </p:spPr>
      </p:pic>
    </p:spTree>
    <p:extLst>
      <p:ext uri="{BB962C8B-B14F-4D97-AF65-F5344CB8AC3E}">
        <p14:creationId xmlns:p14="http://schemas.microsoft.com/office/powerpoint/2010/main" val="20322378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mn-lt"/>
              </a:defRPr>
            </a:lvl1pPr>
          </a:lstStyle>
          <a:p>
            <a:r>
              <a:rPr lang="en-US"/>
              <a:t>Click to edit Master title style</a:t>
            </a:r>
            <a:endParaRPr lang="en-US" dirty="0"/>
          </a:p>
        </p:txBody>
      </p:sp>
      <p:sp>
        <p:nvSpPr>
          <p:cNvPr id="3" name="Content Placeholder 2"/>
          <p:cNvSpPr>
            <a:spLocks noGrp="1"/>
          </p:cNvSpPr>
          <p:nvPr>
            <p:ph idx="1" hasCustomPrompt="1"/>
          </p:nvPr>
        </p:nvSpPr>
        <p:spPr/>
        <p:txBody>
          <a:bodyPr/>
          <a:lstStyle>
            <a:lvl1pPr>
              <a:defRPr sz="3600"/>
            </a:lvl1pPr>
            <a:lvl2pPr>
              <a:defRPr sz="3200"/>
            </a:lvl2pPr>
            <a:lvl3pPr>
              <a:defRPr sz="2800"/>
            </a:lvl3pPr>
            <a:lvl4pPr marL="1371600" indent="0">
              <a:buNone/>
              <a:defRPr sz="2400"/>
            </a:lvl4pPr>
          </a:lstStyle>
          <a:p>
            <a:pPr lvl="0"/>
            <a:r>
              <a:rPr lang="en-US" dirty="0"/>
              <a:t>Click to edit Master text styles</a:t>
            </a:r>
          </a:p>
          <a:p>
            <a:pPr lvl="1"/>
            <a:r>
              <a:rPr lang="en-US" dirty="0"/>
              <a:t>Second level</a:t>
            </a:r>
          </a:p>
          <a:p>
            <a:pPr lvl="2"/>
            <a:r>
              <a:rPr lang="en-US" dirty="0"/>
              <a:t>Third level</a:t>
            </a:r>
          </a:p>
          <a:p>
            <a:pPr lvl="2"/>
            <a:endParaRPr lang="en-US" dirty="0"/>
          </a:p>
        </p:txBody>
      </p:sp>
      <p:sp>
        <p:nvSpPr>
          <p:cNvPr id="4" name="Date Placeholder 3"/>
          <p:cNvSpPr>
            <a:spLocks noGrp="1"/>
          </p:cNvSpPr>
          <p:nvPr>
            <p:ph type="dt" sz="half" idx="10"/>
          </p:nvPr>
        </p:nvSpPr>
        <p:spPr/>
        <p:txBody>
          <a:bodyPr/>
          <a:lstStyle/>
          <a:p>
            <a:fld id="{75754632-50C4-6042-BF0D-689D8DA2E976}" type="datetimeFigureOut">
              <a:rPr lang="en-US" smtClean="0"/>
              <a:t>1/27/22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76E4C303-9539-D343-A708-609C3FC89632}"/>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l="6351" t="16883" r="8327" b="17316"/>
          <a:stretch/>
        </p:blipFill>
        <p:spPr>
          <a:xfrm>
            <a:off x="8288798" y="6538912"/>
            <a:ext cx="841950" cy="316672"/>
          </a:xfrm>
          <a:prstGeom prst="rect">
            <a:avLst/>
          </a:prstGeom>
          <a:ln>
            <a:solidFill>
              <a:schemeClr val="tx2">
                <a:lumMod val="50000"/>
              </a:schemeClr>
            </a:solidFill>
          </a:ln>
        </p:spPr>
      </p:pic>
    </p:spTree>
    <p:extLst>
      <p:ext uri="{BB962C8B-B14F-4D97-AF65-F5344CB8AC3E}">
        <p14:creationId xmlns:p14="http://schemas.microsoft.com/office/powerpoint/2010/main" val="935175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463"/>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5754632-50C4-6042-BF0D-689D8DA2E976}" type="datetimeFigureOut">
              <a:rPr lang="en-US" smtClean="0"/>
              <a:t>1/27/22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19390177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5754632-50C4-6042-BF0D-689D8DA2E976}" type="datetimeFigureOut">
              <a:rPr lang="en-US" smtClean="0"/>
              <a:t>1/27/22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10067289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5754632-50C4-6042-BF0D-689D8DA2E976}" type="datetimeFigureOut">
              <a:rPr lang="en-US" smtClean="0"/>
              <a:t>1/27/22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E63A49E-25BD-984C-BD05-59AE97DE79DB}" type="slidenum">
              <a:rPr lang="en-US" smtClean="0"/>
              <a:t>‹#›</a:t>
            </a:fld>
            <a:endParaRPr lang="en-US"/>
          </a:p>
        </p:txBody>
      </p:sp>
      <p:sp>
        <p:nvSpPr>
          <p:cNvPr id="10"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693037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5754632-50C4-6042-BF0D-689D8DA2E976}" type="datetimeFigureOut">
              <a:rPr lang="en-US" smtClean="0"/>
              <a:t>1/27/22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E63A49E-25BD-984C-BD05-59AE97DE79DB}" type="slidenum">
              <a:rPr lang="en-US" smtClean="0"/>
              <a:t>‹#›</a:t>
            </a:fld>
            <a:endParaRPr lang="en-US"/>
          </a:p>
        </p:txBody>
      </p:sp>
      <p:sp>
        <p:nvSpPr>
          <p:cNvPr id="6"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8516030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754632-50C4-6042-BF0D-689D8DA2E976}" type="datetimeFigureOut">
              <a:rPr lang="en-US" smtClean="0"/>
              <a:t>1/27/22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E63A49E-25BD-984C-BD05-59AE97DE79DB}" type="slidenum">
              <a:rPr lang="en-US" smtClean="0"/>
              <a:t>‹#›</a:t>
            </a:fld>
            <a:endParaRPr lang="en-US"/>
          </a:p>
        </p:txBody>
      </p:sp>
      <p:sp>
        <p:nvSpPr>
          <p:cNvPr id="5"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20608494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5754632-50C4-6042-BF0D-689D8DA2E976}" type="datetimeFigureOut">
              <a:rPr lang="en-US" smtClean="0"/>
              <a:t>1/27/22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20812372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5754632-50C4-6042-BF0D-689D8DA2E976}" type="datetimeFigureOut">
              <a:rPr lang="en-US" smtClean="0"/>
              <a:t>1/27/22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11410369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1/27/22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3782946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7626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1/27/22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144616725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781424" y="1122363"/>
            <a:ext cx="4219576" cy="1620837"/>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3781424" y="3112008"/>
            <a:ext cx="4192076" cy="103454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pic>
        <p:nvPicPr>
          <p:cNvPr id="9" name="Picture 2" descr="http://images.clipartpanda.com/world-clipart-png-globe-hi.png"/>
          <p:cNvPicPr>
            <a:picLocks noChangeAspect="1" noChangeArrowheads="1"/>
          </p:cNvPicPr>
          <p:nvPr userDrawn="1"/>
        </p:nvPicPr>
        <p:blipFill>
          <a:blip r:embed="rId2">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23812" y="157162"/>
            <a:ext cx="3733800" cy="3708908"/>
          </a:xfrm>
          <a:prstGeom prst="rect">
            <a:avLst/>
          </a:prstGeom>
          <a:noFill/>
          <a:extLst>
            <a:ext uri="{909E8E84-426E-40dd-AFC4-6F175D3DCCD1}">
              <a14:hiddenFill xmlns="" xmlns:a14="http://schemas.microsoft.com/office/drawing/2010/main">
                <a:solidFill>
                  <a:srgbClr val="FFFFFF"/>
                </a:solidFill>
              </a14:hiddenFill>
            </a:ext>
          </a:extLst>
        </p:spPr>
      </p:pic>
      <p:sp>
        <p:nvSpPr>
          <p:cNvPr id="12" name="Rectangle 4"/>
          <p:cNvSpPr/>
          <p:nvPr userDrawn="1"/>
        </p:nvSpPr>
        <p:spPr>
          <a:xfrm flipV="1">
            <a:off x="0" y="3048000"/>
            <a:ext cx="9144000" cy="3810000"/>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p:cNvPicPr>
            <a:picLocks noChangeAspect="1"/>
          </p:cNvPicPr>
          <p:nvPr userDrawn="1"/>
        </p:nvPicPr>
        <p:blipFill rotWithShape="1">
          <a:blip r:embed="rId3" cstate="print">
            <a:extLst>
              <a:ext uri="{28A0092B-C50C-407E-A947-70E740481C1C}">
                <a14:useLocalDpi xmlns:a14="http://schemas.microsoft.com/office/drawing/2010/main" val="0"/>
              </a:ext>
            </a:extLst>
          </a:blip>
          <a:srcRect l="6351" t="16883" r="8327"/>
          <a:stretch/>
        </p:blipFill>
        <p:spPr>
          <a:xfrm>
            <a:off x="4572000" y="4953000"/>
            <a:ext cx="3368163" cy="1600200"/>
          </a:xfrm>
          <a:prstGeom prst="rect">
            <a:avLst/>
          </a:prstGeom>
          <a:ln>
            <a:solidFill>
              <a:schemeClr val="tx2">
                <a:lumMod val="50000"/>
              </a:schemeClr>
            </a:solidFill>
          </a:ln>
        </p:spPr>
      </p:pic>
    </p:spTree>
    <p:extLst>
      <p:ext uri="{BB962C8B-B14F-4D97-AF65-F5344CB8AC3E}">
        <p14:creationId xmlns:p14="http://schemas.microsoft.com/office/powerpoint/2010/main" val="404295554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1/27/22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364978146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463"/>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5754632-50C4-6042-BF0D-689D8DA2E976}" type="datetimeFigureOut">
              <a:rPr lang="en-US" smtClean="0"/>
              <a:t>1/27/22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105015278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5754632-50C4-6042-BF0D-689D8DA2E976}" type="datetimeFigureOut">
              <a:rPr lang="en-US" smtClean="0"/>
              <a:t>1/27/22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303862600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5754632-50C4-6042-BF0D-689D8DA2E976}" type="datetimeFigureOut">
              <a:rPr lang="en-US" smtClean="0"/>
              <a:t>1/27/22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E63A49E-25BD-984C-BD05-59AE97DE79DB}" type="slidenum">
              <a:rPr lang="en-US" smtClean="0"/>
              <a:t>‹#›</a:t>
            </a:fld>
            <a:endParaRPr lang="en-US"/>
          </a:p>
        </p:txBody>
      </p:sp>
      <p:sp>
        <p:nvSpPr>
          <p:cNvPr id="10"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46855198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5754632-50C4-6042-BF0D-689D8DA2E976}" type="datetimeFigureOut">
              <a:rPr lang="en-US" smtClean="0"/>
              <a:t>1/27/22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E63A49E-25BD-984C-BD05-59AE97DE79DB}" type="slidenum">
              <a:rPr lang="en-US" smtClean="0"/>
              <a:t>‹#›</a:t>
            </a:fld>
            <a:endParaRPr lang="en-US"/>
          </a:p>
        </p:txBody>
      </p:sp>
      <p:sp>
        <p:nvSpPr>
          <p:cNvPr id="6"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240339291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754632-50C4-6042-BF0D-689D8DA2E976}" type="datetimeFigureOut">
              <a:rPr lang="en-US" smtClean="0"/>
              <a:t>1/27/22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E63A49E-25BD-984C-BD05-59AE97DE79DB}" type="slidenum">
              <a:rPr lang="en-US" smtClean="0"/>
              <a:t>‹#›</a:t>
            </a:fld>
            <a:endParaRPr lang="en-US"/>
          </a:p>
        </p:txBody>
      </p:sp>
      <p:sp>
        <p:nvSpPr>
          <p:cNvPr id="5"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372299679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5754632-50C4-6042-BF0D-689D8DA2E976}" type="datetimeFigureOut">
              <a:rPr lang="en-US" smtClean="0"/>
              <a:t>1/27/22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148048126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5754632-50C4-6042-BF0D-689D8DA2E976}" type="datetimeFigureOut">
              <a:rPr lang="en-US" smtClean="0"/>
              <a:t>1/27/22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199998372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1/27/22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290072536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7626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1/27/22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231194076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781424" y="1122363"/>
            <a:ext cx="4219576" cy="1620837"/>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3781424" y="3112008"/>
            <a:ext cx="4192076" cy="103454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5" name="Rectangle 4">
            <a:extLst>
              <a:ext uri="{FF2B5EF4-FFF2-40B4-BE49-F238E27FC236}">
                <a16:creationId xmlns:a16="http://schemas.microsoft.com/office/drawing/2014/main" id="{9FEC0F12-96E8-2D40-891E-1D6C34DA466D}"/>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2" descr="http://images.clipartpanda.com/world-clipart-png-globe-hi.png">
            <a:extLst>
              <a:ext uri="{FF2B5EF4-FFF2-40B4-BE49-F238E27FC236}">
                <a16:creationId xmlns:a16="http://schemas.microsoft.com/office/drawing/2014/main" id="{74A35003-EB6B-0646-848A-F915C5954CC7}"/>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513B5F59-955C-554E-8BE9-6151993B5F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9" name="Picture 8">
            <a:extLst>
              <a:ext uri="{FF2B5EF4-FFF2-40B4-BE49-F238E27FC236}">
                <a16:creationId xmlns:a16="http://schemas.microsoft.com/office/drawing/2014/main" id="{0D6C718C-17C8-C749-AA2A-4D7DC560A8E5}"/>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pic>
        <p:nvPicPr>
          <p:cNvPr id="10" name="Picture 2" descr="http://images.clipartpanda.com/world-clipart-png-globe-hi.png">
            <a:extLst>
              <a:ext uri="{FF2B5EF4-FFF2-40B4-BE49-F238E27FC236}">
                <a16:creationId xmlns:a16="http://schemas.microsoft.com/office/drawing/2014/main" id="{192E9ECD-BC59-D848-A1DC-D5EEB9CC4167}"/>
              </a:ext>
            </a:extLst>
          </p:cNvPr>
          <p:cNvPicPr>
            <a:picLocks noChangeAspect="1" noChangeArrowheads="1"/>
          </p:cNvPicPr>
          <p:nvPr userDrawn="1"/>
        </p:nvPicPr>
        <p:blipFill>
          <a:blip r:embed="rId5">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23812" y="157162"/>
            <a:ext cx="3733800" cy="3708908"/>
          </a:xfrm>
          <a:prstGeom prst="rect">
            <a:avLst/>
          </a:prstGeom>
          <a:noFill/>
          <a:extLst>
            <a:ext uri="{909E8E84-426E-40dd-AFC4-6F175D3DCCD1}">
              <a14:hiddenFill xmlns="" xmlns:a14="http://schemas.microsoft.com/office/drawing/2010/main">
                <a:solidFill>
                  <a:srgbClr val="FFFFFF"/>
                </a:solidFill>
              </a14:hiddenFill>
            </a:ext>
          </a:extLst>
        </p:spPr>
      </p:pic>
      <p:sp>
        <p:nvSpPr>
          <p:cNvPr id="11" name="Rectangle 4">
            <a:extLst>
              <a:ext uri="{FF2B5EF4-FFF2-40B4-BE49-F238E27FC236}">
                <a16:creationId xmlns:a16="http://schemas.microsoft.com/office/drawing/2014/main" id="{DB6E2E6D-E68F-0E45-B071-F9CEB18E8AA7}"/>
              </a:ext>
            </a:extLst>
          </p:cNvPr>
          <p:cNvSpPr/>
          <p:nvPr userDrawn="1"/>
        </p:nvSpPr>
        <p:spPr>
          <a:xfrm flipV="1">
            <a:off x="0" y="3048000"/>
            <a:ext cx="9144000" cy="3810000"/>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0ECF8044-9625-074E-A464-4E15E2D3933E}"/>
              </a:ext>
            </a:extLst>
          </p:cNvPr>
          <p:cNvPicPr>
            <a:picLocks noChangeAspect="1"/>
          </p:cNvPicPr>
          <p:nvPr userDrawn="1"/>
        </p:nvPicPr>
        <p:blipFill rotWithShape="1">
          <a:blip r:embed="rId6" cstate="print">
            <a:extLst>
              <a:ext uri="{28A0092B-C50C-407E-A947-70E740481C1C}">
                <a14:useLocalDpi xmlns:a14="http://schemas.microsoft.com/office/drawing/2010/main" val="0"/>
              </a:ext>
            </a:extLst>
          </a:blip>
          <a:srcRect l="6351" t="16883" r="8327" b="17316"/>
          <a:stretch/>
        </p:blipFill>
        <p:spPr>
          <a:xfrm>
            <a:off x="5029200" y="5069647"/>
            <a:ext cx="3368163" cy="1266825"/>
          </a:xfrm>
          <a:prstGeom prst="rect">
            <a:avLst/>
          </a:prstGeom>
          <a:ln>
            <a:solidFill>
              <a:schemeClr val="tx2">
                <a:lumMod val="50000"/>
              </a:schemeClr>
            </a:solidFill>
          </a:ln>
        </p:spPr>
      </p:pic>
    </p:spTree>
    <p:extLst>
      <p:ext uri="{BB962C8B-B14F-4D97-AF65-F5344CB8AC3E}">
        <p14:creationId xmlns:p14="http://schemas.microsoft.com/office/powerpoint/2010/main" val="252175509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1/27/22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a:extLst>
              <a:ext uri="{FF2B5EF4-FFF2-40B4-BE49-F238E27FC236}">
                <a16:creationId xmlns:a16="http://schemas.microsoft.com/office/drawing/2014/main" id="{6DD03537-5D3B-084F-9ACA-980068C4F8B0}"/>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2" descr="http://images.clipartpanda.com/world-clipart-png-globe-hi.png">
            <a:extLst>
              <a:ext uri="{FF2B5EF4-FFF2-40B4-BE49-F238E27FC236}">
                <a16:creationId xmlns:a16="http://schemas.microsoft.com/office/drawing/2014/main" id="{79D7561B-8C8B-AA41-9F65-298F29E7114F}"/>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50503EAC-90E6-B74A-8903-C646A41F507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0" name="Picture 9">
            <a:extLst>
              <a:ext uri="{FF2B5EF4-FFF2-40B4-BE49-F238E27FC236}">
                <a16:creationId xmlns:a16="http://schemas.microsoft.com/office/drawing/2014/main" id="{D97A1E1E-D3A0-B843-A3BB-572BDF547D02}"/>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
        <p:nvSpPr>
          <p:cNvPr id="11" name="Rectangle 4">
            <a:extLst>
              <a:ext uri="{FF2B5EF4-FFF2-40B4-BE49-F238E27FC236}">
                <a16:creationId xmlns:a16="http://schemas.microsoft.com/office/drawing/2014/main" id="{D45298E9-AD1A-3843-9D49-E16219FACD6D}"/>
              </a:ext>
            </a:extLst>
          </p:cNvPr>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descr="http://images.clipartpanda.com/world-clipart-png-globe-hi.png">
            <a:extLst>
              <a:ext uri="{FF2B5EF4-FFF2-40B4-BE49-F238E27FC236}">
                <a16:creationId xmlns:a16="http://schemas.microsoft.com/office/drawing/2014/main" id="{08A25BEF-5C34-3A42-AF5E-E47D4538C51A}"/>
              </a:ext>
            </a:extLst>
          </p:cNvPr>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056750A0-8CEF-1A4D-9C9A-64D33D991AE0}"/>
              </a:ext>
            </a:extLst>
          </p:cNvPr>
          <p:cNvPicPr>
            <a:picLocks noChangeAspect="1"/>
          </p:cNvPicPr>
          <p:nvPr userDrawn="1"/>
        </p:nvPicPr>
        <p:blipFill rotWithShape="1">
          <a:blip r:embed="rId5" cstate="print">
            <a:extLst>
              <a:ext uri="{28A0092B-C50C-407E-A947-70E740481C1C}">
                <a14:useLocalDpi xmlns:a14="http://schemas.microsoft.com/office/drawing/2010/main" val="0"/>
              </a:ext>
            </a:extLst>
          </a:blip>
          <a:srcRect l="6351" t="16883" r="8327" b="17316"/>
          <a:stretch/>
        </p:blipFill>
        <p:spPr>
          <a:xfrm>
            <a:off x="8288798" y="6538912"/>
            <a:ext cx="841950" cy="316672"/>
          </a:xfrm>
          <a:prstGeom prst="rect">
            <a:avLst/>
          </a:prstGeom>
          <a:ln>
            <a:solidFill>
              <a:schemeClr val="tx2">
                <a:lumMod val="50000"/>
              </a:schemeClr>
            </a:solidFill>
          </a:ln>
        </p:spPr>
      </p:pic>
    </p:spTree>
    <p:extLst>
      <p:ext uri="{BB962C8B-B14F-4D97-AF65-F5344CB8AC3E}">
        <p14:creationId xmlns:p14="http://schemas.microsoft.com/office/powerpoint/2010/main" val="373833907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463"/>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5754632-50C4-6042-BF0D-689D8DA2E976}" type="datetimeFigureOut">
              <a:rPr lang="en-US" smtClean="0"/>
              <a:t>1/27/22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a:extLst>
              <a:ext uri="{FF2B5EF4-FFF2-40B4-BE49-F238E27FC236}">
                <a16:creationId xmlns:a16="http://schemas.microsoft.com/office/drawing/2014/main" id="{91973F7D-AFD4-C94B-9603-A89BBEC88463}"/>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2" descr="http://images.clipartpanda.com/world-clipart-png-globe-hi.png">
            <a:extLst>
              <a:ext uri="{FF2B5EF4-FFF2-40B4-BE49-F238E27FC236}">
                <a16:creationId xmlns:a16="http://schemas.microsoft.com/office/drawing/2014/main" id="{B439D3B3-EAF5-CB46-B8E2-0A7CD137C6FC}"/>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94CA958E-5E5C-CF41-87FD-199DFB0DCF5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0" name="Picture 9">
            <a:extLst>
              <a:ext uri="{FF2B5EF4-FFF2-40B4-BE49-F238E27FC236}">
                <a16:creationId xmlns:a16="http://schemas.microsoft.com/office/drawing/2014/main" id="{1088C881-544F-B447-BB88-16DFEE264551}"/>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
        <p:nvSpPr>
          <p:cNvPr id="11" name="Rectangle 4">
            <a:extLst>
              <a:ext uri="{FF2B5EF4-FFF2-40B4-BE49-F238E27FC236}">
                <a16:creationId xmlns:a16="http://schemas.microsoft.com/office/drawing/2014/main" id="{5DBCF352-A2D0-9041-9A77-03A55F5F67A0}"/>
              </a:ext>
            </a:extLst>
          </p:cNvPr>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descr="http://images.clipartpanda.com/world-clipart-png-globe-hi.png">
            <a:extLst>
              <a:ext uri="{FF2B5EF4-FFF2-40B4-BE49-F238E27FC236}">
                <a16:creationId xmlns:a16="http://schemas.microsoft.com/office/drawing/2014/main" id="{FD291829-98F1-6545-9A47-2753D0136E90}"/>
              </a:ext>
            </a:extLst>
          </p:cNvPr>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75681367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5754632-50C4-6042-BF0D-689D8DA2E976}" type="datetimeFigureOut">
              <a:rPr lang="en-US" smtClean="0"/>
              <a:t>1/27/22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a:extLst>
              <a:ext uri="{FF2B5EF4-FFF2-40B4-BE49-F238E27FC236}">
                <a16:creationId xmlns:a16="http://schemas.microsoft.com/office/drawing/2014/main" id="{243E1211-3800-2144-9E1D-D516119FECE2}"/>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2" descr="http://images.clipartpanda.com/world-clipart-png-globe-hi.png">
            <a:extLst>
              <a:ext uri="{FF2B5EF4-FFF2-40B4-BE49-F238E27FC236}">
                <a16:creationId xmlns:a16="http://schemas.microsoft.com/office/drawing/2014/main" id="{CEC8B029-6A7D-E04C-A06D-C08CCDA58053}"/>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47BB58C8-50DD-684D-A14D-C3FCAAACB03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1" name="Picture 10">
            <a:extLst>
              <a:ext uri="{FF2B5EF4-FFF2-40B4-BE49-F238E27FC236}">
                <a16:creationId xmlns:a16="http://schemas.microsoft.com/office/drawing/2014/main" id="{A7164831-6257-4A49-815B-5BB6F0B3149A}"/>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
        <p:nvSpPr>
          <p:cNvPr id="12" name="Rectangle 4">
            <a:extLst>
              <a:ext uri="{FF2B5EF4-FFF2-40B4-BE49-F238E27FC236}">
                <a16:creationId xmlns:a16="http://schemas.microsoft.com/office/drawing/2014/main" id="{B18D517A-1075-004B-96D2-07E57A618025}"/>
              </a:ext>
            </a:extLst>
          </p:cNvPr>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descr="http://images.clipartpanda.com/world-clipart-png-globe-hi.png">
            <a:extLst>
              <a:ext uri="{FF2B5EF4-FFF2-40B4-BE49-F238E27FC236}">
                <a16:creationId xmlns:a16="http://schemas.microsoft.com/office/drawing/2014/main" id="{B7B2831A-8EDD-0A46-A336-ED95530238C4}"/>
              </a:ext>
            </a:extLst>
          </p:cNvPr>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164575629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5754632-50C4-6042-BF0D-689D8DA2E976}" type="datetimeFigureOut">
              <a:rPr lang="en-US" smtClean="0"/>
              <a:t>1/27/22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E63A49E-25BD-984C-BD05-59AE97DE79DB}" type="slidenum">
              <a:rPr lang="en-US" smtClean="0"/>
              <a:t>‹#›</a:t>
            </a:fld>
            <a:endParaRPr lang="en-US"/>
          </a:p>
        </p:txBody>
      </p:sp>
      <p:sp>
        <p:nvSpPr>
          <p:cNvPr id="10" name="Rectangle 4">
            <a:extLst>
              <a:ext uri="{FF2B5EF4-FFF2-40B4-BE49-F238E27FC236}">
                <a16:creationId xmlns:a16="http://schemas.microsoft.com/office/drawing/2014/main" id="{E6EDB465-2467-054B-B55A-CD526D448445}"/>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5C79E1B9-E2AD-D34E-97DA-3C951C9413E3}"/>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367CBD49-39D4-524F-BE59-195E33917FE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3" name="Picture 12">
            <a:extLst>
              <a:ext uri="{FF2B5EF4-FFF2-40B4-BE49-F238E27FC236}">
                <a16:creationId xmlns:a16="http://schemas.microsoft.com/office/drawing/2014/main" id="{730BC334-D912-5841-9866-18DD1A7925A2}"/>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
        <p:nvSpPr>
          <p:cNvPr id="14" name="Rectangle 4">
            <a:extLst>
              <a:ext uri="{FF2B5EF4-FFF2-40B4-BE49-F238E27FC236}">
                <a16:creationId xmlns:a16="http://schemas.microsoft.com/office/drawing/2014/main" id="{714A68B8-139A-BA4E-892E-CF2E9AD8856D}"/>
              </a:ext>
            </a:extLst>
          </p:cNvPr>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descr="http://images.clipartpanda.com/world-clipart-png-globe-hi.png">
            <a:extLst>
              <a:ext uri="{FF2B5EF4-FFF2-40B4-BE49-F238E27FC236}">
                <a16:creationId xmlns:a16="http://schemas.microsoft.com/office/drawing/2014/main" id="{245CFD72-CFDC-6E4C-A901-462F38CF681A}"/>
              </a:ext>
            </a:extLst>
          </p:cNvPr>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217610078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5754632-50C4-6042-BF0D-689D8DA2E976}" type="datetimeFigureOut">
              <a:rPr lang="en-US" smtClean="0"/>
              <a:t>1/27/22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E63A49E-25BD-984C-BD05-59AE97DE79DB}" type="slidenum">
              <a:rPr lang="en-US" smtClean="0"/>
              <a:t>‹#›</a:t>
            </a:fld>
            <a:endParaRPr lang="en-US"/>
          </a:p>
        </p:txBody>
      </p:sp>
      <p:sp>
        <p:nvSpPr>
          <p:cNvPr id="6" name="Rectangle 4">
            <a:extLst>
              <a:ext uri="{FF2B5EF4-FFF2-40B4-BE49-F238E27FC236}">
                <a16:creationId xmlns:a16="http://schemas.microsoft.com/office/drawing/2014/main" id="{996C0522-3F3C-E24F-9955-17609906334A}"/>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2" descr="http://images.clipartpanda.com/world-clipart-png-globe-hi.png">
            <a:extLst>
              <a:ext uri="{FF2B5EF4-FFF2-40B4-BE49-F238E27FC236}">
                <a16:creationId xmlns:a16="http://schemas.microsoft.com/office/drawing/2014/main" id="{B8CA9676-2D77-2545-A0C7-0E996B1E9F69}"/>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5F7D8941-024F-4D49-9D17-5497A0FD712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9" name="Picture 8">
            <a:extLst>
              <a:ext uri="{FF2B5EF4-FFF2-40B4-BE49-F238E27FC236}">
                <a16:creationId xmlns:a16="http://schemas.microsoft.com/office/drawing/2014/main" id="{A8012A41-E544-CC4D-9133-68C12F3B8334}"/>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
        <p:nvSpPr>
          <p:cNvPr id="10" name="Rectangle 4">
            <a:extLst>
              <a:ext uri="{FF2B5EF4-FFF2-40B4-BE49-F238E27FC236}">
                <a16:creationId xmlns:a16="http://schemas.microsoft.com/office/drawing/2014/main" id="{5E1F95DF-41DE-F64D-9F59-1F95B6CF7596}"/>
              </a:ext>
            </a:extLst>
          </p:cNvPr>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http://images.clipartpanda.com/world-clipart-png-globe-hi.png">
            <a:extLst>
              <a:ext uri="{FF2B5EF4-FFF2-40B4-BE49-F238E27FC236}">
                <a16:creationId xmlns:a16="http://schemas.microsoft.com/office/drawing/2014/main" id="{F095900A-AA66-9C49-BB04-1F79D2228452}"/>
              </a:ext>
            </a:extLst>
          </p:cNvPr>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353879019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754632-50C4-6042-BF0D-689D8DA2E976}" type="datetimeFigureOut">
              <a:rPr lang="en-US" smtClean="0"/>
              <a:t>1/27/22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a:extLst>
              <a:ext uri="{FF2B5EF4-FFF2-40B4-BE49-F238E27FC236}">
                <a16:creationId xmlns:a16="http://schemas.microsoft.com/office/drawing/2014/main" id="{AEBA01C7-C849-8A4E-B16E-F4F2336E5A63}"/>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2" descr="http://images.clipartpanda.com/world-clipart-png-globe-hi.png">
            <a:extLst>
              <a:ext uri="{FF2B5EF4-FFF2-40B4-BE49-F238E27FC236}">
                <a16:creationId xmlns:a16="http://schemas.microsoft.com/office/drawing/2014/main" id="{C6044732-A71A-904A-9B16-C36E308703CE}"/>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C9BD7DA4-AF38-6F48-992D-76F0751BEBF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0" name="Picture 9">
            <a:extLst>
              <a:ext uri="{FF2B5EF4-FFF2-40B4-BE49-F238E27FC236}">
                <a16:creationId xmlns:a16="http://schemas.microsoft.com/office/drawing/2014/main" id="{1A22E972-B705-BD4A-A0EE-CA3551F35C40}"/>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
        <p:nvSpPr>
          <p:cNvPr id="11" name="Rectangle 4">
            <a:extLst>
              <a:ext uri="{FF2B5EF4-FFF2-40B4-BE49-F238E27FC236}">
                <a16:creationId xmlns:a16="http://schemas.microsoft.com/office/drawing/2014/main" id="{A31F89AA-6743-464D-B291-F9C7CD4B5ADE}"/>
              </a:ext>
            </a:extLst>
          </p:cNvPr>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descr="http://images.clipartpanda.com/world-clipart-png-globe-hi.png">
            <a:extLst>
              <a:ext uri="{FF2B5EF4-FFF2-40B4-BE49-F238E27FC236}">
                <a16:creationId xmlns:a16="http://schemas.microsoft.com/office/drawing/2014/main" id="{6F5CD2FA-10C2-504E-BF46-530B7949F6F8}"/>
              </a:ext>
            </a:extLst>
          </p:cNvPr>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339472034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5754632-50C4-6042-BF0D-689D8DA2E976}" type="datetimeFigureOut">
              <a:rPr lang="en-US" smtClean="0"/>
              <a:t>1/27/22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10" name="Rectangle 4">
            <a:extLst>
              <a:ext uri="{FF2B5EF4-FFF2-40B4-BE49-F238E27FC236}">
                <a16:creationId xmlns:a16="http://schemas.microsoft.com/office/drawing/2014/main" id="{C0702B10-ED6D-274E-9B39-70FC0519D9CC}"/>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0838F5F2-46C3-8A4D-A384-1318E50EDAC5}"/>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55FCFB7A-C349-964A-8BBC-2C958F13472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3" name="Picture 12">
            <a:extLst>
              <a:ext uri="{FF2B5EF4-FFF2-40B4-BE49-F238E27FC236}">
                <a16:creationId xmlns:a16="http://schemas.microsoft.com/office/drawing/2014/main" id="{1094789C-51CA-D442-9DF5-C2FFCD5B2AF4}"/>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
        <p:nvSpPr>
          <p:cNvPr id="14" name="Rectangle 4">
            <a:extLst>
              <a:ext uri="{FF2B5EF4-FFF2-40B4-BE49-F238E27FC236}">
                <a16:creationId xmlns:a16="http://schemas.microsoft.com/office/drawing/2014/main" id="{2F9A3790-CCFD-6043-961E-1225760BC08C}"/>
              </a:ext>
            </a:extLst>
          </p:cNvPr>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descr="http://images.clipartpanda.com/world-clipart-png-globe-hi.png">
            <a:extLst>
              <a:ext uri="{FF2B5EF4-FFF2-40B4-BE49-F238E27FC236}">
                <a16:creationId xmlns:a16="http://schemas.microsoft.com/office/drawing/2014/main" id="{A744AD5A-082E-624A-B2E4-CC20F1685997}"/>
              </a:ext>
            </a:extLst>
          </p:cNvPr>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41675934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5754632-50C4-6042-BF0D-689D8DA2E976}" type="datetimeFigureOut">
              <a:rPr lang="en-US" smtClean="0"/>
              <a:t>1/27/22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10" name="Rectangle 4">
            <a:extLst>
              <a:ext uri="{FF2B5EF4-FFF2-40B4-BE49-F238E27FC236}">
                <a16:creationId xmlns:a16="http://schemas.microsoft.com/office/drawing/2014/main" id="{40C65DCC-E2EE-CC41-BCDF-AAAB1F47C04A}"/>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BA7C2A32-84BE-574B-8B5D-2DE9CF6471BA}"/>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290C0D1A-12FB-F644-8C90-E4915CEEF97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3" name="Picture 12">
            <a:extLst>
              <a:ext uri="{FF2B5EF4-FFF2-40B4-BE49-F238E27FC236}">
                <a16:creationId xmlns:a16="http://schemas.microsoft.com/office/drawing/2014/main" id="{6FE78160-214A-BE47-B369-38EED4A13616}"/>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
        <p:nvSpPr>
          <p:cNvPr id="14" name="Rectangle 4">
            <a:extLst>
              <a:ext uri="{FF2B5EF4-FFF2-40B4-BE49-F238E27FC236}">
                <a16:creationId xmlns:a16="http://schemas.microsoft.com/office/drawing/2014/main" id="{BA7436A8-8ACE-2B49-B27A-EEA17DD231BC}"/>
              </a:ext>
            </a:extLst>
          </p:cNvPr>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descr="http://images.clipartpanda.com/world-clipart-png-globe-hi.png">
            <a:extLst>
              <a:ext uri="{FF2B5EF4-FFF2-40B4-BE49-F238E27FC236}">
                <a16:creationId xmlns:a16="http://schemas.microsoft.com/office/drawing/2014/main" id="{B0D62F71-155C-B544-898F-D30279BD9090}"/>
              </a:ext>
            </a:extLst>
          </p:cNvPr>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160602714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1/27/22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9" name="Rectangle 4">
            <a:extLst>
              <a:ext uri="{FF2B5EF4-FFF2-40B4-BE49-F238E27FC236}">
                <a16:creationId xmlns:a16="http://schemas.microsoft.com/office/drawing/2014/main" id="{2BC4B6C0-8C66-2444-AAF0-2A33AB36165F}"/>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2" descr="http://images.clipartpanda.com/world-clipart-png-globe-hi.png">
            <a:extLst>
              <a:ext uri="{FF2B5EF4-FFF2-40B4-BE49-F238E27FC236}">
                <a16:creationId xmlns:a16="http://schemas.microsoft.com/office/drawing/2014/main" id="{50D8B939-EFE7-C743-B9FD-275322064CB0}"/>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79EFA401-C3AB-2B47-961D-78939438872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2" name="Picture 11">
            <a:extLst>
              <a:ext uri="{FF2B5EF4-FFF2-40B4-BE49-F238E27FC236}">
                <a16:creationId xmlns:a16="http://schemas.microsoft.com/office/drawing/2014/main" id="{2209A10B-B005-B94F-81BE-C2B45C258488}"/>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
        <p:nvSpPr>
          <p:cNvPr id="13" name="Rectangle 4">
            <a:extLst>
              <a:ext uri="{FF2B5EF4-FFF2-40B4-BE49-F238E27FC236}">
                <a16:creationId xmlns:a16="http://schemas.microsoft.com/office/drawing/2014/main" id="{0267BB91-9A7D-F045-891D-9EAE56EF99C7}"/>
              </a:ext>
            </a:extLst>
          </p:cNvPr>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descr="http://images.clipartpanda.com/world-clipart-png-globe-hi.png">
            <a:extLst>
              <a:ext uri="{FF2B5EF4-FFF2-40B4-BE49-F238E27FC236}">
                <a16:creationId xmlns:a16="http://schemas.microsoft.com/office/drawing/2014/main" id="{85B48E82-1CF2-8E48-9449-402F53CB6151}"/>
              </a:ext>
            </a:extLst>
          </p:cNvPr>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197846134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7626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1/27/22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9" name="Rectangle 4">
            <a:extLst>
              <a:ext uri="{FF2B5EF4-FFF2-40B4-BE49-F238E27FC236}">
                <a16:creationId xmlns:a16="http://schemas.microsoft.com/office/drawing/2014/main" id="{51B1416A-1521-8141-8F9A-E70C16D56212}"/>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2" descr="http://images.clipartpanda.com/world-clipart-png-globe-hi.png">
            <a:extLst>
              <a:ext uri="{FF2B5EF4-FFF2-40B4-BE49-F238E27FC236}">
                <a16:creationId xmlns:a16="http://schemas.microsoft.com/office/drawing/2014/main" id="{286E42F3-CFD5-C749-8922-4535DFC617DA}"/>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6BE858DF-7BE5-C74B-82A1-EE5EFB5A864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2" name="Picture 11">
            <a:extLst>
              <a:ext uri="{FF2B5EF4-FFF2-40B4-BE49-F238E27FC236}">
                <a16:creationId xmlns:a16="http://schemas.microsoft.com/office/drawing/2014/main" id="{B82BE0AB-CC02-EA47-BC29-C35005E78F0D}"/>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
        <p:nvSpPr>
          <p:cNvPr id="13" name="Rectangle 4">
            <a:extLst>
              <a:ext uri="{FF2B5EF4-FFF2-40B4-BE49-F238E27FC236}">
                <a16:creationId xmlns:a16="http://schemas.microsoft.com/office/drawing/2014/main" id="{E75CF36A-E2C1-FA4D-84D0-1DFC29BB7BE0}"/>
              </a:ext>
            </a:extLst>
          </p:cNvPr>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descr="http://images.clipartpanda.com/world-clipart-png-globe-hi.png">
            <a:extLst>
              <a:ext uri="{FF2B5EF4-FFF2-40B4-BE49-F238E27FC236}">
                <a16:creationId xmlns:a16="http://schemas.microsoft.com/office/drawing/2014/main" id="{18486BAB-18A8-C340-8CB9-6D3C1970A3AB}"/>
              </a:ext>
            </a:extLst>
          </p:cNvPr>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25058356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875864" y="672812"/>
            <a:ext cx="5087471" cy="2966643"/>
          </a:xfrm>
        </p:spPr>
        <p:txBody>
          <a:bodyPr/>
          <a:lstStyle/>
          <a:p>
            <a:r>
              <a:rPr lang="en-US"/>
              <a:t>Click to edit Master title style</a:t>
            </a:r>
            <a:endParaRPr lang="en-US" dirty="0"/>
          </a:p>
        </p:txBody>
      </p:sp>
      <p:sp>
        <p:nvSpPr>
          <p:cNvPr id="3" name="Subtitle 2"/>
          <p:cNvSpPr>
            <a:spLocks noGrp="1"/>
          </p:cNvSpPr>
          <p:nvPr>
            <p:ph type="subTitle" idx="1"/>
          </p:nvPr>
        </p:nvSpPr>
        <p:spPr>
          <a:xfrm>
            <a:off x="2362199" y="3870660"/>
            <a:ext cx="4114800" cy="1681557"/>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3352799" y="5862449"/>
            <a:ext cx="2133600" cy="365125"/>
          </a:xfrm>
        </p:spPr>
        <p:txBody>
          <a:bodyPr/>
          <a:lstStyle/>
          <a:p>
            <a:endParaRPr lang="en-US" dirty="0"/>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10" name="Rectangle 4">
            <a:extLst>
              <a:ext uri="{FF2B5EF4-FFF2-40B4-BE49-F238E27FC236}">
                <a16:creationId xmlns:a16="http://schemas.microsoft.com/office/drawing/2014/main" id="{CAD4DC13-CB22-0444-82ED-0E92BC8B64C8}"/>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A4CEA9B8-871C-574E-B07A-5CE6F6819FEE}"/>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8B2BD08D-096A-0C45-8A9B-FC61E9F973E6}"/>
              </a:ext>
            </a:extLst>
          </p:cNvPr>
          <p:cNvPicPr>
            <a:picLocks noChangeAspect="1"/>
          </p:cNvPicPr>
          <p:nvPr/>
        </p:nvPicPr>
        <p:blipFill>
          <a:blip r:embed="rId3"/>
          <a:stretch>
            <a:fillRect/>
          </a:stretch>
        </p:blipFill>
        <p:spPr>
          <a:xfrm>
            <a:off x="6279078" y="6043835"/>
            <a:ext cx="2466485" cy="803530"/>
          </a:xfrm>
          <a:prstGeom prst="rect">
            <a:avLst/>
          </a:prstGeom>
          <a:solidFill>
            <a:srgbClr val="10A5CC"/>
          </a:solidFill>
        </p:spPr>
      </p:pic>
    </p:spTree>
    <p:extLst>
      <p:ext uri="{BB962C8B-B14F-4D97-AF65-F5344CB8AC3E}">
        <p14:creationId xmlns:p14="http://schemas.microsoft.com/office/powerpoint/2010/main" val="168891577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457200" y="1600200"/>
            <a:ext cx="8229600" cy="42610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a:extLst>
              <a:ext uri="{FF2B5EF4-FFF2-40B4-BE49-F238E27FC236}">
                <a16:creationId xmlns:a16="http://schemas.microsoft.com/office/drawing/2014/main" id="{BA4B67F9-3F82-9547-B0B1-20921D533520}"/>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2" descr="http://images.clipartpanda.com/world-clipart-png-globe-hi.png">
            <a:extLst>
              <a:ext uri="{FF2B5EF4-FFF2-40B4-BE49-F238E27FC236}">
                <a16:creationId xmlns:a16="http://schemas.microsoft.com/office/drawing/2014/main" id="{37A37902-F2BE-6345-9933-7DF527E53D32}"/>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BD956D69-2C89-4F49-A703-832F0C3B90A1}"/>
              </a:ext>
            </a:extLst>
          </p:cNvPr>
          <p:cNvPicPr>
            <a:picLocks noChangeAspect="1"/>
          </p:cNvPicPr>
          <p:nvPr/>
        </p:nvPicPr>
        <p:blipFill>
          <a:blip r:embed="rId3"/>
          <a:stretch>
            <a:fillRect/>
          </a:stretch>
        </p:blipFill>
        <p:spPr>
          <a:xfrm>
            <a:off x="6279078" y="6043835"/>
            <a:ext cx="2466485" cy="803530"/>
          </a:xfrm>
          <a:prstGeom prst="rect">
            <a:avLst/>
          </a:prstGeom>
          <a:solidFill>
            <a:srgbClr val="10A5CC"/>
          </a:solidFill>
        </p:spPr>
      </p:pic>
      <p:pic>
        <p:nvPicPr>
          <p:cNvPr id="11" name="Picture 10">
            <a:extLst>
              <a:ext uri="{FF2B5EF4-FFF2-40B4-BE49-F238E27FC236}">
                <a16:creationId xmlns:a16="http://schemas.microsoft.com/office/drawing/2014/main" id="{BD15186B-EEE7-3A42-888E-4DB281C0BE9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350880144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5754632-50C4-6042-BF0D-689D8DA2E976}" type="datetimeFigureOut">
              <a:rPr lang="en-US" smtClean="0"/>
              <a:t>1/27/22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a:extLst>
              <a:ext uri="{FF2B5EF4-FFF2-40B4-BE49-F238E27FC236}">
                <a16:creationId xmlns:a16="http://schemas.microsoft.com/office/drawing/2014/main" id="{2235A013-1E8D-0246-B663-B1D6ACFA73D2}"/>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2" descr="http://images.clipartpanda.com/world-clipart-png-globe-hi.png">
            <a:extLst>
              <a:ext uri="{FF2B5EF4-FFF2-40B4-BE49-F238E27FC236}">
                <a16:creationId xmlns:a16="http://schemas.microsoft.com/office/drawing/2014/main" id="{4880A14E-AD0F-284E-9579-0CA2AD1EA3FE}"/>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38AC953D-2578-5F49-B3B3-DB03E414D5A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304117313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5754632-50C4-6042-BF0D-689D8DA2E976}" type="datetimeFigureOut">
              <a:rPr lang="en-US" smtClean="0"/>
              <a:t>1/27/22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a:extLst>
              <a:ext uri="{FF2B5EF4-FFF2-40B4-BE49-F238E27FC236}">
                <a16:creationId xmlns:a16="http://schemas.microsoft.com/office/drawing/2014/main" id="{29037054-11C5-1B45-8233-6C029D8D9F39}"/>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867D553F-83CD-DA41-9794-AB496808A7B8}"/>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3C805CF3-02E2-F74B-82BB-ED65B927829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423019097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5754632-50C4-6042-BF0D-689D8DA2E976}" type="datetimeFigureOut">
              <a:rPr lang="en-US" smtClean="0"/>
              <a:t>1/27/22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E63A49E-25BD-984C-BD05-59AE97DE79DB}" type="slidenum">
              <a:rPr lang="en-US" smtClean="0"/>
              <a:t>‹#›</a:t>
            </a:fld>
            <a:endParaRPr lang="en-US"/>
          </a:p>
        </p:txBody>
      </p:sp>
      <p:sp>
        <p:nvSpPr>
          <p:cNvPr id="10" name="Rectangle 4">
            <a:extLst>
              <a:ext uri="{FF2B5EF4-FFF2-40B4-BE49-F238E27FC236}">
                <a16:creationId xmlns:a16="http://schemas.microsoft.com/office/drawing/2014/main" id="{2D72C44D-D8CD-C243-AF11-2D9386813798}"/>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2" descr="http://images.clipartpanda.com/world-clipart-png-globe-hi.png">
            <a:extLst>
              <a:ext uri="{FF2B5EF4-FFF2-40B4-BE49-F238E27FC236}">
                <a16:creationId xmlns:a16="http://schemas.microsoft.com/office/drawing/2014/main" id="{CE768094-8A20-0146-87F8-95D6972A7BB9}"/>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15">
            <a:extLst>
              <a:ext uri="{FF2B5EF4-FFF2-40B4-BE49-F238E27FC236}">
                <a16:creationId xmlns:a16="http://schemas.microsoft.com/office/drawing/2014/main" id="{0ACF7A3E-6B07-114E-8668-61639DC2C78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259975622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5754632-50C4-6042-BF0D-689D8DA2E976}" type="datetimeFigureOut">
              <a:rPr lang="en-US" smtClean="0"/>
              <a:t>1/27/22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E63A49E-25BD-984C-BD05-59AE97DE79DB}" type="slidenum">
              <a:rPr lang="en-US" smtClean="0"/>
              <a:t>‹#›</a:t>
            </a:fld>
            <a:endParaRPr lang="en-US"/>
          </a:p>
        </p:txBody>
      </p:sp>
      <p:sp>
        <p:nvSpPr>
          <p:cNvPr id="6" name="Rectangle 4">
            <a:extLst>
              <a:ext uri="{FF2B5EF4-FFF2-40B4-BE49-F238E27FC236}">
                <a16:creationId xmlns:a16="http://schemas.microsoft.com/office/drawing/2014/main" id="{38917EA9-3DAE-A447-94B0-12B5BE3D6087}"/>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11E8AC70-9C19-9F42-A367-FF504FA54B9C}"/>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84253DA1-8087-6E43-AB21-4C8FF7AB153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116523691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754632-50C4-6042-BF0D-689D8DA2E976}" type="datetimeFigureOut">
              <a:rPr lang="en-US" smtClean="0"/>
              <a:t>1/27/22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E63A49E-25BD-984C-BD05-59AE97DE79DB}" type="slidenum">
              <a:rPr lang="en-US" smtClean="0"/>
              <a:t>‹#›</a:t>
            </a:fld>
            <a:endParaRPr lang="en-US"/>
          </a:p>
        </p:txBody>
      </p:sp>
      <p:sp>
        <p:nvSpPr>
          <p:cNvPr id="5" name="Rectangle 4">
            <a:extLst>
              <a:ext uri="{FF2B5EF4-FFF2-40B4-BE49-F238E27FC236}">
                <a16:creationId xmlns:a16="http://schemas.microsoft.com/office/drawing/2014/main" id="{CE2EFC7A-C51D-7D47-8C3A-71327A337629}"/>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2" descr="http://images.clipartpanda.com/world-clipart-png-globe-hi.png">
            <a:extLst>
              <a:ext uri="{FF2B5EF4-FFF2-40B4-BE49-F238E27FC236}">
                <a16:creationId xmlns:a16="http://schemas.microsoft.com/office/drawing/2014/main" id="{1523259E-0A06-9440-83C2-29FE4A77EA9F}"/>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3FF18C97-104B-3B40-85A2-B10860472D0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326999319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5754632-50C4-6042-BF0D-689D8DA2E976}" type="datetimeFigureOut">
              <a:rPr lang="en-US" smtClean="0"/>
              <a:t>1/27/22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a:extLst>
              <a:ext uri="{FF2B5EF4-FFF2-40B4-BE49-F238E27FC236}">
                <a16:creationId xmlns:a16="http://schemas.microsoft.com/office/drawing/2014/main" id="{4D04C349-4CBD-B744-A5A5-85956F3C8F82}"/>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2" descr="http://images.clipartpanda.com/world-clipart-png-globe-hi.png">
            <a:extLst>
              <a:ext uri="{FF2B5EF4-FFF2-40B4-BE49-F238E27FC236}">
                <a16:creationId xmlns:a16="http://schemas.microsoft.com/office/drawing/2014/main" id="{67799209-E2F8-5F4F-9F3D-1A083B796FBA}"/>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3">
            <a:extLst>
              <a:ext uri="{FF2B5EF4-FFF2-40B4-BE49-F238E27FC236}">
                <a16:creationId xmlns:a16="http://schemas.microsoft.com/office/drawing/2014/main" id="{B360653D-FDB0-4140-A9A5-A8865BAF0FE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203219311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5754632-50C4-6042-BF0D-689D8DA2E976}" type="datetimeFigureOut">
              <a:rPr lang="en-US" smtClean="0"/>
              <a:t>1/27/22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a:extLst>
              <a:ext uri="{FF2B5EF4-FFF2-40B4-BE49-F238E27FC236}">
                <a16:creationId xmlns:a16="http://schemas.microsoft.com/office/drawing/2014/main" id="{9244A521-8E5D-5F41-9136-BF0A41BD7D5F}"/>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2" descr="http://images.clipartpanda.com/world-clipart-png-globe-hi.png">
            <a:extLst>
              <a:ext uri="{FF2B5EF4-FFF2-40B4-BE49-F238E27FC236}">
                <a16:creationId xmlns:a16="http://schemas.microsoft.com/office/drawing/2014/main" id="{64BDB9A2-216E-064C-B75B-38613F845431}"/>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10254950-A11A-814E-B568-F9231D95659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148823498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1/27/22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a:extLst>
              <a:ext uri="{FF2B5EF4-FFF2-40B4-BE49-F238E27FC236}">
                <a16:creationId xmlns:a16="http://schemas.microsoft.com/office/drawing/2014/main" id="{49C03C8F-CD1B-B549-A641-D2E205DBCB8E}"/>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CB93ED5C-B205-2E41-9A3B-77AC9746CF18}"/>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43965182-3A88-A746-B141-6C25DFBDBC5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339003296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1/27/22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a:extLst>
              <a:ext uri="{FF2B5EF4-FFF2-40B4-BE49-F238E27FC236}">
                <a16:creationId xmlns:a16="http://schemas.microsoft.com/office/drawing/2014/main" id="{40986BFC-535A-F14A-8A77-D98464B2B285}"/>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BF95ABDA-1D2A-EE41-AB28-5C3E0CE5B583}"/>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715B5346-0872-2042-BC4A-2C5E1D0A469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30552595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3.pn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5" Type="http://schemas.openxmlformats.org/officeDocument/2006/relationships/image" Target="../media/image6.tiff"/><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image" Target="../media/image5.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3.pn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5" Type="http://schemas.openxmlformats.org/officeDocument/2006/relationships/image" Target="../media/image6.tiff"/><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 Id="rId14"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5754632-50C4-6042-BF0D-689D8DA2E976}" type="datetimeFigureOut">
              <a:rPr lang="en-US" smtClean="0"/>
              <a:t>1/27/22</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E63A49E-25BD-984C-BD05-59AE97DE79DB}" type="slidenum">
              <a:rPr lang="en-US" smtClean="0"/>
              <a:t>‹#›</a:t>
            </a:fld>
            <a:endParaRPr lang="en-US"/>
          </a:p>
        </p:txBody>
      </p:sp>
    </p:spTree>
    <p:extLst>
      <p:ext uri="{BB962C8B-B14F-4D97-AF65-F5344CB8AC3E}">
        <p14:creationId xmlns:p14="http://schemas.microsoft.com/office/powerpoint/2010/main" val="2055863428"/>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5754632-50C4-6042-BF0D-689D8DA2E976}" type="datetimeFigureOut">
              <a:rPr lang="en-US" smtClean="0"/>
              <a:t>1/27/22</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E63A49E-25BD-984C-BD05-59AE97DE79DB}" type="slidenum">
              <a:rPr lang="en-US" smtClean="0"/>
              <a:t>‹#›</a:t>
            </a:fld>
            <a:endParaRPr lang="en-US"/>
          </a:p>
        </p:txBody>
      </p:sp>
    </p:spTree>
    <p:extLst>
      <p:ext uri="{BB962C8B-B14F-4D97-AF65-F5344CB8AC3E}">
        <p14:creationId xmlns:p14="http://schemas.microsoft.com/office/powerpoint/2010/main" val="2234107520"/>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defTabSz="914400" rtl="0" eaLnBrk="1" latinLnBrk="0" hangingPunct="1">
        <a:lnSpc>
          <a:spcPct val="90000"/>
        </a:lnSpc>
        <a:spcBef>
          <a:spcPct val="0"/>
        </a:spcBef>
        <a:buNone/>
        <a:defRPr sz="4400" kern="1200">
          <a:solidFill>
            <a:schemeClr val="tx1"/>
          </a:solidFill>
          <a:latin typeface="+mn-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5754632-50C4-6042-BF0D-689D8DA2E976}" type="datetimeFigureOut">
              <a:rPr lang="en-US" smtClean="0"/>
              <a:t>1/27/22</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E63A49E-25BD-984C-BD05-59AE97DE79DB}" type="slidenum">
              <a:rPr lang="en-US" smtClean="0"/>
              <a:t>‹#›</a:t>
            </a:fld>
            <a:endParaRPr lang="en-US"/>
          </a:p>
        </p:txBody>
      </p:sp>
      <p:sp>
        <p:nvSpPr>
          <p:cNvPr id="7" name="Rectangle 4">
            <a:extLst>
              <a:ext uri="{FF2B5EF4-FFF2-40B4-BE49-F238E27FC236}">
                <a16:creationId xmlns:a16="http://schemas.microsoft.com/office/drawing/2014/main" id="{BAC36C88-2C41-764A-8EC1-865346645B55}"/>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2" descr="http://images.clipartpanda.com/world-clipart-png-globe-hi.png">
            <a:extLst>
              <a:ext uri="{FF2B5EF4-FFF2-40B4-BE49-F238E27FC236}">
                <a16:creationId xmlns:a16="http://schemas.microsoft.com/office/drawing/2014/main" id="{3D102373-A2BF-924A-9801-58B85EAA79D8}"/>
              </a:ext>
            </a:extLst>
          </p:cNvPr>
          <p:cNvPicPr>
            <a:picLocks noChangeAspect="1" noChangeArrowheads="1"/>
          </p:cNvPicPr>
          <p:nvPr/>
        </p:nvPicPr>
        <p:blipFill>
          <a:blip r:embed="rId13"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E75419BF-3887-C749-9988-2A2240A38F9F}"/>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0" name="Picture 9">
            <a:extLst>
              <a:ext uri="{FF2B5EF4-FFF2-40B4-BE49-F238E27FC236}">
                <a16:creationId xmlns:a16="http://schemas.microsoft.com/office/drawing/2014/main" id="{BA148BFF-6C21-5242-88C1-17CD39D29F41}"/>
              </a:ext>
            </a:extLst>
          </p:cNvPr>
          <p:cNvPicPr>
            <a:picLocks noChangeAspect="1"/>
          </p:cNvPicPr>
          <p:nvPr/>
        </p:nvPicPr>
        <p:blipFill>
          <a:blip r:embed="rId15"/>
          <a:stretch>
            <a:fillRect/>
          </a:stretch>
        </p:blipFill>
        <p:spPr>
          <a:xfrm>
            <a:off x="6279078" y="6043835"/>
            <a:ext cx="2466485" cy="803530"/>
          </a:xfrm>
          <a:prstGeom prst="rect">
            <a:avLst/>
          </a:prstGeom>
          <a:solidFill>
            <a:srgbClr val="10A5CC"/>
          </a:solidFill>
        </p:spPr>
      </p:pic>
    </p:spTree>
    <p:extLst>
      <p:ext uri="{BB962C8B-B14F-4D97-AF65-F5344CB8AC3E}">
        <p14:creationId xmlns:p14="http://schemas.microsoft.com/office/powerpoint/2010/main" val="4164130132"/>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5754632-50C4-6042-BF0D-689D8DA2E976}" type="datetimeFigureOut">
              <a:rPr lang="en-US" smtClean="0"/>
              <a:t>1/27/22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E63A49E-25BD-984C-BD05-59AE97DE79DB}" type="slidenum">
              <a:rPr lang="en-US" smtClean="0"/>
              <a:t>‹#›</a:t>
            </a:fld>
            <a:endParaRPr lang="en-US"/>
          </a:p>
        </p:txBody>
      </p:sp>
      <p:sp>
        <p:nvSpPr>
          <p:cNvPr id="7" name="Rectangle 4">
            <a:extLst>
              <a:ext uri="{FF2B5EF4-FFF2-40B4-BE49-F238E27FC236}">
                <a16:creationId xmlns:a16="http://schemas.microsoft.com/office/drawing/2014/main" id="{C4BCFC8A-EBED-1941-A425-732F0F4B236D}"/>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2" descr="http://images.clipartpanda.com/world-clipart-png-globe-hi.png">
            <a:extLst>
              <a:ext uri="{FF2B5EF4-FFF2-40B4-BE49-F238E27FC236}">
                <a16:creationId xmlns:a16="http://schemas.microsoft.com/office/drawing/2014/main" id="{D627BE51-0ADD-AD49-AC0F-B53148BC470D}"/>
              </a:ext>
            </a:extLst>
          </p:cNvPr>
          <p:cNvPicPr>
            <a:picLocks noChangeAspect="1" noChangeArrowheads="1"/>
          </p:cNvPicPr>
          <p:nvPr/>
        </p:nvPicPr>
        <p:blipFill>
          <a:blip r:embed="rId13"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B2A6756E-5D5D-074A-B886-B73EC95885C4}"/>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0" name="Picture 9">
            <a:extLst>
              <a:ext uri="{FF2B5EF4-FFF2-40B4-BE49-F238E27FC236}">
                <a16:creationId xmlns:a16="http://schemas.microsoft.com/office/drawing/2014/main" id="{4C4C8FD4-5B68-6948-B576-FA7CA9A26236}"/>
              </a:ext>
            </a:extLst>
          </p:cNvPr>
          <p:cNvPicPr>
            <a:picLocks noChangeAspect="1"/>
          </p:cNvPicPr>
          <p:nvPr/>
        </p:nvPicPr>
        <p:blipFill>
          <a:blip r:embed="rId15"/>
          <a:stretch>
            <a:fillRect/>
          </a:stretch>
        </p:blipFill>
        <p:spPr>
          <a:xfrm>
            <a:off x="6279078" y="6043835"/>
            <a:ext cx="2466485" cy="803530"/>
          </a:xfrm>
          <a:prstGeom prst="rect">
            <a:avLst/>
          </a:prstGeom>
          <a:solidFill>
            <a:srgbClr val="10A5CC"/>
          </a:solidFill>
        </p:spPr>
      </p:pic>
    </p:spTree>
    <p:extLst>
      <p:ext uri="{BB962C8B-B14F-4D97-AF65-F5344CB8AC3E}">
        <p14:creationId xmlns:p14="http://schemas.microsoft.com/office/powerpoint/2010/main" val="3603973520"/>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5.xml"/></Relationships>
</file>

<file path=ppt/slides/_rels/slide15.xml.rels><?xml version="1.0" encoding="UTF-8" standalone="yes"?>
<Relationships xmlns="http://schemas.openxmlformats.org/package/2006/relationships"><Relationship Id="rId3" Type="http://schemas.openxmlformats.org/officeDocument/2006/relationships/image" Target="../media/image8.tiff"/><Relationship Id="rId2" Type="http://schemas.openxmlformats.org/officeDocument/2006/relationships/image" Target="../media/image7.tiff"/><Relationship Id="rId1" Type="http://schemas.openxmlformats.org/officeDocument/2006/relationships/slideLayout" Target="../slideLayouts/slideLayout35.xml"/></Relationships>
</file>

<file path=ppt/slides/_rels/slide16.xml.rels><?xml version="1.0" encoding="UTF-8" standalone="yes"?>
<Relationships xmlns="http://schemas.openxmlformats.org/package/2006/relationships"><Relationship Id="rId3" Type="http://schemas.openxmlformats.org/officeDocument/2006/relationships/image" Target="../media/image9.tiff"/><Relationship Id="rId2" Type="http://schemas.openxmlformats.org/officeDocument/2006/relationships/notesSlide" Target="../notesSlides/notesSlide9.xml"/><Relationship Id="rId1" Type="http://schemas.openxmlformats.org/officeDocument/2006/relationships/slideLayout" Target="../slideLayouts/slideLayout3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18.xml.rels><?xml version="1.0" encoding="UTF-8" standalone="yes"?>
<Relationships xmlns="http://schemas.openxmlformats.org/package/2006/relationships"><Relationship Id="rId3" Type="http://schemas.openxmlformats.org/officeDocument/2006/relationships/image" Target="../media/image10.tiff"/><Relationship Id="rId2" Type="http://schemas.openxmlformats.org/officeDocument/2006/relationships/notesSlide" Target="../notesSlides/notesSlide10.xml"/><Relationship Id="rId1" Type="http://schemas.openxmlformats.org/officeDocument/2006/relationships/slideLayout" Target="../slideLayouts/slideLayout3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5.xml"/></Relationships>
</file>

<file path=ppt/slides/_rels/slide21.xml.rels><?xml version="1.0" encoding="UTF-8" standalone="yes"?>
<Relationships xmlns="http://schemas.openxmlformats.org/package/2006/relationships"><Relationship Id="rId2" Type="http://schemas.openxmlformats.org/officeDocument/2006/relationships/image" Target="../media/image11.tiff"/><Relationship Id="rId1" Type="http://schemas.openxmlformats.org/officeDocument/2006/relationships/slideLayout" Target="../slideLayouts/slideLayout3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5.xml"/></Relationships>
</file>

<file path=ppt/slides/_rels/slide23.xml.rels><?xml version="1.0" encoding="UTF-8" standalone="yes"?>
<Relationships xmlns="http://schemas.openxmlformats.org/package/2006/relationships"><Relationship Id="rId3" Type="http://schemas.openxmlformats.org/officeDocument/2006/relationships/image" Target="../media/image13.tiff"/><Relationship Id="rId2" Type="http://schemas.openxmlformats.org/officeDocument/2006/relationships/image" Target="../media/image12.tiff"/><Relationship Id="rId1" Type="http://schemas.openxmlformats.org/officeDocument/2006/relationships/slideLayout" Target="../slideLayouts/slideLayout35.xml"/><Relationship Id="rId4" Type="http://schemas.openxmlformats.org/officeDocument/2006/relationships/image" Target="../media/image14.tiff"/></Relationships>
</file>

<file path=ppt/slides/_rels/slide24.xml.rels><?xml version="1.0" encoding="UTF-8" standalone="yes"?>
<Relationships xmlns="http://schemas.openxmlformats.org/package/2006/relationships"><Relationship Id="rId3" Type="http://schemas.openxmlformats.org/officeDocument/2006/relationships/image" Target="../media/image15.tiff"/><Relationship Id="rId2" Type="http://schemas.openxmlformats.org/officeDocument/2006/relationships/notesSlide" Target="../notesSlides/notesSlide14.xml"/><Relationship Id="rId1" Type="http://schemas.openxmlformats.org/officeDocument/2006/relationships/slideLayout" Target="../slideLayouts/slideLayout35.xml"/><Relationship Id="rId4" Type="http://schemas.openxmlformats.org/officeDocument/2006/relationships/image" Target="../media/image16.tiff"/></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5.xml"/></Relationships>
</file>

<file path=ppt/slides/_rels/slide26.xml.rels><?xml version="1.0" encoding="UTF-8" standalone="yes"?>
<Relationships xmlns="http://schemas.openxmlformats.org/package/2006/relationships"><Relationship Id="rId3" Type="http://schemas.openxmlformats.org/officeDocument/2006/relationships/image" Target="../media/image17.tiff"/><Relationship Id="rId2" Type="http://schemas.openxmlformats.org/officeDocument/2006/relationships/notesSlide" Target="../notesSlides/notesSlide16.xml"/><Relationship Id="rId1" Type="http://schemas.openxmlformats.org/officeDocument/2006/relationships/slideLayout" Target="../slideLayouts/slideLayout35.xml"/></Relationships>
</file>

<file path=ppt/slides/_rels/slide27.xml.rels><?xml version="1.0" encoding="UTF-8" standalone="yes"?>
<Relationships xmlns="http://schemas.openxmlformats.org/package/2006/relationships"><Relationship Id="rId3" Type="http://schemas.openxmlformats.org/officeDocument/2006/relationships/image" Target="../media/image18.tiff"/><Relationship Id="rId2" Type="http://schemas.openxmlformats.org/officeDocument/2006/relationships/notesSlide" Target="../notesSlides/notesSlide17.xml"/><Relationship Id="rId1" Type="http://schemas.openxmlformats.org/officeDocument/2006/relationships/slideLayout" Target="../slideLayouts/slideLayout35.xml"/><Relationship Id="rId5" Type="http://schemas.openxmlformats.org/officeDocument/2006/relationships/image" Target="../media/image20.tiff"/><Relationship Id="rId4" Type="http://schemas.openxmlformats.org/officeDocument/2006/relationships/image" Target="../media/image19.tiff"/></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5.xml"/></Relationships>
</file>

<file path=ppt/slides/_rels/slide30.xml.rels><?xml version="1.0" encoding="UTF-8" standalone="yes"?>
<Relationships xmlns="http://schemas.openxmlformats.org/package/2006/relationships"><Relationship Id="rId3" Type="http://schemas.openxmlformats.org/officeDocument/2006/relationships/image" Target="../media/image21.tiff"/><Relationship Id="rId2" Type="http://schemas.openxmlformats.org/officeDocument/2006/relationships/notesSlide" Target="../notesSlides/notesSlide20.xml"/><Relationship Id="rId1" Type="http://schemas.openxmlformats.org/officeDocument/2006/relationships/slideLayout" Target="../slideLayouts/slideLayout35.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3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1.xml"/><Relationship Id="rId1" Type="http://schemas.openxmlformats.org/officeDocument/2006/relationships/slideLayout" Target="../slideLayouts/slideLayout35.xml"/><Relationship Id="rId4" Type="http://schemas.openxmlformats.org/officeDocument/2006/relationships/image" Target="../media/image23.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5.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5.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5.xml"/></Relationships>
</file>

<file path=ppt/slides/_rels/slide38.xml.rels><?xml version="1.0" encoding="UTF-8" standalone="yes"?>
<Relationships xmlns="http://schemas.openxmlformats.org/package/2006/relationships"><Relationship Id="rId2" Type="http://schemas.openxmlformats.org/officeDocument/2006/relationships/hyperlink" Target="https://fra.europa.eu/en/publication/2017/mapping-minimum-age-requirements/consent-medical-treatments" TargetMode="External"/><Relationship Id="rId1" Type="http://schemas.openxmlformats.org/officeDocument/2006/relationships/slideLayout" Target="../slideLayouts/slideLayout3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609600"/>
            <a:ext cx="8001000" cy="2971800"/>
          </a:xfrm>
        </p:spPr>
        <p:txBody>
          <a:bodyPr anchor="ctr">
            <a:normAutofit/>
          </a:bodyPr>
          <a:lstStyle/>
          <a:p>
            <a:r>
              <a:rPr lang="en-US" dirty="0">
                <a:latin typeface="+mn-lt"/>
              </a:rPr>
              <a:t>Consent and Assent for Anesthesia in Infants and Children</a:t>
            </a:r>
            <a:endParaRPr lang="en-US" sz="5300" dirty="0">
              <a:latin typeface="+mn-lt"/>
            </a:endParaRPr>
          </a:p>
        </p:txBody>
      </p:sp>
      <p:sp>
        <p:nvSpPr>
          <p:cNvPr id="3" name="Subtitle 2"/>
          <p:cNvSpPr>
            <a:spLocks noGrp="1"/>
          </p:cNvSpPr>
          <p:nvPr>
            <p:ph type="subTitle" idx="1"/>
          </p:nvPr>
        </p:nvSpPr>
        <p:spPr>
          <a:xfrm>
            <a:off x="2400300" y="3505200"/>
            <a:ext cx="4343400" cy="1828800"/>
          </a:xfrm>
        </p:spPr>
        <p:txBody>
          <a:bodyPr anchor="ctr"/>
          <a:lstStyle/>
          <a:p>
            <a:r>
              <a:rPr lang="en-US" sz="3600" dirty="0">
                <a:solidFill>
                  <a:schemeClr val="tx1"/>
                </a:solidFill>
              </a:rPr>
              <a:t>Clinton Fuller, MD</a:t>
            </a:r>
          </a:p>
          <a:p>
            <a:r>
              <a:rPr lang="en-US" dirty="0"/>
              <a:t>Texas Children’s Hospital</a:t>
            </a:r>
          </a:p>
        </p:txBody>
      </p:sp>
      <p:sp>
        <p:nvSpPr>
          <p:cNvPr id="4" name="TextBox 3"/>
          <p:cNvSpPr txBox="1"/>
          <p:nvPr/>
        </p:nvSpPr>
        <p:spPr>
          <a:xfrm>
            <a:off x="-3086100" y="2114550"/>
            <a:ext cx="184731" cy="369332"/>
          </a:xfrm>
          <a:prstGeom prst="rect">
            <a:avLst/>
          </a:prstGeom>
          <a:noFill/>
        </p:spPr>
        <p:txBody>
          <a:bodyPr wrap="none" rtlCol="0">
            <a:spAutoFit/>
          </a:bodyPr>
          <a:lstStyle/>
          <a:p>
            <a:endParaRPr lang="en-US"/>
          </a:p>
        </p:txBody>
      </p:sp>
      <p:sp>
        <p:nvSpPr>
          <p:cNvPr id="5" name="TextBox 4">
            <a:extLst>
              <a:ext uri="{FF2B5EF4-FFF2-40B4-BE49-F238E27FC236}">
                <a16:creationId xmlns:a16="http://schemas.microsoft.com/office/drawing/2014/main" id="{A9CB29E0-9EC0-CF4F-8C88-8E5BD7CB8069}"/>
              </a:ext>
            </a:extLst>
          </p:cNvPr>
          <p:cNvSpPr txBox="1"/>
          <p:nvPr/>
        </p:nvSpPr>
        <p:spPr>
          <a:xfrm>
            <a:off x="3276600" y="6292334"/>
            <a:ext cx="1840760" cy="369332"/>
          </a:xfrm>
          <a:prstGeom prst="rect">
            <a:avLst/>
          </a:prstGeom>
          <a:noFill/>
        </p:spPr>
        <p:txBody>
          <a:bodyPr wrap="none" rtlCol="0">
            <a:spAutoFit/>
          </a:bodyPr>
          <a:lstStyle/>
          <a:p>
            <a:r>
              <a:rPr lang="en-US" dirty="0"/>
              <a:t>Updated 10/2019</a:t>
            </a:r>
          </a:p>
        </p:txBody>
      </p:sp>
    </p:spTree>
    <p:extLst>
      <p:ext uri="{BB962C8B-B14F-4D97-AF65-F5344CB8AC3E}">
        <p14:creationId xmlns:p14="http://schemas.microsoft.com/office/powerpoint/2010/main" val="16859043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274638"/>
            <a:ext cx="8058150" cy="1143000"/>
          </a:xfrm>
        </p:spPr>
        <p:txBody>
          <a:bodyPr/>
          <a:lstStyle/>
          <a:p>
            <a:pPr algn="l"/>
            <a:r>
              <a:rPr lang="en-US" dirty="0">
                <a:latin typeface="+mn-lt"/>
              </a:rPr>
              <a:t>Disclosures</a:t>
            </a:r>
          </a:p>
        </p:txBody>
      </p:sp>
      <p:sp>
        <p:nvSpPr>
          <p:cNvPr id="3" name="Content Placeholder 2"/>
          <p:cNvSpPr>
            <a:spLocks noGrp="1"/>
          </p:cNvSpPr>
          <p:nvPr>
            <p:ph idx="1"/>
          </p:nvPr>
        </p:nvSpPr>
        <p:spPr>
          <a:xfrm>
            <a:off x="628650" y="2666999"/>
            <a:ext cx="7886700" cy="2057401"/>
          </a:xfrm>
        </p:spPr>
        <p:txBody>
          <a:bodyPr/>
          <a:lstStyle/>
          <a:p>
            <a:pPr marL="0" indent="0">
              <a:buNone/>
            </a:pPr>
            <a:r>
              <a:rPr lang="en-US" dirty="0">
                <a:ea typeface="MS PGothic" charset="0"/>
              </a:rPr>
              <a:t>No relevant financial relationships</a:t>
            </a:r>
          </a:p>
          <a:p>
            <a:pPr marL="0" indent="0">
              <a:buNone/>
            </a:pPr>
            <a:endParaRPr lang="en-US" dirty="0"/>
          </a:p>
        </p:txBody>
      </p:sp>
    </p:spTree>
    <p:extLst>
      <p:ext uri="{BB962C8B-B14F-4D97-AF65-F5344CB8AC3E}">
        <p14:creationId xmlns:p14="http://schemas.microsoft.com/office/powerpoint/2010/main" val="20885645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a:latin typeface="+mn-lt"/>
              </a:rPr>
              <a:t>Learning Objectives:</a:t>
            </a:r>
          </a:p>
        </p:txBody>
      </p:sp>
      <p:sp>
        <p:nvSpPr>
          <p:cNvPr id="3" name="Content Placeholder 2"/>
          <p:cNvSpPr>
            <a:spLocks noGrp="1"/>
          </p:cNvSpPr>
          <p:nvPr>
            <p:ph idx="1"/>
          </p:nvPr>
        </p:nvSpPr>
        <p:spPr/>
        <p:txBody>
          <a:bodyPr>
            <a:normAutofit/>
          </a:bodyPr>
          <a:lstStyle/>
          <a:p>
            <a:r>
              <a:rPr lang="en-US" dirty="0"/>
              <a:t>Describe basic ethical theories and principles</a:t>
            </a:r>
          </a:p>
          <a:p>
            <a:r>
              <a:rPr lang="en-US" dirty="0"/>
              <a:t>List the elements of informed consent in adults</a:t>
            </a:r>
          </a:p>
          <a:p>
            <a:r>
              <a:rPr lang="en-US" dirty="0"/>
              <a:t>Recognize differences of informed consent and assent in pediatrics</a:t>
            </a:r>
          </a:p>
          <a:p>
            <a:r>
              <a:rPr lang="en-US" dirty="0"/>
              <a:t>Apply ethical principles to clinical scenarios</a:t>
            </a:r>
          </a:p>
          <a:p>
            <a:pPr marL="0" indent="0">
              <a:buNone/>
            </a:pPr>
            <a:endParaRPr lang="en-US" dirty="0"/>
          </a:p>
          <a:p>
            <a:endParaRPr lang="en-US" dirty="0"/>
          </a:p>
          <a:p>
            <a:endParaRPr lang="en-US" dirty="0"/>
          </a:p>
        </p:txBody>
      </p:sp>
    </p:spTree>
    <p:extLst>
      <p:ext uri="{BB962C8B-B14F-4D97-AF65-F5344CB8AC3E}">
        <p14:creationId xmlns:p14="http://schemas.microsoft.com/office/powerpoint/2010/main" val="12285973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274638"/>
            <a:ext cx="8058150" cy="1143000"/>
          </a:xfrm>
        </p:spPr>
        <p:txBody>
          <a:bodyPr/>
          <a:lstStyle/>
          <a:p>
            <a:pPr algn="l"/>
            <a:r>
              <a:rPr lang="en-US" dirty="0">
                <a:latin typeface="+mn-lt"/>
              </a:rPr>
              <a:t>Case Scenario</a:t>
            </a:r>
          </a:p>
        </p:txBody>
      </p:sp>
      <p:sp>
        <p:nvSpPr>
          <p:cNvPr id="3" name="Content Placeholder 2"/>
          <p:cNvSpPr>
            <a:spLocks noGrp="1"/>
          </p:cNvSpPr>
          <p:nvPr>
            <p:ph idx="1"/>
          </p:nvPr>
        </p:nvSpPr>
        <p:spPr>
          <a:xfrm>
            <a:off x="628650" y="1035568"/>
            <a:ext cx="7886700" cy="4351338"/>
          </a:xfrm>
        </p:spPr>
        <p:txBody>
          <a:bodyPr>
            <a:normAutofit/>
          </a:bodyPr>
          <a:lstStyle/>
          <a:p>
            <a:pPr marL="0" indent="0">
              <a:buNone/>
            </a:pPr>
            <a:endParaRPr lang="en-US" dirty="0"/>
          </a:p>
          <a:p>
            <a:r>
              <a:rPr lang="en-US" dirty="0"/>
              <a:t>14-year-old female with no known medical history presents to preoperative area prior to scheduled dental restorations under general anesthesia.</a:t>
            </a:r>
          </a:p>
          <a:p>
            <a:r>
              <a:rPr lang="en-US" dirty="0"/>
              <a:t>She failed dental procedure in clinic due to anxiety and lack of cooperation.</a:t>
            </a:r>
          </a:p>
          <a:p>
            <a:pPr marL="0" indent="0">
              <a:buNone/>
            </a:pPr>
            <a:endParaRPr lang="en-US" dirty="0"/>
          </a:p>
        </p:txBody>
      </p:sp>
    </p:spTree>
    <p:extLst>
      <p:ext uri="{BB962C8B-B14F-4D97-AF65-F5344CB8AC3E}">
        <p14:creationId xmlns:p14="http://schemas.microsoft.com/office/powerpoint/2010/main" val="40333863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a:latin typeface="+mn-lt"/>
              </a:rPr>
              <a:t>Case Scenario</a:t>
            </a:r>
          </a:p>
        </p:txBody>
      </p:sp>
      <p:sp>
        <p:nvSpPr>
          <p:cNvPr id="3" name="Content Placeholder 2"/>
          <p:cNvSpPr>
            <a:spLocks noGrp="1"/>
          </p:cNvSpPr>
          <p:nvPr>
            <p:ph idx="1"/>
          </p:nvPr>
        </p:nvSpPr>
        <p:spPr>
          <a:xfrm>
            <a:off x="457200" y="1676400"/>
            <a:ext cx="8058150" cy="4046538"/>
          </a:xfrm>
        </p:spPr>
        <p:txBody>
          <a:bodyPr>
            <a:normAutofit/>
          </a:bodyPr>
          <a:lstStyle/>
          <a:p>
            <a:r>
              <a:rPr lang="en-US" sz="2800" dirty="0"/>
              <a:t>Upon entering the exam room, you note the patient sitting on a stretcher with both parents present</a:t>
            </a:r>
          </a:p>
          <a:p>
            <a:r>
              <a:rPr lang="en-US" sz="2800" dirty="0"/>
              <a:t>Patient begins to yell about not wanting procedure performed, stating she will fight anyone that touches her; she will not take any oral premedication</a:t>
            </a:r>
          </a:p>
          <a:p>
            <a:pPr marL="0" indent="0">
              <a:buNone/>
            </a:pPr>
            <a:endParaRPr lang="en-US" dirty="0"/>
          </a:p>
        </p:txBody>
      </p:sp>
    </p:spTree>
    <p:extLst>
      <p:ext uri="{BB962C8B-B14F-4D97-AF65-F5344CB8AC3E}">
        <p14:creationId xmlns:p14="http://schemas.microsoft.com/office/powerpoint/2010/main" val="1319605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a:latin typeface="+mn-lt"/>
              </a:rPr>
              <a:t>Case Scenario</a:t>
            </a:r>
          </a:p>
        </p:txBody>
      </p:sp>
      <p:sp>
        <p:nvSpPr>
          <p:cNvPr id="3" name="Content Placeholder 2"/>
          <p:cNvSpPr>
            <a:spLocks noGrp="1"/>
          </p:cNvSpPr>
          <p:nvPr>
            <p:ph idx="1"/>
          </p:nvPr>
        </p:nvSpPr>
        <p:spPr>
          <a:xfrm>
            <a:off x="628650" y="1371600"/>
            <a:ext cx="7886700" cy="4351338"/>
          </a:xfrm>
        </p:spPr>
        <p:txBody>
          <a:bodyPr>
            <a:normAutofit/>
          </a:bodyPr>
          <a:lstStyle/>
          <a:p>
            <a:r>
              <a:rPr lang="en-US" dirty="0"/>
              <a:t>How would you proceed?</a:t>
            </a:r>
          </a:p>
          <a:p>
            <a:pPr lvl="1">
              <a:buFont typeface="System Font Regular"/>
              <a:buChar char="-"/>
            </a:pPr>
            <a:r>
              <a:rPr lang="en-US" dirty="0"/>
              <a:t>Premedication with IM Ketamine</a:t>
            </a:r>
          </a:p>
          <a:p>
            <a:pPr lvl="1">
              <a:buFont typeface="System Font Regular"/>
              <a:buChar char="-"/>
            </a:pPr>
            <a:r>
              <a:rPr lang="en-US" dirty="0"/>
              <a:t>Call for help for forced inhalational induction</a:t>
            </a:r>
          </a:p>
          <a:p>
            <a:pPr lvl="1">
              <a:buFont typeface="System Font Regular"/>
              <a:buChar char="-"/>
            </a:pPr>
            <a:r>
              <a:rPr lang="en-US" dirty="0"/>
              <a:t>Cancel the case</a:t>
            </a:r>
          </a:p>
          <a:p>
            <a:r>
              <a:rPr lang="en-US" dirty="0"/>
              <a:t>Why did you choose that option?</a:t>
            </a:r>
          </a:p>
          <a:p>
            <a:r>
              <a:rPr lang="en-US" dirty="0"/>
              <a:t>Are there any guiding principles to assist in this decision?</a:t>
            </a:r>
          </a:p>
          <a:p>
            <a:pPr marL="0" indent="0">
              <a:buNone/>
            </a:pPr>
            <a:endParaRPr lang="en-US" dirty="0"/>
          </a:p>
        </p:txBody>
      </p:sp>
    </p:spTree>
    <p:extLst>
      <p:ext uri="{BB962C8B-B14F-4D97-AF65-F5344CB8AC3E}">
        <p14:creationId xmlns:p14="http://schemas.microsoft.com/office/powerpoint/2010/main" val="35103438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a:latin typeface="+mn-lt"/>
              </a:rPr>
              <a:t>What </a:t>
            </a:r>
            <a:r>
              <a:rPr lang="en-US" dirty="0"/>
              <a:t>are</a:t>
            </a:r>
            <a:r>
              <a:rPr lang="en-US" dirty="0">
                <a:latin typeface="+mn-lt"/>
              </a:rPr>
              <a:t> Ethics?</a:t>
            </a:r>
          </a:p>
        </p:txBody>
      </p:sp>
      <p:sp>
        <p:nvSpPr>
          <p:cNvPr id="3" name="Content Placeholder 2"/>
          <p:cNvSpPr>
            <a:spLocks noGrp="1"/>
          </p:cNvSpPr>
          <p:nvPr>
            <p:ph idx="1"/>
          </p:nvPr>
        </p:nvSpPr>
        <p:spPr>
          <a:xfrm>
            <a:off x="457200" y="1905000"/>
            <a:ext cx="8229600" cy="4261073"/>
          </a:xfrm>
        </p:spPr>
        <p:txBody>
          <a:bodyPr>
            <a:normAutofit/>
          </a:bodyPr>
          <a:lstStyle/>
          <a:p>
            <a:r>
              <a:rPr lang="en-US" dirty="0"/>
              <a:t>The discipline dealing with what is good and bad, and with moral duty and obligation</a:t>
            </a:r>
            <a:r>
              <a:rPr lang="en-US" baseline="30000" dirty="0"/>
              <a:t>1</a:t>
            </a:r>
            <a:endParaRPr lang="en-US" dirty="0"/>
          </a:p>
          <a:p>
            <a:r>
              <a:rPr lang="en-US" dirty="0"/>
              <a:t>The</a:t>
            </a:r>
            <a:r>
              <a:rPr lang="en-US" dirty="0">
                <a:solidFill>
                  <a:srgbClr val="FF0000"/>
                </a:solidFill>
              </a:rPr>
              <a:t> </a:t>
            </a:r>
            <a:r>
              <a:rPr lang="en-US" dirty="0"/>
              <a:t>study of actions taken by </a:t>
            </a:r>
            <a:r>
              <a:rPr lang="en-US" dirty="0">
                <a:solidFill>
                  <a:srgbClr val="EB686B"/>
                </a:solidFill>
              </a:rPr>
              <a:t>moral agents </a:t>
            </a:r>
            <a:r>
              <a:rPr lang="en-US" dirty="0"/>
              <a:t>to determine if they are good or bad</a:t>
            </a:r>
            <a:r>
              <a:rPr lang="en-US" baseline="30000" dirty="0"/>
              <a:t>2</a:t>
            </a:r>
            <a:endParaRPr lang="en-US" dirty="0"/>
          </a:p>
          <a:p>
            <a:endParaRPr lang="en-US" dirty="0"/>
          </a:p>
          <a:p>
            <a:endParaRPr lang="en-US" dirty="0"/>
          </a:p>
        </p:txBody>
      </p:sp>
    </p:spTree>
    <p:extLst>
      <p:ext uri="{BB962C8B-B14F-4D97-AF65-F5344CB8AC3E}">
        <p14:creationId xmlns:p14="http://schemas.microsoft.com/office/powerpoint/2010/main" val="38816065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a:latin typeface="+mn-lt"/>
              </a:rPr>
              <a:t>Who are Moral Agents?</a:t>
            </a:r>
          </a:p>
        </p:txBody>
      </p:sp>
      <p:sp>
        <p:nvSpPr>
          <p:cNvPr id="3" name="Content Placeholder 2"/>
          <p:cNvSpPr>
            <a:spLocks noGrp="1"/>
          </p:cNvSpPr>
          <p:nvPr>
            <p:ph idx="1"/>
          </p:nvPr>
        </p:nvSpPr>
        <p:spPr>
          <a:xfrm>
            <a:off x="457200" y="1828800"/>
            <a:ext cx="8229600" cy="4261073"/>
          </a:xfrm>
        </p:spPr>
        <p:txBody>
          <a:bodyPr>
            <a:normAutofit/>
          </a:bodyPr>
          <a:lstStyle/>
          <a:p>
            <a:r>
              <a:rPr lang="en-US" dirty="0"/>
              <a:t>One who is </a:t>
            </a:r>
            <a:r>
              <a:rPr lang="en-US" dirty="0">
                <a:solidFill>
                  <a:srgbClr val="EB686B"/>
                </a:solidFill>
              </a:rPr>
              <a:t>capable</a:t>
            </a:r>
            <a:r>
              <a:rPr lang="en-US" dirty="0"/>
              <a:t> of knowing and understanding good and bad</a:t>
            </a:r>
          </a:p>
          <a:p>
            <a:r>
              <a:rPr lang="en-US" dirty="0"/>
              <a:t>Has the </a:t>
            </a:r>
            <a:r>
              <a:rPr lang="en-US" dirty="0">
                <a:solidFill>
                  <a:srgbClr val="EB686B"/>
                </a:solidFill>
              </a:rPr>
              <a:t>capacity</a:t>
            </a:r>
            <a:r>
              <a:rPr lang="en-US" dirty="0"/>
              <a:t> of choosing one over the other</a:t>
            </a:r>
          </a:p>
        </p:txBody>
      </p:sp>
    </p:spTree>
    <p:extLst>
      <p:ext uri="{BB962C8B-B14F-4D97-AF65-F5344CB8AC3E}">
        <p14:creationId xmlns:p14="http://schemas.microsoft.com/office/powerpoint/2010/main" val="17471537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a:latin typeface="+mn-lt"/>
              </a:rPr>
              <a:t>What is Capacity?</a:t>
            </a:r>
          </a:p>
        </p:txBody>
      </p:sp>
      <p:sp>
        <p:nvSpPr>
          <p:cNvPr id="3" name="Content Placeholder 2"/>
          <p:cNvSpPr>
            <a:spLocks noGrp="1"/>
          </p:cNvSpPr>
          <p:nvPr>
            <p:ph idx="1"/>
          </p:nvPr>
        </p:nvSpPr>
        <p:spPr/>
        <p:txBody>
          <a:bodyPr>
            <a:normAutofit/>
          </a:bodyPr>
          <a:lstStyle/>
          <a:p>
            <a:r>
              <a:rPr lang="en-US" dirty="0"/>
              <a:t>Ability to make moral distinctions and act on them</a:t>
            </a:r>
          </a:p>
          <a:p>
            <a:r>
              <a:rPr lang="en-US" dirty="0"/>
              <a:t>Moral agents are expected to act within the boundaries of ethical behavior</a:t>
            </a:r>
          </a:p>
          <a:p>
            <a:r>
              <a:rPr lang="en-US" dirty="0"/>
              <a:t>We assume human </a:t>
            </a:r>
            <a:r>
              <a:rPr lang="en-US" dirty="0">
                <a:solidFill>
                  <a:srgbClr val="FF0000"/>
                </a:solidFill>
              </a:rPr>
              <a:t>adults </a:t>
            </a:r>
            <a:r>
              <a:rPr lang="en-US" dirty="0"/>
              <a:t>have capacity</a:t>
            </a:r>
          </a:p>
          <a:p>
            <a:pPr lvl="1"/>
            <a:r>
              <a:rPr lang="en-US" dirty="0"/>
              <a:t>But what about children?</a:t>
            </a:r>
          </a:p>
        </p:txBody>
      </p:sp>
    </p:spTree>
    <p:extLst>
      <p:ext uri="{BB962C8B-B14F-4D97-AF65-F5344CB8AC3E}">
        <p14:creationId xmlns:p14="http://schemas.microsoft.com/office/powerpoint/2010/main" val="20435203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a:latin typeface="+mn-lt"/>
              </a:rPr>
              <a:t>What are Clinical Ethics?</a:t>
            </a:r>
          </a:p>
        </p:txBody>
      </p:sp>
      <p:sp>
        <p:nvSpPr>
          <p:cNvPr id="3" name="Content Placeholder 2"/>
          <p:cNvSpPr>
            <a:spLocks noGrp="1"/>
          </p:cNvSpPr>
          <p:nvPr>
            <p:ph idx="1"/>
          </p:nvPr>
        </p:nvSpPr>
        <p:spPr/>
        <p:txBody>
          <a:bodyPr>
            <a:normAutofit/>
          </a:bodyPr>
          <a:lstStyle/>
          <a:p>
            <a:r>
              <a:rPr lang="en-US" dirty="0"/>
              <a:t>Application of ethical theories, principles, rules, and guidelines to clinical situations</a:t>
            </a:r>
          </a:p>
          <a:p>
            <a:r>
              <a:rPr lang="en-US" dirty="0"/>
              <a:t>Allow for resolution to ethical issues or dilemmas such as consent and assent</a:t>
            </a:r>
          </a:p>
          <a:p>
            <a:endParaRPr lang="en-US" dirty="0"/>
          </a:p>
          <a:p>
            <a:endParaRPr lang="en-US" dirty="0"/>
          </a:p>
          <a:p>
            <a:endParaRPr lang="en-US" dirty="0"/>
          </a:p>
        </p:txBody>
      </p:sp>
    </p:spTree>
    <p:extLst>
      <p:ext uri="{BB962C8B-B14F-4D97-AF65-F5344CB8AC3E}">
        <p14:creationId xmlns:p14="http://schemas.microsoft.com/office/powerpoint/2010/main" val="3648376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a:latin typeface="+mn-lt"/>
              </a:rPr>
              <a:t>How to Best Act?</a:t>
            </a:r>
          </a:p>
        </p:txBody>
      </p:sp>
      <p:sp>
        <p:nvSpPr>
          <p:cNvPr id="3" name="Content Placeholder 2"/>
          <p:cNvSpPr>
            <a:spLocks noGrp="1"/>
          </p:cNvSpPr>
          <p:nvPr>
            <p:ph idx="1"/>
          </p:nvPr>
        </p:nvSpPr>
        <p:spPr/>
        <p:txBody>
          <a:bodyPr>
            <a:normAutofit fontScale="92500" lnSpcReduction="10000"/>
          </a:bodyPr>
          <a:lstStyle/>
          <a:p>
            <a:r>
              <a:rPr lang="en-US" dirty="0"/>
              <a:t>Consequentialism</a:t>
            </a:r>
          </a:p>
          <a:p>
            <a:pPr lvl="1"/>
            <a:r>
              <a:rPr lang="en-US" dirty="0"/>
              <a:t>Correctness of one’s actions based on the </a:t>
            </a:r>
            <a:r>
              <a:rPr lang="en-US" dirty="0">
                <a:solidFill>
                  <a:srgbClr val="FF0000"/>
                </a:solidFill>
              </a:rPr>
              <a:t>consequences</a:t>
            </a:r>
            <a:endParaRPr lang="en-US" dirty="0"/>
          </a:p>
          <a:p>
            <a:r>
              <a:rPr lang="en-US" dirty="0"/>
              <a:t>Deontology</a:t>
            </a:r>
          </a:p>
          <a:p>
            <a:pPr lvl="1"/>
            <a:r>
              <a:rPr lang="en-US" dirty="0"/>
              <a:t>Correctness of one’s actions based on fulfilling the </a:t>
            </a:r>
            <a:r>
              <a:rPr lang="en-US" dirty="0">
                <a:solidFill>
                  <a:srgbClr val="FF0000"/>
                </a:solidFill>
              </a:rPr>
              <a:t>duties</a:t>
            </a:r>
            <a:r>
              <a:rPr lang="en-US" dirty="0"/>
              <a:t> of the actor</a:t>
            </a:r>
          </a:p>
          <a:p>
            <a:r>
              <a:rPr lang="en-US" dirty="0"/>
              <a:t>Virtue ethics</a:t>
            </a:r>
          </a:p>
          <a:p>
            <a:pPr lvl="1"/>
            <a:r>
              <a:rPr lang="en-US" dirty="0"/>
              <a:t>If one acts </a:t>
            </a:r>
            <a:r>
              <a:rPr lang="en-US" dirty="0">
                <a:solidFill>
                  <a:srgbClr val="FF0000"/>
                </a:solidFill>
              </a:rPr>
              <a:t>virtuously</a:t>
            </a:r>
            <a:r>
              <a:rPr lang="en-US" dirty="0"/>
              <a:t>, they will necessarily do the right thing</a:t>
            </a:r>
          </a:p>
        </p:txBody>
      </p:sp>
    </p:spTree>
    <p:extLst>
      <p:ext uri="{BB962C8B-B14F-4D97-AF65-F5344CB8AC3E}">
        <p14:creationId xmlns:p14="http://schemas.microsoft.com/office/powerpoint/2010/main" val="25308585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err="1">
                <a:latin typeface="+mn-lt"/>
              </a:rPr>
              <a:t>Principlism</a:t>
            </a:r>
            <a:endParaRPr lang="en-US" dirty="0">
              <a:latin typeface="+mn-lt"/>
            </a:endParaRPr>
          </a:p>
        </p:txBody>
      </p:sp>
      <p:sp>
        <p:nvSpPr>
          <p:cNvPr id="3" name="Content Placeholder 2"/>
          <p:cNvSpPr>
            <a:spLocks noGrp="1"/>
          </p:cNvSpPr>
          <p:nvPr>
            <p:ph idx="1"/>
          </p:nvPr>
        </p:nvSpPr>
        <p:spPr/>
        <p:txBody>
          <a:bodyPr>
            <a:normAutofit/>
          </a:bodyPr>
          <a:lstStyle/>
          <a:p>
            <a:pPr marL="0" indent="0">
              <a:buNone/>
            </a:pPr>
            <a:r>
              <a:rPr lang="en-US" dirty="0"/>
              <a:t>4 principles of equal weight:</a:t>
            </a:r>
          </a:p>
          <a:p>
            <a:endParaRPr lang="en-US" dirty="0"/>
          </a:p>
          <a:p>
            <a:r>
              <a:rPr lang="en-US" dirty="0"/>
              <a:t>Autonomy</a:t>
            </a:r>
          </a:p>
          <a:p>
            <a:r>
              <a:rPr lang="en-US" dirty="0"/>
              <a:t>Beneficence</a:t>
            </a:r>
          </a:p>
          <a:p>
            <a:r>
              <a:rPr lang="en-US" dirty="0"/>
              <a:t>Non-maleficence</a:t>
            </a:r>
          </a:p>
          <a:p>
            <a:r>
              <a:rPr lang="en-US" dirty="0"/>
              <a:t>Justice</a:t>
            </a:r>
          </a:p>
        </p:txBody>
      </p:sp>
    </p:spTree>
    <p:extLst>
      <p:ext uri="{BB962C8B-B14F-4D97-AF65-F5344CB8AC3E}">
        <p14:creationId xmlns:p14="http://schemas.microsoft.com/office/powerpoint/2010/main" val="399569236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a:latin typeface="+mn-lt"/>
              </a:rPr>
              <a:t>Autonomy</a:t>
            </a:r>
          </a:p>
        </p:txBody>
      </p:sp>
      <p:sp>
        <p:nvSpPr>
          <p:cNvPr id="3" name="Content Placeholder 2"/>
          <p:cNvSpPr>
            <a:spLocks noGrp="1"/>
          </p:cNvSpPr>
          <p:nvPr>
            <p:ph idx="1"/>
          </p:nvPr>
        </p:nvSpPr>
        <p:spPr/>
        <p:txBody>
          <a:bodyPr>
            <a:normAutofit/>
          </a:bodyPr>
          <a:lstStyle/>
          <a:p>
            <a:r>
              <a:rPr lang="en-US" dirty="0"/>
              <a:t>Patients have the right to make decisions about things that will affect their own lives</a:t>
            </a:r>
          </a:p>
          <a:p>
            <a:r>
              <a:rPr lang="en-US" dirty="0"/>
              <a:t>Fundamental concept in the western tradition</a:t>
            </a:r>
          </a:p>
          <a:p>
            <a:pPr lvl="1"/>
            <a:r>
              <a:rPr lang="en-US" dirty="0"/>
              <a:t>Other cultures may hold other moral domains (ex: community, sanctity) at an equal or higher level</a:t>
            </a:r>
            <a:r>
              <a:rPr lang="en-US" baseline="30000" dirty="0"/>
              <a:t>3</a:t>
            </a:r>
            <a:endParaRPr lang="en-US" dirty="0"/>
          </a:p>
          <a:p>
            <a:r>
              <a:rPr lang="en-US" dirty="0"/>
              <a:t>Underlies the right to informed consent</a:t>
            </a:r>
          </a:p>
        </p:txBody>
      </p:sp>
    </p:spTree>
    <p:extLst>
      <p:ext uri="{BB962C8B-B14F-4D97-AF65-F5344CB8AC3E}">
        <p14:creationId xmlns:p14="http://schemas.microsoft.com/office/powerpoint/2010/main" val="8637297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a:latin typeface="+mn-lt"/>
              </a:rPr>
              <a:t>Beneficence</a:t>
            </a:r>
          </a:p>
        </p:txBody>
      </p:sp>
      <p:sp>
        <p:nvSpPr>
          <p:cNvPr id="3" name="Content Placeholder 2"/>
          <p:cNvSpPr>
            <a:spLocks noGrp="1"/>
          </p:cNvSpPr>
          <p:nvPr>
            <p:ph idx="1"/>
          </p:nvPr>
        </p:nvSpPr>
        <p:spPr/>
        <p:txBody>
          <a:bodyPr>
            <a:normAutofit/>
          </a:bodyPr>
          <a:lstStyle/>
          <a:p>
            <a:r>
              <a:rPr lang="en-US" dirty="0"/>
              <a:t>Duty to act in the best interest of the patient</a:t>
            </a:r>
          </a:p>
          <a:p>
            <a:r>
              <a:rPr lang="en-US" dirty="0"/>
              <a:t>Parents and Physician may disagree here</a:t>
            </a:r>
          </a:p>
        </p:txBody>
      </p:sp>
    </p:spTree>
    <p:extLst>
      <p:ext uri="{BB962C8B-B14F-4D97-AF65-F5344CB8AC3E}">
        <p14:creationId xmlns:p14="http://schemas.microsoft.com/office/powerpoint/2010/main" val="275372980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a:latin typeface="+mn-lt"/>
              </a:rPr>
              <a:t>Non-maleficence</a:t>
            </a:r>
          </a:p>
        </p:txBody>
      </p:sp>
      <p:sp>
        <p:nvSpPr>
          <p:cNvPr id="3" name="Content Placeholder 2"/>
          <p:cNvSpPr>
            <a:spLocks noGrp="1"/>
          </p:cNvSpPr>
          <p:nvPr>
            <p:ph idx="1"/>
          </p:nvPr>
        </p:nvSpPr>
        <p:spPr>
          <a:xfrm>
            <a:off x="457200" y="1828800"/>
            <a:ext cx="8229600" cy="4032473"/>
          </a:xfrm>
        </p:spPr>
        <p:txBody>
          <a:bodyPr>
            <a:normAutofit/>
          </a:bodyPr>
          <a:lstStyle/>
          <a:p>
            <a:r>
              <a:rPr lang="en-US" dirty="0"/>
              <a:t>Requirement to avoid harming patients</a:t>
            </a:r>
          </a:p>
          <a:p>
            <a:r>
              <a:rPr lang="en-US" dirty="0"/>
              <a:t>Expressed in the Hippocratic aphorism</a:t>
            </a:r>
          </a:p>
          <a:p>
            <a:pPr lvl="1"/>
            <a:r>
              <a:rPr lang="en-US" dirty="0"/>
              <a:t>“First do no harm.”</a:t>
            </a:r>
          </a:p>
          <a:p>
            <a:endParaRPr lang="en-US" dirty="0"/>
          </a:p>
        </p:txBody>
      </p:sp>
      <p:grpSp>
        <p:nvGrpSpPr>
          <p:cNvPr id="6" name="Group 5">
            <a:extLst>
              <a:ext uri="{FF2B5EF4-FFF2-40B4-BE49-F238E27FC236}">
                <a16:creationId xmlns:a16="http://schemas.microsoft.com/office/drawing/2014/main" id="{CC933F85-2602-E44E-8585-D78955FF3BA2}"/>
              </a:ext>
            </a:extLst>
          </p:cNvPr>
          <p:cNvGrpSpPr/>
          <p:nvPr/>
        </p:nvGrpSpPr>
        <p:grpSpPr>
          <a:xfrm>
            <a:off x="3371850" y="3733800"/>
            <a:ext cx="2400300" cy="1879600"/>
            <a:chOff x="3124200" y="4577715"/>
            <a:chExt cx="2400300" cy="1879600"/>
          </a:xfrm>
        </p:grpSpPr>
        <p:pic>
          <p:nvPicPr>
            <p:cNvPr id="4" name="Picture 3">
              <a:extLst>
                <a:ext uri="{FF2B5EF4-FFF2-40B4-BE49-F238E27FC236}">
                  <a16:creationId xmlns:a16="http://schemas.microsoft.com/office/drawing/2014/main" id="{D8660241-AF07-8241-BB1F-C5A92C50E656}"/>
                </a:ext>
              </a:extLst>
            </p:cNvPr>
            <p:cNvPicPr>
              <a:picLocks noChangeAspect="1"/>
            </p:cNvPicPr>
            <p:nvPr/>
          </p:nvPicPr>
          <p:blipFill>
            <a:blip r:embed="rId2"/>
            <a:stretch>
              <a:fillRect/>
            </a:stretch>
          </p:blipFill>
          <p:spPr>
            <a:xfrm>
              <a:off x="3619500" y="4742815"/>
              <a:ext cx="1905000" cy="1549400"/>
            </a:xfrm>
            <a:prstGeom prst="rect">
              <a:avLst/>
            </a:prstGeom>
          </p:spPr>
        </p:pic>
        <p:pic>
          <p:nvPicPr>
            <p:cNvPr id="5" name="Picture 4">
              <a:extLst>
                <a:ext uri="{FF2B5EF4-FFF2-40B4-BE49-F238E27FC236}">
                  <a16:creationId xmlns:a16="http://schemas.microsoft.com/office/drawing/2014/main" id="{D6473ACC-9F6F-EA43-872F-5570D57E8BD4}"/>
                </a:ext>
              </a:extLst>
            </p:cNvPr>
            <p:cNvPicPr>
              <a:picLocks noChangeAspect="1"/>
            </p:cNvPicPr>
            <p:nvPr/>
          </p:nvPicPr>
          <p:blipFill>
            <a:blip r:embed="rId3"/>
            <a:stretch>
              <a:fillRect/>
            </a:stretch>
          </p:blipFill>
          <p:spPr>
            <a:xfrm>
              <a:off x="3124200" y="4577715"/>
              <a:ext cx="1905000" cy="1879600"/>
            </a:xfrm>
            <a:prstGeom prst="rect">
              <a:avLst/>
            </a:prstGeom>
          </p:spPr>
        </p:pic>
      </p:grpSp>
    </p:spTree>
    <p:extLst>
      <p:ext uri="{BB962C8B-B14F-4D97-AF65-F5344CB8AC3E}">
        <p14:creationId xmlns:p14="http://schemas.microsoft.com/office/powerpoint/2010/main" val="146475299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a:latin typeface="+mn-lt"/>
              </a:rPr>
              <a:t>Justice</a:t>
            </a:r>
          </a:p>
        </p:txBody>
      </p:sp>
      <p:sp>
        <p:nvSpPr>
          <p:cNvPr id="3" name="Content Placeholder 2"/>
          <p:cNvSpPr>
            <a:spLocks noGrp="1"/>
          </p:cNvSpPr>
          <p:nvPr>
            <p:ph idx="1"/>
          </p:nvPr>
        </p:nvSpPr>
        <p:spPr/>
        <p:txBody>
          <a:bodyPr>
            <a:normAutofit/>
          </a:bodyPr>
          <a:lstStyle/>
          <a:p>
            <a:r>
              <a:rPr lang="en-US" dirty="0"/>
              <a:t>Equitability: </a:t>
            </a:r>
          </a:p>
          <a:p>
            <a:pPr lvl="1"/>
            <a:r>
              <a:rPr lang="en-US" dirty="0"/>
              <a:t>2 patients with same diagnosis should be treated similarly regardless of social standing or wealth</a:t>
            </a:r>
          </a:p>
          <a:p>
            <a:r>
              <a:rPr lang="en-US" dirty="0"/>
              <a:t>Distributive justice: </a:t>
            </a:r>
          </a:p>
          <a:p>
            <a:pPr lvl="1"/>
            <a:r>
              <a:rPr lang="en-US" dirty="0"/>
              <a:t>Distribute limited healthcare resources fairly among patients</a:t>
            </a:r>
          </a:p>
          <a:p>
            <a:endParaRPr lang="en-US" dirty="0"/>
          </a:p>
        </p:txBody>
      </p:sp>
      <p:pic>
        <p:nvPicPr>
          <p:cNvPr id="4" name="Picture 3">
            <a:extLst>
              <a:ext uri="{FF2B5EF4-FFF2-40B4-BE49-F238E27FC236}">
                <a16:creationId xmlns:a16="http://schemas.microsoft.com/office/drawing/2014/main" id="{F434C528-F91F-C545-98C6-B6CCCCCD24B9}"/>
              </a:ext>
            </a:extLst>
          </p:cNvPr>
          <p:cNvPicPr>
            <a:picLocks noChangeAspect="1"/>
          </p:cNvPicPr>
          <p:nvPr/>
        </p:nvPicPr>
        <p:blipFill>
          <a:blip r:embed="rId3"/>
          <a:stretch>
            <a:fillRect/>
          </a:stretch>
        </p:blipFill>
        <p:spPr>
          <a:xfrm>
            <a:off x="3383830" y="4648200"/>
            <a:ext cx="2376340" cy="1536700"/>
          </a:xfrm>
          <a:prstGeom prst="rect">
            <a:avLst/>
          </a:prstGeom>
        </p:spPr>
      </p:pic>
    </p:spTree>
    <p:extLst>
      <p:ext uri="{BB962C8B-B14F-4D97-AF65-F5344CB8AC3E}">
        <p14:creationId xmlns:p14="http://schemas.microsoft.com/office/powerpoint/2010/main" val="69848729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mn-lt"/>
              </a:rPr>
              <a:t>Bias in “Traditional Ethics”</a:t>
            </a:r>
          </a:p>
        </p:txBody>
      </p:sp>
      <p:sp>
        <p:nvSpPr>
          <p:cNvPr id="3" name="Content Placeholder 2"/>
          <p:cNvSpPr>
            <a:spLocks noGrp="1"/>
          </p:cNvSpPr>
          <p:nvPr>
            <p:ph idx="1"/>
          </p:nvPr>
        </p:nvSpPr>
        <p:spPr/>
        <p:txBody>
          <a:bodyPr>
            <a:normAutofit/>
          </a:bodyPr>
          <a:lstStyle/>
          <a:p>
            <a:r>
              <a:rPr lang="en-US" dirty="0"/>
              <a:t>Male and Western bias</a:t>
            </a:r>
          </a:p>
          <a:p>
            <a:pPr lvl="1"/>
            <a:r>
              <a:rPr lang="en-US" dirty="0"/>
              <a:t>Historic male domination of academics and medicine</a:t>
            </a:r>
          </a:p>
          <a:p>
            <a:r>
              <a:rPr lang="en-US" dirty="0"/>
              <a:t>Different ethical theories may better account for non-western cultural values</a:t>
            </a:r>
          </a:p>
          <a:p>
            <a:pPr lvl="1"/>
            <a:r>
              <a:rPr lang="en-US" dirty="0"/>
              <a:t>Ethics of Caring</a:t>
            </a:r>
          </a:p>
          <a:p>
            <a:endParaRPr lang="en-US" dirty="0"/>
          </a:p>
          <a:p>
            <a:endParaRPr lang="en-US" dirty="0"/>
          </a:p>
        </p:txBody>
      </p:sp>
    </p:spTree>
    <p:extLst>
      <p:ext uri="{BB962C8B-B14F-4D97-AF65-F5344CB8AC3E}">
        <p14:creationId xmlns:p14="http://schemas.microsoft.com/office/powerpoint/2010/main" val="115061050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a:latin typeface="+mn-lt"/>
              </a:rPr>
              <a:t>Ethics of Caring</a:t>
            </a:r>
          </a:p>
        </p:txBody>
      </p:sp>
      <p:sp>
        <p:nvSpPr>
          <p:cNvPr id="3" name="Content Placeholder 2"/>
          <p:cNvSpPr>
            <a:spLocks noGrp="1"/>
          </p:cNvSpPr>
          <p:nvPr>
            <p:ph idx="1"/>
          </p:nvPr>
        </p:nvSpPr>
        <p:spPr>
          <a:xfrm>
            <a:off x="457201" y="1524000"/>
            <a:ext cx="6019800" cy="4351338"/>
          </a:xfrm>
        </p:spPr>
        <p:txBody>
          <a:bodyPr>
            <a:normAutofit/>
          </a:bodyPr>
          <a:lstStyle/>
          <a:p>
            <a:r>
              <a:rPr lang="en-US" sz="2800" dirty="0"/>
              <a:t>Perspective based on relationships and caring for others</a:t>
            </a:r>
          </a:p>
          <a:p>
            <a:r>
              <a:rPr lang="en-US" sz="2800" dirty="0"/>
              <a:t>Primacy of relationships is emphasized</a:t>
            </a:r>
          </a:p>
          <a:p>
            <a:r>
              <a:rPr lang="en-US" sz="2800" dirty="0"/>
              <a:t>Incorporates the complex web of relationships in which the patient is embedded and considers the perspectives of all those who truly care for the patient</a:t>
            </a:r>
          </a:p>
          <a:p>
            <a:endParaRPr lang="en-US" dirty="0"/>
          </a:p>
        </p:txBody>
      </p:sp>
      <p:pic>
        <p:nvPicPr>
          <p:cNvPr id="4" name="Picture 3">
            <a:extLst>
              <a:ext uri="{FF2B5EF4-FFF2-40B4-BE49-F238E27FC236}">
                <a16:creationId xmlns:a16="http://schemas.microsoft.com/office/drawing/2014/main" id="{7DD2A05D-A434-104E-A5DB-479F7653938A}"/>
              </a:ext>
            </a:extLst>
          </p:cNvPr>
          <p:cNvPicPr>
            <a:picLocks noChangeAspect="1"/>
          </p:cNvPicPr>
          <p:nvPr/>
        </p:nvPicPr>
        <p:blipFill>
          <a:blip r:embed="rId3"/>
          <a:stretch>
            <a:fillRect/>
          </a:stretch>
        </p:blipFill>
        <p:spPr>
          <a:xfrm>
            <a:off x="6324600" y="1911751"/>
            <a:ext cx="2173356" cy="3034497"/>
          </a:xfrm>
          <a:prstGeom prst="rect">
            <a:avLst/>
          </a:prstGeom>
        </p:spPr>
      </p:pic>
    </p:spTree>
    <p:extLst>
      <p:ext uri="{BB962C8B-B14F-4D97-AF65-F5344CB8AC3E}">
        <p14:creationId xmlns:p14="http://schemas.microsoft.com/office/powerpoint/2010/main" val="71396583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ABFB66-975E-5447-901B-94DCA47E78E0}"/>
              </a:ext>
            </a:extLst>
          </p:cNvPr>
          <p:cNvSpPr>
            <a:spLocks noGrp="1"/>
          </p:cNvSpPr>
          <p:nvPr>
            <p:ph type="title"/>
          </p:nvPr>
        </p:nvSpPr>
        <p:spPr/>
        <p:txBody>
          <a:bodyPr/>
          <a:lstStyle/>
          <a:p>
            <a:pPr algn="l"/>
            <a:r>
              <a:rPr lang="en-US" dirty="0"/>
              <a:t>Informed Consent</a:t>
            </a:r>
          </a:p>
        </p:txBody>
      </p:sp>
      <p:sp>
        <p:nvSpPr>
          <p:cNvPr id="3" name="Content Placeholder 2">
            <a:extLst>
              <a:ext uri="{FF2B5EF4-FFF2-40B4-BE49-F238E27FC236}">
                <a16:creationId xmlns:a16="http://schemas.microsoft.com/office/drawing/2014/main" id="{5E0ED215-A266-DA4F-9C44-8B07E14521E6}"/>
              </a:ext>
            </a:extLst>
          </p:cNvPr>
          <p:cNvSpPr>
            <a:spLocks noGrp="1"/>
          </p:cNvSpPr>
          <p:nvPr>
            <p:ph idx="1"/>
          </p:nvPr>
        </p:nvSpPr>
        <p:spPr/>
        <p:txBody>
          <a:bodyPr>
            <a:normAutofit/>
          </a:bodyPr>
          <a:lstStyle/>
          <a:p>
            <a:r>
              <a:rPr lang="en-US" dirty="0"/>
              <a:t>Process of dialog with a patient about a planned course of action</a:t>
            </a:r>
            <a:r>
              <a:rPr lang="en-US" baseline="30000" dirty="0"/>
              <a:t>4</a:t>
            </a:r>
            <a:endParaRPr lang="en-US" dirty="0"/>
          </a:p>
          <a:p>
            <a:r>
              <a:rPr lang="en-US" dirty="0"/>
              <a:t>5 parts:</a:t>
            </a:r>
          </a:p>
          <a:p>
            <a:pPr marL="687388" lvl="1" indent="-277813">
              <a:buFont typeface="System Font Regular"/>
              <a:buChar char="-"/>
            </a:pPr>
            <a:r>
              <a:rPr lang="en-US" dirty="0"/>
              <a:t>Disclosure of information</a:t>
            </a:r>
          </a:p>
          <a:p>
            <a:pPr marL="687388" lvl="1" indent="-277813">
              <a:buFont typeface="System Font Regular"/>
              <a:buChar char="-"/>
            </a:pPr>
            <a:r>
              <a:rPr lang="en-US" dirty="0"/>
              <a:t>Assess understanding</a:t>
            </a:r>
          </a:p>
          <a:p>
            <a:pPr marL="687388" lvl="1" indent="-277813">
              <a:buFont typeface="System Font Regular"/>
              <a:buChar char="-"/>
            </a:pPr>
            <a:r>
              <a:rPr lang="en-US" dirty="0"/>
              <a:t>Determine capacity</a:t>
            </a:r>
          </a:p>
          <a:p>
            <a:pPr marL="687388" lvl="1" indent="-277813">
              <a:buFont typeface="System Font Regular"/>
              <a:buChar char="-"/>
            </a:pPr>
            <a:r>
              <a:rPr lang="en-US" dirty="0"/>
              <a:t>Obtain legal authorization</a:t>
            </a:r>
          </a:p>
          <a:p>
            <a:pPr marL="687388" lvl="1" indent="-277813">
              <a:buFont typeface="System Font Regular"/>
              <a:buChar char="-"/>
            </a:pPr>
            <a:r>
              <a:rPr lang="en-US" dirty="0"/>
              <a:t>Ensure consent is voluntary</a:t>
            </a:r>
          </a:p>
          <a:p>
            <a:endParaRPr lang="en-US" dirty="0"/>
          </a:p>
        </p:txBody>
      </p:sp>
    </p:spTree>
    <p:extLst>
      <p:ext uri="{BB962C8B-B14F-4D97-AF65-F5344CB8AC3E}">
        <p14:creationId xmlns:p14="http://schemas.microsoft.com/office/powerpoint/2010/main" val="73415488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D67987-A943-6E45-9CF8-777FA6030A8C}"/>
              </a:ext>
            </a:extLst>
          </p:cNvPr>
          <p:cNvSpPr>
            <a:spLocks noGrp="1"/>
          </p:cNvSpPr>
          <p:nvPr>
            <p:ph type="title"/>
          </p:nvPr>
        </p:nvSpPr>
        <p:spPr>
          <a:xfrm>
            <a:off x="609600" y="228600"/>
            <a:ext cx="8229600" cy="1143000"/>
          </a:xfrm>
        </p:spPr>
        <p:txBody>
          <a:bodyPr/>
          <a:lstStyle/>
          <a:p>
            <a:pPr algn="l"/>
            <a:r>
              <a:rPr lang="en-US" dirty="0"/>
              <a:t>Disclosure of Information</a:t>
            </a:r>
          </a:p>
        </p:txBody>
      </p:sp>
      <p:sp>
        <p:nvSpPr>
          <p:cNvPr id="3" name="Content Placeholder 2">
            <a:extLst>
              <a:ext uri="{FF2B5EF4-FFF2-40B4-BE49-F238E27FC236}">
                <a16:creationId xmlns:a16="http://schemas.microsoft.com/office/drawing/2014/main" id="{303029C2-F5C4-3F40-8B3D-F8EF2C713F11}"/>
              </a:ext>
            </a:extLst>
          </p:cNvPr>
          <p:cNvSpPr>
            <a:spLocks noGrp="1"/>
          </p:cNvSpPr>
          <p:nvPr>
            <p:ph idx="1"/>
          </p:nvPr>
        </p:nvSpPr>
        <p:spPr>
          <a:xfrm>
            <a:off x="609600" y="1600200"/>
            <a:ext cx="8077200" cy="4261073"/>
          </a:xfrm>
        </p:spPr>
        <p:txBody>
          <a:bodyPr>
            <a:normAutofit/>
          </a:bodyPr>
          <a:lstStyle/>
          <a:p>
            <a:r>
              <a:rPr lang="en-US" sz="2800" dirty="0"/>
              <a:t>Nature of illness</a:t>
            </a:r>
          </a:p>
          <a:p>
            <a:r>
              <a:rPr lang="en-US" sz="2800" dirty="0"/>
              <a:t>Proposed procedure or treatment</a:t>
            </a:r>
          </a:p>
          <a:p>
            <a:r>
              <a:rPr lang="en-US" sz="2800" dirty="0"/>
              <a:t>Probability of success</a:t>
            </a:r>
          </a:p>
          <a:p>
            <a:r>
              <a:rPr lang="en-US" sz="2800" dirty="0"/>
              <a:t>Risks and benefits involved</a:t>
            </a:r>
          </a:p>
          <a:p>
            <a:r>
              <a:rPr lang="en-US" sz="2800" dirty="0"/>
              <a:t>Alternative actions including refusal of all actions</a:t>
            </a:r>
          </a:p>
        </p:txBody>
      </p:sp>
    </p:spTree>
    <p:extLst>
      <p:ext uri="{BB962C8B-B14F-4D97-AF65-F5344CB8AC3E}">
        <p14:creationId xmlns:p14="http://schemas.microsoft.com/office/powerpoint/2010/main" val="263648074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0B52C7-414A-7749-A059-21158B14FF68}"/>
              </a:ext>
            </a:extLst>
          </p:cNvPr>
          <p:cNvSpPr>
            <a:spLocks noGrp="1"/>
          </p:cNvSpPr>
          <p:nvPr>
            <p:ph type="title"/>
          </p:nvPr>
        </p:nvSpPr>
        <p:spPr>
          <a:xfrm>
            <a:off x="628650" y="274638"/>
            <a:ext cx="8058150" cy="1143000"/>
          </a:xfrm>
        </p:spPr>
        <p:txBody>
          <a:bodyPr/>
          <a:lstStyle/>
          <a:p>
            <a:pPr algn="l"/>
            <a:r>
              <a:rPr lang="en-US" dirty="0"/>
              <a:t>Informed Consent for Peds</a:t>
            </a:r>
          </a:p>
        </p:txBody>
      </p:sp>
      <p:sp>
        <p:nvSpPr>
          <p:cNvPr id="3" name="Content Placeholder 2">
            <a:extLst>
              <a:ext uri="{FF2B5EF4-FFF2-40B4-BE49-F238E27FC236}">
                <a16:creationId xmlns:a16="http://schemas.microsoft.com/office/drawing/2014/main" id="{45E4F4BE-7973-6B41-9FBF-D25B48F6CFF9}"/>
              </a:ext>
            </a:extLst>
          </p:cNvPr>
          <p:cNvSpPr>
            <a:spLocks noGrp="1"/>
          </p:cNvSpPr>
          <p:nvPr>
            <p:ph idx="1"/>
          </p:nvPr>
        </p:nvSpPr>
        <p:spPr>
          <a:xfrm>
            <a:off x="628650" y="2141537"/>
            <a:ext cx="5924550" cy="4351338"/>
          </a:xfrm>
        </p:spPr>
        <p:txBody>
          <a:bodyPr>
            <a:normAutofit/>
          </a:bodyPr>
          <a:lstStyle/>
          <a:p>
            <a:r>
              <a:rPr lang="en-US" dirty="0"/>
              <a:t>Explain information in an age-appropriate manner</a:t>
            </a:r>
          </a:p>
          <a:p>
            <a:r>
              <a:rPr lang="en-US" dirty="0"/>
              <a:t>Patients should participate in decision-making appropriate to their development: Assent</a:t>
            </a:r>
          </a:p>
          <a:p>
            <a:endParaRPr lang="en-US" dirty="0"/>
          </a:p>
          <a:p>
            <a:endParaRPr lang="en-US" dirty="0"/>
          </a:p>
        </p:txBody>
      </p:sp>
      <p:pic>
        <p:nvPicPr>
          <p:cNvPr id="4" name="Picture 3">
            <a:extLst>
              <a:ext uri="{FF2B5EF4-FFF2-40B4-BE49-F238E27FC236}">
                <a16:creationId xmlns:a16="http://schemas.microsoft.com/office/drawing/2014/main" id="{1969FB09-32C4-C541-8D35-81FC2FEB3048}"/>
              </a:ext>
            </a:extLst>
          </p:cNvPr>
          <p:cNvPicPr>
            <a:picLocks noChangeAspect="1"/>
          </p:cNvPicPr>
          <p:nvPr/>
        </p:nvPicPr>
        <p:blipFill>
          <a:blip r:embed="rId2"/>
          <a:stretch>
            <a:fillRect/>
          </a:stretch>
        </p:blipFill>
        <p:spPr>
          <a:xfrm>
            <a:off x="7046744" y="3055144"/>
            <a:ext cx="1460500" cy="1892300"/>
          </a:xfrm>
          <a:prstGeom prst="rect">
            <a:avLst/>
          </a:prstGeom>
        </p:spPr>
      </p:pic>
    </p:spTree>
    <p:extLst>
      <p:ext uri="{BB962C8B-B14F-4D97-AF65-F5344CB8AC3E}">
        <p14:creationId xmlns:p14="http://schemas.microsoft.com/office/powerpoint/2010/main" val="191615874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F09660-03C1-A142-B46F-081A2C9E11A7}"/>
              </a:ext>
            </a:extLst>
          </p:cNvPr>
          <p:cNvSpPr>
            <a:spLocks noGrp="1"/>
          </p:cNvSpPr>
          <p:nvPr>
            <p:ph type="title"/>
          </p:nvPr>
        </p:nvSpPr>
        <p:spPr/>
        <p:txBody>
          <a:bodyPr/>
          <a:lstStyle/>
          <a:p>
            <a:pPr algn="l"/>
            <a:r>
              <a:rPr lang="en-US" dirty="0"/>
              <a:t>Parental Duty</a:t>
            </a:r>
          </a:p>
        </p:txBody>
      </p:sp>
      <p:sp>
        <p:nvSpPr>
          <p:cNvPr id="3" name="Content Placeholder 2">
            <a:extLst>
              <a:ext uri="{FF2B5EF4-FFF2-40B4-BE49-F238E27FC236}">
                <a16:creationId xmlns:a16="http://schemas.microsoft.com/office/drawing/2014/main" id="{5A569CDD-9285-CB45-986F-36019B73A798}"/>
              </a:ext>
            </a:extLst>
          </p:cNvPr>
          <p:cNvSpPr>
            <a:spLocks noGrp="1"/>
          </p:cNvSpPr>
          <p:nvPr>
            <p:ph idx="1"/>
          </p:nvPr>
        </p:nvSpPr>
        <p:spPr/>
        <p:txBody>
          <a:bodyPr/>
          <a:lstStyle/>
          <a:p>
            <a:r>
              <a:rPr lang="en-US" dirty="0"/>
              <a:t>Obligation to protect and promote both the health-related and non-health-related interests</a:t>
            </a:r>
          </a:p>
          <a:p>
            <a:r>
              <a:rPr lang="en-US" dirty="0"/>
              <a:t>Provide “informed permission” with assent of the child as developmentally appropriate</a:t>
            </a:r>
          </a:p>
          <a:p>
            <a:endParaRPr lang="en-US" dirty="0"/>
          </a:p>
        </p:txBody>
      </p:sp>
    </p:spTree>
    <p:extLst>
      <p:ext uri="{BB962C8B-B14F-4D97-AF65-F5344CB8AC3E}">
        <p14:creationId xmlns:p14="http://schemas.microsoft.com/office/powerpoint/2010/main" val="424513147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F477B6-0908-A546-86D5-B7B948ED2311}"/>
              </a:ext>
            </a:extLst>
          </p:cNvPr>
          <p:cNvSpPr>
            <a:spLocks noGrp="1"/>
          </p:cNvSpPr>
          <p:nvPr>
            <p:ph type="title"/>
          </p:nvPr>
        </p:nvSpPr>
        <p:spPr>
          <a:xfrm>
            <a:off x="457200" y="274638"/>
            <a:ext cx="8229600" cy="944562"/>
          </a:xfrm>
        </p:spPr>
        <p:txBody>
          <a:bodyPr/>
          <a:lstStyle/>
          <a:p>
            <a:pPr algn="l"/>
            <a:r>
              <a:rPr lang="en-US" dirty="0"/>
              <a:t>Duties</a:t>
            </a:r>
          </a:p>
        </p:txBody>
      </p:sp>
      <p:pic>
        <p:nvPicPr>
          <p:cNvPr id="4" name="Picture 3">
            <a:extLst>
              <a:ext uri="{FF2B5EF4-FFF2-40B4-BE49-F238E27FC236}">
                <a16:creationId xmlns:a16="http://schemas.microsoft.com/office/drawing/2014/main" id="{9D8936AD-CA74-F340-A963-1E3F76FD5394}"/>
              </a:ext>
            </a:extLst>
          </p:cNvPr>
          <p:cNvPicPr>
            <a:picLocks noChangeAspect="1"/>
          </p:cNvPicPr>
          <p:nvPr/>
        </p:nvPicPr>
        <p:blipFill>
          <a:blip r:embed="rId2"/>
          <a:stretch>
            <a:fillRect/>
          </a:stretch>
        </p:blipFill>
        <p:spPr>
          <a:xfrm>
            <a:off x="482775" y="1890374"/>
            <a:ext cx="647700" cy="1879600"/>
          </a:xfrm>
          <a:prstGeom prst="rect">
            <a:avLst/>
          </a:prstGeom>
        </p:spPr>
      </p:pic>
      <p:pic>
        <p:nvPicPr>
          <p:cNvPr id="5" name="Picture 4">
            <a:extLst>
              <a:ext uri="{FF2B5EF4-FFF2-40B4-BE49-F238E27FC236}">
                <a16:creationId xmlns:a16="http://schemas.microsoft.com/office/drawing/2014/main" id="{963E8927-7855-D04C-B692-22E1E7E37F7C}"/>
              </a:ext>
            </a:extLst>
          </p:cNvPr>
          <p:cNvPicPr>
            <a:picLocks noChangeAspect="1"/>
          </p:cNvPicPr>
          <p:nvPr/>
        </p:nvPicPr>
        <p:blipFill>
          <a:blip r:embed="rId3"/>
          <a:stretch>
            <a:fillRect/>
          </a:stretch>
        </p:blipFill>
        <p:spPr>
          <a:xfrm>
            <a:off x="4634047" y="2006938"/>
            <a:ext cx="1017935" cy="1723549"/>
          </a:xfrm>
          <a:prstGeom prst="rect">
            <a:avLst/>
          </a:prstGeom>
        </p:spPr>
      </p:pic>
      <p:pic>
        <p:nvPicPr>
          <p:cNvPr id="6" name="Picture 5">
            <a:extLst>
              <a:ext uri="{FF2B5EF4-FFF2-40B4-BE49-F238E27FC236}">
                <a16:creationId xmlns:a16="http://schemas.microsoft.com/office/drawing/2014/main" id="{FE5DFCBB-156E-DB48-AF96-0E1FCA281AE7}"/>
              </a:ext>
            </a:extLst>
          </p:cNvPr>
          <p:cNvPicPr>
            <a:picLocks noChangeAspect="1"/>
          </p:cNvPicPr>
          <p:nvPr/>
        </p:nvPicPr>
        <p:blipFill>
          <a:blip r:embed="rId4"/>
          <a:stretch>
            <a:fillRect/>
          </a:stretch>
        </p:blipFill>
        <p:spPr>
          <a:xfrm>
            <a:off x="2819400" y="4448650"/>
            <a:ext cx="1094775" cy="1450499"/>
          </a:xfrm>
          <a:prstGeom prst="rect">
            <a:avLst/>
          </a:prstGeom>
        </p:spPr>
      </p:pic>
      <p:sp>
        <p:nvSpPr>
          <p:cNvPr id="7" name="TextBox 6">
            <a:extLst>
              <a:ext uri="{FF2B5EF4-FFF2-40B4-BE49-F238E27FC236}">
                <a16:creationId xmlns:a16="http://schemas.microsoft.com/office/drawing/2014/main" id="{86F1DF65-8D40-6A49-8576-CB4EBD387A49}"/>
              </a:ext>
            </a:extLst>
          </p:cNvPr>
          <p:cNvSpPr txBox="1"/>
          <p:nvPr/>
        </p:nvSpPr>
        <p:spPr>
          <a:xfrm>
            <a:off x="1445306" y="1778675"/>
            <a:ext cx="2468869" cy="2339102"/>
          </a:xfrm>
          <a:prstGeom prst="rect">
            <a:avLst/>
          </a:prstGeom>
          <a:noFill/>
        </p:spPr>
        <p:txBody>
          <a:bodyPr wrap="square" rtlCol="0">
            <a:spAutoFit/>
          </a:bodyPr>
          <a:lstStyle/>
          <a:p>
            <a:r>
              <a:rPr lang="en-US" sz="2800" dirty="0"/>
              <a:t>Physician</a:t>
            </a:r>
            <a:endParaRPr lang="en-US" sz="2000" dirty="0"/>
          </a:p>
          <a:p>
            <a:pPr marL="342900" indent="-342900">
              <a:buFont typeface="Arial" panose="020B0604020202020204" pitchFamily="34" charset="0"/>
              <a:buChar char="•"/>
            </a:pPr>
            <a:r>
              <a:rPr lang="en-US" sz="2000" dirty="0"/>
              <a:t>Beneficence: to act in the best interest, promote health-related interests</a:t>
            </a:r>
          </a:p>
          <a:p>
            <a:endParaRPr lang="en-US" dirty="0"/>
          </a:p>
        </p:txBody>
      </p:sp>
      <p:sp>
        <p:nvSpPr>
          <p:cNvPr id="8" name="TextBox 7">
            <a:extLst>
              <a:ext uri="{FF2B5EF4-FFF2-40B4-BE49-F238E27FC236}">
                <a16:creationId xmlns:a16="http://schemas.microsoft.com/office/drawing/2014/main" id="{492B1277-B632-5E4D-A5B3-15554D5B7BB4}"/>
              </a:ext>
            </a:extLst>
          </p:cNvPr>
          <p:cNvSpPr txBox="1"/>
          <p:nvPr/>
        </p:nvSpPr>
        <p:spPr>
          <a:xfrm>
            <a:off x="5821628" y="1778675"/>
            <a:ext cx="2873910" cy="2062103"/>
          </a:xfrm>
          <a:prstGeom prst="rect">
            <a:avLst/>
          </a:prstGeom>
          <a:noFill/>
        </p:spPr>
        <p:txBody>
          <a:bodyPr wrap="square" rtlCol="0">
            <a:spAutoFit/>
          </a:bodyPr>
          <a:lstStyle/>
          <a:p>
            <a:r>
              <a:rPr lang="en-US" sz="2800" dirty="0"/>
              <a:t>Parent</a:t>
            </a:r>
            <a:endParaRPr lang="en-US" sz="2000" dirty="0"/>
          </a:p>
          <a:p>
            <a:pPr marL="342900" indent="-342900">
              <a:buFont typeface="Arial" panose="020B0604020202020204" pitchFamily="34" charset="0"/>
              <a:buChar char="•"/>
            </a:pPr>
            <a:r>
              <a:rPr lang="en-US" sz="2000" dirty="0"/>
              <a:t>Parallel interests to Physician</a:t>
            </a:r>
          </a:p>
          <a:p>
            <a:pPr marL="342900" indent="-342900">
              <a:buFont typeface="Arial" panose="020B0604020202020204" pitchFamily="34" charset="0"/>
              <a:buChar char="•"/>
            </a:pPr>
            <a:r>
              <a:rPr lang="en-US" sz="2000" dirty="0"/>
              <a:t>Promote non-health-related interests</a:t>
            </a:r>
          </a:p>
          <a:p>
            <a:pPr marL="342900" indent="-342900">
              <a:buFont typeface="Arial" panose="020B0604020202020204" pitchFamily="34" charset="0"/>
              <a:buChar char="•"/>
            </a:pPr>
            <a:r>
              <a:rPr lang="en-US" sz="2000" dirty="0"/>
              <a:t>Family unit autonomy</a:t>
            </a:r>
          </a:p>
        </p:txBody>
      </p:sp>
      <p:sp>
        <p:nvSpPr>
          <p:cNvPr id="9" name="TextBox 8">
            <a:extLst>
              <a:ext uri="{FF2B5EF4-FFF2-40B4-BE49-F238E27FC236}">
                <a16:creationId xmlns:a16="http://schemas.microsoft.com/office/drawing/2014/main" id="{0B093FF4-5C34-F140-947E-CB08989C80F9}"/>
              </a:ext>
            </a:extLst>
          </p:cNvPr>
          <p:cNvSpPr txBox="1"/>
          <p:nvPr/>
        </p:nvSpPr>
        <p:spPr>
          <a:xfrm>
            <a:off x="4105471" y="4448651"/>
            <a:ext cx="2873910" cy="1723549"/>
          </a:xfrm>
          <a:prstGeom prst="rect">
            <a:avLst/>
          </a:prstGeom>
          <a:noFill/>
        </p:spPr>
        <p:txBody>
          <a:bodyPr wrap="square" rtlCol="0">
            <a:spAutoFit/>
          </a:bodyPr>
          <a:lstStyle/>
          <a:p>
            <a:r>
              <a:rPr lang="en-US" sz="2800" dirty="0"/>
              <a:t>Government</a:t>
            </a:r>
            <a:endParaRPr lang="en-US" sz="2000" dirty="0"/>
          </a:p>
          <a:p>
            <a:pPr marL="342900" indent="-342900">
              <a:buFont typeface="Arial" panose="020B0604020202020204" pitchFamily="34" charset="0"/>
              <a:buChar char="•"/>
            </a:pPr>
            <a:r>
              <a:rPr lang="en-US" sz="2000" dirty="0"/>
              <a:t>Societal interest in protecting the child from harm</a:t>
            </a:r>
          </a:p>
          <a:p>
            <a:endParaRPr lang="en-US" dirty="0"/>
          </a:p>
        </p:txBody>
      </p:sp>
    </p:spTree>
    <p:extLst>
      <p:ext uri="{BB962C8B-B14F-4D97-AF65-F5344CB8AC3E}">
        <p14:creationId xmlns:p14="http://schemas.microsoft.com/office/powerpoint/2010/main" val="250733121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5D7050-BD45-4C4E-BF79-AEF109F5F184}"/>
              </a:ext>
            </a:extLst>
          </p:cNvPr>
          <p:cNvSpPr>
            <a:spLocks noGrp="1"/>
          </p:cNvSpPr>
          <p:nvPr>
            <p:ph type="title"/>
          </p:nvPr>
        </p:nvSpPr>
        <p:spPr>
          <a:xfrm>
            <a:off x="457200" y="152400"/>
            <a:ext cx="8229600" cy="1143000"/>
          </a:xfrm>
        </p:spPr>
        <p:txBody>
          <a:bodyPr/>
          <a:lstStyle/>
          <a:p>
            <a:pPr algn="l"/>
            <a:r>
              <a:rPr lang="en-US" dirty="0"/>
              <a:t>Model for Consent by Others</a:t>
            </a:r>
          </a:p>
        </p:txBody>
      </p:sp>
      <p:pic>
        <p:nvPicPr>
          <p:cNvPr id="5" name="Picture 4">
            <a:extLst>
              <a:ext uri="{FF2B5EF4-FFF2-40B4-BE49-F238E27FC236}">
                <a16:creationId xmlns:a16="http://schemas.microsoft.com/office/drawing/2014/main" id="{1C821A7E-60F1-894B-8D0D-32FCF8FC8EDD}"/>
              </a:ext>
            </a:extLst>
          </p:cNvPr>
          <p:cNvPicPr>
            <a:picLocks noChangeAspect="1"/>
          </p:cNvPicPr>
          <p:nvPr/>
        </p:nvPicPr>
        <p:blipFill>
          <a:blip r:embed="rId3"/>
          <a:stretch>
            <a:fillRect/>
          </a:stretch>
        </p:blipFill>
        <p:spPr>
          <a:xfrm>
            <a:off x="1608115" y="3518099"/>
            <a:ext cx="952500" cy="1866900"/>
          </a:xfrm>
          <a:prstGeom prst="rect">
            <a:avLst/>
          </a:prstGeom>
        </p:spPr>
      </p:pic>
      <p:pic>
        <p:nvPicPr>
          <p:cNvPr id="6" name="Picture 5">
            <a:extLst>
              <a:ext uri="{FF2B5EF4-FFF2-40B4-BE49-F238E27FC236}">
                <a16:creationId xmlns:a16="http://schemas.microsoft.com/office/drawing/2014/main" id="{FF8A4E7D-F889-6244-8D28-049485B055CD}"/>
              </a:ext>
            </a:extLst>
          </p:cNvPr>
          <p:cNvPicPr>
            <a:picLocks noChangeAspect="1"/>
          </p:cNvPicPr>
          <p:nvPr/>
        </p:nvPicPr>
        <p:blipFill>
          <a:blip r:embed="rId4"/>
          <a:stretch>
            <a:fillRect/>
          </a:stretch>
        </p:blipFill>
        <p:spPr>
          <a:xfrm>
            <a:off x="1608115" y="1293674"/>
            <a:ext cx="850900" cy="1892300"/>
          </a:xfrm>
          <a:prstGeom prst="rect">
            <a:avLst/>
          </a:prstGeom>
        </p:spPr>
      </p:pic>
      <p:sp>
        <p:nvSpPr>
          <p:cNvPr id="9" name="TextBox 8">
            <a:extLst>
              <a:ext uri="{FF2B5EF4-FFF2-40B4-BE49-F238E27FC236}">
                <a16:creationId xmlns:a16="http://schemas.microsoft.com/office/drawing/2014/main" id="{0F0026A6-0F20-A043-95A1-40C5B218AD14}"/>
              </a:ext>
            </a:extLst>
          </p:cNvPr>
          <p:cNvSpPr txBox="1"/>
          <p:nvPr/>
        </p:nvSpPr>
        <p:spPr>
          <a:xfrm>
            <a:off x="3105576" y="1442523"/>
            <a:ext cx="2467331" cy="1354217"/>
          </a:xfrm>
          <a:prstGeom prst="rect">
            <a:avLst/>
          </a:prstGeom>
          <a:noFill/>
        </p:spPr>
        <p:txBody>
          <a:bodyPr wrap="square" rtlCol="0">
            <a:spAutoFit/>
          </a:bodyPr>
          <a:lstStyle/>
          <a:p>
            <a:r>
              <a:rPr lang="en-US" sz="2800" dirty="0"/>
              <a:t>Adults:</a:t>
            </a:r>
            <a:endParaRPr lang="en-US" sz="2000" dirty="0"/>
          </a:p>
          <a:p>
            <a:pPr marL="238125" indent="-238125">
              <a:buFont typeface="Arial" panose="020B0604020202020204" pitchFamily="34" charset="0"/>
              <a:buChar char="•"/>
            </a:pPr>
            <a:r>
              <a:rPr lang="en-US" dirty="0"/>
              <a:t>Living will</a:t>
            </a:r>
          </a:p>
          <a:p>
            <a:pPr marL="238125" indent="-238125">
              <a:buFont typeface="Arial" panose="020B0604020202020204" pitchFamily="34" charset="0"/>
              <a:buChar char="•"/>
            </a:pPr>
            <a:r>
              <a:rPr lang="en-US" dirty="0"/>
              <a:t>Substituted Judgement</a:t>
            </a:r>
          </a:p>
        </p:txBody>
      </p:sp>
      <p:sp>
        <p:nvSpPr>
          <p:cNvPr id="10" name="TextBox 9">
            <a:extLst>
              <a:ext uri="{FF2B5EF4-FFF2-40B4-BE49-F238E27FC236}">
                <a16:creationId xmlns:a16="http://schemas.microsoft.com/office/drawing/2014/main" id="{B4216D9C-6E8B-CC4D-A742-6847263EA580}"/>
              </a:ext>
            </a:extLst>
          </p:cNvPr>
          <p:cNvSpPr txBox="1"/>
          <p:nvPr/>
        </p:nvSpPr>
        <p:spPr>
          <a:xfrm>
            <a:off x="3105576" y="3567500"/>
            <a:ext cx="3593989" cy="1631216"/>
          </a:xfrm>
          <a:prstGeom prst="rect">
            <a:avLst/>
          </a:prstGeom>
          <a:noFill/>
        </p:spPr>
        <p:txBody>
          <a:bodyPr wrap="square" rtlCol="0">
            <a:spAutoFit/>
          </a:bodyPr>
          <a:lstStyle/>
          <a:p>
            <a:r>
              <a:rPr lang="en-US" sz="2800" dirty="0"/>
              <a:t>Children:</a:t>
            </a:r>
            <a:endParaRPr lang="en-US" dirty="0"/>
          </a:p>
          <a:p>
            <a:pPr marL="238125" indent="-238125">
              <a:buFont typeface="Arial" panose="020B0604020202020204" pitchFamily="34" charset="0"/>
              <a:buChar char="•"/>
            </a:pPr>
            <a:r>
              <a:rPr lang="en-US" dirty="0"/>
              <a:t>Best interest standard</a:t>
            </a:r>
          </a:p>
          <a:p>
            <a:pPr marL="238125" indent="-238125">
              <a:buFont typeface="Arial" panose="020B0604020202020204" pitchFamily="34" charset="0"/>
              <a:buChar char="•"/>
            </a:pPr>
            <a:r>
              <a:rPr lang="en-US" dirty="0"/>
              <a:t>Constrained Parental Autonomy</a:t>
            </a:r>
          </a:p>
          <a:p>
            <a:pPr marL="238125" indent="-238125">
              <a:buFont typeface="Arial" panose="020B0604020202020204" pitchFamily="34" charset="0"/>
              <a:buChar char="•"/>
            </a:pPr>
            <a:r>
              <a:rPr lang="en-US" dirty="0"/>
              <a:t>Shared family-centered decision making</a:t>
            </a:r>
          </a:p>
        </p:txBody>
      </p:sp>
      <p:sp>
        <p:nvSpPr>
          <p:cNvPr id="7" name="TextBox 6">
            <a:extLst>
              <a:ext uri="{FF2B5EF4-FFF2-40B4-BE49-F238E27FC236}">
                <a16:creationId xmlns:a16="http://schemas.microsoft.com/office/drawing/2014/main" id="{49A3FE7F-2481-CC41-A0EA-4D7524B68620}"/>
              </a:ext>
            </a:extLst>
          </p:cNvPr>
          <p:cNvSpPr txBox="1"/>
          <p:nvPr/>
        </p:nvSpPr>
        <p:spPr>
          <a:xfrm>
            <a:off x="2720717" y="6089303"/>
            <a:ext cx="3222883" cy="692497"/>
          </a:xfrm>
          <a:prstGeom prst="rect">
            <a:avLst/>
          </a:prstGeom>
          <a:noFill/>
        </p:spPr>
        <p:txBody>
          <a:bodyPr wrap="square" rtlCol="0">
            <a:spAutoFit/>
          </a:bodyPr>
          <a:lstStyle/>
          <a:p>
            <a:r>
              <a:rPr lang="en-US" sz="1300" dirty="0"/>
              <a:t>Katz, A.L. and Webb, S.A. “Informed consent in decision-making in pediatric practice.” Pediatrics. 2016; 138(2): e20161485.</a:t>
            </a:r>
          </a:p>
        </p:txBody>
      </p:sp>
    </p:spTree>
    <p:extLst>
      <p:ext uri="{BB962C8B-B14F-4D97-AF65-F5344CB8AC3E}">
        <p14:creationId xmlns:p14="http://schemas.microsoft.com/office/powerpoint/2010/main" val="287124822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9D0CEB-0422-AA45-BAEF-BDDEBDCC709D}"/>
              </a:ext>
            </a:extLst>
          </p:cNvPr>
          <p:cNvSpPr>
            <a:spLocks noGrp="1"/>
          </p:cNvSpPr>
          <p:nvPr>
            <p:ph type="title"/>
          </p:nvPr>
        </p:nvSpPr>
        <p:spPr/>
        <p:txBody>
          <a:bodyPr/>
          <a:lstStyle/>
          <a:p>
            <a:pPr algn="l"/>
            <a:r>
              <a:rPr lang="en-US" dirty="0"/>
              <a:t>Decision Making Models</a:t>
            </a:r>
          </a:p>
        </p:txBody>
      </p:sp>
      <p:sp>
        <p:nvSpPr>
          <p:cNvPr id="3" name="Content Placeholder 2">
            <a:extLst>
              <a:ext uri="{FF2B5EF4-FFF2-40B4-BE49-F238E27FC236}">
                <a16:creationId xmlns:a16="http://schemas.microsoft.com/office/drawing/2014/main" id="{78BA1D55-7E97-C34D-B258-9FAC0894F05D}"/>
              </a:ext>
            </a:extLst>
          </p:cNvPr>
          <p:cNvSpPr>
            <a:spLocks noGrp="1"/>
          </p:cNvSpPr>
          <p:nvPr>
            <p:ph idx="1"/>
          </p:nvPr>
        </p:nvSpPr>
        <p:spPr/>
        <p:txBody>
          <a:bodyPr>
            <a:normAutofit fontScale="92500" lnSpcReduction="10000"/>
          </a:bodyPr>
          <a:lstStyle/>
          <a:p>
            <a:r>
              <a:rPr lang="en-US" dirty="0"/>
              <a:t>Best-interest standard</a:t>
            </a:r>
          </a:p>
          <a:p>
            <a:pPr marL="581025" lvl="1" indent="-238125">
              <a:buFont typeface="System Font Regular"/>
              <a:buChar char="-"/>
            </a:pPr>
            <a:r>
              <a:rPr lang="en-US" dirty="0"/>
              <a:t>Maximize benefits</a:t>
            </a:r>
          </a:p>
          <a:p>
            <a:pPr marL="581025" lvl="1" indent="-238125">
              <a:buFont typeface="System Font Regular"/>
              <a:buChar char="-"/>
            </a:pPr>
            <a:r>
              <a:rPr lang="en-US" dirty="0"/>
              <a:t>Minimize harms</a:t>
            </a:r>
          </a:p>
          <a:p>
            <a:r>
              <a:rPr lang="en-US" dirty="0"/>
              <a:t>Constrained parental autonomy</a:t>
            </a:r>
          </a:p>
          <a:p>
            <a:pPr marL="581025" lvl="1" indent="-238125">
              <a:buFont typeface="System Font Regular"/>
              <a:buChar char="-"/>
            </a:pPr>
            <a:r>
              <a:rPr lang="en-US" dirty="0"/>
              <a:t>Prevent harm</a:t>
            </a:r>
          </a:p>
          <a:p>
            <a:r>
              <a:rPr lang="en-US" dirty="0"/>
              <a:t>Shared, family-centered decision-making</a:t>
            </a:r>
          </a:p>
          <a:p>
            <a:pPr marL="581025" lvl="1" indent="-238125">
              <a:buFont typeface="System Font Regular"/>
              <a:buChar char="-"/>
            </a:pPr>
            <a:r>
              <a:rPr lang="en-US" dirty="0"/>
              <a:t>Collaborative communication and exchange of information between medical team and family</a:t>
            </a:r>
          </a:p>
          <a:p>
            <a:pPr marL="581025" lvl="1" indent="-238125">
              <a:buFont typeface="System Font Regular"/>
              <a:buChar char="-"/>
            </a:pPr>
            <a:r>
              <a:rPr lang="en-US" dirty="0"/>
              <a:t>Family shares their goals and values</a:t>
            </a:r>
          </a:p>
        </p:txBody>
      </p:sp>
      <p:sp>
        <p:nvSpPr>
          <p:cNvPr id="4" name="TextBox 3">
            <a:extLst>
              <a:ext uri="{FF2B5EF4-FFF2-40B4-BE49-F238E27FC236}">
                <a16:creationId xmlns:a16="http://schemas.microsoft.com/office/drawing/2014/main" id="{2CB366B9-EBCA-ED49-9AF9-72E8B9C79733}"/>
              </a:ext>
            </a:extLst>
          </p:cNvPr>
          <p:cNvSpPr txBox="1"/>
          <p:nvPr/>
        </p:nvSpPr>
        <p:spPr>
          <a:xfrm>
            <a:off x="2514600" y="6089303"/>
            <a:ext cx="3886200" cy="692497"/>
          </a:xfrm>
          <a:prstGeom prst="rect">
            <a:avLst/>
          </a:prstGeom>
          <a:noFill/>
        </p:spPr>
        <p:txBody>
          <a:bodyPr wrap="square" rtlCol="0">
            <a:spAutoFit/>
          </a:bodyPr>
          <a:lstStyle/>
          <a:p>
            <a:r>
              <a:rPr lang="en-US" sz="1300" dirty="0"/>
              <a:t>Katz, A.L. and Webb, S.A. “Informed consent in decision-making in pediatric practice.” Pediatrics. 2016; 138(2): e20161485.</a:t>
            </a:r>
          </a:p>
        </p:txBody>
      </p:sp>
    </p:spTree>
    <p:extLst>
      <p:ext uri="{BB962C8B-B14F-4D97-AF65-F5344CB8AC3E}">
        <p14:creationId xmlns:p14="http://schemas.microsoft.com/office/powerpoint/2010/main" val="325907226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65E75A-369A-774C-A93A-7D5FA0C7A082}"/>
              </a:ext>
            </a:extLst>
          </p:cNvPr>
          <p:cNvSpPr>
            <a:spLocks noGrp="1"/>
          </p:cNvSpPr>
          <p:nvPr>
            <p:ph type="title"/>
          </p:nvPr>
        </p:nvSpPr>
        <p:spPr/>
        <p:txBody>
          <a:bodyPr/>
          <a:lstStyle/>
          <a:p>
            <a:pPr algn="l"/>
            <a:r>
              <a:rPr lang="en-US" dirty="0"/>
              <a:t>Assent</a:t>
            </a:r>
          </a:p>
        </p:txBody>
      </p:sp>
      <p:sp>
        <p:nvSpPr>
          <p:cNvPr id="3" name="Content Placeholder 2">
            <a:extLst>
              <a:ext uri="{FF2B5EF4-FFF2-40B4-BE49-F238E27FC236}">
                <a16:creationId xmlns:a16="http://schemas.microsoft.com/office/drawing/2014/main" id="{D1633CE8-1759-954C-804E-F0ADFA6D20E0}"/>
              </a:ext>
            </a:extLst>
          </p:cNvPr>
          <p:cNvSpPr>
            <a:spLocks noGrp="1"/>
          </p:cNvSpPr>
          <p:nvPr>
            <p:ph idx="1"/>
          </p:nvPr>
        </p:nvSpPr>
        <p:spPr/>
        <p:txBody>
          <a:bodyPr>
            <a:normAutofit fontScale="92500" lnSpcReduction="20000"/>
          </a:bodyPr>
          <a:lstStyle/>
          <a:p>
            <a:r>
              <a:rPr lang="en-US" dirty="0"/>
              <a:t>To express approval or agreement</a:t>
            </a:r>
          </a:p>
          <a:p>
            <a:r>
              <a:rPr lang="en-US" dirty="0"/>
              <a:t>Must include:</a:t>
            </a:r>
          </a:p>
          <a:p>
            <a:pPr marL="635000" lvl="1" indent="-292100">
              <a:buFont typeface="System Font Regular"/>
              <a:buChar char="-"/>
            </a:pPr>
            <a:r>
              <a:rPr lang="en-US" dirty="0"/>
              <a:t>Developmentally appropriate awareness of the nature of the condition</a:t>
            </a:r>
          </a:p>
          <a:p>
            <a:pPr marL="635000" lvl="1" indent="-292100">
              <a:buFont typeface="System Font Regular"/>
              <a:buChar char="-"/>
            </a:pPr>
            <a:r>
              <a:rPr lang="en-US" dirty="0"/>
              <a:t>Expectations of tests and treatments</a:t>
            </a:r>
          </a:p>
          <a:p>
            <a:pPr marL="635000" lvl="1" indent="-292100">
              <a:buFont typeface="System Font Regular"/>
              <a:buChar char="-"/>
            </a:pPr>
            <a:r>
              <a:rPr lang="en-US" dirty="0"/>
              <a:t>Assess understanding</a:t>
            </a:r>
          </a:p>
          <a:p>
            <a:pPr marL="635000" lvl="1" indent="-292100">
              <a:buFont typeface="System Font Regular"/>
              <a:buChar char="-"/>
            </a:pPr>
            <a:r>
              <a:rPr lang="en-US" dirty="0"/>
              <a:t>Assure no undue influence</a:t>
            </a:r>
          </a:p>
          <a:p>
            <a:pPr marL="635000" lvl="1" indent="-292100">
              <a:buFont typeface="System Font Regular"/>
              <a:buChar char="-"/>
            </a:pPr>
            <a:r>
              <a:rPr lang="en-US" dirty="0"/>
              <a:t>Solicit expression of approval or agreement</a:t>
            </a:r>
          </a:p>
          <a:p>
            <a:r>
              <a:rPr lang="en-US" dirty="0">
                <a:solidFill>
                  <a:srgbClr val="FF0000"/>
                </a:solidFill>
              </a:rPr>
              <a:t>Assent should only be solicited if some element of refusal will be respected</a:t>
            </a:r>
          </a:p>
          <a:p>
            <a:pPr lvl="1"/>
            <a:endParaRPr lang="en-US" dirty="0"/>
          </a:p>
        </p:txBody>
      </p:sp>
      <p:pic>
        <p:nvPicPr>
          <p:cNvPr id="5" name="Picture 4">
            <a:extLst>
              <a:ext uri="{FF2B5EF4-FFF2-40B4-BE49-F238E27FC236}">
                <a16:creationId xmlns:a16="http://schemas.microsoft.com/office/drawing/2014/main" id="{6E228C91-EF74-FE4C-8810-1EF147B11902}"/>
              </a:ext>
            </a:extLst>
          </p:cNvPr>
          <p:cNvPicPr>
            <a:picLocks noChangeAspect="1"/>
          </p:cNvPicPr>
          <p:nvPr/>
        </p:nvPicPr>
        <p:blipFill>
          <a:blip r:embed="rId3"/>
          <a:stretch>
            <a:fillRect/>
          </a:stretch>
        </p:blipFill>
        <p:spPr>
          <a:xfrm>
            <a:off x="2381251" y="367486"/>
            <a:ext cx="854998" cy="916954"/>
          </a:xfrm>
          <a:prstGeom prst="rect">
            <a:avLst/>
          </a:prstGeom>
        </p:spPr>
      </p:pic>
    </p:spTree>
    <p:extLst>
      <p:ext uri="{BB962C8B-B14F-4D97-AF65-F5344CB8AC3E}">
        <p14:creationId xmlns:p14="http://schemas.microsoft.com/office/powerpoint/2010/main" val="347347808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A8E108-8F12-F644-B4C5-20C5033D0575}"/>
              </a:ext>
            </a:extLst>
          </p:cNvPr>
          <p:cNvSpPr>
            <a:spLocks noGrp="1"/>
          </p:cNvSpPr>
          <p:nvPr>
            <p:ph type="title"/>
          </p:nvPr>
        </p:nvSpPr>
        <p:spPr/>
        <p:txBody>
          <a:bodyPr/>
          <a:lstStyle/>
          <a:p>
            <a:pPr algn="l"/>
            <a:r>
              <a:rPr lang="en-US" dirty="0"/>
              <a:t>Rule of 7’s for assent</a:t>
            </a:r>
          </a:p>
        </p:txBody>
      </p:sp>
      <p:sp>
        <p:nvSpPr>
          <p:cNvPr id="3" name="Content Placeholder 2">
            <a:extLst>
              <a:ext uri="{FF2B5EF4-FFF2-40B4-BE49-F238E27FC236}">
                <a16:creationId xmlns:a16="http://schemas.microsoft.com/office/drawing/2014/main" id="{14E9CA32-0D10-2B4D-BF79-BAB1FBD0863B}"/>
              </a:ext>
            </a:extLst>
          </p:cNvPr>
          <p:cNvSpPr>
            <a:spLocks noGrp="1"/>
          </p:cNvSpPr>
          <p:nvPr>
            <p:ph idx="1"/>
          </p:nvPr>
        </p:nvSpPr>
        <p:spPr>
          <a:xfrm>
            <a:off x="457200" y="1600200"/>
            <a:ext cx="5486400" cy="4261073"/>
          </a:xfrm>
        </p:spPr>
        <p:txBody>
          <a:bodyPr/>
          <a:lstStyle/>
          <a:p>
            <a:r>
              <a:rPr lang="en-US" dirty="0"/>
              <a:t>Younger than age: No capacity</a:t>
            </a:r>
          </a:p>
          <a:p>
            <a:r>
              <a:rPr lang="en-US" dirty="0"/>
              <a:t>Age 7-14: Assume no capacity, but may be refuted</a:t>
            </a:r>
          </a:p>
          <a:p>
            <a:r>
              <a:rPr lang="en-US" dirty="0"/>
              <a:t>Greater than age 14: Assume capacity, but may be refuted</a:t>
            </a:r>
          </a:p>
          <a:p>
            <a:endParaRPr lang="en-US" dirty="0"/>
          </a:p>
        </p:txBody>
      </p:sp>
      <p:grpSp>
        <p:nvGrpSpPr>
          <p:cNvPr id="7" name="Group 6">
            <a:extLst>
              <a:ext uri="{FF2B5EF4-FFF2-40B4-BE49-F238E27FC236}">
                <a16:creationId xmlns:a16="http://schemas.microsoft.com/office/drawing/2014/main" id="{AF9D4A92-8441-0F4E-BE21-87C26BF91146}"/>
              </a:ext>
            </a:extLst>
          </p:cNvPr>
          <p:cNvGrpSpPr/>
          <p:nvPr/>
        </p:nvGrpSpPr>
        <p:grpSpPr>
          <a:xfrm>
            <a:off x="5715000" y="1905000"/>
            <a:ext cx="2242457" cy="914400"/>
            <a:chOff x="5334000" y="5045075"/>
            <a:chExt cx="3147060" cy="1483360"/>
          </a:xfrm>
        </p:grpSpPr>
        <p:pic>
          <p:nvPicPr>
            <p:cNvPr id="4" name="Picture 3">
              <a:extLst>
                <a:ext uri="{FF2B5EF4-FFF2-40B4-BE49-F238E27FC236}">
                  <a16:creationId xmlns:a16="http://schemas.microsoft.com/office/drawing/2014/main" id="{DF2B73D5-40C7-8F4B-8E2D-536AA2A7F28F}"/>
                </a:ext>
              </a:extLst>
            </p:cNvPr>
            <p:cNvPicPr>
              <a:picLocks noChangeAspect="1"/>
            </p:cNvPicPr>
            <p:nvPr/>
          </p:nvPicPr>
          <p:blipFill>
            <a:blip r:embed="rId3"/>
            <a:stretch>
              <a:fillRect/>
            </a:stretch>
          </p:blipFill>
          <p:spPr>
            <a:xfrm>
              <a:off x="7467600" y="5045075"/>
              <a:ext cx="1013460" cy="1447800"/>
            </a:xfrm>
            <a:prstGeom prst="rect">
              <a:avLst/>
            </a:prstGeom>
          </p:spPr>
        </p:pic>
        <p:pic>
          <p:nvPicPr>
            <p:cNvPr id="5" name="Picture 4">
              <a:extLst>
                <a:ext uri="{FF2B5EF4-FFF2-40B4-BE49-F238E27FC236}">
                  <a16:creationId xmlns:a16="http://schemas.microsoft.com/office/drawing/2014/main" id="{65D2BF26-B5C8-2048-BF5C-ABEC752D14A8}"/>
                </a:ext>
              </a:extLst>
            </p:cNvPr>
            <p:cNvPicPr>
              <a:picLocks noChangeAspect="1"/>
            </p:cNvPicPr>
            <p:nvPr/>
          </p:nvPicPr>
          <p:blipFill>
            <a:blip r:embed="rId4"/>
            <a:stretch>
              <a:fillRect/>
            </a:stretch>
          </p:blipFill>
          <p:spPr>
            <a:xfrm>
              <a:off x="5334000" y="5045075"/>
              <a:ext cx="1038352" cy="1483360"/>
            </a:xfrm>
            <a:prstGeom prst="rect">
              <a:avLst/>
            </a:prstGeom>
          </p:spPr>
        </p:pic>
        <p:pic>
          <p:nvPicPr>
            <p:cNvPr id="6" name="Picture 5">
              <a:extLst>
                <a:ext uri="{FF2B5EF4-FFF2-40B4-BE49-F238E27FC236}">
                  <a16:creationId xmlns:a16="http://schemas.microsoft.com/office/drawing/2014/main" id="{77BA11A2-52F6-6947-876B-4E7610D5FCBB}"/>
                </a:ext>
              </a:extLst>
            </p:cNvPr>
            <p:cNvPicPr>
              <a:picLocks noChangeAspect="1"/>
            </p:cNvPicPr>
            <p:nvPr/>
          </p:nvPicPr>
          <p:blipFill>
            <a:blip r:embed="rId5"/>
            <a:stretch>
              <a:fillRect/>
            </a:stretch>
          </p:blipFill>
          <p:spPr>
            <a:xfrm>
              <a:off x="6423025" y="5045075"/>
              <a:ext cx="1013460" cy="1447800"/>
            </a:xfrm>
            <a:prstGeom prst="rect">
              <a:avLst/>
            </a:prstGeom>
          </p:spPr>
        </p:pic>
      </p:grpSp>
      <p:sp>
        <p:nvSpPr>
          <p:cNvPr id="8" name="TextBox 7">
            <a:extLst>
              <a:ext uri="{FF2B5EF4-FFF2-40B4-BE49-F238E27FC236}">
                <a16:creationId xmlns:a16="http://schemas.microsoft.com/office/drawing/2014/main" id="{CD9C6CBB-A9DA-3F43-BA41-32967D64B825}"/>
              </a:ext>
            </a:extLst>
          </p:cNvPr>
          <p:cNvSpPr txBox="1"/>
          <p:nvPr/>
        </p:nvSpPr>
        <p:spPr>
          <a:xfrm>
            <a:off x="457200" y="5053467"/>
            <a:ext cx="5791200" cy="461665"/>
          </a:xfrm>
          <a:prstGeom prst="rect">
            <a:avLst/>
          </a:prstGeom>
          <a:noFill/>
        </p:spPr>
        <p:txBody>
          <a:bodyPr wrap="square" rtlCol="0">
            <a:spAutoFit/>
          </a:bodyPr>
          <a:lstStyle/>
          <a:p>
            <a:r>
              <a:rPr lang="en-US" sz="2400" i="1" dirty="0"/>
              <a:t>This is a simplified understanding of assent</a:t>
            </a:r>
          </a:p>
        </p:txBody>
      </p:sp>
    </p:spTree>
    <p:extLst>
      <p:ext uri="{BB962C8B-B14F-4D97-AF65-F5344CB8AC3E}">
        <p14:creationId xmlns:p14="http://schemas.microsoft.com/office/powerpoint/2010/main" val="363892543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969501-E7AF-384A-BF54-538FF0FD70AE}"/>
              </a:ext>
            </a:extLst>
          </p:cNvPr>
          <p:cNvSpPr>
            <a:spLocks noGrp="1"/>
          </p:cNvSpPr>
          <p:nvPr>
            <p:ph type="title"/>
          </p:nvPr>
        </p:nvSpPr>
        <p:spPr/>
        <p:txBody>
          <a:bodyPr/>
          <a:lstStyle/>
          <a:p>
            <a:pPr algn="l"/>
            <a:r>
              <a:rPr lang="en-US" dirty="0"/>
              <a:t>Some minors may consent</a:t>
            </a:r>
          </a:p>
        </p:txBody>
      </p:sp>
      <p:sp>
        <p:nvSpPr>
          <p:cNvPr id="3" name="Content Placeholder 2">
            <a:extLst>
              <a:ext uri="{FF2B5EF4-FFF2-40B4-BE49-F238E27FC236}">
                <a16:creationId xmlns:a16="http://schemas.microsoft.com/office/drawing/2014/main" id="{9E5DBB6E-C65C-4A4E-9707-060C4CD9C0B5}"/>
              </a:ext>
            </a:extLst>
          </p:cNvPr>
          <p:cNvSpPr>
            <a:spLocks noGrp="1"/>
          </p:cNvSpPr>
          <p:nvPr>
            <p:ph idx="1"/>
          </p:nvPr>
        </p:nvSpPr>
        <p:spPr>
          <a:xfrm>
            <a:off x="457199" y="1219200"/>
            <a:ext cx="8229600" cy="4261073"/>
          </a:xfrm>
        </p:spPr>
        <p:txBody>
          <a:bodyPr>
            <a:normAutofit fontScale="85000" lnSpcReduction="10000"/>
          </a:bodyPr>
          <a:lstStyle/>
          <a:p>
            <a:r>
              <a:rPr lang="en-US" dirty="0"/>
              <a:t>In United States, for care related to sexual activity:</a:t>
            </a:r>
          </a:p>
          <a:p>
            <a:pPr marL="635000" lvl="1" indent="-292100">
              <a:buFont typeface="System Font Regular"/>
              <a:buChar char="-"/>
            </a:pPr>
            <a:r>
              <a:rPr lang="en-US" dirty="0"/>
              <a:t>Treatment for sexually transmitted diseases</a:t>
            </a:r>
          </a:p>
          <a:p>
            <a:pPr marL="635000" lvl="1" indent="-292100">
              <a:buFont typeface="System Font Regular"/>
              <a:buChar char="-"/>
            </a:pPr>
            <a:r>
              <a:rPr lang="en-US" dirty="0"/>
              <a:t>Contraception</a:t>
            </a:r>
          </a:p>
          <a:p>
            <a:pPr marL="635000" lvl="1" indent="-292100">
              <a:buFont typeface="System Font Regular"/>
              <a:buChar char="-"/>
            </a:pPr>
            <a:r>
              <a:rPr lang="en-US" dirty="0"/>
              <a:t>Prenatal care</a:t>
            </a:r>
          </a:p>
          <a:p>
            <a:r>
              <a:rPr lang="en-US" dirty="0"/>
              <a:t>Mature minor doctrine</a:t>
            </a:r>
          </a:p>
          <a:p>
            <a:r>
              <a:rPr lang="en-US" dirty="0"/>
              <a:t>Legally emancipated minors</a:t>
            </a:r>
          </a:p>
          <a:p>
            <a:pPr marL="635000" lvl="1" indent="-292100">
              <a:buFont typeface="System Font Regular"/>
              <a:buChar char="-"/>
            </a:pPr>
            <a:r>
              <a:rPr lang="en-US" dirty="0"/>
              <a:t>Living separately from parents and financially independent</a:t>
            </a:r>
          </a:p>
          <a:p>
            <a:pPr marL="635000" lvl="1" indent="-292100">
              <a:buFont typeface="System Font Regular"/>
              <a:buChar char="-"/>
            </a:pPr>
            <a:r>
              <a:rPr lang="en-US" dirty="0"/>
              <a:t>Married</a:t>
            </a:r>
          </a:p>
          <a:p>
            <a:pPr marL="635000" lvl="1" indent="-292100">
              <a:buFont typeface="System Font Regular"/>
              <a:buChar char="-"/>
            </a:pPr>
            <a:r>
              <a:rPr lang="en-US" dirty="0"/>
              <a:t>Active military duty</a:t>
            </a:r>
          </a:p>
        </p:txBody>
      </p:sp>
      <p:sp>
        <p:nvSpPr>
          <p:cNvPr id="4" name="TextBox 3">
            <a:extLst>
              <a:ext uri="{FF2B5EF4-FFF2-40B4-BE49-F238E27FC236}">
                <a16:creationId xmlns:a16="http://schemas.microsoft.com/office/drawing/2014/main" id="{9BBAB95F-7E25-F141-AD27-DC2588DF0839}"/>
              </a:ext>
            </a:extLst>
          </p:cNvPr>
          <p:cNvSpPr txBox="1"/>
          <p:nvPr/>
        </p:nvSpPr>
        <p:spPr>
          <a:xfrm>
            <a:off x="457199" y="5029200"/>
            <a:ext cx="7923567" cy="830997"/>
          </a:xfrm>
          <a:prstGeom prst="rect">
            <a:avLst/>
          </a:prstGeom>
          <a:noFill/>
        </p:spPr>
        <p:txBody>
          <a:bodyPr wrap="square" rtlCol="0">
            <a:spAutoFit/>
          </a:bodyPr>
          <a:lstStyle/>
          <a:p>
            <a:r>
              <a:rPr lang="en-US" sz="2400" i="1" dirty="0"/>
              <a:t>These are general standards in the </a:t>
            </a:r>
            <a:r>
              <a:rPr lang="en-US" sz="2400" i="1" dirty="0">
                <a:solidFill>
                  <a:srgbClr val="FF0000"/>
                </a:solidFill>
              </a:rPr>
              <a:t>United States</a:t>
            </a:r>
            <a:r>
              <a:rPr lang="en-US" sz="2400" i="1" dirty="0"/>
              <a:t>, and vary slightly state to state</a:t>
            </a:r>
          </a:p>
        </p:txBody>
      </p:sp>
    </p:spTree>
    <p:extLst>
      <p:ext uri="{BB962C8B-B14F-4D97-AF65-F5344CB8AC3E}">
        <p14:creationId xmlns:p14="http://schemas.microsoft.com/office/powerpoint/2010/main" val="12701455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0D90CA-4941-ED41-B292-D7D1557BD421}"/>
              </a:ext>
            </a:extLst>
          </p:cNvPr>
          <p:cNvSpPr>
            <a:spLocks noGrp="1"/>
          </p:cNvSpPr>
          <p:nvPr>
            <p:ph type="title"/>
          </p:nvPr>
        </p:nvSpPr>
        <p:spPr>
          <a:xfrm>
            <a:off x="27709" y="304800"/>
            <a:ext cx="8229600" cy="1143000"/>
          </a:xfrm>
        </p:spPr>
        <p:txBody>
          <a:bodyPr/>
          <a:lstStyle/>
          <a:p>
            <a:r>
              <a:rPr lang="en-US" dirty="0"/>
              <a:t>Age of minor consent may vary</a:t>
            </a:r>
          </a:p>
        </p:txBody>
      </p:sp>
      <p:sp>
        <p:nvSpPr>
          <p:cNvPr id="3" name="Content Placeholder 2">
            <a:extLst>
              <a:ext uri="{FF2B5EF4-FFF2-40B4-BE49-F238E27FC236}">
                <a16:creationId xmlns:a16="http://schemas.microsoft.com/office/drawing/2014/main" id="{E3B27F35-04AC-5746-A8DA-A7B6377417EB}"/>
              </a:ext>
            </a:extLst>
          </p:cNvPr>
          <p:cNvSpPr>
            <a:spLocks noGrp="1"/>
          </p:cNvSpPr>
          <p:nvPr>
            <p:ph idx="1"/>
          </p:nvPr>
        </p:nvSpPr>
        <p:spPr/>
        <p:txBody>
          <a:bodyPr/>
          <a:lstStyle/>
          <a:p>
            <a:r>
              <a:rPr lang="en-US" dirty="0"/>
              <a:t>South Africa:</a:t>
            </a:r>
          </a:p>
          <a:p>
            <a:pPr lvl="1"/>
            <a:r>
              <a:rPr lang="en-US" dirty="0"/>
              <a:t>Children’s Act 38 (2005)</a:t>
            </a:r>
          </a:p>
          <a:p>
            <a:pPr lvl="1"/>
            <a:r>
              <a:rPr lang="en-US" dirty="0"/>
              <a:t>“…over the age of 12 years and is of sufficient maturity and decisional capacity to understand the various implications of the treatment including risks and benefits thereof.”</a:t>
            </a:r>
          </a:p>
        </p:txBody>
      </p:sp>
      <p:sp>
        <p:nvSpPr>
          <p:cNvPr id="4" name="TextBox 3">
            <a:extLst>
              <a:ext uri="{FF2B5EF4-FFF2-40B4-BE49-F238E27FC236}">
                <a16:creationId xmlns:a16="http://schemas.microsoft.com/office/drawing/2014/main" id="{0E4B405B-D759-1A42-A364-A2C9C39574A2}"/>
              </a:ext>
            </a:extLst>
          </p:cNvPr>
          <p:cNvSpPr txBox="1"/>
          <p:nvPr/>
        </p:nvSpPr>
        <p:spPr>
          <a:xfrm>
            <a:off x="2667000" y="5699335"/>
            <a:ext cx="3810000" cy="1169551"/>
          </a:xfrm>
          <a:prstGeom prst="rect">
            <a:avLst/>
          </a:prstGeom>
          <a:noFill/>
        </p:spPr>
        <p:txBody>
          <a:bodyPr wrap="square" rtlCol="0">
            <a:spAutoFit/>
          </a:bodyPr>
          <a:lstStyle/>
          <a:p>
            <a:r>
              <a:rPr lang="en-US" sz="1300" dirty="0" err="1"/>
              <a:t>Ganya</a:t>
            </a:r>
            <a:r>
              <a:rPr lang="en-US" sz="1300" dirty="0"/>
              <a:t> W, Kling S, Moodley K. ”Autonomy of the child in the South African context: is a 12 year old sufficient maturity to consent to medical treatment?” BMC Medical Ethics. 2016; 17:66.</a:t>
            </a:r>
          </a:p>
          <a:p>
            <a:endParaRPr lang="en-US" dirty="0"/>
          </a:p>
        </p:txBody>
      </p:sp>
    </p:spTree>
    <p:extLst>
      <p:ext uri="{BB962C8B-B14F-4D97-AF65-F5344CB8AC3E}">
        <p14:creationId xmlns:p14="http://schemas.microsoft.com/office/powerpoint/2010/main" val="43639865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248717-57EA-3C45-A481-58E43CD842BF}"/>
              </a:ext>
            </a:extLst>
          </p:cNvPr>
          <p:cNvSpPr>
            <a:spLocks noGrp="1"/>
          </p:cNvSpPr>
          <p:nvPr>
            <p:ph type="title"/>
          </p:nvPr>
        </p:nvSpPr>
        <p:spPr>
          <a:xfrm>
            <a:off x="152400" y="76200"/>
            <a:ext cx="8229600" cy="1143000"/>
          </a:xfrm>
        </p:spPr>
        <p:txBody>
          <a:bodyPr/>
          <a:lstStyle/>
          <a:p>
            <a:pPr algn="l"/>
            <a:r>
              <a:rPr lang="en-US" dirty="0"/>
              <a:t>Age of Minor Consent May Vary</a:t>
            </a:r>
          </a:p>
        </p:txBody>
      </p:sp>
      <p:sp>
        <p:nvSpPr>
          <p:cNvPr id="3" name="Content Placeholder 2">
            <a:extLst>
              <a:ext uri="{FF2B5EF4-FFF2-40B4-BE49-F238E27FC236}">
                <a16:creationId xmlns:a16="http://schemas.microsoft.com/office/drawing/2014/main" id="{B41A8405-FED2-044C-949D-1DA68722A477}"/>
              </a:ext>
            </a:extLst>
          </p:cNvPr>
          <p:cNvSpPr>
            <a:spLocks noGrp="1"/>
          </p:cNvSpPr>
          <p:nvPr>
            <p:ph idx="1"/>
          </p:nvPr>
        </p:nvSpPr>
        <p:spPr/>
        <p:txBody>
          <a:bodyPr/>
          <a:lstStyle/>
          <a:p>
            <a:pPr marL="0" indent="0">
              <a:buNone/>
            </a:pPr>
            <a:r>
              <a:rPr lang="en-US" dirty="0"/>
              <a:t>Europe</a:t>
            </a:r>
          </a:p>
        </p:txBody>
      </p:sp>
      <p:pic>
        <p:nvPicPr>
          <p:cNvPr id="4" name="Picture 3">
            <a:extLst>
              <a:ext uri="{FF2B5EF4-FFF2-40B4-BE49-F238E27FC236}">
                <a16:creationId xmlns:a16="http://schemas.microsoft.com/office/drawing/2014/main" id="{24E09973-75D4-3449-AD33-3526AB168863}"/>
              </a:ext>
            </a:extLst>
          </p:cNvPr>
          <p:cNvPicPr>
            <a:picLocks noChangeAspect="1"/>
          </p:cNvPicPr>
          <p:nvPr/>
        </p:nvPicPr>
        <p:blipFill>
          <a:blip r:embed="rId3"/>
          <a:stretch>
            <a:fillRect/>
          </a:stretch>
        </p:blipFill>
        <p:spPr>
          <a:xfrm>
            <a:off x="2514600" y="1352553"/>
            <a:ext cx="5334000" cy="4667247"/>
          </a:xfrm>
          <a:prstGeom prst="rect">
            <a:avLst/>
          </a:prstGeom>
        </p:spPr>
      </p:pic>
      <p:sp>
        <p:nvSpPr>
          <p:cNvPr id="5" name="TextBox 4">
            <a:extLst>
              <a:ext uri="{FF2B5EF4-FFF2-40B4-BE49-F238E27FC236}">
                <a16:creationId xmlns:a16="http://schemas.microsoft.com/office/drawing/2014/main" id="{E0FACC76-B3D8-3549-BC10-734A0485EF0F}"/>
              </a:ext>
            </a:extLst>
          </p:cNvPr>
          <p:cNvSpPr txBox="1"/>
          <p:nvPr/>
        </p:nvSpPr>
        <p:spPr>
          <a:xfrm>
            <a:off x="2286000" y="6243935"/>
            <a:ext cx="3733800" cy="461665"/>
          </a:xfrm>
          <a:prstGeom prst="rect">
            <a:avLst/>
          </a:prstGeom>
          <a:noFill/>
        </p:spPr>
        <p:txBody>
          <a:bodyPr wrap="square" rtlCol="0">
            <a:spAutoFit/>
          </a:bodyPr>
          <a:lstStyle/>
          <a:p>
            <a:r>
              <a:rPr lang="en-US" sz="1200" dirty="0"/>
              <a:t>https://</a:t>
            </a:r>
            <a:r>
              <a:rPr lang="en-US" sz="1200" dirty="0" err="1"/>
              <a:t>fra.europa.eu</a:t>
            </a:r>
            <a:r>
              <a:rPr lang="en-US" sz="1200" dirty="0"/>
              <a:t>/</a:t>
            </a:r>
            <a:r>
              <a:rPr lang="en-US" sz="1200" dirty="0" err="1"/>
              <a:t>en</a:t>
            </a:r>
            <a:r>
              <a:rPr lang="en-US" sz="1200" dirty="0"/>
              <a:t>/publication/2017/mapping-minimum-age-requirements/consent-medical-treatments</a:t>
            </a:r>
          </a:p>
        </p:txBody>
      </p:sp>
    </p:spTree>
    <p:extLst>
      <p:ext uri="{BB962C8B-B14F-4D97-AF65-F5344CB8AC3E}">
        <p14:creationId xmlns:p14="http://schemas.microsoft.com/office/powerpoint/2010/main" val="29856574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18788A-1070-5243-8AE4-A11866C3A976}"/>
              </a:ext>
            </a:extLst>
          </p:cNvPr>
          <p:cNvSpPr>
            <a:spLocks noGrp="1"/>
          </p:cNvSpPr>
          <p:nvPr>
            <p:ph type="title"/>
          </p:nvPr>
        </p:nvSpPr>
        <p:spPr/>
        <p:txBody>
          <a:bodyPr/>
          <a:lstStyle/>
          <a:p>
            <a:pPr algn="l"/>
            <a:r>
              <a:rPr lang="en-US" dirty="0"/>
              <a:t>Mature minor doctrine</a:t>
            </a:r>
          </a:p>
        </p:txBody>
      </p:sp>
      <p:sp>
        <p:nvSpPr>
          <p:cNvPr id="3" name="Content Placeholder 2">
            <a:extLst>
              <a:ext uri="{FF2B5EF4-FFF2-40B4-BE49-F238E27FC236}">
                <a16:creationId xmlns:a16="http://schemas.microsoft.com/office/drawing/2014/main" id="{925294EE-961D-7545-8454-E9094ABD4574}"/>
              </a:ext>
            </a:extLst>
          </p:cNvPr>
          <p:cNvSpPr>
            <a:spLocks noGrp="1"/>
          </p:cNvSpPr>
          <p:nvPr>
            <p:ph idx="1"/>
          </p:nvPr>
        </p:nvSpPr>
        <p:spPr/>
        <p:txBody>
          <a:bodyPr/>
          <a:lstStyle/>
          <a:p>
            <a:r>
              <a:rPr lang="en-US" dirty="0"/>
              <a:t>Some adolescents have the maturity and capacity to understand the elements necessary for consent</a:t>
            </a:r>
          </a:p>
          <a:p>
            <a:r>
              <a:rPr lang="en-US" dirty="0"/>
              <a:t>This is a </a:t>
            </a:r>
            <a:r>
              <a:rPr lang="en-US" dirty="0">
                <a:solidFill>
                  <a:srgbClr val="FF0000"/>
                </a:solidFill>
              </a:rPr>
              <a:t>judicial determination </a:t>
            </a:r>
            <a:r>
              <a:rPr lang="en-US" dirty="0"/>
              <a:t>stating a minor is sufficiently mature to provide own consent</a:t>
            </a:r>
          </a:p>
        </p:txBody>
      </p:sp>
    </p:spTree>
    <p:extLst>
      <p:ext uri="{BB962C8B-B14F-4D97-AF65-F5344CB8AC3E}">
        <p14:creationId xmlns:p14="http://schemas.microsoft.com/office/powerpoint/2010/main" val="421990297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6A90C7-D968-4A4F-AF35-40D5252C94CA}"/>
              </a:ext>
            </a:extLst>
          </p:cNvPr>
          <p:cNvSpPr>
            <a:spLocks noGrp="1"/>
          </p:cNvSpPr>
          <p:nvPr>
            <p:ph type="title"/>
          </p:nvPr>
        </p:nvSpPr>
        <p:spPr/>
        <p:txBody>
          <a:bodyPr/>
          <a:lstStyle/>
          <a:p>
            <a:pPr algn="l"/>
            <a:r>
              <a:rPr lang="en-US" dirty="0"/>
              <a:t>Special situations</a:t>
            </a:r>
          </a:p>
        </p:txBody>
      </p:sp>
      <p:sp>
        <p:nvSpPr>
          <p:cNvPr id="3" name="Content Placeholder 2">
            <a:extLst>
              <a:ext uri="{FF2B5EF4-FFF2-40B4-BE49-F238E27FC236}">
                <a16:creationId xmlns:a16="http://schemas.microsoft.com/office/drawing/2014/main" id="{4682B5BE-63EB-2843-AADE-24D7BD4B19FA}"/>
              </a:ext>
            </a:extLst>
          </p:cNvPr>
          <p:cNvSpPr>
            <a:spLocks noGrp="1"/>
          </p:cNvSpPr>
          <p:nvPr>
            <p:ph idx="1"/>
          </p:nvPr>
        </p:nvSpPr>
        <p:spPr/>
        <p:txBody>
          <a:bodyPr>
            <a:normAutofit/>
          </a:bodyPr>
          <a:lstStyle/>
          <a:p>
            <a:r>
              <a:rPr lang="en-US" dirty="0"/>
              <a:t>Patients with chronic illness often have enhanced capacity</a:t>
            </a:r>
          </a:p>
          <a:p>
            <a:r>
              <a:rPr lang="en-US" dirty="0"/>
              <a:t>Reasonable to respect refusal of nonurgent care: should make efforts to understand reason and clarify any misconceptions</a:t>
            </a:r>
          </a:p>
          <a:p>
            <a:r>
              <a:rPr lang="en-US" dirty="0"/>
              <a:t>May limit short-term autonomy in some instances to preserve long-term autonomous choice</a:t>
            </a:r>
          </a:p>
        </p:txBody>
      </p:sp>
    </p:spTree>
    <p:extLst>
      <p:ext uri="{BB962C8B-B14F-4D97-AF65-F5344CB8AC3E}">
        <p14:creationId xmlns:p14="http://schemas.microsoft.com/office/powerpoint/2010/main" val="377379947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E26849-D70E-E147-8E65-DA08CB745A06}"/>
              </a:ext>
            </a:extLst>
          </p:cNvPr>
          <p:cNvSpPr>
            <a:spLocks noGrp="1"/>
          </p:cNvSpPr>
          <p:nvPr>
            <p:ph type="title"/>
          </p:nvPr>
        </p:nvSpPr>
        <p:spPr/>
        <p:txBody>
          <a:bodyPr/>
          <a:lstStyle/>
          <a:p>
            <a:pPr algn="l"/>
            <a:r>
              <a:rPr lang="en-US" dirty="0"/>
              <a:t>Guidelines</a:t>
            </a:r>
          </a:p>
        </p:txBody>
      </p:sp>
      <p:pic>
        <p:nvPicPr>
          <p:cNvPr id="5" name="Content Placeholder 4">
            <a:extLst>
              <a:ext uri="{FF2B5EF4-FFF2-40B4-BE49-F238E27FC236}">
                <a16:creationId xmlns:a16="http://schemas.microsoft.com/office/drawing/2014/main" id="{92D28281-0556-9547-86B7-E98EFDDB76CF}"/>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457200" y="4062846"/>
            <a:ext cx="8229600" cy="1880754"/>
          </a:xfrm>
        </p:spPr>
      </p:pic>
      <p:pic>
        <p:nvPicPr>
          <p:cNvPr id="7" name="Picture 6">
            <a:extLst>
              <a:ext uri="{FF2B5EF4-FFF2-40B4-BE49-F238E27FC236}">
                <a16:creationId xmlns:a16="http://schemas.microsoft.com/office/drawing/2014/main" id="{E9FC5EF7-F30E-8445-9298-4795B1ADABD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1208015"/>
            <a:ext cx="9144000" cy="2884648"/>
          </a:xfrm>
          <a:prstGeom prst="rect">
            <a:avLst/>
          </a:prstGeom>
        </p:spPr>
      </p:pic>
    </p:spTree>
    <p:extLst>
      <p:ext uri="{BB962C8B-B14F-4D97-AF65-F5344CB8AC3E}">
        <p14:creationId xmlns:p14="http://schemas.microsoft.com/office/powerpoint/2010/main" val="10385766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4CD7C4-12BC-E248-82BF-403DCB807BCB}"/>
              </a:ext>
            </a:extLst>
          </p:cNvPr>
          <p:cNvSpPr>
            <a:spLocks noGrp="1"/>
          </p:cNvSpPr>
          <p:nvPr>
            <p:ph type="title"/>
          </p:nvPr>
        </p:nvSpPr>
        <p:spPr/>
        <p:txBody>
          <a:bodyPr/>
          <a:lstStyle/>
          <a:p>
            <a:pPr algn="l"/>
            <a:r>
              <a:rPr lang="en-US" dirty="0"/>
              <a:t>Guidelines</a:t>
            </a:r>
          </a:p>
        </p:txBody>
      </p:sp>
      <p:sp>
        <p:nvSpPr>
          <p:cNvPr id="3" name="Content Placeholder 2">
            <a:extLst>
              <a:ext uri="{FF2B5EF4-FFF2-40B4-BE49-F238E27FC236}">
                <a16:creationId xmlns:a16="http://schemas.microsoft.com/office/drawing/2014/main" id="{30C283E2-E8CC-1F4B-A54D-25D7A5CF4D4F}"/>
              </a:ext>
            </a:extLst>
          </p:cNvPr>
          <p:cNvSpPr>
            <a:spLocks noGrp="1"/>
          </p:cNvSpPr>
          <p:nvPr>
            <p:ph idx="1"/>
          </p:nvPr>
        </p:nvSpPr>
        <p:spPr/>
        <p:txBody>
          <a:bodyPr/>
          <a:lstStyle/>
          <a:p>
            <a:r>
              <a:rPr lang="en-US" dirty="0"/>
              <a:t>Other local cultural or ethical considerations may impact the consent process</a:t>
            </a:r>
          </a:p>
          <a:p>
            <a:r>
              <a:rPr lang="en-US" dirty="0"/>
              <a:t>Different ethical constructs may better account for these views</a:t>
            </a:r>
          </a:p>
          <a:p>
            <a:r>
              <a:rPr lang="en-US" dirty="0"/>
              <a:t>Ethics of caring emphasizes relationships between patient and caregivers or community</a:t>
            </a:r>
          </a:p>
        </p:txBody>
      </p:sp>
    </p:spTree>
    <p:extLst>
      <p:ext uri="{BB962C8B-B14F-4D97-AF65-F5344CB8AC3E}">
        <p14:creationId xmlns:p14="http://schemas.microsoft.com/office/powerpoint/2010/main" val="254914998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F9ECDB-BE0A-834D-8448-49EA8BF8BF3E}"/>
              </a:ext>
            </a:extLst>
          </p:cNvPr>
          <p:cNvSpPr>
            <a:spLocks noGrp="1"/>
          </p:cNvSpPr>
          <p:nvPr>
            <p:ph type="title"/>
          </p:nvPr>
        </p:nvSpPr>
        <p:spPr/>
        <p:txBody>
          <a:bodyPr/>
          <a:lstStyle/>
          <a:p>
            <a:pPr algn="l"/>
            <a:r>
              <a:rPr lang="en-US" dirty="0"/>
              <a:t>Case 1</a:t>
            </a:r>
          </a:p>
        </p:txBody>
      </p:sp>
      <p:sp>
        <p:nvSpPr>
          <p:cNvPr id="3" name="Content Placeholder 2">
            <a:extLst>
              <a:ext uri="{FF2B5EF4-FFF2-40B4-BE49-F238E27FC236}">
                <a16:creationId xmlns:a16="http://schemas.microsoft.com/office/drawing/2014/main" id="{E558D84D-F769-8E4A-AB61-22D57F7338AA}"/>
              </a:ext>
            </a:extLst>
          </p:cNvPr>
          <p:cNvSpPr>
            <a:spLocks noGrp="1"/>
          </p:cNvSpPr>
          <p:nvPr>
            <p:ph idx="1"/>
          </p:nvPr>
        </p:nvSpPr>
        <p:spPr/>
        <p:txBody>
          <a:bodyPr>
            <a:normAutofit lnSpcReduction="10000"/>
          </a:bodyPr>
          <a:lstStyle/>
          <a:p>
            <a:r>
              <a:rPr lang="en-US" dirty="0"/>
              <a:t>14-year-old healthy female who does not want to undergo dental restoration under anesthesia</a:t>
            </a:r>
          </a:p>
          <a:p>
            <a:r>
              <a:rPr lang="en-US" dirty="0"/>
              <a:t>What to do?</a:t>
            </a:r>
          </a:p>
          <a:p>
            <a:pPr lvl="1"/>
            <a:r>
              <a:rPr lang="en-US" dirty="0"/>
              <a:t>Cancel the case as the patient does not assent and care is elective</a:t>
            </a:r>
          </a:p>
          <a:p>
            <a:pPr lvl="1"/>
            <a:r>
              <a:rPr lang="en-US" dirty="0"/>
              <a:t>Work to understand why patient objects to treatment, address any misunderstandings</a:t>
            </a:r>
          </a:p>
          <a:p>
            <a:pPr lvl="1"/>
            <a:r>
              <a:rPr lang="en-US" dirty="0"/>
              <a:t>Continued care by dentist</a:t>
            </a:r>
          </a:p>
        </p:txBody>
      </p:sp>
    </p:spTree>
    <p:extLst>
      <p:ext uri="{BB962C8B-B14F-4D97-AF65-F5344CB8AC3E}">
        <p14:creationId xmlns:p14="http://schemas.microsoft.com/office/powerpoint/2010/main" val="63168895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D8E1B6-309A-D94C-A5D6-1DDFB44B6CCF}"/>
              </a:ext>
            </a:extLst>
          </p:cNvPr>
          <p:cNvSpPr>
            <a:spLocks noGrp="1"/>
          </p:cNvSpPr>
          <p:nvPr>
            <p:ph type="title"/>
          </p:nvPr>
        </p:nvSpPr>
        <p:spPr/>
        <p:txBody>
          <a:bodyPr/>
          <a:lstStyle/>
          <a:p>
            <a:pPr algn="l"/>
            <a:r>
              <a:rPr lang="en-US" dirty="0"/>
              <a:t>Case 2</a:t>
            </a:r>
          </a:p>
        </p:txBody>
      </p:sp>
      <p:sp>
        <p:nvSpPr>
          <p:cNvPr id="3" name="Content Placeholder 2">
            <a:extLst>
              <a:ext uri="{FF2B5EF4-FFF2-40B4-BE49-F238E27FC236}">
                <a16:creationId xmlns:a16="http://schemas.microsoft.com/office/drawing/2014/main" id="{25CC1622-A549-0F41-9A10-DB8773E09057}"/>
              </a:ext>
            </a:extLst>
          </p:cNvPr>
          <p:cNvSpPr>
            <a:spLocks noGrp="1"/>
          </p:cNvSpPr>
          <p:nvPr>
            <p:ph idx="1"/>
          </p:nvPr>
        </p:nvSpPr>
        <p:spPr/>
        <p:txBody>
          <a:bodyPr/>
          <a:lstStyle/>
          <a:p>
            <a:r>
              <a:rPr lang="en-US" dirty="0"/>
              <a:t>14-year-old female with diagnosis of acute lymphoblastic leukemia presents for retrieval of oocytes for fertility preservation prior to chemotherapy</a:t>
            </a:r>
          </a:p>
          <a:p>
            <a:r>
              <a:rPr lang="en-US" dirty="0"/>
              <a:t>Documented previous assent, but not assenting today</a:t>
            </a:r>
          </a:p>
          <a:p>
            <a:r>
              <a:rPr lang="en-US" dirty="0"/>
              <a:t>What do you do?</a:t>
            </a:r>
          </a:p>
        </p:txBody>
      </p:sp>
    </p:spTree>
    <p:extLst>
      <p:ext uri="{BB962C8B-B14F-4D97-AF65-F5344CB8AC3E}">
        <p14:creationId xmlns:p14="http://schemas.microsoft.com/office/powerpoint/2010/main" val="300551873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4800" dirty="0">
                <a:latin typeface="+mn-lt"/>
              </a:rPr>
              <a:t>Conclusions:</a:t>
            </a:r>
          </a:p>
        </p:txBody>
      </p:sp>
      <p:sp>
        <p:nvSpPr>
          <p:cNvPr id="3" name="Content Placeholder 2"/>
          <p:cNvSpPr>
            <a:spLocks noGrp="1"/>
          </p:cNvSpPr>
          <p:nvPr>
            <p:ph idx="1"/>
          </p:nvPr>
        </p:nvSpPr>
        <p:spPr/>
        <p:txBody>
          <a:bodyPr>
            <a:normAutofit/>
          </a:bodyPr>
          <a:lstStyle/>
          <a:p>
            <a:r>
              <a:rPr lang="en-US" sz="3200" dirty="0"/>
              <a:t>Ethics provides a framework for decision making</a:t>
            </a:r>
          </a:p>
          <a:p>
            <a:r>
              <a:rPr lang="en-US" sz="3200" dirty="0"/>
              <a:t>Informed consent involves 5 steps</a:t>
            </a:r>
          </a:p>
          <a:p>
            <a:r>
              <a:rPr lang="en-US" sz="3200" dirty="0"/>
              <a:t>Assent should be sought from pediatric patients if refusal will be respected</a:t>
            </a:r>
          </a:p>
          <a:p>
            <a:r>
              <a:rPr lang="en-US" sz="3200" dirty="0"/>
              <a:t>Pediatric patients may consent in special situations</a:t>
            </a:r>
          </a:p>
        </p:txBody>
      </p:sp>
    </p:spTree>
    <p:extLst>
      <p:ext uri="{BB962C8B-B14F-4D97-AF65-F5344CB8AC3E}">
        <p14:creationId xmlns:p14="http://schemas.microsoft.com/office/powerpoint/2010/main" val="214631470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4800" dirty="0">
                <a:latin typeface="+mn-lt"/>
              </a:rPr>
              <a:t>References:</a:t>
            </a:r>
          </a:p>
        </p:txBody>
      </p:sp>
      <p:sp>
        <p:nvSpPr>
          <p:cNvPr id="3" name="Content Placeholder 2"/>
          <p:cNvSpPr>
            <a:spLocks noGrp="1"/>
          </p:cNvSpPr>
          <p:nvPr>
            <p:ph idx="1"/>
          </p:nvPr>
        </p:nvSpPr>
        <p:spPr/>
        <p:txBody>
          <a:bodyPr>
            <a:normAutofit fontScale="55000" lnSpcReduction="20000"/>
          </a:bodyPr>
          <a:lstStyle/>
          <a:p>
            <a:pPr marL="514350" indent="-514350">
              <a:buFont typeface="+mj-lt"/>
              <a:buAutoNum type="arabicPeriod"/>
            </a:pPr>
            <a:r>
              <a:rPr lang="en-US" i="1" dirty="0"/>
              <a:t>Ethics. </a:t>
            </a:r>
            <a:r>
              <a:rPr lang="en-US" dirty="0" err="1"/>
              <a:t>Retreived</a:t>
            </a:r>
            <a:r>
              <a:rPr lang="en-US" dirty="0"/>
              <a:t> from https://</a:t>
            </a:r>
            <a:r>
              <a:rPr lang="en-US" dirty="0" err="1"/>
              <a:t>www.merriam-webster.com</a:t>
            </a:r>
            <a:r>
              <a:rPr lang="en-US" dirty="0"/>
              <a:t>/dictionary/ethics</a:t>
            </a:r>
          </a:p>
          <a:p>
            <a:pPr marL="514350" indent="-514350">
              <a:buFont typeface="+mj-lt"/>
              <a:buAutoNum type="arabicPeriod"/>
            </a:pPr>
            <a:r>
              <a:rPr lang="en-US" dirty="0"/>
              <a:t>Taylor RM. “Ethical principles and concepts in medicine.” Handbook of Clinical Neurology, Vol. 118 (3</a:t>
            </a:r>
            <a:r>
              <a:rPr lang="en-US" baseline="30000" dirty="0"/>
              <a:t>rd</a:t>
            </a:r>
            <a:r>
              <a:rPr lang="en-US" dirty="0"/>
              <a:t> series) Ethical and Legal Issues in Neurology, Elsevier B.V. 2013.</a:t>
            </a:r>
          </a:p>
          <a:p>
            <a:pPr marL="514350" indent="-514350">
              <a:buFont typeface="+mj-lt"/>
              <a:buAutoNum type="arabicPeriod"/>
            </a:pPr>
            <a:r>
              <a:rPr lang="en-US" dirty="0"/>
              <a:t>Minkoff H. “Teaching ethics: when respect for autonomy and cultural sensitivity collide.” Am J </a:t>
            </a:r>
            <a:r>
              <a:rPr lang="en-US" dirty="0" err="1"/>
              <a:t>Obstet</a:t>
            </a:r>
            <a:r>
              <a:rPr lang="en-US" dirty="0"/>
              <a:t> Gynecol. 2014; 210(4): 298-301.</a:t>
            </a:r>
          </a:p>
          <a:p>
            <a:pPr marL="514350" indent="-514350">
              <a:buFont typeface="+mj-lt"/>
              <a:buAutoNum type="arabicPeriod"/>
            </a:pPr>
            <a:r>
              <a:rPr lang="en-US" dirty="0"/>
              <a:t>Katz AL and Webb SA. “Informed consent in decision-making in pediatric practice.” Pediatrics. 2016; 138(2): e20161485.</a:t>
            </a:r>
          </a:p>
          <a:p>
            <a:pPr marL="514350" indent="-514350">
              <a:buFont typeface="+mj-lt"/>
              <a:buAutoNum type="arabicPeriod"/>
            </a:pPr>
            <a:r>
              <a:rPr lang="en-US" dirty="0" err="1"/>
              <a:t>Ganya</a:t>
            </a:r>
            <a:r>
              <a:rPr lang="en-US" dirty="0"/>
              <a:t> W, Kling S, Moodley K. ”Autonomy of the child in the South African context: is a 12 year old sufficient maturity to consent to medical treatment?” BMC Medical Ethics. 2016; 17:66.</a:t>
            </a:r>
          </a:p>
          <a:p>
            <a:pPr marL="514350" indent="-514350">
              <a:buFont typeface="+mj-lt"/>
              <a:buAutoNum type="arabicPeriod"/>
            </a:pPr>
            <a:r>
              <a:rPr lang="en-US" i="1" dirty="0"/>
              <a:t>Consenting to medical treatment without parental consent.</a:t>
            </a:r>
            <a:r>
              <a:rPr lang="en-US" dirty="0"/>
              <a:t> </a:t>
            </a:r>
            <a:r>
              <a:rPr lang="en-US" dirty="0" err="1"/>
              <a:t>Retreived</a:t>
            </a:r>
            <a:r>
              <a:rPr lang="en-US" dirty="0"/>
              <a:t> from </a:t>
            </a:r>
            <a:r>
              <a:rPr lang="en-US" dirty="0">
                <a:hlinkClick r:id="rId2"/>
              </a:rPr>
              <a:t>https://fra.europa.eu/en/publication/2017/mapping-minimum-age-requirements/consent-medical-treatments</a:t>
            </a:r>
            <a:r>
              <a:rPr lang="en-US" dirty="0"/>
              <a:t>.</a:t>
            </a:r>
          </a:p>
          <a:p>
            <a:pPr marL="514350" indent="-514350">
              <a:buFont typeface="+mj-lt"/>
              <a:buAutoNum type="arabicPeriod"/>
            </a:pPr>
            <a:r>
              <a:rPr lang="en-US" i="1" dirty="0"/>
              <a:t>WMA Declaration of Lisbon on the rights of the patient.</a:t>
            </a:r>
            <a:r>
              <a:rPr lang="en-US" dirty="0"/>
              <a:t> Retrieved from https://</a:t>
            </a:r>
            <a:r>
              <a:rPr lang="en-US" dirty="0" err="1"/>
              <a:t>www.wma.net</a:t>
            </a:r>
            <a:r>
              <a:rPr lang="en-US" dirty="0"/>
              <a:t>/policies-post/</a:t>
            </a:r>
            <a:r>
              <a:rPr lang="en-US" dirty="0" err="1"/>
              <a:t>wma</a:t>
            </a:r>
            <a:r>
              <a:rPr lang="en-US" dirty="0"/>
              <a:t>-declaration-of-</a:t>
            </a:r>
            <a:r>
              <a:rPr lang="en-US" dirty="0" err="1"/>
              <a:t>lisbon</a:t>
            </a:r>
            <a:r>
              <a:rPr lang="en-US" dirty="0"/>
              <a:t>-on-the-rights-of-the-patient/.</a:t>
            </a:r>
            <a:endParaRPr lang="en-US" i="1" dirty="0"/>
          </a:p>
          <a:p>
            <a:pPr marL="514350" indent="-514350">
              <a:buFont typeface="+mj-lt"/>
              <a:buAutoNum type="arabicPeriod"/>
            </a:pPr>
            <a:endParaRPr lang="en-US" dirty="0"/>
          </a:p>
        </p:txBody>
      </p:sp>
    </p:spTree>
    <p:extLst>
      <p:ext uri="{BB962C8B-B14F-4D97-AF65-F5344CB8AC3E}">
        <p14:creationId xmlns:p14="http://schemas.microsoft.com/office/powerpoint/2010/main" val="3414322863"/>
      </p:ext>
    </p:extLst>
  </p:cSld>
  <p:clrMapOvr>
    <a:masterClrMapping/>
  </p:clrMapOvr>
</p:sld>
</file>

<file path=ppt/theme/theme1.xml><?xml version="1.0" encoding="utf-8"?>
<a:theme xmlns:a="http://schemas.openxmlformats.org/drawingml/2006/main" name="SPACIES">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PA GLOBAL PPT template 03-11-2019" id="{A79F18FC-84E4-5A4A-8694-B0D6C91A4E78}" vid="{5F839F61-D0BC-E348-983B-C9437D920991}"/>
    </a:ext>
  </a:extLst>
</a:theme>
</file>

<file path=ppt/theme/theme2.xml><?xml version="1.0" encoding="utf-8"?>
<a:theme xmlns:a="http://schemas.openxmlformats.org/drawingml/2006/main" name="1_SPACIES">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PA GLOBAL PPT template 03-11-2019" id="{A79F18FC-84E4-5A4A-8694-B0D6C91A4E78}" vid="{2E6B72E7-DBDD-634C-B43C-3EFB7A32A8A9}"/>
    </a:ext>
  </a:extLst>
</a:theme>
</file>

<file path=ppt/theme/theme3.xml><?xml version="1.0" encoding="utf-8"?>
<a:theme xmlns:a="http://schemas.openxmlformats.org/drawingml/2006/main" name="Theme11">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heme11" id="{EDE4B4D5-EB08-5E49-9696-ACD328DDD5D7}" vid="{18C21DA7-C39A-E945-81FF-7C92EF0BB30E}"/>
    </a:ext>
  </a:extLst>
</a:theme>
</file>

<file path=ppt/theme/theme4.xml><?xml version="1.0" encoding="utf-8"?>
<a:theme xmlns:a="http://schemas.openxmlformats.org/drawingml/2006/main" name="Theme9">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heme9" id="{3A12B99E-B387-7245-9DA1-AD0B2B47D3C9}" vid="{884E25A6-75A6-1548-9E64-FD81D5694369}"/>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SPACIES</Template>
  <TotalTime>32618</TotalTime>
  <Words>2586</Words>
  <Application>Microsoft Macintosh PowerPoint</Application>
  <PresentationFormat>On-screen Show (4:3)</PresentationFormat>
  <Paragraphs>296</Paragraphs>
  <Slides>38</Slides>
  <Notes>24</Notes>
  <HiddenSlides>0</HiddenSlides>
  <MMClips>0</MMClips>
  <ScaleCrop>false</ScaleCrop>
  <HeadingPairs>
    <vt:vector size="6" baseType="variant">
      <vt:variant>
        <vt:lpstr>Fonts Used</vt:lpstr>
      </vt:variant>
      <vt:variant>
        <vt:i4>4</vt:i4>
      </vt:variant>
      <vt:variant>
        <vt:lpstr>Theme</vt:lpstr>
      </vt:variant>
      <vt:variant>
        <vt:i4>4</vt:i4>
      </vt:variant>
      <vt:variant>
        <vt:lpstr>Slide Titles</vt:lpstr>
      </vt:variant>
      <vt:variant>
        <vt:i4>38</vt:i4>
      </vt:variant>
    </vt:vector>
  </HeadingPairs>
  <TitlesOfParts>
    <vt:vector size="46" baseType="lpstr">
      <vt:lpstr>System Font Regular</vt:lpstr>
      <vt:lpstr>Arial</vt:lpstr>
      <vt:lpstr>Calibri</vt:lpstr>
      <vt:lpstr>Calibri Light</vt:lpstr>
      <vt:lpstr>SPACIES</vt:lpstr>
      <vt:lpstr>1_SPACIES</vt:lpstr>
      <vt:lpstr>Theme11</vt:lpstr>
      <vt:lpstr>Theme9</vt:lpstr>
      <vt:lpstr>Consent and Assent for Anesthesia in Infants and Children</vt:lpstr>
      <vt:lpstr>Disclosures</vt:lpstr>
      <vt:lpstr>Learning Objectives:</vt:lpstr>
      <vt:lpstr>Case Scenario</vt:lpstr>
      <vt:lpstr>Case Scenario</vt:lpstr>
      <vt:lpstr>Case Scenario</vt:lpstr>
      <vt:lpstr>What are Ethics?</vt:lpstr>
      <vt:lpstr>Who are Moral Agents?</vt:lpstr>
      <vt:lpstr>What is Capacity?</vt:lpstr>
      <vt:lpstr>What are Clinical Ethics?</vt:lpstr>
      <vt:lpstr>How to Best Act?</vt:lpstr>
      <vt:lpstr>Principlism</vt:lpstr>
      <vt:lpstr>Autonomy</vt:lpstr>
      <vt:lpstr>Beneficence</vt:lpstr>
      <vt:lpstr>Non-maleficence</vt:lpstr>
      <vt:lpstr>Justice</vt:lpstr>
      <vt:lpstr>Bias in “Traditional Ethics”</vt:lpstr>
      <vt:lpstr>Ethics of Caring</vt:lpstr>
      <vt:lpstr>Informed Consent</vt:lpstr>
      <vt:lpstr>Disclosure of Information</vt:lpstr>
      <vt:lpstr>Informed Consent for Peds</vt:lpstr>
      <vt:lpstr>Parental Duty</vt:lpstr>
      <vt:lpstr>Duties</vt:lpstr>
      <vt:lpstr>Model for Consent by Others</vt:lpstr>
      <vt:lpstr>Decision Making Models</vt:lpstr>
      <vt:lpstr>Assent</vt:lpstr>
      <vt:lpstr>Rule of 7’s for assent</vt:lpstr>
      <vt:lpstr>Some minors may consent</vt:lpstr>
      <vt:lpstr>Age of minor consent may vary</vt:lpstr>
      <vt:lpstr>Age of Minor Consent May Vary</vt:lpstr>
      <vt:lpstr>Mature minor doctrine</vt:lpstr>
      <vt:lpstr>Special situations</vt:lpstr>
      <vt:lpstr>Guidelines</vt:lpstr>
      <vt:lpstr>Guidelines</vt:lpstr>
      <vt:lpstr>Case 1</vt:lpstr>
      <vt:lpstr>Case 2</vt:lpstr>
      <vt:lpstr>Conclusions:</vt:lpstr>
      <vt:lpstr>References: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 to Medical Ethics</dc:title>
  <dc:creator>Clint Fuller</dc:creator>
  <cp:lastModifiedBy>Infosino, Andrew</cp:lastModifiedBy>
  <cp:revision>152</cp:revision>
  <dcterms:created xsi:type="dcterms:W3CDTF">2019-06-01T15:56:07Z</dcterms:created>
  <dcterms:modified xsi:type="dcterms:W3CDTF">2022-01-27T19:41:05Z</dcterms:modified>
</cp:coreProperties>
</file>