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10" r:id="rId2"/>
    <p:sldMasterId id="2147483723" r:id="rId3"/>
  </p:sldMasterIdLst>
  <p:notesMasterIdLst>
    <p:notesMasterId r:id="rId91"/>
  </p:notesMasterIdLst>
  <p:sldIdLst>
    <p:sldId id="290" r:id="rId4"/>
    <p:sldId id="291" r:id="rId5"/>
    <p:sldId id="292" r:id="rId6"/>
    <p:sldId id="385"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317" r:id="rId30"/>
    <p:sldId id="318" r:id="rId31"/>
    <p:sldId id="319" r:id="rId32"/>
    <p:sldId id="320" r:id="rId33"/>
    <p:sldId id="321" r:id="rId34"/>
    <p:sldId id="322" r:id="rId35"/>
    <p:sldId id="325" r:id="rId36"/>
    <p:sldId id="326" r:id="rId37"/>
    <p:sldId id="327" r:id="rId38"/>
    <p:sldId id="328" r:id="rId39"/>
    <p:sldId id="329" r:id="rId40"/>
    <p:sldId id="330" r:id="rId41"/>
    <p:sldId id="331" r:id="rId42"/>
    <p:sldId id="332" r:id="rId43"/>
    <p:sldId id="333" r:id="rId44"/>
    <p:sldId id="334" r:id="rId45"/>
    <p:sldId id="335" r:id="rId46"/>
    <p:sldId id="336" r:id="rId47"/>
    <p:sldId id="337" r:id="rId48"/>
    <p:sldId id="338" r:id="rId49"/>
    <p:sldId id="339" r:id="rId50"/>
    <p:sldId id="341" r:id="rId51"/>
    <p:sldId id="342" r:id="rId52"/>
    <p:sldId id="343" r:id="rId53"/>
    <p:sldId id="344" r:id="rId54"/>
    <p:sldId id="346" r:id="rId55"/>
    <p:sldId id="347" r:id="rId56"/>
    <p:sldId id="348" r:id="rId57"/>
    <p:sldId id="349" r:id="rId58"/>
    <p:sldId id="350" r:id="rId59"/>
    <p:sldId id="351" r:id="rId60"/>
    <p:sldId id="353" r:id="rId61"/>
    <p:sldId id="354" r:id="rId62"/>
    <p:sldId id="355" r:id="rId63"/>
    <p:sldId id="356" r:id="rId64"/>
    <p:sldId id="358" r:id="rId65"/>
    <p:sldId id="359" r:id="rId66"/>
    <p:sldId id="360" r:id="rId67"/>
    <p:sldId id="361" r:id="rId68"/>
    <p:sldId id="362" r:id="rId69"/>
    <p:sldId id="363" r:id="rId70"/>
    <p:sldId id="364" r:id="rId71"/>
    <p:sldId id="365" r:id="rId72"/>
    <p:sldId id="366" r:id="rId73"/>
    <p:sldId id="367" r:id="rId74"/>
    <p:sldId id="368" r:id="rId75"/>
    <p:sldId id="369" r:id="rId76"/>
    <p:sldId id="370" r:id="rId77"/>
    <p:sldId id="371" r:id="rId78"/>
    <p:sldId id="372" r:id="rId79"/>
    <p:sldId id="373" r:id="rId80"/>
    <p:sldId id="374" r:id="rId81"/>
    <p:sldId id="376" r:id="rId82"/>
    <p:sldId id="377" r:id="rId83"/>
    <p:sldId id="378" r:id="rId84"/>
    <p:sldId id="379" r:id="rId85"/>
    <p:sldId id="380" r:id="rId86"/>
    <p:sldId id="381" r:id="rId87"/>
    <p:sldId id="382" r:id="rId88"/>
    <p:sldId id="383" r:id="rId89"/>
    <p:sldId id="384" r:id="rId9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A5CC"/>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10"/>
    <p:restoredTop sz="88115"/>
  </p:normalViewPr>
  <p:slideViewPr>
    <p:cSldViewPr>
      <p:cViewPr>
        <p:scale>
          <a:sx n="94" d="100"/>
          <a:sy n="94" d="100"/>
        </p:scale>
        <p:origin x="1560"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tableStyles" Target="tableStyle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C31BAD-4294-364A-A805-7CB6B1B1E3C3}" type="datetimeFigureOut">
              <a:rPr lang="en-US" smtClean="0"/>
              <a:t>1/15/22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4197A9-16E6-6545-9EDC-6DA70ECDFDC3}" type="slidenum">
              <a:rPr lang="en-US" smtClean="0"/>
              <a:t>‹#›</a:t>
            </a:fld>
            <a:endParaRPr lang="en-US"/>
          </a:p>
        </p:txBody>
      </p:sp>
    </p:spTree>
    <p:extLst>
      <p:ext uri="{BB962C8B-B14F-4D97-AF65-F5344CB8AC3E}">
        <p14:creationId xmlns:p14="http://schemas.microsoft.com/office/powerpoint/2010/main" val="758851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4197A9-16E6-6545-9EDC-6DA70ECDFDC3}" type="slidenum">
              <a:rPr lang="en-US" smtClean="0"/>
              <a:t>1</a:t>
            </a:fld>
            <a:endParaRPr lang="en-US"/>
          </a:p>
        </p:txBody>
      </p:sp>
    </p:spTree>
    <p:extLst>
      <p:ext uri="{BB962C8B-B14F-4D97-AF65-F5344CB8AC3E}">
        <p14:creationId xmlns:p14="http://schemas.microsoft.com/office/powerpoint/2010/main" val="1477255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ea typeface="Arial" charset="0"/>
                <a:cs typeface="Arial" charset="0"/>
              </a:defRPr>
            </a:lvl1pPr>
            <a:lvl2pPr marL="742950" indent="-285750">
              <a:spcBef>
                <a:spcPct val="30000"/>
              </a:spcBef>
              <a:defRPr sz="1200">
                <a:solidFill>
                  <a:schemeClr val="tx1"/>
                </a:solidFill>
                <a:latin typeface="Arial" charset="0"/>
                <a:ea typeface="Arial" charset="0"/>
                <a:cs typeface="Arial" charset="0"/>
              </a:defRPr>
            </a:lvl2pPr>
            <a:lvl3pPr marL="1143000" indent="-228600">
              <a:spcBef>
                <a:spcPct val="30000"/>
              </a:spcBef>
              <a:defRPr sz="1200">
                <a:solidFill>
                  <a:schemeClr val="tx1"/>
                </a:solidFill>
                <a:latin typeface="Arial" charset="0"/>
                <a:ea typeface="Arial" charset="0"/>
                <a:cs typeface="Arial" charset="0"/>
              </a:defRPr>
            </a:lvl3pPr>
            <a:lvl4pPr marL="1600200" indent="-228600">
              <a:spcBef>
                <a:spcPct val="30000"/>
              </a:spcBef>
              <a:defRPr sz="1200">
                <a:solidFill>
                  <a:schemeClr val="tx1"/>
                </a:solidFill>
                <a:latin typeface="Arial" charset="0"/>
                <a:ea typeface="Arial" charset="0"/>
                <a:cs typeface="Arial" charset="0"/>
              </a:defRPr>
            </a:lvl4pPr>
            <a:lvl5pPr marL="2057400" indent="-228600">
              <a:spcBef>
                <a:spcPct val="30000"/>
              </a:spcBef>
              <a:defRPr sz="1200">
                <a:solidFill>
                  <a:schemeClr val="tx1"/>
                </a:solidFill>
                <a:latin typeface="Arial" charset="0"/>
                <a:ea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ea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ea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ea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ea typeface="Arial" charset="0"/>
                <a:cs typeface="Arial" charset="0"/>
              </a:defRPr>
            </a:lvl9pPr>
          </a:lstStyle>
          <a:p>
            <a:pPr>
              <a:spcBef>
                <a:spcPct val="0"/>
              </a:spcBef>
            </a:pPr>
            <a:fld id="{725D4E78-AA1B-F844-BC65-22749D75FD6F}" type="slidenum">
              <a:rPr lang="en-US" altLang="en-US"/>
              <a:pPr>
                <a:spcBef>
                  <a:spcPct val="0"/>
                </a:spcBef>
              </a:pPr>
              <a:t>17</a:t>
            </a:fld>
            <a:endParaRPr lang="en-US" alt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94469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ea typeface="Arial" charset="0"/>
                <a:cs typeface="Arial" charset="0"/>
              </a:defRPr>
            </a:lvl1pPr>
            <a:lvl2pPr marL="742950" indent="-285750">
              <a:spcBef>
                <a:spcPct val="30000"/>
              </a:spcBef>
              <a:defRPr sz="1200">
                <a:solidFill>
                  <a:schemeClr val="tx1"/>
                </a:solidFill>
                <a:latin typeface="Arial" charset="0"/>
                <a:ea typeface="Arial" charset="0"/>
                <a:cs typeface="Arial" charset="0"/>
              </a:defRPr>
            </a:lvl2pPr>
            <a:lvl3pPr marL="1143000" indent="-228600">
              <a:spcBef>
                <a:spcPct val="30000"/>
              </a:spcBef>
              <a:defRPr sz="1200">
                <a:solidFill>
                  <a:schemeClr val="tx1"/>
                </a:solidFill>
                <a:latin typeface="Arial" charset="0"/>
                <a:ea typeface="Arial" charset="0"/>
                <a:cs typeface="Arial" charset="0"/>
              </a:defRPr>
            </a:lvl3pPr>
            <a:lvl4pPr marL="1600200" indent="-228600">
              <a:spcBef>
                <a:spcPct val="30000"/>
              </a:spcBef>
              <a:defRPr sz="1200">
                <a:solidFill>
                  <a:schemeClr val="tx1"/>
                </a:solidFill>
                <a:latin typeface="Arial" charset="0"/>
                <a:ea typeface="Arial" charset="0"/>
                <a:cs typeface="Arial" charset="0"/>
              </a:defRPr>
            </a:lvl4pPr>
            <a:lvl5pPr marL="2057400" indent="-228600">
              <a:spcBef>
                <a:spcPct val="30000"/>
              </a:spcBef>
              <a:defRPr sz="1200">
                <a:solidFill>
                  <a:schemeClr val="tx1"/>
                </a:solidFill>
                <a:latin typeface="Arial" charset="0"/>
                <a:ea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ea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ea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ea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ea typeface="Arial" charset="0"/>
                <a:cs typeface="Arial" charset="0"/>
              </a:defRPr>
            </a:lvl9pPr>
          </a:lstStyle>
          <a:p>
            <a:pPr>
              <a:spcBef>
                <a:spcPct val="0"/>
              </a:spcBef>
            </a:pPr>
            <a:fld id="{716E1693-4519-0147-94B1-C94EEBFEB2C2}" type="slidenum">
              <a:rPr lang="en-US" altLang="en-US"/>
              <a:pPr>
                <a:spcBef>
                  <a:spcPct val="0"/>
                </a:spcBef>
              </a:pPr>
              <a:t>18</a:t>
            </a:fld>
            <a:endParaRPr lang="en-US" alt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089658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ea typeface="Arial" charset="0"/>
                <a:cs typeface="Arial" charset="0"/>
              </a:defRPr>
            </a:lvl1pPr>
            <a:lvl2pPr marL="742950" indent="-285750">
              <a:spcBef>
                <a:spcPct val="30000"/>
              </a:spcBef>
              <a:defRPr sz="1200">
                <a:solidFill>
                  <a:schemeClr val="tx1"/>
                </a:solidFill>
                <a:latin typeface="Arial" charset="0"/>
                <a:ea typeface="Arial" charset="0"/>
                <a:cs typeface="Arial" charset="0"/>
              </a:defRPr>
            </a:lvl2pPr>
            <a:lvl3pPr marL="1143000" indent="-228600">
              <a:spcBef>
                <a:spcPct val="30000"/>
              </a:spcBef>
              <a:defRPr sz="1200">
                <a:solidFill>
                  <a:schemeClr val="tx1"/>
                </a:solidFill>
                <a:latin typeface="Arial" charset="0"/>
                <a:ea typeface="Arial" charset="0"/>
                <a:cs typeface="Arial" charset="0"/>
              </a:defRPr>
            </a:lvl3pPr>
            <a:lvl4pPr marL="1600200" indent="-228600">
              <a:spcBef>
                <a:spcPct val="30000"/>
              </a:spcBef>
              <a:defRPr sz="1200">
                <a:solidFill>
                  <a:schemeClr val="tx1"/>
                </a:solidFill>
                <a:latin typeface="Arial" charset="0"/>
                <a:ea typeface="Arial" charset="0"/>
                <a:cs typeface="Arial" charset="0"/>
              </a:defRPr>
            </a:lvl4pPr>
            <a:lvl5pPr marL="2057400" indent="-228600">
              <a:spcBef>
                <a:spcPct val="30000"/>
              </a:spcBef>
              <a:defRPr sz="1200">
                <a:solidFill>
                  <a:schemeClr val="tx1"/>
                </a:solidFill>
                <a:latin typeface="Arial" charset="0"/>
                <a:ea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ea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ea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ea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ea typeface="Arial" charset="0"/>
                <a:cs typeface="Arial" charset="0"/>
              </a:defRPr>
            </a:lvl9pPr>
          </a:lstStyle>
          <a:p>
            <a:pPr>
              <a:spcBef>
                <a:spcPct val="0"/>
              </a:spcBef>
            </a:pPr>
            <a:fld id="{F0838F30-34F3-2A45-9666-83837571B6A2}" type="slidenum">
              <a:rPr lang="en-US" altLang="en-US"/>
              <a:pPr>
                <a:spcBef>
                  <a:spcPct val="0"/>
                </a:spcBef>
              </a:pPr>
              <a:t>28</a:t>
            </a:fld>
            <a:endParaRPr lang="en-US" altLang="en-US"/>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081806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ea typeface="Arial" charset="0"/>
                <a:cs typeface="Arial" charset="0"/>
              </a:defRPr>
            </a:lvl1pPr>
            <a:lvl2pPr marL="742950" indent="-285750">
              <a:spcBef>
                <a:spcPct val="30000"/>
              </a:spcBef>
              <a:defRPr sz="1200">
                <a:solidFill>
                  <a:schemeClr val="tx1"/>
                </a:solidFill>
                <a:latin typeface="Arial" charset="0"/>
                <a:ea typeface="Arial" charset="0"/>
                <a:cs typeface="Arial" charset="0"/>
              </a:defRPr>
            </a:lvl2pPr>
            <a:lvl3pPr marL="1143000" indent="-228600">
              <a:spcBef>
                <a:spcPct val="30000"/>
              </a:spcBef>
              <a:defRPr sz="1200">
                <a:solidFill>
                  <a:schemeClr val="tx1"/>
                </a:solidFill>
                <a:latin typeface="Arial" charset="0"/>
                <a:ea typeface="Arial" charset="0"/>
                <a:cs typeface="Arial" charset="0"/>
              </a:defRPr>
            </a:lvl3pPr>
            <a:lvl4pPr marL="1600200" indent="-228600">
              <a:spcBef>
                <a:spcPct val="30000"/>
              </a:spcBef>
              <a:defRPr sz="1200">
                <a:solidFill>
                  <a:schemeClr val="tx1"/>
                </a:solidFill>
                <a:latin typeface="Arial" charset="0"/>
                <a:ea typeface="Arial" charset="0"/>
                <a:cs typeface="Arial" charset="0"/>
              </a:defRPr>
            </a:lvl4pPr>
            <a:lvl5pPr marL="2057400" indent="-228600">
              <a:spcBef>
                <a:spcPct val="30000"/>
              </a:spcBef>
              <a:defRPr sz="1200">
                <a:solidFill>
                  <a:schemeClr val="tx1"/>
                </a:solidFill>
                <a:latin typeface="Arial" charset="0"/>
                <a:ea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ea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ea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ea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ea typeface="Arial" charset="0"/>
                <a:cs typeface="Arial" charset="0"/>
              </a:defRPr>
            </a:lvl9pPr>
          </a:lstStyle>
          <a:p>
            <a:pPr>
              <a:spcBef>
                <a:spcPct val="0"/>
              </a:spcBef>
            </a:pPr>
            <a:fld id="{3CD223C2-70E6-294F-9EE0-24C4FA42F51F}" type="slidenum">
              <a:rPr lang="en-US" altLang="en-US"/>
              <a:pPr>
                <a:spcBef>
                  <a:spcPct val="0"/>
                </a:spcBef>
              </a:pPr>
              <a:t>38</a:t>
            </a:fld>
            <a:endParaRPr lang="en-US" altLang="en-US"/>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195835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ea typeface="Arial" charset="0"/>
                <a:cs typeface="Arial" charset="0"/>
              </a:defRPr>
            </a:lvl1pPr>
            <a:lvl2pPr marL="742950" indent="-285750">
              <a:spcBef>
                <a:spcPct val="30000"/>
              </a:spcBef>
              <a:defRPr sz="1200">
                <a:solidFill>
                  <a:schemeClr val="tx1"/>
                </a:solidFill>
                <a:latin typeface="Arial" charset="0"/>
                <a:ea typeface="Arial" charset="0"/>
                <a:cs typeface="Arial" charset="0"/>
              </a:defRPr>
            </a:lvl2pPr>
            <a:lvl3pPr marL="1143000" indent="-228600">
              <a:spcBef>
                <a:spcPct val="30000"/>
              </a:spcBef>
              <a:defRPr sz="1200">
                <a:solidFill>
                  <a:schemeClr val="tx1"/>
                </a:solidFill>
                <a:latin typeface="Arial" charset="0"/>
                <a:ea typeface="Arial" charset="0"/>
                <a:cs typeface="Arial" charset="0"/>
              </a:defRPr>
            </a:lvl3pPr>
            <a:lvl4pPr marL="1600200" indent="-228600">
              <a:spcBef>
                <a:spcPct val="30000"/>
              </a:spcBef>
              <a:defRPr sz="1200">
                <a:solidFill>
                  <a:schemeClr val="tx1"/>
                </a:solidFill>
                <a:latin typeface="Arial" charset="0"/>
                <a:ea typeface="Arial" charset="0"/>
                <a:cs typeface="Arial" charset="0"/>
              </a:defRPr>
            </a:lvl4pPr>
            <a:lvl5pPr marL="2057400" indent="-228600">
              <a:spcBef>
                <a:spcPct val="30000"/>
              </a:spcBef>
              <a:defRPr sz="1200">
                <a:solidFill>
                  <a:schemeClr val="tx1"/>
                </a:solidFill>
                <a:latin typeface="Arial" charset="0"/>
                <a:ea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ea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ea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ea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ea typeface="Arial" charset="0"/>
                <a:cs typeface="Arial" charset="0"/>
              </a:defRPr>
            </a:lvl9pPr>
          </a:lstStyle>
          <a:p>
            <a:pPr>
              <a:spcBef>
                <a:spcPct val="0"/>
              </a:spcBef>
            </a:pPr>
            <a:fld id="{B88DF8EA-8296-3642-ADD7-E4F21E4B1CE1}" type="slidenum">
              <a:rPr lang="en-US" altLang="en-US"/>
              <a:pPr>
                <a:spcBef>
                  <a:spcPct val="0"/>
                </a:spcBef>
              </a:pPr>
              <a:t>40</a:t>
            </a:fld>
            <a:endParaRPr lang="en-US" altLang="en-US"/>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063532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5CE4FD8-34AA-D341-856D-C42193D1E216}" type="slidenum">
              <a:rPr lang="en-US" sz="1200"/>
              <a:pPr eaLnBrk="1" hangingPunct="1"/>
              <a:t>51</a:t>
            </a:fld>
            <a:endParaRPr lang="en-US" sz="1200"/>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758214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a:t>
            </a:r>
            <a:r>
              <a:rPr lang="en-US" baseline="0" dirty="0"/>
              <a:t> CXR of a child with tetralogy of </a:t>
            </a:r>
            <a:r>
              <a:rPr lang="en-US" baseline="0" dirty="0" err="1"/>
              <a:t>Fallot</a:t>
            </a:r>
            <a:r>
              <a:rPr lang="en-US" baseline="0" dirty="0"/>
              <a:t> with a characteristic “boot shaped” heart</a:t>
            </a:r>
            <a:endParaRPr lang="en-US" dirty="0"/>
          </a:p>
        </p:txBody>
      </p:sp>
      <p:sp>
        <p:nvSpPr>
          <p:cNvPr id="4" name="Slide Number Placeholder 3"/>
          <p:cNvSpPr>
            <a:spLocks noGrp="1"/>
          </p:cNvSpPr>
          <p:nvPr>
            <p:ph type="sldNum" sz="quarter" idx="10"/>
          </p:nvPr>
        </p:nvSpPr>
        <p:spPr/>
        <p:txBody>
          <a:bodyPr/>
          <a:lstStyle/>
          <a:p>
            <a:fld id="{194197A9-16E6-6545-9EDC-6DA70ECDFDC3}" type="slidenum">
              <a:rPr lang="en-US" smtClean="0"/>
              <a:t>53</a:t>
            </a:fld>
            <a:endParaRPr lang="en-US"/>
          </a:p>
        </p:txBody>
      </p:sp>
    </p:spTree>
    <p:extLst>
      <p:ext uri="{BB962C8B-B14F-4D97-AF65-F5344CB8AC3E}">
        <p14:creationId xmlns:p14="http://schemas.microsoft.com/office/powerpoint/2010/main" val="1241973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37481D-CA42-FC4C-A67F-B39E98B5088B}" type="slidenum">
              <a:rPr lang="en-US" smtClean="0"/>
              <a:t>55</a:t>
            </a:fld>
            <a:endParaRPr lang="en-US"/>
          </a:p>
        </p:txBody>
      </p:sp>
    </p:spTree>
    <p:extLst>
      <p:ext uri="{BB962C8B-B14F-4D97-AF65-F5344CB8AC3E}">
        <p14:creationId xmlns:p14="http://schemas.microsoft.com/office/powerpoint/2010/main" val="880401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ea typeface="Arial" charset="0"/>
                <a:cs typeface="Arial" charset="0"/>
              </a:defRPr>
            </a:lvl1pPr>
            <a:lvl2pPr marL="742950" indent="-285750">
              <a:spcBef>
                <a:spcPct val="30000"/>
              </a:spcBef>
              <a:defRPr sz="1200">
                <a:solidFill>
                  <a:schemeClr val="tx1"/>
                </a:solidFill>
                <a:latin typeface="Arial" charset="0"/>
                <a:ea typeface="Arial" charset="0"/>
                <a:cs typeface="Arial" charset="0"/>
              </a:defRPr>
            </a:lvl2pPr>
            <a:lvl3pPr marL="1143000" indent="-228600">
              <a:spcBef>
                <a:spcPct val="30000"/>
              </a:spcBef>
              <a:defRPr sz="1200">
                <a:solidFill>
                  <a:schemeClr val="tx1"/>
                </a:solidFill>
                <a:latin typeface="Arial" charset="0"/>
                <a:ea typeface="Arial" charset="0"/>
                <a:cs typeface="Arial" charset="0"/>
              </a:defRPr>
            </a:lvl3pPr>
            <a:lvl4pPr marL="1600200" indent="-228600">
              <a:spcBef>
                <a:spcPct val="30000"/>
              </a:spcBef>
              <a:defRPr sz="1200">
                <a:solidFill>
                  <a:schemeClr val="tx1"/>
                </a:solidFill>
                <a:latin typeface="Arial" charset="0"/>
                <a:ea typeface="Arial" charset="0"/>
                <a:cs typeface="Arial" charset="0"/>
              </a:defRPr>
            </a:lvl4pPr>
            <a:lvl5pPr marL="2057400" indent="-228600">
              <a:spcBef>
                <a:spcPct val="30000"/>
              </a:spcBef>
              <a:defRPr sz="1200">
                <a:solidFill>
                  <a:schemeClr val="tx1"/>
                </a:solidFill>
                <a:latin typeface="Arial" charset="0"/>
                <a:ea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ea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ea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ea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ea typeface="Arial" charset="0"/>
                <a:cs typeface="Arial" charset="0"/>
              </a:defRPr>
            </a:lvl9pPr>
          </a:lstStyle>
          <a:p>
            <a:pPr>
              <a:spcBef>
                <a:spcPct val="0"/>
              </a:spcBef>
            </a:pPr>
            <a:fld id="{24119B5E-BADB-1944-AEDF-0EDAAE814CFD}" type="slidenum">
              <a:rPr lang="en-US" altLang="en-US"/>
              <a:pPr>
                <a:spcBef>
                  <a:spcPct val="0"/>
                </a:spcBef>
              </a:pPr>
              <a:t>59</a:t>
            </a:fld>
            <a:endParaRPr lang="en-US" altLang="en-US"/>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p>
        </p:txBody>
      </p:sp>
    </p:spTree>
    <p:extLst>
      <p:ext uri="{BB962C8B-B14F-4D97-AF65-F5344CB8AC3E}">
        <p14:creationId xmlns:p14="http://schemas.microsoft.com/office/powerpoint/2010/main" val="1708655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ea typeface="Arial" charset="0"/>
                <a:cs typeface="Arial" charset="0"/>
              </a:defRPr>
            </a:lvl1pPr>
            <a:lvl2pPr marL="742950" indent="-285750">
              <a:spcBef>
                <a:spcPct val="30000"/>
              </a:spcBef>
              <a:defRPr sz="1200">
                <a:solidFill>
                  <a:schemeClr val="tx1"/>
                </a:solidFill>
                <a:latin typeface="Arial" charset="0"/>
                <a:ea typeface="Arial" charset="0"/>
                <a:cs typeface="Arial" charset="0"/>
              </a:defRPr>
            </a:lvl2pPr>
            <a:lvl3pPr marL="1143000" indent="-228600">
              <a:spcBef>
                <a:spcPct val="30000"/>
              </a:spcBef>
              <a:defRPr sz="1200">
                <a:solidFill>
                  <a:schemeClr val="tx1"/>
                </a:solidFill>
                <a:latin typeface="Arial" charset="0"/>
                <a:ea typeface="Arial" charset="0"/>
                <a:cs typeface="Arial" charset="0"/>
              </a:defRPr>
            </a:lvl3pPr>
            <a:lvl4pPr marL="1600200" indent="-228600">
              <a:spcBef>
                <a:spcPct val="30000"/>
              </a:spcBef>
              <a:defRPr sz="1200">
                <a:solidFill>
                  <a:schemeClr val="tx1"/>
                </a:solidFill>
                <a:latin typeface="Arial" charset="0"/>
                <a:ea typeface="Arial" charset="0"/>
                <a:cs typeface="Arial" charset="0"/>
              </a:defRPr>
            </a:lvl4pPr>
            <a:lvl5pPr marL="2057400" indent="-228600">
              <a:spcBef>
                <a:spcPct val="30000"/>
              </a:spcBef>
              <a:defRPr sz="1200">
                <a:solidFill>
                  <a:schemeClr val="tx1"/>
                </a:solidFill>
                <a:latin typeface="Arial" charset="0"/>
                <a:ea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ea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ea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ea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ea typeface="Arial" charset="0"/>
                <a:cs typeface="Arial" charset="0"/>
              </a:defRPr>
            </a:lvl9pPr>
          </a:lstStyle>
          <a:p>
            <a:pPr>
              <a:spcBef>
                <a:spcPct val="0"/>
              </a:spcBef>
            </a:pPr>
            <a:fld id="{5EBD88A9-9282-3241-BDDA-B2E0749666AC}" type="slidenum">
              <a:rPr lang="en-US" altLang="en-US"/>
              <a:pPr>
                <a:spcBef>
                  <a:spcPct val="0"/>
                </a:spcBef>
              </a:pPr>
              <a:t>72</a:t>
            </a:fld>
            <a:endParaRPr lang="en-US" alt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tLang="en-US"/>
          </a:p>
        </p:txBody>
      </p:sp>
    </p:spTree>
    <p:extLst>
      <p:ext uri="{BB962C8B-B14F-4D97-AF65-F5344CB8AC3E}">
        <p14:creationId xmlns:p14="http://schemas.microsoft.com/office/powerpoint/2010/main" val="3704006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7.tif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1/15/22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5"/>
            <a:ext cx="8229600" cy="1139825"/>
          </a:xfrm>
        </p:spPr>
        <p:txBody>
          <a:bodyPr/>
          <a:lstStyle/>
          <a:p>
            <a:r>
              <a:rPr lang="en-US"/>
              <a:t>Click to edit Master title style</a:t>
            </a:r>
          </a:p>
        </p:txBody>
      </p:sp>
      <p:sp>
        <p:nvSpPr>
          <p:cNvPr id="3" name="Table Placeholder 2"/>
          <p:cNvSpPr>
            <a:spLocks noGrp="1"/>
          </p:cNvSpPr>
          <p:nvPr>
            <p:ph type="tbl" idx="1"/>
          </p:nvPr>
        </p:nvSpPr>
        <p:spPr>
          <a:xfrm>
            <a:off x="457200" y="1600202"/>
            <a:ext cx="8229600" cy="4530725"/>
          </a:xfrm>
        </p:spPr>
        <p:txBody>
          <a:bodyPr rtlCol="0">
            <a:normAutofit/>
          </a:bodyPr>
          <a:lstStyle/>
          <a:p>
            <a:pPr lvl="0"/>
            <a:r>
              <a:rPr lang="en-US" noProof="0"/>
              <a:t>Click icon to add table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3AC1C8E-C59E-5444-8923-0A8976097D23}" type="slidenum">
              <a:rPr lang="en-US" altLang="en-US"/>
              <a:pPr/>
              <a:t>‹#›</a:t>
            </a:fld>
            <a:endParaRPr lang="en-US" altLang="en-US"/>
          </a:p>
        </p:txBody>
      </p:sp>
    </p:spTree>
    <p:extLst>
      <p:ext uri="{BB962C8B-B14F-4D97-AF65-F5344CB8AC3E}">
        <p14:creationId xmlns:p14="http://schemas.microsoft.com/office/powerpoint/2010/main" val="14331652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5"/>
            <a:ext cx="8229600" cy="1139825"/>
          </a:xfrm>
        </p:spPr>
        <p:txBody>
          <a:bodyPr/>
          <a:lstStyle/>
          <a:p>
            <a:r>
              <a:rPr lang="en-US"/>
              <a:t>Click to edit Master title style</a:t>
            </a:r>
          </a:p>
        </p:txBody>
      </p:sp>
      <p:sp>
        <p:nvSpPr>
          <p:cNvPr id="3" name="SmartArt Placeholder 2"/>
          <p:cNvSpPr>
            <a:spLocks noGrp="1"/>
          </p:cNvSpPr>
          <p:nvPr>
            <p:ph type="dgm" idx="1"/>
          </p:nvPr>
        </p:nvSpPr>
        <p:spPr>
          <a:xfrm>
            <a:off x="457200" y="1600202"/>
            <a:ext cx="8229600" cy="4530725"/>
          </a:xfrm>
        </p:spPr>
        <p:txBody>
          <a:bodyPr/>
          <a:lstStyle/>
          <a:p>
            <a:pPr lvl="0"/>
            <a:r>
              <a:rPr lang="en-US" noProof="0"/>
              <a:t>Click icon to add SmartArt graphic</a:t>
            </a:r>
          </a:p>
        </p:txBody>
      </p:sp>
      <p:sp>
        <p:nvSpPr>
          <p:cNvPr id="4" name="Rectangle 4"/>
          <p:cNvSpPr>
            <a:spLocks noGrp="1" noChangeArrowheads="1"/>
          </p:cNvSpPr>
          <p:nvPr>
            <p:ph type="dt" sz="half" idx="10"/>
          </p:nvPr>
        </p:nvSpPr>
        <p:spPr>
          <a:ln/>
        </p:spPr>
        <p:txBody>
          <a:bodyPr/>
          <a:lstStyle>
            <a:lvl1pPr>
              <a:defRPr/>
            </a:lvl1pPr>
          </a:lstStyle>
          <a:p>
            <a:endParaRPr lang="en-US" altLang="en-US"/>
          </a:p>
        </p:txBody>
      </p:sp>
      <p:sp>
        <p:nvSpPr>
          <p:cNvPr id="5" name="Rectangle 5"/>
          <p:cNvSpPr>
            <a:spLocks noGrp="1" noChangeArrowheads="1"/>
          </p:cNvSpPr>
          <p:nvPr>
            <p:ph type="ftr" sz="quarter" idx="11"/>
          </p:nvPr>
        </p:nvSpPr>
        <p:spPr>
          <a:ln/>
        </p:spPr>
        <p:txBody>
          <a:bodyPr/>
          <a:lstStyle>
            <a:lvl1pPr>
              <a:defRPr/>
            </a:lvl1pPr>
          </a:lstStyle>
          <a:p>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7FC20367-696C-9444-9213-A0C4D059E19C}" type="slidenum">
              <a:rPr lang="en-US" altLang="en-US"/>
              <a:pPr/>
              <a:t>‹#›</a:t>
            </a:fld>
            <a:endParaRPr lang="en-US" altLang="en-US"/>
          </a:p>
        </p:txBody>
      </p:sp>
    </p:spTree>
    <p:extLst>
      <p:ext uri="{BB962C8B-B14F-4D97-AF65-F5344CB8AC3E}">
        <p14:creationId xmlns:p14="http://schemas.microsoft.com/office/powerpoint/2010/main" val="1031217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497E3212-ECAF-2047-942F-DA6DB48205CE}"/>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BDAA1BDC-498C-3E4D-A5B4-5A0B357F3321}"/>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5AD97A4-BC2E-7947-9BC0-6790CF1CAFF6}"/>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176277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C57DE64F-8836-5244-9826-DF5FF3A1464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D1740893-9EFC-4845-9311-565206684E93}"/>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875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7DE45138-542C-1846-8F2A-5336810622FB}"/>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C5A30EAF-AB78-624B-A1B6-A45DFBBE6259}"/>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222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55AEDF4A-C9DC-7748-BE59-7417E0BAACB9}"/>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0365A162-52A5-2344-833D-5042ECA58826}"/>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9818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A1E95F22-DD8E-C94F-8A28-F8CC1025ED26}"/>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A5F3CE55-C186-DE4F-BCEA-2BF086F6D8C3}"/>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7616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1/15/22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2475E630-86AD-0641-8834-88F54201BB1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49157A54-D116-C24F-BE56-A8E681528D18}"/>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6271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75CBF371-8E8C-4E43-AC82-576B1051736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6A6B99D5-0BCA-DA47-9370-FDFC77DB9076}"/>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4403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240D84AD-D624-D043-9DF3-B0EE232A532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350E76E8-7E95-8144-9A7B-F15AE849FEA1}"/>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9066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DE9E5838-8B82-AD45-8E47-93273F55DD4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482CAAA1-9F6B-EF4D-B36E-92C9935CA6A8}"/>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17403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D0787F0D-F4E6-9542-A3A2-72DA9CAB405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F83CCA88-EF1B-2C4E-84A8-AD53AFB8D9A5}"/>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9414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93CF9DBD-199E-6A44-8808-E0757CD7597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7E7B10E2-A193-744B-9202-F4766E5F0DA7}"/>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3203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5"/>
            <a:ext cx="8229600" cy="1139825"/>
          </a:xfrm>
        </p:spPr>
        <p:txBody>
          <a:bodyPr/>
          <a:lstStyle/>
          <a:p>
            <a:r>
              <a:rPr lang="en-US"/>
              <a:t>Click to edit Master title style</a:t>
            </a:r>
          </a:p>
        </p:txBody>
      </p:sp>
      <p:sp>
        <p:nvSpPr>
          <p:cNvPr id="3" name="SmartArt Placeholder 2"/>
          <p:cNvSpPr>
            <a:spLocks noGrp="1"/>
          </p:cNvSpPr>
          <p:nvPr>
            <p:ph type="dgm" idx="1"/>
          </p:nvPr>
        </p:nvSpPr>
        <p:spPr>
          <a:xfrm>
            <a:off x="457200" y="1600202"/>
            <a:ext cx="8229600" cy="4530725"/>
          </a:xfrm>
        </p:spPr>
        <p:txBody>
          <a:bodyPr/>
          <a:lstStyle/>
          <a:p>
            <a:pPr lvl="0"/>
            <a:r>
              <a:rPr lang="en-US" noProof="0"/>
              <a:t>Click icon to add SmartArt graphic</a:t>
            </a:r>
          </a:p>
        </p:txBody>
      </p:sp>
      <p:sp>
        <p:nvSpPr>
          <p:cNvPr id="4" name="Rectangle 4"/>
          <p:cNvSpPr>
            <a:spLocks noGrp="1" noChangeArrowheads="1"/>
          </p:cNvSpPr>
          <p:nvPr>
            <p:ph type="dt" sz="half" idx="10"/>
          </p:nvPr>
        </p:nvSpPr>
        <p:spPr>
          <a:ln/>
        </p:spPr>
        <p:txBody>
          <a:bodyPr/>
          <a:lstStyle>
            <a:lvl1pPr>
              <a:defRPr/>
            </a:lvl1pPr>
          </a:lstStyle>
          <a:p>
            <a:endParaRPr lang="en-US" altLang="en-US"/>
          </a:p>
        </p:txBody>
      </p:sp>
      <p:sp>
        <p:nvSpPr>
          <p:cNvPr id="5" name="Rectangle 5"/>
          <p:cNvSpPr>
            <a:spLocks noGrp="1" noChangeArrowheads="1"/>
          </p:cNvSpPr>
          <p:nvPr>
            <p:ph type="ftr" sz="quarter" idx="11"/>
          </p:nvPr>
        </p:nvSpPr>
        <p:spPr>
          <a:ln/>
        </p:spPr>
        <p:txBody>
          <a:bodyPr/>
          <a:lstStyle>
            <a:lvl1pPr>
              <a:defRPr/>
            </a:lvl1pPr>
          </a:lstStyle>
          <a:p>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7FC20367-696C-9444-9213-A0C4D059E19C}" type="slidenum">
              <a:rPr lang="en-US" altLang="en-US"/>
              <a:pPr/>
              <a:t>‹#›</a:t>
            </a:fld>
            <a:endParaRPr lang="en-US" altLang="en-US"/>
          </a:p>
        </p:txBody>
      </p:sp>
    </p:spTree>
    <p:extLst>
      <p:ext uri="{BB962C8B-B14F-4D97-AF65-F5344CB8AC3E}">
        <p14:creationId xmlns:p14="http://schemas.microsoft.com/office/powerpoint/2010/main" val="24876896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7213240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7420650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9602305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99646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083784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1/15/22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8307196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2493592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426280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613094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8292520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3830868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5"/>
            <a:ext cx="8229600" cy="1139825"/>
          </a:xfrm>
        </p:spPr>
        <p:txBody>
          <a:bodyPr/>
          <a:lstStyle/>
          <a:p>
            <a:r>
              <a:rPr lang="en-US"/>
              <a:t>Click to edit Master title style</a:t>
            </a:r>
          </a:p>
        </p:txBody>
      </p:sp>
      <p:sp>
        <p:nvSpPr>
          <p:cNvPr id="3" name="SmartArt Placeholder 2"/>
          <p:cNvSpPr>
            <a:spLocks noGrp="1"/>
          </p:cNvSpPr>
          <p:nvPr>
            <p:ph type="dgm" idx="1"/>
          </p:nvPr>
        </p:nvSpPr>
        <p:spPr>
          <a:xfrm>
            <a:off x="457200" y="1600202"/>
            <a:ext cx="8229600" cy="4530725"/>
          </a:xfrm>
        </p:spPr>
        <p:txBody>
          <a:bodyPr/>
          <a:lstStyle/>
          <a:p>
            <a:pPr lvl="0"/>
            <a:r>
              <a:rPr lang="en-US" noProof="0"/>
              <a:t>Click icon to add SmartArt graphic</a:t>
            </a:r>
          </a:p>
        </p:txBody>
      </p:sp>
      <p:sp>
        <p:nvSpPr>
          <p:cNvPr id="4" name="Rectangle 4"/>
          <p:cNvSpPr>
            <a:spLocks noGrp="1" noChangeArrowheads="1"/>
          </p:cNvSpPr>
          <p:nvPr>
            <p:ph type="dt" sz="half" idx="10"/>
          </p:nvPr>
        </p:nvSpPr>
        <p:spPr>
          <a:ln/>
        </p:spPr>
        <p:txBody>
          <a:bodyPr/>
          <a:lstStyle>
            <a:lvl1pPr>
              <a:defRPr/>
            </a:lvl1pPr>
          </a:lstStyle>
          <a:p>
            <a:endParaRPr lang="en-US" altLang="en-US"/>
          </a:p>
        </p:txBody>
      </p:sp>
      <p:sp>
        <p:nvSpPr>
          <p:cNvPr id="5" name="Rectangle 5"/>
          <p:cNvSpPr>
            <a:spLocks noGrp="1" noChangeArrowheads="1"/>
          </p:cNvSpPr>
          <p:nvPr>
            <p:ph type="ftr" sz="quarter" idx="11"/>
          </p:nvPr>
        </p:nvSpPr>
        <p:spPr>
          <a:ln/>
        </p:spPr>
        <p:txBody>
          <a:bodyPr/>
          <a:lstStyle>
            <a:lvl1pPr>
              <a:defRPr/>
            </a:lvl1pPr>
          </a:lstStyle>
          <a:p>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7FC20367-696C-9444-9213-A0C4D059E19C}" type="slidenum">
              <a:rPr lang="en-US" altLang="en-US"/>
              <a:pPr/>
              <a:t>‹#›</a:t>
            </a:fld>
            <a:endParaRPr lang="en-US" altLang="en-US"/>
          </a:p>
        </p:txBody>
      </p:sp>
    </p:spTree>
    <p:extLst>
      <p:ext uri="{BB962C8B-B14F-4D97-AF65-F5344CB8AC3E}">
        <p14:creationId xmlns:p14="http://schemas.microsoft.com/office/powerpoint/2010/main" val="1593683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1.png"/><Relationship Id="rId2" Type="http://schemas.openxmlformats.org/officeDocument/2006/relationships/slideLayout" Target="../slideLayouts/slideLayout15.xml"/><Relationship Id="rId16" Type="http://schemas.openxmlformats.org/officeDocument/2006/relationships/image" Target="../media/image7.tiff"/><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6.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image" Target="../media/image7.tiff"/><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6.pn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1/15/22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pic>
        <p:nvPicPr>
          <p:cNvPr id="7" name="Picture 6">
            <a:extLst>
              <a:ext uri="{FF2B5EF4-FFF2-40B4-BE49-F238E27FC236}">
                <a16:creationId xmlns:a16="http://schemas.microsoft.com/office/drawing/2014/main" id="{5B4864C2-28DA-414E-8572-3C56B1C158EB}"/>
              </a:ext>
            </a:extLst>
          </p:cNvPr>
          <p:cNvPicPr>
            <a:picLocks noChangeAspect="1"/>
          </p:cNvPicPr>
          <p:nvPr userDrawn="1"/>
        </p:nvPicPr>
        <p:blipFill rotWithShape="1">
          <a:blip r:embed="rId15" cstate="print">
            <a:extLst>
              <a:ext uri="{28A0092B-C50C-407E-A947-70E740481C1C}">
                <a14:useLocalDpi xmlns:a14="http://schemas.microsoft.com/office/drawing/2010/main" val="0"/>
              </a:ext>
            </a:extLst>
          </a:blip>
          <a:srcRect l="6351" t="16883" r="8327"/>
          <a:stretch/>
        </p:blipFill>
        <p:spPr>
          <a:xfrm>
            <a:off x="8021279" y="6324600"/>
            <a:ext cx="1122721" cy="533400"/>
          </a:xfrm>
          <a:prstGeom prst="rect">
            <a:avLst/>
          </a:prstGeom>
          <a:ln>
            <a:solidFill>
              <a:schemeClr val="tx2">
                <a:lumMod val="50000"/>
              </a:schemeClr>
            </a:solidFill>
          </a:ln>
        </p:spPr>
      </p:pic>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1/15/22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6"/>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083E19FF-5019-6B41-8A3D-2A1BC91BB546}"/>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l="6351" t="16883" r="8327"/>
          <a:stretch/>
        </p:blipFill>
        <p:spPr>
          <a:xfrm>
            <a:off x="8021279" y="6324600"/>
            <a:ext cx="1122721" cy="533400"/>
          </a:xfrm>
          <a:prstGeom prst="rect">
            <a:avLst/>
          </a:prstGeom>
          <a:ln>
            <a:solidFill>
              <a:schemeClr val="tx2">
                <a:lumMod val="50000"/>
              </a:schemeClr>
            </a:solidFill>
          </a:ln>
        </p:spPr>
      </p:pic>
    </p:spTree>
    <p:extLst>
      <p:ext uri="{BB962C8B-B14F-4D97-AF65-F5344CB8AC3E}">
        <p14:creationId xmlns:p14="http://schemas.microsoft.com/office/powerpoint/2010/main" val="1440611512"/>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1/15/22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6"/>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190984519"/>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hyperlink" Target="http://cnx.org/content/col11496/1.6/" TargetMode="External"/><Relationship Id="rId2" Type="http://schemas.openxmlformats.org/officeDocument/2006/relationships/image" Target="../media/image9.tiff"/><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hyperlink" Target="https://upload.wikimedia.org/wikipedia/commons/9/92/Atrial_septal_defect-en.png" TargetMode="External"/><Relationship Id="rId2" Type="http://schemas.openxmlformats.org/officeDocument/2006/relationships/image" Target="../media/image13.tiff"/><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hyperlink" Target="http://www.nhlbi.nih.gov/health/dci/Diseases/pda/pda_what.html" TargetMode="External"/><Relationship Id="rId2" Type="http://schemas.openxmlformats.org/officeDocument/2006/relationships/image" Target="../media/image16.tiff"/><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3" Type="http://schemas.openxmlformats.org/officeDocument/2006/relationships/hyperlink" Target="https://commons.wikimedia.org/wiki/User:Dake~commonswiki" TargetMode="External"/><Relationship Id="rId2" Type="http://schemas.openxmlformats.org/officeDocument/2006/relationships/image" Target="../media/image21.tiff"/><Relationship Id="rId1" Type="http://schemas.openxmlformats.org/officeDocument/2006/relationships/slideLayout" Target="../slideLayouts/slideLayout32.xml"/><Relationship Id="rId4" Type="http://schemas.openxmlformats.org/officeDocument/2006/relationships/hyperlink" Target="https://upload.wikimedia.org/wikipedia/commons/1/1d/Heart_stenosis.svg"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3" Type="http://schemas.openxmlformats.org/officeDocument/2006/relationships/hyperlink" Target="https://upload.wikimedia.org/wikipedia/commons/e/e9/Blausen_0040_AorticStenosis.png" TargetMode="External"/><Relationship Id="rId2" Type="http://schemas.openxmlformats.org/officeDocument/2006/relationships/image" Target="../media/image22.tiff"/><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7.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3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52.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8.xml"/><Relationship Id="rId1" Type="http://schemas.openxmlformats.org/officeDocument/2006/relationships/slideLayout" Target="../slideLayouts/slideLayout27.xml"/><Relationship Id="rId4" Type="http://schemas.openxmlformats.org/officeDocument/2006/relationships/hyperlink" Target="https://upload.wikimedia.org/wikipedia/commons/6/66/HeartTOP.jpg"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5.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openxmlformats.org/officeDocument/2006/relationships/image" Target="../media/image27.tiff"/></Relationships>
</file>

<file path=ppt/slides/_rels/slide56.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60.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tiff"/><Relationship Id="rId1" Type="http://schemas.openxmlformats.org/officeDocument/2006/relationships/slideLayout" Target="../slideLayouts/slideLayout27.xml"/><Relationship Id="rId4" Type="http://schemas.openxmlformats.org/officeDocument/2006/relationships/hyperlink" Target="https://commons.wikimedia.org/wiki/User:BruceBlaus"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2.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5.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7.xml"/></Relationships>
</file>

<file path=ppt/slides/_rels/slide66.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2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7.xml"/></Relationships>
</file>

<file path=ppt/slides/_rels/slide75.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8.xml.rels><?xml version="1.0" encoding="UTF-8" standalone="yes"?>
<Relationships xmlns="http://schemas.openxmlformats.org/package/2006/relationships"><Relationship Id="rId3" Type="http://schemas.openxmlformats.org/officeDocument/2006/relationships/hyperlink" Target="https://commons.wikimedia.org/wiki/User:RupertMillard" TargetMode="External"/><Relationship Id="rId2" Type="http://schemas.openxmlformats.org/officeDocument/2006/relationships/image" Target="../media/image37.tiff"/><Relationship Id="rId1" Type="http://schemas.openxmlformats.org/officeDocument/2006/relationships/slideLayout" Target="../slideLayouts/slideLayout27.xml"/><Relationship Id="rId4" Type="http://schemas.openxmlformats.org/officeDocument/2006/relationships/hyperlink" Target="https://commons.wikimedia.org/wiki/File:Diagram_of_the_human_heart_(cropped).svg"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24776" cy="3124200"/>
          </a:xfrm>
        </p:spPr>
        <p:txBody>
          <a:bodyPr>
            <a:normAutofit fontScale="90000"/>
          </a:bodyPr>
          <a:lstStyle/>
          <a:p>
            <a:r>
              <a:rPr lang="en-US" dirty="0"/>
              <a:t>       </a:t>
            </a:r>
            <a:r>
              <a:rPr lang="en-US" sz="5400" dirty="0">
                <a:latin typeface="Arial" charset="0"/>
                <a:ea typeface="Arial" charset="0"/>
                <a:cs typeface="Arial" charset="0"/>
              </a:rPr>
              <a:t>Congenital Cardiac Disease</a:t>
            </a:r>
            <a:br>
              <a:rPr lang="en-US" sz="5400" dirty="0">
                <a:latin typeface="Arial" charset="0"/>
                <a:ea typeface="Arial" charset="0"/>
                <a:cs typeface="Arial" charset="0"/>
              </a:rPr>
            </a:br>
            <a:r>
              <a:rPr lang="en-US" dirty="0">
                <a:latin typeface="Arial" charset="0"/>
                <a:ea typeface="Arial" charset="0"/>
                <a:cs typeface="Arial" charset="0"/>
              </a:rPr>
              <a:t>A Guide to Evaluation, Treatment and  Anesthetic Management</a:t>
            </a:r>
            <a:br>
              <a:rPr lang="en-US" sz="4000" dirty="0">
                <a:latin typeface="Arial" charset="0"/>
                <a:ea typeface="Arial" charset="0"/>
                <a:cs typeface="Arial" charset="0"/>
              </a:rPr>
            </a:br>
            <a:endParaRPr lang="en-US" dirty="0">
              <a:latin typeface="Arial" charset="0"/>
              <a:ea typeface="Arial" charset="0"/>
              <a:cs typeface="Arial" charset="0"/>
            </a:endParaRPr>
          </a:p>
        </p:txBody>
      </p:sp>
      <p:sp>
        <p:nvSpPr>
          <p:cNvPr id="3" name="Content Placeholder 2"/>
          <p:cNvSpPr>
            <a:spLocks noGrp="1"/>
          </p:cNvSpPr>
          <p:nvPr>
            <p:ph type="subTitle" idx="1"/>
          </p:nvPr>
        </p:nvSpPr>
        <p:spPr>
          <a:xfrm>
            <a:off x="1219200" y="3461236"/>
            <a:ext cx="6400800" cy="2634764"/>
          </a:xfrm>
        </p:spPr>
        <p:txBody>
          <a:bodyPr>
            <a:normAutofit/>
          </a:bodyPr>
          <a:lstStyle/>
          <a:p>
            <a:pPr marL="0" indent="0">
              <a:buNone/>
            </a:pPr>
            <a:r>
              <a:rPr lang="en-US" sz="3600" dirty="0">
                <a:solidFill>
                  <a:schemeClr val="tx1"/>
                </a:solidFill>
                <a:latin typeface="Arial" charset="0"/>
                <a:ea typeface="Arial" charset="0"/>
                <a:cs typeface="Arial" charset="0"/>
              </a:rPr>
              <a:t>Les Garson M.D.</a:t>
            </a:r>
            <a:br>
              <a:rPr lang="en-US" sz="1800" dirty="0">
                <a:latin typeface="Arial" charset="0"/>
                <a:ea typeface="Arial" charset="0"/>
                <a:cs typeface="Arial" charset="0"/>
              </a:rPr>
            </a:br>
            <a:r>
              <a:rPr lang="en-US" sz="1800" dirty="0">
                <a:latin typeface="Arial" charset="0"/>
                <a:ea typeface="Arial" charset="0"/>
                <a:cs typeface="Arial" charset="0"/>
              </a:rPr>
              <a:t>Associate Clinical Professor</a:t>
            </a:r>
            <a:br>
              <a:rPr lang="en-US" sz="1800" dirty="0">
                <a:latin typeface="Arial" charset="0"/>
                <a:ea typeface="Arial" charset="0"/>
                <a:cs typeface="Arial" charset="0"/>
              </a:rPr>
            </a:br>
            <a:r>
              <a:rPr lang="en-US" sz="1800" dirty="0">
                <a:latin typeface="Arial" charset="0"/>
                <a:ea typeface="Arial" charset="0"/>
                <a:cs typeface="Arial" charset="0"/>
              </a:rPr>
              <a:t>UCI Department of Anesthesiology and Perioperative Care</a:t>
            </a:r>
          </a:p>
          <a:p>
            <a:pPr marL="0" indent="0">
              <a:buNone/>
            </a:pPr>
            <a:endParaRPr lang="en-US" sz="200" dirty="0">
              <a:latin typeface="Arial" charset="0"/>
              <a:ea typeface="Arial" charset="0"/>
              <a:cs typeface="Arial" charset="0"/>
            </a:endParaRPr>
          </a:p>
          <a:p>
            <a:pPr marL="0" indent="0">
              <a:buNone/>
            </a:pPr>
            <a:r>
              <a:rPr lang="en-US" sz="3600" dirty="0">
                <a:solidFill>
                  <a:schemeClr val="tx1"/>
                </a:solidFill>
                <a:latin typeface="Arial" charset="0"/>
                <a:ea typeface="Arial" charset="0"/>
                <a:cs typeface="Arial" charset="0"/>
              </a:rPr>
              <a:t>J. Matthew Kynes, MD</a:t>
            </a:r>
            <a:br>
              <a:rPr lang="en-US" sz="1800" dirty="0">
                <a:latin typeface="Arial" charset="0"/>
                <a:ea typeface="Arial" charset="0"/>
                <a:cs typeface="Arial" charset="0"/>
              </a:rPr>
            </a:br>
            <a:r>
              <a:rPr lang="en-US" sz="1800" dirty="0">
                <a:latin typeface="Arial" charset="0"/>
                <a:ea typeface="Arial" charset="0"/>
                <a:cs typeface="Arial" charset="0"/>
              </a:rPr>
              <a:t>Assistant Professor</a:t>
            </a:r>
            <a:br>
              <a:rPr lang="en-US" sz="1800" dirty="0">
                <a:latin typeface="Arial" charset="0"/>
                <a:ea typeface="Arial" charset="0"/>
                <a:cs typeface="Arial" charset="0"/>
              </a:rPr>
            </a:br>
            <a:r>
              <a:rPr lang="en-US" sz="1800" dirty="0">
                <a:latin typeface="Arial" charset="0"/>
                <a:ea typeface="Arial" charset="0"/>
                <a:cs typeface="Arial" charset="0"/>
              </a:rPr>
              <a:t>Monroe Carell, Jr Children’s Hospital at Vanderbilt</a:t>
            </a:r>
          </a:p>
        </p:txBody>
      </p:sp>
      <p:sp>
        <p:nvSpPr>
          <p:cNvPr id="4" name="TextBox 3">
            <a:extLst>
              <a:ext uri="{FF2B5EF4-FFF2-40B4-BE49-F238E27FC236}">
                <a16:creationId xmlns:a16="http://schemas.microsoft.com/office/drawing/2014/main" id="{47693DAB-3302-2446-82E4-37BD72A976D3}"/>
              </a:ext>
            </a:extLst>
          </p:cNvPr>
          <p:cNvSpPr txBox="1"/>
          <p:nvPr/>
        </p:nvSpPr>
        <p:spPr>
          <a:xfrm>
            <a:off x="3340840" y="6248400"/>
            <a:ext cx="1840760" cy="369332"/>
          </a:xfrm>
          <a:prstGeom prst="rect">
            <a:avLst/>
          </a:prstGeom>
          <a:noFill/>
        </p:spPr>
        <p:txBody>
          <a:bodyPr wrap="none" rtlCol="0">
            <a:spAutoFit/>
          </a:bodyPr>
          <a:lstStyle/>
          <a:p>
            <a:r>
              <a:rPr lang="en-US" dirty="0"/>
              <a:t>Updated 11/2017</a:t>
            </a:r>
          </a:p>
        </p:txBody>
      </p:sp>
    </p:spTree>
    <p:extLst>
      <p:ext uri="{BB962C8B-B14F-4D97-AF65-F5344CB8AC3E}">
        <p14:creationId xmlns:p14="http://schemas.microsoft.com/office/powerpoint/2010/main" val="661942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854075"/>
          </a:xfrm>
        </p:spPr>
        <p:txBody>
          <a:bodyPr>
            <a:normAutofit/>
          </a:bodyPr>
          <a:lstStyle/>
          <a:p>
            <a:pPr algn="l" eaLnBrk="1" hangingPunct="1"/>
            <a:r>
              <a:rPr lang="en-US" altLang="en-US" dirty="0">
                <a:ea typeface="Arial" charset="0"/>
                <a:cs typeface="Arial" charset="0"/>
              </a:rPr>
              <a:t>Congenital Heart Disease</a:t>
            </a:r>
          </a:p>
        </p:txBody>
      </p:sp>
      <p:sp>
        <p:nvSpPr>
          <p:cNvPr id="3" name="Content Placeholder 2"/>
          <p:cNvSpPr>
            <a:spLocks noGrp="1"/>
          </p:cNvSpPr>
          <p:nvPr>
            <p:ph idx="1"/>
          </p:nvPr>
        </p:nvSpPr>
        <p:spPr>
          <a:xfrm>
            <a:off x="457200" y="1600200"/>
            <a:ext cx="5562600" cy="4261073"/>
          </a:xfrm>
        </p:spPr>
        <p:txBody>
          <a:bodyPr>
            <a:normAutofit lnSpcReduction="10000"/>
          </a:bodyPr>
          <a:lstStyle/>
          <a:p>
            <a:pPr eaLnBrk="1" hangingPunct="1">
              <a:buClr>
                <a:schemeClr val="tx1"/>
              </a:buClr>
            </a:pPr>
            <a:r>
              <a:rPr lang="en-CA" altLang="en-US" dirty="0">
                <a:ea typeface="Arial" charset="0"/>
                <a:cs typeface="Arial" charset="0"/>
              </a:rPr>
              <a:t>Congenital heart disease (CHD) occurs in 1/125 live births.</a:t>
            </a:r>
          </a:p>
          <a:p>
            <a:pPr eaLnBrk="1" hangingPunct="1">
              <a:buClr>
                <a:schemeClr val="tx1"/>
              </a:buClr>
            </a:pPr>
            <a:r>
              <a:rPr lang="en-US" altLang="en-US" dirty="0">
                <a:ea typeface="Arial" charset="0"/>
                <a:cs typeface="Arial" charset="0"/>
              </a:rPr>
              <a:t>Most common birth defect</a:t>
            </a:r>
          </a:p>
          <a:p>
            <a:pPr eaLnBrk="1" hangingPunct="1">
              <a:buClr>
                <a:schemeClr val="tx1"/>
              </a:buClr>
            </a:pPr>
            <a:r>
              <a:rPr lang="en-US" altLang="en-US" dirty="0">
                <a:ea typeface="Arial" charset="0"/>
                <a:cs typeface="Arial" charset="0"/>
              </a:rPr>
              <a:t>Occurs during the 1</a:t>
            </a:r>
            <a:r>
              <a:rPr lang="en-US" altLang="en-US" baseline="30000" dirty="0">
                <a:ea typeface="Arial" charset="0"/>
                <a:cs typeface="Arial" charset="0"/>
              </a:rPr>
              <a:t>st</a:t>
            </a:r>
            <a:r>
              <a:rPr lang="en-US" altLang="en-US" dirty="0">
                <a:ea typeface="Arial" charset="0"/>
                <a:cs typeface="Arial" charset="0"/>
              </a:rPr>
              <a:t> 8 weeks of fetal development</a:t>
            </a:r>
          </a:p>
          <a:p>
            <a:pPr eaLnBrk="1" hangingPunct="1">
              <a:buClr>
                <a:schemeClr val="tx1"/>
              </a:buClr>
            </a:pPr>
            <a:r>
              <a:rPr lang="en-US" altLang="en-US" dirty="0">
                <a:ea typeface="Arial" charset="0"/>
                <a:cs typeface="Arial" charset="0"/>
              </a:rPr>
              <a:t>Majority have no known cause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19800" y="2612789"/>
            <a:ext cx="2724794" cy="1632422"/>
          </a:xfrm>
          <a:prstGeom prst="rect">
            <a:avLst/>
          </a:prstGeom>
        </p:spPr>
      </p:pic>
    </p:spTree>
    <p:extLst>
      <p:ext uri="{BB962C8B-B14F-4D97-AF65-F5344CB8AC3E}">
        <p14:creationId xmlns:p14="http://schemas.microsoft.com/office/powerpoint/2010/main" val="4049971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2400">
                <a:solidFill>
                  <a:schemeClr val="tx1"/>
                </a:solidFill>
                <a:latin typeface="Calibri" charset="0"/>
              </a:defRPr>
            </a:lvl1pPr>
            <a:lvl2pPr marL="557213" indent="-214313">
              <a:spcBef>
                <a:spcPct val="20000"/>
              </a:spcBef>
              <a:buFont typeface="Arial" charset="0"/>
              <a:buChar char="–"/>
              <a:defRPr sz="2100">
                <a:solidFill>
                  <a:schemeClr val="tx1"/>
                </a:solidFill>
                <a:latin typeface="Calibri" charset="0"/>
              </a:defRPr>
            </a:lvl2pPr>
            <a:lvl3pPr marL="857250" indent="-171450">
              <a:spcBef>
                <a:spcPct val="20000"/>
              </a:spcBef>
              <a:buFont typeface="Arial" charset="0"/>
              <a:buChar char="•"/>
              <a:defRPr sz="1800">
                <a:solidFill>
                  <a:schemeClr val="tx1"/>
                </a:solidFill>
                <a:latin typeface="Calibri" charset="0"/>
              </a:defRPr>
            </a:lvl3pPr>
            <a:lvl4pPr marL="1200150" indent="-171450">
              <a:spcBef>
                <a:spcPct val="20000"/>
              </a:spcBef>
              <a:buFont typeface="Arial" charset="0"/>
              <a:buChar char="–"/>
              <a:defRPr sz="1500">
                <a:solidFill>
                  <a:schemeClr val="tx1"/>
                </a:solidFill>
                <a:latin typeface="Calibri" charset="0"/>
              </a:defRPr>
            </a:lvl4pPr>
            <a:lvl5pPr marL="1543050" indent="-171450">
              <a:spcBef>
                <a:spcPct val="20000"/>
              </a:spcBef>
              <a:buFont typeface="Arial" charset="0"/>
              <a:buChar char="»"/>
              <a:defRPr sz="1500">
                <a:solidFill>
                  <a:schemeClr val="tx1"/>
                </a:solidFill>
                <a:latin typeface="Calibri" charset="0"/>
              </a:defRPr>
            </a:lvl5pPr>
            <a:lvl6pPr marL="1885950" indent="-171450" eaLnBrk="0" fontAlgn="base" hangingPunct="0">
              <a:spcBef>
                <a:spcPct val="20000"/>
              </a:spcBef>
              <a:spcAft>
                <a:spcPct val="0"/>
              </a:spcAft>
              <a:buFont typeface="Arial" charset="0"/>
              <a:buChar char="»"/>
              <a:defRPr sz="1500">
                <a:solidFill>
                  <a:schemeClr val="tx1"/>
                </a:solidFill>
                <a:latin typeface="Calibri" charset="0"/>
              </a:defRPr>
            </a:lvl6pPr>
            <a:lvl7pPr marL="2228850" indent="-171450" eaLnBrk="0" fontAlgn="base" hangingPunct="0">
              <a:spcBef>
                <a:spcPct val="20000"/>
              </a:spcBef>
              <a:spcAft>
                <a:spcPct val="0"/>
              </a:spcAft>
              <a:buFont typeface="Arial" charset="0"/>
              <a:buChar char="»"/>
              <a:defRPr sz="1500">
                <a:solidFill>
                  <a:schemeClr val="tx1"/>
                </a:solidFill>
                <a:latin typeface="Calibri" charset="0"/>
              </a:defRPr>
            </a:lvl7pPr>
            <a:lvl8pPr marL="2571750" indent="-171450" eaLnBrk="0" fontAlgn="base" hangingPunct="0">
              <a:spcBef>
                <a:spcPct val="20000"/>
              </a:spcBef>
              <a:spcAft>
                <a:spcPct val="0"/>
              </a:spcAft>
              <a:buFont typeface="Arial" charset="0"/>
              <a:buChar char="»"/>
              <a:defRPr sz="1500">
                <a:solidFill>
                  <a:schemeClr val="tx1"/>
                </a:solidFill>
                <a:latin typeface="Calibri" charset="0"/>
              </a:defRPr>
            </a:lvl8pPr>
            <a:lvl9pPr marL="2914650" indent="-171450" eaLnBrk="0" fontAlgn="base" hangingPunct="0">
              <a:spcBef>
                <a:spcPct val="20000"/>
              </a:spcBef>
              <a:spcAft>
                <a:spcPct val="0"/>
              </a:spcAft>
              <a:buFont typeface="Arial" charset="0"/>
              <a:buChar char="»"/>
              <a:defRPr sz="1500">
                <a:solidFill>
                  <a:schemeClr val="tx1"/>
                </a:solidFill>
                <a:latin typeface="Calibri" charset="0"/>
              </a:defRPr>
            </a:lvl9pPr>
          </a:lstStyle>
          <a:p>
            <a:pPr>
              <a:spcBef>
                <a:spcPct val="0"/>
              </a:spcBef>
              <a:buFontTx/>
              <a:buNone/>
            </a:pPr>
            <a:fld id="{6CF8E7C9-41AE-BA41-A9C6-052C2C7568BF}" type="slidenum">
              <a:rPr lang="en-US" altLang="en-US" sz="900">
                <a:solidFill>
                  <a:srgbClr val="898989"/>
                </a:solidFill>
                <a:latin typeface="Arial" charset="0"/>
              </a:rPr>
              <a:pPr>
                <a:spcBef>
                  <a:spcPct val="0"/>
                </a:spcBef>
                <a:buFontTx/>
                <a:buNone/>
              </a:pPr>
              <a:t>3</a:t>
            </a:fld>
            <a:endParaRPr lang="en-US" altLang="en-US" sz="900">
              <a:solidFill>
                <a:srgbClr val="898989"/>
              </a:solidFill>
              <a:latin typeface="Arial" charset="0"/>
            </a:endParaRPr>
          </a:p>
        </p:txBody>
      </p:sp>
      <p:sp>
        <p:nvSpPr>
          <p:cNvPr id="17409" name="Rectangle 2"/>
          <p:cNvSpPr>
            <a:spLocks noGrp="1" noChangeArrowheads="1"/>
          </p:cNvSpPr>
          <p:nvPr>
            <p:ph type="title" idx="4294967295"/>
          </p:nvPr>
        </p:nvSpPr>
        <p:spPr>
          <a:xfrm>
            <a:off x="609600" y="381000"/>
            <a:ext cx="5876925" cy="806450"/>
          </a:xfrm>
        </p:spPr>
        <p:txBody>
          <a:bodyPr>
            <a:noAutofit/>
          </a:bodyPr>
          <a:lstStyle/>
          <a:p>
            <a:pPr algn="l" eaLnBrk="1" hangingPunct="1"/>
            <a:r>
              <a:rPr lang="en-US" altLang="en-US" dirty="0"/>
              <a:t>Congenital Heart Disease</a:t>
            </a:r>
          </a:p>
        </p:txBody>
      </p:sp>
      <p:sp>
        <p:nvSpPr>
          <p:cNvPr id="17410" name="Rectangle 3"/>
          <p:cNvSpPr>
            <a:spLocks noGrp="1" noChangeArrowheads="1"/>
          </p:cNvSpPr>
          <p:nvPr>
            <p:ph type="body" idx="4294967295"/>
          </p:nvPr>
        </p:nvSpPr>
        <p:spPr>
          <a:xfrm>
            <a:off x="609600" y="1447800"/>
            <a:ext cx="8114071" cy="4524375"/>
          </a:xfrm>
        </p:spPr>
        <p:txBody>
          <a:bodyPr>
            <a:normAutofit/>
          </a:bodyPr>
          <a:lstStyle/>
          <a:p>
            <a:pPr eaLnBrk="1" hangingPunct="1">
              <a:lnSpc>
                <a:spcPct val="90000"/>
              </a:lnSpc>
              <a:buFont typeface="Wingdings" charset="2"/>
              <a:buNone/>
            </a:pPr>
            <a:r>
              <a:rPr lang="en-US" altLang="en-US" sz="3600" i="1" dirty="0">
                <a:ea typeface="Arial" charset="0"/>
                <a:cs typeface="Arial" charset="0"/>
              </a:rPr>
              <a:t>Epidemiology</a:t>
            </a:r>
          </a:p>
          <a:p>
            <a:pPr eaLnBrk="1" hangingPunct="1">
              <a:lnSpc>
                <a:spcPct val="90000"/>
              </a:lnSpc>
            </a:pPr>
            <a:r>
              <a:rPr lang="en-US" altLang="en-US" i="1" dirty="0">
                <a:ea typeface="Arial" charset="0"/>
                <a:cs typeface="Arial" charset="0"/>
              </a:rPr>
              <a:t>Incidence: </a:t>
            </a:r>
            <a:r>
              <a:rPr lang="en-US" altLang="en-US" dirty="0">
                <a:ea typeface="Arial" charset="0"/>
                <a:cs typeface="Arial" charset="0"/>
              </a:rPr>
              <a:t>8/1000 live births</a:t>
            </a:r>
          </a:p>
          <a:p>
            <a:pPr eaLnBrk="1" hangingPunct="1">
              <a:lnSpc>
                <a:spcPct val="90000"/>
              </a:lnSpc>
            </a:pPr>
            <a:r>
              <a:rPr lang="en-US" altLang="en-US" dirty="0">
                <a:ea typeface="Arial" charset="0"/>
                <a:cs typeface="Arial" charset="0"/>
              </a:rPr>
              <a:t>3-4/100 still born</a:t>
            </a:r>
          </a:p>
          <a:p>
            <a:pPr eaLnBrk="1" hangingPunct="1">
              <a:lnSpc>
                <a:spcPct val="90000"/>
              </a:lnSpc>
            </a:pPr>
            <a:r>
              <a:rPr lang="en-US" altLang="en-US" dirty="0">
                <a:ea typeface="Arial" charset="0"/>
                <a:cs typeface="Arial" charset="0"/>
              </a:rPr>
              <a:t>2/100 premature infants excluding PDA</a:t>
            </a:r>
          </a:p>
          <a:p>
            <a:pPr eaLnBrk="1" hangingPunct="1">
              <a:lnSpc>
                <a:spcPct val="90000"/>
              </a:lnSpc>
            </a:pPr>
            <a:r>
              <a:rPr lang="en-US" altLang="en-US" dirty="0">
                <a:ea typeface="Arial" charset="0"/>
                <a:cs typeface="Arial" charset="0"/>
              </a:rPr>
              <a:t>10-25/100 aborted fetuses</a:t>
            </a:r>
          </a:p>
          <a:p>
            <a:pPr eaLnBrk="1" hangingPunct="1">
              <a:lnSpc>
                <a:spcPct val="90000"/>
              </a:lnSpc>
              <a:buFont typeface="Wingdings" charset="2"/>
              <a:buNone/>
            </a:pPr>
            <a:r>
              <a:rPr lang="en-US" altLang="en-US" i="1" dirty="0">
                <a:ea typeface="Arial" charset="0"/>
                <a:cs typeface="Arial" charset="0"/>
              </a:rPr>
              <a:t>Most congenital defects are well tolerated during fetal life</a:t>
            </a:r>
          </a:p>
          <a:p>
            <a:pPr eaLnBrk="1" hangingPunct="1">
              <a:lnSpc>
                <a:spcPct val="90000"/>
              </a:lnSpc>
              <a:buFont typeface="Wingdings" charset="2"/>
              <a:buNone/>
            </a:pPr>
            <a:endParaRPr lang="en-US" altLang="en-US" sz="1800" dirty="0"/>
          </a:p>
        </p:txBody>
      </p:sp>
    </p:spTree>
    <p:extLst>
      <p:ext uri="{BB962C8B-B14F-4D97-AF65-F5344CB8AC3E}">
        <p14:creationId xmlns:p14="http://schemas.microsoft.com/office/powerpoint/2010/main" val="475645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charset="0"/>
              <a:buChar char="•"/>
              <a:defRPr sz="2400">
                <a:solidFill>
                  <a:schemeClr val="tx1"/>
                </a:solidFill>
                <a:latin typeface="Calibri" charset="0"/>
              </a:defRPr>
            </a:lvl1pPr>
            <a:lvl2pPr marL="557213" indent="-214313">
              <a:spcBef>
                <a:spcPct val="20000"/>
              </a:spcBef>
              <a:buFont typeface="Arial" charset="0"/>
              <a:buChar char="–"/>
              <a:defRPr sz="2100">
                <a:solidFill>
                  <a:schemeClr val="tx1"/>
                </a:solidFill>
                <a:latin typeface="Calibri" charset="0"/>
              </a:defRPr>
            </a:lvl2pPr>
            <a:lvl3pPr marL="857250" indent="-171450">
              <a:spcBef>
                <a:spcPct val="20000"/>
              </a:spcBef>
              <a:buFont typeface="Arial" charset="0"/>
              <a:buChar char="•"/>
              <a:defRPr sz="1800">
                <a:solidFill>
                  <a:schemeClr val="tx1"/>
                </a:solidFill>
                <a:latin typeface="Calibri" charset="0"/>
              </a:defRPr>
            </a:lvl3pPr>
            <a:lvl4pPr marL="1200150" indent="-171450">
              <a:spcBef>
                <a:spcPct val="20000"/>
              </a:spcBef>
              <a:buFont typeface="Arial" charset="0"/>
              <a:buChar char="–"/>
              <a:defRPr sz="1500">
                <a:solidFill>
                  <a:schemeClr val="tx1"/>
                </a:solidFill>
                <a:latin typeface="Calibri" charset="0"/>
              </a:defRPr>
            </a:lvl4pPr>
            <a:lvl5pPr marL="1543050" indent="-171450">
              <a:spcBef>
                <a:spcPct val="20000"/>
              </a:spcBef>
              <a:buFont typeface="Arial" charset="0"/>
              <a:buChar char="»"/>
              <a:defRPr sz="1500">
                <a:solidFill>
                  <a:schemeClr val="tx1"/>
                </a:solidFill>
                <a:latin typeface="Calibri" charset="0"/>
              </a:defRPr>
            </a:lvl5pPr>
            <a:lvl6pPr marL="1885950" indent="-171450" eaLnBrk="0" fontAlgn="base" hangingPunct="0">
              <a:spcBef>
                <a:spcPct val="20000"/>
              </a:spcBef>
              <a:spcAft>
                <a:spcPct val="0"/>
              </a:spcAft>
              <a:buFont typeface="Arial" charset="0"/>
              <a:buChar char="»"/>
              <a:defRPr sz="1500">
                <a:solidFill>
                  <a:schemeClr val="tx1"/>
                </a:solidFill>
                <a:latin typeface="Calibri" charset="0"/>
              </a:defRPr>
            </a:lvl6pPr>
            <a:lvl7pPr marL="2228850" indent="-171450" eaLnBrk="0" fontAlgn="base" hangingPunct="0">
              <a:spcBef>
                <a:spcPct val="20000"/>
              </a:spcBef>
              <a:spcAft>
                <a:spcPct val="0"/>
              </a:spcAft>
              <a:buFont typeface="Arial" charset="0"/>
              <a:buChar char="»"/>
              <a:defRPr sz="1500">
                <a:solidFill>
                  <a:schemeClr val="tx1"/>
                </a:solidFill>
                <a:latin typeface="Calibri" charset="0"/>
              </a:defRPr>
            </a:lvl7pPr>
            <a:lvl8pPr marL="2571750" indent="-171450" eaLnBrk="0" fontAlgn="base" hangingPunct="0">
              <a:spcBef>
                <a:spcPct val="20000"/>
              </a:spcBef>
              <a:spcAft>
                <a:spcPct val="0"/>
              </a:spcAft>
              <a:buFont typeface="Arial" charset="0"/>
              <a:buChar char="»"/>
              <a:defRPr sz="1500">
                <a:solidFill>
                  <a:schemeClr val="tx1"/>
                </a:solidFill>
                <a:latin typeface="Calibri" charset="0"/>
              </a:defRPr>
            </a:lvl8pPr>
            <a:lvl9pPr marL="2914650" indent="-171450" eaLnBrk="0" fontAlgn="base" hangingPunct="0">
              <a:spcBef>
                <a:spcPct val="20000"/>
              </a:spcBef>
              <a:spcAft>
                <a:spcPct val="0"/>
              </a:spcAft>
              <a:buFont typeface="Arial" charset="0"/>
              <a:buChar char="»"/>
              <a:defRPr sz="1500">
                <a:solidFill>
                  <a:schemeClr val="tx1"/>
                </a:solidFill>
                <a:latin typeface="Calibri" charset="0"/>
              </a:defRPr>
            </a:lvl9pPr>
          </a:lstStyle>
          <a:p>
            <a:pPr>
              <a:spcBef>
                <a:spcPct val="0"/>
              </a:spcBef>
              <a:buFontTx/>
              <a:buNone/>
            </a:pPr>
            <a:fld id="{6CF8E7C9-41AE-BA41-A9C6-052C2C7568BF}" type="slidenum">
              <a:rPr lang="en-US" altLang="en-US" sz="900">
                <a:solidFill>
                  <a:srgbClr val="898989"/>
                </a:solidFill>
                <a:latin typeface="Arial" charset="0"/>
              </a:rPr>
              <a:pPr>
                <a:spcBef>
                  <a:spcPct val="0"/>
                </a:spcBef>
                <a:buFontTx/>
                <a:buNone/>
              </a:pPr>
              <a:t>4</a:t>
            </a:fld>
            <a:endParaRPr lang="en-US" altLang="en-US" sz="900">
              <a:solidFill>
                <a:srgbClr val="898989"/>
              </a:solidFill>
              <a:latin typeface="Arial" charset="0"/>
            </a:endParaRPr>
          </a:p>
        </p:txBody>
      </p:sp>
      <p:sp>
        <p:nvSpPr>
          <p:cNvPr id="17409" name="Rectangle 2"/>
          <p:cNvSpPr>
            <a:spLocks noGrp="1" noChangeArrowheads="1"/>
          </p:cNvSpPr>
          <p:nvPr>
            <p:ph type="title" idx="4294967295"/>
          </p:nvPr>
        </p:nvSpPr>
        <p:spPr>
          <a:xfrm>
            <a:off x="609600" y="381000"/>
            <a:ext cx="5876925" cy="806450"/>
          </a:xfrm>
        </p:spPr>
        <p:txBody>
          <a:bodyPr>
            <a:noAutofit/>
          </a:bodyPr>
          <a:lstStyle/>
          <a:p>
            <a:pPr algn="l" eaLnBrk="1" hangingPunct="1"/>
            <a:r>
              <a:rPr lang="en-US" altLang="en-US" dirty="0"/>
              <a:t>Congenital Heart Disease</a:t>
            </a:r>
          </a:p>
        </p:txBody>
      </p:sp>
      <p:sp>
        <p:nvSpPr>
          <p:cNvPr id="17410" name="Rectangle 3"/>
          <p:cNvSpPr>
            <a:spLocks noGrp="1" noChangeArrowheads="1"/>
          </p:cNvSpPr>
          <p:nvPr>
            <p:ph type="body" idx="4294967295"/>
          </p:nvPr>
        </p:nvSpPr>
        <p:spPr>
          <a:xfrm>
            <a:off x="609600" y="1447800"/>
            <a:ext cx="8114071" cy="4524375"/>
          </a:xfrm>
        </p:spPr>
        <p:txBody>
          <a:bodyPr>
            <a:normAutofit/>
          </a:bodyPr>
          <a:lstStyle/>
          <a:p>
            <a:pPr eaLnBrk="1" hangingPunct="1">
              <a:lnSpc>
                <a:spcPct val="90000"/>
              </a:lnSpc>
              <a:buFont typeface="Wingdings" charset="2"/>
              <a:buNone/>
            </a:pPr>
            <a:r>
              <a:rPr lang="en-US" altLang="en-US" sz="3600" i="1" dirty="0">
                <a:ea typeface="Arial" charset="0"/>
                <a:cs typeface="Arial" charset="0"/>
              </a:rPr>
              <a:t>Etiology</a:t>
            </a:r>
            <a:r>
              <a:rPr lang="en-US" altLang="en-US" sz="3600" b="1" dirty="0">
                <a:ea typeface="Arial" charset="0"/>
                <a:cs typeface="Arial" charset="0"/>
              </a:rPr>
              <a:t> </a:t>
            </a:r>
            <a:endParaRPr lang="en-US" altLang="en-US" sz="3600" dirty="0">
              <a:ea typeface="Arial" charset="0"/>
              <a:cs typeface="Arial" charset="0"/>
            </a:endParaRPr>
          </a:p>
          <a:p>
            <a:pPr eaLnBrk="1" hangingPunct="1">
              <a:lnSpc>
                <a:spcPct val="90000"/>
              </a:lnSpc>
            </a:pPr>
            <a:r>
              <a:rPr lang="en-US" altLang="en-US" sz="2800" dirty="0">
                <a:ea typeface="Arial" charset="0"/>
                <a:cs typeface="Arial" charset="0"/>
              </a:rPr>
              <a:t>Unknown in most cases</a:t>
            </a:r>
          </a:p>
          <a:p>
            <a:pPr eaLnBrk="1" hangingPunct="1">
              <a:lnSpc>
                <a:spcPct val="90000"/>
              </a:lnSpc>
            </a:pPr>
            <a:r>
              <a:rPr lang="en-US" altLang="en-US" sz="2800" dirty="0">
                <a:ea typeface="Arial" charset="0"/>
                <a:cs typeface="Arial" charset="0"/>
              </a:rPr>
              <a:t>Genetic factors  </a:t>
            </a:r>
          </a:p>
          <a:p>
            <a:pPr eaLnBrk="1" hangingPunct="1">
              <a:lnSpc>
                <a:spcPct val="90000"/>
              </a:lnSpc>
            </a:pPr>
            <a:r>
              <a:rPr lang="en-US" altLang="en-US" sz="2800" dirty="0">
                <a:ea typeface="Arial" charset="0"/>
                <a:cs typeface="Arial" charset="0"/>
              </a:rPr>
              <a:t>Single gene defect</a:t>
            </a:r>
          </a:p>
          <a:p>
            <a:pPr eaLnBrk="1" hangingPunct="1">
              <a:lnSpc>
                <a:spcPct val="90000"/>
              </a:lnSpc>
            </a:pPr>
            <a:r>
              <a:rPr lang="en-US" altLang="en-US" sz="2800" dirty="0">
                <a:ea typeface="Arial" charset="0"/>
                <a:cs typeface="Arial" charset="0"/>
              </a:rPr>
              <a:t>Chromosomal abnormality.</a:t>
            </a:r>
          </a:p>
          <a:p>
            <a:pPr eaLnBrk="1" hangingPunct="1">
              <a:lnSpc>
                <a:spcPct val="90000"/>
              </a:lnSpc>
            </a:pPr>
            <a:r>
              <a:rPr lang="en-US" altLang="en-US" sz="2800" dirty="0">
                <a:ea typeface="Arial" charset="0"/>
                <a:cs typeface="Arial" charset="0"/>
              </a:rPr>
              <a:t>Environmental factors </a:t>
            </a:r>
          </a:p>
          <a:p>
            <a:pPr eaLnBrk="1" hangingPunct="1">
              <a:lnSpc>
                <a:spcPct val="90000"/>
              </a:lnSpc>
            </a:pPr>
            <a:r>
              <a:rPr lang="en-US" altLang="en-US" sz="2800" dirty="0">
                <a:ea typeface="Arial" charset="0"/>
                <a:cs typeface="Arial" charset="0"/>
              </a:rPr>
              <a:t>Gender differences in type of CHD</a:t>
            </a:r>
          </a:p>
          <a:p>
            <a:pPr eaLnBrk="1" hangingPunct="1">
              <a:lnSpc>
                <a:spcPct val="90000"/>
              </a:lnSpc>
              <a:buFont typeface="Wingdings" charset="2"/>
              <a:buNone/>
            </a:pPr>
            <a:endParaRPr lang="en-US" altLang="en-US" sz="1800" dirty="0"/>
          </a:p>
        </p:txBody>
      </p:sp>
    </p:spTree>
    <p:extLst>
      <p:ext uri="{BB962C8B-B14F-4D97-AF65-F5344CB8AC3E}">
        <p14:creationId xmlns:p14="http://schemas.microsoft.com/office/powerpoint/2010/main" val="2688323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2" name="Rectangle 210"/>
          <p:cNvSpPr>
            <a:spLocks noGrp="1" noChangeArrowheads="1"/>
          </p:cNvSpPr>
          <p:nvPr>
            <p:ph type="title"/>
          </p:nvPr>
        </p:nvSpPr>
        <p:spPr>
          <a:xfrm>
            <a:off x="457200" y="304800"/>
            <a:ext cx="7086600" cy="1143000"/>
          </a:xfrm>
        </p:spPr>
        <p:txBody>
          <a:bodyPr rtlCol="0">
            <a:noAutofit/>
          </a:bodyPr>
          <a:lstStyle/>
          <a:p>
            <a:pPr algn="l">
              <a:defRPr/>
            </a:pPr>
            <a:r>
              <a:rPr lang="en-US" sz="4000" dirty="0">
                <a:ea typeface="Arial" charset="0"/>
                <a:cs typeface="Arial" charset="0"/>
              </a:rPr>
              <a:t>Relative Frequency of Congenital Heart Lesions </a:t>
            </a:r>
          </a:p>
        </p:txBody>
      </p:sp>
      <p:graphicFrame>
        <p:nvGraphicFramePr>
          <p:cNvPr id="8411" name="Group 219"/>
          <p:cNvGraphicFramePr>
            <a:graphicFrameLocks noGrp="1"/>
          </p:cNvGraphicFramePr>
          <p:nvPr>
            <p:ph idx="1"/>
            <p:extLst>
              <p:ext uri="{D42A27DB-BD31-4B8C-83A1-F6EECF244321}">
                <p14:modId xmlns:p14="http://schemas.microsoft.com/office/powerpoint/2010/main" val="1532659693"/>
              </p:ext>
            </p:extLst>
          </p:nvPr>
        </p:nvGraphicFramePr>
        <p:xfrm>
          <a:off x="457200" y="1600200"/>
          <a:ext cx="8229601" cy="4297420"/>
        </p:xfrm>
        <a:graphic>
          <a:graphicData uri="http://schemas.openxmlformats.org/drawingml/2006/table">
            <a:tbl>
              <a:tblPr firstRow="1" bandRow="1">
                <a:tableStyleId>{7DF18680-E054-41AD-8BC1-D1AEF772440D}</a:tableStyleId>
              </a:tblPr>
              <a:tblGrid>
                <a:gridCol w="5543551">
                  <a:extLst>
                    <a:ext uri="{9D8B030D-6E8A-4147-A177-3AD203B41FA5}">
                      <a16:colId xmlns:a16="http://schemas.microsoft.com/office/drawing/2014/main" val="20000"/>
                    </a:ext>
                  </a:extLst>
                </a:gridCol>
                <a:gridCol w="2686050">
                  <a:extLst>
                    <a:ext uri="{9D8B030D-6E8A-4147-A177-3AD203B41FA5}">
                      <a16:colId xmlns:a16="http://schemas.microsoft.com/office/drawing/2014/main" val="20001"/>
                    </a:ext>
                  </a:extLst>
                </a:gridCol>
              </a:tblGrid>
              <a:tr h="392065">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800" b="0" u="none" strike="noStrike" cap="none" normalizeH="0" baseline="0" dirty="0">
                          <a:ln>
                            <a:noFill/>
                          </a:ln>
                          <a:solidFill>
                            <a:schemeClr val="bg1"/>
                          </a:solidFill>
                          <a:effectLst>
                            <a:outerShdw blurRad="38100" dist="38100" dir="2700000" algn="tl">
                              <a:srgbClr val="C0C0C0"/>
                            </a:outerShdw>
                          </a:effectLst>
                        </a:rPr>
                        <a:t>Lesions</a:t>
                      </a:r>
                      <a:endParaRPr kumimoji="0" lang="en-US" altLang="en-US" sz="2800" b="0" i="0" u="none" strike="noStrike" cap="none" normalizeH="0" baseline="0" dirty="0">
                        <a:ln>
                          <a:noFill/>
                        </a:ln>
                        <a:solidFill>
                          <a:schemeClr val="bg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solidFill>
                      <a:srgbClr val="0FA5CC"/>
                    </a:solidFill>
                  </a:tcPr>
                </a:tc>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800" b="0" u="none" strike="noStrike" cap="none" normalizeH="0" baseline="0" dirty="0">
                          <a:ln>
                            <a:noFill/>
                          </a:ln>
                          <a:solidFill>
                            <a:schemeClr val="bg1"/>
                          </a:solidFill>
                          <a:effectLst>
                            <a:outerShdw blurRad="38100" dist="38100" dir="2700000" algn="tl">
                              <a:srgbClr val="C0C0C0"/>
                            </a:outerShdw>
                          </a:effectLst>
                        </a:rPr>
                        <a:t>% of all Lesions</a:t>
                      </a:r>
                      <a:endParaRPr kumimoji="0" lang="en-US" altLang="en-US" sz="2800" b="0" i="0" u="none" strike="noStrike" cap="none" normalizeH="0" baseline="0" dirty="0">
                        <a:ln>
                          <a:noFill/>
                        </a:ln>
                        <a:solidFill>
                          <a:schemeClr val="bg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solidFill>
                      <a:srgbClr val="0FA5CC"/>
                    </a:solidFill>
                  </a:tcPr>
                </a:tc>
                <a:extLst>
                  <a:ext uri="{0D108BD9-81ED-4DB2-BD59-A6C34878D82A}">
                    <a16:rowId xmlns:a16="http://schemas.microsoft.com/office/drawing/2014/main" val="10000"/>
                  </a:ext>
                </a:extLst>
              </a:tr>
              <a:tr h="422003">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Ventricular septal defect</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25-30</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extLst>
                  <a:ext uri="{0D108BD9-81ED-4DB2-BD59-A6C34878D82A}">
                    <a16:rowId xmlns:a16="http://schemas.microsoft.com/office/drawing/2014/main" val="10001"/>
                  </a:ext>
                </a:extLst>
              </a:tr>
              <a:tr h="422003">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Atrial septal defect (Secundum)</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6-8</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extLst>
                  <a:ext uri="{0D108BD9-81ED-4DB2-BD59-A6C34878D82A}">
                    <a16:rowId xmlns:a16="http://schemas.microsoft.com/office/drawing/2014/main" val="10002"/>
                  </a:ext>
                </a:extLst>
              </a:tr>
              <a:tr h="422003">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Patent ductus arteriosus</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6-8</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extLst>
                  <a:ext uri="{0D108BD9-81ED-4DB2-BD59-A6C34878D82A}">
                    <a16:rowId xmlns:a16="http://schemas.microsoft.com/office/drawing/2014/main" val="10003"/>
                  </a:ext>
                </a:extLst>
              </a:tr>
              <a:tr h="423364">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Coarctation of aorta</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5-7</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extLst>
                  <a:ext uri="{0D108BD9-81ED-4DB2-BD59-A6C34878D82A}">
                    <a16:rowId xmlns:a16="http://schemas.microsoft.com/office/drawing/2014/main" val="10004"/>
                  </a:ext>
                </a:extLst>
              </a:tr>
              <a:tr h="423364">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Tetralogy of Fallot</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5-7</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extLst>
                  <a:ext uri="{0D108BD9-81ED-4DB2-BD59-A6C34878D82A}">
                    <a16:rowId xmlns:a16="http://schemas.microsoft.com/office/drawing/2014/main" val="10005"/>
                  </a:ext>
                </a:extLst>
              </a:tr>
              <a:tr h="422003">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err="1">
                          <a:ln>
                            <a:noFill/>
                          </a:ln>
                          <a:solidFill>
                            <a:schemeClr val="tx1"/>
                          </a:solidFill>
                          <a:effectLst>
                            <a:outerShdw blurRad="38100" dist="38100" dir="2700000" algn="tl">
                              <a:srgbClr val="C0C0C0"/>
                            </a:outerShdw>
                          </a:effectLst>
                        </a:rPr>
                        <a:t>Pulomnary</a:t>
                      </a:r>
                      <a:r>
                        <a:rPr kumimoji="0" lang="en-US" altLang="en-US" sz="2000" b="0" u="none" strike="noStrike" cap="none" normalizeH="0" baseline="0" dirty="0">
                          <a:ln>
                            <a:noFill/>
                          </a:ln>
                          <a:solidFill>
                            <a:schemeClr val="tx1"/>
                          </a:solidFill>
                          <a:effectLst>
                            <a:outerShdw blurRad="38100" dist="38100" dir="2700000" algn="tl">
                              <a:srgbClr val="C0C0C0"/>
                            </a:outerShdw>
                          </a:effectLst>
                        </a:rPr>
                        <a:t> Valve </a:t>
                      </a:r>
                      <a:r>
                        <a:rPr kumimoji="0" lang="en-US" altLang="en-US" sz="2000" b="0" u="none" strike="noStrike" cap="none" normalizeH="0" baseline="0" dirty="0" err="1">
                          <a:ln>
                            <a:noFill/>
                          </a:ln>
                          <a:solidFill>
                            <a:schemeClr val="tx1"/>
                          </a:solidFill>
                          <a:effectLst>
                            <a:outerShdw blurRad="38100" dist="38100" dir="2700000" algn="tl">
                              <a:srgbClr val="C0C0C0"/>
                            </a:outerShdw>
                          </a:effectLst>
                        </a:rPr>
                        <a:t>Sterosis</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5-7</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extLst>
                  <a:ext uri="{0D108BD9-81ED-4DB2-BD59-A6C34878D82A}">
                    <a16:rowId xmlns:a16="http://schemas.microsoft.com/office/drawing/2014/main" val="10006"/>
                  </a:ext>
                </a:extLst>
              </a:tr>
              <a:tr h="422003">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Aortic Valve Stenosis</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4-7</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extLst>
                  <a:ext uri="{0D108BD9-81ED-4DB2-BD59-A6C34878D82A}">
                    <a16:rowId xmlns:a16="http://schemas.microsoft.com/office/drawing/2014/main" val="10007"/>
                  </a:ext>
                </a:extLst>
              </a:tr>
              <a:tr h="422003">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d-Transposition of great arteries</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3-5</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extLst>
                  <a:ext uri="{0D108BD9-81ED-4DB2-BD59-A6C34878D82A}">
                    <a16:rowId xmlns:a16="http://schemas.microsoft.com/office/drawing/2014/main" val="10008"/>
                  </a:ext>
                </a:extLst>
              </a:tr>
              <a:tr h="423364">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Hypoplastic left ventricle</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tc>
                  <a:txBody>
                    <a:bodyPr/>
                    <a:lstStyle>
                      <a:lvl1pPr marL="342900" indent="-342900">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1-3</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88969" marR="88969" marT="34295" marB="34295" horzOverflow="overflow"/>
                </a:tc>
                <a:extLst>
                  <a:ext uri="{0D108BD9-81ED-4DB2-BD59-A6C34878D82A}">
                    <a16:rowId xmlns:a16="http://schemas.microsoft.com/office/drawing/2014/main" val="10009"/>
                  </a:ext>
                </a:extLst>
              </a:tr>
            </a:tbl>
          </a:graphicData>
        </a:graphic>
      </p:graphicFrame>
      <p:sp>
        <p:nvSpPr>
          <p:cNvPr id="18469"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2400">
                <a:solidFill>
                  <a:schemeClr val="tx1"/>
                </a:solidFill>
                <a:latin typeface="Calibri" charset="0"/>
              </a:defRPr>
            </a:lvl1pPr>
            <a:lvl2pPr marL="557213" indent="-214313">
              <a:spcBef>
                <a:spcPct val="20000"/>
              </a:spcBef>
              <a:buFont typeface="Arial" charset="0"/>
              <a:buChar char="–"/>
              <a:defRPr sz="2100">
                <a:solidFill>
                  <a:schemeClr val="tx1"/>
                </a:solidFill>
                <a:latin typeface="Calibri" charset="0"/>
              </a:defRPr>
            </a:lvl2pPr>
            <a:lvl3pPr marL="857250" indent="-171450">
              <a:spcBef>
                <a:spcPct val="20000"/>
              </a:spcBef>
              <a:buFont typeface="Arial" charset="0"/>
              <a:buChar char="•"/>
              <a:defRPr sz="1800">
                <a:solidFill>
                  <a:schemeClr val="tx1"/>
                </a:solidFill>
                <a:latin typeface="Calibri" charset="0"/>
              </a:defRPr>
            </a:lvl3pPr>
            <a:lvl4pPr marL="1200150" indent="-171450">
              <a:spcBef>
                <a:spcPct val="20000"/>
              </a:spcBef>
              <a:buFont typeface="Arial" charset="0"/>
              <a:buChar char="–"/>
              <a:defRPr sz="1500">
                <a:solidFill>
                  <a:schemeClr val="tx1"/>
                </a:solidFill>
                <a:latin typeface="Calibri" charset="0"/>
              </a:defRPr>
            </a:lvl4pPr>
            <a:lvl5pPr marL="1543050" indent="-171450">
              <a:spcBef>
                <a:spcPct val="20000"/>
              </a:spcBef>
              <a:buFont typeface="Arial" charset="0"/>
              <a:buChar char="»"/>
              <a:defRPr sz="1500">
                <a:solidFill>
                  <a:schemeClr val="tx1"/>
                </a:solidFill>
                <a:latin typeface="Calibri" charset="0"/>
              </a:defRPr>
            </a:lvl5pPr>
            <a:lvl6pPr marL="1885950" indent="-171450" eaLnBrk="0" fontAlgn="base" hangingPunct="0">
              <a:spcBef>
                <a:spcPct val="20000"/>
              </a:spcBef>
              <a:spcAft>
                <a:spcPct val="0"/>
              </a:spcAft>
              <a:buFont typeface="Arial" charset="0"/>
              <a:buChar char="»"/>
              <a:defRPr sz="1500">
                <a:solidFill>
                  <a:schemeClr val="tx1"/>
                </a:solidFill>
                <a:latin typeface="Calibri" charset="0"/>
              </a:defRPr>
            </a:lvl6pPr>
            <a:lvl7pPr marL="2228850" indent="-171450" eaLnBrk="0" fontAlgn="base" hangingPunct="0">
              <a:spcBef>
                <a:spcPct val="20000"/>
              </a:spcBef>
              <a:spcAft>
                <a:spcPct val="0"/>
              </a:spcAft>
              <a:buFont typeface="Arial" charset="0"/>
              <a:buChar char="»"/>
              <a:defRPr sz="1500">
                <a:solidFill>
                  <a:schemeClr val="tx1"/>
                </a:solidFill>
                <a:latin typeface="Calibri" charset="0"/>
              </a:defRPr>
            </a:lvl7pPr>
            <a:lvl8pPr marL="2571750" indent="-171450" eaLnBrk="0" fontAlgn="base" hangingPunct="0">
              <a:spcBef>
                <a:spcPct val="20000"/>
              </a:spcBef>
              <a:spcAft>
                <a:spcPct val="0"/>
              </a:spcAft>
              <a:buFont typeface="Arial" charset="0"/>
              <a:buChar char="»"/>
              <a:defRPr sz="1500">
                <a:solidFill>
                  <a:schemeClr val="tx1"/>
                </a:solidFill>
                <a:latin typeface="Calibri" charset="0"/>
              </a:defRPr>
            </a:lvl8pPr>
            <a:lvl9pPr marL="2914650" indent="-171450" eaLnBrk="0" fontAlgn="base" hangingPunct="0">
              <a:spcBef>
                <a:spcPct val="20000"/>
              </a:spcBef>
              <a:spcAft>
                <a:spcPct val="0"/>
              </a:spcAft>
              <a:buFont typeface="Arial" charset="0"/>
              <a:buChar char="»"/>
              <a:defRPr sz="1500">
                <a:solidFill>
                  <a:schemeClr val="tx1"/>
                </a:solidFill>
                <a:latin typeface="Calibri" charset="0"/>
              </a:defRPr>
            </a:lvl9pPr>
          </a:lstStyle>
          <a:p>
            <a:pPr>
              <a:spcBef>
                <a:spcPct val="0"/>
              </a:spcBef>
              <a:buFontTx/>
              <a:buNone/>
            </a:pPr>
            <a:fld id="{3EB34D0B-027D-7B46-8C6C-BB5B5DE142DB}" type="slidenum">
              <a:rPr lang="en-US" altLang="en-US" sz="900">
                <a:solidFill>
                  <a:srgbClr val="898989"/>
                </a:solidFill>
                <a:latin typeface="Arial" charset="0"/>
              </a:rPr>
              <a:pPr>
                <a:spcBef>
                  <a:spcPct val="0"/>
                </a:spcBef>
                <a:buFontTx/>
                <a:buNone/>
              </a:pPr>
              <a:t>5</a:t>
            </a:fld>
            <a:endParaRPr lang="en-US" altLang="en-US" sz="900">
              <a:solidFill>
                <a:srgbClr val="898989"/>
              </a:solidFill>
              <a:latin typeface="Arial" charset="0"/>
            </a:endParaRPr>
          </a:p>
        </p:txBody>
      </p:sp>
    </p:spTree>
    <p:extLst>
      <p:ext uri="{BB962C8B-B14F-4D97-AF65-F5344CB8AC3E}">
        <p14:creationId xmlns:p14="http://schemas.microsoft.com/office/powerpoint/2010/main" val="1947014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381000" y="242845"/>
            <a:ext cx="7239000" cy="1433555"/>
          </a:xfrm>
        </p:spPr>
        <p:txBody>
          <a:bodyPr>
            <a:normAutofit/>
          </a:bodyPr>
          <a:lstStyle/>
          <a:p>
            <a:pPr algn="l"/>
            <a:r>
              <a:rPr lang="en-US" sz="4000" dirty="0">
                <a:ea typeface="Arial" charset="0"/>
                <a:cs typeface="Arial" charset="0"/>
              </a:rPr>
              <a:t>Relative Frequency of Congenital Heart Lesions (cont.)</a:t>
            </a:r>
            <a:endParaRPr lang="en-US" altLang="en-US" sz="4000" dirty="0">
              <a:latin typeface="Arial" charset="0"/>
              <a:ea typeface="Arial" charset="0"/>
              <a:cs typeface="Arial" charset="0"/>
            </a:endParaRPr>
          </a:p>
        </p:txBody>
      </p:sp>
      <p:graphicFrame>
        <p:nvGraphicFramePr>
          <p:cNvPr id="11330" name="Group 66"/>
          <p:cNvGraphicFramePr>
            <a:graphicFrameLocks noGrp="1"/>
          </p:cNvGraphicFramePr>
          <p:nvPr>
            <p:ph idx="1"/>
            <p:extLst>
              <p:ext uri="{D42A27DB-BD31-4B8C-83A1-F6EECF244321}">
                <p14:modId xmlns:p14="http://schemas.microsoft.com/office/powerpoint/2010/main" val="1294061061"/>
              </p:ext>
            </p:extLst>
          </p:nvPr>
        </p:nvGraphicFramePr>
        <p:xfrm>
          <a:off x="457200" y="1921655"/>
          <a:ext cx="8229600" cy="3884785"/>
        </p:xfrm>
        <a:graphic>
          <a:graphicData uri="http://schemas.openxmlformats.org/drawingml/2006/table">
            <a:tbl>
              <a:tblPr firstRow="1" bandRow="1">
                <a:tableStyleId>{7DF18680-E054-41AD-8BC1-D1AEF772440D}</a:tableStyleId>
              </a:tblPr>
              <a:tblGrid>
                <a:gridCol w="5543550">
                  <a:extLst>
                    <a:ext uri="{9D8B030D-6E8A-4147-A177-3AD203B41FA5}">
                      <a16:colId xmlns:a16="http://schemas.microsoft.com/office/drawing/2014/main" val="20000"/>
                    </a:ext>
                  </a:extLst>
                </a:gridCol>
                <a:gridCol w="2686050">
                  <a:extLst>
                    <a:ext uri="{9D8B030D-6E8A-4147-A177-3AD203B41FA5}">
                      <a16:colId xmlns:a16="http://schemas.microsoft.com/office/drawing/2014/main" val="20001"/>
                    </a:ext>
                  </a:extLst>
                </a:gridCol>
              </a:tblGrid>
              <a:tr h="297656">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400" b="1" u="none" strike="noStrike" cap="none" normalizeH="0" baseline="0" dirty="0">
                          <a:ln>
                            <a:noFill/>
                          </a:ln>
                          <a:solidFill>
                            <a:schemeClr val="bg1"/>
                          </a:solidFill>
                          <a:effectLst>
                            <a:outerShdw blurRad="38100" dist="38100" dir="2700000" algn="tl">
                              <a:srgbClr val="C0C0C0"/>
                            </a:outerShdw>
                          </a:effectLst>
                        </a:rPr>
                        <a:t>Lesions</a:t>
                      </a:r>
                      <a:endParaRPr kumimoji="0" lang="en-US" altLang="en-US" sz="2400" b="0" i="0" u="none" strike="noStrike" cap="none" normalizeH="0" baseline="0" dirty="0">
                        <a:ln>
                          <a:noFill/>
                        </a:ln>
                        <a:solidFill>
                          <a:schemeClr val="bg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solidFill>
                      <a:srgbClr val="0FA5CC"/>
                    </a:solidFill>
                  </a:tcPr>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400" b="1" u="none" strike="noStrike" cap="none" normalizeH="0" baseline="0" dirty="0">
                          <a:ln>
                            <a:noFill/>
                          </a:ln>
                          <a:solidFill>
                            <a:schemeClr val="bg1"/>
                          </a:solidFill>
                          <a:effectLst>
                            <a:outerShdw blurRad="38100" dist="38100" dir="2700000" algn="tl">
                              <a:srgbClr val="C0C0C0"/>
                            </a:outerShdw>
                          </a:effectLst>
                        </a:rPr>
                        <a:t>% of all Lesions</a:t>
                      </a:r>
                      <a:endParaRPr kumimoji="0" lang="en-US" altLang="en-US" sz="2400" b="0" i="0" u="none" strike="noStrike" cap="none" normalizeH="0" baseline="0" dirty="0">
                        <a:ln>
                          <a:noFill/>
                        </a:ln>
                        <a:solidFill>
                          <a:schemeClr val="bg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solidFill>
                      <a:srgbClr val="0FA5CC"/>
                    </a:solidFill>
                  </a:tcPr>
                </a:tc>
                <a:extLst>
                  <a:ext uri="{0D108BD9-81ED-4DB2-BD59-A6C34878D82A}">
                    <a16:rowId xmlns:a16="http://schemas.microsoft.com/office/drawing/2014/main" val="10000"/>
                  </a:ext>
                </a:extLst>
              </a:tr>
              <a:tr h="491729">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Hypoplastic right ventricle</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a:ln>
                            <a:noFill/>
                          </a:ln>
                          <a:solidFill>
                            <a:schemeClr val="tx1"/>
                          </a:solidFill>
                          <a:effectLst>
                            <a:outerShdw blurRad="38100" dist="38100" dir="2700000" algn="tl">
                              <a:srgbClr val="C0C0C0"/>
                            </a:outerShdw>
                          </a:effectLst>
                        </a:rPr>
                        <a:t>1-3</a:t>
                      </a:r>
                      <a:endParaRPr kumimoji="0" lang="en-US" altLang="en-US" sz="2000" b="0" i="0" u="none" strike="noStrike" cap="none" normalizeH="0" baseline="0">
                        <a:ln>
                          <a:noFill/>
                        </a:ln>
                        <a:solidFill>
                          <a:schemeClr val="tx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tc>
                <a:extLst>
                  <a:ext uri="{0D108BD9-81ED-4DB2-BD59-A6C34878D82A}">
                    <a16:rowId xmlns:a16="http://schemas.microsoft.com/office/drawing/2014/main" val="10001"/>
                  </a:ext>
                </a:extLst>
              </a:tr>
              <a:tr h="494110">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Truncus arteriosus</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a:ln>
                            <a:noFill/>
                          </a:ln>
                          <a:solidFill>
                            <a:schemeClr val="tx1"/>
                          </a:solidFill>
                          <a:effectLst>
                            <a:outerShdw blurRad="38100" dist="38100" dir="2700000" algn="tl">
                              <a:srgbClr val="C0C0C0"/>
                            </a:outerShdw>
                          </a:effectLst>
                        </a:rPr>
                        <a:t>1-2</a:t>
                      </a:r>
                      <a:endParaRPr kumimoji="0" lang="en-US" altLang="en-US" sz="2000" b="0" i="0" u="none" strike="noStrike" cap="none" normalizeH="0" baseline="0">
                        <a:ln>
                          <a:noFill/>
                        </a:ln>
                        <a:solidFill>
                          <a:schemeClr val="tx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tc>
                <a:extLst>
                  <a:ext uri="{0D108BD9-81ED-4DB2-BD59-A6C34878D82A}">
                    <a16:rowId xmlns:a16="http://schemas.microsoft.com/office/drawing/2014/main" val="10002"/>
                  </a:ext>
                </a:extLst>
              </a:tr>
              <a:tr h="494110">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Total anomalous PVR</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1-2</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tc>
                <a:extLst>
                  <a:ext uri="{0D108BD9-81ED-4DB2-BD59-A6C34878D82A}">
                    <a16:rowId xmlns:a16="http://schemas.microsoft.com/office/drawing/2014/main" val="10003"/>
                  </a:ext>
                </a:extLst>
              </a:tr>
              <a:tr h="490538">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Tricuspid atresia</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1-2</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tc>
                <a:extLst>
                  <a:ext uri="{0D108BD9-81ED-4DB2-BD59-A6C34878D82A}">
                    <a16:rowId xmlns:a16="http://schemas.microsoft.com/office/drawing/2014/main" val="10004"/>
                  </a:ext>
                </a:extLst>
              </a:tr>
              <a:tr h="494110">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Single ventricle</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1-2</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tc>
                <a:extLst>
                  <a:ext uri="{0D108BD9-81ED-4DB2-BD59-A6C34878D82A}">
                    <a16:rowId xmlns:a16="http://schemas.microsoft.com/office/drawing/2014/main" val="10005"/>
                  </a:ext>
                </a:extLst>
              </a:tr>
              <a:tr h="492919">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Double-outlet right ventricle</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1-2</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tc>
                <a:extLst>
                  <a:ext uri="{0D108BD9-81ED-4DB2-BD59-A6C34878D82A}">
                    <a16:rowId xmlns:a16="http://schemas.microsoft.com/office/drawing/2014/main" val="10006"/>
                  </a:ext>
                </a:extLst>
              </a:tr>
              <a:tr h="492919">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 Others</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tc>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charset="2"/>
                        <a:buNone/>
                        <a:tabLst/>
                      </a:pPr>
                      <a:r>
                        <a:rPr kumimoji="0" lang="en-US" altLang="en-US" sz="2000" b="0" u="none" strike="noStrike" cap="none" normalizeH="0" baseline="0" dirty="0">
                          <a:ln>
                            <a:noFill/>
                          </a:ln>
                          <a:solidFill>
                            <a:schemeClr val="tx1"/>
                          </a:solidFill>
                          <a:effectLst>
                            <a:outerShdw blurRad="38100" dist="38100" dir="2700000" algn="tl">
                              <a:srgbClr val="C0C0C0"/>
                            </a:outerShdw>
                          </a:effectLst>
                        </a:rPr>
                        <a:t>5-10</a:t>
                      </a:r>
                      <a:endParaRPr kumimoji="0" lang="en-US" altLang="en-US" sz="2000" b="0" i="0" u="none" strike="noStrike" cap="none" normalizeH="0" baseline="0" dirty="0">
                        <a:ln>
                          <a:noFill/>
                        </a:ln>
                        <a:solidFill>
                          <a:schemeClr val="tx1"/>
                        </a:solidFill>
                        <a:effectLst>
                          <a:outerShdw blurRad="38100" dist="38100" dir="2700000" algn="tl">
                            <a:srgbClr val="C0C0C0"/>
                          </a:outerShdw>
                        </a:effectLst>
                        <a:latin typeface="+mn-lt"/>
                        <a:ea typeface="Arial" charset="0"/>
                        <a:cs typeface="Arial" charset="0"/>
                      </a:endParaRPr>
                    </a:p>
                  </a:txBody>
                  <a:tcPr marL="94053" marR="94053" marT="34295" marB="34295" horzOverflow="overflow"/>
                </a:tc>
                <a:extLst>
                  <a:ext uri="{0D108BD9-81ED-4DB2-BD59-A6C34878D82A}">
                    <a16:rowId xmlns:a16="http://schemas.microsoft.com/office/drawing/2014/main" val="10007"/>
                  </a:ext>
                </a:extLst>
              </a:tr>
            </a:tbl>
          </a:graphicData>
        </a:graphic>
      </p:graphicFrame>
      <p:sp>
        <p:nvSpPr>
          <p:cNvPr id="19487"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2400">
                <a:solidFill>
                  <a:schemeClr val="tx1"/>
                </a:solidFill>
                <a:latin typeface="Calibri" charset="0"/>
              </a:defRPr>
            </a:lvl1pPr>
            <a:lvl2pPr marL="557213" indent="-214313">
              <a:spcBef>
                <a:spcPct val="20000"/>
              </a:spcBef>
              <a:buFont typeface="Arial" charset="0"/>
              <a:buChar char="–"/>
              <a:defRPr sz="2100">
                <a:solidFill>
                  <a:schemeClr val="tx1"/>
                </a:solidFill>
                <a:latin typeface="Calibri" charset="0"/>
              </a:defRPr>
            </a:lvl2pPr>
            <a:lvl3pPr marL="857250" indent="-171450">
              <a:spcBef>
                <a:spcPct val="20000"/>
              </a:spcBef>
              <a:buFont typeface="Arial" charset="0"/>
              <a:buChar char="•"/>
              <a:defRPr sz="1800">
                <a:solidFill>
                  <a:schemeClr val="tx1"/>
                </a:solidFill>
                <a:latin typeface="Calibri" charset="0"/>
              </a:defRPr>
            </a:lvl3pPr>
            <a:lvl4pPr marL="1200150" indent="-171450">
              <a:spcBef>
                <a:spcPct val="20000"/>
              </a:spcBef>
              <a:buFont typeface="Arial" charset="0"/>
              <a:buChar char="–"/>
              <a:defRPr sz="1500">
                <a:solidFill>
                  <a:schemeClr val="tx1"/>
                </a:solidFill>
                <a:latin typeface="Calibri" charset="0"/>
              </a:defRPr>
            </a:lvl4pPr>
            <a:lvl5pPr marL="1543050" indent="-171450">
              <a:spcBef>
                <a:spcPct val="20000"/>
              </a:spcBef>
              <a:buFont typeface="Arial" charset="0"/>
              <a:buChar char="»"/>
              <a:defRPr sz="1500">
                <a:solidFill>
                  <a:schemeClr val="tx1"/>
                </a:solidFill>
                <a:latin typeface="Calibri" charset="0"/>
              </a:defRPr>
            </a:lvl5pPr>
            <a:lvl6pPr marL="1885950" indent="-171450" eaLnBrk="0" fontAlgn="base" hangingPunct="0">
              <a:spcBef>
                <a:spcPct val="20000"/>
              </a:spcBef>
              <a:spcAft>
                <a:spcPct val="0"/>
              </a:spcAft>
              <a:buFont typeface="Arial" charset="0"/>
              <a:buChar char="»"/>
              <a:defRPr sz="1500">
                <a:solidFill>
                  <a:schemeClr val="tx1"/>
                </a:solidFill>
                <a:latin typeface="Calibri" charset="0"/>
              </a:defRPr>
            </a:lvl6pPr>
            <a:lvl7pPr marL="2228850" indent="-171450" eaLnBrk="0" fontAlgn="base" hangingPunct="0">
              <a:spcBef>
                <a:spcPct val="20000"/>
              </a:spcBef>
              <a:spcAft>
                <a:spcPct val="0"/>
              </a:spcAft>
              <a:buFont typeface="Arial" charset="0"/>
              <a:buChar char="»"/>
              <a:defRPr sz="1500">
                <a:solidFill>
                  <a:schemeClr val="tx1"/>
                </a:solidFill>
                <a:latin typeface="Calibri" charset="0"/>
              </a:defRPr>
            </a:lvl7pPr>
            <a:lvl8pPr marL="2571750" indent="-171450" eaLnBrk="0" fontAlgn="base" hangingPunct="0">
              <a:spcBef>
                <a:spcPct val="20000"/>
              </a:spcBef>
              <a:spcAft>
                <a:spcPct val="0"/>
              </a:spcAft>
              <a:buFont typeface="Arial" charset="0"/>
              <a:buChar char="»"/>
              <a:defRPr sz="1500">
                <a:solidFill>
                  <a:schemeClr val="tx1"/>
                </a:solidFill>
                <a:latin typeface="Calibri" charset="0"/>
              </a:defRPr>
            </a:lvl8pPr>
            <a:lvl9pPr marL="2914650" indent="-171450" eaLnBrk="0" fontAlgn="base" hangingPunct="0">
              <a:spcBef>
                <a:spcPct val="20000"/>
              </a:spcBef>
              <a:spcAft>
                <a:spcPct val="0"/>
              </a:spcAft>
              <a:buFont typeface="Arial" charset="0"/>
              <a:buChar char="»"/>
              <a:defRPr sz="1500">
                <a:solidFill>
                  <a:schemeClr val="tx1"/>
                </a:solidFill>
                <a:latin typeface="Calibri" charset="0"/>
              </a:defRPr>
            </a:lvl9pPr>
          </a:lstStyle>
          <a:p>
            <a:pPr>
              <a:spcBef>
                <a:spcPct val="0"/>
              </a:spcBef>
              <a:buFontTx/>
              <a:buNone/>
            </a:pPr>
            <a:fld id="{53963EB7-1FA9-134C-AB14-361B7EB43618}" type="slidenum">
              <a:rPr lang="en-US" altLang="en-US" sz="900">
                <a:solidFill>
                  <a:srgbClr val="898989"/>
                </a:solidFill>
                <a:latin typeface="Arial" charset="0"/>
              </a:rPr>
              <a:pPr>
                <a:spcBef>
                  <a:spcPct val="0"/>
                </a:spcBef>
                <a:buFontTx/>
                <a:buNone/>
              </a:pPr>
              <a:t>6</a:t>
            </a:fld>
            <a:endParaRPr lang="en-US" altLang="en-US" sz="900">
              <a:solidFill>
                <a:srgbClr val="898989"/>
              </a:solidFill>
              <a:latin typeface="Arial" charset="0"/>
            </a:endParaRPr>
          </a:p>
        </p:txBody>
      </p:sp>
    </p:spTree>
    <p:extLst>
      <p:ext uri="{BB962C8B-B14F-4D97-AF65-F5344CB8AC3E}">
        <p14:creationId xmlns:p14="http://schemas.microsoft.com/office/powerpoint/2010/main" val="1525048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106" y="381000"/>
            <a:ext cx="7543800" cy="1028700"/>
          </a:xfrm>
        </p:spPr>
        <p:txBody>
          <a:bodyPr>
            <a:normAutofit/>
          </a:bodyPr>
          <a:lstStyle/>
          <a:p>
            <a:pPr algn="l" eaLnBrk="1" hangingPunct="1"/>
            <a:r>
              <a:rPr lang="en-US" altLang="en-US" dirty="0">
                <a:ea typeface="Arial" charset="0"/>
                <a:cs typeface="Arial" charset="0"/>
              </a:rPr>
              <a:t>Factors Contributing to CHD</a:t>
            </a:r>
            <a:endParaRPr lang="en-US" altLang="en-US" sz="3600" dirty="0">
              <a:ea typeface="Arial" charset="0"/>
              <a:cs typeface="Arial" charset="0"/>
            </a:endParaRPr>
          </a:p>
        </p:txBody>
      </p:sp>
      <p:sp>
        <p:nvSpPr>
          <p:cNvPr id="3" name="Content Placeholder 2"/>
          <p:cNvSpPr>
            <a:spLocks noGrp="1"/>
          </p:cNvSpPr>
          <p:nvPr>
            <p:ph idx="1"/>
          </p:nvPr>
        </p:nvSpPr>
        <p:spPr>
          <a:xfrm>
            <a:off x="389106" y="1409700"/>
            <a:ext cx="8365788" cy="4381500"/>
          </a:xfrm>
        </p:spPr>
        <p:txBody>
          <a:bodyPr>
            <a:noAutofit/>
          </a:bodyPr>
          <a:lstStyle/>
          <a:p>
            <a:pPr eaLnBrk="1" hangingPunct="1">
              <a:buClr>
                <a:schemeClr val="tx1"/>
              </a:buClr>
            </a:pPr>
            <a:r>
              <a:rPr lang="en-US" altLang="en-US" sz="2800" dirty="0">
                <a:ea typeface="Arial" charset="0"/>
                <a:cs typeface="Arial" charset="0"/>
              </a:rPr>
              <a:t>85 to 90 % of cases: no identifiable cause </a:t>
            </a:r>
            <a:r>
              <a:rPr lang="en-US" altLang="en-US" sz="2800" dirty="0">
                <a:ea typeface="Arial" charset="0"/>
                <a:cs typeface="Arial" charset="0"/>
                <a:sym typeface="Wingdings 3" charset="2"/>
              </a:rPr>
              <a:t></a:t>
            </a:r>
            <a:r>
              <a:rPr lang="en-US" altLang="en-US" sz="2800" dirty="0">
                <a:ea typeface="Arial" charset="0"/>
                <a:cs typeface="Arial" charset="0"/>
              </a:rPr>
              <a:t> caused by multifactorial inheritance.</a:t>
            </a:r>
          </a:p>
          <a:p>
            <a:pPr eaLnBrk="1" hangingPunct="1">
              <a:buClr>
                <a:schemeClr val="tx1"/>
              </a:buClr>
            </a:pPr>
            <a:r>
              <a:rPr lang="en-US" altLang="en-US" sz="2800" dirty="0">
                <a:ea typeface="Arial" charset="0"/>
                <a:cs typeface="Arial" charset="0"/>
              </a:rPr>
              <a:t>Both genetic and environmental factors</a:t>
            </a:r>
          </a:p>
          <a:p>
            <a:pPr eaLnBrk="1" hangingPunct="1">
              <a:buClr>
                <a:schemeClr val="tx1"/>
              </a:buClr>
            </a:pPr>
            <a:r>
              <a:rPr lang="en-US" altLang="en-US" sz="2800" dirty="0">
                <a:ea typeface="Arial" charset="0"/>
                <a:cs typeface="Arial" charset="0"/>
              </a:rPr>
              <a:t>Maternal Factors: </a:t>
            </a:r>
          </a:p>
          <a:p>
            <a:pPr marL="641350" lvl="1" indent="-292100" eaLnBrk="1" hangingPunct="1">
              <a:buClr>
                <a:schemeClr val="tx1"/>
              </a:buClr>
              <a:buFont typeface="System Font Regular"/>
              <a:buChar char="-"/>
            </a:pPr>
            <a:r>
              <a:rPr lang="en-US" altLang="en-US" sz="2400" dirty="0">
                <a:ea typeface="Arial" charset="0"/>
                <a:cs typeface="Arial" charset="0"/>
              </a:rPr>
              <a:t>Seizure disorders w/ intake of anti-seizure medications</a:t>
            </a:r>
          </a:p>
          <a:p>
            <a:pPr marL="641350" lvl="1" indent="-292100" eaLnBrk="1" hangingPunct="1">
              <a:buClr>
                <a:schemeClr val="tx1"/>
              </a:buClr>
              <a:buFont typeface="System Font Regular"/>
              <a:buChar char="-"/>
            </a:pPr>
            <a:r>
              <a:rPr lang="en-US" altLang="en-US" sz="2400" dirty="0">
                <a:ea typeface="Arial" charset="0"/>
                <a:cs typeface="Arial" charset="0"/>
              </a:rPr>
              <a:t>Intake of lithium for depression</a:t>
            </a:r>
          </a:p>
          <a:p>
            <a:pPr marL="641350" lvl="1" indent="-292100" eaLnBrk="1" hangingPunct="1">
              <a:buClr>
                <a:schemeClr val="tx1"/>
              </a:buClr>
              <a:buFont typeface="System Font Regular"/>
              <a:buChar char="-"/>
            </a:pPr>
            <a:r>
              <a:rPr lang="en-US" altLang="en-US" sz="2400" dirty="0">
                <a:ea typeface="Arial" charset="0"/>
                <a:cs typeface="Arial" charset="0"/>
              </a:rPr>
              <a:t>Uncontrolled IDDM</a:t>
            </a:r>
          </a:p>
          <a:p>
            <a:pPr marL="641350" lvl="1" indent="-292100" eaLnBrk="1" hangingPunct="1">
              <a:buClr>
                <a:schemeClr val="tx1"/>
              </a:buClr>
              <a:buFont typeface="System Font Regular"/>
              <a:buChar char="-"/>
            </a:pPr>
            <a:r>
              <a:rPr lang="en-US" altLang="en-US" sz="2400" dirty="0">
                <a:ea typeface="Arial" charset="0"/>
                <a:cs typeface="Arial" charset="0"/>
              </a:rPr>
              <a:t>Lupus</a:t>
            </a:r>
          </a:p>
          <a:p>
            <a:pPr marL="641350" lvl="1" indent="-292100" eaLnBrk="1" hangingPunct="1">
              <a:buClr>
                <a:schemeClr val="tx1"/>
              </a:buClr>
              <a:buFont typeface="System Font Regular"/>
              <a:buChar char="-"/>
            </a:pPr>
            <a:r>
              <a:rPr lang="en-US" altLang="en-US" sz="2400" dirty="0">
                <a:ea typeface="Arial" charset="0"/>
                <a:cs typeface="Arial" charset="0"/>
              </a:rPr>
              <a:t>German measles (rubella) – 1</a:t>
            </a:r>
            <a:r>
              <a:rPr lang="en-US" altLang="en-US" sz="2400" baseline="30000" dirty="0">
                <a:ea typeface="Arial" charset="0"/>
                <a:cs typeface="Arial" charset="0"/>
              </a:rPr>
              <a:t>st</a:t>
            </a:r>
            <a:r>
              <a:rPr lang="en-US" altLang="en-US" sz="2400" dirty="0">
                <a:ea typeface="Arial" charset="0"/>
                <a:cs typeface="Arial" charset="0"/>
              </a:rPr>
              <a:t> trimester of pregnancy</a:t>
            </a:r>
          </a:p>
        </p:txBody>
      </p:sp>
    </p:spTree>
    <p:extLst>
      <p:ext uri="{BB962C8B-B14F-4D97-AF65-F5344CB8AC3E}">
        <p14:creationId xmlns:p14="http://schemas.microsoft.com/office/powerpoint/2010/main" val="17764797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00"/>
                                        <p:tgtEl>
                                          <p:spTgt spid="3">
                                            <p:txEl>
                                              <p:pRg st="3" end="3"/>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down)">
                                      <p:cBhvr>
                                        <p:cTn id="28" dur="500"/>
                                        <p:tgtEl>
                                          <p:spTgt spid="3">
                                            <p:txEl>
                                              <p:pRg st="4" end="4"/>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ipe(down)">
                                      <p:cBhvr>
                                        <p:cTn id="31" dur="500"/>
                                        <p:tgtEl>
                                          <p:spTgt spid="3">
                                            <p:txEl>
                                              <p:pRg st="5" end="5"/>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wipe(down)">
                                      <p:cBhvr>
                                        <p:cTn id="34" dur="500"/>
                                        <p:tgtEl>
                                          <p:spTgt spid="3">
                                            <p:txEl>
                                              <p:pRg st="6" end="6"/>
                                            </p:tx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1000" y="228600"/>
            <a:ext cx="7543800" cy="1028700"/>
          </a:xfrm>
        </p:spPr>
        <p:txBody>
          <a:bodyPr>
            <a:normAutofit/>
          </a:bodyPr>
          <a:lstStyle/>
          <a:p>
            <a:pPr algn="l" eaLnBrk="1" hangingPunct="1"/>
            <a:r>
              <a:rPr lang="en-US" altLang="en-US" dirty="0">
                <a:ea typeface="Arial" charset="0"/>
                <a:cs typeface="Arial" charset="0"/>
              </a:rPr>
              <a:t>Factors Contributing to CHD</a:t>
            </a:r>
          </a:p>
        </p:txBody>
      </p:sp>
      <p:sp>
        <p:nvSpPr>
          <p:cNvPr id="3" name="Content Placeholder 2"/>
          <p:cNvSpPr>
            <a:spLocks noGrp="1"/>
          </p:cNvSpPr>
          <p:nvPr>
            <p:ph idx="1"/>
          </p:nvPr>
        </p:nvSpPr>
        <p:spPr>
          <a:xfrm>
            <a:off x="381000" y="1219200"/>
            <a:ext cx="8382000" cy="4800600"/>
          </a:xfrm>
        </p:spPr>
        <p:txBody>
          <a:bodyPr>
            <a:noAutofit/>
          </a:bodyPr>
          <a:lstStyle/>
          <a:p>
            <a:pPr marL="290513" indent="-290513" eaLnBrk="1" hangingPunct="1">
              <a:buClr>
                <a:schemeClr val="tx1"/>
              </a:buClr>
            </a:pPr>
            <a:r>
              <a:rPr lang="en-US" altLang="en-US" sz="2800" dirty="0">
                <a:ea typeface="Arial" charset="0"/>
                <a:cs typeface="Arial" charset="0"/>
              </a:rPr>
              <a:t>Risk of CHD increases if parents or siblings have CHD</a:t>
            </a:r>
          </a:p>
          <a:p>
            <a:pPr marL="525463" lvl="1" indent="-234950" eaLnBrk="1" hangingPunct="1">
              <a:buClr>
                <a:schemeClr val="tx1"/>
              </a:buClr>
              <a:buFont typeface="System Font Regular"/>
              <a:buChar char="-"/>
            </a:pPr>
            <a:r>
              <a:rPr lang="en-US" altLang="en-US" sz="2000" dirty="0">
                <a:ea typeface="Arial" charset="0"/>
                <a:cs typeface="Arial" charset="0"/>
              </a:rPr>
              <a:t>A child with CHD increase the chance that another child will be born with CHD ranges from 1.5 to 5%</a:t>
            </a:r>
          </a:p>
          <a:p>
            <a:pPr marL="525463" lvl="1" indent="-234950" eaLnBrk="1" hangingPunct="1">
              <a:buClr>
                <a:schemeClr val="tx1"/>
              </a:buClr>
              <a:buFont typeface="System Font Regular"/>
              <a:buChar char="-"/>
            </a:pPr>
            <a:r>
              <a:rPr lang="en-US" altLang="en-US" sz="2000" dirty="0">
                <a:ea typeface="Arial" charset="0"/>
                <a:cs typeface="Arial" charset="0"/>
              </a:rPr>
              <a:t>Having two children with CHD, </a:t>
            </a:r>
            <a:r>
              <a:rPr lang="en-US" altLang="en-US" sz="2000" dirty="0">
                <a:ea typeface="Arial" charset="0"/>
                <a:cs typeface="Arial" charset="0"/>
                <a:sym typeface="Wingdings 3" charset="2"/>
              </a:rPr>
              <a:t></a:t>
            </a:r>
            <a:r>
              <a:rPr lang="en-US" altLang="en-US" sz="2000" dirty="0">
                <a:ea typeface="Arial" charset="0"/>
                <a:cs typeface="Arial" charset="0"/>
              </a:rPr>
              <a:t> the risk of a subsequent child to 5 to 10 %</a:t>
            </a:r>
          </a:p>
          <a:p>
            <a:pPr marL="525463" lvl="1" indent="-234950" eaLnBrk="1" hangingPunct="1">
              <a:buClr>
                <a:schemeClr val="tx1"/>
              </a:buClr>
              <a:buFont typeface="System Font Regular"/>
              <a:buChar char="-"/>
            </a:pPr>
            <a:r>
              <a:rPr lang="en-US" altLang="en-US" sz="2000" dirty="0">
                <a:ea typeface="Arial" charset="0"/>
                <a:cs typeface="Arial" charset="0"/>
              </a:rPr>
              <a:t>A mother with CHD increases the risk for a child to be born with CHD from 2.5 to 18 percent </a:t>
            </a:r>
          </a:p>
          <a:p>
            <a:pPr marL="290513" indent="-276225">
              <a:buClr>
                <a:schemeClr val="tx1"/>
              </a:buClr>
            </a:pPr>
            <a:r>
              <a:rPr lang="en-US" altLang="en-US" sz="2800" dirty="0">
                <a:ea typeface="Arial" charset="0"/>
                <a:cs typeface="Arial" charset="0"/>
              </a:rPr>
              <a:t>Chromosome abnormalities:</a:t>
            </a:r>
          </a:p>
          <a:p>
            <a:pPr marL="525463" lvl="1" indent="-234950" eaLnBrk="1" hangingPunct="1">
              <a:buClr>
                <a:schemeClr val="tx1"/>
              </a:buClr>
              <a:buFont typeface="System Font Regular"/>
              <a:buChar char="-"/>
            </a:pPr>
            <a:r>
              <a:rPr lang="en-US" altLang="en-US" sz="2000" dirty="0">
                <a:ea typeface="Arial" charset="0"/>
                <a:cs typeface="Arial" charset="0"/>
              </a:rPr>
              <a:t>5 to 8 % of all babies with CHD have a chromosome abnormality</a:t>
            </a:r>
          </a:p>
          <a:p>
            <a:pPr marL="525463" lvl="1" indent="-234950" eaLnBrk="1" hangingPunct="1">
              <a:buClr>
                <a:schemeClr val="tx1"/>
              </a:buClr>
              <a:buFont typeface="System Font Regular"/>
              <a:buChar char="-"/>
            </a:pPr>
            <a:r>
              <a:rPr lang="en-US" altLang="en-US" sz="2000" dirty="0">
                <a:ea typeface="Arial" charset="0"/>
                <a:cs typeface="Arial" charset="0"/>
              </a:rPr>
              <a:t>Includes Down syndrome, trisomy 18 and trisomy 13, Turner’s syndrome, Cri-du-chat syndrome</a:t>
            </a:r>
          </a:p>
        </p:txBody>
      </p:sp>
    </p:spTree>
    <p:extLst>
      <p:ext uri="{BB962C8B-B14F-4D97-AF65-F5344CB8AC3E}">
        <p14:creationId xmlns:p14="http://schemas.microsoft.com/office/powerpoint/2010/main" val="6277132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wipe(down)">
                                      <p:cBhvr>
                                        <p:cTn id="35" dur="500"/>
                                        <p:tgtEl>
                                          <p:spTgt spid="3">
                                            <p:txEl>
                                              <p:pRg st="5" end="5"/>
                                            </p:tx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wipe(down)">
                                      <p:cBhvr>
                                        <p:cTn id="3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1143000"/>
            <a:ext cx="5181600" cy="5029200"/>
          </a:xfrm>
          <a:prstGeom prst="rect">
            <a:avLst/>
          </a:prstGeom>
        </p:spPr>
      </p:pic>
      <p:sp>
        <p:nvSpPr>
          <p:cNvPr id="4" name="Rectangle 3"/>
          <p:cNvSpPr/>
          <p:nvPr/>
        </p:nvSpPr>
        <p:spPr>
          <a:xfrm>
            <a:off x="2819400" y="6288881"/>
            <a:ext cx="3200400" cy="376237"/>
          </a:xfrm>
          <a:prstGeom prst="rect">
            <a:avLst/>
          </a:prstGeom>
        </p:spPr>
        <p:txBody>
          <a:bodyPr wrap="square">
            <a:spAutoFit/>
          </a:bodyPr>
          <a:lstStyle/>
          <a:p>
            <a:r>
              <a:rPr lang="en-US" sz="900" dirty="0">
                <a:solidFill>
                  <a:srgbClr val="222222"/>
                </a:solidFill>
                <a:latin typeface="Arial" charset="0"/>
              </a:rPr>
              <a:t>Illustration from Anatomy &amp; Physiology, </a:t>
            </a:r>
            <a:r>
              <a:rPr lang="en-US" sz="900" dirty="0" err="1">
                <a:solidFill>
                  <a:srgbClr val="222222"/>
                </a:solidFill>
                <a:latin typeface="Arial" charset="0"/>
              </a:rPr>
              <a:t>Connexions</a:t>
            </a:r>
            <a:r>
              <a:rPr lang="en-US" sz="900" dirty="0">
                <a:solidFill>
                  <a:srgbClr val="222222"/>
                </a:solidFill>
                <a:latin typeface="Arial" charset="0"/>
              </a:rPr>
              <a:t> Web site. </a:t>
            </a:r>
            <a:r>
              <a:rPr lang="en-US" sz="900" dirty="0">
                <a:solidFill>
                  <a:srgbClr val="663366"/>
                </a:solidFill>
                <a:latin typeface="Arial" charset="0"/>
                <a:hlinkClick r:id="rId3"/>
              </a:rPr>
              <a:t>http://cnx.org/content/col11496/1.6/</a:t>
            </a:r>
            <a:r>
              <a:rPr lang="en-US" sz="900" dirty="0">
                <a:solidFill>
                  <a:srgbClr val="222222"/>
                </a:solidFill>
                <a:latin typeface="Arial" charset="0"/>
              </a:rPr>
              <a:t>, Jun 19, 2013.</a:t>
            </a:r>
            <a:endParaRPr lang="en-US" sz="900" dirty="0"/>
          </a:p>
        </p:txBody>
      </p:sp>
      <p:sp>
        <p:nvSpPr>
          <p:cNvPr id="5" name="TextBox 4">
            <a:extLst>
              <a:ext uri="{FF2B5EF4-FFF2-40B4-BE49-F238E27FC236}">
                <a16:creationId xmlns:a16="http://schemas.microsoft.com/office/drawing/2014/main" id="{75CAAE53-3EDC-D444-AF05-2EBF00DD1A23}"/>
              </a:ext>
            </a:extLst>
          </p:cNvPr>
          <p:cNvSpPr txBox="1"/>
          <p:nvPr/>
        </p:nvSpPr>
        <p:spPr>
          <a:xfrm>
            <a:off x="874604" y="357039"/>
            <a:ext cx="3889591" cy="769441"/>
          </a:xfrm>
          <a:prstGeom prst="rect">
            <a:avLst/>
          </a:prstGeom>
          <a:noFill/>
        </p:spPr>
        <p:txBody>
          <a:bodyPr wrap="none" rtlCol="0">
            <a:spAutoFit/>
          </a:bodyPr>
          <a:lstStyle/>
          <a:p>
            <a:r>
              <a:rPr lang="en-US" sz="4400" dirty="0"/>
              <a:t>Fetal Circulation</a:t>
            </a:r>
          </a:p>
        </p:txBody>
      </p:sp>
    </p:spTree>
    <p:extLst>
      <p:ext uri="{BB962C8B-B14F-4D97-AF65-F5344CB8AC3E}">
        <p14:creationId xmlns:p14="http://schemas.microsoft.com/office/powerpoint/2010/main" val="1712548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1000" y="1285059"/>
            <a:ext cx="4343400" cy="4483519"/>
          </a:xfrm>
        </p:spPr>
        <p:txBody>
          <a:bodyPr>
            <a:normAutofit lnSpcReduction="10000"/>
          </a:bodyPr>
          <a:lstStyle/>
          <a:p>
            <a:pPr marL="14288" indent="-14288">
              <a:buNone/>
              <a:defRPr/>
            </a:pPr>
            <a:r>
              <a:rPr lang="en-CA" sz="3200" dirty="0"/>
              <a:t>Blood flows from the placenta</a:t>
            </a:r>
            <a:r>
              <a:rPr lang="mr-IN" sz="3200" dirty="0"/>
              <a:t>…</a:t>
            </a:r>
            <a:endParaRPr lang="en-CA" sz="3200" dirty="0"/>
          </a:p>
          <a:p>
            <a:pPr marL="14288" indent="-14288">
              <a:buNone/>
              <a:defRPr/>
            </a:pPr>
            <a:r>
              <a:rPr lang="en-CA" sz="2400" dirty="0"/>
              <a:t>	</a:t>
            </a:r>
            <a:r>
              <a:rPr lang="en-CA" sz="2400" dirty="0">
                <a:sym typeface="Wingdings" pitchFamily="2" charset="2"/>
              </a:rPr>
              <a:t></a:t>
            </a:r>
            <a:r>
              <a:rPr lang="en-CA" sz="2400" dirty="0"/>
              <a:t> IVC</a:t>
            </a:r>
          </a:p>
          <a:p>
            <a:pPr marL="14288" indent="-14288">
              <a:buNone/>
              <a:defRPr/>
            </a:pPr>
            <a:r>
              <a:rPr lang="en-CA" sz="2400" dirty="0">
                <a:sym typeface="Wingdings" pitchFamily="2" charset="2"/>
              </a:rPr>
              <a:t> </a:t>
            </a:r>
            <a:r>
              <a:rPr lang="en-CA" sz="2400" dirty="0"/>
              <a:t>RA</a:t>
            </a:r>
          </a:p>
          <a:p>
            <a:pPr marL="14288" indent="-14288">
              <a:buNone/>
              <a:defRPr/>
            </a:pPr>
            <a:r>
              <a:rPr lang="en-CA" sz="2400" dirty="0">
                <a:sym typeface="Wingdings" pitchFamily="2" charset="2"/>
              </a:rPr>
              <a:t>	 through the FO</a:t>
            </a:r>
          </a:p>
          <a:p>
            <a:pPr marL="14288" indent="-14288">
              <a:buNone/>
              <a:defRPr/>
            </a:pPr>
            <a:r>
              <a:rPr lang="en-CA" sz="2400" dirty="0">
                <a:sym typeface="Wingdings" pitchFamily="2" charset="2"/>
              </a:rPr>
              <a:t>	 LA</a:t>
            </a:r>
          </a:p>
          <a:p>
            <a:pPr marL="14288" indent="-14288">
              <a:buNone/>
              <a:defRPr/>
            </a:pPr>
            <a:r>
              <a:rPr lang="en-CA" sz="2400" dirty="0">
                <a:sym typeface="Wingdings" pitchFamily="2" charset="2"/>
              </a:rPr>
              <a:t>	 LV</a:t>
            </a:r>
          </a:p>
          <a:p>
            <a:pPr marL="14288" indent="-14288">
              <a:buNone/>
              <a:defRPr/>
            </a:pPr>
            <a:r>
              <a:rPr lang="en-CA" sz="2400" dirty="0">
                <a:sym typeface="Wingdings" pitchFamily="2" charset="2"/>
              </a:rPr>
              <a:t>	 ascending aorta</a:t>
            </a:r>
          </a:p>
          <a:p>
            <a:pPr marL="14288" indent="-14288">
              <a:buNone/>
              <a:defRPr/>
            </a:pPr>
            <a:r>
              <a:rPr lang="en-CA" sz="2400" dirty="0">
                <a:sym typeface="Wingdings" pitchFamily="2" charset="2"/>
              </a:rPr>
              <a:t>	 head &amp; upper extremities</a:t>
            </a:r>
          </a:p>
          <a:p>
            <a:pPr marL="14288" indent="-14288">
              <a:buNone/>
              <a:defRPr/>
            </a:pPr>
            <a:r>
              <a:rPr lang="en-CA" sz="2400" dirty="0">
                <a:sym typeface="Wingdings" pitchFamily="2" charset="2"/>
              </a:rPr>
              <a:t>	 returns via the SVC</a:t>
            </a:r>
          </a:p>
          <a:p>
            <a:pPr marL="14288" indent="-14288">
              <a:buNone/>
              <a:defRPr/>
            </a:pPr>
            <a:endParaRPr lang="en-CA" sz="2400" dirty="0">
              <a:sym typeface="Wingdings" pitchFamily="2" charset="2"/>
            </a:endParaRPr>
          </a:p>
          <a:p>
            <a:pPr eaLnBrk="1" hangingPunct="1">
              <a:defRPr/>
            </a:pPr>
            <a:endParaRPr lang="en-US" sz="1800" dirty="0"/>
          </a:p>
        </p:txBody>
      </p:sp>
      <p:grpSp>
        <p:nvGrpSpPr>
          <p:cNvPr id="13" name="Group 12"/>
          <p:cNvGrpSpPr>
            <a:grpSpLocks/>
          </p:cNvGrpSpPr>
          <p:nvPr/>
        </p:nvGrpSpPr>
        <p:grpSpPr bwMode="auto">
          <a:xfrm>
            <a:off x="4724400" y="1226622"/>
            <a:ext cx="3707606" cy="4320779"/>
            <a:chOff x="4038600" y="609600"/>
            <a:chExt cx="4943475" cy="5761037"/>
          </a:xfrm>
        </p:grpSpPr>
        <p:pic>
          <p:nvPicPr>
            <p:cNvPr id="19459" name="Picture 4" descr="SAT70B"/>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038600" y="825143"/>
              <a:ext cx="4943475" cy="5545494"/>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
          <p:nvSpPr>
            <p:cNvPr id="19460" name="Freeform 8"/>
            <p:cNvSpPr>
              <a:spLocks/>
            </p:cNvSpPr>
            <p:nvPr/>
          </p:nvSpPr>
          <p:spPr bwMode="auto">
            <a:xfrm>
              <a:off x="6023096" y="609600"/>
              <a:ext cx="883125" cy="371513"/>
            </a:xfrm>
            <a:custGeom>
              <a:avLst/>
              <a:gdLst>
                <a:gd name="T0" fmla="*/ 1494083394 w 522"/>
                <a:gd name="T1" fmla="*/ 2147483646 h 1510"/>
                <a:gd name="T2" fmla="*/ 1468323861 w 522"/>
                <a:gd name="T3" fmla="*/ 2147483646 h 1510"/>
                <a:gd name="T4" fmla="*/ 1396766970 w 522"/>
                <a:gd name="T5" fmla="*/ 2147483646 h 1510"/>
                <a:gd name="T6" fmla="*/ 1099095986 w 522"/>
                <a:gd name="T7" fmla="*/ 2147483646 h 1510"/>
                <a:gd name="T8" fmla="*/ 927361815 w 522"/>
                <a:gd name="T9" fmla="*/ 2147483646 h 1510"/>
                <a:gd name="T10" fmla="*/ 904464828 w 522"/>
                <a:gd name="T11" fmla="*/ 2147483646 h 1510"/>
                <a:gd name="T12" fmla="*/ 830047082 w 522"/>
                <a:gd name="T13" fmla="*/ 2147483646 h 1510"/>
                <a:gd name="T14" fmla="*/ 681209899 w 522"/>
                <a:gd name="T15" fmla="*/ 2147483646 h 1510"/>
                <a:gd name="T16" fmla="*/ 558133940 w 522"/>
                <a:gd name="T17" fmla="*/ 2147483646 h 1510"/>
                <a:gd name="T18" fmla="*/ 509477420 w 522"/>
                <a:gd name="T19" fmla="*/ 2147483646 h 1510"/>
                <a:gd name="T20" fmla="*/ 435057982 w 522"/>
                <a:gd name="T21" fmla="*/ 2147483646 h 1510"/>
                <a:gd name="T22" fmla="*/ 337743249 w 522"/>
                <a:gd name="T23" fmla="*/ 2147483646 h 1510"/>
                <a:gd name="T24" fmla="*/ 188907757 w 522"/>
                <a:gd name="T25" fmla="*/ 2147483646 h 1510"/>
                <a:gd name="T26" fmla="*/ 91591332 w 522"/>
                <a:gd name="T27" fmla="*/ 2147483646 h 1510"/>
                <a:gd name="T28" fmla="*/ 65831799 w 522"/>
                <a:gd name="T29" fmla="*/ 1599671439 h 1510"/>
                <a:gd name="T30" fmla="*/ 263325503 w 522"/>
                <a:gd name="T31" fmla="*/ 1269626626 h 1510"/>
                <a:gd name="T32" fmla="*/ 363502782 w 522"/>
                <a:gd name="T33" fmla="*/ 1165558955 h 1510"/>
                <a:gd name="T34" fmla="*/ 188907757 w 522"/>
                <a:gd name="T35" fmla="*/ 270575601 h 1510"/>
                <a:gd name="T36" fmla="*/ 91591332 w 522"/>
                <a:gd name="T37" fmla="*/ 92174864 h 1510"/>
                <a:gd name="T38" fmla="*/ 17173586 w 522"/>
                <a:gd name="T39" fmla="*/ 14867303 h 15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2"/>
                <a:gd name="T61" fmla="*/ 0 h 1510"/>
                <a:gd name="T62" fmla="*/ 522 w 522"/>
                <a:gd name="T63" fmla="*/ 1510 h 15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2" h="1510">
                  <a:moveTo>
                    <a:pt x="522" y="1510"/>
                  </a:moveTo>
                  <a:cubicBezTo>
                    <a:pt x="519" y="1498"/>
                    <a:pt x="520" y="1484"/>
                    <a:pt x="513" y="1475"/>
                  </a:cubicBezTo>
                  <a:cubicBezTo>
                    <a:pt x="508" y="1468"/>
                    <a:pt x="496" y="1471"/>
                    <a:pt x="488" y="1467"/>
                  </a:cubicBezTo>
                  <a:cubicBezTo>
                    <a:pt x="446" y="1443"/>
                    <a:pt x="431" y="1395"/>
                    <a:pt x="384" y="1381"/>
                  </a:cubicBezTo>
                  <a:cubicBezTo>
                    <a:pt x="362" y="1347"/>
                    <a:pt x="351" y="1355"/>
                    <a:pt x="324" y="1329"/>
                  </a:cubicBezTo>
                  <a:cubicBezTo>
                    <a:pt x="321" y="1321"/>
                    <a:pt x="322" y="1310"/>
                    <a:pt x="316" y="1304"/>
                  </a:cubicBezTo>
                  <a:cubicBezTo>
                    <a:pt x="310" y="1298"/>
                    <a:pt x="298" y="1300"/>
                    <a:pt x="290" y="1295"/>
                  </a:cubicBezTo>
                  <a:cubicBezTo>
                    <a:pt x="229" y="1254"/>
                    <a:pt x="297" y="1279"/>
                    <a:pt x="238" y="1261"/>
                  </a:cubicBezTo>
                  <a:cubicBezTo>
                    <a:pt x="229" y="1231"/>
                    <a:pt x="218" y="1213"/>
                    <a:pt x="195" y="1192"/>
                  </a:cubicBezTo>
                  <a:cubicBezTo>
                    <a:pt x="189" y="1180"/>
                    <a:pt x="186" y="1168"/>
                    <a:pt x="178" y="1157"/>
                  </a:cubicBezTo>
                  <a:cubicBezTo>
                    <a:pt x="171" y="1147"/>
                    <a:pt x="159" y="1142"/>
                    <a:pt x="152" y="1132"/>
                  </a:cubicBezTo>
                  <a:cubicBezTo>
                    <a:pt x="118" y="1081"/>
                    <a:pt x="178" y="1128"/>
                    <a:pt x="118" y="1089"/>
                  </a:cubicBezTo>
                  <a:cubicBezTo>
                    <a:pt x="106" y="1053"/>
                    <a:pt x="87" y="1016"/>
                    <a:pt x="66" y="985"/>
                  </a:cubicBezTo>
                  <a:cubicBezTo>
                    <a:pt x="55" y="952"/>
                    <a:pt x="48" y="922"/>
                    <a:pt x="32" y="891"/>
                  </a:cubicBezTo>
                  <a:cubicBezTo>
                    <a:pt x="7" y="722"/>
                    <a:pt x="0" y="794"/>
                    <a:pt x="23" y="538"/>
                  </a:cubicBezTo>
                  <a:cubicBezTo>
                    <a:pt x="27" y="492"/>
                    <a:pt x="46" y="441"/>
                    <a:pt x="92" y="427"/>
                  </a:cubicBezTo>
                  <a:cubicBezTo>
                    <a:pt x="103" y="415"/>
                    <a:pt x="126" y="408"/>
                    <a:pt x="127" y="392"/>
                  </a:cubicBezTo>
                  <a:cubicBezTo>
                    <a:pt x="132" y="291"/>
                    <a:pt x="125" y="176"/>
                    <a:pt x="66" y="91"/>
                  </a:cubicBezTo>
                  <a:cubicBezTo>
                    <a:pt x="49" y="21"/>
                    <a:pt x="72" y="91"/>
                    <a:pt x="32" y="31"/>
                  </a:cubicBezTo>
                  <a:cubicBezTo>
                    <a:pt x="11" y="0"/>
                    <a:pt x="39" y="5"/>
                    <a:pt x="6" y="5"/>
                  </a:cubicBezTo>
                </a:path>
              </a:pathLst>
            </a:custGeom>
            <a:noFill/>
            <a:ln w="57150">
              <a:solidFill>
                <a:srgbClr val="FF0000"/>
              </a:solidFill>
              <a:round/>
              <a:headEnd/>
              <a:tailEnd type="triangle" w="med" len="me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sp>
          <p:nvSpPr>
            <p:cNvPr id="19461" name="Freeform 9"/>
            <p:cNvSpPr>
              <a:spLocks/>
            </p:cNvSpPr>
            <p:nvPr/>
          </p:nvSpPr>
          <p:spPr bwMode="auto">
            <a:xfrm>
              <a:off x="6011253" y="657883"/>
              <a:ext cx="818837" cy="371513"/>
            </a:xfrm>
            <a:custGeom>
              <a:avLst/>
              <a:gdLst>
                <a:gd name="T0" fmla="*/ 31484621 w 484"/>
                <a:gd name="T1" fmla="*/ 1584801703 h 549"/>
                <a:gd name="T2" fmla="*/ 131661884 w 484"/>
                <a:gd name="T3" fmla="*/ 1456948473 h 549"/>
                <a:gd name="T4" fmla="*/ 154560559 w 484"/>
                <a:gd name="T5" fmla="*/ 1379640947 h 549"/>
                <a:gd name="T6" fmla="*/ 377813760 w 484"/>
                <a:gd name="T7" fmla="*/ 1227998664 h 549"/>
                <a:gd name="T8" fmla="*/ 400712436 w 484"/>
                <a:gd name="T9" fmla="*/ 1150691137 h 549"/>
                <a:gd name="T10" fmla="*/ 523788374 w 484"/>
                <a:gd name="T11" fmla="*/ 1123931039 h 549"/>
                <a:gd name="T12" fmla="*/ 623965637 w 484"/>
                <a:gd name="T13" fmla="*/ 1073383611 h 549"/>
                <a:gd name="T14" fmla="*/ 695520825 w 484"/>
                <a:gd name="T15" fmla="*/ 1049598006 h 549"/>
                <a:gd name="T16" fmla="*/ 1016090435 w 484"/>
                <a:gd name="T17" fmla="*/ 817675427 h 549"/>
                <a:gd name="T18" fmla="*/ 1213584106 w 484"/>
                <a:gd name="T19" fmla="*/ 511418092 h 549"/>
                <a:gd name="T20" fmla="*/ 1359558720 w 484"/>
                <a:gd name="T21" fmla="*/ 205162480 h 549"/>
                <a:gd name="T22" fmla="*/ 1385318249 w 484"/>
                <a:gd name="T23" fmla="*/ 0 h 5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4"/>
                <a:gd name="T37" fmla="*/ 0 h 549"/>
                <a:gd name="T38" fmla="*/ 484 w 484"/>
                <a:gd name="T39" fmla="*/ 549 h 5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4" h="549">
                  <a:moveTo>
                    <a:pt x="11" y="533"/>
                  </a:moveTo>
                  <a:cubicBezTo>
                    <a:pt x="35" y="465"/>
                    <a:pt x="0" y="549"/>
                    <a:pt x="46" y="490"/>
                  </a:cubicBezTo>
                  <a:cubicBezTo>
                    <a:pt x="52" y="483"/>
                    <a:pt x="48" y="471"/>
                    <a:pt x="54" y="464"/>
                  </a:cubicBezTo>
                  <a:cubicBezTo>
                    <a:pt x="68" y="446"/>
                    <a:pt x="110" y="420"/>
                    <a:pt x="132" y="413"/>
                  </a:cubicBezTo>
                  <a:cubicBezTo>
                    <a:pt x="135" y="404"/>
                    <a:pt x="133" y="392"/>
                    <a:pt x="140" y="387"/>
                  </a:cubicBezTo>
                  <a:cubicBezTo>
                    <a:pt x="152" y="379"/>
                    <a:pt x="169" y="383"/>
                    <a:pt x="183" y="378"/>
                  </a:cubicBezTo>
                  <a:cubicBezTo>
                    <a:pt x="195" y="374"/>
                    <a:pt x="206" y="366"/>
                    <a:pt x="218" y="361"/>
                  </a:cubicBezTo>
                  <a:cubicBezTo>
                    <a:pt x="226" y="358"/>
                    <a:pt x="235" y="356"/>
                    <a:pt x="243" y="353"/>
                  </a:cubicBezTo>
                  <a:cubicBezTo>
                    <a:pt x="287" y="323"/>
                    <a:pt x="326" y="334"/>
                    <a:pt x="355" y="275"/>
                  </a:cubicBezTo>
                  <a:cubicBezTo>
                    <a:pt x="374" y="237"/>
                    <a:pt x="389" y="195"/>
                    <a:pt x="424" y="172"/>
                  </a:cubicBezTo>
                  <a:cubicBezTo>
                    <a:pt x="446" y="139"/>
                    <a:pt x="453" y="102"/>
                    <a:pt x="475" y="69"/>
                  </a:cubicBezTo>
                  <a:cubicBezTo>
                    <a:pt x="484" y="6"/>
                    <a:pt x="484" y="29"/>
                    <a:pt x="484" y="0"/>
                  </a:cubicBezTo>
                </a:path>
              </a:pathLst>
            </a:custGeom>
            <a:noFill/>
            <a:ln w="57150">
              <a:solidFill>
                <a:srgbClr val="FF0000"/>
              </a:solidFill>
              <a:round/>
              <a:headEnd/>
              <a:tailEnd type="triangle" w="med" len="me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sp>
          <p:nvSpPr>
            <p:cNvPr id="19462" name="Freeform 10"/>
            <p:cNvSpPr>
              <a:spLocks/>
            </p:cNvSpPr>
            <p:nvPr/>
          </p:nvSpPr>
          <p:spPr bwMode="auto">
            <a:xfrm>
              <a:off x="5437729" y="2233933"/>
              <a:ext cx="1774709" cy="371513"/>
            </a:xfrm>
            <a:custGeom>
              <a:avLst/>
              <a:gdLst>
                <a:gd name="T0" fmla="*/ 1376730014 w 1049"/>
                <a:gd name="T1" fmla="*/ 2147483646 h 1746"/>
                <a:gd name="T2" fmla="*/ 1230757155 w 1049"/>
                <a:gd name="T3" fmla="*/ 2147483646 h 1746"/>
                <a:gd name="T4" fmla="*/ 1204997637 w 1049"/>
                <a:gd name="T5" fmla="*/ 2147483646 h 1746"/>
                <a:gd name="T6" fmla="*/ 984605386 w 1049"/>
                <a:gd name="T7" fmla="*/ 2147483646 h 1746"/>
                <a:gd name="T8" fmla="*/ 958845868 w 1049"/>
                <a:gd name="T9" fmla="*/ 2147483646 h 1746"/>
                <a:gd name="T10" fmla="*/ 884428167 w 1049"/>
                <a:gd name="T11" fmla="*/ 2147483646 h 1746"/>
                <a:gd name="T12" fmla="*/ 738453617 w 1049"/>
                <a:gd name="T13" fmla="*/ 2147483646 h 1746"/>
                <a:gd name="T14" fmla="*/ 563858696 w 1049"/>
                <a:gd name="T15" fmla="*/ 2147483646 h 1746"/>
                <a:gd name="T16" fmla="*/ 492303539 w 1049"/>
                <a:gd name="T17" fmla="*/ 2147483646 h 1746"/>
                <a:gd name="T18" fmla="*/ 320569471 w 1049"/>
                <a:gd name="T19" fmla="*/ 2147483646 h 1746"/>
                <a:gd name="T20" fmla="*/ 220390560 w 1049"/>
                <a:gd name="T21" fmla="*/ 2147483646 h 1746"/>
                <a:gd name="T22" fmla="*/ 145972858 w 1049"/>
                <a:gd name="T23" fmla="*/ 2147483646 h 1746"/>
                <a:gd name="T24" fmla="*/ 0 w 1049"/>
                <a:gd name="T25" fmla="*/ 2147483646 h 1746"/>
                <a:gd name="T26" fmla="*/ 294809953 w 1049"/>
                <a:gd name="T27" fmla="*/ 1638324668 h 1746"/>
                <a:gd name="T28" fmla="*/ 466542329 w 1049"/>
                <a:gd name="T29" fmla="*/ 1150693595 h 1746"/>
                <a:gd name="T30" fmla="*/ 540960030 w 1049"/>
                <a:gd name="T31" fmla="*/ 972291100 h 1746"/>
                <a:gd name="T32" fmla="*/ 738453617 w 1049"/>
                <a:gd name="T33" fmla="*/ 666033569 h 1746"/>
                <a:gd name="T34" fmla="*/ 787111800 w 1049"/>
                <a:gd name="T35" fmla="*/ 588725993 h 1746"/>
                <a:gd name="T36" fmla="*/ 861529501 w 1049"/>
                <a:gd name="T37" fmla="*/ 511418418 h 1746"/>
                <a:gd name="T38" fmla="*/ 884428167 w 1049"/>
                <a:gd name="T39" fmla="*/ 437085338 h 1746"/>
                <a:gd name="T40" fmla="*/ 958845868 w 1049"/>
                <a:gd name="T41" fmla="*/ 410325222 h 1746"/>
                <a:gd name="T42" fmla="*/ 1622881783 w 1049"/>
                <a:gd name="T43" fmla="*/ 0 h 1746"/>
                <a:gd name="T44" fmla="*/ 2147483646 w 1049"/>
                <a:gd name="T45" fmla="*/ 104067691 h 1746"/>
                <a:gd name="T46" fmla="*/ 2147483646 w 1049"/>
                <a:gd name="T47" fmla="*/ 154615151 h 1746"/>
                <a:gd name="T48" fmla="*/ 2147483646 w 1049"/>
                <a:gd name="T49" fmla="*/ 181375267 h 1746"/>
                <a:gd name="T50" fmla="*/ 2147483646 w 1049"/>
                <a:gd name="T51" fmla="*/ 282470187 h 1746"/>
                <a:gd name="T52" fmla="*/ 2147483646 w 1049"/>
                <a:gd name="T53" fmla="*/ 460872682 h 1746"/>
                <a:gd name="T54" fmla="*/ 2147483646 w 1049"/>
                <a:gd name="T55" fmla="*/ 716581029 h 1746"/>
                <a:gd name="T56" fmla="*/ 2147483646 w 1049"/>
                <a:gd name="T57" fmla="*/ 1022838559 h 1746"/>
                <a:gd name="T58" fmla="*/ 2147483646 w 1049"/>
                <a:gd name="T59" fmla="*/ 1789967048 h 1746"/>
                <a:gd name="T60" fmla="*/ 2147483646 w 1049"/>
                <a:gd name="T61" fmla="*/ 1995129659 h 174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49"/>
                <a:gd name="T94" fmla="*/ 0 h 1746"/>
                <a:gd name="T95" fmla="*/ 1049 w 1049"/>
                <a:gd name="T96" fmla="*/ 1746 h 174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49" h="1746">
                  <a:moveTo>
                    <a:pt x="481" y="1746"/>
                  </a:moveTo>
                  <a:cubicBezTo>
                    <a:pt x="464" y="1740"/>
                    <a:pt x="447" y="1734"/>
                    <a:pt x="430" y="1728"/>
                  </a:cubicBezTo>
                  <a:cubicBezTo>
                    <a:pt x="422" y="1725"/>
                    <a:pt x="426" y="1711"/>
                    <a:pt x="421" y="1703"/>
                  </a:cubicBezTo>
                  <a:cubicBezTo>
                    <a:pt x="402" y="1672"/>
                    <a:pt x="374" y="1645"/>
                    <a:pt x="344" y="1625"/>
                  </a:cubicBezTo>
                  <a:cubicBezTo>
                    <a:pt x="341" y="1616"/>
                    <a:pt x="342" y="1605"/>
                    <a:pt x="335" y="1599"/>
                  </a:cubicBezTo>
                  <a:cubicBezTo>
                    <a:pt x="328" y="1593"/>
                    <a:pt x="317" y="1595"/>
                    <a:pt x="309" y="1591"/>
                  </a:cubicBezTo>
                  <a:cubicBezTo>
                    <a:pt x="299" y="1586"/>
                    <a:pt x="267" y="1562"/>
                    <a:pt x="258" y="1556"/>
                  </a:cubicBezTo>
                  <a:cubicBezTo>
                    <a:pt x="242" y="1511"/>
                    <a:pt x="256" y="1536"/>
                    <a:pt x="197" y="1496"/>
                  </a:cubicBezTo>
                  <a:cubicBezTo>
                    <a:pt x="189" y="1490"/>
                    <a:pt x="172" y="1479"/>
                    <a:pt x="172" y="1479"/>
                  </a:cubicBezTo>
                  <a:cubicBezTo>
                    <a:pt x="158" y="1439"/>
                    <a:pt x="146" y="1451"/>
                    <a:pt x="112" y="1428"/>
                  </a:cubicBezTo>
                  <a:cubicBezTo>
                    <a:pt x="93" y="1354"/>
                    <a:pt x="119" y="1430"/>
                    <a:pt x="77" y="1367"/>
                  </a:cubicBezTo>
                  <a:cubicBezTo>
                    <a:pt x="65" y="1349"/>
                    <a:pt x="61" y="1326"/>
                    <a:pt x="51" y="1307"/>
                  </a:cubicBezTo>
                  <a:cubicBezTo>
                    <a:pt x="41" y="1235"/>
                    <a:pt x="18" y="1164"/>
                    <a:pt x="0" y="1092"/>
                  </a:cubicBezTo>
                  <a:cubicBezTo>
                    <a:pt x="16" y="862"/>
                    <a:pt x="20" y="749"/>
                    <a:pt x="103" y="551"/>
                  </a:cubicBezTo>
                  <a:cubicBezTo>
                    <a:pt x="126" y="496"/>
                    <a:pt x="130" y="437"/>
                    <a:pt x="163" y="387"/>
                  </a:cubicBezTo>
                  <a:cubicBezTo>
                    <a:pt x="191" y="280"/>
                    <a:pt x="151" y="419"/>
                    <a:pt x="189" y="327"/>
                  </a:cubicBezTo>
                  <a:cubicBezTo>
                    <a:pt x="210" y="276"/>
                    <a:pt x="210" y="255"/>
                    <a:pt x="258" y="224"/>
                  </a:cubicBezTo>
                  <a:cubicBezTo>
                    <a:pt x="264" y="215"/>
                    <a:pt x="268" y="206"/>
                    <a:pt x="275" y="198"/>
                  </a:cubicBezTo>
                  <a:cubicBezTo>
                    <a:pt x="283" y="189"/>
                    <a:pt x="294" y="182"/>
                    <a:pt x="301" y="172"/>
                  </a:cubicBezTo>
                  <a:cubicBezTo>
                    <a:pt x="306" y="165"/>
                    <a:pt x="303" y="153"/>
                    <a:pt x="309" y="147"/>
                  </a:cubicBezTo>
                  <a:cubicBezTo>
                    <a:pt x="315" y="141"/>
                    <a:pt x="326" y="141"/>
                    <a:pt x="335" y="138"/>
                  </a:cubicBezTo>
                  <a:cubicBezTo>
                    <a:pt x="385" y="88"/>
                    <a:pt x="499" y="18"/>
                    <a:pt x="567" y="0"/>
                  </a:cubicBezTo>
                  <a:cubicBezTo>
                    <a:pt x="685" y="7"/>
                    <a:pt x="707" y="11"/>
                    <a:pt x="799" y="35"/>
                  </a:cubicBezTo>
                  <a:cubicBezTo>
                    <a:pt x="808" y="41"/>
                    <a:pt x="816" y="47"/>
                    <a:pt x="825" y="52"/>
                  </a:cubicBezTo>
                  <a:cubicBezTo>
                    <a:pt x="833" y="56"/>
                    <a:pt x="845" y="55"/>
                    <a:pt x="851" y="61"/>
                  </a:cubicBezTo>
                  <a:cubicBezTo>
                    <a:pt x="897" y="107"/>
                    <a:pt x="814" y="70"/>
                    <a:pt x="885" y="95"/>
                  </a:cubicBezTo>
                  <a:cubicBezTo>
                    <a:pt x="897" y="129"/>
                    <a:pt x="902" y="144"/>
                    <a:pt x="937" y="155"/>
                  </a:cubicBezTo>
                  <a:cubicBezTo>
                    <a:pt x="950" y="198"/>
                    <a:pt x="950" y="227"/>
                    <a:pt x="997" y="241"/>
                  </a:cubicBezTo>
                  <a:cubicBezTo>
                    <a:pt x="1005" y="281"/>
                    <a:pt x="1013" y="308"/>
                    <a:pt x="1031" y="344"/>
                  </a:cubicBezTo>
                  <a:cubicBezTo>
                    <a:pt x="1047" y="452"/>
                    <a:pt x="1049" y="439"/>
                    <a:pt x="1031" y="602"/>
                  </a:cubicBezTo>
                  <a:cubicBezTo>
                    <a:pt x="1028" y="627"/>
                    <a:pt x="1006" y="644"/>
                    <a:pt x="1006" y="671"/>
                  </a:cubicBezTo>
                </a:path>
              </a:pathLst>
            </a:custGeom>
            <a:noFill/>
            <a:ln w="57150">
              <a:solidFill>
                <a:srgbClr val="FF0000"/>
              </a:solidFill>
              <a:round/>
              <a:headEnd/>
              <a:tailEnd type="triangle" w="med" len="me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sp>
          <p:nvSpPr>
            <p:cNvPr id="12" name="Line 11"/>
            <p:cNvSpPr>
              <a:spLocks noChangeShapeType="1"/>
            </p:cNvSpPr>
            <p:nvPr/>
          </p:nvSpPr>
          <p:spPr bwMode="auto">
            <a:xfrm>
              <a:off x="5419725" y="1155700"/>
              <a:ext cx="0" cy="661988"/>
            </a:xfrm>
            <a:prstGeom prst="line">
              <a:avLst/>
            </a:prstGeom>
            <a:noFill/>
            <a:ln w="38100">
              <a:solidFill>
                <a:schemeClr val="bg1"/>
              </a:solidFill>
              <a:round/>
              <a:headEnd/>
              <a:tailEnd type="triangle" w="med" len="med"/>
            </a:ln>
            <a:effectLst>
              <a:outerShdw blurRad="40000" dist="23000" dir="5400000" rotWithShape="0">
                <a:srgbClr val="000000">
                  <a:alpha val="34999"/>
                </a:srgbClr>
              </a:outerShdw>
            </a:effectLst>
            <a:extLst>
              <a:ext uri="{909E8E84-426E-40dd-AFC4-6F175D3DCCD1}">
                <a14:hiddenFill xmlns="" xmlns:a14="http://schemas.microsoft.com/office/drawing/2010/main">
                  <a:noFill/>
                </a14:hiddenFill>
              </a:ext>
            </a:extLst>
          </p:spPr>
          <p:txBody>
            <a:bodyPr lIns="67500" tIns="35100" rIns="67500" bIns="35100">
              <a:spAutoFit/>
            </a:bodyPr>
            <a:lstStyle/>
            <a:p>
              <a:pPr eaLnBrk="1" hangingPunct="1">
                <a:defRPr/>
              </a:pPr>
              <a:endParaRPr lang="en-US" sz="1350"/>
            </a:p>
          </p:txBody>
        </p:sp>
      </p:grpSp>
      <p:sp>
        <p:nvSpPr>
          <p:cNvPr id="2" name="TextBox 1">
            <a:extLst>
              <a:ext uri="{FF2B5EF4-FFF2-40B4-BE49-F238E27FC236}">
                <a16:creationId xmlns:a16="http://schemas.microsoft.com/office/drawing/2014/main" id="{4C625F0F-4DD9-6C45-91A0-4FB6EEF998EB}"/>
              </a:ext>
            </a:extLst>
          </p:cNvPr>
          <p:cNvSpPr txBox="1"/>
          <p:nvPr/>
        </p:nvSpPr>
        <p:spPr>
          <a:xfrm>
            <a:off x="380999" y="353961"/>
            <a:ext cx="5486397" cy="769441"/>
          </a:xfrm>
          <a:prstGeom prst="rect">
            <a:avLst/>
          </a:prstGeom>
          <a:noFill/>
        </p:spPr>
        <p:txBody>
          <a:bodyPr wrap="square" rtlCol="0">
            <a:spAutoFit/>
          </a:bodyPr>
          <a:lstStyle/>
          <a:p>
            <a:pPr marL="485775" indent="-485775">
              <a:buNone/>
              <a:defRPr/>
            </a:pPr>
            <a:r>
              <a:rPr lang="en-CA" sz="4400" dirty="0"/>
              <a:t>Fetal Circulation</a:t>
            </a:r>
          </a:p>
        </p:txBody>
      </p:sp>
    </p:spTree>
    <p:extLst>
      <p:ext uri="{BB962C8B-B14F-4D97-AF65-F5344CB8AC3E}">
        <p14:creationId xmlns:p14="http://schemas.microsoft.com/office/powerpoint/2010/main" val="1104233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down)">
                                      <p:cBhvr>
                                        <p:cTn id="31" dur="500"/>
                                        <p:tgtEl>
                                          <p:spTgt spid="3">
                                            <p:txEl>
                                              <p:pRg st="8" end="8"/>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4"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down)">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a:grpSpLocks/>
          </p:cNvGrpSpPr>
          <p:nvPr/>
        </p:nvGrpSpPr>
        <p:grpSpPr bwMode="auto">
          <a:xfrm>
            <a:off x="4826794" y="1619250"/>
            <a:ext cx="3707606" cy="4171950"/>
            <a:chOff x="4114800" y="838200"/>
            <a:chExt cx="4943475" cy="5562600"/>
          </a:xfrm>
        </p:grpSpPr>
        <p:pic>
          <p:nvPicPr>
            <p:cNvPr id="20483" name="Picture 4" descr="SAT70B"/>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114800" y="838200"/>
              <a:ext cx="4943475" cy="55626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
          <p:nvSpPr>
            <p:cNvPr id="20484" name="Freeform 10"/>
            <p:cNvSpPr>
              <a:spLocks/>
            </p:cNvSpPr>
            <p:nvPr/>
          </p:nvSpPr>
          <p:spPr bwMode="auto">
            <a:xfrm>
              <a:off x="5381968" y="914305"/>
              <a:ext cx="888201" cy="371513"/>
            </a:xfrm>
            <a:custGeom>
              <a:avLst/>
              <a:gdLst>
                <a:gd name="T0" fmla="*/ 148835419 w 525"/>
                <a:gd name="T1" fmla="*/ 0 h 1590"/>
                <a:gd name="T2" fmla="*/ 346329026 w 525"/>
                <a:gd name="T3" fmla="*/ 2147483646 h 1590"/>
                <a:gd name="T4" fmla="*/ 592480821 w 525"/>
                <a:gd name="T5" fmla="*/ 2147483646 h 1590"/>
                <a:gd name="T6" fmla="*/ 787111884 w 525"/>
                <a:gd name="T7" fmla="*/ 2147483646 h 1590"/>
                <a:gd name="T8" fmla="*/ 1010365011 w 525"/>
                <a:gd name="T9" fmla="*/ 2147483646 h 1590"/>
                <a:gd name="T10" fmla="*/ 1033263679 w 525"/>
                <a:gd name="T11" fmla="*/ 2147483646 h 1590"/>
                <a:gd name="T12" fmla="*/ 1182099098 w 525"/>
                <a:gd name="T13" fmla="*/ 2147483646 h 1590"/>
                <a:gd name="T14" fmla="*/ 1428250893 w 525"/>
                <a:gd name="T15" fmla="*/ 2147483646 h 1590"/>
                <a:gd name="T16" fmla="*/ 1502668603 w 525"/>
                <a:gd name="T17" fmla="*/ 2147483646 h 15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5"/>
                <a:gd name="T28" fmla="*/ 0 h 1590"/>
                <a:gd name="T29" fmla="*/ 525 w 525"/>
                <a:gd name="T30" fmla="*/ 1590 h 15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5" h="1590">
                  <a:moveTo>
                    <a:pt x="52" y="0"/>
                  </a:moveTo>
                  <a:cubicBezTo>
                    <a:pt x="47" y="235"/>
                    <a:pt x="0" y="671"/>
                    <a:pt x="121" y="920"/>
                  </a:cubicBezTo>
                  <a:cubicBezTo>
                    <a:pt x="138" y="1026"/>
                    <a:pt x="154" y="1135"/>
                    <a:pt x="207" y="1229"/>
                  </a:cubicBezTo>
                  <a:cubicBezTo>
                    <a:pt x="228" y="1266"/>
                    <a:pt x="240" y="1308"/>
                    <a:pt x="275" y="1332"/>
                  </a:cubicBezTo>
                  <a:cubicBezTo>
                    <a:pt x="288" y="1369"/>
                    <a:pt x="316" y="1407"/>
                    <a:pt x="353" y="1418"/>
                  </a:cubicBezTo>
                  <a:cubicBezTo>
                    <a:pt x="356" y="1427"/>
                    <a:pt x="355" y="1438"/>
                    <a:pt x="361" y="1444"/>
                  </a:cubicBezTo>
                  <a:cubicBezTo>
                    <a:pt x="376" y="1459"/>
                    <a:pt x="413" y="1478"/>
                    <a:pt x="413" y="1478"/>
                  </a:cubicBezTo>
                  <a:cubicBezTo>
                    <a:pt x="429" y="1525"/>
                    <a:pt x="457" y="1537"/>
                    <a:pt x="499" y="1564"/>
                  </a:cubicBezTo>
                  <a:cubicBezTo>
                    <a:pt x="509" y="1571"/>
                    <a:pt x="525" y="1590"/>
                    <a:pt x="525" y="1590"/>
                  </a:cubicBezTo>
                </a:path>
              </a:pathLst>
            </a:custGeom>
            <a:noFill/>
            <a:ln w="57150">
              <a:solidFill>
                <a:schemeClr val="bg1"/>
              </a:solidFill>
              <a:round/>
              <a:headEnd/>
              <a:tailEnd type="triangle" w="med" len="me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sp>
          <p:nvSpPr>
            <p:cNvPr id="20485" name="Freeform 13"/>
            <p:cNvSpPr>
              <a:spLocks/>
            </p:cNvSpPr>
            <p:nvPr/>
          </p:nvSpPr>
          <p:spPr bwMode="auto">
            <a:xfrm>
              <a:off x="6677896" y="4408227"/>
              <a:ext cx="406035" cy="371513"/>
            </a:xfrm>
            <a:custGeom>
              <a:avLst/>
              <a:gdLst>
                <a:gd name="T0" fmla="*/ 686935088 w 240"/>
                <a:gd name="T1" fmla="*/ 0 h 1006"/>
                <a:gd name="T2" fmla="*/ 664038098 w 240"/>
                <a:gd name="T3" fmla="*/ 230363572 h 1006"/>
                <a:gd name="T4" fmla="*/ 612517332 w 240"/>
                <a:gd name="T5" fmla="*/ 514578504 h 1006"/>
                <a:gd name="T6" fmla="*/ 366365381 w 240"/>
                <a:gd name="T7" fmla="*/ 2147483646 h 1006"/>
                <a:gd name="T8" fmla="*/ 194631185 w 240"/>
                <a:gd name="T9" fmla="*/ 2147483646 h 1006"/>
                <a:gd name="T10" fmla="*/ 71555210 w 240"/>
                <a:gd name="T11" fmla="*/ 2147483646 h 1006"/>
                <a:gd name="T12" fmla="*/ 22898682 w 240"/>
                <a:gd name="T13" fmla="*/ 2147483646 h 1006"/>
                <a:gd name="T14" fmla="*/ 0 w 240"/>
                <a:gd name="T15" fmla="*/ 2147483646 h 1006"/>
                <a:gd name="T16" fmla="*/ 0 60000 65536"/>
                <a:gd name="T17" fmla="*/ 0 60000 65536"/>
                <a:gd name="T18" fmla="*/ 0 60000 65536"/>
                <a:gd name="T19" fmla="*/ 0 60000 65536"/>
                <a:gd name="T20" fmla="*/ 0 60000 65536"/>
                <a:gd name="T21" fmla="*/ 0 60000 65536"/>
                <a:gd name="T22" fmla="*/ 0 60000 65536"/>
                <a:gd name="T23" fmla="*/ 0 60000 65536"/>
                <a:gd name="T24" fmla="*/ 0 w 240"/>
                <a:gd name="T25" fmla="*/ 0 h 1006"/>
                <a:gd name="T26" fmla="*/ 240 w 240"/>
                <a:gd name="T27" fmla="*/ 1006 h 10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0" h="1006">
                  <a:moveTo>
                    <a:pt x="240" y="0"/>
                  </a:moveTo>
                  <a:cubicBezTo>
                    <a:pt x="237" y="26"/>
                    <a:pt x="236" y="51"/>
                    <a:pt x="232" y="77"/>
                  </a:cubicBezTo>
                  <a:cubicBezTo>
                    <a:pt x="227" y="109"/>
                    <a:pt x="217" y="140"/>
                    <a:pt x="214" y="172"/>
                  </a:cubicBezTo>
                  <a:cubicBezTo>
                    <a:pt x="197" y="332"/>
                    <a:pt x="207" y="573"/>
                    <a:pt x="128" y="722"/>
                  </a:cubicBezTo>
                  <a:cubicBezTo>
                    <a:pt x="115" y="791"/>
                    <a:pt x="94" y="823"/>
                    <a:pt x="68" y="885"/>
                  </a:cubicBezTo>
                  <a:cubicBezTo>
                    <a:pt x="53" y="920"/>
                    <a:pt x="59" y="932"/>
                    <a:pt x="25" y="954"/>
                  </a:cubicBezTo>
                  <a:cubicBezTo>
                    <a:pt x="19" y="963"/>
                    <a:pt x="12" y="971"/>
                    <a:pt x="8" y="980"/>
                  </a:cubicBezTo>
                  <a:cubicBezTo>
                    <a:pt x="4" y="988"/>
                    <a:pt x="0" y="1006"/>
                    <a:pt x="0" y="1006"/>
                  </a:cubicBezTo>
                </a:path>
              </a:pathLst>
            </a:custGeom>
            <a:noFill/>
            <a:ln w="57150">
              <a:solidFill>
                <a:schemeClr val="bg1"/>
              </a:solidFill>
              <a:round/>
              <a:headEnd/>
              <a:tailEnd type="triangle" w="med" len="me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sp>
          <p:nvSpPr>
            <p:cNvPr id="20486" name="Freeform 14"/>
            <p:cNvSpPr>
              <a:spLocks/>
            </p:cNvSpPr>
            <p:nvPr/>
          </p:nvSpPr>
          <p:spPr bwMode="auto">
            <a:xfrm>
              <a:off x="7055170" y="4973828"/>
              <a:ext cx="363740" cy="371513"/>
            </a:xfrm>
            <a:custGeom>
              <a:avLst/>
              <a:gdLst>
                <a:gd name="T0" fmla="*/ 0 w 215"/>
                <a:gd name="T1" fmla="*/ 0 h 579"/>
                <a:gd name="T2" fmla="*/ 25759559 w 215"/>
                <a:gd name="T3" fmla="*/ 152578781 h 579"/>
                <a:gd name="T4" fmla="*/ 74417820 w 215"/>
                <a:gd name="T5" fmla="*/ 332083229 h 579"/>
                <a:gd name="T6" fmla="*/ 171734343 w 215"/>
                <a:gd name="T7" fmla="*/ 643223696 h 579"/>
                <a:gd name="T8" fmla="*/ 320569983 w 215"/>
                <a:gd name="T9" fmla="*/ 1029156530 h 579"/>
                <a:gd name="T10" fmla="*/ 417886506 w 215"/>
                <a:gd name="T11" fmla="*/ 1286445663 h 579"/>
                <a:gd name="T12" fmla="*/ 566722146 w 215"/>
                <a:gd name="T13" fmla="*/ 1645454559 h 579"/>
                <a:gd name="T14" fmla="*/ 615380407 w 215"/>
                <a:gd name="T15" fmla="*/ 1723239243 h 579"/>
                <a:gd name="T16" fmla="*/ 0 60000 65536"/>
                <a:gd name="T17" fmla="*/ 0 60000 65536"/>
                <a:gd name="T18" fmla="*/ 0 60000 65536"/>
                <a:gd name="T19" fmla="*/ 0 60000 65536"/>
                <a:gd name="T20" fmla="*/ 0 60000 65536"/>
                <a:gd name="T21" fmla="*/ 0 60000 65536"/>
                <a:gd name="T22" fmla="*/ 0 60000 65536"/>
                <a:gd name="T23" fmla="*/ 0 60000 65536"/>
                <a:gd name="T24" fmla="*/ 0 w 215"/>
                <a:gd name="T25" fmla="*/ 0 h 579"/>
                <a:gd name="T26" fmla="*/ 215 w 215"/>
                <a:gd name="T27" fmla="*/ 579 h 5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 h="579">
                  <a:moveTo>
                    <a:pt x="0" y="0"/>
                  </a:moveTo>
                  <a:cubicBezTo>
                    <a:pt x="3" y="17"/>
                    <a:pt x="5" y="34"/>
                    <a:pt x="9" y="51"/>
                  </a:cubicBezTo>
                  <a:cubicBezTo>
                    <a:pt x="14" y="71"/>
                    <a:pt x="22" y="91"/>
                    <a:pt x="26" y="111"/>
                  </a:cubicBezTo>
                  <a:cubicBezTo>
                    <a:pt x="36" y="160"/>
                    <a:pt x="28" y="181"/>
                    <a:pt x="60" y="215"/>
                  </a:cubicBezTo>
                  <a:cubicBezTo>
                    <a:pt x="76" y="256"/>
                    <a:pt x="88" y="307"/>
                    <a:pt x="112" y="344"/>
                  </a:cubicBezTo>
                  <a:cubicBezTo>
                    <a:pt x="122" y="376"/>
                    <a:pt x="128" y="402"/>
                    <a:pt x="146" y="430"/>
                  </a:cubicBezTo>
                  <a:cubicBezTo>
                    <a:pt x="157" y="473"/>
                    <a:pt x="181" y="509"/>
                    <a:pt x="198" y="550"/>
                  </a:cubicBezTo>
                  <a:cubicBezTo>
                    <a:pt x="210" y="579"/>
                    <a:pt x="196" y="576"/>
                    <a:pt x="215" y="576"/>
                  </a:cubicBezTo>
                </a:path>
              </a:pathLst>
            </a:custGeom>
            <a:noFill/>
            <a:ln w="57150">
              <a:solidFill>
                <a:schemeClr val="bg1"/>
              </a:solidFill>
              <a:round/>
              <a:headEnd/>
              <a:tailEnd type="triangle" w="med" len="me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sp>
          <p:nvSpPr>
            <p:cNvPr id="20487" name="Freeform 15"/>
            <p:cNvSpPr>
              <a:spLocks/>
            </p:cNvSpPr>
            <p:nvPr/>
          </p:nvSpPr>
          <p:spPr bwMode="auto">
            <a:xfrm>
              <a:off x="6386904" y="1464339"/>
              <a:ext cx="778233" cy="371513"/>
            </a:xfrm>
            <a:custGeom>
              <a:avLst/>
              <a:gdLst>
                <a:gd name="T0" fmla="*/ 0 w 460"/>
                <a:gd name="T1" fmla="*/ 2147483646 h 1401"/>
                <a:gd name="T2" fmla="*/ 246152031 w 460"/>
                <a:gd name="T3" fmla="*/ 2147483646 h 1401"/>
                <a:gd name="T4" fmla="*/ 540962296 w 460"/>
                <a:gd name="T5" fmla="*/ 2147483646 h 1401"/>
                <a:gd name="T6" fmla="*/ 417886281 w 460"/>
                <a:gd name="T7" fmla="*/ 2147483646 h 1401"/>
                <a:gd name="T8" fmla="*/ 369228046 w 460"/>
                <a:gd name="T9" fmla="*/ 2147483646 h 1401"/>
                <a:gd name="T10" fmla="*/ 246152031 w 460"/>
                <a:gd name="T11" fmla="*/ 2147483646 h 1401"/>
                <a:gd name="T12" fmla="*/ 369228046 w 460"/>
                <a:gd name="T13" fmla="*/ 1208661896 h 1401"/>
                <a:gd name="T14" fmla="*/ 466544516 w 460"/>
                <a:gd name="T15" fmla="*/ 822728769 h 1401"/>
                <a:gd name="T16" fmla="*/ 612517529 w 460"/>
                <a:gd name="T17" fmla="*/ 436793912 h 1401"/>
                <a:gd name="T18" fmla="*/ 735593544 w 460"/>
                <a:gd name="T19" fmla="*/ 230363640 h 1401"/>
                <a:gd name="T20" fmla="*/ 1033266357 w 460"/>
                <a:gd name="T21" fmla="*/ 0 h 1401"/>
                <a:gd name="T22" fmla="*/ 1279416696 w 460"/>
                <a:gd name="T23" fmla="*/ 206430272 h 1401"/>
                <a:gd name="T24" fmla="*/ 1302315386 w 460"/>
                <a:gd name="T25" fmla="*/ 514578656 h 14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60"/>
                <a:gd name="T40" fmla="*/ 0 h 1401"/>
                <a:gd name="T41" fmla="*/ 460 w 460"/>
                <a:gd name="T42" fmla="*/ 1401 h 140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60" h="1401">
                  <a:moveTo>
                    <a:pt x="0" y="1358"/>
                  </a:moveTo>
                  <a:cubicBezTo>
                    <a:pt x="28" y="1377"/>
                    <a:pt x="56" y="1386"/>
                    <a:pt x="86" y="1401"/>
                  </a:cubicBezTo>
                  <a:cubicBezTo>
                    <a:pt x="165" y="1375"/>
                    <a:pt x="156" y="1365"/>
                    <a:pt x="189" y="1298"/>
                  </a:cubicBezTo>
                  <a:cubicBezTo>
                    <a:pt x="176" y="1258"/>
                    <a:pt x="169" y="1221"/>
                    <a:pt x="146" y="1186"/>
                  </a:cubicBezTo>
                  <a:cubicBezTo>
                    <a:pt x="146" y="1185"/>
                    <a:pt x="132" y="1131"/>
                    <a:pt x="129" y="1126"/>
                  </a:cubicBezTo>
                  <a:cubicBezTo>
                    <a:pt x="116" y="1105"/>
                    <a:pt x="86" y="1066"/>
                    <a:pt x="86" y="1066"/>
                  </a:cubicBezTo>
                  <a:cubicBezTo>
                    <a:pt x="58" y="852"/>
                    <a:pt x="71" y="613"/>
                    <a:pt x="129" y="404"/>
                  </a:cubicBezTo>
                  <a:cubicBezTo>
                    <a:pt x="142" y="358"/>
                    <a:pt x="136" y="316"/>
                    <a:pt x="163" y="275"/>
                  </a:cubicBezTo>
                  <a:cubicBezTo>
                    <a:pt x="173" y="229"/>
                    <a:pt x="188" y="185"/>
                    <a:pt x="214" y="146"/>
                  </a:cubicBezTo>
                  <a:cubicBezTo>
                    <a:pt x="225" y="106"/>
                    <a:pt x="217" y="91"/>
                    <a:pt x="257" y="77"/>
                  </a:cubicBezTo>
                  <a:cubicBezTo>
                    <a:pt x="304" y="8"/>
                    <a:pt x="285" y="30"/>
                    <a:pt x="361" y="0"/>
                  </a:cubicBezTo>
                  <a:cubicBezTo>
                    <a:pt x="450" y="25"/>
                    <a:pt x="405" y="8"/>
                    <a:pt x="447" y="69"/>
                  </a:cubicBezTo>
                  <a:cubicBezTo>
                    <a:pt x="460" y="125"/>
                    <a:pt x="455" y="91"/>
                    <a:pt x="455" y="172"/>
                  </a:cubicBezTo>
                </a:path>
              </a:pathLst>
            </a:custGeom>
            <a:noFill/>
            <a:ln w="57150">
              <a:solidFill>
                <a:schemeClr val="bg1"/>
              </a:solidFill>
              <a:round/>
              <a:headEnd/>
              <a:tailEnd type="triangle" w="med" len="me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sp>
          <p:nvSpPr>
            <p:cNvPr id="20488" name="Freeform 16"/>
            <p:cNvSpPr>
              <a:spLocks/>
            </p:cNvSpPr>
            <p:nvPr/>
          </p:nvSpPr>
          <p:spPr bwMode="auto">
            <a:xfrm>
              <a:off x="6415664" y="5388947"/>
              <a:ext cx="522769" cy="371513"/>
            </a:xfrm>
            <a:custGeom>
              <a:avLst/>
              <a:gdLst>
                <a:gd name="T0" fmla="*/ 884428715 w 309"/>
                <a:gd name="T1" fmla="*/ 0 h 69"/>
                <a:gd name="T2" fmla="*/ 466542618 w 309"/>
                <a:gd name="T3" fmla="*/ 128642880 h 69"/>
                <a:gd name="T4" fmla="*/ 0 w 309"/>
                <a:gd name="T5" fmla="*/ 206427068 h 69"/>
                <a:gd name="T6" fmla="*/ 0 60000 65536"/>
                <a:gd name="T7" fmla="*/ 0 60000 65536"/>
                <a:gd name="T8" fmla="*/ 0 60000 65536"/>
                <a:gd name="T9" fmla="*/ 0 w 309"/>
                <a:gd name="T10" fmla="*/ 0 h 69"/>
                <a:gd name="T11" fmla="*/ 309 w 309"/>
                <a:gd name="T12" fmla="*/ 69 h 69"/>
              </a:gdLst>
              <a:ahLst/>
              <a:cxnLst>
                <a:cxn ang="T6">
                  <a:pos x="T0" y="T1"/>
                </a:cxn>
                <a:cxn ang="T7">
                  <a:pos x="T2" y="T3"/>
                </a:cxn>
                <a:cxn ang="T8">
                  <a:pos x="T4" y="T5"/>
                </a:cxn>
              </a:cxnLst>
              <a:rect l="T9" t="T10" r="T11" b="T12"/>
              <a:pathLst>
                <a:path w="309" h="69">
                  <a:moveTo>
                    <a:pt x="309" y="0"/>
                  </a:moveTo>
                  <a:cubicBezTo>
                    <a:pt x="257" y="18"/>
                    <a:pt x="219" y="36"/>
                    <a:pt x="163" y="43"/>
                  </a:cubicBezTo>
                  <a:cubicBezTo>
                    <a:pt x="105" y="63"/>
                    <a:pt x="61" y="69"/>
                    <a:pt x="0" y="69"/>
                  </a:cubicBezTo>
                </a:path>
              </a:pathLst>
            </a:custGeom>
            <a:noFill/>
            <a:ln w="57150">
              <a:solidFill>
                <a:schemeClr val="bg1"/>
              </a:solidFill>
              <a:round/>
              <a:headEnd/>
              <a:tailEnd type="triangle" w="med" len="me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grpSp>
      <p:sp>
        <p:nvSpPr>
          <p:cNvPr id="9" name="Rectangle 8"/>
          <p:cNvSpPr>
            <a:spLocks noChangeArrowheads="1"/>
          </p:cNvSpPr>
          <p:nvPr/>
        </p:nvSpPr>
        <p:spPr bwMode="auto">
          <a:xfrm>
            <a:off x="482196" y="1497717"/>
            <a:ext cx="4089804" cy="44165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647700" indent="-647700">
              <a:spcBef>
                <a:spcPct val="20000"/>
              </a:spcBef>
              <a:buChar char="•"/>
              <a:defRPr kumimoji="1" sz="3200">
                <a:solidFill>
                  <a:schemeClr val="tx1"/>
                </a:solidFill>
                <a:latin typeface="Comic Sans MS" charset="0"/>
              </a:defRPr>
            </a:lvl1pPr>
            <a:lvl2pPr marL="742950" indent="-285750">
              <a:spcBef>
                <a:spcPct val="20000"/>
              </a:spcBef>
              <a:buChar char="–"/>
              <a:defRPr kumimoji="1" sz="2800">
                <a:solidFill>
                  <a:schemeClr val="tx1"/>
                </a:solidFill>
                <a:latin typeface="Comic Sans MS" charset="0"/>
              </a:defRPr>
            </a:lvl2pPr>
            <a:lvl3pPr marL="1143000" indent="-228600">
              <a:spcBef>
                <a:spcPct val="20000"/>
              </a:spcBef>
              <a:buChar char="•"/>
              <a:defRPr kumimoji="1" sz="2400">
                <a:solidFill>
                  <a:schemeClr val="tx1"/>
                </a:solidFill>
                <a:latin typeface="Comic Sans MS" charset="0"/>
              </a:defRPr>
            </a:lvl3pPr>
            <a:lvl4pPr marL="1600200" indent="-228600">
              <a:spcBef>
                <a:spcPct val="20000"/>
              </a:spcBef>
              <a:buChar char="–"/>
              <a:defRPr kumimoji="1" sz="2000">
                <a:solidFill>
                  <a:schemeClr val="tx1"/>
                </a:solidFill>
                <a:latin typeface="Comic Sans MS" charset="0"/>
              </a:defRPr>
            </a:lvl4pPr>
            <a:lvl5pPr marL="2057400" indent="-228600">
              <a:spcBef>
                <a:spcPct val="20000"/>
              </a:spcBef>
              <a:buChar char="•"/>
              <a:defRPr kumimoji="1" sz="2000">
                <a:solidFill>
                  <a:schemeClr val="tx1"/>
                </a:solidFill>
                <a:latin typeface="Comic Sans MS" charset="0"/>
              </a:defRPr>
            </a:lvl5pPr>
            <a:lvl6pPr marL="2514600" indent="-228600" eaLnBrk="0" fontAlgn="base" hangingPunct="0">
              <a:spcBef>
                <a:spcPct val="20000"/>
              </a:spcBef>
              <a:spcAft>
                <a:spcPct val="0"/>
              </a:spcAft>
              <a:buChar char="•"/>
              <a:defRPr kumimoji="1" sz="2000">
                <a:solidFill>
                  <a:schemeClr val="tx1"/>
                </a:solidFill>
                <a:latin typeface="Comic Sans MS" charset="0"/>
              </a:defRPr>
            </a:lvl6pPr>
            <a:lvl7pPr marL="2971800" indent="-228600" eaLnBrk="0" fontAlgn="base" hangingPunct="0">
              <a:spcBef>
                <a:spcPct val="20000"/>
              </a:spcBef>
              <a:spcAft>
                <a:spcPct val="0"/>
              </a:spcAft>
              <a:buChar char="•"/>
              <a:defRPr kumimoji="1" sz="2000">
                <a:solidFill>
                  <a:schemeClr val="tx1"/>
                </a:solidFill>
                <a:latin typeface="Comic Sans MS" charset="0"/>
              </a:defRPr>
            </a:lvl7pPr>
            <a:lvl8pPr marL="3429000" indent="-228600" eaLnBrk="0" fontAlgn="base" hangingPunct="0">
              <a:spcBef>
                <a:spcPct val="20000"/>
              </a:spcBef>
              <a:spcAft>
                <a:spcPct val="0"/>
              </a:spcAft>
              <a:buChar char="•"/>
              <a:defRPr kumimoji="1" sz="2000">
                <a:solidFill>
                  <a:schemeClr val="tx1"/>
                </a:solidFill>
                <a:latin typeface="Comic Sans MS" charset="0"/>
              </a:defRPr>
            </a:lvl8pPr>
            <a:lvl9pPr marL="3886200" indent="-228600" eaLnBrk="0" fontAlgn="base" hangingPunct="0">
              <a:spcBef>
                <a:spcPct val="20000"/>
              </a:spcBef>
              <a:spcAft>
                <a:spcPct val="0"/>
              </a:spcAft>
              <a:buChar char="•"/>
              <a:defRPr kumimoji="1" sz="2000">
                <a:solidFill>
                  <a:schemeClr val="tx1"/>
                </a:solidFill>
                <a:latin typeface="Comic Sans MS" charset="0"/>
              </a:defRPr>
            </a:lvl9pPr>
          </a:lstStyle>
          <a:p>
            <a:pPr>
              <a:spcBef>
                <a:spcPct val="0"/>
              </a:spcBef>
              <a:buFontTx/>
              <a:buNone/>
            </a:pPr>
            <a:r>
              <a:rPr kumimoji="0" lang="en-CA" altLang="en-US" dirty="0">
                <a:latin typeface="+mn-lt"/>
                <a:sym typeface="Wingdings" charset="2"/>
              </a:rPr>
              <a:t>From the SVC</a:t>
            </a:r>
            <a:r>
              <a:rPr kumimoji="0" lang="mr-IN" altLang="en-US" dirty="0">
                <a:latin typeface="+mn-lt"/>
                <a:sym typeface="Wingdings" charset="2"/>
              </a:rPr>
              <a:t>…</a:t>
            </a:r>
            <a:endParaRPr kumimoji="0" lang="en-CA" altLang="en-US" dirty="0">
              <a:latin typeface="+mn-lt"/>
              <a:sym typeface="Wingdings" charset="2"/>
            </a:endParaRPr>
          </a:p>
          <a:p>
            <a:pPr marL="14288" indent="-14288">
              <a:spcBef>
                <a:spcPct val="0"/>
              </a:spcBef>
              <a:buFontTx/>
              <a:buNone/>
            </a:pPr>
            <a:r>
              <a:rPr kumimoji="0" lang="en-CA" altLang="en-US" sz="2400" dirty="0">
                <a:latin typeface="+mn-lt"/>
                <a:sym typeface="Wingdings" charset="2"/>
              </a:rPr>
              <a:t>	 RA</a:t>
            </a:r>
          </a:p>
          <a:p>
            <a:pPr marL="14288" indent="-14288">
              <a:spcBef>
                <a:spcPct val="0"/>
              </a:spcBef>
              <a:buFontTx/>
              <a:buNone/>
            </a:pPr>
            <a:r>
              <a:rPr kumimoji="0" lang="en-CA" altLang="en-US" sz="2400" dirty="0">
                <a:latin typeface="+mn-lt"/>
                <a:sym typeface="Wingdings" charset="2"/>
              </a:rPr>
              <a:t>	 RV </a:t>
            </a:r>
          </a:p>
          <a:p>
            <a:pPr marL="14288" indent="-14288">
              <a:spcBef>
                <a:spcPct val="0"/>
              </a:spcBef>
              <a:buFontTx/>
              <a:buNone/>
            </a:pPr>
            <a:r>
              <a:rPr kumimoji="0" lang="en-CA" altLang="en-US" sz="2400" dirty="0">
                <a:latin typeface="+mn-lt"/>
                <a:sym typeface="Wingdings" charset="2"/>
              </a:rPr>
              <a:t> pulmonary artery</a:t>
            </a:r>
          </a:p>
          <a:p>
            <a:pPr marL="14288" indent="-14288">
              <a:spcBef>
                <a:spcPct val="0"/>
              </a:spcBef>
              <a:buFontTx/>
              <a:buNone/>
            </a:pPr>
            <a:r>
              <a:rPr kumimoji="0" lang="en-CA" altLang="en-US" sz="2400" dirty="0">
                <a:latin typeface="+mn-lt"/>
                <a:sym typeface="Wingdings" charset="2"/>
              </a:rPr>
              <a:t>	 through the PDA  	   </a:t>
            </a:r>
          </a:p>
          <a:p>
            <a:pPr marL="14288" indent="-14288">
              <a:spcBef>
                <a:spcPct val="0"/>
              </a:spcBef>
              <a:buFontTx/>
              <a:buNone/>
            </a:pPr>
            <a:r>
              <a:rPr kumimoji="0" lang="en-CA" altLang="en-US" sz="2400" dirty="0">
                <a:latin typeface="+mn-lt"/>
                <a:sym typeface="Wingdings" charset="2"/>
              </a:rPr>
              <a:t> descending aorta</a:t>
            </a:r>
          </a:p>
          <a:p>
            <a:pPr marL="14288" indent="-14288">
              <a:spcBef>
                <a:spcPct val="0"/>
              </a:spcBef>
              <a:buFontTx/>
              <a:buNone/>
            </a:pPr>
            <a:r>
              <a:rPr kumimoji="0" lang="en-CA" altLang="en-US" sz="2400" dirty="0">
                <a:latin typeface="+mn-lt"/>
                <a:sym typeface="Wingdings" charset="2"/>
              </a:rPr>
              <a:t>	 lower extremities and placenta</a:t>
            </a:r>
          </a:p>
          <a:p>
            <a:pPr marL="14288" indent="-14288">
              <a:spcBef>
                <a:spcPct val="0"/>
              </a:spcBef>
              <a:buFontTx/>
              <a:buNone/>
            </a:pPr>
            <a:endParaRPr kumimoji="0" lang="en-CA" altLang="en-US" sz="1350" dirty="0">
              <a:sym typeface="Wingdings" charset="2"/>
            </a:endParaRPr>
          </a:p>
          <a:p>
            <a:pPr marL="14288" indent="-14288">
              <a:spcBef>
                <a:spcPct val="0"/>
              </a:spcBef>
              <a:buFontTx/>
              <a:buNone/>
            </a:pPr>
            <a:endParaRPr kumimoji="0" lang="en-CA" altLang="en-US" sz="1350" dirty="0">
              <a:sym typeface="Wingdings" charset="2"/>
            </a:endParaRPr>
          </a:p>
          <a:p>
            <a:pPr>
              <a:spcBef>
                <a:spcPct val="0"/>
              </a:spcBef>
              <a:buFontTx/>
              <a:buNone/>
            </a:pPr>
            <a:endParaRPr kumimoji="0" lang="en-CA" altLang="en-US" sz="1350" dirty="0">
              <a:sym typeface="Wingdings" charset="2"/>
            </a:endParaRPr>
          </a:p>
          <a:p>
            <a:pPr>
              <a:spcBef>
                <a:spcPct val="0"/>
              </a:spcBef>
              <a:buFontTx/>
              <a:buNone/>
            </a:pPr>
            <a:endParaRPr kumimoji="0" lang="en-CA" altLang="en-US" sz="1350" dirty="0">
              <a:sym typeface="Wingdings" charset="2"/>
            </a:endParaRPr>
          </a:p>
          <a:p>
            <a:pPr>
              <a:spcBef>
                <a:spcPct val="0"/>
              </a:spcBef>
              <a:buFontTx/>
              <a:buNone/>
            </a:pPr>
            <a:endParaRPr kumimoji="0" lang="en-CA" altLang="en-US" sz="1350" dirty="0">
              <a:sym typeface="Wingdings" charset="2"/>
            </a:endParaRPr>
          </a:p>
          <a:p>
            <a:pPr>
              <a:spcBef>
                <a:spcPct val="0"/>
              </a:spcBef>
              <a:buFontTx/>
              <a:buNone/>
            </a:pPr>
            <a:endParaRPr kumimoji="0" lang="en-CA" altLang="en-US" sz="1350" dirty="0">
              <a:sym typeface="Wingdings" charset="2"/>
            </a:endParaRPr>
          </a:p>
        </p:txBody>
      </p:sp>
      <p:sp>
        <p:nvSpPr>
          <p:cNvPr id="2" name="TextBox 1">
            <a:extLst>
              <a:ext uri="{FF2B5EF4-FFF2-40B4-BE49-F238E27FC236}">
                <a16:creationId xmlns:a16="http://schemas.microsoft.com/office/drawing/2014/main" id="{4BCA8D66-BE36-5647-8F18-1C461215837B}"/>
              </a:ext>
            </a:extLst>
          </p:cNvPr>
          <p:cNvSpPr txBox="1"/>
          <p:nvPr/>
        </p:nvSpPr>
        <p:spPr>
          <a:xfrm>
            <a:off x="507848" y="383458"/>
            <a:ext cx="4354811" cy="769441"/>
          </a:xfrm>
          <a:prstGeom prst="rect">
            <a:avLst/>
          </a:prstGeom>
          <a:noFill/>
        </p:spPr>
        <p:txBody>
          <a:bodyPr wrap="square" rtlCol="0">
            <a:spAutoFit/>
          </a:bodyPr>
          <a:lstStyle/>
          <a:p>
            <a:r>
              <a:rPr lang="en-CA" altLang="en-US" sz="4400" dirty="0"/>
              <a:t>Fetal Circulation:</a:t>
            </a:r>
          </a:p>
        </p:txBody>
      </p:sp>
    </p:spTree>
    <p:extLst>
      <p:ext uri="{BB962C8B-B14F-4D97-AF65-F5344CB8AC3E}">
        <p14:creationId xmlns:p14="http://schemas.microsoft.com/office/powerpoint/2010/main" val="687657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down)">
                                      <p:cBhvr>
                                        <p:cTn id="7" dur="500"/>
                                        <p:tgtEl>
                                          <p:spTgt spid="9">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wipe(down)">
                                      <p:cBhvr>
                                        <p:cTn id="10" dur="500"/>
                                        <p:tgtEl>
                                          <p:spTgt spid="9">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wipe(down)">
                                      <p:cBhvr>
                                        <p:cTn id="13" dur="500"/>
                                        <p:tgtEl>
                                          <p:spTgt spid="9">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wipe(down)">
                                      <p:cBhvr>
                                        <p:cTn id="16" dur="500"/>
                                        <p:tgtEl>
                                          <p:spTgt spid="9">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Effect transition="in" filter="wipe(down)">
                                      <p:cBhvr>
                                        <p:cTn id="19" dur="500"/>
                                        <p:tgtEl>
                                          <p:spTgt spid="9">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9">
                                            <p:txEl>
                                              <p:pRg st="5" end="5"/>
                                            </p:txEl>
                                          </p:spTgt>
                                        </p:tgtEl>
                                        <p:attrNameLst>
                                          <p:attrName>style.visibility</p:attrName>
                                        </p:attrNameLst>
                                      </p:cBhvr>
                                      <p:to>
                                        <p:strVal val="visible"/>
                                      </p:to>
                                    </p:set>
                                    <p:animEffect transition="in" filter="wipe(down)">
                                      <p:cBhvr>
                                        <p:cTn id="22" dur="500"/>
                                        <p:tgtEl>
                                          <p:spTgt spid="9">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Effect transition="in" filter="wipe(down)">
                                      <p:cBhvr>
                                        <p:cTn id="25" dur="500"/>
                                        <p:tgtEl>
                                          <p:spTgt spid="9">
                                            <p:txEl>
                                              <p:pRg st="6" end="6"/>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4"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a:grpSpLocks/>
          </p:cNvGrpSpPr>
          <p:nvPr/>
        </p:nvGrpSpPr>
        <p:grpSpPr bwMode="auto">
          <a:xfrm>
            <a:off x="5028300" y="1524000"/>
            <a:ext cx="3650456" cy="4229100"/>
            <a:chOff x="4191000" y="762000"/>
            <a:chExt cx="4867275" cy="5638800"/>
          </a:xfrm>
        </p:grpSpPr>
        <p:pic>
          <p:nvPicPr>
            <p:cNvPr id="21507" name="Picture 4" descr="SAT70B"/>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191000" y="762000"/>
              <a:ext cx="4867275" cy="5638800"/>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sp>
          <p:nvSpPr>
            <p:cNvPr id="21508" name="Freeform 11"/>
            <p:cNvSpPr>
              <a:spLocks/>
            </p:cNvSpPr>
            <p:nvPr/>
          </p:nvSpPr>
          <p:spPr bwMode="auto">
            <a:xfrm>
              <a:off x="6499707" y="1863109"/>
              <a:ext cx="1259295" cy="371513"/>
            </a:xfrm>
            <a:custGeom>
              <a:avLst/>
              <a:gdLst>
                <a:gd name="T0" fmla="*/ 285791670 w 756"/>
                <a:gd name="T1" fmla="*/ 0 h 39"/>
                <a:gd name="T2" fmla="*/ 1645378856 w 756"/>
                <a:gd name="T3" fmla="*/ 0 h 39"/>
                <a:gd name="T4" fmla="*/ 2097650657 w 756"/>
                <a:gd name="T5" fmla="*/ 52264889 h 39"/>
                <a:gd name="T6" fmla="*/ 0 60000 65536"/>
                <a:gd name="T7" fmla="*/ 0 60000 65536"/>
                <a:gd name="T8" fmla="*/ 0 60000 65536"/>
                <a:gd name="T9" fmla="*/ 0 w 756"/>
                <a:gd name="T10" fmla="*/ 0 h 39"/>
                <a:gd name="T11" fmla="*/ 756 w 756"/>
                <a:gd name="T12" fmla="*/ 39 h 39"/>
              </a:gdLst>
              <a:ahLst/>
              <a:cxnLst>
                <a:cxn ang="T6">
                  <a:pos x="T0" y="T1"/>
                </a:cxn>
                <a:cxn ang="T7">
                  <a:pos x="T2" y="T3"/>
                </a:cxn>
                <a:cxn ang="T8">
                  <a:pos x="T4" y="T5"/>
                </a:cxn>
              </a:cxnLst>
              <a:rect l="T9" t="T10" r="T11" b="T12"/>
              <a:pathLst>
                <a:path w="756" h="39">
                  <a:moveTo>
                    <a:pt x="103" y="0"/>
                  </a:moveTo>
                  <a:cubicBezTo>
                    <a:pt x="536" y="39"/>
                    <a:pt x="0" y="0"/>
                    <a:pt x="593" y="0"/>
                  </a:cubicBezTo>
                  <a:cubicBezTo>
                    <a:pt x="648" y="0"/>
                    <a:pt x="756" y="17"/>
                    <a:pt x="756" y="17"/>
                  </a:cubicBezTo>
                </a:path>
              </a:pathLst>
            </a:custGeom>
            <a:noFill/>
            <a:ln w="28575">
              <a:solidFill>
                <a:schemeClr val="bg1"/>
              </a:solidFill>
              <a:round/>
              <a:headEnd/>
              <a:tailEnd type="triangle" w="med" len="me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sp>
          <p:nvSpPr>
            <p:cNvPr id="21509" name="Freeform 12"/>
            <p:cNvSpPr>
              <a:spLocks/>
            </p:cNvSpPr>
            <p:nvPr/>
          </p:nvSpPr>
          <p:spPr bwMode="auto">
            <a:xfrm>
              <a:off x="4990552" y="1712320"/>
              <a:ext cx="1632419" cy="371513"/>
            </a:xfrm>
            <a:custGeom>
              <a:avLst/>
              <a:gdLst>
                <a:gd name="T0" fmla="*/ 2147483646 w 980"/>
                <a:gd name="T1" fmla="*/ 264387471 h 86"/>
                <a:gd name="T2" fmla="*/ 1598209828 w 980"/>
                <a:gd name="T3" fmla="*/ 0 h 86"/>
                <a:gd name="T4" fmla="*/ 0 w 980"/>
                <a:gd name="T5" fmla="*/ 27668028 h 86"/>
                <a:gd name="T6" fmla="*/ 0 60000 65536"/>
                <a:gd name="T7" fmla="*/ 0 60000 65536"/>
                <a:gd name="T8" fmla="*/ 0 60000 65536"/>
                <a:gd name="T9" fmla="*/ 0 w 980"/>
                <a:gd name="T10" fmla="*/ 0 h 86"/>
                <a:gd name="T11" fmla="*/ 980 w 980"/>
                <a:gd name="T12" fmla="*/ 86 h 86"/>
              </a:gdLst>
              <a:ahLst/>
              <a:cxnLst>
                <a:cxn ang="T6">
                  <a:pos x="T0" y="T1"/>
                </a:cxn>
                <a:cxn ang="T7">
                  <a:pos x="T2" y="T3"/>
                </a:cxn>
                <a:cxn ang="T8">
                  <a:pos x="T4" y="T5"/>
                </a:cxn>
              </a:cxnLst>
              <a:rect l="T9" t="T10" r="T11" b="T12"/>
              <a:pathLst>
                <a:path w="980" h="86">
                  <a:moveTo>
                    <a:pt x="980" y="86"/>
                  </a:moveTo>
                  <a:cubicBezTo>
                    <a:pt x="846" y="53"/>
                    <a:pt x="710" y="28"/>
                    <a:pt x="576" y="0"/>
                  </a:cubicBezTo>
                  <a:cubicBezTo>
                    <a:pt x="384" y="3"/>
                    <a:pt x="0" y="9"/>
                    <a:pt x="0" y="9"/>
                  </a:cubicBezTo>
                </a:path>
              </a:pathLst>
            </a:custGeom>
            <a:noFill/>
            <a:ln w="28575">
              <a:solidFill>
                <a:schemeClr val="bg1"/>
              </a:solidFill>
              <a:round/>
              <a:headEnd/>
              <a:tailEnd type="triangle" w="med" len="me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sp>
          <p:nvSpPr>
            <p:cNvPr id="21510" name="Freeform 14"/>
            <p:cNvSpPr>
              <a:spLocks/>
            </p:cNvSpPr>
            <p:nvPr/>
          </p:nvSpPr>
          <p:spPr bwMode="auto">
            <a:xfrm>
              <a:off x="6419752" y="1908696"/>
              <a:ext cx="236533" cy="371513"/>
            </a:xfrm>
            <a:custGeom>
              <a:avLst/>
              <a:gdLst>
                <a:gd name="T0" fmla="*/ 13873885 w 142"/>
                <a:gd name="T1" fmla="*/ 2147483646 h 1127"/>
                <a:gd name="T2" fmla="*/ 13873885 w 142"/>
                <a:gd name="T3" fmla="*/ 2147483646 h 1127"/>
                <a:gd name="T4" fmla="*/ 299663592 w 142"/>
                <a:gd name="T5" fmla="*/ 660967051 h 1127"/>
                <a:gd name="T6" fmla="*/ 394002346 w 142"/>
                <a:gd name="T7" fmla="*/ 0 h 1127"/>
                <a:gd name="T8" fmla="*/ 0 60000 65536"/>
                <a:gd name="T9" fmla="*/ 0 60000 65536"/>
                <a:gd name="T10" fmla="*/ 0 60000 65536"/>
                <a:gd name="T11" fmla="*/ 0 60000 65536"/>
                <a:gd name="T12" fmla="*/ 0 w 142"/>
                <a:gd name="T13" fmla="*/ 0 h 1127"/>
                <a:gd name="T14" fmla="*/ 142 w 142"/>
                <a:gd name="T15" fmla="*/ 1127 h 1127"/>
              </a:gdLst>
              <a:ahLst/>
              <a:cxnLst>
                <a:cxn ang="T8">
                  <a:pos x="T0" y="T1"/>
                </a:cxn>
                <a:cxn ang="T9">
                  <a:pos x="T2" y="T3"/>
                </a:cxn>
                <a:cxn ang="T10">
                  <a:pos x="T4" y="T5"/>
                </a:cxn>
                <a:cxn ang="T11">
                  <a:pos x="T6" y="T7"/>
                </a:cxn>
              </a:cxnLst>
              <a:rect l="T12" t="T13" r="T14" b="T15"/>
              <a:pathLst>
                <a:path w="142" h="1127">
                  <a:moveTo>
                    <a:pt x="5" y="1109"/>
                  </a:moveTo>
                  <a:cubicBezTo>
                    <a:pt x="84" y="989"/>
                    <a:pt x="0" y="1127"/>
                    <a:pt x="5" y="757"/>
                  </a:cubicBezTo>
                  <a:cubicBezTo>
                    <a:pt x="7" y="590"/>
                    <a:pt x="29" y="373"/>
                    <a:pt x="108" y="215"/>
                  </a:cubicBezTo>
                  <a:cubicBezTo>
                    <a:pt x="119" y="141"/>
                    <a:pt x="142" y="75"/>
                    <a:pt x="142" y="0"/>
                  </a:cubicBezTo>
                </a:path>
              </a:pathLst>
            </a:custGeom>
            <a:noFill/>
            <a:ln w="57150">
              <a:solidFill>
                <a:schemeClr val="bg1"/>
              </a:solidFill>
              <a:round/>
              <a:headEnd/>
              <a:tailEn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sp>
          <p:nvSpPr>
            <p:cNvPr id="21511" name="Freeform 15"/>
            <p:cNvSpPr>
              <a:spLocks/>
            </p:cNvSpPr>
            <p:nvPr/>
          </p:nvSpPr>
          <p:spPr bwMode="auto">
            <a:xfrm>
              <a:off x="7472496" y="2164687"/>
              <a:ext cx="501385" cy="371513"/>
            </a:xfrm>
            <a:custGeom>
              <a:avLst/>
              <a:gdLst>
                <a:gd name="T0" fmla="*/ 835175817 w 301"/>
                <a:gd name="T1" fmla="*/ 0 h 78"/>
                <a:gd name="T2" fmla="*/ 238621424 w 301"/>
                <a:gd name="T3" fmla="*/ 184456871 h 78"/>
                <a:gd name="T4" fmla="*/ 0 w 301"/>
                <a:gd name="T5" fmla="*/ 239792880 h 78"/>
                <a:gd name="T6" fmla="*/ 0 60000 65536"/>
                <a:gd name="T7" fmla="*/ 0 60000 65536"/>
                <a:gd name="T8" fmla="*/ 0 60000 65536"/>
                <a:gd name="T9" fmla="*/ 0 w 301"/>
                <a:gd name="T10" fmla="*/ 0 h 78"/>
                <a:gd name="T11" fmla="*/ 301 w 301"/>
                <a:gd name="T12" fmla="*/ 78 h 78"/>
              </a:gdLst>
              <a:ahLst/>
              <a:cxnLst>
                <a:cxn ang="T6">
                  <a:pos x="T0" y="T1"/>
                </a:cxn>
                <a:cxn ang="T7">
                  <a:pos x="T2" y="T3"/>
                </a:cxn>
                <a:cxn ang="T8">
                  <a:pos x="T4" y="T5"/>
                </a:cxn>
              </a:cxnLst>
              <a:rect l="T9" t="T10" r="T11" b="T12"/>
              <a:pathLst>
                <a:path w="301" h="78">
                  <a:moveTo>
                    <a:pt x="301" y="0"/>
                  </a:moveTo>
                  <a:cubicBezTo>
                    <a:pt x="232" y="27"/>
                    <a:pt x="159" y="46"/>
                    <a:pt x="86" y="60"/>
                  </a:cubicBezTo>
                  <a:cubicBezTo>
                    <a:pt x="57" y="65"/>
                    <a:pt x="0" y="78"/>
                    <a:pt x="0" y="78"/>
                  </a:cubicBezTo>
                </a:path>
              </a:pathLst>
            </a:custGeom>
            <a:noFill/>
            <a:ln w="28575">
              <a:solidFill>
                <a:schemeClr val="bg1"/>
              </a:solidFill>
              <a:round/>
              <a:headEnd/>
              <a:tailEnd type="triangle" w="med" len="me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sp>
          <p:nvSpPr>
            <p:cNvPr id="21512" name="Freeform 16"/>
            <p:cNvSpPr>
              <a:spLocks/>
            </p:cNvSpPr>
            <p:nvPr/>
          </p:nvSpPr>
          <p:spPr bwMode="auto">
            <a:xfrm>
              <a:off x="7459170" y="2511851"/>
              <a:ext cx="543029" cy="371513"/>
            </a:xfrm>
            <a:custGeom>
              <a:avLst/>
              <a:gdLst>
                <a:gd name="T0" fmla="*/ 904541395 w 326"/>
                <a:gd name="T1" fmla="*/ 501107342 h 163"/>
                <a:gd name="T2" fmla="*/ 524412767 w 326"/>
                <a:gd name="T3" fmla="*/ 396582422 h 163"/>
                <a:gd name="T4" fmla="*/ 188677592 w 326"/>
                <a:gd name="T5" fmla="*/ 212125237 h 163"/>
                <a:gd name="T6" fmla="*/ 47168565 w 326"/>
                <a:gd name="T7" fmla="*/ 79930512 h 163"/>
                <a:gd name="T8" fmla="*/ 0 w 326"/>
                <a:gd name="T9" fmla="*/ 0 h 163"/>
                <a:gd name="T10" fmla="*/ 0 60000 65536"/>
                <a:gd name="T11" fmla="*/ 0 60000 65536"/>
                <a:gd name="T12" fmla="*/ 0 60000 65536"/>
                <a:gd name="T13" fmla="*/ 0 60000 65536"/>
                <a:gd name="T14" fmla="*/ 0 60000 65536"/>
                <a:gd name="T15" fmla="*/ 0 w 326"/>
                <a:gd name="T16" fmla="*/ 0 h 163"/>
                <a:gd name="T17" fmla="*/ 326 w 326"/>
                <a:gd name="T18" fmla="*/ 163 h 163"/>
              </a:gdLst>
              <a:ahLst/>
              <a:cxnLst>
                <a:cxn ang="T10">
                  <a:pos x="T0" y="T1"/>
                </a:cxn>
                <a:cxn ang="T11">
                  <a:pos x="T2" y="T3"/>
                </a:cxn>
                <a:cxn ang="T12">
                  <a:pos x="T4" y="T5"/>
                </a:cxn>
                <a:cxn ang="T13">
                  <a:pos x="T6" y="T7"/>
                </a:cxn>
                <a:cxn ang="T14">
                  <a:pos x="T8" y="T9"/>
                </a:cxn>
              </a:cxnLst>
              <a:rect l="T15" t="T16" r="T17" b="T18"/>
              <a:pathLst>
                <a:path w="326" h="163">
                  <a:moveTo>
                    <a:pt x="326" y="163"/>
                  </a:moveTo>
                  <a:cubicBezTo>
                    <a:pt x="276" y="156"/>
                    <a:pt x="236" y="146"/>
                    <a:pt x="189" y="129"/>
                  </a:cubicBezTo>
                  <a:cubicBezTo>
                    <a:pt x="157" y="98"/>
                    <a:pt x="110" y="82"/>
                    <a:pt x="68" y="69"/>
                  </a:cubicBezTo>
                  <a:cubicBezTo>
                    <a:pt x="44" y="52"/>
                    <a:pt x="37" y="50"/>
                    <a:pt x="17" y="26"/>
                  </a:cubicBezTo>
                  <a:cubicBezTo>
                    <a:pt x="10" y="18"/>
                    <a:pt x="0" y="0"/>
                    <a:pt x="0" y="0"/>
                  </a:cubicBezTo>
                </a:path>
              </a:pathLst>
            </a:custGeom>
            <a:noFill/>
            <a:ln w="28575">
              <a:solidFill>
                <a:schemeClr val="bg1"/>
              </a:solidFill>
              <a:round/>
              <a:headEnd/>
              <a:tailEnd type="triangle" w="med" len="me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sp>
          <p:nvSpPr>
            <p:cNvPr id="21513" name="Freeform 20"/>
            <p:cNvSpPr>
              <a:spLocks/>
            </p:cNvSpPr>
            <p:nvPr/>
          </p:nvSpPr>
          <p:spPr bwMode="auto">
            <a:xfrm>
              <a:off x="4724035" y="2240083"/>
              <a:ext cx="586337" cy="371513"/>
            </a:xfrm>
            <a:custGeom>
              <a:avLst/>
              <a:gdLst>
                <a:gd name="T0" fmla="*/ 0 w 352"/>
                <a:gd name="T1" fmla="*/ 396579453 h 129"/>
                <a:gd name="T2" fmla="*/ 665920058 w 352"/>
                <a:gd name="T3" fmla="*/ 107598234 h 129"/>
                <a:gd name="T4" fmla="*/ 976682529 w 352"/>
                <a:gd name="T5" fmla="*/ 0 h 129"/>
                <a:gd name="T6" fmla="*/ 0 60000 65536"/>
                <a:gd name="T7" fmla="*/ 0 60000 65536"/>
                <a:gd name="T8" fmla="*/ 0 60000 65536"/>
                <a:gd name="T9" fmla="*/ 0 w 352"/>
                <a:gd name="T10" fmla="*/ 0 h 129"/>
                <a:gd name="T11" fmla="*/ 352 w 352"/>
                <a:gd name="T12" fmla="*/ 129 h 129"/>
              </a:gdLst>
              <a:ahLst/>
              <a:cxnLst>
                <a:cxn ang="T6">
                  <a:pos x="T0" y="T1"/>
                </a:cxn>
                <a:cxn ang="T7">
                  <a:pos x="T2" y="T3"/>
                </a:cxn>
                <a:cxn ang="T8">
                  <a:pos x="T4" y="T5"/>
                </a:cxn>
              </a:cxnLst>
              <a:rect l="T9" t="T10" r="T11" b="T12"/>
              <a:pathLst>
                <a:path w="352" h="129">
                  <a:moveTo>
                    <a:pt x="0" y="129"/>
                  </a:moveTo>
                  <a:cubicBezTo>
                    <a:pt x="84" y="109"/>
                    <a:pt x="157" y="54"/>
                    <a:pt x="240" y="35"/>
                  </a:cubicBezTo>
                  <a:cubicBezTo>
                    <a:pt x="267" y="6"/>
                    <a:pt x="313" y="0"/>
                    <a:pt x="352" y="0"/>
                  </a:cubicBezTo>
                </a:path>
              </a:pathLst>
            </a:custGeom>
            <a:noFill/>
            <a:ln w="28575">
              <a:solidFill>
                <a:schemeClr val="bg1"/>
              </a:solidFill>
              <a:round/>
              <a:headEnd/>
              <a:tailEnd type="triangle" w="med" len="me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sp>
          <p:nvSpPr>
            <p:cNvPr id="21514" name="Freeform 21"/>
            <p:cNvSpPr>
              <a:spLocks/>
            </p:cNvSpPr>
            <p:nvPr/>
          </p:nvSpPr>
          <p:spPr bwMode="auto">
            <a:xfrm>
              <a:off x="4670731" y="2613547"/>
              <a:ext cx="586337" cy="371513"/>
            </a:xfrm>
            <a:custGeom>
              <a:avLst/>
              <a:gdLst>
                <a:gd name="T0" fmla="*/ 0 w 352"/>
                <a:gd name="T1" fmla="*/ 85792639 h 129"/>
                <a:gd name="T2" fmla="*/ 665920058 w 352"/>
                <a:gd name="T3" fmla="*/ 23277148 h 129"/>
                <a:gd name="T4" fmla="*/ 976682529 w 352"/>
                <a:gd name="T5" fmla="*/ 0 h 129"/>
                <a:gd name="T6" fmla="*/ 0 60000 65536"/>
                <a:gd name="T7" fmla="*/ 0 60000 65536"/>
                <a:gd name="T8" fmla="*/ 0 60000 65536"/>
                <a:gd name="T9" fmla="*/ 0 w 352"/>
                <a:gd name="T10" fmla="*/ 0 h 129"/>
                <a:gd name="T11" fmla="*/ 352 w 352"/>
                <a:gd name="T12" fmla="*/ 129 h 129"/>
              </a:gdLst>
              <a:ahLst/>
              <a:cxnLst>
                <a:cxn ang="T6">
                  <a:pos x="T0" y="T1"/>
                </a:cxn>
                <a:cxn ang="T7">
                  <a:pos x="T2" y="T3"/>
                </a:cxn>
                <a:cxn ang="T8">
                  <a:pos x="T4" y="T5"/>
                </a:cxn>
              </a:cxnLst>
              <a:rect l="T9" t="T10" r="T11" b="T12"/>
              <a:pathLst>
                <a:path w="352" h="129">
                  <a:moveTo>
                    <a:pt x="0" y="129"/>
                  </a:moveTo>
                  <a:cubicBezTo>
                    <a:pt x="84" y="109"/>
                    <a:pt x="157" y="54"/>
                    <a:pt x="240" y="35"/>
                  </a:cubicBezTo>
                  <a:cubicBezTo>
                    <a:pt x="267" y="6"/>
                    <a:pt x="313" y="0"/>
                    <a:pt x="352" y="0"/>
                  </a:cubicBezTo>
                </a:path>
              </a:pathLst>
            </a:custGeom>
            <a:noFill/>
            <a:ln w="28575">
              <a:solidFill>
                <a:schemeClr val="bg1"/>
              </a:solidFill>
              <a:round/>
              <a:headEnd/>
              <a:tailEnd type="triangle" w="med" len="med"/>
            </a:ln>
            <a:extLst>
              <a:ext uri="{909E8E84-426E-40dd-AFC4-6F175D3DCCD1}">
                <a14:hiddenFill xmlns="" xmlns:a14="http://schemas.microsoft.com/office/drawing/2010/main">
                  <a:solidFill>
                    <a:srgbClr val="FFFFFF"/>
                  </a:solidFill>
                </a14:hiddenFill>
              </a:ext>
            </a:extLst>
          </p:spPr>
          <p:txBody>
            <a:bodyPr lIns="67500" tIns="35100" rIns="67500" bIns="35100">
              <a:spAutoFit/>
            </a:bodyPr>
            <a:lstStyle/>
            <a:p>
              <a:endParaRPr lang="en-US" sz="1350"/>
            </a:p>
          </p:txBody>
        </p:sp>
      </p:grpSp>
      <p:sp>
        <p:nvSpPr>
          <p:cNvPr id="11" name="Rectangle 10"/>
          <p:cNvSpPr>
            <a:spLocks noChangeArrowheads="1"/>
          </p:cNvSpPr>
          <p:nvPr/>
        </p:nvSpPr>
        <p:spPr bwMode="auto">
          <a:xfrm>
            <a:off x="822955" y="2199144"/>
            <a:ext cx="3291845" cy="26776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647700" indent="-647700">
              <a:spcBef>
                <a:spcPct val="20000"/>
              </a:spcBef>
              <a:buChar char="•"/>
              <a:defRPr kumimoji="1" sz="3200">
                <a:solidFill>
                  <a:schemeClr val="tx1"/>
                </a:solidFill>
                <a:latin typeface="Comic Sans MS" charset="0"/>
              </a:defRPr>
            </a:lvl1pPr>
            <a:lvl2pPr marL="742950" indent="-285750">
              <a:spcBef>
                <a:spcPct val="20000"/>
              </a:spcBef>
              <a:buChar char="–"/>
              <a:defRPr kumimoji="1" sz="2800">
                <a:solidFill>
                  <a:schemeClr val="tx1"/>
                </a:solidFill>
                <a:latin typeface="Comic Sans MS" charset="0"/>
              </a:defRPr>
            </a:lvl2pPr>
            <a:lvl3pPr marL="1143000" indent="-228600">
              <a:spcBef>
                <a:spcPct val="20000"/>
              </a:spcBef>
              <a:buChar char="•"/>
              <a:defRPr kumimoji="1" sz="2400">
                <a:solidFill>
                  <a:schemeClr val="tx1"/>
                </a:solidFill>
                <a:latin typeface="Comic Sans MS" charset="0"/>
              </a:defRPr>
            </a:lvl3pPr>
            <a:lvl4pPr marL="1600200" indent="-228600">
              <a:spcBef>
                <a:spcPct val="20000"/>
              </a:spcBef>
              <a:buChar char="–"/>
              <a:defRPr kumimoji="1" sz="2000">
                <a:solidFill>
                  <a:schemeClr val="tx1"/>
                </a:solidFill>
                <a:latin typeface="Comic Sans MS" charset="0"/>
              </a:defRPr>
            </a:lvl4pPr>
            <a:lvl5pPr marL="2057400" indent="-228600">
              <a:spcBef>
                <a:spcPct val="20000"/>
              </a:spcBef>
              <a:buChar char="•"/>
              <a:defRPr kumimoji="1" sz="2000">
                <a:solidFill>
                  <a:schemeClr val="tx1"/>
                </a:solidFill>
                <a:latin typeface="Comic Sans MS" charset="0"/>
              </a:defRPr>
            </a:lvl5pPr>
            <a:lvl6pPr marL="2514600" indent="-228600" eaLnBrk="0" fontAlgn="base" hangingPunct="0">
              <a:spcBef>
                <a:spcPct val="20000"/>
              </a:spcBef>
              <a:spcAft>
                <a:spcPct val="0"/>
              </a:spcAft>
              <a:buChar char="•"/>
              <a:defRPr kumimoji="1" sz="2000">
                <a:solidFill>
                  <a:schemeClr val="tx1"/>
                </a:solidFill>
                <a:latin typeface="Comic Sans MS" charset="0"/>
              </a:defRPr>
            </a:lvl6pPr>
            <a:lvl7pPr marL="2971800" indent="-228600" eaLnBrk="0" fontAlgn="base" hangingPunct="0">
              <a:spcBef>
                <a:spcPct val="20000"/>
              </a:spcBef>
              <a:spcAft>
                <a:spcPct val="0"/>
              </a:spcAft>
              <a:buChar char="•"/>
              <a:defRPr kumimoji="1" sz="2000">
                <a:solidFill>
                  <a:schemeClr val="tx1"/>
                </a:solidFill>
                <a:latin typeface="Comic Sans MS" charset="0"/>
              </a:defRPr>
            </a:lvl7pPr>
            <a:lvl8pPr marL="3429000" indent="-228600" eaLnBrk="0" fontAlgn="base" hangingPunct="0">
              <a:spcBef>
                <a:spcPct val="20000"/>
              </a:spcBef>
              <a:spcAft>
                <a:spcPct val="0"/>
              </a:spcAft>
              <a:buChar char="•"/>
              <a:defRPr kumimoji="1" sz="2000">
                <a:solidFill>
                  <a:schemeClr val="tx1"/>
                </a:solidFill>
                <a:latin typeface="Comic Sans MS" charset="0"/>
              </a:defRPr>
            </a:lvl8pPr>
            <a:lvl9pPr marL="3886200" indent="-228600" eaLnBrk="0" fontAlgn="base" hangingPunct="0">
              <a:spcBef>
                <a:spcPct val="20000"/>
              </a:spcBef>
              <a:spcAft>
                <a:spcPct val="0"/>
              </a:spcAft>
              <a:buChar char="•"/>
              <a:defRPr kumimoji="1" sz="2000">
                <a:solidFill>
                  <a:schemeClr val="tx1"/>
                </a:solidFill>
                <a:latin typeface="Comic Sans MS" charset="0"/>
              </a:defRPr>
            </a:lvl9pPr>
          </a:lstStyle>
          <a:p>
            <a:pPr marL="14288" indent="-14288" eaLnBrk="1" hangingPunct="1">
              <a:spcBef>
                <a:spcPct val="0"/>
              </a:spcBef>
              <a:buFontTx/>
              <a:buNone/>
            </a:pPr>
            <a:r>
              <a:rPr kumimoji="0" lang="en-CA" altLang="en-US" sz="2800" dirty="0">
                <a:latin typeface="+mn-lt"/>
              </a:rPr>
              <a:t>Only a very small amount of blood is directed through the right and left pulmonary arteries to the lungs</a:t>
            </a:r>
          </a:p>
        </p:txBody>
      </p:sp>
      <p:sp>
        <p:nvSpPr>
          <p:cNvPr id="2" name="TextBox 1">
            <a:extLst>
              <a:ext uri="{FF2B5EF4-FFF2-40B4-BE49-F238E27FC236}">
                <a16:creationId xmlns:a16="http://schemas.microsoft.com/office/drawing/2014/main" id="{AE8CF535-C78F-7C4A-808D-3D135CBB9D0A}"/>
              </a:ext>
            </a:extLst>
          </p:cNvPr>
          <p:cNvSpPr txBox="1"/>
          <p:nvPr/>
        </p:nvSpPr>
        <p:spPr>
          <a:xfrm>
            <a:off x="465244" y="324465"/>
            <a:ext cx="4706159" cy="769441"/>
          </a:xfrm>
          <a:prstGeom prst="rect">
            <a:avLst/>
          </a:prstGeom>
          <a:noFill/>
        </p:spPr>
        <p:txBody>
          <a:bodyPr wrap="square" rtlCol="0">
            <a:spAutoFit/>
          </a:bodyPr>
          <a:lstStyle/>
          <a:p>
            <a:r>
              <a:rPr lang="en-CA" altLang="en-US" sz="4400" dirty="0"/>
              <a:t>Fetal Circulation: </a:t>
            </a:r>
          </a:p>
        </p:txBody>
      </p:sp>
    </p:spTree>
    <p:extLst>
      <p:ext uri="{BB962C8B-B14F-4D97-AF65-F5344CB8AC3E}">
        <p14:creationId xmlns:p14="http://schemas.microsoft.com/office/powerpoint/2010/main" val="17981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down)">
                                      <p:cBhvr>
                                        <p:cTn id="7" dur="500"/>
                                        <p:tgtEl>
                                          <p:spTgt spid="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r>
              <a:rPr lang="en-US" altLang="en-US" dirty="0"/>
              <a:t>Blood Circulation After Birth</a:t>
            </a:r>
          </a:p>
        </p:txBody>
      </p:sp>
      <p:sp>
        <p:nvSpPr>
          <p:cNvPr id="3" name="Rectangle 2"/>
          <p:cNvSpPr>
            <a:spLocks noChangeArrowheads="1"/>
          </p:cNvSpPr>
          <p:nvPr/>
        </p:nvSpPr>
        <p:spPr bwMode="auto">
          <a:xfrm>
            <a:off x="457200" y="1566952"/>
            <a:ext cx="7981950" cy="33547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647700" indent="-647700">
              <a:spcBef>
                <a:spcPct val="20000"/>
              </a:spcBef>
              <a:buChar char="•"/>
              <a:defRPr kumimoji="1" sz="3200">
                <a:solidFill>
                  <a:schemeClr val="tx1"/>
                </a:solidFill>
                <a:latin typeface="Comic Sans MS" charset="0"/>
              </a:defRPr>
            </a:lvl1pPr>
            <a:lvl2pPr marL="1028700" indent="-571500">
              <a:spcBef>
                <a:spcPct val="20000"/>
              </a:spcBef>
              <a:buChar char="–"/>
              <a:defRPr kumimoji="1" sz="2800">
                <a:solidFill>
                  <a:schemeClr val="tx1"/>
                </a:solidFill>
                <a:latin typeface="Comic Sans MS" charset="0"/>
              </a:defRPr>
            </a:lvl2pPr>
            <a:lvl3pPr marL="1485900" indent="-571500">
              <a:spcBef>
                <a:spcPct val="20000"/>
              </a:spcBef>
              <a:buChar char="•"/>
              <a:defRPr kumimoji="1" sz="2400">
                <a:solidFill>
                  <a:schemeClr val="tx1"/>
                </a:solidFill>
                <a:latin typeface="Comic Sans MS" charset="0"/>
              </a:defRPr>
            </a:lvl3pPr>
            <a:lvl4pPr marL="1600200" indent="-228600">
              <a:spcBef>
                <a:spcPct val="20000"/>
              </a:spcBef>
              <a:buChar char="–"/>
              <a:defRPr kumimoji="1" sz="2000">
                <a:solidFill>
                  <a:schemeClr val="tx1"/>
                </a:solidFill>
                <a:latin typeface="Comic Sans MS" charset="0"/>
              </a:defRPr>
            </a:lvl4pPr>
            <a:lvl5pPr marL="2057400" indent="-228600">
              <a:spcBef>
                <a:spcPct val="20000"/>
              </a:spcBef>
              <a:buChar char="•"/>
              <a:defRPr kumimoji="1" sz="2000">
                <a:solidFill>
                  <a:schemeClr val="tx1"/>
                </a:solidFill>
                <a:latin typeface="Comic Sans MS" charset="0"/>
              </a:defRPr>
            </a:lvl5pPr>
            <a:lvl6pPr marL="2514600" indent="-228600" eaLnBrk="0" fontAlgn="base" hangingPunct="0">
              <a:spcBef>
                <a:spcPct val="20000"/>
              </a:spcBef>
              <a:spcAft>
                <a:spcPct val="0"/>
              </a:spcAft>
              <a:buChar char="•"/>
              <a:defRPr kumimoji="1" sz="2000">
                <a:solidFill>
                  <a:schemeClr val="tx1"/>
                </a:solidFill>
                <a:latin typeface="Comic Sans MS" charset="0"/>
              </a:defRPr>
            </a:lvl6pPr>
            <a:lvl7pPr marL="2971800" indent="-228600" eaLnBrk="0" fontAlgn="base" hangingPunct="0">
              <a:spcBef>
                <a:spcPct val="20000"/>
              </a:spcBef>
              <a:spcAft>
                <a:spcPct val="0"/>
              </a:spcAft>
              <a:buChar char="•"/>
              <a:defRPr kumimoji="1" sz="2000">
                <a:solidFill>
                  <a:schemeClr val="tx1"/>
                </a:solidFill>
                <a:latin typeface="Comic Sans MS" charset="0"/>
              </a:defRPr>
            </a:lvl7pPr>
            <a:lvl8pPr marL="3429000" indent="-228600" eaLnBrk="0" fontAlgn="base" hangingPunct="0">
              <a:spcBef>
                <a:spcPct val="20000"/>
              </a:spcBef>
              <a:spcAft>
                <a:spcPct val="0"/>
              </a:spcAft>
              <a:buChar char="•"/>
              <a:defRPr kumimoji="1" sz="2000">
                <a:solidFill>
                  <a:schemeClr val="tx1"/>
                </a:solidFill>
                <a:latin typeface="Comic Sans MS" charset="0"/>
              </a:defRPr>
            </a:lvl8pPr>
            <a:lvl9pPr marL="3886200" indent="-228600" eaLnBrk="0" fontAlgn="base" hangingPunct="0">
              <a:spcBef>
                <a:spcPct val="20000"/>
              </a:spcBef>
              <a:spcAft>
                <a:spcPct val="0"/>
              </a:spcAft>
              <a:buChar char="•"/>
              <a:defRPr kumimoji="1" sz="2000">
                <a:solidFill>
                  <a:schemeClr val="tx1"/>
                </a:solidFill>
                <a:latin typeface="Comic Sans MS" charset="0"/>
              </a:defRPr>
            </a:lvl9pPr>
          </a:lstStyle>
          <a:p>
            <a:pPr marL="14288" indent="-14288" eaLnBrk="1" hangingPunct="1">
              <a:spcBef>
                <a:spcPct val="0"/>
              </a:spcBef>
              <a:buFontTx/>
              <a:buNone/>
            </a:pPr>
            <a:r>
              <a:rPr kumimoji="0" lang="en-CA" altLang="en-US" sz="3600" i="1" dirty="0">
                <a:latin typeface="+mn-lt"/>
              </a:rPr>
              <a:t>The transformation from fetal to neonatal circulation involves two major changes:</a:t>
            </a:r>
          </a:p>
          <a:p>
            <a:pPr marL="407988" indent="-407988" eaLnBrk="1" hangingPunct="1">
              <a:spcBef>
                <a:spcPct val="0"/>
              </a:spcBef>
              <a:buFont typeface="+mj-lt"/>
              <a:buAutoNum type="arabicPeriod"/>
            </a:pPr>
            <a:r>
              <a:rPr kumimoji="0" lang="en-CA" altLang="en-US" sz="2800" dirty="0">
                <a:latin typeface="+mn-lt"/>
              </a:rPr>
              <a:t>A marked </a:t>
            </a:r>
            <a:r>
              <a:rPr kumimoji="0" lang="en-CA" altLang="en-US" sz="2800" u="sng" dirty="0">
                <a:latin typeface="+mn-lt"/>
              </a:rPr>
              <a:t>increase </a:t>
            </a:r>
            <a:r>
              <a:rPr kumimoji="0" lang="en-CA" altLang="en-US" sz="2800" dirty="0">
                <a:latin typeface="+mn-lt"/>
              </a:rPr>
              <a:t>in systemic resistance caused by loss of the low-resistance placenta</a:t>
            </a:r>
          </a:p>
          <a:p>
            <a:pPr marL="407988" indent="-407988">
              <a:spcBef>
                <a:spcPct val="0"/>
              </a:spcBef>
              <a:buFont typeface="+mj-lt"/>
              <a:buAutoNum type="arabicPeriod"/>
            </a:pPr>
            <a:r>
              <a:rPr kumimoji="0" lang="en-CA" altLang="en-US" sz="2800" dirty="0">
                <a:latin typeface="+mn-lt"/>
              </a:rPr>
              <a:t>A marked </a:t>
            </a:r>
            <a:r>
              <a:rPr kumimoji="0" lang="en-CA" altLang="en-US" sz="2800" u="sng" dirty="0">
                <a:latin typeface="+mn-lt"/>
              </a:rPr>
              <a:t>decrease</a:t>
            </a:r>
            <a:r>
              <a:rPr kumimoji="0" lang="en-CA" altLang="en-US" sz="2800" dirty="0">
                <a:latin typeface="+mn-lt"/>
              </a:rPr>
              <a:t> in pulmonary resistance caused by pulmonary artery dilation with the neonate’s first breaths</a:t>
            </a:r>
          </a:p>
        </p:txBody>
      </p:sp>
    </p:spTree>
    <p:extLst>
      <p:ext uri="{BB962C8B-B14F-4D97-AF65-F5344CB8AC3E}">
        <p14:creationId xmlns:p14="http://schemas.microsoft.com/office/powerpoint/2010/main" val="20794288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Slide Number Placeholder 4"/>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2400">
                <a:solidFill>
                  <a:schemeClr val="tx1"/>
                </a:solidFill>
                <a:latin typeface="Calibri" charset="0"/>
              </a:defRPr>
            </a:lvl1pPr>
            <a:lvl2pPr marL="557213" indent="-214313">
              <a:spcBef>
                <a:spcPct val="20000"/>
              </a:spcBef>
              <a:buFont typeface="Arial" charset="0"/>
              <a:buChar char="–"/>
              <a:defRPr sz="2100">
                <a:solidFill>
                  <a:schemeClr val="tx1"/>
                </a:solidFill>
                <a:latin typeface="Calibri" charset="0"/>
              </a:defRPr>
            </a:lvl2pPr>
            <a:lvl3pPr marL="857250" indent="-171450">
              <a:spcBef>
                <a:spcPct val="20000"/>
              </a:spcBef>
              <a:buFont typeface="Arial" charset="0"/>
              <a:buChar char="•"/>
              <a:defRPr sz="1800">
                <a:solidFill>
                  <a:schemeClr val="tx1"/>
                </a:solidFill>
                <a:latin typeface="Calibri" charset="0"/>
              </a:defRPr>
            </a:lvl3pPr>
            <a:lvl4pPr marL="1200150" indent="-171450">
              <a:spcBef>
                <a:spcPct val="20000"/>
              </a:spcBef>
              <a:buFont typeface="Arial" charset="0"/>
              <a:buChar char="–"/>
              <a:defRPr sz="1500">
                <a:solidFill>
                  <a:schemeClr val="tx1"/>
                </a:solidFill>
                <a:latin typeface="Calibri" charset="0"/>
              </a:defRPr>
            </a:lvl4pPr>
            <a:lvl5pPr marL="1543050" indent="-171450">
              <a:spcBef>
                <a:spcPct val="20000"/>
              </a:spcBef>
              <a:buFont typeface="Arial" charset="0"/>
              <a:buChar char="»"/>
              <a:defRPr sz="1500">
                <a:solidFill>
                  <a:schemeClr val="tx1"/>
                </a:solidFill>
                <a:latin typeface="Calibri" charset="0"/>
              </a:defRPr>
            </a:lvl5pPr>
            <a:lvl6pPr marL="1885950" indent="-171450" eaLnBrk="0" fontAlgn="base" hangingPunct="0">
              <a:spcBef>
                <a:spcPct val="20000"/>
              </a:spcBef>
              <a:spcAft>
                <a:spcPct val="0"/>
              </a:spcAft>
              <a:buFont typeface="Arial" charset="0"/>
              <a:buChar char="»"/>
              <a:defRPr sz="1500">
                <a:solidFill>
                  <a:schemeClr val="tx1"/>
                </a:solidFill>
                <a:latin typeface="Calibri" charset="0"/>
              </a:defRPr>
            </a:lvl6pPr>
            <a:lvl7pPr marL="2228850" indent="-171450" eaLnBrk="0" fontAlgn="base" hangingPunct="0">
              <a:spcBef>
                <a:spcPct val="20000"/>
              </a:spcBef>
              <a:spcAft>
                <a:spcPct val="0"/>
              </a:spcAft>
              <a:buFont typeface="Arial" charset="0"/>
              <a:buChar char="»"/>
              <a:defRPr sz="1500">
                <a:solidFill>
                  <a:schemeClr val="tx1"/>
                </a:solidFill>
                <a:latin typeface="Calibri" charset="0"/>
              </a:defRPr>
            </a:lvl7pPr>
            <a:lvl8pPr marL="2571750" indent="-171450" eaLnBrk="0" fontAlgn="base" hangingPunct="0">
              <a:spcBef>
                <a:spcPct val="20000"/>
              </a:spcBef>
              <a:spcAft>
                <a:spcPct val="0"/>
              </a:spcAft>
              <a:buFont typeface="Arial" charset="0"/>
              <a:buChar char="»"/>
              <a:defRPr sz="1500">
                <a:solidFill>
                  <a:schemeClr val="tx1"/>
                </a:solidFill>
                <a:latin typeface="Calibri" charset="0"/>
              </a:defRPr>
            </a:lvl8pPr>
            <a:lvl9pPr marL="2914650" indent="-171450" eaLnBrk="0" fontAlgn="base" hangingPunct="0">
              <a:spcBef>
                <a:spcPct val="20000"/>
              </a:spcBef>
              <a:spcAft>
                <a:spcPct val="0"/>
              </a:spcAft>
              <a:buFont typeface="Arial" charset="0"/>
              <a:buChar char="»"/>
              <a:defRPr sz="1500">
                <a:solidFill>
                  <a:schemeClr val="tx1"/>
                </a:solidFill>
                <a:latin typeface="Calibri" charset="0"/>
              </a:defRPr>
            </a:lvl9pPr>
          </a:lstStyle>
          <a:p>
            <a:pPr>
              <a:spcBef>
                <a:spcPct val="0"/>
              </a:spcBef>
              <a:buFontTx/>
              <a:buNone/>
            </a:pPr>
            <a:fld id="{B1D40B44-86D4-1648-A48F-D1D96D409EBE}" type="slidenum">
              <a:rPr lang="en-US" altLang="en-US" sz="900">
                <a:solidFill>
                  <a:srgbClr val="898989"/>
                </a:solidFill>
                <a:latin typeface="Arial" charset="0"/>
              </a:rPr>
              <a:pPr>
                <a:spcBef>
                  <a:spcPct val="0"/>
                </a:spcBef>
                <a:buFontTx/>
                <a:buNone/>
              </a:pPr>
              <a:t>14</a:t>
            </a:fld>
            <a:endParaRPr lang="en-US" altLang="en-US" sz="900">
              <a:solidFill>
                <a:srgbClr val="898989"/>
              </a:solidFill>
              <a:latin typeface="Arial" charset="0"/>
            </a:endParaRPr>
          </a:p>
        </p:txBody>
      </p:sp>
      <p:sp>
        <p:nvSpPr>
          <p:cNvPr id="4098" name="Rectangle 2"/>
          <p:cNvSpPr>
            <a:spLocks noGrp="1" noChangeArrowheads="1"/>
          </p:cNvSpPr>
          <p:nvPr>
            <p:ph type="title" idx="4294967295"/>
          </p:nvPr>
        </p:nvSpPr>
        <p:spPr>
          <a:xfrm>
            <a:off x="433387" y="542925"/>
            <a:ext cx="5991225" cy="638175"/>
          </a:xfrm>
        </p:spPr>
        <p:txBody>
          <a:bodyPr rtlCol="0">
            <a:noAutofit/>
          </a:bodyPr>
          <a:lstStyle/>
          <a:p>
            <a:pPr algn="l">
              <a:defRPr/>
            </a:pPr>
            <a:r>
              <a:rPr lang="en-US" dirty="0">
                <a:ea typeface="Arial" charset="0"/>
                <a:cs typeface="Arial" charset="0"/>
              </a:rPr>
              <a:t>Examination for CHD</a:t>
            </a:r>
          </a:p>
        </p:txBody>
      </p:sp>
      <p:sp>
        <p:nvSpPr>
          <p:cNvPr id="20482" name="Rectangle 3"/>
          <p:cNvSpPr>
            <a:spLocks noGrp="1" noChangeArrowheads="1"/>
          </p:cNvSpPr>
          <p:nvPr>
            <p:ph type="body" idx="4294967295"/>
          </p:nvPr>
        </p:nvSpPr>
        <p:spPr>
          <a:xfrm>
            <a:off x="433387" y="1543050"/>
            <a:ext cx="7872413" cy="4324350"/>
          </a:xfrm>
        </p:spPr>
        <p:txBody>
          <a:bodyPr>
            <a:normAutofit/>
          </a:bodyPr>
          <a:lstStyle/>
          <a:p>
            <a:pPr eaLnBrk="1" hangingPunct="1">
              <a:buFont typeface="Wingdings" charset="2"/>
              <a:buNone/>
            </a:pPr>
            <a:r>
              <a:rPr lang="en-US" altLang="en-US" sz="2800" i="1" dirty="0">
                <a:ea typeface="Arial" charset="0"/>
                <a:cs typeface="Arial" charset="0"/>
              </a:rPr>
              <a:t>Clues for evaluation of an infant with suspected CHD</a:t>
            </a:r>
          </a:p>
          <a:p>
            <a:pPr marL="233363" indent="-233363" eaLnBrk="1" hangingPunct="1"/>
            <a:r>
              <a:rPr lang="en-US" altLang="en-US" sz="2800" dirty="0">
                <a:ea typeface="Arial" charset="0"/>
                <a:cs typeface="Arial" charset="0"/>
              </a:rPr>
              <a:t>On History and Physical Examination (color)</a:t>
            </a:r>
          </a:p>
          <a:p>
            <a:pPr marL="525463" lvl="2" indent="-234950" eaLnBrk="1" hangingPunct="1">
              <a:buFont typeface="System Font Regular"/>
              <a:buChar char="-"/>
            </a:pPr>
            <a:r>
              <a:rPr lang="en-US" altLang="en-US" dirty="0">
                <a:ea typeface="Arial" charset="0"/>
                <a:cs typeface="Arial" charset="0"/>
              </a:rPr>
              <a:t> </a:t>
            </a:r>
            <a:r>
              <a:rPr lang="en-US" altLang="en-US" dirty="0" err="1">
                <a:ea typeface="Arial" charset="0"/>
                <a:cs typeface="Arial" charset="0"/>
              </a:rPr>
              <a:t>Acyanotic</a:t>
            </a:r>
            <a:endParaRPr lang="en-US" altLang="en-US" dirty="0">
              <a:ea typeface="Arial" charset="0"/>
              <a:cs typeface="Arial" charset="0"/>
            </a:endParaRPr>
          </a:p>
          <a:p>
            <a:pPr marL="525463" lvl="2" indent="-234950" eaLnBrk="1" hangingPunct="1">
              <a:buFont typeface="System Font Regular"/>
              <a:buChar char="-"/>
            </a:pPr>
            <a:r>
              <a:rPr lang="en-US" altLang="en-US" dirty="0">
                <a:ea typeface="Arial" charset="0"/>
                <a:cs typeface="Arial" charset="0"/>
              </a:rPr>
              <a:t> Cyanotic			</a:t>
            </a:r>
          </a:p>
          <a:p>
            <a:pPr marL="233363" indent="-233363" eaLnBrk="1" hangingPunct="1"/>
            <a:r>
              <a:rPr lang="en-US" altLang="en-US" sz="2800" dirty="0">
                <a:ea typeface="Arial" charset="0"/>
                <a:cs typeface="Arial" charset="0"/>
              </a:rPr>
              <a:t>Auscultation</a:t>
            </a:r>
          </a:p>
          <a:p>
            <a:pPr marL="233363" indent="-233363" eaLnBrk="1" hangingPunct="1"/>
            <a:r>
              <a:rPr lang="en-US" altLang="en-US" sz="2800" dirty="0">
                <a:ea typeface="Arial" charset="0"/>
                <a:cs typeface="Arial" charset="0"/>
              </a:rPr>
              <a:t>Chest roentgenogram</a:t>
            </a:r>
          </a:p>
          <a:p>
            <a:pPr marL="582613" lvl="2" indent="-292100" eaLnBrk="1" hangingPunct="1">
              <a:buFont typeface="System Font Regular"/>
              <a:buChar char="-"/>
            </a:pPr>
            <a:r>
              <a:rPr lang="en-US" altLang="en-US" dirty="0">
                <a:ea typeface="Arial" charset="0"/>
                <a:cs typeface="Arial" charset="0"/>
              </a:rPr>
              <a:t>Normal</a:t>
            </a:r>
          </a:p>
          <a:p>
            <a:pPr marL="582613" lvl="2" indent="-292100" eaLnBrk="1" hangingPunct="1">
              <a:buFont typeface="System Font Regular"/>
              <a:buChar char="-"/>
            </a:pPr>
            <a:r>
              <a:rPr lang="en-US" altLang="en-US" dirty="0">
                <a:ea typeface="Arial" charset="0"/>
                <a:cs typeface="Arial" charset="0"/>
              </a:rPr>
              <a:t>Increased/Plethora                Pulmonary blood flow</a:t>
            </a:r>
          </a:p>
          <a:p>
            <a:pPr marL="582613" lvl="2" indent="-292100" eaLnBrk="1" hangingPunct="1">
              <a:buFont typeface="System Font Regular"/>
              <a:buChar char="-"/>
            </a:pPr>
            <a:r>
              <a:rPr lang="en-US" altLang="en-US" dirty="0">
                <a:ea typeface="Arial" charset="0"/>
                <a:cs typeface="Arial" charset="0"/>
              </a:rPr>
              <a:t>Decreased/Oligemia</a:t>
            </a:r>
          </a:p>
        </p:txBody>
      </p:sp>
      <p:sp>
        <p:nvSpPr>
          <p:cNvPr id="20483" name="AutoShape 4"/>
          <p:cNvSpPr>
            <a:spLocks/>
          </p:cNvSpPr>
          <p:nvPr/>
        </p:nvSpPr>
        <p:spPr bwMode="auto">
          <a:xfrm>
            <a:off x="3940968" y="4678823"/>
            <a:ext cx="428625" cy="914400"/>
          </a:xfrm>
          <a:prstGeom prst="rightBrace">
            <a:avLst>
              <a:gd name="adj1" fmla="val 17778"/>
              <a:gd name="adj2" fmla="val 50000"/>
            </a:avLst>
          </a:prstGeom>
          <a:noFill/>
          <a:ln w="9525">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spcBef>
                <a:spcPct val="0"/>
              </a:spcBef>
              <a:buFontTx/>
              <a:buNone/>
            </a:pPr>
            <a:endParaRPr lang="en-US" altLang="en-US" sz="1350">
              <a:latin typeface="Arial" charset="0"/>
            </a:endParaRP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10200" y="2782505"/>
            <a:ext cx="2895600" cy="1845440"/>
          </a:xfrm>
          <a:prstGeom prst="rect">
            <a:avLst/>
          </a:prstGeom>
        </p:spPr>
      </p:pic>
    </p:spTree>
    <p:extLst>
      <p:ext uri="{BB962C8B-B14F-4D97-AF65-F5344CB8AC3E}">
        <p14:creationId xmlns:p14="http://schemas.microsoft.com/office/powerpoint/2010/main" val="717540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4294967295"/>
          </p:nvPr>
        </p:nvPicPr>
        <p:blipFill rotWithShape="1">
          <a:blip r:embed="rId2" cstate="screen">
            <a:extLst>
              <a:ext uri="{28A0092B-C50C-407E-A947-70E740481C1C}">
                <a14:useLocalDpi xmlns:a14="http://schemas.microsoft.com/office/drawing/2010/main"/>
              </a:ext>
            </a:extLst>
          </a:blip>
          <a:srcRect l="1623" t="10937" r="2631"/>
          <a:stretch/>
        </p:blipFill>
        <p:spPr>
          <a:xfrm>
            <a:off x="76200" y="1143000"/>
            <a:ext cx="8991600" cy="4876800"/>
          </a:xfrm>
        </p:spPr>
      </p:pic>
      <p:sp>
        <p:nvSpPr>
          <p:cNvPr id="2" name="TextBox 1">
            <a:extLst>
              <a:ext uri="{FF2B5EF4-FFF2-40B4-BE49-F238E27FC236}">
                <a16:creationId xmlns:a16="http://schemas.microsoft.com/office/drawing/2014/main" id="{3A1C24C9-2740-8E42-9CC4-8D140C1F55D1}"/>
              </a:ext>
            </a:extLst>
          </p:cNvPr>
          <p:cNvSpPr txBox="1"/>
          <p:nvPr/>
        </p:nvSpPr>
        <p:spPr>
          <a:xfrm>
            <a:off x="762000" y="373559"/>
            <a:ext cx="6151749" cy="769441"/>
          </a:xfrm>
          <a:prstGeom prst="rect">
            <a:avLst/>
          </a:prstGeom>
          <a:noFill/>
        </p:spPr>
        <p:txBody>
          <a:bodyPr wrap="none" rtlCol="0">
            <a:spAutoFit/>
          </a:bodyPr>
          <a:lstStyle/>
          <a:p>
            <a:r>
              <a:rPr lang="en-US" sz="4400" dirty="0"/>
              <a:t>Ductal Dependent Lesions</a:t>
            </a:r>
          </a:p>
        </p:txBody>
      </p:sp>
    </p:spTree>
    <p:extLst>
      <p:ext uri="{BB962C8B-B14F-4D97-AF65-F5344CB8AC3E}">
        <p14:creationId xmlns:p14="http://schemas.microsoft.com/office/powerpoint/2010/main" val="950720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206868"/>
            <a:ext cx="7509662" cy="1012332"/>
          </a:xfrm>
        </p:spPr>
        <p:txBody>
          <a:bodyPr>
            <a:noAutofit/>
          </a:bodyPr>
          <a:lstStyle/>
          <a:p>
            <a:pPr algn="l" eaLnBrk="1" hangingPunct="1"/>
            <a:r>
              <a:rPr lang="en-US" altLang="en-US" sz="4000" dirty="0">
                <a:ea typeface="Arial" charset="0"/>
                <a:cs typeface="Arial" charset="0"/>
              </a:rPr>
              <a:t>Acyanotic Congenital Heart Defects</a:t>
            </a:r>
          </a:p>
        </p:txBody>
      </p:sp>
      <p:sp>
        <p:nvSpPr>
          <p:cNvPr id="3" name="Content Placeholder 2"/>
          <p:cNvSpPr>
            <a:spLocks noGrp="1"/>
          </p:cNvSpPr>
          <p:nvPr>
            <p:ph idx="1"/>
          </p:nvPr>
        </p:nvSpPr>
        <p:spPr>
          <a:xfrm>
            <a:off x="304801" y="1295400"/>
            <a:ext cx="8534399" cy="4876800"/>
          </a:xfrm>
        </p:spPr>
        <p:txBody>
          <a:bodyPr>
            <a:noAutofit/>
          </a:bodyPr>
          <a:lstStyle/>
          <a:p>
            <a:pPr marL="485775" indent="-485775">
              <a:buNone/>
              <a:defRPr/>
            </a:pPr>
            <a:r>
              <a:rPr lang="en-CA" sz="3200" i="1" dirty="0"/>
              <a:t>Pink Baby: (L</a:t>
            </a:r>
            <a:r>
              <a:rPr lang="en-CA" sz="3200" i="1" dirty="0">
                <a:sym typeface="Wingdings" pitchFamily="2" charset="2"/>
              </a:rPr>
              <a:t> R shunt)</a:t>
            </a:r>
            <a:r>
              <a:rPr lang="en-CA" sz="3200" i="1" dirty="0"/>
              <a:t> </a:t>
            </a:r>
          </a:p>
          <a:p>
            <a:pPr marL="290513" indent="-290513">
              <a:buClr>
                <a:schemeClr val="tx1"/>
              </a:buClr>
              <a:defRPr/>
            </a:pPr>
            <a:r>
              <a:rPr lang="en-CA" sz="2600" dirty="0"/>
              <a:t>L </a:t>
            </a:r>
            <a:r>
              <a:rPr lang="en-CA" sz="2600" dirty="0">
                <a:sym typeface="Wingdings" pitchFamily="2" charset="2"/>
              </a:rPr>
              <a:t> R shunts cause CHF and pulmonary hypertension</a:t>
            </a:r>
          </a:p>
          <a:p>
            <a:pPr marL="290513" indent="-290513">
              <a:buClr>
                <a:schemeClr val="tx1"/>
              </a:buClr>
              <a:defRPr/>
            </a:pPr>
            <a:r>
              <a:rPr lang="en-CA" sz="2600" dirty="0">
                <a:sym typeface="Wingdings" pitchFamily="2" charset="2"/>
              </a:rPr>
              <a:t>This leads to RV enlargement, RV failure</a:t>
            </a:r>
          </a:p>
          <a:p>
            <a:pPr marL="290513" indent="-290513">
              <a:buClr>
                <a:schemeClr val="tx1"/>
              </a:buClr>
              <a:defRPr/>
            </a:pPr>
            <a:r>
              <a:rPr lang="en-CA" sz="2600" dirty="0">
                <a:sym typeface="Wingdings" pitchFamily="2" charset="2"/>
              </a:rPr>
              <a:t>These babies present with CHF and respiratory distress</a:t>
            </a:r>
          </a:p>
          <a:p>
            <a:pPr marL="290513" indent="-290513">
              <a:buClr>
                <a:schemeClr val="tx1"/>
              </a:buClr>
              <a:defRPr/>
            </a:pPr>
            <a:r>
              <a:rPr lang="en-CA" sz="2600" dirty="0">
                <a:sym typeface="Wingdings" pitchFamily="2" charset="2"/>
              </a:rPr>
              <a:t>They are not typically cyanotic</a:t>
            </a:r>
          </a:p>
          <a:p>
            <a:pPr marL="290513" indent="-290513">
              <a:buClr>
                <a:schemeClr val="tx1"/>
              </a:buClr>
              <a:defRPr/>
            </a:pPr>
            <a:r>
              <a:rPr lang="en-CA" sz="2600" dirty="0">
                <a:sym typeface="Wingdings" pitchFamily="2" charset="2"/>
              </a:rPr>
              <a:t>Examples: </a:t>
            </a:r>
          </a:p>
          <a:p>
            <a:pPr marL="525463" lvl="1" indent="-234950">
              <a:buClr>
                <a:schemeClr val="tx1"/>
              </a:buClr>
              <a:buFont typeface="System Font Regular"/>
              <a:buChar char="-"/>
              <a:defRPr/>
            </a:pPr>
            <a:r>
              <a:rPr lang="en-CA" sz="2200" dirty="0">
                <a:sym typeface="Wingdings" pitchFamily="2" charset="2"/>
              </a:rPr>
              <a:t>Patent Ductus Arteriosus (PDA)</a:t>
            </a:r>
          </a:p>
          <a:p>
            <a:pPr marL="525463" lvl="1" indent="-234950">
              <a:buClr>
                <a:schemeClr val="tx1"/>
              </a:buClr>
              <a:buFont typeface="System Font Regular"/>
              <a:buChar char="-"/>
              <a:defRPr/>
            </a:pPr>
            <a:r>
              <a:rPr lang="en-CA" sz="2200" dirty="0">
                <a:sym typeface="Wingdings" pitchFamily="2" charset="2"/>
              </a:rPr>
              <a:t>Ventricular Septal Defect (VSD)</a:t>
            </a:r>
          </a:p>
          <a:p>
            <a:pPr marL="525463" lvl="1" indent="-234950">
              <a:buClr>
                <a:schemeClr val="tx1"/>
              </a:buClr>
              <a:buFont typeface="System Font Regular"/>
              <a:buChar char="-"/>
              <a:defRPr/>
            </a:pPr>
            <a:r>
              <a:rPr lang="en-CA" sz="2200" dirty="0">
                <a:sym typeface="Wingdings" pitchFamily="2" charset="2"/>
              </a:rPr>
              <a:t>Atrial Septal Defect (ASD)</a:t>
            </a:r>
          </a:p>
          <a:p>
            <a:pPr marL="525463" lvl="1" indent="-234950">
              <a:buClr>
                <a:schemeClr val="tx1"/>
              </a:buClr>
              <a:buFont typeface="System Font Regular"/>
              <a:buChar char="-"/>
              <a:defRPr/>
            </a:pPr>
            <a:r>
              <a:rPr lang="en-CA" sz="2200" dirty="0">
                <a:sym typeface="Wingdings" pitchFamily="2" charset="2"/>
              </a:rPr>
              <a:t>Coarctation of the Aorta</a:t>
            </a:r>
            <a:endParaRPr lang="en-US" sz="2200" dirty="0"/>
          </a:p>
        </p:txBody>
      </p:sp>
      <p:grpSp>
        <p:nvGrpSpPr>
          <p:cNvPr id="12" name="Group 11"/>
          <p:cNvGrpSpPr>
            <a:grpSpLocks/>
          </p:cNvGrpSpPr>
          <p:nvPr/>
        </p:nvGrpSpPr>
        <p:grpSpPr bwMode="auto">
          <a:xfrm>
            <a:off x="5638800" y="3733800"/>
            <a:ext cx="2286000" cy="1676400"/>
            <a:chOff x="4038600" y="1224691"/>
            <a:chExt cx="865307" cy="1209803"/>
          </a:xfrm>
        </p:grpSpPr>
        <p:sp>
          <p:nvSpPr>
            <p:cNvPr id="25604" name="Oval 7"/>
            <p:cNvSpPr>
              <a:spLocks noChangeArrowheads="1"/>
            </p:cNvSpPr>
            <p:nvPr/>
          </p:nvSpPr>
          <p:spPr bwMode="auto">
            <a:xfrm>
              <a:off x="4187825" y="1645377"/>
              <a:ext cx="255707" cy="522417"/>
            </a:xfrm>
            <a:prstGeom prst="ellipse">
              <a:avLst/>
            </a:prstGeom>
            <a:solidFill>
              <a:srgbClr val="FF66FF"/>
            </a:solidFill>
            <a:ln>
              <a:noFill/>
            </a:ln>
            <a:extLst>
              <a:ext uri="{91240B29-F687-4f45-9708-019B960494DF}">
                <a14:hiddenLine xmlns="" xmlns:a14="http://schemas.microsoft.com/office/drawing/2010/main" w="28575">
                  <a:solidFill>
                    <a:srgbClr val="000000"/>
                  </a:solidFill>
                  <a:round/>
                  <a:headEnd/>
                  <a:tailEnd/>
                </a14:hiddenLine>
              </a:ext>
            </a:extLst>
          </p:spPr>
          <p:txBody>
            <a:bodyPr wrap="none" lIns="67500" tIns="35100" rIns="67500" bIns="35100" anchor="ctr">
              <a:spAutoFit/>
            </a:bodyPr>
            <a:lstStyle>
              <a:lvl1pPr>
                <a:spcBef>
                  <a:spcPct val="20000"/>
                </a:spcBef>
                <a:buChar char="•"/>
                <a:defRPr kumimoji="1" sz="3200">
                  <a:solidFill>
                    <a:schemeClr val="tx1"/>
                  </a:solidFill>
                  <a:latin typeface="Comic Sans MS" charset="0"/>
                </a:defRPr>
              </a:lvl1pPr>
              <a:lvl2pPr marL="742950" indent="-285750">
                <a:spcBef>
                  <a:spcPct val="20000"/>
                </a:spcBef>
                <a:buChar char="–"/>
                <a:defRPr kumimoji="1" sz="2800">
                  <a:solidFill>
                    <a:schemeClr val="tx1"/>
                  </a:solidFill>
                  <a:latin typeface="Comic Sans MS" charset="0"/>
                </a:defRPr>
              </a:lvl2pPr>
              <a:lvl3pPr marL="1143000" indent="-228600">
                <a:spcBef>
                  <a:spcPct val="20000"/>
                </a:spcBef>
                <a:buChar char="•"/>
                <a:defRPr kumimoji="1" sz="2400">
                  <a:solidFill>
                    <a:schemeClr val="tx1"/>
                  </a:solidFill>
                  <a:latin typeface="Comic Sans MS" charset="0"/>
                </a:defRPr>
              </a:lvl3pPr>
              <a:lvl4pPr marL="1600200" indent="-228600">
                <a:spcBef>
                  <a:spcPct val="20000"/>
                </a:spcBef>
                <a:buChar char="–"/>
                <a:defRPr kumimoji="1" sz="2000">
                  <a:solidFill>
                    <a:schemeClr val="tx1"/>
                  </a:solidFill>
                  <a:latin typeface="Comic Sans MS" charset="0"/>
                </a:defRPr>
              </a:lvl4pPr>
              <a:lvl5pPr marL="2057400" indent="-228600">
                <a:spcBef>
                  <a:spcPct val="20000"/>
                </a:spcBef>
                <a:buChar char="•"/>
                <a:defRPr kumimoji="1" sz="2000">
                  <a:solidFill>
                    <a:schemeClr val="tx1"/>
                  </a:solidFill>
                  <a:latin typeface="Comic Sans MS" charset="0"/>
                </a:defRPr>
              </a:lvl5pPr>
              <a:lvl6pPr marL="2514600" indent="-228600" eaLnBrk="0" fontAlgn="base" hangingPunct="0">
                <a:spcBef>
                  <a:spcPct val="20000"/>
                </a:spcBef>
                <a:spcAft>
                  <a:spcPct val="0"/>
                </a:spcAft>
                <a:buChar char="•"/>
                <a:defRPr kumimoji="1" sz="2000">
                  <a:solidFill>
                    <a:schemeClr val="tx1"/>
                  </a:solidFill>
                  <a:latin typeface="Comic Sans MS" charset="0"/>
                </a:defRPr>
              </a:lvl6pPr>
              <a:lvl7pPr marL="2971800" indent="-228600" eaLnBrk="0" fontAlgn="base" hangingPunct="0">
                <a:spcBef>
                  <a:spcPct val="20000"/>
                </a:spcBef>
                <a:spcAft>
                  <a:spcPct val="0"/>
                </a:spcAft>
                <a:buChar char="•"/>
                <a:defRPr kumimoji="1" sz="2000">
                  <a:solidFill>
                    <a:schemeClr val="tx1"/>
                  </a:solidFill>
                  <a:latin typeface="Comic Sans MS" charset="0"/>
                </a:defRPr>
              </a:lvl7pPr>
              <a:lvl8pPr marL="3429000" indent="-228600" eaLnBrk="0" fontAlgn="base" hangingPunct="0">
                <a:spcBef>
                  <a:spcPct val="20000"/>
                </a:spcBef>
                <a:spcAft>
                  <a:spcPct val="0"/>
                </a:spcAft>
                <a:buChar char="•"/>
                <a:defRPr kumimoji="1" sz="2000">
                  <a:solidFill>
                    <a:schemeClr val="tx1"/>
                  </a:solidFill>
                  <a:latin typeface="Comic Sans MS" charset="0"/>
                </a:defRPr>
              </a:lvl8pPr>
              <a:lvl9pPr marL="3886200" indent="-228600" eaLnBrk="0" fontAlgn="base" hangingPunct="0">
                <a:spcBef>
                  <a:spcPct val="20000"/>
                </a:spcBef>
                <a:spcAft>
                  <a:spcPct val="0"/>
                </a:spcAft>
                <a:buChar char="•"/>
                <a:defRPr kumimoji="1" sz="2000">
                  <a:solidFill>
                    <a:schemeClr val="tx1"/>
                  </a:solidFill>
                  <a:latin typeface="Comic Sans MS" charset="0"/>
                </a:defRPr>
              </a:lvl9pPr>
            </a:lstStyle>
            <a:p>
              <a:pPr eaLnBrk="1" hangingPunct="1">
                <a:spcBef>
                  <a:spcPct val="0"/>
                </a:spcBef>
                <a:buFontTx/>
                <a:buNone/>
              </a:pPr>
              <a:endParaRPr kumimoji="0" lang="en-US" altLang="en-US" sz="1350"/>
            </a:p>
          </p:txBody>
        </p:sp>
        <p:sp>
          <p:nvSpPr>
            <p:cNvPr id="25605" name="Oval 8"/>
            <p:cNvSpPr>
              <a:spLocks noChangeArrowheads="1"/>
            </p:cNvSpPr>
            <p:nvPr/>
          </p:nvSpPr>
          <p:spPr bwMode="auto">
            <a:xfrm>
              <a:off x="4343400" y="1224691"/>
              <a:ext cx="255707" cy="522417"/>
            </a:xfrm>
            <a:prstGeom prst="ellipse">
              <a:avLst/>
            </a:prstGeom>
            <a:solidFill>
              <a:srgbClr val="FF66FF"/>
            </a:solidFill>
            <a:ln>
              <a:noFill/>
            </a:ln>
            <a:extLst>
              <a:ext uri="{91240B29-F687-4f45-9708-019B960494DF}">
                <a14:hiddenLine xmlns="" xmlns:a14="http://schemas.microsoft.com/office/drawing/2010/main" w="28575">
                  <a:solidFill>
                    <a:srgbClr val="000000"/>
                  </a:solidFill>
                  <a:round/>
                  <a:headEnd/>
                  <a:tailEnd/>
                </a14:hiddenLine>
              </a:ext>
            </a:extLst>
          </p:spPr>
          <p:txBody>
            <a:bodyPr wrap="none" lIns="67500" tIns="35100" rIns="67500" bIns="35100" anchor="ctr">
              <a:spAutoFit/>
            </a:bodyPr>
            <a:lstStyle>
              <a:lvl1pPr>
                <a:spcBef>
                  <a:spcPct val="20000"/>
                </a:spcBef>
                <a:buChar char="•"/>
                <a:defRPr kumimoji="1" sz="3200">
                  <a:solidFill>
                    <a:schemeClr val="tx1"/>
                  </a:solidFill>
                  <a:latin typeface="Comic Sans MS" charset="0"/>
                </a:defRPr>
              </a:lvl1pPr>
              <a:lvl2pPr marL="742950" indent="-285750">
                <a:spcBef>
                  <a:spcPct val="20000"/>
                </a:spcBef>
                <a:buChar char="–"/>
                <a:defRPr kumimoji="1" sz="2800">
                  <a:solidFill>
                    <a:schemeClr val="tx1"/>
                  </a:solidFill>
                  <a:latin typeface="Comic Sans MS" charset="0"/>
                </a:defRPr>
              </a:lvl2pPr>
              <a:lvl3pPr marL="1143000" indent="-228600">
                <a:spcBef>
                  <a:spcPct val="20000"/>
                </a:spcBef>
                <a:buChar char="•"/>
                <a:defRPr kumimoji="1" sz="2400">
                  <a:solidFill>
                    <a:schemeClr val="tx1"/>
                  </a:solidFill>
                  <a:latin typeface="Comic Sans MS" charset="0"/>
                </a:defRPr>
              </a:lvl3pPr>
              <a:lvl4pPr marL="1600200" indent="-228600">
                <a:spcBef>
                  <a:spcPct val="20000"/>
                </a:spcBef>
                <a:buChar char="–"/>
                <a:defRPr kumimoji="1" sz="2000">
                  <a:solidFill>
                    <a:schemeClr val="tx1"/>
                  </a:solidFill>
                  <a:latin typeface="Comic Sans MS" charset="0"/>
                </a:defRPr>
              </a:lvl4pPr>
              <a:lvl5pPr marL="2057400" indent="-228600">
                <a:spcBef>
                  <a:spcPct val="20000"/>
                </a:spcBef>
                <a:buChar char="•"/>
                <a:defRPr kumimoji="1" sz="2000">
                  <a:solidFill>
                    <a:schemeClr val="tx1"/>
                  </a:solidFill>
                  <a:latin typeface="Comic Sans MS" charset="0"/>
                </a:defRPr>
              </a:lvl5pPr>
              <a:lvl6pPr marL="2514600" indent="-228600" eaLnBrk="0" fontAlgn="base" hangingPunct="0">
                <a:spcBef>
                  <a:spcPct val="20000"/>
                </a:spcBef>
                <a:spcAft>
                  <a:spcPct val="0"/>
                </a:spcAft>
                <a:buChar char="•"/>
                <a:defRPr kumimoji="1" sz="2000">
                  <a:solidFill>
                    <a:schemeClr val="tx1"/>
                  </a:solidFill>
                  <a:latin typeface="Comic Sans MS" charset="0"/>
                </a:defRPr>
              </a:lvl6pPr>
              <a:lvl7pPr marL="2971800" indent="-228600" eaLnBrk="0" fontAlgn="base" hangingPunct="0">
                <a:spcBef>
                  <a:spcPct val="20000"/>
                </a:spcBef>
                <a:spcAft>
                  <a:spcPct val="0"/>
                </a:spcAft>
                <a:buChar char="•"/>
                <a:defRPr kumimoji="1" sz="2000">
                  <a:solidFill>
                    <a:schemeClr val="tx1"/>
                  </a:solidFill>
                  <a:latin typeface="Comic Sans MS" charset="0"/>
                </a:defRPr>
              </a:lvl7pPr>
              <a:lvl8pPr marL="3429000" indent="-228600" eaLnBrk="0" fontAlgn="base" hangingPunct="0">
                <a:spcBef>
                  <a:spcPct val="20000"/>
                </a:spcBef>
                <a:spcAft>
                  <a:spcPct val="0"/>
                </a:spcAft>
                <a:buChar char="•"/>
                <a:defRPr kumimoji="1" sz="2000">
                  <a:solidFill>
                    <a:schemeClr val="tx1"/>
                  </a:solidFill>
                  <a:latin typeface="Comic Sans MS" charset="0"/>
                </a:defRPr>
              </a:lvl8pPr>
              <a:lvl9pPr marL="3886200" indent="-228600" eaLnBrk="0" fontAlgn="base" hangingPunct="0">
                <a:spcBef>
                  <a:spcPct val="20000"/>
                </a:spcBef>
                <a:spcAft>
                  <a:spcPct val="0"/>
                </a:spcAft>
                <a:buChar char="•"/>
                <a:defRPr kumimoji="1" sz="2000">
                  <a:solidFill>
                    <a:schemeClr val="tx1"/>
                  </a:solidFill>
                  <a:latin typeface="Comic Sans MS" charset="0"/>
                </a:defRPr>
              </a:lvl9pPr>
            </a:lstStyle>
            <a:p>
              <a:pPr eaLnBrk="1" hangingPunct="1">
                <a:spcBef>
                  <a:spcPct val="0"/>
                </a:spcBef>
                <a:buFontTx/>
                <a:buNone/>
              </a:pPr>
              <a:endParaRPr kumimoji="0" lang="en-US" altLang="en-US" sz="1350"/>
            </a:p>
          </p:txBody>
        </p:sp>
        <p:sp>
          <p:nvSpPr>
            <p:cNvPr id="25606" name="Oval 10"/>
            <p:cNvSpPr>
              <a:spLocks noChangeArrowheads="1"/>
            </p:cNvSpPr>
            <p:nvPr/>
          </p:nvSpPr>
          <p:spPr bwMode="auto">
            <a:xfrm>
              <a:off x="4038600" y="1491392"/>
              <a:ext cx="255707" cy="522417"/>
            </a:xfrm>
            <a:prstGeom prst="ellipse">
              <a:avLst/>
            </a:prstGeom>
            <a:solidFill>
              <a:srgbClr val="FF66FF"/>
            </a:solidFill>
            <a:ln>
              <a:noFill/>
            </a:ln>
            <a:extLst>
              <a:ext uri="{91240B29-F687-4f45-9708-019B960494DF}">
                <a14:hiddenLine xmlns="" xmlns:a14="http://schemas.microsoft.com/office/drawing/2010/main" w="28575">
                  <a:solidFill>
                    <a:srgbClr val="000000"/>
                  </a:solidFill>
                  <a:round/>
                  <a:headEnd/>
                  <a:tailEnd/>
                </a14:hiddenLine>
              </a:ext>
            </a:extLst>
          </p:spPr>
          <p:txBody>
            <a:bodyPr wrap="none" lIns="67500" tIns="35100" rIns="67500" bIns="35100" anchor="ctr">
              <a:spAutoFit/>
            </a:bodyPr>
            <a:lstStyle>
              <a:lvl1pPr>
                <a:spcBef>
                  <a:spcPct val="20000"/>
                </a:spcBef>
                <a:buChar char="•"/>
                <a:defRPr kumimoji="1" sz="3200">
                  <a:solidFill>
                    <a:schemeClr val="tx1"/>
                  </a:solidFill>
                  <a:latin typeface="Comic Sans MS" charset="0"/>
                </a:defRPr>
              </a:lvl1pPr>
              <a:lvl2pPr marL="742950" indent="-285750">
                <a:spcBef>
                  <a:spcPct val="20000"/>
                </a:spcBef>
                <a:buChar char="–"/>
                <a:defRPr kumimoji="1" sz="2800">
                  <a:solidFill>
                    <a:schemeClr val="tx1"/>
                  </a:solidFill>
                  <a:latin typeface="Comic Sans MS" charset="0"/>
                </a:defRPr>
              </a:lvl2pPr>
              <a:lvl3pPr marL="1143000" indent="-228600">
                <a:spcBef>
                  <a:spcPct val="20000"/>
                </a:spcBef>
                <a:buChar char="•"/>
                <a:defRPr kumimoji="1" sz="2400">
                  <a:solidFill>
                    <a:schemeClr val="tx1"/>
                  </a:solidFill>
                  <a:latin typeface="Comic Sans MS" charset="0"/>
                </a:defRPr>
              </a:lvl3pPr>
              <a:lvl4pPr marL="1600200" indent="-228600">
                <a:spcBef>
                  <a:spcPct val="20000"/>
                </a:spcBef>
                <a:buChar char="–"/>
                <a:defRPr kumimoji="1" sz="2000">
                  <a:solidFill>
                    <a:schemeClr val="tx1"/>
                  </a:solidFill>
                  <a:latin typeface="Comic Sans MS" charset="0"/>
                </a:defRPr>
              </a:lvl4pPr>
              <a:lvl5pPr marL="2057400" indent="-228600">
                <a:spcBef>
                  <a:spcPct val="20000"/>
                </a:spcBef>
                <a:buChar char="•"/>
                <a:defRPr kumimoji="1" sz="2000">
                  <a:solidFill>
                    <a:schemeClr val="tx1"/>
                  </a:solidFill>
                  <a:latin typeface="Comic Sans MS" charset="0"/>
                </a:defRPr>
              </a:lvl5pPr>
              <a:lvl6pPr marL="2514600" indent="-228600" eaLnBrk="0" fontAlgn="base" hangingPunct="0">
                <a:spcBef>
                  <a:spcPct val="20000"/>
                </a:spcBef>
                <a:spcAft>
                  <a:spcPct val="0"/>
                </a:spcAft>
                <a:buChar char="•"/>
                <a:defRPr kumimoji="1" sz="2000">
                  <a:solidFill>
                    <a:schemeClr val="tx1"/>
                  </a:solidFill>
                  <a:latin typeface="Comic Sans MS" charset="0"/>
                </a:defRPr>
              </a:lvl6pPr>
              <a:lvl7pPr marL="2971800" indent="-228600" eaLnBrk="0" fontAlgn="base" hangingPunct="0">
                <a:spcBef>
                  <a:spcPct val="20000"/>
                </a:spcBef>
                <a:spcAft>
                  <a:spcPct val="0"/>
                </a:spcAft>
                <a:buChar char="•"/>
                <a:defRPr kumimoji="1" sz="2000">
                  <a:solidFill>
                    <a:schemeClr val="tx1"/>
                  </a:solidFill>
                  <a:latin typeface="Comic Sans MS" charset="0"/>
                </a:defRPr>
              </a:lvl7pPr>
              <a:lvl8pPr marL="3429000" indent="-228600" eaLnBrk="0" fontAlgn="base" hangingPunct="0">
                <a:spcBef>
                  <a:spcPct val="20000"/>
                </a:spcBef>
                <a:spcAft>
                  <a:spcPct val="0"/>
                </a:spcAft>
                <a:buChar char="•"/>
                <a:defRPr kumimoji="1" sz="2000">
                  <a:solidFill>
                    <a:schemeClr val="tx1"/>
                  </a:solidFill>
                  <a:latin typeface="Comic Sans MS" charset="0"/>
                </a:defRPr>
              </a:lvl8pPr>
              <a:lvl9pPr marL="3886200" indent="-228600" eaLnBrk="0" fontAlgn="base" hangingPunct="0">
                <a:spcBef>
                  <a:spcPct val="20000"/>
                </a:spcBef>
                <a:spcAft>
                  <a:spcPct val="0"/>
                </a:spcAft>
                <a:buChar char="•"/>
                <a:defRPr kumimoji="1" sz="2000">
                  <a:solidFill>
                    <a:schemeClr val="tx1"/>
                  </a:solidFill>
                  <a:latin typeface="Comic Sans MS" charset="0"/>
                </a:defRPr>
              </a:lvl9pPr>
            </a:lstStyle>
            <a:p>
              <a:pPr eaLnBrk="1" hangingPunct="1">
                <a:spcBef>
                  <a:spcPct val="0"/>
                </a:spcBef>
                <a:buFontTx/>
                <a:buNone/>
              </a:pPr>
              <a:endParaRPr kumimoji="0" lang="en-US" altLang="en-US" sz="1350"/>
            </a:p>
          </p:txBody>
        </p:sp>
        <p:sp>
          <p:nvSpPr>
            <p:cNvPr id="25607" name="Oval 11"/>
            <p:cNvSpPr>
              <a:spLocks noChangeArrowheads="1"/>
            </p:cNvSpPr>
            <p:nvPr/>
          </p:nvSpPr>
          <p:spPr bwMode="auto">
            <a:xfrm>
              <a:off x="4648200" y="1491392"/>
              <a:ext cx="255707" cy="522417"/>
            </a:xfrm>
            <a:prstGeom prst="ellipse">
              <a:avLst/>
            </a:prstGeom>
            <a:solidFill>
              <a:srgbClr val="FF66FF"/>
            </a:solidFill>
            <a:ln>
              <a:noFill/>
            </a:ln>
            <a:extLst>
              <a:ext uri="{91240B29-F687-4f45-9708-019B960494DF}">
                <a14:hiddenLine xmlns="" xmlns:a14="http://schemas.microsoft.com/office/drawing/2010/main" w="28575">
                  <a:solidFill>
                    <a:srgbClr val="000000"/>
                  </a:solidFill>
                  <a:round/>
                  <a:headEnd/>
                  <a:tailEnd/>
                </a14:hiddenLine>
              </a:ext>
            </a:extLst>
          </p:spPr>
          <p:txBody>
            <a:bodyPr wrap="none" lIns="67500" tIns="35100" rIns="67500" bIns="35100" anchor="ctr">
              <a:spAutoFit/>
            </a:bodyPr>
            <a:lstStyle>
              <a:lvl1pPr>
                <a:spcBef>
                  <a:spcPct val="20000"/>
                </a:spcBef>
                <a:buChar char="•"/>
                <a:defRPr kumimoji="1" sz="3200">
                  <a:solidFill>
                    <a:schemeClr val="tx1"/>
                  </a:solidFill>
                  <a:latin typeface="Comic Sans MS" charset="0"/>
                </a:defRPr>
              </a:lvl1pPr>
              <a:lvl2pPr marL="742950" indent="-285750">
                <a:spcBef>
                  <a:spcPct val="20000"/>
                </a:spcBef>
                <a:buChar char="–"/>
                <a:defRPr kumimoji="1" sz="2800">
                  <a:solidFill>
                    <a:schemeClr val="tx1"/>
                  </a:solidFill>
                  <a:latin typeface="Comic Sans MS" charset="0"/>
                </a:defRPr>
              </a:lvl2pPr>
              <a:lvl3pPr marL="1143000" indent="-228600">
                <a:spcBef>
                  <a:spcPct val="20000"/>
                </a:spcBef>
                <a:buChar char="•"/>
                <a:defRPr kumimoji="1" sz="2400">
                  <a:solidFill>
                    <a:schemeClr val="tx1"/>
                  </a:solidFill>
                  <a:latin typeface="Comic Sans MS" charset="0"/>
                </a:defRPr>
              </a:lvl3pPr>
              <a:lvl4pPr marL="1600200" indent="-228600">
                <a:spcBef>
                  <a:spcPct val="20000"/>
                </a:spcBef>
                <a:buChar char="–"/>
                <a:defRPr kumimoji="1" sz="2000">
                  <a:solidFill>
                    <a:schemeClr val="tx1"/>
                  </a:solidFill>
                  <a:latin typeface="Comic Sans MS" charset="0"/>
                </a:defRPr>
              </a:lvl4pPr>
              <a:lvl5pPr marL="2057400" indent="-228600">
                <a:spcBef>
                  <a:spcPct val="20000"/>
                </a:spcBef>
                <a:buChar char="•"/>
                <a:defRPr kumimoji="1" sz="2000">
                  <a:solidFill>
                    <a:schemeClr val="tx1"/>
                  </a:solidFill>
                  <a:latin typeface="Comic Sans MS" charset="0"/>
                </a:defRPr>
              </a:lvl5pPr>
              <a:lvl6pPr marL="2514600" indent="-228600" eaLnBrk="0" fontAlgn="base" hangingPunct="0">
                <a:spcBef>
                  <a:spcPct val="20000"/>
                </a:spcBef>
                <a:spcAft>
                  <a:spcPct val="0"/>
                </a:spcAft>
                <a:buChar char="•"/>
                <a:defRPr kumimoji="1" sz="2000">
                  <a:solidFill>
                    <a:schemeClr val="tx1"/>
                  </a:solidFill>
                  <a:latin typeface="Comic Sans MS" charset="0"/>
                </a:defRPr>
              </a:lvl6pPr>
              <a:lvl7pPr marL="2971800" indent="-228600" eaLnBrk="0" fontAlgn="base" hangingPunct="0">
                <a:spcBef>
                  <a:spcPct val="20000"/>
                </a:spcBef>
                <a:spcAft>
                  <a:spcPct val="0"/>
                </a:spcAft>
                <a:buChar char="•"/>
                <a:defRPr kumimoji="1" sz="2000">
                  <a:solidFill>
                    <a:schemeClr val="tx1"/>
                  </a:solidFill>
                  <a:latin typeface="Comic Sans MS" charset="0"/>
                </a:defRPr>
              </a:lvl7pPr>
              <a:lvl8pPr marL="3429000" indent="-228600" eaLnBrk="0" fontAlgn="base" hangingPunct="0">
                <a:spcBef>
                  <a:spcPct val="20000"/>
                </a:spcBef>
                <a:spcAft>
                  <a:spcPct val="0"/>
                </a:spcAft>
                <a:buChar char="•"/>
                <a:defRPr kumimoji="1" sz="2000">
                  <a:solidFill>
                    <a:schemeClr val="tx1"/>
                  </a:solidFill>
                  <a:latin typeface="Comic Sans MS" charset="0"/>
                </a:defRPr>
              </a:lvl8pPr>
              <a:lvl9pPr marL="3886200" indent="-228600" eaLnBrk="0" fontAlgn="base" hangingPunct="0">
                <a:spcBef>
                  <a:spcPct val="20000"/>
                </a:spcBef>
                <a:spcAft>
                  <a:spcPct val="0"/>
                </a:spcAft>
                <a:buChar char="•"/>
                <a:defRPr kumimoji="1" sz="2000">
                  <a:solidFill>
                    <a:schemeClr val="tx1"/>
                  </a:solidFill>
                  <a:latin typeface="Comic Sans MS" charset="0"/>
                </a:defRPr>
              </a:lvl9pPr>
            </a:lstStyle>
            <a:p>
              <a:pPr eaLnBrk="1" hangingPunct="1">
                <a:spcBef>
                  <a:spcPct val="0"/>
                </a:spcBef>
                <a:buFontTx/>
                <a:buNone/>
              </a:pPr>
              <a:endParaRPr kumimoji="0" lang="en-US" altLang="en-US" sz="1350"/>
            </a:p>
          </p:txBody>
        </p:sp>
        <p:sp>
          <p:nvSpPr>
            <p:cNvPr id="25608" name="Oval 12"/>
            <p:cNvSpPr>
              <a:spLocks noChangeArrowheads="1"/>
            </p:cNvSpPr>
            <p:nvPr/>
          </p:nvSpPr>
          <p:spPr bwMode="auto">
            <a:xfrm>
              <a:off x="4267200" y="1910492"/>
              <a:ext cx="255706" cy="522417"/>
            </a:xfrm>
            <a:prstGeom prst="ellipse">
              <a:avLst/>
            </a:prstGeom>
            <a:solidFill>
              <a:srgbClr val="FF66FF"/>
            </a:solidFill>
            <a:ln>
              <a:noFill/>
            </a:ln>
            <a:extLst>
              <a:ext uri="{91240B29-F687-4f45-9708-019B960494DF}">
                <a14:hiddenLine xmlns="" xmlns:a14="http://schemas.microsoft.com/office/drawing/2010/main" w="28575">
                  <a:solidFill>
                    <a:srgbClr val="000000"/>
                  </a:solidFill>
                  <a:round/>
                  <a:headEnd/>
                  <a:tailEnd/>
                </a14:hiddenLine>
              </a:ext>
            </a:extLst>
          </p:spPr>
          <p:txBody>
            <a:bodyPr wrap="none" lIns="67500" tIns="35100" rIns="67500" bIns="35100" anchor="ctr">
              <a:spAutoFit/>
            </a:bodyPr>
            <a:lstStyle>
              <a:lvl1pPr>
                <a:spcBef>
                  <a:spcPct val="20000"/>
                </a:spcBef>
                <a:buChar char="•"/>
                <a:defRPr kumimoji="1" sz="3200">
                  <a:solidFill>
                    <a:schemeClr val="tx1"/>
                  </a:solidFill>
                  <a:latin typeface="Comic Sans MS" charset="0"/>
                </a:defRPr>
              </a:lvl1pPr>
              <a:lvl2pPr marL="742950" indent="-285750">
                <a:spcBef>
                  <a:spcPct val="20000"/>
                </a:spcBef>
                <a:buChar char="–"/>
                <a:defRPr kumimoji="1" sz="2800">
                  <a:solidFill>
                    <a:schemeClr val="tx1"/>
                  </a:solidFill>
                  <a:latin typeface="Comic Sans MS" charset="0"/>
                </a:defRPr>
              </a:lvl2pPr>
              <a:lvl3pPr marL="1143000" indent="-228600">
                <a:spcBef>
                  <a:spcPct val="20000"/>
                </a:spcBef>
                <a:buChar char="•"/>
                <a:defRPr kumimoji="1" sz="2400">
                  <a:solidFill>
                    <a:schemeClr val="tx1"/>
                  </a:solidFill>
                  <a:latin typeface="Comic Sans MS" charset="0"/>
                </a:defRPr>
              </a:lvl3pPr>
              <a:lvl4pPr marL="1600200" indent="-228600">
                <a:spcBef>
                  <a:spcPct val="20000"/>
                </a:spcBef>
                <a:buChar char="–"/>
                <a:defRPr kumimoji="1" sz="2000">
                  <a:solidFill>
                    <a:schemeClr val="tx1"/>
                  </a:solidFill>
                  <a:latin typeface="Comic Sans MS" charset="0"/>
                </a:defRPr>
              </a:lvl4pPr>
              <a:lvl5pPr marL="2057400" indent="-228600">
                <a:spcBef>
                  <a:spcPct val="20000"/>
                </a:spcBef>
                <a:buChar char="•"/>
                <a:defRPr kumimoji="1" sz="2000">
                  <a:solidFill>
                    <a:schemeClr val="tx1"/>
                  </a:solidFill>
                  <a:latin typeface="Comic Sans MS" charset="0"/>
                </a:defRPr>
              </a:lvl5pPr>
              <a:lvl6pPr marL="2514600" indent="-228600" eaLnBrk="0" fontAlgn="base" hangingPunct="0">
                <a:spcBef>
                  <a:spcPct val="20000"/>
                </a:spcBef>
                <a:spcAft>
                  <a:spcPct val="0"/>
                </a:spcAft>
                <a:buChar char="•"/>
                <a:defRPr kumimoji="1" sz="2000">
                  <a:solidFill>
                    <a:schemeClr val="tx1"/>
                  </a:solidFill>
                  <a:latin typeface="Comic Sans MS" charset="0"/>
                </a:defRPr>
              </a:lvl6pPr>
              <a:lvl7pPr marL="2971800" indent="-228600" eaLnBrk="0" fontAlgn="base" hangingPunct="0">
                <a:spcBef>
                  <a:spcPct val="20000"/>
                </a:spcBef>
                <a:spcAft>
                  <a:spcPct val="0"/>
                </a:spcAft>
                <a:buChar char="•"/>
                <a:defRPr kumimoji="1" sz="2000">
                  <a:solidFill>
                    <a:schemeClr val="tx1"/>
                  </a:solidFill>
                  <a:latin typeface="Comic Sans MS" charset="0"/>
                </a:defRPr>
              </a:lvl7pPr>
              <a:lvl8pPr marL="3429000" indent="-228600" eaLnBrk="0" fontAlgn="base" hangingPunct="0">
                <a:spcBef>
                  <a:spcPct val="20000"/>
                </a:spcBef>
                <a:spcAft>
                  <a:spcPct val="0"/>
                </a:spcAft>
                <a:buChar char="•"/>
                <a:defRPr kumimoji="1" sz="2000">
                  <a:solidFill>
                    <a:schemeClr val="tx1"/>
                  </a:solidFill>
                  <a:latin typeface="Comic Sans MS" charset="0"/>
                </a:defRPr>
              </a:lvl8pPr>
              <a:lvl9pPr marL="3886200" indent="-228600" eaLnBrk="0" fontAlgn="base" hangingPunct="0">
                <a:spcBef>
                  <a:spcPct val="20000"/>
                </a:spcBef>
                <a:spcAft>
                  <a:spcPct val="0"/>
                </a:spcAft>
                <a:buChar char="•"/>
                <a:defRPr kumimoji="1" sz="2000">
                  <a:solidFill>
                    <a:schemeClr val="tx1"/>
                  </a:solidFill>
                  <a:latin typeface="Comic Sans MS" charset="0"/>
                </a:defRPr>
              </a:lvl9pPr>
            </a:lstStyle>
            <a:p>
              <a:pPr eaLnBrk="1" hangingPunct="1">
                <a:spcBef>
                  <a:spcPct val="0"/>
                </a:spcBef>
                <a:buFontTx/>
                <a:buNone/>
              </a:pPr>
              <a:endParaRPr kumimoji="0" lang="en-US" altLang="en-US" sz="1350"/>
            </a:p>
          </p:txBody>
        </p:sp>
        <p:sp>
          <p:nvSpPr>
            <p:cNvPr id="25609" name="Oval 13"/>
            <p:cNvSpPr>
              <a:spLocks noChangeArrowheads="1"/>
            </p:cNvSpPr>
            <p:nvPr/>
          </p:nvSpPr>
          <p:spPr bwMode="auto">
            <a:xfrm>
              <a:off x="4568825" y="1912077"/>
              <a:ext cx="255706" cy="522417"/>
            </a:xfrm>
            <a:prstGeom prst="ellipse">
              <a:avLst/>
            </a:prstGeom>
            <a:solidFill>
              <a:srgbClr val="FF66FF"/>
            </a:solidFill>
            <a:ln>
              <a:noFill/>
            </a:ln>
            <a:extLst>
              <a:ext uri="{91240B29-F687-4f45-9708-019B960494DF}">
                <a14:hiddenLine xmlns="" xmlns:a14="http://schemas.microsoft.com/office/drawing/2010/main" w="28575">
                  <a:solidFill>
                    <a:srgbClr val="000000"/>
                  </a:solidFill>
                  <a:round/>
                  <a:headEnd/>
                  <a:tailEnd/>
                </a14:hiddenLine>
              </a:ext>
            </a:extLst>
          </p:spPr>
          <p:txBody>
            <a:bodyPr wrap="none" lIns="67500" tIns="35100" rIns="67500" bIns="35100" anchor="ctr">
              <a:spAutoFit/>
            </a:bodyPr>
            <a:lstStyle>
              <a:lvl1pPr>
                <a:spcBef>
                  <a:spcPct val="20000"/>
                </a:spcBef>
                <a:buChar char="•"/>
                <a:defRPr kumimoji="1" sz="3200">
                  <a:solidFill>
                    <a:schemeClr val="tx1"/>
                  </a:solidFill>
                  <a:latin typeface="Comic Sans MS" charset="0"/>
                </a:defRPr>
              </a:lvl1pPr>
              <a:lvl2pPr marL="742950" indent="-285750">
                <a:spcBef>
                  <a:spcPct val="20000"/>
                </a:spcBef>
                <a:buChar char="–"/>
                <a:defRPr kumimoji="1" sz="2800">
                  <a:solidFill>
                    <a:schemeClr val="tx1"/>
                  </a:solidFill>
                  <a:latin typeface="Comic Sans MS" charset="0"/>
                </a:defRPr>
              </a:lvl2pPr>
              <a:lvl3pPr marL="1143000" indent="-228600">
                <a:spcBef>
                  <a:spcPct val="20000"/>
                </a:spcBef>
                <a:buChar char="•"/>
                <a:defRPr kumimoji="1" sz="2400">
                  <a:solidFill>
                    <a:schemeClr val="tx1"/>
                  </a:solidFill>
                  <a:latin typeface="Comic Sans MS" charset="0"/>
                </a:defRPr>
              </a:lvl3pPr>
              <a:lvl4pPr marL="1600200" indent="-228600">
                <a:spcBef>
                  <a:spcPct val="20000"/>
                </a:spcBef>
                <a:buChar char="–"/>
                <a:defRPr kumimoji="1" sz="2000">
                  <a:solidFill>
                    <a:schemeClr val="tx1"/>
                  </a:solidFill>
                  <a:latin typeface="Comic Sans MS" charset="0"/>
                </a:defRPr>
              </a:lvl4pPr>
              <a:lvl5pPr marL="2057400" indent="-228600">
                <a:spcBef>
                  <a:spcPct val="20000"/>
                </a:spcBef>
                <a:buChar char="•"/>
                <a:defRPr kumimoji="1" sz="2000">
                  <a:solidFill>
                    <a:schemeClr val="tx1"/>
                  </a:solidFill>
                  <a:latin typeface="Comic Sans MS" charset="0"/>
                </a:defRPr>
              </a:lvl5pPr>
              <a:lvl6pPr marL="2514600" indent="-228600" eaLnBrk="0" fontAlgn="base" hangingPunct="0">
                <a:spcBef>
                  <a:spcPct val="20000"/>
                </a:spcBef>
                <a:spcAft>
                  <a:spcPct val="0"/>
                </a:spcAft>
                <a:buChar char="•"/>
                <a:defRPr kumimoji="1" sz="2000">
                  <a:solidFill>
                    <a:schemeClr val="tx1"/>
                  </a:solidFill>
                  <a:latin typeface="Comic Sans MS" charset="0"/>
                </a:defRPr>
              </a:lvl6pPr>
              <a:lvl7pPr marL="2971800" indent="-228600" eaLnBrk="0" fontAlgn="base" hangingPunct="0">
                <a:spcBef>
                  <a:spcPct val="20000"/>
                </a:spcBef>
                <a:spcAft>
                  <a:spcPct val="0"/>
                </a:spcAft>
                <a:buChar char="•"/>
                <a:defRPr kumimoji="1" sz="2000">
                  <a:solidFill>
                    <a:schemeClr val="tx1"/>
                  </a:solidFill>
                  <a:latin typeface="Comic Sans MS" charset="0"/>
                </a:defRPr>
              </a:lvl7pPr>
              <a:lvl8pPr marL="3429000" indent="-228600" eaLnBrk="0" fontAlgn="base" hangingPunct="0">
                <a:spcBef>
                  <a:spcPct val="20000"/>
                </a:spcBef>
                <a:spcAft>
                  <a:spcPct val="0"/>
                </a:spcAft>
                <a:buChar char="•"/>
                <a:defRPr kumimoji="1" sz="2000">
                  <a:solidFill>
                    <a:schemeClr val="tx1"/>
                  </a:solidFill>
                  <a:latin typeface="Comic Sans MS" charset="0"/>
                </a:defRPr>
              </a:lvl8pPr>
              <a:lvl9pPr marL="3886200" indent="-228600" eaLnBrk="0" fontAlgn="base" hangingPunct="0">
                <a:spcBef>
                  <a:spcPct val="20000"/>
                </a:spcBef>
                <a:spcAft>
                  <a:spcPct val="0"/>
                </a:spcAft>
                <a:buChar char="•"/>
                <a:defRPr kumimoji="1" sz="2000">
                  <a:solidFill>
                    <a:schemeClr val="tx1"/>
                  </a:solidFill>
                  <a:latin typeface="Comic Sans MS" charset="0"/>
                </a:defRPr>
              </a:lvl9pPr>
            </a:lstStyle>
            <a:p>
              <a:pPr eaLnBrk="1" hangingPunct="1">
                <a:spcBef>
                  <a:spcPct val="0"/>
                </a:spcBef>
                <a:buFontTx/>
                <a:buNone/>
              </a:pPr>
              <a:endParaRPr kumimoji="0" lang="en-US" altLang="en-US" sz="1350"/>
            </a:p>
          </p:txBody>
        </p:sp>
        <p:sp>
          <p:nvSpPr>
            <p:cNvPr id="25610" name="AutoShape 14"/>
            <p:cNvSpPr>
              <a:spLocks noChangeArrowheads="1"/>
            </p:cNvSpPr>
            <p:nvPr/>
          </p:nvSpPr>
          <p:spPr bwMode="auto">
            <a:xfrm>
              <a:off x="4340225" y="1499488"/>
              <a:ext cx="217017" cy="737995"/>
            </a:xfrm>
            <a:prstGeom prst="leftArrow">
              <a:avLst>
                <a:gd name="adj1" fmla="val 50000"/>
                <a:gd name="adj2" fmla="val 33333"/>
              </a:avLst>
            </a:prstGeom>
            <a:solidFill>
              <a:schemeClr val="bg1"/>
            </a:solidFill>
            <a:ln w="57150">
              <a:solidFill>
                <a:schemeClr val="bg1"/>
              </a:solidFill>
              <a:miter lim="800000"/>
              <a:headEnd/>
              <a:tailEnd/>
            </a:ln>
          </p:spPr>
          <p:txBody>
            <a:bodyPr wrap="none" lIns="67500" tIns="35100" rIns="67500" bIns="35100" anchor="ctr">
              <a:spAutoFit/>
            </a:bodyPr>
            <a:lstStyle>
              <a:lvl1pPr>
                <a:spcBef>
                  <a:spcPct val="20000"/>
                </a:spcBef>
                <a:buChar char="•"/>
                <a:defRPr kumimoji="1" sz="3200">
                  <a:solidFill>
                    <a:schemeClr val="tx1"/>
                  </a:solidFill>
                  <a:latin typeface="Comic Sans MS" charset="0"/>
                </a:defRPr>
              </a:lvl1pPr>
              <a:lvl2pPr marL="742950" indent="-285750">
                <a:spcBef>
                  <a:spcPct val="20000"/>
                </a:spcBef>
                <a:buChar char="–"/>
                <a:defRPr kumimoji="1" sz="2800">
                  <a:solidFill>
                    <a:schemeClr val="tx1"/>
                  </a:solidFill>
                  <a:latin typeface="Comic Sans MS" charset="0"/>
                </a:defRPr>
              </a:lvl2pPr>
              <a:lvl3pPr marL="1143000" indent="-228600">
                <a:spcBef>
                  <a:spcPct val="20000"/>
                </a:spcBef>
                <a:buChar char="•"/>
                <a:defRPr kumimoji="1" sz="2400">
                  <a:solidFill>
                    <a:schemeClr val="tx1"/>
                  </a:solidFill>
                  <a:latin typeface="Comic Sans MS" charset="0"/>
                </a:defRPr>
              </a:lvl3pPr>
              <a:lvl4pPr marL="1600200" indent="-228600">
                <a:spcBef>
                  <a:spcPct val="20000"/>
                </a:spcBef>
                <a:buChar char="–"/>
                <a:defRPr kumimoji="1" sz="2000">
                  <a:solidFill>
                    <a:schemeClr val="tx1"/>
                  </a:solidFill>
                  <a:latin typeface="Comic Sans MS" charset="0"/>
                </a:defRPr>
              </a:lvl4pPr>
              <a:lvl5pPr marL="2057400" indent="-228600">
                <a:spcBef>
                  <a:spcPct val="20000"/>
                </a:spcBef>
                <a:buChar char="•"/>
                <a:defRPr kumimoji="1" sz="2000">
                  <a:solidFill>
                    <a:schemeClr val="tx1"/>
                  </a:solidFill>
                  <a:latin typeface="Comic Sans MS" charset="0"/>
                </a:defRPr>
              </a:lvl5pPr>
              <a:lvl6pPr marL="2514600" indent="-228600" eaLnBrk="0" fontAlgn="base" hangingPunct="0">
                <a:spcBef>
                  <a:spcPct val="20000"/>
                </a:spcBef>
                <a:spcAft>
                  <a:spcPct val="0"/>
                </a:spcAft>
                <a:buChar char="•"/>
                <a:defRPr kumimoji="1" sz="2000">
                  <a:solidFill>
                    <a:schemeClr val="tx1"/>
                  </a:solidFill>
                  <a:latin typeface="Comic Sans MS" charset="0"/>
                </a:defRPr>
              </a:lvl6pPr>
              <a:lvl7pPr marL="2971800" indent="-228600" eaLnBrk="0" fontAlgn="base" hangingPunct="0">
                <a:spcBef>
                  <a:spcPct val="20000"/>
                </a:spcBef>
                <a:spcAft>
                  <a:spcPct val="0"/>
                </a:spcAft>
                <a:buChar char="•"/>
                <a:defRPr kumimoji="1" sz="2000">
                  <a:solidFill>
                    <a:schemeClr val="tx1"/>
                  </a:solidFill>
                  <a:latin typeface="Comic Sans MS" charset="0"/>
                </a:defRPr>
              </a:lvl7pPr>
              <a:lvl8pPr marL="3429000" indent="-228600" eaLnBrk="0" fontAlgn="base" hangingPunct="0">
                <a:spcBef>
                  <a:spcPct val="20000"/>
                </a:spcBef>
                <a:spcAft>
                  <a:spcPct val="0"/>
                </a:spcAft>
                <a:buChar char="•"/>
                <a:defRPr kumimoji="1" sz="2000">
                  <a:solidFill>
                    <a:schemeClr val="tx1"/>
                  </a:solidFill>
                  <a:latin typeface="Comic Sans MS" charset="0"/>
                </a:defRPr>
              </a:lvl8pPr>
              <a:lvl9pPr marL="3886200" indent="-228600" eaLnBrk="0" fontAlgn="base" hangingPunct="0">
                <a:spcBef>
                  <a:spcPct val="20000"/>
                </a:spcBef>
                <a:spcAft>
                  <a:spcPct val="0"/>
                </a:spcAft>
                <a:buChar char="•"/>
                <a:defRPr kumimoji="1" sz="2000">
                  <a:solidFill>
                    <a:schemeClr val="tx1"/>
                  </a:solidFill>
                  <a:latin typeface="Comic Sans MS" charset="0"/>
                </a:defRPr>
              </a:lvl9pPr>
            </a:lstStyle>
            <a:p>
              <a:pPr eaLnBrk="1" hangingPunct="1">
                <a:spcBef>
                  <a:spcPct val="0"/>
                </a:spcBef>
                <a:buFontTx/>
                <a:buNone/>
              </a:pPr>
              <a:endParaRPr kumimoji="0" lang="en-US" altLang="en-US" sz="1350"/>
            </a:p>
          </p:txBody>
        </p:sp>
      </p:grpSp>
    </p:spTree>
    <p:extLst>
      <p:ext uri="{BB962C8B-B14F-4D97-AF65-F5344CB8AC3E}">
        <p14:creationId xmlns:p14="http://schemas.microsoft.com/office/powerpoint/2010/main" val="8396292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down)">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down)">
                                      <p:cBhvr>
                                        <p:cTn id="22" dur="500"/>
                                        <p:tgtEl>
                                          <p:spTgt spid="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down)">
                                      <p:cBhvr>
                                        <p:cTn id="27" dur="500"/>
                                        <p:tgtEl>
                                          <p:spTgt spid="3">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ipe(down)">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wipe(down)">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wipe(down)">
                                      <p:cBhvr>
                                        <p:cTn id="42" dur="500"/>
                                        <p:tgtEl>
                                          <p:spTgt spid="3">
                                            <p:txEl>
                                              <p:pRg st="5" end="5"/>
                                            </p:txEl>
                                          </p:spTgt>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wipe(down)">
                                      <p:cBhvr>
                                        <p:cTn id="45" dur="500"/>
                                        <p:tgtEl>
                                          <p:spTgt spid="3">
                                            <p:txEl>
                                              <p:pRg st="6" end="6"/>
                                            </p:txEl>
                                          </p:spTgt>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wipe(down)">
                                      <p:cBhvr>
                                        <p:cTn id="48" dur="500"/>
                                        <p:tgtEl>
                                          <p:spTgt spid="3">
                                            <p:txEl>
                                              <p:pRg st="7" end="7"/>
                                            </p:txEl>
                                          </p:spTgt>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wipe(down)">
                                      <p:cBhvr>
                                        <p:cTn id="51" dur="500"/>
                                        <p:tgtEl>
                                          <p:spTgt spid="3">
                                            <p:txEl>
                                              <p:pRg st="8" end="8"/>
                                            </p:txEl>
                                          </p:spTgt>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Effect transition="in" filter="wipe(down)">
                                      <p:cBhvr>
                                        <p:cTn id="5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662966" y="433160"/>
            <a:ext cx="6163865" cy="863572"/>
          </a:xfrm>
        </p:spPr>
        <p:txBody>
          <a:bodyPr>
            <a:normAutofit/>
          </a:bodyPr>
          <a:lstStyle/>
          <a:p>
            <a:pPr algn="l" eaLnBrk="1" hangingPunct="1"/>
            <a:r>
              <a:rPr lang="en-US" altLang="en-US" dirty="0" err="1"/>
              <a:t>Acyanotic</a:t>
            </a:r>
            <a:r>
              <a:rPr lang="en-US" altLang="en-US" dirty="0"/>
              <a:t> Heart Defects</a:t>
            </a:r>
            <a:endParaRPr lang="en-US" altLang="en-US" sz="1575" dirty="0"/>
          </a:p>
        </p:txBody>
      </p:sp>
      <p:grpSp>
        <p:nvGrpSpPr>
          <p:cNvPr id="9220" name="Organization Chart 4"/>
          <p:cNvGrpSpPr>
            <a:grpSpLocks/>
          </p:cNvGrpSpPr>
          <p:nvPr/>
        </p:nvGrpSpPr>
        <p:grpSpPr bwMode="auto">
          <a:xfrm>
            <a:off x="1460531" y="1938010"/>
            <a:ext cx="6172200" cy="3773668"/>
            <a:chOff x="75" y="1111"/>
            <a:chExt cx="1888" cy="3146"/>
          </a:xfrm>
        </p:grpSpPr>
        <p:sp>
          <p:nvSpPr>
            <p:cNvPr id="21507" name="AutoShape 5"/>
            <p:cNvSpPr>
              <a:spLocks noChangeAspect="1" noChangeArrowheads="1" noTextEdit="1"/>
            </p:cNvSpPr>
            <p:nvPr/>
          </p:nvSpPr>
          <p:spPr bwMode="auto">
            <a:xfrm>
              <a:off x="75" y="1111"/>
              <a:ext cx="1888" cy="29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350"/>
            </a:p>
          </p:txBody>
        </p:sp>
        <p:cxnSp>
          <p:nvCxnSpPr>
            <p:cNvPr id="21508" name="_s1028"/>
            <p:cNvCxnSpPr>
              <a:cxnSpLocks noChangeShapeType="1"/>
              <a:stCxn id="21512" idx="0"/>
              <a:endCxn id="21510" idx="2"/>
            </p:cNvCxnSpPr>
            <p:nvPr/>
          </p:nvCxnSpPr>
          <p:spPr bwMode="auto">
            <a:xfrm rot="16200000" flipV="1">
              <a:off x="1057" y="2186"/>
              <a:ext cx="429" cy="512"/>
            </a:xfrm>
            <a:prstGeom prst="bentConnector3">
              <a:avLst>
                <a:gd name="adj1" fmla="val 50000"/>
              </a:avLst>
            </a:prstGeom>
            <a:noFill/>
            <a:ln w="28575">
              <a:solidFill>
                <a:schemeClr val="tx1"/>
              </a:solidFill>
              <a:miter lim="800000"/>
              <a:headEnd/>
              <a:tailEnd/>
            </a:ln>
            <a:extLst>
              <a:ext uri="{909E8E84-426E-40dd-AFC4-6F175D3DCCD1}">
                <a14:hiddenFill xmlns="" xmlns:a14="http://schemas.microsoft.com/office/drawing/2010/main">
                  <a:noFill/>
                </a14:hiddenFill>
              </a:ext>
            </a:extLst>
          </p:spPr>
        </p:cxnSp>
        <p:cxnSp>
          <p:nvCxnSpPr>
            <p:cNvPr id="21509" name="_s1029"/>
            <p:cNvCxnSpPr>
              <a:cxnSpLocks noChangeShapeType="1"/>
              <a:stCxn id="21511" idx="0"/>
              <a:endCxn id="21510" idx="2"/>
            </p:cNvCxnSpPr>
            <p:nvPr/>
          </p:nvCxnSpPr>
          <p:spPr bwMode="auto">
            <a:xfrm rot="5400000" flipH="1" flipV="1">
              <a:off x="549" y="2189"/>
              <a:ext cx="429" cy="504"/>
            </a:xfrm>
            <a:prstGeom prst="bentConnector3">
              <a:avLst>
                <a:gd name="adj1" fmla="val 50000"/>
              </a:avLst>
            </a:prstGeom>
            <a:noFill/>
            <a:ln w="28575">
              <a:solidFill>
                <a:schemeClr val="tx1"/>
              </a:solidFill>
              <a:miter lim="800000"/>
              <a:headEnd/>
              <a:tailEnd/>
            </a:ln>
            <a:extLst>
              <a:ext uri="{909E8E84-426E-40dd-AFC4-6F175D3DCCD1}">
                <a14:hiddenFill xmlns="" xmlns:a14="http://schemas.microsoft.com/office/drawing/2010/main">
                  <a:noFill/>
                </a14:hiddenFill>
              </a:ext>
            </a:extLst>
          </p:spPr>
        </p:cxnSp>
        <p:sp>
          <p:nvSpPr>
            <p:cNvPr id="21510" name="_s1030"/>
            <p:cNvSpPr>
              <a:spLocks noChangeArrowheads="1"/>
            </p:cNvSpPr>
            <p:nvPr/>
          </p:nvSpPr>
          <p:spPr bwMode="auto">
            <a:xfrm>
              <a:off x="491" y="1401"/>
              <a:ext cx="1049" cy="826"/>
            </a:xfrm>
            <a:prstGeom prst="roundRect">
              <a:avLst>
                <a:gd name="adj" fmla="val 16667"/>
              </a:avLst>
            </a:prstGeom>
            <a:solidFill>
              <a:srgbClr val="0FA5CC"/>
            </a:solidFill>
            <a:ln w="9525">
              <a:solidFill>
                <a:schemeClr val="tx1"/>
              </a:solidFill>
              <a:round/>
              <a:headEnd/>
              <a:tailEnd/>
            </a:ln>
          </p:spPr>
          <p:txBody>
            <a:bodyPr wrap="none" lIns="58213" tIns="29108" rIns="58213" bIns="29108" anchor="ct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US" altLang="en-US" sz="4000" dirty="0" err="1">
                  <a:solidFill>
                    <a:schemeClr val="bg1"/>
                  </a:solidFill>
                </a:rPr>
                <a:t>Acyanotic</a:t>
              </a:r>
              <a:r>
                <a:rPr lang="en-US" altLang="en-US" sz="2400" dirty="0">
                  <a:solidFill>
                    <a:schemeClr val="bg1"/>
                  </a:solidFill>
                </a:rPr>
                <a:t> </a:t>
              </a:r>
            </a:p>
          </p:txBody>
        </p:sp>
        <p:sp>
          <p:nvSpPr>
            <p:cNvPr id="21511" name="_s1031"/>
            <p:cNvSpPr>
              <a:spLocks noChangeArrowheads="1"/>
            </p:cNvSpPr>
            <p:nvPr/>
          </p:nvSpPr>
          <p:spPr bwMode="auto">
            <a:xfrm>
              <a:off x="75" y="2656"/>
              <a:ext cx="872" cy="1601"/>
            </a:xfrm>
            <a:prstGeom prst="roundRect">
              <a:avLst>
                <a:gd name="adj" fmla="val 16667"/>
              </a:avLst>
            </a:prstGeom>
            <a:solidFill>
              <a:schemeClr val="accent5">
                <a:lumMod val="20000"/>
                <a:lumOff val="80000"/>
              </a:schemeClr>
            </a:solidFill>
            <a:ln w="9525">
              <a:solidFill>
                <a:schemeClr val="tx1"/>
              </a:solidFill>
              <a:round/>
              <a:headEnd/>
              <a:tailEnd/>
            </a:ln>
          </p:spPr>
          <p:txBody>
            <a:bodyPr wrap="none" lIns="58213" tIns="29108" rIns="58213" bIns="29108" anchor="ct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US" altLang="en-US" dirty="0"/>
                <a:t>Increase in pulmonary</a:t>
              </a:r>
            </a:p>
            <a:p>
              <a:pPr algn="ctr" eaLnBrk="1" hangingPunct="1"/>
              <a:r>
                <a:rPr lang="en-US" altLang="en-US" dirty="0"/>
                <a:t> blood flow</a:t>
              </a:r>
            </a:p>
            <a:p>
              <a:pPr marL="1093788" indent="-174625" eaLnBrk="1" hangingPunct="1">
                <a:buFont typeface="Arial" panose="020B0604020202020204" pitchFamily="34" charset="0"/>
                <a:buChar char="•"/>
              </a:pPr>
              <a:r>
                <a:rPr lang="en-US" altLang="en-US" dirty="0"/>
                <a:t>ASD</a:t>
              </a:r>
            </a:p>
            <a:p>
              <a:pPr marL="1093788" indent="-174625" eaLnBrk="1" hangingPunct="1">
                <a:buFont typeface="Arial" panose="020B0604020202020204" pitchFamily="34" charset="0"/>
                <a:buChar char="•"/>
              </a:pPr>
              <a:r>
                <a:rPr lang="en-US" altLang="en-US" dirty="0"/>
                <a:t>VSD</a:t>
              </a:r>
            </a:p>
            <a:p>
              <a:pPr marL="1093788" indent="-174625" eaLnBrk="1" hangingPunct="1">
                <a:buFont typeface="Arial" panose="020B0604020202020204" pitchFamily="34" charset="0"/>
                <a:buChar char="•"/>
              </a:pPr>
              <a:r>
                <a:rPr lang="en-US" altLang="en-US" dirty="0"/>
                <a:t>AVC</a:t>
              </a:r>
            </a:p>
            <a:p>
              <a:pPr marL="1093788" indent="-174625" eaLnBrk="1" hangingPunct="1">
                <a:buFont typeface="Arial" panose="020B0604020202020204" pitchFamily="34" charset="0"/>
                <a:buChar char="•"/>
              </a:pPr>
              <a:r>
                <a:rPr lang="en-US" altLang="en-US" dirty="0"/>
                <a:t>PDA</a:t>
              </a:r>
            </a:p>
          </p:txBody>
        </p:sp>
        <p:sp>
          <p:nvSpPr>
            <p:cNvPr id="21512" name="_s1032"/>
            <p:cNvSpPr>
              <a:spLocks noChangeArrowheads="1"/>
            </p:cNvSpPr>
            <p:nvPr/>
          </p:nvSpPr>
          <p:spPr bwMode="auto">
            <a:xfrm>
              <a:off x="1091" y="2656"/>
              <a:ext cx="872" cy="1601"/>
            </a:xfrm>
            <a:prstGeom prst="roundRect">
              <a:avLst>
                <a:gd name="adj" fmla="val 16667"/>
              </a:avLst>
            </a:prstGeom>
            <a:solidFill>
              <a:schemeClr val="accent5">
                <a:lumMod val="20000"/>
                <a:lumOff val="80000"/>
              </a:schemeClr>
            </a:solidFill>
            <a:ln w="9525">
              <a:solidFill>
                <a:schemeClr val="tx1"/>
              </a:solidFill>
              <a:round/>
              <a:headEnd/>
              <a:tailEnd/>
            </a:ln>
          </p:spPr>
          <p:txBody>
            <a:bodyPr wrap="none" lIns="58213" tIns="29108" rIns="58213" bIns="29108" anchor="ctr"/>
            <a:lstStyle>
              <a:lvl1pPr marL="342900" indent="-342900">
                <a:spcBef>
                  <a:spcPct val="20000"/>
                </a:spcBef>
                <a:buClr>
                  <a:schemeClr val="accent1"/>
                </a:buClr>
                <a:buSzPct val="65000"/>
                <a:buFont typeface="Wingdings" charset="2"/>
                <a:buChar char="n"/>
                <a:defRPr sz="3000">
                  <a:solidFill>
                    <a:schemeClr val="tx1"/>
                  </a:solidFill>
                  <a:latin typeface="Arial" charset="0"/>
                  <a:ea typeface="Arial" charset="0"/>
                  <a:cs typeface="Arial" charset="0"/>
                </a:defRPr>
              </a:lvl1pPr>
              <a:lvl2pPr marL="800100" indent="-342900">
                <a:spcBef>
                  <a:spcPct val="20000"/>
                </a:spcBef>
                <a:buClr>
                  <a:schemeClr val="accent2"/>
                </a:buClr>
                <a:buSzPct val="60000"/>
                <a:buFont typeface="Wingdings" charset="2"/>
                <a:buChar char="q"/>
                <a:defRPr sz="2600">
                  <a:solidFill>
                    <a:schemeClr val="tx1"/>
                  </a:solidFill>
                  <a:latin typeface="Arial" charset="0"/>
                  <a:ea typeface="Arial" charset="0"/>
                  <a:cs typeface="Arial" charset="0"/>
                </a:defRPr>
              </a:lvl2pPr>
              <a:lvl3pPr marL="1257300" indent="-342900">
                <a:spcBef>
                  <a:spcPct val="20000"/>
                </a:spcBef>
                <a:buClr>
                  <a:schemeClr val="accent1"/>
                </a:buClr>
                <a:buSzPct val="65000"/>
                <a:buFont typeface="Wingdings" charset="2"/>
                <a:buChar char="n"/>
                <a:defRPr sz="2200">
                  <a:solidFill>
                    <a:schemeClr val="tx1"/>
                  </a:solidFill>
                  <a:latin typeface="Arial" charset="0"/>
                  <a:ea typeface="Arial" charset="0"/>
                  <a:cs typeface="Arial" charset="0"/>
                </a:defRPr>
              </a:lvl3pPr>
              <a:lvl4pPr marL="1714500" indent="-342900">
                <a:spcBef>
                  <a:spcPct val="20000"/>
                </a:spcBef>
                <a:buClr>
                  <a:schemeClr val="accent2"/>
                </a:buClr>
                <a:buSzPct val="70000"/>
                <a:buFont typeface="Wingdings" charset="2"/>
                <a:buChar char="q"/>
                <a:defRPr sz="2000">
                  <a:solidFill>
                    <a:schemeClr val="tx1"/>
                  </a:solidFill>
                  <a:latin typeface="Arial" charset="0"/>
                  <a:ea typeface="Arial" charset="0"/>
                  <a:cs typeface="Arial" charset="0"/>
                </a:defRPr>
              </a:lvl4pPr>
              <a:lvl5pPr marL="2171700" indent="-342900">
                <a:spcBef>
                  <a:spcPct val="20000"/>
                </a:spcBef>
                <a:buClr>
                  <a:schemeClr val="accent1"/>
                </a:buClr>
                <a:buSzPct val="75000"/>
                <a:buFont typeface="Wingdings" charset="2"/>
                <a:buChar char="§"/>
                <a:defRPr sz="2000">
                  <a:solidFill>
                    <a:schemeClr val="tx1"/>
                  </a:solidFill>
                  <a:latin typeface="Arial" charset="0"/>
                  <a:ea typeface="Arial" charset="0"/>
                  <a:cs typeface="Arial" charset="0"/>
                </a:defRPr>
              </a:lvl5pPr>
              <a:lvl6pPr marL="2628900" indent="-342900" eaLnBrk="0" fontAlgn="base" hangingPunct="0">
                <a:spcBef>
                  <a:spcPct val="20000"/>
                </a:spcBef>
                <a:spcAft>
                  <a:spcPct val="0"/>
                </a:spcAft>
                <a:buClr>
                  <a:schemeClr val="accent1"/>
                </a:buClr>
                <a:buSzPct val="75000"/>
                <a:buFont typeface="Wingdings" charset="2"/>
                <a:buChar char="§"/>
                <a:defRPr sz="2000">
                  <a:solidFill>
                    <a:schemeClr val="tx1"/>
                  </a:solidFill>
                  <a:latin typeface="Arial" charset="0"/>
                  <a:ea typeface="Arial" charset="0"/>
                  <a:cs typeface="Arial" charset="0"/>
                </a:defRPr>
              </a:lvl6pPr>
              <a:lvl7pPr marL="3086100" indent="-342900" eaLnBrk="0" fontAlgn="base" hangingPunct="0">
                <a:spcBef>
                  <a:spcPct val="20000"/>
                </a:spcBef>
                <a:spcAft>
                  <a:spcPct val="0"/>
                </a:spcAft>
                <a:buClr>
                  <a:schemeClr val="accent1"/>
                </a:buClr>
                <a:buSzPct val="75000"/>
                <a:buFont typeface="Wingdings" charset="2"/>
                <a:buChar char="§"/>
                <a:defRPr sz="2000">
                  <a:solidFill>
                    <a:schemeClr val="tx1"/>
                  </a:solidFill>
                  <a:latin typeface="Arial" charset="0"/>
                  <a:ea typeface="Arial" charset="0"/>
                  <a:cs typeface="Arial" charset="0"/>
                </a:defRPr>
              </a:lvl7pPr>
              <a:lvl8pPr marL="3543300" indent="-342900" eaLnBrk="0" fontAlgn="base" hangingPunct="0">
                <a:spcBef>
                  <a:spcPct val="20000"/>
                </a:spcBef>
                <a:spcAft>
                  <a:spcPct val="0"/>
                </a:spcAft>
                <a:buClr>
                  <a:schemeClr val="accent1"/>
                </a:buClr>
                <a:buSzPct val="75000"/>
                <a:buFont typeface="Wingdings" charset="2"/>
                <a:buChar char="§"/>
                <a:defRPr sz="2000">
                  <a:solidFill>
                    <a:schemeClr val="tx1"/>
                  </a:solidFill>
                  <a:latin typeface="Arial" charset="0"/>
                  <a:ea typeface="Arial" charset="0"/>
                  <a:cs typeface="Arial" charset="0"/>
                </a:defRPr>
              </a:lvl8pPr>
              <a:lvl9pPr marL="4000500" indent="-342900" eaLnBrk="0" fontAlgn="base" hangingPunct="0">
                <a:spcBef>
                  <a:spcPct val="20000"/>
                </a:spcBef>
                <a:spcAft>
                  <a:spcPct val="0"/>
                </a:spcAft>
                <a:buClr>
                  <a:schemeClr val="accent1"/>
                </a:buClr>
                <a:buSzPct val="75000"/>
                <a:buFont typeface="Wingdings" charset="2"/>
                <a:buChar char="§"/>
                <a:defRPr sz="2000">
                  <a:solidFill>
                    <a:schemeClr val="tx1"/>
                  </a:solidFill>
                  <a:latin typeface="Arial" charset="0"/>
                  <a:ea typeface="Arial" charset="0"/>
                  <a:cs typeface="Arial" charset="0"/>
                </a:defRPr>
              </a:lvl9pPr>
            </a:lstStyle>
            <a:p>
              <a:pPr algn="ctr" eaLnBrk="1" hangingPunct="1">
                <a:spcBef>
                  <a:spcPct val="0"/>
                </a:spcBef>
                <a:buClrTx/>
                <a:buSzTx/>
                <a:buFontTx/>
                <a:buNone/>
              </a:pPr>
              <a:endParaRPr lang="en-US" altLang="en-US" sz="1275" dirty="0"/>
            </a:p>
            <a:p>
              <a:pPr algn="ctr" eaLnBrk="1" hangingPunct="1">
                <a:spcBef>
                  <a:spcPct val="0"/>
                </a:spcBef>
                <a:buClrTx/>
                <a:buSzTx/>
                <a:buFontTx/>
                <a:buNone/>
              </a:pPr>
              <a:r>
                <a:rPr lang="en-US" altLang="en-US" sz="1800" dirty="0"/>
                <a:t>Obstruction of blood flow </a:t>
              </a:r>
            </a:p>
            <a:p>
              <a:pPr algn="ctr" eaLnBrk="1" hangingPunct="1">
                <a:spcBef>
                  <a:spcPct val="0"/>
                </a:spcBef>
                <a:buClrTx/>
                <a:buSzTx/>
                <a:buFontTx/>
                <a:buNone/>
              </a:pPr>
              <a:r>
                <a:rPr lang="en-US" altLang="en-US" sz="1800" dirty="0"/>
                <a:t>from ventricle</a:t>
              </a:r>
            </a:p>
            <a:p>
              <a:pPr marL="174625" indent="-174625" eaLnBrk="1" hangingPunct="1">
                <a:spcBef>
                  <a:spcPct val="0"/>
                </a:spcBef>
                <a:buClrTx/>
                <a:buSzTx/>
                <a:buFont typeface="Arial" panose="020B0604020202020204" pitchFamily="34" charset="0"/>
                <a:buChar char="•"/>
              </a:pPr>
              <a:r>
                <a:rPr lang="en-US" altLang="en-US" sz="1800" dirty="0"/>
                <a:t>Pulmonary stenosis</a:t>
              </a:r>
            </a:p>
            <a:p>
              <a:pPr marL="174625" indent="-174625" eaLnBrk="1" hangingPunct="1">
                <a:spcBef>
                  <a:spcPct val="0"/>
                </a:spcBef>
                <a:buClrTx/>
                <a:buSzTx/>
                <a:buFont typeface="Arial" panose="020B0604020202020204" pitchFamily="34" charset="0"/>
                <a:buChar char="•"/>
              </a:pPr>
              <a:r>
                <a:rPr lang="en-US" altLang="en-US" sz="1800" dirty="0"/>
                <a:t>Aortic stenosis</a:t>
              </a:r>
            </a:p>
            <a:p>
              <a:pPr marL="174625" indent="-174625" eaLnBrk="1" hangingPunct="1">
                <a:spcBef>
                  <a:spcPct val="0"/>
                </a:spcBef>
                <a:buClrTx/>
                <a:buSzTx/>
                <a:buFont typeface="Arial" panose="020B0604020202020204" pitchFamily="34" charset="0"/>
                <a:buChar char="•"/>
              </a:pPr>
              <a:r>
                <a:rPr lang="en-US" altLang="en-US" sz="1800" dirty="0"/>
                <a:t>Coarctation of the aorta </a:t>
              </a:r>
            </a:p>
            <a:p>
              <a:pPr algn="ctr" eaLnBrk="1" hangingPunct="1">
                <a:spcBef>
                  <a:spcPct val="0"/>
                </a:spcBef>
                <a:buClrTx/>
                <a:buSzTx/>
                <a:buFontTx/>
                <a:buNone/>
              </a:pPr>
              <a:r>
                <a:rPr lang="en-US" altLang="en-US" sz="1600" dirty="0"/>
                <a:t> </a:t>
              </a:r>
            </a:p>
          </p:txBody>
        </p:sp>
      </p:grpSp>
      <p:sp>
        <p:nvSpPr>
          <p:cNvPr id="2" name="TextBox 1"/>
          <p:cNvSpPr txBox="1"/>
          <p:nvPr/>
        </p:nvSpPr>
        <p:spPr>
          <a:xfrm>
            <a:off x="662966" y="1524000"/>
            <a:ext cx="7363496" cy="523220"/>
          </a:xfrm>
          <a:prstGeom prst="rect">
            <a:avLst/>
          </a:prstGeom>
          <a:noFill/>
        </p:spPr>
        <p:txBody>
          <a:bodyPr wrap="square" rtlCol="0">
            <a:spAutoFit/>
          </a:bodyPr>
          <a:lstStyle/>
          <a:p>
            <a:r>
              <a:rPr lang="en-US" altLang="en-US" dirty="0"/>
              <a:t> </a:t>
            </a:r>
            <a:r>
              <a:rPr lang="en-US" altLang="en-US" sz="2800" i="1" dirty="0"/>
              <a:t>Move blood from arterial  </a:t>
            </a:r>
            <a:r>
              <a:rPr lang="en-US" altLang="en-US" sz="2800" i="1" dirty="0">
                <a:sym typeface="Wingdings" pitchFamily="2" charset="2"/>
              </a:rPr>
              <a:t>  </a:t>
            </a:r>
            <a:r>
              <a:rPr lang="en-US" altLang="en-US" sz="2800" i="1" dirty="0"/>
              <a:t>venous system </a:t>
            </a:r>
            <a:endParaRPr lang="en-US" sz="2800" i="1" dirty="0"/>
          </a:p>
        </p:txBody>
      </p:sp>
    </p:spTree>
    <p:extLst>
      <p:ext uri="{BB962C8B-B14F-4D97-AF65-F5344CB8AC3E}">
        <p14:creationId xmlns:p14="http://schemas.microsoft.com/office/powerpoint/2010/main" val="3802585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500" fill="hold"/>
                                        <p:tgtEl>
                                          <p:spTgt spid="9220"/>
                                        </p:tgtEl>
                                        <p:attrNameLst>
                                          <p:attrName>ppt_x</p:attrName>
                                        </p:attrNameLst>
                                      </p:cBhvr>
                                      <p:tavLst>
                                        <p:tav tm="0">
                                          <p:val>
                                            <p:strVal val="#ppt_x"/>
                                          </p:val>
                                        </p:tav>
                                        <p:tav tm="100000">
                                          <p:val>
                                            <p:strVal val="#ppt_x"/>
                                          </p:val>
                                        </p:tav>
                                      </p:tavLst>
                                    </p:anim>
                                    <p:anim calcmode="lin" valueType="num">
                                      <p:cBhvr additive="base">
                                        <p:cTn id="8" dur="500" fill="hold"/>
                                        <p:tgtEl>
                                          <p:spTgt spid="92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92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457200" y="457200"/>
            <a:ext cx="7543800" cy="1028700"/>
          </a:xfrm>
        </p:spPr>
        <p:txBody>
          <a:bodyPr>
            <a:noAutofit/>
          </a:bodyPr>
          <a:lstStyle/>
          <a:p>
            <a:pPr algn="l" eaLnBrk="1" hangingPunct="1"/>
            <a:r>
              <a:rPr lang="en-US" altLang="en-US" dirty="0">
                <a:ea typeface="Arial" charset="0"/>
                <a:cs typeface="Arial" charset="0"/>
              </a:rPr>
              <a:t>Defects with </a:t>
            </a:r>
            <a:r>
              <a:rPr lang="en-US" altLang="en-US" i="1" dirty="0">
                <a:ea typeface="Arial" charset="0"/>
                <a:cs typeface="Arial" charset="0"/>
              </a:rPr>
              <a:t>Increased</a:t>
            </a:r>
            <a:r>
              <a:rPr lang="en-US" altLang="en-US" dirty="0">
                <a:ea typeface="Arial" charset="0"/>
                <a:cs typeface="Arial" charset="0"/>
              </a:rPr>
              <a:t> Pulmonary Blood Flow</a:t>
            </a:r>
          </a:p>
        </p:txBody>
      </p:sp>
      <p:sp>
        <p:nvSpPr>
          <p:cNvPr id="23554" name="Rectangle 3"/>
          <p:cNvSpPr>
            <a:spLocks noGrp="1" noChangeArrowheads="1"/>
          </p:cNvSpPr>
          <p:nvPr>
            <p:ph idx="1"/>
          </p:nvPr>
        </p:nvSpPr>
        <p:spPr>
          <a:xfrm>
            <a:off x="865763" y="2367896"/>
            <a:ext cx="7543800" cy="2948940"/>
          </a:xfrm>
        </p:spPr>
        <p:txBody>
          <a:bodyPr>
            <a:normAutofit/>
          </a:bodyPr>
          <a:lstStyle/>
          <a:p>
            <a:r>
              <a:rPr lang="en-US" altLang="en-US" sz="3200" dirty="0">
                <a:ea typeface="Arial" charset="0"/>
                <a:cs typeface="Arial" charset="0"/>
              </a:rPr>
              <a:t>ASD (Atrial septal defect )</a:t>
            </a:r>
          </a:p>
          <a:p>
            <a:r>
              <a:rPr lang="en-US" altLang="en-US" sz="3200" dirty="0">
                <a:ea typeface="Arial" charset="0"/>
                <a:cs typeface="Arial" charset="0"/>
              </a:rPr>
              <a:t>PDA ( patent ductus arteriosus)</a:t>
            </a:r>
          </a:p>
          <a:p>
            <a:r>
              <a:rPr lang="en-US" altLang="en-US" sz="3200" dirty="0">
                <a:ea typeface="Arial" charset="0"/>
                <a:cs typeface="Arial" charset="0"/>
              </a:rPr>
              <a:t>VSD (ventricular septal defect )</a:t>
            </a:r>
          </a:p>
          <a:p>
            <a:r>
              <a:rPr lang="en-US" altLang="en-US" sz="3200" dirty="0">
                <a:ea typeface="Arial" charset="0"/>
                <a:cs typeface="Arial" charset="0"/>
              </a:rPr>
              <a:t>AVC (Atrioventricular canal defect )</a:t>
            </a:r>
          </a:p>
          <a:p>
            <a:pPr marL="457200" indent="-457200">
              <a:buFontTx/>
              <a:buAutoNum type="arabicPeriod"/>
            </a:pPr>
            <a:endParaRPr lang="en-US" altLang="en-US" sz="2100" dirty="0">
              <a:latin typeface="Arial" charset="0"/>
              <a:ea typeface="Arial" charset="0"/>
              <a:cs typeface="Arial" charset="0"/>
            </a:endParaRPr>
          </a:p>
          <a:p>
            <a:pPr marL="457200" indent="-457200">
              <a:buFontTx/>
              <a:buAutoNum type="arabicPeriod"/>
            </a:pPr>
            <a:endParaRPr lang="en-US" altLang="en-US" sz="2100" dirty="0">
              <a:latin typeface="Arial" charset="0"/>
              <a:ea typeface="Arial" charset="0"/>
              <a:cs typeface="Arial" charset="0"/>
            </a:endParaRPr>
          </a:p>
          <a:p>
            <a:pPr marL="457200" indent="-457200">
              <a:buFontTx/>
              <a:buAutoNum type="arabicPeriod"/>
            </a:pPr>
            <a:endParaRPr lang="en-US" altLang="en-US" sz="2100" dirty="0">
              <a:latin typeface="Arial" charset="0"/>
              <a:ea typeface="Arial" charset="0"/>
              <a:cs typeface="Arial" charset="0"/>
            </a:endParaRPr>
          </a:p>
          <a:p>
            <a:pPr marL="457200" indent="-457200"/>
            <a:endParaRPr lang="en-US" altLang="en-US" sz="2100" dirty="0">
              <a:latin typeface="Arial" charset="0"/>
              <a:ea typeface="Arial" charset="0"/>
              <a:cs typeface="Arial" charset="0"/>
            </a:endParaRPr>
          </a:p>
        </p:txBody>
      </p:sp>
    </p:spTree>
    <p:extLst>
      <p:ext uri="{BB962C8B-B14F-4D97-AF65-F5344CB8AC3E}">
        <p14:creationId xmlns:p14="http://schemas.microsoft.com/office/powerpoint/2010/main" val="329779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228600"/>
            <a:ext cx="6972300" cy="1032572"/>
          </a:xfrm>
        </p:spPr>
        <p:txBody>
          <a:bodyPr rtlCol="0">
            <a:normAutofit/>
          </a:bodyPr>
          <a:lstStyle/>
          <a:p>
            <a:pPr algn="l">
              <a:defRPr/>
            </a:pPr>
            <a:r>
              <a:rPr lang="en-US" dirty="0" err="1">
                <a:ea typeface="Arial" charset="0"/>
                <a:cs typeface="Arial" charset="0"/>
              </a:rPr>
              <a:t>Acyanotic</a:t>
            </a:r>
            <a:r>
              <a:rPr lang="en-US" dirty="0">
                <a:ea typeface="Arial" charset="0"/>
                <a:cs typeface="Arial" charset="0"/>
              </a:rPr>
              <a:t> CHD</a:t>
            </a:r>
          </a:p>
        </p:txBody>
      </p:sp>
      <p:sp>
        <p:nvSpPr>
          <p:cNvPr id="14339" name="Rectangle 3"/>
          <p:cNvSpPr>
            <a:spLocks noGrp="1" noChangeArrowheads="1"/>
          </p:cNvSpPr>
          <p:nvPr>
            <p:ph idx="1"/>
          </p:nvPr>
        </p:nvSpPr>
        <p:spPr>
          <a:xfrm>
            <a:off x="685800" y="1201512"/>
            <a:ext cx="8039911" cy="5307903"/>
          </a:xfrm>
        </p:spPr>
        <p:txBody>
          <a:bodyPr rtlCol="0">
            <a:normAutofit/>
          </a:bodyPr>
          <a:lstStyle/>
          <a:p>
            <a:pPr>
              <a:lnSpc>
                <a:spcPct val="80000"/>
              </a:lnSpc>
              <a:buNone/>
              <a:defRPr/>
            </a:pPr>
            <a:r>
              <a:rPr lang="en-US" sz="1500" b="1" dirty="0">
                <a:latin typeface="Arial" charset="0"/>
                <a:ea typeface="Arial" charset="0"/>
                <a:cs typeface="Arial" charset="0"/>
              </a:rPr>
              <a:t>				</a:t>
            </a:r>
            <a:endParaRPr lang="en-US" sz="2100" dirty="0">
              <a:ea typeface="Arial" charset="0"/>
              <a:cs typeface="Arial" charset="0"/>
            </a:endParaRPr>
          </a:p>
          <a:p>
            <a:pPr>
              <a:lnSpc>
                <a:spcPct val="80000"/>
              </a:lnSpc>
              <a:buNone/>
              <a:defRPr/>
            </a:pPr>
            <a:r>
              <a:rPr lang="en-US" sz="2800" dirty="0">
                <a:ea typeface="Arial" charset="0"/>
                <a:cs typeface="Arial" charset="0"/>
              </a:rPr>
              <a:t>Clinical Diagnosis</a:t>
            </a:r>
          </a:p>
          <a:p>
            <a:pPr marL="290513" lvl="1" indent="-276225">
              <a:lnSpc>
                <a:spcPct val="80000"/>
              </a:lnSpc>
              <a:buFont typeface="Arial" panose="020B0604020202020204" pitchFamily="34" charset="0"/>
              <a:buChar char="•"/>
              <a:defRPr/>
            </a:pPr>
            <a:r>
              <a:rPr lang="en-US" sz="2400" dirty="0">
                <a:ea typeface="Arial" charset="0"/>
                <a:cs typeface="Arial" charset="0"/>
              </a:rPr>
              <a:t>CXR: Right ventricle and atrial enlargement</a:t>
            </a:r>
          </a:p>
          <a:p>
            <a:pPr marL="582613" lvl="3" indent="-292100">
              <a:lnSpc>
                <a:spcPct val="80000"/>
              </a:lnSpc>
              <a:defRPr/>
            </a:pPr>
            <a:r>
              <a:rPr lang="en-US" sz="1600" dirty="0">
                <a:ea typeface="Arial" charset="0"/>
                <a:cs typeface="Arial" charset="0"/>
              </a:rPr>
              <a:t>Large pulmonary artery</a:t>
            </a:r>
          </a:p>
          <a:p>
            <a:pPr marL="582613" lvl="3" indent="-292100">
              <a:lnSpc>
                <a:spcPct val="80000"/>
              </a:lnSpc>
              <a:defRPr/>
            </a:pPr>
            <a:r>
              <a:rPr lang="en-US" sz="1600" dirty="0">
                <a:ea typeface="Arial" charset="0"/>
                <a:cs typeface="Arial" charset="0"/>
              </a:rPr>
              <a:t>↑ Pulmonary vascularity </a:t>
            </a:r>
          </a:p>
          <a:p>
            <a:pPr marL="290513" lvl="1" indent="-276225">
              <a:lnSpc>
                <a:spcPct val="80000"/>
              </a:lnSpc>
              <a:buFont typeface="Arial" panose="020B0604020202020204" pitchFamily="34" charset="0"/>
              <a:buChar char="•"/>
              <a:defRPr/>
            </a:pPr>
            <a:r>
              <a:rPr lang="en-US" sz="2400" dirty="0">
                <a:ea typeface="Arial" charset="0"/>
                <a:cs typeface="Arial" charset="0"/>
              </a:rPr>
              <a:t>ECG: volume overload</a:t>
            </a:r>
          </a:p>
          <a:p>
            <a:pPr marL="582613" lvl="3" indent="-292100">
              <a:lnSpc>
                <a:spcPct val="80000"/>
              </a:lnSpc>
              <a:defRPr/>
            </a:pPr>
            <a:r>
              <a:rPr lang="en-US" sz="1600" dirty="0">
                <a:ea typeface="Arial" charset="0"/>
                <a:cs typeface="Arial" charset="0"/>
              </a:rPr>
              <a:t>Right axis deviation</a:t>
            </a:r>
          </a:p>
          <a:p>
            <a:pPr marL="582613" lvl="3" indent="-292100">
              <a:lnSpc>
                <a:spcPct val="80000"/>
              </a:lnSpc>
              <a:defRPr/>
            </a:pPr>
            <a:r>
              <a:rPr lang="en-US" sz="1600" dirty="0">
                <a:ea typeface="Arial" charset="0"/>
                <a:cs typeface="Arial" charset="0"/>
              </a:rPr>
              <a:t>Minor right ventricular conduction delay </a:t>
            </a:r>
          </a:p>
          <a:p>
            <a:pPr marL="290513" lvl="1" indent="-276225">
              <a:lnSpc>
                <a:spcPct val="80000"/>
              </a:lnSpc>
              <a:buFont typeface="Arial" panose="020B0604020202020204" pitchFamily="34" charset="0"/>
              <a:buChar char="•"/>
              <a:defRPr/>
            </a:pPr>
            <a:r>
              <a:rPr lang="en-US" sz="2400" dirty="0">
                <a:ea typeface="Arial" charset="0"/>
                <a:cs typeface="Arial" charset="0"/>
              </a:rPr>
              <a:t>Echocardiography</a:t>
            </a:r>
          </a:p>
          <a:p>
            <a:pPr marL="290513" lvl="1" indent="-276225">
              <a:lnSpc>
                <a:spcPct val="80000"/>
              </a:lnSpc>
              <a:buFont typeface="Arial" panose="020B0604020202020204" pitchFamily="34" charset="0"/>
              <a:buChar char="•"/>
              <a:defRPr/>
            </a:pPr>
            <a:r>
              <a:rPr lang="en-US" sz="2400" dirty="0">
                <a:ea typeface="Arial" charset="0"/>
                <a:cs typeface="Arial" charset="0"/>
              </a:rPr>
              <a:t>Catheterization</a:t>
            </a:r>
            <a:endParaRPr lang="en-US" sz="2400" b="1" dirty="0">
              <a:ea typeface="Arial" charset="0"/>
              <a:cs typeface="Arial" charset="0"/>
            </a:endParaRPr>
          </a:p>
          <a:p>
            <a:pPr>
              <a:lnSpc>
                <a:spcPct val="80000"/>
              </a:lnSpc>
              <a:buNone/>
              <a:defRPr/>
            </a:pPr>
            <a:r>
              <a:rPr lang="en-US" sz="2800" dirty="0">
                <a:ea typeface="Arial" charset="0"/>
                <a:cs typeface="Arial" charset="0"/>
              </a:rPr>
              <a:t>Complications: </a:t>
            </a:r>
            <a:r>
              <a:rPr lang="en-US" sz="2800" dirty="0" err="1">
                <a:ea typeface="Arial" charset="0"/>
                <a:cs typeface="Arial" charset="0"/>
              </a:rPr>
              <a:t>Pulmunary</a:t>
            </a:r>
            <a:r>
              <a:rPr lang="en-US" sz="2800" dirty="0">
                <a:ea typeface="Arial" charset="0"/>
                <a:cs typeface="Arial" charset="0"/>
              </a:rPr>
              <a:t> HTN </a:t>
            </a:r>
            <a:r>
              <a:rPr lang="en-US" sz="2800" dirty="0">
                <a:ea typeface="Arial" charset="0"/>
                <a:cs typeface="Arial" charset="0"/>
                <a:sym typeface="Wingdings" pitchFamily="2" charset="2"/>
              </a:rPr>
              <a:t> </a:t>
            </a:r>
            <a:r>
              <a:rPr lang="en-US" sz="2800" dirty="0">
                <a:ea typeface="Arial" charset="0"/>
                <a:cs typeface="Arial" charset="0"/>
              </a:rPr>
              <a:t>Eisenmenger syndrome </a:t>
            </a:r>
          </a:p>
          <a:p>
            <a:pPr>
              <a:lnSpc>
                <a:spcPct val="80000"/>
              </a:lnSpc>
              <a:buNone/>
              <a:defRPr/>
            </a:pPr>
            <a:r>
              <a:rPr lang="en-US" sz="2800" dirty="0">
                <a:ea typeface="Arial" charset="0"/>
                <a:cs typeface="Arial" charset="0"/>
              </a:rPr>
              <a:t>Treatment: Surgery for all symptomatic ASD or asymptomatic patients with shunt ratio</a:t>
            </a:r>
            <a:r>
              <a:rPr lang="en-US" sz="2800" b="1" dirty="0">
                <a:ea typeface="Arial" charset="0"/>
                <a:cs typeface="Arial" charset="0"/>
              </a:rPr>
              <a:t> </a:t>
            </a:r>
            <a:r>
              <a:rPr lang="en-US" sz="2800" b="1" u="sng" dirty="0">
                <a:ea typeface="Arial" charset="0"/>
                <a:cs typeface="Arial" charset="0"/>
              </a:rPr>
              <a:t>&gt;</a:t>
            </a:r>
            <a:r>
              <a:rPr lang="en-US" sz="2800" b="1" dirty="0">
                <a:ea typeface="Arial" charset="0"/>
                <a:cs typeface="Arial" charset="0"/>
              </a:rPr>
              <a:t> </a:t>
            </a:r>
            <a:r>
              <a:rPr lang="en-US" sz="2800" dirty="0">
                <a:ea typeface="Arial" charset="0"/>
                <a:cs typeface="Arial" charset="0"/>
              </a:rPr>
              <a:t>2:1 </a:t>
            </a:r>
          </a:p>
        </p:txBody>
      </p:sp>
      <p:sp>
        <p:nvSpPr>
          <p:cNvPr id="24579"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2400">
                <a:solidFill>
                  <a:schemeClr val="tx1"/>
                </a:solidFill>
                <a:latin typeface="Calibri" charset="0"/>
              </a:defRPr>
            </a:lvl1pPr>
            <a:lvl2pPr marL="557213" indent="-214313">
              <a:spcBef>
                <a:spcPct val="20000"/>
              </a:spcBef>
              <a:buFont typeface="Arial" charset="0"/>
              <a:buChar char="–"/>
              <a:defRPr sz="2100">
                <a:solidFill>
                  <a:schemeClr val="tx1"/>
                </a:solidFill>
                <a:latin typeface="Calibri" charset="0"/>
              </a:defRPr>
            </a:lvl2pPr>
            <a:lvl3pPr marL="857250" indent="-171450">
              <a:spcBef>
                <a:spcPct val="20000"/>
              </a:spcBef>
              <a:buFont typeface="Arial" charset="0"/>
              <a:buChar char="•"/>
              <a:defRPr sz="1800">
                <a:solidFill>
                  <a:schemeClr val="tx1"/>
                </a:solidFill>
                <a:latin typeface="Calibri" charset="0"/>
              </a:defRPr>
            </a:lvl3pPr>
            <a:lvl4pPr marL="1200150" indent="-171450">
              <a:spcBef>
                <a:spcPct val="20000"/>
              </a:spcBef>
              <a:buFont typeface="Arial" charset="0"/>
              <a:buChar char="–"/>
              <a:defRPr sz="1500">
                <a:solidFill>
                  <a:schemeClr val="tx1"/>
                </a:solidFill>
                <a:latin typeface="Calibri" charset="0"/>
              </a:defRPr>
            </a:lvl4pPr>
            <a:lvl5pPr marL="1543050" indent="-171450">
              <a:spcBef>
                <a:spcPct val="20000"/>
              </a:spcBef>
              <a:buFont typeface="Arial" charset="0"/>
              <a:buChar char="»"/>
              <a:defRPr sz="1500">
                <a:solidFill>
                  <a:schemeClr val="tx1"/>
                </a:solidFill>
                <a:latin typeface="Calibri" charset="0"/>
              </a:defRPr>
            </a:lvl5pPr>
            <a:lvl6pPr marL="1885950" indent="-171450" eaLnBrk="0" fontAlgn="base" hangingPunct="0">
              <a:spcBef>
                <a:spcPct val="20000"/>
              </a:spcBef>
              <a:spcAft>
                <a:spcPct val="0"/>
              </a:spcAft>
              <a:buFont typeface="Arial" charset="0"/>
              <a:buChar char="»"/>
              <a:defRPr sz="1500">
                <a:solidFill>
                  <a:schemeClr val="tx1"/>
                </a:solidFill>
                <a:latin typeface="Calibri" charset="0"/>
              </a:defRPr>
            </a:lvl6pPr>
            <a:lvl7pPr marL="2228850" indent="-171450" eaLnBrk="0" fontAlgn="base" hangingPunct="0">
              <a:spcBef>
                <a:spcPct val="20000"/>
              </a:spcBef>
              <a:spcAft>
                <a:spcPct val="0"/>
              </a:spcAft>
              <a:buFont typeface="Arial" charset="0"/>
              <a:buChar char="»"/>
              <a:defRPr sz="1500">
                <a:solidFill>
                  <a:schemeClr val="tx1"/>
                </a:solidFill>
                <a:latin typeface="Calibri" charset="0"/>
              </a:defRPr>
            </a:lvl7pPr>
            <a:lvl8pPr marL="2571750" indent="-171450" eaLnBrk="0" fontAlgn="base" hangingPunct="0">
              <a:spcBef>
                <a:spcPct val="20000"/>
              </a:spcBef>
              <a:spcAft>
                <a:spcPct val="0"/>
              </a:spcAft>
              <a:buFont typeface="Arial" charset="0"/>
              <a:buChar char="»"/>
              <a:defRPr sz="1500">
                <a:solidFill>
                  <a:schemeClr val="tx1"/>
                </a:solidFill>
                <a:latin typeface="Calibri" charset="0"/>
              </a:defRPr>
            </a:lvl8pPr>
            <a:lvl9pPr marL="2914650" indent="-171450" eaLnBrk="0" fontAlgn="base" hangingPunct="0">
              <a:spcBef>
                <a:spcPct val="20000"/>
              </a:spcBef>
              <a:spcAft>
                <a:spcPct val="0"/>
              </a:spcAft>
              <a:buFont typeface="Arial" charset="0"/>
              <a:buChar char="»"/>
              <a:defRPr sz="1500">
                <a:solidFill>
                  <a:schemeClr val="tx1"/>
                </a:solidFill>
                <a:latin typeface="Calibri" charset="0"/>
              </a:defRPr>
            </a:lvl9pPr>
          </a:lstStyle>
          <a:p>
            <a:pPr>
              <a:spcBef>
                <a:spcPct val="0"/>
              </a:spcBef>
              <a:buFontTx/>
              <a:buNone/>
            </a:pPr>
            <a:fld id="{10540FCE-0448-1849-8770-0F0486D07B6C}" type="slidenum">
              <a:rPr lang="en-US" altLang="en-US" sz="900">
                <a:solidFill>
                  <a:srgbClr val="898989"/>
                </a:solidFill>
                <a:latin typeface="Arial" charset="0"/>
              </a:rPr>
              <a:pPr>
                <a:spcBef>
                  <a:spcPct val="0"/>
                </a:spcBef>
                <a:buFontTx/>
                <a:buNone/>
              </a:pPr>
              <a:t>19</a:t>
            </a:fld>
            <a:endParaRPr lang="en-US" altLang="en-US" sz="900">
              <a:solidFill>
                <a:srgbClr val="898989"/>
              </a:solidFill>
              <a:latin typeface="Arial" charset="0"/>
            </a:endParaRPr>
          </a:p>
        </p:txBody>
      </p:sp>
    </p:spTree>
    <p:extLst>
      <p:ext uri="{BB962C8B-B14F-4D97-AF65-F5344CB8AC3E}">
        <p14:creationId xmlns:p14="http://schemas.microsoft.com/office/powerpoint/2010/main" val="698811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920" y="304800"/>
            <a:ext cx="7389779" cy="1028700"/>
          </a:xfrm>
        </p:spPr>
        <p:txBody>
          <a:bodyPr>
            <a:normAutofit/>
          </a:bodyPr>
          <a:lstStyle/>
          <a:p>
            <a:pPr algn="l" eaLnBrk="1" hangingPunct="1"/>
            <a:r>
              <a:rPr lang="en-US" altLang="en-US" dirty="0">
                <a:ea typeface="Arial" charset="0"/>
                <a:cs typeface="Arial" charset="0"/>
              </a:rPr>
              <a:t>Atrial Septal Defect </a:t>
            </a:r>
          </a:p>
        </p:txBody>
      </p:sp>
      <p:sp>
        <p:nvSpPr>
          <p:cNvPr id="3" name="Content Placeholder 2"/>
          <p:cNvSpPr>
            <a:spLocks noGrp="1"/>
          </p:cNvSpPr>
          <p:nvPr>
            <p:ph idx="1"/>
          </p:nvPr>
        </p:nvSpPr>
        <p:spPr>
          <a:xfrm>
            <a:off x="496920" y="1343332"/>
            <a:ext cx="8266080" cy="4594698"/>
          </a:xfrm>
        </p:spPr>
        <p:txBody>
          <a:bodyPr>
            <a:noAutofit/>
          </a:bodyPr>
          <a:lstStyle/>
          <a:p>
            <a:pPr marL="233363" indent="-233363" eaLnBrk="1" hangingPunct="1">
              <a:buClr>
                <a:schemeClr val="tx1"/>
              </a:buClr>
            </a:pPr>
            <a:r>
              <a:rPr lang="en-US" altLang="en-US" sz="2400" dirty="0"/>
              <a:t>Allows oxygenated blood to pass from the left atrium, through the opening in the septum, and then mix with unoxygenated blood in the right atrium</a:t>
            </a:r>
          </a:p>
          <a:p>
            <a:pPr marL="233363" indent="-233363" eaLnBrk="1" hangingPunct="1">
              <a:buClr>
                <a:schemeClr val="tx1"/>
              </a:buClr>
            </a:pPr>
            <a:r>
              <a:rPr lang="en-US" altLang="en-US" sz="2400" dirty="0"/>
              <a:t>During fetal heart development </a:t>
            </a:r>
            <a:r>
              <a:rPr lang="en-US" altLang="en-US" sz="2400" dirty="0">
                <a:sym typeface="Wingdings 3" charset="2"/>
              </a:rPr>
              <a:t></a:t>
            </a:r>
            <a:r>
              <a:rPr lang="en-US" altLang="en-US" sz="2400" dirty="0"/>
              <a:t> the partitioning process does not occur completely, leaving an opening in the atrial septum</a:t>
            </a:r>
          </a:p>
          <a:p>
            <a:pPr marL="233363" indent="-233363" eaLnBrk="1" hangingPunct="1">
              <a:buClr>
                <a:schemeClr val="tx1"/>
              </a:buClr>
            </a:pPr>
            <a:r>
              <a:rPr lang="en-US" altLang="en-US" sz="2400" dirty="0"/>
              <a:t>Occurs in 4-10% of all infants w/ CHD</a:t>
            </a:r>
          </a:p>
          <a:p>
            <a:pPr marL="233363" indent="-233363" eaLnBrk="1" hangingPunct="1">
              <a:buClr>
                <a:schemeClr val="tx1"/>
              </a:buClr>
            </a:pPr>
            <a:r>
              <a:rPr lang="en-US" altLang="en-US" sz="2400" dirty="0"/>
              <a:t>EFFECTS: larger volume of blood than normal must be handled by the right side of the heart </a:t>
            </a:r>
            <a:r>
              <a:rPr lang="en-US" altLang="en-US" sz="2400" dirty="0">
                <a:sym typeface="Wingdings 3" charset="2"/>
              </a:rPr>
              <a:t> e</a:t>
            </a:r>
            <a:r>
              <a:rPr lang="en-US" altLang="en-US" sz="2400" dirty="0"/>
              <a:t>xtra blood then passes through the pulmonary artery into the lungs </a:t>
            </a:r>
            <a:r>
              <a:rPr lang="en-US" altLang="en-US" sz="2400" dirty="0">
                <a:sym typeface="Wingdings 3" charset="2"/>
              </a:rPr>
              <a:t> pulmonary hypertension and pulmonary congestion</a:t>
            </a:r>
            <a:endParaRPr lang="en-US" altLang="en-US" sz="2400" dirty="0"/>
          </a:p>
        </p:txBody>
      </p:sp>
    </p:spTree>
    <p:extLst>
      <p:ext uri="{BB962C8B-B14F-4D97-AF65-F5344CB8AC3E}">
        <p14:creationId xmlns:p14="http://schemas.microsoft.com/office/powerpoint/2010/main" val="3282678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609600"/>
            <a:ext cx="8762999" cy="5486400"/>
          </a:xfrm>
          <a:prstGeom prst="rect">
            <a:avLst/>
          </a:prstGeom>
        </p:spPr>
      </p:pic>
      <p:sp>
        <p:nvSpPr>
          <p:cNvPr id="3" name="TextBox 2"/>
          <p:cNvSpPr txBox="1"/>
          <p:nvPr/>
        </p:nvSpPr>
        <p:spPr>
          <a:xfrm>
            <a:off x="2133600" y="6398568"/>
            <a:ext cx="4156907" cy="230832"/>
          </a:xfrm>
          <a:prstGeom prst="rect">
            <a:avLst/>
          </a:prstGeom>
          <a:noFill/>
        </p:spPr>
        <p:txBody>
          <a:bodyPr wrap="none" rtlCol="0">
            <a:spAutoFit/>
          </a:bodyPr>
          <a:lstStyle/>
          <a:p>
            <a:r>
              <a:rPr lang="en-US" sz="900" dirty="0">
                <a:hlinkClick r:id="rId3" tooltip="Atrial septal defect-en.png"/>
              </a:rPr>
              <a:t>Capac M. Atrial_septal_defect-en.png</a:t>
            </a:r>
            <a:r>
              <a:rPr lang="en-US" sz="900" dirty="0"/>
              <a:t>. Own work. Accessed </a:t>
            </a:r>
            <a:r>
              <a:rPr lang="en-US" sz="900" dirty="0" err="1"/>
              <a:t>commons.wikimedia.org</a:t>
            </a:r>
            <a:endParaRPr lang="en-US" sz="900" dirty="0"/>
          </a:p>
        </p:txBody>
      </p:sp>
    </p:spTree>
    <p:extLst>
      <p:ext uri="{BB962C8B-B14F-4D97-AF65-F5344CB8AC3E}">
        <p14:creationId xmlns:p14="http://schemas.microsoft.com/office/powerpoint/2010/main" val="12786181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85800" y="274638"/>
            <a:ext cx="8001000" cy="1143000"/>
          </a:xfrm>
        </p:spPr>
        <p:txBody>
          <a:bodyPr>
            <a:normAutofit/>
          </a:bodyPr>
          <a:lstStyle/>
          <a:p>
            <a:pPr algn="l" eaLnBrk="1" hangingPunct="1"/>
            <a:r>
              <a:rPr lang="en-US" altLang="en-US" dirty="0"/>
              <a:t>Atrial Septal Defect</a:t>
            </a:r>
          </a:p>
        </p:txBody>
      </p:sp>
      <p:sp>
        <p:nvSpPr>
          <p:cNvPr id="3" name="Content Placeholder 2"/>
          <p:cNvSpPr>
            <a:spLocks noGrp="1"/>
          </p:cNvSpPr>
          <p:nvPr>
            <p:ph idx="1"/>
          </p:nvPr>
        </p:nvSpPr>
        <p:spPr>
          <a:xfrm>
            <a:off x="685800" y="1417638"/>
            <a:ext cx="7448550" cy="4710112"/>
          </a:xfrm>
        </p:spPr>
        <p:txBody>
          <a:bodyPr>
            <a:normAutofit/>
          </a:bodyPr>
          <a:lstStyle/>
          <a:p>
            <a:pPr eaLnBrk="1" hangingPunct="1">
              <a:buFontTx/>
              <a:buNone/>
            </a:pPr>
            <a:r>
              <a:rPr lang="en-US" altLang="en-US" sz="2800" dirty="0"/>
              <a:t>Signs and Symptoms:</a:t>
            </a:r>
          </a:p>
          <a:p>
            <a:pPr marL="290513" indent="-290513" eaLnBrk="1" hangingPunct="1"/>
            <a:r>
              <a:rPr lang="en-US" altLang="en-US" sz="2200" dirty="0"/>
              <a:t>Infants tire easily when feeding</a:t>
            </a:r>
          </a:p>
          <a:p>
            <a:pPr marL="290513" indent="-290513" eaLnBrk="1" hangingPunct="1"/>
            <a:r>
              <a:rPr lang="en-US" altLang="en-US" sz="2200" dirty="0"/>
              <a:t>Fatigue: children tire easily when playing </a:t>
            </a:r>
          </a:p>
          <a:p>
            <a:pPr marL="290513" indent="-290513" eaLnBrk="1" hangingPunct="1"/>
            <a:r>
              <a:rPr lang="en-US" altLang="en-US" sz="2200" dirty="0"/>
              <a:t>Poor growth</a:t>
            </a:r>
          </a:p>
          <a:p>
            <a:pPr marL="290513" indent="-290513"/>
            <a:r>
              <a:rPr lang="en-US" altLang="en-US" sz="2200" dirty="0"/>
              <a:t>Sweating and tachycardia</a:t>
            </a:r>
          </a:p>
          <a:p>
            <a:pPr marL="290513" indent="-290513"/>
            <a:r>
              <a:rPr lang="en-US" altLang="en-US" sz="2200" dirty="0"/>
              <a:t>Tachypnea, shortness of breath, crackles</a:t>
            </a:r>
          </a:p>
          <a:p>
            <a:pPr eaLnBrk="1" hangingPunct="1">
              <a:buFontTx/>
              <a:buNone/>
            </a:pPr>
            <a:r>
              <a:rPr lang="en-US" altLang="en-US" sz="2800" dirty="0"/>
              <a:t>Diagnostic tests:</a:t>
            </a:r>
          </a:p>
          <a:p>
            <a:pPr marL="290513" indent="-290513" eaLnBrk="1" hangingPunct="1"/>
            <a:r>
              <a:rPr lang="en-US" altLang="en-US" sz="2200" dirty="0"/>
              <a:t>CXR: enlarged heart</a:t>
            </a:r>
          </a:p>
          <a:p>
            <a:pPr marL="290513" indent="-290513" eaLnBrk="1" hangingPunct="1"/>
            <a:r>
              <a:rPr lang="en-US" altLang="en-US" sz="2200" dirty="0"/>
              <a:t>2D echo – show pattern of blood flow through the septal opening and measure size of ASD </a:t>
            </a:r>
          </a:p>
          <a:p>
            <a:pPr marL="290513" indent="-290513" eaLnBrk="1" hangingPunct="1"/>
            <a:r>
              <a:rPr lang="en-US" altLang="en-US" sz="2200" dirty="0"/>
              <a:t>Cardiac catheterization</a:t>
            </a:r>
          </a:p>
          <a:p>
            <a:pPr marL="290513" indent="-290513" eaLnBrk="1" hangingPunct="1"/>
            <a:endParaRPr lang="en-US" altLang="en-US" sz="1500" dirty="0"/>
          </a:p>
          <a:p>
            <a:pPr eaLnBrk="1" hangingPunct="1"/>
            <a:endParaRPr lang="en-US" altLang="en-US" sz="1500" dirty="0"/>
          </a:p>
          <a:p>
            <a:pPr eaLnBrk="1" hangingPunct="1"/>
            <a:endParaRPr lang="en-US" altLang="en-US" dirty="0"/>
          </a:p>
        </p:txBody>
      </p:sp>
    </p:spTree>
    <p:extLst>
      <p:ext uri="{BB962C8B-B14F-4D97-AF65-F5344CB8AC3E}">
        <p14:creationId xmlns:p14="http://schemas.microsoft.com/office/powerpoint/2010/main" val="669821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wipe(down)">
                                      <p:cBhvr>
                                        <p:cTn id="42" dur="500"/>
                                        <p:tgtEl>
                                          <p:spTgt spid="3">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wipe(down)">
                                      <p:cBhvr>
                                        <p:cTn id="47" dur="500"/>
                                        <p:tgtEl>
                                          <p:spTgt spid="3">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wipe(down)">
                                      <p:cBhvr>
                                        <p:cTn id="52" dur="5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wipe(down)">
                                      <p:cBhvr>
                                        <p:cTn id="5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l" eaLnBrk="1" hangingPunct="1"/>
            <a:r>
              <a:rPr lang="en-US" altLang="en-US" dirty="0"/>
              <a:t>Atrial Septal Defect</a:t>
            </a:r>
          </a:p>
        </p:txBody>
      </p:sp>
      <p:sp>
        <p:nvSpPr>
          <p:cNvPr id="3" name="Content Placeholder 2"/>
          <p:cNvSpPr>
            <a:spLocks noGrp="1"/>
          </p:cNvSpPr>
          <p:nvPr>
            <p:ph idx="1"/>
          </p:nvPr>
        </p:nvSpPr>
        <p:spPr>
          <a:xfrm>
            <a:off x="457200" y="1600200"/>
            <a:ext cx="7848600" cy="4261073"/>
          </a:xfrm>
        </p:spPr>
        <p:txBody>
          <a:bodyPr>
            <a:normAutofit/>
          </a:bodyPr>
          <a:lstStyle/>
          <a:p>
            <a:pPr marL="233363" indent="-233363" eaLnBrk="1" hangingPunct="1"/>
            <a:r>
              <a:rPr lang="en-US" altLang="en-US" sz="2800" dirty="0"/>
              <a:t>20% of atrial septal defects will close spontaneously in the first year of life</a:t>
            </a:r>
          </a:p>
          <a:p>
            <a:pPr marL="233363" indent="-233363" eaLnBrk="1" hangingPunct="1"/>
            <a:r>
              <a:rPr lang="en-US" altLang="en-US" sz="2800" dirty="0"/>
              <a:t>Usually, an ASD will be repaired if it has not closed on its own by the time the child is 4-5 years of age</a:t>
            </a:r>
          </a:p>
          <a:p>
            <a:pPr marL="233363" indent="-233363" eaLnBrk="1" hangingPunct="1"/>
            <a:r>
              <a:rPr lang="en-US" altLang="en-US" sz="2800" dirty="0"/>
              <a:t>If not repaired, ASDs can lead to pulmonary HTN with thickened pulmonary arteries/arterioles</a:t>
            </a:r>
          </a:p>
        </p:txBody>
      </p:sp>
    </p:spTree>
    <p:extLst>
      <p:ext uri="{BB962C8B-B14F-4D97-AF65-F5344CB8AC3E}">
        <p14:creationId xmlns:p14="http://schemas.microsoft.com/office/powerpoint/2010/main" val="12194214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543800" cy="1028700"/>
          </a:xfrm>
        </p:spPr>
        <p:txBody>
          <a:bodyPr>
            <a:normAutofit/>
          </a:bodyPr>
          <a:lstStyle/>
          <a:p>
            <a:pPr algn="l" eaLnBrk="1" hangingPunct="1"/>
            <a:r>
              <a:rPr lang="en-US" altLang="en-US" dirty="0"/>
              <a:t>ASDS: Treatment</a:t>
            </a:r>
          </a:p>
        </p:txBody>
      </p:sp>
      <p:sp>
        <p:nvSpPr>
          <p:cNvPr id="3" name="Content Placeholder 2"/>
          <p:cNvSpPr>
            <a:spLocks noGrp="1"/>
          </p:cNvSpPr>
          <p:nvPr>
            <p:ph idx="1"/>
          </p:nvPr>
        </p:nvSpPr>
        <p:spPr>
          <a:xfrm>
            <a:off x="533400" y="1219200"/>
            <a:ext cx="8458200" cy="4648200"/>
          </a:xfrm>
        </p:spPr>
        <p:txBody>
          <a:bodyPr>
            <a:noAutofit/>
          </a:bodyPr>
          <a:lstStyle/>
          <a:p>
            <a:pPr marL="290513" indent="-290513" eaLnBrk="1" hangingPunct="1"/>
            <a:r>
              <a:rPr lang="en-US" altLang="en-US" sz="2800" dirty="0"/>
              <a:t>Medical management</a:t>
            </a:r>
          </a:p>
          <a:p>
            <a:pPr marL="582613" lvl="1" indent="-292100" eaLnBrk="1" hangingPunct="1"/>
            <a:r>
              <a:rPr lang="en-US" altLang="en-US" sz="1800" dirty="0"/>
              <a:t>Digoxin - helps strengthen the heart muscle, enabling it to pump more efficiently </a:t>
            </a:r>
          </a:p>
          <a:p>
            <a:pPr marL="582613" lvl="1" indent="-292100" eaLnBrk="1" hangingPunct="1"/>
            <a:r>
              <a:rPr lang="en-US" altLang="en-US" sz="1800" dirty="0"/>
              <a:t>Diuretics – relieve pulmonary congestion</a:t>
            </a:r>
          </a:p>
          <a:p>
            <a:pPr marL="582613" lvl="1" indent="-292100" eaLnBrk="1" hangingPunct="1"/>
            <a:r>
              <a:rPr lang="en-US" altLang="en-US" sz="1800" dirty="0"/>
              <a:t>Prophylactic antibiotics to prevent bacterial endocarditis before dental procedures and other invasive procedures</a:t>
            </a:r>
          </a:p>
          <a:p>
            <a:pPr marL="290513" indent="-290513" eaLnBrk="1" hangingPunct="1"/>
            <a:r>
              <a:rPr lang="en-US" altLang="en-US" sz="2800" dirty="0"/>
              <a:t>Surgical repair</a:t>
            </a:r>
          </a:p>
          <a:p>
            <a:pPr marL="582613" lvl="1" indent="-292100"/>
            <a:r>
              <a:rPr lang="en-US" altLang="en-US" sz="1800" dirty="0"/>
              <a:t>On cardiopulmonary bypass, the right atrium is opened to allow repair the atrial septum below via direct closure or patch</a:t>
            </a:r>
          </a:p>
          <a:p>
            <a:pPr marL="582613" lvl="1" indent="-292100"/>
            <a:r>
              <a:rPr lang="en-US" altLang="en-US" sz="1800" dirty="0"/>
              <a:t>Patch may be the patient’s own pericardium, commercially available bovine pericardium, or synthetic material (Gore-Tex, Dacron)</a:t>
            </a:r>
          </a:p>
        </p:txBody>
      </p:sp>
    </p:spTree>
    <p:extLst>
      <p:ext uri="{BB962C8B-B14F-4D97-AF65-F5344CB8AC3E}">
        <p14:creationId xmlns:p14="http://schemas.microsoft.com/office/powerpoint/2010/main" val="1117700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down)">
                                      <p:cBhvr>
                                        <p:cTn id="18" dur="500"/>
                                        <p:tgtEl>
                                          <p:spTgt spid="3">
                                            <p:txEl>
                                              <p:pRg st="2" end="2"/>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down)">
                                      <p:cBhvr>
                                        <p:cTn id="21" dur="500"/>
                                        <p:tgtEl>
                                          <p:spTgt spid="3">
                                            <p:txEl>
                                              <p:pRg st="3" end="3"/>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ipe(down)">
                                      <p:cBhvr>
                                        <p:cTn id="26" dur="500"/>
                                        <p:tgtEl>
                                          <p:spTgt spid="3">
                                            <p:txEl>
                                              <p:pRg st="4" end="4"/>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ipe(down)">
                                      <p:cBhvr>
                                        <p:cTn id="29" dur="500"/>
                                        <p:tgtEl>
                                          <p:spTgt spid="3">
                                            <p:txEl>
                                              <p:pRg st="5" end="5"/>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1000" y="204019"/>
            <a:ext cx="7543800" cy="1028700"/>
          </a:xfrm>
        </p:spPr>
        <p:txBody>
          <a:bodyPr>
            <a:normAutofit fontScale="90000"/>
          </a:bodyPr>
          <a:lstStyle/>
          <a:p>
            <a:pPr algn="l"/>
            <a:r>
              <a:rPr lang="en-US" altLang="en-US" dirty="0"/>
              <a:t>ASD Device Transcatheter Closure</a:t>
            </a:r>
          </a:p>
        </p:txBody>
      </p:sp>
      <p:sp>
        <p:nvSpPr>
          <p:cNvPr id="3" name="Content Placeholder 2"/>
          <p:cNvSpPr>
            <a:spLocks noGrp="1"/>
          </p:cNvSpPr>
          <p:nvPr>
            <p:ph idx="1"/>
          </p:nvPr>
        </p:nvSpPr>
        <p:spPr>
          <a:xfrm>
            <a:off x="685800" y="1485900"/>
            <a:ext cx="5316682" cy="4838700"/>
          </a:xfrm>
        </p:spPr>
        <p:txBody>
          <a:bodyPr>
            <a:normAutofit/>
          </a:bodyPr>
          <a:lstStyle/>
          <a:p>
            <a:pPr marL="233363" indent="-233363" eaLnBrk="1" hangingPunct="1"/>
            <a:r>
              <a:rPr lang="en-US" altLang="en-US" sz="2800" dirty="0"/>
              <a:t>Rapidly becoming the preferred method for ASD closure </a:t>
            </a:r>
          </a:p>
          <a:p>
            <a:pPr marL="233363" indent="-233363" eaLnBrk="1" hangingPunct="1"/>
            <a:r>
              <a:rPr lang="en-US" altLang="en-US" sz="2800" dirty="0"/>
              <a:t>Involves threading a catheter from the femoral vein across the ASD and deploying a fabric covered device that seals the ASD</a:t>
            </a:r>
          </a:p>
          <a:p>
            <a:pPr marL="233363" indent="-233363" eaLnBrk="1" hangingPunct="1"/>
            <a:r>
              <a:rPr lang="en-US" altLang="en-US" sz="2800" dirty="0"/>
              <a:t>Some ASDs due to size or location are not suitable for this technique</a:t>
            </a:r>
          </a:p>
          <a:p>
            <a:pPr eaLnBrk="1" hangingPunct="1">
              <a:buFontTx/>
              <a:buNone/>
            </a:pPr>
            <a:endParaRPr lang="en-US" altLang="en-US" sz="1500" dirty="0"/>
          </a:p>
        </p:txBody>
      </p:sp>
      <p:pic>
        <p:nvPicPr>
          <p:cNvPr id="5" name="Picture 4" descr="http://www.clevelandclinic.org/health/health-info/Pictures/ASD%20catheter.gif.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220690" y="1676400"/>
            <a:ext cx="2351809" cy="350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0658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down)">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down)">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down)">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4800" y="228600"/>
            <a:ext cx="7848600" cy="1028700"/>
          </a:xfrm>
        </p:spPr>
        <p:txBody>
          <a:bodyPr>
            <a:noAutofit/>
          </a:bodyPr>
          <a:lstStyle/>
          <a:p>
            <a:pPr algn="l"/>
            <a:r>
              <a:rPr lang="en-US" altLang="en-US" sz="4000" dirty="0"/>
              <a:t>ASD Device Transcatheter Closure</a:t>
            </a:r>
          </a:p>
        </p:txBody>
      </p:sp>
      <p:sp>
        <p:nvSpPr>
          <p:cNvPr id="3" name="Content Placeholder 2"/>
          <p:cNvSpPr>
            <a:spLocks noGrp="1"/>
          </p:cNvSpPr>
          <p:nvPr>
            <p:ph idx="1"/>
          </p:nvPr>
        </p:nvSpPr>
        <p:spPr>
          <a:xfrm>
            <a:off x="304800" y="1715716"/>
            <a:ext cx="4242881" cy="3999284"/>
          </a:xfrm>
        </p:spPr>
        <p:txBody>
          <a:bodyPr>
            <a:noAutofit/>
          </a:bodyPr>
          <a:lstStyle/>
          <a:p>
            <a:pPr eaLnBrk="1" hangingPunct="1"/>
            <a:r>
              <a:rPr lang="en-US" altLang="en-US" sz="2800" dirty="0"/>
              <a:t>The ASD closure device is inserted across the ASD via the femoral vein </a:t>
            </a:r>
          </a:p>
          <a:p>
            <a:pPr eaLnBrk="1" hangingPunct="1"/>
            <a:r>
              <a:rPr lang="en-US" altLang="en-US" sz="2800" dirty="0"/>
              <a:t>Within a few weeks the device is epithelialized</a:t>
            </a:r>
          </a:p>
          <a:p>
            <a:pPr eaLnBrk="1" hangingPunct="1"/>
            <a:r>
              <a:rPr lang="en-US" altLang="en-US" sz="2800" dirty="0"/>
              <a:t>By 3 to 6 months, the device is completely covered by heart tissue</a:t>
            </a:r>
            <a:endParaRPr lang="en-US" altLang="en-US" sz="2000" dirty="0"/>
          </a:p>
        </p:txBody>
      </p:sp>
      <p:pic>
        <p:nvPicPr>
          <p:cNvPr id="4" name="Picture 3" descr="http://tchin.org/art_reso/smallasd.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00600" y="1715716"/>
            <a:ext cx="3028950" cy="3714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50739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164" y="266700"/>
            <a:ext cx="7543800" cy="1028700"/>
          </a:xfrm>
        </p:spPr>
        <p:txBody>
          <a:bodyPr>
            <a:normAutofit/>
          </a:bodyPr>
          <a:lstStyle/>
          <a:p>
            <a:pPr algn="l"/>
            <a:r>
              <a:rPr lang="en-US" sz="3600" dirty="0">
                <a:ea typeface="Arial" charset="0"/>
                <a:cs typeface="Arial" charset="0"/>
              </a:rPr>
              <a:t>ASD Surgery: Anesthetic Considerations</a:t>
            </a:r>
          </a:p>
        </p:txBody>
      </p:sp>
      <p:sp>
        <p:nvSpPr>
          <p:cNvPr id="3" name="Content Placeholder 2"/>
          <p:cNvSpPr>
            <a:spLocks noGrp="1"/>
          </p:cNvSpPr>
          <p:nvPr>
            <p:ph idx="1"/>
          </p:nvPr>
        </p:nvSpPr>
        <p:spPr>
          <a:xfrm>
            <a:off x="279164" y="1298920"/>
            <a:ext cx="8585672" cy="4260160"/>
          </a:xfrm>
        </p:spPr>
        <p:txBody>
          <a:bodyPr>
            <a:noAutofit/>
          </a:bodyPr>
          <a:lstStyle/>
          <a:p>
            <a:pPr marL="290513" indent="-290513"/>
            <a:r>
              <a:rPr lang="en-US" sz="2600" dirty="0">
                <a:ea typeface="Arial" charset="0"/>
                <a:cs typeface="Arial" charset="0"/>
              </a:rPr>
              <a:t>Eliminate air bubbles from intravenous lines</a:t>
            </a:r>
          </a:p>
          <a:p>
            <a:pPr marL="290513" indent="-290513"/>
            <a:r>
              <a:rPr lang="en-US" sz="2600" dirty="0">
                <a:ea typeface="Arial" charset="0"/>
                <a:cs typeface="Arial" charset="0"/>
              </a:rPr>
              <a:t>High incidence of perioperative arrhythmias</a:t>
            </a:r>
          </a:p>
          <a:p>
            <a:pPr marL="290513" indent="-290513"/>
            <a:r>
              <a:rPr lang="en-US" sz="2600" dirty="0">
                <a:ea typeface="Arial" charset="0"/>
                <a:cs typeface="Arial" charset="0"/>
              </a:rPr>
              <a:t>Inhalation induction is usually well tolerated</a:t>
            </a:r>
          </a:p>
          <a:p>
            <a:pPr marL="290513" indent="-290513"/>
            <a:r>
              <a:rPr lang="en-US" sz="2600" dirty="0">
                <a:ea typeface="Arial" charset="0"/>
                <a:cs typeface="Arial" charset="0"/>
              </a:rPr>
              <a:t>Usually suitable for fast discharge</a:t>
            </a:r>
          </a:p>
          <a:p>
            <a:pPr marL="290513" indent="-290513"/>
            <a:r>
              <a:rPr lang="en-US" sz="2600" dirty="0">
                <a:ea typeface="Arial" charset="0"/>
                <a:cs typeface="Arial" charset="0"/>
              </a:rPr>
              <a:t>Endocarditis prophylaxis for the first 6 months post surgery</a:t>
            </a:r>
          </a:p>
          <a:p>
            <a:pPr marL="290513" indent="-290513"/>
            <a:r>
              <a:rPr lang="en-US" sz="2600" dirty="0">
                <a:ea typeface="Arial" charset="0"/>
                <a:cs typeface="Arial" charset="0"/>
              </a:rPr>
              <a:t>Incidence of atrial fibrillation/flutter post surgery </a:t>
            </a:r>
          </a:p>
          <a:p>
            <a:pPr marL="525463" lvl="1" indent="-234950">
              <a:buFont typeface="System Font Regular"/>
              <a:buChar char="-"/>
            </a:pPr>
            <a:r>
              <a:rPr lang="en-US" sz="2000" dirty="0">
                <a:ea typeface="Arial" charset="0"/>
                <a:cs typeface="Arial" charset="0"/>
              </a:rPr>
              <a:t>4% &lt; 11 years old</a:t>
            </a:r>
          </a:p>
          <a:p>
            <a:pPr marL="525463" lvl="1" indent="-234950">
              <a:buFont typeface="System Font Regular"/>
              <a:buChar char="-"/>
            </a:pPr>
            <a:r>
              <a:rPr lang="en-US" sz="2000" dirty="0">
                <a:ea typeface="Arial" charset="0"/>
                <a:cs typeface="Arial" charset="0"/>
              </a:rPr>
              <a:t>59% &gt; 41 years old </a:t>
            </a:r>
          </a:p>
          <a:p>
            <a:r>
              <a:rPr lang="en-US" sz="2600" dirty="0">
                <a:ea typeface="Arial" charset="0"/>
                <a:cs typeface="Arial" charset="0"/>
              </a:rPr>
              <a:t>Persistent RV dilation or pulmonary hypertension if late repair</a:t>
            </a:r>
          </a:p>
        </p:txBody>
      </p:sp>
    </p:spTree>
    <p:extLst>
      <p:ext uri="{BB962C8B-B14F-4D97-AF65-F5344CB8AC3E}">
        <p14:creationId xmlns:p14="http://schemas.microsoft.com/office/powerpoint/2010/main" val="1037332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381000" y="228600"/>
            <a:ext cx="7467600" cy="1143000"/>
          </a:xfrm>
        </p:spPr>
        <p:txBody>
          <a:bodyPr>
            <a:normAutofit/>
          </a:bodyPr>
          <a:lstStyle/>
          <a:p>
            <a:pPr algn="l" eaLnBrk="1" hangingPunct="1"/>
            <a:r>
              <a:rPr lang="en-US" altLang="en-US" dirty="0">
                <a:ea typeface="Arial" charset="0"/>
                <a:cs typeface="Arial" charset="0"/>
              </a:rPr>
              <a:t>PDA (Patent Ductus Arteriosus)</a:t>
            </a:r>
          </a:p>
        </p:txBody>
      </p:sp>
      <p:sp>
        <p:nvSpPr>
          <p:cNvPr id="39938" name="Rectangle 3"/>
          <p:cNvSpPr>
            <a:spLocks noGrp="1" noChangeArrowheads="1"/>
          </p:cNvSpPr>
          <p:nvPr>
            <p:ph idx="1"/>
          </p:nvPr>
        </p:nvSpPr>
        <p:spPr>
          <a:xfrm>
            <a:off x="457200" y="1600200"/>
            <a:ext cx="7924800" cy="4261073"/>
          </a:xfrm>
        </p:spPr>
        <p:txBody>
          <a:bodyPr/>
          <a:lstStyle/>
          <a:p>
            <a:pPr eaLnBrk="1" hangingPunct="1"/>
            <a:r>
              <a:rPr lang="en-US" altLang="en-US" sz="3600" dirty="0">
                <a:ea typeface="Arial" charset="0"/>
                <a:cs typeface="Arial" charset="0"/>
              </a:rPr>
              <a:t>Failed to closed at birth, blood will shunt from the aorta to the pulmonary artery.</a:t>
            </a:r>
          </a:p>
          <a:p>
            <a:pPr eaLnBrk="1" hangingPunct="1"/>
            <a:r>
              <a:rPr lang="en-US" altLang="en-US" sz="3600" dirty="0">
                <a:ea typeface="Arial" charset="0"/>
                <a:cs typeface="Arial" charset="0"/>
              </a:rPr>
              <a:t>Complete closure occurs usually by 3 months</a:t>
            </a:r>
          </a:p>
          <a:p>
            <a:pPr eaLnBrk="1" hangingPunct="1"/>
            <a:r>
              <a:rPr lang="en-US" altLang="en-US" sz="3600" dirty="0">
                <a:ea typeface="Arial" charset="0"/>
                <a:cs typeface="Arial" charset="0"/>
              </a:rPr>
              <a:t>More common in girls than boys </a:t>
            </a:r>
          </a:p>
          <a:p>
            <a:pPr eaLnBrk="1" hangingPunct="1">
              <a:buFont typeface="Wingdings" charset="2"/>
              <a:buNone/>
            </a:pPr>
            <a:r>
              <a:rPr lang="en-US" altLang="en-US" dirty="0">
                <a:ea typeface="Arial" charset="0"/>
                <a:cs typeface="Arial" charset="0"/>
              </a:rPr>
              <a:t> </a:t>
            </a:r>
          </a:p>
          <a:p>
            <a:pPr eaLnBrk="1" hangingPunct="1"/>
            <a:endParaRPr lang="en-US" altLang="en-US" dirty="0"/>
          </a:p>
        </p:txBody>
      </p:sp>
    </p:spTree>
    <p:extLst>
      <p:ext uri="{BB962C8B-B14F-4D97-AF65-F5344CB8AC3E}">
        <p14:creationId xmlns:p14="http://schemas.microsoft.com/office/powerpoint/2010/main" val="1699703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9133"/>
          <a:stretch/>
        </p:blipFill>
        <p:spPr>
          <a:xfrm>
            <a:off x="762000" y="1103730"/>
            <a:ext cx="7053383" cy="4916070"/>
          </a:xfrm>
          <a:prstGeom prst="rect">
            <a:avLst/>
          </a:prstGeom>
        </p:spPr>
      </p:pic>
      <p:sp>
        <p:nvSpPr>
          <p:cNvPr id="4" name="Rectangle 3"/>
          <p:cNvSpPr/>
          <p:nvPr/>
        </p:nvSpPr>
        <p:spPr>
          <a:xfrm>
            <a:off x="2895600" y="6107614"/>
            <a:ext cx="3048000" cy="507831"/>
          </a:xfrm>
          <a:prstGeom prst="rect">
            <a:avLst/>
          </a:prstGeom>
        </p:spPr>
        <p:txBody>
          <a:bodyPr wrap="square">
            <a:spAutoFit/>
          </a:bodyPr>
          <a:lstStyle/>
          <a:p>
            <a:r>
              <a:rPr lang="en-US" sz="900" i="1" dirty="0">
                <a:solidFill>
                  <a:srgbClr val="222222"/>
                </a:solidFill>
                <a:latin typeface="Arial" charset="0"/>
              </a:rPr>
              <a:t>Source: </a:t>
            </a:r>
            <a:r>
              <a:rPr lang="en-US" sz="900" i="1" dirty="0">
                <a:solidFill>
                  <a:srgbClr val="222222"/>
                </a:solidFill>
                <a:latin typeface="Arial" charset="0"/>
                <a:hlinkClick r:id="rId3"/>
              </a:rPr>
              <a:t>http://www.nhlbi.nih.gov/health/dci/Diseases/pda/pda_what.html</a:t>
            </a:r>
            <a:r>
              <a:rPr lang="en-US" sz="900" i="1" dirty="0">
                <a:solidFill>
                  <a:srgbClr val="222222"/>
                </a:solidFill>
                <a:latin typeface="Arial" charset="0"/>
              </a:rPr>
              <a:t>. PD-</a:t>
            </a:r>
            <a:r>
              <a:rPr lang="en-US" sz="900" i="1" dirty="0" err="1">
                <a:solidFill>
                  <a:srgbClr val="222222"/>
                </a:solidFill>
                <a:latin typeface="Arial" charset="0"/>
              </a:rPr>
              <a:t>USGov</a:t>
            </a:r>
            <a:r>
              <a:rPr lang="en-US" sz="900" i="1" dirty="0">
                <a:solidFill>
                  <a:srgbClr val="222222"/>
                </a:solidFill>
                <a:latin typeface="Arial" charset="0"/>
              </a:rPr>
              <a:t>-HHS-NIH</a:t>
            </a:r>
            <a:endParaRPr lang="en-US" sz="900" dirty="0"/>
          </a:p>
        </p:txBody>
      </p:sp>
      <p:sp>
        <p:nvSpPr>
          <p:cNvPr id="2" name="TextBox 1">
            <a:extLst>
              <a:ext uri="{FF2B5EF4-FFF2-40B4-BE49-F238E27FC236}">
                <a16:creationId xmlns:a16="http://schemas.microsoft.com/office/drawing/2014/main" id="{34446227-3BE3-7145-A82A-79E5E3A96B40}"/>
              </a:ext>
            </a:extLst>
          </p:cNvPr>
          <p:cNvSpPr txBox="1"/>
          <p:nvPr/>
        </p:nvSpPr>
        <p:spPr>
          <a:xfrm>
            <a:off x="599958" y="304800"/>
            <a:ext cx="5872570" cy="769441"/>
          </a:xfrm>
          <a:prstGeom prst="rect">
            <a:avLst/>
          </a:prstGeom>
          <a:noFill/>
        </p:spPr>
        <p:txBody>
          <a:bodyPr wrap="none" rtlCol="0">
            <a:spAutoFit/>
          </a:bodyPr>
          <a:lstStyle/>
          <a:p>
            <a:r>
              <a:rPr lang="en-US" altLang="en-US" sz="4400" dirty="0">
                <a:ea typeface="Arial" charset="0"/>
                <a:cs typeface="Arial" charset="0"/>
              </a:rPr>
              <a:t>Patent Ductus Arteriosus</a:t>
            </a:r>
            <a:endParaRPr lang="en-US" sz="4400" dirty="0"/>
          </a:p>
        </p:txBody>
      </p:sp>
    </p:spTree>
    <p:extLst>
      <p:ext uri="{BB962C8B-B14F-4D97-AF65-F5344CB8AC3E}">
        <p14:creationId xmlns:p14="http://schemas.microsoft.com/office/powerpoint/2010/main" val="21245079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3525" y="1685796"/>
            <a:ext cx="6571034" cy="2446824"/>
          </a:xfrm>
          <a:prstGeom prst="rect">
            <a:avLst/>
          </a:prstGeom>
        </p:spPr>
        <p:txBody>
          <a:bodyPr wrap="square">
            <a:spAutoFit/>
          </a:bodyPr>
          <a:lstStyle/>
          <a:p>
            <a:pPr marL="457200" indent="-457200"/>
            <a:r>
              <a:rPr lang="en-US" altLang="en-US" sz="3600" dirty="0">
                <a:ea typeface="Arial" charset="0"/>
                <a:cs typeface="Arial" charset="0"/>
              </a:rPr>
              <a:t>Can cause…</a:t>
            </a:r>
          </a:p>
          <a:p>
            <a:pPr marL="290513" indent="-290513">
              <a:buFont typeface="Arial" panose="020B0604020202020204" pitchFamily="34" charset="0"/>
              <a:buChar char="•"/>
            </a:pPr>
            <a:r>
              <a:rPr lang="en-US" altLang="en-US" sz="3200" dirty="0">
                <a:ea typeface="Arial" charset="0"/>
                <a:cs typeface="Arial" charset="0"/>
              </a:rPr>
              <a:t>Reduced glomerular filtration rate.</a:t>
            </a:r>
          </a:p>
          <a:p>
            <a:pPr marL="290513" indent="-290513">
              <a:buFont typeface="Arial" panose="020B0604020202020204" pitchFamily="34" charset="0"/>
              <a:buChar char="•"/>
            </a:pPr>
            <a:r>
              <a:rPr lang="en-US" altLang="en-US" sz="3200" dirty="0">
                <a:ea typeface="Arial" charset="0"/>
                <a:cs typeface="Arial" charset="0"/>
              </a:rPr>
              <a:t>Impaired platelet aggregation </a:t>
            </a:r>
          </a:p>
          <a:p>
            <a:pPr marL="290513" indent="-290513">
              <a:buFont typeface="Arial" panose="020B0604020202020204" pitchFamily="34" charset="0"/>
              <a:buChar char="•"/>
            </a:pPr>
            <a:r>
              <a:rPr lang="en-US" altLang="en-US" sz="3200" dirty="0">
                <a:ea typeface="Arial" charset="0"/>
                <a:cs typeface="Arial" charset="0"/>
              </a:rPr>
              <a:t>Decreased GI &amp; CNS blood flow</a:t>
            </a:r>
          </a:p>
          <a:p>
            <a:pPr marL="457200" indent="-457200"/>
            <a:endParaRPr lang="en-US" altLang="en-US" sz="2100" dirty="0">
              <a:latin typeface="Arial" charset="0"/>
              <a:ea typeface="Arial" charset="0"/>
              <a:cs typeface="Arial" charset="0"/>
            </a:endParaRPr>
          </a:p>
        </p:txBody>
      </p:sp>
      <p:sp>
        <p:nvSpPr>
          <p:cNvPr id="3" name="Rectangle 2"/>
          <p:cNvSpPr txBox="1">
            <a:spLocks noChangeArrowheads="1"/>
          </p:cNvSpPr>
          <p:nvPr/>
        </p:nvSpPr>
        <p:spPr>
          <a:xfrm>
            <a:off x="555692" y="228600"/>
            <a:ext cx="7886700" cy="1143001"/>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4000" dirty="0">
                <a:ea typeface="Arial" charset="0"/>
                <a:cs typeface="Arial" charset="0"/>
              </a:rPr>
              <a:t>PDA (Patent Ductus Arteriosus)</a:t>
            </a:r>
          </a:p>
        </p:txBody>
      </p:sp>
    </p:spTree>
    <p:extLst>
      <p:ext uri="{BB962C8B-B14F-4D97-AF65-F5344CB8AC3E}">
        <p14:creationId xmlns:p14="http://schemas.microsoft.com/office/powerpoint/2010/main" val="20411147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543800" cy="1028700"/>
          </a:xfrm>
        </p:spPr>
        <p:txBody>
          <a:bodyPr>
            <a:normAutofit/>
          </a:bodyPr>
          <a:lstStyle/>
          <a:p>
            <a:pPr algn="l" eaLnBrk="1" hangingPunct="1"/>
            <a:r>
              <a:rPr lang="en-US" altLang="en-US" sz="4000" dirty="0">
                <a:ea typeface="Arial" charset="0"/>
                <a:cs typeface="Arial" charset="0"/>
              </a:rPr>
              <a:t>Patent Ductus Arteriosus (PDA)</a:t>
            </a:r>
          </a:p>
        </p:txBody>
      </p:sp>
      <p:sp>
        <p:nvSpPr>
          <p:cNvPr id="3" name="Content Placeholder 2"/>
          <p:cNvSpPr>
            <a:spLocks noGrp="1"/>
          </p:cNvSpPr>
          <p:nvPr>
            <p:ph idx="1"/>
          </p:nvPr>
        </p:nvSpPr>
        <p:spPr>
          <a:xfrm>
            <a:off x="609600" y="1291713"/>
            <a:ext cx="7924799" cy="4762500"/>
          </a:xfrm>
        </p:spPr>
        <p:txBody>
          <a:bodyPr>
            <a:normAutofit lnSpcReduction="10000"/>
          </a:bodyPr>
          <a:lstStyle/>
          <a:p>
            <a:pPr eaLnBrk="1" hangingPunct="1"/>
            <a:r>
              <a:rPr lang="en-US" altLang="en-US" sz="2400" dirty="0">
                <a:ea typeface="Arial" charset="0"/>
                <a:cs typeface="Arial" charset="0"/>
              </a:rPr>
              <a:t>From the aorta to the pulmonary artery</a:t>
            </a:r>
          </a:p>
          <a:p>
            <a:pPr eaLnBrk="1" hangingPunct="1"/>
            <a:r>
              <a:rPr lang="en-US" altLang="en-US" sz="2400" dirty="0">
                <a:ea typeface="Arial" charset="0"/>
                <a:cs typeface="Arial" charset="0"/>
              </a:rPr>
              <a:t>In utero, with fetal circulation, the PDA bypasses the lungs and flows from the pulmonary artery to the aorta</a:t>
            </a:r>
          </a:p>
          <a:p>
            <a:pPr eaLnBrk="1" hangingPunct="1"/>
            <a:r>
              <a:rPr lang="en-US" altLang="en-US" sz="2400" dirty="0">
                <a:ea typeface="Arial" charset="0"/>
                <a:cs typeface="Arial" charset="0"/>
              </a:rPr>
              <a:t>The transition from fetal to normal circulation involves the baby breathing which decreases pulmonary vascular resistance allowing the blood from the RV to flow to the lungs via the Pulmonary arteries and the PDA closes</a:t>
            </a:r>
          </a:p>
          <a:p>
            <a:pPr eaLnBrk="1" hangingPunct="1"/>
            <a:r>
              <a:rPr lang="en-US" altLang="en-US" sz="2400" dirty="0">
                <a:ea typeface="Arial" charset="0"/>
                <a:cs typeface="Arial" charset="0"/>
              </a:rPr>
              <a:t>The ductus arteriosus usually closes by 72 hours after birth</a:t>
            </a:r>
          </a:p>
          <a:p>
            <a:pPr eaLnBrk="1" hangingPunct="1"/>
            <a:r>
              <a:rPr lang="en-US" altLang="en-US" sz="2400" dirty="0">
                <a:ea typeface="Arial" charset="0"/>
                <a:cs typeface="Arial" charset="0"/>
              </a:rPr>
              <a:t>A patent ductus arteriosus allows oxygenated blood from the aorta (high pressure) to flow into the pulmonary circulation (lower pressure system) </a:t>
            </a:r>
          </a:p>
          <a:p>
            <a:pPr eaLnBrk="1" hangingPunct="1"/>
            <a:r>
              <a:rPr lang="en-US" altLang="en-US" sz="2400" dirty="0">
                <a:ea typeface="Arial" charset="0"/>
                <a:cs typeface="Arial" charset="0"/>
              </a:rPr>
              <a:t>PDA occurs in 6-11% of all children with CHD</a:t>
            </a:r>
          </a:p>
          <a:p>
            <a:pPr eaLnBrk="1" hangingPunct="1"/>
            <a:endParaRPr lang="en-US" altLang="en-US" sz="1500" dirty="0"/>
          </a:p>
        </p:txBody>
      </p:sp>
    </p:spTree>
    <p:extLst>
      <p:ext uri="{BB962C8B-B14F-4D97-AF65-F5344CB8AC3E}">
        <p14:creationId xmlns:p14="http://schemas.microsoft.com/office/powerpoint/2010/main" val="8274122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371600"/>
            <a:ext cx="7673503" cy="3108543"/>
          </a:xfrm>
          <a:prstGeom prst="rect">
            <a:avLst/>
          </a:prstGeom>
        </p:spPr>
        <p:txBody>
          <a:bodyPr wrap="square">
            <a:spAutoFit/>
          </a:bodyPr>
          <a:lstStyle/>
          <a:p>
            <a:pPr marL="457200" indent="-457200"/>
            <a:r>
              <a:rPr lang="en-US" altLang="en-US" sz="3600" dirty="0">
                <a:ea typeface="Arial" charset="0"/>
                <a:cs typeface="Arial" charset="0"/>
              </a:rPr>
              <a:t>Treatment options:</a:t>
            </a:r>
          </a:p>
          <a:p>
            <a:pPr marL="349250" indent="-349250">
              <a:buFont typeface="Arial" panose="020B0604020202020204" pitchFamily="34" charset="0"/>
              <a:buChar char="•"/>
            </a:pPr>
            <a:r>
              <a:rPr lang="en-US" altLang="en-US" sz="3200" dirty="0">
                <a:ea typeface="Arial" charset="0"/>
                <a:cs typeface="Arial" charset="0"/>
              </a:rPr>
              <a:t>Medical</a:t>
            </a:r>
          </a:p>
          <a:p>
            <a:pPr marL="349250" indent="-349250">
              <a:buFont typeface="Arial" panose="020B0604020202020204" pitchFamily="34" charset="0"/>
              <a:buChar char="•"/>
            </a:pPr>
            <a:r>
              <a:rPr lang="en-US" altLang="en-US" sz="3200" dirty="0">
                <a:ea typeface="Arial" charset="0"/>
                <a:cs typeface="Arial" charset="0"/>
              </a:rPr>
              <a:t>Transcatheter device closure</a:t>
            </a:r>
          </a:p>
          <a:p>
            <a:pPr marL="349250" indent="-349250">
              <a:buFont typeface="Arial" panose="020B0604020202020204" pitchFamily="34" charset="0"/>
              <a:buChar char="•"/>
            </a:pPr>
            <a:r>
              <a:rPr lang="en-US" altLang="en-US" sz="3200" dirty="0">
                <a:ea typeface="Arial" charset="0"/>
                <a:cs typeface="Arial" charset="0"/>
              </a:rPr>
              <a:t>Surgical intervention</a:t>
            </a:r>
          </a:p>
          <a:p>
            <a:pPr marL="14288" indent="-14288"/>
            <a:r>
              <a:rPr lang="en-US" altLang="en-US" sz="3200" i="1" dirty="0">
                <a:ea typeface="Arial" charset="0"/>
                <a:cs typeface="Arial" charset="0"/>
              </a:rPr>
              <a:t>Untreated PDA can lead to CHF and infected endocarditis</a:t>
            </a:r>
          </a:p>
        </p:txBody>
      </p:sp>
      <p:sp>
        <p:nvSpPr>
          <p:cNvPr id="3" name="Rectangle 2"/>
          <p:cNvSpPr txBox="1">
            <a:spLocks noChangeArrowheads="1"/>
          </p:cNvSpPr>
          <p:nvPr/>
        </p:nvSpPr>
        <p:spPr>
          <a:xfrm>
            <a:off x="381000" y="365125"/>
            <a:ext cx="8134350" cy="777875"/>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dirty="0">
                <a:ea typeface="Arial" charset="0"/>
                <a:cs typeface="Arial" charset="0"/>
              </a:rPr>
              <a:t>PDA (Patent Ductus Arteriosus)</a:t>
            </a:r>
          </a:p>
        </p:txBody>
      </p:sp>
    </p:spTree>
    <p:extLst>
      <p:ext uri="{BB962C8B-B14F-4D97-AF65-F5344CB8AC3E}">
        <p14:creationId xmlns:p14="http://schemas.microsoft.com/office/powerpoint/2010/main" val="11803579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t>PDA: Treatment </a:t>
            </a:r>
          </a:p>
        </p:txBody>
      </p:sp>
      <p:sp>
        <p:nvSpPr>
          <p:cNvPr id="3" name="Content Placeholder 2"/>
          <p:cNvSpPr>
            <a:spLocks noGrp="1"/>
          </p:cNvSpPr>
          <p:nvPr>
            <p:ph idx="1"/>
          </p:nvPr>
        </p:nvSpPr>
        <p:spPr>
          <a:xfrm>
            <a:off x="609600" y="1417638"/>
            <a:ext cx="4205620" cy="4464308"/>
          </a:xfrm>
        </p:spPr>
        <p:txBody>
          <a:bodyPr>
            <a:normAutofit fontScale="62500" lnSpcReduction="20000"/>
          </a:bodyPr>
          <a:lstStyle/>
          <a:p>
            <a:pPr marL="290513" indent="-290513"/>
            <a:r>
              <a:rPr lang="en-US" sz="4400" dirty="0"/>
              <a:t>Medical</a:t>
            </a:r>
          </a:p>
          <a:p>
            <a:pPr marL="525463" lvl="1" indent="-234950">
              <a:buFont typeface="System Font Regular"/>
              <a:buChar char="-"/>
            </a:pPr>
            <a:r>
              <a:rPr lang="en-US" sz="3300" dirty="0"/>
              <a:t>Treatment of CHF and pulmonary edema</a:t>
            </a:r>
          </a:p>
          <a:p>
            <a:pPr marL="525463" lvl="1" indent="-234950">
              <a:buFont typeface="System Font Regular"/>
              <a:buChar char="-"/>
            </a:pPr>
            <a:r>
              <a:rPr lang="en-US" sz="3300" dirty="0"/>
              <a:t>Indomethacin trial in preterm infants </a:t>
            </a:r>
          </a:p>
          <a:p>
            <a:pPr marL="290513" indent="-290513"/>
            <a:r>
              <a:rPr lang="en-US" sz="4400" dirty="0"/>
              <a:t>Interventional cardiology</a:t>
            </a:r>
          </a:p>
          <a:p>
            <a:pPr marL="290513" indent="-290513"/>
            <a:r>
              <a:rPr lang="en-US" sz="4400" dirty="0"/>
              <a:t>Surgical</a:t>
            </a:r>
          </a:p>
          <a:p>
            <a:pPr marL="525463" lvl="1" indent="-236538">
              <a:buFont typeface="System Font Regular"/>
              <a:buChar char="-"/>
            </a:pPr>
            <a:r>
              <a:rPr lang="en-US" sz="3300" dirty="0"/>
              <a:t>Preterm infants and neonates who fail medical therapy</a:t>
            </a:r>
          </a:p>
          <a:p>
            <a:pPr marL="525463" lvl="1" indent="-236538">
              <a:buFont typeface="System Font Regular"/>
              <a:buChar char="-"/>
            </a:pPr>
            <a:r>
              <a:rPr lang="en-US" sz="3300" dirty="0"/>
              <a:t>Older asymptomatic children (age 2-4 years)</a:t>
            </a:r>
          </a:p>
          <a:p>
            <a:pPr marL="525463" lvl="1" indent="-236538">
              <a:buFont typeface="System Font Regular"/>
              <a:buChar char="-"/>
            </a:pPr>
            <a:r>
              <a:rPr lang="en-US" sz="3300" dirty="0"/>
              <a:t>Surgical approach is </a:t>
            </a:r>
            <a:r>
              <a:rPr lang="en-US" sz="2900" dirty="0"/>
              <a:t>via posterolateral thoracotomy or VATS</a:t>
            </a:r>
            <a:endParaRPr lang="en-US" dirty="0"/>
          </a:p>
          <a:p>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67620" y="1468586"/>
            <a:ext cx="3759200" cy="3332013"/>
          </a:xfrm>
          <a:prstGeom prst="rect">
            <a:avLst/>
          </a:prstGeom>
        </p:spPr>
      </p:pic>
      <p:sp>
        <p:nvSpPr>
          <p:cNvPr id="6" name="Rectangle 5"/>
          <p:cNvSpPr/>
          <p:nvPr/>
        </p:nvSpPr>
        <p:spPr>
          <a:xfrm>
            <a:off x="4876800" y="4953000"/>
            <a:ext cx="3903633" cy="230832"/>
          </a:xfrm>
          <a:prstGeom prst="rect">
            <a:avLst/>
          </a:prstGeom>
        </p:spPr>
        <p:txBody>
          <a:bodyPr wrap="none">
            <a:spAutoFit/>
          </a:bodyPr>
          <a:lstStyle/>
          <a:p>
            <a:r>
              <a:rPr lang="en-US" sz="900" dirty="0" err="1">
                <a:solidFill>
                  <a:srgbClr val="222222"/>
                </a:solidFill>
                <a:latin typeface="Arial" charset="0"/>
              </a:rPr>
              <a:t>BruceBlaus</a:t>
            </a:r>
            <a:r>
              <a:rPr lang="en-US" sz="900" dirty="0">
                <a:solidFill>
                  <a:srgbClr val="222222"/>
                </a:solidFill>
                <a:latin typeface="Arial" charset="0"/>
              </a:rPr>
              <a:t>. Own work. 11 July 2017. Accessed </a:t>
            </a:r>
            <a:r>
              <a:rPr lang="en-US" sz="900" dirty="0" err="1">
                <a:solidFill>
                  <a:srgbClr val="222222"/>
                </a:solidFill>
                <a:latin typeface="Arial" charset="0"/>
              </a:rPr>
              <a:t>commons.wikimedia.org</a:t>
            </a:r>
            <a:endParaRPr lang="en-US" sz="900" dirty="0"/>
          </a:p>
        </p:txBody>
      </p:sp>
    </p:spTree>
    <p:extLst>
      <p:ext uri="{BB962C8B-B14F-4D97-AF65-F5344CB8AC3E}">
        <p14:creationId xmlns:p14="http://schemas.microsoft.com/office/powerpoint/2010/main" val="1716204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211" y="228600"/>
            <a:ext cx="7543800" cy="1028700"/>
          </a:xfrm>
        </p:spPr>
        <p:txBody>
          <a:bodyPr>
            <a:normAutofit/>
          </a:bodyPr>
          <a:lstStyle/>
          <a:p>
            <a:pPr algn="l"/>
            <a:r>
              <a:rPr lang="en-US" sz="4000" dirty="0">
                <a:ea typeface="Arial" charset="0"/>
                <a:cs typeface="Arial" charset="0"/>
              </a:rPr>
              <a:t>PDA: Anesthetic Considerations </a:t>
            </a:r>
          </a:p>
        </p:txBody>
      </p:sp>
      <p:sp>
        <p:nvSpPr>
          <p:cNvPr id="3" name="Content Placeholder 2"/>
          <p:cNvSpPr>
            <a:spLocks noGrp="1"/>
          </p:cNvSpPr>
          <p:nvPr>
            <p:ph idx="1"/>
          </p:nvPr>
        </p:nvSpPr>
        <p:spPr>
          <a:xfrm>
            <a:off x="661211" y="1257300"/>
            <a:ext cx="8100978" cy="4767157"/>
          </a:xfrm>
        </p:spPr>
        <p:txBody>
          <a:bodyPr>
            <a:normAutofit fontScale="77500" lnSpcReduction="20000"/>
          </a:bodyPr>
          <a:lstStyle/>
          <a:p>
            <a:pPr marL="290513" indent="-290513"/>
            <a:r>
              <a:rPr lang="en-US" sz="3600" dirty="0">
                <a:ea typeface="Arial" charset="0"/>
                <a:cs typeface="Arial" charset="0"/>
              </a:rPr>
              <a:t>Pre- and post-ductal oxygen saturation monitoring to detect ligation of the wrong vessel</a:t>
            </a:r>
          </a:p>
          <a:p>
            <a:pPr marL="290513" indent="-290513"/>
            <a:r>
              <a:rPr lang="en-US" sz="3600" dirty="0">
                <a:ea typeface="Arial" charset="0"/>
                <a:cs typeface="Arial" charset="0"/>
              </a:rPr>
              <a:t>Upper and lower extremity blood pressure monitoring to determine pressure gradient </a:t>
            </a:r>
          </a:p>
          <a:p>
            <a:pPr marL="290513" indent="-290513"/>
            <a:r>
              <a:rPr lang="en-US" sz="3600" dirty="0">
                <a:ea typeface="Arial" charset="0"/>
                <a:cs typeface="Arial" charset="0"/>
              </a:rPr>
              <a:t>Ligation of PDA should increase diastolic pressure</a:t>
            </a:r>
          </a:p>
          <a:p>
            <a:pPr marL="290513" indent="-290513"/>
            <a:r>
              <a:rPr lang="en-US" sz="3600" dirty="0">
                <a:ea typeface="Arial" charset="0"/>
                <a:cs typeface="Arial" charset="0"/>
              </a:rPr>
              <a:t>In older children lung isolation may be requested</a:t>
            </a:r>
          </a:p>
          <a:p>
            <a:pPr marL="290513" indent="-290513"/>
            <a:r>
              <a:rPr lang="en-US" sz="3600" dirty="0">
                <a:ea typeface="Arial" charset="0"/>
                <a:cs typeface="Arial" charset="0"/>
              </a:rPr>
              <a:t>Preterm infants may have surgical PDA ligation in NICU</a:t>
            </a:r>
          </a:p>
          <a:p>
            <a:pPr marL="290513" indent="-290513"/>
            <a:r>
              <a:rPr lang="en-US" sz="3300" dirty="0">
                <a:ea typeface="Arial" charset="0"/>
                <a:cs typeface="Arial" charset="0"/>
              </a:rPr>
              <a:t>Post PDA ligation:</a:t>
            </a:r>
          </a:p>
          <a:p>
            <a:pPr marL="582613" lvl="2" indent="-292100">
              <a:buFont typeface="System Font Regular"/>
              <a:buChar char="-"/>
            </a:pPr>
            <a:r>
              <a:rPr lang="en-US" sz="2900" dirty="0">
                <a:ea typeface="Arial" charset="0"/>
                <a:cs typeface="Arial" charset="0"/>
              </a:rPr>
              <a:t>Endocarditis prophylaxis during the first 6 months</a:t>
            </a:r>
          </a:p>
          <a:p>
            <a:pPr marL="582613" lvl="2" indent="-292100">
              <a:buFont typeface="System Font Regular"/>
              <a:buChar char="-"/>
            </a:pPr>
            <a:r>
              <a:rPr lang="en-US" sz="2900" dirty="0">
                <a:ea typeface="Arial" charset="0"/>
                <a:cs typeface="Arial" charset="0"/>
              </a:rPr>
              <a:t>Recurrent laryngeal nerve injury </a:t>
            </a:r>
          </a:p>
          <a:p>
            <a:pPr marL="582613" lvl="2" indent="-292100">
              <a:buFont typeface="System Font Regular"/>
              <a:buChar char="-"/>
            </a:pPr>
            <a:r>
              <a:rPr lang="en-US" sz="2900" dirty="0">
                <a:ea typeface="Arial" charset="0"/>
                <a:cs typeface="Arial" charset="0"/>
              </a:rPr>
              <a:t>Pulmonary HTN and heart failure if late repair</a:t>
            </a:r>
          </a:p>
        </p:txBody>
      </p:sp>
    </p:spTree>
    <p:extLst>
      <p:ext uri="{BB962C8B-B14F-4D97-AF65-F5344CB8AC3E}">
        <p14:creationId xmlns:p14="http://schemas.microsoft.com/office/powerpoint/2010/main" val="1900042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504" y="172147"/>
            <a:ext cx="7543800" cy="1028700"/>
          </a:xfrm>
        </p:spPr>
        <p:txBody>
          <a:bodyPr>
            <a:normAutofit/>
          </a:bodyPr>
          <a:lstStyle/>
          <a:p>
            <a:pPr algn="l"/>
            <a:r>
              <a:rPr lang="en-US" dirty="0">
                <a:ea typeface="Arial" charset="0"/>
                <a:cs typeface="Arial" charset="0"/>
              </a:rPr>
              <a:t>Ventricular Septal Defect</a:t>
            </a:r>
            <a:endParaRPr lang="en-US" sz="5400" dirty="0">
              <a:ea typeface="Arial" charset="0"/>
              <a:cs typeface="Arial" charset="0"/>
            </a:endParaRPr>
          </a:p>
        </p:txBody>
      </p:sp>
      <p:sp>
        <p:nvSpPr>
          <p:cNvPr id="3" name="Content Placeholder 2"/>
          <p:cNvSpPr>
            <a:spLocks noGrp="1"/>
          </p:cNvSpPr>
          <p:nvPr>
            <p:ph idx="1"/>
          </p:nvPr>
        </p:nvSpPr>
        <p:spPr>
          <a:xfrm>
            <a:off x="507505" y="1268618"/>
            <a:ext cx="5789192" cy="4521335"/>
          </a:xfrm>
        </p:spPr>
        <p:txBody>
          <a:bodyPr>
            <a:noAutofit/>
          </a:bodyPr>
          <a:lstStyle/>
          <a:p>
            <a:pPr marL="230188" indent="-230188"/>
            <a:r>
              <a:rPr lang="en-US" sz="2400" dirty="0"/>
              <a:t>Most common CHD (20-25%)</a:t>
            </a:r>
          </a:p>
          <a:p>
            <a:pPr marL="230188" indent="-230188"/>
            <a:r>
              <a:rPr lang="en-US" sz="2400" dirty="0"/>
              <a:t>30-40% close spontaneously within the first year of life</a:t>
            </a:r>
          </a:p>
          <a:p>
            <a:pPr marL="230188" indent="-230188"/>
            <a:r>
              <a:rPr lang="en-US" sz="2400" dirty="0"/>
              <a:t>Pathophysiology: </a:t>
            </a:r>
          </a:p>
          <a:p>
            <a:pPr marL="460375" lvl="1" indent="-230188">
              <a:buFont typeface="System Font Regular"/>
              <a:buChar char="-"/>
            </a:pPr>
            <a:r>
              <a:rPr lang="en-US" sz="1800" dirty="0"/>
              <a:t>Left to right shunt</a:t>
            </a:r>
          </a:p>
          <a:p>
            <a:pPr marL="460375" lvl="1" indent="-230188">
              <a:buFont typeface="System Font Regular"/>
              <a:buChar char="-"/>
            </a:pPr>
            <a:r>
              <a:rPr lang="en-US" sz="1800" dirty="0"/>
              <a:t>Pulmonary over-circulation </a:t>
            </a:r>
          </a:p>
          <a:p>
            <a:pPr marL="460375" lvl="1" indent="-230188">
              <a:buFont typeface="System Font Regular"/>
              <a:buChar char="-"/>
            </a:pPr>
            <a:r>
              <a:rPr lang="en-US" sz="1800" dirty="0"/>
              <a:t>Congestive heart failure</a:t>
            </a:r>
          </a:p>
          <a:p>
            <a:pPr marL="460375" lvl="1" indent="-230188">
              <a:buFont typeface="System Font Regular"/>
              <a:buChar char="-"/>
            </a:pPr>
            <a:r>
              <a:rPr lang="en-US" sz="1800" dirty="0"/>
              <a:t>Decreased cardiac output</a:t>
            </a:r>
          </a:p>
          <a:p>
            <a:pPr marL="230188" indent="-230188"/>
            <a:r>
              <a:rPr lang="en-US" sz="2400" dirty="0"/>
              <a:t>Associated anomalies: trisomy 13, 18, 21</a:t>
            </a:r>
          </a:p>
          <a:p>
            <a:pPr marL="230188" indent="-230188"/>
            <a:r>
              <a:rPr lang="en-US" sz="2400" dirty="0"/>
              <a:t>Physical Exam: holosystolic murmur, systolic thrill at the LSB</a:t>
            </a:r>
            <a:endParaRPr lang="en-US" sz="1800"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19800" y="1597534"/>
            <a:ext cx="2819400" cy="2819400"/>
          </a:xfrm>
          <a:prstGeom prst="rect">
            <a:avLst/>
          </a:prstGeom>
        </p:spPr>
      </p:pic>
      <p:sp>
        <p:nvSpPr>
          <p:cNvPr id="6" name="Rectangle 5"/>
          <p:cNvSpPr/>
          <p:nvPr/>
        </p:nvSpPr>
        <p:spPr>
          <a:xfrm>
            <a:off x="3127888" y="6186640"/>
            <a:ext cx="3877985" cy="230832"/>
          </a:xfrm>
          <a:prstGeom prst="rect">
            <a:avLst/>
          </a:prstGeom>
        </p:spPr>
        <p:txBody>
          <a:bodyPr wrap="none">
            <a:spAutoFit/>
          </a:bodyPr>
          <a:lstStyle/>
          <a:p>
            <a:r>
              <a:rPr lang="en-US" sz="900" dirty="0" err="1">
                <a:solidFill>
                  <a:srgbClr val="222222"/>
                </a:solidFill>
                <a:latin typeface="Arial" charset="0"/>
              </a:rPr>
              <a:t>BruceBlaus</a:t>
            </a:r>
            <a:r>
              <a:rPr lang="en-US" sz="900" dirty="0">
                <a:solidFill>
                  <a:srgbClr val="222222"/>
                </a:solidFill>
                <a:latin typeface="Arial" charset="0"/>
              </a:rPr>
              <a:t>. Own work. </a:t>
            </a:r>
            <a:r>
              <a:rPr lang="is-IS" sz="900" dirty="0"/>
              <a:t>3 August 2017 </a:t>
            </a:r>
            <a:r>
              <a:rPr lang="en-US" sz="900" dirty="0">
                <a:solidFill>
                  <a:srgbClr val="222222"/>
                </a:solidFill>
                <a:latin typeface="Arial" charset="0"/>
              </a:rPr>
              <a:t>Accessed </a:t>
            </a:r>
            <a:r>
              <a:rPr lang="en-US" sz="900" dirty="0" err="1">
                <a:solidFill>
                  <a:srgbClr val="222222"/>
                </a:solidFill>
                <a:latin typeface="Arial" charset="0"/>
              </a:rPr>
              <a:t>commons.wikimedia.org</a:t>
            </a:r>
            <a:endParaRPr lang="en-US" sz="900" dirty="0"/>
          </a:p>
        </p:txBody>
      </p:sp>
    </p:spTree>
    <p:extLst>
      <p:ext uri="{BB962C8B-B14F-4D97-AF65-F5344CB8AC3E}">
        <p14:creationId xmlns:p14="http://schemas.microsoft.com/office/powerpoint/2010/main" val="20083442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1143000"/>
          </a:xfrm>
        </p:spPr>
        <p:txBody>
          <a:bodyPr>
            <a:normAutofit/>
          </a:bodyPr>
          <a:lstStyle/>
          <a:p>
            <a:pPr algn="l"/>
            <a:r>
              <a:rPr lang="en-US" dirty="0"/>
              <a:t>VSD: Treatment </a:t>
            </a:r>
          </a:p>
        </p:txBody>
      </p:sp>
      <p:sp>
        <p:nvSpPr>
          <p:cNvPr id="3" name="Content Placeholder 2"/>
          <p:cNvSpPr>
            <a:spLocks noGrp="1"/>
          </p:cNvSpPr>
          <p:nvPr>
            <p:ph idx="1"/>
          </p:nvPr>
        </p:nvSpPr>
        <p:spPr>
          <a:xfrm>
            <a:off x="381000" y="1143000"/>
            <a:ext cx="6019800" cy="3276600"/>
          </a:xfrm>
        </p:spPr>
        <p:txBody>
          <a:bodyPr>
            <a:normAutofit fontScale="92500" lnSpcReduction="10000"/>
          </a:bodyPr>
          <a:lstStyle/>
          <a:p>
            <a:pPr marL="293688" indent="-293688"/>
            <a:r>
              <a:rPr lang="en-US" sz="3500" dirty="0"/>
              <a:t>Medical:</a:t>
            </a:r>
          </a:p>
          <a:p>
            <a:pPr marL="525463" lvl="2" indent="-231775">
              <a:buFont typeface="System Font Regular"/>
              <a:buChar char="-"/>
            </a:pPr>
            <a:r>
              <a:rPr lang="en-US" sz="2600" dirty="0"/>
              <a:t>ACE inhibitors (decrease Left to Right shunt in cases with increased SVR)</a:t>
            </a:r>
          </a:p>
          <a:p>
            <a:pPr marL="525463" lvl="2" indent="-231775">
              <a:buFont typeface="System Font Regular"/>
              <a:buChar char="-"/>
            </a:pPr>
            <a:r>
              <a:rPr lang="en-US" sz="2600" dirty="0"/>
              <a:t>Diuretics</a:t>
            </a:r>
          </a:p>
          <a:p>
            <a:pPr marL="525463" lvl="2" indent="-231775">
              <a:buFont typeface="System Font Regular"/>
              <a:buChar char="-"/>
            </a:pPr>
            <a:r>
              <a:rPr lang="en-US" sz="2600" dirty="0"/>
              <a:t>Digoxin</a:t>
            </a:r>
          </a:p>
          <a:p>
            <a:pPr marL="293688" indent="-293688"/>
            <a:r>
              <a:rPr lang="en-US" sz="3500" dirty="0"/>
              <a:t>Transcatheter VSD device closure</a:t>
            </a:r>
          </a:p>
          <a:p>
            <a:pPr marL="293688" indent="-293688"/>
            <a:r>
              <a:rPr lang="en-US" sz="3500" dirty="0"/>
              <a:t>Surgical</a:t>
            </a:r>
          </a:p>
          <a:p>
            <a:pPr lvl="1"/>
            <a:endParaRPr lang="en-US" sz="2900" dirty="0"/>
          </a:p>
        </p:txBody>
      </p:sp>
      <p:pic>
        <p:nvPicPr>
          <p:cNvPr id="4" name="Picture 3"/>
          <p:cNvPicPr>
            <a:picLocks noChangeAspect="1"/>
          </p:cNvPicPr>
          <p:nvPr/>
        </p:nvPicPr>
        <p:blipFill>
          <a:blip r:embed="rId2"/>
          <a:stretch>
            <a:fillRect/>
          </a:stretch>
        </p:blipFill>
        <p:spPr>
          <a:xfrm>
            <a:off x="6629399" y="1628641"/>
            <a:ext cx="2057400" cy="2057400"/>
          </a:xfrm>
          <a:prstGeom prst="rect">
            <a:avLst/>
          </a:prstGeom>
        </p:spPr>
      </p:pic>
      <p:sp>
        <p:nvSpPr>
          <p:cNvPr id="5" name="TextBox 4">
            <a:extLst>
              <a:ext uri="{FF2B5EF4-FFF2-40B4-BE49-F238E27FC236}">
                <a16:creationId xmlns:a16="http://schemas.microsoft.com/office/drawing/2014/main" id="{A56D070A-5041-9945-807C-B4F5EE37F717}"/>
              </a:ext>
            </a:extLst>
          </p:cNvPr>
          <p:cNvSpPr txBox="1"/>
          <p:nvPr/>
        </p:nvSpPr>
        <p:spPr>
          <a:xfrm>
            <a:off x="381000" y="4191000"/>
            <a:ext cx="8458200" cy="1477328"/>
          </a:xfrm>
          <a:prstGeom prst="rect">
            <a:avLst/>
          </a:prstGeom>
          <a:noFill/>
        </p:spPr>
        <p:txBody>
          <a:bodyPr wrap="square" rtlCol="0">
            <a:spAutoFit/>
          </a:bodyPr>
          <a:lstStyle/>
          <a:p>
            <a:pPr marL="525463" lvl="1" indent="-231775">
              <a:buFont typeface="System Font Regular"/>
              <a:buChar char="-"/>
            </a:pPr>
            <a:r>
              <a:rPr lang="en-US" sz="2400" dirty="0"/>
              <a:t>Infants with CHF and FTT not responding to medical treatment</a:t>
            </a:r>
          </a:p>
          <a:p>
            <a:pPr marL="525463" lvl="1" indent="-231775">
              <a:buFont typeface="System Font Regular"/>
              <a:buChar char="-"/>
            </a:pPr>
            <a:r>
              <a:rPr lang="en-US" sz="2400" dirty="0"/>
              <a:t>Large left to right shunt: </a:t>
            </a:r>
            <a:r>
              <a:rPr lang="en-US" sz="2400" dirty="0" err="1"/>
              <a:t>Qp</a:t>
            </a:r>
            <a:r>
              <a:rPr lang="en-US" sz="2400" dirty="0"/>
              <a:t>/Qs&gt;2:1</a:t>
            </a:r>
          </a:p>
          <a:p>
            <a:pPr marL="525463" lvl="1" indent="-231775">
              <a:buFont typeface="System Font Regular"/>
              <a:buChar char="-"/>
            </a:pPr>
            <a:r>
              <a:rPr lang="en-US" sz="2400" dirty="0"/>
              <a:t>Elective repair to asymptomatic children around 2 years of age</a:t>
            </a:r>
          </a:p>
          <a:p>
            <a:endParaRPr lang="en-US" dirty="0"/>
          </a:p>
        </p:txBody>
      </p:sp>
    </p:spTree>
    <p:extLst>
      <p:ext uri="{BB962C8B-B14F-4D97-AF65-F5344CB8AC3E}">
        <p14:creationId xmlns:p14="http://schemas.microsoft.com/office/powerpoint/2010/main" val="19920751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9550"/>
            <a:ext cx="7775934" cy="1028700"/>
          </a:xfrm>
        </p:spPr>
        <p:txBody>
          <a:bodyPr>
            <a:normAutofit/>
          </a:bodyPr>
          <a:lstStyle/>
          <a:p>
            <a:pPr algn="l"/>
            <a:r>
              <a:rPr lang="en-US" sz="4000" dirty="0">
                <a:ea typeface="Arial" charset="0"/>
                <a:cs typeface="Arial" charset="0"/>
              </a:rPr>
              <a:t>VSD: Anesthetic Considerations </a:t>
            </a:r>
          </a:p>
        </p:txBody>
      </p:sp>
      <p:sp>
        <p:nvSpPr>
          <p:cNvPr id="3" name="Content Placeholder 2"/>
          <p:cNvSpPr>
            <a:spLocks noGrp="1"/>
          </p:cNvSpPr>
          <p:nvPr>
            <p:ph idx="1"/>
          </p:nvPr>
        </p:nvSpPr>
        <p:spPr>
          <a:xfrm>
            <a:off x="597035" y="1143000"/>
            <a:ext cx="7543800" cy="4991100"/>
          </a:xfrm>
        </p:spPr>
        <p:txBody>
          <a:bodyPr>
            <a:normAutofit lnSpcReduction="10000"/>
          </a:bodyPr>
          <a:lstStyle/>
          <a:p>
            <a:pPr marL="293688" indent="-293688"/>
            <a:r>
              <a:rPr lang="en-US" sz="2800" dirty="0">
                <a:ea typeface="Arial" charset="0"/>
                <a:cs typeface="Arial" charset="0"/>
              </a:rPr>
              <a:t>Small VSD with no obvious CHF:</a:t>
            </a:r>
          </a:p>
          <a:p>
            <a:pPr marL="576263" lvl="1" indent="-282575">
              <a:buFont typeface="System Font Regular"/>
              <a:buChar char="-"/>
            </a:pPr>
            <a:r>
              <a:rPr lang="en-US" sz="2000" dirty="0">
                <a:ea typeface="Arial" charset="0"/>
                <a:cs typeface="Arial" charset="0"/>
              </a:rPr>
              <a:t>Careful inhalation induction; reduced cardiac reserve</a:t>
            </a:r>
          </a:p>
          <a:p>
            <a:pPr marL="293688" indent="-293688"/>
            <a:r>
              <a:rPr lang="en-US" sz="2800" dirty="0">
                <a:ea typeface="Arial" charset="0"/>
                <a:cs typeface="Arial" charset="0"/>
              </a:rPr>
              <a:t>Large VSD with or without CHF:</a:t>
            </a:r>
          </a:p>
          <a:p>
            <a:pPr marL="576263" lvl="1" indent="-282575">
              <a:buFont typeface="System Font Regular"/>
              <a:buChar char="-"/>
            </a:pPr>
            <a:r>
              <a:rPr lang="en-US" sz="2000" dirty="0">
                <a:ea typeface="Arial" charset="0"/>
                <a:cs typeface="Arial" charset="0"/>
              </a:rPr>
              <a:t>IV induction is preferred</a:t>
            </a:r>
          </a:p>
          <a:p>
            <a:pPr marL="576263" lvl="1" indent="-282575">
              <a:buFont typeface="System Font Regular"/>
              <a:buChar char="-"/>
            </a:pPr>
            <a:r>
              <a:rPr lang="en-US" sz="2000" dirty="0">
                <a:ea typeface="Arial" charset="0"/>
                <a:cs typeface="Arial" charset="0"/>
              </a:rPr>
              <a:t>High FiO</a:t>
            </a:r>
            <a:r>
              <a:rPr lang="en-US" sz="2000" baseline="-25000" dirty="0">
                <a:ea typeface="Arial" charset="0"/>
                <a:cs typeface="Arial" charset="0"/>
              </a:rPr>
              <a:t>2</a:t>
            </a:r>
            <a:r>
              <a:rPr lang="en-US" sz="2000" dirty="0">
                <a:ea typeface="Arial" charset="0"/>
                <a:cs typeface="Arial" charset="0"/>
              </a:rPr>
              <a:t> and low PaCO</a:t>
            </a:r>
            <a:r>
              <a:rPr lang="en-US" sz="2000" baseline="-25000" dirty="0">
                <a:ea typeface="Arial" charset="0"/>
                <a:cs typeface="Arial" charset="0"/>
              </a:rPr>
              <a:t>2</a:t>
            </a:r>
            <a:r>
              <a:rPr lang="en-US" sz="2000" dirty="0">
                <a:ea typeface="Arial" charset="0"/>
                <a:cs typeface="Arial" charset="0"/>
              </a:rPr>
              <a:t> decrease PVR </a:t>
            </a:r>
            <a:r>
              <a:rPr lang="en-US" sz="2000" dirty="0">
                <a:ea typeface="Arial" charset="0"/>
                <a:cs typeface="Arial" charset="0"/>
                <a:sym typeface="Wingdings" pitchFamily="2" charset="2"/>
              </a:rPr>
              <a:t> increased </a:t>
            </a:r>
            <a:r>
              <a:rPr lang="en-US" sz="2000" dirty="0">
                <a:ea typeface="Arial" charset="0"/>
                <a:cs typeface="Arial" charset="0"/>
              </a:rPr>
              <a:t>left to right shunting</a:t>
            </a:r>
          </a:p>
          <a:p>
            <a:pPr marL="576263" lvl="1" indent="-282575">
              <a:buFont typeface="System Font Regular"/>
              <a:buChar char="-"/>
            </a:pPr>
            <a:r>
              <a:rPr lang="en-US" sz="2000" dirty="0">
                <a:ea typeface="Arial" charset="0"/>
                <a:cs typeface="Arial" charset="0"/>
              </a:rPr>
              <a:t>Risk for shunt reversal with increase PVR or hypotension </a:t>
            </a:r>
          </a:p>
          <a:p>
            <a:pPr marL="293688" indent="-293688"/>
            <a:r>
              <a:rPr lang="en-US" sz="2800" dirty="0">
                <a:ea typeface="Arial" charset="0"/>
                <a:cs typeface="Arial" charset="0"/>
              </a:rPr>
              <a:t>S/P repair:</a:t>
            </a:r>
          </a:p>
          <a:p>
            <a:pPr marL="576263" lvl="1" indent="-282575">
              <a:buFont typeface="System Font Regular"/>
              <a:buChar char="-"/>
            </a:pPr>
            <a:r>
              <a:rPr lang="en-US" sz="2000" dirty="0">
                <a:ea typeface="Arial" charset="0"/>
                <a:cs typeface="Arial" charset="0"/>
              </a:rPr>
              <a:t>Endocarditis prophylaxis for the first 6 months</a:t>
            </a:r>
          </a:p>
          <a:p>
            <a:pPr marL="576263" lvl="1" indent="-282575">
              <a:buFont typeface="System Font Regular"/>
              <a:buChar char="-"/>
            </a:pPr>
            <a:r>
              <a:rPr lang="en-US" sz="2000" dirty="0">
                <a:ea typeface="Arial" charset="0"/>
                <a:cs typeface="Arial" charset="0"/>
              </a:rPr>
              <a:t>Dysrhythmias and conduction defects: RBBB, ventricular arrhythmias, AV block</a:t>
            </a:r>
          </a:p>
          <a:p>
            <a:pPr marL="576263" lvl="1" indent="-282575">
              <a:buFont typeface="System Font Regular"/>
              <a:buChar char="-"/>
            </a:pPr>
            <a:r>
              <a:rPr lang="en-US" sz="2000" dirty="0">
                <a:ea typeface="Arial" charset="0"/>
                <a:cs typeface="Arial" charset="0"/>
              </a:rPr>
              <a:t>Ventricular dysfunction from </a:t>
            </a:r>
            <a:r>
              <a:rPr lang="en-US" sz="2000" dirty="0" err="1">
                <a:ea typeface="Arial" charset="0"/>
                <a:cs typeface="Arial" charset="0"/>
              </a:rPr>
              <a:t>ventriculotomy</a:t>
            </a:r>
            <a:endParaRPr lang="en-US" sz="2000" dirty="0">
              <a:ea typeface="Arial" charset="0"/>
              <a:cs typeface="Arial" charset="0"/>
            </a:endParaRPr>
          </a:p>
          <a:p>
            <a:pPr marL="576263" lvl="1" indent="-282575">
              <a:buFont typeface="System Font Regular"/>
              <a:buChar char="-"/>
            </a:pPr>
            <a:r>
              <a:rPr lang="en-US" sz="2000" dirty="0">
                <a:ea typeface="Arial" charset="0"/>
                <a:cs typeface="Arial" charset="0"/>
              </a:rPr>
              <a:t>Pulmonary hypertension if late repair </a:t>
            </a:r>
          </a:p>
          <a:p>
            <a:pPr lvl="1">
              <a:buFont typeface="Arial" panose="020B0604020202020204" pitchFamily="34" charset="0"/>
              <a:buChar char="•"/>
            </a:pPr>
            <a:endParaRPr lang="en-US" sz="1350" dirty="0">
              <a:latin typeface="Arial" charset="0"/>
              <a:ea typeface="Arial" charset="0"/>
              <a:cs typeface="Arial" charset="0"/>
            </a:endParaRPr>
          </a:p>
          <a:p>
            <a:pPr lvl="2"/>
            <a:endParaRPr lang="en-US" dirty="0"/>
          </a:p>
          <a:p>
            <a:endParaRPr lang="en-US" dirty="0"/>
          </a:p>
          <a:p>
            <a:pPr lvl="1"/>
            <a:endParaRPr lang="en-US" dirty="0"/>
          </a:p>
        </p:txBody>
      </p:sp>
    </p:spTree>
    <p:extLst>
      <p:ext uri="{BB962C8B-B14F-4D97-AF65-F5344CB8AC3E}">
        <p14:creationId xmlns:p14="http://schemas.microsoft.com/office/powerpoint/2010/main" val="422731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495300" y="0"/>
            <a:ext cx="7886700" cy="1325563"/>
          </a:xfrm>
        </p:spPr>
        <p:txBody>
          <a:bodyPr>
            <a:normAutofit/>
          </a:bodyPr>
          <a:lstStyle/>
          <a:p>
            <a:pPr algn="l" eaLnBrk="1" hangingPunct="1"/>
            <a:r>
              <a:rPr lang="en-US" altLang="en-US" sz="4000" dirty="0">
                <a:ea typeface="Arial" charset="0"/>
                <a:cs typeface="Arial" charset="0"/>
              </a:rPr>
              <a:t>AVC: Atrioventricular Canal Defect</a:t>
            </a:r>
          </a:p>
        </p:txBody>
      </p:sp>
      <p:sp>
        <p:nvSpPr>
          <p:cNvPr id="35842" name="Rectangle 3"/>
          <p:cNvSpPr>
            <a:spLocks noGrp="1" noChangeArrowheads="1"/>
          </p:cNvSpPr>
          <p:nvPr>
            <p:ph idx="1"/>
          </p:nvPr>
        </p:nvSpPr>
        <p:spPr>
          <a:xfrm>
            <a:off x="495300" y="1219200"/>
            <a:ext cx="7658100" cy="4879975"/>
          </a:xfrm>
        </p:spPr>
        <p:txBody>
          <a:bodyPr>
            <a:noAutofit/>
          </a:bodyPr>
          <a:lstStyle/>
          <a:p>
            <a:pPr eaLnBrk="1" hangingPunct="1"/>
            <a:r>
              <a:rPr lang="en-US" altLang="en-US" dirty="0">
                <a:ea typeface="Arial" charset="0"/>
                <a:cs typeface="Arial" charset="0"/>
              </a:rPr>
              <a:t>Low atrial septal defect continuous with high ventricular defect and distortion of the mitral and tricuspid valve </a:t>
            </a:r>
          </a:p>
          <a:p>
            <a:pPr eaLnBrk="1" hangingPunct="1"/>
            <a:r>
              <a:rPr lang="en-US" altLang="en-US" i="1" dirty="0">
                <a:ea typeface="Arial" charset="0"/>
                <a:cs typeface="Arial" charset="0"/>
              </a:rPr>
              <a:t>Assessment</a:t>
            </a:r>
            <a:r>
              <a:rPr lang="en-US" altLang="en-US" dirty="0">
                <a:ea typeface="Arial" charset="0"/>
                <a:cs typeface="Arial" charset="0"/>
              </a:rPr>
              <a:t>: Echo is important for surgical planning as </a:t>
            </a:r>
            <a:r>
              <a:rPr lang="en-US" altLang="en-US" i="1" dirty="0">
                <a:ea typeface="Arial" charset="0"/>
                <a:cs typeface="Arial" charset="0"/>
              </a:rPr>
              <a:t>sometimes</a:t>
            </a:r>
            <a:r>
              <a:rPr lang="en-US" altLang="en-US" dirty="0">
                <a:ea typeface="Arial" charset="0"/>
                <a:cs typeface="Arial" charset="0"/>
              </a:rPr>
              <a:t> need a new valve </a:t>
            </a:r>
          </a:p>
          <a:p>
            <a:pPr eaLnBrk="1" hangingPunct="1"/>
            <a:r>
              <a:rPr lang="en-US" altLang="en-US" dirty="0">
                <a:ea typeface="Arial" charset="0"/>
                <a:cs typeface="Arial" charset="0"/>
              </a:rPr>
              <a:t>After surgery give antibiotic and anticoagulant </a:t>
            </a:r>
          </a:p>
          <a:p>
            <a:pPr eaLnBrk="1" hangingPunct="1">
              <a:buFont typeface="Wingdings" charset="2"/>
              <a:buNone/>
            </a:pPr>
            <a:r>
              <a:rPr lang="en-US" altLang="en-US" sz="2800" dirty="0">
                <a:ea typeface="Arial" charset="0"/>
                <a:cs typeface="Arial" charset="0"/>
              </a:rPr>
              <a:t> </a:t>
            </a:r>
          </a:p>
        </p:txBody>
      </p:sp>
    </p:spTree>
    <p:extLst>
      <p:ext uri="{BB962C8B-B14F-4D97-AF65-F5344CB8AC3E}">
        <p14:creationId xmlns:p14="http://schemas.microsoft.com/office/powerpoint/2010/main" val="1671983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avcdiagram"/>
          <p:cNvPicPr>
            <a:picLocks noChangeAspect="1" noChangeArrowheads="1"/>
          </p:cNvPicPr>
          <p:nvPr/>
        </p:nvPicPr>
        <p:blipFill rotWithShape="1">
          <a:blip r:embed="rId2">
            <a:extLst>
              <a:ext uri="{28A0092B-C50C-407E-A947-70E740481C1C}">
                <a14:useLocalDpi xmlns:a14="http://schemas.microsoft.com/office/drawing/2010/main"/>
              </a:ext>
            </a:extLst>
          </a:blip>
          <a:srcRect t="6260"/>
          <a:stretch/>
        </p:blipFill>
        <p:spPr>
          <a:xfrm>
            <a:off x="533401" y="1295400"/>
            <a:ext cx="8077200" cy="4717106"/>
          </a:xfrm>
          <a:prstGeom prst="rect">
            <a:avLst/>
          </a:prstGeom>
          <a:noFill/>
        </p:spPr>
      </p:pic>
      <p:sp>
        <p:nvSpPr>
          <p:cNvPr id="3" name="TextBox 2">
            <a:extLst>
              <a:ext uri="{FF2B5EF4-FFF2-40B4-BE49-F238E27FC236}">
                <a16:creationId xmlns:a16="http://schemas.microsoft.com/office/drawing/2014/main" id="{D8A21290-0F6D-9648-996C-68BEF75DEEC9}"/>
              </a:ext>
            </a:extLst>
          </p:cNvPr>
          <p:cNvSpPr txBox="1"/>
          <p:nvPr/>
        </p:nvSpPr>
        <p:spPr>
          <a:xfrm>
            <a:off x="503831" y="304800"/>
            <a:ext cx="6179897" cy="707886"/>
          </a:xfrm>
          <a:prstGeom prst="rect">
            <a:avLst/>
          </a:prstGeom>
          <a:noFill/>
        </p:spPr>
        <p:txBody>
          <a:bodyPr wrap="none" rtlCol="0">
            <a:spAutoFit/>
          </a:bodyPr>
          <a:lstStyle/>
          <a:p>
            <a:r>
              <a:rPr lang="en-US" sz="4000" dirty="0"/>
              <a:t>Atrioventricular Canal Defect</a:t>
            </a:r>
          </a:p>
        </p:txBody>
      </p:sp>
    </p:spTree>
    <p:extLst>
      <p:ext uri="{BB962C8B-B14F-4D97-AF65-F5344CB8AC3E}">
        <p14:creationId xmlns:p14="http://schemas.microsoft.com/office/powerpoint/2010/main" val="154922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442609" y="457199"/>
            <a:ext cx="7405992" cy="1368425"/>
          </a:xfrm>
        </p:spPr>
        <p:txBody>
          <a:bodyPr>
            <a:normAutofit fontScale="90000"/>
          </a:bodyPr>
          <a:lstStyle/>
          <a:p>
            <a:pPr algn="l" eaLnBrk="1" hangingPunct="1"/>
            <a:r>
              <a:rPr lang="en-US" altLang="en-US" dirty="0">
                <a:ea typeface="Arial" charset="0"/>
                <a:cs typeface="Arial" charset="0"/>
              </a:rPr>
              <a:t>Obstruction of Blood Flow From the Ventricle</a:t>
            </a:r>
            <a:br>
              <a:rPr lang="en-US" altLang="en-US" sz="2850" dirty="0">
                <a:latin typeface="Arial" charset="0"/>
                <a:ea typeface="Arial" charset="0"/>
                <a:cs typeface="Arial" charset="0"/>
              </a:rPr>
            </a:br>
            <a:endParaRPr lang="en-US" altLang="en-US" sz="2850" dirty="0">
              <a:latin typeface="Arial" charset="0"/>
              <a:ea typeface="Arial" charset="0"/>
              <a:cs typeface="Arial" charset="0"/>
            </a:endParaRPr>
          </a:p>
        </p:txBody>
      </p:sp>
      <p:sp>
        <p:nvSpPr>
          <p:cNvPr id="50178" name="Rectangle 3"/>
          <p:cNvSpPr>
            <a:spLocks noGrp="1" noChangeArrowheads="1"/>
          </p:cNvSpPr>
          <p:nvPr>
            <p:ph idx="1"/>
          </p:nvPr>
        </p:nvSpPr>
        <p:spPr>
          <a:xfrm>
            <a:off x="442609" y="1803086"/>
            <a:ext cx="8244191" cy="4261073"/>
          </a:xfrm>
        </p:spPr>
        <p:txBody>
          <a:bodyPr>
            <a:normAutofit/>
          </a:bodyPr>
          <a:lstStyle/>
          <a:p>
            <a:pPr eaLnBrk="1" hangingPunct="1"/>
            <a:r>
              <a:rPr lang="en-US" altLang="en-US" sz="3200" dirty="0">
                <a:ea typeface="Arial" charset="0"/>
                <a:cs typeface="Arial" charset="0"/>
              </a:rPr>
              <a:t>Pulmonary stenosis </a:t>
            </a:r>
          </a:p>
          <a:p>
            <a:pPr eaLnBrk="1" hangingPunct="1"/>
            <a:r>
              <a:rPr lang="en-US" altLang="en-US" sz="3200" dirty="0">
                <a:ea typeface="Arial" charset="0"/>
                <a:cs typeface="Arial" charset="0"/>
              </a:rPr>
              <a:t>Aortic stenosis</a:t>
            </a:r>
          </a:p>
          <a:p>
            <a:pPr eaLnBrk="1" hangingPunct="1"/>
            <a:r>
              <a:rPr lang="en-US" altLang="en-US" sz="3200" dirty="0">
                <a:ea typeface="Arial" charset="0"/>
                <a:cs typeface="Arial" charset="0"/>
              </a:rPr>
              <a:t>Coarctation of the Aorta</a:t>
            </a:r>
          </a:p>
          <a:p>
            <a:pPr eaLnBrk="1" hangingPunct="1"/>
            <a:endParaRPr lang="en-US" altLang="en-US" sz="3200" dirty="0"/>
          </a:p>
        </p:txBody>
      </p:sp>
    </p:spTree>
    <p:extLst>
      <p:ext uri="{BB962C8B-B14F-4D97-AF65-F5344CB8AC3E}">
        <p14:creationId xmlns:p14="http://schemas.microsoft.com/office/powerpoint/2010/main" val="11426109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2278" y="1501549"/>
            <a:ext cx="4687922" cy="3985706"/>
          </a:xfrm>
          <a:prstGeom prst="rect">
            <a:avLst/>
          </a:prstGeom>
        </p:spPr>
        <p:txBody>
          <a:bodyPr wrap="square">
            <a:spAutoFit/>
          </a:bodyPr>
          <a:lstStyle/>
          <a:p>
            <a:r>
              <a:rPr lang="en-US" altLang="en-US" sz="3200" dirty="0">
                <a:ea typeface="Arial" charset="0"/>
                <a:cs typeface="Arial" charset="0"/>
              </a:rPr>
              <a:t>Classification:</a:t>
            </a:r>
          </a:p>
          <a:p>
            <a:pPr marL="293688" indent="-293688">
              <a:buFont typeface="Arial" panose="020B0604020202020204" pitchFamily="34" charset="0"/>
              <a:buChar char="•"/>
            </a:pPr>
            <a:r>
              <a:rPr lang="en-US" altLang="en-US" sz="2400" dirty="0" err="1">
                <a:ea typeface="Arial" charset="0"/>
                <a:cs typeface="Arial" charset="0"/>
              </a:rPr>
              <a:t>Valvular</a:t>
            </a:r>
            <a:endParaRPr lang="en-US" altLang="en-US" sz="2400" dirty="0">
              <a:ea typeface="Arial" charset="0"/>
              <a:cs typeface="Arial" charset="0"/>
            </a:endParaRPr>
          </a:p>
          <a:p>
            <a:pPr marL="293688" indent="-293688">
              <a:buFont typeface="Arial" panose="020B0604020202020204" pitchFamily="34" charset="0"/>
              <a:buChar char="•"/>
            </a:pPr>
            <a:r>
              <a:rPr lang="en-US" altLang="en-US" sz="2400" dirty="0">
                <a:ea typeface="Arial" charset="0"/>
                <a:cs typeface="Arial" charset="0"/>
              </a:rPr>
              <a:t>Infundibular</a:t>
            </a:r>
          </a:p>
          <a:p>
            <a:pPr marL="293688" indent="-293688">
              <a:buFont typeface="Arial" panose="020B0604020202020204" pitchFamily="34" charset="0"/>
              <a:buChar char="•"/>
            </a:pPr>
            <a:r>
              <a:rPr lang="en-US" altLang="en-US" sz="2400" dirty="0">
                <a:ea typeface="Arial" charset="0"/>
                <a:cs typeface="Arial" charset="0"/>
              </a:rPr>
              <a:t>Supra-</a:t>
            </a:r>
            <a:r>
              <a:rPr lang="en-US" altLang="en-US" sz="2400" dirty="0" err="1">
                <a:ea typeface="Arial" charset="0"/>
                <a:cs typeface="Arial" charset="0"/>
              </a:rPr>
              <a:t>valvular</a:t>
            </a:r>
            <a:endParaRPr lang="en-US" altLang="en-US" sz="2400" dirty="0">
              <a:ea typeface="Arial" charset="0"/>
              <a:cs typeface="Arial" charset="0"/>
            </a:endParaRPr>
          </a:p>
          <a:p>
            <a:pPr marL="293688" indent="-293688">
              <a:buFont typeface="Arial" panose="020B0604020202020204" pitchFamily="34" charset="0"/>
              <a:buChar char="•"/>
            </a:pPr>
            <a:r>
              <a:rPr lang="en-US" altLang="en-US" sz="2400" dirty="0">
                <a:ea typeface="Arial" charset="0"/>
                <a:cs typeface="Arial" charset="0"/>
              </a:rPr>
              <a:t>Peripheral</a:t>
            </a:r>
          </a:p>
          <a:p>
            <a:endParaRPr lang="en-US" altLang="en-US" sz="2100" dirty="0">
              <a:ea typeface="Arial" charset="0"/>
              <a:cs typeface="Arial" charset="0"/>
            </a:endParaRPr>
          </a:p>
          <a:p>
            <a:r>
              <a:rPr lang="en-US" altLang="en-US" sz="3200" dirty="0">
                <a:ea typeface="Arial" charset="0"/>
                <a:cs typeface="Arial" charset="0"/>
              </a:rPr>
              <a:t>Pathophysiology:</a:t>
            </a:r>
          </a:p>
          <a:p>
            <a:r>
              <a:rPr lang="en-US" altLang="en-US" sz="2400" dirty="0">
                <a:ea typeface="Arial" charset="0"/>
                <a:cs typeface="Arial" charset="0"/>
              </a:rPr>
              <a:t>Right outlet obstruction  </a:t>
            </a:r>
          </a:p>
          <a:p>
            <a:pPr marL="346075" indent="-52388">
              <a:buFont typeface="Wingdings" pitchFamily="2" charset="2"/>
              <a:buChar char="à"/>
            </a:pPr>
            <a:r>
              <a:rPr lang="en-US" altLang="en-US" sz="2400" dirty="0">
                <a:ea typeface="Arial" charset="0"/>
                <a:cs typeface="Arial" charset="0"/>
              </a:rPr>
              <a:t>Pressure work </a:t>
            </a:r>
          </a:p>
          <a:p>
            <a:pPr marL="346075" indent="-52388">
              <a:buFont typeface="Wingdings" pitchFamily="2" charset="2"/>
              <a:buChar char="à"/>
            </a:pPr>
            <a:r>
              <a:rPr lang="en-US" altLang="en-US" sz="2400" dirty="0">
                <a:ea typeface="Arial" charset="0"/>
                <a:cs typeface="Arial" charset="0"/>
              </a:rPr>
              <a:t>Right ventricular hypertrophy</a:t>
            </a:r>
          </a:p>
        </p:txBody>
      </p:sp>
      <p:sp>
        <p:nvSpPr>
          <p:cNvPr id="3" name="TextBox 2"/>
          <p:cNvSpPr txBox="1"/>
          <p:nvPr/>
        </p:nvSpPr>
        <p:spPr>
          <a:xfrm>
            <a:off x="588679" y="381000"/>
            <a:ext cx="4948662" cy="769441"/>
          </a:xfrm>
          <a:prstGeom prst="rect">
            <a:avLst/>
          </a:prstGeom>
          <a:noFill/>
        </p:spPr>
        <p:txBody>
          <a:bodyPr wrap="none" rtlCol="0" anchor="ctr">
            <a:spAutoFit/>
          </a:bodyPr>
          <a:lstStyle/>
          <a:p>
            <a:r>
              <a:rPr lang="en-US" altLang="en-US" sz="4400" dirty="0">
                <a:latin typeface="+mj-lt"/>
                <a:ea typeface="Arial" charset="0"/>
                <a:cs typeface="Arial" charset="0"/>
              </a:rPr>
              <a:t>Pulmonary Stenosis  </a:t>
            </a:r>
          </a:p>
        </p:txBody>
      </p:sp>
      <p:pic>
        <p:nvPicPr>
          <p:cNvPr id="4" name="Picture 3"/>
          <p:cNvPicPr>
            <a:picLocks noChangeAspect="1"/>
          </p:cNvPicPr>
          <p:nvPr/>
        </p:nvPicPr>
        <p:blipFill>
          <a:blip r:embed="rId2"/>
          <a:stretch>
            <a:fillRect/>
          </a:stretch>
        </p:blipFill>
        <p:spPr>
          <a:xfrm>
            <a:off x="5129767" y="1470425"/>
            <a:ext cx="3291955" cy="3524250"/>
          </a:xfrm>
          <a:prstGeom prst="rect">
            <a:avLst/>
          </a:prstGeom>
        </p:spPr>
      </p:pic>
      <p:sp>
        <p:nvSpPr>
          <p:cNvPr id="5" name="TextBox 4"/>
          <p:cNvSpPr txBox="1"/>
          <p:nvPr/>
        </p:nvSpPr>
        <p:spPr>
          <a:xfrm>
            <a:off x="6099577" y="6606386"/>
            <a:ext cx="3044423" cy="230832"/>
          </a:xfrm>
          <a:prstGeom prst="rect">
            <a:avLst/>
          </a:prstGeom>
          <a:noFill/>
        </p:spPr>
        <p:txBody>
          <a:bodyPr wrap="none" rtlCol="0">
            <a:spAutoFit/>
          </a:bodyPr>
          <a:lstStyle/>
          <a:p>
            <a:r>
              <a:rPr lang="en-US" sz="900" dirty="0">
                <a:hlinkClick r:id="rId3" tooltip="User:Dake~commonswiki"/>
              </a:rPr>
              <a:t>Dake~commonswiki</a:t>
            </a:r>
            <a:r>
              <a:rPr lang="en-US" sz="900" dirty="0"/>
              <a:t>. </a:t>
            </a:r>
            <a:r>
              <a:rPr lang="en-US" sz="900" dirty="0">
                <a:hlinkClick r:id="rId4"/>
              </a:rPr>
              <a:t>16 July 2006</a:t>
            </a:r>
            <a:r>
              <a:rPr lang="en-US" sz="900" dirty="0"/>
              <a:t>. </a:t>
            </a:r>
            <a:r>
              <a:rPr lang="en-US" sz="900" dirty="0" err="1"/>
              <a:t>commons.wikimedia.org</a:t>
            </a:r>
            <a:endParaRPr lang="en-US" sz="900" dirty="0"/>
          </a:p>
        </p:txBody>
      </p:sp>
    </p:spTree>
    <p:extLst>
      <p:ext uri="{BB962C8B-B14F-4D97-AF65-F5344CB8AC3E}">
        <p14:creationId xmlns:p14="http://schemas.microsoft.com/office/powerpoint/2010/main" val="1191457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09600" y="228600"/>
            <a:ext cx="6873403" cy="884259"/>
          </a:xfrm>
        </p:spPr>
        <p:txBody>
          <a:bodyPr>
            <a:noAutofit/>
          </a:bodyPr>
          <a:lstStyle/>
          <a:p>
            <a:pPr algn="l" eaLnBrk="1" hangingPunct="1"/>
            <a:r>
              <a:rPr lang="en-US" altLang="en-US" dirty="0">
                <a:ea typeface="Arial" charset="0"/>
                <a:cs typeface="Arial" charset="0"/>
              </a:rPr>
              <a:t>Pulmonary Stenosis</a:t>
            </a:r>
          </a:p>
        </p:txBody>
      </p:sp>
      <p:sp>
        <p:nvSpPr>
          <p:cNvPr id="46082" name="Rectangle 3"/>
          <p:cNvSpPr>
            <a:spLocks noGrp="1" noChangeArrowheads="1"/>
          </p:cNvSpPr>
          <p:nvPr>
            <p:ph idx="1"/>
          </p:nvPr>
        </p:nvSpPr>
        <p:spPr>
          <a:xfrm>
            <a:off x="609600" y="1295401"/>
            <a:ext cx="6873403" cy="4495799"/>
          </a:xfrm>
        </p:spPr>
        <p:txBody>
          <a:bodyPr>
            <a:noAutofit/>
          </a:bodyPr>
          <a:lstStyle/>
          <a:p>
            <a:pPr marL="293688" indent="-293688" eaLnBrk="1" hangingPunct="1">
              <a:lnSpc>
                <a:spcPct val="80000"/>
              </a:lnSpc>
            </a:pPr>
            <a:r>
              <a:rPr lang="en-US" altLang="en-US" sz="2800" dirty="0">
                <a:ea typeface="Arial" charset="0"/>
                <a:cs typeface="Arial" charset="0"/>
              </a:rPr>
              <a:t>Diagnosis</a:t>
            </a:r>
            <a:r>
              <a:rPr lang="en-US" altLang="en-US" dirty="0">
                <a:ea typeface="Arial" charset="0"/>
                <a:cs typeface="Arial" charset="0"/>
              </a:rPr>
              <a:t>	</a:t>
            </a:r>
          </a:p>
          <a:p>
            <a:pPr marL="525463" indent="-231775" eaLnBrk="1" hangingPunct="1">
              <a:lnSpc>
                <a:spcPct val="80000"/>
              </a:lnSpc>
              <a:buFontTx/>
              <a:buChar char="-"/>
            </a:pPr>
            <a:r>
              <a:rPr lang="en-US" altLang="en-US" sz="2400" dirty="0">
                <a:ea typeface="Arial" charset="0"/>
                <a:cs typeface="Arial" charset="0"/>
              </a:rPr>
              <a:t>Clinical</a:t>
            </a:r>
          </a:p>
          <a:p>
            <a:pPr marL="525463" indent="-231775" eaLnBrk="1" hangingPunct="1">
              <a:lnSpc>
                <a:spcPct val="80000"/>
              </a:lnSpc>
              <a:buFontTx/>
              <a:buChar char="-"/>
            </a:pPr>
            <a:r>
              <a:rPr lang="en-US" altLang="en-US" sz="2400" dirty="0">
                <a:ea typeface="Arial" charset="0"/>
                <a:cs typeface="Arial" charset="0"/>
              </a:rPr>
              <a:t>CXR  - Right ventricular hypertrophy, reduced pulmonary blood flow</a:t>
            </a:r>
          </a:p>
          <a:p>
            <a:pPr marL="525463" indent="-231775" eaLnBrk="1" hangingPunct="1">
              <a:lnSpc>
                <a:spcPct val="80000"/>
              </a:lnSpc>
              <a:buFontTx/>
              <a:buChar char="-"/>
            </a:pPr>
            <a:r>
              <a:rPr lang="en-US" altLang="en-US" sz="2400" dirty="0">
                <a:ea typeface="Arial" charset="0"/>
                <a:cs typeface="Arial" charset="0"/>
              </a:rPr>
              <a:t>ECG</a:t>
            </a:r>
          </a:p>
          <a:p>
            <a:pPr marL="525463" indent="-231775" eaLnBrk="1" hangingPunct="1">
              <a:lnSpc>
                <a:spcPct val="80000"/>
              </a:lnSpc>
              <a:buFontTx/>
              <a:buChar char="-"/>
            </a:pPr>
            <a:r>
              <a:rPr lang="en-US" altLang="en-US" sz="2400" dirty="0">
                <a:ea typeface="Arial" charset="0"/>
                <a:cs typeface="Arial" charset="0"/>
              </a:rPr>
              <a:t>Echocardi</a:t>
            </a:r>
            <a:r>
              <a:rPr lang="en-US" altLang="en-US" sz="1800" dirty="0">
                <a:ea typeface="Arial" charset="0"/>
                <a:cs typeface="Arial" charset="0"/>
              </a:rPr>
              <a:t>ography</a:t>
            </a:r>
          </a:p>
          <a:p>
            <a:pPr marL="293688" indent="-293688" eaLnBrk="1" hangingPunct="1">
              <a:lnSpc>
                <a:spcPct val="80000"/>
              </a:lnSpc>
            </a:pPr>
            <a:r>
              <a:rPr lang="en-US" altLang="en-US" sz="2800" dirty="0">
                <a:ea typeface="Arial" charset="0"/>
                <a:cs typeface="Arial" charset="0"/>
              </a:rPr>
              <a:t>Prognosis: Good in mild to moderate PS</a:t>
            </a:r>
          </a:p>
          <a:p>
            <a:pPr marL="293688" indent="-293688" eaLnBrk="1" hangingPunct="1">
              <a:lnSpc>
                <a:spcPct val="80000"/>
              </a:lnSpc>
            </a:pPr>
            <a:r>
              <a:rPr lang="en-US" altLang="en-US" sz="2800" dirty="0">
                <a:ea typeface="Arial" charset="0"/>
                <a:cs typeface="Arial" charset="0"/>
              </a:rPr>
              <a:t>Complications: CHF in severe PS       </a:t>
            </a:r>
          </a:p>
          <a:p>
            <a:pPr marL="293688" indent="-293688" eaLnBrk="1" hangingPunct="1">
              <a:lnSpc>
                <a:spcPct val="80000"/>
              </a:lnSpc>
            </a:pPr>
            <a:r>
              <a:rPr lang="en-US" altLang="en-US" sz="2800" dirty="0">
                <a:ea typeface="Arial" charset="0"/>
                <a:cs typeface="Arial" charset="0"/>
              </a:rPr>
              <a:t>Treatment </a:t>
            </a:r>
          </a:p>
          <a:p>
            <a:pPr marL="525463" indent="-231775" eaLnBrk="1" hangingPunct="1">
              <a:lnSpc>
                <a:spcPct val="80000"/>
              </a:lnSpc>
              <a:buFontTx/>
              <a:buChar char="-"/>
            </a:pPr>
            <a:r>
              <a:rPr lang="en-US" altLang="en-US" sz="2400" dirty="0" err="1">
                <a:ea typeface="Arial" charset="0"/>
                <a:cs typeface="Arial" charset="0"/>
              </a:rPr>
              <a:t>Valvular</a:t>
            </a:r>
            <a:r>
              <a:rPr lang="en-US" altLang="en-US" sz="2400" dirty="0">
                <a:ea typeface="Arial" charset="0"/>
                <a:cs typeface="Arial" charset="0"/>
              </a:rPr>
              <a:t> PS </a:t>
            </a:r>
            <a:r>
              <a:rPr lang="en-US" altLang="en-US" sz="2400" dirty="0">
                <a:ea typeface="Arial" charset="0"/>
                <a:cs typeface="Arial" charset="0"/>
                <a:sym typeface="Wingdings"/>
              </a:rPr>
              <a:t></a:t>
            </a:r>
            <a:r>
              <a:rPr lang="en-US" altLang="en-US" sz="2400" dirty="0">
                <a:ea typeface="Arial" charset="0"/>
                <a:cs typeface="Arial" charset="0"/>
              </a:rPr>
              <a:t> balloon </a:t>
            </a:r>
            <a:r>
              <a:rPr lang="en-US" altLang="en-US" sz="2400" dirty="0" err="1">
                <a:ea typeface="Arial" charset="0"/>
                <a:cs typeface="Arial" charset="0"/>
              </a:rPr>
              <a:t>valvuloplasty</a:t>
            </a:r>
            <a:endParaRPr lang="en-US" altLang="en-US" sz="2400" dirty="0">
              <a:ea typeface="Arial" charset="0"/>
              <a:cs typeface="Arial" charset="0"/>
            </a:endParaRPr>
          </a:p>
          <a:p>
            <a:pPr marL="525463" indent="-231775" eaLnBrk="1" hangingPunct="1">
              <a:lnSpc>
                <a:spcPct val="80000"/>
              </a:lnSpc>
              <a:buFontTx/>
              <a:buChar char="-"/>
            </a:pPr>
            <a:r>
              <a:rPr lang="en-US" altLang="en-US" sz="2400" dirty="0">
                <a:ea typeface="Arial" charset="0"/>
                <a:cs typeface="Arial" charset="0"/>
              </a:rPr>
              <a:t>Surgical repair</a:t>
            </a:r>
          </a:p>
        </p:txBody>
      </p:sp>
      <p:sp>
        <p:nvSpPr>
          <p:cNvPr id="46083"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2400">
                <a:solidFill>
                  <a:schemeClr val="tx1"/>
                </a:solidFill>
                <a:latin typeface="Calibri" charset="0"/>
              </a:defRPr>
            </a:lvl1pPr>
            <a:lvl2pPr marL="557213" indent="-214313">
              <a:spcBef>
                <a:spcPct val="20000"/>
              </a:spcBef>
              <a:buFont typeface="Arial" charset="0"/>
              <a:buChar char="–"/>
              <a:defRPr sz="2100">
                <a:solidFill>
                  <a:schemeClr val="tx1"/>
                </a:solidFill>
                <a:latin typeface="Calibri" charset="0"/>
              </a:defRPr>
            </a:lvl2pPr>
            <a:lvl3pPr marL="857250" indent="-171450">
              <a:spcBef>
                <a:spcPct val="20000"/>
              </a:spcBef>
              <a:buFont typeface="Arial" charset="0"/>
              <a:buChar char="•"/>
              <a:defRPr sz="1800">
                <a:solidFill>
                  <a:schemeClr val="tx1"/>
                </a:solidFill>
                <a:latin typeface="Calibri" charset="0"/>
              </a:defRPr>
            </a:lvl3pPr>
            <a:lvl4pPr marL="1200150" indent="-171450">
              <a:spcBef>
                <a:spcPct val="20000"/>
              </a:spcBef>
              <a:buFont typeface="Arial" charset="0"/>
              <a:buChar char="–"/>
              <a:defRPr sz="1500">
                <a:solidFill>
                  <a:schemeClr val="tx1"/>
                </a:solidFill>
                <a:latin typeface="Calibri" charset="0"/>
              </a:defRPr>
            </a:lvl4pPr>
            <a:lvl5pPr marL="1543050" indent="-171450">
              <a:spcBef>
                <a:spcPct val="20000"/>
              </a:spcBef>
              <a:buFont typeface="Arial" charset="0"/>
              <a:buChar char="»"/>
              <a:defRPr sz="1500">
                <a:solidFill>
                  <a:schemeClr val="tx1"/>
                </a:solidFill>
                <a:latin typeface="Calibri" charset="0"/>
              </a:defRPr>
            </a:lvl5pPr>
            <a:lvl6pPr marL="1885950" indent="-171450" eaLnBrk="0" fontAlgn="base" hangingPunct="0">
              <a:spcBef>
                <a:spcPct val="20000"/>
              </a:spcBef>
              <a:spcAft>
                <a:spcPct val="0"/>
              </a:spcAft>
              <a:buFont typeface="Arial" charset="0"/>
              <a:buChar char="»"/>
              <a:defRPr sz="1500">
                <a:solidFill>
                  <a:schemeClr val="tx1"/>
                </a:solidFill>
                <a:latin typeface="Calibri" charset="0"/>
              </a:defRPr>
            </a:lvl6pPr>
            <a:lvl7pPr marL="2228850" indent="-171450" eaLnBrk="0" fontAlgn="base" hangingPunct="0">
              <a:spcBef>
                <a:spcPct val="20000"/>
              </a:spcBef>
              <a:spcAft>
                <a:spcPct val="0"/>
              </a:spcAft>
              <a:buFont typeface="Arial" charset="0"/>
              <a:buChar char="»"/>
              <a:defRPr sz="1500">
                <a:solidFill>
                  <a:schemeClr val="tx1"/>
                </a:solidFill>
                <a:latin typeface="Calibri" charset="0"/>
              </a:defRPr>
            </a:lvl7pPr>
            <a:lvl8pPr marL="2571750" indent="-171450" eaLnBrk="0" fontAlgn="base" hangingPunct="0">
              <a:spcBef>
                <a:spcPct val="20000"/>
              </a:spcBef>
              <a:spcAft>
                <a:spcPct val="0"/>
              </a:spcAft>
              <a:buFont typeface="Arial" charset="0"/>
              <a:buChar char="»"/>
              <a:defRPr sz="1500">
                <a:solidFill>
                  <a:schemeClr val="tx1"/>
                </a:solidFill>
                <a:latin typeface="Calibri" charset="0"/>
              </a:defRPr>
            </a:lvl8pPr>
            <a:lvl9pPr marL="2914650" indent="-171450" eaLnBrk="0" fontAlgn="base" hangingPunct="0">
              <a:spcBef>
                <a:spcPct val="20000"/>
              </a:spcBef>
              <a:spcAft>
                <a:spcPct val="0"/>
              </a:spcAft>
              <a:buFont typeface="Arial" charset="0"/>
              <a:buChar char="»"/>
              <a:defRPr sz="1500">
                <a:solidFill>
                  <a:schemeClr val="tx1"/>
                </a:solidFill>
                <a:latin typeface="Calibri" charset="0"/>
              </a:defRPr>
            </a:lvl9pPr>
          </a:lstStyle>
          <a:p>
            <a:pPr>
              <a:spcBef>
                <a:spcPct val="0"/>
              </a:spcBef>
              <a:buFontTx/>
              <a:buNone/>
            </a:pPr>
            <a:fld id="{F9554109-F4E9-A04A-B600-8F21B8BBA403}" type="slidenum">
              <a:rPr lang="en-US" altLang="en-US" sz="900">
                <a:solidFill>
                  <a:srgbClr val="898989"/>
                </a:solidFill>
                <a:latin typeface="Arial" charset="0"/>
              </a:rPr>
              <a:pPr>
                <a:spcBef>
                  <a:spcPct val="0"/>
                </a:spcBef>
                <a:buFontTx/>
                <a:buNone/>
              </a:pPr>
              <a:t>42</a:t>
            </a:fld>
            <a:endParaRPr lang="en-US" altLang="en-US" sz="900">
              <a:solidFill>
                <a:srgbClr val="898989"/>
              </a:solidFill>
              <a:latin typeface="Arial" charset="0"/>
            </a:endParaRPr>
          </a:p>
        </p:txBody>
      </p:sp>
    </p:spTree>
    <p:extLst>
      <p:ext uri="{BB962C8B-B14F-4D97-AF65-F5344CB8AC3E}">
        <p14:creationId xmlns:p14="http://schemas.microsoft.com/office/powerpoint/2010/main" val="13899014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685800" y="685800"/>
            <a:ext cx="8229600" cy="535781"/>
          </a:xfrm>
        </p:spPr>
        <p:txBody>
          <a:bodyPr>
            <a:noAutofit/>
          </a:bodyPr>
          <a:lstStyle/>
          <a:p>
            <a:pPr algn="l"/>
            <a:r>
              <a:rPr lang="en-US" dirty="0">
                <a:cs typeface="Arial"/>
              </a:rPr>
              <a:t>Aortic Stenosis</a:t>
            </a:r>
            <a:endParaRPr lang="en-US" dirty="0"/>
          </a:p>
        </p:txBody>
      </p:sp>
      <p:sp>
        <p:nvSpPr>
          <p:cNvPr id="48130" name="Rectangle 3"/>
          <p:cNvSpPr>
            <a:spLocks noGrp="1" noChangeArrowheads="1"/>
          </p:cNvSpPr>
          <p:nvPr>
            <p:ph idx="1"/>
          </p:nvPr>
        </p:nvSpPr>
        <p:spPr>
          <a:xfrm>
            <a:off x="838200" y="1484371"/>
            <a:ext cx="4648200" cy="3565922"/>
          </a:xfrm>
        </p:spPr>
        <p:txBody>
          <a:bodyPr>
            <a:normAutofit/>
          </a:bodyPr>
          <a:lstStyle/>
          <a:p>
            <a:pPr eaLnBrk="1" hangingPunct="1">
              <a:buFont typeface="Wingdings" charset="0"/>
              <a:buNone/>
            </a:pPr>
            <a:r>
              <a:rPr lang="en-US" sz="3600" dirty="0">
                <a:latin typeface="Calibri" charset="0"/>
              </a:rPr>
              <a:t>Classification:</a:t>
            </a:r>
          </a:p>
          <a:p>
            <a:pPr eaLnBrk="1" hangingPunct="1"/>
            <a:r>
              <a:rPr lang="en-US" sz="3200" dirty="0" err="1">
                <a:cs typeface="Arial"/>
              </a:rPr>
              <a:t>Valvular</a:t>
            </a:r>
            <a:r>
              <a:rPr lang="en-US" sz="3200" dirty="0">
                <a:cs typeface="Arial"/>
              </a:rPr>
              <a:t> - the commonest</a:t>
            </a:r>
          </a:p>
          <a:p>
            <a:pPr eaLnBrk="1" hangingPunct="1"/>
            <a:r>
              <a:rPr lang="en-US" sz="3200" dirty="0">
                <a:cs typeface="Arial"/>
              </a:rPr>
              <a:t>Supra-</a:t>
            </a:r>
            <a:r>
              <a:rPr lang="en-US" sz="3200" dirty="0" err="1">
                <a:cs typeface="Arial"/>
              </a:rPr>
              <a:t>valvular</a:t>
            </a:r>
            <a:r>
              <a:rPr lang="en-US" sz="3200" dirty="0">
                <a:cs typeface="Arial"/>
              </a:rPr>
              <a:t> </a:t>
            </a:r>
          </a:p>
          <a:p>
            <a:pPr eaLnBrk="1" hangingPunct="1"/>
            <a:r>
              <a:rPr lang="en-US" sz="3200" dirty="0" err="1">
                <a:cs typeface="Arial"/>
              </a:rPr>
              <a:t>Subvalvular</a:t>
            </a:r>
            <a:r>
              <a:rPr lang="en-US" sz="3200" dirty="0">
                <a:cs typeface="Arial"/>
              </a:rPr>
              <a:t> (</a:t>
            </a:r>
            <a:r>
              <a:rPr lang="en-US" sz="3200" dirty="0" err="1">
                <a:cs typeface="Arial"/>
              </a:rPr>
              <a:t>subaortic</a:t>
            </a:r>
            <a:r>
              <a:rPr lang="en-US" sz="3200" dirty="0">
                <a:cs typeface="Arial"/>
              </a:rPr>
              <a:t>)</a:t>
            </a:r>
          </a:p>
        </p:txBody>
      </p:sp>
      <p:sp>
        <p:nvSpPr>
          <p:cNvPr id="48131"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557213" indent="-214313">
              <a:defRPr sz="1800">
                <a:solidFill>
                  <a:schemeClr val="tx1"/>
                </a:solidFill>
                <a:latin typeface="Arial" charset="0"/>
                <a:ea typeface="ＭＳ Ｐゴシック" charset="0"/>
              </a:defRPr>
            </a:lvl2pPr>
            <a:lvl3pPr marL="857250" indent="-171450">
              <a:defRPr sz="1800">
                <a:solidFill>
                  <a:schemeClr val="tx1"/>
                </a:solidFill>
                <a:latin typeface="Arial" charset="0"/>
                <a:ea typeface="ＭＳ Ｐゴシック" charset="0"/>
              </a:defRPr>
            </a:lvl3pPr>
            <a:lvl4pPr marL="1200150" indent="-171450">
              <a:defRPr sz="1800">
                <a:solidFill>
                  <a:schemeClr val="tx1"/>
                </a:solidFill>
                <a:latin typeface="Arial" charset="0"/>
                <a:ea typeface="ＭＳ Ｐゴシック" charset="0"/>
              </a:defRPr>
            </a:lvl4pPr>
            <a:lvl5pPr marL="1543050" indent="-171450">
              <a:defRPr sz="1800">
                <a:solidFill>
                  <a:schemeClr val="tx1"/>
                </a:solidFill>
                <a:latin typeface="Arial" charset="0"/>
                <a:ea typeface="ＭＳ Ｐゴシック" charset="0"/>
              </a:defRPr>
            </a:lvl5pPr>
            <a:lvl6pPr marL="1885950" indent="-171450" eaLnBrk="0" fontAlgn="base" hangingPunct="0">
              <a:spcBef>
                <a:spcPct val="0"/>
              </a:spcBef>
              <a:spcAft>
                <a:spcPct val="0"/>
              </a:spcAft>
              <a:defRPr sz="1800">
                <a:solidFill>
                  <a:schemeClr val="tx1"/>
                </a:solidFill>
                <a:latin typeface="Arial" charset="0"/>
                <a:ea typeface="ＭＳ Ｐゴシック" charset="0"/>
              </a:defRPr>
            </a:lvl6pPr>
            <a:lvl7pPr marL="2228850" indent="-171450" eaLnBrk="0" fontAlgn="base" hangingPunct="0">
              <a:spcBef>
                <a:spcPct val="0"/>
              </a:spcBef>
              <a:spcAft>
                <a:spcPct val="0"/>
              </a:spcAft>
              <a:defRPr sz="1800">
                <a:solidFill>
                  <a:schemeClr val="tx1"/>
                </a:solidFill>
                <a:latin typeface="Arial" charset="0"/>
                <a:ea typeface="ＭＳ Ｐゴシック" charset="0"/>
              </a:defRPr>
            </a:lvl7pPr>
            <a:lvl8pPr marL="2571750" indent="-171450" eaLnBrk="0" fontAlgn="base" hangingPunct="0">
              <a:spcBef>
                <a:spcPct val="0"/>
              </a:spcBef>
              <a:spcAft>
                <a:spcPct val="0"/>
              </a:spcAft>
              <a:defRPr sz="1800">
                <a:solidFill>
                  <a:schemeClr val="tx1"/>
                </a:solidFill>
                <a:latin typeface="Arial" charset="0"/>
                <a:ea typeface="ＭＳ Ｐゴシック" charset="0"/>
              </a:defRPr>
            </a:lvl8pPr>
            <a:lvl9pPr marL="2914650" indent="-171450" eaLnBrk="0" fontAlgn="base" hangingPunct="0">
              <a:spcBef>
                <a:spcPct val="0"/>
              </a:spcBef>
              <a:spcAft>
                <a:spcPct val="0"/>
              </a:spcAft>
              <a:defRPr sz="1800">
                <a:solidFill>
                  <a:schemeClr val="tx1"/>
                </a:solidFill>
                <a:latin typeface="Arial" charset="0"/>
                <a:ea typeface="ＭＳ Ｐゴシック" charset="0"/>
              </a:defRPr>
            </a:lvl9pPr>
          </a:lstStyle>
          <a:p>
            <a:fld id="{25492706-2B8A-EC4B-927E-661136576C93}" type="slidenum">
              <a:rPr lang="en-US" sz="900">
                <a:solidFill>
                  <a:srgbClr val="898989"/>
                </a:solidFill>
              </a:rPr>
              <a:pPr/>
              <a:t>43</a:t>
            </a:fld>
            <a:endParaRPr lang="en-US" sz="900">
              <a:solidFill>
                <a:srgbClr val="898989"/>
              </a:solidFill>
            </a:endParaRP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86400" y="1341893"/>
            <a:ext cx="3086100" cy="4114800"/>
          </a:xfrm>
          <a:prstGeom prst="rect">
            <a:avLst/>
          </a:prstGeom>
        </p:spPr>
      </p:pic>
      <p:sp>
        <p:nvSpPr>
          <p:cNvPr id="6" name="Rectangle 5"/>
          <p:cNvSpPr/>
          <p:nvPr/>
        </p:nvSpPr>
        <p:spPr>
          <a:xfrm>
            <a:off x="2362200" y="6356350"/>
            <a:ext cx="4017446" cy="230832"/>
          </a:xfrm>
          <a:prstGeom prst="rect">
            <a:avLst/>
          </a:prstGeom>
        </p:spPr>
        <p:txBody>
          <a:bodyPr wrap="none">
            <a:spAutoFit/>
          </a:bodyPr>
          <a:lstStyle/>
          <a:p>
            <a:r>
              <a:rPr lang="en-US" sz="900" dirty="0" err="1">
                <a:solidFill>
                  <a:srgbClr val="222222"/>
                </a:solidFill>
                <a:latin typeface="Arial" charset="0"/>
              </a:rPr>
              <a:t>BruceBlaus</a:t>
            </a:r>
            <a:r>
              <a:rPr lang="en-US" sz="900" dirty="0">
                <a:solidFill>
                  <a:srgbClr val="222222"/>
                </a:solidFill>
                <a:latin typeface="Arial" charset="0"/>
              </a:rPr>
              <a:t>. Own work. </a:t>
            </a:r>
            <a:r>
              <a:rPr lang="en-US" sz="900" dirty="0">
                <a:hlinkClick r:id="rId3"/>
              </a:rPr>
              <a:t> 22 October 2013 </a:t>
            </a:r>
            <a:r>
              <a:rPr lang="en-US" sz="900" dirty="0">
                <a:solidFill>
                  <a:srgbClr val="222222"/>
                </a:solidFill>
                <a:latin typeface="Arial" charset="0"/>
              </a:rPr>
              <a:t>Accessed </a:t>
            </a:r>
            <a:r>
              <a:rPr lang="en-US" sz="900" dirty="0" err="1">
                <a:solidFill>
                  <a:srgbClr val="222222"/>
                </a:solidFill>
                <a:latin typeface="Arial" charset="0"/>
              </a:rPr>
              <a:t>commons.wikimedia.org</a:t>
            </a:r>
            <a:endParaRPr lang="en-US" sz="900" dirty="0"/>
          </a:p>
        </p:txBody>
      </p:sp>
    </p:spTree>
    <p:extLst>
      <p:ext uri="{BB962C8B-B14F-4D97-AF65-F5344CB8AC3E}">
        <p14:creationId xmlns:p14="http://schemas.microsoft.com/office/powerpoint/2010/main" val="4042073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297781"/>
            <a:ext cx="7550104" cy="3943837"/>
          </a:xfrm>
          <a:prstGeom prst="rect">
            <a:avLst/>
          </a:prstGeom>
        </p:spPr>
        <p:txBody>
          <a:bodyPr wrap="square">
            <a:spAutoFit/>
          </a:bodyPr>
          <a:lstStyle/>
          <a:p>
            <a:pPr marL="293688" indent="-293688">
              <a:lnSpc>
                <a:spcPct val="80000"/>
              </a:lnSpc>
              <a:spcBef>
                <a:spcPts val="600"/>
              </a:spcBef>
              <a:buFont typeface="Arial" panose="020B0604020202020204" pitchFamily="34" charset="0"/>
              <a:buChar char="•"/>
            </a:pPr>
            <a:r>
              <a:rPr lang="en-US" sz="3200" i="1" dirty="0">
                <a:cs typeface="Arial"/>
              </a:rPr>
              <a:t>Mild stenosis</a:t>
            </a:r>
            <a:r>
              <a:rPr lang="en-US" sz="3200" b="1" dirty="0">
                <a:cs typeface="Arial"/>
              </a:rPr>
              <a:t>    </a:t>
            </a:r>
          </a:p>
          <a:p>
            <a:pPr marL="576263" indent="-282575">
              <a:lnSpc>
                <a:spcPct val="80000"/>
              </a:lnSpc>
              <a:spcBef>
                <a:spcPts val="600"/>
              </a:spcBef>
              <a:buFont typeface="System Font Regular"/>
              <a:buChar char="-"/>
            </a:pPr>
            <a:r>
              <a:rPr lang="en-US" sz="2400" dirty="0">
                <a:cs typeface="Arial"/>
              </a:rPr>
              <a:t>Normal pulse &amp; apical impulse</a:t>
            </a:r>
          </a:p>
          <a:p>
            <a:pPr marL="576263" indent="-282575">
              <a:lnSpc>
                <a:spcPct val="80000"/>
              </a:lnSpc>
              <a:spcBef>
                <a:spcPts val="600"/>
              </a:spcBef>
              <a:buFont typeface="System Font Regular"/>
              <a:buChar char="-"/>
            </a:pPr>
            <a:r>
              <a:rPr lang="en-US" sz="2400" dirty="0">
                <a:cs typeface="Arial"/>
              </a:rPr>
              <a:t>Systolic ejection murmur</a:t>
            </a:r>
          </a:p>
          <a:p>
            <a:pPr marL="576263" indent="-282575">
              <a:lnSpc>
                <a:spcPct val="80000"/>
              </a:lnSpc>
              <a:spcBef>
                <a:spcPts val="600"/>
              </a:spcBef>
              <a:buFont typeface="System Font Regular"/>
              <a:buChar char="-"/>
            </a:pPr>
            <a:r>
              <a:rPr lang="en-US" sz="2400" dirty="0">
                <a:cs typeface="Arial"/>
              </a:rPr>
              <a:t>Normal to enlarged heart size</a:t>
            </a:r>
          </a:p>
          <a:p>
            <a:pPr marL="293688" indent="-293688">
              <a:lnSpc>
                <a:spcPct val="80000"/>
              </a:lnSpc>
              <a:spcBef>
                <a:spcPts val="600"/>
              </a:spcBef>
              <a:buFont typeface="Arial" panose="020B0604020202020204" pitchFamily="34" charset="0"/>
              <a:buChar char="•"/>
            </a:pPr>
            <a:r>
              <a:rPr lang="en-US" sz="3200" i="1" dirty="0">
                <a:cs typeface="Arial"/>
              </a:rPr>
              <a:t>Critical stenosis</a:t>
            </a:r>
            <a:endParaRPr lang="en-US" sz="3200" dirty="0">
              <a:cs typeface="Arial"/>
            </a:endParaRPr>
          </a:p>
          <a:p>
            <a:pPr marL="576263" indent="-282575">
              <a:lnSpc>
                <a:spcPct val="80000"/>
              </a:lnSpc>
              <a:spcBef>
                <a:spcPts val="600"/>
              </a:spcBef>
              <a:buFont typeface="System Font Regular"/>
              <a:buChar char="-"/>
            </a:pPr>
            <a:r>
              <a:rPr lang="en-US" sz="2400" dirty="0">
                <a:cs typeface="Arial"/>
              </a:rPr>
              <a:t>Left ventricular failure</a:t>
            </a:r>
          </a:p>
          <a:p>
            <a:pPr marL="576263" indent="-282575">
              <a:lnSpc>
                <a:spcPct val="80000"/>
              </a:lnSpc>
              <a:spcBef>
                <a:spcPts val="600"/>
              </a:spcBef>
              <a:buFont typeface="System Font Regular"/>
              <a:buChar char="-"/>
            </a:pPr>
            <a:r>
              <a:rPr lang="en-US" sz="2400" dirty="0">
                <a:cs typeface="Arial"/>
              </a:rPr>
              <a:t>Pulmonary edema, cardiomegaly</a:t>
            </a:r>
          </a:p>
          <a:p>
            <a:pPr marL="576263" indent="-282575">
              <a:lnSpc>
                <a:spcPct val="80000"/>
              </a:lnSpc>
              <a:spcBef>
                <a:spcPts val="600"/>
              </a:spcBef>
              <a:buFont typeface="System Font Regular"/>
              <a:buChar char="-"/>
            </a:pPr>
            <a:r>
              <a:rPr lang="en-US" sz="2400" dirty="0">
                <a:cs typeface="Arial"/>
              </a:rPr>
              <a:t>Weak peripheral pulses</a:t>
            </a:r>
          </a:p>
          <a:p>
            <a:pPr marL="576263" indent="-282575">
              <a:lnSpc>
                <a:spcPct val="80000"/>
              </a:lnSpc>
              <a:spcBef>
                <a:spcPts val="600"/>
              </a:spcBef>
              <a:buFont typeface="System Font Regular"/>
              <a:buChar char="-"/>
            </a:pPr>
            <a:r>
              <a:rPr lang="en-US" sz="2400" dirty="0">
                <a:cs typeface="Arial"/>
              </a:rPr>
              <a:t>Weak systolic murmur</a:t>
            </a:r>
          </a:p>
          <a:p>
            <a:pPr marL="576263" indent="-282575">
              <a:lnSpc>
                <a:spcPct val="80000"/>
              </a:lnSpc>
              <a:spcBef>
                <a:spcPts val="600"/>
              </a:spcBef>
              <a:buFont typeface="System Font Regular"/>
              <a:buChar char="-"/>
            </a:pPr>
            <a:r>
              <a:rPr lang="en-US" sz="2400" dirty="0">
                <a:cs typeface="Arial"/>
              </a:rPr>
              <a:t>Paradoxical split 2nd heart sound</a:t>
            </a:r>
          </a:p>
        </p:txBody>
      </p:sp>
      <p:sp>
        <p:nvSpPr>
          <p:cNvPr id="3" name="Rectangle 2"/>
          <p:cNvSpPr txBox="1">
            <a:spLocks noChangeArrowheads="1"/>
          </p:cNvSpPr>
          <p:nvPr/>
        </p:nvSpPr>
        <p:spPr>
          <a:xfrm>
            <a:off x="685800" y="228600"/>
            <a:ext cx="8229600" cy="106918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cs typeface="Arial"/>
              </a:rPr>
              <a:t>Aortic Stenosis</a:t>
            </a:r>
            <a:endParaRPr lang="en-US" dirty="0"/>
          </a:p>
        </p:txBody>
      </p:sp>
    </p:spTree>
    <p:extLst>
      <p:ext uri="{BB962C8B-B14F-4D97-AF65-F5344CB8AC3E}">
        <p14:creationId xmlns:p14="http://schemas.microsoft.com/office/powerpoint/2010/main" val="15206481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219200"/>
            <a:ext cx="6971960" cy="3921073"/>
          </a:xfrm>
          <a:prstGeom prst="rect">
            <a:avLst/>
          </a:prstGeom>
        </p:spPr>
        <p:txBody>
          <a:bodyPr wrap="square">
            <a:spAutoFit/>
          </a:bodyPr>
          <a:lstStyle/>
          <a:p>
            <a:pPr marL="293688" indent="-293688">
              <a:lnSpc>
                <a:spcPct val="90000"/>
              </a:lnSpc>
              <a:spcBef>
                <a:spcPts val="600"/>
              </a:spcBef>
              <a:buFont typeface="Arial" panose="020B0604020202020204" pitchFamily="34" charset="0"/>
              <a:buChar char="•"/>
            </a:pPr>
            <a:r>
              <a:rPr lang="en-US" sz="3200" dirty="0">
                <a:cs typeface="Arial"/>
              </a:rPr>
              <a:t>Diagnosis</a:t>
            </a:r>
          </a:p>
          <a:p>
            <a:pPr marL="576263" indent="-282575">
              <a:lnSpc>
                <a:spcPct val="90000"/>
              </a:lnSpc>
              <a:spcBef>
                <a:spcPts val="600"/>
              </a:spcBef>
              <a:buFontTx/>
              <a:buChar char="-"/>
            </a:pPr>
            <a:r>
              <a:rPr lang="en-US" sz="2400" dirty="0">
                <a:cs typeface="Arial"/>
              </a:rPr>
              <a:t>Clinical</a:t>
            </a:r>
          </a:p>
          <a:p>
            <a:pPr marL="576263" indent="-282575">
              <a:lnSpc>
                <a:spcPct val="90000"/>
              </a:lnSpc>
              <a:spcBef>
                <a:spcPts val="600"/>
              </a:spcBef>
              <a:buFontTx/>
              <a:buChar char="-"/>
            </a:pPr>
            <a:r>
              <a:rPr lang="en-US" sz="2400" dirty="0">
                <a:cs typeface="Arial"/>
              </a:rPr>
              <a:t>CXR</a:t>
            </a:r>
          </a:p>
          <a:p>
            <a:pPr marL="576263" indent="-282575">
              <a:lnSpc>
                <a:spcPct val="90000"/>
              </a:lnSpc>
              <a:spcBef>
                <a:spcPts val="600"/>
              </a:spcBef>
              <a:buFontTx/>
              <a:buChar char="-"/>
            </a:pPr>
            <a:r>
              <a:rPr lang="en-US" sz="2400" dirty="0">
                <a:cs typeface="Arial"/>
              </a:rPr>
              <a:t>ECG</a:t>
            </a:r>
          </a:p>
          <a:p>
            <a:pPr marL="576263" indent="-282575">
              <a:lnSpc>
                <a:spcPct val="90000"/>
              </a:lnSpc>
              <a:spcBef>
                <a:spcPts val="600"/>
              </a:spcBef>
              <a:buFontTx/>
              <a:buChar char="-"/>
            </a:pPr>
            <a:r>
              <a:rPr lang="en-US" sz="2400" dirty="0">
                <a:cs typeface="Arial"/>
              </a:rPr>
              <a:t>Echocardiography</a:t>
            </a:r>
          </a:p>
          <a:p>
            <a:pPr marL="576263" indent="-282575">
              <a:lnSpc>
                <a:spcPct val="90000"/>
              </a:lnSpc>
              <a:spcBef>
                <a:spcPts val="600"/>
              </a:spcBef>
              <a:buFontTx/>
              <a:buChar char="-"/>
            </a:pPr>
            <a:r>
              <a:rPr lang="en-US" sz="2400" dirty="0">
                <a:cs typeface="Arial"/>
              </a:rPr>
              <a:t>Graded exercise testing</a:t>
            </a:r>
          </a:p>
          <a:p>
            <a:pPr marL="293688" indent="-293688">
              <a:lnSpc>
                <a:spcPct val="90000"/>
              </a:lnSpc>
              <a:spcBef>
                <a:spcPts val="600"/>
              </a:spcBef>
              <a:buFont typeface="Arial" panose="020B0604020202020204" pitchFamily="34" charset="0"/>
              <a:buChar char="•"/>
            </a:pPr>
            <a:r>
              <a:rPr lang="en-US" sz="3200" dirty="0">
                <a:cs typeface="Arial"/>
              </a:rPr>
              <a:t>Treatment</a:t>
            </a:r>
          </a:p>
          <a:p>
            <a:pPr marL="576263" indent="-282575">
              <a:lnSpc>
                <a:spcPct val="90000"/>
              </a:lnSpc>
              <a:spcBef>
                <a:spcPts val="600"/>
              </a:spcBef>
              <a:buFontTx/>
              <a:buChar char="-"/>
            </a:pPr>
            <a:r>
              <a:rPr lang="en-US" sz="2400" dirty="0">
                <a:cs typeface="Arial"/>
              </a:rPr>
              <a:t>Balloon valvuloplasty</a:t>
            </a:r>
          </a:p>
          <a:p>
            <a:pPr marL="576263" indent="-282575">
              <a:lnSpc>
                <a:spcPct val="90000"/>
              </a:lnSpc>
              <a:spcBef>
                <a:spcPts val="600"/>
              </a:spcBef>
              <a:buFontTx/>
              <a:buChar char="-"/>
            </a:pPr>
            <a:r>
              <a:rPr lang="en-US" sz="2400" dirty="0">
                <a:cs typeface="Arial"/>
              </a:rPr>
              <a:t>Surgical</a:t>
            </a:r>
          </a:p>
        </p:txBody>
      </p:sp>
      <p:sp>
        <p:nvSpPr>
          <p:cNvPr id="3" name="Rectangle 2"/>
          <p:cNvSpPr txBox="1">
            <a:spLocks noChangeArrowheads="1"/>
          </p:cNvSpPr>
          <p:nvPr/>
        </p:nvSpPr>
        <p:spPr>
          <a:xfrm>
            <a:off x="609600" y="457200"/>
            <a:ext cx="8229600" cy="53578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cs typeface="Arial"/>
              </a:rPr>
              <a:t>Aortic Stenosis</a:t>
            </a:r>
            <a:endParaRPr lang="en-US" dirty="0"/>
          </a:p>
        </p:txBody>
      </p:sp>
    </p:spTree>
    <p:extLst>
      <p:ext uri="{BB962C8B-B14F-4D97-AF65-F5344CB8AC3E}">
        <p14:creationId xmlns:p14="http://schemas.microsoft.com/office/powerpoint/2010/main" val="254799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051" y="425183"/>
            <a:ext cx="6447501" cy="704462"/>
          </a:xfrm>
        </p:spPr>
        <p:txBody>
          <a:bodyPr>
            <a:normAutofit fontScale="90000"/>
          </a:bodyPr>
          <a:lstStyle/>
          <a:p>
            <a:pPr algn="l"/>
            <a:r>
              <a:rPr lang="en-US" dirty="0">
                <a:cs typeface="Arial"/>
              </a:rPr>
              <a:t>Coarctation of Aorta </a:t>
            </a:r>
          </a:p>
        </p:txBody>
      </p:sp>
      <p:sp>
        <p:nvSpPr>
          <p:cNvPr id="3" name="Content Placeholder 2"/>
          <p:cNvSpPr>
            <a:spLocks noGrp="1"/>
          </p:cNvSpPr>
          <p:nvPr>
            <p:ph idx="1"/>
          </p:nvPr>
        </p:nvSpPr>
        <p:spPr>
          <a:xfrm>
            <a:off x="527051" y="1252440"/>
            <a:ext cx="8331199" cy="4353119"/>
          </a:xfrm>
        </p:spPr>
        <p:txBody>
          <a:bodyPr>
            <a:noAutofit/>
          </a:bodyPr>
          <a:lstStyle/>
          <a:p>
            <a:r>
              <a:rPr lang="en-US" sz="3200" dirty="0">
                <a:ea typeface="Arial" charset="0"/>
                <a:cs typeface="Arial" charset="0"/>
              </a:rPr>
              <a:t>Infants</a:t>
            </a:r>
          </a:p>
          <a:p>
            <a:pPr lvl="1">
              <a:buFont typeface="System Font Regular"/>
              <a:buChar char="-"/>
            </a:pPr>
            <a:r>
              <a:rPr lang="en-US" sz="2000" dirty="0">
                <a:ea typeface="Arial" charset="0"/>
                <a:cs typeface="Arial" charset="0"/>
              </a:rPr>
              <a:t>Congestive heart failure</a:t>
            </a:r>
          </a:p>
          <a:p>
            <a:pPr lvl="1">
              <a:buFont typeface="System Font Regular"/>
              <a:buChar char="-"/>
            </a:pPr>
            <a:r>
              <a:rPr lang="en-US" sz="2000" dirty="0">
                <a:ea typeface="Arial" charset="0"/>
                <a:cs typeface="Arial" charset="0"/>
              </a:rPr>
              <a:t>Pulmonary over circulation and edema if large VSD</a:t>
            </a:r>
          </a:p>
          <a:p>
            <a:pPr lvl="1">
              <a:buFont typeface="System Font Regular"/>
              <a:buChar char="-"/>
            </a:pPr>
            <a:r>
              <a:rPr lang="en-US" sz="2000" dirty="0">
                <a:ea typeface="Arial" charset="0"/>
                <a:cs typeface="Arial" charset="0"/>
              </a:rPr>
              <a:t>Often ductal dependent </a:t>
            </a:r>
          </a:p>
          <a:p>
            <a:pPr lvl="1">
              <a:buFont typeface="System Font Regular"/>
              <a:buChar char="-"/>
            </a:pPr>
            <a:r>
              <a:rPr lang="en-US" sz="2000" dirty="0">
                <a:ea typeface="Arial" charset="0"/>
                <a:cs typeface="Arial" charset="0"/>
              </a:rPr>
              <a:t>Tachypnea, FTT, hepatomegaly, metabolic acidosis, poor perfusions</a:t>
            </a:r>
          </a:p>
          <a:p>
            <a:r>
              <a:rPr lang="en-US" sz="3200" dirty="0">
                <a:ea typeface="Arial" charset="0"/>
                <a:cs typeface="Arial" charset="0"/>
              </a:rPr>
              <a:t>Child/adolescent</a:t>
            </a:r>
          </a:p>
          <a:p>
            <a:pPr lvl="1">
              <a:buFont typeface="System Font Regular"/>
              <a:buChar char="-"/>
            </a:pPr>
            <a:r>
              <a:rPr lang="en-US" sz="2000" dirty="0">
                <a:ea typeface="Arial" charset="0"/>
                <a:cs typeface="Arial" charset="0"/>
              </a:rPr>
              <a:t>HTN and murmur</a:t>
            </a:r>
          </a:p>
          <a:p>
            <a:pPr lvl="1">
              <a:buFont typeface="System Font Regular"/>
              <a:buChar char="-"/>
            </a:pPr>
            <a:r>
              <a:rPr lang="en-US" sz="2000" dirty="0">
                <a:ea typeface="Arial" charset="0"/>
                <a:cs typeface="Arial" charset="0"/>
              </a:rPr>
              <a:t>Often asymptomatic</a:t>
            </a:r>
          </a:p>
          <a:p>
            <a:pPr lvl="1">
              <a:buFont typeface="System Font Regular"/>
              <a:buChar char="-"/>
            </a:pPr>
            <a:r>
              <a:rPr lang="en-US" sz="2000" dirty="0">
                <a:ea typeface="Arial" charset="0"/>
                <a:cs typeface="Arial" charset="0"/>
              </a:rPr>
              <a:t>Occasionally exercise induced claudication or headaches</a:t>
            </a:r>
          </a:p>
          <a:p>
            <a:pPr lvl="1">
              <a:buFont typeface="System Font Regular"/>
              <a:buChar char="-"/>
            </a:pPr>
            <a:r>
              <a:rPr lang="en-US" sz="2000" dirty="0">
                <a:ea typeface="Arial" charset="0"/>
                <a:cs typeface="Arial" charset="0"/>
              </a:rPr>
              <a:t>Decreased lower extremities pulse</a:t>
            </a:r>
          </a:p>
          <a:p>
            <a:pPr lvl="1">
              <a:buFont typeface="System Font Regular"/>
              <a:buChar char="-"/>
            </a:pPr>
            <a:r>
              <a:rPr lang="en-US" sz="2000" dirty="0">
                <a:ea typeface="Arial" charset="0"/>
                <a:cs typeface="Arial" charset="0"/>
              </a:rPr>
              <a:t>Systolic pressure gradient upper and lower extremity </a:t>
            </a:r>
          </a:p>
        </p:txBody>
      </p:sp>
    </p:spTree>
    <p:extLst>
      <p:ext uri="{BB962C8B-B14F-4D97-AF65-F5344CB8AC3E}">
        <p14:creationId xmlns:p14="http://schemas.microsoft.com/office/powerpoint/2010/main" val="18119205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stretch>
            <a:fillRect/>
          </a:stretch>
        </p:blipFill>
        <p:spPr>
          <a:xfrm>
            <a:off x="685800" y="1219200"/>
            <a:ext cx="8011103" cy="4724400"/>
          </a:xfrm>
          <a:prstGeom prst="rect">
            <a:avLst/>
          </a:prstGeom>
        </p:spPr>
      </p:pic>
    </p:spTree>
    <p:extLst>
      <p:ext uri="{BB962C8B-B14F-4D97-AF65-F5344CB8AC3E}">
        <p14:creationId xmlns:p14="http://schemas.microsoft.com/office/powerpoint/2010/main" val="42590843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352419"/>
            <a:ext cx="7068683" cy="4482446"/>
          </a:xfrm>
          <a:prstGeom prst="rect">
            <a:avLst/>
          </a:prstGeom>
        </p:spPr>
        <p:txBody>
          <a:bodyPr wrap="square">
            <a:spAutoFit/>
          </a:bodyPr>
          <a:lstStyle/>
          <a:p>
            <a:pPr marL="293688" indent="-293688">
              <a:lnSpc>
                <a:spcPct val="80000"/>
              </a:lnSpc>
              <a:buFont typeface="Arial" panose="020B0604020202020204" pitchFamily="34" charset="0"/>
              <a:buChar char="•"/>
            </a:pPr>
            <a:r>
              <a:rPr lang="en-US" sz="2800" dirty="0">
                <a:cs typeface="Arial"/>
              </a:rPr>
              <a:t>Diagnosis</a:t>
            </a:r>
          </a:p>
          <a:p>
            <a:pPr marL="525463" indent="-231775">
              <a:lnSpc>
                <a:spcPct val="80000"/>
              </a:lnSpc>
              <a:buFont typeface="System Font Regular"/>
              <a:buChar char="-"/>
            </a:pPr>
            <a:r>
              <a:rPr lang="en-US" sz="2400" dirty="0">
                <a:cs typeface="Arial"/>
              </a:rPr>
              <a:t>Clinical</a:t>
            </a:r>
          </a:p>
          <a:p>
            <a:pPr marL="525463" indent="-231775">
              <a:lnSpc>
                <a:spcPct val="80000"/>
              </a:lnSpc>
              <a:buFont typeface="System Font Regular"/>
              <a:buChar char="-"/>
            </a:pPr>
            <a:r>
              <a:rPr lang="en-US" sz="2400" dirty="0">
                <a:cs typeface="Arial"/>
              </a:rPr>
              <a:t>CXR - cardiomegaly and pulmonary congestion, notching of ribs</a:t>
            </a:r>
          </a:p>
          <a:p>
            <a:pPr marL="525463" indent="-231775">
              <a:lnSpc>
                <a:spcPct val="80000"/>
              </a:lnSpc>
              <a:buFont typeface="System Font Regular"/>
              <a:buChar char="-"/>
            </a:pPr>
            <a:r>
              <a:rPr lang="en-US" sz="2400" dirty="0">
                <a:cs typeface="Arial"/>
              </a:rPr>
              <a:t>ECG</a:t>
            </a:r>
          </a:p>
          <a:p>
            <a:pPr marL="525463" indent="-231775">
              <a:lnSpc>
                <a:spcPct val="80000"/>
              </a:lnSpc>
              <a:buFont typeface="System Font Regular"/>
              <a:buChar char="-"/>
            </a:pPr>
            <a:r>
              <a:rPr lang="en-US" sz="2400" dirty="0">
                <a:cs typeface="Arial"/>
              </a:rPr>
              <a:t>Echocardiography		</a:t>
            </a:r>
          </a:p>
          <a:p>
            <a:pPr marL="293688" indent="-293688">
              <a:lnSpc>
                <a:spcPct val="80000"/>
              </a:lnSpc>
              <a:buFont typeface="Arial" panose="020B0604020202020204" pitchFamily="34" charset="0"/>
              <a:buChar char="•"/>
            </a:pPr>
            <a:r>
              <a:rPr lang="en-US" sz="2800" dirty="0">
                <a:cs typeface="Arial"/>
              </a:rPr>
              <a:t>Prognosis: Untreated cases succumb by 20-40 years</a:t>
            </a:r>
          </a:p>
          <a:p>
            <a:pPr marL="293688" indent="-293688">
              <a:lnSpc>
                <a:spcPct val="80000"/>
              </a:lnSpc>
              <a:buFont typeface="Arial" panose="020B0604020202020204" pitchFamily="34" charset="0"/>
              <a:buChar char="•"/>
            </a:pPr>
            <a:r>
              <a:rPr lang="en-US" sz="2800" dirty="0">
                <a:cs typeface="Arial"/>
              </a:rPr>
              <a:t>Complications </a:t>
            </a:r>
            <a:r>
              <a:rPr lang="en-US" sz="2400" dirty="0">
                <a:cs typeface="Arial"/>
              </a:rPr>
              <a:t>  </a:t>
            </a:r>
          </a:p>
          <a:p>
            <a:pPr marL="525463" indent="-231775">
              <a:lnSpc>
                <a:spcPct val="80000"/>
              </a:lnSpc>
              <a:buFontTx/>
              <a:buChar char="-"/>
            </a:pPr>
            <a:r>
              <a:rPr lang="en-US" sz="2400" dirty="0">
                <a:cs typeface="Arial"/>
              </a:rPr>
              <a:t>CVA</a:t>
            </a:r>
          </a:p>
          <a:p>
            <a:pPr marL="525463" indent="-231775">
              <a:lnSpc>
                <a:spcPct val="80000"/>
              </a:lnSpc>
              <a:buFontTx/>
              <a:buChar char="-"/>
            </a:pPr>
            <a:r>
              <a:rPr lang="en-US" sz="2400" dirty="0">
                <a:cs typeface="Arial"/>
              </a:rPr>
              <a:t>Aneurysms</a:t>
            </a:r>
          </a:p>
          <a:p>
            <a:pPr marL="293688" indent="-293688">
              <a:lnSpc>
                <a:spcPct val="80000"/>
              </a:lnSpc>
              <a:buFont typeface="Arial" panose="020B0604020202020204" pitchFamily="34" charset="0"/>
              <a:buChar char="•"/>
            </a:pPr>
            <a:r>
              <a:rPr lang="en-US" sz="2800" dirty="0">
                <a:cs typeface="Arial"/>
              </a:rPr>
              <a:t>Treatment</a:t>
            </a:r>
          </a:p>
          <a:p>
            <a:pPr marL="525463" indent="-231775">
              <a:lnSpc>
                <a:spcPct val="80000"/>
              </a:lnSpc>
              <a:buFontTx/>
              <a:buChar char="-"/>
            </a:pPr>
            <a:r>
              <a:rPr lang="en-US" sz="2400" dirty="0">
                <a:cs typeface="Arial"/>
              </a:rPr>
              <a:t>Medical: IV PGE</a:t>
            </a:r>
            <a:r>
              <a:rPr lang="en-US" sz="2400" baseline="-25000" dirty="0">
                <a:cs typeface="Arial"/>
              </a:rPr>
              <a:t>1 </a:t>
            </a:r>
            <a:r>
              <a:rPr lang="en-US" sz="2400" dirty="0">
                <a:cs typeface="Arial"/>
              </a:rPr>
              <a:t>in neonatal age</a:t>
            </a:r>
          </a:p>
          <a:p>
            <a:pPr marL="525463" indent="-231775">
              <a:lnSpc>
                <a:spcPct val="80000"/>
              </a:lnSpc>
              <a:buFontTx/>
              <a:buChar char="-"/>
            </a:pPr>
            <a:r>
              <a:rPr lang="en-US" sz="2400" dirty="0">
                <a:cs typeface="Arial"/>
              </a:rPr>
              <a:t>Surgery</a:t>
            </a:r>
          </a:p>
        </p:txBody>
      </p:sp>
      <p:sp>
        <p:nvSpPr>
          <p:cNvPr id="4" name="Title 1"/>
          <p:cNvSpPr txBox="1">
            <a:spLocks/>
          </p:cNvSpPr>
          <p:nvPr/>
        </p:nvSpPr>
        <p:spPr>
          <a:xfrm>
            <a:off x="533400" y="457200"/>
            <a:ext cx="6447501" cy="704462"/>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cs typeface="Arial"/>
              </a:rPr>
              <a:t>Coarctation of Aorta </a:t>
            </a:r>
          </a:p>
        </p:txBody>
      </p:sp>
    </p:spTree>
    <p:extLst>
      <p:ext uri="{BB962C8B-B14F-4D97-AF65-F5344CB8AC3E}">
        <p14:creationId xmlns:p14="http://schemas.microsoft.com/office/powerpoint/2010/main" val="11182644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543800" cy="1333500"/>
          </a:xfrm>
        </p:spPr>
        <p:txBody>
          <a:bodyPr>
            <a:noAutofit/>
          </a:bodyPr>
          <a:lstStyle/>
          <a:p>
            <a:pPr algn="l"/>
            <a:r>
              <a:rPr lang="en-US" sz="4000" dirty="0">
                <a:cs typeface="Arial"/>
              </a:rPr>
              <a:t>Coarctation of Aorta:</a:t>
            </a:r>
            <a:br>
              <a:rPr lang="en-US" sz="4000" dirty="0">
                <a:cs typeface="Arial"/>
              </a:rPr>
            </a:br>
            <a:r>
              <a:rPr lang="en-US" sz="4000" dirty="0">
                <a:cs typeface="Arial"/>
              </a:rPr>
              <a:t>Anesthetic Considerations</a:t>
            </a:r>
          </a:p>
        </p:txBody>
      </p:sp>
      <p:sp>
        <p:nvSpPr>
          <p:cNvPr id="3" name="Content Placeholder 2"/>
          <p:cNvSpPr>
            <a:spLocks noGrp="1"/>
          </p:cNvSpPr>
          <p:nvPr>
            <p:ph idx="1"/>
          </p:nvPr>
        </p:nvSpPr>
        <p:spPr>
          <a:xfrm>
            <a:off x="304800" y="1600200"/>
            <a:ext cx="8610600" cy="3771900"/>
          </a:xfrm>
        </p:spPr>
        <p:txBody>
          <a:bodyPr>
            <a:noAutofit/>
          </a:bodyPr>
          <a:lstStyle/>
          <a:p>
            <a:pPr marL="293688" indent="-293688"/>
            <a:r>
              <a:rPr lang="en-US" sz="2400" dirty="0">
                <a:cs typeface="Arial"/>
              </a:rPr>
              <a:t>Infants with CHF: careful IV induction, narcotic based</a:t>
            </a:r>
          </a:p>
          <a:p>
            <a:pPr marL="293688" indent="-293688"/>
            <a:r>
              <a:rPr lang="en-US" sz="2400" dirty="0">
                <a:cs typeface="Arial"/>
              </a:rPr>
              <a:t>Arterial line in the right arm</a:t>
            </a:r>
          </a:p>
          <a:p>
            <a:pPr marL="293688" indent="-293688"/>
            <a:r>
              <a:rPr lang="en-US" sz="2400" dirty="0">
                <a:cs typeface="Arial"/>
              </a:rPr>
              <a:t>Additional BP monitoring and pulse oximetry in lower extremities </a:t>
            </a:r>
          </a:p>
          <a:p>
            <a:pPr marL="293688" indent="-293688"/>
            <a:r>
              <a:rPr lang="en-US" sz="2400" dirty="0">
                <a:cs typeface="Arial"/>
              </a:rPr>
              <a:t>Cross clamping: Volatile agents and short active vasodilators</a:t>
            </a:r>
          </a:p>
          <a:p>
            <a:pPr marL="293688" indent="-293688"/>
            <a:r>
              <a:rPr lang="en-US" sz="2400" dirty="0">
                <a:cs typeface="Arial"/>
              </a:rPr>
              <a:t>Un-clamping: vasoactive drugs available</a:t>
            </a:r>
          </a:p>
          <a:p>
            <a:pPr marL="293688" indent="-293688"/>
            <a:r>
              <a:rPr lang="en-US" sz="2400" dirty="0">
                <a:cs typeface="Arial"/>
              </a:rPr>
              <a:t>Postoperative complications </a:t>
            </a:r>
          </a:p>
          <a:p>
            <a:pPr marL="525463" lvl="1" indent="-228600">
              <a:buFont typeface="System Font Regular"/>
              <a:buChar char="-"/>
            </a:pPr>
            <a:r>
              <a:rPr lang="en-US" sz="2000" dirty="0">
                <a:cs typeface="Arial"/>
              </a:rPr>
              <a:t>Persistent HTN </a:t>
            </a:r>
          </a:p>
          <a:p>
            <a:pPr marL="525463" lvl="1" indent="-228600">
              <a:buFont typeface="System Font Regular"/>
              <a:buChar char="-"/>
            </a:pPr>
            <a:r>
              <a:rPr lang="en-US" sz="2000" dirty="0">
                <a:cs typeface="Arial"/>
              </a:rPr>
              <a:t>Post-</a:t>
            </a:r>
            <a:r>
              <a:rPr lang="en-US" sz="2000" dirty="0" err="1">
                <a:cs typeface="Arial"/>
              </a:rPr>
              <a:t>coarctectomy</a:t>
            </a:r>
            <a:r>
              <a:rPr lang="en-US" sz="2000" dirty="0">
                <a:cs typeface="Arial"/>
              </a:rPr>
              <a:t> syndrome: abdominal pain, vomiting</a:t>
            </a:r>
          </a:p>
          <a:p>
            <a:pPr marL="525463" lvl="1" indent="-228600">
              <a:buFont typeface="System Font Regular"/>
              <a:buChar char="-"/>
            </a:pPr>
            <a:r>
              <a:rPr lang="en-US" sz="2000" dirty="0">
                <a:cs typeface="Arial"/>
              </a:rPr>
              <a:t>Myocardial hypertrophy (diastolic dysfunction, premature coronary artery disease</a:t>
            </a:r>
          </a:p>
          <a:p>
            <a:endParaRPr lang="en-US" sz="2400" dirty="0"/>
          </a:p>
        </p:txBody>
      </p:sp>
    </p:spTree>
    <p:extLst>
      <p:ext uri="{BB962C8B-B14F-4D97-AF65-F5344CB8AC3E}">
        <p14:creationId xmlns:p14="http://schemas.microsoft.com/office/powerpoint/2010/main" val="32946737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4800" y="304800"/>
            <a:ext cx="7772400" cy="857250"/>
          </a:xfrm>
        </p:spPr>
        <p:txBody>
          <a:bodyPr>
            <a:normAutofit/>
          </a:bodyPr>
          <a:lstStyle/>
          <a:p>
            <a:pPr algn="l" eaLnBrk="1" hangingPunct="1"/>
            <a:r>
              <a:rPr lang="en-US" sz="4000" dirty="0"/>
              <a:t>Cyanotic Congenital Heart Defects</a:t>
            </a:r>
          </a:p>
        </p:txBody>
      </p:sp>
      <p:sp>
        <p:nvSpPr>
          <p:cNvPr id="3" name="Content Placeholder 2"/>
          <p:cNvSpPr>
            <a:spLocks noGrp="1"/>
          </p:cNvSpPr>
          <p:nvPr>
            <p:ph idx="1"/>
          </p:nvPr>
        </p:nvSpPr>
        <p:spPr>
          <a:xfrm>
            <a:off x="304800" y="1371600"/>
            <a:ext cx="8174041" cy="4629150"/>
          </a:xfrm>
        </p:spPr>
        <p:txBody>
          <a:bodyPr>
            <a:noAutofit/>
          </a:bodyPr>
          <a:lstStyle/>
          <a:p>
            <a:pPr marL="296863" indent="-296863">
              <a:buClr>
                <a:schemeClr val="tx1"/>
              </a:buClr>
              <a:defRPr/>
            </a:pPr>
            <a:r>
              <a:rPr lang="en-CA" sz="2800" dirty="0"/>
              <a:t>R </a:t>
            </a:r>
            <a:r>
              <a:rPr lang="en-CA" sz="2800" dirty="0">
                <a:sym typeface="Wingdings" pitchFamily="2" charset="2"/>
              </a:rPr>
              <a:t> L shunts cause hypoxia and central cyanosis as shunted blood bypasses lungs</a:t>
            </a:r>
          </a:p>
          <a:p>
            <a:pPr marL="296863" indent="-296863">
              <a:buClr>
                <a:schemeClr val="tx1"/>
              </a:buClr>
              <a:defRPr/>
            </a:pPr>
            <a:r>
              <a:rPr lang="en-CA" sz="2800" dirty="0">
                <a:sym typeface="Wingdings" pitchFamily="2" charset="2"/>
              </a:rPr>
              <a:t>Examples:</a:t>
            </a:r>
          </a:p>
          <a:p>
            <a:pPr marL="525463" lvl="1" indent="-228600">
              <a:buClr>
                <a:schemeClr val="tx1"/>
              </a:buClr>
              <a:buFont typeface="System Font Regular"/>
              <a:buChar char="-"/>
              <a:defRPr/>
            </a:pPr>
            <a:r>
              <a:rPr lang="en-CA" sz="2400" dirty="0" err="1"/>
              <a:t>Tetralogy</a:t>
            </a:r>
            <a:r>
              <a:rPr lang="en-CA" sz="2400" dirty="0"/>
              <a:t> of </a:t>
            </a:r>
            <a:r>
              <a:rPr lang="en-CA" sz="2400" dirty="0" err="1"/>
              <a:t>Fallot</a:t>
            </a:r>
            <a:r>
              <a:rPr lang="en-CA" sz="2400" dirty="0"/>
              <a:t> (TOF)</a:t>
            </a:r>
          </a:p>
          <a:p>
            <a:pPr marL="525463" lvl="1" indent="-228600">
              <a:buClr>
                <a:schemeClr val="tx1"/>
              </a:buClr>
              <a:buFont typeface="System Font Regular"/>
              <a:buChar char="-"/>
              <a:defRPr/>
            </a:pPr>
            <a:r>
              <a:rPr lang="en-CA" sz="2400" dirty="0"/>
              <a:t>Transposition of the Great Arteries (TGA)</a:t>
            </a:r>
          </a:p>
          <a:p>
            <a:pPr marL="525463" lvl="1" indent="-228600">
              <a:buClr>
                <a:schemeClr val="tx1"/>
              </a:buClr>
              <a:buFont typeface="System Font Regular"/>
              <a:buChar char="-"/>
              <a:defRPr/>
            </a:pPr>
            <a:r>
              <a:rPr lang="en-CA" sz="2400" dirty="0" err="1"/>
              <a:t>Truncus</a:t>
            </a:r>
            <a:r>
              <a:rPr lang="en-CA" sz="2400" dirty="0"/>
              <a:t> </a:t>
            </a:r>
            <a:r>
              <a:rPr lang="en-CA" sz="2400" dirty="0" err="1"/>
              <a:t>Arteriosus</a:t>
            </a:r>
            <a:r>
              <a:rPr lang="en-CA" sz="2400" dirty="0"/>
              <a:t> (TA)</a:t>
            </a:r>
          </a:p>
          <a:p>
            <a:pPr marL="525463" lvl="1" indent="-228600">
              <a:buClr>
                <a:schemeClr val="tx1"/>
              </a:buClr>
              <a:buFont typeface="System Font Regular"/>
              <a:buChar char="-"/>
              <a:defRPr/>
            </a:pPr>
            <a:r>
              <a:rPr lang="en-CA" sz="2400" dirty="0"/>
              <a:t>Tricuspid </a:t>
            </a:r>
            <a:r>
              <a:rPr lang="en-CA" sz="2400" dirty="0" err="1"/>
              <a:t>Atresia</a:t>
            </a:r>
            <a:endParaRPr lang="en-CA" sz="2400" dirty="0"/>
          </a:p>
          <a:p>
            <a:pPr eaLnBrk="1" hangingPunct="1">
              <a:buClr>
                <a:schemeClr val="tx1"/>
              </a:buClr>
              <a:defRPr/>
            </a:pPr>
            <a:endParaRPr lang="en-US" sz="2400" dirty="0"/>
          </a:p>
        </p:txBody>
      </p:sp>
    </p:spTree>
    <p:extLst>
      <p:ext uri="{BB962C8B-B14F-4D97-AF65-F5344CB8AC3E}">
        <p14:creationId xmlns:p14="http://schemas.microsoft.com/office/powerpoint/2010/main" val="21250499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down)">
                                      <p:cBhvr>
                                        <p:cTn id="20" dur="500"/>
                                        <p:tgtEl>
                                          <p:spTgt spid="3">
                                            <p:txEl>
                                              <p:pRg st="2" end="2"/>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00"/>
                                        <p:tgtEl>
                                          <p:spTgt spid="3">
                                            <p:txEl>
                                              <p:pRg st="3" end="3"/>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ipe(down)">
                                      <p:cBhvr>
                                        <p:cTn id="26" dur="500"/>
                                        <p:tgtEl>
                                          <p:spTgt spid="3">
                                            <p:txEl>
                                              <p:pRg st="4" end="4"/>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ipe(down)">
                                      <p:cBhvr>
                                        <p:cTn id="2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lstStyle/>
          <a:p>
            <a:pPr algn="l" eaLnBrk="1" hangingPunct="1"/>
            <a:r>
              <a:rPr lang="en-US" dirty="0"/>
              <a:t>Cyanotic Heart Defects</a:t>
            </a:r>
          </a:p>
        </p:txBody>
      </p:sp>
      <p:grpSp>
        <p:nvGrpSpPr>
          <p:cNvPr id="61444" name="Organization Chart 4"/>
          <p:cNvGrpSpPr>
            <a:grpSpLocks/>
          </p:cNvGrpSpPr>
          <p:nvPr/>
        </p:nvGrpSpPr>
        <p:grpSpPr bwMode="auto">
          <a:xfrm>
            <a:off x="457200" y="1487843"/>
            <a:ext cx="8229600" cy="3815201"/>
            <a:chOff x="-251" y="524"/>
            <a:chExt cx="6798" cy="3201"/>
          </a:xfrm>
        </p:grpSpPr>
        <p:sp>
          <p:nvSpPr>
            <p:cNvPr id="66563" name="AutoShape 5"/>
            <p:cNvSpPr>
              <a:spLocks noChangeAspect="1" noChangeArrowheads="1" noTextEdit="1"/>
            </p:cNvSpPr>
            <p:nvPr/>
          </p:nvSpPr>
          <p:spPr bwMode="auto">
            <a:xfrm>
              <a:off x="-251" y="874"/>
              <a:ext cx="6798" cy="28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350"/>
            </a:p>
          </p:txBody>
        </p:sp>
        <p:cxnSp>
          <p:nvCxnSpPr>
            <p:cNvPr id="66564" name="_s2052"/>
            <p:cNvCxnSpPr>
              <a:cxnSpLocks noChangeShapeType="1"/>
              <a:stCxn id="66568" idx="0"/>
              <a:endCxn id="66566" idx="2"/>
            </p:cNvCxnSpPr>
            <p:nvPr/>
          </p:nvCxnSpPr>
          <p:spPr bwMode="auto">
            <a:xfrm rot="16200000" flipV="1">
              <a:off x="3675" y="953"/>
              <a:ext cx="682" cy="1735"/>
            </a:xfrm>
            <a:prstGeom prst="bentConnector3">
              <a:avLst>
                <a:gd name="adj1" fmla="val 50000"/>
              </a:avLst>
            </a:prstGeom>
            <a:noFill/>
            <a:ln w="28575">
              <a:solidFill>
                <a:schemeClr val="tx1"/>
              </a:solidFill>
              <a:miter lim="800000"/>
              <a:headEnd/>
              <a:tailEnd/>
            </a:ln>
            <a:extLst>
              <a:ext uri="{909E8E84-426E-40dd-AFC4-6F175D3DCCD1}">
                <a14:hiddenFill xmlns="" xmlns:a14="http://schemas.microsoft.com/office/drawing/2010/main">
                  <a:noFill/>
                </a14:hiddenFill>
              </a:ext>
            </a:extLst>
          </p:spPr>
        </p:cxnSp>
        <p:cxnSp>
          <p:nvCxnSpPr>
            <p:cNvPr id="66565" name="_s2053"/>
            <p:cNvCxnSpPr>
              <a:cxnSpLocks noChangeShapeType="1"/>
              <a:stCxn id="66567" idx="0"/>
              <a:endCxn id="66566" idx="2"/>
            </p:cNvCxnSpPr>
            <p:nvPr/>
          </p:nvCxnSpPr>
          <p:spPr bwMode="auto">
            <a:xfrm rot="5400000" flipH="1" flipV="1">
              <a:off x="1939" y="953"/>
              <a:ext cx="682" cy="1736"/>
            </a:xfrm>
            <a:prstGeom prst="bentConnector3">
              <a:avLst>
                <a:gd name="adj1" fmla="val 50000"/>
              </a:avLst>
            </a:prstGeom>
            <a:noFill/>
            <a:ln w="28575">
              <a:solidFill>
                <a:schemeClr val="tx1"/>
              </a:solidFill>
              <a:miter lim="800000"/>
              <a:headEnd/>
              <a:tailEnd/>
            </a:ln>
            <a:extLst>
              <a:ext uri="{909E8E84-426E-40dd-AFC4-6F175D3DCCD1}">
                <a14:hiddenFill xmlns="" xmlns:a14="http://schemas.microsoft.com/office/drawing/2010/main">
                  <a:noFill/>
                </a14:hiddenFill>
              </a:ext>
            </a:extLst>
          </p:spPr>
        </p:cxnSp>
        <p:sp>
          <p:nvSpPr>
            <p:cNvPr id="66566" name="_s2054"/>
            <p:cNvSpPr>
              <a:spLocks noChangeArrowheads="1"/>
            </p:cNvSpPr>
            <p:nvPr/>
          </p:nvSpPr>
          <p:spPr bwMode="auto">
            <a:xfrm>
              <a:off x="1952" y="524"/>
              <a:ext cx="2392" cy="956"/>
            </a:xfrm>
            <a:prstGeom prst="roundRect">
              <a:avLst>
                <a:gd name="adj" fmla="val 16667"/>
              </a:avLst>
            </a:prstGeom>
            <a:solidFill>
              <a:schemeClr val="accent1"/>
            </a:solidFill>
            <a:ln w="9525">
              <a:solidFill>
                <a:schemeClr val="tx1"/>
              </a:solidFill>
              <a:round/>
              <a:headEnd/>
              <a:tailEnd/>
            </a:ln>
          </p:spPr>
          <p:txBody>
            <a:bodyPr wrap="none" lIns="28093" tIns="14048" rIns="28093" bIns="14048" anchor="ctr"/>
            <a:lstStyle/>
            <a:p>
              <a:pPr algn="ctr"/>
              <a:r>
                <a:rPr lang="en-US" sz="3600" dirty="0">
                  <a:solidFill>
                    <a:schemeClr val="bg1"/>
                  </a:solidFill>
                </a:rPr>
                <a:t>Cyanosis</a:t>
              </a:r>
            </a:p>
          </p:txBody>
        </p:sp>
        <p:sp>
          <p:nvSpPr>
            <p:cNvPr id="66567" name="_s2055"/>
            <p:cNvSpPr>
              <a:spLocks noChangeArrowheads="1"/>
            </p:cNvSpPr>
            <p:nvPr/>
          </p:nvSpPr>
          <p:spPr bwMode="auto">
            <a:xfrm>
              <a:off x="-251" y="2162"/>
              <a:ext cx="3327" cy="1050"/>
            </a:xfrm>
            <a:prstGeom prst="roundRect">
              <a:avLst>
                <a:gd name="adj" fmla="val 16667"/>
              </a:avLst>
            </a:prstGeom>
            <a:solidFill>
              <a:schemeClr val="accent1"/>
            </a:solidFill>
            <a:ln w="9525">
              <a:solidFill>
                <a:schemeClr val="tx1"/>
              </a:solidFill>
              <a:round/>
              <a:headEnd/>
              <a:tailEnd/>
            </a:ln>
          </p:spPr>
          <p:txBody>
            <a:bodyPr wrap="none" lIns="28093" tIns="14048" rIns="28093" bIns="14048" anchor="ctr"/>
            <a:lstStyle/>
            <a:p>
              <a:pPr algn="ctr"/>
              <a:endParaRPr lang="en-US" dirty="0">
                <a:latin typeface="Tahoma" charset="0"/>
              </a:endParaRPr>
            </a:p>
            <a:p>
              <a:pPr algn="ctr"/>
              <a:r>
                <a:rPr lang="en-US" sz="2800" dirty="0"/>
                <a:t>Decreased pulmonary </a:t>
              </a:r>
            </a:p>
            <a:p>
              <a:pPr algn="ctr"/>
              <a:r>
                <a:rPr lang="en-US" sz="2800" dirty="0"/>
                <a:t>blood flow</a:t>
              </a:r>
            </a:p>
            <a:p>
              <a:pPr algn="ctr"/>
              <a:endParaRPr lang="en-US" dirty="0">
                <a:latin typeface="Tahoma" charset="0"/>
              </a:endParaRPr>
            </a:p>
          </p:txBody>
        </p:sp>
        <p:sp>
          <p:nvSpPr>
            <p:cNvPr id="66568" name="_s2056"/>
            <p:cNvSpPr>
              <a:spLocks noChangeArrowheads="1"/>
            </p:cNvSpPr>
            <p:nvPr/>
          </p:nvSpPr>
          <p:spPr bwMode="auto">
            <a:xfrm>
              <a:off x="3220" y="2162"/>
              <a:ext cx="3327" cy="1050"/>
            </a:xfrm>
            <a:prstGeom prst="roundRect">
              <a:avLst>
                <a:gd name="adj" fmla="val 16667"/>
              </a:avLst>
            </a:prstGeom>
            <a:solidFill>
              <a:schemeClr val="accent1"/>
            </a:solidFill>
            <a:ln w="9525">
              <a:solidFill>
                <a:schemeClr val="tx1"/>
              </a:solidFill>
              <a:round/>
              <a:headEnd/>
              <a:tailEnd/>
            </a:ln>
          </p:spPr>
          <p:txBody>
            <a:bodyPr wrap="none" lIns="28093" tIns="14048" rIns="28093" bIns="14048" anchor="ctr"/>
            <a:lstStyle/>
            <a:p>
              <a:pPr algn="ctr"/>
              <a:r>
                <a:rPr lang="en-US" sz="2800" dirty="0"/>
                <a:t>Mixed blood flow</a:t>
              </a:r>
            </a:p>
            <a:p>
              <a:pPr algn="ctr"/>
              <a:r>
                <a:rPr lang="en-US" sz="2800" dirty="0"/>
                <a:t>(Single Ventricle) </a:t>
              </a:r>
              <a:endParaRPr lang="en-US" sz="3200" dirty="0"/>
            </a:p>
          </p:txBody>
        </p:sp>
      </p:grpSp>
    </p:spTree>
    <p:extLst>
      <p:ext uri="{BB962C8B-B14F-4D97-AF65-F5344CB8AC3E}">
        <p14:creationId xmlns:p14="http://schemas.microsoft.com/office/powerpoint/2010/main" val="38488237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1444"/>
                                        </p:tgtEl>
                                        <p:attrNameLst>
                                          <p:attrName>style.visibility</p:attrName>
                                        </p:attrNameLst>
                                      </p:cBhvr>
                                      <p:to>
                                        <p:strVal val="visible"/>
                                      </p:to>
                                    </p:set>
                                    <p:animEffect transition="in" filter="diamond(in)">
                                      <p:cBhvr>
                                        <p:cTn id="7" dur="2000"/>
                                        <p:tgtEl>
                                          <p:spTgt spid="61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6144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389979"/>
            <a:ext cx="7031477" cy="769441"/>
          </a:xfrm>
          <a:prstGeom prst="rect">
            <a:avLst/>
          </a:prstGeom>
          <a:noFill/>
        </p:spPr>
        <p:txBody>
          <a:bodyPr wrap="square" rtlCol="0">
            <a:spAutoFit/>
          </a:bodyPr>
          <a:lstStyle/>
          <a:p>
            <a:r>
              <a:rPr lang="en-US" sz="4400" dirty="0">
                <a:latin typeface="+mj-lt"/>
                <a:ea typeface="Arial" charset="0"/>
                <a:cs typeface="Arial" charset="0"/>
              </a:rPr>
              <a:t>Tetralogy of </a:t>
            </a:r>
            <a:r>
              <a:rPr lang="en-US" sz="4400" dirty="0" err="1">
                <a:latin typeface="+mj-lt"/>
                <a:ea typeface="Arial" charset="0"/>
                <a:cs typeface="Arial" charset="0"/>
              </a:rPr>
              <a:t>Fallot</a:t>
            </a:r>
            <a:endParaRPr lang="en-US" sz="4000" dirty="0">
              <a:latin typeface="+mj-lt"/>
              <a:ea typeface="Arial" charset="0"/>
              <a:cs typeface="Arial" charset="0"/>
            </a:endParaRPr>
          </a:p>
        </p:txBody>
      </p:sp>
      <p:pic>
        <p:nvPicPr>
          <p:cNvPr id="4" name="Picture 3"/>
          <p:cNvPicPr>
            <a:picLocks noChangeAspect="1"/>
          </p:cNvPicPr>
          <p:nvPr/>
        </p:nvPicPr>
        <p:blipFill>
          <a:blip r:embed="rId2"/>
          <a:stretch>
            <a:fillRect/>
          </a:stretch>
        </p:blipFill>
        <p:spPr>
          <a:xfrm>
            <a:off x="789562" y="1283078"/>
            <a:ext cx="7564877" cy="4766602"/>
          </a:xfrm>
          <a:prstGeom prst="rect">
            <a:avLst/>
          </a:prstGeom>
        </p:spPr>
      </p:pic>
      <p:sp>
        <p:nvSpPr>
          <p:cNvPr id="5" name="Rectangle 4"/>
          <p:cNvSpPr/>
          <p:nvPr/>
        </p:nvSpPr>
        <p:spPr>
          <a:xfrm>
            <a:off x="2057400" y="6248400"/>
            <a:ext cx="4572000" cy="230832"/>
          </a:xfrm>
          <a:prstGeom prst="rect">
            <a:avLst/>
          </a:prstGeom>
        </p:spPr>
        <p:txBody>
          <a:bodyPr>
            <a:spAutoFit/>
          </a:bodyPr>
          <a:lstStyle/>
          <a:p>
            <a:r>
              <a:rPr lang="en-US" sz="900" dirty="0">
                <a:solidFill>
                  <a:srgbClr val="222222"/>
                </a:solidFill>
                <a:latin typeface="Arial" charset="0"/>
              </a:rPr>
              <a:t>National Heart Lung and Blood Institute (NIH). Accessed </a:t>
            </a:r>
            <a:r>
              <a:rPr lang="en-US" sz="900" dirty="0" err="1">
                <a:solidFill>
                  <a:srgbClr val="222222"/>
                </a:solidFill>
                <a:latin typeface="Arial" charset="0"/>
              </a:rPr>
              <a:t>commons.wikimedia.org</a:t>
            </a:r>
            <a:endParaRPr lang="en-US" sz="900" dirty="0"/>
          </a:p>
        </p:txBody>
      </p:sp>
    </p:spTree>
    <p:extLst>
      <p:ext uri="{BB962C8B-B14F-4D97-AF65-F5344CB8AC3E}">
        <p14:creationId xmlns:p14="http://schemas.microsoft.com/office/powerpoint/2010/main" val="3981299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0" y="1547684"/>
            <a:ext cx="4953002" cy="4261073"/>
          </a:xfrm>
        </p:spPr>
        <p:txBody>
          <a:bodyPr/>
          <a:lstStyle/>
          <a:p>
            <a:endParaRPr lang="en-US" dirty="0"/>
          </a:p>
        </p:txBody>
      </p:sp>
      <p:pic>
        <p:nvPicPr>
          <p:cNvPr id="5" name="Picture 4"/>
          <p:cNvPicPr>
            <a:picLocks noChangeAspect="1"/>
          </p:cNvPicPr>
          <p:nvPr/>
        </p:nvPicPr>
        <p:blipFill rotWithShape="1">
          <a:blip r:embed="rId3"/>
          <a:srcRect l="1629" t="2915"/>
          <a:stretch/>
        </p:blipFill>
        <p:spPr>
          <a:xfrm>
            <a:off x="4419600" y="1219200"/>
            <a:ext cx="4140988" cy="4779216"/>
          </a:xfrm>
          <a:prstGeom prst="rect">
            <a:avLst/>
          </a:prstGeom>
        </p:spPr>
      </p:pic>
      <p:sp>
        <p:nvSpPr>
          <p:cNvPr id="6" name="TextBox 5"/>
          <p:cNvSpPr txBox="1"/>
          <p:nvPr/>
        </p:nvSpPr>
        <p:spPr>
          <a:xfrm>
            <a:off x="2845404" y="6188074"/>
            <a:ext cx="3453189" cy="230832"/>
          </a:xfrm>
          <a:prstGeom prst="rect">
            <a:avLst/>
          </a:prstGeom>
          <a:noFill/>
        </p:spPr>
        <p:txBody>
          <a:bodyPr wrap="none" rtlCol="0">
            <a:spAutoFit/>
          </a:bodyPr>
          <a:lstStyle/>
          <a:p>
            <a:r>
              <a:rPr lang="en-US" sz="900" dirty="0" err="1"/>
              <a:t>Heilman</a:t>
            </a:r>
            <a:r>
              <a:rPr lang="en-US" sz="900" dirty="0"/>
              <a:t> J. Own work. </a:t>
            </a:r>
            <a:r>
              <a:rPr lang="en-US" sz="900" dirty="0">
                <a:hlinkClick r:id="rId4"/>
              </a:rPr>
              <a:t>2 June 2011</a:t>
            </a:r>
            <a:r>
              <a:rPr lang="en-US" sz="900" dirty="0"/>
              <a:t>. Accessed </a:t>
            </a:r>
            <a:r>
              <a:rPr lang="en-US" sz="900" dirty="0" err="1"/>
              <a:t>commons.wikimedia.org</a:t>
            </a:r>
            <a:endParaRPr lang="en-US" sz="900" dirty="0"/>
          </a:p>
        </p:txBody>
      </p:sp>
      <p:sp>
        <p:nvSpPr>
          <p:cNvPr id="4" name="TextBox 3">
            <a:extLst>
              <a:ext uri="{FF2B5EF4-FFF2-40B4-BE49-F238E27FC236}">
                <a16:creationId xmlns:a16="http://schemas.microsoft.com/office/drawing/2014/main" id="{C9BAD0A0-6B34-C045-A97C-A97D9542DBB6}"/>
              </a:ext>
            </a:extLst>
          </p:cNvPr>
          <p:cNvSpPr txBox="1"/>
          <p:nvPr/>
        </p:nvSpPr>
        <p:spPr>
          <a:xfrm>
            <a:off x="533400" y="354930"/>
            <a:ext cx="4271041" cy="769441"/>
          </a:xfrm>
          <a:prstGeom prst="rect">
            <a:avLst/>
          </a:prstGeom>
          <a:noFill/>
        </p:spPr>
        <p:txBody>
          <a:bodyPr wrap="none" rtlCol="0">
            <a:spAutoFit/>
          </a:bodyPr>
          <a:lstStyle/>
          <a:p>
            <a:r>
              <a:rPr lang="en-US" sz="4400" dirty="0"/>
              <a:t>Tetralogy of Fallot</a:t>
            </a:r>
          </a:p>
        </p:txBody>
      </p:sp>
      <p:sp>
        <p:nvSpPr>
          <p:cNvPr id="7" name="TextBox 6">
            <a:extLst>
              <a:ext uri="{FF2B5EF4-FFF2-40B4-BE49-F238E27FC236}">
                <a16:creationId xmlns:a16="http://schemas.microsoft.com/office/drawing/2014/main" id="{0C7E46E9-40CA-BE46-8948-EA149B8D3A5A}"/>
              </a:ext>
            </a:extLst>
          </p:cNvPr>
          <p:cNvSpPr txBox="1"/>
          <p:nvPr/>
        </p:nvSpPr>
        <p:spPr>
          <a:xfrm>
            <a:off x="914400" y="2151727"/>
            <a:ext cx="2895600" cy="2554545"/>
          </a:xfrm>
          <a:prstGeom prst="rect">
            <a:avLst/>
          </a:prstGeom>
          <a:noFill/>
        </p:spPr>
        <p:txBody>
          <a:bodyPr wrap="square" rtlCol="0">
            <a:spAutoFit/>
          </a:bodyPr>
          <a:lstStyle/>
          <a:p>
            <a:r>
              <a:rPr lang="en-US" sz="3200" dirty="0"/>
              <a:t>Characteristic “boot shaped” heart of a child with tetralogy of Fallot </a:t>
            </a:r>
          </a:p>
        </p:txBody>
      </p:sp>
    </p:spTree>
    <p:extLst>
      <p:ext uri="{BB962C8B-B14F-4D97-AF65-F5344CB8AC3E}">
        <p14:creationId xmlns:p14="http://schemas.microsoft.com/office/powerpoint/2010/main" val="2442268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28600"/>
            <a:ext cx="7543800" cy="1028700"/>
          </a:xfrm>
        </p:spPr>
        <p:txBody>
          <a:bodyPr>
            <a:normAutofit/>
          </a:bodyPr>
          <a:lstStyle/>
          <a:p>
            <a:pPr algn="l" eaLnBrk="1" hangingPunct="1"/>
            <a:r>
              <a:rPr lang="en-US" altLang="en-US" dirty="0">
                <a:ea typeface="Arial" charset="0"/>
                <a:cs typeface="Arial" charset="0"/>
              </a:rPr>
              <a:t>Tetralogy of Fallot: Physiology</a:t>
            </a:r>
          </a:p>
        </p:txBody>
      </p:sp>
      <p:sp>
        <p:nvSpPr>
          <p:cNvPr id="3" name="Content Placeholder 2"/>
          <p:cNvSpPr>
            <a:spLocks noGrp="1"/>
          </p:cNvSpPr>
          <p:nvPr>
            <p:ph idx="1"/>
          </p:nvPr>
        </p:nvSpPr>
        <p:spPr>
          <a:xfrm>
            <a:off x="457200" y="1257300"/>
            <a:ext cx="8344710" cy="4648199"/>
          </a:xfrm>
        </p:spPr>
        <p:txBody>
          <a:bodyPr>
            <a:noAutofit/>
          </a:bodyPr>
          <a:lstStyle/>
          <a:p>
            <a:pPr eaLnBrk="1" hangingPunct="1"/>
            <a:r>
              <a:rPr lang="en-US" altLang="en-US" sz="2800" dirty="0">
                <a:ea typeface="Arial" charset="0"/>
                <a:cs typeface="Arial" charset="0"/>
              </a:rPr>
              <a:t>Severe right ventricular obstruction or high pulmonary artery pressure </a:t>
            </a:r>
            <a:r>
              <a:rPr lang="en-US" altLang="en-US" sz="2800" dirty="0">
                <a:ea typeface="Arial" charset="0"/>
                <a:cs typeface="Arial" charset="0"/>
                <a:sym typeface="Wingdings 3" charset="2"/>
              </a:rPr>
              <a:t></a:t>
            </a:r>
            <a:r>
              <a:rPr lang="en-US" altLang="en-US" sz="2800" dirty="0">
                <a:ea typeface="Arial" charset="0"/>
                <a:cs typeface="Arial" charset="0"/>
              </a:rPr>
              <a:t> Right to left shunt through VSD to left ventricle ad the aorta </a:t>
            </a:r>
            <a:r>
              <a:rPr lang="en-US" altLang="en-US" sz="2800" dirty="0">
                <a:ea typeface="Arial" charset="0"/>
                <a:cs typeface="Arial" charset="0"/>
                <a:sym typeface="Wingdings 3" charset="2"/>
              </a:rPr>
              <a:t> cyanosis</a:t>
            </a:r>
            <a:endParaRPr lang="en-US" altLang="en-US" sz="2800" dirty="0">
              <a:ea typeface="Arial" charset="0"/>
              <a:cs typeface="Arial" charset="0"/>
            </a:endParaRPr>
          </a:p>
          <a:p>
            <a:pPr eaLnBrk="1" hangingPunct="1"/>
            <a:r>
              <a:rPr lang="en-US" altLang="en-US" sz="2800" dirty="0">
                <a:ea typeface="Arial" charset="0"/>
                <a:cs typeface="Arial" charset="0"/>
              </a:rPr>
              <a:t>The more blood that goes through the VSD, the less blood that goes through the pulmonary artery to the lungs </a:t>
            </a:r>
            <a:r>
              <a:rPr lang="en-US" altLang="en-US" sz="2800" dirty="0">
                <a:ea typeface="Arial" charset="0"/>
                <a:cs typeface="Arial" charset="0"/>
                <a:sym typeface="Wingdings 3" charset="2"/>
              </a:rPr>
              <a:t></a:t>
            </a:r>
            <a:r>
              <a:rPr lang="en-US" altLang="en-US" sz="2800" dirty="0">
                <a:ea typeface="Arial" charset="0"/>
                <a:cs typeface="Arial" charset="0"/>
              </a:rPr>
              <a:t> </a:t>
            </a:r>
            <a:r>
              <a:rPr lang="en-US" altLang="en-US" sz="2800" dirty="0">
                <a:ea typeface="Arial" charset="0"/>
                <a:cs typeface="Arial" charset="0"/>
                <a:sym typeface="Wingdings 3" charset="2"/>
              </a:rPr>
              <a:t>decreased oxygenated blood to the left </a:t>
            </a:r>
            <a:r>
              <a:rPr lang="en-US" altLang="en-US" sz="2800" dirty="0">
                <a:ea typeface="Arial" charset="0"/>
                <a:cs typeface="Arial" charset="0"/>
              </a:rPr>
              <a:t>side of the heart </a:t>
            </a:r>
          </a:p>
          <a:p>
            <a:pPr eaLnBrk="1" hangingPunct="1"/>
            <a:r>
              <a:rPr lang="en-US" altLang="en-US" sz="2800" dirty="0">
                <a:ea typeface="Arial" charset="0"/>
                <a:cs typeface="Arial" charset="0"/>
              </a:rPr>
              <a:t>Soon, nearly all the blood in the left ventricle is oxygen-poor</a:t>
            </a:r>
            <a:endParaRPr lang="en-US" altLang="en-US" sz="1800" dirty="0"/>
          </a:p>
        </p:txBody>
      </p:sp>
    </p:spTree>
    <p:extLst>
      <p:ext uri="{BB962C8B-B14F-4D97-AF65-F5344CB8AC3E}">
        <p14:creationId xmlns:p14="http://schemas.microsoft.com/office/powerpoint/2010/main" val="5266358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l"/>
            <a:r>
              <a:rPr lang="en-US" sz="4000" dirty="0"/>
              <a:t>TOF: Signs and Symptoms</a:t>
            </a:r>
          </a:p>
        </p:txBody>
      </p:sp>
      <p:sp>
        <p:nvSpPr>
          <p:cNvPr id="3" name="Content Placeholder 2"/>
          <p:cNvSpPr>
            <a:spLocks noGrp="1"/>
          </p:cNvSpPr>
          <p:nvPr>
            <p:ph idx="1"/>
          </p:nvPr>
        </p:nvSpPr>
        <p:spPr>
          <a:xfrm>
            <a:off x="508002" y="1066800"/>
            <a:ext cx="6502398" cy="3273722"/>
          </a:xfrm>
        </p:spPr>
        <p:txBody>
          <a:bodyPr>
            <a:noAutofit/>
          </a:bodyPr>
          <a:lstStyle/>
          <a:p>
            <a:pPr marL="228600" indent="-228600"/>
            <a:r>
              <a:rPr lang="en-US" sz="2400" dirty="0"/>
              <a:t>Severely cyanotic newborn to a “pink Tet” with CHF</a:t>
            </a:r>
          </a:p>
          <a:p>
            <a:pPr marL="228600" indent="-228600"/>
            <a:r>
              <a:rPr lang="en-US" sz="2400" dirty="0"/>
              <a:t>Pansystolic murmur at left upper sternal border</a:t>
            </a:r>
          </a:p>
          <a:p>
            <a:pPr marL="228600" indent="-228600"/>
            <a:r>
              <a:rPr lang="en-US" sz="2400" dirty="0"/>
              <a:t>Cyanosis and hypoxemia: SaO</a:t>
            </a:r>
            <a:r>
              <a:rPr lang="en-US" sz="2400" baseline="-25000" dirty="0"/>
              <a:t>2</a:t>
            </a:r>
            <a:r>
              <a:rPr lang="en-US" sz="2400" dirty="0"/>
              <a:t> 70-90%</a:t>
            </a:r>
          </a:p>
          <a:p>
            <a:pPr marL="228600" indent="-228600"/>
            <a:r>
              <a:rPr lang="en-US" sz="2400" dirty="0"/>
              <a:t>Decreased exercise tolerance, dyspnea on exertion, easy fatigability </a:t>
            </a:r>
          </a:p>
          <a:p>
            <a:pPr marL="228600" indent="-228600"/>
            <a:r>
              <a:rPr lang="en-US" sz="2400" dirty="0"/>
              <a:t>Squatting increase SVR and arterial oxygenation </a:t>
            </a:r>
          </a:p>
          <a:p>
            <a:pPr marL="228600" indent="-228600"/>
            <a:r>
              <a:rPr lang="en-US" sz="2400" dirty="0"/>
              <a:t>Polycythemia: Risk of spontaneous thrombosis and ischemic strokes</a:t>
            </a:r>
            <a:endParaRPr lang="en-US" sz="1800" dirty="0"/>
          </a:p>
          <a:p>
            <a:pPr marL="228600" indent="-228600"/>
            <a:r>
              <a:rPr lang="en-US" sz="2400" dirty="0" err="1"/>
              <a:t>Hypercyanotic</a:t>
            </a:r>
            <a:r>
              <a:rPr lang="en-US" sz="2400" dirty="0"/>
              <a:t> (Tet) spells in 20-30% of uncorrected patients often peaking in first 2-3 months of life</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94916" y="3751412"/>
            <a:ext cx="1566863" cy="1941062"/>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90125" y="1524000"/>
            <a:ext cx="1559848" cy="1941062"/>
          </a:xfrm>
          <a:prstGeom prst="rect">
            <a:avLst/>
          </a:prstGeom>
        </p:spPr>
      </p:pic>
    </p:spTree>
    <p:extLst>
      <p:ext uri="{BB962C8B-B14F-4D97-AF65-F5344CB8AC3E}">
        <p14:creationId xmlns:p14="http://schemas.microsoft.com/office/powerpoint/2010/main" val="2650539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543800" cy="1028700"/>
          </a:xfrm>
        </p:spPr>
        <p:txBody>
          <a:bodyPr>
            <a:normAutofit/>
          </a:bodyPr>
          <a:lstStyle/>
          <a:p>
            <a:pPr algn="l"/>
            <a:r>
              <a:rPr lang="en-US" dirty="0"/>
              <a:t>“Tet-Spells:” Treatment </a:t>
            </a:r>
          </a:p>
        </p:txBody>
      </p:sp>
      <p:sp>
        <p:nvSpPr>
          <p:cNvPr id="3" name="Content Placeholder 2"/>
          <p:cNvSpPr>
            <a:spLocks noGrp="1"/>
          </p:cNvSpPr>
          <p:nvPr>
            <p:ph idx="1"/>
          </p:nvPr>
        </p:nvSpPr>
        <p:spPr>
          <a:xfrm>
            <a:off x="435898" y="1295400"/>
            <a:ext cx="6269702" cy="4510839"/>
          </a:xfrm>
        </p:spPr>
        <p:txBody>
          <a:bodyPr>
            <a:noAutofit/>
          </a:bodyPr>
          <a:lstStyle/>
          <a:p>
            <a:r>
              <a:rPr lang="en-US" sz="2400" dirty="0"/>
              <a:t>Knee chest position or abdominal compression</a:t>
            </a:r>
          </a:p>
          <a:p>
            <a:r>
              <a:rPr lang="en-US" sz="2400" dirty="0"/>
              <a:t>Supplemental oxygen </a:t>
            </a:r>
          </a:p>
          <a:p>
            <a:r>
              <a:rPr lang="en-US" sz="2400" dirty="0"/>
              <a:t>Sedation</a:t>
            </a:r>
          </a:p>
          <a:p>
            <a:pPr marL="635000" lvl="1" indent="-284163">
              <a:buFont typeface="System Font Regular"/>
              <a:buChar char="-"/>
            </a:pPr>
            <a:r>
              <a:rPr lang="en-US" sz="1800" dirty="0"/>
              <a:t>Morphine: 0.1 mg/kg IM/SC</a:t>
            </a:r>
          </a:p>
          <a:p>
            <a:pPr marL="635000" lvl="1" indent="-284163">
              <a:buFont typeface="System Font Regular"/>
              <a:buChar char="-"/>
            </a:pPr>
            <a:r>
              <a:rPr lang="en-US" sz="1800" dirty="0"/>
              <a:t>Ketamine 1-2 mg/kg IV/IM</a:t>
            </a:r>
          </a:p>
          <a:p>
            <a:r>
              <a:rPr lang="en-US" sz="2400" dirty="0"/>
              <a:t>Volume expansion: 10-20 ml/kg crystalloids</a:t>
            </a:r>
          </a:p>
          <a:p>
            <a:r>
              <a:rPr lang="en-US" sz="2400" dirty="0"/>
              <a:t>Phenylephrine 0.5-2 mcg/kg</a:t>
            </a:r>
          </a:p>
          <a:p>
            <a:r>
              <a:rPr lang="en-US" sz="2400" dirty="0"/>
              <a:t>Propranolol 0.1 mg/kg IV</a:t>
            </a:r>
          </a:p>
          <a:p>
            <a:r>
              <a:rPr lang="en-US" sz="2400" dirty="0"/>
              <a:t>Esmolol 50-300 mcg/kg/min + loading dose 100-500 mcg/kg IV</a:t>
            </a:r>
          </a:p>
        </p:txBody>
      </p:sp>
      <p:pic>
        <p:nvPicPr>
          <p:cNvPr id="4" name="Picture 3"/>
          <p:cNvPicPr>
            <a:picLocks noChangeAspect="1"/>
          </p:cNvPicPr>
          <p:nvPr/>
        </p:nvPicPr>
        <p:blipFill>
          <a:blip r:embed="rId2"/>
          <a:stretch>
            <a:fillRect/>
          </a:stretch>
        </p:blipFill>
        <p:spPr>
          <a:xfrm>
            <a:off x="5715000" y="1448813"/>
            <a:ext cx="2902117" cy="2102006"/>
          </a:xfrm>
          <a:prstGeom prst="rect">
            <a:avLst/>
          </a:prstGeom>
        </p:spPr>
      </p:pic>
    </p:spTree>
    <p:extLst>
      <p:ext uri="{BB962C8B-B14F-4D97-AF65-F5344CB8AC3E}">
        <p14:creationId xmlns:p14="http://schemas.microsoft.com/office/powerpoint/2010/main" val="18371811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TOF: Surgical Treatment</a:t>
            </a:r>
          </a:p>
        </p:txBody>
      </p:sp>
      <p:sp>
        <p:nvSpPr>
          <p:cNvPr id="3" name="Content Placeholder 2"/>
          <p:cNvSpPr>
            <a:spLocks noGrp="1"/>
          </p:cNvSpPr>
          <p:nvPr>
            <p:ph idx="1"/>
          </p:nvPr>
        </p:nvSpPr>
        <p:spPr>
          <a:xfrm>
            <a:off x="457200" y="1417638"/>
            <a:ext cx="8007349" cy="4470734"/>
          </a:xfrm>
        </p:spPr>
        <p:txBody>
          <a:bodyPr>
            <a:normAutofit fontScale="92500" lnSpcReduction="20000"/>
          </a:bodyPr>
          <a:lstStyle/>
          <a:p>
            <a:pPr marL="296863" indent="-296863"/>
            <a:r>
              <a:rPr lang="en-US" sz="3400" dirty="0"/>
              <a:t>Historically multi-stage approach</a:t>
            </a:r>
          </a:p>
          <a:p>
            <a:pPr marL="525463" lvl="1" indent="-228600">
              <a:buFont typeface="System Font Regular"/>
              <a:buChar char="-"/>
            </a:pPr>
            <a:r>
              <a:rPr lang="en-US" sz="2600" dirty="0"/>
              <a:t>Palliation with modified Blalock-Taussig shunt in infancy from subclavian artery to PA</a:t>
            </a:r>
          </a:p>
          <a:p>
            <a:pPr marL="525463" lvl="1" indent="-228600">
              <a:buFont typeface="System Font Regular"/>
              <a:buChar char="-"/>
            </a:pPr>
            <a:r>
              <a:rPr lang="en-US" sz="2600" dirty="0"/>
              <a:t>Full repair later in life</a:t>
            </a:r>
          </a:p>
          <a:p>
            <a:pPr marL="296863" indent="-296863"/>
            <a:r>
              <a:rPr lang="en-US" sz="3400" dirty="0"/>
              <a:t>More recently elective one stage repair at 3-4 months</a:t>
            </a:r>
          </a:p>
          <a:p>
            <a:pPr marL="525463" lvl="1" indent="-230188">
              <a:buFont typeface="System Font Regular"/>
              <a:buChar char="-"/>
            </a:pPr>
            <a:r>
              <a:rPr lang="en-US" sz="2600" dirty="0"/>
              <a:t>Patch closure of VSD</a:t>
            </a:r>
          </a:p>
          <a:p>
            <a:pPr marL="525463" lvl="1" indent="-230188">
              <a:buFont typeface="System Font Regular"/>
              <a:buChar char="-"/>
            </a:pPr>
            <a:r>
              <a:rPr lang="en-US" sz="2600" dirty="0"/>
              <a:t>Excision of RVOT muscle bundles</a:t>
            </a:r>
          </a:p>
          <a:p>
            <a:pPr marL="525463" lvl="1" indent="-230188">
              <a:buFont typeface="System Font Regular"/>
              <a:buChar char="-"/>
            </a:pPr>
            <a:r>
              <a:rPr lang="en-US" sz="2600" dirty="0"/>
              <a:t>Transannular or infundibular patch </a:t>
            </a:r>
          </a:p>
          <a:p>
            <a:pPr marL="525463" lvl="1" indent="-230188">
              <a:buFont typeface="System Font Regular"/>
              <a:buChar char="-"/>
            </a:pPr>
            <a:r>
              <a:rPr lang="en-US" sz="2600" dirty="0"/>
              <a:t>Complex repair with extra cardiac conduit for TOF with pulmonary atresia </a:t>
            </a:r>
          </a:p>
          <a:p>
            <a:pPr lvl="1"/>
            <a:endParaRPr lang="en-US" dirty="0"/>
          </a:p>
        </p:txBody>
      </p:sp>
    </p:spTree>
    <p:extLst>
      <p:ext uri="{BB962C8B-B14F-4D97-AF65-F5344CB8AC3E}">
        <p14:creationId xmlns:p14="http://schemas.microsoft.com/office/powerpoint/2010/main" val="10152248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228600"/>
            <a:ext cx="6959599" cy="990599"/>
          </a:xfrm>
        </p:spPr>
        <p:txBody>
          <a:bodyPr>
            <a:normAutofit/>
          </a:bodyPr>
          <a:lstStyle/>
          <a:p>
            <a:pPr algn="l"/>
            <a:r>
              <a:rPr lang="en-US" sz="4000" dirty="0">
                <a:ea typeface="Arial" charset="0"/>
                <a:cs typeface="Arial" charset="0"/>
              </a:rPr>
              <a:t>TOF: Anesthesia Considerations</a:t>
            </a:r>
          </a:p>
        </p:txBody>
      </p:sp>
      <p:sp>
        <p:nvSpPr>
          <p:cNvPr id="3" name="Content Placeholder 2"/>
          <p:cNvSpPr>
            <a:spLocks noGrp="1"/>
          </p:cNvSpPr>
          <p:nvPr>
            <p:ph idx="1"/>
          </p:nvPr>
        </p:nvSpPr>
        <p:spPr>
          <a:xfrm>
            <a:off x="508001" y="1169156"/>
            <a:ext cx="8184107" cy="5333999"/>
          </a:xfrm>
        </p:spPr>
        <p:txBody>
          <a:bodyPr>
            <a:normAutofit fontScale="77500" lnSpcReduction="20000"/>
          </a:bodyPr>
          <a:lstStyle/>
          <a:p>
            <a:pPr marL="296863" indent="-296863"/>
            <a:r>
              <a:rPr lang="en-US" sz="3100" dirty="0">
                <a:ea typeface="Arial" charset="0"/>
                <a:cs typeface="Arial" charset="0"/>
              </a:rPr>
              <a:t>Polycythemia: Avoid dehydration and long fasting period</a:t>
            </a:r>
          </a:p>
          <a:p>
            <a:pPr marL="296863" indent="-296863"/>
            <a:r>
              <a:rPr lang="en-US" sz="3100" dirty="0">
                <a:ea typeface="Arial" charset="0"/>
                <a:cs typeface="Arial" charset="0"/>
              </a:rPr>
              <a:t>Endocarditis prophylaxis</a:t>
            </a:r>
          </a:p>
          <a:p>
            <a:pPr marL="296863" indent="-296863"/>
            <a:r>
              <a:rPr lang="en-US" sz="3100" dirty="0">
                <a:ea typeface="Arial" charset="0"/>
                <a:cs typeface="Arial" charset="0"/>
              </a:rPr>
              <a:t>Careful removal of all air bubbles from IV lines</a:t>
            </a:r>
          </a:p>
          <a:p>
            <a:pPr marL="296863" indent="-296863"/>
            <a:r>
              <a:rPr lang="en-US" sz="3100" dirty="0">
                <a:ea typeface="Arial" charset="0"/>
                <a:cs typeface="Arial" charset="0"/>
              </a:rPr>
              <a:t>Phenylephrine, propanol, esmolol</a:t>
            </a:r>
          </a:p>
          <a:p>
            <a:pPr marL="296863" indent="-296863"/>
            <a:r>
              <a:rPr lang="en-US" sz="3100" dirty="0">
                <a:ea typeface="Arial" charset="0"/>
                <a:cs typeface="Arial" charset="0"/>
              </a:rPr>
              <a:t>Induction: careful inhalation induction (likely delayed induction because of the right-to-left shunt)</a:t>
            </a:r>
          </a:p>
          <a:p>
            <a:pPr marL="296863" indent="-296863"/>
            <a:r>
              <a:rPr lang="en-US" sz="3100" dirty="0">
                <a:ea typeface="Arial" charset="0"/>
                <a:cs typeface="Arial" charset="0"/>
              </a:rPr>
              <a:t>Hemodynamic goals:</a:t>
            </a:r>
          </a:p>
          <a:p>
            <a:pPr marL="579438" lvl="1" indent="-282575">
              <a:buFont typeface="System Font Regular"/>
              <a:buChar char="-"/>
            </a:pPr>
            <a:r>
              <a:rPr lang="en-US" sz="2900" dirty="0">
                <a:ea typeface="Arial" charset="0"/>
                <a:cs typeface="Arial" charset="0"/>
              </a:rPr>
              <a:t>Maintain SVR and preload</a:t>
            </a:r>
          </a:p>
          <a:p>
            <a:pPr marL="579438" lvl="1" indent="-282575">
              <a:buFont typeface="System Font Regular"/>
              <a:buChar char="-"/>
            </a:pPr>
            <a:r>
              <a:rPr lang="en-US" sz="2900" dirty="0">
                <a:ea typeface="Arial" charset="0"/>
                <a:cs typeface="Arial" charset="0"/>
              </a:rPr>
              <a:t>Avoid tachycardia</a:t>
            </a:r>
          </a:p>
          <a:p>
            <a:pPr marL="296863" indent="-296863"/>
            <a:r>
              <a:rPr lang="en-US" sz="3400" dirty="0">
                <a:ea typeface="Arial" charset="0"/>
                <a:cs typeface="Arial" charset="0"/>
              </a:rPr>
              <a:t>Postoperative problems:</a:t>
            </a:r>
          </a:p>
          <a:p>
            <a:pPr marL="579438" lvl="1" indent="-282575">
              <a:buFont typeface="System Font Regular"/>
              <a:buChar char="-"/>
            </a:pPr>
            <a:r>
              <a:rPr lang="en-US" sz="2900" dirty="0">
                <a:ea typeface="Arial" charset="0"/>
                <a:cs typeface="Arial" charset="0"/>
              </a:rPr>
              <a:t>Right ventricular dysfunction</a:t>
            </a:r>
          </a:p>
          <a:p>
            <a:pPr marL="579438" lvl="1" indent="-282575">
              <a:buFont typeface="System Font Regular"/>
              <a:buChar char="-"/>
            </a:pPr>
            <a:r>
              <a:rPr lang="en-US" sz="2900" dirty="0">
                <a:ea typeface="Arial" charset="0"/>
                <a:cs typeface="Arial" charset="0"/>
              </a:rPr>
              <a:t>Pulmonary regurgitation</a:t>
            </a:r>
          </a:p>
          <a:p>
            <a:pPr marL="579438" lvl="1" indent="-282575">
              <a:buFont typeface="System Font Regular"/>
              <a:buChar char="-"/>
            </a:pPr>
            <a:r>
              <a:rPr lang="en-US" sz="2900" dirty="0">
                <a:ea typeface="Arial" charset="0"/>
                <a:cs typeface="Arial" charset="0"/>
              </a:rPr>
              <a:t>Complete heart block </a:t>
            </a:r>
          </a:p>
          <a:p>
            <a:pPr marL="579438" lvl="1" indent="-282575">
              <a:buFont typeface="System Font Regular"/>
              <a:buChar char="-"/>
            </a:pPr>
            <a:r>
              <a:rPr lang="en-US" sz="2900" dirty="0">
                <a:ea typeface="Arial" charset="0"/>
                <a:cs typeface="Arial" charset="0"/>
              </a:rPr>
              <a:t>Junctional ectopic tachycardia </a:t>
            </a:r>
          </a:p>
          <a:p>
            <a:pPr marL="579438" lvl="1" indent="-282575">
              <a:buFont typeface="System Font Regular"/>
              <a:buChar char="-"/>
            </a:pPr>
            <a:endParaRPr lang="en-US" dirty="0"/>
          </a:p>
          <a:p>
            <a:pPr marL="579438" indent="-282575">
              <a:buFont typeface="System Font Regular"/>
              <a:buChar char="-"/>
            </a:pPr>
            <a:endParaRPr lang="en-US" dirty="0"/>
          </a:p>
          <a:p>
            <a:endParaRPr lang="en-US" dirty="0"/>
          </a:p>
        </p:txBody>
      </p:sp>
    </p:spTree>
    <p:extLst>
      <p:ext uri="{BB962C8B-B14F-4D97-AF65-F5344CB8AC3E}">
        <p14:creationId xmlns:p14="http://schemas.microsoft.com/office/powerpoint/2010/main" val="18856367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589208" y="381000"/>
            <a:ext cx="7754692" cy="1295400"/>
          </a:xfrm>
        </p:spPr>
        <p:txBody>
          <a:bodyPr>
            <a:noAutofit/>
          </a:bodyPr>
          <a:lstStyle/>
          <a:p>
            <a:pPr algn="l" eaLnBrk="1" hangingPunct="1"/>
            <a:r>
              <a:rPr lang="en-US" altLang="en-US" sz="4000" dirty="0">
                <a:ea typeface="Arial" charset="0"/>
                <a:cs typeface="Arial" charset="0"/>
              </a:rPr>
              <a:t>Defects of Mixed Blood Flow and Single Ventricle Physiology</a:t>
            </a:r>
          </a:p>
        </p:txBody>
      </p:sp>
      <p:sp>
        <p:nvSpPr>
          <p:cNvPr id="70658" name="Rectangle 3"/>
          <p:cNvSpPr>
            <a:spLocks noGrp="1" noChangeArrowheads="1"/>
          </p:cNvSpPr>
          <p:nvPr>
            <p:ph idx="1"/>
          </p:nvPr>
        </p:nvSpPr>
        <p:spPr>
          <a:xfrm>
            <a:off x="800100" y="1931184"/>
            <a:ext cx="7543800" cy="4545816"/>
          </a:xfrm>
        </p:spPr>
        <p:txBody>
          <a:bodyPr>
            <a:normAutofit/>
          </a:bodyPr>
          <a:lstStyle/>
          <a:p>
            <a:r>
              <a:rPr lang="en-US" altLang="en-US" dirty="0">
                <a:ea typeface="Arial" charset="0"/>
                <a:cs typeface="Arial" charset="0"/>
              </a:rPr>
              <a:t>Transposition of the Great Arteries</a:t>
            </a:r>
          </a:p>
          <a:p>
            <a:r>
              <a:rPr lang="en-US" altLang="en-US" dirty="0">
                <a:ea typeface="Arial" charset="0"/>
                <a:cs typeface="Arial" charset="0"/>
              </a:rPr>
              <a:t>Truncus arteriosus </a:t>
            </a:r>
          </a:p>
          <a:p>
            <a:r>
              <a:rPr lang="en-US" altLang="en-US" dirty="0" err="1">
                <a:ea typeface="Arial" charset="0"/>
                <a:cs typeface="Arial" charset="0"/>
              </a:rPr>
              <a:t>Ebstein’s</a:t>
            </a:r>
            <a:r>
              <a:rPr lang="en-US" altLang="en-US" dirty="0">
                <a:ea typeface="Arial" charset="0"/>
                <a:cs typeface="Arial" charset="0"/>
              </a:rPr>
              <a:t> anomaly</a:t>
            </a:r>
          </a:p>
          <a:p>
            <a:r>
              <a:rPr lang="en-US" altLang="en-US" dirty="0">
                <a:ea typeface="Arial" charset="0"/>
                <a:cs typeface="Arial" charset="0"/>
              </a:rPr>
              <a:t>Total pulmonary venous return</a:t>
            </a:r>
          </a:p>
          <a:p>
            <a:r>
              <a:rPr lang="en-US" altLang="en-US" dirty="0">
                <a:ea typeface="Arial" charset="0"/>
                <a:cs typeface="Arial" charset="0"/>
              </a:rPr>
              <a:t>Single Ventricle: h</a:t>
            </a:r>
            <a:r>
              <a:rPr lang="en-US" altLang="en-US" sz="3200" dirty="0">
                <a:ea typeface="Arial" charset="0"/>
                <a:cs typeface="Arial" charset="0"/>
              </a:rPr>
              <a:t>ypo-plastic left </a:t>
            </a:r>
            <a:r>
              <a:rPr lang="en-US" altLang="en-US" dirty="0">
                <a:ea typeface="Arial" charset="0"/>
                <a:cs typeface="Arial" charset="0"/>
              </a:rPr>
              <a:t>h</a:t>
            </a:r>
            <a:r>
              <a:rPr lang="en-US" altLang="en-US" sz="3200" dirty="0">
                <a:ea typeface="Arial" charset="0"/>
                <a:cs typeface="Arial" charset="0"/>
              </a:rPr>
              <a:t>eart syndrome  </a:t>
            </a:r>
          </a:p>
          <a:p>
            <a:pPr marL="457200" indent="-457200">
              <a:buFont typeface="+mj-lt"/>
              <a:buAutoNum type="alphaUcPeriod"/>
            </a:pPr>
            <a:endParaRPr lang="en-US" altLang="en-US" sz="2000" dirty="0">
              <a:ea typeface="Arial" charset="0"/>
              <a:cs typeface="Arial" charset="0"/>
            </a:endParaRPr>
          </a:p>
        </p:txBody>
      </p:sp>
    </p:spTree>
    <p:extLst>
      <p:ext uri="{BB962C8B-B14F-4D97-AF65-F5344CB8AC3E}">
        <p14:creationId xmlns:p14="http://schemas.microsoft.com/office/powerpoint/2010/main" val="2148883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203" y="351924"/>
            <a:ext cx="7721599" cy="667753"/>
          </a:xfrm>
        </p:spPr>
        <p:txBody>
          <a:bodyPr>
            <a:noAutofit/>
          </a:bodyPr>
          <a:lstStyle/>
          <a:p>
            <a:pPr algn="l"/>
            <a:r>
              <a:rPr lang="en-US" sz="4000" dirty="0">
                <a:ea typeface="Arial" charset="0"/>
                <a:cs typeface="Arial" charset="0"/>
              </a:rPr>
              <a:t>Transposition of the Great Arteries </a:t>
            </a:r>
          </a:p>
        </p:txBody>
      </p:sp>
      <p:sp>
        <p:nvSpPr>
          <p:cNvPr id="3" name="Content Placeholder 2"/>
          <p:cNvSpPr>
            <a:spLocks noGrp="1"/>
          </p:cNvSpPr>
          <p:nvPr>
            <p:ph idx="1"/>
          </p:nvPr>
        </p:nvSpPr>
        <p:spPr>
          <a:xfrm>
            <a:off x="304800" y="1676400"/>
            <a:ext cx="4405759" cy="4343399"/>
          </a:xfrm>
        </p:spPr>
        <p:txBody>
          <a:bodyPr>
            <a:noAutofit/>
          </a:bodyPr>
          <a:lstStyle/>
          <a:p>
            <a:pPr marL="296863" indent="-296863"/>
            <a:r>
              <a:rPr lang="en-US" sz="2400" dirty="0">
                <a:ea typeface="Arial" charset="0"/>
                <a:cs typeface="Arial" charset="0"/>
              </a:rPr>
              <a:t>Parallel circulation</a:t>
            </a:r>
          </a:p>
          <a:p>
            <a:pPr marL="296863" indent="-296863"/>
            <a:r>
              <a:rPr lang="en-US" sz="2400" dirty="0">
                <a:ea typeface="Arial" charset="0"/>
                <a:cs typeface="Arial" charset="0"/>
              </a:rPr>
              <a:t>Fatal if no inter-circulatory mixing via ASD, VSD or PDA</a:t>
            </a:r>
          </a:p>
          <a:p>
            <a:pPr marL="296863" indent="-296863"/>
            <a:r>
              <a:rPr lang="en-US" sz="2400" dirty="0">
                <a:ea typeface="Arial" charset="0"/>
                <a:cs typeface="Arial" charset="0"/>
              </a:rPr>
              <a:t>Right ventricle support systemic circulation </a:t>
            </a:r>
          </a:p>
          <a:p>
            <a:pPr marL="296863" indent="-296863"/>
            <a:r>
              <a:rPr lang="en-US" sz="2400" dirty="0">
                <a:ea typeface="Arial" charset="0"/>
                <a:cs typeface="Arial" charset="0"/>
              </a:rPr>
              <a:t>Right ventricle failure </a:t>
            </a:r>
          </a:p>
          <a:p>
            <a:pPr marL="296863" indent="-296863"/>
            <a:r>
              <a:rPr lang="en-US" sz="2400" dirty="0">
                <a:ea typeface="Arial" charset="0"/>
                <a:cs typeface="Arial" charset="0"/>
              </a:rPr>
              <a:t>Left ventricle supports low pulmonary pressure</a:t>
            </a:r>
          </a:p>
          <a:p>
            <a:pPr marL="296863" indent="-296863"/>
            <a:r>
              <a:rPr lang="en-US" sz="2400" dirty="0">
                <a:ea typeface="Arial" charset="0"/>
                <a:cs typeface="Arial" charset="0"/>
              </a:rPr>
              <a:t>Left ventricle reconditioning </a:t>
            </a: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419600" y="1828800"/>
            <a:ext cx="2255457" cy="3442855"/>
          </a:xfrm>
          <a:prstGeom prst="rect">
            <a:avLst/>
          </a:prstGeom>
        </p:spPr>
      </p:pic>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66609" y="1835728"/>
            <a:ext cx="2255457" cy="3429000"/>
          </a:xfrm>
          <a:prstGeom prst="rect">
            <a:avLst/>
          </a:prstGeom>
        </p:spPr>
      </p:pic>
      <p:sp>
        <p:nvSpPr>
          <p:cNvPr id="7" name="Rectangle 6"/>
          <p:cNvSpPr/>
          <p:nvPr/>
        </p:nvSpPr>
        <p:spPr>
          <a:xfrm>
            <a:off x="4724400" y="5257800"/>
            <a:ext cx="3839513" cy="230832"/>
          </a:xfrm>
          <a:prstGeom prst="rect">
            <a:avLst/>
          </a:prstGeom>
        </p:spPr>
        <p:txBody>
          <a:bodyPr wrap="none">
            <a:spAutoFit/>
          </a:bodyPr>
          <a:lstStyle/>
          <a:p>
            <a:r>
              <a:rPr lang="en-US" sz="900" dirty="0">
                <a:latin typeface="Arial" charset="0"/>
                <a:hlinkClick r:id="rId4" tooltip="User:BruceBlaus"/>
              </a:rPr>
              <a:t>BruceBlaus</a:t>
            </a:r>
            <a:r>
              <a:rPr lang="en-US" sz="900" dirty="0">
                <a:latin typeface="Arial" charset="0"/>
              </a:rPr>
              <a:t>. Own work. 3 Aug 2017. Accessed </a:t>
            </a:r>
            <a:r>
              <a:rPr lang="en-US" sz="900" dirty="0" err="1">
                <a:latin typeface="Arial" charset="0"/>
              </a:rPr>
              <a:t>commons.wikimedia.org</a:t>
            </a:r>
            <a:endParaRPr lang="en-US" sz="900" dirty="0"/>
          </a:p>
        </p:txBody>
      </p:sp>
    </p:spTree>
    <p:extLst>
      <p:ext uri="{BB962C8B-B14F-4D97-AF65-F5344CB8AC3E}">
        <p14:creationId xmlns:p14="http://schemas.microsoft.com/office/powerpoint/2010/main" val="20810229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051" y="685800"/>
            <a:ext cx="6447501" cy="553453"/>
          </a:xfrm>
        </p:spPr>
        <p:txBody>
          <a:bodyPr>
            <a:noAutofit/>
          </a:bodyPr>
          <a:lstStyle/>
          <a:p>
            <a:pPr algn="l"/>
            <a:r>
              <a:rPr lang="en-US" dirty="0">
                <a:ea typeface="Arial" charset="0"/>
                <a:cs typeface="Arial" charset="0"/>
              </a:rPr>
              <a:t>TGA: Treatment </a:t>
            </a:r>
          </a:p>
        </p:txBody>
      </p:sp>
      <p:sp>
        <p:nvSpPr>
          <p:cNvPr id="3" name="Content Placeholder 2"/>
          <p:cNvSpPr>
            <a:spLocks noGrp="1"/>
          </p:cNvSpPr>
          <p:nvPr>
            <p:ph idx="1"/>
          </p:nvPr>
        </p:nvSpPr>
        <p:spPr>
          <a:xfrm>
            <a:off x="527051" y="2057400"/>
            <a:ext cx="6178549" cy="3580714"/>
          </a:xfrm>
        </p:spPr>
        <p:txBody>
          <a:bodyPr>
            <a:noAutofit/>
          </a:bodyPr>
          <a:lstStyle/>
          <a:p>
            <a:pPr marL="228600" indent="-228600"/>
            <a:r>
              <a:rPr lang="en-US" dirty="0">
                <a:ea typeface="Arial" charset="0"/>
                <a:cs typeface="Arial" charset="0"/>
              </a:rPr>
              <a:t>Cardiac catheterization</a:t>
            </a:r>
          </a:p>
          <a:p>
            <a:pPr marL="228600" indent="-228600"/>
            <a:r>
              <a:rPr lang="en-US" dirty="0">
                <a:ea typeface="Arial" charset="0"/>
                <a:cs typeface="Arial" charset="0"/>
              </a:rPr>
              <a:t>Balloon atrial septostomy: to increase mixing at atrial level</a:t>
            </a:r>
          </a:p>
          <a:p>
            <a:pPr marL="228600" indent="-228600"/>
            <a:r>
              <a:rPr lang="en-US" dirty="0">
                <a:ea typeface="Arial" charset="0"/>
                <a:cs typeface="Arial" charset="0"/>
              </a:rPr>
              <a:t>Surgical Repair </a:t>
            </a:r>
          </a:p>
        </p:txBody>
      </p:sp>
    </p:spTree>
    <p:extLst>
      <p:ext uri="{BB962C8B-B14F-4D97-AF65-F5344CB8AC3E}">
        <p14:creationId xmlns:p14="http://schemas.microsoft.com/office/powerpoint/2010/main" val="19434468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543800" cy="1028700"/>
          </a:xfrm>
        </p:spPr>
        <p:txBody>
          <a:bodyPr>
            <a:normAutofit/>
          </a:bodyPr>
          <a:lstStyle/>
          <a:p>
            <a:pPr algn="l"/>
            <a:r>
              <a:rPr lang="en-US" dirty="0">
                <a:ea typeface="Arial" charset="0"/>
                <a:cs typeface="Arial" charset="0"/>
              </a:rPr>
              <a:t>TGA: Arterial switch (</a:t>
            </a:r>
            <a:r>
              <a:rPr lang="en-US" dirty="0" err="1">
                <a:ea typeface="Arial" charset="0"/>
                <a:cs typeface="Arial" charset="0"/>
              </a:rPr>
              <a:t>Jatene</a:t>
            </a:r>
            <a:r>
              <a:rPr lang="en-US" dirty="0">
                <a:ea typeface="Arial" charset="0"/>
                <a:cs typeface="Arial" charset="0"/>
              </a:rPr>
              <a:t>) </a:t>
            </a:r>
          </a:p>
        </p:txBody>
      </p:sp>
      <p:sp>
        <p:nvSpPr>
          <p:cNvPr id="3" name="Content Placeholder 2"/>
          <p:cNvSpPr>
            <a:spLocks noGrp="1"/>
          </p:cNvSpPr>
          <p:nvPr>
            <p:ph idx="1"/>
          </p:nvPr>
        </p:nvSpPr>
        <p:spPr>
          <a:xfrm>
            <a:off x="508000" y="1485900"/>
            <a:ext cx="3378199" cy="4533900"/>
          </a:xfrm>
        </p:spPr>
        <p:txBody>
          <a:bodyPr>
            <a:noAutofit/>
          </a:bodyPr>
          <a:lstStyle/>
          <a:p>
            <a:pPr marL="296863" indent="-296863"/>
            <a:r>
              <a:rPr lang="en-US" sz="2400" dirty="0">
                <a:ea typeface="Arial" charset="0"/>
                <a:cs typeface="Arial" charset="0"/>
              </a:rPr>
              <a:t>Within first week of life</a:t>
            </a:r>
          </a:p>
          <a:p>
            <a:pPr marL="296863" indent="-296863"/>
            <a:r>
              <a:rPr lang="en-US" sz="2400" dirty="0">
                <a:ea typeface="Arial" charset="0"/>
                <a:cs typeface="Arial" charset="0"/>
              </a:rPr>
              <a:t>Switch of great vessels just above the ventricles</a:t>
            </a:r>
          </a:p>
          <a:p>
            <a:pPr marL="296863" indent="-296863"/>
            <a:r>
              <a:rPr lang="en-US" sz="2400" dirty="0">
                <a:ea typeface="Arial" charset="0"/>
                <a:cs typeface="Arial" charset="0"/>
              </a:rPr>
              <a:t>Problems: coronary artery kinking, stenosis, ischemia</a:t>
            </a:r>
          </a:p>
          <a:p>
            <a:pPr marL="296863" indent="-296863"/>
            <a:r>
              <a:rPr lang="en-US" sz="2400" dirty="0">
                <a:ea typeface="Arial" charset="0"/>
                <a:cs typeface="Arial" charset="0"/>
              </a:rPr>
              <a:t>The native pulmonary valve becomes the </a:t>
            </a:r>
            <a:r>
              <a:rPr lang="en-US" sz="2400" dirty="0" err="1">
                <a:ea typeface="Arial" charset="0"/>
                <a:cs typeface="Arial" charset="0"/>
              </a:rPr>
              <a:t>neoaortic</a:t>
            </a:r>
            <a:r>
              <a:rPr lang="en-US" sz="2400" dirty="0">
                <a:ea typeface="Arial" charset="0"/>
                <a:cs typeface="Arial" charset="0"/>
              </a:rPr>
              <a:t> valve</a:t>
            </a: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l="2674"/>
          <a:stretch/>
        </p:blipFill>
        <p:spPr>
          <a:xfrm>
            <a:off x="3886199" y="1752600"/>
            <a:ext cx="4935556" cy="3232893"/>
          </a:xfrm>
          <a:prstGeom prst="rect">
            <a:avLst/>
          </a:prstGeom>
        </p:spPr>
      </p:pic>
    </p:spTree>
    <p:extLst>
      <p:ext uri="{BB962C8B-B14F-4D97-AF65-F5344CB8AC3E}">
        <p14:creationId xmlns:p14="http://schemas.microsoft.com/office/powerpoint/2010/main" val="1984767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60" y="304800"/>
            <a:ext cx="6938940" cy="838200"/>
          </a:xfrm>
        </p:spPr>
        <p:txBody>
          <a:bodyPr>
            <a:normAutofit/>
          </a:bodyPr>
          <a:lstStyle/>
          <a:p>
            <a:pPr algn="l"/>
            <a:r>
              <a:rPr lang="en-US" sz="4000" dirty="0">
                <a:ea typeface="Arial" charset="0"/>
                <a:cs typeface="Arial" charset="0"/>
              </a:rPr>
              <a:t>TGA: Anesthesia Considerations</a:t>
            </a:r>
          </a:p>
        </p:txBody>
      </p:sp>
      <p:sp>
        <p:nvSpPr>
          <p:cNvPr id="3" name="Content Placeholder 2"/>
          <p:cNvSpPr>
            <a:spLocks noGrp="1"/>
          </p:cNvSpPr>
          <p:nvPr>
            <p:ph idx="1"/>
          </p:nvPr>
        </p:nvSpPr>
        <p:spPr>
          <a:xfrm>
            <a:off x="452460" y="1174845"/>
            <a:ext cx="8629838" cy="5334000"/>
          </a:xfrm>
        </p:spPr>
        <p:txBody>
          <a:bodyPr>
            <a:noAutofit/>
          </a:bodyPr>
          <a:lstStyle/>
          <a:p>
            <a:pPr marL="296863" indent="-296863"/>
            <a:r>
              <a:rPr lang="en-US" sz="2400" dirty="0">
                <a:ea typeface="Arial" charset="0"/>
                <a:cs typeface="Arial" charset="0"/>
              </a:rPr>
              <a:t>Induction: High dose opioids</a:t>
            </a:r>
          </a:p>
          <a:p>
            <a:pPr marL="296863" indent="-296863"/>
            <a:r>
              <a:rPr lang="en-US" sz="2400" dirty="0">
                <a:ea typeface="Arial" charset="0"/>
                <a:cs typeface="Arial" charset="0"/>
              </a:rPr>
              <a:t>Careful maintenance of cardiac output and adequate mixing: Balancing PVR and SVR</a:t>
            </a:r>
          </a:p>
          <a:p>
            <a:pPr marL="296863" indent="-296863"/>
            <a:r>
              <a:rPr lang="en-US" sz="2400" dirty="0">
                <a:ea typeface="Arial" charset="0"/>
                <a:cs typeface="Arial" charset="0"/>
              </a:rPr>
              <a:t>Post CPB myocardial dysfunction </a:t>
            </a:r>
          </a:p>
          <a:p>
            <a:pPr marL="525463" lvl="1" indent="-228600">
              <a:buFont typeface="System Font Regular"/>
              <a:buChar char="-"/>
            </a:pPr>
            <a:r>
              <a:rPr lang="en-US" sz="1800" dirty="0">
                <a:ea typeface="Arial" charset="0"/>
                <a:cs typeface="Arial" charset="0"/>
              </a:rPr>
              <a:t>Poor LV function (deconditioned LV)</a:t>
            </a:r>
          </a:p>
          <a:p>
            <a:pPr marL="525463" lvl="1" indent="-228600">
              <a:buFont typeface="System Font Regular"/>
              <a:buChar char="-"/>
            </a:pPr>
            <a:r>
              <a:rPr lang="en-US" sz="1800" dirty="0">
                <a:ea typeface="Arial" charset="0"/>
                <a:cs typeface="Arial" charset="0"/>
              </a:rPr>
              <a:t>Poor myocardial protection </a:t>
            </a:r>
          </a:p>
          <a:p>
            <a:pPr marL="525463" lvl="1" indent="-228600">
              <a:buFont typeface="System Font Regular"/>
              <a:buChar char="-"/>
            </a:pPr>
            <a:r>
              <a:rPr lang="en-US" sz="1800" dirty="0">
                <a:ea typeface="Arial" charset="0"/>
                <a:cs typeface="Arial" charset="0"/>
              </a:rPr>
              <a:t>Coronary mal-transfer</a:t>
            </a:r>
          </a:p>
          <a:p>
            <a:pPr marL="525463" lvl="1" indent="-228600">
              <a:buFont typeface="System Font Regular"/>
              <a:buChar char="-"/>
            </a:pPr>
            <a:r>
              <a:rPr lang="en-US" sz="1800" dirty="0">
                <a:ea typeface="Arial" charset="0"/>
                <a:cs typeface="Arial" charset="0"/>
              </a:rPr>
              <a:t>Coronary air</a:t>
            </a:r>
          </a:p>
          <a:p>
            <a:r>
              <a:rPr lang="en-US" sz="2400" dirty="0">
                <a:ea typeface="Arial" charset="0"/>
                <a:cs typeface="Arial" charset="0"/>
              </a:rPr>
              <a:t>Post operative problems:</a:t>
            </a:r>
          </a:p>
          <a:p>
            <a:pPr marL="525463" lvl="1" indent="-228600">
              <a:buFont typeface="System Font Regular"/>
              <a:buChar char="-"/>
            </a:pPr>
            <a:r>
              <a:rPr lang="en-US" sz="1800" dirty="0">
                <a:ea typeface="Arial" charset="0"/>
                <a:cs typeface="Arial" charset="0"/>
              </a:rPr>
              <a:t>Arrhythmias</a:t>
            </a:r>
          </a:p>
          <a:p>
            <a:pPr marL="525463" lvl="1" indent="-228600">
              <a:buFont typeface="System Font Regular"/>
              <a:buChar char="-"/>
            </a:pPr>
            <a:r>
              <a:rPr lang="en-US" sz="1800" dirty="0">
                <a:ea typeface="Arial" charset="0"/>
                <a:cs typeface="Arial" charset="0"/>
              </a:rPr>
              <a:t>Poor LV function</a:t>
            </a:r>
          </a:p>
          <a:p>
            <a:pPr marL="525463" lvl="1" indent="-228600">
              <a:buFont typeface="System Font Regular"/>
              <a:buChar char="-"/>
            </a:pPr>
            <a:r>
              <a:rPr lang="en-US" sz="1800" dirty="0">
                <a:ea typeface="Arial" charset="0"/>
                <a:cs typeface="Arial" charset="0"/>
              </a:rPr>
              <a:t>Poorly compliant LV </a:t>
            </a:r>
          </a:p>
          <a:p>
            <a:pPr marL="525463" lvl="1" indent="-228600">
              <a:buFont typeface="System Font Regular"/>
              <a:buChar char="-"/>
            </a:pPr>
            <a:r>
              <a:rPr lang="en-US" sz="1800" dirty="0">
                <a:ea typeface="Arial" charset="0"/>
                <a:cs typeface="Arial" charset="0"/>
              </a:rPr>
              <a:t>Residual ASD/VSD</a:t>
            </a:r>
          </a:p>
        </p:txBody>
      </p:sp>
    </p:spTree>
    <p:extLst>
      <p:ext uri="{BB962C8B-B14F-4D97-AF65-F5344CB8AC3E}">
        <p14:creationId xmlns:p14="http://schemas.microsoft.com/office/powerpoint/2010/main" val="13162383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238" y="76200"/>
            <a:ext cx="7543800" cy="1028700"/>
          </a:xfrm>
        </p:spPr>
        <p:txBody>
          <a:bodyPr>
            <a:normAutofit/>
          </a:bodyPr>
          <a:lstStyle/>
          <a:p>
            <a:pPr algn="l" eaLnBrk="1" hangingPunct="1"/>
            <a:r>
              <a:rPr lang="en-US" altLang="en-US" dirty="0">
                <a:ea typeface="Arial" charset="0"/>
                <a:cs typeface="Arial" charset="0"/>
              </a:rPr>
              <a:t>Truncus Arteriosus</a:t>
            </a:r>
          </a:p>
        </p:txBody>
      </p:sp>
      <p:sp>
        <p:nvSpPr>
          <p:cNvPr id="3" name="Content Placeholder 2"/>
          <p:cNvSpPr>
            <a:spLocks noGrp="1"/>
          </p:cNvSpPr>
          <p:nvPr>
            <p:ph idx="1"/>
          </p:nvPr>
        </p:nvSpPr>
        <p:spPr>
          <a:xfrm>
            <a:off x="496258" y="1033564"/>
            <a:ext cx="8176504" cy="4681436"/>
          </a:xfrm>
        </p:spPr>
        <p:txBody>
          <a:bodyPr>
            <a:normAutofit/>
          </a:bodyPr>
          <a:lstStyle/>
          <a:p>
            <a:pPr marL="296863" indent="-296863" eaLnBrk="1" hangingPunct="1"/>
            <a:r>
              <a:rPr lang="en-US" altLang="en-US" sz="2100" dirty="0">
                <a:ea typeface="Arial" charset="0"/>
                <a:cs typeface="Arial" charset="0"/>
              </a:rPr>
              <a:t>Embryology: the aorta and pulmonary artery arise from a single blood vessel which eventually separates; failure to separate completely results in truncus arteriosus </a:t>
            </a:r>
          </a:p>
          <a:p>
            <a:pPr marL="296863" indent="-296863" eaLnBrk="1" hangingPunct="1"/>
            <a:r>
              <a:rPr lang="en-US" altLang="en-US" sz="2100" dirty="0">
                <a:ea typeface="Arial" charset="0"/>
                <a:cs typeface="Arial" charset="0"/>
              </a:rPr>
              <a:t>Usually accompanied by a ventricular septal defect</a:t>
            </a:r>
          </a:p>
          <a:p>
            <a:pPr eaLnBrk="1" hangingPunct="1"/>
            <a:r>
              <a:rPr lang="en-US" altLang="en-US" sz="2100" dirty="0">
                <a:ea typeface="Arial" charset="0"/>
                <a:cs typeface="Arial" charset="0"/>
              </a:rPr>
              <a:t>Oxygen-poor (blue) and oxygen-rich (red) blood mix via the ventricular septal defect and then flow out the common truncal vessel to the lungs and body</a:t>
            </a:r>
          </a:p>
          <a:p>
            <a:pPr eaLnBrk="1" hangingPunct="1"/>
            <a:r>
              <a:rPr lang="en-US" altLang="en-US" sz="2100" dirty="0">
                <a:ea typeface="Arial" charset="0"/>
                <a:cs typeface="Arial" charset="0"/>
              </a:rPr>
              <a:t>The mixed blood that goes to the body does not have as much oxygen as normal </a:t>
            </a:r>
            <a:r>
              <a:rPr lang="en-US" altLang="en-US" sz="2100" dirty="0">
                <a:ea typeface="Arial" charset="0"/>
                <a:cs typeface="Arial" charset="0"/>
                <a:sym typeface="Wingdings" pitchFamily="2" charset="2"/>
              </a:rPr>
              <a:t> </a:t>
            </a:r>
            <a:r>
              <a:rPr lang="en-US" altLang="en-US" sz="2100" dirty="0">
                <a:ea typeface="Arial" charset="0"/>
                <a:cs typeface="Arial" charset="0"/>
              </a:rPr>
              <a:t>varying degrees of cyanosis </a:t>
            </a:r>
          </a:p>
          <a:p>
            <a:pPr eaLnBrk="1" hangingPunct="1"/>
            <a:endParaRPr lang="en-US" altLang="en-US" sz="1500" dirty="0"/>
          </a:p>
        </p:txBody>
      </p:sp>
    </p:spTree>
    <p:extLst>
      <p:ext uri="{BB962C8B-B14F-4D97-AF65-F5344CB8AC3E}">
        <p14:creationId xmlns:p14="http://schemas.microsoft.com/office/powerpoint/2010/main" val="6875747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228600"/>
            <a:ext cx="7543800" cy="1028700"/>
          </a:xfrm>
        </p:spPr>
        <p:txBody>
          <a:bodyPr>
            <a:normAutofit/>
          </a:bodyPr>
          <a:lstStyle/>
          <a:p>
            <a:pPr algn="l"/>
            <a:r>
              <a:rPr lang="en-US" dirty="0">
                <a:ea typeface="Arial" charset="0"/>
                <a:cs typeface="Arial" charset="0"/>
              </a:rPr>
              <a:t>Truncus Arteriosus </a:t>
            </a:r>
          </a:p>
        </p:txBody>
      </p:sp>
      <p:sp>
        <p:nvSpPr>
          <p:cNvPr id="3" name="Content Placeholder 2"/>
          <p:cNvSpPr>
            <a:spLocks noGrp="1"/>
          </p:cNvSpPr>
          <p:nvPr>
            <p:ph idx="1"/>
          </p:nvPr>
        </p:nvSpPr>
        <p:spPr>
          <a:xfrm>
            <a:off x="508000" y="1295400"/>
            <a:ext cx="4445000" cy="4360102"/>
          </a:xfrm>
        </p:spPr>
        <p:txBody>
          <a:bodyPr>
            <a:noAutofit/>
          </a:bodyPr>
          <a:lstStyle/>
          <a:p>
            <a:r>
              <a:rPr lang="en-US" sz="2000" dirty="0">
                <a:ea typeface="Arial" charset="0"/>
                <a:cs typeface="Arial" charset="0"/>
              </a:rPr>
              <a:t>Degree of cyanosis and CHF Depends on PVR/SVR ratio</a:t>
            </a:r>
          </a:p>
          <a:p>
            <a:r>
              <a:rPr lang="en-US" sz="2000" dirty="0">
                <a:ea typeface="Arial" charset="0"/>
                <a:cs typeface="Arial" charset="0"/>
              </a:rPr>
              <a:t>Risk of pulmonary over-circulation when PVR drops</a:t>
            </a:r>
          </a:p>
          <a:p>
            <a:r>
              <a:rPr lang="en-US" sz="2000" dirty="0">
                <a:ea typeface="Arial" charset="0"/>
                <a:cs typeface="Arial" charset="0"/>
              </a:rPr>
              <a:t>Early development of pulmonary vascular obstructive disease</a:t>
            </a:r>
          </a:p>
          <a:p>
            <a:r>
              <a:rPr lang="en-US" sz="2000" i="1" dirty="0">
                <a:ea typeface="Arial" charset="0"/>
                <a:cs typeface="Arial" charset="0"/>
              </a:rPr>
              <a:t>Not ductal dependent </a:t>
            </a:r>
          </a:p>
          <a:p>
            <a:r>
              <a:rPr lang="en-US" sz="2000" dirty="0">
                <a:ea typeface="Arial" charset="0"/>
                <a:cs typeface="Arial" charset="0"/>
              </a:rPr>
              <a:t>Often truncal valve regurgitation </a:t>
            </a:r>
          </a:p>
          <a:p>
            <a:r>
              <a:rPr lang="en-US" sz="2000" dirty="0">
                <a:ea typeface="Arial" charset="0"/>
                <a:cs typeface="Arial" charset="0"/>
              </a:rPr>
              <a:t>Additional volume load on ventricles leads to CHF</a:t>
            </a:r>
          </a:p>
          <a:p>
            <a:r>
              <a:rPr lang="en-US" sz="2000" dirty="0">
                <a:ea typeface="Arial" charset="0"/>
                <a:cs typeface="Arial" charset="0"/>
              </a:rPr>
              <a:t>Often wide pulse pressure and bounding pulses</a:t>
            </a:r>
          </a:p>
          <a:p>
            <a:pPr lvl="1"/>
            <a:endParaRPr lang="en-US" sz="1600" dirty="0">
              <a:ea typeface="Arial" charset="0"/>
              <a:cs typeface="Arial" charset="0"/>
            </a:endParaRPr>
          </a:p>
        </p:txBody>
      </p:sp>
      <p:pic>
        <p:nvPicPr>
          <p:cNvPr id="5" name="Picture 4"/>
          <p:cNvPicPr>
            <a:picLocks noChangeAspect="1"/>
          </p:cNvPicPr>
          <p:nvPr/>
        </p:nvPicPr>
        <p:blipFill>
          <a:blip r:embed="rId2"/>
          <a:stretch>
            <a:fillRect/>
          </a:stretch>
        </p:blipFill>
        <p:spPr>
          <a:xfrm>
            <a:off x="5121387" y="1324401"/>
            <a:ext cx="3415105" cy="3941237"/>
          </a:xfrm>
          <a:prstGeom prst="rect">
            <a:avLst/>
          </a:prstGeom>
        </p:spPr>
      </p:pic>
      <p:sp>
        <p:nvSpPr>
          <p:cNvPr id="7" name="TextBox 6"/>
          <p:cNvSpPr txBox="1"/>
          <p:nvPr/>
        </p:nvSpPr>
        <p:spPr>
          <a:xfrm>
            <a:off x="2372018" y="6324600"/>
            <a:ext cx="3876382" cy="230832"/>
          </a:xfrm>
          <a:prstGeom prst="rect">
            <a:avLst/>
          </a:prstGeom>
          <a:noFill/>
        </p:spPr>
        <p:txBody>
          <a:bodyPr wrap="none" rtlCol="0">
            <a:spAutoFit/>
          </a:bodyPr>
          <a:lstStyle/>
          <a:p>
            <a:r>
              <a:rPr lang="en-US" sz="900" dirty="0"/>
              <a:t>Centers for Disease Control and Prevention. Accessed </a:t>
            </a:r>
            <a:r>
              <a:rPr lang="en-US" sz="900" dirty="0" err="1"/>
              <a:t>commons.wikimedia.org</a:t>
            </a:r>
            <a:endParaRPr lang="en-US" sz="900" dirty="0"/>
          </a:p>
        </p:txBody>
      </p:sp>
    </p:spTree>
    <p:extLst>
      <p:ext uri="{BB962C8B-B14F-4D97-AF65-F5344CB8AC3E}">
        <p14:creationId xmlns:p14="http://schemas.microsoft.com/office/powerpoint/2010/main" val="5103677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799"/>
            <a:ext cx="7181714" cy="854361"/>
          </a:xfrm>
        </p:spPr>
        <p:txBody>
          <a:bodyPr>
            <a:normAutofit/>
          </a:bodyPr>
          <a:lstStyle/>
          <a:p>
            <a:pPr algn="l"/>
            <a:r>
              <a:rPr lang="en-US" dirty="0">
                <a:ea typeface="Arial" charset="0"/>
                <a:cs typeface="Arial" charset="0"/>
              </a:rPr>
              <a:t>Truncus Arteriosus: Surgery</a:t>
            </a:r>
          </a:p>
        </p:txBody>
      </p:sp>
      <p:sp>
        <p:nvSpPr>
          <p:cNvPr id="3" name="Content Placeholder 2"/>
          <p:cNvSpPr>
            <a:spLocks noGrp="1"/>
          </p:cNvSpPr>
          <p:nvPr>
            <p:ph idx="1"/>
          </p:nvPr>
        </p:nvSpPr>
        <p:spPr>
          <a:xfrm>
            <a:off x="508000" y="1384217"/>
            <a:ext cx="5435600" cy="4314622"/>
          </a:xfrm>
        </p:spPr>
        <p:txBody>
          <a:bodyPr>
            <a:noAutofit/>
          </a:bodyPr>
          <a:lstStyle/>
          <a:p>
            <a:pPr marL="296863" indent="-296863"/>
            <a:r>
              <a:rPr lang="en-US" dirty="0">
                <a:ea typeface="Arial" charset="0"/>
                <a:cs typeface="Arial" charset="0"/>
              </a:rPr>
              <a:t>Often done during the first week of life</a:t>
            </a:r>
          </a:p>
          <a:p>
            <a:pPr marL="296863" indent="-296863"/>
            <a:r>
              <a:rPr lang="en-US" dirty="0">
                <a:ea typeface="Arial" charset="0"/>
                <a:cs typeface="Arial" charset="0"/>
              </a:rPr>
              <a:t>Definitive repair</a:t>
            </a:r>
          </a:p>
          <a:p>
            <a:pPr marL="635000" lvl="1" indent="-284163">
              <a:buFont typeface="System Font Regular"/>
              <a:buChar char="-"/>
            </a:pPr>
            <a:r>
              <a:rPr lang="en-US" sz="2400" dirty="0">
                <a:ea typeface="Arial" charset="0"/>
                <a:cs typeface="Arial" charset="0"/>
              </a:rPr>
              <a:t>Patch closure of VSD</a:t>
            </a:r>
          </a:p>
          <a:p>
            <a:pPr marL="635000" lvl="1" indent="-284163">
              <a:buFont typeface="System Font Regular"/>
              <a:buChar char="-"/>
            </a:pPr>
            <a:r>
              <a:rPr lang="en-US" sz="2400" dirty="0">
                <a:ea typeface="Arial" charset="0"/>
                <a:cs typeface="Arial" charset="0"/>
              </a:rPr>
              <a:t>Detachment of the PA’s from truncus</a:t>
            </a:r>
          </a:p>
          <a:p>
            <a:pPr marL="635000" lvl="1" indent="-284163">
              <a:buFont typeface="System Font Regular"/>
              <a:buChar char="-"/>
            </a:pPr>
            <a:r>
              <a:rPr lang="en-US" sz="2400" dirty="0">
                <a:ea typeface="Arial" charset="0"/>
                <a:cs typeface="Arial" charset="0"/>
              </a:rPr>
              <a:t>Valved homograft to establish RV-PA continuity </a:t>
            </a:r>
          </a:p>
          <a:p>
            <a:pPr marL="635000" lvl="1" indent="-284163">
              <a:buFont typeface="System Font Regular"/>
              <a:buChar char="-"/>
            </a:pPr>
            <a:r>
              <a:rPr lang="en-US" sz="2400" dirty="0">
                <a:ea typeface="Arial" charset="0"/>
                <a:cs typeface="Arial" charset="0"/>
              </a:rPr>
              <a:t>Inspection of truncal valve, possible repair </a:t>
            </a:r>
          </a:p>
        </p:txBody>
      </p:sp>
      <p:pic>
        <p:nvPicPr>
          <p:cNvPr id="4" name="Picture 3"/>
          <p:cNvPicPr>
            <a:picLocks noChangeAspect="1"/>
          </p:cNvPicPr>
          <p:nvPr/>
        </p:nvPicPr>
        <p:blipFill rotWithShape="1">
          <a:blip r:embed="rId2"/>
          <a:srcRect l="4939"/>
          <a:stretch/>
        </p:blipFill>
        <p:spPr>
          <a:xfrm>
            <a:off x="5932765" y="1728215"/>
            <a:ext cx="2740766" cy="3745568"/>
          </a:xfrm>
          <a:prstGeom prst="rect">
            <a:avLst/>
          </a:prstGeom>
        </p:spPr>
      </p:pic>
    </p:spTree>
    <p:extLst>
      <p:ext uri="{BB962C8B-B14F-4D97-AF65-F5344CB8AC3E}">
        <p14:creationId xmlns:p14="http://schemas.microsoft.com/office/powerpoint/2010/main" val="13292344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l"/>
            <a:r>
              <a:rPr lang="en-US" dirty="0">
                <a:ea typeface="Arial" charset="0"/>
                <a:cs typeface="Arial" charset="0"/>
              </a:rPr>
              <a:t>TA: Anesthetic Considerations</a:t>
            </a:r>
          </a:p>
        </p:txBody>
      </p:sp>
      <p:sp>
        <p:nvSpPr>
          <p:cNvPr id="3" name="Content Placeholder 2"/>
          <p:cNvSpPr>
            <a:spLocks noGrp="1"/>
          </p:cNvSpPr>
          <p:nvPr>
            <p:ph idx="1"/>
          </p:nvPr>
        </p:nvSpPr>
        <p:spPr>
          <a:xfrm>
            <a:off x="457200" y="1385248"/>
            <a:ext cx="8229600" cy="4572000"/>
          </a:xfrm>
        </p:spPr>
        <p:txBody>
          <a:bodyPr>
            <a:noAutofit/>
          </a:bodyPr>
          <a:lstStyle/>
          <a:p>
            <a:pPr marL="296863" indent="-284163"/>
            <a:r>
              <a:rPr lang="en-US" sz="2800" dirty="0">
                <a:ea typeface="Arial" charset="0"/>
                <a:cs typeface="Arial" charset="0"/>
              </a:rPr>
              <a:t>Very sick neonate, often intubated with inotropic support </a:t>
            </a:r>
          </a:p>
          <a:p>
            <a:pPr marL="296863" indent="-284163"/>
            <a:r>
              <a:rPr lang="en-US" sz="2800" dirty="0">
                <a:ea typeface="Arial" charset="0"/>
                <a:cs typeface="Arial" charset="0"/>
              </a:rPr>
              <a:t>Careful balancing of PVR/SVR</a:t>
            </a:r>
          </a:p>
          <a:p>
            <a:pPr marL="296863" indent="-284163"/>
            <a:r>
              <a:rPr lang="en-US" sz="2800" dirty="0">
                <a:ea typeface="Arial" charset="0"/>
                <a:cs typeface="Arial" charset="0"/>
              </a:rPr>
              <a:t>Post bypass: </a:t>
            </a:r>
          </a:p>
          <a:p>
            <a:pPr marL="525463" lvl="1" indent="-228600">
              <a:buFont typeface="System Font Regular"/>
              <a:buChar char="-"/>
            </a:pPr>
            <a:r>
              <a:rPr lang="en-US" sz="2200" dirty="0">
                <a:ea typeface="Arial" charset="0"/>
                <a:cs typeface="Arial" charset="0"/>
              </a:rPr>
              <a:t>Inotropic support</a:t>
            </a:r>
          </a:p>
          <a:p>
            <a:pPr marL="525463" lvl="1" indent="-228600">
              <a:buFont typeface="System Font Regular"/>
              <a:buChar char="-"/>
            </a:pPr>
            <a:r>
              <a:rPr lang="en-US" sz="2200" dirty="0">
                <a:ea typeface="Arial" charset="0"/>
                <a:cs typeface="Arial" charset="0"/>
              </a:rPr>
              <a:t>Rate dependent cardiac output</a:t>
            </a:r>
          </a:p>
          <a:p>
            <a:pPr marL="296863" indent="-284163"/>
            <a:r>
              <a:rPr lang="en-US" sz="2800" dirty="0">
                <a:ea typeface="Arial" charset="0"/>
                <a:cs typeface="Arial" charset="0"/>
              </a:rPr>
              <a:t>Postoperative complications</a:t>
            </a:r>
          </a:p>
          <a:p>
            <a:pPr marL="525463" lvl="1" indent="-228600">
              <a:buFont typeface="System Font Regular"/>
              <a:buChar char="-"/>
            </a:pPr>
            <a:r>
              <a:rPr lang="en-US" sz="2200" dirty="0">
                <a:ea typeface="Arial" charset="0"/>
                <a:cs typeface="Arial" charset="0"/>
              </a:rPr>
              <a:t>Homograft stenosis or calcification </a:t>
            </a:r>
            <a:r>
              <a:rPr lang="en-US" sz="2200" dirty="0">
                <a:ea typeface="Arial" charset="0"/>
                <a:cs typeface="Arial" charset="0"/>
                <a:sym typeface="Wingdings" pitchFamily="2" charset="2"/>
              </a:rPr>
              <a:t></a:t>
            </a:r>
            <a:r>
              <a:rPr lang="en-US" sz="2200" dirty="0">
                <a:ea typeface="Arial" charset="0"/>
                <a:cs typeface="Arial" charset="0"/>
              </a:rPr>
              <a:t> right ventricular dysfunction</a:t>
            </a:r>
          </a:p>
          <a:p>
            <a:pPr marL="525463" lvl="1" indent="-228600">
              <a:buFont typeface="System Font Regular"/>
              <a:buChar char="-"/>
            </a:pPr>
            <a:r>
              <a:rPr lang="en-US" sz="2200" dirty="0">
                <a:ea typeface="Arial" charset="0"/>
                <a:cs typeface="Arial" charset="0"/>
              </a:rPr>
              <a:t>Valvular insufficiency </a:t>
            </a:r>
          </a:p>
        </p:txBody>
      </p:sp>
    </p:spTree>
    <p:extLst>
      <p:ext uri="{BB962C8B-B14F-4D97-AF65-F5344CB8AC3E}">
        <p14:creationId xmlns:p14="http://schemas.microsoft.com/office/powerpoint/2010/main" val="5271447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543800" cy="1028700"/>
          </a:xfrm>
        </p:spPr>
        <p:txBody>
          <a:bodyPr>
            <a:normAutofit/>
          </a:bodyPr>
          <a:lstStyle/>
          <a:p>
            <a:pPr algn="l"/>
            <a:r>
              <a:rPr lang="en-US" dirty="0" err="1">
                <a:ea typeface="Arial" charset="0"/>
                <a:cs typeface="Arial" charset="0"/>
              </a:rPr>
              <a:t>Ebstein</a:t>
            </a:r>
            <a:r>
              <a:rPr lang="en-US" dirty="0">
                <a:ea typeface="Arial" charset="0"/>
                <a:cs typeface="Arial" charset="0"/>
              </a:rPr>
              <a:t> Anomaly</a:t>
            </a:r>
          </a:p>
        </p:txBody>
      </p:sp>
      <p:sp>
        <p:nvSpPr>
          <p:cNvPr id="3" name="Content Placeholder 2"/>
          <p:cNvSpPr>
            <a:spLocks noGrp="1"/>
          </p:cNvSpPr>
          <p:nvPr>
            <p:ph idx="1"/>
          </p:nvPr>
        </p:nvSpPr>
        <p:spPr>
          <a:xfrm>
            <a:off x="588523" y="1401148"/>
            <a:ext cx="8022077" cy="4055703"/>
          </a:xfrm>
        </p:spPr>
        <p:txBody>
          <a:bodyPr>
            <a:noAutofit/>
          </a:bodyPr>
          <a:lstStyle/>
          <a:p>
            <a:r>
              <a:rPr lang="en-US" dirty="0">
                <a:ea typeface="Arial" charset="0"/>
                <a:cs typeface="Arial" charset="0"/>
              </a:rPr>
              <a:t>Apical displacement of the septal and posterior tricuspid valve leaflets</a:t>
            </a:r>
          </a:p>
          <a:p>
            <a:r>
              <a:rPr lang="en-US" dirty="0" err="1">
                <a:ea typeface="Arial" charset="0"/>
                <a:cs typeface="Arial" charset="0"/>
              </a:rPr>
              <a:t>Atrialization</a:t>
            </a:r>
            <a:r>
              <a:rPr lang="en-US" dirty="0">
                <a:ea typeface="Arial" charset="0"/>
                <a:cs typeface="Arial" charset="0"/>
              </a:rPr>
              <a:t> of the right ventricle</a:t>
            </a:r>
          </a:p>
          <a:p>
            <a:r>
              <a:rPr lang="en-US" dirty="0">
                <a:ea typeface="Arial" charset="0"/>
                <a:cs typeface="Arial" charset="0"/>
              </a:rPr>
              <a:t>Variable degree of malformation and displacement of the anterior leaflet</a:t>
            </a:r>
          </a:p>
        </p:txBody>
      </p:sp>
    </p:spTree>
    <p:extLst>
      <p:ext uri="{BB962C8B-B14F-4D97-AF65-F5344CB8AC3E}">
        <p14:creationId xmlns:p14="http://schemas.microsoft.com/office/powerpoint/2010/main" val="11697695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5"/>
          <p:cNvSpPr>
            <a:spLocks noGrp="1" noChangeArrowheads="1"/>
          </p:cNvSpPr>
          <p:nvPr>
            <p:ph type="title"/>
          </p:nvPr>
        </p:nvSpPr>
        <p:spPr>
          <a:xfrm>
            <a:off x="457200" y="116053"/>
            <a:ext cx="8229600" cy="1143000"/>
          </a:xfrm>
        </p:spPr>
        <p:txBody>
          <a:bodyPr/>
          <a:lstStyle/>
          <a:p>
            <a:pPr algn="l"/>
            <a:r>
              <a:rPr lang="en-US" dirty="0" err="1">
                <a:ea typeface="Arial" charset="0"/>
                <a:cs typeface="Arial" charset="0"/>
              </a:rPr>
              <a:t>Ebstein</a:t>
            </a:r>
            <a:r>
              <a:rPr lang="en-US" dirty="0">
                <a:ea typeface="Arial" charset="0"/>
                <a:cs typeface="Arial" charset="0"/>
              </a:rPr>
              <a:t> Anomaly</a:t>
            </a:r>
            <a:endParaRPr lang="en-US" altLang="en-US" dirty="0"/>
          </a:p>
        </p:txBody>
      </p:sp>
      <p:pic>
        <p:nvPicPr>
          <p:cNvPr id="83970" name="Picture 4" descr="ebsteinsdiagram"/>
          <p:cNvPicPr>
            <a:picLocks noGrp="1" noChangeAspect="1" noChangeArrowheads="1"/>
          </p:cNvPicPr>
          <p:nvPr>
            <p:ph idx="1"/>
          </p:nvPr>
        </p:nvPicPr>
        <p:blipFill rotWithShape="1">
          <a:blip r:embed="rId2">
            <a:extLst>
              <a:ext uri="{28A0092B-C50C-407E-A947-70E740481C1C}">
                <a14:useLocalDpi xmlns:a14="http://schemas.microsoft.com/office/drawing/2010/main"/>
              </a:ext>
            </a:extLst>
          </a:blip>
          <a:srcRect t="6691"/>
          <a:stretch/>
        </p:blipFill>
        <p:spPr>
          <a:xfrm>
            <a:off x="533400" y="1447800"/>
            <a:ext cx="8077200" cy="4572000"/>
          </a:xfrm>
          <a:noFill/>
        </p:spPr>
      </p:pic>
      <p:sp>
        <p:nvSpPr>
          <p:cNvPr id="8397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2400">
                <a:solidFill>
                  <a:schemeClr val="tx1"/>
                </a:solidFill>
                <a:latin typeface="Calibri" charset="0"/>
              </a:defRPr>
            </a:lvl1pPr>
            <a:lvl2pPr marL="557213" indent="-214313">
              <a:spcBef>
                <a:spcPct val="20000"/>
              </a:spcBef>
              <a:buFont typeface="Arial" charset="0"/>
              <a:buChar char="–"/>
              <a:defRPr sz="2100">
                <a:solidFill>
                  <a:schemeClr val="tx1"/>
                </a:solidFill>
                <a:latin typeface="Calibri" charset="0"/>
              </a:defRPr>
            </a:lvl2pPr>
            <a:lvl3pPr marL="857250" indent="-171450">
              <a:spcBef>
                <a:spcPct val="20000"/>
              </a:spcBef>
              <a:buFont typeface="Arial" charset="0"/>
              <a:buChar char="•"/>
              <a:defRPr sz="1800">
                <a:solidFill>
                  <a:schemeClr val="tx1"/>
                </a:solidFill>
                <a:latin typeface="Calibri" charset="0"/>
              </a:defRPr>
            </a:lvl3pPr>
            <a:lvl4pPr marL="1200150" indent="-171450">
              <a:spcBef>
                <a:spcPct val="20000"/>
              </a:spcBef>
              <a:buFont typeface="Arial" charset="0"/>
              <a:buChar char="–"/>
              <a:defRPr sz="1500">
                <a:solidFill>
                  <a:schemeClr val="tx1"/>
                </a:solidFill>
                <a:latin typeface="Calibri" charset="0"/>
              </a:defRPr>
            </a:lvl4pPr>
            <a:lvl5pPr marL="1543050" indent="-171450">
              <a:spcBef>
                <a:spcPct val="20000"/>
              </a:spcBef>
              <a:buFont typeface="Arial" charset="0"/>
              <a:buChar char="»"/>
              <a:defRPr sz="1500">
                <a:solidFill>
                  <a:schemeClr val="tx1"/>
                </a:solidFill>
                <a:latin typeface="Calibri" charset="0"/>
              </a:defRPr>
            </a:lvl5pPr>
            <a:lvl6pPr marL="1885950" indent="-171450" eaLnBrk="0" fontAlgn="base" hangingPunct="0">
              <a:spcBef>
                <a:spcPct val="20000"/>
              </a:spcBef>
              <a:spcAft>
                <a:spcPct val="0"/>
              </a:spcAft>
              <a:buFont typeface="Arial" charset="0"/>
              <a:buChar char="»"/>
              <a:defRPr sz="1500">
                <a:solidFill>
                  <a:schemeClr val="tx1"/>
                </a:solidFill>
                <a:latin typeface="Calibri" charset="0"/>
              </a:defRPr>
            </a:lvl6pPr>
            <a:lvl7pPr marL="2228850" indent="-171450" eaLnBrk="0" fontAlgn="base" hangingPunct="0">
              <a:spcBef>
                <a:spcPct val="20000"/>
              </a:spcBef>
              <a:spcAft>
                <a:spcPct val="0"/>
              </a:spcAft>
              <a:buFont typeface="Arial" charset="0"/>
              <a:buChar char="»"/>
              <a:defRPr sz="1500">
                <a:solidFill>
                  <a:schemeClr val="tx1"/>
                </a:solidFill>
                <a:latin typeface="Calibri" charset="0"/>
              </a:defRPr>
            </a:lvl7pPr>
            <a:lvl8pPr marL="2571750" indent="-171450" eaLnBrk="0" fontAlgn="base" hangingPunct="0">
              <a:spcBef>
                <a:spcPct val="20000"/>
              </a:spcBef>
              <a:spcAft>
                <a:spcPct val="0"/>
              </a:spcAft>
              <a:buFont typeface="Arial" charset="0"/>
              <a:buChar char="»"/>
              <a:defRPr sz="1500">
                <a:solidFill>
                  <a:schemeClr val="tx1"/>
                </a:solidFill>
                <a:latin typeface="Calibri" charset="0"/>
              </a:defRPr>
            </a:lvl8pPr>
            <a:lvl9pPr marL="2914650" indent="-171450" eaLnBrk="0" fontAlgn="base" hangingPunct="0">
              <a:spcBef>
                <a:spcPct val="20000"/>
              </a:spcBef>
              <a:spcAft>
                <a:spcPct val="0"/>
              </a:spcAft>
              <a:buFont typeface="Arial" charset="0"/>
              <a:buChar char="»"/>
              <a:defRPr sz="1500">
                <a:solidFill>
                  <a:schemeClr val="tx1"/>
                </a:solidFill>
                <a:latin typeface="Calibri" charset="0"/>
              </a:defRPr>
            </a:lvl9pPr>
          </a:lstStyle>
          <a:p>
            <a:pPr>
              <a:spcBef>
                <a:spcPct val="0"/>
              </a:spcBef>
              <a:buFontTx/>
              <a:buNone/>
            </a:pPr>
            <a:fld id="{8E3679AF-08DD-4C4D-863D-D3B33B266B54}" type="slidenum">
              <a:rPr lang="en-US" altLang="en-US" sz="900">
                <a:solidFill>
                  <a:srgbClr val="898989"/>
                </a:solidFill>
                <a:latin typeface="Arial" charset="0"/>
              </a:rPr>
              <a:pPr>
                <a:spcBef>
                  <a:spcPct val="0"/>
                </a:spcBef>
                <a:buFontTx/>
                <a:buNone/>
              </a:pPr>
              <a:t>69</a:t>
            </a:fld>
            <a:endParaRPr lang="en-US" altLang="en-US" sz="900">
              <a:solidFill>
                <a:srgbClr val="898989"/>
              </a:solidFill>
              <a:latin typeface="Arial" charset="0"/>
            </a:endParaRPr>
          </a:p>
        </p:txBody>
      </p:sp>
    </p:spTree>
    <p:extLst>
      <p:ext uri="{BB962C8B-B14F-4D97-AF65-F5344CB8AC3E}">
        <p14:creationId xmlns:p14="http://schemas.microsoft.com/office/powerpoint/2010/main" val="6488894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692" y="228600"/>
            <a:ext cx="7643508" cy="1028700"/>
          </a:xfrm>
        </p:spPr>
        <p:txBody>
          <a:bodyPr>
            <a:normAutofit/>
          </a:bodyPr>
          <a:lstStyle/>
          <a:p>
            <a:pPr algn="l"/>
            <a:r>
              <a:rPr lang="en-US" dirty="0">
                <a:ea typeface="Arial" charset="0"/>
                <a:cs typeface="Arial" charset="0"/>
              </a:rPr>
              <a:t>Ebstein’s Anomaly: Treatment</a:t>
            </a:r>
          </a:p>
        </p:txBody>
      </p:sp>
      <p:sp>
        <p:nvSpPr>
          <p:cNvPr id="3" name="Content Placeholder 2"/>
          <p:cNvSpPr>
            <a:spLocks noGrp="1"/>
          </p:cNvSpPr>
          <p:nvPr>
            <p:ph idx="1"/>
          </p:nvPr>
        </p:nvSpPr>
        <p:spPr>
          <a:xfrm>
            <a:off x="433691" y="1257300"/>
            <a:ext cx="7365459" cy="4838699"/>
          </a:xfrm>
        </p:spPr>
        <p:txBody>
          <a:bodyPr>
            <a:normAutofit/>
          </a:bodyPr>
          <a:lstStyle/>
          <a:p>
            <a:pPr marL="296863" indent="-296863"/>
            <a:r>
              <a:rPr lang="en-US" dirty="0">
                <a:ea typeface="Arial" charset="0"/>
                <a:cs typeface="Arial" charset="0"/>
              </a:rPr>
              <a:t>Medical</a:t>
            </a:r>
          </a:p>
          <a:p>
            <a:pPr marL="579438" lvl="1" indent="-228600">
              <a:buFont typeface="System Font Regular"/>
              <a:buChar char="-"/>
            </a:pPr>
            <a:r>
              <a:rPr lang="en-US" sz="2400" dirty="0">
                <a:ea typeface="Arial" charset="0"/>
                <a:cs typeface="Arial" charset="0"/>
              </a:rPr>
              <a:t>PGE1 to maintain ductal patency </a:t>
            </a:r>
          </a:p>
          <a:p>
            <a:pPr marL="579438" lvl="1" indent="-228600">
              <a:buFont typeface="System Font Regular"/>
              <a:buChar char="-"/>
            </a:pPr>
            <a:r>
              <a:rPr lang="en-US" sz="2400" dirty="0">
                <a:ea typeface="Arial" charset="0"/>
                <a:cs typeface="Arial" charset="0"/>
              </a:rPr>
              <a:t>CHF and antiarrhythmic therapy</a:t>
            </a:r>
          </a:p>
          <a:p>
            <a:pPr marL="296863" indent="-296863"/>
            <a:r>
              <a:rPr lang="en-US" dirty="0">
                <a:ea typeface="Arial" charset="0"/>
                <a:cs typeface="Arial" charset="0"/>
              </a:rPr>
              <a:t>Cardiac catheterization </a:t>
            </a:r>
          </a:p>
          <a:p>
            <a:pPr marL="579438" lvl="1" indent="-228600">
              <a:buFont typeface="System Font Regular"/>
              <a:buChar char="-"/>
            </a:pPr>
            <a:r>
              <a:rPr lang="en-US" sz="2400" dirty="0">
                <a:ea typeface="Arial" charset="0"/>
                <a:cs typeface="Arial" charset="0"/>
              </a:rPr>
              <a:t>Radiofrequency ablation of SVT locus</a:t>
            </a:r>
            <a:endParaRPr lang="en-US" sz="1800" dirty="0">
              <a:ea typeface="Arial" charset="0"/>
              <a:cs typeface="Arial" charset="0"/>
            </a:endParaRPr>
          </a:p>
          <a:p>
            <a:pPr marL="296863" indent="-296863"/>
            <a:r>
              <a:rPr lang="en-US" dirty="0">
                <a:ea typeface="Arial" charset="0"/>
                <a:cs typeface="Arial" charset="0"/>
              </a:rPr>
              <a:t>Surgical</a:t>
            </a:r>
          </a:p>
          <a:p>
            <a:pPr marL="579438" lvl="1" indent="-228600">
              <a:buFont typeface="System Font Regular"/>
              <a:buChar char="-"/>
            </a:pPr>
            <a:r>
              <a:rPr lang="en-US" sz="2400" dirty="0">
                <a:ea typeface="Arial" charset="0"/>
                <a:cs typeface="Arial" charset="0"/>
              </a:rPr>
              <a:t>Total ventricular repair (cone procedure)</a:t>
            </a:r>
          </a:p>
          <a:p>
            <a:pPr marL="579438" lvl="1" indent="-228600">
              <a:buFont typeface="System Font Regular"/>
              <a:buChar char="-"/>
            </a:pPr>
            <a:r>
              <a:rPr lang="en-US" sz="2400" dirty="0">
                <a:ea typeface="Arial" charset="0"/>
                <a:cs typeface="Arial" charset="0"/>
              </a:rPr>
              <a:t>Staged repair to Fontan palliation</a:t>
            </a:r>
          </a:p>
          <a:p>
            <a:pPr marL="579438" lvl="1" indent="-228600">
              <a:buFont typeface="System Font Regular"/>
              <a:buChar char="-"/>
            </a:pPr>
            <a:r>
              <a:rPr lang="en-US" sz="2400" dirty="0">
                <a:ea typeface="Arial" charset="0"/>
                <a:cs typeface="Arial" charset="0"/>
              </a:rPr>
              <a:t>Heart transplant</a:t>
            </a:r>
          </a:p>
          <a:p>
            <a:endParaRPr lang="en-US" sz="1500" dirty="0"/>
          </a:p>
        </p:txBody>
      </p:sp>
    </p:spTree>
    <p:extLst>
      <p:ext uri="{BB962C8B-B14F-4D97-AF65-F5344CB8AC3E}">
        <p14:creationId xmlns:p14="http://schemas.microsoft.com/office/powerpoint/2010/main" val="20618907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747" y="457200"/>
            <a:ext cx="8294721" cy="990600"/>
          </a:xfrm>
        </p:spPr>
        <p:txBody>
          <a:bodyPr>
            <a:noAutofit/>
          </a:bodyPr>
          <a:lstStyle/>
          <a:p>
            <a:pPr algn="l"/>
            <a:r>
              <a:rPr lang="en-US" sz="4000" dirty="0" err="1">
                <a:ea typeface="Arial" charset="0"/>
                <a:cs typeface="Arial" charset="0"/>
              </a:rPr>
              <a:t>Ebstein</a:t>
            </a:r>
            <a:r>
              <a:rPr lang="en-US" sz="4000" dirty="0">
                <a:ea typeface="Arial" charset="0"/>
                <a:cs typeface="Arial" charset="0"/>
              </a:rPr>
              <a:t> Anomaly: </a:t>
            </a:r>
            <a:br>
              <a:rPr lang="en-US" sz="4000">
                <a:ea typeface="Arial" charset="0"/>
                <a:cs typeface="Arial" charset="0"/>
              </a:rPr>
            </a:br>
            <a:r>
              <a:rPr lang="en-US" sz="4000">
                <a:ea typeface="Arial" charset="0"/>
                <a:cs typeface="Arial" charset="0"/>
              </a:rPr>
              <a:t>Anesthetic </a:t>
            </a:r>
            <a:r>
              <a:rPr lang="en-US" sz="4000" dirty="0">
                <a:ea typeface="Arial" charset="0"/>
                <a:cs typeface="Arial" charset="0"/>
              </a:rPr>
              <a:t>Considerations </a:t>
            </a:r>
          </a:p>
        </p:txBody>
      </p:sp>
      <p:sp>
        <p:nvSpPr>
          <p:cNvPr id="3" name="Content Placeholder 2"/>
          <p:cNvSpPr>
            <a:spLocks noGrp="1"/>
          </p:cNvSpPr>
          <p:nvPr>
            <p:ph idx="1"/>
          </p:nvPr>
        </p:nvSpPr>
        <p:spPr>
          <a:xfrm>
            <a:off x="424639" y="1600200"/>
            <a:ext cx="8294721" cy="4101626"/>
          </a:xfrm>
        </p:spPr>
        <p:txBody>
          <a:bodyPr>
            <a:noAutofit/>
          </a:bodyPr>
          <a:lstStyle/>
          <a:p>
            <a:pPr marL="296863" indent="-296863"/>
            <a:r>
              <a:rPr lang="en-US" sz="2800" dirty="0">
                <a:ea typeface="Arial" charset="0"/>
                <a:cs typeface="Arial" charset="0"/>
              </a:rPr>
              <a:t>Delayed onset of pharmacologic effects from pooling and dilution in RA</a:t>
            </a:r>
          </a:p>
          <a:p>
            <a:pPr marL="296863" indent="-296863"/>
            <a:r>
              <a:rPr lang="en-US" sz="2800" dirty="0">
                <a:ea typeface="Arial" charset="0"/>
                <a:cs typeface="Arial" charset="0"/>
              </a:rPr>
              <a:t>Risk of paradoxical air embolism</a:t>
            </a:r>
          </a:p>
          <a:p>
            <a:pPr marL="296863" indent="-296863"/>
            <a:r>
              <a:rPr lang="en-US" sz="2800" dirty="0">
                <a:ea typeface="Arial" charset="0"/>
                <a:cs typeface="Arial" charset="0"/>
              </a:rPr>
              <a:t>Right ventricular depression leads to increase RA pressure and cyanosis</a:t>
            </a:r>
          </a:p>
          <a:p>
            <a:pPr marL="296863" indent="-296863"/>
            <a:r>
              <a:rPr lang="en-US" sz="2800" dirty="0">
                <a:ea typeface="Arial" charset="0"/>
                <a:cs typeface="Arial" charset="0"/>
              </a:rPr>
              <a:t>Supraventricular arrhythmias</a:t>
            </a:r>
          </a:p>
          <a:p>
            <a:pPr marL="296863" indent="-296863"/>
            <a:r>
              <a:rPr lang="en-US" sz="2800" dirty="0">
                <a:ea typeface="Arial" charset="0"/>
                <a:cs typeface="Arial" charset="0"/>
              </a:rPr>
              <a:t>Goals</a:t>
            </a:r>
          </a:p>
          <a:p>
            <a:pPr marL="525463" lvl="1" indent="-228600">
              <a:buFont typeface="System Font Regular"/>
              <a:buChar char="-"/>
            </a:pPr>
            <a:r>
              <a:rPr lang="en-US" sz="2400" dirty="0">
                <a:ea typeface="Arial" charset="0"/>
                <a:cs typeface="Arial" charset="0"/>
              </a:rPr>
              <a:t>Maintaining RV contractility</a:t>
            </a:r>
          </a:p>
          <a:p>
            <a:pPr marL="525463" lvl="1" indent="-228600">
              <a:buFont typeface="System Font Regular"/>
              <a:buChar char="-"/>
            </a:pPr>
            <a:r>
              <a:rPr lang="en-US" sz="2400" dirty="0">
                <a:ea typeface="Arial" charset="0"/>
                <a:cs typeface="Arial" charset="0"/>
              </a:rPr>
              <a:t>RV afterload reduction</a:t>
            </a:r>
            <a:endParaRPr lang="en-US" dirty="0">
              <a:ea typeface="Arial" charset="0"/>
              <a:cs typeface="Arial" charset="0"/>
            </a:endParaRPr>
          </a:p>
        </p:txBody>
      </p:sp>
    </p:spTree>
    <p:extLst>
      <p:ext uri="{BB962C8B-B14F-4D97-AF65-F5344CB8AC3E}">
        <p14:creationId xmlns:p14="http://schemas.microsoft.com/office/powerpoint/2010/main" val="13085032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normAutofit/>
          </a:bodyPr>
          <a:lstStyle/>
          <a:p>
            <a:pPr algn="l" eaLnBrk="1" hangingPunct="1"/>
            <a:r>
              <a:rPr lang="en-US" altLang="en-US" sz="4000" dirty="0">
                <a:ea typeface="Arial" charset="0"/>
                <a:cs typeface="Arial" charset="0"/>
              </a:rPr>
              <a:t>Total Pulmonary Venous Return</a:t>
            </a:r>
          </a:p>
        </p:txBody>
      </p:sp>
      <p:sp>
        <p:nvSpPr>
          <p:cNvPr id="76802" name="Rectangle 3"/>
          <p:cNvSpPr>
            <a:spLocks noGrp="1" noChangeArrowheads="1"/>
          </p:cNvSpPr>
          <p:nvPr>
            <p:ph idx="1"/>
          </p:nvPr>
        </p:nvSpPr>
        <p:spPr>
          <a:xfrm>
            <a:off x="495300" y="1676400"/>
            <a:ext cx="8191500" cy="4261504"/>
          </a:xfrm>
        </p:spPr>
        <p:txBody>
          <a:bodyPr>
            <a:noAutofit/>
          </a:bodyPr>
          <a:lstStyle/>
          <a:p>
            <a:pPr marL="296863" indent="-296863" eaLnBrk="1" hangingPunct="1"/>
            <a:r>
              <a:rPr lang="en-US" altLang="en-US" sz="3200" dirty="0">
                <a:ea typeface="Arial" charset="0"/>
                <a:cs typeface="Arial" charset="0"/>
              </a:rPr>
              <a:t>Pulmonary vein return to the right atrium or the superior vena cava instead of the left atrium </a:t>
            </a:r>
          </a:p>
          <a:p>
            <a:pPr marL="296863" indent="-296863" eaLnBrk="1" hangingPunct="1"/>
            <a:r>
              <a:rPr lang="en-US" altLang="en-US" sz="3200" dirty="0">
                <a:ea typeface="Arial" charset="0"/>
                <a:cs typeface="Arial" charset="0"/>
              </a:rPr>
              <a:t>Treatment:</a:t>
            </a:r>
          </a:p>
          <a:p>
            <a:pPr marL="525463" indent="-228600" eaLnBrk="1" hangingPunct="1">
              <a:buFont typeface="System Font Regular"/>
              <a:buChar char="-"/>
            </a:pPr>
            <a:r>
              <a:rPr lang="en-US" altLang="en-US" sz="2800" dirty="0">
                <a:ea typeface="Arial" charset="0"/>
                <a:cs typeface="Arial" charset="0"/>
              </a:rPr>
              <a:t>Give PGE</a:t>
            </a:r>
            <a:r>
              <a:rPr lang="en-US" altLang="en-US" sz="2800" baseline="-25000" dirty="0">
                <a:ea typeface="Arial" charset="0"/>
                <a:cs typeface="Arial" charset="0"/>
              </a:rPr>
              <a:t>1</a:t>
            </a:r>
          </a:p>
          <a:p>
            <a:pPr marL="525463" indent="-228600" eaLnBrk="1" hangingPunct="1">
              <a:buFont typeface="System Font Regular"/>
              <a:buChar char="-"/>
            </a:pPr>
            <a:r>
              <a:rPr lang="en-US" altLang="en-US" sz="2800" dirty="0">
                <a:ea typeface="Arial" charset="0"/>
                <a:cs typeface="Arial" charset="0"/>
              </a:rPr>
              <a:t>Cardiac catheterization </a:t>
            </a:r>
          </a:p>
          <a:p>
            <a:pPr marL="525463" indent="-228600" eaLnBrk="1" hangingPunct="1">
              <a:buFont typeface="System Font Regular"/>
              <a:buChar char="-"/>
            </a:pPr>
            <a:r>
              <a:rPr lang="en-US" altLang="en-US" sz="2800" dirty="0">
                <a:ea typeface="Arial" charset="0"/>
                <a:cs typeface="Arial" charset="0"/>
              </a:rPr>
              <a:t>Surgical repair </a:t>
            </a:r>
          </a:p>
          <a:p>
            <a:pPr eaLnBrk="1" hangingPunct="1"/>
            <a:endParaRPr lang="en-US" altLang="en-US" sz="3200" dirty="0">
              <a:ea typeface="Arial" charset="0"/>
              <a:cs typeface="Arial" charset="0"/>
            </a:endParaRPr>
          </a:p>
        </p:txBody>
      </p:sp>
    </p:spTree>
    <p:extLst>
      <p:ext uri="{BB962C8B-B14F-4D97-AF65-F5344CB8AC3E}">
        <p14:creationId xmlns:p14="http://schemas.microsoft.com/office/powerpoint/2010/main" val="20668808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Single Ventricle Defects</a:t>
            </a:r>
          </a:p>
        </p:txBody>
      </p:sp>
      <p:sp>
        <p:nvSpPr>
          <p:cNvPr id="3" name="Content Placeholder 2"/>
          <p:cNvSpPr>
            <a:spLocks noGrp="1"/>
          </p:cNvSpPr>
          <p:nvPr>
            <p:ph idx="1"/>
          </p:nvPr>
        </p:nvSpPr>
        <p:spPr>
          <a:xfrm>
            <a:off x="609600" y="1524000"/>
            <a:ext cx="8077200" cy="4374481"/>
          </a:xfrm>
        </p:spPr>
        <p:txBody>
          <a:bodyPr>
            <a:normAutofit fontScale="92500"/>
          </a:bodyPr>
          <a:lstStyle/>
          <a:p>
            <a:r>
              <a:rPr lang="en-US" dirty="0"/>
              <a:t>Tricuspid atresia (with or without TGA, PS)</a:t>
            </a:r>
          </a:p>
          <a:p>
            <a:r>
              <a:rPr lang="en-US" dirty="0"/>
              <a:t>Double inlet left ventricle (with or without TGA)</a:t>
            </a:r>
          </a:p>
          <a:p>
            <a:r>
              <a:rPr lang="en-US" dirty="0"/>
              <a:t>Unbalanced complete AV canal</a:t>
            </a:r>
          </a:p>
          <a:p>
            <a:r>
              <a:rPr lang="en-US" dirty="0"/>
              <a:t>Pulmonary atresia with intact ventricular septum</a:t>
            </a:r>
          </a:p>
          <a:p>
            <a:r>
              <a:rPr lang="en-US" dirty="0"/>
              <a:t>Hypoplastic left heart syndrome</a:t>
            </a:r>
          </a:p>
          <a:p>
            <a:r>
              <a:rPr lang="en-US" dirty="0"/>
              <a:t>Double outlet right ventricle</a:t>
            </a:r>
          </a:p>
          <a:p>
            <a:r>
              <a:rPr lang="en-US" dirty="0" err="1"/>
              <a:t>Heterotaxy</a:t>
            </a:r>
            <a:r>
              <a:rPr lang="en-US" dirty="0"/>
              <a:t> syndromes (</a:t>
            </a:r>
            <a:r>
              <a:rPr lang="en-US" dirty="0" err="1"/>
              <a:t>situs</a:t>
            </a:r>
            <a:r>
              <a:rPr lang="en-US" dirty="0"/>
              <a:t> ambiguous) </a:t>
            </a:r>
          </a:p>
          <a:p>
            <a:endParaRPr lang="en-US" dirty="0"/>
          </a:p>
        </p:txBody>
      </p:sp>
    </p:spTree>
    <p:extLst>
      <p:ext uri="{BB962C8B-B14F-4D97-AF65-F5344CB8AC3E}">
        <p14:creationId xmlns:p14="http://schemas.microsoft.com/office/powerpoint/2010/main" val="6055817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pPr algn="l"/>
            <a:r>
              <a:rPr lang="en-US" dirty="0"/>
              <a:t>Single Ventricle Defects</a:t>
            </a:r>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42111" y="1295400"/>
            <a:ext cx="7939305" cy="450527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834409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289" y="304800"/>
            <a:ext cx="7097711" cy="945589"/>
          </a:xfrm>
        </p:spPr>
        <p:txBody>
          <a:bodyPr>
            <a:normAutofit/>
          </a:bodyPr>
          <a:lstStyle/>
          <a:p>
            <a:pPr algn="l"/>
            <a:r>
              <a:rPr lang="en-US" sz="4000" dirty="0">
                <a:ea typeface="Arial" charset="0"/>
                <a:cs typeface="Arial" charset="0"/>
              </a:rPr>
              <a:t>Hypoplastic Left Heart Syndrome</a:t>
            </a:r>
          </a:p>
        </p:txBody>
      </p:sp>
      <p:sp>
        <p:nvSpPr>
          <p:cNvPr id="3" name="Content Placeholder 2"/>
          <p:cNvSpPr>
            <a:spLocks noGrp="1"/>
          </p:cNvSpPr>
          <p:nvPr>
            <p:ph idx="1"/>
          </p:nvPr>
        </p:nvSpPr>
        <p:spPr>
          <a:xfrm>
            <a:off x="508001" y="1250389"/>
            <a:ext cx="4825999" cy="5074211"/>
          </a:xfrm>
        </p:spPr>
        <p:txBody>
          <a:bodyPr>
            <a:noAutofit/>
          </a:bodyPr>
          <a:lstStyle/>
          <a:p>
            <a:pPr marL="228600" indent="-228600"/>
            <a:r>
              <a:rPr lang="en-US" sz="2800" dirty="0">
                <a:ea typeface="Arial" charset="0"/>
                <a:cs typeface="Arial" charset="0"/>
              </a:rPr>
              <a:t>1% of all CHD</a:t>
            </a:r>
          </a:p>
          <a:p>
            <a:pPr marL="228600" indent="-228600"/>
            <a:r>
              <a:rPr lang="en-US" sz="2800" dirty="0">
                <a:ea typeface="Arial" charset="0"/>
                <a:cs typeface="Arial" charset="0"/>
              </a:rPr>
              <a:t>High mortality </a:t>
            </a:r>
          </a:p>
          <a:p>
            <a:pPr marL="228600" indent="-228600"/>
            <a:r>
              <a:rPr lang="en-US" sz="2800" dirty="0">
                <a:ea typeface="Arial" charset="0"/>
                <a:cs typeface="Arial" charset="0"/>
              </a:rPr>
              <a:t>7 years survival of 50-60%</a:t>
            </a:r>
          </a:p>
          <a:p>
            <a:pPr marL="228600" indent="-228600"/>
            <a:r>
              <a:rPr lang="en-US" sz="2800" dirty="0">
                <a:ea typeface="Arial" charset="0"/>
                <a:cs typeface="Arial" charset="0"/>
              </a:rPr>
              <a:t>12% associated defects</a:t>
            </a:r>
          </a:p>
          <a:p>
            <a:pPr marL="228600" indent="-228600"/>
            <a:r>
              <a:rPr lang="en-US" sz="2800" dirty="0">
                <a:ea typeface="Arial" charset="0"/>
                <a:cs typeface="Arial" charset="0"/>
              </a:rPr>
              <a:t>Parallel circulation </a:t>
            </a:r>
            <a:endParaRPr lang="en-US" sz="1800" dirty="0">
              <a:ea typeface="Arial" charset="0"/>
              <a:cs typeface="Arial" charset="0"/>
            </a:endParaRPr>
          </a:p>
          <a:p>
            <a:pPr marL="228600" indent="-228600"/>
            <a:r>
              <a:rPr lang="en-US" sz="2800" i="1" dirty="0">
                <a:ea typeface="Arial" charset="0"/>
                <a:cs typeface="Arial" charset="0"/>
              </a:rPr>
              <a:t>Staged repair </a:t>
            </a:r>
          </a:p>
          <a:p>
            <a:pPr marL="458788" lvl="1" indent="-230188">
              <a:buFont typeface="System Font Regular"/>
              <a:buChar char="-"/>
            </a:pPr>
            <a:r>
              <a:rPr lang="en-US" sz="2000" b="1" dirty="0">
                <a:solidFill>
                  <a:srgbClr val="FF0000"/>
                </a:solidFill>
                <a:ea typeface="Arial" charset="0"/>
                <a:cs typeface="Arial" charset="0"/>
              </a:rPr>
              <a:t>Norwood/Sano</a:t>
            </a:r>
            <a:r>
              <a:rPr lang="en-US" sz="2000" dirty="0">
                <a:ea typeface="Arial" charset="0"/>
                <a:cs typeface="Arial" charset="0"/>
              </a:rPr>
              <a:t> within 1</a:t>
            </a:r>
            <a:r>
              <a:rPr lang="en-US" sz="2000" baseline="30000" dirty="0">
                <a:ea typeface="Arial" charset="0"/>
                <a:cs typeface="Arial" charset="0"/>
              </a:rPr>
              <a:t>st</a:t>
            </a:r>
            <a:r>
              <a:rPr lang="en-US" sz="2000" dirty="0">
                <a:ea typeface="Arial" charset="0"/>
                <a:cs typeface="Arial" charset="0"/>
              </a:rPr>
              <a:t> week</a:t>
            </a:r>
          </a:p>
          <a:p>
            <a:pPr marL="458788" lvl="1" indent="-230188">
              <a:buFont typeface="System Font Regular"/>
              <a:buChar char="-"/>
            </a:pPr>
            <a:r>
              <a:rPr lang="en-US" sz="2000" b="1" dirty="0">
                <a:solidFill>
                  <a:srgbClr val="7030A0"/>
                </a:solidFill>
                <a:ea typeface="Arial" charset="0"/>
                <a:cs typeface="Arial" charset="0"/>
              </a:rPr>
              <a:t>Bidirectional Glenn </a:t>
            </a:r>
            <a:r>
              <a:rPr lang="en-US" sz="2000" dirty="0">
                <a:ea typeface="Arial" charset="0"/>
                <a:cs typeface="Arial" charset="0"/>
              </a:rPr>
              <a:t>at 3-6 months</a:t>
            </a:r>
          </a:p>
          <a:p>
            <a:pPr marL="458788" lvl="1" indent="-230188">
              <a:buFont typeface="System Font Regular"/>
              <a:buChar char="-"/>
            </a:pPr>
            <a:r>
              <a:rPr lang="en-US" sz="2000" b="1" dirty="0">
                <a:solidFill>
                  <a:schemeClr val="accent5">
                    <a:lumMod val="75000"/>
                  </a:schemeClr>
                </a:solidFill>
                <a:ea typeface="Arial" charset="0"/>
                <a:cs typeface="Arial" charset="0"/>
              </a:rPr>
              <a:t>Modified Fontan </a:t>
            </a:r>
            <a:r>
              <a:rPr lang="en-US" sz="2000" dirty="0">
                <a:ea typeface="Arial" charset="0"/>
                <a:cs typeface="Arial" charset="0"/>
              </a:rPr>
              <a:t>at 18-24 months</a:t>
            </a:r>
          </a:p>
          <a:p>
            <a:pPr lvl="1"/>
            <a:endParaRPr lang="en-US" sz="1800" dirty="0">
              <a:latin typeface="Arial" charset="0"/>
              <a:ea typeface="Arial" charset="0"/>
              <a:cs typeface="Arial" charset="0"/>
            </a:endParaRPr>
          </a:p>
        </p:txBody>
      </p:sp>
      <p:pic>
        <p:nvPicPr>
          <p:cNvPr id="4" name="Picture 3"/>
          <p:cNvPicPr>
            <a:picLocks noChangeAspect="1"/>
          </p:cNvPicPr>
          <p:nvPr/>
        </p:nvPicPr>
        <p:blipFill rotWithShape="1">
          <a:blip r:embed="rId2"/>
          <a:srcRect l="6618" t="11939"/>
          <a:stretch/>
        </p:blipFill>
        <p:spPr>
          <a:xfrm>
            <a:off x="5267618" y="1228736"/>
            <a:ext cx="3876382" cy="4727763"/>
          </a:xfrm>
          <a:prstGeom prst="rect">
            <a:avLst/>
          </a:prstGeom>
        </p:spPr>
      </p:pic>
      <p:sp>
        <p:nvSpPr>
          <p:cNvPr id="6" name="TextBox 5"/>
          <p:cNvSpPr txBox="1"/>
          <p:nvPr/>
        </p:nvSpPr>
        <p:spPr>
          <a:xfrm>
            <a:off x="2286000" y="6346253"/>
            <a:ext cx="3876382" cy="230832"/>
          </a:xfrm>
          <a:prstGeom prst="rect">
            <a:avLst/>
          </a:prstGeom>
          <a:noFill/>
        </p:spPr>
        <p:txBody>
          <a:bodyPr wrap="none" rtlCol="0">
            <a:spAutoFit/>
          </a:bodyPr>
          <a:lstStyle/>
          <a:p>
            <a:r>
              <a:rPr lang="en-US" sz="900" dirty="0"/>
              <a:t>Centers for Disease Control and Prevention. Accessed </a:t>
            </a:r>
            <a:r>
              <a:rPr lang="en-US" sz="900" dirty="0" err="1"/>
              <a:t>commons.wikimedia.org</a:t>
            </a:r>
            <a:endParaRPr lang="en-US" sz="900" dirty="0"/>
          </a:p>
        </p:txBody>
      </p:sp>
    </p:spTree>
    <p:extLst>
      <p:ext uri="{BB962C8B-B14F-4D97-AF65-F5344CB8AC3E}">
        <p14:creationId xmlns:p14="http://schemas.microsoft.com/office/powerpoint/2010/main" val="8959940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289" y="1250389"/>
            <a:ext cx="7173911" cy="4977951"/>
          </a:xfrm>
        </p:spPr>
        <p:txBody>
          <a:bodyPr>
            <a:normAutofit/>
          </a:bodyPr>
          <a:lstStyle/>
          <a:p>
            <a:pPr marL="0" indent="0">
              <a:buNone/>
            </a:pPr>
            <a:r>
              <a:rPr lang="en-US" sz="3600" dirty="0">
                <a:ea typeface="Arial" charset="0"/>
                <a:cs typeface="Arial" charset="0"/>
              </a:rPr>
              <a:t>Stage I (Norwood):</a:t>
            </a:r>
          </a:p>
          <a:p>
            <a:pPr marL="296863" indent="-296863"/>
            <a:r>
              <a:rPr lang="en-US" sz="2800" dirty="0">
                <a:ea typeface="Arial" charset="0"/>
                <a:cs typeface="Arial" charset="0"/>
              </a:rPr>
              <a:t>Surgical Procedure</a:t>
            </a:r>
          </a:p>
          <a:p>
            <a:pPr marL="525463" lvl="1" indent="-228600">
              <a:buFont typeface="System Font Regular"/>
              <a:buChar char="-"/>
            </a:pPr>
            <a:r>
              <a:rPr lang="en-US" sz="2400" dirty="0">
                <a:ea typeface="Arial" charset="0"/>
                <a:cs typeface="Arial" charset="0"/>
              </a:rPr>
              <a:t>Creation of </a:t>
            </a:r>
            <a:r>
              <a:rPr lang="en-US" sz="2400" dirty="0" err="1">
                <a:ea typeface="Arial" charset="0"/>
                <a:cs typeface="Arial" charset="0"/>
              </a:rPr>
              <a:t>neoaorta</a:t>
            </a:r>
            <a:r>
              <a:rPr lang="en-US" sz="2400" dirty="0">
                <a:ea typeface="Arial" charset="0"/>
                <a:cs typeface="Arial" charset="0"/>
              </a:rPr>
              <a:t> </a:t>
            </a:r>
          </a:p>
          <a:p>
            <a:pPr marL="525463" lvl="1" indent="-228600">
              <a:buFont typeface="System Font Regular"/>
              <a:buChar char="-"/>
            </a:pPr>
            <a:r>
              <a:rPr lang="en-US" sz="2400" dirty="0">
                <a:ea typeface="Arial" charset="0"/>
                <a:cs typeface="Arial" charset="0"/>
              </a:rPr>
              <a:t>Atrial </a:t>
            </a:r>
            <a:r>
              <a:rPr lang="en-US" sz="2400" dirty="0" err="1">
                <a:ea typeface="Arial" charset="0"/>
                <a:cs typeface="Arial" charset="0"/>
              </a:rPr>
              <a:t>septoplasty</a:t>
            </a:r>
            <a:r>
              <a:rPr lang="en-US" sz="2400" dirty="0">
                <a:ea typeface="Arial" charset="0"/>
                <a:cs typeface="Arial" charset="0"/>
              </a:rPr>
              <a:t> </a:t>
            </a:r>
          </a:p>
          <a:p>
            <a:pPr marL="525463" lvl="1" indent="-228600">
              <a:buFont typeface="System Font Regular"/>
              <a:buChar char="-"/>
            </a:pPr>
            <a:r>
              <a:rPr lang="en-US" sz="2400" dirty="0">
                <a:ea typeface="Arial" charset="0"/>
                <a:cs typeface="Arial" charset="0"/>
              </a:rPr>
              <a:t>Modified Blalock-</a:t>
            </a:r>
            <a:r>
              <a:rPr lang="en-US" sz="2400" dirty="0" err="1">
                <a:ea typeface="Arial" charset="0"/>
                <a:cs typeface="Arial" charset="0"/>
              </a:rPr>
              <a:t>Taussig</a:t>
            </a:r>
            <a:r>
              <a:rPr lang="en-US" sz="2400" dirty="0">
                <a:ea typeface="Arial" charset="0"/>
                <a:cs typeface="Arial" charset="0"/>
              </a:rPr>
              <a:t> shunt</a:t>
            </a:r>
          </a:p>
          <a:p>
            <a:pPr marL="525463" lvl="1" indent="-228600">
              <a:buFont typeface="System Font Regular"/>
              <a:buChar char="-"/>
            </a:pPr>
            <a:r>
              <a:rPr lang="en-US" sz="2400" dirty="0">
                <a:ea typeface="Arial" charset="0"/>
                <a:cs typeface="Arial" charset="0"/>
              </a:rPr>
              <a:t>PDA ligation</a:t>
            </a:r>
          </a:p>
          <a:p>
            <a:pPr marL="296863" indent="-296863"/>
            <a:r>
              <a:rPr lang="en-US" sz="2800" dirty="0">
                <a:ea typeface="Arial" charset="0"/>
                <a:cs typeface="Arial" charset="0"/>
              </a:rPr>
              <a:t>Goals</a:t>
            </a:r>
          </a:p>
          <a:p>
            <a:pPr marL="525463" lvl="1" indent="-228600">
              <a:buFont typeface="System Font Regular"/>
              <a:buChar char="-"/>
            </a:pPr>
            <a:r>
              <a:rPr lang="en-US" sz="2100" dirty="0">
                <a:ea typeface="Arial" charset="0"/>
                <a:cs typeface="Arial" charset="0"/>
              </a:rPr>
              <a:t>Provide systemic perfusion</a:t>
            </a:r>
          </a:p>
          <a:p>
            <a:pPr marL="525463" lvl="1" indent="-228600">
              <a:buFont typeface="System Font Regular"/>
              <a:buChar char="-"/>
            </a:pPr>
            <a:r>
              <a:rPr lang="en-US" sz="2100" dirty="0">
                <a:ea typeface="Arial" charset="0"/>
                <a:cs typeface="Arial" charset="0"/>
              </a:rPr>
              <a:t>Preserve function of single ventricle</a:t>
            </a:r>
          </a:p>
          <a:p>
            <a:pPr marL="525463" lvl="1" indent="-228600">
              <a:buFont typeface="System Font Regular"/>
              <a:buChar char="-"/>
            </a:pPr>
            <a:r>
              <a:rPr lang="en-US" sz="2100" dirty="0">
                <a:ea typeface="Arial" charset="0"/>
                <a:cs typeface="Arial" charset="0"/>
              </a:rPr>
              <a:t>Allow normal maturation of pulmonary vasculature </a:t>
            </a:r>
          </a:p>
          <a:p>
            <a:pPr lvl="1"/>
            <a:endParaRPr lang="en-US" dirty="0"/>
          </a:p>
        </p:txBody>
      </p:sp>
      <p:sp>
        <p:nvSpPr>
          <p:cNvPr id="6" name="Title 1"/>
          <p:cNvSpPr txBox="1">
            <a:spLocks/>
          </p:cNvSpPr>
          <p:nvPr/>
        </p:nvSpPr>
        <p:spPr>
          <a:xfrm>
            <a:off x="522289" y="304800"/>
            <a:ext cx="7173911" cy="9455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ea typeface="Arial" charset="0"/>
                <a:cs typeface="Arial" charset="0"/>
              </a:rPr>
              <a:t>Hypoplastic Left Heart Syndrome</a:t>
            </a:r>
          </a:p>
        </p:txBody>
      </p:sp>
    </p:spTree>
    <p:extLst>
      <p:ext uri="{BB962C8B-B14F-4D97-AF65-F5344CB8AC3E}">
        <p14:creationId xmlns:p14="http://schemas.microsoft.com/office/powerpoint/2010/main" val="11393884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1" y="1250389"/>
            <a:ext cx="8000999" cy="4845611"/>
          </a:xfrm>
        </p:spPr>
        <p:txBody>
          <a:bodyPr>
            <a:noAutofit/>
          </a:bodyPr>
          <a:lstStyle/>
          <a:p>
            <a:pPr marL="0" indent="0">
              <a:buNone/>
            </a:pPr>
            <a:r>
              <a:rPr lang="en-US" sz="3600" dirty="0">
                <a:ea typeface="Arial" charset="0"/>
                <a:cs typeface="Arial" charset="0"/>
              </a:rPr>
              <a:t>Stage II: Bidirectional Glenn</a:t>
            </a:r>
          </a:p>
          <a:p>
            <a:pPr marL="0" indent="0">
              <a:buNone/>
            </a:pPr>
            <a:r>
              <a:rPr lang="en-US" sz="2800" i="1" dirty="0">
                <a:ea typeface="Arial" charset="0"/>
                <a:cs typeface="Arial" charset="0"/>
              </a:rPr>
              <a:t>Usually performed at 3-6 months of age</a:t>
            </a:r>
          </a:p>
          <a:p>
            <a:pPr marL="296863" indent="-296863"/>
            <a:r>
              <a:rPr lang="en-US" sz="2400" dirty="0">
                <a:ea typeface="Arial" charset="0"/>
                <a:cs typeface="Arial" charset="0"/>
              </a:rPr>
              <a:t>Pulmonary blood flow via SVC-RPA anastomosis</a:t>
            </a:r>
          </a:p>
          <a:p>
            <a:pPr marL="296863" indent="-296863"/>
            <a:r>
              <a:rPr lang="en-US" sz="2400" dirty="0">
                <a:ea typeface="Arial" charset="0"/>
                <a:cs typeface="Arial" charset="0"/>
              </a:rPr>
              <a:t>Ligation of shunt</a:t>
            </a:r>
          </a:p>
          <a:p>
            <a:pPr marL="296863" indent="-296863"/>
            <a:r>
              <a:rPr lang="en-US" sz="2400" dirty="0">
                <a:ea typeface="Arial" charset="0"/>
                <a:cs typeface="Arial" charset="0"/>
              </a:rPr>
              <a:t>Venous return via IVC mixes with fully saturated blood in single ventricle</a:t>
            </a:r>
          </a:p>
          <a:p>
            <a:pPr marL="296863" indent="-296863"/>
            <a:r>
              <a:rPr lang="en-US" sz="2400" dirty="0">
                <a:ea typeface="Arial" charset="0"/>
                <a:cs typeface="Arial" charset="0"/>
              </a:rPr>
              <a:t>SaO</a:t>
            </a:r>
            <a:r>
              <a:rPr lang="en-US" sz="2400" baseline="-25000" dirty="0">
                <a:ea typeface="Arial" charset="0"/>
                <a:cs typeface="Arial" charset="0"/>
              </a:rPr>
              <a:t>2</a:t>
            </a:r>
            <a:r>
              <a:rPr lang="en-US" sz="2400" dirty="0">
                <a:ea typeface="Arial" charset="0"/>
                <a:cs typeface="Arial" charset="0"/>
              </a:rPr>
              <a:t> 80-85% but with reduced volume overload</a:t>
            </a:r>
          </a:p>
          <a:p>
            <a:pPr marL="525463" lvl="2">
              <a:buFont typeface="System Font Regular"/>
              <a:buChar char="-"/>
            </a:pPr>
            <a:r>
              <a:rPr lang="en-US" sz="2000" dirty="0">
                <a:ea typeface="Arial" charset="0"/>
                <a:cs typeface="Arial" charset="0"/>
              </a:rPr>
              <a:t>Ventricular remodeling</a:t>
            </a:r>
          </a:p>
          <a:p>
            <a:pPr marL="525463" lvl="2">
              <a:buFont typeface="System Font Regular"/>
              <a:buChar char="-"/>
            </a:pPr>
            <a:r>
              <a:rPr lang="en-US" sz="2000" dirty="0">
                <a:ea typeface="Arial" charset="0"/>
                <a:cs typeface="Arial" charset="0"/>
              </a:rPr>
              <a:t>Preservation of ventricular function </a:t>
            </a:r>
          </a:p>
        </p:txBody>
      </p:sp>
      <p:sp>
        <p:nvSpPr>
          <p:cNvPr id="5" name="Title 1"/>
          <p:cNvSpPr txBox="1">
            <a:spLocks/>
          </p:cNvSpPr>
          <p:nvPr/>
        </p:nvSpPr>
        <p:spPr>
          <a:xfrm>
            <a:off x="381001" y="221689"/>
            <a:ext cx="7391400" cy="1028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ea typeface="Arial" charset="0"/>
                <a:cs typeface="Arial" charset="0"/>
              </a:rPr>
              <a:t>Hypoplastic Left Heart Syndrome</a:t>
            </a:r>
          </a:p>
        </p:txBody>
      </p:sp>
    </p:spTree>
    <p:extLst>
      <p:ext uri="{BB962C8B-B14F-4D97-AF65-F5344CB8AC3E}">
        <p14:creationId xmlns:p14="http://schemas.microsoft.com/office/powerpoint/2010/main" val="19204017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64920"/>
            <a:ext cx="5029200" cy="4754880"/>
          </a:xfrm>
        </p:spPr>
        <p:txBody>
          <a:bodyPr>
            <a:noAutofit/>
          </a:bodyPr>
          <a:lstStyle/>
          <a:p>
            <a:pPr marL="0" indent="0">
              <a:buNone/>
            </a:pPr>
            <a:r>
              <a:rPr lang="en-US" sz="3600" dirty="0">
                <a:ea typeface="Arial" charset="0"/>
                <a:cs typeface="Arial" charset="0"/>
              </a:rPr>
              <a:t>Stage III: Fontan</a:t>
            </a:r>
          </a:p>
          <a:p>
            <a:pPr marL="296863" indent="-296863"/>
            <a:r>
              <a:rPr lang="en-US" sz="2400" dirty="0">
                <a:ea typeface="Arial" charset="0"/>
                <a:cs typeface="Arial" charset="0"/>
              </a:rPr>
              <a:t>IVC blood flow connected to pulmonary artery via intra- or extra-cardiac conduit</a:t>
            </a:r>
          </a:p>
          <a:p>
            <a:pPr marL="296863" indent="-296863"/>
            <a:r>
              <a:rPr lang="en-US" sz="2400" dirty="0">
                <a:ea typeface="Arial" charset="0"/>
                <a:cs typeface="Arial" charset="0"/>
              </a:rPr>
              <a:t>Separation of pulmonary and systemic circulating</a:t>
            </a:r>
          </a:p>
          <a:p>
            <a:pPr marL="296863" indent="-296863"/>
            <a:r>
              <a:rPr lang="en-US" sz="2400" dirty="0">
                <a:ea typeface="Arial" charset="0"/>
                <a:cs typeface="Arial" charset="0"/>
              </a:rPr>
              <a:t>Single ventricle provides kinetic energy for systemic blood flow</a:t>
            </a:r>
          </a:p>
          <a:p>
            <a:pPr marL="296863" indent="-296863"/>
            <a:r>
              <a:rPr lang="en-US" sz="2400" dirty="0">
                <a:ea typeface="Arial" charset="0"/>
                <a:cs typeface="Arial" charset="0"/>
              </a:rPr>
              <a:t>Pulmonary blood flow dependent on pressure gradient across the lungs </a:t>
            </a:r>
          </a:p>
        </p:txBody>
      </p:sp>
      <p:sp>
        <p:nvSpPr>
          <p:cNvPr id="5" name="Title 1"/>
          <p:cNvSpPr txBox="1">
            <a:spLocks/>
          </p:cNvSpPr>
          <p:nvPr/>
        </p:nvSpPr>
        <p:spPr>
          <a:xfrm>
            <a:off x="381000" y="381000"/>
            <a:ext cx="7173911" cy="6497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ea typeface="Arial" charset="0"/>
                <a:cs typeface="Arial" charset="0"/>
              </a:rPr>
              <a:t>Hypoplastic Left Heart Syndrome</a:t>
            </a:r>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l="5769"/>
          <a:stretch/>
        </p:blipFill>
        <p:spPr>
          <a:xfrm>
            <a:off x="5396552" y="1063688"/>
            <a:ext cx="3505200" cy="4553648"/>
          </a:xfrm>
          <a:prstGeom prst="rect">
            <a:avLst/>
          </a:prstGeom>
        </p:spPr>
      </p:pic>
      <p:sp>
        <p:nvSpPr>
          <p:cNvPr id="7" name="TextBox 6"/>
          <p:cNvSpPr txBox="1"/>
          <p:nvPr/>
        </p:nvSpPr>
        <p:spPr>
          <a:xfrm>
            <a:off x="2819400" y="6260068"/>
            <a:ext cx="3200400" cy="369332"/>
          </a:xfrm>
          <a:prstGeom prst="rect">
            <a:avLst/>
          </a:prstGeom>
          <a:noFill/>
        </p:spPr>
        <p:txBody>
          <a:bodyPr wrap="square" rtlCol="0">
            <a:spAutoFit/>
          </a:bodyPr>
          <a:lstStyle/>
          <a:p>
            <a:r>
              <a:rPr lang="en-US" sz="900" dirty="0">
                <a:hlinkClick r:id="rId3" tooltip="User:RupertMillard"/>
              </a:rPr>
              <a:t>RupertMillard</a:t>
            </a:r>
            <a:r>
              <a:rPr lang="en-US" sz="900" dirty="0"/>
              <a:t>. </a:t>
            </a:r>
            <a:r>
              <a:rPr lang="en-US" sz="900" dirty="0">
                <a:hlinkClick r:id="rId4" tooltip="File:Diagram of the human heart (cropped).svg"/>
              </a:rPr>
              <a:t>Diagram_of_the_human_heart_(cropped).svg</a:t>
            </a:r>
            <a:r>
              <a:rPr lang="en-US" sz="900" dirty="0"/>
              <a:t>. Accessed </a:t>
            </a:r>
            <a:r>
              <a:rPr lang="en-US" sz="900" dirty="0" err="1"/>
              <a:t>commons.wikimedia.org</a:t>
            </a:r>
            <a:endParaRPr lang="en-US" sz="900" dirty="0"/>
          </a:p>
        </p:txBody>
      </p:sp>
    </p:spTree>
    <p:extLst>
      <p:ext uri="{BB962C8B-B14F-4D97-AF65-F5344CB8AC3E}">
        <p14:creationId xmlns:p14="http://schemas.microsoft.com/office/powerpoint/2010/main" val="16103494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543800" cy="1028700"/>
          </a:xfrm>
        </p:spPr>
        <p:txBody>
          <a:bodyPr>
            <a:normAutofit fontScale="90000"/>
          </a:bodyPr>
          <a:lstStyle/>
          <a:p>
            <a:pPr algn="l"/>
            <a:r>
              <a:rPr lang="en-US" dirty="0">
                <a:ea typeface="Arial" charset="0"/>
                <a:cs typeface="Arial" charset="0"/>
              </a:rPr>
              <a:t>Fontan: Anesthesia Considerations</a:t>
            </a:r>
          </a:p>
        </p:txBody>
      </p:sp>
      <p:sp>
        <p:nvSpPr>
          <p:cNvPr id="4" name="Content Placeholder 3"/>
          <p:cNvSpPr>
            <a:spLocks noGrp="1"/>
          </p:cNvSpPr>
          <p:nvPr>
            <p:ph idx="1"/>
          </p:nvPr>
        </p:nvSpPr>
        <p:spPr>
          <a:xfrm>
            <a:off x="458119" y="1143000"/>
            <a:ext cx="8228681" cy="4799171"/>
          </a:xfrm>
        </p:spPr>
        <p:txBody>
          <a:bodyPr>
            <a:noAutofit/>
          </a:bodyPr>
          <a:lstStyle/>
          <a:p>
            <a:pPr marL="296863" indent="-296863"/>
            <a:r>
              <a:rPr lang="en-US" sz="2400" dirty="0">
                <a:latin typeface="Arial" charset="0"/>
                <a:ea typeface="Arial" charset="0"/>
                <a:cs typeface="Arial" charset="0"/>
              </a:rPr>
              <a:t>Avoid long NPO times</a:t>
            </a:r>
          </a:p>
          <a:p>
            <a:pPr marL="296863" indent="-296863"/>
            <a:r>
              <a:rPr lang="en-US" sz="2400" dirty="0">
                <a:latin typeface="Arial" charset="0"/>
                <a:ea typeface="Arial" charset="0"/>
                <a:cs typeface="Arial" charset="0"/>
              </a:rPr>
              <a:t>Limit inflation pressure for laparoscopy</a:t>
            </a:r>
          </a:p>
          <a:p>
            <a:pPr marL="296863" indent="-296863"/>
            <a:r>
              <a:rPr lang="en-US" sz="2400" dirty="0">
                <a:latin typeface="Arial" charset="0"/>
                <a:ea typeface="Arial" charset="0"/>
                <a:cs typeface="Arial" charset="0"/>
              </a:rPr>
              <a:t>Rehydration if sepsis, fever or nausea/vomiting, trauma</a:t>
            </a:r>
          </a:p>
          <a:p>
            <a:pPr marL="296863" indent="-296863"/>
            <a:r>
              <a:rPr lang="en-US" sz="2400" dirty="0">
                <a:latin typeface="Arial" charset="0"/>
                <a:ea typeface="Arial" charset="0"/>
                <a:cs typeface="Arial" charset="0"/>
              </a:rPr>
              <a:t>Often benefit from low dose inotropic support</a:t>
            </a:r>
          </a:p>
          <a:p>
            <a:pPr marL="296863" indent="-296863"/>
            <a:r>
              <a:rPr lang="en-US" sz="2400" dirty="0">
                <a:latin typeface="Arial" charset="0"/>
                <a:ea typeface="Arial" charset="0"/>
                <a:cs typeface="Arial" charset="0"/>
              </a:rPr>
              <a:t>Arrhythmia risk, non-sinus rhythm poorly tolerated</a:t>
            </a:r>
          </a:p>
          <a:p>
            <a:pPr marL="296863" indent="-296863"/>
            <a:r>
              <a:rPr lang="en-US" sz="2400" dirty="0">
                <a:latin typeface="Arial" charset="0"/>
                <a:ea typeface="Arial" charset="0"/>
                <a:cs typeface="Arial" charset="0"/>
              </a:rPr>
              <a:t>Open fenestration: sudden cyanosis with increase in PVR</a:t>
            </a:r>
          </a:p>
          <a:p>
            <a:pPr marL="296863" indent="-296863"/>
            <a:r>
              <a:rPr lang="en-US" sz="2400" dirty="0">
                <a:latin typeface="Arial" charset="0"/>
                <a:ea typeface="Arial" charset="0"/>
                <a:cs typeface="Arial" charset="0"/>
              </a:rPr>
              <a:t>Minimize AW pressure </a:t>
            </a:r>
          </a:p>
          <a:p>
            <a:pPr marL="296863" indent="-296863"/>
            <a:r>
              <a:rPr lang="en-US" sz="2400" dirty="0">
                <a:latin typeface="Arial" charset="0"/>
                <a:ea typeface="Arial" charset="0"/>
                <a:cs typeface="Arial" charset="0"/>
              </a:rPr>
              <a:t>Avoid hypoventilation, hypoxia, hypercapnia</a:t>
            </a:r>
          </a:p>
          <a:p>
            <a:pPr marL="296863" indent="-296863"/>
            <a:r>
              <a:rPr lang="en-US" sz="2400" dirty="0">
                <a:latin typeface="Arial" charset="0"/>
                <a:ea typeface="Arial" charset="0"/>
                <a:cs typeface="Arial" charset="0"/>
              </a:rPr>
              <a:t>Minimal PEEP</a:t>
            </a:r>
          </a:p>
          <a:p>
            <a:pPr marL="296863" indent="-296863"/>
            <a:r>
              <a:rPr lang="en-US" sz="2400" dirty="0">
                <a:latin typeface="Arial" charset="0"/>
                <a:ea typeface="Arial" charset="0"/>
                <a:cs typeface="Arial" charset="0"/>
              </a:rPr>
              <a:t>Low RR and long inspiratory time</a:t>
            </a:r>
          </a:p>
        </p:txBody>
      </p:sp>
    </p:spTree>
    <p:extLst>
      <p:ext uri="{BB962C8B-B14F-4D97-AF65-F5344CB8AC3E}">
        <p14:creationId xmlns:p14="http://schemas.microsoft.com/office/powerpoint/2010/main" val="10727094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677960" cy="1028700"/>
          </a:xfrm>
        </p:spPr>
        <p:txBody>
          <a:bodyPr>
            <a:normAutofit/>
          </a:bodyPr>
          <a:lstStyle/>
          <a:p>
            <a:pPr algn="l"/>
            <a:r>
              <a:rPr lang="en-US" dirty="0">
                <a:ea typeface="Arial" charset="0"/>
                <a:cs typeface="Arial" charset="0"/>
              </a:rPr>
              <a:t>Fontan: Long Term Problems</a:t>
            </a:r>
          </a:p>
        </p:txBody>
      </p:sp>
      <p:sp>
        <p:nvSpPr>
          <p:cNvPr id="3" name="Content Placeholder 2"/>
          <p:cNvSpPr>
            <a:spLocks noGrp="1"/>
          </p:cNvSpPr>
          <p:nvPr>
            <p:ph idx="1"/>
          </p:nvPr>
        </p:nvSpPr>
        <p:spPr>
          <a:xfrm>
            <a:off x="457200" y="1268673"/>
            <a:ext cx="8458200" cy="4893845"/>
          </a:xfrm>
        </p:spPr>
        <p:txBody>
          <a:bodyPr>
            <a:noAutofit/>
          </a:bodyPr>
          <a:lstStyle/>
          <a:p>
            <a:pPr marL="296863" indent="-296863"/>
            <a:r>
              <a:rPr lang="en-US" sz="2600" dirty="0">
                <a:ea typeface="Arial" charset="0"/>
                <a:cs typeface="Arial" charset="0"/>
              </a:rPr>
              <a:t>Arrhythmias: 20% of patients in 10 years post-op</a:t>
            </a:r>
          </a:p>
          <a:p>
            <a:pPr marL="296863" indent="-296863"/>
            <a:r>
              <a:rPr lang="en-US" sz="2600" dirty="0">
                <a:ea typeface="Arial" charset="0"/>
                <a:cs typeface="Arial" charset="0"/>
              </a:rPr>
              <a:t>Thromboembolism: increased risk for stroke, DVT and clots</a:t>
            </a:r>
          </a:p>
          <a:p>
            <a:pPr marL="296863" indent="-296863"/>
            <a:r>
              <a:rPr lang="en-US" sz="2600" dirty="0">
                <a:ea typeface="Arial" charset="0"/>
                <a:cs typeface="Arial" charset="0"/>
              </a:rPr>
              <a:t>Protein losing enteropathy</a:t>
            </a:r>
          </a:p>
          <a:p>
            <a:pPr marL="296863" indent="-296863"/>
            <a:r>
              <a:rPr lang="en-US" sz="2600" dirty="0">
                <a:ea typeface="Arial" charset="0"/>
                <a:cs typeface="Arial" charset="0"/>
              </a:rPr>
              <a:t>Plastic bronchitis: Lymph fluid builds in the airways and forms rubbery or caulk-like plugs</a:t>
            </a:r>
          </a:p>
          <a:p>
            <a:pPr marL="296863" indent="-296863"/>
            <a:r>
              <a:rPr lang="en-US" sz="2600" dirty="0">
                <a:ea typeface="Arial" charset="0"/>
                <a:cs typeface="Arial" charset="0"/>
              </a:rPr>
              <a:t>Decrease exercise tolerance: fixed pulmonary blood flow and SV</a:t>
            </a:r>
          </a:p>
          <a:p>
            <a:pPr marL="296863" indent="-296863"/>
            <a:r>
              <a:rPr lang="en-US" sz="2600" dirty="0">
                <a:ea typeface="Arial" charset="0"/>
                <a:cs typeface="Arial" charset="0"/>
              </a:rPr>
              <a:t>Open fenestration: possible desaturation with R-L shunt if PVR increases</a:t>
            </a:r>
          </a:p>
        </p:txBody>
      </p:sp>
    </p:spTree>
    <p:extLst>
      <p:ext uri="{BB962C8B-B14F-4D97-AF65-F5344CB8AC3E}">
        <p14:creationId xmlns:p14="http://schemas.microsoft.com/office/powerpoint/2010/main" val="19195088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6674" y="1513959"/>
            <a:ext cx="8757326" cy="4524315"/>
          </a:xfrm>
          <a:prstGeom prst="rect">
            <a:avLst/>
          </a:prstGeom>
        </p:spPr>
        <p:txBody>
          <a:bodyPr wrap="square">
            <a:spAutoFit/>
          </a:bodyPr>
          <a:lstStyle/>
          <a:p>
            <a:pPr marL="296863" indent="-296863">
              <a:spcBef>
                <a:spcPts val="600"/>
              </a:spcBef>
              <a:buFont typeface="+mj-lt"/>
              <a:buAutoNum type="arabicPeriod"/>
            </a:pPr>
            <a:r>
              <a:rPr lang="en-US" sz="2000" i="1" dirty="0">
                <a:solidFill>
                  <a:prstClr val="black"/>
                </a:solidFill>
                <a:ea typeface="Arial" charset="0"/>
                <a:cs typeface="Arial" charset="0"/>
              </a:rPr>
              <a:t>Knowledge of the underlying lesion and type of circulation?</a:t>
            </a:r>
            <a:r>
              <a:rPr lang="en-US" sz="2000" dirty="0">
                <a:solidFill>
                  <a:prstClr val="black"/>
                </a:solidFill>
                <a:ea typeface="Arial" charset="0"/>
                <a:cs typeface="Arial" charset="0"/>
              </a:rPr>
              <a:t> Significance of changes in SVR/PVR; significance of oxygen saturation</a:t>
            </a:r>
          </a:p>
          <a:p>
            <a:pPr marL="296863" indent="-296863">
              <a:spcBef>
                <a:spcPts val="600"/>
              </a:spcBef>
              <a:buFont typeface="+mj-lt"/>
              <a:buAutoNum type="arabicPeriod"/>
            </a:pPr>
            <a:r>
              <a:rPr lang="en-US" sz="2000" i="1" dirty="0">
                <a:solidFill>
                  <a:prstClr val="black"/>
                </a:solidFill>
                <a:ea typeface="Arial" charset="0"/>
                <a:cs typeface="Arial" charset="0"/>
              </a:rPr>
              <a:t>Evidence of long-term complications</a:t>
            </a:r>
            <a:r>
              <a:rPr lang="en-US" sz="2000" dirty="0">
                <a:solidFill>
                  <a:prstClr val="black"/>
                </a:solidFill>
                <a:ea typeface="Arial" charset="0"/>
                <a:cs typeface="Arial" charset="0"/>
              </a:rPr>
              <a:t> and other features that put children into a high-risk category 	</a:t>
            </a:r>
          </a:p>
          <a:p>
            <a:pPr marL="296863" indent="-296863">
              <a:spcBef>
                <a:spcPts val="600"/>
              </a:spcBef>
              <a:buFont typeface="+mj-lt"/>
              <a:buAutoNum type="arabicPeriod"/>
            </a:pPr>
            <a:r>
              <a:rPr lang="en-US" sz="2000" i="1" dirty="0">
                <a:solidFill>
                  <a:prstClr val="black"/>
                </a:solidFill>
                <a:ea typeface="Arial" charset="0"/>
                <a:cs typeface="Arial" charset="0"/>
              </a:rPr>
              <a:t>Evidence of recent upper or lower respiratory tract infections </a:t>
            </a:r>
            <a:r>
              <a:rPr lang="en-US" sz="2000" dirty="0">
                <a:solidFill>
                  <a:prstClr val="black"/>
                </a:solidFill>
                <a:ea typeface="Arial" charset="0"/>
                <a:cs typeface="Arial" charset="0"/>
              </a:rPr>
              <a:t>which may increase airway reactivity and PVR, especially in infants and children with a Glenn or Fontan circulation	</a:t>
            </a:r>
          </a:p>
          <a:p>
            <a:pPr marL="296863" indent="-296863">
              <a:spcBef>
                <a:spcPts val="600"/>
              </a:spcBef>
              <a:buFont typeface="+mj-lt"/>
              <a:buAutoNum type="arabicPeriod"/>
            </a:pPr>
            <a:r>
              <a:rPr lang="en-US" sz="2000" i="1" dirty="0">
                <a:solidFill>
                  <a:prstClr val="black"/>
                </a:solidFill>
                <a:ea typeface="Arial" charset="0"/>
                <a:cs typeface="Arial" charset="0"/>
              </a:rPr>
              <a:t>Venous and arterial access may be difficult: </a:t>
            </a:r>
            <a:r>
              <a:rPr lang="en-US" sz="2000" dirty="0">
                <a:solidFill>
                  <a:prstClr val="black"/>
                </a:solidFill>
                <a:ea typeface="Arial" charset="0"/>
                <a:cs typeface="Arial" charset="0"/>
              </a:rPr>
              <a:t>utilize ultrasound as needed</a:t>
            </a:r>
          </a:p>
          <a:p>
            <a:pPr marL="296863" indent="-296863">
              <a:spcBef>
                <a:spcPts val="600"/>
              </a:spcBef>
              <a:buFont typeface="+mj-lt"/>
              <a:buAutoNum type="arabicPeriod"/>
            </a:pPr>
            <a:r>
              <a:rPr lang="en-US" sz="2000" i="1" dirty="0">
                <a:solidFill>
                  <a:prstClr val="black"/>
                </a:solidFill>
                <a:ea typeface="Arial" charset="0"/>
                <a:cs typeface="Arial" charset="0"/>
              </a:rPr>
              <a:t>Routine drug therapy</a:t>
            </a:r>
            <a:r>
              <a:rPr lang="en-US" sz="2000" dirty="0">
                <a:solidFill>
                  <a:prstClr val="black"/>
                </a:solidFill>
                <a:ea typeface="Arial" charset="0"/>
                <a:cs typeface="Arial" charset="0"/>
              </a:rPr>
              <a:t>: continue most cardiac medications through the preoperative period </a:t>
            </a:r>
          </a:p>
          <a:p>
            <a:pPr marL="296863" indent="-296863">
              <a:spcBef>
                <a:spcPts val="600"/>
              </a:spcBef>
              <a:buFont typeface="+mj-lt"/>
              <a:buAutoNum type="arabicPeriod"/>
            </a:pPr>
            <a:r>
              <a:rPr lang="en-US" sz="2000" i="1" dirty="0">
                <a:solidFill>
                  <a:prstClr val="black"/>
                </a:solidFill>
                <a:ea typeface="Arial" charset="0"/>
                <a:cs typeface="Arial" charset="0"/>
              </a:rPr>
              <a:t>Sedative premedication</a:t>
            </a:r>
            <a:r>
              <a:rPr lang="en-US" sz="2000" dirty="0">
                <a:solidFill>
                  <a:prstClr val="black"/>
                </a:solidFill>
                <a:ea typeface="Arial" charset="0"/>
                <a:cs typeface="Arial" charset="0"/>
              </a:rPr>
              <a:t>: may minimize anxiety and distress, minimize oxygen consumption, and reduce the amount of induction agent</a:t>
            </a:r>
          </a:p>
          <a:p>
            <a:pPr marL="296863" indent="-296863">
              <a:spcBef>
                <a:spcPts val="600"/>
              </a:spcBef>
              <a:buFont typeface="+mj-lt"/>
              <a:buAutoNum type="arabicPeriod"/>
            </a:pPr>
            <a:r>
              <a:rPr lang="en-US" sz="2000" i="1" dirty="0">
                <a:solidFill>
                  <a:prstClr val="black"/>
                </a:solidFill>
                <a:ea typeface="Arial" charset="0"/>
                <a:cs typeface="Arial" charset="0"/>
              </a:rPr>
              <a:t>Endocarditis prophylaxis</a:t>
            </a:r>
            <a:r>
              <a:rPr lang="en-US" sz="2000" dirty="0">
                <a:solidFill>
                  <a:prstClr val="black"/>
                </a:solidFill>
                <a:ea typeface="Arial" charset="0"/>
                <a:cs typeface="Arial" charset="0"/>
              </a:rPr>
              <a:t>: follow national guidelines</a:t>
            </a:r>
            <a:endParaRPr lang="en-US" sz="2400" dirty="0">
              <a:solidFill>
                <a:prstClr val="black"/>
              </a:solidFill>
            </a:endParaRPr>
          </a:p>
        </p:txBody>
      </p:sp>
      <p:sp>
        <p:nvSpPr>
          <p:cNvPr id="3" name="TextBox 2"/>
          <p:cNvSpPr txBox="1"/>
          <p:nvPr/>
        </p:nvSpPr>
        <p:spPr>
          <a:xfrm>
            <a:off x="386674" y="228600"/>
            <a:ext cx="6623726" cy="1323439"/>
          </a:xfrm>
          <a:prstGeom prst="rect">
            <a:avLst/>
          </a:prstGeom>
          <a:noFill/>
        </p:spPr>
        <p:txBody>
          <a:bodyPr wrap="square" rtlCol="0">
            <a:spAutoFit/>
          </a:bodyPr>
          <a:lstStyle/>
          <a:p>
            <a:r>
              <a:rPr lang="en-US" sz="4000" dirty="0">
                <a:solidFill>
                  <a:prstClr val="black"/>
                </a:solidFill>
                <a:latin typeface="+mj-lt"/>
                <a:ea typeface="Arial" charset="0"/>
                <a:cs typeface="Arial" charset="0"/>
              </a:rPr>
              <a:t>General Principles for Preoperative Assessment</a:t>
            </a:r>
          </a:p>
        </p:txBody>
      </p:sp>
    </p:spTree>
    <p:extLst>
      <p:ext uri="{BB962C8B-B14F-4D97-AF65-F5344CB8AC3E}">
        <p14:creationId xmlns:p14="http://schemas.microsoft.com/office/powerpoint/2010/main" val="13145198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t="25739" b="-1"/>
          <a:stretch/>
        </p:blipFill>
        <p:spPr>
          <a:xfrm>
            <a:off x="381000" y="1524000"/>
            <a:ext cx="8382000" cy="4572000"/>
          </a:xfrm>
          <a:prstGeom prst="rect">
            <a:avLst/>
          </a:prstGeom>
        </p:spPr>
      </p:pic>
      <p:sp>
        <p:nvSpPr>
          <p:cNvPr id="3" name="TextBox 2">
            <a:extLst>
              <a:ext uri="{FF2B5EF4-FFF2-40B4-BE49-F238E27FC236}">
                <a16:creationId xmlns:a16="http://schemas.microsoft.com/office/drawing/2014/main" id="{A3C46745-6B4A-9C4F-90CF-97BC288F494A}"/>
              </a:ext>
            </a:extLst>
          </p:cNvPr>
          <p:cNvSpPr txBox="1"/>
          <p:nvPr/>
        </p:nvSpPr>
        <p:spPr>
          <a:xfrm>
            <a:off x="439752" y="381000"/>
            <a:ext cx="7485048" cy="954107"/>
          </a:xfrm>
          <a:prstGeom prst="rect">
            <a:avLst/>
          </a:prstGeom>
          <a:noFill/>
        </p:spPr>
        <p:txBody>
          <a:bodyPr wrap="square" rtlCol="0">
            <a:spAutoFit/>
          </a:bodyPr>
          <a:lstStyle/>
          <a:p>
            <a:r>
              <a:rPr lang="en-US" sz="2800" dirty="0"/>
              <a:t>Risk Classification of Children with Heart Disease </a:t>
            </a:r>
          </a:p>
          <a:p>
            <a:r>
              <a:rPr lang="en-US" sz="2800" dirty="0"/>
              <a:t>Undergoing Non-cardiac Surgery</a:t>
            </a:r>
          </a:p>
        </p:txBody>
      </p:sp>
    </p:spTree>
    <p:extLst>
      <p:ext uri="{BB962C8B-B14F-4D97-AF65-F5344CB8AC3E}">
        <p14:creationId xmlns:p14="http://schemas.microsoft.com/office/powerpoint/2010/main" val="12508463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4438" y="228600"/>
            <a:ext cx="7543800" cy="1028700"/>
          </a:xfrm>
        </p:spPr>
        <p:txBody>
          <a:bodyPr>
            <a:normAutofit/>
          </a:bodyPr>
          <a:lstStyle/>
          <a:p>
            <a:pPr algn="l"/>
            <a:r>
              <a:rPr lang="en-US" dirty="0">
                <a:ea typeface="Arial" charset="0"/>
                <a:cs typeface="Arial" charset="0"/>
              </a:rPr>
              <a:t>Manipulation of SVR</a:t>
            </a:r>
          </a:p>
        </p:txBody>
      </p:sp>
      <p:sp>
        <p:nvSpPr>
          <p:cNvPr id="3" name="Content Placeholder 2"/>
          <p:cNvSpPr>
            <a:spLocks noGrp="1"/>
          </p:cNvSpPr>
          <p:nvPr>
            <p:ph sz="half" idx="1"/>
          </p:nvPr>
        </p:nvSpPr>
        <p:spPr>
          <a:xfrm>
            <a:off x="734438" y="1143000"/>
            <a:ext cx="3335337" cy="4895850"/>
          </a:xfrm>
        </p:spPr>
        <p:txBody>
          <a:bodyPr>
            <a:noAutofit/>
          </a:bodyPr>
          <a:lstStyle/>
          <a:p>
            <a:pPr marL="0" indent="0">
              <a:buNone/>
            </a:pPr>
            <a:r>
              <a:rPr lang="en-US" sz="3600" dirty="0">
                <a:ea typeface="Arial" charset="0"/>
                <a:cs typeface="Arial" charset="0"/>
              </a:rPr>
              <a:t>Increase:</a:t>
            </a:r>
            <a:endParaRPr lang="en-US" sz="1650" dirty="0">
              <a:ea typeface="Arial" charset="0"/>
              <a:cs typeface="Arial" charset="0"/>
            </a:endParaRPr>
          </a:p>
          <a:p>
            <a:pPr marL="228600" indent="-228600"/>
            <a:r>
              <a:rPr lang="en-US" sz="2400" dirty="0">
                <a:ea typeface="Arial" charset="0"/>
                <a:cs typeface="Arial" charset="0"/>
              </a:rPr>
              <a:t>Sympathetic stimulation</a:t>
            </a:r>
          </a:p>
          <a:p>
            <a:pPr marL="458788" lvl="1" indent="-230188">
              <a:buFont typeface="System Font Regular"/>
              <a:buChar char="-"/>
            </a:pPr>
            <a:r>
              <a:rPr lang="en-US" sz="2000" dirty="0">
                <a:ea typeface="Arial" charset="0"/>
                <a:cs typeface="Arial" charset="0"/>
              </a:rPr>
              <a:t>Pain and agitation</a:t>
            </a:r>
          </a:p>
          <a:p>
            <a:pPr marL="458788" lvl="1" indent="-230188">
              <a:buFont typeface="System Font Regular"/>
              <a:buChar char="-"/>
            </a:pPr>
            <a:r>
              <a:rPr lang="en-US" sz="2000" dirty="0">
                <a:ea typeface="Arial" charset="0"/>
                <a:cs typeface="Arial" charset="0"/>
              </a:rPr>
              <a:t>Epinephrine</a:t>
            </a:r>
          </a:p>
          <a:p>
            <a:pPr marL="458788" lvl="1" indent="-230188">
              <a:buFont typeface="System Font Regular"/>
              <a:buChar char="-"/>
            </a:pPr>
            <a:r>
              <a:rPr lang="en-US" sz="2000" dirty="0">
                <a:ea typeface="Arial" charset="0"/>
                <a:cs typeface="Arial" charset="0"/>
              </a:rPr>
              <a:t>Dopamine</a:t>
            </a:r>
          </a:p>
          <a:p>
            <a:pPr marL="458788" lvl="1" indent="-230188">
              <a:buFont typeface="System Font Regular"/>
              <a:buChar char="-"/>
            </a:pPr>
            <a:r>
              <a:rPr lang="en-US" sz="2000" dirty="0">
                <a:ea typeface="Arial" charset="0"/>
                <a:cs typeface="Arial" charset="0"/>
              </a:rPr>
              <a:t>Norepinephrine</a:t>
            </a:r>
          </a:p>
          <a:p>
            <a:pPr marL="458788" lvl="1" indent="-230188">
              <a:buFont typeface="System Font Regular"/>
              <a:buChar char="-"/>
            </a:pPr>
            <a:r>
              <a:rPr lang="en-US" sz="2000" dirty="0">
                <a:ea typeface="Arial" charset="0"/>
                <a:cs typeface="Arial" charset="0"/>
              </a:rPr>
              <a:t>Phenylephrine</a:t>
            </a:r>
          </a:p>
          <a:p>
            <a:pPr marL="458788" lvl="1" indent="-230188">
              <a:buFont typeface="System Font Regular"/>
              <a:buChar char="-"/>
            </a:pPr>
            <a:r>
              <a:rPr lang="en-US" sz="2000" dirty="0">
                <a:ea typeface="Arial" charset="0"/>
                <a:cs typeface="Arial" charset="0"/>
              </a:rPr>
              <a:t>Ketamine</a:t>
            </a:r>
          </a:p>
          <a:p>
            <a:pPr marL="228600" indent="-228600"/>
            <a:r>
              <a:rPr lang="en-US" sz="2400" dirty="0">
                <a:ea typeface="Arial" charset="0"/>
                <a:cs typeface="Arial" charset="0"/>
              </a:rPr>
              <a:t>Negative </a:t>
            </a:r>
            <a:r>
              <a:rPr lang="en-US" sz="2400" dirty="0" err="1">
                <a:ea typeface="Arial" charset="0"/>
                <a:cs typeface="Arial" charset="0"/>
              </a:rPr>
              <a:t>intrathoracic</a:t>
            </a:r>
            <a:r>
              <a:rPr lang="en-US" sz="2400" dirty="0">
                <a:ea typeface="Arial" charset="0"/>
                <a:cs typeface="Arial" charset="0"/>
              </a:rPr>
              <a:t> pressure</a:t>
            </a:r>
          </a:p>
          <a:p>
            <a:pPr marL="228600" indent="-228600"/>
            <a:r>
              <a:rPr lang="en-US" sz="2400" dirty="0">
                <a:ea typeface="Arial" charset="0"/>
                <a:cs typeface="Arial" charset="0"/>
              </a:rPr>
              <a:t>Hypothermia </a:t>
            </a:r>
          </a:p>
        </p:txBody>
      </p:sp>
      <p:sp>
        <p:nvSpPr>
          <p:cNvPr id="4" name="Content Placeholder 3"/>
          <p:cNvSpPr>
            <a:spLocks noGrp="1"/>
          </p:cNvSpPr>
          <p:nvPr>
            <p:ph sz="half" idx="2"/>
          </p:nvPr>
        </p:nvSpPr>
        <p:spPr>
          <a:xfrm>
            <a:off x="4724400" y="1219200"/>
            <a:ext cx="4154948" cy="4827890"/>
          </a:xfrm>
        </p:spPr>
        <p:txBody>
          <a:bodyPr>
            <a:normAutofit fontScale="92500" lnSpcReduction="10000"/>
          </a:bodyPr>
          <a:lstStyle/>
          <a:p>
            <a:pPr marL="0" indent="0">
              <a:buNone/>
            </a:pPr>
            <a:r>
              <a:rPr lang="en-US" sz="3600" dirty="0">
                <a:ea typeface="Arial" charset="0"/>
                <a:cs typeface="Arial" charset="0"/>
              </a:rPr>
              <a:t>Decrease:</a:t>
            </a:r>
            <a:endParaRPr lang="en-US" sz="1800" dirty="0">
              <a:ea typeface="Arial" charset="0"/>
              <a:cs typeface="Arial" charset="0"/>
            </a:endParaRPr>
          </a:p>
          <a:p>
            <a:pPr marL="228600" indent="-228600"/>
            <a:r>
              <a:rPr lang="en-US" sz="2600" dirty="0">
                <a:ea typeface="Arial" charset="0"/>
                <a:cs typeface="Arial" charset="0"/>
              </a:rPr>
              <a:t>Adequate sedation and analgesia</a:t>
            </a:r>
          </a:p>
          <a:p>
            <a:pPr marL="228600" indent="-228600"/>
            <a:r>
              <a:rPr lang="en-US" sz="2600" dirty="0">
                <a:ea typeface="Arial" charset="0"/>
                <a:cs typeface="Arial" charset="0"/>
              </a:rPr>
              <a:t>Vasodilators</a:t>
            </a:r>
          </a:p>
          <a:p>
            <a:pPr marL="458788" lvl="1" indent="-230188">
              <a:buFont typeface="System Font Regular"/>
              <a:buChar char="-"/>
            </a:pPr>
            <a:r>
              <a:rPr lang="en-US" sz="2200" dirty="0" err="1">
                <a:ea typeface="Arial" charset="0"/>
                <a:cs typeface="Arial" charset="0"/>
              </a:rPr>
              <a:t>Milrinone</a:t>
            </a:r>
            <a:endParaRPr lang="en-US" sz="2200" dirty="0">
              <a:ea typeface="Arial" charset="0"/>
              <a:cs typeface="Arial" charset="0"/>
            </a:endParaRPr>
          </a:p>
          <a:p>
            <a:pPr marL="458788" lvl="1" indent="-230188">
              <a:buFont typeface="System Font Regular"/>
              <a:buChar char="-"/>
            </a:pPr>
            <a:r>
              <a:rPr lang="en-US" sz="2200" dirty="0" err="1">
                <a:ea typeface="Arial" charset="0"/>
                <a:cs typeface="Arial" charset="0"/>
              </a:rPr>
              <a:t>Dobutamine</a:t>
            </a:r>
            <a:endParaRPr lang="en-US" sz="2200" dirty="0">
              <a:ea typeface="Arial" charset="0"/>
              <a:cs typeface="Arial" charset="0"/>
            </a:endParaRPr>
          </a:p>
          <a:p>
            <a:pPr marL="458788" lvl="1" indent="-230188">
              <a:buFont typeface="System Font Regular"/>
              <a:buChar char="-"/>
            </a:pPr>
            <a:r>
              <a:rPr lang="en-US" sz="2200" dirty="0" err="1">
                <a:ea typeface="Arial" charset="0"/>
                <a:cs typeface="Arial" charset="0"/>
              </a:rPr>
              <a:t>Nitroprusside</a:t>
            </a:r>
            <a:endParaRPr lang="en-US" sz="2200" dirty="0">
              <a:ea typeface="Arial" charset="0"/>
              <a:cs typeface="Arial" charset="0"/>
            </a:endParaRPr>
          </a:p>
          <a:p>
            <a:pPr marL="458788" lvl="1" indent="-230188">
              <a:buFont typeface="System Font Regular"/>
              <a:buChar char="-"/>
            </a:pPr>
            <a:r>
              <a:rPr lang="en-US" sz="2200" dirty="0">
                <a:ea typeface="Arial" charset="0"/>
                <a:cs typeface="Arial" charset="0"/>
              </a:rPr>
              <a:t>ACE inhibitors</a:t>
            </a:r>
          </a:p>
          <a:p>
            <a:pPr marL="458788" lvl="1" indent="-230188">
              <a:buFont typeface="System Font Regular"/>
              <a:buChar char="-"/>
            </a:pPr>
            <a:r>
              <a:rPr lang="en-US" sz="2200" dirty="0">
                <a:ea typeface="Arial" charset="0"/>
                <a:cs typeface="Arial" charset="0"/>
              </a:rPr>
              <a:t>Angiotensin II receptor blockers </a:t>
            </a:r>
          </a:p>
          <a:p>
            <a:pPr marL="228600" indent="-215900"/>
            <a:r>
              <a:rPr lang="en-US" sz="2600" dirty="0">
                <a:ea typeface="Arial" charset="0"/>
                <a:cs typeface="Arial" charset="0"/>
              </a:rPr>
              <a:t>Positive pressure ventilation</a:t>
            </a:r>
          </a:p>
          <a:p>
            <a:pPr marL="228600" indent="-228600"/>
            <a:r>
              <a:rPr lang="en-US" sz="2600" dirty="0">
                <a:ea typeface="Arial" charset="0"/>
                <a:cs typeface="Arial" charset="0"/>
              </a:rPr>
              <a:t>Fever</a:t>
            </a:r>
          </a:p>
          <a:p>
            <a:pPr marL="228600" indent="-228600"/>
            <a:r>
              <a:rPr lang="en-US" sz="2600" dirty="0">
                <a:ea typeface="Arial" charset="0"/>
                <a:cs typeface="Arial" charset="0"/>
              </a:rPr>
              <a:t>Sepsis </a:t>
            </a:r>
          </a:p>
        </p:txBody>
      </p:sp>
    </p:spTree>
    <p:extLst>
      <p:ext uri="{BB962C8B-B14F-4D97-AF65-F5344CB8AC3E}">
        <p14:creationId xmlns:p14="http://schemas.microsoft.com/office/powerpoint/2010/main" val="10073546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266700"/>
            <a:ext cx="7543800" cy="1028700"/>
          </a:xfrm>
        </p:spPr>
        <p:txBody>
          <a:bodyPr>
            <a:normAutofit/>
          </a:bodyPr>
          <a:lstStyle/>
          <a:p>
            <a:pPr algn="l"/>
            <a:r>
              <a:rPr lang="en-US" dirty="0">
                <a:ea typeface="Arial" charset="0"/>
                <a:cs typeface="Arial" charset="0"/>
              </a:rPr>
              <a:t>Manipulation of PVR</a:t>
            </a:r>
          </a:p>
        </p:txBody>
      </p:sp>
      <p:sp>
        <p:nvSpPr>
          <p:cNvPr id="5" name="Content Placeholder 4"/>
          <p:cNvSpPr>
            <a:spLocks noGrp="1"/>
          </p:cNvSpPr>
          <p:nvPr>
            <p:ph sz="half" idx="1"/>
          </p:nvPr>
        </p:nvSpPr>
        <p:spPr>
          <a:xfrm>
            <a:off x="533400" y="1219200"/>
            <a:ext cx="3235325" cy="5144981"/>
          </a:xfrm>
        </p:spPr>
        <p:txBody>
          <a:bodyPr>
            <a:noAutofit/>
          </a:bodyPr>
          <a:lstStyle/>
          <a:p>
            <a:pPr marL="0" indent="0">
              <a:buNone/>
            </a:pPr>
            <a:r>
              <a:rPr lang="en-US" sz="3600" dirty="0">
                <a:ea typeface="Arial" charset="0"/>
                <a:cs typeface="Arial" charset="0"/>
              </a:rPr>
              <a:t>Increase:</a:t>
            </a:r>
          </a:p>
          <a:p>
            <a:pPr marL="296863" indent="-296863"/>
            <a:r>
              <a:rPr lang="en-US" sz="2000" dirty="0">
                <a:ea typeface="Arial" charset="0"/>
                <a:cs typeface="Arial" charset="0"/>
              </a:rPr>
              <a:t>PEEP</a:t>
            </a:r>
          </a:p>
          <a:p>
            <a:pPr marL="296863" indent="-296863"/>
            <a:r>
              <a:rPr lang="en-US" sz="2000" dirty="0">
                <a:ea typeface="Arial" charset="0"/>
                <a:cs typeface="Arial" charset="0"/>
              </a:rPr>
              <a:t>High PIP</a:t>
            </a:r>
          </a:p>
          <a:p>
            <a:pPr marL="296863" indent="-296863"/>
            <a:r>
              <a:rPr lang="en-US" sz="2000" dirty="0">
                <a:ea typeface="Arial" charset="0"/>
                <a:cs typeface="Arial" charset="0"/>
              </a:rPr>
              <a:t>Atelectasis</a:t>
            </a:r>
          </a:p>
          <a:p>
            <a:pPr marL="296863" indent="-296863"/>
            <a:r>
              <a:rPr lang="en-US" sz="2000" dirty="0">
                <a:ea typeface="Arial" charset="0"/>
                <a:cs typeface="Arial" charset="0"/>
              </a:rPr>
              <a:t>Low FiO</a:t>
            </a:r>
            <a:r>
              <a:rPr lang="en-US" sz="2000" baseline="-25000" dirty="0">
                <a:ea typeface="Arial" charset="0"/>
                <a:cs typeface="Arial" charset="0"/>
              </a:rPr>
              <a:t>2</a:t>
            </a:r>
            <a:endParaRPr lang="en-US" sz="2000" dirty="0">
              <a:ea typeface="Arial" charset="0"/>
              <a:cs typeface="Arial" charset="0"/>
            </a:endParaRPr>
          </a:p>
          <a:p>
            <a:pPr marL="296863" indent="-296863"/>
            <a:r>
              <a:rPr lang="en-US" sz="2000" dirty="0">
                <a:ea typeface="Arial" charset="0"/>
                <a:cs typeface="Arial" charset="0"/>
              </a:rPr>
              <a:t>Acidosis</a:t>
            </a:r>
          </a:p>
          <a:p>
            <a:pPr marL="296863" indent="-296863"/>
            <a:r>
              <a:rPr lang="en-US" sz="2000" dirty="0">
                <a:ea typeface="Arial" charset="0"/>
                <a:cs typeface="Arial" charset="0"/>
              </a:rPr>
              <a:t>Hypercapnia </a:t>
            </a:r>
          </a:p>
          <a:p>
            <a:pPr marL="296863" indent="-296863"/>
            <a:r>
              <a:rPr lang="en-US" sz="2000" dirty="0">
                <a:ea typeface="Arial" charset="0"/>
                <a:cs typeface="Arial" charset="0"/>
              </a:rPr>
              <a:t>Increased HCT</a:t>
            </a:r>
          </a:p>
          <a:p>
            <a:pPr marL="296863" indent="-296863"/>
            <a:r>
              <a:rPr lang="en-US" sz="2000" dirty="0">
                <a:ea typeface="Arial" charset="0"/>
                <a:cs typeface="Arial" charset="0"/>
              </a:rPr>
              <a:t>Pain, agitation</a:t>
            </a:r>
          </a:p>
          <a:p>
            <a:pPr marL="296863" indent="-296863"/>
            <a:r>
              <a:rPr lang="en-US" sz="2000" dirty="0">
                <a:ea typeface="Arial" charset="0"/>
                <a:cs typeface="Arial" charset="0"/>
              </a:rPr>
              <a:t>Epinephrine, dopamine</a:t>
            </a:r>
          </a:p>
          <a:p>
            <a:pPr marL="296863" indent="-296863"/>
            <a:r>
              <a:rPr lang="en-US" sz="2000" dirty="0">
                <a:ea typeface="Arial" charset="0"/>
                <a:cs typeface="Arial" charset="0"/>
              </a:rPr>
              <a:t>Vasoconstrictors: phenylephrine </a:t>
            </a:r>
          </a:p>
        </p:txBody>
      </p:sp>
      <p:sp>
        <p:nvSpPr>
          <p:cNvPr id="6" name="Content Placeholder 5"/>
          <p:cNvSpPr>
            <a:spLocks noGrp="1"/>
          </p:cNvSpPr>
          <p:nvPr>
            <p:ph sz="half" idx="2"/>
          </p:nvPr>
        </p:nvSpPr>
        <p:spPr>
          <a:xfrm>
            <a:off x="4419600" y="1295400"/>
            <a:ext cx="3888248" cy="4687781"/>
          </a:xfrm>
        </p:spPr>
        <p:txBody>
          <a:bodyPr>
            <a:noAutofit/>
          </a:bodyPr>
          <a:lstStyle/>
          <a:p>
            <a:pPr marL="0" indent="0">
              <a:buNone/>
            </a:pPr>
            <a:r>
              <a:rPr lang="en-US" sz="3600" dirty="0">
                <a:ea typeface="Arial" charset="0"/>
                <a:cs typeface="Arial" charset="0"/>
              </a:rPr>
              <a:t>Decrease:</a:t>
            </a:r>
          </a:p>
          <a:p>
            <a:pPr marL="296863" indent="-296863"/>
            <a:r>
              <a:rPr lang="en-US" sz="2000" dirty="0">
                <a:ea typeface="Arial" charset="0"/>
                <a:cs typeface="Arial" charset="0"/>
              </a:rPr>
              <a:t>No PEEP</a:t>
            </a:r>
          </a:p>
          <a:p>
            <a:pPr marL="296863" indent="-296863"/>
            <a:r>
              <a:rPr lang="en-US" sz="2000" dirty="0">
                <a:ea typeface="Arial" charset="0"/>
                <a:cs typeface="Arial" charset="0"/>
              </a:rPr>
              <a:t>Low  PIP</a:t>
            </a:r>
          </a:p>
          <a:p>
            <a:pPr marL="296863" indent="-296863"/>
            <a:r>
              <a:rPr lang="en-US" sz="2000" dirty="0">
                <a:ea typeface="Arial" charset="0"/>
                <a:cs typeface="Arial" charset="0"/>
              </a:rPr>
              <a:t>Normal FRC</a:t>
            </a:r>
          </a:p>
          <a:p>
            <a:pPr marL="296863" indent="-296863"/>
            <a:r>
              <a:rPr lang="en-US" sz="2000" dirty="0">
                <a:ea typeface="Arial" charset="0"/>
                <a:cs typeface="Arial" charset="0"/>
              </a:rPr>
              <a:t>High FiO</a:t>
            </a:r>
            <a:r>
              <a:rPr lang="en-US" sz="2000" baseline="-25000" dirty="0">
                <a:ea typeface="Arial" charset="0"/>
                <a:cs typeface="Arial" charset="0"/>
              </a:rPr>
              <a:t>2</a:t>
            </a:r>
            <a:endParaRPr lang="en-US" sz="2000" dirty="0">
              <a:ea typeface="Arial" charset="0"/>
              <a:cs typeface="Arial" charset="0"/>
            </a:endParaRPr>
          </a:p>
          <a:p>
            <a:pPr marL="296863" indent="-296863"/>
            <a:r>
              <a:rPr lang="en-US" sz="2000" dirty="0">
                <a:ea typeface="Arial" charset="0"/>
                <a:cs typeface="Arial" charset="0"/>
              </a:rPr>
              <a:t>Alkalosis</a:t>
            </a:r>
          </a:p>
          <a:p>
            <a:pPr marL="296863" indent="-296863"/>
            <a:r>
              <a:rPr lang="en-US" sz="2000" dirty="0" err="1">
                <a:ea typeface="Arial" charset="0"/>
                <a:cs typeface="Arial" charset="0"/>
              </a:rPr>
              <a:t>Hypocapnia</a:t>
            </a:r>
            <a:endParaRPr lang="en-US" sz="2000" dirty="0">
              <a:ea typeface="Arial" charset="0"/>
              <a:cs typeface="Arial" charset="0"/>
            </a:endParaRPr>
          </a:p>
          <a:p>
            <a:pPr marL="296863" indent="-296863"/>
            <a:r>
              <a:rPr lang="en-US" sz="2000" dirty="0">
                <a:ea typeface="Arial" charset="0"/>
                <a:cs typeface="Arial" charset="0"/>
              </a:rPr>
              <a:t>Low HCT</a:t>
            </a:r>
          </a:p>
          <a:p>
            <a:pPr marL="296863" indent="-296863"/>
            <a:r>
              <a:rPr lang="en-US" sz="2000" dirty="0">
                <a:ea typeface="Arial" charset="0"/>
                <a:cs typeface="Arial" charset="0"/>
              </a:rPr>
              <a:t>Blunted surgical response</a:t>
            </a:r>
          </a:p>
          <a:p>
            <a:pPr marL="296863" indent="-296863"/>
            <a:r>
              <a:rPr lang="en-US" sz="2000" dirty="0">
                <a:ea typeface="Arial" charset="0"/>
                <a:cs typeface="Arial" charset="0"/>
              </a:rPr>
              <a:t>NO</a:t>
            </a:r>
          </a:p>
          <a:p>
            <a:pPr marL="296863" indent="-296863"/>
            <a:r>
              <a:rPr lang="en-US" sz="2000" dirty="0">
                <a:ea typeface="Arial" charset="0"/>
                <a:cs typeface="Arial" charset="0"/>
              </a:rPr>
              <a:t>Vasodilators: Milrinone, prostacyclin</a:t>
            </a:r>
          </a:p>
        </p:txBody>
      </p:sp>
    </p:spTree>
    <p:extLst>
      <p:ext uri="{BB962C8B-B14F-4D97-AF65-F5344CB8AC3E}">
        <p14:creationId xmlns:p14="http://schemas.microsoft.com/office/powerpoint/2010/main" val="19939117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219200"/>
            <a:ext cx="8521430" cy="4909036"/>
          </a:xfrm>
          <a:prstGeom prst="rect">
            <a:avLst/>
          </a:prstGeom>
        </p:spPr>
        <p:txBody>
          <a:bodyPr wrap="square">
            <a:spAutoFit/>
          </a:bodyPr>
          <a:lstStyle/>
          <a:p>
            <a:r>
              <a:rPr lang="en-US" sz="1600" b="1" dirty="0">
                <a:solidFill>
                  <a:prstClr val="black"/>
                </a:solidFill>
                <a:latin typeface="Arial" charset="0"/>
                <a:ea typeface="Arial" charset="0"/>
                <a:cs typeface="Arial" charset="0"/>
              </a:rPr>
              <a:t>1. 6 month old with an unrepaired VSD presenting for emergency surgery for a scrotal swelling</a:t>
            </a:r>
            <a:r>
              <a:rPr lang="en-US" sz="1600" dirty="0">
                <a:solidFill>
                  <a:prstClr val="black"/>
                </a:solidFill>
                <a:latin typeface="Arial" charset="0"/>
                <a:ea typeface="Arial" charset="0"/>
                <a:cs typeface="Arial" charset="0"/>
              </a:rPr>
              <a:t>.</a:t>
            </a:r>
          </a:p>
          <a:p>
            <a:r>
              <a:rPr lang="en-US" sz="1600" i="1" dirty="0">
                <a:solidFill>
                  <a:prstClr val="black"/>
                </a:solidFill>
                <a:latin typeface="Arial" charset="0"/>
                <a:ea typeface="Arial" charset="0"/>
                <a:cs typeface="Arial" charset="0"/>
              </a:rPr>
              <a:t>Physiology:</a:t>
            </a:r>
            <a:r>
              <a:rPr lang="en-US" sz="1600" dirty="0">
                <a:solidFill>
                  <a:prstClr val="black"/>
                </a:solidFill>
                <a:latin typeface="Arial" charset="0"/>
                <a:ea typeface="Arial" charset="0"/>
                <a:cs typeface="Arial" charset="0"/>
              </a:rPr>
              <a:t> compensated (on examination in moderate cardiac failure, on diuretics but feeding well and gaining weight)	</a:t>
            </a:r>
          </a:p>
          <a:p>
            <a:endParaRPr lang="en-US" sz="1600" dirty="0">
              <a:solidFill>
                <a:prstClr val="black"/>
              </a:solidFill>
              <a:latin typeface="Arial" charset="0"/>
              <a:ea typeface="Arial" charset="0"/>
              <a:cs typeface="Arial" charset="0"/>
            </a:endParaRPr>
          </a:p>
          <a:p>
            <a:r>
              <a:rPr lang="en-US" sz="1600" i="1" dirty="0">
                <a:solidFill>
                  <a:prstClr val="black"/>
                </a:solidFill>
                <a:latin typeface="Arial" charset="0"/>
                <a:ea typeface="Arial" charset="0"/>
                <a:cs typeface="Arial" charset="0"/>
              </a:rPr>
              <a:t>Lesion:</a:t>
            </a:r>
            <a:r>
              <a:rPr lang="en-US" sz="1600" dirty="0">
                <a:solidFill>
                  <a:prstClr val="black"/>
                </a:solidFill>
                <a:latin typeface="Arial" charset="0"/>
                <a:ea typeface="Arial" charset="0"/>
                <a:cs typeface="Arial" charset="0"/>
              </a:rPr>
              <a:t> simple. Awaiting VSD repair next month</a:t>
            </a:r>
          </a:p>
          <a:p>
            <a:r>
              <a:rPr lang="en-US" sz="1600" dirty="0">
                <a:solidFill>
                  <a:prstClr val="black"/>
                </a:solidFill>
                <a:latin typeface="Arial" charset="0"/>
                <a:ea typeface="Arial" charset="0"/>
                <a:cs typeface="Arial" charset="0"/>
              </a:rPr>
              <a:t>	</a:t>
            </a:r>
          </a:p>
          <a:p>
            <a:r>
              <a:rPr lang="en-US" sz="1600" i="1" dirty="0">
                <a:solidFill>
                  <a:prstClr val="black"/>
                </a:solidFill>
                <a:latin typeface="Arial" charset="0"/>
                <a:ea typeface="Arial" charset="0"/>
                <a:cs typeface="Arial" charset="0"/>
              </a:rPr>
              <a:t>Risk category:</a:t>
            </a:r>
            <a:r>
              <a:rPr lang="en-US" sz="1600" dirty="0">
                <a:solidFill>
                  <a:prstClr val="black"/>
                </a:solidFill>
                <a:latin typeface="Arial" charset="0"/>
                <a:ea typeface="Arial" charset="0"/>
                <a:cs typeface="Arial" charset="0"/>
              </a:rPr>
              <a:t> intermediate (physiologically well-compensated, simple lesion, minor surgery, but less than 2 </a:t>
            </a:r>
            <a:r>
              <a:rPr lang="en-US" sz="1600" dirty="0" err="1">
                <a:solidFill>
                  <a:prstClr val="black"/>
                </a:solidFill>
                <a:latin typeface="Arial" charset="0"/>
                <a:ea typeface="Arial" charset="0"/>
                <a:cs typeface="Arial" charset="0"/>
              </a:rPr>
              <a:t>yr</a:t>
            </a:r>
            <a:r>
              <a:rPr lang="en-US" sz="1600" dirty="0">
                <a:solidFill>
                  <a:prstClr val="black"/>
                </a:solidFill>
                <a:latin typeface="Arial" charset="0"/>
                <a:ea typeface="Arial" charset="0"/>
                <a:cs typeface="Arial" charset="0"/>
              </a:rPr>
              <a:t> old, emergency surgery)</a:t>
            </a:r>
          </a:p>
          <a:p>
            <a:r>
              <a:rPr lang="en-US" sz="1600" dirty="0">
                <a:solidFill>
                  <a:prstClr val="black"/>
                </a:solidFill>
                <a:latin typeface="Arial" charset="0"/>
                <a:ea typeface="Arial" charset="0"/>
                <a:cs typeface="Arial" charset="0"/>
              </a:rPr>
              <a:t>	</a:t>
            </a:r>
          </a:p>
          <a:p>
            <a:r>
              <a:rPr lang="en-US" sz="1600" i="1" dirty="0">
                <a:solidFill>
                  <a:prstClr val="black"/>
                </a:solidFill>
                <a:latin typeface="Arial" charset="0"/>
                <a:ea typeface="Arial" charset="0"/>
                <a:cs typeface="Arial" charset="0"/>
              </a:rPr>
              <a:t>Management:</a:t>
            </a:r>
            <a:r>
              <a:rPr lang="en-US" sz="1600" dirty="0">
                <a:solidFill>
                  <a:prstClr val="black"/>
                </a:solidFill>
                <a:latin typeface="Arial" charset="0"/>
                <a:ea typeface="Arial" charset="0"/>
                <a:cs typeface="Arial" charset="0"/>
              </a:rPr>
              <a:t> depends on local </a:t>
            </a:r>
            <a:r>
              <a:rPr lang="en-US" sz="1600" dirty="0" err="1">
                <a:solidFill>
                  <a:prstClr val="black"/>
                </a:solidFill>
                <a:latin typeface="Arial" charset="0"/>
                <a:ea typeface="Arial" charset="0"/>
                <a:cs typeface="Arial" charset="0"/>
              </a:rPr>
              <a:t>anaesthesia</a:t>
            </a:r>
            <a:r>
              <a:rPr lang="en-US" sz="1600" dirty="0">
                <a:solidFill>
                  <a:prstClr val="black"/>
                </a:solidFill>
                <a:latin typeface="Arial" charset="0"/>
                <a:ea typeface="Arial" charset="0"/>
                <a:cs typeface="Arial" charset="0"/>
              </a:rPr>
              <a:t> and surgical expertise—if local hospital routinely performs surgery on children under 2 </a:t>
            </a:r>
            <a:r>
              <a:rPr lang="en-US" sz="1600" dirty="0" err="1">
                <a:solidFill>
                  <a:prstClr val="black"/>
                </a:solidFill>
                <a:latin typeface="Arial" charset="0"/>
                <a:ea typeface="Arial" charset="0"/>
                <a:cs typeface="Arial" charset="0"/>
              </a:rPr>
              <a:t>yr</a:t>
            </a:r>
            <a:r>
              <a:rPr lang="en-US" sz="1600" dirty="0">
                <a:solidFill>
                  <a:prstClr val="black"/>
                </a:solidFill>
                <a:latin typeface="Arial" charset="0"/>
                <a:ea typeface="Arial" charset="0"/>
                <a:cs typeface="Arial" charset="0"/>
              </a:rPr>
              <a:t> then safe to undertake locally. Otherwise, consider discussion with and transfer to specialist </a:t>
            </a:r>
            <a:r>
              <a:rPr lang="en-US" sz="1600" dirty="0" err="1">
                <a:solidFill>
                  <a:prstClr val="black"/>
                </a:solidFill>
                <a:latin typeface="Arial" charset="0"/>
                <a:ea typeface="Arial" charset="0"/>
                <a:cs typeface="Arial" charset="0"/>
              </a:rPr>
              <a:t>centre</a:t>
            </a:r>
            <a:r>
              <a:rPr lang="en-US" sz="1600" dirty="0">
                <a:solidFill>
                  <a:prstClr val="black"/>
                </a:solidFill>
                <a:latin typeface="Arial" charset="0"/>
                <a:ea typeface="Arial" charset="0"/>
                <a:cs typeface="Arial" charset="0"/>
              </a:rPr>
              <a:t>	</a:t>
            </a:r>
          </a:p>
          <a:p>
            <a:endParaRPr lang="en-US" sz="1600" dirty="0">
              <a:solidFill>
                <a:prstClr val="black"/>
              </a:solidFill>
              <a:latin typeface="Arial" charset="0"/>
              <a:ea typeface="Arial" charset="0"/>
              <a:cs typeface="Arial" charset="0"/>
            </a:endParaRPr>
          </a:p>
          <a:p>
            <a:r>
              <a:rPr lang="en-US" sz="1600" i="1" dirty="0" err="1">
                <a:solidFill>
                  <a:prstClr val="black"/>
                </a:solidFill>
                <a:latin typeface="Arial" charset="0"/>
                <a:ea typeface="Arial" charset="0"/>
                <a:cs typeface="Arial" charset="0"/>
              </a:rPr>
              <a:t>Anaesthesia</a:t>
            </a:r>
            <a:r>
              <a:rPr lang="en-US" sz="1600" i="1" dirty="0">
                <a:solidFill>
                  <a:prstClr val="black"/>
                </a:solidFill>
                <a:latin typeface="Arial" charset="0"/>
                <a:ea typeface="Arial" charset="0"/>
                <a:cs typeface="Arial" charset="0"/>
              </a:rPr>
              <a:t> considerations:</a:t>
            </a:r>
            <a:r>
              <a:rPr lang="en-US" sz="1600" dirty="0">
                <a:solidFill>
                  <a:prstClr val="black"/>
                </a:solidFill>
                <a:latin typeface="Arial" charset="0"/>
                <a:ea typeface="Arial" charset="0"/>
                <a:cs typeface="Arial" charset="0"/>
              </a:rPr>
              <a:t> slow cautious gas or IV induction, beware of possibility of poor cardiac reserve. Avoid high inspired oxygen concentration in order to minimize left-to-right shunt and maximize systemic perfusion. May require higher ventilator pressures than expected because of pulmonary edema. Avoid air bubbles in venous lines because of the risk of paradoxical embolus. Endocarditis prophylaxis unnecessary</a:t>
            </a:r>
          </a:p>
          <a:p>
            <a:r>
              <a:rPr lang="en-US" sz="900" dirty="0">
                <a:solidFill>
                  <a:prstClr val="black"/>
                </a:solidFill>
                <a:latin typeface="Arial" charset="0"/>
                <a:ea typeface="Arial" charset="0"/>
                <a:cs typeface="Arial" charset="0"/>
              </a:rPr>
              <a:t>	</a:t>
            </a:r>
          </a:p>
        </p:txBody>
      </p:sp>
      <p:sp>
        <p:nvSpPr>
          <p:cNvPr id="3" name="TextBox 2"/>
          <p:cNvSpPr txBox="1"/>
          <p:nvPr/>
        </p:nvSpPr>
        <p:spPr>
          <a:xfrm>
            <a:off x="533400" y="396656"/>
            <a:ext cx="2667000" cy="646331"/>
          </a:xfrm>
          <a:prstGeom prst="rect">
            <a:avLst/>
          </a:prstGeom>
          <a:noFill/>
        </p:spPr>
        <p:txBody>
          <a:bodyPr wrap="square" rtlCol="0">
            <a:spAutoFit/>
          </a:bodyPr>
          <a:lstStyle/>
          <a:p>
            <a:r>
              <a:rPr lang="en-US" sz="3600" b="1">
                <a:latin typeface="+mj-lt"/>
              </a:rPr>
              <a:t>Cases</a:t>
            </a:r>
          </a:p>
        </p:txBody>
      </p:sp>
    </p:spTree>
    <p:extLst>
      <p:ext uri="{BB962C8B-B14F-4D97-AF65-F5344CB8AC3E}">
        <p14:creationId xmlns:p14="http://schemas.microsoft.com/office/powerpoint/2010/main" val="16226530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295400"/>
            <a:ext cx="7924800" cy="4555093"/>
          </a:xfrm>
          <a:prstGeom prst="rect">
            <a:avLst/>
          </a:prstGeom>
        </p:spPr>
        <p:txBody>
          <a:bodyPr wrap="square">
            <a:spAutoFit/>
          </a:bodyPr>
          <a:lstStyle/>
          <a:p>
            <a:r>
              <a:rPr lang="en-US" sz="1600" b="1" dirty="0">
                <a:solidFill>
                  <a:prstClr val="black"/>
                </a:solidFill>
                <a:latin typeface="Arial" charset="0"/>
                <a:ea typeface="Arial" charset="0"/>
                <a:cs typeface="Arial" charset="0"/>
              </a:rPr>
              <a:t>2. 6 year old with a repaired tetralogy of </a:t>
            </a:r>
            <a:r>
              <a:rPr lang="en-US" sz="1600" b="1" dirty="0" err="1">
                <a:solidFill>
                  <a:prstClr val="black"/>
                </a:solidFill>
                <a:latin typeface="Arial" charset="0"/>
                <a:ea typeface="Arial" charset="0"/>
                <a:cs typeface="Arial" charset="0"/>
              </a:rPr>
              <a:t>Fallot</a:t>
            </a:r>
            <a:r>
              <a:rPr lang="en-US" sz="1600" b="1" dirty="0">
                <a:solidFill>
                  <a:prstClr val="black"/>
                </a:solidFill>
                <a:latin typeface="Arial" charset="0"/>
                <a:ea typeface="Arial" charset="0"/>
                <a:cs typeface="Arial" charset="0"/>
              </a:rPr>
              <a:t> presenting for dental extractions due to dental caries</a:t>
            </a:r>
            <a:r>
              <a:rPr lang="en-US" sz="1600" dirty="0">
                <a:solidFill>
                  <a:prstClr val="black"/>
                </a:solidFill>
                <a:latin typeface="Arial" charset="0"/>
                <a:ea typeface="Arial" charset="0"/>
                <a:cs typeface="Arial" charset="0"/>
              </a:rPr>
              <a:t>	</a:t>
            </a:r>
          </a:p>
          <a:p>
            <a:endParaRPr lang="en-US" sz="1600" i="1" dirty="0">
              <a:solidFill>
                <a:prstClr val="black"/>
              </a:solidFill>
              <a:latin typeface="Arial" charset="0"/>
              <a:ea typeface="Arial" charset="0"/>
              <a:cs typeface="Arial" charset="0"/>
            </a:endParaRPr>
          </a:p>
          <a:p>
            <a:r>
              <a:rPr lang="en-US" sz="1600" i="1" dirty="0">
                <a:solidFill>
                  <a:prstClr val="black"/>
                </a:solidFill>
                <a:latin typeface="Arial" charset="0"/>
                <a:ea typeface="Arial" charset="0"/>
                <a:cs typeface="Arial" charset="0"/>
              </a:rPr>
              <a:t>Physiology:</a:t>
            </a:r>
            <a:r>
              <a:rPr lang="en-US" sz="1600" dirty="0">
                <a:solidFill>
                  <a:prstClr val="black"/>
                </a:solidFill>
                <a:latin typeface="Arial" charset="0"/>
                <a:ea typeface="Arial" charset="0"/>
                <a:cs typeface="Arial" charset="0"/>
              </a:rPr>
              <a:t> compensated (on examination good exercise tolerance, no signs of right heart failure. ECG shows RBBB and no ventricular ectopy)	</a:t>
            </a:r>
          </a:p>
          <a:p>
            <a:endParaRPr lang="en-US" sz="1600" i="1" dirty="0">
              <a:solidFill>
                <a:prstClr val="black"/>
              </a:solidFill>
              <a:latin typeface="Arial" charset="0"/>
              <a:ea typeface="Arial" charset="0"/>
              <a:cs typeface="Arial" charset="0"/>
            </a:endParaRPr>
          </a:p>
          <a:p>
            <a:r>
              <a:rPr lang="en-US" sz="1600" i="1" dirty="0">
                <a:solidFill>
                  <a:prstClr val="black"/>
                </a:solidFill>
                <a:latin typeface="Arial" charset="0"/>
                <a:ea typeface="Arial" charset="0"/>
                <a:cs typeface="Arial" charset="0"/>
              </a:rPr>
              <a:t>Lesion:</a:t>
            </a:r>
            <a:r>
              <a:rPr lang="en-US" sz="1600" dirty="0">
                <a:solidFill>
                  <a:prstClr val="black"/>
                </a:solidFill>
                <a:latin typeface="Arial" charset="0"/>
                <a:ea typeface="Arial" charset="0"/>
                <a:cs typeface="Arial" charset="0"/>
              </a:rPr>
              <a:t> simple	</a:t>
            </a:r>
          </a:p>
          <a:p>
            <a:endParaRPr lang="en-US" sz="1600" i="1" dirty="0">
              <a:solidFill>
                <a:prstClr val="black"/>
              </a:solidFill>
              <a:latin typeface="Arial" charset="0"/>
              <a:ea typeface="Arial" charset="0"/>
              <a:cs typeface="Arial" charset="0"/>
            </a:endParaRPr>
          </a:p>
          <a:p>
            <a:r>
              <a:rPr lang="en-US" sz="1600" i="1" dirty="0">
                <a:solidFill>
                  <a:prstClr val="black"/>
                </a:solidFill>
                <a:latin typeface="Arial" charset="0"/>
                <a:ea typeface="Arial" charset="0"/>
                <a:cs typeface="Arial" charset="0"/>
              </a:rPr>
              <a:t>Risk category:</a:t>
            </a:r>
            <a:r>
              <a:rPr lang="en-US" sz="1600" dirty="0">
                <a:solidFill>
                  <a:prstClr val="black"/>
                </a:solidFill>
                <a:latin typeface="Arial" charset="0"/>
                <a:ea typeface="Arial" charset="0"/>
                <a:cs typeface="Arial" charset="0"/>
              </a:rPr>
              <a:t> low (physiologically well compensated, simple lesion, minor surgery, over 2 </a:t>
            </a:r>
            <a:r>
              <a:rPr lang="en-US" sz="1600" dirty="0" err="1">
                <a:solidFill>
                  <a:prstClr val="black"/>
                </a:solidFill>
                <a:latin typeface="Arial" charset="0"/>
                <a:ea typeface="Arial" charset="0"/>
                <a:cs typeface="Arial" charset="0"/>
              </a:rPr>
              <a:t>yr</a:t>
            </a:r>
            <a:r>
              <a:rPr lang="en-US" sz="1600" dirty="0">
                <a:solidFill>
                  <a:prstClr val="black"/>
                </a:solidFill>
                <a:latin typeface="Arial" charset="0"/>
                <a:ea typeface="Arial" charset="0"/>
                <a:cs typeface="Arial" charset="0"/>
              </a:rPr>
              <a:t> old, elective surgery)	</a:t>
            </a:r>
          </a:p>
          <a:p>
            <a:endParaRPr lang="en-US" sz="1600" i="1" dirty="0">
              <a:solidFill>
                <a:prstClr val="black"/>
              </a:solidFill>
              <a:latin typeface="Arial" charset="0"/>
              <a:ea typeface="Arial" charset="0"/>
              <a:cs typeface="Arial" charset="0"/>
            </a:endParaRPr>
          </a:p>
          <a:p>
            <a:r>
              <a:rPr lang="en-US" sz="1600" i="1" dirty="0">
                <a:solidFill>
                  <a:prstClr val="black"/>
                </a:solidFill>
                <a:latin typeface="Arial" charset="0"/>
                <a:ea typeface="Arial" charset="0"/>
                <a:cs typeface="Arial" charset="0"/>
              </a:rPr>
              <a:t>Management:</a:t>
            </a:r>
            <a:r>
              <a:rPr lang="en-US" sz="1600" dirty="0">
                <a:solidFill>
                  <a:prstClr val="black"/>
                </a:solidFill>
                <a:latin typeface="Arial" charset="0"/>
                <a:ea typeface="Arial" charset="0"/>
                <a:cs typeface="Arial" charset="0"/>
              </a:rPr>
              <a:t> perform procedure in local hospital. If ventricular ectopy present on ECG—consider to be high risk and seek cardiology advice. May need to postpone surgery or transfer to specialist center as high risk of life-threatening arrhythmias	</a:t>
            </a:r>
          </a:p>
          <a:p>
            <a:endParaRPr lang="en-US" sz="1600" i="1" dirty="0">
              <a:solidFill>
                <a:prstClr val="black"/>
              </a:solidFill>
              <a:latin typeface="Arial" charset="0"/>
              <a:ea typeface="Arial" charset="0"/>
              <a:cs typeface="Arial" charset="0"/>
            </a:endParaRPr>
          </a:p>
          <a:p>
            <a:r>
              <a:rPr lang="en-US" sz="1600" i="1" dirty="0" err="1">
                <a:solidFill>
                  <a:prstClr val="black"/>
                </a:solidFill>
                <a:latin typeface="Arial" charset="0"/>
                <a:ea typeface="Arial" charset="0"/>
                <a:cs typeface="Arial" charset="0"/>
              </a:rPr>
              <a:t>Anaesthesia</a:t>
            </a:r>
            <a:r>
              <a:rPr lang="en-US" sz="1600" i="1" dirty="0">
                <a:solidFill>
                  <a:prstClr val="black"/>
                </a:solidFill>
                <a:latin typeface="Arial" charset="0"/>
                <a:ea typeface="Arial" charset="0"/>
                <a:cs typeface="Arial" charset="0"/>
              </a:rPr>
              <a:t> considerations:</a:t>
            </a:r>
            <a:r>
              <a:rPr lang="en-US" sz="1600" dirty="0">
                <a:solidFill>
                  <a:prstClr val="black"/>
                </a:solidFill>
                <a:latin typeface="Arial" charset="0"/>
                <a:ea typeface="Arial" charset="0"/>
                <a:cs typeface="Arial" charset="0"/>
              </a:rPr>
              <a:t> gas or IV induction. No need for endocarditis prophylaxis.	</a:t>
            </a:r>
          </a:p>
          <a:p>
            <a:endParaRPr lang="en-US" dirty="0">
              <a:solidFill>
                <a:prstClr val="black"/>
              </a:solidFill>
              <a:latin typeface="Arial" charset="0"/>
              <a:ea typeface="Arial" charset="0"/>
              <a:cs typeface="Arial" charset="0"/>
            </a:endParaRPr>
          </a:p>
        </p:txBody>
      </p:sp>
      <p:sp>
        <p:nvSpPr>
          <p:cNvPr id="3" name="TextBox 2"/>
          <p:cNvSpPr txBox="1"/>
          <p:nvPr/>
        </p:nvSpPr>
        <p:spPr>
          <a:xfrm>
            <a:off x="533400" y="396656"/>
            <a:ext cx="2667000" cy="646331"/>
          </a:xfrm>
          <a:prstGeom prst="rect">
            <a:avLst/>
          </a:prstGeom>
          <a:noFill/>
        </p:spPr>
        <p:txBody>
          <a:bodyPr wrap="square" rtlCol="0">
            <a:spAutoFit/>
          </a:bodyPr>
          <a:lstStyle/>
          <a:p>
            <a:r>
              <a:rPr lang="en-US" sz="3600" b="1">
                <a:latin typeface="+mj-lt"/>
              </a:rPr>
              <a:t>Cases</a:t>
            </a:r>
          </a:p>
        </p:txBody>
      </p:sp>
    </p:spTree>
    <p:extLst>
      <p:ext uri="{BB962C8B-B14F-4D97-AF65-F5344CB8AC3E}">
        <p14:creationId xmlns:p14="http://schemas.microsoft.com/office/powerpoint/2010/main" val="7011465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215731"/>
            <a:ext cx="9143999" cy="4770537"/>
          </a:xfrm>
          <a:prstGeom prst="rect">
            <a:avLst/>
          </a:prstGeom>
        </p:spPr>
        <p:txBody>
          <a:bodyPr wrap="square">
            <a:spAutoFit/>
          </a:bodyPr>
          <a:lstStyle/>
          <a:p>
            <a:r>
              <a:rPr lang="en-US" sz="1600" b="1" dirty="0">
                <a:solidFill>
                  <a:prstClr val="black"/>
                </a:solidFill>
                <a:latin typeface="Arial" charset="0"/>
                <a:ea typeface="Arial" charset="0"/>
                <a:cs typeface="Arial" charset="0"/>
              </a:rPr>
              <a:t>3. 8 year old with a Fontan circulation presenting for emergency surgery for reduction and fixation of a supracondylar fracture with neurovascular compromise	</a:t>
            </a:r>
          </a:p>
          <a:p>
            <a:r>
              <a:rPr lang="en-US" sz="1600" i="1" dirty="0">
                <a:solidFill>
                  <a:prstClr val="black"/>
                </a:solidFill>
                <a:latin typeface="Arial" charset="0"/>
                <a:ea typeface="Arial" charset="0"/>
                <a:cs typeface="Arial" charset="0"/>
              </a:rPr>
              <a:t>Physiology:</a:t>
            </a:r>
            <a:r>
              <a:rPr lang="en-US" sz="1600" dirty="0">
                <a:solidFill>
                  <a:prstClr val="black"/>
                </a:solidFill>
                <a:latin typeface="Arial" charset="0"/>
                <a:ea typeface="Arial" charset="0"/>
                <a:cs typeface="Arial" charset="0"/>
              </a:rPr>
              <a:t> may be well-compensated working single-ventricle circulation</a:t>
            </a:r>
          </a:p>
          <a:p>
            <a:r>
              <a:rPr lang="en-US" sz="1600" i="1" dirty="0">
                <a:solidFill>
                  <a:prstClr val="black"/>
                </a:solidFill>
                <a:latin typeface="Arial" charset="0"/>
                <a:ea typeface="Arial" charset="0"/>
                <a:cs typeface="Arial" charset="0"/>
              </a:rPr>
              <a:t>Lesion:</a:t>
            </a:r>
            <a:r>
              <a:rPr lang="en-US" sz="1600" dirty="0">
                <a:solidFill>
                  <a:prstClr val="black"/>
                </a:solidFill>
                <a:latin typeface="Arial" charset="0"/>
                <a:ea typeface="Arial" charset="0"/>
                <a:cs typeface="Arial" charset="0"/>
              </a:rPr>
              <a:t> complex single ventricle	</a:t>
            </a:r>
          </a:p>
          <a:p>
            <a:endParaRPr lang="en-US" sz="1600" dirty="0">
              <a:solidFill>
                <a:prstClr val="black"/>
              </a:solidFill>
              <a:latin typeface="Arial" charset="0"/>
              <a:ea typeface="Arial" charset="0"/>
              <a:cs typeface="Arial" charset="0"/>
            </a:endParaRPr>
          </a:p>
          <a:p>
            <a:r>
              <a:rPr lang="en-US" sz="1600" i="1" dirty="0">
                <a:solidFill>
                  <a:prstClr val="black"/>
                </a:solidFill>
                <a:latin typeface="Arial" charset="0"/>
                <a:ea typeface="Arial" charset="0"/>
                <a:cs typeface="Arial" charset="0"/>
              </a:rPr>
              <a:t>Risk category:</a:t>
            </a:r>
            <a:r>
              <a:rPr lang="en-US" sz="1600" dirty="0">
                <a:solidFill>
                  <a:prstClr val="black"/>
                </a:solidFill>
                <a:latin typeface="Arial" charset="0"/>
                <a:ea typeface="Arial" charset="0"/>
                <a:cs typeface="Arial" charset="0"/>
              </a:rPr>
              <a:t> high (physiologically well compensated, but complex single-ventricle lesion, emergency surgery)</a:t>
            </a:r>
          </a:p>
          <a:p>
            <a:r>
              <a:rPr lang="en-US" sz="1600" dirty="0">
                <a:solidFill>
                  <a:prstClr val="black"/>
                </a:solidFill>
                <a:latin typeface="Arial" charset="0"/>
                <a:ea typeface="Arial" charset="0"/>
                <a:cs typeface="Arial" charset="0"/>
              </a:rPr>
              <a:t>	</a:t>
            </a:r>
          </a:p>
          <a:p>
            <a:r>
              <a:rPr lang="en-US" sz="1600" i="1" dirty="0">
                <a:solidFill>
                  <a:prstClr val="black"/>
                </a:solidFill>
                <a:latin typeface="Arial" charset="0"/>
                <a:ea typeface="Arial" charset="0"/>
                <a:cs typeface="Arial" charset="0"/>
              </a:rPr>
              <a:t>Management:</a:t>
            </a:r>
            <a:r>
              <a:rPr lang="en-US" sz="1600" dirty="0">
                <a:solidFill>
                  <a:prstClr val="black"/>
                </a:solidFill>
                <a:latin typeface="Arial" charset="0"/>
                <a:ea typeface="Arial" charset="0"/>
                <a:cs typeface="Arial" charset="0"/>
              </a:rPr>
              <a:t> discuss with specialist </a:t>
            </a:r>
            <a:r>
              <a:rPr lang="en-US" sz="1600" dirty="0" err="1">
                <a:solidFill>
                  <a:prstClr val="black"/>
                </a:solidFill>
                <a:latin typeface="Arial" charset="0"/>
                <a:ea typeface="Arial" charset="0"/>
                <a:cs typeface="Arial" charset="0"/>
              </a:rPr>
              <a:t>centre</a:t>
            </a:r>
            <a:r>
              <a:rPr lang="en-US" sz="1600" dirty="0">
                <a:solidFill>
                  <a:prstClr val="black"/>
                </a:solidFill>
                <a:latin typeface="Arial" charset="0"/>
                <a:ea typeface="Arial" charset="0"/>
                <a:cs typeface="Arial" charset="0"/>
              </a:rPr>
              <a:t> </a:t>
            </a:r>
            <a:r>
              <a:rPr lang="en-US" sz="1600" dirty="0" err="1">
                <a:solidFill>
                  <a:prstClr val="black"/>
                </a:solidFill>
                <a:latin typeface="Arial" charset="0"/>
                <a:ea typeface="Arial" charset="0"/>
                <a:cs typeface="Arial" charset="0"/>
              </a:rPr>
              <a:t>paediatric</a:t>
            </a:r>
            <a:r>
              <a:rPr lang="en-US" sz="1600" dirty="0">
                <a:solidFill>
                  <a:prstClr val="black"/>
                </a:solidFill>
                <a:latin typeface="Arial" charset="0"/>
                <a:ea typeface="Arial" charset="0"/>
                <a:cs typeface="Arial" charset="0"/>
              </a:rPr>
              <a:t> cardiac </a:t>
            </a:r>
            <a:r>
              <a:rPr lang="en-US" sz="1600" dirty="0" err="1">
                <a:solidFill>
                  <a:prstClr val="black"/>
                </a:solidFill>
                <a:latin typeface="Arial" charset="0"/>
                <a:ea typeface="Arial" charset="0"/>
                <a:cs typeface="Arial" charset="0"/>
              </a:rPr>
              <a:t>anaesthetist</a:t>
            </a:r>
            <a:r>
              <a:rPr lang="en-US" sz="1600" dirty="0">
                <a:solidFill>
                  <a:prstClr val="black"/>
                </a:solidFill>
                <a:latin typeface="Arial" charset="0"/>
                <a:ea typeface="Arial" charset="0"/>
                <a:cs typeface="Arial" charset="0"/>
              </a:rPr>
              <a:t>. Transfer to specialist </a:t>
            </a:r>
            <a:r>
              <a:rPr lang="en-US" sz="1600" dirty="0" err="1">
                <a:solidFill>
                  <a:prstClr val="black"/>
                </a:solidFill>
                <a:latin typeface="Arial" charset="0"/>
                <a:ea typeface="Arial" charset="0"/>
                <a:cs typeface="Arial" charset="0"/>
              </a:rPr>
              <a:t>centre</a:t>
            </a:r>
            <a:r>
              <a:rPr lang="en-US" sz="1600" dirty="0">
                <a:solidFill>
                  <a:prstClr val="black"/>
                </a:solidFill>
                <a:latin typeface="Arial" charset="0"/>
                <a:ea typeface="Arial" charset="0"/>
                <a:cs typeface="Arial" charset="0"/>
              </a:rPr>
              <a:t> risks limb loss so may not be possible. Needs discussion on individual basis to balance risk of loss of limb </a:t>
            </a:r>
            <a:r>
              <a:rPr lang="en-US" sz="1600" i="1" dirty="0">
                <a:solidFill>
                  <a:prstClr val="black"/>
                </a:solidFill>
                <a:latin typeface="Arial" charset="0"/>
                <a:ea typeface="Arial" charset="0"/>
                <a:cs typeface="Arial" charset="0"/>
              </a:rPr>
              <a:t>vs</a:t>
            </a:r>
            <a:r>
              <a:rPr lang="en-US" sz="1600" dirty="0">
                <a:solidFill>
                  <a:prstClr val="black"/>
                </a:solidFill>
                <a:latin typeface="Arial" charset="0"/>
                <a:ea typeface="Arial" charset="0"/>
                <a:cs typeface="Arial" charset="0"/>
              </a:rPr>
              <a:t> loss of life if local hospital </a:t>
            </a:r>
            <a:r>
              <a:rPr lang="en-US" sz="1600" dirty="0" err="1">
                <a:solidFill>
                  <a:prstClr val="black"/>
                </a:solidFill>
                <a:latin typeface="Arial" charset="0"/>
                <a:ea typeface="Arial" charset="0"/>
                <a:cs typeface="Arial" charset="0"/>
              </a:rPr>
              <a:t>anaesthetist</a:t>
            </a:r>
            <a:r>
              <a:rPr lang="en-US" sz="1600" dirty="0">
                <a:solidFill>
                  <a:prstClr val="black"/>
                </a:solidFill>
                <a:latin typeface="Arial" charset="0"/>
                <a:ea typeface="Arial" charset="0"/>
                <a:cs typeface="Arial" charset="0"/>
              </a:rPr>
              <a:t> does not understand complex single-ventricle physiology.</a:t>
            </a:r>
          </a:p>
          <a:p>
            <a:endParaRPr lang="en-US" sz="1600" dirty="0">
              <a:solidFill>
                <a:prstClr val="black"/>
              </a:solidFill>
              <a:latin typeface="Arial" charset="0"/>
              <a:ea typeface="Arial" charset="0"/>
              <a:cs typeface="Arial" charset="0"/>
            </a:endParaRPr>
          </a:p>
          <a:p>
            <a:r>
              <a:rPr lang="en-US" sz="1600" i="1" dirty="0" err="1">
                <a:solidFill>
                  <a:prstClr val="black"/>
                </a:solidFill>
                <a:latin typeface="Arial" charset="0"/>
                <a:ea typeface="Arial" charset="0"/>
                <a:cs typeface="Arial" charset="0"/>
              </a:rPr>
              <a:t>Anaesthesia</a:t>
            </a:r>
            <a:r>
              <a:rPr lang="en-US" sz="1600" i="1" dirty="0">
                <a:solidFill>
                  <a:prstClr val="black"/>
                </a:solidFill>
                <a:latin typeface="Arial" charset="0"/>
                <a:ea typeface="Arial" charset="0"/>
                <a:cs typeface="Arial" charset="0"/>
              </a:rPr>
              <a:t> considerations:</a:t>
            </a:r>
            <a:r>
              <a:rPr lang="en-US" sz="1600" dirty="0">
                <a:solidFill>
                  <a:prstClr val="black"/>
                </a:solidFill>
                <a:latin typeface="Arial" charset="0"/>
                <a:ea typeface="Arial" charset="0"/>
                <a:cs typeface="Arial" charset="0"/>
              </a:rPr>
              <a:t> gas or IV induction, consider spontaneous ventilation as this aids PBF but must avoid hypoxia, hypercarbia and atelectasis which increase PVR and compromise PBF. Full stomach may require rapid sequence intubation and positive pressure ventilation (PPV). If using PPV avoid high pressures, high PEEP, and long inspiratory times all of which compromise PBF. Slight head-up position aids venous return and PBF as does raising the legs. Endocarditis prophylaxis unnecessary.	</a:t>
            </a:r>
          </a:p>
        </p:txBody>
      </p:sp>
      <p:sp>
        <p:nvSpPr>
          <p:cNvPr id="3" name="TextBox 2"/>
          <p:cNvSpPr txBox="1"/>
          <p:nvPr/>
        </p:nvSpPr>
        <p:spPr>
          <a:xfrm>
            <a:off x="533400" y="396656"/>
            <a:ext cx="2667000" cy="646331"/>
          </a:xfrm>
          <a:prstGeom prst="rect">
            <a:avLst/>
          </a:prstGeom>
          <a:noFill/>
        </p:spPr>
        <p:txBody>
          <a:bodyPr wrap="square" rtlCol="0">
            <a:spAutoFit/>
          </a:bodyPr>
          <a:lstStyle/>
          <a:p>
            <a:r>
              <a:rPr lang="en-US" sz="3600" b="1">
                <a:latin typeface="+mj-lt"/>
              </a:rPr>
              <a:t>Cases</a:t>
            </a:r>
          </a:p>
        </p:txBody>
      </p:sp>
    </p:spTree>
    <p:extLst>
      <p:ext uri="{BB962C8B-B14F-4D97-AF65-F5344CB8AC3E}">
        <p14:creationId xmlns:p14="http://schemas.microsoft.com/office/powerpoint/2010/main" val="223644131"/>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genital Cardiac Dse and Anesthesia SPACIES" id="{6C6B37DA-0635-5940-8F70-27069BC01EF4}" vid="{ACBDB1AC-6AF7-1C4F-88CA-CBCD8408650F}"/>
    </a:ext>
  </a:extLst>
</a:theme>
</file>

<file path=ppt/theme/theme2.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3.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8871</TotalTime>
  <Words>4316</Words>
  <Application>Microsoft Macintosh PowerPoint</Application>
  <PresentationFormat>On-screen Show (4:3)</PresentationFormat>
  <Paragraphs>726</Paragraphs>
  <Slides>87</Slides>
  <Notes>11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87</vt:i4>
      </vt:variant>
    </vt:vector>
  </HeadingPairs>
  <TitlesOfParts>
    <vt:vector size="97" baseType="lpstr">
      <vt:lpstr>System Font Regular</vt:lpstr>
      <vt:lpstr>Arial</vt:lpstr>
      <vt:lpstr>Calibri</vt:lpstr>
      <vt:lpstr>Calibri Light</vt:lpstr>
      <vt:lpstr>Comic Sans MS</vt:lpstr>
      <vt:lpstr>Tahoma</vt:lpstr>
      <vt:lpstr>Wingdings</vt:lpstr>
      <vt:lpstr>SPACIES</vt:lpstr>
      <vt:lpstr>Theme11</vt:lpstr>
      <vt:lpstr>Theme9</vt:lpstr>
      <vt:lpstr>       Congenital Cardiac Disease A Guide to Evaluation, Treatment and  Anesthetic Management </vt:lpstr>
      <vt:lpstr>Congenital Heart Disease</vt:lpstr>
      <vt:lpstr>Congenital Heart Disease</vt:lpstr>
      <vt:lpstr>Congenital Heart Disease</vt:lpstr>
      <vt:lpstr>Relative Frequency of Congenital Heart Lesions </vt:lpstr>
      <vt:lpstr>Relative Frequency of Congenital Heart Lesions (cont.)</vt:lpstr>
      <vt:lpstr>Factors Contributing to CHD</vt:lpstr>
      <vt:lpstr>Factors Contributing to CHD</vt:lpstr>
      <vt:lpstr>PowerPoint Presentation</vt:lpstr>
      <vt:lpstr>PowerPoint Presentation</vt:lpstr>
      <vt:lpstr>PowerPoint Presentation</vt:lpstr>
      <vt:lpstr>PowerPoint Presentation</vt:lpstr>
      <vt:lpstr>Blood Circulation After Birth</vt:lpstr>
      <vt:lpstr>Examination for CHD</vt:lpstr>
      <vt:lpstr>PowerPoint Presentation</vt:lpstr>
      <vt:lpstr>Acyanotic Congenital Heart Defects</vt:lpstr>
      <vt:lpstr>Acyanotic Heart Defects</vt:lpstr>
      <vt:lpstr>Defects with Increased Pulmonary Blood Flow</vt:lpstr>
      <vt:lpstr>Acyanotic CHD</vt:lpstr>
      <vt:lpstr>Atrial Septal Defect </vt:lpstr>
      <vt:lpstr>PowerPoint Presentation</vt:lpstr>
      <vt:lpstr>Atrial Septal Defect</vt:lpstr>
      <vt:lpstr>Atrial Septal Defect</vt:lpstr>
      <vt:lpstr>ASDS: Treatment</vt:lpstr>
      <vt:lpstr>ASD Device Transcatheter Closure</vt:lpstr>
      <vt:lpstr>ASD Device Transcatheter Closure</vt:lpstr>
      <vt:lpstr>ASD Surgery: Anesthetic Considerations</vt:lpstr>
      <vt:lpstr>PDA (Patent Ductus Arteriosus)</vt:lpstr>
      <vt:lpstr>PowerPoint Presentation</vt:lpstr>
      <vt:lpstr>PowerPoint Presentation</vt:lpstr>
      <vt:lpstr>Patent Ductus Arteriosus (PDA)</vt:lpstr>
      <vt:lpstr>PowerPoint Presentation</vt:lpstr>
      <vt:lpstr>PDA: Treatment </vt:lpstr>
      <vt:lpstr>PDA: Anesthetic Considerations </vt:lpstr>
      <vt:lpstr>Ventricular Septal Defect</vt:lpstr>
      <vt:lpstr>VSD: Treatment </vt:lpstr>
      <vt:lpstr>VSD: Anesthetic Considerations </vt:lpstr>
      <vt:lpstr>AVC: Atrioventricular Canal Defect</vt:lpstr>
      <vt:lpstr>PowerPoint Presentation</vt:lpstr>
      <vt:lpstr>Obstruction of Blood Flow From the Ventricle </vt:lpstr>
      <vt:lpstr>PowerPoint Presentation</vt:lpstr>
      <vt:lpstr>Pulmonary Stenosis</vt:lpstr>
      <vt:lpstr>Aortic Stenosis</vt:lpstr>
      <vt:lpstr>PowerPoint Presentation</vt:lpstr>
      <vt:lpstr>PowerPoint Presentation</vt:lpstr>
      <vt:lpstr>Coarctation of Aorta </vt:lpstr>
      <vt:lpstr>PowerPoint Presentation</vt:lpstr>
      <vt:lpstr>PowerPoint Presentation</vt:lpstr>
      <vt:lpstr>Coarctation of Aorta: Anesthetic Considerations</vt:lpstr>
      <vt:lpstr>Cyanotic Congenital Heart Defects</vt:lpstr>
      <vt:lpstr>Cyanotic Heart Defects</vt:lpstr>
      <vt:lpstr>PowerPoint Presentation</vt:lpstr>
      <vt:lpstr>PowerPoint Presentation</vt:lpstr>
      <vt:lpstr>Tetralogy of Fallot: Physiology</vt:lpstr>
      <vt:lpstr>TOF: Signs and Symptoms</vt:lpstr>
      <vt:lpstr>“Tet-Spells:” Treatment </vt:lpstr>
      <vt:lpstr>TOF: Surgical Treatment</vt:lpstr>
      <vt:lpstr>TOF: Anesthesia Considerations</vt:lpstr>
      <vt:lpstr>Defects of Mixed Blood Flow and Single Ventricle Physiology</vt:lpstr>
      <vt:lpstr>Transposition of the Great Arteries </vt:lpstr>
      <vt:lpstr>TGA: Treatment </vt:lpstr>
      <vt:lpstr>TGA: Arterial switch (Jatene) </vt:lpstr>
      <vt:lpstr>TGA: Anesthesia Considerations</vt:lpstr>
      <vt:lpstr>Truncus Arteriosus</vt:lpstr>
      <vt:lpstr>Truncus Arteriosus </vt:lpstr>
      <vt:lpstr>Truncus Arteriosus: Surgery</vt:lpstr>
      <vt:lpstr>TA: Anesthetic Considerations</vt:lpstr>
      <vt:lpstr>Ebstein Anomaly</vt:lpstr>
      <vt:lpstr>Ebstein Anomaly</vt:lpstr>
      <vt:lpstr>Ebstein’s Anomaly: Treatment</vt:lpstr>
      <vt:lpstr>Ebstein Anomaly:  Anesthetic Considerations </vt:lpstr>
      <vt:lpstr>Total Pulmonary Venous Return</vt:lpstr>
      <vt:lpstr>Single Ventricle Defects</vt:lpstr>
      <vt:lpstr>Single Ventricle Defects</vt:lpstr>
      <vt:lpstr>Hypoplastic Left Heart Syndrome</vt:lpstr>
      <vt:lpstr>PowerPoint Presentation</vt:lpstr>
      <vt:lpstr>PowerPoint Presentation</vt:lpstr>
      <vt:lpstr>PowerPoint Presentation</vt:lpstr>
      <vt:lpstr>Fontan: Anesthesia Considerations</vt:lpstr>
      <vt:lpstr>Fontan: Long Term Problems</vt:lpstr>
      <vt:lpstr>PowerPoint Presentation</vt:lpstr>
      <vt:lpstr>PowerPoint Presentation</vt:lpstr>
      <vt:lpstr>Manipulation of SVR</vt:lpstr>
      <vt:lpstr>Manipulation of PVR</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Congenital Cardiac Disease</dc:title>
  <dc:subject/>
  <dc:creator>Leslie Garson</dc:creator>
  <cp:keywords/>
  <dc:description/>
  <cp:lastModifiedBy>Infosino, Andrew</cp:lastModifiedBy>
  <cp:revision>26</cp:revision>
  <dcterms:created xsi:type="dcterms:W3CDTF">2017-05-07T18:01:03Z</dcterms:created>
  <dcterms:modified xsi:type="dcterms:W3CDTF">2022-01-22T03:44:08Z</dcterms:modified>
  <cp:category/>
</cp:coreProperties>
</file>