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28"/>
  </p:notesMasterIdLst>
  <p:sldIdLst>
    <p:sldId id="258" r:id="rId5"/>
    <p:sldId id="259" r:id="rId6"/>
    <p:sldId id="261" r:id="rId7"/>
    <p:sldId id="277" r:id="rId8"/>
    <p:sldId id="265" r:id="rId9"/>
    <p:sldId id="285" r:id="rId10"/>
    <p:sldId id="266" r:id="rId11"/>
    <p:sldId id="283" r:id="rId12"/>
    <p:sldId id="268" r:id="rId13"/>
    <p:sldId id="270" r:id="rId14"/>
    <p:sldId id="271" r:id="rId15"/>
    <p:sldId id="269" r:id="rId16"/>
    <p:sldId id="286" r:id="rId17"/>
    <p:sldId id="284" r:id="rId18"/>
    <p:sldId id="274" r:id="rId19"/>
    <p:sldId id="275" r:id="rId20"/>
    <p:sldId id="287" r:id="rId21"/>
    <p:sldId id="278" r:id="rId22"/>
    <p:sldId id="281" r:id="rId23"/>
    <p:sldId id="272" r:id="rId24"/>
    <p:sldId id="273" r:id="rId25"/>
    <p:sldId id="263" r:id="rId26"/>
    <p:sldId id="26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06" autoAdjust="0"/>
    <p:restoredTop sz="86885" autoAdjust="0"/>
  </p:normalViewPr>
  <p:slideViewPr>
    <p:cSldViewPr>
      <p:cViewPr varScale="1">
        <p:scale>
          <a:sx n="85" d="100"/>
          <a:sy n="85" d="100"/>
        </p:scale>
        <p:origin x="192" y="192"/>
      </p:cViewPr>
      <p:guideLst>
        <p:guide orient="horz" pos="2160"/>
        <p:guide pos="2880"/>
      </p:guideLst>
    </p:cSldViewPr>
  </p:slideViewPr>
  <p:notesTextViewPr>
    <p:cViewPr>
      <p:scale>
        <a:sx n="1" d="1"/>
        <a:sy n="1" d="1"/>
      </p:scale>
      <p:origin x="0" y="0"/>
    </p:cViewPr>
  </p:notesTextViewPr>
  <p:sorterViewPr>
    <p:cViewPr>
      <p:scale>
        <a:sx n="130" d="100"/>
        <a:sy n="130" d="100"/>
      </p:scale>
      <p:origin x="0" y="1626"/>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2A180E-6929-4728-8BFD-CCD2BDFA5C95}" type="datetimeFigureOut">
              <a:rPr lang="en-US" smtClean="0"/>
              <a:t>1/4/22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9B4C4-3C0E-40D6-98D4-1242FBDF1C1F}" type="slidenum">
              <a:rPr lang="en-US" smtClean="0"/>
              <a:t>‹#›</a:t>
            </a:fld>
            <a:endParaRPr lang="en-US"/>
          </a:p>
        </p:txBody>
      </p:sp>
    </p:spTree>
    <p:extLst>
      <p:ext uri="{BB962C8B-B14F-4D97-AF65-F5344CB8AC3E}">
        <p14:creationId xmlns:p14="http://schemas.microsoft.com/office/powerpoint/2010/main" val="3491674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primary goal of this lecture is to promote discussion of topics relevant to the care of the neonate in the perioperative setting. It is not exhaustive, but should prompt teachers and learners to think of critical concepts central to neonatal ventilation. Every site and environment for care has unique resources and challenges. Further reading is highly encouraged, with many additional resources available online. Please see the References slide as a launching-point for more reading.</a:t>
            </a:r>
          </a:p>
          <a:p>
            <a:r>
              <a:rPr lang="en-US" dirty="0"/>
              <a:t>Personal photo</a:t>
            </a:r>
            <a:r>
              <a:rPr lang="en-US" baseline="0" dirty="0"/>
              <a:t> included.</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3</a:t>
            </a:fld>
            <a:endParaRPr lang="en-US"/>
          </a:p>
        </p:txBody>
      </p:sp>
    </p:spTree>
    <p:extLst>
      <p:ext uri="{BB962C8B-B14F-4D97-AF65-F5344CB8AC3E}">
        <p14:creationId xmlns:p14="http://schemas.microsoft.com/office/powerpoint/2010/main" val="190769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Perioperative care</a:t>
            </a:r>
            <a:r>
              <a:rPr lang="en-US" baseline="0" dirty="0"/>
              <a:t> of the neonate requires a high degree of vigilance with each aspect of physiologic support, including all technical interventions.</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4</a:t>
            </a:fld>
            <a:endParaRPr lang="en-US"/>
          </a:p>
        </p:txBody>
      </p:sp>
    </p:spTree>
    <p:extLst>
      <p:ext uri="{BB962C8B-B14F-4D97-AF65-F5344CB8AC3E}">
        <p14:creationId xmlns:p14="http://schemas.microsoft.com/office/powerpoint/2010/main" val="1990430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from fetal to</a:t>
            </a:r>
            <a:r>
              <a:rPr lang="en-US" baseline="0" dirty="0"/>
              <a:t> neonatal circulation is not instantaneous, and physiologically stressful conditions in the perioperative period can rapidly shift the balance from a compensated to an uncompensated state. Neonatal regulation of ventilation during these stressful conditions can deteriorate quickly, shifting to a need for significant support.</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5</a:t>
            </a:fld>
            <a:endParaRPr lang="en-US"/>
          </a:p>
        </p:txBody>
      </p:sp>
    </p:spTree>
    <p:extLst>
      <p:ext uri="{BB962C8B-B14F-4D97-AF65-F5344CB8AC3E}">
        <p14:creationId xmlns:p14="http://schemas.microsoft.com/office/powerpoint/2010/main" val="3335075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6</a:t>
            </a:fld>
            <a:endParaRPr lang="en-US"/>
          </a:p>
        </p:txBody>
      </p:sp>
    </p:spTree>
    <p:extLst>
      <p:ext uri="{BB962C8B-B14F-4D97-AF65-F5344CB8AC3E}">
        <p14:creationId xmlns:p14="http://schemas.microsoft.com/office/powerpoint/2010/main" val="1402870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goals for optimum SpO</a:t>
            </a:r>
            <a:r>
              <a:rPr lang="en-US" baseline="-25000" dirty="0"/>
              <a:t>2</a:t>
            </a:r>
            <a:r>
              <a:rPr lang="en-US" dirty="0"/>
              <a:t> in neonates has been a debated and studied topic of</a:t>
            </a:r>
            <a:r>
              <a:rPr lang="en-US" baseline="0" dirty="0"/>
              <a:t> great interest. Though the literature supports avoiding low-goal of 85-89% to avoid hypoxemic stress, high goal of 91-95% has been associated with </a:t>
            </a:r>
            <a:r>
              <a:rPr lang="en-US" baseline="0" dirty="0" err="1"/>
              <a:t>hyperoxic</a:t>
            </a:r>
            <a:r>
              <a:rPr lang="en-US" baseline="0" dirty="0"/>
              <a:t> injury. Current recommendations seem to “split the difference” with a range of 88-94% as referenced above. During intraoperative anesthetic management, where changing conditions may disrupt previously stable oxygenation/ventilation, a goal of 90-94% is practical and may avoid having to intervene &amp; perform rescue maneuvers, without undue </a:t>
            </a:r>
            <a:r>
              <a:rPr lang="en-US" baseline="0" dirty="0" err="1"/>
              <a:t>hyperoxic</a:t>
            </a:r>
            <a:r>
              <a:rPr lang="en-US" baseline="0" dirty="0"/>
              <a:t> stress.</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7</a:t>
            </a:fld>
            <a:endParaRPr lang="en-US"/>
          </a:p>
        </p:txBody>
      </p:sp>
    </p:spTree>
    <p:extLst>
      <p:ext uri="{BB962C8B-B14F-4D97-AF65-F5344CB8AC3E}">
        <p14:creationId xmlns:p14="http://schemas.microsoft.com/office/powerpoint/2010/main" val="3682097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Reactive</a:t>
            </a:r>
            <a:r>
              <a:rPr lang="en-US" baseline="0" dirty="0"/>
              <a:t> oxygen species have effects on many organ systems. Retinopathy of prematurity (ROP) can lead to blindness, lung injury can have chronic effects, marrow suppression can be associated with anemia of prematurity, worsening apnea risk. </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8</a:t>
            </a:fld>
            <a:endParaRPr lang="en-US"/>
          </a:p>
        </p:txBody>
      </p:sp>
    </p:spTree>
    <p:extLst>
      <p:ext uri="{BB962C8B-B14F-4D97-AF65-F5344CB8AC3E}">
        <p14:creationId xmlns:p14="http://schemas.microsoft.com/office/powerpoint/2010/main" val="3792219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Physiologic</a:t>
            </a:r>
            <a:r>
              <a:rPr lang="en-US" baseline="0" dirty="0"/>
              <a:t> stressors such as infection and </a:t>
            </a:r>
            <a:r>
              <a:rPr lang="en-US" baseline="0" dirty="0" err="1"/>
              <a:t>acidemia</a:t>
            </a:r>
            <a:r>
              <a:rPr lang="en-US" baseline="0" dirty="0"/>
              <a:t>, or iatrogenic causes of </a:t>
            </a:r>
            <a:r>
              <a:rPr lang="en-US" baseline="0" dirty="0" err="1"/>
              <a:t>hypotonia</a:t>
            </a:r>
            <a:r>
              <a:rPr lang="en-US" baseline="0" dirty="0"/>
              <a:t> (anesthetics, sedative, or opioids) can drastically decrease airway and chest wall tone, necessitating positive pressure airway and ventilatory support.</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9</a:t>
            </a:fld>
            <a:endParaRPr lang="en-US"/>
          </a:p>
        </p:txBody>
      </p:sp>
    </p:spTree>
    <p:extLst>
      <p:ext uri="{BB962C8B-B14F-4D97-AF65-F5344CB8AC3E}">
        <p14:creationId xmlns:p14="http://schemas.microsoft.com/office/powerpoint/2010/main" val="378955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minor adjustments in positioning (e.g. neck flexion/extension, head rotation to side) can have</a:t>
            </a:r>
            <a:r>
              <a:rPr lang="en-US" baseline="0" dirty="0"/>
              <a:t> significant impact on ETT tip position in the trachea. Instances of laryngeal </a:t>
            </a:r>
            <a:r>
              <a:rPr lang="en-US" baseline="0" dirty="0" err="1"/>
              <a:t>extubation</a:t>
            </a:r>
            <a:r>
              <a:rPr lang="en-US" baseline="0" dirty="0"/>
              <a:t> into oropharynx or esophagus (with no change to ETT fixation at the gum/lip) or inadvertent </a:t>
            </a:r>
            <a:r>
              <a:rPr lang="en-US" baseline="0" dirty="0" err="1"/>
              <a:t>mainstem</a:t>
            </a:r>
            <a:r>
              <a:rPr lang="en-US" baseline="0" dirty="0"/>
              <a:t> position are common with changes in position, particularly during transport. All providers should have immediate access to re-intubation supplies when caring for or transporting a neonate.</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10</a:t>
            </a:fld>
            <a:endParaRPr lang="en-US"/>
          </a:p>
        </p:txBody>
      </p:sp>
    </p:spTree>
    <p:extLst>
      <p:ext uri="{BB962C8B-B14F-4D97-AF65-F5344CB8AC3E}">
        <p14:creationId xmlns:p14="http://schemas.microsoft.com/office/powerpoint/2010/main" val="57122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setting of worsening</a:t>
            </a:r>
            <a:r>
              <a:rPr lang="en-US" baseline="0" dirty="0"/>
              <a:t> RDS, elective procedures and interventions should be postponed if feasible. Once oxygen requirements and ventilatory support changes have stabilized, discussion with primary team and surgeon should be collaborative, to determine a plan that reduces risk and physiologic stress as much as possible. Intraoperative time is a major determinant of physiologic stress.</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11</a:t>
            </a:fld>
            <a:endParaRPr lang="en-US"/>
          </a:p>
        </p:txBody>
      </p:sp>
    </p:spTree>
    <p:extLst>
      <p:ext uri="{BB962C8B-B14F-4D97-AF65-F5344CB8AC3E}">
        <p14:creationId xmlns:p14="http://schemas.microsoft.com/office/powerpoint/2010/main" val="3760858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challenging for an anesthesia</a:t>
            </a:r>
            <a:r>
              <a:rPr lang="en-US" baseline="0" dirty="0"/>
              <a:t> provider to become comfortable with lower saturation goals (see slide #7 for more background). Remind learners to think of oxygen delivery and positive pressure as drug administration, and that over-dose always has side effects.</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13</a:t>
            </a:fld>
            <a:endParaRPr lang="en-US"/>
          </a:p>
        </p:txBody>
      </p:sp>
    </p:spTree>
    <p:extLst>
      <p:ext uri="{BB962C8B-B14F-4D97-AF65-F5344CB8AC3E}">
        <p14:creationId xmlns:p14="http://schemas.microsoft.com/office/powerpoint/2010/main" val="491358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neonatal brain is more</a:t>
            </a:r>
            <a:r>
              <a:rPr lang="en-US" baseline="0" dirty="0"/>
              <a:t> vulnerable to changes in </a:t>
            </a:r>
            <a:r>
              <a:rPr lang="en-US" baseline="0"/>
              <a:t>blood flow, </a:t>
            </a:r>
            <a:r>
              <a:rPr lang="en-US" baseline="0" dirty="0"/>
              <a:t>and cerebral perfusion can be drastically altered with changes in PO</a:t>
            </a:r>
            <a:r>
              <a:rPr lang="en-US" baseline="-25000" dirty="0"/>
              <a:t>2</a:t>
            </a:r>
            <a:r>
              <a:rPr lang="en-US" baseline="0" dirty="0"/>
              <a:t> and PCO</a:t>
            </a:r>
            <a:r>
              <a:rPr lang="en-US" baseline="-25000" dirty="0"/>
              <a:t>2</a:t>
            </a:r>
            <a:r>
              <a:rPr lang="en-US" baseline="0" dirty="0"/>
              <a:t>.</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14</a:t>
            </a:fld>
            <a:endParaRPr lang="en-US"/>
          </a:p>
        </p:txBody>
      </p:sp>
    </p:spTree>
    <p:extLst>
      <p:ext uri="{BB962C8B-B14F-4D97-AF65-F5344CB8AC3E}">
        <p14:creationId xmlns:p14="http://schemas.microsoft.com/office/powerpoint/2010/main" val="920002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NIRS: Near</a:t>
            </a:r>
            <a:r>
              <a:rPr lang="en-US" baseline="0" dirty="0"/>
              <a:t> </a:t>
            </a:r>
            <a:r>
              <a:rPr lang="en-US" dirty="0" err="1"/>
              <a:t>Infra</a:t>
            </a:r>
            <a:r>
              <a:rPr lang="en-US" baseline="0" dirty="0" err="1"/>
              <a:t>Red</a:t>
            </a:r>
            <a:r>
              <a:rPr lang="en-US" baseline="0" dirty="0"/>
              <a:t> Spectroscopy is a direct marker of cerebral tissue oxygenation, and an indirect indicator of cerebral perfusion. It can be an indirect (though incomplete) secondary marker of changes in perfusion if cerebral autoregulation is intact and responsive to changes in PaCO</a:t>
            </a:r>
            <a:r>
              <a:rPr lang="en-US" baseline="-25000" dirty="0"/>
              <a:t>2</a:t>
            </a:r>
            <a:r>
              <a:rPr lang="en-US" baseline="0" dirty="0"/>
              <a:t>. See Dix </a:t>
            </a:r>
            <a:r>
              <a:rPr lang="en-US" i="1" baseline="0" dirty="0"/>
              <a:t>et al </a:t>
            </a:r>
            <a:r>
              <a:rPr lang="en-US" baseline="0" dirty="0"/>
              <a:t>for more background. </a:t>
            </a:r>
            <a:r>
              <a:rPr lang="en-US" dirty="0"/>
              <a:t>In lower-resource settings, NIRS and</a:t>
            </a:r>
            <a:r>
              <a:rPr lang="en-US" baseline="0" dirty="0"/>
              <a:t> transcutaneous carbon dioxide monitoring may be unavailable. </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15</a:t>
            </a:fld>
            <a:endParaRPr lang="en-US"/>
          </a:p>
        </p:txBody>
      </p:sp>
    </p:spTree>
    <p:extLst>
      <p:ext uri="{BB962C8B-B14F-4D97-AF65-F5344CB8AC3E}">
        <p14:creationId xmlns:p14="http://schemas.microsoft.com/office/powerpoint/2010/main" val="644617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and frequent discussion with primary team and surgical colleagues are crucial, with thorough hand-over when perioperative care is transitioned to</a:t>
            </a:r>
            <a:r>
              <a:rPr lang="en-US" baseline="0" dirty="0"/>
              <a:t> and from the floor or NICU team. Consider using a handover tool or cognitive aid to prompt complete disclosure of events and medications, as well as discussion of goals, Plan A, Plan B, etc.</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16</a:t>
            </a:fld>
            <a:endParaRPr lang="en-US"/>
          </a:p>
        </p:txBody>
      </p:sp>
    </p:spTree>
    <p:extLst>
      <p:ext uri="{BB962C8B-B14F-4D97-AF65-F5344CB8AC3E}">
        <p14:creationId xmlns:p14="http://schemas.microsoft.com/office/powerpoint/2010/main" val="2889813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Bubble CPAP</a:t>
            </a:r>
            <a:r>
              <a:rPr lang="en-US" baseline="0" dirty="0"/>
              <a:t> has been available since 1971, and has many devices and forms. In general, heated humidified air (blended to a given FiO</a:t>
            </a:r>
            <a:r>
              <a:rPr lang="en-US" baseline="-25000" dirty="0"/>
              <a:t>2</a:t>
            </a:r>
            <a:r>
              <a:rPr lang="en-US" baseline="0" dirty="0"/>
              <a:t>) is administered at a given flow rate via well-seated nasal prongs. The expiratory limb passes through a water chamber at a specified depth, lending resistance pressure to the expiratory phase. Because it is flow dependent rather than mechanical, it has long been a mainstay of non-invasive positive pressure support for infants in low-resource settings. In neonates, this is a common mode of support immediately post-</a:t>
            </a:r>
            <a:r>
              <a:rPr lang="en-US" baseline="0" dirty="0" err="1"/>
              <a:t>extubation</a:t>
            </a:r>
            <a:r>
              <a:rPr lang="en-US" baseline="0" dirty="0"/>
              <a:t>.</a:t>
            </a:r>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17</a:t>
            </a:fld>
            <a:endParaRPr lang="en-US"/>
          </a:p>
        </p:txBody>
      </p:sp>
    </p:spTree>
    <p:extLst>
      <p:ext uri="{BB962C8B-B14F-4D97-AF65-F5344CB8AC3E}">
        <p14:creationId xmlns:p14="http://schemas.microsoft.com/office/powerpoint/2010/main" val="3186282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and train with new devices prior to depending on them for patient care. In a new care setting, providers should seek guidance from local experts on use of tools/devices that are available.</a:t>
            </a:r>
          </a:p>
        </p:txBody>
      </p:sp>
      <p:sp>
        <p:nvSpPr>
          <p:cNvPr id="4" name="Slide Number Placeholder 3"/>
          <p:cNvSpPr>
            <a:spLocks noGrp="1"/>
          </p:cNvSpPr>
          <p:nvPr>
            <p:ph type="sldNum" sz="quarter" idx="10"/>
          </p:nvPr>
        </p:nvSpPr>
        <p:spPr/>
        <p:txBody>
          <a:bodyPr/>
          <a:lstStyle/>
          <a:p>
            <a:fld id="{3C89B4C4-3C0E-40D6-98D4-1242FBDF1C1F}" type="slidenum">
              <a:rPr lang="en-US" smtClean="0"/>
              <a:t>18</a:t>
            </a:fld>
            <a:endParaRPr lang="en-US"/>
          </a:p>
        </p:txBody>
      </p:sp>
    </p:spTree>
    <p:extLst>
      <p:ext uri="{BB962C8B-B14F-4D97-AF65-F5344CB8AC3E}">
        <p14:creationId xmlns:p14="http://schemas.microsoft.com/office/powerpoint/2010/main" val="1844898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9B4C4-3C0E-40D6-98D4-1242FBDF1C1F}" type="slidenum">
              <a:rPr lang="en-US" smtClean="0"/>
              <a:t>19</a:t>
            </a:fld>
            <a:endParaRPr lang="en-US"/>
          </a:p>
        </p:txBody>
      </p:sp>
    </p:spTree>
    <p:extLst>
      <p:ext uri="{BB962C8B-B14F-4D97-AF65-F5344CB8AC3E}">
        <p14:creationId xmlns:p14="http://schemas.microsoft.com/office/powerpoint/2010/main" val="6446173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B2B1D41-27A9-9442-A209-1C8ECB1E5E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0650" y="5054399"/>
            <a:ext cx="3314700" cy="1282700"/>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0B83194-8279-B143-B487-D058F2F810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52662" y="6511524"/>
            <a:ext cx="895349" cy="346476"/>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2D727FA-81F2-6D4C-A6FC-B02321ACEE62}"/>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69A842BF-1DFE-1B49-82AF-C06FDCF72774}"/>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0385266-FDEB-1847-824B-FBCFDBC9A5D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00650" y="5054399"/>
            <a:ext cx="3314700" cy="1282700"/>
          </a:xfrm>
          <a:prstGeom prst="rect">
            <a:avLst/>
          </a:prstGeom>
        </p:spPr>
      </p:pic>
    </p:spTree>
    <p:extLst>
      <p:ext uri="{BB962C8B-B14F-4D97-AF65-F5344CB8AC3E}">
        <p14:creationId xmlns:p14="http://schemas.microsoft.com/office/powerpoint/2010/main" val="3307658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6BEFC03-B799-2A4A-903B-89EE1AA85C3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7813809-4DD9-A64C-9028-05FB6BA1373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7746552-4008-354B-B289-0B8C195E575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52662" y="6511524"/>
            <a:ext cx="895349" cy="346476"/>
          </a:xfrm>
          <a:prstGeom prst="rect">
            <a:avLst/>
          </a:prstGeom>
        </p:spPr>
      </p:pic>
    </p:spTree>
    <p:extLst>
      <p:ext uri="{BB962C8B-B14F-4D97-AF65-F5344CB8AC3E}">
        <p14:creationId xmlns:p14="http://schemas.microsoft.com/office/powerpoint/2010/main" val="766690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C379E4C-6E33-6E48-AD03-EDF6C3FDA87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0B582A1-7EFB-144E-9491-240B0CDB463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82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2EAFD6E1-AAB7-3E46-A852-D94F2FC6127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6063CA2D-1C56-DC4D-A5E0-310657EB153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848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53BA073-001F-EF4B-BC13-E4DA8EF7A77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1D62434-23BB-E041-9FDC-0C9DF5EBCEE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1260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15D82E61-4F3A-554B-A01E-83A9EA4B861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4C6E093C-F7EB-F54D-82A6-0F8E0D3FB8A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742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F94365E3-D820-AD40-A7EB-9D813E0F3BA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15065776-90C7-4A46-975E-C3DC35B4784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4713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D6AF586-A718-B541-B615-730F8195816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BF2D8A03-1B94-5441-B531-2A5C3A7AB81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405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5278073-FF3E-DC45-8129-5ABDEDCFDEB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591035E-B9D5-D141-B826-1745CFC9908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218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F7607A39-27A4-004E-84A6-35B84F12581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58256FFA-365F-E64F-B3F6-56867CF5645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1460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786A7D3B-7C04-F244-B8DD-37AA46279B3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2093D347-5D1F-3045-8A04-19F9CB65D1F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953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80347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972920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005187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39590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055435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219573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11035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42030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28825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638519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96331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0416984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4347143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5.xml"/><Relationship Id="rId5" Type="http://schemas.openxmlformats.org/officeDocument/2006/relationships/image" Target="../media/image17.jpeg"/><Relationship Id="rId4" Type="http://schemas.openxmlformats.org/officeDocument/2006/relationships/hyperlink" Target="https://upload.wikimedia.org/wikipedia/commons/d/de/Respirator_icu.JPG"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6850" y="813316"/>
            <a:ext cx="6210300" cy="2768084"/>
          </a:xfrm>
        </p:spPr>
        <p:txBody>
          <a:bodyPr anchor="ctr">
            <a:normAutofit/>
          </a:bodyPr>
          <a:lstStyle/>
          <a:p>
            <a:r>
              <a:rPr lang="en-US" sz="4400" dirty="0">
                <a:latin typeface="+mn-lt"/>
              </a:rPr>
              <a:t>Approaches to Ventilatory Support in </a:t>
            </a:r>
            <a:br>
              <a:rPr lang="en-US" sz="4400" dirty="0">
                <a:latin typeface="+mn-lt"/>
              </a:rPr>
            </a:br>
            <a:r>
              <a:rPr lang="en-US" sz="4400" dirty="0">
                <a:latin typeface="+mn-lt"/>
              </a:rPr>
              <a:t>Neonatal Anesthesia</a:t>
            </a:r>
          </a:p>
        </p:txBody>
      </p:sp>
      <p:sp>
        <p:nvSpPr>
          <p:cNvPr id="3" name="Subtitle 2"/>
          <p:cNvSpPr>
            <a:spLocks noGrp="1"/>
          </p:cNvSpPr>
          <p:nvPr>
            <p:ph type="subTitle" idx="1"/>
          </p:nvPr>
        </p:nvSpPr>
        <p:spPr>
          <a:xfrm>
            <a:off x="1466850" y="3429000"/>
            <a:ext cx="6210300" cy="2286000"/>
          </a:xfrm>
        </p:spPr>
        <p:txBody>
          <a:bodyPr anchor="ctr">
            <a:normAutofit lnSpcReduction="10000"/>
          </a:bodyPr>
          <a:lstStyle/>
          <a:p>
            <a:r>
              <a:rPr lang="en-US" sz="3600" dirty="0">
                <a:solidFill>
                  <a:schemeClr val="tx1"/>
                </a:solidFill>
              </a:rPr>
              <a:t>Dua M. Anderson, MD, MS</a:t>
            </a:r>
          </a:p>
          <a:p>
            <a:r>
              <a:rPr lang="en-US" sz="3600" dirty="0">
                <a:solidFill>
                  <a:schemeClr val="tx1"/>
                </a:solidFill>
              </a:rPr>
              <a:t>Payam Vali, MD</a:t>
            </a:r>
          </a:p>
          <a:p>
            <a:r>
              <a:rPr lang="en-US" sz="3600" dirty="0">
                <a:solidFill>
                  <a:schemeClr val="tx1"/>
                </a:solidFill>
              </a:rPr>
              <a:t>Satyan Lakshminrusimha, MD</a:t>
            </a:r>
          </a:p>
          <a:p>
            <a:endParaRPr lang="en-US" sz="300" dirty="0"/>
          </a:p>
          <a:p>
            <a:r>
              <a:rPr lang="en-US" sz="2100" dirty="0"/>
              <a:t>UC Davis Children’s Hospital</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BAB43A38-F3EB-3143-9B44-FAE98E314A88}"/>
              </a:ext>
            </a:extLst>
          </p:cNvPr>
          <p:cNvSpPr txBox="1"/>
          <p:nvPr/>
        </p:nvSpPr>
        <p:spPr>
          <a:xfrm>
            <a:off x="3710129" y="6180845"/>
            <a:ext cx="1723742" cy="369332"/>
          </a:xfrm>
          <a:prstGeom prst="rect">
            <a:avLst/>
          </a:prstGeom>
          <a:noFill/>
        </p:spPr>
        <p:txBody>
          <a:bodyPr wrap="none" rtlCol="0">
            <a:spAutoFit/>
          </a:bodyPr>
          <a:lstStyle/>
          <a:p>
            <a:r>
              <a:rPr lang="en-US" dirty="0"/>
              <a:t>Updated 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sz="4800" dirty="0">
                <a:latin typeface="+mn-lt"/>
              </a:rPr>
              <a:t>Disclosures</a:t>
            </a:r>
          </a:p>
        </p:txBody>
      </p:sp>
      <p:sp>
        <p:nvSpPr>
          <p:cNvPr id="3" name="Content Placeholder 2"/>
          <p:cNvSpPr>
            <a:spLocks noGrp="1"/>
          </p:cNvSpPr>
          <p:nvPr>
            <p:ph idx="1"/>
          </p:nvPr>
        </p:nvSpPr>
        <p:spPr>
          <a:xfrm>
            <a:off x="628650" y="2666999"/>
            <a:ext cx="7886700" cy="2057401"/>
          </a:xfrm>
        </p:spPr>
        <p:txBody>
          <a:bodyPr>
            <a:normAutofit lnSpcReduction="10000"/>
          </a:bodyPr>
          <a:lstStyle/>
          <a:p>
            <a:pPr marL="0" indent="0">
              <a:buNone/>
            </a:pPr>
            <a:r>
              <a:rPr lang="en-US" sz="2400" dirty="0">
                <a:ea typeface="MS PGothic" charset="0"/>
              </a:rPr>
              <a:t>No relevant financial relationships.</a:t>
            </a:r>
          </a:p>
          <a:p>
            <a:pPr marL="0" indent="0">
              <a:buNone/>
            </a:pPr>
            <a:endParaRPr lang="en-US" sz="2400" dirty="0">
              <a:ea typeface="MS PGothic" charset="0"/>
            </a:endParaRPr>
          </a:p>
          <a:p>
            <a:pPr marL="0" indent="0">
              <a:buNone/>
            </a:pPr>
            <a:r>
              <a:rPr lang="en-US" sz="2400" dirty="0">
                <a:ea typeface="MS PGothic" charset="0"/>
              </a:rPr>
              <a:t>Any images of equipment are for illustrative purposes only. This presentation is not an endorsement for any product or manufacturer.</a:t>
            </a:r>
          </a:p>
          <a:p>
            <a:pPr marL="0" indent="0">
              <a:buNone/>
            </a:pPr>
            <a:endParaRPr lang="en-US" sz="2400"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228600"/>
            <a:ext cx="8048625" cy="1082675"/>
          </a:xfrm>
        </p:spPr>
        <p:txBody>
          <a:bodyPr>
            <a:normAutofit/>
          </a:bodyPr>
          <a:lstStyle/>
          <a:p>
            <a:pPr algn="l"/>
            <a:r>
              <a:rPr lang="en-US" sz="4800" dirty="0">
                <a:latin typeface="+mn-lt"/>
              </a:rPr>
              <a:t>Learning Objectives:</a:t>
            </a:r>
          </a:p>
        </p:txBody>
      </p:sp>
      <p:sp>
        <p:nvSpPr>
          <p:cNvPr id="3" name="Content Placeholder 2"/>
          <p:cNvSpPr>
            <a:spLocks noGrp="1"/>
          </p:cNvSpPr>
          <p:nvPr>
            <p:ph idx="1"/>
          </p:nvPr>
        </p:nvSpPr>
        <p:spPr>
          <a:xfrm>
            <a:off x="552450" y="1371600"/>
            <a:ext cx="8210550" cy="3200400"/>
          </a:xfrm>
        </p:spPr>
        <p:txBody>
          <a:bodyPr>
            <a:normAutofit/>
          </a:bodyPr>
          <a:lstStyle/>
          <a:p>
            <a:r>
              <a:rPr lang="en-US" sz="2400" dirty="0"/>
              <a:t>Identify differences between neonatal and pediatric lung mechanics</a:t>
            </a:r>
          </a:p>
          <a:p>
            <a:r>
              <a:rPr lang="en-US" sz="2400" dirty="0"/>
              <a:t>Become more familiar with ventilation goals and strategies in the neonate</a:t>
            </a:r>
          </a:p>
          <a:p>
            <a:r>
              <a:rPr lang="en-US" sz="2400" dirty="0"/>
              <a:t>Identify and explain ventilation risks and pitfalls unique to the neonate: </a:t>
            </a:r>
            <a:r>
              <a:rPr lang="en-US" sz="2400" dirty="0" err="1"/>
              <a:t>volutrauma</a:t>
            </a:r>
            <a:r>
              <a:rPr lang="en-US" sz="2400" dirty="0"/>
              <a:t>, barotrauma, hyperoxia, post-anesthetic apnea</a:t>
            </a:r>
          </a:p>
        </p:txBody>
      </p:sp>
      <p:pic>
        <p:nvPicPr>
          <p:cNvPr id="5" name="Picture 4">
            <a:extLst>
              <a:ext uri="{FF2B5EF4-FFF2-40B4-BE49-F238E27FC236}">
                <a16:creationId xmlns:a16="http://schemas.microsoft.com/office/drawing/2014/main" id="{21EC7B2B-3CFD-4378-A2A9-38C1AE6843A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9776" r="8246" b="8076"/>
          <a:stretch/>
        </p:blipFill>
        <p:spPr>
          <a:xfrm flipH="1">
            <a:off x="5649648" y="4030663"/>
            <a:ext cx="2960952" cy="1997075"/>
          </a:xfrm>
          <a:prstGeom prst="rect">
            <a:avLst/>
          </a:prstGeom>
        </p:spPr>
      </p:pic>
      <p:sp>
        <p:nvSpPr>
          <p:cNvPr id="6" name="TextBox 5">
            <a:extLst>
              <a:ext uri="{FF2B5EF4-FFF2-40B4-BE49-F238E27FC236}">
                <a16:creationId xmlns:a16="http://schemas.microsoft.com/office/drawing/2014/main" id="{CC484F63-9724-074D-B0F2-3F56498694D0}"/>
              </a:ext>
            </a:extLst>
          </p:cNvPr>
          <p:cNvSpPr txBox="1"/>
          <p:nvPr/>
        </p:nvSpPr>
        <p:spPr>
          <a:xfrm>
            <a:off x="552450" y="4114800"/>
            <a:ext cx="4944798" cy="1569660"/>
          </a:xfrm>
          <a:prstGeom prst="rect">
            <a:avLst/>
          </a:prstGeom>
          <a:noFill/>
        </p:spPr>
        <p:txBody>
          <a:bodyPr wrap="square">
            <a:spAutoFit/>
          </a:bodyPr>
          <a:lstStyle/>
          <a:p>
            <a:pPr marL="354013" indent="-354013">
              <a:buFont typeface="Arial" panose="020B0604020202020204" pitchFamily="34" charset="0"/>
              <a:buChar char="•"/>
            </a:pPr>
            <a:r>
              <a:rPr lang="en-US" sz="2400" dirty="0"/>
              <a:t>Review emergency maneuvers for neonates</a:t>
            </a:r>
          </a:p>
          <a:p>
            <a:pPr marL="354013" indent="-354013">
              <a:buFont typeface="Arial" panose="020B0604020202020204" pitchFamily="34" charset="0"/>
              <a:buChar char="•"/>
            </a:pPr>
            <a:r>
              <a:rPr lang="en-US" sz="2400" dirty="0"/>
              <a:t>Retain resources for further reading</a:t>
            </a:r>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58150" cy="1082675"/>
          </a:xfrm>
        </p:spPr>
        <p:txBody>
          <a:bodyPr>
            <a:normAutofit/>
          </a:bodyPr>
          <a:lstStyle/>
          <a:p>
            <a:pPr algn="l"/>
            <a:r>
              <a:rPr lang="en-US" sz="4400" dirty="0">
                <a:latin typeface="+mn-lt"/>
              </a:rPr>
              <a:t>Physiologic Differences</a:t>
            </a:r>
          </a:p>
        </p:txBody>
      </p:sp>
      <p:sp>
        <p:nvSpPr>
          <p:cNvPr id="3" name="Content Placeholder 2"/>
          <p:cNvSpPr>
            <a:spLocks noGrp="1"/>
          </p:cNvSpPr>
          <p:nvPr>
            <p:ph idx="1"/>
          </p:nvPr>
        </p:nvSpPr>
        <p:spPr>
          <a:xfrm>
            <a:off x="457200" y="1447800"/>
            <a:ext cx="8224837" cy="4351338"/>
          </a:xfrm>
        </p:spPr>
        <p:txBody>
          <a:bodyPr>
            <a:normAutofit/>
          </a:bodyPr>
          <a:lstStyle/>
          <a:p>
            <a:pPr marL="0" indent="0">
              <a:buNone/>
            </a:pPr>
            <a:r>
              <a:rPr lang="en-US" sz="2800" dirty="0"/>
              <a:t>When compared to infants, an anesthesiologist caring for a neonate is more likely to encounter:</a:t>
            </a:r>
          </a:p>
          <a:p>
            <a:pPr marL="236538" indent="-223838"/>
            <a:r>
              <a:rPr lang="en-US" sz="2400" dirty="0"/>
              <a:t>Congenital lesions or syndromes (may or may not be defined/diagnosed)</a:t>
            </a:r>
          </a:p>
          <a:p>
            <a:pPr marL="236538" indent="-223838"/>
            <a:r>
              <a:rPr lang="en-US" sz="2400" dirty="0"/>
              <a:t>Patent ductus arteriosus (PDA)</a:t>
            </a:r>
          </a:p>
          <a:p>
            <a:pPr marL="236538" indent="-223838"/>
            <a:r>
              <a:rPr lang="en-US" sz="2400" dirty="0"/>
              <a:t>Persistent pulmonary hypertension of the newborn (PPHN)</a:t>
            </a:r>
          </a:p>
          <a:p>
            <a:pPr marL="236538" indent="-223838"/>
            <a:r>
              <a:rPr lang="en-US" sz="2400" dirty="0"/>
              <a:t>Necrotizing enterocolitis (NEC) or Spontaneous Intestinal Perforation (SIP)</a:t>
            </a:r>
          </a:p>
          <a:p>
            <a:pPr marL="236538" indent="-223838"/>
            <a:r>
              <a:rPr lang="en-US" sz="2400" dirty="0"/>
              <a:t>Difficulty with correct ETT placement/depth</a:t>
            </a:r>
          </a:p>
          <a:p>
            <a:pPr marL="236538" indent="-223838"/>
            <a:r>
              <a:rPr lang="en-US" sz="2400" dirty="0"/>
              <a:t>Apnea during and after the anesthetic (up to 24-48 </a:t>
            </a:r>
            <a:r>
              <a:rPr lang="en-US" sz="2400" dirty="0" err="1"/>
              <a:t>hrs</a:t>
            </a:r>
            <a:r>
              <a:rPr lang="en-US" sz="2400" dirty="0"/>
              <a:t>)</a:t>
            </a:r>
          </a:p>
        </p:txBody>
      </p:sp>
      <p:sp>
        <p:nvSpPr>
          <p:cNvPr id="4" name="TextBox 3"/>
          <p:cNvSpPr txBox="1"/>
          <p:nvPr/>
        </p:nvSpPr>
        <p:spPr>
          <a:xfrm>
            <a:off x="4338638" y="5799138"/>
            <a:ext cx="4495800" cy="307777"/>
          </a:xfrm>
          <a:prstGeom prst="rect">
            <a:avLst/>
          </a:prstGeom>
          <a:noFill/>
        </p:spPr>
        <p:txBody>
          <a:bodyPr wrap="square" rtlCol="0">
            <a:spAutoFit/>
          </a:bodyPr>
          <a:lstStyle/>
          <a:p>
            <a:pPr algn="r"/>
            <a:r>
              <a:rPr lang="en-US" sz="1400" dirty="0"/>
              <a:t>Reference: Bang</a:t>
            </a:r>
          </a:p>
        </p:txBody>
      </p:sp>
    </p:spTree>
    <p:extLst>
      <p:ext uri="{BB962C8B-B14F-4D97-AF65-F5344CB8AC3E}">
        <p14:creationId xmlns:p14="http://schemas.microsoft.com/office/powerpoint/2010/main" val="3449738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130" y="152400"/>
            <a:ext cx="8224220" cy="1158875"/>
          </a:xfrm>
        </p:spPr>
        <p:txBody>
          <a:bodyPr>
            <a:normAutofit/>
          </a:bodyPr>
          <a:lstStyle/>
          <a:p>
            <a:pPr algn="l"/>
            <a:r>
              <a:rPr lang="en-US" sz="4400" dirty="0">
                <a:latin typeface="+mn-lt"/>
              </a:rPr>
              <a:t>Physiologic Differences </a:t>
            </a:r>
            <a:r>
              <a:rPr lang="en-US" sz="2400" dirty="0">
                <a:latin typeface="+mn-lt"/>
              </a:rPr>
              <a:t>(cont’d)</a:t>
            </a:r>
          </a:p>
        </p:txBody>
      </p:sp>
      <p:sp>
        <p:nvSpPr>
          <p:cNvPr id="3" name="Content Placeholder 2"/>
          <p:cNvSpPr>
            <a:spLocks noGrp="1"/>
          </p:cNvSpPr>
          <p:nvPr>
            <p:ph idx="1"/>
          </p:nvPr>
        </p:nvSpPr>
        <p:spPr>
          <a:xfrm>
            <a:off x="291130" y="1676400"/>
            <a:ext cx="4821105" cy="4104498"/>
          </a:xfrm>
        </p:spPr>
        <p:txBody>
          <a:bodyPr>
            <a:normAutofit lnSpcReduction="10000"/>
          </a:bodyPr>
          <a:lstStyle/>
          <a:p>
            <a:pPr>
              <a:buFont typeface="Arial" panose="020B0604020202020204" pitchFamily="34" charset="0"/>
              <a:buChar char="•"/>
            </a:pPr>
            <a:r>
              <a:rPr lang="en-US" sz="2800" dirty="0"/>
              <a:t>Normal PaO</a:t>
            </a:r>
            <a:r>
              <a:rPr lang="en-US" sz="2800" baseline="-25000" dirty="0"/>
              <a:t>2</a:t>
            </a:r>
            <a:r>
              <a:rPr lang="en-US" sz="2800" dirty="0"/>
              <a:t> of the neonate</a:t>
            </a:r>
            <a:r>
              <a:rPr lang="en-US" sz="2000" dirty="0"/>
              <a:t>:</a:t>
            </a:r>
          </a:p>
          <a:p>
            <a:pPr marL="460375" lvl="1" indent="-223838">
              <a:buFont typeface="System Font Regular"/>
              <a:buChar char="-"/>
            </a:pPr>
            <a:r>
              <a:rPr lang="en-US" sz="2400" dirty="0"/>
              <a:t>55-85 mmHg for first month of life</a:t>
            </a:r>
          </a:p>
          <a:p>
            <a:pPr marL="460375" lvl="1" indent="-223838">
              <a:buFont typeface="System Font Regular"/>
              <a:buChar char="-"/>
            </a:pPr>
            <a:r>
              <a:rPr lang="en-US" sz="2400" dirty="0"/>
              <a:t>Approaches 95-100 mmHg thereafter</a:t>
            </a:r>
          </a:p>
          <a:p>
            <a:r>
              <a:rPr lang="en-US" sz="2800" dirty="0"/>
              <a:t>Neonatal oxygen consumption:</a:t>
            </a:r>
          </a:p>
          <a:p>
            <a:pPr marL="460375" lvl="1" indent="-223838">
              <a:buFont typeface="System Font Regular"/>
              <a:buChar char="-"/>
            </a:pPr>
            <a:r>
              <a:rPr lang="en-US" sz="2400" dirty="0"/>
              <a:t>6-10 ml O</a:t>
            </a:r>
            <a:r>
              <a:rPr lang="en-US" sz="2400" baseline="-25000" dirty="0"/>
              <a:t>2</a:t>
            </a:r>
            <a:r>
              <a:rPr lang="en-US" sz="2400" dirty="0"/>
              <a:t>/kg/min</a:t>
            </a:r>
          </a:p>
          <a:p>
            <a:pPr marL="460375" lvl="1" indent="-223838">
              <a:buFont typeface="System Font Regular"/>
              <a:buChar char="-"/>
            </a:pPr>
            <a:r>
              <a:rPr lang="en-US" sz="2400" dirty="0"/>
              <a:t>2-3x that of an adult</a:t>
            </a:r>
          </a:p>
          <a:p>
            <a:pPr marL="460375" lvl="1" indent="-223838">
              <a:buFont typeface="System Font Regular"/>
              <a:buChar char="-"/>
            </a:pPr>
            <a:r>
              <a:rPr lang="en-US" sz="2400" dirty="0"/>
              <a:t>Respiratory rate (RR) of 30-60</a:t>
            </a:r>
          </a:p>
        </p:txBody>
      </p:sp>
      <p:sp>
        <p:nvSpPr>
          <p:cNvPr id="4" name="TextBox 3"/>
          <p:cNvSpPr txBox="1"/>
          <p:nvPr/>
        </p:nvSpPr>
        <p:spPr>
          <a:xfrm>
            <a:off x="4191000" y="5812294"/>
            <a:ext cx="4495800" cy="307777"/>
          </a:xfrm>
          <a:prstGeom prst="rect">
            <a:avLst/>
          </a:prstGeom>
          <a:noFill/>
        </p:spPr>
        <p:txBody>
          <a:bodyPr wrap="square" rtlCol="0">
            <a:spAutoFit/>
          </a:bodyPr>
          <a:lstStyle/>
          <a:p>
            <a:pPr algn="r"/>
            <a:r>
              <a:rPr lang="en-US" sz="1400" dirty="0"/>
              <a:t>Reference: Smith’s</a:t>
            </a:r>
          </a:p>
        </p:txBody>
      </p:sp>
      <p:pic>
        <p:nvPicPr>
          <p:cNvPr id="5" name="Picture 4"/>
          <p:cNvPicPr>
            <a:picLocks noChangeAspect="1"/>
          </p:cNvPicPr>
          <p:nvPr/>
        </p:nvPicPr>
        <p:blipFill>
          <a:blip r:embed="rId3"/>
          <a:stretch>
            <a:fillRect/>
          </a:stretch>
        </p:blipFill>
        <p:spPr>
          <a:xfrm>
            <a:off x="5112235" y="1311275"/>
            <a:ext cx="3803165" cy="4330505"/>
          </a:xfrm>
          <a:prstGeom prst="rect">
            <a:avLst/>
          </a:prstGeom>
        </p:spPr>
      </p:pic>
      <p:sp>
        <p:nvSpPr>
          <p:cNvPr id="6" name="TextBox 5"/>
          <p:cNvSpPr txBox="1"/>
          <p:nvPr/>
        </p:nvSpPr>
        <p:spPr>
          <a:xfrm>
            <a:off x="2734161" y="6290585"/>
            <a:ext cx="3429000" cy="215444"/>
          </a:xfrm>
          <a:prstGeom prst="rect">
            <a:avLst/>
          </a:prstGeom>
          <a:noFill/>
        </p:spPr>
        <p:txBody>
          <a:bodyPr wrap="square" rtlCol="0">
            <a:spAutoFit/>
          </a:bodyPr>
          <a:lstStyle/>
          <a:p>
            <a:r>
              <a:rPr lang="en-US" sz="800" dirty="0"/>
              <a:t>Illustration Copyright: Satyan Lakshminrusimha, MD, used with permission</a:t>
            </a:r>
          </a:p>
        </p:txBody>
      </p:sp>
    </p:spTree>
    <p:extLst>
      <p:ext uri="{BB962C8B-B14F-4D97-AF65-F5344CB8AC3E}">
        <p14:creationId xmlns:p14="http://schemas.microsoft.com/office/powerpoint/2010/main" val="174715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52450" y="76200"/>
            <a:ext cx="7962900" cy="1325563"/>
          </a:xfrm>
        </p:spPr>
        <p:txBody>
          <a:bodyPr>
            <a:normAutofit/>
          </a:bodyPr>
          <a:lstStyle/>
          <a:p>
            <a:pPr algn="l"/>
            <a:r>
              <a:rPr lang="en-US" sz="4400" dirty="0">
                <a:latin typeface="+mn-lt"/>
              </a:rPr>
              <a:t>Physiologic Differences </a:t>
            </a:r>
            <a:r>
              <a:rPr lang="en-US" sz="2400" dirty="0">
                <a:latin typeface="+mn-lt"/>
              </a:rPr>
              <a:t>(cont’d)</a:t>
            </a:r>
          </a:p>
        </p:txBody>
      </p:sp>
      <p:sp>
        <p:nvSpPr>
          <p:cNvPr id="3" name="Content Placeholder 2"/>
          <p:cNvSpPr>
            <a:spLocks noGrp="1"/>
          </p:cNvSpPr>
          <p:nvPr>
            <p:ph idx="1"/>
          </p:nvPr>
        </p:nvSpPr>
        <p:spPr>
          <a:xfrm>
            <a:off x="552450" y="1295400"/>
            <a:ext cx="7886700" cy="4343400"/>
          </a:xfrm>
        </p:spPr>
        <p:txBody>
          <a:bodyPr>
            <a:normAutofit/>
          </a:bodyPr>
          <a:lstStyle/>
          <a:p>
            <a:pPr marL="0" indent="0">
              <a:buNone/>
            </a:pPr>
            <a:r>
              <a:rPr lang="en-US" dirty="0"/>
              <a:t>Intrinsic/spontaneous rapid RR means less expiratory time (</a:t>
            </a:r>
            <a:r>
              <a:rPr lang="en-US" i="1" dirty="0" err="1"/>
              <a:t>T</a:t>
            </a:r>
            <a:r>
              <a:rPr lang="en-US" baseline="-25000" dirty="0" err="1"/>
              <a:t>e</a:t>
            </a:r>
            <a:r>
              <a:rPr lang="en-US" dirty="0"/>
              <a:t>) when spontaneous, so easier to maintain FRC (functional gas-trapping)</a:t>
            </a:r>
            <a:r>
              <a:rPr lang="en-US" baseline="30000" dirty="0"/>
              <a:t>1</a:t>
            </a:r>
          </a:p>
          <a:p>
            <a:pPr marL="292100" lvl="1" indent="-279400">
              <a:buFont typeface="Arial" panose="020B0604020202020204" pitchFamily="34" charset="0"/>
              <a:buChar char="•"/>
            </a:pPr>
            <a:r>
              <a:rPr lang="en-US" dirty="0"/>
              <a:t>Maintain PEEP 5-7 cm H</a:t>
            </a:r>
            <a:r>
              <a:rPr lang="en-US" baseline="-25000" dirty="0"/>
              <a:t>2</a:t>
            </a:r>
            <a:r>
              <a:rPr lang="en-US" dirty="0"/>
              <a:t>O to avoid lung volumes below FRC, especially if using a lower RR</a:t>
            </a:r>
          </a:p>
          <a:p>
            <a:pPr marL="292100" lvl="1" indent="-279400">
              <a:buFont typeface="Arial" panose="020B0604020202020204" pitchFamily="34" charset="0"/>
              <a:buChar char="•"/>
            </a:pPr>
            <a:r>
              <a:rPr lang="en-US" dirty="0"/>
              <a:t>I:E ratio can be as high as 1:1</a:t>
            </a:r>
          </a:p>
          <a:p>
            <a:pPr marL="292100" lvl="1" indent="-279400">
              <a:buFont typeface="Arial" panose="020B0604020202020204" pitchFamily="34" charset="0"/>
              <a:buChar char="•"/>
            </a:pPr>
            <a:r>
              <a:rPr lang="en-US" dirty="0"/>
              <a:t>Inspiratory time (</a:t>
            </a:r>
            <a:r>
              <a:rPr lang="en-US" i="1" dirty="0" err="1"/>
              <a:t>T</a:t>
            </a:r>
            <a:r>
              <a:rPr lang="en-US" baseline="-25000" dirty="0" err="1"/>
              <a:t>i</a:t>
            </a:r>
            <a:r>
              <a:rPr lang="en-US" dirty="0"/>
              <a:t>) may be as low as 0.35-0.5 sec</a:t>
            </a:r>
            <a:r>
              <a:rPr lang="en-US" baseline="30000" dirty="0"/>
              <a:t>2</a:t>
            </a:r>
          </a:p>
        </p:txBody>
      </p:sp>
      <p:sp>
        <p:nvSpPr>
          <p:cNvPr id="6" name="TextBox 5"/>
          <p:cNvSpPr txBox="1"/>
          <p:nvPr/>
        </p:nvSpPr>
        <p:spPr>
          <a:xfrm>
            <a:off x="4495800" y="5638800"/>
            <a:ext cx="4495800" cy="523220"/>
          </a:xfrm>
          <a:prstGeom prst="rect">
            <a:avLst/>
          </a:prstGeom>
          <a:noFill/>
        </p:spPr>
        <p:txBody>
          <a:bodyPr wrap="square" rtlCol="0">
            <a:spAutoFit/>
          </a:bodyPr>
          <a:lstStyle/>
          <a:p>
            <a:pPr algn="r"/>
            <a:r>
              <a:rPr lang="en-US" sz="1400" dirty="0"/>
              <a:t>Reference: </a:t>
            </a:r>
            <a:r>
              <a:rPr lang="en-US" sz="1400" baseline="30000" dirty="0"/>
              <a:t>1</a:t>
            </a:r>
            <a:r>
              <a:rPr lang="en-US" sz="1400" dirty="0"/>
              <a:t>Cote, </a:t>
            </a:r>
            <a:r>
              <a:rPr lang="en-US" sz="1400" baseline="30000" dirty="0"/>
              <a:t>2</a:t>
            </a:r>
            <a:r>
              <a:rPr lang="en-US" sz="1400" dirty="0"/>
              <a:t>Habre</a:t>
            </a:r>
          </a:p>
          <a:p>
            <a:pPr algn="r"/>
            <a:endParaRPr lang="en-US" sz="1400" dirty="0"/>
          </a:p>
        </p:txBody>
      </p:sp>
    </p:spTree>
    <p:extLst>
      <p:ext uri="{BB962C8B-B14F-4D97-AF65-F5344CB8AC3E}">
        <p14:creationId xmlns:p14="http://schemas.microsoft.com/office/powerpoint/2010/main" val="1682634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58150" cy="978712"/>
          </a:xfrm>
        </p:spPr>
        <p:txBody>
          <a:bodyPr>
            <a:normAutofit/>
          </a:bodyPr>
          <a:lstStyle/>
          <a:p>
            <a:pPr algn="l"/>
            <a:r>
              <a:rPr lang="en-US" sz="4000" dirty="0"/>
              <a:t>The Challenges with Prematurity</a:t>
            </a:r>
          </a:p>
        </p:txBody>
      </p:sp>
      <p:sp>
        <p:nvSpPr>
          <p:cNvPr id="3" name="Content Placeholder 2"/>
          <p:cNvSpPr>
            <a:spLocks noGrp="1"/>
          </p:cNvSpPr>
          <p:nvPr>
            <p:ph idx="1"/>
          </p:nvPr>
        </p:nvSpPr>
        <p:spPr>
          <a:xfrm>
            <a:off x="457200" y="1066800"/>
            <a:ext cx="5334000" cy="5114907"/>
          </a:xfrm>
        </p:spPr>
        <p:txBody>
          <a:bodyPr>
            <a:normAutofit/>
          </a:bodyPr>
          <a:lstStyle/>
          <a:p>
            <a:pPr marL="295275" indent="-295275"/>
            <a:r>
              <a:rPr lang="en-US" sz="2800" dirty="0"/>
              <a:t>Terminal air sacs</a:t>
            </a:r>
            <a:r>
              <a:rPr lang="en-US" sz="2800" baseline="30000" dirty="0"/>
              <a:t>1</a:t>
            </a:r>
            <a:r>
              <a:rPr lang="en-US" sz="2800" dirty="0"/>
              <a:t>: </a:t>
            </a:r>
          </a:p>
          <a:p>
            <a:pPr marL="515938" lvl="1" indent="-220663">
              <a:buFont typeface="System Font Regular"/>
              <a:buChar char="-"/>
            </a:pPr>
            <a:r>
              <a:rPr lang="en-US" sz="2000" dirty="0"/>
              <a:t>Important for gas exchange and parenchymal integrity</a:t>
            </a:r>
          </a:p>
          <a:p>
            <a:pPr marL="515938" lvl="1" indent="-220663">
              <a:buFont typeface="System Font Regular"/>
              <a:buChar char="-"/>
            </a:pPr>
            <a:r>
              <a:rPr lang="en-US" sz="2000" dirty="0"/>
              <a:t>Develop from 28-36 weeks</a:t>
            </a:r>
          </a:p>
          <a:p>
            <a:pPr marL="295275" indent="-295275"/>
            <a:r>
              <a:rPr lang="en-US" sz="2800" dirty="0"/>
              <a:t>Alveolar development:</a:t>
            </a:r>
          </a:p>
          <a:p>
            <a:pPr marL="515938" lvl="1" indent="-220663">
              <a:buFont typeface="System Font Regular"/>
              <a:buChar char="-"/>
            </a:pPr>
            <a:r>
              <a:rPr lang="en-US" sz="2000" dirty="0"/>
              <a:t>Begins at ≈ 36 weeks</a:t>
            </a:r>
            <a:r>
              <a:rPr lang="en-US" sz="2000" baseline="30000" dirty="0"/>
              <a:t>1</a:t>
            </a:r>
          </a:p>
          <a:p>
            <a:pPr marL="515938" lvl="1" indent="-220663">
              <a:buFont typeface="System Font Regular"/>
              <a:buChar char="-"/>
            </a:pPr>
            <a:r>
              <a:rPr lang="en-US" sz="2000" dirty="0"/>
              <a:t>Continues rapidly until 2-3 years</a:t>
            </a:r>
            <a:r>
              <a:rPr lang="en-US" sz="2000" baseline="30000" dirty="0"/>
              <a:t>2</a:t>
            </a:r>
          </a:p>
          <a:p>
            <a:pPr marL="295275" indent="-295275"/>
            <a:r>
              <a:rPr lang="en-US" sz="2800" dirty="0"/>
              <a:t>Neonates with history of prematurity:</a:t>
            </a:r>
          </a:p>
          <a:p>
            <a:pPr marL="515938" lvl="1" indent="-220663">
              <a:buFont typeface="System Font Regular"/>
              <a:buChar char="-"/>
            </a:pPr>
            <a:r>
              <a:rPr lang="en-US" sz="2000" dirty="0"/>
              <a:t>Goal SpO</a:t>
            </a:r>
            <a:r>
              <a:rPr lang="en-US" sz="2000" baseline="-25000" dirty="0"/>
              <a:t>2</a:t>
            </a:r>
            <a:r>
              <a:rPr lang="en-US" sz="2000" dirty="0"/>
              <a:t> 88-94%</a:t>
            </a:r>
          </a:p>
          <a:p>
            <a:pPr marL="515938" lvl="1" indent="-220663">
              <a:buFont typeface="System Font Regular"/>
              <a:buChar char="-"/>
            </a:pPr>
            <a:r>
              <a:rPr lang="en-US" sz="2000" dirty="0"/>
              <a:t>If born 26-32 weeks, PaO</a:t>
            </a:r>
            <a:r>
              <a:rPr lang="en-US" sz="2000" baseline="-25000" dirty="0"/>
              <a:t>2</a:t>
            </a:r>
            <a:r>
              <a:rPr lang="en-US" sz="2000" dirty="0"/>
              <a:t> ≥ 60 mmHg may be hyperoxic</a:t>
            </a:r>
            <a:r>
              <a:rPr lang="en-US" sz="2000" baseline="30000" dirty="0"/>
              <a:t>1</a:t>
            </a:r>
          </a:p>
        </p:txBody>
      </p:sp>
      <p:sp>
        <p:nvSpPr>
          <p:cNvPr id="4" name="TextBox 3"/>
          <p:cNvSpPr txBox="1"/>
          <p:nvPr/>
        </p:nvSpPr>
        <p:spPr>
          <a:xfrm>
            <a:off x="4572000" y="5785179"/>
            <a:ext cx="4495800" cy="307777"/>
          </a:xfrm>
          <a:prstGeom prst="rect">
            <a:avLst/>
          </a:prstGeom>
          <a:solidFill>
            <a:schemeClr val="bg1"/>
          </a:solidFill>
        </p:spPr>
        <p:txBody>
          <a:bodyPr wrap="square" rtlCol="0">
            <a:spAutoFit/>
          </a:bodyPr>
          <a:lstStyle/>
          <a:p>
            <a:pPr algn="r"/>
            <a:r>
              <a:rPr lang="en-US" sz="1400" dirty="0"/>
              <a:t>Reference: </a:t>
            </a:r>
            <a:r>
              <a:rPr lang="en-US" sz="1400" baseline="30000" dirty="0"/>
              <a:t>1</a:t>
            </a:r>
            <a:r>
              <a:rPr lang="en-US" sz="1400" dirty="0"/>
              <a:t>Smith’s, </a:t>
            </a:r>
            <a:r>
              <a:rPr lang="en-US" sz="1400" baseline="30000" dirty="0"/>
              <a:t>2</a:t>
            </a:r>
            <a:r>
              <a:rPr lang="en-US" sz="1400" dirty="0"/>
              <a:t>Herring</a:t>
            </a:r>
          </a:p>
        </p:txBody>
      </p:sp>
      <p:pic>
        <p:nvPicPr>
          <p:cNvPr id="2050" name="Picture 2" descr="Love the h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2551" y="1752600"/>
            <a:ext cx="2441448" cy="32552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71800" y="6290846"/>
            <a:ext cx="2590800" cy="338554"/>
          </a:xfrm>
          <a:prstGeom prst="rect">
            <a:avLst/>
          </a:prstGeom>
          <a:noFill/>
        </p:spPr>
        <p:txBody>
          <a:bodyPr wrap="square" rtlCol="0">
            <a:spAutoFit/>
          </a:bodyPr>
          <a:lstStyle/>
          <a:p>
            <a:r>
              <a:rPr lang="en-US" sz="800" dirty="0"/>
              <a:t>https://search.creativecommons.org/photos/ef44c068-2848-48e3-91df-ad1db7d3073b</a:t>
            </a:r>
          </a:p>
        </p:txBody>
      </p:sp>
    </p:spTree>
    <p:extLst>
      <p:ext uri="{BB962C8B-B14F-4D97-AF65-F5344CB8AC3E}">
        <p14:creationId xmlns:p14="http://schemas.microsoft.com/office/powerpoint/2010/main" val="204352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58150" cy="1013678"/>
          </a:xfrm>
        </p:spPr>
        <p:txBody>
          <a:bodyPr>
            <a:normAutofit/>
          </a:bodyPr>
          <a:lstStyle/>
          <a:p>
            <a:pPr algn="l"/>
            <a:r>
              <a:rPr lang="en-US" sz="4400" dirty="0"/>
              <a:t>The Problems with Oxygen</a:t>
            </a:r>
          </a:p>
        </p:txBody>
      </p:sp>
      <p:sp>
        <p:nvSpPr>
          <p:cNvPr id="3" name="Content Placeholder 2"/>
          <p:cNvSpPr>
            <a:spLocks noGrp="1"/>
          </p:cNvSpPr>
          <p:nvPr>
            <p:ph idx="1"/>
          </p:nvPr>
        </p:nvSpPr>
        <p:spPr>
          <a:xfrm>
            <a:off x="457200" y="1293928"/>
            <a:ext cx="4495800" cy="5183071"/>
          </a:xfrm>
        </p:spPr>
        <p:txBody>
          <a:bodyPr>
            <a:normAutofit/>
          </a:bodyPr>
          <a:lstStyle/>
          <a:p>
            <a:pPr marL="0" indent="0">
              <a:buNone/>
            </a:pPr>
            <a:r>
              <a:rPr lang="en-US" sz="2800" dirty="0" err="1"/>
              <a:t>Hyperoxia</a:t>
            </a:r>
            <a:r>
              <a:rPr lang="en-US" sz="2800" dirty="0"/>
              <a:t> is associated with</a:t>
            </a:r>
            <a:r>
              <a:rPr lang="en-US" sz="2800" baseline="30000" dirty="0"/>
              <a:t>1</a:t>
            </a:r>
            <a:r>
              <a:rPr lang="en-US" sz="2800" dirty="0"/>
              <a:t>:</a:t>
            </a:r>
          </a:p>
          <a:p>
            <a:pPr marL="295275" indent="-295275"/>
            <a:r>
              <a:rPr lang="en-US" sz="2400" dirty="0"/>
              <a:t>Retinopathy of prematurity</a:t>
            </a:r>
          </a:p>
          <a:p>
            <a:pPr marL="295275" indent="-295275"/>
            <a:r>
              <a:rPr lang="en-US" sz="2400" dirty="0"/>
              <a:t>Oxidative lung injury: </a:t>
            </a:r>
          </a:p>
          <a:p>
            <a:pPr marL="515938" lvl="1" indent="-220663">
              <a:buFont typeface="System Font Regular"/>
              <a:buChar char="-"/>
            </a:pPr>
            <a:r>
              <a:rPr lang="en-US" sz="1800" dirty="0"/>
              <a:t>Oxygen toxicity leads to:</a:t>
            </a:r>
          </a:p>
          <a:p>
            <a:pPr marL="752475" lvl="2" indent="-177800"/>
            <a:r>
              <a:rPr lang="en-US" sz="1400" dirty="0"/>
              <a:t>Interstitial and alveolar edema</a:t>
            </a:r>
          </a:p>
          <a:p>
            <a:pPr marL="752475" lvl="2" indent="-177800"/>
            <a:r>
              <a:rPr lang="en-US" sz="1400" dirty="0"/>
              <a:t>Inflammatory cascade </a:t>
            </a:r>
          </a:p>
          <a:p>
            <a:pPr marL="515938" lvl="1" indent="-220663">
              <a:buFont typeface="System Font Regular"/>
              <a:buChar char="-"/>
            </a:pPr>
            <a:r>
              <a:rPr lang="en-US" sz="1800" dirty="0">
                <a:sym typeface="Wingdings" panose="05000000000000000000" pitchFamily="2" charset="2"/>
              </a:rPr>
              <a:t>Prolonged exposure  fibrosis</a:t>
            </a:r>
            <a:endParaRPr lang="en-US" sz="1800" dirty="0"/>
          </a:p>
          <a:p>
            <a:pPr marL="295275" indent="-295275"/>
            <a:r>
              <a:rPr lang="en-US" sz="2400" dirty="0"/>
              <a:t>Respiratory depression</a:t>
            </a:r>
          </a:p>
          <a:p>
            <a:pPr marL="295275" indent="-295275"/>
            <a:r>
              <a:rPr lang="en-US" sz="2400" dirty="0"/>
              <a:t>Suppression of erythropoiesis</a:t>
            </a:r>
          </a:p>
          <a:p>
            <a:pPr marL="295275" indent="-295275"/>
            <a:r>
              <a:rPr lang="en-US" sz="2400" dirty="0"/>
              <a:t>Pulmonary vascular vasodilation</a:t>
            </a:r>
          </a:p>
          <a:p>
            <a:pPr marL="295275" indent="-295275"/>
            <a:r>
              <a:rPr lang="en-US" sz="2400" dirty="0"/>
              <a:t>Systemic vasoconstriction</a:t>
            </a:r>
          </a:p>
          <a:p>
            <a:pPr marL="295275" indent="-295275"/>
            <a:r>
              <a:rPr lang="en-US" sz="2400" dirty="0"/>
              <a:t>Increased risk of leukemia</a:t>
            </a:r>
            <a:r>
              <a:rPr lang="en-US" sz="2400" baseline="30000" dirty="0"/>
              <a:t>2</a:t>
            </a:r>
          </a:p>
          <a:p>
            <a:pPr marL="0" indent="0">
              <a:buNone/>
            </a:pPr>
            <a:endParaRPr lang="en-US" sz="2000" dirty="0"/>
          </a:p>
        </p:txBody>
      </p:sp>
      <p:sp>
        <p:nvSpPr>
          <p:cNvPr id="4" name="TextBox 3"/>
          <p:cNvSpPr txBox="1"/>
          <p:nvPr/>
        </p:nvSpPr>
        <p:spPr>
          <a:xfrm>
            <a:off x="2514600" y="6317714"/>
            <a:ext cx="3343275" cy="318569"/>
          </a:xfrm>
          <a:prstGeom prst="rect">
            <a:avLst/>
          </a:prstGeom>
          <a:solidFill>
            <a:schemeClr val="bg1"/>
          </a:solidFill>
        </p:spPr>
        <p:txBody>
          <a:bodyPr wrap="square" rtlCol="0">
            <a:spAutoFit/>
          </a:bodyPr>
          <a:lstStyle/>
          <a:p>
            <a:pPr algn="ctr"/>
            <a:r>
              <a:rPr lang="en-US" sz="1400" dirty="0"/>
              <a:t>Reference: </a:t>
            </a:r>
            <a:r>
              <a:rPr lang="en-US" sz="1400" baseline="30000" dirty="0"/>
              <a:t>1</a:t>
            </a:r>
            <a:r>
              <a:rPr lang="en-US" sz="1400" dirty="0"/>
              <a:t>Weinberger, </a:t>
            </a:r>
            <a:r>
              <a:rPr lang="en-US" sz="1400" baseline="30000" dirty="0"/>
              <a:t>2</a:t>
            </a:r>
            <a:r>
              <a:rPr lang="en-US" sz="1400" dirty="0"/>
              <a:t>Naumburg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3710" y="1520687"/>
            <a:ext cx="4180875" cy="3581400"/>
          </a:xfrm>
          <a:prstGeom prst="rect">
            <a:avLst/>
          </a:prstGeom>
        </p:spPr>
      </p:pic>
      <p:sp>
        <p:nvSpPr>
          <p:cNvPr id="7" name="TextBox 6"/>
          <p:cNvSpPr txBox="1"/>
          <p:nvPr/>
        </p:nvSpPr>
        <p:spPr>
          <a:xfrm>
            <a:off x="4961759" y="5263848"/>
            <a:ext cx="3886200" cy="230832"/>
          </a:xfrm>
          <a:prstGeom prst="rect">
            <a:avLst/>
          </a:prstGeom>
          <a:noFill/>
        </p:spPr>
        <p:txBody>
          <a:bodyPr wrap="square" rtlCol="0">
            <a:spAutoFit/>
          </a:bodyPr>
          <a:lstStyle/>
          <a:p>
            <a:r>
              <a:rPr lang="en-US" sz="900" dirty="0"/>
              <a:t>Illustration Copyright: Satyan Lakshminrusimha, MD, used with permission</a:t>
            </a:r>
          </a:p>
        </p:txBody>
      </p:sp>
    </p:spTree>
    <p:extLst>
      <p:ext uri="{BB962C8B-B14F-4D97-AF65-F5344CB8AC3E}">
        <p14:creationId xmlns:p14="http://schemas.microsoft.com/office/powerpoint/2010/main" val="362296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457200" y="228600"/>
            <a:ext cx="7981950" cy="862289"/>
          </a:xfrm>
        </p:spPr>
        <p:txBody>
          <a:bodyPr>
            <a:normAutofit/>
          </a:bodyPr>
          <a:lstStyle/>
          <a:p>
            <a:pPr algn="l"/>
            <a:r>
              <a:rPr lang="en-US" sz="4400" dirty="0"/>
              <a:t>Anatomic Differences</a:t>
            </a:r>
          </a:p>
        </p:txBody>
      </p:sp>
      <p:sp>
        <p:nvSpPr>
          <p:cNvPr id="3" name="Content Placeholder 2">
            <a:extLst>
              <a:ext uri="{FF2B5EF4-FFF2-40B4-BE49-F238E27FC236}">
                <a16:creationId xmlns:a16="http://schemas.microsoft.com/office/drawing/2014/main" id="{BCE413EC-59E8-0D49-A4CD-7F274B936990}"/>
              </a:ext>
            </a:extLst>
          </p:cNvPr>
          <p:cNvSpPr>
            <a:spLocks noGrp="1"/>
          </p:cNvSpPr>
          <p:nvPr>
            <p:ph idx="1"/>
          </p:nvPr>
        </p:nvSpPr>
        <p:spPr>
          <a:xfrm>
            <a:off x="434009" y="1143000"/>
            <a:ext cx="4618382" cy="5181600"/>
          </a:xfrm>
        </p:spPr>
        <p:txBody>
          <a:bodyPr>
            <a:normAutofit/>
          </a:bodyPr>
          <a:lstStyle/>
          <a:p>
            <a:r>
              <a:rPr lang="en-US" sz="2100" dirty="0"/>
              <a:t>High chest wall compliance – no elastic recoil outward at end-expiration</a:t>
            </a:r>
            <a:r>
              <a:rPr lang="en-US" sz="2100" baseline="30000" dirty="0"/>
              <a:t>1</a:t>
            </a:r>
          </a:p>
          <a:p>
            <a:r>
              <a:rPr lang="en-US" sz="2100" dirty="0"/>
              <a:t>Compliant chest wall collapses easily with negative inspiratory force </a:t>
            </a:r>
            <a:r>
              <a:rPr lang="en-US" sz="2100" dirty="0">
                <a:sym typeface="Wingdings" panose="05000000000000000000" pitchFamily="2" charset="2"/>
              </a:rPr>
              <a:t></a:t>
            </a:r>
            <a:r>
              <a:rPr lang="en-US" sz="2100" dirty="0"/>
              <a:t> paradoxical chest motion limits air flow</a:t>
            </a:r>
            <a:r>
              <a:rPr lang="en-US" sz="2100" baseline="30000" dirty="0"/>
              <a:t>1</a:t>
            </a:r>
          </a:p>
          <a:p>
            <a:r>
              <a:rPr lang="en-US" sz="2100" dirty="0"/>
              <a:t>Lower trans-pulmonary pressures lead to difficulty maintaining FRC</a:t>
            </a:r>
            <a:r>
              <a:rPr lang="en-US" sz="2100" baseline="30000" dirty="0"/>
              <a:t>2</a:t>
            </a:r>
          </a:p>
          <a:p>
            <a:r>
              <a:rPr lang="en-US" sz="2100" dirty="0"/>
              <a:t>Upper airway soft tissue compliance leads to collapse and obstruction</a:t>
            </a:r>
          </a:p>
          <a:p>
            <a:r>
              <a:rPr lang="en-US" sz="2100" dirty="0"/>
              <a:t>Persistent R</a:t>
            </a:r>
            <a:r>
              <a:rPr lang="en-US" sz="2100" dirty="0">
                <a:sym typeface="Wingdings" panose="05000000000000000000" pitchFamily="2" charset="2"/>
              </a:rPr>
              <a:t> </a:t>
            </a:r>
            <a:r>
              <a:rPr lang="en-US" sz="2100" dirty="0"/>
              <a:t>L Shunt more likely</a:t>
            </a:r>
          </a:p>
          <a:p>
            <a:pPr marL="460375" lvl="1" indent="-223838">
              <a:buFont typeface="System Font Regular"/>
              <a:buChar char="-"/>
            </a:pPr>
            <a:r>
              <a:rPr lang="en-US" sz="1600" dirty="0"/>
              <a:t>PDA</a:t>
            </a:r>
          </a:p>
          <a:p>
            <a:pPr marL="460375" lvl="1" indent="-223838">
              <a:buFont typeface="System Font Regular"/>
              <a:buChar char="-"/>
            </a:pPr>
            <a:r>
              <a:rPr lang="en-US" sz="1600" dirty="0"/>
              <a:t>ASD/PFO with elevated right-sided pressures</a:t>
            </a:r>
          </a:p>
          <a:p>
            <a:endParaRPr lang="en-US" sz="2000" dirty="0"/>
          </a:p>
        </p:txBody>
      </p:sp>
      <p:sp>
        <p:nvSpPr>
          <p:cNvPr id="4" name="TextBox 3"/>
          <p:cNvSpPr txBox="1"/>
          <p:nvPr/>
        </p:nvSpPr>
        <p:spPr>
          <a:xfrm>
            <a:off x="4834558" y="5823929"/>
            <a:ext cx="4155799" cy="307777"/>
          </a:xfrm>
          <a:prstGeom prst="rect">
            <a:avLst/>
          </a:prstGeom>
          <a:solidFill>
            <a:schemeClr val="bg1"/>
          </a:solidFill>
        </p:spPr>
        <p:txBody>
          <a:bodyPr wrap="square" rtlCol="0">
            <a:spAutoFit/>
          </a:bodyPr>
          <a:lstStyle/>
          <a:p>
            <a:pPr algn="r"/>
            <a:r>
              <a:rPr lang="en-US" sz="1400" dirty="0"/>
              <a:t>Reference: </a:t>
            </a:r>
            <a:r>
              <a:rPr lang="en-US" sz="1400" baseline="30000" dirty="0"/>
              <a:t>1</a:t>
            </a:r>
            <a:r>
              <a:rPr lang="en-US" sz="1400" dirty="0"/>
              <a:t>Smith’s, </a:t>
            </a:r>
            <a:r>
              <a:rPr lang="en-US" sz="1400" baseline="30000" dirty="0"/>
              <a:t>2</a:t>
            </a:r>
            <a:r>
              <a:rPr lang="en-US" sz="1400" dirty="0"/>
              <a:t>Bang</a:t>
            </a:r>
          </a:p>
        </p:txBody>
      </p:sp>
      <p:pic>
        <p:nvPicPr>
          <p:cNvPr id="6" name="Picture 5">
            <a:extLst>
              <a:ext uri="{FF2B5EF4-FFF2-40B4-BE49-F238E27FC236}">
                <a16:creationId xmlns:a16="http://schemas.microsoft.com/office/drawing/2014/main" id="{EE6DC110-703F-4F18-ACC8-31002C33151A}"/>
              </a:ext>
            </a:extLst>
          </p:cNvPr>
          <p:cNvPicPr>
            <a:picLocks noChangeAspect="1"/>
          </p:cNvPicPr>
          <p:nvPr/>
        </p:nvPicPr>
        <p:blipFill>
          <a:blip r:embed="rId3"/>
          <a:stretch>
            <a:fillRect/>
          </a:stretch>
        </p:blipFill>
        <p:spPr>
          <a:xfrm>
            <a:off x="5257799" y="1347536"/>
            <a:ext cx="3502487" cy="4119563"/>
          </a:xfrm>
          <a:prstGeom prst="rect">
            <a:avLst/>
          </a:prstGeom>
        </p:spPr>
      </p:pic>
      <p:sp>
        <p:nvSpPr>
          <p:cNvPr id="7" name="TextBox 6">
            <a:extLst>
              <a:ext uri="{FF2B5EF4-FFF2-40B4-BE49-F238E27FC236}">
                <a16:creationId xmlns:a16="http://schemas.microsoft.com/office/drawing/2014/main" id="{0B57C9D3-3138-42A8-ABC6-A410933615D8}"/>
              </a:ext>
            </a:extLst>
          </p:cNvPr>
          <p:cNvSpPr txBox="1"/>
          <p:nvPr/>
        </p:nvSpPr>
        <p:spPr>
          <a:xfrm>
            <a:off x="5052391" y="5593097"/>
            <a:ext cx="3657600" cy="230832"/>
          </a:xfrm>
          <a:prstGeom prst="rect">
            <a:avLst/>
          </a:prstGeom>
          <a:noFill/>
        </p:spPr>
        <p:txBody>
          <a:bodyPr wrap="square" rtlCol="0">
            <a:spAutoFit/>
          </a:bodyPr>
          <a:lstStyle/>
          <a:p>
            <a:r>
              <a:rPr lang="en-US" sz="900" dirty="0"/>
              <a:t>Illustration Copyright: Satyan Lakshminrusimha, MD, used with permission</a:t>
            </a:r>
          </a:p>
        </p:txBody>
      </p:sp>
    </p:spTree>
    <p:extLst>
      <p:ext uri="{BB962C8B-B14F-4D97-AF65-F5344CB8AC3E}">
        <p14:creationId xmlns:p14="http://schemas.microsoft.com/office/powerpoint/2010/main" val="3119719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28600"/>
            <a:ext cx="8134351" cy="943352"/>
          </a:xfrm>
        </p:spPr>
        <p:txBody>
          <a:bodyPr>
            <a:normAutofit/>
          </a:bodyPr>
          <a:lstStyle/>
          <a:p>
            <a:pPr algn="l"/>
            <a:r>
              <a:rPr lang="en-US" sz="4400" dirty="0"/>
              <a:t>Anatomic Differences (cont’d)</a:t>
            </a:r>
            <a:endParaRPr lang="en-US" sz="4400" dirty="0">
              <a:latin typeface="+mn-lt"/>
            </a:endParaRPr>
          </a:p>
        </p:txBody>
      </p:sp>
      <p:sp>
        <p:nvSpPr>
          <p:cNvPr id="3" name="Content Placeholder 2"/>
          <p:cNvSpPr>
            <a:spLocks noGrp="1"/>
          </p:cNvSpPr>
          <p:nvPr>
            <p:ph idx="1"/>
          </p:nvPr>
        </p:nvSpPr>
        <p:spPr>
          <a:xfrm>
            <a:off x="380999" y="1724462"/>
            <a:ext cx="5029201" cy="4267200"/>
          </a:xfrm>
        </p:spPr>
        <p:txBody>
          <a:bodyPr>
            <a:normAutofit/>
          </a:bodyPr>
          <a:lstStyle/>
          <a:p>
            <a:r>
              <a:rPr lang="en-US" sz="2200" dirty="0"/>
              <a:t>Adults have ≈ 55% slow-twitch, Type I muscle fibers (slow to fatigue)</a:t>
            </a:r>
          </a:p>
          <a:p>
            <a:pPr marL="460375" lvl="1" indent="-223838">
              <a:buFont typeface="System Font Regular"/>
              <a:buChar char="-"/>
            </a:pPr>
            <a:r>
              <a:rPr lang="en-US" sz="2000" dirty="0"/>
              <a:t>Term neonates have ≈ 25%</a:t>
            </a:r>
          </a:p>
          <a:p>
            <a:pPr marL="460375" lvl="1" indent="-223838">
              <a:buFont typeface="System Font Regular"/>
              <a:buChar char="-"/>
            </a:pPr>
            <a:r>
              <a:rPr lang="en-US" sz="2000" dirty="0"/>
              <a:t>Preterm infant has ≈ 10%</a:t>
            </a:r>
          </a:p>
          <a:p>
            <a:pPr>
              <a:lnSpc>
                <a:spcPct val="100000"/>
              </a:lnSpc>
            </a:pPr>
            <a:r>
              <a:rPr lang="en-US" sz="2200" dirty="0"/>
              <a:t>Short trachea requires specificity with ETT depth: midpoint between vocal cords &amp; carina is typically T1-T2 </a:t>
            </a:r>
          </a:p>
          <a:p>
            <a:pPr marL="460375" lvl="1" indent="-223838">
              <a:lnSpc>
                <a:spcPct val="100000"/>
              </a:lnSpc>
              <a:buFont typeface="System Font Regular"/>
              <a:buChar char="-"/>
            </a:pPr>
            <a:r>
              <a:rPr lang="en-US" sz="2000" dirty="0"/>
              <a:t>Initial ETT depth for neonates</a:t>
            </a:r>
            <a:r>
              <a:rPr lang="en-US" sz="2000" baseline="30000" dirty="0"/>
              <a:t>3</a:t>
            </a:r>
            <a:r>
              <a:rPr lang="en-US" sz="2000" dirty="0"/>
              <a:t>: </a:t>
            </a:r>
          </a:p>
          <a:p>
            <a:pPr marL="460375" lvl="1" indent="-223838">
              <a:buFont typeface="System Font Regular"/>
              <a:buChar char="-"/>
            </a:pPr>
            <a:endParaRPr lang="en-US" sz="2000" dirty="0"/>
          </a:p>
          <a:p>
            <a:pPr marL="460375" lvl="1" indent="-223838">
              <a:buFont typeface="System Font Regular"/>
              <a:buChar char="-"/>
            </a:pPr>
            <a:endParaRPr lang="en-US" sz="2000" dirty="0"/>
          </a:p>
        </p:txBody>
      </p:sp>
      <p:sp>
        <p:nvSpPr>
          <p:cNvPr id="4" name="TextBox 3"/>
          <p:cNvSpPr txBox="1"/>
          <p:nvPr/>
        </p:nvSpPr>
        <p:spPr>
          <a:xfrm>
            <a:off x="4548809" y="5723681"/>
            <a:ext cx="4495800" cy="307777"/>
          </a:xfrm>
          <a:prstGeom prst="rect">
            <a:avLst/>
          </a:prstGeom>
          <a:solidFill>
            <a:schemeClr val="bg1"/>
          </a:solidFill>
        </p:spPr>
        <p:txBody>
          <a:bodyPr wrap="square" rtlCol="0">
            <a:spAutoFit/>
          </a:bodyPr>
          <a:lstStyle/>
          <a:p>
            <a:pPr algn="r"/>
            <a:r>
              <a:rPr lang="en-US" sz="1400" dirty="0"/>
              <a:t>Reference: </a:t>
            </a:r>
            <a:r>
              <a:rPr lang="en-US" sz="1400" baseline="30000" dirty="0"/>
              <a:t>1</a:t>
            </a:r>
            <a:r>
              <a:rPr lang="en-US" sz="1400" dirty="0"/>
              <a:t>Smith’s, </a:t>
            </a:r>
            <a:r>
              <a:rPr lang="en-US" sz="1400" baseline="30000" dirty="0"/>
              <a:t>2</a:t>
            </a:r>
            <a:r>
              <a:rPr lang="en-US" sz="1400" dirty="0"/>
              <a:t>Sakhuja, </a:t>
            </a:r>
            <a:r>
              <a:rPr lang="en-US" sz="1400" baseline="30000" dirty="0"/>
              <a:t>3</a:t>
            </a:r>
            <a:r>
              <a:rPr lang="en-US" sz="1400" dirty="0"/>
              <a:t>Weiner</a:t>
            </a:r>
          </a:p>
        </p:txBody>
      </p:sp>
      <p:sp>
        <p:nvSpPr>
          <p:cNvPr id="5" name="TextBox 4"/>
          <p:cNvSpPr txBox="1"/>
          <p:nvPr/>
        </p:nvSpPr>
        <p:spPr>
          <a:xfrm>
            <a:off x="990600" y="4731424"/>
            <a:ext cx="3581400" cy="1323439"/>
          </a:xfrm>
          <a:prstGeom prst="rect">
            <a:avLst/>
          </a:prstGeom>
          <a:noFill/>
        </p:spPr>
        <p:txBody>
          <a:bodyPr wrap="square" rtlCol="0">
            <a:spAutoFit/>
          </a:bodyPr>
          <a:lstStyle/>
          <a:p>
            <a:pPr algn="ctr"/>
            <a:r>
              <a:rPr lang="en-US" sz="2000" dirty="0"/>
              <a:t>6 cm + weight (in kg)</a:t>
            </a:r>
          </a:p>
          <a:p>
            <a:pPr algn="ctr"/>
            <a:r>
              <a:rPr lang="en-US" sz="2000" dirty="0"/>
              <a:t>or</a:t>
            </a:r>
          </a:p>
          <a:p>
            <a:pPr algn="ctr"/>
            <a:r>
              <a:rPr lang="en-US" sz="2000" dirty="0" err="1"/>
              <a:t>Naso-Tragal</a:t>
            </a:r>
            <a:r>
              <a:rPr lang="en-US" sz="2000" dirty="0"/>
              <a:t> Length + 1 </a:t>
            </a:r>
          </a:p>
          <a:p>
            <a:pPr algn="ctr"/>
            <a:r>
              <a:rPr lang="en-US" sz="2000" dirty="0"/>
              <a:t>(NTL + 1)</a:t>
            </a:r>
          </a:p>
        </p:txBody>
      </p:sp>
      <p:sp>
        <p:nvSpPr>
          <p:cNvPr id="7" name="TextBox 6"/>
          <p:cNvSpPr txBox="1"/>
          <p:nvPr/>
        </p:nvSpPr>
        <p:spPr>
          <a:xfrm>
            <a:off x="5561215" y="5508237"/>
            <a:ext cx="3582785" cy="215444"/>
          </a:xfrm>
          <a:prstGeom prst="rect">
            <a:avLst/>
          </a:prstGeom>
          <a:noFill/>
        </p:spPr>
        <p:txBody>
          <a:bodyPr wrap="square" rtlCol="0">
            <a:spAutoFit/>
          </a:bodyPr>
          <a:lstStyle/>
          <a:p>
            <a:r>
              <a:rPr lang="en-US" sz="800" dirty="0"/>
              <a:t>Illustration Copyright: Satyan Lakshminrusimha, MD, used with permission</a:t>
            </a:r>
          </a:p>
        </p:txBody>
      </p:sp>
      <p:pic>
        <p:nvPicPr>
          <p:cNvPr id="8" name="Picture 7">
            <a:extLst>
              <a:ext uri="{FF2B5EF4-FFF2-40B4-BE49-F238E27FC236}">
                <a16:creationId xmlns:a16="http://schemas.microsoft.com/office/drawing/2014/main" id="{41B964F9-9556-4AFB-9B46-AFB96DBE30F9}"/>
              </a:ext>
            </a:extLst>
          </p:cNvPr>
          <p:cNvPicPr>
            <a:picLocks noChangeAspect="1"/>
          </p:cNvPicPr>
          <p:nvPr/>
        </p:nvPicPr>
        <p:blipFill>
          <a:blip r:embed="rId3"/>
          <a:stretch>
            <a:fillRect/>
          </a:stretch>
        </p:blipFill>
        <p:spPr>
          <a:xfrm>
            <a:off x="5486400" y="1744340"/>
            <a:ext cx="3368766" cy="3560407"/>
          </a:xfrm>
          <a:prstGeom prst="rect">
            <a:avLst/>
          </a:prstGeom>
        </p:spPr>
      </p:pic>
      <p:sp>
        <p:nvSpPr>
          <p:cNvPr id="6" name="TextBox 5">
            <a:extLst>
              <a:ext uri="{FF2B5EF4-FFF2-40B4-BE49-F238E27FC236}">
                <a16:creationId xmlns:a16="http://schemas.microsoft.com/office/drawing/2014/main" id="{C9EFED27-D5C9-4C9E-B2D8-D7D108DF3ACF}"/>
              </a:ext>
            </a:extLst>
          </p:cNvPr>
          <p:cNvSpPr txBox="1"/>
          <p:nvPr/>
        </p:nvSpPr>
        <p:spPr>
          <a:xfrm>
            <a:off x="380999" y="1192648"/>
            <a:ext cx="6330617" cy="523220"/>
          </a:xfrm>
          <a:prstGeom prst="rect">
            <a:avLst/>
          </a:prstGeom>
          <a:noFill/>
        </p:spPr>
        <p:txBody>
          <a:bodyPr wrap="square" rtlCol="0">
            <a:spAutoFit/>
          </a:bodyPr>
          <a:lstStyle/>
          <a:p>
            <a:r>
              <a:rPr lang="en-US" sz="2800" dirty="0"/>
              <a:t>Diaphragmatic Fatigue: Muscle Makeup</a:t>
            </a:r>
            <a:r>
              <a:rPr lang="en-US" sz="2800" baseline="30000" dirty="0"/>
              <a:t>1</a:t>
            </a:r>
          </a:p>
        </p:txBody>
      </p:sp>
    </p:spTree>
    <p:extLst>
      <p:ext uri="{BB962C8B-B14F-4D97-AF65-F5344CB8AC3E}">
        <p14:creationId xmlns:p14="http://schemas.microsoft.com/office/powerpoint/2010/main" val="3379662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091771" cy="1028017"/>
          </a:xfrm>
        </p:spPr>
        <p:txBody>
          <a:bodyPr>
            <a:normAutofit/>
          </a:bodyPr>
          <a:lstStyle/>
          <a:p>
            <a:pPr algn="l"/>
            <a:r>
              <a:rPr lang="en-US" dirty="0">
                <a:latin typeface="+mn-lt"/>
              </a:rPr>
              <a:t>Respiratory Distress Syndrome</a:t>
            </a:r>
          </a:p>
        </p:txBody>
      </p:sp>
      <p:sp>
        <p:nvSpPr>
          <p:cNvPr id="3" name="Content Placeholder 2"/>
          <p:cNvSpPr>
            <a:spLocks noGrp="1"/>
          </p:cNvSpPr>
          <p:nvPr>
            <p:ph idx="1"/>
          </p:nvPr>
        </p:nvSpPr>
        <p:spPr>
          <a:xfrm>
            <a:off x="4383094" y="1295400"/>
            <a:ext cx="4760906" cy="4632384"/>
          </a:xfrm>
        </p:spPr>
        <p:txBody>
          <a:bodyPr>
            <a:normAutofit/>
          </a:bodyPr>
          <a:lstStyle/>
          <a:p>
            <a:pPr marL="0" indent="0">
              <a:buNone/>
            </a:pPr>
            <a:r>
              <a:rPr lang="en-US" sz="2400" dirty="0"/>
              <a:t>RDS of the newborn: absence, loss, or inactivation of surfactant</a:t>
            </a:r>
          </a:p>
          <a:p>
            <a:pPr marL="292100" lvl="1" indent="-279400"/>
            <a:r>
              <a:rPr lang="en-US" sz="2000" dirty="0"/>
              <a:t>Low surfactant </a:t>
            </a:r>
            <a:r>
              <a:rPr lang="en-US" sz="2000" dirty="0">
                <a:sym typeface="Wingdings" panose="05000000000000000000" pitchFamily="2" charset="2"/>
              </a:rPr>
              <a:t> i</a:t>
            </a:r>
            <a:r>
              <a:rPr lang="en-US" sz="2000" dirty="0"/>
              <a:t>ncreased alveolar surface tension </a:t>
            </a:r>
            <a:r>
              <a:rPr lang="en-US" sz="2000" dirty="0">
                <a:sym typeface="Wingdings" panose="05000000000000000000" pitchFamily="2" charset="2"/>
              </a:rPr>
              <a:t> </a:t>
            </a:r>
            <a:r>
              <a:rPr lang="en-US" sz="2000" dirty="0"/>
              <a:t>collapse during exhalation, remaining collapsed</a:t>
            </a:r>
            <a:r>
              <a:rPr lang="en-US" sz="2000" baseline="30000" dirty="0"/>
              <a:t>1</a:t>
            </a:r>
          </a:p>
          <a:p>
            <a:pPr marL="292100" lvl="1" indent="-279400"/>
            <a:r>
              <a:rPr lang="en-US" sz="2000" dirty="0"/>
              <a:t>Reduced compliance with normal airway resistance </a:t>
            </a:r>
            <a:r>
              <a:rPr lang="en-US" sz="2000" dirty="0">
                <a:sym typeface="Wingdings" panose="05000000000000000000" pitchFamily="2" charset="2"/>
              </a:rPr>
              <a:t> </a:t>
            </a:r>
            <a:r>
              <a:rPr lang="en-US" sz="2000" dirty="0"/>
              <a:t>rapid RR and atelectasis</a:t>
            </a:r>
            <a:r>
              <a:rPr lang="en-US" sz="2000" baseline="30000" dirty="0"/>
              <a:t>2</a:t>
            </a:r>
          </a:p>
          <a:p>
            <a:pPr marL="292100" lvl="1" indent="-279400"/>
            <a:r>
              <a:rPr lang="en-US" sz="2000" dirty="0"/>
              <a:t>CPAP or PEEP to support lung volumes into effective range on compliance curve</a:t>
            </a:r>
          </a:p>
          <a:p>
            <a:pPr marL="292100" lvl="1" indent="-279400"/>
            <a:r>
              <a:rPr lang="en-US" sz="2000" dirty="0"/>
              <a:t>High PEEP </a:t>
            </a:r>
            <a:r>
              <a:rPr lang="en-US" sz="2000" dirty="0">
                <a:sym typeface="Wingdings" panose="05000000000000000000" pitchFamily="2" charset="2"/>
              </a:rPr>
              <a:t></a:t>
            </a:r>
          </a:p>
          <a:p>
            <a:pPr marL="292100" lvl="1" indent="-279400">
              <a:buNone/>
            </a:pPr>
            <a:r>
              <a:rPr lang="en-US" sz="2000" dirty="0"/>
              <a:t>	       Increased PVR</a:t>
            </a:r>
            <a:r>
              <a:rPr lang="en-US" sz="2000" dirty="0">
                <a:sym typeface="Wingdings" panose="05000000000000000000" pitchFamily="2" charset="2"/>
              </a:rPr>
              <a:t> </a:t>
            </a:r>
          </a:p>
          <a:p>
            <a:pPr marL="292100" lvl="1" indent="-279400">
              <a:buNone/>
            </a:pPr>
            <a:r>
              <a:rPr lang="en-US" sz="2000" dirty="0">
                <a:sym typeface="Wingdings" panose="05000000000000000000" pitchFamily="2" charset="2"/>
              </a:rPr>
              <a:t>		Increased Right to Left shunt</a:t>
            </a:r>
            <a:endParaRPr lang="en-US" sz="2000" dirty="0"/>
          </a:p>
          <a:p>
            <a:pPr marL="292100" indent="-279400"/>
            <a:endParaRPr lang="en-US" sz="1800" dirty="0"/>
          </a:p>
          <a:p>
            <a:endParaRPr lang="en-US" sz="1800" dirty="0"/>
          </a:p>
        </p:txBody>
      </p:sp>
      <p:sp>
        <p:nvSpPr>
          <p:cNvPr id="4" name="TextBox 3"/>
          <p:cNvSpPr txBox="1"/>
          <p:nvPr/>
        </p:nvSpPr>
        <p:spPr>
          <a:xfrm>
            <a:off x="2781560" y="6039239"/>
            <a:ext cx="2945204" cy="307777"/>
          </a:xfrm>
          <a:prstGeom prst="rect">
            <a:avLst/>
          </a:prstGeom>
          <a:solidFill>
            <a:schemeClr val="bg1"/>
          </a:solidFill>
        </p:spPr>
        <p:txBody>
          <a:bodyPr wrap="square" rtlCol="0">
            <a:spAutoFit/>
          </a:bodyPr>
          <a:lstStyle/>
          <a:p>
            <a:pPr algn="ctr"/>
            <a:r>
              <a:rPr lang="en-US" sz="1400" dirty="0"/>
              <a:t>Reference: </a:t>
            </a:r>
            <a:r>
              <a:rPr lang="en-US" sz="1400" baseline="30000" dirty="0"/>
              <a:t>1</a:t>
            </a:r>
            <a:r>
              <a:rPr lang="en-US" sz="1400" dirty="0"/>
              <a:t>Smith’s, </a:t>
            </a:r>
            <a:r>
              <a:rPr lang="en-US" sz="1400" baseline="30000" dirty="0"/>
              <a:t>2</a:t>
            </a:r>
            <a:r>
              <a:rPr lang="en-US" sz="1400" dirty="0"/>
              <a:t>Rajiv </a:t>
            </a:r>
          </a:p>
        </p:txBody>
      </p:sp>
      <p:pic>
        <p:nvPicPr>
          <p:cNvPr id="7" name="Picture 6"/>
          <p:cNvPicPr>
            <a:picLocks noChangeAspect="1"/>
          </p:cNvPicPr>
          <p:nvPr/>
        </p:nvPicPr>
        <p:blipFill>
          <a:blip r:embed="rId3"/>
          <a:stretch>
            <a:fillRect/>
          </a:stretch>
        </p:blipFill>
        <p:spPr>
          <a:xfrm>
            <a:off x="400388" y="1393142"/>
            <a:ext cx="3724842" cy="4398058"/>
          </a:xfrm>
          <a:prstGeom prst="rect">
            <a:avLst/>
          </a:prstGeom>
        </p:spPr>
      </p:pic>
      <p:sp>
        <p:nvSpPr>
          <p:cNvPr id="6" name="TextBox 5"/>
          <p:cNvSpPr txBox="1"/>
          <p:nvPr/>
        </p:nvSpPr>
        <p:spPr>
          <a:xfrm>
            <a:off x="2488264" y="6313791"/>
            <a:ext cx="3724842" cy="230832"/>
          </a:xfrm>
          <a:prstGeom prst="rect">
            <a:avLst/>
          </a:prstGeom>
          <a:noFill/>
        </p:spPr>
        <p:txBody>
          <a:bodyPr wrap="square" rtlCol="0">
            <a:spAutoFit/>
          </a:bodyPr>
          <a:lstStyle/>
          <a:p>
            <a:r>
              <a:rPr lang="en-US" sz="900" dirty="0"/>
              <a:t>Illustration Copyright: Satyan Lakshminrusimha, MD, used with permission</a:t>
            </a:r>
          </a:p>
        </p:txBody>
      </p:sp>
    </p:spTree>
    <p:extLst>
      <p:ext uri="{BB962C8B-B14F-4D97-AF65-F5344CB8AC3E}">
        <p14:creationId xmlns:p14="http://schemas.microsoft.com/office/powerpoint/2010/main" val="970224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342" y="365126"/>
            <a:ext cx="8054008" cy="913266"/>
          </a:xfrm>
        </p:spPr>
        <p:txBody>
          <a:bodyPr>
            <a:normAutofit/>
          </a:bodyPr>
          <a:lstStyle/>
          <a:p>
            <a:pPr algn="l"/>
            <a:r>
              <a:rPr lang="en-US" sz="4400" dirty="0">
                <a:latin typeface="+mn-lt"/>
              </a:rPr>
              <a:t>Ventilation Goals</a:t>
            </a:r>
          </a:p>
        </p:txBody>
      </p:sp>
      <p:sp>
        <p:nvSpPr>
          <p:cNvPr id="3" name="Content Placeholder 2"/>
          <p:cNvSpPr>
            <a:spLocks noGrp="1"/>
          </p:cNvSpPr>
          <p:nvPr>
            <p:ph idx="1"/>
          </p:nvPr>
        </p:nvSpPr>
        <p:spPr>
          <a:xfrm>
            <a:off x="457200" y="1524000"/>
            <a:ext cx="4953000" cy="4855326"/>
          </a:xfrm>
        </p:spPr>
        <p:txBody>
          <a:bodyPr>
            <a:normAutofit/>
          </a:bodyPr>
          <a:lstStyle/>
          <a:p>
            <a:pPr marL="0" indent="0">
              <a:buNone/>
            </a:pPr>
            <a:r>
              <a:rPr lang="en-US" sz="3200" i="1" dirty="0"/>
              <a:t>Avoidance of lung injury: </a:t>
            </a:r>
          </a:p>
          <a:p>
            <a:r>
              <a:rPr lang="en-US" sz="2800" dirty="0"/>
              <a:t>Structurally and biochemically immature lungs are susceptible to injury from mechanical ventilation</a:t>
            </a:r>
          </a:p>
          <a:p>
            <a:r>
              <a:rPr lang="en-US" sz="2800" dirty="0"/>
              <a:t>Hyperoxia, Barotrauma, </a:t>
            </a:r>
            <a:r>
              <a:rPr lang="en-US" sz="2800" dirty="0" err="1"/>
              <a:t>Volutrauma</a:t>
            </a:r>
            <a:r>
              <a:rPr lang="en-US" sz="2800" dirty="0"/>
              <a:t> can </a:t>
            </a:r>
            <a:r>
              <a:rPr lang="en-US" sz="2800" dirty="0">
                <a:sym typeface="Wingdings" panose="05000000000000000000" pitchFamily="2" charset="2"/>
              </a:rPr>
              <a:t>all lead to Bronchopulmonary Dysplasia (BPD)</a:t>
            </a:r>
            <a:r>
              <a:rPr lang="en-US" sz="2800" baseline="30000" dirty="0">
                <a:sym typeface="Wingdings" panose="05000000000000000000" pitchFamily="2" charset="2"/>
              </a:rPr>
              <a:t>1</a:t>
            </a:r>
          </a:p>
          <a:p>
            <a:endParaRPr lang="en-US" sz="2000" dirty="0"/>
          </a:p>
          <a:p>
            <a:pPr lvl="1"/>
            <a:endParaRPr lang="en-US" sz="2000" baseline="30000" dirty="0"/>
          </a:p>
        </p:txBody>
      </p:sp>
      <p:sp>
        <p:nvSpPr>
          <p:cNvPr id="4" name="TextBox 3"/>
          <p:cNvSpPr txBox="1"/>
          <p:nvPr/>
        </p:nvSpPr>
        <p:spPr>
          <a:xfrm>
            <a:off x="6986977" y="5492763"/>
            <a:ext cx="1776023" cy="276999"/>
          </a:xfrm>
          <a:prstGeom prst="rect">
            <a:avLst/>
          </a:prstGeom>
          <a:solidFill>
            <a:schemeClr val="bg1"/>
          </a:solidFill>
        </p:spPr>
        <p:txBody>
          <a:bodyPr wrap="square" rtlCol="0">
            <a:spAutoFit/>
          </a:bodyPr>
          <a:lstStyle/>
          <a:p>
            <a:pPr algn="r"/>
            <a:r>
              <a:rPr lang="en-US" sz="1200" dirty="0"/>
              <a:t>Reference: </a:t>
            </a:r>
            <a:r>
              <a:rPr lang="en-US" sz="1200" baseline="30000" dirty="0"/>
              <a:t>1</a:t>
            </a:r>
            <a:r>
              <a:rPr lang="en-US" sz="1200" dirty="0"/>
              <a:t>Rajiv</a:t>
            </a:r>
          </a:p>
        </p:txBody>
      </p:sp>
      <p:pic>
        <p:nvPicPr>
          <p:cNvPr id="2050" name="Picture 2" descr="N:\Faculty Folders\Anderson\DAnderson\Talks &amp; Lectures\SPA Global 2019\Creative Commons Images - Modifyable\GE Carestati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755" t="10062" r="18816" b="5334"/>
          <a:stretch/>
        </p:blipFill>
        <p:spPr bwMode="auto">
          <a:xfrm>
            <a:off x="5748955" y="1676400"/>
            <a:ext cx="1581150" cy="15811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857500" y="6285125"/>
            <a:ext cx="3405808" cy="415498"/>
          </a:xfrm>
          <a:prstGeom prst="rect">
            <a:avLst/>
          </a:prstGeom>
          <a:noFill/>
        </p:spPr>
        <p:txBody>
          <a:bodyPr wrap="square" rtlCol="0">
            <a:spAutoFit/>
          </a:bodyPr>
          <a:lstStyle/>
          <a:p>
            <a:r>
              <a:rPr lang="en-US" sz="700" baseline="30000" dirty="0"/>
              <a:t>2</a:t>
            </a:r>
            <a:r>
              <a:rPr lang="en-US" sz="700" dirty="0"/>
              <a:t>https://search.creativecommons.org/photos/acf9777a-b59b-4768-9c07-03a2b22e2376#panel0</a:t>
            </a:r>
          </a:p>
          <a:p>
            <a:r>
              <a:rPr lang="en-US" sz="700" baseline="30000" dirty="0"/>
              <a:t>3</a:t>
            </a:r>
            <a:r>
              <a:rPr lang="en-US" sz="700" dirty="0"/>
              <a:t>https://commons.wikimedia.org/wiki/</a:t>
            </a:r>
            <a:r>
              <a:rPr lang="en-US" sz="700" dirty="0" err="1"/>
              <a:t>File:Respirator_icu.JPG</a:t>
            </a:r>
            <a:endParaRPr lang="en-US" sz="700" dirty="0"/>
          </a:p>
        </p:txBody>
      </p:sp>
      <p:pic>
        <p:nvPicPr>
          <p:cNvPr id="2051" name="Picture 3" descr="N:\Faculty Folders\Anderson\DAnderson\Talks &amp; Lectures\SPA Global 2019\Industry Images\Drager.png"/>
          <p:cNvPicPr>
            <a:picLocks noChangeAspect="1" noChangeArrowheads="1"/>
          </p:cNvPicPr>
          <p:nvPr/>
        </p:nvPicPr>
        <p:blipFill rotWithShape="1">
          <a:blip r:embed="rId3">
            <a:extLst>
              <a:ext uri="{28A0092B-C50C-407E-A947-70E740481C1C}">
                <a14:useLocalDpi xmlns:a14="http://schemas.microsoft.com/office/drawing/2010/main" val="0"/>
              </a:ext>
            </a:extLst>
          </a:blip>
          <a:srcRect l="42638" r="7362" b="78083"/>
          <a:stretch/>
        </p:blipFill>
        <p:spPr bwMode="auto">
          <a:xfrm>
            <a:off x="7040212" y="2743200"/>
            <a:ext cx="1875188" cy="13287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15577" y="4231331"/>
            <a:ext cx="1371600" cy="230832"/>
          </a:xfrm>
          <a:prstGeom prst="rect">
            <a:avLst/>
          </a:prstGeom>
          <a:noFill/>
        </p:spPr>
        <p:txBody>
          <a:bodyPr wrap="square" rtlCol="0">
            <a:spAutoFit/>
          </a:bodyPr>
          <a:lstStyle/>
          <a:p>
            <a:r>
              <a:rPr lang="en-US" sz="900" baseline="30000" dirty="0"/>
              <a:t>3</a:t>
            </a:r>
            <a:r>
              <a:rPr lang="en-US" sz="900" dirty="0"/>
              <a:t>www.drager.com</a:t>
            </a:r>
          </a:p>
        </p:txBody>
      </p:sp>
      <p:sp>
        <p:nvSpPr>
          <p:cNvPr id="12" name="TextBox 11"/>
          <p:cNvSpPr txBox="1"/>
          <p:nvPr/>
        </p:nvSpPr>
        <p:spPr>
          <a:xfrm>
            <a:off x="7268812" y="1676400"/>
            <a:ext cx="1371600" cy="230832"/>
          </a:xfrm>
          <a:prstGeom prst="rect">
            <a:avLst/>
          </a:prstGeom>
          <a:noFill/>
        </p:spPr>
        <p:txBody>
          <a:bodyPr wrap="square" rtlCol="0">
            <a:spAutoFit/>
          </a:bodyPr>
          <a:lstStyle/>
          <a:p>
            <a:r>
              <a:rPr lang="en-US" sz="900" baseline="30000" dirty="0"/>
              <a:t>2</a:t>
            </a:r>
            <a:r>
              <a:rPr lang="en-US" sz="900" dirty="0"/>
              <a:t>GE </a:t>
            </a:r>
            <a:r>
              <a:rPr lang="en-US" sz="900" dirty="0" err="1"/>
              <a:t>Carestation</a:t>
            </a:r>
            <a:endParaRPr lang="en-US" sz="900" dirty="0"/>
          </a:p>
        </p:txBody>
      </p:sp>
      <p:pic>
        <p:nvPicPr>
          <p:cNvPr id="1028" name="Picture 4" descr="File:Respirator icu.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599" t="6833" r="6022" b="8833"/>
          <a:stretch/>
        </p:blipFill>
        <p:spPr bwMode="auto">
          <a:xfrm>
            <a:off x="5695493" y="3725034"/>
            <a:ext cx="1573319" cy="1474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02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6"/>
            <a:ext cx="6659212" cy="913266"/>
          </a:xfrm>
        </p:spPr>
        <p:txBody>
          <a:bodyPr>
            <a:normAutofit/>
          </a:bodyPr>
          <a:lstStyle/>
          <a:p>
            <a:pPr algn="l"/>
            <a:r>
              <a:rPr lang="en-US" sz="4400" dirty="0">
                <a:latin typeface="+mn-lt"/>
              </a:rPr>
              <a:t>Ventilation Goals (</a:t>
            </a:r>
            <a:r>
              <a:rPr lang="en-US" sz="4400" dirty="0" err="1">
                <a:latin typeface="+mn-lt"/>
              </a:rPr>
              <a:t>con’t</a:t>
            </a:r>
            <a:r>
              <a:rPr lang="en-US" sz="4400" dirty="0">
                <a:latin typeface="+mn-lt"/>
              </a:rPr>
              <a:t>)</a:t>
            </a:r>
          </a:p>
        </p:txBody>
      </p:sp>
      <p:sp>
        <p:nvSpPr>
          <p:cNvPr id="3" name="Content Placeholder 2"/>
          <p:cNvSpPr>
            <a:spLocks noGrp="1"/>
          </p:cNvSpPr>
          <p:nvPr>
            <p:ph idx="1"/>
          </p:nvPr>
        </p:nvSpPr>
        <p:spPr>
          <a:xfrm>
            <a:off x="609600" y="1708666"/>
            <a:ext cx="7996858" cy="4702926"/>
          </a:xfrm>
        </p:spPr>
        <p:txBody>
          <a:bodyPr>
            <a:normAutofit/>
          </a:bodyPr>
          <a:lstStyle/>
          <a:p>
            <a:pPr marL="0" indent="0">
              <a:buNone/>
            </a:pPr>
            <a:r>
              <a:rPr lang="en-US" sz="3200" i="1" dirty="0"/>
              <a:t>Avoid inducing increased Pulmonary Vascular Resistance (PVR):</a:t>
            </a:r>
            <a:r>
              <a:rPr lang="en-US" sz="3200" i="1" baseline="30000" dirty="0"/>
              <a:t>1</a:t>
            </a:r>
          </a:p>
          <a:p>
            <a:pPr marL="236538" indent="-223838">
              <a:buFont typeface="Arial" panose="020B0604020202020204" pitchFamily="34" charset="0"/>
              <a:buChar char="•"/>
            </a:pPr>
            <a:r>
              <a:rPr lang="en-US" sz="2400" dirty="0" err="1"/>
              <a:t>Normoxia</a:t>
            </a:r>
            <a:r>
              <a:rPr lang="en-US" sz="2400" dirty="0"/>
              <a:t> (avoid hypoxia and hyperoxia): goal SpO</a:t>
            </a:r>
            <a:r>
              <a:rPr lang="en-US" sz="2400" baseline="-25000" dirty="0"/>
              <a:t>2</a:t>
            </a:r>
            <a:r>
              <a:rPr lang="en-US" sz="2400" dirty="0"/>
              <a:t> 88-94%</a:t>
            </a:r>
            <a:r>
              <a:rPr lang="en-US" sz="2400" baseline="30000" dirty="0"/>
              <a:t>2</a:t>
            </a:r>
          </a:p>
          <a:p>
            <a:pPr marL="236538" indent="-223838">
              <a:buFont typeface="Arial" panose="020B0604020202020204" pitchFamily="34" charset="0"/>
              <a:buChar char="•"/>
            </a:pPr>
            <a:r>
              <a:rPr lang="en-US" sz="2400" dirty="0"/>
              <a:t>Normocarbia (w/ permissive hypercapnia): PaCO</a:t>
            </a:r>
            <a:r>
              <a:rPr lang="en-US" sz="2400" baseline="-25000" dirty="0"/>
              <a:t>2</a:t>
            </a:r>
            <a:r>
              <a:rPr lang="en-US" sz="2400" dirty="0"/>
              <a:t> 45-60 mmHg can reduce lung injury </a:t>
            </a:r>
          </a:p>
          <a:p>
            <a:pPr marL="236538" indent="-223838">
              <a:buFont typeface="Arial" panose="020B0604020202020204" pitchFamily="34" charset="0"/>
              <a:buChar char="•"/>
            </a:pPr>
            <a:r>
              <a:rPr lang="en-US" sz="2400" dirty="0"/>
              <a:t>Minimize Peak and Mean Airway Pressures</a:t>
            </a:r>
          </a:p>
          <a:p>
            <a:pPr marL="236538" indent="-223838">
              <a:buFont typeface="Arial" panose="020B0604020202020204" pitchFamily="34" charset="0"/>
              <a:buChar char="•"/>
            </a:pPr>
            <a:r>
              <a:rPr lang="en-US" sz="2400" dirty="0"/>
              <a:t>Favor Pressure-Regulated modes, use support modes wherever feasible</a:t>
            </a:r>
          </a:p>
        </p:txBody>
      </p:sp>
      <p:sp>
        <p:nvSpPr>
          <p:cNvPr id="4" name="TextBox 3"/>
          <p:cNvSpPr txBox="1"/>
          <p:nvPr/>
        </p:nvSpPr>
        <p:spPr>
          <a:xfrm>
            <a:off x="2971800" y="6228367"/>
            <a:ext cx="2501348" cy="276999"/>
          </a:xfrm>
          <a:prstGeom prst="rect">
            <a:avLst/>
          </a:prstGeom>
          <a:solidFill>
            <a:schemeClr val="bg1"/>
          </a:solidFill>
        </p:spPr>
        <p:txBody>
          <a:bodyPr wrap="square" rtlCol="0">
            <a:spAutoFit/>
          </a:bodyPr>
          <a:lstStyle/>
          <a:p>
            <a:pPr algn="ctr"/>
            <a:r>
              <a:rPr lang="en-US" sz="1200" dirty="0"/>
              <a:t>Reference: </a:t>
            </a:r>
            <a:r>
              <a:rPr lang="en-US" sz="1200" baseline="30000" dirty="0"/>
              <a:t>1</a:t>
            </a:r>
            <a:r>
              <a:rPr lang="en-US" sz="1200" dirty="0"/>
              <a:t>Bang, </a:t>
            </a:r>
            <a:r>
              <a:rPr lang="en-US" sz="1200" baseline="30000" dirty="0"/>
              <a:t>2</a:t>
            </a:r>
            <a:r>
              <a:rPr lang="en-US" sz="1200" dirty="0"/>
              <a:t>Sola</a:t>
            </a:r>
          </a:p>
        </p:txBody>
      </p:sp>
    </p:spTree>
    <p:extLst>
      <p:ext uri="{BB962C8B-B14F-4D97-AF65-F5344CB8AC3E}">
        <p14:creationId xmlns:p14="http://schemas.microsoft.com/office/powerpoint/2010/main" val="1678616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990600" y="546437"/>
            <a:ext cx="6934200" cy="5617841"/>
            <a:chOff x="1978429" y="-166255"/>
            <a:chExt cx="6794614" cy="6768116"/>
          </a:xfrm>
        </p:grpSpPr>
        <p:pic>
          <p:nvPicPr>
            <p:cNvPr id="5" name="Picture 4"/>
            <p:cNvPicPr>
              <a:picLocks noChangeAspect="1"/>
            </p:cNvPicPr>
            <p:nvPr/>
          </p:nvPicPr>
          <p:blipFill rotWithShape="1">
            <a:blip r:embed="rId3"/>
            <a:srcRect l="1069" t="913"/>
            <a:stretch/>
          </p:blipFill>
          <p:spPr>
            <a:xfrm>
              <a:off x="1978429" y="-166255"/>
              <a:ext cx="6794614" cy="6768116"/>
            </a:xfrm>
            <a:prstGeom prst="rect">
              <a:avLst/>
            </a:prstGeom>
          </p:spPr>
        </p:pic>
        <p:pic>
          <p:nvPicPr>
            <p:cNvPr id="6" name="Picture 5"/>
            <p:cNvPicPr>
              <a:picLocks noChangeAspect="1"/>
            </p:cNvPicPr>
            <p:nvPr/>
          </p:nvPicPr>
          <p:blipFill>
            <a:blip r:embed="rId4"/>
            <a:stretch>
              <a:fillRect/>
            </a:stretch>
          </p:blipFill>
          <p:spPr>
            <a:xfrm>
              <a:off x="3352800" y="4849261"/>
              <a:ext cx="949984" cy="819161"/>
            </a:xfrm>
            <a:prstGeom prst="rect">
              <a:avLst/>
            </a:prstGeom>
          </p:spPr>
        </p:pic>
        <p:pic>
          <p:nvPicPr>
            <p:cNvPr id="7" name="Picture 6"/>
            <p:cNvPicPr>
              <a:picLocks noChangeAspect="1"/>
            </p:cNvPicPr>
            <p:nvPr/>
          </p:nvPicPr>
          <p:blipFill>
            <a:blip r:embed="rId5"/>
            <a:stretch>
              <a:fillRect/>
            </a:stretch>
          </p:blipFill>
          <p:spPr>
            <a:xfrm>
              <a:off x="5257800" y="3325261"/>
              <a:ext cx="1053806" cy="907850"/>
            </a:xfrm>
            <a:prstGeom prst="rect">
              <a:avLst/>
            </a:prstGeom>
          </p:spPr>
        </p:pic>
        <p:pic>
          <p:nvPicPr>
            <p:cNvPr id="8" name="Picture 7"/>
            <p:cNvPicPr>
              <a:picLocks noChangeAspect="1"/>
            </p:cNvPicPr>
            <p:nvPr/>
          </p:nvPicPr>
          <p:blipFill>
            <a:blip r:embed="rId6"/>
            <a:stretch>
              <a:fillRect/>
            </a:stretch>
          </p:blipFill>
          <p:spPr>
            <a:xfrm>
              <a:off x="7391400" y="1772135"/>
              <a:ext cx="1227748" cy="1057700"/>
            </a:xfrm>
            <a:prstGeom prst="rect">
              <a:avLst/>
            </a:prstGeom>
          </p:spPr>
        </p:pic>
      </p:grpSp>
      <p:sp>
        <p:nvSpPr>
          <p:cNvPr id="10" name="TextBox 9"/>
          <p:cNvSpPr txBox="1"/>
          <p:nvPr/>
        </p:nvSpPr>
        <p:spPr>
          <a:xfrm>
            <a:off x="3048000" y="5933447"/>
            <a:ext cx="3886200" cy="230832"/>
          </a:xfrm>
          <a:prstGeom prst="rect">
            <a:avLst/>
          </a:prstGeom>
          <a:noFill/>
        </p:spPr>
        <p:txBody>
          <a:bodyPr wrap="square" rtlCol="0">
            <a:spAutoFit/>
          </a:bodyPr>
          <a:lstStyle/>
          <a:p>
            <a:r>
              <a:rPr lang="en-US" sz="900" dirty="0"/>
              <a:t>Illustration Copyright: Satyan Lakshminrusimha, MD, used with permission</a:t>
            </a:r>
          </a:p>
        </p:txBody>
      </p:sp>
    </p:spTree>
    <p:extLst>
      <p:ext uri="{BB962C8B-B14F-4D97-AF65-F5344CB8AC3E}">
        <p14:creationId xmlns:p14="http://schemas.microsoft.com/office/powerpoint/2010/main" val="110204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pPr algn="l"/>
            <a:r>
              <a:rPr lang="en-US" sz="4400" dirty="0"/>
              <a:t>Ventilation Goals (</a:t>
            </a:r>
            <a:r>
              <a:rPr lang="en-US" sz="4400" dirty="0" err="1"/>
              <a:t>con’t</a:t>
            </a:r>
            <a:r>
              <a:rPr lang="en-US" sz="4400" dirty="0"/>
              <a:t>)</a:t>
            </a:r>
            <a:endParaRPr lang="en-US" sz="2800" dirty="0"/>
          </a:p>
        </p:txBody>
      </p:sp>
      <p:sp>
        <p:nvSpPr>
          <p:cNvPr id="3" name="Content Placeholder 2"/>
          <p:cNvSpPr>
            <a:spLocks noGrp="1"/>
          </p:cNvSpPr>
          <p:nvPr>
            <p:ph idx="1"/>
          </p:nvPr>
        </p:nvSpPr>
        <p:spPr>
          <a:xfrm>
            <a:off x="628650" y="1361607"/>
            <a:ext cx="8134350" cy="5013479"/>
          </a:xfrm>
        </p:spPr>
        <p:txBody>
          <a:bodyPr>
            <a:normAutofit/>
          </a:bodyPr>
          <a:lstStyle/>
          <a:p>
            <a:pPr marL="0" indent="0">
              <a:buNone/>
            </a:pPr>
            <a:r>
              <a:rPr lang="en-US" i="1" dirty="0"/>
              <a:t>Challenges:</a:t>
            </a:r>
          </a:p>
          <a:p>
            <a:pPr marL="298450" lvl="1" indent="-298450">
              <a:spcBef>
                <a:spcPts val="1000"/>
              </a:spcBef>
              <a:buFont typeface="Arial" panose="020B0604020202020204" pitchFamily="34" charset="0"/>
              <a:buChar char="•"/>
            </a:pPr>
            <a:r>
              <a:rPr lang="en-US" sz="2400" dirty="0"/>
              <a:t>Limited utility of ETCO</a:t>
            </a:r>
            <a:r>
              <a:rPr lang="en-US" sz="2400" baseline="-25000" dirty="0"/>
              <a:t>2</a:t>
            </a:r>
            <a:r>
              <a:rPr lang="en-US" sz="2400" dirty="0"/>
              <a:t> in neonates: </a:t>
            </a:r>
          </a:p>
          <a:p>
            <a:pPr marL="515938" lvl="2" indent="-279400">
              <a:spcBef>
                <a:spcPts val="1000"/>
              </a:spcBef>
              <a:buFont typeface="System Font Regular"/>
              <a:buChar char="-"/>
            </a:pPr>
            <a:r>
              <a:rPr lang="en-US" sz="2000" dirty="0"/>
              <a:t>Qualitative only: inaccurate mixing in the circuit, large Dead </a:t>
            </a:r>
            <a:r>
              <a:rPr lang="en-US" sz="2000" dirty="0" err="1"/>
              <a:t>Space:Tidal</a:t>
            </a:r>
            <a:r>
              <a:rPr lang="en-US" sz="2000" dirty="0"/>
              <a:t> Volume ratio, may not be able to even evaluate trends</a:t>
            </a:r>
          </a:p>
          <a:p>
            <a:pPr marL="515938" lvl="2" indent="-279400">
              <a:spcBef>
                <a:spcPts val="1000"/>
              </a:spcBef>
              <a:buFont typeface="System Font Regular"/>
              <a:buChar char="-"/>
            </a:pPr>
            <a:r>
              <a:rPr lang="en-US" sz="2000" dirty="0"/>
              <a:t>Alternatives: blood gas analysis after changes are made, NIRS prior to intubation/ventilation (track trends to maintain cerebral perfusion as a marker of PaCO</a:t>
            </a:r>
            <a:r>
              <a:rPr lang="en-US" sz="2000" baseline="-25000" dirty="0"/>
              <a:t>2</a:t>
            </a:r>
            <a:r>
              <a:rPr lang="en-US" sz="2000" dirty="0"/>
              <a:t>)</a:t>
            </a:r>
            <a:r>
              <a:rPr lang="en-US" sz="2000" baseline="30000" dirty="0"/>
              <a:t>1</a:t>
            </a:r>
            <a:r>
              <a:rPr lang="en-US" sz="2000" dirty="0"/>
              <a:t>, transcutaneous CO</a:t>
            </a:r>
            <a:r>
              <a:rPr lang="en-US" sz="2000" baseline="-25000" dirty="0"/>
              <a:t>2</a:t>
            </a:r>
          </a:p>
          <a:p>
            <a:pPr marL="238125" lvl="1" indent="-295275">
              <a:spcBef>
                <a:spcPts val="1000"/>
              </a:spcBef>
              <a:buFont typeface="Arial" panose="020B0604020202020204" pitchFamily="34" charset="0"/>
              <a:buChar char="•"/>
            </a:pPr>
            <a:r>
              <a:rPr lang="en-US" sz="2400" dirty="0"/>
              <a:t>If already intubated with stable ventilation, modes, volumes, and minute ventilation:</a:t>
            </a:r>
          </a:p>
          <a:p>
            <a:pPr marL="515938" lvl="2" indent="-223838">
              <a:spcBef>
                <a:spcPts val="1000"/>
              </a:spcBef>
              <a:buFont typeface="System Font Regular"/>
              <a:buChar char="-"/>
            </a:pPr>
            <a:r>
              <a:rPr lang="en-US" sz="2000" dirty="0"/>
              <a:t>Needs will change under anesthesia and surgical stress conditions</a:t>
            </a:r>
          </a:p>
          <a:p>
            <a:pPr marL="515938" lvl="2" indent="-223838">
              <a:spcBef>
                <a:spcPts val="1000"/>
              </a:spcBef>
              <a:buFont typeface="System Font Regular"/>
              <a:buChar char="-"/>
            </a:pPr>
            <a:r>
              <a:rPr lang="en-US" sz="2000" dirty="0"/>
              <a:t>Monitor CO</a:t>
            </a:r>
            <a:r>
              <a:rPr lang="en-US" sz="2000" baseline="-25000" dirty="0"/>
              <a:t>2</a:t>
            </a:r>
            <a:r>
              <a:rPr lang="en-US" sz="2000" dirty="0"/>
              <a:t> to assess changes and effects</a:t>
            </a:r>
          </a:p>
        </p:txBody>
      </p:sp>
      <p:sp>
        <p:nvSpPr>
          <p:cNvPr id="4" name="TextBox 3"/>
          <p:cNvSpPr txBox="1"/>
          <p:nvPr/>
        </p:nvSpPr>
        <p:spPr>
          <a:xfrm>
            <a:off x="5658678" y="5791200"/>
            <a:ext cx="3120887" cy="276999"/>
          </a:xfrm>
          <a:prstGeom prst="rect">
            <a:avLst/>
          </a:prstGeom>
          <a:solidFill>
            <a:schemeClr val="bg1"/>
          </a:solidFill>
        </p:spPr>
        <p:txBody>
          <a:bodyPr wrap="square" rtlCol="0">
            <a:spAutoFit/>
          </a:bodyPr>
          <a:lstStyle/>
          <a:p>
            <a:pPr algn="r"/>
            <a:r>
              <a:rPr lang="en-US" sz="1200" dirty="0"/>
              <a:t>Reference: </a:t>
            </a:r>
            <a:r>
              <a:rPr lang="en-US" sz="1200" baseline="30000" dirty="0"/>
              <a:t>1</a:t>
            </a:r>
            <a:r>
              <a:rPr lang="en-US" sz="1200" dirty="0"/>
              <a:t>Dix</a:t>
            </a:r>
          </a:p>
        </p:txBody>
      </p:sp>
    </p:spTree>
    <p:extLst>
      <p:ext uri="{BB962C8B-B14F-4D97-AF65-F5344CB8AC3E}">
        <p14:creationId xmlns:p14="http://schemas.microsoft.com/office/powerpoint/2010/main" val="64555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620000" cy="1616075"/>
          </a:xfrm>
        </p:spPr>
        <p:txBody>
          <a:bodyPr>
            <a:normAutofit/>
          </a:bodyPr>
          <a:lstStyle/>
          <a:p>
            <a:pPr algn="l"/>
            <a:r>
              <a:rPr lang="en-US" sz="4000" dirty="0"/>
              <a:t>Non-invasive Positive Pressure Ventilation</a:t>
            </a:r>
          </a:p>
        </p:txBody>
      </p:sp>
      <p:sp>
        <p:nvSpPr>
          <p:cNvPr id="3" name="Content Placeholder 2"/>
          <p:cNvSpPr>
            <a:spLocks noGrp="1"/>
          </p:cNvSpPr>
          <p:nvPr>
            <p:ph idx="1"/>
          </p:nvPr>
        </p:nvSpPr>
        <p:spPr>
          <a:xfrm>
            <a:off x="3962400" y="1592262"/>
            <a:ext cx="5105400" cy="4656138"/>
          </a:xfrm>
        </p:spPr>
        <p:txBody>
          <a:bodyPr>
            <a:normAutofit/>
          </a:bodyPr>
          <a:lstStyle/>
          <a:p>
            <a:pPr marL="0" indent="0">
              <a:buNone/>
            </a:pPr>
            <a:r>
              <a:rPr lang="en-US" sz="2800" dirty="0"/>
              <a:t>Contraindications: </a:t>
            </a:r>
          </a:p>
          <a:p>
            <a:r>
              <a:rPr lang="en-US" sz="2000" dirty="0"/>
              <a:t>Congenital Diaphragmatic Hernia</a:t>
            </a:r>
          </a:p>
          <a:p>
            <a:r>
              <a:rPr lang="en-US" sz="2000" dirty="0"/>
              <a:t>Recent bowel surgery/anastomosis</a:t>
            </a:r>
          </a:p>
          <a:p>
            <a:r>
              <a:rPr lang="en-US" sz="2000" dirty="0"/>
              <a:t>Necrotizing enterocolitis (NEC) </a:t>
            </a:r>
          </a:p>
          <a:p>
            <a:r>
              <a:rPr lang="en-US" sz="2000" dirty="0"/>
              <a:t>Spontaneous Intestinal Perforation (SIP)</a:t>
            </a:r>
          </a:p>
          <a:p>
            <a:r>
              <a:rPr lang="en-US" sz="2000" dirty="0"/>
              <a:t>Bowel obstruction </a:t>
            </a:r>
            <a:r>
              <a:rPr lang="en-US" sz="1200" dirty="0"/>
              <a:t>(e.g. duodenal atresia or pyloric stenosis)</a:t>
            </a:r>
          </a:p>
          <a:p>
            <a:pPr marL="914400" lvl="2" indent="0">
              <a:buNone/>
            </a:pPr>
            <a:endParaRPr lang="en-US" sz="700" dirty="0"/>
          </a:p>
          <a:p>
            <a:pPr marL="0" indent="0">
              <a:buNone/>
            </a:pPr>
            <a:r>
              <a:rPr lang="en-US" sz="2800" dirty="0"/>
              <a:t>Relative contraindications to</a:t>
            </a:r>
            <a:r>
              <a:rPr lang="en-US" sz="2800" i="1" dirty="0"/>
              <a:t> </a:t>
            </a:r>
            <a:r>
              <a:rPr lang="en-US" sz="2800" dirty="0"/>
              <a:t>PPV:</a:t>
            </a:r>
          </a:p>
          <a:p>
            <a:r>
              <a:rPr lang="en-US" sz="2000" dirty="0"/>
              <a:t>Tracheoesophageal fistula (TEF)</a:t>
            </a:r>
          </a:p>
          <a:p>
            <a:r>
              <a:rPr lang="en-US" sz="2000" dirty="0"/>
              <a:t>Tracheal foreign body</a:t>
            </a:r>
          </a:p>
        </p:txBody>
      </p:sp>
      <p:pic>
        <p:nvPicPr>
          <p:cNvPr id="6146" name="Picture 2" descr="N:\Faculty Folders\Anderson\DAnderson\Talks &amp; Lectures\SPA Global 2019\Creative Commons Images - Modifyable\NIPPV.jpg"/>
          <p:cNvPicPr>
            <a:picLocks noChangeAspect="1" noChangeArrowheads="1"/>
          </p:cNvPicPr>
          <p:nvPr/>
        </p:nvPicPr>
        <p:blipFill rotWithShape="1">
          <a:blip r:embed="rId3">
            <a:extLst>
              <a:ext uri="{28A0092B-C50C-407E-A947-70E740481C1C}">
                <a14:useLocalDpi xmlns:a14="http://schemas.microsoft.com/office/drawing/2010/main" val="0"/>
              </a:ext>
            </a:extLst>
          </a:blip>
          <a:srcRect l="15729" t="2083" r="32396" b="278"/>
          <a:stretch/>
        </p:blipFill>
        <p:spPr bwMode="auto">
          <a:xfrm rot="16200000" flipH="1">
            <a:off x="914467" y="1676334"/>
            <a:ext cx="2438266" cy="3200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19400" y="6248400"/>
            <a:ext cx="3009900" cy="367623"/>
          </a:xfrm>
          <a:prstGeom prst="rect">
            <a:avLst/>
          </a:prstGeom>
        </p:spPr>
        <p:txBody>
          <a:bodyPr wrap="square">
            <a:spAutoFit/>
          </a:bodyPr>
          <a:lstStyle/>
          <a:p>
            <a:r>
              <a:rPr lang="en-US" sz="900" dirty="0"/>
              <a:t>https://search.creativecommons.org/photos/cdf118d1-9ba6-4247-93a0-8b935956f5b1</a:t>
            </a:r>
          </a:p>
        </p:txBody>
      </p:sp>
    </p:spTree>
    <p:extLst>
      <p:ext uri="{BB962C8B-B14F-4D97-AF65-F5344CB8AC3E}">
        <p14:creationId xmlns:p14="http://schemas.microsoft.com/office/powerpoint/2010/main" val="1248161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8382000" cy="1044776"/>
          </a:xfrm>
        </p:spPr>
        <p:txBody>
          <a:bodyPr>
            <a:normAutofit/>
          </a:bodyPr>
          <a:lstStyle/>
          <a:p>
            <a:pPr algn="l"/>
            <a:r>
              <a:rPr lang="en-US" sz="4800" dirty="0"/>
              <a:t>Bubble CPAP</a:t>
            </a:r>
          </a:p>
        </p:txBody>
      </p:sp>
      <p:pic>
        <p:nvPicPr>
          <p:cNvPr id="5" name="Content Placeholder 4"/>
          <p:cNvPicPr>
            <a:picLocks noGrp="1" noChangeAspect="1"/>
          </p:cNvPicPr>
          <p:nvPr>
            <p:ph idx="1"/>
          </p:nvPr>
        </p:nvPicPr>
        <p:blipFill>
          <a:blip r:embed="rId3"/>
          <a:stretch>
            <a:fillRect/>
          </a:stretch>
        </p:blipFill>
        <p:spPr>
          <a:xfrm>
            <a:off x="457200" y="1409902"/>
            <a:ext cx="8229600" cy="4375405"/>
          </a:xfrm>
          <a:prstGeom prst="rect">
            <a:avLst/>
          </a:prstGeom>
        </p:spPr>
      </p:pic>
      <p:sp>
        <p:nvSpPr>
          <p:cNvPr id="4" name="TextBox 3"/>
          <p:cNvSpPr txBox="1"/>
          <p:nvPr/>
        </p:nvSpPr>
        <p:spPr>
          <a:xfrm>
            <a:off x="6172200" y="5774350"/>
            <a:ext cx="2693504" cy="276999"/>
          </a:xfrm>
          <a:prstGeom prst="rect">
            <a:avLst/>
          </a:prstGeom>
          <a:solidFill>
            <a:schemeClr val="bg1"/>
          </a:solidFill>
        </p:spPr>
        <p:txBody>
          <a:bodyPr wrap="square" rtlCol="0">
            <a:spAutoFit/>
          </a:bodyPr>
          <a:lstStyle/>
          <a:p>
            <a:pPr algn="r"/>
            <a:r>
              <a:rPr lang="en-US" sz="1200" dirty="0"/>
              <a:t>Reference: </a:t>
            </a:r>
            <a:r>
              <a:rPr lang="en-US" sz="1200" baseline="30000" dirty="0"/>
              <a:t>1</a:t>
            </a:r>
            <a:r>
              <a:rPr lang="en-US" sz="1200" dirty="0"/>
              <a:t>Agarwal</a:t>
            </a:r>
          </a:p>
        </p:txBody>
      </p:sp>
      <p:sp>
        <p:nvSpPr>
          <p:cNvPr id="6" name="TextBox 5"/>
          <p:cNvSpPr txBox="1"/>
          <p:nvPr/>
        </p:nvSpPr>
        <p:spPr>
          <a:xfrm>
            <a:off x="2971800" y="6323597"/>
            <a:ext cx="2693504" cy="338554"/>
          </a:xfrm>
          <a:prstGeom prst="rect">
            <a:avLst/>
          </a:prstGeom>
          <a:noFill/>
        </p:spPr>
        <p:txBody>
          <a:bodyPr wrap="square" rtlCol="0">
            <a:spAutoFit/>
          </a:bodyPr>
          <a:lstStyle/>
          <a:p>
            <a:r>
              <a:rPr lang="en-US" sz="800" dirty="0"/>
              <a:t>Illustration Copyright: Satyan Lakshminrusimha, MD, used with permission</a:t>
            </a:r>
          </a:p>
        </p:txBody>
      </p:sp>
    </p:spTree>
    <p:extLst>
      <p:ext uri="{BB962C8B-B14F-4D97-AF65-F5344CB8AC3E}">
        <p14:creationId xmlns:p14="http://schemas.microsoft.com/office/powerpoint/2010/main" val="1086662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1"/>
            <a:ext cx="8058150" cy="1462088"/>
          </a:xfrm>
        </p:spPr>
        <p:txBody>
          <a:bodyPr>
            <a:normAutofit/>
          </a:bodyPr>
          <a:lstStyle/>
          <a:p>
            <a:pPr algn="l"/>
            <a:r>
              <a:rPr lang="en-US" dirty="0"/>
              <a:t>Alternatives to </a:t>
            </a:r>
            <a:br>
              <a:rPr lang="en-US" dirty="0"/>
            </a:br>
            <a:r>
              <a:rPr lang="en-US" dirty="0"/>
              <a:t>Conventional Ventilators</a:t>
            </a:r>
          </a:p>
        </p:txBody>
      </p:sp>
      <p:sp>
        <p:nvSpPr>
          <p:cNvPr id="3" name="Content Placeholder 2"/>
          <p:cNvSpPr>
            <a:spLocks noGrp="1"/>
          </p:cNvSpPr>
          <p:nvPr>
            <p:ph idx="1"/>
          </p:nvPr>
        </p:nvSpPr>
        <p:spPr>
          <a:xfrm>
            <a:off x="457200" y="1843088"/>
            <a:ext cx="8077200" cy="4641850"/>
          </a:xfrm>
        </p:spPr>
        <p:txBody>
          <a:bodyPr>
            <a:normAutofit/>
          </a:bodyPr>
          <a:lstStyle/>
          <a:p>
            <a:pPr marL="292100" indent="-292100"/>
            <a:r>
              <a:rPr lang="en-US" sz="2200" dirty="0"/>
              <a:t>High frequency oscillatory ventilator (HFOV)</a:t>
            </a:r>
          </a:p>
          <a:p>
            <a:pPr marL="292100" indent="-292100"/>
            <a:r>
              <a:rPr lang="en-US" sz="2200" dirty="0"/>
              <a:t>If NIPPV not available, consider High-Flow Nasal Cannula, heated, humidified air/O</a:t>
            </a:r>
            <a:r>
              <a:rPr lang="en-US" sz="2200" baseline="-25000" dirty="0"/>
              <a:t>2 </a:t>
            </a:r>
            <a:r>
              <a:rPr lang="en-US" sz="2200" dirty="0"/>
              <a:t>mixture, titrate FiO</a:t>
            </a:r>
            <a:r>
              <a:rPr lang="en-US" sz="2200" baseline="-25000" dirty="0"/>
              <a:t>2</a:t>
            </a:r>
            <a:r>
              <a:rPr lang="en-US" sz="2200" dirty="0"/>
              <a:t> to maintain SpO</a:t>
            </a:r>
            <a:r>
              <a:rPr lang="en-US" sz="2200" baseline="-25000" dirty="0"/>
              <a:t>2</a:t>
            </a:r>
            <a:r>
              <a:rPr lang="en-US" sz="2200" dirty="0"/>
              <a:t> of 88-94%</a:t>
            </a:r>
          </a:p>
          <a:p>
            <a:pPr marL="292100" indent="-292100"/>
            <a:r>
              <a:rPr lang="en-US" sz="2200" dirty="0"/>
              <a:t>Flow-controlled, pressure limited circuit, such as </a:t>
            </a:r>
            <a:r>
              <a:rPr lang="en-US" sz="2200" dirty="0" err="1"/>
              <a:t>NeoTee</a:t>
            </a:r>
            <a:r>
              <a:rPr lang="en-US" sz="2200" dirty="0"/>
              <a:t>® (inexpensive, flow-dependent, disposable)</a:t>
            </a:r>
          </a:p>
          <a:p>
            <a:endParaRPr lang="en-US" sz="2400" dirty="0"/>
          </a:p>
        </p:txBody>
      </p:sp>
      <p:sp>
        <p:nvSpPr>
          <p:cNvPr id="6" name="TextBox 5"/>
          <p:cNvSpPr txBox="1"/>
          <p:nvPr/>
        </p:nvSpPr>
        <p:spPr>
          <a:xfrm>
            <a:off x="2514600" y="6254105"/>
            <a:ext cx="3657600" cy="461665"/>
          </a:xfrm>
          <a:prstGeom prst="rect">
            <a:avLst/>
          </a:prstGeom>
          <a:noFill/>
        </p:spPr>
        <p:txBody>
          <a:bodyPr wrap="square" rtlCol="0">
            <a:spAutoFit/>
          </a:bodyPr>
          <a:lstStyle/>
          <a:p>
            <a:r>
              <a:rPr lang="en-US" sz="1200" dirty="0"/>
              <a:t>https://mercurymed.com/product/neo-tee-infant-t-piece-resuscitator/</a:t>
            </a:r>
          </a:p>
        </p:txBody>
      </p:sp>
      <p:grpSp>
        <p:nvGrpSpPr>
          <p:cNvPr id="7" name="Group 6"/>
          <p:cNvGrpSpPr/>
          <p:nvPr/>
        </p:nvGrpSpPr>
        <p:grpSpPr>
          <a:xfrm>
            <a:off x="2514600" y="3581400"/>
            <a:ext cx="5564058" cy="2287458"/>
            <a:chOff x="1905000" y="4304571"/>
            <a:chExt cx="5564058" cy="2287458"/>
          </a:xfrm>
        </p:grpSpPr>
        <p:pic>
          <p:nvPicPr>
            <p:cNvPr id="4" name="Picture 2" descr="N:\Faculty Folders\Anderson\DAnderson\Talks &amp; Lectures\SPA Global 2019\Industry Images\Neo-T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304571"/>
              <a:ext cx="2287458" cy="228745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4495800"/>
              <a:ext cx="1905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91006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930275"/>
          </a:xfrm>
        </p:spPr>
        <p:txBody>
          <a:bodyPr>
            <a:normAutofit/>
          </a:bodyPr>
          <a:lstStyle/>
          <a:p>
            <a:pPr algn="l"/>
            <a:r>
              <a:rPr lang="en-US" sz="4800" dirty="0"/>
              <a:t>Modes of Ventilation</a:t>
            </a:r>
            <a:endParaRPr lang="en-US" sz="3200" dirty="0"/>
          </a:p>
        </p:txBody>
      </p:sp>
      <p:sp>
        <p:nvSpPr>
          <p:cNvPr id="3" name="Content Placeholder 2"/>
          <p:cNvSpPr>
            <a:spLocks noGrp="1"/>
          </p:cNvSpPr>
          <p:nvPr>
            <p:ph idx="1"/>
          </p:nvPr>
        </p:nvSpPr>
        <p:spPr>
          <a:xfrm>
            <a:off x="542925" y="1524000"/>
            <a:ext cx="8058150" cy="5257800"/>
          </a:xfrm>
        </p:spPr>
        <p:txBody>
          <a:bodyPr>
            <a:normAutofit/>
          </a:bodyPr>
          <a:lstStyle/>
          <a:p>
            <a:pPr>
              <a:lnSpc>
                <a:spcPct val="110000"/>
              </a:lnSpc>
            </a:pPr>
            <a:r>
              <a:rPr lang="en-US" sz="2400" dirty="0"/>
              <a:t>Pressure regulated modes: favored due to lower peak airway pressures for a given tidal volume</a:t>
            </a:r>
          </a:p>
          <a:p>
            <a:pPr>
              <a:lnSpc>
                <a:spcPct val="110000"/>
              </a:lnSpc>
            </a:pPr>
            <a:r>
              <a:rPr lang="en-US" sz="2400" dirty="0"/>
              <a:t>Patient-initiated modes are ideal </a:t>
            </a:r>
            <a:r>
              <a:rPr lang="en-US" sz="1600" dirty="0"/>
              <a:t>(SIMV, Pressure Support, Assist-Control)</a:t>
            </a:r>
          </a:p>
          <a:p>
            <a:pPr>
              <a:lnSpc>
                <a:spcPct val="100000"/>
              </a:lnSpc>
            </a:pPr>
            <a:r>
              <a:rPr lang="en-US" sz="2400" dirty="0"/>
              <a:t>Intraoperative TV and MV requirements may be increased over pre-operative values</a:t>
            </a:r>
          </a:p>
          <a:p>
            <a:r>
              <a:rPr lang="en-US" sz="2400" dirty="0"/>
              <a:t>In low resource settings, some anesthesia ventilators may not be able to safely deliver the small tidal volumes needed for preterm infants or neonate</a:t>
            </a:r>
          </a:p>
          <a:p>
            <a:pPr marL="460375" lvl="1" indent="-223838">
              <a:buFont typeface="System Font Regular"/>
              <a:buChar char="-"/>
            </a:pPr>
            <a:r>
              <a:rPr lang="en-US" sz="2000" dirty="0"/>
              <a:t>Consider using NICU ventilator if available with TIVA  </a:t>
            </a:r>
          </a:p>
          <a:p>
            <a:pPr marL="460375" lvl="1" indent="-223838">
              <a:buFont typeface="System Font Regular"/>
              <a:buChar char="-"/>
            </a:pPr>
            <a:r>
              <a:rPr lang="en-US" sz="2000" dirty="0"/>
              <a:t>Collaborate with Neonatologist or local respiratory therapists</a:t>
            </a:r>
          </a:p>
          <a:p>
            <a:pPr marL="0" indent="0">
              <a:buNone/>
            </a:pPr>
            <a:endParaRPr lang="en-US" sz="1800" dirty="0"/>
          </a:p>
        </p:txBody>
      </p:sp>
      <p:sp>
        <p:nvSpPr>
          <p:cNvPr id="4" name="TextBox 3"/>
          <p:cNvSpPr txBox="1"/>
          <p:nvPr/>
        </p:nvSpPr>
        <p:spPr>
          <a:xfrm>
            <a:off x="3429000" y="6354375"/>
            <a:ext cx="1524000" cy="276999"/>
          </a:xfrm>
          <a:prstGeom prst="rect">
            <a:avLst/>
          </a:prstGeom>
          <a:solidFill>
            <a:schemeClr val="bg1"/>
          </a:solidFill>
        </p:spPr>
        <p:txBody>
          <a:bodyPr wrap="square" rtlCol="0">
            <a:spAutoFit/>
          </a:bodyPr>
          <a:lstStyle/>
          <a:p>
            <a:pPr algn="ctr"/>
            <a:r>
              <a:rPr lang="en-US" sz="1200" dirty="0"/>
              <a:t>Reference: </a:t>
            </a:r>
            <a:r>
              <a:rPr lang="en-US" sz="1200" dirty="0" err="1"/>
              <a:t>Habre</a:t>
            </a:r>
            <a:endParaRPr lang="en-US" sz="1200" dirty="0"/>
          </a:p>
        </p:txBody>
      </p:sp>
    </p:spTree>
    <p:extLst>
      <p:ext uri="{BB962C8B-B14F-4D97-AF65-F5344CB8AC3E}">
        <p14:creationId xmlns:p14="http://schemas.microsoft.com/office/powerpoint/2010/main" val="2593158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4279"/>
            <a:ext cx="8058150" cy="955997"/>
          </a:xfrm>
        </p:spPr>
        <p:txBody>
          <a:bodyPr>
            <a:normAutofit/>
          </a:bodyPr>
          <a:lstStyle/>
          <a:p>
            <a:pPr algn="l"/>
            <a:r>
              <a:rPr lang="en-US" sz="4800" dirty="0">
                <a:latin typeface="+mn-lt"/>
              </a:rPr>
              <a:t>Rescue Interventions</a:t>
            </a:r>
          </a:p>
        </p:txBody>
      </p:sp>
      <p:sp>
        <p:nvSpPr>
          <p:cNvPr id="3" name="Content Placeholder 2"/>
          <p:cNvSpPr>
            <a:spLocks noGrp="1"/>
          </p:cNvSpPr>
          <p:nvPr>
            <p:ph idx="1"/>
          </p:nvPr>
        </p:nvSpPr>
        <p:spPr>
          <a:xfrm>
            <a:off x="304800" y="1321122"/>
            <a:ext cx="4629496" cy="5030662"/>
          </a:xfrm>
        </p:spPr>
        <p:txBody>
          <a:bodyPr>
            <a:normAutofit/>
          </a:bodyPr>
          <a:lstStyle/>
          <a:p>
            <a:r>
              <a:rPr lang="en-US" sz="2200" dirty="0"/>
              <a:t>Bradycardia secondary to hypoxia: </a:t>
            </a:r>
          </a:p>
          <a:p>
            <a:pPr lvl="1"/>
            <a:r>
              <a:rPr lang="en-US" sz="1800" dirty="0"/>
              <a:t>Atropine 20 mcg/kg (IV or IM)</a:t>
            </a:r>
          </a:p>
          <a:p>
            <a:r>
              <a:rPr lang="en-US" sz="2200" dirty="0"/>
              <a:t>Inability to intubate:</a:t>
            </a:r>
          </a:p>
          <a:p>
            <a:pPr lvl="1"/>
            <a:r>
              <a:rPr lang="en-US" sz="1800" dirty="0"/>
              <a:t>Call for help</a:t>
            </a:r>
          </a:p>
          <a:p>
            <a:pPr lvl="1"/>
            <a:r>
              <a:rPr lang="en-US" sz="1800" dirty="0"/>
              <a:t>Consider temporizing with supraglottic or laryngeal mask airway</a:t>
            </a:r>
          </a:p>
          <a:p>
            <a:r>
              <a:rPr lang="en-US" sz="2200" dirty="0"/>
              <a:t>Pneumothorax: </a:t>
            </a:r>
          </a:p>
          <a:p>
            <a:pPr lvl="1"/>
            <a:r>
              <a:rPr lang="en-US" sz="1800" dirty="0"/>
              <a:t>If emergent or unstable, call for help</a:t>
            </a:r>
          </a:p>
          <a:p>
            <a:pPr lvl="1"/>
            <a:r>
              <a:rPr lang="en-US" sz="1800" dirty="0"/>
              <a:t>Consider needle thoracentesis with 22g angiocath </a:t>
            </a:r>
          </a:p>
          <a:p>
            <a:pPr marL="914400" lvl="2" indent="-223838"/>
            <a:r>
              <a:rPr lang="en-US" sz="1400" dirty="0"/>
              <a:t>Between 2</a:t>
            </a:r>
            <a:r>
              <a:rPr lang="en-US" sz="1400" baseline="30000" dirty="0"/>
              <a:t>nd </a:t>
            </a:r>
            <a:r>
              <a:rPr lang="en-US" sz="1400" dirty="0"/>
              <a:t>- 3</a:t>
            </a:r>
            <a:r>
              <a:rPr lang="en-US" sz="1400" baseline="30000" dirty="0"/>
              <a:t>rd</a:t>
            </a:r>
            <a:r>
              <a:rPr lang="en-US" sz="1400" dirty="0"/>
              <a:t> rib in the mid-clavicular line</a:t>
            </a:r>
          </a:p>
          <a:p>
            <a:pPr marL="914400" lvl="2" indent="-223838">
              <a:buNone/>
            </a:pPr>
            <a:r>
              <a:rPr lang="en-US" sz="1400" dirty="0"/>
              <a:t>		Or</a:t>
            </a:r>
          </a:p>
          <a:p>
            <a:pPr marL="914400" lvl="2" indent="-223838"/>
            <a:r>
              <a:rPr lang="en-US" sz="1400" dirty="0"/>
              <a:t>Between 4</a:t>
            </a:r>
            <a:r>
              <a:rPr lang="en-US" sz="1400" baseline="30000" dirty="0"/>
              <a:t>th </a:t>
            </a:r>
            <a:r>
              <a:rPr lang="en-US" sz="1400" dirty="0"/>
              <a:t>- 5</a:t>
            </a:r>
            <a:r>
              <a:rPr lang="en-US" sz="1400" baseline="30000" dirty="0"/>
              <a:t>th</a:t>
            </a:r>
            <a:r>
              <a:rPr lang="en-US" sz="1400" dirty="0"/>
              <a:t> intercostal space in anterior axillary line</a:t>
            </a:r>
            <a:r>
              <a:rPr lang="en-US" sz="1400" baseline="30000" dirty="0"/>
              <a:t>1</a:t>
            </a:r>
            <a:endParaRPr lang="en-US" sz="1400" dirty="0"/>
          </a:p>
        </p:txBody>
      </p:sp>
      <p:sp>
        <p:nvSpPr>
          <p:cNvPr id="4" name="TextBox 3"/>
          <p:cNvSpPr txBox="1"/>
          <p:nvPr/>
        </p:nvSpPr>
        <p:spPr>
          <a:xfrm>
            <a:off x="4548809" y="5717711"/>
            <a:ext cx="4495800" cy="307777"/>
          </a:xfrm>
          <a:prstGeom prst="rect">
            <a:avLst/>
          </a:prstGeom>
          <a:solidFill>
            <a:schemeClr val="bg1"/>
          </a:solidFill>
        </p:spPr>
        <p:txBody>
          <a:bodyPr wrap="square" rtlCol="0">
            <a:spAutoFit/>
          </a:bodyPr>
          <a:lstStyle/>
          <a:p>
            <a:pPr algn="r"/>
            <a:r>
              <a:rPr lang="en-US" sz="1400" dirty="0"/>
              <a:t>Reference: </a:t>
            </a:r>
            <a:r>
              <a:rPr lang="en-US" sz="1400" baseline="30000" dirty="0"/>
              <a:t>1</a:t>
            </a:r>
            <a:r>
              <a:rPr lang="en-US" sz="1400" dirty="0"/>
              <a:t>WANMHS</a:t>
            </a:r>
          </a:p>
        </p:txBody>
      </p:sp>
      <p:pic>
        <p:nvPicPr>
          <p:cNvPr id="5" name="Picture 4"/>
          <p:cNvPicPr>
            <a:picLocks noChangeAspect="1"/>
          </p:cNvPicPr>
          <p:nvPr/>
        </p:nvPicPr>
        <p:blipFill>
          <a:blip r:embed="rId2"/>
          <a:stretch>
            <a:fillRect/>
          </a:stretch>
        </p:blipFill>
        <p:spPr>
          <a:xfrm>
            <a:off x="5395506" y="1528392"/>
            <a:ext cx="3443694" cy="3233322"/>
          </a:xfrm>
          <a:prstGeom prst="rect">
            <a:avLst/>
          </a:prstGeom>
        </p:spPr>
      </p:pic>
      <p:sp>
        <p:nvSpPr>
          <p:cNvPr id="6" name="TextBox 5"/>
          <p:cNvSpPr txBox="1"/>
          <p:nvPr/>
        </p:nvSpPr>
        <p:spPr>
          <a:xfrm>
            <a:off x="5105400" y="5098776"/>
            <a:ext cx="3886200" cy="230832"/>
          </a:xfrm>
          <a:prstGeom prst="rect">
            <a:avLst/>
          </a:prstGeom>
          <a:noFill/>
        </p:spPr>
        <p:txBody>
          <a:bodyPr wrap="square" rtlCol="0">
            <a:spAutoFit/>
          </a:bodyPr>
          <a:lstStyle/>
          <a:p>
            <a:pPr algn="ctr"/>
            <a:r>
              <a:rPr lang="en-US" sz="900" dirty="0"/>
              <a:t>Illustration Copyright: Satyan Lakshminrusimha, MD, used with permission</a:t>
            </a:r>
          </a:p>
        </p:txBody>
      </p:sp>
    </p:spTree>
    <p:extLst>
      <p:ext uri="{BB962C8B-B14F-4D97-AF65-F5344CB8AC3E}">
        <p14:creationId xmlns:p14="http://schemas.microsoft.com/office/powerpoint/2010/main" val="2583252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930275"/>
          </a:xfrm>
        </p:spPr>
        <p:txBody>
          <a:bodyPr>
            <a:normAutofit/>
          </a:bodyPr>
          <a:lstStyle/>
          <a:p>
            <a:pPr algn="l"/>
            <a:r>
              <a:rPr lang="en-US" sz="4800" dirty="0">
                <a:latin typeface="+mn-lt"/>
              </a:rPr>
              <a:t>Post-</a:t>
            </a:r>
            <a:r>
              <a:rPr lang="en-US" sz="4800" dirty="0" err="1">
                <a:latin typeface="+mn-lt"/>
              </a:rPr>
              <a:t>Extubation</a:t>
            </a:r>
            <a:r>
              <a:rPr lang="en-US" sz="4800" dirty="0">
                <a:latin typeface="+mn-lt"/>
              </a:rPr>
              <a:t> Challenges</a:t>
            </a:r>
          </a:p>
        </p:txBody>
      </p:sp>
      <p:sp>
        <p:nvSpPr>
          <p:cNvPr id="3" name="Content Placeholder 2"/>
          <p:cNvSpPr>
            <a:spLocks noGrp="1"/>
          </p:cNvSpPr>
          <p:nvPr>
            <p:ph idx="1"/>
          </p:nvPr>
        </p:nvSpPr>
        <p:spPr>
          <a:xfrm>
            <a:off x="152400" y="1981200"/>
            <a:ext cx="4419600" cy="4937279"/>
          </a:xfrm>
        </p:spPr>
        <p:txBody>
          <a:bodyPr>
            <a:normAutofit/>
          </a:bodyPr>
          <a:lstStyle/>
          <a:p>
            <a:r>
              <a:rPr lang="en-US" sz="2000" dirty="0"/>
              <a:t>Laryngospasm, breath-holding, and apnea: more frequent in neonates </a:t>
            </a:r>
          </a:p>
          <a:p>
            <a:r>
              <a:rPr lang="en-US" sz="2000" dirty="0"/>
              <a:t>Premature extubation is a factor – better to wait until patient has </a:t>
            </a:r>
            <a:r>
              <a:rPr lang="en-US" sz="2000" i="1" dirty="0"/>
              <a:t>fully</a:t>
            </a:r>
            <a:r>
              <a:rPr lang="en-US" sz="2000" dirty="0"/>
              <a:t> emerged from anesthetic</a:t>
            </a:r>
            <a:r>
              <a:rPr lang="en-US" sz="2000" baseline="30000" dirty="0"/>
              <a:t>1</a:t>
            </a:r>
          </a:p>
          <a:p>
            <a:r>
              <a:rPr lang="en-US" sz="2000" dirty="0"/>
              <a:t>Pulse oximetry and apnea monitoring</a:t>
            </a:r>
            <a:r>
              <a:rPr lang="en-US" sz="2000" baseline="30000" dirty="0"/>
              <a:t>2</a:t>
            </a:r>
          </a:p>
          <a:p>
            <a:pPr marL="460375" lvl="1" indent="-223838">
              <a:buFont typeface="System Font Regular"/>
              <a:buChar char="-"/>
            </a:pPr>
            <a:r>
              <a:rPr lang="en-US" sz="1800" dirty="0"/>
              <a:t>If history of prematurity, monitor 24 </a:t>
            </a:r>
            <a:r>
              <a:rPr lang="en-US" sz="1800" dirty="0" err="1"/>
              <a:t>hrs</a:t>
            </a:r>
            <a:r>
              <a:rPr lang="en-US" sz="1800" dirty="0"/>
              <a:t> post-anesthesia until 60 weeks post-conceptual age (PCA)</a:t>
            </a:r>
          </a:p>
          <a:p>
            <a:pPr marL="460375" lvl="1" indent="-223838">
              <a:buFont typeface="System Font Regular"/>
              <a:buChar char="-"/>
            </a:pPr>
            <a:r>
              <a:rPr lang="en-US" sz="1800" dirty="0"/>
              <a:t>If history of term birth, monitor overnight until 44 weeks PCA</a:t>
            </a:r>
          </a:p>
        </p:txBody>
      </p:sp>
      <p:sp>
        <p:nvSpPr>
          <p:cNvPr id="4" name="TextBox 3"/>
          <p:cNvSpPr txBox="1"/>
          <p:nvPr/>
        </p:nvSpPr>
        <p:spPr>
          <a:xfrm>
            <a:off x="4399722" y="5839000"/>
            <a:ext cx="4495800" cy="307777"/>
          </a:xfrm>
          <a:prstGeom prst="rect">
            <a:avLst/>
          </a:prstGeom>
          <a:solidFill>
            <a:schemeClr val="bg1"/>
          </a:solidFill>
        </p:spPr>
        <p:txBody>
          <a:bodyPr wrap="square" rtlCol="0">
            <a:spAutoFit/>
          </a:bodyPr>
          <a:lstStyle/>
          <a:p>
            <a:pPr algn="r"/>
            <a:r>
              <a:rPr lang="en-US" sz="1400" dirty="0"/>
              <a:t>Reference: </a:t>
            </a:r>
            <a:r>
              <a:rPr lang="en-US" sz="1400" baseline="30000" dirty="0"/>
              <a:t>1</a:t>
            </a:r>
            <a:r>
              <a:rPr lang="en-US" sz="1400" dirty="0"/>
              <a:t>Cote, </a:t>
            </a:r>
            <a:r>
              <a:rPr lang="en-US" sz="1400" baseline="30000" dirty="0"/>
              <a:t>2</a:t>
            </a:r>
            <a:r>
              <a:rPr lang="en-US" sz="1400" dirty="0"/>
              <a:t>Kurth</a:t>
            </a:r>
          </a:p>
        </p:txBody>
      </p:sp>
      <p:pic>
        <p:nvPicPr>
          <p:cNvPr id="5122" name="Picture 2" descr="N:\Faculty Folders\Anderson\DAnderson\Talks &amp; Lectures\SPA Global 2019\Creative Commons Images - Modifyable\nasal cannula.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00" t="8612" r="6666" b="4264"/>
          <a:stretch/>
        </p:blipFill>
        <p:spPr bwMode="auto">
          <a:xfrm>
            <a:off x="4953000" y="2722172"/>
            <a:ext cx="3733800" cy="27619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724400" y="5484168"/>
            <a:ext cx="4191000" cy="230832"/>
          </a:xfrm>
          <a:prstGeom prst="rect">
            <a:avLst/>
          </a:prstGeom>
          <a:noFill/>
        </p:spPr>
        <p:txBody>
          <a:bodyPr wrap="square" rtlCol="0">
            <a:spAutoFit/>
          </a:bodyPr>
          <a:lstStyle/>
          <a:p>
            <a:r>
              <a:rPr lang="en-US" sz="900" dirty="0"/>
              <a:t>https://search.creativecommons.org/photos/374fdb92-ff02-46de-96a7-20995fbeaadf</a:t>
            </a:r>
          </a:p>
        </p:txBody>
      </p:sp>
    </p:spTree>
    <p:extLst>
      <p:ext uri="{BB962C8B-B14F-4D97-AF65-F5344CB8AC3E}">
        <p14:creationId xmlns:p14="http://schemas.microsoft.com/office/powerpoint/2010/main" val="916684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06475"/>
          </a:xfrm>
        </p:spPr>
        <p:txBody>
          <a:bodyPr>
            <a:normAutofit/>
          </a:bodyPr>
          <a:lstStyle/>
          <a:p>
            <a:pPr algn="l"/>
            <a:r>
              <a:rPr lang="en-US" sz="4800" dirty="0">
                <a:latin typeface="+mn-lt"/>
              </a:rPr>
              <a:t>Review</a:t>
            </a:r>
          </a:p>
        </p:txBody>
      </p:sp>
      <p:sp>
        <p:nvSpPr>
          <p:cNvPr id="4" name="Content Placeholder 2"/>
          <p:cNvSpPr txBox="1">
            <a:spLocks/>
          </p:cNvSpPr>
          <p:nvPr/>
        </p:nvSpPr>
        <p:spPr>
          <a:xfrm>
            <a:off x="628650" y="1295400"/>
            <a:ext cx="8067675" cy="5181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92100" indent="-292100"/>
            <a:r>
              <a:rPr lang="en-US" sz="2600" dirty="0"/>
              <a:t>Identify differences between neonatal and pediatric lung mechanics</a:t>
            </a:r>
          </a:p>
          <a:p>
            <a:pPr marL="460375" lvl="2" indent="-168275">
              <a:buFont typeface="System Font Regular"/>
              <a:buChar char="-"/>
            </a:pPr>
            <a:r>
              <a:rPr lang="en-US" sz="2000" dirty="0"/>
              <a:t>Compared with older children, neonates have more compliant chest wall, lower FRC, increased O</a:t>
            </a:r>
            <a:r>
              <a:rPr lang="en-US" sz="2000" baseline="-25000" dirty="0"/>
              <a:t>2</a:t>
            </a:r>
            <a:r>
              <a:rPr lang="en-US" sz="2000" dirty="0"/>
              <a:t> consumption and required minute ventilation in ml/kg, and lower pulmonary reserve</a:t>
            </a:r>
          </a:p>
          <a:p>
            <a:pPr marL="292100" indent="-292100"/>
            <a:r>
              <a:rPr lang="en-US" sz="2600" dirty="0"/>
              <a:t>Ventilation Goals</a:t>
            </a:r>
          </a:p>
          <a:p>
            <a:pPr marL="460375" lvl="2" indent="-168275">
              <a:buFont typeface="System Font Regular"/>
              <a:buChar char="-"/>
            </a:pPr>
            <a:r>
              <a:rPr lang="en-US" sz="2000" dirty="0"/>
              <a:t>Permissive </a:t>
            </a:r>
            <a:r>
              <a:rPr lang="en-US" sz="2000" dirty="0" err="1"/>
              <a:t>hypercapnea</a:t>
            </a:r>
            <a:r>
              <a:rPr lang="en-US" sz="2000" dirty="0"/>
              <a:t> and </a:t>
            </a:r>
            <a:r>
              <a:rPr lang="en-US" sz="2000" dirty="0" err="1"/>
              <a:t>normoxia</a:t>
            </a:r>
            <a:r>
              <a:rPr lang="en-US" sz="2000" dirty="0"/>
              <a:t> (PaCO</a:t>
            </a:r>
            <a:r>
              <a:rPr lang="en-US" sz="2000" baseline="-25000" dirty="0"/>
              <a:t>2</a:t>
            </a:r>
            <a:r>
              <a:rPr lang="en-US" sz="2000" dirty="0"/>
              <a:t> 45-60 mmHg, PaO</a:t>
            </a:r>
            <a:r>
              <a:rPr lang="en-US" sz="2000" baseline="-25000" dirty="0"/>
              <a:t>2 </a:t>
            </a:r>
            <a:r>
              <a:rPr lang="en-US" sz="2000" dirty="0"/>
              <a:t>40-60 mmHg) may be beneficial</a:t>
            </a:r>
          </a:p>
          <a:p>
            <a:pPr marL="460375" lvl="2" indent="-168275">
              <a:buFont typeface="System Font Regular"/>
              <a:buChar char="-"/>
            </a:pPr>
            <a:r>
              <a:rPr lang="en-US" sz="2000" dirty="0"/>
              <a:t>Pressure-regulated, patient-initiated ventilator modes are preferred where possible</a:t>
            </a:r>
          </a:p>
          <a:p>
            <a:pPr marL="460375" lvl="2" indent="-168275">
              <a:buFont typeface="System Font Regular"/>
              <a:buChar char="-"/>
            </a:pPr>
            <a:r>
              <a:rPr lang="en-US" sz="2000" dirty="0"/>
              <a:t>Shorter expiratory time may support physiologic PEEP</a:t>
            </a:r>
          </a:p>
          <a:p>
            <a:pPr marL="292100" indent="-292100"/>
            <a:r>
              <a:rPr lang="en-US" sz="2600" dirty="0"/>
              <a:t>Review emergency maneuvers such as chest decompression for life-threatening pneumothorax</a:t>
            </a:r>
          </a:p>
        </p:txBody>
      </p:sp>
    </p:spTree>
    <p:extLst>
      <p:ext uri="{BB962C8B-B14F-4D97-AF65-F5344CB8AC3E}">
        <p14:creationId xmlns:p14="http://schemas.microsoft.com/office/powerpoint/2010/main" val="2146314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628649" y="1371600"/>
            <a:ext cx="7886701" cy="5257800"/>
          </a:xfrm>
        </p:spPr>
        <p:txBody>
          <a:bodyPr>
            <a:noAutofit/>
          </a:bodyPr>
          <a:lstStyle/>
          <a:p>
            <a:pPr>
              <a:buFont typeface="+mj-lt"/>
              <a:buAutoNum type="arabicPeriod"/>
            </a:pPr>
            <a:r>
              <a:rPr lang="en-US" sz="1100" dirty="0"/>
              <a:t>Agarwal, S. </a:t>
            </a:r>
            <a:r>
              <a:rPr lang="en-US" sz="1100" i="1" dirty="0"/>
              <a:t>et al.</a:t>
            </a:r>
            <a:r>
              <a:rPr lang="en-US" sz="1100" dirty="0"/>
              <a:t> (2016) </a:t>
            </a:r>
            <a:r>
              <a:rPr lang="en-US" sz="1100" i="1" dirty="0"/>
              <a:t>A Randomized Trial Comparing Efficacy of Bubble and Ventilator Derived Nasal CPAP in Very Low Birth Weight Neonates with Respiratory Distress. </a:t>
            </a:r>
            <a:r>
              <a:rPr lang="en-US" sz="1100" dirty="0"/>
              <a:t>J. Clinical and Diagnostic Research. Sep, Vol-10(9).</a:t>
            </a:r>
          </a:p>
          <a:p>
            <a:pPr>
              <a:buFont typeface="+mj-lt"/>
              <a:buAutoNum type="arabicPeriod"/>
            </a:pPr>
            <a:r>
              <a:rPr lang="en-US" sz="1100" dirty="0"/>
              <a:t>Bang, S.R. </a:t>
            </a:r>
            <a:r>
              <a:rPr lang="en-US" sz="1100" i="1" dirty="0"/>
              <a:t>Neonatal anesthesia: how we manage our most vulnerable patients</a:t>
            </a:r>
            <a:r>
              <a:rPr lang="en-US" sz="1100" dirty="0"/>
              <a:t>. Korean Journal of Anesthesiology, 2015 October; 68(5):434-441.</a:t>
            </a:r>
          </a:p>
          <a:p>
            <a:pPr>
              <a:buFont typeface="+mj-lt"/>
              <a:buAutoNum type="arabicPeriod"/>
            </a:pPr>
            <a:r>
              <a:rPr lang="en-US" sz="1100" dirty="0"/>
              <a:t>Brett, C., &amp; </a:t>
            </a:r>
            <a:r>
              <a:rPr lang="en-US" sz="1100" dirty="0" err="1"/>
              <a:t>Robinowitz</a:t>
            </a:r>
            <a:r>
              <a:rPr lang="en-US" sz="1100" dirty="0"/>
              <a:t>, D. (2015) Neonatal Ventilation. In </a:t>
            </a:r>
            <a:r>
              <a:rPr lang="en-US" sz="1100" dirty="0" err="1"/>
              <a:t>Lerman</a:t>
            </a:r>
            <a:r>
              <a:rPr lang="en-US" sz="1100" dirty="0"/>
              <a:t> (Ed.), Neonatal Anesthesia (pp213-224). New York: Springer.</a:t>
            </a:r>
          </a:p>
          <a:p>
            <a:pPr>
              <a:buFont typeface="+mj-lt"/>
              <a:buAutoNum type="arabicPeriod"/>
            </a:pPr>
            <a:r>
              <a:rPr lang="en-US" sz="1100" dirty="0"/>
              <a:t>Cote, C.J., </a:t>
            </a:r>
            <a:r>
              <a:rPr lang="en-US" sz="1100" dirty="0" err="1"/>
              <a:t>Lerman</a:t>
            </a:r>
            <a:r>
              <a:rPr lang="en-US" sz="1100" dirty="0"/>
              <a:t>, J., </a:t>
            </a:r>
            <a:r>
              <a:rPr lang="en-US" sz="1100" dirty="0" err="1"/>
              <a:t>Todres</a:t>
            </a:r>
            <a:r>
              <a:rPr lang="en-US" sz="1100" dirty="0"/>
              <a:t>, I.D. A Practice of Anesthesia for Infants and Children (Fourth Ed.), p.64-67, Philadelphia, WB Saunders, 2009.</a:t>
            </a:r>
          </a:p>
          <a:p>
            <a:pPr>
              <a:buFont typeface="+mj-lt"/>
              <a:buAutoNum type="arabicPeriod"/>
            </a:pPr>
            <a:r>
              <a:rPr lang="en-US" sz="1100" dirty="0"/>
              <a:t>Dix, L.M.L </a:t>
            </a:r>
            <a:r>
              <a:rPr lang="en-US" sz="1100" i="1" dirty="0"/>
              <a:t>et al. Monitoring Cerebral Oxygenation in Neonates: An Update. </a:t>
            </a:r>
            <a:r>
              <a:rPr lang="en-US" sz="1100" dirty="0"/>
              <a:t>Frontiers in Pediatrics. vol. 5 Article 46 (March 2017).</a:t>
            </a:r>
          </a:p>
          <a:p>
            <a:pPr>
              <a:buFont typeface="+mj-lt"/>
              <a:buAutoNum type="arabicPeriod"/>
            </a:pPr>
            <a:r>
              <a:rPr lang="en-US" sz="1100" dirty="0"/>
              <a:t>Government of Western Australia North Metropolitan Health Services. (2014) Needle Aspiration of the Chest. Clinical Practice Guideline. Women and Newborn Health Service. Australia. https://www.kemh.health.wa.gov.au/~/media/Files/Hospitals/WNHS/For%20health%20professionals/Clinical%20guidelines/NEO/WNHS.NEO.NeedleAspirationoftheChest.pdf</a:t>
            </a:r>
          </a:p>
          <a:p>
            <a:pPr>
              <a:buFont typeface="+mj-lt"/>
              <a:buAutoNum type="arabicPeriod"/>
            </a:pPr>
            <a:r>
              <a:rPr lang="en-US" sz="1100" dirty="0"/>
              <a:t>Gregory, G., &amp; Brett, C., (2011)  Neonatology for Anesthesiologists. In Davis </a:t>
            </a:r>
            <a:r>
              <a:rPr lang="en-US" sz="1100" i="1" dirty="0"/>
              <a:t>et al </a:t>
            </a:r>
            <a:r>
              <a:rPr lang="en-US" sz="1100" dirty="0"/>
              <a:t>(Eds.), Smith’s Anesthesia for Infants and Children (pp. 512-533). Philadelphia, PA: Elsevier.</a:t>
            </a:r>
          </a:p>
          <a:p>
            <a:pPr>
              <a:buFont typeface="+mj-lt"/>
              <a:buAutoNum type="arabicPeriod"/>
            </a:pPr>
            <a:r>
              <a:rPr lang="en-US" sz="1100" dirty="0" err="1"/>
              <a:t>Habre</a:t>
            </a:r>
            <a:r>
              <a:rPr lang="en-US" sz="1100" dirty="0"/>
              <a:t>, W. (2015) Neonatal Ventilation. In </a:t>
            </a:r>
            <a:r>
              <a:rPr lang="en-US" sz="1100" dirty="0" err="1"/>
              <a:t>Lerman</a:t>
            </a:r>
            <a:r>
              <a:rPr lang="en-US" sz="1100" dirty="0"/>
              <a:t> (Ed.), Neonatal Anesthesia (pp213-224). New York: Springer.</a:t>
            </a:r>
          </a:p>
          <a:p>
            <a:pPr>
              <a:buFont typeface="+mj-lt"/>
              <a:buAutoNum type="arabicPeriod"/>
            </a:pPr>
            <a:r>
              <a:rPr lang="en-US" sz="1100" dirty="0" err="1"/>
              <a:t>Kurth</a:t>
            </a:r>
            <a:r>
              <a:rPr lang="en-US" sz="1100" dirty="0"/>
              <a:t>, C.D. </a:t>
            </a:r>
            <a:r>
              <a:rPr lang="en-US" sz="1100" i="1" dirty="0"/>
              <a:t>et al. </a:t>
            </a:r>
            <a:r>
              <a:rPr lang="en-US" sz="1100" dirty="0"/>
              <a:t>(1987)</a:t>
            </a:r>
            <a:r>
              <a:rPr lang="en-US" sz="1100" i="1" dirty="0"/>
              <a:t> Postoperative apnea in preterm infants. </a:t>
            </a:r>
            <a:r>
              <a:rPr lang="en-US" sz="1100" dirty="0"/>
              <a:t>Anesthesiology. 66(4):483-8.</a:t>
            </a:r>
          </a:p>
          <a:p>
            <a:pPr>
              <a:buFont typeface="+mj-lt"/>
              <a:buAutoNum type="arabicPeriod"/>
            </a:pPr>
            <a:r>
              <a:rPr lang="en-US" sz="1100" dirty="0" err="1"/>
              <a:t>Naumburg</a:t>
            </a:r>
            <a:r>
              <a:rPr lang="en-US" sz="1100" dirty="0"/>
              <a:t>, E. </a:t>
            </a:r>
            <a:r>
              <a:rPr lang="en-US" sz="1100" i="1" dirty="0"/>
              <a:t>et al</a:t>
            </a:r>
            <a:r>
              <a:rPr lang="en-US" sz="1100" dirty="0"/>
              <a:t>. (2002). Supplementary oxygen and risk of childhood lymphatic </a:t>
            </a:r>
            <a:r>
              <a:rPr lang="en-US" sz="1100" dirty="0" err="1"/>
              <a:t>leukaemia</a:t>
            </a:r>
            <a:r>
              <a:rPr lang="en-US" sz="1100" dirty="0"/>
              <a:t>. </a:t>
            </a:r>
            <a:r>
              <a:rPr lang="en-US" sz="1100" dirty="0" err="1"/>
              <a:t>Acta</a:t>
            </a:r>
            <a:r>
              <a:rPr lang="en-US" sz="1100" dirty="0"/>
              <a:t> </a:t>
            </a:r>
            <a:r>
              <a:rPr lang="en-US" sz="1100" dirty="0" err="1"/>
              <a:t>Paediatr</a:t>
            </a:r>
            <a:r>
              <a:rPr lang="en-US" sz="1100" dirty="0"/>
              <a:t>. 91(12): 1328–1333.</a:t>
            </a:r>
          </a:p>
          <a:p>
            <a:pPr>
              <a:buFont typeface="+mj-lt"/>
              <a:buAutoNum type="arabicPeriod"/>
            </a:pPr>
            <a:r>
              <a:rPr lang="en-US" sz="1100" dirty="0"/>
              <a:t>Pankaj </a:t>
            </a:r>
            <a:r>
              <a:rPr lang="en-US" sz="1100" dirty="0" err="1"/>
              <a:t>Sakhuja</a:t>
            </a:r>
            <a:r>
              <a:rPr lang="en-US" sz="1100" dirty="0"/>
              <a:t>, P., Whyte, H. </a:t>
            </a:r>
            <a:r>
              <a:rPr lang="en-US" sz="1100" i="1" dirty="0"/>
              <a:t>ETT tip position in Neonatal Resuscitation Guidelines. </a:t>
            </a:r>
            <a:r>
              <a:rPr lang="en-US" sz="1100" dirty="0"/>
              <a:t>Resuscitation 106 (2016) e23. Elsevier Ireland.</a:t>
            </a:r>
          </a:p>
          <a:p>
            <a:pPr>
              <a:buFont typeface="+mj-lt"/>
              <a:buAutoNum type="arabicPeriod"/>
            </a:pPr>
            <a:r>
              <a:rPr lang="en-US" sz="1100" dirty="0"/>
              <a:t>Rajiv, P., </a:t>
            </a:r>
            <a:r>
              <a:rPr lang="en-US" sz="1100" dirty="0" err="1"/>
              <a:t>Vidyasagar</a:t>
            </a:r>
            <a:r>
              <a:rPr lang="en-US" sz="1100" dirty="0"/>
              <a:t>, D., and Lakshminrusimha, S., (2018). Essentials of Neonatal Ventilation. Elsevier India.</a:t>
            </a:r>
          </a:p>
          <a:p>
            <a:pPr>
              <a:buFont typeface="+mj-lt"/>
              <a:buAutoNum type="arabicPeriod"/>
            </a:pPr>
            <a:r>
              <a:rPr lang="en-US" sz="1100" dirty="0"/>
              <a:t>Sola, A. </a:t>
            </a:r>
            <a:r>
              <a:rPr lang="en-US" sz="1100" i="1" dirty="0"/>
              <a:t>et al. </a:t>
            </a:r>
            <a:r>
              <a:rPr lang="en-US" sz="1100" dirty="0"/>
              <a:t>(2014) </a:t>
            </a:r>
            <a:r>
              <a:rPr lang="en-US" sz="1100" i="1" dirty="0"/>
              <a:t>Safe oxygen saturation targeting and monitoring in preterm infants: can we avoid hypoxia and </a:t>
            </a:r>
            <a:r>
              <a:rPr lang="en-US" sz="1100" i="1" dirty="0" err="1"/>
              <a:t>hyperoxia</a:t>
            </a:r>
            <a:r>
              <a:rPr lang="en-US" sz="1100" i="1" dirty="0"/>
              <a:t>? </a:t>
            </a:r>
            <a:r>
              <a:rPr lang="en-US" sz="1100" dirty="0" err="1"/>
              <a:t>Acta</a:t>
            </a:r>
            <a:r>
              <a:rPr lang="en-US" sz="1100" dirty="0"/>
              <a:t> </a:t>
            </a:r>
            <a:r>
              <a:rPr lang="en-US" sz="1100" dirty="0" err="1"/>
              <a:t>Paedeatrica</a:t>
            </a:r>
            <a:r>
              <a:rPr lang="en-US" sz="1100" dirty="0"/>
              <a:t> 103: 1009-18 (2014).</a:t>
            </a:r>
          </a:p>
          <a:p>
            <a:pPr>
              <a:buFont typeface="+mj-lt"/>
              <a:buAutoNum type="arabicPeriod"/>
            </a:pPr>
            <a:r>
              <a:rPr lang="en-US" sz="1100" dirty="0"/>
              <a:t>Weiner, G. M., &amp; </a:t>
            </a:r>
            <a:r>
              <a:rPr lang="en-US" sz="1100" dirty="0" err="1"/>
              <a:t>Zaichkin</a:t>
            </a:r>
            <a:r>
              <a:rPr lang="en-US" sz="1100" dirty="0"/>
              <a:t>, J. (2016). Textbook of neonatal resuscitation. Elk Grove Village, IL: American Academy of Pediatrics.</a:t>
            </a:r>
          </a:p>
          <a:p>
            <a:pPr>
              <a:buFont typeface="+mj-lt"/>
              <a:buAutoNum type="arabicPeriod"/>
            </a:pPr>
            <a:r>
              <a:rPr lang="en-US" sz="1100" dirty="0"/>
              <a:t>Weinberger, B. </a:t>
            </a:r>
            <a:r>
              <a:rPr lang="en-US" sz="1100" i="1" dirty="0"/>
              <a:t>et al</a:t>
            </a:r>
            <a:r>
              <a:rPr lang="en-US" sz="1100" dirty="0"/>
              <a:t>. </a:t>
            </a:r>
            <a:r>
              <a:rPr lang="en-US" sz="1100" i="1" dirty="0"/>
              <a:t>Oxygen Toxicity in Premature Infants. </a:t>
            </a:r>
            <a:r>
              <a:rPr lang="en-US" sz="1100" dirty="0"/>
              <a:t>Toxicology and Applied Pharmacology 181, 60–67 (2002).</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SPACIES</Template>
  <TotalTime>2791</TotalTime>
  <Words>2788</Words>
  <Application>Microsoft Macintosh PowerPoint</Application>
  <PresentationFormat>On-screen Show (4:3)</PresentationFormat>
  <Paragraphs>233</Paragraphs>
  <Slides>23</Slides>
  <Notes>16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System Font Regular</vt:lpstr>
      <vt:lpstr>Arial</vt:lpstr>
      <vt:lpstr>Calibri</vt:lpstr>
      <vt:lpstr>Calibri Light</vt:lpstr>
      <vt:lpstr>SPACIES</vt:lpstr>
      <vt:lpstr>1_SPACIES</vt:lpstr>
      <vt:lpstr>Theme11</vt:lpstr>
      <vt:lpstr>Theme9</vt:lpstr>
      <vt:lpstr>Approaches to Ventilatory Support in  Neonatal Anesthesia</vt:lpstr>
      <vt:lpstr>Disclosures</vt:lpstr>
      <vt:lpstr>Learning Objectives:</vt:lpstr>
      <vt:lpstr>Physiologic Differences</vt:lpstr>
      <vt:lpstr>Physiologic Differences (cont’d)</vt:lpstr>
      <vt:lpstr>Physiologic Differences (cont’d)</vt:lpstr>
      <vt:lpstr>The Challenges with Prematurity</vt:lpstr>
      <vt:lpstr>The Problems with Oxygen</vt:lpstr>
      <vt:lpstr>Anatomic Differences</vt:lpstr>
      <vt:lpstr>Anatomic Differences (cont’d)</vt:lpstr>
      <vt:lpstr>Respiratory Distress Syndrome</vt:lpstr>
      <vt:lpstr>Ventilation Goals</vt:lpstr>
      <vt:lpstr>Ventilation Goals (con’t)</vt:lpstr>
      <vt:lpstr>PowerPoint Presentation</vt:lpstr>
      <vt:lpstr>Ventilation Goals (con’t)</vt:lpstr>
      <vt:lpstr>Non-invasive Positive Pressure Ventilation</vt:lpstr>
      <vt:lpstr>Bubble CPAP</vt:lpstr>
      <vt:lpstr>Alternatives to  Conventional Ventilators</vt:lpstr>
      <vt:lpstr>Modes of Ventilation</vt:lpstr>
      <vt:lpstr>Rescue Interventions</vt:lpstr>
      <vt:lpstr>Post-Extubation Challenges</vt:lpstr>
      <vt:lpstr>Review</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158</cp:revision>
  <dcterms:created xsi:type="dcterms:W3CDTF">2019-04-09T15:21:04Z</dcterms:created>
  <dcterms:modified xsi:type="dcterms:W3CDTF">2022-01-05T05:35:50Z</dcterms:modified>
</cp:coreProperties>
</file>