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  <p:sldMasterId id="2147483720" r:id="rId3"/>
  </p:sldMasterIdLst>
  <p:notesMasterIdLst>
    <p:notesMasterId r:id="rId26"/>
  </p:notesMasterIdLst>
  <p:sldIdLst>
    <p:sldId id="288" r:id="rId4"/>
    <p:sldId id="289" r:id="rId5"/>
    <p:sldId id="290" r:id="rId6"/>
    <p:sldId id="350" r:id="rId7"/>
    <p:sldId id="351" r:id="rId8"/>
    <p:sldId id="352" r:id="rId9"/>
    <p:sldId id="353" r:id="rId10"/>
    <p:sldId id="344" r:id="rId11"/>
    <p:sldId id="356" r:id="rId12"/>
    <p:sldId id="357" r:id="rId13"/>
    <p:sldId id="371" r:id="rId14"/>
    <p:sldId id="359" r:id="rId15"/>
    <p:sldId id="365" r:id="rId16"/>
    <p:sldId id="360" r:id="rId17"/>
    <p:sldId id="361" r:id="rId18"/>
    <p:sldId id="372" r:id="rId19"/>
    <p:sldId id="362" r:id="rId20"/>
    <p:sldId id="363" r:id="rId21"/>
    <p:sldId id="366" r:id="rId22"/>
    <p:sldId id="364" r:id="rId23"/>
    <p:sldId id="369" r:id="rId24"/>
    <p:sldId id="367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56A"/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6"/>
    <p:restoredTop sz="93033"/>
  </p:normalViewPr>
  <p:slideViewPr>
    <p:cSldViewPr>
      <p:cViewPr varScale="1">
        <p:scale>
          <a:sx n="93" d="100"/>
          <a:sy n="93" d="100"/>
        </p:scale>
        <p:origin x="117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3" d="100"/>
        <a:sy n="6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6E6CEB-576B-234C-9CE5-BEB05501A660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33B96-FDBE-214E-B08F-AF595F81B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875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022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6083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617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01205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33B96-FDBE-214E-B08F-AF595F81B2A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164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5.tif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tif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4"/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32237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7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9017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6728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03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603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0849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3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036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94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/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http://images.clipartpanda.com/world-clipart-png-globe-hi.png"/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616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81424" y="1122363"/>
            <a:ext cx="4219576" cy="16208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1424" y="3112008"/>
            <a:ext cx="4192076" cy="103454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EC0F12-96E8-2D40-891E-1D6C34DA46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4A35003-EB6B-0646-848A-F915C5954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3B5F59-955C-554E-8BE9-6151993B5F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D6C718C-17C8-C749-AA2A-4D7DC560A8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EBD97E27-DC08-B84C-90B3-06C5F4DA572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" y="157162"/>
            <a:ext cx="3733800" cy="37089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ADC847C5-9E38-9545-A357-F7925EC1DD3F}"/>
              </a:ext>
            </a:extLst>
          </p:cNvPr>
          <p:cNvSpPr/>
          <p:nvPr userDrawn="1"/>
        </p:nvSpPr>
        <p:spPr>
          <a:xfrm flipV="1">
            <a:off x="0" y="3048000"/>
            <a:ext cx="9144000" cy="3810000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A2DEFA-988C-5F4A-91DE-4A52267F4E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4572000" y="4953000"/>
            <a:ext cx="3368163" cy="16002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436954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DD03537-5D3B-084F-9ACA-980068C4F8B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79D7561B-8C8B-AA41-9F65-298F29E71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503EAC-90E6-B74A-8903-C646A41F50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7A1E1E-D3A0-B843-A3BB-572BDF547D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87BA50D9-BB07-FD4B-A017-2ADB795738FB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ED763060-D30C-3342-A86D-623CE3B0B33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395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91973F7D-AFD4-C94B-9603-A89BBEC884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439D3B3-EAF5-CB46-B8E2-0A7CD137C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A958E-5E5C-CF41-87FD-199DFB0DCF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088C881-544F-B447-BB88-16DFEE2645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09E03BCA-2F16-334A-869D-5188310B36A1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04843409-2CC8-3F4D-96BA-588BE6C3F7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807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43E1211-3800-2144-9E1D-D516119FECE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C8B029-6A7D-E04C-A06D-C08CCDA58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7BB58C8-50DD-684D-A14D-C3FCAAACB0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164831-6257-4A49-815B-5BB6F0B31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2" name="Rectangle 4">
            <a:extLst>
              <a:ext uri="{FF2B5EF4-FFF2-40B4-BE49-F238E27FC236}">
                <a16:creationId xmlns:a16="http://schemas.microsoft.com/office/drawing/2014/main" id="{600E4217-2A7C-5540-BA5B-0DCBBECF72BF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http://images.clipartpanda.com/world-clipart-png-globe-hi.png">
            <a:extLst>
              <a:ext uri="{FF2B5EF4-FFF2-40B4-BE49-F238E27FC236}">
                <a16:creationId xmlns:a16="http://schemas.microsoft.com/office/drawing/2014/main" id="{35453DBF-4A1B-9B4F-8F62-E01FC16165D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9974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E6EDB465-2467-054B-B55A-CD526D44844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C79E1B9-E2AD-D34E-97DA-3C951C941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7CBD49-39D4-524F-BE59-195E33917F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30BC334-D912-5841-9866-18DD1A7925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AFA6A0B0-9B72-224F-97AD-AFA1B945177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49C5C937-D4F9-4C45-8FD3-397A0A0DBF8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39152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96C0522-3F3C-E24F-9955-1760990633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8CA9676-2D77-2545-A0C7-0E996B1E9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F7D8941-024F-4D49-9D17-5497A0FD71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012A41-E544-CC4D-9133-68C12F3B83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0" name="Rectangle 4">
            <a:extLst>
              <a:ext uri="{FF2B5EF4-FFF2-40B4-BE49-F238E27FC236}">
                <a16:creationId xmlns:a16="http://schemas.microsoft.com/office/drawing/2014/main" id="{73D0BDD3-130C-2549-934D-A94E91EC46B4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http://images.clipartpanda.com/world-clipart-png-globe-hi.png">
            <a:extLst>
              <a:ext uri="{FF2B5EF4-FFF2-40B4-BE49-F238E27FC236}">
                <a16:creationId xmlns:a16="http://schemas.microsoft.com/office/drawing/2014/main" id="{8CF70CE4-0817-FB4C-ADAD-AEE214E6C11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0985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BA01C7-C849-8A4E-B16E-F4F2336E5A63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6044732-A71A-904A-9B16-C36E308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9BD7DA4-AF38-6F48-992D-76F0751BEB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22E972-B705-BD4A-A0EE-CA3551F35C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1299922-74EB-DD46-A7C2-2AE699F1803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http://images.clipartpanda.com/world-clipart-png-globe-hi.png">
            <a:extLst>
              <a:ext uri="{FF2B5EF4-FFF2-40B4-BE49-F238E27FC236}">
                <a16:creationId xmlns:a16="http://schemas.microsoft.com/office/drawing/2014/main" id="{C1AB9E1D-0088-5243-A19A-925F75A8E6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18180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0702B10-ED6D-274E-9B39-70FC0519D9CC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0838F5F2-46C3-8A4D-A384-1318E50ED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5FCFB7A-C349-964A-8BBC-2C958F1347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94789C-51CA-D442-9DF5-C2FFCD5B2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31B3C01A-689B-9249-9211-D4868EC466A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6C54C1AF-0C2A-2240-B193-7E6EDC2794A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857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40C65DCC-E2EE-CC41-BCDF-AAAB1F47C04A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A7C2A32-84BE-574B-8B5D-2DE9CF6471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90C0D1A-12FB-F644-8C90-E4915CEEF9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FE78160-214A-BE47-B369-38EED4A136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4" name="Rectangle 4">
            <a:extLst>
              <a:ext uri="{FF2B5EF4-FFF2-40B4-BE49-F238E27FC236}">
                <a16:creationId xmlns:a16="http://schemas.microsoft.com/office/drawing/2014/main" id="{EB9DF8BE-9B3D-764A-B943-D740515D8C6C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 descr="http://images.clipartpanda.com/world-clipart-png-globe-hi.png">
            <a:extLst>
              <a:ext uri="{FF2B5EF4-FFF2-40B4-BE49-F238E27FC236}">
                <a16:creationId xmlns:a16="http://schemas.microsoft.com/office/drawing/2014/main" id="{E6DB47C7-693E-B249-94D1-97F9F05C468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48941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2BC4B6C0-8C66-2444-AAF0-2A33AB36165F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50D8B939-EFE7-C743-B9FD-275322064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EFA401-C3AB-2B47-961D-789394388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209A10B-B005-B94F-81BE-C2B45C2584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45C04902-8863-4B4C-9296-7F1F67900970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B9D9B69C-AF49-7749-90D5-D2DA93868B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4864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1B1416A-1521-8141-8F9A-E70C16D5621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286E42F3-CFD5-C749-8922-4535DFC61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BE858DF-7BE5-C74B-82A1-EE5EFB5A86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82BE0AB-CC02-EA47-BC29-C35005E78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sp>
        <p:nvSpPr>
          <p:cNvPr id="13" name="Rectangle 4">
            <a:extLst>
              <a:ext uri="{FF2B5EF4-FFF2-40B4-BE49-F238E27FC236}">
                <a16:creationId xmlns:a16="http://schemas.microsoft.com/office/drawing/2014/main" id="{B202D551-B8CC-FA47-B389-6DEF60F6394D}"/>
              </a:ext>
            </a:extLst>
          </p:cNvPr>
          <p:cNvSpPr/>
          <p:nvPr userDrawn="1"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0055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http://images.clipartpanda.com/world-clipart-png-globe-hi.png">
            <a:extLst>
              <a:ext uri="{FF2B5EF4-FFF2-40B4-BE49-F238E27FC236}">
                <a16:creationId xmlns:a16="http://schemas.microsoft.com/office/drawing/2014/main" id="{F6459B3B-4C9A-274E-811E-4A0AD0B2B28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149336"/>
            <a:ext cx="1233549" cy="1225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67023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5864" y="672812"/>
            <a:ext cx="5087471" cy="29666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62199" y="3870660"/>
            <a:ext cx="4114800" cy="168155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352799" y="5862449"/>
            <a:ext cx="2133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CAD4DC13-CB22-0444-82ED-0E92BC8B64C8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A4CEA9B8-871C-574E-B07A-5CE6F6819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B2BD08D-096A-0C45-8A9B-FC61E9F97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9498413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2610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4B67F9-3F82-9547-B0B1-20921D533520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7A37902-F2BE-6345-9933-7DF527E53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D956D69-2C89-4F49-A703-832F0C3B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15186B-EEE7-3A42-888E-4DB281C0BE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269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235A013-1E8D-0246-B663-B1D6ACFA73D2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4880A14E-AD0F-284E-9579-0CA2AD1EA3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AC953D-2578-5F49-B3B3-DB03E414D5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907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9037054-11C5-1B45-8233-6C029D8D9F3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867D553F-83CD-DA41-9794-AB496808A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C805CF3-02E2-F74B-82BB-ED65B92782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710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2D72C44D-D8CD-C243-AF11-2D9386813798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E768094-8A20-0146-87F8-95D6972A7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ACF7A3E-6B07-114E-8668-61639DC2C7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335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38917EA9-3DAE-A447-94B0-12B5BE3D6087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1E8AC70-9C19-9F42-A367-FF504FA54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4253DA1-8087-6E43-AB21-4C8FF7AB15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4965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2EFC7A-C51D-7D47-8C3A-71327A337629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1523259E-0A06-9440-83C2-29FE4A77EA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18C97-104B-3B40-85A2-B10860472D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39641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4D04C349-4CBD-B744-A5A5-85956F3C8F82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7799209-E2F8-5F4F-9F3D-1A083B796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360653D-FDB0-4140-A9A5-A8865BAF0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42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9244A521-8E5D-5F41-9136-BF0A41BD7D5F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64BDB9A2-216E-064C-B75B-38613F845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254950-A11A-814E-B568-F9231D9565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985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C03C8F-CD1B-B549-A641-D2E205DBCB8E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CB93ED5C-B205-2E41-9A3B-77AC9746CF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3965182-3A88-A746-B141-6C25DFBDBC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2010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0986BFC-535A-F14A-8A77-D98464B2B285}"/>
              </a:ext>
            </a:extLst>
          </p:cNvPr>
          <p:cNvSpPr/>
          <p:nvPr/>
        </p:nvSpPr>
        <p:spPr>
          <a:xfrm>
            <a:off x="0" y="2"/>
            <a:ext cx="9144000" cy="1176646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BF95ABDA-1D2A-EE41-AB28-5C3E0CE5B5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5B5346-0872-2042-BC4A-2C5E1D0A4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43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5.tiff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45A58B-17E8-8C43-BCD8-4E7D94D242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7953904" y="6272212"/>
            <a:ext cx="1122892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55863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AC36C88-2C41-764A-8EC1-865346645B55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3D102373-A2BF-924A-9801-58B85EAA7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75419BF-3887-C749-9988-2A2240A38F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A148BFF-6C21-5242-88C1-17CD39D29F4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5D4DDD-6634-6245-8CC3-C3BB52F438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t="16883" r="8327"/>
          <a:stretch/>
        </p:blipFill>
        <p:spPr>
          <a:xfrm>
            <a:off x="7953904" y="6272212"/>
            <a:ext cx="1122892" cy="53340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7894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754632-50C4-6042-BF0D-689D8DA2E976}" type="datetimeFigureOut">
              <a:rPr lang="en-US" smtClean="0"/>
              <a:t>12/26/21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63A49E-25BD-984C-BD05-59AE97DE79D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4BCFC8A-EBED-1941-A425-732F0F4B236D}"/>
              </a:ext>
            </a:extLst>
          </p:cNvPr>
          <p:cNvSpPr/>
          <p:nvPr/>
        </p:nvSpPr>
        <p:spPr>
          <a:xfrm>
            <a:off x="0" y="3"/>
            <a:ext cx="9144000" cy="922558"/>
          </a:xfrm>
          <a:custGeom>
            <a:avLst/>
            <a:gdLst>
              <a:gd name="connsiteX0" fmla="*/ 0 w 9144000"/>
              <a:gd name="connsiteY0" fmla="*/ 0 h 381000"/>
              <a:gd name="connsiteX1" fmla="*/ 9144000 w 9144000"/>
              <a:gd name="connsiteY1" fmla="*/ 0 h 381000"/>
              <a:gd name="connsiteX2" fmla="*/ 9144000 w 9144000"/>
              <a:gd name="connsiteY2" fmla="*/ 381000 h 381000"/>
              <a:gd name="connsiteX3" fmla="*/ 0 w 9144000"/>
              <a:gd name="connsiteY3" fmla="*/ 381000 h 381000"/>
              <a:gd name="connsiteX4" fmla="*/ 0 w 9144000"/>
              <a:gd name="connsiteY4" fmla="*/ 0 h 381000"/>
              <a:gd name="connsiteX0" fmla="*/ 0 w 9144000"/>
              <a:gd name="connsiteY0" fmla="*/ 0 h 414866"/>
              <a:gd name="connsiteX1" fmla="*/ 9144000 w 9144000"/>
              <a:gd name="connsiteY1" fmla="*/ 0 h 414866"/>
              <a:gd name="connsiteX2" fmla="*/ 9144000 w 9144000"/>
              <a:gd name="connsiteY2" fmla="*/ 381000 h 414866"/>
              <a:gd name="connsiteX3" fmla="*/ 0 w 9144000"/>
              <a:gd name="connsiteY3" fmla="*/ 381000 h 414866"/>
              <a:gd name="connsiteX4" fmla="*/ 0 w 9144000"/>
              <a:gd name="connsiteY4" fmla="*/ 0 h 414866"/>
              <a:gd name="connsiteX0" fmla="*/ 0 w 9144000"/>
              <a:gd name="connsiteY0" fmla="*/ 0 h 424543"/>
              <a:gd name="connsiteX1" fmla="*/ 9144000 w 9144000"/>
              <a:gd name="connsiteY1" fmla="*/ 0 h 424543"/>
              <a:gd name="connsiteX2" fmla="*/ 9144000 w 9144000"/>
              <a:gd name="connsiteY2" fmla="*/ 381000 h 424543"/>
              <a:gd name="connsiteX3" fmla="*/ 0 w 9144000"/>
              <a:gd name="connsiteY3" fmla="*/ 381000 h 424543"/>
              <a:gd name="connsiteX4" fmla="*/ 0 w 9144000"/>
              <a:gd name="connsiteY4" fmla="*/ 0 h 424543"/>
              <a:gd name="connsiteX0" fmla="*/ 0 w 9203376"/>
              <a:gd name="connsiteY0" fmla="*/ 0 h 580162"/>
              <a:gd name="connsiteX1" fmla="*/ 9144000 w 9203376"/>
              <a:gd name="connsiteY1" fmla="*/ 0 h 580162"/>
              <a:gd name="connsiteX2" fmla="*/ 9203376 w 9203376"/>
              <a:gd name="connsiteY2" fmla="*/ 559130 h 580162"/>
              <a:gd name="connsiteX3" fmla="*/ 0 w 9203376"/>
              <a:gd name="connsiteY3" fmla="*/ 381000 h 580162"/>
              <a:gd name="connsiteX4" fmla="*/ 0 w 9203376"/>
              <a:gd name="connsiteY4" fmla="*/ 0 h 580162"/>
              <a:gd name="connsiteX0" fmla="*/ 0 w 9203376"/>
              <a:gd name="connsiteY0" fmla="*/ 0 h 559130"/>
              <a:gd name="connsiteX1" fmla="*/ 9144000 w 9203376"/>
              <a:gd name="connsiteY1" fmla="*/ 0 h 559130"/>
              <a:gd name="connsiteX2" fmla="*/ 9203376 w 9203376"/>
              <a:gd name="connsiteY2" fmla="*/ 559130 h 559130"/>
              <a:gd name="connsiteX3" fmla="*/ 0 w 9203376"/>
              <a:gd name="connsiteY3" fmla="*/ 381000 h 559130"/>
              <a:gd name="connsiteX4" fmla="*/ 0 w 9203376"/>
              <a:gd name="connsiteY4" fmla="*/ 0 h 559130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44000"/>
              <a:gd name="connsiteY0" fmla="*/ 0 h 677883"/>
              <a:gd name="connsiteX1" fmla="*/ 9144000 w 9144000"/>
              <a:gd name="connsiteY1" fmla="*/ 0 h 677883"/>
              <a:gd name="connsiteX2" fmla="*/ 9143999 w 9144000"/>
              <a:gd name="connsiteY2" fmla="*/ 677883 h 677883"/>
              <a:gd name="connsiteX3" fmla="*/ 0 w 9144000"/>
              <a:gd name="connsiteY3" fmla="*/ 381000 h 677883"/>
              <a:gd name="connsiteX4" fmla="*/ 0 w 9144000"/>
              <a:gd name="connsiteY4" fmla="*/ 0 h 677883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0 w 9167750"/>
              <a:gd name="connsiteY3" fmla="*/ 381000 h 1141020"/>
              <a:gd name="connsiteX4" fmla="*/ 0 w 9167750"/>
              <a:gd name="connsiteY4" fmla="*/ 0 h 1141020"/>
              <a:gd name="connsiteX0" fmla="*/ 0 w 9167750"/>
              <a:gd name="connsiteY0" fmla="*/ 0 h 1141020"/>
              <a:gd name="connsiteX1" fmla="*/ 9144000 w 9167750"/>
              <a:gd name="connsiteY1" fmla="*/ 0 h 1141020"/>
              <a:gd name="connsiteX2" fmla="*/ 9167750 w 9167750"/>
              <a:gd name="connsiteY2" fmla="*/ 1141020 h 1141020"/>
              <a:gd name="connsiteX3" fmla="*/ 23750 w 9167750"/>
              <a:gd name="connsiteY3" fmla="*/ 95993 h 1141020"/>
              <a:gd name="connsiteX4" fmla="*/ 0 w 9167750"/>
              <a:gd name="connsiteY4" fmla="*/ 0 h 1141020"/>
              <a:gd name="connsiteX0" fmla="*/ 0 w 9144000"/>
              <a:gd name="connsiteY0" fmla="*/ 0 h 1176646"/>
              <a:gd name="connsiteX1" fmla="*/ 9144000 w 9144000"/>
              <a:gd name="connsiteY1" fmla="*/ 0 h 1176646"/>
              <a:gd name="connsiteX2" fmla="*/ 9132124 w 9144000"/>
              <a:gd name="connsiteY2" fmla="*/ 1176646 h 1176646"/>
              <a:gd name="connsiteX3" fmla="*/ 23750 w 9144000"/>
              <a:gd name="connsiteY3" fmla="*/ 95993 h 1176646"/>
              <a:gd name="connsiteX4" fmla="*/ 0 w 9144000"/>
              <a:gd name="connsiteY4" fmla="*/ 0 h 1176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1176646">
                <a:moveTo>
                  <a:pt x="0" y="0"/>
                </a:moveTo>
                <a:lnTo>
                  <a:pt x="9144000" y="0"/>
                </a:lnTo>
                <a:cubicBezTo>
                  <a:pt x="9144000" y="127000"/>
                  <a:pt x="9132124" y="1049646"/>
                  <a:pt x="9132124" y="1176646"/>
                </a:cubicBezTo>
                <a:cubicBezTo>
                  <a:pt x="9123217" y="3957"/>
                  <a:pt x="3071750" y="95993"/>
                  <a:pt x="23750" y="95993"/>
                </a:cubicBezTo>
                <a:lnTo>
                  <a:pt x="0" y="0"/>
                </a:lnTo>
                <a:close/>
              </a:path>
            </a:pathLst>
          </a:custGeom>
          <a:solidFill>
            <a:srgbClr val="10A5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://images.clipartpanda.com/world-clipart-png-globe-hi.png">
            <a:extLst>
              <a:ext uri="{FF2B5EF4-FFF2-40B4-BE49-F238E27FC236}">
                <a16:creationId xmlns:a16="http://schemas.microsoft.com/office/drawing/2014/main" id="{D627BE51-0ADD-AD49-AC0F-B53148BC47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149336"/>
            <a:ext cx="928749" cy="922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A6756E-5D5D-074A-B886-B73EC95885C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08" y="6043835"/>
            <a:ext cx="1700292" cy="7342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4C8FD4-5B68-6948-B576-FA7CA9A2623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79078" y="6043835"/>
            <a:ext cx="2466485" cy="803530"/>
          </a:xfrm>
          <a:prstGeom prst="rect">
            <a:avLst/>
          </a:prstGeom>
          <a:solidFill>
            <a:srgbClr val="10A5CC"/>
          </a:solidFill>
        </p:spPr>
      </p:pic>
    </p:spTree>
    <p:extLst>
      <p:ext uri="{BB962C8B-B14F-4D97-AF65-F5344CB8AC3E}">
        <p14:creationId xmlns:p14="http://schemas.microsoft.com/office/powerpoint/2010/main" val="37406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Relationship Id="rId4" Type="http://schemas.openxmlformats.org/officeDocument/2006/relationships/hyperlink" Target="http://creativecommons.org/licenses/by-sa/3.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publicdomain/zero/1.0/deed.en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publicdomain/zero/1.0/deed.en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8601"/>
            <a:ext cx="8686800" cy="3810000"/>
          </a:xfrm>
        </p:spPr>
        <p:txBody>
          <a:bodyPr anchor="ctr">
            <a:normAutofit/>
          </a:bodyPr>
          <a:lstStyle/>
          <a:p>
            <a:r>
              <a:rPr lang="en-US" sz="5500" dirty="0">
                <a:latin typeface="+mn-lt"/>
              </a:rPr>
              <a:t>Anesthetic Considerations For Pyloric Stenosis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3429000"/>
            <a:ext cx="6934200" cy="2057399"/>
          </a:xfrm>
        </p:spPr>
        <p:txBody>
          <a:bodyPr>
            <a:normAutofit fontScale="92500" lnSpcReduction="10000"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Denise Chang, MD</a:t>
            </a:r>
          </a:p>
          <a:p>
            <a:r>
              <a:rPr lang="en-US" sz="3600" dirty="0">
                <a:solidFill>
                  <a:schemeClr val="tx1"/>
                </a:solidFill>
              </a:rPr>
              <a:t>Andrew Infosino, MD</a:t>
            </a:r>
          </a:p>
          <a:p>
            <a:r>
              <a:rPr lang="en-US" sz="2600" dirty="0"/>
              <a:t>UCSF Benioff Children’s Hospital</a:t>
            </a:r>
          </a:p>
          <a:p>
            <a:r>
              <a:rPr lang="en-US" sz="2600" dirty="0"/>
              <a:t>Department of Anesthesia and Perioperative Care</a:t>
            </a:r>
          </a:p>
          <a:p>
            <a:endParaRPr lang="en-US" sz="2600" dirty="0"/>
          </a:p>
        </p:txBody>
      </p:sp>
      <p:sp>
        <p:nvSpPr>
          <p:cNvPr id="4" name="TextBox 3"/>
          <p:cNvSpPr txBox="1"/>
          <p:nvPr/>
        </p:nvSpPr>
        <p:spPr>
          <a:xfrm>
            <a:off x="-3086100" y="211455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0DEA46-9B4A-434D-AB88-8FB20C4B0242}"/>
              </a:ext>
            </a:extLst>
          </p:cNvPr>
          <p:cNvSpPr txBox="1"/>
          <p:nvPr/>
        </p:nvSpPr>
        <p:spPr>
          <a:xfrm>
            <a:off x="3352800" y="6172200"/>
            <a:ext cx="1723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Updated 4/2018</a:t>
            </a:r>
          </a:p>
        </p:txBody>
      </p:sp>
    </p:spTree>
    <p:extLst>
      <p:ext uri="{BB962C8B-B14F-4D97-AF65-F5344CB8AC3E}">
        <p14:creationId xmlns:p14="http://schemas.microsoft.com/office/powerpoint/2010/main" val="239095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None</a:t>
            </a:r>
          </a:p>
        </p:txBody>
      </p:sp>
    </p:spTree>
    <p:extLst>
      <p:ext uri="{BB962C8B-B14F-4D97-AF65-F5344CB8AC3E}">
        <p14:creationId xmlns:p14="http://schemas.microsoft.com/office/powerpoint/2010/main" val="112419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+mn-lt"/>
              </a:rPr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524000"/>
            <a:ext cx="7981950" cy="4800600"/>
          </a:xfrm>
        </p:spPr>
        <p:txBody>
          <a:bodyPr>
            <a:noAutofit/>
          </a:bodyPr>
          <a:lstStyle/>
          <a:p>
            <a:pPr lvl="0">
              <a:buFont typeface="Arial" charset="0"/>
              <a:buChar char="•"/>
            </a:pPr>
            <a:r>
              <a:rPr lang="en-US" sz="2900" dirty="0"/>
              <a:t>Describe the clinical presentation of  pyloric stenosis including its associated metabolic abnormalities</a:t>
            </a:r>
          </a:p>
          <a:p>
            <a:pPr lvl="0">
              <a:buFont typeface="Arial" charset="0"/>
              <a:buChar char="•"/>
            </a:pPr>
            <a:r>
              <a:rPr lang="en-US" sz="2900" dirty="0"/>
              <a:t>Review the tests used to confirm the clinical diagnosis of pyloric stenosis</a:t>
            </a:r>
          </a:p>
          <a:p>
            <a:pPr>
              <a:buFont typeface="Arial" charset="0"/>
              <a:buChar char="•"/>
            </a:pPr>
            <a:r>
              <a:rPr lang="en-US" sz="2900" dirty="0"/>
              <a:t>Describe the medical and surgical treatment of pyloric stenosis </a:t>
            </a:r>
          </a:p>
          <a:p>
            <a:pPr>
              <a:buFont typeface="Arial" charset="0"/>
              <a:buChar char="•"/>
            </a:pPr>
            <a:r>
              <a:rPr lang="en-US" sz="2900" dirty="0"/>
              <a:t>Formulate an anesthetic plan for infants with pyloric stenosis</a:t>
            </a:r>
          </a:p>
          <a:p>
            <a:pPr lvl="0">
              <a:buFont typeface="Arial" charset="0"/>
              <a:buChar char="•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7011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Clinical Presentation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981950" cy="4500563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altLang="x-none" sz="3600" dirty="0"/>
              <a:t>Hypertrophy of the pyloric sphincter leads to gastric outlet obstruction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Infant presents with projectile, non-bilious vomiting after feeding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Can progress to significant dehydration and electrolyte abnormalities with possible weight loss and lethargy</a:t>
            </a:r>
            <a:endParaRPr lang="en-US" altLang="x-none" sz="3200" dirty="0"/>
          </a:p>
        </p:txBody>
      </p:sp>
    </p:spTree>
    <p:extLst>
      <p:ext uri="{BB962C8B-B14F-4D97-AF65-F5344CB8AC3E}">
        <p14:creationId xmlns:p14="http://schemas.microsoft.com/office/powerpoint/2010/main" val="2230901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88925"/>
            <a:ext cx="723900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Epidemiology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743200"/>
            <a:ext cx="3995808" cy="3657600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400" dirty="0"/>
              <a:t>M:F ratio of 4:1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400" dirty="0"/>
              <a:t>Typically, present at 3-6 weeks of age but may present up to 12 weeks of age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EBC9A3-2DE7-1646-BA42-37932C2CC679}"/>
              </a:ext>
            </a:extLst>
          </p:cNvPr>
          <p:cNvSpPr txBox="1"/>
          <p:nvPr/>
        </p:nvSpPr>
        <p:spPr>
          <a:xfrm>
            <a:off x="3657600" y="5783412"/>
            <a:ext cx="8134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commons.wikimedia.org</a:t>
            </a:r>
            <a:r>
              <a:rPr lang="en-US" sz="1200" dirty="0"/>
              <a:t>/wiki/File%3AHuman-Male-Newborn-Infant-Baby.jpg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94643CE-B7DA-5543-8DF6-9F0003467B5D}"/>
              </a:ext>
            </a:extLst>
          </p:cNvPr>
          <p:cNvSpPr txBox="1">
            <a:spLocks/>
          </p:cNvSpPr>
          <p:nvPr/>
        </p:nvSpPr>
        <p:spPr>
          <a:xfrm>
            <a:off x="234696" y="1661940"/>
            <a:ext cx="7981950" cy="41910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400" dirty="0"/>
              <a:t> Incidence: 1.5 – 4 cases/1000 live births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400" dirty="0"/>
              <a:t> More prevalent in Caucasians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endParaRPr lang="en-US" altLang="x-none" sz="3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86680E-9755-C24A-A8D2-C1EF8079D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408" y="2895600"/>
            <a:ext cx="4433035" cy="281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084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6838950" cy="1006475"/>
          </a:xfrm>
        </p:spPr>
        <p:txBody>
          <a:bodyPr>
            <a:noAutofit/>
          </a:bodyPr>
          <a:lstStyle/>
          <a:p>
            <a:pPr algn="l"/>
            <a:r>
              <a:rPr lang="en-US" altLang="x-none" sz="4800" dirty="0"/>
              <a:t>Clinical Diagnosis: Physical Exam Findings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33600"/>
            <a:ext cx="7391400" cy="4191000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altLang="x-none" sz="3800" dirty="0"/>
              <a:t>Visible gastric peristalsis especially after feeding</a:t>
            </a:r>
          </a:p>
          <a:p>
            <a:pPr>
              <a:buFont typeface="Arial" charset="0"/>
              <a:buChar char="•"/>
            </a:pPr>
            <a:r>
              <a:rPr lang="en-US" altLang="x-none" sz="3800" dirty="0"/>
              <a:t>Palpable pyloric mass or “olive” in the right upper quadrant of the abdomen</a:t>
            </a:r>
          </a:p>
        </p:txBody>
      </p:sp>
    </p:spTree>
    <p:extLst>
      <p:ext uri="{BB962C8B-B14F-4D97-AF65-F5344CB8AC3E}">
        <p14:creationId xmlns:p14="http://schemas.microsoft.com/office/powerpoint/2010/main" val="669254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7296150" cy="1006475"/>
          </a:xfrm>
        </p:spPr>
        <p:txBody>
          <a:bodyPr>
            <a:noAutofit/>
          </a:bodyPr>
          <a:lstStyle/>
          <a:p>
            <a:pPr algn="l"/>
            <a:r>
              <a:rPr lang="en-US" altLang="x-none" sz="4800" dirty="0"/>
              <a:t>Diagnostic Tests: Ultrasound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58175" cy="4500563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altLang="x-none" sz="3600" dirty="0"/>
              <a:t>Feed infant during exam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Optimal positioning: Right lateral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Sensitivity: 90-95%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Longitudinal view often shows pyloric muscle thickness &gt; 3 mm and pyloric channel length &gt; 14 mm</a:t>
            </a:r>
          </a:p>
          <a:p>
            <a:pPr>
              <a:buFont typeface="Arial" charset="0"/>
              <a:buChar char="•"/>
            </a:pPr>
            <a:r>
              <a:rPr lang="en-US" altLang="x-none" sz="3600" dirty="0"/>
              <a:t>Transverse view shows “olive”</a:t>
            </a:r>
          </a:p>
        </p:txBody>
      </p:sp>
    </p:spTree>
    <p:extLst>
      <p:ext uri="{BB962C8B-B14F-4D97-AF65-F5344CB8AC3E}">
        <p14:creationId xmlns:p14="http://schemas.microsoft.com/office/powerpoint/2010/main" val="2265599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>
          <a:xfrm>
            <a:off x="342900" y="228600"/>
            <a:ext cx="7886700" cy="949700"/>
          </a:xfrm>
          <a:noFill/>
          <a:ln/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Diagnostic Tests: Ultrasound</a:t>
            </a:r>
            <a:endParaRPr lang="en-US" altLang="x-none" sz="4800" dirty="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14550" y="5983069"/>
            <a:ext cx="434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By </a:t>
            </a:r>
            <a:r>
              <a:rPr lang="en-US" sz="1200" dirty="0" err="1"/>
              <a:t>Dr</a:t>
            </a:r>
            <a:r>
              <a:rPr lang="en-US" sz="1200" dirty="0"/>
              <a:t> Laughlin Dawes (https://</a:t>
            </a:r>
            <a:r>
              <a:rPr lang="en-US" sz="1200" dirty="0" err="1"/>
              <a:t>radiopaedia.org</a:t>
            </a:r>
            <a:r>
              <a:rPr lang="en-US" sz="1200" dirty="0"/>
              <a:t>/cases/pyloric-stenosis) [CC BY-SA 4.0 (https://</a:t>
            </a:r>
            <a:r>
              <a:rPr lang="en-US" sz="1200" dirty="0" err="1"/>
              <a:t>creativecommons.org</a:t>
            </a:r>
            <a:r>
              <a:rPr lang="en-US" sz="1200" dirty="0"/>
              <a:t>/licenses/by-</a:t>
            </a:r>
            <a:r>
              <a:rPr lang="en-US" sz="1200" dirty="0" err="1"/>
              <a:t>sa</a:t>
            </a:r>
            <a:r>
              <a:rPr lang="en-US" sz="1200" dirty="0"/>
              <a:t>/4.0)], via Wikimedia Commons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39" y="1267012"/>
            <a:ext cx="4525921" cy="4323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04382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Metabolic Abnormalities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95400"/>
            <a:ext cx="7981950" cy="4500563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altLang="x-none" b="1" dirty="0"/>
              <a:t>Hypochloremia</a:t>
            </a:r>
            <a:r>
              <a:rPr lang="en-US" altLang="x-none" dirty="0"/>
              <a:t> from vomiting </a:t>
            </a:r>
            <a:r>
              <a:rPr lang="en-US" altLang="x-none" dirty="0" err="1"/>
              <a:t>H</a:t>
            </a:r>
            <a:r>
              <a:rPr lang="en-US" altLang="x-none" dirty="0" err="1">
                <a:solidFill>
                  <a:srgbClr val="FF0000"/>
                </a:solidFill>
              </a:rPr>
              <a:t>Cl</a:t>
            </a:r>
            <a:r>
              <a:rPr lang="en-US" altLang="x-none" dirty="0">
                <a:solidFill>
                  <a:srgbClr val="FF0000"/>
                </a:solidFill>
              </a:rPr>
              <a:t> </a:t>
            </a:r>
            <a:r>
              <a:rPr lang="en-US" altLang="x-none" dirty="0"/>
              <a:t>stomach secretions</a:t>
            </a:r>
            <a:endParaRPr lang="en-US" altLang="x-none" dirty="0">
              <a:solidFill>
                <a:srgbClr val="FF0000"/>
              </a:solidFill>
            </a:endParaRPr>
          </a:p>
          <a:p>
            <a:pPr>
              <a:buFont typeface="Arial" charset="0"/>
              <a:buChar char="•"/>
            </a:pPr>
            <a:r>
              <a:rPr lang="en-US" altLang="x-none" b="1" dirty="0"/>
              <a:t>Hypokalemia</a:t>
            </a:r>
            <a:r>
              <a:rPr lang="en-US" altLang="x-none" dirty="0"/>
              <a:t> as kidney exchanges K</a:t>
            </a:r>
            <a:r>
              <a:rPr lang="en-US" altLang="x-none" baseline="30000" dirty="0"/>
              <a:t>+</a:t>
            </a:r>
            <a:r>
              <a:rPr lang="en-US" altLang="x-none" dirty="0"/>
              <a:t> to retain H</a:t>
            </a:r>
            <a:r>
              <a:rPr lang="en-US" altLang="x-none" baseline="30000" dirty="0"/>
              <a:t>+</a:t>
            </a:r>
            <a:r>
              <a:rPr lang="en-US" altLang="x-none" dirty="0"/>
              <a:t> (due to metabolic alkalosis) and </a:t>
            </a:r>
            <a:r>
              <a:rPr lang="en-US" altLang="x-none" dirty="0">
                <a:solidFill>
                  <a:srgbClr val="FF0000"/>
                </a:solidFill>
              </a:rPr>
              <a:t>K</a:t>
            </a:r>
            <a:r>
              <a:rPr lang="en-US" altLang="x-none" baseline="30000" dirty="0">
                <a:solidFill>
                  <a:srgbClr val="FF0000"/>
                </a:solidFill>
              </a:rPr>
              <a:t>+</a:t>
            </a:r>
            <a:r>
              <a:rPr lang="en-US" altLang="x-none" dirty="0">
                <a:solidFill>
                  <a:srgbClr val="FF0000"/>
                </a:solidFill>
              </a:rPr>
              <a:t> is lost </a:t>
            </a:r>
            <a:r>
              <a:rPr lang="en-US" altLang="x-none" dirty="0"/>
              <a:t>in urine</a:t>
            </a:r>
          </a:p>
          <a:p>
            <a:pPr>
              <a:buFont typeface="Arial" charset="0"/>
              <a:buChar char="•"/>
            </a:pPr>
            <a:r>
              <a:rPr lang="en-US" altLang="x-none" b="1" dirty="0"/>
              <a:t>Metabolic alkalosis </a:t>
            </a:r>
            <a:r>
              <a:rPr lang="en-US" altLang="x-none" dirty="0"/>
              <a:t>from vomiting </a:t>
            </a:r>
            <a:r>
              <a:rPr lang="en-US" altLang="x-none" dirty="0" err="1">
                <a:solidFill>
                  <a:srgbClr val="FF0000"/>
                </a:solidFill>
              </a:rPr>
              <a:t>H</a:t>
            </a:r>
            <a:r>
              <a:rPr lang="en-US" altLang="x-none" dirty="0" err="1"/>
              <a:t>Cl</a:t>
            </a:r>
            <a:r>
              <a:rPr lang="en-US" altLang="x-none" dirty="0"/>
              <a:t> stomach secretions</a:t>
            </a:r>
          </a:p>
          <a:p>
            <a:pPr>
              <a:buFont typeface="Arial" charset="0"/>
              <a:buChar char="•"/>
            </a:pPr>
            <a:r>
              <a:rPr lang="en-US" altLang="x-none" b="1" dirty="0"/>
              <a:t>Dehydration</a:t>
            </a:r>
            <a:r>
              <a:rPr lang="en-US" altLang="x-none" dirty="0"/>
              <a:t> from vomiting</a:t>
            </a:r>
          </a:p>
        </p:txBody>
      </p:sp>
    </p:spTree>
    <p:extLst>
      <p:ext uri="{BB962C8B-B14F-4D97-AF65-F5344CB8AC3E}">
        <p14:creationId xmlns:p14="http://schemas.microsoft.com/office/powerpoint/2010/main" val="821163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850" y="304800"/>
            <a:ext cx="7600950" cy="1006475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x-none" sz="4800" dirty="0"/>
              <a:t>Assessing Degree of Dehydration 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1371600"/>
            <a:ext cx="7315200" cy="4500563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</a:pPr>
            <a:r>
              <a:rPr lang="en-US" altLang="x-none" sz="3000" dirty="0"/>
              <a:t>Appearance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Fontanelle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Skin turgor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Mucous membranes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Weight loss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Heart rate/pulse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Blood pressure</a:t>
            </a:r>
          </a:p>
          <a:p>
            <a:pPr>
              <a:buFont typeface="Arial" charset="0"/>
              <a:buChar char="•"/>
            </a:pPr>
            <a:r>
              <a:rPr lang="en-US" altLang="x-none" sz="3000" dirty="0"/>
              <a:t>Urine output</a:t>
            </a:r>
          </a:p>
        </p:txBody>
      </p:sp>
    </p:spTree>
    <p:extLst>
      <p:ext uri="{BB962C8B-B14F-4D97-AF65-F5344CB8AC3E}">
        <p14:creationId xmlns:p14="http://schemas.microsoft.com/office/powerpoint/2010/main" val="1611396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7886700" cy="1325563"/>
          </a:xfrm>
        </p:spPr>
        <p:txBody>
          <a:bodyPr/>
          <a:lstStyle/>
          <a:p>
            <a:r>
              <a:rPr lang="en-US" dirty="0"/>
              <a:t>Assessing Degree of Dehydration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8857439"/>
              </p:ext>
            </p:extLst>
          </p:nvPr>
        </p:nvGraphicFramePr>
        <p:xfrm>
          <a:off x="152401" y="1325563"/>
          <a:ext cx="8839200" cy="46295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521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1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1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4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8024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0055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MILD </a:t>
                      </a:r>
                    </a:p>
                    <a:p>
                      <a:pPr algn="ctr"/>
                      <a:r>
                        <a:rPr lang="en-US" sz="1800" dirty="0"/>
                        <a:t>(&lt;</a:t>
                      </a:r>
                      <a:r>
                        <a:rPr lang="en-US" sz="1800" baseline="0" dirty="0"/>
                        <a:t> 5% weight loss)</a:t>
                      </a:r>
                      <a:endParaRPr lang="en-US" sz="1800" dirty="0"/>
                    </a:p>
                  </a:txBody>
                  <a:tcPr>
                    <a:solidFill>
                      <a:srgbClr val="0055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MODERATE</a:t>
                      </a:r>
                      <a:r>
                        <a:rPr lang="en-US" sz="20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(</a:t>
                      </a:r>
                      <a:r>
                        <a:rPr lang="en-US" sz="1800" baseline="0" dirty="0"/>
                        <a:t>5-10% weight loss)</a:t>
                      </a:r>
                      <a:endParaRPr lang="en-US" sz="1800" dirty="0"/>
                    </a:p>
                  </a:txBody>
                  <a:tcPr>
                    <a:solidFill>
                      <a:srgbClr val="00556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SEVERE</a:t>
                      </a:r>
                      <a:endParaRPr lang="en-US" sz="2400" baseline="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(</a:t>
                      </a:r>
                      <a:r>
                        <a:rPr lang="en-US" sz="1800" baseline="0" dirty="0"/>
                        <a:t>&gt; 10% weight loss)</a:t>
                      </a:r>
                      <a:endParaRPr lang="en-US" sz="1800" dirty="0"/>
                    </a:p>
                  </a:txBody>
                  <a:tcPr>
                    <a:solidFill>
                      <a:srgbClr val="0055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Appearance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Thirsty, alert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Thirsty, drowsy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Drowsy,</a:t>
                      </a:r>
                      <a:r>
                        <a:rPr lang="en-US" baseline="0" dirty="0"/>
                        <a:t> limp, cold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Fontanelle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Sunken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sunken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715">
                <a:tc>
                  <a:txBody>
                    <a:bodyPr/>
                    <a:lstStyle/>
                    <a:p>
                      <a:r>
                        <a:rPr lang="en-US" dirty="0"/>
                        <a:t>Skin turgor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Skin</a:t>
                      </a:r>
                      <a:r>
                        <a:rPr lang="en-US" baseline="0" dirty="0"/>
                        <a:t> retracts immediately after pinch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Skin</a:t>
                      </a:r>
                      <a:r>
                        <a:rPr lang="en-US" baseline="0" dirty="0"/>
                        <a:t> retracts slowly after pinch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Skin</a:t>
                      </a:r>
                      <a:r>
                        <a:rPr lang="en-US" baseline="0" dirty="0"/>
                        <a:t> retracts very slowly after pinch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Mucous</a:t>
                      </a:r>
                      <a:r>
                        <a:rPr lang="en-US" baseline="0" dirty="0"/>
                        <a:t> membranes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Moist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Very Dry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Weight loss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&gt; 10%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Heart</a:t>
                      </a:r>
                      <a:r>
                        <a:rPr lang="en-US" baseline="0" dirty="0"/>
                        <a:t> rate/pulse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Rapid and weak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Rapid and </a:t>
                      </a:r>
                      <a:r>
                        <a:rPr lang="en-US" dirty="0" err="1"/>
                        <a:t>thready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Blood </a:t>
                      </a:r>
                      <a:r>
                        <a:rPr lang="en-US" baseline="0" dirty="0"/>
                        <a:t>pressure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Normal/low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Low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267">
                <a:tc>
                  <a:txBody>
                    <a:bodyPr/>
                    <a:lstStyle/>
                    <a:p>
                      <a:r>
                        <a:rPr lang="en-US" dirty="0"/>
                        <a:t>Urine</a:t>
                      </a:r>
                      <a:r>
                        <a:rPr lang="en-US" baseline="0" dirty="0"/>
                        <a:t> output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Normal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1-2 ml/kg/</a:t>
                      </a:r>
                      <a:r>
                        <a:rPr lang="en-US" dirty="0" err="1"/>
                        <a:t>hr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 1 ml/kg/</a:t>
                      </a:r>
                      <a:r>
                        <a:rPr lang="en-US" dirty="0" err="1"/>
                        <a:t>hr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34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05200"/>
            <a:ext cx="7924800" cy="19812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altLang="x-none" sz="5200" i="1" dirty="0"/>
              <a:t>Remember, pyloric stenosis is a </a:t>
            </a:r>
            <a:r>
              <a:rPr lang="en-US" altLang="x-none" sz="5200" b="1" i="1" u="sng" dirty="0">
                <a:solidFill>
                  <a:srgbClr val="FF0000"/>
                </a:solidFill>
              </a:rPr>
              <a:t>medical emergency</a:t>
            </a:r>
            <a:r>
              <a:rPr lang="en-US" altLang="x-none" sz="5200" i="1" dirty="0"/>
              <a:t>, not a surgical emergency! </a:t>
            </a:r>
          </a:p>
          <a:p>
            <a:pPr marL="0" indent="0">
              <a:buNone/>
            </a:pPr>
            <a:endParaRPr lang="en-US" altLang="x-none" sz="3400" i="1" dirty="0"/>
          </a:p>
          <a:p>
            <a:pPr marL="0" indent="0">
              <a:buNone/>
            </a:pPr>
            <a:endParaRPr lang="en-US" altLang="x-none" sz="34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B0D75-0E75-E444-817B-A76D99438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331" y="609600"/>
            <a:ext cx="3976937" cy="26512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1036D0-F89B-5245-ADB9-524BAF2F059E}"/>
              </a:ext>
            </a:extLst>
          </p:cNvPr>
          <p:cNvSpPr txBox="1"/>
          <p:nvPr/>
        </p:nvSpPr>
        <p:spPr>
          <a:xfrm>
            <a:off x="2507331" y="6167735"/>
            <a:ext cx="381726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 http://</a:t>
            </a:r>
            <a:r>
              <a:rPr lang="en-US" sz="1200" dirty="0" err="1"/>
              <a:t>www.thebluediamondgallery.com</a:t>
            </a:r>
            <a:r>
              <a:rPr lang="en-US" sz="1200" dirty="0"/>
              <a:t>/wooden-tile/e/emergency. Creative Commons 3 - </a:t>
            </a:r>
            <a:r>
              <a:rPr lang="en-US" sz="1200" u="sng" dirty="0">
                <a:hlinkClick r:id="rId4"/>
              </a:rPr>
              <a:t>CC BY-SA 3.0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3947675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848600" cy="1006475"/>
          </a:xfrm>
        </p:spPr>
        <p:txBody>
          <a:bodyPr>
            <a:normAutofit fontScale="90000"/>
          </a:bodyPr>
          <a:lstStyle/>
          <a:p>
            <a:pPr algn="l"/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Preoperative Medical Treatment 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6324600" cy="4876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dirty="0"/>
              <a:t>NPO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dirty="0" err="1"/>
              <a:t>Orogastric</a:t>
            </a:r>
            <a:r>
              <a:rPr lang="en-US" altLang="x-none" dirty="0"/>
              <a:t>/nasogastric tube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dirty="0"/>
              <a:t>Fluid resuscitation 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en-US" altLang="x-none" sz="2900" dirty="0"/>
              <a:t>Severe dehydration: Lactated Ringer’s, 0.9% saline </a:t>
            </a:r>
            <a:r>
              <a:rPr lang="en-US" altLang="x-none" sz="2900" i="1" dirty="0"/>
              <a:t>or</a:t>
            </a:r>
            <a:r>
              <a:rPr lang="en-US" altLang="x-none" sz="2900" dirty="0"/>
              <a:t> 5% albumin 10 ml/kg fluid bolus; Reassess and repeat as needed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D691EFD-CC86-624C-90C3-DC74D3CC9E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790700"/>
            <a:ext cx="2114550" cy="28194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C424E6D-BFEA-5849-8EC3-F828CA7B06BA}"/>
              </a:ext>
            </a:extLst>
          </p:cNvPr>
          <p:cNvSpPr txBox="1">
            <a:spLocks/>
          </p:cNvSpPr>
          <p:nvPr/>
        </p:nvSpPr>
        <p:spPr>
          <a:xfrm>
            <a:off x="228600" y="4610100"/>
            <a:ext cx="8610600" cy="144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80000"/>
              </a:lnSpc>
              <a:buFontTx/>
              <a:buChar char="-"/>
            </a:pPr>
            <a:r>
              <a:rPr lang="en-US" altLang="x-none" sz="2900" dirty="0"/>
              <a:t>Deficit: Correct with 0.9% saline over 24 hours</a:t>
            </a:r>
          </a:p>
          <a:p>
            <a:pPr lvl="1">
              <a:lnSpc>
                <a:spcPct val="80000"/>
              </a:lnSpc>
              <a:buFontTx/>
              <a:buChar char="-"/>
            </a:pPr>
            <a:r>
              <a:rPr lang="en-US" altLang="x-none" sz="2900" dirty="0"/>
              <a:t>Maintenance: Use 5% dextrose 0.22% saline with 20-40 </a:t>
            </a:r>
            <a:r>
              <a:rPr lang="en-US" altLang="x-none" sz="2900" dirty="0" err="1"/>
              <a:t>mEq</a:t>
            </a:r>
            <a:r>
              <a:rPr lang="en-US" altLang="x-none" sz="2900" dirty="0"/>
              <a:t>/L </a:t>
            </a:r>
            <a:r>
              <a:rPr lang="en-US" altLang="x-none" sz="2900" dirty="0" err="1"/>
              <a:t>KCl</a:t>
            </a:r>
            <a:endParaRPr lang="en-US" altLang="x-none" sz="29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DA5673-AC10-D042-9723-CB5C2BA86BBB}"/>
              </a:ext>
            </a:extLst>
          </p:cNvPr>
          <p:cNvSpPr txBox="1"/>
          <p:nvPr/>
        </p:nvSpPr>
        <p:spPr>
          <a:xfrm>
            <a:off x="2514600" y="6099253"/>
            <a:ext cx="373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https://</a:t>
            </a:r>
            <a:r>
              <a:rPr lang="en-US" sz="1400" dirty="0" err="1"/>
              <a:t>commons.wikimedia.org</a:t>
            </a:r>
            <a:r>
              <a:rPr lang="en-US" sz="1400" dirty="0"/>
              <a:t>/wiki/File%3ALactateRingers.jpg</a:t>
            </a:r>
          </a:p>
        </p:txBody>
      </p:sp>
    </p:spTree>
    <p:extLst>
      <p:ext uri="{BB962C8B-B14F-4D97-AF65-F5344CB8AC3E}">
        <p14:creationId xmlns:p14="http://schemas.microsoft.com/office/powerpoint/2010/main" val="1244712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457200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sz="4800" dirty="0">
                <a:latin typeface="Calibri" charset="0"/>
                <a:ea typeface="Calibri" charset="0"/>
                <a:cs typeface="Calibri" charset="0"/>
              </a:rPr>
              <a:t>Preoperative Management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050" y="1752600"/>
            <a:ext cx="8286750" cy="450056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x-none" sz="3600" i="1" dirty="0"/>
              <a:t>Proceed with surgery </a:t>
            </a:r>
            <a:r>
              <a:rPr lang="en-US" altLang="x-none" sz="3600" b="1" i="1" dirty="0"/>
              <a:t>only</a:t>
            </a:r>
            <a:r>
              <a:rPr lang="en-US" altLang="x-none" sz="3600" i="1" dirty="0"/>
              <a:t> when the infant is rehydrated &amp; labs have normalized (may take up to 24-48 hours)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200" dirty="0"/>
              <a:t>Normal pH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200" dirty="0"/>
              <a:t>Chloride &gt; 100 </a:t>
            </a:r>
            <a:r>
              <a:rPr lang="en-US" altLang="x-none" sz="3200" dirty="0" err="1"/>
              <a:t>mEq</a:t>
            </a:r>
            <a:r>
              <a:rPr lang="en-US" altLang="x-none" sz="3200" dirty="0"/>
              <a:t>/L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200" dirty="0"/>
              <a:t>Bicarb &lt; 30 </a:t>
            </a:r>
            <a:r>
              <a:rPr lang="en-US" altLang="x-none" sz="3200" dirty="0" err="1"/>
              <a:t>mmol</a:t>
            </a:r>
            <a:r>
              <a:rPr lang="en-US" altLang="x-none" sz="3200" dirty="0"/>
              <a:t>/L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200" dirty="0"/>
              <a:t>K &gt; 3.0 </a:t>
            </a:r>
            <a:r>
              <a:rPr lang="en-US" altLang="x-none" sz="3200" dirty="0" err="1"/>
              <a:t>mEq</a:t>
            </a:r>
            <a:r>
              <a:rPr lang="en-US" altLang="x-none" sz="3200" dirty="0"/>
              <a:t>/L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200" dirty="0"/>
              <a:t>Urine specific gravity &lt; 1.020</a:t>
            </a:r>
          </a:p>
        </p:txBody>
      </p:sp>
    </p:spTree>
    <p:extLst>
      <p:ext uri="{BB962C8B-B14F-4D97-AF65-F5344CB8AC3E}">
        <p14:creationId xmlns:p14="http://schemas.microsoft.com/office/powerpoint/2010/main" val="27028222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Induction of Anesthesia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828800"/>
            <a:ext cx="8534400" cy="4348163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No premedication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Decompress the stomach by suctioning via </a:t>
            </a:r>
            <a:r>
              <a:rPr lang="en-US" altLang="x-none" sz="3600" dirty="0" err="1"/>
              <a:t>orogastric</a:t>
            </a:r>
            <a:r>
              <a:rPr lang="en-US" altLang="x-none" sz="3600" dirty="0"/>
              <a:t> or nasogastric tube</a:t>
            </a:r>
          </a:p>
          <a:p>
            <a:pPr lvl="1">
              <a:spcBef>
                <a:spcPct val="30000"/>
              </a:spcBef>
              <a:buFont typeface=".AppleSystemUIFont"/>
              <a:buChar char="-"/>
            </a:pPr>
            <a:r>
              <a:rPr lang="en-US" altLang="x-none" sz="3200" dirty="0"/>
              <a:t>Consider multiple suction passes </a:t>
            </a:r>
          </a:p>
          <a:p>
            <a:pPr lvl="1">
              <a:spcBef>
                <a:spcPct val="30000"/>
              </a:spcBef>
              <a:buFont typeface=".AppleSystemUIFont"/>
              <a:buChar char="-"/>
            </a:pPr>
            <a:r>
              <a:rPr lang="en-US" altLang="x-none" sz="3200" dirty="0"/>
              <a:t>Consider suctioning in supine, lateral and prone positions</a:t>
            </a:r>
          </a:p>
        </p:txBody>
      </p:sp>
    </p:spTree>
    <p:extLst>
      <p:ext uri="{BB962C8B-B14F-4D97-AF65-F5344CB8AC3E}">
        <p14:creationId xmlns:p14="http://schemas.microsoft.com/office/powerpoint/2010/main" val="28552761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Induction of Anesthesia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905000"/>
            <a:ext cx="7543800" cy="4271963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Consider modified rapid sequence intravenous induction with pre-oxygenation, cricoid pressure and gentle mask ventilation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Consider awake intubation in patients with a difficult airway</a:t>
            </a:r>
          </a:p>
        </p:txBody>
      </p:sp>
    </p:spTree>
    <p:extLst>
      <p:ext uri="{BB962C8B-B14F-4D97-AF65-F5344CB8AC3E}">
        <p14:creationId xmlns:p14="http://schemas.microsoft.com/office/powerpoint/2010/main" val="1943960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828" y="228600"/>
            <a:ext cx="7167372" cy="1006475"/>
          </a:xfrm>
        </p:spPr>
        <p:txBody>
          <a:bodyPr>
            <a:noAutofit/>
          </a:bodyPr>
          <a:lstStyle/>
          <a:p>
            <a:pPr algn="l"/>
            <a:r>
              <a:rPr lang="en-US" altLang="x-none" sz="4800" dirty="0"/>
              <a:t>Maintenance of Anesthesia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8828" y="1383792"/>
            <a:ext cx="8081772" cy="1981200"/>
          </a:xfrm>
        </p:spPr>
        <p:txBody>
          <a:bodyPr>
            <a:noAutofit/>
          </a:bodyPr>
          <a:lstStyle/>
          <a:p>
            <a:pPr marL="285750" indent="-285750"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000" dirty="0"/>
              <a:t>Standard monitors, temperature and consider blood glucose monitoring</a:t>
            </a:r>
          </a:p>
          <a:p>
            <a:pPr marL="285750" indent="-285750"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000" dirty="0"/>
              <a:t>Sevoflurane, can also use halothane or isoflurane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95F74E-0456-B54B-BCC6-962B7CC77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520" y="2972338"/>
            <a:ext cx="2438400" cy="1829926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0ABA1-CEC5-5049-B4B2-9B979E83FDF6}"/>
              </a:ext>
            </a:extLst>
          </p:cNvPr>
          <p:cNvSpPr txBox="1">
            <a:spLocks/>
          </p:cNvSpPr>
          <p:nvPr/>
        </p:nvSpPr>
        <p:spPr>
          <a:xfrm>
            <a:off x="567716" y="3048000"/>
            <a:ext cx="5563125" cy="1981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000" dirty="0"/>
              <a:t>Avoid or minimize narcotics, use IV or rectal acetaminophen to allow more rapid refeeding and discharge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CB81B-2CBF-094C-919C-C3C28DBC04DA}"/>
              </a:ext>
            </a:extLst>
          </p:cNvPr>
          <p:cNvSpPr txBox="1">
            <a:spLocks/>
          </p:cNvSpPr>
          <p:nvPr/>
        </p:nvSpPr>
        <p:spPr>
          <a:xfrm>
            <a:off x="567716" y="4800600"/>
            <a:ext cx="8042884" cy="838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000" dirty="0"/>
              <a:t>Encourage surgeons to use local anesthetic at incision site</a:t>
            </a:r>
          </a:p>
        </p:txBody>
      </p:sp>
    </p:spTree>
    <p:extLst>
      <p:ext uri="{BB962C8B-B14F-4D97-AF65-F5344CB8AC3E}">
        <p14:creationId xmlns:p14="http://schemas.microsoft.com/office/powerpoint/2010/main" val="11992130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683895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Surgical Approach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5467350" cy="2820620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4000" dirty="0"/>
              <a:t>Classic approach is open </a:t>
            </a:r>
            <a:r>
              <a:rPr lang="en-US" altLang="x-none" sz="4000" dirty="0" err="1"/>
              <a:t>pyloro-myotomy</a:t>
            </a:r>
            <a:r>
              <a:rPr lang="en-US" altLang="x-none" sz="4000" dirty="0"/>
              <a:t> through a small (1 cm) horizontal abdominal incision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818C3B-EBDB-544D-9FFB-7DC83BC56C51}"/>
              </a:ext>
            </a:extLst>
          </p:cNvPr>
          <p:cNvSpPr txBox="1"/>
          <p:nvPr/>
        </p:nvSpPr>
        <p:spPr>
          <a:xfrm>
            <a:off x="2438400" y="6243935"/>
            <a:ext cx="3886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pixabay.com</a:t>
            </a:r>
            <a:r>
              <a:rPr lang="en-US" sz="1200" dirty="0"/>
              <a:t>/</a:t>
            </a:r>
            <a:r>
              <a:rPr lang="en-US" sz="1200" dirty="0" err="1"/>
              <a:t>en</a:t>
            </a:r>
            <a:r>
              <a:rPr lang="en-US" sz="1200" dirty="0"/>
              <a:t>/scalpel-hand-gloved-medical-doctor-31123/ </a:t>
            </a:r>
            <a:r>
              <a:rPr lang="en-US" sz="1200" dirty="0">
                <a:hlinkClick r:id="rId3"/>
              </a:rPr>
              <a:t>Creative Commons CC0</a:t>
            </a:r>
            <a:endParaRPr lang="en-US" sz="12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B81937-C3DF-5A43-AA63-1EAC90AE95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124525"/>
            <a:ext cx="2387600" cy="1596708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067A548-902A-2144-A108-D290522F6FCE}"/>
              </a:ext>
            </a:extLst>
          </p:cNvPr>
          <p:cNvSpPr txBox="1">
            <a:spLocks/>
          </p:cNvSpPr>
          <p:nvPr/>
        </p:nvSpPr>
        <p:spPr>
          <a:xfrm>
            <a:off x="609600" y="4321758"/>
            <a:ext cx="8011520" cy="16980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indent="-354013">
              <a:spcBef>
                <a:spcPct val="30000"/>
              </a:spcBef>
              <a:buFont typeface="Arial" charset="0"/>
              <a:buChar char="•"/>
            </a:pPr>
            <a:r>
              <a:rPr lang="en-US" altLang="x-none" sz="4000" dirty="0"/>
              <a:t>Laparoscopic </a:t>
            </a:r>
            <a:r>
              <a:rPr lang="en-US" altLang="x-none" sz="4000" dirty="0" err="1"/>
              <a:t>pyloromyotomy</a:t>
            </a:r>
            <a:r>
              <a:rPr lang="en-US" altLang="x-none" sz="4000" dirty="0"/>
              <a:t> is now the most common surgical approach</a:t>
            </a:r>
          </a:p>
        </p:txBody>
      </p:sp>
    </p:spTree>
    <p:extLst>
      <p:ext uri="{BB962C8B-B14F-4D97-AF65-F5344CB8AC3E}">
        <p14:creationId xmlns:p14="http://schemas.microsoft.com/office/powerpoint/2010/main" val="41078670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31520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Emergence From Anesthesia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7905750" cy="4500563"/>
          </a:xfrm>
        </p:spPr>
        <p:txBody>
          <a:bodyPr>
            <a:noAutofit/>
          </a:bodyPr>
          <a:lstStyle/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Full reversal of neuromuscular blockade</a:t>
            </a:r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Consider suctioning the stomach with an </a:t>
            </a:r>
            <a:r>
              <a:rPr lang="en-US" altLang="x-none" sz="3600" dirty="0" err="1"/>
              <a:t>orogastric</a:t>
            </a:r>
            <a:r>
              <a:rPr lang="en-US" altLang="x-none" sz="3600" dirty="0"/>
              <a:t> tube prior to </a:t>
            </a:r>
            <a:r>
              <a:rPr lang="en-US" altLang="x-none" sz="3600" dirty="0" err="1"/>
              <a:t>extubation</a:t>
            </a:r>
            <a:endParaRPr lang="en-US" altLang="x-none" sz="3600" dirty="0"/>
          </a:p>
          <a:p>
            <a:pPr>
              <a:spcBef>
                <a:spcPct val="30000"/>
              </a:spcBef>
              <a:buFont typeface="Arial" charset="0"/>
              <a:buChar char="•"/>
            </a:pPr>
            <a:r>
              <a:rPr lang="en-US" altLang="x-none" sz="3600" dirty="0"/>
              <a:t>Infant should be fully awake and vigorous prior to </a:t>
            </a:r>
            <a:r>
              <a:rPr lang="en-US" altLang="x-none" sz="3600" dirty="0" err="1"/>
              <a:t>extubation</a:t>
            </a:r>
            <a:endParaRPr lang="en-US" altLang="x-none" sz="3200" dirty="0"/>
          </a:p>
        </p:txBody>
      </p:sp>
    </p:spTree>
    <p:extLst>
      <p:ext uri="{BB962C8B-B14F-4D97-AF65-F5344CB8AC3E}">
        <p14:creationId xmlns:p14="http://schemas.microsoft.com/office/powerpoint/2010/main" val="1374888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441325"/>
            <a:ext cx="6515100" cy="1006475"/>
          </a:xfrm>
        </p:spPr>
        <p:txBody>
          <a:bodyPr>
            <a:normAutofit/>
          </a:bodyPr>
          <a:lstStyle/>
          <a:p>
            <a:pPr algn="l"/>
            <a:r>
              <a:rPr lang="en-US" altLang="x-none" sz="4800" dirty="0"/>
              <a:t>Postoperative Issues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76400"/>
            <a:ext cx="7296150" cy="4500563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x-none" sz="4400" dirty="0"/>
              <a:t>Postoperative apnea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600" dirty="0"/>
              <a:t>Increased risk since many patients will be &lt; 60 weeks post-conceptual age at the time of surgery</a:t>
            </a:r>
          </a:p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600" dirty="0"/>
              <a:t>Monitor with pulse oximetry and/or respiratory monitor for 12-24 hours</a:t>
            </a:r>
          </a:p>
        </p:txBody>
      </p:sp>
    </p:spTree>
    <p:extLst>
      <p:ext uri="{BB962C8B-B14F-4D97-AF65-F5344CB8AC3E}">
        <p14:creationId xmlns:p14="http://schemas.microsoft.com/office/powerpoint/2010/main" val="2067159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8925"/>
            <a:ext cx="6838950" cy="1006475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x-none" sz="4800" dirty="0"/>
              <a:t>Postop Refeeding Schedule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6680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  <a:buFont typeface="Arial" charset="0"/>
              <a:buChar char="•"/>
            </a:pPr>
            <a:r>
              <a:rPr lang="en-US" altLang="x-none" sz="3600" dirty="0"/>
              <a:t>Maintenance fluids until able to resume PO intake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0440C4-25A5-8643-831E-B3E67B1FC26C}"/>
              </a:ext>
            </a:extLst>
          </p:cNvPr>
          <p:cNvSpPr txBox="1"/>
          <p:nvPr/>
        </p:nvSpPr>
        <p:spPr>
          <a:xfrm>
            <a:off x="2951018" y="6135469"/>
            <a:ext cx="32004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/>
              <a:t>https://</a:t>
            </a:r>
            <a:r>
              <a:rPr lang="en-US" sz="1200" dirty="0" err="1"/>
              <a:t>pixabay.com</a:t>
            </a:r>
            <a:r>
              <a:rPr lang="en-US" sz="1200" dirty="0"/>
              <a:t>/</a:t>
            </a:r>
            <a:r>
              <a:rPr lang="en-US" sz="1200" dirty="0" err="1"/>
              <a:t>en</a:t>
            </a:r>
            <a:r>
              <a:rPr lang="en-US" sz="1200" dirty="0"/>
              <a:t>/breast-feeding-motherhood-mother-1831508/ </a:t>
            </a:r>
            <a:r>
              <a:rPr lang="en-US" sz="1200" dirty="0">
                <a:hlinkClick r:id="rId3"/>
              </a:rPr>
              <a:t>Creative Commons CC0</a:t>
            </a:r>
            <a:endParaRPr lang="en-US" sz="12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59B5468-8509-F64D-82B8-A98F81E9A056}"/>
              </a:ext>
            </a:extLst>
          </p:cNvPr>
          <p:cNvSpPr txBox="1">
            <a:spLocks/>
          </p:cNvSpPr>
          <p:nvPr/>
        </p:nvSpPr>
        <p:spPr>
          <a:xfrm>
            <a:off x="457200" y="2667001"/>
            <a:ext cx="5486400" cy="30479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54013" indent="-354013">
              <a:lnSpc>
                <a:spcPct val="80000"/>
              </a:lnSpc>
              <a:buFont typeface="Arial" charset="0"/>
              <a:buChar char="•"/>
            </a:pPr>
            <a:r>
              <a:rPr lang="en-US" altLang="x-none" sz="3600" dirty="0"/>
              <a:t>Will typically resume PO intake within 6 hours after surgery</a:t>
            </a:r>
          </a:p>
          <a:p>
            <a:pPr marL="354013" indent="-354013">
              <a:lnSpc>
                <a:spcPct val="80000"/>
              </a:lnSpc>
              <a:buFont typeface="Arial" charset="0"/>
              <a:buChar char="•"/>
            </a:pPr>
            <a:r>
              <a:rPr lang="en-US" altLang="x-none" sz="3600" dirty="0"/>
              <a:t>If unable to tolerate feeds, consider monitoring for hypoglycemia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21FB973-E203-3444-9F24-15CC651E04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252019"/>
            <a:ext cx="2042815" cy="321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460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6844" y="381000"/>
            <a:ext cx="7886700" cy="762000"/>
          </a:xfrm>
        </p:spPr>
        <p:txBody>
          <a:bodyPr>
            <a:normAutofit/>
          </a:bodyPr>
          <a:lstStyle/>
          <a:p>
            <a:pPr algn="l"/>
            <a:r>
              <a:rPr lang="en-US" dirty="0">
                <a:latin typeface="+mn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6844" y="1371600"/>
            <a:ext cx="7886700" cy="4803775"/>
          </a:xfrm>
        </p:spPr>
        <p:txBody>
          <a:bodyPr>
            <a:noAutofit/>
          </a:bodyPr>
          <a:lstStyle/>
          <a:p>
            <a:pPr marL="742950" indent="-742950">
              <a:buAutoNum type="arabicPeriod"/>
            </a:pPr>
            <a:r>
              <a:rPr lang="en-US" sz="2600" dirty="0" err="1"/>
              <a:t>Lerman</a:t>
            </a:r>
            <a:r>
              <a:rPr lang="en-US" sz="2600" dirty="0"/>
              <a:t>, J., Anderson, B. and Coté, C. (2013). </a:t>
            </a:r>
            <a:r>
              <a:rPr lang="en-US" sz="2600" i="1" dirty="0"/>
              <a:t>Coté and </a:t>
            </a:r>
            <a:r>
              <a:rPr lang="en-US" sz="2600" i="1" dirty="0" err="1"/>
              <a:t>Lerman's</a:t>
            </a:r>
            <a:r>
              <a:rPr lang="en-US" sz="2600" i="1" dirty="0"/>
              <a:t>: A Practice of Anesthesia for Infants and Children.  </a:t>
            </a:r>
            <a:r>
              <a:rPr lang="en-US" sz="2600" dirty="0"/>
              <a:t>Elsevier Health Sciences.</a:t>
            </a:r>
          </a:p>
          <a:p>
            <a:pPr marL="742950" indent="-742950">
              <a:buAutoNum type="arabicPeriod"/>
            </a:pPr>
            <a:r>
              <a:rPr lang="en-US" sz="2600" dirty="0"/>
              <a:t>Davis, P. and </a:t>
            </a:r>
            <a:r>
              <a:rPr lang="en-US" sz="2600" dirty="0" err="1"/>
              <a:t>Cladis</a:t>
            </a:r>
            <a:r>
              <a:rPr lang="en-US" sz="2600" dirty="0"/>
              <a:t>, F. (2017). </a:t>
            </a:r>
            <a:r>
              <a:rPr lang="en-US" sz="2600" i="1" dirty="0"/>
              <a:t>Smith's Anesthesia for Infants and Children</a:t>
            </a:r>
            <a:r>
              <a:rPr lang="en-US" sz="2600" dirty="0"/>
              <a:t>. St. Louis, Missouri: Elsevier.</a:t>
            </a:r>
          </a:p>
          <a:p>
            <a:pPr marL="742950" indent="-742950">
              <a:buAutoNum type="arabicPeriod"/>
            </a:pPr>
            <a:r>
              <a:rPr lang="en-US" sz="2600" dirty="0" err="1"/>
              <a:t>Holzman</a:t>
            </a:r>
            <a:r>
              <a:rPr lang="en-US" sz="2600" dirty="0"/>
              <a:t>, R. (2016). </a:t>
            </a:r>
            <a:r>
              <a:rPr lang="en-US" sz="2600" i="1" dirty="0"/>
              <a:t>A Practical Approach to Pediatric Anesthesia</a:t>
            </a:r>
            <a:r>
              <a:rPr lang="en-US" sz="2600" dirty="0"/>
              <a:t>. Philadelphia [</a:t>
            </a:r>
            <a:r>
              <a:rPr lang="en-US" sz="2600" dirty="0" err="1"/>
              <a:t>u.a</a:t>
            </a:r>
            <a:r>
              <a:rPr lang="en-US" sz="2600" dirty="0"/>
              <a:t>.]: Wolters Kluwer.</a:t>
            </a:r>
          </a:p>
          <a:p>
            <a:pPr marL="742950" indent="-742950">
              <a:buAutoNum type="arabicPeriod"/>
            </a:pPr>
            <a:r>
              <a:rPr lang="en-US" sz="2600" dirty="0"/>
              <a:t>Gregory, G. and </a:t>
            </a:r>
            <a:r>
              <a:rPr lang="en-US" sz="2600" dirty="0" err="1"/>
              <a:t>Andropoulos</a:t>
            </a:r>
            <a:r>
              <a:rPr lang="en-US" sz="2600" dirty="0"/>
              <a:t>, D. (2012). </a:t>
            </a:r>
            <a:r>
              <a:rPr lang="en-US" sz="2600" i="1" dirty="0"/>
              <a:t>Gregory's Pediatric Anesthesia</a:t>
            </a:r>
            <a:r>
              <a:rPr lang="en-US" sz="2600" dirty="0"/>
              <a:t>. </a:t>
            </a:r>
            <a:r>
              <a:rPr lang="en-US" sz="2600" dirty="0" err="1"/>
              <a:t>Chichester</a:t>
            </a:r>
            <a:r>
              <a:rPr lang="en-US" sz="2600" dirty="0"/>
              <a:t>, West Sussex: Wiley-Blackwell.</a:t>
            </a:r>
          </a:p>
        </p:txBody>
      </p:sp>
    </p:spTree>
    <p:extLst>
      <p:ext uri="{BB962C8B-B14F-4D97-AF65-F5344CB8AC3E}">
        <p14:creationId xmlns:p14="http://schemas.microsoft.com/office/powerpoint/2010/main" val="1275940096"/>
      </p:ext>
    </p:extLst>
  </p:cSld>
  <p:clrMapOvr>
    <a:masterClrMapping/>
  </p:clrMapOvr>
</p:sld>
</file>

<file path=ppt/theme/theme1.xml><?xml version="1.0" encoding="utf-8"?>
<a:theme xmlns:a="http://schemas.openxmlformats.org/drawingml/2006/main" name="SPACI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PACIES template" id="{08E77739-BA49-7541-9F01-AB17D13A949B}" vid="{B8AF7D1D-38EE-6947-9E86-D4BE6FA9EBD2}"/>
    </a:ext>
  </a:extLst>
</a:theme>
</file>

<file path=ppt/theme/theme2.xml><?xml version="1.0" encoding="utf-8"?>
<a:theme xmlns:a="http://schemas.openxmlformats.org/drawingml/2006/main" name="Theme1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1" id="{EDE4B4D5-EB08-5E49-9696-ACD328DDD5D7}" vid="{18C21DA7-C39A-E945-81FF-7C92EF0BB30E}"/>
    </a:ext>
  </a:extLst>
</a:theme>
</file>

<file path=ppt/theme/theme3.xml><?xml version="1.0" encoding="utf-8"?>
<a:theme xmlns:a="http://schemas.openxmlformats.org/drawingml/2006/main" name="Theme9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9" id="{3A12B99E-B387-7245-9DA1-AD0B2B47D3C9}" vid="{884E25A6-75A6-1548-9E64-FD81D5694369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15816</TotalTime>
  <Words>967</Words>
  <Application>Microsoft Macintosh PowerPoint</Application>
  <PresentationFormat>On-screen Show (4:3)</PresentationFormat>
  <Paragraphs>156</Paragraphs>
  <Slides>22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.AppleSystemUIFont</vt:lpstr>
      <vt:lpstr>Arial</vt:lpstr>
      <vt:lpstr>Calibri</vt:lpstr>
      <vt:lpstr>Calibri Light</vt:lpstr>
      <vt:lpstr>SPACIES</vt:lpstr>
      <vt:lpstr>Theme11</vt:lpstr>
      <vt:lpstr>Theme9</vt:lpstr>
      <vt:lpstr>Anesthetic Considerations For Pyloric Stenosis</vt:lpstr>
      <vt:lpstr>Disclosures</vt:lpstr>
      <vt:lpstr>Learning Objectives</vt:lpstr>
      <vt:lpstr>Clinical Presentation</vt:lpstr>
      <vt:lpstr>Epidemiology</vt:lpstr>
      <vt:lpstr>Clinical Diagnosis: Physical Exam Findings</vt:lpstr>
      <vt:lpstr>Diagnostic Tests: Ultrasound</vt:lpstr>
      <vt:lpstr>Diagnostic Tests: Ultrasound</vt:lpstr>
      <vt:lpstr>Metabolic Abnormalities</vt:lpstr>
      <vt:lpstr>Assessing Degree of Dehydration </vt:lpstr>
      <vt:lpstr>Assessing Degree of Dehydration</vt:lpstr>
      <vt:lpstr>PowerPoint Presentation</vt:lpstr>
      <vt:lpstr>Preoperative Medical Treatment </vt:lpstr>
      <vt:lpstr>Preoperative Management</vt:lpstr>
      <vt:lpstr>Induction of Anesthesia</vt:lpstr>
      <vt:lpstr>Induction of Anesthesia</vt:lpstr>
      <vt:lpstr>Maintenance of Anesthesia</vt:lpstr>
      <vt:lpstr>Surgical Approach</vt:lpstr>
      <vt:lpstr>Emergence From Anesthesia</vt:lpstr>
      <vt:lpstr>Postoperative Issues</vt:lpstr>
      <vt:lpstr>Postop Refeeding Schedule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J. Matthew Kynes</dc:creator>
  <cp:lastModifiedBy>Infosino, Andrew</cp:lastModifiedBy>
  <cp:revision>126</cp:revision>
  <dcterms:created xsi:type="dcterms:W3CDTF">2017-02-04T18:19:40Z</dcterms:created>
  <dcterms:modified xsi:type="dcterms:W3CDTF">2021-12-26T22:42:46Z</dcterms:modified>
</cp:coreProperties>
</file>