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sldIdLst>
    <p:sldId id="258" r:id="rId5"/>
    <p:sldId id="268" r:id="rId6"/>
    <p:sldId id="259" r:id="rId7"/>
    <p:sldId id="262" r:id="rId8"/>
    <p:sldId id="269" r:id="rId9"/>
    <p:sldId id="265" r:id="rId10"/>
    <p:sldId id="271" r:id="rId11"/>
    <p:sldId id="266" r:id="rId12"/>
    <p:sldId id="275" r:id="rId13"/>
    <p:sldId id="267" r:id="rId14"/>
    <p:sldId id="270" r:id="rId15"/>
    <p:sldId id="272" r:id="rId16"/>
    <p:sldId id="273" r:id="rId17"/>
    <p:sldId id="274" r:id="rId18"/>
    <p:sldId id="276" r:id="rId19"/>
    <p:sldId id="263" r:id="rId20"/>
    <p:sldId id="26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95"/>
    <p:restoredTop sz="81311"/>
  </p:normalViewPr>
  <p:slideViewPr>
    <p:cSldViewPr>
      <p:cViewPr varScale="1">
        <p:scale>
          <a:sx n="80" d="100"/>
          <a:sy n="80" d="100"/>
        </p:scale>
        <p:origin x="211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a:extLst>
              <a:ext uri="{FF2B5EF4-FFF2-40B4-BE49-F238E27FC236}">
                <a16:creationId xmlns:a16="http://schemas.microsoft.com/office/drawing/2014/main" id="{0111A2E8-0671-7E4E-8642-F16F46D848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74301" y="6581156"/>
            <a:ext cx="869699" cy="3365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83E23607-7AA7-4148-ABB2-4EE60B678B3A}"/>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2F6050B0-28E0-C24B-96EF-FF6AD4550FFC}"/>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E0709BE-4FAF-1640-857B-ED5C6D78E7A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36730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BA98D7F-CC69-B949-8987-4F6030179E6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9777A0A-6D5C-B044-81D2-C9B65254799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a:extLst>
              <a:ext uri="{FF2B5EF4-FFF2-40B4-BE49-F238E27FC236}">
                <a16:creationId xmlns:a16="http://schemas.microsoft.com/office/drawing/2014/main" id="{FE928084-2F67-9B46-B4FF-D66CCEC1BB5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74301" y="6581156"/>
            <a:ext cx="869699" cy="336550"/>
          </a:xfrm>
          <a:prstGeom prst="rect">
            <a:avLst/>
          </a:prstGeom>
        </p:spPr>
      </p:pic>
    </p:spTree>
    <p:extLst>
      <p:ext uri="{BB962C8B-B14F-4D97-AF65-F5344CB8AC3E}">
        <p14:creationId xmlns:p14="http://schemas.microsoft.com/office/powerpoint/2010/main" val="3686277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C97E7B7-8CC9-4F45-91EC-3AB3016E9A4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5EC9589A-F42B-3340-AF27-7BC0C3C0C69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75636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2DB2A446-0087-7B49-A5BC-4908A7EE72C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7CA9447E-3A40-FC4D-A1B3-A17E5160055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717097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8D3EF52-6071-7342-B66E-6D933E2D041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AC5B5DF-BC78-9A44-87BA-EF4D20F0F4D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690750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6150C8A2-9C12-A94B-B967-1B0CA515842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F7A486EC-577D-8D4F-8916-8B07D382C34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76300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5DFD41A3-BE84-A440-BC97-77C9B44CDDC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E231E2C2-9D7A-0E4E-9F17-E130BDEDE80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84047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8D9F9E4E-5049-AD49-A75F-6F16F34E209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B1C30697-39F3-6341-A1E3-7E382AB9BB7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362464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FDC7FD4F-CE8F-FD48-AB81-A9C4CC028AF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EFA8020-3341-CD47-A96D-5DD63A58BAE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44142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5869B6BE-8890-CE43-8998-3E90A5CDF3C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7A198CCB-8FF2-B842-BD54-216B3B2D2A8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126156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651A4E71-535C-934A-A14A-244D86CAC39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C2803435-BC13-3D48-811E-B4B466B6D07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297408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845704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306541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263143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895161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050971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693382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766295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42860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24833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59082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93534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5866790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1383598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09600"/>
            <a:ext cx="8991600" cy="2971800"/>
          </a:xfrm>
        </p:spPr>
        <p:txBody>
          <a:bodyPr anchor="ctr">
            <a:normAutofit/>
          </a:bodyPr>
          <a:lstStyle/>
          <a:p>
            <a:r>
              <a:rPr lang="en-US" sz="4800" dirty="0">
                <a:latin typeface="+mn-lt"/>
              </a:rPr>
              <a:t>Anesthetic Considerations for Meningomyelocele</a:t>
            </a:r>
            <a:endParaRPr lang="en-US" sz="4400" dirty="0">
              <a:latin typeface="+mn-lt"/>
            </a:endParaRPr>
          </a:p>
        </p:txBody>
      </p:sp>
      <p:sp>
        <p:nvSpPr>
          <p:cNvPr id="3" name="Subtitle 2"/>
          <p:cNvSpPr>
            <a:spLocks noGrp="1"/>
          </p:cNvSpPr>
          <p:nvPr>
            <p:ph type="subTitle" idx="1"/>
          </p:nvPr>
        </p:nvSpPr>
        <p:spPr>
          <a:xfrm>
            <a:off x="1485900" y="3188732"/>
            <a:ext cx="6172200" cy="1828800"/>
          </a:xfrm>
        </p:spPr>
        <p:txBody>
          <a:bodyPr anchor="ctr"/>
          <a:lstStyle/>
          <a:p>
            <a:r>
              <a:rPr lang="en-US" sz="3600" dirty="0">
                <a:solidFill>
                  <a:schemeClr val="tx1"/>
                </a:solidFill>
              </a:rPr>
              <a:t>Monica Williams, MD</a:t>
            </a:r>
          </a:p>
          <a:p>
            <a:r>
              <a:rPr lang="en-US" dirty="0"/>
              <a:t>Children's Hospital of Philadelphia</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10277D3D-7CFD-B844-BFF3-D54735DAE979}"/>
              </a:ext>
            </a:extLst>
          </p:cNvPr>
          <p:cNvSpPr txBox="1"/>
          <p:nvPr/>
        </p:nvSpPr>
        <p:spPr>
          <a:xfrm>
            <a:off x="3575420" y="5883079"/>
            <a:ext cx="1840760" cy="369332"/>
          </a:xfrm>
          <a:prstGeom prst="rect">
            <a:avLst/>
          </a:prstGeom>
          <a:noFill/>
        </p:spPr>
        <p:txBody>
          <a:bodyPr wrap="none" rtlCol="0">
            <a:spAutoFit/>
          </a:bodyPr>
          <a:lstStyle/>
          <a:p>
            <a:r>
              <a:rPr lang="en-US" dirty="0"/>
              <a:t>Updated 10/2021</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628650" y="365125"/>
            <a:ext cx="7886700" cy="1082675"/>
          </a:xfrm>
        </p:spPr>
        <p:txBody>
          <a:bodyPr>
            <a:normAutofit/>
          </a:bodyPr>
          <a:lstStyle/>
          <a:p>
            <a:pPr algn="l"/>
            <a:r>
              <a:rPr lang="en-US" sz="4800" dirty="0"/>
              <a:t>Objectives</a:t>
            </a:r>
          </a:p>
        </p:txBody>
      </p:sp>
      <p:sp>
        <p:nvSpPr>
          <p:cNvPr id="3" name="Content Placeholder 2">
            <a:extLst>
              <a:ext uri="{FF2B5EF4-FFF2-40B4-BE49-F238E27FC236}">
                <a16:creationId xmlns:a16="http://schemas.microsoft.com/office/drawing/2014/main" id="{BCE413EC-59E8-0D49-A4CD-7F274B936990}"/>
              </a:ext>
            </a:extLst>
          </p:cNvPr>
          <p:cNvSpPr>
            <a:spLocks noGrp="1"/>
          </p:cNvSpPr>
          <p:nvPr>
            <p:ph idx="1"/>
          </p:nvPr>
        </p:nvSpPr>
        <p:spPr/>
        <p:txBody>
          <a:bodyPr/>
          <a:lstStyle/>
          <a:p>
            <a:r>
              <a:rPr lang="en-US" dirty="0"/>
              <a:t>To learn about the pathophysiology of meningomyelocele  </a:t>
            </a:r>
          </a:p>
          <a:p>
            <a:r>
              <a:rPr lang="en-US" dirty="0"/>
              <a:t>To understand co-morbidities associated with meningomyelocele</a:t>
            </a:r>
          </a:p>
          <a:p>
            <a:r>
              <a:rPr lang="en-US" dirty="0"/>
              <a:t>To better understand how to optimize perioperative care of neonates presenting with meningomyelocele</a:t>
            </a:r>
          </a:p>
          <a:p>
            <a:pPr marL="0" indent="0">
              <a:buNone/>
            </a:pPr>
            <a:endParaRPr lang="en-US" dirty="0"/>
          </a:p>
        </p:txBody>
      </p:sp>
    </p:spTree>
    <p:extLst>
      <p:ext uri="{BB962C8B-B14F-4D97-AF65-F5344CB8AC3E}">
        <p14:creationId xmlns:p14="http://schemas.microsoft.com/office/powerpoint/2010/main" val="311971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sz="4800"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sz="4800" dirty="0">
                <a:latin typeface="+mn-lt"/>
              </a:rPr>
              <a:t>Incidence and Definitions</a:t>
            </a:r>
          </a:p>
        </p:txBody>
      </p:sp>
      <p:sp>
        <p:nvSpPr>
          <p:cNvPr id="3" name="Content Placeholder 2"/>
          <p:cNvSpPr>
            <a:spLocks noGrp="1"/>
          </p:cNvSpPr>
          <p:nvPr>
            <p:ph idx="1"/>
          </p:nvPr>
        </p:nvSpPr>
        <p:spPr>
          <a:xfrm>
            <a:off x="653268" y="1097915"/>
            <a:ext cx="7500132" cy="4921885"/>
          </a:xfrm>
        </p:spPr>
        <p:txBody>
          <a:bodyPr>
            <a:normAutofit fontScale="62500" lnSpcReduction="20000"/>
          </a:bodyPr>
          <a:lstStyle/>
          <a:p>
            <a:pPr marL="0" indent="0">
              <a:lnSpc>
                <a:spcPct val="120000"/>
              </a:lnSpc>
              <a:buNone/>
            </a:pPr>
            <a:r>
              <a:rPr lang="en-US" sz="4500" dirty="0"/>
              <a:t>Most common congenital primary neural defect (0.6-6.3:1000 live births worldwide)</a:t>
            </a:r>
          </a:p>
          <a:p>
            <a:pPr marL="287338" indent="-287338">
              <a:lnSpc>
                <a:spcPct val="120000"/>
              </a:lnSpc>
            </a:pPr>
            <a:r>
              <a:rPr lang="en-US" sz="3500" dirty="0"/>
              <a:t>Spina Bifida Occulta: most mild type</a:t>
            </a:r>
          </a:p>
          <a:p>
            <a:pPr marL="522288" lvl="1" indent="-234950">
              <a:lnSpc>
                <a:spcPct val="120000"/>
              </a:lnSpc>
              <a:buFont typeface="System Font Regular"/>
              <a:buChar char="-"/>
            </a:pPr>
            <a:r>
              <a:rPr lang="en-US" sz="2600" dirty="0"/>
              <a:t>May be dimple, hairy patch, or dark patch</a:t>
            </a:r>
          </a:p>
          <a:p>
            <a:pPr marL="522288" lvl="1" indent="-234950">
              <a:lnSpc>
                <a:spcPct val="120000"/>
              </a:lnSpc>
              <a:buFont typeface="System Font Regular"/>
              <a:buChar char="-"/>
            </a:pPr>
            <a:r>
              <a:rPr lang="en-US" sz="2600" dirty="0"/>
              <a:t>Patients are often asymptomatic</a:t>
            </a:r>
          </a:p>
          <a:p>
            <a:pPr marL="522288" lvl="1" indent="-234950">
              <a:lnSpc>
                <a:spcPct val="120000"/>
              </a:lnSpc>
              <a:buFont typeface="System Font Regular"/>
              <a:buChar char="-"/>
            </a:pPr>
            <a:r>
              <a:rPr lang="en-US" sz="2600" dirty="0"/>
              <a:t>Closed defect</a:t>
            </a:r>
          </a:p>
          <a:p>
            <a:pPr marL="287338" indent="-287338">
              <a:lnSpc>
                <a:spcPct val="120000"/>
              </a:lnSpc>
            </a:pPr>
            <a:r>
              <a:rPr lang="en-US" sz="3500" dirty="0"/>
              <a:t>Meningocele: </a:t>
            </a:r>
          </a:p>
          <a:p>
            <a:pPr marL="522288" indent="-234950">
              <a:lnSpc>
                <a:spcPct val="120000"/>
              </a:lnSpc>
              <a:buFont typeface="System Font Regular"/>
              <a:buChar char="-"/>
            </a:pPr>
            <a:r>
              <a:rPr lang="en-US" sz="2600" dirty="0"/>
              <a:t>Involves meninges and </a:t>
            </a:r>
            <a:r>
              <a:rPr lang="en-US" sz="2600" i="1" dirty="0"/>
              <a:t>not</a:t>
            </a:r>
            <a:r>
              <a:rPr lang="en-US" sz="2600" dirty="0"/>
              <a:t> neural components</a:t>
            </a:r>
          </a:p>
          <a:p>
            <a:pPr marL="522288" lvl="1" indent="-234950">
              <a:lnSpc>
                <a:spcPct val="120000"/>
              </a:lnSpc>
              <a:buFont typeface="System Font Regular"/>
              <a:buChar char="-"/>
            </a:pPr>
            <a:r>
              <a:rPr lang="en-US" sz="2600" dirty="0"/>
              <a:t>Combination of skin, dura, arachnoid</a:t>
            </a:r>
          </a:p>
          <a:p>
            <a:pPr marL="522288" lvl="1" indent="-234950">
              <a:lnSpc>
                <a:spcPct val="120000"/>
              </a:lnSpc>
              <a:buFont typeface="System Font Regular"/>
              <a:buChar char="-"/>
            </a:pPr>
            <a:r>
              <a:rPr lang="en-US" sz="2600" dirty="0"/>
              <a:t>Open defect</a:t>
            </a:r>
          </a:p>
          <a:p>
            <a:pPr marL="287338" indent="-287338">
              <a:lnSpc>
                <a:spcPct val="120000"/>
              </a:lnSpc>
            </a:pPr>
            <a:r>
              <a:rPr lang="en-US" sz="3500" dirty="0"/>
              <a:t>Meningomyelocele: most severe form</a:t>
            </a:r>
          </a:p>
          <a:p>
            <a:pPr marL="522288" lvl="1" indent="-234950">
              <a:lnSpc>
                <a:spcPct val="120000"/>
              </a:lnSpc>
              <a:buFont typeface="System Font Regular"/>
              <a:buChar char="-"/>
            </a:pPr>
            <a:r>
              <a:rPr lang="en-US" sz="2600" dirty="0"/>
              <a:t>Includes meninges and neural components</a:t>
            </a:r>
          </a:p>
          <a:p>
            <a:pPr marL="522288" lvl="1" indent="-234950">
              <a:lnSpc>
                <a:spcPct val="120000"/>
              </a:lnSpc>
              <a:buFont typeface="System Font Regular"/>
              <a:buChar char="-"/>
            </a:pPr>
            <a:r>
              <a:rPr lang="en-US" sz="2600" dirty="0"/>
              <a:t>Left untreated can lead to paralysis, bowel and bladder issues</a:t>
            </a:r>
          </a:p>
          <a:p>
            <a:pPr marL="522288" lvl="1" indent="-234950">
              <a:lnSpc>
                <a:spcPct val="120000"/>
              </a:lnSpc>
              <a:buFont typeface="System Font Regular"/>
              <a:buChar char="-"/>
            </a:pPr>
            <a:r>
              <a:rPr lang="en-US" sz="2600" dirty="0"/>
              <a:t>Open defect</a:t>
            </a:r>
          </a:p>
        </p:txBody>
      </p:sp>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28600"/>
            <a:ext cx="8001000" cy="1082675"/>
          </a:xfrm>
        </p:spPr>
        <p:txBody>
          <a:bodyPr>
            <a:normAutofit/>
          </a:bodyPr>
          <a:lstStyle/>
          <a:p>
            <a:pPr algn="l"/>
            <a:r>
              <a:rPr lang="en-US" sz="4800" dirty="0"/>
              <a:t>Types of Neural Defects</a:t>
            </a:r>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376" t="12660" r="57416" b="59913"/>
          <a:stretch/>
        </p:blipFill>
        <p:spPr bwMode="auto">
          <a:xfrm>
            <a:off x="571500" y="1905000"/>
            <a:ext cx="8001000" cy="396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681110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772400" cy="1143000"/>
          </a:xfrm>
        </p:spPr>
        <p:txBody>
          <a:bodyPr>
            <a:noAutofit/>
          </a:bodyPr>
          <a:lstStyle/>
          <a:p>
            <a:pPr algn="l"/>
            <a:r>
              <a:rPr lang="en-US" sz="4000" dirty="0">
                <a:latin typeface="+mn-lt"/>
              </a:rPr>
              <a:t>Causes of Myelomeningocele (MM)</a:t>
            </a:r>
            <a:r>
              <a:rPr lang="en-US" sz="2800" dirty="0">
                <a:latin typeface="+mn-lt"/>
              </a:rPr>
              <a:t> </a:t>
            </a:r>
          </a:p>
        </p:txBody>
      </p:sp>
      <p:sp>
        <p:nvSpPr>
          <p:cNvPr id="3" name="Content Placeholder 2"/>
          <p:cNvSpPr>
            <a:spLocks noGrp="1"/>
          </p:cNvSpPr>
          <p:nvPr>
            <p:ph idx="1"/>
          </p:nvPr>
        </p:nvSpPr>
        <p:spPr>
          <a:xfrm>
            <a:off x="381000" y="1298463"/>
            <a:ext cx="8382000" cy="4261073"/>
          </a:xfrm>
        </p:spPr>
        <p:txBody>
          <a:bodyPr>
            <a:normAutofit fontScale="77500" lnSpcReduction="20000"/>
          </a:bodyPr>
          <a:lstStyle/>
          <a:p>
            <a:pPr marL="287338" indent="-287338"/>
            <a:r>
              <a:rPr lang="en-US" dirty="0"/>
              <a:t>Defect is failure of closure of neural tube</a:t>
            </a:r>
          </a:p>
          <a:p>
            <a:pPr marL="587375" lvl="1">
              <a:buFont typeface="System Font Regular"/>
              <a:buChar char="-"/>
            </a:pPr>
            <a:r>
              <a:rPr lang="en-US" dirty="0"/>
              <a:t>Neural plate forms in first month of gestation</a:t>
            </a:r>
          </a:p>
          <a:p>
            <a:pPr marL="587375" lvl="1">
              <a:buFont typeface="System Font Regular"/>
              <a:buChar char="-"/>
            </a:pPr>
            <a:r>
              <a:rPr lang="en-US" dirty="0"/>
              <a:t>During primary neurulation, neural folds arise and gradually fuse to convert the neural plate into a neural tube</a:t>
            </a:r>
          </a:p>
          <a:p>
            <a:pPr marL="587375" lvl="1">
              <a:buFont typeface="System Font Regular"/>
              <a:buChar char="-"/>
            </a:pPr>
            <a:r>
              <a:rPr lang="en-US" dirty="0"/>
              <a:t>Any failure in that closure results in exposed neural tissue called a placode</a:t>
            </a:r>
          </a:p>
          <a:p>
            <a:pPr marL="287338" indent="-287338"/>
            <a:r>
              <a:rPr lang="en-US" dirty="0"/>
              <a:t>Most commonly occurs over lumbar or sacral spine</a:t>
            </a:r>
          </a:p>
          <a:p>
            <a:pPr marL="287338" indent="-287338"/>
            <a:r>
              <a:rPr lang="en-US" dirty="0"/>
              <a:t>Associated with genetic and environmental factors</a:t>
            </a:r>
          </a:p>
          <a:p>
            <a:pPr marL="574675" lvl="1" indent="-287338">
              <a:buFont typeface="System Font Regular"/>
              <a:buChar char="-"/>
            </a:pPr>
            <a:r>
              <a:rPr lang="en-US" dirty="0"/>
              <a:t>Folate deficiency, anti-seizure medications implicated</a:t>
            </a:r>
          </a:p>
          <a:p>
            <a:pPr marL="574675" lvl="1" indent="-287338">
              <a:buFont typeface="System Font Regular"/>
              <a:buChar char="-"/>
            </a:pPr>
            <a:r>
              <a:rPr lang="en-US" dirty="0"/>
              <a:t>Maternal diabetes and history of prior birth with MM increases risks</a:t>
            </a:r>
          </a:p>
          <a:p>
            <a:pPr marL="574675" lvl="1" indent="-287338">
              <a:buFont typeface="System Font Regular"/>
              <a:buChar char="-"/>
            </a:pPr>
            <a:r>
              <a:rPr lang="en-US" dirty="0"/>
              <a:t>Increased incidence of MM in trisomy 13 and 18</a:t>
            </a:r>
          </a:p>
        </p:txBody>
      </p:sp>
    </p:spTree>
    <p:extLst>
      <p:ext uri="{BB962C8B-B14F-4D97-AF65-F5344CB8AC3E}">
        <p14:creationId xmlns:p14="http://schemas.microsoft.com/office/powerpoint/2010/main" val="1747153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58150" cy="1082675"/>
          </a:xfrm>
        </p:spPr>
        <p:txBody>
          <a:bodyPr>
            <a:normAutofit/>
          </a:bodyPr>
          <a:lstStyle/>
          <a:p>
            <a:pPr algn="l"/>
            <a:r>
              <a:rPr lang="en-US" sz="4800" dirty="0"/>
              <a:t>Associated Findings</a:t>
            </a:r>
          </a:p>
        </p:txBody>
      </p:sp>
      <p:sp>
        <p:nvSpPr>
          <p:cNvPr id="3" name="Content Placeholder 2"/>
          <p:cNvSpPr>
            <a:spLocks noGrp="1"/>
          </p:cNvSpPr>
          <p:nvPr>
            <p:ph idx="1"/>
          </p:nvPr>
        </p:nvSpPr>
        <p:spPr/>
        <p:txBody>
          <a:bodyPr>
            <a:normAutofit fontScale="85000" lnSpcReduction="20000"/>
          </a:bodyPr>
          <a:lstStyle/>
          <a:p>
            <a:pPr marL="287338" indent="-287338"/>
            <a:r>
              <a:rPr lang="en-US" dirty="0"/>
              <a:t>Over 90% of MM are associated with Arnold </a:t>
            </a:r>
            <a:r>
              <a:rPr lang="en-US" dirty="0" err="1"/>
              <a:t>Chiari</a:t>
            </a:r>
            <a:r>
              <a:rPr lang="en-US" dirty="0"/>
              <a:t> II malformation</a:t>
            </a:r>
          </a:p>
          <a:p>
            <a:pPr marL="574675" lvl="2" indent="-287338">
              <a:buFont typeface="System Font Regular"/>
              <a:buChar char="-"/>
            </a:pPr>
            <a:r>
              <a:rPr lang="en-US" sz="3200" dirty="0"/>
              <a:t>Brainstem anomaly that has caudal displacement of cerebellum</a:t>
            </a:r>
          </a:p>
          <a:p>
            <a:pPr marL="574675" lvl="2" indent="-287338">
              <a:buFont typeface="System Font Regular"/>
              <a:buChar char="-"/>
            </a:pPr>
            <a:r>
              <a:rPr lang="en-US" sz="3200" dirty="0"/>
              <a:t>This can lead to apnea, stridor, and sleep disordered breathing</a:t>
            </a:r>
          </a:p>
          <a:p>
            <a:pPr marL="287338" indent="-287338"/>
            <a:r>
              <a:rPr lang="en-US" dirty="0"/>
              <a:t>Over 90% also have hydrocephalus</a:t>
            </a:r>
          </a:p>
          <a:p>
            <a:pPr marL="523875" lvl="1" indent="-222250">
              <a:buFont typeface="System Font Regular"/>
              <a:buChar char="-"/>
            </a:pPr>
            <a:r>
              <a:rPr lang="en-US" dirty="0"/>
              <a:t>This can lead to elevated intracranial pressure (ICP)</a:t>
            </a:r>
          </a:p>
          <a:p>
            <a:pPr marL="523875" lvl="1" indent="-222250">
              <a:buFont typeface="System Font Regular"/>
              <a:buChar char="-"/>
            </a:pPr>
            <a:r>
              <a:rPr lang="en-US" dirty="0"/>
              <a:t>Symptoms of ↑ICP include headache, nausea/vomiting, bradycardia, and altered mental status and if left untreated can lead to brain herniation</a:t>
            </a:r>
          </a:p>
          <a:p>
            <a:pPr lvl="1"/>
            <a:endParaRPr lang="en-US" dirty="0"/>
          </a:p>
        </p:txBody>
      </p:sp>
    </p:spTree>
    <p:extLst>
      <p:ext uri="{BB962C8B-B14F-4D97-AF65-F5344CB8AC3E}">
        <p14:creationId xmlns:p14="http://schemas.microsoft.com/office/powerpoint/2010/main" val="798736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sz="4800" dirty="0">
                <a:latin typeface="+mn-lt"/>
              </a:rPr>
              <a:t>Diagnosis</a:t>
            </a:r>
          </a:p>
        </p:txBody>
      </p:sp>
      <p:sp>
        <p:nvSpPr>
          <p:cNvPr id="3" name="Content Placeholder 2"/>
          <p:cNvSpPr>
            <a:spLocks noGrp="1"/>
          </p:cNvSpPr>
          <p:nvPr>
            <p:ph idx="1"/>
          </p:nvPr>
        </p:nvSpPr>
        <p:spPr>
          <a:xfrm>
            <a:off x="652096" y="1524000"/>
            <a:ext cx="8210550" cy="4351338"/>
          </a:xfrm>
        </p:spPr>
        <p:txBody>
          <a:bodyPr>
            <a:normAutofit fontScale="92500" lnSpcReduction="20000"/>
          </a:bodyPr>
          <a:lstStyle/>
          <a:p>
            <a:pPr marL="352425" indent="-339725"/>
            <a:r>
              <a:rPr lang="en-US" dirty="0"/>
              <a:t>Prenatal diagnosis – possible as early as the first trimester</a:t>
            </a:r>
          </a:p>
          <a:p>
            <a:pPr marL="635000" lvl="1">
              <a:buFont typeface="System Font Regular"/>
              <a:buChar char="-"/>
            </a:pPr>
            <a:r>
              <a:rPr lang="en-US" dirty="0"/>
              <a:t>Diagnosed by amniocentesis in the first trimester</a:t>
            </a:r>
          </a:p>
          <a:p>
            <a:pPr marL="635000" lvl="1">
              <a:buFont typeface="System Font Regular"/>
              <a:buChar char="-"/>
            </a:pPr>
            <a:r>
              <a:rPr lang="en-US" dirty="0"/>
              <a:t>Ultrasonography during the second trimester</a:t>
            </a:r>
          </a:p>
          <a:p>
            <a:pPr marL="635000" lvl="1">
              <a:buFont typeface="System Font Regular"/>
              <a:buChar char="-"/>
            </a:pPr>
            <a:r>
              <a:rPr lang="en-US" dirty="0"/>
              <a:t>Alpha fetoprotein levels in maternal serum</a:t>
            </a:r>
          </a:p>
          <a:p>
            <a:pPr marL="352425" indent="-339725"/>
            <a:r>
              <a:rPr lang="en-US" dirty="0"/>
              <a:t>Postnatal diagnosis </a:t>
            </a:r>
          </a:p>
          <a:p>
            <a:pPr marL="635000" lvl="1">
              <a:buFont typeface="System Font Regular"/>
              <a:buChar char="-"/>
            </a:pPr>
            <a:r>
              <a:rPr lang="en-US" dirty="0"/>
              <a:t>Baby with a closed defect may only have muscle weakness in legs, hips, and feet, or a tuft of hair or dimple over site of defect.</a:t>
            </a:r>
          </a:p>
          <a:p>
            <a:pPr marL="635000" lvl="1">
              <a:buFont typeface="System Font Regular"/>
              <a:buChar char="-"/>
            </a:pPr>
            <a:r>
              <a:rPr lang="en-US" dirty="0"/>
              <a:t>Medical imaging such as x-rays or ultrasound can be used to look at spine</a:t>
            </a:r>
          </a:p>
        </p:txBody>
      </p:sp>
    </p:spTree>
    <p:extLst>
      <p:ext uri="{BB962C8B-B14F-4D97-AF65-F5344CB8AC3E}">
        <p14:creationId xmlns:p14="http://schemas.microsoft.com/office/powerpoint/2010/main" val="2043520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9B8D-523A-4F46-9992-3A7A8168D22A}"/>
              </a:ext>
            </a:extLst>
          </p:cNvPr>
          <p:cNvSpPr>
            <a:spLocks noGrp="1"/>
          </p:cNvSpPr>
          <p:nvPr>
            <p:ph type="title"/>
          </p:nvPr>
        </p:nvSpPr>
        <p:spPr/>
        <p:txBody>
          <a:bodyPr/>
          <a:lstStyle/>
          <a:p>
            <a:pPr algn="l"/>
            <a:r>
              <a:rPr lang="en-US" dirty="0"/>
              <a:t>Fetal Meningomyelocele</a:t>
            </a:r>
          </a:p>
        </p:txBody>
      </p:sp>
      <p:sp>
        <p:nvSpPr>
          <p:cNvPr id="3" name="Content Placeholder 2">
            <a:extLst>
              <a:ext uri="{FF2B5EF4-FFF2-40B4-BE49-F238E27FC236}">
                <a16:creationId xmlns:a16="http://schemas.microsoft.com/office/drawing/2014/main" id="{6ED86F40-0DDF-ED47-B4FA-DC6A3902F2BE}"/>
              </a:ext>
            </a:extLst>
          </p:cNvPr>
          <p:cNvSpPr>
            <a:spLocks noGrp="1"/>
          </p:cNvSpPr>
          <p:nvPr>
            <p:ph idx="1"/>
          </p:nvPr>
        </p:nvSpPr>
        <p:spPr/>
        <p:txBody>
          <a:bodyPr>
            <a:normAutofit fontScale="92500" lnSpcReduction="20000"/>
          </a:bodyPr>
          <a:lstStyle/>
          <a:p>
            <a:pPr marL="0" indent="0">
              <a:buNone/>
            </a:pPr>
            <a:r>
              <a:rPr lang="en-US" dirty="0"/>
              <a:t>Prenatal diagnosis allows for fetal surgery</a:t>
            </a:r>
          </a:p>
          <a:p>
            <a:pPr marL="301625" lvl="1">
              <a:buFont typeface="Arial" panose="020B0604020202020204" pitchFamily="34" charset="0"/>
              <a:buChar char="•"/>
            </a:pPr>
            <a:r>
              <a:rPr lang="en-US" dirty="0"/>
              <a:t>Some institutions are performing an intrauterine procedure</a:t>
            </a:r>
          </a:p>
          <a:p>
            <a:pPr marL="301625" lvl="1">
              <a:buFont typeface="Arial" panose="020B0604020202020204" pitchFamily="34" charset="0"/>
              <a:buChar char="•"/>
            </a:pPr>
            <a:r>
              <a:rPr lang="en-US" dirty="0"/>
              <a:t>Management of Myelomeningocele Study (MOMS) trial in 2011 showed improved outcomes (reduced need for shunting, decreased incidence of Chiari II malformation, and improved scores of mental development and motor function) in the fetal prenatal repair group compared to the postnatal group</a:t>
            </a:r>
          </a:p>
          <a:p>
            <a:pPr marL="301625" lvl="1">
              <a:buFont typeface="Arial" panose="020B0604020202020204" pitchFamily="34" charset="0"/>
              <a:buChar char="•"/>
            </a:pPr>
            <a:r>
              <a:rPr lang="en-US" dirty="0"/>
              <a:t>This involves closing the defect via fetoscopy or open fetal repair between 22-26 weeks gestation</a:t>
            </a:r>
          </a:p>
          <a:p>
            <a:pPr lvl="1"/>
            <a:endParaRPr lang="en-US" dirty="0"/>
          </a:p>
        </p:txBody>
      </p:sp>
    </p:spTree>
    <p:extLst>
      <p:ext uri="{BB962C8B-B14F-4D97-AF65-F5344CB8AC3E}">
        <p14:creationId xmlns:p14="http://schemas.microsoft.com/office/powerpoint/2010/main" val="392785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930275"/>
          </a:xfrm>
        </p:spPr>
        <p:txBody>
          <a:bodyPr/>
          <a:lstStyle/>
          <a:p>
            <a:pPr algn="l"/>
            <a:r>
              <a:rPr lang="en-US" dirty="0"/>
              <a:t>Neonatal Meningomyelocele</a:t>
            </a:r>
            <a:endParaRPr lang="en-US" dirty="0">
              <a:latin typeface="+mn-lt"/>
            </a:endParaRPr>
          </a:p>
        </p:txBody>
      </p:sp>
      <p:sp>
        <p:nvSpPr>
          <p:cNvPr id="3" name="Content Placeholder 2"/>
          <p:cNvSpPr>
            <a:spLocks noGrp="1"/>
          </p:cNvSpPr>
          <p:nvPr>
            <p:ph idx="1"/>
          </p:nvPr>
        </p:nvSpPr>
        <p:spPr>
          <a:xfrm>
            <a:off x="381000" y="1295400"/>
            <a:ext cx="8382000" cy="4953000"/>
          </a:xfrm>
        </p:spPr>
        <p:txBody>
          <a:bodyPr>
            <a:normAutofit fontScale="92500"/>
          </a:bodyPr>
          <a:lstStyle/>
          <a:p>
            <a:pPr marL="0" indent="0">
              <a:buNone/>
            </a:pPr>
            <a:r>
              <a:rPr lang="en-US" sz="3500" dirty="0"/>
              <a:t>Goal is to operate within 24-48 hours after birth</a:t>
            </a:r>
          </a:p>
          <a:p>
            <a:pPr marL="301625" lvl="1">
              <a:buFont typeface="Arial" panose="020B0604020202020204" pitchFamily="34" charset="0"/>
              <a:buChar char="•"/>
            </a:pPr>
            <a:r>
              <a:rPr lang="en-US" sz="3000" dirty="0"/>
              <a:t>This reduces long term neurological defects</a:t>
            </a:r>
          </a:p>
          <a:p>
            <a:pPr marL="301625" lvl="1">
              <a:buFont typeface="Arial" panose="020B0604020202020204" pitchFamily="34" charset="0"/>
              <a:buChar char="•"/>
            </a:pPr>
            <a:r>
              <a:rPr lang="en-US" sz="3000" dirty="0"/>
              <a:t>Surgery involves closing the defect and possibly placing a shunt</a:t>
            </a:r>
          </a:p>
          <a:p>
            <a:pPr marL="523875" lvl="2" indent="-222250">
              <a:buFont typeface="System Font Regular"/>
              <a:buChar char="-"/>
            </a:pPr>
            <a:r>
              <a:rPr lang="en-US" sz="2600" dirty="0"/>
              <a:t>Can delay shunt if risks of infection are high and patient doesn’t have signs of hydrocephalus</a:t>
            </a:r>
          </a:p>
          <a:p>
            <a:pPr marL="523875" lvl="2" indent="-222250">
              <a:buFont typeface="System Font Regular"/>
              <a:buChar char="-"/>
            </a:pPr>
            <a:r>
              <a:rPr lang="en-US" dirty="0"/>
              <a:t>Clinical characteristics evaluated to determine need for shunt include apneic and bradycardic spells, CSF leak, level of the MMC, head circumference, and rate of head growth</a:t>
            </a:r>
          </a:p>
          <a:p>
            <a:pPr marL="523875" lvl="2" indent="-222250">
              <a:buFont typeface="System Font Regular"/>
              <a:buChar char="-"/>
            </a:pPr>
            <a:r>
              <a:rPr lang="en-US" sz="2600" dirty="0"/>
              <a:t>Alternatives to a shunt include </a:t>
            </a:r>
            <a:r>
              <a:rPr lang="en-US" dirty="0"/>
              <a:t>endoscopic third ventriculostomy with choroid plexus cauterization (ETV/CPC)</a:t>
            </a:r>
            <a:endParaRPr lang="en-US" sz="2600" dirty="0"/>
          </a:p>
          <a:p>
            <a:pPr marL="523875" indent="-222250">
              <a:buNone/>
            </a:pPr>
            <a:endParaRPr lang="en-US" dirty="0"/>
          </a:p>
          <a:p>
            <a:pPr marL="0" indent="0">
              <a:buNone/>
            </a:pPr>
            <a:endParaRPr lang="en-US" dirty="0"/>
          </a:p>
        </p:txBody>
      </p:sp>
    </p:spTree>
    <p:extLst>
      <p:ext uri="{BB962C8B-B14F-4D97-AF65-F5344CB8AC3E}">
        <p14:creationId xmlns:p14="http://schemas.microsoft.com/office/powerpoint/2010/main" val="2530858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06475"/>
          </a:xfrm>
        </p:spPr>
        <p:txBody>
          <a:bodyPr/>
          <a:lstStyle/>
          <a:p>
            <a:pPr algn="l"/>
            <a:r>
              <a:rPr lang="en-US" dirty="0"/>
              <a:t>Pre-operative Management</a:t>
            </a:r>
          </a:p>
        </p:txBody>
      </p:sp>
      <p:sp>
        <p:nvSpPr>
          <p:cNvPr id="3" name="Content Placeholder 2"/>
          <p:cNvSpPr>
            <a:spLocks noGrp="1"/>
          </p:cNvSpPr>
          <p:nvPr>
            <p:ph idx="1"/>
          </p:nvPr>
        </p:nvSpPr>
        <p:spPr>
          <a:xfrm>
            <a:off x="457200" y="1371600"/>
            <a:ext cx="8229600" cy="4495800"/>
          </a:xfrm>
        </p:spPr>
        <p:txBody>
          <a:bodyPr>
            <a:normAutofit fontScale="70000" lnSpcReduction="20000"/>
          </a:bodyPr>
          <a:lstStyle/>
          <a:p>
            <a:pPr marL="0" indent="0">
              <a:buNone/>
            </a:pPr>
            <a:r>
              <a:rPr lang="en-US" sz="5100" i="1" dirty="0"/>
              <a:t>Goals:</a:t>
            </a:r>
            <a:endParaRPr lang="en-US" dirty="0"/>
          </a:p>
          <a:p>
            <a:r>
              <a:rPr lang="en-US" sz="3400" dirty="0"/>
              <a:t>Prevent sac injury – pad for supine positioning.</a:t>
            </a:r>
          </a:p>
          <a:p>
            <a:r>
              <a:rPr lang="en-US" sz="3400" dirty="0"/>
              <a:t>Cover MM with soaked gauze to prevent fluid loss and infection</a:t>
            </a:r>
          </a:p>
          <a:p>
            <a:r>
              <a:rPr lang="en-US" sz="3400" dirty="0"/>
              <a:t>Plan for primary closure within first 24-48 hours of life to minimize infection and neurological damage</a:t>
            </a:r>
          </a:p>
          <a:p>
            <a:r>
              <a:rPr lang="en-US" sz="3400" dirty="0"/>
              <a:t>Increased maintenance IV fluids for continuous fluid loss from MM</a:t>
            </a:r>
          </a:p>
          <a:p>
            <a:r>
              <a:rPr lang="en-US" sz="3400" dirty="0"/>
              <a:t>Look for other genetic syndromes, such as </a:t>
            </a:r>
            <a:r>
              <a:rPr lang="en-US" sz="3400" dirty="0" err="1"/>
              <a:t>acrocallosal</a:t>
            </a:r>
            <a:r>
              <a:rPr lang="en-US" sz="3400" dirty="0"/>
              <a:t> syndrome, Fraser syndrome, </a:t>
            </a:r>
            <a:r>
              <a:rPr lang="en-US" sz="3400" dirty="0" err="1"/>
              <a:t>Jarcho</a:t>
            </a:r>
            <a:r>
              <a:rPr lang="en-US" sz="3400" dirty="0"/>
              <a:t>-Levin syndrome.</a:t>
            </a:r>
          </a:p>
          <a:p>
            <a:r>
              <a:rPr lang="en-US" sz="3400" dirty="0"/>
              <a:t>Look for signs of Arnold Chiari malformation, which often presents in neonates as difficulty swallowing, inspiratory stridor, weak/poor cry </a:t>
            </a:r>
            <a:r>
              <a:rPr lang="en-US" dirty="0"/>
              <a:t>and can lead to respiratory insufficiency</a:t>
            </a:r>
          </a:p>
        </p:txBody>
      </p:sp>
    </p:spTree>
    <p:extLst>
      <p:ext uri="{BB962C8B-B14F-4D97-AF65-F5344CB8AC3E}">
        <p14:creationId xmlns:p14="http://schemas.microsoft.com/office/powerpoint/2010/main" val="341149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886700" cy="1006475"/>
          </a:xfrm>
        </p:spPr>
        <p:txBody>
          <a:bodyPr>
            <a:normAutofit/>
          </a:bodyPr>
          <a:lstStyle/>
          <a:p>
            <a:pPr algn="l"/>
            <a:r>
              <a:rPr lang="en-US" sz="4800" dirty="0"/>
              <a:t>Intraoperative Care</a:t>
            </a:r>
          </a:p>
        </p:txBody>
      </p:sp>
      <p:sp>
        <p:nvSpPr>
          <p:cNvPr id="3" name="Content Placeholder 2"/>
          <p:cNvSpPr>
            <a:spLocks noGrp="1"/>
          </p:cNvSpPr>
          <p:nvPr>
            <p:ph idx="1"/>
          </p:nvPr>
        </p:nvSpPr>
        <p:spPr>
          <a:xfrm>
            <a:off x="533400" y="1371600"/>
            <a:ext cx="8229600" cy="4724400"/>
          </a:xfrm>
        </p:spPr>
        <p:txBody>
          <a:bodyPr>
            <a:normAutofit fontScale="70000" lnSpcReduction="20000"/>
          </a:bodyPr>
          <a:lstStyle/>
          <a:p>
            <a:pPr marL="287338" indent="-287338"/>
            <a:r>
              <a:rPr lang="en-US" sz="3400" dirty="0"/>
              <a:t>Positioning</a:t>
            </a:r>
          </a:p>
          <a:p>
            <a:pPr marL="587375" lvl="2" indent="-234950">
              <a:buFont typeface="System Font Regular"/>
              <a:buChar char="-"/>
            </a:pPr>
            <a:r>
              <a:rPr lang="en-US" sz="2900" dirty="0"/>
              <a:t>Prone or lateral decubitus – will need endotracheal tube</a:t>
            </a:r>
          </a:p>
          <a:p>
            <a:pPr marL="587375" lvl="2" indent="-234950">
              <a:buFont typeface="System Font Regular"/>
              <a:buChar char="-"/>
            </a:pPr>
            <a:r>
              <a:rPr lang="en-US" sz="2900" dirty="0"/>
              <a:t>Supine for intubation – use doughnut pillow or padding around mass to minimize trauma.</a:t>
            </a:r>
          </a:p>
          <a:p>
            <a:pPr marL="587375" lvl="2" indent="-234950">
              <a:buFont typeface="System Font Regular"/>
              <a:buChar char="-"/>
            </a:pPr>
            <a:r>
              <a:rPr lang="en-US" sz="2900" dirty="0"/>
              <a:t>If defect is too large, may need to intubate in lateral position</a:t>
            </a:r>
          </a:p>
          <a:p>
            <a:pPr marL="287338" indent="-287338"/>
            <a:r>
              <a:rPr lang="en-US" dirty="0"/>
              <a:t>Latex precautions</a:t>
            </a:r>
          </a:p>
          <a:p>
            <a:pPr marL="287338" indent="-287338"/>
            <a:r>
              <a:rPr lang="en-US" sz="3400" dirty="0"/>
              <a:t>Succinylcholine is safe and not associated with hyperkalemia in these patients</a:t>
            </a:r>
          </a:p>
          <a:p>
            <a:pPr marL="287338" indent="-287338"/>
            <a:r>
              <a:rPr lang="en-US" sz="3400" dirty="0"/>
              <a:t>FLUIDS, FLUIDS, FLUIDS – keep up with insensible losses, blood loss is usually small but should have some available for larger defects</a:t>
            </a:r>
          </a:p>
          <a:p>
            <a:pPr marL="287338" indent="-287338"/>
            <a:r>
              <a:rPr lang="en-US" sz="3400" dirty="0"/>
              <a:t>If Arnold-Chiari malformation is present, careful with flexion and extension of head, as that may cause brainstem compression.</a:t>
            </a:r>
          </a:p>
        </p:txBody>
      </p:sp>
    </p:spTree>
    <p:extLst>
      <p:ext uri="{BB962C8B-B14F-4D97-AF65-F5344CB8AC3E}">
        <p14:creationId xmlns:p14="http://schemas.microsoft.com/office/powerpoint/2010/main" val="3555676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58150" cy="1082675"/>
          </a:xfrm>
        </p:spPr>
        <p:txBody>
          <a:bodyPr>
            <a:normAutofit/>
          </a:bodyPr>
          <a:lstStyle/>
          <a:p>
            <a:pPr algn="l"/>
            <a:r>
              <a:rPr lang="en-US" sz="4800" dirty="0"/>
              <a:t>Intraoperative Care</a:t>
            </a:r>
          </a:p>
        </p:txBody>
      </p:sp>
      <p:sp>
        <p:nvSpPr>
          <p:cNvPr id="3" name="Content Placeholder 2"/>
          <p:cNvSpPr>
            <a:spLocks noGrp="1"/>
          </p:cNvSpPr>
          <p:nvPr>
            <p:ph idx="1"/>
          </p:nvPr>
        </p:nvSpPr>
        <p:spPr>
          <a:xfrm>
            <a:off x="457200" y="1447800"/>
            <a:ext cx="8229600" cy="4261073"/>
          </a:xfrm>
        </p:spPr>
        <p:txBody>
          <a:bodyPr>
            <a:normAutofit/>
          </a:bodyPr>
          <a:lstStyle/>
          <a:p>
            <a:pPr marL="352425" indent="-339725"/>
            <a:r>
              <a:rPr lang="en-US" dirty="0"/>
              <a:t>Avoid hypothermia – these babies lose a lot of heat and fluid</a:t>
            </a:r>
          </a:p>
          <a:p>
            <a:pPr marL="352425" indent="-339725"/>
            <a:r>
              <a:rPr lang="en-US" dirty="0"/>
              <a:t>Intraoperative neuromonitoring – consider this possibility before giving a long acting paralytic</a:t>
            </a:r>
          </a:p>
          <a:p>
            <a:pPr marL="352425" indent="-339725"/>
            <a:r>
              <a:rPr lang="en-US" dirty="0"/>
              <a:t>Respiratory insufficiency/apnea – can be an issue post-operatively.  Plus these babies may need to stay prone for days.</a:t>
            </a:r>
          </a:p>
          <a:p>
            <a:endParaRPr lang="en-US" dirty="0"/>
          </a:p>
        </p:txBody>
      </p:sp>
    </p:spTree>
    <p:extLst>
      <p:ext uri="{BB962C8B-B14F-4D97-AF65-F5344CB8AC3E}">
        <p14:creationId xmlns:p14="http://schemas.microsoft.com/office/powerpoint/2010/main" val="2612888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normAutofit/>
          </a:bodyPr>
          <a:lstStyle/>
          <a:p>
            <a:pPr algn="l"/>
            <a:r>
              <a:rPr lang="en-US" sz="4800" dirty="0"/>
              <a:t>Post-operative Care</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May consider keeping patient intubated and ventilated because of young age, need for continuous prone position, and +/-Chiari malformation!</a:t>
            </a:r>
          </a:p>
          <a:p>
            <a:pPr marL="0" indent="0">
              <a:buNone/>
            </a:pPr>
            <a:r>
              <a:rPr lang="en-US" dirty="0"/>
              <a:t>Keep an eye out for:</a:t>
            </a:r>
          </a:p>
          <a:p>
            <a:pPr marL="287338" indent="-274638"/>
            <a:r>
              <a:rPr lang="en-US" dirty="0" err="1"/>
              <a:t>Bradycardia</a:t>
            </a:r>
            <a:endParaRPr lang="en-US" dirty="0"/>
          </a:p>
          <a:p>
            <a:pPr marL="287338" indent="-274638"/>
            <a:r>
              <a:rPr lang="en-US" dirty="0"/>
              <a:t>Apnea</a:t>
            </a:r>
          </a:p>
          <a:p>
            <a:pPr marL="287338" indent="-274638"/>
            <a:r>
              <a:rPr lang="en-US" dirty="0"/>
              <a:t>Stridor</a:t>
            </a:r>
          </a:p>
          <a:p>
            <a:pPr marL="287338" indent="-274638"/>
            <a:r>
              <a:rPr lang="en-US" dirty="0"/>
              <a:t>Brainstem herniation</a:t>
            </a:r>
          </a:p>
          <a:p>
            <a:pPr marL="287338" indent="-274638"/>
            <a:r>
              <a:rPr lang="en-US" dirty="0"/>
              <a:t>S/S of hydrocephalus such as lethargy and vomiting</a:t>
            </a:r>
          </a:p>
          <a:p>
            <a:pPr marL="12700" indent="0">
              <a:buNone/>
            </a:pPr>
            <a:endParaRPr lang="en-US" dirty="0"/>
          </a:p>
        </p:txBody>
      </p:sp>
    </p:spTree>
    <p:extLst>
      <p:ext uri="{BB962C8B-B14F-4D97-AF65-F5344CB8AC3E}">
        <p14:creationId xmlns:p14="http://schemas.microsoft.com/office/powerpoint/2010/main" val="1338219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3DD6E-9B70-9144-BA22-7474F43F4728}"/>
              </a:ext>
            </a:extLst>
          </p:cNvPr>
          <p:cNvSpPr>
            <a:spLocks noGrp="1"/>
          </p:cNvSpPr>
          <p:nvPr>
            <p:ph type="title"/>
          </p:nvPr>
        </p:nvSpPr>
        <p:spPr/>
        <p:txBody>
          <a:bodyPr/>
          <a:lstStyle/>
          <a:p>
            <a:pPr algn="l"/>
            <a:r>
              <a:rPr lang="en-US" dirty="0"/>
              <a:t>Long term considerations</a:t>
            </a:r>
          </a:p>
        </p:txBody>
      </p:sp>
      <p:sp>
        <p:nvSpPr>
          <p:cNvPr id="3" name="Content Placeholder 2">
            <a:extLst>
              <a:ext uri="{FF2B5EF4-FFF2-40B4-BE49-F238E27FC236}">
                <a16:creationId xmlns:a16="http://schemas.microsoft.com/office/drawing/2014/main" id="{7F8E745F-8F50-BA4C-86BE-C7209AACE81F}"/>
              </a:ext>
            </a:extLst>
          </p:cNvPr>
          <p:cNvSpPr>
            <a:spLocks noGrp="1"/>
          </p:cNvSpPr>
          <p:nvPr>
            <p:ph idx="1"/>
          </p:nvPr>
        </p:nvSpPr>
        <p:spPr/>
        <p:txBody>
          <a:bodyPr>
            <a:normAutofit fontScale="92500" lnSpcReduction="20000"/>
          </a:bodyPr>
          <a:lstStyle/>
          <a:p>
            <a:r>
              <a:rPr lang="en-US" dirty="0"/>
              <a:t>Many of these patients have multisystem disease resulting from injury of CNS during gestation and need other operations</a:t>
            </a:r>
          </a:p>
          <a:p>
            <a:pPr marL="587375" lvl="1" indent="-238125">
              <a:buFont typeface="System Font Regular"/>
              <a:buChar char="-"/>
            </a:pPr>
            <a:r>
              <a:rPr lang="en-US" dirty="0"/>
              <a:t>Ventricular-peritoneal shunts and revisions</a:t>
            </a:r>
          </a:p>
          <a:p>
            <a:pPr marL="587375" lvl="1" indent="-238125">
              <a:buFont typeface="System Font Regular"/>
              <a:buChar char="-"/>
            </a:pPr>
            <a:r>
              <a:rPr lang="en-US" dirty="0"/>
              <a:t>Orthopedic surgeries such as clubfoot repair, spinal fusion for scoliosis</a:t>
            </a:r>
          </a:p>
          <a:p>
            <a:r>
              <a:rPr lang="en-US" dirty="0"/>
              <a:t>Also high risk for latex reactions due to repeated exposures.</a:t>
            </a:r>
          </a:p>
          <a:p>
            <a:pPr marL="587375" lvl="1" indent="-238125">
              <a:buFont typeface="System Font Regular"/>
              <a:buChar char="-"/>
            </a:pPr>
            <a:r>
              <a:rPr lang="en-US" dirty="0"/>
              <a:t>Those with latex allergies may have cross reactions with tropical fruits and some antibiotics </a:t>
            </a:r>
          </a:p>
        </p:txBody>
      </p:sp>
    </p:spTree>
    <p:extLst>
      <p:ext uri="{BB962C8B-B14F-4D97-AF65-F5344CB8AC3E}">
        <p14:creationId xmlns:p14="http://schemas.microsoft.com/office/powerpoint/2010/main" val="3806646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pPr algn="l"/>
            <a:r>
              <a:rPr lang="en-US" sz="4800" dirty="0">
                <a:latin typeface="+mn-lt"/>
              </a:rPr>
              <a:t>Conclusions:</a:t>
            </a:r>
          </a:p>
        </p:txBody>
      </p:sp>
      <p:sp>
        <p:nvSpPr>
          <p:cNvPr id="3" name="Content Placeholder 2"/>
          <p:cNvSpPr>
            <a:spLocks noGrp="1"/>
          </p:cNvSpPr>
          <p:nvPr>
            <p:ph idx="1"/>
          </p:nvPr>
        </p:nvSpPr>
        <p:spPr/>
        <p:txBody>
          <a:bodyPr>
            <a:normAutofit lnSpcReduction="10000"/>
          </a:bodyPr>
          <a:lstStyle/>
          <a:p>
            <a:r>
              <a:rPr lang="en-US" sz="3200" dirty="0"/>
              <a:t>Meningomyelocele is a complex lesion.  Remember in the preoperative period to consider infection risks, fluid loss, and minimizing trauma to mass</a:t>
            </a:r>
          </a:p>
          <a:p>
            <a:r>
              <a:rPr lang="en-US" sz="3200" dirty="0" err="1"/>
              <a:t>Intraop</a:t>
            </a:r>
            <a:r>
              <a:rPr lang="en-US" sz="3200" dirty="0"/>
              <a:t>: remember to minimize exposure to latex, carefully pad mass for intubation, and these neonates need fluid</a:t>
            </a:r>
          </a:p>
          <a:p>
            <a:r>
              <a:rPr lang="en-US" sz="3200" dirty="0"/>
              <a:t>Postop: remember the associated conditions of Chiari Malformation and hydrocephalus</a:t>
            </a:r>
          </a:p>
        </p:txBody>
      </p:sp>
    </p:spTree>
    <p:extLst>
      <p:ext uri="{BB962C8B-B14F-4D97-AF65-F5344CB8AC3E}">
        <p14:creationId xmlns:p14="http://schemas.microsoft.com/office/powerpoint/2010/main" val="21463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06475"/>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636856" y="1203325"/>
            <a:ext cx="8362950" cy="5121275"/>
          </a:xfrm>
        </p:spPr>
        <p:txBody>
          <a:bodyPr>
            <a:normAutofit fontScale="25000" lnSpcReduction="20000"/>
          </a:bodyPr>
          <a:lstStyle/>
          <a:p>
            <a:pPr marL="349250" indent="-349250">
              <a:lnSpc>
                <a:spcPct val="120000"/>
              </a:lnSpc>
              <a:spcBef>
                <a:spcPts val="600"/>
              </a:spcBef>
              <a:buFont typeface="+mj-lt"/>
              <a:buAutoNum type="arabicPeriod"/>
            </a:pPr>
            <a:r>
              <a:rPr lang="en-US" sz="6000" dirty="0" err="1"/>
              <a:t>Conran</a:t>
            </a:r>
            <a:r>
              <a:rPr lang="en-US" sz="6000" dirty="0"/>
              <a:t> A, Anesthetic Considerations for Neonatal Neurosurgical Patients. Neurosurgical Clinics of North America, 1998,  9(1): 181-185.</a:t>
            </a:r>
          </a:p>
          <a:p>
            <a:pPr marL="349250" indent="-349250">
              <a:lnSpc>
                <a:spcPct val="120000"/>
              </a:lnSpc>
              <a:spcBef>
                <a:spcPts val="600"/>
              </a:spcBef>
              <a:buFont typeface="+mj-lt"/>
              <a:buAutoNum type="arabicPeriod"/>
            </a:pPr>
            <a:r>
              <a:rPr lang="en-US" sz="6000" dirty="0"/>
              <a:t>John HM, Harvey BS, Laura FS. Malformations of the central nervous system J. Child Neurology 2006:285-366.</a:t>
            </a:r>
          </a:p>
          <a:p>
            <a:pPr marL="349250" indent="-349250">
              <a:lnSpc>
                <a:spcPct val="120000"/>
              </a:lnSpc>
              <a:spcBef>
                <a:spcPts val="600"/>
              </a:spcBef>
              <a:buFont typeface="+mj-lt"/>
              <a:buAutoNum type="arabicPeriod"/>
            </a:pPr>
            <a:r>
              <a:rPr lang="en-US" sz="6000" dirty="0"/>
              <a:t>Deepak Singh, MD,DM , </a:t>
            </a:r>
            <a:r>
              <a:rPr lang="en-US" sz="6000" dirty="0" err="1"/>
              <a:t>Girija</a:t>
            </a:r>
            <a:r>
              <a:rPr lang="en-US" sz="6000" dirty="0"/>
              <a:t> Prasad </a:t>
            </a:r>
            <a:r>
              <a:rPr lang="en-US" sz="6000" dirty="0" err="1"/>
              <a:t>Rath</a:t>
            </a:r>
            <a:r>
              <a:rPr lang="en-US" sz="6000" dirty="0"/>
              <a:t>, MD, DM et </a:t>
            </a:r>
            <a:r>
              <a:rPr lang="en-US" sz="6000" dirty="0" err="1"/>
              <a:t>al.Anaesthetic</a:t>
            </a:r>
            <a:r>
              <a:rPr lang="en-US" sz="6000" dirty="0"/>
              <a:t> concern and perioperative complications in repair of </a:t>
            </a:r>
            <a:r>
              <a:rPr lang="en-US" sz="6000" dirty="0" err="1"/>
              <a:t>mylomeningocele</a:t>
            </a:r>
            <a:r>
              <a:rPr lang="en-US" sz="6000" dirty="0"/>
              <a:t>; J. of neurosurgical </a:t>
            </a:r>
            <a:r>
              <a:rPr lang="en-US" sz="6000" dirty="0" err="1"/>
              <a:t>anaesthesiology</a:t>
            </a:r>
            <a:r>
              <a:rPr lang="en-US" sz="6000" dirty="0"/>
              <a:t>, 2010; 22: 11-15.</a:t>
            </a:r>
          </a:p>
          <a:p>
            <a:pPr marL="349250" indent="-349250">
              <a:lnSpc>
                <a:spcPct val="120000"/>
              </a:lnSpc>
              <a:spcBef>
                <a:spcPts val="600"/>
              </a:spcBef>
              <a:buFont typeface="+mj-lt"/>
              <a:buAutoNum type="arabicPeriod"/>
            </a:pPr>
            <a:r>
              <a:rPr lang="en-US" sz="6000" dirty="0"/>
              <a:t>Phillips BC, </a:t>
            </a:r>
            <a:r>
              <a:rPr lang="en-US" sz="6000" dirty="0" err="1"/>
              <a:t>Gelsomino</a:t>
            </a:r>
            <a:r>
              <a:rPr lang="en-US" sz="6000" dirty="0"/>
              <a:t> M, </a:t>
            </a:r>
            <a:r>
              <a:rPr lang="en-US" sz="6000" dirty="0" err="1"/>
              <a:t>Pownall</a:t>
            </a:r>
            <a:r>
              <a:rPr lang="en-US" sz="6000" dirty="0"/>
              <a:t> AL, </a:t>
            </a:r>
            <a:r>
              <a:rPr lang="en-US" sz="6000" dirty="0" err="1"/>
              <a:t>Ocal</a:t>
            </a:r>
            <a:r>
              <a:rPr lang="en-US" sz="6000" dirty="0"/>
              <a:t> E, Spencer HJ, O'Brien MS, Albert GW. Predictors of the need for cerebrospinal fluid diversion in patients with myelomeningocele. J </a:t>
            </a:r>
            <a:r>
              <a:rPr lang="en-US" sz="6000" dirty="0" err="1"/>
              <a:t>Neurosurg</a:t>
            </a:r>
            <a:r>
              <a:rPr lang="en-US" sz="6000" dirty="0"/>
              <a:t> </a:t>
            </a:r>
            <a:r>
              <a:rPr lang="en-US" sz="6000" dirty="0" err="1"/>
              <a:t>Pediatr</a:t>
            </a:r>
            <a:r>
              <a:rPr lang="en-US" sz="6000" dirty="0"/>
              <a:t>. 2014 Aug;14(2):167-72. </a:t>
            </a:r>
          </a:p>
          <a:p>
            <a:pPr marL="349250" indent="-349250">
              <a:lnSpc>
                <a:spcPct val="120000"/>
              </a:lnSpc>
              <a:spcBef>
                <a:spcPts val="600"/>
              </a:spcBef>
              <a:buFont typeface="+mj-lt"/>
              <a:buAutoNum type="arabicPeriod"/>
            </a:pPr>
            <a:r>
              <a:rPr lang="en-US" sz="6000" dirty="0" err="1"/>
              <a:t>Elbabaa</a:t>
            </a:r>
            <a:r>
              <a:rPr lang="en-US" sz="6000" dirty="0"/>
              <a:t> SK, </a:t>
            </a:r>
            <a:r>
              <a:rPr lang="en-US" sz="6000" dirty="0" err="1"/>
              <a:t>Gildehaus</a:t>
            </a:r>
            <a:r>
              <a:rPr lang="en-US" sz="6000" dirty="0"/>
              <a:t> AM, Pierson MJ, Albers JA, </a:t>
            </a:r>
            <a:r>
              <a:rPr lang="en-US" sz="6000" dirty="0" err="1"/>
              <a:t>Vlastos</a:t>
            </a:r>
            <a:r>
              <a:rPr lang="en-US" sz="6000" dirty="0"/>
              <a:t> EJ. First 60 fetal in-utero myelomeningocele repairs at Saint Louis Fetal Care Institute in the post-MOMS trial era: hydrocephalus treatment outcomes (endoscopic third ventriculostomy versus </a:t>
            </a:r>
            <a:r>
              <a:rPr lang="en-US" sz="6000" dirty="0" err="1"/>
              <a:t>ventriculo</a:t>
            </a:r>
            <a:r>
              <a:rPr lang="en-US" sz="6000" dirty="0"/>
              <a:t>-peritoneal shunt). Childs </a:t>
            </a:r>
            <a:r>
              <a:rPr lang="en-US" sz="6000" dirty="0" err="1"/>
              <a:t>Nerv</a:t>
            </a:r>
            <a:r>
              <a:rPr lang="en-US" sz="6000" dirty="0"/>
              <a:t> Syst. 2017 Jul;33(7):1157-1168.</a:t>
            </a:r>
          </a:p>
          <a:p>
            <a:pPr marL="349250" indent="-349250">
              <a:lnSpc>
                <a:spcPct val="120000"/>
              </a:lnSpc>
              <a:spcBef>
                <a:spcPts val="600"/>
              </a:spcBef>
              <a:buFont typeface="+mj-lt"/>
              <a:buAutoNum type="arabicPeriod"/>
            </a:pPr>
            <a:r>
              <a:rPr lang="en-US" sz="6000" dirty="0"/>
              <a:t>Singh D, Rath GP, Dash HH, </a:t>
            </a:r>
            <a:r>
              <a:rPr lang="en-US" sz="6000" dirty="0" err="1"/>
              <a:t>Bithal</a:t>
            </a:r>
            <a:r>
              <a:rPr lang="en-US" sz="6000" dirty="0"/>
              <a:t> PK. Anesthetic concerns and perioperative complications in repair of myelomeningocele: a retrospective review of 135 cases. J </a:t>
            </a:r>
            <a:r>
              <a:rPr lang="en-US" sz="6000" dirty="0" err="1"/>
              <a:t>Neurosurg</a:t>
            </a:r>
            <a:r>
              <a:rPr lang="en-US" sz="6000" dirty="0"/>
              <a:t> </a:t>
            </a:r>
            <a:r>
              <a:rPr lang="en-US" sz="6000" dirty="0" err="1"/>
              <a:t>Anesthesiol</a:t>
            </a:r>
            <a:r>
              <a:rPr lang="en-US" sz="6000" dirty="0"/>
              <a:t>. 2010 Jan;22(1):11-5. </a:t>
            </a:r>
          </a:p>
          <a:p>
            <a:pPr marL="349250" indent="-349250">
              <a:lnSpc>
                <a:spcPct val="120000"/>
              </a:lnSpc>
              <a:spcBef>
                <a:spcPts val="600"/>
              </a:spcBef>
              <a:buFont typeface="+mj-lt"/>
              <a:buAutoNum type="arabicPeriod"/>
            </a:pPr>
            <a:r>
              <a:rPr lang="en-US" sz="6000" dirty="0"/>
              <a:t>Northrup H, </a:t>
            </a:r>
            <a:r>
              <a:rPr lang="en-US" sz="6000" dirty="0" err="1"/>
              <a:t>Volcik</a:t>
            </a:r>
            <a:r>
              <a:rPr lang="en-US" sz="6000" dirty="0"/>
              <a:t> KA. </a:t>
            </a:r>
            <a:r>
              <a:rPr lang="en-US" sz="6000" dirty="0" err="1"/>
              <a:t>Spinia</a:t>
            </a:r>
            <a:r>
              <a:rPr lang="en-US" sz="6000" dirty="0"/>
              <a:t> bifida and other neural tube defects. </a:t>
            </a:r>
            <a:r>
              <a:rPr lang="en-US" sz="6000" dirty="0" err="1"/>
              <a:t>Curr</a:t>
            </a:r>
            <a:r>
              <a:rPr lang="en-US" sz="6000" dirty="0"/>
              <a:t> </a:t>
            </a:r>
            <a:r>
              <a:rPr lang="en-US" sz="6000" dirty="0" err="1"/>
              <a:t>Probl</a:t>
            </a:r>
            <a:r>
              <a:rPr lang="en-US" sz="6000" dirty="0"/>
              <a:t> </a:t>
            </a:r>
            <a:r>
              <a:rPr lang="en-US" sz="6000" dirty="0" err="1"/>
              <a:t>Pediatr</a:t>
            </a:r>
            <a:r>
              <a:rPr lang="en-US" sz="6000" dirty="0"/>
              <a:t> 2000:30(10):313-32.</a:t>
            </a:r>
            <a:endParaRPr lang="en-US" sz="6000" b="1" dirty="0"/>
          </a:p>
          <a:p>
            <a:pPr marL="349250" indent="-3492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docProps/app.xml><?xml version="1.0" encoding="utf-8"?>
<Properties xmlns="http://schemas.openxmlformats.org/officeDocument/2006/extended-properties" xmlns:vt="http://schemas.openxmlformats.org/officeDocument/2006/docPropsVTypes">
  <Template>SPACIES</Template>
  <TotalTime>18835</TotalTime>
  <Words>1193</Words>
  <Application>Microsoft Macintosh PowerPoint</Application>
  <PresentationFormat>On-screen Show (4:3)</PresentationFormat>
  <Paragraphs>109</Paragraphs>
  <Slides>17</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17</vt:i4>
      </vt:variant>
    </vt:vector>
  </HeadingPairs>
  <TitlesOfParts>
    <vt:vector size="25" baseType="lpstr">
      <vt:lpstr>System Font Regular</vt:lpstr>
      <vt:lpstr>Arial</vt:lpstr>
      <vt:lpstr>Calibri</vt:lpstr>
      <vt:lpstr>Calibri Light</vt:lpstr>
      <vt:lpstr>SPACIES</vt:lpstr>
      <vt:lpstr>1_SPACIES</vt:lpstr>
      <vt:lpstr>Theme11</vt:lpstr>
      <vt:lpstr>Theme9</vt:lpstr>
      <vt:lpstr>Anesthetic Considerations for Meningomyelocele</vt:lpstr>
      <vt:lpstr>Objectives</vt:lpstr>
      <vt:lpstr>Disclosures</vt:lpstr>
      <vt:lpstr>Incidence and Definitions</vt:lpstr>
      <vt:lpstr>Types of Neural Defects</vt:lpstr>
      <vt:lpstr>Causes of Myelomeningocele (MM) </vt:lpstr>
      <vt:lpstr>Associated Findings</vt:lpstr>
      <vt:lpstr>Diagnosis</vt:lpstr>
      <vt:lpstr>Fetal Meningomyelocele</vt:lpstr>
      <vt:lpstr>Neonatal Meningomyelocele</vt:lpstr>
      <vt:lpstr>Pre-operative Management</vt:lpstr>
      <vt:lpstr>Intraoperative Care</vt:lpstr>
      <vt:lpstr>Intraoperative Care</vt:lpstr>
      <vt:lpstr>Post-operative Care</vt:lpstr>
      <vt:lpstr>Long term considerations</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22</cp:revision>
  <dcterms:created xsi:type="dcterms:W3CDTF">2019-04-09T15:21:04Z</dcterms:created>
  <dcterms:modified xsi:type="dcterms:W3CDTF">2021-12-27T17:33:28Z</dcterms:modified>
</cp:coreProperties>
</file>