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</p:sldMasterIdLst>
  <p:sldIdLst>
    <p:sldId id="258" r:id="rId4"/>
    <p:sldId id="260" r:id="rId5"/>
    <p:sldId id="261" r:id="rId6"/>
    <p:sldId id="262" r:id="rId7"/>
    <p:sldId id="263" r:id="rId8"/>
    <p:sldId id="281" r:id="rId9"/>
    <p:sldId id="280" r:id="rId10"/>
    <p:sldId id="279" r:id="rId11"/>
    <p:sldId id="265" r:id="rId12"/>
    <p:sldId id="282" r:id="rId13"/>
    <p:sldId id="267" r:id="rId14"/>
    <p:sldId id="266" r:id="rId15"/>
    <p:sldId id="283" r:id="rId16"/>
    <p:sldId id="268" r:id="rId17"/>
    <p:sldId id="277" r:id="rId18"/>
    <p:sldId id="269" r:id="rId19"/>
    <p:sldId id="284" r:id="rId20"/>
    <p:sldId id="270" r:id="rId21"/>
    <p:sldId id="271" r:id="rId22"/>
    <p:sldId id="278" r:id="rId23"/>
    <p:sldId id="272" r:id="rId24"/>
    <p:sldId id="273" r:id="rId25"/>
    <p:sldId id="274" r:id="rId26"/>
    <p:sldId id="275" r:id="rId27"/>
    <p:sldId id="276" r:id="rId28"/>
    <p:sldId id="25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48"/>
    <p:restoredTop sz="94918" autoAdjust="0"/>
  </p:normalViewPr>
  <p:slideViewPr>
    <p:cSldViewPr>
      <p:cViewPr varScale="1">
        <p:scale>
          <a:sx n="95" d="100"/>
          <a:sy n="95" d="100"/>
        </p:scale>
        <p:origin x="172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tif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E0D64B8-D3AB-7249-9F14-CE9093EC73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BCEAC2D8-0FD2-0449-B35E-A5C02B9EB159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571E0E-DABA-4A45-90EA-95B2CE283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10402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17263184-9CB7-3D49-9F5E-72807287E16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1D904CE9-4B5C-5A49-9738-BE8C5DBF70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399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22E82F6B-6E65-B146-BD91-6F44CF2EC3C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19FD7A3C-4313-7B4A-B18A-42FD6D54B7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985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9556011D-FDE4-DF4D-A972-E908146BCFB1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E3C157FC-6C71-AD4F-98B6-0E46879154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859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53792801-2FFC-5941-A747-A98A93D380B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17842876-DFA3-5748-8BBB-3167D65349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174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4A59AE6E-8CC5-F149-BE76-5F59B50A8C4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41EB8C6B-5F85-1B48-9B11-9BF7D617CF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115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F42F6BBE-0577-ED4C-8FAC-E687D7B4605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4E9433AD-9802-9F43-BE61-6FB6BBE632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012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45D5DEF5-4C01-DF4F-AB61-8A7CF59014C9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3DB78270-151F-9A48-BEAC-B59A8A9EF2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200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533B7954-CA50-6841-8A16-33399A2F53C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667D22C3-461F-AE4C-9D77-BC38CC560B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811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25FAB8E5-1D04-F147-9BBA-3128B8E8749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8E0F4EE2-67ED-544E-A9B8-89CFE5E6AD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065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58B1C0FE-0235-D740-A0C6-EA8F2838ED57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6C79B85E-7A65-BF42-B9C6-B71CCA73CB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7368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6828647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502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6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7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15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40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032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711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646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336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9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77D946-7F23-1C4A-A2C1-72BF03B449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8021279" y="6324600"/>
            <a:ext cx="1122721" cy="5334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pPr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6C7208-C930-5C48-B0A4-1032090B19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8021279" y="6324600"/>
            <a:ext cx="1122721" cy="5334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84550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38598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diatricheartspecialists.com/blog/55-down-syndrome-and-congenital-heart-disease" TargetMode="External"/><Relationship Id="rId2" Type="http://schemas.openxmlformats.org/officeDocument/2006/relationships/hyperlink" Target="http://www.ndss.org/Down-Syndrome" TargetMode="Externa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pediatrics.aappublications.org/content/pediatrics/128/2/393.full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601"/>
            <a:ext cx="8534400" cy="38100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+mn-lt"/>
              </a:rPr>
              <a:t>Anesthetic Considerations For Patients With Trisomy 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200400"/>
            <a:ext cx="4572000" cy="2133600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Andrew Infosino, MD</a:t>
            </a:r>
          </a:p>
          <a:p>
            <a:r>
              <a:rPr lang="en-US" sz="3600" dirty="0" err="1">
                <a:solidFill>
                  <a:schemeClr val="tx1"/>
                </a:solidFill>
              </a:rPr>
              <a:t>Jina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Sinskey</a:t>
            </a:r>
            <a:r>
              <a:rPr lang="en-US" sz="3600" dirty="0">
                <a:solidFill>
                  <a:schemeClr val="tx1"/>
                </a:solidFill>
              </a:rPr>
              <a:t>, MD</a:t>
            </a:r>
          </a:p>
          <a:p>
            <a:r>
              <a:rPr lang="en-US" sz="2600" dirty="0"/>
              <a:t>UCSF Department of Anesthesia and Perioperative Care</a:t>
            </a:r>
          </a:p>
          <a:p>
            <a:endParaRPr lang="en-US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B547F-9281-F042-8681-D8CCAAB9D89F}"/>
              </a:ext>
            </a:extLst>
          </p:cNvPr>
          <p:cNvSpPr txBox="1"/>
          <p:nvPr/>
        </p:nvSpPr>
        <p:spPr>
          <a:xfrm>
            <a:off x="3710129" y="5638800"/>
            <a:ext cx="1723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8/2017</a:t>
            </a:r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169091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6838950" cy="1325563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1600"/>
            <a:ext cx="7886700" cy="4191000"/>
          </a:xfrm>
        </p:spPr>
        <p:txBody>
          <a:bodyPr>
            <a:noAutofit/>
          </a:bodyPr>
          <a:lstStyle/>
          <a:p>
            <a:pPr lvl="0"/>
            <a:r>
              <a:rPr lang="en-US" sz="3000" dirty="0"/>
              <a:t>Indicate the incidence and major risk factor for having a child with trisomy 21</a:t>
            </a:r>
          </a:p>
          <a:p>
            <a:pPr lvl="0"/>
            <a:r>
              <a:rPr lang="en-US" sz="3000" dirty="0"/>
              <a:t>Describe characterizing features of patients with trisomy 21</a:t>
            </a:r>
          </a:p>
          <a:p>
            <a:pPr lvl="0"/>
            <a:r>
              <a:rPr lang="en-US" sz="3000" dirty="0"/>
              <a:t>List key areas for preoperative assessment in patients with trisomy 21</a:t>
            </a:r>
          </a:p>
          <a:p>
            <a:pPr lvl="0"/>
            <a:r>
              <a:rPr lang="en-US" sz="3000" dirty="0"/>
              <a:t>Describe the major issues regarding intraoperative management of patients with trisomy 21</a:t>
            </a:r>
          </a:p>
        </p:txBody>
      </p:sp>
    </p:spTree>
    <p:extLst>
      <p:ext uri="{BB962C8B-B14F-4D97-AF65-F5344CB8AC3E}">
        <p14:creationId xmlns:p14="http://schemas.microsoft.com/office/powerpoint/2010/main" val="238787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Incidence of Trisomy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924800" cy="4261073"/>
          </a:xfrm>
        </p:spPr>
        <p:txBody>
          <a:bodyPr>
            <a:noAutofit/>
          </a:bodyPr>
          <a:lstStyle/>
          <a:p>
            <a:r>
              <a:rPr lang="en-US" sz="3000" dirty="0"/>
              <a:t>Most prevalent chromosomal abnormality worldwide</a:t>
            </a:r>
          </a:p>
          <a:p>
            <a:r>
              <a:rPr lang="en-US" sz="3000" dirty="0"/>
              <a:t>Occurs in approximately 1 in 700 newborns in the US</a:t>
            </a:r>
          </a:p>
          <a:p>
            <a:r>
              <a:rPr lang="en-US" sz="3000" dirty="0"/>
              <a:t>6,000 infants born with trisomy 21 annually in the US</a:t>
            </a:r>
          </a:p>
          <a:p>
            <a:r>
              <a:rPr lang="en-US" sz="3000" dirty="0"/>
              <a:t>Estimated &gt; 400,000 individuals with trisomy 21 currently living in the US</a:t>
            </a:r>
          </a:p>
        </p:txBody>
      </p:sp>
    </p:spTree>
    <p:extLst>
      <p:ext uri="{BB962C8B-B14F-4D97-AF65-F5344CB8AC3E}">
        <p14:creationId xmlns:p14="http://schemas.microsoft.com/office/powerpoint/2010/main" val="3286583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6762750" cy="83056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Trisomy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5191720"/>
            <a:ext cx="5943600" cy="609599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i="1" dirty="0"/>
              <a:t>Extra copy of chromosome 21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403749"/>
            <a:ext cx="6934200" cy="3733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43150" y="6106180"/>
            <a:ext cx="4057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Image: U.S. Department of Energy Human Genome Program. [Public domain], via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216601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6762750" cy="10826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Types of Trisomy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676400"/>
            <a:ext cx="7905749" cy="3886200"/>
          </a:xfrm>
        </p:spPr>
        <p:txBody>
          <a:bodyPr>
            <a:noAutofit/>
          </a:bodyPr>
          <a:lstStyle/>
          <a:p>
            <a:r>
              <a:rPr lang="en-US" sz="3000" dirty="0"/>
              <a:t>&gt; 95%: Non-disjunction (extra copy of chromosome 21 in every cell)</a:t>
            </a:r>
          </a:p>
          <a:p>
            <a:r>
              <a:rPr lang="en-US" sz="3000" dirty="0"/>
              <a:t>4%: Translocation (additional full or partial copy of chromosome 21 attached to another chromosome, usually chromosome 14)</a:t>
            </a:r>
          </a:p>
          <a:p>
            <a:r>
              <a:rPr lang="en-US" sz="3000" dirty="0"/>
              <a:t>1%: Mosaic trisomy 21 (extra chromosome 21 is present in some, but not all cells)</a:t>
            </a:r>
          </a:p>
        </p:txBody>
      </p:sp>
    </p:spTree>
    <p:extLst>
      <p:ext uri="{BB962C8B-B14F-4D97-AF65-F5344CB8AC3E}">
        <p14:creationId xmlns:p14="http://schemas.microsoft.com/office/powerpoint/2010/main" val="613145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058150" cy="10826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Risk Factors for Trisomy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4029075" cy="4419600"/>
          </a:xfrm>
        </p:spPr>
        <p:txBody>
          <a:bodyPr>
            <a:noAutofit/>
          </a:bodyPr>
          <a:lstStyle/>
          <a:p>
            <a:r>
              <a:rPr lang="en-US" sz="2800" dirty="0"/>
              <a:t>Advanced maternal age is the major risk factor</a:t>
            </a:r>
          </a:p>
          <a:p>
            <a:r>
              <a:rPr lang="en-US" sz="2800" dirty="0"/>
              <a:t>The risk of having a child with trisomy 21 increases in a linear fashion with advancing maternal age until age 30, then increases exponentially thereafter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93"/>
          <a:stretch/>
        </p:blipFill>
        <p:spPr>
          <a:xfrm>
            <a:off x="4648200" y="1752600"/>
            <a:ext cx="4267200" cy="408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55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Risk Factors for Trisomy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800599"/>
          </a:xfrm>
        </p:spPr>
        <p:txBody>
          <a:bodyPr>
            <a:noAutofit/>
          </a:bodyPr>
          <a:lstStyle/>
          <a:p>
            <a:r>
              <a:rPr lang="en-US" sz="3600" dirty="0"/>
              <a:t>Advanced paternal age may contribute to a small increase in risk</a:t>
            </a:r>
          </a:p>
          <a:p>
            <a:r>
              <a:rPr lang="en-US" sz="3600" dirty="0"/>
              <a:t>Environmental factors not shown to increase risk</a:t>
            </a:r>
          </a:p>
        </p:txBody>
      </p:sp>
    </p:spTree>
    <p:extLst>
      <p:ext uri="{BB962C8B-B14F-4D97-AF65-F5344CB8AC3E}">
        <p14:creationId xmlns:p14="http://schemas.microsoft.com/office/powerpoint/2010/main" val="1245711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8051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Characterizing Features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574799"/>
            <a:ext cx="4343400" cy="4100512"/>
          </a:xfrm>
        </p:spPr>
        <p:txBody>
          <a:bodyPr>
            <a:normAutofit/>
          </a:bodyPr>
          <a:lstStyle/>
          <a:p>
            <a:r>
              <a:rPr lang="en-US" dirty="0"/>
              <a:t>Mental retardation: very mild to severe</a:t>
            </a:r>
          </a:p>
          <a:p>
            <a:r>
              <a:rPr lang="en-US" dirty="0"/>
              <a:t>Short stature</a:t>
            </a:r>
          </a:p>
          <a:p>
            <a:r>
              <a:rPr lang="en-US" dirty="0"/>
              <a:t>Obesity</a:t>
            </a:r>
          </a:p>
          <a:p>
            <a:r>
              <a:rPr lang="en-US" dirty="0"/>
              <a:t>Simian crease</a:t>
            </a:r>
          </a:p>
          <a:p>
            <a:r>
              <a:rPr lang="en-US" dirty="0" err="1"/>
              <a:t>Hypotonia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38400" y="5874603"/>
            <a:ext cx="37338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Image: By </a:t>
            </a:r>
            <a:r>
              <a:rPr lang="en-US" sz="1200" dirty="0" err="1"/>
              <a:t>WurdBendur</a:t>
            </a:r>
            <a:r>
              <a:rPr lang="en-US" sz="1200" dirty="0"/>
              <a:t> (Own work) [GFDL (http://</a:t>
            </a:r>
            <a:r>
              <a:rPr lang="en-US" sz="1200" dirty="0" err="1"/>
              <a:t>www.gnu.org</a:t>
            </a:r>
            <a:r>
              <a:rPr lang="en-US" sz="1200" dirty="0"/>
              <a:t>/</a:t>
            </a:r>
            <a:r>
              <a:rPr lang="en-US" sz="1200" dirty="0" err="1"/>
              <a:t>copyleft</a:t>
            </a:r>
            <a:r>
              <a:rPr lang="en-US" sz="1200" dirty="0"/>
              <a:t>/</a:t>
            </a:r>
            <a:r>
              <a:rPr lang="en-US" sz="1200" dirty="0" err="1"/>
              <a:t>fdl.html</a:t>
            </a:r>
            <a:r>
              <a:rPr lang="en-US" sz="1200" dirty="0"/>
              <a:t>) or CC BY-SA 4.0-3.0-2.5-2.0-1.0 (http://</a:t>
            </a:r>
            <a:r>
              <a:rPr lang="en-US" sz="1200" dirty="0" err="1"/>
              <a:t>creativecommons.org</a:t>
            </a:r>
            <a:r>
              <a:rPr lang="en-US" sz="1200" dirty="0"/>
              <a:t>/licenses/by-</a:t>
            </a:r>
            <a:r>
              <a:rPr lang="en-US" sz="1200" dirty="0" err="1"/>
              <a:t>sa</a:t>
            </a:r>
            <a:r>
              <a:rPr lang="en-US" sz="1200" dirty="0"/>
              <a:t>/4.0-3.0-2.5-2.0-1.0)], via Wikimedia Commons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573809"/>
            <a:ext cx="2912268" cy="388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63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558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Craniofacial Abnormalities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83919" y="1295400"/>
            <a:ext cx="4926282" cy="4351338"/>
          </a:xfrm>
        </p:spPr>
        <p:txBody>
          <a:bodyPr>
            <a:noAutofit/>
          </a:bodyPr>
          <a:lstStyle/>
          <a:p>
            <a:r>
              <a:rPr lang="en-US" sz="2800" dirty="0" err="1"/>
              <a:t>Microbrachycephaly</a:t>
            </a:r>
            <a:endParaRPr lang="en-US" sz="2800" dirty="0"/>
          </a:p>
          <a:p>
            <a:r>
              <a:rPr lang="en-US" sz="2800" dirty="0" err="1"/>
              <a:t>Epicanthal</a:t>
            </a:r>
            <a:r>
              <a:rPr lang="en-US" sz="2800" dirty="0"/>
              <a:t> folds</a:t>
            </a:r>
          </a:p>
          <a:p>
            <a:r>
              <a:rPr lang="en-US" sz="2800" dirty="0"/>
              <a:t>Oblique palpebral fissures</a:t>
            </a:r>
          </a:p>
          <a:p>
            <a:r>
              <a:rPr lang="en-US" sz="2800" dirty="0"/>
              <a:t>Small and low-set ears</a:t>
            </a:r>
          </a:p>
          <a:p>
            <a:r>
              <a:rPr lang="en-US" sz="2800" dirty="0" err="1"/>
              <a:t>Macroglossia</a:t>
            </a:r>
            <a:endParaRPr lang="en-US" sz="2800" dirty="0"/>
          </a:p>
          <a:p>
            <a:r>
              <a:rPr lang="en-US" sz="2800" dirty="0" err="1"/>
              <a:t>Microdontia</a:t>
            </a:r>
            <a:endParaRPr lang="en-US" sz="2800" dirty="0"/>
          </a:p>
          <a:p>
            <a:r>
              <a:rPr lang="en-US" sz="2800" dirty="0"/>
              <a:t>Mandibular hypoplasia </a:t>
            </a:r>
          </a:p>
          <a:p>
            <a:r>
              <a:rPr lang="en-US" sz="2800" dirty="0"/>
              <a:t>Broad, flat nose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5950803"/>
            <a:ext cx="3886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By </a:t>
            </a:r>
            <a:r>
              <a:rPr lang="en-US" sz="1200" dirty="0" err="1"/>
              <a:t>Vanellus</a:t>
            </a:r>
            <a:r>
              <a:rPr lang="en-US" sz="1200" dirty="0"/>
              <a:t> </a:t>
            </a:r>
            <a:r>
              <a:rPr lang="en-US" sz="1200" dirty="0" err="1"/>
              <a:t>Foto</a:t>
            </a:r>
            <a:r>
              <a:rPr lang="en-US" sz="1200" dirty="0"/>
              <a:t> (Own work) [GFDL (http://</a:t>
            </a:r>
            <a:r>
              <a:rPr lang="en-US" sz="1200" dirty="0" err="1"/>
              <a:t>www.gnu.org</a:t>
            </a:r>
            <a:r>
              <a:rPr lang="en-US" sz="1200" dirty="0"/>
              <a:t>/</a:t>
            </a:r>
            <a:r>
              <a:rPr lang="en-US" sz="1200" dirty="0" err="1"/>
              <a:t>copyleft</a:t>
            </a:r>
            <a:r>
              <a:rPr lang="en-US" sz="1200" dirty="0"/>
              <a:t>/</a:t>
            </a:r>
            <a:r>
              <a:rPr lang="en-US" sz="1200" dirty="0" err="1"/>
              <a:t>fdl.html</a:t>
            </a:r>
            <a:r>
              <a:rPr lang="en-US" sz="1200" dirty="0"/>
              <a:t>) or CC BY-SA 3.0 (http://</a:t>
            </a:r>
            <a:r>
              <a:rPr lang="en-US" sz="1200" dirty="0" err="1"/>
              <a:t>creativecommons.org</a:t>
            </a:r>
            <a:r>
              <a:rPr lang="en-US" sz="1200" dirty="0"/>
              <a:t>/licenses/by-</a:t>
            </a:r>
            <a:r>
              <a:rPr lang="en-US" sz="1200" dirty="0" err="1"/>
              <a:t>sa</a:t>
            </a:r>
            <a:r>
              <a:rPr lang="en-US" sz="1200" dirty="0"/>
              <a:t>/3.0)], via Wikimedia Commons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1" y="1417638"/>
            <a:ext cx="2830078" cy="389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64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467600" cy="9906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Trisomy 21: Associated Conditions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19100" y="1313329"/>
            <a:ext cx="8305800" cy="5029200"/>
          </a:xfrm>
        </p:spPr>
        <p:txBody>
          <a:bodyPr>
            <a:noAutofit/>
          </a:bodyPr>
          <a:lstStyle/>
          <a:p>
            <a:r>
              <a:rPr lang="en-US" sz="3000" dirty="0"/>
              <a:t>Significant hearing loss (75%)</a:t>
            </a:r>
          </a:p>
          <a:p>
            <a:r>
              <a:rPr lang="en-US" sz="3000" dirty="0"/>
              <a:t>Obstructive sleep apnea (50-80%)</a:t>
            </a:r>
          </a:p>
          <a:p>
            <a:r>
              <a:rPr lang="en-US" sz="3000" dirty="0"/>
              <a:t>Ophthalmic disorders (60%)</a:t>
            </a:r>
          </a:p>
          <a:p>
            <a:r>
              <a:rPr lang="en-US" sz="3000" dirty="0"/>
              <a:t>Congenital heart disease (50%)</a:t>
            </a:r>
          </a:p>
          <a:p>
            <a:r>
              <a:rPr lang="en-US" sz="3000" dirty="0" err="1"/>
              <a:t>Atlanto</a:t>
            </a:r>
            <a:r>
              <a:rPr lang="en-US" sz="3000" dirty="0"/>
              <a:t>-axial instability (20%)</a:t>
            </a:r>
          </a:p>
          <a:p>
            <a:r>
              <a:rPr lang="en-US" sz="3000" dirty="0"/>
              <a:t>Gastrointestinal </a:t>
            </a:r>
            <a:r>
              <a:rPr lang="en-US" sz="3000" dirty="0" err="1"/>
              <a:t>atresias</a:t>
            </a:r>
            <a:r>
              <a:rPr lang="en-US" sz="3000" dirty="0"/>
              <a:t> (12%) </a:t>
            </a:r>
          </a:p>
          <a:p>
            <a:r>
              <a:rPr lang="en-US" sz="3000" dirty="0"/>
              <a:t>Hypothyroidism (5-10%)</a:t>
            </a:r>
          </a:p>
          <a:p>
            <a:r>
              <a:rPr lang="en-US" sz="3000" dirty="0"/>
              <a:t>Leukemia (1%)</a:t>
            </a:r>
          </a:p>
        </p:txBody>
      </p:sp>
    </p:spTree>
    <p:extLst>
      <p:ext uri="{BB962C8B-B14F-4D97-AF65-F5344CB8AC3E}">
        <p14:creationId xmlns:p14="http://schemas.microsoft.com/office/powerpoint/2010/main" val="3668535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543800" cy="1082675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latin typeface="+mn-lt"/>
              </a:rPr>
              <a:t>Congenital Heart Disease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304800" y="1447800"/>
            <a:ext cx="8500753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800" i="1" dirty="0"/>
              <a:t>Congenital heart defects in patients with trisomy 21 include</a:t>
            </a:r>
            <a:r>
              <a:rPr lang="en-US" sz="3800" dirty="0"/>
              <a:t>:  </a:t>
            </a:r>
          </a:p>
          <a:p>
            <a:pPr>
              <a:buFont typeface="Arial" charset="0"/>
              <a:buChar char="•"/>
            </a:pPr>
            <a:r>
              <a:rPr lang="en-US" dirty="0"/>
              <a:t>Atrioventricular septal or AV canal defects (45%)</a:t>
            </a:r>
          </a:p>
          <a:p>
            <a:r>
              <a:rPr lang="en-US" dirty="0"/>
              <a:t>Ventricular septal defects (35%)</a:t>
            </a:r>
          </a:p>
          <a:p>
            <a:r>
              <a:rPr lang="en-US" dirty="0" err="1"/>
              <a:t>Secundum</a:t>
            </a:r>
            <a:r>
              <a:rPr lang="en-US" dirty="0"/>
              <a:t> atrial septal defects (8%)</a:t>
            </a:r>
          </a:p>
          <a:p>
            <a:r>
              <a:rPr lang="en-US" dirty="0"/>
              <a:t>Patent ductus arteriosus (7%)</a:t>
            </a:r>
          </a:p>
          <a:p>
            <a:r>
              <a:rPr lang="en-US" dirty="0"/>
              <a:t>Tetralogy of </a:t>
            </a:r>
            <a:r>
              <a:rPr lang="en-US" dirty="0" err="1"/>
              <a:t>Fallot</a:t>
            </a:r>
            <a:r>
              <a:rPr lang="en-US" dirty="0"/>
              <a:t> (4%)</a:t>
            </a:r>
          </a:p>
        </p:txBody>
      </p:sp>
    </p:spTree>
    <p:extLst>
      <p:ext uri="{BB962C8B-B14F-4D97-AF65-F5344CB8AC3E}">
        <p14:creationId xmlns:p14="http://schemas.microsoft.com/office/powerpoint/2010/main" val="3716753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1"/>
            <a:ext cx="7467600" cy="990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Common Surgical Procedures 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572000"/>
          </a:xfrm>
        </p:spPr>
        <p:txBody>
          <a:bodyPr>
            <a:noAutofit/>
          </a:bodyPr>
          <a:lstStyle/>
          <a:p>
            <a:r>
              <a:rPr lang="en-US" sz="3600" dirty="0"/>
              <a:t>Eye exam under anesthesia</a:t>
            </a:r>
          </a:p>
          <a:p>
            <a:r>
              <a:rPr lang="en-US" sz="3600" dirty="0"/>
              <a:t>Tonsillectomy and adenoidectomy for OSA</a:t>
            </a:r>
          </a:p>
          <a:p>
            <a:r>
              <a:rPr lang="en-US" sz="3600" dirty="0"/>
              <a:t>Myringotomy tubes</a:t>
            </a:r>
          </a:p>
          <a:p>
            <a:r>
              <a:rPr lang="en-US" sz="3600" dirty="0"/>
              <a:t>Repair of congenital cardiac defects</a:t>
            </a:r>
          </a:p>
          <a:p>
            <a:r>
              <a:rPr lang="en-US" sz="3600" dirty="0"/>
              <a:t>Repair of intestinal atresia</a:t>
            </a:r>
          </a:p>
          <a:p>
            <a:r>
              <a:rPr lang="en-US" sz="3600" dirty="0"/>
              <a:t>Pull-through for </a:t>
            </a:r>
            <a:r>
              <a:rPr lang="en-US" sz="3600" dirty="0" err="1"/>
              <a:t>Hirschsprung’s</a:t>
            </a:r>
            <a:r>
              <a:rPr lang="en-US" sz="3600" dirty="0"/>
              <a:t> Disease</a:t>
            </a:r>
          </a:p>
        </p:txBody>
      </p:sp>
    </p:spTree>
    <p:extLst>
      <p:ext uri="{BB962C8B-B14F-4D97-AF65-F5344CB8AC3E}">
        <p14:creationId xmlns:p14="http://schemas.microsoft.com/office/powerpoint/2010/main" val="372475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>
                <a:latin typeface="+mn-lt"/>
              </a:rPr>
              <a:t>Anesthesia Risk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446337"/>
            <a:ext cx="8143875" cy="4648200"/>
          </a:xfrm>
        </p:spPr>
        <p:txBody>
          <a:bodyPr>
            <a:noAutofit/>
          </a:bodyPr>
          <a:lstStyle/>
          <a:p>
            <a:r>
              <a:rPr lang="en-US" sz="3200" dirty="0"/>
              <a:t>Children with trisomy 21 have a higher frequency of complications associated with general anesthesia than the general population</a:t>
            </a:r>
          </a:p>
          <a:p>
            <a:r>
              <a:rPr lang="en-US" sz="3200" dirty="0"/>
              <a:t>Trisomy 21 patients tend to have more URIs</a:t>
            </a:r>
          </a:p>
          <a:p>
            <a:r>
              <a:rPr lang="en-US" sz="3200" dirty="0"/>
              <a:t>Anesthetic complications include bradycardia, airway obstruction, difficult intubation, bronchospasm, post-intubation croup</a:t>
            </a:r>
          </a:p>
        </p:txBody>
      </p:sp>
    </p:spTree>
    <p:extLst>
      <p:ext uri="{BB962C8B-B14F-4D97-AF65-F5344CB8AC3E}">
        <p14:creationId xmlns:p14="http://schemas.microsoft.com/office/powerpoint/2010/main" val="690508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5"/>
            <a:ext cx="8058150" cy="1325563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Minimizing Anesthesia Risk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64127" y="1828800"/>
            <a:ext cx="4572000" cy="3429000"/>
          </a:xfrm>
        </p:spPr>
        <p:txBody>
          <a:bodyPr>
            <a:noAutofit/>
          </a:bodyPr>
          <a:lstStyle/>
          <a:p>
            <a:r>
              <a:rPr lang="en-US" dirty="0"/>
              <a:t>Consider combining surgical procedures under one anesthetic</a:t>
            </a:r>
          </a:p>
          <a:p>
            <a:r>
              <a:rPr lang="en-US" dirty="0"/>
              <a:t>Thorough preoperative evaluation of these patients is essential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645" y="2095500"/>
            <a:ext cx="36576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82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058150" cy="1325563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latin typeface="+mn-lt"/>
              </a:rPr>
              <a:t>Anesthetic Risk: Cardiac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381000" y="1295400"/>
            <a:ext cx="8134350" cy="48006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Important to assess the cardiac status of all patients with trisomy 21, even for non-cardiac surgery</a:t>
            </a:r>
          </a:p>
          <a:p>
            <a:r>
              <a:rPr lang="en-US" sz="3200" dirty="0"/>
              <a:t>Trisomy 21 patients with congenital heart disease should have a thorough preoperative cardiac evaluation</a:t>
            </a:r>
          </a:p>
          <a:p>
            <a:pPr lvl="1">
              <a:buFont typeface=".AppleSystemUIFont" charset="-120"/>
              <a:buChar char="-"/>
            </a:pPr>
            <a:r>
              <a:rPr lang="en-US" sz="2800" dirty="0"/>
              <a:t>Functional status assessment</a:t>
            </a:r>
          </a:p>
          <a:p>
            <a:pPr lvl="1">
              <a:buFont typeface=".AppleSystemUIFont" charset="-120"/>
              <a:buChar char="-"/>
            </a:pPr>
            <a:r>
              <a:rPr lang="en-US" sz="2800" dirty="0"/>
              <a:t>Physical exam </a:t>
            </a:r>
          </a:p>
          <a:p>
            <a:pPr lvl="1">
              <a:buFont typeface=".AppleSystemUIFont" charset="-120"/>
              <a:buChar char="-"/>
            </a:pPr>
            <a:r>
              <a:rPr lang="en-US" sz="2800" dirty="0"/>
              <a:t>EKG</a:t>
            </a:r>
          </a:p>
          <a:p>
            <a:pPr lvl="1">
              <a:buFont typeface=".AppleSystemUIFont" charset="-120"/>
              <a:buChar char="-"/>
            </a:pPr>
            <a:r>
              <a:rPr lang="en-US" sz="2800" dirty="0"/>
              <a:t>Echocardiogram</a:t>
            </a:r>
          </a:p>
        </p:txBody>
      </p:sp>
    </p:spTree>
    <p:extLst>
      <p:ext uri="{BB962C8B-B14F-4D97-AF65-F5344CB8AC3E}">
        <p14:creationId xmlns:p14="http://schemas.microsoft.com/office/powerpoint/2010/main" val="476215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058150" cy="1066800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latin typeface="+mn-lt"/>
              </a:rPr>
              <a:t>Anesthetic Risk: Cardiac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Assessing Cardiac Risk:</a:t>
            </a:r>
          </a:p>
          <a:p>
            <a:r>
              <a:rPr lang="en-US" sz="3600" dirty="0"/>
              <a:t>Severity of the lesion</a:t>
            </a:r>
          </a:p>
          <a:p>
            <a:r>
              <a:rPr lang="en-US" sz="3600" dirty="0"/>
              <a:t>Status of the repair</a:t>
            </a:r>
          </a:p>
          <a:p>
            <a:r>
              <a:rPr lang="en-US" sz="3600" dirty="0"/>
              <a:t>Need for subacute bacterial endocarditis (SBE) prophylaxis</a:t>
            </a:r>
          </a:p>
          <a:p>
            <a:r>
              <a:rPr lang="en-US" sz="3600" dirty="0"/>
              <a:t>Presence of shunting</a:t>
            </a:r>
          </a:p>
          <a:p>
            <a:r>
              <a:rPr lang="en-US" sz="3600" dirty="0"/>
              <a:t>Presence of pulmonary hypertension</a:t>
            </a:r>
          </a:p>
        </p:txBody>
      </p:sp>
    </p:spTree>
    <p:extLst>
      <p:ext uri="{BB962C8B-B14F-4D97-AF65-F5344CB8AC3E}">
        <p14:creationId xmlns:p14="http://schemas.microsoft.com/office/powerpoint/2010/main" val="1817684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latin typeface="+mn-lt"/>
              </a:rPr>
              <a:t>Anesthetic Risk: Pulmonary Hypertension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199"/>
            <a:ext cx="8058150" cy="3581401"/>
          </a:xfrm>
        </p:spPr>
        <p:txBody>
          <a:bodyPr>
            <a:normAutofit/>
          </a:bodyPr>
          <a:lstStyle/>
          <a:p>
            <a:r>
              <a:rPr lang="en-US" dirty="0"/>
              <a:t>Patients with trisomy 21 have an increased incidence of pulmonary hypertension</a:t>
            </a:r>
          </a:p>
          <a:p>
            <a:r>
              <a:rPr lang="en-US" dirty="0"/>
              <a:t>Pulmonary hypertension may be related to congenital heart disease, obstructive sleep apnea, pulmonary hypoplasia and reduced nitric oxide bioavailability</a:t>
            </a:r>
          </a:p>
        </p:txBody>
      </p:sp>
    </p:spTree>
    <p:extLst>
      <p:ext uri="{BB962C8B-B14F-4D97-AF65-F5344CB8AC3E}">
        <p14:creationId xmlns:p14="http://schemas.microsoft.com/office/powerpoint/2010/main" val="2836546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7620000" cy="990600"/>
          </a:xfrm>
        </p:spPr>
        <p:txBody>
          <a:bodyPr>
            <a:normAutofit/>
          </a:bodyPr>
          <a:lstStyle/>
          <a:p>
            <a:pPr algn="l"/>
            <a:r>
              <a:rPr lang="en-US" sz="4800" dirty="0" err="1">
                <a:latin typeface="+mn-lt"/>
              </a:rPr>
              <a:t>Atlanto</a:t>
            </a:r>
            <a:r>
              <a:rPr lang="en-US" sz="4800" dirty="0">
                <a:latin typeface="+mn-lt"/>
              </a:rPr>
              <a:t>-Axial Instability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Excessive movement between the atlas (C1) and axis (C2)</a:t>
            </a:r>
          </a:p>
          <a:p>
            <a:pPr>
              <a:spcBef>
                <a:spcPts val="600"/>
              </a:spcBef>
            </a:pPr>
            <a:r>
              <a:rPr lang="en-US" sz="3200" dirty="0"/>
              <a:t>Present in 20% of trisomy 21 patients</a:t>
            </a:r>
          </a:p>
          <a:p>
            <a:pPr>
              <a:spcBef>
                <a:spcPts val="600"/>
              </a:spcBef>
            </a:pPr>
            <a:r>
              <a:rPr lang="en-US" sz="3200" dirty="0"/>
              <a:t>Assess all trisomy 21 patients for </a:t>
            </a:r>
            <a:r>
              <a:rPr lang="en-US" sz="3200" dirty="0" err="1"/>
              <a:t>atlanto</a:t>
            </a:r>
            <a:r>
              <a:rPr lang="en-US" sz="3200" dirty="0"/>
              <a:t>-axial instability with history and physical exam </a:t>
            </a:r>
          </a:p>
          <a:p>
            <a:pPr>
              <a:spcBef>
                <a:spcPts val="600"/>
              </a:spcBef>
            </a:pPr>
            <a:r>
              <a:rPr lang="en-US" sz="3200" dirty="0"/>
              <a:t>Increased risk for subluxation and neurologic damage</a:t>
            </a:r>
          </a:p>
          <a:p>
            <a:pPr>
              <a:spcBef>
                <a:spcPts val="600"/>
              </a:spcBef>
            </a:pPr>
            <a:r>
              <a:rPr lang="en-US" sz="3200" dirty="0"/>
              <a:t>Limit neck mobility peri-operatively in all trisomy 21 patients:</a:t>
            </a:r>
            <a:r>
              <a:rPr lang="en-US" sz="3200" i="1" dirty="0"/>
              <a:t> Consider </a:t>
            </a:r>
            <a:r>
              <a:rPr lang="en-US" sz="3200" i="1" dirty="0" err="1"/>
              <a:t>Videolaryngoscopy</a:t>
            </a:r>
            <a:r>
              <a:rPr lang="en-US" sz="3200" i="1" dirty="0"/>
              <a:t> for intubation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88294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5"/>
            <a:ext cx="7620000" cy="930275"/>
          </a:xfrm>
        </p:spPr>
        <p:txBody>
          <a:bodyPr>
            <a:normAutofit/>
          </a:bodyPr>
          <a:lstStyle/>
          <a:p>
            <a:pPr algn="l"/>
            <a:r>
              <a:rPr lang="en-US" sz="5400" dirty="0" err="1">
                <a:latin typeface="+mn-lt"/>
              </a:rPr>
              <a:t>Atlanto</a:t>
            </a:r>
            <a:r>
              <a:rPr lang="en-US" sz="5400" dirty="0">
                <a:latin typeface="+mn-lt"/>
              </a:rPr>
              <a:t>-Axial Instability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78982" cy="4862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400" dirty="0"/>
              <a:t>Consider preoperative radiologic assessment only in patients with pain or neurological symptoms with neck flexion or extension</a:t>
            </a:r>
          </a:p>
          <a:p>
            <a:pPr>
              <a:buFont typeface="Arial" charset="0"/>
              <a:buChar char="•"/>
            </a:pPr>
            <a:r>
              <a:rPr lang="en-US" sz="3000" dirty="0"/>
              <a:t>Cervical spine films in neutral, flexion and extension</a:t>
            </a:r>
          </a:p>
          <a:p>
            <a:pPr>
              <a:buFont typeface="Arial" charset="0"/>
              <a:buChar char="•"/>
            </a:pPr>
            <a:r>
              <a:rPr lang="en-US" sz="3000" dirty="0"/>
              <a:t>If radiographic evidence of </a:t>
            </a:r>
            <a:r>
              <a:rPr lang="en-US" sz="3000" dirty="0" err="1"/>
              <a:t>atlanto</a:t>
            </a:r>
            <a:r>
              <a:rPr lang="en-US" sz="3000" dirty="0"/>
              <a:t>-axial instability (≥ 5 mm between C1-C2), refer to neurosurgery or orthopedic surgery</a:t>
            </a:r>
          </a:p>
        </p:txBody>
      </p:sp>
    </p:spTree>
    <p:extLst>
      <p:ext uri="{BB962C8B-B14F-4D97-AF65-F5344CB8AC3E}">
        <p14:creationId xmlns:p14="http://schemas.microsoft.com/office/powerpoint/2010/main" val="2970002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058150" cy="1066800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Obstructive Sleep Apnea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48627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3600" dirty="0"/>
              <a:t>Due to upper airway obstruction at multiple sites</a:t>
            </a:r>
          </a:p>
          <a:p>
            <a:pPr>
              <a:spcBef>
                <a:spcPts val="600"/>
              </a:spcBef>
            </a:pPr>
            <a:r>
              <a:rPr lang="en-US" sz="3600" dirty="0"/>
              <a:t>Physical exam: </a:t>
            </a:r>
            <a:r>
              <a:rPr lang="en-US" sz="3600" dirty="0" err="1"/>
              <a:t>macroglossia</a:t>
            </a:r>
            <a:r>
              <a:rPr lang="en-US" sz="3600" dirty="0"/>
              <a:t>, mandibular hypoplasia, </a:t>
            </a:r>
            <a:r>
              <a:rPr lang="en-US" sz="3600" dirty="0" err="1"/>
              <a:t>adenotonsillar</a:t>
            </a:r>
            <a:r>
              <a:rPr lang="en-US" sz="3600" dirty="0"/>
              <a:t> hypertrophy, </a:t>
            </a:r>
            <a:r>
              <a:rPr lang="en-US" sz="3600" dirty="0" err="1"/>
              <a:t>hypotonia</a:t>
            </a:r>
            <a:r>
              <a:rPr lang="en-US" sz="3600" dirty="0"/>
              <a:t>, airway </a:t>
            </a:r>
            <a:r>
              <a:rPr lang="en-US" sz="3600" dirty="0" err="1"/>
              <a:t>malacia</a:t>
            </a:r>
            <a:r>
              <a:rPr lang="en-US" sz="3600" dirty="0"/>
              <a:t>, subglottic stenosis</a:t>
            </a:r>
          </a:p>
          <a:p>
            <a:pPr>
              <a:spcBef>
                <a:spcPts val="600"/>
              </a:spcBef>
            </a:pPr>
            <a:r>
              <a:rPr lang="en-US" sz="3600" dirty="0"/>
              <a:t>Worsened by obesity</a:t>
            </a:r>
          </a:p>
        </p:txBody>
      </p:sp>
    </p:spTree>
    <p:extLst>
      <p:ext uri="{BB962C8B-B14F-4D97-AF65-F5344CB8AC3E}">
        <p14:creationId xmlns:p14="http://schemas.microsoft.com/office/powerpoint/2010/main" val="3078523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65125"/>
            <a:ext cx="7010400" cy="1158875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latin typeface="+mn-lt"/>
              </a:rPr>
              <a:t>Intraoperative Anesthesia</a:t>
            </a:r>
            <a:br>
              <a:rPr lang="en-US" sz="4800" dirty="0">
                <a:latin typeface="+mn-lt"/>
              </a:rPr>
            </a:br>
            <a:r>
              <a:rPr lang="en-US" sz="4800" dirty="0">
                <a:latin typeface="+mn-lt"/>
              </a:rPr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4586288"/>
          </a:xfrm>
        </p:spPr>
        <p:txBody>
          <a:bodyPr>
            <a:normAutofit/>
          </a:bodyPr>
          <a:lstStyle/>
          <a:p>
            <a:r>
              <a:rPr lang="en-US" sz="3100" dirty="0"/>
              <a:t>All trisomy 21 patients are prone to bradycardia, especially during induction with sevoflurane</a:t>
            </a:r>
          </a:p>
          <a:p>
            <a:r>
              <a:rPr lang="en-US" sz="3100" dirty="0"/>
              <a:t>Have atropine or </a:t>
            </a:r>
            <a:r>
              <a:rPr lang="en-US" sz="3100" dirty="0" err="1"/>
              <a:t>glycopyrrolate</a:t>
            </a:r>
            <a:r>
              <a:rPr lang="en-US" sz="3100" dirty="0"/>
              <a:t> readily available (may need to give IM if no IV)</a:t>
            </a:r>
          </a:p>
          <a:p>
            <a:r>
              <a:rPr lang="en-US" sz="3100" dirty="0"/>
              <a:t>Vascular access can be difficult, may need ultrasound</a:t>
            </a:r>
          </a:p>
          <a:p>
            <a:r>
              <a:rPr lang="en-US" sz="3100" dirty="0"/>
              <a:t>Some patients with trisomy 21 have </a:t>
            </a:r>
            <a:r>
              <a:rPr lang="en-US" sz="3100" dirty="0" err="1"/>
              <a:t>hypoplastic</a:t>
            </a:r>
            <a:r>
              <a:rPr lang="en-US" sz="3100" dirty="0"/>
              <a:t> or abnormal radial arteries</a:t>
            </a:r>
          </a:p>
        </p:txBody>
      </p:sp>
    </p:spTree>
    <p:extLst>
      <p:ext uri="{BB962C8B-B14F-4D97-AF65-F5344CB8AC3E}">
        <p14:creationId xmlns:p14="http://schemas.microsoft.com/office/powerpoint/2010/main" val="250955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5125"/>
            <a:ext cx="7905750" cy="854075"/>
          </a:xfrm>
        </p:spPr>
        <p:txBody>
          <a:bodyPr>
            <a:noAutofit/>
          </a:bodyPr>
          <a:lstStyle/>
          <a:p>
            <a:pPr algn="l"/>
            <a:r>
              <a:rPr lang="en-US" sz="5400" dirty="0">
                <a:latin typeface="+mn-lt"/>
              </a:rPr>
              <a:t>Airway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924800" cy="4348162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Difficult mask ventilation</a:t>
            </a:r>
          </a:p>
          <a:p>
            <a:r>
              <a:rPr lang="en-US" sz="3200" dirty="0"/>
              <a:t>Oral airway or laryngeal mask airway may help during induction and emergence</a:t>
            </a:r>
          </a:p>
          <a:p>
            <a:r>
              <a:rPr lang="en-US" sz="3200" dirty="0"/>
              <a:t>Minimize neck flexion and extension during laryngoscopy and surgery: Consider </a:t>
            </a:r>
            <a:r>
              <a:rPr lang="en-US" sz="3200" dirty="0" err="1"/>
              <a:t>Videolaryngoscopy</a:t>
            </a:r>
            <a:r>
              <a:rPr lang="en-US" sz="3200" dirty="0"/>
              <a:t> for intubation</a:t>
            </a:r>
          </a:p>
          <a:p>
            <a:r>
              <a:rPr lang="en-US" sz="3200" dirty="0"/>
              <a:t>Stabilize neck when moving or positioning</a:t>
            </a:r>
          </a:p>
          <a:p>
            <a:r>
              <a:rPr lang="en-US" sz="3200" dirty="0"/>
              <a:t>Subglottic stenosis: may need smaller endotracheal tube than expected for age</a:t>
            </a:r>
          </a:p>
        </p:txBody>
      </p:sp>
    </p:spTree>
    <p:extLst>
      <p:ext uri="{BB962C8B-B14F-4D97-AF65-F5344CB8AC3E}">
        <p14:creationId xmlns:p14="http://schemas.microsoft.com/office/powerpoint/2010/main" val="2588531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6915150" cy="1325563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latin typeface="+mn-lt"/>
              </a:rPr>
              <a:t>Intraoperative Cardiac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8800"/>
            <a:ext cx="7886700" cy="4195763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Patients with congenital heart disease (CHD) may require SBE prophylaxis</a:t>
            </a:r>
          </a:p>
          <a:p>
            <a:r>
              <a:rPr lang="en-US" sz="3600" dirty="0"/>
              <a:t>Severe or uncorrected CHD: Consider anesthesiologists with expertise in pediatric cardiac anesthesia</a:t>
            </a:r>
          </a:p>
          <a:p>
            <a:r>
              <a:rPr lang="en-US" sz="3600" dirty="0"/>
              <a:t>Significant pulmonary hypertension</a:t>
            </a:r>
          </a:p>
          <a:p>
            <a:pPr lvl="1"/>
            <a:r>
              <a:rPr lang="en-US" sz="3200" dirty="0"/>
              <a:t>Minimize hypoxia</a:t>
            </a:r>
          </a:p>
          <a:p>
            <a:pPr lvl="1"/>
            <a:r>
              <a:rPr lang="en-US" sz="3200" dirty="0"/>
              <a:t>Consider sildenafil</a:t>
            </a:r>
          </a:p>
          <a:p>
            <a:pPr lvl="1"/>
            <a:r>
              <a:rPr lang="en-US" sz="3200" dirty="0"/>
              <a:t>Consider inhaled nitric oxide</a:t>
            </a:r>
          </a:p>
        </p:txBody>
      </p:sp>
    </p:spTree>
    <p:extLst>
      <p:ext uri="{BB962C8B-B14F-4D97-AF65-F5344CB8AC3E}">
        <p14:creationId xmlns:p14="http://schemas.microsoft.com/office/powerpoint/2010/main" val="3867586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58150" cy="1325563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latin typeface="+mn-lt"/>
              </a:rPr>
              <a:t>Postoperative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58150" cy="4348162"/>
          </a:xfrm>
        </p:spPr>
        <p:txBody>
          <a:bodyPr>
            <a:normAutofit lnSpcReduction="10000"/>
          </a:bodyPr>
          <a:lstStyle/>
          <a:p>
            <a:r>
              <a:rPr lang="en-US" sz="3200" dirty="0" err="1"/>
              <a:t>Extubate</a:t>
            </a:r>
            <a:r>
              <a:rPr lang="en-US" sz="3200" dirty="0"/>
              <a:t> “awake” rather than “deep”</a:t>
            </a:r>
          </a:p>
          <a:p>
            <a:r>
              <a:rPr lang="en-US" sz="3200" dirty="0"/>
              <a:t>May need oral or nasal airway</a:t>
            </a:r>
          </a:p>
          <a:p>
            <a:r>
              <a:rPr lang="en-US" sz="3200" dirty="0"/>
              <a:t>Carefully titrate and minimize long acting opioids</a:t>
            </a:r>
          </a:p>
          <a:p>
            <a:r>
              <a:rPr lang="en-US" sz="3200" dirty="0"/>
              <a:t>If obstructive sleep apnea, consider overnight admission or ICU stay</a:t>
            </a:r>
          </a:p>
          <a:p>
            <a:r>
              <a:rPr lang="en-US" sz="3200" dirty="0"/>
              <a:t>Alert all providers of the potential for </a:t>
            </a:r>
            <a:r>
              <a:rPr lang="en-US" sz="3200" dirty="0" err="1"/>
              <a:t>atlanto</a:t>
            </a:r>
            <a:r>
              <a:rPr lang="en-US" sz="3200" dirty="0"/>
              <a:t>-axial instability</a:t>
            </a:r>
          </a:p>
        </p:txBody>
      </p:sp>
    </p:spTree>
    <p:extLst>
      <p:ext uri="{BB962C8B-B14F-4D97-AF65-F5344CB8AC3E}">
        <p14:creationId xmlns:p14="http://schemas.microsoft.com/office/powerpoint/2010/main" val="3532148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25"/>
            <a:ext cx="8134350" cy="1006475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534400" cy="5334000"/>
          </a:xfrm>
        </p:spPr>
        <p:txBody>
          <a:bodyPr>
            <a:noAutofit/>
          </a:bodyPr>
          <a:lstStyle/>
          <a:p>
            <a:r>
              <a:rPr lang="en-US" sz="1700" dirty="0"/>
              <a:t>National Down Syndrome Society Website.   </a:t>
            </a:r>
            <a:r>
              <a:rPr lang="en-US" sz="1700" u="sng" dirty="0">
                <a:hlinkClick r:id="rId2"/>
              </a:rPr>
              <a:t>http://www.ndss.org/Down-Syndrome</a:t>
            </a:r>
            <a:endParaRPr lang="en-US" sz="1700" u="sng" dirty="0"/>
          </a:p>
          <a:p>
            <a:r>
              <a:rPr lang="en-US" sz="1700" u="sng" dirty="0">
                <a:hlinkClick r:id="rId3"/>
              </a:rPr>
              <a:t>https://www.pediatricheartspecialists.com/blog/55-down-syndrome-and-congenital-heart-disease</a:t>
            </a:r>
            <a:endParaRPr lang="en-US" sz="1700" u="sng" dirty="0"/>
          </a:p>
          <a:p>
            <a:r>
              <a:rPr lang="en-US" sz="1700" u="sng" dirty="0">
                <a:hlinkClick r:id="rId4"/>
              </a:rPr>
              <a:t>http://pediatrics.aappublications.org/content/pediatrics/128/2/393.full.pdf</a:t>
            </a:r>
            <a:endParaRPr lang="en-US" sz="1700" u="sng" dirty="0"/>
          </a:p>
          <a:p>
            <a:r>
              <a:rPr lang="en-US" sz="1700" dirty="0" err="1"/>
              <a:t>Lewanda</a:t>
            </a:r>
            <a:r>
              <a:rPr lang="en-US" sz="1700" dirty="0"/>
              <a:t> AF, et al.  Preoperative evaluation and comprehensive risk assessment for children with Down </a:t>
            </a:r>
            <a:r>
              <a:rPr lang="en-US" sz="1700" dirty="0" err="1"/>
              <a:t>syndome</a:t>
            </a:r>
            <a:r>
              <a:rPr lang="en-US" sz="1700" dirty="0"/>
              <a:t>.  </a:t>
            </a:r>
            <a:r>
              <a:rPr lang="en-US" sz="1700" i="1" dirty="0" err="1"/>
              <a:t>Paediatr</a:t>
            </a:r>
            <a:r>
              <a:rPr lang="en-US" sz="1700" i="1" dirty="0"/>
              <a:t> </a:t>
            </a:r>
            <a:r>
              <a:rPr lang="en-US" sz="1700" i="1" dirty="0" err="1"/>
              <a:t>Anaesth</a:t>
            </a:r>
            <a:r>
              <a:rPr lang="en-US" sz="1700" dirty="0"/>
              <a:t>,  2016; 26: 356–362</a:t>
            </a:r>
          </a:p>
          <a:p>
            <a:pPr lvl="0"/>
            <a:r>
              <a:rPr lang="en-US" sz="1700" dirty="0"/>
              <a:t>Borland LM, </a:t>
            </a:r>
            <a:r>
              <a:rPr lang="en-US" sz="1700" dirty="0" err="1"/>
              <a:t>Colligan</a:t>
            </a:r>
            <a:r>
              <a:rPr lang="en-US" sz="1700" dirty="0"/>
              <a:t> J,  </a:t>
            </a:r>
            <a:r>
              <a:rPr lang="en-US" sz="1700" dirty="0" err="1"/>
              <a:t>Brandom</a:t>
            </a:r>
            <a:r>
              <a:rPr lang="en-US" sz="1700" dirty="0"/>
              <a:t> BW.   Frequency of anesthesia-related complications in children with Down syndrome under general anesthesia for </a:t>
            </a:r>
            <a:r>
              <a:rPr lang="en-US" sz="1700" dirty="0" err="1"/>
              <a:t>noncardiac</a:t>
            </a:r>
            <a:r>
              <a:rPr lang="en-US" sz="1700" dirty="0"/>
              <a:t> procedures.  </a:t>
            </a:r>
            <a:r>
              <a:rPr lang="en-US" sz="1700" i="1" dirty="0"/>
              <a:t>Pediatric Anesthesia </a:t>
            </a:r>
            <a:r>
              <a:rPr lang="en-US" sz="1700" dirty="0"/>
              <a:t>2004; 14:733-738</a:t>
            </a:r>
          </a:p>
          <a:p>
            <a:pPr lvl="0"/>
            <a:r>
              <a:rPr lang="en-US" sz="1700" dirty="0" err="1"/>
              <a:t>Roodman</a:t>
            </a:r>
            <a:r>
              <a:rPr lang="en-US" sz="1700" dirty="0"/>
              <a:t> S, </a:t>
            </a:r>
            <a:r>
              <a:rPr lang="en-US" sz="1700" dirty="0" err="1"/>
              <a:t>Bothwell</a:t>
            </a:r>
            <a:r>
              <a:rPr lang="en-US" sz="1700" dirty="0"/>
              <a:t>, M and Tobias, JD.  </a:t>
            </a:r>
            <a:r>
              <a:rPr lang="en-US" sz="1700" dirty="0" err="1"/>
              <a:t>Bradycardia</a:t>
            </a:r>
            <a:r>
              <a:rPr lang="en-US" sz="1700" dirty="0"/>
              <a:t> with </a:t>
            </a:r>
            <a:r>
              <a:rPr lang="en-US" sz="1700" dirty="0" err="1"/>
              <a:t>sevoflurane</a:t>
            </a:r>
            <a:r>
              <a:rPr lang="en-US" sz="1700" dirty="0"/>
              <a:t> induction in patients with trisomy 21. </a:t>
            </a:r>
            <a:r>
              <a:rPr lang="en-US" sz="1700" i="1" dirty="0"/>
              <a:t>Pediatric Anesthesia</a:t>
            </a:r>
            <a:r>
              <a:rPr lang="en-US" sz="1700" dirty="0"/>
              <a:t>, 2003; 13: 538–540. </a:t>
            </a:r>
          </a:p>
          <a:p>
            <a:pPr lvl="0"/>
            <a:r>
              <a:rPr lang="en-US" sz="1700" dirty="0"/>
              <a:t>Hamilton J, </a:t>
            </a:r>
            <a:r>
              <a:rPr lang="en-US" sz="1700" dirty="0" err="1"/>
              <a:t>Yaneza</a:t>
            </a:r>
            <a:r>
              <a:rPr lang="en-US" sz="1700" dirty="0"/>
              <a:t> MMC, Clement WA and </a:t>
            </a:r>
            <a:r>
              <a:rPr lang="en-US" sz="1700" dirty="0" err="1"/>
              <a:t>Kubba</a:t>
            </a:r>
            <a:r>
              <a:rPr lang="en-US" sz="1700" dirty="0"/>
              <a:t> H.  The prevalence of airway problems in children with Down’s syndrome.   </a:t>
            </a:r>
            <a:r>
              <a:rPr lang="en-US" sz="1700" i="1" dirty="0"/>
              <a:t>International Journal of Pediatric Otorhinolaryngology, </a:t>
            </a:r>
            <a:r>
              <a:rPr lang="en-US" sz="1700" dirty="0"/>
              <a:t>2016; 81:1-4.</a:t>
            </a:r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CIES template" id="{08E77739-BA49-7541-9F01-AB17D13A949B}" vid="{B8AF7D1D-38EE-6947-9E86-D4BE6FA9EBD2}"/>
    </a:ext>
  </a:extLst>
</a:theme>
</file>

<file path=ppt/theme/theme2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3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SPACIES template</Template>
  <TotalTime>2141</TotalTime>
  <Words>1162</Words>
  <Application>Microsoft Macintosh PowerPoint</Application>
  <PresentationFormat>On-screen Show (4:3)</PresentationFormat>
  <Paragraphs>140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.AppleSystemUIFont</vt:lpstr>
      <vt:lpstr>Arial</vt:lpstr>
      <vt:lpstr>Calibri</vt:lpstr>
      <vt:lpstr>Calibri Light</vt:lpstr>
      <vt:lpstr>SPACIES</vt:lpstr>
      <vt:lpstr>Theme11</vt:lpstr>
      <vt:lpstr>Theme9</vt:lpstr>
      <vt:lpstr>Anesthetic Considerations For Patients With Trisomy 21</vt:lpstr>
      <vt:lpstr>Disclosures</vt:lpstr>
      <vt:lpstr>Learning Objectives</vt:lpstr>
      <vt:lpstr>Incidence of Trisomy 21</vt:lpstr>
      <vt:lpstr>Trisomy 21</vt:lpstr>
      <vt:lpstr>Types of Trisomy 21</vt:lpstr>
      <vt:lpstr>Risk Factors for Trisomy 21</vt:lpstr>
      <vt:lpstr>Risk Factors for Trisomy 21</vt:lpstr>
      <vt:lpstr>Characterizing Features</vt:lpstr>
      <vt:lpstr>Craniofacial Abnormalities</vt:lpstr>
      <vt:lpstr>Trisomy 21: Associated Conditions</vt:lpstr>
      <vt:lpstr>Congenital Heart Disease</vt:lpstr>
      <vt:lpstr>Common Surgical Procedures </vt:lpstr>
      <vt:lpstr>Anesthesia Risk</vt:lpstr>
      <vt:lpstr>Minimizing Anesthesia Risk</vt:lpstr>
      <vt:lpstr>Anesthetic Risk: Cardiac</vt:lpstr>
      <vt:lpstr>Anesthetic Risk: Cardiac</vt:lpstr>
      <vt:lpstr>Anesthetic Risk: Pulmonary Hypertension</vt:lpstr>
      <vt:lpstr>Atlanto-Axial Instability</vt:lpstr>
      <vt:lpstr>Atlanto-Axial Instability</vt:lpstr>
      <vt:lpstr>Obstructive Sleep Apnea</vt:lpstr>
      <vt:lpstr>Intraoperative Anesthesia Management</vt:lpstr>
      <vt:lpstr>Airway Management</vt:lpstr>
      <vt:lpstr>Intraoperative Cardiac Management</vt:lpstr>
      <vt:lpstr>Postoperative Management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J. Matthew Kynes</dc:creator>
  <cp:lastModifiedBy>Infosino, Andrew</cp:lastModifiedBy>
  <cp:revision>50</cp:revision>
  <dcterms:created xsi:type="dcterms:W3CDTF">2017-02-04T18:19:40Z</dcterms:created>
  <dcterms:modified xsi:type="dcterms:W3CDTF">2021-12-24T16:12:26Z</dcterms:modified>
</cp:coreProperties>
</file>