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47"/>
  </p:notesMasterIdLst>
  <p:sldIdLst>
    <p:sldId id="259" r:id="rId4"/>
    <p:sldId id="260" r:id="rId5"/>
    <p:sldId id="261" r:id="rId6"/>
    <p:sldId id="263" r:id="rId7"/>
    <p:sldId id="264" r:id="rId8"/>
    <p:sldId id="266" r:id="rId9"/>
    <p:sldId id="267" r:id="rId10"/>
    <p:sldId id="268" r:id="rId11"/>
    <p:sldId id="269" r:id="rId12"/>
    <p:sldId id="270" r:id="rId13"/>
    <p:sldId id="271" r:id="rId14"/>
    <p:sldId id="272" r:id="rId15"/>
    <p:sldId id="311" r:id="rId16"/>
    <p:sldId id="312" r:id="rId17"/>
    <p:sldId id="313" r:id="rId18"/>
    <p:sldId id="314" r:id="rId19"/>
    <p:sldId id="278" r:id="rId20"/>
    <p:sldId id="279" r:id="rId21"/>
    <p:sldId id="280" r:id="rId22"/>
    <p:sldId id="281" r:id="rId23"/>
    <p:sldId id="315" r:id="rId24"/>
    <p:sldId id="283" r:id="rId25"/>
    <p:sldId id="285" r:id="rId26"/>
    <p:sldId id="286" r:id="rId27"/>
    <p:sldId id="287" r:id="rId28"/>
    <p:sldId id="316" r:id="rId29"/>
    <p:sldId id="317" r:id="rId30"/>
    <p:sldId id="290" r:id="rId31"/>
    <p:sldId id="291" r:id="rId32"/>
    <p:sldId id="292" r:id="rId33"/>
    <p:sldId id="293" r:id="rId34"/>
    <p:sldId id="294" r:id="rId35"/>
    <p:sldId id="296" r:id="rId36"/>
    <p:sldId id="297" r:id="rId37"/>
    <p:sldId id="298" r:id="rId38"/>
    <p:sldId id="299" r:id="rId39"/>
    <p:sldId id="300" r:id="rId40"/>
    <p:sldId id="301" r:id="rId41"/>
    <p:sldId id="318" r:id="rId42"/>
    <p:sldId id="304" r:id="rId43"/>
    <p:sldId id="305" r:id="rId44"/>
    <p:sldId id="306" r:id="rId45"/>
    <p:sldId id="31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23"/>
    <p:restoredTop sz="87623"/>
  </p:normalViewPr>
  <p:slideViewPr>
    <p:cSldViewPr>
      <p:cViewPr varScale="1">
        <p:scale>
          <a:sx n="87" d="100"/>
          <a:sy n="87" d="100"/>
        </p:scale>
        <p:origin x="1872" y="18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36DCBD-BE3C-684B-B602-DB46C4C5CEC2}" type="datetimeFigureOut">
              <a:rPr lang="en-US" smtClean="0"/>
              <a:t>1/25/22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A1DC08-1131-D84F-9728-5136E913476B}" type="slidenum">
              <a:rPr lang="en-US" smtClean="0"/>
              <a:t>‹#›</a:t>
            </a:fld>
            <a:endParaRPr lang="en-US"/>
          </a:p>
        </p:txBody>
      </p:sp>
    </p:spTree>
    <p:extLst>
      <p:ext uri="{BB962C8B-B14F-4D97-AF65-F5344CB8AC3E}">
        <p14:creationId xmlns:p14="http://schemas.microsoft.com/office/powerpoint/2010/main" val="25182159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atin typeface="Calibri" charset="0"/>
            </a:endParaRPr>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8BB489-EDC2-1C44-AB22-020BE13D987A}" type="slidenum">
              <a:rPr lang="en-US" sz="1200"/>
              <a:pPr eaLnBrk="1" hangingPunct="1"/>
              <a:t>1</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3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43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B62CA6-6D30-9245-8AB0-FBACA244CFD7}" type="slidenum">
              <a:rPr lang="en-US" sz="1200"/>
              <a:pPr eaLnBrk="1" hangingPunct="1"/>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4C53CCE-C85B-754C-B8A4-730FA927E87B}" type="slidenum">
              <a:rPr lang="en-US" sz="1200"/>
              <a:pPr eaLnBrk="1" hangingPunct="1"/>
              <a:t>3</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F29B008-6A2B-AD4E-9F67-99D46D06BCAF}" type="slidenum">
              <a:rPr lang="en-US" sz="1200"/>
              <a:pPr eaLnBrk="1" hangingPunct="1"/>
              <a:t>4</a:t>
            </a:fld>
            <a:endParaRPr 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1B5B971-F609-4B48-8486-5179A7071971}" type="slidenum">
              <a:rPr lang="en-US" sz="1200"/>
              <a:pPr eaLnBrk="1" hangingPunct="1"/>
              <a:t>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2C286C-2821-5343-92E4-E17EE49815B7}" type="slidenum">
              <a:rPr lang="en-US" sz="1200"/>
              <a:pPr eaLnBrk="1" hangingPunct="1"/>
              <a:t>6</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Several mechanisms of viral-induced airway hyperresponsiveness have been postulated. Both chemical mediators and neurologic reflexes have been implicated to play an important role in the etiology of bronchoconstriction (6):</a:t>
            </a:r>
          </a:p>
          <a:p>
            <a:pPr eaLnBrk="1" hangingPunct="1"/>
            <a:r>
              <a:rPr lang="en-US">
                <a:latin typeface="Calibri" charset="0"/>
              </a:rPr>
              <a:t>Release of inflammatory mediators at the site of viral damage has been associated with bronchoconstriction. </a:t>
            </a:r>
          </a:p>
          <a:p>
            <a:pPr eaLnBrk="1" hangingPunct="1"/>
            <a:r>
              <a:rPr lang="en-US">
                <a:latin typeface="Calibri" charset="0"/>
              </a:rPr>
              <a:t>Atropine has been shown to block airway hyperreactivity suggesting a vagal component to the response. </a:t>
            </a:r>
          </a:p>
          <a:p>
            <a:pPr eaLnBrk="1" hangingPunct="1"/>
            <a:r>
              <a:rPr lang="en-US">
                <a:latin typeface="Calibri" charset="0"/>
              </a:rPr>
              <a:t>The airway M2 receptors normally inhibit acetylcholine release, but in an individual with viral infection these receptors were thought to be inhibited by viral neuraminidases which results in an increase acetylcholine release and bronchoconstriction.</a:t>
            </a:r>
          </a:p>
          <a:p>
            <a:pPr eaLnBrk="1" hangingPunct="1"/>
            <a:r>
              <a:rPr lang="en-US">
                <a:latin typeface="Calibri" charset="0"/>
              </a:rPr>
              <a:t>Tachykinins play an important role in smooth muscle contraction. They are normally inactivated by neutral endopeptidase. It is thought that the activity of this endopeptidase is inhibited during viral infections and this results in an increased smooth muscle constrictor response to tachykinins.</a:t>
            </a:r>
          </a:p>
          <a:p>
            <a:pPr eaLnBrk="1" hangingPunct="1"/>
            <a:endParaRPr lang="en-US">
              <a:latin typeface="Calibri" charset="0"/>
            </a:endParaRPr>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B59272-15CC-A34B-B351-6CE0AA2768E2}" type="slidenum">
              <a:rPr lang="en-US" sz="1200"/>
              <a:pPr eaLnBrk="1" hangingPunct="1"/>
              <a:t>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Aside from the infectious and allergic causes of cough, nasal discharge and irritability, there are several disease entities that could mimic the signs and symptoms of an upper respiratory tract infection. A child with cough could have reactive airway disease, foreign body aspiration or gastroesophageal reflux. </a:t>
            </a: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21188A-276F-6B46-B903-A581E222DFE7}" type="slidenum">
              <a:rPr lang="en-US" sz="1200"/>
              <a:pPr eaLnBrk="1" hangingPunct="1"/>
              <a:t>8</a:t>
            </a:fld>
            <a:endParaRPr 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A19C03-0EE4-9C4F-B843-F99B0AE75535}" type="slidenum">
              <a:rPr lang="en-US" sz="1200"/>
              <a:pPr eaLnBrk="1" hangingPunct="1"/>
              <a:t>9</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latin typeface="Calibri" charset="0"/>
              </a:rPr>
              <a:t>Children with active and recent URIs (in the last 4 weeks), independent of age, had significantly higher incidence of overall respiratory events, </a:t>
            </a:r>
            <a:r>
              <a:rPr lang="en-US" dirty="0" err="1">
                <a:latin typeface="Calibri" charset="0"/>
              </a:rPr>
              <a:t>breathholding</a:t>
            </a:r>
            <a:r>
              <a:rPr lang="en-US" dirty="0">
                <a:latin typeface="Calibri" charset="0"/>
              </a:rPr>
              <a:t>, major arterial oxygen desaturation (Spo</a:t>
            </a:r>
            <a:r>
              <a:rPr lang="en-US" baseline="-25000" dirty="0">
                <a:latin typeface="Calibri" charset="0"/>
              </a:rPr>
              <a:t>2</a:t>
            </a:r>
            <a:r>
              <a:rPr lang="en-US" dirty="0">
                <a:latin typeface="Calibri" charset="0"/>
              </a:rPr>
              <a:t> &lt;90% for 10 seconds or more), and severe coughing compared with children who did not have URI (9).</a:t>
            </a:r>
          </a:p>
          <a:p>
            <a:pPr eaLnBrk="1" hangingPunct="1"/>
            <a:r>
              <a:rPr lang="en-US" dirty="0" err="1">
                <a:latin typeface="Calibri" charset="0"/>
              </a:rPr>
              <a:t>Tait</a:t>
            </a:r>
            <a:r>
              <a:rPr lang="en-US" dirty="0">
                <a:latin typeface="Calibri" charset="0"/>
              </a:rPr>
              <a:t> et al (9) in their study used breath holding for more than 15 seconds as one of the criteria to define an adverse respiratory event. The other criteria included in this study were laryngospasm, bronchospasm, and any requirement for unanticipated endotracheal intubation.</a:t>
            </a:r>
          </a:p>
          <a:p>
            <a:pPr eaLnBrk="1" hangingPunct="1"/>
            <a:endParaRPr lang="en-US" dirty="0">
              <a:latin typeface="Calibri" charset="0"/>
            </a:endParaRPr>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34D62FC-3DE3-A74E-AD59-00CA63AADD97}" type="slidenum">
              <a:rPr lang="en-US" sz="1200"/>
              <a:pPr eaLnBrk="1" hangingPunct="1"/>
              <a:t>10</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829846B-E9A5-774D-9FC2-B76C3301B5DC}" type="slidenum">
              <a:rPr lang="en-US" sz="1200"/>
              <a:pPr eaLnBrk="1" hangingPunct="1"/>
              <a:t>11</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Calibri" charset="0"/>
            </a:endParaRPr>
          </a:p>
          <a:p>
            <a:pPr eaLnBrk="1" hangingPunct="1"/>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6E600E-342C-1D44-9907-2517A979C845}" type="slidenum">
              <a:rPr lang="en-US" sz="1200"/>
              <a:pPr eaLnBrk="1" hangingPunct="1"/>
              <a:t>12</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Calibri" charset="0"/>
            </a:endParaRPr>
          </a:p>
          <a:p>
            <a:pPr eaLnBrk="1" hangingPunct="1"/>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6E600E-342C-1D44-9907-2517A979C845}" type="slidenum">
              <a:rPr lang="en-US" sz="1200"/>
              <a:pPr eaLnBrk="1" hangingPunct="1"/>
              <a:t>13</a:t>
            </a:fld>
            <a:endParaRPr lang="en-US" sz="1200"/>
          </a:p>
        </p:txBody>
      </p:sp>
    </p:spTree>
    <p:extLst>
      <p:ext uri="{BB962C8B-B14F-4D97-AF65-F5344CB8AC3E}">
        <p14:creationId xmlns:p14="http://schemas.microsoft.com/office/powerpoint/2010/main" val="2347366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Calibri" charset="0"/>
            </a:endParaRPr>
          </a:p>
          <a:p>
            <a:pPr eaLnBrk="1" hangingPunct="1"/>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6E600E-342C-1D44-9907-2517A979C845}" type="slidenum">
              <a:rPr lang="en-US" sz="1200"/>
              <a:pPr eaLnBrk="1" hangingPunct="1"/>
              <a:t>14</a:t>
            </a:fld>
            <a:endParaRPr lang="en-US" sz="1200"/>
          </a:p>
        </p:txBody>
      </p:sp>
    </p:spTree>
    <p:extLst>
      <p:ext uri="{BB962C8B-B14F-4D97-AF65-F5344CB8AC3E}">
        <p14:creationId xmlns:p14="http://schemas.microsoft.com/office/powerpoint/2010/main" val="3511246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Calibri" charset="0"/>
            </a:endParaRPr>
          </a:p>
          <a:p>
            <a:pPr eaLnBrk="1" hangingPunct="1"/>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6E600E-342C-1D44-9907-2517A979C845}" type="slidenum">
              <a:rPr lang="en-US" sz="1200"/>
              <a:pPr eaLnBrk="1" hangingPunct="1"/>
              <a:t>15</a:t>
            </a:fld>
            <a:endParaRPr lang="en-US" sz="1200"/>
          </a:p>
        </p:txBody>
      </p:sp>
    </p:spTree>
    <p:extLst>
      <p:ext uri="{BB962C8B-B14F-4D97-AF65-F5344CB8AC3E}">
        <p14:creationId xmlns:p14="http://schemas.microsoft.com/office/powerpoint/2010/main" val="4038136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Calibri" charset="0"/>
            </a:endParaRPr>
          </a:p>
          <a:p>
            <a:pPr eaLnBrk="1" hangingPunct="1"/>
            <a:endParaRPr lang="en-US">
              <a:latin typeface="Calibri"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6E600E-342C-1D44-9907-2517A979C845}" type="slidenum">
              <a:rPr lang="en-US" sz="1200"/>
              <a:pPr eaLnBrk="1" hangingPunct="1"/>
              <a:t>16</a:t>
            </a:fld>
            <a:endParaRPr lang="en-US" sz="1200"/>
          </a:p>
        </p:txBody>
      </p:sp>
    </p:spTree>
    <p:extLst>
      <p:ext uri="{BB962C8B-B14F-4D97-AF65-F5344CB8AC3E}">
        <p14:creationId xmlns:p14="http://schemas.microsoft.com/office/powerpoint/2010/main" val="12033161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latin typeface="Calibri" charset="0"/>
              </a:rPr>
              <a:t>Based on the medical history, a child with URI can be categorized as having mild, uncomplicated URI (no fever, clear rhinorrhea, appears otherwise healthy,  clear lungs) or overtly sick ( fever&gt;38°C, purulent nasal discharge, productive cough, ill-appearing, signs of pulmonary involvement). </a:t>
            </a:r>
            <a:r>
              <a:rPr lang="en-US" dirty="0" err="1">
                <a:latin typeface="Calibri" charset="0"/>
              </a:rPr>
              <a:t>Coté</a:t>
            </a:r>
            <a:r>
              <a:rPr lang="en-US" dirty="0">
                <a:latin typeface="Calibri" charset="0"/>
              </a:rPr>
              <a:t> (7), in his article </a:t>
            </a:r>
            <a:r>
              <a:rPr lang="ja-JP" altLang="en-US">
                <a:latin typeface="Calibri" charset="0"/>
              </a:rPr>
              <a:t>“</a:t>
            </a:r>
            <a:r>
              <a:rPr lang="en-US" altLang="ja-JP" dirty="0">
                <a:latin typeface="Calibri" charset="0"/>
              </a:rPr>
              <a:t>The URI dilemma: fear of a complication or litigation</a:t>
            </a:r>
            <a:r>
              <a:rPr lang="ja-JP" altLang="en-US">
                <a:latin typeface="Calibri" charset="0"/>
              </a:rPr>
              <a:t>”</a:t>
            </a:r>
            <a:r>
              <a:rPr lang="en-US" altLang="ja-JP" dirty="0">
                <a:latin typeface="Calibri" charset="0"/>
              </a:rPr>
              <a:t> suggested that most children with mild URIs can be safely anesthetized without significant morbidity and mortality and those children who are overtly ill should have their elective surgeries postponed until they are better.</a:t>
            </a:r>
            <a:endParaRPr lang="en-US" dirty="0">
              <a:latin typeface="Calibri" charset="0"/>
            </a:endParaRPr>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56164C-FA45-274B-8376-B015BC75F1A1}" type="slidenum">
              <a:rPr lang="en-US" sz="1200"/>
              <a:pPr eaLnBrk="1" hangingPunct="1"/>
              <a:t>17</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Times New Roman" charset="0"/>
              <a:cs typeface="Times New Roman" charset="0"/>
            </a:endParaRP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670918-E804-2544-BFC9-69BFA405B930}" type="slidenum">
              <a:rPr lang="en-US" sz="1200"/>
              <a:pPr eaLnBrk="1" hangingPunct="1"/>
              <a:t>18</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latin typeface="Calibri" charset="0"/>
              </a:rPr>
              <a:t>Assessment of the suitability of any child with a URI for surgery, should involve consideration of the child</a:t>
            </a:r>
            <a:r>
              <a:rPr lang="ja-JP" altLang="en-US">
                <a:latin typeface="Calibri" charset="0"/>
              </a:rPr>
              <a:t>’</a:t>
            </a:r>
            <a:r>
              <a:rPr lang="en-US" altLang="ja-JP" dirty="0">
                <a:latin typeface="Calibri" charset="0"/>
              </a:rPr>
              <a:t>s presenting symptoms and age, the urgency of the surgery, comorbid conditions (e.g., asthma or cardiac disease), and the type of surgery to be performed. The frequency of URIs experienced by the child should be considered since it may be difficult to catch the child symptom-free for elective surgery if he experiences 6-8 URIs per year . The decision to cancel or proceed with surgery for children with URIs should be made on a case-by-case basis by considering the presence of identified risk factors and the anesthesiologist</a:t>
            </a:r>
            <a:r>
              <a:rPr lang="ja-JP" altLang="en-US">
                <a:latin typeface="Calibri" charset="0"/>
              </a:rPr>
              <a:t>’</a:t>
            </a:r>
            <a:r>
              <a:rPr lang="en-US" altLang="ja-JP" dirty="0">
                <a:latin typeface="Calibri" charset="0"/>
              </a:rPr>
              <a:t>s own comfort and experience with anesthetizing children with URIs. (6)</a:t>
            </a:r>
          </a:p>
          <a:p>
            <a:pPr eaLnBrk="1" hangingPunct="1"/>
            <a:endParaRPr lang="en-US" dirty="0">
              <a:latin typeface="Calibri" charset="0"/>
            </a:endParaRPr>
          </a:p>
          <a:p>
            <a:pPr eaLnBrk="1" hangingPunct="1"/>
            <a:r>
              <a:rPr lang="en-US" dirty="0">
                <a:latin typeface="Times New Roman" charset="0"/>
                <a:cs typeface="Times New Roman" charset="0"/>
              </a:rPr>
              <a:t> </a:t>
            </a:r>
            <a:endParaRPr lang="en-US" dirty="0">
              <a:latin typeface="Calibri" charset="0"/>
            </a:endParaRPr>
          </a:p>
          <a:p>
            <a:endParaRPr lang="en-US" dirty="0">
              <a:latin typeface="Calibri" charset="0"/>
            </a:endParaRPr>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FBBA60-F4AC-DB43-A8E0-462601A68C54}" type="slidenum">
              <a:rPr lang="en-US" sz="1200">
                <a:cs typeface="Arial" charset="0"/>
              </a:rPr>
              <a:pPr eaLnBrk="1" hangingPunct="1"/>
              <a:t>20</a:t>
            </a:fld>
            <a:endParaRPr lang="en-US" sz="120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63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a:latin typeface="Calibri" charset="0"/>
              </a:rPr>
              <a:t>Assessment of the suitability of any child with a URI for surgery, should involve consideration of the child</a:t>
            </a:r>
            <a:r>
              <a:rPr lang="ja-JP" altLang="en-US">
                <a:latin typeface="Calibri" charset="0"/>
              </a:rPr>
              <a:t>’</a:t>
            </a:r>
            <a:r>
              <a:rPr lang="en-US" altLang="ja-JP" dirty="0">
                <a:latin typeface="Calibri" charset="0"/>
              </a:rPr>
              <a:t>s presenting symptoms and age, the urgency of the surgery, comorbid conditions (e.g., asthma or cardiac disease), and the type of surgery to be performed. The frequency of URIs experienced by the child should be considered since it may be difficult to catch the child symptom-free for elective surgery if he experiences 6-8 URIs per year . The decision to cancel or proceed with surgery for children with URIs should be made on a case-by-case basis by considering the presence of identified risk factors and the anesthesiologist</a:t>
            </a:r>
            <a:r>
              <a:rPr lang="ja-JP" altLang="en-US">
                <a:latin typeface="Calibri" charset="0"/>
              </a:rPr>
              <a:t>’</a:t>
            </a:r>
            <a:r>
              <a:rPr lang="en-US" altLang="ja-JP" dirty="0">
                <a:latin typeface="Calibri" charset="0"/>
              </a:rPr>
              <a:t>s own comfort and experience with anesthetizing children with URIs. (6)</a:t>
            </a:r>
          </a:p>
          <a:p>
            <a:pPr eaLnBrk="1" hangingPunct="1"/>
            <a:endParaRPr lang="en-US" dirty="0">
              <a:latin typeface="Calibri" charset="0"/>
            </a:endParaRPr>
          </a:p>
          <a:p>
            <a:pPr eaLnBrk="1" hangingPunct="1"/>
            <a:r>
              <a:rPr lang="en-US" dirty="0">
                <a:latin typeface="Times New Roman" charset="0"/>
                <a:cs typeface="Times New Roman" charset="0"/>
              </a:rPr>
              <a:t> </a:t>
            </a:r>
            <a:endParaRPr lang="en-US" dirty="0">
              <a:latin typeface="Calibri" charset="0"/>
            </a:endParaRPr>
          </a:p>
          <a:p>
            <a:endParaRPr lang="en-US" dirty="0">
              <a:latin typeface="Calibri" charset="0"/>
            </a:endParaRPr>
          </a:p>
        </p:txBody>
      </p:sp>
      <p:sp>
        <p:nvSpPr>
          <p:cNvPr id="563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FBBA60-F4AC-DB43-A8E0-462601A68C54}" type="slidenum">
              <a:rPr lang="en-US" sz="1200">
                <a:cs typeface="Arial" charset="0"/>
              </a:rPr>
              <a:pPr eaLnBrk="1" hangingPunct="1"/>
              <a:t>21</a:t>
            </a:fld>
            <a:endParaRPr lang="en-US" sz="1200">
              <a:cs typeface="Arial" charset="0"/>
            </a:endParaRPr>
          </a:p>
        </p:txBody>
      </p:sp>
    </p:spTree>
    <p:extLst>
      <p:ext uri="{BB962C8B-B14F-4D97-AF65-F5344CB8AC3E}">
        <p14:creationId xmlns:p14="http://schemas.microsoft.com/office/powerpoint/2010/main" val="1972504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Ultimately the decision on whether to proceed or cancel surgery in a child with URI rests on the anesthesiologist, the surgeon and the parents who are informed of the risks. </a:t>
            </a:r>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E6BCCAB-A0C9-D64C-A41D-05B59E06F505}" type="slidenum">
              <a:rPr lang="en-US" sz="1200"/>
              <a:pPr eaLnBrk="1" hangingPunct="1"/>
              <a:t>22</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34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634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59EAC4C-806A-F24C-951C-192750580B36}" type="slidenum">
              <a:rPr lang="en-US" sz="1200"/>
              <a:pPr eaLnBrk="1" hangingPunct="1"/>
              <a:t>23</a:t>
            </a:fld>
            <a:endParaRPr 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55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Calibri" charset="0"/>
              </a:rPr>
              <a:t>Given that one of the goals of anesthetic management in a child with URI is reduction of secretions, suctioning, hydration and humidification may ease handling of secretions. </a:t>
            </a:r>
            <a:r>
              <a:rPr lang="en-US" dirty="0" err="1">
                <a:latin typeface="Calibri" charset="0"/>
              </a:rPr>
              <a:t>Humididfication</a:t>
            </a:r>
            <a:r>
              <a:rPr lang="en-US" dirty="0">
                <a:latin typeface="Calibri" charset="0"/>
              </a:rPr>
              <a:t> may be helpful in the prevention of ETT and airway mucus plugging, however, no evidence from controlled trials have proven its effectiveness(6).</a:t>
            </a:r>
          </a:p>
          <a:p>
            <a:endParaRPr lang="en-US" dirty="0">
              <a:latin typeface="Calibri" charset="0"/>
            </a:endParaRPr>
          </a:p>
          <a:p>
            <a:r>
              <a:rPr lang="en-US" dirty="0">
                <a:latin typeface="Calibri" charset="0"/>
              </a:rPr>
              <a:t>ETT should be avoided if possible particularly in children younger than 5 years old. An LMA or a face mask are preferable alternatives when no contraindications to its use exist.</a:t>
            </a:r>
          </a:p>
          <a:p>
            <a:endParaRPr lang="en-US" dirty="0">
              <a:latin typeface="Calibri" charset="0"/>
            </a:endParaRPr>
          </a:p>
          <a:p>
            <a:r>
              <a:rPr lang="en-US" dirty="0" err="1">
                <a:latin typeface="Calibri" charset="0"/>
              </a:rPr>
              <a:t>Sevoflurane</a:t>
            </a:r>
            <a:r>
              <a:rPr lang="en-US" dirty="0">
                <a:latin typeface="Calibri" charset="0"/>
              </a:rPr>
              <a:t> or </a:t>
            </a:r>
            <a:r>
              <a:rPr lang="en-US" dirty="0" err="1">
                <a:latin typeface="Calibri" charset="0"/>
              </a:rPr>
              <a:t>propofol</a:t>
            </a:r>
            <a:r>
              <a:rPr lang="en-US" dirty="0">
                <a:latin typeface="Calibri" charset="0"/>
              </a:rPr>
              <a:t> are the induction agents of choice. Regardless of the drug used it is important that the anesthetic depth is sufficient to obtund the airway reflexes especially with placement of an ETT. </a:t>
            </a:r>
          </a:p>
          <a:p>
            <a:r>
              <a:rPr lang="en-US" dirty="0" err="1">
                <a:latin typeface="Calibri" charset="0"/>
              </a:rPr>
              <a:t>Sevoflurane</a:t>
            </a:r>
            <a:r>
              <a:rPr lang="en-US" dirty="0">
                <a:latin typeface="Calibri" charset="0"/>
              </a:rPr>
              <a:t> is the volatile agent of choice in children with URI whose airways are </a:t>
            </a:r>
            <a:r>
              <a:rPr lang="en-US" dirty="0" err="1">
                <a:latin typeface="Calibri" charset="0"/>
              </a:rPr>
              <a:t>hyperreactive</a:t>
            </a:r>
            <a:r>
              <a:rPr lang="en-US" dirty="0">
                <a:latin typeface="Calibri" charset="0"/>
              </a:rPr>
              <a:t>.</a:t>
            </a:r>
          </a:p>
          <a:p>
            <a:endParaRPr lang="en-US" dirty="0">
              <a:latin typeface="Calibri" charset="0"/>
            </a:endParaRPr>
          </a:p>
          <a:p>
            <a:r>
              <a:rPr lang="en-US" dirty="0">
                <a:latin typeface="Calibri" charset="0"/>
              </a:rPr>
              <a:t>Awake or deep removal of ETT or LMA had no effect on the incidence of respiratory events (9).</a:t>
            </a:r>
          </a:p>
          <a:p>
            <a:endParaRPr lang="en-US" dirty="0">
              <a:latin typeface="Calibri" charset="0"/>
            </a:endParaRPr>
          </a:p>
        </p:txBody>
      </p:sp>
      <p:sp>
        <p:nvSpPr>
          <p:cNvPr id="655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E08437-12DE-824C-8005-AEA14CA20813}" type="slidenum">
              <a:rPr lang="en-US" sz="1200">
                <a:cs typeface="Arial" charset="0"/>
              </a:rPr>
              <a:pPr eaLnBrk="1" hangingPunct="1"/>
              <a:t>24</a:t>
            </a:fld>
            <a:endParaRPr lang="en-US" sz="120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A more recent study by Tait et al to determine if giving glycopyrrolate would reduce the incidence of  adverse events in children with URI, however, did not show a significant effect of glycopyrrolate over placebo.</a:t>
            </a:r>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29ECE5-39A7-724B-B227-9FBDBD89B0B8}" type="slidenum">
              <a:rPr lang="en-US" sz="1200"/>
              <a:pPr eaLnBrk="1" hangingPunct="1"/>
              <a:t>25</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A more recent study by Tait et al to determine if giving glycopyrrolate would reduce the incidence of  adverse events in children with URI, however, did not show a significant effect of glycopyrrolate over placebo.</a:t>
            </a:r>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29ECE5-39A7-724B-B227-9FBDBD89B0B8}" type="slidenum">
              <a:rPr lang="en-US" sz="1200"/>
              <a:pPr eaLnBrk="1" hangingPunct="1"/>
              <a:t>26</a:t>
            </a:fld>
            <a:endParaRPr lang="en-US" sz="1200"/>
          </a:p>
        </p:txBody>
      </p:sp>
    </p:spTree>
    <p:extLst>
      <p:ext uri="{BB962C8B-B14F-4D97-AF65-F5344CB8AC3E}">
        <p14:creationId xmlns:p14="http://schemas.microsoft.com/office/powerpoint/2010/main" val="2119216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A more recent study by Tait et al to determine if giving glycopyrrolate would reduce the incidence of  adverse events in children with URI, however, did not show a significant effect of glycopyrrolate over placebo.</a:t>
            </a:r>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29ECE5-39A7-724B-B227-9FBDBD89B0B8}" type="slidenum">
              <a:rPr lang="en-US" sz="1200"/>
              <a:pPr eaLnBrk="1" hangingPunct="1"/>
              <a:t>27</a:t>
            </a:fld>
            <a:endParaRPr lang="en-US" sz="1200"/>
          </a:p>
        </p:txBody>
      </p:sp>
    </p:spTree>
    <p:extLst>
      <p:ext uri="{BB962C8B-B14F-4D97-AF65-F5344CB8AC3E}">
        <p14:creationId xmlns:p14="http://schemas.microsoft.com/office/powerpoint/2010/main" val="522513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37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737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88265A8-8206-4744-B87C-A19ECDEE8E07}" type="slidenum">
              <a:rPr lang="en-US" sz="1200"/>
              <a:pPr eaLnBrk="1" hangingPunct="1"/>
              <a:t>28</a:t>
            </a:fld>
            <a:endParaRPr 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57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The risk of airway complication is highest with the use of ETT&gt;LMA&gt;face mask in children with URI. There were increased incidence of breath holding, desaturation below 90%, severe coughing, laryngospasm and bronchospasm in children who were anesthetized using ETT vs LMA (9).</a:t>
            </a:r>
          </a:p>
        </p:txBody>
      </p:sp>
      <p:sp>
        <p:nvSpPr>
          <p:cNvPr id="757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AC4E637-E4B2-E142-AF1F-FB53114FD209}" type="slidenum">
              <a:rPr lang="en-US" sz="1200"/>
              <a:pPr eaLnBrk="1" hangingPunct="1"/>
              <a:t>29</a:t>
            </a:fld>
            <a:endParaRPr 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There were no difference in the incidence of adverse respiratory events whether intravenous or inhalation techniques were used as long as anesthesia was deep enough to obtund the airway reflexes. </a:t>
            </a:r>
          </a:p>
          <a:p>
            <a:pPr eaLnBrk="1" hangingPunct="1"/>
            <a:r>
              <a:rPr lang="en-US">
                <a:latin typeface="Times New Roman" charset="0"/>
                <a:cs typeface="Times New Roman" charset="0"/>
              </a:rPr>
              <a:t>Use of sevoflurane for induction and maintenance resulted in fewer complications compared to sevoflurane for induction and isoflurane for maintenance.</a:t>
            </a:r>
            <a:endParaRPr lang="en-US" sz="800">
              <a:latin typeface="Times New Roman" charset="0"/>
              <a:cs typeface="Times New Roman" charset="0"/>
            </a:endParaRPr>
          </a:p>
        </p:txBody>
      </p:sp>
      <p:sp>
        <p:nvSpPr>
          <p:cNvPr id="778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013264-5F1F-E249-8039-83E7CF3D5141}" type="slidenum">
              <a:rPr lang="en-US" sz="1200"/>
              <a:pPr eaLnBrk="1" hangingPunct="1"/>
              <a:t>30</a:t>
            </a:fld>
            <a:endParaRPr 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4CAEC2F-BA2C-374B-95E6-9E412229D34D}" type="slidenum">
              <a:rPr lang="en-US" sz="1200"/>
              <a:pPr eaLnBrk="1" hangingPunct="1"/>
              <a:t>31</a:t>
            </a:fld>
            <a:endParaRPr 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231412E-0C78-454E-B79C-E6C35F154046}" type="slidenum">
              <a:rPr lang="en-US" sz="1200"/>
              <a:pPr eaLnBrk="1" hangingPunct="1"/>
              <a:t>32</a:t>
            </a:fld>
            <a:endParaRPr 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60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The human M3 receptors are present on airway smooth muscles. They are the predominant receptors on submucosal glands and airway vascular endothelium. Activation of the M3 receptors result in bronchoconstriction, mucus hypersecretion and vasodilation (14). </a:t>
            </a:r>
            <a:r>
              <a:rPr lang="en-US">
                <a:latin typeface="Times New Roman" charset="0"/>
                <a:cs typeface="Times New Roman" charset="0"/>
              </a:rPr>
              <a:t>One of the postulated mechanisms of obstructive lung disease is persistent inflammation of airways (15). </a:t>
            </a:r>
            <a:r>
              <a:rPr lang="en-US">
                <a:latin typeface="Calibri" charset="0"/>
              </a:rPr>
              <a:t>Anticholinergic medications that selectively block the M3 receptors may have an advantage over the nonselective antagonists in the treatment of airway obstruction and hyperresponsiveness. </a:t>
            </a:r>
          </a:p>
          <a:p>
            <a:pPr eaLnBrk="1" hangingPunct="1"/>
            <a:r>
              <a:rPr lang="en-US">
                <a:latin typeface="Calibri" charset="0"/>
              </a:rPr>
              <a:t>Because mucus hypersecretion and airway irritability are the main concerns in children with URI, development of an anticholinergic drug that selectively blocks the M3 receptors may have an application in pediatric anesthesia.</a:t>
            </a:r>
          </a:p>
        </p:txBody>
      </p:sp>
      <p:sp>
        <p:nvSpPr>
          <p:cNvPr id="860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2A4546-1AFC-4A4C-94D7-558F9FBFDD20}" type="slidenum">
              <a:rPr lang="en-US" sz="1200"/>
              <a:pPr eaLnBrk="1" hangingPunct="1"/>
              <a:t>33</a:t>
            </a:fld>
            <a:endParaRPr 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880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Preclinical studies of long acting muscarinic antagonists are currently underway in animal models. Tiotropium bromide, a well established muscarinic antagonist, is being compared to aclidinium bromide and CHF5407.</a:t>
            </a:r>
          </a:p>
        </p:txBody>
      </p:sp>
      <p:sp>
        <p:nvSpPr>
          <p:cNvPr id="880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F977402-54F4-C04C-ABCB-C230FA9CC52D}" type="slidenum">
              <a:rPr lang="en-US" sz="1200"/>
              <a:pPr eaLnBrk="1" hangingPunct="1"/>
              <a:t>34</a:t>
            </a:fld>
            <a:endParaRPr 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01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901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9EBBDB-932E-2B48-B4E4-A2CCE9DC86FB}" type="slidenum">
              <a:rPr lang="en-US" sz="1200"/>
              <a:pPr eaLnBrk="1" hangingPunct="1"/>
              <a:t>35</a:t>
            </a:fld>
            <a:endParaRPr 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21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This study is a preclinical comparison of tiotropium with aclidinium, a LAMA in clinical development, and glycopyrrolate. In this study, bronchoconstriction was induced with acetylcholine in anesthetized dogs. The different muscarinic antagonists were characterized for their 1) affinity toward the different human muscarinic receptor subtypes expressed in Chinese hamster ovary cells and kinetics of receptor dissociation, 2) potency in inhibiting the agonist-induced activation of muscarinic receptors through measurement of second messengers, and 3) efficacy and duration of bronchoprotection. All of the tested LAMAs showed high affinity and potency toward the hM</a:t>
            </a:r>
            <a:r>
              <a:rPr lang="en-US" baseline="-25000">
                <a:latin typeface="Calibri" charset="0"/>
              </a:rPr>
              <a:t>3</a:t>
            </a:r>
            <a:r>
              <a:rPr lang="en-US">
                <a:latin typeface="Calibri" charset="0"/>
              </a:rPr>
              <a:t> receptor (tiotropium, p</a:t>
            </a:r>
            <a:r>
              <a:rPr lang="en-US" i="1">
                <a:latin typeface="Calibri" charset="0"/>
              </a:rPr>
              <a:t>A</a:t>
            </a:r>
            <a:r>
              <a:rPr lang="en-US" baseline="-25000">
                <a:latin typeface="Calibri" charset="0"/>
              </a:rPr>
              <a:t>2</a:t>
            </a:r>
            <a:r>
              <a:rPr lang="en-US">
                <a:latin typeface="Calibri" charset="0"/>
              </a:rPr>
              <a:t> = 10.4; aclidinium, p</a:t>
            </a:r>
            <a:r>
              <a:rPr lang="en-US" i="1">
                <a:latin typeface="Calibri" charset="0"/>
              </a:rPr>
              <a:t>A</a:t>
            </a:r>
            <a:r>
              <a:rPr lang="en-US" baseline="-25000">
                <a:latin typeface="Calibri" charset="0"/>
              </a:rPr>
              <a:t>2</a:t>
            </a:r>
            <a:r>
              <a:rPr lang="en-US">
                <a:latin typeface="Calibri" charset="0"/>
              </a:rPr>
              <a:t> = 9.6; and glycopyrrolate, p</a:t>
            </a:r>
            <a:r>
              <a:rPr lang="en-US" i="1">
                <a:latin typeface="Calibri" charset="0"/>
              </a:rPr>
              <a:t>A</a:t>
            </a:r>
            <a:r>
              <a:rPr lang="en-US" baseline="-25000">
                <a:latin typeface="Calibri" charset="0"/>
              </a:rPr>
              <a:t>2</a:t>
            </a:r>
            <a:r>
              <a:rPr lang="en-US">
                <a:latin typeface="Calibri" charset="0"/>
              </a:rPr>
              <a:t> = 9.7). However, their dissociation half-lives from the hM</a:t>
            </a:r>
            <a:r>
              <a:rPr lang="en-US" baseline="-25000">
                <a:latin typeface="Calibri" charset="0"/>
              </a:rPr>
              <a:t>3</a:t>
            </a:r>
            <a:r>
              <a:rPr lang="en-US">
                <a:latin typeface="Calibri" charset="0"/>
              </a:rPr>
              <a:t> receptor differed significantly (tiotropium, </a:t>
            </a:r>
            <a:r>
              <a:rPr lang="en-US" i="1">
                <a:latin typeface="Calibri" charset="0"/>
              </a:rPr>
              <a:t>t</a:t>
            </a:r>
            <a:r>
              <a:rPr lang="en-US" baseline="-25000">
                <a:latin typeface="Calibri" charset="0"/>
              </a:rPr>
              <a:t>½</a:t>
            </a:r>
            <a:r>
              <a:rPr lang="en-US">
                <a:latin typeface="Calibri" charset="0"/>
              </a:rPr>
              <a:t> = 27 h; aclidinium, </a:t>
            </a:r>
            <a:r>
              <a:rPr lang="en-US" i="1">
                <a:latin typeface="Calibri" charset="0"/>
              </a:rPr>
              <a:t>t</a:t>
            </a:r>
            <a:r>
              <a:rPr lang="en-US" baseline="-25000">
                <a:latin typeface="Calibri" charset="0"/>
              </a:rPr>
              <a:t>½</a:t>
            </a:r>
            <a:r>
              <a:rPr lang="en-US">
                <a:latin typeface="Calibri" charset="0"/>
              </a:rPr>
              <a:t> = 10.7 h; and glycopyrrolate, </a:t>
            </a:r>
            <a:r>
              <a:rPr lang="en-US" i="1">
                <a:latin typeface="Calibri" charset="0"/>
              </a:rPr>
              <a:t>t</a:t>
            </a:r>
            <a:r>
              <a:rPr lang="en-US" baseline="-25000">
                <a:latin typeface="Calibri" charset="0"/>
              </a:rPr>
              <a:t>½</a:t>
            </a:r>
            <a:r>
              <a:rPr lang="en-US">
                <a:latin typeface="Calibri" charset="0"/>
              </a:rPr>
              <a:t> = 6.1 h). At equieffective doses the tested LAMAs provided different levels of bronchoprotection in the in vivo setting 24 h after administration (tiotropium = 35%, aclidinium = 21%, and glycopyrrolate = 0% at 24 h). </a:t>
            </a:r>
          </a:p>
        </p:txBody>
      </p:sp>
      <p:sp>
        <p:nvSpPr>
          <p:cNvPr id="921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986B1BC-FEA6-FF4B-8BA3-DD1AFC2A1C77}" type="slidenum">
              <a:rPr lang="en-US" sz="1200"/>
              <a:pPr eaLnBrk="1" hangingPunct="1"/>
              <a:t>36</a:t>
            </a:fld>
            <a:endParaRPr 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ja-JP" altLang="en-US">
                <a:latin typeface="Calibri" charset="0"/>
              </a:rPr>
              <a:t>“</a:t>
            </a:r>
            <a:r>
              <a:rPr lang="en-US" altLang="ja-JP">
                <a:latin typeface="Calibri" charset="0"/>
              </a:rPr>
              <a:t>In conclusion, we performed a set of preclinical experiments to better understand the pharmacology of the different muscarinic antagonists and to predict, on this basis, their behavior in the clinical setting. In agreement with their </a:t>
            </a:r>
            <a:r>
              <a:rPr lang="en-US" altLang="ja-JP" i="1">
                <a:latin typeface="Calibri" charset="0"/>
              </a:rPr>
              <a:t>K</a:t>
            </a:r>
            <a:r>
              <a:rPr lang="en-US" altLang="ja-JP" baseline="-25000">
                <a:latin typeface="Calibri" charset="0"/>
              </a:rPr>
              <a:t>off</a:t>
            </a:r>
            <a:r>
              <a:rPr lang="en-US" altLang="ja-JP">
                <a:latin typeface="Calibri" charset="0"/>
              </a:rPr>
              <a:t> values at the hM</a:t>
            </a:r>
            <a:r>
              <a:rPr lang="en-US" altLang="ja-JP" baseline="-25000">
                <a:latin typeface="Calibri" charset="0"/>
              </a:rPr>
              <a:t>3</a:t>
            </a:r>
            <a:r>
              <a:rPr lang="en-US" altLang="ja-JP">
                <a:latin typeface="Calibri" charset="0"/>
              </a:rPr>
              <a:t> receptor, tiotropium still induced approximately 40% bronchoprotection in the dog model after 24 h, whereas aclidinium was half as effective and glycopyrrolate completely failed to show bronchoprotective effects after that period.</a:t>
            </a:r>
            <a:r>
              <a:rPr lang="ja-JP" altLang="en-US">
                <a:latin typeface="Calibri" charset="0"/>
              </a:rPr>
              <a:t>”</a:t>
            </a:r>
            <a:r>
              <a:rPr lang="en-US" altLang="ja-JP">
                <a:latin typeface="Calibri" charset="0"/>
              </a:rPr>
              <a:t> Casarosa(15)</a:t>
            </a:r>
          </a:p>
          <a:p>
            <a:pPr eaLnBrk="1" hangingPunct="1"/>
            <a:endParaRPr lang="en-US">
              <a:latin typeface="Calibri" charset="0"/>
            </a:endParaRP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99276E2-7EA1-3A4C-AD67-1119875DCB0D}" type="slidenum">
              <a:rPr lang="en-US" sz="1200"/>
              <a:pPr eaLnBrk="1" hangingPunct="1"/>
              <a:t>37</a:t>
            </a:fld>
            <a:endParaRPr 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62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Villetti et al (17) studied the bronchodilator property of CHF5407, a quarternary ammonium salt that has affinity for the human muscarinic M1, M2 and M3 receptors, in guinea pig models. This study showed that CHF5407 dissociated very slowly from the M3 receptors (t1/2 166 min vs 163 min for tiotropium) with approximate one half remaining undissociated at 32 hours, and dissociated quickly from M2 receptors (t1/2 31 min vs 297 min for tiotropium).</a:t>
            </a:r>
          </a:p>
        </p:txBody>
      </p:sp>
      <p:sp>
        <p:nvSpPr>
          <p:cNvPr id="962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BF6207-92AE-FF4A-9022-2A3434BB16BA}" type="slidenum">
              <a:rPr lang="en-US" sz="1200"/>
              <a:pPr eaLnBrk="1" hangingPunct="1"/>
              <a:t>38</a:t>
            </a:fld>
            <a:endParaRPr 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62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Times New Roman" charset="0"/>
                <a:cs typeface="Times New Roman" charset="0"/>
              </a:rPr>
              <a:t>Villetti et al (17) studied the bronchodilator property of CHF5407, a quarternary ammonium salt that has affinity for the human muscarinic M1, M2 and M3 receptors, in guinea pig models. This study showed that CHF5407 dissociated very slowly from the M3 receptors (t1/2 166 min vs 163 min for tiotropium) with approximate one half remaining undissociated at 32 hours, and dissociated quickly from M2 receptors (t1/2 31 min vs 297 min for tiotropium).</a:t>
            </a:r>
          </a:p>
        </p:txBody>
      </p:sp>
      <p:sp>
        <p:nvSpPr>
          <p:cNvPr id="962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BF6207-92AE-FF4A-9022-2A3434BB16BA}" type="slidenum">
              <a:rPr lang="en-US" sz="1200"/>
              <a:pPr eaLnBrk="1" hangingPunct="1"/>
              <a:t>39</a:t>
            </a:fld>
            <a:endParaRPr lang="en-US" sz="1200"/>
          </a:p>
        </p:txBody>
      </p:sp>
    </p:spTree>
    <p:extLst>
      <p:ext uri="{BB962C8B-B14F-4D97-AF65-F5344CB8AC3E}">
        <p14:creationId xmlns:p14="http://schemas.microsoft.com/office/powerpoint/2010/main" val="20471769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2F8E9F4-11E7-5240-8442-10AAB9896E49}" type="slidenum">
              <a:rPr lang="en-US" sz="1200"/>
              <a:pPr eaLnBrk="1" hangingPunct="1"/>
              <a:t>40</a:t>
            </a:fld>
            <a:endParaRPr 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044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3954D7-8FF7-1C4E-B35B-B8637BD8A484}" type="slidenum">
              <a:rPr lang="en-US" sz="1200"/>
              <a:pPr eaLnBrk="1" hangingPunct="1"/>
              <a:t>41</a:t>
            </a:fld>
            <a:endParaRPr 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64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064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8E5B43-5035-DC4D-B120-E5A66BE0DB86}" type="slidenum">
              <a:rPr lang="en-US" sz="1200"/>
              <a:pPr eaLnBrk="1" hangingPunct="1"/>
              <a:t>42</a:t>
            </a:fld>
            <a:endParaRPr 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64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1064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8E5B43-5035-DC4D-B120-E5A66BE0DB86}" type="slidenum">
              <a:rPr lang="en-US" sz="1200"/>
              <a:pPr eaLnBrk="1" hangingPunct="1"/>
              <a:t>43</a:t>
            </a:fld>
            <a:endParaRPr lang="en-US" sz="1200"/>
          </a:p>
        </p:txBody>
      </p:sp>
    </p:spTree>
    <p:extLst>
      <p:ext uri="{BB962C8B-B14F-4D97-AF65-F5344CB8AC3E}">
        <p14:creationId xmlns:p14="http://schemas.microsoft.com/office/powerpoint/2010/main" val="2012149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7267A430-3C5D-F146-99DB-36513FEA7567}"/>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D38CD75B-1009-534D-A84D-1237A8DE6A1E}"/>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E4491A0-3B1A-8D47-8902-A32A222CA345}"/>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30481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AAF000CF-6211-084E-B837-E6A8C7E5095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7B7ED445-164C-C549-B821-9454AD6BB16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363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3A8F1A42-F8A2-D940-BC0E-1A4BFA1AD88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62B9AA9-7AA1-F043-8F56-B08AA9E0F67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0696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297CC518-A870-BC4F-A8DB-AD8640EA1F4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C4F42CCD-0F7C-C242-B069-0F5B5704943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8082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2705190-7E67-A745-A0D4-9DFFDFA316B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6501A9B-EBD9-9542-A3B2-5DCE116FF83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9231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D311047-4E2C-774B-AE66-F1C48F9C8FC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DE951859-AB5A-8445-9B32-088D5C1E8B56}"/>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95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C5DCCFCD-D6F2-C540-BCAD-99A2541A979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567C2B8A-A3B3-B246-AEE6-918EAAC1A4B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306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2788CFBB-19E5-4646-8055-74E7A372BEE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1C50190E-992A-B14F-ABAF-4AD939615A6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230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BE677FCB-7AF6-6D4B-83DB-561180392E4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E348A7C-0DF7-384D-98F4-35761BDB21B2}"/>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630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44153EC4-EDF3-5441-934A-6D23DCFDE59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A79231F3-53F4-8442-B912-8554C8FF48D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34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23DEA6A4-4ADB-2A47-B001-76AAFD54625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EA6B00E6-BA6A-E04B-B155-B5F44B5D56E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280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07934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566859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60688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949201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11973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1/25/22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44248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1/25/22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16795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252394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546849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5791663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48482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1/25/22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1/25/22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0980336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937283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9701" y="1009195"/>
            <a:ext cx="6324599" cy="1828800"/>
          </a:xfrm>
          <a:ln>
            <a:miter lim="800000"/>
            <a:headEnd/>
            <a:tailEnd/>
          </a:ln>
        </p:spPr>
        <p:txBody>
          <a:bodyPr>
            <a:noAutofit/>
          </a:bodyPr>
          <a:lstStyle/>
          <a:p>
            <a:pPr eaLnBrk="1" fontAlgn="auto" hangingPunct="1">
              <a:spcAft>
                <a:spcPts val="0"/>
              </a:spcAft>
              <a:defRPr/>
            </a:pPr>
            <a:r>
              <a:rPr lang="en-US" dirty="0">
                <a:latin typeface="+mn-lt"/>
              </a:rPr>
              <a:t>Anesthesia and the Child with Upper Respiratory Tract Infection</a:t>
            </a:r>
          </a:p>
        </p:txBody>
      </p:sp>
      <p:sp>
        <p:nvSpPr>
          <p:cNvPr id="11266" name="Subtitle 2"/>
          <p:cNvSpPr>
            <a:spLocks noGrp="1"/>
          </p:cNvSpPr>
          <p:nvPr>
            <p:ph type="subTitle" idx="1"/>
          </p:nvPr>
        </p:nvSpPr>
        <p:spPr>
          <a:xfrm>
            <a:off x="1219200" y="3048000"/>
            <a:ext cx="6934200" cy="1524000"/>
          </a:xfrm>
        </p:spPr>
        <p:txBody>
          <a:bodyPr anchor="ctr">
            <a:normAutofit/>
          </a:bodyPr>
          <a:lstStyle/>
          <a:p>
            <a:pPr marR="0">
              <a:lnSpc>
                <a:spcPct val="70000"/>
              </a:lnSpc>
            </a:pPr>
            <a:r>
              <a:rPr lang="en-US" sz="3600" dirty="0">
                <a:solidFill>
                  <a:schemeClr val="tx1"/>
                </a:solidFill>
              </a:rPr>
              <a:t>Ma Carmen Bernardo-Ocampo, MD</a:t>
            </a:r>
          </a:p>
          <a:p>
            <a:pPr marR="0">
              <a:lnSpc>
                <a:spcPct val="70000"/>
              </a:lnSpc>
            </a:pPr>
            <a:r>
              <a:rPr lang="en-US" sz="1800" dirty="0"/>
              <a:t>Clinical Associate Professor/Attending Anesthesiologist</a:t>
            </a:r>
          </a:p>
          <a:p>
            <a:pPr marR="0">
              <a:lnSpc>
                <a:spcPct val="70000"/>
              </a:lnSpc>
            </a:pPr>
            <a:r>
              <a:rPr lang="en-US" sz="1800" dirty="0"/>
              <a:t>University of Washington/Seattle Children</a:t>
            </a:r>
            <a:r>
              <a:rPr lang="ja-JP" altLang="en-US" sz="1800" dirty="0"/>
              <a:t>’</a:t>
            </a:r>
            <a:r>
              <a:rPr lang="en-US" altLang="ja-JP" sz="1800" dirty="0"/>
              <a:t>s Hospital</a:t>
            </a:r>
            <a:endParaRPr lang="en-US" sz="1800" dirty="0"/>
          </a:p>
        </p:txBody>
      </p:sp>
      <p:sp>
        <p:nvSpPr>
          <p:cNvPr id="3" name="TextBox 2">
            <a:extLst>
              <a:ext uri="{FF2B5EF4-FFF2-40B4-BE49-F238E27FC236}">
                <a16:creationId xmlns:a16="http://schemas.microsoft.com/office/drawing/2014/main" id="{82D8A921-61D3-B04E-B5B5-63C9DA28EF5B}"/>
              </a:ext>
            </a:extLst>
          </p:cNvPr>
          <p:cNvSpPr txBox="1"/>
          <p:nvPr/>
        </p:nvSpPr>
        <p:spPr>
          <a:xfrm>
            <a:off x="533400" y="5486400"/>
            <a:ext cx="1723742" cy="369332"/>
          </a:xfrm>
          <a:prstGeom prst="rect">
            <a:avLst/>
          </a:prstGeom>
          <a:noFill/>
        </p:spPr>
        <p:txBody>
          <a:bodyPr wrap="none" rtlCol="0">
            <a:spAutoFit/>
          </a:bodyPr>
          <a:lstStyle/>
          <a:p>
            <a:r>
              <a:rPr lang="en-US" dirty="0"/>
              <a:t>Updated 5/2018</a:t>
            </a:r>
          </a:p>
        </p:txBody>
      </p:sp>
    </p:spTree>
    <p:extLst>
      <p:ext uri="{BB962C8B-B14F-4D97-AF65-F5344CB8AC3E}">
        <p14:creationId xmlns:p14="http://schemas.microsoft.com/office/powerpoint/2010/main" val="581486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5257800" cy="1143000"/>
          </a:xfrm>
          <a:ln>
            <a:miter lim="800000"/>
            <a:headEnd/>
            <a:tailEnd/>
          </a:ln>
        </p:spPr>
        <p:txBody>
          <a:bodyPr/>
          <a:lstStyle/>
          <a:p>
            <a:pPr algn="l">
              <a:defRPr/>
            </a:pPr>
            <a:r>
              <a:rPr lang="en-US" sz="3600" dirty="0">
                <a:latin typeface="+mn-lt"/>
                <a:cs typeface="Times New Roman" pitchFamily="18" charset="0"/>
              </a:rPr>
              <a:t>No Disclosures</a:t>
            </a:r>
          </a:p>
        </p:txBody>
      </p:sp>
    </p:spTree>
    <p:extLst>
      <p:ext uri="{BB962C8B-B14F-4D97-AF65-F5344CB8AC3E}">
        <p14:creationId xmlns:p14="http://schemas.microsoft.com/office/powerpoint/2010/main" val="1166453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457200" y="304800"/>
            <a:ext cx="8229600" cy="1143000"/>
          </a:xfrm>
        </p:spPr>
        <p:txBody>
          <a:bodyPr>
            <a:normAutofit/>
          </a:bodyPr>
          <a:lstStyle/>
          <a:p>
            <a:pPr algn="l"/>
            <a:r>
              <a:rPr lang="en-US" dirty="0">
                <a:latin typeface="+mn-lt"/>
                <a:cs typeface="Times New Roman" charset="0"/>
              </a:rPr>
              <a:t>Learning Objectives</a:t>
            </a:r>
          </a:p>
        </p:txBody>
      </p:sp>
      <p:sp>
        <p:nvSpPr>
          <p:cNvPr id="3" name="Content Placeholder 2"/>
          <p:cNvSpPr>
            <a:spLocks noGrp="1"/>
          </p:cNvSpPr>
          <p:nvPr>
            <p:ph idx="1"/>
          </p:nvPr>
        </p:nvSpPr>
        <p:spPr>
          <a:xfrm>
            <a:off x="533400" y="1479176"/>
            <a:ext cx="8077200" cy="4389438"/>
          </a:xfrm>
        </p:spPr>
        <p:txBody>
          <a:bodyPr/>
          <a:lstStyle/>
          <a:p>
            <a:pPr>
              <a:defRPr/>
            </a:pPr>
            <a:r>
              <a:rPr lang="en-US" sz="2800" dirty="0">
                <a:ea typeface="+mn-ea"/>
                <a:cs typeface="+mn-cs"/>
              </a:rPr>
              <a:t>Review the etiology and differential diagnoses of upper respiratory tract infection (URI)</a:t>
            </a:r>
          </a:p>
          <a:p>
            <a:pPr>
              <a:defRPr/>
            </a:pPr>
            <a:r>
              <a:rPr lang="en-US" sz="2800" dirty="0"/>
              <a:t>Discuss the causes of bronchoconstriction in URI</a:t>
            </a:r>
            <a:endParaRPr lang="en-US" sz="2800" dirty="0">
              <a:ea typeface="+mn-ea"/>
              <a:cs typeface="+mn-cs"/>
            </a:endParaRPr>
          </a:p>
          <a:p>
            <a:pPr>
              <a:defRPr/>
            </a:pPr>
            <a:r>
              <a:rPr lang="en-US" sz="2800" dirty="0">
                <a:ea typeface="+mn-ea"/>
                <a:cs typeface="+mn-cs"/>
              </a:rPr>
              <a:t>Reiterate the adverse respiratory effects of URI</a:t>
            </a:r>
          </a:p>
          <a:p>
            <a:pPr>
              <a:defRPr/>
            </a:pPr>
            <a:r>
              <a:rPr lang="en-US" sz="2800" dirty="0">
                <a:ea typeface="+mn-ea"/>
                <a:cs typeface="+mn-cs"/>
              </a:rPr>
              <a:t>Present the current recommendations on the anesthetic management of the child with URI</a:t>
            </a:r>
          </a:p>
          <a:p>
            <a:pPr>
              <a:defRPr/>
            </a:pPr>
            <a:r>
              <a:rPr lang="en-US" sz="2800" dirty="0">
                <a:ea typeface="+mn-ea"/>
                <a:cs typeface="+mn-cs"/>
              </a:rPr>
              <a:t>Describe the long-acting muscarinic antagonists currently in development  </a:t>
            </a:r>
          </a:p>
          <a:p>
            <a:pPr marL="514350" indent="-514350">
              <a:buFont typeface="+mj-lt"/>
              <a:buAutoNum type="arabicPeriod"/>
              <a:defRPr/>
            </a:pPr>
            <a:endParaRPr lang="en-US" sz="2800" dirty="0">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957350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057400"/>
            <a:ext cx="8229600" cy="4389437"/>
          </a:xfrm>
        </p:spPr>
        <p:txBody>
          <a:bodyPr/>
          <a:lstStyle/>
          <a:p>
            <a:pPr marL="0" indent="0">
              <a:buFont typeface="Wingdings 2" pitchFamily="18" charset="2"/>
              <a:buNone/>
              <a:defRPr/>
            </a:pPr>
            <a:r>
              <a:rPr lang="en-US" dirty="0">
                <a:ea typeface="+mn-ea"/>
                <a:cs typeface="+mn-cs"/>
              </a:rPr>
              <a:t>URI is the most common reason for emergency department visits and unscheduled outpatient consultations in the United States</a:t>
            </a:r>
          </a:p>
          <a:p>
            <a:pPr>
              <a:buFont typeface="Wingdings 2" pitchFamily="18" charset="2"/>
              <a:buChar char=""/>
              <a:defRPr/>
            </a:pPr>
            <a:endParaRPr lang="en-US" sz="2800" dirty="0">
              <a:latin typeface="Times New Roman" pitchFamily="18" charset="0"/>
              <a:ea typeface="+mn-ea"/>
              <a:cs typeface="Times New Roman" pitchFamily="18" charset="0"/>
            </a:endParaRPr>
          </a:p>
          <a:p>
            <a:pPr>
              <a:buFont typeface="Wingdings 2" pitchFamily="18" charset="2"/>
              <a:buChar char=""/>
              <a:defRPr/>
            </a:pPr>
            <a:endParaRPr lang="en-US" sz="2800" dirty="0">
              <a:latin typeface="Times New Roman" pitchFamily="18" charset="0"/>
              <a:ea typeface="+mn-ea"/>
              <a:cs typeface="Times New Roman" pitchFamily="18" charset="0"/>
            </a:endParaRPr>
          </a:p>
          <a:p>
            <a:pPr>
              <a:buFont typeface="Wingdings 2" pitchFamily="18" charset="2"/>
              <a:buChar char=""/>
              <a:defRPr/>
            </a:pPr>
            <a:endParaRPr lang="en-US" sz="2800" dirty="0">
              <a:latin typeface="Times New Roman" pitchFamily="18" charset="0"/>
              <a:ea typeface="+mn-ea"/>
              <a:cs typeface="Times New Roman" pitchFamily="18" charset="0"/>
            </a:endParaRPr>
          </a:p>
          <a:p>
            <a:pPr>
              <a:buFont typeface="Wingdings 2" pitchFamily="18" charset="2"/>
              <a:buNone/>
              <a:defRPr/>
            </a:pPr>
            <a:endParaRPr lang="en-US" sz="1400" dirty="0">
              <a:latin typeface="Times New Roman" pitchFamily="18" charset="0"/>
              <a:ea typeface="+mn-ea"/>
              <a:cs typeface="Times New Roman" pitchFamily="18" charset="0"/>
            </a:endParaRPr>
          </a:p>
        </p:txBody>
      </p:sp>
      <p:sp>
        <p:nvSpPr>
          <p:cNvPr id="2" name="TextBox 1"/>
          <p:cNvSpPr txBox="1"/>
          <p:nvPr/>
        </p:nvSpPr>
        <p:spPr>
          <a:xfrm>
            <a:off x="2362200" y="6213902"/>
            <a:ext cx="3733800" cy="415498"/>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latin typeface="Times New Roman" pitchFamily="18" charset="0"/>
                <a:ea typeface="+mn-ea"/>
                <a:cs typeface="+mn-cs"/>
              </a:rPr>
              <a:t>Burt CW, McCaig LF, Rechtsteiner EA. Ambulatory medical care utilization estimates for 2005. Adv Data.  2007;388:1-15.</a:t>
            </a:r>
          </a:p>
        </p:txBody>
      </p:sp>
    </p:spTree>
    <p:extLst>
      <p:ext uri="{BB962C8B-B14F-4D97-AF65-F5344CB8AC3E}">
        <p14:creationId xmlns:p14="http://schemas.microsoft.com/office/powerpoint/2010/main" val="3152837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571500" y="1600200"/>
            <a:ext cx="8001000" cy="2819400"/>
          </a:xfrm>
        </p:spPr>
        <p:txBody>
          <a:bodyPr>
            <a:normAutofit/>
          </a:bodyPr>
          <a:lstStyle/>
          <a:p>
            <a:pPr marL="0" indent="0">
              <a:buFont typeface="Wingdings 2" charset="0"/>
              <a:buNone/>
            </a:pPr>
            <a:endParaRPr lang="en-US" sz="2800" dirty="0">
              <a:latin typeface="Times New Roman" charset="0"/>
            </a:endParaRPr>
          </a:p>
          <a:p>
            <a:pPr marL="0" indent="0">
              <a:buFont typeface="Wingdings 2" charset="0"/>
              <a:buNone/>
            </a:pPr>
            <a:r>
              <a:rPr lang="en-US" sz="3600" dirty="0"/>
              <a:t>Most adults in the United States experience 2 to 4 URIs per year, and most children experience 6 to 10 per year</a:t>
            </a:r>
          </a:p>
          <a:p>
            <a:pPr marL="0" indent="0">
              <a:buFont typeface="Wingdings 2" charset="0"/>
              <a:buNone/>
            </a:pPr>
            <a:endParaRPr lang="en-US" sz="2800" dirty="0">
              <a:latin typeface="Times New Roman" charset="0"/>
            </a:endParaRPr>
          </a:p>
        </p:txBody>
      </p:sp>
      <p:sp>
        <p:nvSpPr>
          <p:cNvPr id="2" name="TextBox 1">
            <a:extLst>
              <a:ext uri="{FF2B5EF4-FFF2-40B4-BE49-F238E27FC236}">
                <a16:creationId xmlns:a16="http://schemas.microsoft.com/office/drawing/2014/main" id="{89D988C0-1132-DC46-950C-411A165E9607}"/>
              </a:ext>
            </a:extLst>
          </p:cNvPr>
          <p:cNvSpPr txBox="1"/>
          <p:nvPr/>
        </p:nvSpPr>
        <p:spPr>
          <a:xfrm>
            <a:off x="2209800" y="5791200"/>
            <a:ext cx="4114800" cy="900246"/>
          </a:xfrm>
          <a:prstGeom prst="rect">
            <a:avLst/>
          </a:prstGeom>
          <a:noFill/>
        </p:spPr>
        <p:txBody>
          <a:bodyPr wrap="square" rtlCol="0">
            <a:spAutoFit/>
          </a:bodyPr>
          <a:lstStyle/>
          <a:p>
            <a:r>
              <a:rPr lang="en-US" sz="1050" dirty="0" err="1"/>
              <a:t>Fendrick</a:t>
            </a:r>
            <a:r>
              <a:rPr lang="en-US" sz="1050" dirty="0"/>
              <a:t> AM, Monto AS, </a:t>
            </a:r>
            <a:r>
              <a:rPr lang="en-US" sz="1050" dirty="0" err="1"/>
              <a:t>Nightengale</a:t>
            </a:r>
            <a:r>
              <a:rPr lang="en-US" sz="1050" dirty="0"/>
              <a:t> B, </a:t>
            </a:r>
            <a:r>
              <a:rPr lang="en-US" sz="1050" dirty="0" err="1"/>
              <a:t>Sarnes</a:t>
            </a:r>
            <a:r>
              <a:rPr lang="en-US" sz="1050" dirty="0"/>
              <a:t> M. The economic burden of non-influenza-related viral    respiratory tract infection in the United States. Arch Intern </a:t>
            </a:r>
            <a:r>
              <a:rPr lang="en-US" sz="1050" dirty="0">
                <a:cs typeface="Times New Roman" charset="0"/>
              </a:rPr>
              <a:t>Med 2003;163</a:t>
            </a:r>
            <a:r>
              <a:rPr lang="en-US" sz="1050" dirty="0">
                <a:cs typeface="Times New Roman" charset="0"/>
                <a:sym typeface="Wingdings" charset="0"/>
              </a:rPr>
              <a:t>(4):487-494.</a:t>
            </a:r>
          </a:p>
          <a:p>
            <a:r>
              <a:rPr lang="en-US" sz="1050" dirty="0">
                <a:cs typeface="Times New Roman" charset="0"/>
                <a:sym typeface="Wingdings" charset="0"/>
              </a:rPr>
              <a:t>Bramley TJ, Lerner D, </a:t>
            </a:r>
            <a:r>
              <a:rPr lang="en-US" sz="1050" dirty="0" err="1">
                <a:cs typeface="Times New Roman" charset="0"/>
                <a:sym typeface="Wingdings" charset="0"/>
              </a:rPr>
              <a:t>Sarnes</a:t>
            </a:r>
            <a:r>
              <a:rPr lang="en-US" sz="1050" dirty="0">
                <a:cs typeface="Times New Roman" charset="0"/>
                <a:sym typeface="Wingdings" charset="0"/>
              </a:rPr>
              <a:t> M. Productivity losses related to the common cold. J </a:t>
            </a:r>
            <a:r>
              <a:rPr lang="en-US" sz="1050" dirty="0" err="1">
                <a:cs typeface="Times New Roman" charset="0"/>
                <a:sym typeface="Wingdings" charset="0"/>
              </a:rPr>
              <a:t>Occup</a:t>
            </a:r>
            <a:r>
              <a:rPr lang="en-US" sz="1050" dirty="0">
                <a:cs typeface="Times New Roman" charset="0"/>
                <a:sym typeface="Wingdings" charset="0"/>
              </a:rPr>
              <a:t> Environ Med 2002;44(9):822-829.</a:t>
            </a:r>
            <a:endParaRPr lang="en-US" sz="1050" dirty="0">
              <a:sym typeface="Wingdings" charset="0"/>
            </a:endParaRPr>
          </a:p>
        </p:txBody>
      </p:sp>
    </p:spTree>
    <p:extLst>
      <p:ext uri="{BB962C8B-B14F-4D97-AF65-F5344CB8AC3E}">
        <p14:creationId xmlns:p14="http://schemas.microsoft.com/office/powerpoint/2010/main" val="2096909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152400"/>
            <a:ext cx="8229600" cy="1143000"/>
          </a:xfrm>
        </p:spPr>
        <p:txBody>
          <a:bodyPr>
            <a:normAutofit/>
          </a:bodyPr>
          <a:lstStyle/>
          <a:p>
            <a:pPr algn="l"/>
            <a:r>
              <a:rPr lang="en-US" dirty="0">
                <a:latin typeface="+mn-lt"/>
              </a:rPr>
              <a:t>Etiology </a:t>
            </a:r>
            <a:endParaRPr lang="en-US" dirty="0">
              <a:latin typeface="+mn-lt"/>
              <a:cs typeface="Times New Roman" charset="0"/>
            </a:endParaRPr>
          </a:p>
        </p:txBody>
      </p:sp>
      <p:sp>
        <p:nvSpPr>
          <p:cNvPr id="25602" name="Content Placeholder 2"/>
          <p:cNvSpPr>
            <a:spLocks noGrp="1"/>
          </p:cNvSpPr>
          <p:nvPr>
            <p:ph idx="1"/>
          </p:nvPr>
        </p:nvSpPr>
        <p:spPr>
          <a:xfrm>
            <a:off x="493059" y="1880347"/>
            <a:ext cx="8229600" cy="3097306"/>
          </a:xfrm>
        </p:spPr>
        <p:txBody>
          <a:bodyPr/>
          <a:lstStyle/>
          <a:p>
            <a:r>
              <a:rPr lang="en-US" sz="2800" dirty="0"/>
              <a:t>Approximately 200 viruses cause infection that contribute to the clinical syndrome of cough, nasal congestion, nasal discharge, sore throat and sneezing.</a:t>
            </a:r>
          </a:p>
          <a:p>
            <a:r>
              <a:rPr lang="en-US" sz="2800" dirty="0"/>
              <a:t>Ninety five percent of URIs are secondary to viral causes, with rhinoviruses accounting for 30-40%</a:t>
            </a:r>
          </a:p>
          <a:p>
            <a:pPr>
              <a:buFont typeface="Wingdings 2" charset="0"/>
              <a:buNone/>
            </a:pPr>
            <a:endParaRPr lang="en-US" sz="2800" dirty="0">
              <a:latin typeface="Times New Roman" charset="0"/>
            </a:endParaRPr>
          </a:p>
          <a:p>
            <a:pPr>
              <a:buFont typeface="Wingdings 2" charset="0"/>
              <a:buNone/>
            </a:pPr>
            <a:endParaRPr lang="en-US" sz="2800" dirty="0">
              <a:latin typeface="Times New Roman" charset="0"/>
            </a:endParaRPr>
          </a:p>
          <a:p>
            <a:pPr>
              <a:buFont typeface="Wingdings 2" charset="0"/>
              <a:buNone/>
            </a:pPr>
            <a:endParaRPr lang="en-US" sz="1400" dirty="0">
              <a:latin typeface="Times New Roman" charset="0"/>
            </a:endParaRPr>
          </a:p>
          <a:p>
            <a:endParaRPr lang="en-US" sz="2800" dirty="0">
              <a:latin typeface="Times New Roman" charset="0"/>
              <a:cs typeface="Times New Roman" charset="0"/>
            </a:endParaRPr>
          </a:p>
        </p:txBody>
      </p:sp>
      <p:sp>
        <p:nvSpPr>
          <p:cNvPr id="2" name="TextBox 1"/>
          <p:cNvSpPr txBox="1"/>
          <p:nvPr/>
        </p:nvSpPr>
        <p:spPr>
          <a:xfrm>
            <a:off x="2286000" y="5597067"/>
            <a:ext cx="4038600" cy="1126462"/>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latin typeface="Times New Roman" pitchFamily="18" charset="0"/>
                <a:ea typeface="+mn-ea"/>
                <a:cs typeface="+mn-cs"/>
              </a:rPr>
              <a:t>Monto AS. Epidemiology of viral respiratory infection. Am J Med 2002;112(suppl 6A):4S-12S.</a:t>
            </a:r>
          </a:p>
          <a:p>
            <a:pPr marL="12700" indent="-12700" eaLnBrk="0" hangingPunct="0">
              <a:spcBef>
                <a:spcPct val="20000"/>
              </a:spcBef>
              <a:buClr>
                <a:srgbClr val="0BD0D9"/>
              </a:buClr>
              <a:buSzPct val="95000"/>
              <a:defRPr/>
            </a:pPr>
            <a:r>
              <a:rPr lang="en-US" sz="1050" dirty="0">
                <a:solidFill>
                  <a:prstClr val="black"/>
                </a:solidFill>
                <a:latin typeface="Times New Roman" pitchFamily="18" charset="0"/>
                <a:ea typeface="+mn-ea"/>
                <a:cs typeface="+mn-cs"/>
              </a:rPr>
              <a:t>Heikkinen T, Jarvinen A. The common cold. Lancet 2003;361(9351):51-59.</a:t>
            </a:r>
          </a:p>
          <a:p>
            <a:pPr marL="12700" indent="-12700" eaLnBrk="0" hangingPunct="0">
              <a:spcBef>
                <a:spcPct val="20000"/>
              </a:spcBef>
              <a:buClr>
                <a:srgbClr val="0BD0D9"/>
              </a:buClr>
              <a:buSzPct val="95000"/>
              <a:defRPr/>
            </a:pPr>
            <a:r>
              <a:rPr lang="en-US" sz="1050" dirty="0">
                <a:solidFill>
                  <a:prstClr val="black"/>
                </a:solidFill>
                <a:latin typeface="Times New Roman" pitchFamily="18" charset="0"/>
                <a:ea typeface="+mn-ea"/>
                <a:cs typeface="Times New Roman" pitchFamily="18" charset="0"/>
              </a:rPr>
              <a:t>Tait  AR, Malviya S. Anesthesia for the child with an upper respiratory tract infection: still a dilemma?  </a:t>
            </a:r>
            <a:r>
              <a:rPr lang="en-US" sz="1050" dirty="0" err="1">
                <a:solidFill>
                  <a:prstClr val="black"/>
                </a:solidFill>
                <a:latin typeface="Times New Roman" pitchFamily="18" charset="0"/>
                <a:ea typeface="+mn-ea"/>
                <a:cs typeface="Times New Roman" pitchFamily="18" charset="0"/>
              </a:rPr>
              <a:t>Anesth</a:t>
            </a:r>
            <a:r>
              <a:rPr lang="en-US" sz="1050" dirty="0">
                <a:solidFill>
                  <a:prstClr val="black"/>
                </a:solidFill>
                <a:latin typeface="Times New Roman" pitchFamily="18" charset="0"/>
                <a:ea typeface="+mn-ea"/>
                <a:cs typeface="Times New Roman" pitchFamily="18" charset="0"/>
              </a:rPr>
              <a:t> </a:t>
            </a:r>
            <a:r>
              <a:rPr lang="en-US" sz="1050" dirty="0" err="1">
                <a:solidFill>
                  <a:prstClr val="black"/>
                </a:solidFill>
                <a:latin typeface="Times New Roman" pitchFamily="18" charset="0"/>
                <a:ea typeface="+mn-ea"/>
                <a:cs typeface="Times New Roman" pitchFamily="18" charset="0"/>
              </a:rPr>
              <a:t>Analg</a:t>
            </a:r>
            <a:r>
              <a:rPr lang="en-US" sz="1050" dirty="0">
                <a:solidFill>
                  <a:prstClr val="black"/>
                </a:solidFill>
                <a:latin typeface="Times New Roman" pitchFamily="18" charset="0"/>
                <a:ea typeface="+mn-ea"/>
                <a:cs typeface="Times New Roman" pitchFamily="18" charset="0"/>
              </a:rPr>
              <a:t> 2005 Jan;100(1):59-65.</a:t>
            </a:r>
          </a:p>
        </p:txBody>
      </p:sp>
    </p:spTree>
    <p:extLst>
      <p:ext uri="{BB962C8B-B14F-4D97-AF65-F5344CB8AC3E}">
        <p14:creationId xmlns:p14="http://schemas.microsoft.com/office/powerpoint/2010/main" val="126500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152400"/>
            <a:ext cx="8229600" cy="1524000"/>
          </a:xfrm>
        </p:spPr>
        <p:txBody>
          <a:bodyPr>
            <a:normAutofit/>
          </a:bodyPr>
          <a:lstStyle/>
          <a:p>
            <a:pPr algn="l"/>
            <a:r>
              <a:rPr lang="en-US" sz="3600" dirty="0">
                <a:latin typeface="+mn-lt"/>
                <a:cs typeface="Times New Roman" charset="0"/>
              </a:rPr>
              <a:t>Mechanisms of Bronchoconstriction Secondary to Viral Infection</a:t>
            </a:r>
          </a:p>
        </p:txBody>
      </p:sp>
      <p:sp>
        <p:nvSpPr>
          <p:cNvPr id="3" name="Content Placeholder 2"/>
          <p:cNvSpPr>
            <a:spLocks noGrp="1"/>
          </p:cNvSpPr>
          <p:nvPr>
            <p:ph idx="1"/>
          </p:nvPr>
        </p:nvSpPr>
        <p:spPr>
          <a:xfrm>
            <a:off x="457200" y="2468563"/>
            <a:ext cx="8229600" cy="2713037"/>
          </a:xfrm>
        </p:spPr>
        <p:txBody>
          <a:bodyPr>
            <a:normAutofit/>
          </a:bodyPr>
          <a:lstStyle/>
          <a:p>
            <a:pPr marL="293688" indent="-293688">
              <a:defRPr/>
            </a:pPr>
            <a:r>
              <a:rPr lang="en-US" sz="2800" dirty="0">
                <a:ea typeface="+mn-ea"/>
                <a:cs typeface="Times New Roman" pitchFamily="18" charset="0"/>
              </a:rPr>
              <a:t>Release of inflammatory mediators (bradykinin, PG, histamine, interleukin)</a:t>
            </a:r>
          </a:p>
          <a:p>
            <a:pPr marL="293688" indent="-293688">
              <a:defRPr/>
            </a:pPr>
            <a:r>
              <a:rPr lang="en-US" sz="2800" dirty="0">
                <a:ea typeface="+mn-ea"/>
                <a:cs typeface="Times New Roman" pitchFamily="18" charset="0"/>
              </a:rPr>
              <a:t>Inhibition of M2 receptors by viral neuraminidases</a:t>
            </a:r>
          </a:p>
          <a:p>
            <a:pPr marL="293688" indent="-293688">
              <a:defRPr/>
            </a:pPr>
            <a:r>
              <a:rPr lang="en-US" sz="2800" dirty="0">
                <a:ea typeface="+mn-ea"/>
                <a:cs typeface="Times New Roman" pitchFamily="18" charset="0"/>
              </a:rPr>
              <a:t>Increase in smooth muscle sensitivity to tachykinins found in the vagal fibers of the airways</a:t>
            </a:r>
          </a:p>
          <a:p>
            <a:pPr>
              <a:buFont typeface="Wingdings 2" pitchFamily="18" charset="2"/>
              <a:buChar char=""/>
              <a:defRPr/>
            </a:pPr>
            <a:endParaRPr lang="en-US" sz="1400" dirty="0">
              <a:latin typeface="Times New Roman" pitchFamily="18" charset="0"/>
              <a:ea typeface="+mn-ea"/>
              <a:cs typeface="Times New Roman" pitchFamily="18" charset="0"/>
            </a:endParaRPr>
          </a:p>
        </p:txBody>
      </p:sp>
      <p:sp>
        <p:nvSpPr>
          <p:cNvPr id="2" name="TextBox 1">
            <a:extLst>
              <a:ext uri="{FF2B5EF4-FFF2-40B4-BE49-F238E27FC236}">
                <a16:creationId xmlns:a16="http://schemas.microsoft.com/office/drawing/2014/main" id="{7ADF003B-DCBE-0D49-8FE9-8ED5EEE6AF15}"/>
              </a:ext>
            </a:extLst>
          </p:cNvPr>
          <p:cNvSpPr txBox="1"/>
          <p:nvPr/>
        </p:nvSpPr>
        <p:spPr>
          <a:xfrm>
            <a:off x="2286000" y="6105436"/>
            <a:ext cx="3962400" cy="600164"/>
          </a:xfrm>
          <a:prstGeom prst="rect">
            <a:avLst/>
          </a:prstGeom>
          <a:noFill/>
        </p:spPr>
        <p:txBody>
          <a:bodyPr wrap="square" rtlCol="0">
            <a:spAutoFit/>
          </a:bodyPr>
          <a:lstStyle/>
          <a:p>
            <a:r>
              <a:rPr lang="en-US" sz="1100" dirty="0">
                <a:cs typeface="Times New Roman" pitchFamily="18" charset="0"/>
              </a:rPr>
              <a:t>Tait  AR, Malviya S. Anesthesia for the child with an upper respiratory tract infection: still a dilemma?  </a:t>
            </a:r>
            <a:r>
              <a:rPr lang="en-US" sz="1100" dirty="0" err="1">
                <a:cs typeface="Times New Roman" pitchFamily="18" charset="0"/>
              </a:rPr>
              <a:t>Anesth</a:t>
            </a:r>
            <a:r>
              <a:rPr lang="en-US" sz="1100" dirty="0">
                <a:cs typeface="Times New Roman" pitchFamily="18" charset="0"/>
              </a:rPr>
              <a:t> </a:t>
            </a:r>
            <a:r>
              <a:rPr lang="en-US" sz="1100" dirty="0" err="1">
                <a:cs typeface="Times New Roman" pitchFamily="18" charset="0"/>
              </a:rPr>
              <a:t>Analg</a:t>
            </a:r>
            <a:r>
              <a:rPr lang="en-US" sz="1100" dirty="0">
                <a:cs typeface="Times New Roman" pitchFamily="18" charset="0"/>
              </a:rPr>
              <a:t> 2005 Jan;100(1):59-65.</a:t>
            </a:r>
          </a:p>
        </p:txBody>
      </p:sp>
    </p:spTree>
    <p:extLst>
      <p:ext uri="{BB962C8B-B14F-4D97-AF65-F5344CB8AC3E}">
        <p14:creationId xmlns:p14="http://schemas.microsoft.com/office/powerpoint/2010/main" val="1589342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457200" y="304800"/>
            <a:ext cx="8229600" cy="1143000"/>
          </a:xfrm>
        </p:spPr>
        <p:txBody>
          <a:bodyPr>
            <a:normAutofit/>
          </a:bodyPr>
          <a:lstStyle/>
          <a:p>
            <a:pPr algn="l"/>
            <a:r>
              <a:rPr lang="en-US" dirty="0">
                <a:latin typeface="+mn-lt"/>
              </a:rPr>
              <a:t>Differential Diagnoses</a:t>
            </a:r>
            <a:endParaRPr lang="en-US" dirty="0">
              <a:latin typeface="+mn-lt"/>
              <a:cs typeface="Times New Roman" charset="0"/>
            </a:endParaRPr>
          </a:p>
        </p:txBody>
      </p:sp>
      <p:sp>
        <p:nvSpPr>
          <p:cNvPr id="29698" name="Content Placeholder 2"/>
          <p:cNvSpPr>
            <a:spLocks noGrp="1"/>
          </p:cNvSpPr>
          <p:nvPr>
            <p:ph idx="1"/>
          </p:nvPr>
        </p:nvSpPr>
        <p:spPr>
          <a:xfrm>
            <a:off x="609600" y="1447800"/>
            <a:ext cx="3429000" cy="4103510"/>
          </a:xfrm>
        </p:spPr>
        <p:txBody>
          <a:bodyPr>
            <a:normAutofit fontScale="25000" lnSpcReduction="20000"/>
          </a:bodyPr>
          <a:lstStyle/>
          <a:p>
            <a:pPr>
              <a:lnSpc>
                <a:spcPct val="90000"/>
              </a:lnSpc>
            </a:pPr>
            <a:endParaRPr lang="en-US" sz="2800" dirty="0">
              <a:latin typeface="Times New Roman" charset="0"/>
            </a:endParaRPr>
          </a:p>
          <a:p>
            <a:pPr marL="0" indent="0">
              <a:lnSpc>
                <a:spcPct val="90000"/>
              </a:lnSpc>
              <a:buNone/>
            </a:pPr>
            <a:r>
              <a:rPr lang="en-US" sz="16000" i="1" dirty="0"/>
              <a:t>Infectious:</a:t>
            </a:r>
            <a:r>
              <a:rPr lang="en-US" sz="11200" dirty="0"/>
              <a:t>                                                                                     </a:t>
            </a:r>
          </a:p>
          <a:p>
            <a:pPr marL="239713" lvl="1" indent="-227013">
              <a:lnSpc>
                <a:spcPct val="90000"/>
              </a:lnSpc>
              <a:buFont typeface="Arial" panose="020B0604020202020204" pitchFamily="34" charset="0"/>
              <a:buChar char="•"/>
            </a:pPr>
            <a:r>
              <a:rPr lang="en-US" sz="11200" dirty="0"/>
              <a:t>Croup</a:t>
            </a:r>
          </a:p>
          <a:p>
            <a:pPr marL="239713" lvl="1" indent="-227013">
              <a:lnSpc>
                <a:spcPct val="90000"/>
              </a:lnSpc>
              <a:buFont typeface="Arial" panose="020B0604020202020204" pitchFamily="34" charset="0"/>
              <a:buChar char="•"/>
            </a:pPr>
            <a:r>
              <a:rPr lang="en-US" sz="11200" dirty="0"/>
              <a:t>Influenza</a:t>
            </a:r>
          </a:p>
          <a:p>
            <a:pPr marL="239713" lvl="1" indent="-227013">
              <a:lnSpc>
                <a:spcPct val="90000"/>
              </a:lnSpc>
              <a:buFont typeface="Arial" panose="020B0604020202020204" pitchFamily="34" charset="0"/>
              <a:buChar char="•"/>
            </a:pPr>
            <a:r>
              <a:rPr lang="en-US" sz="11200" dirty="0"/>
              <a:t>Epiglottitis</a:t>
            </a:r>
          </a:p>
          <a:p>
            <a:pPr marL="239713" lvl="1" indent="-227013">
              <a:lnSpc>
                <a:spcPct val="90000"/>
              </a:lnSpc>
              <a:buFont typeface="Arial" panose="020B0604020202020204" pitchFamily="34" charset="0"/>
              <a:buChar char="•"/>
            </a:pPr>
            <a:r>
              <a:rPr lang="en-US" sz="11200" dirty="0"/>
              <a:t>Pneumonia</a:t>
            </a:r>
          </a:p>
          <a:p>
            <a:pPr marL="239713" lvl="1" indent="-227013">
              <a:lnSpc>
                <a:spcPct val="90000"/>
              </a:lnSpc>
              <a:buFont typeface="Arial" panose="020B0604020202020204" pitchFamily="34" charset="0"/>
              <a:buChar char="•"/>
            </a:pPr>
            <a:r>
              <a:rPr lang="en-US" sz="11200" dirty="0"/>
              <a:t>Bronchiolitis          </a:t>
            </a:r>
          </a:p>
          <a:p>
            <a:pPr marL="239713" lvl="1" indent="-227013">
              <a:lnSpc>
                <a:spcPct val="90000"/>
              </a:lnSpc>
              <a:buFont typeface="Arial" panose="020B0604020202020204" pitchFamily="34" charset="0"/>
              <a:buChar char="•"/>
            </a:pPr>
            <a:r>
              <a:rPr lang="en-US" sz="11200" dirty="0"/>
              <a:t>Strep throat</a:t>
            </a:r>
          </a:p>
          <a:p>
            <a:pPr marL="239713" lvl="1" indent="-227013">
              <a:lnSpc>
                <a:spcPct val="90000"/>
              </a:lnSpc>
              <a:buFont typeface="Arial" panose="020B0604020202020204" pitchFamily="34" charset="0"/>
              <a:buChar char="•"/>
            </a:pPr>
            <a:r>
              <a:rPr lang="en-US" sz="11200" dirty="0"/>
              <a:t>Herpes simplex</a:t>
            </a: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endParaRPr lang="en-US" sz="2800" dirty="0">
              <a:latin typeface="Times New Roman" charset="0"/>
            </a:endParaRPr>
          </a:p>
          <a:p>
            <a:pPr>
              <a:lnSpc>
                <a:spcPct val="90000"/>
              </a:lnSpc>
            </a:pPr>
            <a:r>
              <a:rPr lang="en-US" sz="2800" dirty="0">
                <a:latin typeface="Times New Roman" charset="0"/>
              </a:rPr>
              <a:t>Non-infectious</a:t>
            </a:r>
          </a:p>
          <a:p>
            <a:pPr lvl="1">
              <a:lnSpc>
                <a:spcPct val="90000"/>
              </a:lnSpc>
              <a:buFont typeface="Wingdings 2" charset="0"/>
              <a:buNone/>
            </a:pPr>
            <a:r>
              <a:rPr lang="en-US" dirty="0">
                <a:latin typeface="Times New Roman" charset="0"/>
              </a:rPr>
              <a:t>   allergic</a:t>
            </a:r>
          </a:p>
          <a:p>
            <a:pPr lvl="1">
              <a:lnSpc>
                <a:spcPct val="90000"/>
              </a:lnSpc>
              <a:buFont typeface="Wingdings 2" charset="0"/>
              <a:buNone/>
            </a:pPr>
            <a:r>
              <a:rPr lang="en-US" dirty="0">
                <a:latin typeface="Times New Roman" charset="0"/>
              </a:rPr>
              <a:t>   vasomotor</a:t>
            </a:r>
          </a:p>
          <a:p>
            <a:endParaRPr lang="en-US" sz="2800" dirty="0">
              <a:latin typeface="Times New Roman" charset="0"/>
              <a:cs typeface="Times New Roman" charset="0"/>
            </a:endParaRPr>
          </a:p>
        </p:txBody>
      </p:sp>
      <p:sp>
        <p:nvSpPr>
          <p:cNvPr id="29699" name="TextBox 1"/>
          <p:cNvSpPr txBox="1">
            <a:spLocks noChangeArrowheads="1"/>
          </p:cNvSpPr>
          <p:nvPr/>
        </p:nvSpPr>
        <p:spPr bwMode="auto">
          <a:xfrm>
            <a:off x="2590800" y="6151474"/>
            <a:ext cx="371792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20000"/>
              </a:spcBef>
              <a:buClr>
                <a:srgbClr val="0BD0D9"/>
              </a:buClr>
              <a:buSzPct val="95000"/>
            </a:pPr>
            <a:r>
              <a:rPr lang="en-US" sz="1100" dirty="0">
                <a:solidFill>
                  <a:srgbClr val="000000"/>
                </a:solidFill>
                <a:latin typeface="+mn-lt"/>
                <a:cs typeface="Times New Roman" charset="0"/>
              </a:rPr>
              <a:t>Tait  AR, Malviya S. Anesthesia for the child with an upper respiratory tract infection: still a dilemma?  </a:t>
            </a:r>
            <a:r>
              <a:rPr lang="en-US" sz="1100" dirty="0" err="1">
                <a:solidFill>
                  <a:srgbClr val="000000"/>
                </a:solidFill>
                <a:latin typeface="+mn-lt"/>
                <a:cs typeface="Times New Roman" charset="0"/>
              </a:rPr>
              <a:t>Anesth</a:t>
            </a:r>
            <a:r>
              <a:rPr lang="en-US" sz="1100" dirty="0">
                <a:solidFill>
                  <a:srgbClr val="000000"/>
                </a:solidFill>
                <a:latin typeface="+mn-lt"/>
                <a:cs typeface="Times New Roman" charset="0"/>
              </a:rPr>
              <a:t> </a:t>
            </a:r>
            <a:r>
              <a:rPr lang="en-US" sz="1100" dirty="0" err="1">
                <a:solidFill>
                  <a:srgbClr val="000000"/>
                </a:solidFill>
                <a:latin typeface="+mn-lt"/>
                <a:cs typeface="Times New Roman" charset="0"/>
              </a:rPr>
              <a:t>Analg</a:t>
            </a:r>
            <a:r>
              <a:rPr lang="en-US" sz="1100" dirty="0">
                <a:solidFill>
                  <a:srgbClr val="000000"/>
                </a:solidFill>
                <a:latin typeface="+mn-lt"/>
                <a:cs typeface="Times New Roman" charset="0"/>
              </a:rPr>
              <a:t> 2005 Jan;100(1):59-65.</a:t>
            </a:r>
          </a:p>
        </p:txBody>
      </p:sp>
      <p:sp>
        <p:nvSpPr>
          <p:cNvPr id="2" name="TextBox 1">
            <a:extLst>
              <a:ext uri="{FF2B5EF4-FFF2-40B4-BE49-F238E27FC236}">
                <a16:creationId xmlns:a16="http://schemas.microsoft.com/office/drawing/2014/main" id="{E9D89F0E-5D24-CC48-B091-09EC49A5D1BB}"/>
              </a:ext>
            </a:extLst>
          </p:cNvPr>
          <p:cNvSpPr txBox="1"/>
          <p:nvPr/>
        </p:nvSpPr>
        <p:spPr>
          <a:xfrm>
            <a:off x="4724400" y="1600200"/>
            <a:ext cx="3810000" cy="3139321"/>
          </a:xfrm>
          <a:prstGeom prst="rect">
            <a:avLst/>
          </a:prstGeom>
          <a:noFill/>
        </p:spPr>
        <p:txBody>
          <a:bodyPr wrap="square" rtlCol="0">
            <a:spAutoFit/>
          </a:bodyPr>
          <a:lstStyle/>
          <a:p>
            <a:pPr>
              <a:lnSpc>
                <a:spcPct val="90000"/>
              </a:lnSpc>
            </a:pPr>
            <a:r>
              <a:rPr lang="en-US" sz="4000" i="1" dirty="0"/>
              <a:t>Non-infectious:</a:t>
            </a:r>
          </a:p>
          <a:p>
            <a:pPr marL="400050" indent="-400050">
              <a:lnSpc>
                <a:spcPct val="90000"/>
              </a:lnSpc>
              <a:buFont typeface="Arial" panose="020B0604020202020204" pitchFamily="34" charset="0"/>
              <a:buChar char="•"/>
            </a:pPr>
            <a:r>
              <a:rPr lang="en-US" sz="2800" dirty="0"/>
              <a:t>Allergic</a:t>
            </a:r>
          </a:p>
          <a:p>
            <a:pPr marL="400050" indent="-400050">
              <a:lnSpc>
                <a:spcPct val="90000"/>
              </a:lnSpc>
              <a:buFont typeface="Arial" panose="020B0604020202020204" pitchFamily="34" charset="0"/>
              <a:buChar char="•"/>
            </a:pPr>
            <a:r>
              <a:rPr lang="en-US" sz="2800" dirty="0"/>
              <a:t>Vasomotor</a:t>
            </a:r>
          </a:p>
          <a:p>
            <a:pPr lvl="1">
              <a:lnSpc>
                <a:spcPct val="90000"/>
              </a:lnSpc>
              <a:buFont typeface="Wingdings 2" charset="0"/>
              <a:buNone/>
            </a:pPr>
            <a:r>
              <a:rPr lang="en-US" sz="9600" dirty="0"/>
              <a:t>   </a:t>
            </a:r>
            <a:endParaRPr lang="en-US" sz="11200" dirty="0"/>
          </a:p>
          <a:p>
            <a:endParaRPr lang="en-US" dirty="0"/>
          </a:p>
        </p:txBody>
      </p:sp>
    </p:spTree>
    <p:extLst>
      <p:ext uri="{BB962C8B-B14F-4D97-AF65-F5344CB8AC3E}">
        <p14:creationId xmlns:p14="http://schemas.microsoft.com/office/powerpoint/2010/main" val="929539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549275" y="152400"/>
            <a:ext cx="7391400" cy="1600200"/>
          </a:xfrm>
        </p:spPr>
        <p:txBody>
          <a:bodyPr>
            <a:normAutofit/>
          </a:bodyPr>
          <a:lstStyle/>
          <a:p>
            <a:pPr algn="l"/>
            <a:r>
              <a:rPr lang="en-US" dirty="0">
                <a:latin typeface="+mn-lt"/>
              </a:rPr>
              <a:t>Perioperative Respiratory Complications</a:t>
            </a:r>
            <a:endParaRPr lang="en-US" dirty="0">
              <a:latin typeface="+mn-lt"/>
              <a:cs typeface="Times New Roman" charset="0"/>
            </a:endParaRPr>
          </a:p>
        </p:txBody>
      </p:sp>
      <p:sp>
        <p:nvSpPr>
          <p:cNvPr id="31746" name="Content Placeholder 2"/>
          <p:cNvSpPr>
            <a:spLocks noGrp="1"/>
          </p:cNvSpPr>
          <p:nvPr>
            <p:ph idx="1"/>
          </p:nvPr>
        </p:nvSpPr>
        <p:spPr>
          <a:xfrm>
            <a:off x="549275" y="1828800"/>
            <a:ext cx="8229600" cy="3657600"/>
          </a:xfrm>
        </p:spPr>
        <p:txBody>
          <a:bodyPr/>
          <a:lstStyle/>
          <a:p>
            <a:r>
              <a:rPr lang="en-US" sz="2800" dirty="0"/>
              <a:t>Greatest in the 3 days after a URI but remains increased for up to 6 weeks after</a:t>
            </a:r>
          </a:p>
          <a:p>
            <a:r>
              <a:rPr lang="en-US" sz="2800" dirty="0"/>
              <a:t>Infrequent residual morbidity despite increased risk in children with URI</a:t>
            </a:r>
          </a:p>
          <a:p>
            <a:r>
              <a:rPr lang="en-US" sz="2800" dirty="0"/>
              <a:t>Patients recovering from URI have a similar or increased risk compared to those who have acute symptoms</a:t>
            </a:r>
          </a:p>
          <a:p>
            <a:endParaRPr lang="en-US" dirty="0">
              <a:latin typeface="Constantia" charset="0"/>
            </a:endParaRPr>
          </a:p>
          <a:p>
            <a:pPr>
              <a:buFont typeface="Wingdings 2" charset="0"/>
              <a:buNone/>
            </a:pPr>
            <a:endParaRPr lang="en-US" sz="1400" dirty="0">
              <a:latin typeface="Times New Roman" charset="0"/>
              <a:cs typeface="Times New Roman"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a:p>
            <a:endParaRPr lang="en-US" dirty="0">
              <a:latin typeface="Constantia" charset="0"/>
            </a:endParaRPr>
          </a:p>
        </p:txBody>
      </p:sp>
      <p:sp>
        <p:nvSpPr>
          <p:cNvPr id="3" name="TextBox 2"/>
          <p:cNvSpPr txBox="1"/>
          <p:nvPr/>
        </p:nvSpPr>
        <p:spPr>
          <a:xfrm>
            <a:off x="2362200" y="5950803"/>
            <a:ext cx="3962400" cy="830997"/>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20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p:txBody>
      </p:sp>
    </p:spTree>
    <p:extLst>
      <p:ext uri="{BB962C8B-B14F-4D97-AF65-F5344CB8AC3E}">
        <p14:creationId xmlns:p14="http://schemas.microsoft.com/office/powerpoint/2010/main" val="1920210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609600" y="361421"/>
            <a:ext cx="8229600" cy="1143000"/>
          </a:xfrm>
        </p:spPr>
        <p:txBody>
          <a:bodyPr>
            <a:normAutofit/>
          </a:bodyPr>
          <a:lstStyle/>
          <a:p>
            <a:pPr algn="l"/>
            <a:r>
              <a:rPr lang="en-US" dirty="0">
                <a:latin typeface="+mn-lt"/>
                <a:cs typeface="Times New Roman" charset="0"/>
              </a:rPr>
              <a:t>Adverse Respiratory Events</a:t>
            </a:r>
          </a:p>
        </p:txBody>
      </p:sp>
      <p:sp>
        <p:nvSpPr>
          <p:cNvPr id="33794" name="Content Placeholder 2"/>
          <p:cNvSpPr>
            <a:spLocks noGrp="1"/>
          </p:cNvSpPr>
          <p:nvPr>
            <p:ph sz="half" idx="1"/>
          </p:nvPr>
        </p:nvSpPr>
        <p:spPr>
          <a:xfrm>
            <a:off x="762000" y="2450747"/>
            <a:ext cx="4038600" cy="2654653"/>
          </a:xfrm>
        </p:spPr>
        <p:txBody>
          <a:bodyPr>
            <a:normAutofit/>
          </a:bodyPr>
          <a:lstStyle/>
          <a:p>
            <a:r>
              <a:rPr lang="en-US" sz="3200" dirty="0">
                <a:cs typeface="Times New Roman" charset="0"/>
              </a:rPr>
              <a:t>Coughing </a:t>
            </a:r>
          </a:p>
          <a:p>
            <a:r>
              <a:rPr lang="en-US" sz="3200" dirty="0">
                <a:cs typeface="Times New Roman" charset="0"/>
              </a:rPr>
              <a:t>Laryngospasm</a:t>
            </a:r>
          </a:p>
          <a:p>
            <a:r>
              <a:rPr lang="en-US" sz="3200" dirty="0">
                <a:cs typeface="Times New Roman" charset="0"/>
              </a:rPr>
              <a:t>Bronchospasm</a:t>
            </a:r>
            <a:endParaRPr lang="en-US" sz="3200" dirty="0">
              <a:latin typeface="Times New Roman" charset="0"/>
              <a:cs typeface="Times New Roman" charset="0"/>
            </a:endParaRPr>
          </a:p>
          <a:p>
            <a:endParaRPr lang="en-US" sz="3200" dirty="0">
              <a:latin typeface="Times New Roman" charset="0"/>
              <a:cs typeface="Times New Roman" charset="0"/>
            </a:endParaRPr>
          </a:p>
          <a:p>
            <a:endParaRPr lang="en-US" sz="3200" dirty="0">
              <a:latin typeface="Times New Roman" charset="0"/>
              <a:cs typeface="Times New Roman" charset="0"/>
            </a:endParaRPr>
          </a:p>
        </p:txBody>
      </p:sp>
      <p:sp>
        <p:nvSpPr>
          <p:cNvPr id="4" name="Content Placeholder 3"/>
          <p:cNvSpPr>
            <a:spLocks noGrp="1"/>
          </p:cNvSpPr>
          <p:nvPr>
            <p:ph sz="half" idx="2"/>
          </p:nvPr>
        </p:nvSpPr>
        <p:spPr>
          <a:xfrm>
            <a:off x="4343400" y="2450747"/>
            <a:ext cx="4038600" cy="2349853"/>
          </a:xfrm>
        </p:spPr>
        <p:txBody>
          <a:bodyPr>
            <a:normAutofit/>
          </a:bodyPr>
          <a:lstStyle/>
          <a:p>
            <a:pPr>
              <a:defRPr/>
            </a:pPr>
            <a:r>
              <a:rPr lang="en-US" sz="3200" dirty="0">
                <a:cs typeface="Times New Roman" charset="0"/>
              </a:rPr>
              <a:t>Breath holding</a:t>
            </a:r>
          </a:p>
          <a:p>
            <a:pPr>
              <a:defRPr/>
            </a:pPr>
            <a:r>
              <a:rPr lang="en-US" sz="3200" dirty="0">
                <a:cs typeface="Times New Roman" charset="0"/>
              </a:rPr>
              <a:t>Airway obstruction</a:t>
            </a:r>
          </a:p>
          <a:p>
            <a:pPr>
              <a:defRPr/>
            </a:pPr>
            <a:r>
              <a:rPr lang="en-US" sz="3200" dirty="0"/>
              <a:t>Desaturation &lt;90%</a:t>
            </a:r>
            <a:endParaRPr lang="en-US" sz="3200" dirty="0">
              <a:ea typeface="+mn-ea"/>
              <a:cs typeface="+mn-cs"/>
            </a:endParaRPr>
          </a:p>
          <a:p>
            <a:pPr>
              <a:buFont typeface="Wingdings 2" pitchFamily="18" charset="2"/>
              <a:buChar char=""/>
              <a:defRPr/>
            </a:pPr>
            <a:endParaRPr lang="en-US" sz="3200" dirty="0">
              <a:ea typeface="+mn-ea"/>
              <a:cs typeface="+mn-cs"/>
            </a:endParaRPr>
          </a:p>
        </p:txBody>
      </p:sp>
      <p:sp>
        <p:nvSpPr>
          <p:cNvPr id="33796" name="TextBox 1"/>
          <p:cNvSpPr txBox="1">
            <a:spLocks noChangeArrowheads="1"/>
          </p:cNvSpPr>
          <p:nvPr/>
        </p:nvSpPr>
        <p:spPr bwMode="auto">
          <a:xfrm>
            <a:off x="2187388" y="6096000"/>
            <a:ext cx="42291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2700" indent="-12700">
              <a:spcBef>
                <a:spcPct val="20000"/>
              </a:spcBef>
              <a:buClr>
                <a:srgbClr val="0BD0D9"/>
              </a:buClr>
              <a:buSzPct val="95000"/>
            </a:pPr>
            <a:r>
              <a:rPr lang="en-US" sz="1100" dirty="0">
                <a:solidFill>
                  <a:srgbClr val="000000"/>
                </a:solidFill>
                <a:latin typeface="+mn-lt"/>
              </a:rPr>
              <a:t>Tait AR, Malviya S, Voepel-Lewis T, et al. Risk factors for perioperative adverse respiratory adverse events in children with upper respiratory tract infections. Anesthesiology. 2001 Aug; 95(2):299-306.</a:t>
            </a:r>
            <a:endParaRPr lang="en-US" sz="1100" dirty="0">
              <a:latin typeface="+mn-lt"/>
            </a:endParaRPr>
          </a:p>
        </p:txBody>
      </p:sp>
    </p:spTree>
    <p:extLst>
      <p:ext uri="{BB962C8B-B14F-4D97-AF65-F5344CB8AC3E}">
        <p14:creationId xmlns:p14="http://schemas.microsoft.com/office/powerpoint/2010/main" val="138362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457200" y="228600"/>
            <a:ext cx="8229600" cy="1143000"/>
          </a:xfrm>
        </p:spPr>
        <p:txBody>
          <a:bodyPr>
            <a:normAutofit/>
          </a:bodyPr>
          <a:lstStyle/>
          <a:p>
            <a:pPr algn="l"/>
            <a:r>
              <a:rPr lang="en-US" dirty="0">
                <a:latin typeface="+mn-lt"/>
                <a:cs typeface="Times New Roman" charset="0"/>
              </a:rPr>
              <a:t>Adverse Respiratory Events</a:t>
            </a:r>
          </a:p>
        </p:txBody>
      </p:sp>
      <p:sp>
        <p:nvSpPr>
          <p:cNvPr id="35842" name="Content Placeholder 2"/>
          <p:cNvSpPr>
            <a:spLocks noGrp="1"/>
          </p:cNvSpPr>
          <p:nvPr>
            <p:ph sz="half" idx="1"/>
          </p:nvPr>
        </p:nvSpPr>
        <p:spPr>
          <a:xfrm>
            <a:off x="457200" y="1584325"/>
            <a:ext cx="6934200" cy="4435475"/>
          </a:xfrm>
        </p:spPr>
        <p:txBody>
          <a:bodyPr/>
          <a:lstStyle/>
          <a:p>
            <a:r>
              <a:rPr lang="en-US" sz="3200" dirty="0"/>
              <a:t>Atelectasis</a:t>
            </a:r>
          </a:p>
          <a:p>
            <a:r>
              <a:rPr lang="en-US" sz="3200" dirty="0"/>
              <a:t>Post-intubation croup</a:t>
            </a:r>
          </a:p>
          <a:p>
            <a:r>
              <a:rPr lang="en-US" sz="3200" dirty="0"/>
              <a:t>Pneumonia</a:t>
            </a:r>
          </a:p>
          <a:p>
            <a:r>
              <a:rPr lang="en-US" sz="3200" dirty="0"/>
              <a:t>Unanticipated tracheal intubation or re-intubation</a:t>
            </a:r>
          </a:p>
          <a:p>
            <a:endParaRPr lang="en-US" dirty="0">
              <a:latin typeface="Times New Roman" charset="0"/>
              <a:cs typeface="Times New Roman" charset="0"/>
            </a:endParaRPr>
          </a:p>
          <a:p>
            <a:endParaRPr lang="en-US" dirty="0">
              <a:latin typeface="Times New Roman" charset="0"/>
              <a:cs typeface="Times New Roman" charset="0"/>
            </a:endParaRPr>
          </a:p>
          <a:p>
            <a:endParaRPr lang="en-US" dirty="0">
              <a:latin typeface="Times New Roman" charset="0"/>
              <a:cs typeface="Times New Roman" charset="0"/>
            </a:endParaRPr>
          </a:p>
          <a:p>
            <a:endParaRPr lang="en-US" dirty="0">
              <a:latin typeface="Times New Roman" charset="0"/>
              <a:cs typeface="Times New Roman" charset="0"/>
            </a:endParaRPr>
          </a:p>
        </p:txBody>
      </p:sp>
      <p:sp>
        <p:nvSpPr>
          <p:cNvPr id="4" name="Content Placeholder 3"/>
          <p:cNvSpPr>
            <a:spLocks noGrp="1"/>
          </p:cNvSpPr>
          <p:nvPr>
            <p:ph sz="half" idx="2"/>
          </p:nvPr>
        </p:nvSpPr>
        <p:spPr>
          <a:xfrm>
            <a:off x="4343400" y="2514600"/>
            <a:ext cx="4038600" cy="4435475"/>
          </a:xfrm>
        </p:spPr>
        <p:txBody>
          <a:bodyPr/>
          <a:lstStyle/>
          <a:p>
            <a:pPr marL="0" indent="0">
              <a:buFont typeface="Wingdings 2" pitchFamily="18" charset="2"/>
              <a:buNone/>
              <a:defRPr/>
            </a:pPr>
            <a:endParaRPr lang="en-US" dirty="0">
              <a:ea typeface="+mn-ea"/>
              <a:cs typeface="+mn-cs"/>
            </a:endParaRPr>
          </a:p>
          <a:p>
            <a:pPr>
              <a:buFont typeface="Wingdings 2" pitchFamily="18" charset="2"/>
              <a:buChar char=""/>
              <a:defRPr/>
            </a:pPr>
            <a:endParaRPr lang="en-US" dirty="0">
              <a:ea typeface="+mn-ea"/>
              <a:cs typeface="+mn-cs"/>
            </a:endParaRPr>
          </a:p>
        </p:txBody>
      </p:sp>
      <p:sp>
        <p:nvSpPr>
          <p:cNvPr id="35844" name="TextBox 1"/>
          <p:cNvSpPr txBox="1">
            <a:spLocks noChangeArrowheads="1"/>
          </p:cNvSpPr>
          <p:nvPr/>
        </p:nvSpPr>
        <p:spPr bwMode="auto">
          <a:xfrm>
            <a:off x="2324100" y="5988424"/>
            <a:ext cx="40386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2700" indent="-12700">
              <a:spcBef>
                <a:spcPct val="20000"/>
              </a:spcBef>
              <a:buClr>
                <a:srgbClr val="0BD0D9"/>
              </a:buClr>
              <a:buSzPct val="95000"/>
            </a:pPr>
            <a:r>
              <a:rPr lang="en-US" sz="1100" dirty="0">
                <a:solidFill>
                  <a:srgbClr val="000000"/>
                </a:solidFill>
                <a:latin typeface="+mn-lt"/>
              </a:rPr>
              <a:t>Tait AR, Malviya S, Voepel-Lewis T, et al. Risk factors for perioperative adverse respiratory adverse events in children with upper respiratory tract infections. Anesthesiology. 2001 Aug; 95(2):299-306.</a:t>
            </a:r>
            <a:endParaRPr lang="en-US" sz="1100" dirty="0">
              <a:latin typeface="+mn-lt"/>
            </a:endParaRPr>
          </a:p>
        </p:txBody>
      </p:sp>
    </p:spTree>
    <p:extLst>
      <p:ext uri="{BB962C8B-B14F-4D97-AF65-F5344CB8AC3E}">
        <p14:creationId xmlns:p14="http://schemas.microsoft.com/office/powerpoint/2010/main" val="3720841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81000"/>
            <a:ext cx="6858000" cy="1447800"/>
          </a:xfrm>
        </p:spPr>
        <p:txBody>
          <a:bodyPr>
            <a:normAutofit/>
          </a:bodyPr>
          <a:lstStyle/>
          <a:p>
            <a:pPr algn="l"/>
            <a:r>
              <a:rPr lang="en-US" sz="4000" dirty="0">
                <a:latin typeface="+mn-lt"/>
                <a:cs typeface="Times New Roman" charset="0"/>
              </a:rPr>
              <a:t>Patient Risk Factors for Adverse Respiratory Events</a:t>
            </a:r>
          </a:p>
        </p:txBody>
      </p:sp>
      <p:sp>
        <p:nvSpPr>
          <p:cNvPr id="37890" name="Content Placeholder 2"/>
          <p:cNvSpPr>
            <a:spLocks noGrp="1"/>
          </p:cNvSpPr>
          <p:nvPr>
            <p:ph idx="1"/>
          </p:nvPr>
        </p:nvSpPr>
        <p:spPr>
          <a:xfrm>
            <a:off x="457200" y="2209800"/>
            <a:ext cx="8229600" cy="2667000"/>
          </a:xfrm>
        </p:spPr>
        <p:txBody>
          <a:bodyPr>
            <a:normAutofit/>
          </a:bodyPr>
          <a:lstStyle/>
          <a:p>
            <a:r>
              <a:rPr lang="en-US" altLang="ja-JP" dirty="0">
                <a:cs typeface="Times New Roman" charset="0"/>
              </a:rPr>
              <a:t>Parent reports child has “cold”</a:t>
            </a:r>
          </a:p>
          <a:p>
            <a:r>
              <a:rPr lang="en-US" dirty="0">
                <a:cs typeface="Times New Roman" charset="0"/>
              </a:rPr>
              <a:t>Copious secretions</a:t>
            </a:r>
          </a:p>
          <a:p>
            <a:r>
              <a:rPr lang="en-US" dirty="0">
                <a:cs typeface="Times New Roman" charset="0"/>
              </a:rPr>
              <a:t>Presence of nasal congestion</a:t>
            </a:r>
          </a:p>
          <a:p>
            <a:r>
              <a:rPr lang="en-US" dirty="0">
                <a:cs typeface="Times New Roman" charset="0"/>
              </a:rPr>
              <a:t>Presence of  sputum</a:t>
            </a:r>
          </a:p>
        </p:txBody>
      </p:sp>
      <p:sp>
        <p:nvSpPr>
          <p:cNvPr id="3" name="TextBox 2"/>
          <p:cNvSpPr txBox="1"/>
          <p:nvPr/>
        </p:nvSpPr>
        <p:spPr>
          <a:xfrm>
            <a:off x="2061369" y="5625127"/>
            <a:ext cx="4315691" cy="1094146"/>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a:p>
            <a:pPr marL="12700" indent="-12700" eaLnBrk="0" hangingPunct="0">
              <a:spcBef>
                <a:spcPct val="20000"/>
              </a:spcBef>
              <a:buClr>
                <a:srgbClr val="0BD0D9"/>
              </a:buClr>
              <a:buSzPct val="95000"/>
              <a:defRPr/>
            </a:pPr>
            <a:r>
              <a:rPr lang="en-US" sz="1050" dirty="0">
                <a:ea typeface="+mn-ea"/>
                <a:cs typeface="Arial" charset="0"/>
              </a:rPr>
              <a:t>Parnis SJ, Barker DS, Van Der Walt JH. Clinical predictors of anesthetic complications in children with upper respiratory tract </a:t>
            </a:r>
            <a:r>
              <a:rPr lang="en-US" sz="1050" dirty="0">
                <a:cs typeface="Arial" charset="0"/>
              </a:rPr>
              <a:t>infections. </a:t>
            </a:r>
            <a:r>
              <a:rPr lang="en-US" sz="1050" dirty="0" err="1">
                <a:cs typeface="Arial" charset="0"/>
              </a:rPr>
              <a:t>Pediatr</a:t>
            </a:r>
            <a:r>
              <a:rPr lang="en-US" sz="1050" dirty="0">
                <a:cs typeface="Arial" charset="0"/>
              </a:rPr>
              <a:t> </a:t>
            </a:r>
            <a:r>
              <a:rPr lang="en-US" sz="1050" dirty="0" err="1">
                <a:cs typeface="Arial" charset="0"/>
              </a:rPr>
              <a:t>Anaesth</a:t>
            </a:r>
            <a:r>
              <a:rPr lang="en-US" sz="1050" dirty="0">
                <a:cs typeface="Arial" charset="0"/>
              </a:rPr>
              <a:t> 2001 Jan;11(1):29-40.</a:t>
            </a:r>
            <a:r>
              <a:rPr lang="en-US" sz="1050" dirty="0">
                <a:cs typeface="Times New Roman" pitchFamily="18" charset="0"/>
              </a:rPr>
              <a:t> </a:t>
            </a:r>
          </a:p>
        </p:txBody>
      </p:sp>
    </p:spTree>
    <p:extLst>
      <p:ext uri="{BB962C8B-B14F-4D97-AF65-F5344CB8AC3E}">
        <p14:creationId xmlns:p14="http://schemas.microsoft.com/office/powerpoint/2010/main" val="3556670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81000"/>
            <a:ext cx="6858000" cy="1447800"/>
          </a:xfrm>
        </p:spPr>
        <p:txBody>
          <a:bodyPr>
            <a:normAutofit/>
          </a:bodyPr>
          <a:lstStyle/>
          <a:p>
            <a:pPr algn="l"/>
            <a:r>
              <a:rPr lang="en-US" sz="4000" dirty="0">
                <a:latin typeface="+mn-lt"/>
                <a:cs typeface="Times New Roman" charset="0"/>
              </a:rPr>
              <a:t>Patient Risk Factors for Adverse Respiratory Events</a:t>
            </a:r>
          </a:p>
        </p:txBody>
      </p:sp>
      <p:sp>
        <p:nvSpPr>
          <p:cNvPr id="37890" name="Content Placeholder 2"/>
          <p:cNvSpPr>
            <a:spLocks noGrp="1"/>
          </p:cNvSpPr>
          <p:nvPr>
            <p:ph idx="1"/>
          </p:nvPr>
        </p:nvSpPr>
        <p:spPr>
          <a:xfrm>
            <a:off x="457200" y="2209800"/>
            <a:ext cx="8229600" cy="2667000"/>
          </a:xfrm>
        </p:spPr>
        <p:txBody>
          <a:bodyPr>
            <a:normAutofit/>
          </a:bodyPr>
          <a:lstStyle/>
          <a:p>
            <a:r>
              <a:rPr lang="en-US" dirty="0">
                <a:cs typeface="Times New Roman" charset="0"/>
              </a:rPr>
              <a:t>Snoring </a:t>
            </a:r>
          </a:p>
          <a:p>
            <a:r>
              <a:rPr lang="en-US" dirty="0">
                <a:cs typeface="Times New Roman" charset="0"/>
              </a:rPr>
              <a:t>Passive smoking</a:t>
            </a:r>
          </a:p>
          <a:p>
            <a:r>
              <a:rPr lang="en-US" dirty="0">
                <a:cs typeface="Times New Roman" charset="0"/>
              </a:rPr>
              <a:t>History of reactive airway disease</a:t>
            </a:r>
          </a:p>
          <a:p>
            <a:r>
              <a:rPr lang="en-US" dirty="0">
                <a:cs typeface="Times New Roman" charset="0"/>
              </a:rPr>
              <a:t>History of prematurity &lt; 37 weeks</a:t>
            </a:r>
          </a:p>
        </p:txBody>
      </p:sp>
      <p:sp>
        <p:nvSpPr>
          <p:cNvPr id="3" name="TextBox 2"/>
          <p:cNvSpPr txBox="1"/>
          <p:nvPr/>
        </p:nvSpPr>
        <p:spPr>
          <a:xfrm>
            <a:off x="2061369" y="5625127"/>
            <a:ext cx="4315691" cy="1094146"/>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a:p>
            <a:pPr marL="12700" indent="-12700" eaLnBrk="0" hangingPunct="0">
              <a:spcBef>
                <a:spcPct val="20000"/>
              </a:spcBef>
              <a:buClr>
                <a:srgbClr val="0BD0D9"/>
              </a:buClr>
              <a:buSzPct val="95000"/>
              <a:defRPr/>
            </a:pPr>
            <a:r>
              <a:rPr lang="en-US" sz="1050" dirty="0">
                <a:ea typeface="+mn-ea"/>
                <a:cs typeface="Arial" charset="0"/>
              </a:rPr>
              <a:t>Parnis SJ, Barker DS, Van Der Walt JH. Clinical predictors of anesthetic complications in children with upper respiratory tract </a:t>
            </a:r>
            <a:r>
              <a:rPr lang="en-US" sz="1050" dirty="0">
                <a:cs typeface="Arial" charset="0"/>
              </a:rPr>
              <a:t>infections. </a:t>
            </a:r>
            <a:r>
              <a:rPr lang="en-US" sz="1050" dirty="0" err="1">
                <a:cs typeface="Arial" charset="0"/>
              </a:rPr>
              <a:t>Pediatr</a:t>
            </a:r>
            <a:r>
              <a:rPr lang="en-US" sz="1050" dirty="0">
                <a:cs typeface="Arial" charset="0"/>
              </a:rPr>
              <a:t> </a:t>
            </a:r>
            <a:r>
              <a:rPr lang="en-US" sz="1050" dirty="0" err="1">
                <a:cs typeface="Arial" charset="0"/>
              </a:rPr>
              <a:t>Anaesth</a:t>
            </a:r>
            <a:r>
              <a:rPr lang="en-US" sz="1050" dirty="0">
                <a:cs typeface="Arial" charset="0"/>
              </a:rPr>
              <a:t> 2001 Jan;11(1):29-40.</a:t>
            </a:r>
            <a:r>
              <a:rPr lang="en-US" sz="1050" dirty="0">
                <a:cs typeface="Times New Roman" pitchFamily="18" charset="0"/>
              </a:rPr>
              <a:t> </a:t>
            </a:r>
          </a:p>
        </p:txBody>
      </p:sp>
    </p:spTree>
    <p:extLst>
      <p:ext uri="{BB962C8B-B14F-4D97-AF65-F5344CB8AC3E}">
        <p14:creationId xmlns:p14="http://schemas.microsoft.com/office/powerpoint/2010/main" val="32470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81000"/>
            <a:ext cx="6858000" cy="1447800"/>
          </a:xfrm>
        </p:spPr>
        <p:txBody>
          <a:bodyPr>
            <a:normAutofit/>
          </a:bodyPr>
          <a:lstStyle/>
          <a:p>
            <a:pPr algn="l"/>
            <a:r>
              <a:rPr lang="en-US" sz="4000" dirty="0">
                <a:latin typeface="+mn-lt"/>
                <a:cs typeface="Times New Roman" charset="0"/>
              </a:rPr>
              <a:t>Anesthesia Risk Factors for Adverse Respiratory Events</a:t>
            </a:r>
          </a:p>
        </p:txBody>
      </p:sp>
      <p:sp>
        <p:nvSpPr>
          <p:cNvPr id="37890" name="Content Placeholder 2"/>
          <p:cNvSpPr>
            <a:spLocks noGrp="1"/>
          </p:cNvSpPr>
          <p:nvPr>
            <p:ph idx="1"/>
          </p:nvPr>
        </p:nvSpPr>
        <p:spPr>
          <a:xfrm>
            <a:off x="457200" y="2209800"/>
            <a:ext cx="8229600" cy="2667000"/>
          </a:xfrm>
        </p:spPr>
        <p:txBody>
          <a:bodyPr>
            <a:normAutofit/>
          </a:bodyPr>
          <a:lstStyle/>
          <a:p>
            <a:r>
              <a:rPr lang="en-US" dirty="0">
                <a:cs typeface="Times New Roman" charset="0"/>
              </a:rPr>
              <a:t>Induction agent used: </a:t>
            </a:r>
            <a:r>
              <a:rPr lang="en-US" sz="3200" dirty="0">
                <a:cs typeface="Times New Roman" charset="0"/>
              </a:rPr>
              <a:t>Thiopental &gt; halothane = sevoflurane &gt; propofol</a:t>
            </a:r>
          </a:p>
          <a:p>
            <a:r>
              <a:rPr lang="en-US" dirty="0">
                <a:cs typeface="Times New Roman" charset="0"/>
              </a:rPr>
              <a:t>Airway management: </a:t>
            </a:r>
            <a:r>
              <a:rPr lang="en-US" sz="3200" dirty="0">
                <a:cs typeface="Times New Roman" charset="0"/>
              </a:rPr>
              <a:t>ETT &gt; LMA &gt; FM</a:t>
            </a:r>
          </a:p>
        </p:txBody>
      </p:sp>
      <p:sp>
        <p:nvSpPr>
          <p:cNvPr id="3" name="TextBox 2"/>
          <p:cNvSpPr txBox="1"/>
          <p:nvPr/>
        </p:nvSpPr>
        <p:spPr>
          <a:xfrm>
            <a:off x="2061369" y="5625127"/>
            <a:ext cx="4315691" cy="1094146"/>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a:p>
            <a:pPr marL="12700" indent="-12700" eaLnBrk="0" hangingPunct="0">
              <a:spcBef>
                <a:spcPct val="20000"/>
              </a:spcBef>
              <a:buClr>
                <a:srgbClr val="0BD0D9"/>
              </a:buClr>
              <a:buSzPct val="95000"/>
              <a:defRPr/>
            </a:pPr>
            <a:r>
              <a:rPr lang="en-US" sz="1050" dirty="0">
                <a:ea typeface="+mn-ea"/>
                <a:cs typeface="Arial" charset="0"/>
              </a:rPr>
              <a:t>Parnis SJ, Barker DS, Van Der Walt JH. Clinical predictors of anesthetic complications in children with upper respiratory tract </a:t>
            </a:r>
            <a:r>
              <a:rPr lang="en-US" sz="1050" dirty="0">
                <a:cs typeface="Arial" charset="0"/>
              </a:rPr>
              <a:t>infections. </a:t>
            </a:r>
            <a:r>
              <a:rPr lang="en-US" sz="1050" dirty="0" err="1">
                <a:cs typeface="Arial" charset="0"/>
              </a:rPr>
              <a:t>Pediatr</a:t>
            </a:r>
            <a:r>
              <a:rPr lang="en-US" sz="1050" dirty="0">
                <a:cs typeface="Arial" charset="0"/>
              </a:rPr>
              <a:t> </a:t>
            </a:r>
            <a:r>
              <a:rPr lang="en-US" sz="1050" dirty="0" err="1">
                <a:cs typeface="Arial" charset="0"/>
              </a:rPr>
              <a:t>Anaesth</a:t>
            </a:r>
            <a:r>
              <a:rPr lang="en-US" sz="1050" dirty="0">
                <a:cs typeface="Arial" charset="0"/>
              </a:rPr>
              <a:t> 2001 Jan;11(1):29-40.</a:t>
            </a:r>
            <a:r>
              <a:rPr lang="en-US" sz="1050" dirty="0">
                <a:cs typeface="Times New Roman" pitchFamily="18" charset="0"/>
              </a:rPr>
              <a:t> </a:t>
            </a:r>
          </a:p>
        </p:txBody>
      </p:sp>
    </p:spTree>
    <p:extLst>
      <p:ext uri="{BB962C8B-B14F-4D97-AF65-F5344CB8AC3E}">
        <p14:creationId xmlns:p14="http://schemas.microsoft.com/office/powerpoint/2010/main" val="2342371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81000"/>
            <a:ext cx="6858000" cy="1447800"/>
          </a:xfrm>
        </p:spPr>
        <p:txBody>
          <a:bodyPr>
            <a:normAutofit/>
          </a:bodyPr>
          <a:lstStyle/>
          <a:p>
            <a:pPr algn="l"/>
            <a:r>
              <a:rPr lang="en-US" sz="4000" dirty="0">
                <a:latin typeface="+mn-lt"/>
                <a:cs typeface="Times New Roman" charset="0"/>
              </a:rPr>
              <a:t>Anesthesia Risk Factors for Adverse Respiratory Events</a:t>
            </a:r>
          </a:p>
        </p:txBody>
      </p:sp>
      <p:sp>
        <p:nvSpPr>
          <p:cNvPr id="37890" name="Content Placeholder 2"/>
          <p:cNvSpPr>
            <a:spLocks noGrp="1"/>
          </p:cNvSpPr>
          <p:nvPr>
            <p:ph idx="1"/>
          </p:nvPr>
        </p:nvSpPr>
        <p:spPr>
          <a:xfrm>
            <a:off x="457200" y="2057400"/>
            <a:ext cx="8229600" cy="3200400"/>
          </a:xfrm>
        </p:spPr>
        <p:txBody>
          <a:bodyPr>
            <a:normAutofit fontScale="92500" lnSpcReduction="10000"/>
          </a:bodyPr>
          <a:lstStyle/>
          <a:p>
            <a:r>
              <a:rPr lang="en-US" sz="3500" dirty="0">
                <a:cs typeface="Times New Roman" charset="0"/>
              </a:rPr>
              <a:t>Maintenance agent</a:t>
            </a:r>
          </a:p>
          <a:p>
            <a:pPr lvl="1">
              <a:buFont typeface="System Font Regular"/>
              <a:buChar char="-"/>
            </a:pPr>
            <a:r>
              <a:rPr lang="en-US" dirty="0">
                <a:cs typeface="Times New Roman" charset="0"/>
              </a:rPr>
              <a:t>No difference inhalational vs intravenous</a:t>
            </a:r>
          </a:p>
          <a:p>
            <a:pPr lvl="1">
              <a:buFont typeface="System Font Regular"/>
              <a:buChar char="-"/>
            </a:pPr>
            <a:r>
              <a:rPr lang="en-US" dirty="0">
                <a:cs typeface="Times New Roman" charset="0"/>
              </a:rPr>
              <a:t>Isoflurane &gt; sevoflurane</a:t>
            </a:r>
          </a:p>
          <a:p>
            <a:r>
              <a:rPr lang="en-US" sz="3500" dirty="0">
                <a:cs typeface="Times New Roman" charset="0"/>
              </a:rPr>
              <a:t>Use of muscle relaxants</a:t>
            </a:r>
          </a:p>
          <a:p>
            <a:pPr lvl="1">
              <a:buFont typeface="System Font Regular"/>
              <a:buChar char="-"/>
            </a:pPr>
            <a:r>
              <a:rPr lang="en-US" dirty="0">
                <a:cs typeface="Times New Roman" charset="0"/>
              </a:rPr>
              <a:t>Not reversed &gt; reversed</a:t>
            </a:r>
          </a:p>
          <a:p>
            <a:pPr lvl="1">
              <a:buFont typeface="System Font Regular"/>
              <a:buChar char="-"/>
            </a:pPr>
            <a:r>
              <a:rPr lang="en-US" dirty="0">
                <a:cs typeface="Times New Roman" charset="0"/>
              </a:rPr>
              <a:t>Anticholinesterase lowers probability of adverse events </a:t>
            </a:r>
          </a:p>
        </p:txBody>
      </p:sp>
      <p:sp>
        <p:nvSpPr>
          <p:cNvPr id="3" name="TextBox 2"/>
          <p:cNvSpPr txBox="1"/>
          <p:nvPr/>
        </p:nvSpPr>
        <p:spPr>
          <a:xfrm>
            <a:off x="2061369" y="5625127"/>
            <a:ext cx="4315691" cy="1094146"/>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a:p>
            <a:pPr marL="12700" indent="-12700" eaLnBrk="0" hangingPunct="0">
              <a:spcBef>
                <a:spcPct val="20000"/>
              </a:spcBef>
              <a:buClr>
                <a:srgbClr val="0BD0D9"/>
              </a:buClr>
              <a:buSzPct val="95000"/>
              <a:defRPr/>
            </a:pPr>
            <a:r>
              <a:rPr lang="en-US" sz="1050" dirty="0">
                <a:ea typeface="+mn-ea"/>
                <a:cs typeface="Arial" charset="0"/>
              </a:rPr>
              <a:t>Parnis SJ, Barker DS, Van Der Walt JH. Clinical predictors of anesthetic complications in children with upper respiratory tract </a:t>
            </a:r>
            <a:r>
              <a:rPr lang="en-US" sz="1050" dirty="0">
                <a:cs typeface="Arial" charset="0"/>
              </a:rPr>
              <a:t>infections. </a:t>
            </a:r>
            <a:r>
              <a:rPr lang="en-US" sz="1050" dirty="0" err="1">
                <a:cs typeface="Arial" charset="0"/>
              </a:rPr>
              <a:t>Pediatr</a:t>
            </a:r>
            <a:r>
              <a:rPr lang="en-US" sz="1050" dirty="0">
                <a:cs typeface="Arial" charset="0"/>
              </a:rPr>
              <a:t> </a:t>
            </a:r>
            <a:r>
              <a:rPr lang="en-US" sz="1050" dirty="0" err="1">
                <a:cs typeface="Arial" charset="0"/>
              </a:rPr>
              <a:t>Anaesth</a:t>
            </a:r>
            <a:r>
              <a:rPr lang="en-US" sz="1050" dirty="0">
                <a:cs typeface="Arial" charset="0"/>
              </a:rPr>
              <a:t> 2001 Jan;11(1):29-40.</a:t>
            </a:r>
            <a:r>
              <a:rPr lang="en-US" sz="1050" dirty="0">
                <a:cs typeface="Times New Roman" pitchFamily="18" charset="0"/>
              </a:rPr>
              <a:t> </a:t>
            </a:r>
          </a:p>
        </p:txBody>
      </p:sp>
    </p:spTree>
    <p:extLst>
      <p:ext uri="{BB962C8B-B14F-4D97-AF65-F5344CB8AC3E}">
        <p14:creationId xmlns:p14="http://schemas.microsoft.com/office/powerpoint/2010/main" val="3401225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81000"/>
            <a:ext cx="6858000" cy="1447800"/>
          </a:xfrm>
        </p:spPr>
        <p:txBody>
          <a:bodyPr>
            <a:normAutofit/>
          </a:bodyPr>
          <a:lstStyle/>
          <a:p>
            <a:pPr algn="l"/>
            <a:r>
              <a:rPr lang="en-US" sz="4000" dirty="0">
                <a:latin typeface="+mn-lt"/>
                <a:cs typeface="Times New Roman" charset="0"/>
              </a:rPr>
              <a:t>Surgical Risk Factors for Adverse Respiratory Events</a:t>
            </a:r>
          </a:p>
        </p:txBody>
      </p:sp>
      <p:sp>
        <p:nvSpPr>
          <p:cNvPr id="37890" name="Content Placeholder 2"/>
          <p:cNvSpPr>
            <a:spLocks noGrp="1"/>
          </p:cNvSpPr>
          <p:nvPr>
            <p:ph idx="1"/>
          </p:nvPr>
        </p:nvSpPr>
        <p:spPr>
          <a:xfrm>
            <a:off x="457200" y="2057400"/>
            <a:ext cx="8229600" cy="3200400"/>
          </a:xfrm>
        </p:spPr>
        <p:txBody>
          <a:bodyPr>
            <a:normAutofit/>
          </a:bodyPr>
          <a:lstStyle/>
          <a:p>
            <a:r>
              <a:rPr lang="en-US" dirty="0">
                <a:cs typeface="Times New Roman" charset="0"/>
              </a:rPr>
              <a:t>Airway surgery</a:t>
            </a:r>
          </a:p>
          <a:p>
            <a:r>
              <a:rPr lang="en-US" dirty="0">
                <a:cs typeface="Times New Roman" charset="0"/>
              </a:rPr>
              <a:t>Sudden intense surgical stimulation</a:t>
            </a:r>
          </a:p>
          <a:p>
            <a:r>
              <a:rPr lang="en-US" dirty="0">
                <a:cs typeface="Times New Roman" charset="0"/>
              </a:rPr>
              <a:t>Emergency surgery</a:t>
            </a:r>
          </a:p>
        </p:txBody>
      </p:sp>
      <p:sp>
        <p:nvSpPr>
          <p:cNvPr id="3" name="TextBox 2"/>
          <p:cNvSpPr txBox="1"/>
          <p:nvPr/>
        </p:nvSpPr>
        <p:spPr>
          <a:xfrm>
            <a:off x="2061369" y="5625127"/>
            <a:ext cx="4315691" cy="1094146"/>
          </a:xfrm>
          <a:prstGeom prst="rect">
            <a:avLst/>
          </a:prstGeom>
          <a:noFill/>
        </p:spPr>
        <p:txBody>
          <a:bodyPr wrap="square">
            <a:spAutoFit/>
          </a:bodyPr>
          <a:lstStyle/>
          <a:p>
            <a:pPr marL="12700" indent="-12700" eaLnBrk="0" hangingPunct="0">
              <a:spcBef>
                <a:spcPct val="20000"/>
              </a:spcBef>
              <a:buClr>
                <a:srgbClr val="0BD0D9"/>
              </a:buClr>
              <a:buSzPct val="95000"/>
              <a:defRPr/>
            </a:pPr>
            <a:r>
              <a:rPr lang="en-US" sz="1050" dirty="0">
                <a:solidFill>
                  <a:prstClr val="black"/>
                </a:solidFill>
                <a:ea typeface="+mn-ea"/>
                <a:cs typeface="+mn-cs"/>
              </a:rPr>
              <a:t>Tait AR, Malviya S, Voepel-Lewis T, et al. Risk factors for perioperative adverse respiratory adverse events in children with upper respiratory tract infections. Anesthesiology. 2001 Aug; 95(2):299-306.</a:t>
            </a:r>
          </a:p>
          <a:p>
            <a:pPr marL="12700" indent="-12700" eaLnBrk="0" hangingPunct="0">
              <a:spcBef>
                <a:spcPct val="20000"/>
              </a:spcBef>
              <a:buClr>
                <a:srgbClr val="0BD0D9"/>
              </a:buClr>
              <a:buSzPct val="95000"/>
              <a:defRPr/>
            </a:pPr>
            <a:r>
              <a:rPr lang="en-US" sz="1050" dirty="0">
                <a:ea typeface="+mn-ea"/>
                <a:cs typeface="Arial" charset="0"/>
              </a:rPr>
              <a:t>Parnis SJ, Barker DS, Van Der Walt JH. Clinical predictors of anesthetic complications in children with upper respiratory tract </a:t>
            </a:r>
            <a:r>
              <a:rPr lang="en-US" sz="1050" dirty="0">
                <a:cs typeface="Arial" charset="0"/>
              </a:rPr>
              <a:t>infections. </a:t>
            </a:r>
            <a:r>
              <a:rPr lang="en-US" sz="1050" dirty="0" err="1">
                <a:cs typeface="Arial" charset="0"/>
              </a:rPr>
              <a:t>Pediatr</a:t>
            </a:r>
            <a:r>
              <a:rPr lang="en-US" sz="1050" dirty="0">
                <a:cs typeface="Arial" charset="0"/>
              </a:rPr>
              <a:t> </a:t>
            </a:r>
            <a:r>
              <a:rPr lang="en-US" sz="1050" dirty="0" err="1">
                <a:cs typeface="Arial" charset="0"/>
              </a:rPr>
              <a:t>Anaesth</a:t>
            </a:r>
            <a:r>
              <a:rPr lang="en-US" sz="1050" dirty="0">
                <a:cs typeface="Arial" charset="0"/>
              </a:rPr>
              <a:t> 2001 Jan;11(1):29-40.</a:t>
            </a:r>
            <a:r>
              <a:rPr lang="en-US" sz="1050" dirty="0">
                <a:cs typeface="Times New Roman" pitchFamily="18" charset="0"/>
              </a:rPr>
              <a:t> </a:t>
            </a:r>
          </a:p>
        </p:txBody>
      </p:sp>
    </p:spTree>
    <p:extLst>
      <p:ext uri="{BB962C8B-B14F-4D97-AF65-F5344CB8AC3E}">
        <p14:creationId xmlns:p14="http://schemas.microsoft.com/office/powerpoint/2010/main" val="4152005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a:xfrm>
            <a:off x="609600" y="304800"/>
            <a:ext cx="8001000" cy="1143000"/>
          </a:xfrm>
        </p:spPr>
        <p:txBody>
          <a:bodyPr>
            <a:normAutofit/>
          </a:bodyPr>
          <a:lstStyle/>
          <a:p>
            <a:pPr algn="l"/>
            <a:r>
              <a:rPr lang="en-US" dirty="0">
                <a:latin typeface="+mn-lt"/>
                <a:cs typeface="Times New Roman" charset="0"/>
              </a:rPr>
              <a:t>Preoperative Assessment</a:t>
            </a:r>
          </a:p>
        </p:txBody>
      </p:sp>
      <p:sp>
        <p:nvSpPr>
          <p:cNvPr id="50178" name="Content Placeholder 2"/>
          <p:cNvSpPr>
            <a:spLocks noGrp="1"/>
          </p:cNvSpPr>
          <p:nvPr>
            <p:ph idx="1"/>
          </p:nvPr>
        </p:nvSpPr>
        <p:spPr>
          <a:xfrm>
            <a:off x="609600" y="1600200"/>
            <a:ext cx="8839200" cy="4389438"/>
          </a:xfrm>
        </p:spPr>
        <p:txBody>
          <a:bodyPr/>
          <a:lstStyle/>
          <a:p>
            <a:r>
              <a:rPr lang="en-US" sz="2800" dirty="0">
                <a:cs typeface="Times New Roman" charset="0"/>
              </a:rPr>
              <a:t>History</a:t>
            </a:r>
          </a:p>
          <a:p>
            <a:pPr marL="641350" lvl="1" indent="-295275">
              <a:buFont typeface="System Font Regular"/>
              <a:buChar char="-"/>
            </a:pPr>
            <a:r>
              <a:rPr lang="en-US" dirty="0">
                <a:cs typeface="Times New Roman" charset="0"/>
              </a:rPr>
              <a:t>Uncomplicated URI</a:t>
            </a:r>
          </a:p>
          <a:p>
            <a:pPr marL="641350" lvl="1" indent="-295275">
              <a:buFont typeface="System Font Regular"/>
              <a:buChar char="-"/>
            </a:pPr>
            <a:r>
              <a:rPr lang="en-US" dirty="0">
                <a:cs typeface="Times New Roman" charset="0"/>
              </a:rPr>
              <a:t>Overtly sick</a:t>
            </a:r>
          </a:p>
          <a:p>
            <a:r>
              <a:rPr lang="en-US" sz="2800" dirty="0">
                <a:cs typeface="Times New Roman" charset="0"/>
              </a:rPr>
              <a:t>Physical examination</a:t>
            </a:r>
          </a:p>
          <a:p>
            <a:r>
              <a:rPr lang="en-US" sz="2800" dirty="0">
                <a:cs typeface="Times New Roman" charset="0"/>
              </a:rPr>
              <a:t>Laboratory examinations</a:t>
            </a:r>
          </a:p>
          <a:p>
            <a:pPr marL="641350" lvl="1" indent="-295275">
              <a:buFont typeface="System Font Regular"/>
              <a:buChar char="-"/>
            </a:pPr>
            <a:r>
              <a:rPr lang="en-US" dirty="0">
                <a:cs typeface="Times New Roman" charset="0"/>
              </a:rPr>
              <a:t>Chest radiograph</a:t>
            </a:r>
          </a:p>
          <a:p>
            <a:pPr marL="641350" lvl="1" indent="-295275">
              <a:buFont typeface="System Font Regular"/>
              <a:buChar char="-"/>
            </a:pPr>
            <a:r>
              <a:rPr lang="en-US" dirty="0">
                <a:cs typeface="Times New Roman" charset="0"/>
              </a:rPr>
              <a:t>White blood cell count</a:t>
            </a:r>
          </a:p>
          <a:p>
            <a:pPr marL="641350" lvl="1" indent="-295275">
              <a:buFont typeface="System Font Regular"/>
              <a:buChar char="-"/>
            </a:pPr>
            <a:r>
              <a:rPr lang="en-US" dirty="0">
                <a:cs typeface="Times New Roman" charset="0"/>
              </a:rPr>
              <a:t>Nasopharyngeal swabs or aspirates</a:t>
            </a:r>
          </a:p>
        </p:txBody>
      </p:sp>
    </p:spTree>
    <p:extLst>
      <p:ext uri="{BB962C8B-B14F-4D97-AF65-F5344CB8AC3E}">
        <p14:creationId xmlns:p14="http://schemas.microsoft.com/office/powerpoint/2010/main" val="1573507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a:xfrm>
            <a:off x="609600" y="304800"/>
            <a:ext cx="7886700" cy="1325563"/>
          </a:xfrm>
        </p:spPr>
        <p:txBody>
          <a:bodyPr>
            <a:normAutofit/>
          </a:bodyPr>
          <a:lstStyle/>
          <a:p>
            <a:pPr algn="l"/>
            <a:r>
              <a:rPr lang="en-US" dirty="0">
                <a:latin typeface="+mn-lt"/>
                <a:cs typeface="Times New Roman" charset="0"/>
              </a:rPr>
              <a:t>Laboratory Tests</a:t>
            </a:r>
          </a:p>
        </p:txBody>
      </p:sp>
      <p:sp>
        <p:nvSpPr>
          <p:cNvPr id="52226" name="Content Placeholder 2"/>
          <p:cNvSpPr>
            <a:spLocks noGrp="1"/>
          </p:cNvSpPr>
          <p:nvPr>
            <p:ph idx="1"/>
          </p:nvPr>
        </p:nvSpPr>
        <p:spPr>
          <a:xfrm>
            <a:off x="609600" y="1752600"/>
            <a:ext cx="8077200" cy="3352800"/>
          </a:xfrm>
        </p:spPr>
        <p:txBody>
          <a:bodyPr/>
          <a:lstStyle/>
          <a:p>
            <a:r>
              <a:rPr lang="en-US" sz="2800" dirty="0">
                <a:cs typeface="Times New Roman" charset="0"/>
              </a:rPr>
              <a:t>Laboratory tests are available to confirm the diagnosis of URI but they are not cost-effective and may not be practical in a busy surgical setting.</a:t>
            </a:r>
          </a:p>
          <a:p>
            <a:r>
              <a:rPr lang="en-US" sz="2800" dirty="0">
                <a:cs typeface="Times New Roman" charset="0"/>
              </a:rPr>
              <a:t>Chest X-ray is done if the physical examination is questionable</a:t>
            </a:r>
          </a:p>
          <a:p>
            <a:endParaRPr lang="en-US" sz="2800" dirty="0">
              <a:latin typeface="Times New Roman" charset="0"/>
              <a:cs typeface="Times New Roman" charset="0"/>
            </a:endParaRPr>
          </a:p>
          <a:p>
            <a:pPr>
              <a:buFont typeface="Wingdings 2" charset="0"/>
              <a:buNone/>
            </a:pPr>
            <a:endParaRPr lang="en-US" sz="1400" dirty="0">
              <a:latin typeface="Times New Roman" charset="0"/>
              <a:cs typeface="Times New Roman" charset="0"/>
            </a:endParaRPr>
          </a:p>
        </p:txBody>
      </p:sp>
      <p:sp>
        <p:nvSpPr>
          <p:cNvPr id="52227" name="TextBox 1"/>
          <p:cNvSpPr txBox="1">
            <a:spLocks noChangeArrowheads="1"/>
          </p:cNvSpPr>
          <p:nvPr/>
        </p:nvSpPr>
        <p:spPr bwMode="auto">
          <a:xfrm>
            <a:off x="2514600" y="6019800"/>
            <a:ext cx="3657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00"/>
                </a:solidFill>
                <a:latin typeface="+mn-lt"/>
                <a:cs typeface="Times New Roman" charset="0"/>
              </a:rPr>
              <a:t>Tait  AR, Malviya S. Anesthesia for the child with an upper respiratory tract infection: still a dilemma?</a:t>
            </a:r>
          </a:p>
          <a:p>
            <a:pPr eaLnBrk="1" hangingPunct="1"/>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endParaRPr lang="en-US" sz="1200" dirty="0">
              <a:latin typeface="+mn-lt"/>
            </a:endParaRPr>
          </a:p>
        </p:txBody>
      </p:sp>
    </p:spTree>
    <p:extLst>
      <p:ext uri="{BB962C8B-B14F-4D97-AF65-F5344CB8AC3E}">
        <p14:creationId xmlns:p14="http://schemas.microsoft.com/office/powerpoint/2010/main" val="383372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6858000" cy="1143000"/>
          </a:xfrm>
        </p:spPr>
        <p:txBody>
          <a:bodyPr>
            <a:normAutofit/>
          </a:bodyPr>
          <a:lstStyle/>
          <a:p>
            <a:pPr algn="l">
              <a:defRPr/>
            </a:pPr>
            <a:r>
              <a:rPr lang="en-US" sz="2800" dirty="0">
                <a:latin typeface="+mn-lt"/>
                <a:cs typeface="Times New Roman"/>
              </a:rPr>
              <a:t>Algorithm: Preoperative Assessment of Pediatric Patients with URI</a:t>
            </a:r>
          </a:p>
        </p:txBody>
      </p:sp>
      <p:sp>
        <p:nvSpPr>
          <p:cNvPr id="54274" name="TextBox 4"/>
          <p:cNvSpPr txBox="1">
            <a:spLocks noChangeArrowheads="1"/>
          </p:cNvSpPr>
          <p:nvPr/>
        </p:nvSpPr>
        <p:spPr bwMode="auto">
          <a:xfrm>
            <a:off x="2819400" y="1219200"/>
            <a:ext cx="3886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Child with URI symptoms</a:t>
            </a:r>
          </a:p>
        </p:txBody>
      </p:sp>
      <p:sp>
        <p:nvSpPr>
          <p:cNvPr id="54275" name="TextBox 5"/>
          <p:cNvSpPr txBox="1">
            <a:spLocks noChangeArrowheads="1"/>
          </p:cNvSpPr>
          <p:nvPr/>
        </p:nvSpPr>
        <p:spPr bwMode="auto">
          <a:xfrm>
            <a:off x="3962400" y="1752600"/>
            <a:ext cx="1447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dirty="0">
                <a:latin typeface="Times New Roman" charset="0"/>
                <a:cs typeface="Times New Roman" charset="0"/>
              </a:rPr>
              <a:t> </a:t>
            </a:r>
            <a:r>
              <a:rPr lang="en-US" sz="1200" dirty="0">
                <a:latin typeface="+mn-lt"/>
                <a:cs typeface="Times New Roman" charset="0"/>
              </a:rPr>
              <a:t>Is surgery urgent?  </a:t>
            </a:r>
          </a:p>
        </p:txBody>
      </p:sp>
      <p:sp>
        <p:nvSpPr>
          <p:cNvPr id="54276" name="TextBox 7"/>
          <p:cNvSpPr txBox="1">
            <a:spLocks noChangeArrowheads="1"/>
          </p:cNvSpPr>
          <p:nvPr/>
        </p:nvSpPr>
        <p:spPr bwMode="auto">
          <a:xfrm>
            <a:off x="2895600" y="190500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Yes</a:t>
            </a:r>
          </a:p>
        </p:txBody>
      </p:sp>
      <p:sp>
        <p:nvSpPr>
          <p:cNvPr id="54277" name="TextBox 8"/>
          <p:cNvSpPr txBox="1">
            <a:spLocks noChangeArrowheads="1"/>
          </p:cNvSpPr>
          <p:nvPr/>
        </p:nvSpPr>
        <p:spPr bwMode="auto">
          <a:xfrm>
            <a:off x="5867400" y="1905000"/>
            <a:ext cx="3658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No</a:t>
            </a:r>
          </a:p>
        </p:txBody>
      </p:sp>
      <p:sp>
        <p:nvSpPr>
          <p:cNvPr id="54278" name="TextBox 9"/>
          <p:cNvSpPr txBox="1">
            <a:spLocks noChangeArrowheads="1"/>
          </p:cNvSpPr>
          <p:nvPr/>
        </p:nvSpPr>
        <p:spPr bwMode="auto">
          <a:xfrm>
            <a:off x="1600200" y="2133600"/>
            <a:ext cx="69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Proceed</a:t>
            </a:r>
          </a:p>
        </p:txBody>
      </p:sp>
      <p:sp>
        <p:nvSpPr>
          <p:cNvPr id="54279" name="TextBox 10"/>
          <p:cNvSpPr txBox="1">
            <a:spLocks noChangeArrowheads="1"/>
          </p:cNvSpPr>
          <p:nvPr/>
        </p:nvSpPr>
        <p:spPr bwMode="auto">
          <a:xfrm>
            <a:off x="4876800" y="2514600"/>
            <a:ext cx="2438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Assess severity of symptoms</a:t>
            </a:r>
          </a:p>
        </p:txBody>
      </p:sp>
      <p:sp>
        <p:nvSpPr>
          <p:cNvPr id="54280" name="TextBox 11"/>
          <p:cNvSpPr txBox="1">
            <a:spLocks noChangeArrowheads="1"/>
          </p:cNvSpPr>
          <p:nvPr/>
        </p:nvSpPr>
        <p:spPr bwMode="auto">
          <a:xfrm>
            <a:off x="2286000" y="2743200"/>
            <a:ext cx="2176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Mild-moderate</a:t>
            </a:r>
          </a:p>
        </p:txBody>
      </p:sp>
      <p:sp>
        <p:nvSpPr>
          <p:cNvPr id="54281" name="TextBox 13"/>
          <p:cNvSpPr txBox="1">
            <a:spLocks noChangeArrowheads="1"/>
          </p:cNvSpPr>
          <p:nvPr/>
        </p:nvSpPr>
        <p:spPr bwMode="auto">
          <a:xfrm>
            <a:off x="6096000" y="3124200"/>
            <a:ext cx="1511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Severe</a:t>
            </a:r>
          </a:p>
        </p:txBody>
      </p:sp>
      <p:sp>
        <p:nvSpPr>
          <p:cNvPr id="15" name="TextBox 14"/>
          <p:cNvSpPr txBox="1"/>
          <p:nvPr/>
        </p:nvSpPr>
        <p:spPr>
          <a:xfrm>
            <a:off x="1295400" y="2971800"/>
            <a:ext cx="2628989" cy="1938992"/>
          </a:xfrm>
          <a:prstGeom prst="rect">
            <a:avLst/>
          </a:prstGeom>
          <a:noFill/>
        </p:spPr>
        <p:txBody>
          <a:bodyPr wrap="none">
            <a:spAutoFit/>
          </a:bodyPr>
          <a:lstStyle/>
          <a:p>
            <a:pPr>
              <a:defRPr/>
            </a:pPr>
            <a:r>
              <a:rPr lang="en-US" sz="1200" dirty="0">
                <a:cs typeface="Times New Roman"/>
              </a:rPr>
              <a:t>Other factors to consider:</a:t>
            </a:r>
          </a:p>
          <a:p>
            <a:pPr marL="239713" indent="-227013">
              <a:buFont typeface="Arial"/>
              <a:buChar char="•"/>
              <a:defRPr/>
            </a:pPr>
            <a:r>
              <a:rPr lang="en-US" sz="1200" dirty="0">
                <a:cs typeface="Times New Roman"/>
              </a:rPr>
              <a:t>Age of child</a:t>
            </a:r>
          </a:p>
          <a:p>
            <a:pPr marL="239713" indent="-227013">
              <a:buFont typeface="Arial"/>
              <a:buChar char="•"/>
              <a:defRPr/>
            </a:pPr>
            <a:r>
              <a:rPr lang="en-US" sz="1200" dirty="0">
                <a:cs typeface="Times New Roman"/>
              </a:rPr>
              <a:t>Activity level</a:t>
            </a:r>
          </a:p>
          <a:p>
            <a:pPr marL="239713" indent="-227013">
              <a:buFont typeface="Arial"/>
              <a:buChar char="•"/>
              <a:defRPr/>
            </a:pPr>
            <a:r>
              <a:rPr lang="en-US" sz="1200" dirty="0">
                <a:cs typeface="Times New Roman"/>
              </a:rPr>
              <a:t>Physical examination findings</a:t>
            </a:r>
          </a:p>
          <a:p>
            <a:pPr marL="239713" indent="-227013">
              <a:buFont typeface="Arial"/>
              <a:buChar char="•"/>
              <a:defRPr/>
            </a:pPr>
            <a:r>
              <a:rPr lang="en-US" sz="1200" dirty="0">
                <a:cs typeface="Times New Roman"/>
              </a:rPr>
              <a:t>Reactive airway disease</a:t>
            </a:r>
          </a:p>
          <a:p>
            <a:pPr marL="239713" indent="-227013">
              <a:buFont typeface="Arial"/>
              <a:buChar char="•"/>
              <a:defRPr/>
            </a:pPr>
            <a:r>
              <a:rPr lang="en-US" sz="1200" dirty="0">
                <a:cs typeface="Times New Roman"/>
              </a:rPr>
              <a:t>Exposure to tobacco smoke</a:t>
            </a:r>
          </a:p>
          <a:p>
            <a:pPr marL="239713" indent="-227013">
              <a:buFont typeface="Arial"/>
              <a:buChar char="•"/>
              <a:defRPr/>
            </a:pPr>
            <a:r>
              <a:rPr lang="en-US" sz="1200" dirty="0">
                <a:cs typeface="Times New Roman"/>
              </a:rPr>
              <a:t>Type of surgery </a:t>
            </a:r>
          </a:p>
          <a:p>
            <a:pPr marL="239713" indent="-227013">
              <a:buFont typeface="Arial"/>
              <a:buChar char="•"/>
              <a:defRPr/>
            </a:pPr>
            <a:r>
              <a:rPr lang="en-US" sz="1200" dirty="0">
                <a:cs typeface="Times New Roman"/>
              </a:rPr>
              <a:t>Social and economic factors</a:t>
            </a:r>
          </a:p>
          <a:p>
            <a:pPr marL="239713" indent="-227013">
              <a:buFont typeface="Arial"/>
              <a:buChar char="•"/>
              <a:defRPr/>
            </a:pPr>
            <a:r>
              <a:rPr lang="en-US" sz="1200" dirty="0">
                <a:cs typeface="Times New Roman"/>
              </a:rPr>
              <a:t>Experience and provider comfort in</a:t>
            </a:r>
          </a:p>
          <a:p>
            <a:pPr marL="239713">
              <a:defRPr/>
            </a:pPr>
            <a:r>
              <a:rPr lang="en-US" sz="1200" dirty="0">
                <a:cs typeface="Times New Roman"/>
              </a:rPr>
              <a:t>anesthetizing a child with URI</a:t>
            </a:r>
          </a:p>
        </p:txBody>
      </p:sp>
      <p:sp>
        <p:nvSpPr>
          <p:cNvPr id="54283" name="TextBox 15"/>
          <p:cNvSpPr txBox="1">
            <a:spLocks noChangeArrowheads="1"/>
          </p:cNvSpPr>
          <p:nvPr/>
        </p:nvSpPr>
        <p:spPr bwMode="auto">
          <a:xfrm>
            <a:off x="5257800" y="3352800"/>
            <a:ext cx="330517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239713" indent="-239713" eaLnBrk="1" hangingPunct="1">
              <a:buFont typeface="Arial" charset="0"/>
              <a:buChar char="•"/>
            </a:pPr>
            <a:r>
              <a:rPr lang="en-US" sz="1200" dirty="0">
                <a:latin typeface="+mn-lt"/>
                <a:cs typeface="Times New Roman" charset="0"/>
              </a:rPr>
              <a:t>Mucopurulent nasal discharge</a:t>
            </a:r>
          </a:p>
          <a:p>
            <a:pPr marL="239713" indent="-239713" eaLnBrk="1" hangingPunct="1">
              <a:buFont typeface="Arial" charset="0"/>
              <a:buChar char="•"/>
            </a:pPr>
            <a:r>
              <a:rPr lang="en-US" sz="1200" dirty="0">
                <a:latin typeface="+mn-lt"/>
                <a:cs typeface="Times New Roman" charset="0"/>
              </a:rPr>
              <a:t>Productive cough</a:t>
            </a:r>
          </a:p>
          <a:p>
            <a:pPr marL="239713" indent="-239713" eaLnBrk="1" hangingPunct="1">
              <a:buFont typeface="Arial" charset="0"/>
              <a:buChar char="•"/>
            </a:pPr>
            <a:r>
              <a:rPr lang="en-US" sz="1200" dirty="0">
                <a:latin typeface="+mn-lt"/>
                <a:cs typeface="Times New Roman" charset="0"/>
              </a:rPr>
              <a:t>Fever </a:t>
            </a:r>
          </a:p>
          <a:p>
            <a:pPr marL="239713" indent="-239713" eaLnBrk="1" hangingPunct="1">
              <a:buFont typeface="Arial" charset="0"/>
              <a:buChar char="•"/>
            </a:pPr>
            <a:r>
              <a:rPr lang="en-US" sz="1200" dirty="0">
                <a:latin typeface="+mn-lt"/>
                <a:cs typeface="Times New Roman" charset="0"/>
              </a:rPr>
              <a:t>Poor appetite</a:t>
            </a:r>
          </a:p>
          <a:p>
            <a:pPr marL="239713" indent="-239713" eaLnBrk="1" hangingPunct="1">
              <a:buFont typeface="Arial" charset="0"/>
              <a:buChar char="•"/>
            </a:pPr>
            <a:r>
              <a:rPr lang="en-US" sz="1200" dirty="0">
                <a:latin typeface="+mn-lt"/>
                <a:cs typeface="Times New Roman" charset="0"/>
              </a:rPr>
              <a:t>Malaise</a:t>
            </a:r>
          </a:p>
          <a:p>
            <a:pPr marL="239713" indent="-239713" eaLnBrk="1" hangingPunct="1">
              <a:buFont typeface="Arial" charset="0"/>
              <a:buChar char="•"/>
            </a:pPr>
            <a:r>
              <a:rPr lang="en-US" sz="1200" dirty="0">
                <a:latin typeface="+mn-lt"/>
                <a:cs typeface="Times New Roman" charset="0"/>
              </a:rPr>
              <a:t>Lethargic, ill-appearing</a:t>
            </a:r>
          </a:p>
          <a:p>
            <a:pPr marL="239713" indent="-239713" eaLnBrk="1" hangingPunct="1">
              <a:buFont typeface="Arial" charset="0"/>
              <a:buChar char="•"/>
            </a:pPr>
            <a:r>
              <a:rPr lang="en-US" sz="1200" dirty="0">
                <a:latin typeface="+mn-lt"/>
                <a:cs typeface="Times New Roman" charset="0"/>
              </a:rPr>
              <a:t>Rhonchi, wheezing, rales</a:t>
            </a:r>
          </a:p>
        </p:txBody>
      </p:sp>
      <p:sp>
        <p:nvSpPr>
          <p:cNvPr id="54284" name="TextBox 16"/>
          <p:cNvSpPr txBox="1">
            <a:spLocks noChangeArrowheads="1"/>
          </p:cNvSpPr>
          <p:nvPr/>
        </p:nvSpPr>
        <p:spPr bwMode="auto">
          <a:xfrm>
            <a:off x="5943600" y="5334000"/>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Cancel, reschedule </a:t>
            </a:r>
          </a:p>
          <a:p>
            <a:pPr algn="ctr" eaLnBrk="1" hangingPunct="1"/>
            <a:r>
              <a:rPr lang="en-US" sz="1200" dirty="0">
                <a:latin typeface="+mn-lt"/>
                <a:cs typeface="Times New Roman" charset="0"/>
              </a:rPr>
              <a:t> after 4-6 weeks</a:t>
            </a:r>
          </a:p>
        </p:txBody>
      </p:sp>
      <p:sp>
        <p:nvSpPr>
          <p:cNvPr id="54285" name="TextBox 17"/>
          <p:cNvSpPr txBox="1">
            <a:spLocks noChangeArrowheads="1"/>
          </p:cNvSpPr>
          <p:nvPr/>
        </p:nvSpPr>
        <p:spPr bwMode="auto">
          <a:xfrm>
            <a:off x="3095625" y="5324325"/>
            <a:ext cx="1371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Assess risk/benefit</a:t>
            </a:r>
          </a:p>
        </p:txBody>
      </p:sp>
      <p:sp>
        <p:nvSpPr>
          <p:cNvPr id="54287" name="TextBox 19"/>
          <p:cNvSpPr txBox="1">
            <a:spLocks noChangeArrowheads="1"/>
          </p:cNvSpPr>
          <p:nvPr/>
        </p:nvSpPr>
        <p:spPr bwMode="auto">
          <a:xfrm>
            <a:off x="4574322" y="5679806"/>
            <a:ext cx="6295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Poor</a:t>
            </a:r>
            <a:r>
              <a:rPr lang="en-US" sz="1400" dirty="0">
                <a:latin typeface="+mn-lt"/>
                <a:cs typeface="Times New Roman" charset="0"/>
              </a:rPr>
              <a:t> </a:t>
            </a:r>
          </a:p>
        </p:txBody>
      </p:sp>
      <p:sp>
        <p:nvSpPr>
          <p:cNvPr id="54288" name="TextBox 20"/>
          <p:cNvSpPr txBox="1">
            <a:spLocks noChangeArrowheads="1"/>
          </p:cNvSpPr>
          <p:nvPr/>
        </p:nvSpPr>
        <p:spPr bwMode="auto">
          <a:xfrm>
            <a:off x="2272033" y="6388289"/>
            <a:ext cx="15093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Proceed with surgery</a:t>
            </a:r>
          </a:p>
        </p:txBody>
      </p:sp>
      <p:sp>
        <p:nvSpPr>
          <p:cNvPr id="54289" name="TextBox 21"/>
          <p:cNvSpPr txBox="1">
            <a:spLocks noChangeArrowheads="1"/>
          </p:cNvSpPr>
          <p:nvPr/>
        </p:nvSpPr>
        <p:spPr bwMode="auto">
          <a:xfrm>
            <a:off x="4000500" y="6311445"/>
            <a:ext cx="152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Cancel, reschedule</a:t>
            </a:r>
          </a:p>
          <a:p>
            <a:pPr algn="ctr" eaLnBrk="1" hangingPunct="1"/>
            <a:r>
              <a:rPr lang="en-US" sz="1200" dirty="0">
                <a:latin typeface="+mn-lt"/>
                <a:cs typeface="Times New Roman" charset="0"/>
              </a:rPr>
              <a:t> after 2-4 week</a:t>
            </a:r>
            <a:r>
              <a:rPr lang="en-US" sz="1200" dirty="0">
                <a:latin typeface="Times New Roman" charset="0"/>
                <a:cs typeface="Times New Roman" charset="0"/>
              </a:rPr>
              <a:t>s </a:t>
            </a:r>
          </a:p>
        </p:txBody>
      </p:sp>
      <p:sp>
        <p:nvSpPr>
          <p:cNvPr id="23" name="Rectangle 22"/>
          <p:cNvSpPr/>
          <p:nvPr/>
        </p:nvSpPr>
        <p:spPr>
          <a:xfrm>
            <a:off x="3733800" y="1219200"/>
            <a:ext cx="20574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 name="Rectangle 23"/>
          <p:cNvSpPr/>
          <p:nvPr/>
        </p:nvSpPr>
        <p:spPr>
          <a:xfrm>
            <a:off x="3962400" y="1752600"/>
            <a:ext cx="14478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5" name="Rectangle 24"/>
          <p:cNvSpPr/>
          <p:nvPr/>
        </p:nvSpPr>
        <p:spPr>
          <a:xfrm>
            <a:off x="2895600" y="1905000"/>
            <a:ext cx="4572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25"/>
          <p:cNvSpPr/>
          <p:nvPr/>
        </p:nvSpPr>
        <p:spPr>
          <a:xfrm>
            <a:off x="5867400" y="1905000"/>
            <a:ext cx="3810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4876800" y="2514600"/>
            <a:ext cx="22098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1600200" y="2133600"/>
            <a:ext cx="7620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9" name="Rectangle 28"/>
          <p:cNvSpPr/>
          <p:nvPr/>
        </p:nvSpPr>
        <p:spPr>
          <a:xfrm>
            <a:off x="5181600" y="3124200"/>
            <a:ext cx="2743200" cy="16764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 name="Rectangle 29"/>
          <p:cNvSpPr/>
          <p:nvPr/>
        </p:nvSpPr>
        <p:spPr>
          <a:xfrm>
            <a:off x="5943600" y="5257800"/>
            <a:ext cx="1524000" cy="6096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Rectangle 30"/>
          <p:cNvSpPr/>
          <p:nvPr/>
        </p:nvSpPr>
        <p:spPr>
          <a:xfrm>
            <a:off x="1295400" y="2743200"/>
            <a:ext cx="3048000" cy="22860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p:cNvSpPr/>
          <p:nvPr/>
        </p:nvSpPr>
        <p:spPr>
          <a:xfrm>
            <a:off x="3024188" y="5299466"/>
            <a:ext cx="1550133" cy="330922"/>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4" name="Rectangle 33"/>
          <p:cNvSpPr/>
          <p:nvPr/>
        </p:nvSpPr>
        <p:spPr>
          <a:xfrm>
            <a:off x="4559300" y="5686424"/>
            <a:ext cx="618860" cy="322243"/>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5" name="Rectangle 34"/>
          <p:cNvSpPr/>
          <p:nvPr/>
        </p:nvSpPr>
        <p:spPr>
          <a:xfrm>
            <a:off x="2752725" y="5874532"/>
            <a:ext cx="674862"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 name="Rectangle 35"/>
          <p:cNvSpPr/>
          <p:nvPr/>
        </p:nvSpPr>
        <p:spPr>
          <a:xfrm>
            <a:off x="2257425" y="6383460"/>
            <a:ext cx="15240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7" name="Rectangle 36"/>
          <p:cNvSpPr/>
          <p:nvPr/>
        </p:nvSpPr>
        <p:spPr>
          <a:xfrm>
            <a:off x="4000500" y="6315056"/>
            <a:ext cx="1524000" cy="4572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54304" name="TextBox 37"/>
          <p:cNvSpPr txBox="1">
            <a:spLocks noChangeArrowheads="1"/>
          </p:cNvSpPr>
          <p:nvPr/>
        </p:nvSpPr>
        <p:spPr bwMode="auto">
          <a:xfrm>
            <a:off x="4495800" y="1447800"/>
            <a:ext cx="584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05" name="TextBox 38"/>
          <p:cNvSpPr txBox="1">
            <a:spLocks noChangeArrowheads="1"/>
          </p:cNvSpPr>
          <p:nvPr/>
        </p:nvSpPr>
        <p:spPr bwMode="auto">
          <a:xfrm>
            <a:off x="5867400" y="2209800"/>
            <a:ext cx="61595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06" name="TextBox 39"/>
          <p:cNvSpPr txBox="1">
            <a:spLocks noChangeArrowheads="1"/>
          </p:cNvSpPr>
          <p:nvPr/>
        </p:nvSpPr>
        <p:spPr bwMode="auto">
          <a:xfrm>
            <a:off x="6172200" y="2819400"/>
            <a:ext cx="39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07" name="TextBox 40"/>
          <p:cNvSpPr txBox="1">
            <a:spLocks noChangeArrowheads="1"/>
          </p:cNvSpPr>
          <p:nvPr/>
        </p:nvSpPr>
        <p:spPr bwMode="auto">
          <a:xfrm>
            <a:off x="6477000" y="4876800"/>
            <a:ext cx="511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08" name="TextBox 41"/>
          <p:cNvSpPr txBox="1">
            <a:spLocks noChangeArrowheads="1"/>
          </p:cNvSpPr>
          <p:nvPr/>
        </p:nvSpPr>
        <p:spPr bwMode="auto">
          <a:xfrm>
            <a:off x="3615028" y="5029200"/>
            <a:ext cx="498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Wingdings" charset="0"/>
                <a:cs typeface="Wingdings" charset="0"/>
                <a:sym typeface="Wingdings" charset="0"/>
              </a:rPr>
              <a:t></a:t>
            </a:r>
            <a:endParaRPr lang="en-US" sz="1800" dirty="0"/>
          </a:p>
        </p:txBody>
      </p:sp>
      <p:sp>
        <p:nvSpPr>
          <p:cNvPr id="54309" name="Rectangle 42"/>
          <p:cNvSpPr>
            <a:spLocks noChangeArrowheads="1"/>
          </p:cNvSpPr>
          <p:nvPr/>
        </p:nvSpPr>
        <p:spPr bwMode="auto">
          <a:xfrm>
            <a:off x="5203825" y="5924550"/>
            <a:ext cx="390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FFFFFF"/>
                </a:solidFill>
                <a:latin typeface="Wingdings" charset="0"/>
                <a:cs typeface="Wingdings" charset="0"/>
                <a:sym typeface="Wingdings" charset="0"/>
              </a:rPr>
              <a:t></a:t>
            </a:r>
            <a:endParaRPr lang="en-US"/>
          </a:p>
        </p:txBody>
      </p:sp>
      <p:sp>
        <p:nvSpPr>
          <p:cNvPr id="54310" name="TextBox 43"/>
          <p:cNvSpPr txBox="1">
            <a:spLocks noChangeArrowheads="1"/>
          </p:cNvSpPr>
          <p:nvPr/>
        </p:nvSpPr>
        <p:spPr bwMode="auto">
          <a:xfrm>
            <a:off x="2854848" y="6126501"/>
            <a:ext cx="650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Wingdings" charset="0"/>
                <a:cs typeface="Wingdings" charset="0"/>
                <a:sym typeface="Wingdings" charset="0"/>
              </a:rPr>
              <a:t></a:t>
            </a:r>
            <a:endParaRPr lang="en-US" sz="1800" dirty="0"/>
          </a:p>
        </p:txBody>
      </p:sp>
      <p:sp>
        <p:nvSpPr>
          <p:cNvPr id="54311" name="TextBox 44"/>
          <p:cNvSpPr txBox="1">
            <a:spLocks noChangeArrowheads="1"/>
          </p:cNvSpPr>
          <p:nvPr/>
        </p:nvSpPr>
        <p:spPr bwMode="auto">
          <a:xfrm>
            <a:off x="4567412" y="6009820"/>
            <a:ext cx="6016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12" name="TextBox 45"/>
          <p:cNvSpPr txBox="1">
            <a:spLocks noChangeArrowheads="1"/>
          </p:cNvSpPr>
          <p:nvPr/>
        </p:nvSpPr>
        <p:spPr bwMode="auto">
          <a:xfrm>
            <a:off x="3429000" y="1828800"/>
            <a:ext cx="642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13" name="TextBox 46"/>
          <p:cNvSpPr txBox="1">
            <a:spLocks noChangeArrowheads="1"/>
          </p:cNvSpPr>
          <p:nvPr/>
        </p:nvSpPr>
        <p:spPr bwMode="auto">
          <a:xfrm>
            <a:off x="5410200" y="1828800"/>
            <a:ext cx="508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14" name="TextBox 47"/>
          <p:cNvSpPr txBox="1">
            <a:spLocks noChangeArrowheads="1"/>
          </p:cNvSpPr>
          <p:nvPr/>
        </p:nvSpPr>
        <p:spPr bwMode="auto">
          <a:xfrm>
            <a:off x="2438400" y="1981200"/>
            <a:ext cx="5857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15" name="TextBox 48"/>
          <p:cNvSpPr txBox="1">
            <a:spLocks noChangeArrowheads="1"/>
          </p:cNvSpPr>
          <p:nvPr/>
        </p:nvSpPr>
        <p:spPr bwMode="auto">
          <a:xfrm>
            <a:off x="4419600" y="2590800"/>
            <a:ext cx="431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54316" name="TextBox 49"/>
          <p:cNvSpPr txBox="1">
            <a:spLocks noChangeArrowheads="1"/>
          </p:cNvSpPr>
          <p:nvPr/>
        </p:nvSpPr>
        <p:spPr bwMode="auto">
          <a:xfrm>
            <a:off x="3026162" y="5587967"/>
            <a:ext cx="549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Wingdings" charset="0"/>
                <a:cs typeface="Wingdings" charset="0"/>
                <a:sym typeface="Wingdings" charset="0"/>
              </a:rPr>
              <a:t></a:t>
            </a:r>
            <a:endParaRPr lang="en-US" sz="1800" dirty="0"/>
          </a:p>
        </p:txBody>
      </p:sp>
      <p:sp>
        <p:nvSpPr>
          <p:cNvPr id="54317" name="TextBox 50"/>
          <p:cNvSpPr txBox="1">
            <a:spLocks noChangeArrowheads="1"/>
          </p:cNvSpPr>
          <p:nvPr/>
        </p:nvSpPr>
        <p:spPr bwMode="auto">
          <a:xfrm>
            <a:off x="4183917" y="5610885"/>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Wingdings" charset="0"/>
                <a:cs typeface="Wingdings" charset="0"/>
                <a:sym typeface="Wingdings" charset="0"/>
              </a:rPr>
              <a:t></a:t>
            </a:r>
            <a:endParaRPr lang="en-US" sz="1800" dirty="0"/>
          </a:p>
        </p:txBody>
      </p:sp>
      <p:sp>
        <p:nvSpPr>
          <p:cNvPr id="48" name="TextBox 18">
            <a:extLst>
              <a:ext uri="{FF2B5EF4-FFF2-40B4-BE49-F238E27FC236}">
                <a16:creationId xmlns:a16="http://schemas.microsoft.com/office/drawing/2014/main" id="{FDD4FE0A-F5D2-5F40-A460-A272263CFB87}"/>
              </a:ext>
            </a:extLst>
          </p:cNvPr>
          <p:cNvSpPr txBox="1">
            <a:spLocks noChangeArrowheads="1"/>
          </p:cNvSpPr>
          <p:nvPr/>
        </p:nvSpPr>
        <p:spPr bwMode="auto">
          <a:xfrm>
            <a:off x="2778125" y="5895201"/>
            <a:ext cx="650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Good</a:t>
            </a:r>
          </a:p>
        </p:txBody>
      </p:sp>
    </p:spTree>
    <p:extLst>
      <p:ext uri="{BB962C8B-B14F-4D97-AF65-F5344CB8AC3E}">
        <p14:creationId xmlns:p14="http://schemas.microsoft.com/office/powerpoint/2010/main" val="917413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2"/>
          <p:cNvSpPr>
            <a:spLocks noGrp="1"/>
          </p:cNvSpPr>
          <p:nvPr>
            <p:ph type="title"/>
          </p:nvPr>
        </p:nvSpPr>
        <p:spPr>
          <a:xfrm>
            <a:off x="457200" y="304800"/>
            <a:ext cx="8229600" cy="1143000"/>
          </a:xfrm>
        </p:spPr>
        <p:txBody>
          <a:bodyPr>
            <a:normAutofit/>
          </a:bodyPr>
          <a:lstStyle/>
          <a:p>
            <a:pPr algn="l"/>
            <a:r>
              <a:rPr lang="en-US" dirty="0">
                <a:latin typeface="+mn-lt"/>
                <a:cs typeface="Times New Roman" charset="0"/>
              </a:rPr>
              <a:t>Risk/Benefit Assessment</a:t>
            </a:r>
          </a:p>
        </p:txBody>
      </p:sp>
      <p:sp>
        <p:nvSpPr>
          <p:cNvPr id="5" name="Content Placeholder 4"/>
          <p:cNvSpPr>
            <a:spLocks noGrp="1"/>
          </p:cNvSpPr>
          <p:nvPr>
            <p:ph sz="half" idx="1"/>
          </p:nvPr>
        </p:nvSpPr>
        <p:spPr>
          <a:xfrm>
            <a:off x="533400" y="1438773"/>
            <a:ext cx="7620000" cy="4435475"/>
          </a:xfrm>
        </p:spPr>
        <p:txBody>
          <a:bodyPr>
            <a:normAutofit/>
          </a:bodyPr>
          <a:lstStyle/>
          <a:p>
            <a:pPr marL="0" indent="0">
              <a:buFont typeface="Wingdings 2" charset="0"/>
              <a:buNone/>
              <a:defRPr/>
            </a:pPr>
            <a:r>
              <a:rPr lang="en-US" sz="3600" i="1" dirty="0">
                <a:cs typeface="Times New Roman"/>
              </a:rPr>
              <a:t>Reasons For Proceeding</a:t>
            </a:r>
          </a:p>
          <a:p>
            <a:pPr>
              <a:defRPr/>
            </a:pPr>
            <a:r>
              <a:rPr lang="en-US" sz="2400" dirty="0">
                <a:cs typeface="Times New Roman"/>
              </a:rPr>
              <a:t>Older child</a:t>
            </a:r>
          </a:p>
          <a:p>
            <a:pPr>
              <a:defRPr/>
            </a:pPr>
            <a:r>
              <a:rPr lang="en-US" sz="2400" dirty="0">
                <a:cs typeface="Times New Roman"/>
              </a:rPr>
              <a:t>Active and happy</a:t>
            </a:r>
          </a:p>
          <a:p>
            <a:pPr>
              <a:defRPr/>
            </a:pPr>
            <a:r>
              <a:rPr lang="en-US" sz="2400" dirty="0">
                <a:cs typeface="Times New Roman"/>
              </a:rPr>
              <a:t>Good appetite</a:t>
            </a:r>
          </a:p>
          <a:p>
            <a:pPr>
              <a:defRPr/>
            </a:pPr>
            <a:r>
              <a:rPr lang="en-US" sz="2400" dirty="0">
                <a:cs typeface="Times New Roman"/>
              </a:rPr>
              <a:t>Clear rhinorrhea</a:t>
            </a:r>
          </a:p>
          <a:p>
            <a:pPr>
              <a:defRPr/>
            </a:pPr>
            <a:r>
              <a:rPr lang="en-US" sz="2400" dirty="0">
                <a:cs typeface="Times New Roman"/>
              </a:rPr>
              <a:t>Clear lungs</a:t>
            </a:r>
          </a:p>
          <a:p>
            <a:pPr>
              <a:defRPr/>
            </a:pPr>
            <a:r>
              <a:rPr lang="en-US" sz="2400" dirty="0">
                <a:cs typeface="Times New Roman"/>
              </a:rPr>
              <a:t>Short and minor surgery not involving the airway or any major body cavity</a:t>
            </a:r>
          </a:p>
          <a:p>
            <a:pPr>
              <a:defRPr/>
            </a:pPr>
            <a:r>
              <a:rPr lang="en-US" sz="2400" dirty="0">
                <a:cs typeface="Times New Roman"/>
              </a:rPr>
              <a:t>Provider comfortable in anesthetizing a child with URI</a:t>
            </a:r>
          </a:p>
          <a:p>
            <a:pPr>
              <a:defRPr/>
            </a:pPr>
            <a:endParaRPr lang="en-US" sz="2400" dirty="0">
              <a:cs typeface="Times New Roman"/>
            </a:endParaRPr>
          </a:p>
          <a:p>
            <a:pPr marL="0" indent="0">
              <a:buFont typeface="Wingdings 2" charset="0"/>
              <a:buNone/>
              <a:defRPr/>
            </a:pPr>
            <a:endParaRPr lang="en-US" dirty="0"/>
          </a:p>
        </p:txBody>
      </p:sp>
      <p:sp>
        <p:nvSpPr>
          <p:cNvPr id="55300" name="TextBox 7"/>
          <p:cNvSpPr txBox="1">
            <a:spLocks noChangeArrowheads="1"/>
          </p:cNvSpPr>
          <p:nvPr/>
        </p:nvSpPr>
        <p:spPr bwMode="auto">
          <a:xfrm>
            <a:off x="2552700" y="6096000"/>
            <a:ext cx="3467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err="1">
                <a:solidFill>
                  <a:srgbClr val="000000"/>
                </a:solidFill>
                <a:latin typeface="+mn-lt"/>
                <a:cs typeface="Times New Roman" charset="0"/>
              </a:rPr>
              <a:t>Tait</a:t>
            </a:r>
            <a:r>
              <a:rPr lang="en-US" sz="1200" dirty="0">
                <a:solidFill>
                  <a:srgbClr val="000000"/>
                </a:solidFill>
                <a:latin typeface="+mn-lt"/>
                <a:cs typeface="Times New Roman" charset="0"/>
              </a:rPr>
              <a:t>  AR, </a:t>
            </a:r>
            <a:r>
              <a:rPr lang="en-US" sz="1200" dirty="0" err="1">
                <a:solidFill>
                  <a:srgbClr val="000000"/>
                </a:solidFill>
                <a:latin typeface="+mn-lt"/>
                <a:cs typeface="Times New Roman" charset="0"/>
              </a:rPr>
              <a:t>Malviya</a:t>
            </a:r>
            <a:r>
              <a:rPr lang="en-US" sz="1200" dirty="0">
                <a:solidFill>
                  <a:srgbClr val="000000"/>
                </a:solidFill>
                <a:latin typeface="+mn-lt"/>
                <a:cs typeface="Times New Roman" charset="0"/>
              </a:rPr>
              <a:t> S. Anesthesia for the child with an upper respiratory tract infection: still a dilemma? </a:t>
            </a: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1229307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2"/>
          <p:cNvSpPr>
            <a:spLocks noGrp="1"/>
          </p:cNvSpPr>
          <p:nvPr>
            <p:ph type="title"/>
          </p:nvPr>
        </p:nvSpPr>
        <p:spPr>
          <a:xfrm>
            <a:off x="457200" y="304800"/>
            <a:ext cx="8229600" cy="1143000"/>
          </a:xfrm>
        </p:spPr>
        <p:txBody>
          <a:bodyPr>
            <a:normAutofit/>
          </a:bodyPr>
          <a:lstStyle/>
          <a:p>
            <a:pPr algn="l"/>
            <a:r>
              <a:rPr lang="en-US" dirty="0">
                <a:latin typeface="+mn-lt"/>
                <a:cs typeface="Times New Roman" charset="0"/>
              </a:rPr>
              <a:t>Risk/Benefit Assessment</a:t>
            </a:r>
          </a:p>
        </p:txBody>
      </p:sp>
      <p:sp>
        <p:nvSpPr>
          <p:cNvPr id="5" name="Content Placeholder 4"/>
          <p:cNvSpPr>
            <a:spLocks noGrp="1"/>
          </p:cNvSpPr>
          <p:nvPr>
            <p:ph sz="half" idx="1"/>
          </p:nvPr>
        </p:nvSpPr>
        <p:spPr>
          <a:xfrm>
            <a:off x="533400" y="1438773"/>
            <a:ext cx="7620000" cy="4435475"/>
          </a:xfrm>
        </p:spPr>
        <p:txBody>
          <a:bodyPr>
            <a:normAutofit lnSpcReduction="10000"/>
          </a:bodyPr>
          <a:lstStyle/>
          <a:p>
            <a:pPr marL="0" indent="0">
              <a:buFont typeface="Wingdings 2" charset="0"/>
              <a:buNone/>
              <a:defRPr/>
            </a:pPr>
            <a:r>
              <a:rPr lang="en-US" sz="3600" i="1" dirty="0">
                <a:cs typeface="Times New Roman"/>
              </a:rPr>
              <a:t>Reasons For Cancelling</a:t>
            </a:r>
          </a:p>
          <a:p>
            <a:pPr>
              <a:defRPr/>
            </a:pPr>
            <a:r>
              <a:rPr lang="en-US" sz="2400" dirty="0">
                <a:cs typeface="Times New Roman"/>
              </a:rPr>
              <a:t>Children &lt; 1-year-old or ex-</a:t>
            </a:r>
            <a:r>
              <a:rPr lang="en-US" sz="2400" dirty="0" err="1">
                <a:cs typeface="Times New Roman"/>
              </a:rPr>
              <a:t>premies</a:t>
            </a:r>
            <a:endParaRPr lang="en-US" sz="2400" dirty="0">
              <a:cs typeface="Times New Roman"/>
            </a:endParaRPr>
          </a:p>
          <a:p>
            <a:pPr>
              <a:defRPr/>
            </a:pPr>
            <a:r>
              <a:rPr lang="en-US" sz="2400" dirty="0">
                <a:cs typeface="Times New Roman"/>
              </a:rPr>
              <a:t>Fever &gt; 38°C</a:t>
            </a:r>
          </a:p>
          <a:p>
            <a:pPr>
              <a:defRPr/>
            </a:pPr>
            <a:r>
              <a:rPr lang="en-US" sz="2400" dirty="0">
                <a:cs typeface="Times New Roman"/>
              </a:rPr>
              <a:t>Productive cough</a:t>
            </a:r>
          </a:p>
          <a:p>
            <a:pPr>
              <a:defRPr/>
            </a:pPr>
            <a:r>
              <a:rPr lang="en-US" sz="2400" dirty="0">
                <a:cs typeface="Times New Roman"/>
              </a:rPr>
              <a:t>Mucopurulent nasal discharge</a:t>
            </a:r>
          </a:p>
          <a:p>
            <a:pPr>
              <a:defRPr/>
            </a:pPr>
            <a:r>
              <a:rPr lang="en-US" sz="2400" dirty="0">
                <a:cs typeface="Times New Roman"/>
              </a:rPr>
              <a:t>Lethargic, malaise, poor appetite</a:t>
            </a:r>
          </a:p>
          <a:p>
            <a:pPr>
              <a:defRPr/>
            </a:pPr>
            <a:r>
              <a:rPr lang="en-US" sz="2400" dirty="0">
                <a:cs typeface="Times New Roman"/>
              </a:rPr>
              <a:t>Irritable, ill-appearing</a:t>
            </a:r>
          </a:p>
          <a:p>
            <a:pPr>
              <a:defRPr/>
            </a:pPr>
            <a:r>
              <a:rPr lang="en-US" sz="2400" dirty="0">
                <a:cs typeface="Times New Roman"/>
              </a:rPr>
              <a:t>Rhonchi, wheezing, rales</a:t>
            </a:r>
          </a:p>
          <a:p>
            <a:pPr>
              <a:defRPr/>
            </a:pPr>
            <a:r>
              <a:rPr lang="en-US" sz="2400" dirty="0">
                <a:cs typeface="Times New Roman"/>
              </a:rPr>
              <a:t>History of reactive airway disease</a:t>
            </a:r>
          </a:p>
          <a:p>
            <a:pPr>
              <a:defRPr/>
            </a:pPr>
            <a:r>
              <a:rPr lang="en-US" sz="2400" dirty="0">
                <a:cs typeface="Times New Roman"/>
              </a:rPr>
              <a:t>Major surgery</a:t>
            </a:r>
          </a:p>
          <a:p>
            <a:pPr marL="0" indent="0">
              <a:buFont typeface="Wingdings 2" charset="0"/>
              <a:buNone/>
              <a:defRPr/>
            </a:pPr>
            <a:endParaRPr lang="en-US" dirty="0"/>
          </a:p>
        </p:txBody>
      </p:sp>
      <p:sp>
        <p:nvSpPr>
          <p:cNvPr id="55300" name="TextBox 7"/>
          <p:cNvSpPr txBox="1">
            <a:spLocks noChangeArrowheads="1"/>
          </p:cNvSpPr>
          <p:nvPr/>
        </p:nvSpPr>
        <p:spPr bwMode="auto">
          <a:xfrm>
            <a:off x="2552700" y="6096000"/>
            <a:ext cx="3467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err="1">
                <a:solidFill>
                  <a:srgbClr val="000000"/>
                </a:solidFill>
                <a:latin typeface="+mn-lt"/>
                <a:cs typeface="Times New Roman" charset="0"/>
              </a:rPr>
              <a:t>Tait</a:t>
            </a:r>
            <a:r>
              <a:rPr lang="en-US" sz="1200" dirty="0">
                <a:solidFill>
                  <a:srgbClr val="000000"/>
                </a:solidFill>
                <a:latin typeface="+mn-lt"/>
                <a:cs typeface="Times New Roman" charset="0"/>
              </a:rPr>
              <a:t>  AR, </a:t>
            </a:r>
            <a:r>
              <a:rPr lang="en-US" sz="1200" dirty="0" err="1">
                <a:solidFill>
                  <a:srgbClr val="000000"/>
                </a:solidFill>
                <a:latin typeface="+mn-lt"/>
                <a:cs typeface="Times New Roman" charset="0"/>
              </a:rPr>
              <a:t>Malviya</a:t>
            </a:r>
            <a:r>
              <a:rPr lang="en-US" sz="1200" dirty="0">
                <a:solidFill>
                  <a:srgbClr val="000000"/>
                </a:solidFill>
                <a:latin typeface="+mn-lt"/>
                <a:cs typeface="Times New Roman" charset="0"/>
              </a:rPr>
              <a:t> S. Anesthesia for the child with an upper respiratory tract infection: still a dilemma? </a:t>
            </a: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933855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457199" y="228600"/>
            <a:ext cx="8229600" cy="1143000"/>
          </a:xfrm>
        </p:spPr>
        <p:txBody>
          <a:bodyPr/>
          <a:lstStyle/>
          <a:p>
            <a:pPr algn="l"/>
            <a:r>
              <a:rPr lang="en-US" sz="3600" dirty="0">
                <a:latin typeface="+mn-lt"/>
                <a:cs typeface="Times New Roman" charset="0"/>
              </a:rPr>
              <a:t>Should Surgery Be Cancelled?</a:t>
            </a:r>
          </a:p>
        </p:txBody>
      </p:sp>
      <p:sp>
        <p:nvSpPr>
          <p:cNvPr id="58370" name="Content Placeholder 2"/>
          <p:cNvSpPr>
            <a:spLocks noGrp="1"/>
          </p:cNvSpPr>
          <p:nvPr>
            <p:ph idx="1"/>
          </p:nvPr>
        </p:nvSpPr>
        <p:spPr>
          <a:xfrm>
            <a:off x="457199" y="1376516"/>
            <a:ext cx="8058150" cy="3530447"/>
          </a:xfrm>
        </p:spPr>
        <p:txBody>
          <a:bodyPr/>
          <a:lstStyle/>
          <a:p>
            <a:r>
              <a:rPr lang="en-US" dirty="0">
                <a:cs typeface="Times New Roman" charset="0"/>
              </a:rPr>
              <a:t>Blanket cancellation avoids complications</a:t>
            </a:r>
          </a:p>
          <a:p>
            <a:r>
              <a:rPr lang="en-US" dirty="0">
                <a:cs typeface="Times New Roman" charset="0"/>
              </a:rPr>
              <a:t>But:</a:t>
            </a:r>
          </a:p>
          <a:p>
            <a:pPr marL="641350" lvl="1" indent="-292100">
              <a:buFont typeface="System Font Regular"/>
              <a:buChar char="-"/>
            </a:pPr>
            <a:r>
              <a:rPr lang="en-US" dirty="0">
                <a:cs typeface="Times New Roman" charset="0"/>
              </a:rPr>
              <a:t>Increases emotional and economic burdens on parents</a:t>
            </a:r>
          </a:p>
          <a:p>
            <a:pPr marL="641350" lvl="1" indent="-292100">
              <a:buFont typeface="System Font Regular"/>
              <a:buChar char="-"/>
            </a:pPr>
            <a:r>
              <a:rPr lang="en-US" dirty="0">
                <a:cs typeface="Times New Roman" charset="0"/>
              </a:rPr>
              <a:t>Not practical in current environment of increasing caseloads and pressures to expedite surgery</a:t>
            </a:r>
          </a:p>
          <a:p>
            <a:pPr lvl="1"/>
            <a:endParaRPr lang="en-US" dirty="0">
              <a:cs typeface="Times New Roman" charset="0"/>
            </a:endParaRPr>
          </a:p>
          <a:p>
            <a:pPr lvl="1">
              <a:buFont typeface="Wingdings 2" charset="0"/>
              <a:buNone/>
            </a:pPr>
            <a:endParaRPr lang="en-US" dirty="0">
              <a:cs typeface="Times New Roman" charset="0"/>
            </a:endParaRPr>
          </a:p>
          <a:p>
            <a:pPr lvl="1">
              <a:buFont typeface="Wingdings 2" charset="0"/>
              <a:buNone/>
            </a:pPr>
            <a:endParaRPr lang="en-US" sz="1400" dirty="0">
              <a:latin typeface="Times New Roman" charset="0"/>
              <a:cs typeface="Times New Roman" charset="0"/>
            </a:endParaRPr>
          </a:p>
          <a:p>
            <a:pPr lvl="1">
              <a:buFont typeface="Wingdings 2" charset="0"/>
              <a:buNone/>
            </a:pPr>
            <a:endParaRPr lang="en-US" sz="1400" dirty="0">
              <a:latin typeface="Times New Roman" charset="0"/>
              <a:cs typeface="Times New Roman" charset="0"/>
            </a:endParaRPr>
          </a:p>
          <a:p>
            <a:pPr lvl="1">
              <a:buFont typeface="Wingdings 2" charset="0"/>
              <a:buNone/>
            </a:pPr>
            <a:endParaRPr lang="en-US" dirty="0">
              <a:latin typeface="Times New Roman" charset="0"/>
              <a:cs typeface="Times New Roman" charset="0"/>
            </a:endParaRPr>
          </a:p>
        </p:txBody>
      </p:sp>
      <p:sp>
        <p:nvSpPr>
          <p:cNvPr id="58371" name="TextBox 6"/>
          <p:cNvSpPr txBox="1">
            <a:spLocks noChangeArrowheads="1"/>
          </p:cNvSpPr>
          <p:nvPr/>
        </p:nvSpPr>
        <p:spPr bwMode="auto">
          <a:xfrm>
            <a:off x="2286000" y="5846655"/>
            <a:ext cx="3962400" cy="100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4288" indent="-14288">
              <a:spcBef>
                <a:spcPct val="20000"/>
              </a:spcBef>
              <a:buClr>
                <a:srgbClr val="0BD0D9"/>
              </a:buClr>
              <a:buSzPct val="95000"/>
            </a:pPr>
            <a:r>
              <a:rPr lang="en-US" sz="1100" dirty="0" err="1">
                <a:solidFill>
                  <a:srgbClr val="000000"/>
                </a:solidFill>
                <a:latin typeface="+mn-lt"/>
                <a:cs typeface="Times New Roman" charset="0"/>
              </a:rPr>
              <a:t>Coté</a:t>
            </a:r>
            <a:r>
              <a:rPr lang="en-US" sz="1100" dirty="0">
                <a:solidFill>
                  <a:srgbClr val="000000"/>
                </a:solidFill>
                <a:latin typeface="+mn-lt"/>
                <a:cs typeface="Times New Roman" charset="0"/>
              </a:rPr>
              <a:t> CJ. The upper respiratory tract infection (URI) dilemma: fear of complication or litigation? Anesthesiology 2001 Aug;95:283-5.</a:t>
            </a:r>
          </a:p>
          <a:p>
            <a:pPr marL="14288" indent="-14288" eaLnBrk="1" hangingPunct="1">
              <a:spcBef>
                <a:spcPct val="20000"/>
              </a:spcBef>
              <a:buClr>
                <a:srgbClr val="0BD0D9"/>
              </a:buClr>
              <a:buSzPct val="95000"/>
            </a:pPr>
            <a:r>
              <a:rPr lang="en-US" sz="1100" dirty="0">
                <a:solidFill>
                  <a:srgbClr val="000000"/>
                </a:solidFill>
                <a:latin typeface="+mn-lt"/>
                <a:cs typeface="Times New Roman" charset="0"/>
              </a:rPr>
              <a:t>Tait  AR, Malviya S. Anesthesia for the child with an upper respiratory tract infection: still a dilemma? </a:t>
            </a:r>
            <a:r>
              <a:rPr lang="en-US" sz="1100" dirty="0" err="1">
                <a:solidFill>
                  <a:srgbClr val="000000"/>
                </a:solidFill>
                <a:latin typeface="+mn-lt"/>
                <a:cs typeface="Times New Roman" charset="0"/>
              </a:rPr>
              <a:t>Anesth</a:t>
            </a:r>
            <a:r>
              <a:rPr lang="en-US" sz="1100" dirty="0">
                <a:solidFill>
                  <a:srgbClr val="000000"/>
                </a:solidFill>
                <a:latin typeface="+mn-lt"/>
                <a:cs typeface="Times New Roman" charset="0"/>
              </a:rPr>
              <a:t> </a:t>
            </a:r>
            <a:r>
              <a:rPr lang="en-US" sz="1100" dirty="0" err="1">
                <a:solidFill>
                  <a:srgbClr val="000000"/>
                </a:solidFill>
                <a:latin typeface="+mn-lt"/>
                <a:cs typeface="Times New Roman" charset="0"/>
              </a:rPr>
              <a:t>Analg</a:t>
            </a:r>
            <a:r>
              <a:rPr lang="en-US" sz="11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2888710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457200" y="304800"/>
            <a:ext cx="8229600" cy="1143000"/>
          </a:xfrm>
        </p:spPr>
        <p:txBody>
          <a:bodyPr>
            <a:normAutofit/>
          </a:bodyPr>
          <a:lstStyle/>
          <a:p>
            <a:pPr algn="l"/>
            <a:r>
              <a:rPr lang="en-US" dirty="0">
                <a:latin typeface="+mn-lt"/>
                <a:cs typeface="Times New Roman" charset="0"/>
              </a:rPr>
              <a:t>Anesthetic Management</a:t>
            </a:r>
          </a:p>
        </p:txBody>
      </p:sp>
      <p:sp>
        <p:nvSpPr>
          <p:cNvPr id="62466" name="Content Placeholder 2"/>
          <p:cNvSpPr>
            <a:spLocks noGrp="1"/>
          </p:cNvSpPr>
          <p:nvPr>
            <p:ph idx="1"/>
          </p:nvPr>
        </p:nvSpPr>
        <p:spPr>
          <a:xfrm>
            <a:off x="914400" y="2057400"/>
            <a:ext cx="7146925" cy="1951037"/>
          </a:xfrm>
        </p:spPr>
        <p:txBody>
          <a:bodyPr>
            <a:normAutofit/>
          </a:bodyPr>
          <a:lstStyle/>
          <a:p>
            <a:pPr marL="14288" indent="-14288">
              <a:buFont typeface="Wingdings 2" charset="0"/>
              <a:buNone/>
            </a:pPr>
            <a:r>
              <a:rPr lang="en-US" dirty="0">
                <a:cs typeface="Times New Roman" charset="0"/>
              </a:rPr>
              <a:t>Goal is to minimize secretions and avoid/limit stimulation of a potentially sensitive or irritable airway</a:t>
            </a:r>
          </a:p>
        </p:txBody>
      </p:sp>
      <p:sp>
        <p:nvSpPr>
          <p:cNvPr id="62467" name="TextBox 2"/>
          <p:cNvSpPr txBox="1">
            <a:spLocks noChangeArrowheads="1"/>
          </p:cNvSpPr>
          <p:nvPr/>
        </p:nvSpPr>
        <p:spPr bwMode="auto">
          <a:xfrm>
            <a:off x="2438400" y="6022336"/>
            <a:ext cx="3733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a:solidFill>
                  <a:srgbClr val="000000"/>
                </a:solidFill>
                <a:latin typeface="+mn-lt"/>
                <a:cs typeface="Times New Roman" charset="0"/>
              </a:rPr>
              <a:t>Tait  AR, Malviya S. Anesthesia for the child with an upper respiratory tract infection: still a dilemma? </a:t>
            </a:r>
          </a:p>
          <a:p>
            <a:pPr eaLnBrk="1" hangingPunct="1">
              <a:spcBef>
                <a:spcPct val="20000"/>
              </a:spcBef>
              <a:buClr>
                <a:srgbClr val="0BD0D9"/>
              </a:buClr>
              <a:buSzPct val="95000"/>
            </a:pP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679157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0"/>
            <a:ext cx="7477125" cy="1143000"/>
          </a:xfrm>
        </p:spPr>
        <p:txBody>
          <a:bodyPr>
            <a:normAutofit/>
          </a:bodyPr>
          <a:lstStyle/>
          <a:p>
            <a:pPr algn="l">
              <a:defRPr/>
            </a:pPr>
            <a:r>
              <a:rPr lang="en-US" sz="3200" dirty="0"/>
              <a:t>Algorithm for the Anesthetic Management of a Child with URI</a:t>
            </a:r>
          </a:p>
        </p:txBody>
      </p:sp>
      <p:sp>
        <p:nvSpPr>
          <p:cNvPr id="64514" name="TextBox 2"/>
          <p:cNvSpPr txBox="1">
            <a:spLocks noChangeArrowheads="1"/>
          </p:cNvSpPr>
          <p:nvPr/>
        </p:nvSpPr>
        <p:spPr bwMode="auto">
          <a:xfrm>
            <a:off x="4037012" y="1143000"/>
            <a:ext cx="1404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Child with URI,</a:t>
            </a:r>
          </a:p>
          <a:p>
            <a:pPr algn="ctr" eaLnBrk="1" hangingPunct="1"/>
            <a:r>
              <a:rPr lang="en-US" sz="1200" dirty="0">
                <a:latin typeface="+mn-lt"/>
                <a:cs typeface="Times New Roman" charset="0"/>
              </a:rPr>
              <a:t>Surgery to proceed</a:t>
            </a:r>
          </a:p>
        </p:txBody>
      </p:sp>
      <p:sp>
        <p:nvSpPr>
          <p:cNvPr id="64515" name="TextBox 3"/>
          <p:cNvSpPr txBox="1">
            <a:spLocks noChangeArrowheads="1"/>
          </p:cNvSpPr>
          <p:nvPr/>
        </p:nvSpPr>
        <p:spPr bwMode="auto">
          <a:xfrm>
            <a:off x="3276600" y="1828800"/>
            <a:ext cx="2311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Optimize child’s condition:</a:t>
            </a:r>
          </a:p>
          <a:p>
            <a:pPr algn="ctr" eaLnBrk="1" hangingPunct="1"/>
            <a:r>
              <a:rPr lang="en-US" sz="1200" dirty="0">
                <a:latin typeface="+mn-lt"/>
                <a:cs typeface="Times New Roman" charset="0"/>
              </a:rPr>
              <a:t>Hydration, Humidification</a:t>
            </a:r>
          </a:p>
          <a:p>
            <a:pPr algn="ctr" eaLnBrk="1" hangingPunct="1"/>
            <a:r>
              <a:rPr lang="en-US" sz="1200" dirty="0">
                <a:latin typeface="+mn-lt"/>
                <a:cs typeface="Times New Roman" charset="0"/>
              </a:rPr>
              <a:t>Bronchodilator, Suction secretions</a:t>
            </a:r>
          </a:p>
          <a:p>
            <a:pPr algn="ctr" eaLnBrk="1" hangingPunct="1"/>
            <a:endParaRPr lang="en-US" sz="1200" dirty="0">
              <a:latin typeface="Times New Roman" charset="0"/>
              <a:cs typeface="Times New Roman" charset="0"/>
            </a:endParaRPr>
          </a:p>
        </p:txBody>
      </p:sp>
      <p:sp>
        <p:nvSpPr>
          <p:cNvPr id="64516" name="TextBox 4"/>
          <p:cNvSpPr txBox="1">
            <a:spLocks noChangeArrowheads="1"/>
          </p:cNvSpPr>
          <p:nvPr/>
        </p:nvSpPr>
        <p:spPr bwMode="auto">
          <a:xfrm>
            <a:off x="3814762" y="2895600"/>
            <a:ext cx="1905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GA </a:t>
            </a:r>
            <a:r>
              <a:rPr lang="mr-IN" sz="1200" dirty="0">
                <a:latin typeface="+mn-lt"/>
                <a:cs typeface="Times New Roman" charset="0"/>
              </a:rPr>
              <a:t>–</a:t>
            </a:r>
            <a:r>
              <a:rPr lang="en-US" sz="1200" dirty="0">
                <a:latin typeface="+mn-lt"/>
                <a:cs typeface="Times New Roman" charset="0"/>
              </a:rPr>
              <a:t> propofol, sevoflurane</a:t>
            </a:r>
          </a:p>
        </p:txBody>
      </p:sp>
      <p:sp>
        <p:nvSpPr>
          <p:cNvPr id="64517" name="TextBox 5"/>
          <p:cNvSpPr txBox="1">
            <a:spLocks noChangeArrowheads="1"/>
          </p:cNvSpPr>
          <p:nvPr/>
        </p:nvSpPr>
        <p:spPr bwMode="auto">
          <a:xfrm>
            <a:off x="5643562" y="3429000"/>
            <a:ext cx="2814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Face mask/LMA, when appropriate:</a:t>
            </a:r>
          </a:p>
          <a:p>
            <a:pPr algn="ctr" eaLnBrk="1" hangingPunct="1"/>
            <a:r>
              <a:rPr lang="en-US" sz="1200" dirty="0">
                <a:latin typeface="+mn-lt"/>
                <a:cs typeface="Times New Roman" charset="0"/>
              </a:rPr>
              <a:t>Minor surgery</a:t>
            </a:r>
          </a:p>
          <a:p>
            <a:pPr algn="ctr" eaLnBrk="1" hangingPunct="1"/>
            <a:r>
              <a:rPr lang="en-US" sz="1200" dirty="0">
                <a:latin typeface="+mn-lt"/>
                <a:cs typeface="Times New Roman" charset="0"/>
              </a:rPr>
              <a:t>Surgery involving superficial structures</a:t>
            </a:r>
          </a:p>
        </p:txBody>
      </p:sp>
      <p:sp>
        <p:nvSpPr>
          <p:cNvPr id="64518" name="TextBox 7"/>
          <p:cNvSpPr txBox="1">
            <a:spLocks noChangeArrowheads="1"/>
          </p:cNvSpPr>
          <p:nvPr/>
        </p:nvSpPr>
        <p:spPr bwMode="auto">
          <a:xfrm>
            <a:off x="1147762" y="3429000"/>
            <a:ext cx="2549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ETT:</a:t>
            </a:r>
          </a:p>
          <a:p>
            <a:pPr algn="ctr" eaLnBrk="1" hangingPunct="1"/>
            <a:r>
              <a:rPr lang="en-US" sz="1200" dirty="0">
                <a:latin typeface="+mn-lt"/>
                <a:cs typeface="Times New Roman" charset="0"/>
              </a:rPr>
              <a:t>Airway surgery</a:t>
            </a:r>
          </a:p>
          <a:p>
            <a:pPr algn="ctr" eaLnBrk="1" hangingPunct="1"/>
            <a:r>
              <a:rPr lang="en-US" sz="1200" dirty="0">
                <a:latin typeface="+mn-lt"/>
                <a:cs typeface="Times New Roman" charset="0"/>
              </a:rPr>
              <a:t>Surgery involving major body cavities</a:t>
            </a:r>
          </a:p>
        </p:txBody>
      </p:sp>
      <p:sp>
        <p:nvSpPr>
          <p:cNvPr id="64519" name="TextBox 9"/>
          <p:cNvSpPr txBox="1">
            <a:spLocks noChangeArrowheads="1"/>
          </p:cNvSpPr>
          <p:nvPr/>
        </p:nvSpPr>
        <p:spPr bwMode="auto">
          <a:xfrm>
            <a:off x="3509962" y="4267200"/>
            <a:ext cx="22891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Propofol, Sevoflurane</a:t>
            </a:r>
          </a:p>
          <a:p>
            <a:pPr algn="ctr" eaLnBrk="1" hangingPunct="1"/>
            <a:r>
              <a:rPr lang="en-US" sz="1200" u="sng" dirty="0">
                <a:latin typeface="+mn-lt"/>
                <a:cs typeface="Times New Roman" charset="0"/>
              </a:rPr>
              <a:t>+</a:t>
            </a:r>
            <a:r>
              <a:rPr lang="en-US" sz="1200" dirty="0">
                <a:latin typeface="+mn-lt"/>
                <a:cs typeface="Times New Roman" charset="0"/>
              </a:rPr>
              <a:t> Regional </a:t>
            </a:r>
            <a:r>
              <a:rPr lang="en-US" sz="1200" dirty="0" err="1">
                <a:latin typeface="+mn-lt"/>
                <a:cs typeface="Times New Roman" charset="0"/>
              </a:rPr>
              <a:t>block,Local</a:t>
            </a:r>
            <a:r>
              <a:rPr lang="en-US" sz="1200" dirty="0">
                <a:latin typeface="+mn-lt"/>
                <a:cs typeface="Times New Roman" charset="0"/>
              </a:rPr>
              <a:t> anesthetic</a:t>
            </a:r>
          </a:p>
          <a:p>
            <a:pPr algn="ctr" eaLnBrk="1" hangingPunct="1"/>
            <a:r>
              <a:rPr lang="en-US" sz="1200" dirty="0">
                <a:latin typeface="+mn-lt"/>
                <a:cs typeface="Times New Roman" charset="0"/>
              </a:rPr>
              <a:t>Systemic analgesics</a:t>
            </a:r>
          </a:p>
        </p:txBody>
      </p:sp>
      <p:sp>
        <p:nvSpPr>
          <p:cNvPr id="64520" name="TextBox 12"/>
          <p:cNvSpPr txBox="1">
            <a:spLocks noChangeArrowheads="1"/>
          </p:cNvSpPr>
          <p:nvPr/>
        </p:nvSpPr>
        <p:spPr bwMode="auto">
          <a:xfrm>
            <a:off x="5948362" y="5133975"/>
            <a:ext cx="2286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Suction oropharyngeal secretions</a:t>
            </a:r>
          </a:p>
        </p:txBody>
      </p:sp>
      <p:sp>
        <p:nvSpPr>
          <p:cNvPr id="64521" name="TextBox 13"/>
          <p:cNvSpPr txBox="1">
            <a:spLocks noChangeArrowheads="1"/>
          </p:cNvSpPr>
          <p:nvPr/>
        </p:nvSpPr>
        <p:spPr bwMode="auto">
          <a:xfrm>
            <a:off x="1036637" y="5105400"/>
            <a:ext cx="254952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latin typeface="+mn-lt"/>
                <a:cs typeface="Times New Roman" charset="0"/>
              </a:rPr>
              <a:t>Reverse muscle relaxant, if used</a:t>
            </a:r>
          </a:p>
          <a:p>
            <a:pPr algn="ctr" eaLnBrk="1" hangingPunct="1"/>
            <a:r>
              <a:rPr lang="en-US" sz="1200" dirty="0">
                <a:latin typeface="+mn-lt"/>
                <a:cs typeface="Times New Roman" charset="0"/>
              </a:rPr>
              <a:t>Bronchodilator</a:t>
            </a:r>
          </a:p>
          <a:p>
            <a:pPr algn="ctr" eaLnBrk="1" hangingPunct="1"/>
            <a:r>
              <a:rPr lang="en-US" sz="1200" dirty="0">
                <a:latin typeface="+mn-lt"/>
                <a:cs typeface="Times New Roman" charset="0"/>
              </a:rPr>
              <a:t>Suction oropharyngeal secretions</a:t>
            </a:r>
          </a:p>
          <a:p>
            <a:pPr algn="ctr" eaLnBrk="1" hangingPunct="1"/>
            <a:endParaRPr lang="en-US" sz="1000" dirty="0">
              <a:latin typeface="Times New Roman" charset="0"/>
              <a:cs typeface="Times New Roman" charset="0"/>
            </a:endParaRPr>
          </a:p>
        </p:txBody>
      </p:sp>
      <p:sp>
        <p:nvSpPr>
          <p:cNvPr id="64522" name="TextBox 14"/>
          <p:cNvSpPr txBox="1">
            <a:spLocks noChangeArrowheads="1"/>
          </p:cNvSpPr>
          <p:nvPr/>
        </p:nvSpPr>
        <p:spPr bwMode="auto">
          <a:xfrm>
            <a:off x="6329362" y="5791200"/>
            <a:ext cx="18383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Remove LMA awake/deep</a:t>
            </a:r>
          </a:p>
        </p:txBody>
      </p:sp>
      <p:sp>
        <p:nvSpPr>
          <p:cNvPr id="64523" name="TextBox 15"/>
          <p:cNvSpPr txBox="1">
            <a:spLocks noChangeArrowheads="1"/>
          </p:cNvSpPr>
          <p:nvPr/>
        </p:nvSpPr>
        <p:spPr bwMode="auto">
          <a:xfrm>
            <a:off x="2481262" y="6119648"/>
            <a:ext cx="1676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latin typeface="+mn-lt"/>
                <a:cs typeface="Times New Roman" charset="0"/>
              </a:rPr>
              <a:t>Awake/deep extubation</a:t>
            </a:r>
          </a:p>
        </p:txBody>
      </p:sp>
      <p:sp>
        <p:nvSpPr>
          <p:cNvPr id="17" name="Rectangle 16"/>
          <p:cNvSpPr/>
          <p:nvPr/>
        </p:nvSpPr>
        <p:spPr>
          <a:xfrm>
            <a:off x="3814762" y="1143000"/>
            <a:ext cx="1900238" cy="4572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Rectangle 18"/>
          <p:cNvSpPr/>
          <p:nvPr/>
        </p:nvSpPr>
        <p:spPr>
          <a:xfrm>
            <a:off x="3124200" y="1828800"/>
            <a:ext cx="2674936" cy="685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3581399" y="2819400"/>
            <a:ext cx="2217737" cy="407988"/>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1143000" y="3429000"/>
            <a:ext cx="2514600" cy="685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 name="Rectangle 21"/>
          <p:cNvSpPr/>
          <p:nvPr/>
        </p:nvSpPr>
        <p:spPr>
          <a:xfrm>
            <a:off x="5795962" y="3429000"/>
            <a:ext cx="2514600" cy="685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Rectangle 22"/>
          <p:cNvSpPr/>
          <p:nvPr/>
        </p:nvSpPr>
        <p:spPr>
          <a:xfrm>
            <a:off x="3505200" y="4267200"/>
            <a:ext cx="2286000" cy="674688"/>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 name="Rectangle 23"/>
          <p:cNvSpPr/>
          <p:nvPr/>
        </p:nvSpPr>
        <p:spPr>
          <a:xfrm>
            <a:off x="1094197" y="5105400"/>
            <a:ext cx="2514600" cy="685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5" name="Rectangle 24"/>
          <p:cNvSpPr/>
          <p:nvPr/>
        </p:nvSpPr>
        <p:spPr>
          <a:xfrm>
            <a:off x="5715000" y="5105400"/>
            <a:ext cx="2595562" cy="398462"/>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6" name="Rectangle 25"/>
          <p:cNvSpPr/>
          <p:nvPr/>
        </p:nvSpPr>
        <p:spPr>
          <a:xfrm>
            <a:off x="6329362" y="5791200"/>
            <a:ext cx="1828800" cy="304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2362200" y="6107112"/>
            <a:ext cx="1828800" cy="369888"/>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4534" name="TextBox 27"/>
          <p:cNvSpPr txBox="1">
            <a:spLocks noChangeArrowheads="1"/>
          </p:cNvSpPr>
          <p:nvPr/>
        </p:nvSpPr>
        <p:spPr bwMode="auto">
          <a:xfrm>
            <a:off x="4500562" y="1600200"/>
            <a:ext cx="39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35" name="TextBox 28"/>
          <p:cNvSpPr txBox="1">
            <a:spLocks noChangeArrowheads="1"/>
          </p:cNvSpPr>
          <p:nvPr/>
        </p:nvSpPr>
        <p:spPr bwMode="auto">
          <a:xfrm>
            <a:off x="4500562" y="2590800"/>
            <a:ext cx="39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36" name="TextBox 29"/>
          <p:cNvSpPr txBox="1">
            <a:spLocks noChangeArrowheads="1"/>
          </p:cNvSpPr>
          <p:nvPr/>
        </p:nvSpPr>
        <p:spPr bwMode="auto">
          <a:xfrm>
            <a:off x="3509962" y="31242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37" name="TextBox 30"/>
          <p:cNvSpPr txBox="1">
            <a:spLocks noChangeArrowheads="1"/>
          </p:cNvSpPr>
          <p:nvPr/>
        </p:nvSpPr>
        <p:spPr bwMode="auto">
          <a:xfrm>
            <a:off x="5567362" y="31242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38" name="TextBox 31"/>
          <p:cNvSpPr txBox="1">
            <a:spLocks noChangeArrowheads="1"/>
          </p:cNvSpPr>
          <p:nvPr/>
        </p:nvSpPr>
        <p:spPr bwMode="auto">
          <a:xfrm>
            <a:off x="3281362" y="40386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39" name="TextBox 32"/>
          <p:cNvSpPr txBox="1">
            <a:spLocks noChangeArrowheads="1"/>
          </p:cNvSpPr>
          <p:nvPr/>
        </p:nvSpPr>
        <p:spPr bwMode="auto">
          <a:xfrm>
            <a:off x="5719762" y="40386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40" name="TextBox 33"/>
          <p:cNvSpPr txBox="1">
            <a:spLocks noChangeArrowheads="1"/>
          </p:cNvSpPr>
          <p:nvPr/>
        </p:nvSpPr>
        <p:spPr bwMode="auto">
          <a:xfrm>
            <a:off x="3281362" y="4800600"/>
            <a:ext cx="385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41" name="TextBox 34"/>
          <p:cNvSpPr txBox="1">
            <a:spLocks noChangeArrowheads="1"/>
          </p:cNvSpPr>
          <p:nvPr/>
        </p:nvSpPr>
        <p:spPr bwMode="auto">
          <a:xfrm>
            <a:off x="5719762" y="4800600"/>
            <a:ext cx="876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42" name="TextBox 35"/>
          <p:cNvSpPr txBox="1">
            <a:spLocks noChangeArrowheads="1"/>
          </p:cNvSpPr>
          <p:nvPr/>
        </p:nvSpPr>
        <p:spPr bwMode="auto">
          <a:xfrm>
            <a:off x="6862762" y="5410200"/>
            <a:ext cx="39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latin typeface="Wingdings" charset="0"/>
                <a:cs typeface="Wingdings" charset="0"/>
                <a:sym typeface="Wingdings" charset="0"/>
              </a:rPr>
              <a:t></a:t>
            </a:r>
            <a:endParaRPr lang="en-US" sz="1800"/>
          </a:p>
        </p:txBody>
      </p:sp>
      <p:sp>
        <p:nvSpPr>
          <p:cNvPr id="64543" name="TextBox 37"/>
          <p:cNvSpPr txBox="1">
            <a:spLocks noChangeArrowheads="1"/>
          </p:cNvSpPr>
          <p:nvPr/>
        </p:nvSpPr>
        <p:spPr bwMode="auto">
          <a:xfrm>
            <a:off x="2928937" y="5802312"/>
            <a:ext cx="390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latin typeface="Wingdings" charset="0"/>
                <a:cs typeface="Wingdings" charset="0"/>
                <a:sym typeface="Wingdings" charset="0"/>
              </a:rPr>
              <a:t></a:t>
            </a:r>
            <a:endParaRPr lang="en-US" sz="1800" dirty="0"/>
          </a:p>
        </p:txBody>
      </p:sp>
    </p:spTree>
    <p:extLst>
      <p:ext uri="{BB962C8B-B14F-4D97-AF65-F5344CB8AC3E}">
        <p14:creationId xmlns:p14="http://schemas.microsoft.com/office/powerpoint/2010/main" val="4275263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462116" y="309562"/>
            <a:ext cx="8229600" cy="1143000"/>
          </a:xfrm>
        </p:spPr>
        <p:txBody>
          <a:bodyPr>
            <a:normAutofit/>
          </a:bodyPr>
          <a:lstStyle/>
          <a:p>
            <a:pPr algn="l"/>
            <a:r>
              <a:rPr lang="en-US" dirty="0">
                <a:latin typeface="+mn-lt"/>
                <a:cs typeface="Times New Roman" charset="0"/>
              </a:rPr>
              <a:t>Glycopyrrolate </a:t>
            </a:r>
          </a:p>
        </p:txBody>
      </p:sp>
      <p:sp>
        <p:nvSpPr>
          <p:cNvPr id="26627" name="Content Placeholder 2"/>
          <p:cNvSpPr>
            <a:spLocks noGrp="1"/>
          </p:cNvSpPr>
          <p:nvPr>
            <p:ph idx="1"/>
          </p:nvPr>
        </p:nvSpPr>
        <p:spPr/>
        <p:txBody>
          <a:bodyPr/>
          <a:lstStyle/>
          <a:p>
            <a:pPr>
              <a:defRPr/>
            </a:pPr>
            <a:r>
              <a:rPr lang="en-US" sz="2800" dirty="0">
                <a:ea typeface="+mn-ea"/>
                <a:cs typeface="Times New Roman" pitchFamily="18" charset="0"/>
              </a:rPr>
              <a:t>130 children 1m-18y for elective surgery with URI randomized to glycopyrrolate (G) or placebo (P) group</a:t>
            </a:r>
          </a:p>
          <a:p>
            <a:pPr>
              <a:defRPr/>
            </a:pPr>
            <a:r>
              <a:rPr lang="en-US" sz="2800" dirty="0">
                <a:ea typeface="+mn-ea"/>
                <a:cs typeface="Times New Roman" pitchFamily="18" charset="0"/>
              </a:rPr>
              <a:t>No statistical difference in the incidence or severity of perioperative respiratory events </a:t>
            </a:r>
          </a:p>
          <a:p>
            <a:pPr>
              <a:defRPr/>
            </a:pPr>
            <a:r>
              <a:rPr lang="en-US" sz="2800" dirty="0">
                <a:cs typeface="Times New Roman" pitchFamily="18" charset="0"/>
              </a:rPr>
              <a:t>N</a:t>
            </a:r>
            <a:r>
              <a:rPr lang="en-US" sz="2800" dirty="0">
                <a:ea typeface="+mn-ea"/>
                <a:cs typeface="Times New Roman" pitchFamily="18" charset="0"/>
              </a:rPr>
              <a:t>o difference in outcome between the 2 groups</a:t>
            </a:r>
          </a:p>
          <a:p>
            <a:pPr>
              <a:defRPr/>
            </a:pPr>
            <a:endParaRPr lang="en-US" sz="2800" dirty="0">
              <a:ea typeface="+mn-ea"/>
              <a:cs typeface="Times New Roman" pitchFamily="18" charset="0"/>
            </a:endParaRPr>
          </a:p>
          <a:p>
            <a:pPr marL="0" indent="0">
              <a:buFont typeface="Wingdings 2" pitchFamily="18" charset="2"/>
              <a:buNone/>
              <a:defRPr/>
            </a:pPr>
            <a:endParaRPr lang="en-US" sz="2800" dirty="0">
              <a:latin typeface="Times New Roman" pitchFamily="18" charset="0"/>
              <a:ea typeface="+mn-ea"/>
              <a:cs typeface="Times New Roman" pitchFamily="18" charset="0"/>
            </a:endParaRPr>
          </a:p>
        </p:txBody>
      </p:sp>
      <p:sp>
        <p:nvSpPr>
          <p:cNvPr id="5" name="TextBox 2">
            <a:extLst>
              <a:ext uri="{FF2B5EF4-FFF2-40B4-BE49-F238E27FC236}">
                <a16:creationId xmlns:a16="http://schemas.microsoft.com/office/drawing/2014/main" id="{A37CDA9F-8F84-1E46-B22C-CDC65B29A83E}"/>
              </a:ext>
            </a:extLst>
          </p:cNvPr>
          <p:cNvSpPr txBox="1">
            <a:spLocks noChangeArrowheads="1"/>
          </p:cNvSpPr>
          <p:nvPr/>
        </p:nvSpPr>
        <p:spPr bwMode="auto">
          <a:xfrm>
            <a:off x="2438400" y="6022336"/>
            <a:ext cx="3733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a:solidFill>
                  <a:srgbClr val="000000"/>
                </a:solidFill>
                <a:latin typeface="+mn-lt"/>
                <a:cs typeface="Times New Roman" charset="0"/>
              </a:rPr>
              <a:t>Tait  AR, Malviya S. Anesthesia for the child with an upper respiratory tract infection: still a dilemma? </a:t>
            </a:r>
          </a:p>
          <a:p>
            <a:pPr eaLnBrk="1" hangingPunct="1">
              <a:spcBef>
                <a:spcPct val="20000"/>
              </a:spcBef>
              <a:buClr>
                <a:srgbClr val="0BD0D9"/>
              </a:buClr>
              <a:buSzPct val="95000"/>
            </a:pP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2545946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462116" y="309562"/>
            <a:ext cx="8229600" cy="1143000"/>
          </a:xfrm>
        </p:spPr>
        <p:txBody>
          <a:bodyPr>
            <a:normAutofit/>
          </a:bodyPr>
          <a:lstStyle/>
          <a:p>
            <a:pPr algn="l"/>
            <a:r>
              <a:rPr lang="en-US" dirty="0">
                <a:latin typeface="+mn-lt"/>
                <a:cs typeface="Times New Roman" charset="0"/>
              </a:rPr>
              <a:t>Glycopyrrolate </a:t>
            </a:r>
          </a:p>
        </p:txBody>
      </p:sp>
      <p:sp>
        <p:nvSpPr>
          <p:cNvPr id="26627" name="Content Placeholder 2"/>
          <p:cNvSpPr>
            <a:spLocks noGrp="1"/>
          </p:cNvSpPr>
          <p:nvPr>
            <p:ph idx="1"/>
          </p:nvPr>
        </p:nvSpPr>
        <p:spPr/>
        <p:txBody>
          <a:bodyPr/>
          <a:lstStyle/>
          <a:p>
            <a:pPr marL="0" indent="0">
              <a:buNone/>
            </a:pPr>
            <a:r>
              <a:rPr lang="en-US" dirty="0">
                <a:cs typeface="Times New Roman" charset="0"/>
              </a:rPr>
              <a:t>Children in the G group had </a:t>
            </a:r>
          </a:p>
          <a:p>
            <a:pPr marL="349250" lvl="1" indent="-334963">
              <a:buFont typeface="Arial" panose="020B0604020202020204" pitchFamily="34" charset="0"/>
              <a:buChar char="•"/>
            </a:pPr>
            <a:r>
              <a:rPr lang="en-US" dirty="0">
                <a:cs typeface="Times New Roman" charset="0"/>
              </a:rPr>
              <a:t>More frequent parent-reported complications (dehydration, flushed face, hyperactivity, wheezing, dizziness)</a:t>
            </a:r>
          </a:p>
          <a:p>
            <a:pPr marL="349250" lvl="1" indent="-334963">
              <a:buFont typeface="Arial" panose="020B0604020202020204" pitchFamily="34" charset="0"/>
              <a:buChar char="•"/>
            </a:pPr>
            <a:r>
              <a:rPr lang="en-US" dirty="0">
                <a:cs typeface="Times New Roman" charset="0"/>
              </a:rPr>
              <a:t>Significantly shorter discharge times </a:t>
            </a:r>
          </a:p>
          <a:p>
            <a:pPr marL="349250" lvl="1" indent="-334963">
              <a:buFont typeface="Arial" panose="020B0604020202020204" pitchFamily="34" charset="0"/>
              <a:buChar char="•"/>
            </a:pPr>
            <a:r>
              <a:rPr lang="en-US" dirty="0">
                <a:cs typeface="Times New Roman" charset="0"/>
              </a:rPr>
              <a:t>Significantly less postoperative nausea and vomiting</a:t>
            </a:r>
            <a:endParaRPr lang="en-US" sz="1400" dirty="0">
              <a:cs typeface="Times New Roman" charset="0"/>
            </a:endParaRPr>
          </a:p>
          <a:p>
            <a:pPr marL="0" indent="0">
              <a:buFont typeface="Wingdings 2" pitchFamily="18" charset="2"/>
              <a:buNone/>
              <a:defRPr/>
            </a:pPr>
            <a:endParaRPr lang="en-US" sz="2800" dirty="0">
              <a:latin typeface="Times New Roman" pitchFamily="18" charset="0"/>
              <a:ea typeface="+mn-ea"/>
              <a:cs typeface="Times New Roman" pitchFamily="18" charset="0"/>
            </a:endParaRPr>
          </a:p>
        </p:txBody>
      </p:sp>
      <p:sp>
        <p:nvSpPr>
          <p:cNvPr id="5" name="TextBox 2">
            <a:extLst>
              <a:ext uri="{FF2B5EF4-FFF2-40B4-BE49-F238E27FC236}">
                <a16:creationId xmlns:a16="http://schemas.microsoft.com/office/drawing/2014/main" id="{A37CDA9F-8F84-1E46-B22C-CDC65B29A83E}"/>
              </a:ext>
            </a:extLst>
          </p:cNvPr>
          <p:cNvSpPr txBox="1">
            <a:spLocks noChangeArrowheads="1"/>
          </p:cNvSpPr>
          <p:nvPr/>
        </p:nvSpPr>
        <p:spPr bwMode="auto">
          <a:xfrm>
            <a:off x="2438400" y="6022336"/>
            <a:ext cx="3733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a:solidFill>
                  <a:srgbClr val="000000"/>
                </a:solidFill>
                <a:latin typeface="+mn-lt"/>
                <a:cs typeface="Times New Roman" charset="0"/>
              </a:rPr>
              <a:t>Tait  AR, Malviya S. Anesthesia for the child with an upper respiratory tract infection: still a dilemma? </a:t>
            </a:r>
          </a:p>
          <a:p>
            <a:pPr eaLnBrk="1" hangingPunct="1">
              <a:spcBef>
                <a:spcPct val="20000"/>
              </a:spcBef>
              <a:buClr>
                <a:srgbClr val="0BD0D9"/>
              </a:buClr>
              <a:buSzPct val="95000"/>
            </a:pP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2031821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462116" y="309562"/>
            <a:ext cx="8229600" cy="1143000"/>
          </a:xfrm>
        </p:spPr>
        <p:txBody>
          <a:bodyPr>
            <a:normAutofit/>
          </a:bodyPr>
          <a:lstStyle/>
          <a:p>
            <a:pPr algn="l"/>
            <a:r>
              <a:rPr lang="en-US" dirty="0">
                <a:latin typeface="+mn-lt"/>
                <a:cs typeface="Times New Roman" charset="0"/>
              </a:rPr>
              <a:t>Glycopyrrolate </a:t>
            </a:r>
          </a:p>
        </p:txBody>
      </p:sp>
      <p:sp>
        <p:nvSpPr>
          <p:cNvPr id="26627" name="Content Placeholder 2"/>
          <p:cNvSpPr>
            <a:spLocks noGrp="1"/>
          </p:cNvSpPr>
          <p:nvPr>
            <p:ph idx="1"/>
          </p:nvPr>
        </p:nvSpPr>
        <p:spPr/>
        <p:txBody>
          <a:bodyPr/>
          <a:lstStyle/>
          <a:p>
            <a:pPr marL="0" indent="0">
              <a:buNone/>
              <a:defRPr/>
            </a:pPr>
            <a:r>
              <a:rPr lang="en-US" dirty="0">
                <a:cs typeface="Times New Roman" pitchFamily="18" charset="0"/>
              </a:rPr>
              <a:t>Conclusion: Glycopyrrolate, administered after induction of anesthesia to children with URIs, does not reduce the incidence of perioperative respiratory adverse events, and thus may not be clinically indicated for routine use in this population. </a:t>
            </a:r>
          </a:p>
          <a:p>
            <a:pPr marL="0" indent="0">
              <a:buFont typeface="Wingdings 2" pitchFamily="18" charset="2"/>
              <a:buNone/>
              <a:defRPr/>
            </a:pPr>
            <a:endParaRPr lang="en-US" sz="2800" dirty="0">
              <a:latin typeface="Times New Roman" pitchFamily="18" charset="0"/>
              <a:ea typeface="+mn-ea"/>
              <a:cs typeface="Times New Roman" pitchFamily="18" charset="0"/>
            </a:endParaRPr>
          </a:p>
        </p:txBody>
      </p:sp>
      <p:sp>
        <p:nvSpPr>
          <p:cNvPr id="5" name="TextBox 2">
            <a:extLst>
              <a:ext uri="{FF2B5EF4-FFF2-40B4-BE49-F238E27FC236}">
                <a16:creationId xmlns:a16="http://schemas.microsoft.com/office/drawing/2014/main" id="{A37CDA9F-8F84-1E46-B22C-CDC65B29A83E}"/>
              </a:ext>
            </a:extLst>
          </p:cNvPr>
          <p:cNvSpPr txBox="1">
            <a:spLocks noChangeArrowheads="1"/>
          </p:cNvSpPr>
          <p:nvPr/>
        </p:nvSpPr>
        <p:spPr bwMode="auto">
          <a:xfrm>
            <a:off x="2438400" y="6022336"/>
            <a:ext cx="3733800"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Clr>
                <a:srgbClr val="0BD0D9"/>
              </a:buClr>
              <a:buSzPct val="95000"/>
            </a:pPr>
            <a:r>
              <a:rPr lang="en-US" sz="1200" dirty="0">
                <a:solidFill>
                  <a:srgbClr val="000000"/>
                </a:solidFill>
                <a:latin typeface="+mn-lt"/>
                <a:cs typeface="Times New Roman" charset="0"/>
              </a:rPr>
              <a:t>Tait  AR, Malviya S. Anesthesia for the child with an upper respiratory tract infection: still a dilemma? </a:t>
            </a:r>
          </a:p>
          <a:p>
            <a:pPr eaLnBrk="1" hangingPunct="1">
              <a:spcBef>
                <a:spcPct val="20000"/>
              </a:spcBef>
              <a:buClr>
                <a:srgbClr val="0BD0D9"/>
              </a:buClr>
              <a:buSzPct val="95000"/>
            </a:pPr>
            <a:r>
              <a:rPr lang="en-US" sz="1200" dirty="0" err="1">
                <a:solidFill>
                  <a:srgbClr val="000000"/>
                </a:solidFill>
                <a:latin typeface="+mn-lt"/>
                <a:cs typeface="Times New Roman" charset="0"/>
              </a:rPr>
              <a:t>Anesth</a:t>
            </a:r>
            <a:r>
              <a:rPr lang="en-US" sz="1200" dirty="0">
                <a:solidFill>
                  <a:srgbClr val="000000"/>
                </a:solidFill>
                <a:latin typeface="+mn-lt"/>
                <a:cs typeface="Times New Roman" charset="0"/>
              </a:rPr>
              <a:t> </a:t>
            </a:r>
            <a:r>
              <a:rPr lang="en-US" sz="1200" dirty="0" err="1">
                <a:solidFill>
                  <a:srgbClr val="000000"/>
                </a:solidFill>
                <a:latin typeface="+mn-lt"/>
                <a:cs typeface="Times New Roman" charset="0"/>
              </a:rPr>
              <a:t>Analg</a:t>
            </a:r>
            <a:r>
              <a:rPr lang="en-US" sz="1200" dirty="0">
                <a:solidFill>
                  <a:srgbClr val="000000"/>
                </a:solidFill>
                <a:latin typeface="+mn-lt"/>
                <a:cs typeface="Times New Roman" charset="0"/>
              </a:rPr>
              <a:t> 2005 Jan;100(1):59-65.</a:t>
            </a:r>
          </a:p>
        </p:txBody>
      </p:sp>
    </p:spTree>
    <p:extLst>
      <p:ext uri="{BB962C8B-B14F-4D97-AF65-F5344CB8AC3E}">
        <p14:creationId xmlns:p14="http://schemas.microsoft.com/office/powerpoint/2010/main" val="1734768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normAutofit/>
          </a:bodyPr>
          <a:lstStyle/>
          <a:p>
            <a:pPr algn="l"/>
            <a:r>
              <a:rPr lang="en-US" dirty="0">
                <a:latin typeface="+mn-lt"/>
                <a:cs typeface="Times New Roman" charset="0"/>
              </a:rPr>
              <a:t>Bronchodilators/steroids</a:t>
            </a:r>
          </a:p>
        </p:txBody>
      </p:sp>
      <p:sp>
        <p:nvSpPr>
          <p:cNvPr id="72706" name="Content Placeholder 2"/>
          <p:cNvSpPr>
            <a:spLocks noGrp="1"/>
          </p:cNvSpPr>
          <p:nvPr>
            <p:ph idx="1"/>
          </p:nvPr>
        </p:nvSpPr>
        <p:spPr>
          <a:xfrm>
            <a:off x="457200" y="2057400"/>
            <a:ext cx="8229600" cy="4389438"/>
          </a:xfrm>
        </p:spPr>
        <p:txBody>
          <a:bodyPr/>
          <a:lstStyle/>
          <a:p>
            <a:pPr marL="0" indent="0">
              <a:buNone/>
            </a:pPr>
            <a:r>
              <a:rPr lang="en-US" dirty="0">
                <a:cs typeface="Times New Roman" charset="0"/>
              </a:rPr>
              <a:t>Administration of combined corticosteroids and salbutamol to adult patients preoperatively was more effective in minimizing intubation-evoked bronchoconstriction compared to inhaled salbutamol alone.</a:t>
            </a:r>
          </a:p>
          <a:p>
            <a:endParaRPr lang="en-US" sz="2800" dirty="0">
              <a:latin typeface="Times New Roman" charset="0"/>
              <a:cs typeface="Times New Roman" charset="0"/>
            </a:endParaRPr>
          </a:p>
          <a:p>
            <a:endParaRPr lang="en-US" sz="2800" dirty="0">
              <a:latin typeface="Times New Roman" charset="0"/>
              <a:cs typeface="Times New Roman" charset="0"/>
            </a:endParaRPr>
          </a:p>
          <a:p>
            <a:pPr>
              <a:buFont typeface="Wingdings 2" charset="0"/>
              <a:buNone/>
            </a:pPr>
            <a:r>
              <a:rPr lang="en-US" sz="2800" dirty="0">
                <a:latin typeface="Times New Roman" charset="0"/>
                <a:cs typeface="Times New Roman" charset="0"/>
              </a:rPr>
              <a:t> </a:t>
            </a:r>
          </a:p>
        </p:txBody>
      </p:sp>
      <p:sp>
        <p:nvSpPr>
          <p:cNvPr id="72707" name="TextBox 1"/>
          <p:cNvSpPr txBox="1">
            <a:spLocks noChangeArrowheads="1"/>
          </p:cNvSpPr>
          <p:nvPr/>
        </p:nvSpPr>
        <p:spPr bwMode="auto">
          <a:xfrm>
            <a:off x="2286000" y="5867400"/>
            <a:ext cx="4191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4288" indent="-14288">
              <a:spcBef>
                <a:spcPct val="20000"/>
              </a:spcBef>
              <a:buClr>
                <a:srgbClr val="0BD0D9"/>
              </a:buClr>
              <a:buSzPct val="95000"/>
            </a:pPr>
            <a:r>
              <a:rPr lang="en-US" sz="1400" dirty="0">
                <a:solidFill>
                  <a:srgbClr val="000000"/>
                </a:solidFill>
                <a:latin typeface="+mn-lt"/>
                <a:cs typeface="Times New Roman" charset="0"/>
              </a:rPr>
              <a:t>Sil</a:t>
            </a:r>
            <a:r>
              <a:rPr lang="en-US" sz="1200" dirty="0">
                <a:solidFill>
                  <a:srgbClr val="000000"/>
                </a:solidFill>
                <a:latin typeface="+mn-lt"/>
                <a:cs typeface="Times New Roman" charset="0"/>
              </a:rPr>
              <a:t>vanus M-T, </a:t>
            </a:r>
            <a:r>
              <a:rPr lang="en-US" sz="1200" dirty="0" err="1">
                <a:solidFill>
                  <a:srgbClr val="000000"/>
                </a:solidFill>
                <a:latin typeface="+mn-lt"/>
                <a:cs typeface="Times New Roman" charset="0"/>
              </a:rPr>
              <a:t>Groeben</a:t>
            </a:r>
            <a:r>
              <a:rPr lang="en-US" sz="1200" dirty="0">
                <a:solidFill>
                  <a:srgbClr val="000000"/>
                </a:solidFill>
                <a:latin typeface="+mn-lt"/>
                <a:cs typeface="Times New Roman" charset="0"/>
              </a:rPr>
              <a:t> H, Peters J. Corticosteroids and inhaled salbutamol in patients with reversible airway obstruction markedly decrease the incidence of bronchospasm after tracheal intubation.  Anesthesiology 2004;100:1052-7. </a:t>
            </a:r>
          </a:p>
        </p:txBody>
      </p:sp>
    </p:spTree>
    <p:extLst>
      <p:ext uri="{BB962C8B-B14F-4D97-AF65-F5344CB8AC3E}">
        <p14:creationId xmlns:p14="http://schemas.microsoft.com/office/powerpoint/2010/main" val="2821498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a:xfrm>
            <a:off x="762000" y="274638"/>
            <a:ext cx="7924800" cy="1143000"/>
          </a:xfrm>
        </p:spPr>
        <p:txBody>
          <a:bodyPr>
            <a:normAutofit/>
          </a:bodyPr>
          <a:lstStyle/>
          <a:p>
            <a:pPr algn="l"/>
            <a:r>
              <a:rPr lang="en-US" dirty="0">
                <a:latin typeface="+mn-lt"/>
                <a:cs typeface="Times New Roman" charset="0"/>
              </a:rPr>
              <a:t>Airway Device</a:t>
            </a:r>
          </a:p>
        </p:txBody>
      </p:sp>
      <p:sp>
        <p:nvSpPr>
          <p:cNvPr id="74754" name="Content Placeholder 2"/>
          <p:cNvSpPr>
            <a:spLocks noGrp="1"/>
          </p:cNvSpPr>
          <p:nvPr>
            <p:ph idx="1"/>
          </p:nvPr>
        </p:nvSpPr>
        <p:spPr>
          <a:xfrm>
            <a:off x="762000" y="1978742"/>
            <a:ext cx="7721600" cy="2286000"/>
          </a:xfrm>
        </p:spPr>
        <p:txBody>
          <a:bodyPr/>
          <a:lstStyle/>
          <a:p>
            <a:pPr marL="14288" indent="-14288">
              <a:buFont typeface="Wingdings 2" charset="0"/>
              <a:buNone/>
            </a:pPr>
            <a:r>
              <a:rPr lang="en-US" sz="2800" dirty="0">
                <a:cs typeface="Times New Roman" charset="0"/>
              </a:rPr>
              <a:t>Lubrication of the LMA device with lidocaine gel reduces the incidence of airway complications</a:t>
            </a:r>
          </a:p>
          <a:p>
            <a:pPr marL="14288" indent="-14288">
              <a:buFont typeface="Wingdings 2" charset="0"/>
              <a:buNone/>
            </a:pPr>
            <a:r>
              <a:rPr lang="en-US" sz="2800" dirty="0">
                <a:cs typeface="Times New Roman" charset="0"/>
              </a:rPr>
              <a:t>in children with an upper respiratory tract infection</a:t>
            </a:r>
          </a:p>
          <a:p>
            <a:pPr>
              <a:buFont typeface="Wingdings 2" charset="0"/>
              <a:buNone/>
            </a:pPr>
            <a:endParaRPr lang="en-US" sz="2800" dirty="0">
              <a:latin typeface="Times New Roman" charset="0"/>
              <a:cs typeface="Times New Roman" charset="0"/>
            </a:endParaRPr>
          </a:p>
          <a:p>
            <a:pPr>
              <a:buFont typeface="Wingdings 2" charset="0"/>
              <a:buNone/>
            </a:pPr>
            <a:endParaRPr lang="en-US" sz="2800" dirty="0">
              <a:latin typeface="Times New Roman" charset="0"/>
              <a:cs typeface="Times New Roman" charset="0"/>
            </a:endParaRPr>
          </a:p>
          <a:p>
            <a:pPr>
              <a:buFont typeface="Wingdings 2" charset="0"/>
              <a:buNone/>
            </a:pPr>
            <a:endParaRPr lang="en-US" sz="2800" dirty="0">
              <a:latin typeface="Times New Roman" charset="0"/>
              <a:cs typeface="Times New Roman" charset="0"/>
            </a:endParaRPr>
          </a:p>
        </p:txBody>
      </p:sp>
      <p:sp>
        <p:nvSpPr>
          <p:cNvPr id="74755" name="TextBox 6"/>
          <p:cNvSpPr txBox="1">
            <a:spLocks noChangeArrowheads="1"/>
          </p:cNvSpPr>
          <p:nvPr/>
        </p:nvSpPr>
        <p:spPr bwMode="auto">
          <a:xfrm>
            <a:off x="2362200" y="5937031"/>
            <a:ext cx="4038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4288" indent="-14288">
              <a:spcBef>
                <a:spcPct val="20000"/>
              </a:spcBef>
              <a:buClr>
                <a:srgbClr val="0BD0D9"/>
              </a:buClr>
              <a:buSzPct val="95000"/>
            </a:pPr>
            <a:r>
              <a:rPr lang="en-US" sz="1200" dirty="0" err="1">
                <a:solidFill>
                  <a:srgbClr val="000000"/>
                </a:solidFill>
                <a:latin typeface="+mn-lt"/>
                <a:cs typeface="Times New Roman" charset="0"/>
              </a:rPr>
              <a:t>Schebesta</a:t>
            </a:r>
            <a:r>
              <a:rPr lang="en-US" sz="1200" dirty="0">
                <a:solidFill>
                  <a:srgbClr val="000000"/>
                </a:solidFill>
                <a:latin typeface="+mn-lt"/>
                <a:cs typeface="Times New Roman" charset="0"/>
              </a:rPr>
              <a:t> K. </a:t>
            </a:r>
            <a:r>
              <a:rPr lang="en-US" sz="1200" dirty="0" err="1">
                <a:solidFill>
                  <a:srgbClr val="000000"/>
                </a:solidFill>
                <a:latin typeface="+mn-lt"/>
                <a:cs typeface="Times New Roman" charset="0"/>
              </a:rPr>
              <a:t>Guloglu</a:t>
            </a:r>
            <a:r>
              <a:rPr lang="en-US" sz="1200" dirty="0">
                <a:solidFill>
                  <a:srgbClr val="000000"/>
                </a:solidFill>
                <a:latin typeface="+mn-lt"/>
                <a:cs typeface="Times New Roman" charset="0"/>
              </a:rPr>
              <a:t> E. Chiari A. et al. Topical lidocaine reduces the risk of perioperative airway complications in children with upper respiratory tract infections. Can J </a:t>
            </a:r>
            <a:r>
              <a:rPr lang="en-US" sz="1200" dirty="0" err="1">
                <a:solidFill>
                  <a:srgbClr val="000000"/>
                </a:solidFill>
                <a:latin typeface="+mn-lt"/>
                <a:cs typeface="Times New Roman" charset="0"/>
              </a:rPr>
              <a:t>Anaesth</a:t>
            </a:r>
            <a:r>
              <a:rPr lang="en-US" sz="1200" dirty="0">
                <a:solidFill>
                  <a:srgbClr val="000000"/>
                </a:solidFill>
                <a:latin typeface="+mn-lt"/>
                <a:cs typeface="Times New Roman" charset="0"/>
              </a:rPr>
              <a:t>. 2010 Aug;57(8):745-50. </a:t>
            </a:r>
            <a:r>
              <a:rPr lang="en-US" sz="1200" dirty="0" err="1">
                <a:solidFill>
                  <a:srgbClr val="000000"/>
                </a:solidFill>
                <a:latin typeface="+mn-lt"/>
                <a:cs typeface="Times New Roman" charset="0"/>
              </a:rPr>
              <a:t>Epub</a:t>
            </a:r>
            <a:r>
              <a:rPr lang="en-US" sz="1200" dirty="0">
                <a:solidFill>
                  <a:srgbClr val="000000"/>
                </a:solidFill>
                <a:latin typeface="+mn-lt"/>
                <a:cs typeface="Times New Roman" charset="0"/>
              </a:rPr>
              <a:t> 2010 Jun 4.</a:t>
            </a:r>
          </a:p>
        </p:txBody>
      </p:sp>
    </p:spTree>
    <p:extLst>
      <p:ext uri="{BB962C8B-B14F-4D97-AF65-F5344CB8AC3E}">
        <p14:creationId xmlns:p14="http://schemas.microsoft.com/office/powerpoint/2010/main" val="3626975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457200" y="457200"/>
            <a:ext cx="8229600" cy="1143000"/>
          </a:xfrm>
        </p:spPr>
        <p:txBody>
          <a:bodyPr>
            <a:normAutofit/>
          </a:bodyPr>
          <a:lstStyle/>
          <a:p>
            <a:pPr algn="l"/>
            <a:r>
              <a:rPr lang="en-US" dirty="0">
                <a:latin typeface="+mn-lt"/>
                <a:cs typeface="Times New Roman" charset="0"/>
              </a:rPr>
              <a:t>Depth of Anesthesia</a:t>
            </a:r>
          </a:p>
        </p:txBody>
      </p:sp>
      <p:sp>
        <p:nvSpPr>
          <p:cNvPr id="76802" name="Content Placeholder 2"/>
          <p:cNvSpPr>
            <a:spLocks noGrp="1"/>
          </p:cNvSpPr>
          <p:nvPr>
            <p:ph idx="1"/>
          </p:nvPr>
        </p:nvSpPr>
        <p:spPr>
          <a:xfrm>
            <a:off x="457200" y="2209800"/>
            <a:ext cx="8229600" cy="2667001"/>
          </a:xfrm>
        </p:spPr>
        <p:txBody>
          <a:bodyPr/>
          <a:lstStyle/>
          <a:p>
            <a:r>
              <a:rPr lang="en-US" dirty="0">
                <a:cs typeface="Times New Roman" charset="0"/>
              </a:rPr>
              <a:t>Adequate depth of anesthesia necessary to obtund the airway reflexes</a:t>
            </a:r>
          </a:p>
          <a:p>
            <a:r>
              <a:rPr lang="en-US" dirty="0">
                <a:cs typeface="Times New Roman" charset="0"/>
              </a:rPr>
              <a:t>Use of sevoflurane for induction and maintenance results in fewer complications</a:t>
            </a:r>
          </a:p>
          <a:p>
            <a:endParaRPr lang="en-US" sz="1400" dirty="0">
              <a:latin typeface="Times New Roman" charset="0"/>
              <a:cs typeface="Times New Roman" charset="0"/>
            </a:endParaRPr>
          </a:p>
          <a:p>
            <a:endParaRPr lang="en-US" sz="1400" dirty="0">
              <a:latin typeface="Times New Roman" charset="0"/>
              <a:cs typeface="Times New Roman" charset="0"/>
            </a:endParaRPr>
          </a:p>
          <a:p>
            <a:pPr>
              <a:buFont typeface="Wingdings 2" charset="0"/>
              <a:buNone/>
            </a:pPr>
            <a:endParaRPr lang="en-US" sz="1400" dirty="0">
              <a:latin typeface="Times New Roman" charset="0"/>
              <a:cs typeface="Times New Roman" charset="0"/>
            </a:endParaRPr>
          </a:p>
          <a:p>
            <a:pPr>
              <a:buFont typeface="Wingdings 2" charset="0"/>
              <a:buNone/>
            </a:pPr>
            <a:endParaRPr lang="en-US" sz="2800" dirty="0">
              <a:latin typeface="Times New Roman" charset="0"/>
              <a:cs typeface="Times New Roman" charset="0"/>
            </a:endParaRPr>
          </a:p>
        </p:txBody>
      </p:sp>
      <p:sp>
        <p:nvSpPr>
          <p:cNvPr id="76803" name="TextBox 1"/>
          <p:cNvSpPr txBox="1">
            <a:spLocks noChangeArrowheads="1"/>
          </p:cNvSpPr>
          <p:nvPr/>
        </p:nvSpPr>
        <p:spPr bwMode="auto">
          <a:xfrm>
            <a:off x="2438400" y="5867400"/>
            <a:ext cx="3886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4288" indent="-14288">
              <a:spcBef>
                <a:spcPct val="20000"/>
              </a:spcBef>
              <a:buClr>
                <a:srgbClr val="0BD0D9"/>
              </a:buClr>
              <a:buSzPct val="95000"/>
            </a:pPr>
            <a:r>
              <a:rPr lang="en-US" sz="1200" dirty="0">
                <a:solidFill>
                  <a:srgbClr val="000000"/>
                </a:solidFill>
                <a:latin typeface="+mn-lt"/>
                <a:cs typeface="Times New Roman" charset="0"/>
              </a:rPr>
              <a:t>Tait AR, Malviya S, Voepel-Lewis T, et al. Risk factors for perioperative adverse respiratory events in children with upper respiratory tract infections. Anesthesiology 2001;95:299-306.</a:t>
            </a:r>
          </a:p>
        </p:txBody>
      </p:sp>
    </p:spTree>
    <p:extLst>
      <p:ext uri="{BB962C8B-B14F-4D97-AF65-F5344CB8AC3E}">
        <p14:creationId xmlns:p14="http://schemas.microsoft.com/office/powerpoint/2010/main" val="35873957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a:xfrm>
            <a:off x="685800" y="609600"/>
            <a:ext cx="8001000" cy="1143000"/>
          </a:xfrm>
        </p:spPr>
        <p:txBody>
          <a:bodyPr>
            <a:normAutofit/>
          </a:bodyPr>
          <a:lstStyle/>
          <a:p>
            <a:pPr algn="l"/>
            <a:r>
              <a:rPr lang="en-US" dirty="0" err="1">
                <a:latin typeface="+mn-lt"/>
                <a:cs typeface="Times New Roman" charset="0"/>
              </a:rPr>
              <a:t>Extubation</a:t>
            </a:r>
            <a:endParaRPr lang="en-US" dirty="0">
              <a:latin typeface="+mn-lt"/>
              <a:cs typeface="Times New Roman" charset="0"/>
            </a:endParaRPr>
          </a:p>
        </p:txBody>
      </p:sp>
      <p:sp>
        <p:nvSpPr>
          <p:cNvPr id="78850" name="Content Placeholder 2"/>
          <p:cNvSpPr>
            <a:spLocks noGrp="1"/>
          </p:cNvSpPr>
          <p:nvPr>
            <p:ph idx="1"/>
          </p:nvPr>
        </p:nvSpPr>
        <p:spPr>
          <a:xfrm>
            <a:off x="685800" y="2209800"/>
            <a:ext cx="7772400" cy="2514600"/>
          </a:xfrm>
        </p:spPr>
        <p:txBody>
          <a:bodyPr>
            <a:normAutofit/>
          </a:bodyPr>
          <a:lstStyle/>
          <a:p>
            <a:pPr marL="14288" indent="-14288">
              <a:buFont typeface="Wingdings 2" charset="0"/>
              <a:buNone/>
            </a:pPr>
            <a:r>
              <a:rPr lang="en-US" dirty="0">
                <a:cs typeface="Times New Roman" charset="0"/>
              </a:rPr>
              <a:t>No difference in the incidence of complications when ETT removed awake or under deep anesthesia</a:t>
            </a:r>
            <a:endParaRPr lang="en-US" sz="1400" dirty="0">
              <a:latin typeface="Times New Roman" charset="0"/>
              <a:cs typeface="Times New Roman" charset="0"/>
            </a:endParaRPr>
          </a:p>
          <a:p>
            <a:pPr>
              <a:buFont typeface="Wingdings 2" charset="0"/>
              <a:buNone/>
            </a:pPr>
            <a:r>
              <a:rPr lang="en-US" sz="2800" dirty="0">
                <a:latin typeface="Times New Roman" charset="0"/>
                <a:cs typeface="Times New Roman" charset="0"/>
              </a:rPr>
              <a:t> </a:t>
            </a:r>
            <a:endParaRPr lang="en-US" sz="1400" dirty="0">
              <a:latin typeface="Times New Roman" charset="0"/>
              <a:cs typeface="Times New Roman" charset="0"/>
            </a:endParaRPr>
          </a:p>
          <a:p>
            <a:pPr>
              <a:buFont typeface="Wingdings 2" charset="0"/>
              <a:buNone/>
            </a:pPr>
            <a:endParaRPr lang="en-US" sz="2800" dirty="0">
              <a:latin typeface="Times New Roman" charset="0"/>
              <a:cs typeface="Times New Roman" charset="0"/>
            </a:endParaRPr>
          </a:p>
        </p:txBody>
      </p:sp>
      <p:sp>
        <p:nvSpPr>
          <p:cNvPr id="78851" name="TextBox 2"/>
          <p:cNvSpPr txBox="1">
            <a:spLocks noChangeArrowheads="1"/>
          </p:cNvSpPr>
          <p:nvPr/>
        </p:nvSpPr>
        <p:spPr bwMode="auto">
          <a:xfrm>
            <a:off x="2514600" y="5874603"/>
            <a:ext cx="3886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00"/>
                </a:solidFill>
                <a:latin typeface="+mn-lt"/>
                <a:cs typeface="Times New Roman" charset="0"/>
              </a:rPr>
              <a:t>Tait AR, Malviya S, Voepel-Lewis T, et al. Risk factors for perioperative adverse respiratory events in children with upper respiratory tract infections. Anesthesiology 2001;95:299-306.</a:t>
            </a:r>
            <a:endParaRPr lang="en-US" sz="1200" dirty="0">
              <a:latin typeface="+mn-lt"/>
            </a:endParaRPr>
          </a:p>
        </p:txBody>
      </p:sp>
    </p:spTree>
    <p:extLst>
      <p:ext uri="{BB962C8B-B14F-4D97-AF65-F5344CB8AC3E}">
        <p14:creationId xmlns:p14="http://schemas.microsoft.com/office/powerpoint/2010/main" val="557242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a:xfrm>
            <a:off x="457200" y="381000"/>
            <a:ext cx="8229600" cy="1143000"/>
          </a:xfrm>
        </p:spPr>
        <p:txBody>
          <a:bodyPr>
            <a:normAutofit/>
          </a:bodyPr>
          <a:lstStyle/>
          <a:p>
            <a:pPr algn="l"/>
            <a:r>
              <a:rPr lang="en-US" sz="4900" dirty="0">
                <a:latin typeface="+mn-lt"/>
                <a:cs typeface="Times New Roman" charset="0"/>
              </a:rPr>
              <a:t>Medicolegal Aspects</a:t>
            </a:r>
            <a:endParaRPr lang="en-US" sz="3600" dirty="0">
              <a:latin typeface="Times New Roman" charset="0"/>
              <a:cs typeface="Times New Roman" charset="0"/>
            </a:endParaRPr>
          </a:p>
        </p:txBody>
      </p:sp>
      <p:sp>
        <p:nvSpPr>
          <p:cNvPr id="80898" name="Content Placeholder 2"/>
          <p:cNvSpPr>
            <a:spLocks noGrp="1"/>
          </p:cNvSpPr>
          <p:nvPr>
            <p:ph idx="1"/>
          </p:nvPr>
        </p:nvSpPr>
        <p:spPr>
          <a:xfrm>
            <a:off x="457200" y="2246532"/>
            <a:ext cx="8229600" cy="3581400"/>
          </a:xfrm>
        </p:spPr>
        <p:txBody>
          <a:bodyPr/>
          <a:lstStyle/>
          <a:p>
            <a:pPr marL="14288" indent="-14288">
              <a:buFont typeface="Wingdings 2" charset="0"/>
              <a:buNone/>
            </a:pPr>
            <a:r>
              <a:rPr lang="ja-JP" altLang="en-US" sz="2800">
                <a:cs typeface="Times New Roman" charset="0"/>
              </a:rPr>
              <a:t>“</a:t>
            </a:r>
            <a:r>
              <a:rPr lang="en-US" altLang="ja-JP" sz="2800" dirty="0">
                <a:cs typeface="Times New Roman" charset="0"/>
              </a:rPr>
              <a:t>I always make a note in the record that these issues have been discussed with both the surgeon and the family and that everyone has been informed of the risks and has agreed to proceed.</a:t>
            </a:r>
            <a:r>
              <a:rPr lang="ja-JP" altLang="en-US" sz="2800">
                <a:cs typeface="Times New Roman" charset="0"/>
              </a:rPr>
              <a:t>”</a:t>
            </a:r>
            <a:endParaRPr lang="en-US" altLang="ja-JP" sz="2800" dirty="0">
              <a:cs typeface="Times New Roman" charset="0"/>
            </a:endParaRPr>
          </a:p>
          <a:p>
            <a:pPr marL="14288" indent="-14288">
              <a:buFont typeface="Wingdings 2" charset="0"/>
              <a:buNone/>
            </a:pPr>
            <a:r>
              <a:rPr lang="en-US" sz="2800" dirty="0">
                <a:cs typeface="Times New Roman" charset="0"/>
              </a:rPr>
              <a:t>                                                    </a:t>
            </a:r>
          </a:p>
          <a:p>
            <a:pPr marL="14288" indent="-14288">
              <a:buFont typeface="Wingdings 2" charset="0"/>
              <a:buNone/>
            </a:pPr>
            <a:r>
              <a:rPr lang="en-US" sz="2800" dirty="0">
                <a:cs typeface="Times New Roman" charset="0"/>
              </a:rPr>
              <a:t>                                                     </a:t>
            </a:r>
            <a:r>
              <a:rPr lang="en-US" sz="2400" dirty="0">
                <a:cs typeface="Times New Roman" charset="0"/>
              </a:rPr>
              <a:t>Charles J </a:t>
            </a:r>
            <a:r>
              <a:rPr lang="en-US" sz="2400" dirty="0" err="1">
                <a:cs typeface="Times New Roman" charset="0"/>
              </a:rPr>
              <a:t>Coté</a:t>
            </a:r>
            <a:r>
              <a:rPr lang="en-US" sz="2400" dirty="0">
                <a:cs typeface="Times New Roman" charset="0"/>
              </a:rPr>
              <a:t>, MD</a:t>
            </a:r>
          </a:p>
          <a:p>
            <a:pPr>
              <a:buFont typeface="Wingdings 2" charset="0"/>
              <a:buNone/>
            </a:pPr>
            <a:endParaRPr lang="en-US" sz="2400" dirty="0">
              <a:latin typeface="Times New Roman" charset="0"/>
              <a:cs typeface="Times New Roman" charset="0"/>
            </a:endParaRPr>
          </a:p>
          <a:p>
            <a:pPr>
              <a:buFont typeface="Wingdings 2" charset="0"/>
              <a:buNone/>
            </a:pPr>
            <a:endParaRPr lang="en-US" sz="2400" dirty="0">
              <a:latin typeface="Times New Roman" charset="0"/>
              <a:cs typeface="Times New Roman" charset="0"/>
            </a:endParaRPr>
          </a:p>
        </p:txBody>
      </p:sp>
      <p:sp>
        <p:nvSpPr>
          <p:cNvPr id="80899" name="TextBox 2"/>
          <p:cNvSpPr txBox="1">
            <a:spLocks noChangeArrowheads="1"/>
          </p:cNvSpPr>
          <p:nvPr/>
        </p:nvSpPr>
        <p:spPr bwMode="auto">
          <a:xfrm>
            <a:off x="2362200" y="6135469"/>
            <a:ext cx="3810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73050" indent="-2730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14288" indent="-14288">
              <a:spcBef>
                <a:spcPct val="20000"/>
              </a:spcBef>
              <a:buClr>
                <a:srgbClr val="0BD0D9"/>
              </a:buClr>
              <a:buSzPct val="95000"/>
            </a:pPr>
            <a:r>
              <a:rPr lang="en-US" sz="1200" dirty="0" err="1">
                <a:solidFill>
                  <a:srgbClr val="000000"/>
                </a:solidFill>
                <a:latin typeface="+mn-lt"/>
                <a:cs typeface="Times New Roman" charset="0"/>
              </a:rPr>
              <a:t>Coté</a:t>
            </a:r>
            <a:r>
              <a:rPr lang="en-US" sz="1200" dirty="0">
                <a:solidFill>
                  <a:srgbClr val="000000"/>
                </a:solidFill>
                <a:latin typeface="+mn-lt"/>
                <a:cs typeface="Times New Roman" charset="0"/>
              </a:rPr>
              <a:t> CJ. The upper respiratory tract infection (URI) dilemma: fear of complication or litigation? Anesthesiology 2001 Aug;95:283-5.</a:t>
            </a:r>
          </a:p>
        </p:txBody>
      </p:sp>
    </p:spTree>
    <p:extLst>
      <p:ext uri="{BB962C8B-B14F-4D97-AF65-F5344CB8AC3E}">
        <p14:creationId xmlns:p14="http://schemas.microsoft.com/office/powerpoint/2010/main" val="2809245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a:xfrm>
            <a:off x="457200" y="457200"/>
            <a:ext cx="7162800" cy="1143000"/>
          </a:xfrm>
        </p:spPr>
        <p:txBody>
          <a:bodyPr>
            <a:normAutofit fontScale="90000"/>
          </a:bodyPr>
          <a:lstStyle/>
          <a:p>
            <a:pPr algn="l"/>
            <a:r>
              <a:rPr lang="en-US" dirty="0">
                <a:latin typeface="Calibri" charset="0"/>
              </a:rPr>
              <a:t>Muscarinic Receptor in Airway Smooth Muscle</a:t>
            </a:r>
          </a:p>
        </p:txBody>
      </p:sp>
      <p:sp>
        <p:nvSpPr>
          <p:cNvPr id="84994" name="Content Placeholder 2"/>
          <p:cNvSpPr>
            <a:spLocks noGrp="1"/>
          </p:cNvSpPr>
          <p:nvPr>
            <p:ph idx="1"/>
          </p:nvPr>
        </p:nvSpPr>
        <p:spPr>
          <a:xfrm>
            <a:off x="457200" y="1981200"/>
            <a:ext cx="8229600" cy="3276600"/>
          </a:xfrm>
        </p:spPr>
        <p:txBody>
          <a:bodyPr>
            <a:normAutofit/>
          </a:bodyPr>
          <a:lstStyle/>
          <a:p>
            <a:pPr marL="0" indent="0">
              <a:lnSpc>
                <a:spcPct val="110000"/>
              </a:lnSpc>
              <a:buFont typeface="Wingdings 2" charset="0"/>
              <a:buNone/>
            </a:pPr>
            <a:r>
              <a:rPr lang="en-US" sz="3000" dirty="0">
                <a:cs typeface="Times New Roman" charset="0"/>
              </a:rPr>
              <a:t>One of the postulated mechanisms of obstructive lung disease is persistent inflammation of airways. This is attributed to an increased cholinergic tone via the activation of human muscarinic M(3) receptor subtype (</a:t>
            </a:r>
            <a:r>
              <a:rPr lang="en-US" sz="3000" dirty="0" err="1">
                <a:cs typeface="Times New Roman" charset="0"/>
              </a:rPr>
              <a:t>hM</a:t>
            </a:r>
            <a:r>
              <a:rPr lang="en-US" sz="3000" dirty="0">
                <a:cs typeface="Times New Roman" charset="0"/>
              </a:rPr>
              <a:t>(3)) in the airway smooth muscles.</a:t>
            </a:r>
            <a:endParaRPr lang="en-US" sz="3000" dirty="0">
              <a:latin typeface="Times New Roman" charset="0"/>
              <a:cs typeface="Times New Roman" charset="0"/>
            </a:endParaRPr>
          </a:p>
          <a:p>
            <a:pPr marL="0" indent="0">
              <a:lnSpc>
                <a:spcPct val="110000"/>
              </a:lnSpc>
              <a:buFont typeface="Wingdings 2" charset="0"/>
              <a:buNone/>
            </a:pPr>
            <a:endParaRPr lang="en-US" sz="1400" dirty="0">
              <a:latin typeface="Times New Roman" charset="0"/>
              <a:cs typeface="Times New Roman" charset="0"/>
            </a:endParaRPr>
          </a:p>
        </p:txBody>
      </p:sp>
      <p:sp>
        <p:nvSpPr>
          <p:cNvPr id="2" name="TextBox 1">
            <a:extLst>
              <a:ext uri="{FF2B5EF4-FFF2-40B4-BE49-F238E27FC236}">
                <a16:creationId xmlns:a16="http://schemas.microsoft.com/office/drawing/2014/main" id="{809D06AB-941D-694E-B045-31EFF64ADBD5}"/>
              </a:ext>
            </a:extLst>
          </p:cNvPr>
          <p:cNvSpPr txBox="1"/>
          <p:nvPr/>
        </p:nvSpPr>
        <p:spPr>
          <a:xfrm>
            <a:off x="2362200" y="5950803"/>
            <a:ext cx="3886200" cy="830997"/>
          </a:xfrm>
          <a:prstGeom prst="rect">
            <a:avLst/>
          </a:prstGeom>
          <a:noFill/>
        </p:spPr>
        <p:txBody>
          <a:bodyPr wrap="square" rtlCol="0">
            <a:spAutoFit/>
          </a:bodyPr>
          <a:lstStyle/>
          <a:p>
            <a:r>
              <a:rPr lang="en-US" sz="1200" dirty="0" err="1">
                <a:solidFill>
                  <a:srgbClr val="000000"/>
                </a:solidFill>
                <a:cs typeface="Times New Roman" charset="0"/>
              </a:rPr>
              <a:t>Casarosa</a:t>
            </a:r>
            <a:r>
              <a:rPr lang="en-US" sz="1200" dirty="0">
                <a:solidFill>
                  <a:srgbClr val="000000"/>
                </a:solidFill>
                <a:cs typeface="Times New Roman" charset="0"/>
              </a:rPr>
              <a:t> P et al. Preclinical evaluation of long-acting muscarinic antagonists: comparison of tiotropium and investigational drugs. J  </a:t>
            </a:r>
            <a:r>
              <a:rPr lang="en-US" sz="1200" dirty="0" err="1">
                <a:solidFill>
                  <a:srgbClr val="000000"/>
                </a:solidFill>
                <a:cs typeface="Times New Roman" charset="0"/>
              </a:rPr>
              <a:t>Pharmacol</a:t>
            </a:r>
            <a:r>
              <a:rPr lang="en-US" sz="1200" dirty="0">
                <a:solidFill>
                  <a:srgbClr val="000000"/>
                </a:solidFill>
                <a:cs typeface="Times New Roman" charset="0"/>
              </a:rPr>
              <a:t> Exp </a:t>
            </a:r>
            <a:r>
              <a:rPr lang="en-US" sz="1200" dirty="0" err="1">
                <a:solidFill>
                  <a:srgbClr val="000000"/>
                </a:solidFill>
                <a:cs typeface="Times New Roman" charset="0"/>
              </a:rPr>
              <a:t>Ther</a:t>
            </a:r>
            <a:r>
              <a:rPr lang="en-US" sz="1200" dirty="0">
                <a:solidFill>
                  <a:srgbClr val="000000"/>
                </a:solidFill>
                <a:cs typeface="Times New Roman" charset="0"/>
              </a:rPr>
              <a:t> 2009 Aug;330(2):660-8. </a:t>
            </a:r>
            <a:r>
              <a:rPr lang="en-US" sz="1200" dirty="0" err="1">
                <a:solidFill>
                  <a:srgbClr val="000000"/>
                </a:solidFill>
                <a:cs typeface="Times New Roman" charset="0"/>
              </a:rPr>
              <a:t>Epub</a:t>
            </a:r>
            <a:r>
              <a:rPr lang="en-US" sz="1200" dirty="0">
                <a:solidFill>
                  <a:srgbClr val="000000"/>
                </a:solidFill>
                <a:cs typeface="Times New Roman" charset="0"/>
              </a:rPr>
              <a:t> 2009 May 28.</a:t>
            </a:r>
          </a:p>
        </p:txBody>
      </p:sp>
    </p:spTree>
    <p:extLst>
      <p:ext uri="{BB962C8B-B14F-4D97-AF65-F5344CB8AC3E}">
        <p14:creationId xmlns:p14="http://schemas.microsoft.com/office/powerpoint/2010/main" val="2847460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endParaRPr lang="en-US">
              <a:latin typeface="Calibri" charset="0"/>
            </a:endParaRPr>
          </a:p>
        </p:txBody>
      </p:sp>
      <p:sp>
        <p:nvSpPr>
          <p:cNvPr id="87042" name="Content Placeholder 2"/>
          <p:cNvSpPr>
            <a:spLocks noGrp="1"/>
          </p:cNvSpPr>
          <p:nvPr>
            <p:ph idx="1"/>
          </p:nvPr>
        </p:nvSpPr>
        <p:spPr>
          <a:xfrm>
            <a:off x="1219200" y="2468563"/>
            <a:ext cx="6629400" cy="2103437"/>
          </a:xfrm>
        </p:spPr>
        <p:txBody>
          <a:bodyPr/>
          <a:lstStyle/>
          <a:p>
            <a:pPr marL="0" indent="0">
              <a:buFont typeface="Wingdings 2" charset="0"/>
              <a:buNone/>
            </a:pPr>
            <a:r>
              <a:rPr lang="en-US" dirty="0">
                <a:cs typeface="Times New Roman" charset="0"/>
              </a:rPr>
              <a:t>Are there new anticholinergic drugs being investigated that would selectively block the M(3) receptor?</a:t>
            </a:r>
          </a:p>
          <a:p>
            <a:pPr marL="0" indent="0">
              <a:buFont typeface="Wingdings 2" charset="0"/>
              <a:buNone/>
            </a:pPr>
            <a:endParaRPr lang="en-US" sz="2800" dirty="0">
              <a:latin typeface="Constantia" charset="0"/>
            </a:endParaRPr>
          </a:p>
        </p:txBody>
      </p:sp>
    </p:spTree>
    <p:extLst>
      <p:ext uri="{BB962C8B-B14F-4D97-AF65-F5344CB8AC3E}">
        <p14:creationId xmlns:p14="http://schemas.microsoft.com/office/powerpoint/2010/main" val="298780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p:nvPr>
        </p:nvSpPr>
        <p:spPr>
          <a:xfrm>
            <a:off x="304800" y="228600"/>
            <a:ext cx="8229600" cy="1143000"/>
          </a:xfrm>
        </p:spPr>
        <p:txBody>
          <a:bodyPr>
            <a:normAutofit/>
          </a:bodyPr>
          <a:lstStyle/>
          <a:p>
            <a:pPr algn="l"/>
            <a:r>
              <a:rPr lang="en-US" sz="4000" dirty="0">
                <a:latin typeface="+mn-lt"/>
                <a:cs typeface="Times New Roman" charset="0"/>
              </a:rPr>
              <a:t>Long-acting Muscarinic Antagonists</a:t>
            </a:r>
            <a:endParaRPr lang="en-US" sz="4000" dirty="0">
              <a:latin typeface="+mn-lt"/>
            </a:endParaRPr>
          </a:p>
        </p:txBody>
      </p:sp>
      <p:sp>
        <p:nvSpPr>
          <p:cNvPr id="3" name="Content Placeholder 2"/>
          <p:cNvSpPr>
            <a:spLocks noGrp="1"/>
          </p:cNvSpPr>
          <p:nvPr>
            <p:ph idx="1"/>
          </p:nvPr>
        </p:nvSpPr>
        <p:spPr>
          <a:xfrm>
            <a:off x="304800" y="2133600"/>
            <a:ext cx="8229600" cy="3733800"/>
          </a:xfrm>
        </p:spPr>
        <p:txBody>
          <a:bodyPr>
            <a:normAutofit/>
          </a:bodyPr>
          <a:lstStyle/>
          <a:p>
            <a:pPr>
              <a:defRPr/>
            </a:pPr>
            <a:r>
              <a:rPr lang="en-US" sz="2800" dirty="0" err="1">
                <a:ea typeface="+mn-ea"/>
                <a:cs typeface="Times New Roman" pitchFamily="18" charset="0"/>
              </a:rPr>
              <a:t>Tiotropium</a:t>
            </a:r>
            <a:r>
              <a:rPr lang="en-US" sz="2800" dirty="0">
                <a:ea typeface="+mn-ea"/>
                <a:cs typeface="Times New Roman" pitchFamily="18" charset="0"/>
              </a:rPr>
              <a:t> bromide, a muscarinic antagonist, used once a day for chronic obstructive pulmonary disease</a:t>
            </a:r>
          </a:p>
          <a:p>
            <a:pPr>
              <a:defRPr/>
            </a:pPr>
            <a:r>
              <a:rPr lang="en-US" sz="2800" dirty="0">
                <a:ea typeface="+mn-ea"/>
                <a:cs typeface="Times New Roman" pitchFamily="18" charset="0"/>
              </a:rPr>
              <a:t>Aclidinium, a novel potent muscarinic antagonist with a fast onset of action, long duration of effect and favorable cardiovascular safety profile </a:t>
            </a:r>
          </a:p>
          <a:p>
            <a:pPr marL="0" indent="0">
              <a:buFont typeface="Wingdings 2" pitchFamily="18" charset="2"/>
              <a:buNone/>
              <a:defRPr/>
            </a:pPr>
            <a:endParaRPr lang="en-US" sz="1400" dirty="0">
              <a:latin typeface="Times New Roman" pitchFamily="18" charset="0"/>
              <a:ea typeface="+mn-ea"/>
              <a:cs typeface="Times New Roman" pitchFamily="18" charset="0"/>
            </a:endParaRPr>
          </a:p>
          <a:p>
            <a:pPr marL="0" indent="0">
              <a:buFont typeface="Wingdings 2" pitchFamily="18" charset="2"/>
              <a:buNone/>
              <a:defRPr/>
            </a:pPr>
            <a:endParaRPr lang="en-US" sz="1400" dirty="0">
              <a:latin typeface="Times New Roman" pitchFamily="18" charset="0"/>
              <a:ea typeface="+mn-ea"/>
              <a:cs typeface="Times New Roman" pitchFamily="18" charset="0"/>
            </a:endParaRPr>
          </a:p>
          <a:p>
            <a:pPr>
              <a:buFont typeface="Wingdings 2" pitchFamily="18" charset="2"/>
              <a:buChar char=""/>
              <a:defRPr/>
            </a:pPr>
            <a:endParaRPr lang="en-US" dirty="0">
              <a:ea typeface="+mn-ea"/>
              <a:cs typeface="+mn-cs"/>
            </a:endParaRPr>
          </a:p>
        </p:txBody>
      </p:sp>
      <p:sp>
        <p:nvSpPr>
          <p:cNvPr id="4" name="TextBox 3">
            <a:extLst>
              <a:ext uri="{FF2B5EF4-FFF2-40B4-BE49-F238E27FC236}">
                <a16:creationId xmlns:a16="http://schemas.microsoft.com/office/drawing/2014/main" id="{AAB2CABA-4C16-C348-95EF-28D0BAC74C27}"/>
              </a:ext>
            </a:extLst>
          </p:cNvPr>
          <p:cNvSpPr txBox="1"/>
          <p:nvPr/>
        </p:nvSpPr>
        <p:spPr>
          <a:xfrm>
            <a:off x="2256503" y="5673804"/>
            <a:ext cx="4220497" cy="1107996"/>
          </a:xfrm>
          <a:prstGeom prst="rect">
            <a:avLst/>
          </a:prstGeom>
          <a:noFill/>
        </p:spPr>
        <p:txBody>
          <a:bodyPr wrap="square" rtlCol="0">
            <a:spAutoFit/>
          </a:bodyPr>
          <a:lstStyle/>
          <a:p>
            <a:pPr>
              <a:defRPr/>
            </a:pPr>
            <a:r>
              <a:rPr lang="en-US" sz="1100" dirty="0" err="1">
                <a:cs typeface="Times New Roman" pitchFamily="18" charset="0"/>
              </a:rPr>
              <a:t>Casarosa</a:t>
            </a:r>
            <a:r>
              <a:rPr lang="en-US" sz="1100" dirty="0">
                <a:cs typeface="Times New Roman" pitchFamily="18" charset="0"/>
              </a:rPr>
              <a:t> P et al. Preclinical evaluation of long-acting muscarinic antagonists: comparison of tiotropium and investigational drugs. J  </a:t>
            </a:r>
            <a:r>
              <a:rPr lang="en-US" sz="1100" dirty="0" err="1">
                <a:cs typeface="Times New Roman" pitchFamily="18" charset="0"/>
              </a:rPr>
              <a:t>Pharmacol</a:t>
            </a:r>
            <a:r>
              <a:rPr lang="en-US" sz="1100" dirty="0">
                <a:cs typeface="Times New Roman" pitchFamily="18" charset="0"/>
              </a:rPr>
              <a:t> Exp </a:t>
            </a:r>
            <a:r>
              <a:rPr lang="en-US" sz="1100" dirty="0" err="1">
                <a:cs typeface="Times New Roman" pitchFamily="18" charset="0"/>
              </a:rPr>
              <a:t>Ther</a:t>
            </a:r>
            <a:r>
              <a:rPr lang="en-US" sz="1100" dirty="0">
                <a:cs typeface="Times New Roman" pitchFamily="18" charset="0"/>
              </a:rPr>
              <a:t> 2009 Aug;330(2):660-8. </a:t>
            </a:r>
            <a:r>
              <a:rPr lang="en-US" sz="1100" dirty="0" err="1">
                <a:cs typeface="Times New Roman" pitchFamily="18" charset="0"/>
              </a:rPr>
              <a:t>Epub</a:t>
            </a:r>
            <a:r>
              <a:rPr lang="en-US" sz="1100" dirty="0">
                <a:cs typeface="Times New Roman" pitchFamily="18" charset="0"/>
              </a:rPr>
              <a:t> 2009 May 28.</a:t>
            </a:r>
          </a:p>
          <a:p>
            <a:pPr>
              <a:defRPr/>
            </a:pPr>
            <a:r>
              <a:rPr lang="en-US" sz="1100" dirty="0" err="1">
                <a:cs typeface="Times New Roman" pitchFamily="18" charset="0"/>
              </a:rPr>
              <a:t>Gavalda</a:t>
            </a:r>
            <a:r>
              <a:rPr lang="en-US" sz="1100" dirty="0">
                <a:cs typeface="Times New Roman" pitchFamily="18" charset="0"/>
              </a:rPr>
              <a:t> A et al. Characterization of aclidinium bromide, a novel inhaled muscarinic antagonist. J </a:t>
            </a:r>
            <a:r>
              <a:rPr lang="en-US" sz="1100" dirty="0" err="1">
                <a:cs typeface="Times New Roman" pitchFamily="18" charset="0"/>
              </a:rPr>
              <a:t>Pharmacol</a:t>
            </a:r>
            <a:r>
              <a:rPr lang="en-US" sz="1100" dirty="0">
                <a:cs typeface="Times New Roman" pitchFamily="18" charset="0"/>
              </a:rPr>
              <a:t> Exp </a:t>
            </a:r>
            <a:r>
              <a:rPr lang="en-US" sz="1100" dirty="0" err="1">
                <a:cs typeface="Times New Roman" pitchFamily="18" charset="0"/>
              </a:rPr>
              <a:t>Ther</a:t>
            </a:r>
            <a:r>
              <a:rPr lang="en-US" sz="1100" dirty="0">
                <a:cs typeface="Times New Roman" pitchFamily="18" charset="0"/>
              </a:rPr>
              <a:t> 2009 Nov;331(2):740-51. </a:t>
            </a:r>
            <a:r>
              <a:rPr lang="en-US" sz="1100" dirty="0" err="1">
                <a:cs typeface="Times New Roman" pitchFamily="18" charset="0"/>
              </a:rPr>
              <a:t>Epub</a:t>
            </a:r>
            <a:r>
              <a:rPr lang="en-US" sz="1100" dirty="0">
                <a:cs typeface="Times New Roman" pitchFamily="18" charset="0"/>
              </a:rPr>
              <a:t> 2009 Aug 26.</a:t>
            </a:r>
          </a:p>
        </p:txBody>
      </p:sp>
    </p:spTree>
    <p:extLst>
      <p:ext uri="{BB962C8B-B14F-4D97-AF65-F5344CB8AC3E}">
        <p14:creationId xmlns:p14="http://schemas.microsoft.com/office/powerpoint/2010/main" val="1336758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a:xfrm>
            <a:off x="501445" y="228600"/>
            <a:ext cx="8229600" cy="1143000"/>
          </a:xfrm>
        </p:spPr>
        <p:txBody>
          <a:bodyPr>
            <a:normAutofit/>
          </a:bodyPr>
          <a:lstStyle/>
          <a:p>
            <a:pPr algn="l"/>
            <a:r>
              <a:rPr lang="en-US" dirty="0">
                <a:latin typeface="+mn-lt"/>
                <a:cs typeface="Times New Roman" charset="0"/>
              </a:rPr>
              <a:t>Tiotropium vs LAMAs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6175651"/>
              </p:ext>
            </p:extLst>
          </p:nvPr>
        </p:nvGraphicFramePr>
        <p:xfrm>
          <a:off x="609600" y="1447800"/>
          <a:ext cx="7924800" cy="4267200"/>
        </p:xfrm>
        <a:graphic>
          <a:graphicData uri="http://schemas.openxmlformats.org/drawingml/2006/table">
            <a:tbl>
              <a:tblPr firstRow="1" bandRow="1">
                <a:tableStyleId>{7DF18680-E054-41AD-8BC1-D1AEF772440D}</a:tableStyleId>
              </a:tblPr>
              <a:tblGrid>
                <a:gridCol w="2058894">
                  <a:extLst>
                    <a:ext uri="{9D8B030D-6E8A-4147-A177-3AD203B41FA5}">
                      <a16:colId xmlns:a16="http://schemas.microsoft.com/office/drawing/2014/main" val="20000"/>
                    </a:ext>
                  </a:extLst>
                </a:gridCol>
                <a:gridCol w="2058894">
                  <a:extLst>
                    <a:ext uri="{9D8B030D-6E8A-4147-A177-3AD203B41FA5}">
                      <a16:colId xmlns:a16="http://schemas.microsoft.com/office/drawing/2014/main" val="20001"/>
                    </a:ext>
                  </a:extLst>
                </a:gridCol>
                <a:gridCol w="1749612">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1842141">
                <a:tc>
                  <a:txBody>
                    <a:bodyPr/>
                    <a:lstStyle/>
                    <a:p>
                      <a:pPr algn="ctr"/>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0" dirty="0"/>
                        <a:t>Affinity or Potency</a:t>
                      </a:r>
                      <a:r>
                        <a:rPr lang="en-US" sz="2400" b="0" baseline="0" dirty="0"/>
                        <a:t> of LAMAs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b="0" baseline="0" dirty="0" err="1"/>
                        <a:t>pA</a:t>
                      </a:r>
                      <a:r>
                        <a:rPr lang="en-US" sz="2400" b="0" baseline="0" dirty="0"/>
                        <a:t>(2)</a:t>
                      </a:r>
                      <a:endParaRPr lang="en-US" sz="2400" b="0" dirty="0">
                        <a:latin typeface="+mn-lt"/>
                        <a:cs typeface="Times New Roman" pitchFamily="18" charset="0"/>
                      </a:endParaRPr>
                    </a:p>
                  </a:txBody>
                  <a:tcPr anchor="ctr"/>
                </a:tc>
                <a:tc>
                  <a:txBody>
                    <a:bodyPr/>
                    <a:lstStyle/>
                    <a:p>
                      <a:pPr algn="ctr"/>
                      <a:r>
                        <a:rPr lang="en-US" sz="2400" b="0" dirty="0"/>
                        <a:t>Dissociation  T</a:t>
                      </a:r>
                      <a:r>
                        <a:rPr lang="en-US" sz="2400" b="0" baseline="-25000" dirty="0"/>
                        <a:t>1/2</a:t>
                      </a:r>
                    </a:p>
                    <a:p>
                      <a:pPr algn="ctr"/>
                      <a:r>
                        <a:rPr lang="en-US" sz="2400" b="0" dirty="0"/>
                        <a:t>from hM3 </a:t>
                      </a:r>
                    </a:p>
                    <a:p>
                      <a:pPr algn="ctr"/>
                      <a:r>
                        <a:rPr lang="en-US" sz="2400" b="0" dirty="0"/>
                        <a:t>(hrs)</a:t>
                      </a:r>
                      <a:endParaRPr lang="en-US" sz="2400" b="0" dirty="0">
                        <a:latin typeface="+mn-lt"/>
                      </a:endParaRPr>
                    </a:p>
                  </a:txBody>
                  <a:tcPr anchor="ctr"/>
                </a:tc>
                <a:tc>
                  <a:txBody>
                    <a:bodyPr/>
                    <a:lstStyle/>
                    <a:p>
                      <a:pPr algn="ctr"/>
                      <a:r>
                        <a:rPr lang="en-US" sz="2400" b="0" dirty="0"/>
                        <a:t>Level</a:t>
                      </a:r>
                      <a:r>
                        <a:rPr lang="en-US" sz="2400" b="0" baseline="0" dirty="0"/>
                        <a:t> of broncho-</a:t>
                      </a:r>
                    </a:p>
                    <a:p>
                      <a:pPr algn="ctr"/>
                      <a:r>
                        <a:rPr lang="en-US" sz="2400" b="0" baseline="0" dirty="0"/>
                        <a:t>protection </a:t>
                      </a:r>
                    </a:p>
                    <a:p>
                      <a:pPr algn="ctr"/>
                      <a:r>
                        <a:rPr lang="en-US" sz="2400" b="0" baseline="0" dirty="0"/>
                        <a:t>(%)</a:t>
                      </a:r>
                      <a:endParaRPr lang="en-US" sz="2400" b="0" dirty="0">
                        <a:latin typeface="+mn-lt"/>
                        <a:cs typeface="Times New Roman" pitchFamily="18" charset="0"/>
                      </a:endParaRPr>
                    </a:p>
                  </a:txBody>
                  <a:tcPr anchor="ctr"/>
                </a:tc>
                <a:extLst>
                  <a:ext uri="{0D108BD9-81ED-4DB2-BD59-A6C34878D82A}">
                    <a16:rowId xmlns:a16="http://schemas.microsoft.com/office/drawing/2014/main" val="10000"/>
                  </a:ext>
                </a:extLst>
              </a:tr>
              <a:tr h="808353">
                <a:tc>
                  <a:txBody>
                    <a:bodyPr/>
                    <a:lstStyle/>
                    <a:p>
                      <a:pPr algn="ctr"/>
                      <a:r>
                        <a:rPr lang="en-US" sz="2400" dirty="0"/>
                        <a:t>Tiotropium</a:t>
                      </a:r>
                      <a:endParaRPr lang="en-US" sz="2400" dirty="0">
                        <a:latin typeface="+mn-lt"/>
                        <a:cs typeface="Times New Roman" pitchFamily="18" charset="0"/>
                      </a:endParaRPr>
                    </a:p>
                  </a:txBody>
                  <a:tcPr anchor="ctr"/>
                </a:tc>
                <a:tc>
                  <a:txBody>
                    <a:bodyPr/>
                    <a:lstStyle/>
                    <a:p>
                      <a:pPr algn="ctr"/>
                      <a:r>
                        <a:rPr lang="en-US" dirty="0"/>
                        <a:t>10.4</a:t>
                      </a:r>
                      <a:endParaRPr lang="en-US" dirty="0">
                        <a:latin typeface="+mn-lt"/>
                        <a:cs typeface="Times New Roman" pitchFamily="18" charset="0"/>
                      </a:endParaRPr>
                    </a:p>
                  </a:txBody>
                  <a:tcPr anchor="ctr"/>
                </a:tc>
                <a:tc>
                  <a:txBody>
                    <a:bodyPr/>
                    <a:lstStyle/>
                    <a:p>
                      <a:pPr algn="ctr"/>
                      <a:r>
                        <a:rPr lang="en-US" dirty="0"/>
                        <a:t>27</a:t>
                      </a:r>
                      <a:endParaRPr lang="en-US" dirty="0">
                        <a:latin typeface="+mn-lt"/>
                        <a:cs typeface="Times New Roman" pitchFamily="18" charset="0"/>
                      </a:endParaRPr>
                    </a:p>
                  </a:txBody>
                  <a:tcPr anchor="ctr"/>
                </a:tc>
                <a:tc>
                  <a:txBody>
                    <a:bodyPr/>
                    <a:lstStyle/>
                    <a:p>
                      <a:pPr algn="ctr"/>
                      <a:r>
                        <a:rPr lang="en-US" dirty="0"/>
                        <a:t>35</a:t>
                      </a:r>
                      <a:endParaRPr lang="en-US" dirty="0">
                        <a:latin typeface="+mn-lt"/>
                      </a:endParaRPr>
                    </a:p>
                  </a:txBody>
                  <a:tcPr anchor="ctr"/>
                </a:tc>
                <a:extLst>
                  <a:ext uri="{0D108BD9-81ED-4DB2-BD59-A6C34878D82A}">
                    <a16:rowId xmlns:a16="http://schemas.microsoft.com/office/drawing/2014/main" val="10001"/>
                  </a:ext>
                </a:extLst>
              </a:tr>
              <a:tr h="808353">
                <a:tc>
                  <a:txBody>
                    <a:bodyPr/>
                    <a:lstStyle/>
                    <a:p>
                      <a:pPr algn="ctr"/>
                      <a:r>
                        <a:rPr lang="en-US" sz="2400" dirty="0"/>
                        <a:t>Aclidinium</a:t>
                      </a:r>
                      <a:endParaRPr lang="en-US" sz="2400" dirty="0">
                        <a:latin typeface="+mn-lt"/>
                        <a:cs typeface="Times New Roman" pitchFamily="18" charset="0"/>
                      </a:endParaRPr>
                    </a:p>
                  </a:txBody>
                  <a:tcPr anchor="ctr"/>
                </a:tc>
                <a:tc>
                  <a:txBody>
                    <a:bodyPr/>
                    <a:lstStyle/>
                    <a:p>
                      <a:pPr algn="ctr"/>
                      <a:r>
                        <a:rPr lang="en-US" dirty="0"/>
                        <a:t>9.6</a:t>
                      </a:r>
                      <a:endParaRPr lang="en-US" dirty="0">
                        <a:latin typeface="+mn-lt"/>
                      </a:endParaRPr>
                    </a:p>
                  </a:txBody>
                  <a:tcPr anchor="ctr"/>
                </a:tc>
                <a:tc>
                  <a:txBody>
                    <a:bodyPr/>
                    <a:lstStyle/>
                    <a:p>
                      <a:pPr algn="ctr"/>
                      <a:r>
                        <a:rPr lang="en-US" dirty="0"/>
                        <a:t>10.7</a:t>
                      </a:r>
                      <a:endParaRPr lang="en-US" dirty="0">
                        <a:latin typeface="+mn-lt"/>
                        <a:cs typeface="Times New Roman" pitchFamily="18" charset="0"/>
                      </a:endParaRPr>
                    </a:p>
                  </a:txBody>
                  <a:tcPr anchor="ctr"/>
                </a:tc>
                <a:tc>
                  <a:txBody>
                    <a:bodyPr/>
                    <a:lstStyle/>
                    <a:p>
                      <a:pPr algn="ctr"/>
                      <a:r>
                        <a:rPr lang="en-US" dirty="0"/>
                        <a:t>21</a:t>
                      </a:r>
                      <a:endParaRPr lang="en-US" dirty="0">
                        <a:latin typeface="+mn-lt"/>
                        <a:cs typeface="Times New Roman" pitchFamily="18" charset="0"/>
                      </a:endParaRPr>
                    </a:p>
                  </a:txBody>
                  <a:tcPr anchor="ctr"/>
                </a:tc>
                <a:extLst>
                  <a:ext uri="{0D108BD9-81ED-4DB2-BD59-A6C34878D82A}">
                    <a16:rowId xmlns:a16="http://schemas.microsoft.com/office/drawing/2014/main" val="10002"/>
                  </a:ext>
                </a:extLst>
              </a:tr>
              <a:tr h="808353">
                <a:tc>
                  <a:txBody>
                    <a:bodyPr/>
                    <a:lstStyle/>
                    <a:p>
                      <a:pPr algn="ctr"/>
                      <a:r>
                        <a:rPr lang="en-US" sz="2400" dirty="0"/>
                        <a:t>Glycopyrrolate</a:t>
                      </a:r>
                      <a:endParaRPr lang="en-US" sz="2400" dirty="0">
                        <a:latin typeface="+mn-lt"/>
                        <a:cs typeface="Times New Roman" pitchFamily="18" charset="0"/>
                      </a:endParaRPr>
                    </a:p>
                  </a:txBody>
                  <a:tcPr anchor="ctr"/>
                </a:tc>
                <a:tc>
                  <a:txBody>
                    <a:bodyPr/>
                    <a:lstStyle/>
                    <a:p>
                      <a:pPr algn="ctr"/>
                      <a:r>
                        <a:rPr lang="en-US" dirty="0"/>
                        <a:t>9.7</a:t>
                      </a:r>
                      <a:endParaRPr lang="en-US" dirty="0">
                        <a:latin typeface="+mn-lt"/>
                        <a:cs typeface="Times New Roman" pitchFamily="18" charset="0"/>
                      </a:endParaRPr>
                    </a:p>
                  </a:txBody>
                  <a:tcPr anchor="ctr"/>
                </a:tc>
                <a:tc>
                  <a:txBody>
                    <a:bodyPr/>
                    <a:lstStyle/>
                    <a:p>
                      <a:pPr algn="ctr"/>
                      <a:r>
                        <a:rPr lang="en-US" dirty="0"/>
                        <a:t>6.1</a:t>
                      </a:r>
                      <a:endParaRPr lang="en-US" dirty="0">
                        <a:latin typeface="+mn-lt"/>
                        <a:cs typeface="Times New Roman" pitchFamily="18" charset="0"/>
                      </a:endParaRPr>
                    </a:p>
                  </a:txBody>
                  <a:tcPr anchor="ctr"/>
                </a:tc>
                <a:tc>
                  <a:txBody>
                    <a:bodyPr/>
                    <a:lstStyle/>
                    <a:p>
                      <a:pPr algn="ctr"/>
                      <a:r>
                        <a:rPr lang="en-US" dirty="0"/>
                        <a:t>0</a:t>
                      </a:r>
                      <a:endParaRPr lang="en-US" dirty="0">
                        <a:latin typeface="+mn-lt"/>
                        <a:cs typeface="Times New Roman" pitchFamily="18" charset="0"/>
                      </a:endParaRPr>
                    </a:p>
                  </a:txBody>
                  <a:tcPr anchor="ctr"/>
                </a:tc>
                <a:extLst>
                  <a:ext uri="{0D108BD9-81ED-4DB2-BD59-A6C34878D82A}">
                    <a16:rowId xmlns:a16="http://schemas.microsoft.com/office/drawing/2014/main" val="10003"/>
                  </a:ext>
                </a:extLst>
              </a:tr>
            </a:tbl>
          </a:graphicData>
        </a:graphic>
      </p:graphicFrame>
      <p:sp>
        <p:nvSpPr>
          <p:cNvPr id="91165" name="TextBox 4"/>
          <p:cNvSpPr txBox="1">
            <a:spLocks noChangeArrowheads="1"/>
          </p:cNvSpPr>
          <p:nvPr/>
        </p:nvSpPr>
        <p:spPr bwMode="auto">
          <a:xfrm>
            <a:off x="2209801" y="6135469"/>
            <a:ext cx="419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err="1">
                <a:latin typeface="+mn-lt"/>
                <a:cs typeface="Times New Roman" charset="0"/>
              </a:rPr>
              <a:t>Casarosa</a:t>
            </a:r>
            <a:r>
              <a:rPr lang="en-US" sz="1200" dirty="0">
                <a:latin typeface="+mn-lt"/>
                <a:cs typeface="Times New Roman" charset="0"/>
              </a:rPr>
              <a:t> P et al. Preclinical evaluation of long-acting muscarinic antagonists: comparison of tiotropium and investigational drugs. J  </a:t>
            </a:r>
            <a:r>
              <a:rPr lang="en-US" sz="1200" dirty="0" err="1">
                <a:latin typeface="+mn-lt"/>
                <a:cs typeface="Times New Roman" charset="0"/>
              </a:rPr>
              <a:t>Pharmacol</a:t>
            </a:r>
            <a:r>
              <a:rPr lang="en-US" sz="1200" dirty="0">
                <a:latin typeface="+mn-lt"/>
                <a:cs typeface="Times New Roman" charset="0"/>
              </a:rPr>
              <a:t> Exp </a:t>
            </a:r>
            <a:r>
              <a:rPr lang="en-US" sz="1200" dirty="0" err="1">
                <a:latin typeface="+mn-lt"/>
                <a:cs typeface="Times New Roman" charset="0"/>
              </a:rPr>
              <a:t>Ther</a:t>
            </a:r>
            <a:r>
              <a:rPr lang="en-US" sz="1200" dirty="0">
                <a:latin typeface="+mn-lt"/>
                <a:cs typeface="Times New Roman" charset="0"/>
              </a:rPr>
              <a:t> 2009 Aug;330(2):660-8. </a:t>
            </a:r>
          </a:p>
        </p:txBody>
      </p:sp>
    </p:spTree>
    <p:extLst>
      <p:ext uri="{BB962C8B-B14F-4D97-AF65-F5344CB8AC3E}">
        <p14:creationId xmlns:p14="http://schemas.microsoft.com/office/powerpoint/2010/main" val="3300747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a:xfrm>
            <a:off x="457200" y="533400"/>
            <a:ext cx="8229600" cy="1143000"/>
          </a:xfrm>
        </p:spPr>
        <p:txBody>
          <a:bodyPr>
            <a:normAutofit/>
          </a:bodyPr>
          <a:lstStyle/>
          <a:p>
            <a:pPr algn="l"/>
            <a:r>
              <a:rPr lang="en-US" dirty="0">
                <a:latin typeface="+mn-lt"/>
                <a:cs typeface="Times New Roman" charset="0"/>
              </a:rPr>
              <a:t>Tiotropium vs LAMAs</a:t>
            </a:r>
            <a:endParaRPr lang="en-US" sz="5400" dirty="0">
              <a:latin typeface="+mn-lt"/>
            </a:endParaRPr>
          </a:p>
        </p:txBody>
      </p:sp>
      <p:sp>
        <p:nvSpPr>
          <p:cNvPr id="3" name="Content Placeholder 2"/>
          <p:cNvSpPr>
            <a:spLocks noGrp="1"/>
          </p:cNvSpPr>
          <p:nvPr>
            <p:ph idx="1"/>
          </p:nvPr>
        </p:nvSpPr>
        <p:spPr>
          <a:xfrm>
            <a:off x="501445" y="2133600"/>
            <a:ext cx="8229600" cy="3170238"/>
          </a:xfrm>
        </p:spPr>
        <p:txBody>
          <a:bodyPr/>
          <a:lstStyle/>
          <a:p>
            <a:pPr marL="0" indent="0">
              <a:buNone/>
              <a:defRPr/>
            </a:pPr>
            <a:r>
              <a:rPr lang="en-US" sz="2800" dirty="0">
                <a:ea typeface="+mn-ea"/>
                <a:cs typeface="Times New Roman" pitchFamily="18" charset="0"/>
              </a:rPr>
              <a:t>Conclusion: Tiotropium provided greater bronchoprotective effect than aclidinium in the dog model after 24 hours and glycopyrrolate did not show any </a:t>
            </a:r>
            <a:r>
              <a:rPr lang="en-US" sz="2800" dirty="0" err="1">
                <a:ea typeface="+mn-ea"/>
                <a:cs typeface="Times New Roman" pitchFamily="18" charset="0"/>
              </a:rPr>
              <a:t>bronchoprotection</a:t>
            </a:r>
            <a:endParaRPr lang="en-US" sz="2800" dirty="0">
              <a:ea typeface="+mn-ea"/>
              <a:cs typeface="Times New Roman" pitchFamily="18" charset="0"/>
            </a:endParaRPr>
          </a:p>
          <a:p>
            <a:pPr marL="0" indent="0">
              <a:buFont typeface="Wingdings 2" pitchFamily="18" charset="2"/>
              <a:buNone/>
              <a:defRPr/>
            </a:pPr>
            <a:endParaRPr lang="en-US" dirty="0">
              <a:ea typeface="+mn-ea"/>
              <a:cs typeface="+mn-cs"/>
            </a:endParaRPr>
          </a:p>
          <a:p>
            <a:pPr marL="0" indent="0">
              <a:buFont typeface="Wingdings 2" pitchFamily="18" charset="2"/>
              <a:buNone/>
              <a:defRPr/>
            </a:pPr>
            <a:endParaRPr lang="en-US" sz="1400" dirty="0">
              <a:latin typeface="Times New Roman" pitchFamily="18" charset="0"/>
              <a:ea typeface="+mn-ea"/>
              <a:cs typeface="Times New Roman" pitchFamily="18" charset="0"/>
            </a:endParaRPr>
          </a:p>
          <a:p>
            <a:pPr marL="0" indent="0">
              <a:buFont typeface="Wingdings 2" pitchFamily="18" charset="2"/>
              <a:buNone/>
              <a:defRPr/>
            </a:pPr>
            <a:endParaRPr lang="en-US" sz="1400" dirty="0">
              <a:latin typeface="Times New Roman" pitchFamily="18" charset="0"/>
              <a:ea typeface="+mn-ea"/>
              <a:cs typeface="Times New Roman" pitchFamily="18" charset="0"/>
            </a:endParaRPr>
          </a:p>
        </p:txBody>
      </p:sp>
      <p:sp>
        <p:nvSpPr>
          <p:cNvPr id="2" name="TextBox 1">
            <a:extLst>
              <a:ext uri="{FF2B5EF4-FFF2-40B4-BE49-F238E27FC236}">
                <a16:creationId xmlns:a16="http://schemas.microsoft.com/office/drawing/2014/main" id="{52866E59-9351-2843-9FB0-B18FEED0455F}"/>
              </a:ext>
            </a:extLst>
          </p:cNvPr>
          <p:cNvSpPr txBox="1"/>
          <p:nvPr/>
        </p:nvSpPr>
        <p:spPr>
          <a:xfrm>
            <a:off x="2438400" y="5943600"/>
            <a:ext cx="3962400" cy="1107996"/>
          </a:xfrm>
          <a:prstGeom prst="rect">
            <a:avLst/>
          </a:prstGeom>
          <a:noFill/>
        </p:spPr>
        <p:txBody>
          <a:bodyPr wrap="square" rtlCol="0">
            <a:spAutoFit/>
          </a:bodyPr>
          <a:lstStyle/>
          <a:p>
            <a:r>
              <a:rPr lang="en-US" sz="1200" dirty="0" err="1">
                <a:cs typeface="Times New Roman" pitchFamily="18" charset="0"/>
              </a:rPr>
              <a:t>Casarosa</a:t>
            </a:r>
            <a:r>
              <a:rPr lang="en-US" sz="1200" dirty="0">
                <a:cs typeface="Times New Roman" pitchFamily="18" charset="0"/>
              </a:rPr>
              <a:t> P et al. Preclinical evaluation of long-acting muscarinic antagonists: comparison of tiotropium and investigational drugs. J  </a:t>
            </a:r>
            <a:r>
              <a:rPr lang="en-US" sz="1200" dirty="0" err="1">
                <a:cs typeface="Times New Roman" pitchFamily="18" charset="0"/>
              </a:rPr>
              <a:t>Pharmacol</a:t>
            </a:r>
            <a:r>
              <a:rPr lang="en-US" sz="1200" dirty="0">
                <a:cs typeface="Times New Roman" pitchFamily="18" charset="0"/>
              </a:rPr>
              <a:t> Exp </a:t>
            </a:r>
            <a:r>
              <a:rPr lang="en-US" sz="1200" dirty="0" err="1">
                <a:cs typeface="Times New Roman" pitchFamily="18" charset="0"/>
              </a:rPr>
              <a:t>Ther</a:t>
            </a:r>
            <a:r>
              <a:rPr lang="en-US" sz="1200" dirty="0">
                <a:cs typeface="Times New Roman" pitchFamily="18" charset="0"/>
              </a:rPr>
              <a:t> 2009 Aug;330(2):660-8. </a:t>
            </a:r>
            <a:r>
              <a:rPr lang="en-US" sz="1200" dirty="0" err="1">
                <a:cs typeface="Times New Roman" pitchFamily="18" charset="0"/>
              </a:rPr>
              <a:t>Epub</a:t>
            </a:r>
            <a:r>
              <a:rPr lang="en-US" sz="1200" dirty="0">
                <a:cs typeface="Times New Roman" pitchFamily="18" charset="0"/>
              </a:rPr>
              <a:t> 2009 May 28.</a:t>
            </a:r>
          </a:p>
          <a:p>
            <a:endParaRPr lang="en-US" dirty="0"/>
          </a:p>
        </p:txBody>
      </p:sp>
    </p:spTree>
    <p:extLst>
      <p:ext uri="{BB962C8B-B14F-4D97-AF65-F5344CB8AC3E}">
        <p14:creationId xmlns:p14="http://schemas.microsoft.com/office/powerpoint/2010/main" val="4274252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a:xfrm>
            <a:off x="457200" y="381000"/>
            <a:ext cx="8229600" cy="1143000"/>
          </a:xfrm>
        </p:spPr>
        <p:txBody>
          <a:bodyPr>
            <a:normAutofit/>
          </a:bodyPr>
          <a:lstStyle/>
          <a:p>
            <a:pPr algn="l"/>
            <a:r>
              <a:rPr lang="en-US" dirty="0">
                <a:latin typeface="+mn-lt"/>
                <a:cs typeface="Times New Roman" charset="0"/>
              </a:rPr>
              <a:t>CHF5407</a:t>
            </a:r>
          </a:p>
        </p:txBody>
      </p:sp>
      <p:sp>
        <p:nvSpPr>
          <p:cNvPr id="3" name="Content Placeholder 2"/>
          <p:cNvSpPr>
            <a:spLocks noGrp="1"/>
          </p:cNvSpPr>
          <p:nvPr>
            <p:ph idx="1"/>
          </p:nvPr>
        </p:nvSpPr>
        <p:spPr>
          <a:xfrm>
            <a:off x="474406" y="1828801"/>
            <a:ext cx="8229600" cy="3124200"/>
          </a:xfrm>
        </p:spPr>
        <p:txBody>
          <a:bodyPr>
            <a:normAutofit/>
          </a:bodyPr>
          <a:lstStyle/>
          <a:p>
            <a:pPr>
              <a:defRPr/>
            </a:pPr>
            <a:r>
              <a:rPr lang="en-US" dirty="0">
                <a:ea typeface="+mn-ea"/>
                <a:cs typeface="Times New Roman" pitchFamily="18" charset="0"/>
              </a:rPr>
              <a:t>A novel quarternary ammonium salt that produces a potent, long-acting and selective muscarinic M3 receptor antagonist effect</a:t>
            </a:r>
          </a:p>
          <a:p>
            <a:pPr>
              <a:defRPr/>
            </a:pPr>
            <a:r>
              <a:rPr lang="en-US" dirty="0">
                <a:ea typeface="+mn-ea"/>
                <a:cs typeface="Times New Roman" pitchFamily="18" charset="0"/>
              </a:rPr>
              <a:t>Showed a prolonged antibronchospastic activity due to its very slow dissociation from M3 receptors</a:t>
            </a:r>
            <a:endParaRPr lang="en-US" dirty="0">
              <a:ea typeface="+mn-ea"/>
              <a:cs typeface="+mn-cs"/>
            </a:endParaRPr>
          </a:p>
          <a:p>
            <a:pPr>
              <a:buFont typeface="Wingdings 2" pitchFamily="18" charset="2"/>
              <a:buChar char=""/>
              <a:defRPr/>
            </a:pPr>
            <a:endParaRPr lang="en-US" dirty="0">
              <a:ea typeface="+mn-ea"/>
              <a:cs typeface="+mn-cs"/>
            </a:endParaRPr>
          </a:p>
        </p:txBody>
      </p:sp>
      <p:sp>
        <p:nvSpPr>
          <p:cNvPr id="2" name="TextBox 1">
            <a:extLst>
              <a:ext uri="{FF2B5EF4-FFF2-40B4-BE49-F238E27FC236}">
                <a16:creationId xmlns:a16="http://schemas.microsoft.com/office/drawing/2014/main" id="{856AFDDC-58D8-B142-B1A6-035508AAD4F1}"/>
              </a:ext>
            </a:extLst>
          </p:cNvPr>
          <p:cNvSpPr txBox="1"/>
          <p:nvPr/>
        </p:nvSpPr>
        <p:spPr>
          <a:xfrm>
            <a:off x="2743200" y="6243935"/>
            <a:ext cx="3222523" cy="461665"/>
          </a:xfrm>
          <a:prstGeom prst="rect">
            <a:avLst/>
          </a:prstGeom>
          <a:noFill/>
        </p:spPr>
        <p:txBody>
          <a:bodyPr wrap="square" rtlCol="0">
            <a:spAutoFit/>
          </a:bodyPr>
          <a:lstStyle/>
          <a:p>
            <a:r>
              <a:rPr lang="en-US" sz="1200" dirty="0" err="1">
                <a:cs typeface="Times New Roman" pitchFamily="18" charset="0"/>
              </a:rPr>
              <a:t>Villetti</a:t>
            </a:r>
            <a:r>
              <a:rPr lang="en-US" sz="1200" dirty="0">
                <a:cs typeface="Times New Roman" pitchFamily="18" charset="0"/>
              </a:rPr>
              <a:t> G et al. </a:t>
            </a:r>
            <a:r>
              <a:rPr lang="en-US" sz="1200" dirty="0" err="1">
                <a:solidFill>
                  <a:prstClr val="black"/>
                </a:solidFill>
                <a:cs typeface="Times New Roman" pitchFamily="18" charset="0"/>
              </a:rPr>
              <a:t>Pharmacol</a:t>
            </a:r>
            <a:r>
              <a:rPr lang="en-US" sz="1200" dirty="0">
                <a:solidFill>
                  <a:prstClr val="black"/>
                </a:solidFill>
                <a:cs typeface="Times New Roman" pitchFamily="18" charset="0"/>
              </a:rPr>
              <a:t> Exp </a:t>
            </a:r>
            <a:r>
              <a:rPr lang="en-US" sz="1200" dirty="0" err="1">
                <a:solidFill>
                  <a:prstClr val="black"/>
                </a:solidFill>
                <a:cs typeface="Times New Roman" pitchFamily="18" charset="0"/>
              </a:rPr>
              <a:t>Ther</a:t>
            </a:r>
            <a:r>
              <a:rPr lang="en-US" sz="1200" dirty="0">
                <a:solidFill>
                  <a:prstClr val="black"/>
                </a:solidFill>
                <a:cs typeface="Times New Roman" pitchFamily="18" charset="0"/>
              </a:rPr>
              <a:t>. 2010 Aug 30. [</a:t>
            </a:r>
            <a:r>
              <a:rPr lang="en-US" sz="1200" dirty="0" err="1">
                <a:solidFill>
                  <a:prstClr val="black"/>
                </a:solidFill>
                <a:cs typeface="Times New Roman" pitchFamily="18" charset="0"/>
              </a:rPr>
              <a:t>Epub</a:t>
            </a:r>
            <a:r>
              <a:rPr lang="en-US" sz="1200" dirty="0">
                <a:solidFill>
                  <a:prstClr val="black"/>
                </a:solidFill>
                <a:cs typeface="Times New Roman" pitchFamily="18" charset="0"/>
              </a:rPr>
              <a:t> ahead of print]</a:t>
            </a:r>
            <a:endParaRPr lang="en-US" dirty="0"/>
          </a:p>
        </p:txBody>
      </p:sp>
    </p:spTree>
    <p:extLst>
      <p:ext uri="{BB962C8B-B14F-4D97-AF65-F5344CB8AC3E}">
        <p14:creationId xmlns:p14="http://schemas.microsoft.com/office/powerpoint/2010/main" val="236604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1"/>
          <p:cNvSpPr>
            <a:spLocks noGrp="1"/>
          </p:cNvSpPr>
          <p:nvPr>
            <p:ph type="title"/>
          </p:nvPr>
        </p:nvSpPr>
        <p:spPr>
          <a:xfrm>
            <a:off x="457200" y="381000"/>
            <a:ext cx="8229600" cy="1143000"/>
          </a:xfrm>
        </p:spPr>
        <p:txBody>
          <a:bodyPr>
            <a:normAutofit/>
          </a:bodyPr>
          <a:lstStyle/>
          <a:p>
            <a:pPr algn="l"/>
            <a:r>
              <a:rPr lang="en-US" dirty="0">
                <a:latin typeface="+mn-lt"/>
                <a:cs typeface="Times New Roman" charset="0"/>
              </a:rPr>
              <a:t>CHF5407</a:t>
            </a:r>
          </a:p>
        </p:txBody>
      </p:sp>
      <p:sp>
        <p:nvSpPr>
          <p:cNvPr id="3" name="Content Placeholder 2"/>
          <p:cNvSpPr>
            <a:spLocks noGrp="1"/>
          </p:cNvSpPr>
          <p:nvPr>
            <p:ph idx="1"/>
          </p:nvPr>
        </p:nvSpPr>
        <p:spPr>
          <a:xfrm>
            <a:off x="474406" y="1828801"/>
            <a:ext cx="8229600" cy="3124200"/>
          </a:xfrm>
        </p:spPr>
        <p:txBody>
          <a:bodyPr>
            <a:normAutofit/>
          </a:bodyPr>
          <a:lstStyle/>
          <a:p>
            <a:pPr>
              <a:defRPr/>
            </a:pPr>
            <a:r>
              <a:rPr lang="en-US" dirty="0">
                <a:solidFill>
                  <a:prstClr val="black"/>
                </a:solidFill>
                <a:cs typeface="Times New Roman" pitchFamily="18" charset="0"/>
              </a:rPr>
              <a:t>Markedly short-acting at M2 receptors, did not produce significant changes in cardiovascular parameters of anesthetized guinea pigs</a:t>
            </a:r>
          </a:p>
          <a:p>
            <a:pPr>
              <a:defRPr/>
            </a:pPr>
            <a:r>
              <a:rPr lang="en-US" dirty="0">
                <a:cs typeface="Times New Roman" pitchFamily="18" charset="0"/>
              </a:rPr>
              <a:t>In contrast, </a:t>
            </a:r>
            <a:r>
              <a:rPr lang="en-US" dirty="0" err="1">
                <a:cs typeface="Times New Roman" pitchFamily="18" charset="0"/>
              </a:rPr>
              <a:t>tiatropium</a:t>
            </a:r>
            <a:r>
              <a:rPr lang="en-US" dirty="0">
                <a:cs typeface="Times New Roman" pitchFamily="18" charset="0"/>
              </a:rPr>
              <a:t> dissociated slowly from both the M3 and M2 receptors</a:t>
            </a:r>
          </a:p>
          <a:p>
            <a:pPr marL="0" indent="0">
              <a:buNone/>
              <a:defRPr/>
            </a:pPr>
            <a:endParaRPr lang="en-US" dirty="0">
              <a:ea typeface="+mn-ea"/>
              <a:cs typeface="+mn-cs"/>
            </a:endParaRPr>
          </a:p>
        </p:txBody>
      </p:sp>
      <p:sp>
        <p:nvSpPr>
          <p:cNvPr id="2" name="TextBox 1">
            <a:extLst>
              <a:ext uri="{FF2B5EF4-FFF2-40B4-BE49-F238E27FC236}">
                <a16:creationId xmlns:a16="http://schemas.microsoft.com/office/drawing/2014/main" id="{856AFDDC-58D8-B142-B1A6-035508AAD4F1}"/>
              </a:ext>
            </a:extLst>
          </p:cNvPr>
          <p:cNvSpPr txBox="1"/>
          <p:nvPr/>
        </p:nvSpPr>
        <p:spPr>
          <a:xfrm>
            <a:off x="2743200" y="6243935"/>
            <a:ext cx="3222523" cy="461665"/>
          </a:xfrm>
          <a:prstGeom prst="rect">
            <a:avLst/>
          </a:prstGeom>
          <a:noFill/>
        </p:spPr>
        <p:txBody>
          <a:bodyPr wrap="square" rtlCol="0">
            <a:spAutoFit/>
          </a:bodyPr>
          <a:lstStyle/>
          <a:p>
            <a:r>
              <a:rPr lang="en-US" sz="1200" dirty="0" err="1">
                <a:cs typeface="Times New Roman" pitchFamily="18" charset="0"/>
              </a:rPr>
              <a:t>Villetti</a:t>
            </a:r>
            <a:r>
              <a:rPr lang="en-US" sz="1200" dirty="0">
                <a:cs typeface="Times New Roman" pitchFamily="18" charset="0"/>
              </a:rPr>
              <a:t> G et al. </a:t>
            </a:r>
            <a:r>
              <a:rPr lang="en-US" sz="1200" dirty="0" err="1">
                <a:solidFill>
                  <a:prstClr val="black"/>
                </a:solidFill>
                <a:cs typeface="Times New Roman" pitchFamily="18" charset="0"/>
              </a:rPr>
              <a:t>Pharmacol</a:t>
            </a:r>
            <a:r>
              <a:rPr lang="en-US" sz="1200" dirty="0">
                <a:solidFill>
                  <a:prstClr val="black"/>
                </a:solidFill>
                <a:cs typeface="Times New Roman" pitchFamily="18" charset="0"/>
              </a:rPr>
              <a:t> Exp </a:t>
            </a:r>
            <a:r>
              <a:rPr lang="en-US" sz="1200" dirty="0" err="1">
                <a:solidFill>
                  <a:prstClr val="black"/>
                </a:solidFill>
                <a:cs typeface="Times New Roman" pitchFamily="18" charset="0"/>
              </a:rPr>
              <a:t>Ther</a:t>
            </a:r>
            <a:r>
              <a:rPr lang="en-US" sz="1200" dirty="0">
                <a:solidFill>
                  <a:prstClr val="black"/>
                </a:solidFill>
                <a:cs typeface="Times New Roman" pitchFamily="18" charset="0"/>
              </a:rPr>
              <a:t>. 2010 Aug 30. [</a:t>
            </a:r>
            <a:r>
              <a:rPr lang="en-US" sz="1200" dirty="0" err="1">
                <a:solidFill>
                  <a:prstClr val="black"/>
                </a:solidFill>
                <a:cs typeface="Times New Roman" pitchFamily="18" charset="0"/>
              </a:rPr>
              <a:t>Epub</a:t>
            </a:r>
            <a:r>
              <a:rPr lang="en-US" sz="1200" dirty="0">
                <a:solidFill>
                  <a:prstClr val="black"/>
                </a:solidFill>
                <a:cs typeface="Times New Roman" pitchFamily="18" charset="0"/>
              </a:rPr>
              <a:t> ahead of print]</a:t>
            </a:r>
            <a:endParaRPr lang="en-US" dirty="0"/>
          </a:p>
        </p:txBody>
      </p:sp>
    </p:spTree>
    <p:extLst>
      <p:ext uri="{BB962C8B-B14F-4D97-AF65-F5344CB8AC3E}">
        <p14:creationId xmlns:p14="http://schemas.microsoft.com/office/powerpoint/2010/main" val="2867923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a:xfrm>
            <a:off x="457200" y="267365"/>
            <a:ext cx="8229600" cy="1143000"/>
          </a:xfrm>
        </p:spPr>
        <p:txBody>
          <a:bodyPr>
            <a:normAutofit/>
          </a:bodyPr>
          <a:lstStyle/>
          <a:p>
            <a:pPr algn="l"/>
            <a:r>
              <a:rPr lang="en-US" dirty="0">
                <a:latin typeface="+mn-lt"/>
                <a:cs typeface="Times New Roman" charset="0"/>
              </a:rPr>
              <a:t>Conclusions</a:t>
            </a:r>
          </a:p>
        </p:txBody>
      </p:sp>
      <p:sp>
        <p:nvSpPr>
          <p:cNvPr id="101378" name="Content Placeholder 2"/>
          <p:cNvSpPr>
            <a:spLocks noGrp="1"/>
          </p:cNvSpPr>
          <p:nvPr>
            <p:ph idx="1"/>
          </p:nvPr>
        </p:nvSpPr>
        <p:spPr>
          <a:xfrm>
            <a:off x="457200" y="1629697"/>
            <a:ext cx="8229600" cy="4389438"/>
          </a:xfrm>
        </p:spPr>
        <p:txBody>
          <a:bodyPr>
            <a:normAutofit lnSpcReduction="10000"/>
          </a:bodyPr>
          <a:lstStyle/>
          <a:p>
            <a:r>
              <a:rPr lang="en-US" sz="2800" dirty="0">
                <a:cs typeface="Times New Roman" charset="0"/>
              </a:rPr>
              <a:t>Children with active and recent URIs are at increased risk of respiratory complications</a:t>
            </a:r>
          </a:p>
          <a:p>
            <a:r>
              <a:rPr lang="en-US" sz="2800" dirty="0">
                <a:cs typeface="Times New Roman" charset="0"/>
              </a:rPr>
              <a:t>Awareness and identification of risk factors will guide the anesthesiologist in deciding to proceed with and to tailor the anesthetic to the child</a:t>
            </a:r>
            <a:r>
              <a:rPr lang="ja-JP" altLang="en-US" sz="2800">
                <a:cs typeface="Times New Roman" charset="0"/>
              </a:rPr>
              <a:t>’</a:t>
            </a:r>
            <a:r>
              <a:rPr lang="en-US" altLang="ja-JP" sz="2800" dirty="0">
                <a:cs typeface="Times New Roman" charset="0"/>
              </a:rPr>
              <a:t>s condition</a:t>
            </a:r>
          </a:p>
          <a:p>
            <a:r>
              <a:rPr lang="en-US" sz="2800" dirty="0">
                <a:cs typeface="Times New Roman" charset="0"/>
              </a:rPr>
              <a:t>Selective cancellation of surgery for children with URIs</a:t>
            </a:r>
          </a:p>
          <a:p>
            <a:r>
              <a:rPr lang="en-US" sz="2800" dirty="0">
                <a:cs typeface="Times New Roman" charset="0"/>
              </a:rPr>
              <a:t>Informed consent, good clinical judgment and experience are crucial factors in the decision-making process</a:t>
            </a:r>
          </a:p>
        </p:txBody>
      </p:sp>
    </p:spTree>
    <p:extLst>
      <p:ext uri="{BB962C8B-B14F-4D97-AF65-F5344CB8AC3E}">
        <p14:creationId xmlns:p14="http://schemas.microsoft.com/office/powerpoint/2010/main" val="1145655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2"/>
          <p:cNvSpPr>
            <a:spLocks noGrp="1"/>
          </p:cNvSpPr>
          <p:nvPr>
            <p:ph idx="1"/>
          </p:nvPr>
        </p:nvSpPr>
        <p:spPr>
          <a:xfrm>
            <a:off x="457200" y="1600201"/>
            <a:ext cx="8229600" cy="3657600"/>
          </a:xfrm>
        </p:spPr>
        <p:txBody>
          <a:bodyPr>
            <a:normAutofit/>
          </a:bodyPr>
          <a:lstStyle/>
          <a:p>
            <a:pPr marL="0" indent="0">
              <a:buFont typeface="Wingdings 2" charset="0"/>
              <a:buNone/>
            </a:pPr>
            <a:r>
              <a:rPr lang="ja-JP" altLang="en-US" sz="2800">
                <a:cs typeface="Times New Roman" charset="0"/>
              </a:rPr>
              <a:t>“</a:t>
            </a:r>
            <a:r>
              <a:rPr lang="en-US" altLang="ja-JP" sz="2800" dirty="0">
                <a:cs typeface="Times New Roman" charset="0"/>
              </a:rPr>
              <a:t>Although the child with a URI still presents a     challenge, anesthesiologists are now in a better position to make informed decisions regarding the assessment and management of these children, such that </a:t>
            </a:r>
            <a:r>
              <a:rPr lang="en-US" altLang="ja-JP" sz="2800" i="1" dirty="0">
                <a:cs typeface="Times New Roman" charset="0"/>
              </a:rPr>
              <a:t>blanket cancellation has now become a thing of the past</a:t>
            </a:r>
            <a:r>
              <a:rPr lang="en-US" altLang="ja-JP" sz="2800" dirty="0">
                <a:cs typeface="Times New Roman" charset="0"/>
              </a:rPr>
              <a:t>.</a:t>
            </a:r>
            <a:r>
              <a:rPr lang="ja-JP" altLang="en-US" sz="2800">
                <a:cs typeface="Times New Roman" charset="0"/>
              </a:rPr>
              <a:t>”</a:t>
            </a:r>
            <a:endParaRPr lang="en-US" altLang="ja-JP" sz="2800" dirty="0">
              <a:cs typeface="Times New Roman" charset="0"/>
            </a:endParaRPr>
          </a:p>
          <a:p>
            <a:pPr marL="0" indent="0">
              <a:buFont typeface="Wingdings 2" charset="0"/>
              <a:buNone/>
            </a:pPr>
            <a:r>
              <a:rPr lang="en-US" sz="2400" dirty="0"/>
              <a:t>                                                                      </a:t>
            </a:r>
          </a:p>
          <a:p>
            <a:pPr marL="0" indent="0">
              <a:buFont typeface="Wingdings 2" charset="0"/>
              <a:buNone/>
            </a:pPr>
            <a:r>
              <a:rPr lang="en-US" sz="2400" dirty="0">
                <a:cs typeface="Times New Roman" charset="0"/>
              </a:rPr>
              <a:t>                                                                             Alan R Tait                </a:t>
            </a:r>
          </a:p>
          <a:p>
            <a:pPr marL="0" indent="0">
              <a:buFont typeface="Wingdings 2" charset="0"/>
              <a:buNone/>
            </a:pPr>
            <a:endParaRPr lang="en-US" sz="1200" dirty="0">
              <a:latin typeface="Constantia" charset="0"/>
            </a:endParaRPr>
          </a:p>
          <a:p>
            <a:pPr marL="0" indent="0">
              <a:buFont typeface="Wingdings 2" charset="0"/>
              <a:buNone/>
            </a:pPr>
            <a:endParaRPr lang="en-US" sz="1200" dirty="0">
              <a:latin typeface="Constantia" charset="0"/>
            </a:endParaRPr>
          </a:p>
          <a:p>
            <a:pPr marL="0" indent="0">
              <a:buFont typeface="Wingdings 2" charset="0"/>
              <a:buNone/>
            </a:pPr>
            <a:endParaRPr lang="en-US" sz="2800" dirty="0">
              <a:latin typeface="Times New Roman" charset="0"/>
              <a:cs typeface="Times New Roman" charset="0"/>
            </a:endParaRPr>
          </a:p>
        </p:txBody>
      </p:sp>
      <p:sp>
        <p:nvSpPr>
          <p:cNvPr id="2" name="TextBox 1">
            <a:extLst>
              <a:ext uri="{FF2B5EF4-FFF2-40B4-BE49-F238E27FC236}">
                <a16:creationId xmlns:a16="http://schemas.microsoft.com/office/drawing/2014/main" id="{3EA330A7-6232-B64E-8C76-6E39C7223D23}"/>
              </a:ext>
            </a:extLst>
          </p:cNvPr>
          <p:cNvSpPr txBox="1"/>
          <p:nvPr/>
        </p:nvSpPr>
        <p:spPr>
          <a:xfrm>
            <a:off x="2438400" y="6019800"/>
            <a:ext cx="3962400" cy="646331"/>
          </a:xfrm>
          <a:prstGeom prst="rect">
            <a:avLst/>
          </a:prstGeom>
          <a:noFill/>
        </p:spPr>
        <p:txBody>
          <a:bodyPr wrap="square" rtlCol="0">
            <a:spAutoFit/>
          </a:bodyPr>
          <a:lstStyle/>
          <a:p>
            <a:r>
              <a:rPr lang="en-US" sz="1200" dirty="0">
                <a:cs typeface="Times New Roman" charset="0"/>
              </a:rPr>
              <a:t>Tait  AR, Malviya S. Anesthesia for the child with an upper respiratory tract infection: still a dilemma?</a:t>
            </a:r>
            <a:r>
              <a:rPr lang="en-US" sz="1200" b="1" dirty="0">
                <a:cs typeface="Times New Roman" charset="0"/>
              </a:rPr>
              <a:t> </a:t>
            </a:r>
            <a:r>
              <a:rPr lang="en-US" sz="1200" dirty="0" err="1">
                <a:cs typeface="Times New Roman" charset="0"/>
              </a:rPr>
              <a:t>Anesth</a:t>
            </a:r>
            <a:r>
              <a:rPr lang="en-US" sz="1200" dirty="0">
                <a:cs typeface="Times New Roman" charset="0"/>
              </a:rPr>
              <a:t> </a:t>
            </a:r>
            <a:r>
              <a:rPr lang="en-US" sz="1200" dirty="0" err="1">
                <a:cs typeface="Times New Roman" charset="0"/>
              </a:rPr>
              <a:t>Analg</a:t>
            </a:r>
            <a:r>
              <a:rPr lang="en-US" sz="1200" dirty="0">
                <a:cs typeface="Times New Roman" charset="0"/>
              </a:rPr>
              <a:t> 2005 Jan;100(1):59-65</a:t>
            </a:r>
          </a:p>
        </p:txBody>
      </p:sp>
    </p:spTree>
    <p:extLst>
      <p:ext uri="{BB962C8B-B14F-4D97-AF65-F5344CB8AC3E}">
        <p14:creationId xmlns:p14="http://schemas.microsoft.com/office/powerpoint/2010/main" val="661442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457200" y="152400"/>
            <a:ext cx="8229600" cy="1143000"/>
          </a:xfrm>
        </p:spPr>
        <p:txBody>
          <a:bodyPr>
            <a:normAutofit/>
          </a:bodyPr>
          <a:lstStyle/>
          <a:p>
            <a:pPr algn="l"/>
            <a:r>
              <a:rPr lang="en-US" dirty="0">
                <a:latin typeface="+mn-lt"/>
                <a:cs typeface="Times New Roman" charset="0"/>
              </a:rPr>
              <a:t>References </a:t>
            </a:r>
          </a:p>
        </p:txBody>
      </p:sp>
      <p:sp>
        <p:nvSpPr>
          <p:cNvPr id="105474" name="Content Placeholder 2"/>
          <p:cNvSpPr>
            <a:spLocks noGrp="1"/>
          </p:cNvSpPr>
          <p:nvPr>
            <p:ph idx="1"/>
          </p:nvPr>
        </p:nvSpPr>
        <p:spPr>
          <a:xfrm>
            <a:off x="457200" y="1066800"/>
            <a:ext cx="8153400" cy="5105400"/>
          </a:xfrm>
        </p:spPr>
        <p:txBody>
          <a:bodyPr>
            <a:normAutofit/>
          </a:bodyPr>
          <a:lstStyle/>
          <a:p>
            <a:pPr marL="349250" indent="-349250">
              <a:lnSpc>
                <a:spcPct val="120000"/>
              </a:lnSpc>
              <a:buFont typeface="Calibri" charset="0"/>
              <a:buAutoNum type="arabicPeriod"/>
            </a:pPr>
            <a:r>
              <a:rPr lang="en-US" sz="1400" dirty="0">
                <a:cs typeface="Times New Roman" charset="0"/>
              </a:rPr>
              <a:t>Burt CW, </a:t>
            </a:r>
            <a:r>
              <a:rPr lang="en-US" sz="1400" dirty="0" err="1">
                <a:cs typeface="Times New Roman" charset="0"/>
              </a:rPr>
              <a:t>McCaig</a:t>
            </a:r>
            <a:r>
              <a:rPr lang="en-US" sz="1400" dirty="0">
                <a:cs typeface="Times New Roman" charset="0"/>
              </a:rPr>
              <a:t> LF, </a:t>
            </a:r>
            <a:r>
              <a:rPr lang="en-US" sz="1400" dirty="0" err="1">
                <a:cs typeface="Times New Roman" charset="0"/>
              </a:rPr>
              <a:t>Rechtsteiner</a:t>
            </a:r>
            <a:r>
              <a:rPr lang="en-US" sz="1400" dirty="0">
                <a:cs typeface="Times New Roman" charset="0"/>
              </a:rPr>
              <a:t> EA. Ambulatory medical care utilization estimates for 2005. Adv Data. 2007;388:1-15.</a:t>
            </a:r>
          </a:p>
          <a:p>
            <a:pPr marL="349250" indent="-349250">
              <a:lnSpc>
                <a:spcPct val="120000"/>
              </a:lnSpc>
              <a:buFont typeface="Calibri" charset="0"/>
              <a:buAutoNum type="arabicPeriod"/>
            </a:pPr>
            <a:r>
              <a:rPr lang="en-US" sz="1400" dirty="0" err="1"/>
              <a:t>Fendrick</a:t>
            </a:r>
            <a:r>
              <a:rPr lang="en-US" sz="1400" dirty="0"/>
              <a:t> AM, Monto AS, </a:t>
            </a:r>
            <a:r>
              <a:rPr lang="en-US" sz="1400" dirty="0" err="1"/>
              <a:t>Nightengale</a:t>
            </a:r>
            <a:r>
              <a:rPr lang="en-US" sz="1400" dirty="0"/>
              <a:t> B, </a:t>
            </a:r>
            <a:r>
              <a:rPr lang="en-US" sz="1400" dirty="0" err="1"/>
              <a:t>Sarnes</a:t>
            </a:r>
            <a:r>
              <a:rPr lang="en-US" sz="1400" dirty="0"/>
              <a:t> M. The economic burden of non-influenza-related viral respiratory tract infection in the United States. Arch Intern </a:t>
            </a:r>
            <a:r>
              <a:rPr lang="en-US" sz="1400" dirty="0">
                <a:cs typeface="Times New Roman" charset="0"/>
              </a:rPr>
              <a:t>Med 2003;163</a:t>
            </a:r>
            <a:r>
              <a:rPr lang="en-US" sz="1400" dirty="0">
                <a:cs typeface="Times New Roman" charset="0"/>
                <a:sym typeface="Wingdings" charset="0"/>
              </a:rPr>
              <a:t>(4):487-494.</a:t>
            </a:r>
          </a:p>
          <a:p>
            <a:pPr marL="349250" indent="-349250">
              <a:lnSpc>
                <a:spcPct val="120000"/>
              </a:lnSpc>
              <a:buFont typeface="Calibri" charset="0"/>
              <a:buAutoNum type="arabicPeriod"/>
            </a:pPr>
            <a:r>
              <a:rPr lang="en-US" sz="1400" dirty="0">
                <a:cs typeface="Times New Roman" charset="0"/>
                <a:sym typeface="Wingdings" charset="0"/>
              </a:rPr>
              <a:t>Bramley TJ, Lerner D, </a:t>
            </a:r>
            <a:r>
              <a:rPr lang="en-US" sz="1400" dirty="0" err="1">
                <a:cs typeface="Times New Roman" charset="0"/>
                <a:sym typeface="Wingdings" charset="0"/>
              </a:rPr>
              <a:t>Sarnes</a:t>
            </a:r>
            <a:r>
              <a:rPr lang="en-US" sz="1400" dirty="0">
                <a:cs typeface="Times New Roman" charset="0"/>
                <a:sym typeface="Wingdings" charset="0"/>
              </a:rPr>
              <a:t> M. Productivity losses related to the common cold. J </a:t>
            </a:r>
            <a:r>
              <a:rPr lang="en-US" sz="1400" dirty="0" err="1">
                <a:cs typeface="Times New Roman" charset="0"/>
                <a:sym typeface="Wingdings" charset="0"/>
              </a:rPr>
              <a:t>Occup</a:t>
            </a:r>
            <a:r>
              <a:rPr lang="en-US" sz="1400" dirty="0">
                <a:cs typeface="Times New Roman" charset="0"/>
                <a:sym typeface="Wingdings" charset="0"/>
              </a:rPr>
              <a:t> Environ Med 2002;44(9):822-829.</a:t>
            </a:r>
          </a:p>
          <a:p>
            <a:pPr marL="349250" indent="-349250">
              <a:lnSpc>
                <a:spcPct val="120000"/>
              </a:lnSpc>
              <a:buFont typeface="Calibri" charset="0"/>
              <a:buAutoNum type="arabicPeriod"/>
            </a:pPr>
            <a:r>
              <a:rPr lang="en-US" sz="1400" dirty="0"/>
              <a:t>Monto AS. Epidemiology of viral respiratory infection. Am J Med 2002;112(suppl 6A):4S-12S.</a:t>
            </a:r>
          </a:p>
          <a:p>
            <a:pPr marL="349250" indent="-349250">
              <a:lnSpc>
                <a:spcPct val="120000"/>
              </a:lnSpc>
              <a:buFont typeface="Wingdings 2" charset="0"/>
              <a:buAutoNum type="arabicPeriod" startAt="5"/>
            </a:pPr>
            <a:r>
              <a:rPr lang="en-US" sz="1400" dirty="0">
                <a:cs typeface="Times New Roman" charset="0"/>
              </a:rPr>
              <a:t>Heikkinen T, </a:t>
            </a:r>
            <a:r>
              <a:rPr lang="en-US" sz="1400" dirty="0" err="1">
                <a:cs typeface="Times New Roman" charset="0"/>
              </a:rPr>
              <a:t>Jarvinen</a:t>
            </a:r>
            <a:r>
              <a:rPr lang="en-US" sz="1400" dirty="0">
                <a:cs typeface="Times New Roman" charset="0"/>
              </a:rPr>
              <a:t> A. The common cold. Lancet 2003;361(9351):51-59.</a:t>
            </a:r>
          </a:p>
          <a:p>
            <a:pPr marL="349250" indent="-349250">
              <a:lnSpc>
                <a:spcPct val="120000"/>
              </a:lnSpc>
              <a:buFont typeface="Wingdings 2" charset="0"/>
              <a:buAutoNum type="arabicPeriod" startAt="5"/>
            </a:pPr>
            <a:r>
              <a:rPr lang="en-US" sz="1400" dirty="0">
                <a:cs typeface="Times New Roman" charset="0"/>
              </a:rPr>
              <a:t>Tait  AR, Malviya S. Anesthesia for the child with an upper respiratory tract infection: still a dilemma?  </a:t>
            </a:r>
            <a:r>
              <a:rPr lang="en-US" sz="1400" dirty="0" err="1">
                <a:cs typeface="Times New Roman" charset="0"/>
              </a:rPr>
              <a:t>Anesth</a:t>
            </a:r>
            <a:r>
              <a:rPr lang="en-US" sz="1400" dirty="0">
                <a:cs typeface="Times New Roman" charset="0"/>
              </a:rPr>
              <a:t> </a:t>
            </a:r>
            <a:r>
              <a:rPr lang="en-US" sz="1400" dirty="0" err="1">
                <a:cs typeface="Times New Roman" charset="0"/>
              </a:rPr>
              <a:t>Analg</a:t>
            </a:r>
            <a:r>
              <a:rPr lang="en-US" sz="1400" dirty="0">
                <a:cs typeface="Times New Roman" charset="0"/>
              </a:rPr>
              <a:t> 2005 Jan;100(1):59-65.</a:t>
            </a:r>
          </a:p>
          <a:p>
            <a:pPr marL="349250" indent="-349250">
              <a:lnSpc>
                <a:spcPct val="120000"/>
              </a:lnSpc>
              <a:buFont typeface="Wingdings 2" charset="0"/>
              <a:buAutoNum type="arabicPeriod" startAt="7"/>
            </a:pPr>
            <a:r>
              <a:rPr lang="en-US" sz="1400" dirty="0" err="1">
                <a:cs typeface="Times New Roman" charset="0"/>
              </a:rPr>
              <a:t>Coté</a:t>
            </a:r>
            <a:r>
              <a:rPr lang="en-US" sz="1400" dirty="0">
                <a:cs typeface="Times New Roman" charset="0"/>
              </a:rPr>
              <a:t> CJ. The upper respiratory tract infection (URI) dilemma: fear of complication or litigation? Anesthesiology 2001 Aug;95:283-5.</a:t>
            </a:r>
          </a:p>
          <a:p>
            <a:pPr marL="349250" indent="-349250">
              <a:lnSpc>
                <a:spcPct val="120000"/>
              </a:lnSpc>
              <a:buFont typeface="Wingdings 2" charset="0"/>
              <a:buAutoNum type="arabicPeriod" startAt="8"/>
            </a:pPr>
            <a:r>
              <a:rPr lang="en-US" sz="1400" dirty="0">
                <a:cs typeface="Times New Roman" charset="0"/>
              </a:rPr>
              <a:t>Tait AR. The anesthetic management of the child with an upper respiratory tract infection. Current Opinion in </a:t>
            </a:r>
            <a:r>
              <a:rPr lang="en-US" sz="1400" dirty="0" err="1">
                <a:cs typeface="Times New Roman" charset="0"/>
              </a:rPr>
              <a:t>Anesth</a:t>
            </a:r>
            <a:r>
              <a:rPr lang="en-US" sz="1400" dirty="0">
                <a:cs typeface="Times New Roman" charset="0"/>
              </a:rPr>
              <a:t>   2005 Dec;18(6):603-607.</a:t>
            </a:r>
          </a:p>
          <a:p>
            <a:pPr marL="349250" indent="-349250">
              <a:lnSpc>
                <a:spcPct val="120000"/>
              </a:lnSpc>
              <a:buFont typeface="Wingdings 2" charset="0"/>
              <a:buAutoNum type="arabicPeriod" startAt="8"/>
            </a:pPr>
            <a:r>
              <a:rPr lang="en-US" sz="1400" dirty="0"/>
              <a:t>Tait AR, Malviya S, Voepel-Lewis T, Munro HM, </a:t>
            </a:r>
            <a:r>
              <a:rPr lang="en-US" sz="1400" dirty="0" err="1"/>
              <a:t>Seiwert</a:t>
            </a:r>
            <a:r>
              <a:rPr lang="en-US" sz="1400" dirty="0"/>
              <a:t> M, Pandit UA. Risk factors for perioperative adverse respiratory events in children with upper respiratory tract infections. Anesthesiology 2001 Aug;95(2):299-306. </a:t>
            </a:r>
            <a:endParaRPr lang="en-US" sz="2000" dirty="0">
              <a:latin typeface="Times New Roman" charset="0"/>
              <a:cs typeface="Times New Roman" charset="0"/>
            </a:endParaRPr>
          </a:p>
        </p:txBody>
      </p:sp>
    </p:spTree>
    <p:extLst>
      <p:ext uri="{BB962C8B-B14F-4D97-AF65-F5344CB8AC3E}">
        <p14:creationId xmlns:p14="http://schemas.microsoft.com/office/powerpoint/2010/main" val="3948039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a:xfrm>
            <a:off x="457200" y="152400"/>
            <a:ext cx="8229600" cy="1143000"/>
          </a:xfrm>
        </p:spPr>
        <p:txBody>
          <a:bodyPr>
            <a:normAutofit/>
          </a:bodyPr>
          <a:lstStyle/>
          <a:p>
            <a:pPr algn="l"/>
            <a:r>
              <a:rPr lang="en-US" dirty="0">
                <a:latin typeface="+mn-lt"/>
                <a:cs typeface="Times New Roman" charset="0"/>
              </a:rPr>
              <a:t>References </a:t>
            </a:r>
          </a:p>
        </p:txBody>
      </p:sp>
      <p:sp>
        <p:nvSpPr>
          <p:cNvPr id="105474" name="Content Placeholder 2"/>
          <p:cNvSpPr>
            <a:spLocks noGrp="1"/>
          </p:cNvSpPr>
          <p:nvPr>
            <p:ph idx="1"/>
          </p:nvPr>
        </p:nvSpPr>
        <p:spPr>
          <a:xfrm>
            <a:off x="457200" y="1295400"/>
            <a:ext cx="8153400" cy="5334000"/>
          </a:xfrm>
        </p:spPr>
        <p:txBody>
          <a:bodyPr>
            <a:normAutofit fontScale="55000" lnSpcReduction="20000"/>
          </a:bodyPr>
          <a:lstStyle/>
          <a:p>
            <a:pPr marL="457200" indent="-457200">
              <a:lnSpc>
                <a:spcPct val="120000"/>
              </a:lnSpc>
              <a:buFont typeface="+mj-lt"/>
              <a:buAutoNum type="arabicPeriod" startAt="10"/>
              <a:defRPr/>
            </a:pPr>
            <a:r>
              <a:rPr lang="en-US" sz="2500" dirty="0" err="1"/>
              <a:t>Parnis</a:t>
            </a:r>
            <a:r>
              <a:rPr lang="en-US" sz="2500" dirty="0"/>
              <a:t> SJ, Barker DS, Van Der Walt JH. Clinical predictors of anesthetic complications in children with upper respiratory tract infections. </a:t>
            </a:r>
            <a:r>
              <a:rPr lang="en-US" sz="2500" dirty="0" err="1"/>
              <a:t>Pediatr</a:t>
            </a:r>
            <a:r>
              <a:rPr lang="en-US" sz="2500" dirty="0"/>
              <a:t> </a:t>
            </a:r>
            <a:r>
              <a:rPr lang="en-US" sz="2500" dirty="0" err="1"/>
              <a:t>Anaesth</a:t>
            </a:r>
            <a:r>
              <a:rPr lang="en-US" sz="2500" dirty="0"/>
              <a:t> 2001 Jan;11(1):29-40.</a:t>
            </a:r>
            <a:r>
              <a:rPr lang="en-US" sz="2500" dirty="0">
                <a:cs typeface="Times New Roman" pitchFamily="18" charset="0"/>
              </a:rPr>
              <a:t> </a:t>
            </a:r>
          </a:p>
          <a:p>
            <a:pPr marL="457200" indent="-457200">
              <a:lnSpc>
                <a:spcPct val="120000"/>
              </a:lnSpc>
              <a:buFont typeface="+mj-lt"/>
              <a:buAutoNum type="arabicPeriod" startAt="10"/>
              <a:defRPr/>
            </a:pPr>
            <a:r>
              <a:rPr lang="en-US" sz="2500" dirty="0">
                <a:cs typeface="Times New Roman" pitchFamily="18" charset="0"/>
              </a:rPr>
              <a:t>Tait AR et al. Glycopyrrolate does not reduce the incidence of perioperative adverse event in children with upper respiratory tract infections.  </a:t>
            </a:r>
            <a:r>
              <a:rPr lang="en-US" sz="2500" dirty="0" err="1">
                <a:cs typeface="Times New Roman" pitchFamily="18" charset="0"/>
              </a:rPr>
              <a:t>Anesth</a:t>
            </a:r>
            <a:r>
              <a:rPr lang="en-US" sz="2500" dirty="0">
                <a:cs typeface="Times New Roman" pitchFamily="18" charset="0"/>
              </a:rPr>
              <a:t> </a:t>
            </a:r>
            <a:r>
              <a:rPr lang="en-US" sz="2500" dirty="0" err="1">
                <a:cs typeface="Times New Roman" pitchFamily="18" charset="0"/>
              </a:rPr>
              <a:t>Analg</a:t>
            </a:r>
            <a:r>
              <a:rPr lang="en-US" sz="2500" dirty="0">
                <a:cs typeface="Times New Roman" pitchFamily="18" charset="0"/>
              </a:rPr>
              <a:t> 2007 Feb;104(2):265-70.</a:t>
            </a:r>
          </a:p>
          <a:p>
            <a:pPr marL="457200" indent="-457200">
              <a:lnSpc>
                <a:spcPct val="120000"/>
              </a:lnSpc>
              <a:buFont typeface="+mj-lt"/>
              <a:buAutoNum type="arabicPeriod" startAt="10"/>
            </a:pPr>
            <a:r>
              <a:rPr lang="en-US" sz="2500" dirty="0">
                <a:cs typeface="Times New Roman" charset="0"/>
              </a:rPr>
              <a:t>Silvanus M-T, </a:t>
            </a:r>
            <a:r>
              <a:rPr lang="en-US" sz="2500" dirty="0" err="1">
                <a:cs typeface="Times New Roman" charset="0"/>
              </a:rPr>
              <a:t>Groeben</a:t>
            </a:r>
            <a:r>
              <a:rPr lang="en-US" sz="2500" dirty="0">
                <a:cs typeface="Times New Roman" charset="0"/>
              </a:rPr>
              <a:t> H, Peters J. Corticosteroids and inhaled salbutamol in patients with reversible airway obstruction markedly decrease the incidence of bronchospasm after tracheal intubation.  Anesthesiology 2004;100:1052-7. </a:t>
            </a:r>
          </a:p>
          <a:p>
            <a:pPr marL="457200" indent="-457200">
              <a:lnSpc>
                <a:spcPct val="120000"/>
              </a:lnSpc>
              <a:buFont typeface="+mj-lt"/>
              <a:buAutoNum type="arabicPeriod" startAt="10"/>
            </a:pPr>
            <a:r>
              <a:rPr lang="en-US" sz="2500" dirty="0" err="1">
                <a:cs typeface="Times New Roman" charset="0"/>
              </a:rPr>
              <a:t>Schebesta</a:t>
            </a:r>
            <a:r>
              <a:rPr lang="en-US" sz="2500" dirty="0">
                <a:cs typeface="Times New Roman" charset="0"/>
              </a:rPr>
              <a:t> K. </a:t>
            </a:r>
            <a:r>
              <a:rPr lang="en-US" sz="2500" dirty="0" err="1">
                <a:cs typeface="Times New Roman" charset="0"/>
              </a:rPr>
              <a:t>Guloglu</a:t>
            </a:r>
            <a:r>
              <a:rPr lang="en-US" sz="2500" dirty="0">
                <a:cs typeface="Times New Roman" charset="0"/>
              </a:rPr>
              <a:t> E. Chiari A. et al. Topical lidocaine reduces the risk of perioperative airway complications in children with upper respiratory tract infections. Can J </a:t>
            </a:r>
            <a:r>
              <a:rPr lang="en-US" sz="2500" dirty="0" err="1">
                <a:cs typeface="Times New Roman" charset="0"/>
              </a:rPr>
              <a:t>Anaesth</a:t>
            </a:r>
            <a:r>
              <a:rPr lang="en-US" sz="2500" dirty="0">
                <a:cs typeface="Times New Roman" charset="0"/>
              </a:rPr>
              <a:t>. 2010 Aug;57(8):745-50. </a:t>
            </a:r>
            <a:r>
              <a:rPr lang="en-US" sz="2500" dirty="0" err="1">
                <a:cs typeface="Times New Roman" charset="0"/>
              </a:rPr>
              <a:t>Epub</a:t>
            </a:r>
            <a:r>
              <a:rPr lang="en-US" sz="2500" dirty="0">
                <a:cs typeface="Times New Roman" charset="0"/>
              </a:rPr>
              <a:t> 2010 Jun 4.</a:t>
            </a:r>
          </a:p>
          <a:p>
            <a:pPr marL="457200" indent="-457200">
              <a:lnSpc>
                <a:spcPct val="120000"/>
              </a:lnSpc>
              <a:buFont typeface="+mj-lt"/>
              <a:buAutoNum type="arabicPeriod" startAt="10"/>
            </a:pPr>
            <a:r>
              <a:rPr lang="en-US" sz="2500" dirty="0">
                <a:cs typeface="Times New Roman" charset="0"/>
              </a:rPr>
              <a:t>Barnes JP. Muscarinic receptor subtypes in airways. Life Sci 1993;52(5-6):521-527.</a:t>
            </a:r>
          </a:p>
          <a:p>
            <a:pPr marL="457200" indent="-457200">
              <a:lnSpc>
                <a:spcPct val="120000"/>
              </a:lnSpc>
              <a:buFont typeface="+mj-lt"/>
              <a:buAutoNum type="arabicPeriod" startAt="10"/>
            </a:pPr>
            <a:r>
              <a:rPr lang="en-US" sz="2500" dirty="0" err="1">
                <a:cs typeface="Times New Roman" charset="0"/>
              </a:rPr>
              <a:t>Casarosa</a:t>
            </a:r>
            <a:r>
              <a:rPr lang="en-US" sz="2500" dirty="0">
                <a:cs typeface="Times New Roman" charset="0"/>
              </a:rPr>
              <a:t> P et al. Preclinical evaluation of long-acting muscarinic antagonists: comparison of tiotropium and investigational drugs. J  </a:t>
            </a:r>
            <a:r>
              <a:rPr lang="en-US" sz="2500" dirty="0" err="1">
                <a:cs typeface="Times New Roman" charset="0"/>
              </a:rPr>
              <a:t>Pharmacol</a:t>
            </a:r>
            <a:r>
              <a:rPr lang="en-US" sz="2500" dirty="0">
                <a:cs typeface="Times New Roman" charset="0"/>
              </a:rPr>
              <a:t> Exp </a:t>
            </a:r>
            <a:r>
              <a:rPr lang="en-US" sz="2500" dirty="0" err="1">
                <a:cs typeface="Times New Roman" charset="0"/>
              </a:rPr>
              <a:t>Ther</a:t>
            </a:r>
            <a:r>
              <a:rPr lang="en-US" sz="2500" dirty="0">
                <a:cs typeface="Times New Roman" charset="0"/>
              </a:rPr>
              <a:t> 2009 Aug;330(2):660-8. </a:t>
            </a:r>
            <a:r>
              <a:rPr lang="en-US" sz="2500" dirty="0" err="1">
                <a:cs typeface="Times New Roman" charset="0"/>
              </a:rPr>
              <a:t>Epub</a:t>
            </a:r>
            <a:r>
              <a:rPr lang="en-US" sz="2500" dirty="0">
                <a:cs typeface="Times New Roman" charset="0"/>
              </a:rPr>
              <a:t> 2009 May 28.</a:t>
            </a:r>
          </a:p>
          <a:p>
            <a:pPr marL="457200" indent="-457200">
              <a:lnSpc>
                <a:spcPct val="120000"/>
              </a:lnSpc>
              <a:buFont typeface="+mj-lt"/>
              <a:buAutoNum type="arabicPeriod" startAt="10"/>
            </a:pPr>
            <a:r>
              <a:rPr lang="en-US" sz="2500" dirty="0" err="1">
                <a:cs typeface="Times New Roman" charset="0"/>
              </a:rPr>
              <a:t>Gavalda</a:t>
            </a:r>
            <a:r>
              <a:rPr lang="en-US" sz="2500" dirty="0">
                <a:cs typeface="Times New Roman" charset="0"/>
              </a:rPr>
              <a:t> A et al. Characterization of aclidinium bromide, a novel inhaled muscarinic antagonist. J </a:t>
            </a:r>
            <a:r>
              <a:rPr lang="en-US" sz="2500" dirty="0" err="1">
                <a:cs typeface="Times New Roman" charset="0"/>
              </a:rPr>
              <a:t>Pharmacol</a:t>
            </a:r>
            <a:r>
              <a:rPr lang="en-US" sz="2500" dirty="0">
                <a:cs typeface="Times New Roman" charset="0"/>
              </a:rPr>
              <a:t> Exp </a:t>
            </a:r>
            <a:r>
              <a:rPr lang="en-US" sz="2500" dirty="0" err="1">
                <a:cs typeface="Times New Roman" charset="0"/>
              </a:rPr>
              <a:t>Ther</a:t>
            </a:r>
            <a:r>
              <a:rPr lang="en-US" sz="2500" dirty="0">
                <a:cs typeface="Times New Roman" charset="0"/>
              </a:rPr>
              <a:t> 2009 Nov;331(2):740-51. </a:t>
            </a:r>
            <a:r>
              <a:rPr lang="en-US" sz="2500" dirty="0" err="1">
                <a:cs typeface="Times New Roman" charset="0"/>
              </a:rPr>
              <a:t>Epub</a:t>
            </a:r>
            <a:r>
              <a:rPr lang="en-US" sz="2500" dirty="0">
                <a:cs typeface="Times New Roman" charset="0"/>
              </a:rPr>
              <a:t> 2009 Aug 26.</a:t>
            </a:r>
          </a:p>
          <a:p>
            <a:pPr marL="457200" indent="-457200">
              <a:lnSpc>
                <a:spcPct val="120000"/>
              </a:lnSpc>
              <a:buFont typeface="+mj-lt"/>
              <a:buAutoNum type="arabicPeriod" startAt="10"/>
            </a:pPr>
            <a:r>
              <a:rPr lang="en-US" sz="2500" dirty="0" err="1">
                <a:cs typeface="Times New Roman" charset="0"/>
              </a:rPr>
              <a:t>Villetti</a:t>
            </a:r>
            <a:r>
              <a:rPr lang="en-US" sz="2500" dirty="0">
                <a:cs typeface="Times New Roman" charset="0"/>
              </a:rPr>
              <a:t> G et al. </a:t>
            </a:r>
            <a:r>
              <a:rPr lang="en-US" sz="2500" dirty="0">
                <a:solidFill>
                  <a:srgbClr val="000000"/>
                </a:solidFill>
                <a:cs typeface="Times New Roman" charset="0"/>
              </a:rPr>
              <a:t>Bronchodilator Activity of (3R)-3[[[ (3-fluorophenyl) [(3,4,5trifluorophenyl)methyl]amino] oxy]carbonyl]-1-[2-oxo-2-(2-thienyl)ethyl]-1-azoniabicyclo[2.2.2]octane bromide (CHF5407) a Potent, Long-Acting and Selective Muscarinic M3 Receptor Antagonist. J </a:t>
            </a:r>
            <a:r>
              <a:rPr lang="en-US" sz="2500" dirty="0" err="1">
                <a:solidFill>
                  <a:srgbClr val="000000"/>
                </a:solidFill>
                <a:cs typeface="Times New Roman" charset="0"/>
              </a:rPr>
              <a:t>Pharmacol</a:t>
            </a:r>
            <a:r>
              <a:rPr lang="en-US" sz="2500" dirty="0">
                <a:solidFill>
                  <a:srgbClr val="000000"/>
                </a:solidFill>
                <a:cs typeface="Times New Roman" charset="0"/>
              </a:rPr>
              <a:t> Exp </a:t>
            </a:r>
            <a:r>
              <a:rPr lang="en-US" sz="2500" dirty="0" err="1">
                <a:solidFill>
                  <a:srgbClr val="000000"/>
                </a:solidFill>
                <a:cs typeface="Times New Roman" charset="0"/>
              </a:rPr>
              <a:t>Ther</a:t>
            </a:r>
            <a:r>
              <a:rPr lang="en-US" sz="2500" dirty="0">
                <a:solidFill>
                  <a:srgbClr val="000000"/>
                </a:solidFill>
                <a:cs typeface="Times New Roman" charset="0"/>
              </a:rPr>
              <a:t>. 2010 Aug 30. [</a:t>
            </a:r>
            <a:r>
              <a:rPr lang="en-US" sz="2500" dirty="0" err="1">
                <a:solidFill>
                  <a:srgbClr val="000000"/>
                </a:solidFill>
                <a:cs typeface="Times New Roman" charset="0"/>
              </a:rPr>
              <a:t>Epub</a:t>
            </a:r>
            <a:r>
              <a:rPr lang="en-US" sz="2500" dirty="0">
                <a:solidFill>
                  <a:srgbClr val="000000"/>
                </a:solidFill>
                <a:cs typeface="Times New Roman" charset="0"/>
              </a:rPr>
              <a:t> ahead of print</a:t>
            </a:r>
            <a:r>
              <a:rPr lang="en-US" sz="2500" dirty="0">
                <a:solidFill>
                  <a:srgbClr val="000000"/>
                </a:solidFill>
              </a:rPr>
              <a:t>]</a:t>
            </a:r>
            <a:endParaRPr lang="en-US" sz="2800" dirty="0">
              <a:latin typeface="Times New Roman" charset="0"/>
              <a:cs typeface="Times New Roman" charset="0"/>
            </a:endParaRPr>
          </a:p>
        </p:txBody>
      </p:sp>
    </p:spTree>
    <p:extLst>
      <p:ext uri="{BB962C8B-B14F-4D97-AF65-F5344CB8AC3E}">
        <p14:creationId xmlns:p14="http://schemas.microsoft.com/office/powerpoint/2010/main" val="1229035978"/>
      </p:ext>
    </p:extLst>
  </p:cSld>
  <p:clrMapOvr>
    <a:masterClrMapping/>
  </p:clrMapOvr>
</p:sld>
</file>

<file path=ppt/theme/theme1.xml><?xml version="1.0" encoding="utf-8"?>
<a:theme xmlns:a="http://schemas.openxmlformats.org/drawingml/2006/main" name="Anesthesia &amp; the Child with URI 20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Anesthesia &amp; the Child with URI 2018.potx</Template>
  <TotalTime>2972</TotalTime>
  <Words>5016</Words>
  <Application>Microsoft Macintosh PowerPoint</Application>
  <PresentationFormat>On-screen Show (4:3)</PresentationFormat>
  <Paragraphs>566</Paragraphs>
  <Slides>43</Slides>
  <Notes>42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System Font Regular</vt:lpstr>
      <vt:lpstr>Arial</vt:lpstr>
      <vt:lpstr>Calibri</vt:lpstr>
      <vt:lpstr>Calibri Light</vt:lpstr>
      <vt:lpstr>Constantia</vt:lpstr>
      <vt:lpstr>Times New Roman</vt:lpstr>
      <vt:lpstr>Wingdings</vt:lpstr>
      <vt:lpstr>Wingdings 2</vt:lpstr>
      <vt:lpstr>Anesthesia &amp; the Child with URI 2018</vt:lpstr>
      <vt:lpstr>Theme11</vt:lpstr>
      <vt:lpstr>Theme9</vt:lpstr>
      <vt:lpstr>Anesthesia and the Child with Upper Respiratory Tract Infection</vt:lpstr>
      <vt:lpstr>No Disclosures</vt:lpstr>
      <vt:lpstr>Learning Objectives</vt:lpstr>
      <vt:lpstr>PowerPoint Presentation</vt:lpstr>
      <vt:lpstr>PowerPoint Presentation</vt:lpstr>
      <vt:lpstr>Etiology </vt:lpstr>
      <vt:lpstr>Mechanisms of Bronchoconstriction Secondary to Viral Infection</vt:lpstr>
      <vt:lpstr>Differential Diagnoses</vt:lpstr>
      <vt:lpstr>Perioperative Respiratory Complications</vt:lpstr>
      <vt:lpstr>Adverse Respiratory Events</vt:lpstr>
      <vt:lpstr>Adverse Respiratory Events</vt:lpstr>
      <vt:lpstr>Patient Risk Factors for Adverse Respiratory Events</vt:lpstr>
      <vt:lpstr>Patient Risk Factors for Adverse Respiratory Events</vt:lpstr>
      <vt:lpstr>Anesthesia Risk Factors for Adverse Respiratory Events</vt:lpstr>
      <vt:lpstr>Anesthesia Risk Factors for Adverse Respiratory Events</vt:lpstr>
      <vt:lpstr>Surgical Risk Factors for Adverse Respiratory Events</vt:lpstr>
      <vt:lpstr>Preoperative Assessment</vt:lpstr>
      <vt:lpstr>Laboratory Tests</vt:lpstr>
      <vt:lpstr>Algorithm: Preoperative Assessment of Pediatric Patients with URI</vt:lpstr>
      <vt:lpstr>Risk/Benefit Assessment</vt:lpstr>
      <vt:lpstr>Risk/Benefit Assessment</vt:lpstr>
      <vt:lpstr>Should Surgery Be Cancelled?</vt:lpstr>
      <vt:lpstr>Anesthetic Management</vt:lpstr>
      <vt:lpstr>Algorithm for the Anesthetic Management of a Child with URI</vt:lpstr>
      <vt:lpstr>Glycopyrrolate </vt:lpstr>
      <vt:lpstr>Glycopyrrolate </vt:lpstr>
      <vt:lpstr>Glycopyrrolate </vt:lpstr>
      <vt:lpstr>Bronchodilators/steroids</vt:lpstr>
      <vt:lpstr>Airway Device</vt:lpstr>
      <vt:lpstr>Depth of Anesthesia</vt:lpstr>
      <vt:lpstr>Extubation</vt:lpstr>
      <vt:lpstr>Medicolegal Aspects</vt:lpstr>
      <vt:lpstr>Muscarinic Receptor in Airway Smooth Muscle</vt:lpstr>
      <vt:lpstr>PowerPoint Presentation</vt:lpstr>
      <vt:lpstr>Long-acting Muscarinic Antagonists</vt:lpstr>
      <vt:lpstr>Tiotropium vs LAMAs</vt:lpstr>
      <vt:lpstr>Tiotropium vs LAMAs</vt:lpstr>
      <vt:lpstr>CHF5407</vt:lpstr>
      <vt:lpstr>CHF5407</vt:lpstr>
      <vt:lpstr>Conclusions</vt:lpstr>
      <vt:lpstr>PowerPoint Presentation</vt:lpstr>
      <vt:lpstr>References </vt:lpstr>
      <vt:lpstr>References </vt:lpstr>
    </vt:vector>
  </TitlesOfParts>
  <Company>Vanderbilt University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kynesjm</dc:creator>
  <cp:lastModifiedBy>Infosino, Andrew</cp:lastModifiedBy>
  <cp:revision>43</cp:revision>
  <dcterms:created xsi:type="dcterms:W3CDTF">2016-03-21T13:58:44Z</dcterms:created>
  <dcterms:modified xsi:type="dcterms:W3CDTF">2022-01-27T18:31:23Z</dcterms:modified>
</cp:coreProperties>
</file>