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34"/>
  </p:notesMasterIdLst>
  <p:sldIdLst>
    <p:sldId id="258" r:id="rId5"/>
    <p:sldId id="259" r:id="rId6"/>
    <p:sldId id="261" r:id="rId7"/>
    <p:sldId id="271" r:id="rId8"/>
    <p:sldId id="268" r:id="rId9"/>
    <p:sldId id="290" r:id="rId10"/>
    <p:sldId id="265" r:id="rId11"/>
    <p:sldId id="280" r:id="rId12"/>
    <p:sldId id="293" r:id="rId13"/>
    <p:sldId id="295" r:id="rId14"/>
    <p:sldId id="281" r:id="rId15"/>
    <p:sldId id="286" r:id="rId16"/>
    <p:sldId id="269" r:id="rId17"/>
    <p:sldId id="282" r:id="rId18"/>
    <p:sldId id="270" r:id="rId19"/>
    <p:sldId id="275" r:id="rId20"/>
    <p:sldId id="287" r:id="rId21"/>
    <p:sldId id="284" r:id="rId22"/>
    <p:sldId id="277" r:id="rId23"/>
    <p:sldId id="289" r:id="rId24"/>
    <p:sldId id="278" r:id="rId25"/>
    <p:sldId id="296" r:id="rId26"/>
    <p:sldId id="276" r:id="rId27"/>
    <p:sldId id="297" r:id="rId28"/>
    <p:sldId id="283" r:id="rId29"/>
    <p:sldId id="263" r:id="rId30"/>
    <p:sldId id="292" r:id="rId31"/>
    <p:sldId id="285" r:id="rId32"/>
    <p:sldId id="26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hammad, Shazia" initials="MS" lastIdx="1" clrIdx="0">
    <p:extLst>
      <p:ext uri="{19B8F6BF-5375-455C-9EA6-DF929625EA0E}">
        <p15:presenceInfo xmlns:p15="http://schemas.microsoft.com/office/powerpoint/2012/main" userId="S-1-5-21-2095401915-1854694151-564218192-3257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4" autoAdjust="0"/>
    <p:restoredTop sz="86148" autoAdjust="0"/>
  </p:normalViewPr>
  <p:slideViewPr>
    <p:cSldViewPr>
      <p:cViewPr varScale="1">
        <p:scale>
          <a:sx n="85" d="100"/>
          <a:sy n="85" d="100"/>
        </p:scale>
        <p:origin x="150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264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F662E-6227-4EAA-B909-BD8A4A249E0C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F1184-5394-4891-B777-9B66E23E6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34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h.org.au/rchcpg/hospital_clinical_guideline_index/Replogle_tube_management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percentage next to each VACTERL component is the percent change the patient will have tha</a:t>
            </a:r>
            <a:r>
              <a:rPr lang="en-US" baseline="0" dirty="0"/>
              <a:t>t problem if they have the VACTERL syndrome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872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45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note that contrast is not required to make diagnosis. </a:t>
            </a:r>
            <a:r>
              <a:rPr lang="en-US" baseline="0" dirty="0"/>
              <a:t> Contrast leads to aspiration.  Most of the time, diagnosis is made prenatally or based on catheter curing in the esophageal pouch along with other findings.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28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https://www.rch.org.au/rchcpg/hospital_clinical_guideline_index/Replogle_tube_management/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82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28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other classification</a:t>
            </a:r>
            <a:r>
              <a:rPr lang="en-US" baseline="0" dirty="0"/>
              <a:t> systems as well.  The Waterston and Okamoto classification system was cited in Cote’s pediatric anesthesia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10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48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28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F1184-5394-4891-B777-9B66E23E693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1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6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39E9FB-A987-EE4F-A17D-846E23F50B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301" y="6508432"/>
            <a:ext cx="869699" cy="3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C9EC7C5-3837-3D4A-A889-31A9B60F02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0E74CB79-C3EB-5443-94C3-C164AC23372A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30C76F-8BE3-2842-B88D-CA0654BCC7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39100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3B92A1B5-4FC7-774A-B1A3-056D68F55613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7B9DDBB7-02CE-FB43-9595-CC19DBCE02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F874A3-7D7F-8942-B2FA-1BBA2B1BCE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301" y="6508432"/>
            <a:ext cx="869699" cy="3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69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175CB258-169E-354C-8AAF-0956654A42C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95753CAA-0D33-4B4C-A769-53A5A4D2F2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2291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975073F1-802E-424B-BBC0-EDFC2C2B2285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3BDA468E-9B88-1F45-8624-CFA7AB97E7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620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50600069-B9AF-A34A-AAF3-6B04AC684B6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DE5D36B4-32FA-2642-965F-65264D1AC8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125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2F066352-4319-F64D-90C3-CC6FEC1E28C5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9A2148C9-65F5-0D4F-9F39-E302376FC9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052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9FDB62CD-AF4B-A643-93CC-6DB9BB92757A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E18028DA-3552-7B4A-802F-9DBB407DCE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5842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7A4553CC-3BFC-1344-A1CA-DC7A10F720F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CA8FB104-4868-7244-B045-6066ED2BD2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7425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157BA909-87D4-B146-BC7B-50C4B328160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FA14E2F4-E7CA-C84C-BE2C-93E76CB2A1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5686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2A20D29B-F441-9548-A608-95C90B54471A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197F127E-0C9C-0946-9C7D-D1BC7A996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2972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84E282AC-371B-7542-832D-00FDB68A6B65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10EAF9AC-35A9-1A4E-B198-8B3F7AB1C0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226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407729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32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455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623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27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588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17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921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01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982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4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66611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68090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VACTERL_association#/medi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Oesophageal_atresia#/media/File:Atrezja_op.jp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commons.wikimedia.org/wiki/Category:Oesophageal_atresia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9672929" TargetMode="External"/><Relationship Id="rId2" Type="http://schemas.openxmlformats.org/officeDocument/2006/relationships/hyperlink" Target="https://ghr.nlm.nih.gov/condition/vacterl-association#definition" TargetMode="Externa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628650"/>
            <a:ext cx="9144000" cy="2971800"/>
          </a:xfrm>
        </p:spPr>
        <p:txBody>
          <a:bodyPr anchor="ctr">
            <a:normAutofit/>
          </a:bodyPr>
          <a:lstStyle/>
          <a:p>
            <a:r>
              <a:rPr lang="en-US" sz="5400" dirty="0">
                <a:latin typeface="+mn-lt"/>
              </a:rPr>
              <a:t>Anesthesia for Tracheoesophageal Fistula Repair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8300" y="3429000"/>
            <a:ext cx="5867400" cy="182880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3500" dirty="0">
                <a:solidFill>
                  <a:schemeClr val="tx1"/>
                </a:solidFill>
              </a:rPr>
              <a:t>Shazia Mohammad, M.D.</a:t>
            </a:r>
          </a:p>
          <a:p>
            <a:r>
              <a:rPr lang="en-US" sz="3500" dirty="0" err="1">
                <a:solidFill>
                  <a:schemeClr val="tx1"/>
                </a:solidFill>
              </a:rPr>
              <a:t>Chyongjy</a:t>
            </a:r>
            <a:r>
              <a:rPr lang="en-US" sz="3500" dirty="0">
                <a:solidFill>
                  <a:schemeClr val="tx1"/>
                </a:solidFill>
              </a:rPr>
              <a:t> Joyce Liu, D.O.</a:t>
            </a:r>
          </a:p>
          <a:p>
            <a:r>
              <a:rPr lang="en-US" sz="2300" dirty="0"/>
              <a:t>Texas Children’s Hospital</a:t>
            </a:r>
          </a:p>
          <a:p>
            <a:r>
              <a:rPr lang="en-US" sz="2300" dirty="0"/>
              <a:t>Baylor College of Medicine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74CEF1-907D-4446-A5A7-5A0414187219}"/>
              </a:ext>
            </a:extLst>
          </p:cNvPr>
          <p:cNvSpPr txBox="1"/>
          <p:nvPr/>
        </p:nvSpPr>
        <p:spPr>
          <a:xfrm>
            <a:off x="3581400" y="6031468"/>
            <a:ext cx="1723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8/2019</a:t>
            </a:r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Review the clinical presentation of a patient with tracheoesophageal fistula (TEF)</a:t>
            </a:r>
          </a:p>
          <a:p>
            <a:r>
              <a:rPr lang="en-US" dirty="0"/>
              <a:t>Understand the prevalence of TEF, types, and associated syndrome</a:t>
            </a:r>
          </a:p>
          <a:p>
            <a:r>
              <a:rPr lang="en-US" dirty="0"/>
              <a:t>Discuss the diagnosis of TEF</a:t>
            </a:r>
          </a:p>
          <a:p>
            <a:r>
              <a:rPr lang="en-US" dirty="0"/>
              <a:t>Describe the medical and surgical management of TEF</a:t>
            </a:r>
          </a:p>
          <a:p>
            <a:r>
              <a:rPr lang="en-US" dirty="0"/>
              <a:t>Understand the anesthetic-related implications and develop an anesthetic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Clinical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1-day-old male with PMH significant for excessive secretions despite suctioning, recurrent coughing, and choking with episodes of cyanosis</a:t>
            </a:r>
          </a:p>
          <a:p>
            <a:r>
              <a:rPr lang="en-US" dirty="0"/>
              <a:t>Symptoms worsen with feeding</a:t>
            </a:r>
          </a:p>
        </p:txBody>
      </p:sp>
    </p:spTree>
    <p:extLst>
      <p:ext uri="{BB962C8B-B14F-4D97-AF65-F5344CB8AC3E}">
        <p14:creationId xmlns:p14="http://schemas.microsoft.com/office/powerpoint/2010/main" val="38029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56BD-8B31-9145-A356-AFB6A111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413EC-59E8-0D49-A4CD-7F274B936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8134350" cy="4968875"/>
          </a:xfrm>
        </p:spPr>
        <p:txBody>
          <a:bodyPr>
            <a:normAutofit/>
          </a:bodyPr>
          <a:lstStyle/>
          <a:p>
            <a:r>
              <a:rPr lang="en-US" dirty="0"/>
              <a:t>Tracheoesophageal fistula (TEF) – abnormal connection between the upper gastrointestinal tract and respiratory tract  </a:t>
            </a:r>
          </a:p>
          <a:p>
            <a:r>
              <a:rPr lang="en-US" dirty="0"/>
              <a:t>Occurs sporadically in 1/3000 live births</a:t>
            </a:r>
            <a:r>
              <a:rPr lang="en-US" baseline="30000" dirty="0"/>
              <a:t>5</a:t>
            </a:r>
          </a:p>
          <a:p>
            <a:r>
              <a:rPr lang="en-US" dirty="0"/>
              <a:t>No preference between sex or race</a:t>
            </a:r>
            <a:r>
              <a:rPr lang="en-US" baseline="30000" dirty="0"/>
              <a:t>5</a:t>
            </a:r>
          </a:p>
          <a:p>
            <a:r>
              <a:rPr lang="en-US" dirty="0"/>
              <a:t>20-40% of infants with TEF are born premature and/or small for gestational age</a:t>
            </a:r>
            <a:r>
              <a:rPr lang="en-US" baseline="30000" dirty="0"/>
              <a:t>7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19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B3E6B-F815-44FF-8C55-3A36B19CF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/>
              <a:t>TEF Associated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4AB8F-3E43-424F-9300-A03C501BB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729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Associated with other congenital anomalies in 25-50% patients</a:t>
            </a:r>
          </a:p>
          <a:p>
            <a:pPr lvl="1">
              <a:buFont typeface="System Font Regular"/>
              <a:buChar char="-"/>
            </a:pPr>
            <a:r>
              <a:rPr lang="en-US" dirty="0"/>
              <a:t>25-35% - congenital heart disease (CHD)</a:t>
            </a:r>
            <a:r>
              <a:rPr lang="en-US" baseline="30000" dirty="0"/>
              <a:t>7</a:t>
            </a:r>
          </a:p>
          <a:p>
            <a:pPr lvl="1">
              <a:buFont typeface="System Font Regular"/>
              <a:buChar char="-"/>
            </a:pPr>
            <a:r>
              <a:rPr lang="en-US" dirty="0"/>
              <a:t>16-24% - gastrointestinal abnormalities (duodenal or ileal atresia, malrotation)</a:t>
            </a:r>
            <a:r>
              <a:rPr lang="en-US" baseline="30000" dirty="0"/>
              <a:t>7</a:t>
            </a:r>
          </a:p>
          <a:p>
            <a:pPr lvl="1">
              <a:buFont typeface="System Font Regular"/>
              <a:buChar char="-"/>
            </a:pPr>
            <a:r>
              <a:rPr lang="en-US" dirty="0"/>
              <a:t>15-25% - renal and genitourinary abnormalities</a:t>
            </a:r>
            <a:r>
              <a:rPr lang="en-US" baseline="30000" dirty="0"/>
              <a:t>7</a:t>
            </a:r>
          </a:p>
          <a:p>
            <a:pPr lvl="1">
              <a:buFont typeface="System Font Regular"/>
              <a:buChar char="-"/>
            </a:pPr>
            <a:r>
              <a:rPr lang="en-US" dirty="0"/>
              <a:t>10% - central nervous system disorder</a:t>
            </a:r>
            <a:r>
              <a:rPr lang="en-US" baseline="30000" dirty="0"/>
              <a:t>7</a:t>
            </a:r>
            <a:endParaRPr lang="en-US" dirty="0"/>
          </a:p>
          <a:p>
            <a:pPr lvl="1">
              <a:buFont typeface="System Font Regular"/>
              <a:buChar char="-"/>
            </a:pPr>
            <a:r>
              <a:rPr lang="en-US" dirty="0"/>
              <a:t>20-25% has at least 3 lesions included in VACTERL syndrome</a:t>
            </a:r>
            <a:r>
              <a:rPr lang="en-US" baseline="30000" dirty="0"/>
              <a:t>7</a:t>
            </a:r>
            <a:r>
              <a:rPr lang="en-US" dirty="0"/>
              <a:t> </a:t>
            </a:r>
          </a:p>
          <a:p>
            <a:r>
              <a:rPr lang="en-US" dirty="0"/>
              <a:t>Common in Trisomy 18 (25%) &amp; 13 or 21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11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VACTERL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304" y="1295400"/>
            <a:ext cx="5166796" cy="4606834"/>
          </a:xfrm>
        </p:spPr>
        <p:txBody>
          <a:bodyPr>
            <a:normAutofit/>
          </a:bodyPr>
          <a:lstStyle/>
          <a:p>
            <a:pPr marL="238125" indent="-238125"/>
            <a:r>
              <a:rPr lang="en-US" sz="2100" b="1" dirty="0">
                <a:solidFill>
                  <a:srgbClr val="FF0000"/>
                </a:solidFill>
              </a:rPr>
              <a:t>V</a:t>
            </a:r>
            <a:r>
              <a:rPr lang="en-US" sz="2100" dirty="0"/>
              <a:t>ertebral defects (60-80%) - fused vertebrae, missing vertebrae, or vertebrae not formed correctly</a:t>
            </a:r>
            <a:r>
              <a:rPr lang="en-US" sz="2100" baseline="30000" dirty="0"/>
              <a:t>1</a:t>
            </a:r>
          </a:p>
          <a:p>
            <a:pPr marL="238125" indent="-238125"/>
            <a:r>
              <a:rPr lang="en-US" sz="2100" b="1" dirty="0">
                <a:solidFill>
                  <a:srgbClr val="FF0000"/>
                </a:solidFill>
              </a:rPr>
              <a:t>A</a:t>
            </a:r>
            <a:r>
              <a:rPr lang="en-US" sz="2100" dirty="0"/>
              <a:t>nal atresia (60-90%) - narrowing or atresia of anus.  May have genitourinary anomalies.</a:t>
            </a:r>
          </a:p>
          <a:p>
            <a:pPr marL="238125" indent="-238125"/>
            <a:r>
              <a:rPr lang="en-US" sz="2100" b="1" dirty="0">
                <a:solidFill>
                  <a:srgbClr val="FF0000"/>
                </a:solidFill>
              </a:rPr>
              <a:t>C</a:t>
            </a:r>
            <a:r>
              <a:rPr lang="en-US" sz="2100" dirty="0"/>
              <a:t>ardiac defects (40-80%) - can be a small defect or a life-threatening one</a:t>
            </a:r>
          </a:p>
          <a:p>
            <a:pPr marL="238125" indent="-238125"/>
            <a:r>
              <a:rPr lang="en-US" sz="2100" b="1" dirty="0" err="1">
                <a:solidFill>
                  <a:srgbClr val="FF0000"/>
                </a:solidFill>
              </a:rPr>
              <a:t>T</a:t>
            </a:r>
            <a:r>
              <a:rPr lang="en-US" sz="2100" dirty="0" err="1"/>
              <a:t>racheo</a:t>
            </a:r>
            <a:r>
              <a:rPr lang="en-US" sz="2100" dirty="0"/>
              <a:t>-</a:t>
            </a:r>
            <a:r>
              <a:rPr lang="en-US" sz="2100" b="1" dirty="0">
                <a:solidFill>
                  <a:srgbClr val="FF0000"/>
                </a:solidFill>
              </a:rPr>
              <a:t>e</a:t>
            </a:r>
            <a:r>
              <a:rPr lang="en-US" sz="2100" dirty="0"/>
              <a:t>sophageal fistula (50-80%) </a:t>
            </a:r>
          </a:p>
          <a:p>
            <a:pPr marL="238125" indent="-238125"/>
            <a:r>
              <a:rPr lang="en-US" sz="2100" b="1" dirty="0">
                <a:solidFill>
                  <a:srgbClr val="FF0000"/>
                </a:solidFill>
              </a:rPr>
              <a:t>R</a:t>
            </a:r>
            <a:r>
              <a:rPr lang="en-US" sz="2100" dirty="0"/>
              <a:t>enal anomalies (50-80%) - missing kidney or kidney not developed correctly</a:t>
            </a:r>
          </a:p>
          <a:p>
            <a:pPr marL="238125" indent="-238125"/>
            <a:r>
              <a:rPr lang="en-US" sz="2100" b="1" dirty="0">
                <a:solidFill>
                  <a:srgbClr val="FF0000"/>
                </a:solidFill>
              </a:rPr>
              <a:t>L</a:t>
            </a:r>
            <a:r>
              <a:rPr lang="en-US" sz="2100" dirty="0"/>
              <a:t>imb abnormalities (40-50%) -undeveloped forearms, hands, or thumbs</a:t>
            </a:r>
            <a:r>
              <a:rPr lang="en-US" sz="2100" baseline="30000" dirty="0"/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2590800" y="6040711"/>
            <a:ext cx="3391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Image obtained from </a:t>
            </a:r>
            <a:r>
              <a:rPr lang="en-US" sz="1200" dirty="0" err="1"/>
              <a:t>WikiCommons</a:t>
            </a:r>
            <a:r>
              <a:rPr lang="en-US" sz="1200" dirty="0"/>
              <a:t>:</a:t>
            </a:r>
          </a:p>
          <a:p>
            <a:r>
              <a:rPr lang="en-US" sz="1200" dirty="0">
                <a:hlinkClick r:id="rId3"/>
              </a:rPr>
              <a:t>https://commons.wikimedia.org/wiki/Category:VACTERL_association#/media/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4214" y="1295400"/>
            <a:ext cx="3048000" cy="437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5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E82CD-06CC-48F1-A76D-1585CB70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Pathophysiology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4D5C0-82DD-40F4-9F24-4C9F04BFB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Embryogenesis - incompletely understood but proposed to be foregut malformation</a:t>
            </a:r>
            <a:r>
              <a:rPr lang="en-US" baseline="30000" dirty="0"/>
              <a:t>7</a:t>
            </a:r>
            <a:r>
              <a:rPr lang="en-US" dirty="0"/>
              <a:t> </a:t>
            </a:r>
          </a:p>
          <a:p>
            <a:pPr>
              <a:spcBef>
                <a:spcPts val="600"/>
              </a:spcBef>
            </a:pPr>
            <a:r>
              <a:rPr lang="en-US" dirty="0"/>
              <a:t>Trachea &amp; esophagus develop from foregut in first 4-5 weeks of gestation</a:t>
            </a:r>
          </a:p>
          <a:p>
            <a:r>
              <a:rPr lang="en-US" dirty="0"/>
              <a:t>During this time, the trachea does not separate from the foregut correctly </a:t>
            </a:r>
          </a:p>
        </p:txBody>
      </p:sp>
    </p:spTree>
    <p:extLst>
      <p:ext uri="{BB962C8B-B14F-4D97-AF65-F5344CB8AC3E}">
        <p14:creationId xmlns:p14="http://schemas.microsoft.com/office/powerpoint/2010/main" val="221526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5D2D8-B858-4470-85BF-40A0A900D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Types and Prevalence of TEF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1A29F-88B8-4F94-B633-F227CAFC6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42116"/>
            <a:ext cx="2733040" cy="16811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No TEF – isolated  esophageal atresia (EA)</a:t>
            </a:r>
          </a:p>
          <a:p>
            <a:r>
              <a:rPr lang="en-US" dirty="0"/>
              <a:t>Second most common - 7%</a:t>
            </a:r>
            <a:r>
              <a:rPr lang="en-US" baseline="30000" dirty="0"/>
              <a:t>7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5FB24DA-3553-40FC-AB92-C0204E762E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377"/>
          <a:stretch/>
        </p:blipFill>
        <p:spPr>
          <a:xfrm>
            <a:off x="457200" y="1178523"/>
            <a:ext cx="8068310" cy="275807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F2E186-A5EF-4F2A-A411-314362445C8E}"/>
              </a:ext>
            </a:extLst>
          </p:cNvPr>
          <p:cNvSpPr txBox="1">
            <a:spLocks/>
          </p:cNvSpPr>
          <p:nvPr/>
        </p:nvSpPr>
        <p:spPr>
          <a:xfrm>
            <a:off x="3462020" y="4230509"/>
            <a:ext cx="238252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/>
              <a:t>Esophageal atresia  with proximal fistula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DE925F-DC7B-4355-8CF8-FFB29805995E}"/>
              </a:ext>
            </a:extLst>
          </p:cNvPr>
          <p:cNvSpPr txBox="1"/>
          <p:nvPr/>
        </p:nvSpPr>
        <p:spPr>
          <a:xfrm>
            <a:off x="2063587" y="3893082"/>
            <a:ext cx="4337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Orange </a:t>
            </a:r>
            <a:r>
              <a:rPr lang="en-US" dirty="0"/>
              <a:t>– Esophagus	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Gray</a:t>
            </a:r>
            <a:r>
              <a:rPr lang="en-US" dirty="0"/>
              <a:t> –Trachea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AFE8A-6913-4951-AC8B-FCD16BD1A2BC}"/>
              </a:ext>
            </a:extLst>
          </p:cNvPr>
          <p:cNvSpPr/>
          <p:nvPr/>
        </p:nvSpPr>
        <p:spPr>
          <a:xfrm>
            <a:off x="2860593" y="6007022"/>
            <a:ext cx="2743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Image drawn by Shazia Mohammad, MD.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8956492-803F-44F1-BD76-BD18F9C29785}"/>
              </a:ext>
            </a:extLst>
          </p:cNvPr>
          <p:cNvSpPr txBox="1">
            <a:spLocks/>
          </p:cNvSpPr>
          <p:nvPr/>
        </p:nvSpPr>
        <p:spPr>
          <a:xfrm>
            <a:off x="6116320" y="4230509"/>
            <a:ext cx="2885440" cy="1681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Distal TEF</a:t>
            </a:r>
          </a:p>
          <a:p>
            <a:r>
              <a:rPr lang="en-US" dirty="0"/>
              <a:t>Esophageal blind pouch</a:t>
            </a:r>
          </a:p>
          <a:p>
            <a:r>
              <a:rPr lang="en-US" dirty="0">
                <a:solidFill>
                  <a:srgbClr val="FF0000"/>
                </a:solidFill>
              </a:rPr>
              <a:t>Most common:</a:t>
            </a:r>
            <a:r>
              <a:rPr lang="en-US" dirty="0"/>
              <a:t> 80-90% of the time</a:t>
            </a:r>
            <a:r>
              <a:rPr lang="en-US" baseline="30000" dirty="0"/>
              <a:t>5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4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5D2D8-B858-4470-85BF-40A0A900D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Types and Prevalence of TEF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1A29F-88B8-4F94-B633-F227CAFC6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564" y="4662578"/>
            <a:ext cx="2733040" cy="1681163"/>
          </a:xfrm>
        </p:spPr>
        <p:txBody>
          <a:bodyPr>
            <a:normAutofit/>
          </a:bodyPr>
          <a:lstStyle/>
          <a:p>
            <a:r>
              <a:rPr lang="en-US" sz="2500" dirty="0"/>
              <a:t>Proximal and distal TEF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DE925F-DC7B-4355-8CF8-FFB29805995E}"/>
              </a:ext>
            </a:extLst>
          </p:cNvPr>
          <p:cNvSpPr txBox="1"/>
          <p:nvPr/>
        </p:nvSpPr>
        <p:spPr>
          <a:xfrm>
            <a:off x="2362200" y="4252457"/>
            <a:ext cx="373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Orange </a:t>
            </a:r>
            <a:r>
              <a:rPr lang="en-US" dirty="0"/>
              <a:t>– Esophagus    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Gray</a:t>
            </a:r>
            <a:r>
              <a:rPr lang="en-US" dirty="0"/>
              <a:t> –Trachea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AFE8A-6913-4951-AC8B-FCD16BD1A2BC}"/>
              </a:ext>
            </a:extLst>
          </p:cNvPr>
          <p:cNvSpPr/>
          <p:nvPr/>
        </p:nvSpPr>
        <p:spPr>
          <a:xfrm>
            <a:off x="6400800" y="6581001"/>
            <a:ext cx="2743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Image drawn by Shazia Mohammad, MD.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8956492-803F-44F1-BD76-BD18F9C29785}"/>
              </a:ext>
            </a:extLst>
          </p:cNvPr>
          <p:cNvSpPr txBox="1">
            <a:spLocks/>
          </p:cNvSpPr>
          <p:nvPr/>
        </p:nvSpPr>
        <p:spPr>
          <a:xfrm>
            <a:off x="4558748" y="4583003"/>
            <a:ext cx="4114800" cy="1681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/>
              <a:t>Esophagus is continuous (not interrupted)</a:t>
            </a:r>
          </a:p>
          <a:p>
            <a:r>
              <a:rPr lang="en-US" sz="2500" dirty="0"/>
              <a:t>Often </a:t>
            </a:r>
            <a:r>
              <a:rPr lang="en-US" sz="2500" dirty="0">
                <a:solidFill>
                  <a:srgbClr val="FF0000"/>
                </a:solidFill>
              </a:rPr>
              <a:t>diagnosed later </a:t>
            </a:r>
            <a:r>
              <a:rPr lang="en-US" sz="2500" dirty="0"/>
              <a:t>in life due to recurrent pneumonia</a:t>
            </a:r>
          </a:p>
          <a:p>
            <a:endParaRPr lang="en-US" sz="2500" dirty="0"/>
          </a:p>
          <a:p>
            <a:endParaRPr lang="en-US" sz="2500" dirty="0"/>
          </a:p>
        </p:txBody>
      </p:sp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76BDBD9-1822-4D21-85BF-D4F220235E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78" t="52104" b="2078"/>
          <a:stretch/>
        </p:blipFill>
        <p:spPr>
          <a:xfrm>
            <a:off x="1390564" y="1272632"/>
            <a:ext cx="5966445" cy="289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34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6948D-200D-4275-8ED5-2A09E6069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Pre-natal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5A75-7913-4504-BEB2-C9FF3281A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058150" cy="4114800"/>
          </a:xfrm>
        </p:spPr>
        <p:txBody>
          <a:bodyPr>
            <a:normAutofit/>
          </a:bodyPr>
          <a:lstStyle/>
          <a:p>
            <a:r>
              <a:rPr lang="en-US" dirty="0"/>
              <a:t>Non-specific findings</a:t>
            </a:r>
          </a:p>
          <a:p>
            <a:r>
              <a:rPr lang="en-US" dirty="0"/>
              <a:t>Polyhydramnios (fetus cannot swallow)</a:t>
            </a:r>
          </a:p>
          <a:p>
            <a:r>
              <a:rPr lang="en-US" dirty="0"/>
              <a:t>Absent or small fetal stomach bubble on ultrasound</a:t>
            </a:r>
          </a:p>
          <a:p>
            <a:r>
              <a:rPr lang="en-US" dirty="0"/>
              <a:t>Prenatal detection rate: 40-50%</a:t>
            </a:r>
            <a:r>
              <a:rPr lang="en-US" baseline="30000" dirty="0"/>
              <a:t>7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24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0281B-6B30-43D2-8E95-D5078811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Post-natal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3DD8B-B1C8-4FE7-A515-BE654877F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058150" cy="4119563"/>
          </a:xfrm>
        </p:spPr>
        <p:txBody>
          <a:bodyPr>
            <a:normAutofit/>
          </a:bodyPr>
          <a:lstStyle/>
          <a:p>
            <a:r>
              <a:rPr lang="en-US" dirty="0"/>
              <a:t>Inability to pass orogastric tube (OGT)</a:t>
            </a:r>
          </a:p>
          <a:p>
            <a:r>
              <a:rPr lang="en-US" dirty="0"/>
              <a:t>Infant crying leads to stomach distention </a:t>
            </a:r>
          </a:p>
          <a:p>
            <a:r>
              <a:rPr lang="en-US" dirty="0"/>
              <a:t>Choking, coughing, regurgitation, respiratory distress, or cyanosis with feeding</a:t>
            </a:r>
          </a:p>
          <a:p>
            <a:r>
              <a:rPr lang="en-US" dirty="0"/>
              <a:t>Excessive salivation and drooling despite suctioning</a:t>
            </a:r>
          </a:p>
        </p:txBody>
      </p:sp>
    </p:spTree>
    <p:extLst>
      <p:ext uri="{BB962C8B-B14F-4D97-AF65-F5344CB8AC3E}">
        <p14:creationId xmlns:p14="http://schemas.microsoft.com/office/powerpoint/2010/main" val="188517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1926"/>
            <a:ext cx="8229600" cy="904874"/>
          </a:xfrm>
        </p:spPr>
        <p:txBody>
          <a:bodyPr/>
          <a:lstStyle/>
          <a:p>
            <a:pPr algn="l"/>
            <a:r>
              <a:rPr lang="en-US" dirty="0"/>
              <a:t>Chest X-ray Findings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334000" y="1417638"/>
            <a:ext cx="3114656" cy="4260850"/>
          </a:xfrm>
        </p:spPr>
      </p:pic>
      <p:sp>
        <p:nvSpPr>
          <p:cNvPr id="4" name="Rectangle 3"/>
          <p:cNvSpPr/>
          <p:nvPr/>
        </p:nvSpPr>
        <p:spPr>
          <a:xfrm>
            <a:off x="2286000" y="5906768"/>
            <a:ext cx="4019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Image obtained from </a:t>
            </a:r>
            <a:r>
              <a:rPr lang="en-US" sz="1200" dirty="0" err="1"/>
              <a:t>WikiCommons</a:t>
            </a:r>
            <a:r>
              <a:rPr lang="en-US" sz="1200" dirty="0"/>
              <a:t>: </a:t>
            </a:r>
          </a:p>
          <a:p>
            <a:r>
              <a:rPr lang="en-US" sz="1200" dirty="0"/>
              <a:t>https://commons.wikimedia.org/wiki/Category:X-rays_of_oesophageal_atresia#/media/File:Esophageal_atresia_contrast.png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A342FE2-DEE2-0B46-999D-B6AB887ADF03}"/>
              </a:ext>
            </a:extLst>
          </p:cNvPr>
          <p:cNvSpPr txBox="1">
            <a:spLocks/>
          </p:cNvSpPr>
          <p:nvPr/>
        </p:nvSpPr>
        <p:spPr>
          <a:xfrm>
            <a:off x="457200" y="1238251"/>
            <a:ext cx="4152900" cy="46196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CXR shows contrast stopping in the esophagus (as seen in the picture)</a:t>
            </a:r>
          </a:p>
          <a:p>
            <a:r>
              <a:rPr lang="en-US" dirty="0"/>
              <a:t>OGT curled in esophageal pouch</a:t>
            </a:r>
          </a:p>
          <a:p>
            <a:r>
              <a:rPr lang="en-US" dirty="0"/>
              <a:t>Gas bubble in the stomach (air passes through the fistula to stomach)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758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C41B-76FB-4FBB-8B62-5C9FF9EAF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Preoperative Care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B534C-283A-41FE-9E3F-66EA3859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4625"/>
            <a:ext cx="8105775" cy="47275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Keep NPO</a:t>
            </a:r>
          </a:p>
          <a:p>
            <a:r>
              <a:rPr lang="en-US" dirty="0"/>
              <a:t>Upright position to minimize regurgitation of gastric contents through fistula</a:t>
            </a:r>
          </a:p>
          <a:p>
            <a:r>
              <a:rPr lang="en-US" dirty="0"/>
              <a:t>Intermittent suctioning of upper pouch</a:t>
            </a:r>
          </a:p>
          <a:p>
            <a:r>
              <a:rPr lang="en-US" dirty="0"/>
              <a:t>Correct any electrolyte imbalances</a:t>
            </a:r>
          </a:p>
          <a:p>
            <a:r>
              <a:rPr lang="en-US" dirty="0"/>
              <a:t>Consider antibiotics </a:t>
            </a:r>
          </a:p>
          <a:p>
            <a:r>
              <a:rPr lang="en-US" dirty="0"/>
              <a:t>If patient requires mechanical ventilation then repair or gastrostomy may become urgent</a:t>
            </a:r>
          </a:p>
        </p:txBody>
      </p:sp>
    </p:spTree>
    <p:extLst>
      <p:ext uri="{BB962C8B-B14F-4D97-AF65-F5344CB8AC3E}">
        <p14:creationId xmlns:p14="http://schemas.microsoft.com/office/powerpoint/2010/main" val="579946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Preoperative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62950" cy="510857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High aspiration risk</a:t>
            </a:r>
          </a:p>
          <a:p>
            <a:pPr lvl="1"/>
            <a:r>
              <a:rPr lang="en-US" dirty="0"/>
              <a:t>Air will travel through fistula to stomach (stomach has less resistance compared to the lungs) causing distention </a:t>
            </a:r>
            <a:r>
              <a:rPr lang="en-US" dirty="0">
                <a:sym typeface="Wingdings" panose="05000000000000000000" pitchFamily="2" charset="2"/>
              </a:rPr>
              <a:t> difficult ventilation and high risk of vomiting/aspiration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Pulmonary complications from aspiration </a:t>
            </a:r>
            <a:endParaRPr lang="en-US" dirty="0"/>
          </a:p>
          <a:p>
            <a:pPr lvl="1"/>
            <a:r>
              <a:rPr lang="en-US" dirty="0" err="1"/>
              <a:t>Replogle</a:t>
            </a:r>
            <a:r>
              <a:rPr lang="en-US" dirty="0"/>
              <a:t>/OGT – to reduce secretions in the esophageal pouch; placed on continuous low suction</a:t>
            </a:r>
          </a:p>
          <a:p>
            <a:r>
              <a:rPr lang="en-US" dirty="0"/>
              <a:t>Neonate </a:t>
            </a:r>
          </a:p>
          <a:p>
            <a:pPr lvl="1"/>
            <a:r>
              <a:rPr lang="en-US" dirty="0"/>
              <a:t>Smaller blood volume </a:t>
            </a:r>
          </a:p>
          <a:p>
            <a:pPr lvl="1"/>
            <a:r>
              <a:rPr lang="en-US" dirty="0"/>
              <a:t>Challenging airway (floppy epiglottis, larger tongue)</a:t>
            </a:r>
          </a:p>
          <a:p>
            <a:pPr lvl="1"/>
            <a:r>
              <a:rPr lang="en-US" dirty="0"/>
              <a:t>Higher resistance through the pulmonary tree</a:t>
            </a:r>
          </a:p>
          <a:p>
            <a:r>
              <a:rPr lang="en-US" dirty="0"/>
              <a:t>Associated anomalies especially cardiac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331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50EA9-2810-465A-853C-6691FC2F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Preoperative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03816-425B-4A38-85CD-9D277CD43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351338"/>
          </a:xfrm>
        </p:spPr>
        <p:txBody>
          <a:bodyPr>
            <a:normAutofit/>
          </a:bodyPr>
          <a:lstStyle/>
          <a:p>
            <a:r>
              <a:rPr lang="en-US" dirty="0"/>
              <a:t>Complete preoperative assessment (H&amp;P)</a:t>
            </a:r>
          </a:p>
          <a:p>
            <a:r>
              <a:rPr lang="en-US" dirty="0"/>
              <a:t>Ruling out other associated anomalies</a:t>
            </a:r>
          </a:p>
          <a:p>
            <a:pPr lvl="1"/>
            <a:r>
              <a:rPr lang="en-US" dirty="0"/>
              <a:t>Echocardiogram</a:t>
            </a:r>
          </a:p>
          <a:p>
            <a:pPr lvl="1"/>
            <a:r>
              <a:rPr lang="en-US" dirty="0"/>
              <a:t>Renal ultrasound/labs</a:t>
            </a:r>
          </a:p>
          <a:p>
            <a:r>
              <a:rPr lang="en-US" dirty="0"/>
              <a:t>Cross-matched blood </a:t>
            </a:r>
          </a:p>
          <a:p>
            <a:r>
              <a:rPr lang="en-US" dirty="0"/>
              <a:t>Multi-disciplinary approach – discuss post-op pain control and post-operative location (i.e. ICU)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653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Surgical Management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134350" cy="48005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Waterston and Okamoto classification systems may be used to determine when and what type of surgery should be done</a:t>
            </a:r>
            <a:r>
              <a:rPr lang="en-US" baseline="30000" dirty="0"/>
              <a:t>5</a:t>
            </a:r>
          </a:p>
          <a:p>
            <a:r>
              <a:rPr lang="en-US" dirty="0"/>
              <a:t>Depends on prognostic factors such as patient’s comorbidities, weight, and other anomalies</a:t>
            </a:r>
          </a:p>
          <a:p>
            <a:r>
              <a:rPr lang="en-US" dirty="0"/>
              <a:t>Determines if the case should be done urgently, completely repaired in one surgery, or have a staged-repair </a:t>
            </a:r>
          </a:p>
          <a:p>
            <a:r>
              <a:rPr lang="en-US" dirty="0"/>
              <a:t>May have open thoracotomy or </a:t>
            </a:r>
            <a:r>
              <a:rPr lang="en-US" dirty="0" err="1"/>
              <a:t>thoracoscopic</a:t>
            </a:r>
            <a:r>
              <a:rPr lang="en-US" dirty="0"/>
              <a:t> repair with insufflation of CO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21294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FDD95-5130-4E38-AFF2-74EEC556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Surgical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AA4C5-1280-4F2D-A1D1-7F2F1C0AB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0" y="1524000"/>
            <a:ext cx="4572000" cy="4191000"/>
          </a:xfrm>
        </p:spPr>
        <p:txBody>
          <a:bodyPr>
            <a:normAutofit fontScale="70000" lnSpcReduction="20000"/>
          </a:bodyPr>
          <a:lstStyle/>
          <a:p>
            <a:pPr marL="298450" indent="-298450"/>
            <a:r>
              <a:rPr lang="en-US" b="1" dirty="0"/>
              <a:t>Primary Complete Repair</a:t>
            </a:r>
          </a:p>
          <a:p>
            <a:pPr marL="582613" lvl="1" indent="-284163">
              <a:buFont typeface="System Font Regular"/>
              <a:buChar char="-"/>
            </a:pPr>
            <a:r>
              <a:rPr lang="en-US" dirty="0"/>
              <a:t>Fistula is ligated</a:t>
            </a:r>
          </a:p>
          <a:p>
            <a:pPr marL="582613" lvl="1" indent="-284163">
              <a:buFont typeface="System Font Regular"/>
              <a:buChar char="-"/>
            </a:pPr>
            <a:r>
              <a:rPr lang="en-US" dirty="0"/>
              <a:t>Esophagus is anastomosed</a:t>
            </a:r>
          </a:p>
          <a:p>
            <a:pPr marL="298450" indent="-298450"/>
            <a:r>
              <a:rPr lang="en-US" b="1" dirty="0"/>
              <a:t>Staged Repair </a:t>
            </a:r>
          </a:p>
          <a:p>
            <a:pPr marL="582613" lvl="1" indent="-284163">
              <a:buFont typeface="System Font Regular"/>
              <a:buChar char="-"/>
            </a:pPr>
            <a:r>
              <a:rPr lang="en-US" dirty="0"/>
              <a:t>Staged repair for high risk patients who cannot tolerate thoracotomy</a:t>
            </a:r>
          </a:p>
          <a:p>
            <a:pPr marL="582613" lvl="1" indent="-284163">
              <a:buFont typeface="System Font Regular"/>
              <a:buChar char="-"/>
            </a:pPr>
            <a:r>
              <a:rPr lang="en-US" dirty="0"/>
              <a:t>Gastrostomy (to decompress stomach) </a:t>
            </a:r>
          </a:p>
          <a:p>
            <a:pPr marL="582613" lvl="1" indent="-284163">
              <a:buFont typeface="System Font Regular"/>
              <a:buChar char="-"/>
            </a:pPr>
            <a:r>
              <a:rPr lang="en-US" dirty="0"/>
              <a:t>Fistula ligation or occlusion</a:t>
            </a:r>
          </a:p>
          <a:p>
            <a:pPr marL="582613" lvl="1" indent="-284163">
              <a:buFont typeface="System Font Regular"/>
              <a:buChar char="-"/>
            </a:pPr>
            <a:r>
              <a:rPr lang="en-US" dirty="0"/>
              <a:t>May need intermittent surgeries to help lengthen the esophagus</a:t>
            </a:r>
          </a:p>
          <a:p>
            <a:pPr marL="582613" lvl="1" indent="-284163">
              <a:buFont typeface="System Font Regular"/>
              <a:buChar char="-"/>
            </a:pPr>
            <a:r>
              <a:rPr lang="en-US" dirty="0"/>
              <a:t>Esophageal anastomosis at around 3-6 months of 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92" y="2044997"/>
            <a:ext cx="3836178" cy="29379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38400" y="6019800"/>
            <a:ext cx="38361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Image obtained from </a:t>
            </a:r>
            <a:r>
              <a:rPr lang="en-US" sz="1200" dirty="0" err="1"/>
              <a:t>WikiCommons</a:t>
            </a:r>
            <a:r>
              <a:rPr lang="en-US" sz="1200" dirty="0"/>
              <a:t>:</a:t>
            </a:r>
            <a:endParaRPr lang="en-US" sz="1200" dirty="0">
              <a:hlinkClick r:id="rId3"/>
            </a:endParaRPr>
          </a:p>
          <a:p>
            <a:r>
              <a:rPr lang="en-US" sz="1200" dirty="0">
                <a:hlinkClick r:id="rId4"/>
              </a:rPr>
              <a:t>https://commons.wikimedia.org/wiki/Category:Oesophageal_atresia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4591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A915-E218-45B1-B68A-890EBF21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Anesthetic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3EAEC-FCC5-418F-849C-3B48CAE2C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100" dirty="0"/>
              <a:t>Operating Room Set-Up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Lines: Two PIVs, possible arterial line (for CHD patients)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Monitors: standard ASA monitors (EKG, pulse oximeter, temperature, blood pressure, ETCO</a:t>
            </a:r>
            <a:r>
              <a:rPr lang="en-US" baseline="-25000" dirty="0"/>
              <a:t>2</a:t>
            </a:r>
            <a:r>
              <a:rPr lang="en-US" dirty="0"/>
              <a:t>), urine output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Temperature: Warm the room, forced air warmer, blood warmer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Fluids: Crystalloids, 5% albumin, PRBCs/FFP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Airway: Multiple size ETTs (consider </a:t>
            </a:r>
            <a:r>
              <a:rPr lang="en-US" dirty="0" err="1"/>
              <a:t>microcuff</a:t>
            </a:r>
            <a:r>
              <a:rPr lang="en-US" dirty="0"/>
              <a:t> without Murphy eye), fiberoptic scope (if available)</a:t>
            </a:r>
          </a:p>
          <a:p>
            <a:pPr marL="298450" lvl="1" indent="-284163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134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A915-E218-45B1-B68A-890EBF21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Anesthetic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3EAEC-FCC5-418F-849C-3B48CAE2C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03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Induction: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 err="1"/>
              <a:t>Preoxygenate</a:t>
            </a:r>
            <a:r>
              <a:rPr lang="en-US" dirty="0"/>
              <a:t> with 100% FIO</a:t>
            </a:r>
            <a:r>
              <a:rPr lang="en-US" baseline="-25000" dirty="0"/>
              <a:t>2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Keep </a:t>
            </a:r>
            <a:r>
              <a:rPr lang="en-US" dirty="0">
                <a:solidFill>
                  <a:srgbClr val="FF0000"/>
                </a:solidFill>
              </a:rPr>
              <a:t>spontaneous ventilation</a:t>
            </a:r>
            <a:r>
              <a:rPr lang="en-US" dirty="0"/>
              <a:t>/avoid using paralytics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May use inhalational induction or ketamine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Avoid or minimize positive pressure ventilation to minimize gastric distention 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If a gastrostomy is present, can access it to decompress stomach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236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7DA2A-927C-47DF-97E6-44D460A16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Anesthetic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83608-212A-4E34-9F2E-9AADCCD55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058150" cy="4710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Endotracheal tube (ETT) position: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Ideal position: </a:t>
            </a:r>
            <a:r>
              <a:rPr lang="en-US" dirty="0">
                <a:solidFill>
                  <a:srgbClr val="FF0000"/>
                </a:solidFill>
              </a:rPr>
              <a:t>below the fistula and above carina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Place ETT in right main stem, then slowly withdraw the ETT until bilateral breath sounds are heard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If fiberoptic scope is available, use it to confirm position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Cuff can be inflated to prevent ventilation through the fistula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Complication – intubating the fistula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58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73D7-E2D9-4306-ACD1-4E4FCD19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Anesthetic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D79B5-FA41-4C85-A2BC-95363A7C9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7886700" cy="48625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900" dirty="0"/>
              <a:t>One-lung ventilation (OLV):</a:t>
            </a:r>
          </a:p>
          <a:p>
            <a:pPr marL="342900" lvl="1" indent="-328613">
              <a:buFont typeface="Arial" panose="020B0604020202020204" pitchFamily="34" charset="0"/>
              <a:buChar char="•"/>
            </a:pPr>
            <a:r>
              <a:rPr lang="en-US" dirty="0"/>
              <a:t>Selective bronchial intubation to the non-surgical lung </a:t>
            </a:r>
          </a:p>
          <a:p>
            <a:pPr marL="342900" lvl="1" indent="-328613">
              <a:buFont typeface="Arial" panose="020B0604020202020204" pitchFamily="34" charset="0"/>
              <a:buChar char="•"/>
            </a:pPr>
            <a:r>
              <a:rPr lang="en-US" dirty="0"/>
              <a:t>Pro: improve surgical exposure after collapse of the lung</a:t>
            </a:r>
          </a:p>
          <a:p>
            <a:pPr marL="342900" lvl="1" indent="-328613">
              <a:buFont typeface="Arial" panose="020B0604020202020204" pitchFamily="34" charset="0"/>
              <a:buChar char="•"/>
            </a:pPr>
            <a:r>
              <a:rPr lang="en-US" dirty="0"/>
              <a:t>Con: most premature neonate would not tolerate single lung ventilation due to underdeveloped lungs</a:t>
            </a:r>
          </a:p>
          <a:p>
            <a:pPr marL="342900" lvl="1" indent="-328613">
              <a:buFont typeface="Arial" panose="020B0604020202020204" pitchFamily="34" charset="0"/>
              <a:buChar char="•"/>
            </a:pPr>
            <a:r>
              <a:rPr lang="en-US" dirty="0"/>
              <a:t>In case of decrease oxygenation saturation in OLV:</a:t>
            </a:r>
          </a:p>
          <a:p>
            <a:pPr marL="582613" lvl="2" indent="-239713">
              <a:buFont typeface="System Font Regular"/>
              <a:buChar char="-"/>
            </a:pPr>
            <a:r>
              <a:rPr lang="en-US" dirty="0"/>
              <a:t>Increase FiO</a:t>
            </a:r>
            <a:r>
              <a:rPr lang="en-US" baseline="-25000" dirty="0"/>
              <a:t>2</a:t>
            </a:r>
            <a:r>
              <a:rPr lang="en-US" dirty="0"/>
              <a:t> to the ventilating lung</a:t>
            </a:r>
          </a:p>
          <a:p>
            <a:pPr marL="582613" lvl="2" indent="-239713">
              <a:buFont typeface="System Font Regular"/>
              <a:buChar char="-"/>
            </a:pPr>
            <a:r>
              <a:rPr lang="en-US" dirty="0"/>
              <a:t>Continuous positive airway pressure (CPAP) to the nonventilated lung</a:t>
            </a:r>
          </a:p>
          <a:p>
            <a:pPr marL="582613" lvl="2" indent="-239713">
              <a:buFont typeface="System Font Regular"/>
              <a:buChar char="-"/>
            </a:pPr>
            <a:r>
              <a:rPr lang="en-US" dirty="0"/>
              <a:t>Return to two-lung ventilation</a:t>
            </a:r>
          </a:p>
        </p:txBody>
      </p:sp>
    </p:spTree>
    <p:extLst>
      <p:ext uri="{BB962C8B-B14F-4D97-AF65-F5344CB8AC3E}">
        <p14:creationId xmlns:p14="http://schemas.microsoft.com/office/powerpoint/2010/main" val="480841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61D68-65AF-4DEB-8C3E-7160FB60C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Anesthetic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73F71-CBB8-440A-B205-622B63D5A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058150" cy="4561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Patient position: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Left lateral decubitus (due to left aortic arch)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Exception: right aortic arch –place in right lateral decubitus</a:t>
            </a:r>
          </a:p>
        </p:txBody>
      </p:sp>
    </p:spTree>
    <p:extLst>
      <p:ext uri="{BB962C8B-B14F-4D97-AF65-F5344CB8AC3E}">
        <p14:creationId xmlns:p14="http://schemas.microsoft.com/office/powerpoint/2010/main" val="315924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B9E1-6554-45E0-807F-82E21BAA9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Anesthetic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DC185-5DDD-4B8B-8B04-E35F0EBC7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86750" cy="45751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900" dirty="0"/>
              <a:t>Maintenance: 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If patient not tolerating inhalational anesthetics, small doses of fentanyl may be used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After the ligation of fistula, positive pressure ventilation and paralytics can be used 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Close communication with surgeon: Compression of vessels may impede cardiac output or ventilation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/>
              <a:t>Can use an epidural catheter/caudal (threaded from the caudal space to the thoracic level) for pain control if planning to extubate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916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E8C46-7769-468C-B42C-2DFA1E66F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Intraoperative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E08AD-9221-4964-84BC-13A540EC7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058150" cy="471011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Respiratory events </a:t>
            </a:r>
          </a:p>
          <a:p>
            <a:pPr lvl="1"/>
            <a:r>
              <a:rPr lang="en-US" dirty="0"/>
              <a:t>Difficulty with ventilation and oxygenation</a:t>
            </a:r>
          </a:p>
          <a:p>
            <a:pPr lvl="2"/>
            <a:r>
              <a:rPr lang="en-US" dirty="0"/>
              <a:t>ETT obstruction: blood clots, secretions</a:t>
            </a:r>
          </a:p>
          <a:p>
            <a:pPr lvl="2"/>
            <a:r>
              <a:rPr lang="en-US" dirty="0"/>
              <a:t>Gastric distention</a:t>
            </a:r>
          </a:p>
          <a:p>
            <a:pPr lvl="2"/>
            <a:r>
              <a:rPr lang="en-US" dirty="0"/>
              <a:t>Displacement of ETT/kinking of trachea</a:t>
            </a:r>
          </a:p>
          <a:p>
            <a:pPr lvl="1"/>
            <a:r>
              <a:rPr lang="en-US" dirty="0"/>
              <a:t>One-lung ventilation – absorptive atelectasis</a:t>
            </a:r>
          </a:p>
          <a:p>
            <a:pPr lvl="1"/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insufflation – hypercarbia</a:t>
            </a:r>
          </a:p>
          <a:p>
            <a:r>
              <a:rPr lang="en-US" dirty="0"/>
              <a:t>Cardiac events</a:t>
            </a:r>
          </a:p>
          <a:p>
            <a:pPr lvl="1"/>
            <a:r>
              <a:rPr lang="en-US" dirty="0"/>
              <a:t>Bradycardia from vagal response to tracheal manipulation</a:t>
            </a:r>
          </a:p>
          <a:p>
            <a:pPr lvl="1"/>
            <a:r>
              <a:rPr lang="en-US" dirty="0"/>
              <a:t>Compression of mediastinal structures including large vessels</a:t>
            </a:r>
          </a:p>
        </p:txBody>
      </p:sp>
    </p:spTree>
    <p:extLst>
      <p:ext uri="{BB962C8B-B14F-4D97-AF65-F5344CB8AC3E}">
        <p14:creationId xmlns:p14="http://schemas.microsoft.com/office/powerpoint/2010/main" val="121083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Postoperative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545070" cy="4329112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/>
              <a:t>Depending on the procedure and patient’s condition, the patient may be extubated or kept intubated</a:t>
            </a:r>
          </a:p>
          <a:p>
            <a:r>
              <a:rPr lang="en-US" sz="3200" dirty="0"/>
              <a:t>Most patients require ventilatory support due to:</a:t>
            </a:r>
          </a:p>
          <a:p>
            <a:pPr lvl="1"/>
            <a:r>
              <a:rPr lang="en-US" sz="2800" dirty="0"/>
              <a:t>Lung disease (due to premature birth)</a:t>
            </a:r>
          </a:p>
          <a:p>
            <a:pPr lvl="1"/>
            <a:r>
              <a:rPr lang="en-US" sz="2800" dirty="0"/>
              <a:t>Tracheomalacia (especially at the site of fistula – predisposed to airway collapse)</a:t>
            </a:r>
            <a:r>
              <a:rPr lang="en-US" sz="2800" baseline="30000" dirty="0"/>
              <a:t>7</a:t>
            </a:r>
          </a:p>
          <a:p>
            <a:pPr lvl="1"/>
            <a:r>
              <a:rPr lang="en-US" sz="2800" dirty="0"/>
              <a:t>Inadequate pain control </a:t>
            </a:r>
          </a:p>
          <a:p>
            <a:pPr lvl="1"/>
            <a:r>
              <a:rPr lang="en-US" sz="2800" dirty="0"/>
              <a:t>Avoiding emergent re-intubation and damage to the tracheal repair</a:t>
            </a:r>
          </a:p>
          <a:p>
            <a:pPr lvl="1"/>
            <a:r>
              <a:rPr lang="en-US" sz="2800" dirty="0"/>
              <a:t>Need for suction and expansion of lungs</a:t>
            </a:r>
          </a:p>
          <a:p>
            <a:pPr lvl="1"/>
            <a:r>
              <a:rPr lang="en-US" sz="2800" dirty="0" err="1"/>
              <a:t>Transanastomotic</a:t>
            </a:r>
            <a:r>
              <a:rPr lang="en-US" sz="2800" dirty="0"/>
              <a:t> tube may be in place to protect the repair</a:t>
            </a:r>
          </a:p>
          <a:p>
            <a:r>
              <a:rPr lang="en-US" sz="3200" dirty="0"/>
              <a:t>Keep </a:t>
            </a:r>
            <a:r>
              <a:rPr lang="en-US" sz="3200" dirty="0">
                <a:solidFill>
                  <a:srgbClr val="FF0000"/>
                </a:solidFill>
              </a:rPr>
              <a:t>head in neutral position </a:t>
            </a:r>
            <a:r>
              <a:rPr lang="en-US" sz="3200" dirty="0"/>
              <a:t>to prevent stretching of the esophageal anastomosis</a:t>
            </a:r>
            <a:r>
              <a:rPr lang="en-US" sz="3200" baseline="30000" dirty="0"/>
              <a:t>5</a:t>
            </a:r>
          </a:p>
          <a:p>
            <a:r>
              <a:rPr lang="en-US" sz="3200" dirty="0"/>
              <a:t>Disposition (postop location): NICU (prolonged stay)</a:t>
            </a:r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C9811-7068-4110-97FA-1DAA3C7B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6134A-48E5-4EC4-A2BA-30CF36DBF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TEF mortality rate is related to the severity of the associated congenital cardiac anomalies and birth weight</a:t>
            </a:r>
            <a:r>
              <a:rPr lang="en-US" baseline="30000" dirty="0"/>
              <a:t>7</a:t>
            </a:r>
          </a:p>
          <a:p>
            <a:r>
              <a:rPr lang="en-US" dirty="0"/>
              <a:t>Lower birth weight (&lt;1500 g) is associated with higher mortality</a:t>
            </a:r>
          </a:p>
          <a:p>
            <a:r>
              <a:rPr lang="en-US" dirty="0"/>
              <a:t>Co-existing major cardiac anomalies is associated with higher mortality</a:t>
            </a:r>
          </a:p>
        </p:txBody>
      </p:sp>
    </p:spTree>
    <p:extLst>
      <p:ext uri="{BB962C8B-B14F-4D97-AF65-F5344CB8AC3E}">
        <p14:creationId xmlns:p14="http://schemas.microsoft.com/office/powerpoint/2010/main" val="1110379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27D22-63EF-46D7-8717-A5CFBED0D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Outcomes - 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403C8-AB6E-4729-8A42-042CE5A75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7848600" cy="495300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Early complications: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Anastomotic leaks   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Esophageal strictures – may required serial dilation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Long-term complications: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Tracheal diverticulum (at site of previous fistula)</a:t>
            </a:r>
            <a:r>
              <a:rPr lang="en-US" sz="2400" baseline="30000" dirty="0"/>
              <a:t>6:  </a:t>
            </a:r>
            <a:r>
              <a:rPr lang="en-US" sz="2400" dirty="0"/>
              <a:t>Caution – can possibly intubate into the diverticulum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Esophageal strictures, dysmotility, and dysphagia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Gastroesophageal reflux disease (GERD)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Respiratory disease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Tracheomalacia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Neuromuscular abnormality (thoracic nerve damage, winged scapula, chest wall asymmetry)</a:t>
            </a:r>
            <a:r>
              <a:rPr lang="en-US" sz="2400" baseline="30000" dirty="0"/>
              <a:t>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0407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5" y="1432628"/>
            <a:ext cx="8058150" cy="4727575"/>
          </a:xfrm>
        </p:spPr>
        <p:txBody>
          <a:bodyPr>
            <a:normAutofit fontScale="47500" lnSpcReduction="20000"/>
          </a:bodyPr>
          <a:lstStyle/>
          <a:p>
            <a:pPr marL="298450" indent="-298450">
              <a:spcBef>
                <a:spcPts val="960"/>
              </a:spcBef>
              <a:buFont typeface="+mj-lt"/>
              <a:buAutoNum type="arabicPeriod"/>
            </a:pPr>
            <a:r>
              <a:rPr lang="en-US" sz="3400" dirty="0"/>
              <a:t>Condition, gene, or chromosome summary: National Library of Medicine (US). Genetics Home Reference [Internet]. Bethesda (MD): The Library; 2019 June 4. Cystic fibrosis; [reviewed 2011 Dec; cited 2019 June 4]; [about 5 screens]. Available from: </a:t>
            </a:r>
            <a:r>
              <a:rPr lang="en-US" sz="3400" dirty="0">
                <a:hlinkClick r:id="rId2"/>
              </a:rPr>
              <a:t>https://ghr.nlm.nih.gov/condition/vacterl-association#definition</a:t>
            </a:r>
            <a:endParaRPr lang="en-US" sz="3400" dirty="0"/>
          </a:p>
          <a:p>
            <a:pPr marL="298450" indent="-298450">
              <a:spcBef>
                <a:spcPts val="960"/>
              </a:spcBef>
              <a:buFont typeface="+mj-lt"/>
              <a:buAutoNum type="arabicPeriod"/>
            </a:pPr>
            <a:r>
              <a:rPr lang="en-US" sz="3400" dirty="0"/>
              <a:t>“ABA Keywords.” </a:t>
            </a:r>
            <a:r>
              <a:rPr lang="en-US" sz="3400" i="1" dirty="0" err="1"/>
              <a:t>OpenAnesthesia</a:t>
            </a:r>
            <a:r>
              <a:rPr lang="en-US" sz="3400" dirty="0"/>
              <a:t>, IARS, </a:t>
            </a:r>
            <a:r>
              <a:rPr lang="en-US" sz="3400" dirty="0" err="1"/>
              <a:t>www.openanesthesia.org</a:t>
            </a:r>
            <a:r>
              <a:rPr lang="en-US" sz="3400" dirty="0"/>
              <a:t>/</a:t>
            </a:r>
            <a:r>
              <a:rPr lang="en-US" sz="3400" dirty="0" err="1"/>
              <a:t>te_fistula_ett_positioning</a:t>
            </a:r>
            <a:r>
              <a:rPr lang="en-US" sz="3400" dirty="0"/>
              <a:t>/.</a:t>
            </a:r>
          </a:p>
          <a:p>
            <a:pPr marL="298450" indent="-298450">
              <a:spcBef>
                <a:spcPts val="960"/>
              </a:spcBef>
              <a:buFont typeface="+mj-lt"/>
              <a:buAutoNum type="arabicPeriod"/>
            </a:pPr>
            <a:r>
              <a:rPr lang="en-US" sz="3400" dirty="0"/>
              <a:t>Sharma, Sat, and Donald </a:t>
            </a:r>
            <a:r>
              <a:rPr lang="en-US" sz="3400" dirty="0" err="1"/>
              <a:t>Duerksen</a:t>
            </a:r>
            <a:r>
              <a:rPr lang="en-US" sz="3400" dirty="0"/>
              <a:t>. “Tracheoesophageal Fistula.” Edited by Vinay K Kapoor, </a:t>
            </a:r>
            <a:r>
              <a:rPr lang="en-US" sz="3400" i="1" dirty="0"/>
              <a:t>Background, Pathophysiology, Etiology</a:t>
            </a:r>
            <a:r>
              <a:rPr lang="en-US" sz="3400" dirty="0"/>
              <a:t>, Medscape, 2 Feb. 2019, </a:t>
            </a:r>
            <a:r>
              <a:rPr lang="en-US" sz="3400" dirty="0" err="1"/>
              <a:t>emedicine.medscape.com</a:t>
            </a:r>
            <a:r>
              <a:rPr lang="en-US" sz="3400" dirty="0"/>
              <a:t>/article/186735-overview.</a:t>
            </a:r>
          </a:p>
          <a:p>
            <a:pPr marL="298450" indent="-298450">
              <a:spcBef>
                <a:spcPts val="960"/>
              </a:spcBef>
              <a:buFont typeface="+mj-lt"/>
              <a:buAutoNum type="arabicPeriod"/>
            </a:pPr>
            <a:r>
              <a:rPr lang="en-US" sz="3400" dirty="0" err="1"/>
              <a:t>Andropoulos</a:t>
            </a:r>
            <a:r>
              <a:rPr lang="en-US" sz="3400" dirty="0"/>
              <a:t>, D.B.; Rowe, R.W.; Betts, J.M. </a:t>
            </a:r>
            <a:r>
              <a:rPr lang="en-US" sz="3400" dirty="0">
                <a:hlinkClick r:id="rId3"/>
              </a:rPr>
              <a:t>Anaesthetic and surgical airway management during tracheo-oesophageal fistula repair</a:t>
            </a:r>
            <a:r>
              <a:rPr lang="en-US" sz="3400" dirty="0"/>
              <a:t>. </a:t>
            </a:r>
            <a:r>
              <a:rPr lang="en-US" sz="3400" dirty="0" err="1"/>
              <a:t>Paediatr</a:t>
            </a:r>
            <a:r>
              <a:rPr lang="en-US" sz="3400" dirty="0"/>
              <a:t> </a:t>
            </a:r>
            <a:r>
              <a:rPr lang="en-US" sz="3400" dirty="0" err="1"/>
              <a:t>Anaesth</a:t>
            </a:r>
            <a:r>
              <a:rPr lang="en-US" sz="3400" dirty="0"/>
              <a:t>: 1998, 8(4);313-9</a:t>
            </a:r>
          </a:p>
          <a:p>
            <a:pPr marL="298450" indent="-298450">
              <a:spcBef>
                <a:spcPts val="960"/>
              </a:spcBef>
              <a:buFont typeface="+mj-lt"/>
              <a:buAutoNum type="arabicPeriod"/>
            </a:pPr>
            <a:r>
              <a:rPr lang="en-US" sz="3400" dirty="0"/>
              <a:t>Coté, Charles J., </a:t>
            </a:r>
            <a:r>
              <a:rPr lang="en-US" sz="3400" dirty="0" err="1"/>
              <a:t>Lerman</a:t>
            </a:r>
            <a:r>
              <a:rPr lang="en-US" sz="3400" dirty="0"/>
              <a:t>, Jerrold, and Anderson, Brian J. </a:t>
            </a:r>
            <a:r>
              <a:rPr lang="en-US" sz="3400" i="1" dirty="0"/>
              <a:t>Coté and </a:t>
            </a:r>
            <a:r>
              <a:rPr lang="en-US" sz="3400" i="1" dirty="0" err="1"/>
              <a:t>Lerman’s</a:t>
            </a:r>
            <a:r>
              <a:rPr lang="en-US" sz="3400" i="1" dirty="0"/>
              <a:t> a Practice of Anesthesia for Infants and Children</a:t>
            </a:r>
            <a:r>
              <a:rPr lang="en-US" sz="3400" dirty="0"/>
              <a:t>. Sixth edition. Philadelphia, PA: Elsevier, 2018. Print.</a:t>
            </a:r>
          </a:p>
          <a:p>
            <a:pPr marL="298450" indent="-298450">
              <a:spcBef>
                <a:spcPts val="960"/>
              </a:spcBef>
              <a:buFont typeface="+mj-lt"/>
              <a:buAutoNum type="arabicPeriod"/>
            </a:pPr>
            <a:r>
              <a:rPr lang="en-US" sz="3400" dirty="0" err="1"/>
              <a:t>Lerman</a:t>
            </a:r>
            <a:r>
              <a:rPr lang="en-US" sz="3400" dirty="0"/>
              <a:t>, Jerrold., Coté, Charles J., and Steward, David J. Manual of Pediatric Anesthesia : with an Index of Pediatric Syndromes . Philadelphia, PA: Churchill Livingstone/Elsevier, 2010. Print.</a:t>
            </a:r>
          </a:p>
          <a:p>
            <a:pPr marL="298450" indent="-298450">
              <a:spcBef>
                <a:spcPts val="960"/>
              </a:spcBef>
              <a:buFont typeface="+mj-lt"/>
              <a:buAutoNum type="arabicPeriod"/>
            </a:pPr>
            <a:r>
              <a:rPr lang="en-US" sz="3400" dirty="0"/>
              <a:t>Davis, Peter J., and </a:t>
            </a:r>
            <a:r>
              <a:rPr lang="en-US" sz="3400" dirty="0" err="1"/>
              <a:t>Cladis</a:t>
            </a:r>
            <a:r>
              <a:rPr lang="en-US" sz="3400" dirty="0"/>
              <a:t> Franklyn P. Smith’s Anesthesia for infants and Children. Ninth Edition.  Philadelphia, PA: Elsevier, 2017. Print. 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</Template>
  <TotalTime>6475</TotalTime>
  <Words>1885</Words>
  <Application>Microsoft Macintosh PowerPoint</Application>
  <PresentationFormat>On-screen Show (4:3)</PresentationFormat>
  <Paragraphs>218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Anesthesia for Tracheoesophageal Fistula Repair</vt:lpstr>
      <vt:lpstr>Disclosures</vt:lpstr>
      <vt:lpstr>Learning Objectives:</vt:lpstr>
      <vt:lpstr>Clinical Scenario</vt:lpstr>
      <vt:lpstr>Background</vt:lpstr>
      <vt:lpstr>TEF Associated Syndrome</vt:lpstr>
      <vt:lpstr>VACTERL Syndrome</vt:lpstr>
      <vt:lpstr>Pathophysiology </vt:lpstr>
      <vt:lpstr>Types and Prevalence of TEF</vt:lpstr>
      <vt:lpstr>Types and Prevalence of TEF</vt:lpstr>
      <vt:lpstr>Pre-natal Diagnosis</vt:lpstr>
      <vt:lpstr>Post-natal diagnosis</vt:lpstr>
      <vt:lpstr>Chest X-ray Findings</vt:lpstr>
      <vt:lpstr>Preoperative Care </vt:lpstr>
      <vt:lpstr>Preoperative Concerns</vt:lpstr>
      <vt:lpstr>Preoperative Assessment </vt:lpstr>
      <vt:lpstr>Surgical Management </vt:lpstr>
      <vt:lpstr>Surgical Management</vt:lpstr>
      <vt:lpstr>Anesthetic Management</vt:lpstr>
      <vt:lpstr>Anesthetic Management</vt:lpstr>
      <vt:lpstr>Anesthetic Management </vt:lpstr>
      <vt:lpstr>Anesthetic Management </vt:lpstr>
      <vt:lpstr>Anesthetic Management </vt:lpstr>
      <vt:lpstr>Anesthetic Management </vt:lpstr>
      <vt:lpstr>Intraoperative Events</vt:lpstr>
      <vt:lpstr>Postoperative Management</vt:lpstr>
      <vt:lpstr>Outcomes</vt:lpstr>
      <vt:lpstr>Outcomes - Complications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Infosino, Andrew</dc:creator>
  <cp:lastModifiedBy>Infosino, Andrew</cp:lastModifiedBy>
  <cp:revision>345</cp:revision>
  <dcterms:created xsi:type="dcterms:W3CDTF">2019-04-09T15:21:04Z</dcterms:created>
  <dcterms:modified xsi:type="dcterms:W3CDTF">2021-12-26T20:50:55Z</dcterms:modified>
</cp:coreProperties>
</file>