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34"/>
  </p:notesMasterIdLst>
  <p:sldIdLst>
    <p:sldId id="258" r:id="rId4"/>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0595B-226B-4C65-9C2C-2140B4EE5DCA}" v="35" dt="2021-10-14T18:11:22.348"/>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10"/>
    <p:restoredTop sz="80574"/>
  </p:normalViewPr>
  <p:slideViewPr>
    <p:cSldViewPr>
      <p:cViewPr varScale="1">
        <p:scale>
          <a:sx n="79" d="100"/>
          <a:sy n="79" d="100"/>
        </p:scale>
        <p:origin x="219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6/11/relationships/changesInfo" Target="changesInfos/changesInfo1.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Heine" userId="Yoek+Xxg6kmMDp43YdInUc4M42aCGCtL+Z0OxDDlBow=" providerId="None" clId="Web-{E790595B-226B-4C65-9C2C-2140B4EE5DCA}"/>
    <pc:docChg chg="modSld">
      <pc:chgData name="Chris Heine" userId="Yoek+Xxg6kmMDp43YdInUc4M42aCGCtL+Z0OxDDlBow=" providerId="None" clId="Web-{E790595B-226B-4C65-9C2C-2140B4EE5DCA}" dt="2021-10-14T18:11:22.348" v="28" actId="1076"/>
      <pc:docMkLst>
        <pc:docMk/>
      </pc:docMkLst>
      <pc:sldChg chg="modSp">
        <pc:chgData name="Chris Heine" userId="Yoek+Xxg6kmMDp43YdInUc4M42aCGCtL+Z0OxDDlBow=" providerId="None" clId="Web-{E790595B-226B-4C65-9C2C-2140B4EE5DCA}" dt="2021-10-14T18:08:09.890" v="1" actId="1076"/>
        <pc:sldMkLst>
          <pc:docMk/>
          <pc:sldMk cId="792589773" sldId="260"/>
        </pc:sldMkLst>
        <pc:spChg chg="mod">
          <ac:chgData name="Chris Heine" userId="Yoek+Xxg6kmMDp43YdInUc4M42aCGCtL+Z0OxDDlBow=" providerId="None" clId="Web-{E790595B-226B-4C65-9C2C-2140B4EE5DCA}" dt="2021-10-14T18:08:09.890" v="1" actId="1076"/>
          <ac:spMkLst>
            <pc:docMk/>
            <pc:sldMk cId="792589773" sldId="260"/>
            <ac:spMk id="4" creationId="{00000000-0000-0000-0000-000000000000}"/>
          </ac:spMkLst>
        </pc:spChg>
      </pc:sldChg>
      <pc:sldChg chg="modSp">
        <pc:chgData name="Chris Heine" userId="Yoek+Xxg6kmMDp43YdInUc4M42aCGCtL+Z0OxDDlBow=" providerId="None" clId="Web-{E790595B-226B-4C65-9C2C-2140B4EE5DCA}" dt="2021-10-14T18:08:16.132" v="2" actId="1076"/>
        <pc:sldMkLst>
          <pc:docMk/>
          <pc:sldMk cId="218520031" sldId="261"/>
        </pc:sldMkLst>
        <pc:spChg chg="mod">
          <ac:chgData name="Chris Heine" userId="Yoek+Xxg6kmMDp43YdInUc4M42aCGCtL+Z0OxDDlBow=" providerId="None" clId="Web-{E790595B-226B-4C65-9C2C-2140B4EE5DCA}" dt="2021-10-14T18:08:16.132" v="2" actId="1076"/>
          <ac:spMkLst>
            <pc:docMk/>
            <pc:sldMk cId="218520031" sldId="261"/>
            <ac:spMk id="4" creationId="{00000000-0000-0000-0000-000000000000}"/>
          </ac:spMkLst>
        </pc:spChg>
      </pc:sldChg>
      <pc:sldChg chg="modSp">
        <pc:chgData name="Chris Heine" userId="Yoek+Xxg6kmMDp43YdInUc4M42aCGCtL+Z0OxDDlBow=" providerId="None" clId="Web-{E790595B-226B-4C65-9C2C-2140B4EE5DCA}" dt="2021-10-14T18:08:30.485" v="5" actId="1076"/>
        <pc:sldMkLst>
          <pc:docMk/>
          <pc:sldMk cId="1280908339" sldId="262"/>
        </pc:sldMkLst>
        <pc:spChg chg="mod">
          <ac:chgData name="Chris Heine" userId="Yoek+Xxg6kmMDp43YdInUc4M42aCGCtL+Z0OxDDlBow=" providerId="None" clId="Web-{E790595B-226B-4C65-9C2C-2140B4EE5DCA}" dt="2021-10-14T18:08:30.485" v="5" actId="1076"/>
          <ac:spMkLst>
            <pc:docMk/>
            <pc:sldMk cId="1280908339" sldId="262"/>
            <ac:spMk id="7" creationId="{00000000-0000-0000-0000-000000000000}"/>
          </ac:spMkLst>
        </pc:spChg>
      </pc:sldChg>
      <pc:sldChg chg="modSp">
        <pc:chgData name="Chris Heine" userId="Yoek+Xxg6kmMDp43YdInUc4M42aCGCtL+Z0OxDDlBow=" providerId="None" clId="Web-{E790595B-226B-4C65-9C2C-2140B4EE5DCA}" dt="2021-10-14T18:08:36.969" v="6" actId="1076"/>
        <pc:sldMkLst>
          <pc:docMk/>
          <pc:sldMk cId="1441938750" sldId="263"/>
        </pc:sldMkLst>
        <pc:spChg chg="mod">
          <ac:chgData name="Chris Heine" userId="Yoek+Xxg6kmMDp43YdInUc4M42aCGCtL+Z0OxDDlBow=" providerId="None" clId="Web-{E790595B-226B-4C65-9C2C-2140B4EE5DCA}" dt="2021-10-14T18:08:36.969" v="6" actId="1076"/>
          <ac:spMkLst>
            <pc:docMk/>
            <pc:sldMk cId="1441938750" sldId="263"/>
            <ac:spMk id="4" creationId="{00000000-0000-0000-0000-000000000000}"/>
          </ac:spMkLst>
        </pc:spChg>
      </pc:sldChg>
      <pc:sldChg chg="modSp">
        <pc:chgData name="Chris Heine" userId="Yoek+Xxg6kmMDp43YdInUc4M42aCGCtL+Z0OxDDlBow=" providerId="None" clId="Web-{E790595B-226B-4C65-9C2C-2140B4EE5DCA}" dt="2021-10-14T18:08:54.142" v="9" actId="14100"/>
        <pc:sldMkLst>
          <pc:docMk/>
          <pc:sldMk cId="511382618" sldId="264"/>
        </pc:sldMkLst>
        <pc:spChg chg="mod">
          <ac:chgData name="Chris Heine" userId="Yoek+Xxg6kmMDp43YdInUc4M42aCGCtL+Z0OxDDlBow=" providerId="None" clId="Web-{E790595B-226B-4C65-9C2C-2140B4EE5DCA}" dt="2021-10-14T18:08:54.142" v="9" actId="14100"/>
          <ac:spMkLst>
            <pc:docMk/>
            <pc:sldMk cId="511382618" sldId="264"/>
            <ac:spMk id="4" creationId="{00000000-0000-0000-0000-000000000000}"/>
          </ac:spMkLst>
        </pc:spChg>
      </pc:sldChg>
      <pc:sldChg chg="modSp">
        <pc:chgData name="Chris Heine" userId="Yoek+Xxg6kmMDp43YdInUc4M42aCGCtL+Z0OxDDlBow=" providerId="None" clId="Web-{E790595B-226B-4C65-9C2C-2140B4EE5DCA}" dt="2021-10-14T18:09:05.939" v="10" actId="1076"/>
        <pc:sldMkLst>
          <pc:docMk/>
          <pc:sldMk cId="386439052" sldId="265"/>
        </pc:sldMkLst>
        <pc:spChg chg="mod">
          <ac:chgData name="Chris Heine" userId="Yoek+Xxg6kmMDp43YdInUc4M42aCGCtL+Z0OxDDlBow=" providerId="None" clId="Web-{E790595B-226B-4C65-9C2C-2140B4EE5DCA}" dt="2021-10-14T18:09:05.939" v="10" actId="1076"/>
          <ac:spMkLst>
            <pc:docMk/>
            <pc:sldMk cId="386439052" sldId="265"/>
            <ac:spMk id="4" creationId="{00000000-0000-0000-0000-000000000000}"/>
          </ac:spMkLst>
        </pc:spChg>
      </pc:sldChg>
      <pc:sldChg chg="addSp modSp">
        <pc:chgData name="Chris Heine" userId="Yoek+Xxg6kmMDp43YdInUc4M42aCGCtL+Z0OxDDlBow=" providerId="None" clId="Web-{E790595B-226B-4C65-9C2C-2140B4EE5DCA}" dt="2021-10-14T18:10:17.425" v="22"/>
        <pc:sldMkLst>
          <pc:docMk/>
          <pc:sldMk cId="1337542117" sldId="266"/>
        </pc:sldMkLst>
        <pc:spChg chg="add">
          <ac:chgData name="Chris Heine" userId="Yoek+Xxg6kmMDp43YdInUc4M42aCGCtL+Z0OxDDlBow=" providerId="None" clId="Web-{E790595B-226B-4C65-9C2C-2140B4EE5DCA}" dt="2021-10-14T18:10:17.425" v="22"/>
          <ac:spMkLst>
            <pc:docMk/>
            <pc:sldMk cId="1337542117" sldId="266"/>
            <ac:spMk id="3" creationId="{D253B6B9-9764-4785-A6AB-A63DA7E09619}"/>
          </ac:spMkLst>
        </pc:spChg>
        <pc:spChg chg="mod">
          <ac:chgData name="Chris Heine" userId="Yoek+Xxg6kmMDp43YdInUc4M42aCGCtL+Z0OxDDlBow=" providerId="None" clId="Web-{E790595B-226B-4C65-9C2C-2140B4EE5DCA}" dt="2021-10-14T18:10:01.174" v="21" actId="20577"/>
          <ac:spMkLst>
            <pc:docMk/>
            <pc:sldMk cId="1337542117" sldId="266"/>
            <ac:spMk id="5" creationId="{00000000-0000-0000-0000-000000000000}"/>
          </ac:spMkLst>
        </pc:spChg>
      </pc:sldChg>
      <pc:sldChg chg="modSp">
        <pc:chgData name="Chris Heine" userId="Yoek+Xxg6kmMDp43YdInUc4M42aCGCtL+Z0OxDDlBow=" providerId="None" clId="Web-{E790595B-226B-4C65-9C2C-2140B4EE5DCA}" dt="2021-10-14T18:10:37.691" v="23" actId="1076"/>
        <pc:sldMkLst>
          <pc:docMk/>
          <pc:sldMk cId="4124763" sldId="267"/>
        </pc:sldMkLst>
        <pc:spChg chg="mod">
          <ac:chgData name="Chris Heine" userId="Yoek+Xxg6kmMDp43YdInUc4M42aCGCtL+Z0OxDDlBow=" providerId="None" clId="Web-{E790595B-226B-4C65-9C2C-2140B4EE5DCA}" dt="2021-10-14T18:10:37.691" v="23" actId="1076"/>
          <ac:spMkLst>
            <pc:docMk/>
            <pc:sldMk cId="4124763" sldId="267"/>
            <ac:spMk id="4" creationId="{00000000-0000-0000-0000-000000000000}"/>
          </ac:spMkLst>
        </pc:spChg>
      </pc:sldChg>
      <pc:sldChg chg="modSp">
        <pc:chgData name="Chris Heine" userId="Yoek+Xxg6kmMDp43YdInUc4M42aCGCtL+Z0OxDDlBow=" providerId="None" clId="Web-{E790595B-226B-4C65-9C2C-2140B4EE5DCA}" dt="2021-10-14T18:10:43.972" v="24" actId="1076"/>
        <pc:sldMkLst>
          <pc:docMk/>
          <pc:sldMk cId="142042982" sldId="268"/>
        </pc:sldMkLst>
        <pc:spChg chg="mod">
          <ac:chgData name="Chris Heine" userId="Yoek+Xxg6kmMDp43YdInUc4M42aCGCtL+Z0OxDDlBow=" providerId="None" clId="Web-{E790595B-226B-4C65-9C2C-2140B4EE5DCA}" dt="2021-10-14T18:10:43.972" v="24" actId="1076"/>
          <ac:spMkLst>
            <pc:docMk/>
            <pc:sldMk cId="142042982" sldId="268"/>
            <ac:spMk id="4" creationId="{00000000-0000-0000-0000-000000000000}"/>
          </ac:spMkLst>
        </pc:spChg>
      </pc:sldChg>
      <pc:sldChg chg="modSp">
        <pc:chgData name="Chris Heine" userId="Yoek+Xxg6kmMDp43YdInUc4M42aCGCtL+Z0OxDDlBow=" providerId="None" clId="Web-{E790595B-226B-4C65-9C2C-2140B4EE5DCA}" dt="2021-10-14T18:10:51.582" v="25" actId="1076"/>
        <pc:sldMkLst>
          <pc:docMk/>
          <pc:sldMk cId="1628998900" sldId="269"/>
        </pc:sldMkLst>
        <pc:spChg chg="mod">
          <ac:chgData name="Chris Heine" userId="Yoek+Xxg6kmMDp43YdInUc4M42aCGCtL+Z0OxDDlBow=" providerId="None" clId="Web-{E790595B-226B-4C65-9C2C-2140B4EE5DCA}" dt="2021-10-14T18:10:51.582" v="25" actId="1076"/>
          <ac:spMkLst>
            <pc:docMk/>
            <pc:sldMk cId="1628998900" sldId="269"/>
            <ac:spMk id="4" creationId="{00000000-0000-0000-0000-000000000000}"/>
          </ac:spMkLst>
        </pc:spChg>
      </pc:sldChg>
      <pc:sldChg chg="modSp">
        <pc:chgData name="Chris Heine" userId="Yoek+Xxg6kmMDp43YdInUc4M42aCGCtL+Z0OxDDlBow=" providerId="None" clId="Web-{E790595B-226B-4C65-9C2C-2140B4EE5DCA}" dt="2021-10-14T18:11:05.785" v="26" actId="1076"/>
        <pc:sldMkLst>
          <pc:docMk/>
          <pc:sldMk cId="2123496980" sldId="276"/>
        </pc:sldMkLst>
        <pc:spChg chg="mod">
          <ac:chgData name="Chris Heine" userId="Yoek+Xxg6kmMDp43YdInUc4M42aCGCtL+Z0OxDDlBow=" providerId="None" clId="Web-{E790595B-226B-4C65-9C2C-2140B4EE5DCA}" dt="2021-10-14T18:11:05.785" v="26" actId="1076"/>
          <ac:spMkLst>
            <pc:docMk/>
            <pc:sldMk cId="2123496980" sldId="276"/>
            <ac:spMk id="4" creationId="{00000000-0000-0000-0000-000000000000}"/>
          </ac:spMkLst>
        </pc:spChg>
      </pc:sldChg>
      <pc:sldChg chg="modSp">
        <pc:chgData name="Chris Heine" userId="Yoek+Xxg6kmMDp43YdInUc4M42aCGCtL+Z0OxDDlBow=" providerId="None" clId="Web-{E790595B-226B-4C65-9C2C-2140B4EE5DCA}" dt="2021-10-14T18:11:14.629" v="27" actId="1076"/>
        <pc:sldMkLst>
          <pc:docMk/>
          <pc:sldMk cId="211377568" sldId="277"/>
        </pc:sldMkLst>
        <pc:spChg chg="mod">
          <ac:chgData name="Chris Heine" userId="Yoek+Xxg6kmMDp43YdInUc4M42aCGCtL+Z0OxDDlBow=" providerId="None" clId="Web-{E790595B-226B-4C65-9C2C-2140B4EE5DCA}" dt="2021-10-14T18:11:14.629" v="27" actId="1076"/>
          <ac:spMkLst>
            <pc:docMk/>
            <pc:sldMk cId="211377568" sldId="277"/>
            <ac:spMk id="4" creationId="{00000000-0000-0000-0000-000000000000}"/>
          </ac:spMkLst>
        </pc:spChg>
      </pc:sldChg>
      <pc:sldChg chg="modSp">
        <pc:chgData name="Chris Heine" userId="Yoek+Xxg6kmMDp43YdInUc4M42aCGCtL+Z0OxDDlBow=" providerId="None" clId="Web-{E790595B-226B-4C65-9C2C-2140B4EE5DCA}" dt="2021-10-14T18:11:22.348" v="28" actId="1076"/>
        <pc:sldMkLst>
          <pc:docMk/>
          <pc:sldMk cId="1831017220" sldId="278"/>
        </pc:sldMkLst>
        <pc:spChg chg="mod">
          <ac:chgData name="Chris Heine" userId="Yoek+Xxg6kmMDp43YdInUc4M42aCGCtL+Z0OxDDlBow=" providerId="None" clId="Web-{E790595B-226B-4C65-9C2C-2140B4EE5DCA}" dt="2021-10-14T18:11:22.348" v="28" actId="1076"/>
          <ac:spMkLst>
            <pc:docMk/>
            <pc:sldMk cId="1831017220" sldId="278"/>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9C63A-9925-D44A-A3B5-8D3EAD7A2E99}" type="datetimeFigureOut">
              <a:rPr lang="en-US" smtClean="0"/>
              <a:t>12/23/21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14A2AA-8553-1C46-907A-4212AA9073D9}" type="slidenum">
              <a:rPr lang="en-US" smtClean="0"/>
              <a:t>‹#›</a:t>
            </a:fld>
            <a:endParaRPr lang="en-US"/>
          </a:p>
        </p:txBody>
      </p:sp>
    </p:spTree>
    <p:extLst>
      <p:ext uri="{BB962C8B-B14F-4D97-AF65-F5344CB8AC3E}">
        <p14:creationId xmlns:p14="http://schemas.microsoft.com/office/powerpoint/2010/main" val="213368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This study from the U.K. is noteworthy, due to its very large size. The overall rate of post-tonsillectomy hemorrhage is 3.5%, mostly of the delayed (&gt;24 hours) category. Only about a quarter of these cases required a return to the operating room. Of note, there are rather more tonsillectomies performed in the U.K. using cold steel rather than cautery; also there may be more procedures carried out in that country by resident staff than in North America.</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4</a:t>
            </a:fld>
            <a:endParaRPr lang="en-US"/>
          </a:p>
        </p:txBody>
      </p:sp>
    </p:spTree>
    <p:extLst>
      <p:ext uri="{BB962C8B-B14F-4D97-AF65-F5344CB8AC3E}">
        <p14:creationId xmlns:p14="http://schemas.microsoft.com/office/powerpoint/2010/main" val="1420786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Post-adenoidectomy bleeding requiring a return to the operating room appears to be less common, and typically occurs on the same day as the primary procedure, unlike post-tonsillectomy cases.</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5</a:t>
            </a:fld>
            <a:endParaRPr lang="en-US"/>
          </a:p>
        </p:txBody>
      </p:sp>
    </p:spTree>
    <p:extLst>
      <p:ext uri="{BB962C8B-B14F-4D97-AF65-F5344CB8AC3E}">
        <p14:creationId xmlns:p14="http://schemas.microsoft.com/office/powerpoint/2010/main" val="2093520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This large study of 32 deaths from Germany highlights that devastating outcomes – mortality or major morbidity – can still occur after tonsillectomy, and, less commonly, adenoidectomy. Some of these cases had required CPR even before the patient had the chance to return to the operating room.</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6</a:t>
            </a:fld>
            <a:endParaRPr lang="en-US"/>
          </a:p>
        </p:txBody>
      </p:sp>
    </p:spTree>
    <p:extLst>
      <p:ext uri="{BB962C8B-B14F-4D97-AF65-F5344CB8AC3E}">
        <p14:creationId xmlns:p14="http://schemas.microsoft.com/office/powerpoint/2010/main" val="548360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Calibri" charset="0"/>
              </a:rPr>
              <a:t>There have been reports of major surgical hemorrhage due to the close proximity of some aberrant internal carotid arteries to the tonsil bed.</a:t>
            </a:r>
          </a:p>
        </p:txBody>
      </p:sp>
      <p:sp>
        <p:nvSpPr>
          <p:cNvPr id="4" name="Slide Number Placeholder 3"/>
          <p:cNvSpPr>
            <a:spLocks noGrp="1"/>
          </p:cNvSpPr>
          <p:nvPr>
            <p:ph type="sldNum" sz="quarter" idx="10"/>
          </p:nvPr>
        </p:nvSpPr>
        <p:spPr/>
        <p:txBody>
          <a:bodyPr/>
          <a:lstStyle/>
          <a:p>
            <a:fld id="{5E14A2AA-8553-1C46-907A-4212AA9073D9}" type="slidenum">
              <a:rPr lang="en-US" smtClean="0"/>
              <a:t>7</a:t>
            </a:fld>
            <a:endParaRPr lang="en-US"/>
          </a:p>
        </p:txBody>
      </p:sp>
    </p:spTree>
    <p:extLst>
      <p:ext uri="{BB962C8B-B14F-4D97-AF65-F5344CB8AC3E}">
        <p14:creationId xmlns:p14="http://schemas.microsoft.com/office/powerpoint/2010/main" val="14596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Numerous studies have tried to identify risk factors for post-tonsillectomy hemorrhage. There is little doubt that the older child and adult are more prone to this complication. Other factors have been shown less consistently. Primary hemorrhage is nearly always surgical in origin, and unrelated to underlying coagulopathies. Despite one outlier study from Switzerland, there is clear evidence from </a:t>
            </a:r>
            <a:r>
              <a:rPr lang="en-US" altLang="en-US" dirty="0" err="1">
                <a:latin typeface="Calibri" charset="0"/>
              </a:rPr>
              <a:t>Geva’s</a:t>
            </a:r>
            <a:r>
              <a:rPr lang="en-US" altLang="en-US" dirty="0">
                <a:latin typeface="Calibri" charset="0"/>
              </a:rPr>
              <a:t> meta-analysis that the use of dexamethasone intraoperatively in not a risk factor for post-tonsillectomy hemorrhage.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8</a:t>
            </a:fld>
            <a:endParaRPr lang="en-US"/>
          </a:p>
        </p:txBody>
      </p:sp>
    </p:spTree>
    <p:extLst>
      <p:ext uri="{BB962C8B-B14F-4D97-AF65-F5344CB8AC3E}">
        <p14:creationId xmlns:p14="http://schemas.microsoft.com/office/powerpoint/2010/main" val="551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Although </a:t>
            </a:r>
            <a:r>
              <a:rPr lang="en-US" altLang="en-US" dirty="0" err="1">
                <a:latin typeface="Calibri" charset="0"/>
              </a:rPr>
              <a:t>adenotonsillectomy</a:t>
            </a:r>
            <a:r>
              <a:rPr lang="en-US" altLang="en-US" dirty="0">
                <a:latin typeface="Calibri" charset="0"/>
              </a:rPr>
              <a:t> is most commonly performed in the first decade of life, peaking around five or six years of age, the risk of postoperative hemorrhage requiring a return to the operating room is significantly higher in teenagers and young adults. This difference is more pronounced when considering delayed or secondary hemorrhage.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9</a:t>
            </a:fld>
            <a:endParaRPr lang="en-US"/>
          </a:p>
        </p:txBody>
      </p:sp>
    </p:spTree>
    <p:extLst>
      <p:ext uri="{BB962C8B-B14F-4D97-AF65-F5344CB8AC3E}">
        <p14:creationId xmlns:p14="http://schemas.microsoft.com/office/powerpoint/2010/main" val="1914760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The intraoperative use of NSAIDs is a possible cause of post-tonsillectomy hemorrhage. The evidence is conflicting. NSAIDs are used much more commonly in Europe than in North America for this procedure, without apparent difficulty. It would appear from a Cochrane review that if NSAIDs are only introduced postoperatively, that there is little, if any, increased risk of bleeding. A Canadian study did however show that ketorolac seems to be particularly prone to cause bleeding; indeed this study had to be terminated prematurely due to the excessive incidence of bleeding in the ketorolac group.</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10</a:t>
            </a:fld>
            <a:endParaRPr lang="en-US"/>
          </a:p>
        </p:txBody>
      </p:sp>
    </p:spTree>
    <p:extLst>
      <p:ext uri="{BB962C8B-B14F-4D97-AF65-F5344CB8AC3E}">
        <p14:creationId xmlns:p14="http://schemas.microsoft.com/office/powerpoint/2010/main" val="2080530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Although cautery has been shown in some studies to be associated with more bleeding that cold steel techniques, the National Institute for Health and Clinical Excellence (NICE) in the U.K. has stated that either technique is satisfactory, but that excessive use of cautery should be avoided.</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11</a:t>
            </a:fld>
            <a:endParaRPr lang="en-US"/>
          </a:p>
        </p:txBody>
      </p:sp>
    </p:spTree>
    <p:extLst>
      <p:ext uri="{BB962C8B-B14F-4D97-AF65-F5344CB8AC3E}">
        <p14:creationId xmlns:p14="http://schemas.microsoft.com/office/powerpoint/2010/main" val="1916222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The studies included in the systematic review and meta-analysis were very variable in terms of age, dose, methodology. The jury is still out.</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12</a:t>
            </a:fld>
            <a:endParaRPr lang="en-US"/>
          </a:p>
        </p:txBody>
      </p:sp>
    </p:spTree>
    <p:extLst>
      <p:ext uri="{BB962C8B-B14F-4D97-AF65-F5344CB8AC3E}">
        <p14:creationId xmlns:p14="http://schemas.microsoft.com/office/powerpoint/2010/main" val="1232980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As previously stated, many cases of post-tonsillectomy hemorrhage can be managed without a return to the operating room.</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13</a:t>
            </a:fld>
            <a:endParaRPr lang="en-US"/>
          </a:p>
        </p:txBody>
      </p:sp>
    </p:spTree>
    <p:extLst>
      <p:ext uri="{BB962C8B-B14F-4D97-AF65-F5344CB8AC3E}">
        <p14:creationId xmlns:p14="http://schemas.microsoft.com/office/powerpoint/2010/main" val="138126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For the more severe cases, that do require surgical control of the bleeding, this must be viewed as a medical emergency. Preoperative evaluation must be speedy and focused. Routine questions, such as the previous health of the child and allergies, should not be missed, however, as another co-morbidity may influence the choice of anesthetic technique. Resuscitation is mainly aimed at restoring blood volume, however surgery must not be delayed unduly in the quest to obtaining perfect hemodynamic conditions.</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14</a:t>
            </a:fld>
            <a:endParaRPr lang="en-US"/>
          </a:p>
        </p:txBody>
      </p:sp>
    </p:spTree>
    <p:extLst>
      <p:ext uri="{BB962C8B-B14F-4D97-AF65-F5344CB8AC3E}">
        <p14:creationId xmlns:p14="http://schemas.microsoft.com/office/powerpoint/2010/main" val="1590616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The threshold for blood transfusion will depend on the [</a:t>
            </a:r>
            <a:r>
              <a:rPr lang="en-US" altLang="en-US" dirty="0" err="1">
                <a:latin typeface="Calibri" charset="0"/>
              </a:rPr>
              <a:t>Hb</a:t>
            </a:r>
            <a:r>
              <a:rPr lang="en-US" altLang="en-US" dirty="0">
                <a:latin typeface="Calibri" charset="0"/>
              </a:rPr>
              <a:t>], as well as the clinical scenario and degree of hemodynamic stability of the child. There are no absolute rules.</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15</a:t>
            </a:fld>
            <a:endParaRPr lang="en-US"/>
          </a:p>
        </p:txBody>
      </p:sp>
    </p:spTree>
    <p:extLst>
      <p:ext uri="{BB962C8B-B14F-4D97-AF65-F5344CB8AC3E}">
        <p14:creationId xmlns:p14="http://schemas.microsoft.com/office/powerpoint/2010/main" val="853635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Surgical control of the bleeding is, in itself, part of the resuscitation process.</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16</a:t>
            </a:fld>
            <a:endParaRPr lang="en-US"/>
          </a:p>
        </p:txBody>
      </p:sp>
    </p:spTree>
    <p:extLst>
      <p:ext uri="{BB962C8B-B14F-4D97-AF65-F5344CB8AC3E}">
        <p14:creationId xmlns:p14="http://schemas.microsoft.com/office/powerpoint/2010/main" val="2115839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Calibri" charset="0"/>
              </a:rPr>
              <a:t>Induction of anesthesia must take into account the possibility of a difficult airway. Assuming the airway was not difficult at the time of the initial surgery, however, the airway should not be significantly more difficult at the time of re-operation. Of course they may be blood clot in the pharynx, and a degree of tissue swelling, but these are generally easily overcome with a standard laryngoscopy and at least two powerful </a:t>
            </a:r>
            <a:r>
              <a:rPr lang="en-US" altLang="en-US" dirty="0" err="1">
                <a:latin typeface="Calibri" charset="0"/>
              </a:rPr>
              <a:t>Yankauer</a:t>
            </a:r>
            <a:r>
              <a:rPr lang="en-US" altLang="en-US" dirty="0">
                <a:latin typeface="Calibri" charset="0"/>
              </a:rPr>
              <a:t> suction tips available to suction the pharynx.</a:t>
            </a:r>
          </a:p>
        </p:txBody>
      </p:sp>
      <p:sp>
        <p:nvSpPr>
          <p:cNvPr id="4" name="Slide Number Placeholder 3"/>
          <p:cNvSpPr>
            <a:spLocks noGrp="1"/>
          </p:cNvSpPr>
          <p:nvPr>
            <p:ph type="sldNum" sz="quarter" idx="10"/>
          </p:nvPr>
        </p:nvSpPr>
        <p:spPr/>
        <p:txBody>
          <a:bodyPr/>
          <a:lstStyle/>
          <a:p>
            <a:fld id="{5E14A2AA-8553-1C46-907A-4212AA9073D9}" type="slidenum">
              <a:rPr lang="en-US" smtClean="0"/>
              <a:t>17</a:t>
            </a:fld>
            <a:endParaRPr lang="en-US"/>
          </a:p>
        </p:txBody>
      </p:sp>
    </p:spTree>
    <p:extLst>
      <p:ext uri="{BB962C8B-B14F-4D97-AF65-F5344CB8AC3E}">
        <p14:creationId xmlns:p14="http://schemas.microsoft.com/office/powerpoint/2010/main" val="189554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This is just one acceptable approach to the induction. Historically, a common technique involved inhalational induction, in the left lateral, head-down position, however this latter approach has the disadvantage of being less familiar to most anesthesiologists, hypotension may occur with the use of deep inhalational anesthesia, and aspiration or laryngospasm may occur during the induction. The left lateral position is preferred over the right lateral as that is an easier position from which to intubate.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18</a:t>
            </a:fld>
            <a:endParaRPr lang="en-US"/>
          </a:p>
        </p:txBody>
      </p:sp>
    </p:spTree>
    <p:extLst>
      <p:ext uri="{BB962C8B-B14F-4D97-AF65-F5344CB8AC3E}">
        <p14:creationId xmlns:p14="http://schemas.microsoft.com/office/powerpoint/2010/main" val="1919503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altLang="en-US" dirty="0">
                <a:latin typeface="Calibri" charset="0"/>
              </a:rPr>
              <a:t>In most cases, a cuffed tube is preferred, if available.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19</a:t>
            </a:fld>
            <a:endParaRPr lang="en-US"/>
          </a:p>
        </p:txBody>
      </p:sp>
    </p:spTree>
    <p:extLst>
      <p:ext uri="{BB962C8B-B14F-4D97-AF65-F5344CB8AC3E}">
        <p14:creationId xmlns:p14="http://schemas.microsoft.com/office/powerpoint/2010/main" val="792192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In this review, most practitioners preferred a RSI or modified RSI.</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20</a:t>
            </a:fld>
            <a:endParaRPr lang="en-US"/>
          </a:p>
        </p:txBody>
      </p:sp>
    </p:spTree>
    <p:extLst>
      <p:ext uri="{BB962C8B-B14F-4D97-AF65-F5344CB8AC3E}">
        <p14:creationId xmlns:p14="http://schemas.microsoft.com/office/powerpoint/2010/main" val="980799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21</a:t>
            </a:fld>
            <a:endParaRPr lang="en-US"/>
          </a:p>
        </p:txBody>
      </p:sp>
    </p:spTree>
    <p:extLst>
      <p:ext uri="{BB962C8B-B14F-4D97-AF65-F5344CB8AC3E}">
        <p14:creationId xmlns:p14="http://schemas.microsoft.com/office/powerpoint/2010/main" val="1208843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Hypoxemia is rare, particularly severe hypoxemia (&lt; 80%). When it does occur, it most commonly occurs around </a:t>
            </a:r>
            <a:r>
              <a:rPr lang="en-US" altLang="en-US" dirty="0" err="1">
                <a:latin typeface="Calibri" charset="0"/>
              </a:rPr>
              <a:t>extubation</a:t>
            </a:r>
            <a:r>
              <a:rPr lang="en-US" altLang="en-US" dirty="0">
                <a:latin typeface="Calibri" charset="0"/>
              </a:rPr>
              <a:t> and emergence.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22</a:t>
            </a:fld>
            <a:endParaRPr lang="en-US"/>
          </a:p>
        </p:txBody>
      </p:sp>
    </p:spTree>
    <p:extLst>
      <p:ext uri="{BB962C8B-B14F-4D97-AF65-F5344CB8AC3E}">
        <p14:creationId xmlns:p14="http://schemas.microsoft.com/office/powerpoint/2010/main" val="1302130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Maintenance of anesthesia may be achieved with inhalational agents, but typically these patients do not need deep anesthesia or large doses of analgesics, particularly if they have opiate analgesia on board. An attempt to empty the stomach is worthwhile, but it cannot be assumed that the stomach can be fully emptied by suction; an awake </a:t>
            </a:r>
            <a:r>
              <a:rPr lang="en-US" altLang="en-US" dirty="0" err="1">
                <a:latin typeface="Calibri" charset="0"/>
              </a:rPr>
              <a:t>extubation</a:t>
            </a:r>
            <a:r>
              <a:rPr lang="en-US" altLang="en-US" dirty="0">
                <a:latin typeface="Calibri" charset="0"/>
              </a:rPr>
              <a:t> is therefore preferred to minimize the risk of pulmonary aspiration.</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23</a:t>
            </a:fld>
            <a:endParaRPr lang="en-US"/>
          </a:p>
        </p:txBody>
      </p:sp>
    </p:spTree>
    <p:extLst>
      <p:ext uri="{BB962C8B-B14F-4D97-AF65-F5344CB8AC3E}">
        <p14:creationId xmlns:p14="http://schemas.microsoft.com/office/powerpoint/2010/main" val="940220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These children require very close monitoring in the postoperative period. Signs of recurrent bleeding should be sought, and respiratory monitoring with a minimum of a pulse oximeter is highly recommended. Of note, the original indication for the tonsillectomy may be for obstructive sleep apnea syndrome, and these children are particularly prone to postoperative respiratory compromise.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24</a:t>
            </a:fld>
            <a:endParaRPr lang="en-US"/>
          </a:p>
        </p:txBody>
      </p:sp>
    </p:spTree>
    <p:extLst>
      <p:ext uri="{BB962C8B-B14F-4D97-AF65-F5344CB8AC3E}">
        <p14:creationId xmlns:p14="http://schemas.microsoft.com/office/powerpoint/2010/main" val="1198671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Calibri" charset="0"/>
              </a:rPr>
              <a:t>Other co-morbidities may require modification of the induction technique for control post-tonsillectomy hemorrhage. The MH susceptible child may be easily induced using a modified RSI including an induction agent and a non-depolarizing muscle relaxant, such as </a:t>
            </a:r>
            <a:r>
              <a:rPr lang="en-US" altLang="en-US" dirty="0" err="1">
                <a:latin typeface="Calibri" charset="0"/>
              </a:rPr>
              <a:t>rocuronium</a:t>
            </a:r>
            <a:r>
              <a:rPr lang="en-US" altLang="en-US" dirty="0">
                <a:latin typeface="Calibri" charset="0"/>
              </a:rPr>
              <a:t>, followed by a trigger-free technique.</a:t>
            </a:r>
          </a:p>
        </p:txBody>
      </p:sp>
      <p:sp>
        <p:nvSpPr>
          <p:cNvPr id="4" name="Slide Number Placeholder 3"/>
          <p:cNvSpPr>
            <a:spLocks noGrp="1"/>
          </p:cNvSpPr>
          <p:nvPr>
            <p:ph type="sldNum" sz="quarter" idx="10"/>
          </p:nvPr>
        </p:nvSpPr>
        <p:spPr/>
        <p:txBody>
          <a:bodyPr/>
          <a:lstStyle/>
          <a:p>
            <a:fld id="{5E14A2AA-8553-1C46-907A-4212AA9073D9}" type="slidenum">
              <a:rPr lang="en-US" smtClean="0"/>
              <a:t>25</a:t>
            </a:fld>
            <a:endParaRPr lang="en-US"/>
          </a:p>
        </p:txBody>
      </p:sp>
    </p:spTree>
    <p:extLst>
      <p:ext uri="{BB962C8B-B14F-4D97-AF65-F5344CB8AC3E}">
        <p14:creationId xmlns:p14="http://schemas.microsoft.com/office/powerpoint/2010/main" val="1315354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The child with a known previous difficult airway (such as Pierre-Robin Sequence) represents a particular challenge. In general the airway takes priority, and therefore it is preferable to maintain spontaneous ventilation in such children. Additional skilled assistance, and a selection of airway devices, as well as an otolaryngologist in the operating room prepared to perform a surgical airway are essential. The </a:t>
            </a:r>
            <a:r>
              <a:rPr lang="en-US" altLang="en-US" dirty="0" err="1">
                <a:latin typeface="Calibri" charset="0"/>
              </a:rPr>
              <a:t>GlideScope</a:t>
            </a:r>
            <a:r>
              <a:rPr lang="en-US" altLang="en-US" dirty="0">
                <a:latin typeface="Calibri" charset="0"/>
                <a:sym typeface="Symbol" charset="2"/>
              </a:rPr>
              <a:t> may be particularly useful in this situation.</a:t>
            </a:r>
            <a:endParaRPr lang="en-US" altLang="en-US" dirty="0">
              <a:latin typeface="Calibri" charset="0"/>
            </a:endParaRP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26</a:t>
            </a:fld>
            <a:endParaRPr lang="en-US"/>
          </a:p>
        </p:txBody>
      </p:sp>
    </p:spTree>
    <p:extLst>
      <p:ext uri="{BB962C8B-B14F-4D97-AF65-F5344CB8AC3E}">
        <p14:creationId xmlns:p14="http://schemas.microsoft.com/office/powerpoint/2010/main" val="1534024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charset="0"/>
              </a:rPr>
              <a:t>Performing surgery when the child is in optimal condition, and the use of an appropriate surgical technique may help to prevent some, but not all, cases of post-tonsillectomy hemorrhage. In the event that surgical control of bleeding is required, a thoughtful and meticulous approach by the anesthesiologist and the perioperative team will ensure a good outcome.</a:t>
            </a:r>
          </a:p>
          <a:p>
            <a:endParaRPr lang="en-US" dirty="0"/>
          </a:p>
        </p:txBody>
      </p:sp>
      <p:sp>
        <p:nvSpPr>
          <p:cNvPr id="4" name="Slide Number Placeholder 3"/>
          <p:cNvSpPr>
            <a:spLocks noGrp="1"/>
          </p:cNvSpPr>
          <p:nvPr>
            <p:ph type="sldNum" sz="quarter" idx="10"/>
          </p:nvPr>
        </p:nvSpPr>
        <p:spPr/>
        <p:txBody>
          <a:bodyPr/>
          <a:lstStyle/>
          <a:p>
            <a:fld id="{5E14A2AA-8553-1C46-907A-4212AA9073D9}" type="slidenum">
              <a:rPr lang="en-US" smtClean="0"/>
              <a:t>27</a:t>
            </a:fld>
            <a:endParaRPr lang="en-US"/>
          </a:p>
        </p:txBody>
      </p:sp>
    </p:spTree>
    <p:extLst>
      <p:ext uri="{BB962C8B-B14F-4D97-AF65-F5344CB8AC3E}">
        <p14:creationId xmlns:p14="http://schemas.microsoft.com/office/powerpoint/2010/main" val="35566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34951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15917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BA29BC7-9C00-744F-99E7-A8F01A1CF8C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AA539577-398E-364F-B5A9-137C1941080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148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00F0E7BF-63AB-D64D-8ACC-8FC14DE2EC2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FC29B21E-D51D-A843-958B-36F4366FEBF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657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692DAA7-7B4A-D645-95BE-CDAF29B9791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25B3E76A-1024-614B-8929-A93C88FE159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110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F6EF793D-0E69-0246-913B-7F8D6D8C2C7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9449495F-2716-C645-8C94-7BE57FA27ED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304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E08DB291-C146-5B43-99FA-58EA4B70107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6425866-D7F1-8B4D-84A7-882A37EBEEF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781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CDF579B-6B44-F440-B070-645DFA236E6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88BFB497-A269-0644-A8D7-B7E001D18A5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730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6DE8081-EAA5-B741-AA12-51B1FA96FA8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98F7A7E-338F-5541-AE68-EC31090A220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216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259F0005-2D8B-8C4F-B4AA-F1BABF3D4AA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DE5FF458-9C9A-ED41-B643-307E8C52D94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4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6C624E25-8B10-E948-A735-62776FF26D8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51699623-55CE-B442-A412-C32F84FF8A0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593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06085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95845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31820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689094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59053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48769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609041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25337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09015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917854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37849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4.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04FE713C-9AF6-CE43-8983-7EAE939D401F}"/>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8061837" y="6338503"/>
            <a:ext cx="1082163" cy="514131"/>
          </a:xfrm>
          <a:prstGeom prst="rect">
            <a:avLst/>
          </a:prstGeom>
          <a:ln>
            <a:solidFill>
              <a:schemeClr val="tx2">
                <a:lumMod val="50000"/>
              </a:schemeClr>
            </a:solidFill>
          </a:ln>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1461936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984121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7848599" cy="3048000"/>
          </a:xfrm>
        </p:spPr>
        <p:txBody>
          <a:bodyPr>
            <a:noAutofit/>
          </a:bodyPr>
          <a:lstStyle/>
          <a:p>
            <a:r>
              <a:rPr lang="en-US" sz="4800" dirty="0">
                <a:effectLst>
                  <a:outerShdw blurRad="38100" dist="38100" dir="2700000" algn="tl">
                    <a:srgbClr val="FFFFFF"/>
                  </a:outerShdw>
                </a:effectLst>
                <a:latin typeface="Calibri" charset="0"/>
                <a:ea typeface="Calibri" charset="0"/>
                <a:cs typeface="Calibri" charset="0"/>
              </a:rPr>
              <a:t>Anesthesia For Post-Tonsillectomy and Adenoidectomy Hemorrhage</a:t>
            </a:r>
            <a:endParaRPr lang="en-US" sz="4800" dirty="0">
              <a:latin typeface="Calibri" charset="0"/>
              <a:ea typeface="Calibri" charset="0"/>
              <a:cs typeface="Calibri" charset="0"/>
            </a:endParaRPr>
          </a:p>
        </p:txBody>
      </p:sp>
      <p:sp>
        <p:nvSpPr>
          <p:cNvPr id="3" name="Subtitle 2"/>
          <p:cNvSpPr>
            <a:spLocks noGrp="1"/>
          </p:cNvSpPr>
          <p:nvPr>
            <p:ph type="subTitle" idx="1"/>
          </p:nvPr>
        </p:nvSpPr>
        <p:spPr>
          <a:xfrm>
            <a:off x="914400" y="3124200"/>
            <a:ext cx="7315199" cy="2057400"/>
          </a:xfrm>
        </p:spPr>
        <p:txBody>
          <a:bodyPr>
            <a:normAutofit fontScale="70000" lnSpcReduction="20000"/>
          </a:bodyPr>
          <a:lstStyle/>
          <a:p>
            <a:r>
              <a:rPr lang="en-US" altLang="en-US" sz="5100" dirty="0">
                <a:latin typeface="Calibri" charset="0"/>
                <a:ea typeface="Calibri" charset="0"/>
                <a:cs typeface="Calibri" charset="0"/>
              </a:rPr>
              <a:t>Robin G. Cox, MBBS, MRCP(UK), FRCA, FRCPC</a:t>
            </a:r>
          </a:p>
          <a:p>
            <a:r>
              <a:rPr lang="en-US" altLang="en-US" sz="3400" dirty="0">
                <a:solidFill>
                  <a:schemeClr val="bg1">
                    <a:lumMod val="65000"/>
                  </a:schemeClr>
                </a:solidFill>
                <a:latin typeface="Calibri" charset="0"/>
                <a:ea typeface="Calibri" charset="0"/>
                <a:cs typeface="Calibri" charset="0"/>
              </a:rPr>
              <a:t>Professor of Anesthesiology</a:t>
            </a:r>
          </a:p>
          <a:p>
            <a:r>
              <a:rPr lang="en-US" altLang="en-US" sz="3400" dirty="0">
                <a:solidFill>
                  <a:schemeClr val="bg1">
                    <a:lumMod val="65000"/>
                  </a:schemeClr>
                </a:solidFill>
                <a:latin typeface="Calibri" charset="0"/>
                <a:ea typeface="Calibri" charset="0"/>
                <a:cs typeface="Calibri" charset="0"/>
              </a:rPr>
              <a:t>University of Calgary</a:t>
            </a:r>
          </a:p>
          <a:p>
            <a:r>
              <a:rPr lang="en-US" altLang="en-US" sz="3400" dirty="0">
                <a:solidFill>
                  <a:schemeClr val="bg1">
                    <a:lumMod val="65000"/>
                  </a:schemeClr>
                </a:solidFill>
                <a:latin typeface="Calibri" charset="0"/>
                <a:ea typeface="Calibri" charset="0"/>
                <a:cs typeface="Calibri" charset="0"/>
              </a:rPr>
              <a:t>Calgary Alberta Canada</a:t>
            </a:r>
          </a:p>
          <a:p>
            <a:endParaRPr lang="en-US" dirty="0">
              <a:latin typeface="Calibri" charset="0"/>
              <a:ea typeface="Calibri" charset="0"/>
              <a:cs typeface="Calibri" charset="0"/>
            </a:endParaRPr>
          </a:p>
        </p:txBody>
      </p:sp>
      <p:sp>
        <p:nvSpPr>
          <p:cNvPr id="4" name="TextBox 3">
            <a:extLst>
              <a:ext uri="{FF2B5EF4-FFF2-40B4-BE49-F238E27FC236}">
                <a16:creationId xmlns:a16="http://schemas.microsoft.com/office/drawing/2014/main" id="{06F6952E-521D-344D-A8F4-ABE50F7896A4}"/>
              </a:ext>
            </a:extLst>
          </p:cNvPr>
          <p:cNvSpPr txBox="1"/>
          <p:nvPr/>
        </p:nvSpPr>
        <p:spPr>
          <a:xfrm>
            <a:off x="3966642" y="5543550"/>
            <a:ext cx="1210716" cy="276999"/>
          </a:xfrm>
          <a:prstGeom prst="rect">
            <a:avLst/>
          </a:prstGeom>
          <a:noFill/>
        </p:spPr>
        <p:txBody>
          <a:bodyPr wrap="none" rtlCol="0">
            <a:spAutoFit/>
          </a:bodyPr>
          <a:lstStyle/>
          <a:p>
            <a:r>
              <a:rPr lang="en-US" sz="1200" dirty="0"/>
              <a:t>Updated 4/2017</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altLang="en-US" dirty="0">
                <a:latin typeface="+mn-lt"/>
              </a:rPr>
              <a:t>Disclosure</a:t>
            </a:r>
            <a:endParaRPr lang="en-US" dirty="0">
              <a:latin typeface="+mn-lt"/>
            </a:endParaRPr>
          </a:p>
        </p:txBody>
      </p:sp>
      <p:sp>
        <p:nvSpPr>
          <p:cNvPr id="3" name="Content Placeholder 2"/>
          <p:cNvSpPr>
            <a:spLocks noGrp="1"/>
          </p:cNvSpPr>
          <p:nvPr>
            <p:ph idx="1"/>
          </p:nvPr>
        </p:nvSpPr>
        <p:spPr/>
        <p:txBody>
          <a:bodyPr/>
          <a:lstStyle/>
          <a:p>
            <a:r>
              <a:rPr lang="en-US" altLang="en-US" dirty="0"/>
              <a:t>No conflicts of interest to declare</a:t>
            </a:r>
          </a:p>
        </p:txBody>
      </p:sp>
    </p:spTree>
    <p:extLst>
      <p:ext uri="{BB962C8B-B14F-4D97-AF65-F5344CB8AC3E}">
        <p14:creationId xmlns:p14="http://schemas.microsoft.com/office/powerpoint/2010/main" val="3269322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Objectives</a:t>
            </a:r>
            <a:endParaRPr lang="en-US" dirty="0">
              <a:latin typeface="+mn-lt"/>
            </a:endParaRPr>
          </a:p>
        </p:txBody>
      </p:sp>
      <p:sp>
        <p:nvSpPr>
          <p:cNvPr id="3" name="Content Placeholder 2"/>
          <p:cNvSpPr>
            <a:spLocks noGrp="1"/>
          </p:cNvSpPr>
          <p:nvPr>
            <p:ph idx="1"/>
          </p:nvPr>
        </p:nvSpPr>
        <p:spPr/>
        <p:txBody>
          <a:bodyPr>
            <a:normAutofit/>
          </a:bodyPr>
          <a:lstStyle/>
          <a:p>
            <a:pPr>
              <a:buFont typeface="Arial" panose="020B0604020202020204" pitchFamily="34" charset="0"/>
              <a:buChar char="•"/>
              <a:defRPr/>
            </a:pPr>
            <a:r>
              <a:rPr lang="en-US" altLang="en-US" dirty="0"/>
              <a:t>Describe the epidemiology of post-tonsillectomy and adenoidectomy hemorrhage in children</a:t>
            </a:r>
          </a:p>
          <a:p>
            <a:pPr>
              <a:buFont typeface="Arial" panose="020B0604020202020204" pitchFamily="34" charset="0"/>
              <a:buChar char="•"/>
              <a:defRPr/>
            </a:pPr>
            <a:r>
              <a:rPr lang="en-US" altLang="en-US" dirty="0"/>
              <a:t>Discuss the causes of post-tonsillectomy and adenoidectomy hemorrhage in children </a:t>
            </a:r>
          </a:p>
          <a:p>
            <a:pPr>
              <a:buFont typeface="Arial" panose="020B0604020202020204" pitchFamily="34" charset="0"/>
              <a:buChar char="•"/>
              <a:defRPr/>
            </a:pPr>
            <a:r>
              <a:rPr lang="en-US" altLang="en-US" dirty="0"/>
              <a:t>Formulate a plan for anesthesia management of the child with a post-tonsillectomy and adenoidectomy hemorrhage including preoperative, intraoperative and postoperative management</a:t>
            </a:r>
          </a:p>
        </p:txBody>
      </p:sp>
    </p:spTree>
    <p:extLst>
      <p:ext uri="{BB962C8B-B14F-4D97-AF65-F5344CB8AC3E}">
        <p14:creationId xmlns:p14="http://schemas.microsoft.com/office/powerpoint/2010/main" val="41440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71487"/>
            <a:ext cx="7886700" cy="1325563"/>
          </a:xfrm>
        </p:spPr>
        <p:txBody>
          <a:bodyPr>
            <a:normAutofit fontScale="90000"/>
          </a:bodyPr>
          <a:lstStyle/>
          <a:p>
            <a:r>
              <a:rPr lang="en-US" altLang="en-US" dirty="0">
                <a:latin typeface="+mn-lt"/>
              </a:rPr>
              <a:t>Epidemiology of Post-Tonsillectomy Hemorrhage in Children</a:t>
            </a:r>
            <a:endParaRPr lang="en-US" dirty="0">
              <a:latin typeface="+mn-lt"/>
            </a:endParaRPr>
          </a:p>
        </p:txBody>
      </p:sp>
      <p:sp>
        <p:nvSpPr>
          <p:cNvPr id="3" name="Content Placeholder 2"/>
          <p:cNvSpPr>
            <a:spLocks noGrp="1"/>
          </p:cNvSpPr>
          <p:nvPr>
            <p:ph idx="1"/>
          </p:nvPr>
        </p:nvSpPr>
        <p:spPr>
          <a:xfrm>
            <a:off x="228600" y="1825625"/>
            <a:ext cx="8286750" cy="4351338"/>
          </a:xfrm>
        </p:spPr>
        <p:txBody>
          <a:bodyPr/>
          <a:lstStyle/>
          <a:p>
            <a:r>
              <a:rPr lang="en-US" altLang="en-US" dirty="0"/>
              <a:t>National Prospective Tonsillectomy Audit</a:t>
            </a:r>
          </a:p>
          <a:p>
            <a:r>
              <a:rPr lang="en-US" altLang="en-US" dirty="0"/>
              <a:t>277 UK hospitals</a:t>
            </a:r>
          </a:p>
          <a:p>
            <a:r>
              <a:rPr lang="en-US" altLang="en-US" dirty="0"/>
              <a:t>33,921 patients undergoing tonsillectomy</a:t>
            </a:r>
          </a:p>
          <a:p>
            <a:r>
              <a:rPr lang="en-US" altLang="en-US" dirty="0"/>
              <a:t>21,060 were &lt; 16 years of age</a:t>
            </a:r>
          </a:p>
          <a:p>
            <a:r>
              <a:rPr lang="en-US" altLang="en-US" dirty="0"/>
              <a:t>Overall hemorrhage rate 3.5 %:</a:t>
            </a:r>
          </a:p>
          <a:p>
            <a:pPr marL="577850" lvl="1" indent="-288925">
              <a:buFont typeface="System Font Regular"/>
              <a:buChar char="-"/>
            </a:pPr>
            <a:r>
              <a:rPr lang="en-US" altLang="en-US" dirty="0"/>
              <a:t>Primary (&lt; 24 hours postoperatively)		0.55 %</a:t>
            </a:r>
          </a:p>
          <a:p>
            <a:pPr marL="577850" lvl="1" indent="-288925">
              <a:buFont typeface="System Font Regular"/>
              <a:buChar char="-"/>
            </a:pPr>
            <a:r>
              <a:rPr lang="en-US" altLang="en-US" dirty="0"/>
              <a:t>Secondary (&gt; 24 hours postoperatively)		3.0 %</a:t>
            </a:r>
          </a:p>
          <a:p>
            <a:pPr marL="577850" lvl="1" indent="-288925">
              <a:buFont typeface="System Font Regular"/>
              <a:buChar char="-"/>
            </a:pPr>
            <a:r>
              <a:rPr lang="en-US" altLang="en-US" dirty="0"/>
              <a:t>Both						0.07 %</a:t>
            </a:r>
          </a:p>
          <a:p>
            <a:r>
              <a:rPr lang="en-US" altLang="en-US" dirty="0"/>
              <a:t>0.93 % required a return to the operating room </a:t>
            </a:r>
          </a:p>
          <a:p>
            <a:endParaRPr lang="en-US" dirty="0"/>
          </a:p>
        </p:txBody>
      </p:sp>
      <p:sp>
        <p:nvSpPr>
          <p:cNvPr id="4" name="Text Box 4"/>
          <p:cNvSpPr txBox="1">
            <a:spLocks noChangeArrowheads="1"/>
          </p:cNvSpPr>
          <p:nvPr/>
        </p:nvSpPr>
        <p:spPr bwMode="auto">
          <a:xfrm>
            <a:off x="2819400" y="6297386"/>
            <a:ext cx="2660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dirty="0">
                <a:latin typeface="Calibri" charset="0"/>
                <a:ea typeface="Calibri" charset="0"/>
                <a:cs typeface="Calibri" charset="0"/>
              </a:rPr>
              <a:t>Lowe, Laryngoscope 2007.</a:t>
            </a:r>
          </a:p>
        </p:txBody>
      </p:sp>
    </p:spTree>
    <p:extLst>
      <p:ext uri="{BB962C8B-B14F-4D97-AF65-F5344CB8AC3E}">
        <p14:creationId xmlns:p14="http://schemas.microsoft.com/office/powerpoint/2010/main" val="79258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Epidemiology of Post-Adenoidectomy Hemorrhage</a:t>
            </a:r>
            <a:endParaRPr lang="en-US" dirty="0">
              <a:latin typeface="+mn-lt"/>
            </a:endParaRPr>
          </a:p>
        </p:txBody>
      </p:sp>
      <p:sp>
        <p:nvSpPr>
          <p:cNvPr id="3" name="Content Placeholder 2"/>
          <p:cNvSpPr>
            <a:spLocks noGrp="1"/>
          </p:cNvSpPr>
          <p:nvPr>
            <p:ph idx="1"/>
          </p:nvPr>
        </p:nvSpPr>
        <p:spPr/>
        <p:txBody>
          <a:bodyPr/>
          <a:lstStyle/>
          <a:p>
            <a:r>
              <a:rPr lang="en-US" altLang="en-US" dirty="0"/>
              <a:t>Surgical Instrument Surveillance Program (Wales)</a:t>
            </a:r>
          </a:p>
          <a:p>
            <a:r>
              <a:rPr lang="en-US" altLang="en-US" dirty="0"/>
              <a:t>5,588 patients undergoing adenoidectomy:</a:t>
            </a:r>
          </a:p>
          <a:p>
            <a:pPr marL="577850" lvl="1" indent="-288925">
              <a:buFont typeface="System Font Regular"/>
              <a:buChar char="-"/>
            </a:pPr>
            <a:r>
              <a:rPr lang="en-CA" altLang="en-US" dirty="0"/>
              <a:t>4,225 with tonsillectomy (median age 6.1 years)</a:t>
            </a:r>
          </a:p>
          <a:p>
            <a:pPr marL="577850" lvl="1" indent="-288925">
              <a:buFont typeface="System Font Regular"/>
              <a:buChar char="-"/>
            </a:pPr>
            <a:r>
              <a:rPr lang="en-CA" altLang="en-US" dirty="0"/>
              <a:t>1,363 sole procedure (median age 6.3 years)</a:t>
            </a:r>
            <a:endParaRPr lang="en-US" altLang="en-US" dirty="0"/>
          </a:p>
          <a:p>
            <a:r>
              <a:rPr lang="en-US" altLang="en-US" dirty="0"/>
              <a:t>Return to O.R. for adenoid bleeding in 22 (0.4 %)</a:t>
            </a:r>
          </a:p>
          <a:p>
            <a:r>
              <a:rPr lang="en-CA" altLang="en-US" dirty="0"/>
              <a:t>All cases of adenoid bleeding occurred within 24 hrs, unlike tonsillectomy, which more often presents with secondary hemorrhage</a:t>
            </a:r>
            <a:endParaRPr lang="en-US" altLang="en-US" dirty="0"/>
          </a:p>
          <a:p>
            <a:endParaRPr lang="en-US" dirty="0"/>
          </a:p>
        </p:txBody>
      </p:sp>
      <p:sp>
        <p:nvSpPr>
          <p:cNvPr id="4" name="Text Box 4"/>
          <p:cNvSpPr txBox="1">
            <a:spLocks noChangeArrowheads="1"/>
          </p:cNvSpPr>
          <p:nvPr/>
        </p:nvSpPr>
        <p:spPr bwMode="auto">
          <a:xfrm>
            <a:off x="2590800" y="6128986"/>
            <a:ext cx="3257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dirty="0">
                <a:latin typeface="Calibri" charset="0"/>
                <a:ea typeface="Calibri" charset="0"/>
                <a:cs typeface="Calibri" charset="0"/>
              </a:rPr>
              <a:t>(Tomkinson, Laryngoscope 2012)</a:t>
            </a:r>
          </a:p>
        </p:txBody>
      </p:sp>
    </p:spTree>
    <p:extLst>
      <p:ext uri="{BB962C8B-B14F-4D97-AF65-F5344CB8AC3E}">
        <p14:creationId xmlns:p14="http://schemas.microsoft.com/office/powerpoint/2010/main" val="21852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448550" cy="1325563"/>
          </a:xfrm>
        </p:spPr>
        <p:txBody>
          <a:bodyPr/>
          <a:lstStyle/>
          <a:p>
            <a:r>
              <a:rPr lang="en-US" altLang="en-US" dirty="0"/>
              <a:t>Mortality after Tonsillectomy and Adenoidectomy</a:t>
            </a:r>
            <a:endParaRPr lang="en-US" dirty="0"/>
          </a:p>
        </p:txBody>
      </p:sp>
      <p:sp>
        <p:nvSpPr>
          <p:cNvPr id="3" name="Content Placeholder 2"/>
          <p:cNvSpPr>
            <a:spLocks noGrp="1"/>
          </p:cNvSpPr>
          <p:nvPr>
            <p:ph idx="1"/>
          </p:nvPr>
        </p:nvSpPr>
        <p:spPr/>
        <p:txBody>
          <a:bodyPr>
            <a:normAutofit lnSpcReduction="10000"/>
          </a:bodyPr>
          <a:lstStyle/>
          <a:p>
            <a:r>
              <a:rPr lang="en-US" altLang="en-US" dirty="0"/>
              <a:t>Mortality fortunately rare, but it still occurs: </a:t>
            </a:r>
            <a:r>
              <a:rPr lang="en-CA" altLang="en-US" dirty="0"/>
              <a:t>1:7,000 – 1:170,000</a:t>
            </a:r>
            <a:endParaRPr lang="en-US" altLang="en-US" baseline="30000" dirty="0"/>
          </a:p>
          <a:p>
            <a:r>
              <a:rPr lang="en-US" altLang="en-US" dirty="0"/>
              <a:t>32 deaths reviewed (31 tonsil; 1 adenoid)</a:t>
            </a:r>
          </a:p>
          <a:p>
            <a:r>
              <a:rPr lang="en-US" altLang="en-US" dirty="0"/>
              <a:t>Mortality more common in secondary hemorrhage</a:t>
            </a:r>
          </a:p>
          <a:p>
            <a:r>
              <a:rPr lang="en-US" altLang="en-US" dirty="0"/>
              <a:t>Aberrant course of internal carotid artery a rare factor</a:t>
            </a:r>
          </a:p>
          <a:p>
            <a:r>
              <a:rPr lang="en-US" altLang="en-US" dirty="0"/>
              <a:t>Deaths commonly related to airway obstruction and aspiration of blood</a:t>
            </a:r>
          </a:p>
          <a:p>
            <a:r>
              <a:rPr lang="en-US" altLang="en-US" dirty="0"/>
              <a:t>Rigid instruments for endoscopy and suction may have prevented death in some of these patients</a:t>
            </a:r>
          </a:p>
          <a:p>
            <a:endParaRPr lang="en-US" dirty="0"/>
          </a:p>
        </p:txBody>
      </p:sp>
      <p:sp>
        <p:nvSpPr>
          <p:cNvPr id="7" name="Text Box 4"/>
          <p:cNvSpPr txBox="1">
            <a:spLocks noChangeArrowheads="1"/>
          </p:cNvSpPr>
          <p:nvPr/>
        </p:nvSpPr>
        <p:spPr bwMode="auto">
          <a:xfrm>
            <a:off x="1869621" y="6169025"/>
            <a:ext cx="470776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defPPr>
              <a:defRPr lang="en-US"/>
            </a:defPPr>
            <a:lvl1pPr>
              <a:defRPr>
                <a:latin typeface="Calibri" charset="0"/>
                <a:ea typeface="Calibri" charset="0"/>
                <a:cs typeface="Calibri"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r>
              <a:rPr lang="en-US" altLang="en-US" sz="1500" dirty="0">
                <a:latin typeface="Calibri"/>
                <a:cs typeface="Calibri"/>
              </a:rPr>
              <a:t>(</a:t>
            </a:r>
            <a:r>
              <a:rPr lang="en-CA" altLang="en-US" sz="1500" dirty="0" err="1">
                <a:latin typeface="Calibri"/>
                <a:cs typeface="Calibri"/>
              </a:rPr>
              <a:t>Windfuhr</a:t>
            </a:r>
            <a:r>
              <a:rPr lang="en-CA" altLang="en-US" sz="1500" dirty="0">
                <a:latin typeface="Calibri"/>
                <a:cs typeface="Calibri"/>
              </a:rPr>
              <a:t>, ORL 2013 &amp; </a:t>
            </a:r>
            <a:r>
              <a:rPr lang="en-US" altLang="en-US" sz="1500" dirty="0" err="1">
                <a:latin typeface="Calibri"/>
                <a:cs typeface="Calibri"/>
              </a:rPr>
              <a:t>Otolaryngol</a:t>
            </a:r>
            <a:r>
              <a:rPr lang="en-US" altLang="en-US" sz="1500" dirty="0">
                <a:latin typeface="Calibri"/>
                <a:cs typeface="Calibri"/>
              </a:rPr>
              <a:t> Head Neck Surg 2009)</a:t>
            </a:r>
          </a:p>
        </p:txBody>
      </p:sp>
    </p:spTree>
    <p:extLst>
      <p:ext uri="{BB962C8B-B14F-4D97-AF65-F5344CB8AC3E}">
        <p14:creationId xmlns:p14="http://schemas.microsoft.com/office/powerpoint/2010/main" val="1280908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391400" cy="1325563"/>
          </a:xfrm>
        </p:spPr>
        <p:txBody>
          <a:bodyPr>
            <a:normAutofit/>
          </a:bodyPr>
          <a:lstStyle/>
          <a:p>
            <a:r>
              <a:rPr lang="en-US" altLang="en-US" dirty="0">
                <a:latin typeface="+mn-lt"/>
              </a:rPr>
              <a:t>Aberrant Internal Carotid Artery - Risk of 1° Hemorrhage</a:t>
            </a:r>
            <a:endParaRPr lang="en-US" dirty="0">
              <a:latin typeface="+mn-lt"/>
            </a:endParaRPr>
          </a:p>
        </p:txBody>
      </p:sp>
      <p:sp>
        <p:nvSpPr>
          <p:cNvPr id="4" name="Text Box 4"/>
          <p:cNvSpPr txBox="1">
            <a:spLocks noChangeArrowheads="1"/>
          </p:cNvSpPr>
          <p:nvPr/>
        </p:nvSpPr>
        <p:spPr bwMode="auto">
          <a:xfrm>
            <a:off x="3120217" y="6177643"/>
            <a:ext cx="22504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defRPr>
                <a:latin typeface="Calibri" charset="0"/>
                <a:ea typeface="Calibri" charset="0"/>
                <a:cs typeface="Calibri"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r>
              <a:rPr lang="en-US" altLang="en-US" dirty="0"/>
              <a:t>(Paulsen, J </a:t>
            </a:r>
            <a:r>
              <a:rPr lang="en-US" altLang="en-US" dirty="0" err="1"/>
              <a:t>Anat</a:t>
            </a:r>
            <a:r>
              <a:rPr lang="en-US" altLang="en-US" dirty="0"/>
              <a:t> 2000)</a:t>
            </a:r>
          </a:p>
        </p:txBody>
      </p:sp>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133600"/>
            <a:ext cx="7831138"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1447800" y="4856163"/>
            <a:ext cx="7011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dirty="0">
                <a:latin typeface="Calibri" charset="0"/>
                <a:ea typeface="Calibri" charset="0"/>
                <a:cs typeface="Calibri" charset="0"/>
              </a:rPr>
              <a:t>    Straight                      Curved                          Kinked                       Coiled</a:t>
            </a:r>
            <a:endParaRPr lang="en-CA" altLang="en-US" dirty="0">
              <a:latin typeface="Calibri" charset="0"/>
              <a:ea typeface="Calibri" charset="0"/>
              <a:cs typeface="Calibri" charset="0"/>
            </a:endParaRPr>
          </a:p>
        </p:txBody>
      </p:sp>
      <p:sp>
        <p:nvSpPr>
          <p:cNvPr id="7" name="Rectangle 1"/>
          <p:cNvSpPr>
            <a:spLocks noChangeArrowheads="1"/>
          </p:cNvSpPr>
          <p:nvPr/>
        </p:nvSpPr>
        <p:spPr bwMode="auto">
          <a:xfrm>
            <a:off x="4597187" y="5573713"/>
            <a:ext cx="2641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dirty="0">
                <a:solidFill>
                  <a:srgbClr val="FF3300"/>
                </a:solidFill>
                <a:latin typeface="Calibri" charset="0"/>
                <a:ea typeface="Calibri" charset="0"/>
                <a:cs typeface="Calibri" charset="0"/>
              </a:rPr>
              <a:t>May be close to tonsil bed</a:t>
            </a:r>
            <a:endParaRPr lang="en-CA" altLang="en-US" dirty="0">
              <a:solidFill>
                <a:srgbClr val="FF3300"/>
              </a:solidFill>
              <a:latin typeface="Calibri" charset="0"/>
              <a:ea typeface="Calibri" charset="0"/>
              <a:cs typeface="Calibri" charset="0"/>
            </a:endParaRPr>
          </a:p>
        </p:txBody>
      </p:sp>
      <p:sp>
        <p:nvSpPr>
          <p:cNvPr id="8" name="Arrow: Up 2"/>
          <p:cNvSpPr/>
          <p:nvPr/>
        </p:nvSpPr>
        <p:spPr>
          <a:xfrm>
            <a:off x="5791200" y="5233193"/>
            <a:ext cx="355600" cy="360363"/>
          </a:xfrm>
          <a:prstGeom prst="upArrow">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latin typeface="Calibri" charset="0"/>
              <a:ea typeface="Calibri" charset="0"/>
              <a:cs typeface="Calibri" charset="0"/>
            </a:endParaRPr>
          </a:p>
        </p:txBody>
      </p:sp>
    </p:spTree>
    <p:extLst>
      <p:ext uri="{BB962C8B-B14F-4D97-AF65-F5344CB8AC3E}">
        <p14:creationId xmlns:p14="http://schemas.microsoft.com/office/powerpoint/2010/main" val="1441938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1006475"/>
          </a:xfrm>
        </p:spPr>
        <p:txBody>
          <a:bodyPr/>
          <a:lstStyle/>
          <a:p>
            <a:r>
              <a:rPr lang="en-US" altLang="en-US" dirty="0">
                <a:latin typeface="+mn-lt"/>
              </a:rPr>
              <a:t>Risk Factors for Hemorrhage</a:t>
            </a:r>
            <a:endParaRPr lang="en-US" dirty="0">
              <a:latin typeface="+mn-lt"/>
            </a:endParaRPr>
          </a:p>
        </p:txBody>
      </p:sp>
      <p:sp>
        <p:nvSpPr>
          <p:cNvPr id="3" name="Content Placeholder 2"/>
          <p:cNvSpPr>
            <a:spLocks noGrp="1"/>
          </p:cNvSpPr>
          <p:nvPr>
            <p:ph idx="1"/>
          </p:nvPr>
        </p:nvSpPr>
        <p:spPr>
          <a:xfrm>
            <a:off x="381000" y="1371600"/>
            <a:ext cx="7886700" cy="4611901"/>
          </a:xfrm>
        </p:spPr>
        <p:txBody>
          <a:bodyPr/>
          <a:lstStyle/>
          <a:p>
            <a:r>
              <a:rPr lang="en-US" altLang="en-US" dirty="0"/>
              <a:t>Older age patients</a:t>
            </a:r>
          </a:p>
          <a:p>
            <a:r>
              <a:rPr lang="en-US" altLang="en-US" dirty="0"/>
              <a:t>In some studies:</a:t>
            </a:r>
          </a:p>
          <a:p>
            <a:pPr lvl="1"/>
            <a:r>
              <a:rPr lang="en-US" altLang="en-US" dirty="0"/>
              <a:t>Males</a:t>
            </a:r>
          </a:p>
          <a:p>
            <a:pPr lvl="1"/>
            <a:r>
              <a:rPr lang="en-US" altLang="en-US" dirty="0"/>
              <a:t>Recurrent tonsillitis and peri-tonsillar abscess</a:t>
            </a:r>
          </a:p>
          <a:p>
            <a:pPr lvl="1"/>
            <a:r>
              <a:rPr lang="en-US" altLang="en-US" dirty="0"/>
              <a:t>Inadequate hemostasis (primary)</a:t>
            </a:r>
          </a:p>
          <a:p>
            <a:pPr lvl="1"/>
            <a:r>
              <a:rPr lang="en-US" altLang="en-US" dirty="0"/>
              <a:t>Excessive use of </a:t>
            </a:r>
            <a:r>
              <a:rPr lang="en-US" altLang="en-US" dirty="0" err="1"/>
              <a:t>electrosurgery</a:t>
            </a:r>
            <a:r>
              <a:rPr lang="en-US" altLang="en-US" dirty="0"/>
              <a:t>/</a:t>
            </a:r>
            <a:r>
              <a:rPr lang="en-US" altLang="en-US" dirty="0" err="1"/>
              <a:t>coblation</a:t>
            </a:r>
            <a:r>
              <a:rPr lang="en-US" altLang="en-US" dirty="0"/>
              <a:t> (secondary)</a:t>
            </a:r>
          </a:p>
          <a:p>
            <a:pPr lvl="1"/>
            <a:r>
              <a:rPr lang="en-US" altLang="en-US" dirty="0"/>
              <a:t>Use of NSAIDs </a:t>
            </a:r>
          </a:p>
          <a:p>
            <a:r>
              <a:rPr lang="en-US" altLang="en-US" dirty="0"/>
              <a:t>Underlying coagulopathy is a very rare cause</a:t>
            </a:r>
          </a:p>
          <a:p>
            <a:r>
              <a:rPr lang="en-US" altLang="en-US" dirty="0"/>
              <a:t>Use of Dexamethasone is NOT a risk factor</a:t>
            </a:r>
          </a:p>
          <a:p>
            <a:endParaRPr lang="en-US" dirty="0"/>
          </a:p>
        </p:txBody>
      </p:sp>
      <p:sp>
        <p:nvSpPr>
          <p:cNvPr id="4" name="Text Box 4"/>
          <p:cNvSpPr txBox="1">
            <a:spLocks noChangeArrowheads="1"/>
          </p:cNvSpPr>
          <p:nvPr/>
        </p:nvSpPr>
        <p:spPr bwMode="auto">
          <a:xfrm>
            <a:off x="2895600" y="5906869"/>
            <a:ext cx="2971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dirty="0">
                <a:latin typeface="Calibri"/>
                <a:ea typeface="Calibri" charset="0"/>
                <a:cs typeface="Calibri"/>
              </a:rPr>
              <a:t>Tomkinson, Sarny, Laryngoscope 2011.</a:t>
            </a:r>
          </a:p>
          <a:p>
            <a:pPr eaLnBrk="1" hangingPunct="1"/>
            <a:r>
              <a:rPr lang="en-US" altLang="en-US" sz="1200" dirty="0" err="1">
                <a:latin typeface="Calibri"/>
                <a:ea typeface="Calibri" charset="0"/>
                <a:cs typeface="Calibri"/>
              </a:rPr>
              <a:t>Mowatt</a:t>
            </a:r>
            <a:r>
              <a:rPr lang="en-US" altLang="en-US" sz="1200" dirty="0">
                <a:latin typeface="Calibri"/>
                <a:ea typeface="Calibri" charset="0"/>
                <a:cs typeface="Calibri"/>
              </a:rPr>
              <a:t>, Clin </a:t>
            </a:r>
            <a:r>
              <a:rPr lang="en-US" altLang="en-US" sz="1200" dirty="0" err="1">
                <a:latin typeface="Calibri"/>
                <a:ea typeface="Calibri" charset="0"/>
                <a:cs typeface="Calibri"/>
              </a:rPr>
              <a:t>Otolaryng</a:t>
            </a:r>
            <a:r>
              <a:rPr lang="en-US" altLang="en-US" sz="1200" dirty="0">
                <a:latin typeface="Calibri"/>
                <a:ea typeface="Calibri" charset="0"/>
                <a:cs typeface="Calibri"/>
              </a:rPr>
              <a:t> 2006.</a:t>
            </a:r>
          </a:p>
          <a:p>
            <a:pPr eaLnBrk="1" hangingPunct="1"/>
            <a:r>
              <a:rPr lang="en-US" altLang="en-US" sz="1200" dirty="0">
                <a:latin typeface="Calibri"/>
                <a:ea typeface="Calibri" charset="0"/>
                <a:cs typeface="Calibri"/>
              </a:rPr>
              <a:t>Baugh, </a:t>
            </a:r>
            <a:r>
              <a:rPr lang="en-US" altLang="en-US" sz="1200" dirty="0" err="1">
                <a:latin typeface="Calibri"/>
                <a:ea typeface="Calibri" charset="0"/>
                <a:cs typeface="Calibri"/>
              </a:rPr>
              <a:t>Otolaryngol</a:t>
            </a:r>
            <a:r>
              <a:rPr lang="en-US" altLang="en-US" sz="1200" dirty="0">
                <a:latin typeface="Calibri"/>
                <a:ea typeface="Calibri" charset="0"/>
                <a:cs typeface="Calibri"/>
              </a:rPr>
              <a:t> Head Neck Surg 2010.</a:t>
            </a:r>
          </a:p>
          <a:p>
            <a:pPr eaLnBrk="1" hangingPunct="1"/>
            <a:r>
              <a:rPr lang="en-US" altLang="en-US" sz="1200" dirty="0">
                <a:latin typeface="Calibri"/>
                <a:ea typeface="Calibri" charset="0"/>
                <a:cs typeface="Calibri"/>
              </a:rPr>
              <a:t>Geva, </a:t>
            </a:r>
            <a:r>
              <a:rPr lang="en-US" altLang="en-US" sz="1200" dirty="0" err="1">
                <a:latin typeface="Calibri"/>
                <a:ea typeface="Calibri" charset="0"/>
                <a:cs typeface="Calibri"/>
              </a:rPr>
              <a:t>Otolaryngol</a:t>
            </a:r>
            <a:r>
              <a:rPr lang="en-US" altLang="en-US" sz="1200" dirty="0">
                <a:latin typeface="Calibri"/>
                <a:ea typeface="Calibri" charset="0"/>
                <a:cs typeface="Calibri"/>
              </a:rPr>
              <a:t> Head Neck Surg 2011.</a:t>
            </a:r>
          </a:p>
        </p:txBody>
      </p:sp>
    </p:spTree>
    <p:extLst>
      <p:ext uri="{BB962C8B-B14F-4D97-AF65-F5344CB8AC3E}">
        <p14:creationId xmlns:p14="http://schemas.microsoft.com/office/powerpoint/2010/main" val="511382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Risk Factors for Hemorrhage:</a:t>
            </a:r>
            <a:br>
              <a:rPr lang="en-US" altLang="en-US" dirty="0">
                <a:latin typeface="+mn-lt"/>
              </a:rPr>
            </a:br>
            <a:r>
              <a:rPr lang="en-US" altLang="en-US" dirty="0">
                <a:latin typeface="+mn-lt"/>
              </a:rPr>
              <a:t>Effect of Age</a:t>
            </a:r>
            <a:endParaRPr lang="en-US" dirty="0">
              <a:latin typeface="+mn-lt"/>
            </a:endParaRPr>
          </a:p>
        </p:txBody>
      </p:sp>
      <p:sp>
        <p:nvSpPr>
          <p:cNvPr id="3" name="Content Placeholder 2"/>
          <p:cNvSpPr>
            <a:spLocks noGrp="1"/>
          </p:cNvSpPr>
          <p:nvPr>
            <p:ph idx="1"/>
          </p:nvPr>
        </p:nvSpPr>
        <p:spPr>
          <a:xfrm>
            <a:off x="634093" y="1948894"/>
            <a:ext cx="7886700" cy="3842306"/>
          </a:xfrm>
        </p:spPr>
        <p:txBody>
          <a:bodyPr/>
          <a:lstStyle/>
          <a:p>
            <a:r>
              <a:rPr lang="en-US" altLang="en-US" dirty="0"/>
              <a:t>Tonsillectomy or adeno-tonsillectomy is most commonly performed in first decade of life</a:t>
            </a:r>
          </a:p>
          <a:p>
            <a:r>
              <a:rPr lang="en-US" altLang="en-US" dirty="0"/>
              <a:t>Patients ≥ 12 years of age are 1.5 times more likely to experience </a:t>
            </a:r>
            <a:r>
              <a:rPr lang="en-US" altLang="en-US" u="sng" dirty="0"/>
              <a:t>early</a:t>
            </a:r>
            <a:r>
              <a:rPr lang="en-US" altLang="en-US" dirty="0"/>
              <a:t> postoperative hemorrhage requiring surgery </a:t>
            </a:r>
          </a:p>
          <a:p>
            <a:r>
              <a:rPr lang="en-US" altLang="en-US" dirty="0"/>
              <a:t>Patients ≥ 12 years of age are 3.3 times more likely to experience </a:t>
            </a:r>
            <a:r>
              <a:rPr lang="en-US" altLang="en-US" u="sng" dirty="0"/>
              <a:t>late</a:t>
            </a:r>
            <a:r>
              <a:rPr lang="en-US" altLang="en-US" dirty="0"/>
              <a:t> postoperative hemorrhage requiring surgery</a:t>
            </a:r>
          </a:p>
          <a:p>
            <a:endParaRPr lang="en-US" dirty="0"/>
          </a:p>
        </p:txBody>
      </p:sp>
      <p:sp>
        <p:nvSpPr>
          <p:cNvPr id="4" name="Rectangle 4"/>
          <p:cNvSpPr>
            <a:spLocks noChangeArrowheads="1"/>
          </p:cNvSpPr>
          <p:nvPr/>
        </p:nvSpPr>
        <p:spPr bwMode="auto">
          <a:xfrm>
            <a:off x="2610033" y="6096000"/>
            <a:ext cx="3257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dirty="0">
                <a:latin typeface="Calibri" charset="0"/>
                <a:ea typeface="Calibri" charset="0"/>
                <a:cs typeface="Calibri" charset="0"/>
              </a:rPr>
              <a:t>(Tomkinson, Laryngoscope 2011)</a:t>
            </a:r>
          </a:p>
        </p:txBody>
      </p:sp>
    </p:spTree>
    <p:extLst>
      <p:ext uri="{BB962C8B-B14F-4D97-AF65-F5344CB8AC3E}">
        <p14:creationId xmlns:p14="http://schemas.microsoft.com/office/powerpoint/2010/main" val="386439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Risk Factors for Hemorrhage:</a:t>
            </a:r>
            <a:br>
              <a:rPr lang="en-US" altLang="en-US" dirty="0">
                <a:latin typeface="+mn-lt"/>
              </a:rPr>
            </a:br>
            <a:r>
              <a:rPr lang="en-US" altLang="en-US" dirty="0">
                <a:latin typeface="+mn-lt"/>
              </a:rPr>
              <a:t>Effect of NSAIDs</a:t>
            </a:r>
            <a:endParaRPr lang="en-US" dirty="0">
              <a:latin typeface="+mn-lt"/>
            </a:endParaRPr>
          </a:p>
        </p:txBody>
      </p:sp>
      <p:graphicFrame>
        <p:nvGraphicFramePr>
          <p:cNvPr id="4" name="Group 54"/>
          <p:cNvGraphicFramePr>
            <a:graphicFrameLocks noGrp="1"/>
          </p:cNvGraphicFramePr>
          <p:nvPr>
            <p:ph idx="1"/>
            <p:extLst>
              <p:ext uri="{D42A27DB-BD31-4B8C-83A1-F6EECF244321}">
                <p14:modId xmlns:p14="http://schemas.microsoft.com/office/powerpoint/2010/main" val="3049821489"/>
              </p:ext>
            </p:extLst>
          </p:nvPr>
        </p:nvGraphicFramePr>
        <p:xfrm>
          <a:off x="628651" y="1905000"/>
          <a:ext cx="7548562" cy="3352800"/>
        </p:xfrm>
        <a:graphic>
          <a:graphicData uri="http://schemas.openxmlformats.org/drawingml/2006/table">
            <a:tbl>
              <a:tblPr firstRow="1" bandRow="1">
                <a:tableStyleId>{B301B821-A1FF-4177-AEE7-76D212191A09}</a:tableStyleId>
              </a:tblPr>
              <a:tblGrid>
                <a:gridCol w="4307766">
                  <a:extLst>
                    <a:ext uri="{9D8B030D-6E8A-4147-A177-3AD203B41FA5}">
                      <a16:colId xmlns:a16="http://schemas.microsoft.com/office/drawing/2014/main" val="20000"/>
                    </a:ext>
                  </a:extLst>
                </a:gridCol>
                <a:gridCol w="3240796">
                  <a:extLst>
                    <a:ext uri="{9D8B030D-6E8A-4147-A177-3AD203B41FA5}">
                      <a16:colId xmlns:a16="http://schemas.microsoft.com/office/drawing/2014/main" val="20001"/>
                    </a:ext>
                  </a:extLst>
                </a:gridCol>
              </a:tblGrid>
              <a:tr h="749166">
                <a:tc>
                  <a:txBody>
                    <a:body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CA" altLang="en-US" sz="3600" b="0" i="0" u="none" strike="noStrike" cap="none" normalizeH="0" baseline="0" dirty="0">
                          <a:ln>
                            <a:noFill/>
                          </a:ln>
                          <a:solidFill>
                            <a:schemeClr val="tx1"/>
                          </a:solidFill>
                          <a:effectLst/>
                          <a:latin typeface="+mn-lt"/>
                          <a:ea typeface="Calibri" charset="0"/>
                          <a:cs typeface="Calibri" charset="0"/>
                        </a:rPr>
                        <a:t>Study</a:t>
                      </a:r>
                    </a:p>
                  </a:txBody>
                  <a:tcPr marL="90000" marR="90000" marT="46800" marB="46800" anchor="ctr" horzOverflow="overflow">
                    <a:lnR w="12700" cap="flat" cmpd="sng" algn="ctr">
                      <a:solidFill>
                        <a:schemeClr val="tx1"/>
                      </a:solidFill>
                      <a:prstDash val="solid"/>
                      <a:round/>
                      <a:headEnd type="none" w="med" len="med"/>
                      <a:tailEnd type="none" w="med" len="med"/>
                    </a:lnR>
                    <a:solidFill>
                      <a:srgbClr val="0FA5CC"/>
                    </a:solidFill>
                  </a:tcPr>
                </a:tc>
                <a:tc>
                  <a:txBody>
                    <a:body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CA" altLang="en-US" sz="3600" b="0" i="0" u="none" strike="noStrike" cap="none" normalizeH="0" baseline="0" dirty="0">
                          <a:ln>
                            <a:noFill/>
                          </a:ln>
                          <a:solidFill>
                            <a:schemeClr val="tx1"/>
                          </a:solidFill>
                          <a:effectLst/>
                          <a:latin typeface="+mn-lt"/>
                          <a:ea typeface="Calibri" charset="0"/>
                          <a:cs typeface="Calibri" charset="0"/>
                        </a:rPr>
                        <a:t>Results</a:t>
                      </a:r>
                    </a:p>
                  </a:txBody>
                  <a:tcPr marL="90000" marR="90000" marT="46800" marB="46800" anchor="ctr" horzOverflow="overflow">
                    <a:lnL w="12700" cap="flat" cmpd="sng" algn="ctr">
                      <a:solidFill>
                        <a:schemeClr val="tx1"/>
                      </a:solidFill>
                      <a:prstDash val="solid"/>
                      <a:round/>
                      <a:headEnd type="none" w="med" len="med"/>
                      <a:tailEnd type="none" w="med" len="med"/>
                    </a:lnL>
                    <a:solidFill>
                      <a:srgbClr val="0FA5CC"/>
                    </a:solidFill>
                  </a:tcPr>
                </a:tc>
                <a:extLst>
                  <a:ext uri="{0D108BD9-81ED-4DB2-BD59-A6C34878D82A}">
                    <a16:rowId xmlns:a16="http://schemas.microsoft.com/office/drawing/2014/main" val="3690605650"/>
                  </a:ext>
                </a:extLst>
              </a:tr>
              <a:tr h="649983">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  Ketorolac RCT 1996</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Increased Risk</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651834">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  Systematic Review 2003</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Ambiguous</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651834">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  Meta-analysis 2003</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Increased Risk</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649983">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  Cochrane Review 2005</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c>
                  <a:txBody>
                    <a:bodyPr/>
                    <a:lstStyle>
                      <a:lvl1pPr>
                        <a:spcBef>
                          <a:spcPct val="20000"/>
                        </a:spcBef>
                        <a:buClr>
                          <a:srgbClr val="0BD0D9"/>
                        </a:buClr>
                        <a:buSzPct val="95000"/>
                        <a:buFont typeface="Wingdings 2" charset="2"/>
                        <a:defRPr sz="2200">
                          <a:solidFill>
                            <a:schemeClr val="tx1"/>
                          </a:solidFill>
                          <a:latin typeface="Constantia" charset="0"/>
                        </a:defRPr>
                      </a:lvl1pPr>
                      <a:lvl2pPr marL="742950" indent="-285750">
                        <a:spcBef>
                          <a:spcPct val="20000"/>
                        </a:spcBef>
                        <a:buClr>
                          <a:schemeClr val="accent1"/>
                        </a:buClr>
                        <a:buSzPct val="85000"/>
                        <a:buFont typeface="Wingdings 2" charset="2"/>
                        <a:defRPr sz="2000">
                          <a:solidFill>
                            <a:schemeClr val="tx1"/>
                          </a:solidFill>
                          <a:latin typeface="Constantia" charset="0"/>
                        </a:defRPr>
                      </a:lvl2pPr>
                      <a:lvl3pPr marL="1143000" indent="-228600">
                        <a:spcBef>
                          <a:spcPct val="20000"/>
                        </a:spcBef>
                        <a:buClr>
                          <a:schemeClr val="accent2"/>
                        </a:buClr>
                        <a:buSzPct val="70000"/>
                        <a:buFont typeface="Wingdings 2" charset="2"/>
                        <a:defRPr sz="1900">
                          <a:solidFill>
                            <a:schemeClr val="tx1"/>
                          </a:solidFill>
                          <a:latin typeface="Constantia" charset="0"/>
                        </a:defRPr>
                      </a:lvl3pPr>
                      <a:lvl4pPr marL="1600200" indent="-228600">
                        <a:spcBef>
                          <a:spcPct val="20000"/>
                        </a:spcBef>
                        <a:buClr>
                          <a:srgbClr val="0BD0D9"/>
                        </a:buClr>
                        <a:buSzPct val="65000"/>
                        <a:buFont typeface="Wingdings 2" charset="2"/>
                        <a:defRPr>
                          <a:solidFill>
                            <a:schemeClr val="tx1"/>
                          </a:solidFill>
                          <a:latin typeface="Constantia" charset="0"/>
                        </a:defRPr>
                      </a:lvl4pPr>
                      <a:lvl5pPr marL="2057400" indent="-228600">
                        <a:spcBef>
                          <a:spcPct val="20000"/>
                        </a:spcBef>
                        <a:buClr>
                          <a:srgbClr val="10CF9B"/>
                        </a:buClr>
                        <a:buSzPct val="65000"/>
                        <a:buFont typeface="Wingdings 2" charset="2"/>
                        <a:defRPr>
                          <a:solidFill>
                            <a:schemeClr val="tx1"/>
                          </a:solidFill>
                          <a:latin typeface="Constantia" charset="0"/>
                        </a:defRPr>
                      </a:lvl5pPr>
                      <a:lvl6pPr marL="25146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6pPr>
                      <a:lvl7pPr marL="29718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7pPr>
                      <a:lvl8pPr marL="34290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8pPr>
                      <a:lvl9pPr marL="3886200" indent="-228600" eaLnBrk="0" fontAlgn="base" hangingPunct="0">
                        <a:spcBef>
                          <a:spcPct val="20000"/>
                        </a:spcBef>
                        <a:spcAft>
                          <a:spcPct val="0"/>
                        </a:spcAft>
                        <a:buClr>
                          <a:srgbClr val="10CF9B"/>
                        </a:buClr>
                        <a:buSzPct val="65000"/>
                        <a:buFont typeface="Wingdings 2" charset="2"/>
                        <a:defRPr>
                          <a:solidFill>
                            <a:schemeClr val="tx1"/>
                          </a:solidFill>
                          <a:latin typeface="Constantia"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95000"/>
                        <a:buFontTx/>
                        <a:buNone/>
                        <a:tabLst/>
                      </a:pPr>
                      <a:r>
                        <a:rPr kumimoji="0" lang="en-US" altLang="en-US" sz="2200" b="0" u="none" strike="noStrike" cap="none" normalizeH="0" baseline="0" dirty="0">
                          <a:ln>
                            <a:noFill/>
                          </a:ln>
                          <a:solidFill>
                            <a:schemeClr val="tx1"/>
                          </a:solidFill>
                          <a:effectLst/>
                          <a:latin typeface="+mn-lt"/>
                        </a:rPr>
                        <a:t>No Increased Risk</a:t>
                      </a:r>
                      <a:endParaRPr kumimoji="0" lang="en-CA" altLang="en-US" sz="2200" b="0" i="0" u="none" strike="noStrike" cap="none" normalizeH="0" baseline="0" dirty="0">
                        <a:ln>
                          <a:noFill/>
                        </a:ln>
                        <a:solidFill>
                          <a:schemeClr val="tx1"/>
                        </a:solidFill>
                        <a:effectLst/>
                        <a:latin typeface="+mn-lt"/>
                        <a:ea typeface="Calibri" charset="0"/>
                        <a:cs typeface="Calibri"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sp>
        <p:nvSpPr>
          <p:cNvPr id="5" name="Rectangle 8"/>
          <p:cNvSpPr>
            <a:spLocks noChangeArrowheads="1"/>
          </p:cNvSpPr>
          <p:nvPr/>
        </p:nvSpPr>
        <p:spPr bwMode="auto">
          <a:xfrm>
            <a:off x="2119993" y="5535386"/>
            <a:ext cx="43024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500" dirty="0">
                <a:latin typeface="Calibri"/>
                <a:ea typeface="Calibri" charset="0"/>
                <a:cs typeface="Calibri"/>
              </a:rPr>
              <a:t>Splinter, Can J </a:t>
            </a:r>
            <a:r>
              <a:rPr lang="en-US" altLang="en-US" sz="1500" dirty="0" err="1">
                <a:latin typeface="Calibri"/>
                <a:ea typeface="Calibri" charset="0"/>
                <a:cs typeface="Calibri"/>
              </a:rPr>
              <a:t>Anes</a:t>
            </a:r>
            <a:r>
              <a:rPr lang="en-US" altLang="en-US" sz="1500" dirty="0">
                <a:latin typeface="Calibri"/>
                <a:ea typeface="Calibri" charset="0"/>
                <a:cs typeface="Calibri"/>
              </a:rPr>
              <a:t> 1996.</a:t>
            </a:r>
          </a:p>
          <a:p>
            <a:r>
              <a:rPr lang="en-US" altLang="en-US" sz="1500" dirty="0" err="1">
                <a:latin typeface="Calibri"/>
                <a:ea typeface="Calibri" charset="0"/>
                <a:cs typeface="Calibri"/>
              </a:rPr>
              <a:t>Møiniche</a:t>
            </a:r>
            <a:r>
              <a:rPr lang="en-US" altLang="en-US" sz="1500" dirty="0">
                <a:latin typeface="Calibri"/>
                <a:ea typeface="Calibri" charset="0"/>
                <a:cs typeface="Calibri"/>
              </a:rPr>
              <a:t>, </a:t>
            </a:r>
            <a:r>
              <a:rPr lang="en-US" altLang="en-US" sz="1500" dirty="0" err="1">
                <a:latin typeface="Calibri"/>
                <a:ea typeface="Calibri" charset="0"/>
                <a:cs typeface="Calibri"/>
              </a:rPr>
              <a:t>Anesth</a:t>
            </a:r>
            <a:r>
              <a:rPr lang="en-US" altLang="en-US" sz="1500" dirty="0">
                <a:latin typeface="Calibri"/>
                <a:ea typeface="Calibri" charset="0"/>
                <a:cs typeface="Calibri"/>
              </a:rPr>
              <a:t> </a:t>
            </a:r>
            <a:r>
              <a:rPr lang="en-US" altLang="en-US" sz="1500" dirty="0" err="1">
                <a:latin typeface="Calibri"/>
                <a:ea typeface="Calibri" charset="0"/>
                <a:cs typeface="Calibri"/>
              </a:rPr>
              <a:t>Analg</a:t>
            </a:r>
            <a:r>
              <a:rPr lang="en-US" altLang="en-US" sz="1500" dirty="0">
                <a:latin typeface="Calibri"/>
                <a:ea typeface="Calibri" charset="0"/>
                <a:cs typeface="Calibri"/>
              </a:rPr>
              <a:t> 2003.</a:t>
            </a:r>
            <a:endParaRPr lang="en-US" dirty="0">
              <a:ea typeface="Calibri" charset="0"/>
            </a:endParaRPr>
          </a:p>
          <a:p>
            <a:r>
              <a:rPr lang="en-US" altLang="en-US" sz="1500" dirty="0">
                <a:latin typeface="Calibri"/>
                <a:ea typeface="Calibri" charset="0"/>
                <a:cs typeface="Calibri"/>
              </a:rPr>
              <a:t>Marret, Anesthesiology 2003.</a:t>
            </a:r>
          </a:p>
          <a:p>
            <a:r>
              <a:rPr lang="en-US" altLang="en-US" sz="1500" dirty="0">
                <a:latin typeface="Calibri"/>
                <a:ea typeface="Calibri" charset="0"/>
                <a:cs typeface="Calibri"/>
              </a:rPr>
              <a:t>Cardwell, Cochrane Collaboration 2005.</a:t>
            </a:r>
            <a:endParaRPr lang="en-US" dirty="0"/>
          </a:p>
        </p:txBody>
      </p:sp>
    </p:spTree>
    <p:extLst>
      <p:ext uri="{BB962C8B-B14F-4D97-AF65-F5344CB8AC3E}">
        <p14:creationId xmlns:p14="http://schemas.microsoft.com/office/powerpoint/2010/main" val="1337542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800" dirty="0">
                <a:latin typeface="+mn-lt"/>
              </a:rPr>
              <a:t>Methods to Reduce Risk</a:t>
            </a:r>
            <a:endParaRPr lang="en-US" sz="4800" dirty="0">
              <a:latin typeface="+mn-lt"/>
            </a:endParaRPr>
          </a:p>
        </p:txBody>
      </p:sp>
      <p:sp>
        <p:nvSpPr>
          <p:cNvPr id="3" name="Content Placeholder 2"/>
          <p:cNvSpPr>
            <a:spLocks noGrp="1"/>
          </p:cNvSpPr>
          <p:nvPr>
            <p:ph idx="1"/>
          </p:nvPr>
        </p:nvSpPr>
        <p:spPr/>
        <p:txBody>
          <a:bodyPr/>
          <a:lstStyle/>
          <a:p>
            <a:r>
              <a:rPr lang="en-US" altLang="en-US" sz="3200" dirty="0"/>
              <a:t>Effective:</a:t>
            </a:r>
          </a:p>
          <a:p>
            <a:pPr marL="577850" lvl="1" indent="-288925">
              <a:buFont typeface="System Font Regular"/>
              <a:buChar char="-"/>
            </a:pPr>
            <a:r>
              <a:rPr lang="en-US" altLang="en-US" sz="2800" dirty="0"/>
              <a:t>Screening for bleeding disorders in the history</a:t>
            </a:r>
          </a:p>
          <a:p>
            <a:pPr marL="577850" lvl="1" indent="-288925">
              <a:buFont typeface="System Font Regular"/>
              <a:buChar char="-"/>
            </a:pPr>
            <a:r>
              <a:rPr lang="en-US" altLang="en-US" sz="2800" dirty="0"/>
              <a:t>Surgical technique avoiding excessive cautery</a:t>
            </a:r>
          </a:p>
          <a:p>
            <a:pPr marL="577850" lvl="1" indent="-288925">
              <a:buFont typeface="System Font Regular"/>
              <a:buChar char="-"/>
            </a:pPr>
            <a:r>
              <a:rPr lang="en-US" altLang="en-US" sz="2800" dirty="0"/>
              <a:t>Avoiding surgery on acutely inflamed tonsils</a:t>
            </a:r>
          </a:p>
          <a:p>
            <a:pPr lvl="1"/>
            <a:endParaRPr lang="en-US" altLang="en-US" sz="900" dirty="0"/>
          </a:p>
          <a:p>
            <a:r>
              <a:rPr lang="en-US" altLang="en-US" sz="3200" dirty="0"/>
              <a:t>Ineffective:</a:t>
            </a:r>
          </a:p>
          <a:p>
            <a:pPr marL="577850" lvl="1" indent="-288925">
              <a:buFont typeface="System Font Regular"/>
              <a:buChar char="-"/>
            </a:pPr>
            <a:r>
              <a:rPr lang="en-US" altLang="en-US" sz="2800" dirty="0"/>
              <a:t>Routine preoperative screening for coagulopathy</a:t>
            </a:r>
          </a:p>
          <a:p>
            <a:pPr marL="577850" lvl="1" indent="-288925">
              <a:buFont typeface="System Font Regular"/>
              <a:buChar char="-"/>
            </a:pPr>
            <a:r>
              <a:rPr lang="en-US" altLang="en-US" sz="2800" dirty="0"/>
              <a:t>Routine use of antibiotics</a:t>
            </a:r>
          </a:p>
          <a:p>
            <a:endParaRPr lang="en-US" dirty="0"/>
          </a:p>
        </p:txBody>
      </p:sp>
      <p:sp>
        <p:nvSpPr>
          <p:cNvPr id="4" name="Text Box 4"/>
          <p:cNvSpPr txBox="1">
            <a:spLocks noChangeArrowheads="1"/>
          </p:cNvSpPr>
          <p:nvPr/>
        </p:nvSpPr>
        <p:spPr bwMode="auto">
          <a:xfrm>
            <a:off x="2579914" y="6181725"/>
            <a:ext cx="2744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dirty="0">
                <a:latin typeface="Calibri" charset="0"/>
                <a:ea typeface="Calibri" charset="0"/>
                <a:cs typeface="Calibri" charset="0"/>
              </a:rPr>
              <a:t>(Lowe, Laryngoscope 2007)</a:t>
            </a:r>
          </a:p>
        </p:txBody>
      </p:sp>
    </p:spTree>
    <p:extLst>
      <p:ext uri="{BB962C8B-B14F-4D97-AF65-F5344CB8AC3E}">
        <p14:creationId xmlns:p14="http://schemas.microsoft.com/office/powerpoint/2010/main" val="412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325563"/>
          </a:xfrm>
        </p:spPr>
        <p:txBody>
          <a:bodyPr/>
          <a:lstStyle/>
          <a:p>
            <a:r>
              <a:rPr lang="en-US" altLang="en-US" dirty="0">
                <a:latin typeface="+mn-lt"/>
              </a:rPr>
              <a:t>Methods to Reduce Risk:</a:t>
            </a:r>
            <a:br>
              <a:rPr lang="en-US" altLang="en-US" dirty="0">
                <a:latin typeface="+mn-lt"/>
              </a:rPr>
            </a:br>
            <a:r>
              <a:rPr lang="en-US" altLang="en-US" dirty="0">
                <a:latin typeface="+mn-lt"/>
              </a:rPr>
              <a:t>Role of Tranexamic Acid?</a:t>
            </a:r>
            <a:endParaRPr lang="en-US" dirty="0">
              <a:latin typeface="+mn-lt"/>
            </a:endParaRPr>
          </a:p>
        </p:txBody>
      </p:sp>
      <p:sp>
        <p:nvSpPr>
          <p:cNvPr id="3" name="Content Placeholder 2"/>
          <p:cNvSpPr>
            <a:spLocks noGrp="1"/>
          </p:cNvSpPr>
          <p:nvPr>
            <p:ph idx="1"/>
          </p:nvPr>
        </p:nvSpPr>
        <p:spPr>
          <a:xfrm>
            <a:off x="457200" y="1825625"/>
            <a:ext cx="8058150" cy="3813175"/>
          </a:xfrm>
        </p:spPr>
        <p:txBody>
          <a:bodyPr/>
          <a:lstStyle/>
          <a:p>
            <a:r>
              <a:rPr lang="en-US" altLang="en-US" dirty="0"/>
              <a:t>Tranexamic Acid (TXA) is a fibrinolytic agent</a:t>
            </a:r>
          </a:p>
          <a:p>
            <a:r>
              <a:rPr lang="en-US" altLang="en-US" dirty="0"/>
              <a:t>Systematic review and meta-analysis suggests that TXA may reduce the amount of blood loss during tonsillectomy, but not the incidence of postoperative hemorrhage</a:t>
            </a:r>
          </a:p>
          <a:p>
            <a:r>
              <a:rPr lang="en-US" altLang="en-US" dirty="0"/>
              <a:t>Larger, more rigorous, studies are required to evaluate the possible role of TXA in the prevention of postoperative hemorrhage</a:t>
            </a:r>
          </a:p>
          <a:p>
            <a:endParaRPr lang="en-US" dirty="0"/>
          </a:p>
        </p:txBody>
      </p:sp>
      <p:sp>
        <p:nvSpPr>
          <p:cNvPr id="4" name="Text Box 4"/>
          <p:cNvSpPr txBox="1">
            <a:spLocks noChangeArrowheads="1"/>
          </p:cNvSpPr>
          <p:nvPr/>
        </p:nvSpPr>
        <p:spPr bwMode="auto">
          <a:xfrm>
            <a:off x="2579721" y="6230257"/>
            <a:ext cx="26811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r>
              <a:rPr lang="en-US" altLang="en-US" dirty="0">
                <a:latin typeface="Calibri" charset="0"/>
                <a:ea typeface="Calibri" charset="0"/>
                <a:cs typeface="Calibri" charset="0"/>
              </a:rPr>
              <a:t>Robb, J </a:t>
            </a:r>
            <a:r>
              <a:rPr lang="en-US" altLang="en-US" dirty="0" err="1">
                <a:latin typeface="Calibri" charset="0"/>
                <a:ea typeface="Calibri" charset="0"/>
                <a:cs typeface="Calibri" charset="0"/>
              </a:rPr>
              <a:t>Laryngol</a:t>
            </a:r>
            <a:r>
              <a:rPr lang="en-US" altLang="en-US" dirty="0">
                <a:latin typeface="Calibri" charset="0"/>
                <a:ea typeface="Calibri" charset="0"/>
                <a:cs typeface="Calibri" charset="0"/>
              </a:rPr>
              <a:t> </a:t>
            </a:r>
            <a:r>
              <a:rPr lang="en-US" altLang="en-US" dirty="0" err="1">
                <a:latin typeface="Calibri" charset="0"/>
                <a:ea typeface="Calibri" charset="0"/>
                <a:cs typeface="Calibri" charset="0"/>
              </a:rPr>
              <a:t>Otol</a:t>
            </a:r>
            <a:r>
              <a:rPr lang="en-US" altLang="en-US" dirty="0">
                <a:latin typeface="Calibri" charset="0"/>
                <a:ea typeface="Calibri" charset="0"/>
                <a:cs typeface="Calibri" charset="0"/>
              </a:rPr>
              <a:t> 2014</a:t>
            </a:r>
          </a:p>
        </p:txBody>
      </p:sp>
    </p:spTree>
    <p:extLst>
      <p:ext uri="{BB962C8B-B14F-4D97-AF65-F5344CB8AC3E}">
        <p14:creationId xmlns:p14="http://schemas.microsoft.com/office/powerpoint/2010/main" val="14204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Management of Post-Tonsillectomy Hemorrhage</a:t>
            </a:r>
            <a:endParaRPr lang="en-US" dirty="0">
              <a:latin typeface="+mn-lt"/>
            </a:endParaRPr>
          </a:p>
        </p:txBody>
      </p:sp>
      <p:sp>
        <p:nvSpPr>
          <p:cNvPr id="3" name="Content Placeholder 2"/>
          <p:cNvSpPr>
            <a:spLocks noGrp="1"/>
          </p:cNvSpPr>
          <p:nvPr>
            <p:ph idx="1"/>
          </p:nvPr>
        </p:nvSpPr>
        <p:spPr/>
        <p:txBody>
          <a:bodyPr/>
          <a:lstStyle/>
          <a:p>
            <a:r>
              <a:rPr lang="en-US" altLang="en-US" dirty="0"/>
              <a:t>Non-operative (73%):</a:t>
            </a:r>
          </a:p>
          <a:p>
            <a:pPr marL="582612" lvl="1" indent="-342900">
              <a:buFont typeface="System Font Regular"/>
              <a:buChar char="-"/>
            </a:pPr>
            <a:r>
              <a:rPr lang="en-US" altLang="en-US" dirty="0"/>
              <a:t>Observation</a:t>
            </a:r>
          </a:p>
          <a:p>
            <a:pPr marL="582612" lvl="1" indent="-342900">
              <a:buFont typeface="System Font Regular"/>
              <a:buChar char="-"/>
            </a:pPr>
            <a:r>
              <a:rPr lang="en-US" altLang="en-US" dirty="0"/>
              <a:t>Packs, epinephrine, cautery (in older cooperative children)</a:t>
            </a:r>
          </a:p>
          <a:p>
            <a:r>
              <a:rPr lang="en-US" altLang="en-US" dirty="0"/>
              <a:t>Operative (27%):</a:t>
            </a:r>
          </a:p>
          <a:p>
            <a:pPr marL="577850" lvl="1" indent="-338138">
              <a:buFont typeface="System Font Regular"/>
              <a:buChar char="-"/>
            </a:pPr>
            <a:r>
              <a:rPr lang="en-US" altLang="en-US" dirty="0"/>
              <a:t>Cautery</a:t>
            </a:r>
          </a:p>
          <a:p>
            <a:pPr marL="577850" lvl="1" indent="-338138">
              <a:buFont typeface="System Font Regular"/>
              <a:buChar char="-"/>
            </a:pPr>
            <a:r>
              <a:rPr lang="en-US" altLang="en-US" dirty="0"/>
              <a:t>Ligation of bleeding points</a:t>
            </a:r>
          </a:p>
          <a:p>
            <a:pPr marL="577850" lvl="1" indent="-338138">
              <a:buFont typeface="System Font Regular"/>
              <a:buChar char="-"/>
            </a:pPr>
            <a:r>
              <a:rPr lang="en-US" altLang="en-US" dirty="0"/>
              <a:t>Rarely more invasive measures (embolization, ligation of external carotid artery)</a:t>
            </a:r>
          </a:p>
          <a:p>
            <a:endParaRPr lang="en-US" dirty="0"/>
          </a:p>
        </p:txBody>
      </p:sp>
      <p:sp>
        <p:nvSpPr>
          <p:cNvPr id="4" name="Text Box 4"/>
          <p:cNvSpPr txBox="1">
            <a:spLocks noChangeArrowheads="1"/>
          </p:cNvSpPr>
          <p:nvPr/>
        </p:nvSpPr>
        <p:spPr bwMode="auto">
          <a:xfrm>
            <a:off x="3007179" y="6064250"/>
            <a:ext cx="2744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latin typeface="Calibri" charset="0"/>
                <a:ea typeface="Calibri" charset="0"/>
                <a:cs typeface="Calibri" charset="0"/>
              </a:rPr>
              <a:t>(Lowe, Laryngoscope 2007)</a:t>
            </a:r>
          </a:p>
        </p:txBody>
      </p:sp>
    </p:spTree>
    <p:extLst>
      <p:ext uri="{BB962C8B-B14F-4D97-AF65-F5344CB8AC3E}">
        <p14:creationId xmlns:p14="http://schemas.microsoft.com/office/powerpoint/2010/main" val="162899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7677150" cy="1325563"/>
          </a:xfrm>
        </p:spPr>
        <p:txBody>
          <a:bodyPr/>
          <a:lstStyle/>
          <a:p>
            <a:r>
              <a:rPr lang="en-US" altLang="en-US" dirty="0">
                <a:latin typeface="+mn-lt"/>
              </a:rPr>
              <a:t>Post-Tonsillectomy Hemorrhage</a:t>
            </a:r>
            <a:br>
              <a:rPr lang="en-US" altLang="en-US" dirty="0">
                <a:latin typeface="+mn-lt"/>
              </a:rPr>
            </a:br>
            <a:r>
              <a:rPr lang="en-US" altLang="en-US" dirty="0">
                <a:latin typeface="+mn-lt"/>
              </a:rPr>
              <a:t>Preoperative Management</a:t>
            </a:r>
            <a:endParaRPr lang="en-US" dirty="0">
              <a:latin typeface="+mn-lt"/>
            </a:endParaRPr>
          </a:p>
        </p:txBody>
      </p:sp>
      <p:sp>
        <p:nvSpPr>
          <p:cNvPr id="3" name="Content Placeholder 2"/>
          <p:cNvSpPr>
            <a:spLocks noGrp="1"/>
          </p:cNvSpPr>
          <p:nvPr>
            <p:ph idx="1"/>
          </p:nvPr>
        </p:nvSpPr>
        <p:spPr>
          <a:xfrm>
            <a:off x="228600" y="1825625"/>
            <a:ext cx="8286750" cy="4351338"/>
          </a:xfrm>
        </p:spPr>
        <p:txBody>
          <a:bodyPr>
            <a:normAutofit/>
          </a:bodyPr>
          <a:lstStyle/>
          <a:p>
            <a:pPr marL="0" indent="0">
              <a:buNone/>
            </a:pPr>
            <a:r>
              <a:rPr lang="en-US" altLang="en-US" sz="3600" dirty="0"/>
              <a:t>Assessment:</a:t>
            </a:r>
          </a:p>
          <a:p>
            <a:pPr marL="288925" lvl="1" indent="-273050"/>
            <a:r>
              <a:rPr lang="en-US" altLang="en-US" sz="2600" dirty="0"/>
              <a:t>Must be a rapid evaluation, combined with resuscitation as required</a:t>
            </a:r>
          </a:p>
          <a:p>
            <a:pPr marL="288925" lvl="1" indent="-273050"/>
            <a:r>
              <a:rPr lang="en-US" altLang="en-US" sz="2600" dirty="0"/>
              <a:t>Remember routine preoperative questions</a:t>
            </a:r>
          </a:p>
          <a:p>
            <a:pPr marL="288925" lvl="1" indent="-273050"/>
            <a:r>
              <a:rPr lang="en-US" altLang="en-US" sz="2600" dirty="0"/>
              <a:t>Review clinical course following surgery, estimate degree of bleeding (however blood loss may be hidden)</a:t>
            </a:r>
          </a:p>
          <a:p>
            <a:pPr marL="288925" lvl="1" indent="-273050"/>
            <a:r>
              <a:rPr lang="en-US" altLang="en-US" sz="2600" dirty="0"/>
              <a:t>Review anesthesia record of tonsillectomy, including postoperative medications</a:t>
            </a:r>
          </a:p>
          <a:p>
            <a:pPr marL="288925" lvl="1" indent="-273050"/>
            <a:r>
              <a:rPr lang="en-US" altLang="en-US" sz="2600" dirty="0"/>
              <a:t>Focus on airway, vital signs and cardiovascular status</a:t>
            </a:r>
          </a:p>
          <a:p>
            <a:endParaRPr lang="en-US" dirty="0"/>
          </a:p>
        </p:txBody>
      </p:sp>
    </p:spTree>
    <p:extLst>
      <p:ext uri="{BB962C8B-B14F-4D97-AF65-F5344CB8AC3E}">
        <p14:creationId xmlns:p14="http://schemas.microsoft.com/office/powerpoint/2010/main" val="5863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930275"/>
          </a:xfrm>
        </p:spPr>
        <p:txBody>
          <a:bodyPr/>
          <a:lstStyle/>
          <a:p>
            <a:r>
              <a:rPr lang="en-US" altLang="en-US" dirty="0">
                <a:latin typeface="+mn-lt"/>
              </a:rPr>
              <a:t>Preoperative Management</a:t>
            </a:r>
            <a:endParaRPr lang="en-US" dirty="0">
              <a:latin typeface="+mn-lt"/>
            </a:endParaRPr>
          </a:p>
        </p:txBody>
      </p:sp>
      <p:sp>
        <p:nvSpPr>
          <p:cNvPr id="3" name="Content Placeholder 2"/>
          <p:cNvSpPr>
            <a:spLocks noGrp="1"/>
          </p:cNvSpPr>
          <p:nvPr>
            <p:ph idx="1"/>
          </p:nvPr>
        </p:nvSpPr>
        <p:spPr>
          <a:xfrm>
            <a:off x="457200" y="1447801"/>
            <a:ext cx="8058150" cy="4419600"/>
          </a:xfrm>
        </p:spPr>
        <p:txBody>
          <a:bodyPr>
            <a:normAutofit fontScale="92500"/>
          </a:bodyPr>
          <a:lstStyle/>
          <a:p>
            <a:pPr marL="0" indent="0">
              <a:buNone/>
            </a:pPr>
            <a:r>
              <a:rPr lang="en-US" altLang="en-US" sz="3600" dirty="0"/>
              <a:t>Initial Resuscitation:</a:t>
            </a:r>
          </a:p>
          <a:p>
            <a:pPr marL="288925" indent="-288925"/>
            <a:r>
              <a:rPr lang="en-US" altLang="en-US" sz="2600" dirty="0"/>
              <a:t>Apply oxygen and obtain intravenous access</a:t>
            </a:r>
          </a:p>
          <a:p>
            <a:pPr marL="288925" indent="-288925"/>
            <a:r>
              <a:rPr lang="en-US" altLang="en-US" sz="2600" dirty="0"/>
              <a:t>Bolus with Normal Saline or Ringers Lactate – 10 ml/kg repeated as required</a:t>
            </a:r>
          </a:p>
          <a:p>
            <a:pPr marL="288925" indent="-288925"/>
            <a:r>
              <a:rPr lang="en-US" altLang="en-US" sz="2600" dirty="0"/>
              <a:t>Send blood for CBC, coagulation studies, and blood typing and screen, crossmatch as required</a:t>
            </a:r>
          </a:p>
          <a:p>
            <a:pPr marL="288925" indent="-288925"/>
            <a:r>
              <a:rPr lang="en-CA" altLang="en-US" sz="2600" dirty="0"/>
              <a:t>Hgb may not be reliable in assessing degree of hemorrhage</a:t>
            </a:r>
            <a:endParaRPr lang="en-US" altLang="en-US" sz="2600" dirty="0"/>
          </a:p>
          <a:p>
            <a:pPr marL="288925" indent="-288925"/>
            <a:r>
              <a:rPr lang="en-US" altLang="en-US" sz="2600" dirty="0"/>
              <a:t>Transfuse for Hgb &lt; 70 - 80 g/L</a:t>
            </a:r>
          </a:p>
          <a:p>
            <a:pPr marL="288925" indent="-288925"/>
            <a:r>
              <a:rPr lang="en-US" altLang="en-US" sz="2600" dirty="0"/>
              <a:t>In major hemorrhage, order FFP and platelets; consider tranexamic acid</a:t>
            </a:r>
          </a:p>
          <a:p>
            <a:endParaRPr lang="en-US" dirty="0"/>
          </a:p>
        </p:txBody>
      </p:sp>
    </p:spTree>
    <p:extLst>
      <p:ext uri="{BB962C8B-B14F-4D97-AF65-F5344CB8AC3E}">
        <p14:creationId xmlns:p14="http://schemas.microsoft.com/office/powerpoint/2010/main" val="162169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lstStyle/>
          <a:p>
            <a:r>
              <a:rPr lang="en-US" altLang="en-US" dirty="0">
                <a:latin typeface="+mn-lt"/>
              </a:rPr>
              <a:t>Preoperative Management</a:t>
            </a:r>
            <a:endParaRPr lang="en-US" dirty="0">
              <a:latin typeface="+mn-lt"/>
            </a:endParaRPr>
          </a:p>
        </p:txBody>
      </p:sp>
      <p:sp>
        <p:nvSpPr>
          <p:cNvPr id="3" name="Content Placeholder 2"/>
          <p:cNvSpPr>
            <a:spLocks noGrp="1"/>
          </p:cNvSpPr>
          <p:nvPr>
            <p:ph idx="1"/>
          </p:nvPr>
        </p:nvSpPr>
        <p:spPr>
          <a:xfrm>
            <a:off x="628650" y="1447800"/>
            <a:ext cx="7886700" cy="4729163"/>
          </a:xfrm>
        </p:spPr>
        <p:txBody>
          <a:bodyPr/>
          <a:lstStyle/>
          <a:p>
            <a:pPr marL="0" indent="0">
              <a:buNone/>
            </a:pPr>
            <a:r>
              <a:rPr lang="en-US" altLang="en-US" sz="3600" dirty="0"/>
              <a:t>Continuing Resuscitation:</a:t>
            </a:r>
          </a:p>
          <a:p>
            <a:r>
              <a:rPr lang="en-US" altLang="en-US" dirty="0"/>
              <a:t>Evaluate response to fluid bolus</a:t>
            </a:r>
          </a:p>
          <a:p>
            <a:pPr marL="577850" lvl="1" indent="-288925">
              <a:buFont typeface="System Font Regular"/>
              <a:buChar char="-"/>
            </a:pPr>
            <a:r>
              <a:rPr lang="en-US" altLang="en-US" dirty="0"/>
              <a:t>Vital signs</a:t>
            </a:r>
          </a:p>
          <a:p>
            <a:pPr marL="577850" lvl="1" indent="-288925">
              <a:buFont typeface="System Font Regular"/>
              <a:buChar char="-"/>
            </a:pPr>
            <a:r>
              <a:rPr lang="en-US" altLang="en-US" dirty="0"/>
              <a:t>Capillary refill</a:t>
            </a:r>
          </a:p>
          <a:p>
            <a:pPr marL="577850" lvl="1" indent="-288925">
              <a:buFont typeface="System Font Regular"/>
              <a:buChar char="-"/>
            </a:pPr>
            <a:r>
              <a:rPr lang="en-US" altLang="en-US" dirty="0"/>
              <a:t>Mental status</a:t>
            </a:r>
          </a:p>
          <a:p>
            <a:r>
              <a:rPr lang="en-US" altLang="en-US" dirty="0"/>
              <a:t>Remember that surgical control of the bleeding is part of the resuscitation</a:t>
            </a:r>
          </a:p>
          <a:p>
            <a:r>
              <a:rPr lang="en-US" altLang="en-US" dirty="0"/>
              <a:t>It may not be possible to achieve perfect vital signs before induction of anesthesia</a:t>
            </a:r>
          </a:p>
          <a:p>
            <a:endParaRPr lang="en-US" dirty="0"/>
          </a:p>
        </p:txBody>
      </p:sp>
    </p:spTree>
    <p:extLst>
      <p:ext uri="{BB962C8B-B14F-4D97-AF65-F5344CB8AC3E}">
        <p14:creationId xmlns:p14="http://schemas.microsoft.com/office/powerpoint/2010/main" val="1868212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Intraoperative Management:</a:t>
            </a:r>
            <a:br>
              <a:rPr lang="en-US" altLang="en-US" dirty="0">
                <a:latin typeface="+mn-lt"/>
              </a:rPr>
            </a:br>
            <a:r>
              <a:rPr lang="en-US" altLang="en-US" dirty="0">
                <a:latin typeface="+mn-lt"/>
              </a:rPr>
              <a:t>Induction</a:t>
            </a:r>
            <a:endParaRPr lang="en-US" dirty="0">
              <a:latin typeface="+mn-lt"/>
            </a:endParaRPr>
          </a:p>
        </p:txBody>
      </p:sp>
      <p:sp>
        <p:nvSpPr>
          <p:cNvPr id="3" name="Content Placeholder 2"/>
          <p:cNvSpPr>
            <a:spLocks noGrp="1"/>
          </p:cNvSpPr>
          <p:nvPr>
            <p:ph idx="1"/>
          </p:nvPr>
        </p:nvSpPr>
        <p:spPr/>
        <p:txBody>
          <a:bodyPr>
            <a:normAutofit/>
          </a:bodyPr>
          <a:lstStyle/>
          <a:p>
            <a:pPr marL="288925" indent="-288925"/>
            <a:r>
              <a:rPr lang="en-US" altLang="en-US" sz="3200" dirty="0"/>
              <a:t>Airway: could it be difficult?</a:t>
            </a:r>
          </a:p>
          <a:p>
            <a:pPr marL="288925" indent="-288925"/>
            <a:r>
              <a:rPr lang="en-US" altLang="en-US" sz="3200" dirty="0"/>
              <a:t>Hemodynamic State: hypovolemia, overt or hidden?</a:t>
            </a:r>
          </a:p>
          <a:p>
            <a:pPr marL="288925" indent="-288925"/>
            <a:r>
              <a:rPr lang="en-US" altLang="en-US" sz="3200" dirty="0"/>
              <a:t>Full Stomach: must be assumed…</a:t>
            </a:r>
          </a:p>
          <a:p>
            <a:pPr marL="288925" indent="-288925"/>
            <a:r>
              <a:rPr lang="en-US" altLang="en-US" sz="3200" dirty="0"/>
              <a:t>Previous Sedation: particularly if anesthesia that day</a:t>
            </a:r>
          </a:p>
        </p:txBody>
      </p:sp>
    </p:spTree>
    <p:extLst>
      <p:ext uri="{BB962C8B-B14F-4D97-AF65-F5344CB8AC3E}">
        <p14:creationId xmlns:p14="http://schemas.microsoft.com/office/powerpoint/2010/main" val="729001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930275"/>
          </a:xfrm>
        </p:spPr>
        <p:txBody>
          <a:bodyPr/>
          <a:lstStyle/>
          <a:p>
            <a:r>
              <a:rPr lang="en-US" altLang="en-US" dirty="0">
                <a:latin typeface="+mn-lt"/>
              </a:rPr>
              <a:t>A Safe Method of Induction</a:t>
            </a:r>
            <a:endParaRPr lang="en-US" dirty="0">
              <a:latin typeface="+mn-lt"/>
            </a:endParaRPr>
          </a:p>
        </p:txBody>
      </p:sp>
      <p:sp>
        <p:nvSpPr>
          <p:cNvPr id="3" name="Content Placeholder 2"/>
          <p:cNvSpPr>
            <a:spLocks noGrp="1"/>
          </p:cNvSpPr>
          <p:nvPr>
            <p:ph idx="1"/>
          </p:nvPr>
        </p:nvSpPr>
        <p:spPr>
          <a:xfrm>
            <a:off x="457200" y="1524001"/>
            <a:ext cx="8058150" cy="4343400"/>
          </a:xfrm>
        </p:spPr>
        <p:txBody>
          <a:bodyPr>
            <a:normAutofit/>
          </a:bodyPr>
          <a:lstStyle/>
          <a:p>
            <a:r>
              <a:rPr lang="en-US" altLang="en-US" dirty="0"/>
              <a:t>Adequate assistance and surgeon in the O.R.</a:t>
            </a:r>
          </a:p>
          <a:p>
            <a:r>
              <a:rPr lang="en-US" altLang="en-US" dirty="0"/>
              <a:t>Two separate suction devices available</a:t>
            </a:r>
          </a:p>
          <a:p>
            <a:r>
              <a:rPr lang="en-US" altLang="en-US" dirty="0"/>
              <a:t>Rapid sequence induction with pre-oxygenation and cricoid pressure</a:t>
            </a:r>
          </a:p>
          <a:p>
            <a:r>
              <a:rPr lang="en-US" altLang="en-US" dirty="0"/>
              <a:t>Induction agent:</a:t>
            </a:r>
          </a:p>
          <a:p>
            <a:pPr lvl="1"/>
            <a:r>
              <a:rPr lang="en-US" altLang="en-US" dirty="0"/>
              <a:t>Choice of agent and dose according to hemodynamic status – always assume there is major blood loss</a:t>
            </a:r>
          </a:p>
          <a:p>
            <a:r>
              <a:rPr lang="en-US" altLang="en-US" dirty="0"/>
              <a:t>Muscle relaxant: Rocuronium or Succinylcholine</a:t>
            </a:r>
          </a:p>
        </p:txBody>
      </p:sp>
    </p:spTree>
    <p:extLst>
      <p:ext uri="{BB962C8B-B14F-4D97-AF65-F5344CB8AC3E}">
        <p14:creationId xmlns:p14="http://schemas.microsoft.com/office/powerpoint/2010/main" val="588358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A Safe Method of Induction</a:t>
            </a:r>
            <a:endParaRPr lang="en-US" dirty="0">
              <a:latin typeface="+mn-lt"/>
            </a:endParaRPr>
          </a:p>
        </p:txBody>
      </p:sp>
      <p:sp>
        <p:nvSpPr>
          <p:cNvPr id="3" name="Content Placeholder 2"/>
          <p:cNvSpPr>
            <a:spLocks noGrp="1"/>
          </p:cNvSpPr>
          <p:nvPr>
            <p:ph idx="1"/>
          </p:nvPr>
        </p:nvSpPr>
        <p:spPr>
          <a:xfrm>
            <a:off x="628650" y="1600200"/>
            <a:ext cx="7886700" cy="4576763"/>
          </a:xfrm>
        </p:spPr>
        <p:txBody>
          <a:bodyPr>
            <a:normAutofit/>
          </a:bodyPr>
          <a:lstStyle/>
          <a:p>
            <a:pPr marL="288925" indent="-288925"/>
            <a:r>
              <a:rPr lang="en-US" altLang="en-US" dirty="0"/>
              <a:t>After induction, suction oropharynx and then perform direct laryngoscopy</a:t>
            </a:r>
          </a:p>
          <a:p>
            <a:pPr marL="288925" indent="-288925"/>
            <a:r>
              <a:rPr lang="en-US" altLang="en-US" dirty="0"/>
              <a:t>Have video-laryngoscope available</a:t>
            </a:r>
          </a:p>
          <a:p>
            <a:pPr marL="288925" indent="-288925"/>
            <a:r>
              <a:rPr lang="en-US" altLang="en-US" dirty="0"/>
              <a:t>Utilize cuffed tube</a:t>
            </a:r>
          </a:p>
          <a:p>
            <a:pPr marL="288925" indent="-288925"/>
            <a:r>
              <a:rPr lang="en-US" altLang="en-US" dirty="0"/>
              <a:t>Suction ETT if any possibility of tracheal aspiration of blood</a:t>
            </a:r>
          </a:p>
          <a:p>
            <a:pPr marL="288925" indent="-288925"/>
            <a:r>
              <a:rPr lang="en-US" altLang="en-US" dirty="0"/>
              <a:t>Recheck vital signs and continue volume loading as required</a:t>
            </a:r>
          </a:p>
          <a:p>
            <a:pPr marL="288925" indent="-288925"/>
            <a:r>
              <a:rPr lang="en-US" altLang="en-US" dirty="0"/>
              <a:t>Allow the surgeon to proceed as soon as possible</a:t>
            </a:r>
          </a:p>
          <a:p>
            <a:endParaRPr lang="en-US" dirty="0"/>
          </a:p>
        </p:txBody>
      </p:sp>
    </p:spTree>
    <p:extLst>
      <p:ext uri="{BB962C8B-B14F-4D97-AF65-F5344CB8AC3E}">
        <p14:creationId xmlns:p14="http://schemas.microsoft.com/office/powerpoint/2010/main" val="1588079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Induction Methods</a:t>
            </a:r>
            <a:endParaRPr lang="en-US" b="1" dirty="0"/>
          </a:p>
        </p:txBody>
      </p:sp>
      <p:sp>
        <p:nvSpPr>
          <p:cNvPr id="3" name="Content Placeholder 2"/>
          <p:cNvSpPr>
            <a:spLocks noGrp="1"/>
          </p:cNvSpPr>
          <p:nvPr>
            <p:ph idx="1"/>
          </p:nvPr>
        </p:nvSpPr>
        <p:spPr/>
        <p:txBody>
          <a:bodyPr/>
          <a:lstStyle/>
          <a:p>
            <a:pPr marL="0" indent="0">
              <a:buNone/>
            </a:pPr>
            <a:r>
              <a:rPr lang="en-US" altLang="en-US" dirty="0"/>
              <a:t>475 children who underwent surgery for post-tonsillectomy hemorrhage were retrospectively reviewed</a:t>
            </a:r>
          </a:p>
          <a:p>
            <a:pPr marL="0" indent="0">
              <a:buNone/>
            </a:pPr>
            <a:r>
              <a:rPr lang="en-US" altLang="en-US" dirty="0"/>
              <a:t>Induction types were:</a:t>
            </a:r>
          </a:p>
          <a:p>
            <a:r>
              <a:rPr lang="en-US" altLang="en-US" sz="2400" dirty="0"/>
              <a:t>84.4% RSI</a:t>
            </a:r>
          </a:p>
          <a:p>
            <a:r>
              <a:rPr lang="en-US" altLang="en-US" sz="2400" dirty="0"/>
              <a:t>5.5% modified RSI</a:t>
            </a:r>
          </a:p>
          <a:p>
            <a:r>
              <a:rPr lang="en-US" altLang="en-US" sz="2400" dirty="0"/>
              <a:t>3.2% mask inhalation</a:t>
            </a:r>
          </a:p>
          <a:p>
            <a:r>
              <a:rPr lang="en-US" altLang="en-US" sz="2400" dirty="0"/>
              <a:t>0.2% tracheostomy</a:t>
            </a:r>
          </a:p>
          <a:p>
            <a:r>
              <a:rPr lang="en-US" altLang="en-US" sz="2400" dirty="0"/>
              <a:t>6.1% unspecified</a:t>
            </a:r>
          </a:p>
        </p:txBody>
      </p:sp>
      <p:sp>
        <p:nvSpPr>
          <p:cNvPr id="4" name="Text Box 4"/>
          <p:cNvSpPr txBox="1">
            <a:spLocks noChangeArrowheads="1"/>
          </p:cNvSpPr>
          <p:nvPr/>
        </p:nvSpPr>
        <p:spPr bwMode="auto">
          <a:xfrm>
            <a:off x="2690465" y="6183868"/>
            <a:ext cx="32531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dirty="0">
                <a:latin typeface="Calibri" charset="0"/>
                <a:ea typeface="Calibri" charset="0"/>
                <a:cs typeface="Calibri" charset="0"/>
              </a:rPr>
              <a:t>Fields, Pediatric Anesthesia 2010</a:t>
            </a:r>
          </a:p>
        </p:txBody>
      </p:sp>
    </p:spTree>
    <p:extLst>
      <p:ext uri="{BB962C8B-B14F-4D97-AF65-F5344CB8AC3E}">
        <p14:creationId xmlns:p14="http://schemas.microsoft.com/office/powerpoint/2010/main" val="2123496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Induction Methods</a:t>
            </a:r>
            <a:endParaRPr lang="en-US" dirty="0">
              <a:latin typeface="+mn-lt"/>
            </a:endParaRPr>
          </a:p>
        </p:txBody>
      </p:sp>
      <p:sp>
        <p:nvSpPr>
          <p:cNvPr id="3" name="Content Placeholder 2"/>
          <p:cNvSpPr>
            <a:spLocks noGrp="1"/>
          </p:cNvSpPr>
          <p:nvPr>
            <p:ph idx="1"/>
          </p:nvPr>
        </p:nvSpPr>
        <p:spPr/>
        <p:txBody>
          <a:bodyPr/>
          <a:lstStyle/>
          <a:p>
            <a:r>
              <a:rPr lang="en-US" altLang="en-US" dirty="0"/>
              <a:t>Muscle relaxants used were:</a:t>
            </a:r>
          </a:p>
          <a:p>
            <a:pPr lvl="1"/>
            <a:r>
              <a:rPr lang="en-US" altLang="en-US" dirty="0"/>
              <a:t>88% succinylcholine</a:t>
            </a:r>
          </a:p>
          <a:p>
            <a:pPr lvl="1"/>
            <a:r>
              <a:rPr lang="en-US" altLang="en-US" dirty="0"/>
              <a:t>8% non-depolarizing muscle relaxant</a:t>
            </a:r>
          </a:p>
          <a:p>
            <a:pPr lvl="1"/>
            <a:r>
              <a:rPr lang="en-US" altLang="en-US" dirty="0"/>
              <a:t>3% no muscle relaxant, or unrecorded </a:t>
            </a:r>
          </a:p>
          <a:p>
            <a:r>
              <a:rPr lang="en-US" altLang="en-US" dirty="0"/>
              <a:t>Atropine was used in 21.9% (atropine or </a:t>
            </a:r>
            <a:r>
              <a:rPr lang="en-US" altLang="en-US" dirty="0" err="1"/>
              <a:t>glycopyrrolate</a:t>
            </a:r>
            <a:r>
              <a:rPr lang="en-US" altLang="en-US" dirty="0"/>
              <a:t>)</a:t>
            </a:r>
          </a:p>
          <a:p>
            <a:r>
              <a:rPr lang="en-US" altLang="en-US" dirty="0"/>
              <a:t>Cricoid pressure recorded in 90%</a:t>
            </a:r>
          </a:p>
          <a:p>
            <a:r>
              <a:rPr lang="en-US" altLang="en-US" dirty="0"/>
              <a:t>Only 2/475 patients encountered a difficult intubation, requiring a second attempt.</a:t>
            </a:r>
          </a:p>
        </p:txBody>
      </p:sp>
      <p:sp>
        <p:nvSpPr>
          <p:cNvPr id="4" name="Text Box 4"/>
          <p:cNvSpPr txBox="1">
            <a:spLocks noChangeArrowheads="1"/>
          </p:cNvSpPr>
          <p:nvPr/>
        </p:nvSpPr>
        <p:spPr bwMode="auto">
          <a:xfrm>
            <a:off x="2427514" y="6216650"/>
            <a:ext cx="3394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defRPr>
                <a:latin typeface="Calibri" charset="0"/>
                <a:ea typeface="Calibri" charset="0"/>
                <a:cs typeface="Calibri"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r>
              <a:rPr lang="en-US" altLang="en-US" dirty="0"/>
              <a:t>(Fields, Pediatric Anesthesia 2010)</a:t>
            </a:r>
          </a:p>
        </p:txBody>
      </p:sp>
    </p:spTree>
    <p:extLst>
      <p:ext uri="{BB962C8B-B14F-4D97-AF65-F5344CB8AC3E}">
        <p14:creationId xmlns:p14="http://schemas.microsoft.com/office/powerpoint/2010/main" val="211377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06475"/>
          </a:xfrm>
        </p:spPr>
        <p:txBody>
          <a:bodyPr/>
          <a:lstStyle/>
          <a:p>
            <a:r>
              <a:rPr lang="en-US" altLang="en-US" dirty="0">
                <a:latin typeface="Calibri" charset="0"/>
                <a:ea typeface="Calibri" charset="0"/>
                <a:cs typeface="Calibri" charset="0"/>
              </a:rPr>
              <a:t>Hypoxemia (n = 475)</a:t>
            </a:r>
            <a:endParaRPr lang="en-US" dirty="0">
              <a:latin typeface="Calibri" charset="0"/>
              <a:ea typeface="Calibri" charset="0"/>
              <a:cs typeface="Calibri" charset="0"/>
            </a:endParaRPr>
          </a:p>
        </p:txBody>
      </p:sp>
      <p:graphicFrame>
        <p:nvGraphicFramePr>
          <p:cNvPr id="4" name="Group 30"/>
          <p:cNvGraphicFramePr>
            <a:graphicFrameLocks noGrp="1"/>
          </p:cNvGraphicFramePr>
          <p:nvPr>
            <p:ph idx="1"/>
            <p:extLst>
              <p:ext uri="{D42A27DB-BD31-4B8C-83A1-F6EECF244321}">
                <p14:modId xmlns:p14="http://schemas.microsoft.com/office/powerpoint/2010/main" val="3201691881"/>
              </p:ext>
            </p:extLst>
          </p:nvPr>
        </p:nvGraphicFramePr>
        <p:xfrm>
          <a:off x="457200" y="1524000"/>
          <a:ext cx="8229600" cy="4419601"/>
        </p:xfrm>
        <a:graphic>
          <a:graphicData uri="http://schemas.openxmlformats.org/drawingml/2006/table">
            <a:tbl>
              <a:tblPr firstRow="1">
                <a:tableStyleId>{69012ECD-51FC-41F1-AA8D-1B2483CD663E}</a:tableStyleId>
              </a:tblPr>
              <a:tblGrid>
                <a:gridCol w="3429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827131">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3200" b="0" u="none" strike="noStrike" cap="none" normalizeH="0" baseline="0" dirty="0">
                          <a:ln>
                            <a:noFill/>
                          </a:ln>
                          <a:solidFill>
                            <a:schemeClr val="tx1"/>
                          </a:solidFill>
                          <a:effectLst/>
                          <a:latin typeface="+mn-lt"/>
                        </a:rPr>
                        <a:t>Clinical Time Point</a:t>
                      </a:r>
                      <a:endParaRPr kumimoji="0" lang="en-US" altLang="en-US" sz="32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solidFill>
                      <a:srgbClr val="0FA5CC"/>
                    </a:solidFill>
                  </a:tcPr>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3200" b="0" u="none" strike="noStrike" cap="none" normalizeH="0" baseline="0" dirty="0">
                          <a:ln>
                            <a:noFill/>
                          </a:ln>
                          <a:solidFill>
                            <a:schemeClr val="tx1"/>
                          </a:solidFill>
                          <a:effectLst/>
                          <a:latin typeface="+mn-lt"/>
                        </a:rPr>
                        <a:t>SpO</a:t>
                      </a:r>
                      <a:r>
                        <a:rPr kumimoji="0" lang="en-US" altLang="en-US" sz="3200" b="0" u="none" strike="noStrike" cap="none" normalizeH="0" baseline="-25000" dirty="0">
                          <a:ln>
                            <a:noFill/>
                          </a:ln>
                          <a:solidFill>
                            <a:schemeClr val="tx1"/>
                          </a:solidFill>
                          <a:effectLst/>
                          <a:latin typeface="+mn-lt"/>
                        </a:rPr>
                        <a:t>2</a:t>
                      </a:r>
                      <a:r>
                        <a:rPr kumimoji="0" lang="en-US" altLang="en-US" sz="3200" b="0" u="none" strike="noStrike" cap="none" normalizeH="0" baseline="0" dirty="0">
                          <a:ln>
                            <a:noFill/>
                          </a:ln>
                          <a:solidFill>
                            <a:schemeClr val="tx1"/>
                          </a:solidFill>
                          <a:effectLst/>
                          <a:latin typeface="+mn-lt"/>
                        </a:rPr>
                        <a:t> &lt; 90%</a:t>
                      </a:r>
                      <a:endParaRPr kumimoji="0" lang="en-US" altLang="en-US" sz="32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solidFill>
                      <a:srgbClr val="0FA5CC"/>
                    </a:solidFill>
                  </a:tcPr>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3200" b="0" u="none" strike="noStrike" cap="none" normalizeH="0" baseline="0" dirty="0">
                          <a:ln>
                            <a:noFill/>
                          </a:ln>
                          <a:solidFill>
                            <a:schemeClr val="tx1"/>
                          </a:solidFill>
                          <a:effectLst/>
                          <a:latin typeface="+mn-lt"/>
                        </a:rPr>
                        <a:t>SpO</a:t>
                      </a:r>
                      <a:r>
                        <a:rPr kumimoji="0" lang="en-US" altLang="en-US" sz="3200" b="0" u="none" strike="noStrike" cap="none" normalizeH="0" baseline="-25000" dirty="0">
                          <a:ln>
                            <a:noFill/>
                          </a:ln>
                          <a:solidFill>
                            <a:schemeClr val="tx1"/>
                          </a:solidFill>
                          <a:effectLst/>
                          <a:latin typeface="+mn-lt"/>
                        </a:rPr>
                        <a:t>2</a:t>
                      </a:r>
                      <a:r>
                        <a:rPr kumimoji="0" lang="en-US" altLang="en-US" sz="3200" b="0" u="none" strike="noStrike" cap="none" normalizeH="0" baseline="0" dirty="0">
                          <a:ln>
                            <a:noFill/>
                          </a:ln>
                          <a:solidFill>
                            <a:schemeClr val="tx1"/>
                          </a:solidFill>
                          <a:effectLst/>
                          <a:latin typeface="+mn-lt"/>
                        </a:rPr>
                        <a:t> &lt; 80%</a:t>
                      </a:r>
                      <a:endParaRPr kumimoji="0" lang="en-US" altLang="en-US" sz="32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solidFill>
                      <a:srgbClr val="0FA5CC"/>
                    </a:solidFill>
                  </a:tcPr>
                </a:tc>
                <a:extLst>
                  <a:ext uri="{0D108BD9-81ED-4DB2-BD59-A6C34878D82A}">
                    <a16:rowId xmlns:a16="http://schemas.microsoft.com/office/drawing/2014/main" val="10000"/>
                  </a:ext>
                </a:extLst>
              </a:tr>
              <a:tr h="969104">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Induction &amp;</a:t>
                      </a:r>
                    </a:p>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Intubation</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12</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2</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extLst>
                  <a:ext uri="{0D108BD9-81ED-4DB2-BD59-A6C34878D82A}">
                    <a16:rowId xmlns:a16="http://schemas.microsoft.com/office/drawing/2014/main" val="10001"/>
                  </a:ext>
                </a:extLst>
              </a:tr>
              <a:tr h="827131">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Intraoperative</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6</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1</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extLst>
                  <a:ext uri="{0D108BD9-81ED-4DB2-BD59-A6C34878D82A}">
                    <a16:rowId xmlns:a16="http://schemas.microsoft.com/office/drawing/2014/main" val="10002"/>
                  </a:ext>
                </a:extLst>
              </a:tr>
              <a:tr h="969104">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Emergence &amp;</a:t>
                      </a:r>
                    </a:p>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Extubation</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22</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6</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extLst>
                  <a:ext uri="{0D108BD9-81ED-4DB2-BD59-A6C34878D82A}">
                    <a16:rowId xmlns:a16="http://schemas.microsoft.com/office/drawing/2014/main" val="10003"/>
                  </a:ext>
                </a:extLst>
              </a:tr>
              <a:tr h="827131">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PACU</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1</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tc>
                  <a:txBody>
                    <a:bodyPr/>
                    <a:lstStyle>
                      <a:lvl1pPr eaLnBrk="0" hangingPunct="0">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eaLnBrk="0" hangingPunct="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eaLnBrk="0" hangingPunct="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ctr" defTabSz="914400" rtl="0" eaLnBrk="1" fontAlgn="base" latinLnBrk="0" hangingPunct="1">
                        <a:lnSpc>
                          <a:spcPct val="100000"/>
                        </a:lnSpc>
                        <a:spcBef>
                          <a:spcPct val="20000"/>
                        </a:spcBef>
                        <a:spcAft>
                          <a:spcPct val="0"/>
                        </a:spcAft>
                        <a:buClr>
                          <a:srgbClr val="0BD0D9"/>
                        </a:buClr>
                        <a:buSzPct val="95000"/>
                        <a:buFont typeface="Wingdings 2" panose="05020102010507070707" pitchFamily="18" charset="2"/>
                        <a:buNone/>
                        <a:tabLst/>
                      </a:pPr>
                      <a:r>
                        <a:rPr kumimoji="0" lang="en-US" altLang="en-US" sz="2400" b="0" u="none" strike="noStrike" cap="none" normalizeH="0" baseline="0" dirty="0">
                          <a:ln>
                            <a:noFill/>
                          </a:ln>
                          <a:solidFill>
                            <a:schemeClr val="tx1"/>
                          </a:solidFill>
                          <a:effectLst/>
                          <a:latin typeface="+mn-lt"/>
                        </a:rPr>
                        <a:t>0</a:t>
                      </a:r>
                      <a:endParaRPr kumimoji="0" lang="en-US" altLang="en-US" sz="2400" b="0" i="0" u="none" strike="noStrike" cap="none" normalizeH="0" baseline="0" dirty="0">
                        <a:ln>
                          <a:noFill/>
                        </a:ln>
                        <a:solidFill>
                          <a:schemeClr val="tx1"/>
                        </a:solidFill>
                        <a:effectLst/>
                        <a:latin typeface="+mn-lt"/>
                        <a:ea typeface="Calibri" charset="0"/>
                        <a:cs typeface="Calibri" charset="0"/>
                      </a:endParaRPr>
                    </a:p>
                  </a:txBody>
                  <a:tcPr marL="90000" marR="90000" marT="46794" marB="46794" anchor="ctr" horzOverflow="overflow"/>
                </a:tc>
                <a:extLst>
                  <a:ext uri="{0D108BD9-81ED-4DB2-BD59-A6C34878D82A}">
                    <a16:rowId xmlns:a16="http://schemas.microsoft.com/office/drawing/2014/main" val="10004"/>
                  </a:ext>
                </a:extLst>
              </a:tr>
            </a:tbl>
          </a:graphicData>
        </a:graphic>
      </p:graphicFrame>
      <p:sp>
        <p:nvSpPr>
          <p:cNvPr id="5" name="Text Box 34"/>
          <p:cNvSpPr txBox="1">
            <a:spLocks noChangeArrowheads="1"/>
          </p:cNvSpPr>
          <p:nvPr/>
        </p:nvSpPr>
        <p:spPr bwMode="auto">
          <a:xfrm>
            <a:off x="2416629" y="6283779"/>
            <a:ext cx="3394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latin typeface="Calibri" charset="0"/>
                <a:ea typeface="Calibri" charset="0"/>
                <a:cs typeface="Calibri" charset="0"/>
              </a:rPr>
              <a:t>(Fields, Pediatric Anesthesia 2010)</a:t>
            </a:r>
          </a:p>
        </p:txBody>
      </p:sp>
    </p:spTree>
    <p:extLst>
      <p:ext uri="{BB962C8B-B14F-4D97-AF65-F5344CB8AC3E}">
        <p14:creationId xmlns:p14="http://schemas.microsoft.com/office/powerpoint/2010/main" val="1831017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lstStyle/>
          <a:p>
            <a:r>
              <a:rPr lang="en-CA" altLang="en-US" dirty="0">
                <a:latin typeface="+mn-lt"/>
              </a:rPr>
              <a:t>Anesthetic Technique (cont.)</a:t>
            </a:r>
            <a:endParaRPr lang="en-US" dirty="0">
              <a:latin typeface="+mn-lt"/>
            </a:endParaRPr>
          </a:p>
        </p:txBody>
      </p:sp>
      <p:sp>
        <p:nvSpPr>
          <p:cNvPr id="3" name="Content Placeholder 2"/>
          <p:cNvSpPr>
            <a:spLocks noGrp="1"/>
          </p:cNvSpPr>
          <p:nvPr>
            <p:ph idx="1"/>
          </p:nvPr>
        </p:nvSpPr>
        <p:spPr>
          <a:xfrm>
            <a:off x="457200" y="1447800"/>
            <a:ext cx="8058150" cy="4729163"/>
          </a:xfrm>
        </p:spPr>
        <p:txBody>
          <a:bodyPr/>
          <a:lstStyle/>
          <a:p>
            <a:r>
              <a:rPr lang="en-CA" altLang="en-US" dirty="0"/>
              <a:t>Continuing resuscitation with fluid/blood products</a:t>
            </a:r>
          </a:p>
          <a:p>
            <a:r>
              <a:rPr lang="en-CA" altLang="en-US" dirty="0"/>
              <a:t>Coagulopathies are rare unless massive transfusion</a:t>
            </a:r>
          </a:p>
          <a:p>
            <a:r>
              <a:rPr lang="en-CA" altLang="en-US" dirty="0"/>
              <a:t>Caution with volatile agents (hypovolemia)</a:t>
            </a:r>
          </a:p>
          <a:p>
            <a:r>
              <a:rPr lang="en-CA" altLang="en-US" dirty="0"/>
              <a:t>Opiate dose reduced, particularly in primary hemorrhage – may have opiates on board</a:t>
            </a:r>
          </a:p>
          <a:p>
            <a:r>
              <a:rPr lang="en-CA" altLang="en-US" dirty="0"/>
              <a:t>Empty stomach with large-bore tube under direct vision</a:t>
            </a:r>
          </a:p>
          <a:p>
            <a:r>
              <a:rPr lang="en-CA" altLang="en-US" dirty="0" err="1"/>
              <a:t>Antiemetics</a:t>
            </a:r>
            <a:r>
              <a:rPr lang="en-CA" altLang="en-US" dirty="0"/>
              <a:t> - Dexamethasone/Ondansetron</a:t>
            </a:r>
          </a:p>
          <a:p>
            <a:r>
              <a:rPr lang="en-CA" altLang="en-US" dirty="0"/>
              <a:t>Awake </a:t>
            </a:r>
            <a:r>
              <a:rPr lang="en-CA" altLang="en-US" dirty="0" err="1"/>
              <a:t>extubation</a:t>
            </a:r>
            <a:endParaRPr lang="en-CA" altLang="en-US" dirty="0"/>
          </a:p>
        </p:txBody>
      </p:sp>
    </p:spTree>
    <p:extLst>
      <p:ext uri="{BB962C8B-B14F-4D97-AF65-F5344CB8AC3E}">
        <p14:creationId xmlns:p14="http://schemas.microsoft.com/office/powerpoint/2010/main" val="2050849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latin typeface="+mn-lt"/>
              </a:rPr>
              <a:t>Recovery Period</a:t>
            </a:r>
            <a:endParaRPr lang="en-US" dirty="0">
              <a:latin typeface="+mn-lt"/>
            </a:endParaRPr>
          </a:p>
        </p:txBody>
      </p:sp>
      <p:sp>
        <p:nvSpPr>
          <p:cNvPr id="3" name="Content Placeholder 2"/>
          <p:cNvSpPr>
            <a:spLocks noGrp="1"/>
          </p:cNvSpPr>
          <p:nvPr>
            <p:ph idx="1"/>
          </p:nvPr>
        </p:nvSpPr>
        <p:spPr/>
        <p:txBody>
          <a:bodyPr/>
          <a:lstStyle/>
          <a:p>
            <a:r>
              <a:rPr lang="en-CA" altLang="en-US" dirty="0"/>
              <a:t>Close monitoring for recurrent bleeding, hemodynamic instability, airway obstruction</a:t>
            </a:r>
          </a:p>
          <a:p>
            <a:r>
              <a:rPr lang="en-CA" altLang="en-US" dirty="0"/>
              <a:t>Repeat hematology/coagulation studies as required</a:t>
            </a:r>
          </a:p>
          <a:p>
            <a:r>
              <a:rPr lang="en-CA" altLang="en-US" dirty="0"/>
              <a:t>Caution with sedative agents</a:t>
            </a:r>
          </a:p>
          <a:p>
            <a:r>
              <a:rPr lang="en-CA" altLang="en-US" dirty="0"/>
              <a:t>Surgeons may consider antibiotics in secondary hemorrhage</a:t>
            </a:r>
            <a:endParaRPr lang="en-US" altLang="en-US" dirty="0"/>
          </a:p>
        </p:txBody>
      </p:sp>
    </p:spTree>
    <p:extLst>
      <p:ext uri="{BB962C8B-B14F-4D97-AF65-F5344CB8AC3E}">
        <p14:creationId xmlns:p14="http://schemas.microsoft.com/office/powerpoint/2010/main" val="1106764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Special Situations:</a:t>
            </a:r>
            <a:br>
              <a:rPr lang="en-US" altLang="en-US" dirty="0">
                <a:latin typeface="+mn-lt"/>
              </a:rPr>
            </a:br>
            <a:r>
              <a:rPr lang="en-US" altLang="en-US" dirty="0">
                <a:latin typeface="+mn-lt"/>
              </a:rPr>
              <a:t>Induction if MH Susceptible</a:t>
            </a:r>
            <a:endParaRPr lang="en-US" dirty="0">
              <a:latin typeface="+mn-lt"/>
            </a:endParaRPr>
          </a:p>
        </p:txBody>
      </p:sp>
      <p:sp>
        <p:nvSpPr>
          <p:cNvPr id="3" name="Content Placeholder 2"/>
          <p:cNvSpPr>
            <a:spLocks noGrp="1"/>
          </p:cNvSpPr>
          <p:nvPr>
            <p:ph idx="1"/>
          </p:nvPr>
        </p:nvSpPr>
        <p:spPr/>
        <p:txBody>
          <a:bodyPr/>
          <a:lstStyle/>
          <a:p>
            <a:r>
              <a:rPr lang="en-US" altLang="en-US" dirty="0"/>
              <a:t>Can proceed with RSI using large dose of </a:t>
            </a:r>
            <a:r>
              <a:rPr lang="en-US" altLang="en-US" dirty="0" err="1"/>
              <a:t>rocuronium</a:t>
            </a:r>
            <a:r>
              <a:rPr lang="en-US" altLang="en-US" dirty="0"/>
              <a:t> (1.2 mg/kg)</a:t>
            </a:r>
          </a:p>
          <a:p>
            <a:r>
              <a:rPr lang="en-US" altLang="en-US" dirty="0"/>
              <a:t>Consider remifentanil (1-2 µg/kg) as an alternative to </a:t>
            </a:r>
            <a:r>
              <a:rPr lang="en-US" altLang="en-US" dirty="0" err="1"/>
              <a:t>rocuronium</a:t>
            </a:r>
            <a:r>
              <a:rPr lang="en-US" altLang="en-US" dirty="0"/>
              <a:t>, but be prepared to treat bradycardia</a:t>
            </a:r>
          </a:p>
          <a:p>
            <a:r>
              <a:rPr lang="en-US" altLang="en-US" dirty="0"/>
              <a:t>Ketamine, nitrous oxide both safe</a:t>
            </a:r>
          </a:p>
          <a:p>
            <a:r>
              <a:rPr lang="en-US" altLang="en-US" dirty="0"/>
              <a:t>Maintain with TIVA</a:t>
            </a:r>
          </a:p>
          <a:p>
            <a:r>
              <a:rPr lang="en-US" altLang="en-US" dirty="0"/>
              <a:t>Extubate awake</a:t>
            </a:r>
          </a:p>
        </p:txBody>
      </p:sp>
    </p:spTree>
    <p:extLst>
      <p:ext uri="{BB962C8B-B14F-4D97-AF65-F5344CB8AC3E}">
        <p14:creationId xmlns:p14="http://schemas.microsoft.com/office/powerpoint/2010/main" val="533959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mn-lt"/>
              </a:rPr>
              <a:t>Special Situations:</a:t>
            </a:r>
            <a:br>
              <a:rPr lang="en-US" altLang="en-US" dirty="0">
                <a:latin typeface="+mn-lt"/>
              </a:rPr>
            </a:br>
            <a:r>
              <a:rPr lang="en-US" altLang="en-US" dirty="0">
                <a:latin typeface="+mn-lt"/>
              </a:rPr>
              <a:t>Previously Difficult Airway</a:t>
            </a:r>
            <a:endParaRPr lang="en-US" dirty="0">
              <a:latin typeface="+mn-lt"/>
            </a:endParaRPr>
          </a:p>
        </p:txBody>
      </p:sp>
      <p:sp>
        <p:nvSpPr>
          <p:cNvPr id="3" name="Content Placeholder 2"/>
          <p:cNvSpPr>
            <a:spLocks noGrp="1"/>
          </p:cNvSpPr>
          <p:nvPr>
            <p:ph idx="1"/>
          </p:nvPr>
        </p:nvSpPr>
        <p:spPr/>
        <p:txBody>
          <a:bodyPr/>
          <a:lstStyle/>
          <a:p>
            <a:r>
              <a:rPr lang="en-US" altLang="en-US" dirty="0"/>
              <a:t>E.G. Pierre-Robin Sequence</a:t>
            </a:r>
          </a:p>
          <a:p>
            <a:r>
              <a:rPr lang="en-US" altLang="en-US" dirty="0"/>
              <a:t>Although spontaneous ventilation may be preferred until the airway is secure, the classic inhalational induction, in the head down lateral position, still carries the risks of aspiration and hypotension</a:t>
            </a:r>
            <a:endParaRPr lang="en-CA" altLang="en-US" dirty="0"/>
          </a:p>
          <a:p>
            <a:r>
              <a:rPr lang="en-US" altLang="en-US" dirty="0" err="1"/>
              <a:t>GlideScope</a:t>
            </a:r>
            <a:r>
              <a:rPr lang="en-US" altLang="en-US" dirty="0">
                <a:sym typeface="Symbol" charset="2"/>
              </a:rPr>
              <a:t> may be very effective and provide a better view than </a:t>
            </a:r>
            <a:r>
              <a:rPr lang="en-US" altLang="en-US" dirty="0" err="1">
                <a:sym typeface="Symbol" charset="2"/>
              </a:rPr>
              <a:t>f</a:t>
            </a:r>
            <a:r>
              <a:rPr lang="en-US" altLang="en-US" dirty="0" err="1"/>
              <a:t>iberoptic</a:t>
            </a:r>
            <a:r>
              <a:rPr lang="en-US" altLang="en-US" dirty="0"/>
              <a:t> techniques (blood)</a:t>
            </a:r>
          </a:p>
          <a:p>
            <a:r>
              <a:rPr lang="en-US" altLang="en-US" dirty="0"/>
              <a:t>Surgeon skilled at rigid bronchoscopy and surgical airways immediately available</a:t>
            </a:r>
          </a:p>
          <a:p>
            <a:endParaRPr lang="en-US" dirty="0"/>
          </a:p>
        </p:txBody>
      </p:sp>
    </p:spTree>
    <p:extLst>
      <p:ext uri="{BB962C8B-B14F-4D97-AF65-F5344CB8AC3E}">
        <p14:creationId xmlns:p14="http://schemas.microsoft.com/office/powerpoint/2010/main" val="974385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325563"/>
          </a:xfrm>
        </p:spPr>
        <p:txBody>
          <a:bodyPr/>
          <a:lstStyle/>
          <a:p>
            <a:r>
              <a:rPr lang="en-US" altLang="en-US" dirty="0">
                <a:latin typeface="+mn-lt"/>
              </a:rPr>
              <a:t>Conclusions</a:t>
            </a:r>
            <a:endParaRPr lang="en-US" dirty="0">
              <a:latin typeface="+mn-lt"/>
            </a:endParaRPr>
          </a:p>
        </p:txBody>
      </p:sp>
      <p:sp>
        <p:nvSpPr>
          <p:cNvPr id="3" name="Content Placeholder 2"/>
          <p:cNvSpPr>
            <a:spLocks noGrp="1"/>
          </p:cNvSpPr>
          <p:nvPr>
            <p:ph idx="1"/>
          </p:nvPr>
        </p:nvSpPr>
        <p:spPr>
          <a:xfrm>
            <a:off x="628650" y="1447800"/>
            <a:ext cx="7886700" cy="4729163"/>
          </a:xfrm>
        </p:spPr>
        <p:txBody>
          <a:bodyPr>
            <a:normAutofit/>
          </a:bodyPr>
          <a:lstStyle/>
          <a:p>
            <a:r>
              <a:rPr lang="en-US" altLang="en-US" dirty="0"/>
              <a:t>Prevention includes evaluating for bleeding diathesis by history and investigation if indicated, avoidance of excessive use of cautery/</a:t>
            </a:r>
            <a:r>
              <a:rPr lang="en-US" altLang="en-US" dirty="0" err="1"/>
              <a:t>coblation</a:t>
            </a:r>
            <a:r>
              <a:rPr lang="en-US" altLang="en-US" dirty="0"/>
              <a:t>, and avoiding operating on acutely inflamed tonsils </a:t>
            </a:r>
          </a:p>
          <a:p>
            <a:r>
              <a:rPr lang="en-US" altLang="en-US" dirty="0"/>
              <a:t>Perioperative management is focused on timely resuscitation, an anesthetic technique that captures the airway rapidly, continued resuscitation, and very close postoperative monitoring</a:t>
            </a:r>
          </a:p>
          <a:p>
            <a:r>
              <a:rPr lang="en-US" altLang="en-US" dirty="0"/>
              <a:t>With this approach, morbidity and mortality should be very rare</a:t>
            </a:r>
          </a:p>
        </p:txBody>
      </p:sp>
    </p:spTree>
    <p:extLst>
      <p:ext uri="{BB962C8B-B14F-4D97-AF65-F5344CB8AC3E}">
        <p14:creationId xmlns:p14="http://schemas.microsoft.com/office/powerpoint/2010/main" val="1803126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altLang="en-US" dirty="0">
                <a:latin typeface="+mn-lt"/>
              </a:rPr>
              <a:t>References</a:t>
            </a:r>
            <a:endParaRPr lang="en-US" dirty="0">
              <a:latin typeface="+mn-lt"/>
            </a:endParaRPr>
          </a:p>
        </p:txBody>
      </p:sp>
      <p:sp>
        <p:nvSpPr>
          <p:cNvPr id="3" name="Content Placeholder 2"/>
          <p:cNvSpPr>
            <a:spLocks noGrp="1"/>
          </p:cNvSpPr>
          <p:nvPr>
            <p:ph idx="1"/>
          </p:nvPr>
        </p:nvSpPr>
        <p:spPr>
          <a:xfrm>
            <a:off x="628650" y="1371601"/>
            <a:ext cx="7886700" cy="4572000"/>
          </a:xfrm>
        </p:spPr>
        <p:txBody>
          <a:bodyPr>
            <a:normAutofit lnSpcReduction="10000"/>
          </a:bodyPr>
          <a:lstStyle/>
          <a:p>
            <a:pPr marL="495300" indent="-495300">
              <a:buFont typeface="Wingdings 2" charset="2"/>
              <a:buAutoNum type="arabicPeriod"/>
            </a:pPr>
            <a:r>
              <a:rPr lang="en-US" altLang="en-US" sz="1800" dirty="0"/>
              <a:t>Lowe D, van der </a:t>
            </a:r>
            <a:r>
              <a:rPr lang="en-US" altLang="en-US" sz="1800" dirty="0" err="1"/>
              <a:t>Meulen</a:t>
            </a:r>
            <a:r>
              <a:rPr lang="en-US" altLang="en-US" sz="1800" dirty="0"/>
              <a:t> J, Cromwell D, Lewsey J, Copley L, Browne J, Yung M, Brown P. Key messages from the National Prospective Tonsillectomy Audit. Laryngoscope 2007; 117: 717-24.</a:t>
            </a:r>
          </a:p>
          <a:p>
            <a:pPr marL="495300" indent="-495300">
              <a:buFont typeface="Wingdings 2" charset="2"/>
              <a:buAutoNum type="arabicPeriod"/>
            </a:pPr>
            <a:r>
              <a:rPr lang="en-US" altLang="en-US" sz="1800" dirty="0"/>
              <a:t>Tomkinson A, Harrison W, Owens D, </a:t>
            </a:r>
            <a:r>
              <a:rPr lang="en-US" altLang="en-US" sz="1800" dirty="0" err="1"/>
              <a:t>Fishpool</a:t>
            </a:r>
            <a:r>
              <a:rPr lang="en-US" altLang="en-US" sz="1800" dirty="0"/>
              <a:t> S, Temple M. Postoperative hemorrhage following adenoidectomy. Laryngoscope 2012; 122: 1246-53.</a:t>
            </a:r>
          </a:p>
          <a:p>
            <a:pPr marL="495300" indent="-495300">
              <a:buFont typeface="Wingdings 2" charset="2"/>
              <a:buAutoNum type="arabicPeriod"/>
            </a:pPr>
            <a:r>
              <a:rPr lang="en-US" altLang="en-US" sz="1800" dirty="0" err="1"/>
              <a:t>Windfuhr</a:t>
            </a:r>
            <a:r>
              <a:rPr lang="en-US" altLang="en-US" sz="1800" dirty="0"/>
              <a:t> JP. Serious complications following tonsillectomy: how frequent are they really? ORL 2013; 75:166-73.</a:t>
            </a:r>
          </a:p>
          <a:p>
            <a:pPr marL="495300" indent="-495300">
              <a:buFont typeface="Wingdings 2" charset="2"/>
              <a:buAutoNum type="arabicPeriod"/>
            </a:pPr>
            <a:r>
              <a:rPr lang="en-CA" altLang="en-US" sz="1800" dirty="0" err="1"/>
              <a:t>Windfuhr</a:t>
            </a:r>
            <a:r>
              <a:rPr lang="en-CA" altLang="en-US" sz="1800" dirty="0"/>
              <a:t> JP, </a:t>
            </a:r>
            <a:r>
              <a:rPr lang="en-CA" altLang="en-US" sz="1800" dirty="0" err="1"/>
              <a:t>Schloendorff</a:t>
            </a:r>
            <a:r>
              <a:rPr lang="en-CA" altLang="en-US" sz="1800" dirty="0"/>
              <a:t> G, </a:t>
            </a:r>
            <a:r>
              <a:rPr lang="en-CA" altLang="en-US" sz="1800" dirty="0" err="1"/>
              <a:t>Sesterhenn</a:t>
            </a:r>
            <a:r>
              <a:rPr lang="en-CA" altLang="en-US" sz="1800" dirty="0"/>
              <a:t> AM, </a:t>
            </a:r>
            <a:r>
              <a:rPr lang="en-CA" altLang="en-US" sz="1800" dirty="0" err="1"/>
              <a:t>Prescher</a:t>
            </a:r>
            <a:r>
              <a:rPr lang="en-CA" altLang="en-US" sz="1800" dirty="0"/>
              <a:t> A, Kremer B. A devastating outcome after adenoidectomy and tonsillectomy: ideas for improved prevention and management. </a:t>
            </a:r>
            <a:r>
              <a:rPr lang="en-CA" altLang="en-US" sz="1800" dirty="0" err="1"/>
              <a:t>Otolaryngol</a:t>
            </a:r>
            <a:r>
              <a:rPr lang="en-CA" altLang="en-US" sz="1800" dirty="0"/>
              <a:t> Head Neck Surg 2009; 140: 191-6.</a:t>
            </a:r>
          </a:p>
          <a:p>
            <a:pPr marL="495300" indent="-495300">
              <a:buFont typeface="Calibri" charset="0"/>
              <a:buAutoNum type="arabicPeriod" startAt="5"/>
            </a:pPr>
            <a:r>
              <a:rPr lang="en-CA" altLang="en-US" sz="1800" dirty="0"/>
              <a:t>Paulsen F. Curving and looping of the internal carotid artery in relation to the pharynx: frequency, embryology and clinical implications. J </a:t>
            </a:r>
            <a:r>
              <a:rPr lang="en-CA" altLang="en-US" sz="1800" dirty="0" err="1"/>
              <a:t>Anat</a:t>
            </a:r>
            <a:r>
              <a:rPr lang="en-CA" altLang="en-US" sz="1800" dirty="0"/>
              <a:t> 2000; 197: 373-81.</a:t>
            </a:r>
            <a:endParaRPr lang="en-US" altLang="en-US" sz="1800" dirty="0"/>
          </a:p>
          <a:p>
            <a:pPr marL="495300" indent="-495300">
              <a:buFont typeface="Wingdings 2" charset="2"/>
              <a:buAutoNum type="arabicPeriod" startAt="5"/>
            </a:pPr>
            <a:r>
              <a:rPr lang="en-US" altLang="en-US" sz="1800" dirty="0" err="1"/>
              <a:t>Mowatt</a:t>
            </a:r>
            <a:r>
              <a:rPr lang="en-US" altLang="en-US" sz="1800" dirty="0"/>
              <a:t> G, Cook JA, Fraser C, </a:t>
            </a:r>
            <a:r>
              <a:rPr lang="en-US" altLang="en-US" sz="1800" dirty="0" err="1"/>
              <a:t>McKerrow</a:t>
            </a:r>
            <a:r>
              <a:rPr lang="en-US" altLang="en-US" sz="1800" dirty="0"/>
              <a:t> WS, Burr JM. Systematic review of the safety of electrosurgery for tonsillectomy. Clin </a:t>
            </a:r>
            <a:r>
              <a:rPr lang="en-US" altLang="en-US" sz="1800" dirty="0" err="1"/>
              <a:t>Otolaryngol</a:t>
            </a:r>
            <a:r>
              <a:rPr lang="en-US" altLang="en-US" sz="1800" dirty="0"/>
              <a:t> 2006; 31: 95-102.</a:t>
            </a:r>
          </a:p>
        </p:txBody>
      </p:sp>
    </p:spTree>
    <p:extLst>
      <p:ext uri="{BB962C8B-B14F-4D97-AF65-F5344CB8AC3E}">
        <p14:creationId xmlns:p14="http://schemas.microsoft.com/office/powerpoint/2010/main" val="1238279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altLang="en-US" dirty="0">
                <a:latin typeface="+mn-lt"/>
              </a:rPr>
              <a:t>References</a:t>
            </a:r>
            <a:endParaRPr lang="en-US" dirty="0">
              <a:latin typeface="+mn-lt"/>
            </a:endParaRPr>
          </a:p>
        </p:txBody>
      </p:sp>
      <p:sp>
        <p:nvSpPr>
          <p:cNvPr id="3" name="Content Placeholder 2"/>
          <p:cNvSpPr>
            <a:spLocks noGrp="1"/>
          </p:cNvSpPr>
          <p:nvPr>
            <p:ph idx="1"/>
          </p:nvPr>
        </p:nvSpPr>
        <p:spPr>
          <a:xfrm>
            <a:off x="628650" y="1371601"/>
            <a:ext cx="7886700" cy="4572000"/>
          </a:xfrm>
        </p:spPr>
        <p:txBody>
          <a:bodyPr>
            <a:normAutofit lnSpcReduction="10000"/>
          </a:bodyPr>
          <a:lstStyle/>
          <a:p>
            <a:pPr marL="495300" indent="-495300">
              <a:buFont typeface="+mj-lt"/>
              <a:buAutoNum type="arabicPeriod" startAt="7"/>
            </a:pPr>
            <a:r>
              <a:rPr lang="en-US" altLang="en-US" sz="1800" dirty="0"/>
              <a:t>Tomkinson A, Harrison W, Owens D, Harris S, McClure V, Temple M. Risk factors for postoperative hemorrhage following tonsillectomy. Laryngoscope 2011; 121: 279-88.</a:t>
            </a:r>
          </a:p>
          <a:p>
            <a:pPr marL="495300" indent="-495300">
              <a:buFont typeface="Wingdings 2" charset="2"/>
              <a:buAutoNum type="arabicPeriod" startAt="7"/>
            </a:pPr>
            <a:r>
              <a:rPr lang="en-US" altLang="en-US" sz="1800" dirty="0"/>
              <a:t>Sarny S, </a:t>
            </a:r>
            <a:r>
              <a:rPr lang="en-US" altLang="en-US" sz="1800" dirty="0" err="1"/>
              <a:t>Ossimitz</a:t>
            </a:r>
            <a:r>
              <a:rPr lang="en-US" altLang="en-US" sz="1800" dirty="0"/>
              <a:t> G, </a:t>
            </a:r>
            <a:r>
              <a:rPr lang="en-US" altLang="en-US" sz="1800" dirty="0" err="1"/>
              <a:t>Habermann</a:t>
            </a:r>
            <a:r>
              <a:rPr lang="en-US" altLang="en-US" sz="1800" dirty="0"/>
              <a:t> W, </a:t>
            </a:r>
            <a:r>
              <a:rPr lang="en-US" altLang="en-US" sz="1800" dirty="0" err="1"/>
              <a:t>Stammberger</a:t>
            </a:r>
            <a:r>
              <a:rPr lang="en-US" altLang="en-US" sz="1800" dirty="0"/>
              <a:t> H. Hemorrhage following tonsil surgery: a multicenter prospective study. Laryngoscope 2011; 121: 2553-60.</a:t>
            </a:r>
          </a:p>
          <a:p>
            <a:pPr marL="495300" indent="-495300">
              <a:buFont typeface="Calibri" charset="0"/>
              <a:buAutoNum type="arabicPeriod" startAt="9"/>
            </a:pPr>
            <a:r>
              <a:rPr lang="en-US" altLang="en-US" sz="1800" dirty="0"/>
              <a:t>Baugh RF et al, American Academy of Otolaryngology-Head and Neck Surgery Foundation. Clinical practice guideline: tonsillectomy in children. </a:t>
            </a:r>
            <a:r>
              <a:rPr lang="en-US" altLang="en-US" sz="1800" dirty="0" err="1"/>
              <a:t>Otolaryngol</a:t>
            </a:r>
            <a:r>
              <a:rPr lang="en-US" altLang="en-US" sz="1800" dirty="0"/>
              <a:t> Head Neck Surg 2011; 144 (1 Suppl):S1-30.</a:t>
            </a:r>
          </a:p>
          <a:p>
            <a:pPr marL="495300" indent="-495300">
              <a:buFont typeface="Wingdings 2" charset="2"/>
              <a:buAutoNum type="arabicPeriod" startAt="9"/>
            </a:pPr>
            <a:r>
              <a:rPr lang="en-CA" altLang="en-US" sz="1800" dirty="0" err="1"/>
              <a:t>Geva</a:t>
            </a:r>
            <a:r>
              <a:rPr lang="en-CA" altLang="en-US" sz="1800" dirty="0"/>
              <a:t> A, </a:t>
            </a:r>
            <a:r>
              <a:rPr lang="en-CA" altLang="en-US" sz="1800" dirty="0" err="1"/>
              <a:t>Brigger</a:t>
            </a:r>
            <a:r>
              <a:rPr lang="en-CA" altLang="en-US" sz="1800" dirty="0"/>
              <a:t> MT. Dexamethasone and Tonsillectomy Bleeding: a meta-analysis. </a:t>
            </a:r>
            <a:r>
              <a:rPr lang="en-US" altLang="en-US" sz="1800" dirty="0" err="1"/>
              <a:t>Otolaryngol</a:t>
            </a:r>
            <a:r>
              <a:rPr lang="en-US" altLang="en-US" sz="1800" dirty="0"/>
              <a:t> Head Neck Surg 2011; 144:838-43.</a:t>
            </a:r>
          </a:p>
          <a:p>
            <a:pPr marL="495300" indent="-495300">
              <a:buFont typeface="Wingdings 2" charset="2"/>
              <a:buAutoNum type="arabicPeriod" startAt="9"/>
            </a:pPr>
            <a:r>
              <a:rPr lang="en-US" altLang="en-US" sz="1800" dirty="0"/>
              <a:t>Splinter WM, Rhine EJ, Roberts DW, Reid CW, MacNeill HB. Preoperative ketorolac increases bleeding after tonsillectomy in children. Can J </a:t>
            </a:r>
            <a:r>
              <a:rPr lang="en-US" altLang="en-US" sz="1800" dirty="0" err="1"/>
              <a:t>Anaesth</a:t>
            </a:r>
            <a:r>
              <a:rPr lang="en-US" altLang="en-US" sz="1800" dirty="0"/>
              <a:t> 1996; 43: 560-3.</a:t>
            </a:r>
          </a:p>
          <a:p>
            <a:pPr marL="495300" indent="-495300">
              <a:buFont typeface="Wingdings 2" charset="2"/>
              <a:buAutoNum type="arabicPeriod" startAt="9"/>
            </a:pPr>
            <a:r>
              <a:rPr lang="en-US" altLang="en-US" sz="1800" dirty="0" err="1"/>
              <a:t>Møiniche</a:t>
            </a:r>
            <a:r>
              <a:rPr lang="en-US" altLang="en-US" sz="1800" dirty="0"/>
              <a:t> S, </a:t>
            </a:r>
            <a:r>
              <a:rPr lang="en-US" altLang="en-US" sz="1800" dirty="0" err="1"/>
              <a:t>Rømsing</a:t>
            </a:r>
            <a:r>
              <a:rPr lang="en-US" altLang="en-US" sz="1800" dirty="0"/>
              <a:t> J, Dahl JB, </a:t>
            </a:r>
            <a:r>
              <a:rPr lang="en-US" altLang="en-US" sz="1800" dirty="0" err="1"/>
              <a:t>Tramèr</a:t>
            </a:r>
            <a:r>
              <a:rPr lang="en-US" altLang="en-US" sz="1800" dirty="0"/>
              <a:t> MR. Nonsteroidal </a:t>
            </a:r>
            <a:r>
              <a:rPr lang="en-US" altLang="en-US" sz="1800" dirty="0" err="1"/>
              <a:t>antiinflammatory</a:t>
            </a:r>
            <a:r>
              <a:rPr lang="en-US" altLang="en-US" sz="1800" dirty="0"/>
              <a:t> drugs and the risk of operative site bleeding after tonsillectomy: a quantitative systematic review. </a:t>
            </a:r>
            <a:r>
              <a:rPr lang="en-US" altLang="en-US" sz="1800" dirty="0" err="1"/>
              <a:t>Anesth</a:t>
            </a:r>
            <a:r>
              <a:rPr lang="en-US" altLang="en-US" sz="1800" dirty="0"/>
              <a:t> </a:t>
            </a:r>
            <a:r>
              <a:rPr lang="en-US" altLang="en-US" sz="1800" dirty="0" err="1"/>
              <a:t>Analg</a:t>
            </a:r>
            <a:r>
              <a:rPr lang="en-US" altLang="en-US" sz="1800" dirty="0"/>
              <a:t> 2003; 96: 68-77.</a:t>
            </a:r>
          </a:p>
        </p:txBody>
      </p:sp>
    </p:spTree>
    <p:extLst>
      <p:ext uri="{BB962C8B-B14F-4D97-AF65-F5344CB8AC3E}">
        <p14:creationId xmlns:p14="http://schemas.microsoft.com/office/powerpoint/2010/main" val="4090999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altLang="en-US" dirty="0">
                <a:latin typeface="+mn-lt"/>
              </a:rPr>
              <a:t>References</a:t>
            </a:r>
            <a:endParaRPr lang="en-US" dirty="0">
              <a:latin typeface="+mn-lt"/>
            </a:endParaRPr>
          </a:p>
        </p:txBody>
      </p:sp>
      <p:sp>
        <p:nvSpPr>
          <p:cNvPr id="3" name="Content Placeholder 2"/>
          <p:cNvSpPr>
            <a:spLocks noGrp="1"/>
          </p:cNvSpPr>
          <p:nvPr>
            <p:ph idx="1"/>
          </p:nvPr>
        </p:nvSpPr>
        <p:spPr>
          <a:xfrm>
            <a:off x="628650" y="1371601"/>
            <a:ext cx="7886700" cy="4572000"/>
          </a:xfrm>
        </p:spPr>
        <p:txBody>
          <a:bodyPr>
            <a:normAutofit/>
          </a:bodyPr>
          <a:lstStyle/>
          <a:p>
            <a:pPr marL="495300" indent="-495300">
              <a:buFont typeface="Calibri" charset="0"/>
              <a:buAutoNum type="arabicPeriod" startAt="13"/>
            </a:pPr>
            <a:r>
              <a:rPr lang="en-US" altLang="en-US" sz="1800" dirty="0" err="1"/>
              <a:t>Marret</a:t>
            </a:r>
            <a:r>
              <a:rPr lang="en-US" altLang="en-US" sz="1800" dirty="0"/>
              <a:t> E, </a:t>
            </a:r>
            <a:r>
              <a:rPr lang="en-US" altLang="en-US" sz="1800" dirty="0" err="1"/>
              <a:t>Flahault</a:t>
            </a:r>
            <a:r>
              <a:rPr lang="en-US" altLang="en-US" sz="1800" dirty="0"/>
              <a:t> A, </a:t>
            </a:r>
            <a:r>
              <a:rPr lang="en-US" altLang="en-US" sz="1800" dirty="0" err="1"/>
              <a:t>Samama</a:t>
            </a:r>
            <a:r>
              <a:rPr lang="en-US" altLang="en-US" sz="1800" dirty="0"/>
              <a:t> CM, Bonnet F. Effects of postoperative, nonsteroidal, </a:t>
            </a:r>
            <a:r>
              <a:rPr lang="en-US" altLang="en-US" sz="1800" dirty="0" err="1"/>
              <a:t>antiinflammatory</a:t>
            </a:r>
            <a:r>
              <a:rPr lang="en-US" altLang="en-US" sz="1800" dirty="0"/>
              <a:t> drugs on bleeding risk after tonsillectomy: meta-analysis of randomized, controlled trials. Anesthesiology 2003; 98: 1497-502.</a:t>
            </a:r>
          </a:p>
          <a:p>
            <a:pPr marL="495300" indent="-495300">
              <a:buFont typeface="Wingdings 2" charset="2"/>
              <a:buAutoNum type="arabicPeriod" startAt="13"/>
            </a:pPr>
            <a:r>
              <a:rPr lang="en-US" altLang="en-US" sz="1800" dirty="0"/>
              <a:t>Cardwell M, Siviter G, Smith A. Non-steroidal anti-inflammatory drugs and perioperative bleeding in </a:t>
            </a:r>
            <a:r>
              <a:rPr lang="en-US" altLang="en-US" sz="1800" dirty="0" err="1"/>
              <a:t>paediatric</a:t>
            </a:r>
            <a:r>
              <a:rPr lang="en-US" altLang="en-US" sz="1800" dirty="0"/>
              <a:t> tonsillectomy. Cochrane Database Syst Rev 2005 Apr 18;(2):CD003591.</a:t>
            </a:r>
          </a:p>
          <a:p>
            <a:pPr marL="495300" indent="-495300">
              <a:buFont typeface="Wingdings 2" charset="2"/>
              <a:buAutoNum type="arabicPeriod" startAt="13"/>
            </a:pPr>
            <a:r>
              <a:rPr lang="en-US" altLang="en-US" sz="1800" dirty="0"/>
              <a:t>Robb PJ. Tranexamic Acid – a useful drug in ENT surgery? J </a:t>
            </a:r>
            <a:r>
              <a:rPr lang="en-US" altLang="en-US" sz="1800" dirty="0" err="1"/>
              <a:t>Laryngol</a:t>
            </a:r>
            <a:r>
              <a:rPr lang="en-US" altLang="en-US" sz="1800" dirty="0"/>
              <a:t> </a:t>
            </a:r>
            <a:r>
              <a:rPr lang="en-US" altLang="en-US" sz="1800" dirty="0" err="1"/>
              <a:t>Otol</a:t>
            </a:r>
            <a:r>
              <a:rPr lang="en-US" altLang="en-US" sz="1800" dirty="0"/>
              <a:t> 2014; 128: 574-9.</a:t>
            </a:r>
          </a:p>
          <a:p>
            <a:pPr marL="495300" indent="-495300">
              <a:buFont typeface="Wingdings 2" charset="2"/>
              <a:buAutoNum type="arabicPeriod" startAt="13"/>
            </a:pPr>
            <a:r>
              <a:rPr lang="en-CA" altLang="en-US" sz="1800" dirty="0"/>
              <a:t>Fields RG, </a:t>
            </a:r>
            <a:r>
              <a:rPr lang="en-CA" altLang="en-US" sz="1800" dirty="0" err="1"/>
              <a:t>Gencorelli</a:t>
            </a:r>
            <a:r>
              <a:rPr lang="en-CA" altLang="en-US" sz="1800" dirty="0"/>
              <a:t> FJ, </a:t>
            </a:r>
            <a:r>
              <a:rPr lang="en-CA" altLang="en-US" sz="1800" dirty="0" err="1"/>
              <a:t>Litman</a:t>
            </a:r>
            <a:r>
              <a:rPr lang="en-CA" altLang="en-US" sz="1800" dirty="0"/>
              <a:t> RS. Anesthetic management of the pediatric bleeding tonsil. </a:t>
            </a:r>
            <a:r>
              <a:rPr lang="en-CA" altLang="en-US" sz="1800" dirty="0" err="1"/>
              <a:t>Pediatr</a:t>
            </a:r>
            <a:r>
              <a:rPr lang="en-CA" altLang="en-US" sz="1800" dirty="0"/>
              <a:t> </a:t>
            </a:r>
            <a:r>
              <a:rPr lang="en-CA" altLang="en-US" sz="1800" dirty="0" err="1"/>
              <a:t>Anaesth</a:t>
            </a:r>
            <a:r>
              <a:rPr lang="en-CA" altLang="en-US" sz="1800" dirty="0"/>
              <a:t> 201o; 11: 982-6.</a:t>
            </a:r>
            <a:endParaRPr lang="en-US" altLang="en-US" sz="1800" dirty="0"/>
          </a:p>
        </p:txBody>
      </p:sp>
    </p:spTree>
    <p:extLst>
      <p:ext uri="{BB962C8B-B14F-4D97-AF65-F5344CB8AC3E}">
        <p14:creationId xmlns:p14="http://schemas.microsoft.com/office/powerpoint/2010/main" val="266434654"/>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 template</Template>
  <TotalTime>104</TotalTime>
  <Words>3169</Words>
  <Application>Microsoft Macintosh PowerPoint</Application>
  <PresentationFormat>On-screen Show (4:3)</PresentationFormat>
  <Paragraphs>274</Paragraphs>
  <Slides>30</Slides>
  <Notes>24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System Font Regular</vt:lpstr>
      <vt:lpstr>Arial</vt:lpstr>
      <vt:lpstr>Calibri</vt:lpstr>
      <vt:lpstr>Calibri Light</vt:lpstr>
      <vt:lpstr>Wingdings 2</vt:lpstr>
      <vt:lpstr>SPACIES</vt:lpstr>
      <vt:lpstr>Theme11</vt:lpstr>
      <vt:lpstr>Theme9</vt:lpstr>
      <vt:lpstr>Anesthesia For Post-Tonsillectomy and Adenoidectomy Hemorrhage</vt:lpstr>
      <vt:lpstr>Disclosure</vt:lpstr>
      <vt:lpstr>Objectives</vt:lpstr>
      <vt:lpstr>Epidemiology of Post-Tonsillectomy Hemorrhage in Children</vt:lpstr>
      <vt:lpstr>Epidemiology of Post-Adenoidectomy Hemorrhage</vt:lpstr>
      <vt:lpstr>Mortality after Tonsillectomy and Adenoidectomy</vt:lpstr>
      <vt:lpstr>Aberrant Internal Carotid Artery - Risk of 1° Hemorrhage</vt:lpstr>
      <vt:lpstr>Risk Factors for Hemorrhage</vt:lpstr>
      <vt:lpstr>Risk Factors for Hemorrhage: Effect of Age</vt:lpstr>
      <vt:lpstr>Risk Factors for Hemorrhage: Effect of NSAIDs</vt:lpstr>
      <vt:lpstr>Methods to Reduce Risk</vt:lpstr>
      <vt:lpstr>Methods to Reduce Risk: Role of Tranexamic Acid?</vt:lpstr>
      <vt:lpstr>Management of Post-Tonsillectomy Hemorrhage</vt:lpstr>
      <vt:lpstr>Post-Tonsillectomy Hemorrhage Preoperative Management</vt:lpstr>
      <vt:lpstr>Preoperative Management</vt:lpstr>
      <vt:lpstr>Preoperative Management</vt:lpstr>
      <vt:lpstr>Intraoperative Management: Induction</vt:lpstr>
      <vt:lpstr>A Safe Method of Induction</vt:lpstr>
      <vt:lpstr>A Safe Method of Induction</vt:lpstr>
      <vt:lpstr>Induction Methods</vt:lpstr>
      <vt:lpstr>Induction Methods</vt:lpstr>
      <vt:lpstr>Hypoxemia (n = 475)</vt:lpstr>
      <vt:lpstr>Anesthetic Technique (cont.)</vt:lpstr>
      <vt:lpstr>Recovery Period</vt:lpstr>
      <vt:lpstr>Special Situations: Induction if MH Susceptible</vt:lpstr>
      <vt:lpstr>Special Situations: Previously Difficult Airway</vt:lpstr>
      <vt:lpstr>Conclusions</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for Post-Tonsillectomy and Adenoidectomy Hemorrhage</dc:title>
  <dc:creator>J. Matthew Kynes</dc:creator>
  <cp:lastModifiedBy>Infosino, Andrew</cp:lastModifiedBy>
  <cp:revision>31</cp:revision>
  <dcterms:created xsi:type="dcterms:W3CDTF">2017-03-03T21:25:58Z</dcterms:created>
  <dcterms:modified xsi:type="dcterms:W3CDTF">2021-12-24T00:56:14Z</dcterms:modified>
</cp:coreProperties>
</file>